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33"/>
  </p:notesMasterIdLst>
  <p:handoutMasterIdLst>
    <p:handoutMasterId r:id="rId34"/>
  </p:handoutMasterIdLst>
  <p:sldIdLst>
    <p:sldId id="257" r:id="rId2"/>
    <p:sldId id="352" r:id="rId3"/>
    <p:sldId id="365" r:id="rId4"/>
    <p:sldId id="359" r:id="rId5"/>
    <p:sldId id="317" r:id="rId6"/>
    <p:sldId id="364" r:id="rId7"/>
    <p:sldId id="356" r:id="rId8"/>
    <p:sldId id="357" r:id="rId9"/>
    <p:sldId id="328" r:id="rId10"/>
    <p:sldId id="307" r:id="rId11"/>
    <p:sldId id="363" r:id="rId12"/>
    <p:sldId id="310" r:id="rId13"/>
    <p:sldId id="294" r:id="rId14"/>
    <p:sldId id="305" r:id="rId15"/>
    <p:sldId id="286" r:id="rId16"/>
    <p:sldId id="372" r:id="rId17"/>
    <p:sldId id="288" r:id="rId18"/>
    <p:sldId id="290" r:id="rId19"/>
    <p:sldId id="304" r:id="rId20"/>
    <p:sldId id="324" r:id="rId21"/>
    <p:sldId id="289" r:id="rId22"/>
    <p:sldId id="296" r:id="rId23"/>
    <p:sldId id="292" r:id="rId24"/>
    <p:sldId id="349" r:id="rId25"/>
    <p:sldId id="303" r:id="rId26"/>
    <p:sldId id="325" r:id="rId27"/>
    <p:sldId id="358" r:id="rId28"/>
    <p:sldId id="309" r:id="rId29"/>
    <p:sldId id="322" r:id="rId30"/>
    <p:sldId id="323" r:id="rId31"/>
    <p:sldId id="366" r:id="rId32"/>
  </p:sldIdLst>
  <p:sldSz cx="9144000" cy="6858000" type="screen4x3"/>
  <p:notesSz cx="6781800" cy="9842500"/>
  <p:defaultTextStyle>
    <a:defPPr>
      <a:defRPr lang="en-GB"/>
    </a:defPPr>
    <a:lvl1pPr algn="r" rtl="0" eaLnBrk="0" fontAlgn="base" hangingPunct="0">
      <a:spcBef>
        <a:spcPct val="0"/>
      </a:spcBef>
      <a:spcAft>
        <a:spcPct val="0"/>
      </a:spcAft>
      <a:defRPr sz="2400" kern="1200">
        <a:solidFill>
          <a:schemeClr val="bg1"/>
        </a:solidFill>
        <a:latin typeface="Times New Roman" pitchFamily="18" charset="0"/>
        <a:ea typeface="+mn-ea"/>
        <a:cs typeface="+mn-cs"/>
      </a:defRPr>
    </a:lvl1pPr>
    <a:lvl2pPr marL="457200" algn="r" rtl="0" eaLnBrk="0" fontAlgn="base" hangingPunct="0">
      <a:spcBef>
        <a:spcPct val="0"/>
      </a:spcBef>
      <a:spcAft>
        <a:spcPct val="0"/>
      </a:spcAft>
      <a:defRPr sz="2400" kern="1200">
        <a:solidFill>
          <a:schemeClr val="bg1"/>
        </a:solidFill>
        <a:latin typeface="Times New Roman" pitchFamily="18" charset="0"/>
        <a:ea typeface="+mn-ea"/>
        <a:cs typeface="+mn-cs"/>
      </a:defRPr>
    </a:lvl2pPr>
    <a:lvl3pPr marL="914400" algn="r" rtl="0" eaLnBrk="0" fontAlgn="base" hangingPunct="0">
      <a:spcBef>
        <a:spcPct val="0"/>
      </a:spcBef>
      <a:spcAft>
        <a:spcPct val="0"/>
      </a:spcAft>
      <a:defRPr sz="2400" kern="1200">
        <a:solidFill>
          <a:schemeClr val="bg1"/>
        </a:solidFill>
        <a:latin typeface="Times New Roman" pitchFamily="18" charset="0"/>
        <a:ea typeface="+mn-ea"/>
        <a:cs typeface="+mn-cs"/>
      </a:defRPr>
    </a:lvl3pPr>
    <a:lvl4pPr marL="1371600" algn="r" rtl="0" eaLnBrk="0" fontAlgn="base" hangingPunct="0">
      <a:spcBef>
        <a:spcPct val="0"/>
      </a:spcBef>
      <a:spcAft>
        <a:spcPct val="0"/>
      </a:spcAft>
      <a:defRPr sz="2400" kern="1200">
        <a:solidFill>
          <a:schemeClr val="bg1"/>
        </a:solidFill>
        <a:latin typeface="Times New Roman" pitchFamily="18" charset="0"/>
        <a:ea typeface="+mn-ea"/>
        <a:cs typeface="+mn-cs"/>
      </a:defRPr>
    </a:lvl4pPr>
    <a:lvl5pPr marL="1828800" algn="r" rtl="0" eaLnBrk="0" fontAlgn="base" hangingPunct="0">
      <a:spcBef>
        <a:spcPct val="0"/>
      </a:spcBef>
      <a:spcAft>
        <a:spcPct val="0"/>
      </a:spcAft>
      <a:defRPr sz="2400" kern="1200">
        <a:solidFill>
          <a:schemeClr val="bg1"/>
        </a:solidFill>
        <a:latin typeface="Times New Roman" pitchFamily="18" charset="0"/>
        <a:ea typeface="+mn-ea"/>
        <a:cs typeface="+mn-cs"/>
      </a:defRPr>
    </a:lvl5pPr>
    <a:lvl6pPr marL="2286000" algn="l" defTabSz="914400" rtl="0" eaLnBrk="1" latinLnBrk="0" hangingPunct="1">
      <a:defRPr sz="2400" kern="1200">
        <a:solidFill>
          <a:schemeClr val="bg1"/>
        </a:solidFill>
        <a:latin typeface="Times New Roman" pitchFamily="18" charset="0"/>
        <a:ea typeface="+mn-ea"/>
        <a:cs typeface="+mn-cs"/>
      </a:defRPr>
    </a:lvl6pPr>
    <a:lvl7pPr marL="2743200" algn="l" defTabSz="914400" rtl="0" eaLnBrk="1" latinLnBrk="0" hangingPunct="1">
      <a:defRPr sz="2400" kern="1200">
        <a:solidFill>
          <a:schemeClr val="bg1"/>
        </a:solidFill>
        <a:latin typeface="Times New Roman" pitchFamily="18" charset="0"/>
        <a:ea typeface="+mn-ea"/>
        <a:cs typeface="+mn-cs"/>
      </a:defRPr>
    </a:lvl7pPr>
    <a:lvl8pPr marL="3200400" algn="l" defTabSz="914400" rtl="0" eaLnBrk="1" latinLnBrk="0" hangingPunct="1">
      <a:defRPr sz="2400" kern="1200">
        <a:solidFill>
          <a:schemeClr val="bg1"/>
        </a:solidFill>
        <a:latin typeface="Times New Roman" pitchFamily="18" charset="0"/>
        <a:ea typeface="+mn-ea"/>
        <a:cs typeface="+mn-cs"/>
      </a:defRPr>
    </a:lvl8pPr>
    <a:lvl9pPr marL="3657600" algn="l" defTabSz="914400" rtl="0" eaLnBrk="1" latinLnBrk="0" hangingPunct="1">
      <a:defRPr sz="2400" kern="1200">
        <a:solidFill>
          <a:schemeClr val="bg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6666"/>
    <a:srgbClr val="FFCCCC"/>
    <a:srgbClr val="99CCFF"/>
    <a:srgbClr val="6699FF"/>
    <a:srgbClr val="AAE9EC"/>
    <a:srgbClr val="D60057"/>
    <a:srgbClr val="EADB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752" autoAdjust="0"/>
    <p:restoredTop sz="94595" autoAdjust="0"/>
  </p:normalViewPr>
  <p:slideViewPr>
    <p:cSldViewPr snapToGrid="0">
      <p:cViewPr>
        <p:scale>
          <a:sx n="75" d="100"/>
          <a:sy n="75" d="100"/>
        </p:scale>
        <p:origin x="-1476" y="-864"/>
      </p:cViewPr>
      <p:guideLst>
        <p:guide orient="horz" pos="2160"/>
        <p:guide pos="341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39"/>
    </p:cViewPr>
  </p:sorterViewPr>
  <p:notesViewPr>
    <p:cSldViewPr snapToGrid="0">
      <p:cViewPr>
        <p:scale>
          <a:sx n="75" d="100"/>
          <a:sy n="75" d="100"/>
        </p:scale>
        <p:origin x="-2106" y="-60"/>
      </p:cViewPr>
      <p:guideLst>
        <p:guide orient="horz" pos="3100"/>
        <p:guide pos="21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38463" cy="490538"/>
          </a:xfrm>
          <a:prstGeom prst="rect">
            <a:avLst/>
          </a:prstGeom>
          <a:noFill/>
          <a:ln w="9525">
            <a:noFill/>
            <a:miter lim="800000"/>
            <a:headEnd/>
            <a:tailEnd/>
          </a:ln>
          <a:effectLst/>
        </p:spPr>
        <p:txBody>
          <a:bodyPr vert="horz" wrap="square" lIns="91148" tIns="45574" rIns="91148" bIns="45574" numCol="1" anchor="t" anchorCtr="0" compatLnSpc="1">
            <a:prstTxWarp prst="textNoShape">
              <a:avLst/>
            </a:prstTxWarp>
          </a:bodyPr>
          <a:lstStyle>
            <a:lvl1pPr algn="l" defTabSz="909638" eaLnBrk="1" hangingPunct="1">
              <a:defRPr sz="1200">
                <a:solidFill>
                  <a:schemeClr val="tx1"/>
                </a:solidFill>
              </a:defRPr>
            </a:lvl1pPr>
          </a:lstStyle>
          <a:p>
            <a:endParaRPr lang="en-US"/>
          </a:p>
        </p:txBody>
      </p:sp>
      <p:sp>
        <p:nvSpPr>
          <p:cNvPr id="5123" name="Rectangle 3"/>
          <p:cNvSpPr>
            <a:spLocks noGrp="1" noChangeArrowheads="1"/>
          </p:cNvSpPr>
          <p:nvPr>
            <p:ph type="dt" sz="quarter" idx="1"/>
          </p:nvPr>
        </p:nvSpPr>
        <p:spPr bwMode="auto">
          <a:xfrm>
            <a:off x="3843338" y="0"/>
            <a:ext cx="2938462" cy="490538"/>
          </a:xfrm>
          <a:prstGeom prst="rect">
            <a:avLst/>
          </a:prstGeom>
          <a:noFill/>
          <a:ln w="9525">
            <a:noFill/>
            <a:miter lim="800000"/>
            <a:headEnd/>
            <a:tailEnd/>
          </a:ln>
          <a:effectLst/>
        </p:spPr>
        <p:txBody>
          <a:bodyPr vert="horz" wrap="square" lIns="91148" tIns="45574" rIns="91148" bIns="45574" numCol="1" anchor="t" anchorCtr="0" compatLnSpc="1">
            <a:prstTxWarp prst="textNoShape">
              <a:avLst/>
            </a:prstTxWarp>
          </a:bodyPr>
          <a:lstStyle>
            <a:lvl1pPr defTabSz="909638" eaLnBrk="1" hangingPunct="1">
              <a:defRPr sz="1200">
                <a:solidFill>
                  <a:schemeClr val="tx1"/>
                </a:solidFill>
              </a:defRPr>
            </a:lvl1pPr>
          </a:lstStyle>
          <a:p>
            <a:endParaRPr lang="en-US"/>
          </a:p>
        </p:txBody>
      </p:sp>
      <p:sp>
        <p:nvSpPr>
          <p:cNvPr id="5124" name="Rectangle 4"/>
          <p:cNvSpPr>
            <a:spLocks noGrp="1" noChangeArrowheads="1"/>
          </p:cNvSpPr>
          <p:nvPr>
            <p:ph type="ftr" sz="quarter" idx="2"/>
          </p:nvPr>
        </p:nvSpPr>
        <p:spPr bwMode="auto">
          <a:xfrm>
            <a:off x="0" y="9350375"/>
            <a:ext cx="2938463" cy="492125"/>
          </a:xfrm>
          <a:prstGeom prst="rect">
            <a:avLst/>
          </a:prstGeom>
          <a:noFill/>
          <a:ln w="9525">
            <a:noFill/>
            <a:miter lim="800000"/>
            <a:headEnd/>
            <a:tailEnd/>
          </a:ln>
          <a:effectLst/>
        </p:spPr>
        <p:txBody>
          <a:bodyPr vert="horz" wrap="square" lIns="91148" tIns="45574" rIns="91148" bIns="45574" numCol="1" anchor="b" anchorCtr="0" compatLnSpc="1">
            <a:prstTxWarp prst="textNoShape">
              <a:avLst/>
            </a:prstTxWarp>
          </a:bodyPr>
          <a:lstStyle>
            <a:lvl1pPr algn="l" defTabSz="909638" eaLnBrk="1" hangingPunct="1">
              <a:defRPr sz="1200">
                <a:solidFill>
                  <a:schemeClr val="tx1"/>
                </a:solidFill>
              </a:defRPr>
            </a:lvl1pPr>
          </a:lstStyle>
          <a:p>
            <a:endParaRPr lang="en-US"/>
          </a:p>
        </p:txBody>
      </p:sp>
      <p:sp>
        <p:nvSpPr>
          <p:cNvPr id="5125" name="Rectangle 5"/>
          <p:cNvSpPr>
            <a:spLocks noGrp="1" noChangeArrowheads="1"/>
          </p:cNvSpPr>
          <p:nvPr>
            <p:ph type="sldNum" sz="quarter" idx="3"/>
          </p:nvPr>
        </p:nvSpPr>
        <p:spPr bwMode="auto">
          <a:xfrm>
            <a:off x="3843338" y="9350375"/>
            <a:ext cx="2938462" cy="492125"/>
          </a:xfrm>
          <a:prstGeom prst="rect">
            <a:avLst/>
          </a:prstGeom>
          <a:noFill/>
          <a:ln w="9525">
            <a:noFill/>
            <a:miter lim="800000"/>
            <a:headEnd/>
            <a:tailEnd/>
          </a:ln>
          <a:effectLst/>
        </p:spPr>
        <p:txBody>
          <a:bodyPr vert="horz" wrap="square" lIns="91148" tIns="45574" rIns="91148" bIns="45574" numCol="1" anchor="b" anchorCtr="0" compatLnSpc="1">
            <a:prstTxWarp prst="textNoShape">
              <a:avLst/>
            </a:prstTxWarp>
          </a:bodyPr>
          <a:lstStyle>
            <a:lvl1pPr defTabSz="909638" eaLnBrk="1" hangingPunct="1">
              <a:defRPr sz="1200">
                <a:solidFill>
                  <a:schemeClr val="tx1"/>
                </a:solidFill>
              </a:defRPr>
            </a:lvl1pPr>
          </a:lstStyle>
          <a:p>
            <a:fld id="{B0D41080-717F-427C-B7DE-BE3747B8B9ED}" type="slidenum">
              <a:rPr lang="en-US"/>
              <a:pPr/>
              <a:t>‹#›</a:t>
            </a:fld>
            <a:endParaRPr lang="en-US"/>
          </a:p>
        </p:txBody>
      </p:sp>
    </p:spTree>
    <p:extLst>
      <p:ext uri="{BB962C8B-B14F-4D97-AF65-F5344CB8AC3E}">
        <p14:creationId xmlns:p14="http://schemas.microsoft.com/office/powerpoint/2010/main" val="3371579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38463" cy="490538"/>
          </a:xfrm>
          <a:prstGeom prst="rect">
            <a:avLst/>
          </a:prstGeom>
          <a:noFill/>
          <a:ln w="9525">
            <a:noFill/>
            <a:miter lim="800000"/>
            <a:headEnd/>
            <a:tailEnd/>
          </a:ln>
          <a:effectLst/>
        </p:spPr>
        <p:txBody>
          <a:bodyPr vert="horz" wrap="square" lIns="91148" tIns="45574" rIns="91148" bIns="45574" numCol="1" anchor="t" anchorCtr="0" compatLnSpc="1">
            <a:prstTxWarp prst="textNoShape">
              <a:avLst/>
            </a:prstTxWarp>
          </a:bodyPr>
          <a:lstStyle>
            <a:lvl1pPr algn="l" defTabSz="909638" eaLnBrk="1" hangingPunct="1">
              <a:defRPr sz="1200">
                <a:solidFill>
                  <a:schemeClr val="tx1"/>
                </a:solidFill>
              </a:defRPr>
            </a:lvl1pPr>
          </a:lstStyle>
          <a:p>
            <a:endParaRPr lang="en-US"/>
          </a:p>
        </p:txBody>
      </p:sp>
      <p:sp>
        <p:nvSpPr>
          <p:cNvPr id="4099" name="Rectangle 3"/>
          <p:cNvSpPr>
            <a:spLocks noGrp="1" noChangeArrowheads="1"/>
          </p:cNvSpPr>
          <p:nvPr>
            <p:ph type="dt" idx="1"/>
          </p:nvPr>
        </p:nvSpPr>
        <p:spPr bwMode="auto">
          <a:xfrm>
            <a:off x="3843338" y="0"/>
            <a:ext cx="2938462" cy="490538"/>
          </a:xfrm>
          <a:prstGeom prst="rect">
            <a:avLst/>
          </a:prstGeom>
          <a:noFill/>
          <a:ln w="9525">
            <a:noFill/>
            <a:miter lim="800000"/>
            <a:headEnd/>
            <a:tailEnd/>
          </a:ln>
          <a:effectLst/>
        </p:spPr>
        <p:txBody>
          <a:bodyPr vert="horz" wrap="square" lIns="91148" tIns="45574" rIns="91148" bIns="45574" numCol="1" anchor="t" anchorCtr="0" compatLnSpc="1">
            <a:prstTxWarp prst="textNoShape">
              <a:avLst/>
            </a:prstTxWarp>
          </a:bodyPr>
          <a:lstStyle>
            <a:lvl1pPr defTabSz="909638" eaLnBrk="1" hangingPunct="1">
              <a:defRPr sz="1200">
                <a:solidFill>
                  <a:schemeClr val="tx1"/>
                </a:solidFill>
              </a:defRPr>
            </a:lvl1pPr>
          </a:lstStyle>
          <a:p>
            <a:endParaRPr lang="en-US"/>
          </a:p>
        </p:txBody>
      </p:sp>
      <p:sp>
        <p:nvSpPr>
          <p:cNvPr id="53252" name="Rectangle 4"/>
          <p:cNvSpPr>
            <a:spLocks noGrp="1" noRot="1" noChangeAspect="1" noChangeArrowheads="1" noTextEdit="1"/>
          </p:cNvSpPr>
          <p:nvPr>
            <p:ph type="sldImg" idx="2"/>
          </p:nvPr>
        </p:nvSpPr>
        <p:spPr bwMode="auto">
          <a:xfrm>
            <a:off x="931863" y="738188"/>
            <a:ext cx="4919662" cy="36893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4875" y="4675188"/>
            <a:ext cx="4972050" cy="4429125"/>
          </a:xfrm>
          <a:prstGeom prst="rect">
            <a:avLst/>
          </a:prstGeom>
          <a:noFill/>
          <a:ln w="9525">
            <a:noFill/>
            <a:miter lim="800000"/>
            <a:headEnd/>
            <a:tailEnd/>
          </a:ln>
          <a:effectLst/>
        </p:spPr>
        <p:txBody>
          <a:bodyPr vert="horz" wrap="square" lIns="91148" tIns="45574" rIns="91148" bIns="4557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50375"/>
            <a:ext cx="2938463" cy="492125"/>
          </a:xfrm>
          <a:prstGeom prst="rect">
            <a:avLst/>
          </a:prstGeom>
          <a:noFill/>
          <a:ln w="9525">
            <a:noFill/>
            <a:miter lim="800000"/>
            <a:headEnd/>
            <a:tailEnd/>
          </a:ln>
          <a:effectLst/>
        </p:spPr>
        <p:txBody>
          <a:bodyPr vert="horz" wrap="square" lIns="91148" tIns="45574" rIns="91148" bIns="45574" numCol="1" anchor="b" anchorCtr="0" compatLnSpc="1">
            <a:prstTxWarp prst="textNoShape">
              <a:avLst/>
            </a:prstTxWarp>
          </a:bodyPr>
          <a:lstStyle>
            <a:lvl1pPr algn="l" defTabSz="909638" eaLnBrk="1" hangingPunct="1">
              <a:defRPr sz="1200">
                <a:solidFill>
                  <a:schemeClr val="tx1"/>
                </a:solidFill>
              </a:defRPr>
            </a:lvl1pPr>
          </a:lstStyle>
          <a:p>
            <a:endParaRPr lang="en-US"/>
          </a:p>
        </p:txBody>
      </p:sp>
      <p:sp>
        <p:nvSpPr>
          <p:cNvPr id="4103" name="Rectangle 7"/>
          <p:cNvSpPr>
            <a:spLocks noGrp="1" noChangeArrowheads="1"/>
          </p:cNvSpPr>
          <p:nvPr>
            <p:ph type="sldNum" sz="quarter" idx="5"/>
          </p:nvPr>
        </p:nvSpPr>
        <p:spPr bwMode="auto">
          <a:xfrm>
            <a:off x="3843338" y="9350375"/>
            <a:ext cx="2938462" cy="492125"/>
          </a:xfrm>
          <a:prstGeom prst="rect">
            <a:avLst/>
          </a:prstGeom>
          <a:noFill/>
          <a:ln w="9525">
            <a:noFill/>
            <a:miter lim="800000"/>
            <a:headEnd/>
            <a:tailEnd/>
          </a:ln>
          <a:effectLst/>
        </p:spPr>
        <p:txBody>
          <a:bodyPr vert="horz" wrap="square" lIns="91148" tIns="45574" rIns="91148" bIns="45574" numCol="1" anchor="b" anchorCtr="0" compatLnSpc="1">
            <a:prstTxWarp prst="textNoShape">
              <a:avLst/>
            </a:prstTxWarp>
          </a:bodyPr>
          <a:lstStyle>
            <a:lvl1pPr defTabSz="909638" eaLnBrk="1" hangingPunct="1">
              <a:defRPr sz="1200">
                <a:solidFill>
                  <a:schemeClr val="tx1"/>
                </a:solidFill>
              </a:defRPr>
            </a:lvl1pPr>
          </a:lstStyle>
          <a:p>
            <a:fld id="{26C207DD-29DB-4EA1-A750-C796C2CDFD45}" type="slidenum">
              <a:rPr lang="en-US"/>
              <a:pPr/>
              <a:t>‹#›</a:t>
            </a:fld>
            <a:endParaRPr lang="en-US"/>
          </a:p>
        </p:txBody>
      </p:sp>
    </p:spTree>
    <p:extLst>
      <p:ext uri="{BB962C8B-B14F-4D97-AF65-F5344CB8AC3E}">
        <p14:creationId xmlns:p14="http://schemas.microsoft.com/office/powerpoint/2010/main" val="17982739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Trebuchet MS" pitchFamily="34" charset="0"/>
        <a:ea typeface="+mn-ea"/>
        <a:cs typeface="+mn-cs"/>
      </a:defRPr>
    </a:lvl1pPr>
    <a:lvl2pPr marL="457200" algn="l" rtl="0" eaLnBrk="0" fontAlgn="base" hangingPunct="0">
      <a:spcBef>
        <a:spcPct val="30000"/>
      </a:spcBef>
      <a:spcAft>
        <a:spcPct val="0"/>
      </a:spcAft>
      <a:defRPr sz="1100" kern="1200">
        <a:solidFill>
          <a:schemeClr val="tx1"/>
        </a:solidFill>
        <a:latin typeface="Trebuchet MS" pitchFamily="34" charset="0"/>
        <a:ea typeface="+mn-ea"/>
        <a:cs typeface="+mn-cs"/>
      </a:defRPr>
    </a:lvl2pPr>
    <a:lvl3pPr marL="914400" algn="l" rtl="0" eaLnBrk="0" fontAlgn="base" hangingPunct="0">
      <a:spcBef>
        <a:spcPct val="30000"/>
      </a:spcBef>
      <a:spcAft>
        <a:spcPct val="0"/>
      </a:spcAft>
      <a:defRPr sz="1100" kern="1200">
        <a:solidFill>
          <a:schemeClr val="tx1"/>
        </a:solidFill>
        <a:latin typeface="Trebuchet MS" pitchFamily="34" charset="0"/>
        <a:ea typeface="+mn-ea"/>
        <a:cs typeface="+mn-cs"/>
      </a:defRPr>
    </a:lvl3pPr>
    <a:lvl4pPr marL="1371600" algn="l" rtl="0" eaLnBrk="0" fontAlgn="base" hangingPunct="0">
      <a:spcBef>
        <a:spcPct val="30000"/>
      </a:spcBef>
      <a:spcAft>
        <a:spcPct val="0"/>
      </a:spcAft>
      <a:defRPr sz="1100" kern="1200">
        <a:solidFill>
          <a:schemeClr val="tx1"/>
        </a:solidFill>
        <a:latin typeface="Trebuchet MS" pitchFamily="34" charset="0"/>
        <a:ea typeface="+mn-ea"/>
        <a:cs typeface="+mn-cs"/>
      </a:defRPr>
    </a:lvl4pPr>
    <a:lvl5pPr marL="1828800" algn="l" rtl="0" eaLnBrk="0" fontAlgn="base" hangingPunct="0">
      <a:spcBef>
        <a:spcPct val="30000"/>
      </a:spcBef>
      <a:spcAft>
        <a:spcPct val="0"/>
      </a:spcAft>
      <a:defRPr sz="1100" kern="1200">
        <a:solidFill>
          <a:schemeClr val="tx1"/>
        </a:solidFill>
        <a:latin typeface="Trebuchet MS"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14BC74B9-E1E1-4524-BE2B-EA112CE3A20A}" type="slidenum">
              <a:rPr lang="en-US"/>
              <a:pPr/>
              <a:t>1</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5A39BEC-79EE-4755-84B2-602C97D3976A}" type="slidenum">
              <a:rPr lang="en-US"/>
              <a:pPr/>
              <a:t>4</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6D01B2A7-EF74-4A00-ACDF-BFC746A7FA1E}" type="slidenum">
              <a:rPr lang="en-US"/>
              <a:pPr/>
              <a:t>11</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53B0895-02A9-4C55-A308-DEFF61785276}" type="slidenum">
              <a:rPr lang="en-US"/>
              <a:pPr/>
              <a:t>15</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9B233288-F023-47DF-8F35-98E681AE0584}" type="slidenum">
              <a:rPr lang="en-US"/>
              <a:pPr/>
              <a:t>17</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7C46EBDF-21CB-4BC6-9797-C571A51186E9}" type="slidenum">
              <a:rPr lang="en-US"/>
              <a:pPr/>
              <a:t>18</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1672CCA2-443D-4271-A8C1-439E79AA0266}" type="slidenum">
              <a:rPr lang="en-US"/>
              <a:pPr/>
              <a:t>21</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6E18AC-E1AA-4BF0-8427-4DD469E4E63E}" type="slidenum">
              <a:rPr lang="en-US"/>
              <a:pPr/>
              <a:t>23</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517525"/>
            <a:ext cx="9144000" cy="6340475"/>
          </a:xfrm>
          <a:prstGeom prst="rect">
            <a:avLst/>
          </a:prstGeom>
          <a:gradFill rotWithShape="0">
            <a:gsLst>
              <a:gs pos="0">
                <a:srgbClr val="0099FF"/>
              </a:gs>
              <a:gs pos="100000">
                <a:srgbClr val="0099FF">
                  <a:gamma/>
                  <a:shade val="46275"/>
                  <a:invGamma/>
                </a:srgbClr>
              </a:gs>
            </a:gsLst>
            <a:lin ang="5400000" scaled="1"/>
          </a:gradFill>
          <a:ln w="9525">
            <a:noFill/>
            <a:miter lim="800000"/>
            <a:headEnd/>
            <a:tailEnd/>
          </a:ln>
          <a:effectLst/>
        </p:spPr>
        <p:txBody>
          <a:bodyPr>
            <a:spAutoFit/>
          </a:bodyPr>
          <a:lstStyle/>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a:p>
            <a:endParaRPr lang="en-US" sz="1000">
              <a:latin typeface="Verdana" pitchFamily="34" charset="0"/>
            </a:endParaRPr>
          </a:p>
        </p:txBody>
      </p:sp>
      <p:sp>
        <p:nvSpPr>
          <p:cNvPr id="5" name="Rectangle 4"/>
          <p:cNvSpPr>
            <a:spLocks noChangeArrowheads="1"/>
          </p:cNvSpPr>
          <p:nvPr/>
        </p:nvSpPr>
        <p:spPr bwMode="auto">
          <a:xfrm>
            <a:off x="2498725" y="6248400"/>
            <a:ext cx="4211638" cy="457200"/>
          </a:xfrm>
          <a:prstGeom prst="rect">
            <a:avLst/>
          </a:prstGeom>
          <a:noFill/>
          <a:ln w="9525">
            <a:noFill/>
            <a:miter lim="800000"/>
            <a:headEnd/>
            <a:tailEnd/>
          </a:ln>
          <a:effectLst/>
        </p:spPr>
        <p:txBody>
          <a:bodyPr/>
          <a:lstStyle/>
          <a:p>
            <a:pPr algn="ctr" eaLnBrk="1" hangingPunct="1"/>
            <a:endParaRPr lang="en-US" sz="1200" b="1">
              <a:solidFill>
                <a:srgbClr val="C5F1FF"/>
              </a:solidFill>
              <a:latin typeface="Verdana" pitchFamily="34" charset="0"/>
            </a:endParaRPr>
          </a:p>
        </p:txBody>
      </p:sp>
      <p:sp>
        <p:nvSpPr>
          <p:cNvPr id="6" name="Text Box 1032"/>
          <p:cNvSpPr txBox="1">
            <a:spLocks noChangeArrowheads="1"/>
          </p:cNvSpPr>
          <p:nvPr userDrawn="1"/>
        </p:nvSpPr>
        <p:spPr bwMode="auto">
          <a:xfrm>
            <a:off x="0" y="0"/>
            <a:ext cx="9144000" cy="661988"/>
          </a:xfrm>
          <a:prstGeom prst="rect">
            <a:avLst/>
          </a:prstGeom>
          <a:solidFill>
            <a:srgbClr val="000066"/>
          </a:solidFill>
          <a:ln w="9525">
            <a:noFill/>
            <a:miter lim="800000"/>
            <a:headEnd/>
            <a:tailEnd/>
          </a:ln>
          <a:effectLst/>
        </p:spPr>
        <p:txBody>
          <a:bodyPr>
            <a:spAutoFit/>
          </a:bodyPr>
          <a:lstStyle/>
          <a:p>
            <a:pPr algn="l">
              <a:spcBef>
                <a:spcPct val="50000"/>
              </a:spcBef>
            </a:pPr>
            <a:r>
              <a:rPr lang="en-US" sz="400" b="1">
                <a:latin typeface="Verdana" pitchFamily="34" charset="0"/>
              </a:rPr>
              <a:t/>
            </a:r>
            <a:br>
              <a:rPr lang="en-US" sz="400" b="1">
                <a:latin typeface="Verdana" pitchFamily="34" charset="0"/>
              </a:rPr>
            </a:br>
            <a:r>
              <a:rPr lang="en-US" sz="400" b="1">
                <a:latin typeface="Verdana" pitchFamily="34" charset="0"/>
              </a:rPr>
              <a:t/>
            </a:r>
            <a:br>
              <a:rPr lang="en-US" sz="400" b="1">
                <a:latin typeface="Verdana" pitchFamily="34" charset="0"/>
              </a:rPr>
            </a:br>
            <a:r>
              <a:rPr lang="en-US" sz="2200" b="1">
                <a:latin typeface="Verdana" pitchFamily="34" charset="0"/>
              </a:rPr>
              <a:t> 		 International Telecommunication Union</a:t>
            </a:r>
            <a:endParaRPr lang="en-US" sz="800" b="1">
              <a:latin typeface="Verdana" pitchFamily="34" charset="0"/>
            </a:endParaRPr>
          </a:p>
          <a:p>
            <a:pPr algn="l">
              <a:spcBef>
                <a:spcPct val="50000"/>
              </a:spcBef>
            </a:pPr>
            <a:endParaRPr lang="en-US" sz="500">
              <a:solidFill>
                <a:schemeClr val="tx1"/>
              </a:solidFill>
            </a:endParaRPr>
          </a:p>
        </p:txBody>
      </p:sp>
      <p:pic>
        <p:nvPicPr>
          <p:cNvPr id="7" name="Picture 1033" descr="ITU-logo_E[1]-[Fundo_Br_01"/>
          <p:cNvPicPr>
            <a:picLocks noChangeAspect="1" noChangeArrowheads="1"/>
          </p:cNvPicPr>
          <p:nvPr userDrawn="1"/>
        </p:nvPicPr>
        <p:blipFill>
          <a:blip r:embed="rId2" cstate="print"/>
          <a:srcRect r="62466"/>
          <a:stretch>
            <a:fillRect/>
          </a:stretch>
        </p:blipFill>
        <p:spPr bwMode="auto">
          <a:xfrm>
            <a:off x="200025" y="0"/>
            <a:ext cx="1058863" cy="1177925"/>
          </a:xfrm>
          <a:prstGeom prst="rect">
            <a:avLst/>
          </a:prstGeom>
          <a:noFill/>
          <a:ln w="9525">
            <a:noFill/>
            <a:miter lim="800000"/>
            <a:headEnd/>
            <a:tailEnd/>
          </a:ln>
        </p:spPr>
      </p:pic>
      <p:sp>
        <p:nvSpPr>
          <p:cNvPr id="19459" name="Rectangle 3"/>
          <p:cNvSpPr>
            <a:spLocks noGrp="1" noChangeArrowheads="1"/>
          </p:cNvSpPr>
          <p:nvPr>
            <p:ph type="ctrTitle"/>
          </p:nvPr>
        </p:nvSpPr>
        <p:spPr>
          <a:xfrm>
            <a:off x="685800" y="2286000"/>
            <a:ext cx="7772400" cy="1143000"/>
          </a:xfrm>
        </p:spPr>
        <p:txBody>
          <a:bodyPr/>
          <a:lstStyle>
            <a:lvl1pPr>
              <a:defRPr sz="5400">
                <a:solidFill>
                  <a:srgbClr val="C5F1FF"/>
                </a:solidFill>
                <a:effectLst>
                  <a:outerShdw blurRad="38100" dist="38100" dir="2700000" algn="tl">
                    <a:srgbClr val="C0C0C0"/>
                  </a:outerShdw>
                </a:effectLst>
                <a:latin typeface="Trebuchet MS" pitchFamily="34" charset="0"/>
              </a:defRPr>
            </a:lvl1pPr>
          </a:lstStyle>
          <a:p>
            <a:r>
              <a:rPr lang="en-GB"/>
              <a:t>Click to edit Master title style</a:t>
            </a:r>
          </a:p>
        </p:txBody>
      </p:sp>
      <p:sp>
        <p:nvSpPr>
          <p:cNvPr id="19460" name="Rectangle 4"/>
          <p:cNvSpPr>
            <a:spLocks noGrp="1" noChangeArrowheads="1"/>
          </p:cNvSpPr>
          <p:nvPr>
            <p:ph type="subTitle" idx="1"/>
          </p:nvPr>
        </p:nvSpPr>
        <p:spPr>
          <a:xfrm>
            <a:off x="1371600" y="3886200"/>
            <a:ext cx="6400800" cy="1752600"/>
          </a:xfrm>
        </p:spPr>
        <p:txBody>
          <a:bodyPr/>
          <a:lstStyle>
            <a:lvl1pPr marL="0" indent="0" algn="ctr">
              <a:buFontTx/>
              <a:buNone/>
              <a:defRPr>
                <a:solidFill>
                  <a:srgbClr val="C5F1FF"/>
                </a:solidFill>
              </a:defRPr>
            </a:lvl1pPr>
          </a:lstStyle>
          <a:p>
            <a:r>
              <a:rPr lang="en-GB"/>
              <a:t>Click to edit Master subtitle style</a:t>
            </a:r>
          </a:p>
        </p:txBody>
      </p:sp>
      <p:sp>
        <p:nvSpPr>
          <p:cNvPr id="8" name="Rectangle 5"/>
          <p:cNvSpPr>
            <a:spLocks noGrp="1" noChangeArrowheads="1"/>
          </p:cNvSpPr>
          <p:nvPr>
            <p:ph type="ftr" sz="quarter" idx="10"/>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sz="1000">
                <a:solidFill>
                  <a:schemeClr val="tx1"/>
                </a:solidFill>
              </a:defRPr>
            </a:lvl1pPr>
          </a:lstStyle>
          <a:p>
            <a:endParaRPr lang="en-US"/>
          </a:p>
        </p:txBody>
      </p:sp>
      <p:sp>
        <p:nvSpPr>
          <p:cNvPr id="9" name="Rectangle 6"/>
          <p:cNvSpPr>
            <a:spLocks noGrp="1" noChangeArrowheads="1"/>
          </p:cNvSpPr>
          <p:nvPr>
            <p:ph type="sldNum" sz="quarter" idx="11"/>
          </p:nvPr>
        </p:nvSpPr>
        <p:spPr>
          <a:xfrm>
            <a:off x="6553200" y="6248400"/>
            <a:ext cx="1905000" cy="457200"/>
          </a:xfrm>
        </p:spPr>
        <p:txBody>
          <a:bodyPr/>
          <a:lstStyle>
            <a:lvl1pPr>
              <a:defRPr>
                <a:latin typeface="Verdana" pitchFamily="34" charset="0"/>
              </a:defRPr>
            </a:lvl1pPr>
          </a:lstStyle>
          <a:p>
            <a:r>
              <a:rPr lang="en-US"/>
              <a:t>Page - </a:t>
            </a:r>
            <a:fld id="{17D2ECA9-BA41-43C8-B293-1BE207B1A0F7}" type="slidenum">
              <a:rPr lang="en-US" b="1"/>
              <a:pPr/>
              <a:t>‹#›</a:t>
            </a:fld>
            <a:endParaRPr lang="en-US" b="1"/>
          </a:p>
        </p:txBody>
      </p:sp>
      <p:sp>
        <p:nvSpPr>
          <p:cNvPr id="10" name="Rectangle 8"/>
          <p:cNvSpPr>
            <a:spLocks noGrp="1" noChangeArrowheads="1"/>
          </p:cNvSpPr>
          <p:nvPr>
            <p:ph type="dt" sz="half" idx="12"/>
          </p:nvPr>
        </p:nvSpPr>
        <p:spPr>
          <a:xfrm>
            <a:off x="685800" y="6248400"/>
            <a:ext cx="1905000" cy="457200"/>
          </a:xfrm>
        </p:spPr>
        <p:txBody>
          <a:bodyPr/>
          <a:lstStyle>
            <a:lvl1pPr>
              <a:defRPr>
                <a:latin typeface="Verdana" pitchFamily="34" charset="0"/>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fld id="{94E5C99D-7A26-4AF6-B8F0-7E2F43052D5A}" type="slidenum">
              <a:rPr lang="en-US"/>
              <a:pPr/>
              <a:t>‹#›</a:t>
            </a:fld>
            <a:endParaRPr lang="en-US" b="1"/>
          </a:p>
        </p:txBody>
      </p:sp>
      <p:sp>
        <p:nvSpPr>
          <p:cNvPr id="4" name="Rectangle 8"/>
          <p:cNvSpPr>
            <a:spLocks noGrp="1" noChangeArrowheads="1"/>
          </p:cNvSpPr>
          <p:nvPr>
            <p:ph type="dt" sz="half" idx="11"/>
          </p:nvPr>
        </p:nvSpPr>
        <p:spPr>
          <a:ln/>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5"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6"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p:txBody>
          <a:bodyPr/>
          <a:lstStyle>
            <a:lvl1pPr>
              <a:defRPr/>
            </a:lvl1pPr>
          </a:lstStyle>
          <a:p>
            <a:fld id="{F36455EE-599C-4870-9200-9099406E4DA5}" type="slidenum">
              <a:rPr lang="en-US"/>
              <a:pPr/>
              <a:t>‹#›</a:t>
            </a:fld>
            <a:endParaRPr lang="en-US" b="1"/>
          </a:p>
        </p:txBody>
      </p:sp>
      <p:sp>
        <p:nvSpPr>
          <p:cNvPr id="8" name="Rectangle 8"/>
          <p:cNvSpPr>
            <a:spLocks noGrp="1" noChangeArrowheads="1"/>
          </p:cNvSpPr>
          <p:nvPr>
            <p:ph type="dt" sz="half" idx="11"/>
          </p:nvPr>
        </p:nvSpPr>
        <p:spPr/>
        <p:txBody>
          <a:bodyPr/>
          <a:lstStyle>
            <a:lvl1pPr>
              <a:defRPr/>
            </a:lvl1pPr>
          </a:lstStyle>
          <a:p>
            <a:endParaRPr lang="en-US"/>
          </a:p>
        </p:txBody>
      </p:sp>
      <p:sp>
        <p:nvSpPr>
          <p:cNvPr id="9"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spTree>
      <p:nvGrpSpPr>
        <p:cNvPr id="1" name=""/>
        <p:cNvGrpSpPr/>
        <p:nvPr/>
      </p:nvGrpSpPr>
      <p:grpSpPr>
        <a:xfrm>
          <a:off x="0" y="0"/>
          <a:ext cx="0" cy="0"/>
          <a:chOff x="0" y="0"/>
          <a:chExt cx="0" cy="0"/>
        </a:xfrm>
      </p:grpSpPr>
      <p:sp>
        <p:nvSpPr>
          <p:cNvPr id="3"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4"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5"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6" name="Rectangle 5"/>
          <p:cNvSpPr>
            <a:spLocks noGrp="1" noChangeArrowheads="1"/>
          </p:cNvSpPr>
          <p:nvPr>
            <p:ph type="sldNum" sz="quarter" idx="10"/>
          </p:nvPr>
        </p:nvSpPr>
        <p:spPr/>
        <p:txBody>
          <a:bodyPr/>
          <a:lstStyle>
            <a:lvl1pPr>
              <a:defRPr/>
            </a:lvl1pPr>
          </a:lstStyle>
          <a:p>
            <a:fld id="{889A06F6-8CFB-4436-8845-496FD6FFC04F}" type="slidenum">
              <a:rPr lang="en-US"/>
              <a:pPr/>
              <a:t>‹#›</a:t>
            </a:fld>
            <a:endParaRPr lang="en-US" b="1"/>
          </a:p>
        </p:txBody>
      </p:sp>
      <p:sp>
        <p:nvSpPr>
          <p:cNvPr id="7" name="Rectangle 8"/>
          <p:cNvSpPr>
            <a:spLocks noGrp="1" noChangeArrowheads="1"/>
          </p:cNvSpPr>
          <p:nvPr>
            <p:ph type="dt" sz="half" idx="11"/>
          </p:nvPr>
        </p:nvSpPr>
        <p:spPr/>
        <p:txBody>
          <a:bodyPr/>
          <a:lstStyle>
            <a:lvl1pPr>
              <a:defRPr/>
            </a:lvl1pPr>
          </a:lstStyle>
          <a:p>
            <a:endParaRPr lang="en-US"/>
          </a:p>
        </p:txBody>
      </p:sp>
      <p:sp>
        <p:nvSpPr>
          <p:cNvPr id="8"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fld id="{0333665E-0C0B-4FD8-9142-313F8B031D1E}" type="slidenum">
              <a:rPr lang="en-US"/>
              <a:pPr/>
              <a:t>‹#›</a:t>
            </a:fld>
            <a:endParaRPr lang="en-US" b="1"/>
          </a:p>
        </p:txBody>
      </p:sp>
      <p:sp>
        <p:nvSpPr>
          <p:cNvPr id="4" name="Rectangle 8"/>
          <p:cNvSpPr>
            <a:spLocks noGrp="1" noChangeArrowheads="1"/>
          </p:cNvSpPr>
          <p:nvPr>
            <p:ph type="dt" sz="half" idx="11"/>
          </p:nvPr>
        </p:nvSpPr>
        <p:spPr>
          <a:ln/>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fld id="{E414A5CD-ACB9-498B-A0B1-E08D44DC1ED2}" type="slidenum">
              <a:rPr lang="en-US"/>
              <a:pPr/>
              <a:t>‹#›</a:t>
            </a:fld>
            <a:endParaRPr lang="en-US" b="1"/>
          </a:p>
        </p:txBody>
      </p:sp>
      <p:sp>
        <p:nvSpPr>
          <p:cNvPr id="3" name="Rectangle 8"/>
          <p:cNvSpPr>
            <a:spLocks noGrp="1" noChangeArrowheads="1"/>
          </p:cNvSpPr>
          <p:nvPr>
            <p:ph type="dt" sz="half" idx="11"/>
          </p:nvPr>
        </p:nvSpPr>
        <p:spPr>
          <a:ln/>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5"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6"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7"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5"/>
          <p:cNvSpPr>
            <a:spLocks noGrp="1" noChangeArrowheads="1"/>
          </p:cNvSpPr>
          <p:nvPr>
            <p:ph type="sldNum" sz="quarter" idx="10"/>
          </p:nvPr>
        </p:nvSpPr>
        <p:spPr/>
        <p:txBody>
          <a:bodyPr/>
          <a:lstStyle>
            <a:lvl1pPr>
              <a:defRPr/>
            </a:lvl1pPr>
          </a:lstStyle>
          <a:p>
            <a:fld id="{6B3D3A16-A4C4-4617-B6C6-9127221B171D}" type="slidenum">
              <a:rPr lang="en-US"/>
              <a:pPr/>
              <a:t>‹#›</a:t>
            </a:fld>
            <a:endParaRPr lang="en-US" b="1"/>
          </a:p>
        </p:txBody>
      </p:sp>
      <p:sp>
        <p:nvSpPr>
          <p:cNvPr id="9" name="Rectangle 8"/>
          <p:cNvSpPr>
            <a:spLocks noGrp="1" noChangeArrowheads="1"/>
          </p:cNvSpPr>
          <p:nvPr>
            <p:ph type="dt" sz="half" idx="11"/>
          </p:nvPr>
        </p:nvSpPr>
        <p:spPr/>
        <p:txBody>
          <a:bodyPr/>
          <a:lstStyle>
            <a:lvl1pPr>
              <a:defRPr/>
            </a:lvl1pPr>
          </a:lstStyle>
          <a:p>
            <a:endParaRPr lang="en-US"/>
          </a:p>
        </p:txBody>
      </p:sp>
      <p:sp>
        <p:nvSpPr>
          <p:cNvPr id="10"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spTree>
      <p:nvGrpSpPr>
        <p:cNvPr id="1" name=""/>
        <p:cNvGrpSpPr/>
        <p:nvPr/>
      </p:nvGrpSpPr>
      <p:grpSpPr>
        <a:xfrm>
          <a:off x="0" y="0"/>
          <a:ext cx="0" cy="0"/>
          <a:chOff x="0" y="0"/>
          <a:chExt cx="0" cy="0"/>
        </a:xfrm>
      </p:grpSpPr>
      <p:sp>
        <p:nvSpPr>
          <p:cNvPr id="5"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6"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7"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5"/>
          <p:cNvSpPr>
            <a:spLocks noGrp="1" noChangeArrowheads="1"/>
          </p:cNvSpPr>
          <p:nvPr>
            <p:ph type="sldNum" sz="quarter" idx="10"/>
          </p:nvPr>
        </p:nvSpPr>
        <p:spPr/>
        <p:txBody>
          <a:bodyPr/>
          <a:lstStyle>
            <a:lvl1pPr>
              <a:defRPr/>
            </a:lvl1pPr>
          </a:lstStyle>
          <a:p>
            <a:fld id="{97F7B4D4-AF84-4E22-850E-DCAA2357A5BF}" type="slidenum">
              <a:rPr lang="en-US"/>
              <a:pPr/>
              <a:t>‹#›</a:t>
            </a:fld>
            <a:endParaRPr lang="en-US" b="1"/>
          </a:p>
        </p:txBody>
      </p:sp>
      <p:sp>
        <p:nvSpPr>
          <p:cNvPr id="9" name="Rectangle 8"/>
          <p:cNvSpPr>
            <a:spLocks noGrp="1" noChangeArrowheads="1"/>
          </p:cNvSpPr>
          <p:nvPr>
            <p:ph type="dt" sz="half" idx="11"/>
          </p:nvPr>
        </p:nvSpPr>
        <p:spPr/>
        <p:txBody>
          <a:bodyPr/>
          <a:lstStyle>
            <a:lvl1pPr>
              <a:defRPr/>
            </a:lvl1pPr>
          </a:lstStyle>
          <a:p>
            <a:endParaRPr lang="en-US"/>
          </a:p>
        </p:txBody>
      </p:sp>
      <p:sp>
        <p:nvSpPr>
          <p:cNvPr id="10"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4"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5"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6"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p:txBody>
          <a:bodyPr/>
          <a:lstStyle>
            <a:lvl1pPr>
              <a:defRPr/>
            </a:lvl1pPr>
          </a:lstStyle>
          <a:p>
            <a:fld id="{D4167ED5-31CA-404B-855A-5C716C2F1C01}" type="slidenum">
              <a:rPr lang="en-US"/>
              <a:pPr/>
              <a:t>‹#›</a:t>
            </a:fld>
            <a:endParaRPr lang="en-US" b="1"/>
          </a:p>
        </p:txBody>
      </p:sp>
      <p:sp>
        <p:nvSpPr>
          <p:cNvPr id="8" name="Rectangle 8"/>
          <p:cNvSpPr>
            <a:spLocks noGrp="1" noChangeArrowheads="1"/>
          </p:cNvSpPr>
          <p:nvPr>
            <p:ph type="dt" sz="half" idx="11"/>
          </p:nvPr>
        </p:nvSpPr>
        <p:spPr/>
        <p:txBody>
          <a:bodyPr/>
          <a:lstStyle>
            <a:lvl1pPr>
              <a:defRPr/>
            </a:lvl1pPr>
          </a:lstStyle>
          <a:p>
            <a:endParaRPr lang="en-US"/>
          </a:p>
        </p:txBody>
      </p:sp>
      <p:sp>
        <p:nvSpPr>
          <p:cNvPr id="9"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tbl" preserve="1">
  <p:cSld name="Title and Table">
    <p:spTree>
      <p:nvGrpSpPr>
        <p:cNvPr id="1" name=""/>
        <p:cNvGrpSpPr/>
        <p:nvPr/>
      </p:nvGrpSpPr>
      <p:grpSpPr>
        <a:xfrm>
          <a:off x="0" y="0"/>
          <a:ext cx="0" cy="0"/>
          <a:chOff x="0" y="0"/>
          <a:chExt cx="0" cy="0"/>
        </a:xfrm>
      </p:grpSpPr>
      <p:sp>
        <p:nvSpPr>
          <p:cNvPr id="4"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5"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6" name="Picture 15" descr="ITU-logo_E[1]-[Fundo_Br_01"/>
          <p:cNvPicPr>
            <a:picLocks noChangeAspect="1" noChangeArrowheads="1"/>
          </p:cNvPicPr>
          <p:nvPr userDrawn="1"/>
        </p:nvPicPr>
        <p:blipFill>
          <a:blip r:embed="rId2" cstate="print"/>
          <a:srcRect t="-8490" r="62466"/>
          <a:stretch>
            <a:fillRect/>
          </a:stretch>
        </p:blipFill>
        <p:spPr bwMode="auto">
          <a:xfrm>
            <a:off x="404813" y="0"/>
            <a:ext cx="1058862" cy="1277938"/>
          </a:xfrm>
          <a:prstGeom prst="rect">
            <a:avLst/>
          </a:prstGeom>
          <a:noFill/>
          <a:ln w="9525">
            <a:noFill/>
            <a:miter lim="800000"/>
            <a:headEnd/>
            <a:tailEnd/>
          </a:ln>
        </p:spPr>
      </p:pic>
      <p:sp>
        <p:nvSpPr>
          <p:cNvPr id="2" name="Title 1"/>
          <p:cNvSpPr>
            <a:spLocks noGrp="1"/>
          </p:cNvSpPr>
          <p:nvPr>
            <p:ph type="title"/>
          </p:nvPr>
        </p:nvSpPr>
        <p:spPr>
          <a:xfrm>
            <a:off x="1982788" y="381000"/>
            <a:ext cx="7010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897063" y="2076450"/>
            <a:ext cx="6970712" cy="4114800"/>
          </a:xfrm>
        </p:spPr>
        <p:txBody>
          <a:bodyPr/>
          <a:lstStyle/>
          <a:p>
            <a:pPr lvl="0"/>
            <a:endParaRPr lang="en-US" noProof="0" smtClean="0"/>
          </a:p>
        </p:txBody>
      </p:sp>
      <p:sp>
        <p:nvSpPr>
          <p:cNvPr id="7" name="Rectangle 5"/>
          <p:cNvSpPr>
            <a:spLocks noGrp="1" noChangeArrowheads="1"/>
          </p:cNvSpPr>
          <p:nvPr>
            <p:ph type="sldNum" sz="quarter" idx="10"/>
          </p:nvPr>
        </p:nvSpPr>
        <p:spPr/>
        <p:txBody>
          <a:bodyPr/>
          <a:lstStyle>
            <a:lvl1pPr>
              <a:defRPr/>
            </a:lvl1pPr>
          </a:lstStyle>
          <a:p>
            <a:fld id="{04EC4E64-615B-4004-BF9E-C72DB556ACEF}" type="slidenum">
              <a:rPr lang="en-US"/>
              <a:pPr/>
              <a:t>‹#›</a:t>
            </a:fld>
            <a:endParaRPr lang="en-US" b="1"/>
          </a:p>
        </p:txBody>
      </p:sp>
      <p:sp>
        <p:nvSpPr>
          <p:cNvPr id="8" name="Rectangle 8"/>
          <p:cNvSpPr>
            <a:spLocks noGrp="1" noChangeArrowheads="1"/>
          </p:cNvSpPr>
          <p:nvPr>
            <p:ph type="dt" sz="half" idx="11"/>
          </p:nvPr>
        </p:nvSpPr>
        <p:spPr/>
        <p:txBody>
          <a:bodyPr/>
          <a:lstStyle>
            <a:lvl1pPr>
              <a:defRPr/>
            </a:lvl1pPr>
          </a:lstStyle>
          <a:p>
            <a:endParaRPr lang="en-US"/>
          </a:p>
        </p:txBody>
      </p:sp>
      <p:sp>
        <p:nvSpPr>
          <p:cNvPr id="9" name="Rectangle 12"/>
          <p:cNvSpPr>
            <a:spLocks noGrp="1" noChangeArrowheads="1"/>
          </p:cNvSpPr>
          <p:nvPr>
            <p:ph type="ftr" sz="quarter" idx="12"/>
          </p:nvPr>
        </p:nvSpPr>
        <p:spPr>
          <a:xfrm>
            <a:off x="1765300" y="6565900"/>
            <a:ext cx="6705600" cy="2921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49" name="Rectangle 17"/>
          <p:cNvSpPr>
            <a:spLocks noChangeArrowheads="1"/>
          </p:cNvSpPr>
          <p:nvPr userDrawn="1"/>
        </p:nvSpPr>
        <p:spPr bwMode="auto">
          <a:xfrm>
            <a:off x="0" y="0"/>
            <a:ext cx="1793875" cy="6858000"/>
          </a:xfrm>
          <a:prstGeom prst="rect">
            <a:avLst/>
          </a:prstGeom>
          <a:solidFill>
            <a:srgbClr val="AAE9EC"/>
          </a:solidFill>
          <a:ln w="9525">
            <a:noFill/>
            <a:miter lim="800000"/>
            <a:headEnd/>
            <a:tailEnd/>
          </a:ln>
          <a:effectLst/>
        </p:spPr>
        <p:txBody>
          <a:bodyPr wrap="none" anchor="ctr">
            <a:spAutoFit/>
          </a:bodyPr>
          <a:lstStyle/>
          <a:p>
            <a:endParaRPr lang="en-US"/>
          </a:p>
        </p:txBody>
      </p:sp>
      <p:sp>
        <p:nvSpPr>
          <p:cNvPr id="1027" name="Rectangle 2"/>
          <p:cNvSpPr>
            <a:spLocks noGrp="1" noChangeArrowheads="1"/>
          </p:cNvSpPr>
          <p:nvPr>
            <p:ph type="title"/>
          </p:nvPr>
        </p:nvSpPr>
        <p:spPr bwMode="auto">
          <a:xfrm>
            <a:off x="1982788" y="381000"/>
            <a:ext cx="7010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title style</a:t>
            </a:r>
          </a:p>
        </p:txBody>
      </p:sp>
      <p:sp>
        <p:nvSpPr>
          <p:cNvPr id="1028" name="Rectangle 3"/>
          <p:cNvSpPr>
            <a:spLocks noGrp="1" noChangeArrowheads="1"/>
          </p:cNvSpPr>
          <p:nvPr>
            <p:ph type="body" idx="1"/>
          </p:nvPr>
        </p:nvSpPr>
        <p:spPr bwMode="auto">
          <a:xfrm>
            <a:off x="1897063" y="2076450"/>
            <a:ext cx="6970712"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8437" name="Rectangle 5"/>
          <p:cNvSpPr>
            <a:spLocks noGrp="1" noChangeArrowheads="1"/>
          </p:cNvSpPr>
          <p:nvPr>
            <p:ph type="sldNum" sz="quarter" idx="4"/>
          </p:nvPr>
        </p:nvSpPr>
        <p:spPr bwMode="auto">
          <a:xfrm>
            <a:off x="7239000" y="6553200"/>
            <a:ext cx="1905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solidFill>
                  <a:schemeClr val="tx1"/>
                </a:solidFill>
                <a:latin typeface="Trebuchet MS" pitchFamily="34" charset="0"/>
              </a:defRPr>
            </a:lvl1pPr>
          </a:lstStyle>
          <a:p>
            <a:fld id="{41746008-5F41-4A82-9100-B1CE48AC3705}" type="slidenum">
              <a:rPr lang="en-US"/>
              <a:pPr/>
              <a:t>‹#›</a:t>
            </a:fld>
            <a:endParaRPr lang="en-US" b="1"/>
          </a:p>
        </p:txBody>
      </p:sp>
      <p:sp>
        <p:nvSpPr>
          <p:cNvPr id="18440" name="Rectangle 8"/>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solidFill>
                  <a:schemeClr val="tx1"/>
                </a:solidFill>
                <a:latin typeface="Trebuchet MS" pitchFamily="34" charset="0"/>
              </a:defRPr>
            </a:lvl1pPr>
          </a:lstStyle>
          <a:p>
            <a:endParaRPr lang="en-US"/>
          </a:p>
        </p:txBody>
      </p:sp>
      <p:sp>
        <p:nvSpPr>
          <p:cNvPr id="18445" name="Text Box 13"/>
          <p:cNvSpPr txBox="1">
            <a:spLocks noChangeArrowheads="1"/>
          </p:cNvSpPr>
          <p:nvPr userDrawn="1"/>
        </p:nvSpPr>
        <p:spPr bwMode="auto">
          <a:xfrm>
            <a:off x="0" y="1247775"/>
            <a:ext cx="1857375" cy="1036638"/>
          </a:xfrm>
          <a:prstGeom prst="rect">
            <a:avLst/>
          </a:prstGeom>
          <a:noFill/>
          <a:ln w="9525">
            <a:noFill/>
            <a:miter lim="800000"/>
            <a:headEnd/>
            <a:tailEnd/>
          </a:ln>
          <a:effectLst/>
        </p:spPr>
        <p:txBody>
          <a:bodyPr>
            <a:spAutoFit/>
          </a:bodyPr>
          <a:lstStyle/>
          <a:p>
            <a:pPr algn="ctr">
              <a:spcBef>
                <a:spcPct val="50000"/>
              </a:spcBef>
            </a:pPr>
            <a:r>
              <a:rPr lang="en-US" sz="4400" b="1">
                <a:solidFill>
                  <a:srgbClr val="4F59B5"/>
                </a:solidFill>
              </a:rPr>
              <a:t>ITU-T</a:t>
            </a:r>
            <a:r>
              <a:rPr lang="en-US" sz="4400" b="1"/>
              <a:t/>
            </a:r>
            <a:br>
              <a:rPr lang="en-US" sz="4400" b="1"/>
            </a:br>
            <a:endParaRPr lang="en-US" sz="1800" b="1"/>
          </a:p>
        </p:txBody>
      </p:sp>
      <p:pic>
        <p:nvPicPr>
          <p:cNvPr id="1032" name="Picture 15" descr="ITU-logo_E[1]-[Fundo_Br_01"/>
          <p:cNvPicPr>
            <a:picLocks noChangeAspect="1" noChangeArrowheads="1"/>
          </p:cNvPicPr>
          <p:nvPr userDrawn="1"/>
        </p:nvPicPr>
        <p:blipFill>
          <a:blip r:embed="rId12" cstate="print"/>
          <a:srcRect t="-8490" r="62466"/>
          <a:stretch>
            <a:fillRect/>
          </a:stretch>
        </p:blipFill>
        <p:spPr bwMode="auto">
          <a:xfrm>
            <a:off x="404813" y="0"/>
            <a:ext cx="1058862" cy="12779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2" r:id="rId4"/>
    <p:sldLayoutId id="2147483733" r:id="rId5"/>
    <p:sldLayoutId id="2147483738" r:id="rId6"/>
    <p:sldLayoutId id="2147483739" r:id="rId7"/>
    <p:sldLayoutId id="2147483740" r:id="rId8"/>
    <p:sldLayoutId id="2147483741" r:id="rId9"/>
    <p:sldLayoutId id="2147483734" r:id="rId10"/>
  </p:sldLayoutIdLst>
  <p:hf sldNum="0" hdr="0" ftr="0" dt="0"/>
  <p:txStyles>
    <p:titleStyle>
      <a:lvl1pPr algn="ctr" rtl="0" eaLnBrk="0" fontAlgn="base" hangingPunct="0">
        <a:spcBef>
          <a:spcPct val="0"/>
        </a:spcBef>
        <a:spcAft>
          <a:spcPct val="0"/>
        </a:spcAft>
        <a:defRPr sz="3200" b="1">
          <a:solidFill>
            <a:srgbClr val="000066"/>
          </a:solidFill>
          <a:latin typeface="+mj-lt"/>
          <a:ea typeface="+mj-ea"/>
          <a:cs typeface="+mj-cs"/>
        </a:defRPr>
      </a:lvl1pPr>
      <a:lvl2pPr algn="ctr" rtl="0" eaLnBrk="0" fontAlgn="base" hangingPunct="0">
        <a:spcBef>
          <a:spcPct val="0"/>
        </a:spcBef>
        <a:spcAft>
          <a:spcPct val="0"/>
        </a:spcAft>
        <a:defRPr sz="3200" b="1">
          <a:solidFill>
            <a:srgbClr val="000066"/>
          </a:solidFill>
          <a:latin typeface="Verdana" pitchFamily="34" charset="0"/>
        </a:defRPr>
      </a:lvl2pPr>
      <a:lvl3pPr algn="ctr" rtl="0" eaLnBrk="0" fontAlgn="base" hangingPunct="0">
        <a:spcBef>
          <a:spcPct val="0"/>
        </a:spcBef>
        <a:spcAft>
          <a:spcPct val="0"/>
        </a:spcAft>
        <a:defRPr sz="3200" b="1">
          <a:solidFill>
            <a:srgbClr val="000066"/>
          </a:solidFill>
          <a:latin typeface="Verdana" pitchFamily="34" charset="0"/>
        </a:defRPr>
      </a:lvl3pPr>
      <a:lvl4pPr algn="ctr" rtl="0" eaLnBrk="0" fontAlgn="base" hangingPunct="0">
        <a:spcBef>
          <a:spcPct val="0"/>
        </a:spcBef>
        <a:spcAft>
          <a:spcPct val="0"/>
        </a:spcAft>
        <a:defRPr sz="3200" b="1">
          <a:solidFill>
            <a:srgbClr val="000066"/>
          </a:solidFill>
          <a:latin typeface="Verdana" pitchFamily="34" charset="0"/>
        </a:defRPr>
      </a:lvl4pPr>
      <a:lvl5pPr algn="ctr" rtl="0" eaLnBrk="0" fontAlgn="base" hangingPunct="0">
        <a:spcBef>
          <a:spcPct val="0"/>
        </a:spcBef>
        <a:spcAft>
          <a:spcPct val="0"/>
        </a:spcAft>
        <a:defRPr sz="3200" b="1">
          <a:solidFill>
            <a:srgbClr val="000066"/>
          </a:solidFill>
          <a:latin typeface="Verdana" pitchFamily="34" charset="0"/>
        </a:defRPr>
      </a:lvl5pPr>
      <a:lvl6pPr marL="457200" algn="ctr" rtl="0" fontAlgn="base">
        <a:spcBef>
          <a:spcPct val="0"/>
        </a:spcBef>
        <a:spcAft>
          <a:spcPct val="0"/>
        </a:spcAft>
        <a:defRPr sz="3200" b="1">
          <a:solidFill>
            <a:srgbClr val="000066"/>
          </a:solidFill>
          <a:latin typeface="Verdana" pitchFamily="34" charset="0"/>
        </a:defRPr>
      </a:lvl6pPr>
      <a:lvl7pPr marL="914400" algn="ctr" rtl="0" fontAlgn="base">
        <a:spcBef>
          <a:spcPct val="0"/>
        </a:spcBef>
        <a:spcAft>
          <a:spcPct val="0"/>
        </a:spcAft>
        <a:defRPr sz="3200" b="1">
          <a:solidFill>
            <a:srgbClr val="000066"/>
          </a:solidFill>
          <a:latin typeface="Verdana" pitchFamily="34" charset="0"/>
        </a:defRPr>
      </a:lvl7pPr>
      <a:lvl8pPr marL="1371600" algn="ctr" rtl="0" fontAlgn="base">
        <a:spcBef>
          <a:spcPct val="0"/>
        </a:spcBef>
        <a:spcAft>
          <a:spcPct val="0"/>
        </a:spcAft>
        <a:defRPr sz="3200" b="1">
          <a:solidFill>
            <a:srgbClr val="000066"/>
          </a:solidFill>
          <a:latin typeface="Verdana" pitchFamily="34" charset="0"/>
        </a:defRPr>
      </a:lvl8pPr>
      <a:lvl9pPr marL="1828800" algn="ctr" rtl="0" fontAlgn="base">
        <a:spcBef>
          <a:spcPct val="0"/>
        </a:spcBef>
        <a:spcAft>
          <a:spcPct val="0"/>
        </a:spcAft>
        <a:defRPr sz="3200" b="1">
          <a:solidFill>
            <a:srgbClr val="000066"/>
          </a:solidFill>
          <a:latin typeface="Verdana" pitchFamily="34" charset="0"/>
        </a:defRPr>
      </a:lvl9pPr>
    </p:titleStyle>
    <p:bodyStyle>
      <a:lvl1pPr marL="342900" indent="-342900" algn="l" rtl="0" eaLnBrk="0" fontAlgn="base" hangingPunct="0">
        <a:spcBef>
          <a:spcPct val="20000"/>
        </a:spcBef>
        <a:spcAft>
          <a:spcPct val="0"/>
        </a:spcAft>
        <a:buClr>
          <a:srgbClr val="006666"/>
        </a:buClr>
        <a:buSzPct val="120000"/>
        <a:buChar char="•"/>
        <a:defRPr sz="3000">
          <a:solidFill>
            <a:schemeClr val="tx1"/>
          </a:solidFill>
          <a:latin typeface="+mn-lt"/>
          <a:ea typeface="+mn-ea"/>
          <a:cs typeface="+mn-cs"/>
        </a:defRPr>
      </a:lvl1pPr>
      <a:lvl2pPr marL="742950" indent="-285750" algn="l" rtl="0" eaLnBrk="0" fontAlgn="base" hangingPunct="0">
        <a:spcBef>
          <a:spcPct val="20000"/>
        </a:spcBef>
        <a:spcAft>
          <a:spcPct val="0"/>
        </a:spcAft>
        <a:buClr>
          <a:srgbClr val="006666"/>
        </a:buClr>
        <a:buSzPct val="120000"/>
        <a:buChar char="•"/>
        <a:defRPr sz="2800">
          <a:solidFill>
            <a:schemeClr val="tx1"/>
          </a:solidFill>
          <a:latin typeface="+mn-lt"/>
        </a:defRPr>
      </a:lvl2pPr>
      <a:lvl3pPr marL="1143000" indent="-228600" algn="l" rtl="0" eaLnBrk="0" fontAlgn="base" hangingPunct="0">
        <a:spcBef>
          <a:spcPct val="20000"/>
        </a:spcBef>
        <a:spcAft>
          <a:spcPct val="0"/>
        </a:spcAft>
        <a:buClr>
          <a:srgbClr val="006666"/>
        </a:buClr>
        <a:buSzPct val="120000"/>
        <a:buChar char="•"/>
        <a:defRPr sz="2400">
          <a:solidFill>
            <a:schemeClr val="tx1"/>
          </a:solidFill>
          <a:latin typeface="+mn-lt"/>
        </a:defRPr>
      </a:lvl3pPr>
      <a:lvl4pPr marL="1600200" indent="-228600" algn="l" rtl="0" eaLnBrk="0" fontAlgn="base" hangingPunct="0">
        <a:spcBef>
          <a:spcPct val="20000"/>
        </a:spcBef>
        <a:spcAft>
          <a:spcPct val="0"/>
        </a:spcAft>
        <a:buClr>
          <a:srgbClr val="006666"/>
        </a:buClr>
        <a:buSzPct val="120000"/>
        <a:buChar char="•"/>
        <a:defRPr sz="2000">
          <a:solidFill>
            <a:schemeClr val="tx1"/>
          </a:solidFill>
          <a:latin typeface="+mn-lt"/>
        </a:defRPr>
      </a:lvl4pPr>
      <a:lvl5pPr marL="2057400" indent="-228600" algn="l" rtl="0" eaLnBrk="0" fontAlgn="base" hangingPunct="0">
        <a:spcBef>
          <a:spcPct val="20000"/>
        </a:spcBef>
        <a:spcAft>
          <a:spcPct val="0"/>
        </a:spcAft>
        <a:buClr>
          <a:srgbClr val="006666"/>
        </a:buClr>
        <a:buSzPct val="120000"/>
        <a:buChar char="•"/>
        <a:defRPr sz="2000">
          <a:solidFill>
            <a:schemeClr val="tx1"/>
          </a:solidFill>
          <a:latin typeface="+mn-lt"/>
        </a:defRPr>
      </a:lvl5pPr>
      <a:lvl6pPr marL="2514600" indent="-228600" algn="l" rtl="0" fontAlgn="base">
        <a:spcBef>
          <a:spcPct val="20000"/>
        </a:spcBef>
        <a:spcAft>
          <a:spcPct val="0"/>
        </a:spcAft>
        <a:buClr>
          <a:srgbClr val="006666"/>
        </a:buClr>
        <a:buSzPct val="120000"/>
        <a:buChar char="•"/>
        <a:defRPr sz="2000">
          <a:solidFill>
            <a:schemeClr val="tx1"/>
          </a:solidFill>
          <a:latin typeface="+mn-lt"/>
        </a:defRPr>
      </a:lvl6pPr>
      <a:lvl7pPr marL="2971800" indent="-228600" algn="l" rtl="0" fontAlgn="base">
        <a:spcBef>
          <a:spcPct val="20000"/>
        </a:spcBef>
        <a:spcAft>
          <a:spcPct val="0"/>
        </a:spcAft>
        <a:buClr>
          <a:srgbClr val="006666"/>
        </a:buClr>
        <a:buSzPct val="120000"/>
        <a:buChar char="•"/>
        <a:defRPr sz="2000">
          <a:solidFill>
            <a:schemeClr val="tx1"/>
          </a:solidFill>
          <a:latin typeface="+mn-lt"/>
        </a:defRPr>
      </a:lvl7pPr>
      <a:lvl8pPr marL="3429000" indent="-228600" algn="l" rtl="0" fontAlgn="base">
        <a:spcBef>
          <a:spcPct val="20000"/>
        </a:spcBef>
        <a:spcAft>
          <a:spcPct val="0"/>
        </a:spcAft>
        <a:buClr>
          <a:srgbClr val="006666"/>
        </a:buClr>
        <a:buSzPct val="120000"/>
        <a:buChar char="•"/>
        <a:defRPr sz="2000">
          <a:solidFill>
            <a:schemeClr val="tx1"/>
          </a:solidFill>
          <a:latin typeface="+mn-lt"/>
        </a:defRPr>
      </a:lvl8pPr>
      <a:lvl9pPr marL="3886200" indent="-228600" algn="l" rtl="0" fontAlgn="base">
        <a:spcBef>
          <a:spcPct val="20000"/>
        </a:spcBef>
        <a:spcAft>
          <a:spcPct val="0"/>
        </a:spcAft>
        <a:buClr>
          <a:srgbClr val="006666"/>
        </a:buClr>
        <a:buSzPct val="12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itu.int/publ/T-RES-T.2-2008/en" TargetMode="External"/><Relationship Id="rId2" Type="http://schemas.openxmlformats.org/officeDocument/2006/relationships/hyperlink" Target="http://www.itu.int/ITU-T/studygroups/index.phtml" TargetMode="External"/><Relationship Id="rId1" Type="http://schemas.openxmlformats.org/officeDocument/2006/relationships/slideLayout" Target="../slideLayouts/slideLayout5.xml"/><Relationship Id="rId4" Type="http://schemas.openxmlformats.org/officeDocument/2006/relationships/hyperlink" Target="http://www.itu.int/ITU-T/tsag/index.as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itu.int/ITU-T/wtsa/index.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itu.int/ITU-T/focusgroups/index.phtml" TargetMode="External"/><Relationship Id="rId5" Type="http://schemas.openxmlformats.org/officeDocument/2006/relationships/hyperlink" Target="http://www.itu.int/ITU-T/studygroups/index.html" TargetMode="External"/><Relationship Id="rId4" Type="http://schemas.openxmlformats.org/officeDocument/2006/relationships/hyperlink" Target="http://www.itu.int/ITU-T/tsag/index.as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www.itu.int/net/ITU-T/lists/rapporteurs.aspx?Group=17&amp;Period=14" TargetMode="External"/><Relationship Id="rId2" Type="http://schemas.openxmlformats.org/officeDocument/2006/relationships/hyperlink" Target="http://www.itu.int/net/ITU-T/lists/questions.aspx?Group=17&amp;Period=14" TargetMode="External"/><Relationship Id="rId1" Type="http://schemas.openxmlformats.org/officeDocument/2006/relationships/slideLayout" Target="../slideLayouts/slideLayout5.xml"/><Relationship Id="rId5" Type="http://schemas.openxmlformats.org/officeDocument/2006/relationships/hyperlink" Target="http://www.itu.int/oth/T0A0F000004/en" TargetMode="External"/><Relationship Id="rId4" Type="http://schemas.openxmlformats.org/officeDocument/2006/relationships/hyperlink" Target="http://www.itu.int/en/ITU-T/studygroups/com17/Pages/interim.asp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itu.int/publications/bookshop/index.html#Standardization" TargetMode="External"/><Relationship Id="rId2" Type="http://schemas.openxmlformats.org/officeDocument/2006/relationships/hyperlink" Target="http://www.itu.int/ITU-T/studygroups/index.html" TargetMode="External"/><Relationship Id="rId1" Type="http://schemas.openxmlformats.org/officeDocument/2006/relationships/slideLayout" Target="../slideLayouts/slideLayout2.xml"/><Relationship Id="rId6" Type="http://schemas.openxmlformats.org/officeDocument/2006/relationships/hyperlink" Target="http://www.itu.int/rec/recquery_xml.asp?action=Search&amp;lang=e" TargetMode="External"/><Relationship Id="rId5" Type="http://schemas.openxmlformats.org/officeDocument/2006/relationships/hyperlink" Target="http://www.itu.int/publications/cd-rom/index.html" TargetMode="External"/><Relationship Id="rId4" Type="http://schemas.openxmlformats.org/officeDocument/2006/relationships/hyperlink" Target="http://www.itu.int/publications/sector.aspx?lang=e&amp;menu=categories&amp;sector=2"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itu.int/net/ITU-T/lists/t-approval.aspx"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itu.int/ITU-T/aapinfo/index.html"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itu.int/ITU-T/info/itu-t/documentation.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itu.int/ITU-T/tsb-director/sdo/qualified.html#Nationa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itu.int/ITU-T/events/index.phtml" TargetMode="External"/><Relationship Id="rId2" Type="http://schemas.openxmlformats.org/officeDocument/2006/relationships/hyperlink" Target="hhttp://www.itu.int/md/meetingdoc.asp?lang=en&amp;parent=T09-TSB-CIR&amp;destination=T09-SG17" TargetMode="External"/><Relationship Id="rId1" Type="http://schemas.openxmlformats.org/officeDocument/2006/relationships/slideLayout" Target="../slideLayouts/slideLayout2.xml"/><Relationship Id="rId5" Type="http://schemas.openxmlformats.org/officeDocument/2006/relationships/hyperlink" Target="http://www.itu.int/ITU-T/aap/AAPAnnouncements.aspx" TargetMode="External"/><Relationship Id="rId4" Type="http://schemas.openxmlformats.org/officeDocument/2006/relationships/hyperlink" Target="http://www.itu.int/md/T09-SG17-COL/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itu.int/TIES/registration/index.html" TargetMode="External"/><Relationship Id="rId2" Type="http://schemas.openxmlformats.org/officeDocument/2006/relationships/hyperlink" Target="http://www.itu.int/ITU-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itu.int/TIES/registration/index.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www.itu.int/ITU-T/edh/edh-faqs.html" TargetMode="External"/><Relationship Id="rId5" Type="http://schemas.openxmlformats.org/officeDocument/2006/relationships/hyperlink" Target="http://www.itu.int/ITU-T/edh/faqs-ifa.html" TargetMode="External"/><Relationship Id="rId4" Type="http://schemas.openxmlformats.org/officeDocument/2006/relationships/hyperlink" Target="http://www.itu.int/md/T09-SG17/en"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itu.int/ITU-T/edh/faqs-email.html" TargetMode="External"/><Relationship Id="rId2" Type="http://schemas.openxmlformats.org/officeDocument/2006/relationships/hyperlink" Target="http://www.itu.int/TIES/" TargetMode="External"/><Relationship Id="rId1" Type="http://schemas.openxmlformats.org/officeDocument/2006/relationships/slideLayout" Target="../slideLayouts/slideLayout5.xml"/><Relationship Id="rId5" Type="http://schemas.openxmlformats.org/officeDocument/2006/relationships/hyperlink" Target="http://www.itu.int/ibs/" TargetMode="External"/><Relationship Id="rId4" Type="http://schemas.openxmlformats.org/officeDocument/2006/relationships/hyperlink" Target="http://www.itu.int/ITU-T/edh/faqs-ifa.html"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itu.int/ITU-T/membership/index.html" TargetMode="External"/><Relationship Id="rId7" Type="http://schemas.openxmlformats.org/officeDocument/2006/relationships/hyperlink" Target="mailto:tsbsg17@itu.in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itu.int/TIES/" TargetMode="External"/><Relationship Id="rId5" Type="http://schemas.openxmlformats.org/officeDocument/2006/relationships/hyperlink" Target="http://www.itu.int/ITU-T/edh/faqs-docsub.html" TargetMode="External"/><Relationship Id="rId4" Type="http://schemas.openxmlformats.org/officeDocument/2006/relationships/hyperlink" Target="http://www.itu.int/ITU-T/studygroups/templates/index.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itu.int/ipr/IPRSearch.aspx?iprtype=PSl" TargetMode="External"/><Relationship Id="rId2" Type="http://schemas.openxmlformats.org/officeDocument/2006/relationships/hyperlink" Target="http://www.itu.int/dms_pub/itu-t/oth/04/04/T04040000010001MSWE.doc" TargetMode="External"/><Relationship Id="rId1" Type="http://schemas.openxmlformats.org/officeDocument/2006/relationships/slideLayout" Target="../slideLayouts/slideLayout2.xml"/><Relationship Id="rId4" Type="http://schemas.openxmlformats.org/officeDocument/2006/relationships/hyperlink" Target="http://www.itu.int/ITU-T/dbase/patent/patent-policy.html"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itu.int/ITU-T/edh/files/edh_facilities.pdf" TargetMode="External"/><Relationship Id="rId2" Type="http://schemas.openxmlformats.org/officeDocument/2006/relationships/hyperlink" Target="http://www.itu.int/ITU-T/edh/files/InfoWirelessLAN.pdf"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itu.int/travel/accommodations.as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itu.int/ITU-T/events/swissinfo.html" TargetMode="External"/><Relationship Id="rId2" Type="http://schemas.openxmlformats.org/officeDocument/2006/relationships/hyperlink" Target="http://www.itu.int/travel/accommodations.asp" TargetMode="External"/><Relationship Id="rId1" Type="http://schemas.openxmlformats.org/officeDocument/2006/relationships/slideLayout" Target="../slideLayouts/slideLayout2.xml"/><Relationship Id="rId6" Type="http://schemas.openxmlformats.org/officeDocument/2006/relationships/hyperlink" Target="http://www.itu.int/ITU-T/studygroups/templates/index.html" TargetMode="External"/><Relationship Id="rId5" Type="http://schemas.openxmlformats.org/officeDocument/2006/relationships/hyperlink" Target="http://web/itudoc/gs/promo/tsb/87029.pdf" TargetMode="External"/><Relationship Id="rId4" Type="http://schemas.openxmlformats.org/officeDocument/2006/relationships/hyperlink" Target="http://www.itu.int/itudoc/gs/promo/tsb/81166.html" TargetMode="External"/></Relationships>
</file>

<file path=ppt/slides/_rels/slide29.xml.rels><?xml version="1.0" encoding="UTF-8" standalone="yes"?>
<Relationships xmlns="http://schemas.openxmlformats.org/package/2006/relationships"><Relationship Id="rId2" Type="http://schemas.openxmlformats.org/officeDocument/2006/relationships/hyperlink" Target="http://www.geneve-tourisme.ch/?rubrique=0000000420&amp;lang=_eng&amp;PHPSESSID=d78deed6c32a82ca59b3796a173c5f6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clinique-dentaire.ch/geneve.htm" TargetMode="External"/><Relationship Id="rId2" Type="http://schemas.openxmlformats.org/officeDocument/2006/relationships/image" Target="../media/image9.wmf"/><Relationship Id="rId1" Type="http://schemas.openxmlformats.org/officeDocument/2006/relationships/slideLayout" Target="../slideLayouts/slideLayout9.xml"/><Relationship Id="rId5" Type="http://schemas.openxmlformats.org/officeDocument/2006/relationships/hyperlink" Target="http://www.hug-ge.ch/" TargetMode="External"/><Relationship Id="rId4" Type="http://schemas.openxmlformats.org/officeDocument/2006/relationships/hyperlink" Target="http://www.latour.ch/"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itu.int/plenipotentiary/index.html" TargetMode="External"/><Relationship Id="rId3" Type="http://schemas.openxmlformats.org/officeDocument/2006/relationships/hyperlink" Target="http://www.itu.int/ITU-T/" TargetMode="External"/><Relationship Id="rId7" Type="http://schemas.openxmlformats.org/officeDocument/2006/relationships/hyperlink" Target="http://www.itu.int/ITU-T/info/tsb/tel.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itu.int/osg/" TargetMode="External"/><Relationship Id="rId5" Type="http://schemas.openxmlformats.org/officeDocument/2006/relationships/hyperlink" Target="http://www.itu.int/ITU-D/" TargetMode="External"/><Relationship Id="rId10" Type="http://schemas.openxmlformats.org/officeDocument/2006/relationships/hyperlink" Target="http://www.itu.int/ITU-T/sitemap/index.asp" TargetMode="External"/><Relationship Id="rId4" Type="http://schemas.openxmlformats.org/officeDocument/2006/relationships/hyperlink" Target="http://www.itu.int/ITU-R/" TargetMode="External"/><Relationship Id="rId9" Type="http://schemas.openxmlformats.org/officeDocument/2006/relationships/hyperlink" Target="http://www.itu.int/counci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www.itu.int/ITU-T/edh/files/edh_facilities.pdf" TargetMode="External"/><Relationship Id="rId7" Type="http://schemas.openxmlformats.org/officeDocument/2006/relationships/slide" Target="slide30.xml"/><Relationship Id="rId2" Type="http://schemas.openxmlformats.org/officeDocument/2006/relationships/image" Target="../media/image2.wmf"/><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itu.int/ITU-T/events/itu-plan.pdf" TargetMode="External"/><Relationship Id="rId10" Type="http://schemas.openxmlformats.org/officeDocument/2006/relationships/slide" Target="slide9.xml"/><Relationship Id="rId4" Type="http://schemas.openxmlformats.org/officeDocument/2006/relationships/slide" Target="slide26.xml"/><Relationship Id="rId9" Type="http://schemas.openxmlformats.org/officeDocument/2006/relationships/slide" Target="slide31.xml"/></Relationships>
</file>

<file path=ppt/slides/_rels/slide6.xml.rels><?xml version="1.0" encoding="UTF-8" standalone="yes"?>
<Relationships xmlns="http://schemas.openxmlformats.org/package/2006/relationships"><Relationship Id="rId3" Type="http://schemas.openxmlformats.org/officeDocument/2006/relationships/hyperlink" Target="http://www.itu.int/aboutitu/itu-plan.pdf" TargetMode="External"/><Relationship Id="rId2" Type="http://schemas.openxmlformats.org/officeDocument/2006/relationships/slide" Target="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hyperlink" Target="mailto:servicedesk@itu.int" TargetMode="External"/><Relationship Id="rId7" Type="http://schemas.openxmlformats.org/officeDocument/2006/relationships/slide" Target="slide30.xml"/><Relationship Id="rId2" Type="http://schemas.openxmlformats.org/officeDocument/2006/relationships/hyperlink" Target="http://www.itu.int/TIES/registration/index.html" TargetMode="Externa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hyperlink" Target="mailto:library@itu.int"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itu.int/ITU-T" TargetMode="External"/><Relationship Id="rId2" Type="http://schemas.openxmlformats.org/officeDocument/2006/relationships/hyperlink" Target="http://itu.int/ITU-T/info/tsb" TargetMode="External"/><Relationship Id="rId1" Type="http://schemas.openxmlformats.org/officeDocument/2006/relationships/slideLayout" Target="../slideLayouts/slideLayout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050"/>
          <p:cNvSpPr>
            <a:spLocks noGrp="1" noChangeArrowheads="1"/>
          </p:cNvSpPr>
          <p:nvPr>
            <p:ph type="ctrTitle"/>
          </p:nvPr>
        </p:nvSpPr>
        <p:spPr>
          <a:xfrm>
            <a:off x="800100" y="1970088"/>
            <a:ext cx="7943850" cy="3790632"/>
          </a:xfrm>
        </p:spPr>
        <p:txBody>
          <a:bodyPr/>
          <a:lstStyle/>
          <a:p>
            <a:pPr eaLnBrk="1" hangingPunct="1"/>
            <a:r>
              <a:rPr lang="en-US" sz="4800" dirty="0" smtClean="0"/>
              <a:t>SG 17</a:t>
            </a:r>
            <a:br>
              <a:rPr lang="en-US" sz="4800" dirty="0" smtClean="0"/>
            </a:br>
            <a:r>
              <a:rPr lang="en-US" sz="4800" dirty="0" smtClean="0"/>
              <a:t>Newcomer</a:t>
            </a:r>
            <a:br>
              <a:rPr lang="en-US" sz="4800" dirty="0" smtClean="0"/>
            </a:br>
            <a:r>
              <a:rPr lang="en-US" sz="4800" dirty="0" smtClean="0"/>
              <a:t>Session</a:t>
            </a:r>
            <a:br>
              <a:rPr lang="en-US" sz="4800" dirty="0" smtClean="0"/>
            </a:br>
            <a:r>
              <a:rPr lang="en-US" sz="4800" dirty="0" smtClean="0"/>
              <a:t/>
            </a:r>
            <a:br>
              <a:rPr lang="en-US" sz="4800" dirty="0" smtClean="0"/>
            </a:br>
            <a:r>
              <a:rPr lang="en-US" sz="4800" dirty="0" smtClean="0"/>
              <a:t>General ITU-T information </a:t>
            </a:r>
            <a:br>
              <a:rPr lang="en-US" sz="4800" dirty="0" smtClean="0"/>
            </a:br>
            <a:r>
              <a:rPr lang="en-US" sz="4800" dirty="0" smtClean="0"/>
              <a:t> </a:t>
            </a:r>
            <a:br>
              <a:rPr lang="en-US" sz="4800" dirty="0" smtClean="0"/>
            </a:br>
            <a:endParaRPr lang="en-US" sz="3400" dirty="0" smtClean="0"/>
          </a:p>
        </p:txBody>
      </p:sp>
      <p:sp>
        <p:nvSpPr>
          <p:cNvPr id="9219" name="Text Box 2057"/>
          <p:cNvSpPr txBox="1">
            <a:spLocks noChangeArrowheads="1"/>
          </p:cNvSpPr>
          <p:nvPr/>
        </p:nvSpPr>
        <p:spPr bwMode="auto">
          <a:xfrm>
            <a:off x="3924300" y="5854700"/>
            <a:ext cx="4876800" cy="457200"/>
          </a:xfrm>
          <a:prstGeom prst="rect">
            <a:avLst/>
          </a:prstGeom>
          <a:noFill/>
          <a:ln w="9525">
            <a:noFill/>
            <a:miter lim="800000"/>
            <a:headEnd/>
            <a:tailEnd/>
          </a:ln>
        </p:spPr>
        <p:txBody>
          <a:bodyPr>
            <a:spAutoFit/>
          </a:bodyPr>
          <a:lstStyle/>
          <a:p>
            <a:pPr>
              <a:spcBef>
                <a:spcPct val="50000"/>
              </a:spcBef>
            </a:pPr>
            <a:r>
              <a:rPr lang="en-US"/>
              <a:t> </a:t>
            </a:r>
            <a:r>
              <a:rPr lang="en-US" smtClean="0"/>
              <a:t>August </a:t>
            </a:r>
            <a:r>
              <a:rPr lang="en-US" dirty="0"/>
              <a:t>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943100" y="889000"/>
            <a:ext cx="7200900" cy="5492750"/>
          </a:xfrm>
          <a:prstGeom prst="rect">
            <a:avLst/>
          </a:prstGeom>
          <a:noFill/>
          <a:ln w="9525">
            <a:noFill/>
            <a:miter lim="800000"/>
            <a:headEnd/>
            <a:tailEnd/>
          </a:ln>
        </p:spPr>
        <p:txBody>
          <a:bodyPr>
            <a:spAutoFit/>
          </a:bodyPr>
          <a:lstStyle/>
          <a:p>
            <a:pPr marL="447675" indent="-447675" algn="l" eaLnBrk="1" hangingPunct="1">
              <a:buClr>
                <a:srgbClr val="FF3300"/>
              </a:buClr>
              <a:buSzPct val="160000"/>
              <a:tabLst>
                <a:tab pos="447675" algn="l"/>
              </a:tabLst>
            </a:pPr>
            <a:r>
              <a:rPr lang="en-GB" b="1" dirty="0">
                <a:solidFill>
                  <a:schemeClr val="hlink"/>
                </a:solidFill>
                <a:latin typeface="Trebuchet MS" pitchFamily="34" charset="0"/>
                <a:cs typeface="Times New Roman" pitchFamily="18" charset="0"/>
                <a:hlinkClick r:id="rId2"/>
              </a:rPr>
              <a:t>Study Groups</a:t>
            </a:r>
            <a:r>
              <a:rPr lang="en-GB" dirty="0">
                <a:solidFill>
                  <a:schemeClr val="tx2"/>
                </a:solidFill>
                <a:latin typeface="Trebuchet MS" pitchFamily="34" charset="0"/>
                <a:cs typeface="Times New Roman" pitchFamily="18" charset="0"/>
                <a:hlinkClick r:id="rId2"/>
              </a:rPr>
              <a:t> </a:t>
            </a:r>
            <a:r>
              <a:rPr lang="en-GB" dirty="0">
                <a:solidFill>
                  <a:schemeClr val="tx2"/>
                </a:solidFill>
                <a:latin typeface="Trebuchet MS" pitchFamily="34" charset="0"/>
                <a:cs typeface="Times New Roman" pitchFamily="18" charset="0"/>
              </a:rPr>
              <a:t/>
            </a:r>
            <a:br>
              <a:rPr lang="en-GB" dirty="0">
                <a:solidFill>
                  <a:schemeClr val="tx2"/>
                </a:solidFill>
                <a:latin typeface="Trebuchet MS" pitchFamily="34" charset="0"/>
                <a:cs typeface="Times New Roman" pitchFamily="18" charset="0"/>
              </a:rPr>
            </a:br>
            <a:endParaRPr lang="en-GB" dirty="0">
              <a:solidFill>
                <a:schemeClr val="tx2"/>
              </a:solidFill>
              <a:latin typeface="Trebuchet MS" pitchFamily="34" charset="0"/>
              <a:cs typeface="Times New Roman" pitchFamily="18" charset="0"/>
            </a:endParaRPr>
          </a:p>
          <a:p>
            <a:pPr marL="447675" indent="-447675" algn="l" eaLnBrk="1" hangingPunct="1">
              <a:lnSpc>
                <a:spcPct val="115000"/>
              </a:lnSpc>
              <a:buClr>
                <a:srgbClr val="006666"/>
              </a:buClr>
              <a:buSzPct val="160000"/>
              <a:buFontTx/>
              <a:buChar char="•"/>
              <a:tabLst>
                <a:tab pos="447675" algn="l"/>
              </a:tabLst>
            </a:pPr>
            <a:r>
              <a:rPr lang="en-GB" sz="2000" dirty="0">
                <a:solidFill>
                  <a:srgbClr val="000066"/>
                </a:solidFill>
                <a:latin typeface="Trebuchet MS" pitchFamily="34" charset="0"/>
                <a:cs typeface="Times New Roman" pitchFamily="18" charset="0"/>
              </a:rPr>
              <a:t>Studying Questions adopted by WTSA and/or the</a:t>
            </a:r>
            <a:br>
              <a:rPr lang="en-GB" sz="2000" dirty="0">
                <a:solidFill>
                  <a:srgbClr val="000066"/>
                </a:solidFill>
                <a:latin typeface="Trebuchet MS" pitchFamily="34" charset="0"/>
                <a:cs typeface="Times New Roman" pitchFamily="18" charset="0"/>
              </a:rPr>
            </a:br>
            <a:r>
              <a:rPr lang="en-GB" sz="2000" dirty="0">
                <a:solidFill>
                  <a:srgbClr val="000066"/>
                </a:solidFill>
                <a:latin typeface="Trebuchet MS" pitchFamily="34" charset="0"/>
                <a:cs typeface="Times New Roman" pitchFamily="18" charset="0"/>
              </a:rPr>
              <a:t>relevant SG to prepare draft Recommendations</a:t>
            </a:r>
          </a:p>
          <a:p>
            <a:pPr marL="447675" indent="-447675" algn="l" eaLnBrk="1" hangingPunct="1">
              <a:lnSpc>
                <a:spcPct val="20000"/>
              </a:lnSpc>
              <a:buClr>
                <a:srgbClr val="006666"/>
              </a:buClr>
              <a:buSzPct val="160000"/>
              <a:tabLst>
                <a:tab pos="447675" algn="l"/>
              </a:tabLst>
            </a:pPr>
            <a:endParaRPr lang="en-GB" sz="2000" dirty="0">
              <a:solidFill>
                <a:srgbClr val="000066"/>
              </a:solidFill>
              <a:latin typeface="Trebuchet MS" pitchFamily="34" charset="0"/>
              <a:cs typeface="Times New Roman" pitchFamily="18" charset="0"/>
            </a:endParaRPr>
          </a:p>
          <a:p>
            <a:pPr marL="447675" indent="-447675" algn="l" eaLnBrk="1" hangingPunct="1">
              <a:lnSpc>
                <a:spcPct val="115000"/>
              </a:lnSpc>
              <a:buClr>
                <a:srgbClr val="006666"/>
              </a:buClr>
              <a:buSzPct val="160000"/>
              <a:buFontTx/>
              <a:buChar char="•"/>
              <a:tabLst>
                <a:tab pos="447675" algn="l"/>
              </a:tabLst>
            </a:pPr>
            <a:r>
              <a:rPr lang="en-GB" sz="2000" dirty="0">
                <a:solidFill>
                  <a:srgbClr val="000066"/>
                </a:solidFill>
                <a:latin typeface="Trebuchet MS" pitchFamily="34" charset="0"/>
                <a:cs typeface="Times New Roman" pitchFamily="18" charset="0"/>
              </a:rPr>
              <a:t>The responsibility and mandates of each Study Group is set out by WTSA.  For example, SG </a:t>
            </a:r>
            <a:r>
              <a:rPr lang="en-GB" sz="2000" dirty="0" smtClean="0">
                <a:solidFill>
                  <a:srgbClr val="000066"/>
                </a:solidFill>
                <a:latin typeface="Trebuchet MS" pitchFamily="34" charset="0"/>
                <a:cs typeface="Times New Roman" pitchFamily="18" charset="0"/>
              </a:rPr>
              <a:t>17’s </a:t>
            </a:r>
            <a:r>
              <a:rPr lang="en-GB" sz="2000" dirty="0">
                <a:solidFill>
                  <a:srgbClr val="000066"/>
                </a:solidFill>
                <a:latin typeface="Trebuchet MS" pitchFamily="34" charset="0"/>
                <a:cs typeface="Times New Roman" pitchFamily="18" charset="0"/>
              </a:rPr>
              <a:t>mandate is </a:t>
            </a:r>
            <a:r>
              <a:rPr lang="en-GB" sz="2000" dirty="0" smtClean="0">
                <a:solidFill>
                  <a:srgbClr val="000066"/>
                </a:solidFill>
                <a:latin typeface="Trebuchet MS" pitchFamily="34" charset="0"/>
                <a:cs typeface="Times New Roman" pitchFamily="18" charset="0"/>
              </a:rPr>
              <a:t>“Security” </a:t>
            </a:r>
            <a:r>
              <a:rPr lang="en-GB" sz="2000" dirty="0">
                <a:solidFill>
                  <a:srgbClr val="000066"/>
                </a:solidFill>
                <a:latin typeface="Trebuchet MS" pitchFamily="34" charset="0"/>
                <a:cs typeface="Times New Roman" pitchFamily="18" charset="0"/>
              </a:rPr>
              <a:t>(see WTSA </a:t>
            </a:r>
            <a:r>
              <a:rPr lang="en-GB" sz="2000" dirty="0">
                <a:solidFill>
                  <a:srgbClr val="000066"/>
                </a:solidFill>
                <a:latin typeface="Trebuchet MS" pitchFamily="34" charset="0"/>
                <a:cs typeface="Times New Roman" pitchFamily="18" charset="0"/>
                <a:hlinkClick r:id="rId3"/>
              </a:rPr>
              <a:t>Resolution 2</a:t>
            </a:r>
            <a:r>
              <a:rPr lang="en-GB" sz="2000" dirty="0">
                <a:solidFill>
                  <a:srgbClr val="000066"/>
                </a:solidFill>
                <a:latin typeface="Trebuchet MS" pitchFamily="34" charset="0"/>
                <a:cs typeface="Times New Roman" pitchFamily="18" charset="0"/>
              </a:rPr>
              <a:t>)</a:t>
            </a:r>
            <a:r>
              <a:rPr lang="en-GB" sz="2000" dirty="0">
                <a:solidFill>
                  <a:schemeClr val="tx1"/>
                </a:solidFill>
                <a:latin typeface="Trebuchet MS" pitchFamily="34" charset="0"/>
                <a:cs typeface="Times New Roman" pitchFamily="18" charset="0"/>
              </a:rPr>
              <a:t> </a:t>
            </a:r>
          </a:p>
          <a:p>
            <a:pPr marL="447675" indent="-447675" algn="l" eaLnBrk="1" hangingPunct="1">
              <a:lnSpc>
                <a:spcPct val="50000"/>
              </a:lnSpc>
              <a:buClr>
                <a:srgbClr val="006666"/>
              </a:buClr>
              <a:buSzPct val="160000"/>
              <a:tabLst>
                <a:tab pos="447675" algn="l"/>
              </a:tabLst>
            </a:pPr>
            <a:endParaRPr lang="en-GB" sz="2000" dirty="0">
              <a:solidFill>
                <a:schemeClr val="tx1"/>
              </a:solidFill>
              <a:latin typeface="Trebuchet MS" pitchFamily="34" charset="0"/>
              <a:cs typeface="Times New Roman" pitchFamily="18" charset="0"/>
            </a:endParaRPr>
          </a:p>
          <a:p>
            <a:pPr marL="447675" indent="-447675" algn="l" eaLnBrk="1" hangingPunct="1">
              <a:buClr>
                <a:srgbClr val="006666"/>
              </a:buClr>
              <a:buSzPct val="160000"/>
              <a:tabLst>
                <a:tab pos="447675" algn="l"/>
              </a:tabLst>
            </a:pPr>
            <a:r>
              <a:rPr lang="en-GB" dirty="0">
                <a:solidFill>
                  <a:schemeClr val="hlink"/>
                </a:solidFill>
                <a:latin typeface="Trebuchet MS" pitchFamily="34" charset="0"/>
                <a:cs typeface="Times New Roman" pitchFamily="18" charset="0"/>
                <a:hlinkClick r:id="rId4"/>
              </a:rPr>
              <a:t>TSAG </a:t>
            </a:r>
            <a:r>
              <a:rPr lang="en-GB" sz="2000" dirty="0">
                <a:solidFill>
                  <a:srgbClr val="000066"/>
                </a:solidFill>
                <a:latin typeface="Trebuchet MS" pitchFamily="34" charset="0"/>
                <a:cs typeface="Times New Roman" pitchFamily="18" charset="0"/>
              </a:rPr>
              <a:t>(Telecommunication Standardization Advisory Group)</a:t>
            </a:r>
          </a:p>
          <a:p>
            <a:pPr marL="447675" indent="-447675" algn="l" eaLnBrk="1" hangingPunct="1">
              <a:lnSpc>
                <a:spcPct val="20000"/>
              </a:lnSpc>
              <a:buClr>
                <a:srgbClr val="006666"/>
              </a:buClr>
              <a:buSzPct val="160000"/>
              <a:tabLst>
                <a:tab pos="447675" algn="l"/>
              </a:tabLst>
            </a:pPr>
            <a:endParaRPr lang="en-GB" sz="2000" dirty="0">
              <a:solidFill>
                <a:srgbClr val="000066"/>
              </a:solidFill>
              <a:latin typeface="Trebuchet MS" pitchFamily="34" charset="0"/>
              <a:cs typeface="Times New Roman" pitchFamily="18" charset="0"/>
            </a:endParaRPr>
          </a:p>
          <a:p>
            <a:pPr marL="447675" indent="-447675" algn="l" eaLnBrk="1" hangingPunct="1">
              <a:lnSpc>
                <a:spcPct val="115000"/>
              </a:lnSpc>
              <a:buClr>
                <a:srgbClr val="006666"/>
              </a:buClr>
              <a:buSzPct val="160000"/>
              <a:buFontTx/>
              <a:buChar char="•"/>
              <a:tabLst>
                <a:tab pos="447675" algn="l"/>
              </a:tabLst>
            </a:pPr>
            <a:r>
              <a:rPr lang="en-GB" sz="2000" dirty="0">
                <a:solidFill>
                  <a:srgbClr val="000066"/>
                </a:solidFill>
                <a:latin typeface="Trebuchet MS" pitchFamily="34" charset="0"/>
                <a:cs typeface="Times New Roman" pitchFamily="18" charset="0"/>
              </a:rPr>
              <a:t>Review priorities, programmes, operations, financial matters and strategy for activities in the ITU-T</a:t>
            </a:r>
          </a:p>
          <a:p>
            <a:pPr marL="447675" indent="-447675" algn="l" eaLnBrk="1" hangingPunct="1">
              <a:lnSpc>
                <a:spcPct val="20000"/>
              </a:lnSpc>
              <a:buClr>
                <a:srgbClr val="006666"/>
              </a:buClr>
              <a:buSzPct val="160000"/>
              <a:buFontTx/>
              <a:buChar char="•"/>
              <a:tabLst>
                <a:tab pos="447675" algn="l"/>
              </a:tabLst>
            </a:pPr>
            <a:endParaRPr lang="en-GB" sz="2000" dirty="0">
              <a:solidFill>
                <a:srgbClr val="000066"/>
              </a:solidFill>
              <a:latin typeface="Trebuchet MS" pitchFamily="34" charset="0"/>
              <a:cs typeface="Times New Roman" pitchFamily="18" charset="0"/>
            </a:endParaRPr>
          </a:p>
          <a:p>
            <a:pPr marL="447675" indent="-447675" algn="l" eaLnBrk="1" hangingPunct="1">
              <a:lnSpc>
                <a:spcPct val="115000"/>
              </a:lnSpc>
              <a:buClr>
                <a:srgbClr val="006666"/>
              </a:buClr>
              <a:buSzPct val="160000"/>
              <a:buFontTx/>
              <a:buChar char="•"/>
              <a:tabLst>
                <a:tab pos="447675" algn="l"/>
              </a:tabLst>
            </a:pPr>
            <a:r>
              <a:rPr lang="en-GB" sz="2000" dirty="0">
                <a:solidFill>
                  <a:srgbClr val="000066"/>
                </a:solidFill>
                <a:latin typeface="Trebuchet MS" pitchFamily="34" charset="0"/>
                <a:cs typeface="Times New Roman" pitchFamily="18" charset="0"/>
              </a:rPr>
              <a:t>Provide guidelines for the work of the Study Groups </a:t>
            </a:r>
          </a:p>
          <a:p>
            <a:pPr marL="447675" indent="-447675" algn="l" eaLnBrk="1" hangingPunct="1">
              <a:lnSpc>
                <a:spcPct val="20000"/>
              </a:lnSpc>
              <a:buClr>
                <a:srgbClr val="006666"/>
              </a:buClr>
              <a:buSzPct val="160000"/>
              <a:buFontTx/>
              <a:buChar char="•"/>
              <a:tabLst>
                <a:tab pos="447675" algn="l"/>
              </a:tabLst>
            </a:pPr>
            <a:endParaRPr lang="en-GB" sz="2000" dirty="0">
              <a:solidFill>
                <a:srgbClr val="000066"/>
              </a:solidFill>
              <a:latin typeface="Trebuchet MS" pitchFamily="34" charset="0"/>
              <a:cs typeface="Times New Roman" pitchFamily="18" charset="0"/>
            </a:endParaRPr>
          </a:p>
          <a:p>
            <a:pPr marL="447675" indent="-447675" algn="l" eaLnBrk="1" hangingPunct="1">
              <a:lnSpc>
                <a:spcPct val="115000"/>
              </a:lnSpc>
              <a:buClr>
                <a:srgbClr val="006666"/>
              </a:buClr>
              <a:buSzPct val="160000"/>
              <a:buFontTx/>
              <a:buChar char="•"/>
              <a:tabLst>
                <a:tab pos="447675" algn="l"/>
              </a:tabLst>
            </a:pPr>
            <a:r>
              <a:rPr lang="en-GB" sz="2000" dirty="0">
                <a:solidFill>
                  <a:srgbClr val="000066"/>
                </a:solidFill>
                <a:latin typeface="Trebuchet MS" pitchFamily="34" charset="0"/>
                <a:cs typeface="Times New Roman" pitchFamily="18" charset="0"/>
              </a:rPr>
              <a:t>Foster cooperation and coordination with other relevant bodies, within ITU-T and with ITU-R, ITU-D and with other SDOs, Forums and consortia outside ITU</a:t>
            </a:r>
          </a:p>
        </p:txBody>
      </p:sp>
      <p:sp>
        <p:nvSpPr>
          <p:cNvPr id="18435" name="Rectangle 2"/>
          <p:cNvSpPr>
            <a:spLocks noGrp="1" noChangeArrowheads="1"/>
          </p:cNvSpPr>
          <p:nvPr>
            <p:ph type="title" idx="4294967295"/>
          </p:nvPr>
        </p:nvSpPr>
        <p:spPr>
          <a:xfrm>
            <a:off x="1973263" y="228600"/>
            <a:ext cx="7010400" cy="790575"/>
          </a:xfrm>
        </p:spPr>
        <p:txBody>
          <a:bodyPr/>
          <a:lstStyle/>
          <a:p>
            <a:pPr eaLnBrk="1" hangingPunct="1"/>
            <a:r>
              <a:rPr lang="en-US" smtClean="0"/>
              <a:t>Study Groups, TSAG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 Box 2"/>
          <p:cNvSpPr txBox="1">
            <a:spLocks noChangeArrowheads="1"/>
          </p:cNvSpPr>
          <p:nvPr/>
        </p:nvSpPr>
        <p:spPr bwMode="auto">
          <a:xfrm>
            <a:off x="315913" y="2873375"/>
            <a:ext cx="1390650" cy="2289175"/>
          </a:xfrm>
          <a:prstGeom prst="rect">
            <a:avLst/>
          </a:prstGeom>
          <a:noFill/>
          <a:ln w="9525">
            <a:noFill/>
            <a:miter lim="800000"/>
            <a:headEnd/>
            <a:tailEnd/>
          </a:ln>
        </p:spPr>
        <p:txBody>
          <a:bodyPr>
            <a:spAutoFit/>
          </a:bodyPr>
          <a:lstStyle/>
          <a:p>
            <a:r>
              <a:rPr lang="en-US" sz="1800" b="1">
                <a:hlinkClick r:id="rId3"/>
              </a:rPr>
              <a:t>WTSA</a:t>
            </a:r>
            <a:endParaRPr lang="en-US" sz="1800" b="1"/>
          </a:p>
          <a:p>
            <a:r>
              <a:rPr lang="en-US" sz="1800" b="1">
                <a:hlinkClick r:id="rId4"/>
              </a:rPr>
              <a:t>TSAG</a:t>
            </a:r>
            <a:r>
              <a:rPr lang="en-US" sz="1800" b="1"/>
              <a:t/>
            </a:r>
            <a:br>
              <a:rPr lang="en-US" sz="1800" b="1"/>
            </a:br>
            <a:r>
              <a:rPr lang="en-US" sz="1800" b="1">
                <a:solidFill>
                  <a:srgbClr val="006666"/>
                </a:solidFill>
                <a:hlinkClick r:id="rId5"/>
              </a:rPr>
              <a:t>Study Groups</a:t>
            </a:r>
            <a:endParaRPr lang="en-US" sz="1800" b="1">
              <a:solidFill>
                <a:srgbClr val="006666"/>
              </a:solidFill>
            </a:endParaRPr>
          </a:p>
          <a:p>
            <a:endParaRPr lang="en-US" sz="1800" b="1">
              <a:solidFill>
                <a:srgbClr val="006666"/>
              </a:solidFill>
            </a:endParaRPr>
          </a:p>
          <a:p>
            <a:r>
              <a:rPr lang="en-US" sz="1800" b="1">
                <a:solidFill>
                  <a:srgbClr val="006666"/>
                </a:solidFill>
                <a:hlinkClick r:id="rId6"/>
              </a:rPr>
              <a:t>Focus Groups</a:t>
            </a:r>
            <a:endParaRPr lang="en-US" sz="1800" b="1">
              <a:solidFill>
                <a:srgbClr val="006666"/>
              </a:solidFill>
            </a:endParaRPr>
          </a:p>
          <a:p>
            <a:endParaRPr lang="en-US" sz="1800" b="1">
              <a:solidFill>
                <a:srgbClr val="006666"/>
              </a:solidFill>
            </a:endParaRPr>
          </a:p>
        </p:txBody>
      </p:sp>
      <p:sp>
        <p:nvSpPr>
          <p:cNvPr id="19461" name="Rectangle 3"/>
          <p:cNvSpPr>
            <a:spLocks noChangeArrowheads="1"/>
          </p:cNvSpPr>
          <p:nvPr/>
        </p:nvSpPr>
        <p:spPr bwMode="auto">
          <a:xfrm>
            <a:off x="4406900" y="3424238"/>
            <a:ext cx="3627438" cy="2243137"/>
          </a:xfrm>
          <a:prstGeom prst="rect">
            <a:avLst/>
          </a:prstGeom>
          <a:solidFill>
            <a:srgbClr val="FFFFFF">
              <a:alpha val="50195"/>
            </a:srgbClr>
          </a:solidFill>
          <a:ln w="9525">
            <a:noFill/>
            <a:miter lim="800000"/>
            <a:headEnd/>
            <a:tailEnd/>
          </a:ln>
        </p:spPr>
        <p:txBody>
          <a:bodyPr anchor="ctr">
            <a:spAutoFit/>
          </a:bodyPr>
          <a:lstStyle/>
          <a:p>
            <a:endParaRPr lang="en-US"/>
          </a:p>
        </p:txBody>
      </p:sp>
      <p:sp>
        <p:nvSpPr>
          <p:cNvPr id="19462" name="Rectangle 4"/>
          <p:cNvSpPr>
            <a:spLocks noChangeArrowheads="1"/>
          </p:cNvSpPr>
          <p:nvPr/>
        </p:nvSpPr>
        <p:spPr bwMode="auto">
          <a:xfrm>
            <a:off x="3784600" y="3838575"/>
            <a:ext cx="152400" cy="200025"/>
          </a:xfrm>
          <a:prstGeom prst="rect">
            <a:avLst/>
          </a:prstGeom>
          <a:solidFill>
            <a:srgbClr val="66FF66"/>
          </a:solidFill>
          <a:ln w="9525">
            <a:noFill/>
            <a:miter lim="800000"/>
            <a:headEnd/>
            <a:tailEnd/>
          </a:ln>
        </p:spPr>
        <p:txBody>
          <a:bodyPr anchor="ctr">
            <a:spAutoFit/>
          </a:bodyPr>
          <a:lstStyle/>
          <a:p>
            <a:endParaRPr lang="en-US"/>
          </a:p>
        </p:txBody>
      </p:sp>
      <p:sp>
        <p:nvSpPr>
          <p:cNvPr id="19463" name="Text Box 5"/>
          <p:cNvSpPr txBox="1">
            <a:spLocks noChangeArrowheads="1"/>
          </p:cNvSpPr>
          <p:nvPr/>
        </p:nvSpPr>
        <p:spPr bwMode="auto">
          <a:xfrm>
            <a:off x="2846388" y="4794250"/>
            <a:ext cx="839787" cy="396875"/>
          </a:xfrm>
          <a:prstGeom prst="rect">
            <a:avLst/>
          </a:prstGeom>
          <a:solidFill>
            <a:schemeClr val="folHlink"/>
          </a:solidFill>
          <a:ln w="9525">
            <a:noFill/>
            <a:miter lim="800000"/>
            <a:headEnd/>
            <a:tailEnd/>
          </a:ln>
        </p:spPr>
        <p:txBody>
          <a:bodyPr wrap="none">
            <a:spAutoFit/>
          </a:bodyPr>
          <a:lstStyle/>
          <a:p>
            <a:pPr algn="ctr"/>
            <a:r>
              <a:rPr lang="en-US" sz="1000" b="1"/>
              <a:t>WORKING</a:t>
            </a:r>
            <a:br>
              <a:rPr lang="en-US" sz="1000" b="1"/>
            </a:br>
            <a:r>
              <a:rPr lang="en-US" sz="1000" b="1"/>
              <a:t>PARTIES</a:t>
            </a:r>
          </a:p>
        </p:txBody>
      </p:sp>
      <p:sp>
        <p:nvSpPr>
          <p:cNvPr id="19464" name="Rectangle 6"/>
          <p:cNvSpPr>
            <a:spLocks noGrp="1" noChangeArrowheads="1"/>
          </p:cNvSpPr>
          <p:nvPr>
            <p:ph type="title"/>
          </p:nvPr>
        </p:nvSpPr>
        <p:spPr>
          <a:xfrm>
            <a:off x="1779588" y="0"/>
            <a:ext cx="7364412" cy="1038225"/>
          </a:xfrm>
        </p:spPr>
        <p:txBody>
          <a:bodyPr/>
          <a:lstStyle/>
          <a:p>
            <a:pPr eaLnBrk="1" hangingPunct="1"/>
            <a:r>
              <a:rPr lang="en-US" smtClean="0"/>
              <a:t>ITU-T Study Groups and Working Parties, Focus Groups</a:t>
            </a:r>
            <a:endParaRPr lang="en-US" sz="1800" smtClean="0"/>
          </a:p>
        </p:txBody>
      </p:sp>
      <p:sp>
        <p:nvSpPr>
          <p:cNvPr id="19465" name="AutoShape 7"/>
          <p:cNvSpPr>
            <a:spLocks noChangeAspect="1" noChangeArrowheads="1" noTextEdit="1"/>
          </p:cNvSpPr>
          <p:nvPr/>
        </p:nvSpPr>
        <p:spPr bwMode="auto">
          <a:xfrm>
            <a:off x="2730500" y="1673225"/>
            <a:ext cx="6413500" cy="5184775"/>
          </a:xfrm>
          <a:prstGeom prst="rect">
            <a:avLst/>
          </a:prstGeom>
          <a:noFill/>
          <a:ln w="9525">
            <a:noFill/>
            <a:miter lim="800000"/>
            <a:headEnd/>
            <a:tailEnd/>
          </a:ln>
        </p:spPr>
        <p:txBody>
          <a:bodyPr/>
          <a:lstStyle/>
          <a:p>
            <a:endParaRPr lang="en-US"/>
          </a:p>
        </p:txBody>
      </p:sp>
      <p:sp>
        <p:nvSpPr>
          <p:cNvPr id="19466" name="Rectangle 8"/>
          <p:cNvSpPr>
            <a:spLocks noChangeArrowheads="1"/>
          </p:cNvSpPr>
          <p:nvPr/>
        </p:nvSpPr>
        <p:spPr bwMode="auto">
          <a:xfrm>
            <a:off x="2133600" y="1119188"/>
            <a:ext cx="6184900" cy="5383212"/>
          </a:xfrm>
          <a:prstGeom prst="rect">
            <a:avLst/>
          </a:prstGeom>
          <a:solidFill>
            <a:srgbClr val="FFC080"/>
          </a:solidFill>
          <a:ln w="9525">
            <a:noFill/>
            <a:miter lim="800000"/>
            <a:headEnd/>
            <a:tailEnd/>
          </a:ln>
        </p:spPr>
        <p:txBody>
          <a:bodyPr/>
          <a:lstStyle/>
          <a:p>
            <a:endParaRPr lang="en-US"/>
          </a:p>
        </p:txBody>
      </p:sp>
      <p:sp>
        <p:nvSpPr>
          <p:cNvPr id="19467" name="Freeform 9"/>
          <p:cNvSpPr>
            <a:spLocks/>
          </p:cNvSpPr>
          <p:nvPr/>
        </p:nvSpPr>
        <p:spPr bwMode="auto">
          <a:xfrm>
            <a:off x="3068638" y="4175125"/>
            <a:ext cx="25400" cy="1639888"/>
          </a:xfrm>
          <a:custGeom>
            <a:avLst/>
            <a:gdLst>
              <a:gd name="T0" fmla="*/ 0 w 15"/>
              <a:gd name="T1" fmla="*/ 2147483647 h 1033"/>
              <a:gd name="T2" fmla="*/ 0 w 15"/>
              <a:gd name="T3" fmla="*/ 2147483647 h 1033"/>
              <a:gd name="T4" fmla="*/ 5735320 w 15"/>
              <a:gd name="T5" fmla="*/ 2147483647 h 1033"/>
              <a:gd name="T6" fmla="*/ 5735320 w 15"/>
              <a:gd name="T7" fmla="*/ 2147483647 h 1033"/>
              <a:gd name="T8" fmla="*/ 11468947 w 15"/>
              <a:gd name="T9" fmla="*/ 2147483647 h 1033"/>
              <a:gd name="T10" fmla="*/ 17204269 w 15"/>
              <a:gd name="T11" fmla="*/ 2147483647 h 1033"/>
              <a:gd name="T12" fmla="*/ 25806400 w 15"/>
              <a:gd name="T13" fmla="*/ 2147483647 h 1033"/>
              <a:gd name="T14" fmla="*/ 31541725 w 15"/>
              <a:gd name="T15" fmla="*/ 2147483647 h 1033"/>
              <a:gd name="T16" fmla="*/ 37275350 w 15"/>
              <a:gd name="T17" fmla="*/ 2147483647 h 1033"/>
              <a:gd name="T18" fmla="*/ 37275350 w 15"/>
              <a:gd name="T19" fmla="*/ 2147483647 h 1033"/>
              <a:gd name="T20" fmla="*/ 43010669 w 15"/>
              <a:gd name="T21" fmla="*/ 2147483647 h 1033"/>
              <a:gd name="T22" fmla="*/ 43010669 w 15"/>
              <a:gd name="T23" fmla="*/ 12601576 h 1033"/>
              <a:gd name="T24" fmla="*/ 37275350 w 15"/>
              <a:gd name="T25" fmla="*/ 10080626 h 1033"/>
              <a:gd name="T26" fmla="*/ 37275350 w 15"/>
              <a:gd name="T27" fmla="*/ 5040313 h 1033"/>
              <a:gd name="T28" fmla="*/ 31541725 w 15"/>
              <a:gd name="T29" fmla="*/ 5040313 h 1033"/>
              <a:gd name="T30" fmla="*/ 25806400 w 15"/>
              <a:gd name="T31" fmla="*/ 0 h 1033"/>
              <a:gd name="T32" fmla="*/ 17204269 w 15"/>
              <a:gd name="T33" fmla="*/ 0 h 1033"/>
              <a:gd name="T34" fmla="*/ 11468947 w 15"/>
              <a:gd name="T35" fmla="*/ 5040313 h 1033"/>
              <a:gd name="T36" fmla="*/ 5735320 w 15"/>
              <a:gd name="T37" fmla="*/ 5040313 h 1033"/>
              <a:gd name="T38" fmla="*/ 5735320 w 15"/>
              <a:gd name="T39" fmla="*/ 10080626 h 1033"/>
              <a:gd name="T40" fmla="*/ 0 w 15"/>
              <a:gd name="T41" fmla="*/ 12601576 h 1033"/>
              <a:gd name="T42" fmla="*/ 0 w 15"/>
              <a:gd name="T43" fmla="*/ 17641891 h 1033"/>
              <a:gd name="T44" fmla="*/ 0 w 15"/>
              <a:gd name="T45" fmla="*/ 2147483647 h 10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
              <a:gd name="T70" fmla="*/ 0 h 1033"/>
              <a:gd name="T71" fmla="*/ 15 w 15"/>
              <a:gd name="T72" fmla="*/ 1033 h 10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 h="1033">
                <a:moveTo>
                  <a:pt x="0" y="1025"/>
                </a:moveTo>
                <a:lnTo>
                  <a:pt x="0" y="1027"/>
                </a:lnTo>
                <a:lnTo>
                  <a:pt x="2" y="1029"/>
                </a:lnTo>
                <a:lnTo>
                  <a:pt x="2" y="1031"/>
                </a:lnTo>
                <a:lnTo>
                  <a:pt x="4" y="1031"/>
                </a:lnTo>
                <a:lnTo>
                  <a:pt x="6" y="1033"/>
                </a:lnTo>
                <a:lnTo>
                  <a:pt x="9" y="1033"/>
                </a:lnTo>
                <a:lnTo>
                  <a:pt x="11" y="1031"/>
                </a:lnTo>
                <a:lnTo>
                  <a:pt x="13" y="1031"/>
                </a:lnTo>
                <a:lnTo>
                  <a:pt x="13" y="1029"/>
                </a:lnTo>
                <a:lnTo>
                  <a:pt x="15" y="1027"/>
                </a:lnTo>
                <a:lnTo>
                  <a:pt x="15" y="5"/>
                </a:lnTo>
                <a:lnTo>
                  <a:pt x="13" y="4"/>
                </a:lnTo>
                <a:lnTo>
                  <a:pt x="13" y="2"/>
                </a:lnTo>
                <a:lnTo>
                  <a:pt x="11" y="2"/>
                </a:lnTo>
                <a:lnTo>
                  <a:pt x="9" y="0"/>
                </a:lnTo>
                <a:lnTo>
                  <a:pt x="6" y="0"/>
                </a:lnTo>
                <a:lnTo>
                  <a:pt x="4" y="2"/>
                </a:lnTo>
                <a:lnTo>
                  <a:pt x="2" y="2"/>
                </a:lnTo>
                <a:lnTo>
                  <a:pt x="2" y="4"/>
                </a:lnTo>
                <a:lnTo>
                  <a:pt x="0" y="5"/>
                </a:lnTo>
                <a:lnTo>
                  <a:pt x="0" y="7"/>
                </a:lnTo>
                <a:lnTo>
                  <a:pt x="0" y="1025"/>
                </a:lnTo>
                <a:close/>
              </a:path>
            </a:pathLst>
          </a:custGeom>
          <a:solidFill>
            <a:srgbClr val="000000"/>
          </a:solidFill>
          <a:ln w="9525">
            <a:noFill/>
            <a:round/>
            <a:headEnd/>
            <a:tailEnd/>
          </a:ln>
        </p:spPr>
        <p:txBody>
          <a:bodyPr/>
          <a:lstStyle/>
          <a:p>
            <a:endParaRPr lang="en-US"/>
          </a:p>
        </p:txBody>
      </p:sp>
      <p:sp>
        <p:nvSpPr>
          <p:cNvPr id="19468" name="Freeform 10"/>
          <p:cNvSpPr>
            <a:spLocks/>
          </p:cNvSpPr>
          <p:nvPr/>
        </p:nvSpPr>
        <p:spPr bwMode="auto">
          <a:xfrm>
            <a:off x="4349750" y="4794250"/>
            <a:ext cx="61913" cy="23813"/>
          </a:xfrm>
          <a:custGeom>
            <a:avLst/>
            <a:gdLst>
              <a:gd name="T0" fmla="*/ 78126263 w 39"/>
              <a:gd name="T1" fmla="*/ 37803934 h 15"/>
              <a:gd name="T2" fmla="*/ 83166614 w 39"/>
              <a:gd name="T3" fmla="*/ 37803934 h 15"/>
              <a:gd name="T4" fmla="*/ 88206965 w 39"/>
              <a:gd name="T5" fmla="*/ 32763517 h 15"/>
              <a:gd name="T6" fmla="*/ 93247316 w 39"/>
              <a:gd name="T7" fmla="*/ 32763517 h 15"/>
              <a:gd name="T8" fmla="*/ 93247316 w 39"/>
              <a:gd name="T9" fmla="*/ 30242515 h 15"/>
              <a:gd name="T10" fmla="*/ 98287668 w 39"/>
              <a:gd name="T11" fmla="*/ 25202091 h 15"/>
              <a:gd name="T12" fmla="*/ 98287668 w 39"/>
              <a:gd name="T13" fmla="*/ 15121257 h 15"/>
              <a:gd name="T14" fmla="*/ 93247316 w 39"/>
              <a:gd name="T15" fmla="*/ 10080837 h 15"/>
              <a:gd name="T16" fmla="*/ 93247316 w 39"/>
              <a:gd name="T17" fmla="*/ 5040419 h 15"/>
              <a:gd name="T18" fmla="*/ 88206965 w 39"/>
              <a:gd name="T19" fmla="*/ 5040419 h 15"/>
              <a:gd name="T20" fmla="*/ 83166614 w 39"/>
              <a:gd name="T21" fmla="*/ 0 h 15"/>
              <a:gd name="T22" fmla="*/ 15121060 w 39"/>
              <a:gd name="T23" fmla="*/ 0 h 15"/>
              <a:gd name="T24" fmla="*/ 10080706 w 39"/>
              <a:gd name="T25" fmla="*/ 5040419 h 15"/>
              <a:gd name="T26" fmla="*/ 5040353 w 39"/>
              <a:gd name="T27" fmla="*/ 5040419 h 15"/>
              <a:gd name="T28" fmla="*/ 5040353 w 39"/>
              <a:gd name="T29" fmla="*/ 10080837 h 15"/>
              <a:gd name="T30" fmla="*/ 0 w 39"/>
              <a:gd name="T31" fmla="*/ 15121257 h 15"/>
              <a:gd name="T32" fmla="*/ 0 w 39"/>
              <a:gd name="T33" fmla="*/ 25202091 h 15"/>
              <a:gd name="T34" fmla="*/ 5040353 w 39"/>
              <a:gd name="T35" fmla="*/ 30242515 h 15"/>
              <a:gd name="T36" fmla="*/ 5040353 w 39"/>
              <a:gd name="T37" fmla="*/ 32763517 h 15"/>
              <a:gd name="T38" fmla="*/ 10080706 w 39"/>
              <a:gd name="T39" fmla="*/ 32763517 h 15"/>
              <a:gd name="T40" fmla="*/ 15121060 w 39"/>
              <a:gd name="T41" fmla="*/ 37803934 h 15"/>
              <a:gd name="T42" fmla="*/ 20161411 w 39"/>
              <a:gd name="T43" fmla="*/ 37803934 h 15"/>
              <a:gd name="T44" fmla="*/ 7812626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69" name="Freeform 11"/>
          <p:cNvSpPr>
            <a:spLocks/>
          </p:cNvSpPr>
          <p:nvPr/>
        </p:nvSpPr>
        <p:spPr bwMode="auto">
          <a:xfrm>
            <a:off x="4265613" y="4794250"/>
            <a:ext cx="60325" cy="23813"/>
          </a:xfrm>
          <a:custGeom>
            <a:avLst/>
            <a:gdLst>
              <a:gd name="T0" fmla="*/ 75604682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2599986 w 38"/>
              <a:gd name="T23" fmla="*/ 0 h 15"/>
              <a:gd name="T24" fmla="*/ 7559675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7559675 w 38"/>
              <a:gd name="T39" fmla="*/ 32763517 h 15"/>
              <a:gd name="T40" fmla="*/ 12599986 w 38"/>
              <a:gd name="T41" fmla="*/ 37803934 h 15"/>
              <a:gd name="T42" fmla="*/ 17640299 w 38"/>
              <a:gd name="T43" fmla="*/ 37803934 h 15"/>
              <a:gd name="T44" fmla="*/ 75604682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0" y="15"/>
                </a:moveTo>
                <a:lnTo>
                  <a:pt x="32" y="15"/>
                </a:lnTo>
                <a:lnTo>
                  <a:pt x="34" y="13"/>
                </a:lnTo>
                <a:lnTo>
                  <a:pt x="36" y="13"/>
                </a:lnTo>
                <a:lnTo>
                  <a:pt x="36" y="12"/>
                </a:lnTo>
                <a:lnTo>
                  <a:pt x="38" y="10"/>
                </a:lnTo>
                <a:lnTo>
                  <a:pt x="38" y="6"/>
                </a:lnTo>
                <a:lnTo>
                  <a:pt x="36" y="4"/>
                </a:lnTo>
                <a:lnTo>
                  <a:pt x="36" y="2"/>
                </a:lnTo>
                <a:lnTo>
                  <a:pt x="34" y="2"/>
                </a:lnTo>
                <a:lnTo>
                  <a:pt x="32" y="0"/>
                </a:lnTo>
                <a:lnTo>
                  <a:pt x="5" y="0"/>
                </a:lnTo>
                <a:lnTo>
                  <a:pt x="3" y="2"/>
                </a:lnTo>
                <a:lnTo>
                  <a:pt x="2" y="2"/>
                </a:lnTo>
                <a:lnTo>
                  <a:pt x="2" y="4"/>
                </a:lnTo>
                <a:lnTo>
                  <a:pt x="0" y="6"/>
                </a:lnTo>
                <a:lnTo>
                  <a:pt x="0" y="10"/>
                </a:lnTo>
                <a:lnTo>
                  <a:pt x="2" y="12"/>
                </a:lnTo>
                <a:lnTo>
                  <a:pt x="2" y="13"/>
                </a:lnTo>
                <a:lnTo>
                  <a:pt x="3" y="13"/>
                </a:lnTo>
                <a:lnTo>
                  <a:pt x="5" y="15"/>
                </a:lnTo>
                <a:lnTo>
                  <a:pt x="7" y="15"/>
                </a:lnTo>
                <a:lnTo>
                  <a:pt x="30" y="15"/>
                </a:lnTo>
                <a:close/>
              </a:path>
            </a:pathLst>
          </a:custGeom>
          <a:solidFill>
            <a:srgbClr val="000000"/>
          </a:solidFill>
          <a:ln w="9525">
            <a:noFill/>
            <a:round/>
            <a:headEnd/>
            <a:tailEnd/>
          </a:ln>
        </p:spPr>
        <p:txBody>
          <a:bodyPr/>
          <a:lstStyle/>
          <a:p>
            <a:endParaRPr lang="en-US"/>
          </a:p>
        </p:txBody>
      </p:sp>
      <p:sp>
        <p:nvSpPr>
          <p:cNvPr id="19470" name="Freeform 12"/>
          <p:cNvSpPr>
            <a:spLocks/>
          </p:cNvSpPr>
          <p:nvPr/>
        </p:nvSpPr>
        <p:spPr bwMode="auto">
          <a:xfrm>
            <a:off x="4179888" y="4794250"/>
            <a:ext cx="60325" cy="23813"/>
          </a:xfrm>
          <a:custGeom>
            <a:avLst/>
            <a:gdLst>
              <a:gd name="T0" fmla="*/ 78124043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2" y="15"/>
                </a:lnTo>
                <a:lnTo>
                  <a:pt x="34" y="13"/>
                </a:lnTo>
                <a:lnTo>
                  <a:pt x="36" y="13"/>
                </a:lnTo>
                <a:lnTo>
                  <a:pt x="36" y="12"/>
                </a:lnTo>
                <a:lnTo>
                  <a:pt x="38" y="10"/>
                </a:lnTo>
                <a:lnTo>
                  <a:pt x="38" y="6"/>
                </a:lnTo>
                <a:lnTo>
                  <a:pt x="36" y="4"/>
                </a:lnTo>
                <a:lnTo>
                  <a:pt x="36" y="2"/>
                </a:lnTo>
                <a:lnTo>
                  <a:pt x="34" y="2"/>
                </a:lnTo>
                <a:lnTo>
                  <a:pt x="32"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1" name="Freeform 13"/>
          <p:cNvSpPr>
            <a:spLocks/>
          </p:cNvSpPr>
          <p:nvPr/>
        </p:nvSpPr>
        <p:spPr bwMode="auto">
          <a:xfrm>
            <a:off x="4094163" y="4794250"/>
            <a:ext cx="60325" cy="23813"/>
          </a:xfrm>
          <a:custGeom>
            <a:avLst/>
            <a:gdLst>
              <a:gd name="T0" fmla="*/ 78124043 w 38"/>
              <a:gd name="T1" fmla="*/ 37803934 h 15"/>
              <a:gd name="T2" fmla="*/ 83165941 w 38"/>
              <a:gd name="T3" fmla="*/ 37803934 h 15"/>
              <a:gd name="T4" fmla="*/ 88206252 w 38"/>
              <a:gd name="T5" fmla="*/ 32763517 h 15"/>
              <a:gd name="T6" fmla="*/ 93246562 w 38"/>
              <a:gd name="T7" fmla="*/ 32763517 h 15"/>
              <a:gd name="T8" fmla="*/ 93246562 w 38"/>
              <a:gd name="T9" fmla="*/ 30242515 h 15"/>
              <a:gd name="T10" fmla="*/ 95765924 w 38"/>
              <a:gd name="T11" fmla="*/ 25202091 h 15"/>
              <a:gd name="T12" fmla="*/ 95765924 w 38"/>
              <a:gd name="T13" fmla="*/ 15121257 h 15"/>
              <a:gd name="T14" fmla="*/ 93246562 w 38"/>
              <a:gd name="T15" fmla="*/ 10080837 h 15"/>
              <a:gd name="T16" fmla="*/ 93246562 w 38"/>
              <a:gd name="T17" fmla="*/ 5040419 h 15"/>
              <a:gd name="T18" fmla="*/ 88206252 w 38"/>
              <a:gd name="T19" fmla="*/ 5040419 h 15"/>
              <a:gd name="T20" fmla="*/ 83165941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3" y="15"/>
                </a:lnTo>
                <a:lnTo>
                  <a:pt x="35" y="13"/>
                </a:lnTo>
                <a:lnTo>
                  <a:pt x="37" y="13"/>
                </a:lnTo>
                <a:lnTo>
                  <a:pt x="37" y="12"/>
                </a:lnTo>
                <a:lnTo>
                  <a:pt x="38" y="10"/>
                </a:lnTo>
                <a:lnTo>
                  <a:pt x="38"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2" name="Freeform 14"/>
          <p:cNvSpPr>
            <a:spLocks/>
          </p:cNvSpPr>
          <p:nvPr/>
        </p:nvSpPr>
        <p:spPr bwMode="auto">
          <a:xfrm>
            <a:off x="4008438" y="4794250"/>
            <a:ext cx="61912" cy="23813"/>
          </a:xfrm>
          <a:custGeom>
            <a:avLst/>
            <a:gdLst>
              <a:gd name="T0" fmla="*/ 78123413 w 39"/>
              <a:gd name="T1" fmla="*/ 37803934 h 15"/>
              <a:gd name="T2" fmla="*/ 83163683 w 39"/>
              <a:gd name="T3" fmla="*/ 37803934 h 15"/>
              <a:gd name="T4" fmla="*/ 88203953 w 39"/>
              <a:gd name="T5" fmla="*/ 32763517 h 15"/>
              <a:gd name="T6" fmla="*/ 93244223 w 39"/>
              <a:gd name="T7" fmla="*/ 32763517 h 15"/>
              <a:gd name="T8" fmla="*/ 93244223 w 39"/>
              <a:gd name="T9" fmla="*/ 30242515 h 15"/>
              <a:gd name="T10" fmla="*/ 98284493 w 39"/>
              <a:gd name="T11" fmla="*/ 25202091 h 15"/>
              <a:gd name="T12" fmla="*/ 98284493 w 39"/>
              <a:gd name="T13" fmla="*/ 15121257 h 15"/>
              <a:gd name="T14" fmla="*/ 93244223 w 39"/>
              <a:gd name="T15" fmla="*/ 10080837 h 15"/>
              <a:gd name="T16" fmla="*/ 93244223 w 39"/>
              <a:gd name="T17" fmla="*/ 5040419 h 15"/>
              <a:gd name="T18" fmla="*/ 88203953 w 39"/>
              <a:gd name="T19" fmla="*/ 5040419 h 15"/>
              <a:gd name="T20" fmla="*/ 83163683 w 39"/>
              <a:gd name="T21" fmla="*/ 0 h 15"/>
              <a:gd name="T22" fmla="*/ 15120816 w 39"/>
              <a:gd name="T23" fmla="*/ 0 h 15"/>
              <a:gd name="T24" fmla="*/ 10080543 w 39"/>
              <a:gd name="T25" fmla="*/ 5040419 h 15"/>
              <a:gd name="T26" fmla="*/ 5040271 w 39"/>
              <a:gd name="T27" fmla="*/ 5040419 h 15"/>
              <a:gd name="T28" fmla="*/ 5040271 w 39"/>
              <a:gd name="T29" fmla="*/ 10080837 h 15"/>
              <a:gd name="T30" fmla="*/ 0 w 39"/>
              <a:gd name="T31" fmla="*/ 15121257 h 15"/>
              <a:gd name="T32" fmla="*/ 0 w 39"/>
              <a:gd name="T33" fmla="*/ 25202091 h 15"/>
              <a:gd name="T34" fmla="*/ 5040271 w 39"/>
              <a:gd name="T35" fmla="*/ 30242515 h 15"/>
              <a:gd name="T36" fmla="*/ 5040271 w 39"/>
              <a:gd name="T37" fmla="*/ 32763517 h 15"/>
              <a:gd name="T38" fmla="*/ 10080543 w 39"/>
              <a:gd name="T39" fmla="*/ 32763517 h 15"/>
              <a:gd name="T40" fmla="*/ 15120816 w 39"/>
              <a:gd name="T41" fmla="*/ 37803934 h 15"/>
              <a:gd name="T42" fmla="*/ 20161085 w 39"/>
              <a:gd name="T43" fmla="*/ 37803934 h 15"/>
              <a:gd name="T44" fmla="*/ 7812341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3" name="Freeform 15"/>
          <p:cNvSpPr>
            <a:spLocks/>
          </p:cNvSpPr>
          <p:nvPr/>
        </p:nvSpPr>
        <p:spPr bwMode="auto">
          <a:xfrm>
            <a:off x="3924300" y="4794250"/>
            <a:ext cx="60325" cy="23813"/>
          </a:xfrm>
          <a:custGeom>
            <a:avLst/>
            <a:gdLst>
              <a:gd name="T0" fmla="*/ 75604682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2599986 w 38"/>
              <a:gd name="T23" fmla="*/ 0 h 15"/>
              <a:gd name="T24" fmla="*/ 7559675 w 38"/>
              <a:gd name="T25" fmla="*/ 5040419 h 15"/>
              <a:gd name="T26" fmla="*/ 2520950 w 38"/>
              <a:gd name="T27" fmla="*/ 5040419 h 15"/>
              <a:gd name="T28" fmla="*/ 2520950 w 38"/>
              <a:gd name="T29" fmla="*/ 10080837 h 15"/>
              <a:gd name="T30" fmla="*/ 0 w 38"/>
              <a:gd name="T31" fmla="*/ 15121257 h 15"/>
              <a:gd name="T32" fmla="*/ 0 w 38"/>
              <a:gd name="T33" fmla="*/ 25202091 h 15"/>
              <a:gd name="T34" fmla="*/ 2520950 w 38"/>
              <a:gd name="T35" fmla="*/ 30242515 h 15"/>
              <a:gd name="T36" fmla="*/ 2520950 w 38"/>
              <a:gd name="T37" fmla="*/ 32763517 h 15"/>
              <a:gd name="T38" fmla="*/ 7559675 w 38"/>
              <a:gd name="T39" fmla="*/ 32763517 h 15"/>
              <a:gd name="T40" fmla="*/ 12599986 w 38"/>
              <a:gd name="T41" fmla="*/ 37803934 h 15"/>
              <a:gd name="T42" fmla="*/ 17640299 w 38"/>
              <a:gd name="T43" fmla="*/ 37803934 h 15"/>
              <a:gd name="T44" fmla="*/ 75604682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0" y="15"/>
                </a:moveTo>
                <a:lnTo>
                  <a:pt x="32" y="15"/>
                </a:lnTo>
                <a:lnTo>
                  <a:pt x="34" y="13"/>
                </a:lnTo>
                <a:lnTo>
                  <a:pt x="36" y="13"/>
                </a:lnTo>
                <a:lnTo>
                  <a:pt x="36" y="12"/>
                </a:lnTo>
                <a:lnTo>
                  <a:pt x="38" y="10"/>
                </a:lnTo>
                <a:lnTo>
                  <a:pt x="38" y="6"/>
                </a:lnTo>
                <a:lnTo>
                  <a:pt x="36" y="4"/>
                </a:lnTo>
                <a:lnTo>
                  <a:pt x="36" y="2"/>
                </a:lnTo>
                <a:lnTo>
                  <a:pt x="34" y="2"/>
                </a:lnTo>
                <a:lnTo>
                  <a:pt x="32" y="0"/>
                </a:lnTo>
                <a:lnTo>
                  <a:pt x="5" y="0"/>
                </a:lnTo>
                <a:lnTo>
                  <a:pt x="3" y="2"/>
                </a:lnTo>
                <a:lnTo>
                  <a:pt x="1" y="2"/>
                </a:lnTo>
                <a:lnTo>
                  <a:pt x="1" y="4"/>
                </a:lnTo>
                <a:lnTo>
                  <a:pt x="0" y="6"/>
                </a:lnTo>
                <a:lnTo>
                  <a:pt x="0" y="10"/>
                </a:lnTo>
                <a:lnTo>
                  <a:pt x="1" y="12"/>
                </a:lnTo>
                <a:lnTo>
                  <a:pt x="1" y="13"/>
                </a:lnTo>
                <a:lnTo>
                  <a:pt x="3" y="13"/>
                </a:lnTo>
                <a:lnTo>
                  <a:pt x="5" y="15"/>
                </a:lnTo>
                <a:lnTo>
                  <a:pt x="7" y="15"/>
                </a:lnTo>
                <a:lnTo>
                  <a:pt x="30" y="15"/>
                </a:lnTo>
                <a:close/>
              </a:path>
            </a:pathLst>
          </a:custGeom>
          <a:solidFill>
            <a:srgbClr val="000000"/>
          </a:solidFill>
          <a:ln w="9525">
            <a:noFill/>
            <a:round/>
            <a:headEnd/>
            <a:tailEnd/>
          </a:ln>
        </p:spPr>
        <p:txBody>
          <a:bodyPr/>
          <a:lstStyle/>
          <a:p>
            <a:endParaRPr lang="en-US"/>
          </a:p>
        </p:txBody>
      </p:sp>
      <p:sp>
        <p:nvSpPr>
          <p:cNvPr id="19474" name="Freeform 16"/>
          <p:cNvSpPr>
            <a:spLocks/>
          </p:cNvSpPr>
          <p:nvPr/>
        </p:nvSpPr>
        <p:spPr bwMode="auto">
          <a:xfrm>
            <a:off x="3838575" y="4794250"/>
            <a:ext cx="60325" cy="23813"/>
          </a:xfrm>
          <a:custGeom>
            <a:avLst/>
            <a:gdLst>
              <a:gd name="T0" fmla="*/ 78124043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17640299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2" y="15"/>
                </a:lnTo>
                <a:lnTo>
                  <a:pt x="34" y="13"/>
                </a:lnTo>
                <a:lnTo>
                  <a:pt x="36" y="13"/>
                </a:lnTo>
                <a:lnTo>
                  <a:pt x="36" y="12"/>
                </a:lnTo>
                <a:lnTo>
                  <a:pt x="38" y="10"/>
                </a:lnTo>
                <a:lnTo>
                  <a:pt x="38" y="6"/>
                </a:lnTo>
                <a:lnTo>
                  <a:pt x="36" y="4"/>
                </a:lnTo>
                <a:lnTo>
                  <a:pt x="36" y="2"/>
                </a:lnTo>
                <a:lnTo>
                  <a:pt x="34" y="2"/>
                </a:lnTo>
                <a:lnTo>
                  <a:pt x="32" y="0"/>
                </a:lnTo>
                <a:lnTo>
                  <a:pt x="6" y="0"/>
                </a:lnTo>
                <a:lnTo>
                  <a:pt x="4" y="2"/>
                </a:lnTo>
                <a:lnTo>
                  <a:pt x="2" y="2"/>
                </a:lnTo>
                <a:lnTo>
                  <a:pt x="2" y="4"/>
                </a:lnTo>
                <a:lnTo>
                  <a:pt x="0" y="6"/>
                </a:lnTo>
                <a:lnTo>
                  <a:pt x="0" y="10"/>
                </a:lnTo>
                <a:lnTo>
                  <a:pt x="2" y="12"/>
                </a:lnTo>
                <a:lnTo>
                  <a:pt x="2" y="13"/>
                </a:lnTo>
                <a:lnTo>
                  <a:pt x="4" y="13"/>
                </a:lnTo>
                <a:lnTo>
                  <a:pt x="6" y="15"/>
                </a:lnTo>
                <a:lnTo>
                  <a:pt x="7" y="15"/>
                </a:lnTo>
                <a:lnTo>
                  <a:pt x="31" y="15"/>
                </a:lnTo>
                <a:close/>
              </a:path>
            </a:pathLst>
          </a:custGeom>
          <a:solidFill>
            <a:srgbClr val="000000"/>
          </a:solidFill>
          <a:ln w="9525">
            <a:noFill/>
            <a:round/>
            <a:headEnd/>
            <a:tailEnd/>
          </a:ln>
        </p:spPr>
        <p:txBody>
          <a:bodyPr/>
          <a:lstStyle/>
          <a:p>
            <a:endParaRPr lang="en-US"/>
          </a:p>
        </p:txBody>
      </p:sp>
      <p:sp>
        <p:nvSpPr>
          <p:cNvPr id="19475" name="Freeform 17"/>
          <p:cNvSpPr>
            <a:spLocks/>
          </p:cNvSpPr>
          <p:nvPr/>
        </p:nvSpPr>
        <p:spPr bwMode="auto">
          <a:xfrm>
            <a:off x="3752850" y="4794250"/>
            <a:ext cx="60325" cy="23813"/>
          </a:xfrm>
          <a:custGeom>
            <a:avLst/>
            <a:gdLst>
              <a:gd name="T0" fmla="*/ 78124043 w 38"/>
              <a:gd name="T1" fmla="*/ 37803934 h 15"/>
              <a:gd name="T2" fmla="*/ 83165941 w 38"/>
              <a:gd name="T3" fmla="*/ 37803934 h 15"/>
              <a:gd name="T4" fmla="*/ 88206252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8206252 w 38"/>
              <a:gd name="T19" fmla="*/ 5040419 h 15"/>
              <a:gd name="T20" fmla="*/ 83165941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3" y="15"/>
                </a:lnTo>
                <a:lnTo>
                  <a:pt x="35" y="13"/>
                </a:lnTo>
                <a:lnTo>
                  <a:pt x="36" y="13"/>
                </a:lnTo>
                <a:lnTo>
                  <a:pt x="36" y="12"/>
                </a:lnTo>
                <a:lnTo>
                  <a:pt x="38" y="10"/>
                </a:lnTo>
                <a:lnTo>
                  <a:pt x="38" y="6"/>
                </a:lnTo>
                <a:lnTo>
                  <a:pt x="36" y="4"/>
                </a:lnTo>
                <a:lnTo>
                  <a:pt x="36"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6" name="Freeform 18"/>
          <p:cNvSpPr>
            <a:spLocks/>
          </p:cNvSpPr>
          <p:nvPr/>
        </p:nvSpPr>
        <p:spPr bwMode="auto">
          <a:xfrm>
            <a:off x="3667125" y="4794250"/>
            <a:ext cx="61913" cy="23813"/>
          </a:xfrm>
          <a:custGeom>
            <a:avLst/>
            <a:gdLst>
              <a:gd name="T0" fmla="*/ 78126263 w 39"/>
              <a:gd name="T1" fmla="*/ 37803934 h 15"/>
              <a:gd name="T2" fmla="*/ 83166614 w 39"/>
              <a:gd name="T3" fmla="*/ 37803934 h 15"/>
              <a:gd name="T4" fmla="*/ 88206965 w 39"/>
              <a:gd name="T5" fmla="*/ 32763517 h 15"/>
              <a:gd name="T6" fmla="*/ 93247316 w 39"/>
              <a:gd name="T7" fmla="*/ 32763517 h 15"/>
              <a:gd name="T8" fmla="*/ 93247316 w 39"/>
              <a:gd name="T9" fmla="*/ 30242515 h 15"/>
              <a:gd name="T10" fmla="*/ 98287668 w 39"/>
              <a:gd name="T11" fmla="*/ 25202091 h 15"/>
              <a:gd name="T12" fmla="*/ 98287668 w 39"/>
              <a:gd name="T13" fmla="*/ 15121257 h 15"/>
              <a:gd name="T14" fmla="*/ 93247316 w 39"/>
              <a:gd name="T15" fmla="*/ 10080837 h 15"/>
              <a:gd name="T16" fmla="*/ 93247316 w 39"/>
              <a:gd name="T17" fmla="*/ 5040419 h 15"/>
              <a:gd name="T18" fmla="*/ 88206965 w 39"/>
              <a:gd name="T19" fmla="*/ 5040419 h 15"/>
              <a:gd name="T20" fmla="*/ 83166614 w 39"/>
              <a:gd name="T21" fmla="*/ 0 h 15"/>
              <a:gd name="T22" fmla="*/ 15121060 w 39"/>
              <a:gd name="T23" fmla="*/ 0 h 15"/>
              <a:gd name="T24" fmla="*/ 10080706 w 39"/>
              <a:gd name="T25" fmla="*/ 5040419 h 15"/>
              <a:gd name="T26" fmla="*/ 5040353 w 39"/>
              <a:gd name="T27" fmla="*/ 5040419 h 15"/>
              <a:gd name="T28" fmla="*/ 5040353 w 39"/>
              <a:gd name="T29" fmla="*/ 10080837 h 15"/>
              <a:gd name="T30" fmla="*/ 0 w 39"/>
              <a:gd name="T31" fmla="*/ 15121257 h 15"/>
              <a:gd name="T32" fmla="*/ 0 w 39"/>
              <a:gd name="T33" fmla="*/ 25202091 h 15"/>
              <a:gd name="T34" fmla="*/ 5040353 w 39"/>
              <a:gd name="T35" fmla="*/ 30242515 h 15"/>
              <a:gd name="T36" fmla="*/ 5040353 w 39"/>
              <a:gd name="T37" fmla="*/ 32763517 h 15"/>
              <a:gd name="T38" fmla="*/ 10080706 w 39"/>
              <a:gd name="T39" fmla="*/ 32763517 h 15"/>
              <a:gd name="T40" fmla="*/ 15121060 w 39"/>
              <a:gd name="T41" fmla="*/ 37803934 h 15"/>
              <a:gd name="T42" fmla="*/ 20161411 w 39"/>
              <a:gd name="T43" fmla="*/ 37803934 h 15"/>
              <a:gd name="T44" fmla="*/ 7812626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7" name="Freeform 19"/>
          <p:cNvSpPr>
            <a:spLocks/>
          </p:cNvSpPr>
          <p:nvPr/>
        </p:nvSpPr>
        <p:spPr bwMode="auto">
          <a:xfrm>
            <a:off x="3581400" y="4794250"/>
            <a:ext cx="61913" cy="23813"/>
          </a:xfrm>
          <a:custGeom>
            <a:avLst/>
            <a:gdLst>
              <a:gd name="T0" fmla="*/ 78126263 w 39"/>
              <a:gd name="T1" fmla="*/ 37803934 h 15"/>
              <a:gd name="T2" fmla="*/ 83166614 w 39"/>
              <a:gd name="T3" fmla="*/ 37803934 h 15"/>
              <a:gd name="T4" fmla="*/ 88206965 w 39"/>
              <a:gd name="T5" fmla="*/ 32763517 h 15"/>
              <a:gd name="T6" fmla="*/ 93247316 w 39"/>
              <a:gd name="T7" fmla="*/ 32763517 h 15"/>
              <a:gd name="T8" fmla="*/ 93247316 w 39"/>
              <a:gd name="T9" fmla="*/ 30242515 h 15"/>
              <a:gd name="T10" fmla="*/ 98287668 w 39"/>
              <a:gd name="T11" fmla="*/ 25202091 h 15"/>
              <a:gd name="T12" fmla="*/ 98287668 w 39"/>
              <a:gd name="T13" fmla="*/ 15121257 h 15"/>
              <a:gd name="T14" fmla="*/ 93247316 w 39"/>
              <a:gd name="T15" fmla="*/ 10080837 h 15"/>
              <a:gd name="T16" fmla="*/ 93247316 w 39"/>
              <a:gd name="T17" fmla="*/ 5040419 h 15"/>
              <a:gd name="T18" fmla="*/ 88206965 w 39"/>
              <a:gd name="T19" fmla="*/ 5040419 h 15"/>
              <a:gd name="T20" fmla="*/ 83166614 w 39"/>
              <a:gd name="T21" fmla="*/ 0 h 15"/>
              <a:gd name="T22" fmla="*/ 15121060 w 39"/>
              <a:gd name="T23" fmla="*/ 0 h 15"/>
              <a:gd name="T24" fmla="*/ 10080706 w 39"/>
              <a:gd name="T25" fmla="*/ 5040419 h 15"/>
              <a:gd name="T26" fmla="*/ 5040353 w 39"/>
              <a:gd name="T27" fmla="*/ 5040419 h 15"/>
              <a:gd name="T28" fmla="*/ 5040353 w 39"/>
              <a:gd name="T29" fmla="*/ 10080837 h 15"/>
              <a:gd name="T30" fmla="*/ 0 w 39"/>
              <a:gd name="T31" fmla="*/ 15121257 h 15"/>
              <a:gd name="T32" fmla="*/ 0 w 39"/>
              <a:gd name="T33" fmla="*/ 25202091 h 15"/>
              <a:gd name="T34" fmla="*/ 5040353 w 39"/>
              <a:gd name="T35" fmla="*/ 30242515 h 15"/>
              <a:gd name="T36" fmla="*/ 5040353 w 39"/>
              <a:gd name="T37" fmla="*/ 32763517 h 15"/>
              <a:gd name="T38" fmla="*/ 10080706 w 39"/>
              <a:gd name="T39" fmla="*/ 32763517 h 15"/>
              <a:gd name="T40" fmla="*/ 15121060 w 39"/>
              <a:gd name="T41" fmla="*/ 37803934 h 15"/>
              <a:gd name="T42" fmla="*/ 20161411 w 39"/>
              <a:gd name="T43" fmla="*/ 37803934 h 15"/>
              <a:gd name="T44" fmla="*/ 7812626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78" name="Freeform 20"/>
          <p:cNvSpPr>
            <a:spLocks/>
          </p:cNvSpPr>
          <p:nvPr/>
        </p:nvSpPr>
        <p:spPr bwMode="auto">
          <a:xfrm>
            <a:off x="3497263" y="4794250"/>
            <a:ext cx="60325" cy="23813"/>
          </a:xfrm>
          <a:custGeom>
            <a:avLst/>
            <a:gdLst>
              <a:gd name="T0" fmla="*/ 75604682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2599986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2599986 w 38"/>
              <a:gd name="T41" fmla="*/ 37803934 h 15"/>
              <a:gd name="T42" fmla="*/ 17640299 w 38"/>
              <a:gd name="T43" fmla="*/ 37803934 h 15"/>
              <a:gd name="T44" fmla="*/ 75604682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0" y="15"/>
                </a:moveTo>
                <a:lnTo>
                  <a:pt x="32" y="15"/>
                </a:lnTo>
                <a:lnTo>
                  <a:pt x="34" y="13"/>
                </a:lnTo>
                <a:lnTo>
                  <a:pt x="36" y="13"/>
                </a:lnTo>
                <a:lnTo>
                  <a:pt x="36" y="12"/>
                </a:lnTo>
                <a:lnTo>
                  <a:pt x="38" y="10"/>
                </a:lnTo>
                <a:lnTo>
                  <a:pt x="38" y="6"/>
                </a:lnTo>
                <a:lnTo>
                  <a:pt x="36" y="4"/>
                </a:lnTo>
                <a:lnTo>
                  <a:pt x="36" y="2"/>
                </a:lnTo>
                <a:lnTo>
                  <a:pt x="34" y="2"/>
                </a:lnTo>
                <a:lnTo>
                  <a:pt x="32" y="0"/>
                </a:lnTo>
                <a:lnTo>
                  <a:pt x="5" y="0"/>
                </a:lnTo>
                <a:lnTo>
                  <a:pt x="4" y="2"/>
                </a:lnTo>
                <a:lnTo>
                  <a:pt x="2" y="2"/>
                </a:lnTo>
                <a:lnTo>
                  <a:pt x="2" y="4"/>
                </a:lnTo>
                <a:lnTo>
                  <a:pt x="0" y="6"/>
                </a:lnTo>
                <a:lnTo>
                  <a:pt x="0" y="10"/>
                </a:lnTo>
                <a:lnTo>
                  <a:pt x="2" y="12"/>
                </a:lnTo>
                <a:lnTo>
                  <a:pt x="2" y="13"/>
                </a:lnTo>
                <a:lnTo>
                  <a:pt x="4" y="13"/>
                </a:lnTo>
                <a:lnTo>
                  <a:pt x="5" y="15"/>
                </a:lnTo>
                <a:lnTo>
                  <a:pt x="7" y="15"/>
                </a:lnTo>
                <a:lnTo>
                  <a:pt x="30" y="15"/>
                </a:lnTo>
                <a:close/>
              </a:path>
            </a:pathLst>
          </a:custGeom>
          <a:solidFill>
            <a:srgbClr val="000000"/>
          </a:solidFill>
          <a:ln w="9525">
            <a:noFill/>
            <a:round/>
            <a:headEnd/>
            <a:tailEnd/>
          </a:ln>
        </p:spPr>
        <p:txBody>
          <a:bodyPr/>
          <a:lstStyle/>
          <a:p>
            <a:endParaRPr lang="en-US"/>
          </a:p>
        </p:txBody>
      </p:sp>
      <p:sp>
        <p:nvSpPr>
          <p:cNvPr id="19479" name="Freeform 21"/>
          <p:cNvSpPr>
            <a:spLocks/>
          </p:cNvSpPr>
          <p:nvPr/>
        </p:nvSpPr>
        <p:spPr bwMode="auto">
          <a:xfrm>
            <a:off x="3411538" y="4794250"/>
            <a:ext cx="60325" cy="23813"/>
          </a:xfrm>
          <a:custGeom>
            <a:avLst/>
            <a:gdLst>
              <a:gd name="T0" fmla="*/ 78124043 w 38"/>
              <a:gd name="T1" fmla="*/ 37803934 h 15"/>
              <a:gd name="T2" fmla="*/ 83165941 w 38"/>
              <a:gd name="T3" fmla="*/ 37803934 h 15"/>
              <a:gd name="T4" fmla="*/ 88206252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8206252 w 38"/>
              <a:gd name="T19" fmla="*/ 5040419 h 15"/>
              <a:gd name="T20" fmla="*/ 83165941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3" y="15"/>
                </a:lnTo>
                <a:lnTo>
                  <a:pt x="35" y="13"/>
                </a:lnTo>
                <a:lnTo>
                  <a:pt x="36" y="13"/>
                </a:lnTo>
                <a:lnTo>
                  <a:pt x="36" y="12"/>
                </a:lnTo>
                <a:lnTo>
                  <a:pt x="38" y="10"/>
                </a:lnTo>
                <a:lnTo>
                  <a:pt x="38" y="6"/>
                </a:lnTo>
                <a:lnTo>
                  <a:pt x="36" y="4"/>
                </a:lnTo>
                <a:lnTo>
                  <a:pt x="36"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0" name="Freeform 22"/>
          <p:cNvSpPr>
            <a:spLocks/>
          </p:cNvSpPr>
          <p:nvPr/>
        </p:nvSpPr>
        <p:spPr bwMode="auto">
          <a:xfrm>
            <a:off x="3325813" y="4794250"/>
            <a:ext cx="61912" cy="23813"/>
          </a:xfrm>
          <a:custGeom>
            <a:avLst/>
            <a:gdLst>
              <a:gd name="T0" fmla="*/ 78123413 w 39"/>
              <a:gd name="T1" fmla="*/ 37803934 h 15"/>
              <a:gd name="T2" fmla="*/ 83163683 w 39"/>
              <a:gd name="T3" fmla="*/ 37803934 h 15"/>
              <a:gd name="T4" fmla="*/ 88203953 w 39"/>
              <a:gd name="T5" fmla="*/ 32763517 h 15"/>
              <a:gd name="T6" fmla="*/ 93244223 w 39"/>
              <a:gd name="T7" fmla="*/ 32763517 h 15"/>
              <a:gd name="T8" fmla="*/ 93244223 w 39"/>
              <a:gd name="T9" fmla="*/ 30242515 h 15"/>
              <a:gd name="T10" fmla="*/ 98284493 w 39"/>
              <a:gd name="T11" fmla="*/ 25202091 h 15"/>
              <a:gd name="T12" fmla="*/ 98284493 w 39"/>
              <a:gd name="T13" fmla="*/ 15121257 h 15"/>
              <a:gd name="T14" fmla="*/ 93244223 w 39"/>
              <a:gd name="T15" fmla="*/ 10080837 h 15"/>
              <a:gd name="T16" fmla="*/ 93244223 w 39"/>
              <a:gd name="T17" fmla="*/ 5040419 h 15"/>
              <a:gd name="T18" fmla="*/ 88203953 w 39"/>
              <a:gd name="T19" fmla="*/ 5040419 h 15"/>
              <a:gd name="T20" fmla="*/ 83163683 w 39"/>
              <a:gd name="T21" fmla="*/ 0 h 15"/>
              <a:gd name="T22" fmla="*/ 15120816 w 39"/>
              <a:gd name="T23" fmla="*/ 0 h 15"/>
              <a:gd name="T24" fmla="*/ 10080543 w 39"/>
              <a:gd name="T25" fmla="*/ 5040419 h 15"/>
              <a:gd name="T26" fmla="*/ 5040271 w 39"/>
              <a:gd name="T27" fmla="*/ 5040419 h 15"/>
              <a:gd name="T28" fmla="*/ 5040271 w 39"/>
              <a:gd name="T29" fmla="*/ 10080837 h 15"/>
              <a:gd name="T30" fmla="*/ 0 w 39"/>
              <a:gd name="T31" fmla="*/ 15121257 h 15"/>
              <a:gd name="T32" fmla="*/ 0 w 39"/>
              <a:gd name="T33" fmla="*/ 25202091 h 15"/>
              <a:gd name="T34" fmla="*/ 5040271 w 39"/>
              <a:gd name="T35" fmla="*/ 30242515 h 15"/>
              <a:gd name="T36" fmla="*/ 5040271 w 39"/>
              <a:gd name="T37" fmla="*/ 32763517 h 15"/>
              <a:gd name="T38" fmla="*/ 10080543 w 39"/>
              <a:gd name="T39" fmla="*/ 32763517 h 15"/>
              <a:gd name="T40" fmla="*/ 15120816 w 39"/>
              <a:gd name="T41" fmla="*/ 37803934 h 15"/>
              <a:gd name="T42" fmla="*/ 20161085 w 39"/>
              <a:gd name="T43" fmla="*/ 37803934 h 15"/>
              <a:gd name="T44" fmla="*/ 7812341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1" name="Freeform 23"/>
          <p:cNvSpPr>
            <a:spLocks/>
          </p:cNvSpPr>
          <p:nvPr/>
        </p:nvSpPr>
        <p:spPr bwMode="auto">
          <a:xfrm>
            <a:off x="3240088" y="4794250"/>
            <a:ext cx="61912" cy="23813"/>
          </a:xfrm>
          <a:custGeom>
            <a:avLst/>
            <a:gdLst>
              <a:gd name="T0" fmla="*/ 78123413 w 39"/>
              <a:gd name="T1" fmla="*/ 37803934 h 15"/>
              <a:gd name="T2" fmla="*/ 83163683 w 39"/>
              <a:gd name="T3" fmla="*/ 37803934 h 15"/>
              <a:gd name="T4" fmla="*/ 88203953 w 39"/>
              <a:gd name="T5" fmla="*/ 32763517 h 15"/>
              <a:gd name="T6" fmla="*/ 93244223 w 39"/>
              <a:gd name="T7" fmla="*/ 32763517 h 15"/>
              <a:gd name="T8" fmla="*/ 93244223 w 39"/>
              <a:gd name="T9" fmla="*/ 30242515 h 15"/>
              <a:gd name="T10" fmla="*/ 98284493 w 39"/>
              <a:gd name="T11" fmla="*/ 25202091 h 15"/>
              <a:gd name="T12" fmla="*/ 98284493 w 39"/>
              <a:gd name="T13" fmla="*/ 15121257 h 15"/>
              <a:gd name="T14" fmla="*/ 93244223 w 39"/>
              <a:gd name="T15" fmla="*/ 10080837 h 15"/>
              <a:gd name="T16" fmla="*/ 93244223 w 39"/>
              <a:gd name="T17" fmla="*/ 5040419 h 15"/>
              <a:gd name="T18" fmla="*/ 88203953 w 39"/>
              <a:gd name="T19" fmla="*/ 5040419 h 15"/>
              <a:gd name="T20" fmla="*/ 83163683 w 39"/>
              <a:gd name="T21" fmla="*/ 0 h 15"/>
              <a:gd name="T22" fmla="*/ 15120816 w 39"/>
              <a:gd name="T23" fmla="*/ 0 h 15"/>
              <a:gd name="T24" fmla="*/ 10080543 w 39"/>
              <a:gd name="T25" fmla="*/ 5040419 h 15"/>
              <a:gd name="T26" fmla="*/ 5040271 w 39"/>
              <a:gd name="T27" fmla="*/ 5040419 h 15"/>
              <a:gd name="T28" fmla="*/ 5040271 w 39"/>
              <a:gd name="T29" fmla="*/ 10080837 h 15"/>
              <a:gd name="T30" fmla="*/ 0 w 39"/>
              <a:gd name="T31" fmla="*/ 15121257 h 15"/>
              <a:gd name="T32" fmla="*/ 0 w 39"/>
              <a:gd name="T33" fmla="*/ 25202091 h 15"/>
              <a:gd name="T34" fmla="*/ 5040271 w 39"/>
              <a:gd name="T35" fmla="*/ 30242515 h 15"/>
              <a:gd name="T36" fmla="*/ 5040271 w 39"/>
              <a:gd name="T37" fmla="*/ 32763517 h 15"/>
              <a:gd name="T38" fmla="*/ 10080543 w 39"/>
              <a:gd name="T39" fmla="*/ 32763517 h 15"/>
              <a:gd name="T40" fmla="*/ 15120816 w 39"/>
              <a:gd name="T41" fmla="*/ 37803934 h 15"/>
              <a:gd name="T42" fmla="*/ 20161085 w 39"/>
              <a:gd name="T43" fmla="*/ 37803934 h 15"/>
              <a:gd name="T44" fmla="*/ 7812341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2" name="Freeform 24"/>
          <p:cNvSpPr>
            <a:spLocks/>
          </p:cNvSpPr>
          <p:nvPr/>
        </p:nvSpPr>
        <p:spPr bwMode="auto">
          <a:xfrm>
            <a:off x="3155950" y="4794250"/>
            <a:ext cx="60325" cy="23813"/>
          </a:xfrm>
          <a:custGeom>
            <a:avLst/>
            <a:gdLst>
              <a:gd name="T0" fmla="*/ 75604682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2599986 w 38"/>
              <a:gd name="T23" fmla="*/ 0 h 15"/>
              <a:gd name="T24" fmla="*/ 7559675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7559675 w 38"/>
              <a:gd name="T39" fmla="*/ 32763517 h 15"/>
              <a:gd name="T40" fmla="*/ 12599986 w 38"/>
              <a:gd name="T41" fmla="*/ 37803934 h 15"/>
              <a:gd name="T42" fmla="*/ 17640299 w 38"/>
              <a:gd name="T43" fmla="*/ 37803934 h 15"/>
              <a:gd name="T44" fmla="*/ 75604682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0" y="15"/>
                </a:moveTo>
                <a:lnTo>
                  <a:pt x="32" y="15"/>
                </a:lnTo>
                <a:lnTo>
                  <a:pt x="34" y="13"/>
                </a:lnTo>
                <a:lnTo>
                  <a:pt x="36" y="13"/>
                </a:lnTo>
                <a:lnTo>
                  <a:pt x="36" y="12"/>
                </a:lnTo>
                <a:lnTo>
                  <a:pt x="38" y="10"/>
                </a:lnTo>
                <a:lnTo>
                  <a:pt x="38" y="6"/>
                </a:lnTo>
                <a:lnTo>
                  <a:pt x="36" y="4"/>
                </a:lnTo>
                <a:lnTo>
                  <a:pt x="36" y="2"/>
                </a:lnTo>
                <a:lnTo>
                  <a:pt x="34" y="2"/>
                </a:lnTo>
                <a:lnTo>
                  <a:pt x="32" y="0"/>
                </a:lnTo>
                <a:lnTo>
                  <a:pt x="5" y="0"/>
                </a:lnTo>
                <a:lnTo>
                  <a:pt x="3" y="2"/>
                </a:lnTo>
                <a:lnTo>
                  <a:pt x="2" y="2"/>
                </a:lnTo>
                <a:lnTo>
                  <a:pt x="2" y="4"/>
                </a:lnTo>
                <a:lnTo>
                  <a:pt x="0" y="6"/>
                </a:lnTo>
                <a:lnTo>
                  <a:pt x="0" y="10"/>
                </a:lnTo>
                <a:lnTo>
                  <a:pt x="2" y="12"/>
                </a:lnTo>
                <a:lnTo>
                  <a:pt x="2" y="13"/>
                </a:lnTo>
                <a:lnTo>
                  <a:pt x="3" y="13"/>
                </a:lnTo>
                <a:lnTo>
                  <a:pt x="5" y="15"/>
                </a:lnTo>
                <a:lnTo>
                  <a:pt x="7" y="15"/>
                </a:lnTo>
                <a:lnTo>
                  <a:pt x="30" y="15"/>
                </a:lnTo>
                <a:close/>
              </a:path>
            </a:pathLst>
          </a:custGeom>
          <a:solidFill>
            <a:srgbClr val="000000"/>
          </a:solidFill>
          <a:ln w="9525">
            <a:noFill/>
            <a:round/>
            <a:headEnd/>
            <a:tailEnd/>
          </a:ln>
        </p:spPr>
        <p:txBody>
          <a:bodyPr/>
          <a:lstStyle/>
          <a:p>
            <a:endParaRPr lang="en-US"/>
          </a:p>
        </p:txBody>
      </p:sp>
      <p:sp>
        <p:nvSpPr>
          <p:cNvPr id="19483" name="Freeform 25"/>
          <p:cNvSpPr>
            <a:spLocks/>
          </p:cNvSpPr>
          <p:nvPr/>
        </p:nvSpPr>
        <p:spPr bwMode="auto">
          <a:xfrm>
            <a:off x="3070225" y="4794250"/>
            <a:ext cx="60325" cy="23813"/>
          </a:xfrm>
          <a:custGeom>
            <a:avLst/>
            <a:gdLst>
              <a:gd name="T0" fmla="*/ 78124043 w 38"/>
              <a:gd name="T1" fmla="*/ 37803934 h 15"/>
              <a:gd name="T2" fmla="*/ 83165941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3165941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3" y="15"/>
                </a:lnTo>
                <a:lnTo>
                  <a:pt x="34" y="13"/>
                </a:lnTo>
                <a:lnTo>
                  <a:pt x="36" y="13"/>
                </a:lnTo>
                <a:lnTo>
                  <a:pt x="36" y="12"/>
                </a:lnTo>
                <a:lnTo>
                  <a:pt x="38" y="10"/>
                </a:lnTo>
                <a:lnTo>
                  <a:pt x="38" y="6"/>
                </a:lnTo>
                <a:lnTo>
                  <a:pt x="36" y="4"/>
                </a:lnTo>
                <a:lnTo>
                  <a:pt x="36" y="2"/>
                </a:lnTo>
                <a:lnTo>
                  <a:pt x="34"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4" name="Freeform 26"/>
          <p:cNvSpPr>
            <a:spLocks/>
          </p:cNvSpPr>
          <p:nvPr/>
        </p:nvSpPr>
        <p:spPr bwMode="auto">
          <a:xfrm>
            <a:off x="2984500" y="4794250"/>
            <a:ext cx="61913" cy="23813"/>
          </a:xfrm>
          <a:custGeom>
            <a:avLst/>
            <a:gdLst>
              <a:gd name="T0" fmla="*/ 78126263 w 39"/>
              <a:gd name="T1" fmla="*/ 37803934 h 15"/>
              <a:gd name="T2" fmla="*/ 83166614 w 39"/>
              <a:gd name="T3" fmla="*/ 37803934 h 15"/>
              <a:gd name="T4" fmla="*/ 88206965 w 39"/>
              <a:gd name="T5" fmla="*/ 32763517 h 15"/>
              <a:gd name="T6" fmla="*/ 93247316 w 39"/>
              <a:gd name="T7" fmla="*/ 32763517 h 15"/>
              <a:gd name="T8" fmla="*/ 93247316 w 39"/>
              <a:gd name="T9" fmla="*/ 30242515 h 15"/>
              <a:gd name="T10" fmla="*/ 98287668 w 39"/>
              <a:gd name="T11" fmla="*/ 25202091 h 15"/>
              <a:gd name="T12" fmla="*/ 98287668 w 39"/>
              <a:gd name="T13" fmla="*/ 15121257 h 15"/>
              <a:gd name="T14" fmla="*/ 93247316 w 39"/>
              <a:gd name="T15" fmla="*/ 10080837 h 15"/>
              <a:gd name="T16" fmla="*/ 93247316 w 39"/>
              <a:gd name="T17" fmla="*/ 5040419 h 15"/>
              <a:gd name="T18" fmla="*/ 88206965 w 39"/>
              <a:gd name="T19" fmla="*/ 5040419 h 15"/>
              <a:gd name="T20" fmla="*/ 83166614 w 39"/>
              <a:gd name="T21" fmla="*/ 0 h 15"/>
              <a:gd name="T22" fmla="*/ 15121060 w 39"/>
              <a:gd name="T23" fmla="*/ 0 h 15"/>
              <a:gd name="T24" fmla="*/ 10080706 w 39"/>
              <a:gd name="T25" fmla="*/ 5040419 h 15"/>
              <a:gd name="T26" fmla="*/ 5040353 w 39"/>
              <a:gd name="T27" fmla="*/ 5040419 h 15"/>
              <a:gd name="T28" fmla="*/ 5040353 w 39"/>
              <a:gd name="T29" fmla="*/ 10080837 h 15"/>
              <a:gd name="T30" fmla="*/ 0 w 39"/>
              <a:gd name="T31" fmla="*/ 15121257 h 15"/>
              <a:gd name="T32" fmla="*/ 0 w 39"/>
              <a:gd name="T33" fmla="*/ 25202091 h 15"/>
              <a:gd name="T34" fmla="*/ 5040353 w 39"/>
              <a:gd name="T35" fmla="*/ 30242515 h 15"/>
              <a:gd name="T36" fmla="*/ 5040353 w 39"/>
              <a:gd name="T37" fmla="*/ 32763517 h 15"/>
              <a:gd name="T38" fmla="*/ 10080706 w 39"/>
              <a:gd name="T39" fmla="*/ 32763517 h 15"/>
              <a:gd name="T40" fmla="*/ 15121060 w 39"/>
              <a:gd name="T41" fmla="*/ 37803934 h 15"/>
              <a:gd name="T42" fmla="*/ 20161411 w 39"/>
              <a:gd name="T43" fmla="*/ 37803934 h 15"/>
              <a:gd name="T44" fmla="*/ 7812626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5" name="Freeform 27"/>
          <p:cNvSpPr>
            <a:spLocks/>
          </p:cNvSpPr>
          <p:nvPr/>
        </p:nvSpPr>
        <p:spPr bwMode="auto">
          <a:xfrm>
            <a:off x="2898775" y="4794250"/>
            <a:ext cx="61913" cy="23813"/>
          </a:xfrm>
          <a:custGeom>
            <a:avLst/>
            <a:gdLst>
              <a:gd name="T0" fmla="*/ 78126263 w 39"/>
              <a:gd name="T1" fmla="*/ 37803934 h 15"/>
              <a:gd name="T2" fmla="*/ 83166614 w 39"/>
              <a:gd name="T3" fmla="*/ 37803934 h 15"/>
              <a:gd name="T4" fmla="*/ 88206965 w 39"/>
              <a:gd name="T5" fmla="*/ 32763517 h 15"/>
              <a:gd name="T6" fmla="*/ 93247316 w 39"/>
              <a:gd name="T7" fmla="*/ 32763517 h 15"/>
              <a:gd name="T8" fmla="*/ 93247316 w 39"/>
              <a:gd name="T9" fmla="*/ 30242515 h 15"/>
              <a:gd name="T10" fmla="*/ 98287668 w 39"/>
              <a:gd name="T11" fmla="*/ 25202091 h 15"/>
              <a:gd name="T12" fmla="*/ 98287668 w 39"/>
              <a:gd name="T13" fmla="*/ 15121257 h 15"/>
              <a:gd name="T14" fmla="*/ 93247316 w 39"/>
              <a:gd name="T15" fmla="*/ 10080837 h 15"/>
              <a:gd name="T16" fmla="*/ 93247316 w 39"/>
              <a:gd name="T17" fmla="*/ 5040419 h 15"/>
              <a:gd name="T18" fmla="*/ 88206965 w 39"/>
              <a:gd name="T19" fmla="*/ 5040419 h 15"/>
              <a:gd name="T20" fmla="*/ 83166614 w 39"/>
              <a:gd name="T21" fmla="*/ 0 h 15"/>
              <a:gd name="T22" fmla="*/ 15121060 w 39"/>
              <a:gd name="T23" fmla="*/ 0 h 15"/>
              <a:gd name="T24" fmla="*/ 10080706 w 39"/>
              <a:gd name="T25" fmla="*/ 5040419 h 15"/>
              <a:gd name="T26" fmla="*/ 5040353 w 39"/>
              <a:gd name="T27" fmla="*/ 5040419 h 15"/>
              <a:gd name="T28" fmla="*/ 5040353 w 39"/>
              <a:gd name="T29" fmla="*/ 10080837 h 15"/>
              <a:gd name="T30" fmla="*/ 0 w 39"/>
              <a:gd name="T31" fmla="*/ 15121257 h 15"/>
              <a:gd name="T32" fmla="*/ 0 w 39"/>
              <a:gd name="T33" fmla="*/ 25202091 h 15"/>
              <a:gd name="T34" fmla="*/ 5040353 w 39"/>
              <a:gd name="T35" fmla="*/ 30242515 h 15"/>
              <a:gd name="T36" fmla="*/ 5040353 w 39"/>
              <a:gd name="T37" fmla="*/ 32763517 h 15"/>
              <a:gd name="T38" fmla="*/ 10080706 w 39"/>
              <a:gd name="T39" fmla="*/ 32763517 h 15"/>
              <a:gd name="T40" fmla="*/ 15121060 w 39"/>
              <a:gd name="T41" fmla="*/ 37803934 h 15"/>
              <a:gd name="T42" fmla="*/ 20161411 w 39"/>
              <a:gd name="T43" fmla="*/ 37803934 h 15"/>
              <a:gd name="T44" fmla="*/ 78126263 w 39"/>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5"/>
              <a:gd name="T71" fmla="*/ 39 w 3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5">
                <a:moveTo>
                  <a:pt x="31" y="15"/>
                </a:moveTo>
                <a:lnTo>
                  <a:pt x="33" y="15"/>
                </a:lnTo>
                <a:lnTo>
                  <a:pt x="35" y="13"/>
                </a:lnTo>
                <a:lnTo>
                  <a:pt x="37" y="13"/>
                </a:lnTo>
                <a:lnTo>
                  <a:pt x="37" y="12"/>
                </a:lnTo>
                <a:lnTo>
                  <a:pt x="39" y="10"/>
                </a:lnTo>
                <a:lnTo>
                  <a:pt x="39" y="6"/>
                </a:lnTo>
                <a:lnTo>
                  <a:pt x="37" y="4"/>
                </a:lnTo>
                <a:lnTo>
                  <a:pt x="37" y="2"/>
                </a:lnTo>
                <a:lnTo>
                  <a:pt x="35" y="2"/>
                </a:lnTo>
                <a:lnTo>
                  <a:pt x="33"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6" name="Freeform 28"/>
          <p:cNvSpPr>
            <a:spLocks/>
          </p:cNvSpPr>
          <p:nvPr/>
        </p:nvSpPr>
        <p:spPr bwMode="auto">
          <a:xfrm>
            <a:off x="2814638" y="4794250"/>
            <a:ext cx="60325" cy="23813"/>
          </a:xfrm>
          <a:custGeom>
            <a:avLst/>
            <a:gdLst>
              <a:gd name="T0" fmla="*/ 75604682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2599986 w 38"/>
              <a:gd name="T23" fmla="*/ 0 h 15"/>
              <a:gd name="T24" fmla="*/ 7559675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7559675 w 38"/>
              <a:gd name="T39" fmla="*/ 32763517 h 15"/>
              <a:gd name="T40" fmla="*/ 12599986 w 38"/>
              <a:gd name="T41" fmla="*/ 37803934 h 15"/>
              <a:gd name="T42" fmla="*/ 17640299 w 38"/>
              <a:gd name="T43" fmla="*/ 37803934 h 15"/>
              <a:gd name="T44" fmla="*/ 75604682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0" y="15"/>
                </a:moveTo>
                <a:lnTo>
                  <a:pt x="32" y="15"/>
                </a:lnTo>
                <a:lnTo>
                  <a:pt x="34" y="13"/>
                </a:lnTo>
                <a:lnTo>
                  <a:pt x="36" y="13"/>
                </a:lnTo>
                <a:lnTo>
                  <a:pt x="36" y="12"/>
                </a:lnTo>
                <a:lnTo>
                  <a:pt x="38" y="10"/>
                </a:lnTo>
                <a:lnTo>
                  <a:pt x="38" y="6"/>
                </a:lnTo>
                <a:lnTo>
                  <a:pt x="36" y="4"/>
                </a:lnTo>
                <a:lnTo>
                  <a:pt x="36" y="2"/>
                </a:lnTo>
                <a:lnTo>
                  <a:pt x="34" y="2"/>
                </a:lnTo>
                <a:lnTo>
                  <a:pt x="32" y="0"/>
                </a:lnTo>
                <a:lnTo>
                  <a:pt x="5" y="0"/>
                </a:lnTo>
                <a:lnTo>
                  <a:pt x="3" y="2"/>
                </a:lnTo>
                <a:lnTo>
                  <a:pt x="2" y="2"/>
                </a:lnTo>
                <a:lnTo>
                  <a:pt x="2" y="4"/>
                </a:lnTo>
                <a:lnTo>
                  <a:pt x="0" y="6"/>
                </a:lnTo>
                <a:lnTo>
                  <a:pt x="0" y="10"/>
                </a:lnTo>
                <a:lnTo>
                  <a:pt x="2" y="12"/>
                </a:lnTo>
                <a:lnTo>
                  <a:pt x="2" y="13"/>
                </a:lnTo>
                <a:lnTo>
                  <a:pt x="3" y="13"/>
                </a:lnTo>
                <a:lnTo>
                  <a:pt x="5" y="15"/>
                </a:lnTo>
                <a:lnTo>
                  <a:pt x="7" y="15"/>
                </a:lnTo>
                <a:lnTo>
                  <a:pt x="30" y="15"/>
                </a:lnTo>
                <a:close/>
              </a:path>
            </a:pathLst>
          </a:custGeom>
          <a:solidFill>
            <a:srgbClr val="000000"/>
          </a:solidFill>
          <a:ln w="9525">
            <a:noFill/>
            <a:round/>
            <a:headEnd/>
            <a:tailEnd/>
          </a:ln>
        </p:spPr>
        <p:txBody>
          <a:bodyPr/>
          <a:lstStyle/>
          <a:p>
            <a:endParaRPr lang="en-US"/>
          </a:p>
        </p:txBody>
      </p:sp>
      <p:sp>
        <p:nvSpPr>
          <p:cNvPr id="19487" name="Freeform 29"/>
          <p:cNvSpPr>
            <a:spLocks/>
          </p:cNvSpPr>
          <p:nvPr/>
        </p:nvSpPr>
        <p:spPr bwMode="auto">
          <a:xfrm>
            <a:off x="2728913" y="4794250"/>
            <a:ext cx="60325" cy="23813"/>
          </a:xfrm>
          <a:custGeom>
            <a:avLst/>
            <a:gdLst>
              <a:gd name="T0" fmla="*/ 78124043 w 38"/>
              <a:gd name="T1" fmla="*/ 37803934 h 15"/>
              <a:gd name="T2" fmla="*/ 80644992 w 38"/>
              <a:gd name="T3" fmla="*/ 37803934 h 15"/>
              <a:gd name="T4" fmla="*/ 85685303 w 38"/>
              <a:gd name="T5" fmla="*/ 32763517 h 15"/>
              <a:gd name="T6" fmla="*/ 90725613 w 38"/>
              <a:gd name="T7" fmla="*/ 32763517 h 15"/>
              <a:gd name="T8" fmla="*/ 90725613 w 38"/>
              <a:gd name="T9" fmla="*/ 30242515 h 15"/>
              <a:gd name="T10" fmla="*/ 95765924 w 38"/>
              <a:gd name="T11" fmla="*/ 25202091 h 15"/>
              <a:gd name="T12" fmla="*/ 95765924 w 38"/>
              <a:gd name="T13" fmla="*/ 15121257 h 15"/>
              <a:gd name="T14" fmla="*/ 90725613 w 38"/>
              <a:gd name="T15" fmla="*/ 10080837 h 15"/>
              <a:gd name="T16" fmla="*/ 90725613 w 38"/>
              <a:gd name="T17" fmla="*/ 5040419 h 15"/>
              <a:gd name="T18" fmla="*/ 85685303 w 38"/>
              <a:gd name="T19" fmla="*/ 5040419 h 15"/>
              <a:gd name="T20" fmla="*/ 80644992 w 38"/>
              <a:gd name="T21" fmla="*/ 0 h 15"/>
              <a:gd name="T22" fmla="*/ 15120938 w 38"/>
              <a:gd name="T23" fmla="*/ 0 h 15"/>
              <a:gd name="T24" fmla="*/ 10080624 w 38"/>
              <a:gd name="T25" fmla="*/ 5040419 h 15"/>
              <a:gd name="T26" fmla="*/ 5040312 w 38"/>
              <a:gd name="T27" fmla="*/ 5040419 h 15"/>
              <a:gd name="T28" fmla="*/ 5040312 w 38"/>
              <a:gd name="T29" fmla="*/ 10080837 h 15"/>
              <a:gd name="T30" fmla="*/ 0 w 38"/>
              <a:gd name="T31" fmla="*/ 15121257 h 15"/>
              <a:gd name="T32" fmla="*/ 0 w 38"/>
              <a:gd name="T33" fmla="*/ 25202091 h 15"/>
              <a:gd name="T34" fmla="*/ 5040312 w 38"/>
              <a:gd name="T35" fmla="*/ 30242515 h 15"/>
              <a:gd name="T36" fmla="*/ 5040312 w 38"/>
              <a:gd name="T37" fmla="*/ 32763517 h 15"/>
              <a:gd name="T38" fmla="*/ 10080624 w 38"/>
              <a:gd name="T39" fmla="*/ 32763517 h 15"/>
              <a:gd name="T40" fmla="*/ 15120938 w 38"/>
              <a:gd name="T41" fmla="*/ 37803934 h 15"/>
              <a:gd name="T42" fmla="*/ 20161248 w 38"/>
              <a:gd name="T43" fmla="*/ 37803934 h 15"/>
              <a:gd name="T44" fmla="*/ 78124043 w 38"/>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5"/>
              <a:gd name="T71" fmla="*/ 38 w 38"/>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5">
                <a:moveTo>
                  <a:pt x="31" y="15"/>
                </a:moveTo>
                <a:lnTo>
                  <a:pt x="32" y="15"/>
                </a:lnTo>
                <a:lnTo>
                  <a:pt x="34" y="13"/>
                </a:lnTo>
                <a:lnTo>
                  <a:pt x="36" y="13"/>
                </a:lnTo>
                <a:lnTo>
                  <a:pt x="36" y="12"/>
                </a:lnTo>
                <a:lnTo>
                  <a:pt x="38" y="10"/>
                </a:lnTo>
                <a:lnTo>
                  <a:pt x="38" y="6"/>
                </a:lnTo>
                <a:lnTo>
                  <a:pt x="36" y="4"/>
                </a:lnTo>
                <a:lnTo>
                  <a:pt x="36" y="2"/>
                </a:lnTo>
                <a:lnTo>
                  <a:pt x="34" y="2"/>
                </a:lnTo>
                <a:lnTo>
                  <a:pt x="32" y="0"/>
                </a:lnTo>
                <a:lnTo>
                  <a:pt x="6" y="0"/>
                </a:lnTo>
                <a:lnTo>
                  <a:pt x="4" y="2"/>
                </a:lnTo>
                <a:lnTo>
                  <a:pt x="2" y="2"/>
                </a:lnTo>
                <a:lnTo>
                  <a:pt x="2" y="4"/>
                </a:lnTo>
                <a:lnTo>
                  <a:pt x="0" y="6"/>
                </a:lnTo>
                <a:lnTo>
                  <a:pt x="0" y="10"/>
                </a:lnTo>
                <a:lnTo>
                  <a:pt x="2" y="12"/>
                </a:lnTo>
                <a:lnTo>
                  <a:pt x="2" y="13"/>
                </a:lnTo>
                <a:lnTo>
                  <a:pt x="4" y="13"/>
                </a:lnTo>
                <a:lnTo>
                  <a:pt x="6" y="15"/>
                </a:lnTo>
                <a:lnTo>
                  <a:pt x="8" y="15"/>
                </a:lnTo>
                <a:lnTo>
                  <a:pt x="31" y="15"/>
                </a:lnTo>
                <a:close/>
              </a:path>
            </a:pathLst>
          </a:custGeom>
          <a:solidFill>
            <a:srgbClr val="000000"/>
          </a:solidFill>
          <a:ln w="9525">
            <a:noFill/>
            <a:round/>
            <a:headEnd/>
            <a:tailEnd/>
          </a:ln>
        </p:spPr>
        <p:txBody>
          <a:bodyPr/>
          <a:lstStyle/>
          <a:p>
            <a:endParaRPr lang="en-US"/>
          </a:p>
        </p:txBody>
      </p:sp>
      <p:sp>
        <p:nvSpPr>
          <p:cNvPr id="19488" name="Freeform 30"/>
          <p:cNvSpPr>
            <a:spLocks/>
          </p:cNvSpPr>
          <p:nvPr/>
        </p:nvSpPr>
        <p:spPr bwMode="auto">
          <a:xfrm>
            <a:off x="2662238" y="4794250"/>
            <a:ext cx="41275" cy="23813"/>
          </a:xfrm>
          <a:custGeom>
            <a:avLst/>
            <a:gdLst>
              <a:gd name="T0" fmla="*/ 47883761 w 26"/>
              <a:gd name="T1" fmla="*/ 37803934 h 15"/>
              <a:gd name="T2" fmla="*/ 52924084 w 26"/>
              <a:gd name="T3" fmla="*/ 37803934 h 15"/>
              <a:gd name="T4" fmla="*/ 57964395 w 26"/>
              <a:gd name="T5" fmla="*/ 32763517 h 15"/>
              <a:gd name="T6" fmla="*/ 63004706 w 26"/>
              <a:gd name="T7" fmla="*/ 32763517 h 15"/>
              <a:gd name="T8" fmla="*/ 63004706 w 26"/>
              <a:gd name="T9" fmla="*/ 30242515 h 15"/>
              <a:gd name="T10" fmla="*/ 65524068 w 26"/>
              <a:gd name="T11" fmla="*/ 25202091 h 15"/>
              <a:gd name="T12" fmla="*/ 65524068 w 26"/>
              <a:gd name="T13" fmla="*/ 15121257 h 15"/>
              <a:gd name="T14" fmla="*/ 63004706 w 26"/>
              <a:gd name="T15" fmla="*/ 10080837 h 15"/>
              <a:gd name="T16" fmla="*/ 63004706 w 26"/>
              <a:gd name="T17" fmla="*/ 5040419 h 15"/>
              <a:gd name="T18" fmla="*/ 57964395 w 26"/>
              <a:gd name="T19" fmla="*/ 5040419 h 15"/>
              <a:gd name="T20" fmla="*/ 52924084 w 26"/>
              <a:gd name="T21" fmla="*/ 0 h 15"/>
              <a:gd name="T22" fmla="*/ 12601574 w 26"/>
              <a:gd name="T23" fmla="*/ 0 h 15"/>
              <a:gd name="T24" fmla="*/ 7561263 w 26"/>
              <a:gd name="T25" fmla="*/ 5040419 h 15"/>
              <a:gd name="T26" fmla="*/ 5040313 w 26"/>
              <a:gd name="T27" fmla="*/ 5040419 h 15"/>
              <a:gd name="T28" fmla="*/ 5040313 w 26"/>
              <a:gd name="T29" fmla="*/ 10080837 h 15"/>
              <a:gd name="T30" fmla="*/ 0 w 26"/>
              <a:gd name="T31" fmla="*/ 15121257 h 15"/>
              <a:gd name="T32" fmla="*/ 0 w 26"/>
              <a:gd name="T33" fmla="*/ 25202091 h 15"/>
              <a:gd name="T34" fmla="*/ 5040313 w 26"/>
              <a:gd name="T35" fmla="*/ 30242515 h 15"/>
              <a:gd name="T36" fmla="*/ 5040313 w 26"/>
              <a:gd name="T37" fmla="*/ 32763517 h 15"/>
              <a:gd name="T38" fmla="*/ 7561263 w 26"/>
              <a:gd name="T39" fmla="*/ 32763517 h 15"/>
              <a:gd name="T40" fmla="*/ 12601574 w 26"/>
              <a:gd name="T41" fmla="*/ 37803934 h 15"/>
              <a:gd name="T42" fmla="*/ 17640301 w 26"/>
              <a:gd name="T43" fmla="*/ 37803934 h 15"/>
              <a:gd name="T44" fmla="*/ 47883761 w 26"/>
              <a:gd name="T45" fmla="*/ 37803934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
              <a:gd name="T70" fmla="*/ 0 h 15"/>
              <a:gd name="T71" fmla="*/ 26 w 26"/>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 h="15">
                <a:moveTo>
                  <a:pt x="19" y="15"/>
                </a:moveTo>
                <a:lnTo>
                  <a:pt x="21" y="15"/>
                </a:lnTo>
                <a:lnTo>
                  <a:pt x="23" y="13"/>
                </a:lnTo>
                <a:lnTo>
                  <a:pt x="25" y="13"/>
                </a:lnTo>
                <a:lnTo>
                  <a:pt x="25" y="12"/>
                </a:lnTo>
                <a:lnTo>
                  <a:pt x="26" y="10"/>
                </a:lnTo>
                <a:lnTo>
                  <a:pt x="26" y="6"/>
                </a:lnTo>
                <a:lnTo>
                  <a:pt x="25" y="4"/>
                </a:lnTo>
                <a:lnTo>
                  <a:pt x="25" y="2"/>
                </a:lnTo>
                <a:lnTo>
                  <a:pt x="23" y="2"/>
                </a:lnTo>
                <a:lnTo>
                  <a:pt x="21" y="0"/>
                </a:lnTo>
                <a:lnTo>
                  <a:pt x="5" y="0"/>
                </a:lnTo>
                <a:lnTo>
                  <a:pt x="3" y="2"/>
                </a:lnTo>
                <a:lnTo>
                  <a:pt x="2" y="2"/>
                </a:lnTo>
                <a:lnTo>
                  <a:pt x="2" y="4"/>
                </a:lnTo>
                <a:lnTo>
                  <a:pt x="0" y="6"/>
                </a:lnTo>
                <a:lnTo>
                  <a:pt x="0" y="10"/>
                </a:lnTo>
                <a:lnTo>
                  <a:pt x="2" y="12"/>
                </a:lnTo>
                <a:lnTo>
                  <a:pt x="2" y="13"/>
                </a:lnTo>
                <a:lnTo>
                  <a:pt x="3" y="13"/>
                </a:lnTo>
                <a:lnTo>
                  <a:pt x="5" y="15"/>
                </a:lnTo>
                <a:lnTo>
                  <a:pt x="7" y="15"/>
                </a:lnTo>
                <a:lnTo>
                  <a:pt x="19" y="15"/>
                </a:lnTo>
                <a:close/>
              </a:path>
            </a:pathLst>
          </a:custGeom>
          <a:solidFill>
            <a:srgbClr val="000000"/>
          </a:solidFill>
          <a:ln w="9525">
            <a:noFill/>
            <a:round/>
            <a:headEnd/>
            <a:tailEnd/>
          </a:ln>
        </p:spPr>
        <p:txBody>
          <a:bodyPr/>
          <a:lstStyle/>
          <a:p>
            <a:endParaRPr lang="en-US"/>
          </a:p>
        </p:txBody>
      </p:sp>
      <p:sp>
        <p:nvSpPr>
          <p:cNvPr id="19489" name="Freeform 31"/>
          <p:cNvSpPr>
            <a:spLocks/>
          </p:cNvSpPr>
          <p:nvPr/>
        </p:nvSpPr>
        <p:spPr bwMode="auto">
          <a:xfrm>
            <a:off x="3255963" y="5964238"/>
            <a:ext cx="576262" cy="25400"/>
          </a:xfrm>
          <a:custGeom>
            <a:avLst/>
            <a:gdLst>
              <a:gd name="T0" fmla="*/ 2147483647 w 69"/>
              <a:gd name="T1" fmla="*/ 40322493 h 16"/>
              <a:gd name="T2" fmla="*/ 2147483647 w 69"/>
              <a:gd name="T3" fmla="*/ 40322493 h 16"/>
              <a:gd name="T4" fmla="*/ 2147483647 w 69"/>
              <a:gd name="T5" fmla="*/ 35282183 h 16"/>
              <a:gd name="T6" fmla="*/ 2147483647 w 69"/>
              <a:gd name="T7" fmla="*/ 35282183 h 16"/>
              <a:gd name="T8" fmla="*/ 2147483647 w 69"/>
              <a:gd name="T9" fmla="*/ 30241873 h 16"/>
              <a:gd name="T10" fmla="*/ 2147483647 w 69"/>
              <a:gd name="T11" fmla="*/ 25201557 h 16"/>
              <a:gd name="T12" fmla="*/ 2147483647 w 69"/>
              <a:gd name="T13" fmla="*/ 15120936 h 16"/>
              <a:gd name="T14" fmla="*/ 2147483647 w 69"/>
              <a:gd name="T15" fmla="*/ 10080623 h 16"/>
              <a:gd name="T16" fmla="*/ 2147483647 w 69"/>
              <a:gd name="T17" fmla="*/ 5040312 h 16"/>
              <a:gd name="T18" fmla="*/ 2147483647 w 69"/>
              <a:gd name="T19" fmla="*/ 5040312 h 16"/>
              <a:gd name="T20" fmla="*/ 2147483647 w 69"/>
              <a:gd name="T21" fmla="*/ 0 h 16"/>
              <a:gd name="T22" fmla="*/ 418499783 w 69"/>
              <a:gd name="T23" fmla="*/ 0 h 16"/>
              <a:gd name="T24" fmla="*/ 278994331 w 69"/>
              <a:gd name="T25" fmla="*/ 5040312 h 16"/>
              <a:gd name="T26" fmla="*/ 139497166 w 69"/>
              <a:gd name="T27" fmla="*/ 5040312 h 16"/>
              <a:gd name="T28" fmla="*/ 139497166 w 69"/>
              <a:gd name="T29" fmla="*/ 10080623 h 16"/>
              <a:gd name="T30" fmla="*/ 0 w 69"/>
              <a:gd name="T31" fmla="*/ 15120936 h 16"/>
              <a:gd name="T32" fmla="*/ 0 w 69"/>
              <a:gd name="T33" fmla="*/ 25201557 h 16"/>
              <a:gd name="T34" fmla="*/ 139497166 w 69"/>
              <a:gd name="T35" fmla="*/ 30241873 h 16"/>
              <a:gd name="T36" fmla="*/ 139497166 w 69"/>
              <a:gd name="T37" fmla="*/ 35282183 h 16"/>
              <a:gd name="T38" fmla="*/ 278994331 w 69"/>
              <a:gd name="T39" fmla="*/ 35282183 h 16"/>
              <a:gd name="T40" fmla="*/ 418499783 w 69"/>
              <a:gd name="T41" fmla="*/ 40322493 h 16"/>
              <a:gd name="T42" fmla="*/ 488244158 w 69"/>
              <a:gd name="T43" fmla="*/ 40322493 h 16"/>
              <a:gd name="T44" fmla="*/ 2147483647 w 69"/>
              <a:gd name="T45" fmla="*/ 40322493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9"/>
              <a:gd name="T70" fmla="*/ 0 h 16"/>
              <a:gd name="T71" fmla="*/ 69 w 6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9" h="16">
                <a:moveTo>
                  <a:pt x="61" y="16"/>
                </a:moveTo>
                <a:lnTo>
                  <a:pt x="63" y="16"/>
                </a:lnTo>
                <a:lnTo>
                  <a:pt x="65" y="14"/>
                </a:lnTo>
                <a:lnTo>
                  <a:pt x="67" y="14"/>
                </a:lnTo>
                <a:lnTo>
                  <a:pt x="67" y="12"/>
                </a:lnTo>
                <a:lnTo>
                  <a:pt x="69" y="10"/>
                </a:lnTo>
                <a:lnTo>
                  <a:pt x="69" y="6"/>
                </a:lnTo>
                <a:lnTo>
                  <a:pt x="67" y="4"/>
                </a:lnTo>
                <a:lnTo>
                  <a:pt x="67" y="2"/>
                </a:lnTo>
                <a:lnTo>
                  <a:pt x="65" y="2"/>
                </a:lnTo>
                <a:lnTo>
                  <a:pt x="63" y="0"/>
                </a:lnTo>
                <a:lnTo>
                  <a:pt x="6" y="0"/>
                </a:lnTo>
                <a:lnTo>
                  <a:pt x="4" y="2"/>
                </a:lnTo>
                <a:lnTo>
                  <a:pt x="2" y="2"/>
                </a:lnTo>
                <a:lnTo>
                  <a:pt x="2" y="4"/>
                </a:lnTo>
                <a:lnTo>
                  <a:pt x="0" y="6"/>
                </a:lnTo>
                <a:lnTo>
                  <a:pt x="0" y="10"/>
                </a:lnTo>
                <a:lnTo>
                  <a:pt x="2" y="12"/>
                </a:lnTo>
                <a:lnTo>
                  <a:pt x="2" y="14"/>
                </a:lnTo>
                <a:lnTo>
                  <a:pt x="4" y="14"/>
                </a:lnTo>
                <a:lnTo>
                  <a:pt x="6" y="16"/>
                </a:lnTo>
                <a:lnTo>
                  <a:pt x="7" y="16"/>
                </a:lnTo>
                <a:lnTo>
                  <a:pt x="61" y="16"/>
                </a:lnTo>
                <a:close/>
              </a:path>
            </a:pathLst>
          </a:custGeom>
          <a:solidFill>
            <a:srgbClr val="000000"/>
          </a:solidFill>
          <a:ln w="9525">
            <a:noFill/>
            <a:round/>
            <a:headEnd/>
            <a:tailEnd/>
          </a:ln>
        </p:spPr>
        <p:txBody>
          <a:bodyPr/>
          <a:lstStyle/>
          <a:p>
            <a:endParaRPr lang="en-US"/>
          </a:p>
        </p:txBody>
      </p:sp>
      <p:sp>
        <p:nvSpPr>
          <p:cNvPr id="19490" name="Freeform 32"/>
          <p:cNvSpPr>
            <a:spLocks/>
          </p:cNvSpPr>
          <p:nvPr/>
        </p:nvSpPr>
        <p:spPr bwMode="auto">
          <a:xfrm>
            <a:off x="4010025" y="5286375"/>
            <a:ext cx="23813" cy="596900"/>
          </a:xfrm>
          <a:custGeom>
            <a:avLst/>
            <a:gdLst>
              <a:gd name="T0" fmla="*/ 37803934 w 15"/>
              <a:gd name="T1" fmla="*/ 20161250 h 376"/>
              <a:gd name="T2" fmla="*/ 37803934 w 15"/>
              <a:gd name="T3" fmla="*/ 15120939 h 376"/>
              <a:gd name="T4" fmla="*/ 32763517 w 15"/>
              <a:gd name="T5" fmla="*/ 10080625 h 376"/>
              <a:gd name="T6" fmla="*/ 32763517 w 15"/>
              <a:gd name="T7" fmla="*/ 5040312 h 376"/>
              <a:gd name="T8" fmla="*/ 27723100 w 15"/>
              <a:gd name="T9" fmla="*/ 5040312 h 376"/>
              <a:gd name="T10" fmla="*/ 25202091 w 15"/>
              <a:gd name="T11" fmla="*/ 0 h 376"/>
              <a:gd name="T12" fmla="*/ 15121257 w 15"/>
              <a:gd name="T13" fmla="*/ 0 h 376"/>
              <a:gd name="T14" fmla="*/ 10080837 w 15"/>
              <a:gd name="T15" fmla="*/ 5040312 h 376"/>
              <a:gd name="T16" fmla="*/ 5040419 w 15"/>
              <a:gd name="T17" fmla="*/ 5040312 h 376"/>
              <a:gd name="T18" fmla="*/ 5040419 w 15"/>
              <a:gd name="T19" fmla="*/ 10080625 h 376"/>
              <a:gd name="T20" fmla="*/ 0 w 15"/>
              <a:gd name="T21" fmla="*/ 15120939 h 376"/>
              <a:gd name="T22" fmla="*/ 0 w 15"/>
              <a:gd name="T23" fmla="*/ 934978856 h 376"/>
              <a:gd name="T24" fmla="*/ 5040419 w 15"/>
              <a:gd name="T25" fmla="*/ 940019167 h 376"/>
              <a:gd name="T26" fmla="*/ 5040419 w 15"/>
              <a:gd name="T27" fmla="*/ 942538528 h 376"/>
              <a:gd name="T28" fmla="*/ 10080837 w 15"/>
              <a:gd name="T29" fmla="*/ 942538528 h 376"/>
              <a:gd name="T30" fmla="*/ 15121257 w 15"/>
              <a:gd name="T31" fmla="*/ 947578839 h 376"/>
              <a:gd name="T32" fmla="*/ 25202091 w 15"/>
              <a:gd name="T33" fmla="*/ 947578839 h 376"/>
              <a:gd name="T34" fmla="*/ 27723100 w 15"/>
              <a:gd name="T35" fmla="*/ 942538528 h 376"/>
              <a:gd name="T36" fmla="*/ 32763517 w 15"/>
              <a:gd name="T37" fmla="*/ 942538528 h 376"/>
              <a:gd name="T38" fmla="*/ 32763517 w 15"/>
              <a:gd name="T39" fmla="*/ 940019167 h 376"/>
              <a:gd name="T40" fmla="*/ 37803934 w 15"/>
              <a:gd name="T41" fmla="*/ 934978856 h 376"/>
              <a:gd name="T42" fmla="*/ 37803934 w 15"/>
              <a:gd name="T43" fmla="*/ 929938545 h 376"/>
              <a:gd name="T44" fmla="*/ 37803934 w 15"/>
              <a:gd name="T45" fmla="*/ 20161250 h 37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
              <a:gd name="T70" fmla="*/ 0 h 376"/>
              <a:gd name="T71" fmla="*/ 15 w 15"/>
              <a:gd name="T72" fmla="*/ 376 h 37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 h="376">
                <a:moveTo>
                  <a:pt x="15" y="8"/>
                </a:moveTo>
                <a:lnTo>
                  <a:pt x="15" y="6"/>
                </a:lnTo>
                <a:lnTo>
                  <a:pt x="13" y="4"/>
                </a:lnTo>
                <a:lnTo>
                  <a:pt x="13" y="2"/>
                </a:lnTo>
                <a:lnTo>
                  <a:pt x="11" y="2"/>
                </a:lnTo>
                <a:lnTo>
                  <a:pt x="10" y="0"/>
                </a:lnTo>
                <a:lnTo>
                  <a:pt x="6" y="0"/>
                </a:lnTo>
                <a:lnTo>
                  <a:pt x="4" y="2"/>
                </a:lnTo>
                <a:lnTo>
                  <a:pt x="2" y="2"/>
                </a:lnTo>
                <a:lnTo>
                  <a:pt x="2" y="4"/>
                </a:lnTo>
                <a:lnTo>
                  <a:pt x="0" y="6"/>
                </a:lnTo>
                <a:lnTo>
                  <a:pt x="0" y="371"/>
                </a:lnTo>
                <a:lnTo>
                  <a:pt x="2" y="373"/>
                </a:lnTo>
                <a:lnTo>
                  <a:pt x="2" y="374"/>
                </a:lnTo>
                <a:lnTo>
                  <a:pt x="4" y="374"/>
                </a:lnTo>
                <a:lnTo>
                  <a:pt x="6" y="376"/>
                </a:lnTo>
                <a:lnTo>
                  <a:pt x="10" y="376"/>
                </a:lnTo>
                <a:lnTo>
                  <a:pt x="11" y="374"/>
                </a:lnTo>
                <a:lnTo>
                  <a:pt x="13" y="374"/>
                </a:lnTo>
                <a:lnTo>
                  <a:pt x="13" y="373"/>
                </a:lnTo>
                <a:lnTo>
                  <a:pt x="15" y="371"/>
                </a:lnTo>
                <a:lnTo>
                  <a:pt x="15" y="369"/>
                </a:lnTo>
                <a:lnTo>
                  <a:pt x="15" y="8"/>
                </a:lnTo>
                <a:close/>
              </a:path>
            </a:pathLst>
          </a:custGeom>
          <a:solidFill>
            <a:srgbClr val="000000"/>
          </a:solidFill>
          <a:ln w="9525">
            <a:noFill/>
            <a:round/>
            <a:headEnd/>
            <a:tailEnd/>
          </a:ln>
        </p:spPr>
        <p:txBody>
          <a:bodyPr/>
          <a:lstStyle/>
          <a:p>
            <a:endParaRPr lang="en-US"/>
          </a:p>
        </p:txBody>
      </p:sp>
      <p:sp>
        <p:nvSpPr>
          <p:cNvPr id="19491" name="Freeform 33"/>
          <p:cNvSpPr>
            <a:spLocks/>
          </p:cNvSpPr>
          <p:nvPr/>
        </p:nvSpPr>
        <p:spPr bwMode="auto">
          <a:xfrm>
            <a:off x="4037013" y="3910013"/>
            <a:ext cx="60325" cy="25400"/>
          </a:xfrm>
          <a:custGeom>
            <a:avLst/>
            <a:gdLst>
              <a:gd name="T0" fmla="*/ 17640299 w 38"/>
              <a:gd name="T1" fmla="*/ 0 h 16"/>
              <a:gd name="T2" fmla="*/ 12599986 w 38"/>
              <a:gd name="T3" fmla="*/ 0 h 16"/>
              <a:gd name="T4" fmla="*/ 7559675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2" y="2"/>
                </a:lnTo>
                <a:lnTo>
                  <a:pt x="2" y="4"/>
                </a:lnTo>
                <a:lnTo>
                  <a:pt x="0" y="6"/>
                </a:lnTo>
                <a:lnTo>
                  <a:pt x="0" y="10"/>
                </a:lnTo>
                <a:lnTo>
                  <a:pt x="2" y="12"/>
                </a:lnTo>
                <a:lnTo>
                  <a:pt x="2"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492" name="Freeform 34"/>
          <p:cNvSpPr>
            <a:spLocks/>
          </p:cNvSpPr>
          <p:nvPr/>
        </p:nvSpPr>
        <p:spPr bwMode="auto">
          <a:xfrm>
            <a:off x="412115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3" name="Freeform 35"/>
          <p:cNvSpPr>
            <a:spLocks/>
          </p:cNvSpPr>
          <p:nvPr/>
        </p:nvSpPr>
        <p:spPr bwMode="auto">
          <a:xfrm>
            <a:off x="4206875"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4" name="Freeform 36"/>
          <p:cNvSpPr>
            <a:spLocks/>
          </p:cNvSpPr>
          <p:nvPr/>
        </p:nvSpPr>
        <p:spPr bwMode="auto">
          <a:xfrm>
            <a:off x="4292600"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4" y="14"/>
                </a:lnTo>
                <a:lnTo>
                  <a:pt x="36" y="14"/>
                </a:lnTo>
                <a:lnTo>
                  <a:pt x="36" y="12"/>
                </a:lnTo>
                <a:lnTo>
                  <a:pt x="38" y="10"/>
                </a:lnTo>
                <a:lnTo>
                  <a:pt x="38" y="6"/>
                </a:lnTo>
                <a:lnTo>
                  <a:pt x="36" y="4"/>
                </a:lnTo>
                <a:lnTo>
                  <a:pt x="36" y="2"/>
                </a:lnTo>
                <a:lnTo>
                  <a:pt x="34"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5" name="Freeform 37"/>
          <p:cNvSpPr>
            <a:spLocks/>
          </p:cNvSpPr>
          <p:nvPr/>
        </p:nvSpPr>
        <p:spPr bwMode="auto">
          <a:xfrm>
            <a:off x="4378325" y="3910013"/>
            <a:ext cx="60325" cy="25400"/>
          </a:xfrm>
          <a:custGeom>
            <a:avLst/>
            <a:gdLst>
              <a:gd name="T0" fmla="*/ 17640299 w 38"/>
              <a:gd name="T1" fmla="*/ 0 h 16"/>
              <a:gd name="T2" fmla="*/ 12599986 w 38"/>
              <a:gd name="T3" fmla="*/ 0 h 16"/>
              <a:gd name="T4" fmla="*/ 7559675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2" y="2"/>
                </a:lnTo>
                <a:lnTo>
                  <a:pt x="2" y="4"/>
                </a:lnTo>
                <a:lnTo>
                  <a:pt x="0" y="6"/>
                </a:lnTo>
                <a:lnTo>
                  <a:pt x="0" y="10"/>
                </a:lnTo>
                <a:lnTo>
                  <a:pt x="2" y="12"/>
                </a:lnTo>
                <a:lnTo>
                  <a:pt x="2"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496" name="Freeform 38"/>
          <p:cNvSpPr>
            <a:spLocks/>
          </p:cNvSpPr>
          <p:nvPr/>
        </p:nvSpPr>
        <p:spPr bwMode="auto">
          <a:xfrm>
            <a:off x="4462463"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7" name="Freeform 39"/>
          <p:cNvSpPr>
            <a:spLocks/>
          </p:cNvSpPr>
          <p:nvPr/>
        </p:nvSpPr>
        <p:spPr bwMode="auto">
          <a:xfrm>
            <a:off x="4548188"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8" name="Freeform 40"/>
          <p:cNvSpPr>
            <a:spLocks/>
          </p:cNvSpPr>
          <p:nvPr/>
        </p:nvSpPr>
        <p:spPr bwMode="auto">
          <a:xfrm>
            <a:off x="4633913"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6" y="14"/>
                </a:lnTo>
                <a:lnTo>
                  <a:pt x="36" y="12"/>
                </a:lnTo>
                <a:lnTo>
                  <a:pt x="38" y="10"/>
                </a:lnTo>
                <a:lnTo>
                  <a:pt x="38" y="6"/>
                </a:lnTo>
                <a:lnTo>
                  <a:pt x="36" y="4"/>
                </a:lnTo>
                <a:lnTo>
                  <a:pt x="36"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499" name="Freeform 41"/>
          <p:cNvSpPr>
            <a:spLocks/>
          </p:cNvSpPr>
          <p:nvPr/>
        </p:nvSpPr>
        <p:spPr bwMode="auto">
          <a:xfrm>
            <a:off x="4719638" y="3910013"/>
            <a:ext cx="60325" cy="25400"/>
          </a:xfrm>
          <a:custGeom>
            <a:avLst/>
            <a:gdLst>
              <a:gd name="T0" fmla="*/ 17640299 w 38"/>
              <a:gd name="T1" fmla="*/ 0 h 16"/>
              <a:gd name="T2" fmla="*/ 12599986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4" y="2"/>
                </a:lnTo>
                <a:lnTo>
                  <a:pt x="2" y="2"/>
                </a:lnTo>
                <a:lnTo>
                  <a:pt x="2" y="4"/>
                </a:lnTo>
                <a:lnTo>
                  <a:pt x="0" y="6"/>
                </a:lnTo>
                <a:lnTo>
                  <a:pt x="0" y="10"/>
                </a:lnTo>
                <a:lnTo>
                  <a:pt x="2" y="12"/>
                </a:lnTo>
                <a:lnTo>
                  <a:pt x="2" y="14"/>
                </a:lnTo>
                <a:lnTo>
                  <a:pt x="4"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00" name="Freeform 42"/>
          <p:cNvSpPr>
            <a:spLocks/>
          </p:cNvSpPr>
          <p:nvPr/>
        </p:nvSpPr>
        <p:spPr bwMode="auto">
          <a:xfrm>
            <a:off x="4803775"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01" name="Freeform 43"/>
          <p:cNvSpPr>
            <a:spLocks/>
          </p:cNvSpPr>
          <p:nvPr/>
        </p:nvSpPr>
        <p:spPr bwMode="auto">
          <a:xfrm>
            <a:off x="488950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02" name="Freeform 44"/>
          <p:cNvSpPr>
            <a:spLocks/>
          </p:cNvSpPr>
          <p:nvPr/>
        </p:nvSpPr>
        <p:spPr bwMode="auto">
          <a:xfrm>
            <a:off x="4975225"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6" y="14"/>
                </a:lnTo>
                <a:lnTo>
                  <a:pt x="36" y="12"/>
                </a:lnTo>
                <a:lnTo>
                  <a:pt x="38" y="10"/>
                </a:lnTo>
                <a:lnTo>
                  <a:pt x="38" y="6"/>
                </a:lnTo>
                <a:lnTo>
                  <a:pt x="36" y="4"/>
                </a:lnTo>
                <a:lnTo>
                  <a:pt x="36"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03" name="Freeform 45"/>
          <p:cNvSpPr>
            <a:spLocks/>
          </p:cNvSpPr>
          <p:nvPr/>
        </p:nvSpPr>
        <p:spPr bwMode="auto">
          <a:xfrm>
            <a:off x="5060950" y="3910013"/>
            <a:ext cx="60325" cy="25400"/>
          </a:xfrm>
          <a:custGeom>
            <a:avLst/>
            <a:gdLst>
              <a:gd name="T0" fmla="*/ 17640299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8124043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1" y="0"/>
                </a:lnTo>
                <a:lnTo>
                  <a:pt x="7" y="0"/>
                </a:lnTo>
                <a:close/>
              </a:path>
            </a:pathLst>
          </a:custGeom>
          <a:solidFill>
            <a:srgbClr val="000000"/>
          </a:solidFill>
          <a:ln w="9525">
            <a:noFill/>
            <a:round/>
            <a:headEnd/>
            <a:tailEnd/>
          </a:ln>
        </p:spPr>
        <p:txBody>
          <a:bodyPr/>
          <a:lstStyle/>
          <a:p>
            <a:endParaRPr lang="en-US"/>
          </a:p>
        </p:txBody>
      </p:sp>
      <p:sp>
        <p:nvSpPr>
          <p:cNvPr id="19504" name="Freeform 46"/>
          <p:cNvSpPr>
            <a:spLocks/>
          </p:cNvSpPr>
          <p:nvPr/>
        </p:nvSpPr>
        <p:spPr bwMode="auto">
          <a:xfrm>
            <a:off x="5146675" y="3910013"/>
            <a:ext cx="60325" cy="25400"/>
          </a:xfrm>
          <a:custGeom>
            <a:avLst/>
            <a:gdLst>
              <a:gd name="T0" fmla="*/ 17640299 w 38"/>
              <a:gd name="T1" fmla="*/ 0 h 16"/>
              <a:gd name="T2" fmla="*/ 12599986 w 38"/>
              <a:gd name="T3" fmla="*/ 0 h 16"/>
              <a:gd name="T4" fmla="*/ 7559675 w 38"/>
              <a:gd name="T5" fmla="*/ 5040312 h 16"/>
              <a:gd name="T6" fmla="*/ 2520950 w 38"/>
              <a:gd name="T7" fmla="*/ 5040312 h 16"/>
              <a:gd name="T8" fmla="*/ 2520950 w 38"/>
              <a:gd name="T9" fmla="*/ 10080623 h 16"/>
              <a:gd name="T10" fmla="*/ 0 w 38"/>
              <a:gd name="T11" fmla="*/ 15120936 h 16"/>
              <a:gd name="T12" fmla="*/ 0 w 38"/>
              <a:gd name="T13" fmla="*/ 25201557 h 16"/>
              <a:gd name="T14" fmla="*/ 2520950 w 38"/>
              <a:gd name="T15" fmla="*/ 30241873 h 16"/>
              <a:gd name="T16" fmla="*/ 2520950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1" y="2"/>
                </a:lnTo>
                <a:lnTo>
                  <a:pt x="1" y="4"/>
                </a:lnTo>
                <a:lnTo>
                  <a:pt x="0" y="6"/>
                </a:lnTo>
                <a:lnTo>
                  <a:pt x="0" y="10"/>
                </a:lnTo>
                <a:lnTo>
                  <a:pt x="1" y="12"/>
                </a:lnTo>
                <a:lnTo>
                  <a:pt x="1"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05" name="Freeform 47"/>
          <p:cNvSpPr>
            <a:spLocks/>
          </p:cNvSpPr>
          <p:nvPr/>
        </p:nvSpPr>
        <p:spPr bwMode="auto">
          <a:xfrm>
            <a:off x="5230813"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06" name="Freeform 48"/>
          <p:cNvSpPr>
            <a:spLocks/>
          </p:cNvSpPr>
          <p:nvPr/>
        </p:nvSpPr>
        <p:spPr bwMode="auto">
          <a:xfrm>
            <a:off x="5316538"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3246562 w 38"/>
              <a:gd name="T27" fmla="*/ 35282183 h 16"/>
              <a:gd name="T28" fmla="*/ 93246562 w 38"/>
              <a:gd name="T29" fmla="*/ 30241873 h 16"/>
              <a:gd name="T30" fmla="*/ 95765924 w 38"/>
              <a:gd name="T31" fmla="*/ 25201557 h 16"/>
              <a:gd name="T32" fmla="*/ 95765924 w 38"/>
              <a:gd name="T33" fmla="*/ 15120936 h 16"/>
              <a:gd name="T34" fmla="*/ 93246562 w 38"/>
              <a:gd name="T35" fmla="*/ 10080623 h 16"/>
              <a:gd name="T36" fmla="*/ 93246562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8" y="10"/>
                </a:lnTo>
                <a:lnTo>
                  <a:pt x="38"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07" name="Freeform 49"/>
          <p:cNvSpPr>
            <a:spLocks/>
          </p:cNvSpPr>
          <p:nvPr/>
        </p:nvSpPr>
        <p:spPr bwMode="auto">
          <a:xfrm>
            <a:off x="5402263"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1" y="0"/>
                </a:lnTo>
                <a:lnTo>
                  <a:pt x="8" y="0"/>
                </a:lnTo>
                <a:close/>
              </a:path>
            </a:pathLst>
          </a:custGeom>
          <a:solidFill>
            <a:srgbClr val="000000"/>
          </a:solidFill>
          <a:ln w="9525">
            <a:noFill/>
            <a:round/>
            <a:headEnd/>
            <a:tailEnd/>
          </a:ln>
        </p:spPr>
        <p:txBody>
          <a:bodyPr/>
          <a:lstStyle/>
          <a:p>
            <a:endParaRPr lang="en-US"/>
          </a:p>
        </p:txBody>
      </p:sp>
      <p:sp>
        <p:nvSpPr>
          <p:cNvPr id="19508" name="Freeform 50"/>
          <p:cNvSpPr>
            <a:spLocks/>
          </p:cNvSpPr>
          <p:nvPr/>
        </p:nvSpPr>
        <p:spPr bwMode="auto">
          <a:xfrm>
            <a:off x="5487988" y="3910013"/>
            <a:ext cx="60325" cy="25400"/>
          </a:xfrm>
          <a:custGeom>
            <a:avLst/>
            <a:gdLst>
              <a:gd name="T0" fmla="*/ 17640299 w 38"/>
              <a:gd name="T1" fmla="*/ 0 h 16"/>
              <a:gd name="T2" fmla="*/ 12599986 w 38"/>
              <a:gd name="T3" fmla="*/ 0 h 16"/>
              <a:gd name="T4" fmla="*/ 7559675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2" y="2"/>
                </a:lnTo>
                <a:lnTo>
                  <a:pt x="2" y="4"/>
                </a:lnTo>
                <a:lnTo>
                  <a:pt x="0" y="6"/>
                </a:lnTo>
                <a:lnTo>
                  <a:pt x="0" y="10"/>
                </a:lnTo>
                <a:lnTo>
                  <a:pt x="2" y="12"/>
                </a:lnTo>
                <a:lnTo>
                  <a:pt x="2"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09" name="Freeform 51"/>
          <p:cNvSpPr>
            <a:spLocks/>
          </p:cNvSpPr>
          <p:nvPr/>
        </p:nvSpPr>
        <p:spPr bwMode="auto">
          <a:xfrm>
            <a:off x="5572125"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0" name="Freeform 52"/>
          <p:cNvSpPr>
            <a:spLocks/>
          </p:cNvSpPr>
          <p:nvPr/>
        </p:nvSpPr>
        <p:spPr bwMode="auto">
          <a:xfrm>
            <a:off x="565785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1" name="Freeform 53"/>
          <p:cNvSpPr>
            <a:spLocks/>
          </p:cNvSpPr>
          <p:nvPr/>
        </p:nvSpPr>
        <p:spPr bwMode="auto">
          <a:xfrm>
            <a:off x="5743575"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4" y="14"/>
                </a:lnTo>
                <a:lnTo>
                  <a:pt x="36" y="14"/>
                </a:lnTo>
                <a:lnTo>
                  <a:pt x="36" y="12"/>
                </a:lnTo>
                <a:lnTo>
                  <a:pt x="38" y="10"/>
                </a:lnTo>
                <a:lnTo>
                  <a:pt x="38" y="6"/>
                </a:lnTo>
                <a:lnTo>
                  <a:pt x="36" y="4"/>
                </a:lnTo>
                <a:lnTo>
                  <a:pt x="36" y="2"/>
                </a:lnTo>
                <a:lnTo>
                  <a:pt x="34"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2" name="Freeform 54"/>
          <p:cNvSpPr>
            <a:spLocks/>
          </p:cNvSpPr>
          <p:nvPr/>
        </p:nvSpPr>
        <p:spPr bwMode="auto">
          <a:xfrm>
            <a:off x="5829300" y="3910013"/>
            <a:ext cx="60325" cy="25400"/>
          </a:xfrm>
          <a:custGeom>
            <a:avLst/>
            <a:gdLst>
              <a:gd name="T0" fmla="*/ 17640299 w 38"/>
              <a:gd name="T1" fmla="*/ 0 h 16"/>
              <a:gd name="T2" fmla="*/ 12599986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4" y="2"/>
                </a:lnTo>
                <a:lnTo>
                  <a:pt x="2" y="2"/>
                </a:lnTo>
                <a:lnTo>
                  <a:pt x="2" y="4"/>
                </a:lnTo>
                <a:lnTo>
                  <a:pt x="0" y="6"/>
                </a:lnTo>
                <a:lnTo>
                  <a:pt x="0" y="10"/>
                </a:lnTo>
                <a:lnTo>
                  <a:pt x="2" y="12"/>
                </a:lnTo>
                <a:lnTo>
                  <a:pt x="2" y="14"/>
                </a:lnTo>
                <a:lnTo>
                  <a:pt x="4"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13" name="Freeform 55"/>
          <p:cNvSpPr>
            <a:spLocks/>
          </p:cNvSpPr>
          <p:nvPr/>
        </p:nvSpPr>
        <p:spPr bwMode="auto">
          <a:xfrm>
            <a:off x="5913438"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4" name="Freeform 56"/>
          <p:cNvSpPr>
            <a:spLocks/>
          </p:cNvSpPr>
          <p:nvPr/>
        </p:nvSpPr>
        <p:spPr bwMode="auto">
          <a:xfrm>
            <a:off x="5999163"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5" name="Freeform 57"/>
          <p:cNvSpPr>
            <a:spLocks/>
          </p:cNvSpPr>
          <p:nvPr/>
        </p:nvSpPr>
        <p:spPr bwMode="auto">
          <a:xfrm>
            <a:off x="6084888"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6" y="14"/>
                </a:lnTo>
                <a:lnTo>
                  <a:pt x="36" y="12"/>
                </a:lnTo>
                <a:lnTo>
                  <a:pt x="38" y="10"/>
                </a:lnTo>
                <a:lnTo>
                  <a:pt x="38" y="6"/>
                </a:lnTo>
                <a:lnTo>
                  <a:pt x="36" y="4"/>
                </a:lnTo>
                <a:lnTo>
                  <a:pt x="36"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6" name="Freeform 58"/>
          <p:cNvSpPr>
            <a:spLocks/>
          </p:cNvSpPr>
          <p:nvPr/>
        </p:nvSpPr>
        <p:spPr bwMode="auto">
          <a:xfrm>
            <a:off x="6170613" y="3910013"/>
            <a:ext cx="60325" cy="25400"/>
          </a:xfrm>
          <a:custGeom>
            <a:avLst/>
            <a:gdLst>
              <a:gd name="T0" fmla="*/ 17640299 w 38"/>
              <a:gd name="T1" fmla="*/ 0 h 16"/>
              <a:gd name="T2" fmla="*/ 12599986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4" y="2"/>
                </a:lnTo>
                <a:lnTo>
                  <a:pt x="2" y="2"/>
                </a:lnTo>
                <a:lnTo>
                  <a:pt x="2" y="4"/>
                </a:lnTo>
                <a:lnTo>
                  <a:pt x="0" y="6"/>
                </a:lnTo>
                <a:lnTo>
                  <a:pt x="0" y="10"/>
                </a:lnTo>
                <a:lnTo>
                  <a:pt x="2" y="12"/>
                </a:lnTo>
                <a:lnTo>
                  <a:pt x="2" y="14"/>
                </a:lnTo>
                <a:lnTo>
                  <a:pt x="4"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17" name="Freeform 59"/>
          <p:cNvSpPr>
            <a:spLocks/>
          </p:cNvSpPr>
          <p:nvPr/>
        </p:nvSpPr>
        <p:spPr bwMode="auto">
          <a:xfrm>
            <a:off x="625475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8" name="Freeform 60"/>
          <p:cNvSpPr>
            <a:spLocks/>
          </p:cNvSpPr>
          <p:nvPr/>
        </p:nvSpPr>
        <p:spPr bwMode="auto">
          <a:xfrm>
            <a:off x="6340475"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19" name="Freeform 61"/>
          <p:cNvSpPr>
            <a:spLocks/>
          </p:cNvSpPr>
          <p:nvPr/>
        </p:nvSpPr>
        <p:spPr bwMode="auto">
          <a:xfrm>
            <a:off x="6426200"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3246562 w 38"/>
              <a:gd name="T27" fmla="*/ 35282183 h 16"/>
              <a:gd name="T28" fmla="*/ 93246562 w 38"/>
              <a:gd name="T29" fmla="*/ 30241873 h 16"/>
              <a:gd name="T30" fmla="*/ 95765924 w 38"/>
              <a:gd name="T31" fmla="*/ 25201557 h 16"/>
              <a:gd name="T32" fmla="*/ 95765924 w 38"/>
              <a:gd name="T33" fmla="*/ 15120936 h 16"/>
              <a:gd name="T34" fmla="*/ 93246562 w 38"/>
              <a:gd name="T35" fmla="*/ 10080623 h 16"/>
              <a:gd name="T36" fmla="*/ 93246562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8" y="10"/>
                </a:lnTo>
                <a:lnTo>
                  <a:pt x="38"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0" name="Freeform 62"/>
          <p:cNvSpPr>
            <a:spLocks/>
          </p:cNvSpPr>
          <p:nvPr/>
        </p:nvSpPr>
        <p:spPr bwMode="auto">
          <a:xfrm>
            <a:off x="6511925" y="3910013"/>
            <a:ext cx="60325" cy="25400"/>
          </a:xfrm>
          <a:custGeom>
            <a:avLst/>
            <a:gdLst>
              <a:gd name="T0" fmla="*/ 17640299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8124043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1" y="0"/>
                </a:lnTo>
                <a:lnTo>
                  <a:pt x="7" y="0"/>
                </a:lnTo>
                <a:close/>
              </a:path>
            </a:pathLst>
          </a:custGeom>
          <a:solidFill>
            <a:srgbClr val="000000"/>
          </a:solidFill>
          <a:ln w="9525">
            <a:noFill/>
            <a:round/>
            <a:headEnd/>
            <a:tailEnd/>
          </a:ln>
        </p:spPr>
        <p:txBody>
          <a:bodyPr/>
          <a:lstStyle/>
          <a:p>
            <a:endParaRPr lang="en-US"/>
          </a:p>
        </p:txBody>
      </p:sp>
      <p:sp>
        <p:nvSpPr>
          <p:cNvPr id="19521" name="Freeform 63"/>
          <p:cNvSpPr>
            <a:spLocks/>
          </p:cNvSpPr>
          <p:nvPr/>
        </p:nvSpPr>
        <p:spPr bwMode="auto">
          <a:xfrm>
            <a:off x="6597650" y="3910013"/>
            <a:ext cx="60325" cy="25400"/>
          </a:xfrm>
          <a:custGeom>
            <a:avLst/>
            <a:gdLst>
              <a:gd name="T0" fmla="*/ 17640299 w 38"/>
              <a:gd name="T1" fmla="*/ 0 h 16"/>
              <a:gd name="T2" fmla="*/ 12599986 w 38"/>
              <a:gd name="T3" fmla="*/ 0 h 16"/>
              <a:gd name="T4" fmla="*/ 7559675 w 38"/>
              <a:gd name="T5" fmla="*/ 5040312 h 16"/>
              <a:gd name="T6" fmla="*/ 2520950 w 38"/>
              <a:gd name="T7" fmla="*/ 5040312 h 16"/>
              <a:gd name="T8" fmla="*/ 2520950 w 38"/>
              <a:gd name="T9" fmla="*/ 10080623 h 16"/>
              <a:gd name="T10" fmla="*/ 0 w 38"/>
              <a:gd name="T11" fmla="*/ 15120936 h 16"/>
              <a:gd name="T12" fmla="*/ 0 w 38"/>
              <a:gd name="T13" fmla="*/ 25201557 h 16"/>
              <a:gd name="T14" fmla="*/ 2520950 w 38"/>
              <a:gd name="T15" fmla="*/ 30241873 h 16"/>
              <a:gd name="T16" fmla="*/ 2520950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1" y="2"/>
                </a:lnTo>
                <a:lnTo>
                  <a:pt x="1" y="4"/>
                </a:lnTo>
                <a:lnTo>
                  <a:pt x="0" y="6"/>
                </a:lnTo>
                <a:lnTo>
                  <a:pt x="0" y="10"/>
                </a:lnTo>
                <a:lnTo>
                  <a:pt x="1" y="12"/>
                </a:lnTo>
                <a:lnTo>
                  <a:pt x="1"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22" name="Freeform 64"/>
          <p:cNvSpPr>
            <a:spLocks/>
          </p:cNvSpPr>
          <p:nvPr/>
        </p:nvSpPr>
        <p:spPr bwMode="auto">
          <a:xfrm>
            <a:off x="6681788"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3" name="Freeform 65"/>
          <p:cNvSpPr>
            <a:spLocks/>
          </p:cNvSpPr>
          <p:nvPr/>
        </p:nvSpPr>
        <p:spPr bwMode="auto">
          <a:xfrm>
            <a:off x="6767513"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3246562 w 38"/>
              <a:gd name="T27" fmla="*/ 35282183 h 16"/>
              <a:gd name="T28" fmla="*/ 93246562 w 38"/>
              <a:gd name="T29" fmla="*/ 30241873 h 16"/>
              <a:gd name="T30" fmla="*/ 95765924 w 38"/>
              <a:gd name="T31" fmla="*/ 25201557 h 16"/>
              <a:gd name="T32" fmla="*/ 95765924 w 38"/>
              <a:gd name="T33" fmla="*/ 15120936 h 16"/>
              <a:gd name="T34" fmla="*/ 93246562 w 38"/>
              <a:gd name="T35" fmla="*/ 10080623 h 16"/>
              <a:gd name="T36" fmla="*/ 93246562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8" y="10"/>
                </a:lnTo>
                <a:lnTo>
                  <a:pt x="38"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4" name="Freeform 66"/>
          <p:cNvSpPr>
            <a:spLocks/>
          </p:cNvSpPr>
          <p:nvPr/>
        </p:nvSpPr>
        <p:spPr bwMode="auto">
          <a:xfrm>
            <a:off x="6853238"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1" y="0"/>
                </a:lnTo>
                <a:lnTo>
                  <a:pt x="8" y="0"/>
                </a:lnTo>
                <a:close/>
              </a:path>
            </a:pathLst>
          </a:custGeom>
          <a:solidFill>
            <a:srgbClr val="000000"/>
          </a:solidFill>
          <a:ln w="9525">
            <a:noFill/>
            <a:round/>
            <a:headEnd/>
            <a:tailEnd/>
          </a:ln>
        </p:spPr>
        <p:txBody>
          <a:bodyPr/>
          <a:lstStyle/>
          <a:p>
            <a:endParaRPr lang="en-US"/>
          </a:p>
        </p:txBody>
      </p:sp>
      <p:sp>
        <p:nvSpPr>
          <p:cNvPr id="19525" name="Freeform 67"/>
          <p:cNvSpPr>
            <a:spLocks/>
          </p:cNvSpPr>
          <p:nvPr/>
        </p:nvSpPr>
        <p:spPr bwMode="auto">
          <a:xfrm>
            <a:off x="6938963" y="3910013"/>
            <a:ext cx="60325" cy="25400"/>
          </a:xfrm>
          <a:custGeom>
            <a:avLst/>
            <a:gdLst>
              <a:gd name="T0" fmla="*/ 17640299 w 38"/>
              <a:gd name="T1" fmla="*/ 0 h 16"/>
              <a:gd name="T2" fmla="*/ 12599986 w 38"/>
              <a:gd name="T3" fmla="*/ 0 h 16"/>
              <a:gd name="T4" fmla="*/ 7559675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2" y="2"/>
                </a:lnTo>
                <a:lnTo>
                  <a:pt x="2" y="4"/>
                </a:lnTo>
                <a:lnTo>
                  <a:pt x="0" y="6"/>
                </a:lnTo>
                <a:lnTo>
                  <a:pt x="0" y="10"/>
                </a:lnTo>
                <a:lnTo>
                  <a:pt x="2" y="12"/>
                </a:lnTo>
                <a:lnTo>
                  <a:pt x="2"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26" name="Freeform 68"/>
          <p:cNvSpPr>
            <a:spLocks/>
          </p:cNvSpPr>
          <p:nvPr/>
        </p:nvSpPr>
        <p:spPr bwMode="auto">
          <a:xfrm>
            <a:off x="702310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7" name="Freeform 69"/>
          <p:cNvSpPr>
            <a:spLocks/>
          </p:cNvSpPr>
          <p:nvPr/>
        </p:nvSpPr>
        <p:spPr bwMode="auto">
          <a:xfrm>
            <a:off x="7108825"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8" name="Freeform 70"/>
          <p:cNvSpPr>
            <a:spLocks/>
          </p:cNvSpPr>
          <p:nvPr/>
        </p:nvSpPr>
        <p:spPr bwMode="auto">
          <a:xfrm>
            <a:off x="7194550"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4" y="14"/>
                </a:lnTo>
                <a:lnTo>
                  <a:pt x="36" y="14"/>
                </a:lnTo>
                <a:lnTo>
                  <a:pt x="36" y="12"/>
                </a:lnTo>
                <a:lnTo>
                  <a:pt x="38" y="10"/>
                </a:lnTo>
                <a:lnTo>
                  <a:pt x="38" y="6"/>
                </a:lnTo>
                <a:lnTo>
                  <a:pt x="36" y="4"/>
                </a:lnTo>
                <a:lnTo>
                  <a:pt x="36" y="2"/>
                </a:lnTo>
                <a:lnTo>
                  <a:pt x="34"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29" name="Freeform 71"/>
          <p:cNvSpPr>
            <a:spLocks/>
          </p:cNvSpPr>
          <p:nvPr/>
        </p:nvSpPr>
        <p:spPr bwMode="auto">
          <a:xfrm>
            <a:off x="7280275" y="3910013"/>
            <a:ext cx="60325" cy="25400"/>
          </a:xfrm>
          <a:custGeom>
            <a:avLst/>
            <a:gdLst>
              <a:gd name="T0" fmla="*/ 17640299 w 38"/>
              <a:gd name="T1" fmla="*/ 0 h 16"/>
              <a:gd name="T2" fmla="*/ 12599986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4" y="2"/>
                </a:lnTo>
                <a:lnTo>
                  <a:pt x="2" y="2"/>
                </a:lnTo>
                <a:lnTo>
                  <a:pt x="2" y="4"/>
                </a:lnTo>
                <a:lnTo>
                  <a:pt x="0" y="6"/>
                </a:lnTo>
                <a:lnTo>
                  <a:pt x="0" y="10"/>
                </a:lnTo>
                <a:lnTo>
                  <a:pt x="2" y="12"/>
                </a:lnTo>
                <a:lnTo>
                  <a:pt x="2" y="14"/>
                </a:lnTo>
                <a:lnTo>
                  <a:pt x="4"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30" name="Freeform 72"/>
          <p:cNvSpPr>
            <a:spLocks/>
          </p:cNvSpPr>
          <p:nvPr/>
        </p:nvSpPr>
        <p:spPr bwMode="auto">
          <a:xfrm>
            <a:off x="7364413"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31" name="Freeform 73"/>
          <p:cNvSpPr>
            <a:spLocks/>
          </p:cNvSpPr>
          <p:nvPr/>
        </p:nvSpPr>
        <p:spPr bwMode="auto">
          <a:xfrm>
            <a:off x="7450138"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32" name="Freeform 74"/>
          <p:cNvSpPr>
            <a:spLocks/>
          </p:cNvSpPr>
          <p:nvPr/>
        </p:nvSpPr>
        <p:spPr bwMode="auto">
          <a:xfrm>
            <a:off x="7535863"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6" y="14"/>
                </a:lnTo>
                <a:lnTo>
                  <a:pt x="36" y="12"/>
                </a:lnTo>
                <a:lnTo>
                  <a:pt x="38" y="10"/>
                </a:lnTo>
                <a:lnTo>
                  <a:pt x="38" y="6"/>
                </a:lnTo>
                <a:lnTo>
                  <a:pt x="36" y="4"/>
                </a:lnTo>
                <a:lnTo>
                  <a:pt x="36"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33" name="Freeform 75"/>
          <p:cNvSpPr>
            <a:spLocks/>
          </p:cNvSpPr>
          <p:nvPr/>
        </p:nvSpPr>
        <p:spPr bwMode="auto">
          <a:xfrm>
            <a:off x="7621588" y="3910013"/>
            <a:ext cx="60325" cy="25400"/>
          </a:xfrm>
          <a:custGeom>
            <a:avLst/>
            <a:gdLst>
              <a:gd name="T0" fmla="*/ 17640299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34" name="Freeform 76"/>
          <p:cNvSpPr>
            <a:spLocks/>
          </p:cNvSpPr>
          <p:nvPr/>
        </p:nvSpPr>
        <p:spPr bwMode="auto">
          <a:xfrm>
            <a:off x="7707313" y="3910013"/>
            <a:ext cx="60325" cy="25400"/>
          </a:xfrm>
          <a:custGeom>
            <a:avLst/>
            <a:gdLst>
              <a:gd name="T0" fmla="*/ 17640299 w 38"/>
              <a:gd name="T1" fmla="*/ 0 h 16"/>
              <a:gd name="T2" fmla="*/ 12599986 w 38"/>
              <a:gd name="T3" fmla="*/ 0 h 16"/>
              <a:gd name="T4" fmla="*/ 7559675 w 38"/>
              <a:gd name="T5" fmla="*/ 5040312 h 16"/>
              <a:gd name="T6" fmla="*/ 2520950 w 38"/>
              <a:gd name="T7" fmla="*/ 5040312 h 16"/>
              <a:gd name="T8" fmla="*/ 2520950 w 38"/>
              <a:gd name="T9" fmla="*/ 10080623 h 16"/>
              <a:gd name="T10" fmla="*/ 0 w 38"/>
              <a:gd name="T11" fmla="*/ 15120936 h 16"/>
              <a:gd name="T12" fmla="*/ 0 w 38"/>
              <a:gd name="T13" fmla="*/ 25201557 h 16"/>
              <a:gd name="T14" fmla="*/ 2520950 w 38"/>
              <a:gd name="T15" fmla="*/ 30241873 h 16"/>
              <a:gd name="T16" fmla="*/ 2520950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1" y="2"/>
                </a:lnTo>
                <a:lnTo>
                  <a:pt x="1" y="4"/>
                </a:lnTo>
                <a:lnTo>
                  <a:pt x="0" y="6"/>
                </a:lnTo>
                <a:lnTo>
                  <a:pt x="0" y="10"/>
                </a:lnTo>
                <a:lnTo>
                  <a:pt x="1" y="12"/>
                </a:lnTo>
                <a:lnTo>
                  <a:pt x="1"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35" name="Freeform 77"/>
          <p:cNvSpPr>
            <a:spLocks/>
          </p:cNvSpPr>
          <p:nvPr/>
        </p:nvSpPr>
        <p:spPr bwMode="auto">
          <a:xfrm>
            <a:off x="7791450" y="3910013"/>
            <a:ext cx="61913" cy="25400"/>
          </a:xfrm>
          <a:custGeom>
            <a:avLst/>
            <a:gdLst>
              <a:gd name="T0" fmla="*/ 20161411 w 39"/>
              <a:gd name="T1" fmla="*/ 0 h 16"/>
              <a:gd name="T2" fmla="*/ 15121060 w 39"/>
              <a:gd name="T3" fmla="*/ 0 h 16"/>
              <a:gd name="T4" fmla="*/ 10080706 w 39"/>
              <a:gd name="T5" fmla="*/ 5040312 h 16"/>
              <a:gd name="T6" fmla="*/ 5040353 w 39"/>
              <a:gd name="T7" fmla="*/ 5040312 h 16"/>
              <a:gd name="T8" fmla="*/ 5040353 w 39"/>
              <a:gd name="T9" fmla="*/ 10080623 h 16"/>
              <a:gd name="T10" fmla="*/ 0 w 39"/>
              <a:gd name="T11" fmla="*/ 15120936 h 16"/>
              <a:gd name="T12" fmla="*/ 0 w 39"/>
              <a:gd name="T13" fmla="*/ 25201557 h 16"/>
              <a:gd name="T14" fmla="*/ 5040353 w 39"/>
              <a:gd name="T15" fmla="*/ 30241873 h 16"/>
              <a:gd name="T16" fmla="*/ 5040353 w 39"/>
              <a:gd name="T17" fmla="*/ 35282183 h 16"/>
              <a:gd name="T18" fmla="*/ 10080706 w 39"/>
              <a:gd name="T19" fmla="*/ 35282183 h 16"/>
              <a:gd name="T20" fmla="*/ 15121060 w 39"/>
              <a:gd name="T21" fmla="*/ 40322493 h 16"/>
              <a:gd name="T22" fmla="*/ 83166614 w 39"/>
              <a:gd name="T23" fmla="*/ 40322493 h 16"/>
              <a:gd name="T24" fmla="*/ 88206965 w 39"/>
              <a:gd name="T25" fmla="*/ 35282183 h 16"/>
              <a:gd name="T26" fmla="*/ 93247316 w 39"/>
              <a:gd name="T27" fmla="*/ 35282183 h 16"/>
              <a:gd name="T28" fmla="*/ 93247316 w 39"/>
              <a:gd name="T29" fmla="*/ 30241873 h 16"/>
              <a:gd name="T30" fmla="*/ 98287668 w 39"/>
              <a:gd name="T31" fmla="*/ 25201557 h 16"/>
              <a:gd name="T32" fmla="*/ 98287668 w 39"/>
              <a:gd name="T33" fmla="*/ 15120936 h 16"/>
              <a:gd name="T34" fmla="*/ 93247316 w 39"/>
              <a:gd name="T35" fmla="*/ 10080623 h 16"/>
              <a:gd name="T36" fmla="*/ 93247316 w 39"/>
              <a:gd name="T37" fmla="*/ 5040312 h 16"/>
              <a:gd name="T38" fmla="*/ 88206965 w 39"/>
              <a:gd name="T39" fmla="*/ 5040312 h 16"/>
              <a:gd name="T40" fmla="*/ 83166614 w 39"/>
              <a:gd name="T41" fmla="*/ 0 h 16"/>
              <a:gd name="T42" fmla="*/ 78126263 w 39"/>
              <a:gd name="T43" fmla="*/ 0 h 16"/>
              <a:gd name="T44" fmla="*/ 20161411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36" name="Freeform 78"/>
          <p:cNvSpPr>
            <a:spLocks/>
          </p:cNvSpPr>
          <p:nvPr/>
        </p:nvSpPr>
        <p:spPr bwMode="auto">
          <a:xfrm>
            <a:off x="7877175"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8206252 w 38"/>
              <a:gd name="T25" fmla="*/ 35282183 h 16"/>
              <a:gd name="T26" fmla="*/ 93246562 w 38"/>
              <a:gd name="T27" fmla="*/ 35282183 h 16"/>
              <a:gd name="T28" fmla="*/ 93246562 w 38"/>
              <a:gd name="T29" fmla="*/ 30241873 h 16"/>
              <a:gd name="T30" fmla="*/ 95765924 w 38"/>
              <a:gd name="T31" fmla="*/ 25201557 h 16"/>
              <a:gd name="T32" fmla="*/ 95765924 w 38"/>
              <a:gd name="T33" fmla="*/ 15120936 h 16"/>
              <a:gd name="T34" fmla="*/ 93246562 w 38"/>
              <a:gd name="T35" fmla="*/ 10080623 h 16"/>
              <a:gd name="T36" fmla="*/ 93246562 w 38"/>
              <a:gd name="T37" fmla="*/ 5040312 h 16"/>
              <a:gd name="T38" fmla="*/ 88206252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8" y="10"/>
                </a:lnTo>
                <a:lnTo>
                  <a:pt x="38"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37" name="Freeform 79"/>
          <p:cNvSpPr>
            <a:spLocks/>
          </p:cNvSpPr>
          <p:nvPr/>
        </p:nvSpPr>
        <p:spPr bwMode="auto">
          <a:xfrm>
            <a:off x="7962900" y="3910013"/>
            <a:ext cx="60325" cy="25400"/>
          </a:xfrm>
          <a:custGeom>
            <a:avLst/>
            <a:gdLst>
              <a:gd name="T0" fmla="*/ 17640299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8124043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6" y="0"/>
                </a:lnTo>
                <a:lnTo>
                  <a:pt x="4" y="2"/>
                </a:lnTo>
                <a:lnTo>
                  <a:pt x="2" y="2"/>
                </a:lnTo>
                <a:lnTo>
                  <a:pt x="2" y="4"/>
                </a:lnTo>
                <a:lnTo>
                  <a:pt x="0" y="6"/>
                </a:lnTo>
                <a:lnTo>
                  <a:pt x="0" y="10"/>
                </a:lnTo>
                <a:lnTo>
                  <a:pt x="2" y="12"/>
                </a:lnTo>
                <a:lnTo>
                  <a:pt x="2" y="14"/>
                </a:lnTo>
                <a:lnTo>
                  <a:pt x="4" y="14"/>
                </a:lnTo>
                <a:lnTo>
                  <a:pt x="6" y="16"/>
                </a:lnTo>
                <a:lnTo>
                  <a:pt x="32" y="16"/>
                </a:lnTo>
                <a:lnTo>
                  <a:pt x="34" y="14"/>
                </a:lnTo>
                <a:lnTo>
                  <a:pt x="36" y="14"/>
                </a:lnTo>
                <a:lnTo>
                  <a:pt x="36" y="12"/>
                </a:lnTo>
                <a:lnTo>
                  <a:pt x="38" y="10"/>
                </a:lnTo>
                <a:lnTo>
                  <a:pt x="38" y="6"/>
                </a:lnTo>
                <a:lnTo>
                  <a:pt x="36" y="4"/>
                </a:lnTo>
                <a:lnTo>
                  <a:pt x="36" y="2"/>
                </a:lnTo>
                <a:lnTo>
                  <a:pt x="34" y="2"/>
                </a:lnTo>
                <a:lnTo>
                  <a:pt x="32" y="0"/>
                </a:lnTo>
                <a:lnTo>
                  <a:pt x="31" y="0"/>
                </a:lnTo>
                <a:lnTo>
                  <a:pt x="7" y="0"/>
                </a:lnTo>
                <a:close/>
              </a:path>
            </a:pathLst>
          </a:custGeom>
          <a:solidFill>
            <a:srgbClr val="000000"/>
          </a:solidFill>
          <a:ln w="9525">
            <a:noFill/>
            <a:round/>
            <a:headEnd/>
            <a:tailEnd/>
          </a:ln>
        </p:spPr>
        <p:txBody>
          <a:bodyPr/>
          <a:lstStyle/>
          <a:p>
            <a:endParaRPr lang="en-US"/>
          </a:p>
        </p:txBody>
      </p:sp>
      <p:sp>
        <p:nvSpPr>
          <p:cNvPr id="19538" name="Freeform 80"/>
          <p:cNvSpPr>
            <a:spLocks/>
          </p:cNvSpPr>
          <p:nvPr/>
        </p:nvSpPr>
        <p:spPr bwMode="auto">
          <a:xfrm>
            <a:off x="8048625" y="3910013"/>
            <a:ext cx="60325" cy="25400"/>
          </a:xfrm>
          <a:custGeom>
            <a:avLst/>
            <a:gdLst>
              <a:gd name="T0" fmla="*/ 17640299 w 38"/>
              <a:gd name="T1" fmla="*/ 0 h 16"/>
              <a:gd name="T2" fmla="*/ 12599986 w 38"/>
              <a:gd name="T3" fmla="*/ 0 h 16"/>
              <a:gd name="T4" fmla="*/ 7559675 w 38"/>
              <a:gd name="T5" fmla="*/ 5040312 h 16"/>
              <a:gd name="T6" fmla="*/ 2520950 w 38"/>
              <a:gd name="T7" fmla="*/ 5040312 h 16"/>
              <a:gd name="T8" fmla="*/ 2520950 w 38"/>
              <a:gd name="T9" fmla="*/ 10080623 h 16"/>
              <a:gd name="T10" fmla="*/ 0 w 38"/>
              <a:gd name="T11" fmla="*/ 15120936 h 16"/>
              <a:gd name="T12" fmla="*/ 0 w 38"/>
              <a:gd name="T13" fmla="*/ 25201557 h 16"/>
              <a:gd name="T14" fmla="*/ 2520950 w 38"/>
              <a:gd name="T15" fmla="*/ 30241873 h 16"/>
              <a:gd name="T16" fmla="*/ 2520950 w 38"/>
              <a:gd name="T17" fmla="*/ 35282183 h 16"/>
              <a:gd name="T18" fmla="*/ 7559675 w 38"/>
              <a:gd name="T19" fmla="*/ 35282183 h 16"/>
              <a:gd name="T20" fmla="*/ 12599986 w 38"/>
              <a:gd name="T21" fmla="*/ 40322493 h 16"/>
              <a:gd name="T22" fmla="*/ 80644992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0644992 w 38"/>
              <a:gd name="T41" fmla="*/ 0 h 16"/>
              <a:gd name="T42" fmla="*/ 75604682 w 38"/>
              <a:gd name="T43" fmla="*/ 0 h 16"/>
              <a:gd name="T44" fmla="*/ 17640299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7" y="0"/>
                </a:moveTo>
                <a:lnTo>
                  <a:pt x="5" y="0"/>
                </a:lnTo>
                <a:lnTo>
                  <a:pt x="3" y="2"/>
                </a:lnTo>
                <a:lnTo>
                  <a:pt x="1" y="2"/>
                </a:lnTo>
                <a:lnTo>
                  <a:pt x="1" y="4"/>
                </a:lnTo>
                <a:lnTo>
                  <a:pt x="0" y="6"/>
                </a:lnTo>
                <a:lnTo>
                  <a:pt x="0" y="10"/>
                </a:lnTo>
                <a:lnTo>
                  <a:pt x="1" y="12"/>
                </a:lnTo>
                <a:lnTo>
                  <a:pt x="1" y="14"/>
                </a:lnTo>
                <a:lnTo>
                  <a:pt x="3" y="14"/>
                </a:lnTo>
                <a:lnTo>
                  <a:pt x="5" y="16"/>
                </a:lnTo>
                <a:lnTo>
                  <a:pt x="32" y="16"/>
                </a:lnTo>
                <a:lnTo>
                  <a:pt x="34" y="14"/>
                </a:lnTo>
                <a:lnTo>
                  <a:pt x="36" y="14"/>
                </a:lnTo>
                <a:lnTo>
                  <a:pt x="36" y="12"/>
                </a:lnTo>
                <a:lnTo>
                  <a:pt x="38" y="10"/>
                </a:lnTo>
                <a:lnTo>
                  <a:pt x="38" y="6"/>
                </a:lnTo>
                <a:lnTo>
                  <a:pt x="36" y="4"/>
                </a:lnTo>
                <a:lnTo>
                  <a:pt x="36" y="2"/>
                </a:lnTo>
                <a:lnTo>
                  <a:pt x="34" y="2"/>
                </a:lnTo>
                <a:lnTo>
                  <a:pt x="32" y="0"/>
                </a:lnTo>
                <a:lnTo>
                  <a:pt x="30" y="0"/>
                </a:lnTo>
                <a:lnTo>
                  <a:pt x="7" y="0"/>
                </a:lnTo>
                <a:close/>
              </a:path>
            </a:pathLst>
          </a:custGeom>
          <a:solidFill>
            <a:srgbClr val="000000"/>
          </a:solidFill>
          <a:ln w="9525">
            <a:noFill/>
            <a:round/>
            <a:headEnd/>
            <a:tailEnd/>
          </a:ln>
        </p:spPr>
        <p:txBody>
          <a:bodyPr/>
          <a:lstStyle/>
          <a:p>
            <a:endParaRPr lang="en-US"/>
          </a:p>
        </p:txBody>
      </p:sp>
      <p:sp>
        <p:nvSpPr>
          <p:cNvPr id="19539" name="Freeform 81"/>
          <p:cNvSpPr>
            <a:spLocks/>
          </p:cNvSpPr>
          <p:nvPr/>
        </p:nvSpPr>
        <p:spPr bwMode="auto">
          <a:xfrm>
            <a:off x="8132763"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40" name="Freeform 82"/>
          <p:cNvSpPr>
            <a:spLocks/>
          </p:cNvSpPr>
          <p:nvPr/>
        </p:nvSpPr>
        <p:spPr bwMode="auto">
          <a:xfrm>
            <a:off x="8218488" y="3910013"/>
            <a:ext cx="61912" cy="25400"/>
          </a:xfrm>
          <a:custGeom>
            <a:avLst/>
            <a:gdLst>
              <a:gd name="T0" fmla="*/ 20161085 w 39"/>
              <a:gd name="T1" fmla="*/ 0 h 16"/>
              <a:gd name="T2" fmla="*/ 15120816 w 39"/>
              <a:gd name="T3" fmla="*/ 0 h 16"/>
              <a:gd name="T4" fmla="*/ 10080543 w 39"/>
              <a:gd name="T5" fmla="*/ 5040312 h 16"/>
              <a:gd name="T6" fmla="*/ 5040271 w 39"/>
              <a:gd name="T7" fmla="*/ 5040312 h 16"/>
              <a:gd name="T8" fmla="*/ 5040271 w 39"/>
              <a:gd name="T9" fmla="*/ 10080623 h 16"/>
              <a:gd name="T10" fmla="*/ 0 w 39"/>
              <a:gd name="T11" fmla="*/ 15120936 h 16"/>
              <a:gd name="T12" fmla="*/ 0 w 39"/>
              <a:gd name="T13" fmla="*/ 25201557 h 16"/>
              <a:gd name="T14" fmla="*/ 5040271 w 39"/>
              <a:gd name="T15" fmla="*/ 30241873 h 16"/>
              <a:gd name="T16" fmla="*/ 5040271 w 39"/>
              <a:gd name="T17" fmla="*/ 35282183 h 16"/>
              <a:gd name="T18" fmla="*/ 10080543 w 39"/>
              <a:gd name="T19" fmla="*/ 35282183 h 16"/>
              <a:gd name="T20" fmla="*/ 15120816 w 39"/>
              <a:gd name="T21" fmla="*/ 40322493 h 16"/>
              <a:gd name="T22" fmla="*/ 83163683 w 39"/>
              <a:gd name="T23" fmla="*/ 40322493 h 16"/>
              <a:gd name="T24" fmla="*/ 88203953 w 39"/>
              <a:gd name="T25" fmla="*/ 35282183 h 16"/>
              <a:gd name="T26" fmla="*/ 93244223 w 39"/>
              <a:gd name="T27" fmla="*/ 35282183 h 16"/>
              <a:gd name="T28" fmla="*/ 93244223 w 39"/>
              <a:gd name="T29" fmla="*/ 30241873 h 16"/>
              <a:gd name="T30" fmla="*/ 98284493 w 39"/>
              <a:gd name="T31" fmla="*/ 25201557 h 16"/>
              <a:gd name="T32" fmla="*/ 98284493 w 39"/>
              <a:gd name="T33" fmla="*/ 15120936 h 16"/>
              <a:gd name="T34" fmla="*/ 93244223 w 39"/>
              <a:gd name="T35" fmla="*/ 10080623 h 16"/>
              <a:gd name="T36" fmla="*/ 93244223 w 39"/>
              <a:gd name="T37" fmla="*/ 5040312 h 16"/>
              <a:gd name="T38" fmla="*/ 88203953 w 39"/>
              <a:gd name="T39" fmla="*/ 5040312 h 16"/>
              <a:gd name="T40" fmla="*/ 83163683 w 39"/>
              <a:gd name="T41" fmla="*/ 0 h 16"/>
              <a:gd name="T42" fmla="*/ 78123413 w 39"/>
              <a:gd name="T43" fmla="*/ 0 h 16"/>
              <a:gd name="T44" fmla="*/ 20161085 w 3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
              <a:gd name="T70" fmla="*/ 0 h 16"/>
              <a:gd name="T71" fmla="*/ 39 w 3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5" y="14"/>
                </a:lnTo>
                <a:lnTo>
                  <a:pt x="37" y="14"/>
                </a:lnTo>
                <a:lnTo>
                  <a:pt x="37" y="12"/>
                </a:lnTo>
                <a:lnTo>
                  <a:pt x="39" y="10"/>
                </a:lnTo>
                <a:lnTo>
                  <a:pt x="39" y="6"/>
                </a:lnTo>
                <a:lnTo>
                  <a:pt x="37" y="4"/>
                </a:lnTo>
                <a:lnTo>
                  <a:pt x="37" y="2"/>
                </a:lnTo>
                <a:lnTo>
                  <a:pt x="35"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41" name="Freeform 83"/>
          <p:cNvSpPr>
            <a:spLocks/>
          </p:cNvSpPr>
          <p:nvPr/>
        </p:nvSpPr>
        <p:spPr bwMode="auto">
          <a:xfrm>
            <a:off x="8304213" y="3910013"/>
            <a:ext cx="60325" cy="25400"/>
          </a:xfrm>
          <a:custGeom>
            <a:avLst/>
            <a:gdLst>
              <a:gd name="T0" fmla="*/ 20161248 w 38"/>
              <a:gd name="T1" fmla="*/ 0 h 16"/>
              <a:gd name="T2" fmla="*/ 15120938 w 38"/>
              <a:gd name="T3" fmla="*/ 0 h 16"/>
              <a:gd name="T4" fmla="*/ 10080624 w 38"/>
              <a:gd name="T5" fmla="*/ 5040312 h 16"/>
              <a:gd name="T6" fmla="*/ 5040312 w 38"/>
              <a:gd name="T7" fmla="*/ 5040312 h 16"/>
              <a:gd name="T8" fmla="*/ 5040312 w 38"/>
              <a:gd name="T9" fmla="*/ 10080623 h 16"/>
              <a:gd name="T10" fmla="*/ 0 w 38"/>
              <a:gd name="T11" fmla="*/ 15120936 h 16"/>
              <a:gd name="T12" fmla="*/ 0 w 38"/>
              <a:gd name="T13" fmla="*/ 25201557 h 16"/>
              <a:gd name="T14" fmla="*/ 5040312 w 38"/>
              <a:gd name="T15" fmla="*/ 30241873 h 16"/>
              <a:gd name="T16" fmla="*/ 5040312 w 38"/>
              <a:gd name="T17" fmla="*/ 35282183 h 16"/>
              <a:gd name="T18" fmla="*/ 10080624 w 38"/>
              <a:gd name="T19" fmla="*/ 35282183 h 16"/>
              <a:gd name="T20" fmla="*/ 15120938 w 38"/>
              <a:gd name="T21" fmla="*/ 40322493 h 16"/>
              <a:gd name="T22" fmla="*/ 83165941 w 38"/>
              <a:gd name="T23" fmla="*/ 40322493 h 16"/>
              <a:gd name="T24" fmla="*/ 85685303 w 38"/>
              <a:gd name="T25" fmla="*/ 35282183 h 16"/>
              <a:gd name="T26" fmla="*/ 90725613 w 38"/>
              <a:gd name="T27" fmla="*/ 35282183 h 16"/>
              <a:gd name="T28" fmla="*/ 90725613 w 38"/>
              <a:gd name="T29" fmla="*/ 30241873 h 16"/>
              <a:gd name="T30" fmla="*/ 95765924 w 38"/>
              <a:gd name="T31" fmla="*/ 25201557 h 16"/>
              <a:gd name="T32" fmla="*/ 95765924 w 38"/>
              <a:gd name="T33" fmla="*/ 15120936 h 16"/>
              <a:gd name="T34" fmla="*/ 90725613 w 38"/>
              <a:gd name="T35" fmla="*/ 10080623 h 16"/>
              <a:gd name="T36" fmla="*/ 90725613 w 38"/>
              <a:gd name="T37" fmla="*/ 5040312 h 16"/>
              <a:gd name="T38" fmla="*/ 85685303 w 38"/>
              <a:gd name="T39" fmla="*/ 5040312 h 16"/>
              <a:gd name="T40" fmla="*/ 83165941 w 38"/>
              <a:gd name="T41" fmla="*/ 0 h 16"/>
              <a:gd name="T42" fmla="*/ 78124043 w 38"/>
              <a:gd name="T43" fmla="*/ 0 h 16"/>
              <a:gd name="T44" fmla="*/ 20161248 w 38"/>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16"/>
              <a:gd name="T71" fmla="*/ 38 w 38"/>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16">
                <a:moveTo>
                  <a:pt x="8" y="0"/>
                </a:moveTo>
                <a:lnTo>
                  <a:pt x="6" y="0"/>
                </a:lnTo>
                <a:lnTo>
                  <a:pt x="4" y="2"/>
                </a:lnTo>
                <a:lnTo>
                  <a:pt x="2" y="2"/>
                </a:lnTo>
                <a:lnTo>
                  <a:pt x="2" y="4"/>
                </a:lnTo>
                <a:lnTo>
                  <a:pt x="0" y="6"/>
                </a:lnTo>
                <a:lnTo>
                  <a:pt x="0" y="10"/>
                </a:lnTo>
                <a:lnTo>
                  <a:pt x="2" y="12"/>
                </a:lnTo>
                <a:lnTo>
                  <a:pt x="2" y="14"/>
                </a:lnTo>
                <a:lnTo>
                  <a:pt x="4" y="14"/>
                </a:lnTo>
                <a:lnTo>
                  <a:pt x="6" y="16"/>
                </a:lnTo>
                <a:lnTo>
                  <a:pt x="33" y="16"/>
                </a:lnTo>
                <a:lnTo>
                  <a:pt x="34" y="14"/>
                </a:lnTo>
                <a:lnTo>
                  <a:pt x="36" y="14"/>
                </a:lnTo>
                <a:lnTo>
                  <a:pt x="36" y="12"/>
                </a:lnTo>
                <a:lnTo>
                  <a:pt x="38" y="10"/>
                </a:lnTo>
                <a:lnTo>
                  <a:pt x="38" y="6"/>
                </a:lnTo>
                <a:lnTo>
                  <a:pt x="36" y="4"/>
                </a:lnTo>
                <a:lnTo>
                  <a:pt x="36" y="2"/>
                </a:lnTo>
                <a:lnTo>
                  <a:pt x="34" y="2"/>
                </a:lnTo>
                <a:lnTo>
                  <a:pt x="33" y="0"/>
                </a:lnTo>
                <a:lnTo>
                  <a:pt x="31" y="0"/>
                </a:lnTo>
                <a:lnTo>
                  <a:pt x="8" y="0"/>
                </a:lnTo>
                <a:close/>
              </a:path>
            </a:pathLst>
          </a:custGeom>
          <a:solidFill>
            <a:srgbClr val="000000"/>
          </a:solidFill>
          <a:ln w="9525">
            <a:noFill/>
            <a:round/>
            <a:headEnd/>
            <a:tailEnd/>
          </a:ln>
        </p:spPr>
        <p:txBody>
          <a:bodyPr/>
          <a:lstStyle/>
          <a:p>
            <a:endParaRPr lang="en-US"/>
          </a:p>
        </p:txBody>
      </p:sp>
      <p:sp>
        <p:nvSpPr>
          <p:cNvPr id="19542" name="Freeform 84"/>
          <p:cNvSpPr>
            <a:spLocks/>
          </p:cNvSpPr>
          <p:nvPr/>
        </p:nvSpPr>
        <p:spPr bwMode="auto">
          <a:xfrm>
            <a:off x="8389938" y="3910013"/>
            <a:ext cx="30162" cy="25400"/>
          </a:xfrm>
          <a:custGeom>
            <a:avLst/>
            <a:gdLst>
              <a:gd name="T0" fmla="*/ 17640007 w 19"/>
              <a:gd name="T1" fmla="*/ 0 h 16"/>
              <a:gd name="T2" fmla="*/ 12599777 w 19"/>
              <a:gd name="T3" fmla="*/ 0 h 16"/>
              <a:gd name="T4" fmla="*/ 7559550 w 19"/>
              <a:gd name="T5" fmla="*/ 5040312 h 16"/>
              <a:gd name="T6" fmla="*/ 5040228 w 19"/>
              <a:gd name="T7" fmla="*/ 5040312 h 16"/>
              <a:gd name="T8" fmla="*/ 5040228 w 19"/>
              <a:gd name="T9" fmla="*/ 10080623 h 16"/>
              <a:gd name="T10" fmla="*/ 0 w 19"/>
              <a:gd name="T11" fmla="*/ 15120936 h 16"/>
              <a:gd name="T12" fmla="*/ 0 w 19"/>
              <a:gd name="T13" fmla="*/ 25201557 h 16"/>
              <a:gd name="T14" fmla="*/ 5040228 w 19"/>
              <a:gd name="T15" fmla="*/ 30241873 h 16"/>
              <a:gd name="T16" fmla="*/ 5040228 w 19"/>
              <a:gd name="T17" fmla="*/ 35282183 h 16"/>
              <a:gd name="T18" fmla="*/ 7559550 w 19"/>
              <a:gd name="T19" fmla="*/ 35282183 h 16"/>
              <a:gd name="T20" fmla="*/ 12599777 w 19"/>
              <a:gd name="T21" fmla="*/ 40322493 h 16"/>
              <a:gd name="T22" fmla="*/ 32760694 w 19"/>
              <a:gd name="T23" fmla="*/ 40322493 h 16"/>
              <a:gd name="T24" fmla="*/ 37800921 w 19"/>
              <a:gd name="T25" fmla="*/ 35282183 h 16"/>
              <a:gd name="T26" fmla="*/ 42841148 w 19"/>
              <a:gd name="T27" fmla="*/ 35282183 h 16"/>
              <a:gd name="T28" fmla="*/ 42841148 w 19"/>
              <a:gd name="T29" fmla="*/ 30241873 h 16"/>
              <a:gd name="T30" fmla="*/ 47881374 w 19"/>
              <a:gd name="T31" fmla="*/ 25201557 h 16"/>
              <a:gd name="T32" fmla="*/ 47881374 w 19"/>
              <a:gd name="T33" fmla="*/ 15120936 h 16"/>
              <a:gd name="T34" fmla="*/ 42841148 w 19"/>
              <a:gd name="T35" fmla="*/ 10080623 h 16"/>
              <a:gd name="T36" fmla="*/ 42841148 w 19"/>
              <a:gd name="T37" fmla="*/ 5040312 h 16"/>
              <a:gd name="T38" fmla="*/ 37800921 w 19"/>
              <a:gd name="T39" fmla="*/ 5040312 h 16"/>
              <a:gd name="T40" fmla="*/ 32760694 w 19"/>
              <a:gd name="T41" fmla="*/ 0 h 16"/>
              <a:gd name="T42" fmla="*/ 27720467 w 19"/>
              <a:gd name="T43" fmla="*/ 0 h 16"/>
              <a:gd name="T44" fmla="*/ 17640007 w 19"/>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16"/>
              <a:gd name="T71" fmla="*/ 19 w 19"/>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16">
                <a:moveTo>
                  <a:pt x="7" y="0"/>
                </a:moveTo>
                <a:lnTo>
                  <a:pt x="5" y="0"/>
                </a:lnTo>
                <a:lnTo>
                  <a:pt x="3" y="2"/>
                </a:lnTo>
                <a:lnTo>
                  <a:pt x="2" y="2"/>
                </a:lnTo>
                <a:lnTo>
                  <a:pt x="2" y="4"/>
                </a:lnTo>
                <a:lnTo>
                  <a:pt x="0" y="6"/>
                </a:lnTo>
                <a:lnTo>
                  <a:pt x="0" y="10"/>
                </a:lnTo>
                <a:lnTo>
                  <a:pt x="2" y="12"/>
                </a:lnTo>
                <a:lnTo>
                  <a:pt x="2" y="14"/>
                </a:lnTo>
                <a:lnTo>
                  <a:pt x="3" y="14"/>
                </a:lnTo>
                <a:lnTo>
                  <a:pt x="5" y="16"/>
                </a:lnTo>
                <a:lnTo>
                  <a:pt x="13" y="16"/>
                </a:lnTo>
                <a:lnTo>
                  <a:pt x="15" y="14"/>
                </a:lnTo>
                <a:lnTo>
                  <a:pt x="17" y="14"/>
                </a:lnTo>
                <a:lnTo>
                  <a:pt x="17" y="12"/>
                </a:lnTo>
                <a:lnTo>
                  <a:pt x="19" y="10"/>
                </a:lnTo>
                <a:lnTo>
                  <a:pt x="19" y="6"/>
                </a:lnTo>
                <a:lnTo>
                  <a:pt x="17" y="4"/>
                </a:lnTo>
                <a:lnTo>
                  <a:pt x="17" y="2"/>
                </a:lnTo>
                <a:lnTo>
                  <a:pt x="15" y="2"/>
                </a:lnTo>
                <a:lnTo>
                  <a:pt x="13" y="0"/>
                </a:lnTo>
                <a:lnTo>
                  <a:pt x="11" y="0"/>
                </a:lnTo>
                <a:lnTo>
                  <a:pt x="7" y="0"/>
                </a:lnTo>
                <a:close/>
              </a:path>
            </a:pathLst>
          </a:custGeom>
          <a:solidFill>
            <a:srgbClr val="000000"/>
          </a:solidFill>
          <a:ln w="9525">
            <a:noFill/>
            <a:round/>
            <a:headEnd/>
            <a:tailEnd/>
          </a:ln>
        </p:spPr>
        <p:txBody>
          <a:bodyPr/>
          <a:lstStyle/>
          <a:p>
            <a:endParaRPr lang="en-US"/>
          </a:p>
        </p:txBody>
      </p:sp>
      <p:sp>
        <p:nvSpPr>
          <p:cNvPr id="19543" name="Rectangle 85"/>
          <p:cNvSpPr>
            <a:spLocks noChangeArrowheads="1"/>
          </p:cNvSpPr>
          <p:nvPr/>
        </p:nvSpPr>
        <p:spPr bwMode="auto">
          <a:xfrm>
            <a:off x="3590925" y="1355725"/>
            <a:ext cx="2786063" cy="719138"/>
          </a:xfrm>
          <a:prstGeom prst="rect">
            <a:avLst/>
          </a:prstGeom>
          <a:solidFill>
            <a:srgbClr val="FFFFFF"/>
          </a:solidFill>
          <a:ln w="9525">
            <a:noFill/>
            <a:miter lim="800000"/>
            <a:headEnd/>
            <a:tailEnd/>
          </a:ln>
        </p:spPr>
        <p:txBody>
          <a:bodyPr/>
          <a:lstStyle/>
          <a:p>
            <a:endParaRPr lang="en-US"/>
          </a:p>
        </p:txBody>
      </p:sp>
      <p:sp>
        <p:nvSpPr>
          <p:cNvPr id="19544" name="Freeform 86"/>
          <p:cNvSpPr>
            <a:spLocks/>
          </p:cNvSpPr>
          <p:nvPr/>
        </p:nvSpPr>
        <p:spPr bwMode="auto">
          <a:xfrm>
            <a:off x="3579813" y="1344613"/>
            <a:ext cx="2806700" cy="739775"/>
          </a:xfrm>
          <a:custGeom>
            <a:avLst/>
            <a:gdLst>
              <a:gd name="T0" fmla="*/ 17640301 w 1768"/>
              <a:gd name="T1" fmla="*/ 0 h 466"/>
              <a:gd name="T2" fmla="*/ 12601575 w 1768"/>
              <a:gd name="T3" fmla="*/ 0 h 466"/>
              <a:gd name="T4" fmla="*/ 7561264 w 1768"/>
              <a:gd name="T5" fmla="*/ 2520950 h 466"/>
              <a:gd name="T6" fmla="*/ 2520950 w 1768"/>
              <a:gd name="T7" fmla="*/ 2520950 h 466"/>
              <a:gd name="T8" fmla="*/ 2520950 w 1768"/>
              <a:gd name="T9" fmla="*/ 7561264 h 466"/>
              <a:gd name="T10" fmla="*/ 0 w 1768"/>
              <a:gd name="T11" fmla="*/ 12601575 h 466"/>
              <a:gd name="T12" fmla="*/ 0 w 1768"/>
              <a:gd name="T13" fmla="*/ 1159271968 h 466"/>
              <a:gd name="T14" fmla="*/ 2520950 w 1768"/>
              <a:gd name="T15" fmla="*/ 1164312279 h 466"/>
              <a:gd name="T16" fmla="*/ 2520950 w 1768"/>
              <a:gd name="T17" fmla="*/ 1169352591 h 466"/>
              <a:gd name="T18" fmla="*/ 7561264 w 1768"/>
              <a:gd name="T19" fmla="*/ 1169352591 h 466"/>
              <a:gd name="T20" fmla="*/ 12601575 w 1768"/>
              <a:gd name="T21" fmla="*/ 1174392902 h 466"/>
              <a:gd name="T22" fmla="*/ 2147483647 w 1768"/>
              <a:gd name="T23" fmla="*/ 1174392902 h 466"/>
              <a:gd name="T24" fmla="*/ 2147483647 w 1768"/>
              <a:gd name="T25" fmla="*/ 1169352591 h 466"/>
              <a:gd name="T26" fmla="*/ 2147483647 w 1768"/>
              <a:gd name="T27" fmla="*/ 1169352591 h 466"/>
              <a:gd name="T28" fmla="*/ 2147483647 w 1768"/>
              <a:gd name="T29" fmla="*/ 1164312279 h 466"/>
              <a:gd name="T30" fmla="*/ 2147483647 w 1768"/>
              <a:gd name="T31" fmla="*/ 1159271968 h 466"/>
              <a:gd name="T32" fmla="*/ 2147483647 w 1768"/>
              <a:gd name="T33" fmla="*/ 12601575 h 466"/>
              <a:gd name="T34" fmla="*/ 2147483647 w 1768"/>
              <a:gd name="T35" fmla="*/ 7561264 h 466"/>
              <a:gd name="T36" fmla="*/ 2147483647 w 1768"/>
              <a:gd name="T37" fmla="*/ 2520950 h 466"/>
              <a:gd name="T38" fmla="*/ 2147483647 w 1768"/>
              <a:gd name="T39" fmla="*/ 2520950 h 466"/>
              <a:gd name="T40" fmla="*/ 2147483647 w 1768"/>
              <a:gd name="T41" fmla="*/ 0 h 466"/>
              <a:gd name="T42" fmla="*/ 2147483647 w 1768"/>
              <a:gd name="T43" fmla="*/ 0 h 466"/>
              <a:gd name="T44" fmla="*/ 17640301 w 1768"/>
              <a:gd name="T45" fmla="*/ 0 h 466"/>
              <a:gd name="T46" fmla="*/ 17640301 w 1768"/>
              <a:gd name="T47" fmla="*/ 37801553 h 466"/>
              <a:gd name="T48" fmla="*/ 2147483647 w 1768"/>
              <a:gd name="T49" fmla="*/ 37801553 h 466"/>
              <a:gd name="T50" fmla="*/ 2147483647 w 1768"/>
              <a:gd name="T51" fmla="*/ 17641889 h 466"/>
              <a:gd name="T52" fmla="*/ 2147483647 w 1768"/>
              <a:gd name="T53" fmla="*/ 1154231657 h 466"/>
              <a:gd name="T54" fmla="*/ 2147483647 w 1768"/>
              <a:gd name="T55" fmla="*/ 1136591362 h 466"/>
              <a:gd name="T56" fmla="*/ 17640301 w 1768"/>
              <a:gd name="T57" fmla="*/ 1136591362 h 466"/>
              <a:gd name="T58" fmla="*/ 37801552 w 1768"/>
              <a:gd name="T59" fmla="*/ 1154231657 h 466"/>
              <a:gd name="T60" fmla="*/ 37801552 w 1768"/>
              <a:gd name="T61" fmla="*/ 17641889 h 466"/>
              <a:gd name="T62" fmla="*/ 17640301 w 1768"/>
              <a:gd name="T63" fmla="*/ 37801553 h 466"/>
              <a:gd name="T64" fmla="*/ 17640301 w 1768"/>
              <a:gd name="T65" fmla="*/ 0 h 4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8"/>
              <a:gd name="T100" fmla="*/ 0 h 466"/>
              <a:gd name="T101" fmla="*/ 1768 w 1768"/>
              <a:gd name="T102" fmla="*/ 466 h 4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8" h="466">
                <a:moveTo>
                  <a:pt x="7" y="0"/>
                </a:moveTo>
                <a:lnTo>
                  <a:pt x="5" y="0"/>
                </a:lnTo>
                <a:lnTo>
                  <a:pt x="3" y="1"/>
                </a:lnTo>
                <a:lnTo>
                  <a:pt x="1" y="1"/>
                </a:lnTo>
                <a:lnTo>
                  <a:pt x="1" y="3"/>
                </a:lnTo>
                <a:lnTo>
                  <a:pt x="0" y="5"/>
                </a:lnTo>
                <a:lnTo>
                  <a:pt x="0" y="460"/>
                </a:lnTo>
                <a:lnTo>
                  <a:pt x="1" y="462"/>
                </a:lnTo>
                <a:lnTo>
                  <a:pt x="1" y="464"/>
                </a:lnTo>
                <a:lnTo>
                  <a:pt x="3" y="464"/>
                </a:lnTo>
                <a:lnTo>
                  <a:pt x="5" y="466"/>
                </a:lnTo>
                <a:lnTo>
                  <a:pt x="1762" y="466"/>
                </a:lnTo>
                <a:lnTo>
                  <a:pt x="1764" y="464"/>
                </a:lnTo>
                <a:lnTo>
                  <a:pt x="1766" y="464"/>
                </a:lnTo>
                <a:lnTo>
                  <a:pt x="1766" y="462"/>
                </a:lnTo>
                <a:lnTo>
                  <a:pt x="1768" y="460"/>
                </a:lnTo>
                <a:lnTo>
                  <a:pt x="1768" y="5"/>
                </a:lnTo>
                <a:lnTo>
                  <a:pt x="1766" y="3"/>
                </a:lnTo>
                <a:lnTo>
                  <a:pt x="1766" y="1"/>
                </a:lnTo>
                <a:lnTo>
                  <a:pt x="1764" y="1"/>
                </a:lnTo>
                <a:lnTo>
                  <a:pt x="1762" y="0"/>
                </a:lnTo>
                <a:lnTo>
                  <a:pt x="1760" y="0"/>
                </a:lnTo>
                <a:lnTo>
                  <a:pt x="7" y="0"/>
                </a:lnTo>
                <a:lnTo>
                  <a:pt x="7" y="15"/>
                </a:lnTo>
                <a:lnTo>
                  <a:pt x="1760" y="15"/>
                </a:lnTo>
                <a:lnTo>
                  <a:pt x="1753" y="7"/>
                </a:lnTo>
                <a:lnTo>
                  <a:pt x="1753" y="458"/>
                </a:lnTo>
                <a:lnTo>
                  <a:pt x="1760" y="451"/>
                </a:lnTo>
                <a:lnTo>
                  <a:pt x="7" y="451"/>
                </a:lnTo>
                <a:lnTo>
                  <a:pt x="15" y="458"/>
                </a:lnTo>
                <a:lnTo>
                  <a:pt x="15" y="7"/>
                </a:lnTo>
                <a:lnTo>
                  <a:pt x="7" y="15"/>
                </a:lnTo>
                <a:lnTo>
                  <a:pt x="7" y="0"/>
                </a:lnTo>
                <a:close/>
              </a:path>
            </a:pathLst>
          </a:custGeom>
          <a:solidFill>
            <a:srgbClr val="000000"/>
          </a:solidFill>
          <a:ln w="9525">
            <a:noFill/>
            <a:round/>
            <a:headEnd/>
            <a:tailEnd/>
          </a:ln>
        </p:spPr>
        <p:txBody>
          <a:bodyPr/>
          <a:lstStyle/>
          <a:p>
            <a:endParaRPr lang="en-US"/>
          </a:p>
        </p:txBody>
      </p:sp>
      <p:sp>
        <p:nvSpPr>
          <p:cNvPr id="19545" name="Rectangle 87"/>
          <p:cNvSpPr>
            <a:spLocks noChangeArrowheads="1"/>
          </p:cNvSpPr>
          <p:nvPr/>
        </p:nvSpPr>
        <p:spPr bwMode="auto">
          <a:xfrm>
            <a:off x="5213350" y="2298700"/>
            <a:ext cx="2136775" cy="839788"/>
          </a:xfrm>
          <a:prstGeom prst="rect">
            <a:avLst/>
          </a:prstGeom>
          <a:solidFill>
            <a:srgbClr val="FFFFFF"/>
          </a:solidFill>
          <a:ln w="9525">
            <a:noFill/>
            <a:miter lim="800000"/>
            <a:headEnd/>
            <a:tailEnd/>
          </a:ln>
        </p:spPr>
        <p:txBody>
          <a:bodyPr/>
          <a:lstStyle/>
          <a:p>
            <a:endParaRPr lang="en-US"/>
          </a:p>
        </p:txBody>
      </p:sp>
      <p:sp>
        <p:nvSpPr>
          <p:cNvPr id="19546" name="Freeform 88"/>
          <p:cNvSpPr>
            <a:spLocks/>
          </p:cNvSpPr>
          <p:nvPr/>
        </p:nvSpPr>
        <p:spPr bwMode="auto">
          <a:xfrm>
            <a:off x="5200650" y="2286000"/>
            <a:ext cx="2159000" cy="862013"/>
          </a:xfrm>
          <a:custGeom>
            <a:avLst/>
            <a:gdLst>
              <a:gd name="T0" fmla="*/ 20161249 w 1360"/>
              <a:gd name="T1" fmla="*/ 0 h 543"/>
              <a:gd name="T2" fmla="*/ 15120938 w 1360"/>
              <a:gd name="T3" fmla="*/ 0 h 543"/>
              <a:gd name="T4" fmla="*/ 10080624 w 1360"/>
              <a:gd name="T5" fmla="*/ 5040315 h 543"/>
              <a:gd name="T6" fmla="*/ 5040312 w 1360"/>
              <a:gd name="T7" fmla="*/ 5040315 h 543"/>
              <a:gd name="T8" fmla="*/ 5040312 w 1360"/>
              <a:gd name="T9" fmla="*/ 10080629 h 543"/>
              <a:gd name="T10" fmla="*/ 0 w 1360"/>
              <a:gd name="T11" fmla="*/ 15120946 h 543"/>
              <a:gd name="T12" fmla="*/ 0 w 1360"/>
              <a:gd name="T13" fmla="*/ 1353325273 h 543"/>
              <a:gd name="T14" fmla="*/ 5040312 w 1360"/>
              <a:gd name="T15" fmla="*/ 1358365587 h 543"/>
              <a:gd name="T16" fmla="*/ 5040312 w 1360"/>
              <a:gd name="T17" fmla="*/ 1363405900 h 543"/>
              <a:gd name="T18" fmla="*/ 10080624 w 1360"/>
              <a:gd name="T19" fmla="*/ 1363405900 h 543"/>
              <a:gd name="T20" fmla="*/ 15120938 w 1360"/>
              <a:gd name="T21" fmla="*/ 1368446213 h 543"/>
              <a:gd name="T22" fmla="*/ 2147483647 w 1360"/>
              <a:gd name="T23" fmla="*/ 1368446213 h 543"/>
              <a:gd name="T24" fmla="*/ 2147483647 w 1360"/>
              <a:gd name="T25" fmla="*/ 1363405900 h 543"/>
              <a:gd name="T26" fmla="*/ 2147483647 w 1360"/>
              <a:gd name="T27" fmla="*/ 1363405900 h 543"/>
              <a:gd name="T28" fmla="*/ 2147483647 w 1360"/>
              <a:gd name="T29" fmla="*/ 1358365587 h 543"/>
              <a:gd name="T30" fmla="*/ 2147483647 w 1360"/>
              <a:gd name="T31" fmla="*/ 1353325273 h 543"/>
              <a:gd name="T32" fmla="*/ 2147483647 w 1360"/>
              <a:gd name="T33" fmla="*/ 15120946 h 543"/>
              <a:gd name="T34" fmla="*/ 2147483647 w 1360"/>
              <a:gd name="T35" fmla="*/ 10080629 h 543"/>
              <a:gd name="T36" fmla="*/ 2147483647 w 1360"/>
              <a:gd name="T37" fmla="*/ 5040315 h 543"/>
              <a:gd name="T38" fmla="*/ 2147483647 w 1360"/>
              <a:gd name="T39" fmla="*/ 5040315 h 543"/>
              <a:gd name="T40" fmla="*/ 2147483647 w 1360"/>
              <a:gd name="T41" fmla="*/ 0 h 543"/>
              <a:gd name="T42" fmla="*/ 2147483647 w 1360"/>
              <a:gd name="T43" fmla="*/ 0 h 543"/>
              <a:gd name="T44" fmla="*/ 20161249 w 1360"/>
              <a:gd name="T45" fmla="*/ 0 h 543"/>
              <a:gd name="T46" fmla="*/ 20161249 w 1360"/>
              <a:gd name="T47" fmla="*/ 37803155 h 543"/>
              <a:gd name="T48" fmla="*/ 2147483647 w 1360"/>
              <a:gd name="T49" fmla="*/ 37803155 h 543"/>
              <a:gd name="T50" fmla="*/ 2147483647 w 1360"/>
              <a:gd name="T51" fmla="*/ 20161259 h 543"/>
              <a:gd name="T52" fmla="*/ 2147483647 w 1360"/>
              <a:gd name="T53" fmla="*/ 1350804323 h 543"/>
              <a:gd name="T54" fmla="*/ 2147483647 w 1360"/>
              <a:gd name="T55" fmla="*/ 1330643070 h 543"/>
              <a:gd name="T56" fmla="*/ 20161249 w 1360"/>
              <a:gd name="T57" fmla="*/ 1330643070 h 543"/>
              <a:gd name="T58" fmla="*/ 37801549 w 1360"/>
              <a:gd name="T59" fmla="*/ 1350804323 h 543"/>
              <a:gd name="T60" fmla="*/ 37801549 w 1360"/>
              <a:gd name="T61" fmla="*/ 20161259 h 543"/>
              <a:gd name="T62" fmla="*/ 20161249 w 1360"/>
              <a:gd name="T63" fmla="*/ 37803155 h 543"/>
              <a:gd name="T64" fmla="*/ 20161249 w 1360"/>
              <a:gd name="T65" fmla="*/ 0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0"/>
              <a:gd name="T100" fmla="*/ 0 h 543"/>
              <a:gd name="T101" fmla="*/ 1360 w 1360"/>
              <a:gd name="T102" fmla="*/ 543 h 5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0" h="543">
                <a:moveTo>
                  <a:pt x="8" y="0"/>
                </a:moveTo>
                <a:lnTo>
                  <a:pt x="6" y="0"/>
                </a:lnTo>
                <a:lnTo>
                  <a:pt x="4" y="2"/>
                </a:lnTo>
                <a:lnTo>
                  <a:pt x="2" y="2"/>
                </a:lnTo>
                <a:lnTo>
                  <a:pt x="2" y="4"/>
                </a:lnTo>
                <a:lnTo>
                  <a:pt x="0" y="6"/>
                </a:lnTo>
                <a:lnTo>
                  <a:pt x="0" y="537"/>
                </a:lnTo>
                <a:lnTo>
                  <a:pt x="2" y="539"/>
                </a:lnTo>
                <a:lnTo>
                  <a:pt x="2" y="541"/>
                </a:lnTo>
                <a:lnTo>
                  <a:pt x="4" y="541"/>
                </a:lnTo>
                <a:lnTo>
                  <a:pt x="6" y="543"/>
                </a:lnTo>
                <a:lnTo>
                  <a:pt x="1354" y="543"/>
                </a:lnTo>
                <a:lnTo>
                  <a:pt x="1356" y="541"/>
                </a:lnTo>
                <a:lnTo>
                  <a:pt x="1358" y="541"/>
                </a:lnTo>
                <a:lnTo>
                  <a:pt x="1358" y="539"/>
                </a:lnTo>
                <a:lnTo>
                  <a:pt x="1360" y="537"/>
                </a:lnTo>
                <a:lnTo>
                  <a:pt x="1360" y="6"/>
                </a:lnTo>
                <a:lnTo>
                  <a:pt x="1358" y="4"/>
                </a:lnTo>
                <a:lnTo>
                  <a:pt x="1358" y="2"/>
                </a:lnTo>
                <a:lnTo>
                  <a:pt x="1356" y="2"/>
                </a:lnTo>
                <a:lnTo>
                  <a:pt x="1354" y="0"/>
                </a:lnTo>
                <a:lnTo>
                  <a:pt x="1352" y="0"/>
                </a:lnTo>
                <a:lnTo>
                  <a:pt x="8" y="0"/>
                </a:lnTo>
                <a:lnTo>
                  <a:pt x="8" y="15"/>
                </a:lnTo>
                <a:lnTo>
                  <a:pt x="1352" y="15"/>
                </a:lnTo>
                <a:lnTo>
                  <a:pt x="1344" y="8"/>
                </a:lnTo>
                <a:lnTo>
                  <a:pt x="1344" y="536"/>
                </a:lnTo>
                <a:lnTo>
                  <a:pt x="1352" y="528"/>
                </a:lnTo>
                <a:lnTo>
                  <a:pt x="8" y="528"/>
                </a:lnTo>
                <a:lnTo>
                  <a:pt x="15" y="536"/>
                </a:lnTo>
                <a:lnTo>
                  <a:pt x="15" y="8"/>
                </a:lnTo>
                <a:lnTo>
                  <a:pt x="8" y="15"/>
                </a:lnTo>
                <a:lnTo>
                  <a:pt x="8" y="0"/>
                </a:lnTo>
                <a:close/>
              </a:path>
            </a:pathLst>
          </a:custGeom>
          <a:solidFill>
            <a:srgbClr val="000000"/>
          </a:solidFill>
          <a:ln w="9525">
            <a:noFill/>
            <a:round/>
            <a:headEnd/>
            <a:tailEnd/>
          </a:ln>
        </p:spPr>
        <p:txBody>
          <a:bodyPr/>
          <a:lstStyle/>
          <a:p>
            <a:endParaRPr lang="en-US"/>
          </a:p>
        </p:txBody>
      </p:sp>
      <p:sp>
        <p:nvSpPr>
          <p:cNvPr id="19547" name="Rectangle 89"/>
          <p:cNvSpPr>
            <a:spLocks noChangeArrowheads="1"/>
          </p:cNvSpPr>
          <p:nvPr/>
        </p:nvSpPr>
        <p:spPr bwMode="auto">
          <a:xfrm>
            <a:off x="2663825" y="3671888"/>
            <a:ext cx="1636713" cy="503237"/>
          </a:xfrm>
          <a:prstGeom prst="rect">
            <a:avLst/>
          </a:prstGeom>
          <a:solidFill>
            <a:schemeClr val="bg1"/>
          </a:solidFill>
          <a:ln w="9525">
            <a:noFill/>
            <a:miter lim="800000"/>
            <a:headEnd/>
            <a:tailEnd/>
          </a:ln>
        </p:spPr>
        <p:txBody>
          <a:bodyPr/>
          <a:lstStyle/>
          <a:p>
            <a:endParaRPr lang="en-US"/>
          </a:p>
        </p:txBody>
      </p:sp>
      <p:sp>
        <p:nvSpPr>
          <p:cNvPr id="19548" name="Freeform 90"/>
          <p:cNvSpPr>
            <a:spLocks/>
          </p:cNvSpPr>
          <p:nvPr/>
        </p:nvSpPr>
        <p:spPr bwMode="auto">
          <a:xfrm>
            <a:off x="2662238" y="3648075"/>
            <a:ext cx="1658937" cy="523875"/>
          </a:xfrm>
          <a:custGeom>
            <a:avLst/>
            <a:gdLst>
              <a:gd name="T0" fmla="*/ 20161241 w 1045"/>
              <a:gd name="T1" fmla="*/ 0 h 330"/>
              <a:gd name="T2" fmla="*/ 15120932 w 1045"/>
              <a:gd name="T3" fmla="*/ 0 h 330"/>
              <a:gd name="T4" fmla="*/ 10080620 w 1045"/>
              <a:gd name="T5" fmla="*/ 5040312 h 330"/>
              <a:gd name="T6" fmla="*/ 5040310 w 1045"/>
              <a:gd name="T7" fmla="*/ 5040312 h 330"/>
              <a:gd name="T8" fmla="*/ 5040310 w 1045"/>
              <a:gd name="T9" fmla="*/ 10080624 h 330"/>
              <a:gd name="T10" fmla="*/ 0 w 1045"/>
              <a:gd name="T11" fmla="*/ 15120938 h 330"/>
              <a:gd name="T12" fmla="*/ 0 w 1045"/>
              <a:gd name="T13" fmla="*/ 816530521 h 330"/>
              <a:gd name="T14" fmla="*/ 5040310 w 1045"/>
              <a:gd name="T15" fmla="*/ 821570832 h 330"/>
              <a:gd name="T16" fmla="*/ 5040310 w 1045"/>
              <a:gd name="T17" fmla="*/ 826611143 h 330"/>
              <a:gd name="T18" fmla="*/ 10080620 w 1045"/>
              <a:gd name="T19" fmla="*/ 826611143 h 330"/>
              <a:gd name="T20" fmla="*/ 15120932 w 1045"/>
              <a:gd name="T21" fmla="*/ 831651453 h 330"/>
              <a:gd name="T22" fmla="*/ 2147483647 w 1045"/>
              <a:gd name="T23" fmla="*/ 831651453 h 330"/>
              <a:gd name="T24" fmla="*/ 2147483647 w 1045"/>
              <a:gd name="T25" fmla="*/ 826611143 h 330"/>
              <a:gd name="T26" fmla="*/ 2147483647 w 1045"/>
              <a:gd name="T27" fmla="*/ 826611143 h 330"/>
              <a:gd name="T28" fmla="*/ 2147483647 w 1045"/>
              <a:gd name="T29" fmla="*/ 821570832 h 330"/>
              <a:gd name="T30" fmla="*/ 2147483647 w 1045"/>
              <a:gd name="T31" fmla="*/ 816530521 h 330"/>
              <a:gd name="T32" fmla="*/ 2147483647 w 1045"/>
              <a:gd name="T33" fmla="*/ 15120938 h 330"/>
              <a:gd name="T34" fmla="*/ 2147483647 w 1045"/>
              <a:gd name="T35" fmla="*/ 10080624 h 330"/>
              <a:gd name="T36" fmla="*/ 2147483647 w 1045"/>
              <a:gd name="T37" fmla="*/ 5040312 h 330"/>
              <a:gd name="T38" fmla="*/ 2147483647 w 1045"/>
              <a:gd name="T39" fmla="*/ 5040312 h 330"/>
              <a:gd name="T40" fmla="*/ 2147483647 w 1045"/>
              <a:gd name="T41" fmla="*/ 0 h 330"/>
              <a:gd name="T42" fmla="*/ 2147483647 w 1045"/>
              <a:gd name="T43" fmla="*/ 0 h 330"/>
              <a:gd name="T44" fmla="*/ 20161241 w 1045"/>
              <a:gd name="T45" fmla="*/ 0 h 330"/>
              <a:gd name="T46" fmla="*/ 20161241 w 1045"/>
              <a:gd name="T47" fmla="*/ 37801548 h 330"/>
              <a:gd name="T48" fmla="*/ 2147483647 w 1045"/>
              <a:gd name="T49" fmla="*/ 37801548 h 330"/>
              <a:gd name="T50" fmla="*/ 2147483647 w 1045"/>
              <a:gd name="T51" fmla="*/ 17640300 h 330"/>
              <a:gd name="T52" fmla="*/ 2147483647 w 1045"/>
              <a:gd name="T53" fmla="*/ 811490211 h 330"/>
              <a:gd name="T54" fmla="*/ 2147483647 w 1045"/>
              <a:gd name="T55" fmla="*/ 793849917 h 330"/>
              <a:gd name="T56" fmla="*/ 20161241 w 1045"/>
              <a:gd name="T57" fmla="*/ 793849917 h 330"/>
              <a:gd name="T58" fmla="*/ 40322481 w 1045"/>
              <a:gd name="T59" fmla="*/ 811490211 h 330"/>
              <a:gd name="T60" fmla="*/ 40322481 w 1045"/>
              <a:gd name="T61" fmla="*/ 17640300 h 330"/>
              <a:gd name="T62" fmla="*/ 20161241 w 1045"/>
              <a:gd name="T63" fmla="*/ 37801548 h 330"/>
              <a:gd name="T64" fmla="*/ 20161241 w 1045"/>
              <a:gd name="T65" fmla="*/ 0 h 3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45"/>
              <a:gd name="T100" fmla="*/ 0 h 330"/>
              <a:gd name="T101" fmla="*/ 1045 w 1045"/>
              <a:gd name="T102" fmla="*/ 330 h 3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45" h="330">
                <a:moveTo>
                  <a:pt x="8" y="0"/>
                </a:moveTo>
                <a:lnTo>
                  <a:pt x="6" y="0"/>
                </a:lnTo>
                <a:lnTo>
                  <a:pt x="4" y="2"/>
                </a:lnTo>
                <a:lnTo>
                  <a:pt x="2" y="2"/>
                </a:lnTo>
                <a:lnTo>
                  <a:pt x="2" y="4"/>
                </a:lnTo>
                <a:lnTo>
                  <a:pt x="0" y="6"/>
                </a:lnTo>
                <a:lnTo>
                  <a:pt x="0" y="324"/>
                </a:lnTo>
                <a:lnTo>
                  <a:pt x="2" y="326"/>
                </a:lnTo>
                <a:lnTo>
                  <a:pt x="2" y="328"/>
                </a:lnTo>
                <a:lnTo>
                  <a:pt x="4" y="328"/>
                </a:lnTo>
                <a:lnTo>
                  <a:pt x="6" y="330"/>
                </a:lnTo>
                <a:lnTo>
                  <a:pt x="1039" y="330"/>
                </a:lnTo>
                <a:lnTo>
                  <a:pt x="1041" y="328"/>
                </a:lnTo>
                <a:lnTo>
                  <a:pt x="1043" y="328"/>
                </a:lnTo>
                <a:lnTo>
                  <a:pt x="1043" y="326"/>
                </a:lnTo>
                <a:lnTo>
                  <a:pt x="1045" y="324"/>
                </a:lnTo>
                <a:lnTo>
                  <a:pt x="1045" y="6"/>
                </a:lnTo>
                <a:lnTo>
                  <a:pt x="1043" y="4"/>
                </a:lnTo>
                <a:lnTo>
                  <a:pt x="1043" y="2"/>
                </a:lnTo>
                <a:lnTo>
                  <a:pt x="1041" y="2"/>
                </a:lnTo>
                <a:lnTo>
                  <a:pt x="1039" y="0"/>
                </a:lnTo>
                <a:lnTo>
                  <a:pt x="1037" y="0"/>
                </a:lnTo>
                <a:lnTo>
                  <a:pt x="8" y="0"/>
                </a:lnTo>
                <a:lnTo>
                  <a:pt x="8" y="15"/>
                </a:lnTo>
                <a:lnTo>
                  <a:pt x="1037" y="15"/>
                </a:lnTo>
                <a:lnTo>
                  <a:pt x="1030" y="7"/>
                </a:lnTo>
                <a:lnTo>
                  <a:pt x="1030" y="322"/>
                </a:lnTo>
                <a:lnTo>
                  <a:pt x="1037" y="315"/>
                </a:lnTo>
                <a:lnTo>
                  <a:pt x="8" y="315"/>
                </a:lnTo>
                <a:lnTo>
                  <a:pt x="16" y="322"/>
                </a:lnTo>
                <a:lnTo>
                  <a:pt x="16" y="7"/>
                </a:lnTo>
                <a:lnTo>
                  <a:pt x="8" y="15"/>
                </a:lnTo>
                <a:lnTo>
                  <a:pt x="8" y="0"/>
                </a:lnTo>
                <a:close/>
              </a:path>
            </a:pathLst>
          </a:custGeom>
          <a:solidFill>
            <a:srgbClr val="000000"/>
          </a:solidFill>
          <a:ln w="9525">
            <a:noFill/>
            <a:round/>
            <a:headEnd/>
            <a:tailEnd/>
          </a:ln>
        </p:spPr>
        <p:txBody>
          <a:bodyPr/>
          <a:lstStyle/>
          <a:p>
            <a:endParaRPr lang="en-US"/>
          </a:p>
        </p:txBody>
      </p:sp>
      <p:sp>
        <p:nvSpPr>
          <p:cNvPr id="19549" name="Rectangle 91"/>
          <p:cNvSpPr>
            <a:spLocks noChangeArrowheads="1"/>
          </p:cNvSpPr>
          <p:nvPr/>
        </p:nvSpPr>
        <p:spPr bwMode="auto">
          <a:xfrm>
            <a:off x="5891213" y="3660775"/>
            <a:ext cx="1633537" cy="503238"/>
          </a:xfrm>
          <a:prstGeom prst="rect">
            <a:avLst/>
          </a:prstGeom>
          <a:solidFill>
            <a:srgbClr val="FFFFFF"/>
          </a:solidFill>
          <a:ln w="9525">
            <a:noFill/>
            <a:miter lim="800000"/>
            <a:headEnd/>
            <a:tailEnd/>
          </a:ln>
        </p:spPr>
        <p:txBody>
          <a:bodyPr/>
          <a:lstStyle/>
          <a:p>
            <a:endParaRPr lang="en-US"/>
          </a:p>
        </p:txBody>
      </p:sp>
      <p:sp>
        <p:nvSpPr>
          <p:cNvPr id="19550" name="Freeform 92"/>
          <p:cNvSpPr>
            <a:spLocks/>
          </p:cNvSpPr>
          <p:nvPr/>
        </p:nvSpPr>
        <p:spPr bwMode="auto">
          <a:xfrm>
            <a:off x="5865813" y="3648075"/>
            <a:ext cx="1655762" cy="523875"/>
          </a:xfrm>
          <a:custGeom>
            <a:avLst/>
            <a:gdLst>
              <a:gd name="T0" fmla="*/ 20161241 w 1043"/>
              <a:gd name="T1" fmla="*/ 0 h 330"/>
              <a:gd name="T2" fmla="*/ 15120932 w 1043"/>
              <a:gd name="T3" fmla="*/ 0 h 330"/>
              <a:gd name="T4" fmla="*/ 10080620 w 1043"/>
              <a:gd name="T5" fmla="*/ 5040312 h 330"/>
              <a:gd name="T6" fmla="*/ 5040310 w 1043"/>
              <a:gd name="T7" fmla="*/ 5040312 h 330"/>
              <a:gd name="T8" fmla="*/ 5040310 w 1043"/>
              <a:gd name="T9" fmla="*/ 10080624 h 330"/>
              <a:gd name="T10" fmla="*/ 0 w 1043"/>
              <a:gd name="T11" fmla="*/ 15120938 h 330"/>
              <a:gd name="T12" fmla="*/ 0 w 1043"/>
              <a:gd name="T13" fmla="*/ 819051470 h 330"/>
              <a:gd name="T14" fmla="*/ 5040310 w 1043"/>
              <a:gd name="T15" fmla="*/ 824091781 h 330"/>
              <a:gd name="T16" fmla="*/ 5040310 w 1043"/>
              <a:gd name="T17" fmla="*/ 826611143 h 330"/>
              <a:gd name="T18" fmla="*/ 10080620 w 1043"/>
              <a:gd name="T19" fmla="*/ 826611143 h 330"/>
              <a:gd name="T20" fmla="*/ 15120932 w 1043"/>
              <a:gd name="T21" fmla="*/ 831651453 h 330"/>
              <a:gd name="T22" fmla="*/ 2147483647 w 1043"/>
              <a:gd name="T23" fmla="*/ 831651453 h 330"/>
              <a:gd name="T24" fmla="*/ 2147483647 w 1043"/>
              <a:gd name="T25" fmla="*/ 826611143 h 330"/>
              <a:gd name="T26" fmla="*/ 2147483647 w 1043"/>
              <a:gd name="T27" fmla="*/ 826611143 h 330"/>
              <a:gd name="T28" fmla="*/ 2147483647 w 1043"/>
              <a:gd name="T29" fmla="*/ 824091781 h 330"/>
              <a:gd name="T30" fmla="*/ 2147483647 w 1043"/>
              <a:gd name="T31" fmla="*/ 819051470 h 330"/>
              <a:gd name="T32" fmla="*/ 2147483647 w 1043"/>
              <a:gd name="T33" fmla="*/ 15120938 h 330"/>
              <a:gd name="T34" fmla="*/ 2147483647 w 1043"/>
              <a:gd name="T35" fmla="*/ 10080624 h 330"/>
              <a:gd name="T36" fmla="*/ 2147483647 w 1043"/>
              <a:gd name="T37" fmla="*/ 5040312 h 330"/>
              <a:gd name="T38" fmla="*/ 2147483647 w 1043"/>
              <a:gd name="T39" fmla="*/ 5040312 h 330"/>
              <a:gd name="T40" fmla="*/ 2147483647 w 1043"/>
              <a:gd name="T41" fmla="*/ 0 h 330"/>
              <a:gd name="T42" fmla="*/ 2147483647 w 1043"/>
              <a:gd name="T43" fmla="*/ 0 h 330"/>
              <a:gd name="T44" fmla="*/ 20161241 w 1043"/>
              <a:gd name="T45" fmla="*/ 0 h 330"/>
              <a:gd name="T46" fmla="*/ 20161241 w 1043"/>
              <a:gd name="T47" fmla="*/ 37801548 h 330"/>
              <a:gd name="T48" fmla="*/ 2147483647 w 1043"/>
              <a:gd name="T49" fmla="*/ 37801548 h 330"/>
              <a:gd name="T50" fmla="*/ 2147483647 w 1043"/>
              <a:gd name="T51" fmla="*/ 20161249 h 330"/>
              <a:gd name="T52" fmla="*/ 2147483647 w 1043"/>
              <a:gd name="T53" fmla="*/ 814011160 h 330"/>
              <a:gd name="T54" fmla="*/ 2147483647 w 1043"/>
              <a:gd name="T55" fmla="*/ 793849917 h 330"/>
              <a:gd name="T56" fmla="*/ 20161241 w 1043"/>
              <a:gd name="T57" fmla="*/ 793849917 h 330"/>
              <a:gd name="T58" fmla="*/ 40322481 w 1043"/>
              <a:gd name="T59" fmla="*/ 814011160 h 330"/>
              <a:gd name="T60" fmla="*/ 40322481 w 1043"/>
              <a:gd name="T61" fmla="*/ 20161249 h 330"/>
              <a:gd name="T62" fmla="*/ 20161241 w 1043"/>
              <a:gd name="T63" fmla="*/ 37801548 h 330"/>
              <a:gd name="T64" fmla="*/ 20161241 w 1043"/>
              <a:gd name="T65" fmla="*/ 0 h 3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43"/>
              <a:gd name="T100" fmla="*/ 0 h 330"/>
              <a:gd name="T101" fmla="*/ 1043 w 1043"/>
              <a:gd name="T102" fmla="*/ 330 h 3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43" h="330">
                <a:moveTo>
                  <a:pt x="8" y="0"/>
                </a:moveTo>
                <a:lnTo>
                  <a:pt x="6" y="0"/>
                </a:lnTo>
                <a:lnTo>
                  <a:pt x="4" y="2"/>
                </a:lnTo>
                <a:lnTo>
                  <a:pt x="2" y="2"/>
                </a:lnTo>
                <a:lnTo>
                  <a:pt x="2" y="4"/>
                </a:lnTo>
                <a:lnTo>
                  <a:pt x="0" y="6"/>
                </a:lnTo>
                <a:lnTo>
                  <a:pt x="0" y="325"/>
                </a:lnTo>
                <a:lnTo>
                  <a:pt x="2" y="327"/>
                </a:lnTo>
                <a:lnTo>
                  <a:pt x="2" y="328"/>
                </a:lnTo>
                <a:lnTo>
                  <a:pt x="4" y="328"/>
                </a:lnTo>
                <a:lnTo>
                  <a:pt x="6" y="330"/>
                </a:lnTo>
                <a:lnTo>
                  <a:pt x="1037" y="330"/>
                </a:lnTo>
                <a:lnTo>
                  <a:pt x="1039" y="328"/>
                </a:lnTo>
                <a:lnTo>
                  <a:pt x="1041" y="328"/>
                </a:lnTo>
                <a:lnTo>
                  <a:pt x="1041" y="327"/>
                </a:lnTo>
                <a:lnTo>
                  <a:pt x="1043" y="325"/>
                </a:lnTo>
                <a:lnTo>
                  <a:pt x="1043" y="6"/>
                </a:lnTo>
                <a:lnTo>
                  <a:pt x="1041" y="4"/>
                </a:lnTo>
                <a:lnTo>
                  <a:pt x="1041" y="2"/>
                </a:lnTo>
                <a:lnTo>
                  <a:pt x="1039" y="2"/>
                </a:lnTo>
                <a:lnTo>
                  <a:pt x="1037" y="0"/>
                </a:lnTo>
                <a:lnTo>
                  <a:pt x="1035" y="0"/>
                </a:lnTo>
                <a:lnTo>
                  <a:pt x="8" y="0"/>
                </a:lnTo>
                <a:lnTo>
                  <a:pt x="8" y="15"/>
                </a:lnTo>
                <a:lnTo>
                  <a:pt x="1035" y="15"/>
                </a:lnTo>
                <a:lnTo>
                  <a:pt x="1028" y="8"/>
                </a:lnTo>
                <a:lnTo>
                  <a:pt x="1028" y="323"/>
                </a:lnTo>
                <a:lnTo>
                  <a:pt x="1035" y="315"/>
                </a:lnTo>
                <a:lnTo>
                  <a:pt x="8" y="315"/>
                </a:lnTo>
                <a:lnTo>
                  <a:pt x="16" y="323"/>
                </a:lnTo>
                <a:lnTo>
                  <a:pt x="16" y="8"/>
                </a:lnTo>
                <a:lnTo>
                  <a:pt x="8" y="15"/>
                </a:lnTo>
                <a:lnTo>
                  <a:pt x="8" y="0"/>
                </a:lnTo>
                <a:close/>
              </a:path>
            </a:pathLst>
          </a:custGeom>
          <a:solidFill>
            <a:srgbClr val="000000"/>
          </a:solidFill>
          <a:ln w="9525">
            <a:noFill/>
            <a:round/>
            <a:headEnd/>
            <a:tailEnd/>
          </a:ln>
        </p:spPr>
        <p:txBody>
          <a:bodyPr/>
          <a:lstStyle/>
          <a:p>
            <a:endParaRPr lang="en-US"/>
          </a:p>
        </p:txBody>
      </p:sp>
      <p:sp>
        <p:nvSpPr>
          <p:cNvPr id="19551" name="Freeform 93"/>
          <p:cNvSpPr>
            <a:spLocks/>
          </p:cNvSpPr>
          <p:nvPr/>
        </p:nvSpPr>
        <p:spPr bwMode="auto">
          <a:xfrm>
            <a:off x="3987800" y="4176713"/>
            <a:ext cx="23813" cy="468312"/>
          </a:xfrm>
          <a:custGeom>
            <a:avLst/>
            <a:gdLst>
              <a:gd name="T0" fmla="*/ 37803934 w 15"/>
              <a:gd name="T1" fmla="*/ 17640280 h 295"/>
              <a:gd name="T2" fmla="*/ 37803934 w 15"/>
              <a:gd name="T3" fmla="*/ 12599972 h 295"/>
              <a:gd name="T4" fmla="*/ 32763517 w 15"/>
              <a:gd name="T5" fmla="*/ 7559667 h 295"/>
              <a:gd name="T6" fmla="*/ 32763517 w 15"/>
              <a:gd name="T7" fmla="*/ 5040307 h 295"/>
              <a:gd name="T8" fmla="*/ 27723100 w 15"/>
              <a:gd name="T9" fmla="*/ 5040307 h 295"/>
              <a:gd name="T10" fmla="*/ 25202091 w 15"/>
              <a:gd name="T11" fmla="*/ 0 h 295"/>
              <a:gd name="T12" fmla="*/ 15121257 w 15"/>
              <a:gd name="T13" fmla="*/ 0 h 295"/>
              <a:gd name="T14" fmla="*/ 10080837 w 15"/>
              <a:gd name="T15" fmla="*/ 5040307 h 295"/>
              <a:gd name="T16" fmla="*/ 5040419 w 15"/>
              <a:gd name="T17" fmla="*/ 5040307 h 295"/>
              <a:gd name="T18" fmla="*/ 5040419 w 15"/>
              <a:gd name="T19" fmla="*/ 7559667 h 295"/>
              <a:gd name="T20" fmla="*/ 0 w 15"/>
              <a:gd name="T21" fmla="*/ 12599972 h 295"/>
              <a:gd name="T22" fmla="*/ 0 w 15"/>
              <a:gd name="T23" fmla="*/ 730844428 h 295"/>
              <a:gd name="T24" fmla="*/ 5040419 w 15"/>
              <a:gd name="T25" fmla="*/ 733363787 h 295"/>
              <a:gd name="T26" fmla="*/ 5040419 w 15"/>
              <a:gd name="T27" fmla="*/ 738404092 h 295"/>
              <a:gd name="T28" fmla="*/ 10080837 w 15"/>
              <a:gd name="T29" fmla="*/ 738404092 h 295"/>
              <a:gd name="T30" fmla="*/ 15121257 w 15"/>
              <a:gd name="T31" fmla="*/ 743444397 h 295"/>
              <a:gd name="T32" fmla="*/ 25202091 w 15"/>
              <a:gd name="T33" fmla="*/ 743444397 h 295"/>
              <a:gd name="T34" fmla="*/ 27723100 w 15"/>
              <a:gd name="T35" fmla="*/ 738404092 h 295"/>
              <a:gd name="T36" fmla="*/ 32763517 w 15"/>
              <a:gd name="T37" fmla="*/ 738404092 h 295"/>
              <a:gd name="T38" fmla="*/ 32763517 w 15"/>
              <a:gd name="T39" fmla="*/ 733363787 h 295"/>
              <a:gd name="T40" fmla="*/ 37803934 w 15"/>
              <a:gd name="T41" fmla="*/ 730844428 h 295"/>
              <a:gd name="T42" fmla="*/ 37803934 w 15"/>
              <a:gd name="T43" fmla="*/ 725804123 h 295"/>
              <a:gd name="T44" fmla="*/ 37803934 w 15"/>
              <a:gd name="T45" fmla="*/ 17640280 h 2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
              <a:gd name="T70" fmla="*/ 0 h 295"/>
              <a:gd name="T71" fmla="*/ 15 w 15"/>
              <a:gd name="T72" fmla="*/ 295 h 2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 h="295">
                <a:moveTo>
                  <a:pt x="15" y="7"/>
                </a:moveTo>
                <a:lnTo>
                  <a:pt x="15" y="5"/>
                </a:lnTo>
                <a:lnTo>
                  <a:pt x="13" y="3"/>
                </a:lnTo>
                <a:lnTo>
                  <a:pt x="13" y="2"/>
                </a:lnTo>
                <a:lnTo>
                  <a:pt x="11" y="2"/>
                </a:lnTo>
                <a:lnTo>
                  <a:pt x="10" y="0"/>
                </a:lnTo>
                <a:lnTo>
                  <a:pt x="6" y="0"/>
                </a:lnTo>
                <a:lnTo>
                  <a:pt x="4" y="2"/>
                </a:lnTo>
                <a:lnTo>
                  <a:pt x="2" y="2"/>
                </a:lnTo>
                <a:lnTo>
                  <a:pt x="2" y="3"/>
                </a:lnTo>
                <a:lnTo>
                  <a:pt x="0" y="5"/>
                </a:lnTo>
                <a:lnTo>
                  <a:pt x="0" y="290"/>
                </a:lnTo>
                <a:lnTo>
                  <a:pt x="2" y="291"/>
                </a:lnTo>
                <a:lnTo>
                  <a:pt x="2" y="293"/>
                </a:lnTo>
                <a:lnTo>
                  <a:pt x="4" y="293"/>
                </a:lnTo>
                <a:lnTo>
                  <a:pt x="6" y="295"/>
                </a:lnTo>
                <a:lnTo>
                  <a:pt x="10" y="295"/>
                </a:lnTo>
                <a:lnTo>
                  <a:pt x="11" y="293"/>
                </a:lnTo>
                <a:lnTo>
                  <a:pt x="13" y="293"/>
                </a:lnTo>
                <a:lnTo>
                  <a:pt x="13" y="291"/>
                </a:lnTo>
                <a:lnTo>
                  <a:pt x="15" y="290"/>
                </a:lnTo>
                <a:lnTo>
                  <a:pt x="15" y="288"/>
                </a:lnTo>
                <a:lnTo>
                  <a:pt x="15" y="7"/>
                </a:lnTo>
                <a:close/>
              </a:path>
            </a:pathLst>
          </a:custGeom>
          <a:solidFill>
            <a:srgbClr val="000000"/>
          </a:solidFill>
          <a:ln w="9525">
            <a:noFill/>
            <a:round/>
            <a:headEnd/>
            <a:tailEnd/>
          </a:ln>
        </p:spPr>
        <p:txBody>
          <a:bodyPr/>
          <a:lstStyle/>
          <a:p>
            <a:endParaRPr lang="en-US"/>
          </a:p>
        </p:txBody>
      </p:sp>
      <p:sp>
        <p:nvSpPr>
          <p:cNvPr id="19552" name="Rectangle 94"/>
          <p:cNvSpPr>
            <a:spLocks noChangeArrowheads="1"/>
          </p:cNvSpPr>
          <p:nvPr/>
        </p:nvSpPr>
        <p:spPr bwMode="auto">
          <a:xfrm>
            <a:off x="2947988" y="5818188"/>
            <a:ext cx="296862" cy="307975"/>
          </a:xfrm>
          <a:prstGeom prst="rect">
            <a:avLst/>
          </a:prstGeom>
          <a:solidFill>
            <a:srgbClr val="FFFFFF"/>
          </a:solidFill>
          <a:ln w="9525">
            <a:noFill/>
            <a:miter lim="800000"/>
            <a:headEnd/>
            <a:tailEnd/>
          </a:ln>
        </p:spPr>
        <p:txBody>
          <a:bodyPr/>
          <a:lstStyle/>
          <a:p>
            <a:endParaRPr lang="en-US"/>
          </a:p>
        </p:txBody>
      </p:sp>
      <p:sp>
        <p:nvSpPr>
          <p:cNvPr id="19553" name="Freeform 95"/>
          <p:cNvSpPr>
            <a:spLocks/>
          </p:cNvSpPr>
          <p:nvPr/>
        </p:nvSpPr>
        <p:spPr bwMode="auto">
          <a:xfrm>
            <a:off x="5930900" y="4162425"/>
            <a:ext cx="25400" cy="1646238"/>
          </a:xfrm>
          <a:custGeom>
            <a:avLst/>
            <a:gdLst>
              <a:gd name="T0" fmla="*/ 40322493 w 16"/>
              <a:gd name="T1" fmla="*/ 20161253 h 1037"/>
              <a:gd name="T2" fmla="*/ 40322493 w 16"/>
              <a:gd name="T3" fmla="*/ 15120941 h 1037"/>
              <a:gd name="T4" fmla="*/ 35282183 w 16"/>
              <a:gd name="T5" fmla="*/ 10080626 h 1037"/>
              <a:gd name="T6" fmla="*/ 35282183 w 16"/>
              <a:gd name="T7" fmla="*/ 5040313 h 1037"/>
              <a:gd name="T8" fmla="*/ 30241873 w 16"/>
              <a:gd name="T9" fmla="*/ 5040313 h 1037"/>
              <a:gd name="T10" fmla="*/ 25201557 w 16"/>
              <a:gd name="T11" fmla="*/ 0 h 1037"/>
              <a:gd name="T12" fmla="*/ 15120936 w 16"/>
              <a:gd name="T13" fmla="*/ 0 h 1037"/>
              <a:gd name="T14" fmla="*/ 10080623 w 16"/>
              <a:gd name="T15" fmla="*/ 5040313 h 1037"/>
              <a:gd name="T16" fmla="*/ 5040312 w 16"/>
              <a:gd name="T17" fmla="*/ 5040313 h 1037"/>
              <a:gd name="T18" fmla="*/ 5040312 w 16"/>
              <a:gd name="T19" fmla="*/ 10080626 h 1037"/>
              <a:gd name="T20" fmla="*/ 0 w 16"/>
              <a:gd name="T21" fmla="*/ 15120941 h 1037"/>
              <a:gd name="T22" fmla="*/ 0 w 16"/>
              <a:gd name="T23" fmla="*/ 2147483647 h 1037"/>
              <a:gd name="T24" fmla="*/ 5040312 w 16"/>
              <a:gd name="T25" fmla="*/ 2147483647 h 1037"/>
              <a:gd name="T26" fmla="*/ 5040312 w 16"/>
              <a:gd name="T27" fmla="*/ 2147483647 h 1037"/>
              <a:gd name="T28" fmla="*/ 10080623 w 16"/>
              <a:gd name="T29" fmla="*/ 2147483647 h 1037"/>
              <a:gd name="T30" fmla="*/ 15120936 w 16"/>
              <a:gd name="T31" fmla="*/ 2147483647 h 1037"/>
              <a:gd name="T32" fmla="*/ 25201557 w 16"/>
              <a:gd name="T33" fmla="*/ 2147483647 h 1037"/>
              <a:gd name="T34" fmla="*/ 30241873 w 16"/>
              <a:gd name="T35" fmla="*/ 2147483647 h 1037"/>
              <a:gd name="T36" fmla="*/ 35282183 w 16"/>
              <a:gd name="T37" fmla="*/ 2147483647 h 1037"/>
              <a:gd name="T38" fmla="*/ 35282183 w 16"/>
              <a:gd name="T39" fmla="*/ 2147483647 h 1037"/>
              <a:gd name="T40" fmla="*/ 40322493 w 16"/>
              <a:gd name="T41" fmla="*/ 2147483647 h 1037"/>
              <a:gd name="T42" fmla="*/ 40322493 w 16"/>
              <a:gd name="T43" fmla="*/ 2147483647 h 1037"/>
              <a:gd name="T44" fmla="*/ 40322493 w 16"/>
              <a:gd name="T45" fmla="*/ 20161253 h 10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1037"/>
              <a:gd name="T71" fmla="*/ 16 w 16"/>
              <a:gd name="T72" fmla="*/ 1037 h 10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1037">
                <a:moveTo>
                  <a:pt x="16" y="8"/>
                </a:moveTo>
                <a:lnTo>
                  <a:pt x="16" y="6"/>
                </a:lnTo>
                <a:lnTo>
                  <a:pt x="14" y="4"/>
                </a:lnTo>
                <a:lnTo>
                  <a:pt x="14" y="2"/>
                </a:lnTo>
                <a:lnTo>
                  <a:pt x="12" y="2"/>
                </a:lnTo>
                <a:lnTo>
                  <a:pt x="10" y="0"/>
                </a:lnTo>
                <a:lnTo>
                  <a:pt x="6" y="0"/>
                </a:lnTo>
                <a:lnTo>
                  <a:pt x="4" y="2"/>
                </a:lnTo>
                <a:lnTo>
                  <a:pt x="2" y="2"/>
                </a:lnTo>
                <a:lnTo>
                  <a:pt x="2" y="4"/>
                </a:lnTo>
                <a:lnTo>
                  <a:pt x="0" y="6"/>
                </a:lnTo>
                <a:lnTo>
                  <a:pt x="0" y="1031"/>
                </a:lnTo>
                <a:lnTo>
                  <a:pt x="2" y="1033"/>
                </a:lnTo>
                <a:lnTo>
                  <a:pt x="2" y="1035"/>
                </a:lnTo>
                <a:lnTo>
                  <a:pt x="4" y="1035"/>
                </a:lnTo>
                <a:lnTo>
                  <a:pt x="6" y="1037"/>
                </a:lnTo>
                <a:lnTo>
                  <a:pt x="10" y="1037"/>
                </a:lnTo>
                <a:lnTo>
                  <a:pt x="12" y="1035"/>
                </a:lnTo>
                <a:lnTo>
                  <a:pt x="14" y="1035"/>
                </a:lnTo>
                <a:lnTo>
                  <a:pt x="14" y="1033"/>
                </a:lnTo>
                <a:lnTo>
                  <a:pt x="16" y="1031"/>
                </a:lnTo>
                <a:lnTo>
                  <a:pt x="16" y="1029"/>
                </a:lnTo>
                <a:lnTo>
                  <a:pt x="16" y="8"/>
                </a:lnTo>
                <a:close/>
              </a:path>
            </a:pathLst>
          </a:custGeom>
          <a:solidFill>
            <a:srgbClr val="000000"/>
          </a:solidFill>
          <a:ln w="9525">
            <a:noFill/>
            <a:round/>
            <a:headEnd/>
            <a:tailEnd/>
          </a:ln>
        </p:spPr>
        <p:txBody>
          <a:bodyPr/>
          <a:lstStyle/>
          <a:p>
            <a:endParaRPr lang="en-US"/>
          </a:p>
        </p:txBody>
      </p:sp>
      <p:sp>
        <p:nvSpPr>
          <p:cNvPr id="19554" name="Rectangle 96"/>
          <p:cNvSpPr>
            <a:spLocks noChangeArrowheads="1"/>
          </p:cNvSpPr>
          <p:nvPr/>
        </p:nvSpPr>
        <p:spPr bwMode="auto">
          <a:xfrm>
            <a:off x="5780088" y="5794375"/>
            <a:ext cx="307975" cy="307975"/>
          </a:xfrm>
          <a:prstGeom prst="rect">
            <a:avLst/>
          </a:prstGeom>
          <a:solidFill>
            <a:srgbClr val="FFFFFF"/>
          </a:solidFill>
          <a:ln w="9525">
            <a:noFill/>
            <a:miter lim="800000"/>
            <a:headEnd/>
            <a:tailEnd/>
          </a:ln>
        </p:spPr>
        <p:txBody>
          <a:bodyPr/>
          <a:lstStyle/>
          <a:p>
            <a:endParaRPr lang="en-US"/>
          </a:p>
        </p:txBody>
      </p:sp>
      <p:sp>
        <p:nvSpPr>
          <p:cNvPr id="19555" name="Freeform 97"/>
          <p:cNvSpPr>
            <a:spLocks/>
          </p:cNvSpPr>
          <p:nvPr/>
        </p:nvSpPr>
        <p:spPr bwMode="auto">
          <a:xfrm>
            <a:off x="5778500" y="5768975"/>
            <a:ext cx="328613" cy="330200"/>
          </a:xfrm>
          <a:custGeom>
            <a:avLst/>
            <a:gdLst>
              <a:gd name="T0" fmla="*/ 20161281 w 207"/>
              <a:gd name="T1" fmla="*/ 0 h 208"/>
              <a:gd name="T2" fmla="*/ 15120962 w 207"/>
              <a:gd name="T3" fmla="*/ 0 h 208"/>
              <a:gd name="T4" fmla="*/ 10080640 w 207"/>
              <a:gd name="T5" fmla="*/ 5040313 h 208"/>
              <a:gd name="T6" fmla="*/ 5040320 w 207"/>
              <a:gd name="T7" fmla="*/ 5040313 h 208"/>
              <a:gd name="T8" fmla="*/ 5040320 w 207"/>
              <a:gd name="T9" fmla="*/ 10080625 h 208"/>
              <a:gd name="T10" fmla="*/ 0 w 207"/>
              <a:gd name="T11" fmla="*/ 15120939 h 208"/>
              <a:gd name="T12" fmla="*/ 0 w 207"/>
              <a:gd name="T13" fmla="*/ 509071612 h 208"/>
              <a:gd name="T14" fmla="*/ 5040320 w 207"/>
              <a:gd name="T15" fmla="*/ 514111923 h 208"/>
              <a:gd name="T16" fmla="*/ 5040320 w 207"/>
              <a:gd name="T17" fmla="*/ 519152234 h 208"/>
              <a:gd name="T18" fmla="*/ 10080640 w 207"/>
              <a:gd name="T19" fmla="*/ 519152234 h 208"/>
              <a:gd name="T20" fmla="*/ 15120962 w 207"/>
              <a:gd name="T21" fmla="*/ 524192545 h 208"/>
              <a:gd name="T22" fmla="*/ 509072385 w 207"/>
              <a:gd name="T23" fmla="*/ 524192545 h 208"/>
              <a:gd name="T24" fmla="*/ 514112704 w 207"/>
              <a:gd name="T25" fmla="*/ 519152234 h 208"/>
              <a:gd name="T26" fmla="*/ 516633657 w 207"/>
              <a:gd name="T27" fmla="*/ 519152234 h 208"/>
              <a:gd name="T28" fmla="*/ 516633657 w 207"/>
              <a:gd name="T29" fmla="*/ 514111923 h 208"/>
              <a:gd name="T30" fmla="*/ 521673976 w 207"/>
              <a:gd name="T31" fmla="*/ 509071612 h 208"/>
              <a:gd name="T32" fmla="*/ 521673976 w 207"/>
              <a:gd name="T33" fmla="*/ 15120939 h 208"/>
              <a:gd name="T34" fmla="*/ 516633657 w 207"/>
              <a:gd name="T35" fmla="*/ 10080625 h 208"/>
              <a:gd name="T36" fmla="*/ 516633657 w 207"/>
              <a:gd name="T37" fmla="*/ 5040313 h 208"/>
              <a:gd name="T38" fmla="*/ 514112704 w 207"/>
              <a:gd name="T39" fmla="*/ 5040313 h 208"/>
              <a:gd name="T40" fmla="*/ 509072385 w 207"/>
              <a:gd name="T41" fmla="*/ 0 h 208"/>
              <a:gd name="T42" fmla="*/ 504032067 w 207"/>
              <a:gd name="T43" fmla="*/ 0 h 208"/>
              <a:gd name="T44" fmla="*/ 20161281 w 207"/>
              <a:gd name="T45" fmla="*/ 0 h 208"/>
              <a:gd name="T46" fmla="*/ 20161281 w 207"/>
              <a:gd name="T47" fmla="*/ 40322501 h 208"/>
              <a:gd name="T48" fmla="*/ 504032067 w 207"/>
              <a:gd name="T49" fmla="*/ 40322501 h 208"/>
              <a:gd name="T50" fmla="*/ 483870792 w 207"/>
              <a:gd name="T51" fmla="*/ 20161250 h 208"/>
              <a:gd name="T52" fmla="*/ 483870792 w 207"/>
              <a:gd name="T53" fmla="*/ 504031301 h 208"/>
              <a:gd name="T54" fmla="*/ 504032067 w 207"/>
              <a:gd name="T55" fmla="*/ 483870056 h 208"/>
              <a:gd name="T56" fmla="*/ 20161281 w 207"/>
              <a:gd name="T57" fmla="*/ 483870056 h 208"/>
              <a:gd name="T58" fmla="*/ 37803196 w 207"/>
              <a:gd name="T59" fmla="*/ 504031301 h 208"/>
              <a:gd name="T60" fmla="*/ 37803196 w 207"/>
              <a:gd name="T61" fmla="*/ 20161250 h 208"/>
              <a:gd name="T62" fmla="*/ 20161281 w 207"/>
              <a:gd name="T63" fmla="*/ 40322501 h 208"/>
              <a:gd name="T64" fmla="*/ 20161281 w 207"/>
              <a:gd name="T65" fmla="*/ 0 h 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08"/>
              <a:gd name="T101" fmla="*/ 207 w 207"/>
              <a:gd name="T102" fmla="*/ 208 h 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08">
                <a:moveTo>
                  <a:pt x="8" y="0"/>
                </a:moveTo>
                <a:lnTo>
                  <a:pt x="6" y="0"/>
                </a:lnTo>
                <a:lnTo>
                  <a:pt x="4" y="2"/>
                </a:lnTo>
                <a:lnTo>
                  <a:pt x="2" y="2"/>
                </a:lnTo>
                <a:lnTo>
                  <a:pt x="2" y="4"/>
                </a:lnTo>
                <a:lnTo>
                  <a:pt x="0" y="6"/>
                </a:lnTo>
                <a:lnTo>
                  <a:pt x="0" y="202"/>
                </a:lnTo>
                <a:lnTo>
                  <a:pt x="2" y="204"/>
                </a:lnTo>
                <a:lnTo>
                  <a:pt x="2" y="206"/>
                </a:lnTo>
                <a:lnTo>
                  <a:pt x="4" y="206"/>
                </a:lnTo>
                <a:lnTo>
                  <a:pt x="6" y="208"/>
                </a:lnTo>
                <a:lnTo>
                  <a:pt x="202" y="208"/>
                </a:lnTo>
                <a:lnTo>
                  <a:pt x="204" y="206"/>
                </a:lnTo>
                <a:lnTo>
                  <a:pt x="205" y="206"/>
                </a:lnTo>
                <a:lnTo>
                  <a:pt x="205" y="204"/>
                </a:lnTo>
                <a:lnTo>
                  <a:pt x="207" y="202"/>
                </a:lnTo>
                <a:lnTo>
                  <a:pt x="207" y="6"/>
                </a:lnTo>
                <a:lnTo>
                  <a:pt x="205" y="4"/>
                </a:lnTo>
                <a:lnTo>
                  <a:pt x="205" y="2"/>
                </a:lnTo>
                <a:lnTo>
                  <a:pt x="204" y="2"/>
                </a:lnTo>
                <a:lnTo>
                  <a:pt x="202" y="0"/>
                </a:lnTo>
                <a:lnTo>
                  <a:pt x="200" y="0"/>
                </a:lnTo>
                <a:lnTo>
                  <a:pt x="8" y="0"/>
                </a:lnTo>
                <a:lnTo>
                  <a:pt x="8" y="16"/>
                </a:lnTo>
                <a:lnTo>
                  <a:pt x="200" y="16"/>
                </a:lnTo>
                <a:lnTo>
                  <a:pt x="192" y="8"/>
                </a:lnTo>
                <a:lnTo>
                  <a:pt x="192" y="200"/>
                </a:lnTo>
                <a:lnTo>
                  <a:pt x="200" y="192"/>
                </a:lnTo>
                <a:lnTo>
                  <a:pt x="8" y="192"/>
                </a:lnTo>
                <a:lnTo>
                  <a:pt x="15" y="200"/>
                </a:lnTo>
                <a:lnTo>
                  <a:pt x="15" y="8"/>
                </a:lnTo>
                <a:lnTo>
                  <a:pt x="8" y="16"/>
                </a:lnTo>
                <a:lnTo>
                  <a:pt x="8" y="0"/>
                </a:lnTo>
                <a:close/>
              </a:path>
            </a:pathLst>
          </a:custGeom>
          <a:solidFill>
            <a:srgbClr val="000000"/>
          </a:solidFill>
          <a:ln w="9525">
            <a:noFill/>
            <a:round/>
            <a:headEnd/>
            <a:tailEnd/>
          </a:ln>
        </p:spPr>
        <p:txBody>
          <a:bodyPr/>
          <a:lstStyle/>
          <a:p>
            <a:endParaRPr lang="en-US"/>
          </a:p>
        </p:txBody>
      </p:sp>
      <p:sp>
        <p:nvSpPr>
          <p:cNvPr id="19556" name="Freeform 98"/>
          <p:cNvSpPr>
            <a:spLocks/>
          </p:cNvSpPr>
          <p:nvPr/>
        </p:nvSpPr>
        <p:spPr bwMode="auto">
          <a:xfrm>
            <a:off x="6708775" y="4151313"/>
            <a:ext cx="23813" cy="1646237"/>
          </a:xfrm>
          <a:custGeom>
            <a:avLst/>
            <a:gdLst>
              <a:gd name="T0" fmla="*/ 37803934 w 15"/>
              <a:gd name="T1" fmla="*/ 20161241 h 1037"/>
              <a:gd name="T2" fmla="*/ 37803934 w 15"/>
              <a:gd name="T3" fmla="*/ 15120932 h 1037"/>
              <a:gd name="T4" fmla="*/ 32763517 w 15"/>
              <a:gd name="T5" fmla="*/ 10080620 h 1037"/>
              <a:gd name="T6" fmla="*/ 32763517 w 15"/>
              <a:gd name="T7" fmla="*/ 5040310 h 1037"/>
              <a:gd name="T8" fmla="*/ 27723100 w 15"/>
              <a:gd name="T9" fmla="*/ 5040310 h 1037"/>
              <a:gd name="T10" fmla="*/ 22682677 w 15"/>
              <a:gd name="T11" fmla="*/ 0 h 1037"/>
              <a:gd name="T12" fmla="*/ 15121257 w 15"/>
              <a:gd name="T13" fmla="*/ 0 h 1037"/>
              <a:gd name="T14" fmla="*/ 10080837 w 15"/>
              <a:gd name="T15" fmla="*/ 5040310 h 1037"/>
              <a:gd name="T16" fmla="*/ 5040419 w 15"/>
              <a:gd name="T17" fmla="*/ 5040310 h 1037"/>
              <a:gd name="T18" fmla="*/ 5040419 w 15"/>
              <a:gd name="T19" fmla="*/ 10080620 h 1037"/>
              <a:gd name="T20" fmla="*/ 0 w 15"/>
              <a:gd name="T21" fmla="*/ 15120932 h 1037"/>
              <a:gd name="T22" fmla="*/ 0 w 15"/>
              <a:gd name="T23" fmla="*/ 2147483647 h 1037"/>
              <a:gd name="T24" fmla="*/ 5040419 w 15"/>
              <a:gd name="T25" fmla="*/ 2147483647 h 1037"/>
              <a:gd name="T26" fmla="*/ 5040419 w 15"/>
              <a:gd name="T27" fmla="*/ 2147483647 h 1037"/>
              <a:gd name="T28" fmla="*/ 10080837 w 15"/>
              <a:gd name="T29" fmla="*/ 2147483647 h 1037"/>
              <a:gd name="T30" fmla="*/ 15121257 w 15"/>
              <a:gd name="T31" fmla="*/ 2147483647 h 1037"/>
              <a:gd name="T32" fmla="*/ 22682677 w 15"/>
              <a:gd name="T33" fmla="*/ 2147483647 h 1037"/>
              <a:gd name="T34" fmla="*/ 27723100 w 15"/>
              <a:gd name="T35" fmla="*/ 2147483647 h 1037"/>
              <a:gd name="T36" fmla="*/ 32763517 w 15"/>
              <a:gd name="T37" fmla="*/ 2147483647 h 1037"/>
              <a:gd name="T38" fmla="*/ 32763517 w 15"/>
              <a:gd name="T39" fmla="*/ 2147483647 h 1037"/>
              <a:gd name="T40" fmla="*/ 37803934 w 15"/>
              <a:gd name="T41" fmla="*/ 2147483647 h 1037"/>
              <a:gd name="T42" fmla="*/ 37803934 w 15"/>
              <a:gd name="T43" fmla="*/ 2147483647 h 1037"/>
              <a:gd name="T44" fmla="*/ 37803934 w 15"/>
              <a:gd name="T45" fmla="*/ 20161241 h 10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
              <a:gd name="T70" fmla="*/ 0 h 1037"/>
              <a:gd name="T71" fmla="*/ 15 w 15"/>
              <a:gd name="T72" fmla="*/ 1037 h 10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 h="1037">
                <a:moveTo>
                  <a:pt x="15" y="8"/>
                </a:moveTo>
                <a:lnTo>
                  <a:pt x="15" y="6"/>
                </a:lnTo>
                <a:lnTo>
                  <a:pt x="13" y="4"/>
                </a:lnTo>
                <a:lnTo>
                  <a:pt x="13" y="2"/>
                </a:lnTo>
                <a:lnTo>
                  <a:pt x="11" y="2"/>
                </a:lnTo>
                <a:lnTo>
                  <a:pt x="9" y="0"/>
                </a:lnTo>
                <a:lnTo>
                  <a:pt x="6" y="0"/>
                </a:lnTo>
                <a:lnTo>
                  <a:pt x="4" y="2"/>
                </a:lnTo>
                <a:lnTo>
                  <a:pt x="2" y="2"/>
                </a:lnTo>
                <a:lnTo>
                  <a:pt x="2" y="4"/>
                </a:lnTo>
                <a:lnTo>
                  <a:pt x="0" y="6"/>
                </a:lnTo>
                <a:lnTo>
                  <a:pt x="0" y="1031"/>
                </a:lnTo>
                <a:lnTo>
                  <a:pt x="2" y="1033"/>
                </a:lnTo>
                <a:lnTo>
                  <a:pt x="2" y="1035"/>
                </a:lnTo>
                <a:lnTo>
                  <a:pt x="4" y="1035"/>
                </a:lnTo>
                <a:lnTo>
                  <a:pt x="6" y="1037"/>
                </a:lnTo>
                <a:lnTo>
                  <a:pt x="9" y="1037"/>
                </a:lnTo>
                <a:lnTo>
                  <a:pt x="11" y="1035"/>
                </a:lnTo>
                <a:lnTo>
                  <a:pt x="13" y="1035"/>
                </a:lnTo>
                <a:lnTo>
                  <a:pt x="13" y="1033"/>
                </a:lnTo>
                <a:lnTo>
                  <a:pt x="15" y="1031"/>
                </a:lnTo>
                <a:lnTo>
                  <a:pt x="15" y="1029"/>
                </a:lnTo>
                <a:lnTo>
                  <a:pt x="15" y="8"/>
                </a:lnTo>
                <a:close/>
              </a:path>
            </a:pathLst>
          </a:custGeom>
          <a:solidFill>
            <a:srgbClr val="000000"/>
          </a:solidFill>
          <a:ln w="9525">
            <a:noFill/>
            <a:round/>
            <a:headEnd/>
            <a:tailEnd/>
          </a:ln>
        </p:spPr>
        <p:txBody>
          <a:bodyPr/>
          <a:lstStyle/>
          <a:p>
            <a:endParaRPr lang="en-US"/>
          </a:p>
        </p:txBody>
      </p:sp>
      <p:sp>
        <p:nvSpPr>
          <p:cNvPr id="19557" name="Rectangle 99"/>
          <p:cNvSpPr>
            <a:spLocks noChangeArrowheads="1"/>
          </p:cNvSpPr>
          <p:nvPr/>
        </p:nvSpPr>
        <p:spPr bwMode="auto">
          <a:xfrm>
            <a:off x="6550025" y="5805488"/>
            <a:ext cx="307975" cy="307975"/>
          </a:xfrm>
          <a:prstGeom prst="rect">
            <a:avLst/>
          </a:prstGeom>
          <a:solidFill>
            <a:srgbClr val="FFFFFF"/>
          </a:solidFill>
          <a:ln w="9525">
            <a:noFill/>
            <a:miter lim="800000"/>
            <a:headEnd/>
            <a:tailEnd/>
          </a:ln>
        </p:spPr>
        <p:txBody>
          <a:bodyPr/>
          <a:lstStyle/>
          <a:p>
            <a:endParaRPr lang="en-US"/>
          </a:p>
        </p:txBody>
      </p:sp>
      <p:sp>
        <p:nvSpPr>
          <p:cNvPr id="19558" name="Freeform 100"/>
          <p:cNvSpPr>
            <a:spLocks/>
          </p:cNvSpPr>
          <p:nvPr/>
        </p:nvSpPr>
        <p:spPr bwMode="auto">
          <a:xfrm>
            <a:off x="6529388" y="5780088"/>
            <a:ext cx="328612" cy="330200"/>
          </a:xfrm>
          <a:custGeom>
            <a:avLst/>
            <a:gdLst>
              <a:gd name="T0" fmla="*/ 17640274 w 207"/>
              <a:gd name="T1" fmla="*/ 0 h 208"/>
              <a:gd name="T2" fmla="*/ 12599968 w 207"/>
              <a:gd name="T3" fmla="*/ 0 h 208"/>
              <a:gd name="T4" fmla="*/ 7559664 w 207"/>
              <a:gd name="T5" fmla="*/ 5040313 h 208"/>
              <a:gd name="T6" fmla="*/ 5040305 w 207"/>
              <a:gd name="T7" fmla="*/ 5040313 h 208"/>
              <a:gd name="T8" fmla="*/ 5040305 w 207"/>
              <a:gd name="T9" fmla="*/ 10080625 h 208"/>
              <a:gd name="T10" fmla="*/ 0 w 207"/>
              <a:gd name="T11" fmla="*/ 15120939 h 208"/>
              <a:gd name="T12" fmla="*/ 0 w 207"/>
              <a:gd name="T13" fmla="*/ 509071612 h 208"/>
              <a:gd name="T14" fmla="*/ 5040305 w 207"/>
              <a:gd name="T15" fmla="*/ 514111923 h 208"/>
              <a:gd name="T16" fmla="*/ 5040305 w 207"/>
              <a:gd name="T17" fmla="*/ 519152234 h 208"/>
              <a:gd name="T18" fmla="*/ 7559664 w 207"/>
              <a:gd name="T19" fmla="*/ 519152234 h 208"/>
              <a:gd name="T20" fmla="*/ 12599968 w 207"/>
              <a:gd name="T21" fmla="*/ 524192545 h 208"/>
              <a:gd name="T22" fmla="*/ 506549891 w 207"/>
              <a:gd name="T23" fmla="*/ 524192545 h 208"/>
              <a:gd name="T24" fmla="*/ 511590194 w 207"/>
              <a:gd name="T25" fmla="*/ 519152234 h 208"/>
              <a:gd name="T26" fmla="*/ 516630498 w 207"/>
              <a:gd name="T27" fmla="*/ 519152234 h 208"/>
              <a:gd name="T28" fmla="*/ 516630498 w 207"/>
              <a:gd name="T29" fmla="*/ 514111923 h 208"/>
              <a:gd name="T30" fmla="*/ 521670801 w 207"/>
              <a:gd name="T31" fmla="*/ 509071612 h 208"/>
              <a:gd name="T32" fmla="*/ 521670801 w 207"/>
              <a:gd name="T33" fmla="*/ 15120939 h 208"/>
              <a:gd name="T34" fmla="*/ 516630498 w 207"/>
              <a:gd name="T35" fmla="*/ 10080625 h 208"/>
              <a:gd name="T36" fmla="*/ 516630498 w 207"/>
              <a:gd name="T37" fmla="*/ 5040313 h 208"/>
              <a:gd name="T38" fmla="*/ 511590194 w 207"/>
              <a:gd name="T39" fmla="*/ 5040313 h 208"/>
              <a:gd name="T40" fmla="*/ 506549891 w 207"/>
              <a:gd name="T41" fmla="*/ 0 h 208"/>
              <a:gd name="T42" fmla="*/ 501509587 w 207"/>
              <a:gd name="T43" fmla="*/ 0 h 208"/>
              <a:gd name="T44" fmla="*/ 17640274 w 207"/>
              <a:gd name="T45" fmla="*/ 0 h 208"/>
              <a:gd name="T46" fmla="*/ 17640274 w 207"/>
              <a:gd name="T47" fmla="*/ 40322501 h 208"/>
              <a:gd name="T48" fmla="*/ 501509587 w 207"/>
              <a:gd name="T49" fmla="*/ 40322501 h 208"/>
              <a:gd name="T50" fmla="*/ 483869320 w 207"/>
              <a:gd name="T51" fmla="*/ 20161250 h 208"/>
              <a:gd name="T52" fmla="*/ 483869320 w 207"/>
              <a:gd name="T53" fmla="*/ 504031301 h 208"/>
              <a:gd name="T54" fmla="*/ 501509587 w 207"/>
              <a:gd name="T55" fmla="*/ 483870056 h 208"/>
              <a:gd name="T56" fmla="*/ 17640274 w 207"/>
              <a:gd name="T57" fmla="*/ 483870056 h 208"/>
              <a:gd name="T58" fmla="*/ 37801494 w 207"/>
              <a:gd name="T59" fmla="*/ 504031301 h 208"/>
              <a:gd name="T60" fmla="*/ 37801494 w 207"/>
              <a:gd name="T61" fmla="*/ 20161250 h 208"/>
              <a:gd name="T62" fmla="*/ 17640274 w 207"/>
              <a:gd name="T63" fmla="*/ 40322501 h 208"/>
              <a:gd name="T64" fmla="*/ 17640274 w 207"/>
              <a:gd name="T65" fmla="*/ 0 h 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08"/>
              <a:gd name="T101" fmla="*/ 207 w 207"/>
              <a:gd name="T102" fmla="*/ 208 h 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08">
                <a:moveTo>
                  <a:pt x="7" y="0"/>
                </a:moveTo>
                <a:lnTo>
                  <a:pt x="5" y="0"/>
                </a:lnTo>
                <a:lnTo>
                  <a:pt x="3" y="2"/>
                </a:lnTo>
                <a:lnTo>
                  <a:pt x="2" y="2"/>
                </a:lnTo>
                <a:lnTo>
                  <a:pt x="2" y="4"/>
                </a:lnTo>
                <a:lnTo>
                  <a:pt x="0" y="6"/>
                </a:lnTo>
                <a:lnTo>
                  <a:pt x="0" y="202"/>
                </a:lnTo>
                <a:lnTo>
                  <a:pt x="2" y="204"/>
                </a:lnTo>
                <a:lnTo>
                  <a:pt x="2" y="206"/>
                </a:lnTo>
                <a:lnTo>
                  <a:pt x="3" y="206"/>
                </a:lnTo>
                <a:lnTo>
                  <a:pt x="5" y="208"/>
                </a:lnTo>
                <a:lnTo>
                  <a:pt x="201" y="208"/>
                </a:lnTo>
                <a:lnTo>
                  <a:pt x="203" y="206"/>
                </a:lnTo>
                <a:lnTo>
                  <a:pt x="205" y="206"/>
                </a:lnTo>
                <a:lnTo>
                  <a:pt x="205" y="204"/>
                </a:lnTo>
                <a:lnTo>
                  <a:pt x="207" y="202"/>
                </a:lnTo>
                <a:lnTo>
                  <a:pt x="207" y="6"/>
                </a:lnTo>
                <a:lnTo>
                  <a:pt x="205" y="4"/>
                </a:lnTo>
                <a:lnTo>
                  <a:pt x="205" y="2"/>
                </a:lnTo>
                <a:lnTo>
                  <a:pt x="203" y="2"/>
                </a:lnTo>
                <a:lnTo>
                  <a:pt x="201" y="0"/>
                </a:lnTo>
                <a:lnTo>
                  <a:pt x="199" y="0"/>
                </a:lnTo>
                <a:lnTo>
                  <a:pt x="7" y="0"/>
                </a:lnTo>
                <a:lnTo>
                  <a:pt x="7" y="16"/>
                </a:lnTo>
                <a:lnTo>
                  <a:pt x="199" y="16"/>
                </a:lnTo>
                <a:lnTo>
                  <a:pt x="192" y="8"/>
                </a:lnTo>
                <a:lnTo>
                  <a:pt x="192" y="200"/>
                </a:lnTo>
                <a:lnTo>
                  <a:pt x="199" y="192"/>
                </a:lnTo>
                <a:lnTo>
                  <a:pt x="7" y="192"/>
                </a:lnTo>
                <a:lnTo>
                  <a:pt x="15" y="200"/>
                </a:lnTo>
                <a:lnTo>
                  <a:pt x="15" y="8"/>
                </a:lnTo>
                <a:lnTo>
                  <a:pt x="7" y="16"/>
                </a:lnTo>
                <a:lnTo>
                  <a:pt x="7" y="0"/>
                </a:lnTo>
                <a:close/>
              </a:path>
            </a:pathLst>
          </a:custGeom>
          <a:solidFill>
            <a:srgbClr val="000000"/>
          </a:solidFill>
          <a:ln w="9525">
            <a:noFill/>
            <a:round/>
            <a:headEnd/>
            <a:tailEnd/>
          </a:ln>
        </p:spPr>
        <p:txBody>
          <a:bodyPr/>
          <a:lstStyle/>
          <a:p>
            <a:endParaRPr lang="en-US"/>
          </a:p>
        </p:txBody>
      </p:sp>
      <p:sp>
        <p:nvSpPr>
          <p:cNvPr id="19559" name="Rectangle 101"/>
          <p:cNvSpPr>
            <a:spLocks noChangeArrowheads="1"/>
          </p:cNvSpPr>
          <p:nvPr/>
        </p:nvSpPr>
        <p:spPr bwMode="auto">
          <a:xfrm>
            <a:off x="3667125" y="4648200"/>
            <a:ext cx="762000" cy="649288"/>
          </a:xfrm>
          <a:prstGeom prst="rect">
            <a:avLst/>
          </a:prstGeom>
          <a:solidFill>
            <a:srgbClr val="FFFFFF"/>
          </a:solidFill>
          <a:ln w="9525">
            <a:noFill/>
            <a:miter lim="800000"/>
            <a:headEnd/>
            <a:tailEnd/>
          </a:ln>
        </p:spPr>
        <p:txBody>
          <a:bodyPr/>
          <a:lstStyle/>
          <a:p>
            <a:endParaRPr lang="en-US"/>
          </a:p>
        </p:txBody>
      </p:sp>
      <p:sp>
        <p:nvSpPr>
          <p:cNvPr id="19560" name="Freeform 102"/>
          <p:cNvSpPr>
            <a:spLocks/>
          </p:cNvSpPr>
          <p:nvPr/>
        </p:nvSpPr>
        <p:spPr bwMode="auto">
          <a:xfrm>
            <a:off x="3667125" y="4635500"/>
            <a:ext cx="782638" cy="669925"/>
          </a:xfrm>
          <a:custGeom>
            <a:avLst/>
            <a:gdLst>
              <a:gd name="T0" fmla="*/ 20161264 w 493"/>
              <a:gd name="T1" fmla="*/ 0 h 422"/>
              <a:gd name="T2" fmla="*/ 15120950 w 493"/>
              <a:gd name="T3" fmla="*/ 0 h 422"/>
              <a:gd name="T4" fmla="*/ 10080632 w 493"/>
              <a:gd name="T5" fmla="*/ 5040313 h 422"/>
              <a:gd name="T6" fmla="*/ 5040316 w 493"/>
              <a:gd name="T7" fmla="*/ 5040313 h 422"/>
              <a:gd name="T8" fmla="*/ 5040316 w 493"/>
              <a:gd name="T9" fmla="*/ 10080625 h 422"/>
              <a:gd name="T10" fmla="*/ 0 w 493"/>
              <a:gd name="T11" fmla="*/ 15120939 h 422"/>
              <a:gd name="T12" fmla="*/ 0 w 493"/>
              <a:gd name="T13" fmla="*/ 1050906043 h 422"/>
              <a:gd name="T14" fmla="*/ 5040316 w 493"/>
              <a:gd name="T15" fmla="*/ 1053425405 h 422"/>
              <a:gd name="T16" fmla="*/ 5040316 w 493"/>
              <a:gd name="T17" fmla="*/ 1058465716 h 422"/>
              <a:gd name="T18" fmla="*/ 10080632 w 493"/>
              <a:gd name="T19" fmla="*/ 1058465716 h 422"/>
              <a:gd name="T20" fmla="*/ 15120950 w 493"/>
              <a:gd name="T21" fmla="*/ 1063506027 h 422"/>
              <a:gd name="T22" fmla="*/ 1229837128 w 493"/>
              <a:gd name="T23" fmla="*/ 1063506027 h 422"/>
              <a:gd name="T24" fmla="*/ 1234877443 w 493"/>
              <a:gd name="T25" fmla="*/ 1058465716 h 422"/>
              <a:gd name="T26" fmla="*/ 1237398394 w 493"/>
              <a:gd name="T27" fmla="*/ 1058465716 h 422"/>
              <a:gd name="T28" fmla="*/ 1237398394 w 493"/>
              <a:gd name="T29" fmla="*/ 1053425405 h 422"/>
              <a:gd name="T30" fmla="*/ 1242438708 w 493"/>
              <a:gd name="T31" fmla="*/ 1050906043 h 422"/>
              <a:gd name="T32" fmla="*/ 1242438708 w 493"/>
              <a:gd name="T33" fmla="*/ 15120939 h 422"/>
              <a:gd name="T34" fmla="*/ 1237398394 w 493"/>
              <a:gd name="T35" fmla="*/ 10080625 h 422"/>
              <a:gd name="T36" fmla="*/ 1237398394 w 493"/>
              <a:gd name="T37" fmla="*/ 5040313 h 422"/>
              <a:gd name="T38" fmla="*/ 1234877443 w 493"/>
              <a:gd name="T39" fmla="*/ 5040313 h 422"/>
              <a:gd name="T40" fmla="*/ 1229837128 w 493"/>
              <a:gd name="T41" fmla="*/ 0 h 422"/>
              <a:gd name="T42" fmla="*/ 1224796814 w 493"/>
              <a:gd name="T43" fmla="*/ 0 h 422"/>
              <a:gd name="T44" fmla="*/ 20161264 w 493"/>
              <a:gd name="T45" fmla="*/ 0 h 422"/>
              <a:gd name="T46" fmla="*/ 20161264 w 493"/>
              <a:gd name="T47" fmla="*/ 37801551 h 422"/>
              <a:gd name="T48" fmla="*/ 1224796814 w 493"/>
              <a:gd name="T49" fmla="*/ 37801551 h 422"/>
              <a:gd name="T50" fmla="*/ 1204635556 w 493"/>
              <a:gd name="T51" fmla="*/ 20161250 h 422"/>
              <a:gd name="T52" fmla="*/ 1204635556 w 493"/>
              <a:gd name="T53" fmla="*/ 1045865732 h 422"/>
              <a:gd name="T54" fmla="*/ 1224796814 w 493"/>
              <a:gd name="T55" fmla="*/ 1025704488 h 422"/>
              <a:gd name="T56" fmla="*/ 20161264 w 493"/>
              <a:gd name="T57" fmla="*/ 1025704488 h 422"/>
              <a:gd name="T58" fmla="*/ 37803165 w 493"/>
              <a:gd name="T59" fmla="*/ 1045865732 h 422"/>
              <a:gd name="T60" fmla="*/ 37803165 w 493"/>
              <a:gd name="T61" fmla="*/ 20161250 h 422"/>
              <a:gd name="T62" fmla="*/ 20161264 w 493"/>
              <a:gd name="T63" fmla="*/ 37801551 h 422"/>
              <a:gd name="T64" fmla="*/ 20161264 w 493"/>
              <a:gd name="T65" fmla="*/ 0 h 4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3"/>
              <a:gd name="T100" fmla="*/ 0 h 422"/>
              <a:gd name="T101" fmla="*/ 493 w 493"/>
              <a:gd name="T102" fmla="*/ 422 h 4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3" h="422">
                <a:moveTo>
                  <a:pt x="8" y="0"/>
                </a:moveTo>
                <a:lnTo>
                  <a:pt x="6" y="0"/>
                </a:lnTo>
                <a:lnTo>
                  <a:pt x="4" y="2"/>
                </a:lnTo>
                <a:lnTo>
                  <a:pt x="2" y="2"/>
                </a:lnTo>
                <a:lnTo>
                  <a:pt x="2" y="4"/>
                </a:lnTo>
                <a:lnTo>
                  <a:pt x="0" y="6"/>
                </a:lnTo>
                <a:lnTo>
                  <a:pt x="0" y="417"/>
                </a:lnTo>
                <a:lnTo>
                  <a:pt x="2" y="418"/>
                </a:lnTo>
                <a:lnTo>
                  <a:pt x="2" y="420"/>
                </a:lnTo>
                <a:lnTo>
                  <a:pt x="4" y="420"/>
                </a:lnTo>
                <a:lnTo>
                  <a:pt x="6" y="422"/>
                </a:lnTo>
                <a:lnTo>
                  <a:pt x="488" y="422"/>
                </a:lnTo>
                <a:lnTo>
                  <a:pt x="490" y="420"/>
                </a:lnTo>
                <a:lnTo>
                  <a:pt x="491" y="420"/>
                </a:lnTo>
                <a:lnTo>
                  <a:pt x="491" y="418"/>
                </a:lnTo>
                <a:lnTo>
                  <a:pt x="493" y="417"/>
                </a:lnTo>
                <a:lnTo>
                  <a:pt x="493" y="6"/>
                </a:lnTo>
                <a:lnTo>
                  <a:pt x="491" y="4"/>
                </a:lnTo>
                <a:lnTo>
                  <a:pt x="491" y="2"/>
                </a:lnTo>
                <a:lnTo>
                  <a:pt x="490" y="2"/>
                </a:lnTo>
                <a:lnTo>
                  <a:pt x="488" y="0"/>
                </a:lnTo>
                <a:lnTo>
                  <a:pt x="486" y="0"/>
                </a:lnTo>
                <a:lnTo>
                  <a:pt x="8" y="0"/>
                </a:lnTo>
                <a:lnTo>
                  <a:pt x="8" y="15"/>
                </a:lnTo>
                <a:lnTo>
                  <a:pt x="486" y="15"/>
                </a:lnTo>
                <a:lnTo>
                  <a:pt x="478" y="8"/>
                </a:lnTo>
                <a:lnTo>
                  <a:pt x="478" y="415"/>
                </a:lnTo>
                <a:lnTo>
                  <a:pt x="486" y="407"/>
                </a:lnTo>
                <a:lnTo>
                  <a:pt x="8" y="407"/>
                </a:lnTo>
                <a:lnTo>
                  <a:pt x="15" y="415"/>
                </a:lnTo>
                <a:lnTo>
                  <a:pt x="15" y="8"/>
                </a:lnTo>
                <a:lnTo>
                  <a:pt x="8" y="15"/>
                </a:lnTo>
                <a:lnTo>
                  <a:pt x="8" y="0"/>
                </a:lnTo>
                <a:close/>
              </a:path>
            </a:pathLst>
          </a:custGeom>
          <a:solidFill>
            <a:srgbClr val="000000"/>
          </a:solidFill>
          <a:ln w="9525">
            <a:noFill/>
            <a:round/>
            <a:headEnd/>
            <a:tailEnd/>
          </a:ln>
        </p:spPr>
        <p:txBody>
          <a:bodyPr/>
          <a:lstStyle/>
          <a:p>
            <a:endParaRPr lang="en-US"/>
          </a:p>
        </p:txBody>
      </p:sp>
      <p:sp>
        <p:nvSpPr>
          <p:cNvPr id="19561" name="Rectangle 103"/>
          <p:cNvSpPr>
            <a:spLocks noChangeArrowheads="1"/>
          </p:cNvSpPr>
          <p:nvPr/>
        </p:nvSpPr>
        <p:spPr bwMode="auto">
          <a:xfrm>
            <a:off x="2693988" y="4629150"/>
            <a:ext cx="725487" cy="649288"/>
          </a:xfrm>
          <a:prstGeom prst="rect">
            <a:avLst/>
          </a:prstGeom>
          <a:solidFill>
            <a:srgbClr val="FFFFFF"/>
          </a:solidFill>
          <a:ln w="9525">
            <a:noFill/>
            <a:miter lim="800000"/>
            <a:headEnd/>
            <a:tailEnd/>
          </a:ln>
        </p:spPr>
        <p:txBody>
          <a:bodyPr/>
          <a:lstStyle/>
          <a:p>
            <a:endParaRPr lang="en-US"/>
          </a:p>
        </p:txBody>
      </p:sp>
      <p:sp>
        <p:nvSpPr>
          <p:cNvPr id="19562" name="Freeform 104"/>
          <p:cNvSpPr>
            <a:spLocks/>
          </p:cNvSpPr>
          <p:nvPr/>
        </p:nvSpPr>
        <p:spPr bwMode="auto">
          <a:xfrm>
            <a:off x="2670175" y="4618038"/>
            <a:ext cx="781050" cy="676275"/>
          </a:xfrm>
          <a:custGeom>
            <a:avLst/>
            <a:gdLst>
              <a:gd name="T0" fmla="*/ 19998992 w 494"/>
              <a:gd name="T1" fmla="*/ 0 h 422"/>
              <a:gd name="T2" fmla="*/ 14998060 w 494"/>
              <a:gd name="T3" fmla="*/ 0 h 422"/>
              <a:gd name="T4" fmla="*/ 9998705 w 494"/>
              <a:gd name="T5" fmla="*/ 5136164 h 422"/>
              <a:gd name="T6" fmla="*/ 4999353 w 494"/>
              <a:gd name="T7" fmla="*/ 5136164 h 422"/>
              <a:gd name="T8" fmla="*/ 4999353 w 494"/>
              <a:gd name="T9" fmla="*/ 10272329 h 422"/>
              <a:gd name="T10" fmla="*/ 0 w 494"/>
              <a:gd name="T11" fmla="*/ 12841212 h 422"/>
              <a:gd name="T12" fmla="*/ 0 w 494"/>
              <a:gd name="T13" fmla="*/ 1068354337 h 422"/>
              <a:gd name="T14" fmla="*/ 4999353 w 494"/>
              <a:gd name="T15" fmla="*/ 1073490500 h 422"/>
              <a:gd name="T16" fmla="*/ 4999353 w 494"/>
              <a:gd name="T17" fmla="*/ 1078626663 h 422"/>
              <a:gd name="T18" fmla="*/ 9998705 w 494"/>
              <a:gd name="T19" fmla="*/ 1078626663 h 422"/>
              <a:gd name="T20" fmla="*/ 14998060 w 494"/>
              <a:gd name="T21" fmla="*/ 1083762826 h 422"/>
              <a:gd name="T22" fmla="*/ 1219899005 w 494"/>
              <a:gd name="T23" fmla="*/ 1083762826 h 422"/>
              <a:gd name="T24" fmla="*/ 1224898356 w 494"/>
              <a:gd name="T25" fmla="*/ 1078626663 h 422"/>
              <a:gd name="T26" fmla="*/ 1229897708 w 494"/>
              <a:gd name="T27" fmla="*/ 1078626663 h 422"/>
              <a:gd name="T28" fmla="*/ 1229897708 w 494"/>
              <a:gd name="T29" fmla="*/ 1073490500 h 422"/>
              <a:gd name="T30" fmla="*/ 1234897059 w 494"/>
              <a:gd name="T31" fmla="*/ 1068354337 h 422"/>
              <a:gd name="T32" fmla="*/ 1234897059 w 494"/>
              <a:gd name="T33" fmla="*/ 12841212 h 422"/>
              <a:gd name="T34" fmla="*/ 1229897708 w 494"/>
              <a:gd name="T35" fmla="*/ 10272329 h 422"/>
              <a:gd name="T36" fmla="*/ 1229897708 w 494"/>
              <a:gd name="T37" fmla="*/ 5136164 h 422"/>
              <a:gd name="T38" fmla="*/ 1224898356 w 494"/>
              <a:gd name="T39" fmla="*/ 5136164 h 422"/>
              <a:gd name="T40" fmla="*/ 1219899005 w 494"/>
              <a:gd name="T41" fmla="*/ 0 h 422"/>
              <a:gd name="T42" fmla="*/ 1214898073 w 494"/>
              <a:gd name="T43" fmla="*/ 0 h 422"/>
              <a:gd name="T44" fmla="*/ 19998992 w 494"/>
              <a:gd name="T45" fmla="*/ 0 h 422"/>
              <a:gd name="T46" fmla="*/ 19998992 w 494"/>
              <a:gd name="T47" fmla="*/ 38522036 h 422"/>
              <a:gd name="T48" fmla="*/ 1214898073 w 494"/>
              <a:gd name="T49" fmla="*/ 38522036 h 422"/>
              <a:gd name="T50" fmla="*/ 1194900668 w 494"/>
              <a:gd name="T51" fmla="*/ 17977378 h 422"/>
              <a:gd name="T52" fmla="*/ 1194900668 w 494"/>
              <a:gd name="T53" fmla="*/ 1063218174 h 422"/>
              <a:gd name="T54" fmla="*/ 1214898073 w 494"/>
              <a:gd name="T55" fmla="*/ 1045240802 h 422"/>
              <a:gd name="T56" fmla="*/ 19998992 w 494"/>
              <a:gd name="T57" fmla="*/ 1045240802 h 422"/>
              <a:gd name="T58" fmla="*/ 39996403 w 494"/>
              <a:gd name="T59" fmla="*/ 1063218174 h 422"/>
              <a:gd name="T60" fmla="*/ 39996403 w 494"/>
              <a:gd name="T61" fmla="*/ 17977378 h 422"/>
              <a:gd name="T62" fmla="*/ 19998992 w 494"/>
              <a:gd name="T63" fmla="*/ 38522036 h 422"/>
              <a:gd name="T64" fmla="*/ 19998992 w 494"/>
              <a:gd name="T65" fmla="*/ 0 h 4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4"/>
              <a:gd name="T100" fmla="*/ 0 h 422"/>
              <a:gd name="T101" fmla="*/ 494 w 494"/>
              <a:gd name="T102" fmla="*/ 422 h 4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4" h="422">
                <a:moveTo>
                  <a:pt x="8" y="0"/>
                </a:moveTo>
                <a:lnTo>
                  <a:pt x="6" y="0"/>
                </a:lnTo>
                <a:lnTo>
                  <a:pt x="4" y="2"/>
                </a:lnTo>
                <a:lnTo>
                  <a:pt x="2" y="2"/>
                </a:lnTo>
                <a:lnTo>
                  <a:pt x="2" y="4"/>
                </a:lnTo>
                <a:lnTo>
                  <a:pt x="0" y="5"/>
                </a:lnTo>
                <a:lnTo>
                  <a:pt x="0" y="416"/>
                </a:lnTo>
                <a:lnTo>
                  <a:pt x="2" y="418"/>
                </a:lnTo>
                <a:lnTo>
                  <a:pt x="2" y="420"/>
                </a:lnTo>
                <a:lnTo>
                  <a:pt x="4" y="420"/>
                </a:lnTo>
                <a:lnTo>
                  <a:pt x="6" y="422"/>
                </a:lnTo>
                <a:lnTo>
                  <a:pt x="488" y="422"/>
                </a:lnTo>
                <a:lnTo>
                  <a:pt x="490" y="420"/>
                </a:lnTo>
                <a:lnTo>
                  <a:pt x="492" y="420"/>
                </a:lnTo>
                <a:lnTo>
                  <a:pt x="492" y="418"/>
                </a:lnTo>
                <a:lnTo>
                  <a:pt x="494" y="416"/>
                </a:lnTo>
                <a:lnTo>
                  <a:pt x="494" y="5"/>
                </a:lnTo>
                <a:lnTo>
                  <a:pt x="492" y="4"/>
                </a:lnTo>
                <a:lnTo>
                  <a:pt x="492" y="2"/>
                </a:lnTo>
                <a:lnTo>
                  <a:pt x="490" y="2"/>
                </a:lnTo>
                <a:lnTo>
                  <a:pt x="488" y="0"/>
                </a:lnTo>
                <a:lnTo>
                  <a:pt x="486" y="0"/>
                </a:lnTo>
                <a:lnTo>
                  <a:pt x="8" y="0"/>
                </a:lnTo>
                <a:lnTo>
                  <a:pt x="8" y="15"/>
                </a:lnTo>
                <a:lnTo>
                  <a:pt x="486" y="15"/>
                </a:lnTo>
                <a:lnTo>
                  <a:pt x="478" y="7"/>
                </a:lnTo>
                <a:lnTo>
                  <a:pt x="478" y="414"/>
                </a:lnTo>
                <a:lnTo>
                  <a:pt x="486" y="407"/>
                </a:lnTo>
                <a:lnTo>
                  <a:pt x="8" y="407"/>
                </a:lnTo>
                <a:lnTo>
                  <a:pt x="16" y="414"/>
                </a:lnTo>
                <a:lnTo>
                  <a:pt x="16" y="7"/>
                </a:lnTo>
                <a:lnTo>
                  <a:pt x="8" y="15"/>
                </a:lnTo>
                <a:lnTo>
                  <a:pt x="8" y="0"/>
                </a:lnTo>
                <a:close/>
              </a:path>
            </a:pathLst>
          </a:custGeom>
          <a:solidFill>
            <a:srgbClr val="000000"/>
          </a:solidFill>
          <a:ln w="9525">
            <a:noFill/>
            <a:round/>
            <a:headEnd/>
            <a:tailEnd/>
          </a:ln>
        </p:spPr>
        <p:txBody>
          <a:bodyPr/>
          <a:lstStyle/>
          <a:p>
            <a:endParaRPr lang="en-US"/>
          </a:p>
        </p:txBody>
      </p:sp>
      <p:sp>
        <p:nvSpPr>
          <p:cNvPr id="19563" name="Rectangle 105"/>
          <p:cNvSpPr>
            <a:spLocks noChangeArrowheads="1"/>
          </p:cNvSpPr>
          <p:nvPr/>
        </p:nvSpPr>
        <p:spPr bwMode="auto">
          <a:xfrm>
            <a:off x="5408613" y="4587875"/>
            <a:ext cx="762000" cy="649288"/>
          </a:xfrm>
          <a:prstGeom prst="rect">
            <a:avLst/>
          </a:prstGeom>
          <a:solidFill>
            <a:srgbClr val="FFFFFF"/>
          </a:solidFill>
          <a:ln w="9525">
            <a:noFill/>
            <a:miter lim="800000"/>
            <a:headEnd/>
            <a:tailEnd/>
          </a:ln>
        </p:spPr>
        <p:txBody>
          <a:bodyPr/>
          <a:lstStyle/>
          <a:p>
            <a:endParaRPr lang="en-US"/>
          </a:p>
        </p:txBody>
      </p:sp>
      <p:sp>
        <p:nvSpPr>
          <p:cNvPr id="19564" name="Freeform 106"/>
          <p:cNvSpPr>
            <a:spLocks/>
          </p:cNvSpPr>
          <p:nvPr/>
        </p:nvSpPr>
        <p:spPr bwMode="auto">
          <a:xfrm>
            <a:off x="5408613" y="4586288"/>
            <a:ext cx="784225" cy="671512"/>
          </a:xfrm>
          <a:custGeom>
            <a:avLst/>
            <a:gdLst>
              <a:gd name="T0" fmla="*/ 20161251 w 494"/>
              <a:gd name="T1" fmla="*/ 0 h 423"/>
              <a:gd name="T2" fmla="*/ 15120940 w 494"/>
              <a:gd name="T3" fmla="*/ 0 h 423"/>
              <a:gd name="T4" fmla="*/ 10080626 w 494"/>
              <a:gd name="T5" fmla="*/ 5040309 h 423"/>
              <a:gd name="T6" fmla="*/ 5040313 w 494"/>
              <a:gd name="T7" fmla="*/ 5040309 h 423"/>
              <a:gd name="T8" fmla="*/ 5040313 w 494"/>
              <a:gd name="T9" fmla="*/ 10080618 h 423"/>
              <a:gd name="T10" fmla="*/ 0 w 494"/>
              <a:gd name="T11" fmla="*/ 15120928 h 423"/>
              <a:gd name="T12" fmla="*/ 0 w 494"/>
              <a:gd name="T13" fmla="*/ 1050903674 h 423"/>
              <a:gd name="T14" fmla="*/ 5040313 w 494"/>
              <a:gd name="T15" fmla="*/ 1055943981 h 423"/>
              <a:gd name="T16" fmla="*/ 5040313 w 494"/>
              <a:gd name="T17" fmla="*/ 1060984288 h 423"/>
              <a:gd name="T18" fmla="*/ 10080626 w 494"/>
              <a:gd name="T19" fmla="*/ 1060984288 h 423"/>
              <a:gd name="T20" fmla="*/ 15120940 w 494"/>
              <a:gd name="T21" fmla="*/ 1066024595 h 423"/>
              <a:gd name="T22" fmla="*/ 1229836343 w 494"/>
              <a:gd name="T23" fmla="*/ 1066024595 h 423"/>
              <a:gd name="T24" fmla="*/ 1234876654 w 494"/>
              <a:gd name="T25" fmla="*/ 1060984288 h 423"/>
              <a:gd name="T26" fmla="*/ 1239916965 w 494"/>
              <a:gd name="T27" fmla="*/ 1060984288 h 423"/>
              <a:gd name="T28" fmla="*/ 1239916965 w 494"/>
              <a:gd name="T29" fmla="*/ 1055943981 h 423"/>
              <a:gd name="T30" fmla="*/ 1244957277 w 494"/>
              <a:gd name="T31" fmla="*/ 1050903674 h 423"/>
              <a:gd name="T32" fmla="*/ 1244957277 w 494"/>
              <a:gd name="T33" fmla="*/ 15120928 h 423"/>
              <a:gd name="T34" fmla="*/ 1239916965 w 494"/>
              <a:gd name="T35" fmla="*/ 10080618 h 423"/>
              <a:gd name="T36" fmla="*/ 1239916965 w 494"/>
              <a:gd name="T37" fmla="*/ 5040309 h 423"/>
              <a:gd name="T38" fmla="*/ 1234876654 w 494"/>
              <a:gd name="T39" fmla="*/ 5040309 h 423"/>
              <a:gd name="T40" fmla="*/ 1229836343 w 494"/>
              <a:gd name="T41" fmla="*/ 0 h 423"/>
              <a:gd name="T42" fmla="*/ 1224796032 w 494"/>
              <a:gd name="T43" fmla="*/ 0 h 423"/>
              <a:gd name="T44" fmla="*/ 20161251 w 494"/>
              <a:gd name="T45" fmla="*/ 0 h 423"/>
              <a:gd name="T46" fmla="*/ 20161251 w 494"/>
              <a:gd name="T47" fmla="*/ 40322471 h 423"/>
              <a:gd name="T48" fmla="*/ 1224796032 w 494"/>
              <a:gd name="T49" fmla="*/ 40322471 h 423"/>
              <a:gd name="T50" fmla="*/ 1204634787 w 494"/>
              <a:gd name="T51" fmla="*/ 20161235 h 423"/>
              <a:gd name="T52" fmla="*/ 1204634787 w 494"/>
              <a:gd name="T53" fmla="*/ 1045863366 h 423"/>
              <a:gd name="T54" fmla="*/ 1224796032 w 494"/>
              <a:gd name="T55" fmla="*/ 1025702137 h 423"/>
              <a:gd name="T56" fmla="*/ 20161251 w 494"/>
              <a:gd name="T57" fmla="*/ 1025702137 h 423"/>
              <a:gd name="T58" fmla="*/ 40322502 w 494"/>
              <a:gd name="T59" fmla="*/ 1045863366 h 423"/>
              <a:gd name="T60" fmla="*/ 40322502 w 494"/>
              <a:gd name="T61" fmla="*/ 20161235 h 423"/>
              <a:gd name="T62" fmla="*/ 20161251 w 494"/>
              <a:gd name="T63" fmla="*/ 40322471 h 423"/>
              <a:gd name="T64" fmla="*/ 20161251 w 494"/>
              <a:gd name="T65" fmla="*/ 0 h 4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4"/>
              <a:gd name="T100" fmla="*/ 0 h 423"/>
              <a:gd name="T101" fmla="*/ 494 w 494"/>
              <a:gd name="T102" fmla="*/ 423 h 4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4" h="423">
                <a:moveTo>
                  <a:pt x="8" y="0"/>
                </a:moveTo>
                <a:lnTo>
                  <a:pt x="6" y="0"/>
                </a:lnTo>
                <a:lnTo>
                  <a:pt x="4" y="2"/>
                </a:lnTo>
                <a:lnTo>
                  <a:pt x="2" y="2"/>
                </a:lnTo>
                <a:lnTo>
                  <a:pt x="2" y="4"/>
                </a:lnTo>
                <a:lnTo>
                  <a:pt x="0" y="6"/>
                </a:lnTo>
                <a:lnTo>
                  <a:pt x="0" y="417"/>
                </a:lnTo>
                <a:lnTo>
                  <a:pt x="2" y="419"/>
                </a:lnTo>
                <a:lnTo>
                  <a:pt x="2" y="421"/>
                </a:lnTo>
                <a:lnTo>
                  <a:pt x="4" y="421"/>
                </a:lnTo>
                <a:lnTo>
                  <a:pt x="6" y="423"/>
                </a:lnTo>
                <a:lnTo>
                  <a:pt x="488" y="423"/>
                </a:lnTo>
                <a:lnTo>
                  <a:pt x="490" y="421"/>
                </a:lnTo>
                <a:lnTo>
                  <a:pt x="492" y="421"/>
                </a:lnTo>
                <a:lnTo>
                  <a:pt x="492" y="419"/>
                </a:lnTo>
                <a:lnTo>
                  <a:pt x="494" y="417"/>
                </a:lnTo>
                <a:lnTo>
                  <a:pt x="494" y="6"/>
                </a:lnTo>
                <a:lnTo>
                  <a:pt x="492" y="4"/>
                </a:lnTo>
                <a:lnTo>
                  <a:pt x="492" y="2"/>
                </a:lnTo>
                <a:lnTo>
                  <a:pt x="490" y="2"/>
                </a:lnTo>
                <a:lnTo>
                  <a:pt x="488" y="0"/>
                </a:lnTo>
                <a:lnTo>
                  <a:pt x="486" y="0"/>
                </a:lnTo>
                <a:lnTo>
                  <a:pt x="8" y="0"/>
                </a:lnTo>
                <a:lnTo>
                  <a:pt x="8" y="16"/>
                </a:lnTo>
                <a:lnTo>
                  <a:pt x="486" y="16"/>
                </a:lnTo>
                <a:lnTo>
                  <a:pt x="478" y="8"/>
                </a:lnTo>
                <a:lnTo>
                  <a:pt x="478" y="415"/>
                </a:lnTo>
                <a:lnTo>
                  <a:pt x="486" y="407"/>
                </a:lnTo>
                <a:lnTo>
                  <a:pt x="8" y="407"/>
                </a:lnTo>
                <a:lnTo>
                  <a:pt x="16" y="415"/>
                </a:lnTo>
                <a:lnTo>
                  <a:pt x="16" y="8"/>
                </a:lnTo>
                <a:lnTo>
                  <a:pt x="8" y="16"/>
                </a:lnTo>
                <a:lnTo>
                  <a:pt x="8" y="0"/>
                </a:lnTo>
                <a:close/>
              </a:path>
            </a:pathLst>
          </a:custGeom>
          <a:solidFill>
            <a:srgbClr val="000000"/>
          </a:solidFill>
          <a:ln w="9525">
            <a:noFill/>
            <a:round/>
            <a:headEnd/>
            <a:tailEnd/>
          </a:ln>
        </p:spPr>
        <p:txBody>
          <a:bodyPr/>
          <a:lstStyle/>
          <a:p>
            <a:endParaRPr lang="en-US"/>
          </a:p>
        </p:txBody>
      </p:sp>
      <p:sp>
        <p:nvSpPr>
          <p:cNvPr id="19565" name="Rectangle 107"/>
          <p:cNvSpPr>
            <a:spLocks noChangeArrowheads="1"/>
          </p:cNvSpPr>
          <p:nvPr/>
        </p:nvSpPr>
        <p:spPr bwMode="auto">
          <a:xfrm>
            <a:off x="6316663" y="4605338"/>
            <a:ext cx="763587" cy="649287"/>
          </a:xfrm>
          <a:prstGeom prst="rect">
            <a:avLst/>
          </a:prstGeom>
          <a:solidFill>
            <a:srgbClr val="FFFFFF"/>
          </a:solidFill>
          <a:ln w="9525">
            <a:noFill/>
            <a:miter lim="800000"/>
            <a:headEnd/>
            <a:tailEnd/>
          </a:ln>
        </p:spPr>
        <p:txBody>
          <a:bodyPr/>
          <a:lstStyle/>
          <a:p>
            <a:endParaRPr lang="en-US"/>
          </a:p>
        </p:txBody>
      </p:sp>
      <p:sp>
        <p:nvSpPr>
          <p:cNvPr id="19566" name="Freeform 108"/>
          <p:cNvSpPr>
            <a:spLocks/>
          </p:cNvSpPr>
          <p:nvPr/>
        </p:nvSpPr>
        <p:spPr bwMode="auto">
          <a:xfrm>
            <a:off x="6315075" y="4592638"/>
            <a:ext cx="782638" cy="669925"/>
          </a:xfrm>
          <a:custGeom>
            <a:avLst/>
            <a:gdLst>
              <a:gd name="T0" fmla="*/ 17641901 w 493"/>
              <a:gd name="T1" fmla="*/ 0 h 422"/>
              <a:gd name="T2" fmla="*/ 15120950 w 493"/>
              <a:gd name="T3" fmla="*/ 0 h 422"/>
              <a:gd name="T4" fmla="*/ 10080632 w 493"/>
              <a:gd name="T5" fmla="*/ 5040313 h 422"/>
              <a:gd name="T6" fmla="*/ 5040316 w 493"/>
              <a:gd name="T7" fmla="*/ 5040313 h 422"/>
              <a:gd name="T8" fmla="*/ 5040316 w 493"/>
              <a:gd name="T9" fmla="*/ 10080625 h 422"/>
              <a:gd name="T10" fmla="*/ 0 w 493"/>
              <a:gd name="T11" fmla="*/ 15120939 h 422"/>
              <a:gd name="T12" fmla="*/ 0 w 493"/>
              <a:gd name="T13" fmla="*/ 1050906043 h 422"/>
              <a:gd name="T14" fmla="*/ 5040316 w 493"/>
              <a:gd name="T15" fmla="*/ 1055946354 h 422"/>
              <a:gd name="T16" fmla="*/ 5040316 w 493"/>
              <a:gd name="T17" fmla="*/ 1060986665 h 422"/>
              <a:gd name="T18" fmla="*/ 10080632 w 493"/>
              <a:gd name="T19" fmla="*/ 1060986665 h 422"/>
              <a:gd name="T20" fmla="*/ 15120950 w 493"/>
              <a:gd name="T21" fmla="*/ 1063506027 h 422"/>
              <a:gd name="T22" fmla="*/ 1229837128 w 493"/>
              <a:gd name="T23" fmla="*/ 1063506027 h 422"/>
              <a:gd name="T24" fmla="*/ 1232358079 w 493"/>
              <a:gd name="T25" fmla="*/ 1060986665 h 422"/>
              <a:gd name="T26" fmla="*/ 1237398394 w 493"/>
              <a:gd name="T27" fmla="*/ 1060986665 h 422"/>
              <a:gd name="T28" fmla="*/ 1237398394 w 493"/>
              <a:gd name="T29" fmla="*/ 1055946354 h 422"/>
              <a:gd name="T30" fmla="*/ 1242438708 w 493"/>
              <a:gd name="T31" fmla="*/ 1050906043 h 422"/>
              <a:gd name="T32" fmla="*/ 1242438708 w 493"/>
              <a:gd name="T33" fmla="*/ 15120939 h 422"/>
              <a:gd name="T34" fmla="*/ 1237398394 w 493"/>
              <a:gd name="T35" fmla="*/ 10080625 h 422"/>
              <a:gd name="T36" fmla="*/ 1237398394 w 493"/>
              <a:gd name="T37" fmla="*/ 5040313 h 422"/>
              <a:gd name="T38" fmla="*/ 1232358079 w 493"/>
              <a:gd name="T39" fmla="*/ 5040313 h 422"/>
              <a:gd name="T40" fmla="*/ 1229837128 w 493"/>
              <a:gd name="T41" fmla="*/ 0 h 422"/>
              <a:gd name="T42" fmla="*/ 1224796814 w 493"/>
              <a:gd name="T43" fmla="*/ 0 h 422"/>
              <a:gd name="T44" fmla="*/ 17641901 w 493"/>
              <a:gd name="T45" fmla="*/ 0 h 422"/>
              <a:gd name="T46" fmla="*/ 17641901 w 493"/>
              <a:gd name="T47" fmla="*/ 37801551 h 422"/>
              <a:gd name="T48" fmla="*/ 1224796814 w 493"/>
              <a:gd name="T49" fmla="*/ 37801551 h 422"/>
              <a:gd name="T50" fmla="*/ 1204635556 w 493"/>
              <a:gd name="T51" fmla="*/ 20161250 h 422"/>
              <a:gd name="T52" fmla="*/ 1204635556 w 493"/>
              <a:gd name="T53" fmla="*/ 1045865732 h 422"/>
              <a:gd name="T54" fmla="*/ 1224796814 w 493"/>
              <a:gd name="T55" fmla="*/ 1025704488 h 422"/>
              <a:gd name="T56" fmla="*/ 17641901 w 493"/>
              <a:gd name="T57" fmla="*/ 1025704488 h 422"/>
              <a:gd name="T58" fmla="*/ 37803165 w 493"/>
              <a:gd name="T59" fmla="*/ 1045865732 h 422"/>
              <a:gd name="T60" fmla="*/ 37803165 w 493"/>
              <a:gd name="T61" fmla="*/ 20161250 h 422"/>
              <a:gd name="T62" fmla="*/ 17641901 w 493"/>
              <a:gd name="T63" fmla="*/ 37801551 h 422"/>
              <a:gd name="T64" fmla="*/ 17641901 w 493"/>
              <a:gd name="T65" fmla="*/ 0 h 4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3"/>
              <a:gd name="T100" fmla="*/ 0 h 422"/>
              <a:gd name="T101" fmla="*/ 493 w 493"/>
              <a:gd name="T102" fmla="*/ 422 h 4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3" h="422">
                <a:moveTo>
                  <a:pt x="7" y="0"/>
                </a:moveTo>
                <a:lnTo>
                  <a:pt x="6" y="0"/>
                </a:lnTo>
                <a:lnTo>
                  <a:pt x="4" y="2"/>
                </a:lnTo>
                <a:lnTo>
                  <a:pt x="2" y="2"/>
                </a:lnTo>
                <a:lnTo>
                  <a:pt x="2" y="4"/>
                </a:lnTo>
                <a:lnTo>
                  <a:pt x="0" y="6"/>
                </a:lnTo>
                <a:lnTo>
                  <a:pt x="0" y="417"/>
                </a:lnTo>
                <a:lnTo>
                  <a:pt x="2" y="419"/>
                </a:lnTo>
                <a:lnTo>
                  <a:pt x="2" y="421"/>
                </a:lnTo>
                <a:lnTo>
                  <a:pt x="4" y="421"/>
                </a:lnTo>
                <a:lnTo>
                  <a:pt x="6" y="422"/>
                </a:lnTo>
                <a:lnTo>
                  <a:pt x="488" y="422"/>
                </a:lnTo>
                <a:lnTo>
                  <a:pt x="489" y="421"/>
                </a:lnTo>
                <a:lnTo>
                  <a:pt x="491" y="421"/>
                </a:lnTo>
                <a:lnTo>
                  <a:pt x="491" y="419"/>
                </a:lnTo>
                <a:lnTo>
                  <a:pt x="493" y="417"/>
                </a:lnTo>
                <a:lnTo>
                  <a:pt x="493" y="6"/>
                </a:lnTo>
                <a:lnTo>
                  <a:pt x="491" y="4"/>
                </a:lnTo>
                <a:lnTo>
                  <a:pt x="491" y="2"/>
                </a:lnTo>
                <a:lnTo>
                  <a:pt x="489" y="2"/>
                </a:lnTo>
                <a:lnTo>
                  <a:pt x="488" y="0"/>
                </a:lnTo>
                <a:lnTo>
                  <a:pt x="486" y="0"/>
                </a:lnTo>
                <a:lnTo>
                  <a:pt x="7" y="0"/>
                </a:lnTo>
                <a:lnTo>
                  <a:pt x="7" y="15"/>
                </a:lnTo>
                <a:lnTo>
                  <a:pt x="486" y="15"/>
                </a:lnTo>
                <a:lnTo>
                  <a:pt x="478" y="8"/>
                </a:lnTo>
                <a:lnTo>
                  <a:pt x="478" y="415"/>
                </a:lnTo>
                <a:lnTo>
                  <a:pt x="486" y="407"/>
                </a:lnTo>
                <a:lnTo>
                  <a:pt x="7" y="407"/>
                </a:lnTo>
                <a:lnTo>
                  <a:pt x="15" y="415"/>
                </a:lnTo>
                <a:lnTo>
                  <a:pt x="15" y="8"/>
                </a:lnTo>
                <a:lnTo>
                  <a:pt x="7" y="15"/>
                </a:lnTo>
                <a:lnTo>
                  <a:pt x="7" y="0"/>
                </a:lnTo>
                <a:close/>
              </a:path>
            </a:pathLst>
          </a:custGeom>
          <a:solidFill>
            <a:srgbClr val="000000"/>
          </a:solidFill>
          <a:ln w="9525">
            <a:noFill/>
            <a:round/>
            <a:headEnd/>
            <a:tailEnd/>
          </a:ln>
        </p:spPr>
        <p:txBody>
          <a:bodyPr/>
          <a:lstStyle/>
          <a:p>
            <a:endParaRPr lang="en-US"/>
          </a:p>
        </p:txBody>
      </p:sp>
      <p:sp>
        <p:nvSpPr>
          <p:cNvPr id="19567" name="Freeform 109"/>
          <p:cNvSpPr>
            <a:spLocks/>
          </p:cNvSpPr>
          <p:nvPr/>
        </p:nvSpPr>
        <p:spPr bwMode="auto">
          <a:xfrm>
            <a:off x="2921000" y="5816600"/>
            <a:ext cx="327025" cy="331788"/>
          </a:xfrm>
          <a:custGeom>
            <a:avLst/>
            <a:gdLst>
              <a:gd name="T0" fmla="*/ 17814090 w 205"/>
              <a:gd name="T1" fmla="*/ 0 h 210"/>
              <a:gd name="T2" fmla="*/ 12723665 w 205"/>
              <a:gd name="T3" fmla="*/ 0 h 210"/>
              <a:gd name="T4" fmla="*/ 7634838 w 205"/>
              <a:gd name="T5" fmla="*/ 4992620 h 210"/>
              <a:gd name="T6" fmla="*/ 5088828 w 205"/>
              <a:gd name="T7" fmla="*/ 4992620 h 210"/>
              <a:gd name="T8" fmla="*/ 5088828 w 205"/>
              <a:gd name="T9" fmla="*/ 9985239 h 210"/>
              <a:gd name="T10" fmla="*/ 0 w 205"/>
              <a:gd name="T11" fmla="*/ 14977860 h 210"/>
              <a:gd name="T12" fmla="*/ 0 w 205"/>
              <a:gd name="T13" fmla="*/ 509228272 h 210"/>
              <a:gd name="T14" fmla="*/ 5088828 w 205"/>
              <a:gd name="T15" fmla="*/ 514220890 h 210"/>
              <a:gd name="T16" fmla="*/ 5088828 w 205"/>
              <a:gd name="T17" fmla="*/ 519213508 h 210"/>
              <a:gd name="T18" fmla="*/ 7634838 w 205"/>
              <a:gd name="T19" fmla="*/ 519213508 h 210"/>
              <a:gd name="T20" fmla="*/ 12723665 w 205"/>
              <a:gd name="T21" fmla="*/ 524206126 h 210"/>
              <a:gd name="T22" fmla="*/ 506416606 w 205"/>
              <a:gd name="T23" fmla="*/ 524206126 h 210"/>
              <a:gd name="T24" fmla="*/ 511505433 w 205"/>
              <a:gd name="T25" fmla="*/ 519213508 h 210"/>
              <a:gd name="T26" fmla="*/ 516595855 w 205"/>
              <a:gd name="T27" fmla="*/ 519213508 h 210"/>
              <a:gd name="T28" fmla="*/ 516595855 w 205"/>
              <a:gd name="T29" fmla="*/ 514220890 h 210"/>
              <a:gd name="T30" fmla="*/ 521684681 w 205"/>
              <a:gd name="T31" fmla="*/ 509228272 h 210"/>
              <a:gd name="T32" fmla="*/ 521684681 w 205"/>
              <a:gd name="T33" fmla="*/ 14977860 h 210"/>
              <a:gd name="T34" fmla="*/ 516595855 w 205"/>
              <a:gd name="T35" fmla="*/ 9985239 h 210"/>
              <a:gd name="T36" fmla="*/ 516595855 w 205"/>
              <a:gd name="T37" fmla="*/ 4992620 h 210"/>
              <a:gd name="T38" fmla="*/ 511505433 w 205"/>
              <a:gd name="T39" fmla="*/ 4992620 h 210"/>
              <a:gd name="T40" fmla="*/ 506416606 w 205"/>
              <a:gd name="T41" fmla="*/ 0 h 210"/>
              <a:gd name="T42" fmla="*/ 501326185 w 205"/>
              <a:gd name="T43" fmla="*/ 0 h 210"/>
              <a:gd name="T44" fmla="*/ 17814090 w 205"/>
              <a:gd name="T45" fmla="*/ 0 h 210"/>
              <a:gd name="T46" fmla="*/ 17814090 w 205"/>
              <a:gd name="T47" fmla="*/ 39939376 h 210"/>
              <a:gd name="T48" fmla="*/ 501326185 w 205"/>
              <a:gd name="T49" fmla="*/ 39939376 h 210"/>
              <a:gd name="T50" fmla="*/ 483512101 w 205"/>
              <a:gd name="T51" fmla="*/ 19970478 h 210"/>
              <a:gd name="T52" fmla="*/ 483512101 w 205"/>
              <a:gd name="T53" fmla="*/ 504235654 h 210"/>
              <a:gd name="T54" fmla="*/ 501326185 w 205"/>
              <a:gd name="T55" fmla="*/ 484266762 h 210"/>
              <a:gd name="T56" fmla="*/ 17814090 w 205"/>
              <a:gd name="T57" fmla="*/ 484266762 h 210"/>
              <a:gd name="T58" fmla="*/ 38172592 w 205"/>
              <a:gd name="T59" fmla="*/ 504235654 h 210"/>
              <a:gd name="T60" fmla="*/ 38172592 w 205"/>
              <a:gd name="T61" fmla="*/ 19970478 h 210"/>
              <a:gd name="T62" fmla="*/ 17814090 w 205"/>
              <a:gd name="T63" fmla="*/ 39939376 h 210"/>
              <a:gd name="T64" fmla="*/ 17814090 w 205"/>
              <a:gd name="T65" fmla="*/ 0 h 2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5"/>
              <a:gd name="T100" fmla="*/ 0 h 210"/>
              <a:gd name="T101" fmla="*/ 205 w 205"/>
              <a:gd name="T102" fmla="*/ 210 h 2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5" h="210">
                <a:moveTo>
                  <a:pt x="7" y="0"/>
                </a:moveTo>
                <a:lnTo>
                  <a:pt x="5" y="0"/>
                </a:lnTo>
                <a:lnTo>
                  <a:pt x="3" y="2"/>
                </a:lnTo>
                <a:lnTo>
                  <a:pt x="2" y="2"/>
                </a:lnTo>
                <a:lnTo>
                  <a:pt x="2" y="4"/>
                </a:lnTo>
                <a:lnTo>
                  <a:pt x="0" y="6"/>
                </a:lnTo>
                <a:lnTo>
                  <a:pt x="0" y="204"/>
                </a:lnTo>
                <a:lnTo>
                  <a:pt x="2" y="206"/>
                </a:lnTo>
                <a:lnTo>
                  <a:pt x="2" y="208"/>
                </a:lnTo>
                <a:lnTo>
                  <a:pt x="3" y="208"/>
                </a:lnTo>
                <a:lnTo>
                  <a:pt x="5" y="210"/>
                </a:lnTo>
                <a:lnTo>
                  <a:pt x="199" y="210"/>
                </a:lnTo>
                <a:lnTo>
                  <a:pt x="201" y="208"/>
                </a:lnTo>
                <a:lnTo>
                  <a:pt x="203" y="208"/>
                </a:lnTo>
                <a:lnTo>
                  <a:pt x="203" y="206"/>
                </a:lnTo>
                <a:lnTo>
                  <a:pt x="205" y="204"/>
                </a:lnTo>
                <a:lnTo>
                  <a:pt x="205" y="6"/>
                </a:lnTo>
                <a:lnTo>
                  <a:pt x="203" y="4"/>
                </a:lnTo>
                <a:lnTo>
                  <a:pt x="203" y="2"/>
                </a:lnTo>
                <a:lnTo>
                  <a:pt x="201" y="2"/>
                </a:lnTo>
                <a:lnTo>
                  <a:pt x="199" y="0"/>
                </a:lnTo>
                <a:lnTo>
                  <a:pt x="197" y="0"/>
                </a:lnTo>
                <a:lnTo>
                  <a:pt x="7" y="0"/>
                </a:lnTo>
                <a:lnTo>
                  <a:pt x="7" y="16"/>
                </a:lnTo>
                <a:lnTo>
                  <a:pt x="197" y="16"/>
                </a:lnTo>
                <a:lnTo>
                  <a:pt x="190" y="8"/>
                </a:lnTo>
                <a:lnTo>
                  <a:pt x="190" y="202"/>
                </a:lnTo>
                <a:lnTo>
                  <a:pt x="197" y="194"/>
                </a:lnTo>
                <a:lnTo>
                  <a:pt x="7" y="194"/>
                </a:lnTo>
                <a:lnTo>
                  <a:pt x="15" y="202"/>
                </a:lnTo>
                <a:lnTo>
                  <a:pt x="15" y="8"/>
                </a:lnTo>
                <a:lnTo>
                  <a:pt x="7" y="16"/>
                </a:lnTo>
                <a:lnTo>
                  <a:pt x="7" y="0"/>
                </a:lnTo>
                <a:close/>
              </a:path>
            </a:pathLst>
          </a:custGeom>
          <a:solidFill>
            <a:schemeClr val="tx1"/>
          </a:solidFill>
          <a:ln w="9525">
            <a:noFill/>
            <a:round/>
            <a:headEnd/>
            <a:tailEnd/>
          </a:ln>
        </p:spPr>
        <p:txBody>
          <a:bodyPr/>
          <a:lstStyle/>
          <a:p>
            <a:endParaRPr lang="en-US"/>
          </a:p>
        </p:txBody>
      </p:sp>
      <p:sp>
        <p:nvSpPr>
          <p:cNvPr id="19568" name="Freeform 110"/>
          <p:cNvSpPr>
            <a:spLocks/>
          </p:cNvSpPr>
          <p:nvPr/>
        </p:nvSpPr>
        <p:spPr bwMode="auto">
          <a:xfrm>
            <a:off x="3219450" y="3398838"/>
            <a:ext cx="3998913" cy="285750"/>
          </a:xfrm>
          <a:custGeom>
            <a:avLst/>
            <a:gdLst>
              <a:gd name="T0" fmla="*/ 0 w 2519"/>
              <a:gd name="T1" fmla="*/ 433466926 h 180"/>
              <a:gd name="T2" fmla="*/ 0 w 2519"/>
              <a:gd name="T3" fmla="*/ 438507237 h 180"/>
              <a:gd name="T4" fmla="*/ 5040313 w 2519"/>
              <a:gd name="T5" fmla="*/ 443547548 h 180"/>
              <a:gd name="T6" fmla="*/ 5040313 w 2519"/>
              <a:gd name="T7" fmla="*/ 448587859 h 180"/>
              <a:gd name="T8" fmla="*/ 10080625 w 2519"/>
              <a:gd name="T9" fmla="*/ 448587859 h 180"/>
              <a:gd name="T10" fmla="*/ 15120940 w 2519"/>
              <a:gd name="T11" fmla="*/ 453628170 h 180"/>
              <a:gd name="T12" fmla="*/ 25201562 w 2519"/>
              <a:gd name="T13" fmla="*/ 453628170 h 180"/>
              <a:gd name="T14" fmla="*/ 30241879 w 2519"/>
              <a:gd name="T15" fmla="*/ 448587859 h 180"/>
              <a:gd name="T16" fmla="*/ 32762829 w 2519"/>
              <a:gd name="T17" fmla="*/ 448587859 h 180"/>
              <a:gd name="T18" fmla="*/ 32762829 w 2519"/>
              <a:gd name="T19" fmla="*/ 443547548 h 180"/>
              <a:gd name="T20" fmla="*/ 37801552 w 2519"/>
              <a:gd name="T21" fmla="*/ 438507237 h 180"/>
              <a:gd name="T22" fmla="*/ 37801552 w 2519"/>
              <a:gd name="T23" fmla="*/ 17640300 h 180"/>
              <a:gd name="T24" fmla="*/ 20161251 w 2519"/>
              <a:gd name="T25" fmla="*/ 37801550 h 180"/>
              <a:gd name="T26" fmla="*/ 2147483647 w 2519"/>
              <a:gd name="T27" fmla="*/ 37801550 h 180"/>
              <a:gd name="T28" fmla="*/ 2147483647 w 2519"/>
              <a:gd name="T29" fmla="*/ 17640300 h 180"/>
              <a:gd name="T30" fmla="*/ 2147483647 w 2519"/>
              <a:gd name="T31" fmla="*/ 425907254 h 180"/>
              <a:gd name="T32" fmla="*/ 2147483647 w 2519"/>
              <a:gd name="T33" fmla="*/ 430947565 h 180"/>
              <a:gd name="T34" fmla="*/ 2147483647 w 2519"/>
              <a:gd name="T35" fmla="*/ 433466926 h 180"/>
              <a:gd name="T36" fmla="*/ 2147483647 w 2519"/>
              <a:gd name="T37" fmla="*/ 433466926 h 180"/>
              <a:gd name="T38" fmla="*/ 2147483647 w 2519"/>
              <a:gd name="T39" fmla="*/ 438507237 h 180"/>
              <a:gd name="T40" fmla="*/ 2147483647 w 2519"/>
              <a:gd name="T41" fmla="*/ 438507237 h 180"/>
              <a:gd name="T42" fmla="*/ 2147483647 w 2519"/>
              <a:gd name="T43" fmla="*/ 433466926 h 180"/>
              <a:gd name="T44" fmla="*/ 2147483647 w 2519"/>
              <a:gd name="T45" fmla="*/ 433466926 h 180"/>
              <a:gd name="T46" fmla="*/ 2147483647 w 2519"/>
              <a:gd name="T47" fmla="*/ 430947565 h 180"/>
              <a:gd name="T48" fmla="*/ 2147483647 w 2519"/>
              <a:gd name="T49" fmla="*/ 425907254 h 180"/>
              <a:gd name="T50" fmla="*/ 2147483647 w 2519"/>
              <a:gd name="T51" fmla="*/ 420866943 h 180"/>
              <a:gd name="T52" fmla="*/ 2147483647 w 2519"/>
              <a:gd name="T53" fmla="*/ 17640300 h 180"/>
              <a:gd name="T54" fmla="*/ 2147483647 w 2519"/>
              <a:gd name="T55" fmla="*/ 12601574 h 180"/>
              <a:gd name="T56" fmla="*/ 2147483647 w 2519"/>
              <a:gd name="T57" fmla="*/ 10080625 h 180"/>
              <a:gd name="T58" fmla="*/ 2147483647 w 2519"/>
              <a:gd name="T59" fmla="*/ 5040312 h 180"/>
              <a:gd name="T60" fmla="*/ 2147483647 w 2519"/>
              <a:gd name="T61" fmla="*/ 5040312 h 180"/>
              <a:gd name="T62" fmla="*/ 2147483647 w 2519"/>
              <a:gd name="T63" fmla="*/ 0 h 180"/>
              <a:gd name="T64" fmla="*/ 2147483647 w 2519"/>
              <a:gd name="T65" fmla="*/ 0 h 180"/>
              <a:gd name="T66" fmla="*/ 20161251 w 2519"/>
              <a:gd name="T67" fmla="*/ 0 h 180"/>
              <a:gd name="T68" fmla="*/ 15120940 w 2519"/>
              <a:gd name="T69" fmla="*/ 0 h 180"/>
              <a:gd name="T70" fmla="*/ 10080625 w 2519"/>
              <a:gd name="T71" fmla="*/ 5040312 h 180"/>
              <a:gd name="T72" fmla="*/ 5040313 w 2519"/>
              <a:gd name="T73" fmla="*/ 5040312 h 180"/>
              <a:gd name="T74" fmla="*/ 5040313 w 2519"/>
              <a:gd name="T75" fmla="*/ 10080625 h 180"/>
              <a:gd name="T76" fmla="*/ 0 w 2519"/>
              <a:gd name="T77" fmla="*/ 12601574 h 180"/>
              <a:gd name="T78" fmla="*/ 0 w 2519"/>
              <a:gd name="T79" fmla="*/ 17640300 h 180"/>
              <a:gd name="T80" fmla="*/ 0 w 2519"/>
              <a:gd name="T81" fmla="*/ 433466926 h 1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9"/>
              <a:gd name="T124" fmla="*/ 0 h 180"/>
              <a:gd name="T125" fmla="*/ 2519 w 2519"/>
              <a:gd name="T126" fmla="*/ 180 h 1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9" h="180">
                <a:moveTo>
                  <a:pt x="0" y="172"/>
                </a:moveTo>
                <a:lnTo>
                  <a:pt x="0" y="174"/>
                </a:lnTo>
                <a:lnTo>
                  <a:pt x="2" y="176"/>
                </a:lnTo>
                <a:lnTo>
                  <a:pt x="2" y="178"/>
                </a:lnTo>
                <a:lnTo>
                  <a:pt x="4" y="178"/>
                </a:lnTo>
                <a:lnTo>
                  <a:pt x="6" y="180"/>
                </a:lnTo>
                <a:lnTo>
                  <a:pt x="10" y="180"/>
                </a:lnTo>
                <a:lnTo>
                  <a:pt x="12" y="178"/>
                </a:lnTo>
                <a:lnTo>
                  <a:pt x="13" y="178"/>
                </a:lnTo>
                <a:lnTo>
                  <a:pt x="13" y="176"/>
                </a:lnTo>
                <a:lnTo>
                  <a:pt x="15" y="174"/>
                </a:lnTo>
                <a:lnTo>
                  <a:pt x="15" y="7"/>
                </a:lnTo>
                <a:lnTo>
                  <a:pt x="8" y="15"/>
                </a:lnTo>
                <a:lnTo>
                  <a:pt x="2512" y="15"/>
                </a:lnTo>
                <a:lnTo>
                  <a:pt x="2504" y="7"/>
                </a:lnTo>
                <a:lnTo>
                  <a:pt x="2504" y="169"/>
                </a:lnTo>
                <a:lnTo>
                  <a:pt x="2506" y="171"/>
                </a:lnTo>
                <a:lnTo>
                  <a:pt x="2506" y="172"/>
                </a:lnTo>
                <a:lnTo>
                  <a:pt x="2508" y="172"/>
                </a:lnTo>
                <a:lnTo>
                  <a:pt x="2510" y="174"/>
                </a:lnTo>
                <a:lnTo>
                  <a:pt x="2514" y="174"/>
                </a:lnTo>
                <a:lnTo>
                  <a:pt x="2515" y="172"/>
                </a:lnTo>
                <a:lnTo>
                  <a:pt x="2517" y="172"/>
                </a:lnTo>
                <a:lnTo>
                  <a:pt x="2517" y="171"/>
                </a:lnTo>
                <a:lnTo>
                  <a:pt x="2519" y="169"/>
                </a:lnTo>
                <a:lnTo>
                  <a:pt x="2519" y="167"/>
                </a:lnTo>
                <a:lnTo>
                  <a:pt x="2519" y="7"/>
                </a:lnTo>
                <a:lnTo>
                  <a:pt x="2519" y="5"/>
                </a:lnTo>
                <a:lnTo>
                  <a:pt x="2517" y="4"/>
                </a:lnTo>
                <a:lnTo>
                  <a:pt x="2517" y="2"/>
                </a:lnTo>
                <a:lnTo>
                  <a:pt x="2515" y="2"/>
                </a:lnTo>
                <a:lnTo>
                  <a:pt x="2514" y="0"/>
                </a:lnTo>
                <a:lnTo>
                  <a:pt x="2512" y="0"/>
                </a:lnTo>
                <a:lnTo>
                  <a:pt x="8" y="0"/>
                </a:lnTo>
                <a:lnTo>
                  <a:pt x="6" y="0"/>
                </a:lnTo>
                <a:lnTo>
                  <a:pt x="4" y="2"/>
                </a:lnTo>
                <a:lnTo>
                  <a:pt x="2" y="2"/>
                </a:lnTo>
                <a:lnTo>
                  <a:pt x="2" y="4"/>
                </a:lnTo>
                <a:lnTo>
                  <a:pt x="0" y="5"/>
                </a:lnTo>
                <a:lnTo>
                  <a:pt x="0" y="7"/>
                </a:lnTo>
                <a:lnTo>
                  <a:pt x="0" y="172"/>
                </a:lnTo>
                <a:close/>
              </a:path>
            </a:pathLst>
          </a:custGeom>
          <a:solidFill>
            <a:srgbClr val="000000"/>
          </a:solidFill>
          <a:ln w="9525">
            <a:noFill/>
            <a:round/>
            <a:headEnd/>
            <a:tailEnd/>
          </a:ln>
        </p:spPr>
        <p:txBody>
          <a:bodyPr/>
          <a:lstStyle/>
          <a:p>
            <a:endParaRPr lang="en-US"/>
          </a:p>
        </p:txBody>
      </p:sp>
      <p:sp>
        <p:nvSpPr>
          <p:cNvPr id="19569" name="Freeform 111"/>
          <p:cNvSpPr>
            <a:spLocks/>
          </p:cNvSpPr>
          <p:nvPr/>
        </p:nvSpPr>
        <p:spPr bwMode="auto">
          <a:xfrm>
            <a:off x="4968875" y="2057400"/>
            <a:ext cx="25400" cy="1365250"/>
          </a:xfrm>
          <a:custGeom>
            <a:avLst/>
            <a:gdLst>
              <a:gd name="T0" fmla="*/ 40322493 w 16"/>
              <a:gd name="T1" fmla="*/ 20161250 h 860"/>
              <a:gd name="T2" fmla="*/ 40322493 w 16"/>
              <a:gd name="T3" fmla="*/ 15120939 h 860"/>
              <a:gd name="T4" fmla="*/ 35282183 w 16"/>
              <a:gd name="T5" fmla="*/ 10080625 h 860"/>
              <a:gd name="T6" fmla="*/ 35282183 w 16"/>
              <a:gd name="T7" fmla="*/ 5040313 h 860"/>
              <a:gd name="T8" fmla="*/ 30241873 w 16"/>
              <a:gd name="T9" fmla="*/ 5040313 h 860"/>
              <a:gd name="T10" fmla="*/ 25201557 w 16"/>
              <a:gd name="T11" fmla="*/ 0 h 860"/>
              <a:gd name="T12" fmla="*/ 15120936 w 16"/>
              <a:gd name="T13" fmla="*/ 0 h 860"/>
              <a:gd name="T14" fmla="*/ 10080623 w 16"/>
              <a:gd name="T15" fmla="*/ 5040313 h 860"/>
              <a:gd name="T16" fmla="*/ 5040312 w 16"/>
              <a:gd name="T17" fmla="*/ 5040313 h 860"/>
              <a:gd name="T18" fmla="*/ 5040312 w 16"/>
              <a:gd name="T19" fmla="*/ 10080625 h 860"/>
              <a:gd name="T20" fmla="*/ 0 w 16"/>
              <a:gd name="T21" fmla="*/ 15120939 h 860"/>
              <a:gd name="T22" fmla="*/ 0 w 16"/>
              <a:gd name="T23" fmla="*/ 2147483647 h 860"/>
              <a:gd name="T24" fmla="*/ 5040312 w 16"/>
              <a:gd name="T25" fmla="*/ 2147483647 h 860"/>
              <a:gd name="T26" fmla="*/ 5040312 w 16"/>
              <a:gd name="T27" fmla="*/ 2147483647 h 860"/>
              <a:gd name="T28" fmla="*/ 10080623 w 16"/>
              <a:gd name="T29" fmla="*/ 2147483647 h 860"/>
              <a:gd name="T30" fmla="*/ 15120936 w 16"/>
              <a:gd name="T31" fmla="*/ 2147483647 h 860"/>
              <a:gd name="T32" fmla="*/ 25201557 w 16"/>
              <a:gd name="T33" fmla="*/ 2147483647 h 860"/>
              <a:gd name="T34" fmla="*/ 30241873 w 16"/>
              <a:gd name="T35" fmla="*/ 2147483647 h 860"/>
              <a:gd name="T36" fmla="*/ 35282183 w 16"/>
              <a:gd name="T37" fmla="*/ 2147483647 h 860"/>
              <a:gd name="T38" fmla="*/ 35282183 w 16"/>
              <a:gd name="T39" fmla="*/ 2147483647 h 860"/>
              <a:gd name="T40" fmla="*/ 40322493 w 16"/>
              <a:gd name="T41" fmla="*/ 2147483647 h 860"/>
              <a:gd name="T42" fmla="*/ 40322493 w 16"/>
              <a:gd name="T43" fmla="*/ 2147173309 h 860"/>
              <a:gd name="T44" fmla="*/ 40322493 w 16"/>
              <a:gd name="T45" fmla="*/ 20161250 h 8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860"/>
              <a:gd name="T71" fmla="*/ 16 w 16"/>
              <a:gd name="T72" fmla="*/ 860 h 8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860">
                <a:moveTo>
                  <a:pt x="16" y="8"/>
                </a:moveTo>
                <a:lnTo>
                  <a:pt x="16" y="6"/>
                </a:lnTo>
                <a:lnTo>
                  <a:pt x="14" y="4"/>
                </a:lnTo>
                <a:lnTo>
                  <a:pt x="14" y="2"/>
                </a:lnTo>
                <a:lnTo>
                  <a:pt x="12" y="2"/>
                </a:lnTo>
                <a:lnTo>
                  <a:pt x="10" y="0"/>
                </a:lnTo>
                <a:lnTo>
                  <a:pt x="6" y="0"/>
                </a:lnTo>
                <a:lnTo>
                  <a:pt x="4" y="2"/>
                </a:lnTo>
                <a:lnTo>
                  <a:pt x="2" y="2"/>
                </a:lnTo>
                <a:lnTo>
                  <a:pt x="2" y="4"/>
                </a:lnTo>
                <a:lnTo>
                  <a:pt x="0" y="6"/>
                </a:lnTo>
                <a:lnTo>
                  <a:pt x="0" y="854"/>
                </a:lnTo>
                <a:lnTo>
                  <a:pt x="2" y="856"/>
                </a:lnTo>
                <a:lnTo>
                  <a:pt x="2" y="858"/>
                </a:lnTo>
                <a:lnTo>
                  <a:pt x="4" y="858"/>
                </a:lnTo>
                <a:lnTo>
                  <a:pt x="6" y="860"/>
                </a:lnTo>
                <a:lnTo>
                  <a:pt x="10" y="860"/>
                </a:lnTo>
                <a:lnTo>
                  <a:pt x="12" y="858"/>
                </a:lnTo>
                <a:lnTo>
                  <a:pt x="14" y="858"/>
                </a:lnTo>
                <a:lnTo>
                  <a:pt x="14" y="856"/>
                </a:lnTo>
                <a:lnTo>
                  <a:pt x="16" y="854"/>
                </a:lnTo>
                <a:lnTo>
                  <a:pt x="16" y="852"/>
                </a:lnTo>
                <a:lnTo>
                  <a:pt x="16" y="8"/>
                </a:lnTo>
                <a:close/>
              </a:path>
            </a:pathLst>
          </a:custGeom>
          <a:solidFill>
            <a:srgbClr val="000000"/>
          </a:solidFill>
          <a:ln w="9525">
            <a:noFill/>
            <a:round/>
            <a:headEnd/>
            <a:tailEnd/>
          </a:ln>
        </p:spPr>
        <p:txBody>
          <a:bodyPr/>
          <a:lstStyle/>
          <a:p>
            <a:endParaRPr lang="en-US"/>
          </a:p>
        </p:txBody>
      </p:sp>
      <p:sp>
        <p:nvSpPr>
          <p:cNvPr id="19570" name="Freeform 112"/>
          <p:cNvSpPr>
            <a:spLocks/>
          </p:cNvSpPr>
          <p:nvPr/>
        </p:nvSpPr>
        <p:spPr bwMode="auto">
          <a:xfrm>
            <a:off x="4972050" y="2703513"/>
            <a:ext cx="252413" cy="23812"/>
          </a:xfrm>
          <a:custGeom>
            <a:avLst/>
            <a:gdLst>
              <a:gd name="T0" fmla="*/ 383064461 w 159"/>
              <a:gd name="T1" fmla="*/ 37800759 h 15"/>
              <a:gd name="T2" fmla="*/ 388104782 w 159"/>
              <a:gd name="T3" fmla="*/ 37800759 h 15"/>
              <a:gd name="T4" fmla="*/ 393145102 w 159"/>
              <a:gd name="T5" fmla="*/ 32760554 h 15"/>
              <a:gd name="T6" fmla="*/ 398185423 w 159"/>
              <a:gd name="T7" fmla="*/ 32760554 h 15"/>
              <a:gd name="T8" fmla="*/ 398185423 w 159"/>
              <a:gd name="T9" fmla="*/ 27720348 h 15"/>
              <a:gd name="T10" fmla="*/ 400706377 w 159"/>
              <a:gd name="T11" fmla="*/ 25201033 h 15"/>
              <a:gd name="T12" fmla="*/ 400706377 w 159"/>
              <a:gd name="T13" fmla="*/ 15120622 h 15"/>
              <a:gd name="T14" fmla="*/ 398185423 w 159"/>
              <a:gd name="T15" fmla="*/ 10080414 h 15"/>
              <a:gd name="T16" fmla="*/ 398185423 w 159"/>
              <a:gd name="T17" fmla="*/ 5040207 h 15"/>
              <a:gd name="T18" fmla="*/ 393145102 w 159"/>
              <a:gd name="T19" fmla="*/ 5040207 h 15"/>
              <a:gd name="T20" fmla="*/ 388104782 w 159"/>
              <a:gd name="T21" fmla="*/ 0 h 15"/>
              <a:gd name="T22" fmla="*/ 15120968 w 159"/>
              <a:gd name="T23" fmla="*/ 0 h 15"/>
              <a:gd name="T24" fmla="*/ 10080644 w 159"/>
              <a:gd name="T25" fmla="*/ 5040207 h 15"/>
              <a:gd name="T26" fmla="*/ 5040322 w 159"/>
              <a:gd name="T27" fmla="*/ 5040207 h 15"/>
              <a:gd name="T28" fmla="*/ 5040322 w 159"/>
              <a:gd name="T29" fmla="*/ 10080414 h 15"/>
              <a:gd name="T30" fmla="*/ 0 w 159"/>
              <a:gd name="T31" fmla="*/ 15120622 h 15"/>
              <a:gd name="T32" fmla="*/ 0 w 159"/>
              <a:gd name="T33" fmla="*/ 25201033 h 15"/>
              <a:gd name="T34" fmla="*/ 5040322 w 159"/>
              <a:gd name="T35" fmla="*/ 27720348 h 15"/>
              <a:gd name="T36" fmla="*/ 5040322 w 159"/>
              <a:gd name="T37" fmla="*/ 32760554 h 15"/>
              <a:gd name="T38" fmla="*/ 10080644 w 159"/>
              <a:gd name="T39" fmla="*/ 32760554 h 15"/>
              <a:gd name="T40" fmla="*/ 15120968 w 159"/>
              <a:gd name="T41" fmla="*/ 37800759 h 15"/>
              <a:gd name="T42" fmla="*/ 20161288 w 159"/>
              <a:gd name="T43" fmla="*/ 37800759 h 15"/>
              <a:gd name="T44" fmla="*/ 383064461 w 159"/>
              <a:gd name="T45" fmla="*/ 37800759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9"/>
              <a:gd name="T70" fmla="*/ 0 h 15"/>
              <a:gd name="T71" fmla="*/ 159 w 159"/>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9" h="15">
                <a:moveTo>
                  <a:pt x="152" y="15"/>
                </a:moveTo>
                <a:lnTo>
                  <a:pt x="154" y="15"/>
                </a:lnTo>
                <a:lnTo>
                  <a:pt x="156" y="13"/>
                </a:lnTo>
                <a:lnTo>
                  <a:pt x="158" y="13"/>
                </a:lnTo>
                <a:lnTo>
                  <a:pt x="158" y="11"/>
                </a:lnTo>
                <a:lnTo>
                  <a:pt x="159" y="10"/>
                </a:lnTo>
                <a:lnTo>
                  <a:pt x="159" y="6"/>
                </a:lnTo>
                <a:lnTo>
                  <a:pt x="158" y="4"/>
                </a:lnTo>
                <a:lnTo>
                  <a:pt x="158" y="2"/>
                </a:lnTo>
                <a:lnTo>
                  <a:pt x="156" y="2"/>
                </a:lnTo>
                <a:lnTo>
                  <a:pt x="154" y="0"/>
                </a:lnTo>
                <a:lnTo>
                  <a:pt x="6" y="0"/>
                </a:lnTo>
                <a:lnTo>
                  <a:pt x="4" y="2"/>
                </a:lnTo>
                <a:lnTo>
                  <a:pt x="2" y="2"/>
                </a:lnTo>
                <a:lnTo>
                  <a:pt x="2" y="4"/>
                </a:lnTo>
                <a:lnTo>
                  <a:pt x="0" y="6"/>
                </a:lnTo>
                <a:lnTo>
                  <a:pt x="0" y="10"/>
                </a:lnTo>
                <a:lnTo>
                  <a:pt x="2" y="11"/>
                </a:lnTo>
                <a:lnTo>
                  <a:pt x="2" y="13"/>
                </a:lnTo>
                <a:lnTo>
                  <a:pt x="4" y="13"/>
                </a:lnTo>
                <a:lnTo>
                  <a:pt x="6" y="15"/>
                </a:lnTo>
                <a:lnTo>
                  <a:pt x="8" y="15"/>
                </a:lnTo>
                <a:lnTo>
                  <a:pt x="152" y="15"/>
                </a:lnTo>
                <a:close/>
              </a:path>
            </a:pathLst>
          </a:custGeom>
          <a:solidFill>
            <a:srgbClr val="000000"/>
          </a:solidFill>
          <a:ln w="9525">
            <a:noFill/>
            <a:round/>
            <a:headEnd/>
            <a:tailEnd/>
          </a:ln>
        </p:spPr>
        <p:txBody>
          <a:bodyPr/>
          <a:lstStyle/>
          <a:p>
            <a:endParaRPr lang="en-US"/>
          </a:p>
        </p:txBody>
      </p:sp>
      <p:sp>
        <p:nvSpPr>
          <p:cNvPr id="19571" name="Rectangle 113"/>
          <p:cNvSpPr>
            <a:spLocks noChangeArrowheads="1"/>
          </p:cNvSpPr>
          <p:nvPr/>
        </p:nvSpPr>
        <p:spPr bwMode="auto">
          <a:xfrm>
            <a:off x="3822700" y="5818188"/>
            <a:ext cx="307975" cy="307975"/>
          </a:xfrm>
          <a:prstGeom prst="rect">
            <a:avLst/>
          </a:prstGeom>
          <a:solidFill>
            <a:srgbClr val="FFFFFF"/>
          </a:solidFill>
          <a:ln w="9525">
            <a:noFill/>
            <a:miter lim="800000"/>
            <a:headEnd/>
            <a:tailEnd/>
          </a:ln>
        </p:spPr>
        <p:txBody>
          <a:bodyPr/>
          <a:lstStyle/>
          <a:p>
            <a:endParaRPr lang="en-US"/>
          </a:p>
        </p:txBody>
      </p:sp>
      <p:sp>
        <p:nvSpPr>
          <p:cNvPr id="19572" name="Freeform 114"/>
          <p:cNvSpPr>
            <a:spLocks/>
          </p:cNvSpPr>
          <p:nvPr/>
        </p:nvSpPr>
        <p:spPr bwMode="auto">
          <a:xfrm>
            <a:off x="3822700" y="5816600"/>
            <a:ext cx="328613" cy="330200"/>
          </a:xfrm>
          <a:custGeom>
            <a:avLst/>
            <a:gdLst>
              <a:gd name="T0" fmla="*/ 20161281 w 207"/>
              <a:gd name="T1" fmla="*/ 0 h 208"/>
              <a:gd name="T2" fmla="*/ 15120962 w 207"/>
              <a:gd name="T3" fmla="*/ 0 h 208"/>
              <a:gd name="T4" fmla="*/ 10080640 w 207"/>
              <a:gd name="T5" fmla="*/ 5040313 h 208"/>
              <a:gd name="T6" fmla="*/ 5040320 w 207"/>
              <a:gd name="T7" fmla="*/ 5040313 h 208"/>
              <a:gd name="T8" fmla="*/ 5040320 w 207"/>
              <a:gd name="T9" fmla="*/ 10080625 h 208"/>
              <a:gd name="T10" fmla="*/ 0 w 207"/>
              <a:gd name="T11" fmla="*/ 15120939 h 208"/>
              <a:gd name="T12" fmla="*/ 0 w 207"/>
              <a:gd name="T13" fmla="*/ 509071612 h 208"/>
              <a:gd name="T14" fmla="*/ 5040320 w 207"/>
              <a:gd name="T15" fmla="*/ 514111923 h 208"/>
              <a:gd name="T16" fmla="*/ 5040320 w 207"/>
              <a:gd name="T17" fmla="*/ 519152234 h 208"/>
              <a:gd name="T18" fmla="*/ 10080640 w 207"/>
              <a:gd name="T19" fmla="*/ 519152234 h 208"/>
              <a:gd name="T20" fmla="*/ 15120962 w 207"/>
              <a:gd name="T21" fmla="*/ 524192545 h 208"/>
              <a:gd name="T22" fmla="*/ 509072385 w 207"/>
              <a:gd name="T23" fmla="*/ 524192545 h 208"/>
              <a:gd name="T24" fmla="*/ 511593339 w 207"/>
              <a:gd name="T25" fmla="*/ 519152234 h 208"/>
              <a:gd name="T26" fmla="*/ 516633657 w 207"/>
              <a:gd name="T27" fmla="*/ 519152234 h 208"/>
              <a:gd name="T28" fmla="*/ 516633657 w 207"/>
              <a:gd name="T29" fmla="*/ 514111923 h 208"/>
              <a:gd name="T30" fmla="*/ 521673976 w 207"/>
              <a:gd name="T31" fmla="*/ 509071612 h 208"/>
              <a:gd name="T32" fmla="*/ 521673976 w 207"/>
              <a:gd name="T33" fmla="*/ 15120939 h 208"/>
              <a:gd name="T34" fmla="*/ 516633657 w 207"/>
              <a:gd name="T35" fmla="*/ 10080625 h 208"/>
              <a:gd name="T36" fmla="*/ 516633657 w 207"/>
              <a:gd name="T37" fmla="*/ 5040313 h 208"/>
              <a:gd name="T38" fmla="*/ 511593339 w 207"/>
              <a:gd name="T39" fmla="*/ 5040313 h 208"/>
              <a:gd name="T40" fmla="*/ 509072385 w 207"/>
              <a:gd name="T41" fmla="*/ 0 h 208"/>
              <a:gd name="T42" fmla="*/ 504032067 w 207"/>
              <a:gd name="T43" fmla="*/ 0 h 208"/>
              <a:gd name="T44" fmla="*/ 20161281 w 207"/>
              <a:gd name="T45" fmla="*/ 0 h 208"/>
              <a:gd name="T46" fmla="*/ 20161281 w 207"/>
              <a:gd name="T47" fmla="*/ 40322501 h 208"/>
              <a:gd name="T48" fmla="*/ 504032067 w 207"/>
              <a:gd name="T49" fmla="*/ 40322501 h 208"/>
              <a:gd name="T50" fmla="*/ 483870792 w 207"/>
              <a:gd name="T51" fmla="*/ 20161250 h 208"/>
              <a:gd name="T52" fmla="*/ 483870792 w 207"/>
              <a:gd name="T53" fmla="*/ 504031301 h 208"/>
              <a:gd name="T54" fmla="*/ 504032067 w 207"/>
              <a:gd name="T55" fmla="*/ 483870056 h 208"/>
              <a:gd name="T56" fmla="*/ 20161281 w 207"/>
              <a:gd name="T57" fmla="*/ 483870056 h 208"/>
              <a:gd name="T58" fmla="*/ 37803196 w 207"/>
              <a:gd name="T59" fmla="*/ 504031301 h 208"/>
              <a:gd name="T60" fmla="*/ 37803196 w 207"/>
              <a:gd name="T61" fmla="*/ 20161250 h 208"/>
              <a:gd name="T62" fmla="*/ 20161281 w 207"/>
              <a:gd name="T63" fmla="*/ 40322501 h 208"/>
              <a:gd name="T64" fmla="*/ 20161281 w 207"/>
              <a:gd name="T65" fmla="*/ 0 h 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7"/>
              <a:gd name="T100" fmla="*/ 0 h 208"/>
              <a:gd name="T101" fmla="*/ 207 w 207"/>
              <a:gd name="T102" fmla="*/ 208 h 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7" h="208">
                <a:moveTo>
                  <a:pt x="8" y="0"/>
                </a:moveTo>
                <a:lnTo>
                  <a:pt x="6" y="0"/>
                </a:lnTo>
                <a:lnTo>
                  <a:pt x="4" y="2"/>
                </a:lnTo>
                <a:lnTo>
                  <a:pt x="2" y="2"/>
                </a:lnTo>
                <a:lnTo>
                  <a:pt x="2" y="4"/>
                </a:lnTo>
                <a:lnTo>
                  <a:pt x="0" y="6"/>
                </a:lnTo>
                <a:lnTo>
                  <a:pt x="0" y="202"/>
                </a:lnTo>
                <a:lnTo>
                  <a:pt x="2" y="204"/>
                </a:lnTo>
                <a:lnTo>
                  <a:pt x="2" y="206"/>
                </a:lnTo>
                <a:lnTo>
                  <a:pt x="4" y="206"/>
                </a:lnTo>
                <a:lnTo>
                  <a:pt x="6" y="208"/>
                </a:lnTo>
                <a:lnTo>
                  <a:pt x="202" y="208"/>
                </a:lnTo>
                <a:lnTo>
                  <a:pt x="203" y="206"/>
                </a:lnTo>
                <a:lnTo>
                  <a:pt x="205" y="206"/>
                </a:lnTo>
                <a:lnTo>
                  <a:pt x="205" y="204"/>
                </a:lnTo>
                <a:lnTo>
                  <a:pt x="207" y="202"/>
                </a:lnTo>
                <a:lnTo>
                  <a:pt x="207" y="6"/>
                </a:lnTo>
                <a:lnTo>
                  <a:pt x="205" y="4"/>
                </a:lnTo>
                <a:lnTo>
                  <a:pt x="205" y="2"/>
                </a:lnTo>
                <a:lnTo>
                  <a:pt x="203" y="2"/>
                </a:lnTo>
                <a:lnTo>
                  <a:pt x="202" y="0"/>
                </a:lnTo>
                <a:lnTo>
                  <a:pt x="200" y="0"/>
                </a:lnTo>
                <a:lnTo>
                  <a:pt x="8" y="0"/>
                </a:lnTo>
                <a:lnTo>
                  <a:pt x="8" y="16"/>
                </a:lnTo>
                <a:lnTo>
                  <a:pt x="200" y="16"/>
                </a:lnTo>
                <a:lnTo>
                  <a:pt x="192" y="8"/>
                </a:lnTo>
                <a:lnTo>
                  <a:pt x="192" y="200"/>
                </a:lnTo>
                <a:lnTo>
                  <a:pt x="200" y="192"/>
                </a:lnTo>
                <a:lnTo>
                  <a:pt x="8" y="192"/>
                </a:lnTo>
                <a:lnTo>
                  <a:pt x="15" y="200"/>
                </a:lnTo>
                <a:lnTo>
                  <a:pt x="15" y="8"/>
                </a:lnTo>
                <a:lnTo>
                  <a:pt x="8" y="16"/>
                </a:lnTo>
                <a:lnTo>
                  <a:pt x="8" y="0"/>
                </a:lnTo>
                <a:close/>
              </a:path>
            </a:pathLst>
          </a:custGeom>
          <a:solidFill>
            <a:srgbClr val="000000"/>
          </a:solidFill>
          <a:ln w="9525">
            <a:noFill/>
            <a:round/>
            <a:headEnd/>
            <a:tailEnd/>
          </a:ln>
        </p:spPr>
        <p:txBody>
          <a:bodyPr/>
          <a:lstStyle/>
          <a:p>
            <a:endParaRPr lang="en-US"/>
          </a:p>
        </p:txBody>
      </p:sp>
      <p:sp>
        <p:nvSpPr>
          <p:cNvPr id="19573" name="Rectangle 115"/>
          <p:cNvSpPr>
            <a:spLocks noChangeArrowheads="1"/>
          </p:cNvSpPr>
          <p:nvPr/>
        </p:nvSpPr>
        <p:spPr bwMode="auto">
          <a:xfrm>
            <a:off x="7629525" y="6105525"/>
            <a:ext cx="519113" cy="92075"/>
          </a:xfrm>
          <a:prstGeom prst="rect">
            <a:avLst/>
          </a:prstGeom>
          <a:noFill/>
          <a:ln w="9525">
            <a:noFill/>
            <a:miter lim="800000"/>
            <a:headEnd/>
            <a:tailEnd/>
          </a:ln>
        </p:spPr>
        <p:txBody>
          <a:bodyPr wrap="none" lIns="0" tIns="0" rIns="0" bIns="0">
            <a:spAutoFit/>
          </a:bodyPr>
          <a:lstStyle/>
          <a:p>
            <a:r>
              <a:rPr lang="en-US" sz="600">
                <a:solidFill>
                  <a:srgbClr val="000000"/>
                </a:solidFill>
                <a:latin typeface="Arial" charset="0"/>
              </a:rPr>
              <a:t>GuidePart_F01</a:t>
            </a:r>
            <a:endParaRPr lang="en-US"/>
          </a:p>
        </p:txBody>
      </p:sp>
      <p:sp>
        <p:nvSpPr>
          <p:cNvPr id="19574" name="Rectangle 116"/>
          <p:cNvSpPr>
            <a:spLocks noChangeArrowheads="1"/>
          </p:cNvSpPr>
          <p:nvPr/>
        </p:nvSpPr>
        <p:spPr bwMode="auto">
          <a:xfrm>
            <a:off x="6643688" y="5867400"/>
            <a:ext cx="101600" cy="168275"/>
          </a:xfrm>
          <a:prstGeom prst="rect">
            <a:avLst/>
          </a:prstGeom>
          <a:noFill/>
          <a:ln w="9525">
            <a:noFill/>
            <a:miter lim="800000"/>
            <a:headEnd/>
            <a:tailEnd/>
          </a:ln>
        </p:spPr>
        <p:txBody>
          <a:bodyPr wrap="none" lIns="0" tIns="0" rIns="0" bIns="0">
            <a:spAutoFit/>
          </a:bodyPr>
          <a:lstStyle/>
          <a:p>
            <a:r>
              <a:rPr lang="en-US" sz="1100" b="1">
                <a:solidFill>
                  <a:srgbClr val="000000"/>
                </a:solidFill>
              </a:rPr>
              <a:t>R</a:t>
            </a:r>
            <a:endParaRPr lang="en-US"/>
          </a:p>
        </p:txBody>
      </p:sp>
      <p:sp>
        <p:nvSpPr>
          <p:cNvPr id="19575" name="Rectangle 117"/>
          <p:cNvSpPr>
            <a:spLocks noChangeArrowheads="1"/>
          </p:cNvSpPr>
          <p:nvPr/>
        </p:nvSpPr>
        <p:spPr bwMode="auto">
          <a:xfrm>
            <a:off x="5875338" y="5865813"/>
            <a:ext cx="101600" cy="168275"/>
          </a:xfrm>
          <a:prstGeom prst="rect">
            <a:avLst/>
          </a:prstGeom>
          <a:noFill/>
          <a:ln w="9525">
            <a:noFill/>
            <a:miter lim="800000"/>
            <a:headEnd/>
            <a:tailEnd/>
          </a:ln>
        </p:spPr>
        <p:txBody>
          <a:bodyPr lIns="0" tIns="0" rIns="0" bIns="0">
            <a:spAutoFit/>
          </a:bodyPr>
          <a:lstStyle/>
          <a:p>
            <a:r>
              <a:rPr lang="en-US" sz="1100" b="1">
                <a:solidFill>
                  <a:srgbClr val="000000"/>
                </a:solidFill>
              </a:rPr>
              <a:t>R</a:t>
            </a:r>
            <a:endParaRPr lang="en-US"/>
          </a:p>
        </p:txBody>
      </p:sp>
      <p:sp>
        <p:nvSpPr>
          <p:cNvPr id="19576" name="Rectangle 118"/>
          <p:cNvSpPr>
            <a:spLocks noChangeArrowheads="1"/>
          </p:cNvSpPr>
          <p:nvPr/>
        </p:nvSpPr>
        <p:spPr bwMode="auto">
          <a:xfrm>
            <a:off x="3925888" y="5915025"/>
            <a:ext cx="101600" cy="168275"/>
          </a:xfrm>
          <a:prstGeom prst="rect">
            <a:avLst/>
          </a:prstGeom>
          <a:noFill/>
          <a:ln w="9525">
            <a:noFill/>
            <a:miter lim="800000"/>
            <a:headEnd/>
            <a:tailEnd/>
          </a:ln>
        </p:spPr>
        <p:txBody>
          <a:bodyPr wrap="none" lIns="0" tIns="0" rIns="0" bIns="0">
            <a:spAutoFit/>
          </a:bodyPr>
          <a:lstStyle/>
          <a:p>
            <a:r>
              <a:rPr lang="en-US" sz="1100" b="1">
                <a:solidFill>
                  <a:srgbClr val="000000"/>
                </a:solidFill>
              </a:rPr>
              <a:t>R</a:t>
            </a:r>
            <a:endParaRPr lang="en-US"/>
          </a:p>
        </p:txBody>
      </p:sp>
      <p:sp>
        <p:nvSpPr>
          <p:cNvPr id="19577" name="Rectangle 119"/>
          <p:cNvSpPr>
            <a:spLocks noChangeArrowheads="1"/>
          </p:cNvSpPr>
          <p:nvPr/>
        </p:nvSpPr>
        <p:spPr bwMode="auto">
          <a:xfrm>
            <a:off x="3036888" y="5889625"/>
            <a:ext cx="101600" cy="168275"/>
          </a:xfrm>
          <a:prstGeom prst="rect">
            <a:avLst/>
          </a:prstGeom>
          <a:noFill/>
          <a:ln w="9525">
            <a:noFill/>
            <a:miter lim="800000"/>
            <a:headEnd/>
            <a:tailEnd/>
          </a:ln>
        </p:spPr>
        <p:txBody>
          <a:bodyPr wrap="none" lIns="0" tIns="0" rIns="0" bIns="0">
            <a:spAutoFit/>
          </a:bodyPr>
          <a:lstStyle/>
          <a:p>
            <a:r>
              <a:rPr lang="en-US" sz="1100" b="1">
                <a:solidFill>
                  <a:srgbClr val="000000"/>
                </a:solidFill>
              </a:rPr>
              <a:t>R</a:t>
            </a:r>
            <a:endParaRPr lang="en-US"/>
          </a:p>
        </p:txBody>
      </p:sp>
      <p:sp>
        <p:nvSpPr>
          <p:cNvPr id="19578" name="Rectangle 120"/>
          <p:cNvSpPr>
            <a:spLocks noChangeArrowheads="1"/>
          </p:cNvSpPr>
          <p:nvPr/>
        </p:nvSpPr>
        <p:spPr bwMode="auto">
          <a:xfrm>
            <a:off x="3875088" y="1462088"/>
            <a:ext cx="2439987" cy="182562"/>
          </a:xfrm>
          <a:prstGeom prst="rect">
            <a:avLst/>
          </a:prstGeom>
          <a:noFill/>
          <a:ln w="9525">
            <a:noFill/>
            <a:miter lim="800000"/>
            <a:headEnd/>
            <a:tailEnd/>
          </a:ln>
        </p:spPr>
        <p:txBody>
          <a:bodyPr wrap="none" lIns="0" tIns="0" rIns="0" bIns="0">
            <a:spAutoFit/>
          </a:bodyPr>
          <a:lstStyle/>
          <a:p>
            <a:r>
              <a:rPr lang="en-US" sz="1200" b="1">
                <a:solidFill>
                  <a:srgbClr val="000000"/>
                </a:solidFill>
              </a:rPr>
              <a:t>WORLD TELECOMMUNICATION</a:t>
            </a:r>
            <a:endParaRPr lang="en-US"/>
          </a:p>
        </p:txBody>
      </p:sp>
      <p:sp>
        <p:nvSpPr>
          <p:cNvPr id="19579" name="Rectangle 121"/>
          <p:cNvSpPr>
            <a:spLocks noChangeArrowheads="1"/>
          </p:cNvSpPr>
          <p:nvPr/>
        </p:nvSpPr>
        <p:spPr bwMode="auto">
          <a:xfrm>
            <a:off x="3906838" y="1630363"/>
            <a:ext cx="2376487" cy="182562"/>
          </a:xfrm>
          <a:prstGeom prst="rect">
            <a:avLst/>
          </a:prstGeom>
          <a:noFill/>
          <a:ln w="9525">
            <a:noFill/>
            <a:miter lim="800000"/>
            <a:headEnd/>
            <a:tailEnd/>
          </a:ln>
        </p:spPr>
        <p:txBody>
          <a:bodyPr wrap="none" lIns="0" tIns="0" rIns="0" bIns="0">
            <a:spAutoFit/>
          </a:bodyPr>
          <a:lstStyle/>
          <a:p>
            <a:r>
              <a:rPr lang="en-US" sz="1200" b="1">
                <a:solidFill>
                  <a:srgbClr val="000000"/>
                </a:solidFill>
              </a:rPr>
              <a:t>STANDARDIZATION ASSEMBLY</a:t>
            </a:r>
            <a:endParaRPr lang="en-US"/>
          </a:p>
        </p:txBody>
      </p:sp>
      <p:sp>
        <p:nvSpPr>
          <p:cNvPr id="19580" name="Rectangle 122"/>
          <p:cNvSpPr>
            <a:spLocks noChangeArrowheads="1"/>
          </p:cNvSpPr>
          <p:nvPr/>
        </p:nvSpPr>
        <p:spPr bwMode="auto">
          <a:xfrm>
            <a:off x="4786313" y="1798638"/>
            <a:ext cx="549275" cy="182562"/>
          </a:xfrm>
          <a:prstGeom prst="rect">
            <a:avLst/>
          </a:prstGeom>
          <a:noFill/>
          <a:ln w="9525">
            <a:noFill/>
            <a:miter lim="800000"/>
            <a:headEnd/>
            <a:tailEnd/>
          </a:ln>
        </p:spPr>
        <p:txBody>
          <a:bodyPr wrap="none" lIns="0" tIns="0" rIns="0" bIns="0">
            <a:spAutoFit/>
          </a:bodyPr>
          <a:lstStyle/>
          <a:p>
            <a:r>
              <a:rPr lang="en-US" sz="1200" b="1">
                <a:solidFill>
                  <a:srgbClr val="000000"/>
                </a:solidFill>
              </a:rPr>
              <a:t>(WTSA)</a:t>
            </a:r>
            <a:endParaRPr lang="en-US"/>
          </a:p>
        </p:txBody>
      </p:sp>
      <p:sp>
        <p:nvSpPr>
          <p:cNvPr id="19581" name="Rectangle 123"/>
          <p:cNvSpPr>
            <a:spLocks noChangeArrowheads="1"/>
          </p:cNvSpPr>
          <p:nvPr/>
        </p:nvSpPr>
        <p:spPr bwMode="auto">
          <a:xfrm>
            <a:off x="5476875" y="2382838"/>
            <a:ext cx="1809750" cy="182562"/>
          </a:xfrm>
          <a:prstGeom prst="rect">
            <a:avLst/>
          </a:prstGeom>
          <a:noFill/>
          <a:ln w="9525">
            <a:noFill/>
            <a:miter lim="800000"/>
            <a:headEnd/>
            <a:tailEnd/>
          </a:ln>
        </p:spPr>
        <p:txBody>
          <a:bodyPr wrap="none" lIns="0" tIns="0" rIns="0" bIns="0">
            <a:spAutoFit/>
          </a:bodyPr>
          <a:lstStyle/>
          <a:p>
            <a:r>
              <a:rPr lang="en-US" sz="1200" b="1">
                <a:solidFill>
                  <a:srgbClr val="000000"/>
                </a:solidFill>
              </a:rPr>
              <a:t>TELECOMMUNICATION</a:t>
            </a:r>
            <a:endParaRPr lang="en-US"/>
          </a:p>
        </p:txBody>
      </p:sp>
      <p:sp>
        <p:nvSpPr>
          <p:cNvPr id="19582" name="Rectangle 124"/>
          <p:cNvSpPr>
            <a:spLocks noChangeArrowheads="1"/>
          </p:cNvSpPr>
          <p:nvPr/>
        </p:nvSpPr>
        <p:spPr bwMode="auto">
          <a:xfrm>
            <a:off x="5616575" y="2551113"/>
            <a:ext cx="1501775" cy="182562"/>
          </a:xfrm>
          <a:prstGeom prst="rect">
            <a:avLst/>
          </a:prstGeom>
          <a:noFill/>
          <a:ln w="9525">
            <a:noFill/>
            <a:miter lim="800000"/>
            <a:headEnd/>
            <a:tailEnd/>
          </a:ln>
        </p:spPr>
        <p:txBody>
          <a:bodyPr wrap="none" lIns="0" tIns="0" rIns="0" bIns="0">
            <a:spAutoFit/>
          </a:bodyPr>
          <a:lstStyle/>
          <a:p>
            <a:r>
              <a:rPr lang="en-US" sz="1200" b="1">
                <a:solidFill>
                  <a:srgbClr val="000000"/>
                </a:solidFill>
              </a:rPr>
              <a:t>STANDARDIZATION</a:t>
            </a:r>
            <a:endParaRPr lang="en-US"/>
          </a:p>
        </p:txBody>
      </p:sp>
      <p:sp>
        <p:nvSpPr>
          <p:cNvPr id="19583" name="Rectangle 125"/>
          <p:cNvSpPr>
            <a:spLocks noChangeArrowheads="1"/>
          </p:cNvSpPr>
          <p:nvPr/>
        </p:nvSpPr>
        <p:spPr bwMode="auto">
          <a:xfrm>
            <a:off x="5673725" y="2719388"/>
            <a:ext cx="1398588" cy="182562"/>
          </a:xfrm>
          <a:prstGeom prst="rect">
            <a:avLst/>
          </a:prstGeom>
          <a:noFill/>
          <a:ln w="9525">
            <a:noFill/>
            <a:miter lim="800000"/>
            <a:headEnd/>
            <a:tailEnd/>
          </a:ln>
        </p:spPr>
        <p:txBody>
          <a:bodyPr wrap="none" lIns="0" tIns="0" rIns="0" bIns="0">
            <a:spAutoFit/>
          </a:bodyPr>
          <a:lstStyle/>
          <a:p>
            <a:r>
              <a:rPr lang="en-US" sz="1200" b="1">
                <a:solidFill>
                  <a:srgbClr val="000000"/>
                </a:solidFill>
              </a:rPr>
              <a:t>ADVISORY GROUP</a:t>
            </a:r>
            <a:endParaRPr lang="en-US"/>
          </a:p>
        </p:txBody>
      </p:sp>
      <p:sp>
        <p:nvSpPr>
          <p:cNvPr id="19584" name="Rectangle 126"/>
          <p:cNvSpPr>
            <a:spLocks noChangeArrowheads="1"/>
          </p:cNvSpPr>
          <p:nvPr/>
        </p:nvSpPr>
        <p:spPr bwMode="auto">
          <a:xfrm>
            <a:off x="6099175" y="2886075"/>
            <a:ext cx="515938" cy="182563"/>
          </a:xfrm>
          <a:prstGeom prst="rect">
            <a:avLst/>
          </a:prstGeom>
          <a:noFill/>
          <a:ln w="9525">
            <a:noFill/>
            <a:miter lim="800000"/>
            <a:headEnd/>
            <a:tailEnd/>
          </a:ln>
        </p:spPr>
        <p:txBody>
          <a:bodyPr wrap="none" lIns="0" tIns="0" rIns="0" bIns="0">
            <a:spAutoFit/>
          </a:bodyPr>
          <a:lstStyle/>
          <a:p>
            <a:r>
              <a:rPr lang="en-US" sz="1200" b="1">
                <a:solidFill>
                  <a:srgbClr val="000000"/>
                </a:solidFill>
              </a:rPr>
              <a:t>(TSAG)</a:t>
            </a:r>
            <a:endParaRPr lang="en-US"/>
          </a:p>
        </p:txBody>
      </p:sp>
      <p:sp>
        <p:nvSpPr>
          <p:cNvPr id="19585" name="Rectangle 127"/>
          <p:cNvSpPr>
            <a:spLocks noChangeArrowheads="1"/>
          </p:cNvSpPr>
          <p:nvPr/>
        </p:nvSpPr>
        <p:spPr bwMode="auto">
          <a:xfrm>
            <a:off x="2832100" y="3860800"/>
            <a:ext cx="1204913" cy="171450"/>
          </a:xfrm>
          <a:prstGeom prst="rect">
            <a:avLst/>
          </a:prstGeom>
          <a:solidFill>
            <a:srgbClr val="FFFFFF"/>
          </a:solidFill>
          <a:ln w="9525">
            <a:noFill/>
            <a:miter lim="800000"/>
            <a:headEnd/>
            <a:tailEnd/>
          </a:ln>
        </p:spPr>
        <p:txBody>
          <a:bodyPr/>
          <a:lstStyle/>
          <a:p>
            <a:endParaRPr lang="en-US"/>
          </a:p>
        </p:txBody>
      </p:sp>
      <p:sp>
        <p:nvSpPr>
          <p:cNvPr id="19586" name="Rectangle 128"/>
          <p:cNvSpPr>
            <a:spLocks noChangeArrowheads="1"/>
          </p:cNvSpPr>
          <p:nvPr/>
        </p:nvSpPr>
        <p:spPr bwMode="auto">
          <a:xfrm>
            <a:off x="2854325" y="3816350"/>
            <a:ext cx="1289050" cy="182563"/>
          </a:xfrm>
          <a:prstGeom prst="rect">
            <a:avLst/>
          </a:prstGeom>
          <a:noFill/>
          <a:ln w="9525">
            <a:noFill/>
            <a:miter lim="800000"/>
            <a:headEnd/>
            <a:tailEnd/>
          </a:ln>
        </p:spPr>
        <p:txBody>
          <a:bodyPr wrap="none" lIns="0" tIns="0" rIns="0" bIns="0">
            <a:spAutoFit/>
          </a:bodyPr>
          <a:lstStyle/>
          <a:p>
            <a:r>
              <a:rPr lang="en-US" sz="1200" b="1">
                <a:solidFill>
                  <a:srgbClr val="000000"/>
                </a:solidFill>
              </a:rPr>
              <a:t>STUDY GROUP  X</a:t>
            </a:r>
            <a:endParaRPr lang="en-US"/>
          </a:p>
        </p:txBody>
      </p:sp>
      <p:sp>
        <p:nvSpPr>
          <p:cNvPr id="19587" name="Rectangle 129"/>
          <p:cNvSpPr>
            <a:spLocks noChangeArrowheads="1"/>
          </p:cNvSpPr>
          <p:nvPr/>
        </p:nvSpPr>
        <p:spPr bwMode="auto">
          <a:xfrm>
            <a:off x="6088063" y="3816350"/>
            <a:ext cx="1250950" cy="182563"/>
          </a:xfrm>
          <a:prstGeom prst="rect">
            <a:avLst/>
          </a:prstGeom>
          <a:noFill/>
          <a:ln w="9525">
            <a:noFill/>
            <a:miter lim="800000"/>
            <a:headEnd/>
            <a:tailEnd/>
          </a:ln>
        </p:spPr>
        <p:txBody>
          <a:bodyPr wrap="none" lIns="0" tIns="0" rIns="0" bIns="0">
            <a:spAutoFit/>
          </a:bodyPr>
          <a:lstStyle/>
          <a:p>
            <a:r>
              <a:rPr lang="en-US" sz="1200" b="1">
                <a:solidFill>
                  <a:srgbClr val="000000"/>
                </a:solidFill>
              </a:rPr>
              <a:t>STUDY GROUP Y</a:t>
            </a:r>
            <a:endParaRPr lang="en-US"/>
          </a:p>
        </p:txBody>
      </p:sp>
      <p:sp>
        <p:nvSpPr>
          <p:cNvPr id="19588" name="Rectangle 130"/>
          <p:cNvSpPr>
            <a:spLocks noChangeArrowheads="1"/>
          </p:cNvSpPr>
          <p:nvPr/>
        </p:nvSpPr>
        <p:spPr bwMode="auto">
          <a:xfrm>
            <a:off x="2690813" y="4699000"/>
            <a:ext cx="72072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WORKING</a:t>
            </a:r>
            <a:endParaRPr lang="en-US"/>
          </a:p>
        </p:txBody>
      </p:sp>
      <p:sp>
        <p:nvSpPr>
          <p:cNvPr id="19589" name="Rectangle 131"/>
          <p:cNvSpPr>
            <a:spLocks noChangeArrowheads="1"/>
          </p:cNvSpPr>
          <p:nvPr/>
        </p:nvSpPr>
        <p:spPr bwMode="auto">
          <a:xfrm>
            <a:off x="2768600" y="4865688"/>
            <a:ext cx="484188" cy="168275"/>
          </a:xfrm>
          <a:prstGeom prst="rect">
            <a:avLst/>
          </a:prstGeom>
          <a:noFill/>
          <a:ln w="9525">
            <a:noFill/>
            <a:miter lim="800000"/>
            <a:headEnd/>
            <a:tailEnd/>
          </a:ln>
        </p:spPr>
        <p:txBody>
          <a:bodyPr lIns="0" tIns="0" rIns="0" bIns="0">
            <a:spAutoFit/>
          </a:bodyPr>
          <a:lstStyle/>
          <a:p>
            <a:r>
              <a:rPr lang="en-US" sz="1100" b="1">
                <a:solidFill>
                  <a:srgbClr val="000000"/>
                </a:solidFill>
              </a:rPr>
              <a:t>PARTY</a:t>
            </a:r>
            <a:endParaRPr lang="en-US"/>
          </a:p>
        </p:txBody>
      </p:sp>
      <p:sp>
        <p:nvSpPr>
          <p:cNvPr id="19590" name="Rectangle 132"/>
          <p:cNvSpPr>
            <a:spLocks noChangeArrowheads="1"/>
          </p:cNvSpPr>
          <p:nvPr/>
        </p:nvSpPr>
        <p:spPr bwMode="auto">
          <a:xfrm>
            <a:off x="2689225" y="5045075"/>
            <a:ext cx="71437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Qs. V, W, X</a:t>
            </a:r>
            <a:endParaRPr lang="en-US"/>
          </a:p>
        </p:txBody>
      </p:sp>
      <p:sp>
        <p:nvSpPr>
          <p:cNvPr id="19591" name="Rectangle 133"/>
          <p:cNvSpPr>
            <a:spLocks noChangeArrowheads="1"/>
          </p:cNvSpPr>
          <p:nvPr/>
        </p:nvSpPr>
        <p:spPr bwMode="auto">
          <a:xfrm>
            <a:off x="3717925" y="4711700"/>
            <a:ext cx="72072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WORKING</a:t>
            </a:r>
            <a:endParaRPr lang="en-US"/>
          </a:p>
        </p:txBody>
      </p:sp>
      <p:sp>
        <p:nvSpPr>
          <p:cNvPr id="19592" name="Rectangle 134"/>
          <p:cNvSpPr>
            <a:spLocks noChangeArrowheads="1"/>
          </p:cNvSpPr>
          <p:nvPr/>
        </p:nvSpPr>
        <p:spPr bwMode="auto">
          <a:xfrm>
            <a:off x="3844925" y="4887913"/>
            <a:ext cx="484188" cy="168275"/>
          </a:xfrm>
          <a:prstGeom prst="rect">
            <a:avLst/>
          </a:prstGeom>
          <a:noFill/>
          <a:ln w="9525">
            <a:noFill/>
            <a:miter lim="800000"/>
            <a:headEnd/>
            <a:tailEnd/>
          </a:ln>
        </p:spPr>
        <p:txBody>
          <a:bodyPr wrap="none" lIns="0" tIns="0" rIns="0" bIns="0">
            <a:spAutoFit/>
          </a:bodyPr>
          <a:lstStyle/>
          <a:p>
            <a:r>
              <a:rPr lang="en-US" sz="1100" b="1">
                <a:solidFill>
                  <a:srgbClr val="000000"/>
                </a:solidFill>
              </a:rPr>
              <a:t>PARTY</a:t>
            </a:r>
            <a:endParaRPr lang="en-US"/>
          </a:p>
        </p:txBody>
      </p:sp>
      <p:sp>
        <p:nvSpPr>
          <p:cNvPr id="19593" name="Rectangle 135"/>
          <p:cNvSpPr>
            <a:spLocks noChangeArrowheads="1"/>
          </p:cNvSpPr>
          <p:nvPr/>
        </p:nvSpPr>
        <p:spPr bwMode="auto">
          <a:xfrm>
            <a:off x="3805238" y="5078413"/>
            <a:ext cx="496887" cy="168275"/>
          </a:xfrm>
          <a:prstGeom prst="rect">
            <a:avLst/>
          </a:prstGeom>
          <a:noFill/>
          <a:ln w="9525">
            <a:noFill/>
            <a:miter lim="800000"/>
            <a:headEnd/>
            <a:tailEnd/>
          </a:ln>
        </p:spPr>
        <p:txBody>
          <a:bodyPr wrap="none" lIns="0" tIns="0" rIns="0" bIns="0">
            <a:spAutoFit/>
          </a:bodyPr>
          <a:lstStyle/>
          <a:p>
            <a:r>
              <a:rPr lang="en-US" sz="1100" b="1">
                <a:solidFill>
                  <a:srgbClr val="000000"/>
                </a:solidFill>
              </a:rPr>
              <a:t>Qs. Y, Z</a:t>
            </a:r>
            <a:endParaRPr lang="en-US"/>
          </a:p>
        </p:txBody>
      </p:sp>
      <p:sp>
        <p:nvSpPr>
          <p:cNvPr id="19594" name="Rectangle 136"/>
          <p:cNvSpPr>
            <a:spLocks noChangeArrowheads="1"/>
          </p:cNvSpPr>
          <p:nvPr/>
        </p:nvSpPr>
        <p:spPr bwMode="auto">
          <a:xfrm>
            <a:off x="5446713" y="4691063"/>
            <a:ext cx="72072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WORKING</a:t>
            </a:r>
            <a:endParaRPr lang="en-US"/>
          </a:p>
        </p:txBody>
      </p:sp>
      <p:sp>
        <p:nvSpPr>
          <p:cNvPr id="19595" name="Rectangle 137"/>
          <p:cNvSpPr>
            <a:spLocks noChangeArrowheads="1"/>
          </p:cNvSpPr>
          <p:nvPr/>
        </p:nvSpPr>
        <p:spPr bwMode="auto">
          <a:xfrm>
            <a:off x="5551488" y="4865688"/>
            <a:ext cx="484187" cy="168275"/>
          </a:xfrm>
          <a:prstGeom prst="rect">
            <a:avLst/>
          </a:prstGeom>
          <a:noFill/>
          <a:ln w="9525">
            <a:noFill/>
            <a:miter lim="800000"/>
            <a:headEnd/>
            <a:tailEnd/>
          </a:ln>
        </p:spPr>
        <p:txBody>
          <a:bodyPr wrap="none" lIns="0" tIns="0" rIns="0" bIns="0">
            <a:spAutoFit/>
          </a:bodyPr>
          <a:lstStyle/>
          <a:p>
            <a:r>
              <a:rPr lang="en-US" sz="1100" b="1">
                <a:solidFill>
                  <a:srgbClr val="000000"/>
                </a:solidFill>
              </a:rPr>
              <a:t>PARTY</a:t>
            </a:r>
            <a:endParaRPr lang="en-US"/>
          </a:p>
        </p:txBody>
      </p:sp>
      <p:sp>
        <p:nvSpPr>
          <p:cNvPr id="19596" name="Rectangle 138"/>
          <p:cNvSpPr>
            <a:spLocks noChangeArrowheads="1"/>
          </p:cNvSpPr>
          <p:nvPr/>
        </p:nvSpPr>
        <p:spPr bwMode="auto">
          <a:xfrm>
            <a:off x="5538788" y="5032375"/>
            <a:ext cx="54292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Qs. V, W</a:t>
            </a:r>
            <a:endParaRPr lang="en-US"/>
          </a:p>
        </p:txBody>
      </p:sp>
      <p:sp>
        <p:nvSpPr>
          <p:cNvPr id="19597" name="Rectangle 139"/>
          <p:cNvSpPr>
            <a:spLocks noChangeArrowheads="1"/>
          </p:cNvSpPr>
          <p:nvPr/>
        </p:nvSpPr>
        <p:spPr bwMode="auto">
          <a:xfrm>
            <a:off x="6359525" y="4665663"/>
            <a:ext cx="720725" cy="168275"/>
          </a:xfrm>
          <a:prstGeom prst="rect">
            <a:avLst/>
          </a:prstGeom>
          <a:noFill/>
          <a:ln w="9525">
            <a:noFill/>
            <a:miter lim="800000"/>
            <a:headEnd/>
            <a:tailEnd/>
          </a:ln>
        </p:spPr>
        <p:txBody>
          <a:bodyPr wrap="none" lIns="0" tIns="0" rIns="0" bIns="0">
            <a:spAutoFit/>
          </a:bodyPr>
          <a:lstStyle/>
          <a:p>
            <a:r>
              <a:rPr lang="en-US" sz="1100" b="1">
                <a:solidFill>
                  <a:srgbClr val="000000"/>
                </a:solidFill>
              </a:rPr>
              <a:t>WORKING</a:t>
            </a:r>
            <a:endParaRPr lang="en-US"/>
          </a:p>
        </p:txBody>
      </p:sp>
      <p:sp>
        <p:nvSpPr>
          <p:cNvPr id="19598" name="Rectangle 140"/>
          <p:cNvSpPr>
            <a:spLocks noChangeArrowheads="1"/>
          </p:cNvSpPr>
          <p:nvPr/>
        </p:nvSpPr>
        <p:spPr bwMode="auto">
          <a:xfrm>
            <a:off x="6453188" y="4841875"/>
            <a:ext cx="484187" cy="168275"/>
          </a:xfrm>
          <a:prstGeom prst="rect">
            <a:avLst/>
          </a:prstGeom>
          <a:noFill/>
          <a:ln w="9525">
            <a:noFill/>
            <a:miter lim="800000"/>
            <a:headEnd/>
            <a:tailEnd/>
          </a:ln>
        </p:spPr>
        <p:txBody>
          <a:bodyPr wrap="none" lIns="0" tIns="0" rIns="0" bIns="0">
            <a:spAutoFit/>
          </a:bodyPr>
          <a:lstStyle/>
          <a:p>
            <a:r>
              <a:rPr lang="en-US" sz="1100" b="1">
                <a:solidFill>
                  <a:srgbClr val="000000"/>
                </a:solidFill>
              </a:rPr>
              <a:t>PARTY</a:t>
            </a:r>
            <a:endParaRPr lang="en-US"/>
          </a:p>
        </p:txBody>
      </p:sp>
      <p:sp>
        <p:nvSpPr>
          <p:cNvPr id="19599" name="Rectangle 141"/>
          <p:cNvSpPr>
            <a:spLocks noChangeArrowheads="1"/>
          </p:cNvSpPr>
          <p:nvPr/>
        </p:nvSpPr>
        <p:spPr bwMode="auto">
          <a:xfrm>
            <a:off x="6367463" y="5022850"/>
            <a:ext cx="668337" cy="168275"/>
          </a:xfrm>
          <a:prstGeom prst="rect">
            <a:avLst/>
          </a:prstGeom>
          <a:noFill/>
          <a:ln w="9525">
            <a:noFill/>
            <a:miter lim="800000"/>
            <a:headEnd/>
            <a:tailEnd/>
          </a:ln>
        </p:spPr>
        <p:txBody>
          <a:bodyPr wrap="none" lIns="0" tIns="0" rIns="0" bIns="0">
            <a:spAutoFit/>
          </a:bodyPr>
          <a:lstStyle/>
          <a:p>
            <a:r>
              <a:rPr lang="en-US" sz="1100" b="1">
                <a:solidFill>
                  <a:srgbClr val="000000"/>
                </a:solidFill>
              </a:rPr>
              <a:t>Qs. X, Y, Z</a:t>
            </a:r>
            <a:endParaRPr lang="en-US"/>
          </a:p>
        </p:txBody>
      </p:sp>
      <p:sp>
        <p:nvSpPr>
          <p:cNvPr id="19600" name="Rectangle 142"/>
          <p:cNvSpPr>
            <a:spLocks noChangeArrowheads="1"/>
          </p:cNvSpPr>
          <p:nvPr/>
        </p:nvSpPr>
        <p:spPr bwMode="auto">
          <a:xfrm>
            <a:off x="2378075" y="6221413"/>
            <a:ext cx="3167063" cy="168275"/>
          </a:xfrm>
          <a:prstGeom prst="rect">
            <a:avLst/>
          </a:prstGeom>
          <a:noFill/>
          <a:ln w="9525">
            <a:noFill/>
            <a:miter lim="800000"/>
            <a:headEnd/>
            <a:tailEnd/>
          </a:ln>
        </p:spPr>
        <p:txBody>
          <a:bodyPr wrap="none" lIns="0" tIns="0" rIns="0" bIns="0">
            <a:spAutoFit/>
          </a:bodyPr>
          <a:lstStyle/>
          <a:p>
            <a:r>
              <a:rPr lang="en-US" sz="1100" b="1">
                <a:solidFill>
                  <a:srgbClr val="000000"/>
                </a:solidFill>
              </a:rPr>
              <a:t>R: RAPPORTEUR GROUP FOR QUESTIONS (Qs)</a:t>
            </a:r>
            <a:endParaRPr lang="en-US"/>
          </a:p>
        </p:txBody>
      </p:sp>
      <p:sp>
        <p:nvSpPr>
          <p:cNvPr id="19601" name="Freeform 143"/>
          <p:cNvSpPr>
            <a:spLocks/>
          </p:cNvSpPr>
          <p:nvPr/>
        </p:nvSpPr>
        <p:spPr bwMode="auto">
          <a:xfrm>
            <a:off x="7597775" y="4400550"/>
            <a:ext cx="25400" cy="169863"/>
          </a:xfrm>
          <a:custGeom>
            <a:avLst/>
            <a:gdLst>
              <a:gd name="T0" fmla="*/ 40322493 w 16"/>
              <a:gd name="T1" fmla="*/ 214581 h 1037"/>
              <a:gd name="T2" fmla="*/ 40322493 w 16"/>
              <a:gd name="T3" fmla="*/ 161018 h 1037"/>
              <a:gd name="T4" fmla="*/ 35282183 w 16"/>
              <a:gd name="T5" fmla="*/ 107291 h 1037"/>
              <a:gd name="T6" fmla="*/ 35282183 w 16"/>
              <a:gd name="T7" fmla="*/ 53727 h 1037"/>
              <a:gd name="T8" fmla="*/ 30241873 w 16"/>
              <a:gd name="T9" fmla="*/ 53727 h 1037"/>
              <a:gd name="T10" fmla="*/ 25201557 w 16"/>
              <a:gd name="T11" fmla="*/ 0 h 1037"/>
              <a:gd name="T12" fmla="*/ 15120936 w 16"/>
              <a:gd name="T13" fmla="*/ 0 h 1037"/>
              <a:gd name="T14" fmla="*/ 10080623 w 16"/>
              <a:gd name="T15" fmla="*/ 53727 h 1037"/>
              <a:gd name="T16" fmla="*/ 5040312 w 16"/>
              <a:gd name="T17" fmla="*/ 53727 h 1037"/>
              <a:gd name="T18" fmla="*/ 5040312 w 16"/>
              <a:gd name="T19" fmla="*/ 107291 h 1037"/>
              <a:gd name="T20" fmla="*/ 0 w 16"/>
              <a:gd name="T21" fmla="*/ 161018 h 1037"/>
              <a:gd name="T22" fmla="*/ 0 w 16"/>
              <a:gd name="T23" fmla="*/ 27662932 h 1037"/>
              <a:gd name="T24" fmla="*/ 5040312 w 16"/>
              <a:gd name="T25" fmla="*/ 27716659 h 1037"/>
              <a:gd name="T26" fmla="*/ 5040312 w 16"/>
              <a:gd name="T27" fmla="*/ 27770223 h 1037"/>
              <a:gd name="T28" fmla="*/ 10080623 w 16"/>
              <a:gd name="T29" fmla="*/ 27770223 h 1037"/>
              <a:gd name="T30" fmla="*/ 15120936 w 16"/>
              <a:gd name="T31" fmla="*/ 27823950 h 1037"/>
              <a:gd name="T32" fmla="*/ 25201557 w 16"/>
              <a:gd name="T33" fmla="*/ 27823950 h 1037"/>
              <a:gd name="T34" fmla="*/ 30241873 w 16"/>
              <a:gd name="T35" fmla="*/ 27770223 h 1037"/>
              <a:gd name="T36" fmla="*/ 35282183 w 16"/>
              <a:gd name="T37" fmla="*/ 27770223 h 1037"/>
              <a:gd name="T38" fmla="*/ 35282183 w 16"/>
              <a:gd name="T39" fmla="*/ 27716659 h 1037"/>
              <a:gd name="T40" fmla="*/ 40322493 w 16"/>
              <a:gd name="T41" fmla="*/ 27662932 h 1037"/>
              <a:gd name="T42" fmla="*/ 40322493 w 16"/>
              <a:gd name="T43" fmla="*/ 27609369 h 1037"/>
              <a:gd name="T44" fmla="*/ 40322493 w 16"/>
              <a:gd name="T45" fmla="*/ 214581 h 10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1037"/>
              <a:gd name="T71" fmla="*/ 16 w 16"/>
              <a:gd name="T72" fmla="*/ 1037 h 10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1037">
                <a:moveTo>
                  <a:pt x="16" y="8"/>
                </a:moveTo>
                <a:lnTo>
                  <a:pt x="16" y="6"/>
                </a:lnTo>
                <a:lnTo>
                  <a:pt x="14" y="4"/>
                </a:lnTo>
                <a:lnTo>
                  <a:pt x="14" y="2"/>
                </a:lnTo>
                <a:lnTo>
                  <a:pt x="12" y="2"/>
                </a:lnTo>
                <a:lnTo>
                  <a:pt x="10" y="0"/>
                </a:lnTo>
                <a:lnTo>
                  <a:pt x="6" y="0"/>
                </a:lnTo>
                <a:lnTo>
                  <a:pt x="4" y="2"/>
                </a:lnTo>
                <a:lnTo>
                  <a:pt x="2" y="2"/>
                </a:lnTo>
                <a:lnTo>
                  <a:pt x="2" y="4"/>
                </a:lnTo>
                <a:lnTo>
                  <a:pt x="0" y="6"/>
                </a:lnTo>
                <a:lnTo>
                  <a:pt x="0" y="1031"/>
                </a:lnTo>
                <a:lnTo>
                  <a:pt x="2" y="1033"/>
                </a:lnTo>
                <a:lnTo>
                  <a:pt x="2" y="1035"/>
                </a:lnTo>
                <a:lnTo>
                  <a:pt x="4" y="1035"/>
                </a:lnTo>
                <a:lnTo>
                  <a:pt x="6" y="1037"/>
                </a:lnTo>
                <a:lnTo>
                  <a:pt x="10" y="1037"/>
                </a:lnTo>
                <a:lnTo>
                  <a:pt x="12" y="1035"/>
                </a:lnTo>
                <a:lnTo>
                  <a:pt x="14" y="1035"/>
                </a:lnTo>
                <a:lnTo>
                  <a:pt x="14" y="1033"/>
                </a:lnTo>
                <a:lnTo>
                  <a:pt x="16" y="1031"/>
                </a:lnTo>
                <a:lnTo>
                  <a:pt x="16" y="1029"/>
                </a:lnTo>
                <a:lnTo>
                  <a:pt x="16" y="8"/>
                </a:lnTo>
                <a:close/>
              </a:path>
            </a:pathLst>
          </a:custGeom>
          <a:solidFill>
            <a:srgbClr val="000000"/>
          </a:solidFill>
          <a:ln w="9525">
            <a:noFill/>
            <a:round/>
            <a:headEnd/>
            <a:tailEnd/>
          </a:ln>
        </p:spPr>
        <p:txBody>
          <a:bodyPr/>
          <a:lstStyle/>
          <a:p>
            <a:endParaRPr lang="en-US"/>
          </a:p>
        </p:txBody>
      </p:sp>
      <p:sp>
        <p:nvSpPr>
          <p:cNvPr id="19602" name="Freeform 144"/>
          <p:cNvSpPr>
            <a:spLocks/>
          </p:cNvSpPr>
          <p:nvPr/>
        </p:nvSpPr>
        <p:spPr bwMode="auto">
          <a:xfrm>
            <a:off x="7219950" y="4587875"/>
            <a:ext cx="784225" cy="671513"/>
          </a:xfrm>
          <a:custGeom>
            <a:avLst/>
            <a:gdLst>
              <a:gd name="T0" fmla="*/ 20161251 w 494"/>
              <a:gd name="T1" fmla="*/ 0 h 423"/>
              <a:gd name="T2" fmla="*/ 15120940 w 494"/>
              <a:gd name="T3" fmla="*/ 0 h 423"/>
              <a:gd name="T4" fmla="*/ 10080626 w 494"/>
              <a:gd name="T5" fmla="*/ 5040316 h 423"/>
              <a:gd name="T6" fmla="*/ 5040313 w 494"/>
              <a:gd name="T7" fmla="*/ 5040316 h 423"/>
              <a:gd name="T8" fmla="*/ 5040313 w 494"/>
              <a:gd name="T9" fmla="*/ 10080633 h 423"/>
              <a:gd name="T10" fmla="*/ 0 w 494"/>
              <a:gd name="T11" fmla="*/ 15120951 h 423"/>
              <a:gd name="T12" fmla="*/ 0 w 494"/>
              <a:gd name="T13" fmla="*/ 1050906826 h 423"/>
              <a:gd name="T14" fmla="*/ 5040313 w 494"/>
              <a:gd name="T15" fmla="*/ 1055947141 h 423"/>
              <a:gd name="T16" fmla="*/ 5040313 w 494"/>
              <a:gd name="T17" fmla="*/ 1060987456 h 423"/>
              <a:gd name="T18" fmla="*/ 10080626 w 494"/>
              <a:gd name="T19" fmla="*/ 1060987456 h 423"/>
              <a:gd name="T20" fmla="*/ 15120940 w 494"/>
              <a:gd name="T21" fmla="*/ 1066027770 h 423"/>
              <a:gd name="T22" fmla="*/ 1229836343 w 494"/>
              <a:gd name="T23" fmla="*/ 1066027770 h 423"/>
              <a:gd name="T24" fmla="*/ 1234876654 w 494"/>
              <a:gd name="T25" fmla="*/ 1060987456 h 423"/>
              <a:gd name="T26" fmla="*/ 1239916965 w 494"/>
              <a:gd name="T27" fmla="*/ 1060987456 h 423"/>
              <a:gd name="T28" fmla="*/ 1239916965 w 494"/>
              <a:gd name="T29" fmla="*/ 1055947141 h 423"/>
              <a:gd name="T30" fmla="*/ 1244957277 w 494"/>
              <a:gd name="T31" fmla="*/ 1050906826 h 423"/>
              <a:gd name="T32" fmla="*/ 1244957277 w 494"/>
              <a:gd name="T33" fmla="*/ 15120951 h 423"/>
              <a:gd name="T34" fmla="*/ 1239916965 w 494"/>
              <a:gd name="T35" fmla="*/ 10080633 h 423"/>
              <a:gd name="T36" fmla="*/ 1239916965 w 494"/>
              <a:gd name="T37" fmla="*/ 5040316 h 423"/>
              <a:gd name="T38" fmla="*/ 1234876654 w 494"/>
              <a:gd name="T39" fmla="*/ 5040316 h 423"/>
              <a:gd name="T40" fmla="*/ 1229836343 w 494"/>
              <a:gd name="T41" fmla="*/ 0 h 423"/>
              <a:gd name="T42" fmla="*/ 1224796032 w 494"/>
              <a:gd name="T43" fmla="*/ 0 h 423"/>
              <a:gd name="T44" fmla="*/ 20161251 w 494"/>
              <a:gd name="T45" fmla="*/ 0 h 423"/>
              <a:gd name="T46" fmla="*/ 20161251 w 494"/>
              <a:gd name="T47" fmla="*/ 40322531 h 423"/>
              <a:gd name="T48" fmla="*/ 1224796032 w 494"/>
              <a:gd name="T49" fmla="*/ 40322531 h 423"/>
              <a:gd name="T50" fmla="*/ 1204634787 w 494"/>
              <a:gd name="T51" fmla="*/ 20161265 h 423"/>
              <a:gd name="T52" fmla="*/ 1204634787 w 494"/>
              <a:gd name="T53" fmla="*/ 1045866511 h 423"/>
              <a:gd name="T54" fmla="*/ 1224796032 w 494"/>
              <a:gd name="T55" fmla="*/ 1025705252 h 423"/>
              <a:gd name="T56" fmla="*/ 20161251 w 494"/>
              <a:gd name="T57" fmla="*/ 1025705252 h 423"/>
              <a:gd name="T58" fmla="*/ 40322502 w 494"/>
              <a:gd name="T59" fmla="*/ 1045866511 h 423"/>
              <a:gd name="T60" fmla="*/ 40322502 w 494"/>
              <a:gd name="T61" fmla="*/ 20161265 h 423"/>
              <a:gd name="T62" fmla="*/ 20161251 w 494"/>
              <a:gd name="T63" fmla="*/ 40322531 h 423"/>
              <a:gd name="T64" fmla="*/ 20161251 w 494"/>
              <a:gd name="T65" fmla="*/ 0 h 4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4"/>
              <a:gd name="T100" fmla="*/ 0 h 423"/>
              <a:gd name="T101" fmla="*/ 494 w 494"/>
              <a:gd name="T102" fmla="*/ 423 h 4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4" h="423">
                <a:moveTo>
                  <a:pt x="8" y="0"/>
                </a:moveTo>
                <a:lnTo>
                  <a:pt x="6" y="0"/>
                </a:lnTo>
                <a:lnTo>
                  <a:pt x="4" y="2"/>
                </a:lnTo>
                <a:lnTo>
                  <a:pt x="2" y="2"/>
                </a:lnTo>
                <a:lnTo>
                  <a:pt x="2" y="4"/>
                </a:lnTo>
                <a:lnTo>
                  <a:pt x="0" y="6"/>
                </a:lnTo>
                <a:lnTo>
                  <a:pt x="0" y="417"/>
                </a:lnTo>
                <a:lnTo>
                  <a:pt x="2" y="419"/>
                </a:lnTo>
                <a:lnTo>
                  <a:pt x="2" y="421"/>
                </a:lnTo>
                <a:lnTo>
                  <a:pt x="4" y="421"/>
                </a:lnTo>
                <a:lnTo>
                  <a:pt x="6" y="423"/>
                </a:lnTo>
                <a:lnTo>
                  <a:pt x="488" y="423"/>
                </a:lnTo>
                <a:lnTo>
                  <a:pt x="490" y="421"/>
                </a:lnTo>
                <a:lnTo>
                  <a:pt x="492" y="421"/>
                </a:lnTo>
                <a:lnTo>
                  <a:pt x="492" y="419"/>
                </a:lnTo>
                <a:lnTo>
                  <a:pt x="494" y="417"/>
                </a:lnTo>
                <a:lnTo>
                  <a:pt x="494" y="6"/>
                </a:lnTo>
                <a:lnTo>
                  <a:pt x="492" y="4"/>
                </a:lnTo>
                <a:lnTo>
                  <a:pt x="492" y="2"/>
                </a:lnTo>
                <a:lnTo>
                  <a:pt x="490" y="2"/>
                </a:lnTo>
                <a:lnTo>
                  <a:pt x="488" y="0"/>
                </a:lnTo>
                <a:lnTo>
                  <a:pt x="486" y="0"/>
                </a:lnTo>
                <a:lnTo>
                  <a:pt x="8" y="0"/>
                </a:lnTo>
                <a:lnTo>
                  <a:pt x="8" y="16"/>
                </a:lnTo>
                <a:lnTo>
                  <a:pt x="486" y="16"/>
                </a:lnTo>
                <a:lnTo>
                  <a:pt x="478" y="8"/>
                </a:lnTo>
                <a:lnTo>
                  <a:pt x="478" y="415"/>
                </a:lnTo>
                <a:lnTo>
                  <a:pt x="486" y="407"/>
                </a:lnTo>
                <a:lnTo>
                  <a:pt x="8" y="407"/>
                </a:lnTo>
                <a:lnTo>
                  <a:pt x="16" y="415"/>
                </a:lnTo>
                <a:lnTo>
                  <a:pt x="16" y="8"/>
                </a:lnTo>
                <a:lnTo>
                  <a:pt x="8" y="16"/>
                </a:lnTo>
                <a:lnTo>
                  <a:pt x="8" y="0"/>
                </a:lnTo>
                <a:close/>
              </a:path>
            </a:pathLst>
          </a:custGeom>
          <a:solidFill>
            <a:srgbClr val="000000"/>
          </a:solidFill>
          <a:ln w="9525">
            <a:noFill/>
            <a:round/>
            <a:headEnd/>
            <a:tailEnd/>
          </a:ln>
        </p:spPr>
        <p:txBody>
          <a:bodyPr/>
          <a:lstStyle/>
          <a:p>
            <a:endParaRPr lang="en-US"/>
          </a:p>
        </p:txBody>
      </p:sp>
      <p:sp>
        <p:nvSpPr>
          <p:cNvPr id="19603" name="Rectangle 145"/>
          <p:cNvSpPr>
            <a:spLocks noChangeArrowheads="1"/>
          </p:cNvSpPr>
          <p:nvPr/>
        </p:nvSpPr>
        <p:spPr bwMode="auto">
          <a:xfrm>
            <a:off x="7245350" y="4611688"/>
            <a:ext cx="725488" cy="612775"/>
          </a:xfrm>
          <a:prstGeom prst="rect">
            <a:avLst/>
          </a:prstGeom>
          <a:solidFill>
            <a:srgbClr val="FFFFFF"/>
          </a:solidFill>
          <a:ln w="9525">
            <a:noFill/>
            <a:miter lim="800000"/>
            <a:headEnd/>
            <a:tailEnd/>
          </a:ln>
        </p:spPr>
        <p:txBody>
          <a:bodyPr/>
          <a:lstStyle/>
          <a:p>
            <a:endParaRPr lang="en-US"/>
          </a:p>
        </p:txBody>
      </p:sp>
      <p:sp>
        <p:nvSpPr>
          <p:cNvPr id="19604" name="Rectangle 146"/>
          <p:cNvSpPr>
            <a:spLocks noChangeArrowheads="1"/>
          </p:cNvSpPr>
          <p:nvPr/>
        </p:nvSpPr>
        <p:spPr bwMode="auto">
          <a:xfrm>
            <a:off x="7258050" y="4700588"/>
            <a:ext cx="688975" cy="428625"/>
          </a:xfrm>
          <a:prstGeom prst="rect">
            <a:avLst/>
          </a:prstGeom>
          <a:noFill/>
          <a:ln w="9525" algn="ctr">
            <a:noFill/>
            <a:miter lim="800000"/>
            <a:headEnd/>
            <a:tailEnd/>
          </a:ln>
        </p:spPr>
        <p:txBody>
          <a:bodyPr wrap="none">
            <a:spAutoFit/>
          </a:bodyPr>
          <a:lstStyle/>
          <a:p>
            <a:pPr algn="ctr"/>
            <a:r>
              <a:rPr lang="en-US" sz="1100" b="1">
                <a:solidFill>
                  <a:srgbClr val="000000"/>
                </a:solidFill>
              </a:rPr>
              <a:t>FOCUS</a:t>
            </a:r>
            <a:br>
              <a:rPr lang="en-US" sz="1100" b="1">
                <a:solidFill>
                  <a:srgbClr val="000000"/>
                </a:solidFill>
              </a:rPr>
            </a:br>
            <a:r>
              <a:rPr lang="en-US" sz="1100" b="1">
                <a:solidFill>
                  <a:srgbClr val="000000"/>
                </a:solidFill>
              </a:rPr>
              <a:t>GROUP</a:t>
            </a:r>
          </a:p>
        </p:txBody>
      </p:sp>
      <p:sp>
        <p:nvSpPr>
          <p:cNvPr id="19605" name="Rectangle 149"/>
          <p:cNvSpPr>
            <a:spLocks noChangeArrowheads="1"/>
          </p:cNvSpPr>
          <p:nvPr/>
        </p:nvSpPr>
        <p:spPr bwMode="auto">
          <a:xfrm rot="2412781">
            <a:off x="7259638" y="4006850"/>
            <a:ext cx="488950" cy="457200"/>
          </a:xfrm>
          <a:prstGeom prst="rect">
            <a:avLst/>
          </a:prstGeom>
          <a:noFill/>
          <a:ln w="9525">
            <a:noFill/>
            <a:miter lim="800000"/>
            <a:headEnd/>
            <a:tailEnd/>
          </a:ln>
        </p:spPr>
        <p:txBody>
          <a:bodyPr>
            <a:spAutoFit/>
          </a:bodyPr>
          <a:lstStyle/>
          <a:p>
            <a:r>
              <a:rPr lang="en-US">
                <a:solidFill>
                  <a:schemeClr val="tx1"/>
                </a:solidFill>
              </a:rPr>
              <a:t>---</a:t>
            </a:r>
          </a:p>
        </p:txBody>
      </p:sp>
      <p:sp>
        <p:nvSpPr>
          <p:cNvPr id="19606" name="Rectangle 150"/>
          <p:cNvSpPr>
            <a:spLocks noChangeArrowheads="1"/>
          </p:cNvSpPr>
          <p:nvPr/>
        </p:nvSpPr>
        <p:spPr bwMode="auto">
          <a:xfrm rot="8186461">
            <a:off x="7532688" y="4056063"/>
            <a:ext cx="488950" cy="457200"/>
          </a:xfrm>
          <a:prstGeom prst="rect">
            <a:avLst/>
          </a:prstGeom>
          <a:noFill/>
          <a:ln w="9525">
            <a:noFill/>
            <a:miter lim="800000"/>
            <a:headEnd/>
            <a:tailEnd/>
          </a:ln>
        </p:spPr>
        <p:txBody>
          <a:bodyPr wrap="none">
            <a:spAutoFit/>
          </a:bodyPr>
          <a:lstStyle/>
          <a:p>
            <a:r>
              <a:rPr lang="en-US">
                <a:solidFill>
                  <a:schemeClr val="tx1"/>
                </a:solidFill>
              </a:rPr>
              <a:t>---</a:t>
            </a:r>
          </a:p>
        </p:txBody>
      </p:sp>
      <p:sp>
        <p:nvSpPr>
          <p:cNvPr id="19607" name="Text Box 154"/>
          <p:cNvSpPr txBox="1">
            <a:spLocks noChangeArrowheads="1"/>
          </p:cNvSpPr>
          <p:nvPr/>
        </p:nvSpPr>
        <p:spPr bwMode="auto">
          <a:xfrm>
            <a:off x="7727950" y="3949700"/>
            <a:ext cx="652463" cy="260350"/>
          </a:xfrm>
          <a:prstGeom prst="rect">
            <a:avLst/>
          </a:prstGeom>
          <a:noFill/>
          <a:ln w="9525">
            <a:noFill/>
            <a:miter lim="800000"/>
            <a:headEnd/>
            <a:tailEnd/>
          </a:ln>
        </p:spPr>
        <p:txBody>
          <a:bodyPr>
            <a:spAutoFit/>
          </a:bodyPr>
          <a:lstStyle/>
          <a:p>
            <a:pPr>
              <a:spcBef>
                <a:spcPct val="50000"/>
              </a:spcBef>
            </a:pPr>
            <a:r>
              <a:rPr lang="en-US" sz="1100" b="1">
                <a:solidFill>
                  <a:schemeClr val="tx1"/>
                </a:solidFill>
              </a:rPr>
              <a:t>TSBDir</a:t>
            </a:r>
          </a:p>
        </p:txBody>
      </p:sp>
      <p:sp>
        <p:nvSpPr>
          <p:cNvPr id="19608" name="Text Box 155"/>
          <p:cNvSpPr txBox="1">
            <a:spLocks noChangeArrowheads="1"/>
          </p:cNvSpPr>
          <p:nvPr/>
        </p:nvSpPr>
        <p:spPr bwMode="auto">
          <a:xfrm>
            <a:off x="7434263" y="4086225"/>
            <a:ext cx="357187" cy="260350"/>
          </a:xfrm>
          <a:prstGeom prst="rect">
            <a:avLst/>
          </a:prstGeom>
          <a:noFill/>
          <a:ln w="9525">
            <a:noFill/>
            <a:miter lim="800000"/>
            <a:headEnd/>
            <a:tailEnd/>
          </a:ln>
        </p:spPr>
        <p:txBody>
          <a:bodyPr>
            <a:spAutoFit/>
          </a:bodyPr>
          <a:lstStyle/>
          <a:p>
            <a:pPr>
              <a:spcBef>
                <a:spcPct val="50000"/>
              </a:spcBef>
            </a:pPr>
            <a:r>
              <a:rPr lang="en-US" sz="1100" b="1">
                <a:solidFill>
                  <a:schemeClr val="tx1"/>
                </a:solidFill>
              </a:rPr>
              <a:t>or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7"/>
          <p:cNvSpPr>
            <a:spLocks noChangeArrowheads="1"/>
          </p:cNvSpPr>
          <p:nvPr/>
        </p:nvSpPr>
        <p:spPr bwMode="auto">
          <a:xfrm>
            <a:off x="1770063" y="1225550"/>
            <a:ext cx="7373937" cy="4899025"/>
          </a:xfrm>
          <a:prstGeom prst="rect">
            <a:avLst/>
          </a:prstGeom>
          <a:noFill/>
          <a:ln w="9525">
            <a:noFill/>
            <a:miter lim="800000"/>
            <a:headEnd/>
            <a:tailEnd/>
          </a:ln>
        </p:spPr>
        <p:txBody>
          <a:bodyPr/>
          <a:lstStyle/>
          <a:p>
            <a:pPr marL="571500" indent="-571500" algn="l" eaLnBrk="1" hangingPunct="1">
              <a:lnSpc>
                <a:spcPct val="90000"/>
              </a:lnSpc>
              <a:spcBef>
                <a:spcPct val="20000"/>
              </a:spcBef>
              <a:buClr>
                <a:srgbClr val="006666"/>
              </a:buClr>
              <a:buSzPct val="120000"/>
              <a:buFontTx/>
              <a:buChar char="•"/>
              <a:tabLst>
                <a:tab pos="714375" algn="l"/>
              </a:tabLst>
            </a:pPr>
            <a:r>
              <a:rPr lang="en-US" b="1" dirty="0">
                <a:solidFill>
                  <a:schemeClr val="hlink"/>
                </a:solidFill>
                <a:latin typeface="Verdana" pitchFamily="34" charset="0"/>
                <a:cs typeface="Arial" charset="0"/>
              </a:rPr>
              <a:t>Composition</a:t>
            </a:r>
          </a:p>
          <a:p>
            <a:pPr marL="571500" indent="-571500" algn="l" eaLnBrk="1" hangingPunct="1">
              <a:lnSpc>
                <a:spcPct val="110000"/>
              </a:lnSpc>
              <a:spcBef>
                <a:spcPct val="20000"/>
              </a:spcBef>
              <a:buClr>
                <a:srgbClr val="006666"/>
              </a:buClr>
              <a:buSzPct val="120000"/>
              <a:tabLst>
                <a:tab pos="714375" algn="l"/>
              </a:tabLst>
            </a:pPr>
            <a:r>
              <a:rPr lang="en-US" b="1" dirty="0">
                <a:solidFill>
                  <a:srgbClr val="000066"/>
                </a:solidFill>
                <a:latin typeface="Verdana" pitchFamily="34" charset="0"/>
                <a:cs typeface="Arial" charset="0"/>
              </a:rPr>
              <a:t>	</a:t>
            </a:r>
            <a:r>
              <a:rPr lang="en-US" sz="2000" dirty="0">
                <a:solidFill>
                  <a:srgbClr val="000066"/>
                </a:solidFill>
                <a:latin typeface="Trebuchet MS" pitchFamily="34" charset="0"/>
                <a:cs typeface="Arial" charset="0"/>
              </a:rPr>
              <a:t>- SG Chairman, Vice-Chairmen </a:t>
            </a:r>
            <a:br>
              <a:rPr lang="en-US" sz="2000" dirty="0">
                <a:solidFill>
                  <a:srgbClr val="000066"/>
                </a:solidFill>
                <a:latin typeface="Trebuchet MS" pitchFamily="34" charset="0"/>
                <a:cs typeface="Arial" charset="0"/>
              </a:rPr>
            </a:br>
            <a:r>
              <a:rPr lang="en-US" sz="2000" dirty="0">
                <a:solidFill>
                  <a:srgbClr val="000066"/>
                </a:solidFill>
                <a:latin typeface="Trebuchet MS" pitchFamily="34" charset="0"/>
                <a:cs typeface="Arial" charset="0"/>
              </a:rPr>
              <a:t>- WP Chairman (sometimes also the Vice-Chairmen)</a:t>
            </a:r>
            <a:br>
              <a:rPr lang="en-US" sz="2000" dirty="0">
                <a:solidFill>
                  <a:srgbClr val="000066"/>
                </a:solidFill>
                <a:latin typeface="Trebuchet MS" pitchFamily="34" charset="0"/>
                <a:cs typeface="Arial" charset="0"/>
              </a:rPr>
            </a:br>
            <a:r>
              <a:rPr lang="en-US" sz="2000" dirty="0">
                <a:solidFill>
                  <a:srgbClr val="000066"/>
                </a:solidFill>
                <a:latin typeface="Trebuchet MS" pitchFamily="34" charset="0"/>
                <a:cs typeface="Arial" charset="0"/>
              </a:rPr>
              <a:t>- </a:t>
            </a:r>
            <a:r>
              <a:rPr lang="en-US" sz="2000" dirty="0" smtClean="0">
                <a:solidFill>
                  <a:srgbClr val="000066"/>
                </a:solidFill>
                <a:latin typeface="Trebuchet MS" pitchFamily="34" charset="0"/>
                <a:cs typeface="Arial" charset="0"/>
              </a:rPr>
              <a:t>TSB Advisor/</a:t>
            </a:r>
            <a:r>
              <a:rPr lang="en-US" sz="2000" dirty="0" err="1" smtClean="0">
                <a:solidFill>
                  <a:srgbClr val="000066"/>
                </a:solidFill>
                <a:latin typeface="Trebuchet MS" pitchFamily="34" charset="0"/>
                <a:cs typeface="Arial" charset="0"/>
              </a:rPr>
              <a:t>Counsellor</a:t>
            </a:r>
            <a:r>
              <a:rPr lang="en-US" sz="2000" dirty="0" smtClean="0">
                <a:solidFill>
                  <a:srgbClr val="000066"/>
                </a:solidFill>
                <a:latin typeface="Trebuchet MS" pitchFamily="34" charset="0"/>
                <a:cs typeface="Arial" charset="0"/>
              </a:rPr>
              <a:t> </a:t>
            </a:r>
            <a:endParaRPr lang="en-US" sz="2600" dirty="0">
              <a:solidFill>
                <a:schemeClr val="tx1"/>
              </a:solidFill>
              <a:latin typeface="Trebuchet MS" pitchFamily="34" charset="0"/>
              <a:cs typeface="Arial" charset="0"/>
            </a:endParaRPr>
          </a:p>
          <a:p>
            <a:pPr marL="571500" indent="-571500" algn="l" eaLnBrk="1" hangingPunct="1">
              <a:lnSpc>
                <a:spcPct val="90000"/>
              </a:lnSpc>
              <a:spcBef>
                <a:spcPct val="20000"/>
              </a:spcBef>
              <a:buClr>
                <a:srgbClr val="006666"/>
              </a:buClr>
              <a:buSzPct val="120000"/>
              <a:tabLst>
                <a:tab pos="714375" algn="l"/>
              </a:tabLst>
            </a:pPr>
            <a:endParaRPr lang="en-US" sz="800" dirty="0">
              <a:solidFill>
                <a:schemeClr val="tx1"/>
              </a:solidFill>
              <a:latin typeface="Verdana" pitchFamily="34" charset="0"/>
              <a:cs typeface="Arial" charset="0"/>
            </a:endParaRPr>
          </a:p>
          <a:p>
            <a:pPr marL="571500" indent="-571500" algn="l" eaLnBrk="1" hangingPunct="1">
              <a:lnSpc>
                <a:spcPct val="90000"/>
              </a:lnSpc>
              <a:spcBef>
                <a:spcPct val="20000"/>
              </a:spcBef>
              <a:buClr>
                <a:srgbClr val="006666"/>
              </a:buClr>
              <a:buSzPct val="120000"/>
              <a:buFontTx/>
              <a:buChar char="•"/>
              <a:tabLst>
                <a:tab pos="714375" algn="l"/>
              </a:tabLst>
            </a:pPr>
            <a:r>
              <a:rPr lang="en-US" b="1" dirty="0">
                <a:solidFill>
                  <a:schemeClr val="hlink"/>
                </a:solidFill>
                <a:latin typeface="Verdana" pitchFamily="34" charset="0"/>
                <a:cs typeface="Arial" charset="0"/>
              </a:rPr>
              <a:t>Role</a:t>
            </a:r>
            <a:endParaRPr lang="en-US" dirty="0">
              <a:solidFill>
                <a:schemeClr val="hlink"/>
              </a:solidFill>
              <a:latin typeface="Trebuchet MS" pitchFamily="34" charset="0"/>
              <a:cs typeface="Arial" charset="0"/>
            </a:endParaRPr>
          </a:p>
          <a:p>
            <a:pPr marL="571500" indent="-571500" algn="l" eaLnBrk="1" hangingPunct="1">
              <a:lnSpc>
                <a:spcPct val="115000"/>
              </a:lnSpc>
              <a:spcBef>
                <a:spcPct val="20000"/>
              </a:spcBef>
              <a:buClr>
                <a:srgbClr val="006666"/>
              </a:buClr>
              <a:buSzPct val="120000"/>
              <a:tabLst>
                <a:tab pos="714375" algn="l"/>
              </a:tabLst>
            </a:pPr>
            <a:r>
              <a:rPr lang="en-US" dirty="0">
                <a:solidFill>
                  <a:schemeClr val="tx1"/>
                </a:solidFill>
                <a:latin typeface="Trebuchet MS" pitchFamily="34" charset="0"/>
                <a:cs typeface="Arial" charset="0"/>
              </a:rPr>
              <a:t> 	</a:t>
            </a:r>
            <a:r>
              <a:rPr lang="en-US" sz="2000" dirty="0">
                <a:solidFill>
                  <a:srgbClr val="000066"/>
                </a:solidFill>
                <a:latin typeface="Trebuchet MS" pitchFamily="34" charset="0"/>
                <a:cs typeface="Arial" charset="0"/>
              </a:rPr>
              <a:t>- Establishment of an appropriate structure for the 	distribution of work: Questions assignment to SGs, WPs</a:t>
            </a:r>
          </a:p>
          <a:p>
            <a:pPr marL="571500" indent="-571500" algn="l" eaLnBrk="1" hangingPunct="1">
              <a:lnSpc>
                <a:spcPct val="115000"/>
              </a:lnSpc>
              <a:spcBef>
                <a:spcPct val="20000"/>
              </a:spcBef>
              <a:buClr>
                <a:srgbClr val="006666"/>
              </a:buClr>
              <a:buSzPct val="120000"/>
              <a:tabLst>
                <a:tab pos="714375" algn="l"/>
              </a:tabLst>
            </a:pPr>
            <a:r>
              <a:rPr lang="en-US" sz="2000" dirty="0">
                <a:solidFill>
                  <a:srgbClr val="000066"/>
                </a:solidFill>
                <a:latin typeface="Trebuchet MS" pitchFamily="34" charset="0"/>
                <a:cs typeface="Arial" charset="0"/>
              </a:rPr>
              <a:t> 	- Coordination and planning of meetings to ensure the</a:t>
            </a:r>
            <a:br>
              <a:rPr lang="en-US" sz="2000" dirty="0">
                <a:solidFill>
                  <a:srgbClr val="000066"/>
                </a:solidFill>
                <a:latin typeface="Trebuchet MS" pitchFamily="34" charset="0"/>
                <a:cs typeface="Arial" charset="0"/>
              </a:rPr>
            </a:br>
            <a:r>
              <a:rPr lang="en-US" sz="2000" dirty="0">
                <a:solidFill>
                  <a:srgbClr val="000066"/>
                </a:solidFill>
                <a:latin typeface="Trebuchet MS" pitchFamily="34" charset="0"/>
                <a:cs typeface="Arial" charset="0"/>
              </a:rPr>
              <a:t> 	smooth running of WP and/or SG meetings: Meeting 	agenda, Documents assignment to SG, WPs, etc.</a:t>
            </a:r>
          </a:p>
          <a:p>
            <a:pPr marL="571500" indent="-571500" algn="l" eaLnBrk="1" hangingPunct="1">
              <a:lnSpc>
                <a:spcPct val="115000"/>
              </a:lnSpc>
              <a:spcBef>
                <a:spcPct val="20000"/>
              </a:spcBef>
              <a:buClr>
                <a:srgbClr val="006666"/>
              </a:buClr>
              <a:buSzPct val="120000"/>
              <a:tabLst>
                <a:tab pos="714375" algn="l"/>
              </a:tabLst>
            </a:pPr>
            <a:r>
              <a:rPr lang="en-US" sz="2000" dirty="0">
                <a:solidFill>
                  <a:srgbClr val="000066"/>
                </a:solidFill>
                <a:latin typeface="Trebuchet MS" pitchFamily="34" charset="0"/>
                <a:cs typeface="Arial" charset="0"/>
              </a:rPr>
              <a:t>	- Promotion of Study Group activities coordinated with 	TSB:  Providing materials for Press Release, e-flash, 	etc.  </a:t>
            </a:r>
          </a:p>
        </p:txBody>
      </p:sp>
      <p:sp>
        <p:nvSpPr>
          <p:cNvPr id="20483" name="Text Box 1032"/>
          <p:cNvSpPr txBox="1">
            <a:spLocks noChangeArrowheads="1"/>
          </p:cNvSpPr>
          <p:nvPr/>
        </p:nvSpPr>
        <p:spPr bwMode="auto">
          <a:xfrm>
            <a:off x="0" y="3673475"/>
            <a:ext cx="184150" cy="457200"/>
          </a:xfrm>
          <a:prstGeom prst="rect">
            <a:avLst/>
          </a:prstGeom>
          <a:noFill/>
          <a:ln w="9525">
            <a:noFill/>
            <a:miter lim="800000"/>
            <a:headEnd/>
            <a:tailEnd/>
          </a:ln>
        </p:spPr>
        <p:txBody>
          <a:bodyPr wrap="none">
            <a:spAutoFit/>
          </a:bodyPr>
          <a:lstStyle/>
          <a:p>
            <a:endParaRPr lang="en-US"/>
          </a:p>
        </p:txBody>
      </p:sp>
      <p:sp>
        <p:nvSpPr>
          <p:cNvPr id="20484" name="Rectangle 1034"/>
          <p:cNvSpPr>
            <a:spLocks noGrp="1" noChangeArrowheads="1"/>
          </p:cNvSpPr>
          <p:nvPr>
            <p:ph type="title" idx="4294967295"/>
          </p:nvPr>
        </p:nvSpPr>
        <p:spPr>
          <a:xfrm>
            <a:off x="1973263" y="295275"/>
            <a:ext cx="7010400" cy="695325"/>
          </a:xfrm>
        </p:spPr>
        <p:txBody>
          <a:bodyPr/>
          <a:lstStyle/>
          <a:p>
            <a:pPr eaLnBrk="1" hangingPunct="1"/>
            <a:r>
              <a:rPr lang="en-US" smtClean="0"/>
              <a:t>Study Group Management team</a:t>
            </a:r>
          </a:p>
        </p:txBody>
      </p:sp>
      <p:sp>
        <p:nvSpPr>
          <p:cNvPr id="20485" name="Rectangle 1035"/>
          <p:cNvSpPr>
            <a:spLocks noChangeArrowheads="1"/>
          </p:cNvSpPr>
          <p:nvPr/>
        </p:nvSpPr>
        <p:spPr bwMode="auto">
          <a:xfrm>
            <a:off x="1973263" y="228600"/>
            <a:ext cx="7010400" cy="790575"/>
          </a:xfrm>
          <a:prstGeom prst="rect">
            <a:avLst/>
          </a:prstGeom>
          <a:noFill/>
          <a:ln w="9525">
            <a:noFill/>
            <a:miter lim="800000"/>
            <a:headEnd/>
            <a:tailEnd/>
          </a:ln>
        </p:spPr>
        <p:txBody>
          <a:bodyPr/>
          <a:lstStyle/>
          <a:p>
            <a:pPr algn="ctr" eaLnBrk="1" hangingPunct="1"/>
            <a:endParaRPr lang="en-US" sz="2800" b="1">
              <a:solidFill>
                <a:srgbClr val="006666"/>
              </a:solidFill>
              <a:latin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1982788" y="381000"/>
            <a:ext cx="6853793" cy="1143000"/>
          </a:xfrm>
          <a:prstGeom prst="rect">
            <a:avLst/>
          </a:prstGeom>
          <a:noFill/>
          <a:ln w="9525">
            <a:noFill/>
            <a:miter lim="800000"/>
            <a:headEnd/>
            <a:tailEnd/>
          </a:ln>
        </p:spPr>
        <p:txBody>
          <a:bodyPr/>
          <a:lstStyle/>
          <a:p>
            <a:pPr algn="ctr" eaLnBrk="1" hangingPunct="1"/>
            <a:endParaRPr lang="en-US" sz="3200" b="1">
              <a:solidFill>
                <a:srgbClr val="000066"/>
              </a:solidFill>
              <a:latin typeface="Verdana" pitchFamily="34" charset="0"/>
            </a:endParaRPr>
          </a:p>
        </p:txBody>
      </p:sp>
      <p:sp>
        <p:nvSpPr>
          <p:cNvPr id="21507" name="Rectangle 5"/>
          <p:cNvSpPr>
            <a:spLocks noChangeArrowheads="1"/>
          </p:cNvSpPr>
          <p:nvPr/>
        </p:nvSpPr>
        <p:spPr bwMode="auto">
          <a:xfrm>
            <a:off x="1779589" y="1355725"/>
            <a:ext cx="7364412" cy="5213350"/>
          </a:xfrm>
          <a:prstGeom prst="rect">
            <a:avLst/>
          </a:prstGeom>
          <a:noFill/>
          <a:ln w="9525">
            <a:noFill/>
            <a:miter lim="800000"/>
            <a:headEnd/>
            <a:tailEnd/>
          </a:ln>
        </p:spPr>
        <p:txBody>
          <a:bodyPr/>
          <a:lstStyle/>
          <a:p>
            <a:pPr marL="571500" indent="-479425" algn="l" eaLnBrk="1" hangingPunct="1">
              <a:lnSpc>
                <a:spcPct val="90000"/>
              </a:lnSpc>
              <a:spcBef>
                <a:spcPct val="20000"/>
              </a:spcBef>
              <a:buClr>
                <a:srgbClr val="006666"/>
              </a:buClr>
              <a:buSzPct val="120000"/>
              <a:buFontTx/>
              <a:buChar char="•"/>
            </a:pPr>
            <a:r>
              <a:rPr lang="en-US" sz="2600" b="1" dirty="0">
                <a:solidFill>
                  <a:schemeClr val="folHlink"/>
                </a:solidFill>
                <a:latin typeface="Verdana" pitchFamily="34" charset="0"/>
                <a:cs typeface="Arial" charset="0"/>
                <a:hlinkClick r:id="rId2"/>
              </a:rPr>
              <a:t>Questions</a:t>
            </a:r>
            <a:r>
              <a:rPr lang="en-US" dirty="0">
                <a:solidFill>
                  <a:schemeClr val="folHlink"/>
                </a:solidFill>
              </a:rPr>
              <a:t>*</a:t>
            </a:r>
            <a:r>
              <a:rPr lang="en-US" dirty="0"/>
              <a:t> </a:t>
            </a:r>
            <a:r>
              <a:rPr lang="en-US" sz="2600" dirty="0">
                <a:solidFill>
                  <a:schemeClr val="tx1"/>
                </a:solidFill>
                <a:latin typeface="Verdana" pitchFamily="34" charset="0"/>
                <a:cs typeface="Arial" charset="0"/>
              </a:rPr>
              <a:t>:</a:t>
            </a:r>
            <a:r>
              <a:rPr lang="en-US" sz="2600" dirty="0">
                <a:solidFill>
                  <a:schemeClr val="tx1"/>
                </a:solidFill>
                <a:latin typeface="Trebuchet MS" pitchFamily="34" charset="0"/>
                <a:cs typeface="Arial" charset="0"/>
              </a:rPr>
              <a:t> </a:t>
            </a:r>
          </a:p>
          <a:p>
            <a:pPr marL="571500" indent="-479425" algn="l" eaLnBrk="1" hangingPunct="1">
              <a:lnSpc>
                <a:spcPct val="90000"/>
              </a:lnSpc>
              <a:spcBef>
                <a:spcPct val="20000"/>
              </a:spcBef>
              <a:buClr>
                <a:srgbClr val="006666"/>
              </a:buClr>
              <a:buSzPct val="120000"/>
            </a:pPr>
            <a:r>
              <a:rPr lang="en-US" sz="2000" dirty="0">
                <a:solidFill>
                  <a:schemeClr val="tx1"/>
                </a:solidFill>
                <a:latin typeface="Trebuchet MS" pitchFamily="34" charset="0"/>
                <a:cs typeface="Arial" charset="0"/>
              </a:rPr>
              <a:t> 	</a:t>
            </a:r>
            <a:r>
              <a:rPr lang="en-US" sz="2000" dirty="0">
                <a:solidFill>
                  <a:srgbClr val="000066"/>
                </a:solidFill>
                <a:latin typeface="Trebuchet MS" pitchFamily="34" charset="0"/>
                <a:cs typeface="Arial" charset="0"/>
              </a:rPr>
              <a:t>Approved by Study Groups or WTSA</a:t>
            </a:r>
          </a:p>
          <a:p>
            <a:pPr marL="571500" indent="-479425" algn="l" eaLnBrk="1" hangingPunct="1">
              <a:lnSpc>
                <a:spcPct val="90000"/>
              </a:lnSpc>
              <a:spcBef>
                <a:spcPct val="20000"/>
              </a:spcBef>
              <a:buClr>
                <a:srgbClr val="006666"/>
              </a:buClr>
              <a:buSzPct val="120000"/>
            </a:pPr>
            <a:r>
              <a:rPr lang="en-US" sz="2000" dirty="0">
                <a:solidFill>
                  <a:srgbClr val="000066"/>
                </a:solidFill>
                <a:latin typeface="Trebuchet MS" pitchFamily="34" charset="0"/>
                <a:cs typeface="Arial" charset="0"/>
              </a:rPr>
              <a:t>	Define a particular project to be studied</a:t>
            </a:r>
            <a:endParaRPr lang="en-US" sz="2000" dirty="0">
              <a:solidFill>
                <a:srgbClr val="000066"/>
              </a:solidFill>
              <a:latin typeface="Trebuchet MS" pitchFamily="34" charset="0"/>
            </a:endParaRPr>
          </a:p>
          <a:p>
            <a:pPr marL="571500" indent="-479425" algn="l" eaLnBrk="1" hangingPunct="1">
              <a:lnSpc>
                <a:spcPct val="90000"/>
              </a:lnSpc>
              <a:spcBef>
                <a:spcPct val="20000"/>
              </a:spcBef>
              <a:buClr>
                <a:srgbClr val="006666"/>
              </a:buClr>
              <a:buSzPct val="120000"/>
              <a:buFontTx/>
              <a:buChar char="•"/>
            </a:pPr>
            <a:r>
              <a:rPr lang="en-US" sz="2600" b="1" dirty="0" err="1">
                <a:solidFill>
                  <a:schemeClr val="folHlink"/>
                </a:solidFill>
                <a:latin typeface="Verdana" pitchFamily="34" charset="0"/>
                <a:cs typeface="Arial" charset="0"/>
                <a:hlinkClick r:id="rId3"/>
              </a:rPr>
              <a:t>Rapporteurs</a:t>
            </a:r>
            <a:r>
              <a:rPr lang="en-US" dirty="0">
                <a:solidFill>
                  <a:schemeClr val="folHlink"/>
                </a:solidFill>
              </a:rPr>
              <a:t>*</a:t>
            </a:r>
            <a:r>
              <a:rPr lang="en-US" sz="2600" b="1" dirty="0">
                <a:solidFill>
                  <a:schemeClr val="tx1"/>
                </a:solidFill>
                <a:latin typeface="Verdana" pitchFamily="34" charset="0"/>
                <a:cs typeface="Arial" charset="0"/>
              </a:rPr>
              <a:t> </a:t>
            </a:r>
            <a:r>
              <a:rPr lang="en-US" sz="2600" dirty="0">
                <a:solidFill>
                  <a:schemeClr val="tx1"/>
                </a:solidFill>
                <a:latin typeface="Trebuchet MS" pitchFamily="34" charset="0"/>
                <a:cs typeface="Arial" charset="0"/>
              </a:rPr>
              <a:t>:</a:t>
            </a:r>
          </a:p>
          <a:p>
            <a:pPr marL="571500" indent="-479425" algn="l" eaLnBrk="1" hangingPunct="1">
              <a:lnSpc>
                <a:spcPct val="90000"/>
              </a:lnSpc>
              <a:spcBef>
                <a:spcPct val="20000"/>
              </a:spcBef>
              <a:buClr>
                <a:srgbClr val="006666"/>
              </a:buClr>
              <a:buSzPct val="120000"/>
            </a:pPr>
            <a:r>
              <a:rPr lang="en-US" sz="2000" dirty="0">
                <a:solidFill>
                  <a:schemeClr val="tx1"/>
                </a:solidFill>
                <a:latin typeface="Trebuchet MS" pitchFamily="34" charset="0"/>
                <a:cs typeface="Arial" charset="0"/>
              </a:rPr>
              <a:t>	</a:t>
            </a:r>
            <a:r>
              <a:rPr lang="en-US" sz="2000" dirty="0">
                <a:solidFill>
                  <a:srgbClr val="000066"/>
                </a:solidFill>
                <a:latin typeface="Trebuchet MS" pitchFamily="34" charset="0"/>
                <a:cs typeface="Arial" charset="0"/>
              </a:rPr>
              <a:t>Appointed by the SG or WP to each Question </a:t>
            </a:r>
          </a:p>
          <a:p>
            <a:pPr marL="571500" indent="-479425" algn="l" eaLnBrk="1" hangingPunct="1">
              <a:lnSpc>
                <a:spcPct val="90000"/>
              </a:lnSpc>
              <a:spcBef>
                <a:spcPct val="20000"/>
              </a:spcBef>
              <a:buClr>
                <a:srgbClr val="006666"/>
              </a:buClr>
              <a:buSzPct val="120000"/>
            </a:pPr>
            <a:r>
              <a:rPr lang="en-US" sz="2000" dirty="0">
                <a:solidFill>
                  <a:srgbClr val="000066"/>
                </a:solidFill>
                <a:latin typeface="Trebuchet MS" pitchFamily="34" charset="0"/>
                <a:cs typeface="Arial" charset="0"/>
              </a:rPr>
              <a:t>-	Ensure progress of the group of experts towards  Recommendations</a:t>
            </a:r>
          </a:p>
          <a:p>
            <a:pPr marL="571500" indent="-479425" algn="l" eaLnBrk="1" hangingPunct="1">
              <a:lnSpc>
                <a:spcPct val="90000"/>
              </a:lnSpc>
              <a:spcBef>
                <a:spcPct val="20000"/>
              </a:spcBef>
              <a:buClr>
                <a:srgbClr val="006666"/>
              </a:buClr>
              <a:buSzPct val="120000"/>
            </a:pPr>
            <a:r>
              <a:rPr lang="en-US" sz="2000" dirty="0">
                <a:solidFill>
                  <a:srgbClr val="000066"/>
                </a:solidFill>
                <a:latin typeface="Trebuchet MS" pitchFamily="34" charset="0"/>
                <a:cs typeface="Arial" charset="0"/>
              </a:rPr>
              <a:t>-	Lead, moderate debates (e-mails, conf. calls, etc.) </a:t>
            </a:r>
            <a:br>
              <a:rPr lang="en-US" sz="2000" dirty="0">
                <a:solidFill>
                  <a:srgbClr val="000066"/>
                </a:solidFill>
                <a:latin typeface="Trebuchet MS" pitchFamily="34" charset="0"/>
                <a:cs typeface="Arial" charset="0"/>
              </a:rPr>
            </a:br>
            <a:r>
              <a:rPr lang="en-US" sz="2000" dirty="0">
                <a:solidFill>
                  <a:srgbClr val="000066"/>
                </a:solidFill>
                <a:latin typeface="Trebuchet MS" pitchFamily="34" charset="0"/>
                <a:cs typeface="Arial" charset="0"/>
              </a:rPr>
              <a:t>and coordinate progress  </a:t>
            </a:r>
          </a:p>
          <a:p>
            <a:pPr marL="571500" indent="-479425" algn="l" eaLnBrk="1" hangingPunct="1">
              <a:lnSpc>
                <a:spcPct val="90000"/>
              </a:lnSpc>
              <a:spcBef>
                <a:spcPct val="20000"/>
              </a:spcBef>
              <a:buClr>
                <a:srgbClr val="006666"/>
              </a:buClr>
              <a:buSzPct val="120000"/>
            </a:pPr>
            <a:r>
              <a:rPr lang="en-US" sz="2000" dirty="0">
                <a:solidFill>
                  <a:srgbClr val="000066"/>
                </a:solidFill>
                <a:latin typeface="Trebuchet MS" pitchFamily="34" charset="0"/>
                <a:cs typeface="Arial" charset="0"/>
              </a:rPr>
              <a:t>-	Chair the meetings of the experts (See an example of </a:t>
            </a:r>
            <a:r>
              <a:rPr lang="en-US" sz="2000" dirty="0" err="1">
                <a:solidFill>
                  <a:srgbClr val="000066"/>
                </a:solidFill>
                <a:latin typeface="Trebuchet MS" pitchFamily="34" charset="0"/>
                <a:cs typeface="Arial" charset="0"/>
                <a:hlinkClick r:id="rId4"/>
              </a:rPr>
              <a:t>Rapporteur</a:t>
            </a:r>
            <a:r>
              <a:rPr lang="en-US" sz="2000" dirty="0">
                <a:solidFill>
                  <a:srgbClr val="000066"/>
                </a:solidFill>
                <a:latin typeface="Trebuchet MS" pitchFamily="34" charset="0"/>
                <a:cs typeface="Arial" charset="0"/>
                <a:hlinkClick r:id="rId4"/>
              </a:rPr>
              <a:t> Group meeting announcement </a:t>
            </a:r>
            <a:r>
              <a:rPr lang="en-US" dirty="0">
                <a:solidFill>
                  <a:schemeClr val="folHlink"/>
                </a:solidFill>
              </a:rPr>
              <a:t>*</a:t>
            </a:r>
            <a:r>
              <a:rPr lang="en-US" sz="2000" dirty="0">
                <a:solidFill>
                  <a:srgbClr val="000066"/>
                </a:solidFill>
                <a:latin typeface="Trebuchet MS" pitchFamily="34" charset="0"/>
                <a:cs typeface="Arial" charset="0"/>
              </a:rPr>
              <a:t>)</a:t>
            </a:r>
          </a:p>
          <a:p>
            <a:pPr marL="571500" indent="-479425" algn="l" eaLnBrk="1" hangingPunct="1">
              <a:lnSpc>
                <a:spcPct val="90000"/>
              </a:lnSpc>
              <a:spcBef>
                <a:spcPct val="35000"/>
              </a:spcBef>
              <a:buClr>
                <a:srgbClr val="006666"/>
              </a:buClr>
              <a:buSzPct val="120000"/>
              <a:buFontTx/>
              <a:buChar char="•"/>
            </a:pPr>
            <a:r>
              <a:rPr lang="en-US" sz="2600" b="1" dirty="0">
                <a:solidFill>
                  <a:schemeClr val="folHlink"/>
                </a:solidFill>
                <a:latin typeface="Verdana" pitchFamily="34" charset="0"/>
                <a:cs typeface="Arial" charset="0"/>
              </a:rPr>
              <a:t>Editors</a:t>
            </a:r>
            <a:r>
              <a:rPr lang="en-US" sz="2600" dirty="0">
                <a:solidFill>
                  <a:schemeClr val="tx1"/>
                </a:solidFill>
                <a:latin typeface="Trebuchet MS" pitchFamily="34" charset="0"/>
                <a:cs typeface="Arial" charset="0"/>
              </a:rPr>
              <a:t>:</a:t>
            </a:r>
          </a:p>
          <a:p>
            <a:pPr marL="571500" indent="-479425" algn="l" eaLnBrk="1" hangingPunct="1">
              <a:lnSpc>
                <a:spcPct val="90000"/>
              </a:lnSpc>
              <a:buClr>
                <a:srgbClr val="006666"/>
              </a:buClr>
              <a:buSzPct val="120000"/>
            </a:pPr>
            <a:r>
              <a:rPr lang="en-US" sz="2600" dirty="0">
                <a:solidFill>
                  <a:schemeClr val="tx1"/>
                </a:solidFill>
                <a:latin typeface="Trebuchet MS" pitchFamily="34" charset="0"/>
                <a:cs typeface="Arial" charset="0"/>
              </a:rPr>
              <a:t>	</a:t>
            </a:r>
            <a:r>
              <a:rPr lang="en-US" sz="2000" dirty="0">
                <a:solidFill>
                  <a:srgbClr val="000066"/>
                </a:solidFill>
                <a:latin typeface="Trebuchet MS" pitchFamily="34" charset="0"/>
                <a:cs typeface="Arial" charset="0"/>
              </a:rPr>
              <a:t>Proposed by </a:t>
            </a:r>
            <a:r>
              <a:rPr lang="en-US" sz="2000" dirty="0" err="1">
                <a:solidFill>
                  <a:srgbClr val="000066"/>
                </a:solidFill>
                <a:latin typeface="Trebuchet MS" pitchFamily="34" charset="0"/>
                <a:cs typeface="Arial" charset="0"/>
              </a:rPr>
              <a:t>Rapporteurs</a:t>
            </a:r>
            <a:r>
              <a:rPr lang="en-US" sz="2000" dirty="0">
                <a:solidFill>
                  <a:srgbClr val="000066"/>
                </a:solidFill>
                <a:latin typeface="Trebuchet MS" pitchFamily="34" charset="0"/>
                <a:cs typeface="Arial" charset="0"/>
              </a:rPr>
              <a:t>, appointed by the WP or SG, prepare and follow-up draft Recommendations</a:t>
            </a:r>
          </a:p>
        </p:txBody>
      </p:sp>
      <p:sp>
        <p:nvSpPr>
          <p:cNvPr id="21508" name="Rectangle 11"/>
          <p:cNvSpPr>
            <a:spLocks noChangeArrowheads="1"/>
          </p:cNvSpPr>
          <p:nvPr/>
        </p:nvSpPr>
        <p:spPr bwMode="auto">
          <a:xfrm>
            <a:off x="4763" y="3621088"/>
            <a:ext cx="1676199" cy="1200329"/>
          </a:xfrm>
          <a:prstGeom prst="rect">
            <a:avLst/>
          </a:prstGeom>
          <a:noFill/>
          <a:ln w="9525">
            <a:noFill/>
            <a:miter lim="800000"/>
            <a:headEnd/>
            <a:tailEnd/>
          </a:ln>
        </p:spPr>
        <p:txBody>
          <a:bodyPr wrap="square">
            <a:spAutoFit/>
          </a:bodyPr>
          <a:lstStyle/>
          <a:p>
            <a:r>
              <a:rPr lang="en-US" sz="1800" b="1" dirty="0">
                <a:hlinkClick r:id="rId5"/>
              </a:rPr>
              <a:t>Authors‘ Guide</a:t>
            </a:r>
          </a:p>
          <a:p>
            <a:r>
              <a:rPr lang="en-US" sz="1800" b="1" dirty="0">
                <a:hlinkClick r:id="rId5"/>
              </a:rPr>
              <a:t> for drafting</a:t>
            </a:r>
          </a:p>
          <a:p>
            <a:r>
              <a:rPr lang="en-US" sz="1800" b="1" dirty="0">
                <a:hlinkClick r:id="rId5"/>
              </a:rPr>
              <a:t> ITU-T </a:t>
            </a:r>
            <a:r>
              <a:rPr lang="en-US" sz="1800" b="1" dirty="0" err="1">
                <a:hlinkClick r:id="rId5"/>
              </a:rPr>
              <a:t>Recs</a:t>
            </a:r>
            <a:endParaRPr lang="en-US" sz="1800" b="1" dirty="0"/>
          </a:p>
        </p:txBody>
      </p:sp>
      <p:sp>
        <p:nvSpPr>
          <p:cNvPr id="21509" name="Rectangle 17"/>
          <p:cNvSpPr>
            <a:spLocks noChangeArrowheads="1"/>
          </p:cNvSpPr>
          <p:nvPr/>
        </p:nvSpPr>
        <p:spPr bwMode="auto">
          <a:xfrm>
            <a:off x="1973263" y="295275"/>
            <a:ext cx="6853793" cy="695325"/>
          </a:xfrm>
          <a:prstGeom prst="rect">
            <a:avLst/>
          </a:prstGeom>
          <a:noFill/>
          <a:ln w="9525">
            <a:noFill/>
            <a:miter lim="800000"/>
            <a:headEnd/>
            <a:tailEnd/>
          </a:ln>
        </p:spPr>
        <p:txBody>
          <a:bodyPr/>
          <a:lstStyle/>
          <a:p>
            <a:pPr algn="ctr" eaLnBrk="1" hangingPunct="1"/>
            <a:r>
              <a:rPr lang="en-US" sz="3200" b="1">
                <a:solidFill>
                  <a:schemeClr val="hlink"/>
                </a:solidFill>
                <a:latin typeface="Verdana" pitchFamily="34" charset="0"/>
              </a:rPr>
              <a:t> </a:t>
            </a:r>
            <a:endParaRPr lang="en-US" sz="2800" b="1">
              <a:solidFill>
                <a:srgbClr val="006666"/>
              </a:solidFill>
              <a:latin typeface="Verdana" pitchFamily="34" charset="0"/>
            </a:endParaRPr>
          </a:p>
        </p:txBody>
      </p:sp>
      <p:sp>
        <p:nvSpPr>
          <p:cNvPr id="21510" name="Rectangle 20"/>
          <p:cNvSpPr>
            <a:spLocks noChangeArrowheads="1"/>
          </p:cNvSpPr>
          <p:nvPr/>
        </p:nvSpPr>
        <p:spPr bwMode="auto">
          <a:xfrm>
            <a:off x="1982788" y="230188"/>
            <a:ext cx="6853793" cy="657225"/>
          </a:xfrm>
          <a:prstGeom prst="rect">
            <a:avLst/>
          </a:prstGeom>
          <a:noFill/>
          <a:ln w="9525">
            <a:noFill/>
            <a:miter lim="800000"/>
            <a:headEnd/>
            <a:tailEnd/>
          </a:ln>
        </p:spPr>
        <p:txBody>
          <a:bodyPr/>
          <a:lstStyle/>
          <a:p>
            <a:pPr algn="ctr" eaLnBrk="1" hangingPunct="1"/>
            <a:r>
              <a:rPr lang="en-US" sz="3200" b="1">
                <a:solidFill>
                  <a:srgbClr val="000066"/>
                </a:solidFill>
                <a:latin typeface="Verdana" pitchFamily="34" charset="0"/>
              </a:rPr>
              <a:t>Questions, Rapporteurs and Editors</a:t>
            </a:r>
          </a:p>
        </p:txBody>
      </p:sp>
      <p:sp>
        <p:nvSpPr>
          <p:cNvPr id="21511" name="Text Box 21"/>
          <p:cNvSpPr txBox="1">
            <a:spLocks noChangeArrowheads="1"/>
          </p:cNvSpPr>
          <p:nvPr/>
        </p:nvSpPr>
        <p:spPr bwMode="auto">
          <a:xfrm>
            <a:off x="1697390" y="6089650"/>
            <a:ext cx="2499986" cy="553998"/>
          </a:xfrm>
          <a:prstGeom prst="rect">
            <a:avLst/>
          </a:prstGeom>
          <a:noFill/>
          <a:ln w="9525">
            <a:noFill/>
            <a:miter lim="800000"/>
            <a:headEnd/>
            <a:tailEnd/>
          </a:ln>
        </p:spPr>
        <p:txBody>
          <a:bodyPr wrap="square">
            <a:spAutoFit/>
          </a:bodyPr>
          <a:lstStyle/>
          <a:p>
            <a:r>
              <a:rPr lang="en-US" sz="3000" dirty="0">
                <a:solidFill>
                  <a:schemeClr val="folHlink"/>
                </a:solidFill>
                <a:latin typeface="Trebuchet MS" pitchFamily="34" charset="0"/>
              </a:rPr>
              <a:t>*</a:t>
            </a:r>
            <a:r>
              <a:rPr lang="en-US" sz="1400" i="1" dirty="0">
                <a:solidFill>
                  <a:schemeClr val="folHlink"/>
                </a:solidFill>
                <a:latin typeface="Trebuchet MS" pitchFamily="34" charset="0"/>
              </a:rPr>
              <a:t>Examples of links to SG </a:t>
            </a:r>
            <a:r>
              <a:rPr lang="en-US" sz="1400" i="1" dirty="0" smtClean="0">
                <a:solidFill>
                  <a:schemeClr val="folHlink"/>
                </a:solidFill>
                <a:latin typeface="Trebuchet MS" pitchFamily="34" charset="0"/>
              </a:rPr>
              <a:t>17</a:t>
            </a:r>
            <a:endParaRPr lang="en-US" sz="1400" i="1" dirty="0">
              <a:solidFill>
                <a:schemeClr val="folHlink"/>
              </a:solidFill>
              <a:latin typeface="Trebuchet MS"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098"/>
          <p:cNvSpPr>
            <a:spLocks noGrp="1" noChangeArrowheads="1"/>
          </p:cNvSpPr>
          <p:nvPr>
            <p:ph type="title"/>
          </p:nvPr>
        </p:nvSpPr>
        <p:spPr/>
        <p:txBody>
          <a:bodyPr/>
          <a:lstStyle/>
          <a:p>
            <a:pPr eaLnBrk="1" hangingPunct="1"/>
            <a:r>
              <a:rPr lang="en-US" sz="3600" smtClean="0"/>
              <a:t>ITU-T Recommendations</a:t>
            </a:r>
            <a:endParaRPr lang="en-GB" sz="1800" smtClean="0"/>
          </a:p>
        </p:txBody>
      </p:sp>
      <p:sp>
        <p:nvSpPr>
          <p:cNvPr id="22531" name="Rectangle 4099"/>
          <p:cNvSpPr>
            <a:spLocks noGrp="1" noChangeArrowheads="1"/>
          </p:cNvSpPr>
          <p:nvPr>
            <p:ph type="body" idx="1"/>
          </p:nvPr>
        </p:nvSpPr>
        <p:spPr>
          <a:xfrm>
            <a:off x="1446213" y="1222375"/>
            <a:ext cx="7697787" cy="5100638"/>
          </a:xfrm>
        </p:spPr>
        <p:txBody>
          <a:bodyPr/>
          <a:lstStyle/>
          <a:p>
            <a:pPr marL="628650" indent="-266700" defTabSz="712788" eaLnBrk="1" hangingPunct="1">
              <a:spcBef>
                <a:spcPct val="50000"/>
              </a:spcBef>
              <a:tabLst>
                <a:tab pos="628650" algn="l"/>
              </a:tabLst>
            </a:pPr>
            <a:r>
              <a:rPr lang="en-US" sz="2400" dirty="0" smtClean="0">
                <a:solidFill>
                  <a:srgbClr val="000066"/>
                </a:solidFill>
              </a:rPr>
              <a:t>Developed by 10 </a:t>
            </a:r>
            <a:r>
              <a:rPr lang="en-US" sz="2400" dirty="0" smtClean="0">
                <a:solidFill>
                  <a:srgbClr val="000066"/>
                </a:solidFill>
                <a:hlinkClick r:id="rId2"/>
              </a:rPr>
              <a:t>Study Groups</a:t>
            </a:r>
            <a:r>
              <a:rPr lang="en-US" sz="2400" dirty="0" smtClean="0">
                <a:solidFill>
                  <a:srgbClr val="000066"/>
                </a:solidFill>
              </a:rPr>
              <a:t> divided into 	themed series:</a:t>
            </a:r>
            <a:r>
              <a:rPr lang="en-US" sz="2400" dirty="0" smtClean="0"/>
              <a:t> </a:t>
            </a:r>
          </a:p>
          <a:p>
            <a:pPr marL="1093788" lvl="1" defTabSz="712788" eaLnBrk="1" hangingPunct="1">
              <a:spcBef>
                <a:spcPct val="50000"/>
              </a:spcBef>
              <a:tabLst>
                <a:tab pos="628650" algn="l"/>
              </a:tabLst>
            </a:pPr>
            <a:r>
              <a:rPr lang="en-US" sz="2200" dirty="0" smtClean="0">
                <a:solidFill>
                  <a:srgbClr val="000066"/>
                </a:solidFill>
                <a:sym typeface="Symbol" pitchFamily="18" charset="2"/>
              </a:rPr>
              <a:t>A-Series</a:t>
            </a:r>
            <a:r>
              <a:rPr lang="en-US" sz="2200" dirty="0" smtClean="0">
                <a:sym typeface="Symbol" pitchFamily="18" charset="2"/>
              </a:rPr>
              <a:t> </a:t>
            </a:r>
            <a:r>
              <a:rPr lang="en-US" sz="2200" dirty="0" smtClean="0">
                <a:solidFill>
                  <a:srgbClr val="000066"/>
                </a:solidFill>
                <a:sym typeface="Symbol" pitchFamily="18" charset="2"/>
              </a:rPr>
              <a:t>covers the Organization of the Work of ITU-T and guidelines related to Recommendations</a:t>
            </a:r>
            <a:r>
              <a:rPr lang="en-US" sz="2200" dirty="0" smtClean="0">
                <a:sym typeface="Symbol" pitchFamily="18" charset="2"/>
              </a:rPr>
              <a:t> </a:t>
            </a:r>
          </a:p>
          <a:p>
            <a:pPr marL="1093788" lvl="1" defTabSz="712788" eaLnBrk="1" hangingPunct="1">
              <a:spcBef>
                <a:spcPct val="50000"/>
              </a:spcBef>
              <a:tabLst>
                <a:tab pos="628650" algn="l"/>
              </a:tabLst>
            </a:pPr>
            <a:r>
              <a:rPr lang="en-US" sz="2200" dirty="0" smtClean="0">
                <a:solidFill>
                  <a:srgbClr val="000066"/>
                </a:solidFill>
                <a:sym typeface="Symbol" pitchFamily="18" charset="2"/>
              </a:rPr>
              <a:t>i.e., the X-series covers Recommendations on “</a:t>
            </a:r>
            <a:r>
              <a:rPr lang="en-US" sz="2400" dirty="0" smtClean="0"/>
              <a:t>Data networks, open system communications and security</a:t>
            </a:r>
            <a:r>
              <a:rPr lang="en-US" sz="2200" dirty="0" smtClean="0">
                <a:sym typeface="Symbol" pitchFamily="18" charset="2"/>
              </a:rPr>
              <a:t>” </a:t>
            </a:r>
          </a:p>
          <a:p>
            <a:pPr marL="628650" indent="-266700" defTabSz="712788" eaLnBrk="1" hangingPunct="1">
              <a:spcBef>
                <a:spcPct val="50000"/>
              </a:spcBef>
              <a:tabLst>
                <a:tab pos="628650" algn="l"/>
              </a:tabLst>
            </a:pPr>
            <a:r>
              <a:rPr lang="en-US" sz="2400" dirty="0" smtClean="0">
                <a:solidFill>
                  <a:srgbClr val="000066"/>
                </a:solidFill>
              </a:rPr>
              <a:t>Available online, free of charge</a:t>
            </a:r>
            <a:endParaRPr lang="en-US" sz="2400" dirty="0" smtClean="0"/>
          </a:p>
        </p:txBody>
      </p:sp>
      <p:sp>
        <p:nvSpPr>
          <p:cNvPr id="22532" name="Rectangle 4104"/>
          <p:cNvSpPr>
            <a:spLocks noChangeArrowheads="1"/>
          </p:cNvSpPr>
          <p:nvPr/>
        </p:nvSpPr>
        <p:spPr bwMode="auto">
          <a:xfrm>
            <a:off x="781050" y="4438650"/>
            <a:ext cx="1041400" cy="336550"/>
          </a:xfrm>
          <a:prstGeom prst="rect">
            <a:avLst/>
          </a:prstGeom>
          <a:noFill/>
          <a:ln w="9525">
            <a:noFill/>
            <a:miter lim="800000"/>
            <a:headEnd/>
            <a:tailEnd/>
          </a:ln>
        </p:spPr>
        <p:txBody>
          <a:bodyPr wrap="none">
            <a:spAutoFit/>
          </a:bodyPr>
          <a:lstStyle/>
          <a:p>
            <a:r>
              <a:rPr lang="en-US" sz="1600" b="1">
                <a:hlinkClick r:id="rId3"/>
              </a:rPr>
              <a:t>Bookshop</a:t>
            </a:r>
            <a:endParaRPr lang="en-GB" sz="1600" b="1"/>
          </a:p>
        </p:txBody>
      </p:sp>
      <p:sp>
        <p:nvSpPr>
          <p:cNvPr id="22533" name="Text Box 4105"/>
          <p:cNvSpPr txBox="1">
            <a:spLocks noChangeArrowheads="1"/>
          </p:cNvSpPr>
          <p:nvPr/>
        </p:nvSpPr>
        <p:spPr bwMode="auto">
          <a:xfrm>
            <a:off x="534988" y="4897438"/>
            <a:ext cx="1285875" cy="581025"/>
          </a:xfrm>
          <a:prstGeom prst="rect">
            <a:avLst/>
          </a:prstGeom>
          <a:noFill/>
          <a:ln w="9525">
            <a:noFill/>
            <a:miter lim="800000"/>
            <a:headEnd/>
            <a:tailEnd/>
          </a:ln>
        </p:spPr>
        <p:txBody>
          <a:bodyPr wrap="none">
            <a:spAutoFit/>
          </a:bodyPr>
          <a:lstStyle/>
          <a:p>
            <a:r>
              <a:rPr lang="en-US" sz="1600" b="1">
                <a:solidFill>
                  <a:schemeClr val="tx1"/>
                </a:solidFill>
                <a:hlinkClick r:id="rId4"/>
              </a:rPr>
              <a:t>Catalogue of</a:t>
            </a:r>
          </a:p>
          <a:p>
            <a:r>
              <a:rPr lang="en-US" sz="1600" b="1">
                <a:solidFill>
                  <a:schemeClr val="tx1"/>
                </a:solidFill>
                <a:hlinkClick r:id="rId4"/>
              </a:rPr>
              <a:t>Publication</a:t>
            </a:r>
            <a:endParaRPr lang="en-GB" sz="1600" b="1">
              <a:solidFill>
                <a:schemeClr val="tx1"/>
              </a:solidFill>
            </a:endParaRPr>
          </a:p>
        </p:txBody>
      </p:sp>
      <p:sp>
        <p:nvSpPr>
          <p:cNvPr id="22534" name="Text Box 4106"/>
          <p:cNvSpPr txBox="1">
            <a:spLocks noChangeArrowheads="1"/>
          </p:cNvSpPr>
          <p:nvPr/>
        </p:nvSpPr>
        <p:spPr bwMode="auto">
          <a:xfrm>
            <a:off x="496888" y="5638800"/>
            <a:ext cx="1301750" cy="581025"/>
          </a:xfrm>
          <a:prstGeom prst="rect">
            <a:avLst/>
          </a:prstGeom>
          <a:noFill/>
          <a:ln w="9525">
            <a:noFill/>
            <a:miter lim="800000"/>
            <a:headEnd/>
            <a:tailEnd/>
          </a:ln>
        </p:spPr>
        <p:txBody>
          <a:bodyPr>
            <a:spAutoFit/>
          </a:bodyPr>
          <a:lstStyle/>
          <a:p>
            <a:r>
              <a:rPr lang="en-US" sz="1600" b="1">
                <a:solidFill>
                  <a:schemeClr val="tx1"/>
                </a:solidFill>
                <a:hlinkClick r:id="rId5"/>
              </a:rPr>
              <a:t>Publication on CD-Rom</a:t>
            </a:r>
            <a:endParaRPr lang="en-GB" sz="1600" b="1">
              <a:solidFill>
                <a:schemeClr val="tx1"/>
              </a:solidFill>
            </a:endParaRPr>
          </a:p>
        </p:txBody>
      </p:sp>
      <p:sp>
        <p:nvSpPr>
          <p:cNvPr id="22535" name="Text Box 4107"/>
          <p:cNvSpPr txBox="1">
            <a:spLocks noChangeArrowheads="1"/>
          </p:cNvSpPr>
          <p:nvPr/>
        </p:nvSpPr>
        <p:spPr bwMode="auto">
          <a:xfrm>
            <a:off x="3813175" y="5926138"/>
            <a:ext cx="3540125" cy="396875"/>
          </a:xfrm>
          <a:prstGeom prst="rect">
            <a:avLst/>
          </a:prstGeom>
          <a:noFill/>
          <a:ln w="9525">
            <a:noFill/>
            <a:miter lim="800000"/>
            <a:headEnd/>
            <a:tailEnd/>
          </a:ln>
        </p:spPr>
        <p:txBody>
          <a:bodyPr>
            <a:spAutoFit/>
          </a:bodyPr>
          <a:lstStyle/>
          <a:p>
            <a:pPr algn="ctr"/>
            <a:r>
              <a:rPr lang="en-US" sz="2000" b="1">
                <a:solidFill>
                  <a:schemeClr val="tx1"/>
                </a:solidFill>
                <a:latin typeface="Trebuchet MS" pitchFamily="34" charset="0"/>
                <a:hlinkClick r:id="rId6"/>
              </a:rPr>
              <a:t>Search Recommendations</a:t>
            </a:r>
            <a:endParaRPr lang="en-US" sz="2000" b="1">
              <a:solidFill>
                <a:schemeClr val="tx1"/>
              </a:solidFill>
              <a:latin typeface="Trebuchet MS"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133600" y="177800"/>
            <a:ext cx="7010400" cy="1143000"/>
          </a:xfrm>
        </p:spPr>
        <p:txBody>
          <a:bodyPr/>
          <a:lstStyle/>
          <a:p>
            <a:pPr eaLnBrk="1" hangingPunct="1"/>
            <a:r>
              <a:rPr lang="en-US" smtClean="0"/>
              <a:t>Approval of Recommendations</a:t>
            </a:r>
          </a:p>
        </p:txBody>
      </p:sp>
      <p:sp>
        <p:nvSpPr>
          <p:cNvPr id="23555" name="Rectangle 3"/>
          <p:cNvSpPr>
            <a:spLocks noGrp="1" noChangeArrowheads="1"/>
          </p:cNvSpPr>
          <p:nvPr>
            <p:ph type="body" idx="1"/>
          </p:nvPr>
        </p:nvSpPr>
        <p:spPr>
          <a:xfrm>
            <a:off x="1830388" y="1790700"/>
            <a:ext cx="7161212" cy="4418013"/>
          </a:xfrm>
        </p:spPr>
        <p:txBody>
          <a:bodyPr/>
          <a:lstStyle/>
          <a:p>
            <a:pPr marL="0" indent="0" eaLnBrk="1" hangingPunct="1">
              <a:buSzPct val="150000"/>
              <a:tabLst>
                <a:tab pos="477838" algn="l"/>
              </a:tabLst>
            </a:pPr>
            <a:r>
              <a:rPr lang="en-US" sz="2600" dirty="0" smtClean="0"/>
              <a:t> 	</a:t>
            </a:r>
            <a:r>
              <a:rPr lang="en-US" sz="2600" b="1" dirty="0" smtClean="0">
                <a:solidFill>
                  <a:schemeClr val="hlink"/>
                </a:solidFill>
                <a:latin typeface="Verdana" pitchFamily="34" charset="0"/>
                <a:cs typeface="Arial" charset="0"/>
                <a:hlinkClick r:id="rId3"/>
              </a:rPr>
              <a:t>Traditional Approval </a:t>
            </a:r>
            <a:r>
              <a:rPr lang="en-US" sz="2600" b="1" dirty="0" smtClean="0">
                <a:solidFill>
                  <a:srgbClr val="006666"/>
                </a:solidFill>
                <a:latin typeface="Verdana" pitchFamily="34" charset="0"/>
                <a:cs typeface="Arial" charset="0"/>
                <a:hlinkClick r:id="rId3"/>
              </a:rPr>
              <a:t>Process</a:t>
            </a:r>
            <a:r>
              <a:rPr lang="en-US" sz="2600" dirty="0" smtClean="0">
                <a:solidFill>
                  <a:srgbClr val="006666"/>
                </a:solidFill>
                <a:cs typeface="Arial" charset="0"/>
                <a:hlinkClick r:id="rId3"/>
              </a:rPr>
              <a:t> </a:t>
            </a:r>
            <a:r>
              <a:rPr lang="en-US" sz="2600" dirty="0" smtClean="0">
                <a:solidFill>
                  <a:srgbClr val="006666"/>
                </a:solidFill>
                <a:latin typeface="Verdana" pitchFamily="34" charset="0"/>
                <a:cs typeface="Arial" charset="0"/>
              </a:rPr>
              <a:t>(TAP)</a:t>
            </a:r>
            <a:endParaRPr lang="en-US" sz="2600" dirty="0" smtClean="0">
              <a:solidFill>
                <a:srgbClr val="006666"/>
              </a:solidFill>
              <a:latin typeface="Verdana" pitchFamily="34" charset="0"/>
            </a:endParaRPr>
          </a:p>
          <a:p>
            <a:pPr marL="477838" lvl="1" indent="0" eaLnBrk="1" hangingPunct="1">
              <a:buSzPct val="90000"/>
              <a:buFontTx/>
              <a:buNone/>
              <a:tabLst>
                <a:tab pos="477838" algn="l"/>
              </a:tabLst>
            </a:pPr>
            <a:r>
              <a:rPr lang="en-US" sz="2000" i="1" dirty="0" smtClean="0">
                <a:solidFill>
                  <a:srgbClr val="000066"/>
                </a:solidFill>
              </a:rPr>
              <a:t>For Recommendations subject to policy or </a:t>
            </a:r>
            <a:br>
              <a:rPr lang="en-US" sz="2000" i="1" dirty="0" smtClean="0">
                <a:solidFill>
                  <a:srgbClr val="000066"/>
                </a:solidFill>
              </a:rPr>
            </a:br>
            <a:r>
              <a:rPr lang="en-US" sz="2000" i="1" dirty="0" smtClean="0">
                <a:solidFill>
                  <a:srgbClr val="000066"/>
                </a:solidFill>
              </a:rPr>
              <a:t>regulatory implications</a:t>
            </a:r>
          </a:p>
          <a:p>
            <a:pPr marL="477838" lvl="1" indent="0" eaLnBrk="1" hangingPunct="1">
              <a:buSzPct val="90000"/>
              <a:buFontTx/>
              <a:buNone/>
              <a:tabLst>
                <a:tab pos="477838" algn="l"/>
              </a:tabLst>
            </a:pPr>
            <a:r>
              <a:rPr lang="en-US" sz="2000" dirty="0" smtClean="0">
                <a:solidFill>
                  <a:srgbClr val="000066"/>
                </a:solidFill>
              </a:rPr>
              <a:t>Initiated by an SG or WP meeting and completed, for final approval, at the subsequent SG meeting</a:t>
            </a:r>
            <a:r>
              <a:rPr lang="en-US" sz="2000" dirty="0" smtClean="0"/>
              <a:t> </a:t>
            </a:r>
            <a:r>
              <a:rPr lang="en-US" sz="2000" dirty="0" smtClean="0">
                <a:solidFill>
                  <a:srgbClr val="000066"/>
                </a:solidFill>
              </a:rPr>
              <a:t>(§9 Res.1)</a:t>
            </a:r>
          </a:p>
          <a:p>
            <a:pPr marL="477838" lvl="1" indent="0" eaLnBrk="1" hangingPunct="1">
              <a:buSzPct val="90000"/>
              <a:buFontTx/>
              <a:buNone/>
              <a:tabLst>
                <a:tab pos="477838" algn="l"/>
              </a:tabLst>
            </a:pPr>
            <a:endParaRPr lang="en-US" sz="2400" dirty="0" smtClean="0"/>
          </a:p>
          <a:p>
            <a:pPr marL="0" indent="0" eaLnBrk="1" hangingPunct="1">
              <a:buSzPct val="150000"/>
              <a:tabLst>
                <a:tab pos="477838" algn="l"/>
              </a:tabLst>
            </a:pPr>
            <a:r>
              <a:rPr lang="en-US" sz="2600" b="1" dirty="0" smtClean="0">
                <a:latin typeface="Verdana" pitchFamily="34" charset="0"/>
              </a:rPr>
              <a:t>	</a:t>
            </a:r>
            <a:r>
              <a:rPr lang="en-US" sz="2600" b="1" dirty="0" smtClean="0">
                <a:solidFill>
                  <a:schemeClr val="folHlink"/>
                </a:solidFill>
                <a:latin typeface="Verdana" pitchFamily="34" charset="0"/>
                <a:hlinkClick r:id="rId4"/>
              </a:rPr>
              <a:t>Alternative Approval Process</a:t>
            </a:r>
            <a:r>
              <a:rPr lang="en-US" sz="2600" dirty="0" smtClean="0">
                <a:hlinkClick r:id="rId4"/>
              </a:rPr>
              <a:t> </a:t>
            </a:r>
            <a:r>
              <a:rPr lang="en-US" sz="2600" dirty="0" smtClean="0">
                <a:solidFill>
                  <a:srgbClr val="006666"/>
                </a:solidFill>
                <a:latin typeface="Verdana" pitchFamily="34" charset="0"/>
              </a:rPr>
              <a:t>(AAP)</a:t>
            </a:r>
          </a:p>
          <a:p>
            <a:pPr marL="477838" lvl="1" indent="0" eaLnBrk="1" hangingPunct="1">
              <a:buSzPct val="90000"/>
              <a:buFontTx/>
              <a:buNone/>
              <a:tabLst>
                <a:tab pos="477838" algn="l"/>
              </a:tabLst>
            </a:pPr>
            <a:r>
              <a:rPr lang="en-US" sz="2000" i="1" dirty="0" smtClean="0">
                <a:solidFill>
                  <a:srgbClr val="000066"/>
                </a:solidFill>
                <a:cs typeface="Arial" charset="0"/>
              </a:rPr>
              <a:t>For Recommendations without policy or regulatory implications</a:t>
            </a:r>
          </a:p>
          <a:p>
            <a:pPr marL="477838" lvl="1" indent="0" eaLnBrk="1" hangingPunct="1">
              <a:buSzPct val="90000"/>
              <a:buFontTx/>
              <a:buNone/>
              <a:tabLst>
                <a:tab pos="477838" algn="l"/>
              </a:tabLst>
            </a:pPr>
            <a:r>
              <a:rPr lang="en-US" sz="2000" dirty="0" smtClean="0">
                <a:solidFill>
                  <a:srgbClr val="000066"/>
                </a:solidFill>
                <a:cs typeface="Arial" charset="0"/>
              </a:rPr>
              <a:t>Once the text is considered sufficiently mature, it is submitted for AAP by an SG or WP meeting (Rec. A.8)</a:t>
            </a:r>
          </a:p>
          <a:p>
            <a:pPr marL="477838" lvl="1" indent="0" eaLnBrk="1" hangingPunct="1">
              <a:buSzPct val="90000"/>
              <a:buFontTx/>
              <a:buNone/>
              <a:tabLst>
                <a:tab pos="477838" algn="l"/>
              </a:tabLst>
            </a:pPr>
            <a:endParaRPr lang="en-US" sz="2000" dirty="0" smtClean="0">
              <a:solidFill>
                <a:schemeClr val="folHlink"/>
              </a:solidFill>
              <a:cs typeface="Arial" charset="0"/>
            </a:endParaRPr>
          </a:p>
          <a:p>
            <a:pPr marL="0" indent="0" eaLnBrk="1" hangingPunct="1">
              <a:buSzPct val="150000"/>
              <a:tabLst>
                <a:tab pos="477838" algn="l"/>
              </a:tabLst>
            </a:pPr>
            <a:endParaRPr lang="en-US" sz="22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003425" y="219075"/>
            <a:ext cx="7010400" cy="1143000"/>
          </a:xfrm>
        </p:spPr>
        <p:txBody>
          <a:bodyPr/>
          <a:lstStyle/>
          <a:p>
            <a:r>
              <a:rPr lang="en-US" smtClean="0"/>
              <a:t>A series Recommendations important to newcomers</a:t>
            </a:r>
          </a:p>
        </p:txBody>
      </p:sp>
      <p:sp>
        <p:nvSpPr>
          <p:cNvPr id="457731" name="Rectangle 3"/>
          <p:cNvSpPr>
            <a:spLocks noGrp="1" noChangeArrowheads="1"/>
          </p:cNvSpPr>
          <p:nvPr>
            <p:ph type="body" idx="1"/>
          </p:nvPr>
        </p:nvSpPr>
        <p:spPr>
          <a:xfrm>
            <a:off x="1787525" y="1361440"/>
            <a:ext cx="7356475" cy="5175885"/>
          </a:xfrm>
        </p:spPr>
        <p:txBody>
          <a:bodyPr/>
          <a:lstStyle/>
          <a:p>
            <a:pPr>
              <a:lnSpc>
                <a:spcPct val="80000"/>
              </a:lnSpc>
              <a:buSzTx/>
              <a:buFontTx/>
              <a:buBlip>
                <a:blip r:embed="rId2"/>
              </a:buBlip>
            </a:pPr>
            <a:r>
              <a:rPr lang="en-US" sz="2000" dirty="0" smtClean="0">
                <a:latin typeface="Verdana" pitchFamily="34" charset="0"/>
              </a:rPr>
              <a:t>A.1	</a:t>
            </a:r>
            <a:r>
              <a:rPr lang="en-GB" sz="2000" dirty="0" smtClean="0">
                <a:latin typeface="Verdana" pitchFamily="34" charset="0"/>
              </a:rPr>
              <a:t>Work methods for study groups of the ITU-T</a:t>
            </a:r>
            <a:br>
              <a:rPr lang="en-GB" sz="2000" dirty="0" smtClean="0">
                <a:latin typeface="Verdana" pitchFamily="34" charset="0"/>
              </a:rPr>
            </a:br>
            <a:endParaRPr lang="en-US" sz="2000" dirty="0" smtClean="0">
              <a:latin typeface="Verdana" pitchFamily="34" charset="0"/>
            </a:endParaRPr>
          </a:p>
          <a:p>
            <a:pPr>
              <a:lnSpc>
                <a:spcPct val="80000"/>
              </a:lnSpc>
              <a:buSzTx/>
              <a:buFontTx/>
              <a:buBlip>
                <a:blip r:embed="rId2"/>
              </a:buBlip>
            </a:pPr>
            <a:r>
              <a:rPr lang="en-US" sz="2000" dirty="0" smtClean="0">
                <a:latin typeface="Verdana" pitchFamily="34" charset="0"/>
              </a:rPr>
              <a:t>A.2	Presentation of contributions to ITU-T</a:t>
            </a:r>
            <a:br>
              <a:rPr lang="en-US" sz="2000" dirty="0" smtClean="0">
                <a:latin typeface="Verdana" pitchFamily="34" charset="0"/>
              </a:rPr>
            </a:br>
            <a:endParaRPr lang="en-US" sz="2000" dirty="0" smtClean="0">
              <a:latin typeface="Verdana" pitchFamily="34" charset="0"/>
            </a:endParaRPr>
          </a:p>
          <a:p>
            <a:pPr>
              <a:lnSpc>
                <a:spcPct val="80000"/>
              </a:lnSpc>
              <a:buSzTx/>
              <a:buFontTx/>
              <a:buBlip>
                <a:blip r:embed="rId2"/>
              </a:buBlip>
            </a:pPr>
            <a:r>
              <a:rPr lang="en-US" sz="2000" dirty="0" smtClean="0">
                <a:latin typeface="Verdana" pitchFamily="34" charset="0"/>
              </a:rPr>
              <a:t>A.4	Communication process between ITU‑T and Forums and Consortia</a:t>
            </a:r>
            <a:br>
              <a:rPr lang="en-US" sz="2000" dirty="0" smtClean="0">
                <a:latin typeface="Verdana" pitchFamily="34" charset="0"/>
              </a:rPr>
            </a:br>
            <a:endParaRPr lang="en-US" sz="2000" dirty="0" smtClean="0">
              <a:latin typeface="Verdana" pitchFamily="34" charset="0"/>
            </a:endParaRPr>
          </a:p>
          <a:p>
            <a:pPr>
              <a:lnSpc>
                <a:spcPct val="80000"/>
              </a:lnSpc>
              <a:buSzTx/>
              <a:buFontTx/>
              <a:buBlip>
                <a:blip r:embed="rId2"/>
              </a:buBlip>
            </a:pPr>
            <a:r>
              <a:rPr lang="en-US" sz="2000" dirty="0" smtClean="0">
                <a:latin typeface="Verdana" pitchFamily="34" charset="0"/>
              </a:rPr>
              <a:t>A.6	Cooperation and exchange of information between ITU‑T and national and regional standards development organizations</a:t>
            </a:r>
            <a:br>
              <a:rPr lang="en-US" sz="2000" dirty="0" smtClean="0">
                <a:latin typeface="Verdana" pitchFamily="34" charset="0"/>
              </a:rPr>
            </a:br>
            <a:r>
              <a:rPr lang="en-US" sz="2000" dirty="0" smtClean="0">
                <a:latin typeface="Verdana" pitchFamily="34" charset="0"/>
              </a:rPr>
              <a:t> </a:t>
            </a:r>
          </a:p>
          <a:p>
            <a:pPr>
              <a:lnSpc>
                <a:spcPct val="80000"/>
              </a:lnSpc>
              <a:buSzTx/>
              <a:buFontTx/>
              <a:buBlip>
                <a:blip r:embed="rId2"/>
              </a:buBlip>
            </a:pPr>
            <a:r>
              <a:rPr lang="en-US" sz="2000" dirty="0" smtClean="0">
                <a:latin typeface="Verdana" pitchFamily="34" charset="0"/>
              </a:rPr>
              <a:t>A.7	Focus groups: Working methods and procedures</a:t>
            </a:r>
            <a:br>
              <a:rPr lang="en-US" sz="2000" dirty="0" smtClean="0">
                <a:latin typeface="Verdana" pitchFamily="34" charset="0"/>
              </a:rPr>
            </a:br>
            <a:endParaRPr lang="en-US" sz="2000" dirty="0" smtClean="0">
              <a:latin typeface="Verdana" pitchFamily="34" charset="0"/>
            </a:endParaRPr>
          </a:p>
          <a:p>
            <a:pPr>
              <a:lnSpc>
                <a:spcPct val="80000"/>
              </a:lnSpc>
              <a:buSzTx/>
              <a:buFontTx/>
              <a:buBlip>
                <a:blip r:embed="rId2"/>
              </a:buBlip>
            </a:pPr>
            <a:r>
              <a:rPr lang="en-US" sz="2000" dirty="0" smtClean="0">
                <a:latin typeface="Verdana" pitchFamily="34" charset="0"/>
              </a:rPr>
              <a:t>A.8	Alternative approval process for new and revised ITU-T Recommendations</a:t>
            </a:r>
          </a:p>
          <a:p>
            <a:pPr>
              <a:lnSpc>
                <a:spcPct val="80000"/>
              </a:lnSpc>
              <a:buSzTx/>
              <a:buFontTx/>
              <a:buBlip>
                <a:blip r:embed="rId2"/>
              </a:buBlip>
            </a:pPr>
            <a:endParaRPr lang="en-US" sz="2000" dirty="0" smtClean="0">
              <a:latin typeface="Verdana" pitchFamily="34" charset="0"/>
            </a:endParaRPr>
          </a:p>
          <a:p>
            <a:pPr>
              <a:lnSpc>
                <a:spcPct val="80000"/>
              </a:lnSpc>
              <a:buSzTx/>
              <a:buFontTx/>
              <a:buBlip>
                <a:blip r:embed="rId2"/>
              </a:buBlip>
            </a:pPr>
            <a:r>
              <a:rPr lang="en-US" sz="2000" dirty="0" smtClean="0">
                <a:latin typeface="Verdana" pitchFamily="34" charset="0"/>
              </a:rPr>
              <a:t>A.13: Supplements to ITU-T Recommendations</a:t>
            </a:r>
          </a:p>
          <a:p>
            <a:pPr>
              <a:lnSpc>
                <a:spcPct val="80000"/>
              </a:lnSpc>
              <a:buSzTx/>
              <a:buFontTx/>
              <a:buBlip>
                <a:blip r:embed="rId2"/>
              </a:buBlip>
            </a:pPr>
            <a:endParaRPr lang="fr-FR" sz="2000" dirty="0" smtClean="0">
              <a:latin typeface="Verdana" pitchFamily="34" charset="0"/>
            </a:endParaRPr>
          </a:p>
          <a:p>
            <a:pPr>
              <a:lnSpc>
                <a:spcPct val="80000"/>
              </a:lnSpc>
              <a:buSzTx/>
              <a:buFontTx/>
              <a:buBlip>
                <a:blip r:embed="rId2"/>
              </a:buBlip>
            </a:pPr>
            <a:r>
              <a:rPr lang="en-US" sz="2000" dirty="0" smtClean="0">
                <a:latin typeface="Verdana" pitchFamily="34" charset="0"/>
              </a:rPr>
              <a:t>A.23: Collaboration with ISO and IEC on information technology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050"/>
          <p:cNvSpPr>
            <a:spLocks noGrp="1" noChangeArrowheads="1"/>
          </p:cNvSpPr>
          <p:nvPr>
            <p:ph type="title"/>
          </p:nvPr>
        </p:nvSpPr>
        <p:spPr>
          <a:xfrm>
            <a:off x="1982788" y="381000"/>
            <a:ext cx="7010400" cy="644525"/>
          </a:xfrm>
        </p:spPr>
        <p:txBody>
          <a:bodyPr/>
          <a:lstStyle/>
          <a:p>
            <a:pPr eaLnBrk="1" hangingPunct="1"/>
            <a:r>
              <a:rPr lang="en-US" smtClean="0"/>
              <a:t>Meeting documentation </a:t>
            </a:r>
            <a:r>
              <a:rPr lang="en-US" sz="1400" smtClean="0"/>
              <a:t>(1/3)</a:t>
            </a:r>
          </a:p>
        </p:txBody>
      </p:sp>
      <p:sp>
        <p:nvSpPr>
          <p:cNvPr id="25603" name="Rectangle 2051"/>
          <p:cNvSpPr>
            <a:spLocks noGrp="1" noChangeArrowheads="1"/>
          </p:cNvSpPr>
          <p:nvPr>
            <p:ph type="body" idx="1"/>
          </p:nvPr>
        </p:nvSpPr>
        <p:spPr>
          <a:xfrm>
            <a:off x="1884363" y="1479550"/>
            <a:ext cx="7259637" cy="4900930"/>
          </a:xfrm>
        </p:spPr>
        <p:txBody>
          <a:bodyPr/>
          <a:lstStyle/>
          <a:p>
            <a:pPr marL="712788" indent="-712788" eaLnBrk="1" hangingPunct="1"/>
            <a:r>
              <a:rPr lang="en-US" sz="2400" b="1" dirty="0" smtClean="0">
                <a:solidFill>
                  <a:schemeClr val="folHlink"/>
                </a:solidFill>
                <a:latin typeface="Verdana" pitchFamily="34" charset="0"/>
              </a:rPr>
              <a:t>Contributions </a:t>
            </a:r>
            <a:r>
              <a:rPr lang="en-US" sz="2400" dirty="0" smtClean="0">
                <a:solidFill>
                  <a:srgbClr val="000066"/>
                </a:solidFill>
                <a:latin typeface="Verdana" pitchFamily="34" charset="0"/>
              </a:rPr>
              <a:t>(§3 Rec. A.1)</a:t>
            </a:r>
          </a:p>
          <a:p>
            <a:pPr marL="712788" indent="-712788" eaLnBrk="1" hangingPunct="1">
              <a:buFontTx/>
              <a:buNone/>
            </a:pPr>
            <a:r>
              <a:rPr lang="en-US" sz="3300" dirty="0" smtClean="0">
                <a:solidFill>
                  <a:srgbClr val="000066"/>
                </a:solidFill>
              </a:rPr>
              <a:t>	</a:t>
            </a:r>
            <a:r>
              <a:rPr lang="en-US" sz="2600" dirty="0" smtClean="0">
                <a:solidFill>
                  <a:srgbClr val="000066"/>
                </a:solidFill>
              </a:rPr>
              <a:t>Proposal related to the study questions (i.e. draft revised/new Recommendation ) They must be submitted by ITU-T members and associates at the latest twelve </a:t>
            </a:r>
            <a:r>
              <a:rPr lang="en-US" sz="2600" b="1" dirty="0" smtClean="0">
                <a:solidFill>
                  <a:srgbClr val="000066"/>
                </a:solidFill>
              </a:rPr>
              <a:t>calendar</a:t>
            </a:r>
            <a:r>
              <a:rPr lang="en-US" sz="2600" dirty="0" smtClean="0">
                <a:solidFill>
                  <a:srgbClr val="000066"/>
                </a:solidFill>
              </a:rPr>
              <a:t> days before the meeting</a:t>
            </a:r>
          </a:p>
          <a:p>
            <a:pPr marL="1131888" lvl="1" indent="-239713" eaLnBrk="1" hangingPunct="1">
              <a:buFontTx/>
              <a:buNone/>
            </a:pPr>
            <a:endParaRPr lang="en-US" sz="2400" dirty="0" smtClean="0">
              <a:solidFill>
                <a:srgbClr val="000066"/>
              </a:solidFill>
            </a:endParaRPr>
          </a:p>
          <a:p>
            <a:pPr marL="712788" indent="-712788" eaLnBrk="1" hangingPunct="1"/>
            <a:r>
              <a:rPr lang="en-US" sz="2400" b="1" dirty="0" smtClean="0">
                <a:solidFill>
                  <a:schemeClr val="folHlink"/>
                </a:solidFill>
                <a:latin typeface="Verdana" pitchFamily="34" charset="0"/>
              </a:rPr>
              <a:t>Reports</a:t>
            </a:r>
          </a:p>
          <a:p>
            <a:pPr marL="712788" indent="-712788" eaLnBrk="1" hangingPunct="1">
              <a:buFontTx/>
              <a:buNone/>
            </a:pPr>
            <a:r>
              <a:rPr lang="en-US" sz="2800" dirty="0" smtClean="0"/>
              <a:t>	</a:t>
            </a:r>
            <a:r>
              <a:rPr lang="en-US" sz="2600" dirty="0" smtClean="0">
                <a:solidFill>
                  <a:srgbClr val="000066"/>
                </a:solidFill>
              </a:rPr>
              <a:t>Official records of SG or WP meetings. To be available shortly after the closure of the meetings</a:t>
            </a:r>
            <a:endParaRPr lang="en-US" sz="2800" dirty="0" smtClean="0"/>
          </a:p>
        </p:txBody>
      </p:sp>
      <p:sp>
        <p:nvSpPr>
          <p:cNvPr id="25605" name="Text Box 2053"/>
          <p:cNvSpPr txBox="1">
            <a:spLocks noChangeArrowheads="1"/>
          </p:cNvSpPr>
          <p:nvPr/>
        </p:nvSpPr>
        <p:spPr bwMode="auto">
          <a:xfrm>
            <a:off x="192088" y="6070600"/>
            <a:ext cx="1411287" cy="457200"/>
          </a:xfrm>
          <a:prstGeom prst="rect">
            <a:avLst/>
          </a:prstGeom>
          <a:noFill/>
          <a:ln w="9525">
            <a:noFill/>
            <a:miter lim="800000"/>
            <a:headEnd/>
            <a:tailEnd/>
          </a:ln>
        </p:spPr>
        <p:txBody>
          <a:bodyPr wrap="none">
            <a:spAutoFit/>
          </a:bodyPr>
          <a:lstStyle/>
          <a:p>
            <a:r>
              <a:rPr lang="en-US" dirty="0">
                <a:hlinkClick r:id="rId3"/>
              </a:rPr>
              <a:t>More info</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1855788" y="1328738"/>
            <a:ext cx="6985000" cy="4787900"/>
          </a:xfrm>
        </p:spPr>
        <p:txBody>
          <a:bodyPr/>
          <a:lstStyle/>
          <a:p>
            <a:pPr marL="571500" indent="-571500" eaLnBrk="1" hangingPunct="1">
              <a:lnSpc>
                <a:spcPct val="80000"/>
              </a:lnSpc>
            </a:pPr>
            <a:r>
              <a:rPr lang="en-US" sz="2600" b="1" smtClean="0">
                <a:solidFill>
                  <a:schemeClr val="hlink"/>
                </a:solidFill>
                <a:latin typeface="Verdana" pitchFamily="34" charset="0"/>
                <a:cs typeface="Arial" charset="0"/>
              </a:rPr>
              <a:t>Temporary Documents </a:t>
            </a:r>
            <a:r>
              <a:rPr lang="en-US" sz="2000" smtClean="0">
                <a:solidFill>
                  <a:srgbClr val="000066"/>
                </a:solidFill>
              </a:rPr>
              <a:t>(§3.3 Rec. A.1)</a:t>
            </a:r>
            <a:endParaRPr lang="en-US" sz="2400" smtClean="0">
              <a:solidFill>
                <a:srgbClr val="000066"/>
              </a:solidFill>
            </a:endParaRPr>
          </a:p>
          <a:p>
            <a:pPr marL="571500" indent="-571500" eaLnBrk="1" hangingPunct="1">
              <a:lnSpc>
                <a:spcPct val="80000"/>
              </a:lnSpc>
              <a:buFontTx/>
              <a:buNone/>
            </a:pPr>
            <a:r>
              <a:rPr lang="en-US" sz="2000" smtClean="0">
                <a:cs typeface="Arial" charset="0"/>
              </a:rPr>
              <a:t>	</a:t>
            </a:r>
            <a:r>
              <a:rPr lang="en-US" sz="2000" i="1" smtClean="0">
                <a:solidFill>
                  <a:srgbClr val="000066"/>
                </a:solidFill>
                <a:cs typeface="Arial" charset="0"/>
              </a:rPr>
              <a:t>Submitted by a meeting ‘official’ (a member of the SG Management Team, Rapporteur, Editor, etc.) or TSB. Examples include:</a:t>
            </a:r>
          </a:p>
          <a:p>
            <a:pPr marL="571500" indent="-571500" eaLnBrk="1" hangingPunct="1">
              <a:lnSpc>
                <a:spcPct val="80000"/>
              </a:lnSpc>
              <a:buFontTx/>
              <a:buChar char="-"/>
            </a:pPr>
            <a:r>
              <a:rPr lang="en-US" sz="2000" smtClean="0">
                <a:solidFill>
                  <a:srgbClr val="000066"/>
                </a:solidFill>
                <a:cs typeface="Arial" charset="0"/>
              </a:rPr>
              <a:t>Reports of interim Rapporteur meetings or other activities (Workshop, forum, etc.) (see Appendix II, Rec. A.1)</a:t>
            </a:r>
          </a:p>
          <a:p>
            <a:pPr marL="571500" indent="-571500" eaLnBrk="1" hangingPunct="1">
              <a:lnSpc>
                <a:spcPct val="80000"/>
              </a:lnSpc>
              <a:buFontTx/>
              <a:buChar char="-"/>
            </a:pPr>
            <a:r>
              <a:rPr lang="en-US" sz="2000" smtClean="0">
                <a:solidFill>
                  <a:srgbClr val="000066"/>
                </a:solidFill>
                <a:cs typeface="Arial" charset="0"/>
              </a:rPr>
              <a:t>Latest draft texts for Recommendations</a:t>
            </a:r>
          </a:p>
          <a:p>
            <a:pPr marL="571500" indent="-571500" eaLnBrk="1" hangingPunct="1">
              <a:lnSpc>
                <a:spcPct val="80000"/>
              </a:lnSpc>
              <a:buFontTx/>
              <a:buChar char="-"/>
            </a:pPr>
            <a:r>
              <a:rPr lang="en-US" sz="2000" smtClean="0">
                <a:solidFill>
                  <a:srgbClr val="000066"/>
                </a:solidFill>
                <a:cs typeface="Arial" charset="0"/>
              </a:rPr>
              <a:t>Inputs from other SGs known as “Liaison Statements”</a:t>
            </a:r>
          </a:p>
          <a:p>
            <a:pPr marL="571500" indent="-571500" eaLnBrk="1" hangingPunct="1">
              <a:lnSpc>
                <a:spcPct val="80000"/>
              </a:lnSpc>
              <a:buFontTx/>
              <a:buChar char="-"/>
            </a:pPr>
            <a:r>
              <a:rPr lang="en-US" sz="2000" smtClean="0">
                <a:solidFill>
                  <a:srgbClr val="000066"/>
                </a:solidFill>
                <a:cs typeface="Arial" charset="0"/>
              </a:rPr>
              <a:t>Inputs from other </a:t>
            </a:r>
            <a:r>
              <a:rPr lang="en-US" sz="2000" smtClean="0">
                <a:solidFill>
                  <a:srgbClr val="000066"/>
                </a:solidFill>
                <a:cs typeface="Arial" charset="0"/>
                <a:hlinkClick r:id="rId3"/>
              </a:rPr>
              <a:t>Standards Development Organizations </a:t>
            </a:r>
            <a:r>
              <a:rPr lang="en-US" sz="2000" smtClean="0">
                <a:solidFill>
                  <a:srgbClr val="000066"/>
                </a:solidFill>
                <a:cs typeface="Arial" charset="0"/>
              </a:rPr>
              <a:t>(SDOs), forums and consortia, also known as “Liaison Statements”</a:t>
            </a:r>
          </a:p>
          <a:p>
            <a:pPr marL="571500" indent="-571500" eaLnBrk="1" hangingPunct="1">
              <a:lnSpc>
                <a:spcPct val="80000"/>
              </a:lnSpc>
              <a:buFontTx/>
              <a:buChar char="-"/>
            </a:pPr>
            <a:r>
              <a:rPr lang="en-US" sz="2000" smtClean="0">
                <a:solidFill>
                  <a:srgbClr val="000066"/>
                </a:solidFill>
                <a:cs typeface="Arial" charset="0"/>
              </a:rPr>
              <a:t>Group Reports generated during the meeting</a:t>
            </a:r>
          </a:p>
          <a:p>
            <a:pPr marL="571500" indent="-571500" eaLnBrk="1" hangingPunct="1"/>
            <a:r>
              <a:rPr lang="en-US" sz="2600" b="1" smtClean="0">
                <a:solidFill>
                  <a:schemeClr val="hlink"/>
                </a:solidFill>
                <a:latin typeface="Verdana" pitchFamily="34" charset="0"/>
                <a:cs typeface="Arial" charset="0"/>
              </a:rPr>
              <a:t>Working Documents</a:t>
            </a:r>
          </a:p>
          <a:p>
            <a:pPr marL="571500" indent="-571500" eaLnBrk="1" hangingPunct="1">
              <a:lnSpc>
                <a:spcPct val="80000"/>
              </a:lnSpc>
              <a:buFontTx/>
              <a:buNone/>
            </a:pPr>
            <a:r>
              <a:rPr lang="en-US" sz="2000" i="1" smtClean="0">
                <a:cs typeface="Arial" charset="0"/>
              </a:rPr>
              <a:t>	</a:t>
            </a:r>
            <a:r>
              <a:rPr lang="en-US" sz="2000" i="1" smtClean="0">
                <a:solidFill>
                  <a:srgbClr val="000066"/>
                </a:solidFill>
                <a:cs typeface="Arial" charset="0"/>
              </a:rPr>
              <a:t>Issued during meetings by small groups </a:t>
            </a:r>
          </a:p>
          <a:p>
            <a:pPr marL="571500" indent="-571500" eaLnBrk="1" hangingPunct="1">
              <a:lnSpc>
                <a:spcPct val="80000"/>
              </a:lnSpc>
              <a:buFontTx/>
              <a:buNone/>
            </a:pPr>
            <a:r>
              <a:rPr lang="en-US" sz="2000" i="1" smtClean="0">
                <a:solidFill>
                  <a:srgbClr val="000066"/>
                </a:solidFill>
                <a:cs typeface="Arial" charset="0"/>
              </a:rPr>
              <a:t>	(limited distribution) . No official status.</a:t>
            </a:r>
          </a:p>
        </p:txBody>
      </p:sp>
      <p:sp>
        <p:nvSpPr>
          <p:cNvPr id="26628" name="Rectangle 8"/>
          <p:cNvSpPr>
            <a:spLocks noGrp="1" noChangeArrowheads="1"/>
          </p:cNvSpPr>
          <p:nvPr>
            <p:ph type="title"/>
          </p:nvPr>
        </p:nvSpPr>
        <p:spPr>
          <a:xfrm>
            <a:off x="1936750" y="266700"/>
            <a:ext cx="7010400" cy="644525"/>
          </a:xfrm>
          <a:noFill/>
        </p:spPr>
        <p:txBody>
          <a:bodyPr/>
          <a:lstStyle/>
          <a:p>
            <a:pPr eaLnBrk="1" hangingPunct="1"/>
            <a:r>
              <a:rPr lang="en-US" smtClean="0"/>
              <a:t>Meeting documentation </a:t>
            </a:r>
            <a:r>
              <a:rPr lang="en-US" sz="1400" smtClean="0"/>
              <a:t>(2/3)</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82788" y="381000"/>
            <a:ext cx="7010400" cy="604838"/>
          </a:xfrm>
        </p:spPr>
        <p:txBody>
          <a:bodyPr/>
          <a:lstStyle/>
          <a:p>
            <a:pPr eaLnBrk="1" hangingPunct="1"/>
            <a:r>
              <a:rPr lang="en-US" smtClean="0"/>
              <a:t>Meeting documentation </a:t>
            </a:r>
            <a:r>
              <a:rPr lang="en-US" sz="1400" smtClean="0"/>
              <a:t>(3/3)</a:t>
            </a:r>
            <a:endParaRPr lang="en-GB" sz="1400" smtClean="0"/>
          </a:p>
        </p:txBody>
      </p:sp>
      <p:sp>
        <p:nvSpPr>
          <p:cNvPr id="27651" name="Rectangle 3"/>
          <p:cNvSpPr>
            <a:spLocks noGrp="1" noChangeArrowheads="1"/>
          </p:cNvSpPr>
          <p:nvPr>
            <p:ph type="body" idx="1"/>
          </p:nvPr>
        </p:nvSpPr>
        <p:spPr>
          <a:xfrm>
            <a:off x="1765300" y="1065213"/>
            <a:ext cx="7378700" cy="5389562"/>
          </a:xfrm>
        </p:spPr>
        <p:txBody>
          <a:bodyPr/>
          <a:lstStyle/>
          <a:p>
            <a:pPr marL="385763" indent="-385763" eaLnBrk="1" hangingPunct="1">
              <a:lnSpc>
                <a:spcPct val="80000"/>
              </a:lnSpc>
              <a:tabLst>
                <a:tab pos="534988" algn="l"/>
              </a:tabLst>
            </a:pPr>
            <a:r>
              <a:rPr lang="en-US" sz="2600" b="1" dirty="0" smtClean="0">
                <a:solidFill>
                  <a:srgbClr val="006666"/>
                </a:solidFill>
                <a:latin typeface="Verdana" pitchFamily="34" charset="0"/>
                <a:hlinkClick r:id="rId2"/>
              </a:rPr>
              <a:t>Circulars</a:t>
            </a:r>
            <a:r>
              <a:rPr lang="en-US" sz="2400" dirty="0" smtClean="0">
                <a:solidFill>
                  <a:schemeClr val="folHlink"/>
                </a:solidFill>
              </a:rPr>
              <a:t> *</a:t>
            </a:r>
            <a:r>
              <a:rPr lang="en-US" sz="2400" dirty="0" smtClean="0"/>
              <a:t> </a:t>
            </a:r>
            <a:r>
              <a:rPr lang="en-US" sz="2200" dirty="0" smtClean="0">
                <a:latin typeface="Verdana" pitchFamily="34" charset="0"/>
              </a:rPr>
              <a:t>	</a:t>
            </a:r>
          </a:p>
          <a:p>
            <a:pPr marL="385763" indent="-385763" eaLnBrk="1" hangingPunct="1">
              <a:lnSpc>
                <a:spcPct val="80000"/>
              </a:lnSpc>
              <a:buFontTx/>
              <a:buNone/>
              <a:tabLst>
                <a:tab pos="534988" algn="l"/>
              </a:tabLst>
            </a:pPr>
            <a:r>
              <a:rPr lang="en-US" sz="1400" b="1" i="1" dirty="0" smtClean="0">
                <a:solidFill>
                  <a:srgbClr val="006666"/>
                </a:solidFill>
              </a:rPr>
              <a:t>	</a:t>
            </a:r>
            <a:r>
              <a:rPr lang="en-US" sz="1800" b="1" i="1" dirty="0" smtClean="0">
                <a:solidFill>
                  <a:srgbClr val="000066"/>
                </a:solidFill>
              </a:rPr>
              <a:t>Information of general interest</a:t>
            </a:r>
          </a:p>
          <a:p>
            <a:pPr marL="385763" indent="-385763" eaLnBrk="1" hangingPunct="1">
              <a:lnSpc>
                <a:spcPct val="80000"/>
              </a:lnSpc>
              <a:buFontTx/>
              <a:buNone/>
              <a:tabLst>
                <a:tab pos="534988" algn="l"/>
              </a:tabLst>
            </a:pPr>
            <a:r>
              <a:rPr lang="en-US" sz="1800" dirty="0" smtClean="0">
                <a:solidFill>
                  <a:srgbClr val="000066"/>
                </a:solidFill>
              </a:rPr>
              <a:t>	- Annual</a:t>
            </a:r>
            <a:r>
              <a:rPr lang="en-US" sz="1800" dirty="0" smtClean="0"/>
              <a:t> </a:t>
            </a:r>
            <a:r>
              <a:rPr lang="en-US" sz="1800" dirty="0" smtClean="0">
                <a:hlinkClick r:id="rId3"/>
              </a:rPr>
              <a:t>ITU-T meetings schedule</a:t>
            </a:r>
            <a:endParaRPr lang="en-US" sz="1800" dirty="0" smtClean="0"/>
          </a:p>
          <a:p>
            <a:pPr marL="385763" indent="-385763" eaLnBrk="1" hangingPunct="1">
              <a:lnSpc>
                <a:spcPct val="80000"/>
              </a:lnSpc>
              <a:buFontTx/>
              <a:buNone/>
              <a:tabLst>
                <a:tab pos="534988" algn="l"/>
              </a:tabLst>
            </a:pPr>
            <a:r>
              <a:rPr lang="en-US" sz="1800" dirty="0" smtClean="0"/>
              <a:t>	</a:t>
            </a:r>
            <a:r>
              <a:rPr lang="en-US" sz="1800" dirty="0" smtClean="0">
                <a:solidFill>
                  <a:srgbClr val="000066"/>
                </a:solidFill>
              </a:rPr>
              <a:t>- Announcement of Workshops</a:t>
            </a:r>
          </a:p>
          <a:p>
            <a:pPr marL="385763" indent="-385763" eaLnBrk="1" hangingPunct="1">
              <a:lnSpc>
                <a:spcPct val="80000"/>
              </a:lnSpc>
              <a:buFontTx/>
              <a:buNone/>
              <a:tabLst>
                <a:tab pos="534988" algn="l"/>
              </a:tabLst>
            </a:pPr>
            <a:r>
              <a:rPr lang="en-US" sz="1800" dirty="0" smtClean="0">
                <a:solidFill>
                  <a:srgbClr val="000066"/>
                </a:solidFill>
              </a:rPr>
              <a:t>	- Announcement of Approval and Deletion of Recommendations </a:t>
            </a:r>
            <a:br>
              <a:rPr lang="en-US" sz="1800" dirty="0" smtClean="0">
                <a:solidFill>
                  <a:srgbClr val="000066"/>
                </a:solidFill>
              </a:rPr>
            </a:br>
            <a:r>
              <a:rPr lang="en-US" sz="1800" dirty="0" smtClean="0">
                <a:solidFill>
                  <a:srgbClr val="000066"/>
                </a:solidFill>
              </a:rPr>
              <a:t>	and Questions</a:t>
            </a:r>
          </a:p>
          <a:p>
            <a:pPr marL="385763" indent="-385763" eaLnBrk="1" hangingPunct="1">
              <a:lnSpc>
                <a:spcPct val="80000"/>
              </a:lnSpc>
              <a:buFontTx/>
              <a:buNone/>
              <a:tabLst>
                <a:tab pos="534988" algn="l"/>
              </a:tabLst>
            </a:pPr>
            <a:r>
              <a:rPr lang="en-US" sz="1800" dirty="0" smtClean="0">
                <a:solidFill>
                  <a:srgbClr val="000066"/>
                </a:solidFill>
              </a:rPr>
              <a:t>	- Questionnaires</a:t>
            </a:r>
          </a:p>
          <a:p>
            <a:pPr marL="385763" indent="-385763" eaLnBrk="1" hangingPunct="1">
              <a:lnSpc>
                <a:spcPct val="140000"/>
              </a:lnSpc>
              <a:tabLst>
                <a:tab pos="534988" algn="l"/>
              </a:tabLst>
            </a:pPr>
            <a:r>
              <a:rPr lang="en-US" sz="2600" b="1" dirty="0" smtClean="0">
                <a:solidFill>
                  <a:srgbClr val="006666"/>
                </a:solidFill>
                <a:latin typeface="Verdana" pitchFamily="34" charset="0"/>
                <a:hlinkClick r:id="rId4"/>
              </a:rPr>
              <a:t>Collective Letters</a:t>
            </a:r>
            <a:r>
              <a:rPr lang="en-US" sz="1800" dirty="0" smtClean="0"/>
              <a:t>	 </a:t>
            </a:r>
            <a:r>
              <a:rPr lang="en-US" sz="1900" dirty="0" smtClean="0">
                <a:solidFill>
                  <a:schemeClr val="folHlink"/>
                </a:solidFill>
              </a:rPr>
              <a:t>*</a:t>
            </a:r>
            <a:r>
              <a:rPr lang="en-US" sz="1900" dirty="0" smtClean="0"/>
              <a:t> </a:t>
            </a:r>
            <a:endParaRPr lang="en-US" sz="1800" dirty="0" smtClean="0"/>
          </a:p>
          <a:p>
            <a:pPr marL="385763" indent="-385763" eaLnBrk="1" hangingPunct="1">
              <a:lnSpc>
                <a:spcPct val="80000"/>
              </a:lnSpc>
              <a:buFontTx/>
              <a:buNone/>
              <a:tabLst>
                <a:tab pos="534988" algn="l"/>
              </a:tabLst>
            </a:pPr>
            <a:r>
              <a:rPr lang="en-US" sz="1800" dirty="0" smtClean="0"/>
              <a:t> 	</a:t>
            </a:r>
            <a:r>
              <a:rPr lang="en-US" sz="1800" dirty="0" smtClean="0">
                <a:solidFill>
                  <a:srgbClr val="000066"/>
                </a:solidFill>
              </a:rPr>
              <a:t>- Invitation to SG/WP meetings</a:t>
            </a:r>
          </a:p>
          <a:p>
            <a:pPr marL="385763" indent="-385763" eaLnBrk="1" hangingPunct="1">
              <a:lnSpc>
                <a:spcPct val="80000"/>
              </a:lnSpc>
              <a:buFontTx/>
              <a:buNone/>
              <a:tabLst>
                <a:tab pos="534988" algn="l"/>
              </a:tabLst>
            </a:pPr>
            <a:r>
              <a:rPr lang="en-US" sz="1800" dirty="0" smtClean="0">
                <a:solidFill>
                  <a:srgbClr val="000066"/>
                </a:solidFill>
              </a:rPr>
              <a:t>	- Meeting Agenda</a:t>
            </a:r>
          </a:p>
          <a:p>
            <a:pPr marL="385763" indent="-385763" eaLnBrk="1" hangingPunct="1">
              <a:lnSpc>
                <a:spcPct val="80000"/>
              </a:lnSpc>
              <a:buFontTx/>
              <a:buNone/>
              <a:tabLst>
                <a:tab pos="534988" algn="l"/>
              </a:tabLst>
            </a:pPr>
            <a:r>
              <a:rPr lang="en-US" sz="1800" dirty="0" smtClean="0">
                <a:solidFill>
                  <a:srgbClr val="000066"/>
                </a:solidFill>
              </a:rPr>
              <a:t>	- Communications</a:t>
            </a:r>
          </a:p>
          <a:p>
            <a:pPr marL="385763" indent="-385763" eaLnBrk="1" hangingPunct="1">
              <a:lnSpc>
                <a:spcPct val="80000"/>
              </a:lnSpc>
              <a:buFontTx/>
              <a:buNone/>
              <a:tabLst>
                <a:tab pos="534988" algn="l"/>
              </a:tabLst>
            </a:pPr>
            <a:r>
              <a:rPr lang="en-US" sz="1800" dirty="0" smtClean="0">
                <a:solidFill>
                  <a:srgbClr val="000066"/>
                </a:solidFill>
              </a:rPr>
              <a:t> 	- registration form, etc.</a:t>
            </a:r>
          </a:p>
          <a:p>
            <a:pPr marL="385763" indent="-385763" eaLnBrk="1" hangingPunct="1">
              <a:lnSpc>
                <a:spcPct val="140000"/>
              </a:lnSpc>
              <a:tabLst>
                <a:tab pos="534988" algn="l"/>
              </a:tabLst>
            </a:pPr>
            <a:r>
              <a:rPr lang="en-US" sz="2600" b="1" dirty="0" smtClean="0">
                <a:solidFill>
                  <a:srgbClr val="006666"/>
                </a:solidFill>
                <a:latin typeface="Verdana" pitchFamily="34" charset="0"/>
                <a:hlinkClick r:id="rId5"/>
              </a:rPr>
              <a:t>AAP Announcements</a:t>
            </a:r>
            <a:endParaRPr lang="en-US" sz="2600" b="1" dirty="0" smtClean="0">
              <a:solidFill>
                <a:srgbClr val="006666"/>
              </a:solidFill>
              <a:latin typeface="Verdana" pitchFamily="34" charset="0"/>
            </a:endParaRPr>
          </a:p>
          <a:p>
            <a:pPr marL="385763" indent="-385763" eaLnBrk="1" hangingPunct="1">
              <a:lnSpc>
                <a:spcPct val="80000"/>
              </a:lnSpc>
              <a:buFontTx/>
              <a:buNone/>
              <a:tabLst>
                <a:tab pos="534988" algn="l"/>
              </a:tabLst>
            </a:pPr>
            <a:r>
              <a:rPr lang="en-US" sz="1400" b="1" i="1" dirty="0" smtClean="0">
                <a:solidFill>
                  <a:srgbClr val="006666"/>
                </a:solidFill>
              </a:rPr>
              <a:t>	</a:t>
            </a:r>
            <a:r>
              <a:rPr lang="en-US" sz="1800" b="1" i="1" dirty="0" smtClean="0">
                <a:solidFill>
                  <a:srgbClr val="000066"/>
                </a:solidFill>
              </a:rPr>
              <a:t>Information on draft Recommendations</a:t>
            </a:r>
            <a:br>
              <a:rPr lang="en-US" sz="1800" b="1" i="1" dirty="0" smtClean="0">
                <a:solidFill>
                  <a:srgbClr val="000066"/>
                </a:solidFill>
              </a:rPr>
            </a:br>
            <a:r>
              <a:rPr lang="en-US" sz="1800" dirty="0" smtClean="0">
                <a:solidFill>
                  <a:srgbClr val="000066"/>
                </a:solidFill>
              </a:rPr>
              <a:t>under the AAP process </a:t>
            </a:r>
            <a:r>
              <a:rPr lang="en-US" sz="1800" i="1" dirty="0" smtClean="0">
                <a:solidFill>
                  <a:srgbClr val="000066"/>
                </a:solidFill>
              </a:rPr>
              <a:t>(electronic version only)	</a:t>
            </a:r>
          </a:p>
          <a:p>
            <a:pPr marL="385763" indent="-385763" eaLnBrk="1" hangingPunct="1">
              <a:lnSpc>
                <a:spcPct val="130000"/>
              </a:lnSpc>
              <a:buFontTx/>
              <a:buNone/>
              <a:tabLst>
                <a:tab pos="534988" algn="l"/>
              </a:tabLst>
            </a:pPr>
            <a:r>
              <a:rPr lang="en-US" sz="1800" dirty="0" smtClean="0"/>
              <a:t>	</a:t>
            </a:r>
            <a:endParaRPr lang="en-GB" sz="1800" dirty="0" smtClean="0"/>
          </a:p>
        </p:txBody>
      </p:sp>
      <p:sp>
        <p:nvSpPr>
          <p:cNvPr id="27653" name="Text Box 8"/>
          <p:cNvSpPr txBox="1">
            <a:spLocks noChangeArrowheads="1"/>
          </p:cNvSpPr>
          <p:nvPr/>
        </p:nvSpPr>
        <p:spPr bwMode="auto">
          <a:xfrm>
            <a:off x="1735490" y="5949950"/>
            <a:ext cx="2557110" cy="553998"/>
          </a:xfrm>
          <a:prstGeom prst="rect">
            <a:avLst/>
          </a:prstGeom>
          <a:noFill/>
          <a:ln w="9525">
            <a:noFill/>
            <a:miter lim="800000"/>
            <a:headEnd/>
            <a:tailEnd/>
          </a:ln>
        </p:spPr>
        <p:txBody>
          <a:bodyPr wrap="none">
            <a:spAutoFit/>
          </a:bodyPr>
          <a:lstStyle/>
          <a:p>
            <a:r>
              <a:rPr lang="en-US" sz="3000" dirty="0">
                <a:solidFill>
                  <a:schemeClr val="folHlink"/>
                </a:solidFill>
                <a:latin typeface="Trebuchet MS" pitchFamily="34" charset="0"/>
              </a:rPr>
              <a:t>*</a:t>
            </a:r>
            <a:r>
              <a:rPr lang="en-US" sz="1400" i="1" dirty="0">
                <a:solidFill>
                  <a:schemeClr val="folHlink"/>
                </a:solidFill>
                <a:latin typeface="Trebuchet MS" pitchFamily="34" charset="0"/>
              </a:rPr>
              <a:t>Examples of links to SG </a:t>
            </a:r>
            <a:r>
              <a:rPr lang="en-US" sz="1400" i="1" dirty="0" smtClean="0">
                <a:solidFill>
                  <a:schemeClr val="folHlink"/>
                </a:solidFill>
                <a:latin typeface="Trebuchet MS" pitchFamily="34" charset="0"/>
              </a:rPr>
              <a:t>17</a:t>
            </a:r>
            <a:endParaRPr lang="en-US" sz="1400" i="1" dirty="0">
              <a:solidFill>
                <a:schemeClr val="folHlink"/>
              </a:solidFill>
              <a:latin typeface="Trebuchet M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1963738" y="1012825"/>
            <a:ext cx="6970712" cy="4114800"/>
          </a:xfrm>
        </p:spPr>
        <p:txBody>
          <a:bodyPr/>
          <a:lstStyle/>
          <a:p>
            <a:pPr eaLnBrk="1" hangingPunct="1">
              <a:buFontTx/>
              <a:buNone/>
            </a:pPr>
            <a:r>
              <a:rPr lang="en-US" sz="4800" dirty="0" smtClean="0"/>
              <a:t>			   Agenda</a:t>
            </a:r>
          </a:p>
          <a:p>
            <a:pPr eaLnBrk="1" hangingPunct="1">
              <a:buFontTx/>
              <a:buNone/>
            </a:pPr>
            <a:endParaRPr lang="en-US" sz="2400" dirty="0" smtClean="0"/>
          </a:p>
          <a:p>
            <a:pPr eaLnBrk="1" hangingPunct="1"/>
            <a:r>
              <a:rPr lang="en-US" sz="3600" dirty="0" smtClean="0"/>
              <a:t> General ITU-T information</a:t>
            </a:r>
          </a:p>
          <a:p>
            <a:pPr eaLnBrk="1" hangingPunct="1"/>
            <a:r>
              <a:rPr lang="en-US" sz="3600" dirty="0" smtClean="0"/>
              <a:t> SG 17 Overview </a:t>
            </a:r>
          </a:p>
          <a:p>
            <a:pPr eaLnBrk="1" hangingPunct="1"/>
            <a:r>
              <a:rPr lang="en-US" sz="3600" dirty="0" smtClean="0"/>
              <a:t> Questions and Feedback</a:t>
            </a:r>
          </a:p>
          <a:p>
            <a:pPr algn="ctr" eaLnBrk="1" hangingPunct="1">
              <a:buFontTx/>
              <a:buNone/>
            </a:pPr>
            <a:endParaRPr lang="en-US" sz="4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1"/>
          </p:nvPr>
        </p:nvSpPr>
        <p:spPr>
          <a:xfrm>
            <a:off x="1971675" y="636588"/>
            <a:ext cx="6908800" cy="4497387"/>
          </a:xfrm>
        </p:spPr>
        <p:txBody>
          <a:bodyPr/>
          <a:lstStyle/>
          <a:p>
            <a:pPr eaLnBrk="1" hangingPunct="1">
              <a:buFontTx/>
              <a:buNone/>
            </a:pPr>
            <a:r>
              <a:rPr lang="en-US" sz="2400" b="1" smtClean="0">
                <a:solidFill>
                  <a:schemeClr val="folHlink"/>
                </a:solidFill>
              </a:rPr>
              <a:t>Telecom </a:t>
            </a:r>
            <a:r>
              <a:rPr lang="en-GB" sz="2400" b="1" smtClean="0">
                <a:solidFill>
                  <a:schemeClr val="folHlink"/>
                </a:solidFill>
              </a:rPr>
              <a:t>Information Exchange Services (TIES)</a:t>
            </a:r>
          </a:p>
          <a:p>
            <a:pPr eaLnBrk="1" hangingPunct="1">
              <a:buFontTx/>
              <a:buNone/>
            </a:pPr>
            <a:endParaRPr lang="en-US" sz="1800" smtClean="0">
              <a:solidFill>
                <a:schemeClr val="folHlink"/>
              </a:solidFill>
            </a:endParaRPr>
          </a:p>
          <a:p>
            <a:pPr eaLnBrk="1" hangingPunct="1"/>
            <a:r>
              <a:rPr lang="en-US" sz="1800" smtClean="0">
                <a:solidFill>
                  <a:srgbClr val="000066"/>
                </a:solidFill>
              </a:rPr>
              <a:t>The ITU Telecom Information Exchange Services (TIES) is a set of networked information services and resources supporting ITU-related information exchange requirements for the global telecommunication community</a:t>
            </a:r>
          </a:p>
          <a:p>
            <a:pPr eaLnBrk="1" hangingPunct="1">
              <a:buFontTx/>
              <a:buNone/>
            </a:pPr>
            <a:endParaRPr lang="en-US" sz="1800" smtClean="0">
              <a:solidFill>
                <a:srgbClr val="000066"/>
              </a:solidFill>
            </a:endParaRPr>
          </a:p>
          <a:p>
            <a:pPr eaLnBrk="1" hangingPunct="1"/>
            <a:r>
              <a:rPr lang="en-US" sz="1800" smtClean="0">
                <a:solidFill>
                  <a:srgbClr val="000066"/>
                </a:solidFill>
              </a:rPr>
              <a:t>All ITU-T documents are posted on our website </a:t>
            </a:r>
            <a:br>
              <a:rPr lang="en-US" sz="1800" smtClean="0">
                <a:solidFill>
                  <a:srgbClr val="000066"/>
                </a:solidFill>
              </a:rPr>
            </a:br>
            <a:r>
              <a:rPr lang="en-US" sz="1800" smtClean="0">
                <a:solidFill>
                  <a:srgbClr val="000066"/>
                </a:solidFill>
              </a:rPr>
              <a:t>(</a:t>
            </a:r>
            <a:r>
              <a:rPr lang="en-US" sz="1800" smtClean="0">
                <a:solidFill>
                  <a:srgbClr val="000066"/>
                </a:solidFill>
                <a:hlinkClick r:id="rId2"/>
              </a:rPr>
              <a:t>www.itu.int/ITU-T</a:t>
            </a:r>
            <a:r>
              <a:rPr lang="en-US" sz="1800" smtClean="0">
                <a:solidFill>
                  <a:srgbClr val="000066"/>
                </a:solidFill>
              </a:rPr>
              <a:t>). In order to retrieve documents, you need a TIES account. All participants from Member States, ITU-T Sector Members and Associates may obtain a TIES account. For that, please see: </a:t>
            </a:r>
            <a:r>
              <a:rPr lang="en-US" sz="1800" smtClean="0">
                <a:hlinkClick r:id="rId3"/>
              </a:rPr>
              <a:t>http://itu.int/TIES/registration</a:t>
            </a:r>
            <a:r>
              <a:rPr lang="en-US" sz="1800" smtClean="0"/>
              <a:t>, </a:t>
            </a:r>
            <a:r>
              <a:rPr lang="en-US" sz="1800" smtClean="0">
                <a:solidFill>
                  <a:srgbClr val="000066"/>
                </a:solidFill>
              </a:rPr>
              <a:t>or visit the </a:t>
            </a:r>
          </a:p>
          <a:p>
            <a:pPr eaLnBrk="1" hangingPunct="1">
              <a:buFontTx/>
              <a:buNone/>
            </a:pPr>
            <a:r>
              <a:rPr lang="en-US" sz="1800" smtClean="0">
                <a:solidFill>
                  <a:srgbClr val="000066"/>
                </a:solidFill>
              </a:rPr>
              <a:t>	Service Desk at V.29 (Tel: +41 22 730 6666)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82788" y="381000"/>
            <a:ext cx="6967537" cy="766763"/>
          </a:xfrm>
        </p:spPr>
        <p:txBody>
          <a:bodyPr/>
          <a:lstStyle/>
          <a:p>
            <a:pPr eaLnBrk="1" hangingPunct="1"/>
            <a:r>
              <a:rPr lang="en-US" smtClean="0"/>
              <a:t>Access to documentation</a:t>
            </a:r>
            <a:endParaRPr lang="en-US" sz="1400" smtClean="0"/>
          </a:p>
        </p:txBody>
      </p:sp>
      <p:sp>
        <p:nvSpPr>
          <p:cNvPr id="29699" name="Rectangle 3"/>
          <p:cNvSpPr>
            <a:spLocks noGrp="1" noChangeArrowheads="1"/>
          </p:cNvSpPr>
          <p:nvPr>
            <p:ph type="body" idx="1"/>
          </p:nvPr>
        </p:nvSpPr>
        <p:spPr>
          <a:xfrm>
            <a:off x="1695450" y="1189038"/>
            <a:ext cx="7448550" cy="4848225"/>
          </a:xfrm>
        </p:spPr>
        <p:txBody>
          <a:bodyPr/>
          <a:lstStyle/>
          <a:p>
            <a:pPr marL="542925" indent="-542925" eaLnBrk="1" hangingPunct="1">
              <a:spcBef>
                <a:spcPct val="0"/>
              </a:spcBef>
              <a:tabLst>
                <a:tab pos="542925" algn="l"/>
              </a:tabLst>
            </a:pPr>
            <a:r>
              <a:rPr lang="en-US" sz="2000" b="1" dirty="0" smtClean="0">
                <a:solidFill>
                  <a:srgbClr val="000066"/>
                </a:solidFill>
                <a:latin typeface="Verdana" pitchFamily="34" charset="0"/>
                <a:cs typeface="Arial" charset="0"/>
                <a:hlinkClick r:id="rId3"/>
              </a:rPr>
              <a:t>TIES registered</a:t>
            </a:r>
            <a:r>
              <a:rPr lang="en-US" sz="2000" dirty="0" smtClean="0">
                <a:solidFill>
                  <a:srgbClr val="000066"/>
                </a:solidFill>
                <a:cs typeface="Arial" charset="0"/>
              </a:rPr>
              <a:t> users can access Documents (Contributions, Temporary Documents, Reports) related to each </a:t>
            </a:r>
            <a:r>
              <a:rPr lang="en-US" sz="2000" b="1" dirty="0" smtClean="0">
                <a:solidFill>
                  <a:srgbClr val="000066"/>
                </a:solidFill>
                <a:cs typeface="Arial" charset="0"/>
              </a:rPr>
              <a:t>ITU-T SG</a:t>
            </a:r>
            <a:br>
              <a:rPr lang="en-US" sz="2000" b="1" dirty="0" smtClean="0">
                <a:solidFill>
                  <a:srgbClr val="000066"/>
                </a:solidFill>
                <a:cs typeface="Arial" charset="0"/>
              </a:rPr>
            </a:br>
            <a:endParaRPr lang="en-US" sz="2000" dirty="0" smtClean="0">
              <a:solidFill>
                <a:srgbClr val="000066"/>
              </a:solidFill>
              <a:cs typeface="Arial" charset="0"/>
            </a:endParaRPr>
          </a:p>
          <a:p>
            <a:pPr marL="542925" indent="-542925" eaLnBrk="1" hangingPunct="1">
              <a:lnSpc>
                <a:spcPct val="90000"/>
              </a:lnSpc>
              <a:spcBef>
                <a:spcPct val="0"/>
              </a:spcBef>
              <a:tabLst>
                <a:tab pos="542925" algn="l"/>
              </a:tabLst>
            </a:pPr>
            <a:r>
              <a:rPr lang="en-US" sz="2000" b="1" dirty="0" smtClean="0">
                <a:solidFill>
                  <a:srgbClr val="000066"/>
                </a:solidFill>
                <a:latin typeface="Verdana" pitchFamily="34" charset="0"/>
                <a:cs typeface="Arial" charset="0"/>
                <a:hlinkClick r:id="rId4"/>
              </a:rPr>
              <a:t>SG meeting documents on the Website</a:t>
            </a:r>
            <a:r>
              <a:rPr lang="en-US" sz="2000" b="1" dirty="0" smtClean="0">
                <a:solidFill>
                  <a:srgbClr val="000066"/>
                </a:solidFill>
                <a:latin typeface="Verdana" pitchFamily="34" charset="0"/>
                <a:cs typeface="Arial" charset="0"/>
              </a:rPr>
              <a:t> </a:t>
            </a:r>
            <a:r>
              <a:rPr lang="en-US" sz="2000" dirty="0" smtClean="0">
                <a:solidFill>
                  <a:schemeClr val="folHlink"/>
                </a:solidFill>
              </a:rPr>
              <a:t>*</a:t>
            </a:r>
            <a:endParaRPr lang="en-US" sz="2000" dirty="0" smtClean="0">
              <a:solidFill>
                <a:srgbClr val="000066"/>
              </a:solidFill>
              <a:cs typeface="Arial" charset="0"/>
            </a:endParaRPr>
          </a:p>
          <a:p>
            <a:pPr marL="1525588" lvl="1" indent="-533400" eaLnBrk="1" hangingPunct="1">
              <a:spcBef>
                <a:spcPct val="0"/>
              </a:spcBef>
              <a:tabLst>
                <a:tab pos="542925" algn="l"/>
              </a:tabLst>
            </a:pPr>
            <a:r>
              <a:rPr lang="en-US" sz="2000" i="1" dirty="0" smtClean="0">
                <a:solidFill>
                  <a:srgbClr val="000066"/>
                </a:solidFill>
                <a:cs typeface="Arial" charset="0"/>
              </a:rPr>
              <a:t> Possibility of Bulk/download documents, and</a:t>
            </a:r>
          </a:p>
          <a:p>
            <a:pPr marL="1525588" lvl="1" indent="-533400" eaLnBrk="1" hangingPunct="1">
              <a:spcBef>
                <a:spcPct val="0"/>
              </a:spcBef>
              <a:tabLst>
                <a:tab pos="542925" algn="l"/>
              </a:tabLst>
            </a:pPr>
            <a:r>
              <a:rPr lang="en-US" sz="2000" i="1" dirty="0" smtClean="0">
                <a:solidFill>
                  <a:srgbClr val="000066"/>
                </a:solidFill>
                <a:cs typeface="Arial" charset="0"/>
              </a:rPr>
              <a:t> Search for a specific subject (or document)</a:t>
            </a:r>
            <a:br>
              <a:rPr lang="en-US" sz="2000" i="1" dirty="0" smtClean="0">
                <a:solidFill>
                  <a:srgbClr val="000066"/>
                </a:solidFill>
                <a:cs typeface="Arial" charset="0"/>
              </a:rPr>
            </a:br>
            <a:endParaRPr lang="en-US" sz="2000" i="1" dirty="0" smtClean="0">
              <a:solidFill>
                <a:srgbClr val="000066"/>
              </a:solidFill>
              <a:cs typeface="Arial" charset="0"/>
            </a:endParaRPr>
          </a:p>
          <a:p>
            <a:pPr marL="542925" indent="-542925" eaLnBrk="1" hangingPunct="1">
              <a:spcBef>
                <a:spcPct val="0"/>
              </a:spcBef>
              <a:tabLst>
                <a:tab pos="542925" algn="l"/>
              </a:tabLst>
            </a:pPr>
            <a:r>
              <a:rPr lang="en-US" sz="2000" b="1" dirty="0" smtClean="0">
                <a:solidFill>
                  <a:srgbClr val="000066"/>
                </a:solidFill>
                <a:latin typeface="Verdana" pitchFamily="34" charset="0"/>
                <a:cs typeface="Arial" charset="0"/>
                <a:hlinkClick r:id="rId5"/>
              </a:rPr>
              <a:t>Informal FTP</a:t>
            </a:r>
            <a:r>
              <a:rPr lang="en-US" sz="2000" b="1" dirty="0" smtClean="0">
                <a:solidFill>
                  <a:srgbClr val="000066"/>
                </a:solidFill>
                <a:latin typeface="Verdana" pitchFamily="34" charset="0"/>
                <a:cs typeface="Arial" charset="0"/>
              </a:rPr>
              <a:t> </a:t>
            </a:r>
            <a:r>
              <a:rPr lang="en-US" sz="2000" dirty="0" smtClean="0">
                <a:solidFill>
                  <a:srgbClr val="000066"/>
                </a:solidFill>
                <a:latin typeface="Verdana" pitchFamily="34" charset="0"/>
                <a:cs typeface="Arial" charset="0"/>
              </a:rPr>
              <a:t>a</a:t>
            </a:r>
            <a:r>
              <a:rPr lang="en-US" sz="2000" dirty="0" smtClean="0">
                <a:solidFill>
                  <a:srgbClr val="000066"/>
                </a:solidFill>
                <a:cs typeface="Arial" charset="0"/>
              </a:rPr>
              <a:t>reas are available to the Study Groups for their correspondence work</a:t>
            </a:r>
            <a:br>
              <a:rPr lang="en-US" sz="2000" dirty="0" smtClean="0">
                <a:solidFill>
                  <a:srgbClr val="000066"/>
                </a:solidFill>
                <a:cs typeface="Arial" charset="0"/>
              </a:rPr>
            </a:br>
            <a:endParaRPr lang="en-US" sz="2000" dirty="0" smtClean="0">
              <a:solidFill>
                <a:srgbClr val="000066"/>
              </a:solidFill>
              <a:cs typeface="Arial" charset="0"/>
            </a:endParaRPr>
          </a:p>
          <a:p>
            <a:pPr marL="542925" indent="-542925" eaLnBrk="1" hangingPunct="1">
              <a:spcBef>
                <a:spcPct val="0"/>
              </a:spcBef>
              <a:tabLst>
                <a:tab pos="542925" algn="l"/>
              </a:tabLst>
            </a:pPr>
            <a:r>
              <a:rPr lang="en-US" sz="2000" b="1" dirty="0" smtClean="0">
                <a:solidFill>
                  <a:srgbClr val="006666"/>
                </a:solidFill>
                <a:latin typeface="Verdana" pitchFamily="34" charset="0"/>
                <a:cs typeface="Arial" charset="0"/>
              </a:rPr>
              <a:t>External FTP</a:t>
            </a:r>
            <a:r>
              <a:rPr lang="en-US" sz="2000" b="1" dirty="0" smtClean="0">
                <a:solidFill>
                  <a:srgbClr val="000066"/>
                </a:solidFill>
                <a:cs typeface="Arial" charset="0"/>
              </a:rPr>
              <a:t> areas:</a:t>
            </a:r>
            <a:r>
              <a:rPr lang="en-US" sz="2000" dirty="0" smtClean="0">
                <a:solidFill>
                  <a:srgbClr val="000066"/>
                </a:solidFill>
                <a:cs typeface="Arial" charset="0"/>
              </a:rPr>
              <a:t> for exchange of information with parties not members of ITU</a:t>
            </a:r>
          </a:p>
          <a:p>
            <a:pPr marL="1525588" lvl="1" indent="-533400" eaLnBrk="1" hangingPunct="1">
              <a:spcBef>
                <a:spcPct val="0"/>
              </a:spcBef>
              <a:tabLst>
                <a:tab pos="542925" algn="l"/>
              </a:tabLst>
            </a:pPr>
            <a:r>
              <a:rPr lang="en-US" sz="1900" i="1" dirty="0" smtClean="0">
                <a:solidFill>
                  <a:srgbClr val="000066"/>
                </a:solidFill>
                <a:cs typeface="Arial" charset="0"/>
              </a:rPr>
              <a:t>Created on request of SG for particular purposes</a:t>
            </a:r>
            <a:endParaRPr lang="en-US" sz="1900" dirty="0" smtClean="0">
              <a:solidFill>
                <a:srgbClr val="000066"/>
              </a:solidFill>
              <a:cs typeface="Arial" charset="0"/>
            </a:endParaRPr>
          </a:p>
        </p:txBody>
      </p:sp>
      <p:sp>
        <p:nvSpPr>
          <p:cNvPr id="29701" name="Text Box 9"/>
          <p:cNvSpPr txBox="1">
            <a:spLocks noChangeArrowheads="1"/>
          </p:cNvSpPr>
          <p:nvPr/>
        </p:nvSpPr>
        <p:spPr bwMode="auto">
          <a:xfrm>
            <a:off x="230188" y="2736850"/>
            <a:ext cx="1517650" cy="593725"/>
          </a:xfrm>
          <a:prstGeom prst="rect">
            <a:avLst/>
          </a:prstGeom>
          <a:noFill/>
          <a:ln w="9525">
            <a:noFill/>
            <a:miter lim="800000"/>
            <a:headEnd/>
            <a:tailEnd/>
          </a:ln>
        </p:spPr>
        <p:txBody>
          <a:bodyPr wrap="none">
            <a:spAutoFit/>
          </a:bodyPr>
          <a:lstStyle/>
          <a:p>
            <a:pPr algn="ctr"/>
            <a:r>
              <a:rPr lang="en-US">
                <a:hlinkClick r:id="rId6"/>
              </a:rPr>
              <a:t>EWM</a:t>
            </a:r>
            <a:endParaRPr lang="en-US"/>
          </a:p>
          <a:p>
            <a:pPr algn="ctr"/>
            <a:r>
              <a:rPr lang="en-US" sz="900"/>
              <a:t>Electronic Working Methods</a:t>
            </a:r>
          </a:p>
        </p:txBody>
      </p:sp>
      <p:sp>
        <p:nvSpPr>
          <p:cNvPr id="6" name="Text Box 8"/>
          <p:cNvSpPr txBox="1">
            <a:spLocks noChangeArrowheads="1"/>
          </p:cNvSpPr>
          <p:nvPr/>
        </p:nvSpPr>
        <p:spPr bwMode="auto">
          <a:xfrm>
            <a:off x="1735490" y="5949950"/>
            <a:ext cx="2557110" cy="553998"/>
          </a:xfrm>
          <a:prstGeom prst="rect">
            <a:avLst/>
          </a:prstGeom>
          <a:noFill/>
          <a:ln w="9525">
            <a:noFill/>
            <a:miter lim="800000"/>
            <a:headEnd/>
            <a:tailEnd/>
          </a:ln>
        </p:spPr>
        <p:txBody>
          <a:bodyPr wrap="none">
            <a:spAutoFit/>
          </a:bodyPr>
          <a:lstStyle/>
          <a:p>
            <a:r>
              <a:rPr lang="en-US" sz="3000" dirty="0">
                <a:solidFill>
                  <a:schemeClr val="folHlink"/>
                </a:solidFill>
                <a:latin typeface="Trebuchet MS" pitchFamily="34" charset="0"/>
              </a:rPr>
              <a:t>*</a:t>
            </a:r>
            <a:r>
              <a:rPr lang="en-US" sz="1400" i="1" dirty="0">
                <a:solidFill>
                  <a:schemeClr val="folHlink"/>
                </a:solidFill>
                <a:latin typeface="Trebuchet MS" pitchFamily="34" charset="0"/>
              </a:rPr>
              <a:t>Examples of links to SG </a:t>
            </a:r>
            <a:r>
              <a:rPr lang="en-US" sz="1400" i="1" dirty="0" smtClean="0">
                <a:solidFill>
                  <a:schemeClr val="folHlink"/>
                </a:solidFill>
                <a:latin typeface="Trebuchet MS" pitchFamily="34" charset="0"/>
              </a:rPr>
              <a:t>17</a:t>
            </a:r>
            <a:endParaRPr lang="en-US" sz="1400" i="1" dirty="0">
              <a:solidFill>
                <a:schemeClr val="folHlink"/>
              </a:solidFill>
              <a:latin typeface="Trebuchet MS"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idx="4294967295"/>
          </p:nvPr>
        </p:nvSpPr>
        <p:spPr>
          <a:xfrm>
            <a:off x="1951038" y="249238"/>
            <a:ext cx="7010400" cy="1143000"/>
          </a:xfrm>
        </p:spPr>
        <p:txBody>
          <a:bodyPr/>
          <a:lstStyle/>
          <a:p>
            <a:pPr eaLnBrk="1" hangingPunct="1"/>
            <a:r>
              <a:rPr lang="en-US" smtClean="0"/>
              <a:t>E-Mail Reflectors</a:t>
            </a:r>
            <a:br>
              <a:rPr lang="en-US" smtClean="0"/>
            </a:br>
            <a:endParaRPr lang="en-US" smtClean="0"/>
          </a:p>
        </p:txBody>
      </p:sp>
      <p:sp>
        <p:nvSpPr>
          <p:cNvPr id="30723" name="Rectangle 5"/>
          <p:cNvSpPr>
            <a:spLocks noGrp="1" noChangeArrowheads="1"/>
          </p:cNvSpPr>
          <p:nvPr>
            <p:ph type="body" idx="4294967295"/>
          </p:nvPr>
        </p:nvSpPr>
        <p:spPr>
          <a:xfrm>
            <a:off x="1949450" y="1638300"/>
            <a:ext cx="6970713" cy="4114800"/>
          </a:xfrm>
        </p:spPr>
        <p:txBody>
          <a:bodyPr/>
          <a:lstStyle/>
          <a:p>
            <a:pPr eaLnBrk="1" hangingPunct="1">
              <a:lnSpc>
                <a:spcPct val="90000"/>
              </a:lnSpc>
            </a:pPr>
            <a:r>
              <a:rPr lang="en-US" sz="2000" smtClean="0">
                <a:solidFill>
                  <a:srgbClr val="000066"/>
                </a:solidFill>
              </a:rPr>
              <a:t>Each SG provides individual e-mail reflectors for WPs or Questions (Rapporteur’s Group)</a:t>
            </a:r>
          </a:p>
          <a:p>
            <a:pPr eaLnBrk="1" hangingPunct="1">
              <a:lnSpc>
                <a:spcPct val="90000"/>
              </a:lnSpc>
              <a:buFontTx/>
              <a:buNone/>
            </a:pPr>
            <a:endParaRPr lang="en-US" sz="2000" smtClean="0">
              <a:solidFill>
                <a:srgbClr val="000066"/>
              </a:solidFill>
            </a:endParaRPr>
          </a:p>
          <a:p>
            <a:pPr eaLnBrk="1" hangingPunct="1">
              <a:lnSpc>
                <a:spcPct val="90000"/>
              </a:lnSpc>
            </a:pPr>
            <a:r>
              <a:rPr lang="en-US" sz="2000" smtClean="0">
                <a:solidFill>
                  <a:srgbClr val="000066"/>
                </a:solidFill>
              </a:rPr>
              <a:t>A </a:t>
            </a:r>
            <a:r>
              <a:rPr lang="en-US" sz="2000" smtClean="0">
                <a:solidFill>
                  <a:srgbClr val="000066"/>
                </a:solidFill>
                <a:hlinkClick r:id="rId2"/>
              </a:rPr>
              <a:t>TIES account</a:t>
            </a:r>
            <a:r>
              <a:rPr lang="en-US" sz="2000" smtClean="0">
                <a:solidFill>
                  <a:srgbClr val="000066"/>
                </a:solidFill>
              </a:rPr>
              <a:t> is needed to </a:t>
            </a:r>
            <a:r>
              <a:rPr lang="en-US" sz="2000" smtClean="0">
                <a:solidFill>
                  <a:srgbClr val="000066"/>
                </a:solidFill>
                <a:hlinkClick r:id="rId3"/>
              </a:rPr>
              <a:t>subscribe/unsubscribe</a:t>
            </a:r>
            <a:r>
              <a:rPr lang="en-US" sz="2000" smtClean="0">
                <a:solidFill>
                  <a:srgbClr val="000066"/>
                </a:solidFill>
              </a:rPr>
              <a:t> to the Reflector</a:t>
            </a:r>
          </a:p>
          <a:p>
            <a:pPr eaLnBrk="1" hangingPunct="1">
              <a:lnSpc>
                <a:spcPct val="90000"/>
              </a:lnSpc>
              <a:buFontTx/>
              <a:buNone/>
            </a:pPr>
            <a:endParaRPr lang="en-US" sz="2000" smtClean="0">
              <a:solidFill>
                <a:srgbClr val="000066"/>
              </a:solidFill>
            </a:endParaRPr>
          </a:p>
          <a:p>
            <a:pPr eaLnBrk="1" hangingPunct="1">
              <a:lnSpc>
                <a:spcPct val="90000"/>
              </a:lnSpc>
            </a:pPr>
            <a:r>
              <a:rPr lang="en-US" sz="2000" smtClean="0">
                <a:solidFill>
                  <a:srgbClr val="000066"/>
                </a:solidFill>
              </a:rPr>
              <a:t>Experts can sign up for their areas of interest</a:t>
            </a:r>
          </a:p>
          <a:p>
            <a:pPr eaLnBrk="1" hangingPunct="1">
              <a:lnSpc>
                <a:spcPct val="90000"/>
              </a:lnSpc>
            </a:pPr>
            <a:endParaRPr lang="en-US" sz="2000" smtClean="0">
              <a:solidFill>
                <a:srgbClr val="000066"/>
              </a:solidFill>
            </a:endParaRPr>
          </a:p>
          <a:p>
            <a:pPr eaLnBrk="1" hangingPunct="1">
              <a:lnSpc>
                <a:spcPct val="90000"/>
              </a:lnSpc>
            </a:pPr>
            <a:r>
              <a:rPr lang="en-US" sz="2000" smtClean="0">
                <a:solidFill>
                  <a:srgbClr val="000066"/>
                </a:solidFill>
              </a:rPr>
              <a:t>Special mailing lists open for non-members can be created under the specific request from the SG</a:t>
            </a:r>
          </a:p>
          <a:p>
            <a:pPr eaLnBrk="1" hangingPunct="1">
              <a:lnSpc>
                <a:spcPct val="90000"/>
              </a:lnSpc>
              <a:buFontTx/>
              <a:buNone/>
            </a:pPr>
            <a:endParaRPr lang="en-US" sz="2000" smtClean="0">
              <a:solidFill>
                <a:srgbClr val="000066"/>
              </a:solidFill>
            </a:endParaRPr>
          </a:p>
          <a:p>
            <a:pPr eaLnBrk="1" hangingPunct="1">
              <a:lnSpc>
                <a:spcPct val="90000"/>
              </a:lnSpc>
              <a:buFontTx/>
              <a:buNone/>
            </a:pPr>
            <a:r>
              <a:rPr lang="en-US" sz="2000" i="1" smtClean="0">
                <a:solidFill>
                  <a:srgbClr val="000066"/>
                </a:solidFill>
              </a:rPr>
              <a:t>Records of discussion available</a:t>
            </a:r>
          </a:p>
          <a:p>
            <a:pPr eaLnBrk="1" hangingPunct="1">
              <a:lnSpc>
                <a:spcPct val="90000"/>
              </a:lnSpc>
              <a:buFontTx/>
              <a:buNone/>
            </a:pPr>
            <a:endParaRPr lang="en-US" sz="2000" i="1" smtClean="0">
              <a:solidFill>
                <a:srgbClr val="000066"/>
              </a:solidFill>
            </a:endParaRPr>
          </a:p>
        </p:txBody>
      </p:sp>
      <p:sp>
        <p:nvSpPr>
          <p:cNvPr id="30724" name="Text Box 9"/>
          <p:cNvSpPr txBox="1">
            <a:spLocks noChangeArrowheads="1"/>
          </p:cNvSpPr>
          <p:nvPr/>
        </p:nvSpPr>
        <p:spPr bwMode="auto">
          <a:xfrm>
            <a:off x="0" y="2895600"/>
            <a:ext cx="1779588" cy="641350"/>
          </a:xfrm>
          <a:prstGeom prst="rect">
            <a:avLst/>
          </a:prstGeom>
          <a:noFill/>
          <a:ln w="9525">
            <a:noFill/>
            <a:miter lim="800000"/>
            <a:headEnd/>
            <a:tailEnd/>
          </a:ln>
        </p:spPr>
        <p:txBody>
          <a:bodyPr wrap="square">
            <a:spAutoFit/>
          </a:bodyPr>
          <a:lstStyle/>
          <a:p>
            <a:r>
              <a:rPr lang="en-US" sz="1800" b="1" dirty="0">
                <a:hlinkClick r:id="rId4"/>
              </a:rPr>
              <a:t>SG </a:t>
            </a:r>
            <a:r>
              <a:rPr lang="en-US" sz="1800" b="1" dirty="0" err="1">
                <a:hlinkClick r:id="rId4"/>
              </a:rPr>
              <a:t>iFTP</a:t>
            </a:r>
            <a:r>
              <a:rPr lang="en-US" sz="1800" b="1" dirty="0">
                <a:hlinkClick r:id="rId4"/>
              </a:rPr>
              <a:t> area</a:t>
            </a:r>
          </a:p>
          <a:p>
            <a:r>
              <a:rPr lang="en-US" sz="1800" b="1" dirty="0">
                <a:hlinkClick r:id="rId4"/>
              </a:rPr>
              <a:t>&amp; mailing lists</a:t>
            </a:r>
            <a:r>
              <a:rPr lang="en-US" sz="1800" b="1" dirty="0"/>
              <a:t> </a:t>
            </a:r>
            <a:endParaRPr lang="en-US" dirty="0">
              <a:solidFill>
                <a:schemeClr val="folHlink"/>
              </a:solidFill>
            </a:endParaRPr>
          </a:p>
        </p:txBody>
      </p:sp>
      <p:sp>
        <p:nvSpPr>
          <p:cNvPr id="30725" name="Text Box 12"/>
          <p:cNvSpPr txBox="1">
            <a:spLocks noChangeArrowheads="1"/>
          </p:cNvSpPr>
          <p:nvPr/>
        </p:nvSpPr>
        <p:spPr bwMode="auto">
          <a:xfrm>
            <a:off x="312738" y="4762500"/>
            <a:ext cx="1390650" cy="825500"/>
          </a:xfrm>
          <a:prstGeom prst="rect">
            <a:avLst/>
          </a:prstGeom>
          <a:noFill/>
          <a:ln w="9525">
            <a:noFill/>
            <a:miter lim="800000"/>
            <a:headEnd/>
            <a:tailEnd/>
          </a:ln>
        </p:spPr>
        <p:txBody>
          <a:bodyPr>
            <a:spAutoFit/>
          </a:bodyPr>
          <a:lstStyle/>
          <a:p>
            <a:r>
              <a:rPr lang="en-US" sz="1600" b="1" dirty="0">
                <a:hlinkClick r:id="rId5"/>
              </a:rPr>
              <a:t>Internet</a:t>
            </a:r>
            <a:br>
              <a:rPr lang="en-US" sz="1600" b="1" dirty="0">
                <a:hlinkClick r:id="rId5"/>
              </a:rPr>
            </a:br>
            <a:r>
              <a:rPr lang="en-US" sz="1600" b="1" dirty="0">
                <a:hlinkClick r:id="rId5"/>
              </a:rPr>
              <a:t>Broadcasting</a:t>
            </a:r>
            <a:br>
              <a:rPr lang="en-US" sz="1600" b="1" dirty="0">
                <a:hlinkClick r:id="rId5"/>
              </a:rPr>
            </a:br>
            <a:r>
              <a:rPr lang="en-US" sz="1600" b="1" dirty="0">
                <a:hlinkClick r:id="rId5"/>
              </a:rPr>
              <a:t>Service</a:t>
            </a:r>
            <a:endParaRPr lang="en-US" sz="1600" b="1" dirty="0">
              <a:solidFill>
                <a:srgbClr val="006666"/>
              </a:solidFill>
            </a:endParaRPr>
          </a:p>
        </p:txBody>
      </p:sp>
      <p:sp>
        <p:nvSpPr>
          <p:cNvPr id="30726" name="Text Box 13"/>
          <p:cNvSpPr txBox="1">
            <a:spLocks noChangeArrowheads="1"/>
          </p:cNvSpPr>
          <p:nvPr/>
        </p:nvSpPr>
        <p:spPr bwMode="auto">
          <a:xfrm>
            <a:off x="22225" y="4818063"/>
            <a:ext cx="303213" cy="730250"/>
          </a:xfrm>
          <a:prstGeom prst="rect">
            <a:avLst/>
          </a:prstGeom>
          <a:noFill/>
          <a:ln w="9525">
            <a:noFill/>
            <a:miter lim="800000"/>
            <a:headEnd/>
            <a:tailEnd/>
          </a:ln>
        </p:spPr>
        <p:txBody>
          <a:bodyPr wrap="none">
            <a:spAutoFit/>
          </a:bodyPr>
          <a:lstStyle/>
          <a:p>
            <a:pPr algn="ctr"/>
            <a:r>
              <a:rPr lang="en-US" sz="1400" b="1" dirty="0">
                <a:solidFill>
                  <a:schemeClr val="folHlink"/>
                </a:solidFill>
              </a:rPr>
              <a:t>I</a:t>
            </a:r>
            <a:br>
              <a:rPr lang="en-US" sz="1400" b="1" dirty="0">
                <a:solidFill>
                  <a:schemeClr val="folHlink"/>
                </a:solidFill>
              </a:rPr>
            </a:br>
            <a:r>
              <a:rPr lang="en-US" sz="1400" b="1" dirty="0">
                <a:solidFill>
                  <a:schemeClr val="folHlink"/>
                </a:solidFill>
              </a:rPr>
              <a:t>B</a:t>
            </a:r>
            <a:br>
              <a:rPr lang="en-US" sz="1400" b="1" dirty="0">
                <a:solidFill>
                  <a:schemeClr val="folHlink"/>
                </a:solidFill>
              </a:rPr>
            </a:br>
            <a:r>
              <a:rPr lang="en-US" sz="1400" b="1" dirty="0">
                <a:solidFill>
                  <a:schemeClr val="folHlink"/>
                </a:solidFill>
              </a:rPr>
              <a:t>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79613" y="190500"/>
            <a:ext cx="6894512" cy="736600"/>
          </a:xfrm>
        </p:spPr>
        <p:txBody>
          <a:bodyPr/>
          <a:lstStyle/>
          <a:p>
            <a:pPr eaLnBrk="1" hangingPunct="1"/>
            <a:r>
              <a:rPr lang="en-US" smtClean="0"/>
              <a:t>Submitting Contributions</a:t>
            </a:r>
            <a:endParaRPr lang="en-US" sz="1400" smtClean="0"/>
          </a:p>
        </p:txBody>
      </p:sp>
      <p:sp>
        <p:nvSpPr>
          <p:cNvPr id="31747" name="Rectangle 3"/>
          <p:cNvSpPr>
            <a:spLocks noGrp="1" noChangeArrowheads="1"/>
          </p:cNvSpPr>
          <p:nvPr>
            <p:ph type="body" idx="1"/>
          </p:nvPr>
        </p:nvSpPr>
        <p:spPr>
          <a:xfrm>
            <a:off x="1925638" y="1104900"/>
            <a:ext cx="7218362" cy="5459413"/>
          </a:xfrm>
        </p:spPr>
        <p:txBody>
          <a:bodyPr/>
          <a:lstStyle/>
          <a:p>
            <a:pPr marL="0" indent="0" algn="ctr" defTabSz="273050" eaLnBrk="1" hangingPunct="1">
              <a:lnSpc>
                <a:spcPct val="130000"/>
              </a:lnSpc>
              <a:buFontTx/>
              <a:buNone/>
              <a:tabLst>
                <a:tab pos="0" algn="l"/>
              </a:tabLst>
            </a:pPr>
            <a:r>
              <a:rPr lang="en-US" sz="2800" dirty="0" smtClean="0">
                <a:solidFill>
                  <a:srgbClr val="000066"/>
                </a:solidFill>
                <a:cs typeface="Arial" charset="0"/>
              </a:rPr>
              <a:t>WHO?</a:t>
            </a:r>
          </a:p>
          <a:p>
            <a:pPr marL="0" indent="0" defTabSz="273050" eaLnBrk="1" hangingPunct="1">
              <a:lnSpc>
                <a:spcPct val="130000"/>
              </a:lnSpc>
              <a:buFontTx/>
              <a:buNone/>
              <a:tabLst>
                <a:tab pos="0" algn="l"/>
              </a:tabLst>
            </a:pPr>
            <a:r>
              <a:rPr lang="en-US" sz="2200" dirty="0" smtClean="0">
                <a:solidFill>
                  <a:srgbClr val="000066"/>
                </a:solidFill>
                <a:cs typeface="Arial" charset="0"/>
              </a:rPr>
              <a:t>Any</a:t>
            </a:r>
            <a:r>
              <a:rPr lang="en-US" sz="2200" dirty="0" smtClean="0">
                <a:cs typeface="Arial" charset="0"/>
              </a:rPr>
              <a:t> </a:t>
            </a:r>
            <a:r>
              <a:rPr lang="en-US" sz="2200" b="1" dirty="0" smtClean="0">
                <a:cs typeface="Arial" charset="0"/>
                <a:hlinkClick r:id="rId3"/>
              </a:rPr>
              <a:t>ITU-T member</a:t>
            </a:r>
            <a:r>
              <a:rPr lang="en-US" sz="2200" b="1" baseline="30000" dirty="0" smtClean="0">
                <a:solidFill>
                  <a:srgbClr val="CC0000"/>
                </a:solidFill>
                <a:cs typeface="Arial" charset="0"/>
              </a:rPr>
              <a:t>1)</a:t>
            </a:r>
            <a:r>
              <a:rPr lang="en-US" sz="2200" b="1" dirty="0" smtClean="0">
                <a:cs typeface="Arial" charset="0"/>
              </a:rPr>
              <a:t> </a:t>
            </a:r>
            <a:r>
              <a:rPr lang="en-US" sz="2200" dirty="0" smtClean="0">
                <a:solidFill>
                  <a:srgbClr val="000066"/>
                </a:solidFill>
                <a:cs typeface="Arial" charset="0"/>
              </a:rPr>
              <a:t>may submit</a:t>
            </a:r>
            <a:r>
              <a:rPr lang="en-US" sz="2200" b="1" baseline="30000" dirty="0" smtClean="0">
                <a:solidFill>
                  <a:srgbClr val="CC0000"/>
                </a:solidFill>
                <a:cs typeface="Arial" charset="0"/>
              </a:rPr>
              <a:t>2)</a:t>
            </a:r>
            <a:r>
              <a:rPr lang="en-US" sz="2200" dirty="0" smtClean="0">
                <a:cs typeface="Arial" charset="0"/>
              </a:rPr>
              <a:t> </a:t>
            </a:r>
            <a:r>
              <a:rPr lang="en-US" sz="2200" dirty="0" smtClean="0">
                <a:solidFill>
                  <a:srgbClr val="000066"/>
                </a:solidFill>
                <a:cs typeface="Arial" charset="0"/>
              </a:rPr>
              <a:t>contributions, preferably electronically, using the</a:t>
            </a:r>
            <a:r>
              <a:rPr lang="en-US" sz="2200" dirty="0" smtClean="0">
                <a:cs typeface="Arial" charset="0"/>
              </a:rPr>
              <a:t> </a:t>
            </a:r>
            <a:r>
              <a:rPr lang="en-US" sz="2200" b="1" dirty="0" smtClean="0">
                <a:cs typeface="Arial" charset="0"/>
                <a:hlinkClick r:id="rId4"/>
              </a:rPr>
              <a:t>templates</a:t>
            </a:r>
            <a:endParaRPr lang="en-US" sz="2200" b="1" dirty="0" smtClean="0">
              <a:cs typeface="Arial" charset="0"/>
            </a:endParaRPr>
          </a:p>
          <a:p>
            <a:pPr marL="0" indent="0" algn="ctr" defTabSz="273050" eaLnBrk="1" hangingPunct="1">
              <a:lnSpc>
                <a:spcPct val="130000"/>
              </a:lnSpc>
              <a:buFontTx/>
              <a:buNone/>
              <a:tabLst>
                <a:tab pos="0" algn="l"/>
              </a:tabLst>
            </a:pPr>
            <a:endParaRPr lang="en-US" sz="2800" b="1" dirty="0" smtClean="0">
              <a:cs typeface="Arial" charset="0"/>
              <a:hlinkClick r:id="rId5"/>
            </a:endParaRPr>
          </a:p>
          <a:p>
            <a:pPr marL="0" indent="0" algn="ctr" defTabSz="273050" eaLnBrk="1" hangingPunct="1">
              <a:lnSpc>
                <a:spcPct val="130000"/>
              </a:lnSpc>
              <a:buFontTx/>
              <a:buNone/>
              <a:tabLst>
                <a:tab pos="0" algn="l"/>
              </a:tabLst>
            </a:pPr>
            <a:r>
              <a:rPr lang="en-US" sz="2800" b="1" dirty="0" smtClean="0">
                <a:cs typeface="Arial" charset="0"/>
                <a:hlinkClick r:id="rId5"/>
              </a:rPr>
              <a:t>HOW?</a:t>
            </a:r>
            <a:endParaRPr lang="en-US" sz="2800" b="1" dirty="0" smtClean="0">
              <a:cs typeface="Arial" charset="0"/>
            </a:endParaRPr>
          </a:p>
          <a:p>
            <a:pPr marL="0" indent="0" defTabSz="273050" eaLnBrk="1" hangingPunct="1">
              <a:lnSpc>
                <a:spcPct val="130000"/>
              </a:lnSpc>
              <a:buFontTx/>
              <a:buNone/>
              <a:tabLst>
                <a:tab pos="0" algn="l"/>
              </a:tabLst>
            </a:pPr>
            <a:r>
              <a:rPr lang="en-US" sz="2200" dirty="0" smtClean="0">
                <a:solidFill>
                  <a:srgbClr val="000066"/>
                </a:solidFill>
                <a:cs typeface="Arial" charset="0"/>
              </a:rPr>
              <a:t>- Automated Document Submission system </a:t>
            </a:r>
          </a:p>
          <a:p>
            <a:pPr marL="0" indent="0" defTabSz="273050" eaLnBrk="1" hangingPunct="1">
              <a:lnSpc>
                <a:spcPct val="130000"/>
              </a:lnSpc>
              <a:buFontTx/>
              <a:buNone/>
              <a:tabLst>
                <a:tab pos="0" algn="l"/>
              </a:tabLst>
            </a:pPr>
            <a:r>
              <a:rPr lang="en-US" sz="2200" b="1" dirty="0" smtClean="0">
                <a:solidFill>
                  <a:srgbClr val="000066"/>
                </a:solidFill>
                <a:cs typeface="Arial" charset="0"/>
              </a:rPr>
              <a:t>- </a:t>
            </a:r>
            <a:r>
              <a:rPr lang="en-US" sz="2200" dirty="0" smtClean="0">
                <a:solidFill>
                  <a:srgbClr val="000066"/>
                </a:solidFill>
                <a:cs typeface="Arial" charset="0"/>
              </a:rPr>
              <a:t>FTP via the Web</a:t>
            </a:r>
            <a:r>
              <a:rPr lang="en-US" sz="2200" dirty="0" smtClean="0">
                <a:cs typeface="Arial" charset="0"/>
              </a:rPr>
              <a:t> </a:t>
            </a:r>
            <a:r>
              <a:rPr lang="en-US" sz="2200" i="1" dirty="0" smtClean="0">
                <a:solidFill>
                  <a:srgbClr val="000066"/>
                </a:solidFill>
                <a:cs typeface="Arial" charset="0"/>
              </a:rPr>
              <a:t>(requires</a:t>
            </a:r>
            <a:r>
              <a:rPr lang="en-US" sz="2200" i="1" dirty="0" smtClean="0">
                <a:cs typeface="Arial" charset="0"/>
              </a:rPr>
              <a:t> </a:t>
            </a:r>
            <a:r>
              <a:rPr lang="en-US" sz="2200" i="1" dirty="0" smtClean="0">
                <a:cs typeface="Arial" charset="0"/>
                <a:hlinkClick r:id="rId6"/>
              </a:rPr>
              <a:t>TIES account</a:t>
            </a:r>
            <a:r>
              <a:rPr lang="en-US" sz="2200" i="1" dirty="0" smtClean="0">
                <a:solidFill>
                  <a:srgbClr val="000066"/>
                </a:solidFill>
                <a:cs typeface="Arial" charset="0"/>
              </a:rPr>
              <a:t>)</a:t>
            </a:r>
          </a:p>
          <a:p>
            <a:pPr marL="0" indent="0" defTabSz="273050" eaLnBrk="1" hangingPunct="1">
              <a:lnSpc>
                <a:spcPct val="130000"/>
              </a:lnSpc>
              <a:buFontTx/>
              <a:buNone/>
              <a:tabLst>
                <a:tab pos="0" algn="l"/>
              </a:tabLst>
            </a:pPr>
            <a:r>
              <a:rPr lang="en-US" sz="2200" b="1" dirty="0" smtClean="0">
                <a:solidFill>
                  <a:srgbClr val="006666"/>
                </a:solidFill>
                <a:cs typeface="Arial" charset="0"/>
              </a:rPr>
              <a:t>- </a:t>
            </a:r>
            <a:r>
              <a:rPr lang="en-US" sz="2200" dirty="0" smtClean="0">
                <a:solidFill>
                  <a:srgbClr val="000066"/>
                </a:solidFill>
                <a:cs typeface="Arial" charset="0"/>
              </a:rPr>
              <a:t>E-mail</a:t>
            </a:r>
            <a:r>
              <a:rPr lang="en-US" sz="2200" b="1" dirty="0" smtClean="0">
                <a:solidFill>
                  <a:srgbClr val="000066"/>
                </a:solidFill>
                <a:cs typeface="Arial" charset="0"/>
              </a:rPr>
              <a:t> </a:t>
            </a:r>
            <a:r>
              <a:rPr lang="en-US" sz="2200" dirty="0" smtClean="0">
                <a:solidFill>
                  <a:srgbClr val="000066"/>
                </a:solidFill>
                <a:cs typeface="Arial" charset="0"/>
              </a:rPr>
              <a:t>to </a:t>
            </a:r>
            <a:r>
              <a:rPr lang="en-US" sz="2200" u="sng" dirty="0" smtClean="0">
                <a:solidFill>
                  <a:srgbClr val="006666"/>
                </a:solidFill>
                <a:cs typeface="Arial" charset="0"/>
                <a:hlinkClick r:id="rId7"/>
              </a:rPr>
              <a:t>tsbsg17@itu.int</a:t>
            </a:r>
            <a:r>
              <a:rPr lang="en-US" sz="2200" b="1" baseline="30000" dirty="0" smtClean="0">
                <a:solidFill>
                  <a:srgbClr val="CC0000"/>
                </a:solidFill>
                <a:cs typeface="Arial" charset="0"/>
              </a:rPr>
              <a:t>3)</a:t>
            </a:r>
            <a:r>
              <a:rPr lang="en-US" sz="2200" dirty="0" smtClean="0">
                <a:cs typeface="Arial" charset="0"/>
              </a:rPr>
              <a:t> </a:t>
            </a:r>
            <a:endParaRPr lang="en-US" sz="2200" u="sng" dirty="0" smtClean="0">
              <a:solidFill>
                <a:srgbClr val="006666"/>
              </a:solidFill>
              <a:cs typeface="Arial" charset="0"/>
            </a:endParaRPr>
          </a:p>
          <a:p>
            <a:pPr marL="0" indent="0" defTabSz="273050" eaLnBrk="1" hangingPunct="1">
              <a:lnSpc>
                <a:spcPct val="130000"/>
              </a:lnSpc>
              <a:buFontTx/>
              <a:buNone/>
              <a:tabLst>
                <a:tab pos="0" algn="l"/>
              </a:tabLst>
            </a:pPr>
            <a:endParaRPr lang="en-US" sz="2200" i="1" dirty="0" smtClean="0">
              <a:solidFill>
                <a:srgbClr val="000066"/>
              </a:solidFill>
              <a:cs typeface="Arial" charset="0"/>
            </a:endParaRPr>
          </a:p>
          <a:p>
            <a:pPr marL="0" indent="0" defTabSz="273050" eaLnBrk="1" hangingPunct="1">
              <a:buFontTx/>
              <a:buNone/>
              <a:tabLst>
                <a:tab pos="0" algn="l"/>
              </a:tabLst>
            </a:pPr>
            <a:r>
              <a:rPr lang="en-US" sz="1400" b="1" baseline="30000" dirty="0" smtClean="0">
                <a:solidFill>
                  <a:srgbClr val="CC0000"/>
                </a:solidFill>
                <a:cs typeface="Arial" charset="0"/>
              </a:rPr>
              <a:t>1) </a:t>
            </a:r>
            <a:r>
              <a:rPr lang="en-US" sz="1000" i="1" dirty="0" smtClean="0">
                <a:solidFill>
                  <a:srgbClr val="000066"/>
                </a:solidFill>
                <a:cs typeface="Arial" charset="0"/>
              </a:rPr>
              <a:t>and ITU-T Associate</a:t>
            </a:r>
            <a:r>
              <a:rPr lang="en-US" sz="1800" dirty="0" smtClean="0">
                <a:solidFill>
                  <a:srgbClr val="000066"/>
                </a:solidFill>
                <a:cs typeface="Arial" charset="0"/>
              </a:rPr>
              <a:t> </a:t>
            </a:r>
          </a:p>
          <a:p>
            <a:pPr marL="0" indent="0" defTabSz="273050" eaLnBrk="1" hangingPunct="1">
              <a:buFontTx/>
              <a:buNone/>
              <a:tabLst>
                <a:tab pos="0" algn="l"/>
              </a:tabLst>
            </a:pPr>
            <a:r>
              <a:rPr lang="en-US" sz="1400" b="1" baseline="30000" dirty="0" smtClean="0">
                <a:solidFill>
                  <a:srgbClr val="D60057"/>
                </a:solidFill>
                <a:cs typeface="Arial" charset="0"/>
              </a:rPr>
              <a:t>2)</a:t>
            </a:r>
            <a:r>
              <a:rPr lang="en-US" sz="1400" b="1" baseline="30000" dirty="0" smtClean="0">
                <a:solidFill>
                  <a:srgbClr val="000066"/>
                </a:solidFill>
                <a:cs typeface="Arial" charset="0"/>
              </a:rPr>
              <a:t> </a:t>
            </a:r>
            <a:r>
              <a:rPr lang="en-US" sz="1000" i="1" dirty="0" smtClean="0">
                <a:solidFill>
                  <a:srgbClr val="000066"/>
                </a:solidFill>
                <a:cs typeface="Arial" charset="0"/>
              </a:rPr>
              <a:t>Please consult your home organization</a:t>
            </a:r>
            <a:r>
              <a:rPr lang="en-US" sz="1000" i="1" dirty="0" smtClean="0">
                <a:cs typeface="Arial" charset="0"/>
              </a:rPr>
              <a:t> </a:t>
            </a:r>
            <a:r>
              <a:rPr lang="en-US" sz="1000" i="1" dirty="0" smtClean="0">
                <a:solidFill>
                  <a:srgbClr val="000066"/>
                </a:solidFill>
                <a:cs typeface="Arial" charset="0"/>
              </a:rPr>
              <a:t>for national approval processes</a:t>
            </a:r>
          </a:p>
          <a:p>
            <a:pPr marL="0" indent="0" defTabSz="273050" eaLnBrk="1" hangingPunct="1">
              <a:buFontTx/>
              <a:buNone/>
              <a:tabLst>
                <a:tab pos="0" algn="l"/>
              </a:tabLst>
            </a:pPr>
            <a:endParaRPr lang="en-US" sz="1000" i="1" dirty="0" smtClean="0">
              <a:solidFill>
                <a:srgbClr val="000066"/>
              </a:solidFill>
              <a:cs typeface="Arial" charset="0"/>
            </a:endParaRPr>
          </a:p>
        </p:txBody>
      </p:sp>
      <p:sp>
        <p:nvSpPr>
          <p:cNvPr id="31749" name="Text Box 5"/>
          <p:cNvSpPr txBox="1">
            <a:spLocks noChangeArrowheads="1"/>
          </p:cNvSpPr>
          <p:nvPr/>
        </p:nvSpPr>
        <p:spPr bwMode="auto">
          <a:xfrm>
            <a:off x="192088" y="6070600"/>
            <a:ext cx="1411287" cy="457200"/>
          </a:xfrm>
          <a:prstGeom prst="rect">
            <a:avLst/>
          </a:prstGeom>
          <a:noFill/>
          <a:ln w="9525">
            <a:noFill/>
            <a:miter lim="800000"/>
            <a:headEnd/>
            <a:tailEnd/>
          </a:ln>
        </p:spPr>
        <p:txBody>
          <a:bodyPr wrap="none">
            <a:spAutoFit/>
          </a:bodyPr>
          <a:lstStyle/>
          <a:p>
            <a:r>
              <a:rPr lang="en-US">
                <a:hlinkClick r:id="rId5"/>
              </a:rPr>
              <a:t>More info</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t>Patent Policy</a:t>
            </a:r>
          </a:p>
        </p:txBody>
      </p:sp>
      <p:sp>
        <p:nvSpPr>
          <p:cNvPr id="32771" name="Rectangle 3"/>
          <p:cNvSpPr>
            <a:spLocks noGrp="1" noChangeArrowheads="1"/>
          </p:cNvSpPr>
          <p:nvPr>
            <p:ph type="body" idx="1"/>
          </p:nvPr>
        </p:nvSpPr>
        <p:spPr>
          <a:xfrm>
            <a:off x="1847850" y="1460500"/>
            <a:ext cx="6970713" cy="5137150"/>
          </a:xfrm>
        </p:spPr>
        <p:txBody>
          <a:bodyPr/>
          <a:lstStyle/>
          <a:p>
            <a:pPr eaLnBrk="1" hangingPunct="1">
              <a:buFontTx/>
              <a:buNone/>
              <a:tabLst>
                <a:tab pos="1341438" algn="l"/>
              </a:tabLst>
            </a:pPr>
            <a:r>
              <a:rPr lang="en-US" sz="2400" smtClean="0"/>
              <a:t>Option	1) 	Free license to everybody</a:t>
            </a:r>
          </a:p>
          <a:p>
            <a:pPr eaLnBrk="1" hangingPunct="1">
              <a:buFontTx/>
              <a:buNone/>
              <a:tabLst>
                <a:tab pos="1341438" algn="l"/>
              </a:tabLst>
            </a:pPr>
            <a:r>
              <a:rPr lang="en-US" sz="2400" smtClean="0"/>
              <a:t>		2) 	Paid for license granted on 			reasonable terms and 				conditions on a world-wide 			non-discriminatory basis 				(RAND)</a:t>
            </a:r>
          </a:p>
          <a:p>
            <a:pPr eaLnBrk="1" hangingPunct="1">
              <a:buFontTx/>
              <a:buNone/>
              <a:tabLst>
                <a:tab pos="1341438" algn="l"/>
              </a:tabLst>
            </a:pPr>
            <a:r>
              <a:rPr lang="en-US" sz="2400" smtClean="0"/>
              <a:t>		3) 	Unwillingness to grant a 				license</a:t>
            </a:r>
          </a:p>
          <a:p>
            <a:pPr eaLnBrk="1" hangingPunct="1">
              <a:tabLst>
                <a:tab pos="1341438" algn="l"/>
              </a:tabLst>
            </a:pPr>
            <a:r>
              <a:rPr lang="en-US" sz="2400" smtClean="0">
                <a:hlinkClick r:id="rId2"/>
              </a:rPr>
              <a:t>Guidelines for Implementation of the Common Patent Policy for ITU-T/ITU-R/ISO/IEC</a:t>
            </a:r>
            <a:endParaRPr lang="en-US" sz="2400" smtClean="0"/>
          </a:p>
          <a:p>
            <a:pPr eaLnBrk="1" hangingPunct="1">
              <a:tabLst>
                <a:tab pos="1341438" algn="l"/>
              </a:tabLst>
            </a:pPr>
            <a:r>
              <a:rPr lang="en-US" sz="2400" smtClean="0">
                <a:hlinkClick r:id="rId3"/>
              </a:rPr>
              <a:t>Patent Statement and Licensing Declaration database</a:t>
            </a:r>
            <a:endParaRPr lang="en-US" sz="2400" smtClean="0"/>
          </a:p>
        </p:txBody>
      </p:sp>
      <p:sp>
        <p:nvSpPr>
          <p:cNvPr id="32772" name="Text Box 4"/>
          <p:cNvSpPr txBox="1">
            <a:spLocks noChangeArrowheads="1"/>
          </p:cNvSpPr>
          <p:nvPr/>
        </p:nvSpPr>
        <p:spPr bwMode="auto">
          <a:xfrm>
            <a:off x="439738" y="3467100"/>
            <a:ext cx="1306512" cy="915988"/>
          </a:xfrm>
          <a:prstGeom prst="rect">
            <a:avLst/>
          </a:prstGeom>
          <a:noFill/>
          <a:ln w="9525">
            <a:noFill/>
            <a:miter lim="800000"/>
            <a:headEnd/>
            <a:tailEnd/>
          </a:ln>
        </p:spPr>
        <p:txBody>
          <a:bodyPr>
            <a:spAutoFit/>
          </a:bodyPr>
          <a:lstStyle/>
          <a:p>
            <a:pPr>
              <a:spcBef>
                <a:spcPct val="50000"/>
              </a:spcBef>
            </a:pPr>
            <a:r>
              <a:rPr lang="en-US" sz="1800" b="1">
                <a:hlinkClick r:id="rId4"/>
              </a:rPr>
              <a:t>Common Patent Policy</a:t>
            </a:r>
            <a:endParaRPr lang="en-US" sz="1800" b="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26"/>
          <p:cNvSpPr>
            <a:spLocks noGrp="1" noChangeArrowheads="1"/>
          </p:cNvSpPr>
          <p:nvPr>
            <p:ph type="title"/>
          </p:nvPr>
        </p:nvSpPr>
        <p:spPr>
          <a:xfrm>
            <a:off x="1931988" y="665163"/>
            <a:ext cx="7010400" cy="614362"/>
          </a:xfrm>
        </p:spPr>
        <p:txBody>
          <a:bodyPr/>
          <a:lstStyle/>
          <a:p>
            <a:pPr eaLnBrk="1" hangingPunct="1"/>
            <a:r>
              <a:rPr lang="en-US" smtClean="0"/>
              <a:t>Copyright</a:t>
            </a:r>
            <a:endParaRPr lang="en-GB" smtClean="0"/>
          </a:p>
        </p:txBody>
      </p:sp>
      <p:sp>
        <p:nvSpPr>
          <p:cNvPr id="33795" name="Rectangle 1027"/>
          <p:cNvSpPr>
            <a:spLocks noGrp="1" noChangeArrowheads="1"/>
          </p:cNvSpPr>
          <p:nvPr>
            <p:ph type="body" idx="4294967295"/>
          </p:nvPr>
        </p:nvSpPr>
        <p:spPr>
          <a:xfrm>
            <a:off x="1897063" y="1528763"/>
            <a:ext cx="6970712" cy="4591050"/>
          </a:xfrm>
        </p:spPr>
        <p:txBody>
          <a:bodyPr/>
          <a:lstStyle/>
          <a:p>
            <a:pPr marL="0" indent="0" eaLnBrk="1" hangingPunct="1">
              <a:lnSpc>
                <a:spcPct val="90000"/>
              </a:lnSpc>
              <a:buFontTx/>
              <a:buNone/>
            </a:pPr>
            <a:r>
              <a:rPr lang="en-US" sz="2600" b="1" smtClean="0">
                <a:solidFill>
                  <a:schemeClr val="folHlink"/>
                </a:solidFill>
                <a:latin typeface="Verdana" pitchFamily="34" charset="0"/>
              </a:rPr>
              <a:t>§ 3.1.5 Rec. A.1</a:t>
            </a:r>
            <a:r>
              <a:rPr lang="en-US" sz="2600" smtClean="0">
                <a:solidFill>
                  <a:schemeClr val="folHlink"/>
                </a:solidFill>
                <a:latin typeface="Verdana" pitchFamily="34" charset="0"/>
              </a:rPr>
              <a:t>:</a:t>
            </a:r>
          </a:p>
          <a:p>
            <a:pPr marL="0" indent="0" eaLnBrk="1" hangingPunct="1">
              <a:lnSpc>
                <a:spcPct val="90000"/>
              </a:lnSpc>
              <a:spcBef>
                <a:spcPct val="75000"/>
              </a:spcBef>
              <a:buFontTx/>
              <a:buNone/>
            </a:pPr>
            <a:r>
              <a:rPr lang="en-US" sz="2400" smtClean="0">
                <a:solidFill>
                  <a:srgbClr val="000066"/>
                </a:solidFill>
              </a:rPr>
              <a:t>“</a:t>
            </a:r>
            <a:r>
              <a:rPr lang="en-GB" sz="2400" smtClean="0">
                <a:solidFill>
                  <a:srgbClr val="000066"/>
                </a:solidFill>
                <a:cs typeface="Times New Roman" pitchFamily="18" charset="0"/>
              </a:rPr>
              <a:t>Material such as text, diagrams, etc., submitted as a contribution to the work of ITU‑T is presumed by ITU to have no restrictions in order to permit the normal distribution of this material for discussions within the appropriate groups and possible use, in whole or in part, in any resulting ITU‑T Recommendations which are published.</a:t>
            </a:r>
            <a:r>
              <a:rPr lang="en-GB" sz="2400" i="1" smtClean="0">
                <a:solidFill>
                  <a:srgbClr val="000066"/>
                </a:solidFill>
                <a:cs typeface="Times New Roman" pitchFamily="18" charset="0"/>
              </a:rPr>
              <a:t> </a:t>
            </a:r>
            <a:r>
              <a:rPr lang="en-GB" sz="2400" smtClean="0">
                <a:solidFill>
                  <a:srgbClr val="000066"/>
                </a:solidFill>
                <a:cs typeface="Times New Roman" pitchFamily="18" charset="0"/>
              </a:rPr>
              <a:t>By submitting a contribution to ITU‑T, authors acknowledge this condition of submission.</a:t>
            </a:r>
            <a:r>
              <a:rPr lang="en-GB" sz="2400" i="1" smtClean="0">
                <a:solidFill>
                  <a:srgbClr val="000066"/>
                </a:solidFill>
                <a:cs typeface="Times New Roman" pitchFamily="18" charset="0"/>
              </a:rPr>
              <a:t> </a:t>
            </a:r>
            <a:r>
              <a:rPr lang="en-GB" sz="2400" smtClean="0">
                <a:solidFill>
                  <a:srgbClr val="000066"/>
                </a:solidFill>
                <a:cs typeface="Times New Roman" pitchFamily="18" charset="0"/>
              </a:rPr>
              <a:t>In addition, authors may state any specific conditions on other uses of their contribution.</a:t>
            </a:r>
            <a:r>
              <a:rPr lang="en-US" sz="2400" smtClean="0">
                <a:solidFill>
                  <a:srgbClr val="000066"/>
                </a:solidFill>
                <a:cs typeface="Times New Roman" pitchFamily="18"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1"/>
          </p:nvPr>
        </p:nvSpPr>
        <p:spPr>
          <a:xfrm>
            <a:off x="1846263" y="1470025"/>
            <a:ext cx="6970712" cy="4940300"/>
          </a:xfrm>
        </p:spPr>
        <p:txBody>
          <a:bodyPr/>
          <a:lstStyle/>
          <a:p>
            <a:pPr marL="266700" indent="-266700" eaLnBrk="1" hangingPunct="1">
              <a:lnSpc>
                <a:spcPct val="50000"/>
              </a:lnSpc>
              <a:buFontTx/>
              <a:buNone/>
            </a:pPr>
            <a:endParaRPr lang="en-US" sz="1100" b="1" smtClean="0">
              <a:solidFill>
                <a:schemeClr val="folHlink"/>
              </a:solidFill>
            </a:endParaRPr>
          </a:p>
          <a:p>
            <a:pPr marL="266700" indent="-266700" eaLnBrk="1" hangingPunct="1">
              <a:lnSpc>
                <a:spcPct val="80000"/>
              </a:lnSpc>
              <a:spcBef>
                <a:spcPct val="50000"/>
              </a:spcBef>
              <a:spcAft>
                <a:spcPct val="20000"/>
              </a:spcAft>
            </a:pPr>
            <a:r>
              <a:rPr lang="en-US" sz="1800" b="1" smtClean="0">
                <a:latin typeface="Verdana" pitchFamily="34" charset="0"/>
                <a:cs typeface="Arial" charset="0"/>
              </a:rPr>
              <a:t>Wireless LAN</a:t>
            </a:r>
          </a:p>
          <a:p>
            <a:pPr marL="266700" indent="-266700" eaLnBrk="1" hangingPunct="1">
              <a:lnSpc>
                <a:spcPct val="80000"/>
              </a:lnSpc>
              <a:buFontTx/>
              <a:buNone/>
            </a:pPr>
            <a:r>
              <a:rPr lang="en-US" sz="1400" smtClean="0">
                <a:cs typeface="Arial" charset="0"/>
              </a:rPr>
              <a:t>	</a:t>
            </a:r>
            <a:r>
              <a:rPr lang="en-US" sz="1400" b="1" smtClean="0">
                <a:solidFill>
                  <a:srgbClr val="000066"/>
                </a:solidFill>
                <a:latin typeface="Verdana" pitchFamily="34" charset="0"/>
                <a:cs typeface="Arial" charset="0"/>
              </a:rPr>
              <a:t>IEEE 802.11 wireless network covers the ITU main conference room areas and CICG building. Configuration on your PC:</a:t>
            </a:r>
          </a:p>
          <a:p>
            <a:pPr marL="266700" indent="-266700" eaLnBrk="1" hangingPunct="1">
              <a:lnSpc>
                <a:spcPct val="80000"/>
              </a:lnSpc>
              <a:buFontTx/>
              <a:buNone/>
            </a:pPr>
            <a:r>
              <a:rPr lang="en-US" sz="1400" b="1" smtClean="0">
                <a:solidFill>
                  <a:srgbClr val="000066"/>
                </a:solidFill>
                <a:latin typeface="Verdana" pitchFamily="34" charset="0"/>
                <a:cs typeface="Arial" charset="0"/>
              </a:rPr>
              <a:t>     - </a:t>
            </a:r>
            <a:r>
              <a:rPr lang="en-GB" sz="1400" b="1" smtClean="0">
                <a:solidFill>
                  <a:srgbClr val="000066"/>
                </a:solidFill>
                <a:latin typeface="Verdana" pitchFamily="34" charset="0"/>
                <a:cs typeface="Times New Roman" pitchFamily="18" charset="0"/>
              </a:rPr>
              <a:t>Set your case‑sensitive SSID as “ITUwifi” or “ITUdelg”  </a:t>
            </a:r>
          </a:p>
          <a:p>
            <a:pPr marL="266700" indent="-266700" eaLnBrk="1" hangingPunct="1">
              <a:lnSpc>
                <a:spcPct val="80000"/>
              </a:lnSpc>
              <a:buFontTx/>
              <a:buNone/>
            </a:pPr>
            <a:r>
              <a:rPr lang="en-GB" sz="1400" b="1" smtClean="0">
                <a:solidFill>
                  <a:srgbClr val="000066"/>
                </a:solidFill>
                <a:latin typeface="Verdana" pitchFamily="34" charset="0"/>
                <a:cs typeface="Times New Roman" pitchFamily="18" charset="0"/>
              </a:rPr>
              <a:t>     - WEP Encryption: Off. WEP encryption is not used within ITU </a:t>
            </a:r>
            <a:br>
              <a:rPr lang="en-GB" sz="1400" b="1" smtClean="0">
                <a:solidFill>
                  <a:srgbClr val="000066"/>
                </a:solidFill>
                <a:latin typeface="Verdana" pitchFamily="34" charset="0"/>
                <a:cs typeface="Times New Roman" pitchFamily="18" charset="0"/>
              </a:rPr>
            </a:br>
            <a:r>
              <a:rPr lang="en-GB" sz="1400" b="1" smtClean="0">
                <a:solidFill>
                  <a:srgbClr val="000066"/>
                </a:solidFill>
                <a:latin typeface="Verdana" pitchFamily="34" charset="0"/>
                <a:cs typeface="Times New Roman" pitchFamily="18" charset="0"/>
              </a:rPr>
              <a:t>  at the moment.</a:t>
            </a:r>
          </a:p>
          <a:p>
            <a:pPr marL="266700" indent="-266700" eaLnBrk="1" hangingPunct="1">
              <a:lnSpc>
                <a:spcPct val="80000"/>
              </a:lnSpc>
              <a:buFontTx/>
              <a:buNone/>
            </a:pPr>
            <a:r>
              <a:rPr lang="en-US" sz="1400" b="1" smtClean="0">
                <a:solidFill>
                  <a:srgbClr val="000066"/>
                </a:solidFill>
                <a:latin typeface="Verdana" pitchFamily="34" charset="0"/>
                <a:cs typeface="Arial" charset="0"/>
              </a:rPr>
              <a:t>	- </a:t>
            </a:r>
            <a:r>
              <a:rPr lang="en-GB" sz="1400" b="1" smtClean="0">
                <a:solidFill>
                  <a:srgbClr val="000066"/>
                </a:solidFill>
                <a:latin typeface="Verdana" pitchFamily="34" charset="0"/>
                <a:cs typeface="Times New Roman" pitchFamily="18" charset="0"/>
              </a:rPr>
              <a:t>Operation mode: Infrastructure (</a:t>
            </a:r>
            <a:r>
              <a:rPr lang="en-GB" sz="1400" b="1" u="sng" smtClean="0">
                <a:solidFill>
                  <a:srgbClr val="000066"/>
                </a:solidFill>
                <a:latin typeface="Verdana" pitchFamily="34" charset="0"/>
                <a:cs typeface="Times New Roman" pitchFamily="18" charset="0"/>
              </a:rPr>
              <a:t>not</a:t>
            </a:r>
            <a:r>
              <a:rPr lang="en-GB" sz="1400" b="1" smtClean="0">
                <a:solidFill>
                  <a:srgbClr val="000066"/>
                </a:solidFill>
                <a:latin typeface="Verdana" pitchFamily="34" charset="0"/>
                <a:cs typeface="Times New Roman" pitchFamily="18" charset="0"/>
              </a:rPr>
              <a:t> Ad‑Hoc).</a:t>
            </a:r>
          </a:p>
          <a:p>
            <a:pPr marL="266700" indent="-266700" eaLnBrk="1" hangingPunct="1">
              <a:lnSpc>
                <a:spcPct val="80000"/>
              </a:lnSpc>
              <a:buFontTx/>
              <a:buNone/>
            </a:pPr>
            <a:r>
              <a:rPr lang="en-GB" sz="1400" b="1" smtClean="0">
                <a:solidFill>
                  <a:srgbClr val="000066"/>
                </a:solidFill>
                <a:latin typeface="Verdana" pitchFamily="34" charset="0"/>
                <a:cs typeface="Times New Roman" pitchFamily="18" charset="0"/>
              </a:rPr>
              <a:t>	- Enable DHCP for the client so that you will get IP address</a:t>
            </a:r>
            <a:br>
              <a:rPr lang="en-GB" sz="1400" b="1" smtClean="0">
                <a:solidFill>
                  <a:srgbClr val="000066"/>
                </a:solidFill>
                <a:latin typeface="Verdana" pitchFamily="34" charset="0"/>
                <a:cs typeface="Times New Roman" pitchFamily="18" charset="0"/>
              </a:rPr>
            </a:br>
            <a:r>
              <a:rPr lang="en-GB" sz="1400" b="1" smtClean="0">
                <a:solidFill>
                  <a:srgbClr val="000066"/>
                </a:solidFill>
                <a:latin typeface="Verdana" pitchFamily="34" charset="0"/>
                <a:cs typeface="Times New Roman" pitchFamily="18" charset="0"/>
              </a:rPr>
              <a:t>  and other network parameters automatically</a:t>
            </a:r>
          </a:p>
          <a:p>
            <a:pPr marL="266700" indent="-266700" eaLnBrk="1" hangingPunct="1">
              <a:buFontTx/>
              <a:buNone/>
            </a:pPr>
            <a:r>
              <a:rPr lang="en-US" sz="1400" b="1" smtClean="0">
                <a:solidFill>
                  <a:srgbClr val="000066"/>
                </a:solidFill>
                <a:latin typeface="Verdana" pitchFamily="34" charset="0"/>
              </a:rPr>
              <a:t>For Wireless LAN access information, please consult:</a:t>
            </a:r>
            <a:br>
              <a:rPr lang="en-US" sz="1400" b="1" smtClean="0">
                <a:solidFill>
                  <a:srgbClr val="000066"/>
                </a:solidFill>
                <a:latin typeface="Verdana" pitchFamily="34" charset="0"/>
              </a:rPr>
            </a:br>
            <a:r>
              <a:rPr lang="en-US" sz="1400" smtClean="0">
                <a:hlinkClick r:id="rId2"/>
              </a:rPr>
              <a:t>http://www.itu.int/ITU-T/edh/files/InfoWirelessLAN.pdf</a:t>
            </a:r>
            <a:r>
              <a:rPr lang="en-US" sz="1400" smtClean="0">
                <a:solidFill>
                  <a:srgbClr val="000066"/>
                </a:solidFill>
              </a:rPr>
              <a:t>	</a:t>
            </a:r>
            <a:endParaRPr lang="en-US" sz="1400" smtClean="0"/>
          </a:p>
          <a:p>
            <a:pPr marL="266700" indent="-266700" eaLnBrk="1" hangingPunct="1">
              <a:lnSpc>
                <a:spcPct val="80000"/>
              </a:lnSpc>
              <a:buFontTx/>
              <a:buNone/>
            </a:pPr>
            <a:r>
              <a:rPr lang="en-US" sz="1400" smtClean="0">
                <a:solidFill>
                  <a:srgbClr val="000066"/>
                </a:solidFill>
              </a:rPr>
              <a:t>	</a:t>
            </a:r>
            <a:endParaRPr lang="en-US" sz="1400" smtClean="0"/>
          </a:p>
          <a:p>
            <a:pPr marL="266700" indent="-266700" eaLnBrk="1" hangingPunct="1">
              <a:lnSpc>
                <a:spcPct val="50000"/>
              </a:lnSpc>
              <a:buFontTx/>
              <a:buNone/>
            </a:pPr>
            <a:endParaRPr lang="en-US" sz="1400" b="1" smtClean="0">
              <a:solidFill>
                <a:srgbClr val="000066"/>
              </a:solidFill>
              <a:latin typeface="Verdana" pitchFamily="34" charset="0"/>
            </a:endParaRPr>
          </a:p>
          <a:p>
            <a:pPr marL="266700" indent="-266700" eaLnBrk="1" hangingPunct="1">
              <a:lnSpc>
                <a:spcPct val="80000"/>
              </a:lnSpc>
            </a:pPr>
            <a:r>
              <a:rPr lang="en-US" sz="1800" b="1" smtClean="0">
                <a:latin typeface="Verdana" pitchFamily="34" charset="0"/>
                <a:cs typeface="Arial" charset="0"/>
              </a:rPr>
              <a:t>Wired LAN</a:t>
            </a:r>
            <a:r>
              <a:rPr lang="en-US" sz="1800" smtClean="0">
                <a:solidFill>
                  <a:srgbClr val="000066"/>
                </a:solidFill>
                <a:latin typeface="Verdana" pitchFamily="34" charset="0"/>
              </a:rPr>
              <a:t> </a:t>
            </a:r>
          </a:p>
          <a:p>
            <a:pPr marL="266700" indent="-266700" eaLnBrk="1" hangingPunct="1">
              <a:buFontTx/>
              <a:buNone/>
            </a:pPr>
            <a:r>
              <a:rPr lang="en-US" sz="1400" smtClean="0">
                <a:solidFill>
                  <a:srgbClr val="000066"/>
                </a:solidFill>
              </a:rPr>
              <a:t>	</a:t>
            </a:r>
            <a:r>
              <a:rPr lang="en-US" sz="1400" b="1" smtClean="0">
                <a:solidFill>
                  <a:srgbClr val="000066"/>
                </a:solidFill>
                <a:latin typeface="Verdana" pitchFamily="34" charset="0"/>
              </a:rPr>
              <a:t>Ethernet (10baseT) LAN facilities are available in the meeting rooms in the Montbrillant building, as well as in the Delegates Lounge in the 2nd basement of the Tower and on the 2nd floor of the Montbrillant building </a:t>
            </a:r>
          </a:p>
          <a:p>
            <a:pPr marL="266700" indent="-266700" eaLnBrk="1" hangingPunct="1">
              <a:buFontTx/>
              <a:buNone/>
            </a:pPr>
            <a:r>
              <a:rPr lang="en-US" sz="1400" b="1" smtClean="0">
                <a:solidFill>
                  <a:srgbClr val="000066"/>
                </a:solidFill>
                <a:latin typeface="Verdana" pitchFamily="34" charset="0"/>
              </a:rPr>
              <a:t>For LAN access information, please consult:</a:t>
            </a:r>
            <a:r>
              <a:rPr lang="en-US" sz="1600" b="1" smtClean="0">
                <a:solidFill>
                  <a:srgbClr val="000066"/>
                </a:solidFill>
                <a:latin typeface="Verdana" pitchFamily="34" charset="0"/>
              </a:rPr>
              <a:t/>
            </a:r>
            <a:br>
              <a:rPr lang="en-US" sz="1600" b="1" smtClean="0">
                <a:solidFill>
                  <a:srgbClr val="000066"/>
                </a:solidFill>
                <a:latin typeface="Verdana" pitchFamily="34" charset="0"/>
              </a:rPr>
            </a:br>
            <a:r>
              <a:rPr lang="en-US" sz="1400" smtClean="0">
                <a:hlinkClick r:id="rId3"/>
              </a:rPr>
              <a:t>http://www.itu.int/ITU-T/edh/files/edh_facilities.pdf</a:t>
            </a:r>
            <a:endParaRPr lang="en-US" sz="1400" smtClean="0"/>
          </a:p>
          <a:p>
            <a:pPr marL="266700" indent="-266700" eaLnBrk="1" hangingPunct="1">
              <a:lnSpc>
                <a:spcPct val="80000"/>
              </a:lnSpc>
              <a:buFontTx/>
              <a:buNone/>
            </a:pPr>
            <a:endParaRPr lang="en-US" sz="1400" b="1" smtClean="0">
              <a:solidFill>
                <a:srgbClr val="000066"/>
              </a:solidFill>
              <a:latin typeface="Verdana" pitchFamily="34" charset="0"/>
            </a:endParaRPr>
          </a:p>
          <a:p>
            <a:pPr marL="266700" indent="-266700" eaLnBrk="1" hangingPunct="1">
              <a:lnSpc>
                <a:spcPct val="80000"/>
              </a:lnSpc>
              <a:buFontTx/>
              <a:buNone/>
            </a:pPr>
            <a:endParaRPr lang="en-US" sz="1400" b="1" smtClean="0">
              <a:solidFill>
                <a:srgbClr val="000066"/>
              </a:solidFill>
              <a:latin typeface="Verdana" pitchFamily="34" charset="0"/>
            </a:endParaRPr>
          </a:p>
        </p:txBody>
      </p:sp>
      <p:sp>
        <p:nvSpPr>
          <p:cNvPr id="34819" name="Text Box 5"/>
          <p:cNvSpPr txBox="1">
            <a:spLocks noChangeArrowheads="1"/>
          </p:cNvSpPr>
          <p:nvPr/>
        </p:nvSpPr>
        <p:spPr bwMode="auto">
          <a:xfrm>
            <a:off x="1862138" y="530225"/>
            <a:ext cx="6894512" cy="954088"/>
          </a:xfrm>
          <a:prstGeom prst="rect">
            <a:avLst/>
          </a:prstGeom>
          <a:noFill/>
          <a:ln w="9525">
            <a:noFill/>
            <a:miter lim="800000"/>
            <a:headEnd/>
            <a:tailEnd/>
          </a:ln>
        </p:spPr>
        <p:txBody>
          <a:bodyPr>
            <a:spAutoFit/>
          </a:bodyPr>
          <a:lstStyle/>
          <a:p>
            <a:pPr algn="l"/>
            <a:r>
              <a:rPr lang="en-US" sz="2800" b="1">
                <a:solidFill>
                  <a:schemeClr val="folHlink"/>
                </a:solidFill>
                <a:latin typeface="Verdana" pitchFamily="34" charset="0"/>
              </a:rPr>
              <a:t>Wireless and wired LAN access in ITU meeting rooms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2063750" y="1169988"/>
            <a:ext cx="6694488" cy="1781175"/>
          </a:xfrm>
        </p:spPr>
        <p:txBody>
          <a:bodyPr/>
          <a:lstStyle/>
          <a:p>
            <a:pPr marL="0" indent="0" eaLnBrk="1" hangingPunct="1">
              <a:buFontTx/>
              <a:buNone/>
            </a:pPr>
            <a:r>
              <a:rPr lang="en-US" sz="1800" smtClean="0">
                <a:solidFill>
                  <a:srgbClr val="000066"/>
                </a:solidFill>
              </a:rPr>
              <a:t>Most meeting rooms have an individual power outlet at each seat. </a:t>
            </a:r>
            <a:r>
              <a:rPr lang="en-US" sz="1800" b="1" smtClean="0">
                <a:solidFill>
                  <a:srgbClr val="000066"/>
                </a:solidFill>
              </a:rPr>
              <a:t>Remember</a:t>
            </a:r>
            <a:r>
              <a:rPr lang="en-US" sz="1800" smtClean="0">
                <a:solidFill>
                  <a:srgbClr val="000066"/>
                </a:solidFill>
              </a:rPr>
              <a:t> though, that you will need to have a Swiss power cord or a Swiss adaptor. The adaptors (two types: Europe-USA, UK) can be purchased at the ITU Bookshop.</a:t>
            </a:r>
          </a:p>
        </p:txBody>
      </p:sp>
      <p:sp>
        <p:nvSpPr>
          <p:cNvPr id="35843" name="Rectangle 5"/>
          <p:cNvSpPr>
            <a:spLocks noChangeArrowheads="1"/>
          </p:cNvSpPr>
          <p:nvPr/>
        </p:nvSpPr>
        <p:spPr bwMode="auto">
          <a:xfrm>
            <a:off x="1981200" y="315913"/>
            <a:ext cx="3322638" cy="676275"/>
          </a:xfrm>
          <a:prstGeom prst="rect">
            <a:avLst/>
          </a:prstGeom>
          <a:noFill/>
          <a:ln w="9525">
            <a:noFill/>
            <a:miter lim="800000"/>
            <a:headEnd/>
            <a:tailEnd/>
          </a:ln>
        </p:spPr>
        <p:txBody>
          <a:bodyPr wrap="none" anchor="ctr">
            <a:spAutoFit/>
          </a:bodyPr>
          <a:lstStyle/>
          <a:p>
            <a:pPr algn="l" eaLnBrk="1" hangingPunct="1">
              <a:buFont typeface="Symbol" pitchFamily="18" charset="2"/>
              <a:buChar char=""/>
              <a:tabLst>
                <a:tab pos="269875" algn="l"/>
              </a:tabLst>
            </a:pPr>
            <a:endParaRPr lang="en-US" sz="1400" b="1">
              <a:solidFill>
                <a:srgbClr val="000099"/>
              </a:solidFill>
              <a:latin typeface="Trebuchet MS" pitchFamily="34" charset="0"/>
            </a:endParaRPr>
          </a:p>
          <a:p>
            <a:pPr algn="l" eaLnBrk="1" hangingPunct="1">
              <a:tabLst>
                <a:tab pos="269875" algn="l"/>
              </a:tabLst>
            </a:pPr>
            <a:r>
              <a:rPr lang="en-US" b="1">
                <a:solidFill>
                  <a:schemeClr val="folHlink"/>
                </a:solidFill>
                <a:latin typeface="Trebuchet MS" pitchFamily="34" charset="0"/>
              </a:rPr>
              <a:t>Electric plug adaptors</a:t>
            </a:r>
          </a:p>
        </p:txBody>
      </p:sp>
      <p:sp>
        <p:nvSpPr>
          <p:cNvPr id="35844" name="Text Box 9"/>
          <p:cNvSpPr txBox="1">
            <a:spLocks noChangeArrowheads="1"/>
          </p:cNvSpPr>
          <p:nvPr/>
        </p:nvSpPr>
        <p:spPr bwMode="auto">
          <a:xfrm>
            <a:off x="2012950" y="2598738"/>
            <a:ext cx="7131050" cy="3632200"/>
          </a:xfrm>
          <a:prstGeom prst="rect">
            <a:avLst/>
          </a:prstGeom>
          <a:noFill/>
          <a:ln w="9525">
            <a:noFill/>
            <a:miter lim="800000"/>
            <a:headEnd/>
            <a:tailEnd/>
          </a:ln>
        </p:spPr>
        <p:txBody>
          <a:bodyPr>
            <a:spAutoFit/>
          </a:bodyPr>
          <a:lstStyle/>
          <a:p>
            <a:pPr algn="l"/>
            <a:r>
              <a:rPr lang="en-US" b="1">
                <a:solidFill>
                  <a:schemeClr val="folHlink"/>
                </a:solidFill>
                <a:latin typeface="Trebuchet MS" pitchFamily="34" charset="0"/>
              </a:rPr>
              <a:t>Lockers</a:t>
            </a:r>
          </a:p>
          <a:p>
            <a:pPr algn="l">
              <a:lnSpc>
                <a:spcPct val="50000"/>
              </a:lnSpc>
            </a:pPr>
            <a:endParaRPr lang="en-US" sz="1400" b="1">
              <a:solidFill>
                <a:schemeClr val="folHlink"/>
              </a:solidFill>
              <a:latin typeface="Trebuchet MS" pitchFamily="34" charset="0"/>
            </a:endParaRPr>
          </a:p>
          <a:p>
            <a:pPr algn="l"/>
            <a:r>
              <a:rPr lang="en-US" sz="1800">
                <a:solidFill>
                  <a:srgbClr val="000066"/>
                </a:solidFill>
                <a:latin typeface="Trebuchet MS" pitchFamily="34" charset="0"/>
              </a:rPr>
              <a:t>A CHF 5 coin is needed to use the lockers in the 2nd basement of the Tower or on the 1st floor of the Montbrillant</a:t>
            </a:r>
            <a:r>
              <a:rPr lang="en-US" sz="1800">
                <a:latin typeface="Trebuchet MS" pitchFamily="34" charset="0"/>
              </a:rPr>
              <a:t> </a:t>
            </a:r>
            <a:r>
              <a:rPr lang="en-US" sz="1800">
                <a:solidFill>
                  <a:srgbClr val="000066"/>
                </a:solidFill>
                <a:latin typeface="Trebuchet MS" pitchFamily="34" charset="0"/>
              </a:rPr>
              <a:t>building. The coin is returned.</a:t>
            </a:r>
            <a:r>
              <a:rPr lang="en-US" sz="2000" b="1">
                <a:solidFill>
                  <a:schemeClr val="folHlink"/>
                </a:solidFill>
                <a:latin typeface="Trebuchet MS" pitchFamily="34" charset="0"/>
              </a:rPr>
              <a:t> </a:t>
            </a:r>
          </a:p>
          <a:p>
            <a:pPr algn="l"/>
            <a:endParaRPr lang="en-US" sz="2000" b="1">
              <a:solidFill>
                <a:schemeClr val="folHlink"/>
              </a:solidFill>
              <a:latin typeface="Trebuchet MS" pitchFamily="34" charset="0"/>
            </a:endParaRPr>
          </a:p>
          <a:p>
            <a:pPr algn="l"/>
            <a:r>
              <a:rPr lang="en-US" b="1">
                <a:solidFill>
                  <a:schemeClr val="folHlink"/>
                </a:solidFill>
                <a:latin typeface="Trebuchet MS" pitchFamily="34" charset="0"/>
              </a:rPr>
              <a:t>Where to stay in Geneva</a:t>
            </a:r>
          </a:p>
          <a:p>
            <a:pPr algn="l">
              <a:lnSpc>
                <a:spcPct val="50000"/>
              </a:lnSpc>
            </a:pPr>
            <a:endParaRPr lang="en-US" sz="1800" b="1">
              <a:solidFill>
                <a:schemeClr val="folHlink"/>
              </a:solidFill>
              <a:latin typeface="Trebuchet MS" pitchFamily="34" charset="0"/>
            </a:endParaRPr>
          </a:p>
          <a:p>
            <a:pPr algn="l"/>
            <a:r>
              <a:rPr lang="en-US" sz="1800">
                <a:solidFill>
                  <a:srgbClr val="000066"/>
                </a:solidFill>
                <a:latin typeface="Trebuchet MS" pitchFamily="34" charset="0"/>
              </a:rPr>
              <a:t>A number of hotels in Geneva and the surrounding area offer preferential rates to participants in ITU conferences and meetings. The list of these hotels is available on the ITU website (</a:t>
            </a:r>
            <a:r>
              <a:rPr lang="en-US" sz="1800">
                <a:solidFill>
                  <a:srgbClr val="000066"/>
                </a:solidFill>
                <a:latin typeface="Trebuchet MS" pitchFamily="34" charset="0"/>
                <a:hlinkClick r:id="rId2"/>
              </a:rPr>
              <a:t>http://www.itu.int/travel/accommodations.asp</a:t>
            </a:r>
            <a:r>
              <a:rPr lang="en-US" sz="1800">
                <a:solidFill>
                  <a:srgbClr val="000066"/>
                </a:solidFill>
                <a:latin typeface="Trebuchet MS" pitchFamily="34" charset="0"/>
              </a:rPr>
              <a:t> ).</a:t>
            </a:r>
          </a:p>
          <a:p>
            <a:pPr algn="l"/>
            <a:endParaRPr lang="en-US" sz="1800">
              <a:solidFill>
                <a:srgbClr val="000066"/>
              </a:solidFill>
              <a:latin typeface="Trebuchet MS"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title"/>
          </p:nvPr>
        </p:nvSpPr>
        <p:spPr>
          <a:xfrm>
            <a:off x="1982788" y="381000"/>
            <a:ext cx="7010400" cy="508000"/>
          </a:xfrm>
          <a:noFill/>
        </p:spPr>
        <p:txBody>
          <a:bodyPr/>
          <a:lstStyle/>
          <a:p>
            <a:pPr eaLnBrk="1" hangingPunct="1"/>
            <a:r>
              <a:rPr lang="en-US" smtClean="0"/>
              <a:t>Additional Information</a:t>
            </a:r>
          </a:p>
        </p:txBody>
      </p:sp>
      <p:sp>
        <p:nvSpPr>
          <p:cNvPr id="36867" name="Rectangle 8"/>
          <p:cNvSpPr>
            <a:spLocks noGrp="1" noChangeArrowheads="1"/>
          </p:cNvSpPr>
          <p:nvPr>
            <p:ph type="body" idx="1"/>
          </p:nvPr>
        </p:nvSpPr>
        <p:spPr>
          <a:xfrm>
            <a:off x="1909763" y="1482725"/>
            <a:ext cx="7234237" cy="4791075"/>
          </a:xfrm>
        </p:spPr>
        <p:txBody>
          <a:bodyPr/>
          <a:lstStyle/>
          <a:p>
            <a:pPr eaLnBrk="1" hangingPunct="1">
              <a:lnSpc>
                <a:spcPct val="80000"/>
              </a:lnSpc>
            </a:pPr>
            <a:r>
              <a:rPr lang="en-US" sz="2600" b="1" dirty="0" smtClean="0">
                <a:solidFill>
                  <a:schemeClr val="hlink"/>
                </a:solidFill>
                <a:latin typeface="Verdana" pitchFamily="34" charset="0"/>
                <a:cs typeface="Arial" charset="0"/>
              </a:rPr>
              <a:t>Cyber-cafés</a:t>
            </a:r>
          </a:p>
          <a:p>
            <a:pPr eaLnBrk="1" hangingPunct="1">
              <a:lnSpc>
                <a:spcPct val="80000"/>
              </a:lnSpc>
              <a:buFontTx/>
              <a:buNone/>
            </a:pPr>
            <a:r>
              <a:rPr lang="en-GB" sz="2000" dirty="0" smtClean="0">
                <a:cs typeface="Times New Roman" pitchFamily="18" charset="0"/>
              </a:rPr>
              <a:t>	</a:t>
            </a:r>
            <a:r>
              <a:rPr lang="en-GB" sz="2000" dirty="0" smtClean="0">
                <a:solidFill>
                  <a:srgbClr val="000066"/>
                </a:solidFill>
                <a:cs typeface="Times New Roman" pitchFamily="18" charset="0"/>
              </a:rPr>
              <a:t>ITU‑T provides delegates with PCs and Printers </a:t>
            </a:r>
          </a:p>
          <a:p>
            <a:pPr eaLnBrk="1" hangingPunct="1">
              <a:lnSpc>
                <a:spcPct val="80000"/>
              </a:lnSpc>
              <a:buFontTx/>
              <a:buNone/>
            </a:pPr>
            <a:r>
              <a:rPr lang="en-GB" sz="2000" dirty="0" smtClean="0">
                <a:solidFill>
                  <a:srgbClr val="000066"/>
                </a:solidFill>
                <a:latin typeface="Times New Roman" pitchFamily="18" charset="0"/>
                <a:cs typeface="Times New Roman" pitchFamily="18" charset="0"/>
              </a:rPr>
              <a:t>     	-  </a:t>
            </a:r>
            <a:r>
              <a:rPr lang="en-GB" sz="2000" dirty="0" smtClean="0">
                <a:solidFill>
                  <a:srgbClr val="000066"/>
                </a:solidFill>
                <a:cs typeface="Times New Roman" pitchFamily="18" charset="0"/>
              </a:rPr>
              <a:t>in the second basement of the Tower building</a:t>
            </a:r>
          </a:p>
          <a:p>
            <a:pPr eaLnBrk="1" hangingPunct="1">
              <a:lnSpc>
                <a:spcPct val="80000"/>
              </a:lnSpc>
              <a:buFontTx/>
              <a:buNone/>
            </a:pPr>
            <a:r>
              <a:rPr lang="en-GB" sz="2000" dirty="0" smtClean="0">
                <a:solidFill>
                  <a:srgbClr val="000066"/>
                </a:solidFill>
                <a:latin typeface="Times New Roman" pitchFamily="18" charset="0"/>
                <a:cs typeface="Times New Roman" pitchFamily="18" charset="0"/>
              </a:rPr>
              <a:t>     	-  </a:t>
            </a:r>
            <a:r>
              <a:rPr lang="en-GB" sz="2000" dirty="0" smtClean="0">
                <a:solidFill>
                  <a:srgbClr val="000066"/>
                </a:solidFill>
                <a:cs typeface="Times New Roman" pitchFamily="18" charset="0"/>
              </a:rPr>
              <a:t>on level 2 of the </a:t>
            </a:r>
            <a:r>
              <a:rPr lang="en-GB" sz="2000" dirty="0" err="1" smtClean="0">
                <a:solidFill>
                  <a:srgbClr val="000066"/>
                </a:solidFill>
                <a:cs typeface="Times New Roman" pitchFamily="18" charset="0"/>
              </a:rPr>
              <a:t>Montbrillant</a:t>
            </a:r>
            <a:r>
              <a:rPr lang="en-GB" sz="2000" dirty="0" smtClean="0">
                <a:solidFill>
                  <a:srgbClr val="000066"/>
                </a:solidFill>
                <a:cs typeface="Times New Roman" pitchFamily="18" charset="0"/>
              </a:rPr>
              <a:t> building</a:t>
            </a:r>
          </a:p>
          <a:p>
            <a:pPr eaLnBrk="1" hangingPunct="1">
              <a:lnSpc>
                <a:spcPct val="80000"/>
              </a:lnSpc>
              <a:buFontTx/>
              <a:buNone/>
            </a:pPr>
            <a:r>
              <a:rPr lang="en-GB" sz="2000" dirty="0" smtClean="0">
                <a:solidFill>
                  <a:srgbClr val="000066"/>
                </a:solidFill>
                <a:latin typeface="Times New Roman" pitchFamily="18" charset="0"/>
                <a:cs typeface="Times New Roman" pitchFamily="18" charset="0"/>
              </a:rPr>
              <a:t>  </a:t>
            </a:r>
            <a:r>
              <a:rPr lang="en-GB" sz="2000" dirty="0" smtClean="0">
                <a:solidFill>
                  <a:srgbClr val="000066"/>
                </a:solidFill>
                <a:cs typeface="Times New Roman" pitchFamily="18" charset="0"/>
              </a:rPr>
              <a:t>	-  in the CICG</a:t>
            </a:r>
          </a:p>
          <a:p>
            <a:pPr eaLnBrk="1" hangingPunct="1">
              <a:lnSpc>
                <a:spcPct val="80000"/>
              </a:lnSpc>
              <a:buFontTx/>
              <a:buNone/>
            </a:pPr>
            <a:r>
              <a:rPr lang="en-GB" sz="2000" dirty="0" smtClean="0">
                <a:solidFill>
                  <a:srgbClr val="000066"/>
                </a:solidFill>
                <a:cs typeface="Times New Roman" pitchFamily="18" charset="0"/>
              </a:rPr>
              <a:t>	</a:t>
            </a:r>
            <a:r>
              <a:rPr lang="en-GB" sz="2000" i="1" dirty="0" smtClean="0">
                <a:solidFill>
                  <a:srgbClr val="000066"/>
                </a:solidFill>
                <a:cs typeface="Times New Roman" pitchFamily="18" charset="0"/>
              </a:rPr>
              <a:t>These areas also provide Ethernet ports</a:t>
            </a:r>
            <a:endParaRPr lang="en-US" sz="2000" b="1" dirty="0" smtClean="0">
              <a:solidFill>
                <a:srgbClr val="000066"/>
              </a:solidFill>
              <a:cs typeface="Arial" charset="0"/>
            </a:endParaRPr>
          </a:p>
          <a:p>
            <a:pPr eaLnBrk="1" hangingPunct="1">
              <a:lnSpc>
                <a:spcPct val="120000"/>
              </a:lnSpc>
            </a:pPr>
            <a:r>
              <a:rPr lang="en-US" sz="2600" b="1" dirty="0" smtClean="0">
                <a:solidFill>
                  <a:schemeClr val="hlink"/>
                </a:solidFill>
                <a:latin typeface="Verdana" pitchFamily="34" charset="0"/>
                <a:cs typeface="Arial" charset="0"/>
                <a:hlinkClick r:id="rId2"/>
              </a:rPr>
              <a:t>Hotels</a:t>
            </a:r>
            <a:endParaRPr lang="en-US" sz="2600" b="1" dirty="0" smtClean="0">
              <a:solidFill>
                <a:schemeClr val="hlink"/>
              </a:solidFill>
              <a:latin typeface="Verdana" pitchFamily="34" charset="0"/>
              <a:cs typeface="Arial" charset="0"/>
            </a:endParaRPr>
          </a:p>
          <a:p>
            <a:pPr eaLnBrk="1" hangingPunct="1">
              <a:lnSpc>
                <a:spcPct val="120000"/>
              </a:lnSpc>
            </a:pPr>
            <a:r>
              <a:rPr lang="en-US" sz="2600" b="1" dirty="0" smtClean="0">
                <a:solidFill>
                  <a:schemeClr val="folHlink"/>
                </a:solidFill>
                <a:latin typeface="Verdana" pitchFamily="34" charset="0"/>
                <a:cs typeface="Arial" charset="0"/>
                <a:hlinkClick r:id="rId3"/>
              </a:rPr>
              <a:t>Enjoy your stay in Geneva</a:t>
            </a:r>
            <a:endParaRPr lang="en-US" sz="2600" b="1" dirty="0" smtClean="0">
              <a:solidFill>
                <a:schemeClr val="folHlink"/>
              </a:solidFill>
              <a:latin typeface="Verdana" pitchFamily="34" charset="0"/>
              <a:cs typeface="Arial" charset="0"/>
            </a:endParaRPr>
          </a:p>
          <a:p>
            <a:pPr eaLnBrk="1" hangingPunct="1">
              <a:lnSpc>
                <a:spcPct val="120000"/>
              </a:lnSpc>
              <a:buFontTx/>
              <a:buNone/>
            </a:pPr>
            <a:endParaRPr lang="en-US" sz="2600" b="1" dirty="0" smtClean="0">
              <a:solidFill>
                <a:schemeClr val="folHlink"/>
              </a:solidFill>
              <a:latin typeface="Verdana" pitchFamily="34" charset="0"/>
              <a:cs typeface="Arial" charset="0"/>
            </a:endParaRPr>
          </a:p>
          <a:p>
            <a:pPr eaLnBrk="1" hangingPunct="1">
              <a:lnSpc>
                <a:spcPct val="120000"/>
              </a:lnSpc>
              <a:buFontTx/>
              <a:buNone/>
            </a:pPr>
            <a:r>
              <a:rPr lang="en-US" sz="1400" b="1" i="1" dirty="0" smtClean="0">
                <a:solidFill>
                  <a:srgbClr val="000066"/>
                </a:solidFill>
                <a:latin typeface="Verdana" pitchFamily="34" charset="0"/>
                <a:cs typeface="Arial" charset="0"/>
                <a:hlinkClick r:id="rId4"/>
              </a:rPr>
              <a:t>ITU-T </a:t>
            </a:r>
            <a:r>
              <a:rPr lang="en-US" sz="1400" b="1" i="1" dirty="0" smtClean="0">
                <a:solidFill>
                  <a:srgbClr val="000066"/>
                </a:solidFill>
                <a:latin typeface="Verdana" pitchFamily="34" charset="0"/>
                <a:cs typeface="Arial" charset="0"/>
                <a:hlinkClick r:id="rId5"/>
              </a:rPr>
              <a:t>Standards for better communications (booklet)</a:t>
            </a:r>
            <a:endParaRPr lang="en-US" sz="1400" b="1" i="1" dirty="0" smtClean="0">
              <a:solidFill>
                <a:srgbClr val="000066"/>
              </a:solidFill>
              <a:latin typeface="Verdana" pitchFamily="34" charset="0"/>
              <a:cs typeface="Arial" charset="0"/>
            </a:endParaRPr>
          </a:p>
          <a:p>
            <a:pPr eaLnBrk="1" hangingPunct="1">
              <a:lnSpc>
                <a:spcPct val="120000"/>
              </a:lnSpc>
              <a:buFontTx/>
              <a:buNone/>
            </a:pPr>
            <a:endParaRPr lang="en-US" sz="1200" b="1" i="1" dirty="0" smtClean="0">
              <a:solidFill>
                <a:srgbClr val="000066"/>
              </a:solidFill>
              <a:latin typeface="Verdana" pitchFamily="34" charset="0"/>
              <a:cs typeface="Arial" charset="0"/>
            </a:endParaRPr>
          </a:p>
          <a:p>
            <a:pPr eaLnBrk="1" hangingPunct="1">
              <a:lnSpc>
                <a:spcPct val="80000"/>
              </a:lnSpc>
              <a:buFontTx/>
              <a:buNone/>
            </a:pPr>
            <a:r>
              <a:rPr lang="en-US" sz="1400" b="1" i="1" u="sng" dirty="0" smtClean="0">
                <a:solidFill>
                  <a:schemeClr val="folHlink"/>
                </a:solidFill>
                <a:latin typeface="Verdana" pitchFamily="34" charset="0"/>
                <a:cs typeface="Arial" charset="0"/>
                <a:hlinkClick r:id="rId6"/>
              </a:rPr>
              <a:t>This ITU-T Guide for Newcomers</a:t>
            </a:r>
            <a:endParaRPr lang="en-US" sz="1200" b="1" i="1" dirty="0" smtClean="0">
              <a:solidFill>
                <a:schemeClr val="folHlink"/>
              </a:solidFill>
              <a:latin typeface="Verdana" pitchFamily="34" charset="0"/>
              <a:cs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Other information</a:t>
            </a:r>
            <a:endParaRPr lang="en-US" sz="1400" smtClean="0"/>
          </a:p>
        </p:txBody>
      </p:sp>
      <p:sp>
        <p:nvSpPr>
          <p:cNvPr id="37891" name="Rectangle 3"/>
          <p:cNvSpPr>
            <a:spLocks noGrp="1" noChangeArrowheads="1"/>
          </p:cNvSpPr>
          <p:nvPr>
            <p:ph type="body" idx="1"/>
          </p:nvPr>
        </p:nvSpPr>
        <p:spPr>
          <a:xfrm>
            <a:off x="1897063" y="1400175"/>
            <a:ext cx="6970712" cy="4114800"/>
          </a:xfrm>
        </p:spPr>
        <p:txBody>
          <a:bodyPr/>
          <a:lstStyle/>
          <a:p>
            <a:pPr eaLnBrk="1" hangingPunct="1">
              <a:lnSpc>
                <a:spcPct val="80000"/>
              </a:lnSpc>
              <a:buFontTx/>
              <a:buNone/>
            </a:pPr>
            <a:endParaRPr lang="en-US" sz="1700" b="1" smtClean="0"/>
          </a:p>
          <a:p>
            <a:pPr eaLnBrk="1" hangingPunct="1">
              <a:lnSpc>
                <a:spcPct val="80000"/>
              </a:lnSpc>
              <a:buFontTx/>
              <a:buNone/>
            </a:pPr>
            <a:r>
              <a:rPr lang="en-US" sz="2000" b="1" smtClean="0">
                <a:solidFill>
                  <a:schemeClr val="folHlink"/>
                </a:solidFill>
              </a:rPr>
              <a:t>Medical centres</a:t>
            </a:r>
            <a:r>
              <a:rPr lang="en-US" sz="2000" smtClean="0">
                <a:solidFill>
                  <a:schemeClr val="folHlink"/>
                </a:solidFill>
              </a:rPr>
              <a:t>:</a:t>
            </a:r>
          </a:p>
          <a:p>
            <a:pPr eaLnBrk="1" hangingPunct="1">
              <a:lnSpc>
                <a:spcPct val="80000"/>
              </a:lnSpc>
              <a:buFontTx/>
              <a:buNone/>
            </a:pPr>
            <a:r>
              <a:rPr lang="en-US" sz="1700" smtClean="0"/>
              <a:t> </a:t>
            </a:r>
          </a:p>
          <a:p>
            <a:pPr eaLnBrk="1" hangingPunct="1">
              <a:lnSpc>
                <a:spcPct val="80000"/>
              </a:lnSpc>
              <a:buFontTx/>
              <a:buChar char="-"/>
            </a:pPr>
            <a:r>
              <a:rPr lang="en-US" sz="1600" b="1" smtClean="0">
                <a:solidFill>
                  <a:schemeClr val="folHlink"/>
                </a:solidFill>
              </a:rPr>
              <a:t>Close to ITU:</a:t>
            </a:r>
          </a:p>
          <a:p>
            <a:pPr eaLnBrk="1" hangingPunct="1">
              <a:lnSpc>
                <a:spcPct val="50000"/>
              </a:lnSpc>
              <a:buFontTx/>
              <a:buNone/>
            </a:pPr>
            <a:endParaRPr lang="fr-FR" sz="1600" b="1" smtClean="0">
              <a:solidFill>
                <a:srgbClr val="000066"/>
              </a:solidFill>
            </a:endParaRPr>
          </a:p>
          <a:p>
            <a:pPr eaLnBrk="1" hangingPunct="1">
              <a:lnSpc>
                <a:spcPct val="80000"/>
              </a:lnSpc>
            </a:pPr>
            <a:r>
              <a:rPr lang="fr-FR" sz="1600" b="1" smtClean="0">
                <a:solidFill>
                  <a:srgbClr val="000066"/>
                </a:solidFill>
              </a:rPr>
              <a:t>Permanence de Vermont (24/24)</a:t>
            </a:r>
            <a:br>
              <a:rPr lang="fr-FR" sz="1600" b="1" smtClean="0">
                <a:solidFill>
                  <a:srgbClr val="000066"/>
                </a:solidFill>
              </a:rPr>
            </a:br>
            <a:r>
              <a:rPr lang="fr-FR" sz="1600" b="1" smtClean="0">
                <a:solidFill>
                  <a:srgbClr val="000066"/>
                </a:solidFill>
              </a:rPr>
              <a:t>9A, rue de Vermont</a:t>
            </a:r>
            <a:br>
              <a:rPr lang="fr-FR" sz="1600" b="1" smtClean="0">
                <a:solidFill>
                  <a:srgbClr val="000066"/>
                </a:solidFill>
              </a:rPr>
            </a:br>
            <a:r>
              <a:rPr lang="fr-FR" sz="1600" b="1" smtClean="0">
                <a:solidFill>
                  <a:srgbClr val="000066"/>
                </a:solidFill>
              </a:rPr>
              <a:t>Tel : 022 734 5150</a:t>
            </a:r>
          </a:p>
          <a:p>
            <a:pPr eaLnBrk="1" hangingPunct="1">
              <a:lnSpc>
                <a:spcPct val="80000"/>
              </a:lnSpc>
              <a:buFontTx/>
              <a:buNone/>
            </a:pPr>
            <a:endParaRPr lang="fr-FR" sz="1600" b="1" smtClean="0">
              <a:solidFill>
                <a:srgbClr val="000066"/>
              </a:solidFill>
            </a:endParaRPr>
          </a:p>
          <a:p>
            <a:pPr eaLnBrk="1" hangingPunct="1">
              <a:lnSpc>
                <a:spcPct val="50000"/>
              </a:lnSpc>
              <a:buFontTx/>
              <a:buNone/>
            </a:pPr>
            <a:endParaRPr lang="fr-FR" sz="1600" b="1" smtClean="0">
              <a:solidFill>
                <a:schemeClr val="folHlink"/>
              </a:solidFill>
            </a:endParaRPr>
          </a:p>
          <a:p>
            <a:pPr eaLnBrk="1" hangingPunct="1">
              <a:lnSpc>
                <a:spcPct val="80000"/>
              </a:lnSpc>
            </a:pPr>
            <a:r>
              <a:rPr lang="fr-FR" sz="1600" b="1" smtClean="0">
                <a:solidFill>
                  <a:srgbClr val="000066"/>
                </a:solidFill>
              </a:rPr>
              <a:t>Permanence des Eaux-Vives (0800 to 1830, except on Sunday)</a:t>
            </a:r>
            <a:br>
              <a:rPr lang="fr-FR" sz="1600" b="1" smtClean="0">
                <a:solidFill>
                  <a:srgbClr val="000066"/>
                </a:solidFill>
              </a:rPr>
            </a:br>
            <a:r>
              <a:rPr lang="fr-FR" sz="1600" b="1" smtClean="0">
                <a:solidFill>
                  <a:srgbClr val="000066"/>
                </a:solidFill>
              </a:rPr>
              <a:t>4, rue du Nant</a:t>
            </a:r>
            <a:br>
              <a:rPr lang="fr-FR" sz="1600" b="1" smtClean="0">
                <a:solidFill>
                  <a:srgbClr val="000066"/>
                </a:solidFill>
              </a:rPr>
            </a:br>
            <a:r>
              <a:rPr lang="fr-FR" sz="1600" b="1" smtClean="0">
                <a:solidFill>
                  <a:srgbClr val="000066"/>
                </a:solidFill>
              </a:rPr>
              <a:t>Tel : 022 718 0380  </a:t>
            </a:r>
          </a:p>
          <a:p>
            <a:pPr eaLnBrk="1" hangingPunct="1">
              <a:lnSpc>
                <a:spcPct val="80000"/>
              </a:lnSpc>
            </a:pPr>
            <a:endParaRPr lang="en-US" sz="1600" b="1" smtClean="0"/>
          </a:p>
          <a:p>
            <a:pPr eaLnBrk="1" hangingPunct="1">
              <a:lnSpc>
                <a:spcPct val="80000"/>
              </a:lnSpc>
            </a:pPr>
            <a:r>
              <a:rPr lang="en-US" sz="1600" b="1" smtClean="0"/>
              <a:t>Other medical centres 24/24 </a:t>
            </a:r>
          </a:p>
          <a:p>
            <a:pPr eaLnBrk="1" hangingPunct="1">
              <a:lnSpc>
                <a:spcPct val="80000"/>
              </a:lnSpc>
              <a:buFontTx/>
              <a:buNone/>
            </a:pPr>
            <a:r>
              <a:rPr lang="en-US" sz="1600" b="1" smtClean="0"/>
              <a:t>      </a:t>
            </a:r>
            <a:r>
              <a:rPr lang="en-US" sz="1600" b="1" smtClean="0">
                <a:hlinkClick r:id="rId2"/>
              </a:rPr>
              <a:t>http://www.geneve-tourisme.ch/?rubrique=0000000420&amp;lang=_eng&amp;PHPSESSID=d78deed6c32a82ca59b3796a173c5f6e</a:t>
            </a:r>
            <a:r>
              <a:rPr lang="en-US" sz="1400" b="1" smtClean="0"/>
              <a:t> </a:t>
            </a:r>
          </a:p>
          <a:p>
            <a:pPr eaLnBrk="1" hangingPunct="1">
              <a:lnSpc>
                <a:spcPct val="80000"/>
              </a:lnSpc>
            </a:pPr>
            <a:endParaRPr lang="en-US" sz="1400" b="1"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931988" y="2443162"/>
            <a:ext cx="7010400" cy="1549717"/>
          </a:xfrm>
        </p:spPr>
        <p:txBody>
          <a:bodyPr/>
          <a:lstStyle/>
          <a:p>
            <a:r>
              <a:rPr lang="en-US" sz="4800" dirty="0" smtClean="0"/>
              <a:t>General ITU Information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88"/>
          <p:cNvSpPr>
            <a:spLocks noGrp="1" noChangeArrowheads="1"/>
          </p:cNvSpPr>
          <p:nvPr>
            <p:ph type="title"/>
          </p:nvPr>
        </p:nvSpPr>
        <p:spPr>
          <a:xfrm>
            <a:off x="1916113" y="495300"/>
            <a:ext cx="7010400" cy="676275"/>
          </a:xfrm>
        </p:spPr>
        <p:txBody>
          <a:bodyPr/>
          <a:lstStyle/>
          <a:p>
            <a:pPr eaLnBrk="1" hangingPunct="1"/>
            <a:r>
              <a:rPr lang="en-US" smtClean="0"/>
              <a:t>Other information</a:t>
            </a:r>
            <a:endParaRPr lang="en-US" sz="1400" smtClean="0"/>
          </a:p>
        </p:txBody>
      </p:sp>
      <p:pic>
        <p:nvPicPr>
          <p:cNvPr id="38916" name="Picture 99" descr="PE07630_"/>
          <p:cNvPicPr>
            <a:picLocks noChangeAspect="1" noChangeArrowheads="1"/>
          </p:cNvPicPr>
          <p:nvPr/>
        </p:nvPicPr>
        <p:blipFill>
          <a:blip r:embed="rId2" cstate="print"/>
          <a:srcRect/>
          <a:stretch>
            <a:fillRect/>
          </a:stretch>
        </p:blipFill>
        <p:spPr bwMode="auto">
          <a:xfrm>
            <a:off x="7415213" y="1758950"/>
            <a:ext cx="1028700" cy="1095375"/>
          </a:xfrm>
          <a:prstGeom prst="rect">
            <a:avLst/>
          </a:prstGeom>
          <a:noFill/>
          <a:ln w="9525">
            <a:noFill/>
            <a:miter lim="800000"/>
            <a:headEnd/>
            <a:tailEnd/>
          </a:ln>
        </p:spPr>
      </p:pic>
      <p:graphicFrame>
        <p:nvGraphicFramePr>
          <p:cNvPr id="190746" name="Group 282"/>
          <p:cNvGraphicFramePr>
            <a:graphicFrameLocks noGrp="1"/>
          </p:cNvGraphicFramePr>
          <p:nvPr>
            <p:ph idx="1"/>
          </p:nvPr>
        </p:nvGraphicFramePr>
        <p:xfrm>
          <a:off x="2135188" y="3581400"/>
          <a:ext cx="6856412" cy="1813560"/>
        </p:xfrm>
        <a:graphic>
          <a:graphicData uri="http://schemas.openxmlformats.org/drawingml/2006/table">
            <a:tbl>
              <a:tblPr/>
              <a:tblGrid>
                <a:gridCol w="2979737"/>
                <a:gridCol w="3876675"/>
              </a:tblGrid>
              <a:tr h="10858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66"/>
                          </a:solidFill>
                          <a:effectLst/>
                          <a:latin typeface="Trebuchet MS" pitchFamily="34" charset="0"/>
                          <a:cs typeface="Times New Roman" pitchFamily="18" charset="0"/>
                        </a:rPr>
                        <a:t>Dental care centres </a:t>
                      </a:r>
                      <a:r>
                        <a:rPr kumimoji="0" lang="en-GB" sz="1000" b="1" i="0" u="none" strike="noStrike" cap="none" normalizeH="0" baseline="0" smtClean="0">
                          <a:ln>
                            <a:noFill/>
                          </a:ln>
                          <a:solidFill>
                            <a:schemeClr val="tx1"/>
                          </a:solidFill>
                          <a:effectLst/>
                          <a:latin typeface="Trebuchet MS" pitchFamily="34" charset="0"/>
                          <a:hlinkClick r:id="rId3"/>
                        </a:rPr>
                        <a:t>http://www.clinique-dentaire.ch/geneve.htm</a:t>
                      </a:r>
                      <a:r>
                        <a:rPr kumimoji="0" lang="en-GB" sz="1000" b="1" i="0" u="none" strike="noStrike" cap="none" normalizeH="0" baseline="0" smtClean="0">
                          <a:ln>
                            <a:noFill/>
                          </a:ln>
                          <a:solidFill>
                            <a:schemeClr val="tx1"/>
                          </a:solidFill>
                          <a:effectLst/>
                          <a:latin typeface="Trebuchet MS" pitchFamily="34" charset="0"/>
                        </a:rPr>
                        <a:t> </a:t>
                      </a:r>
                      <a:endParaRPr kumimoji="0" lang="en-GB" sz="1000" b="1" i="0" u="none" strike="noStrike" cap="none" normalizeH="0" baseline="0" smtClean="0">
                        <a:ln>
                          <a:noFill/>
                        </a:ln>
                        <a:solidFill>
                          <a:srgbClr val="000066"/>
                        </a:solidFill>
                        <a:effectLst/>
                        <a:latin typeface="Trebuchet MS" pitchFamily="34" charset="0"/>
                        <a:cs typeface="Times New Roman" pitchFamily="18" charset="0"/>
                      </a:endParaRPr>
                    </a:p>
                    <a:p>
                      <a:pPr marL="0" marR="0" lvl="0" indent="0" algn="l" defTabSz="914400" rtl="0" eaLnBrk="1" fontAlgn="base" latinLnBrk="0" hangingPunct="1">
                        <a:lnSpc>
                          <a:spcPct val="50000"/>
                        </a:lnSpc>
                        <a:spcBef>
                          <a:spcPct val="0"/>
                        </a:spcBef>
                        <a:spcAft>
                          <a:spcPct val="0"/>
                        </a:spcAft>
                        <a:buClrTx/>
                        <a:buSzTx/>
                        <a:buFontTx/>
                        <a:buNone/>
                        <a:tabLst/>
                      </a:pPr>
                      <a:endParaRPr kumimoji="0" lang="en-GB" sz="1000" b="0" i="0" u="none" strike="noStrike" cap="none" normalizeH="0" baseline="0" smtClean="0">
                        <a:ln>
                          <a:noFill/>
                        </a:ln>
                        <a:solidFill>
                          <a:srgbClr val="000066"/>
                        </a:solidFill>
                        <a:effectLst/>
                        <a:latin typeface="Trebuchet MS"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Servette (right bank) </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Av. Wendt 60 </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Tel. 022 733 9800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(0800-1900 – </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Sat.: 0900-1400 – Sun.: 0900-1200)</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endParaRPr kumimoji="0" lang="en-GB" sz="1400" b="0" i="0" u="none" strike="noStrike" cap="none" normalizeH="0" baseline="0" smtClean="0">
                        <a:ln>
                          <a:noFill/>
                        </a:ln>
                        <a:solidFill>
                          <a:srgbClr val="000066"/>
                        </a:solidFill>
                        <a:effectLst/>
                        <a:latin typeface="Trebuchet MS" pitchFamily="34" charset="0"/>
                        <a:cs typeface="Times New Roman" pitchFamily="18" charset="0"/>
                      </a:endParaRPr>
                    </a:p>
                  </a:txBody>
                  <a:tcPr horzOverflow="overflow">
                    <a:lnL w="12700" cap="flat" cmpd="sng" algn="ctr">
                      <a:solidFill>
                        <a:srgbClr val="CCFFFF"/>
                      </a:solidFill>
                      <a:prstDash val="solid"/>
                      <a:round/>
                      <a:headEnd type="none" w="med" len="med"/>
                      <a:tailEnd type="none" w="med" len="med"/>
                    </a:lnL>
                    <a:lnR w="12700" cap="flat" cmpd="sng" algn="ctr">
                      <a:solidFill>
                        <a:srgbClr val="CCFFFF"/>
                      </a:solidFill>
                      <a:prstDash val="solid"/>
                      <a:round/>
                      <a:headEnd type="none" w="med" len="med"/>
                      <a:tailEnd type="none" w="med" len="med"/>
                    </a:lnR>
                    <a:lnT w="12700" cap="flat" cmpd="sng" algn="ctr">
                      <a:solidFill>
                        <a:srgbClr val="CCFFFF"/>
                      </a:solidFill>
                      <a:prstDash val="solid"/>
                      <a:round/>
                      <a:headEnd type="none" w="med" len="med"/>
                      <a:tailEnd type="none" w="med" len="med"/>
                    </a:lnT>
                    <a:lnB w="12700"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5000"/>
                        </a:lnSpc>
                        <a:spcBef>
                          <a:spcPct val="0"/>
                        </a:spcBef>
                        <a:spcAft>
                          <a:spcPct val="0"/>
                        </a:spcAft>
                        <a:buClrTx/>
                        <a:buSzTx/>
                        <a:buFontTx/>
                        <a:buNone/>
                        <a:tabLst/>
                      </a:pPr>
                      <a:endParaRPr kumimoji="0" lang="en-GB" sz="1400" b="0" i="0" u="none" strike="noStrike" cap="none" normalizeH="0" baseline="0" smtClean="0">
                        <a:ln>
                          <a:noFill/>
                        </a:ln>
                        <a:solidFill>
                          <a:srgbClr val="000099"/>
                        </a:solidFill>
                        <a:effectLst/>
                        <a:latin typeface="Trebuchet MS"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Champel (left bank) </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Ch. </a:t>
                      </a:r>
                      <a:r>
                        <a:rPr kumimoji="0" lang="en-US" sz="1400" b="0" i="0" u="none" strike="noStrike" cap="none" normalizeH="0" baseline="0" smtClean="0">
                          <a:ln>
                            <a:noFill/>
                          </a:ln>
                          <a:solidFill>
                            <a:srgbClr val="000066"/>
                          </a:solidFill>
                          <a:effectLst/>
                          <a:latin typeface="Trebuchet MS" pitchFamily="34" charset="0"/>
                          <a:cs typeface="Times New Roman" pitchFamily="18" charset="0"/>
                        </a:rPr>
                        <a:t>Malombré 5 </a:t>
                      </a:r>
                      <a:br>
                        <a:rPr kumimoji="0" lang="en-US" sz="1400" b="0" i="0" u="none" strike="noStrike" cap="none" normalizeH="0" baseline="0" smtClean="0">
                          <a:ln>
                            <a:noFill/>
                          </a:ln>
                          <a:solidFill>
                            <a:srgbClr val="000066"/>
                          </a:solidFill>
                          <a:effectLst/>
                          <a:latin typeface="Trebuchet MS" pitchFamily="34" charset="0"/>
                          <a:cs typeface="Times New Roman" pitchFamily="18" charset="0"/>
                        </a:rPr>
                      </a:br>
                      <a:r>
                        <a:rPr kumimoji="0" lang="en-US" sz="1400" b="0" i="0" u="none" strike="noStrike" cap="none" normalizeH="0" baseline="0" smtClean="0">
                          <a:ln>
                            <a:noFill/>
                          </a:ln>
                          <a:solidFill>
                            <a:srgbClr val="000066"/>
                          </a:solidFill>
                          <a:effectLst/>
                          <a:latin typeface="Trebuchet MS" pitchFamily="34" charset="0"/>
                          <a:cs typeface="Times New Roman" pitchFamily="18" charset="0"/>
                        </a:rPr>
                        <a:t>Tel. 022 346 6444</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(0800-1900 – </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r>
                        <a:rPr kumimoji="0" lang="en-GB" sz="1400" b="0" i="0" u="none" strike="noStrike" cap="none" normalizeH="0" baseline="0" smtClean="0">
                          <a:ln>
                            <a:noFill/>
                          </a:ln>
                          <a:solidFill>
                            <a:srgbClr val="000066"/>
                          </a:solidFill>
                          <a:effectLst/>
                          <a:latin typeface="Trebuchet MS" pitchFamily="34" charset="0"/>
                          <a:cs typeface="Times New Roman" pitchFamily="18" charset="0"/>
                        </a:rPr>
                        <a:t>Sat.: 0900-1400 – Sun.: 0900-1200)</a:t>
                      </a:r>
                      <a:br>
                        <a:rPr kumimoji="0" lang="en-GB" sz="1400" b="0" i="0" u="none" strike="noStrike" cap="none" normalizeH="0" baseline="0" smtClean="0">
                          <a:ln>
                            <a:noFill/>
                          </a:ln>
                          <a:solidFill>
                            <a:srgbClr val="000066"/>
                          </a:solidFill>
                          <a:effectLst/>
                          <a:latin typeface="Trebuchet MS" pitchFamily="34" charset="0"/>
                          <a:cs typeface="Times New Roman" pitchFamily="18" charset="0"/>
                        </a:rPr>
                      </a:br>
                      <a:endParaRPr kumimoji="0" lang="en-US" sz="1400" b="0" i="0" u="none" strike="noStrike" cap="none" normalizeH="0" baseline="0" smtClean="0">
                        <a:ln>
                          <a:noFill/>
                        </a:ln>
                        <a:solidFill>
                          <a:srgbClr val="000066"/>
                        </a:solidFill>
                        <a:effectLst/>
                        <a:latin typeface="Trebuchet MS" pitchFamily="34" charset="0"/>
                        <a:cs typeface="Times New Roman" pitchFamily="18" charset="0"/>
                      </a:endParaRPr>
                    </a:p>
                  </a:txBody>
                  <a:tcPr horzOverflow="overflow">
                    <a:lnL w="12700" cap="flat" cmpd="sng" algn="ctr">
                      <a:solidFill>
                        <a:srgbClr val="CCFFFF"/>
                      </a:solidFill>
                      <a:prstDash val="solid"/>
                      <a:round/>
                      <a:headEnd type="none" w="med" len="med"/>
                      <a:tailEnd type="none" w="med" len="med"/>
                    </a:lnL>
                    <a:lnR w="12700" cap="flat" cmpd="sng" algn="ctr">
                      <a:solidFill>
                        <a:srgbClr val="CCFFFF"/>
                      </a:solidFill>
                      <a:prstDash val="solid"/>
                      <a:round/>
                      <a:headEnd type="none" w="med" len="med"/>
                      <a:tailEnd type="none" w="med" len="med"/>
                    </a:lnR>
                    <a:lnT w="12700" cap="flat" cmpd="sng" algn="ctr">
                      <a:solidFill>
                        <a:srgbClr val="CCFFFF"/>
                      </a:solidFill>
                      <a:prstDash val="solid"/>
                      <a:round/>
                      <a:headEnd type="none" w="med" len="med"/>
                      <a:tailEnd type="none" w="med" len="med"/>
                    </a:lnT>
                    <a:lnB w="12700" cap="flat" cmpd="sng" algn="ctr">
                      <a:solidFill>
                        <a:srgbClr val="CCFFFF"/>
                      </a:solidFill>
                      <a:prstDash val="solid"/>
                      <a:round/>
                      <a:headEnd type="none" w="med" len="med"/>
                      <a:tailEnd type="none" w="med" len="med"/>
                    </a:lnB>
                    <a:lnTlToBr>
                      <a:noFill/>
                    </a:lnTlToBr>
                    <a:lnBlToTr>
                      <a:noFill/>
                    </a:lnBlToTr>
                    <a:noFill/>
                  </a:tcPr>
                </a:tc>
              </a:tr>
            </a:tbl>
          </a:graphicData>
        </a:graphic>
      </p:graphicFrame>
      <p:graphicFrame>
        <p:nvGraphicFramePr>
          <p:cNvPr id="190743" name="Group 279"/>
          <p:cNvGraphicFramePr>
            <a:graphicFrameLocks noGrp="1"/>
          </p:cNvGraphicFramePr>
          <p:nvPr/>
        </p:nvGraphicFramePr>
        <p:xfrm>
          <a:off x="2147888" y="1555750"/>
          <a:ext cx="6853237" cy="2042160"/>
        </p:xfrm>
        <a:graphic>
          <a:graphicData uri="http://schemas.openxmlformats.org/drawingml/2006/table">
            <a:tbl>
              <a:tblPr/>
              <a:tblGrid>
                <a:gridCol w="2984500"/>
                <a:gridCol w="1887537"/>
                <a:gridCol w="1981200"/>
              </a:tblGrid>
              <a:tr h="1373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rgbClr val="000066"/>
                          </a:solidFill>
                          <a:effectLst/>
                          <a:latin typeface="Trebuchet MS" pitchFamily="34" charset="0"/>
                          <a:cs typeface="Times New Roman" pitchFamily="18" charset="0"/>
                        </a:rPr>
                        <a:t>Hôpital de la Tour</a:t>
                      </a: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
                      </a:r>
                      <a:br>
                        <a:rPr kumimoji="0" lang="fr-FR" sz="1400" b="0" i="0" u="none" strike="noStrike" cap="none" normalizeH="0" baseline="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3, Avenue Jean-Daniel Maillard</a:t>
                      </a:r>
                      <a:br>
                        <a:rPr kumimoji="0" lang="fr-FR" sz="1400" b="0" i="0" u="none" strike="noStrike" cap="none" normalizeH="0" baseline="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1217 Meyrin</a:t>
                      </a:r>
                    </a:p>
                    <a:p>
                      <a:pPr marL="0" marR="0" lvl="0" indent="0" algn="l" defTabSz="914400" rtl="0" eaLnBrk="1" fontAlgn="base" latinLnBrk="0" hangingPunct="1">
                        <a:lnSpc>
                          <a:spcPct val="50000"/>
                        </a:lnSpc>
                        <a:spcBef>
                          <a:spcPct val="0"/>
                        </a:spcBef>
                        <a:spcAft>
                          <a:spcPct val="0"/>
                        </a:spcAft>
                        <a:buClrTx/>
                        <a:buSzTx/>
                        <a:buFontTx/>
                        <a:buNone/>
                        <a:tabLst/>
                      </a:pPr>
                      <a:endParaRPr kumimoji="0" lang="en-US" sz="1400" b="0" i="0" u="none" strike="noStrike" cap="none" normalizeH="0" baseline="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smtClean="0">
                          <a:ln>
                            <a:noFill/>
                          </a:ln>
                          <a:solidFill>
                            <a:srgbClr val="000066"/>
                          </a:solidFill>
                          <a:effectLst/>
                          <a:latin typeface="Trebuchet MS" pitchFamily="34" charset="0"/>
                          <a:cs typeface="Times New Roman" pitchFamily="18" charset="0"/>
                        </a:rPr>
                        <a:t>Hôpital Cantonal</a:t>
                      </a: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
                      </a:r>
                      <a:br>
                        <a:rPr kumimoji="0" lang="fr-FR" sz="1400" b="0" i="0" u="none" strike="noStrike" cap="none" normalizeH="0" baseline="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24, rue Micheli-du-Crest</a:t>
                      </a:r>
                      <a:br>
                        <a:rPr kumimoji="0" lang="fr-FR" sz="1400" b="0" i="0" u="none" strike="noStrike" cap="none" normalizeH="0" baseline="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smtClean="0">
                          <a:ln>
                            <a:noFill/>
                          </a:ln>
                          <a:solidFill>
                            <a:srgbClr val="000066"/>
                          </a:solidFill>
                          <a:effectLst/>
                          <a:latin typeface="Trebuchet MS" pitchFamily="34" charset="0"/>
                          <a:cs typeface="Times New Roman" pitchFamily="18" charset="0"/>
                        </a:rPr>
                        <a:t>1211 Genève 14</a:t>
                      </a:r>
                    </a:p>
                    <a:p>
                      <a:pPr marL="0" marR="0" lvl="0" indent="0" algn="l" defTabSz="914400" rtl="0" eaLnBrk="0" fontAlgn="base" latinLnBrk="0" hangingPunct="0">
                        <a:lnSpc>
                          <a:spcPct val="50000"/>
                        </a:lnSpc>
                        <a:spcBef>
                          <a:spcPct val="0"/>
                        </a:spcBef>
                        <a:spcAft>
                          <a:spcPct val="0"/>
                        </a:spcAft>
                        <a:buClrTx/>
                        <a:buSzTx/>
                        <a:buFontTx/>
                        <a:buNone/>
                        <a:tabLst/>
                      </a:pPr>
                      <a:endParaRPr kumimoji="0" lang="en-US" sz="1400" b="0" i="0" u="none" strike="noStrike" cap="none" normalizeH="0" baseline="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600" b="1" i="0" u="none" strike="noStrike" cap="none" normalizeH="0" baseline="0" smtClean="0">
                          <a:ln>
                            <a:noFill/>
                          </a:ln>
                          <a:solidFill>
                            <a:srgbClr val="000066"/>
                          </a:solidFill>
                          <a:effectLst/>
                          <a:latin typeface="Trebuchet MS" pitchFamily="34" charset="0"/>
                          <a:cs typeface="Times New Roman" pitchFamily="18" charset="0"/>
                        </a:rPr>
                        <a:t>Ambulance</a:t>
                      </a:r>
                      <a:endParaRPr kumimoji="0" lang="fr-FR" sz="1600" b="1" i="0" u="none" strike="noStrike" cap="none" normalizeH="0" baseline="0" smtClean="0">
                        <a:ln>
                          <a:noFill/>
                        </a:ln>
                        <a:solidFill>
                          <a:srgbClr val="000066"/>
                        </a:solidFill>
                        <a:effectLst/>
                        <a:latin typeface="Trebuchet MS" pitchFamily="34" charset="0"/>
                      </a:endParaRPr>
                    </a:p>
                  </a:txBody>
                  <a:tcPr horzOverflow="overflow">
                    <a:lnL w="12700" cap="flat" cmpd="sng" algn="ctr">
                      <a:solidFill>
                        <a:srgbClr val="CCFFFF"/>
                      </a:solidFill>
                      <a:prstDash val="solid"/>
                      <a:round/>
                      <a:headEnd type="none" w="med" len="med"/>
                      <a:tailEnd type="none" w="med" len="med"/>
                    </a:lnL>
                    <a:lnR w="12700" cap="flat" cmpd="sng" algn="ctr">
                      <a:solidFill>
                        <a:srgbClr val="CCFFFF"/>
                      </a:solidFill>
                      <a:prstDash val="solid"/>
                      <a:round/>
                      <a:headEnd type="none" w="med" len="med"/>
                      <a:tailEnd type="none" w="med" len="med"/>
                    </a:lnR>
                    <a:lnT w="12700" cap="flat" cmpd="sng" algn="ctr">
                      <a:solidFill>
                        <a:srgbClr val="CCFFFF"/>
                      </a:solidFill>
                      <a:prstDash val="solid"/>
                      <a:round/>
                      <a:headEnd type="none" w="med" len="med"/>
                      <a:tailEnd type="none" w="med" len="med"/>
                    </a:lnT>
                    <a:lnB w="12700"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542925" algn="l"/>
                        </a:tabLst>
                      </a:pP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Tel. :  022 719 6600</a:t>
                      </a:r>
                      <a:b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	022 719 6111</a:t>
                      </a:r>
                    </a:p>
                    <a:p>
                      <a:pPr marL="0" marR="0" lvl="0" indent="0" algn="l" defTabSz="914400" rtl="0" eaLnBrk="1" fontAlgn="base" latinLnBrk="0" hangingPunct="1">
                        <a:lnSpc>
                          <a:spcPct val="100000"/>
                        </a:lnSpc>
                        <a:spcBef>
                          <a:spcPct val="0"/>
                        </a:spcBef>
                        <a:spcAft>
                          <a:spcPct val="0"/>
                        </a:spcAft>
                        <a:buClrTx/>
                        <a:buSzTx/>
                        <a:buFontTx/>
                        <a:buNone/>
                        <a:tabLst>
                          <a:tab pos="542925" algn="l"/>
                        </a:tabLst>
                      </a:pP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hlinkClick r:id="rId4"/>
                        </a:rPr>
                        <a:t>www.latour.ch</a:t>
                      </a: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 </a:t>
                      </a:r>
                      <a:endParaRPr kumimoji="0" lang="en-US" sz="1400" b="0" i="0" u="none" strike="noStrike" cap="none" normalizeH="0" baseline="0" dirty="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42925" algn="l"/>
                        </a:tabLst>
                      </a:pP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
                      </a:r>
                      <a:b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br>
                      <a:endParaRPr kumimoji="0" lang="fr-FR" sz="1400" b="0" i="0" u="none" strike="noStrike" cap="none" normalizeH="0" baseline="0" dirty="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42925" algn="l"/>
                        </a:tabLst>
                      </a:pP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Tel. :  022 372 3311</a:t>
                      </a:r>
                      <a:b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b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hlinkClick r:id="rId5"/>
                        </a:rPr>
                        <a:t>www.hug-ge.ch</a:t>
                      </a:r>
                      <a:r>
                        <a:rPr kumimoji="0" lang="fr-FR" sz="1400" b="0" i="0" u="none" strike="noStrike" cap="none" normalizeH="0" baseline="0" dirty="0" smtClean="0">
                          <a:ln>
                            <a:noFill/>
                          </a:ln>
                          <a:solidFill>
                            <a:srgbClr val="000066"/>
                          </a:solidFill>
                          <a:effectLst/>
                          <a:latin typeface="Trebuchet MS" pitchFamily="34" charset="0"/>
                          <a:cs typeface="Times New Roman" pitchFamily="18" charset="0"/>
                        </a:rPr>
                        <a:t> </a:t>
                      </a:r>
                      <a:endParaRPr kumimoji="0" lang="en-US" sz="1400" b="0" i="0" u="none" strike="noStrike" cap="none" normalizeH="0" baseline="0" dirty="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42925" algn="l"/>
                        </a:tabLst>
                      </a:pPr>
                      <a:endParaRPr kumimoji="0" lang="fr-FR" sz="1400" b="0" i="0" u="none" strike="noStrike" cap="none" normalizeH="0" baseline="0" dirty="0" smtClean="0">
                        <a:ln>
                          <a:noFill/>
                        </a:ln>
                        <a:solidFill>
                          <a:srgbClr val="000066"/>
                        </a:solidFill>
                        <a:effectLst/>
                        <a:latin typeface="Trebuchet MS"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42925" algn="l"/>
                        </a:tabLst>
                      </a:pPr>
                      <a:r>
                        <a:rPr kumimoji="0" lang="fr-FR" sz="1600" b="0" i="0" u="none" strike="noStrike" cap="none" normalizeH="0" baseline="0" dirty="0" smtClean="0">
                          <a:ln>
                            <a:noFill/>
                          </a:ln>
                          <a:solidFill>
                            <a:srgbClr val="000066"/>
                          </a:solidFill>
                          <a:effectLst/>
                          <a:latin typeface="Trebuchet MS" pitchFamily="34" charset="0"/>
                          <a:cs typeface="Times New Roman" pitchFamily="18" charset="0"/>
                        </a:rPr>
                        <a:t>Tel :   144</a:t>
                      </a:r>
                      <a:r>
                        <a:rPr kumimoji="0" lang="fr-FR" sz="1400" b="0" i="0" u="none" strike="noStrike" cap="none" normalizeH="0" baseline="0" dirty="0" smtClean="0">
                          <a:ln>
                            <a:noFill/>
                          </a:ln>
                          <a:solidFill>
                            <a:srgbClr val="000066"/>
                          </a:solidFill>
                          <a:effectLst/>
                          <a:latin typeface="Times New Roman" pitchFamily="18" charset="0"/>
                          <a:cs typeface="Times New Roman" pitchFamily="18" charset="0"/>
                        </a:rPr>
                        <a:t> </a:t>
                      </a:r>
                      <a:endParaRPr kumimoji="0" lang="fr-FR" sz="1400" b="0" i="0" u="none" strike="noStrike" cap="none" normalizeH="0" baseline="0" dirty="0" smtClean="0">
                        <a:ln>
                          <a:noFill/>
                        </a:ln>
                        <a:solidFill>
                          <a:srgbClr val="000066"/>
                        </a:solidFill>
                        <a:effectLst/>
                        <a:latin typeface="Times New Roman" pitchFamily="18" charset="0"/>
                      </a:endParaRPr>
                    </a:p>
                  </a:txBody>
                  <a:tcPr horzOverflow="overflow">
                    <a:lnL w="12700" cap="flat" cmpd="sng" algn="ctr">
                      <a:solidFill>
                        <a:srgbClr val="CCFFFF"/>
                      </a:solidFill>
                      <a:prstDash val="solid"/>
                      <a:round/>
                      <a:headEnd type="none" w="med" len="med"/>
                      <a:tailEnd type="none" w="med" len="med"/>
                    </a:lnL>
                    <a:lnR w="12700" cap="flat" cmpd="sng" algn="ctr">
                      <a:solidFill>
                        <a:srgbClr val="CCFFFF"/>
                      </a:solidFill>
                      <a:prstDash val="solid"/>
                      <a:round/>
                      <a:headEnd type="none" w="med" len="med"/>
                      <a:tailEnd type="none" w="med" len="med"/>
                    </a:lnR>
                    <a:lnT w="12700" cap="flat" cmpd="sng" algn="ctr">
                      <a:solidFill>
                        <a:srgbClr val="CCFFFF"/>
                      </a:solidFill>
                      <a:prstDash val="solid"/>
                      <a:round/>
                      <a:headEnd type="none" w="med" len="med"/>
                      <a:tailEnd type="none" w="med" len="med"/>
                    </a:lnT>
                    <a:lnB w="12700" cap="flat" cmpd="sng" algn="ctr">
                      <a:solidFill>
                        <a:srgbClr val="CC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en-US" sz="2600" b="0" i="0" u="none" strike="noStrike" cap="none" normalizeH="0" baseline="0" dirty="0" smtClean="0">
                        <a:ln>
                          <a:noFill/>
                        </a:ln>
                        <a:solidFill>
                          <a:srgbClr val="000099"/>
                        </a:solidFill>
                        <a:effectLst/>
                        <a:latin typeface="Trebuchet MS" pitchFamily="34" charset="0"/>
                      </a:endParaRPr>
                    </a:p>
                  </a:txBody>
                  <a:tcPr horzOverflow="overflow">
                    <a:lnL w="12700" cap="flat" cmpd="sng" algn="ctr">
                      <a:solidFill>
                        <a:srgbClr val="CC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CCFFFF"/>
                      </a:solidFill>
                      <a:prstDash val="solid"/>
                      <a:round/>
                      <a:headEnd type="none" w="med" len="med"/>
                      <a:tailEnd type="none" w="med" len="med"/>
                    </a:lnT>
                    <a:lnB w="12700" cap="flat" cmpd="sng" algn="ctr">
                      <a:solidFill>
                        <a:srgbClr val="CC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1941513" y="1641475"/>
            <a:ext cx="7010400" cy="1143000"/>
          </a:xfrm>
        </p:spPr>
        <p:txBody>
          <a:bodyPr/>
          <a:lstStyle/>
          <a:p>
            <a:r>
              <a:rPr lang="en-US" sz="4800" dirty="0" smtClean="0"/>
              <a:t>Questions</a:t>
            </a:r>
            <a:br>
              <a:rPr lang="en-US" sz="4800" dirty="0" smtClean="0"/>
            </a:br>
            <a:r>
              <a:rPr lang="en-US" sz="4800" dirty="0" smtClean="0"/>
              <a:t>and</a:t>
            </a:r>
            <a:br>
              <a:rPr lang="en-US" sz="4800" dirty="0" smtClean="0"/>
            </a:br>
            <a:r>
              <a:rPr lang="en-US" sz="4800" dirty="0" smtClean="0"/>
              <a:t>Feedback</a:t>
            </a:r>
            <a:br>
              <a:rPr lang="en-US" sz="4800" dirty="0" smtClean="0"/>
            </a:br>
            <a:r>
              <a:rPr lang="en-US" sz="4800" dirty="0" smtClean="0"/>
              <a:t/>
            </a:r>
            <a:br>
              <a:rPr lang="en-US" sz="4800" dirty="0" smtClean="0"/>
            </a:br>
            <a:r>
              <a:rPr lang="en-US" sz="2800" b="0" dirty="0" smtClean="0"/>
              <a:t>(What can the ITU-T or SG 17 do to improve the newcomer experience?)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982788" y="230188"/>
            <a:ext cx="7010400" cy="657225"/>
          </a:xfrm>
        </p:spPr>
        <p:txBody>
          <a:bodyPr/>
          <a:lstStyle/>
          <a:p>
            <a:pPr eaLnBrk="1" hangingPunct="1"/>
            <a:r>
              <a:rPr lang="en-US" smtClean="0"/>
              <a:t>ITU Structure</a:t>
            </a:r>
          </a:p>
        </p:txBody>
      </p:sp>
      <p:sp>
        <p:nvSpPr>
          <p:cNvPr id="12291" name="Rectangle 3"/>
          <p:cNvSpPr>
            <a:spLocks noGrp="1" noChangeArrowheads="1"/>
          </p:cNvSpPr>
          <p:nvPr>
            <p:ph type="body" idx="1"/>
          </p:nvPr>
        </p:nvSpPr>
        <p:spPr>
          <a:xfrm>
            <a:off x="1838325" y="3482975"/>
            <a:ext cx="7305675" cy="3181350"/>
          </a:xfrm>
        </p:spPr>
        <p:txBody>
          <a:bodyPr/>
          <a:lstStyle/>
          <a:p>
            <a:pPr marL="355600" indent="-355600" eaLnBrk="1" hangingPunct="1">
              <a:lnSpc>
                <a:spcPct val="80000"/>
              </a:lnSpc>
            </a:pPr>
            <a:r>
              <a:rPr lang="en-US" sz="2600" b="1" dirty="0" smtClean="0">
                <a:latin typeface="Verdana" pitchFamily="34" charset="0"/>
                <a:hlinkClick r:id="rId3"/>
              </a:rPr>
              <a:t>ITU-T</a:t>
            </a:r>
            <a:r>
              <a:rPr lang="en-US" sz="2400" dirty="0" smtClean="0"/>
              <a:t>: </a:t>
            </a:r>
            <a:r>
              <a:rPr lang="en-GB" sz="1800" dirty="0" smtClean="0">
                <a:solidFill>
                  <a:srgbClr val="000066"/>
                </a:solidFill>
              </a:rPr>
              <a:t>Telecommunication standardization on a world-wide basis on technical, operating and tariff Questions</a:t>
            </a:r>
            <a:endParaRPr lang="en-US" sz="1800" dirty="0" smtClean="0">
              <a:solidFill>
                <a:srgbClr val="000066"/>
              </a:solidFill>
            </a:endParaRPr>
          </a:p>
          <a:p>
            <a:pPr marL="355600" indent="-355600" eaLnBrk="1" hangingPunct="1">
              <a:lnSpc>
                <a:spcPct val="80000"/>
              </a:lnSpc>
              <a:buFontTx/>
              <a:buNone/>
            </a:pPr>
            <a:r>
              <a:rPr lang="en-US" sz="1800" dirty="0" smtClean="0">
                <a:solidFill>
                  <a:srgbClr val="000066"/>
                </a:solidFill>
              </a:rPr>
              <a:t>	</a:t>
            </a:r>
            <a:r>
              <a:rPr lang="en-US" sz="1600" i="1" dirty="0" smtClean="0">
                <a:solidFill>
                  <a:srgbClr val="000066"/>
                </a:solidFill>
              </a:rPr>
              <a:t>(The Secretariat of ITU-T (TSB) provides services to ITU-T participants)</a:t>
            </a:r>
          </a:p>
          <a:p>
            <a:pPr marL="355600" indent="-355600" eaLnBrk="1" hangingPunct="1">
              <a:lnSpc>
                <a:spcPct val="95000"/>
              </a:lnSpc>
            </a:pPr>
            <a:r>
              <a:rPr lang="en-US" sz="2600" b="1" dirty="0" smtClean="0">
                <a:latin typeface="Verdana" pitchFamily="34" charset="0"/>
                <a:hlinkClick r:id="rId4"/>
              </a:rPr>
              <a:t>ITU-R</a:t>
            </a:r>
            <a:r>
              <a:rPr lang="en-US" sz="2400" dirty="0" smtClean="0"/>
              <a:t>: </a:t>
            </a:r>
            <a:r>
              <a:rPr lang="en-US" sz="1800" dirty="0" smtClean="0">
                <a:solidFill>
                  <a:srgbClr val="000066"/>
                </a:solidFill>
              </a:rPr>
              <a:t>Radio communications and wireless</a:t>
            </a:r>
          </a:p>
          <a:p>
            <a:pPr marL="355600" indent="-355600" eaLnBrk="1" hangingPunct="1">
              <a:lnSpc>
                <a:spcPct val="95000"/>
              </a:lnSpc>
            </a:pPr>
            <a:r>
              <a:rPr lang="en-US" sz="2600" b="1" dirty="0" smtClean="0">
                <a:latin typeface="Verdana" pitchFamily="34" charset="0"/>
                <a:hlinkClick r:id="rId5"/>
              </a:rPr>
              <a:t>ITU-D</a:t>
            </a:r>
            <a:r>
              <a:rPr lang="en-US" sz="2400" dirty="0" smtClean="0"/>
              <a:t>: </a:t>
            </a:r>
            <a:r>
              <a:rPr lang="en-US" sz="1800" dirty="0" smtClean="0">
                <a:solidFill>
                  <a:srgbClr val="000066"/>
                </a:solidFill>
              </a:rPr>
              <a:t>Use and deployment of telecom networks and services in developing and least developed countries</a:t>
            </a:r>
          </a:p>
          <a:p>
            <a:pPr marL="355600" indent="-355600" eaLnBrk="1" hangingPunct="1">
              <a:lnSpc>
                <a:spcPct val="95000"/>
              </a:lnSpc>
            </a:pPr>
            <a:r>
              <a:rPr lang="en-US" sz="2600" b="1" dirty="0" smtClean="0">
                <a:latin typeface="Verdana" pitchFamily="34" charset="0"/>
                <a:hlinkClick r:id="rId6"/>
              </a:rPr>
              <a:t>General Secretariat</a:t>
            </a:r>
            <a:r>
              <a:rPr lang="en-US" sz="2400" dirty="0" smtClean="0"/>
              <a:t>: </a:t>
            </a:r>
            <a:r>
              <a:rPr lang="en-US" sz="1800" dirty="0" smtClean="0">
                <a:solidFill>
                  <a:srgbClr val="000066"/>
                </a:solidFill>
              </a:rPr>
              <a:t>Coordinates the Union's activities and the overall management of the Union</a:t>
            </a:r>
          </a:p>
          <a:p>
            <a:pPr marL="355600" indent="-355600" eaLnBrk="1" hangingPunct="1">
              <a:lnSpc>
                <a:spcPct val="80000"/>
              </a:lnSpc>
            </a:pPr>
            <a:endParaRPr lang="en-US" sz="1800" dirty="0" smtClean="0">
              <a:solidFill>
                <a:srgbClr val="000066"/>
              </a:solidFill>
            </a:endParaRPr>
          </a:p>
        </p:txBody>
      </p:sp>
      <p:sp>
        <p:nvSpPr>
          <p:cNvPr id="12294" name="Text Box 27"/>
          <p:cNvSpPr txBox="1">
            <a:spLocks noChangeArrowheads="1"/>
          </p:cNvSpPr>
          <p:nvPr/>
        </p:nvSpPr>
        <p:spPr bwMode="auto">
          <a:xfrm>
            <a:off x="0" y="4465638"/>
            <a:ext cx="1684338" cy="1095375"/>
          </a:xfrm>
          <a:prstGeom prst="rect">
            <a:avLst/>
          </a:prstGeom>
          <a:noFill/>
          <a:ln w="9525">
            <a:noFill/>
            <a:miter lim="800000"/>
            <a:headEnd/>
            <a:tailEnd/>
          </a:ln>
        </p:spPr>
        <p:txBody>
          <a:bodyPr wrap="none">
            <a:spAutoFit/>
          </a:bodyPr>
          <a:lstStyle/>
          <a:p>
            <a:r>
              <a:rPr lang="en-US">
                <a:hlinkClick r:id="rId7"/>
              </a:rPr>
              <a:t>TSB</a:t>
            </a:r>
            <a:endParaRPr lang="en-US"/>
          </a:p>
          <a:p>
            <a:r>
              <a:rPr lang="en-US" sz="1400" b="1">
                <a:solidFill>
                  <a:schemeClr val="folHlink"/>
                </a:solidFill>
              </a:rPr>
              <a:t>Telecommunication</a:t>
            </a:r>
            <a:br>
              <a:rPr lang="en-US" sz="1400" b="1">
                <a:solidFill>
                  <a:schemeClr val="folHlink"/>
                </a:solidFill>
              </a:rPr>
            </a:br>
            <a:r>
              <a:rPr lang="en-US" sz="1400" b="1">
                <a:solidFill>
                  <a:schemeClr val="folHlink"/>
                </a:solidFill>
              </a:rPr>
              <a:t>Standardization</a:t>
            </a:r>
            <a:br>
              <a:rPr lang="en-US" sz="1400" b="1">
                <a:solidFill>
                  <a:schemeClr val="folHlink"/>
                </a:solidFill>
              </a:rPr>
            </a:br>
            <a:r>
              <a:rPr lang="en-US" sz="1400" b="1">
                <a:solidFill>
                  <a:schemeClr val="folHlink"/>
                </a:solidFill>
              </a:rPr>
              <a:t>Bureau</a:t>
            </a:r>
          </a:p>
        </p:txBody>
      </p:sp>
      <p:sp>
        <p:nvSpPr>
          <p:cNvPr id="12295" name="Line 32"/>
          <p:cNvSpPr>
            <a:spLocks noChangeShapeType="1"/>
          </p:cNvSpPr>
          <p:nvPr/>
        </p:nvSpPr>
        <p:spPr bwMode="auto">
          <a:xfrm flipH="1">
            <a:off x="6378575" y="2227263"/>
            <a:ext cx="6350" cy="369887"/>
          </a:xfrm>
          <a:prstGeom prst="line">
            <a:avLst/>
          </a:prstGeom>
          <a:noFill/>
          <a:ln w="9525">
            <a:solidFill>
              <a:schemeClr val="tx1"/>
            </a:solidFill>
            <a:round/>
            <a:headEnd/>
            <a:tailEnd/>
          </a:ln>
        </p:spPr>
        <p:txBody>
          <a:bodyPr>
            <a:spAutoFit/>
          </a:bodyPr>
          <a:lstStyle/>
          <a:p>
            <a:endParaRPr lang="en-US"/>
          </a:p>
        </p:txBody>
      </p:sp>
      <p:sp>
        <p:nvSpPr>
          <p:cNvPr id="12296" name="Line 13"/>
          <p:cNvSpPr>
            <a:spLocks noChangeShapeType="1"/>
          </p:cNvSpPr>
          <p:nvPr/>
        </p:nvSpPr>
        <p:spPr bwMode="auto">
          <a:xfrm>
            <a:off x="4433888" y="2232025"/>
            <a:ext cx="3175" cy="573088"/>
          </a:xfrm>
          <a:prstGeom prst="line">
            <a:avLst/>
          </a:prstGeom>
          <a:noFill/>
          <a:ln w="9525">
            <a:solidFill>
              <a:schemeClr val="tx1"/>
            </a:solidFill>
            <a:round/>
            <a:headEnd/>
            <a:tailEnd/>
          </a:ln>
        </p:spPr>
        <p:txBody>
          <a:bodyPr>
            <a:spAutoFit/>
          </a:bodyPr>
          <a:lstStyle/>
          <a:p>
            <a:endParaRPr lang="en-US"/>
          </a:p>
        </p:txBody>
      </p:sp>
      <p:sp>
        <p:nvSpPr>
          <p:cNvPr id="12297" name="Line 14"/>
          <p:cNvSpPr>
            <a:spLocks noChangeShapeType="1"/>
          </p:cNvSpPr>
          <p:nvPr/>
        </p:nvSpPr>
        <p:spPr bwMode="auto">
          <a:xfrm flipV="1">
            <a:off x="8193088" y="2233613"/>
            <a:ext cx="3175" cy="557212"/>
          </a:xfrm>
          <a:prstGeom prst="line">
            <a:avLst/>
          </a:prstGeom>
          <a:noFill/>
          <a:ln w="9525">
            <a:solidFill>
              <a:schemeClr val="tx1"/>
            </a:solidFill>
            <a:round/>
            <a:headEnd/>
            <a:tailEnd/>
          </a:ln>
        </p:spPr>
        <p:txBody>
          <a:bodyPr>
            <a:spAutoFit/>
          </a:bodyPr>
          <a:lstStyle/>
          <a:p>
            <a:endParaRPr lang="en-US"/>
          </a:p>
        </p:txBody>
      </p:sp>
      <p:sp>
        <p:nvSpPr>
          <p:cNvPr id="12298" name="Line 17"/>
          <p:cNvSpPr>
            <a:spLocks noChangeShapeType="1"/>
          </p:cNvSpPr>
          <p:nvPr/>
        </p:nvSpPr>
        <p:spPr bwMode="auto">
          <a:xfrm>
            <a:off x="5295900" y="1135063"/>
            <a:ext cx="1089025" cy="1090612"/>
          </a:xfrm>
          <a:prstGeom prst="line">
            <a:avLst/>
          </a:prstGeom>
          <a:noFill/>
          <a:ln w="9525">
            <a:solidFill>
              <a:schemeClr val="tx1"/>
            </a:solidFill>
            <a:round/>
            <a:headEnd/>
            <a:tailEnd/>
          </a:ln>
        </p:spPr>
        <p:txBody>
          <a:bodyPr>
            <a:spAutoFit/>
          </a:bodyPr>
          <a:lstStyle/>
          <a:p>
            <a:endParaRPr lang="en-US"/>
          </a:p>
        </p:txBody>
      </p:sp>
      <p:sp>
        <p:nvSpPr>
          <p:cNvPr id="12299" name="Line 18"/>
          <p:cNvSpPr>
            <a:spLocks noChangeShapeType="1"/>
          </p:cNvSpPr>
          <p:nvPr/>
        </p:nvSpPr>
        <p:spPr bwMode="auto">
          <a:xfrm flipV="1">
            <a:off x="2784475" y="1341438"/>
            <a:ext cx="2236788" cy="1220787"/>
          </a:xfrm>
          <a:prstGeom prst="line">
            <a:avLst/>
          </a:prstGeom>
          <a:noFill/>
          <a:ln w="9525">
            <a:solidFill>
              <a:schemeClr val="tx1"/>
            </a:solidFill>
            <a:round/>
            <a:headEnd/>
            <a:tailEnd/>
          </a:ln>
        </p:spPr>
        <p:txBody>
          <a:bodyPr>
            <a:spAutoFit/>
          </a:bodyPr>
          <a:lstStyle/>
          <a:p>
            <a:endParaRPr lang="en-US"/>
          </a:p>
        </p:txBody>
      </p:sp>
      <p:sp>
        <p:nvSpPr>
          <p:cNvPr id="12300" name="Rectangle 6"/>
          <p:cNvSpPr>
            <a:spLocks noChangeArrowheads="1"/>
          </p:cNvSpPr>
          <p:nvPr/>
        </p:nvSpPr>
        <p:spPr bwMode="auto">
          <a:xfrm>
            <a:off x="3833813" y="984250"/>
            <a:ext cx="3251200" cy="376238"/>
          </a:xfrm>
          <a:prstGeom prst="rect">
            <a:avLst/>
          </a:prstGeom>
          <a:solidFill>
            <a:srgbClr val="CCFF99"/>
          </a:solidFill>
          <a:ln w="9525">
            <a:solidFill>
              <a:schemeClr val="tx1"/>
            </a:solidFill>
            <a:miter lim="800000"/>
            <a:headEnd/>
            <a:tailEnd/>
          </a:ln>
        </p:spPr>
        <p:txBody>
          <a:bodyPr anchor="ctr">
            <a:spAutoFit/>
          </a:bodyPr>
          <a:lstStyle/>
          <a:p>
            <a:pPr algn="ctr"/>
            <a:r>
              <a:rPr lang="en-US" sz="1800">
                <a:solidFill>
                  <a:schemeClr val="tx1"/>
                </a:solidFill>
                <a:hlinkClick r:id="rId8"/>
              </a:rPr>
              <a:t>Plenipotentiary Conference</a:t>
            </a:r>
            <a:endParaRPr lang="en-US" sz="1800">
              <a:solidFill>
                <a:schemeClr val="tx1"/>
              </a:solidFill>
            </a:endParaRPr>
          </a:p>
        </p:txBody>
      </p:sp>
      <p:sp>
        <p:nvSpPr>
          <p:cNvPr id="12301" name="Rectangle 7"/>
          <p:cNvSpPr>
            <a:spLocks noChangeArrowheads="1"/>
          </p:cNvSpPr>
          <p:nvPr/>
        </p:nvSpPr>
        <p:spPr bwMode="auto">
          <a:xfrm>
            <a:off x="4030663" y="1573213"/>
            <a:ext cx="2819400" cy="376237"/>
          </a:xfrm>
          <a:prstGeom prst="rect">
            <a:avLst/>
          </a:prstGeom>
          <a:solidFill>
            <a:srgbClr val="99CCFF"/>
          </a:solidFill>
          <a:ln w="9525">
            <a:solidFill>
              <a:schemeClr val="tx1"/>
            </a:solidFill>
            <a:miter lim="800000"/>
            <a:headEnd/>
            <a:tailEnd/>
          </a:ln>
        </p:spPr>
        <p:txBody>
          <a:bodyPr anchor="ctr">
            <a:spAutoFit/>
          </a:bodyPr>
          <a:lstStyle/>
          <a:p>
            <a:pPr algn="ctr"/>
            <a:r>
              <a:rPr lang="en-US" sz="1800">
                <a:solidFill>
                  <a:schemeClr val="tx1"/>
                </a:solidFill>
                <a:hlinkClick r:id="rId9"/>
              </a:rPr>
              <a:t>ITU Council</a:t>
            </a:r>
            <a:endParaRPr lang="en-US" sz="1800">
              <a:solidFill>
                <a:schemeClr val="tx1"/>
              </a:solidFill>
            </a:endParaRPr>
          </a:p>
        </p:txBody>
      </p:sp>
      <p:sp>
        <p:nvSpPr>
          <p:cNvPr id="12302" name="Rectangle 8"/>
          <p:cNvSpPr>
            <a:spLocks noChangeArrowheads="1"/>
          </p:cNvSpPr>
          <p:nvPr/>
        </p:nvSpPr>
        <p:spPr bwMode="auto">
          <a:xfrm>
            <a:off x="3629025" y="2357438"/>
            <a:ext cx="1724025" cy="982662"/>
          </a:xfrm>
          <a:prstGeom prst="rect">
            <a:avLst/>
          </a:prstGeom>
          <a:solidFill>
            <a:srgbClr val="FFCCCC"/>
          </a:solidFill>
          <a:ln w="9525">
            <a:solidFill>
              <a:schemeClr val="tx1"/>
            </a:solidFill>
            <a:miter lim="800000"/>
            <a:headEnd/>
            <a:tailEnd/>
          </a:ln>
        </p:spPr>
        <p:txBody>
          <a:bodyPr anchor="ctr">
            <a:spAutoFit/>
          </a:bodyPr>
          <a:lstStyle/>
          <a:p>
            <a:pPr algn="ctr">
              <a:spcBef>
                <a:spcPct val="25000"/>
              </a:spcBef>
            </a:pPr>
            <a:r>
              <a:rPr lang="en-US" sz="1800">
                <a:solidFill>
                  <a:schemeClr val="tx1"/>
                </a:solidFill>
              </a:rPr>
              <a:t>ITU-T</a:t>
            </a:r>
          </a:p>
          <a:p>
            <a:pPr algn="ctr">
              <a:lnSpc>
                <a:spcPct val="110000"/>
              </a:lnSpc>
            </a:pPr>
            <a:endParaRPr lang="en-US" sz="1800">
              <a:solidFill>
                <a:schemeClr val="tx1"/>
              </a:solidFill>
            </a:endParaRPr>
          </a:p>
          <a:p>
            <a:pPr algn="ctr"/>
            <a:r>
              <a:rPr lang="en-US" sz="1000" b="1">
                <a:solidFill>
                  <a:schemeClr val="tx1"/>
                </a:solidFill>
              </a:rPr>
              <a:t>World Telecommunication Standardization Assembly</a:t>
            </a:r>
          </a:p>
        </p:txBody>
      </p:sp>
      <p:sp>
        <p:nvSpPr>
          <p:cNvPr id="12303" name="Rectangle 11"/>
          <p:cNvSpPr>
            <a:spLocks noChangeArrowheads="1"/>
          </p:cNvSpPr>
          <p:nvPr/>
        </p:nvSpPr>
        <p:spPr bwMode="auto">
          <a:xfrm>
            <a:off x="5413375" y="2357438"/>
            <a:ext cx="1774825" cy="985837"/>
          </a:xfrm>
          <a:prstGeom prst="rect">
            <a:avLst/>
          </a:prstGeom>
          <a:solidFill>
            <a:srgbClr val="FFCCCC"/>
          </a:solidFill>
          <a:ln w="9525">
            <a:solidFill>
              <a:schemeClr val="tx1"/>
            </a:solidFill>
            <a:miter lim="800000"/>
            <a:headEnd/>
            <a:tailEnd/>
          </a:ln>
        </p:spPr>
        <p:txBody>
          <a:bodyPr anchor="ctr">
            <a:spAutoFit/>
          </a:bodyPr>
          <a:lstStyle/>
          <a:p>
            <a:pPr algn="ctr"/>
            <a:r>
              <a:rPr lang="en-US" sz="1800">
                <a:solidFill>
                  <a:schemeClr val="tx1"/>
                </a:solidFill>
              </a:rPr>
              <a:t>ITU-R</a:t>
            </a:r>
          </a:p>
          <a:p>
            <a:pPr algn="ctr"/>
            <a:r>
              <a:rPr lang="en-US" sz="1000" b="1">
                <a:solidFill>
                  <a:schemeClr val="tx1"/>
                </a:solidFill>
              </a:rPr>
              <a:t>World Radiocommunication Conference</a:t>
            </a:r>
          </a:p>
          <a:p>
            <a:pPr algn="ctr"/>
            <a:r>
              <a:rPr lang="en-US" sz="1000" b="1">
                <a:solidFill>
                  <a:schemeClr val="tx1"/>
                </a:solidFill>
              </a:rPr>
              <a:t>Radiocommunication Assembly</a:t>
            </a:r>
          </a:p>
        </p:txBody>
      </p:sp>
      <p:sp>
        <p:nvSpPr>
          <p:cNvPr id="12304" name="Rectangle 12"/>
          <p:cNvSpPr>
            <a:spLocks noChangeArrowheads="1"/>
          </p:cNvSpPr>
          <p:nvPr/>
        </p:nvSpPr>
        <p:spPr bwMode="auto">
          <a:xfrm>
            <a:off x="7245350" y="2357438"/>
            <a:ext cx="1776413" cy="982662"/>
          </a:xfrm>
          <a:prstGeom prst="rect">
            <a:avLst/>
          </a:prstGeom>
          <a:solidFill>
            <a:srgbClr val="FFCCCC"/>
          </a:solidFill>
          <a:ln w="9525">
            <a:solidFill>
              <a:schemeClr val="tx1"/>
            </a:solidFill>
            <a:miter lim="800000"/>
            <a:headEnd/>
            <a:tailEnd/>
          </a:ln>
        </p:spPr>
        <p:txBody>
          <a:bodyPr anchor="ctr">
            <a:spAutoFit/>
          </a:bodyPr>
          <a:lstStyle/>
          <a:p>
            <a:pPr algn="ctr"/>
            <a:r>
              <a:rPr lang="en-US" sz="1800">
                <a:solidFill>
                  <a:schemeClr val="tx1"/>
                </a:solidFill>
              </a:rPr>
              <a:t>ITU-D</a:t>
            </a:r>
          </a:p>
          <a:p>
            <a:pPr algn="ctr">
              <a:lnSpc>
                <a:spcPct val="110000"/>
              </a:lnSpc>
            </a:pPr>
            <a:endParaRPr lang="en-US" sz="1800">
              <a:solidFill>
                <a:schemeClr val="tx1"/>
              </a:solidFill>
            </a:endParaRPr>
          </a:p>
          <a:p>
            <a:pPr algn="ctr"/>
            <a:r>
              <a:rPr lang="en-US" sz="1000" b="1">
                <a:solidFill>
                  <a:schemeClr val="tx1"/>
                </a:solidFill>
              </a:rPr>
              <a:t>World Telecommunication Development Conference</a:t>
            </a:r>
          </a:p>
        </p:txBody>
      </p:sp>
      <p:sp>
        <p:nvSpPr>
          <p:cNvPr id="12305" name="Rectangle 28"/>
          <p:cNvSpPr>
            <a:spLocks noChangeArrowheads="1"/>
          </p:cNvSpPr>
          <p:nvPr/>
        </p:nvSpPr>
        <p:spPr bwMode="auto">
          <a:xfrm>
            <a:off x="1852613" y="2352675"/>
            <a:ext cx="1722437" cy="982663"/>
          </a:xfrm>
          <a:prstGeom prst="rect">
            <a:avLst/>
          </a:prstGeom>
          <a:solidFill>
            <a:srgbClr val="FFCCCC"/>
          </a:solidFill>
          <a:ln w="9525">
            <a:solidFill>
              <a:schemeClr val="tx1"/>
            </a:solidFill>
            <a:miter lim="800000"/>
            <a:headEnd/>
            <a:tailEnd/>
          </a:ln>
        </p:spPr>
        <p:txBody>
          <a:bodyPr anchor="ctr">
            <a:spAutoFit/>
          </a:bodyPr>
          <a:lstStyle/>
          <a:p>
            <a:pPr algn="ctr">
              <a:spcBef>
                <a:spcPct val="60000"/>
              </a:spcBef>
            </a:pPr>
            <a:r>
              <a:rPr lang="en-US" sz="1900">
                <a:solidFill>
                  <a:schemeClr val="tx1"/>
                </a:solidFill>
              </a:rPr>
              <a:t>General</a:t>
            </a:r>
          </a:p>
          <a:p>
            <a:pPr algn="ctr"/>
            <a:r>
              <a:rPr lang="en-US" sz="1900">
                <a:solidFill>
                  <a:schemeClr val="tx1"/>
                </a:solidFill>
              </a:rPr>
              <a:t>Secretariat</a:t>
            </a:r>
          </a:p>
          <a:p>
            <a:pPr algn="ctr">
              <a:lnSpc>
                <a:spcPct val="55000"/>
              </a:lnSpc>
            </a:pPr>
            <a:endParaRPr lang="en-US" sz="1900">
              <a:solidFill>
                <a:schemeClr val="tx1"/>
              </a:solidFill>
            </a:endParaRPr>
          </a:p>
          <a:p>
            <a:pPr algn="ctr">
              <a:lnSpc>
                <a:spcPct val="50000"/>
              </a:lnSpc>
            </a:pPr>
            <a:endParaRPr lang="en-US" sz="1900">
              <a:solidFill>
                <a:schemeClr val="tx1"/>
              </a:solidFill>
            </a:endParaRPr>
          </a:p>
        </p:txBody>
      </p:sp>
      <p:sp>
        <p:nvSpPr>
          <p:cNvPr id="12306" name="Line 31"/>
          <p:cNvSpPr>
            <a:spLocks noChangeShapeType="1"/>
          </p:cNvSpPr>
          <p:nvPr/>
        </p:nvSpPr>
        <p:spPr bwMode="auto">
          <a:xfrm>
            <a:off x="4441825" y="2235200"/>
            <a:ext cx="3748088" cy="1588"/>
          </a:xfrm>
          <a:prstGeom prst="line">
            <a:avLst/>
          </a:prstGeom>
          <a:noFill/>
          <a:ln w="9525">
            <a:solidFill>
              <a:schemeClr val="tx1"/>
            </a:solidFill>
            <a:round/>
            <a:headEnd/>
            <a:tailEnd/>
          </a:ln>
        </p:spPr>
        <p:txBody>
          <a:bodyPr>
            <a:spAutoFit/>
          </a:bodyPr>
          <a:lstStyle/>
          <a:p>
            <a:endParaRPr lang="en-US"/>
          </a:p>
        </p:txBody>
      </p:sp>
      <p:sp>
        <p:nvSpPr>
          <p:cNvPr id="12307" name="Text Box 1030"/>
          <p:cNvSpPr txBox="1">
            <a:spLocks noChangeArrowheads="1"/>
          </p:cNvSpPr>
          <p:nvPr/>
        </p:nvSpPr>
        <p:spPr bwMode="auto">
          <a:xfrm>
            <a:off x="0" y="5892800"/>
            <a:ext cx="1798320" cy="830997"/>
          </a:xfrm>
          <a:prstGeom prst="rect">
            <a:avLst/>
          </a:prstGeom>
          <a:noFill/>
          <a:ln w="9525">
            <a:noFill/>
            <a:miter lim="800000"/>
            <a:headEnd/>
            <a:tailEnd/>
          </a:ln>
        </p:spPr>
        <p:txBody>
          <a:bodyPr wrap="square">
            <a:spAutoFit/>
          </a:bodyPr>
          <a:lstStyle/>
          <a:p>
            <a:pPr algn="ctr">
              <a:spcBef>
                <a:spcPct val="50000"/>
              </a:spcBef>
            </a:pPr>
            <a:r>
              <a:rPr lang="en-US" dirty="0">
                <a:solidFill>
                  <a:schemeClr val="tx1"/>
                </a:solidFill>
                <a:hlinkClick r:id="rId10"/>
              </a:rPr>
              <a:t>ITU-T </a:t>
            </a:r>
            <a:br>
              <a:rPr lang="en-US" dirty="0">
                <a:solidFill>
                  <a:schemeClr val="tx1"/>
                </a:solidFill>
                <a:hlinkClick r:id="rId10"/>
              </a:rPr>
            </a:br>
            <a:r>
              <a:rPr lang="en-US" dirty="0">
                <a:solidFill>
                  <a:schemeClr val="tx1"/>
                </a:solidFill>
                <a:hlinkClick r:id="rId10"/>
              </a:rPr>
              <a:t>Site map</a:t>
            </a:r>
            <a:endParaRPr lang="en-US"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66"/>
          <p:cNvSpPr>
            <a:spLocks noChangeShapeType="1"/>
          </p:cNvSpPr>
          <p:nvPr/>
        </p:nvSpPr>
        <p:spPr bwMode="auto">
          <a:xfrm>
            <a:off x="1824038" y="1595438"/>
            <a:ext cx="0" cy="4291012"/>
          </a:xfrm>
          <a:prstGeom prst="line">
            <a:avLst/>
          </a:prstGeom>
          <a:noFill/>
          <a:ln w="25400" cap="rnd">
            <a:solidFill>
              <a:schemeClr val="tx1"/>
            </a:solidFill>
            <a:round/>
            <a:headEnd/>
            <a:tailEnd/>
          </a:ln>
        </p:spPr>
        <p:txBody>
          <a:bodyPr>
            <a:spAutoFit/>
          </a:bodyPr>
          <a:lstStyle/>
          <a:p>
            <a:endParaRPr lang="en-US"/>
          </a:p>
        </p:txBody>
      </p:sp>
      <p:sp>
        <p:nvSpPr>
          <p:cNvPr id="13315" name="Rectangle 62"/>
          <p:cNvSpPr>
            <a:spLocks noChangeArrowheads="1"/>
          </p:cNvSpPr>
          <p:nvPr/>
        </p:nvSpPr>
        <p:spPr bwMode="auto">
          <a:xfrm>
            <a:off x="5251450" y="5065713"/>
            <a:ext cx="1665288" cy="820737"/>
          </a:xfrm>
          <a:prstGeom prst="rect">
            <a:avLst/>
          </a:prstGeom>
          <a:noFill/>
          <a:ln w="9525">
            <a:noFill/>
            <a:miter lim="800000"/>
            <a:headEnd/>
            <a:tailEnd/>
          </a:ln>
        </p:spPr>
        <p:txBody>
          <a:bodyPr anchor="ctr"/>
          <a:lstStyle/>
          <a:p>
            <a:pPr algn="l" eaLnBrk="1" hangingPunct="1"/>
            <a:r>
              <a:rPr lang="en-US" sz="1200">
                <a:solidFill>
                  <a:schemeClr val="tx1"/>
                </a:solidFill>
                <a:cs typeface="Times New Roman" pitchFamily="18" charset="0"/>
              </a:rPr>
              <a:t>2</a:t>
            </a:r>
            <a:r>
              <a:rPr lang="en-US" sz="1200" baseline="30000">
                <a:solidFill>
                  <a:schemeClr val="tx1"/>
                </a:solidFill>
                <a:cs typeface="Times New Roman" pitchFamily="18" charset="0"/>
              </a:rPr>
              <a:t>nd</a:t>
            </a:r>
            <a:r>
              <a:rPr lang="en-US" sz="1200">
                <a:solidFill>
                  <a:schemeClr val="tx1"/>
                </a:solidFill>
                <a:cs typeface="Times New Roman" pitchFamily="18" charset="0"/>
              </a:rPr>
              <a:t> floor</a:t>
            </a:r>
            <a:br>
              <a:rPr lang="en-US" sz="1200">
                <a:solidFill>
                  <a:schemeClr val="tx1"/>
                </a:solidFill>
                <a:cs typeface="Times New Roman" pitchFamily="18" charset="0"/>
              </a:rPr>
            </a:br>
            <a:r>
              <a:rPr lang="en-US" sz="1200">
                <a:solidFill>
                  <a:schemeClr val="tx1"/>
                </a:solidFill>
                <a:cs typeface="Times New Roman" pitchFamily="18" charset="0"/>
              </a:rPr>
              <a:t>Open: 0600 - 2200 hrs</a:t>
            </a:r>
            <a:endParaRPr lang="en-US">
              <a:solidFill>
                <a:schemeClr val="tx1"/>
              </a:solidFill>
            </a:endParaRPr>
          </a:p>
        </p:txBody>
      </p:sp>
      <p:pic>
        <p:nvPicPr>
          <p:cNvPr id="13316" name="Picture 5" descr="MCj02394450000[1]"/>
          <p:cNvPicPr>
            <a:picLocks noChangeAspect="1" noChangeArrowheads="1"/>
          </p:cNvPicPr>
          <p:nvPr/>
        </p:nvPicPr>
        <p:blipFill>
          <a:blip r:embed="rId2" cstate="print"/>
          <a:srcRect/>
          <a:stretch>
            <a:fillRect/>
          </a:stretch>
        </p:blipFill>
        <p:spPr bwMode="auto">
          <a:xfrm>
            <a:off x="7453313" y="4357688"/>
            <a:ext cx="685800" cy="628650"/>
          </a:xfrm>
          <a:prstGeom prst="rect">
            <a:avLst/>
          </a:prstGeom>
          <a:noFill/>
          <a:ln w="9525">
            <a:noFill/>
            <a:miter lim="800000"/>
            <a:headEnd/>
            <a:tailEnd/>
          </a:ln>
        </p:spPr>
      </p:pic>
      <p:sp>
        <p:nvSpPr>
          <p:cNvPr id="13317" name="Text Box 6"/>
          <p:cNvSpPr txBox="1">
            <a:spLocks noChangeArrowheads="1"/>
          </p:cNvSpPr>
          <p:nvPr/>
        </p:nvSpPr>
        <p:spPr bwMode="auto">
          <a:xfrm>
            <a:off x="3270250" y="4170363"/>
            <a:ext cx="76200" cy="76200"/>
          </a:xfrm>
          <a:prstGeom prst="rect">
            <a:avLst/>
          </a:prstGeom>
          <a:solidFill>
            <a:srgbClr val="FFFFFF"/>
          </a:solidFill>
          <a:ln w="9525">
            <a:solidFill>
              <a:srgbClr val="000000"/>
            </a:solidFill>
            <a:miter lim="800000"/>
            <a:headEnd/>
            <a:tailEnd/>
          </a:ln>
        </p:spPr>
        <p:txBody>
          <a:bodyPr/>
          <a:lstStyle/>
          <a:p>
            <a:pPr algn="l" eaLnBrk="1" hangingPunct="1"/>
            <a:endParaRPr lang="en-US">
              <a:solidFill>
                <a:schemeClr val="tx1"/>
              </a:solidFill>
            </a:endParaRPr>
          </a:p>
        </p:txBody>
      </p:sp>
      <p:sp>
        <p:nvSpPr>
          <p:cNvPr id="13318" name="Text Box 7"/>
          <p:cNvSpPr txBox="1">
            <a:spLocks noChangeArrowheads="1"/>
          </p:cNvSpPr>
          <p:nvPr/>
        </p:nvSpPr>
        <p:spPr bwMode="auto">
          <a:xfrm>
            <a:off x="3178175" y="3224213"/>
            <a:ext cx="1854200" cy="730250"/>
          </a:xfrm>
          <a:prstGeom prst="rect">
            <a:avLst/>
          </a:prstGeom>
          <a:solidFill>
            <a:srgbClr val="FFFFFF"/>
          </a:solidFill>
          <a:ln w="9525">
            <a:noFill/>
            <a:miter lim="800000"/>
            <a:headEnd/>
            <a:tailEnd/>
          </a:ln>
        </p:spPr>
        <p:txBody>
          <a:bodyPr/>
          <a:lstStyle/>
          <a:p>
            <a:pPr algn="l" eaLnBrk="1" hangingPunct="1"/>
            <a:r>
              <a:rPr lang="en-US" sz="1200">
                <a:solidFill>
                  <a:schemeClr val="tx1"/>
                </a:solidFill>
                <a:latin typeface="Trebuchet MS" pitchFamily="34" charset="0"/>
                <a:cs typeface="Times New Roman" pitchFamily="18" charset="0"/>
              </a:rPr>
              <a:t>Tel: +41 22 730 5107/5108</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Open: 0600 - 2200 hrs</a:t>
            </a:r>
            <a:endParaRPr lang="en-US" sz="1000">
              <a:solidFill>
                <a:schemeClr val="tx1"/>
              </a:solidFill>
              <a:latin typeface="Trebuchet MS" pitchFamily="34" charset="0"/>
              <a:cs typeface="Times New Roman" pitchFamily="18" charset="0"/>
            </a:endParaRPr>
          </a:p>
          <a:p>
            <a:pPr algn="l"/>
            <a:endParaRPr lang="en-US">
              <a:solidFill>
                <a:schemeClr val="tx1"/>
              </a:solidFill>
            </a:endParaRPr>
          </a:p>
        </p:txBody>
      </p:sp>
      <p:sp>
        <p:nvSpPr>
          <p:cNvPr id="13319" name="Rectangle 22"/>
          <p:cNvSpPr>
            <a:spLocks noChangeArrowheads="1"/>
          </p:cNvSpPr>
          <p:nvPr/>
        </p:nvSpPr>
        <p:spPr bwMode="auto">
          <a:xfrm>
            <a:off x="608013" y="1595438"/>
            <a:ext cx="1446212" cy="0"/>
          </a:xfrm>
          <a:prstGeom prst="rect">
            <a:avLst/>
          </a:prstGeom>
          <a:noFill/>
          <a:ln w="9525">
            <a:noFill/>
            <a:miter lim="800000"/>
            <a:headEnd/>
            <a:tailEnd/>
          </a:ln>
        </p:spPr>
        <p:txBody>
          <a:bodyPr wrap="none" anchor="ctr">
            <a:spAutoFit/>
          </a:bodyPr>
          <a:lstStyle/>
          <a:p>
            <a:endParaRPr lang="en-US"/>
          </a:p>
        </p:txBody>
      </p:sp>
      <p:sp>
        <p:nvSpPr>
          <p:cNvPr id="13320" name="Rectangle 23"/>
          <p:cNvSpPr>
            <a:spLocks noChangeArrowheads="1"/>
          </p:cNvSpPr>
          <p:nvPr/>
        </p:nvSpPr>
        <p:spPr bwMode="auto">
          <a:xfrm>
            <a:off x="1827213" y="3127058"/>
            <a:ext cx="901700" cy="274637"/>
          </a:xfrm>
          <a:prstGeom prst="rect">
            <a:avLst/>
          </a:prstGeom>
          <a:noFill/>
          <a:ln w="9525">
            <a:noFill/>
            <a:miter lim="800000"/>
            <a:headEnd/>
            <a:tailEnd/>
          </a:ln>
        </p:spPr>
        <p:txBody>
          <a:bodyPr wrap="none" anchor="ctr">
            <a:spAutoFit/>
          </a:bodyPr>
          <a:lstStyle/>
          <a:p>
            <a:pPr algn="l" eaLnBrk="1" hangingPunct="1"/>
            <a:r>
              <a:rPr lang="en-US" sz="1200" b="1" dirty="0">
                <a:solidFill>
                  <a:schemeClr val="tx1"/>
                </a:solidFill>
                <a:latin typeface="Trebuchet MS" pitchFamily="34" charset="0"/>
                <a:cs typeface="Times New Roman" pitchFamily="18" charset="0"/>
              </a:rPr>
              <a:t>Reception</a:t>
            </a:r>
            <a:endParaRPr lang="en-US" dirty="0">
              <a:solidFill>
                <a:schemeClr val="tx1"/>
              </a:solidFill>
              <a:latin typeface="Trebuchet MS" pitchFamily="34" charset="0"/>
            </a:endParaRPr>
          </a:p>
        </p:txBody>
      </p:sp>
      <p:sp>
        <p:nvSpPr>
          <p:cNvPr id="13321" name="Rectangle 25"/>
          <p:cNvSpPr>
            <a:spLocks noChangeArrowheads="1"/>
          </p:cNvSpPr>
          <p:nvPr/>
        </p:nvSpPr>
        <p:spPr bwMode="auto">
          <a:xfrm>
            <a:off x="608013" y="1595438"/>
            <a:ext cx="1981200" cy="0"/>
          </a:xfrm>
          <a:prstGeom prst="rect">
            <a:avLst/>
          </a:prstGeom>
          <a:noFill/>
          <a:ln w="9525">
            <a:noFill/>
            <a:miter lim="800000"/>
            <a:headEnd/>
            <a:tailEnd/>
          </a:ln>
        </p:spPr>
        <p:txBody>
          <a:bodyPr wrap="none">
            <a:spAutoFit/>
          </a:bodyPr>
          <a:lstStyle/>
          <a:p>
            <a:endParaRPr lang="en-US"/>
          </a:p>
        </p:txBody>
      </p:sp>
      <p:sp>
        <p:nvSpPr>
          <p:cNvPr id="13322" name="Rectangle 29"/>
          <p:cNvSpPr>
            <a:spLocks noChangeArrowheads="1"/>
          </p:cNvSpPr>
          <p:nvPr/>
        </p:nvSpPr>
        <p:spPr bwMode="auto">
          <a:xfrm>
            <a:off x="1817688" y="4298950"/>
            <a:ext cx="1217612" cy="822325"/>
          </a:xfrm>
          <a:prstGeom prst="rect">
            <a:avLst/>
          </a:prstGeom>
          <a:noFill/>
          <a:ln w="9525">
            <a:noFill/>
            <a:miter lim="800000"/>
            <a:headEnd/>
            <a:tailEnd/>
          </a:ln>
        </p:spPr>
        <p:txBody>
          <a:bodyPr anchor="ctr">
            <a:spAutoFit/>
          </a:bodyPr>
          <a:lstStyle/>
          <a:p>
            <a:pPr algn="l" eaLnBrk="1" hangingPunct="1"/>
            <a:r>
              <a:rPr lang="en-US" sz="1200" b="1">
                <a:solidFill>
                  <a:schemeClr val="tx1"/>
                </a:solidFill>
                <a:latin typeface="Trebuchet MS" pitchFamily="34" charset="0"/>
                <a:cs typeface="Times New Roman" pitchFamily="18" charset="0"/>
              </a:rPr>
              <a:t>Telephone</a:t>
            </a:r>
            <a:br>
              <a:rPr lang="en-US" sz="1200" b="1">
                <a:solidFill>
                  <a:schemeClr val="tx1"/>
                </a:solidFill>
                <a:latin typeface="Trebuchet MS" pitchFamily="34" charset="0"/>
                <a:cs typeface="Times New Roman" pitchFamily="18" charset="0"/>
              </a:rPr>
            </a:br>
            <a:r>
              <a:rPr lang="en-US" sz="1200" b="1">
                <a:solidFill>
                  <a:schemeClr val="tx1"/>
                </a:solidFill>
                <a:latin typeface="Trebuchet MS" pitchFamily="34" charset="0"/>
                <a:cs typeface="Times New Roman" pitchFamily="18" charset="0"/>
              </a:rPr>
              <a:t>operators</a:t>
            </a:r>
            <a:endParaRPr lang="en-US" sz="1000">
              <a:solidFill>
                <a:schemeClr val="tx1"/>
              </a:solidFill>
              <a:latin typeface="Trebuchet MS" pitchFamily="34" charset="0"/>
              <a:cs typeface="Times New Roman" pitchFamily="18" charset="0"/>
            </a:endParaRPr>
          </a:p>
          <a:p>
            <a:pPr algn="l"/>
            <a:endParaRPr lang="en-US">
              <a:solidFill>
                <a:schemeClr val="tx1"/>
              </a:solidFill>
            </a:endParaRPr>
          </a:p>
        </p:txBody>
      </p:sp>
      <p:sp>
        <p:nvSpPr>
          <p:cNvPr id="13323" name="Rectangle 36"/>
          <p:cNvSpPr>
            <a:spLocks noChangeArrowheads="1"/>
          </p:cNvSpPr>
          <p:nvPr/>
        </p:nvSpPr>
        <p:spPr bwMode="auto">
          <a:xfrm>
            <a:off x="608013" y="1595438"/>
            <a:ext cx="1665287" cy="0"/>
          </a:xfrm>
          <a:prstGeom prst="rect">
            <a:avLst/>
          </a:prstGeom>
          <a:noFill/>
          <a:ln w="9525">
            <a:noFill/>
            <a:miter lim="800000"/>
            <a:headEnd/>
            <a:tailEnd/>
          </a:ln>
        </p:spPr>
        <p:txBody>
          <a:bodyPr wrap="none" anchor="ctr">
            <a:spAutoFit/>
          </a:bodyPr>
          <a:lstStyle/>
          <a:p>
            <a:endParaRPr lang="en-US"/>
          </a:p>
        </p:txBody>
      </p:sp>
      <p:sp>
        <p:nvSpPr>
          <p:cNvPr id="13324" name="Rectangle 61"/>
          <p:cNvSpPr>
            <a:spLocks noChangeArrowheads="1"/>
          </p:cNvSpPr>
          <p:nvPr/>
        </p:nvSpPr>
        <p:spPr bwMode="auto">
          <a:xfrm>
            <a:off x="3155950" y="5065713"/>
            <a:ext cx="2095500" cy="820737"/>
          </a:xfrm>
          <a:prstGeom prst="rect">
            <a:avLst/>
          </a:prstGeom>
          <a:noFill/>
          <a:ln w="9525">
            <a:noFill/>
            <a:miter lim="800000"/>
            <a:headEnd/>
            <a:tailEnd/>
          </a:ln>
        </p:spPr>
        <p:txBody>
          <a:bodyPr/>
          <a:lstStyle/>
          <a:p>
            <a:pPr algn="l" eaLnBrk="1" hangingPunct="1"/>
            <a:r>
              <a:rPr lang="en-US" sz="1200">
                <a:solidFill>
                  <a:schemeClr val="tx1"/>
                </a:solidFill>
                <a:latin typeface="Trebuchet MS" pitchFamily="34" charset="0"/>
                <a:cs typeface="Times New Roman" pitchFamily="18" charset="0"/>
              </a:rPr>
              <a:t>2</a:t>
            </a:r>
            <a:r>
              <a:rPr lang="en-US" sz="1200" baseline="30000">
                <a:solidFill>
                  <a:schemeClr val="tx1"/>
                </a:solidFill>
                <a:latin typeface="Trebuchet MS" pitchFamily="34" charset="0"/>
                <a:cs typeface="Times New Roman" pitchFamily="18" charset="0"/>
              </a:rPr>
              <a:t>nd</a:t>
            </a:r>
            <a:r>
              <a:rPr lang="en-US" sz="1200">
                <a:solidFill>
                  <a:schemeClr val="tx1"/>
                </a:solidFill>
                <a:latin typeface="Trebuchet MS" pitchFamily="34" charset="0"/>
                <a:cs typeface="Times New Roman" pitchFamily="18" charset="0"/>
              </a:rPr>
              <a:t> basement </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Open: 0600 - 2200 hrs</a:t>
            </a:r>
            <a:endParaRPr lang="en-US" sz="1000">
              <a:solidFill>
                <a:schemeClr val="tx1"/>
              </a:solidFill>
              <a:latin typeface="Trebuchet MS" pitchFamily="34" charset="0"/>
              <a:cs typeface="Times New Roman" pitchFamily="18" charset="0"/>
            </a:endParaRPr>
          </a:p>
          <a:p>
            <a:pPr algn="l"/>
            <a:r>
              <a:rPr lang="en-US" sz="1200">
                <a:solidFill>
                  <a:schemeClr val="tx1"/>
                </a:solidFill>
                <a:latin typeface="Trebuchet MS" pitchFamily="34" charset="0"/>
                <a:cs typeface="Times New Roman" pitchFamily="18" charset="0"/>
              </a:rPr>
              <a:t>Detailed information on </a:t>
            </a:r>
            <a:r>
              <a:rPr lang="en-US" sz="1200">
                <a:solidFill>
                  <a:schemeClr val="tx1"/>
                </a:solidFill>
                <a:latin typeface="Trebuchet MS" pitchFamily="34" charset="0"/>
                <a:cs typeface="Times New Roman" pitchFamily="18" charset="0"/>
                <a:hlinkClick r:id="rId3"/>
              </a:rPr>
              <a:t>EDH</a:t>
            </a:r>
            <a:r>
              <a:rPr lang="en-US" sz="1200">
                <a:solidFill>
                  <a:schemeClr val="tx1"/>
                </a:solidFill>
                <a:latin typeface="Trebuchet MS" pitchFamily="34" charset="0"/>
                <a:cs typeface="Times New Roman" pitchFamily="18" charset="0"/>
              </a:rPr>
              <a:t> </a:t>
            </a:r>
            <a:r>
              <a:rPr lang="en-US" sz="800" i="1">
                <a:solidFill>
                  <a:schemeClr val="tx1"/>
                </a:solidFill>
                <a:latin typeface="Trebuchet MS" pitchFamily="34" charset="0"/>
                <a:ea typeface="Times New Roman" pitchFamily="18" charset="0"/>
                <a:cs typeface="Arial" charset="0"/>
              </a:rPr>
              <a:t>(</a:t>
            </a:r>
            <a:r>
              <a:rPr lang="en-US" sz="800" b="1" i="1">
                <a:solidFill>
                  <a:schemeClr val="tx1"/>
                </a:solidFill>
                <a:latin typeface="Trebuchet MS" pitchFamily="34" charset="0"/>
                <a:ea typeface="Times New Roman" pitchFamily="18" charset="0"/>
                <a:cs typeface="Arial" charset="0"/>
              </a:rPr>
              <a:t>http://www.itu.int/ITU-T/edh)</a:t>
            </a:r>
            <a:endParaRPr lang="en-US" sz="800" b="1">
              <a:solidFill>
                <a:schemeClr val="tx1"/>
              </a:solidFill>
              <a:latin typeface="Trebuchet MS" pitchFamily="34" charset="0"/>
            </a:endParaRPr>
          </a:p>
        </p:txBody>
      </p:sp>
      <p:sp>
        <p:nvSpPr>
          <p:cNvPr id="13325" name="Rectangle 60"/>
          <p:cNvSpPr>
            <a:spLocks noChangeArrowheads="1"/>
          </p:cNvSpPr>
          <p:nvPr/>
        </p:nvSpPr>
        <p:spPr bwMode="auto">
          <a:xfrm>
            <a:off x="1747838" y="5065713"/>
            <a:ext cx="1446212" cy="820737"/>
          </a:xfrm>
          <a:prstGeom prst="rect">
            <a:avLst/>
          </a:prstGeom>
          <a:noFill/>
          <a:ln w="9525">
            <a:noFill/>
            <a:miter lim="800000"/>
            <a:headEnd/>
            <a:tailEnd/>
          </a:ln>
        </p:spPr>
        <p:txBody>
          <a:bodyPr anchor="ctr"/>
          <a:lstStyle/>
          <a:p>
            <a:pPr algn="ctr" eaLnBrk="1" hangingPunct="1"/>
            <a:r>
              <a:rPr lang="en-US" sz="1200" b="1">
                <a:solidFill>
                  <a:schemeClr val="tx1"/>
                </a:solidFill>
                <a:latin typeface="Trebuchet MS" pitchFamily="34" charset="0"/>
                <a:cs typeface="Times New Roman" pitchFamily="18" charset="0"/>
                <a:hlinkClick r:id="rId4" action="ppaction://hlinksldjump"/>
              </a:rPr>
              <a:t>Computer rooms</a:t>
            </a:r>
            <a:endParaRPr lang="en-US">
              <a:solidFill>
                <a:schemeClr val="tx1"/>
              </a:solidFill>
              <a:latin typeface="Trebuchet MS" pitchFamily="34" charset="0"/>
            </a:endParaRPr>
          </a:p>
        </p:txBody>
      </p:sp>
      <p:sp>
        <p:nvSpPr>
          <p:cNvPr id="13326" name="Rectangle 57"/>
          <p:cNvSpPr>
            <a:spLocks noChangeArrowheads="1"/>
          </p:cNvSpPr>
          <p:nvPr/>
        </p:nvSpPr>
        <p:spPr bwMode="auto">
          <a:xfrm>
            <a:off x="3206750" y="4243388"/>
            <a:ext cx="2184400" cy="822325"/>
          </a:xfrm>
          <a:prstGeom prst="rect">
            <a:avLst/>
          </a:prstGeom>
          <a:noFill/>
          <a:ln w="9525">
            <a:noFill/>
            <a:miter lim="800000"/>
            <a:headEnd/>
            <a:tailEnd/>
          </a:ln>
        </p:spPr>
        <p:txBody>
          <a:bodyPr/>
          <a:lstStyle/>
          <a:p>
            <a:pPr algn="l" eaLnBrk="1" hangingPunct="1"/>
            <a:r>
              <a:rPr lang="en-GB" sz="1200">
                <a:solidFill>
                  <a:schemeClr val="tx1"/>
                </a:solidFill>
                <a:latin typeface="Trebuchet MS" pitchFamily="34" charset="0"/>
                <a:cs typeface="Times New Roman" pitchFamily="18" charset="0"/>
              </a:rPr>
              <a:t>Message centre </a:t>
            </a:r>
            <a:br>
              <a:rPr lang="en-GB" sz="1200">
                <a:solidFill>
                  <a:schemeClr val="tx1"/>
                </a:solidFill>
                <a:latin typeface="Trebuchet MS" pitchFamily="34" charset="0"/>
                <a:cs typeface="Times New Roman" pitchFamily="18" charset="0"/>
              </a:rPr>
            </a:br>
            <a:r>
              <a:rPr lang="en-GB" sz="1200">
                <a:solidFill>
                  <a:schemeClr val="tx1"/>
                </a:solidFill>
                <a:latin typeface="Trebuchet MS" pitchFamily="34" charset="0"/>
                <a:cs typeface="Times New Roman" pitchFamily="18" charset="0"/>
              </a:rPr>
              <a:t>for participants:</a:t>
            </a:r>
            <a:endParaRPr lang="en-US" sz="1000">
              <a:solidFill>
                <a:schemeClr val="tx1"/>
              </a:solidFill>
              <a:latin typeface="Trebuchet MS" pitchFamily="34" charset="0"/>
              <a:cs typeface="Times New Roman" pitchFamily="18" charset="0"/>
            </a:endParaRPr>
          </a:p>
          <a:p>
            <a:pPr algn="l"/>
            <a:r>
              <a:rPr lang="en-GB" sz="1200">
                <a:solidFill>
                  <a:schemeClr val="tx1"/>
                </a:solidFill>
                <a:latin typeface="Trebuchet MS" pitchFamily="34" charset="0"/>
                <a:cs typeface="Times New Roman" pitchFamily="18" charset="0"/>
              </a:rPr>
              <a:t>Tel: +41 22 730 5195/5196</a:t>
            </a:r>
            <a:br>
              <a:rPr lang="en-GB" sz="1200">
                <a:solidFill>
                  <a:schemeClr val="tx1"/>
                </a:solidFill>
                <a:latin typeface="Trebuchet MS" pitchFamily="34" charset="0"/>
                <a:cs typeface="Times New Roman" pitchFamily="18" charset="0"/>
              </a:rPr>
            </a:br>
            <a:r>
              <a:rPr lang="en-GB" sz="1200">
                <a:solidFill>
                  <a:schemeClr val="tx1"/>
                </a:solidFill>
                <a:latin typeface="Trebuchet MS" pitchFamily="34" charset="0"/>
                <a:cs typeface="Times New Roman" pitchFamily="18" charset="0"/>
              </a:rPr>
              <a:t>Fax: +41 22 733 7256</a:t>
            </a:r>
            <a:endParaRPr lang="en-GB">
              <a:solidFill>
                <a:schemeClr val="tx1"/>
              </a:solidFill>
              <a:latin typeface="Trebuchet MS" pitchFamily="34" charset="0"/>
            </a:endParaRPr>
          </a:p>
        </p:txBody>
      </p:sp>
      <p:sp>
        <p:nvSpPr>
          <p:cNvPr id="13327" name="Rectangle 55"/>
          <p:cNvSpPr>
            <a:spLocks noChangeArrowheads="1"/>
          </p:cNvSpPr>
          <p:nvPr/>
        </p:nvSpPr>
        <p:spPr bwMode="auto">
          <a:xfrm>
            <a:off x="6904038" y="3052763"/>
            <a:ext cx="1619250" cy="1063625"/>
          </a:xfrm>
          <a:prstGeom prst="rect">
            <a:avLst/>
          </a:prstGeom>
          <a:noFill/>
          <a:ln w="9525">
            <a:noFill/>
            <a:miter lim="800000"/>
            <a:headEnd/>
            <a:tailEnd/>
          </a:ln>
        </p:spPr>
        <p:txBody>
          <a:bodyPr/>
          <a:lstStyle/>
          <a:p>
            <a:pPr algn="l" eaLnBrk="1" hangingPunct="1"/>
            <a:r>
              <a:rPr lang="en-US" sz="1200">
                <a:solidFill>
                  <a:schemeClr val="tx1"/>
                </a:solidFill>
                <a:latin typeface="Trebuchet MS" pitchFamily="34" charset="0"/>
                <a:cs typeface="Times New Roman" pitchFamily="18" charset="0"/>
              </a:rPr>
              <a:t>(Tel: 022 730 5172)</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Open: 0600-2200 hrs</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Weekdays only. Door controlled by badge (no receptionist)</a:t>
            </a:r>
            <a:endParaRPr lang="en-US">
              <a:solidFill>
                <a:schemeClr val="tx1"/>
              </a:solidFill>
              <a:latin typeface="Trebuchet MS" pitchFamily="34" charset="0"/>
            </a:endParaRPr>
          </a:p>
        </p:txBody>
      </p:sp>
      <p:sp>
        <p:nvSpPr>
          <p:cNvPr id="13328" name="Rectangle 54"/>
          <p:cNvSpPr>
            <a:spLocks noChangeArrowheads="1"/>
          </p:cNvSpPr>
          <p:nvPr/>
        </p:nvSpPr>
        <p:spPr bwMode="auto">
          <a:xfrm>
            <a:off x="5251450" y="3090863"/>
            <a:ext cx="1751013" cy="847725"/>
          </a:xfrm>
          <a:prstGeom prst="rect">
            <a:avLst/>
          </a:prstGeom>
          <a:noFill/>
          <a:ln w="9525">
            <a:noFill/>
            <a:miter lim="800000"/>
            <a:headEnd/>
            <a:tailEnd/>
          </a:ln>
        </p:spPr>
        <p:txBody>
          <a:bodyPr/>
          <a:lstStyle/>
          <a:p>
            <a:pPr algn="l" eaLnBrk="1" hangingPunct="1"/>
            <a:r>
              <a:rPr lang="en-US" sz="1200">
                <a:solidFill>
                  <a:schemeClr val="tx1"/>
                </a:solidFill>
                <a:latin typeface="Trebuchet MS" pitchFamily="34" charset="0"/>
                <a:cs typeface="Times New Roman" pitchFamily="18" charset="0"/>
              </a:rPr>
              <a:t>Tel: +41 22 730 6788/6789</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Open: 0600 - 2200 hrs</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Weekdays only</a:t>
            </a:r>
            <a:endParaRPr lang="en-US">
              <a:solidFill>
                <a:schemeClr val="tx1"/>
              </a:solidFill>
              <a:latin typeface="Trebuchet MS" pitchFamily="34" charset="0"/>
            </a:endParaRPr>
          </a:p>
        </p:txBody>
      </p:sp>
      <p:sp>
        <p:nvSpPr>
          <p:cNvPr id="13329" name="Rectangle 51"/>
          <p:cNvSpPr>
            <a:spLocks noChangeArrowheads="1"/>
          </p:cNvSpPr>
          <p:nvPr/>
        </p:nvSpPr>
        <p:spPr bwMode="auto">
          <a:xfrm>
            <a:off x="6916738" y="2417763"/>
            <a:ext cx="1619250" cy="457200"/>
          </a:xfrm>
          <a:prstGeom prst="rect">
            <a:avLst/>
          </a:prstGeom>
          <a:noFill/>
          <a:ln w="9525">
            <a:noFill/>
            <a:miter lim="800000"/>
            <a:headEnd/>
            <a:tailEnd/>
          </a:ln>
        </p:spPr>
        <p:txBody>
          <a:bodyPr/>
          <a:lstStyle/>
          <a:p>
            <a:pPr algn="l" eaLnBrk="1" hangingPunct="1"/>
            <a:r>
              <a:rPr lang="en-US" sz="1200" dirty="0">
                <a:solidFill>
                  <a:schemeClr val="tx1"/>
                </a:solidFill>
                <a:latin typeface="Trebuchet MS" pitchFamily="34" charset="0"/>
                <a:cs typeface="Times New Roman" pitchFamily="18" charset="0"/>
              </a:rPr>
              <a:t>E (1</a:t>
            </a:r>
            <a:r>
              <a:rPr lang="en-US" sz="1200" baseline="30000" dirty="0">
                <a:solidFill>
                  <a:schemeClr val="tx1"/>
                </a:solidFill>
                <a:latin typeface="Trebuchet MS" pitchFamily="34" charset="0"/>
                <a:cs typeface="Times New Roman" pitchFamily="18" charset="0"/>
              </a:rPr>
              <a:t>st</a:t>
            </a:r>
            <a:r>
              <a:rPr lang="en-US" sz="1200" dirty="0">
                <a:solidFill>
                  <a:schemeClr val="tx1"/>
                </a:solidFill>
                <a:latin typeface="Trebuchet MS" pitchFamily="34" charset="0"/>
                <a:cs typeface="Times New Roman" pitchFamily="18" charset="0"/>
              </a:rPr>
              <a:t> floor)</a:t>
            </a:r>
            <a:br>
              <a:rPr lang="en-US" sz="1200" dirty="0">
                <a:solidFill>
                  <a:schemeClr val="tx1"/>
                </a:solidFill>
                <a:latin typeface="Trebuchet MS" pitchFamily="34" charset="0"/>
                <a:cs typeface="Times New Roman" pitchFamily="18" charset="0"/>
              </a:rPr>
            </a:br>
            <a:r>
              <a:rPr lang="en-US" sz="1200" dirty="0">
                <a:solidFill>
                  <a:schemeClr val="tx1"/>
                </a:solidFill>
                <a:latin typeface="Trebuchet MS" pitchFamily="34" charset="0"/>
                <a:cs typeface="Times New Roman" pitchFamily="18" charset="0"/>
              </a:rPr>
              <a:t>F (4</a:t>
            </a:r>
            <a:r>
              <a:rPr lang="en-US" sz="1200" baseline="30000" dirty="0">
                <a:solidFill>
                  <a:schemeClr val="tx1"/>
                </a:solidFill>
                <a:latin typeface="Trebuchet MS" pitchFamily="34" charset="0"/>
                <a:cs typeface="Times New Roman" pitchFamily="18" charset="0"/>
              </a:rPr>
              <a:t>th</a:t>
            </a:r>
            <a:r>
              <a:rPr lang="en-US" sz="1200" dirty="0">
                <a:solidFill>
                  <a:schemeClr val="tx1"/>
                </a:solidFill>
                <a:latin typeface="Trebuchet MS" pitchFamily="34" charset="0"/>
                <a:cs typeface="Times New Roman" pitchFamily="18" charset="0"/>
              </a:rPr>
              <a:t> floor</a:t>
            </a:r>
            <a:r>
              <a:rPr lang="en-US" sz="1200" dirty="0" smtClean="0">
                <a:solidFill>
                  <a:schemeClr val="tx1"/>
                </a:solidFill>
                <a:latin typeface="Trebuchet MS" pitchFamily="34" charset="0"/>
                <a:cs typeface="Times New Roman" pitchFamily="18" charset="0"/>
              </a:rPr>
              <a:t>)</a:t>
            </a:r>
          </a:p>
          <a:p>
            <a:pPr algn="l" eaLnBrk="1" hangingPunct="1"/>
            <a:r>
              <a:rPr lang="en-US" sz="1200" dirty="0" smtClean="0">
                <a:solidFill>
                  <a:schemeClr val="tx1"/>
                </a:solidFill>
                <a:latin typeface="Trebuchet MS" pitchFamily="34" charset="0"/>
                <a:cs typeface="Times New Roman" pitchFamily="18" charset="0"/>
              </a:rPr>
              <a:t>G (3</a:t>
            </a:r>
            <a:r>
              <a:rPr lang="en-US" sz="1200" baseline="30000" dirty="0" smtClean="0">
                <a:solidFill>
                  <a:schemeClr val="tx1"/>
                </a:solidFill>
                <a:latin typeface="Trebuchet MS" pitchFamily="34" charset="0"/>
                <a:cs typeface="Times New Roman" pitchFamily="18" charset="0"/>
              </a:rPr>
              <a:t>rd</a:t>
            </a:r>
            <a:r>
              <a:rPr lang="en-US" sz="1200" dirty="0" smtClean="0">
                <a:solidFill>
                  <a:schemeClr val="tx1"/>
                </a:solidFill>
                <a:latin typeface="Trebuchet MS" pitchFamily="34" charset="0"/>
                <a:cs typeface="Times New Roman" pitchFamily="18" charset="0"/>
              </a:rPr>
              <a:t> floor)</a:t>
            </a:r>
            <a:endParaRPr lang="en-US" dirty="0">
              <a:solidFill>
                <a:schemeClr val="tx1"/>
              </a:solidFill>
              <a:latin typeface="Trebuchet MS" pitchFamily="34" charset="0"/>
            </a:endParaRPr>
          </a:p>
        </p:txBody>
      </p:sp>
      <p:sp>
        <p:nvSpPr>
          <p:cNvPr id="13330" name="Rectangle 50"/>
          <p:cNvSpPr>
            <a:spLocks noChangeArrowheads="1"/>
          </p:cNvSpPr>
          <p:nvPr/>
        </p:nvSpPr>
        <p:spPr bwMode="auto">
          <a:xfrm>
            <a:off x="5251450" y="2417763"/>
            <a:ext cx="1665288" cy="457200"/>
          </a:xfrm>
          <a:prstGeom prst="rect">
            <a:avLst/>
          </a:prstGeom>
          <a:noFill/>
          <a:ln w="9525">
            <a:noFill/>
            <a:miter lim="800000"/>
            <a:headEnd/>
            <a:tailEnd/>
          </a:ln>
        </p:spPr>
        <p:txBody>
          <a:bodyPr anchor="ctr"/>
          <a:lstStyle/>
          <a:p>
            <a:pPr algn="l" eaLnBrk="1" hangingPunct="1"/>
            <a:r>
              <a:rPr lang="en-US" sz="1200">
                <a:solidFill>
                  <a:schemeClr val="tx1"/>
                </a:solidFill>
                <a:cs typeface="Times New Roman" pitchFamily="18" charset="0"/>
              </a:rPr>
              <a:t>H K L M  (1</a:t>
            </a:r>
            <a:r>
              <a:rPr lang="en-US" sz="1200" baseline="30000">
                <a:solidFill>
                  <a:schemeClr val="tx1"/>
                </a:solidFill>
                <a:cs typeface="Times New Roman" pitchFamily="18" charset="0"/>
              </a:rPr>
              <a:t>st</a:t>
            </a:r>
            <a:r>
              <a:rPr lang="en-US" sz="1200">
                <a:solidFill>
                  <a:schemeClr val="tx1"/>
                </a:solidFill>
                <a:cs typeface="Times New Roman" pitchFamily="18" charset="0"/>
              </a:rPr>
              <a:t> floor)</a:t>
            </a:r>
            <a:endParaRPr lang="en-US">
              <a:solidFill>
                <a:schemeClr val="tx1"/>
              </a:solidFill>
            </a:endParaRPr>
          </a:p>
        </p:txBody>
      </p:sp>
      <p:sp>
        <p:nvSpPr>
          <p:cNvPr id="13331" name="Rectangle 49"/>
          <p:cNvSpPr>
            <a:spLocks noChangeArrowheads="1"/>
          </p:cNvSpPr>
          <p:nvPr/>
        </p:nvSpPr>
        <p:spPr bwMode="auto">
          <a:xfrm>
            <a:off x="3219450" y="2417763"/>
            <a:ext cx="1981200" cy="457200"/>
          </a:xfrm>
          <a:prstGeom prst="rect">
            <a:avLst/>
          </a:prstGeom>
          <a:noFill/>
          <a:ln w="9525">
            <a:noFill/>
            <a:miter lim="800000"/>
            <a:headEnd/>
            <a:tailEnd/>
          </a:ln>
        </p:spPr>
        <p:txBody>
          <a:bodyPr/>
          <a:lstStyle/>
          <a:p>
            <a:pPr algn="l" eaLnBrk="1" hangingPunct="1"/>
            <a:r>
              <a:rPr lang="en-US" sz="1200">
                <a:solidFill>
                  <a:schemeClr val="tx1"/>
                </a:solidFill>
                <a:latin typeface="Trebuchet MS" pitchFamily="34" charset="0"/>
                <a:cs typeface="Times New Roman" pitchFamily="18" charset="0"/>
              </a:rPr>
              <a:t>A, B, C, D  (2</a:t>
            </a:r>
            <a:r>
              <a:rPr lang="en-US" sz="1200" baseline="30000">
                <a:solidFill>
                  <a:schemeClr val="tx1"/>
                </a:solidFill>
                <a:latin typeface="Trebuchet MS" pitchFamily="34" charset="0"/>
                <a:cs typeface="Times New Roman" pitchFamily="18" charset="0"/>
              </a:rPr>
              <a:t>nd</a:t>
            </a:r>
            <a:r>
              <a:rPr lang="en-US" sz="1200">
                <a:solidFill>
                  <a:schemeClr val="tx1"/>
                </a:solidFill>
                <a:latin typeface="Trebuchet MS" pitchFamily="34" charset="0"/>
                <a:cs typeface="Times New Roman" pitchFamily="18" charset="0"/>
              </a:rPr>
              <a:t> basement)</a:t>
            </a:r>
            <a:br>
              <a:rPr lang="en-US" sz="1200">
                <a:solidFill>
                  <a:schemeClr val="tx1"/>
                </a:solidFill>
                <a:latin typeface="Trebuchet MS" pitchFamily="34" charset="0"/>
                <a:cs typeface="Times New Roman" pitchFamily="18" charset="0"/>
              </a:rPr>
            </a:br>
            <a:r>
              <a:rPr lang="en-US" sz="1200">
                <a:solidFill>
                  <a:schemeClr val="tx1"/>
                </a:solidFill>
                <a:latin typeface="Trebuchet MS" pitchFamily="34" charset="0"/>
                <a:cs typeface="Times New Roman" pitchFamily="18" charset="0"/>
              </a:rPr>
              <a:t>T101, T103  (1</a:t>
            </a:r>
            <a:r>
              <a:rPr lang="en-US" sz="1200" baseline="30000">
                <a:solidFill>
                  <a:schemeClr val="tx1"/>
                </a:solidFill>
                <a:latin typeface="Trebuchet MS" pitchFamily="34" charset="0"/>
                <a:cs typeface="Times New Roman" pitchFamily="18" charset="0"/>
              </a:rPr>
              <a:t>st</a:t>
            </a:r>
            <a:r>
              <a:rPr lang="en-US" sz="1200">
                <a:solidFill>
                  <a:schemeClr val="tx1"/>
                </a:solidFill>
                <a:latin typeface="Trebuchet MS" pitchFamily="34" charset="0"/>
                <a:cs typeface="Times New Roman" pitchFamily="18" charset="0"/>
              </a:rPr>
              <a:t> floor)</a:t>
            </a:r>
            <a:endParaRPr lang="en-US">
              <a:solidFill>
                <a:schemeClr val="tx1"/>
              </a:solidFill>
              <a:latin typeface="Trebuchet MS" pitchFamily="34" charset="0"/>
            </a:endParaRPr>
          </a:p>
        </p:txBody>
      </p:sp>
      <p:sp>
        <p:nvSpPr>
          <p:cNvPr id="13332" name="Rectangle 48"/>
          <p:cNvSpPr>
            <a:spLocks noChangeArrowheads="1"/>
          </p:cNvSpPr>
          <p:nvPr/>
        </p:nvSpPr>
        <p:spPr bwMode="auto">
          <a:xfrm>
            <a:off x="1824038" y="2417763"/>
            <a:ext cx="1446212" cy="457200"/>
          </a:xfrm>
          <a:prstGeom prst="rect">
            <a:avLst/>
          </a:prstGeom>
          <a:noFill/>
          <a:ln w="9525">
            <a:noFill/>
            <a:miter lim="800000"/>
            <a:headEnd/>
            <a:tailEnd/>
          </a:ln>
        </p:spPr>
        <p:txBody>
          <a:bodyPr anchor="ctr"/>
          <a:lstStyle/>
          <a:p>
            <a:pPr algn="l" eaLnBrk="1" hangingPunct="1"/>
            <a:r>
              <a:rPr lang="en-US" sz="1200" b="1">
                <a:solidFill>
                  <a:schemeClr val="tx1"/>
                </a:solidFill>
                <a:latin typeface="Trebuchet MS" pitchFamily="34" charset="0"/>
                <a:cs typeface="Times New Roman" pitchFamily="18" charset="0"/>
                <a:hlinkClick r:id="rId5"/>
              </a:rPr>
              <a:t>Meeting rooms</a:t>
            </a:r>
            <a:endParaRPr lang="en-US" sz="1200" b="1">
              <a:solidFill>
                <a:schemeClr val="tx1"/>
              </a:solidFill>
              <a:latin typeface="Trebuchet MS" pitchFamily="34" charset="0"/>
              <a:cs typeface="Times New Roman" pitchFamily="18" charset="0"/>
            </a:endParaRPr>
          </a:p>
        </p:txBody>
      </p:sp>
      <p:sp>
        <p:nvSpPr>
          <p:cNvPr id="13333" name="Rectangle 47"/>
          <p:cNvSpPr>
            <a:spLocks noChangeArrowheads="1"/>
          </p:cNvSpPr>
          <p:nvPr/>
        </p:nvSpPr>
        <p:spPr bwMode="auto">
          <a:xfrm>
            <a:off x="6916738" y="2082800"/>
            <a:ext cx="1619250" cy="334963"/>
          </a:xfrm>
          <a:prstGeom prst="rect">
            <a:avLst/>
          </a:prstGeom>
          <a:noFill/>
          <a:ln w="9525">
            <a:noFill/>
            <a:miter lim="800000"/>
            <a:headEnd/>
            <a:tailEnd/>
          </a:ln>
        </p:spPr>
        <p:txBody>
          <a:bodyPr anchor="ctr"/>
          <a:lstStyle/>
          <a:p>
            <a:pPr algn="ctr" eaLnBrk="1" hangingPunct="1"/>
            <a:r>
              <a:rPr lang="en-US" sz="1200">
                <a:solidFill>
                  <a:schemeClr val="tx1"/>
                </a:solidFill>
                <a:latin typeface="Trebuchet MS" pitchFamily="34" charset="0"/>
                <a:cs typeface="Times New Roman" pitchFamily="18" charset="0"/>
              </a:rPr>
              <a:t>starts with “</a:t>
            </a:r>
            <a:r>
              <a:rPr lang="en-US" sz="1200" b="1">
                <a:solidFill>
                  <a:schemeClr val="tx1"/>
                </a:solidFill>
                <a:latin typeface="Trebuchet MS" pitchFamily="34" charset="0"/>
                <a:cs typeface="Times New Roman" pitchFamily="18" charset="0"/>
              </a:rPr>
              <a:t>V</a:t>
            </a:r>
            <a:r>
              <a:rPr lang="en-US" sz="1200">
                <a:solidFill>
                  <a:schemeClr val="tx1"/>
                </a:solidFill>
                <a:latin typeface="Trebuchet MS" pitchFamily="34" charset="0"/>
                <a:cs typeface="Times New Roman" pitchFamily="18" charset="0"/>
              </a:rPr>
              <a:t>”</a:t>
            </a:r>
            <a:endParaRPr lang="en-US">
              <a:solidFill>
                <a:schemeClr val="tx1"/>
              </a:solidFill>
              <a:latin typeface="Trebuchet MS" pitchFamily="34" charset="0"/>
            </a:endParaRPr>
          </a:p>
        </p:txBody>
      </p:sp>
      <p:sp>
        <p:nvSpPr>
          <p:cNvPr id="13334" name="Rectangle 46"/>
          <p:cNvSpPr>
            <a:spLocks noChangeArrowheads="1"/>
          </p:cNvSpPr>
          <p:nvPr/>
        </p:nvSpPr>
        <p:spPr bwMode="auto">
          <a:xfrm>
            <a:off x="5251450" y="2082800"/>
            <a:ext cx="1665288" cy="334963"/>
          </a:xfrm>
          <a:prstGeom prst="rect">
            <a:avLst/>
          </a:prstGeom>
          <a:noFill/>
          <a:ln w="9525">
            <a:noFill/>
            <a:miter lim="800000"/>
            <a:headEnd/>
            <a:tailEnd/>
          </a:ln>
        </p:spPr>
        <p:txBody>
          <a:bodyPr anchor="ctr"/>
          <a:lstStyle/>
          <a:p>
            <a:pPr algn="ctr" eaLnBrk="1" hangingPunct="1"/>
            <a:r>
              <a:rPr lang="en-US" sz="1200">
                <a:solidFill>
                  <a:schemeClr val="tx1"/>
                </a:solidFill>
                <a:latin typeface="Trebuchet MS" pitchFamily="34" charset="0"/>
                <a:cs typeface="Times New Roman" pitchFamily="18" charset="0"/>
              </a:rPr>
              <a:t>starts with “</a:t>
            </a:r>
            <a:r>
              <a:rPr lang="en-US" sz="1200" b="1">
                <a:solidFill>
                  <a:schemeClr val="tx1"/>
                </a:solidFill>
                <a:latin typeface="Trebuchet MS" pitchFamily="34" charset="0"/>
                <a:cs typeface="Times New Roman" pitchFamily="18" charset="0"/>
              </a:rPr>
              <a:t>M</a:t>
            </a:r>
            <a:r>
              <a:rPr lang="en-US" sz="1200">
                <a:solidFill>
                  <a:schemeClr val="tx1"/>
                </a:solidFill>
                <a:latin typeface="Trebuchet MS" pitchFamily="34" charset="0"/>
                <a:cs typeface="Times New Roman" pitchFamily="18" charset="0"/>
              </a:rPr>
              <a:t>”</a:t>
            </a:r>
            <a:endParaRPr lang="en-US">
              <a:solidFill>
                <a:schemeClr val="tx1"/>
              </a:solidFill>
              <a:latin typeface="Trebuchet MS" pitchFamily="34" charset="0"/>
            </a:endParaRPr>
          </a:p>
        </p:txBody>
      </p:sp>
      <p:sp>
        <p:nvSpPr>
          <p:cNvPr id="13335" name="Rectangle 45"/>
          <p:cNvSpPr>
            <a:spLocks noChangeArrowheads="1"/>
          </p:cNvSpPr>
          <p:nvPr/>
        </p:nvSpPr>
        <p:spPr bwMode="auto">
          <a:xfrm>
            <a:off x="3270250" y="2082800"/>
            <a:ext cx="1981200" cy="334963"/>
          </a:xfrm>
          <a:prstGeom prst="rect">
            <a:avLst/>
          </a:prstGeom>
          <a:noFill/>
          <a:ln w="9525">
            <a:noFill/>
            <a:miter lim="800000"/>
            <a:headEnd/>
            <a:tailEnd/>
          </a:ln>
        </p:spPr>
        <p:txBody>
          <a:bodyPr anchor="ctr"/>
          <a:lstStyle/>
          <a:p>
            <a:pPr algn="ctr" eaLnBrk="1" hangingPunct="1"/>
            <a:r>
              <a:rPr lang="en-US" sz="1200">
                <a:solidFill>
                  <a:schemeClr val="tx1"/>
                </a:solidFill>
                <a:latin typeface="Trebuchet MS" pitchFamily="34" charset="0"/>
                <a:cs typeface="Times New Roman" pitchFamily="18" charset="0"/>
              </a:rPr>
              <a:t>starts with “</a:t>
            </a:r>
            <a:r>
              <a:rPr lang="en-US" sz="1200" b="1">
                <a:solidFill>
                  <a:schemeClr val="tx1"/>
                </a:solidFill>
                <a:latin typeface="Trebuchet MS" pitchFamily="34" charset="0"/>
                <a:cs typeface="Times New Roman" pitchFamily="18" charset="0"/>
              </a:rPr>
              <a:t>T</a:t>
            </a:r>
            <a:r>
              <a:rPr lang="en-US" sz="1200">
                <a:solidFill>
                  <a:schemeClr val="tx1"/>
                </a:solidFill>
                <a:latin typeface="Trebuchet MS" pitchFamily="34" charset="0"/>
                <a:cs typeface="Times New Roman" pitchFamily="18" charset="0"/>
              </a:rPr>
              <a:t>”</a:t>
            </a:r>
            <a:endParaRPr lang="en-US">
              <a:solidFill>
                <a:schemeClr val="tx1"/>
              </a:solidFill>
              <a:latin typeface="Trebuchet MS" pitchFamily="34" charset="0"/>
            </a:endParaRPr>
          </a:p>
        </p:txBody>
      </p:sp>
      <p:sp>
        <p:nvSpPr>
          <p:cNvPr id="13336" name="Rectangle 44"/>
          <p:cNvSpPr>
            <a:spLocks noChangeArrowheads="1"/>
          </p:cNvSpPr>
          <p:nvPr/>
        </p:nvSpPr>
        <p:spPr bwMode="auto">
          <a:xfrm>
            <a:off x="1824038" y="2082800"/>
            <a:ext cx="1446212" cy="334963"/>
          </a:xfrm>
          <a:prstGeom prst="rect">
            <a:avLst/>
          </a:prstGeom>
          <a:noFill/>
          <a:ln w="9525">
            <a:noFill/>
            <a:miter lim="800000"/>
            <a:headEnd/>
            <a:tailEnd/>
          </a:ln>
        </p:spPr>
        <p:txBody>
          <a:bodyPr anchor="ctr"/>
          <a:lstStyle/>
          <a:p>
            <a:pPr algn="l" eaLnBrk="1" hangingPunct="1"/>
            <a:r>
              <a:rPr lang="fr-FR" sz="1200" b="1">
                <a:solidFill>
                  <a:schemeClr val="tx1"/>
                </a:solidFill>
                <a:latin typeface="Trebuchet MS" pitchFamily="34" charset="0"/>
                <a:cs typeface="Times New Roman" pitchFamily="18" charset="0"/>
              </a:rPr>
              <a:t>Office Number</a:t>
            </a:r>
            <a:endParaRPr lang="en-US" sz="1200" b="1">
              <a:solidFill>
                <a:schemeClr val="tx1"/>
              </a:solidFill>
              <a:latin typeface="Trebuchet MS" pitchFamily="34" charset="0"/>
              <a:cs typeface="Times New Roman" pitchFamily="18" charset="0"/>
            </a:endParaRPr>
          </a:p>
        </p:txBody>
      </p:sp>
      <p:sp>
        <p:nvSpPr>
          <p:cNvPr id="13337" name="Rectangle 40"/>
          <p:cNvSpPr>
            <a:spLocks noChangeArrowheads="1"/>
          </p:cNvSpPr>
          <p:nvPr/>
        </p:nvSpPr>
        <p:spPr bwMode="auto">
          <a:xfrm>
            <a:off x="1824038" y="1595438"/>
            <a:ext cx="1446212" cy="487362"/>
          </a:xfrm>
          <a:prstGeom prst="rect">
            <a:avLst/>
          </a:prstGeom>
          <a:noFill/>
          <a:ln w="9525">
            <a:noFill/>
            <a:miter lim="800000"/>
            <a:headEnd/>
            <a:tailEnd/>
          </a:ln>
        </p:spPr>
        <p:txBody>
          <a:bodyPr/>
          <a:lstStyle/>
          <a:p>
            <a:pPr algn="l" eaLnBrk="1" hangingPunct="1">
              <a:spcBef>
                <a:spcPct val="20000"/>
              </a:spcBef>
              <a:buClr>
                <a:srgbClr val="006666"/>
              </a:buClr>
              <a:buSzPct val="120000"/>
            </a:pPr>
            <a:endParaRPr lang="en-US" sz="2600">
              <a:solidFill>
                <a:schemeClr val="tx1"/>
              </a:solidFill>
              <a:latin typeface="Trebuchet MS" pitchFamily="34" charset="0"/>
            </a:endParaRPr>
          </a:p>
        </p:txBody>
      </p:sp>
      <p:sp>
        <p:nvSpPr>
          <p:cNvPr id="13338" name="Line 64"/>
          <p:cNvSpPr>
            <a:spLocks noChangeShapeType="1"/>
          </p:cNvSpPr>
          <p:nvPr/>
        </p:nvSpPr>
        <p:spPr bwMode="auto">
          <a:xfrm>
            <a:off x="1824038" y="1575118"/>
            <a:ext cx="6711950" cy="0"/>
          </a:xfrm>
          <a:prstGeom prst="line">
            <a:avLst/>
          </a:prstGeom>
          <a:noFill/>
          <a:ln w="25400" cap="rnd">
            <a:solidFill>
              <a:schemeClr val="tx1"/>
            </a:solidFill>
            <a:round/>
            <a:headEnd/>
            <a:tailEnd/>
          </a:ln>
        </p:spPr>
        <p:txBody>
          <a:bodyPr>
            <a:spAutoFit/>
          </a:bodyPr>
          <a:lstStyle/>
          <a:p>
            <a:endParaRPr lang="en-US"/>
          </a:p>
        </p:txBody>
      </p:sp>
      <p:sp>
        <p:nvSpPr>
          <p:cNvPr id="13339" name="Line 65"/>
          <p:cNvSpPr>
            <a:spLocks noChangeShapeType="1"/>
          </p:cNvSpPr>
          <p:nvPr/>
        </p:nvSpPr>
        <p:spPr bwMode="auto">
          <a:xfrm>
            <a:off x="1824038" y="5911850"/>
            <a:ext cx="6711950" cy="0"/>
          </a:xfrm>
          <a:prstGeom prst="line">
            <a:avLst/>
          </a:prstGeom>
          <a:noFill/>
          <a:ln w="25400" cap="rnd">
            <a:solidFill>
              <a:schemeClr val="tx1"/>
            </a:solidFill>
            <a:round/>
            <a:headEnd/>
            <a:tailEnd/>
          </a:ln>
        </p:spPr>
        <p:txBody>
          <a:bodyPr>
            <a:spAutoFit/>
          </a:bodyPr>
          <a:lstStyle/>
          <a:p>
            <a:endParaRPr lang="en-US"/>
          </a:p>
        </p:txBody>
      </p:sp>
      <p:sp>
        <p:nvSpPr>
          <p:cNvPr id="13340" name="Line 67"/>
          <p:cNvSpPr>
            <a:spLocks noChangeShapeType="1"/>
          </p:cNvSpPr>
          <p:nvPr/>
        </p:nvSpPr>
        <p:spPr bwMode="auto">
          <a:xfrm>
            <a:off x="8535988" y="1595438"/>
            <a:ext cx="0" cy="4291012"/>
          </a:xfrm>
          <a:prstGeom prst="line">
            <a:avLst/>
          </a:prstGeom>
          <a:noFill/>
          <a:ln w="25400" cap="rnd">
            <a:solidFill>
              <a:schemeClr val="tx1"/>
            </a:solidFill>
            <a:round/>
            <a:headEnd/>
            <a:tailEnd/>
          </a:ln>
        </p:spPr>
        <p:txBody>
          <a:bodyPr>
            <a:spAutoFit/>
          </a:bodyPr>
          <a:lstStyle/>
          <a:p>
            <a:endParaRPr lang="en-US"/>
          </a:p>
        </p:txBody>
      </p:sp>
      <p:sp>
        <p:nvSpPr>
          <p:cNvPr id="13341" name="Line 70"/>
          <p:cNvSpPr>
            <a:spLocks noChangeShapeType="1"/>
          </p:cNvSpPr>
          <p:nvPr/>
        </p:nvSpPr>
        <p:spPr bwMode="auto">
          <a:xfrm>
            <a:off x="1824038" y="2082800"/>
            <a:ext cx="6711950" cy="0"/>
          </a:xfrm>
          <a:prstGeom prst="line">
            <a:avLst/>
          </a:prstGeom>
          <a:noFill/>
          <a:ln w="25400" cap="rnd">
            <a:solidFill>
              <a:schemeClr val="tx1"/>
            </a:solidFill>
            <a:round/>
            <a:headEnd/>
            <a:tailEnd/>
          </a:ln>
        </p:spPr>
        <p:txBody>
          <a:bodyPr>
            <a:spAutoFit/>
          </a:bodyPr>
          <a:lstStyle/>
          <a:p>
            <a:endParaRPr lang="en-US"/>
          </a:p>
        </p:txBody>
      </p:sp>
      <p:sp>
        <p:nvSpPr>
          <p:cNvPr id="13342" name="Line 72"/>
          <p:cNvSpPr>
            <a:spLocks noChangeShapeType="1"/>
          </p:cNvSpPr>
          <p:nvPr/>
        </p:nvSpPr>
        <p:spPr bwMode="auto">
          <a:xfrm>
            <a:off x="3168650" y="1582738"/>
            <a:ext cx="0" cy="4291012"/>
          </a:xfrm>
          <a:prstGeom prst="line">
            <a:avLst/>
          </a:prstGeom>
          <a:noFill/>
          <a:ln w="25400" cap="rnd">
            <a:solidFill>
              <a:schemeClr val="tx1"/>
            </a:solidFill>
            <a:round/>
            <a:headEnd/>
            <a:tailEnd/>
          </a:ln>
        </p:spPr>
        <p:txBody>
          <a:bodyPr>
            <a:spAutoFit/>
          </a:bodyPr>
          <a:lstStyle/>
          <a:p>
            <a:endParaRPr lang="en-US"/>
          </a:p>
        </p:txBody>
      </p:sp>
      <p:sp>
        <p:nvSpPr>
          <p:cNvPr id="13343" name="Line 75"/>
          <p:cNvSpPr>
            <a:spLocks noChangeShapeType="1"/>
          </p:cNvSpPr>
          <p:nvPr/>
        </p:nvSpPr>
        <p:spPr bwMode="auto">
          <a:xfrm>
            <a:off x="5251450" y="1595438"/>
            <a:ext cx="0" cy="4291012"/>
          </a:xfrm>
          <a:prstGeom prst="line">
            <a:avLst/>
          </a:prstGeom>
          <a:noFill/>
          <a:ln w="25400" cap="rnd">
            <a:solidFill>
              <a:schemeClr val="tx1"/>
            </a:solidFill>
            <a:round/>
            <a:headEnd/>
            <a:tailEnd/>
          </a:ln>
        </p:spPr>
        <p:txBody>
          <a:bodyPr>
            <a:spAutoFit/>
          </a:bodyPr>
          <a:lstStyle/>
          <a:p>
            <a:endParaRPr lang="en-US"/>
          </a:p>
        </p:txBody>
      </p:sp>
      <p:sp>
        <p:nvSpPr>
          <p:cNvPr id="13344" name="Line 78"/>
          <p:cNvSpPr>
            <a:spLocks noChangeShapeType="1"/>
          </p:cNvSpPr>
          <p:nvPr/>
        </p:nvSpPr>
        <p:spPr bwMode="auto">
          <a:xfrm>
            <a:off x="6916738" y="1595438"/>
            <a:ext cx="0" cy="4291012"/>
          </a:xfrm>
          <a:prstGeom prst="line">
            <a:avLst/>
          </a:prstGeom>
          <a:noFill/>
          <a:ln w="25400" cap="rnd">
            <a:solidFill>
              <a:schemeClr val="tx1"/>
            </a:solidFill>
            <a:round/>
            <a:headEnd/>
            <a:tailEnd/>
          </a:ln>
        </p:spPr>
        <p:txBody>
          <a:bodyPr>
            <a:spAutoFit/>
          </a:bodyPr>
          <a:lstStyle/>
          <a:p>
            <a:endParaRPr lang="en-US"/>
          </a:p>
        </p:txBody>
      </p:sp>
      <p:sp>
        <p:nvSpPr>
          <p:cNvPr id="13345" name="Line 82"/>
          <p:cNvSpPr>
            <a:spLocks noChangeShapeType="1"/>
          </p:cNvSpPr>
          <p:nvPr/>
        </p:nvSpPr>
        <p:spPr bwMode="auto">
          <a:xfrm>
            <a:off x="1824038" y="2417763"/>
            <a:ext cx="6711950" cy="0"/>
          </a:xfrm>
          <a:prstGeom prst="line">
            <a:avLst/>
          </a:prstGeom>
          <a:noFill/>
          <a:ln w="25400" cap="rnd">
            <a:solidFill>
              <a:schemeClr val="tx1"/>
            </a:solidFill>
            <a:round/>
            <a:headEnd/>
            <a:tailEnd/>
          </a:ln>
        </p:spPr>
        <p:txBody>
          <a:bodyPr>
            <a:spAutoFit/>
          </a:bodyPr>
          <a:lstStyle/>
          <a:p>
            <a:endParaRPr lang="en-US"/>
          </a:p>
        </p:txBody>
      </p:sp>
      <p:sp>
        <p:nvSpPr>
          <p:cNvPr id="13346" name="Line 100"/>
          <p:cNvSpPr>
            <a:spLocks noChangeShapeType="1"/>
          </p:cNvSpPr>
          <p:nvPr/>
        </p:nvSpPr>
        <p:spPr bwMode="auto">
          <a:xfrm>
            <a:off x="1813878" y="3047683"/>
            <a:ext cx="6711950" cy="0"/>
          </a:xfrm>
          <a:prstGeom prst="line">
            <a:avLst/>
          </a:prstGeom>
          <a:noFill/>
          <a:ln w="25400" cap="rnd">
            <a:solidFill>
              <a:schemeClr val="tx1"/>
            </a:solidFill>
            <a:round/>
            <a:headEnd/>
            <a:tailEnd/>
          </a:ln>
        </p:spPr>
        <p:txBody>
          <a:bodyPr>
            <a:spAutoFit/>
          </a:bodyPr>
          <a:lstStyle/>
          <a:p>
            <a:endParaRPr lang="en-US"/>
          </a:p>
        </p:txBody>
      </p:sp>
      <p:sp>
        <p:nvSpPr>
          <p:cNvPr id="13347" name="Line 118"/>
          <p:cNvSpPr>
            <a:spLocks noChangeShapeType="1"/>
          </p:cNvSpPr>
          <p:nvPr/>
        </p:nvSpPr>
        <p:spPr bwMode="auto">
          <a:xfrm>
            <a:off x="1824038" y="4243388"/>
            <a:ext cx="6711950" cy="0"/>
          </a:xfrm>
          <a:prstGeom prst="line">
            <a:avLst/>
          </a:prstGeom>
          <a:noFill/>
          <a:ln w="25400" cap="rnd">
            <a:solidFill>
              <a:schemeClr val="tx1"/>
            </a:solidFill>
            <a:round/>
            <a:headEnd/>
            <a:tailEnd/>
          </a:ln>
        </p:spPr>
        <p:txBody>
          <a:bodyPr>
            <a:spAutoFit/>
          </a:bodyPr>
          <a:lstStyle/>
          <a:p>
            <a:endParaRPr lang="en-US"/>
          </a:p>
        </p:txBody>
      </p:sp>
      <p:sp>
        <p:nvSpPr>
          <p:cNvPr id="13348" name="Line 136"/>
          <p:cNvSpPr>
            <a:spLocks noChangeShapeType="1"/>
          </p:cNvSpPr>
          <p:nvPr/>
        </p:nvSpPr>
        <p:spPr bwMode="auto">
          <a:xfrm>
            <a:off x="1824038" y="5065713"/>
            <a:ext cx="6711950" cy="0"/>
          </a:xfrm>
          <a:prstGeom prst="line">
            <a:avLst/>
          </a:prstGeom>
          <a:noFill/>
          <a:ln w="25400" cap="rnd">
            <a:solidFill>
              <a:schemeClr val="tx1"/>
            </a:solidFill>
            <a:round/>
            <a:headEnd/>
            <a:tailEnd/>
          </a:ln>
        </p:spPr>
        <p:txBody>
          <a:bodyPr>
            <a:spAutoFit/>
          </a:bodyPr>
          <a:lstStyle/>
          <a:p>
            <a:endParaRPr lang="en-US"/>
          </a:p>
        </p:txBody>
      </p:sp>
      <p:pic>
        <p:nvPicPr>
          <p:cNvPr id="13349" name="Picture 8" descr="badge_itu-t"/>
          <p:cNvPicPr>
            <a:picLocks noChangeAspect="1" noChangeArrowheads="1"/>
          </p:cNvPicPr>
          <p:nvPr/>
        </p:nvPicPr>
        <p:blipFill>
          <a:blip r:embed="rId6" cstate="print"/>
          <a:srcRect/>
          <a:stretch>
            <a:fillRect/>
          </a:stretch>
        </p:blipFill>
        <p:spPr bwMode="auto">
          <a:xfrm rot="-863615">
            <a:off x="2047875" y="3440113"/>
            <a:ext cx="1049338" cy="676275"/>
          </a:xfrm>
          <a:prstGeom prst="rect">
            <a:avLst/>
          </a:prstGeom>
          <a:noFill/>
          <a:ln w="9525">
            <a:noFill/>
            <a:miter lim="800000"/>
            <a:headEnd/>
            <a:tailEnd/>
          </a:ln>
        </p:spPr>
      </p:pic>
      <p:pic>
        <p:nvPicPr>
          <p:cNvPr id="13350" name="Picture 170" descr="ITU-Buildings">
            <a:hlinkClick r:id="rId7" action="ppaction://hlinksldjump"/>
          </p:cNvPr>
          <p:cNvPicPr>
            <a:picLocks noChangeAspect="1" noChangeArrowheads="1"/>
          </p:cNvPicPr>
          <p:nvPr/>
        </p:nvPicPr>
        <p:blipFill>
          <a:blip r:embed="rId8" cstate="print"/>
          <a:srcRect/>
          <a:stretch>
            <a:fillRect/>
          </a:stretch>
        </p:blipFill>
        <p:spPr bwMode="auto">
          <a:xfrm>
            <a:off x="350838" y="2030413"/>
            <a:ext cx="1141412" cy="1703387"/>
          </a:xfrm>
          <a:prstGeom prst="rect">
            <a:avLst/>
          </a:prstGeom>
          <a:noFill/>
          <a:ln w="9525">
            <a:noFill/>
            <a:miter lim="800000"/>
            <a:headEnd/>
            <a:tailEnd/>
          </a:ln>
        </p:spPr>
      </p:pic>
      <p:sp>
        <p:nvSpPr>
          <p:cNvPr id="13351" name="Rectangle 43"/>
          <p:cNvSpPr>
            <a:spLocks noChangeArrowheads="1"/>
          </p:cNvSpPr>
          <p:nvPr/>
        </p:nvSpPr>
        <p:spPr bwMode="auto">
          <a:xfrm>
            <a:off x="7181850" y="1604963"/>
            <a:ext cx="962025" cy="296862"/>
          </a:xfrm>
          <a:prstGeom prst="rect">
            <a:avLst/>
          </a:prstGeom>
          <a:noFill/>
          <a:ln w="9525">
            <a:noFill/>
            <a:miter lim="800000"/>
            <a:headEnd/>
            <a:tailEnd/>
          </a:ln>
        </p:spPr>
        <p:txBody>
          <a:bodyPr/>
          <a:lstStyle/>
          <a:p>
            <a:pPr algn="ctr" eaLnBrk="1" hangingPunct="1"/>
            <a:r>
              <a:rPr lang="fr-FR" sz="1200" b="1">
                <a:solidFill>
                  <a:schemeClr val="tx1"/>
                </a:solidFill>
                <a:latin typeface="Trebuchet MS" pitchFamily="34" charset="0"/>
                <a:cs typeface="Times New Roman" pitchFamily="18" charset="0"/>
              </a:rPr>
              <a:t>Varembé</a:t>
            </a:r>
            <a:br>
              <a:rPr lang="fr-FR" sz="1200" b="1">
                <a:solidFill>
                  <a:schemeClr val="tx1"/>
                </a:solidFill>
                <a:latin typeface="Trebuchet MS" pitchFamily="34" charset="0"/>
                <a:cs typeface="Times New Roman" pitchFamily="18" charset="0"/>
              </a:rPr>
            </a:br>
            <a:r>
              <a:rPr lang="fr-FR" sz="1200">
                <a:solidFill>
                  <a:schemeClr val="tx1"/>
                </a:solidFill>
                <a:latin typeface="Trebuchet MS" pitchFamily="34" charset="0"/>
                <a:cs typeface="Times New Roman" pitchFamily="18" charset="0"/>
              </a:rPr>
              <a:t>building</a:t>
            </a:r>
            <a:endParaRPr lang="fr-FR">
              <a:solidFill>
                <a:schemeClr val="tx1"/>
              </a:solidFill>
              <a:latin typeface="Trebuchet MS" pitchFamily="34" charset="0"/>
            </a:endParaRPr>
          </a:p>
        </p:txBody>
      </p:sp>
      <p:sp>
        <p:nvSpPr>
          <p:cNvPr id="13352" name="Rectangle 42"/>
          <p:cNvSpPr>
            <a:spLocks noChangeArrowheads="1"/>
          </p:cNvSpPr>
          <p:nvPr/>
        </p:nvSpPr>
        <p:spPr bwMode="auto">
          <a:xfrm>
            <a:off x="5476875" y="1604963"/>
            <a:ext cx="1179513" cy="277812"/>
          </a:xfrm>
          <a:prstGeom prst="rect">
            <a:avLst/>
          </a:prstGeom>
          <a:noFill/>
          <a:ln w="9525">
            <a:noFill/>
            <a:miter lim="800000"/>
            <a:headEnd/>
            <a:tailEnd/>
          </a:ln>
        </p:spPr>
        <p:txBody>
          <a:bodyPr/>
          <a:lstStyle/>
          <a:p>
            <a:pPr algn="ctr" eaLnBrk="1" hangingPunct="1"/>
            <a:r>
              <a:rPr lang="fr-FR" sz="1200" b="1">
                <a:solidFill>
                  <a:schemeClr val="tx1"/>
                </a:solidFill>
                <a:latin typeface="Trebuchet MS" pitchFamily="34" charset="0"/>
                <a:cs typeface="Times New Roman" pitchFamily="18" charset="0"/>
              </a:rPr>
              <a:t>Montbrillant</a:t>
            </a:r>
            <a:br>
              <a:rPr lang="fr-FR" sz="1200" b="1">
                <a:solidFill>
                  <a:schemeClr val="tx1"/>
                </a:solidFill>
                <a:latin typeface="Trebuchet MS" pitchFamily="34" charset="0"/>
                <a:cs typeface="Times New Roman" pitchFamily="18" charset="0"/>
              </a:rPr>
            </a:br>
            <a:r>
              <a:rPr lang="fr-FR" sz="1200">
                <a:solidFill>
                  <a:schemeClr val="tx1"/>
                </a:solidFill>
                <a:latin typeface="Trebuchet MS" pitchFamily="34" charset="0"/>
                <a:cs typeface="Times New Roman" pitchFamily="18" charset="0"/>
              </a:rPr>
              <a:t>building</a:t>
            </a:r>
            <a:endParaRPr lang="fr-FR">
              <a:solidFill>
                <a:schemeClr val="tx1"/>
              </a:solidFill>
              <a:latin typeface="Trebuchet MS" pitchFamily="34" charset="0"/>
            </a:endParaRPr>
          </a:p>
        </p:txBody>
      </p:sp>
      <p:sp>
        <p:nvSpPr>
          <p:cNvPr id="13353" name="Rectangle 41"/>
          <p:cNvSpPr>
            <a:spLocks noChangeArrowheads="1"/>
          </p:cNvSpPr>
          <p:nvPr/>
        </p:nvSpPr>
        <p:spPr bwMode="auto">
          <a:xfrm>
            <a:off x="3705225" y="1614488"/>
            <a:ext cx="1114425" cy="334962"/>
          </a:xfrm>
          <a:prstGeom prst="rect">
            <a:avLst/>
          </a:prstGeom>
          <a:noFill/>
          <a:ln w="9525">
            <a:noFill/>
            <a:miter lim="800000"/>
            <a:headEnd/>
            <a:tailEnd/>
          </a:ln>
        </p:spPr>
        <p:txBody>
          <a:bodyPr/>
          <a:lstStyle/>
          <a:p>
            <a:pPr algn="ctr" eaLnBrk="1" hangingPunct="1"/>
            <a:r>
              <a:rPr lang="en-GB" sz="1200" b="1">
                <a:solidFill>
                  <a:schemeClr val="tx1"/>
                </a:solidFill>
                <a:latin typeface="Trebuchet MS" pitchFamily="34" charset="0"/>
                <a:cs typeface="Times New Roman" pitchFamily="18" charset="0"/>
              </a:rPr>
              <a:t>Tower</a:t>
            </a:r>
            <a:br>
              <a:rPr lang="en-GB" sz="1200" b="1">
                <a:solidFill>
                  <a:schemeClr val="tx1"/>
                </a:solidFill>
                <a:latin typeface="Trebuchet MS" pitchFamily="34" charset="0"/>
                <a:cs typeface="Times New Roman" pitchFamily="18" charset="0"/>
              </a:rPr>
            </a:br>
            <a:r>
              <a:rPr lang="en-GB" sz="1200">
                <a:solidFill>
                  <a:schemeClr val="tx1"/>
                </a:solidFill>
                <a:latin typeface="Trebuchet MS" pitchFamily="34" charset="0"/>
                <a:cs typeface="Times New Roman" pitchFamily="18" charset="0"/>
              </a:rPr>
              <a:t>building</a:t>
            </a:r>
            <a:endParaRPr lang="en-GB">
              <a:solidFill>
                <a:schemeClr val="tx1"/>
              </a:solidFill>
              <a:latin typeface="Trebuchet MS" pitchFamily="34" charset="0"/>
            </a:endParaRPr>
          </a:p>
        </p:txBody>
      </p:sp>
      <p:sp>
        <p:nvSpPr>
          <p:cNvPr id="13354" name="Text Box 179"/>
          <p:cNvSpPr txBox="1">
            <a:spLocks noChangeArrowheads="1"/>
          </p:cNvSpPr>
          <p:nvPr/>
        </p:nvSpPr>
        <p:spPr bwMode="auto">
          <a:xfrm>
            <a:off x="244475" y="5032375"/>
            <a:ext cx="981075" cy="457200"/>
          </a:xfrm>
          <a:prstGeom prst="rect">
            <a:avLst/>
          </a:prstGeom>
          <a:noFill/>
          <a:ln w="9525">
            <a:noFill/>
            <a:miter lim="800000"/>
            <a:headEnd/>
            <a:tailEnd/>
          </a:ln>
        </p:spPr>
        <p:txBody>
          <a:bodyPr wrap="none">
            <a:spAutoFit/>
          </a:bodyPr>
          <a:lstStyle/>
          <a:p>
            <a:r>
              <a:rPr lang="en-US" b="1">
                <a:hlinkClick r:id="rId9" action="ppaction://hlinksldjump"/>
              </a:rPr>
              <a:t>CICG</a:t>
            </a:r>
            <a:endParaRPr lang="en-US" b="1"/>
          </a:p>
        </p:txBody>
      </p:sp>
      <p:sp>
        <p:nvSpPr>
          <p:cNvPr id="13355" name="Text Box 180"/>
          <p:cNvSpPr txBox="1">
            <a:spLocks noChangeArrowheads="1"/>
          </p:cNvSpPr>
          <p:nvPr/>
        </p:nvSpPr>
        <p:spPr bwMode="auto">
          <a:xfrm>
            <a:off x="414338" y="4152900"/>
            <a:ext cx="760412" cy="1096963"/>
          </a:xfrm>
          <a:prstGeom prst="rect">
            <a:avLst/>
          </a:prstGeom>
          <a:noFill/>
          <a:ln w="9525">
            <a:noFill/>
            <a:miter lim="800000"/>
            <a:headEnd/>
            <a:tailEnd/>
          </a:ln>
        </p:spPr>
        <p:txBody>
          <a:bodyPr wrap="none">
            <a:spAutoFit/>
          </a:bodyPr>
          <a:lstStyle/>
          <a:p>
            <a:r>
              <a:rPr lang="en-US" b="1">
                <a:hlinkClick r:id="rId10" action="ppaction://hlinksldjump"/>
              </a:rPr>
              <a:t>TSB</a:t>
            </a:r>
            <a:endParaRPr lang="en-US" b="1"/>
          </a:p>
          <a:p>
            <a:endParaRPr lang="en-US" b="1"/>
          </a:p>
          <a:p>
            <a:endParaRPr lang="en-US" sz="1800" b="1"/>
          </a:p>
        </p:txBody>
      </p:sp>
      <p:sp>
        <p:nvSpPr>
          <p:cNvPr id="13356" name="Text Box 181"/>
          <p:cNvSpPr txBox="1">
            <a:spLocks noChangeArrowheads="1"/>
          </p:cNvSpPr>
          <p:nvPr/>
        </p:nvSpPr>
        <p:spPr bwMode="auto">
          <a:xfrm>
            <a:off x="1698625" y="450850"/>
            <a:ext cx="7042150" cy="579438"/>
          </a:xfrm>
          <a:prstGeom prst="rect">
            <a:avLst/>
          </a:prstGeom>
          <a:noFill/>
          <a:ln w="9525">
            <a:noFill/>
            <a:miter lim="800000"/>
            <a:headEnd/>
            <a:tailEnd/>
          </a:ln>
        </p:spPr>
        <p:txBody>
          <a:bodyPr>
            <a:spAutoFit/>
          </a:bodyPr>
          <a:lstStyle/>
          <a:p>
            <a:pPr algn="ctr">
              <a:spcBef>
                <a:spcPct val="50000"/>
              </a:spcBef>
            </a:pPr>
            <a:r>
              <a:rPr lang="en-US" sz="3200" b="1">
                <a:solidFill>
                  <a:srgbClr val="000066"/>
                </a:solidFill>
                <a:latin typeface="Verdana" pitchFamily="34" charset="0"/>
              </a:rPr>
              <a:t>	ITU Premises </a:t>
            </a:r>
            <a:r>
              <a:rPr lang="en-US" sz="1200" b="1">
                <a:solidFill>
                  <a:srgbClr val="000066"/>
                </a:solidFill>
                <a:latin typeface="Verdana" pitchFamily="34" charset="0"/>
              </a:rPr>
              <a:t>(1/3)</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798638" y="381000"/>
            <a:ext cx="7345362" cy="1630363"/>
          </a:xfrm>
        </p:spPr>
        <p:txBody>
          <a:bodyPr/>
          <a:lstStyle/>
          <a:p>
            <a:r>
              <a:rPr lang="en-US" sz="3600" smtClean="0"/>
              <a:t>ITU Plan:</a:t>
            </a:r>
            <a:r>
              <a:rPr lang="en-US" sz="2000" b="0" smtClean="0">
                <a:hlinkClick r:id="rId2" action="ppaction://hlinksldjump"/>
              </a:rPr>
              <a:t/>
            </a:r>
            <a:br>
              <a:rPr lang="en-US" sz="2000" b="0" smtClean="0">
                <a:hlinkClick r:id="rId2" action="ppaction://hlinksldjump"/>
              </a:rPr>
            </a:br>
            <a:r>
              <a:rPr lang="en-US" sz="2000" b="0" smtClean="0"/>
              <a:t/>
            </a:r>
            <a:br>
              <a:rPr lang="en-US" sz="2000" b="0" smtClean="0"/>
            </a:br>
            <a:r>
              <a:rPr lang="en-US" sz="2400" b="0" smtClean="0">
                <a:hlinkClick r:id="rId3"/>
              </a:rPr>
              <a:t>http://www.itu.int/aboutitu/itu-plan.pdf</a:t>
            </a:r>
            <a:r>
              <a:rPr lang="en-US" sz="2400" b="0" smtClean="0"/>
              <a:t/>
            </a:r>
            <a:br>
              <a:rPr lang="en-US" sz="2400" b="0" smtClean="0"/>
            </a:br>
            <a:r>
              <a:rPr lang="en-US" sz="2000" b="0" smtClean="0"/>
              <a:t/>
            </a:r>
            <a:br>
              <a:rPr lang="en-US" sz="2000" b="0" smtClean="0"/>
            </a:br>
            <a:r>
              <a:rPr lang="en-US" sz="2000" smtClean="0"/>
              <a:t/>
            </a:r>
            <a:br>
              <a:rPr lang="en-US" sz="2000" smtClean="0"/>
            </a:br>
            <a:r>
              <a:rPr lang="en-US" sz="2000" smtClean="0"/>
              <a:t/>
            </a:r>
            <a:br>
              <a:rPr lang="en-US" sz="2000" smtClean="0"/>
            </a:br>
            <a:r>
              <a:rPr lang="en-US" sz="2000" smtClean="0"/>
              <a:t/>
            </a:r>
            <a:br>
              <a:rPr lang="en-US" sz="2000" smtClean="0"/>
            </a:br>
            <a:endParaRPr lang="en-US" sz="2000" smtClean="0"/>
          </a:p>
        </p:txBody>
      </p:sp>
      <p:sp>
        <p:nvSpPr>
          <p:cNvPr id="14339" name="TextBox 4"/>
          <p:cNvSpPr txBox="1">
            <a:spLocks noChangeArrowheads="1"/>
          </p:cNvSpPr>
          <p:nvPr/>
        </p:nvSpPr>
        <p:spPr bwMode="auto">
          <a:xfrm>
            <a:off x="1858963" y="1757680"/>
            <a:ext cx="7285037" cy="5078313"/>
          </a:xfrm>
          <a:prstGeom prst="rect">
            <a:avLst/>
          </a:prstGeom>
          <a:noFill/>
          <a:ln w="9525">
            <a:noFill/>
            <a:miter lim="800000"/>
            <a:headEnd/>
            <a:tailEnd/>
          </a:ln>
        </p:spPr>
        <p:txBody>
          <a:bodyPr wrap="square">
            <a:spAutoFit/>
          </a:bodyPr>
          <a:lstStyle/>
          <a:p>
            <a:pPr algn="l"/>
            <a:r>
              <a:rPr lang="en-US" dirty="0">
                <a:solidFill>
                  <a:srgbClr val="000066"/>
                </a:solidFill>
              </a:rPr>
              <a:t>There are three entrances:</a:t>
            </a:r>
            <a:br>
              <a:rPr lang="en-US" dirty="0">
                <a:solidFill>
                  <a:srgbClr val="000066"/>
                </a:solidFill>
              </a:rPr>
            </a:br>
            <a:r>
              <a:rPr lang="en-US" dirty="0">
                <a:solidFill>
                  <a:srgbClr val="000066"/>
                </a:solidFill>
              </a:rPr>
              <a:t> - The</a:t>
            </a:r>
            <a:r>
              <a:rPr lang="en-US" b="1" dirty="0">
                <a:solidFill>
                  <a:srgbClr val="000066"/>
                </a:solidFill>
              </a:rPr>
              <a:t> </a:t>
            </a:r>
            <a:r>
              <a:rPr lang="en-US" b="1" dirty="0" err="1">
                <a:solidFill>
                  <a:srgbClr val="000066"/>
                </a:solidFill>
              </a:rPr>
              <a:t>Montbrillant</a:t>
            </a:r>
            <a:r>
              <a:rPr lang="en-US" b="1" dirty="0">
                <a:solidFill>
                  <a:srgbClr val="000066"/>
                </a:solidFill>
              </a:rPr>
              <a:t> </a:t>
            </a:r>
            <a:r>
              <a:rPr lang="en-US" dirty="0">
                <a:solidFill>
                  <a:srgbClr val="000066"/>
                </a:solidFill>
              </a:rPr>
              <a:t>entrance (2 rue de </a:t>
            </a:r>
            <a:r>
              <a:rPr lang="en-US" dirty="0" err="1" smtClean="0">
                <a:solidFill>
                  <a:srgbClr val="000066"/>
                </a:solidFill>
              </a:rPr>
              <a:t>Varembé</a:t>
            </a:r>
            <a:r>
              <a:rPr lang="en-US" dirty="0" smtClean="0">
                <a:solidFill>
                  <a:srgbClr val="000066"/>
                </a:solidFill>
              </a:rPr>
              <a:t>),</a:t>
            </a:r>
            <a:br>
              <a:rPr lang="en-US" dirty="0" smtClean="0">
                <a:solidFill>
                  <a:srgbClr val="000066"/>
                </a:solidFill>
              </a:rPr>
            </a:br>
            <a:r>
              <a:rPr lang="en-US" dirty="0" smtClean="0">
                <a:solidFill>
                  <a:srgbClr val="000066"/>
                </a:solidFill>
              </a:rPr>
              <a:t>    </a:t>
            </a:r>
            <a:r>
              <a:rPr lang="en-US" sz="2000" dirty="0">
                <a:solidFill>
                  <a:srgbClr val="000066"/>
                </a:solidFill>
              </a:rPr>
              <a:t>extension 6788 or </a:t>
            </a:r>
            <a:r>
              <a:rPr lang="en-US" sz="2000" dirty="0" smtClean="0">
                <a:solidFill>
                  <a:srgbClr val="000066"/>
                </a:solidFill>
              </a:rPr>
              <a:t>6789, </a:t>
            </a:r>
            <a:r>
              <a:rPr lang="en-US" sz="2000" dirty="0">
                <a:solidFill>
                  <a:srgbClr val="000066"/>
                </a:solidFill>
              </a:rPr>
              <a:t>is open from 0600 to 2200 hours</a:t>
            </a:r>
            <a:r>
              <a:rPr lang="en-US" sz="2000" dirty="0" smtClean="0">
                <a:solidFill>
                  <a:srgbClr val="000066"/>
                </a:solidFill>
              </a:rPr>
              <a:t>,</a:t>
            </a:r>
            <a:br>
              <a:rPr lang="en-US" sz="2000" dirty="0" smtClean="0">
                <a:solidFill>
                  <a:srgbClr val="000066"/>
                </a:solidFill>
              </a:rPr>
            </a:br>
            <a:r>
              <a:rPr lang="en-US" sz="2000" dirty="0" smtClean="0">
                <a:solidFill>
                  <a:srgbClr val="000066"/>
                </a:solidFill>
              </a:rPr>
              <a:t>     </a:t>
            </a:r>
            <a:r>
              <a:rPr lang="en-US" sz="2000" dirty="0">
                <a:solidFill>
                  <a:srgbClr val="000066"/>
                </a:solidFill>
              </a:rPr>
              <a:t>Monday to Friday. </a:t>
            </a:r>
            <a:r>
              <a:rPr lang="en-US" sz="2000" u="sng" dirty="0">
                <a:solidFill>
                  <a:srgbClr val="000066"/>
                </a:solidFill>
              </a:rPr>
              <a:t>It is here that </a:t>
            </a:r>
            <a:r>
              <a:rPr lang="en-US" sz="2000" b="1" u="sng" dirty="0">
                <a:solidFill>
                  <a:srgbClr val="000066"/>
                </a:solidFill>
              </a:rPr>
              <a:t>delegates register</a:t>
            </a:r>
            <a:r>
              <a:rPr lang="en-US" sz="2000" b="1" u="sng" dirty="0" smtClean="0">
                <a:solidFill>
                  <a:srgbClr val="000066"/>
                </a:solidFill>
              </a:rPr>
              <a:t>.</a:t>
            </a:r>
          </a:p>
          <a:p>
            <a:pPr algn="l"/>
            <a:r>
              <a:rPr lang="en-US" dirty="0">
                <a:solidFill>
                  <a:srgbClr val="000066"/>
                </a:solidFill>
              </a:rPr>
              <a:t/>
            </a:r>
            <a:br>
              <a:rPr lang="en-US" dirty="0">
                <a:solidFill>
                  <a:srgbClr val="000066"/>
                </a:solidFill>
              </a:rPr>
            </a:br>
            <a:r>
              <a:rPr lang="en-US" dirty="0">
                <a:solidFill>
                  <a:srgbClr val="000066"/>
                </a:solidFill>
              </a:rPr>
              <a:t> - The </a:t>
            </a:r>
            <a:r>
              <a:rPr lang="en-US" b="1" dirty="0">
                <a:solidFill>
                  <a:srgbClr val="000066"/>
                </a:solidFill>
              </a:rPr>
              <a:t>Tower</a:t>
            </a:r>
            <a:r>
              <a:rPr lang="en-US" dirty="0">
                <a:solidFill>
                  <a:srgbClr val="000066"/>
                </a:solidFill>
              </a:rPr>
              <a:t> entrance (av. Giuseppe </a:t>
            </a:r>
            <a:r>
              <a:rPr lang="en-US" dirty="0" smtClean="0">
                <a:solidFill>
                  <a:srgbClr val="000066"/>
                </a:solidFill>
              </a:rPr>
              <a:t>Motta),</a:t>
            </a:r>
            <a:br>
              <a:rPr lang="en-US" dirty="0" smtClean="0">
                <a:solidFill>
                  <a:srgbClr val="000066"/>
                </a:solidFill>
              </a:rPr>
            </a:br>
            <a:r>
              <a:rPr lang="en-US" dirty="0" smtClean="0">
                <a:solidFill>
                  <a:srgbClr val="000066"/>
                </a:solidFill>
              </a:rPr>
              <a:t>    </a:t>
            </a:r>
            <a:r>
              <a:rPr lang="en-US" sz="2000" dirty="0" smtClean="0">
                <a:solidFill>
                  <a:srgbClr val="000066"/>
                </a:solidFill>
              </a:rPr>
              <a:t>extension </a:t>
            </a:r>
            <a:r>
              <a:rPr lang="en-US" sz="2000" dirty="0">
                <a:solidFill>
                  <a:srgbClr val="000066"/>
                </a:solidFill>
              </a:rPr>
              <a:t>5107 or 5108) is open every day </a:t>
            </a:r>
            <a:r>
              <a:rPr lang="en-US" sz="2000" dirty="0" smtClean="0">
                <a:solidFill>
                  <a:srgbClr val="000066"/>
                </a:solidFill>
              </a:rPr>
              <a:t>around the clock</a:t>
            </a:r>
            <a:br>
              <a:rPr lang="en-US" sz="2000" dirty="0" smtClean="0">
                <a:solidFill>
                  <a:srgbClr val="000066"/>
                </a:solidFill>
              </a:rPr>
            </a:br>
            <a:r>
              <a:rPr lang="en-US" sz="2000" dirty="0" smtClean="0">
                <a:solidFill>
                  <a:srgbClr val="000066"/>
                </a:solidFill>
              </a:rPr>
              <a:t>     (after midnight, please ring door bell).</a:t>
            </a:r>
          </a:p>
          <a:p>
            <a:pPr algn="l"/>
            <a:r>
              <a:rPr lang="en-US" dirty="0">
                <a:solidFill>
                  <a:srgbClr val="000066"/>
                </a:solidFill>
              </a:rPr>
              <a:t/>
            </a:r>
            <a:br>
              <a:rPr lang="en-US" dirty="0">
                <a:solidFill>
                  <a:srgbClr val="000066"/>
                </a:solidFill>
              </a:rPr>
            </a:br>
            <a:r>
              <a:rPr lang="en-US" dirty="0">
                <a:solidFill>
                  <a:srgbClr val="000066"/>
                </a:solidFill>
              </a:rPr>
              <a:t> - The </a:t>
            </a:r>
            <a:r>
              <a:rPr lang="en-US" b="1" dirty="0" err="1">
                <a:solidFill>
                  <a:srgbClr val="000066"/>
                </a:solidFill>
              </a:rPr>
              <a:t>Varembé</a:t>
            </a:r>
            <a:r>
              <a:rPr lang="en-US" dirty="0">
                <a:solidFill>
                  <a:srgbClr val="000066"/>
                </a:solidFill>
              </a:rPr>
              <a:t> </a:t>
            </a:r>
            <a:r>
              <a:rPr lang="en-US" dirty="0" smtClean="0">
                <a:solidFill>
                  <a:srgbClr val="000066"/>
                </a:solidFill>
              </a:rPr>
              <a:t>entrance,</a:t>
            </a:r>
            <a:br>
              <a:rPr lang="en-US" dirty="0" smtClean="0">
                <a:solidFill>
                  <a:srgbClr val="000066"/>
                </a:solidFill>
              </a:rPr>
            </a:br>
            <a:r>
              <a:rPr lang="en-US" dirty="0" smtClean="0">
                <a:solidFill>
                  <a:srgbClr val="000066"/>
                </a:solidFill>
              </a:rPr>
              <a:t>    </a:t>
            </a:r>
            <a:r>
              <a:rPr lang="en-US" sz="2000" dirty="0" smtClean="0">
                <a:solidFill>
                  <a:srgbClr val="000066"/>
                </a:solidFill>
              </a:rPr>
              <a:t>accessible </a:t>
            </a:r>
            <a:r>
              <a:rPr lang="en-US" sz="2000" dirty="0">
                <a:solidFill>
                  <a:srgbClr val="000066"/>
                </a:solidFill>
              </a:rPr>
              <a:t>only to </a:t>
            </a:r>
            <a:r>
              <a:rPr lang="en-US" sz="2000" dirty="0" err="1" smtClean="0">
                <a:solidFill>
                  <a:srgbClr val="000066"/>
                </a:solidFill>
              </a:rPr>
              <a:t>badgeholders</a:t>
            </a:r>
            <a:r>
              <a:rPr lang="en-US" sz="2000" dirty="0" smtClean="0">
                <a:solidFill>
                  <a:srgbClr val="000066"/>
                </a:solidFill>
              </a:rPr>
              <a:t>,</a:t>
            </a:r>
            <a:br>
              <a:rPr lang="en-US" sz="2000" dirty="0" smtClean="0">
                <a:solidFill>
                  <a:srgbClr val="000066"/>
                </a:solidFill>
              </a:rPr>
            </a:br>
            <a:r>
              <a:rPr lang="en-US" sz="2000" dirty="0" smtClean="0">
                <a:solidFill>
                  <a:srgbClr val="000066"/>
                </a:solidFill>
              </a:rPr>
              <a:t>    is </a:t>
            </a:r>
            <a:r>
              <a:rPr lang="en-US" sz="2000" dirty="0">
                <a:solidFill>
                  <a:srgbClr val="000066"/>
                </a:solidFill>
              </a:rPr>
              <a:t>open from 0600 to 2200 hours, Monday to Friday.</a:t>
            </a:r>
          </a:p>
          <a:p>
            <a:pPr algn="l"/>
            <a:r>
              <a:rPr lang="en-US" dirty="0">
                <a:solidFill>
                  <a:srgbClr val="FF0000"/>
                </a:solidFill>
              </a:rPr>
              <a:t>Office numbers in the three buildings begin with </a:t>
            </a:r>
            <a:r>
              <a:rPr lang="en-US" b="1" dirty="0">
                <a:solidFill>
                  <a:srgbClr val="FF0000"/>
                </a:solidFill>
              </a:rPr>
              <a:t>M</a:t>
            </a:r>
            <a:r>
              <a:rPr lang="en-US" dirty="0">
                <a:solidFill>
                  <a:srgbClr val="FF0000"/>
                </a:solidFill>
              </a:rPr>
              <a:t>, </a:t>
            </a:r>
            <a:r>
              <a:rPr lang="en-US" b="1" dirty="0">
                <a:solidFill>
                  <a:srgbClr val="FF0000"/>
                </a:solidFill>
              </a:rPr>
              <a:t>T</a:t>
            </a:r>
            <a:r>
              <a:rPr lang="en-US" dirty="0">
                <a:solidFill>
                  <a:srgbClr val="FF0000"/>
                </a:solidFill>
              </a:rPr>
              <a:t> and </a:t>
            </a:r>
            <a:r>
              <a:rPr lang="en-US" b="1" dirty="0">
                <a:solidFill>
                  <a:srgbClr val="FF0000"/>
                </a:solidFill>
              </a:rPr>
              <a:t>V</a:t>
            </a:r>
            <a:r>
              <a:rPr lang="en-US" dirty="0">
                <a:solidFill>
                  <a:srgbClr val="FF0000"/>
                </a:solidFill>
              </a:rPr>
              <a:t>, respectively.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2"/>
          <p:cNvSpPr>
            <a:spLocks noGrp="1" noChangeArrowheads="1"/>
          </p:cNvSpPr>
          <p:nvPr>
            <p:ph type="title"/>
          </p:nvPr>
        </p:nvSpPr>
        <p:spPr/>
        <p:txBody>
          <a:bodyPr/>
          <a:lstStyle/>
          <a:p>
            <a:pPr eaLnBrk="1" hangingPunct="1"/>
            <a:r>
              <a:rPr lang="en-US" smtClean="0"/>
              <a:t>ITU Premises </a:t>
            </a:r>
            <a:r>
              <a:rPr lang="en-US" sz="1400" smtClean="0"/>
              <a:t>(2/3)</a:t>
            </a:r>
          </a:p>
        </p:txBody>
      </p:sp>
      <p:graphicFrame>
        <p:nvGraphicFramePr>
          <p:cNvPr id="272439" name="Group 55"/>
          <p:cNvGraphicFramePr>
            <a:graphicFrameLocks noGrp="1"/>
          </p:cNvGraphicFramePr>
          <p:nvPr>
            <p:ph idx="1"/>
          </p:nvPr>
        </p:nvGraphicFramePr>
        <p:xfrm>
          <a:off x="1897063" y="2393950"/>
          <a:ext cx="6970712" cy="3612706"/>
        </p:xfrm>
        <a:graphic>
          <a:graphicData uri="http://schemas.openxmlformats.org/drawingml/2006/table">
            <a:tbl>
              <a:tblPr/>
              <a:tblGrid>
                <a:gridCol w="3589337"/>
                <a:gridCol w="3381375"/>
              </a:tblGrid>
              <a:tr h="920750">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800" b="1" i="0" u="none" strike="noStrike" cap="none" normalizeH="0" baseline="0" dirty="0" smtClean="0">
                          <a:ln>
                            <a:noFill/>
                          </a:ln>
                          <a:solidFill>
                            <a:schemeClr val="tx1"/>
                          </a:solidFill>
                          <a:effectLst/>
                          <a:latin typeface="Trebuchet MS" pitchFamily="34" charset="0"/>
                        </a:rPr>
                        <a:t>Help Desk</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600" b="0" i="0" u="none" strike="noStrike" cap="none" normalizeH="0" baseline="0" dirty="0" smtClean="0">
                          <a:ln>
                            <a:noFill/>
                          </a:ln>
                          <a:solidFill>
                            <a:schemeClr val="tx1"/>
                          </a:solidFill>
                          <a:effectLst/>
                          <a:latin typeface="Trebuchet MS" pitchFamily="34" charset="0"/>
                        </a:rPr>
                        <a:t>Ties Registration</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000" b="0" i="0" u="none" strike="noStrike" cap="none" normalizeH="0" baseline="0" dirty="0" smtClean="0">
                          <a:ln>
                            <a:noFill/>
                          </a:ln>
                          <a:solidFill>
                            <a:srgbClr val="000066"/>
                          </a:solidFill>
                          <a:effectLst/>
                          <a:latin typeface="Trebuchet MS" pitchFamily="34" charset="0"/>
                        </a:rPr>
                        <a:t>(</a:t>
                      </a:r>
                      <a:r>
                        <a:rPr kumimoji="0" lang="en-US" sz="1000" b="0" i="0" u="none" strike="noStrike" cap="none" normalizeH="0" baseline="0" dirty="0" smtClean="0">
                          <a:ln>
                            <a:noFill/>
                          </a:ln>
                          <a:solidFill>
                            <a:schemeClr val="folHlink"/>
                          </a:solidFill>
                          <a:effectLst/>
                          <a:latin typeface="Trebuchet MS" pitchFamily="34" charset="0"/>
                        </a:rPr>
                        <a:t>h</a:t>
                      </a:r>
                      <a:r>
                        <a:rPr kumimoji="0" lang="en-US" sz="1000" b="0" i="0" u="none" strike="noStrike" cap="none" normalizeH="0" baseline="0" dirty="0" smtClean="0">
                          <a:ln>
                            <a:noFill/>
                          </a:ln>
                          <a:solidFill>
                            <a:srgbClr val="000066"/>
                          </a:solidFill>
                          <a:effectLst/>
                          <a:latin typeface="Trebuchet MS" pitchFamily="34" charset="0"/>
                          <a:hlinkClick r:id="rId2"/>
                        </a:rPr>
                        <a:t>ttp://www.itu.int/TIES/registration/index.html</a:t>
                      </a:r>
                      <a:r>
                        <a:rPr kumimoji="0" lang="en-US" sz="1000" b="0" i="0" u="none" strike="noStrike" cap="none" normalizeH="0" baseline="0" dirty="0" smtClean="0">
                          <a:ln>
                            <a:noFill/>
                          </a:ln>
                          <a:solidFill>
                            <a:srgbClr val="000066"/>
                          </a:solidFill>
                          <a:effectLst/>
                          <a:latin typeface="Trebuchet MS" pitchFamily="34" charset="0"/>
                        </a:rPr>
                        <a:t>)</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en-US" sz="1000" b="0" i="0" u="none" strike="noStrike" cap="none" normalizeH="0" baseline="0" dirty="0" smtClean="0">
                        <a:ln>
                          <a:noFill/>
                        </a:ln>
                        <a:solidFill>
                          <a:srgbClr val="000066"/>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600" b="0" i="0" u="none" strike="noStrike" cap="none" normalizeH="0" baseline="0" smtClean="0">
                          <a:ln>
                            <a:noFill/>
                          </a:ln>
                          <a:solidFill>
                            <a:schemeClr val="tx1"/>
                          </a:solidFill>
                          <a:effectLst/>
                          <a:latin typeface="Trebuchet MS" pitchFamily="34" charset="0"/>
                        </a:rPr>
                        <a:t>V.29</a:t>
                      </a:r>
                      <a:br>
                        <a:rPr kumimoji="0" lang="en-US" sz="1600" b="0" i="0" u="none" strike="noStrike" cap="none" normalizeH="0" baseline="0" smtClean="0">
                          <a:ln>
                            <a:noFill/>
                          </a:ln>
                          <a:solidFill>
                            <a:schemeClr val="tx1"/>
                          </a:solidFill>
                          <a:effectLst/>
                          <a:latin typeface="Trebuchet MS" pitchFamily="34" charset="0"/>
                        </a:rPr>
                      </a:br>
                      <a:r>
                        <a:rPr kumimoji="0" lang="en-US" sz="1600" b="0" i="0" u="none" strike="noStrike" cap="none" normalizeH="0" baseline="0" smtClean="0">
                          <a:ln>
                            <a:noFill/>
                          </a:ln>
                          <a:solidFill>
                            <a:schemeClr val="tx1"/>
                          </a:solidFill>
                          <a:effectLst/>
                          <a:latin typeface="Trebuchet MS" pitchFamily="34" charset="0"/>
                        </a:rPr>
                        <a:t>Tel: 022 730 6666</a:t>
                      </a:r>
                      <a:br>
                        <a:rPr kumimoji="0" lang="en-US" sz="1600" b="0" i="0" u="none" strike="noStrike" cap="none" normalizeH="0" baseline="0" smtClean="0">
                          <a:ln>
                            <a:noFill/>
                          </a:ln>
                          <a:solidFill>
                            <a:schemeClr val="tx1"/>
                          </a:solidFill>
                          <a:effectLst/>
                          <a:latin typeface="Trebuchet MS" pitchFamily="34" charset="0"/>
                        </a:rPr>
                      </a:br>
                      <a:r>
                        <a:rPr kumimoji="0" lang="en-US" sz="1600" b="0" i="0" u="none" strike="noStrike" cap="none" normalizeH="0" baseline="0" smtClean="0">
                          <a:ln>
                            <a:noFill/>
                          </a:ln>
                          <a:solidFill>
                            <a:schemeClr val="tx1"/>
                          </a:solidFill>
                          <a:effectLst/>
                          <a:latin typeface="Trebuchet MS" pitchFamily="34" charset="0"/>
                          <a:hlinkClick r:id="rId3"/>
                        </a:rPr>
                        <a:t>servicedesk@itu.int</a:t>
                      </a:r>
                      <a:endParaRPr kumimoji="0" lang="en-US" sz="16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800" b="1" i="0" u="none" strike="noStrike" cap="none" normalizeH="0" baseline="0" smtClean="0">
                          <a:ln>
                            <a:noFill/>
                          </a:ln>
                          <a:solidFill>
                            <a:schemeClr val="tx1"/>
                          </a:solidFill>
                          <a:effectLst/>
                          <a:latin typeface="Trebuchet MS" pitchFamily="34" charset="0"/>
                        </a:rPr>
                        <a:t>Medical Service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600" b="0" i="0" u="none" strike="noStrike" cap="none" normalizeH="0" baseline="0" dirty="0" smtClean="0">
                          <a:ln>
                            <a:noFill/>
                          </a:ln>
                          <a:solidFill>
                            <a:schemeClr val="tx1"/>
                          </a:solidFill>
                          <a:effectLst/>
                          <a:latin typeface="Trebuchet MS" pitchFamily="34" charset="0"/>
                        </a:rPr>
                        <a:t>V.16  </a:t>
                      </a:r>
                      <a:br>
                        <a:rPr kumimoji="0" lang="en-US" sz="1600" b="0" i="0" u="none" strike="noStrike" cap="none" normalizeH="0" baseline="0" dirty="0" smtClean="0">
                          <a:ln>
                            <a:noFill/>
                          </a:ln>
                          <a:solidFill>
                            <a:schemeClr val="tx1"/>
                          </a:solidFill>
                          <a:effectLst/>
                          <a:latin typeface="Trebuchet MS" pitchFamily="34" charset="0"/>
                        </a:rPr>
                      </a:br>
                      <a:r>
                        <a:rPr kumimoji="0" lang="en-US" sz="1600" b="0" i="0" u="none" strike="noStrike" cap="none" normalizeH="0" baseline="0" dirty="0" smtClean="0">
                          <a:ln>
                            <a:noFill/>
                          </a:ln>
                          <a:solidFill>
                            <a:schemeClr val="tx1"/>
                          </a:solidFill>
                          <a:effectLst/>
                          <a:latin typeface="Trebuchet MS" pitchFamily="34" charset="0"/>
                        </a:rPr>
                        <a:t>Tel: 022 730 5397</a:t>
                      </a:r>
                      <a:br>
                        <a:rPr kumimoji="0" lang="en-US" sz="1600" b="0" i="0" u="none" strike="noStrike" cap="none" normalizeH="0" baseline="0" dirty="0" smtClean="0">
                          <a:ln>
                            <a:noFill/>
                          </a:ln>
                          <a:solidFill>
                            <a:schemeClr val="tx1"/>
                          </a:solidFill>
                          <a:effectLst/>
                          <a:latin typeface="Trebuchet MS" pitchFamily="34" charset="0"/>
                        </a:rPr>
                      </a:br>
                      <a:r>
                        <a:rPr kumimoji="0" lang="en-US" sz="1600" b="0" i="0" u="none" strike="noStrike" cap="none" normalizeH="0" baseline="0" dirty="0" smtClean="0">
                          <a:ln>
                            <a:noFill/>
                          </a:ln>
                          <a:solidFill>
                            <a:schemeClr val="tx1"/>
                          </a:solidFill>
                          <a:effectLst/>
                          <a:latin typeface="Trebuchet MS" pitchFamily="34" charset="0"/>
                        </a:rPr>
                        <a:t>0830 - 1230 hrs</a:t>
                      </a:r>
                      <a:br>
                        <a:rPr kumimoji="0" lang="en-US" sz="1600" b="0" i="0" u="none" strike="noStrike" cap="none" normalizeH="0" baseline="0" dirty="0" smtClean="0">
                          <a:ln>
                            <a:noFill/>
                          </a:ln>
                          <a:solidFill>
                            <a:schemeClr val="tx1"/>
                          </a:solidFill>
                          <a:effectLst/>
                          <a:latin typeface="Trebuchet MS" pitchFamily="34" charset="0"/>
                        </a:rPr>
                      </a:br>
                      <a:r>
                        <a:rPr kumimoji="0" lang="en-US" sz="1600" b="0" i="0" u="none" strike="noStrike" cap="none" normalizeH="0" baseline="0" dirty="0" smtClean="0">
                          <a:ln>
                            <a:noFill/>
                          </a:ln>
                          <a:solidFill>
                            <a:schemeClr val="tx1"/>
                          </a:solidFill>
                          <a:effectLst/>
                          <a:latin typeface="Trebuchet MS" pitchFamily="34" charset="0"/>
                        </a:rPr>
                        <a:t>1400 - 1730 hrs</a:t>
                      </a:r>
                      <a:br>
                        <a:rPr kumimoji="0" lang="en-US" sz="1600" b="0" i="0" u="none" strike="noStrike" cap="none" normalizeH="0" baseline="0" dirty="0" smtClean="0">
                          <a:ln>
                            <a:noFill/>
                          </a:ln>
                          <a:solidFill>
                            <a:schemeClr val="tx1"/>
                          </a:solidFill>
                          <a:effectLst/>
                          <a:latin typeface="Trebuchet MS" pitchFamily="34" charset="0"/>
                        </a:rPr>
                      </a:br>
                      <a:r>
                        <a:rPr kumimoji="0" lang="en-US" sz="1600" b="0" i="0" u="none" strike="noStrike" cap="none" normalizeH="0" baseline="0" dirty="0" smtClean="0">
                          <a:ln>
                            <a:noFill/>
                          </a:ln>
                          <a:solidFill>
                            <a:schemeClr val="tx1"/>
                          </a:solidFill>
                          <a:effectLst/>
                          <a:latin typeface="Trebuchet MS" pitchFamily="34" charset="0"/>
                        </a:rPr>
                        <a:t>Emergency: pager 6862</a:t>
                      </a:r>
                      <a:br>
                        <a:rPr kumimoji="0" lang="en-US" sz="1600" b="0" i="0" u="none" strike="noStrike" cap="none" normalizeH="0" baseline="0" dirty="0" smtClean="0">
                          <a:ln>
                            <a:noFill/>
                          </a:ln>
                          <a:solidFill>
                            <a:schemeClr val="tx1"/>
                          </a:solidFill>
                          <a:effectLst/>
                          <a:latin typeface="Trebuchet MS" pitchFamily="34" charset="0"/>
                        </a:rPr>
                      </a:br>
                      <a:r>
                        <a:rPr kumimoji="0" lang="en-US" sz="1600" b="0" i="0" u="none" strike="noStrike" cap="none" normalizeH="0" baseline="0" dirty="0" smtClean="0">
                          <a:ln>
                            <a:noFill/>
                          </a:ln>
                          <a:solidFill>
                            <a:schemeClr val="tx1"/>
                          </a:solidFill>
                          <a:effectLst/>
                          <a:latin typeface="Trebuchet MS" pitchFamily="34" charset="0"/>
                        </a:rPr>
                        <a:t>or 0144 (Ambulance)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8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rebuchet MS" pitchFamily="34" charset="0"/>
                        </a:rPr>
                        <a:t>Lost &amp; Found</a:t>
                      </a:r>
                      <a:endParaRPr kumimoji="0" lang="en-US" sz="1800" b="0"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rebuchet MS" pitchFamily="34" charset="0"/>
                        </a:rPr>
                        <a:t>V.07</a:t>
                      </a:r>
                      <a:br>
                        <a:rPr kumimoji="0" lang="en-US" sz="1600" b="0" i="0" u="none" strike="noStrike" cap="none" normalizeH="0" baseline="0" smtClean="0">
                          <a:ln>
                            <a:noFill/>
                          </a:ln>
                          <a:solidFill>
                            <a:schemeClr val="tx1"/>
                          </a:solidFill>
                          <a:effectLst/>
                          <a:latin typeface="Trebuchet MS" pitchFamily="34" charset="0"/>
                        </a:rPr>
                      </a:br>
                      <a:r>
                        <a:rPr kumimoji="0" lang="en-US" sz="1600" b="0" i="0" u="none" strike="noStrike" cap="none" normalizeH="0" baseline="0" smtClean="0">
                          <a:ln>
                            <a:noFill/>
                          </a:ln>
                          <a:solidFill>
                            <a:schemeClr val="tx1"/>
                          </a:solidFill>
                          <a:effectLst/>
                          <a:latin typeface="Trebuchet MS" pitchFamily="34" charset="0"/>
                        </a:rPr>
                        <a:t>Tel: 022 730 5171/5879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rebuchet MS" pitchFamily="34" charset="0"/>
                        </a:rPr>
                        <a:t>Security</a:t>
                      </a:r>
                      <a:endParaRPr kumimoji="0" lang="en-US" sz="1800" b="0"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600" b="0" i="0" u="none" strike="noStrike" cap="none" normalizeH="0" baseline="0" smtClean="0">
                          <a:ln>
                            <a:noFill/>
                          </a:ln>
                          <a:solidFill>
                            <a:schemeClr val="tx1"/>
                          </a:solidFill>
                          <a:effectLst/>
                          <a:latin typeface="Trebuchet MS" pitchFamily="34" charset="0"/>
                        </a:rPr>
                        <a:t>Tel: 119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5380" name="Picture 39" descr="Tower"/>
          <p:cNvPicPr>
            <a:picLocks noChangeAspect="1" noChangeArrowheads="1"/>
          </p:cNvPicPr>
          <p:nvPr/>
        </p:nvPicPr>
        <p:blipFill>
          <a:blip r:embed="rId4" cstate="print">
            <a:lum bright="70000" contrast="-70000"/>
            <a:grayscl/>
          </a:blip>
          <a:srcRect/>
          <a:stretch>
            <a:fillRect/>
          </a:stretch>
        </p:blipFill>
        <p:spPr bwMode="auto">
          <a:xfrm>
            <a:off x="2000250" y="158750"/>
            <a:ext cx="1139825" cy="1733550"/>
          </a:xfrm>
          <a:prstGeom prst="rect">
            <a:avLst/>
          </a:prstGeom>
          <a:noFill/>
          <a:ln w="9525">
            <a:noFill/>
            <a:miter lim="800000"/>
            <a:headEnd/>
            <a:tailEnd/>
          </a:ln>
        </p:spPr>
      </p:pic>
      <p:grpSp>
        <p:nvGrpSpPr>
          <p:cNvPr id="15381" name="Group 40"/>
          <p:cNvGrpSpPr>
            <a:grpSpLocks/>
          </p:cNvGrpSpPr>
          <p:nvPr/>
        </p:nvGrpSpPr>
        <p:grpSpPr bwMode="auto">
          <a:xfrm>
            <a:off x="7378700" y="895350"/>
            <a:ext cx="1495425" cy="954088"/>
            <a:chOff x="3120" y="2994"/>
            <a:chExt cx="942" cy="601"/>
          </a:xfrm>
        </p:grpSpPr>
        <p:pic>
          <p:nvPicPr>
            <p:cNvPr id="15385" name="Picture 41" descr="Varembe"/>
            <p:cNvPicPr>
              <a:picLocks noChangeAspect="1" noChangeArrowheads="1"/>
            </p:cNvPicPr>
            <p:nvPr/>
          </p:nvPicPr>
          <p:blipFill>
            <a:blip r:embed="rId5" cstate="print"/>
            <a:srcRect/>
            <a:stretch>
              <a:fillRect/>
            </a:stretch>
          </p:blipFill>
          <p:spPr bwMode="auto">
            <a:xfrm>
              <a:off x="3120" y="3004"/>
              <a:ext cx="933" cy="568"/>
            </a:xfrm>
            <a:prstGeom prst="rect">
              <a:avLst/>
            </a:prstGeom>
            <a:noFill/>
            <a:ln w="9525">
              <a:noFill/>
              <a:miter lim="800000"/>
              <a:headEnd/>
              <a:tailEnd/>
            </a:ln>
          </p:spPr>
        </p:pic>
        <p:sp>
          <p:nvSpPr>
            <p:cNvPr id="15386" name="Rectangle 42"/>
            <p:cNvSpPr>
              <a:spLocks noChangeArrowheads="1"/>
            </p:cNvSpPr>
            <p:nvPr/>
          </p:nvSpPr>
          <p:spPr bwMode="auto">
            <a:xfrm>
              <a:off x="3856" y="2994"/>
              <a:ext cx="206" cy="601"/>
            </a:xfrm>
            <a:prstGeom prst="rect">
              <a:avLst/>
            </a:prstGeom>
            <a:solidFill>
              <a:schemeClr val="bg1"/>
            </a:solidFill>
            <a:ln w="9525">
              <a:noFill/>
              <a:miter lim="800000"/>
              <a:headEnd/>
              <a:tailEnd/>
            </a:ln>
          </p:spPr>
          <p:txBody>
            <a:bodyPr anchor="ctr">
              <a:spAutoFit/>
            </a:bodyPr>
            <a:lstStyle/>
            <a:p>
              <a:endParaRPr lang="en-US"/>
            </a:p>
          </p:txBody>
        </p:sp>
      </p:grpSp>
      <p:sp>
        <p:nvSpPr>
          <p:cNvPr id="15382" name="Rectangle 43"/>
          <p:cNvSpPr>
            <a:spLocks noChangeArrowheads="1"/>
          </p:cNvSpPr>
          <p:nvPr/>
        </p:nvSpPr>
        <p:spPr bwMode="auto">
          <a:xfrm>
            <a:off x="400050" y="3182938"/>
            <a:ext cx="1231900" cy="822325"/>
          </a:xfrm>
          <a:prstGeom prst="rect">
            <a:avLst/>
          </a:prstGeom>
          <a:noFill/>
          <a:ln w="9525">
            <a:noFill/>
            <a:miter lim="800000"/>
            <a:headEnd/>
            <a:tailEnd/>
          </a:ln>
        </p:spPr>
        <p:txBody>
          <a:bodyPr wrap="none">
            <a:spAutoFit/>
          </a:bodyPr>
          <a:lstStyle/>
          <a:p>
            <a:r>
              <a:rPr lang="en-US" b="1">
                <a:hlinkClick r:id="rId6" action="ppaction://hlinksldjump"/>
              </a:rPr>
              <a:t>Medical</a:t>
            </a:r>
            <a:br>
              <a:rPr lang="en-US" b="1">
                <a:hlinkClick r:id="rId6" action="ppaction://hlinksldjump"/>
              </a:rPr>
            </a:br>
            <a:r>
              <a:rPr lang="en-US" b="1">
                <a:hlinkClick r:id="rId6" action="ppaction://hlinksldjump"/>
              </a:rPr>
              <a:t>Centres</a:t>
            </a:r>
            <a:endParaRPr lang="en-US" b="1"/>
          </a:p>
        </p:txBody>
      </p:sp>
      <p:sp>
        <p:nvSpPr>
          <p:cNvPr id="15383" name="Rectangle 44"/>
          <p:cNvSpPr>
            <a:spLocks noChangeArrowheads="1"/>
          </p:cNvSpPr>
          <p:nvPr/>
        </p:nvSpPr>
        <p:spPr bwMode="auto">
          <a:xfrm>
            <a:off x="0" y="4241800"/>
            <a:ext cx="1766888" cy="457200"/>
          </a:xfrm>
          <a:prstGeom prst="rect">
            <a:avLst/>
          </a:prstGeom>
          <a:noFill/>
          <a:ln w="9525">
            <a:noFill/>
            <a:miter lim="800000"/>
            <a:headEnd/>
            <a:tailEnd/>
          </a:ln>
        </p:spPr>
        <p:txBody>
          <a:bodyPr wrap="none">
            <a:spAutoFit/>
          </a:bodyPr>
          <a:lstStyle/>
          <a:p>
            <a:r>
              <a:rPr lang="en-US" b="1">
                <a:hlinkClick r:id="rId7" action="ppaction://hlinksldjump"/>
              </a:rPr>
              <a:t>Dental Care</a:t>
            </a:r>
            <a:endParaRPr lang="en-US" b="1"/>
          </a:p>
        </p:txBody>
      </p:sp>
      <p:sp>
        <p:nvSpPr>
          <p:cNvPr id="15384" name="Rectangle 45"/>
          <p:cNvSpPr>
            <a:spLocks noChangeArrowheads="1"/>
          </p:cNvSpPr>
          <p:nvPr/>
        </p:nvSpPr>
        <p:spPr bwMode="auto">
          <a:xfrm>
            <a:off x="804863" y="2273300"/>
            <a:ext cx="879475" cy="457200"/>
          </a:xfrm>
          <a:prstGeom prst="rect">
            <a:avLst/>
          </a:prstGeom>
          <a:noFill/>
          <a:ln w="9525">
            <a:noFill/>
            <a:miter lim="800000"/>
            <a:headEnd/>
            <a:tailEnd/>
          </a:ln>
        </p:spPr>
        <p:txBody>
          <a:bodyPr wrap="none">
            <a:spAutoFit/>
          </a:bodyPr>
          <a:lstStyle/>
          <a:p>
            <a:r>
              <a:rPr lang="en-US" b="1">
                <a:hlinkClick r:id="rId8" action="ppaction://hlinksldjump"/>
              </a:rPr>
              <a:t>TIES</a:t>
            </a:r>
            <a:endParaRPr lang="en-US" b="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7"/>
          <p:cNvSpPr>
            <a:spLocks noGrp="1" noChangeArrowheads="1"/>
          </p:cNvSpPr>
          <p:nvPr>
            <p:ph type="title"/>
          </p:nvPr>
        </p:nvSpPr>
        <p:spPr/>
        <p:txBody>
          <a:bodyPr/>
          <a:lstStyle/>
          <a:p>
            <a:pPr eaLnBrk="1" hangingPunct="1"/>
            <a:r>
              <a:rPr lang="en-US" smtClean="0"/>
              <a:t>ITU Premises </a:t>
            </a:r>
            <a:r>
              <a:rPr lang="en-US" sz="1400" smtClean="0"/>
              <a:t>(3/3)</a:t>
            </a:r>
            <a:endParaRPr lang="fr-FR" sz="1400" smtClean="0"/>
          </a:p>
        </p:txBody>
      </p:sp>
      <p:graphicFrame>
        <p:nvGraphicFramePr>
          <p:cNvPr id="274650" name="Group 218"/>
          <p:cNvGraphicFramePr>
            <a:graphicFrameLocks noGrp="1"/>
          </p:cNvGraphicFramePr>
          <p:nvPr>
            <p:ph idx="1"/>
          </p:nvPr>
        </p:nvGraphicFramePr>
        <p:xfrm>
          <a:off x="1744663" y="1517650"/>
          <a:ext cx="6970712" cy="4284599"/>
        </p:xfrm>
        <a:graphic>
          <a:graphicData uri="http://schemas.openxmlformats.org/drawingml/2006/table">
            <a:tbl>
              <a:tblPr/>
              <a:tblGrid>
                <a:gridCol w="2789237"/>
                <a:gridCol w="2298700"/>
                <a:gridCol w="1882775"/>
              </a:tblGrid>
              <a:tr h="400050">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fr-FR" sz="1400" b="0" i="0" u="none" strike="noStrike" cap="none" normalizeH="0" baseline="0" dirty="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Montbrillant</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Tower</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8800">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1" i="0" u="none" strike="noStrike" cap="none" normalizeH="0" baseline="0" smtClean="0">
                          <a:ln>
                            <a:noFill/>
                          </a:ln>
                          <a:solidFill>
                            <a:schemeClr val="tx1"/>
                          </a:solidFill>
                          <a:effectLst/>
                          <a:latin typeface="Trebuchet MS" pitchFamily="34" charset="0"/>
                        </a:rPr>
                        <a:t>Travel Agency</a:t>
                      </a:r>
                      <a:endParaRPr kumimoji="0" lang="fr-FR" sz="1400" b="1"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American Express</a:t>
                      </a:r>
                      <a:endParaRPr kumimoji="0" lang="fr-FR" sz="1400" b="0" i="0" u="none" strike="noStrike" cap="none" normalizeH="0" baseline="0" smtClean="0">
                        <a:ln>
                          <a:noFill/>
                        </a:ln>
                        <a:solidFill>
                          <a:schemeClr val="tx1"/>
                        </a:solidFill>
                        <a:effectLst/>
                        <a:latin typeface="Trebuchet MS" pitchFamily="34" charset="0"/>
                      </a:endParaRP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T1108, 11</a:t>
                      </a:r>
                      <a:r>
                        <a:rPr kumimoji="0" lang="en-US" sz="1400" b="0" i="0" u="none" strike="noStrike" cap="none" normalizeH="0" baseline="30000" smtClean="0">
                          <a:ln>
                            <a:noFill/>
                          </a:ln>
                          <a:solidFill>
                            <a:schemeClr val="tx1"/>
                          </a:solidFill>
                          <a:effectLst/>
                          <a:latin typeface="Trebuchet MS" pitchFamily="34" charset="0"/>
                        </a:rPr>
                        <a:t>th</a:t>
                      </a:r>
                      <a:r>
                        <a:rPr kumimoji="0" lang="en-US" sz="1400" b="0" i="0" u="none" strike="noStrike" cap="none" normalizeH="0" baseline="0" smtClean="0">
                          <a:ln>
                            <a:noFill/>
                          </a:ln>
                          <a:solidFill>
                            <a:schemeClr val="tx1"/>
                          </a:solidFill>
                          <a:effectLst/>
                          <a:latin typeface="Trebuchet MS" pitchFamily="34" charset="0"/>
                        </a:rPr>
                        <a:t> Floor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1" i="0" u="none" strike="noStrike" cap="none" normalizeH="0" baseline="0" smtClean="0">
                          <a:ln>
                            <a:noFill/>
                          </a:ln>
                          <a:solidFill>
                            <a:schemeClr val="tx1"/>
                          </a:solidFill>
                          <a:effectLst/>
                          <a:latin typeface="Trebuchet MS" pitchFamily="34" charset="0"/>
                        </a:rPr>
                        <a:t>Cafeteria</a:t>
                      </a:r>
                      <a:endParaRPr kumimoji="0" lang="fr-FR" sz="1400" b="1" i="0" u="none" strike="noStrike" cap="none" normalizeH="0" baseline="0" smtClean="0">
                        <a:ln>
                          <a:noFill/>
                        </a:ln>
                        <a:solidFill>
                          <a:schemeClr val="tx1"/>
                        </a:solidFill>
                        <a:effectLst/>
                        <a:latin typeface="Trebuchet MS" pitchFamily="34" charset="0"/>
                      </a:endParaRP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fr-FR" sz="1400" b="1"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Walkway between Montbrillant and Varembe</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Open 8h-17h</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noProof="0" dirty="0" smtClean="0">
                          <a:ln>
                            <a:noFill/>
                          </a:ln>
                          <a:solidFill>
                            <a:schemeClr val="tx1"/>
                          </a:solidFill>
                          <a:effectLst/>
                          <a:latin typeface="Trebuchet MS" pitchFamily="34" charset="0"/>
                        </a:rPr>
                        <a:t>15</a:t>
                      </a:r>
                      <a:r>
                        <a:rPr kumimoji="0" lang="en-US" sz="1400" b="0" i="0" u="none" strike="noStrike" cap="none" normalizeH="0" baseline="30000" noProof="0" dirty="0" smtClean="0">
                          <a:ln>
                            <a:noFill/>
                          </a:ln>
                          <a:solidFill>
                            <a:schemeClr val="tx1"/>
                          </a:solidFill>
                          <a:effectLst/>
                          <a:latin typeface="Trebuchet MS" pitchFamily="34" charset="0"/>
                        </a:rPr>
                        <a:t>th</a:t>
                      </a:r>
                      <a:r>
                        <a:rPr kumimoji="0" lang="en-US" sz="1400" b="0" i="0" u="none" strike="noStrike" cap="none" normalizeH="0" baseline="0" noProof="0" dirty="0" smtClean="0">
                          <a:ln>
                            <a:noFill/>
                          </a:ln>
                          <a:solidFill>
                            <a:schemeClr val="tx1"/>
                          </a:solidFill>
                          <a:effectLst/>
                          <a:latin typeface="Trebuchet MS" pitchFamily="34" charset="0"/>
                        </a:rPr>
                        <a:t> Floor</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fr-FR" sz="1400" b="0" i="0" u="none" strike="noStrike" cap="none" normalizeH="0" baseline="0" dirty="0" smtClean="0">
                        <a:ln>
                          <a:noFill/>
                        </a:ln>
                        <a:solidFill>
                          <a:schemeClr val="tx1"/>
                        </a:solidFill>
                        <a:effectLst/>
                        <a:latin typeface="Trebuchet MS" pitchFamily="34" charset="0"/>
                      </a:endParaRP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fr-FR" sz="1400" b="0" i="0" u="none" strike="noStrike" cap="none" normalizeH="0" baseline="0" dirty="0" smtClean="0">
                          <a:ln>
                            <a:noFill/>
                          </a:ln>
                          <a:solidFill>
                            <a:schemeClr val="tx1"/>
                          </a:solidFill>
                          <a:effectLst/>
                          <a:latin typeface="Trebuchet MS" pitchFamily="34" charset="0"/>
                        </a:rPr>
                        <a:t>Open 7:30h – 17h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1" i="0" u="none" strike="noStrike" cap="none" normalizeH="0" baseline="0" smtClean="0">
                          <a:ln>
                            <a:noFill/>
                          </a:ln>
                          <a:solidFill>
                            <a:schemeClr val="tx1"/>
                          </a:solidFill>
                          <a:effectLst/>
                          <a:latin typeface="Trebuchet MS" pitchFamily="34" charset="0"/>
                        </a:rPr>
                        <a:t>Coffee machines</a:t>
                      </a:r>
                      <a:endParaRPr kumimoji="0" lang="fr-FR" sz="1400" b="1"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Ground Floor</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2</a:t>
                      </a:r>
                      <a:r>
                        <a:rPr kumimoji="0" lang="en-US" sz="1400" b="0" i="0" u="none" strike="noStrike" cap="none" normalizeH="0" baseline="30000" smtClean="0">
                          <a:ln>
                            <a:noFill/>
                          </a:ln>
                          <a:solidFill>
                            <a:schemeClr val="tx1"/>
                          </a:solidFill>
                          <a:effectLst/>
                          <a:latin typeface="Trebuchet MS" pitchFamily="34" charset="0"/>
                        </a:rPr>
                        <a:t>nd</a:t>
                      </a:r>
                      <a:r>
                        <a:rPr kumimoji="0" lang="en-US" sz="1400" b="0" i="0" u="none" strike="noStrike" cap="none" normalizeH="0" baseline="0" smtClean="0">
                          <a:ln>
                            <a:noFill/>
                          </a:ln>
                          <a:solidFill>
                            <a:schemeClr val="tx1"/>
                          </a:solidFill>
                          <a:effectLst/>
                          <a:latin typeface="Trebuchet MS" pitchFamily="34" charset="0"/>
                        </a:rPr>
                        <a:t> basement</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1" i="0" u="none" strike="noStrike" cap="none" normalizeH="0" baseline="0" smtClean="0">
                          <a:ln>
                            <a:noFill/>
                          </a:ln>
                          <a:solidFill>
                            <a:schemeClr val="tx1"/>
                          </a:solidFill>
                          <a:effectLst/>
                          <a:latin typeface="Trebuchet MS" pitchFamily="34" charset="0"/>
                        </a:rPr>
                        <a:t>Cloakrooms, Lockers and Document facilities</a:t>
                      </a:r>
                      <a:endParaRPr kumimoji="0" lang="fr-FR" sz="1400" b="1"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Cloakroom and Document counter: Ground Floor</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Lockers: 1</a:t>
                      </a:r>
                      <a:r>
                        <a:rPr kumimoji="0" lang="en-US" sz="1400" b="0" i="0" u="none" strike="noStrike" cap="none" normalizeH="0" baseline="30000" smtClean="0">
                          <a:ln>
                            <a:noFill/>
                          </a:ln>
                          <a:solidFill>
                            <a:schemeClr val="tx1"/>
                          </a:solidFill>
                          <a:effectLst/>
                          <a:latin typeface="Trebuchet MS" pitchFamily="34" charset="0"/>
                        </a:rPr>
                        <a:t>st</a:t>
                      </a:r>
                      <a:r>
                        <a:rPr kumimoji="0" lang="en-US" sz="1400" b="0" i="0" u="none" strike="noStrike" cap="none" normalizeH="0" baseline="0" smtClean="0">
                          <a:ln>
                            <a:noFill/>
                          </a:ln>
                          <a:solidFill>
                            <a:schemeClr val="tx1"/>
                          </a:solidFill>
                          <a:effectLst/>
                          <a:latin typeface="Trebuchet MS" pitchFamily="34" charset="0"/>
                        </a:rPr>
                        <a:t> floor</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dirty="0" smtClean="0">
                          <a:ln>
                            <a:noFill/>
                          </a:ln>
                          <a:solidFill>
                            <a:schemeClr val="tx1"/>
                          </a:solidFill>
                          <a:effectLst/>
                          <a:latin typeface="Trebuchet MS" pitchFamily="34" charset="0"/>
                        </a:rPr>
                        <a:t>2</a:t>
                      </a:r>
                      <a:r>
                        <a:rPr kumimoji="0" lang="en-US" sz="1400" b="0" i="0" u="none" strike="noStrike" cap="none" normalizeH="0" baseline="30000" dirty="0" smtClean="0">
                          <a:ln>
                            <a:noFill/>
                          </a:ln>
                          <a:solidFill>
                            <a:schemeClr val="tx1"/>
                          </a:solidFill>
                          <a:effectLst/>
                          <a:latin typeface="Trebuchet MS" pitchFamily="34" charset="0"/>
                        </a:rPr>
                        <a:t>nd</a:t>
                      </a:r>
                      <a:r>
                        <a:rPr kumimoji="0" lang="en-US" sz="1400" b="0" i="0" u="none" strike="noStrike" cap="none" normalizeH="0" baseline="0" dirty="0" smtClean="0">
                          <a:ln>
                            <a:noFill/>
                          </a:ln>
                          <a:solidFill>
                            <a:schemeClr val="tx1"/>
                          </a:solidFill>
                          <a:effectLst/>
                          <a:latin typeface="Trebuchet MS" pitchFamily="34" charset="0"/>
                        </a:rPr>
                        <a:t> basement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913">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1" i="0" u="none" strike="noStrike" cap="none" normalizeH="0" baseline="0" smtClean="0">
                          <a:ln>
                            <a:noFill/>
                          </a:ln>
                          <a:solidFill>
                            <a:schemeClr val="tx1"/>
                          </a:solidFill>
                          <a:effectLst/>
                          <a:latin typeface="Trebuchet MS" pitchFamily="34" charset="0"/>
                        </a:rPr>
                        <a:t>Library</a:t>
                      </a:r>
                      <a:endParaRPr kumimoji="0" lang="fr-FR" sz="1400" b="1" i="0" u="none" strike="noStrike" cap="none" normalizeH="0" baseline="0" smtClean="0">
                        <a:ln>
                          <a:noFill/>
                        </a:ln>
                        <a:solidFill>
                          <a:schemeClr val="tx1"/>
                        </a:solidFill>
                        <a:effectLst/>
                        <a:latin typeface="Trebuchet MS"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6</a:t>
                      </a:r>
                      <a:r>
                        <a:rPr kumimoji="0" lang="en-US" sz="1400" b="0" i="0" u="none" strike="noStrike" cap="none" normalizeH="0" baseline="30000" smtClean="0">
                          <a:ln>
                            <a:noFill/>
                          </a:ln>
                          <a:solidFill>
                            <a:schemeClr val="tx1"/>
                          </a:solidFill>
                          <a:effectLst/>
                          <a:latin typeface="Trebuchet MS" pitchFamily="34" charset="0"/>
                        </a:rPr>
                        <a:t>th</a:t>
                      </a:r>
                      <a:r>
                        <a:rPr kumimoji="0" lang="en-US" sz="1400" b="0" i="0" u="none" strike="noStrike" cap="none" normalizeH="0" baseline="0" smtClean="0">
                          <a:ln>
                            <a:noFill/>
                          </a:ln>
                          <a:solidFill>
                            <a:schemeClr val="tx1"/>
                          </a:solidFill>
                          <a:effectLst/>
                          <a:latin typeface="Trebuchet MS" pitchFamily="34" charset="0"/>
                        </a:rPr>
                        <a:t> floor</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Open 9h-12h and 14h-17h</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Email: </a:t>
                      </a:r>
                      <a:r>
                        <a:rPr kumimoji="0" lang="en-US" sz="1400" b="0" i="0" u="none" strike="noStrike" cap="none" normalizeH="0" baseline="0" smtClean="0">
                          <a:ln>
                            <a:noFill/>
                          </a:ln>
                          <a:solidFill>
                            <a:schemeClr val="tx1"/>
                          </a:solidFill>
                          <a:effectLst/>
                          <a:latin typeface="Trebuchet MS" pitchFamily="34" charset="0"/>
                          <a:hlinkClick r:id="rId2"/>
                        </a:rPr>
                        <a:t>library@itu.int</a:t>
                      </a:r>
                      <a:endParaRPr kumimoji="0" lang="en-US" sz="1400" b="0" i="0" u="none" strike="noStrike" cap="none" normalizeH="0" baseline="0" smtClean="0">
                        <a:ln>
                          <a:noFill/>
                        </a:ln>
                        <a:solidFill>
                          <a:schemeClr val="tx1"/>
                        </a:solidFill>
                        <a:effectLst/>
                        <a:latin typeface="Trebuchet MS" pitchFamily="34" charset="0"/>
                      </a:endParaRP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Tel: +41 22 730 6900</a:t>
                      </a:r>
                    </a:p>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r>
                        <a:rPr kumimoji="0" lang="en-US" sz="1400" b="0" i="0" u="none" strike="noStrike" cap="none" normalizeH="0" baseline="0" smtClean="0">
                          <a:ln>
                            <a:noFill/>
                          </a:ln>
                          <a:solidFill>
                            <a:schemeClr val="tx1"/>
                          </a:solidFill>
                          <a:effectLst/>
                          <a:latin typeface="Trebuchet MS" pitchFamily="34" charset="0"/>
                        </a:rPr>
                        <a:t>Fax: +41 22 730 5326</a:t>
                      </a: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006666"/>
                        </a:buClr>
                        <a:buSzPct val="120000"/>
                        <a:buFontTx/>
                        <a:buNone/>
                        <a:tabLst/>
                      </a:pPr>
                      <a:endParaRPr kumimoji="0" lang="fr-FR" sz="1400" b="0" i="0" u="none" strike="noStrike" cap="none" normalizeH="0" baseline="0" smtClean="0">
                        <a:ln>
                          <a:noFill/>
                        </a:ln>
                        <a:solidFill>
                          <a:schemeClr val="tx1"/>
                        </a:solidFill>
                        <a:effectLst/>
                        <a:latin typeface="Trebuchet MS"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6417" name="Group 82"/>
          <p:cNvGrpSpPr>
            <a:grpSpLocks noChangeAspect="1"/>
          </p:cNvGrpSpPr>
          <p:nvPr/>
        </p:nvGrpSpPr>
        <p:grpSpPr bwMode="auto">
          <a:xfrm>
            <a:off x="3455988" y="2616200"/>
            <a:ext cx="533400" cy="533400"/>
            <a:chOff x="462" y="1770"/>
            <a:chExt cx="336" cy="336"/>
          </a:xfrm>
        </p:grpSpPr>
        <p:sp useBgFill="1">
          <p:nvSpPr>
            <p:cNvPr id="16534" name="AutoShape 83"/>
            <p:cNvSpPr>
              <a:spLocks noChangeAspect="1" noChangeArrowheads="1" noTextEdit="1"/>
            </p:cNvSpPr>
            <p:nvPr/>
          </p:nvSpPr>
          <p:spPr bwMode="auto">
            <a:xfrm>
              <a:off x="462" y="1770"/>
              <a:ext cx="336" cy="336"/>
            </a:xfrm>
            <a:prstGeom prst="rect">
              <a:avLst/>
            </a:prstGeom>
            <a:ln w="9525">
              <a:noFill/>
              <a:miter lim="800000"/>
              <a:headEnd/>
              <a:tailEnd/>
            </a:ln>
          </p:spPr>
          <p:txBody>
            <a:bodyPr/>
            <a:lstStyle/>
            <a:p>
              <a:endParaRPr lang="en-US"/>
            </a:p>
          </p:txBody>
        </p:sp>
        <p:sp>
          <p:nvSpPr>
            <p:cNvPr id="16535" name="Freeform 84"/>
            <p:cNvSpPr>
              <a:spLocks/>
            </p:cNvSpPr>
            <p:nvPr/>
          </p:nvSpPr>
          <p:spPr bwMode="auto">
            <a:xfrm>
              <a:off x="743" y="1902"/>
              <a:ext cx="45" cy="53"/>
            </a:xfrm>
            <a:custGeom>
              <a:avLst/>
              <a:gdLst>
                <a:gd name="T0" fmla="*/ 0 w 269"/>
                <a:gd name="T1" fmla="*/ 0 h 322"/>
                <a:gd name="T2" fmla="*/ 0 w 269"/>
                <a:gd name="T3" fmla="*/ 0 h 322"/>
                <a:gd name="T4" fmla="*/ 0 w 269"/>
                <a:gd name="T5" fmla="*/ 0 h 322"/>
                <a:gd name="T6" fmla="*/ 0 w 269"/>
                <a:gd name="T7" fmla="*/ 0 h 322"/>
                <a:gd name="T8" fmla="*/ 0 w 269"/>
                <a:gd name="T9" fmla="*/ 0 h 322"/>
                <a:gd name="T10" fmla="*/ 0 w 269"/>
                <a:gd name="T11" fmla="*/ 0 h 322"/>
                <a:gd name="T12" fmla="*/ 0 w 269"/>
                <a:gd name="T13" fmla="*/ 0 h 322"/>
                <a:gd name="T14" fmla="*/ 0 w 269"/>
                <a:gd name="T15" fmla="*/ 0 h 322"/>
                <a:gd name="T16" fmla="*/ 0 w 269"/>
                <a:gd name="T17" fmla="*/ 0 h 322"/>
                <a:gd name="T18" fmla="*/ 0 w 269"/>
                <a:gd name="T19" fmla="*/ 0 h 322"/>
                <a:gd name="T20" fmla="*/ 0 w 269"/>
                <a:gd name="T21" fmla="*/ 0 h 322"/>
                <a:gd name="T22" fmla="*/ 0 w 269"/>
                <a:gd name="T23" fmla="*/ 0 h 322"/>
                <a:gd name="T24" fmla="*/ 0 w 269"/>
                <a:gd name="T25" fmla="*/ 0 h 322"/>
                <a:gd name="T26" fmla="*/ 0 w 269"/>
                <a:gd name="T27" fmla="*/ 0 h 322"/>
                <a:gd name="T28" fmla="*/ 0 w 269"/>
                <a:gd name="T29" fmla="*/ 0 h 322"/>
                <a:gd name="T30" fmla="*/ 0 w 269"/>
                <a:gd name="T31" fmla="*/ 0 h 322"/>
                <a:gd name="T32" fmla="*/ 0 w 269"/>
                <a:gd name="T33" fmla="*/ 0 h 322"/>
                <a:gd name="T34" fmla="*/ 0 w 269"/>
                <a:gd name="T35" fmla="*/ 0 h 322"/>
                <a:gd name="T36" fmla="*/ 0 w 269"/>
                <a:gd name="T37" fmla="*/ 0 h 322"/>
                <a:gd name="T38" fmla="*/ 0 w 269"/>
                <a:gd name="T39" fmla="*/ 0 h 322"/>
                <a:gd name="T40" fmla="*/ 0 w 269"/>
                <a:gd name="T41" fmla="*/ 0 h 322"/>
                <a:gd name="T42" fmla="*/ 0 w 269"/>
                <a:gd name="T43" fmla="*/ 0 h 322"/>
                <a:gd name="T44" fmla="*/ 0 w 269"/>
                <a:gd name="T45" fmla="*/ 0 h 322"/>
                <a:gd name="T46" fmla="*/ 0 w 269"/>
                <a:gd name="T47" fmla="*/ 0 h 322"/>
                <a:gd name="T48" fmla="*/ 0 w 269"/>
                <a:gd name="T49" fmla="*/ 0 h 322"/>
                <a:gd name="T50" fmla="*/ 0 w 269"/>
                <a:gd name="T51" fmla="*/ 0 h 322"/>
                <a:gd name="T52" fmla="*/ 0 w 269"/>
                <a:gd name="T53" fmla="*/ 0 h 322"/>
                <a:gd name="T54" fmla="*/ 0 w 269"/>
                <a:gd name="T55" fmla="*/ 0 h 322"/>
                <a:gd name="T56" fmla="*/ 0 w 269"/>
                <a:gd name="T57" fmla="*/ 0 h 322"/>
                <a:gd name="T58" fmla="*/ 0 w 269"/>
                <a:gd name="T59" fmla="*/ 0 h 322"/>
                <a:gd name="T60" fmla="*/ 0 w 269"/>
                <a:gd name="T61" fmla="*/ 0 h 322"/>
                <a:gd name="T62" fmla="*/ 0 w 269"/>
                <a:gd name="T63" fmla="*/ 0 h 322"/>
                <a:gd name="T64" fmla="*/ 0 w 269"/>
                <a:gd name="T65" fmla="*/ 0 h 322"/>
                <a:gd name="T66" fmla="*/ 0 w 269"/>
                <a:gd name="T67" fmla="*/ 0 h 322"/>
                <a:gd name="T68" fmla="*/ 0 w 269"/>
                <a:gd name="T69" fmla="*/ 0 h 322"/>
                <a:gd name="T70" fmla="*/ 0 w 269"/>
                <a:gd name="T71" fmla="*/ 0 h 322"/>
                <a:gd name="T72" fmla="*/ 0 w 269"/>
                <a:gd name="T73" fmla="*/ 0 h 322"/>
                <a:gd name="T74" fmla="*/ 0 w 269"/>
                <a:gd name="T75" fmla="*/ 0 h 322"/>
                <a:gd name="T76" fmla="*/ 0 w 269"/>
                <a:gd name="T77" fmla="*/ 0 h 322"/>
                <a:gd name="T78" fmla="*/ 0 w 269"/>
                <a:gd name="T79" fmla="*/ 0 h 322"/>
                <a:gd name="T80" fmla="*/ 0 w 269"/>
                <a:gd name="T81" fmla="*/ 0 h 322"/>
                <a:gd name="T82" fmla="*/ 0 w 269"/>
                <a:gd name="T83" fmla="*/ 0 h 322"/>
                <a:gd name="T84" fmla="*/ 0 w 269"/>
                <a:gd name="T85" fmla="*/ 0 h 32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69"/>
                <a:gd name="T130" fmla="*/ 0 h 322"/>
                <a:gd name="T131" fmla="*/ 269 w 269"/>
                <a:gd name="T132" fmla="*/ 322 h 32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69" h="322">
                  <a:moveTo>
                    <a:pt x="263" y="97"/>
                  </a:moveTo>
                  <a:lnTo>
                    <a:pt x="269" y="76"/>
                  </a:lnTo>
                  <a:lnTo>
                    <a:pt x="268" y="58"/>
                  </a:lnTo>
                  <a:lnTo>
                    <a:pt x="261" y="42"/>
                  </a:lnTo>
                  <a:lnTo>
                    <a:pt x="250" y="28"/>
                  </a:lnTo>
                  <a:lnTo>
                    <a:pt x="236" y="17"/>
                  </a:lnTo>
                  <a:lnTo>
                    <a:pt x="218" y="9"/>
                  </a:lnTo>
                  <a:lnTo>
                    <a:pt x="198" y="3"/>
                  </a:lnTo>
                  <a:lnTo>
                    <a:pt x="177" y="0"/>
                  </a:lnTo>
                  <a:lnTo>
                    <a:pt x="156" y="2"/>
                  </a:lnTo>
                  <a:lnTo>
                    <a:pt x="136" y="9"/>
                  </a:lnTo>
                  <a:lnTo>
                    <a:pt x="119" y="20"/>
                  </a:lnTo>
                  <a:lnTo>
                    <a:pt x="105" y="34"/>
                  </a:lnTo>
                  <a:lnTo>
                    <a:pt x="94" y="47"/>
                  </a:lnTo>
                  <a:lnTo>
                    <a:pt x="86" y="59"/>
                  </a:lnTo>
                  <a:lnTo>
                    <a:pt x="81" y="67"/>
                  </a:lnTo>
                  <a:lnTo>
                    <a:pt x="79" y="70"/>
                  </a:lnTo>
                  <a:lnTo>
                    <a:pt x="69" y="116"/>
                  </a:lnTo>
                  <a:lnTo>
                    <a:pt x="58" y="160"/>
                  </a:lnTo>
                  <a:lnTo>
                    <a:pt x="45" y="199"/>
                  </a:lnTo>
                  <a:lnTo>
                    <a:pt x="32" y="233"/>
                  </a:lnTo>
                  <a:lnTo>
                    <a:pt x="20" y="262"/>
                  </a:lnTo>
                  <a:lnTo>
                    <a:pt x="9" y="285"/>
                  </a:lnTo>
                  <a:lnTo>
                    <a:pt x="2" y="299"/>
                  </a:lnTo>
                  <a:lnTo>
                    <a:pt x="0" y="304"/>
                  </a:lnTo>
                  <a:lnTo>
                    <a:pt x="18" y="315"/>
                  </a:lnTo>
                  <a:lnTo>
                    <a:pt x="61" y="322"/>
                  </a:lnTo>
                  <a:lnTo>
                    <a:pt x="71" y="316"/>
                  </a:lnTo>
                  <a:lnTo>
                    <a:pt x="81" y="310"/>
                  </a:lnTo>
                  <a:lnTo>
                    <a:pt x="90" y="304"/>
                  </a:lnTo>
                  <a:lnTo>
                    <a:pt x="99" y="298"/>
                  </a:lnTo>
                  <a:lnTo>
                    <a:pt x="108" y="292"/>
                  </a:lnTo>
                  <a:lnTo>
                    <a:pt x="117" y="286"/>
                  </a:lnTo>
                  <a:lnTo>
                    <a:pt x="125" y="279"/>
                  </a:lnTo>
                  <a:lnTo>
                    <a:pt x="133" y="273"/>
                  </a:lnTo>
                  <a:lnTo>
                    <a:pt x="161" y="250"/>
                  </a:lnTo>
                  <a:lnTo>
                    <a:pt x="184" y="226"/>
                  </a:lnTo>
                  <a:lnTo>
                    <a:pt x="204" y="202"/>
                  </a:lnTo>
                  <a:lnTo>
                    <a:pt x="221" y="179"/>
                  </a:lnTo>
                  <a:lnTo>
                    <a:pt x="235" y="157"/>
                  </a:lnTo>
                  <a:lnTo>
                    <a:pt x="246" y="135"/>
                  </a:lnTo>
                  <a:lnTo>
                    <a:pt x="256" y="115"/>
                  </a:lnTo>
                  <a:lnTo>
                    <a:pt x="263" y="97"/>
                  </a:lnTo>
                  <a:close/>
                </a:path>
              </a:pathLst>
            </a:custGeom>
            <a:solidFill>
              <a:srgbClr val="939335"/>
            </a:solidFill>
            <a:ln w="9525">
              <a:noFill/>
              <a:round/>
              <a:headEnd/>
              <a:tailEnd/>
            </a:ln>
          </p:spPr>
          <p:txBody>
            <a:bodyPr/>
            <a:lstStyle/>
            <a:p>
              <a:endParaRPr lang="en-US"/>
            </a:p>
          </p:txBody>
        </p:sp>
        <p:sp>
          <p:nvSpPr>
            <p:cNvPr id="16536" name="Freeform 85"/>
            <p:cNvSpPr>
              <a:spLocks/>
            </p:cNvSpPr>
            <p:nvPr/>
          </p:nvSpPr>
          <p:spPr bwMode="auto">
            <a:xfrm>
              <a:off x="766" y="1923"/>
              <a:ext cx="32" cy="61"/>
            </a:xfrm>
            <a:custGeom>
              <a:avLst/>
              <a:gdLst>
                <a:gd name="T0" fmla="*/ 0 w 194"/>
                <a:gd name="T1" fmla="*/ 0 h 363"/>
                <a:gd name="T2" fmla="*/ 0 w 194"/>
                <a:gd name="T3" fmla="*/ 0 h 363"/>
                <a:gd name="T4" fmla="*/ 0 w 194"/>
                <a:gd name="T5" fmla="*/ 0 h 363"/>
                <a:gd name="T6" fmla="*/ 0 w 194"/>
                <a:gd name="T7" fmla="*/ 0 h 363"/>
                <a:gd name="T8" fmla="*/ 0 w 194"/>
                <a:gd name="T9" fmla="*/ 0 h 363"/>
                <a:gd name="T10" fmla="*/ 0 w 194"/>
                <a:gd name="T11" fmla="*/ 0 h 363"/>
                <a:gd name="T12" fmla="*/ 0 w 194"/>
                <a:gd name="T13" fmla="*/ 0 h 363"/>
                <a:gd name="T14" fmla="*/ 0 w 194"/>
                <a:gd name="T15" fmla="*/ 0 h 363"/>
                <a:gd name="T16" fmla="*/ 0 w 194"/>
                <a:gd name="T17" fmla="*/ 0 h 363"/>
                <a:gd name="T18" fmla="*/ 0 w 194"/>
                <a:gd name="T19" fmla="*/ 0 h 363"/>
                <a:gd name="T20" fmla="*/ 0 w 194"/>
                <a:gd name="T21" fmla="*/ 0 h 363"/>
                <a:gd name="T22" fmla="*/ 0 w 194"/>
                <a:gd name="T23" fmla="*/ 0 h 363"/>
                <a:gd name="T24" fmla="*/ 0 w 194"/>
                <a:gd name="T25" fmla="*/ 0 h 363"/>
                <a:gd name="T26" fmla="*/ 0 w 194"/>
                <a:gd name="T27" fmla="*/ 0 h 363"/>
                <a:gd name="T28" fmla="*/ 0 w 194"/>
                <a:gd name="T29" fmla="*/ 0 h 363"/>
                <a:gd name="T30" fmla="*/ 0 w 194"/>
                <a:gd name="T31" fmla="*/ 0 h 363"/>
                <a:gd name="T32" fmla="*/ 0 w 194"/>
                <a:gd name="T33" fmla="*/ 0 h 363"/>
                <a:gd name="T34" fmla="*/ 0 w 194"/>
                <a:gd name="T35" fmla="*/ 0 h 363"/>
                <a:gd name="T36" fmla="*/ 0 w 194"/>
                <a:gd name="T37" fmla="*/ 0 h 363"/>
                <a:gd name="T38" fmla="*/ 0 w 194"/>
                <a:gd name="T39" fmla="*/ 0 h 363"/>
                <a:gd name="T40" fmla="*/ 0 w 194"/>
                <a:gd name="T41" fmla="*/ 0 h 363"/>
                <a:gd name="T42" fmla="*/ 0 w 194"/>
                <a:gd name="T43" fmla="*/ 0 h 363"/>
                <a:gd name="T44" fmla="*/ 0 w 194"/>
                <a:gd name="T45" fmla="*/ 0 h 363"/>
                <a:gd name="T46" fmla="*/ 0 w 194"/>
                <a:gd name="T47" fmla="*/ 0 h 363"/>
                <a:gd name="T48" fmla="*/ 0 w 194"/>
                <a:gd name="T49" fmla="*/ 0 h 363"/>
                <a:gd name="T50" fmla="*/ 0 w 194"/>
                <a:gd name="T51" fmla="*/ 0 h 363"/>
                <a:gd name="T52" fmla="*/ 0 w 194"/>
                <a:gd name="T53" fmla="*/ 0 h 363"/>
                <a:gd name="T54" fmla="*/ 0 w 194"/>
                <a:gd name="T55" fmla="*/ 0 h 363"/>
                <a:gd name="T56" fmla="*/ 0 w 194"/>
                <a:gd name="T57" fmla="*/ 0 h 363"/>
                <a:gd name="T58" fmla="*/ 0 w 194"/>
                <a:gd name="T59" fmla="*/ 0 h 363"/>
                <a:gd name="T60" fmla="*/ 0 w 194"/>
                <a:gd name="T61" fmla="*/ 0 h 363"/>
                <a:gd name="T62" fmla="*/ 0 w 194"/>
                <a:gd name="T63" fmla="*/ 0 h 363"/>
                <a:gd name="T64" fmla="*/ 0 w 194"/>
                <a:gd name="T65" fmla="*/ 0 h 363"/>
                <a:gd name="T66" fmla="*/ 0 w 194"/>
                <a:gd name="T67" fmla="*/ 0 h 363"/>
                <a:gd name="T68" fmla="*/ 0 w 194"/>
                <a:gd name="T69" fmla="*/ 0 h 3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4"/>
                <a:gd name="T106" fmla="*/ 0 h 363"/>
                <a:gd name="T107" fmla="*/ 194 w 194"/>
                <a:gd name="T108" fmla="*/ 363 h 3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4" h="363">
                  <a:moveTo>
                    <a:pt x="88" y="161"/>
                  </a:moveTo>
                  <a:lnTo>
                    <a:pt x="79" y="169"/>
                  </a:lnTo>
                  <a:lnTo>
                    <a:pt x="69" y="176"/>
                  </a:lnTo>
                  <a:lnTo>
                    <a:pt x="59" y="184"/>
                  </a:lnTo>
                  <a:lnTo>
                    <a:pt x="49" y="192"/>
                  </a:lnTo>
                  <a:lnTo>
                    <a:pt x="38" y="200"/>
                  </a:lnTo>
                  <a:lnTo>
                    <a:pt x="26" y="209"/>
                  </a:lnTo>
                  <a:lnTo>
                    <a:pt x="14" y="217"/>
                  </a:lnTo>
                  <a:lnTo>
                    <a:pt x="0" y="226"/>
                  </a:lnTo>
                  <a:lnTo>
                    <a:pt x="4" y="249"/>
                  </a:lnTo>
                  <a:lnTo>
                    <a:pt x="20" y="254"/>
                  </a:lnTo>
                  <a:lnTo>
                    <a:pt x="35" y="260"/>
                  </a:lnTo>
                  <a:lnTo>
                    <a:pt x="49" y="266"/>
                  </a:lnTo>
                  <a:lnTo>
                    <a:pt x="63" y="272"/>
                  </a:lnTo>
                  <a:lnTo>
                    <a:pt x="77" y="279"/>
                  </a:lnTo>
                  <a:lnTo>
                    <a:pt x="90" y="286"/>
                  </a:lnTo>
                  <a:lnTo>
                    <a:pt x="102" y="292"/>
                  </a:lnTo>
                  <a:lnTo>
                    <a:pt x="114" y="299"/>
                  </a:lnTo>
                  <a:lnTo>
                    <a:pt x="126" y="307"/>
                  </a:lnTo>
                  <a:lnTo>
                    <a:pt x="138" y="314"/>
                  </a:lnTo>
                  <a:lnTo>
                    <a:pt x="149" y="322"/>
                  </a:lnTo>
                  <a:lnTo>
                    <a:pt x="159" y="329"/>
                  </a:lnTo>
                  <a:lnTo>
                    <a:pt x="168" y="338"/>
                  </a:lnTo>
                  <a:lnTo>
                    <a:pt x="178" y="346"/>
                  </a:lnTo>
                  <a:lnTo>
                    <a:pt x="186" y="354"/>
                  </a:lnTo>
                  <a:lnTo>
                    <a:pt x="194" y="363"/>
                  </a:lnTo>
                  <a:lnTo>
                    <a:pt x="194" y="0"/>
                  </a:lnTo>
                  <a:lnTo>
                    <a:pt x="188" y="21"/>
                  </a:lnTo>
                  <a:lnTo>
                    <a:pt x="181" y="42"/>
                  </a:lnTo>
                  <a:lnTo>
                    <a:pt x="172" y="62"/>
                  </a:lnTo>
                  <a:lnTo>
                    <a:pt x="161" y="81"/>
                  </a:lnTo>
                  <a:lnTo>
                    <a:pt x="148" y="100"/>
                  </a:lnTo>
                  <a:lnTo>
                    <a:pt x="130" y="120"/>
                  </a:lnTo>
                  <a:lnTo>
                    <a:pt x="111" y="139"/>
                  </a:lnTo>
                  <a:lnTo>
                    <a:pt x="88" y="161"/>
                  </a:lnTo>
                  <a:close/>
                </a:path>
              </a:pathLst>
            </a:custGeom>
            <a:solidFill>
              <a:srgbClr val="939335"/>
            </a:solidFill>
            <a:ln w="9525">
              <a:noFill/>
              <a:round/>
              <a:headEnd/>
              <a:tailEnd/>
            </a:ln>
          </p:spPr>
          <p:txBody>
            <a:bodyPr/>
            <a:lstStyle/>
            <a:p>
              <a:endParaRPr lang="en-US"/>
            </a:p>
          </p:txBody>
        </p:sp>
        <p:sp>
          <p:nvSpPr>
            <p:cNvPr id="16537" name="Freeform 86"/>
            <p:cNvSpPr>
              <a:spLocks/>
            </p:cNvSpPr>
            <p:nvPr/>
          </p:nvSpPr>
          <p:spPr bwMode="auto">
            <a:xfrm>
              <a:off x="482" y="1888"/>
              <a:ext cx="265" cy="65"/>
            </a:xfrm>
            <a:custGeom>
              <a:avLst/>
              <a:gdLst>
                <a:gd name="T0" fmla="*/ 1 w 1593"/>
                <a:gd name="T1" fmla="*/ 0 h 387"/>
                <a:gd name="T2" fmla="*/ 1 w 1593"/>
                <a:gd name="T3" fmla="*/ 0 h 387"/>
                <a:gd name="T4" fmla="*/ 1 w 1593"/>
                <a:gd name="T5" fmla="*/ 0 h 387"/>
                <a:gd name="T6" fmla="*/ 1 w 1593"/>
                <a:gd name="T7" fmla="*/ 0 h 387"/>
                <a:gd name="T8" fmla="*/ 1 w 1593"/>
                <a:gd name="T9" fmla="*/ 0 h 387"/>
                <a:gd name="T10" fmla="*/ 1 w 1593"/>
                <a:gd name="T11" fmla="*/ 0 h 387"/>
                <a:gd name="T12" fmla="*/ 1 w 1593"/>
                <a:gd name="T13" fmla="*/ 0 h 387"/>
                <a:gd name="T14" fmla="*/ 1 w 1593"/>
                <a:gd name="T15" fmla="*/ 0 h 387"/>
                <a:gd name="T16" fmla="*/ 1 w 1593"/>
                <a:gd name="T17" fmla="*/ 0 h 387"/>
                <a:gd name="T18" fmla="*/ 0 w 1593"/>
                <a:gd name="T19" fmla="*/ 0 h 387"/>
                <a:gd name="T20" fmla="*/ 0 w 1593"/>
                <a:gd name="T21" fmla="*/ 0 h 387"/>
                <a:gd name="T22" fmla="*/ 0 w 1593"/>
                <a:gd name="T23" fmla="*/ 0 h 387"/>
                <a:gd name="T24" fmla="*/ 0 w 1593"/>
                <a:gd name="T25" fmla="*/ 0 h 387"/>
                <a:gd name="T26" fmla="*/ 0 w 1593"/>
                <a:gd name="T27" fmla="*/ 0 h 387"/>
                <a:gd name="T28" fmla="*/ 0 w 1593"/>
                <a:gd name="T29" fmla="*/ 0 h 387"/>
                <a:gd name="T30" fmla="*/ 0 w 1593"/>
                <a:gd name="T31" fmla="*/ 0 h 387"/>
                <a:gd name="T32" fmla="*/ 0 w 1593"/>
                <a:gd name="T33" fmla="*/ 0 h 387"/>
                <a:gd name="T34" fmla="*/ 0 w 1593"/>
                <a:gd name="T35" fmla="*/ 0 h 387"/>
                <a:gd name="T36" fmla="*/ 0 w 1593"/>
                <a:gd name="T37" fmla="*/ 0 h 387"/>
                <a:gd name="T38" fmla="*/ 0 w 1593"/>
                <a:gd name="T39" fmla="*/ 0 h 387"/>
                <a:gd name="T40" fmla="*/ 0 w 1593"/>
                <a:gd name="T41" fmla="*/ 0 h 387"/>
                <a:gd name="T42" fmla="*/ 0 w 1593"/>
                <a:gd name="T43" fmla="*/ 0 h 387"/>
                <a:gd name="T44" fmla="*/ 0 w 1593"/>
                <a:gd name="T45" fmla="*/ 0 h 387"/>
                <a:gd name="T46" fmla="*/ 0 w 1593"/>
                <a:gd name="T47" fmla="*/ 0 h 387"/>
                <a:gd name="T48" fmla="*/ 0 w 1593"/>
                <a:gd name="T49" fmla="*/ 0 h 387"/>
                <a:gd name="T50" fmla="*/ 0 w 1593"/>
                <a:gd name="T51" fmla="*/ 0 h 387"/>
                <a:gd name="T52" fmla="*/ 0 w 1593"/>
                <a:gd name="T53" fmla="*/ 0 h 387"/>
                <a:gd name="T54" fmla="*/ 0 w 1593"/>
                <a:gd name="T55" fmla="*/ 0 h 387"/>
                <a:gd name="T56" fmla="*/ 0 w 1593"/>
                <a:gd name="T57" fmla="*/ 0 h 387"/>
                <a:gd name="T58" fmla="*/ 0 w 1593"/>
                <a:gd name="T59" fmla="*/ 0 h 387"/>
                <a:gd name="T60" fmla="*/ 0 w 1593"/>
                <a:gd name="T61" fmla="*/ 0 h 387"/>
                <a:gd name="T62" fmla="*/ 0 w 1593"/>
                <a:gd name="T63" fmla="*/ 0 h 387"/>
                <a:gd name="T64" fmla="*/ 1 w 1593"/>
                <a:gd name="T65" fmla="*/ 0 h 387"/>
                <a:gd name="T66" fmla="*/ 1 w 1593"/>
                <a:gd name="T67" fmla="*/ 0 h 387"/>
                <a:gd name="T68" fmla="*/ 1 w 1593"/>
                <a:gd name="T69" fmla="*/ 0 h 387"/>
                <a:gd name="T70" fmla="*/ 1 w 1593"/>
                <a:gd name="T71" fmla="*/ 0 h 387"/>
                <a:gd name="T72" fmla="*/ 1 w 1593"/>
                <a:gd name="T73" fmla="*/ 0 h 387"/>
                <a:gd name="T74" fmla="*/ 1 w 1593"/>
                <a:gd name="T75" fmla="*/ 0 h 387"/>
                <a:gd name="T76" fmla="*/ 1 w 1593"/>
                <a:gd name="T77" fmla="*/ 0 h 387"/>
                <a:gd name="T78" fmla="*/ 1 w 1593"/>
                <a:gd name="T79" fmla="*/ 0 h 387"/>
                <a:gd name="T80" fmla="*/ 1 w 1593"/>
                <a:gd name="T81" fmla="*/ 0 h 387"/>
                <a:gd name="T82" fmla="*/ 1 w 1593"/>
                <a:gd name="T83" fmla="*/ 0 h 387"/>
                <a:gd name="T84" fmla="*/ 1 w 1593"/>
                <a:gd name="T85" fmla="*/ 0 h 387"/>
                <a:gd name="T86" fmla="*/ 1 w 1593"/>
                <a:gd name="T87" fmla="*/ 0 h 387"/>
                <a:gd name="T88" fmla="*/ 1 w 1593"/>
                <a:gd name="T89" fmla="*/ 0 h 387"/>
                <a:gd name="T90" fmla="*/ 1 w 1593"/>
                <a:gd name="T91" fmla="*/ 0 h 387"/>
                <a:gd name="T92" fmla="*/ 1 w 1593"/>
                <a:gd name="T93" fmla="*/ 0 h 387"/>
                <a:gd name="T94" fmla="*/ 1 w 1593"/>
                <a:gd name="T95" fmla="*/ 0 h 3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93"/>
                <a:gd name="T145" fmla="*/ 0 h 387"/>
                <a:gd name="T146" fmla="*/ 1593 w 1593"/>
                <a:gd name="T147" fmla="*/ 387 h 3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93" h="387">
                  <a:moveTo>
                    <a:pt x="1159" y="4"/>
                  </a:moveTo>
                  <a:lnTo>
                    <a:pt x="1148" y="29"/>
                  </a:lnTo>
                  <a:lnTo>
                    <a:pt x="1137" y="52"/>
                  </a:lnTo>
                  <a:lnTo>
                    <a:pt x="1125" y="72"/>
                  </a:lnTo>
                  <a:lnTo>
                    <a:pt x="1115" y="89"/>
                  </a:lnTo>
                  <a:lnTo>
                    <a:pt x="1106" y="102"/>
                  </a:lnTo>
                  <a:lnTo>
                    <a:pt x="1099" y="114"/>
                  </a:lnTo>
                  <a:lnTo>
                    <a:pt x="1094" y="120"/>
                  </a:lnTo>
                  <a:lnTo>
                    <a:pt x="1092" y="122"/>
                  </a:lnTo>
                  <a:lnTo>
                    <a:pt x="1097" y="105"/>
                  </a:lnTo>
                  <a:lnTo>
                    <a:pt x="1102" y="90"/>
                  </a:lnTo>
                  <a:lnTo>
                    <a:pt x="1107" y="75"/>
                  </a:lnTo>
                  <a:lnTo>
                    <a:pt x="1111" y="61"/>
                  </a:lnTo>
                  <a:lnTo>
                    <a:pt x="1115" y="47"/>
                  </a:lnTo>
                  <a:lnTo>
                    <a:pt x="1118" y="33"/>
                  </a:lnTo>
                  <a:lnTo>
                    <a:pt x="1121" y="19"/>
                  </a:lnTo>
                  <a:lnTo>
                    <a:pt x="1123" y="6"/>
                  </a:lnTo>
                  <a:lnTo>
                    <a:pt x="1108" y="7"/>
                  </a:lnTo>
                  <a:lnTo>
                    <a:pt x="1093" y="8"/>
                  </a:lnTo>
                  <a:lnTo>
                    <a:pt x="1076" y="10"/>
                  </a:lnTo>
                  <a:lnTo>
                    <a:pt x="1060" y="11"/>
                  </a:lnTo>
                  <a:lnTo>
                    <a:pt x="1044" y="13"/>
                  </a:lnTo>
                  <a:lnTo>
                    <a:pt x="1028" y="15"/>
                  </a:lnTo>
                  <a:lnTo>
                    <a:pt x="1011" y="16"/>
                  </a:lnTo>
                  <a:lnTo>
                    <a:pt x="994" y="18"/>
                  </a:lnTo>
                  <a:lnTo>
                    <a:pt x="977" y="20"/>
                  </a:lnTo>
                  <a:lnTo>
                    <a:pt x="959" y="23"/>
                  </a:lnTo>
                  <a:lnTo>
                    <a:pt x="941" y="25"/>
                  </a:lnTo>
                  <a:lnTo>
                    <a:pt x="922" y="28"/>
                  </a:lnTo>
                  <a:lnTo>
                    <a:pt x="904" y="30"/>
                  </a:lnTo>
                  <a:lnTo>
                    <a:pt x="885" y="33"/>
                  </a:lnTo>
                  <a:lnTo>
                    <a:pt x="866" y="36"/>
                  </a:lnTo>
                  <a:lnTo>
                    <a:pt x="847" y="39"/>
                  </a:lnTo>
                  <a:lnTo>
                    <a:pt x="839" y="92"/>
                  </a:lnTo>
                  <a:lnTo>
                    <a:pt x="827" y="142"/>
                  </a:lnTo>
                  <a:lnTo>
                    <a:pt x="811" y="186"/>
                  </a:lnTo>
                  <a:lnTo>
                    <a:pt x="796" y="224"/>
                  </a:lnTo>
                  <a:lnTo>
                    <a:pt x="780" y="257"/>
                  </a:lnTo>
                  <a:lnTo>
                    <a:pt x="767" y="280"/>
                  </a:lnTo>
                  <a:lnTo>
                    <a:pt x="758" y="295"/>
                  </a:lnTo>
                  <a:lnTo>
                    <a:pt x="755" y="300"/>
                  </a:lnTo>
                  <a:lnTo>
                    <a:pt x="763" y="264"/>
                  </a:lnTo>
                  <a:lnTo>
                    <a:pt x="770" y="230"/>
                  </a:lnTo>
                  <a:lnTo>
                    <a:pt x="775" y="197"/>
                  </a:lnTo>
                  <a:lnTo>
                    <a:pt x="779" y="166"/>
                  </a:lnTo>
                  <a:lnTo>
                    <a:pt x="780" y="136"/>
                  </a:lnTo>
                  <a:lnTo>
                    <a:pt x="780" y="106"/>
                  </a:lnTo>
                  <a:lnTo>
                    <a:pt x="778" y="78"/>
                  </a:lnTo>
                  <a:lnTo>
                    <a:pt x="775" y="51"/>
                  </a:lnTo>
                  <a:lnTo>
                    <a:pt x="771" y="52"/>
                  </a:lnTo>
                  <a:lnTo>
                    <a:pt x="768" y="52"/>
                  </a:lnTo>
                  <a:lnTo>
                    <a:pt x="765" y="53"/>
                  </a:lnTo>
                  <a:lnTo>
                    <a:pt x="761" y="54"/>
                  </a:lnTo>
                  <a:lnTo>
                    <a:pt x="739" y="58"/>
                  </a:lnTo>
                  <a:lnTo>
                    <a:pt x="717" y="62"/>
                  </a:lnTo>
                  <a:lnTo>
                    <a:pt x="695" y="66"/>
                  </a:lnTo>
                  <a:lnTo>
                    <a:pt x="674" y="71"/>
                  </a:lnTo>
                  <a:lnTo>
                    <a:pt x="653" y="75"/>
                  </a:lnTo>
                  <a:lnTo>
                    <a:pt x="633" y="80"/>
                  </a:lnTo>
                  <a:lnTo>
                    <a:pt x="613" y="85"/>
                  </a:lnTo>
                  <a:lnTo>
                    <a:pt x="593" y="89"/>
                  </a:lnTo>
                  <a:lnTo>
                    <a:pt x="574" y="94"/>
                  </a:lnTo>
                  <a:lnTo>
                    <a:pt x="554" y="99"/>
                  </a:lnTo>
                  <a:lnTo>
                    <a:pt x="535" y="105"/>
                  </a:lnTo>
                  <a:lnTo>
                    <a:pt x="517" y="111"/>
                  </a:lnTo>
                  <a:lnTo>
                    <a:pt x="499" y="116"/>
                  </a:lnTo>
                  <a:lnTo>
                    <a:pt x="481" y="121"/>
                  </a:lnTo>
                  <a:lnTo>
                    <a:pt x="464" y="127"/>
                  </a:lnTo>
                  <a:lnTo>
                    <a:pt x="446" y="132"/>
                  </a:lnTo>
                  <a:lnTo>
                    <a:pt x="441" y="154"/>
                  </a:lnTo>
                  <a:lnTo>
                    <a:pt x="436" y="173"/>
                  </a:lnTo>
                  <a:lnTo>
                    <a:pt x="431" y="190"/>
                  </a:lnTo>
                  <a:lnTo>
                    <a:pt x="426" y="205"/>
                  </a:lnTo>
                  <a:lnTo>
                    <a:pt x="421" y="217"/>
                  </a:lnTo>
                  <a:lnTo>
                    <a:pt x="417" y="226"/>
                  </a:lnTo>
                  <a:lnTo>
                    <a:pt x="415" y="231"/>
                  </a:lnTo>
                  <a:lnTo>
                    <a:pt x="414" y="233"/>
                  </a:lnTo>
                  <a:lnTo>
                    <a:pt x="416" y="208"/>
                  </a:lnTo>
                  <a:lnTo>
                    <a:pt x="418" y="185"/>
                  </a:lnTo>
                  <a:lnTo>
                    <a:pt x="418" y="162"/>
                  </a:lnTo>
                  <a:lnTo>
                    <a:pt x="418" y="141"/>
                  </a:lnTo>
                  <a:lnTo>
                    <a:pt x="366" y="159"/>
                  </a:lnTo>
                  <a:lnTo>
                    <a:pt x="316" y="178"/>
                  </a:lnTo>
                  <a:lnTo>
                    <a:pt x="272" y="196"/>
                  </a:lnTo>
                  <a:lnTo>
                    <a:pt x="231" y="215"/>
                  </a:lnTo>
                  <a:lnTo>
                    <a:pt x="192" y="232"/>
                  </a:lnTo>
                  <a:lnTo>
                    <a:pt x="158" y="251"/>
                  </a:lnTo>
                  <a:lnTo>
                    <a:pt x="128" y="267"/>
                  </a:lnTo>
                  <a:lnTo>
                    <a:pt x="101" y="283"/>
                  </a:lnTo>
                  <a:lnTo>
                    <a:pt x="77" y="297"/>
                  </a:lnTo>
                  <a:lnTo>
                    <a:pt x="55" y="310"/>
                  </a:lnTo>
                  <a:lnTo>
                    <a:pt x="38" y="322"/>
                  </a:lnTo>
                  <a:lnTo>
                    <a:pt x="24" y="332"/>
                  </a:lnTo>
                  <a:lnTo>
                    <a:pt x="14" y="340"/>
                  </a:lnTo>
                  <a:lnTo>
                    <a:pt x="6" y="346"/>
                  </a:lnTo>
                  <a:lnTo>
                    <a:pt x="1" y="350"/>
                  </a:lnTo>
                  <a:lnTo>
                    <a:pt x="0" y="351"/>
                  </a:lnTo>
                  <a:lnTo>
                    <a:pt x="6" y="353"/>
                  </a:lnTo>
                  <a:lnTo>
                    <a:pt x="13" y="355"/>
                  </a:lnTo>
                  <a:lnTo>
                    <a:pt x="21" y="358"/>
                  </a:lnTo>
                  <a:lnTo>
                    <a:pt x="30" y="360"/>
                  </a:lnTo>
                  <a:lnTo>
                    <a:pt x="40" y="363"/>
                  </a:lnTo>
                  <a:lnTo>
                    <a:pt x="52" y="366"/>
                  </a:lnTo>
                  <a:lnTo>
                    <a:pt x="65" y="368"/>
                  </a:lnTo>
                  <a:lnTo>
                    <a:pt x="80" y="371"/>
                  </a:lnTo>
                  <a:lnTo>
                    <a:pt x="95" y="373"/>
                  </a:lnTo>
                  <a:lnTo>
                    <a:pt x="112" y="376"/>
                  </a:lnTo>
                  <a:lnTo>
                    <a:pt x="129" y="378"/>
                  </a:lnTo>
                  <a:lnTo>
                    <a:pt x="148" y="380"/>
                  </a:lnTo>
                  <a:lnTo>
                    <a:pt x="168" y="382"/>
                  </a:lnTo>
                  <a:lnTo>
                    <a:pt x="190" y="383"/>
                  </a:lnTo>
                  <a:lnTo>
                    <a:pt x="214" y="385"/>
                  </a:lnTo>
                  <a:lnTo>
                    <a:pt x="238" y="386"/>
                  </a:lnTo>
                  <a:lnTo>
                    <a:pt x="263" y="387"/>
                  </a:lnTo>
                  <a:lnTo>
                    <a:pt x="290" y="387"/>
                  </a:lnTo>
                  <a:lnTo>
                    <a:pt x="318" y="387"/>
                  </a:lnTo>
                  <a:lnTo>
                    <a:pt x="348" y="387"/>
                  </a:lnTo>
                  <a:lnTo>
                    <a:pt x="379" y="386"/>
                  </a:lnTo>
                  <a:lnTo>
                    <a:pt x="411" y="385"/>
                  </a:lnTo>
                  <a:lnTo>
                    <a:pt x="444" y="384"/>
                  </a:lnTo>
                  <a:lnTo>
                    <a:pt x="480" y="382"/>
                  </a:lnTo>
                  <a:lnTo>
                    <a:pt x="516" y="379"/>
                  </a:lnTo>
                  <a:lnTo>
                    <a:pt x="553" y="376"/>
                  </a:lnTo>
                  <a:lnTo>
                    <a:pt x="593" y="372"/>
                  </a:lnTo>
                  <a:lnTo>
                    <a:pt x="633" y="368"/>
                  </a:lnTo>
                  <a:lnTo>
                    <a:pt x="675" y="361"/>
                  </a:lnTo>
                  <a:lnTo>
                    <a:pt x="719" y="356"/>
                  </a:lnTo>
                  <a:lnTo>
                    <a:pt x="763" y="349"/>
                  </a:lnTo>
                  <a:lnTo>
                    <a:pt x="809" y="342"/>
                  </a:lnTo>
                  <a:lnTo>
                    <a:pt x="856" y="334"/>
                  </a:lnTo>
                  <a:lnTo>
                    <a:pt x="901" y="325"/>
                  </a:lnTo>
                  <a:lnTo>
                    <a:pt x="944" y="316"/>
                  </a:lnTo>
                  <a:lnTo>
                    <a:pt x="987" y="306"/>
                  </a:lnTo>
                  <a:lnTo>
                    <a:pt x="1028" y="295"/>
                  </a:lnTo>
                  <a:lnTo>
                    <a:pt x="1067" y="284"/>
                  </a:lnTo>
                  <a:lnTo>
                    <a:pt x="1106" y="272"/>
                  </a:lnTo>
                  <a:lnTo>
                    <a:pt x="1143" y="261"/>
                  </a:lnTo>
                  <a:lnTo>
                    <a:pt x="1178" y="248"/>
                  </a:lnTo>
                  <a:lnTo>
                    <a:pt x="1213" y="235"/>
                  </a:lnTo>
                  <a:lnTo>
                    <a:pt x="1246" y="223"/>
                  </a:lnTo>
                  <a:lnTo>
                    <a:pt x="1277" y="210"/>
                  </a:lnTo>
                  <a:lnTo>
                    <a:pt x="1307" y="197"/>
                  </a:lnTo>
                  <a:lnTo>
                    <a:pt x="1336" y="185"/>
                  </a:lnTo>
                  <a:lnTo>
                    <a:pt x="1363" y="172"/>
                  </a:lnTo>
                  <a:lnTo>
                    <a:pt x="1389" y="160"/>
                  </a:lnTo>
                  <a:lnTo>
                    <a:pt x="1413" y="148"/>
                  </a:lnTo>
                  <a:lnTo>
                    <a:pt x="1435" y="137"/>
                  </a:lnTo>
                  <a:lnTo>
                    <a:pt x="1458" y="125"/>
                  </a:lnTo>
                  <a:lnTo>
                    <a:pt x="1477" y="114"/>
                  </a:lnTo>
                  <a:lnTo>
                    <a:pt x="1495" y="103"/>
                  </a:lnTo>
                  <a:lnTo>
                    <a:pt x="1512" y="93"/>
                  </a:lnTo>
                  <a:lnTo>
                    <a:pt x="1527" y="84"/>
                  </a:lnTo>
                  <a:lnTo>
                    <a:pt x="1540" y="75"/>
                  </a:lnTo>
                  <a:lnTo>
                    <a:pt x="1552" y="68"/>
                  </a:lnTo>
                  <a:lnTo>
                    <a:pt x="1563" y="61"/>
                  </a:lnTo>
                  <a:lnTo>
                    <a:pt x="1572" y="55"/>
                  </a:lnTo>
                  <a:lnTo>
                    <a:pt x="1579" y="50"/>
                  </a:lnTo>
                  <a:lnTo>
                    <a:pt x="1586" y="45"/>
                  </a:lnTo>
                  <a:lnTo>
                    <a:pt x="1590" y="42"/>
                  </a:lnTo>
                  <a:lnTo>
                    <a:pt x="1592" y="41"/>
                  </a:lnTo>
                  <a:lnTo>
                    <a:pt x="1593" y="40"/>
                  </a:lnTo>
                  <a:lnTo>
                    <a:pt x="1586" y="38"/>
                  </a:lnTo>
                  <a:lnTo>
                    <a:pt x="1577" y="35"/>
                  </a:lnTo>
                  <a:lnTo>
                    <a:pt x="1569" y="33"/>
                  </a:lnTo>
                  <a:lnTo>
                    <a:pt x="1559" y="30"/>
                  </a:lnTo>
                  <a:lnTo>
                    <a:pt x="1548" y="28"/>
                  </a:lnTo>
                  <a:lnTo>
                    <a:pt x="1536" y="25"/>
                  </a:lnTo>
                  <a:lnTo>
                    <a:pt x="1523" y="22"/>
                  </a:lnTo>
                  <a:lnTo>
                    <a:pt x="1509" y="19"/>
                  </a:lnTo>
                  <a:lnTo>
                    <a:pt x="1494" y="16"/>
                  </a:lnTo>
                  <a:lnTo>
                    <a:pt x="1477" y="14"/>
                  </a:lnTo>
                  <a:lnTo>
                    <a:pt x="1460" y="11"/>
                  </a:lnTo>
                  <a:lnTo>
                    <a:pt x="1440" y="9"/>
                  </a:lnTo>
                  <a:lnTo>
                    <a:pt x="1420" y="7"/>
                  </a:lnTo>
                  <a:lnTo>
                    <a:pt x="1399" y="5"/>
                  </a:lnTo>
                  <a:lnTo>
                    <a:pt x="1377" y="3"/>
                  </a:lnTo>
                  <a:lnTo>
                    <a:pt x="1353" y="2"/>
                  </a:lnTo>
                  <a:lnTo>
                    <a:pt x="1343" y="1"/>
                  </a:lnTo>
                  <a:lnTo>
                    <a:pt x="1332" y="1"/>
                  </a:lnTo>
                  <a:lnTo>
                    <a:pt x="1321" y="1"/>
                  </a:lnTo>
                  <a:lnTo>
                    <a:pt x="1310" y="0"/>
                  </a:lnTo>
                  <a:lnTo>
                    <a:pt x="1298" y="0"/>
                  </a:lnTo>
                  <a:lnTo>
                    <a:pt x="1287" y="0"/>
                  </a:lnTo>
                  <a:lnTo>
                    <a:pt x="1275" y="0"/>
                  </a:lnTo>
                  <a:lnTo>
                    <a:pt x="1264" y="0"/>
                  </a:lnTo>
                  <a:lnTo>
                    <a:pt x="1251" y="0"/>
                  </a:lnTo>
                  <a:lnTo>
                    <a:pt x="1239" y="0"/>
                  </a:lnTo>
                  <a:lnTo>
                    <a:pt x="1226" y="1"/>
                  </a:lnTo>
                  <a:lnTo>
                    <a:pt x="1214" y="1"/>
                  </a:lnTo>
                  <a:lnTo>
                    <a:pt x="1200" y="2"/>
                  </a:lnTo>
                  <a:lnTo>
                    <a:pt x="1186" y="2"/>
                  </a:lnTo>
                  <a:lnTo>
                    <a:pt x="1173" y="3"/>
                  </a:lnTo>
                  <a:lnTo>
                    <a:pt x="1159" y="4"/>
                  </a:lnTo>
                  <a:close/>
                </a:path>
              </a:pathLst>
            </a:custGeom>
            <a:solidFill>
              <a:srgbClr val="C0C0C0"/>
            </a:solidFill>
            <a:ln w="9525">
              <a:noFill/>
              <a:round/>
              <a:headEnd/>
              <a:tailEnd/>
            </a:ln>
          </p:spPr>
          <p:txBody>
            <a:bodyPr/>
            <a:lstStyle/>
            <a:p>
              <a:endParaRPr lang="en-US"/>
            </a:p>
          </p:txBody>
        </p:sp>
        <p:sp>
          <p:nvSpPr>
            <p:cNvPr id="16538" name="Freeform 87"/>
            <p:cNvSpPr>
              <a:spLocks/>
            </p:cNvSpPr>
            <p:nvPr/>
          </p:nvSpPr>
          <p:spPr bwMode="auto">
            <a:xfrm>
              <a:off x="641" y="1770"/>
              <a:ext cx="157" cy="126"/>
            </a:xfrm>
            <a:custGeom>
              <a:avLst/>
              <a:gdLst>
                <a:gd name="T0" fmla="*/ 0 w 942"/>
                <a:gd name="T1" fmla="*/ 0 h 758"/>
                <a:gd name="T2" fmla="*/ 0 w 942"/>
                <a:gd name="T3" fmla="*/ 0 h 758"/>
                <a:gd name="T4" fmla="*/ 0 w 942"/>
                <a:gd name="T5" fmla="*/ 0 h 758"/>
                <a:gd name="T6" fmla="*/ 0 w 942"/>
                <a:gd name="T7" fmla="*/ 0 h 758"/>
                <a:gd name="T8" fmla="*/ 0 w 942"/>
                <a:gd name="T9" fmla="*/ 0 h 758"/>
                <a:gd name="T10" fmla="*/ 0 w 942"/>
                <a:gd name="T11" fmla="*/ 0 h 758"/>
                <a:gd name="T12" fmla="*/ 0 w 942"/>
                <a:gd name="T13" fmla="*/ 0 h 758"/>
                <a:gd name="T14" fmla="*/ 0 w 942"/>
                <a:gd name="T15" fmla="*/ 0 h 758"/>
                <a:gd name="T16" fmla="*/ 0 w 942"/>
                <a:gd name="T17" fmla="*/ 0 h 758"/>
                <a:gd name="T18" fmla="*/ 0 w 942"/>
                <a:gd name="T19" fmla="*/ 0 h 758"/>
                <a:gd name="T20" fmla="*/ 0 w 942"/>
                <a:gd name="T21" fmla="*/ 0 h 758"/>
                <a:gd name="T22" fmla="*/ 0 w 942"/>
                <a:gd name="T23" fmla="*/ 0 h 758"/>
                <a:gd name="T24" fmla="*/ 0 w 942"/>
                <a:gd name="T25" fmla="*/ 0 h 758"/>
                <a:gd name="T26" fmla="*/ 1 w 942"/>
                <a:gd name="T27" fmla="*/ 0 h 758"/>
                <a:gd name="T28" fmla="*/ 1 w 942"/>
                <a:gd name="T29" fmla="*/ 0 h 758"/>
                <a:gd name="T30" fmla="*/ 1 w 942"/>
                <a:gd name="T31" fmla="*/ 0 h 758"/>
                <a:gd name="T32" fmla="*/ 1 w 942"/>
                <a:gd name="T33" fmla="*/ 0 h 758"/>
                <a:gd name="T34" fmla="*/ 1 w 942"/>
                <a:gd name="T35" fmla="*/ 0 h 758"/>
                <a:gd name="T36" fmla="*/ 1 w 942"/>
                <a:gd name="T37" fmla="*/ 0 h 758"/>
                <a:gd name="T38" fmla="*/ 1 w 942"/>
                <a:gd name="T39" fmla="*/ 0 h 758"/>
                <a:gd name="T40" fmla="*/ 1 w 942"/>
                <a:gd name="T41" fmla="*/ 0 h 758"/>
                <a:gd name="T42" fmla="*/ 1 w 942"/>
                <a:gd name="T43" fmla="*/ 0 h 758"/>
                <a:gd name="T44" fmla="*/ 1 w 942"/>
                <a:gd name="T45" fmla="*/ 0 h 758"/>
                <a:gd name="T46" fmla="*/ 1 w 942"/>
                <a:gd name="T47" fmla="*/ 0 h 758"/>
                <a:gd name="T48" fmla="*/ 1 w 942"/>
                <a:gd name="T49" fmla="*/ 0 h 758"/>
                <a:gd name="T50" fmla="*/ 1 w 942"/>
                <a:gd name="T51" fmla="*/ 0 h 758"/>
                <a:gd name="T52" fmla="*/ 1 w 942"/>
                <a:gd name="T53" fmla="*/ 0 h 758"/>
                <a:gd name="T54" fmla="*/ 1 w 942"/>
                <a:gd name="T55" fmla="*/ 0 h 758"/>
                <a:gd name="T56" fmla="*/ 1 w 942"/>
                <a:gd name="T57" fmla="*/ 0 h 758"/>
                <a:gd name="T58" fmla="*/ 1 w 942"/>
                <a:gd name="T59" fmla="*/ 0 h 758"/>
                <a:gd name="T60" fmla="*/ 1 w 942"/>
                <a:gd name="T61" fmla="*/ 0 h 758"/>
                <a:gd name="T62" fmla="*/ 1 w 942"/>
                <a:gd name="T63" fmla="*/ 0 h 758"/>
                <a:gd name="T64" fmla="*/ 1 w 942"/>
                <a:gd name="T65" fmla="*/ 0 h 758"/>
                <a:gd name="T66" fmla="*/ 1 w 942"/>
                <a:gd name="T67" fmla="*/ 0 h 758"/>
                <a:gd name="T68" fmla="*/ 1 w 942"/>
                <a:gd name="T69" fmla="*/ 0 h 758"/>
                <a:gd name="T70" fmla="*/ 0 w 942"/>
                <a:gd name="T71" fmla="*/ 0 h 758"/>
                <a:gd name="T72" fmla="*/ 0 w 942"/>
                <a:gd name="T73" fmla="*/ 0 h 758"/>
                <a:gd name="T74" fmla="*/ 0 w 942"/>
                <a:gd name="T75" fmla="*/ 0 h 758"/>
                <a:gd name="T76" fmla="*/ 0 w 942"/>
                <a:gd name="T77" fmla="*/ 0 h 758"/>
                <a:gd name="T78" fmla="*/ 0 w 942"/>
                <a:gd name="T79" fmla="*/ 0 h 758"/>
                <a:gd name="T80" fmla="*/ 0 w 942"/>
                <a:gd name="T81" fmla="*/ 0 h 758"/>
                <a:gd name="T82" fmla="*/ 0 w 942"/>
                <a:gd name="T83" fmla="*/ 0 h 758"/>
                <a:gd name="T84" fmla="*/ 0 w 942"/>
                <a:gd name="T85" fmla="*/ 0 h 7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2"/>
                <a:gd name="T130" fmla="*/ 0 h 758"/>
                <a:gd name="T131" fmla="*/ 942 w 942"/>
                <a:gd name="T132" fmla="*/ 758 h 75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2" h="758">
                  <a:moveTo>
                    <a:pt x="208" y="465"/>
                  </a:moveTo>
                  <a:lnTo>
                    <a:pt x="219" y="495"/>
                  </a:lnTo>
                  <a:lnTo>
                    <a:pt x="226" y="524"/>
                  </a:lnTo>
                  <a:lnTo>
                    <a:pt x="230" y="553"/>
                  </a:lnTo>
                  <a:lnTo>
                    <a:pt x="231" y="582"/>
                  </a:lnTo>
                  <a:lnTo>
                    <a:pt x="245" y="582"/>
                  </a:lnTo>
                  <a:lnTo>
                    <a:pt x="259" y="581"/>
                  </a:lnTo>
                  <a:lnTo>
                    <a:pt x="272" y="581"/>
                  </a:lnTo>
                  <a:lnTo>
                    <a:pt x="285" y="581"/>
                  </a:lnTo>
                  <a:lnTo>
                    <a:pt x="297" y="581"/>
                  </a:lnTo>
                  <a:lnTo>
                    <a:pt x="310" y="581"/>
                  </a:lnTo>
                  <a:lnTo>
                    <a:pt x="322" y="582"/>
                  </a:lnTo>
                  <a:lnTo>
                    <a:pt x="333" y="582"/>
                  </a:lnTo>
                  <a:lnTo>
                    <a:pt x="345" y="582"/>
                  </a:lnTo>
                  <a:lnTo>
                    <a:pt x="356" y="583"/>
                  </a:lnTo>
                  <a:lnTo>
                    <a:pt x="367" y="583"/>
                  </a:lnTo>
                  <a:lnTo>
                    <a:pt x="379" y="584"/>
                  </a:lnTo>
                  <a:lnTo>
                    <a:pt x="390" y="585"/>
                  </a:lnTo>
                  <a:lnTo>
                    <a:pt x="400" y="585"/>
                  </a:lnTo>
                  <a:lnTo>
                    <a:pt x="410" y="586"/>
                  </a:lnTo>
                  <a:lnTo>
                    <a:pt x="420" y="587"/>
                  </a:lnTo>
                  <a:lnTo>
                    <a:pt x="449" y="590"/>
                  </a:lnTo>
                  <a:lnTo>
                    <a:pt x="475" y="594"/>
                  </a:lnTo>
                  <a:lnTo>
                    <a:pt x="500" y="597"/>
                  </a:lnTo>
                  <a:lnTo>
                    <a:pt x="523" y="602"/>
                  </a:lnTo>
                  <a:lnTo>
                    <a:pt x="543" y="606"/>
                  </a:lnTo>
                  <a:lnTo>
                    <a:pt x="561" y="610"/>
                  </a:lnTo>
                  <a:lnTo>
                    <a:pt x="577" y="615"/>
                  </a:lnTo>
                  <a:lnTo>
                    <a:pt x="591" y="619"/>
                  </a:lnTo>
                  <a:lnTo>
                    <a:pt x="603" y="623"/>
                  </a:lnTo>
                  <a:lnTo>
                    <a:pt x="613" y="627"/>
                  </a:lnTo>
                  <a:lnTo>
                    <a:pt x="621" y="631"/>
                  </a:lnTo>
                  <a:lnTo>
                    <a:pt x="629" y="634"/>
                  </a:lnTo>
                  <a:lnTo>
                    <a:pt x="635" y="636"/>
                  </a:lnTo>
                  <a:lnTo>
                    <a:pt x="638" y="638"/>
                  </a:lnTo>
                  <a:lnTo>
                    <a:pt x="640" y="640"/>
                  </a:lnTo>
                  <a:lnTo>
                    <a:pt x="641" y="640"/>
                  </a:lnTo>
                  <a:lnTo>
                    <a:pt x="643" y="642"/>
                  </a:lnTo>
                  <a:lnTo>
                    <a:pt x="647" y="646"/>
                  </a:lnTo>
                  <a:lnTo>
                    <a:pt x="653" y="654"/>
                  </a:lnTo>
                  <a:lnTo>
                    <a:pt x="659" y="665"/>
                  </a:lnTo>
                  <a:lnTo>
                    <a:pt x="665" y="679"/>
                  </a:lnTo>
                  <a:lnTo>
                    <a:pt x="670" y="697"/>
                  </a:lnTo>
                  <a:lnTo>
                    <a:pt x="673" y="717"/>
                  </a:lnTo>
                  <a:lnTo>
                    <a:pt x="672" y="741"/>
                  </a:lnTo>
                  <a:lnTo>
                    <a:pt x="674" y="739"/>
                  </a:lnTo>
                  <a:lnTo>
                    <a:pt x="680" y="734"/>
                  </a:lnTo>
                  <a:lnTo>
                    <a:pt x="691" y="727"/>
                  </a:lnTo>
                  <a:lnTo>
                    <a:pt x="705" y="718"/>
                  </a:lnTo>
                  <a:lnTo>
                    <a:pt x="724" y="710"/>
                  </a:lnTo>
                  <a:lnTo>
                    <a:pt x="746" y="703"/>
                  </a:lnTo>
                  <a:lnTo>
                    <a:pt x="773" y="698"/>
                  </a:lnTo>
                  <a:lnTo>
                    <a:pt x="803" y="696"/>
                  </a:lnTo>
                  <a:lnTo>
                    <a:pt x="815" y="696"/>
                  </a:lnTo>
                  <a:lnTo>
                    <a:pt x="826" y="697"/>
                  </a:lnTo>
                  <a:lnTo>
                    <a:pt x="838" y="698"/>
                  </a:lnTo>
                  <a:lnTo>
                    <a:pt x="849" y="699"/>
                  </a:lnTo>
                  <a:lnTo>
                    <a:pt x="860" y="702"/>
                  </a:lnTo>
                  <a:lnTo>
                    <a:pt x="870" y="704"/>
                  </a:lnTo>
                  <a:lnTo>
                    <a:pt x="881" y="708"/>
                  </a:lnTo>
                  <a:lnTo>
                    <a:pt x="891" y="712"/>
                  </a:lnTo>
                  <a:lnTo>
                    <a:pt x="899" y="716"/>
                  </a:lnTo>
                  <a:lnTo>
                    <a:pt x="907" y="720"/>
                  </a:lnTo>
                  <a:lnTo>
                    <a:pt x="914" y="725"/>
                  </a:lnTo>
                  <a:lnTo>
                    <a:pt x="921" y="730"/>
                  </a:lnTo>
                  <a:lnTo>
                    <a:pt x="927" y="736"/>
                  </a:lnTo>
                  <a:lnTo>
                    <a:pt x="932" y="743"/>
                  </a:lnTo>
                  <a:lnTo>
                    <a:pt x="938" y="750"/>
                  </a:lnTo>
                  <a:lnTo>
                    <a:pt x="942" y="758"/>
                  </a:lnTo>
                  <a:lnTo>
                    <a:pt x="942" y="0"/>
                  </a:lnTo>
                  <a:lnTo>
                    <a:pt x="1" y="0"/>
                  </a:lnTo>
                  <a:lnTo>
                    <a:pt x="0" y="30"/>
                  </a:lnTo>
                  <a:lnTo>
                    <a:pt x="2" y="60"/>
                  </a:lnTo>
                  <a:lnTo>
                    <a:pt x="7" y="90"/>
                  </a:lnTo>
                  <a:lnTo>
                    <a:pt x="15" y="118"/>
                  </a:lnTo>
                  <a:lnTo>
                    <a:pt x="26" y="146"/>
                  </a:lnTo>
                  <a:lnTo>
                    <a:pt x="38" y="173"/>
                  </a:lnTo>
                  <a:lnTo>
                    <a:pt x="53" y="201"/>
                  </a:lnTo>
                  <a:lnTo>
                    <a:pt x="69" y="228"/>
                  </a:lnTo>
                  <a:lnTo>
                    <a:pt x="86" y="256"/>
                  </a:lnTo>
                  <a:lnTo>
                    <a:pt x="104" y="283"/>
                  </a:lnTo>
                  <a:lnTo>
                    <a:pt x="122" y="311"/>
                  </a:lnTo>
                  <a:lnTo>
                    <a:pt x="141" y="341"/>
                  </a:lnTo>
                  <a:lnTo>
                    <a:pt x="159" y="370"/>
                  </a:lnTo>
                  <a:lnTo>
                    <a:pt x="176" y="400"/>
                  </a:lnTo>
                  <a:lnTo>
                    <a:pt x="193" y="432"/>
                  </a:lnTo>
                  <a:lnTo>
                    <a:pt x="208" y="465"/>
                  </a:lnTo>
                  <a:close/>
                </a:path>
              </a:pathLst>
            </a:custGeom>
            <a:solidFill>
              <a:srgbClr val="96A3E2"/>
            </a:solidFill>
            <a:ln w="9525">
              <a:noFill/>
              <a:round/>
              <a:headEnd/>
              <a:tailEnd/>
            </a:ln>
          </p:spPr>
          <p:txBody>
            <a:bodyPr/>
            <a:lstStyle/>
            <a:p>
              <a:endParaRPr lang="en-US"/>
            </a:p>
          </p:txBody>
        </p:sp>
        <p:sp>
          <p:nvSpPr>
            <p:cNvPr id="16539" name="Freeform 88"/>
            <p:cNvSpPr>
              <a:spLocks/>
            </p:cNvSpPr>
            <p:nvPr/>
          </p:nvSpPr>
          <p:spPr bwMode="auto">
            <a:xfrm>
              <a:off x="494" y="1770"/>
              <a:ext cx="110" cy="117"/>
            </a:xfrm>
            <a:custGeom>
              <a:avLst/>
              <a:gdLst>
                <a:gd name="T0" fmla="*/ 0 w 662"/>
                <a:gd name="T1" fmla="*/ 1 h 700"/>
                <a:gd name="T2" fmla="*/ 0 w 662"/>
                <a:gd name="T3" fmla="*/ 1 h 700"/>
                <a:gd name="T4" fmla="*/ 0 w 662"/>
                <a:gd name="T5" fmla="*/ 1 h 700"/>
                <a:gd name="T6" fmla="*/ 0 w 662"/>
                <a:gd name="T7" fmla="*/ 1 h 700"/>
                <a:gd name="T8" fmla="*/ 0 w 662"/>
                <a:gd name="T9" fmla="*/ 1 h 700"/>
                <a:gd name="T10" fmla="*/ 0 w 662"/>
                <a:gd name="T11" fmla="*/ 1 h 700"/>
                <a:gd name="T12" fmla="*/ 0 w 662"/>
                <a:gd name="T13" fmla="*/ 1 h 700"/>
                <a:gd name="T14" fmla="*/ 0 w 662"/>
                <a:gd name="T15" fmla="*/ 1 h 700"/>
                <a:gd name="T16" fmla="*/ 0 w 662"/>
                <a:gd name="T17" fmla="*/ 1 h 700"/>
                <a:gd name="T18" fmla="*/ 0 w 662"/>
                <a:gd name="T19" fmla="*/ 1 h 700"/>
                <a:gd name="T20" fmla="*/ 0 w 662"/>
                <a:gd name="T21" fmla="*/ 1 h 700"/>
                <a:gd name="T22" fmla="*/ 0 w 662"/>
                <a:gd name="T23" fmla="*/ 1 h 700"/>
                <a:gd name="T24" fmla="*/ 0 w 662"/>
                <a:gd name="T25" fmla="*/ 1 h 700"/>
                <a:gd name="T26" fmla="*/ 0 w 662"/>
                <a:gd name="T27" fmla="*/ 1 h 700"/>
                <a:gd name="T28" fmla="*/ 0 w 662"/>
                <a:gd name="T29" fmla="*/ 1 h 700"/>
                <a:gd name="T30" fmla="*/ 0 w 662"/>
                <a:gd name="T31" fmla="*/ 1 h 700"/>
                <a:gd name="T32" fmla="*/ 0 w 662"/>
                <a:gd name="T33" fmla="*/ 1 h 700"/>
                <a:gd name="T34" fmla="*/ 0 w 662"/>
                <a:gd name="T35" fmla="*/ 0 h 700"/>
                <a:gd name="T36" fmla="*/ 0 w 662"/>
                <a:gd name="T37" fmla="*/ 0 h 700"/>
                <a:gd name="T38" fmla="*/ 0 w 662"/>
                <a:gd name="T39" fmla="*/ 0 h 700"/>
                <a:gd name="T40" fmla="*/ 0 w 662"/>
                <a:gd name="T41" fmla="*/ 0 h 700"/>
                <a:gd name="T42" fmla="*/ 0 w 662"/>
                <a:gd name="T43" fmla="*/ 0 h 700"/>
                <a:gd name="T44" fmla="*/ 0 w 662"/>
                <a:gd name="T45" fmla="*/ 0 h 700"/>
                <a:gd name="T46" fmla="*/ 0 w 662"/>
                <a:gd name="T47" fmla="*/ 0 h 700"/>
                <a:gd name="T48" fmla="*/ 0 w 662"/>
                <a:gd name="T49" fmla="*/ 0 h 700"/>
                <a:gd name="T50" fmla="*/ 0 w 662"/>
                <a:gd name="T51" fmla="*/ 0 h 700"/>
                <a:gd name="T52" fmla="*/ 0 w 662"/>
                <a:gd name="T53" fmla="*/ 0 h 700"/>
                <a:gd name="T54" fmla="*/ 0 w 662"/>
                <a:gd name="T55" fmla="*/ 0 h 700"/>
                <a:gd name="T56" fmla="*/ 0 w 662"/>
                <a:gd name="T57" fmla="*/ 0 h 700"/>
                <a:gd name="T58" fmla="*/ 0 w 662"/>
                <a:gd name="T59" fmla="*/ 0 h 700"/>
                <a:gd name="T60" fmla="*/ 0 w 662"/>
                <a:gd name="T61" fmla="*/ 0 h 700"/>
                <a:gd name="T62" fmla="*/ 0 w 662"/>
                <a:gd name="T63" fmla="*/ 0 h 700"/>
                <a:gd name="T64" fmla="*/ 0 w 662"/>
                <a:gd name="T65" fmla="*/ 0 h 700"/>
                <a:gd name="T66" fmla="*/ 0 w 662"/>
                <a:gd name="T67" fmla="*/ 0 h 700"/>
                <a:gd name="T68" fmla="*/ 0 w 662"/>
                <a:gd name="T69" fmla="*/ 0 h 700"/>
                <a:gd name="T70" fmla="*/ 0 w 662"/>
                <a:gd name="T71" fmla="*/ 0 h 700"/>
                <a:gd name="T72" fmla="*/ 0 w 662"/>
                <a:gd name="T73" fmla="*/ 1 h 7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62"/>
                <a:gd name="T112" fmla="*/ 0 h 700"/>
                <a:gd name="T113" fmla="*/ 662 w 662"/>
                <a:gd name="T114" fmla="*/ 700 h 7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62" h="700">
                  <a:moveTo>
                    <a:pt x="321" y="571"/>
                  </a:moveTo>
                  <a:lnTo>
                    <a:pt x="332" y="587"/>
                  </a:lnTo>
                  <a:lnTo>
                    <a:pt x="342" y="602"/>
                  </a:lnTo>
                  <a:lnTo>
                    <a:pt x="351" y="618"/>
                  </a:lnTo>
                  <a:lnTo>
                    <a:pt x="358" y="634"/>
                  </a:lnTo>
                  <a:lnTo>
                    <a:pt x="365" y="650"/>
                  </a:lnTo>
                  <a:lnTo>
                    <a:pt x="370" y="667"/>
                  </a:lnTo>
                  <a:lnTo>
                    <a:pt x="375" y="683"/>
                  </a:lnTo>
                  <a:lnTo>
                    <a:pt x="378" y="700"/>
                  </a:lnTo>
                  <a:lnTo>
                    <a:pt x="393" y="695"/>
                  </a:lnTo>
                  <a:lnTo>
                    <a:pt x="409" y="690"/>
                  </a:lnTo>
                  <a:lnTo>
                    <a:pt x="425" y="685"/>
                  </a:lnTo>
                  <a:lnTo>
                    <a:pt x="441" y="681"/>
                  </a:lnTo>
                  <a:lnTo>
                    <a:pt x="457" y="676"/>
                  </a:lnTo>
                  <a:lnTo>
                    <a:pt x="474" y="672"/>
                  </a:lnTo>
                  <a:lnTo>
                    <a:pt x="491" y="668"/>
                  </a:lnTo>
                  <a:lnTo>
                    <a:pt x="510" y="663"/>
                  </a:lnTo>
                  <a:lnTo>
                    <a:pt x="527" y="659"/>
                  </a:lnTo>
                  <a:lnTo>
                    <a:pt x="545" y="655"/>
                  </a:lnTo>
                  <a:lnTo>
                    <a:pt x="563" y="651"/>
                  </a:lnTo>
                  <a:lnTo>
                    <a:pt x="582" y="647"/>
                  </a:lnTo>
                  <a:lnTo>
                    <a:pt x="601" y="643"/>
                  </a:lnTo>
                  <a:lnTo>
                    <a:pt x="620" y="639"/>
                  </a:lnTo>
                  <a:lnTo>
                    <a:pt x="640" y="636"/>
                  </a:lnTo>
                  <a:lnTo>
                    <a:pt x="660" y="632"/>
                  </a:lnTo>
                  <a:lnTo>
                    <a:pt x="661" y="632"/>
                  </a:lnTo>
                  <a:lnTo>
                    <a:pt x="662" y="631"/>
                  </a:lnTo>
                  <a:lnTo>
                    <a:pt x="653" y="612"/>
                  </a:lnTo>
                  <a:lnTo>
                    <a:pt x="642" y="593"/>
                  </a:lnTo>
                  <a:lnTo>
                    <a:pt x="631" y="575"/>
                  </a:lnTo>
                  <a:lnTo>
                    <a:pt x="618" y="554"/>
                  </a:lnTo>
                  <a:lnTo>
                    <a:pt x="606" y="535"/>
                  </a:lnTo>
                  <a:lnTo>
                    <a:pt x="592" y="516"/>
                  </a:lnTo>
                  <a:lnTo>
                    <a:pt x="578" y="496"/>
                  </a:lnTo>
                  <a:lnTo>
                    <a:pt x="563" y="476"/>
                  </a:lnTo>
                  <a:lnTo>
                    <a:pt x="547" y="455"/>
                  </a:lnTo>
                  <a:lnTo>
                    <a:pt x="530" y="433"/>
                  </a:lnTo>
                  <a:lnTo>
                    <a:pt x="512" y="411"/>
                  </a:lnTo>
                  <a:lnTo>
                    <a:pt x="493" y="389"/>
                  </a:lnTo>
                  <a:lnTo>
                    <a:pt x="474" y="366"/>
                  </a:lnTo>
                  <a:lnTo>
                    <a:pt x="454" y="343"/>
                  </a:lnTo>
                  <a:lnTo>
                    <a:pt x="433" y="319"/>
                  </a:lnTo>
                  <a:lnTo>
                    <a:pt x="412" y="293"/>
                  </a:lnTo>
                  <a:lnTo>
                    <a:pt x="385" y="259"/>
                  </a:lnTo>
                  <a:lnTo>
                    <a:pt x="362" y="224"/>
                  </a:lnTo>
                  <a:lnTo>
                    <a:pt x="344" y="187"/>
                  </a:lnTo>
                  <a:lnTo>
                    <a:pt x="329" y="150"/>
                  </a:lnTo>
                  <a:lnTo>
                    <a:pt x="318" y="113"/>
                  </a:lnTo>
                  <a:lnTo>
                    <a:pt x="310" y="76"/>
                  </a:lnTo>
                  <a:lnTo>
                    <a:pt x="305" y="37"/>
                  </a:lnTo>
                  <a:lnTo>
                    <a:pt x="303" y="0"/>
                  </a:lnTo>
                  <a:lnTo>
                    <a:pt x="0" y="0"/>
                  </a:lnTo>
                  <a:lnTo>
                    <a:pt x="1" y="16"/>
                  </a:lnTo>
                  <a:lnTo>
                    <a:pt x="2" y="41"/>
                  </a:lnTo>
                  <a:lnTo>
                    <a:pt x="4" y="81"/>
                  </a:lnTo>
                  <a:lnTo>
                    <a:pt x="6" y="138"/>
                  </a:lnTo>
                  <a:lnTo>
                    <a:pt x="9" y="172"/>
                  </a:lnTo>
                  <a:lnTo>
                    <a:pt x="16" y="204"/>
                  </a:lnTo>
                  <a:lnTo>
                    <a:pt x="26" y="234"/>
                  </a:lnTo>
                  <a:lnTo>
                    <a:pt x="40" y="262"/>
                  </a:lnTo>
                  <a:lnTo>
                    <a:pt x="56" y="288"/>
                  </a:lnTo>
                  <a:lnTo>
                    <a:pt x="75" y="314"/>
                  </a:lnTo>
                  <a:lnTo>
                    <a:pt x="96" y="339"/>
                  </a:lnTo>
                  <a:lnTo>
                    <a:pt x="118" y="363"/>
                  </a:lnTo>
                  <a:lnTo>
                    <a:pt x="143" y="387"/>
                  </a:lnTo>
                  <a:lnTo>
                    <a:pt x="168" y="411"/>
                  </a:lnTo>
                  <a:lnTo>
                    <a:pt x="194" y="435"/>
                  </a:lnTo>
                  <a:lnTo>
                    <a:pt x="220" y="461"/>
                  </a:lnTo>
                  <a:lnTo>
                    <a:pt x="246" y="486"/>
                  </a:lnTo>
                  <a:lnTo>
                    <a:pt x="272" y="513"/>
                  </a:lnTo>
                  <a:lnTo>
                    <a:pt x="297" y="541"/>
                  </a:lnTo>
                  <a:lnTo>
                    <a:pt x="321" y="571"/>
                  </a:lnTo>
                  <a:close/>
                </a:path>
              </a:pathLst>
            </a:custGeom>
            <a:solidFill>
              <a:srgbClr val="EADBED"/>
            </a:solidFill>
            <a:ln w="9525">
              <a:noFill/>
              <a:round/>
              <a:headEnd/>
              <a:tailEnd/>
            </a:ln>
          </p:spPr>
          <p:txBody>
            <a:bodyPr/>
            <a:lstStyle/>
            <a:p>
              <a:endParaRPr lang="en-US"/>
            </a:p>
          </p:txBody>
        </p:sp>
        <p:sp>
          <p:nvSpPr>
            <p:cNvPr id="16540" name="Freeform 89"/>
            <p:cNvSpPr>
              <a:spLocks/>
            </p:cNvSpPr>
            <p:nvPr/>
          </p:nvSpPr>
          <p:spPr bwMode="auto">
            <a:xfrm>
              <a:off x="462" y="1770"/>
              <a:ext cx="85" cy="168"/>
            </a:xfrm>
            <a:custGeom>
              <a:avLst/>
              <a:gdLst>
                <a:gd name="T0" fmla="*/ 0 w 510"/>
                <a:gd name="T1" fmla="*/ 1 h 1010"/>
                <a:gd name="T2" fmla="*/ 0 w 510"/>
                <a:gd name="T3" fmla="*/ 1 h 1010"/>
                <a:gd name="T4" fmla="*/ 0 w 510"/>
                <a:gd name="T5" fmla="*/ 1 h 1010"/>
                <a:gd name="T6" fmla="*/ 0 w 510"/>
                <a:gd name="T7" fmla="*/ 1 h 1010"/>
                <a:gd name="T8" fmla="*/ 0 w 510"/>
                <a:gd name="T9" fmla="*/ 1 h 1010"/>
                <a:gd name="T10" fmla="*/ 0 w 510"/>
                <a:gd name="T11" fmla="*/ 1 h 1010"/>
                <a:gd name="T12" fmla="*/ 0 w 510"/>
                <a:gd name="T13" fmla="*/ 1 h 1010"/>
                <a:gd name="T14" fmla="*/ 0 w 510"/>
                <a:gd name="T15" fmla="*/ 1 h 1010"/>
                <a:gd name="T16" fmla="*/ 0 w 510"/>
                <a:gd name="T17" fmla="*/ 1 h 1010"/>
                <a:gd name="T18" fmla="*/ 0 w 510"/>
                <a:gd name="T19" fmla="*/ 1 h 1010"/>
                <a:gd name="T20" fmla="*/ 0 w 510"/>
                <a:gd name="T21" fmla="*/ 1 h 1010"/>
                <a:gd name="T22" fmla="*/ 0 w 510"/>
                <a:gd name="T23" fmla="*/ 1 h 1010"/>
                <a:gd name="T24" fmla="*/ 0 w 510"/>
                <a:gd name="T25" fmla="*/ 1 h 1010"/>
                <a:gd name="T26" fmla="*/ 0 w 510"/>
                <a:gd name="T27" fmla="*/ 1 h 1010"/>
                <a:gd name="T28" fmla="*/ 0 w 510"/>
                <a:gd name="T29" fmla="*/ 0 h 1010"/>
                <a:gd name="T30" fmla="*/ 0 w 510"/>
                <a:gd name="T31" fmla="*/ 0 h 1010"/>
                <a:gd name="T32" fmla="*/ 0 w 510"/>
                <a:gd name="T33" fmla="*/ 0 h 1010"/>
                <a:gd name="T34" fmla="*/ 0 w 510"/>
                <a:gd name="T35" fmla="*/ 0 h 1010"/>
                <a:gd name="T36" fmla="*/ 0 w 510"/>
                <a:gd name="T37" fmla="*/ 0 h 1010"/>
                <a:gd name="T38" fmla="*/ 0 w 510"/>
                <a:gd name="T39" fmla="*/ 0 h 1010"/>
                <a:gd name="T40" fmla="*/ 0 w 510"/>
                <a:gd name="T41" fmla="*/ 0 h 1010"/>
                <a:gd name="T42" fmla="*/ 0 w 510"/>
                <a:gd name="T43" fmla="*/ 0 h 1010"/>
                <a:gd name="T44" fmla="*/ 0 w 510"/>
                <a:gd name="T45" fmla="*/ 0 h 1010"/>
                <a:gd name="T46" fmla="*/ 0 w 510"/>
                <a:gd name="T47" fmla="*/ 0 h 1010"/>
                <a:gd name="T48" fmla="*/ 0 w 510"/>
                <a:gd name="T49" fmla="*/ 0 h 1010"/>
                <a:gd name="T50" fmla="*/ 0 w 510"/>
                <a:gd name="T51" fmla="*/ 0 h 1010"/>
                <a:gd name="T52" fmla="*/ 0 w 510"/>
                <a:gd name="T53" fmla="*/ 0 h 1010"/>
                <a:gd name="T54" fmla="*/ 0 w 510"/>
                <a:gd name="T55" fmla="*/ 0 h 1010"/>
                <a:gd name="T56" fmla="*/ 0 w 510"/>
                <a:gd name="T57" fmla="*/ 0 h 1010"/>
                <a:gd name="T58" fmla="*/ 0 w 510"/>
                <a:gd name="T59" fmla="*/ 0 h 1010"/>
                <a:gd name="T60" fmla="*/ 0 w 510"/>
                <a:gd name="T61" fmla="*/ 0 h 1010"/>
                <a:gd name="T62" fmla="*/ 0 w 510"/>
                <a:gd name="T63" fmla="*/ 0 h 1010"/>
                <a:gd name="T64" fmla="*/ 0 w 510"/>
                <a:gd name="T65" fmla="*/ 0 h 1010"/>
                <a:gd name="T66" fmla="*/ 0 w 510"/>
                <a:gd name="T67" fmla="*/ 0 h 1010"/>
                <a:gd name="T68" fmla="*/ 0 w 510"/>
                <a:gd name="T69" fmla="*/ 0 h 1010"/>
                <a:gd name="T70" fmla="*/ 0 w 510"/>
                <a:gd name="T71" fmla="*/ 0 h 1010"/>
                <a:gd name="T72" fmla="*/ 0 w 510"/>
                <a:gd name="T73" fmla="*/ 0 h 1010"/>
                <a:gd name="T74" fmla="*/ 0 w 510"/>
                <a:gd name="T75" fmla="*/ 0 h 1010"/>
                <a:gd name="T76" fmla="*/ 0 w 510"/>
                <a:gd name="T77" fmla="*/ 0 h 1010"/>
                <a:gd name="T78" fmla="*/ 0 w 510"/>
                <a:gd name="T79" fmla="*/ 0 h 1010"/>
                <a:gd name="T80" fmla="*/ 0 w 510"/>
                <a:gd name="T81" fmla="*/ 0 h 1010"/>
                <a:gd name="T82" fmla="*/ 0 w 510"/>
                <a:gd name="T83" fmla="*/ 0 h 1010"/>
                <a:gd name="T84" fmla="*/ 0 w 510"/>
                <a:gd name="T85" fmla="*/ 1 h 10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10"/>
                <a:gd name="T130" fmla="*/ 0 h 1010"/>
                <a:gd name="T131" fmla="*/ 510 w 510"/>
                <a:gd name="T132" fmla="*/ 1010 h 10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10" h="1010">
                  <a:moveTo>
                    <a:pt x="0" y="1010"/>
                  </a:moveTo>
                  <a:lnTo>
                    <a:pt x="2" y="1008"/>
                  </a:lnTo>
                  <a:lnTo>
                    <a:pt x="6" y="1003"/>
                  </a:lnTo>
                  <a:lnTo>
                    <a:pt x="14" y="995"/>
                  </a:lnTo>
                  <a:lnTo>
                    <a:pt x="26" y="984"/>
                  </a:lnTo>
                  <a:lnTo>
                    <a:pt x="41" y="970"/>
                  </a:lnTo>
                  <a:lnTo>
                    <a:pt x="60" y="954"/>
                  </a:lnTo>
                  <a:lnTo>
                    <a:pt x="84" y="934"/>
                  </a:lnTo>
                  <a:lnTo>
                    <a:pt x="112" y="914"/>
                  </a:lnTo>
                  <a:lnTo>
                    <a:pt x="144" y="893"/>
                  </a:lnTo>
                  <a:lnTo>
                    <a:pt x="180" y="870"/>
                  </a:lnTo>
                  <a:lnTo>
                    <a:pt x="223" y="846"/>
                  </a:lnTo>
                  <a:lnTo>
                    <a:pt x="269" y="822"/>
                  </a:lnTo>
                  <a:lnTo>
                    <a:pt x="322" y="796"/>
                  </a:lnTo>
                  <a:lnTo>
                    <a:pt x="378" y="770"/>
                  </a:lnTo>
                  <a:lnTo>
                    <a:pt x="442" y="745"/>
                  </a:lnTo>
                  <a:lnTo>
                    <a:pt x="510" y="720"/>
                  </a:lnTo>
                  <a:lnTo>
                    <a:pt x="502" y="703"/>
                  </a:lnTo>
                  <a:lnTo>
                    <a:pt x="493" y="686"/>
                  </a:lnTo>
                  <a:lnTo>
                    <a:pt x="483" y="670"/>
                  </a:lnTo>
                  <a:lnTo>
                    <a:pt x="472" y="654"/>
                  </a:lnTo>
                  <a:lnTo>
                    <a:pt x="460" y="638"/>
                  </a:lnTo>
                  <a:lnTo>
                    <a:pt x="448" y="622"/>
                  </a:lnTo>
                  <a:lnTo>
                    <a:pt x="433" y="606"/>
                  </a:lnTo>
                  <a:lnTo>
                    <a:pt x="418" y="590"/>
                  </a:lnTo>
                  <a:lnTo>
                    <a:pt x="403" y="574"/>
                  </a:lnTo>
                  <a:lnTo>
                    <a:pt x="386" y="556"/>
                  </a:lnTo>
                  <a:lnTo>
                    <a:pt x="368" y="540"/>
                  </a:lnTo>
                  <a:lnTo>
                    <a:pt x="350" y="522"/>
                  </a:lnTo>
                  <a:lnTo>
                    <a:pt x="330" y="504"/>
                  </a:lnTo>
                  <a:lnTo>
                    <a:pt x="309" y="486"/>
                  </a:lnTo>
                  <a:lnTo>
                    <a:pt x="287" y="467"/>
                  </a:lnTo>
                  <a:lnTo>
                    <a:pt x="265" y="447"/>
                  </a:lnTo>
                  <a:lnTo>
                    <a:pt x="217" y="394"/>
                  </a:lnTo>
                  <a:lnTo>
                    <a:pt x="183" y="336"/>
                  </a:lnTo>
                  <a:lnTo>
                    <a:pt x="163" y="275"/>
                  </a:lnTo>
                  <a:lnTo>
                    <a:pt x="152" y="214"/>
                  </a:lnTo>
                  <a:lnTo>
                    <a:pt x="150" y="153"/>
                  </a:lnTo>
                  <a:lnTo>
                    <a:pt x="154" y="97"/>
                  </a:lnTo>
                  <a:lnTo>
                    <a:pt x="162" y="44"/>
                  </a:lnTo>
                  <a:lnTo>
                    <a:pt x="172" y="0"/>
                  </a:lnTo>
                  <a:lnTo>
                    <a:pt x="0" y="0"/>
                  </a:lnTo>
                  <a:lnTo>
                    <a:pt x="0" y="1010"/>
                  </a:lnTo>
                  <a:close/>
                </a:path>
              </a:pathLst>
            </a:custGeom>
            <a:solidFill>
              <a:srgbClr val="96A3E2"/>
            </a:solidFill>
            <a:ln w="9525">
              <a:noFill/>
              <a:round/>
              <a:headEnd/>
              <a:tailEnd/>
            </a:ln>
          </p:spPr>
          <p:txBody>
            <a:bodyPr/>
            <a:lstStyle/>
            <a:p>
              <a:endParaRPr lang="en-US"/>
            </a:p>
          </p:txBody>
        </p:sp>
        <p:sp>
          <p:nvSpPr>
            <p:cNvPr id="16541" name="Freeform 90"/>
            <p:cNvSpPr>
              <a:spLocks/>
            </p:cNvSpPr>
            <p:nvPr/>
          </p:nvSpPr>
          <p:spPr bwMode="auto">
            <a:xfrm>
              <a:off x="462" y="1947"/>
              <a:ext cx="45" cy="98"/>
            </a:xfrm>
            <a:custGeom>
              <a:avLst/>
              <a:gdLst>
                <a:gd name="T0" fmla="*/ 0 w 269"/>
                <a:gd name="T1" fmla="*/ 1 h 585"/>
                <a:gd name="T2" fmla="*/ 0 w 269"/>
                <a:gd name="T3" fmla="*/ 1 h 585"/>
                <a:gd name="T4" fmla="*/ 0 w 269"/>
                <a:gd name="T5" fmla="*/ 1 h 585"/>
                <a:gd name="T6" fmla="*/ 0 w 269"/>
                <a:gd name="T7" fmla="*/ 1 h 585"/>
                <a:gd name="T8" fmla="*/ 0 w 269"/>
                <a:gd name="T9" fmla="*/ 1 h 585"/>
                <a:gd name="T10" fmla="*/ 0 w 269"/>
                <a:gd name="T11" fmla="*/ 0 h 585"/>
                <a:gd name="T12" fmla="*/ 0 w 269"/>
                <a:gd name="T13" fmla="*/ 0 h 585"/>
                <a:gd name="T14" fmla="*/ 0 w 269"/>
                <a:gd name="T15" fmla="*/ 0 h 585"/>
                <a:gd name="T16" fmla="*/ 0 w 269"/>
                <a:gd name="T17" fmla="*/ 0 h 585"/>
                <a:gd name="T18" fmla="*/ 0 w 269"/>
                <a:gd name="T19" fmla="*/ 0 h 585"/>
                <a:gd name="T20" fmla="*/ 0 w 269"/>
                <a:gd name="T21" fmla="*/ 0 h 585"/>
                <a:gd name="T22" fmla="*/ 0 w 269"/>
                <a:gd name="T23" fmla="*/ 0 h 585"/>
                <a:gd name="T24" fmla="*/ 0 w 269"/>
                <a:gd name="T25" fmla="*/ 0 h 585"/>
                <a:gd name="T26" fmla="*/ 0 w 269"/>
                <a:gd name="T27" fmla="*/ 0 h 585"/>
                <a:gd name="T28" fmla="*/ 0 w 269"/>
                <a:gd name="T29" fmla="*/ 0 h 585"/>
                <a:gd name="T30" fmla="*/ 0 w 269"/>
                <a:gd name="T31" fmla="*/ 0 h 585"/>
                <a:gd name="T32" fmla="*/ 0 w 269"/>
                <a:gd name="T33" fmla="*/ 0 h 585"/>
                <a:gd name="T34" fmla="*/ 0 w 269"/>
                <a:gd name="T35" fmla="*/ 0 h 585"/>
                <a:gd name="T36" fmla="*/ 0 w 269"/>
                <a:gd name="T37" fmla="*/ 0 h 585"/>
                <a:gd name="T38" fmla="*/ 0 w 269"/>
                <a:gd name="T39" fmla="*/ 0 h 585"/>
                <a:gd name="T40" fmla="*/ 0 w 269"/>
                <a:gd name="T41" fmla="*/ 0 h 585"/>
                <a:gd name="T42" fmla="*/ 0 w 269"/>
                <a:gd name="T43" fmla="*/ 0 h 585"/>
                <a:gd name="T44" fmla="*/ 0 w 269"/>
                <a:gd name="T45" fmla="*/ 0 h 585"/>
                <a:gd name="T46" fmla="*/ 0 w 269"/>
                <a:gd name="T47" fmla="*/ 0 h 585"/>
                <a:gd name="T48" fmla="*/ 0 w 269"/>
                <a:gd name="T49" fmla="*/ 0 h 585"/>
                <a:gd name="T50" fmla="*/ 0 w 269"/>
                <a:gd name="T51" fmla="*/ 0 h 585"/>
                <a:gd name="T52" fmla="*/ 0 w 269"/>
                <a:gd name="T53" fmla="*/ 0 h 585"/>
                <a:gd name="T54" fmla="*/ 0 w 269"/>
                <a:gd name="T55" fmla="*/ 0 h 585"/>
                <a:gd name="T56" fmla="*/ 0 w 269"/>
                <a:gd name="T57" fmla="*/ 0 h 585"/>
                <a:gd name="T58" fmla="*/ 0 w 269"/>
                <a:gd name="T59" fmla="*/ 0 h 585"/>
                <a:gd name="T60" fmla="*/ 0 w 269"/>
                <a:gd name="T61" fmla="*/ 0 h 585"/>
                <a:gd name="T62" fmla="*/ 0 w 269"/>
                <a:gd name="T63" fmla="*/ 0 h 585"/>
                <a:gd name="T64" fmla="*/ 0 w 269"/>
                <a:gd name="T65" fmla="*/ 0 h 585"/>
                <a:gd name="T66" fmla="*/ 0 w 269"/>
                <a:gd name="T67" fmla="*/ 1 h 5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9"/>
                <a:gd name="T103" fmla="*/ 0 h 585"/>
                <a:gd name="T104" fmla="*/ 269 w 269"/>
                <a:gd name="T105" fmla="*/ 585 h 58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9" h="585">
                  <a:moveTo>
                    <a:pt x="0" y="585"/>
                  </a:moveTo>
                  <a:lnTo>
                    <a:pt x="10" y="568"/>
                  </a:lnTo>
                  <a:lnTo>
                    <a:pt x="20" y="552"/>
                  </a:lnTo>
                  <a:lnTo>
                    <a:pt x="31" y="536"/>
                  </a:lnTo>
                  <a:lnTo>
                    <a:pt x="43" y="520"/>
                  </a:lnTo>
                  <a:lnTo>
                    <a:pt x="55" y="504"/>
                  </a:lnTo>
                  <a:lnTo>
                    <a:pt x="70" y="489"/>
                  </a:lnTo>
                  <a:lnTo>
                    <a:pt x="84" y="474"/>
                  </a:lnTo>
                  <a:lnTo>
                    <a:pt x="100" y="459"/>
                  </a:lnTo>
                  <a:lnTo>
                    <a:pt x="117" y="444"/>
                  </a:lnTo>
                  <a:lnTo>
                    <a:pt x="134" y="429"/>
                  </a:lnTo>
                  <a:lnTo>
                    <a:pt x="153" y="414"/>
                  </a:lnTo>
                  <a:lnTo>
                    <a:pt x="174" y="400"/>
                  </a:lnTo>
                  <a:lnTo>
                    <a:pt x="196" y="384"/>
                  </a:lnTo>
                  <a:lnTo>
                    <a:pt x="219" y="369"/>
                  </a:lnTo>
                  <a:lnTo>
                    <a:pt x="243" y="354"/>
                  </a:lnTo>
                  <a:lnTo>
                    <a:pt x="269" y="339"/>
                  </a:lnTo>
                  <a:lnTo>
                    <a:pt x="256" y="329"/>
                  </a:lnTo>
                  <a:lnTo>
                    <a:pt x="241" y="316"/>
                  </a:lnTo>
                  <a:lnTo>
                    <a:pt x="224" y="302"/>
                  </a:lnTo>
                  <a:lnTo>
                    <a:pt x="205" y="285"/>
                  </a:lnTo>
                  <a:lnTo>
                    <a:pt x="185" y="268"/>
                  </a:lnTo>
                  <a:lnTo>
                    <a:pt x="164" y="247"/>
                  </a:lnTo>
                  <a:lnTo>
                    <a:pt x="144" y="226"/>
                  </a:lnTo>
                  <a:lnTo>
                    <a:pt x="123" y="204"/>
                  </a:lnTo>
                  <a:lnTo>
                    <a:pt x="101" y="180"/>
                  </a:lnTo>
                  <a:lnTo>
                    <a:pt x="81" y="156"/>
                  </a:lnTo>
                  <a:lnTo>
                    <a:pt x="61" y="131"/>
                  </a:lnTo>
                  <a:lnTo>
                    <a:pt x="44" y="106"/>
                  </a:lnTo>
                  <a:lnTo>
                    <a:pt x="29" y="81"/>
                  </a:lnTo>
                  <a:lnTo>
                    <a:pt x="17" y="56"/>
                  </a:lnTo>
                  <a:lnTo>
                    <a:pt x="7" y="29"/>
                  </a:lnTo>
                  <a:lnTo>
                    <a:pt x="0" y="0"/>
                  </a:lnTo>
                  <a:lnTo>
                    <a:pt x="0" y="585"/>
                  </a:lnTo>
                  <a:close/>
                </a:path>
              </a:pathLst>
            </a:custGeom>
            <a:solidFill>
              <a:srgbClr val="939335"/>
            </a:solidFill>
            <a:ln w="9525">
              <a:noFill/>
              <a:round/>
              <a:headEnd/>
              <a:tailEnd/>
            </a:ln>
          </p:spPr>
          <p:txBody>
            <a:bodyPr/>
            <a:lstStyle/>
            <a:p>
              <a:endParaRPr lang="en-US"/>
            </a:p>
          </p:txBody>
        </p:sp>
        <p:sp>
          <p:nvSpPr>
            <p:cNvPr id="16542" name="Freeform 91"/>
            <p:cNvSpPr>
              <a:spLocks/>
            </p:cNvSpPr>
            <p:nvPr/>
          </p:nvSpPr>
          <p:spPr bwMode="auto">
            <a:xfrm>
              <a:off x="648" y="2030"/>
              <a:ext cx="150" cy="76"/>
            </a:xfrm>
            <a:custGeom>
              <a:avLst/>
              <a:gdLst>
                <a:gd name="T0" fmla="*/ 1 w 901"/>
                <a:gd name="T1" fmla="*/ 0 h 455"/>
                <a:gd name="T2" fmla="*/ 1 w 901"/>
                <a:gd name="T3" fmla="*/ 0 h 455"/>
                <a:gd name="T4" fmla="*/ 1 w 901"/>
                <a:gd name="T5" fmla="*/ 0 h 455"/>
                <a:gd name="T6" fmla="*/ 1 w 901"/>
                <a:gd name="T7" fmla="*/ 0 h 455"/>
                <a:gd name="T8" fmla="*/ 1 w 901"/>
                <a:gd name="T9" fmla="*/ 0 h 455"/>
                <a:gd name="T10" fmla="*/ 1 w 901"/>
                <a:gd name="T11" fmla="*/ 0 h 455"/>
                <a:gd name="T12" fmla="*/ 1 w 901"/>
                <a:gd name="T13" fmla="*/ 0 h 455"/>
                <a:gd name="T14" fmla="*/ 1 w 901"/>
                <a:gd name="T15" fmla="*/ 0 h 455"/>
                <a:gd name="T16" fmla="*/ 1 w 901"/>
                <a:gd name="T17" fmla="*/ 0 h 455"/>
                <a:gd name="T18" fmla="*/ 1 w 901"/>
                <a:gd name="T19" fmla="*/ 0 h 455"/>
                <a:gd name="T20" fmla="*/ 0 w 901"/>
                <a:gd name="T21" fmla="*/ 0 h 455"/>
                <a:gd name="T22" fmla="*/ 0 w 901"/>
                <a:gd name="T23" fmla="*/ 0 h 455"/>
                <a:gd name="T24" fmla="*/ 0 w 901"/>
                <a:gd name="T25" fmla="*/ 0 h 455"/>
                <a:gd name="T26" fmla="*/ 0 w 901"/>
                <a:gd name="T27" fmla="*/ 0 h 455"/>
                <a:gd name="T28" fmla="*/ 0 w 901"/>
                <a:gd name="T29" fmla="*/ 0 h 455"/>
                <a:gd name="T30" fmla="*/ 0 w 901"/>
                <a:gd name="T31" fmla="*/ 0 h 455"/>
                <a:gd name="T32" fmla="*/ 0 w 901"/>
                <a:gd name="T33" fmla="*/ 0 h 455"/>
                <a:gd name="T34" fmla="*/ 0 w 901"/>
                <a:gd name="T35" fmla="*/ 0 h 455"/>
                <a:gd name="T36" fmla="*/ 0 w 901"/>
                <a:gd name="T37" fmla="*/ 0 h 455"/>
                <a:gd name="T38" fmla="*/ 0 w 901"/>
                <a:gd name="T39" fmla="*/ 0 h 455"/>
                <a:gd name="T40" fmla="*/ 0 w 901"/>
                <a:gd name="T41" fmla="*/ 0 h 455"/>
                <a:gd name="T42" fmla="*/ 0 w 901"/>
                <a:gd name="T43" fmla="*/ 0 h 455"/>
                <a:gd name="T44" fmla="*/ 0 w 901"/>
                <a:gd name="T45" fmla="*/ 0 h 455"/>
                <a:gd name="T46" fmla="*/ 0 w 901"/>
                <a:gd name="T47" fmla="*/ 0 h 455"/>
                <a:gd name="T48" fmla="*/ 0 w 901"/>
                <a:gd name="T49" fmla="*/ 0 h 455"/>
                <a:gd name="T50" fmla="*/ 0 w 901"/>
                <a:gd name="T51" fmla="*/ 0 h 455"/>
                <a:gd name="T52" fmla="*/ 0 w 901"/>
                <a:gd name="T53" fmla="*/ 0 h 455"/>
                <a:gd name="T54" fmla="*/ 0 w 901"/>
                <a:gd name="T55" fmla="*/ 0 h 455"/>
                <a:gd name="T56" fmla="*/ 0 w 901"/>
                <a:gd name="T57" fmla="*/ 0 h 455"/>
                <a:gd name="T58" fmla="*/ 0 w 901"/>
                <a:gd name="T59" fmla="*/ 0 h 455"/>
                <a:gd name="T60" fmla="*/ 0 w 901"/>
                <a:gd name="T61" fmla="*/ 0 h 455"/>
                <a:gd name="T62" fmla="*/ 0 w 901"/>
                <a:gd name="T63" fmla="*/ 0 h 455"/>
                <a:gd name="T64" fmla="*/ 0 w 901"/>
                <a:gd name="T65" fmla="*/ 0 h 455"/>
                <a:gd name="T66" fmla="*/ 1 w 901"/>
                <a:gd name="T67" fmla="*/ 0 h 455"/>
                <a:gd name="T68" fmla="*/ 1 w 901"/>
                <a:gd name="T69" fmla="*/ 0 h 4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1"/>
                <a:gd name="T106" fmla="*/ 0 h 455"/>
                <a:gd name="T107" fmla="*/ 901 w 901"/>
                <a:gd name="T108" fmla="*/ 455 h 45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1" h="455">
                  <a:moveTo>
                    <a:pt x="901" y="0"/>
                  </a:moveTo>
                  <a:lnTo>
                    <a:pt x="891" y="15"/>
                  </a:lnTo>
                  <a:lnTo>
                    <a:pt x="880" y="29"/>
                  </a:lnTo>
                  <a:lnTo>
                    <a:pt x="868" y="44"/>
                  </a:lnTo>
                  <a:lnTo>
                    <a:pt x="855" y="58"/>
                  </a:lnTo>
                  <a:lnTo>
                    <a:pt x="842" y="72"/>
                  </a:lnTo>
                  <a:lnTo>
                    <a:pt x="827" y="86"/>
                  </a:lnTo>
                  <a:lnTo>
                    <a:pt x="812" y="100"/>
                  </a:lnTo>
                  <a:lnTo>
                    <a:pt x="796" y="114"/>
                  </a:lnTo>
                  <a:lnTo>
                    <a:pt x="779" y="127"/>
                  </a:lnTo>
                  <a:lnTo>
                    <a:pt x="762" y="142"/>
                  </a:lnTo>
                  <a:lnTo>
                    <a:pt x="744" y="156"/>
                  </a:lnTo>
                  <a:lnTo>
                    <a:pt x="725" y="169"/>
                  </a:lnTo>
                  <a:lnTo>
                    <a:pt x="705" y="183"/>
                  </a:lnTo>
                  <a:lnTo>
                    <a:pt x="685" y="196"/>
                  </a:lnTo>
                  <a:lnTo>
                    <a:pt x="664" y="209"/>
                  </a:lnTo>
                  <a:lnTo>
                    <a:pt x="642" y="222"/>
                  </a:lnTo>
                  <a:lnTo>
                    <a:pt x="610" y="240"/>
                  </a:lnTo>
                  <a:lnTo>
                    <a:pt x="577" y="258"/>
                  </a:lnTo>
                  <a:lnTo>
                    <a:pt x="542" y="276"/>
                  </a:lnTo>
                  <a:lnTo>
                    <a:pt x="507" y="293"/>
                  </a:lnTo>
                  <a:lnTo>
                    <a:pt x="470" y="309"/>
                  </a:lnTo>
                  <a:lnTo>
                    <a:pt x="432" y="325"/>
                  </a:lnTo>
                  <a:lnTo>
                    <a:pt x="393" y="341"/>
                  </a:lnTo>
                  <a:lnTo>
                    <a:pt x="353" y="356"/>
                  </a:lnTo>
                  <a:lnTo>
                    <a:pt x="312" y="370"/>
                  </a:lnTo>
                  <a:lnTo>
                    <a:pt x="270" y="384"/>
                  </a:lnTo>
                  <a:lnTo>
                    <a:pt x="227" y="398"/>
                  </a:lnTo>
                  <a:lnTo>
                    <a:pt x="183" y="411"/>
                  </a:lnTo>
                  <a:lnTo>
                    <a:pt x="138" y="423"/>
                  </a:lnTo>
                  <a:lnTo>
                    <a:pt x="93" y="434"/>
                  </a:lnTo>
                  <a:lnTo>
                    <a:pt x="47" y="445"/>
                  </a:lnTo>
                  <a:lnTo>
                    <a:pt x="0" y="455"/>
                  </a:lnTo>
                  <a:lnTo>
                    <a:pt x="901" y="455"/>
                  </a:lnTo>
                  <a:lnTo>
                    <a:pt x="901" y="0"/>
                  </a:lnTo>
                  <a:close/>
                </a:path>
              </a:pathLst>
            </a:custGeom>
            <a:solidFill>
              <a:srgbClr val="939335"/>
            </a:solidFill>
            <a:ln w="9525">
              <a:noFill/>
              <a:round/>
              <a:headEnd/>
              <a:tailEnd/>
            </a:ln>
          </p:spPr>
          <p:txBody>
            <a:bodyPr/>
            <a:lstStyle/>
            <a:p>
              <a:endParaRPr lang="en-US"/>
            </a:p>
          </p:txBody>
        </p:sp>
        <p:sp>
          <p:nvSpPr>
            <p:cNvPr id="16543" name="Freeform 92"/>
            <p:cNvSpPr>
              <a:spLocks/>
            </p:cNvSpPr>
            <p:nvPr/>
          </p:nvSpPr>
          <p:spPr bwMode="auto">
            <a:xfrm>
              <a:off x="462" y="2081"/>
              <a:ext cx="40" cy="25"/>
            </a:xfrm>
            <a:custGeom>
              <a:avLst/>
              <a:gdLst>
                <a:gd name="T0" fmla="*/ 0 w 240"/>
                <a:gd name="T1" fmla="*/ 0 h 150"/>
                <a:gd name="T2" fmla="*/ 0 w 240"/>
                <a:gd name="T3" fmla="*/ 0 h 150"/>
                <a:gd name="T4" fmla="*/ 0 w 240"/>
                <a:gd name="T5" fmla="*/ 0 h 150"/>
                <a:gd name="T6" fmla="*/ 0 w 240"/>
                <a:gd name="T7" fmla="*/ 0 h 150"/>
                <a:gd name="T8" fmla="*/ 0 w 240"/>
                <a:gd name="T9" fmla="*/ 0 h 150"/>
                <a:gd name="T10" fmla="*/ 0 w 240"/>
                <a:gd name="T11" fmla="*/ 0 h 150"/>
                <a:gd name="T12" fmla="*/ 0 w 240"/>
                <a:gd name="T13" fmla="*/ 0 h 150"/>
                <a:gd name="T14" fmla="*/ 0 w 240"/>
                <a:gd name="T15" fmla="*/ 0 h 150"/>
                <a:gd name="T16" fmla="*/ 0 w 240"/>
                <a:gd name="T17" fmla="*/ 0 h 150"/>
                <a:gd name="T18" fmla="*/ 0 w 240"/>
                <a:gd name="T19" fmla="*/ 0 h 150"/>
                <a:gd name="T20" fmla="*/ 0 w 240"/>
                <a:gd name="T21" fmla="*/ 0 h 150"/>
                <a:gd name="T22" fmla="*/ 0 w 240"/>
                <a:gd name="T23" fmla="*/ 0 h 150"/>
                <a:gd name="T24" fmla="*/ 0 w 240"/>
                <a:gd name="T25" fmla="*/ 0 h 150"/>
                <a:gd name="T26" fmla="*/ 0 w 240"/>
                <a:gd name="T27" fmla="*/ 0 h 150"/>
                <a:gd name="T28" fmla="*/ 0 w 240"/>
                <a:gd name="T29" fmla="*/ 0 h 150"/>
                <a:gd name="T30" fmla="*/ 0 w 240"/>
                <a:gd name="T31" fmla="*/ 0 h 150"/>
                <a:gd name="T32" fmla="*/ 0 w 240"/>
                <a:gd name="T33" fmla="*/ 0 h 150"/>
                <a:gd name="T34" fmla="*/ 0 w 240"/>
                <a:gd name="T35" fmla="*/ 0 h 150"/>
                <a:gd name="T36" fmla="*/ 0 w 240"/>
                <a:gd name="T37" fmla="*/ 0 h 1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0"/>
                <a:gd name="T58" fmla="*/ 0 h 150"/>
                <a:gd name="T59" fmla="*/ 240 w 240"/>
                <a:gd name="T60" fmla="*/ 150 h 1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0" h="150">
                  <a:moveTo>
                    <a:pt x="0" y="0"/>
                  </a:moveTo>
                  <a:lnTo>
                    <a:pt x="0" y="150"/>
                  </a:lnTo>
                  <a:lnTo>
                    <a:pt x="240" y="150"/>
                  </a:lnTo>
                  <a:lnTo>
                    <a:pt x="219" y="143"/>
                  </a:lnTo>
                  <a:lnTo>
                    <a:pt x="199" y="137"/>
                  </a:lnTo>
                  <a:lnTo>
                    <a:pt x="179" y="129"/>
                  </a:lnTo>
                  <a:lnTo>
                    <a:pt x="161" y="122"/>
                  </a:lnTo>
                  <a:lnTo>
                    <a:pt x="143" y="113"/>
                  </a:lnTo>
                  <a:lnTo>
                    <a:pt x="126" y="105"/>
                  </a:lnTo>
                  <a:lnTo>
                    <a:pt x="110" y="96"/>
                  </a:lnTo>
                  <a:lnTo>
                    <a:pt x="94" y="86"/>
                  </a:lnTo>
                  <a:lnTo>
                    <a:pt x="79" y="77"/>
                  </a:lnTo>
                  <a:lnTo>
                    <a:pt x="66" y="67"/>
                  </a:lnTo>
                  <a:lnTo>
                    <a:pt x="52" y="57"/>
                  </a:lnTo>
                  <a:lnTo>
                    <a:pt x="40" y="46"/>
                  </a:lnTo>
                  <a:lnTo>
                    <a:pt x="28" y="35"/>
                  </a:lnTo>
                  <a:lnTo>
                    <a:pt x="18" y="24"/>
                  </a:lnTo>
                  <a:lnTo>
                    <a:pt x="9" y="12"/>
                  </a:lnTo>
                  <a:lnTo>
                    <a:pt x="0" y="0"/>
                  </a:lnTo>
                  <a:close/>
                </a:path>
              </a:pathLst>
            </a:custGeom>
            <a:solidFill>
              <a:srgbClr val="939335"/>
            </a:solidFill>
            <a:ln w="9525">
              <a:noFill/>
              <a:round/>
              <a:headEnd/>
              <a:tailEnd/>
            </a:ln>
          </p:spPr>
          <p:txBody>
            <a:bodyPr/>
            <a:lstStyle/>
            <a:p>
              <a:endParaRPr lang="en-US"/>
            </a:p>
          </p:txBody>
        </p:sp>
        <p:sp>
          <p:nvSpPr>
            <p:cNvPr id="16544" name="Freeform 93"/>
            <p:cNvSpPr>
              <a:spLocks/>
            </p:cNvSpPr>
            <p:nvPr/>
          </p:nvSpPr>
          <p:spPr bwMode="auto">
            <a:xfrm>
              <a:off x="559" y="1770"/>
              <a:ext cx="109" cy="102"/>
            </a:xfrm>
            <a:custGeom>
              <a:avLst/>
              <a:gdLst>
                <a:gd name="T0" fmla="*/ 0 w 654"/>
                <a:gd name="T1" fmla="*/ 0 h 614"/>
                <a:gd name="T2" fmla="*/ 0 w 654"/>
                <a:gd name="T3" fmla="*/ 0 h 614"/>
                <a:gd name="T4" fmla="*/ 0 w 654"/>
                <a:gd name="T5" fmla="*/ 0 h 614"/>
                <a:gd name="T6" fmla="*/ 0 w 654"/>
                <a:gd name="T7" fmla="*/ 0 h 614"/>
                <a:gd name="T8" fmla="*/ 0 w 654"/>
                <a:gd name="T9" fmla="*/ 0 h 614"/>
                <a:gd name="T10" fmla="*/ 0 w 654"/>
                <a:gd name="T11" fmla="*/ 0 h 614"/>
                <a:gd name="T12" fmla="*/ 0 w 654"/>
                <a:gd name="T13" fmla="*/ 0 h 614"/>
                <a:gd name="T14" fmla="*/ 0 w 654"/>
                <a:gd name="T15" fmla="*/ 0 h 614"/>
                <a:gd name="T16" fmla="*/ 0 w 654"/>
                <a:gd name="T17" fmla="*/ 0 h 614"/>
                <a:gd name="T18" fmla="*/ 0 w 654"/>
                <a:gd name="T19" fmla="*/ 0 h 614"/>
                <a:gd name="T20" fmla="*/ 0 w 654"/>
                <a:gd name="T21" fmla="*/ 0 h 614"/>
                <a:gd name="T22" fmla="*/ 0 w 654"/>
                <a:gd name="T23" fmla="*/ 0 h 614"/>
                <a:gd name="T24" fmla="*/ 0 w 654"/>
                <a:gd name="T25" fmla="*/ 0 h 614"/>
                <a:gd name="T26" fmla="*/ 0 w 654"/>
                <a:gd name="T27" fmla="*/ 0 h 614"/>
                <a:gd name="T28" fmla="*/ 0 w 654"/>
                <a:gd name="T29" fmla="*/ 0 h 614"/>
                <a:gd name="T30" fmla="*/ 0 w 654"/>
                <a:gd name="T31" fmla="*/ 0 h 614"/>
                <a:gd name="T32" fmla="*/ 0 w 654"/>
                <a:gd name="T33" fmla="*/ 0 h 614"/>
                <a:gd name="T34" fmla="*/ 0 w 654"/>
                <a:gd name="T35" fmla="*/ 0 h 614"/>
                <a:gd name="T36" fmla="*/ 0 w 654"/>
                <a:gd name="T37" fmla="*/ 0 h 614"/>
                <a:gd name="T38" fmla="*/ 0 w 654"/>
                <a:gd name="T39" fmla="*/ 0 h 614"/>
                <a:gd name="T40" fmla="*/ 0 w 654"/>
                <a:gd name="T41" fmla="*/ 0 h 614"/>
                <a:gd name="T42" fmla="*/ 0 w 654"/>
                <a:gd name="T43" fmla="*/ 0 h 614"/>
                <a:gd name="T44" fmla="*/ 0 w 654"/>
                <a:gd name="T45" fmla="*/ 0 h 614"/>
                <a:gd name="T46" fmla="*/ 0 w 654"/>
                <a:gd name="T47" fmla="*/ 0 h 614"/>
                <a:gd name="T48" fmla="*/ 0 w 654"/>
                <a:gd name="T49" fmla="*/ 0 h 614"/>
                <a:gd name="T50" fmla="*/ 0 w 654"/>
                <a:gd name="T51" fmla="*/ 0 h 614"/>
                <a:gd name="T52" fmla="*/ 0 w 654"/>
                <a:gd name="T53" fmla="*/ 0 h 614"/>
                <a:gd name="T54" fmla="*/ 0 w 654"/>
                <a:gd name="T55" fmla="*/ 0 h 614"/>
                <a:gd name="T56" fmla="*/ 0 w 654"/>
                <a:gd name="T57" fmla="*/ 0 h 614"/>
                <a:gd name="T58" fmla="*/ 0 w 654"/>
                <a:gd name="T59" fmla="*/ 0 h 614"/>
                <a:gd name="T60" fmla="*/ 0 w 654"/>
                <a:gd name="T61" fmla="*/ 0 h 614"/>
                <a:gd name="T62" fmla="*/ 0 w 654"/>
                <a:gd name="T63" fmla="*/ 0 h 614"/>
                <a:gd name="T64" fmla="*/ 0 w 654"/>
                <a:gd name="T65" fmla="*/ 0 h 6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4"/>
                <a:gd name="T100" fmla="*/ 0 h 614"/>
                <a:gd name="T101" fmla="*/ 654 w 654"/>
                <a:gd name="T102" fmla="*/ 614 h 6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4" h="614">
                  <a:moveTo>
                    <a:pt x="377" y="614"/>
                  </a:moveTo>
                  <a:lnTo>
                    <a:pt x="397" y="611"/>
                  </a:lnTo>
                  <a:lnTo>
                    <a:pt x="416" y="609"/>
                  </a:lnTo>
                  <a:lnTo>
                    <a:pt x="435" y="606"/>
                  </a:lnTo>
                  <a:lnTo>
                    <a:pt x="453" y="604"/>
                  </a:lnTo>
                  <a:lnTo>
                    <a:pt x="471" y="601"/>
                  </a:lnTo>
                  <a:lnTo>
                    <a:pt x="490" y="599"/>
                  </a:lnTo>
                  <a:lnTo>
                    <a:pt x="508" y="597"/>
                  </a:lnTo>
                  <a:lnTo>
                    <a:pt x="525" y="595"/>
                  </a:lnTo>
                  <a:lnTo>
                    <a:pt x="542" y="594"/>
                  </a:lnTo>
                  <a:lnTo>
                    <a:pt x="559" y="592"/>
                  </a:lnTo>
                  <a:lnTo>
                    <a:pt x="575" y="590"/>
                  </a:lnTo>
                  <a:lnTo>
                    <a:pt x="591" y="589"/>
                  </a:lnTo>
                  <a:lnTo>
                    <a:pt x="607" y="588"/>
                  </a:lnTo>
                  <a:lnTo>
                    <a:pt x="624" y="587"/>
                  </a:lnTo>
                  <a:lnTo>
                    <a:pt x="639" y="586"/>
                  </a:lnTo>
                  <a:lnTo>
                    <a:pt x="654" y="585"/>
                  </a:lnTo>
                  <a:lnTo>
                    <a:pt x="649" y="569"/>
                  </a:lnTo>
                  <a:lnTo>
                    <a:pt x="644" y="551"/>
                  </a:lnTo>
                  <a:lnTo>
                    <a:pt x="638" y="534"/>
                  </a:lnTo>
                  <a:lnTo>
                    <a:pt x="631" y="518"/>
                  </a:lnTo>
                  <a:lnTo>
                    <a:pt x="623" y="501"/>
                  </a:lnTo>
                  <a:lnTo>
                    <a:pt x="614" y="483"/>
                  </a:lnTo>
                  <a:lnTo>
                    <a:pt x="604" y="466"/>
                  </a:lnTo>
                  <a:lnTo>
                    <a:pt x="594" y="448"/>
                  </a:lnTo>
                  <a:lnTo>
                    <a:pt x="583" y="429"/>
                  </a:lnTo>
                  <a:lnTo>
                    <a:pt x="572" y="410"/>
                  </a:lnTo>
                  <a:lnTo>
                    <a:pt x="560" y="391"/>
                  </a:lnTo>
                  <a:lnTo>
                    <a:pt x="547" y="371"/>
                  </a:lnTo>
                  <a:lnTo>
                    <a:pt x="533" y="351"/>
                  </a:lnTo>
                  <a:lnTo>
                    <a:pt x="519" y="330"/>
                  </a:lnTo>
                  <a:lnTo>
                    <a:pt x="504" y="307"/>
                  </a:lnTo>
                  <a:lnTo>
                    <a:pt x="487" y="284"/>
                  </a:lnTo>
                  <a:lnTo>
                    <a:pt x="466" y="249"/>
                  </a:lnTo>
                  <a:lnTo>
                    <a:pt x="450" y="214"/>
                  </a:lnTo>
                  <a:lnTo>
                    <a:pt x="439" y="177"/>
                  </a:lnTo>
                  <a:lnTo>
                    <a:pt x="433" y="141"/>
                  </a:lnTo>
                  <a:lnTo>
                    <a:pt x="430" y="105"/>
                  </a:lnTo>
                  <a:lnTo>
                    <a:pt x="430" y="70"/>
                  </a:lnTo>
                  <a:lnTo>
                    <a:pt x="434" y="34"/>
                  </a:lnTo>
                  <a:lnTo>
                    <a:pt x="440" y="0"/>
                  </a:lnTo>
                  <a:lnTo>
                    <a:pt x="0" y="0"/>
                  </a:lnTo>
                  <a:lnTo>
                    <a:pt x="10" y="32"/>
                  </a:lnTo>
                  <a:lnTo>
                    <a:pt x="24" y="65"/>
                  </a:lnTo>
                  <a:lnTo>
                    <a:pt x="39" y="96"/>
                  </a:lnTo>
                  <a:lnTo>
                    <a:pt x="57" y="126"/>
                  </a:lnTo>
                  <a:lnTo>
                    <a:pt x="76" y="156"/>
                  </a:lnTo>
                  <a:lnTo>
                    <a:pt x="97" y="186"/>
                  </a:lnTo>
                  <a:lnTo>
                    <a:pt x="121" y="216"/>
                  </a:lnTo>
                  <a:lnTo>
                    <a:pt x="144" y="246"/>
                  </a:lnTo>
                  <a:lnTo>
                    <a:pt x="168" y="276"/>
                  </a:lnTo>
                  <a:lnTo>
                    <a:pt x="193" y="306"/>
                  </a:lnTo>
                  <a:lnTo>
                    <a:pt x="217" y="338"/>
                  </a:lnTo>
                  <a:lnTo>
                    <a:pt x="243" y="369"/>
                  </a:lnTo>
                  <a:lnTo>
                    <a:pt x="267" y="401"/>
                  </a:lnTo>
                  <a:lnTo>
                    <a:pt x="291" y="435"/>
                  </a:lnTo>
                  <a:lnTo>
                    <a:pt x="313" y="470"/>
                  </a:lnTo>
                  <a:lnTo>
                    <a:pt x="335" y="506"/>
                  </a:lnTo>
                  <a:lnTo>
                    <a:pt x="342" y="519"/>
                  </a:lnTo>
                  <a:lnTo>
                    <a:pt x="349" y="533"/>
                  </a:lnTo>
                  <a:lnTo>
                    <a:pt x="355" y="546"/>
                  </a:lnTo>
                  <a:lnTo>
                    <a:pt x="360" y="559"/>
                  </a:lnTo>
                  <a:lnTo>
                    <a:pt x="366" y="574"/>
                  </a:lnTo>
                  <a:lnTo>
                    <a:pt x="370" y="587"/>
                  </a:lnTo>
                  <a:lnTo>
                    <a:pt x="374" y="601"/>
                  </a:lnTo>
                  <a:lnTo>
                    <a:pt x="377" y="614"/>
                  </a:lnTo>
                  <a:close/>
                </a:path>
              </a:pathLst>
            </a:custGeom>
            <a:solidFill>
              <a:srgbClr val="939335"/>
            </a:solidFill>
            <a:ln w="9525">
              <a:noFill/>
              <a:round/>
              <a:headEnd/>
              <a:tailEnd/>
            </a:ln>
          </p:spPr>
          <p:txBody>
            <a:bodyPr/>
            <a:lstStyle/>
            <a:p>
              <a:endParaRPr lang="en-US"/>
            </a:p>
          </p:txBody>
        </p:sp>
        <p:sp>
          <p:nvSpPr>
            <p:cNvPr id="16545" name="Freeform 94"/>
            <p:cNvSpPr>
              <a:spLocks/>
            </p:cNvSpPr>
            <p:nvPr/>
          </p:nvSpPr>
          <p:spPr bwMode="auto">
            <a:xfrm>
              <a:off x="482" y="1975"/>
              <a:ext cx="299" cy="124"/>
            </a:xfrm>
            <a:custGeom>
              <a:avLst/>
              <a:gdLst>
                <a:gd name="T0" fmla="*/ 1 w 1790"/>
                <a:gd name="T1" fmla="*/ 0 h 747"/>
                <a:gd name="T2" fmla="*/ 1 w 1790"/>
                <a:gd name="T3" fmla="*/ 0 h 747"/>
                <a:gd name="T4" fmla="*/ 1 w 1790"/>
                <a:gd name="T5" fmla="*/ 0 h 747"/>
                <a:gd name="T6" fmla="*/ 1 w 1790"/>
                <a:gd name="T7" fmla="*/ 0 h 747"/>
                <a:gd name="T8" fmla="*/ 1 w 1790"/>
                <a:gd name="T9" fmla="*/ 0 h 747"/>
                <a:gd name="T10" fmla="*/ 1 w 1790"/>
                <a:gd name="T11" fmla="*/ 0 h 747"/>
                <a:gd name="T12" fmla="*/ 1 w 1790"/>
                <a:gd name="T13" fmla="*/ 0 h 747"/>
                <a:gd name="T14" fmla="*/ 1 w 1790"/>
                <a:gd name="T15" fmla="*/ 0 h 747"/>
                <a:gd name="T16" fmla="*/ 1 w 1790"/>
                <a:gd name="T17" fmla="*/ 0 h 747"/>
                <a:gd name="T18" fmla="*/ 1 w 1790"/>
                <a:gd name="T19" fmla="*/ 0 h 747"/>
                <a:gd name="T20" fmla="*/ 1 w 1790"/>
                <a:gd name="T21" fmla="*/ 0 h 747"/>
                <a:gd name="T22" fmla="*/ 1 w 1790"/>
                <a:gd name="T23" fmla="*/ 0 h 747"/>
                <a:gd name="T24" fmla="*/ 1 w 1790"/>
                <a:gd name="T25" fmla="*/ 0 h 747"/>
                <a:gd name="T26" fmla="*/ 1 w 1790"/>
                <a:gd name="T27" fmla="*/ 0 h 747"/>
                <a:gd name="T28" fmla="*/ 1 w 1790"/>
                <a:gd name="T29" fmla="*/ 0 h 747"/>
                <a:gd name="T30" fmla="*/ 1 w 1790"/>
                <a:gd name="T31" fmla="*/ 0 h 747"/>
                <a:gd name="T32" fmla="*/ 1 w 1790"/>
                <a:gd name="T33" fmla="*/ 0 h 747"/>
                <a:gd name="T34" fmla="*/ 1 w 1790"/>
                <a:gd name="T35" fmla="*/ 0 h 747"/>
                <a:gd name="T36" fmla="*/ 0 w 1790"/>
                <a:gd name="T37" fmla="*/ 0 h 747"/>
                <a:gd name="T38" fmla="*/ 0 w 1790"/>
                <a:gd name="T39" fmla="*/ 0 h 747"/>
                <a:gd name="T40" fmla="*/ 0 w 1790"/>
                <a:gd name="T41" fmla="*/ 0 h 747"/>
                <a:gd name="T42" fmla="*/ 0 w 1790"/>
                <a:gd name="T43" fmla="*/ 0 h 747"/>
                <a:gd name="T44" fmla="*/ 0 w 1790"/>
                <a:gd name="T45" fmla="*/ 0 h 747"/>
                <a:gd name="T46" fmla="*/ 0 w 1790"/>
                <a:gd name="T47" fmla="*/ 0 h 747"/>
                <a:gd name="T48" fmla="*/ 0 w 1790"/>
                <a:gd name="T49" fmla="*/ 0 h 747"/>
                <a:gd name="T50" fmla="*/ 0 w 1790"/>
                <a:gd name="T51" fmla="*/ 0 h 747"/>
                <a:gd name="T52" fmla="*/ 0 w 1790"/>
                <a:gd name="T53" fmla="*/ 0 h 747"/>
                <a:gd name="T54" fmla="*/ 0 w 1790"/>
                <a:gd name="T55" fmla="*/ 0 h 747"/>
                <a:gd name="T56" fmla="*/ 0 w 1790"/>
                <a:gd name="T57" fmla="*/ 0 h 747"/>
                <a:gd name="T58" fmla="*/ 0 w 1790"/>
                <a:gd name="T59" fmla="*/ 0 h 747"/>
                <a:gd name="T60" fmla="*/ 0 w 1790"/>
                <a:gd name="T61" fmla="*/ 0 h 747"/>
                <a:gd name="T62" fmla="*/ 0 w 1790"/>
                <a:gd name="T63" fmla="*/ 0 h 747"/>
                <a:gd name="T64" fmla="*/ 0 w 1790"/>
                <a:gd name="T65" fmla="*/ 0 h 747"/>
                <a:gd name="T66" fmla="*/ 0 w 1790"/>
                <a:gd name="T67" fmla="*/ 0 h 747"/>
                <a:gd name="T68" fmla="*/ 0 w 1790"/>
                <a:gd name="T69" fmla="*/ 0 h 747"/>
                <a:gd name="T70" fmla="*/ 0 w 1790"/>
                <a:gd name="T71" fmla="*/ 0 h 747"/>
                <a:gd name="T72" fmla="*/ 1 w 1790"/>
                <a:gd name="T73" fmla="*/ 0 h 747"/>
                <a:gd name="T74" fmla="*/ 1 w 1790"/>
                <a:gd name="T75" fmla="*/ 0 h 747"/>
                <a:gd name="T76" fmla="*/ 1 w 1790"/>
                <a:gd name="T77" fmla="*/ 0 h 747"/>
                <a:gd name="T78" fmla="*/ 1 w 1790"/>
                <a:gd name="T79" fmla="*/ 0 h 747"/>
                <a:gd name="T80" fmla="*/ 1 w 1790"/>
                <a:gd name="T81" fmla="*/ 0 h 747"/>
                <a:gd name="T82" fmla="*/ 1 w 1790"/>
                <a:gd name="T83" fmla="*/ 0 h 747"/>
                <a:gd name="T84" fmla="*/ 1 w 1790"/>
                <a:gd name="T85" fmla="*/ 0 h 747"/>
                <a:gd name="T86" fmla="*/ 1 w 1790"/>
                <a:gd name="T87" fmla="*/ 0 h 747"/>
                <a:gd name="T88" fmla="*/ 1 w 1790"/>
                <a:gd name="T89" fmla="*/ 0 h 747"/>
                <a:gd name="T90" fmla="*/ 1 w 1790"/>
                <a:gd name="T91" fmla="*/ 0 h 747"/>
                <a:gd name="T92" fmla="*/ 1 w 1790"/>
                <a:gd name="T93" fmla="*/ 0 h 747"/>
                <a:gd name="T94" fmla="*/ 1 w 1790"/>
                <a:gd name="T95" fmla="*/ 0 h 74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90"/>
                <a:gd name="T145" fmla="*/ 0 h 747"/>
                <a:gd name="T146" fmla="*/ 1790 w 1790"/>
                <a:gd name="T147" fmla="*/ 747 h 74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90" h="747">
                  <a:moveTo>
                    <a:pt x="1787" y="181"/>
                  </a:moveTo>
                  <a:lnTo>
                    <a:pt x="1783" y="166"/>
                  </a:lnTo>
                  <a:lnTo>
                    <a:pt x="1778" y="151"/>
                  </a:lnTo>
                  <a:lnTo>
                    <a:pt x="1771" y="137"/>
                  </a:lnTo>
                  <a:lnTo>
                    <a:pt x="1762" y="123"/>
                  </a:lnTo>
                  <a:lnTo>
                    <a:pt x="1752" y="110"/>
                  </a:lnTo>
                  <a:lnTo>
                    <a:pt x="1741" y="98"/>
                  </a:lnTo>
                  <a:lnTo>
                    <a:pt x="1728" y="85"/>
                  </a:lnTo>
                  <a:lnTo>
                    <a:pt x="1714" y="73"/>
                  </a:lnTo>
                  <a:lnTo>
                    <a:pt x="1697" y="62"/>
                  </a:lnTo>
                  <a:lnTo>
                    <a:pt x="1681" y="52"/>
                  </a:lnTo>
                  <a:lnTo>
                    <a:pt x="1663" y="42"/>
                  </a:lnTo>
                  <a:lnTo>
                    <a:pt x="1643" y="32"/>
                  </a:lnTo>
                  <a:lnTo>
                    <a:pt x="1623" y="23"/>
                  </a:lnTo>
                  <a:lnTo>
                    <a:pt x="1601" y="15"/>
                  </a:lnTo>
                  <a:lnTo>
                    <a:pt x="1579" y="7"/>
                  </a:lnTo>
                  <a:lnTo>
                    <a:pt x="1554" y="0"/>
                  </a:lnTo>
                  <a:lnTo>
                    <a:pt x="1531" y="12"/>
                  </a:lnTo>
                  <a:lnTo>
                    <a:pt x="1506" y="24"/>
                  </a:lnTo>
                  <a:lnTo>
                    <a:pt x="1482" y="36"/>
                  </a:lnTo>
                  <a:lnTo>
                    <a:pt x="1460" y="48"/>
                  </a:lnTo>
                  <a:lnTo>
                    <a:pt x="1439" y="58"/>
                  </a:lnTo>
                  <a:lnTo>
                    <a:pt x="1423" y="67"/>
                  </a:lnTo>
                  <a:lnTo>
                    <a:pt x="1413" y="72"/>
                  </a:lnTo>
                  <a:lnTo>
                    <a:pt x="1409" y="74"/>
                  </a:lnTo>
                  <a:lnTo>
                    <a:pt x="1402" y="80"/>
                  </a:lnTo>
                  <a:lnTo>
                    <a:pt x="1393" y="88"/>
                  </a:lnTo>
                  <a:lnTo>
                    <a:pt x="1384" y="97"/>
                  </a:lnTo>
                  <a:lnTo>
                    <a:pt x="1374" y="107"/>
                  </a:lnTo>
                  <a:lnTo>
                    <a:pt x="1364" y="117"/>
                  </a:lnTo>
                  <a:lnTo>
                    <a:pt x="1353" y="128"/>
                  </a:lnTo>
                  <a:lnTo>
                    <a:pt x="1342" y="139"/>
                  </a:lnTo>
                  <a:lnTo>
                    <a:pt x="1331" y="150"/>
                  </a:lnTo>
                  <a:lnTo>
                    <a:pt x="1352" y="152"/>
                  </a:lnTo>
                  <a:lnTo>
                    <a:pt x="1372" y="154"/>
                  </a:lnTo>
                  <a:lnTo>
                    <a:pt x="1390" y="157"/>
                  </a:lnTo>
                  <a:lnTo>
                    <a:pt x="1406" y="161"/>
                  </a:lnTo>
                  <a:lnTo>
                    <a:pt x="1421" y="165"/>
                  </a:lnTo>
                  <a:lnTo>
                    <a:pt x="1434" y="169"/>
                  </a:lnTo>
                  <a:lnTo>
                    <a:pt x="1446" y="174"/>
                  </a:lnTo>
                  <a:lnTo>
                    <a:pt x="1458" y="179"/>
                  </a:lnTo>
                  <a:lnTo>
                    <a:pt x="1467" y="185"/>
                  </a:lnTo>
                  <a:lnTo>
                    <a:pt x="1475" y="191"/>
                  </a:lnTo>
                  <a:lnTo>
                    <a:pt x="1482" y="198"/>
                  </a:lnTo>
                  <a:lnTo>
                    <a:pt x="1488" y="205"/>
                  </a:lnTo>
                  <a:lnTo>
                    <a:pt x="1493" y="212"/>
                  </a:lnTo>
                  <a:lnTo>
                    <a:pt x="1497" y="222"/>
                  </a:lnTo>
                  <a:lnTo>
                    <a:pt x="1500" y="230"/>
                  </a:lnTo>
                  <a:lnTo>
                    <a:pt x="1502" y="239"/>
                  </a:lnTo>
                  <a:lnTo>
                    <a:pt x="1503" y="258"/>
                  </a:lnTo>
                  <a:lnTo>
                    <a:pt x="1497" y="277"/>
                  </a:lnTo>
                  <a:lnTo>
                    <a:pt x="1486" y="297"/>
                  </a:lnTo>
                  <a:lnTo>
                    <a:pt x="1469" y="317"/>
                  </a:lnTo>
                  <a:lnTo>
                    <a:pt x="1445" y="337"/>
                  </a:lnTo>
                  <a:lnTo>
                    <a:pt x="1418" y="359"/>
                  </a:lnTo>
                  <a:lnTo>
                    <a:pt x="1386" y="379"/>
                  </a:lnTo>
                  <a:lnTo>
                    <a:pt x="1350" y="399"/>
                  </a:lnTo>
                  <a:lnTo>
                    <a:pt x="1309" y="419"/>
                  </a:lnTo>
                  <a:lnTo>
                    <a:pt x="1264" y="438"/>
                  </a:lnTo>
                  <a:lnTo>
                    <a:pt x="1216" y="457"/>
                  </a:lnTo>
                  <a:lnTo>
                    <a:pt x="1164" y="476"/>
                  </a:lnTo>
                  <a:lnTo>
                    <a:pt x="1110" y="493"/>
                  </a:lnTo>
                  <a:lnTo>
                    <a:pt x="1052" y="509"/>
                  </a:lnTo>
                  <a:lnTo>
                    <a:pt x="993" y="524"/>
                  </a:lnTo>
                  <a:lnTo>
                    <a:pt x="931" y="537"/>
                  </a:lnTo>
                  <a:lnTo>
                    <a:pt x="869" y="549"/>
                  </a:lnTo>
                  <a:lnTo>
                    <a:pt x="808" y="558"/>
                  </a:lnTo>
                  <a:lnTo>
                    <a:pt x="750" y="565"/>
                  </a:lnTo>
                  <a:lnTo>
                    <a:pt x="692" y="570"/>
                  </a:lnTo>
                  <a:lnTo>
                    <a:pt x="638" y="574"/>
                  </a:lnTo>
                  <a:lnTo>
                    <a:pt x="587" y="575"/>
                  </a:lnTo>
                  <a:lnTo>
                    <a:pt x="537" y="574"/>
                  </a:lnTo>
                  <a:lnTo>
                    <a:pt x="492" y="571"/>
                  </a:lnTo>
                  <a:lnTo>
                    <a:pt x="451" y="567"/>
                  </a:lnTo>
                  <a:lnTo>
                    <a:pt x="412" y="560"/>
                  </a:lnTo>
                  <a:lnTo>
                    <a:pt x="379" y="552"/>
                  </a:lnTo>
                  <a:lnTo>
                    <a:pt x="351" y="542"/>
                  </a:lnTo>
                  <a:lnTo>
                    <a:pt x="327" y="530"/>
                  </a:lnTo>
                  <a:lnTo>
                    <a:pt x="308" y="516"/>
                  </a:lnTo>
                  <a:lnTo>
                    <a:pt x="296" y="500"/>
                  </a:lnTo>
                  <a:lnTo>
                    <a:pt x="289" y="483"/>
                  </a:lnTo>
                  <a:lnTo>
                    <a:pt x="287" y="463"/>
                  </a:lnTo>
                  <a:lnTo>
                    <a:pt x="290" y="444"/>
                  </a:lnTo>
                  <a:lnTo>
                    <a:pt x="299" y="425"/>
                  </a:lnTo>
                  <a:lnTo>
                    <a:pt x="313" y="407"/>
                  </a:lnTo>
                  <a:lnTo>
                    <a:pt x="335" y="388"/>
                  </a:lnTo>
                  <a:lnTo>
                    <a:pt x="362" y="369"/>
                  </a:lnTo>
                  <a:lnTo>
                    <a:pt x="396" y="349"/>
                  </a:lnTo>
                  <a:lnTo>
                    <a:pt x="437" y="327"/>
                  </a:lnTo>
                  <a:lnTo>
                    <a:pt x="422" y="320"/>
                  </a:lnTo>
                  <a:lnTo>
                    <a:pt x="407" y="313"/>
                  </a:lnTo>
                  <a:lnTo>
                    <a:pt x="392" y="306"/>
                  </a:lnTo>
                  <a:lnTo>
                    <a:pt x="377" y="299"/>
                  </a:lnTo>
                  <a:lnTo>
                    <a:pt x="363" y="292"/>
                  </a:lnTo>
                  <a:lnTo>
                    <a:pt x="349" y="285"/>
                  </a:lnTo>
                  <a:lnTo>
                    <a:pt x="336" y="278"/>
                  </a:lnTo>
                  <a:lnTo>
                    <a:pt x="323" y="271"/>
                  </a:lnTo>
                  <a:lnTo>
                    <a:pt x="310" y="265"/>
                  </a:lnTo>
                  <a:lnTo>
                    <a:pt x="298" y="258"/>
                  </a:lnTo>
                  <a:lnTo>
                    <a:pt x="286" y="252"/>
                  </a:lnTo>
                  <a:lnTo>
                    <a:pt x="276" y="246"/>
                  </a:lnTo>
                  <a:lnTo>
                    <a:pt x="265" y="240"/>
                  </a:lnTo>
                  <a:lnTo>
                    <a:pt x="256" y="235"/>
                  </a:lnTo>
                  <a:lnTo>
                    <a:pt x="247" y="230"/>
                  </a:lnTo>
                  <a:lnTo>
                    <a:pt x="239" y="225"/>
                  </a:lnTo>
                  <a:lnTo>
                    <a:pt x="205" y="245"/>
                  </a:lnTo>
                  <a:lnTo>
                    <a:pt x="174" y="264"/>
                  </a:lnTo>
                  <a:lnTo>
                    <a:pt x="146" y="283"/>
                  </a:lnTo>
                  <a:lnTo>
                    <a:pt x="120" y="303"/>
                  </a:lnTo>
                  <a:lnTo>
                    <a:pt x="97" y="322"/>
                  </a:lnTo>
                  <a:lnTo>
                    <a:pt x="77" y="341"/>
                  </a:lnTo>
                  <a:lnTo>
                    <a:pt x="58" y="361"/>
                  </a:lnTo>
                  <a:lnTo>
                    <a:pt x="43" y="381"/>
                  </a:lnTo>
                  <a:lnTo>
                    <a:pt x="30" y="400"/>
                  </a:lnTo>
                  <a:lnTo>
                    <a:pt x="19" y="419"/>
                  </a:lnTo>
                  <a:lnTo>
                    <a:pt x="11" y="439"/>
                  </a:lnTo>
                  <a:lnTo>
                    <a:pt x="5" y="458"/>
                  </a:lnTo>
                  <a:lnTo>
                    <a:pt x="1" y="479"/>
                  </a:lnTo>
                  <a:lnTo>
                    <a:pt x="0" y="499"/>
                  </a:lnTo>
                  <a:lnTo>
                    <a:pt x="1" y="520"/>
                  </a:lnTo>
                  <a:lnTo>
                    <a:pt x="4" y="540"/>
                  </a:lnTo>
                  <a:lnTo>
                    <a:pt x="9" y="558"/>
                  </a:lnTo>
                  <a:lnTo>
                    <a:pt x="16" y="576"/>
                  </a:lnTo>
                  <a:lnTo>
                    <a:pt x="25" y="592"/>
                  </a:lnTo>
                  <a:lnTo>
                    <a:pt x="37" y="609"/>
                  </a:lnTo>
                  <a:lnTo>
                    <a:pt x="50" y="625"/>
                  </a:lnTo>
                  <a:lnTo>
                    <a:pt x="67" y="639"/>
                  </a:lnTo>
                  <a:lnTo>
                    <a:pt x="84" y="653"/>
                  </a:lnTo>
                  <a:lnTo>
                    <a:pt x="104" y="666"/>
                  </a:lnTo>
                  <a:lnTo>
                    <a:pt x="125" y="678"/>
                  </a:lnTo>
                  <a:lnTo>
                    <a:pt x="148" y="689"/>
                  </a:lnTo>
                  <a:lnTo>
                    <a:pt x="173" y="700"/>
                  </a:lnTo>
                  <a:lnTo>
                    <a:pt x="200" y="709"/>
                  </a:lnTo>
                  <a:lnTo>
                    <a:pt x="228" y="718"/>
                  </a:lnTo>
                  <a:lnTo>
                    <a:pt x="257" y="727"/>
                  </a:lnTo>
                  <a:lnTo>
                    <a:pt x="288" y="735"/>
                  </a:lnTo>
                  <a:lnTo>
                    <a:pt x="321" y="741"/>
                  </a:lnTo>
                  <a:lnTo>
                    <a:pt x="326" y="742"/>
                  </a:lnTo>
                  <a:lnTo>
                    <a:pt x="331" y="742"/>
                  </a:lnTo>
                  <a:lnTo>
                    <a:pt x="336" y="743"/>
                  </a:lnTo>
                  <a:lnTo>
                    <a:pt x="341" y="744"/>
                  </a:lnTo>
                  <a:lnTo>
                    <a:pt x="346" y="745"/>
                  </a:lnTo>
                  <a:lnTo>
                    <a:pt x="352" y="745"/>
                  </a:lnTo>
                  <a:lnTo>
                    <a:pt x="357" y="746"/>
                  </a:lnTo>
                  <a:lnTo>
                    <a:pt x="362" y="747"/>
                  </a:lnTo>
                  <a:lnTo>
                    <a:pt x="779" y="747"/>
                  </a:lnTo>
                  <a:lnTo>
                    <a:pt x="790" y="746"/>
                  </a:lnTo>
                  <a:lnTo>
                    <a:pt x="802" y="744"/>
                  </a:lnTo>
                  <a:lnTo>
                    <a:pt x="813" y="743"/>
                  </a:lnTo>
                  <a:lnTo>
                    <a:pt x="826" y="741"/>
                  </a:lnTo>
                  <a:lnTo>
                    <a:pt x="838" y="740"/>
                  </a:lnTo>
                  <a:lnTo>
                    <a:pt x="849" y="738"/>
                  </a:lnTo>
                  <a:lnTo>
                    <a:pt x="861" y="736"/>
                  </a:lnTo>
                  <a:lnTo>
                    <a:pt x="872" y="735"/>
                  </a:lnTo>
                  <a:lnTo>
                    <a:pt x="884" y="733"/>
                  </a:lnTo>
                  <a:lnTo>
                    <a:pt x="896" y="731"/>
                  </a:lnTo>
                  <a:lnTo>
                    <a:pt x="908" y="729"/>
                  </a:lnTo>
                  <a:lnTo>
                    <a:pt x="919" y="727"/>
                  </a:lnTo>
                  <a:lnTo>
                    <a:pt x="931" y="724"/>
                  </a:lnTo>
                  <a:lnTo>
                    <a:pt x="943" y="722"/>
                  </a:lnTo>
                  <a:lnTo>
                    <a:pt x="956" y="719"/>
                  </a:lnTo>
                  <a:lnTo>
                    <a:pt x="968" y="717"/>
                  </a:lnTo>
                  <a:lnTo>
                    <a:pt x="1009" y="708"/>
                  </a:lnTo>
                  <a:lnTo>
                    <a:pt x="1049" y="699"/>
                  </a:lnTo>
                  <a:lnTo>
                    <a:pt x="1090" y="689"/>
                  </a:lnTo>
                  <a:lnTo>
                    <a:pt x="1129" y="678"/>
                  </a:lnTo>
                  <a:lnTo>
                    <a:pt x="1167" y="667"/>
                  </a:lnTo>
                  <a:lnTo>
                    <a:pt x="1206" y="656"/>
                  </a:lnTo>
                  <a:lnTo>
                    <a:pt x="1242" y="644"/>
                  </a:lnTo>
                  <a:lnTo>
                    <a:pt x="1278" y="631"/>
                  </a:lnTo>
                  <a:lnTo>
                    <a:pt x="1313" y="618"/>
                  </a:lnTo>
                  <a:lnTo>
                    <a:pt x="1348" y="604"/>
                  </a:lnTo>
                  <a:lnTo>
                    <a:pt x="1381" y="589"/>
                  </a:lnTo>
                  <a:lnTo>
                    <a:pt x="1413" y="575"/>
                  </a:lnTo>
                  <a:lnTo>
                    <a:pt x="1444" y="560"/>
                  </a:lnTo>
                  <a:lnTo>
                    <a:pt x="1475" y="545"/>
                  </a:lnTo>
                  <a:lnTo>
                    <a:pt x="1503" y="530"/>
                  </a:lnTo>
                  <a:lnTo>
                    <a:pt x="1531" y="514"/>
                  </a:lnTo>
                  <a:lnTo>
                    <a:pt x="1563" y="495"/>
                  </a:lnTo>
                  <a:lnTo>
                    <a:pt x="1594" y="475"/>
                  </a:lnTo>
                  <a:lnTo>
                    <a:pt x="1623" y="454"/>
                  </a:lnTo>
                  <a:lnTo>
                    <a:pt x="1649" y="434"/>
                  </a:lnTo>
                  <a:lnTo>
                    <a:pt x="1673" y="413"/>
                  </a:lnTo>
                  <a:lnTo>
                    <a:pt x="1696" y="392"/>
                  </a:lnTo>
                  <a:lnTo>
                    <a:pt x="1717" y="371"/>
                  </a:lnTo>
                  <a:lnTo>
                    <a:pt x="1734" y="350"/>
                  </a:lnTo>
                  <a:lnTo>
                    <a:pt x="1750" y="328"/>
                  </a:lnTo>
                  <a:lnTo>
                    <a:pt x="1763" y="307"/>
                  </a:lnTo>
                  <a:lnTo>
                    <a:pt x="1773" y="286"/>
                  </a:lnTo>
                  <a:lnTo>
                    <a:pt x="1781" y="265"/>
                  </a:lnTo>
                  <a:lnTo>
                    <a:pt x="1787" y="244"/>
                  </a:lnTo>
                  <a:lnTo>
                    <a:pt x="1790" y="223"/>
                  </a:lnTo>
                  <a:lnTo>
                    <a:pt x="1790" y="201"/>
                  </a:lnTo>
                  <a:lnTo>
                    <a:pt x="1787" y="181"/>
                  </a:lnTo>
                  <a:close/>
                </a:path>
              </a:pathLst>
            </a:custGeom>
            <a:solidFill>
              <a:srgbClr val="969696"/>
            </a:solidFill>
            <a:ln w="9525">
              <a:noFill/>
              <a:round/>
              <a:headEnd/>
              <a:tailEnd/>
            </a:ln>
          </p:spPr>
          <p:txBody>
            <a:bodyPr/>
            <a:lstStyle/>
            <a:p>
              <a:endParaRPr lang="en-US"/>
            </a:p>
          </p:txBody>
        </p:sp>
        <p:sp>
          <p:nvSpPr>
            <p:cNvPr id="16546" name="Freeform 95"/>
            <p:cNvSpPr>
              <a:spLocks/>
            </p:cNvSpPr>
            <p:nvPr/>
          </p:nvSpPr>
          <p:spPr bwMode="auto">
            <a:xfrm>
              <a:off x="483" y="1921"/>
              <a:ext cx="260" cy="141"/>
            </a:xfrm>
            <a:custGeom>
              <a:avLst/>
              <a:gdLst>
                <a:gd name="T0" fmla="*/ 1 w 1558"/>
                <a:gd name="T1" fmla="*/ 0 h 846"/>
                <a:gd name="T2" fmla="*/ 1 w 1558"/>
                <a:gd name="T3" fmla="*/ 0 h 846"/>
                <a:gd name="T4" fmla="*/ 1 w 1558"/>
                <a:gd name="T5" fmla="*/ 0 h 846"/>
                <a:gd name="T6" fmla="*/ 1 w 1558"/>
                <a:gd name="T7" fmla="*/ 0 h 846"/>
                <a:gd name="T8" fmla="*/ 1 w 1558"/>
                <a:gd name="T9" fmla="*/ 0 h 846"/>
                <a:gd name="T10" fmla="*/ 1 w 1558"/>
                <a:gd name="T11" fmla="*/ 0 h 846"/>
                <a:gd name="T12" fmla="*/ 1 w 1558"/>
                <a:gd name="T13" fmla="*/ 0 h 846"/>
                <a:gd name="T14" fmla="*/ 1 w 1558"/>
                <a:gd name="T15" fmla="*/ 0 h 846"/>
                <a:gd name="T16" fmla="*/ 1 w 1558"/>
                <a:gd name="T17" fmla="*/ 0 h 846"/>
                <a:gd name="T18" fmla="*/ 1 w 1558"/>
                <a:gd name="T19" fmla="*/ 0 h 846"/>
                <a:gd name="T20" fmla="*/ 1 w 1558"/>
                <a:gd name="T21" fmla="*/ 0 h 846"/>
                <a:gd name="T22" fmla="*/ 1 w 1558"/>
                <a:gd name="T23" fmla="*/ 0 h 846"/>
                <a:gd name="T24" fmla="*/ 1 w 1558"/>
                <a:gd name="T25" fmla="*/ 0 h 846"/>
                <a:gd name="T26" fmla="*/ 0 w 1558"/>
                <a:gd name="T27" fmla="*/ 0 h 846"/>
                <a:gd name="T28" fmla="*/ 0 w 1558"/>
                <a:gd name="T29" fmla="*/ 0 h 846"/>
                <a:gd name="T30" fmla="*/ 1 w 1558"/>
                <a:gd name="T31" fmla="*/ 0 h 846"/>
                <a:gd name="T32" fmla="*/ 1 w 1558"/>
                <a:gd name="T33" fmla="*/ 0 h 846"/>
                <a:gd name="T34" fmla="*/ 1 w 1558"/>
                <a:gd name="T35" fmla="*/ 0 h 846"/>
                <a:gd name="T36" fmla="*/ 1 w 1558"/>
                <a:gd name="T37" fmla="*/ 0 h 846"/>
                <a:gd name="T38" fmla="*/ 1 w 1558"/>
                <a:gd name="T39" fmla="*/ 0 h 846"/>
                <a:gd name="T40" fmla="*/ 1 w 1558"/>
                <a:gd name="T41" fmla="*/ 0 h 846"/>
                <a:gd name="T42" fmla="*/ 1 w 1558"/>
                <a:gd name="T43" fmla="*/ 1 h 846"/>
                <a:gd name="T44" fmla="*/ 1 w 1558"/>
                <a:gd name="T45" fmla="*/ 1 h 846"/>
                <a:gd name="T46" fmla="*/ 1 w 1558"/>
                <a:gd name="T47" fmla="*/ 1 h 846"/>
                <a:gd name="T48" fmla="*/ 1 w 1558"/>
                <a:gd name="T49" fmla="*/ 1 h 846"/>
                <a:gd name="T50" fmla="*/ 1 w 1558"/>
                <a:gd name="T51" fmla="*/ 1 h 846"/>
                <a:gd name="T52" fmla="*/ 0 w 1558"/>
                <a:gd name="T53" fmla="*/ 0 h 846"/>
                <a:gd name="T54" fmla="*/ 0 w 1558"/>
                <a:gd name="T55" fmla="*/ 0 h 846"/>
                <a:gd name="T56" fmla="*/ 0 w 1558"/>
                <a:gd name="T57" fmla="*/ 0 h 846"/>
                <a:gd name="T58" fmla="*/ 0 w 1558"/>
                <a:gd name="T59" fmla="*/ 0 h 846"/>
                <a:gd name="T60" fmla="*/ 0 w 1558"/>
                <a:gd name="T61" fmla="*/ 0 h 846"/>
                <a:gd name="T62" fmla="*/ 0 w 1558"/>
                <a:gd name="T63" fmla="*/ 0 h 846"/>
                <a:gd name="T64" fmla="*/ 0 w 1558"/>
                <a:gd name="T65" fmla="*/ 0 h 846"/>
                <a:gd name="T66" fmla="*/ 0 w 1558"/>
                <a:gd name="T67" fmla="*/ 0 h 846"/>
                <a:gd name="T68" fmla="*/ 0 w 1558"/>
                <a:gd name="T69" fmla="*/ 0 h 846"/>
                <a:gd name="T70" fmla="*/ 0 w 1558"/>
                <a:gd name="T71" fmla="*/ 0 h 846"/>
                <a:gd name="T72" fmla="*/ 0 w 1558"/>
                <a:gd name="T73" fmla="*/ 0 h 846"/>
                <a:gd name="T74" fmla="*/ 0 w 1558"/>
                <a:gd name="T75" fmla="*/ 0 h 846"/>
                <a:gd name="T76" fmla="*/ 0 w 1558"/>
                <a:gd name="T77" fmla="*/ 1 h 846"/>
                <a:gd name="T78" fmla="*/ 1 w 1558"/>
                <a:gd name="T79" fmla="*/ 1 h 846"/>
                <a:gd name="T80" fmla="*/ 0 w 1558"/>
                <a:gd name="T81" fmla="*/ 1 h 846"/>
                <a:gd name="T82" fmla="*/ 0 w 1558"/>
                <a:gd name="T83" fmla="*/ 1 h 846"/>
                <a:gd name="T84" fmla="*/ 0 w 1558"/>
                <a:gd name="T85" fmla="*/ 1 h 846"/>
                <a:gd name="T86" fmla="*/ 0 w 1558"/>
                <a:gd name="T87" fmla="*/ 1 h 846"/>
                <a:gd name="T88" fmla="*/ 1 w 1558"/>
                <a:gd name="T89" fmla="*/ 1 h 846"/>
                <a:gd name="T90" fmla="*/ 1 w 1558"/>
                <a:gd name="T91" fmla="*/ 1 h 846"/>
                <a:gd name="T92" fmla="*/ 1 w 1558"/>
                <a:gd name="T93" fmla="*/ 1 h 846"/>
                <a:gd name="T94" fmla="*/ 1 w 1558"/>
                <a:gd name="T95" fmla="*/ 1 h 846"/>
                <a:gd name="T96" fmla="*/ 1 w 1558"/>
                <a:gd name="T97" fmla="*/ 1 h 846"/>
                <a:gd name="T98" fmla="*/ 1 w 1558"/>
                <a:gd name="T99" fmla="*/ 1 h 846"/>
                <a:gd name="T100" fmla="*/ 1 w 1558"/>
                <a:gd name="T101" fmla="*/ 0 h 846"/>
                <a:gd name="T102" fmla="*/ 1 w 1558"/>
                <a:gd name="T103" fmla="*/ 0 h 8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58"/>
                <a:gd name="T157" fmla="*/ 0 h 846"/>
                <a:gd name="T158" fmla="*/ 1558 w 1558"/>
                <a:gd name="T159" fmla="*/ 846 h 8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58" h="846">
                  <a:moveTo>
                    <a:pt x="1226" y="512"/>
                  </a:moveTo>
                  <a:lnTo>
                    <a:pt x="1273" y="473"/>
                  </a:lnTo>
                  <a:lnTo>
                    <a:pt x="1315" y="431"/>
                  </a:lnTo>
                  <a:lnTo>
                    <a:pt x="1354" y="388"/>
                  </a:lnTo>
                  <a:lnTo>
                    <a:pt x="1388" y="345"/>
                  </a:lnTo>
                  <a:lnTo>
                    <a:pt x="1419" y="302"/>
                  </a:lnTo>
                  <a:lnTo>
                    <a:pt x="1446" y="259"/>
                  </a:lnTo>
                  <a:lnTo>
                    <a:pt x="1470" y="218"/>
                  </a:lnTo>
                  <a:lnTo>
                    <a:pt x="1491" y="179"/>
                  </a:lnTo>
                  <a:lnTo>
                    <a:pt x="1508" y="141"/>
                  </a:lnTo>
                  <a:lnTo>
                    <a:pt x="1522" y="108"/>
                  </a:lnTo>
                  <a:lnTo>
                    <a:pt x="1534" y="78"/>
                  </a:lnTo>
                  <a:lnTo>
                    <a:pt x="1543" y="52"/>
                  </a:lnTo>
                  <a:lnTo>
                    <a:pt x="1550" y="29"/>
                  </a:lnTo>
                  <a:lnTo>
                    <a:pt x="1554" y="13"/>
                  </a:lnTo>
                  <a:lnTo>
                    <a:pt x="1557" y="3"/>
                  </a:lnTo>
                  <a:lnTo>
                    <a:pt x="1558" y="0"/>
                  </a:lnTo>
                  <a:lnTo>
                    <a:pt x="1539" y="10"/>
                  </a:lnTo>
                  <a:lnTo>
                    <a:pt x="1522" y="19"/>
                  </a:lnTo>
                  <a:lnTo>
                    <a:pt x="1504" y="29"/>
                  </a:lnTo>
                  <a:lnTo>
                    <a:pt x="1487" y="38"/>
                  </a:lnTo>
                  <a:lnTo>
                    <a:pt x="1470" y="48"/>
                  </a:lnTo>
                  <a:lnTo>
                    <a:pt x="1454" y="57"/>
                  </a:lnTo>
                  <a:lnTo>
                    <a:pt x="1437" y="66"/>
                  </a:lnTo>
                  <a:lnTo>
                    <a:pt x="1420" y="75"/>
                  </a:lnTo>
                  <a:lnTo>
                    <a:pt x="1404" y="83"/>
                  </a:lnTo>
                  <a:lnTo>
                    <a:pt x="1388" y="92"/>
                  </a:lnTo>
                  <a:lnTo>
                    <a:pt x="1371" y="100"/>
                  </a:lnTo>
                  <a:lnTo>
                    <a:pt x="1355" y="109"/>
                  </a:lnTo>
                  <a:lnTo>
                    <a:pt x="1338" y="117"/>
                  </a:lnTo>
                  <a:lnTo>
                    <a:pt x="1319" y="125"/>
                  </a:lnTo>
                  <a:lnTo>
                    <a:pt x="1301" y="133"/>
                  </a:lnTo>
                  <a:lnTo>
                    <a:pt x="1282" y="141"/>
                  </a:lnTo>
                  <a:lnTo>
                    <a:pt x="1263" y="150"/>
                  </a:lnTo>
                  <a:lnTo>
                    <a:pt x="1243" y="158"/>
                  </a:lnTo>
                  <a:lnTo>
                    <a:pt x="1222" y="166"/>
                  </a:lnTo>
                  <a:lnTo>
                    <a:pt x="1200" y="175"/>
                  </a:lnTo>
                  <a:lnTo>
                    <a:pt x="1176" y="183"/>
                  </a:lnTo>
                  <a:lnTo>
                    <a:pt x="1152" y="191"/>
                  </a:lnTo>
                  <a:lnTo>
                    <a:pt x="1127" y="200"/>
                  </a:lnTo>
                  <a:lnTo>
                    <a:pt x="1101" y="208"/>
                  </a:lnTo>
                  <a:lnTo>
                    <a:pt x="1073" y="216"/>
                  </a:lnTo>
                  <a:lnTo>
                    <a:pt x="1043" y="225"/>
                  </a:lnTo>
                  <a:lnTo>
                    <a:pt x="1012" y="233"/>
                  </a:lnTo>
                  <a:lnTo>
                    <a:pt x="979" y="242"/>
                  </a:lnTo>
                  <a:lnTo>
                    <a:pt x="944" y="250"/>
                  </a:lnTo>
                  <a:lnTo>
                    <a:pt x="908" y="259"/>
                  </a:lnTo>
                  <a:lnTo>
                    <a:pt x="871" y="268"/>
                  </a:lnTo>
                  <a:lnTo>
                    <a:pt x="831" y="277"/>
                  </a:lnTo>
                  <a:lnTo>
                    <a:pt x="829" y="277"/>
                  </a:lnTo>
                  <a:lnTo>
                    <a:pt x="827" y="278"/>
                  </a:lnTo>
                  <a:lnTo>
                    <a:pt x="824" y="278"/>
                  </a:lnTo>
                  <a:lnTo>
                    <a:pt x="822" y="279"/>
                  </a:lnTo>
                  <a:lnTo>
                    <a:pt x="798" y="284"/>
                  </a:lnTo>
                  <a:lnTo>
                    <a:pt x="775" y="288"/>
                  </a:lnTo>
                  <a:lnTo>
                    <a:pt x="752" y="292"/>
                  </a:lnTo>
                  <a:lnTo>
                    <a:pt x="730" y="297"/>
                  </a:lnTo>
                  <a:lnTo>
                    <a:pt x="707" y="300"/>
                  </a:lnTo>
                  <a:lnTo>
                    <a:pt x="684" y="303"/>
                  </a:lnTo>
                  <a:lnTo>
                    <a:pt x="662" y="306"/>
                  </a:lnTo>
                  <a:lnTo>
                    <a:pt x="640" y="308"/>
                  </a:lnTo>
                  <a:lnTo>
                    <a:pt x="618" y="311"/>
                  </a:lnTo>
                  <a:lnTo>
                    <a:pt x="597" y="313"/>
                  </a:lnTo>
                  <a:lnTo>
                    <a:pt x="575" y="314"/>
                  </a:lnTo>
                  <a:lnTo>
                    <a:pt x="553" y="316"/>
                  </a:lnTo>
                  <a:lnTo>
                    <a:pt x="532" y="317"/>
                  </a:lnTo>
                  <a:lnTo>
                    <a:pt x="512" y="318"/>
                  </a:lnTo>
                  <a:lnTo>
                    <a:pt x="491" y="319"/>
                  </a:lnTo>
                  <a:lnTo>
                    <a:pt x="471" y="319"/>
                  </a:lnTo>
                  <a:lnTo>
                    <a:pt x="469" y="319"/>
                  </a:lnTo>
                  <a:lnTo>
                    <a:pt x="467" y="319"/>
                  </a:lnTo>
                  <a:lnTo>
                    <a:pt x="464" y="319"/>
                  </a:lnTo>
                  <a:lnTo>
                    <a:pt x="462" y="319"/>
                  </a:lnTo>
                  <a:lnTo>
                    <a:pt x="500" y="388"/>
                  </a:lnTo>
                  <a:lnTo>
                    <a:pt x="505" y="388"/>
                  </a:lnTo>
                  <a:lnTo>
                    <a:pt x="511" y="388"/>
                  </a:lnTo>
                  <a:lnTo>
                    <a:pt x="517" y="388"/>
                  </a:lnTo>
                  <a:lnTo>
                    <a:pt x="523" y="387"/>
                  </a:lnTo>
                  <a:lnTo>
                    <a:pt x="538" y="387"/>
                  </a:lnTo>
                  <a:lnTo>
                    <a:pt x="551" y="386"/>
                  </a:lnTo>
                  <a:lnTo>
                    <a:pt x="564" y="386"/>
                  </a:lnTo>
                  <a:lnTo>
                    <a:pt x="576" y="387"/>
                  </a:lnTo>
                  <a:lnTo>
                    <a:pt x="587" y="387"/>
                  </a:lnTo>
                  <a:lnTo>
                    <a:pt x="598" y="387"/>
                  </a:lnTo>
                  <a:lnTo>
                    <a:pt x="609" y="387"/>
                  </a:lnTo>
                  <a:lnTo>
                    <a:pt x="619" y="387"/>
                  </a:lnTo>
                  <a:lnTo>
                    <a:pt x="630" y="387"/>
                  </a:lnTo>
                  <a:lnTo>
                    <a:pt x="641" y="387"/>
                  </a:lnTo>
                  <a:lnTo>
                    <a:pt x="653" y="386"/>
                  </a:lnTo>
                  <a:lnTo>
                    <a:pt x="666" y="385"/>
                  </a:lnTo>
                  <a:lnTo>
                    <a:pt x="680" y="384"/>
                  </a:lnTo>
                  <a:lnTo>
                    <a:pt x="697" y="382"/>
                  </a:lnTo>
                  <a:lnTo>
                    <a:pt x="713" y="379"/>
                  </a:lnTo>
                  <a:lnTo>
                    <a:pt x="732" y="376"/>
                  </a:lnTo>
                  <a:lnTo>
                    <a:pt x="732" y="377"/>
                  </a:lnTo>
                  <a:lnTo>
                    <a:pt x="734" y="381"/>
                  </a:lnTo>
                  <a:lnTo>
                    <a:pt x="736" y="388"/>
                  </a:lnTo>
                  <a:lnTo>
                    <a:pt x="739" y="396"/>
                  </a:lnTo>
                  <a:lnTo>
                    <a:pt x="744" y="407"/>
                  </a:lnTo>
                  <a:lnTo>
                    <a:pt x="750" y="420"/>
                  </a:lnTo>
                  <a:lnTo>
                    <a:pt x="757" y="435"/>
                  </a:lnTo>
                  <a:lnTo>
                    <a:pt x="765" y="450"/>
                  </a:lnTo>
                  <a:lnTo>
                    <a:pt x="775" y="467"/>
                  </a:lnTo>
                  <a:lnTo>
                    <a:pt x="787" y="485"/>
                  </a:lnTo>
                  <a:lnTo>
                    <a:pt x="800" y="505"/>
                  </a:lnTo>
                  <a:lnTo>
                    <a:pt x="815" y="525"/>
                  </a:lnTo>
                  <a:lnTo>
                    <a:pt x="833" y="546"/>
                  </a:lnTo>
                  <a:lnTo>
                    <a:pt x="852" y="567"/>
                  </a:lnTo>
                  <a:lnTo>
                    <a:pt x="873" y="589"/>
                  </a:lnTo>
                  <a:lnTo>
                    <a:pt x="896" y="610"/>
                  </a:lnTo>
                  <a:lnTo>
                    <a:pt x="895" y="610"/>
                  </a:lnTo>
                  <a:lnTo>
                    <a:pt x="893" y="610"/>
                  </a:lnTo>
                  <a:lnTo>
                    <a:pt x="889" y="611"/>
                  </a:lnTo>
                  <a:lnTo>
                    <a:pt x="883" y="612"/>
                  </a:lnTo>
                  <a:lnTo>
                    <a:pt x="876" y="612"/>
                  </a:lnTo>
                  <a:lnTo>
                    <a:pt x="868" y="613"/>
                  </a:lnTo>
                  <a:lnTo>
                    <a:pt x="858" y="613"/>
                  </a:lnTo>
                  <a:lnTo>
                    <a:pt x="847" y="614"/>
                  </a:lnTo>
                  <a:lnTo>
                    <a:pt x="835" y="614"/>
                  </a:lnTo>
                  <a:lnTo>
                    <a:pt x="821" y="615"/>
                  </a:lnTo>
                  <a:lnTo>
                    <a:pt x="805" y="615"/>
                  </a:lnTo>
                  <a:lnTo>
                    <a:pt x="790" y="614"/>
                  </a:lnTo>
                  <a:lnTo>
                    <a:pt x="773" y="614"/>
                  </a:lnTo>
                  <a:lnTo>
                    <a:pt x="755" y="612"/>
                  </a:lnTo>
                  <a:lnTo>
                    <a:pt x="736" y="611"/>
                  </a:lnTo>
                  <a:lnTo>
                    <a:pt x="716" y="609"/>
                  </a:lnTo>
                  <a:lnTo>
                    <a:pt x="688" y="606"/>
                  </a:lnTo>
                  <a:lnTo>
                    <a:pt x="660" y="601"/>
                  </a:lnTo>
                  <a:lnTo>
                    <a:pt x="630" y="596"/>
                  </a:lnTo>
                  <a:lnTo>
                    <a:pt x="599" y="589"/>
                  </a:lnTo>
                  <a:lnTo>
                    <a:pt x="566" y="581"/>
                  </a:lnTo>
                  <a:lnTo>
                    <a:pt x="534" y="571"/>
                  </a:lnTo>
                  <a:lnTo>
                    <a:pt x="500" y="560"/>
                  </a:lnTo>
                  <a:lnTo>
                    <a:pt x="466" y="546"/>
                  </a:lnTo>
                  <a:lnTo>
                    <a:pt x="430" y="531"/>
                  </a:lnTo>
                  <a:lnTo>
                    <a:pt x="395" y="514"/>
                  </a:lnTo>
                  <a:lnTo>
                    <a:pt x="359" y="495"/>
                  </a:lnTo>
                  <a:lnTo>
                    <a:pt x="324" y="474"/>
                  </a:lnTo>
                  <a:lnTo>
                    <a:pt x="287" y="451"/>
                  </a:lnTo>
                  <a:lnTo>
                    <a:pt x="251" y="425"/>
                  </a:lnTo>
                  <a:lnTo>
                    <a:pt x="215" y="396"/>
                  </a:lnTo>
                  <a:lnTo>
                    <a:pt x="179" y="365"/>
                  </a:lnTo>
                  <a:lnTo>
                    <a:pt x="180" y="365"/>
                  </a:lnTo>
                  <a:lnTo>
                    <a:pt x="183" y="366"/>
                  </a:lnTo>
                  <a:lnTo>
                    <a:pt x="189" y="368"/>
                  </a:lnTo>
                  <a:lnTo>
                    <a:pt x="198" y="370"/>
                  </a:lnTo>
                  <a:lnTo>
                    <a:pt x="208" y="372"/>
                  </a:lnTo>
                  <a:lnTo>
                    <a:pt x="221" y="374"/>
                  </a:lnTo>
                  <a:lnTo>
                    <a:pt x="237" y="377"/>
                  </a:lnTo>
                  <a:lnTo>
                    <a:pt x="255" y="379"/>
                  </a:lnTo>
                  <a:lnTo>
                    <a:pt x="275" y="382"/>
                  </a:lnTo>
                  <a:lnTo>
                    <a:pt x="299" y="384"/>
                  </a:lnTo>
                  <a:lnTo>
                    <a:pt x="326" y="386"/>
                  </a:lnTo>
                  <a:lnTo>
                    <a:pt x="354" y="387"/>
                  </a:lnTo>
                  <a:lnTo>
                    <a:pt x="386" y="388"/>
                  </a:lnTo>
                  <a:lnTo>
                    <a:pt x="421" y="389"/>
                  </a:lnTo>
                  <a:lnTo>
                    <a:pt x="459" y="389"/>
                  </a:lnTo>
                  <a:lnTo>
                    <a:pt x="500" y="388"/>
                  </a:lnTo>
                  <a:lnTo>
                    <a:pt x="462" y="319"/>
                  </a:lnTo>
                  <a:lnTo>
                    <a:pt x="412" y="319"/>
                  </a:lnTo>
                  <a:lnTo>
                    <a:pt x="365" y="318"/>
                  </a:lnTo>
                  <a:lnTo>
                    <a:pt x="320" y="316"/>
                  </a:lnTo>
                  <a:lnTo>
                    <a:pt x="277" y="313"/>
                  </a:lnTo>
                  <a:lnTo>
                    <a:pt x="236" y="310"/>
                  </a:lnTo>
                  <a:lnTo>
                    <a:pt x="199" y="306"/>
                  </a:lnTo>
                  <a:lnTo>
                    <a:pt x="163" y="302"/>
                  </a:lnTo>
                  <a:lnTo>
                    <a:pt x="131" y="297"/>
                  </a:lnTo>
                  <a:lnTo>
                    <a:pt x="102" y="291"/>
                  </a:lnTo>
                  <a:lnTo>
                    <a:pt x="76" y="287"/>
                  </a:lnTo>
                  <a:lnTo>
                    <a:pt x="53" y="283"/>
                  </a:lnTo>
                  <a:lnTo>
                    <a:pt x="34" y="279"/>
                  </a:lnTo>
                  <a:lnTo>
                    <a:pt x="20" y="276"/>
                  </a:lnTo>
                  <a:lnTo>
                    <a:pt x="9" y="273"/>
                  </a:lnTo>
                  <a:lnTo>
                    <a:pt x="2" y="272"/>
                  </a:lnTo>
                  <a:lnTo>
                    <a:pt x="0" y="271"/>
                  </a:lnTo>
                  <a:lnTo>
                    <a:pt x="8" y="280"/>
                  </a:lnTo>
                  <a:lnTo>
                    <a:pt x="16" y="290"/>
                  </a:lnTo>
                  <a:lnTo>
                    <a:pt x="24" y="300"/>
                  </a:lnTo>
                  <a:lnTo>
                    <a:pt x="32" y="309"/>
                  </a:lnTo>
                  <a:lnTo>
                    <a:pt x="40" y="317"/>
                  </a:lnTo>
                  <a:lnTo>
                    <a:pt x="49" y="326"/>
                  </a:lnTo>
                  <a:lnTo>
                    <a:pt x="57" y="335"/>
                  </a:lnTo>
                  <a:lnTo>
                    <a:pt x="66" y="343"/>
                  </a:lnTo>
                  <a:lnTo>
                    <a:pt x="98" y="374"/>
                  </a:lnTo>
                  <a:lnTo>
                    <a:pt x="130" y="403"/>
                  </a:lnTo>
                  <a:lnTo>
                    <a:pt x="163" y="431"/>
                  </a:lnTo>
                  <a:lnTo>
                    <a:pt x="196" y="456"/>
                  </a:lnTo>
                  <a:lnTo>
                    <a:pt x="228" y="480"/>
                  </a:lnTo>
                  <a:lnTo>
                    <a:pt x="261" y="502"/>
                  </a:lnTo>
                  <a:lnTo>
                    <a:pt x="293" y="522"/>
                  </a:lnTo>
                  <a:lnTo>
                    <a:pt x="326" y="540"/>
                  </a:lnTo>
                  <a:lnTo>
                    <a:pt x="358" y="558"/>
                  </a:lnTo>
                  <a:lnTo>
                    <a:pt x="389" y="573"/>
                  </a:lnTo>
                  <a:lnTo>
                    <a:pt x="421" y="587"/>
                  </a:lnTo>
                  <a:lnTo>
                    <a:pt x="452" y="600"/>
                  </a:lnTo>
                  <a:lnTo>
                    <a:pt x="483" y="611"/>
                  </a:lnTo>
                  <a:lnTo>
                    <a:pt x="512" y="621"/>
                  </a:lnTo>
                  <a:lnTo>
                    <a:pt x="542" y="630"/>
                  </a:lnTo>
                  <a:lnTo>
                    <a:pt x="571" y="638"/>
                  </a:lnTo>
                  <a:lnTo>
                    <a:pt x="549" y="647"/>
                  </a:lnTo>
                  <a:lnTo>
                    <a:pt x="529" y="656"/>
                  </a:lnTo>
                  <a:lnTo>
                    <a:pt x="510" y="666"/>
                  </a:lnTo>
                  <a:lnTo>
                    <a:pt x="491" y="677"/>
                  </a:lnTo>
                  <a:lnTo>
                    <a:pt x="474" y="686"/>
                  </a:lnTo>
                  <a:lnTo>
                    <a:pt x="457" y="696"/>
                  </a:lnTo>
                  <a:lnTo>
                    <a:pt x="441" y="706"/>
                  </a:lnTo>
                  <a:lnTo>
                    <a:pt x="427" y="716"/>
                  </a:lnTo>
                  <a:lnTo>
                    <a:pt x="415" y="726"/>
                  </a:lnTo>
                  <a:lnTo>
                    <a:pt x="404" y="736"/>
                  </a:lnTo>
                  <a:lnTo>
                    <a:pt x="394" y="745"/>
                  </a:lnTo>
                  <a:lnTo>
                    <a:pt x="386" y="754"/>
                  </a:lnTo>
                  <a:lnTo>
                    <a:pt x="381" y="763"/>
                  </a:lnTo>
                  <a:lnTo>
                    <a:pt x="377" y="772"/>
                  </a:lnTo>
                  <a:lnTo>
                    <a:pt x="375" y="780"/>
                  </a:lnTo>
                  <a:lnTo>
                    <a:pt x="375" y="787"/>
                  </a:lnTo>
                  <a:lnTo>
                    <a:pt x="380" y="800"/>
                  </a:lnTo>
                  <a:lnTo>
                    <a:pt x="391" y="811"/>
                  </a:lnTo>
                  <a:lnTo>
                    <a:pt x="406" y="820"/>
                  </a:lnTo>
                  <a:lnTo>
                    <a:pt x="425" y="828"/>
                  </a:lnTo>
                  <a:lnTo>
                    <a:pt x="450" y="834"/>
                  </a:lnTo>
                  <a:lnTo>
                    <a:pt x="478" y="839"/>
                  </a:lnTo>
                  <a:lnTo>
                    <a:pt x="509" y="843"/>
                  </a:lnTo>
                  <a:lnTo>
                    <a:pt x="544" y="845"/>
                  </a:lnTo>
                  <a:lnTo>
                    <a:pt x="583" y="846"/>
                  </a:lnTo>
                  <a:lnTo>
                    <a:pt x="624" y="845"/>
                  </a:lnTo>
                  <a:lnTo>
                    <a:pt x="668" y="842"/>
                  </a:lnTo>
                  <a:lnTo>
                    <a:pt x="715" y="838"/>
                  </a:lnTo>
                  <a:lnTo>
                    <a:pt x="763" y="833"/>
                  </a:lnTo>
                  <a:lnTo>
                    <a:pt x="813" y="826"/>
                  </a:lnTo>
                  <a:lnTo>
                    <a:pt x="865" y="818"/>
                  </a:lnTo>
                  <a:lnTo>
                    <a:pt x="918" y="808"/>
                  </a:lnTo>
                  <a:lnTo>
                    <a:pt x="972" y="796"/>
                  </a:lnTo>
                  <a:lnTo>
                    <a:pt x="1022" y="784"/>
                  </a:lnTo>
                  <a:lnTo>
                    <a:pt x="1071" y="771"/>
                  </a:lnTo>
                  <a:lnTo>
                    <a:pt x="1119" y="757"/>
                  </a:lnTo>
                  <a:lnTo>
                    <a:pt x="1163" y="743"/>
                  </a:lnTo>
                  <a:lnTo>
                    <a:pt x="1205" y="728"/>
                  </a:lnTo>
                  <a:lnTo>
                    <a:pt x="1243" y="713"/>
                  </a:lnTo>
                  <a:lnTo>
                    <a:pt x="1278" y="698"/>
                  </a:lnTo>
                  <a:lnTo>
                    <a:pt x="1310" y="683"/>
                  </a:lnTo>
                  <a:lnTo>
                    <a:pt x="1338" y="666"/>
                  </a:lnTo>
                  <a:lnTo>
                    <a:pt x="1362" y="651"/>
                  </a:lnTo>
                  <a:lnTo>
                    <a:pt x="1381" y="636"/>
                  </a:lnTo>
                  <a:lnTo>
                    <a:pt x="1396" y="621"/>
                  </a:lnTo>
                  <a:lnTo>
                    <a:pt x="1407" y="606"/>
                  </a:lnTo>
                  <a:lnTo>
                    <a:pt x="1412" y="592"/>
                  </a:lnTo>
                  <a:lnTo>
                    <a:pt x="1412" y="579"/>
                  </a:lnTo>
                  <a:lnTo>
                    <a:pt x="1411" y="572"/>
                  </a:lnTo>
                  <a:lnTo>
                    <a:pt x="1409" y="566"/>
                  </a:lnTo>
                  <a:lnTo>
                    <a:pt x="1406" y="560"/>
                  </a:lnTo>
                  <a:lnTo>
                    <a:pt x="1403" y="554"/>
                  </a:lnTo>
                  <a:lnTo>
                    <a:pt x="1399" y="548"/>
                  </a:lnTo>
                  <a:lnTo>
                    <a:pt x="1394" y="541"/>
                  </a:lnTo>
                  <a:lnTo>
                    <a:pt x="1387" y="536"/>
                  </a:lnTo>
                  <a:lnTo>
                    <a:pt x="1378" y="531"/>
                  </a:lnTo>
                  <a:lnTo>
                    <a:pt x="1368" y="527"/>
                  </a:lnTo>
                  <a:lnTo>
                    <a:pt x="1356" y="523"/>
                  </a:lnTo>
                  <a:lnTo>
                    <a:pt x="1341" y="519"/>
                  </a:lnTo>
                  <a:lnTo>
                    <a:pt x="1323" y="517"/>
                  </a:lnTo>
                  <a:lnTo>
                    <a:pt x="1303" y="514"/>
                  </a:lnTo>
                  <a:lnTo>
                    <a:pt x="1281" y="513"/>
                  </a:lnTo>
                  <a:lnTo>
                    <a:pt x="1255" y="512"/>
                  </a:lnTo>
                  <a:lnTo>
                    <a:pt x="1226" y="512"/>
                  </a:lnTo>
                  <a:close/>
                </a:path>
              </a:pathLst>
            </a:custGeom>
            <a:solidFill>
              <a:srgbClr val="EADBED"/>
            </a:solidFill>
            <a:ln w="9525">
              <a:noFill/>
              <a:round/>
              <a:headEnd/>
              <a:tailEnd/>
            </a:ln>
          </p:spPr>
          <p:txBody>
            <a:bodyPr/>
            <a:lstStyle/>
            <a:p>
              <a:endParaRPr lang="en-US"/>
            </a:p>
          </p:txBody>
        </p:sp>
      </p:grpSp>
      <p:grpSp>
        <p:nvGrpSpPr>
          <p:cNvPr id="16418" name="Group 96"/>
          <p:cNvGrpSpPr>
            <a:grpSpLocks/>
          </p:cNvGrpSpPr>
          <p:nvPr/>
        </p:nvGrpSpPr>
        <p:grpSpPr bwMode="auto">
          <a:xfrm>
            <a:off x="3365500" y="4686300"/>
            <a:ext cx="541338" cy="750888"/>
            <a:chOff x="1285" y="2880"/>
            <a:chExt cx="773" cy="921"/>
          </a:xfrm>
        </p:grpSpPr>
        <p:sp>
          <p:nvSpPr>
            <p:cNvPr id="16419" name="Freeform 97"/>
            <p:cNvSpPr>
              <a:spLocks/>
            </p:cNvSpPr>
            <p:nvPr/>
          </p:nvSpPr>
          <p:spPr bwMode="auto">
            <a:xfrm>
              <a:off x="1735" y="3515"/>
              <a:ext cx="233" cy="185"/>
            </a:xfrm>
            <a:custGeom>
              <a:avLst/>
              <a:gdLst>
                <a:gd name="T0" fmla="*/ 0 w 233"/>
                <a:gd name="T1" fmla="*/ 54 h 185"/>
                <a:gd name="T2" fmla="*/ 1 w 233"/>
                <a:gd name="T3" fmla="*/ 58 h 185"/>
                <a:gd name="T4" fmla="*/ 4 w 233"/>
                <a:gd name="T5" fmla="*/ 65 h 185"/>
                <a:gd name="T6" fmla="*/ 9 w 233"/>
                <a:gd name="T7" fmla="*/ 77 h 185"/>
                <a:gd name="T8" fmla="*/ 18 w 233"/>
                <a:gd name="T9" fmla="*/ 90 h 185"/>
                <a:gd name="T10" fmla="*/ 30 w 233"/>
                <a:gd name="T11" fmla="*/ 106 h 185"/>
                <a:gd name="T12" fmla="*/ 48 w 233"/>
                <a:gd name="T13" fmla="*/ 125 h 185"/>
                <a:gd name="T14" fmla="*/ 72 w 233"/>
                <a:gd name="T15" fmla="*/ 145 h 185"/>
                <a:gd name="T16" fmla="*/ 99 w 233"/>
                <a:gd name="T17" fmla="*/ 165 h 185"/>
                <a:gd name="T18" fmla="*/ 122 w 233"/>
                <a:gd name="T19" fmla="*/ 179 h 185"/>
                <a:gd name="T20" fmla="*/ 139 w 233"/>
                <a:gd name="T21" fmla="*/ 185 h 185"/>
                <a:gd name="T22" fmla="*/ 152 w 233"/>
                <a:gd name="T23" fmla="*/ 184 h 185"/>
                <a:gd name="T24" fmla="*/ 163 w 233"/>
                <a:gd name="T25" fmla="*/ 179 h 185"/>
                <a:gd name="T26" fmla="*/ 172 w 233"/>
                <a:gd name="T27" fmla="*/ 169 h 185"/>
                <a:gd name="T28" fmla="*/ 181 w 233"/>
                <a:gd name="T29" fmla="*/ 157 h 185"/>
                <a:gd name="T30" fmla="*/ 192 w 233"/>
                <a:gd name="T31" fmla="*/ 143 h 185"/>
                <a:gd name="T32" fmla="*/ 213 w 233"/>
                <a:gd name="T33" fmla="*/ 116 h 185"/>
                <a:gd name="T34" fmla="*/ 230 w 233"/>
                <a:gd name="T35" fmla="*/ 65 h 185"/>
                <a:gd name="T36" fmla="*/ 233 w 233"/>
                <a:gd name="T37" fmla="*/ 17 h 185"/>
                <a:gd name="T38" fmla="*/ 218 w 233"/>
                <a:gd name="T39" fmla="*/ 0 h 185"/>
                <a:gd name="T40" fmla="*/ 194 w 233"/>
                <a:gd name="T41" fmla="*/ 21 h 185"/>
                <a:gd name="T42" fmla="*/ 179 w 233"/>
                <a:gd name="T43" fmla="*/ 38 h 185"/>
                <a:gd name="T44" fmla="*/ 167 w 233"/>
                <a:gd name="T45" fmla="*/ 52 h 185"/>
                <a:gd name="T46" fmla="*/ 157 w 233"/>
                <a:gd name="T47" fmla="*/ 62 h 185"/>
                <a:gd name="T48" fmla="*/ 148 w 233"/>
                <a:gd name="T49" fmla="*/ 69 h 185"/>
                <a:gd name="T50" fmla="*/ 139 w 233"/>
                <a:gd name="T51" fmla="*/ 72 h 185"/>
                <a:gd name="T52" fmla="*/ 131 w 233"/>
                <a:gd name="T53" fmla="*/ 71 h 185"/>
                <a:gd name="T54" fmla="*/ 122 w 233"/>
                <a:gd name="T55" fmla="*/ 66 h 185"/>
                <a:gd name="T56" fmla="*/ 112 w 233"/>
                <a:gd name="T57" fmla="*/ 58 h 185"/>
                <a:gd name="T58" fmla="*/ 97 w 233"/>
                <a:gd name="T59" fmla="*/ 47 h 185"/>
                <a:gd name="T60" fmla="*/ 79 w 233"/>
                <a:gd name="T61" fmla="*/ 37 h 185"/>
                <a:gd name="T62" fmla="*/ 59 w 233"/>
                <a:gd name="T63" fmla="*/ 29 h 185"/>
                <a:gd name="T64" fmla="*/ 39 w 233"/>
                <a:gd name="T65" fmla="*/ 24 h 185"/>
                <a:gd name="T66" fmla="*/ 22 w 233"/>
                <a:gd name="T67" fmla="*/ 24 h 185"/>
                <a:gd name="T68" fmla="*/ 9 w 233"/>
                <a:gd name="T69" fmla="*/ 30 h 185"/>
                <a:gd name="T70" fmla="*/ 1 w 233"/>
                <a:gd name="T71" fmla="*/ 43 h 1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3"/>
                <a:gd name="T109" fmla="*/ 0 h 185"/>
                <a:gd name="T110" fmla="*/ 233 w 233"/>
                <a:gd name="T111" fmla="*/ 185 h 1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3" h="185">
                  <a:moveTo>
                    <a:pt x="0" y="53"/>
                  </a:moveTo>
                  <a:lnTo>
                    <a:pt x="0" y="54"/>
                  </a:lnTo>
                  <a:lnTo>
                    <a:pt x="1" y="55"/>
                  </a:lnTo>
                  <a:lnTo>
                    <a:pt x="1" y="58"/>
                  </a:lnTo>
                  <a:lnTo>
                    <a:pt x="3" y="61"/>
                  </a:lnTo>
                  <a:lnTo>
                    <a:pt x="4" y="65"/>
                  </a:lnTo>
                  <a:lnTo>
                    <a:pt x="6" y="71"/>
                  </a:lnTo>
                  <a:lnTo>
                    <a:pt x="9" y="77"/>
                  </a:lnTo>
                  <a:lnTo>
                    <a:pt x="13" y="83"/>
                  </a:lnTo>
                  <a:lnTo>
                    <a:pt x="18" y="90"/>
                  </a:lnTo>
                  <a:lnTo>
                    <a:pt x="24" y="98"/>
                  </a:lnTo>
                  <a:lnTo>
                    <a:pt x="30" y="106"/>
                  </a:lnTo>
                  <a:lnTo>
                    <a:pt x="39" y="115"/>
                  </a:lnTo>
                  <a:lnTo>
                    <a:pt x="48" y="125"/>
                  </a:lnTo>
                  <a:lnTo>
                    <a:pt x="59" y="135"/>
                  </a:lnTo>
                  <a:lnTo>
                    <a:pt x="72" y="145"/>
                  </a:lnTo>
                  <a:lnTo>
                    <a:pt x="85" y="156"/>
                  </a:lnTo>
                  <a:lnTo>
                    <a:pt x="99" y="165"/>
                  </a:lnTo>
                  <a:lnTo>
                    <a:pt x="112" y="173"/>
                  </a:lnTo>
                  <a:lnTo>
                    <a:pt x="122" y="179"/>
                  </a:lnTo>
                  <a:lnTo>
                    <a:pt x="131" y="182"/>
                  </a:lnTo>
                  <a:lnTo>
                    <a:pt x="139" y="185"/>
                  </a:lnTo>
                  <a:lnTo>
                    <a:pt x="146" y="185"/>
                  </a:lnTo>
                  <a:lnTo>
                    <a:pt x="152" y="184"/>
                  </a:lnTo>
                  <a:lnTo>
                    <a:pt x="158" y="182"/>
                  </a:lnTo>
                  <a:lnTo>
                    <a:pt x="163" y="179"/>
                  </a:lnTo>
                  <a:lnTo>
                    <a:pt x="167" y="174"/>
                  </a:lnTo>
                  <a:lnTo>
                    <a:pt x="172" y="169"/>
                  </a:lnTo>
                  <a:lnTo>
                    <a:pt x="176" y="163"/>
                  </a:lnTo>
                  <a:lnTo>
                    <a:pt x="181" y="157"/>
                  </a:lnTo>
                  <a:lnTo>
                    <a:pt x="186" y="150"/>
                  </a:lnTo>
                  <a:lnTo>
                    <a:pt x="192" y="143"/>
                  </a:lnTo>
                  <a:lnTo>
                    <a:pt x="199" y="135"/>
                  </a:lnTo>
                  <a:lnTo>
                    <a:pt x="213" y="116"/>
                  </a:lnTo>
                  <a:lnTo>
                    <a:pt x="223" y="92"/>
                  </a:lnTo>
                  <a:lnTo>
                    <a:pt x="230" y="65"/>
                  </a:lnTo>
                  <a:lnTo>
                    <a:pt x="233" y="38"/>
                  </a:lnTo>
                  <a:lnTo>
                    <a:pt x="233" y="17"/>
                  </a:lnTo>
                  <a:lnTo>
                    <a:pt x="227" y="3"/>
                  </a:lnTo>
                  <a:lnTo>
                    <a:pt x="218" y="0"/>
                  </a:lnTo>
                  <a:lnTo>
                    <a:pt x="202" y="11"/>
                  </a:lnTo>
                  <a:lnTo>
                    <a:pt x="194" y="21"/>
                  </a:lnTo>
                  <a:lnTo>
                    <a:pt x="186" y="30"/>
                  </a:lnTo>
                  <a:lnTo>
                    <a:pt x="179" y="38"/>
                  </a:lnTo>
                  <a:lnTo>
                    <a:pt x="173" y="45"/>
                  </a:lnTo>
                  <a:lnTo>
                    <a:pt x="167" y="52"/>
                  </a:lnTo>
                  <a:lnTo>
                    <a:pt x="162" y="57"/>
                  </a:lnTo>
                  <a:lnTo>
                    <a:pt x="157" y="62"/>
                  </a:lnTo>
                  <a:lnTo>
                    <a:pt x="152" y="66"/>
                  </a:lnTo>
                  <a:lnTo>
                    <a:pt x="148" y="69"/>
                  </a:lnTo>
                  <a:lnTo>
                    <a:pt x="143" y="71"/>
                  </a:lnTo>
                  <a:lnTo>
                    <a:pt x="139" y="72"/>
                  </a:lnTo>
                  <a:lnTo>
                    <a:pt x="135" y="72"/>
                  </a:lnTo>
                  <a:lnTo>
                    <a:pt x="131" y="71"/>
                  </a:lnTo>
                  <a:lnTo>
                    <a:pt x="127" y="69"/>
                  </a:lnTo>
                  <a:lnTo>
                    <a:pt x="122" y="66"/>
                  </a:lnTo>
                  <a:lnTo>
                    <a:pt x="117" y="62"/>
                  </a:lnTo>
                  <a:lnTo>
                    <a:pt x="112" y="58"/>
                  </a:lnTo>
                  <a:lnTo>
                    <a:pt x="105" y="53"/>
                  </a:lnTo>
                  <a:lnTo>
                    <a:pt x="97" y="47"/>
                  </a:lnTo>
                  <a:lnTo>
                    <a:pt x="88" y="42"/>
                  </a:lnTo>
                  <a:lnTo>
                    <a:pt x="79" y="37"/>
                  </a:lnTo>
                  <a:lnTo>
                    <a:pt x="69" y="33"/>
                  </a:lnTo>
                  <a:lnTo>
                    <a:pt x="59" y="29"/>
                  </a:lnTo>
                  <a:lnTo>
                    <a:pt x="49" y="26"/>
                  </a:lnTo>
                  <a:lnTo>
                    <a:pt x="39" y="24"/>
                  </a:lnTo>
                  <a:lnTo>
                    <a:pt x="30" y="23"/>
                  </a:lnTo>
                  <a:lnTo>
                    <a:pt x="22" y="24"/>
                  </a:lnTo>
                  <a:lnTo>
                    <a:pt x="15" y="26"/>
                  </a:lnTo>
                  <a:lnTo>
                    <a:pt x="9" y="30"/>
                  </a:lnTo>
                  <a:lnTo>
                    <a:pt x="5" y="35"/>
                  </a:lnTo>
                  <a:lnTo>
                    <a:pt x="1" y="43"/>
                  </a:lnTo>
                  <a:lnTo>
                    <a:pt x="0" y="53"/>
                  </a:lnTo>
                  <a:close/>
                </a:path>
              </a:pathLst>
            </a:custGeom>
            <a:solidFill>
              <a:srgbClr val="FFFFFF"/>
            </a:solidFill>
            <a:ln w="9525">
              <a:noFill/>
              <a:round/>
              <a:headEnd/>
              <a:tailEnd/>
            </a:ln>
          </p:spPr>
          <p:txBody>
            <a:bodyPr/>
            <a:lstStyle/>
            <a:p>
              <a:endParaRPr lang="en-US"/>
            </a:p>
          </p:txBody>
        </p:sp>
        <p:sp>
          <p:nvSpPr>
            <p:cNvPr id="16420" name="Freeform 98"/>
            <p:cNvSpPr>
              <a:spLocks/>
            </p:cNvSpPr>
            <p:nvPr/>
          </p:nvSpPr>
          <p:spPr bwMode="auto">
            <a:xfrm>
              <a:off x="1743" y="3523"/>
              <a:ext cx="218" cy="173"/>
            </a:xfrm>
            <a:custGeom>
              <a:avLst/>
              <a:gdLst>
                <a:gd name="T0" fmla="*/ 1 w 218"/>
                <a:gd name="T1" fmla="*/ 56 h 173"/>
                <a:gd name="T2" fmla="*/ 3 w 218"/>
                <a:gd name="T3" fmla="*/ 60 h 173"/>
                <a:gd name="T4" fmla="*/ 6 w 218"/>
                <a:gd name="T5" fmla="*/ 67 h 173"/>
                <a:gd name="T6" fmla="*/ 11 w 218"/>
                <a:gd name="T7" fmla="*/ 76 h 173"/>
                <a:gd name="T8" fmla="*/ 19 w 218"/>
                <a:gd name="T9" fmla="*/ 89 h 173"/>
                <a:gd name="T10" fmla="*/ 31 w 218"/>
                <a:gd name="T11" fmla="*/ 104 h 173"/>
                <a:gd name="T12" fmla="*/ 47 w 218"/>
                <a:gd name="T13" fmla="*/ 120 h 173"/>
                <a:gd name="T14" fmla="*/ 68 w 218"/>
                <a:gd name="T15" fmla="*/ 138 h 173"/>
                <a:gd name="T16" fmla="*/ 93 w 218"/>
                <a:gd name="T17" fmla="*/ 156 h 173"/>
                <a:gd name="T18" fmla="*/ 114 w 218"/>
                <a:gd name="T19" fmla="*/ 168 h 173"/>
                <a:gd name="T20" fmla="*/ 130 w 218"/>
                <a:gd name="T21" fmla="*/ 173 h 173"/>
                <a:gd name="T22" fmla="*/ 142 w 218"/>
                <a:gd name="T23" fmla="*/ 172 h 173"/>
                <a:gd name="T24" fmla="*/ 151 w 218"/>
                <a:gd name="T25" fmla="*/ 167 h 173"/>
                <a:gd name="T26" fmla="*/ 159 w 218"/>
                <a:gd name="T27" fmla="*/ 158 h 173"/>
                <a:gd name="T28" fmla="*/ 169 w 218"/>
                <a:gd name="T29" fmla="*/ 147 h 173"/>
                <a:gd name="T30" fmla="*/ 179 w 218"/>
                <a:gd name="T31" fmla="*/ 133 h 173"/>
                <a:gd name="T32" fmla="*/ 198 w 218"/>
                <a:gd name="T33" fmla="*/ 108 h 173"/>
                <a:gd name="T34" fmla="*/ 214 w 218"/>
                <a:gd name="T35" fmla="*/ 60 h 173"/>
                <a:gd name="T36" fmla="*/ 218 w 218"/>
                <a:gd name="T37" fmla="*/ 15 h 173"/>
                <a:gd name="T38" fmla="*/ 204 w 218"/>
                <a:gd name="T39" fmla="*/ 0 h 173"/>
                <a:gd name="T40" fmla="*/ 181 w 218"/>
                <a:gd name="T41" fmla="*/ 21 h 173"/>
                <a:gd name="T42" fmla="*/ 166 w 218"/>
                <a:gd name="T43" fmla="*/ 37 h 173"/>
                <a:gd name="T44" fmla="*/ 153 w 218"/>
                <a:gd name="T45" fmla="*/ 50 h 173"/>
                <a:gd name="T46" fmla="*/ 143 w 218"/>
                <a:gd name="T47" fmla="*/ 59 h 173"/>
                <a:gd name="T48" fmla="*/ 134 w 218"/>
                <a:gd name="T49" fmla="*/ 64 h 173"/>
                <a:gd name="T50" fmla="*/ 126 w 218"/>
                <a:gd name="T51" fmla="*/ 67 h 173"/>
                <a:gd name="T52" fmla="*/ 118 w 218"/>
                <a:gd name="T53" fmla="*/ 66 h 173"/>
                <a:gd name="T54" fmla="*/ 109 w 218"/>
                <a:gd name="T55" fmla="*/ 61 h 173"/>
                <a:gd name="T56" fmla="*/ 99 w 218"/>
                <a:gd name="T57" fmla="*/ 54 h 173"/>
                <a:gd name="T58" fmla="*/ 87 w 218"/>
                <a:gd name="T59" fmla="*/ 46 h 173"/>
                <a:gd name="T60" fmla="*/ 73 w 218"/>
                <a:gd name="T61" fmla="*/ 39 h 173"/>
                <a:gd name="T62" fmla="*/ 58 w 218"/>
                <a:gd name="T63" fmla="*/ 33 h 173"/>
                <a:gd name="T64" fmla="*/ 40 w 218"/>
                <a:gd name="T65" fmla="*/ 27 h 173"/>
                <a:gd name="T66" fmla="*/ 21 w 218"/>
                <a:gd name="T67" fmla="*/ 25 h 173"/>
                <a:gd name="T68" fmla="*/ 7 w 218"/>
                <a:gd name="T69" fmla="*/ 30 h 173"/>
                <a:gd name="T70" fmla="*/ 0 w 218"/>
                <a:gd name="T71" fmla="*/ 44 h 1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8"/>
                <a:gd name="T109" fmla="*/ 0 h 173"/>
                <a:gd name="T110" fmla="*/ 218 w 218"/>
                <a:gd name="T111" fmla="*/ 173 h 17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8" h="173">
                  <a:moveTo>
                    <a:pt x="1" y="55"/>
                  </a:moveTo>
                  <a:lnTo>
                    <a:pt x="1" y="56"/>
                  </a:lnTo>
                  <a:lnTo>
                    <a:pt x="2" y="57"/>
                  </a:lnTo>
                  <a:lnTo>
                    <a:pt x="3" y="60"/>
                  </a:lnTo>
                  <a:lnTo>
                    <a:pt x="4" y="63"/>
                  </a:lnTo>
                  <a:lnTo>
                    <a:pt x="6" y="67"/>
                  </a:lnTo>
                  <a:lnTo>
                    <a:pt x="8" y="71"/>
                  </a:lnTo>
                  <a:lnTo>
                    <a:pt x="11" y="76"/>
                  </a:lnTo>
                  <a:lnTo>
                    <a:pt x="15" y="82"/>
                  </a:lnTo>
                  <a:lnTo>
                    <a:pt x="19" y="89"/>
                  </a:lnTo>
                  <a:lnTo>
                    <a:pt x="24" y="96"/>
                  </a:lnTo>
                  <a:lnTo>
                    <a:pt x="31" y="104"/>
                  </a:lnTo>
                  <a:lnTo>
                    <a:pt x="38" y="112"/>
                  </a:lnTo>
                  <a:lnTo>
                    <a:pt x="47" y="120"/>
                  </a:lnTo>
                  <a:lnTo>
                    <a:pt x="57" y="129"/>
                  </a:lnTo>
                  <a:lnTo>
                    <a:pt x="68" y="138"/>
                  </a:lnTo>
                  <a:lnTo>
                    <a:pt x="81" y="148"/>
                  </a:lnTo>
                  <a:lnTo>
                    <a:pt x="93" y="156"/>
                  </a:lnTo>
                  <a:lnTo>
                    <a:pt x="104" y="163"/>
                  </a:lnTo>
                  <a:lnTo>
                    <a:pt x="114" y="168"/>
                  </a:lnTo>
                  <a:lnTo>
                    <a:pt x="122" y="171"/>
                  </a:lnTo>
                  <a:lnTo>
                    <a:pt x="130" y="173"/>
                  </a:lnTo>
                  <a:lnTo>
                    <a:pt x="136" y="173"/>
                  </a:lnTo>
                  <a:lnTo>
                    <a:pt x="142" y="172"/>
                  </a:lnTo>
                  <a:lnTo>
                    <a:pt x="146" y="170"/>
                  </a:lnTo>
                  <a:lnTo>
                    <a:pt x="151" y="167"/>
                  </a:lnTo>
                  <a:lnTo>
                    <a:pt x="155" y="163"/>
                  </a:lnTo>
                  <a:lnTo>
                    <a:pt x="159" y="158"/>
                  </a:lnTo>
                  <a:lnTo>
                    <a:pt x="164" y="153"/>
                  </a:lnTo>
                  <a:lnTo>
                    <a:pt x="169" y="147"/>
                  </a:lnTo>
                  <a:lnTo>
                    <a:pt x="173" y="140"/>
                  </a:lnTo>
                  <a:lnTo>
                    <a:pt x="179" y="133"/>
                  </a:lnTo>
                  <a:lnTo>
                    <a:pt x="185" y="126"/>
                  </a:lnTo>
                  <a:lnTo>
                    <a:pt x="198" y="108"/>
                  </a:lnTo>
                  <a:lnTo>
                    <a:pt x="208" y="85"/>
                  </a:lnTo>
                  <a:lnTo>
                    <a:pt x="214" y="60"/>
                  </a:lnTo>
                  <a:lnTo>
                    <a:pt x="218" y="36"/>
                  </a:lnTo>
                  <a:lnTo>
                    <a:pt x="218" y="15"/>
                  </a:lnTo>
                  <a:lnTo>
                    <a:pt x="213" y="2"/>
                  </a:lnTo>
                  <a:lnTo>
                    <a:pt x="204" y="0"/>
                  </a:lnTo>
                  <a:lnTo>
                    <a:pt x="189" y="11"/>
                  </a:lnTo>
                  <a:lnTo>
                    <a:pt x="181" y="21"/>
                  </a:lnTo>
                  <a:lnTo>
                    <a:pt x="173" y="29"/>
                  </a:lnTo>
                  <a:lnTo>
                    <a:pt x="166" y="37"/>
                  </a:lnTo>
                  <a:lnTo>
                    <a:pt x="159" y="44"/>
                  </a:lnTo>
                  <a:lnTo>
                    <a:pt x="153" y="50"/>
                  </a:lnTo>
                  <a:lnTo>
                    <a:pt x="148" y="55"/>
                  </a:lnTo>
                  <a:lnTo>
                    <a:pt x="143" y="59"/>
                  </a:lnTo>
                  <a:lnTo>
                    <a:pt x="139" y="62"/>
                  </a:lnTo>
                  <a:lnTo>
                    <a:pt x="134" y="64"/>
                  </a:lnTo>
                  <a:lnTo>
                    <a:pt x="130" y="66"/>
                  </a:lnTo>
                  <a:lnTo>
                    <a:pt x="126" y="67"/>
                  </a:lnTo>
                  <a:lnTo>
                    <a:pt x="122" y="67"/>
                  </a:lnTo>
                  <a:lnTo>
                    <a:pt x="118" y="66"/>
                  </a:lnTo>
                  <a:lnTo>
                    <a:pt x="114" y="64"/>
                  </a:lnTo>
                  <a:lnTo>
                    <a:pt x="109" y="61"/>
                  </a:lnTo>
                  <a:lnTo>
                    <a:pt x="104" y="57"/>
                  </a:lnTo>
                  <a:lnTo>
                    <a:pt x="99" y="54"/>
                  </a:lnTo>
                  <a:lnTo>
                    <a:pt x="94" y="50"/>
                  </a:lnTo>
                  <a:lnTo>
                    <a:pt x="87" y="46"/>
                  </a:lnTo>
                  <a:lnTo>
                    <a:pt x="80" y="42"/>
                  </a:lnTo>
                  <a:lnTo>
                    <a:pt x="73" y="39"/>
                  </a:lnTo>
                  <a:lnTo>
                    <a:pt x="65" y="35"/>
                  </a:lnTo>
                  <a:lnTo>
                    <a:pt x="58" y="33"/>
                  </a:lnTo>
                  <a:lnTo>
                    <a:pt x="51" y="30"/>
                  </a:lnTo>
                  <a:lnTo>
                    <a:pt x="40" y="27"/>
                  </a:lnTo>
                  <a:lnTo>
                    <a:pt x="30" y="25"/>
                  </a:lnTo>
                  <a:lnTo>
                    <a:pt x="21" y="25"/>
                  </a:lnTo>
                  <a:lnTo>
                    <a:pt x="13" y="26"/>
                  </a:lnTo>
                  <a:lnTo>
                    <a:pt x="7" y="30"/>
                  </a:lnTo>
                  <a:lnTo>
                    <a:pt x="3" y="35"/>
                  </a:lnTo>
                  <a:lnTo>
                    <a:pt x="0" y="44"/>
                  </a:lnTo>
                  <a:lnTo>
                    <a:pt x="1" y="55"/>
                  </a:lnTo>
                  <a:close/>
                </a:path>
              </a:pathLst>
            </a:custGeom>
            <a:solidFill>
              <a:srgbClr val="F7E8E8"/>
            </a:solidFill>
            <a:ln w="9525">
              <a:noFill/>
              <a:round/>
              <a:headEnd/>
              <a:tailEnd/>
            </a:ln>
          </p:spPr>
          <p:txBody>
            <a:bodyPr/>
            <a:lstStyle/>
            <a:p>
              <a:endParaRPr lang="en-US"/>
            </a:p>
          </p:txBody>
        </p:sp>
        <p:sp>
          <p:nvSpPr>
            <p:cNvPr id="16421" name="Freeform 99"/>
            <p:cNvSpPr>
              <a:spLocks/>
            </p:cNvSpPr>
            <p:nvPr/>
          </p:nvSpPr>
          <p:spPr bwMode="auto">
            <a:xfrm>
              <a:off x="1751" y="3532"/>
              <a:ext cx="204" cy="160"/>
            </a:xfrm>
            <a:custGeom>
              <a:avLst/>
              <a:gdLst>
                <a:gd name="T0" fmla="*/ 3 w 204"/>
                <a:gd name="T1" fmla="*/ 57 h 160"/>
                <a:gd name="T2" fmla="*/ 5 w 204"/>
                <a:gd name="T3" fmla="*/ 60 h 160"/>
                <a:gd name="T4" fmla="*/ 9 w 204"/>
                <a:gd name="T5" fmla="*/ 67 h 160"/>
                <a:gd name="T6" fmla="*/ 14 w 204"/>
                <a:gd name="T7" fmla="*/ 76 h 160"/>
                <a:gd name="T8" fmla="*/ 22 w 204"/>
                <a:gd name="T9" fmla="*/ 87 h 160"/>
                <a:gd name="T10" fmla="*/ 32 w 204"/>
                <a:gd name="T11" fmla="*/ 100 h 160"/>
                <a:gd name="T12" fmla="*/ 47 w 204"/>
                <a:gd name="T13" fmla="*/ 115 h 160"/>
                <a:gd name="T14" fmla="*/ 66 w 204"/>
                <a:gd name="T15" fmla="*/ 130 h 160"/>
                <a:gd name="T16" fmla="*/ 88 w 204"/>
                <a:gd name="T17" fmla="*/ 146 h 160"/>
                <a:gd name="T18" fmla="*/ 107 w 204"/>
                <a:gd name="T19" fmla="*/ 156 h 160"/>
                <a:gd name="T20" fmla="*/ 121 w 204"/>
                <a:gd name="T21" fmla="*/ 160 h 160"/>
                <a:gd name="T22" fmla="*/ 132 w 204"/>
                <a:gd name="T23" fmla="*/ 159 h 160"/>
                <a:gd name="T24" fmla="*/ 141 w 204"/>
                <a:gd name="T25" fmla="*/ 154 h 160"/>
                <a:gd name="T26" fmla="*/ 149 w 204"/>
                <a:gd name="T27" fmla="*/ 146 h 160"/>
                <a:gd name="T28" fmla="*/ 156 w 204"/>
                <a:gd name="T29" fmla="*/ 135 h 160"/>
                <a:gd name="T30" fmla="*/ 166 w 204"/>
                <a:gd name="T31" fmla="*/ 123 h 160"/>
                <a:gd name="T32" fmla="*/ 184 w 204"/>
                <a:gd name="T33" fmla="*/ 100 h 160"/>
                <a:gd name="T34" fmla="*/ 200 w 204"/>
                <a:gd name="T35" fmla="*/ 54 h 160"/>
                <a:gd name="T36" fmla="*/ 204 w 204"/>
                <a:gd name="T37" fmla="*/ 14 h 160"/>
                <a:gd name="T38" fmla="*/ 191 w 204"/>
                <a:gd name="T39" fmla="*/ 0 h 160"/>
                <a:gd name="T40" fmla="*/ 168 w 204"/>
                <a:gd name="T41" fmla="*/ 19 h 160"/>
                <a:gd name="T42" fmla="*/ 153 w 204"/>
                <a:gd name="T43" fmla="*/ 35 h 160"/>
                <a:gd name="T44" fmla="*/ 141 w 204"/>
                <a:gd name="T45" fmla="*/ 47 h 160"/>
                <a:gd name="T46" fmla="*/ 131 w 204"/>
                <a:gd name="T47" fmla="*/ 54 h 160"/>
                <a:gd name="T48" fmla="*/ 122 w 204"/>
                <a:gd name="T49" fmla="*/ 59 h 160"/>
                <a:gd name="T50" fmla="*/ 114 w 204"/>
                <a:gd name="T51" fmla="*/ 60 h 160"/>
                <a:gd name="T52" fmla="*/ 106 w 204"/>
                <a:gd name="T53" fmla="*/ 59 h 160"/>
                <a:gd name="T54" fmla="*/ 97 w 204"/>
                <a:gd name="T55" fmla="*/ 54 h 160"/>
                <a:gd name="T56" fmla="*/ 87 w 204"/>
                <a:gd name="T57" fmla="*/ 48 h 160"/>
                <a:gd name="T58" fmla="*/ 75 w 204"/>
                <a:gd name="T59" fmla="*/ 41 h 160"/>
                <a:gd name="T60" fmla="*/ 60 w 204"/>
                <a:gd name="T61" fmla="*/ 35 h 160"/>
                <a:gd name="T62" fmla="*/ 46 w 204"/>
                <a:gd name="T63" fmla="*/ 30 h 160"/>
                <a:gd name="T64" fmla="*/ 30 w 204"/>
                <a:gd name="T65" fmla="*/ 26 h 160"/>
                <a:gd name="T66" fmla="*/ 14 w 204"/>
                <a:gd name="T67" fmla="*/ 25 h 160"/>
                <a:gd name="T68" fmla="*/ 3 w 204"/>
                <a:gd name="T69" fmla="*/ 31 h 160"/>
                <a:gd name="T70" fmla="*/ 0 w 204"/>
                <a:gd name="T71" fmla="*/ 45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4"/>
                <a:gd name="T109" fmla="*/ 0 h 160"/>
                <a:gd name="T110" fmla="*/ 204 w 204"/>
                <a:gd name="T111" fmla="*/ 160 h 16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4" h="160">
                  <a:moveTo>
                    <a:pt x="2" y="56"/>
                  </a:moveTo>
                  <a:lnTo>
                    <a:pt x="3" y="57"/>
                  </a:lnTo>
                  <a:lnTo>
                    <a:pt x="4" y="58"/>
                  </a:lnTo>
                  <a:lnTo>
                    <a:pt x="5" y="60"/>
                  </a:lnTo>
                  <a:lnTo>
                    <a:pt x="7" y="63"/>
                  </a:lnTo>
                  <a:lnTo>
                    <a:pt x="9" y="67"/>
                  </a:lnTo>
                  <a:lnTo>
                    <a:pt x="11" y="71"/>
                  </a:lnTo>
                  <a:lnTo>
                    <a:pt x="14" y="76"/>
                  </a:lnTo>
                  <a:lnTo>
                    <a:pt x="18" y="81"/>
                  </a:lnTo>
                  <a:lnTo>
                    <a:pt x="22" y="87"/>
                  </a:lnTo>
                  <a:lnTo>
                    <a:pt x="26" y="93"/>
                  </a:lnTo>
                  <a:lnTo>
                    <a:pt x="32" y="100"/>
                  </a:lnTo>
                  <a:lnTo>
                    <a:pt x="39" y="107"/>
                  </a:lnTo>
                  <a:lnTo>
                    <a:pt x="47" y="115"/>
                  </a:lnTo>
                  <a:lnTo>
                    <a:pt x="56" y="122"/>
                  </a:lnTo>
                  <a:lnTo>
                    <a:pt x="66" y="130"/>
                  </a:lnTo>
                  <a:lnTo>
                    <a:pt x="77" y="139"/>
                  </a:lnTo>
                  <a:lnTo>
                    <a:pt x="88" y="146"/>
                  </a:lnTo>
                  <a:lnTo>
                    <a:pt x="98" y="152"/>
                  </a:lnTo>
                  <a:lnTo>
                    <a:pt x="107" y="156"/>
                  </a:lnTo>
                  <a:lnTo>
                    <a:pt x="114" y="159"/>
                  </a:lnTo>
                  <a:lnTo>
                    <a:pt x="121" y="160"/>
                  </a:lnTo>
                  <a:lnTo>
                    <a:pt x="127" y="160"/>
                  </a:lnTo>
                  <a:lnTo>
                    <a:pt x="132" y="159"/>
                  </a:lnTo>
                  <a:lnTo>
                    <a:pt x="137" y="157"/>
                  </a:lnTo>
                  <a:lnTo>
                    <a:pt x="141" y="154"/>
                  </a:lnTo>
                  <a:lnTo>
                    <a:pt x="144" y="151"/>
                  </a:lnTo>
                  <a:lnTo>
                    <a:pt x="149" y="146"/>
                  </a:lnTo>
                  <a:lnTo>
                    <a:pt x="152" y="140"/>
                  </a:lnTo>
                  <a:lnTo>
                    <a:pt x="156" y="135"/>
                  </a:lnTo>
                  <a:lnTo>
                    <a:pt x="161" y="129"/>
                  </a:lnTo>
                  <a:lnTo>
                    <a:pt x="166" y="123"/>
                  </a:lnTo>
                  <a:lnTo>
                    <a:pt x="172" y="116"/>
                  </a:lnTo>
                  <a:lnTo>
                    <a:pt x="184" y="100"/>
                  </a:lnTo>
                  <a:lnTo>
                    <a:pt x="193" y="78"/>
                  </a:lnTo>
                  <a:lnTo>
                    <a:pt x="200" y="54"/>
                  </a:lnTo>
                  <a:lnTo>
                    <a:pt x="204" y="32"/>
                  </a:lnTo>
                  <a:lnTo>
                    <a:pt x="204" y="14"/>
                  </a:lnTo>
                  <a:lnTo>
                    <a:pt x="199" y="2"/>
                  </a:lnTo>
                  <a:lnTo>
                    <a:pt x="191" y="0"/>
                  </a:lnTo>
                  <a:lnTo>
                    <a:pt x="177" y="10"/>
                  </a:lnTo>
                  <a:lnTo>
                    <a:pt x="168" y="19"/>
                  </a:lnTo>
                  <a:lnTo>
                    <a:pt x="160" y="28"/>
                  </a:lnTo>
                  <a:lnTo>
                    <a:pt x="153" y="35"/>
                  </a:lnTo>
                  <a:lnTo>
                    <a:pt x="147" y="41"/>
                  </a:lnTo>
                  <a:lnTo>
                    <a:pt x="141" y="47"/>
                  </a:lnTo>
                  <a:lnTo>
                    <a:pt x="136" y="51"/>
                  </a:lnTo>
                  <a:lnTo>
                    <a:pt x="131" y="54"/>
                  </a:lnTo>
                  <a:lnTo>
                    <a:pt x="126" y="57"/>
                  </a:lnTo>
                  <a:lnTo>
                    <a:pt x="122" y="59"/>
                  </a:lnTo>
                  <a:lnTo>
                    <a:pt x="118" y="60"/>
                  </a:lnTo>
                  <a:lnTo>
                    <a:pt x="114" y="60"/>
                  </a:lnTo>
                  <a:lnTo>
                    <a:pt x="110" y="60"/>
                  </a:lnTo>
                  <a:lnTo>
                    <a:pt x="106" y="59"/>
                  </a:lnTo>
                  <a:lnTo>
                    <a:pt x="102" y="57"/>
                  </a:lnTo>
                  <a:lnTo>
                    <a:pt x="97" y="54"/>
                  </a:lnTo>
                  <a:lnTo>
                    <a:pt x="93" y="51"/>
                  </a:lnTo>
                  <a:lnTo>
                    <a:pt x="87" y="48"/>
                  </a:lnTo>
                  <a:lnTo>
                    <a:pt x="81" y="44"/>
                  </a:lnTo>
                  <a:lnTo>
                    <a:pt x="75" y="41"/>
                  </a:lnTo>
                  <a:lnTo>
                    <a:pt x="68" y="37"/>
                  </a:lnTo>
                  <a:lnTo>
                    <a:pt x="60" y="35"/>
                  </a:lnTo>
                  <a:lnTo>
                    <a:pt x="53" y="32"/>
                  </a:lnTo>
                  <a:lnTo>
                    <a:pt x="46" y="30"/>
                  </a:lnTo>
                  <a:lnTo>
                    <a:pt x="39" y="28"/>
                  </a:lnTo>
                  <a:lnTo>
                    <a:pt x="30" y="26"/>
                  </a:lnTo>
                  <a:lnTo>
                    <a:pt x="21" y="25"/>
                  </a:lnTo>
                  <a:lnTo>
                    <a:pt x="14" y="25"/>
                  </a:lnTo>
                  <a:lnTo>
                    <a:pt x="8" y="27"/>
                  </a:lnTo>
                  <a:lnTo>
                    <a:pt x="3" y="31"/>
                  </a:lnTo>
                  <a:lnTo>
                    <a:pt x="0" y="36"/>
                  </a:lnTo>
                  <a:lnTo>
                    <a:pt x="0" y="45"/>
                  </a:lnTo>
                  <a:lnTo>
                    <a:pt x="2" y="56"/>
                  </a:lnTo>
                  <a:close/>
                </a:path>
              </a:pathLst>
            </a:custGeom>
            <a:solidFill>
              <a:srgbClr val="EFD1D1"/>
            </a:solidFill>
            <a:ln w="9525">
              <a:noFill/>
              <a:round/>
              <a:headEnd/>
              <a:tailEnd/>
            </a:ln>
          </p:spPr>
          <p:txBody>
            <a:bodyPr/>
            <a:lstStyle/>
            <a:p>
              <a:endParaRPr lang="en-US"/>
            </a:p>
          </p:txBody>
        </p:sp>
        <p:sp>
          <p:nvSpPr>
            <p:cNvPr id="16422" name="Freeform 100"/>
            <p:cNvSpPr>
              <a:spLocks/>
            </p:cNvSpPr>
            <p:nvPr/>
          </p:nvSpPr>
          <p:spPr bwMode="auto">
            <a:xfrm>
              <a:off x="1758" y="3540"/>
              <a:ext cx="192" cy="149"/>
            </a:xfrm>
            <a:custGeom>
              <a:avLst/>
              <a:gdLst>
                <a:gd name="T0" fmla="*/ 8 w 192"/>
                <a:gd name="T1" fmla="*/ 60 h 149"/>
                <a:gd name="T2" fmla="*/ 16 w 192"/>
                <a:gd name="T3" fmla="*/ 72 h 149"/>
                <a:gd name="T4" fmla="*/ 30 w 192"/>
                <a:gd name="T5" fmla="*/ 92 h 149"/>
                <a:gd name="T6" fmla="*/ 56 w 192"/>
                <a:gd name="T7" fmla="*/ 117 h 149"/>
                <a:gd name="T8" fmla="*/ 85 w 192"/>
                <a:gd name="T9" fmla="*/ 137 h 149"/>
                <a:gd name="T10" fmla="*/ 102 w 192"/>
                <a:gd name="T11" fmla="*/ 145 h 149"/>
                <a:gd name="T12" fmla="*/ 114 w 192"/>
                <a:gd name="T13" fmla="*/ 149 h 149"/>
                <a:gd name="T14" fmla="*/ 124 w 192"/>
                <a:gd name="T15" fmla="*/ 148 h 149"/>
                <a:gd name="T16" fmla="*/ 132 w 192"/>
                <a:gd name="T17" fmla="*/ 143 h 149"/>
                <a:gd name="T18" fmla="*/ 139 w 192"/>
                <a:gd name="T19" fmla="*/ 135 h 149"/>
                <a:gd name="T20" fmla="*/ 147 w 192"/>
                <a:gd name="T21" fmla="*/ 125 h 149"/>
                <a:gd name="T22" fmla="*/ 155 w 192"/>
                <a:gd name="T23" fmla="*/ 114 h 149"/>
                <a:gd name="T24" fmla="*/ 172 w 192"/>
                <a:gd name="T25" fmla="*/ 92 h 149"/>
                <a:gd name="T26" fmla="*/ 187 w 192"/>
                <a:gd name="T27" fmla="*/ 50 h 149"/>
                <a:gd name="T28" fmla="*/ 192 w 192"/>
                <a:gd name="T29" fmla="*/ 13 h 149"/>
                <a:gd name="T30" fmla="*/ 179 w 192"/>
                <a:gd name="T31" fmla="*/ 0 h 149"/>
                <a:gd name="T32" fmla="*/ 158 w 192"/>
                <a:gd name="T33" fmla="*/ 19 h 149"/>
                <a:gd name="T34" fmla="*/ 142 w 192"/>
                <a:gd name="T35" fmla="*/ 34 h 149"/>
                <a:gd name="T36" fmla="*/ 130 w 192"/>
                <a:gd name="T37" fmla="*/ 45 h 149"/>
                <a:gd name="T38" fmla="*/ 120 w 192"/>
                <a:gd name="T39" fmla="*/ 52 h 149"/>
                <a:gd name="T40" fmla="*/ 111 w 192"/>
                <a:gd name="T41" fmla="*/ 54 h 149"/>
                <a:gd name="T42" fmla="*/ 104 w 192"/>
                <a:gd name="T43" fmla="*/ 55 h 149"/>
                <a:gd name="T44" fmla="*/ 96 w 192"/>
                <a:gd name="T45" fmla="*/ 53 h 149"/>
                <a:gd name="T46" fmla="*/ 87 w 192"/>
                <a:gd name="T47" fmla="*/ 50 h 149"/>
                <a:gd name="T48" fmla="*/ 77 w 192"/>
                <a:gd name="T49" fmla="*/ 43 h 149"/>
                <a:gd name="T50" fmla="*/ 63 w 192"/>
                <a:gd name="T51" fmla="*/ 36 h 149"/>
                <a:gd name="T52" fmla="*/ 50 w 192"/>
                <a:gd name="T53" fmla="*/ 30 h 149"/>
                <a:gd name="T54" fmla="*/ 36 w 192"/>
                <a:gd name="T55" fmla="*/ 28 h 149"/>
                <a:gd name="T56" fmla="*/ 22 w 192"/>
                <a:gd name="T57" fmla="*/ 25 h 149"/>
                <a:gd name="T58" fmla="*/ 9 w 192"/>
                <a:gd name="T59" fmla="*/ 25 h 149"/>
                <a:gd name="T60" fmla="*/ 1 w 192"/>
                <a:gd name="T61" fmla="*/ 32 h 149"/>
                <a:gd name="T62" fmla="*/ 1 w 192"/>
                <a:gd name="T63" fmla="*/ 46 h 1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2"/>
                <a:gd name="T97" fmla="*/ 0 h 149"/>
                <a:gd name="T98" fmla="*/ 192 w 192"/>
                <a:gd name="T99" fmla="*/ 149 h 1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2" h="149">
                  <a:moveTo>
                    <a:pt x="6" y="58"/>
                  </a:moveTo>
                  <a:lnTo>
                    <a:pt x="8" y="60"/>
                  </a:lnTo>
                  <a:lnTo>
                    <a:pt x="11" y="65"/>
                  </a:lnTo>
                  <a:lnTo>
                    <a:pt x="16" y="72"/>
                  </a:lnTo>
                  <a:lnTo>
                    <a:pt x="22" y="81"/>
                  </a:lnTo>
                  <a:lnTo>
                    <a:pt x="30" y="92"/>
                  </a:lnTo>
                  <a:lnTo>
                    <a:pt x="41" y="103"/>
                  </a:lnTo>
                  <a:lnTo>
                    <a:pt x="56" y="117"/>
                  </a:lnTo>
                  <a:lnTo>
                    <a:pt x="75" y="131"/>
                  </a:lnTo>
                  <a:lnTo>
                    <a:pt x="85" y="137"/>
                  </a:lnTo>
                  <a:lnTo>
                    <a:pt x="94" y="142"/>
                  </a:lnTo>
                  <a:lnTo>
                    <a:pt x="102" y="145"/>
                  </a:lnTo>
                  <a:lnTo>
                    <a:pt x="108" y="148"/>
                  </a:lnTo>
                  <a:lnTo>
                    <a:pt x="114" y="149"/>
                  </a:lnTo>
                  <a:lnTo>
                    <a:pt x="119" y="149"/>
                  </a:lnTo>
                  <a:lnTo>
                    <a:pt x="124" y="148"/>
                  </a:lnTo>
                  <a:lnTo>
                    <a:pt x="128" y="145"/>
                  </a:lnTo>
                  <a:lnTo>
                    <a:pt x="132" y="143"/>
                  </a:lnTo>
                  <a:lnTo>
                    <a:pt x="136" y="139"/>
                  </a:lnTo>
                  <a:lnTo>
                    <a:pt x="139" y="135"/>
                  </a:lnTo>
                  <a:lnTo>
                    <a:pt x="143" y="130"/>
                  </a:lnTo>
                  <a:lnTo>
                    <a:pt x="147" y="125"/>
                  </a:lnTo>
                  <a:lnTo>
                    <a:pt x="151" y="119"/>
                  </a:lnTo>
                  <a:lnTo>
                    <a:pt x="155" y="114"/>
                  </a:lnTo>
                  <a:lnTo>
                    <a:pt x="161" y="108"/>
                  </a:lnTo>
                  <a:lnTo>
                    <a:pt x="172" y="92"/>
                  </a:lnTo>
                  <a:lnTo>
                    <a:pt x="181" y="72"/>
                  </a:lnTo>
                  <a:lnTo>
                    <a:pt x="187" y="50"/>
                  </a:lnTo>
                  <a:lnTo>
                    <a:pt x="191" y="30"/>
                  </a:lnTo>
                  <a:lnTo>
                    <a:pt x="192" y="13"/>
                  </a:lnTo>
                  <a:lnTo>
                    <a:pt x="188" y="2"/>
                  </a:lnTo>
                  <a:lnTo>
                    <a:pt x="179" y="0"/>
                  </a:lnTo>
                  <a:lnTo>
                    <a:pt x="167" y="10"/>
                  </a:lnTo>
                  <a:lnTo>
                    <a:pt x="158" y="19"/>
                  </a:lnTo>
                  <a:lnTo>
                    <a:pt x="149" y="27"/>
                  </a:lnTo>
                  <a:lnTo>
                    <a:pt x="142" y="34"/>
                  </a:lnTo>
                  <a:lnTo>
                    <a:pt x="136" y="40"/>
                  </a:lnTo>
                  <a:lnTo>
                    <a:pt x="130" y="45"/>
                  </a:lnTo>
                  <a:lnTo>
                    <a:pt x="125" y="49"/>
                  </a:lnTo>
                  <a:lnTo>
                    <a:pt x="120" y="52"/>
                  </a:lnTo>
                  <a:lnTo>
                    <a:pt x="115" y="53"/>
                  </a:lnTo>
                  <a:lnTo>
                    <a:pt x="111" y="54"/>
                  </a:lnTo>
                  <a:lnTo>
                    <a:pt x="107" y="55"/>
                  </a:lnTo>
                  <a:lnTo>
                    <a:pt x="104" y="55"/>
                  </a:lnTo>
                  <a:lnTo>
                    <a:pt x="99" y="55"/>
                  </a:lnTo>
                  <a:lnTo>
                    <a:pt x="96" y="53"/>
                  </a:lnTo>
                  <a:lnTo>
                    <a:pt x="92" y="52"/>
                  </a:lnTo>
                  <a:lnTo>
                    <a:pt x="87" y="50"/>
                  </a:lnTo>
                  <a:lnTo>
                    <a:pt x="82" y="46"/>
                  </a:lnTo>
                  <a:lnTo>
                    <a:pt x="77" y="43"/>
                  </a:lnTo>
                  <a:lnTo>
                    <a:pt x="70" y="39"/>
                  </a:lnTo>
                  <a:lnTo>
                    <a:pt x="63" y="36"/>
                  </a:lnTo>
                  <a:lnTo>
                    <a:pt x="56" y="33"/>
                  </a:lnTo>
                  <a:lnTo>
                    <a:pt x="50" y="30"/>
                  </a:lnTo>
                  <a:lnTo>
                    <a:pt x="43" y="28"/>
                  </a:lnTo>
                  <a:lnTo>
                    <a:pt x="36" y="28"/>
                  </a:lnTo>
                  <a:lnTo>
                    <a:pt x="30" y="27"/>
                  </a:lnTo>
                  <a:lnTo>
                    <a:pt x="22" y="25"/>
                  </a:lnTo>
                  <a:lnTo>
                    <a:pt x="15" y="24"/>
                  </a:lnTo>
                  <a:lnTo>
                    <a:pt x="9" y="25"/>
                  </a:lnTo>
                  <a:lnTo>
                    <a:pt x="4" y="27"/>
                  </a:lnTo>
                  <a:lnTo>
                    <a:pt x="1" y="32"/>
                  </a:lnTo>
                  <a:lnTo>
                    <a:pt x="0" y="38"/>
                  </a:lnTo>
                  <a:lnTo>
                    <a:pt x="1" y="46"/>
                  </a:lnTo>
                  <a:lnTo>
                    <a:pt x="6" y="58"/>
                  </a:lnTo>
                  <a:close/>
                </a:path>
              </a:pathLst>
            </a:custGeom>
            <a:solidFill>
              <a:srgbClr val="E8BABA"/>
            </a:solidFill>
            <a:ln w="9525">
              <a:noFill/>
              <a:round/>
              <a:headEnd/>
              <a:tailEnd/>
            </a:ln>
          </p:spPr>
          <p:txBody>
            <a:bodyPr/>
            <a:lstStyle/>
            <a:p>
              <a:endParaRPr lang="en-US"/>
            </a:p>
          </p:txBody>
        </p:sp>
        <p:sp>
          <p:nvSpPr>
            <p:cNvPr id="16423" name="Freeform 101"/>
            <p:cNvSpPr>
              <a:spLocks/>
            </p:cNvSpPr>
            <p:nvPr/>
          </p:nvSpPr>
          <p:spPr bwMode="auto">
            <a:xfrm>
              <a:off x="1764" y="3549"/>
              <a:ext cx="180" cy="136"/>
            </a:xfrm>
            <a:custGeom>
              <a:avLst/>
              <a:gdLst>
                <a:gd name="T0" fmla="*/ 13 w 180"/>
                <a:gd name="T1" fmla="*/ 61 h 136"/>
                <a:gd name="T2" fmla="*/ 21 w 180"/>
                <a:gd name="T3" fmla="*/ 72 h 136"/>
                <a:gd name="T4" fmla="*/ 35 w 180"/>
                <a:gd name="T5" fmla="*/ 89 h 136"/>
                <a:gd name="T6" fmla="*/ 58 w 180"/>
                <a:gd name="T7" fmla="*/ 110 h 136"/>
                <a:gd name="T8" fmla="*/ 83 w 180"/>
                <a:gd name="T9" fmla="*/ 127 h 136"/>
                <a:gd name="T10" fmla="*/ 97 w 180"/>
                <a:gd name="T11" fmla="*/ 134 h 136"/>
                <a:gd name="T12" fmla="*/ 108 w 180"/>
                <a:gd name="T13" fmla="*/ 136 h 136"/>
                <a:gd name="T14" fmla="*/ 117 w 180"/>
                <a:gd name="T15" fmla="*/ 134 h 136"/>
                <a:gd name="T16" fmla="*/ 124 w 180"/>
                <a:gd name="T17" fmla="*/ 130 h 136"/>
                <a:gd name="T18" fmla="*/ 130 w 180"/>
                <a:gd name="T19" fmla="*/ 122 h 136"/>
                <a:gd name="T20" fmla="*/ 137 w 180"/>
                <a:gd name="T21" fmla="*/ 114 h 136"/>
                <a:gd name="T22" fmla="*/ 145 w 180"/>
                <a:gd name="T23" fmla="*/ 104 h 136"/>
                <a:gd name="T24" fmla="*/ 161 w 180"/>
                <a:gd name="T25" fmla="*/ 83 h 136"/>
                <a:gd name="T26" fmla="*/ 176 w 180"/>
                <a:gd name="T27" fmla="*/ 45 h 136"/>
                <a:gd name="T28" fmla="*/ 180 w 180"/>
                <a:gd name="T29" fmla="*/ 11 h 136"/>
                <a:gd name="T30" fmla="*/ 169 w 180"/>
                <a:gd name="T31" fmla="*/ 0 h 136"/>
                <a:gd name="T32" fmla="*/ 148 w 180"/>
                <a:gd name="T33" fmla="*/ 18 h 136"/>
                <a:gd name="T34" fmla="*/ 133 w 180"/>
                <a:gd name="T35" fmla="*/ 32 h 136"/>
                <a:gd name="T36" fmla="*/ 121 w 180"/>
                <a:gd name="T37" fmla="*/ 42 h 136"/>
                <a:gd name="T38" fmla="*/ 110 w 180"/>
                <a:gd name="T39" fmla="*/ 47 h 136"/>
                <a:gd name="T40" fmla="*/ 101 w 180"/>
                <a:gd name="T41" fmla="*/ 49 h 136"/>
                <a:gd name="T42" fmla="*/ 94 w 180"/>
                <a:gd name="T43" fmla="*/ 49 h 136"/>
                <a:gd name="T44" fmla="*/ 87 w 180"/>
                <a:gd name="T45" fmla="*/ 47 h 136"/>
                <a:gd name="T46" fmla="*/ 78 w 180"/>
                <a:gd name="T47" fmla="*/ 43 h 136"/>
                <a:gd name="T48" fmla="*/ 67 w 180"/>
                <a:gd name="T49" fmla="*/ 37 h 136"/>
                <a:gd name="T50" fmla="*/ 53 w 180"/>
                <a:gd name="T51" fmla="*/ 31 h 136"/>
                <a:gd name="T52" fmla="*/ 39 w 180"/>
                <a:gd name="T53" fmla="*/ 26 h 136"/>
                <a:gd name="T54" fmla="*/ 27 w 180"/>
                <a:gd name="T55" fmla="*/ 25 h 136"/>
                <a:gd name="T56" fmla="*/ 15 w 180"/>
                <a:gd name="T57" fmla="*/ 24 h 136"/>
                <a:gd name="T58" fmla="*/ 5 w 180"/>
                <a:gd name="T59" fmla="*/ 25 h 136"/>
                <a:gd name="T60" fmla="*/ 0 w 180"/>
                <a:gd name="T61" fmla="*/ 33 h 136"/>
                <a:gd name="T62" fmla="*/ 4 w 180"/>
                <a:gd name="T63" fmla="*/ 48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36"/>
                <a:gd name="T98" fmla="*/ 180 w 180"/>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36">
                  <a:moveTo>
                    <a:pt x="10" y="59"/>
                  </a:moveTo>
                  <a:lnTo>
                    <a:pt x="13" y="61"/>
                  </a:lnTo>
                  <a:lnTo>
                    <a:pt x="17" y="66"/>
                  </a:lnTo>
                  <a:lnTo>
                    <a:pt x="21" y="72"/>
                  </a:lnTo>
                  <a:lnTo>
                    <a:pt x="27" y="79"/>
                  </a:lnTo>
                  <a:lnTo>
                    <a:pt x="35" y="89"/>
                  </a:lnTo>
                  <a:lnTo>
                    <a:pt x="45" y="99"/>
                  </a:lnTo>
                  <a:lnTo>
                    <a:pt x="58" y="110"/>
                  </a:lnTo>
                  <a:lnTo>
                    <a:pt x="74" y="122"/>
                  </a:lnTo>
                  <a:lnTo>
                    <a:pt x="83" y="127"/>
                  </a:lnTo>
                  <a:lnTo>
                    <a:pt x="90" y="131"/>
                  </a:lnTo>
                  <a:lnTo>
                    <a:pt x="97" y="134"/>
                  </a:lnTo>
                  <a:lnTo>
                    <a:pt x="103" y="135"/>
                  </a:lnTo>
                  <a:lnTo>
                    <a:pt x="108" y="136"/>
                  </a:lnTo>
                  <a:lnTo>
                    <a:pt x="113" y="136"/>
                  </a:lnTo>
                  <a:lnTo>
                    <a:pt x="117" y="134"/>
                  </a:lnTo>
                  <a:lnTo>
                    <a:pt x="121" y="133"/>
                  </a:lnTo>
                  <a:lnTo>
                    <a:pt x="124" y="130"/>
                  </a:lnTo>
                  <a:lnTo>
                    <a:pt x="127" y="127"/>
                  </a:lnTo>
                  <a:lnTo>
                    <a:pt x="130" y="122"/>
                  </a:lnTo>
                  <a:lnTo>
                    <a:pt x="134" y="118"/>
                  </a:lnTo>
                  <a:lnTo>
                    <a:pt x="137" y="114"/>
                  </a:lnTo>
                  <a:lnTo>
                    <a:pt x="141" y="109"/>
                  </a:lnTo>
                  <a:lnTo>
                    <a:pt x="145" y="104"/>
                  </a:lnTo>
                  <a:lnTo>
                    <a:pt x="150" y="98"/>
                  </a:lnTo>
                  <a:lnTo>
                    <a:pt x="161" y="83"/>
                  </a:lnTo>
                  <a:lnTo>
                    <a:pt x="169" y="65"/>
                  </a:lnTo>
                  <a:lnTo>
                    <a:pt x="176" y="45"/>
                  </a:lnTo>
                  <a:lnTo>
                    <a:pt x="179" y="26"/>
                  </a:lnTo>
                  <a:lnTo>
                    <a:pt x="180" y="11"/>
                  </a:lnTo>
                  <a:lnTo>
                    <a:pt x="177" y="1"/>
                  </a:lnTo>
                  <a:lnTo>
                    <a:pt x="169" y="0"/>
                  </a:lnTo>
                  <a:lnTo>
                    <a:pt x="157" y="9"/>
                  </a:lnTo>
                  <a:lnTo>
                    <a:pt x="148" y="18"/>
                  </a:lnTo>
                  <a:lnTo>
                    <a:pt x="140" y="26"/>
                  </a:lnTo>
                  <a:lnTo>
                    <a:pt x="133" y="32"/>
                  </a:lnTo>
                  <a:lnTo>
                    <a:pt x="127" y="37"/>
                  </a:lnTo>
                  <a:lnTo>
                    <a:pt x="121" y="42"/>
                  </a:lnTo>
                  <a:lnTo>
                    <a:pt x="115" y="45"/>
                  </a:lnTo>
                  <a:lnTo>
                    <a:pt x="110" y="47"/>
                  </a:lnTo>
                  <a:lnTo>
                    <a:pt x="105" y="49"/>
                  </a:lnTo>
                  <a:lnTo>
                    <a:pt x="101" y="49"/>
                  </a:lnTo>
                  <a:lnTo>
                    <a:pt x="98" y="49"/>
                  </a:lnTo>
                  <a:lnTo>
                    <a:pt x="94" y="49"/>
                  </a:lnTo>
                  <a:lnTo>
                    <a:pt x="90" y="48"/>
                  </a:lnTo>
                  <a:lnTo>
                    <a:pt x="87" y="47"/>
                  </a:lnTo>
                  <a:lnTo>
                    <a:pt x="82" y="45"/>
                  </a:lnTo>
                  <a:lnTo>
                    <a:pt x="78" y="43"/>
                  </a:lnTo>
                  <a:lnTo>
                    <a:pt x="73" y="41"/>
                  </a:lnTo>
                  <a:lnTo>
                    <a:pt x="67" y="37"/>
                  </a:lnTo>
                  <a:lnTo>
                    <a:pt x="60" y="33"/>
                  </a:lnTo>
                  <a:lnTo>
                    <a:pt x="53" y="31"/>
                  </a:lnTo>
                  <a:lnTo>
                    <a:pt x="46" y="28"/>
                  </a:lnTo>
                  <a:lnTo>
                    <a:pt x="39" y="26"/>
                  </a:lnTo>
                  <a:lnTo>
                    <a:pt x="33" y="25"/>
                  </a:lnTo>
                  <a:lnTo>
                    <a:pt x="27" y="25"/>
                  </a:lnTo>
                  <a:lnTo>
                    <a:pt x="22" y="25"/>
                  </a:lnTo>
                  <a:lnTo>
                    <a:pt x="15" y="24"/>
                  </a:lnTo>
                  <a:lnTo>
                    <a:pt x="10" y="24"/>
                  </a:lnTo>
                  <a:lnTo>
                    <a:pt x="5" y="25"/>
                  </a:lnTo>
                  <a:lnTo>
                    <a:pt x="1" y="28"/>
                  </a:lnTo>
                  <a:lnTo>
                    <a:pt x="0" y="33"/>
                  </a:lnTo>
                  <a:lnTo>
                    <a:pt x="1" y="39"/>
                  </a:lnTo>
                  <a:lnTo>
                    <a:pt x="4" y="48"/>
                  </a:lnTo>
                  <a:lnTo>
                    <a:pt x="10" y="59"/>
                  </a:lnTo>
                  <a:close/>
                </a:path>
              </a:pathLst>
            </a:custGeom>
            <a:solidFill>
              <a:srgbClr val="E0A3A3"/>
            </a:solidFill>
            <a:ln w="9525">
              <a:noFill/>
              <a:round/>
              <a:headEnd/>
              <a:tailEnd/>
            </a:ln>
          </p:spPr>
          <p:txBody>
            <a:bodyPr/>
            <a:lstStyle/>
            <a:p>
              <a:endParaRPr lang="en-US"/>
            </a:p>
          </p:txBody>
        </p:sp>
        <p:sp>
          <p:nvSpPr>
            <p:cNvPr id="16424" name="Freeform 102"/>
            <p:cNvSpPr>
              <a:spLocks/>
            </p:cNvSpPr>
            <p:nvPr/>
          </p:nvSpPr>
          <p:spPr bwMode="auto">
            <a:xfrm>
              <a:off x="1769" y="3558"/>
              <a:ext cx="172" cy="123"/>
            </a:xfrm>
            <a:custGeom>
              <a:avLst/>
              <a:gdLst>
                <a:gd name="T0" fmla="*/ 18 w 172"/>
                <a:gd name="T1" fmla="*/ 59 h 123"/>
                <a:gd name="T2" fmla="*/ 21 w 172"/>
                <a:gd name="T3" fmla="*/ 63 h 123"/>
                <a:gd name="T4" fmla="*/ 25 w 172"/>
                <a:gd name="T5" fmla="*/ 67 h 123"/>
                <a:gd name="T6" fmla="*/ 30 w 172"/>
                <a:gd name="T7" fmla="*/ 73 h 123"/>
                <a:gd name="T8" fmla="*/ 35 w 172"/>
                <a:gd name="T9" fmla="*/ 79 h 123"/>
                <a:gd name="T10" fmla="*/ 43 w 172"/>
                <a:gd name="T11" fmla="*/ 87 h 123"/>
                <a:gd name="T12" fmla="*/ 51 w 172"/>
                <a:gd name="T13" fmla="*/ 95 h 123"/>
                <a:gd name="T14" fmla="*/ 63 w 172"/>
                <a:gd name="T15" fmla="*/ 103 h 123"/>
                <a:gd name="T16" fmla="*/ 76 w 172"/>
                <a:gd name="T17" fmla="*/ 113 h 123"/>
                <a:gd name="T18" fmla="*/ 90 w 172"/>
                <a:gd name="T19" fmla="*/ 120 h 123"/>
                <a:gd name="T20" fmla="*/ 101 w 172"/>
                <a:gd name="T21" fmla="*/ 123 h 123"/>
                <a:gd name="T22" fmla="*/ 110 w 172"/>
                <a:gd name="T23" fmla="*/ 123 h 123"/>
                <a:gd name="T24" fmla="*/ 117 w 172"/>
                <a:gd name="T25" fmla="*/ 120 h 123"/>
                <a:gd name="T26" fmla="*/ 123 w 172"/>
                <a:gd name="T27" fmla="*/ 114 h 123"/>
                <a:gd name="T28" fmla="*/ 128 w 172"/>
                <a:gd name="T29" fmla="*/ 107 h 123"/>
                <a:gd name="T30" fmla="*/ 135 w 172"/>
                <a:gd name="T31" fmla="*/ 98 h 123"/>
                <a:gd name="T32" fmla="*/ 143 w 172"/>
                <a:gd name="T33" fmla="*/ 88 h 123"/>
                <a:gd name="T34" fmla="*/ 152 w 172"/>
                <a:gd name="T35" fmla="*/ 74 h 123"/>
                <a:gd name="T36" fmla="*/ 161 w 172"/>
                <a:gd name="T37" fmla="*/ 58 h 123"/>
                <a:gd name="T38" fmla="*/ 167 w 172"/>
                <a:gd name="T39" fmla="*/ 40 h 123"/>
                <a:gd name="T40" fmla="*/ 171 w 172"/>
                <a:gd name="T41" fmla="*/ 23 h 123"/>
                <a:gd name="T42" fmla="*/ 172 w 172"/>
                <a:gd name="T43" fmla="*/ 9 h 123"/>
                <a:gd name="T44" fmla="*/ 169 w 172"/>
                <a:gd name="T45" fmla="*/ 1 h 123"/>
                <a:gd name="T46" fmla="*/ 162 w 172"/>
                <a:gd name="T47" fmla="*/ 0 h 123"/>
                <a:gd name="T48" fmla="*/ 150 w 172"/>
                <a:gd name="T49" fmla="*/ 8 h 123"/>
                <a:gd name="T50" fmla="*/ 141 w 172"/>
                <a:gd name="T51" fmla="*/ 17 h 123"/>
                <a:gd name="T52" fmla="*/ 133 w 172"/>
                <a:gd name="T53" fmla="*/ 25 h 123"/>
                <a:gd name="T54" fmla="*/ 126 w 172"/>
                <a:gd name="T55" fmla="*/ 31 h 123"/>
                <a:gd name="T56" fmla="*/ 120 w 172"/>
                <a:gd name="T57" fmla="*/ 36 h 123"/>
                <a:gd name="T58" fmla="*/ 114 w 172"/>
                <a:gd name="T59" fmla="*/ 40 h 123"/>
                <a:gd name="T60" fmla="*/ 109 w 172"/>
                <a:gd name="T61" fmla="*/ 43 h 123"/>
                <a:gd name="T62" fmla="*/ 103 w 172"/>
                <a:gd name="T63" fmla="*/ 44 h 123"/>
                <a:gd name="T64" fmla="*/ 98 w 172"/>
                <a:gd name="T65" fmla="*/ 44 h 123"/>
                <a:gd name="T66" fmla="*/ 95 w 172"/>
                <a:gd name="T67" fmla="*/ 44 h 123"/>
                <a:gd name="T68" fmla="*/ 92 w 172"/>
                <a:gd name="T69" fmla="*/ 44 h 123"/>
                <a:gd name="T70" fmla="*/ 88 w 172"/>
                <a:gd name="T71" fmla="*/ 44 h 123"/>
                <a:gd name="T72" fmla="*/ 84 w 172"/>
                <a:gd name="T73" fmla="*/ 42 h 123"/>
                <a:gd name="T74" fmla="*/ 81 w 172"/>
                <a:gd name="T75" fmla="*/ 41 h 123"/>
                <a:gd name="T76" fmla="*/ 76 w 172"/>
                <a:gd name="T77" fmla="*/ 39 h 123"/>
                <a:gd name="T78" fmla="*/ 72 w 172"/>
                <a:gd name="T79" fmla="*/ 37 h 123"/>
                <a:gd name="T80" fmla="*/ 67 w 172"/>
                <a:gd name="T81" fmla="*/ 34 h 123"/>
                <a:gd name="T82" fmla="*/ 61 w 172"/>
                <a:gd name="T83" fmla="*/ 31 h 123"/>
                <a:gd name="T84" fmla="*/ 54 w 172"/>
                <a:gd name="T85" fmla="*/ 28 h 123"/>
                <a:gd name="T86" fmla="*/ 46 w 172"/>
                <a:gd name="T87" fmla="*/ 25 h 123"/>
                <a:gd name="T88" fmla="*/ 39 w 172"/>
                <a:gd name="T89" fmla="*/ 23 h 123"/>
                <a:gd name="T90" fmla="*/ 33 w 172"/>
                <a:gd name="T91" fmla="*/ 22 h 123"/>
                <a:gd name="T92" fmla="*/ 27 w 172"/>
                <a:gd name="T93" fmla="*/ 21 h 123"/>
                <a:gd name="T94" fmla="*/ 21 w 172"/>
                <a:gd name="T95" fmla="*/ 22 h 123"/>
                <a:gd name="T96" fmla="*/ 17 w 172"/>
                <a:gd name="T97" fmla="*/ 23 h 123"/>
                <a:gd name="T98" fmla="*/ 12 w 172"/>
                <a:gd name="T99" fmla="*/ 22 h 123"/>
                <a:gd name="T100" fmla="*/ 7 w 172"/>
                <a:gd name="T101" fmla="*/ 23 h 123"/>
                <a:gd name="T102" fmla="*/ 2 w 172"/>
                <a:gd name="T103" fmla="*/ 26 h 123"/>
                <a:gd name="T104" fmla="*/ 0 w 172"/>
                <a:gd name="T105" fmla="*/ 30 h 123"/>
                <a:gd name="T106" fmla="*/ 0 w 172"/>
                <a:gd name="T107" fmla="*/ 35 h 123"/>
                <a:gd name="T108" fmla="*/ 2 w 172"/>
                <a:gd name="T109" fmla="*/ 42 h 123"/>
                <a:gd name="T110" fmla="*/ 8 w 172"/>
                <a:gd name="T111" fmla="*/ 50 h 123"/>
                <a:gd name="T112" fmla="*/ 18 w 172"/>
                <a:gd name="T113" fmla="*/ 59 h 1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
                <a:gd name="T172" fmla="*/ 0 h 123"/>
                <a:gd name="T173" fmla="*/ 172 w 172"/>
                <a:gd name="T174" fmla="*/ 123 h 1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 h="123">
                  <a:moveTo>
                    <a:pt x="18" y="59"/>
                  </a:moveTo>
                  <a:lnTo>
                    <a:pt x="21" y="63"/>
                  </a:lnTo>
                  <a:lnTo>
                    <a:pt x="25" y="67"/>
                  </a:lnTo>
                  <a:lnTo>
                    <a:pt x="30" y="73"/>
                  </a:lnTo>
                  <a:lnTo>
                    <a:pt x="35" y="79"/>
                  </a:lnTo>
                  <a:lnTo>
                    <a:pt x="43" y="87"/>
                  </a:lnTo>
                  <a:lnTo>
                    <a:pt x="51" y="95"/>
                  </a:lnTo>
                  <a:lnTo>
                    <a:pt x="63" y="103"/>
                  </a:lnTo>
                  <a:lnTo>
                    <a:pt x="76" y="113"/>
                  </a:lnTo>
                  <a:lnTo>
                    <a:pt x="90" y="120"/>
                  </a:lnTo>
                  <a:lnTo>
                    <a:pt x="101" y="123"/>
                  </a:lnTo>
                  <a:lnTo>
                    <a:pt x="110" y="123"/>
                  </a:lnTo>
                  <a:lnTo>
                    <a:pt x="117" y="120"/>
                  </a:lnTo>
                  <a:lnTo>
                    <a:pt x="123" y="114"/>
                  </a:lnTo>
                  <a:lnTo>
                    <a:pt x="128" y="107"/>
                  </a:lnTo>
                  <a:lnTo>
                    <a:pt x="135" y="98"/>
                  </a:lnTo>
                  <a:lnTo>
                    <a:pt x="143" y="88"/>
                  </a:lnTo>
                  <a:lnTo>
                    <a:pt x="152" y="74"/>
                  </a:lnTo>
                  <a:lnTo>
                    <a:pt x="161" y="58"/>
                  </a:lnTo>
                  <a:lnTo>
                    <a:pt x="167" y="40"/>
                  </a:lnTo>
                  <a:lnTo>
                    <a:pt x="171" y="23"/>
                  </a:lnTo>
                  <a:lnTo>
                    <a:pt x="172" y="9"/>
                  </a:lnTo>
                  <a:lnTo>
                    <a:pt x="169" y="1"/>
                  </a:lnTo>
                  <a:lnTo>
                    <a:pt x="162" y="0"/>
                  </a:lnTo>
                  <a:lnTo>
                    <a:pt x="150" y="8"/>
                  </a:lnTo>
                  <a:lnTo>
                    <a:pt x="141" y="17"/>
                  </a:lnTo>
                  <a:lnTo>
                    <a:pt x="133" y="25"/>
                  </a:lnTo>
                  <a:lnTo>
                    <a:pt x="126" y="31"/>
                  </a:lnTo>
                  <a:lnTo>
                    <a:pt x="120" y="36"/>
                  </a:lnTo>
                  <a:lnTo>
                    <a:pt x="114" y="40"/>
                  </a:lnTo>
                  <a:lnTo>
                    <a:pt x="109" y="43"/>
                  </a:lnTo>
                  <a:lnTo>
                    <a:pt x="103" y="44"/>
                  </a:lnTo>
                  <a:lnTo>
                    <a:pt x="98" y="44"/>
                  </a:lnTo>
                  <a:lnTo>
                    <a:pt x="95" y="44"/>
                  </a:lnTo>
                  <a:lnTo>
                    <a:pt x="92" y="44"/>
                  </a:lnTo>
                  <a:lnTo>
                    <a:pt x="88" y="44"/>
                  </a:lnTo>
                  <a:lnTo>
                    <a:pt x="84" y="42"/>
                  </a:lnTo>
                  <a:lnTo>
                    <a:pt x="81" y="41"/>
                  </a:lnTo>
                  <a:lnTo>
                    <a:pt x="76" y="39"/>
                  </a:lnTo>
                  <a:lnTo>
                    <a:pt x="72" y="37"/>
                  </a:lnTo>
                  <a:lnTo>
                    <a:pt x="67" y="34"/>
                  </a:lnTo>
                  <a:lnTo>
                    <a:pt x="61" y="31"/>
                  </a:lnTo>
                  <a:lnTo>
                    <a:pt x="54" y="28"/>
                  </a:lnTo>
                  <a:lnTo>
                    <a:pt x="46" y="25"/>
                  </a:lnTo>
                  <a:lnTo>
                    <a:pt x="39" y="23"/>
                  </a:lnTo>
                  <a:lnTo>
                    <a:pt x="33" y="22"/>
                  </a:lnTo>
                  <a:lnTo>
                    <a:pt x="27" y="21"/>
                  </a:lnTo>
                  <a:lnTo>
                    <a:pt x="21" y="22"/>
                  </a:lnTo>
                  <a:lnTo>
                    <a:pt x="17" y="23"/>
                  </a:lnTo>
                  <a:lnTo>
                    <a:pt x="12" y="22"/>
                  </a:lnTo>
                  <a:lnTo>
                    <a:pt x="7" y="23"/>
                  </a:lnTo>
                  <a:lnTo>
                    <a:pt x="2" y="26"/>
                  </a:lnTo>
                  <a:lnTo>
                    <a:pt x="0" y="30"/>
                  </a:lnTo>
                  <a:lnTo>
                    <a:pt x="0" y="35"/>
                  </a:lnTo>
                  <a:lnTo>
                    <a:pt x="2" y="42"/>
                  </a:lnTo>
                  <a:lnTo>
                    <a:pt x="8" y="50"/>
                  </a:lnTo>
                  <a:lnTo>
                    <a:pt x="18" y="59"/>
                  </a:lnTo>
                  <a:close/>
                </a:path>
              </a:pathLst>
            </a:custGeom>
            <a:solidFill>
              <a:srgbClr val="D88E8E"/>
            </a:solidFill>
            <a:ln w="9525">
              <a:noFill/>
              <a:round/>
              <a:headEnd/>
              <a:tailEnd/>
            </a:ln>
          </p:spPr>
          <p:txBody>
            <a:bodyPr/>
            <a:lstStyle/>
            <a:p>
              <a:endParaRPr lang="en-US"/>
            </a:p>
          </p:txBody>
        </p:sp>
        <p:sp>
          <p:nvSpPr>
            <p:cNvPr id="16425" name="Freeform 103"/>
            <p:cNvSpPr>
              <a:spLocks/>
            </p:cNvSpPr>
            <p:nvPr/>
          </p:nvSpPr>
          <p:spPr bwMode="auto">
            <a:xfrm>
              <a:off x="1775" y="3566"/>
              <a:ext cx="162" cy="112"/>
            </a:xfrm>
            <a:custGeom>
              <a:avLst/>
              <a:gdLst>
                <a:gd name="T0" fmla="*/ 24 w 162"/>
                <a:gd name="T1" fmla="*/ 61 h 112"/>
                <a:gd name="T2" fmla="*/ 28 w 162"/>
                <a:gd name="T3" fmla="*/ 64 h 112"/>
                <a:gd name="T4" fmla="*/ 32 w 162"/>
                <a:gd name="T5" fmla="*/ 69 h 112"/>
                <a:gd name="T6" fmla="*/ 37 w 162"/>
                <a:gd name="T7" fmla="*/ 73 h 112"/>
                <a:gd name="T8" fmla="*/ 43 w 162"/>
                <a:gd name="T9" fmla="*/ 79 h 112"/>
                <a:gd name="T10" fmla="*/ 49 w 162"/>
                <a:gd name="T11" fmla="*/ 84 h 112"/>
                <a:gd name="T12" fmla="*/ 57 w 162"/>
                <a:gd name="T13" fmla="*/ 91 h 112"/>
                <a:gd name="T14" fmla="*/ 66 w 162"/>
                <a:gd name="T15" fmla="*/ 97 h 112"/>
                <a:gd name="T16" fmla="*/ 77 w 162"/>
                <a:gd name="T17" fmla="*/ 104 h 112"/>
                <a:gd name="T18" fmla="*/ 88 w 162"/>
                <a:gd name="T19" fmla="*/ 110 h 112"/>
                <a:gd name="T20" fmla="*/ 98 w 162"/>
                <a:gd name="T21" fmla="*/ 112 h 112"/>
                <a:gd name="T22" fmla="*/ 105 w 162"/>
                <a:gd name="T23" fmla="*/ 111 h 112"/>
                <a:gd name="T24" fmla="*/ 111 w 162"/>
                <a:gd name="T25" fmla="*/ 108 h 112"/>
                <a:gd name="T26" fmla="*/ 116 w 162"/>
                <a:gd name="T27" fmla="*/ 102 h 112"/>
                <a:gd name="T28" fmla="*/ 121 w 162"/>
                <a:gd name="T29" fmla="*/ 96 h 112"/>
                <a:gd name="T30" fmla="*/ 127 w 162"/>
                <a:gd name="T31" fmla="*/ 87 h 112"/>
                <a:gd name="T32" fmla="*/ 134 w 162"/>
                <a:gd name="T33" fmla="*/ 79 h 112"/>
                <a:gd name="T34" fmla="*/ 143 w 162"/>
                <a:gd name="T35" fmla="*/ 66 h 112"/>
                <a:gd name="T36" fmla="*/ 151 w 162"/>
                <a:gd name="T37" fmla="*/ 51 h 112"/>
                <a:gd name="T38" fmla="*/ 157 w 162"/>
                <a:gd name="T39" fmla="*/ 35 h 112"/>
                <a:gd name="T40" fmla="*/ 161 w 162"/>
                <a:gd name="T41" fmla="*/ 20 h 112"/>
                <a:gd name="T42" fmla="*/ 162 w 162"/>
                <a:gd name="T43" fmla="*/ 8 h 112"/>
                <a:gd name="T44" fmla="*/ 160 w 162"/>
                <a:gd name="T45" fmla="*/ 1 h 112"/>
                <a:gd name="T46" fmla="*/ 154 w 162"/>
                <a:gd name="T47" fmla="*/ 0 h 112"/>
                <a:gd name="T48" fmla="*/ 143 w 162"/>
                <a:gd name="T49" fmla="*/ 8 h 112"/>
                <a:gd name="T50" fmla="*/ 133 w 162"/>
                <a:gd name="T51" fmla="*/ 16 h 112"/>
                <a:gd name="T52" fmla="*/ 125 w 162"/>
                <a:gd name="T53" fmla="*/ 24 h 112"/>
                <a:gd name="T54" fmla="*/ 118 w 162"/>
                <a:gd name="T55" fmla="*/ 30 h 112"/>
                <a:gd name="T56" fmla="*/ 112 w 162"/>
                <a:gd name="T57" fmla="*/ 35 h 112"/>
                <a:gd name="T58" fmla="*/ 106 w 162"/>
                <a:gd name="T59" fmla="*/ 38 h 112"/>
                <a:gd name="T60" fmla="*/ 101 w 162"/>
                <a:gd name="T61" fmla="*/ 40 h 112"/>
                <a:gd name="T62" fmla="*/ 95 w 162"/>
                <a:gd name="T63" fmla="*/ 40 h 112"/>
                <a:gd name="T64" fmla="*/ 90 w 162"/>
                <a:gd name="T65" fmla="*/ 39 h 112"/>
                <a:gd name="T66" fmla="*/ 87 w 162"/>
                <a:gd name="T67" fmla="*/ 39 h 112"/>
                <a:gd name="T68" fmla="*/ 83 w 162"/>
                <a:gd name="T69" fmla="*/ 39 h 112"/>
                <a:gd name="T70" fmla="*/ 80 w 162"/>
                <a:gd name="T71" fmla="*/ 38 h 112"/>
                <a:gd name="T72" fmla="*/ 76 w 162"/>
                <a:gd name="T73" fmla="*/ 37 h 112"/>
                <a:gd name="T74" fmla="*/ 73 w 162"/>
                <a:gd name="T75" fmla="*/ 36 h 112"/>
                <a:gd name="T76" fmla="*/ 69 w 162"/>
                <a:gd name="T77" fmla="*/ 34 h 112"/>
                <a:gd name="T78" fmla="*/ 64 w 162"/>
                <a:gd name="T79" fmla="*/ 32 h 112"/>
                <a:gd name="T80" fmla="*/ 60 w 162"/>
                <a:gd name="T81" fmla="*/ 29 h 112"/>
                <a:gd name="T82" fmla="*/ 53 w 162"/>
                <a:gd name="T83" fmla="*/ 26 h 112"/>
                <a:gd name="T84" fmla="*/ 45 w 162"/>
                <a:gd name="T85" fmla="*/ 23 h 112"/>
                <a:gd name="T86" fmla="*/ 38 w 162"/>
                <a:gd name="T87" fmla="*/ 20 h 112"/>
                <a:gd name="T88" fmla="*/ 31 w 162"/>
                <a:gd name="T89" fmla="*/ 19 h 112"/>
                <a:gd name="T90" fmla="*/ 24 w 162"/>
                <a:gd name="T91" fmla="*/ 18 h 112"/>
                <a:gd name="T92" fmla="*/ 18 w 162"/>
                <a:gd name="T93" fmla="*/ 18 h 112"/>
                <a:gd name="T94" fmla="*/ 13 w 162"/>
                <a:gd name="T95" fmla="*/ 20 h 112"/>
                <a:gd name="T96" fmla="*/ 10 w 162"/>
                <a:gd name="T97" fmla="*/ 22 h 112"/>
                <a:gd name="T98" fmla="*/ 6 w 162"/>
                <a:gd name="T99" fmla="*/ 22 h 112"/>
                <a:gd name="T100" fmla="*/ 2 w 162"/>
                <a:gd name="T101" fmla="*/ 23 h 112"/>
                <a:gd name="T102" fmla="*/ 0 w 162"/>
                <a:gd name="T103" fmla="*/ 26 h 112"/>
                <a:gd name="T104" fmla="*/ 0 w 162"/>
                <a:gd name="T105" fmla="*/ 31 h 112"/>
                <a:gd name="T106" fmla="*/ 1 w 162"/>
                <a:gd name="T107" fmla="*/ 37 h 112"/>
                <a:gd name="T108" fmla="*/ 5 w 162"/>
                <a:gd name="T109" fmla="*/ 44 h 112"/>
                <a:gd name="T110" fmla="*/ 13 w 162"/>
                <a:gd name="T111" fmla="*/ 52 h 112"/>
                <a:gd name="T112" fmla="*/ 24 w 162"/>
                <a:gd name="T113" fmla="*/ 61 h 1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12"/>
                <a:gd name="T173" fmla="*/ 162 w 162"/>
                <a:gd name="T174" fmla="*/ 112 h 1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12">
                  <a:moveTo>
                    <a:pt x="24" y="61"/>
                  </a:moveTo>
                  <a:lnTo>
                    <a:pt x="28" y="64"/>
                  </a:lnTo>
                  <a:lnTo>
                    <a:pt x="32" y="69"/>
                  </a:lnTo>
                  <a:lnTo>
                    <a:pt x="37" y="73"/>
                  </a:lnTo>
                  <a:lnTo>
                    <a:pt x="43" y="79"/>
                  </a:lnTo>
                  <a:lnTo>
                    <a:pt x="49" y="84"/>
                  </a:lnTo>
                  <a:lnTo>
                    <a:pt x="57" y="91"/>
                  </a:lnTo>
                  <a:lnTo>
                    <a:pt x="66" y="97"/>
                  </a:lnTo>
                  <a:lnTo>
                    <a:pt x="77" y="104"/>
                  </a:lnTo>
                  <a:lnTo>
                    <a:pt x="88" y="110"/>
                  </a:lnTo>
                  <a:lnTo>
                    <a:pt x="98" y="112"/>
                  </a:lnTo>
                  <a:lnTo>
                    <a:pt x="105" y="111"/>
                  </a:lnTo>
                  <a:lnTo>
                    <a:pt x="111" y="108"/>
                  </a:lnTo>
                  <a:lnTo>
                    <a:pt x="116" y="102"/>
                  </a:lnTo>
                  <a:lnTo>
                    <a:pt x="121" y="96"/>
                  </a:lnTo>
                  <a:lnTo>
                    <a:pt x="127" y="87"/>
                  </a:lnTo>
                  <a:lnTo>
                    <a:pt x="134" y="79"/>
                  </a:lnTo>
                  <a:lnTo>
                    <a:pt x="143" y="66"/>
                  </a:lnTo>
                  <a:lnTo>
                    <a:pt x="151" y="51"/>
                  </a:lnTo>
                  <a:lnTo>
                    <a:pt x="157" y="35"/>
                  </a:lnTo>
                  <a:lnTo>
                    <a:pt x="161" y="20"/>
                  </a:lnTo>
                  <a:lnTo>
                    <a:pt x="162" y="8"/>
                  </a:lnTo>
                  <a:lnTo>
                    <a:pt x="160" y="1"/>
                  </a:lnTo>
                  <a:lnTo>
                    <a:pt x="154" y="0"/>
                  </a:lnTo>
                  <a:lnTo>
                    <a:pt x="143" y="8"/>
                  </a:lnTo>
                  <a:lnTo>
                    <a:pt x="133" y="16"/>
                  </a:lnTo>
                  <a:lnTo>
                    <a:pt x="125" y="24"/>
                  </a:lnTo>
                  <a:lnTo>
                    <a:pt x="118" y="30"/>
                  </a:lnTo>
                  <a:lnTo>
                    <a:pt x="112" y="35"/>
                  </a:lnTo>
                  <a:lnTo>
                    <a:pt x="106" y="38"/>
                  </a:lnTo>
                  <a:lnTo>
                    <a:pt x="101" y="40"/>
                  </a:lnTo>
                  <a:lnTo>
                    <a:pt x="95" y="40"/>
                  </a:lnTo>
                  <a:lnTo>
                    <a:pt x="90" y="39"/>
                  </a:lnTo>
                  <a:lnTo>
                    <a:pt x="87" y="39"/>
                  </a:lnTo>
                  <a:lnTo>
                    <a:pt x="83" y="39"/>
                  </a:lnTo>
                  <a:lnTo>
                    <a:pt x="80" y="38"/>
                  </a:lnTo>
                  <a:lnTo>
                    <a:pt x="76" y="37"/>
                  </a:lnTo>
                  <a:lnTo>
                    <a:pt x="73" y="36"/>
                  </a:lnTo>
                  <a:lnTo>
                    <a:pt x="69" y="34"/>
                  </a:lnTo>
                  <a:lnTo>
                    <a:pt x="64" y="32"/>
                  </a:lnTo>
                  <a:lnTo>
                    <a:pt x="60" y="29"/>
                  </a:lnTo>
                  <a:lnTo>
                    <a:pt x="53" y="26"/>
                  </a:lnTo>
                  <a:lnTo>
                    <a:pt x="45" y="23"/>
                  </a:lnTo>
                  <a:lnTo>
                    <a:pt x="38" y="20"/>
                  </a:lnTo>
                  <a:lnTo>
                    <a:pt x="31" y="19"/>
                  </a:lnTo>
                  <a:lnTo>
                    <a:pt x="24" y="18"/>
                  </a:lnTo>
                  <a:lnTo>
                    <a:pt x="18" y="18"/>
                  </a:lnTo>
                  <a:lnTo>
                    <a:pt x="13" y="20"/>
                  </a:lnTo>
                  <a:lnTo>
                    <a:pt x="10" y="22"/>
                  </a:lnTo>
                  <a:lnTo>
                    <a:pt x="6" y="22"/>
                  </a:lnTo>
                  <a:lnTo>
                    <a:pt x="2" y="23"/>
                  </a:lnTo>
                  <a:lnTo>
                    <a:pt x="0" y="26"/>
                  </a:lnTo>
                  <a:lnTo>
                    <a:pt x="0" y="31"/>
                  </a:lnTo>
                  <a:lnTo>
                    <a:pt x="1" y="37"/>
                  </a:lnTo>
                  <a:lnTo>
                    <a:pt x="5" y="44"/>
                  </a:lnTo>
                  <a:lnTo>
                    <a:pt x="13" y="52"/>
                  </a:lnTo>
                  <a:lnTo>
                    <a:pt x="24" y="61"/>
                  </a:lnTo>
                  <a:close/>
                </a:path>
              </a:pathLst>
            </a:custGeom>
            <a:solidFill>
              <a:srgbClr val="D17777"/>
            </a:solidFill>
            <a:ln w="9525">
              <a:noFill/>
              <a:round/>
              <a:headEnd/>
              <a:tailEnd/>
            </a:ln>
          </p:spPr>
          <p:txBody>
            <a:bodyPr/>
            <a:lstStyle/>
            <a:p>
              <a:endParaRPr lang="en-US"/>
            </a:p>
          </p:txBody>
        </p:sp>
        <p:sp>
          <p:nvSpPr>
            <p:cNvPr id="16426" name="Freeform 104"/>
            <p:cNvSpPr>
              <a:spLocks/>
            </p:cNvSpPr>
            <p:nvPr/>
          </p:nvSpPr>
          <p:spPr bwMode="auto">
            <a:xfrm>
              <a:off x="1779" y="3574"/>
              <a:ext cx="154" cy="101"/>
            </a:xfrm>
            <a:custGeom>
              <a:avLst/>
              <a:gdLst>
                <a:gd name="T0" fmla="*/ 31 w 154"/>
                <a:gd name="T1" fmla="*/ 63 h 101"/>
                <a:gd name="T2" fmla="*/ 36 w 154"/>
                <a:gd name="T3" fmla="*/ 67 h 101"/>
                <a:gd name="T4" fmla="*/ 41 w 154"/>
                <a:gd name="T5" fmla="*/ 70 h 101"/>
                <a:gd name="T6" fmla="*/ 46 w 154"/>
                <a:gd name="T7" fmla="*/ 74 h 101"/>
                <a:gd name="T8" fmla="*/ 52 w 154"/>
                <a:gd name="T9" fmla="*/ 79 h 101"/>
                <a:gd name="T10" fmla="*/ 57 w 154"/>
                <a:gd name="T11" fmla="*/ 83 h 101"/>
                <a:gd name="T12" fmla="*/ 64 w 154"/>
                <a:gd name="T13" fmla="*/ 87 h 101"/>
                <a:gd name="T14" fmla="*/ 72 w 154"/>
                <a:gd name="T15" fmla="*/ 92 h 101"/>
                <a:gd name="T16" fmla="*/ 80 w 154"/>
                <a:gd name="T17" fmla="*/ 96 h 101"/>
                <a:gd name="T18" fmla="*/ 89 w 154"/>
                <a:gd name="T19" fmla="*/ 100 h 101"/>
                <a:gd name="T20" fmla="*/ 96 w 154"/>
                <a:gd name="T21" fmla="*/ 101 h 101"/>
                <a:gd name="T22" fmla="*/ 102 w 154"/>
                <a:gd name="T23" fmla="*/ 99 h 101"/>
                <a:gd name="T24" fmla="*/ 107 w 154"/>
                <a:gd name="T25" fmla="*/ 96 h 101"/>
                <a:gd name="T26" fmla="*/ 112 w 154"/>
                <a:gd name="T27" fmla="*/ 91 h 101"/>
                <a:gd name="T28" fmla="*/ 116 w 154"/>
                <a:gd name="T29" fmla="*/ 85 h 101"/>
                <a:gd name="T30" fmla="*/ 121 w 154"/>
                <a:gd name="T31" fmla="*/ 78 h 101"/>
                <a:gd name="T32" fmla="*/ 127 w 154"/>
                <a:gd name="T33" fmla="*/ 71 h 101"/>
                <a:gd name="T34" fmla="*/ 135 w 154"/>
                <a:gd name="T35" fmla="*/ 59 h 101"/>
                <a:gd name="T36" fmla="*/ 143 w 154"/>
                <a:gd name="T37" fmla="*/ 45 h 101"/>
                <a:gd name="T38" fmla="*/ 149 w 154"/>
                <a:gd name="T39" fmla="*/ 31 h 101"/>
                <a:gd name="T40" fmla="*/ 153 w 154"/>
                <a:gd name="T41" fmla="*/ 18 h 101"/>
                <a:gd name="T42" fmla="*/ 154 w 154"/>
                <a:gd name="T43" fmla="*/ 7 h 101"/>
                <a:gd name="T44" fmla="*/ 152 w 154"/>
                <a:gd name="T45" fmla="*/ 1 h 101"/>
                <a:gd name="T46" fmla="*/ 147 w 154"/>
                <a:gd name="T47" fmla="*/ 0 h 101"/>
                <a:gd name="T48" fmla="*/ 137 w 154"/>
                <a:gd name="T49" fmla="*/ 8 h 101"/>
                <a:gd name="T50" fmla="*/ 127 w 154"/>
                <a:gd name="T51" fmla="*/ 17 h 101"/>
                <a:gd name="T52" fmla="*/ 119 w 154"/>
                <a:gd name="T53" fmla="*/ 24 h 101"/>
                <a:gd name="T54" fmla="*/ 112 w 154"/>
                <a:gd name="T55" fmla="*/ 29 h 101"/>
                <a:gd name="T56" fmla="*/ 106 w 154"/>
                <a:gd name="T57" fmla="*/ 33 h 101"/>
                <a:gd name="T58" fmla="*/ 100 w 154"/>
                <a:gd name="T59" fmla="*/ 36 h 101"/>
                <a:gd name="T60" fmla="*/ 95 w 154"/>
                <a:gd name="T61" fmla="*/ 37 h 101"/>
                <a:gd name="T62" fmla="*/ 89 w 154"/>
                <a:gd name="T63" fmla="*/ 37 h 101"/>
                <a:gd name="T64" fmla="*/ 84 w 154"/>
                <a:gd name="T65" fmla="*/ 36 h 101"/>
                <a:gd name="T66" fmla="*/ 81 w 154"/>
                <a:gd name="T67" fmla="*/ 35 h 101"/>
                <a:gd name="T68" fmla="*/ 78 w 154"/>
                <a:gd name="T69" fmla="*/ 34 h 101"/>
                <a:gd name="T70" fmla="*/ 74 w 154"/>
                <a:gd name="T71" fmla="*/ 33 h 101"/>
                <a:gd name="T72" fmla="*/ 71 w 154"/>
                <a:gd name="T73" fmla="*/ 32 h 101"/>
                <a:gd name="T74" fmla="*/ 67 w 154"/>
                <a:gd name="T75" fmla="*/ 30 h 101"/>
                <a:gd name="T76" fmla="*/ 63 w 154"/>
                <a:gd name="T77" fmla="*/ 29 h 101"/>
                <a:gd name="T78" fmla="*/ 59 w 154"/>
                <a:gd name="T79" fmla="*/ 27 h 101"/>
                <a:gd name="T80" fmla="*/ 54 w 154"/>
                <a:gd name="T81" fmla="*/ 25 h 101"/>
                <a:gd name="T82" fmla="*/ 47 w 154"/>
                <a:gd name="T83" fmla="*/ 22 h 101"/>
                <a:gd name="T84" fmla="*/ 39 w 154"/>
                <a:gd name="T85" fmla="*/ 19 h 101"/>
                <a:gd name="T86" fmla="*/ 31 w 154"/>
                <a:gd name="T87" fmla="*/ 17 h 101"/>
                <a:gd name="T88" fmla="*/ 24 w 154"/>
                <a:gd name="T89" fmla="*/ 15 h 101"/>
                <a:gd name="T90" fmla="*/ 17 w 154"/>
                <a:gd name="T91" fmla="*/ 15 h 101"/>
                <a:gd name="T92" fmla="*/ 12 w 154"/>
                <a:gd name="T93" fmla="*/ 16 h 101"/>
                <a:gd name="T94" fmla="*/ 8 w 154"/>
                <a:gd name="T95" fmla="*/ 18 h 101"/>
                <a:gd name="T96" fmla="*/ 5 w 154"/>
                <a:gd name="T97" fmla="*/ 22 h 101"/>
                <a:gd name="T98" fmla="*/ 3 w 154"/>
                <a:gd name="T99" fmla="*/ 22 h 101"/>
                <a:gd name="T100" fmla="*/ 0 w 154"/>
                <a:gd name="T101" fmla="*/ 24 h 101"/>
                <a:gd name="T102" fmla="*/ 0 w 154"/>
                <a:gd name="T103" fmla="*/ 27 h 101"/>
                <a:gd name="T104" fmla="*/ 1 w 154"/>
                <a:gd name="T105" fmla="*/ 32 h 101"/>
                <a:gd name="T106" fmla="*/ 4 w 154"/>
                <a:gd name="T107" fmla="*/ 38 h 101"/>
                <a:gd name="T108" fmla="*/ 10 w 154"/>
                <a:gd name="T109" fmla="*/ 45 h 101"/>
                <a:gd name="T110" fmla="*/ 18 w 154"/>
                <a:gd name="T111" fmla="*/ 54 h 101"/>
                <a:gd name="T112" fmla="*/ 31 w 154"/>
                <a:gd name="T113" fmla="*/ 63 h 1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
                <a:gd name="T172" fmla="*/ 0 h 101"/>
                <a:gd name="T173" fmla="*/ 154 w 154"/>
                <a:gd name="T174" fmla="*/ 101 h 1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 h="101">
                  <a:moveTo>
                    <a:pt x="31" y="63"/>
                  </a:moveTo>
                  <a:lnTo>
                    <a:pt x="36" y="67"/>
                  </a:lnTo>
                  <a:lnTo>
                    <a:pt x="41" y="70"/>
                  </a:lnTo>
                  <a:lnTo>
                    <a:pt x="46" y="74"/>
                  </a:lnTo>
                  <a:lnTo>
                    <a:pt x="52" y="79"/>
                  </a:lnTo>
                  <a:lnTo>
                    <a:pt x="57" y="83"/>
                  </a:lnTo>
                  <a:lnTo>
                    <a:pt x="64" y="87"/>
                  </a:lnTo>
                  <a:lnTo>
                    <a:pt x="72" y="92"/>
                  </a:lnTo>
                  <a:lnTo>
                    <a:pt x="80" y="96"/>
                  </a:lnTo>
                  <a:lnTo>
                    <a:pt x="89" y="100"/>
                  </a:lnTo>
                  <a:lnTo>
                    <a:pt x="96" y="101"/>
                  </a:lnTo>
                  <a:lnTo>
                    <a:pt x="102" y="99"/>
                  </a:lnTo>
                  <a:lnTo>
                    <a:pt x="107" y="96"/>
                  </a:lnTo>
                  <a:lnTo>
                    <a:pt x="112" y="91"/>
                  </a:lnTo>
                  <a:lnTo>
                    <a:pt x="116" y="85"/>
                  </a:lnTo>
                  <a:lnTo>
                    <a:pt x="121" y="78"/>
                  </a:lnTo>
                  <a:lnTo>
                    <a:pt x="127" y="71"/>
                  </a:lnTo>
                  <a:lnTo>
                    <a:pt x="135" y="59"/>
                  </a:lnTo>
                  <a:lnTo>
                    <a:pt x="143" y="45"/>
                  </a:lnTo>
                  <a:lnTo>
                    <a:pt x="149" y="31"/>
                  </a:lnTo>
                  <a:lnTo>
                    <a:pt x="153" y="18"/>
                  </a:lnTo>
                  <a:lnTo>
                    <a:pt x="154" y="7"/>
                  </a:lnTo>
                  <a:lnTo>
                    <a:pt x="152" y="1"/>
                  </a:lnTo>
                  <a:lnTo>
                    <a:pt x="147" y="0"/>
                  </a:lnTo>
                  <a:lnTo>
                    <a:pt x="137" y="8"/>
                  </a:lnTo>
                  <a:lnTo>
                    <a:pt x="127" y="17"/>
                  </a:lnTo>
                  <a:lnTo>
                    <a:pt x="119" y="24"/>
                  </a:lnTo>
                  <a:lnTo>
                    <a:pt x="112" y="29"/>
                  </a:lnTo>
                  <a:lnTo>
                    <a:pt x="106" y="33"/>
                  </a:lnTo>
                  <a:lnTo>
                    <a:pt x="100" y="36"/>
                  </a:lnTo>
                  <a:lnTo>
                    <a:pt x="95" y="37"/>
                  </a:lnTo>
                  <a:lnTo>
                    <a:pt x="89" y="37"/>
                  </a:lnTo>
                  <a:lnTo>
                    <a:pt x="84" y="36"/>
                  </a:lnTo>
                  <a:lnTo>
                    <a:pt x="81" y="35"/>
                  </a:lnTo>
                  <a:lnTo>
                    <a:pt x="78" y="34"/>
                  </a:lnTo>
                  <a:lnTo>
                    <a:pt x="74" y="33"/>
                  </a:lnTo>
                  <a:lnTo>
                    <a:pt x="71" y="32"/>
                  </a:lnTo>
                  <a:lnTo>
                    <a:pt x="67" y="30"/>
                  </a:lnTo>
                  <a:lnTo>
                    <a:pt x="63" y="29"/>
                  </a:lnTo>
                  <a:lnTo>
                    <a:pt x="59" y="27"/>
                  </a:lnTo>
                  <a:lnTo>
                    <a:pt x="54" y="25"/>
                  </a:lnTo>
                  <a:lnTo>
                    <a:pt x="47" y="22"/>
                  </a:lnTo>
                  <a:lnTo>
                    <a:pt x="39" y="19"/>
                  </a:lnTo>
                  <a:lnTo>
                    <a:pt x="31" y="17"/>
                  </a:lnTo>
                  <a:lnTo>
                    <a:pt x="24" y="15"/>
                  </a:lnTo>
                  <a:lnTo>
                    <a:pt x="17" y="15"/>
                  </a:lnTo>
                  <a:lnTo>
                    <a:pt x="12" y="16"/>
                  </a:lnTo>
                  <a:lnTo>
                    <a:pt x="8" y="18"/>
                  </a:lnTo>
                  <a:lnTo>
                    <a:pt x="5" y="22"/>
                  </a:lnTo>
                  <a:lnTo>
                    <a:pt x="3" y="22"/>
                  </a:lnTo>
                  <a:lnTo>
                    <a:pt x="0" y="24"/>
                  </a:lnTo>
                  <a:lnTo>
                    <a:pt x="0" y="27"/>
                  </a:lnTo>
                  <a:lnTo>
                    <a:pt x="1" y="32"/>
                  </a:lnTo>
                  <a:lnTo>
                    <a:pt x="4" y="38"/>
                  </a:lnTo>
                  <a:lnTo>
                    <a:pt x="10" y="45"/>
                  </a:lnTo>
                  <a:lnTo>
                    <a:pt x="18" y="54"/>
                  </a:lnTo>
                  <a:lnTo>
                    <a:pt x="31" y="63"/>
                  </a:lnTo>
                  <a:close/>
                </a:path>
              </a:pathLst>
            </a:custGeom>
            <a:solidFill>
              <a:srgbClr val="C96060"/>
            </a:solidFill>
            <a:ln w="9525">
              <a:noFill/>
              <a:round/>
              <a:headEnd/>
              <a:tailEnd/>
            </a:ln>
          </p:spPr>
          <p:txBody>
            <a:bodyPr/>
            <a:lstStyle/>
            <a:p>
              <a:endParaRPr lang="en-US"/>
            </a:p>
          </p:txBody>
        </p:sp>
        <p:sp>
          <p:nvSpPr>
            <p:cNvPr id="16427" name="Freeform 105"/>
            <p:cNvSpPr>
              <a:spLocks/>
            </p:cNvSpPr>
            <p:nvPr/>
          </p:nvSpPr>
          <p:spPr bwMode="auto">
            <a:xfrm>
              <a:off x="1782" y="3584"/>
              <a:ext cx="148" cy="88"/>
            </a:xfrm>
            <a:custGeom>
              <a:avLst/>
              <a:gdLst>
                <a:gd name="T0" fmla="*/ 41 w 148"/>
                <a:gd name="T1" fmla="*/ 63 h 88"/>
                <a:gd name="T2" fmla="*/ 47 w 148"/>
                <a:gd name="T3" fmla="*/ 67 h 88"/>
                <a:gd name="T4" fmla="*/ 52 w 148"/>
                <a:gd name="T5" fmla="*/ 70 h 88"/>
                <a:gd name="T6" fmla="*/ 58 w 148"/>
                <a:gd name="T7" fmla="*/ 73 h 88"/>
                <a:gd name="T8" fmla="*/ 63 w 148"/>
                <a:gd name="T9" fmla="*/ 76 h 88"/>
                <a:gd name="T10" fmla="*/ 68 w 148"/>
                <a:gd name="T11" fmla="*/ 79 h 88"/>
                <a:gd name="T12" fmla="*/ 73 w 148"/>
                <a:gd name="T13" fmla="*/ 82 h 88"/>
                <a:gd name="T14" fmla="*/ 78 w 148"/>
                <a:gd name="T15" fmla="*/ 84 h 88"/>
                <a:gd name="T16" fmla="*/ 84 w 148"/>
                <a:gd name="T17" fmla="*/ 87 h 88"/>
                <a:gd name="T18" fmla="*/ 91 w 148"/>
                <a:gd name="T19" fmla="*/ 88 h 88"/>
                <a:gd name="T20" fmla="*/ 96 w 148"/>
                <a:gd name="T21" fmla="*/ 88 h 88"/>
                <a:gd name="T22" fmla="*/ 101 w 148"/>
                <a:gd name="T23" fmla="*/ 86 h 88"/>
                <a:gd name="T24" fmla="*/ 105 w 148"/>
                <a:gd name="T25" fmla="*/ 82 h 88"/>
                <a:gd name="T26" fmla="*/ 109 w 148"/>
                <a:gd name="T27" fmla="*/ 78 h 88"/>
                <a:gd name="T28" fmla="*/ 112 w 148"/>
                <a:gd name="T29" fmla="*/ 73 h 88"/>
                <a:gd name="T30" fmla="*/ 117 w 148"/>
                <a:gd name="T31" fmla="*/ 67 h 88"/>
                <a:gd name="T32" fmla="*/ 122 w 148"/>
                <a:gd name="T33" fmla="*/ 60 h 88"/>
                <a:gd name="T34" fmla="*/ 130 w 148"/>
                <a:gd name="T35" fmla="*/ 49 h 88"/>
                <a:gd name="T36" fmla="*/ 137 w 148"/>
                <a:gd name="T37" fmla="*/ 37 h 88"/>
                <a:gd name="T38" fmla="*/ 143 w 148"/>
                <a:gd name="T39" fmla="*/ 25 h 88"/>
                <a:gd name="T40" fmla="*/ 147 w 148"/>
                <a:gd name="T41" fmla="*/ 13 h 88"/>
                <a:gd name="T42" fmla="*/ 148 w 148"/>
                <a:gd name="T43" fmla="*/ 4 h 88"/>
                <a:gd name="T44" fmla="*/ 147 w 148"/>
                <a:gd name="T45" fmla="*/ 0 h 88"/>
                <a:gd name="T46" fmla="*/ 142 w 148"/>
                <a:gd name="T47" fmla="*/ 0 h 88"/>
                <a:gd name="T48" fmla="*/ 132 w 148"/>
                <a:gd name="T49" fmla="*/ 6 h 88"/>
                <a:gd name="T50" fmla="*/ 123 w 148"/>
                <a:gd name="T51" fmla="*/ 14 h 88"/>
                <a:gd name="T52" fmla="*/ 114 w 148"/>
                <a:gd name="T53" fmla="*/ 21 h 88"/>
                <a:gd name="T54" fmla="*/ 107 w 148"/>
                <a:gd name="T55" fmla="*/ 27 h 88"/>
                <a:gd name="T56" fmla="*/ 101 w 148"/>
                <a:gd name="T57" fmla="*/ 31 h 88"/>
                <a:gd name="T58" fmla="*/ 95 w 148"/>
                <a:gd name="T59" fmla="*/ 32 h 88"/>
                <a:gd name="T60" fmla="*/ 90 w 148"/>
                <a:gd name="T61" fmla="*/ 33 h 88"/>
                <a:gd name="T62" fmla="*/ 85 w 148"/>
                <a:gd name="T63" fmla="*/ 33 h 88"/>
                <a:gd name="T64" fmla="*/ 79 w 148"/>
                <a:gd name="T65" fmla="*/ 31 h 88"/>
                <a:gd name="T66" fmla="*/ 76 w 148"/>
                <a:gd name="T67" fmla="*/ 29 h 88"/>
                <a:gd name="T68" fmla="*/ 73 w 148"/>
                <a:gd name="T69" fmla="*/ 28 h 88"/>
                <a:gd name="T70" fmla="*/ 70 w 148"/>
                <a:gd name="T71" fmla="*/ 26 h 88"/>
                <a:gd name="T72" fmla="*/ 67 w 148"/>
                <a:gd name="T73" fmla="*/ 25 h 88"/>
                <a:gd name="T74" fmla="*/ 63 w 148"/>
                <a:gd name="T75" fmla="*/ 24 h 88"/>
                <a:gd name="T76" fmla="*/ 59 w 148"/>
                <a:gd name="T77" fmla="*/ 22 h 88"/>
                <a:gd name="T78" fmla="*/ 55 w 148"/>
                <a:gd name="T79" fmla="*/ 20 h 88"/>
                <a:gd name="T80" fmla="*/ 50 w 148"/>
                <a:gd name="T81" fmla="*/ 18 h 88"/>
                <a:gd name="T82" fmla="*/ 42 w 148"/>
                <a:gd name="T83" fmla="*/ 15 h 88"/>
                <a:gd name="T84" fmla="*/ 34 w 148"/>
                <a:gd name="T85" fmla="*/ 13 h 88"/>
                <a:gd name="T86" fmla="*/ 26 w 148"/>
                <a:gd name="T87" fmla="*/ 11 h 88"/>
                <a:gd name="T88" fmla="*/ 19 w 148"/>
                <a:gd name="T89" fmla="*/ 10 h 88"/>
                <a:gd name="T90" fmla="*/ 13 w 148"/>
                <a:gd name="T91" fmla="*/ 10 h 88"/>
                <a:gd name="T92" fmla="*/ 8 w 148"/>
                <a:gd name="T93" fmla="*/ 12 h 88"/>
                <a:gd name="T94" fmla="*/ 4 w 148"/>
                <a:gd name="T95" fmla="*/ 14 h 88"/>
                <a:gd name="T96" fmla="*/ 2 w 148"/>
                <a:gd name="T97" fmla="*/ 19 h 88"/>
                <a:gd name="T98" fmla="*/ 1 w 148"/>
                <a:gd name="T99" fmla="*/ 20 h 88"/>
                <a:gd name="T100" fmla="*/ 0 w 148"/>
                <a:gd name="T101" fmla="*/ 22 h 88"/>
                <a:gd name="T102" fmla="*/ 1 w 148"/>
                <a:gd name="T103" fmla="*/ 26 h 88"/>
                <a:gd name="T104" fmla="*/ 4 w 148"/>
                <a:gd name="T105" fmla="*/ 31 h 88"/>
                <a:gd name="T106" fmla="*/ 8 w 148"/>
                <a:gd name="T107" fmla="*/ 38 h 88"/>
                <a:gd name="T108" fmla="*/ 16 w 148"/>
                <a:gd name="T109" fmla="*/ 45 h 88"/>
                <a:gd name="T110" fmla="*/ 26 w 148"/>
                <a:gd name="T111" fmla="*/ 54 h 88"/>
                <a:gd name="T112" fmla="*/ 41 w 148"/>
                <a:gd name="T113" fmla="*/ 63 h 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8"/>
                <a:gd name="T172" fmla="*/ 0 h 88"/>
                <a:gd name="T173" fmla="*/ 148 w 148"/>
                <a:gd name="T174" fmla="*/ 88 h 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8" h="88">
                  <a:moveTo>
                    <a:pt x="41" y="63"/>
                  </a:moveTo>
                  <a:lnTo>
                    <a:pt x="47" y="67"/>
                  </a:lnTo>
                  <a:lnTo>
                    <a:pt x="52" y="70"/>
                  </a:lnTo>
                  <a:lnTo>
                    <a:pt x="58" y="73"/>
                  </a:lnTo>
                  <a:lnTo>
                    <a:pt x="63" y="76"/>
                  </a:lnTo>
                  <a:lnTo>
                    <a:pt x="68" y="79"/>
                  </a:lnTo>
                  <a:lnTo>
                    <a:pt x="73" y="82"/>
                  </a:lnTo>
                  <a:lnTo>
                    <a:pt x="78" y="84"/>
                  </a:lnTo>
                  <a:lnTo>
                    <a:pt x="84" y="87"/>
                  </a:lnTo>
                  <a:lnTo>
                    <a:pt x="91" y="88"/>
                  </a:lnTo>
                  <a:lnTo>
                    <a:pt x="96" y="88"/>
                  </a:lnTo>
                  <a:lnTo>
                    <a:pt x="101" y="86"/>
                  </a:lnTo>
                  <a:lnTo>
                    <a:pt x="105" y="82"/>
                  </a:lnTo>
                  <a:lnTo>
                    <a:pt x="109" y="78"/>
                  </a:lnTo>
                  <a:lnTo>
                    <a:pt x="112" y="73"/>
                  </a:lnTo>
                  <a:lnTo>
                    <a:pt x="117" y="67"/>
                  </a:lnTo>
                  <a:lnTo>
                    <a:pt x="122" y="60"/>
                  </a:lnTo>
                  <a:lnTo>
                    <a:pt x="130" y="49"/>
                  </a:lnTo>
                  <a:lnTo>
                    <a:pt x="137" y="37"/>
                  </a:lnTo>
                  <a:lnTo>
                    <a:pt x="143" y="25"/>
                  </a:lnTo>
                  <a:lnTo>
                    <a:pt x="147" y="13"/>
                  </a:lnTo>
                  <a:lnTo>
                    <a:pt x="148" y="4"/>
                  </a:lnTo>
                  <a:lnTo>
                    <a:pt x="147" y="0"/>
                  </a:lnTo>
                  <a:lnTo>
                    <a:pt x="142" y="0"/>
                  </a:lnTo>
                  <a:lnTo>
                    <a:pt x="132" y="6"/>
                  </a:lnTo>
                  <a:lnTo>
                    <a:pt x="123" y="14"/>
                  </a:lnTo>
                  <a:lnTo>
                    <a:pt x="114" y="21"/>
                  </a:lnTo>
                  <a:lnTo>
                    <a:pt x="107" y="27"/>
                  </a:lnTo>
                  <a:lnTo>
                    <a:pt x="101" y="31"/>
                  </a:lnTo>
                  <a:lnTo>
                    <a:pt x="95" y="32"/>
                  </a:lnTo>
                  <a:lnTo>
                    <a:pt x="90" y="33"/>
                  </a:lnTo>
                  <a:lnTo>
                    <a:pt x="85" y="33"/>
                  </a:lnTo>
                  <a:lnTo>
                    <a:pt x="79" y="31"/>
                  </a:lnTo>
                  <a:lnTo>
                    <a:pt x="76" y="29"/>
                  </a:lnTo>
                  <a:lnTo>
                    <a:pt x="73" y="28"/>
                  </a:lnTo>
                  <a:lnTo>
                    <a:pt x="70" y="26"/>
                  </a:lnTo>
                  <a:lnTo>
                    <a:pt x="67" y="25"/>
                  </a:lnTo>
                  <a:lnTo>
                    <a:pt x="63" y="24"/>
                  </a:lnTo>
                  <a:lnTo>
                    <a:pt x="59" y="22"/>
                  </a:lnTo>
                  <a:lnTo>
                    <a:pt x="55" y="20"/>
                  </a:lnTo>
                  <a:lnTo>
                    <a:pt x="50" y="18"/>
                  </a:lnTo>
                  <a:lnTo>
                    <a:pt x="42" y="15"/>
                  </a:lnTo>
                  <a:lnTo>
                    <a:pt x="34" y="13"/>
                  </a:lnTo>
                  <a:lnTo>
                    <a:pt x="26" y="11"/>
                  </a:lnTo>
                  <a:lnTo>
                    <a:pt x="19" y="10"/>
                  </a:lnTo>
                  <a:lnTo>
                    <a:pt x="13" y="10"/>
                  </a:lnTo>
                  <a:lnTo>
                    <a:pt x="8" y="12"/>
                  </a:lnTo>
                  <a:lnTo>
                    <a:pt x="4" y="14"/>
                  </a:lnTo>
                  <a:lnTo>
                    <a:pt x="2" y="19"/>
                  </a:lnTo>
                  <a:lnTo>
                    <a:pt x="1" y="20"/>
                  </a:lnTo>
                  <a:lnTo>
                    <a:pt x="0" y="22"/>
                  </a:lnTo>
                  <a:lnTo>
                    <a:pt x="1" y="26"/>
                  </a:lnTo>
                  <a:lnTo>
                    <a:pt x="4" y="31"/>
                  </a:lnTo>
                  <a:lnTo>
                    <a:pt x="8" y="38"/>
                  </a:lnTo>
                  <a:lnTo>
                    <a:pt x="16" y="45"/>
                  </a:lnTo>
                  <a:lnTo>
                    <a:pt x="26" y="54"/>
                  </a:lnTo>
                  <a:lnTo>
                    <a:pt x="41" y="63"/>
                  </a:lnTo>
                  <a:close/>
                </a:path>
              </a:pathLst>
            </a:custGeom>
            <a:solidFill>
              <a:srgbClr val="C14949"/>
            </a:solidFill>
            <a:ln w="9525">
              <a:noFill/>
              <a:round/>
              <a:headEnd/>
              <a:tailEnd/>
            </a:ln>
          </p:spPr>
          <p:txBody>
            <a:bodyPr/>
            <a:lstStyle/>
            <a:p>
              <a:endParaRPr lang="en-US"/>
            </a:p>
          </p:txBody>
        </p:sp>
        <p:sp>
          <p:nvSpPr>
            <p:cNvPr id="16428" name="Freeform 106"/>
            <p:cNvSpPr>
              <a:spLocks/>
            </p:cNvSpPr>
            <p:nvPr/>
          </p:nvSpPr>
          <p:spPr bwMode="auto">
            <a:xfrm>
              <a:off x="1786" y="3592"/>
              <a:ext cx="143" cy="78"/>
            </a:xfrm>
            <a:custGeom>
              <a:avLst/>
              <a:gdLst>
                <a:gd name="T0" fmla="*/ 0 w 143"/>
                <a:gd name="T1" fmla="*/ 18 h 78"/>
                <a:gd name="T2" fmla="*/ 0 w 143"/>
                <a:gd name="T3" fmla="*/ 19 h 78"/>
                <a:gd name="T4" fmla="*/ 1 w 143"/>
                <a:gd name="T5" fmla="*/ 22 h 78"/>
                <a:gd name="T6" fmla="*/ 4 w 143"/>
                <a:gd name="T7" fmla="*/ 26 h 78"/>
                <a:gd name="T8" fmla="*/ 8 w 143"/>
                <a:gd name="T9" fmla="*/ 32 h 78"/>
                <a:gd name="T10" fmla="*/ 14 w 143"/>
                <a:gd name="T11" fmla="*/ 38 h 78"/>
                <a:gd name="T12" fmla="*/ 23 w 143"/>
                <a:gd name="T13" fmla="*/ 46 h 78"/>
                <a:gd name="T14" fmla="*/ 35 w 143"/>
                <a:gd name="T15" fmla="*/ 55 h 78"/>
                <a:gd name="T16" fmla="*/ 52 w 143"/>
                <a:gd name="T17" fmla="*/ 65 h 78"/>
                <a:gd name="T18" fmla="*/ 68 w 143"/>
                <a:gd name="T19" fmla="*/ 73 h 78"/>
                <a:gd name="T20" fmla="*/ 80 w 143"/>
                <a:gd name="T21" fmla="*/ 77 h 78"/>
                <a:gd name="T22" fmla="*/ 89 w 143"/>
                <a:gd name="T23" fmla="*/ 78 h 78"/>
                <a:gd name="T24" fmla="*/ 96 w 143"/>
                <a:gd name="T25" fmla="*/ 77 h 78"/>
                <a:gd name="T26" fmla="*/ 102 w 143"/>
                <a:gd name="T27" fmla="*/ 73 h 78"/>
                <a:gd name="T28" fmla="*/ 106 w 143"/>
                <a:gd name="T29" fmla="*/ 67 h 78"/>
                <a:gd name="T30" fmla="*/ 111 w 143"/>
                <a:gd name="T31" fmla="*/ 60 h 78"/>
                <a:gd name="T32" fmla="*/ 117 w 143"/>
                <a:gd name="T33" fmla="*/ 51 h 78"/>
                <a:gd name="T34" fmla="*/ 124 w 143"/>
                <a:gd name="T35" fmla="*/ 42 h 78"/>
                <a:gd name="T36" fmla="*/ 131 w 143"/>
                <a:gd name="T37" fmla="*/ 30 h 78"/>
                <a:gd name="T38" fmla="*/ 137 w 143"/>
                <a:gd name="T39" fmla="*/ 20 h 78"/>
                <a:gd name="T40" fmla="*/ 141 w 143"/>
                <a:gd name="T41" fmla="*/ 11 h 78"/>
                <a:gd name="T42" fmla="*/ 143 w 143"/>
                <a:gd name="T43" fmla="*/ 3 h 78"/>
                <a:gd name="T44" fmla="*/ 142 w 143"/>
                <a:gd name="T45" fmla="*/ 0 h 78"/>
                <a:gd name="T46" fmla="*/ 138 w 143"/>
                <a:gd name="T47" fmla="*/ 0 h 78"/>
                <a:gd name="T48" fmla="*/ 129 w 143"/>
                <a:gd name="T49" fmla="*/ 6 h 78"/>
                <a:gd name="T50" fmla="*/ 119 w 143"/>
                <a:gd name="T51" fmla="*/ 14 h 78"/>
                <a:gd name="T52" fmla="*/ 111 w 143"/>
                <a:gd name="T53" fmla="*/ 21 h 78"/>
                <a:gd name="T54" fmla="*/ 103 w 143"/>
                <a:gd name="T55" fmla="*/ 26 h 78"/>
                <a:gd name="T56" fmla="*/ 97 w 143"/>
                <a:gd name="T57" fmla="*/ 30 h 78"/>
                <a:gd name="T58" fmla="*/ 92 w 143"/>
                <a:gd name="T59" fmla="*/ 31 h 78"/>
                <a:gd name="T60" fmla="*/ 86 w 143"/>
                <a:gd name="T61" fmla="*/ 31 h 78"/>
                <a:gd name="T62" fmla="*/ 81 w 143"/>
                <a:gd name="T63" fmla="*/ 30 h 78"/>
                <a:gd name="T64" fmla="*/ 75 w 143"/>
                <a:gd name="T65" fmla="*/ 26 h 78"/>
                <a:gd name="T66" fmla="*/ 71 w 143"/>
                <a:gd name="T67" fmla="*/ 24 h 78"/>
                <a:gd name="T68" fmla="*/ 67 w 143"/>
                <a:gd name="T69" fmla="*/ 22 h 78"/>
                <a:gd name="T70" fmla="*/ 62 w 143"/>
                <a:gd name="T71" fmla="*/ 19 h 78"/>
                <a:gd name="T72" fmla="*/ 57 w 143"/>
                <a:gd name="T73" fmla="*/ 17 h 78"/>
                <a:gd name="T74" fmla="*/ 51 w 143"/>
                <a:gd name="T75" fmla="*/ 14 h 78"/>
                <a:gd name="T76" fmla="*/ 44 w 143"/>
                <a:gd name="T77" fmla="*/ 12 h 78"/>
                <a:gd name="T78" fmla="*/ 38 w 143"/>
                <a:gd name="T79" fmla="*/ 10 h 78"/>
                <a:gd name="T80" fmla="*/ 31 w 143"/>
                <a:gd name="T81" fmla="*/ 8 h 78"/>
                <a:gd name="T82" fmla="*/ 25 w 143"/>
                <a:gd name="T83" fmla="*/ 7 h 78"/>
                <a:gd name="T84" fmla="*/ 19 w 143"/>
                <a:gd name="T85" fmla="*/ 6 h 78"/>
                <a:gd name="T86" fmla="*/ 14 w 143"/>
                <a:gd name="T87" fmla="*/ 6 h 78"/>
                <a:gd name="T88" fmla="*/ 10 w 143"/>
                <a:gd name="T89" fmla="*/ 6 h 78"/>
                <a:gd name="T90" fmla="*/ 5 w 143"/>
                <a:gd name="T91" fmla="*/ 8 h 78"/>
                <a:gd name="T92" fmla="*/ 3 w 143"/>
                <a:gd name="T93" fmla="*/ 11 h 78"/>
                <a:gd name="T94" fmla="*/ 0 w 143"/>
                <a:gd name="T95" fmla="*/ 14 h 78"/>
                <a:gd name="T96" fmla="*/ 0 w 143"/>
                <a:gd name="T97" fmla="*/ 18 h 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3"/>
                <a:gd name="T148" fmla="*/ 0 h 78"/>
                <a:gd name="T149" fmla="*/ 143 w 143"/>
                <a:gd name="T150" fmla="*/ 78 h 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3" h="78">
                  <a:moveTo>
                    <a:pt x="0" y="18"/>
                  </a:moveTo>
                  <a:lnTo>
                    <a:pt x="0" y="19"/>
                  </a:lnTo>
                  <a:lnTo>
                    <a:pt x="1" y="22"/>
                  </a:lnTo>
                  <a:lnTo>
                    <a:pt x="4" y="26"/>
                  </a:lnTo>
                  <a:lnTo>
                    <a:pt x="8" y="32"/>
                  </a:lnTo>
                  <a:lnTo>
                    <a:pt x="14" y="38"/>
                  </a:lnTo>
                  <a:lnTo>
                    <a:pt x="23" y="46"/>
                  </a:lnTo>
                  <a:lnTo>
                    <a:pt x="35" y="55"/>
                  </a:lnTo>
                  <a:lnTo>
                    <a:pt x="52" y="65"/>
                  </a:lnTo>
                  <a:lnTo>
                    <a:pt x="68" y="73"/>
                  </a:lnTo>
                  <a:lnTo>
                    <a:pt x="80" y="77"/>
                  </a:lnTo>
                  <a:lnTo>
                    <a:pt x="89" y="78"/>
                  </a:lnTo>
                  <a:lnTo>
                    <a:pt x="96" y="77"/>
                  </a:lnTo>
                  <a:lnTo>
                    <a:pt x="102" y="73"/>
                  </a:lnTo>
                  <a:lnTo>
                    <a:pt x="106" y="67"/>
                  </a:lnTo>
                  <a:lnTo>
                    <a:pt x="111" y="60"/>
                  </a:lnTo>
                  <a:lnTo>
                    <a:pt x="117" y="51"/>
                  </a:lnTo>
                  <a:lnTo>
                    <a:pt x="124" y="42"/>
                  </a:lnTo>
                  <a:lnTo>
                    <a:pt x="131" y="30"/>
                  </a:lnTo>
                  <a:lnTo>
                    <a:pt x="137" y="20"/>
                  </a:lnTo>
                  <a:lnTo>
                    <a:pt x="141" y="11"/>
                  </a:lnTo>
                  <a:lnTo>
                    <a:pt x="143" y="3"/>
                  </a:lnTo>
                  <a:lnTo>
                    <a:pt x="142" y="0"/>
                  </a:lnTo>
                  <a:lnTo>
                    <a:pt x="138" y="0"/>
                  </a:lnTo>
                  <a:lnTo>
                    <a:pt x="129" y="6"/>
                  </a:lnTo>
                  <a:lnTo>
                    <a:pt x="119" y="14"/>
                  </a:lnTo>
                  <a:lnTo>
                    <a:pt x="111" y="21"/>
                  </a:lnTo>
                  <a:lnTo>
                    <a:pt x="103" y="26"/>
                  </a:lnTo>
                  <a:lnTo>
                    <a:pt x="97" y="30"/>
                  </a:lnTo>
                  <a:lnTo>
                    <a:pt x="92" y="31"/>
                  </a:lnTo>
                  <a:lnTo>
                    <a:pt x="86" y="31"/>
                  </a:lnTo>
                  <a:lnTo>
                    <a:pt x="81" y="30"/>
                  </a:lnTo>
                  <a:lnTo>
                    <a:pt x="75" y="26"/>
                  </a:lnTo>
                  <a:lnTo>
                    <a:pt x="71" y="24"/>
                  </a:lnTo>
                  <a:lnTo>
                    <a:pt x="67" y="22"/>
                  </a:lnTo>
                  <a:lnTo>
                    <a:pt x="62" y="19"/>
                  </a:lnTo>
                  <a:lnTo>
                    <a:pt x="57" y="17"/>
                  </a:lnTo>
                  <a:lnTo>
                    <a:pt x="51" y="14"/>
                  </a:lnTo>
                  <a:lnTo>
                    <a:pt x="44" y="12"/>
                  </a:lnTo>
                  <a:lnTo>
                    <a:pt x="38" y="10"/>
                  </a:lnTo>
                  <a:lnTo>
                    <a:pt x="31" y="8"/>
                  </a:lnTo>
                  <a:lnTo>
                    <a:pt x="25" y="7"/>
                  </a:lnTo>
                  <a:lnTo>
                    <a:pt x="19" y="6"/>
                  </a:lnTo>
                  <a:lnTo>
                    <a:pt x="14" y="6"/>
                  </a:lnTo>
                  <a:lnTo>
                    <a:pt x="10" y="6"/>
                  </a:lnTo>
                  <a:lnTo>
                    <a:pt x="5" y="8"/>
                  </a:lnTo>
                  <a:lnTo>
                    <a:pt x="3" y="11"/>
                  </a:lnTo>
                  <a:lnTo>
                    <a:pt x="0" y="14"/>
                  </a:lnTo>
                  <a:lnTo>
                    <a:pt x="0" y="18"/>
                  </a:lnTo>
                  <a:close/>
                </a:path>
              </a:pathLst>
            </a:custGeom>
            <a:solidFill>
              <a:srgbClr val="BA3333"/>
            </a:solidFill>
            <a:ln w="9525">
              <a:noFill/>
              <a:round/>
              <a:headEnd/>
              <a:tailEnd/>
            </a:ln>
          </p:spPr>
          <p:txBody>
            <a:bodyPr/>
            <a:lstStyle/>
            <a:p>
              <a:endParaRPr lang="en-US"/>
            </a:p>
          </p:txBody>
        </p:sp>
        <p:sp>
          <p:nvSpPr>
            <p:cNvPr id="16429" name="Freeform 107"/>
            <p:cNvSpPr>
              <a:spLocks/>
            </p:cNvSpPr>
            <p:nvPr/>
          </p:nvSpPr>
          <p:spPr bwMode="auto">
            <a:xfrm>
              <a:off x="1287" y="3281"/>
              <a:ext cx="465" cy="520"/>
            </a:xfrm>
            <a:custGeom>
              <a:avLst/>
              <a:gdLst>
                <a:gd name="T0" fmla="*/ 452 w 465"/>
                <a:gd name="T1" fmla="*/ 4 h 520"/>
                <a:gd name="T2" fmla="*/ 465 w 465"/>
                <a:gd name="T3" fmla="*/ 28 h 520"/>
                <a:gd name="T4" fmla="*/ 437 w 465"/>
                <a:gd name="T5" fmla="*/ 80 h 520"/>
                <a:gd name="T6" fmla="*/ 411 w 465"/>
                <a:gd name="T7" fmla="*/ 113 h 520"/>
                <a:gd name="T8" fmla="*/ 395 w 465"/>
                <a:gd name="T9" fmla="*/ 145 h 520"/>
                <a:gd name="T10" fmla="*/ 384 w 465"/>
                <a:gd name="T11" fmla="*/ 173 h 520"/>
                <a:gd name="T12" fmla="*/ 373 w 465"/>
                <a:gd name="T13" fmla="*/ 198 h 520"/>
                <a:gd name="T14" fmla="*/ 359 w 465"/>
                <a:gd name="T15" fmla="*/ 218 h 520"/>
                <a:gd name="T16" fmla="*/ 330 w 465"/>
                <a:gd name="T17" fmla="*/ 250 h 520"/>
                <a:gd name="T18" fmla="*/ 324 w 465"/>
                <a:gd name="T19" fmla="*/ 296 h 520"/>
                <a:gd name="T20" fmla="*/ 355 w 465"/>
                <a:gd name="T21" fmla="*/ 320 h 520"/>
                <a:gd name="T22" fmla="*/ 385 w 465"/>
                <a:gd name="T23" fmla="*/ 316 h 520"/>
                <a:gd name="T24" fmla="*/ 412 w 465"/>
                <a:gd name="T25" fmla="*/ 307 h 520"/>
                <a:gd name="T26" fmla="*/ 435 w 465"/>
                <a:gd name="T27" fmla="*/ 301 h 520"/>
                <a:gd name="T28" fmla="*/ 450 w 465"/>
                <a:gd name="T29" fmla="*/ 305 h 520"/>
                <a:gd name="T30" fmla="*/ 456 w 465"/>
                <a:gd name="T31" fmla="*/ 328 h 520"/>
                <a:gd name="T32" fmla="*/ 452 w 465"/>
                <a:gd name="T33" fmla="*/ 368 h 520"/>
                <a:gd name="T34" fmla="*/ 443 w 465"/>
                <a:gd name="T35" fmla="*/ 408 h 520"/>
                <a:gd name="T36" fmla="*/ 428 w 465"/>
                <a:gd name="T37" fmla="*/ 444 h 520"/>
                <a:gd name="T38" fmla="*/ 404 w 465"/>
                <a:gd name="T39" fmla="*/ 475 h 520"/>
                <a:gd name="T40" fmla="*/ 372 w 465"/>
                <a:gd name="T41" fmla="*/ 498 h 520"/>
                <a:gd name="T42" fmla="*/ 329 w 465"/>
                <a:gd name="T43" fmla="*/ 511 h 520"/>
                <a:gd name="T44" fmla="*/ 280 w 465"/>
                <a:gd name="T45" fmla="*/ 518 h 520"/>
                <a:gd name="T46" fmla="*/ 229 w 465"/>
                <a:gd name="T47" fmla="*/ 520 h 520"/>
                <a:gd name="T48" fmla="*/ 178 w 465"/>
                <a:gd name="T49" fmla="*/ 516 h 520"/>
                <a:gd name="T50" fmla="*/ 131 w 465"/>
                <a:gd name="T51" fmla="*/ 502 h 520"/>
                <a:gd name="T52" fmla="*/ 89 w 465"/>
                <a:gd name="T53" fmla="*/ 478 h 520"/>
                <a:gd name="T54" fmla="*/ 55 w 465"/>
                <a:gd name="T55" fmla="*/ 444 h 520"/>
                <a:gd name="T56" fmla="*/ 29 w 465"/>
                <a:gd name="T57" fmla="*/ 401 h 520"/>
                <a:gd name="T58" fmla="*/ 11 w 465"/>
                <a:gd name="T59" fmla="*/ 351 h 520"/>
                <a:gd name="T60" fmla="*/ 2 w 465"/>
                <a:gd name="T61" fmla="*/ 297 h 520"/>
                <a:gd name="T62" fmla="*/ 1 w 465"/>
                <a:gd name="T63" fmla="*/ 240 h 520"/>
                <a:gd name="T64" fmla="*/ 10 w 465"/>
                <a:gd name="T65" fmla="*/ 154 h 520"/>
                <a:gd name="T66" fmla="*/ 30 w 465"/>
                <a:gd name="T67" fmla="*/ 89 h 520"/>
                <a:gd name="T68" fmla="*/ 70 w 465"/>
                <a:gd name="T69" fmla="*/ 48 h 520"/>
                <a:gd name="T70" fmla="*/ 96 w 465"/>
                <a:gd name="T71" fmla="*/ 32 h 520"/>
                <a:gd name="T72" fmla="*/ 121 w 465"/>
                <a:gd name="T73" fmla="*/ 18 h 520"/>
                <a:gd name="T74" fmla="*/ 146 w 465"/>
                <a:gd name="T75" fmla="*/ 8 h 520"/>
                <a:gd name="T76" fmla="*/ 172 w 465"/>
                <a:gd name="T77" fmla="*/ 6 h 520"/>
                <a:gd name="T78" fmla="*/ 199 w 465"/>
                <a:gd name="T79" fmla="*/ 14 h 520"/>
                <a:gd name="T80" fmla="*/ 228 w 465"/>
                <a:gd name="T81" fmla="*/ 29 h 520"/>
                <a:gd name="T82" fmla="*/ 256 w 465"/>
                <a:gd name="T83" fmla="*/ 40 h 520"/>
                <a:gd name="T84" fmla="*/ 284 w 465"/>
                <a:gd name="T85" fmla="*/ 45 h 520"/>
                <a:gd name="T86" fmla="*/ 310 w 465"/>
                <a:gd name="T87" fmla="*/ 46 h 520"/>
                <a:gd name="T88" fmla="*/ 333 w 465"/>
                <a:gd name="T89" fmla="*/ 43 h 520"/>
                <a:gd name="T90" fmla="*/ 353 w 465"/>
                <a:gd name="T91" fmla="*/ 38 h 520"/>
                <a:gd name="T92" fmla="*/ 373 w 465"/>
                <a:gd name="T93" fmla="*/ 29 h 520"/>
                <a:gd name="T94" fmla="*/ 392 w 465"/>
                <a:gd name="T95" fmla="*/ 19 h 520"/>
                <a:gd name="T96" fmla="*/ 411 w 465"/>
                <a:gd name="T97" fmla="*/ 9 h 520"/>
                <a:gd name="T98" fmla="*/ 429 w 465"/>
                <a:gd name="T99" fmla="*/ 2 h 520"/>
                <a:gd name="T100" fmla="*/ 445 w 465"/>
                <a:gd name="T101" fmla="*/ 0 h 5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65"/>
                <a:gd name="T154" fmla="*/ 0 h 520"/>
                <a:gd name="T155" fmla="*/ 465 w 465"/>
                <a:gd name="T156" fmla="*/ 520 h 5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65" h="520">
                  <a:moveTo>
                    <a:pt x="445" y="0"/>
                  </a:moveTo>
                  <a:lnTo>
                    <a:pt x="447" y="1"/>
                  </a:lnTo>
                  <a:lnTo>
                    <a:pt x="452" y="4"/>
                  </a:lnTo>
                  <a:lnTo>
                    <a:pt x="458" y="9"/>
                  </a:lnTo>
                  <a:lnTo>
                    <a:pt x="463" y="17"/>
                  </a:lnTo>
                  <a:lnTo>
                    <a:pt x="465" y="28"/>
                  </a:lnTo>
                  <a:lnTo>
                    <a:pt x="463" y="42"/>
                  </a:lnTo>
                  <a:lnTo>
                    <a:pt x="454" y="59"/>
                  </a:lnTo>
                  <a:lnTo>
                    <a:pt x="437" y="80"/>
                  </a:lnTo>
                  <a:lnTo>
                    <a:pt x="427" y="91"/>
                  </a:lnTo>
                  <a:lnTo>
                    <a:pt x="419" y="103"/>
                  </a:lnTo>
                  <a:lnTo>
                    <a:pt x="411" y="113"/>
                  </a:lnTo>
                  <a:lnTo>
                    <a:pt x="405" y="124"/>
                  </a:lnTo>
                  <a:lnTo>
                    <a:pt x="399" y="135"/>
                  </a:lnTo>
                  <a:lnTo>
                    <a:pt x="395" y="145"/>
                  </a:lnTo>
                  <a:lnTo>
                    <a:pt x="391" y="155"/>
                  </a:lnTo>
                  <a:lnTo>
                    <a:pt x="387" y="164"/>
                  </a:lnTo>
                  <a:lnTo>
                    <a:pt x="384" y="173"/>
                  </a:lnTo>
                  <a:lnTo>
                    <a:pt x="380" y="182"/>
                  </a:lnTo>
                  <a:lnTo>
                    <a:pt x="377" y="190"/>
                  </a:lnTo>
                  <a:lnTo>
                    <a:pt x="373" y="198"/>
                  </a:lnTo>
                  <a:lnTo>
                    <a:pt x="369" y="205"/>
                  </a:lnTo>
                  <a:lnTo>
                    <a:pt x="364" y="212"/>
                  </a:lnTo>
                  <a:lnTo>
                    <a:pt x="359" y="218"/>
                  </a:lnTo>
                  <a:lnTo>
                    <a:pt x="352" y="223"/>
                  </a:lnTo>
                  <a:lnTo>
                    <a:pt x="339" y="235"/>
                  </a:lnTo>
                  <a:lnTo>
                    <a:pt x="330" y="250"/>
                  </a:lnTo>
                  <a:lnTo>
                    <a:pt x="324" y="265"/>
                  </a:lnTo>
                  <a:lnTo>
                    <a:pt x="323" y="281"/>
                  </a:lnTo>
                  <a:lnTo>
                    <a:pt x="324" y="296"/>
                  </a:lnTo>
                  <a:lnTo>
                    <a:pt x="330" y="308"/>
                  </a:lnTo>
                  <a:lnTo>
                    <a:pt x="340" y="317"/>
                  </a:lnTo>
                  <a:lnTo>
                    <a:pt x="355" y="320"/>
                  </a:lnTo>
                  <a:lnTo>
                    <a:pt x="365" y="319"/>
                  </a:lnTo>
                  <a:lnTo>
                    <a:pt x="375" y="318"/>
                  </a:lnTo>
                  <a:lnTo>
                    <a:pt x="385" y="316"/>
                  </a:lnTo>
                  <a:lnTo>
                    <a:pt x="394" y="313"/>
                  </a:lnTo>
                  <a:lnTo>
                    <a:pt x="404" y="310"/>
                  </a:lnTo>
                  <a:lnTo>
                    <a:pt x="412" y="307"/>
                  </a:lnTo>
                  <a:lnTo>
                    <a:pt x="420" y="304"/>
                  </a:lnTo>
                  <a:lnTo>
                    <a:pt x="428" y="302"/>
                  </a:lnTo>
                  <a:lnTo>
                    <a:pt x="435" y="301"/>
                  </a:lnTo>
                  <a:lnTo>
                    <a:pt x="441" y="301"/>
                  </a:lnTo>
                  <a:lnTo>
                    <a:pt x="446" y="303"/>
                  </a:lnTo>
                  <a:lnTo>
                    <a:pt x="450" y="305"/>
                  </a:lnTo>
                  <a:lnTo>
                    <a:pt x="453" y="311"/>
                  </a:lnTo>
                  <a:lnTo>
                    <a:pt x="455" y="318"/>
                  </a:lnTo>
                  <a:lnTo>
                    <a:pt x="456" y="328"/>
                  </a:lnTo>
                  <a:lnTo>
                    <a:pt x="455" y="340"/>
                  </a:lnTo>
                  <a:lnTo>
                    <a:pt x="454" y="354"/>
                  </a:lnTo>
                  <a:lnTo>
                    <a:pt x="452" y="368"/>
                  </a:lnTo>
                  <a:lnTo>
                    <a:pt x="450" y="382"/>
                  </a:lnTo>
                  <a:lnTo>
                    <a:pt x="447" y="395"/>
                  </a:lnTo>
                  <a:lnTo>
                    <a:pt x="443" y="408"/>
                  </a:lnTo>
                  <a:lnTo>
                    <a:pt x="439" y="421"/>
                  </a:lnTo>
                  <a:lnTo>
                    <a:pt x="434" y="433"/>
                  </a:lnTo>
                  <a:lnTo>
                    <a:pt x="428" y="444"/>
                  </a:lnTo>
                  <a:lnTo>
                    <a:pt x="421" y="456"/>
                  </a:lnTo>
                  <a:lnTo>
                    <a:pt x="413" y="466"/>
                  </a:lnTo>
                  <a:lnTo>
                    <a:pt x="404" y="475"/>
                  </a:lnTo>
                  <a:lnTo>
                    <a:pt x="395" y="484"/>
                  </a:lnTo>
                  <a:lnTo>
                    <a:pt x="384" y="492"/>
                  </a:lnTo>
                  <a:lnTo>
                    <a:pt x="372" y="498"/>
                  </a:lnTo>
                  <a:lnTo>
                    <a:pt x="359" y="503"/>
                  </a:lnTo>
                  <a:lnTo>
                    <a:pt x="344" y="507"/>
                  </a:lnTo>
                  <a:lnTo>
                    <a:pt x="329" y="511"/>
                  </a:lnTo>
                  <a:lnTo>
                    <a:pt x="312" y="513"/>
                  </a:lnTo>
                  <a:lnTo>
                    <a:pt x="296" y="516"/>
                  </a:lnTo>
                  <a:lnTo>
                    <a:pt x="280" y="518"/>
                  </a:lnTo>
                  <a:lnTo>
                    <a:pt x="262" y="519"/>
                  </a:lnTo>
                  <a:lnTo>
                    <a:pt x="246" y="520"/>
                  </a:lnTo>
                  <a:lnTo>
                    <a:pt x="229" y="520"/>
                  </a:lnTo>
                  <a:lnTo>
                    <a:pt x="212" y="520"/>
                  </a:lnTo>
                  <a:lnTo>
                    <a:pt x="195" y="518"/>
                  </a:lnTo>
                  <a:lnTo>
                    <a:pt x="178" y="516"/>
                  </a:lnTo>
                  <a:lnTo>
                    <a:pt x="162" y="512"/>
                  </a:lnTo>
                  <a:lnTo>
                    <a:pt x="146" y="508"/>
                  </a:lnTo>
                  <a:lnTo>
                    <a:pt x="131" y="502"/>
                  </a:lnTo>
                  <a:lnTo>
                    <a:pt x="116" y="495"/>
                  </a:lnTo>
                  <a:lnTo>
                    <a:pt x="102" y="487"/>
                  </a:lnTo>
                  <a:lnTo>
                    <a:pt x="89" y="478"/>
                  </a:lnTo>
                  <a:lnTo>
                    <a:pt x="77" y="468"/>
                  </a:lnTo>
                  <a:lnTo>
                    <a:pt x="65" y="456"/>
                  </a:lnTo>
                  <a:lnTo>
                    <a:pt x="55" y="444"/>
                  </a:lnTo>
                  <a:lnTo>
                    <a:pt x="45" y="430"/>
                  </a:lnTo>
                  <a:lnTo>
                    <a:pt x="36" y="416"/>
                  </a:lnTo>
                  <a:lnTo>
                    <a:pt x="29" y="401"/>
                  </a:lnTo>
                  <a:lnTo>
                    <a:pt x="22" y="385"/>
                  </a:lnTo>
                  <a:lnTo>
                    <a:pt x="16" y="368"/>
                  </a:lnTo>
                  <a:lnTo>
                    <a:pt x="11" y="351"/>
                  </a:lnTo>
                  <a:lnTo>
                    <a:pt x="7" y="334"/>
                  </a:lnTo>
                  <a:lnTo>
                    <a:pt x="4" y="316"/>
                  </a:lnTo>
                  <a:lnTo>
                    <a:pt x="2" y="297"/>
                  </a:lnTo>
                  <a:lnTo>
                    <a:pt x="0" y="278"/>
                  </a:lnTo>
                  <a:lnTo>
                    <a:pt x="0" y="259"/>
                  </a:lnTo>
                  <a:lnTo>
                    <a:pt x="1" y="240"/>
                  </a:lnTo>
                  <a:lnTo>
                    <a:pt x="2" y="220"/>
                  </a:lnTo>
                  <a:lnTo>
                    <a:pt x="6" y="184"/>
                  </a:lnTo>
                  <a:lnTo>
                    <a:pt x="10" y="154"/>
                  </a:lnTo>
                  <a:lnTo>
                    <a:pt x="16" y="129"/>
                  </a:lnTo>
                  <a:lnTo>
                    <a:pt x="22" y="107"/>
                  </a:lnTo>
                  <a:lnTo>
                    <a:pt x="30" y="89"/>
                  </a:lnTo>
                  <a:lnTo>
                    <a:pt x="41" y="73"/>
                  </a:lnTo>
                  <a:lnTo>
                    <a:pt x="53" y="60"/>
                  </a:lnTo>
                  <a:lnTo>
                    <a:pt x="70" y="48"/>
                  </a:lnTo>
                  <a:lnTo>
                    <a:pt x="79" y="43"/>
                  </a:lnTo>
                  <a:lnTo>
                    <a:pt x="88" y="37"/>
                  </a:lnTo>
                  <a:lnTo>
                    <a:pt x="96" y="32"/>
                  </a:lnTo>
                  <a:lnTo>
                    <a:pt x="105" y="27"/>
                  </a:lnTo>
                  <a:lnTo>
                    <a:pt x="114" y="22"/>
                  </a:lnTo>
                  <a:lnTo>
                    <a:pt x="121" y="18"/>
                  </a:lnTo>
                  <a:lnTo>
                    <a:pt x="130" y="14"/>
                  </a:lnTo>
                  <a:lnTo>
                    <a:pt x="138" y="11"/>
                  </a:lnTo>
                  <a:lnTo>
                    <a:pt x="146" y="8"/>
                  </a:lnTo>
                  <a:lnTo>
                    <a:pt x="155" y="7"/>
                  </a:lnTo>
                  <a:lnTo>
                    <a:pt x="164" y="6"/>
                  </a:lnTo>
                  <a:lnTo>
                    <a:pt x="172" y="6"/>
                  </a:lnTo>
                  <a:lnTo>
                    <a:pt x="181" y="8"/>
                  </a:lnTo>
                  <a:lnTo>
                    <a:pt x="190" y="10"/>
                  </a:lnTo>
                  <a:lnTo>
                    <a:pt x="199" y="14"/>
                  </a:lnTo>
                  <a:lnTo>
                    <a:pt x="208" y="19"/>
                  </a:lnTo>
                  <a:lnTo>
                    <a:pt x="218" y="25"/>
                  </a:lnTo>
                  <a:lnTo>
                    <a:pt x="228" y="29"/>
                  </a:lnTo>
                  <a:lnTo>
                    <a:pt x="238" y="33"/>
                  </a:lnTo>
                  <a:lnTo>
                    <a:pt x="247" y="37"/>
                  </a:lnTo>
                  <a:lnTo>
                    <a:pt x="256" y="40"/>
                  </a:lnTo>
                  <a:lnTo>
                    <a:pt x="266" y="42"/>
                  </a:lnTo>
                  <a:lnTo>
                    <a:pt x="275" y="44"/>
                  </a:lnTo>
                  <a:lnTo>
                    <a:pt x="284" y="45"/>
                  </a:lnTo>
                  <a:lnTo>
                    <a:pt x="293" y="46"/>
                  </a:lnTo>
                  <a:lnTo>
                    <a:pt x="301" y="46"/>
                  </a:lnTo>
                  <a:lnTo>
                    <a:pt x="310" y="46"/>
                  </a:lnTo>
                  <a:lnTo>
                    <a:pt x="318" y="45"/>
                  </a:lnTo>
                  <a:lnTo>
                    <a:pt x="325" y="45"/>
                  </a:lnTo>
                  <a:lnTo>
                    <a:pt x="333" y="43"/>
                  </a:lnTo>
                  <a:lnTo>
                    <a:pt x="340" y="42"/>
                  </a:lnTo>
                  <a:lnTo>
                    <a:pt x="347" y="40"/>
                  </a:lnTo>
                  <a:lnTo>
                    <a:pt x="353" y="38"/>
                  </a:lnTo>
                  <a:lnTo>
                    <a:pt x="360" y="35"/>
                  </a:lnTo>
                  <a:lnTo>
                    <a:pt x="367" y="32"/>
                  </a:lnTo>
                  <a:lnTo>
                    <a:pt x="373" y="29"/>
                  </a:lnTo>
                  <a:lnTo>
                    <a:pt x="379" y="26"/>
                  </a:lnTo>
                  <a:lnTo>
                    <a:pt x="386" y="22"/>
                  </a:lnTo>
                  <a:lnTo>
                    <a:pt x="392" y="19"/>
                  </a:lnTo>
                  <a:lnTo>
                    <a:pt x="398" y="15"/>
                  </a:lnTo>
                  <a:lnTo>
                    <a:pt x="405" y="12"/>
                  </a:lnTo>
                  <a:lnTo>
                    <a:pt x="411" y="9"/>
                  </a:lnTo>
                  <a:lnTo>
                    <a:pt x="417" y="6"/>
                  </a:lnTo>
                  <a:lnTo>
                    <a:pt x="423" y="4"/>
                  </a:lnTo>
                  <a:lnTo>
                    <a:pt x="429" y="2"/>
                  </a:lnTo>
                  <a:lnTo>
                    <a:pt x="434" y="1"/>
                  </a:lnTo>
                  <a:lnTo>
                    <a:pt x="440" y="0"/>
                  </a:lnTo>
                  <a:lnTo>
                    <a:pt x="445" y="0"/>
                  </a:lnTo>
                  <a:close/>
                </a:path>
              </a:pathLst>
            </a:custGeom>
            <a:solidFill>
              <a:srgbClr val="FFFFFF"/>
            </a:solidFill>
            <a:ln w="9525">
              <a:noFill/>
              <a:round/>
              <a:headEnd/>
              <a:tailEnd/>
            </a:ln>
          </p:spPr>
          <p:txBody>
            <a:bodyPr/>
            <a:lstStyle/>
            <a:p>
              <a:endParaRPr lang="en-US"/>
            </a:p>
          </p:txBody>
        </p:sp>
        <p:sp>
          <p:nvSpPr>
            <p:cNvPr id="16430" name="Freeform 108"/>
            <p:cNvSpPr>
              <a:spLocks/>
            </p:cNvSpPr>
            <p:nvPr/>
          </p:nvSpPr>
          <p:spPr bwMode="auto">
            <a:xfrm>
              <a:off x="1293" y="3288"/>
              <a:ext cx="450" cy="508"/>
            </a:xfrm>
            <a:custGeom>
              <a:avLst/>
              <a:gdLst>
                <a:gd name="T0" fmla="*/ 441 w 450"/>
                <a:gd name="T1" fmla="*/ 362 h 508"/>
                <a:gd name="T2" fmla="*/ 433 w 450"/>
                <a:gd name="T3" fmla="*/ 397 h 508"/>
                <a:gd name="T4" fmla="*/ 421 w 450"/>
                <a:gd name="T5" fmla="*/ 428 h 508"/>
                <a:gd name="T6" fmla="*/ 403 w 450"/>
                <a:gd name="T7" fmla="*/ 455 h 508"/>
                <a:gd name="T8" fmla="*/ 378 w 450"/>
                <a:gd name="T9" fmla="*/ 477 h 508"/>
                <a:gd name="T10" fmla="*/ 355 w 450"/>
                <a:gd name="T11" fmla="*/ 490 h 508"/>
                <a:gd name="T12" fmla="*/ 345 w 450"/>
                <a:gd name="T13" fmla="*/ 492 h 508"/>
                <a:gd name="T14" fmla="*/ 336 w 450"/>
                <a:gd name="T15" fmla="*/ 495 h 508"/>
                <a:gd name="T16" fmla="*/ 302 w 450"/>
                <a:gd name="T17" fmla="*/ 502 h 508"/>
                <a:gd name="T18" fmla="*/ 254 w 450"/>
                <a:gd name="T19" fmla="*/ 508 h 508"/>
                <a:gd name="T20" fmla="*/ 205 w 450"/>
                <a:gd name="T21" fmla="*/ 508 h 508"/>
                <a:gd name="T22" fmla="*/ 157 w 450"/>
                <a:gd name="T23" fmla="*/ 500 h 508"/>
                <a:gd name="T24" fmla="*/ 113 w 450"/>
                <a:gd name="T25" fmla="*/ 484 h 508"/>
                <a:gd name="T26" fmla="*/ 74 w 450"/>
                <a:gd name="T27" fmla="*/ 457 h 508"/>
                <a:gd name="T28" fmla="*/ 44 w 450"/>
                <a:gd name="T29" fmla="*/ 420 h 508"/>
                <a:gd name="T30" fmla="*/ 21 w 450"/>
                <a:gd name="T31" fmla="*/ 376 h 508"/>
                <a:gd name="T32" fmla="*/ 7 w 450"/>
                <a:gd name="T33" fmla="*/ 326 h 508"/>
                <a:gd name="T34" fmla="*/ 0 w 450"/>
                <a:gd name="T35" fmla="*/ 271 h 508"/>
                <a:gd name="T36" fmla="*/ 2 w 450"/>
                <a:gd name="T37" fmla="*/ 215 h 508"/>
                <a:gd name="T38" fmla="*/ 15 w 450"/>
                <a:gd name="T39" fmla="*/ 125 h 508"/>
                <a:gd name="T40" fmla="*/ 39 w 450"/>
                <a:gd name="T41" fmla="*/ 71 h 508"/>
                <a:gd name="T42" fmla="*/ 77 w 450"/>
                <a:gd name="T43" fmla="*/ 41 h 508"/>
                <a:gd name="T44" fmla="*/ 102 w 450"/>
                <a:gd name="T45" fmla="*/ 26 h 508"/>
                <a:gd name="T46" fmla="*/ 126 w 450"/>
                <a:gd name="T47" fmla="*/ 13 h 508"/>
                <a:gd name="T48" fmla="*/ 151 w 450"/>
                <a:gd name="T49" fmla="*/ 6 h 508"/>
                <a:gd name="T50" fmla="*/ 176 w 450"/>
                <a:gd name="T51" fmla="*/ 7 h 508"/>
                <a:gd name="T52" fmla="*/ 203 w 450"/>
                <a:gd name="T53" fmla="*/ 18 h 508"/>
                <a:gd name="T54" fmla="*/ 231 w 450"/>
                <a:gd name="T55" fmla="*/ 32 h 508"/>
                <a:gd name="T56" fmla="*/ 258 w 450"/>
                <a:gd name="T57" fmla="*/ 41 h 508"/>
                <a:gd name="T58" fmla="*/ 284 w 450"/>
                <a:gd name="T59" fmla="*/ 44 h 508"/>
                <a:gd name="T60" fmla="*/ 309 w 450"/>
                <a:gd name="T61" fmla="*/ 44 h 508"/>
                <a:gd name="T62" fmla="*/ 330 w 450"/>
                <a:gd name="T63" fmla="*/ 40 h 508"/>
                <a:gd name="T64" fmla="*/ 350 w 450"/>
                <a:gd name="T65" fmla="*/ 34 h 508"/>
                <a:gd name="T66" fmla="*/ 369 w 450"/>
                <a:gd name="T67" fmla="*/ 24 h 508"/>
                <a:gd name="T68" fmla="*/ 387 w 450"/>
                <a:gd name="T69" fmla="*/ 14 h 508"/>
                <a:gd name="T70" fmla="*/ 405 w 450"/>
                <a:gd name="T71" fmla="*/ 6 h 508"/>
                <a:gd name="T72" fmla="*/ 422 w 450"/>
                <a:gd name="T73" fmla="*/ 0 h 508"/>
                <a:gd name="T74" fmla="*/ 434 w 450"/>
                <a:gd name="T75" fmla="*/ 1 h 508"/>
                <a:gd name="T76" fmla="*/ 447 w 450"/>
                <a:gd name="T77" fmla="*/ 14 h 508"/>
                <a:gd name="T78" fmla="*/ 442 w 450"/>
                <a:gd name="T79" fmla="*/ 50 h 508"/>
                <a:gd name="T80" fmla="*/ 426 w 450"/>
                <a:gd name="T81" fmla="*/ 73 h 508"/>
                <a:gd name="T82" fmla="*/ 411 w 450"/>
                <a:gd name="T83" fmla="*/ 89 h 508"/>
                <a:gd name="T84" fmla="*/ 390 w 450"/>
                <a:gd name="T85" fmla="*/ 121 h 508"/>
                <a:gd name="T86" fmla="*/ 377 w 450"/>
                <a:gd name="T87" fmla="*/ 151 h 508"/>
                <a:gd name="T88" fmla="*/ 367 w 450"/>
                <a:gd name="T89" fmla="*/ 177 h 508"/>
                <a:gd name="T90" fmla="*/ 355 w 450"/>
                <a:gd name="T91" fmla="*/ 200 h 508"/>
                <a:gd name="T92" fmla="*/ 339 w 450"/>
                <a:gd name="T93" fmla="*/ 217 h 508"/>
                <a:gd name="T94" fmla="*/ 312 w 450"/>
                <a:gd name="T95" fmla="*/ 259 h 508"/>
                <a:gd name="T96" fmla="*/ 318 w 450"/>
                <a:gd name="T97" fmla="*/ 304 h 508"/>
                <a:gd name="T98" fmla="*/ 342 w 450"/>
                <a:gd name="T99" fmla="*/ 318 h 508"/>
                <a:gd name="T100" fmla="*/ 347 w 450"/>
                <a:gd name="T101" fmla="*/ 318 h 508"/>
                <a:gd name="T102" fmla="*/ 353 w 450"/>
                <a:gd name="T103" fmla="*/ 318 h 508"/>
                <a:gd name="T104" fmla="*/ 372 w 450"/>
                <a:gd name="T105" fmla="*/ 316 h 508"/>
                <a:gd name="T106" fmla="*/ 397 w 450"/>
                <a:gd name="T107" fmla="*/ 308 h 508"/>
                <a:gd name="T108" fmla="*/ 418 w 450"/>
                <a:gd name="T109" fmla="*/ 302 h 508"/>
                <a:gd name="T110" fmla="*/ 434 w 450"/>
                <a:gd name="T111" fmla="*/ 303 h 508"/>
                <a:gd name="T112" fmla="*/ 442 w 450"/>
                <a:gd name="T113" fmla="*/ 318 h 5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50"/>
                <a:gd name="T172" fmla="*/ 0 h 508"/>
                <a:gd name="T173" fmla="*/ 450 w 450"/>
                <a:gd name="T174" fmla="*/ 508 h 5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50" h="508">
                  <a:moveTo>
                    <a:pt x="443" y="338"/>
                  </a:moveTo>
                  <a:lnTo>
                    <a:pt x="442" y="350"/>
                  </a:lnTo>
                  <a:lnTo>
                    <a:pt x="441" y="362"/>
                  </a:lnTo>
                  <a:lnTo>
                    <a:pt x="439" y="374"/>
                  </a:lnTo>
                  <a:lnTo>
                    <a:pt x="436" y="385"/>
                  </a:lnTo>
                  <a:lnTo>
                    <a:pt x="433" y="397"/>
                  </a:lnTo>
                  <a:lnTo>
                    <a:pt x="430" y="407"/>
                  </a:lnTo>
                  <a:lnTo>
                    <a:pt x="426" y="418"/>
                  </a:lnTo>
                  <a:lnTo>
                    <a:pt x="421" y="428"/>
                  </a:lnTo>
                  <a:lnTo>
                    <a:pt x="416" y="437"/>
                  </a:lnTo>
                  <a:lnTo>
                    <a:pt x="410" y="447"/>
                  </a:lnTo>
                  <a:lnTo>
                    <a:pt x="403" y="455"/>
                  </a:lnTo>
                  <a:lnTo>
                    <a:pt x="396" y="463"/>
                  </a:lnTo>
                  <a:lnTo>
                    <a:pt x="387" y="470"/>
                  </a:lnTo>
                  <a:lnTo>
                    <a:pt x="378" y="477"/>
                  </a:lnTo>
                  <a:lnTo>
                    <a:pt x="368" y="483"/>
                  </a:lnTo>
                  <a:lnTo>
                    <a:pt x="357" y="488"/>
                  </a:lnTo>
                  <a:lnTo>
                    <a:pt x="355" y="490"/>
                  </a:lnTo>
                  <a:lnTo>
                    <a:pt x="351" y="491"/>
                  </a:lnTo>
                  <a:lnTo>
                    <a:pt x="348" y="492"/>
                  </a:lnTo>
                  <a:lnTo>
                    <a:pt x="345" y="492"/>
                  </a:lnTo>
                  <a:lnTo>
                    <a:pt x="342" y="493"/>
                  </a:lnTo>
                  <a:lnTo>
                    <a:pt x="339" y="494"/>
                  </a:lnTo>
                  <a:lnTo>
                    <a:pt x="336" y="495"/>
                  </a:lnTo>
                  <a:lnTo>
                    <a:pt x="332" y="496"/>
                  </a:lnTo>
                  <a:lnTo>
                    <a:pt x="318" y="499"/>
                  </a:lnTo>
                  <a:lnTo>
                    <a:pt x="302" y="502"/>
                  </a:lnTo>
                  <a:lnTo>
                    <a:pt x="286" y="504"/>
                  </a:lnTo>
                  <a:lnTo>
                    <a:pt x="270" y="506"/>
                  </a:lnTo>
                  <a:lnTo>
                    <a:pt x="254" y="508"/>
                  </a:lnTo>
                  <a:lnTo>
                    <a:pt x="237" y="508"/>
                  </a:lnTo>
                  <a:lnTo>
                    <a:pt x="221" y="508"/>
                  </a:lnTo>
                  <a:lnTo>
                    <a:pt x="205" y="508"/>
                  </a:lnTo>
                  <a:lnTo>
                    <a:pt x="188" y="506"/>
                  </a:lnTo>
                  <a:lnTo>
                    <a:pt x="172" y="504"/>
                  </a:lnTo>
                  <a:lnTo>
                    <a:pt x="157" y="500"/>
                  </a:lnTo>
                  <a:lnTo>
                    <a:pt x="141" y="496"/>
                  </a:lnTo>
                  <a:lnTo>
                    <a:pt x="127" y="491"/>
                  </a:lnTo>
                  <a:lnTo>
                    <a:pt x="113" y="484"/>
                  </a:lnTo>
                  <a:lnTo>
                    <a:pt x="99" y="476"/>
                  </a:lnTo>
                  <a:lnTo>
                    <a:pt x="86" y="467"/>
                  </a:lnTo>
                  <a:lnTo>
                    <a:pt x="74" y="457"/>
                  </a:lnTo>
                  <a:lnTo>
                    <a:pt x="63" y="445"/>
                  </a:lnTo>
                  <a:lnTo>
                    <a:pt x="53" y="433"/>
                  </a:lnTo>
                  <a:lnTo>
                    <a:pt x="44" y="420"/>
                  </a:lnTo>
                  <a:lnTo>
                    <a:pt x="35" y="406"/>
                  </a:lnTo>
                  <a:lnTo>
                    <a:pt x="28" y="391"/>
                  </a:lnTo>
                  <a:lnTo>
                    <a:pt x="21" y="376"/>
                  </a:lnTo>
                  <a:lnTo>
                    <a:pt x="16" y="359"/>
                  </a:lnTo>
                  <a:lnTo>
                    <a:pt x="10" y="343"/>
                  </a:lnTo>
                  <a:lnTo>
                    <a:pt x="7" y="326"/>
                  </a:lnTo>
                  <a:lnTo>
                    <a:pt x="4" y="308"/>
                  </a:lnTo>
                  <a:lnTo>
                    <a:pt x="1" y="290"/>
                  </a:lnTo>
                  <a:lnTo>
                    <a:pt x="0" y="271"/>
                  </a:lnTo>
                  <a:lnTo>
                    <a:pt x="0" y="253"/>
                  </a:lnTo>
                  <a:lnTo>
                    <a:pt x="0" y="234"/>
                  </a:lnTo>
                  <a:lnTo>
                    <a:pt x="2" y="215"/>
                  </a:lnTo>
                  <a:lnTo>
                    <a:pt x="6" y="180"/>
                  </a:lnTo>
                  <a:lnTo>
                    <a:pt x="10" y="150"/>
                  </a:lnTo>
                  <a:lnTo>
                    <a:pt x="15" y="125"/>
                  </a:lnTo>
                  <a:lnTo>
                    <a:pt x="21" y="104"/>
                  </a:lnTo>
                  <a:lnTo>
                    <a:pt x="29" y="86"/>
                  </a:lnTo>
                  <a:lnTo>
                    <a:pt x="39" y="71"/>
                  </a:lnTo>
                  <a:lnTo>
                    <a:pt x="52" y="58"/>
                  </a:lnTo>
                  <a:lnTo>
                    <a:pt x="68" y="47"/>
                  </a:lnTo>
                  <a:lnTo>
                    <a:pt x="77" y="41"/>
                  </a:lnTo>
                  <a:lnTo>
                    <a:pt x="85" y="36"/>
                  </a:lnTo>
                  <a:lnTo>
                    <a:pt x="94" y="31"/>
                  </a:lnTo>
                  <a:lnTo>
                    <a:pt x="102" y="26"/>
                  </a:lnTo>
                  <a:lnTo>
                    <a:pt x="110" y="21"/>
                  </a:lnTo>
                  <a:lnTo>
                    <a:pt x="118" y="17"/>
                  </a:lnTo>
                  <a:lnTo>
                    <a:pt x="126" y="13"/>
                  </a:lnTo>
                  <a:lnTo>
                    <a:pt x="134" y="10"/>
                  </a:lnTo>
                  <a:lnTo>
                    <a:pt x="142" y="7"/>
                  </a:lnTo>
                  <a:lnTo>
                    <a:pt x="151" y="6"/>
                  </a:lnTo>
                  <a:lnTo>
                    <a:pt x="159" y="5"/>
                  </a:lnTo>
                  <a:lnTo>
                    <a:pt x="167" y="5"/>
                  </a:lnTo>
                  <a:lnTo>
                    <a:pt x="176" y="7"/>
                  </a:lnTo>
                  <a:lnTo>
                    <a:pt x="184" y="9"/>
                  </a:lnTo>
                  <a:lnTo>
                    <a:pt x="194" y="13"/>
                  </a:lnTo>
                  <a:lnTo>
                    <a:pt x="203" y="18"/>
                  </a:lnTo>
                  <a:lnTo>
                    <a:pt x="212" y="24"/>
                  </a:lnTo>
                  <a:lnTo>
                    <a:pt x="221" y="28"/>
                  </a:lnTo>
                  <a:lnTo>
                    <a:pt x="231" y="32"/>
                  </a:lnTo>
                  <a:lnTo>
                    <a:pt x="240" y="36"/>
                  </a:lnTo>
                  <a:lnTo>
                    <a:pt x="249" y="38"/>
                  </a:lnTo>
                  <a:lnTo>
                    <a:pt x="258" y="41"/>
                  </a:lnTo>
                  <a:lnTo>
                    <a:pt x="267" y="42"/>
                  </a:lnTo>
                  <a:lnTo>
                    <a:pt x="276" y="44"/>
                  </a:lnTo>
                  <a:lnTo>
                    <a:pt x="284" y="44"/>
                  </a:lnTo>
                  <a:lnTo>
                    <a:pt x="293" y="44"/>
                  </a:lnTo>
                  <a:lnTo>
                    <a:pt x="301" y="44"/>
                  </a:lnTo>
                  <a:lnTo>
                    <a:pt x="309" y="44"/>
                  </a:lnTo>
                  <a:lnTo>
                    <a:pt x="316" y="43"/>
                  </a:lnTo>
                  <a:lnTo>
                    <a:pt x="324" y="42"/>
                  </a:lnTo>
                  <a:lnTo>
                    <a:pt x="330" y="40"/>
                  </a:lnTo>
                  <a:lnTo>
                    <a:pt x="337" y="38"/>
                  </a:lnTo>
                  <a:lnTo>
                    <a:pt x="343" y="36"/>
                  </a:lnTo>
                  <a:lnTo>
                    <a:pt x="350" y="34"/>
                  </a:lnTo>
                  <a:lnTo>
                    <a:pt x="356" y="31"/>
                  </a:lnTo>
                  <a:lnTo>
                    <a:pt x="362" y="27"/>
                  </a:lnTo>
                  <a:lnTo>
                    <a:pt x="369" y="24"/>
                  </a:lnTo>
                  <a:lnTo>
                    <a:pt x="375" y="21"/>
                  </a:lnTo>
                  <a:lnTo>
                    <a:pt x="381" y="18"/>
                  </a:lnTo>
                  <a:lnTo>
                    <a:pt x="387" y="14"/>
                  </a:lnTo>
                  <a:lnTo>
                    <a:pt x="393" y="11"/>
                  </a:lnTo>
                  <a:lnTo>
                    <a:pt x="399" y="8"/>
                  </a:lnTo>
                  <a:lnTo>
                    <a:pt x="405" y="6"/>
                  </a:lnTo>
                  <a:lnTo>
                    <a:pt x="411" y="3"/>
                  </a:lnTo>
                  <a:lnTo>
                    <a:pt x="416" y="1"/>
                  </a:lnTo>
                  <a:lnTo>
                    <a:pt x="422" y="0"/>
                  </a:lnTo>
                  <a:lnTo>
                    <a:pt x="427" y="0"/>
                  </a:lnTo>
                  <a:lnTo>
                    <a:pt x="432" y="0"/>
                  </a:lnTo>
                  <a:lnTo>
                    <a:pt x="434" y="1"/>
                  </a:lnTo>
                  <a:lnTo>
                    <a:pt x="438" y="3"/>
                  </a:lnTo>
                  <a:lnTo>
                    <a:pt x="443" y="7"/>
                  </a:lnTo>
                  <a:lnTo>
                    <a:pt x="447" y="14"/>
                  </a:lnTo>
                  <a:lnTo>
                    <a:pt x="450" y="23"/>
                  </a:lnTo>
                  <a:lnTo>
                    <a:pt x="448" y="35"/>
                  </a:lnTo>
                  <a:lnTo>
                    <a:pt x="442" y="50"/>
                  </a:lnTo>
                  <a:lnTo>
                    <a:pt x="430" y="68"/>
                  </a:lnTo>
                  <a:lnTo>
                    <a:pt x="428" y="70"/>
                  </a:lnTo>
                  <a:lnTo>
                    <a:pt x="426" y="73"/>
                  </a:lnTo>
                  <a:lnTo>
                    <a:pt x="423" y="75"/>
                  </a:lnTo>
                  <a:lnTo>
                    <a:pt x="421" y="78"/>
                  </a:lnTo>
                  <a:lnTo>
                    <a:pt x="411" y="89"/>
                  </a:lnTo>
                  <a:lnTo>
                    <a:pt x="403" y="99"/>
                  </a:lnTo>
                  <a:lnTo>
                    <a:pt x="396" y="110"/>
                  </a:lnTo>
                  <a:lnTo>
                    <a:pt x="390" y="121"/>
                  </a:lnTo>
                  <a:lnTo>
                    <a:pt x="385" y="131"/>
                  </a:lnTo>
                  <a:lnTo>
                    <a:pt x="380" y="141"/>
                  </a:lnTo>
                  <a:lnTo>
                    <a:pt x="377" y="151"/>
                  </a:lnTo>
                  <a:lnTo>
                    <a:pt x="373" y="160"/>
                  </a:lnTo>
                  <a:lnTo>
                    <a:pt x="370" y="169"/>
                  </a:lnTo>
                  <a:lnTo>
                    <a:pt x="367" y="177"/>
                  </a:lnTo>
                  <a:lnTo>
                    <a:pt x="363" y="185"/>
                  </a:lnTo>
                  <a:lnTo>
                    <a:pt x="360" y="193"/>
                  </a:lnTo>
                  <a:lnTo>
                    <a:pt x="355" y="200"/>
                  </a:lnTo>
                  <a:lnTo>
                    <a:pt x="351" y="206"/>
                  </a:lnTo>
                  <a:lnTo>
                    <a:pt x="345" y="212"/>
                  </a:lnTo>
                  <a:lnTo>
                    <a:pt x="339" y="217"/>
                  </a:lnTo>
                  <a:lnTo>
                    <a:pt x="327" y="229"/>
                  </a:lnTo>
                  <a:lnTo>
                    <a:pt x="318" y="243"/>
                  </a:lnTo>
                  <a:lnTo>
                    <a:pt x="312" y="259"/>
                  </a:lnTo>
                  <a:lnTo>
                    <a:pt x="311" y="275"/>
                  </a:lnTo>
                  <a:lnTo>
                    <a:pt x="312" y="291"/>
                  </a:lnTo>
                  <a:lnTo>
                    <a:pt x="318" y="304"/>
                  </a:lnTo>
                  <a:lnTo>
                    <a:pt x="327" y="313"/>
                  </a:lnTo>
                  <a:lnTo>
                    <a:pt x="340" y="318"/>
                  </a:lnTo>
                  <a:lnTo>
                    <a:pt x="342" y="318"/>
                  </a:lnTo>
                  <a:lnTo>
                    <a:pt x="344" y="318"/>
                  </a:lnTo>
                  <a:lnTo>
                    <a:pt x="345" y="318"/>
                  </a:lnTo>
                  <a:lnTo>
                    <a:pt x="347" y="318"/>
                  </a:lnTo>
                  <a:lnTo>
                    <a:pt x="349" y="318"/>
                  </a:lnTo>
                  <a:lnTo>
                    <a:pt x="351" y="318"/>
                  </a:lnTo>
                  <a:lnTo>
                    <a:pt x="353" y="318"/>
                  </a:lnTo>
                  <a:lnTo>
                    <a:pt x="355" y="318"/>
                  </a:lnTo>
                  <a:lnTo>
                    <a:pt x="363" y="317"/>
                  </a:lnTo>
                  <a:lnTo>
                    <a:pt x="372" y="316"/>
                  </a:lnTo>
                  <a:lnTo>
                    <a:pt x="380" y="313"/>
                  </a:lnTo>
                  <a:lnTo>
                    <a:pt x="389" y="310"/>
                  </a:lnTo>
                  <a:lnTo>
                    <a:pt x="397" y="308"/>
                  </a:lnTo>
                  <a:lnTo>
                    <a:pt x="404" y="305"/>
                  </a:lnTo>
                  <a:lnTo>
                    <a:pt x="411" y="303"/>
                  </a:lnTo>
                  <a:lnTo>
                    <a:pt x="418" y="302"/>
                  </a:lnTo>
                  <a:lnTo>
                    <a:pt x="424" y="301"/>
                  </a:lnTo>
                  <a:lnTo>
                    <a:pt x="429" y="302"/>
                  </a:lnTo>
                  <a:lnTo>
                    <a:pt x="434" y="303"/>
                  </a:lnTo>
                  <a:lnTo>
                    <a:pt x="438" y="306"/>
                  </a:lnTo>
                  <a:lnTo>
                    <a:pt x="441" y="311"/>
                  </a:lnTo>
                  <a:lnTo>
                    <a:pt x="442" y="318"/>
                  </a:lnTo>
                  <a:lnTo>
                    <a:pt x="443" y="327"/>
                  </a:lnTo>
                  <a:lnTo>
                    <a:pt x="443" y="338"/>
                  </a:lnTo>
                  <a:close/>
                </a:path>
              </a:pathLst>
            </a:custGeom>
            <a:solidFill>
              <a:srgbClr val="F7E8E8"/>
            </a:solidFill>
            <a:ln w="9525">
              <a:noFill/>
              <a:round/>
              <a:headEnd/>
              <a:tailEnd/>
            </a:ln>
          </p:spPr>
          <p:txBody>
            <a:bodyPr/>
            <a:lstStyle/>
            <a:p>
              <a:endParaRPr lang="en-US"/>
            </a:p>
          </p:txBody>
        </p:sp>
        <p:sp>
          <p:nvSpPr>
            <p:cNvPr id="16431" name="Freeform 109"/>
            <p:cNvSpPr>
              <a:spLocks/>
            </p:cNvSpPr>
            <p:nvPr/>
          </p:nvSpPr>
          <p:spPr bwMode="auto">
            <a:xfrm>
              <a:off x="1300" y="3295"/>
              <a:ext cx="434" cy="496"/>
            </a:xfrm>
            <a:custGeom>
              <a:avLst/>
              <a:gdLst>
                <a:gd name="T0" fmla="*/ 428 w 434"/>
                <a:gd name="T1" fmla="*/ 359 h 496"/>
                <a:gd name="T2" fmla="*/ 421 w 434"/>
                <a:gd name="T3" fmla="*/ 392 h 496"/>
                <a:gd name="T4" fmla="*/ 409 w 434"/>
                <a:gd name="T5" fmla="*/ 422 h 496"/>
                <a:gd name="T6" fmla="*/ 391 w 434"/>
                <a:gd name="T7" fmla="*/ 447 h 496"/>
                <a:gd name="T8" fmla="*/ 365 w 434"/>
                <a:gd name="T9" fmla="*/ 467 h 496"/>
                <a:gd name="T10" fmla="*/ 342 w 434"/>
                <a:gd name="T11" fmla="*/ 479 h 496"/>
                <a:gd name="T12" fmla="*/ 333 w 434"/>
                <a:gd name="T13" fmla="*/ 481 h 496"/>
                <a:gd name="T14" fmla="*/ 324 w 434"/>
                <a:gd name="T15" fmla="*/ 484 h 496"/>
                <a:gd name="T16" fmla="*/ 291 w 434"/>
                <a:gd name="T17" fmla="*/ 491 h 496"/>
                <a:gd name="T18" fmla="*/ 245 w 434"/>
                <a:gd name="T19" fmla="*/ 496 h 496"/>
                <a:gd name="T20" fmla="*/ 197 w 434"/>
                <a:gd name="T21" fmla="*/ 495 h 496"/>
                <a:gd name="T22" fmla="*/ 151 w 434"/>
                <a:gd name="T23" fmla="*/ 488 h 496"/>
                <a:gd name="T24" fmla="*/ 109 w 434"/>
                <a:gd name="T25" fmla="*/ 472 h 496"/>
                <a:gd name="T26" fmla="*/ 72 w 434"/>
                <a:gd name="T27" fmla="*/ 446 h 496"/>
                <a:gd name="T28" fmla="*/ 42 w 434"/>
                <a:gd name="T29" fmla="*/ 410 h 496"/>
                <a:gd name="T30" fmla="*/ 21 w 434"/>
                <a:gd name="T31" fmla="*/ 367 h 496"/>
                <a:gd name="T32" fmla="*/ 6 w 434"/>
                <a:gd name="T33" fmla="*/ 318 h 496"/>
                <a:gd name="T34" fmla="*/ 0 w 434"/>
                <a:gd name="T35" fmla="*/ 265 h 496"/>
                <a:gd name="T36" fmla="*/ 2 w 434"/>
                <a:gd name="T37" fmla="*/ 210 h 496"/>
                <a:gd name="T38" fmla="*/ 14 w 434"/>
                <a:gd name="T39" fmla="*/ 121 h 496"/>
                <a:gd name="T40" fmla="*/ 38 w 434"/>
                <a:gd name="T41" fmla="*/ 69 h 496"/>
                <a:gd name="T42" fmla="*/ 74 w 434"/>
                <a:gd name="T43" fmla="*/ 40 h 496"/>
                <a:gd name="T44" fmla="*/ 99 w 434"/>
                <a:gd name="T45" fmla="*/ 25 h 496"/>
                <a:gd name="T46" fmla="*/ 122 w 434"/>
                <a:gd name="T47" fmla="*/ 12 h 496"/>
                <a:gd name="T48" fmla="*/ 146 w 434"/>
                <a:gd name="T49" fmla="*/ 5 h 496"/>
                <a:gd name="T50" fmla="*/ 170 w 434"/>
                <a:gd name="T51" fmla="*/ 6 h 496"/>
                <a:gd name="T52" fmla="*/ 197 w 434"/>
                <a:gd name="T53" fmla="*/ 17 h 496"/>
                <a:gd name="T54" fmla="*/ 224 w 434"/>
                <a:gd name="T55" fmla="*/ 31 h 496"/>
                <a:gd name="T56" fmla="*/ 250 w 434"/>
                <a:gd name="T57" fmla="*/ 39 h 496"/>
                <a:gd name="T58" fmla="*/ 276 w 434"/>
                <a:gd name="T59" fmla="*/ 43 h 496"/>
                <a:gd name="T60" fmla="*/ 299 w 434"/>
                <a:gd name="T61" fmla="*/ 43 h 496"/>
                <a:gd name="T62" fmla="*/ 321 w 434"/>
                <a:gd name="T63" fmla="*/ 39 h 496"/>
                <a:gd name="T64" fmla="*/ 340 w 434"/>
                <a:gd name="T65" fmla="*/ 32 h 496"/>
                <a:gd name="T66" fmla="*/ 358 w 434"/>
                <a:gd name="T67" fmla="*/ 23 h 496"/>
                <a:gd name="T68" fmla="*/ 376 w 434"/>
                <a:gd name="T69" fmla="*/ 13 h 496"/>
                <a:gd name="T70" fmla="*/ 393 w 434"/>
                <a:gd name="T71" fmla="*/ 5 h 496"/>
                <a:gd name="T72" fmla="*/ 409 w 434"/>
                <a:gd name="T73" fmla="*/ 0 h 496"/>
                <a:gd name="T74" fmla="*/ 421 w 434"/>
                <a:gd name="T75" fmla="*/ 0 h 496"/>
                <a:gd name="T76" fmla="*/ 433 w 434"/>
                <a:gd name="T77" fmla="*/ 13 h 496"/>
                <a:gd name="T78" fmla="*/ 427 w 434"/>
                <a:gd name="T79" fmla="*/ 48 h 496"/>
                <a:gd name="T80" fmla="*/ 409 w 434"/>
                <a:gd name="T81" fmla="*/ 70 h 496"/>
                <a:gd name="T82" fmla="*/ 396 w 434"/>
                <a:gd name="T83" fmla="*/ 86 h 496"/>
                <a:gd name="T84" fmla="*/ 375 w 434"/>
                <a:gd name="T85" fmla="*/ 117 h 496"/>
                <a:gd name="T86" fmla="*/ 362 w 434"/>
                <a:gd name="T87" fmla="*/ 146 h 496"/>
                <a:gd name="T88" fmla="*/ 353 w 434"/>
                <a:gd name="T89" fmla="*/ 172 h 496"/>
                <a:gd name="T90" fmla="*/ 342 w 434"/>
                <a:gd name="T91" fmla="*/ 194 h 496"/>
                <a:gd name="T92" fmla="*/ 326 w 434"/>
                <a:gd name="T93" fmla="*/ 212 h 496"/>
                <a:gd name="T94" fmla="*/ 300 w 434"/>
                <a:gd name="T95" fmla="*/ 253 h 496"/>
                <a:gd name="T96" fmla="*/ 305 w 434"/>
                <a:gd name="T97" fmla="*/ 299 h 496"/>
                <a:gd name="T98" fmla="*/ 327 w 434"/>
                <a:gd name="T99" fmla="*/ 316 h 496"/>
                <a:gd name="T100" fmla="*/ 332 w 434"/>
                <a:gd name="T101" fmla="*/ 317 h 496"/>
                <a:gd name="T102" fmla="*/ 337 w 434"/>
                <a:gd name="T103" fmla="*/ 318 h 496"/>
                <a:gd name="T104" fmla="*/ 356 w 434"/>
                <a:gd name="T105" fmla="*/ 315 h 496"/>
                <a:gd name="T106" fmla="*/ 380 w 434"/>
                <a:gd name="T107" fmla="*/ 308 h 496"/>
                <a:gd name="T108" fmla="*/ 403 w 434"/>
                <a:gd name="T109" fmla="*/ 302 h 496"/>
                <a:gd name="T110" fmla="*/ 420 w 434"/>
                <a:gd name="T111" fmla="*/ 302 h 496"/>
                <a:gd name="T112" fmla="*/ 429 w 434"/>
                <a:gd name="T113" fmla="*/ 316 h 4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34"/>
                <a:gd name="T172" fmla="*/ 0 h 496"/>
                <a:gd name="T173" fmla="*/ 434 w 434"/>
                <a:gd name="T174" fmla="*/ 496 h 49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34" h="496">
                  <a:moveTo>
                    <a:pt x="430" y="336"/>
                  </a:moveTo>
                  <a:lnTo>
                    <a:pt x="429" y="348"/>
                  </a:lnTo>
                  <a:lnTo>
                    <a:pt x="428" y="359"/>
                  </a:lnTo>
                  <a:lnTo>
                    <a:pt x="426" y="371"/>
                  </a:lnTo>
                  <a:lnTo>
                    <a:pt x="423" y="382"/>
                  </a:lnTo>
                  <a:lnTo>
                    <a:pt x="421" y="392"/>
                  </a:lnTo>
                  <a:lnTo>
                    <a:pt x="417" y="402"/>
                  </a:lnTo>
                  <a:lnTo>
                    <a:pt x="413" y="412"/>
                  </a:lnTo>
                  <a:lnTo>
                    <a:pt x="409" y="422"/>
                  </a:lnTo>
                  <a:lnTo>
                    <a:pt x="403" y="430"/>
                  </a:lnTo>
                  <a:lnTo>
                    <a:pt x="397" y="439"/>
                  </a:lnTo>
                  <a:lnTo>
                    <a:pt x="391" y="447"/>
                  </a:lnTo>
                  <a:lnTo>
                    <a:pt x="383" y="454"/>
                  </a:lnTo>
                  <a:lnTo>
                    <a:pt x="374" y="461"/>
                  </a:lnTo>
                  <a:lnTo>
                    <a:pt x="365" y="467"/>
                  </a:lnTo>
                  <a:lnTo>
                    <a:pt x="355" y="472"/>
                  </a:lnTo>
                  <a:lnTo>
                    <a:pt x="344" y="477"/>
                  </a:lnTo>
                  <a:lnTo>
                    <a:pt x="342" y="479"/>
                  </a:lnTo>
                  <a:lnTo>
                    <a:pt x="339" y="479"/>
                  </a:lnTo>
                  <a:lnTo>
                    <a:pt x="336" y="480"/>
                  </a:lnTo>
                  <a:lnTo>
                    <a:pt x="333" y="481"/>
                  </a:lnTo>
                  <a:lnTo>
                    <a:pt x="330" y="482"/>
                  </a:lnTo>
                  <a:lnTo>
                    <a:pt x="327" y="483"/>
                  </a:lnTo>
                  <a:lnTo>
                    <a:pt x="324" y="484"/>
                  </a:lnTo>
                  <a:lnTo>
                    <a:pt x="321" y="485"/>
                  </a:lnTo>
                  <a:lnTo>
                    <a:pt x="306" y="488"/>
                  </a:lnTo>
                  <a:lnTo>
                    <a:pt x="291" y="491"/>
                  </a:lnTo>
                  <a:lnTo>
                    <a:pt x="276" y="493"/>
                  </a:lnTo>
                  <a:lnTo>
                    <a:pt x="261" y="495"/>
                  </a:lnTo>
                  <a:lnTo>
                    <a:pt x="245" y="496"/>
                  </a:lnTo>
                  <a:lnTo>
                    <a:pt x="229" y="496"/>
                  </a:lnTo>
                  <a:lnTo>
                    <a:pt x="213" y="496"/>
                  </a:lnTo>
                  <a:lnTo>
                    <a:pt x="197" y="495"/>
                  </a:lnTo>
                  <a:lnTo>
                    <a:pt x="182" y="494"/>
                  </a:lnTo>
                  <a:lnTo>
                    <a:pt x="166" y="491"/>
                  </a:lnTo>
                  <a:lnTo>
                    <a:pt x="151" y="488"/>
                  </a:lnTo>
                  <a:lnTo>
                    <a:pt x="137" y="484"/>
                  </a:lnTo>
                  <a:lnTo>
                    <a:pt x="122" y="479"/>
                  </a:lnTo>
                  <a:lnTo>
                    <a:pt x="109" y="472"/>
                  </a:lnTo>
                  <a:lnTo>
                    <a:pt x="96" y="465"/>
                  </a:lnTo>
                  <a:lnTo>
                    <a:pt x="83" y="456"/>
                  </a:lnTo>
                  <a:lnTo>
                    <a:pt x="72" y="446"/>
                  </a:lnTo>
                  <a:lnTo>
                    <a:pt x="61" y="435"/>
                  </a:lnTo>
                  <a:lnTo>
                    <a:pt x="52" y="423"/>
                  </a:lnTo>
                  <a:lnTo>
                    <a:pt x="42" y="410"/>
                  </a:lnTo>
                  <a:lnTo>
                    <a:pt x="34" y="396"/>
                  </a:lnTo>
                  <a:lnTo>
                    <a:pt x="27" y="382"/>
                  </a:lnTo>
                  <a:lnTo>
                    <a:pt x="21" y="367"/>
                  </a:lnTo>
                  <a:lnTo>
                    <a:pt x="15" y="351"/>
                  </a:lnTo>
                  <a:lnTo>
                    <a:pt x="10" y="334"/>
                  </a:lnTo>
                  <a:lnTo>
                    <a:pt x="6" y="318"/>
                  </a:lnTo>
                  <a:lnTo>
                    <a:pt x="3" y="300"/>
                  </a:lnTo>
                  <a:lnTo>
                    <a:pt x="1" y="283"/>
                  </a:lnTo>
                  <a:lnTo>
                    <a:pt x="0" y="265"/>
                  </a:lnTo>
                  <a:lnTo>
                    <a:pt x="0" y="247"/>
                  </a:lnTo>
                  <a:lnTo>
                    <a:pt x="0" y="228"/>
                  </a:lnTo>
                  <a:lnTo>
                    <a:pt x="2" y="210"/>
                  </a:lnTo>
                  <a:lnTo>
                    <a:pt x="5" y="175"/>
                  </a:lnTo>
                  <a:lnTo>
                    <a:pt x="9" y="146"/>
                  </a:lnTo>
                  <a:lnTo>
                    <a:pt x="14" y="121"/>
                  </a:lnTo>
                  <a:lnTo>
                    <a:pt x="20" y="101"/>
                  </a:lnTo>
                  <a:lnTo>
                    <a:pt x="28" y="84"/>
                  </a:lnTo>
                  <a:lnTo>
                    <a:pt x="38" y="69"/>
                  </a:lnTo>
                  <a:lnTo>
                    <a:pt x="50" y="56"/>
                  </a:lnTo>
                  <a:lnTo>
                    <a:pt x="66" y="45"/>
                  </a:lnTo>
                  <a:lnTo>
                    <a:pt x="74" y="40"/>
                  </a:lnTo>
                  <a:lnTo>
                    <a:pt x="83" y="35"/>
                  </a:lnTo>
                  <a:lnTo>
                    <a:pt x="91" y="30"/>
                  </a:lnTo>
                  <a:lnTo>
                    <a:pt x="99" y="25"/>
                  </a:lnTo>
                  <a:lnTo>
                    <a:pt x="107" y="20"/>
                  </a:lnTo>
                  <a:lnTo>
                    <a:pt x="114" y="16"/>
                  </a:lnTo>
                  <a:lnTo>
                    <a:pt x="122" y="12"/>
                  </a:lnTo>
                  <a:lnTo>
                    <a:pt x="130" y="9"/>
                  </a:lnTo>
                  <a:lnTo>
                    <a:pt x="138" y="6"/>
                  </a:lnTo>
                  <a:lnTo>
                    <a:pt x="146" y="5"/>
                  </a:lnTo>
                  <a:lnTo>
                    <a:pt x="154" y="4"/>
                  </a:lnTo>
                  <a:lnTo>
                    <a:pt x="162" y="5"/>
                  </a:lnTo>
                  <a:lnTo>
                    <a:pt x="170" y="6"/>
                  </a:lnTo>
                  <a:lnTo>
                    <a:pt x="179" y="8"/>
                  </a:lnTo>
                  <a:lnTo>
                    <a:pt x="188" y="12"/>
                  </a:lnTo>
                  <a:lnTo>
                    <a:pt x="197" y="17"/>
                  </a:lnTo>
                  <a:lnTo>
                    <a:pt x="206" y="22"/>
                  </a:lnTo>
                  <a:lnTo>
                    <a:pt x="215" y="27"/>
                  </a:lnTo>
                  <a:lnTo>
                    <a:pt x="224" y="31"/>
                  </a:lnTo>
                  <a:lnTo>
                    <a:pt x="233" y="34"/>
                  </a:lnTo>
                  <a:lnTo>
                    <a:pt x="242" y="37"/>
                  </a:lnTo>
                  <a:lnTo>
                    <a:pt x="250" y="39"/>
                  </a:lnTo>
                  <a:lnTo>
                    <a:pt x="259" y="41"/>
                  </a:lnTo>
                  <a:lnTo>
                    <a:pt x="268" y="42"/>
                  </a:lnTo>
                  <a:lnTo>
                    <a:pt x="276" y="43"/>
                  </a:lnTo>
                  <a:lnTo>
                    <a:pt x="284" y="43"/>
                  </a:lnTo>
                  <a:lnTo>
                    <a:pt x="292" y="43"/>
                  </a:lnTo>
                  <a:lnTo>
                    <a:pt x="299" y="43"/>
                  </a:lnTo>
                  <a:lnTo>
                    <a:pt x="307" y="42"/>
                  </a:lnTo>
                  <a:lnTo>
                    <a:pt x="314" y="40"/>
                  </a:lnTo>
                  <a:lnTo>
                    <a:pt x="321" y="39"/>
                  </a:lnTo>
                  <a:lnTo>
                    <a:pt x="327" y="37"/>
                  </a:lnTo>
                  <a:lnTo>
                    <a:pt x="333" y="35"/>
                  </a:lnTo>
                  <a:lnTo>
                    <a:pt x="340" y="32"/>
                  </a:lnTo>
                  <a:lnTo>
                    <a:pt x="346" y="30"/>
                  </a:lnTo>
                  <a:lnTo>
                    <a:pt x="352" y="26"/>
                  </a:lnTo>
                  <a:lnTo>
                    <a:pt x="358" y="23"/>
                  </a:lnTo>
                  <a:lnTo>
                    <a:pt x="364" y="20"/>
                  </a:lnTo>
                  <a:lnTo>
                    <a:pt x="370" y="17"/>
                  </a:lnTo>
                  <a:lnTo>
                    <a:pt x="376" y="13"/>
                  </a:lnTo>
                  <a:lnTo>
                    <a:pt x="382" y="10"/>
                  </a:lnTo>
                  <a:lnTo>
                    <a:pt x="388" y="7"/>
                  </a:lnTo>
                  <a:lnTo>
                    <a:pt x="393" y="5"/>
                  </a:lnTo>
                  <a:lnTo>
                    <a:pt x="399" y="3"/>
                  </a:lnTo>
                  <a:lnTo>
                    <a:pt x="404" y="1"/>
                  </a:lnTo>
                  <a:lnTo>
                    <a:pt x="409" y="0"/>
                  </a:lnTo>
                  <a:lnTo>
                    <a:pt x="414" y="0"/>
                  </a:lnTo>
                  <a:lnTo>
                    <a:pt x="419" y="0"/>
                  </a:lnTo>
                  <a:lnTo>
                    <a:pt x="421" y="0"/>
                  </a:lnTo>
                  <a:lnTo>
                    <a:pt x="424" y="3"/>
                  </a:lnTo>
                  <a:lnTo>
                    <a:pt x="429" y="7"/>
                  </a:lnTo>
                  <a:lnTo>
                    <a:pt x="433" y="13"/>
                  </a:lnTo>
                  <a:lnTo>
                    <a:pt x="434" y="22"/>
                  </a:lnTo>
                  <a:lnTo>
                    <a:pt x="433" y="34"/>
                  </a:lnTo>
                  <a:lnTo>
                    <a:pt x="427" y="48"/>
                  </a:lnTo>
                  <a:lnTo>
                    <a:pt x="414" y="66"/>
                  </a:lnTo>
                  <a:lnTo>
                    <a:pt x="412" y="68"/>
                  </a:lnTo>
                  <a:lnTo>
                    <a:pt x="409" y="70"/>
                  </a:lnTo>
                  <a:lnTo>
                    <a:pt x="408" y="73"/>
                  </a:lnTo>
                  <a:lnTo>
                    <a:pt x="405" y="75"/>
                  </a:lnTo>
                  <a:lnTo>
                    <a:pt x="396" y="86"/>
                  </a:lnTo>
                  <a:lnTo>
                    <a:pt x="388" y="97"/>
                  </a:lnTo>
                  <a:lnTo>
                    <a:pt x="381" y="107"/>
                  </a:lnTo>
                  <a:lnTo>
                    <a:pt x="375" y="117"/>
                  </a:lnTo>
                  <a:lnTo>
                    <a:pt x="371" y="127"/>
                  </a:lnTo>
                  <a:lnTo>
                    <a:pt x="366" y="137"/>
                  </a:lnTo>
                  <a:lnTo>
                    <a:pt x="362" y="146"/>
                  </a:lnTo>
                  <a:lnTo>
                    <a:pt x="359" y="156"/>
                  </a:lnTo>
                  <a:lnTo>
                    <a:pt x="356" y="164"/>
                  </a:lnTo>
                  <a:lnTo>
                    <a:pt x="353" y="172"/>
                  </a:lnTo>
                  <a:lnTo>
                    <a:pt x="349" y="180"/>
                  </a:lnTo>
                  <a:lnTo>
                    <a:pt x="346" y="188"/>
                  </a:lnTo>
                  <a:lnTo>
                    <a:pt x="342" y="194"/>
                  </a:lnTo>
                  <a:lnTo>
                    <a:pt x="337" y="201"/>
                  </a:lnTo>
                  <a:lnTo>
                    <a:pt x="332" y="206"/>
                  </a:lnTo>
                  <a:lnTo>
                    <a:pt x="326" y="212"/>
                  </a:lnTo>
                  <a:lnTo>
                    <a:pt x="314" y="223"/>
                  </a:lnTo>
                  <a:lnTo>
                    <a:pt x="306" y="237"/>
                  </a:lnTo>
                  <a:lnTo>
                    <a:pt x="300" y="253"/>
                  </a:lnTo>
                  <a:lnTo>
                    <a:pt x="299" y="269"/>
                  </a:lnTo>
                  <a:lnTo>
                    <a:pt x="300" y="285"/>
                  </a:lnTo>
                  <a:lnTo>
                    <a:pt x="305" y="299"/>
                  </a:lnTo>
                  <a:lnTo>
                    <a:pt x="313" y="309"/>
                  </a:lnTo>
                  <a:lnTo>
                    <a:pt x="325" y="316"/>
                  </a:lnTo>
                  <a:lnTo>
                    <a:pt x="327" y="316"/>
                  </a:lnTo>
                  <a:lnTo>
                    <a:pt x="329" y="316"/>
                  </a:lnTo>
                  <a:lnTo>
                    <a:pt x="330" y="317"/>
                  </a:lnTo>
                  <a:lnTo>
                    <a:pt x="332" y="317"/>
                  </a:lnTo>
                  <a:lnTo>
                    <a:pt x="334" y="317"/>
                  </a:lnTo>
                  <a:lnTo>
                    <a:pt x="336" y="318"/>
                  </a:lnTo>
                  <a:lnTo>
                    <a:pt x="337" y="318"/>
                  </a:lnTo>
                  <a:lnTo>
                    <a:pt x="339" y="318"/>
                  </a:lnTo>
                  <a:lnTo>
                    <a:pt x="348" y="317"/>
                  </a:lnTo>
                  <a:lnTo>
                    <a:pt x="356" y="315"/>
                  </a:lnTo>
                  <a:lnTo>
                    <a:pt x="364" y="313"/>
                  </a:lnTo>
                  <a:lnTo>
                    <a:pt x="373" y="311"/>
                  </a:lnTo>
                  <a:lnTo>
                    <a:pt x="380" y="308"/>
                  </a:lnTo>
                  <a:lnTo>
                    <a:pt x="388" y="306"/>
                  </a:lnTo>
                  <a:lnTo>
                    <a:pt x="396" y="303"/>
                  </a:lnTo>
                  <a:lnTo>
                    <a:pt x="403" y="302"/>
                  </a:lnTo>
                  <a:lnTo>
                    <a:pt x="409" y="301"/>
                  </a:lnTo>
                  <a:lnTo>
                    <a:pt x="415" y="301"/>
                  </a:lnTo>
                  <a:lnTo>
                    <a:pt x="420" y="302"/>
                  </a:lnTo>
                  <a:lnTo>
                    <a:pt x="424" y="305"/>
                  </a:lnTo>
                  <a:lnTo>
                    <a:pt x="428" y="309"/>
                  </a:lnTo>
                  <a:lnTo>
                    <a:pt x="429" y="316"/>
                  </a:lnTo>
                  <a:lnTo>
                    <a:pt x="430" y="325"/>
                  </a:lnTo>
                  <a:lnTo>
                    <a:pt x="430" y="336"/>
                  </a:lnTo>
                  <a:close/>
                </a:path>
              </a:pathLst>
            </a:custGeom>
            <a:solidFill>
              <a:srgbClr val="EFD1D1"/>
            </a:solidFill>
            <a:ln w="9525">
              <a:noFill/>
              <a:round/>
              <a:headEnd/>
              <a:tailEnd/>
            </a:ln>
          </p:spPr>
          <p:txBody>
            <a:bodyPr/>
            <a:lstStyle/>
            <a:p>
              <a:endParaRPr lang="en-US"/>
            </a:p>
          </p:txBody>
        </p:sp>
        <p:sp>
          <p:nvSpPr>
            <p:cNvPr id="16432" name="Freeform 110"/>
            <p:cNvSpPr>
              <a:spLocks/>
            </p:cNvSpPr>
            <p:nvPr/>
          </p:nvSpPr>
          <p:spPr bwMode="auto">
            <a:xfrm>
              <a:off x="1306" y="3301"/>
              <a:ext cx="420" cy="485"/>
            </a:xfrm>
            <a:custGeom>
              <a:avLst/>
              <a:gdLst>
                <a:gd name="T0" fmla="*/ 416 w 420"/>
                <a:gd name="T1" fmla="*/ 358 h 485"/>
                <a:gd name="T2" fmla="*/ 409 w 420"/>
                <a:gd name="T3" fmla="*/ 389 h 485"/>
                <a:gd name="T4" fmla="*/ 397 w 420"/>
                <a:gd name="T5" fmla="*/ 416 h 485"/>
                <a:gd name="T6" fmla="*/ 379 w 420"/>
                <a:gd name="T7" fmla="*/ 439 h 485"/>
                <a:gd name="T8" fmla="*/ 353 w 420"/>
                <a:gd name="T9" fmla="*/ 458 h 485"/>
                <a:gd name="T10" fmla="*/ 330 w 420"/>
                <a:gd name="T11" fmla="*/ 468 h 485"/>
                <a:gd name="T12" fmla="*/ 321 w 420"/>
                <a:gd name="T13" fmla="*/ 471 h 485"/>
                <a:gd name="T14" fmla="*/ 312 w 420"/>
                <a:gd name="T15" fmla="*/ 473 h 485"/>
                <a:gd name="T16" fmla="*/ 281 w 420"/>
                <a:gd name="T17" fmla="*/ 480 h 485"/>
                <a:gd name="T18" fmla="*/ 236 w 420"/>
                <a:gd name="T19" fmla="*/ 485 h 485"/>
                <a:gd name="T20" fmla="*/ 190 w 420"/>
                <a:gd name="T21" fmla="*/ 484 h 485"/>
                <a:gd name="T22" fmla="*/ 146 w 420"/>
                <a:gd name="T23" fmla="*/ 477 h 485"/>
                <a:gd name="T24" fmla="*/ 105 w 420"/>
                <a:gd name="T25" fmla="*/ 461 h 485"/>
                <a:gd name="T26" fmla="*/ 70 w 420"/>
                <a:gd name="T27" fmla="*/ 436 h 485"/>
                <a:gd name="T28" fmla="*/ 41 w 420"/>
                <a:gd name="T29" fmla="*/ 401 h 485"/>
                <a:gd name="T30" fmla="*/ 20 w 420"/>
                <a:gd name="T31" fmla="*/ 358 h 485"/>
                <a:gd name="T32" fmla="*/ 6 w 420"/>
                <a:gd name="T33" fmla="*/ 311 h 485"/>
                <a:gd name="T34" fmla="*/ 0 w 420"/>
                <a:gd name="T35" fmla="*/ 259 h 485"/>
                <a:gd name="T36" fmla="*/ 2 w 420"/>
                <a:gd name="T37" fmla="*/ 205 h 485"/>
                <a:gd name="T38" fmla="*/ 14 w 420"/>
                <a:gd name="T39" fmla="*/ 119 h 485"/>
                <a:gd name="T40" fmla="*/ 37 w 420"/>
                <a:gd name="T41" fmla="*/ 68 h 485"/>
                <a:gd name="T42" fmla="*/ 72 w 420"/>
                <a:gd name="T43" fmla="*/ 39 h 485"/>
                <a:gd name="T44" fmla="*/ 96 w 420"/>
                <a:gd name="T45" fmla="*/ 24 h 485"/>
                <a:gd name="T46" fmla="*/ 119 w 420"/>
                <a:gd name="T47" fmla="*/ 12 h 485"/>
                <a:gd name="T48" fmla="*/ 142 w 420"/>
                <a:gd name="T49" fmla="*/ 5 h 485"/>
                <a:gd name="T50" fmla="*/ 165 w 420"/>
                <a:gd name="T51" fmla="*/ 6 h 485"/>
                <a:gd name="T52" fmla="*/ 191 w 420"/>
                <a:gd name="T53" fmla="*/ 17 h 485"/>
                <a:gd name="T54" fmla="*/ 218 w 420"/>
                <a:gd name="T55" fmla="*/ 31 h 485"/>
                <a:gd name="T56" fmla="*/ 243 w 420"/>
                <a:gd name="T57" fmla="*/ 39 h 485"/>
                <a:gd name="T58" fmla="*/ 268 w 420"/>
                <a:gd name="T59" fmla="*/ 43 h 485"/>
                <a:gd name="T60" fmla="*/ 291 w 420"/>
                <a:gd name="T61" fmla="*/ 42 h 485"/>
                <a:gd name="T62" fmla="*/ 311 w 420"/>
                <a:gd name="T63" fmla="*/ 38 h 485"/>
                <a:gd name="T64" fmla="*/ 330 w 420"/>
                <a:gd name="T65" fmla="*/ 32 h 485"/>
                <a:gd name="T66" fmla="*/ 348 w 420"/>
                <a:gd name="T67" fmla="*/ 23 h 485"/>
                <a:gd name="T68" fmla="*/ 365 w 420"/>
                <a:gd name="T69" fmla="*/ 13 h 485"/>
                <a:gd name="T70" fmla="*/ 382 w 420"/>
                <a:gd name="T71" fmla="*/ 5 h 485"/>
                <a:gd name="T72" fmla="*/ 397 w 420"/>
                <a:gd name="T73" fmla="*/ 0 h 485"/>
                <a:gd name="T74" fmla="*/ 409 w 420"/>
                <a:gd name="T75" fmla="*/ 0 h 485"/>
                <a:gd name="T76" fmla="*/ 419 w 420"/>
                <a:gd name="T77" fmla="*/ 13 h 485"/>
                <a:gd name="T78" fmla="*/ 411 w 420"/>
                <a:gd name="T79" fmla="*/ 47 h 485"/>
                <a:gd name="T80" fmla="*/ 394 w 420"/>
                <a:gd name="T81" fmla="*/ 69 h 485"/>
                <a:gd name="T82" fmla="*/ 381 w 420"/>
                <a:gd name="T83" fmla="*/ 85 h 485"/>
                <a:gd name="T84" fmla="*/ 361 w 420"/>
                <a:gd name="T85" fmla="*/ 115 h 485"/>
                <a:gd name="T86" fmla="*/ 348 w 420"/>
                <a:gd name="T87" fmla="*/ 143 h 485"/>
                <a:gd name="T88" fmla="*/ 339 w 420"/>
                <a:gd name="T89" fmla="*/ 169 h 485"/>
                <a:gd name="T90" fmla="*/ 328 w 420"/>
                <a:gd name="T91" fmla="*/ 190 h 485"/>
                <a:gd name="T92" fmla="*/ 313 w 420"/>
                <a:gd name="T93" fmla="*/ 206 h 485"/>
                <a:gd name="T94" fmla="*/ 289 w 420"/>
                <a:gd name="T95" fmla="*/ 248 h 485"/>
                <a:gd name="T96" fmla="*/ 293 w 420"/>
                <a:gd name="T97" fmla="*/ 296 h 485"/>
                <a:gd name="T98" fmla="*/ 315 w 420"/>
                <a:gd name="T99" fmla="*/ 316 h 485"/>
                <a:gd name="T100" fmla="*/ 324 w 420"/>
                <a:gd name="T101" fmla="*/ 318 h 485"/>
                <a:gd name="T102" fmla="*/ 348 w 420"/>
                <a:gd name="T103" fmla="*/ 316 h 485"/>
                <a:gd name="T104" fmla="*/ 373 w 420"/>
                <a:gd name="T105" fmla="*/ 308 h 485"/>
                <a:gd name="T106" fmla="*/ 395 w 420"/>
                <a:gd name="T107" fmla="*/ 303 h 485"/>
                <a:gd name="T108" fmla="*/ 411 w 420"/>
                <a:gd name="T109" fmla="*/ 306 h 485"/>
                <a:gd name="T110" fmla="*/ 418 w 420"/>
                <a:gd name="T111" fmla="*/ 324 h 4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0"/>
                <a:gd name="T169" fmla="*/ 0 h 485"/>
                <a:gd name="T170" fmla="*/ 420 w 420"/>
                <a:gd name="T171" fmla="*/ 485 h 48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0" h="485">
                  <a:moveTo>
                    <a:pt x="418" y="335"/>
                  </a:moveTo>
                  <a:lnTo>
                    <a:pt x="417" y="346"/>
                  </a:lnTo>
                  <a:lnTo>
                    <a:pt x="416" y="358"/>
                  </a:lnTo>
                  <a:lnTo>
                    <a:pt x="414" y="369"/>
                  </a:lnTo>
                  <a:lnTo>
                    <a:pt x="411" y="379"/>
                  </a:lnTo>
                  <a:lnTo>
                    <a:pt x="409" y="389"/>
                  </a:lnTo>
                  <a:lnTo>
                    <a:pt x="405" y="399"/>
                  </a:lnTo>
                  <a:lnTo>
                    <a:pt x="401" y="408"/>
                  </a:lnTo>
                  <a:lnTo>
                    <a:pt x="397" y="416"/>
                  </a:lnTo>
                  <a:lnTo>
                    <a:pt x="391" y="424"/>
                  </a:lnTo>
                  <a:lnTo>
                    <a:pt x="385" y="432"/>
                  </a:lnTo>
                  <a:lnTo>
                    <a:pt x="379" y="439"/>
                  </a:lnTo>
                  <a:lnTo>
                    <a:pt x="371" y="446"/>
                  </a:lnTo>
                  <a:lnTo>
                    <a:pt x="362" y="452"/>
                  </a:lnTo>
                  <a:lnTo>
                    <a:pt x="353" y="458"/>
                  </a:lnTo>
                  <a:lnTo>
                    <a:pt x="343" y="463"/>
                  </a:lnTo>
                  <a:lnTo>
                    <a:pt x="332" y="467"/>
                  </a:lnTo>
                  <a:lnTo>
                    <a:pt x="330" y="468"/>
                  </a:lnTo>
                  <a:lnTo>
                    <a:pt x="327" y="469"/>
                  </a:lnTo>
                  <a:lnTo>
                    <a:pt x="324" y="470"/>
                  </a:lnTo>
                  <a:lnTo>
                    <a:pt x="321" y="471"/>
                  </a:lnTo>
                  <a:lnTo>
                    <a:pt x="318" y="472"/>
                  </a:lnTo>
                  <a:lnTo>
                    <a:pt x="315" y="473"/>
                  </a:lnTo>
                  <a:lnTo>
                    <a:pt x="312" y="473"/>
                  </a:lnTo>
                  <a:lnTo>
                    <a:pt x="309" y="474"/>
                  </a:lnTo>
                  <a:lnTo>
                    <a:pt x="295" y="477"/>
                  </a:lnTo>
                  <a:lnTo>
                    <a:pt x="281" y="480"/>
                  </a:lnTo>
                  <a:lnTo>
                    <a:pt x="266" y="482"/>
                  </a:lnTo>
                  <a:lnTo>
                    <a:pt x="251" y="484"/>
                  </a:lnTo>
                  <a:lnTo>
                    <a:pt x="236" y="485"/>
                  </a:lnTo>
                  <a:lnTo>
                    <a:pt x="221" y="485"/>
                  </a:lnTo>
                  <a:lnTo>
                    <a:pt x="206" y="485"/>
                  </a:lnTo>
                  <a:lnTo>
                    <a:pt x="190" y="484"/>
                  </a:lnTo>
                  <a:lnTo>
                    <a:pt x="176" y="483"/>
                  </a:lnTo>
                  <a:lnTo>
                    <a:pt x="161" y="480"/>
                  </a:lnTo>
                  <a:lnTo>
                    <a:pt x="146" y="477"/>
                  </a:lnTo>
                  <a:lnTo>
                    <a:pt x="132" y="473"/>
                  </a:lnTo>
                  <a:lnTo>
                    <a:pt x="119" y="468"/>
                  </a:lnTo>
                  <a:lnTo>
                    <a:pt x="105" y="461"/>
                  </a:lnTo>
                  <a:lnTo>
                    <a:pt x="93" y="454"/>
                  </a:lnTo>
                  <a:lnTo>
                    <a:pt x="81" y="446"/>
                  </a:lnTo>
                  <a:lnTo>
                    <a:pt x="70" y="436"/>
                  </a:lnTo>
                  <a:lnTo>
                    <a:pt x="59" y="425"/>
                  </a:lnTo>
                  <a:lnTo>
                    <a:pt x="50" y="413"/>
                  </a:lnTo>
                  <a:lnTo>
                    <a:pt x="41" y="401"/>
                  </a:lnTo>
                  <a:lnTo>
                    <a:pt x="33" y="388"/>
                  </a:lnTo>
                  <a:lnTo>
                    <a:pt x="26" y="374"/>
                  </a:lnTo>
                  <a:lnTo>
                    <a:pt x="20" y="358"/>
                  </a:lnTo>
                  <a:lnTo>
                    <a:pt x="14" y="343"/>
                  </a:lnTo>
                  <a:lnTo>
                    <a:pt x="9" y="327"/>
                  </a:lnTo>
                  <a:lnTo>
                    <a:pt x="6" y="311"/>
                  </a:lnTo>
                  <a:lnTo>
                    <a:pt x="3" y="294"/>
                  </a:lnTo>
                  <a:lnTo>
                    <a:pt x="1" y="277"/>
                  </a:lnTo>
                  <a:lnTo>
                    <a:pt x="0" y="259"/>
                  </a:lnTo>
                  <a:lnTo>
                    <a:pt x="0" y="241"/>
                  </a:lnTo>
                  <a:lnTo>
                    <a:pt x="0" y="223"/>
                  </a:lnTo>
                  <a:lnTo>
                    <a:pt x="2" y="205"/>
                  </a:lnTo>
                  <a:lnTo>
                    <a:pt x="5" y="172"/>
                  </a:lnTo>
                  <a:lnTo>
                    <a:pt x="9" y="143"/>
                  </a:lnTo>
                  <a:lnTo>
                    <a:pt x="14" y="119"/>
                  </a:lnTo>
                  <a:lnTo>
                    <a:pt x="20" y="99"/>
                  </a:lnTo>
                  <a:lnTo>
                    <a:pt x="27" y="82"/>
                  </a:lnTo>
                  <a:lnTo>
                    <a:pt x="37" y="68"/>
                  </a:lnTo>
                  <a:lnTo>
                    <a:pt x="49" y="55"/>
                  </a:lnTo>
                  <a:lnTo>
                    <a:pt x="64" y="44"/>
                  </a:lnTo>
                  <a:lnTo>
                    <a:pt x="72" y="39"/>
                  </a:lnTo>
                  <a:lnTo>
                    <a:pt x="80" y="34"/>
                  </a:lnTo>
                  <a:lnTo>
                    <a:pt x="88" y="29"/>
                  </a:lnTo>
                  <a:lnTo>
                    <a:pt x="96" y="24"/>
                  </a:lnTo>
                  <a:lnTo>
                    <a:pt x="104" y="20"/>
                  </a:lnTo>
                  <a:lnTo>
                    <a:pt x="111" y="16"/>
                  </a:lnTo>
                  <a:lnTo>
                    <a:pt x="119" y="12"/>
                  </a:lnTo>
                  <a:lnTo>
                    <a:pt x="126" y="9"/>
                  </a:lnTo>
                  <a:lnTo>
                    <a:pt x="134" y="7"/>
                  </a:lnTo>
                  <a:lnTo>
                    <a:pt x="142" y="5"/>
                  </a:lnTo>
                  <a:lnTo>
                    <a:pt x="150" y="5"/>
                  </a:lnTo>
                  <a:lnTo>
                    <a:pt x="157" y="5"/>
                  </a:lnTo>
                  <a:lnTo>
                    <a:pt x="165" y="6"/>
                  </a:lnTo>
                  <a:lnTo>
                    <a:pt x="174" y="8"/>
                  </a:lnTo>
                  <a:lnTo>
                    <a:pt x="182" y="12"/>
                  </a:lnTo>
                  <a:lnTo>
                    <a:pt x="191" y="17"/>
                  </a:lnTo>
                  <a:lnTo>
                    <a:pt x="200" y="22"/>
                  </a:lnTo>
                  <a:lnTo>
                    <a:pt x="208" y="26"/>
                  </a:lnTo>
                  <a:lnTo>
                    <a:pt x="218" y="31"/>
                  </a:lnTo>
                  <a:lnTo>
                    <a:pt x="226" y="34"/>
                  </a:lnTo>
                  <a:lnTo>
                    <a:pt x="235" y="37"/>
                  </a:lnTo>
                  <a:lnTo>
                    <a:pt x="243" y="39"/>
                  </a:lnTo>
                  <a:lnTo>
                    <a:pt x="252" y="41"/>
                  </a:lnTo>
                  <a:lnTo>
                    <a:pt x="260" y="42"/>
                  </a:lnTo>
                  <a:lnTo>
                    <a:pt x="268" y="43"/>
                  </a:lnTo>
                  <a:lnTo>
                    <a:pt x="276" y="43"/>
                  </a:lnTo>
                  <a:lnTo>
                    <a:pt x="283" y="43"/>
                  </a:lnTo>
                  <a:lnTo>
                    <a:pt x="291" y="42"/>
                  </a:lnTo>
                  <a:lnTo>
                    <a:pt x="298" y="41"/>
                  </a:lnTo>
                  <a:lnTo>
                    <a:pt x="305" y="40"/>
                  </a:lnTo>
                  <a:lnTo>
                    <a:pt x="311" y="38"/>
                  </a:lnTo>
                  <a:lnTo>
                    <a:pt x="317" y="37"/>
                  </a:lnTo>
                  <a:lnTo>
                    <a:pt x="323" y="35"/>
                  </a:lnTo>
                  <a:lnTo>
                    <a:pt x="330" y="32"/>
                  </a:lnTo>
                  <a:lnTo>
                    <a:pt x="336" y="29"/>
                  </a:lnTo>
                  <a:lnTo>
                    <a:pt x="342" y="26"/>
                  </a:lnTo>
                  <a:lnTo>
                    <a:pt x="348" y="23"/>
                  </a:lnTo>
                  <a:lnTo>
                    <a:pt x="354" y="20"/>
                  </a:lnTo>
                  <a:lnTo>
                    <a:pt x="360" y="17"/>
                  </a:lnTo>
                  <a:lnTo>
                    <a:pt x="365" y="13"/>
                  </a:lnTo>
                  <a:lnTo>
                    <a:pt x="371" y="11"/>
                  </a:lnTo>
                  <a:lnTo>
                    <a:pt x="376" y="8"/>
                  </a:lnTo>
                  <a:lnTo>
                    <a:pt x="382" y="5"/>
                  </a:lnTo>
                  <a:lnTo>
                    <a:pt x="387" y="3"/>
                  </a:lnTo>
                  <a:lnTo>
                    <a:pt x="392" y="1"/>
                  </a:lnTo>
                  <a:lnTo>
                    <a:pt x="397" y="0"/>
                  </a:lnTo>
                  <a:lnTo>
                    <a:pt x="403" y="0"/>
                  </a:lnTo>
                  <a:lnTo>
                    <a:pt x="407" y="0"/>
                  </a:lnTo>
                  <a:lnTo>
                    <a:pt x="409" y="0"/>
                  </a:lnTo>
                  <a:lnTo>
                    <a:pt x="412" y="3"/>
                  </a:lnTo>
                  <a:lnTo>
                    <a:pt x="416" y="7"/>
                  </a:lnTo>
                  <a:lnTo>
                    <a:pt x="419" y="13"/>
                  </a:lnTo>
                  <a:lnTo>
                    <a:pt x="420" y="21"/>
                  </a:lnTo>
                  <a:lnTo>
                    <a:pt x="417" y="33"/>
                  </a:lnTo>
                  <a:lnTo>
                    <a:pt x="411" y="47"/>
                  </a:lnTo>
                  <a:lnTo>
                    <a:pt x="398" y="65"/>
                  </a:lnTo>
                  <a:lnTo>
                    <a:pt x="396" y="67"/>
                  </a:lnTo>
                  <a:lnTo>
                    <a:pt x="394" y="69"/>
                  </a:lnTo>
                  <a:lnTo>
                    <a:pt x="392" y="72"/>
                  </a:lnTo>
                  <a:lnTo>
                    <a:pt x="390" y="74"/>
                  </a:lnTo>
                  <a:lnTo>
                    <a:pt x="381" y="85"/>
                  </a:lnTo>
                  <a:lnTo>
                    <a:pt x="373" y="95"/>
                  </a:lnTo>
                  <a:lnTo>
                    <a:pt x="367" y="105"/>
                  </a:lnTo>
                  <a:lnTo>
                    <a:pt x="361" y="115"/>
                  </a:lnTo>
                  <a:lnTo>
                    <a:pt x="356" y="125"/>
                  </a:lnTo>
                  <a:lnTo>
                    <a:pt x="352" y="134"/>
                  </a:lnTo>
                  <a:lnTo>
                    <a:pt x="348" y="143"/>
                  </a:lnTo>
                  <a:lnTo>
                    <a:pt x="345" y="152"/>
                  </a:lnTo>
                  <a:lnTo>
                    <a:pt x="342" y="160"/>
                  </a:lnTo>
                  <a:lnTo>
                    <a:pt x="339" y="169"/>
                  </a:lnTo>
                  <a:lnTo>
                    <a:pt x="336" y="176"/>
                  </a:lnTo>
                  <a:lnTo>
                    <a:pt x="332" y="183"/>
                  </a:lnTo>
                  <a:lnTo>
                    <a:pt x="328" y="190"/>
                  </a:lnTo>
                  <a:lnTo>
                    <a:pt x="324" y="196"/>
                  </a:lnTo>
                  <a:lnTo>
                    <a:pt x="319" y="201"/>
                  </a:lnTo>
                  <a:lnTo>
                    <a:pt x="313" y="206"/>
                  </a:lnTo>
                  <a:lnTo>
                    <a:pt x="302" y="218"/>
                  </a:lnTo>
                  <a:lnTo>
                    <a:pt x="294" y="231"/>
                  </a:lnTo>
                  <a:lnTo>
                    <a:pt x="289" y="248"/>
                  </a:lnTo>
                  <a:lnTo>
                    <a:pt x="287" y="265"/>
                  </a:lnTo>
                  <a:lnTo>
                    <a:pt x="288" y="281"/>
                  </a:lnTo>
                  <a:lnTo>
                    <a:pt x="293" y="296"/>
                  </a:lnTo>
                  <a:lnTo>
                    <a:pt x="300" y="307"/>
                  </a:lnTo>
                  <a:lnTo>
                    <a:pt x="311" y="315"/>
                  </a:lnTo>
                  <a:lnTo>
                    <a:pt x="315" y="316"/>
                  </a:lnTo>
                  <a:lnTo>
                    <a:pt x="318" y="317"/>
                  </a:lnTo>
                  <a:lnTo>
                    <a:pt x="321" y="318"/>
                  </a:lnTo>
                  <a:lnTo>
                    <a:pt x="324" y="318"/>
                  </a:lnTo>
                  <a:lnTo>
                    <a:pt x="332" y="318"/>
                  </a:lnTo>
                  <a:lnTo>
                    <a:pt x="340" y="317"/>
                  </a:lnTo>
                  <a:lnTo>
                    <a:pt x="348" y="316"/>
                  </a:lnTo>
                  <a:lnTo>
                    <a:pt x="357" y="314"/>
                  </a:lnTo>
                  <a:lnTo>
                    <a:pt x="365" y="311"/>
                  </a:lnTo>
                  <a:lnTo>
                    <a:pt x="373" y="308"/>
                  </a:lnTo>
                  <a:lnTo>
                    <a:pt x="381" y="306"/>
                  </a:lnTo>
                  <a:lnTo>
                    <a:pt x="388" y="304"/>
                  </a:lnTo>
                  <a:lnTo>
                    <a:pt x="395" y="303"/>
                  </a:lnTo>
                  <a:lnTo>
                    <a:pt x="401" y="302"/>
                  </a:lnTo>
                  <a:lnTo>
                    <a:pt x="407" y="303"/>
                  </a:lnTo>
                  <a:lnTo>
                    <a:pt x="411" y="306"/>
                  </a:lnTo>
                  <a:lnTo>
                    <a:pt x="415" y="309"/>
                  </a:lnTo>
                  <a:lnTo>
                    <a:pt x="417" y="316"/>
                  </a:lnTo>
                  <a:lnTo>
                    <a:pt x="418" y="324"/>
                  </a:lnTo>
                  <a:lnTo>
                    <a:pt x="418" y="335"/>
                  </a:lnTo>
                  <a:close/>
                </a:path>
              </a:pathLst>
            </a:custGeom>
            <a:solidFill>
              <a:srgbClr val="E8BABA"/>
            </a:solidFill>
            <a:ln w="9525">
              <a:noFill/>
              <a:round/>
              <a:headEnd/>
              <a:tailEnd/>
            </a:ln>
          </p:spPr>
          <p:txBody>
            <a:bodyPr/>
            <a:lstStyle/>
            <a:p>
              <a:endParaRPr lang="en-US"/>
            </a:p>
          </p:txBody>
        </p:sp>
        <p:sp>
          <p:nvSpPr>
            <p:cNvPr id="16433" name="Freeform 111"/>
            <p:cNvSpPr>
              <a:spLocks/>
            </p:cNvSpPr>
            <p:nvPr/>
          </p:nvSpPr>
          <p:spPr bwMode="auto">
            <a:xfrm>
              <a:off x="1311" y="3307"/>
              <a:ext cx="406" cy="474"/>
            </a:xfrm>
            <a:custGeom>
              <a:avLst/>
              <a:gdLst>
                <a:gd name="T0" fmla="*/ 404 w 406"/>
                <a:gd name="T1" fmla="*/ 357 h 474"/>
                <a:gd name="T2" fmla="*/ 397 w 406"/>
                <a:gd name="T3" fmla="*/ 386 h 474"/>
                <a:gd name="T4" fmla="*/ 384 w 406"/>
                <a:gd name="T5" fmla="*/ 411 h 474"/>
                <a:gd name="T6" fmla="*/ 366 w 406"/>
                <a:gd name="T7" fmla="*/ 432 h 474"/>
                <a:gd name="T8" fmla="*/ 341 w 406"/>
                <a:gd name="T9" fmla="*/ 449 h 474"/>
                <a:gd name="T10" fmla="*/ 317 w 406"/>
                <a:gd name="T11" fmla="*/ 459 h 474"/>
                <a:gd name="T12" fmla="*/ 309 w 406"/>
                <a:gd name="T13" fmla="*/ 461 h 474"/>
                <a:gd name="T14" fmla="*/ 301 w 406"/>
                <a:gd name="T15" fmla="*/ 463 h 474"/>
                <a:gd name="T16" fmla="*/ 271 w 406"/>
                <a:gd name="T17" fmla="*/ 469 h 474"/>
                <a:gd name="T18" fmla="*/ 228 w 406"/>
                <a:gd name="T19" fmla="*/ 474 h 474"/>
                <a:gd name="T20" fmla="*/ 184 w 406"/>
                <a:gd name="T21" fmla="*/ 473 h 474"/>
                <a:gd name="T22" fmla="*/ 141 w 406"/>
                <a:gd name="T23" fmla="*/ 466 h 474"/>
                <a:gd name="T24" fmla="*/ 103 w 406"/>
                <a:gd name="T25" fmla="*/ 451 h 474"/>
                <a:gd name="T26" fmla="*/ 68 w 406"/>
                <a:gd name="T27" fmla="*/ 426 h 474"/>
                <a:gd name="T28" fmla="*/ 40 w 406"/>
                <a:gd name="T29" fmla="*/ 392 h 474"/>
                <a:gd name="T30" fmla="*/ 19 w 406"/>
                <a:gd name="T31" fmla="*/ 351 h 474"/>
                <a:gd name="T32" fmla="*/ 6 w 406"/>
                <a:gd name="T33" fmla="*/ 304 h 474"/>
                <a:gd name="T34" fmla="*/ 0 w 406"/>
                <a:gd name="T35" fmla="*/ 254 h 474"/>
                <a:gd name="T36" fmla="*/ 2 w 406"/>
                <a:gd name="T37" fmla="*/ 201 h 474"/>
                <a:gd name="T38" fmla="*/ 14 w 406"/>
                <a:gd name="T39" fmla="*/ 117 h 474"/>
                <a:gd name="T40" fmla="*/ 36 w 406"/>
                <a:gd name="T41" fmla="*/ 67 h 474"/>
                <a:gd name="T42" fmla="*/ 70 w 406"/>
                <a:gd name="T43" fmla="*/ 39 h 474"/>
                <a:gd name="T44" fmla="*/ 93 w 406"/>
                <a:gd name="T45" fmla="*/ 24 h 474"/>
                <a:gd name="T46" fmla="*/ 115 w 406"/>
                <a:gd name="T47" fmla="*/ 12 h 474"/>
                <a:gd name="T48" fmla="*/ 138 w 406"/>
                <a:gd name="T49" fmla="*/ 6 h 474"/>
                <a:gd name="T50" fmla="*/ 161 w 406"/>
                <a:gd name="T51" fmla="*/ 6 h 474"/>
                <a:gd name="T52" fmla="*/ 185 w 406"/>
                <a:gd name="T53" fmla="*/ 17 h 474"/>
                <a:gd name="T54" fmla="*/ 211 w 406"/>
                <a:gd name="T55" fmla="*/ 30 h 474"/>
                <a:gd name="T56" fmla="*/ 236 w 406"/>
                <a:gd name="T57" fmla="*/ 38 h 474"/>
                <a:gd name="T58" fmla="*/ 260 w 406"/>
                <a:gd name="T59" fmla="*/ 42 h 474"/>
                <a:gd name="T60" fmla="*/ 282 w 406"/>
                <a:gd name="T61" fmla="*/ 41 h 474"/>
                <a:gd name="T62" fmla="*/ 302 w 406"/>
                <a:gd name="T63" fmla="*/ 38 h 474"/>
                <a:gd name="T64" fmla="*/ 320 w 406"/>
                <a:gd name="T65" fmla="*/ 31 h 474"/>
                <a:gd name="T66" fmla="*/ 337 w 406"/>
                <a:gd name="T67" fmla="*/ 23 h 474"/>
                <a:gd name="T68" fmla="*/ 355 w 406"/>
                <a:gd name="T69" fmla="*/ 13 h 474"/>
                <a:gd name="T70" fmla="*/ 371 w 406"/>
                <a:gd name="T71" fmla="*/ 6 h 474"/>
                <a:gd name="T72" fmla="*/ 386 w 406"/>
                <a:gd name="T73" fmla="*/ 1 h 474"/>
                <a:gd name="T74" fmla="*/ 397 w 406"/>
                <a:gd name="T75" fmla="*/ 1 h 474"/>
                <a:gd name="T76" fmla="*/ 405 w 406"/>
                <a:gd name="T77" fmla="*/ 13 h 474"/>
                <a:gd name="T78" fmla="*/ 395 w 406"/>
                <a:gd name="T79" fmla="*/ 46 h 474"/>
                <a:gd name="T80" fmla="*/ 378 w 406"/>
                <a:gd name="T81" fmla="*/ 68 h 474"/>
                <a:gd name="T82" fmla="*/ 366 w 406"/>
                <a:gd name="T83" fmla="*/ 83 h 474"/>
                <a:gd name="T84" fmla="*/ 347 w 406"/>
                <a:gd name="T85" fmla="*/ 113 h 474"/>
                <a:gd name="T86" fmla="*/ 335 w 406"/>
                <a:gd name="T87" fmla="*/ 140 h 474"/>
                <a:gd name="T88" fmla="*/ 325 w 406"/>
                <a:gd name="T89" fmla="*/ 165 h 474"/>
                <a:gd name="T90" fmla="*/ 315 w 406"/>
                <a:gd name="T91" fmla="*/ 186 h 474"/>
                <a:gd name="T92" fmla="*/ 300 w 406"/>
                <a:gd name="T93" fmla="*/ 202 h 474"/>
                <a:gd name="T94" fmla="*/ 277 w 406"/>
                <a:gd name="T95" fmla="*/ 243 h 474"/>
                <a:gd name="T96" fmla="*/ 281 w 406"/>
                <a:gd name="T97" fmla="*/ 292 h 474"/>
                <a:gd name="T98" fmla="*/ 300 w 406"/>
                <a:gd name="T99" fmla="*/ 315 h 474"/>
                <a:gd name="T100" fmla="*/ 310 w 406"/>
                <a:gd name="T101" fmla="*/ 319 h 474"/>
                <a:gd name="T102" fmla="*/ 333 w 406"/>
                <a:gd name="T103" fmla="*/ 317 h 474"/>
                <a:gd name="T104" fmla="*/ 358 w 406"/>
                <a:gd name="T105" fmla="*/ 310 h 474"/>
                <a:gd name="T106" fmla="*/ 381 w 406"/>
                <a:gd name="T107" fmla="*/ 303 h 474"/>
                <a:gd name="T108" fmla="*/ 398 w 406"/>
                <a:gd name="T109" fmla="*/ 306 h 474"/>
                <a:gd name="T110" fmla="*/ 406 w 406"/>
                <a:gd name="T111" fmla="*/ 323 h 47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6"/>
                <a:gd name="T169" fmla="*/ 0 h 474"/>
                <a:gd name="T170" fmla="*/ 406 w 406"/>
                <a:gd name="T171" fmla="*/ 474 h 47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6" h="474">
                  <a:moveTo>
                    <a:pt x="406" y="334"/>
                  </a:moveTo>
                  <a:lnTo>
                    <a:pt x="405" y="346"/>
                  </a:lnTo>
                  <a:lnTo>
                    <a:pt x="404" y="357"/>
                  </a:lnTo>
                  <a:lnTo>
                    <a:pt x="402" y="367"/>
                  </a:lnTo>
                  <a:lnTo>
                    <a:pt x="399" y="377"/>
                  </a:lnTo>
                  <a:lnTo>
                    <a:pt x="397" y="386"/>
                  </a:lnTo>
                  <a:lnTo>
                    <a:pt x="393" y="395"/>
                  </a:lnTo>
                  <a:lnTo>
                    <a:pt x="389" y="403"/>
                  </a:lnTo>
                  <a:lnTo>
                    <a:pt x="384" y="411"/>
                  </a:lnTo>
                  <a:lnTo>
                    <a:pt x="379" y="418"/>
                  </a:lnTo>
                  <a:lnTo>
                    <a:pt x="373" y="425"/>
                  </a:lnTo>
                  <a:lnTo>
                    <a:pt x="366" y="432"/>
                  </a:lnTo>
                  <a:lnTo>
                    <a:pt x="359" y="438"/>
                  </a:lnTo>
                  <a:lnTo>
                    <a:pt x="350" y="443"/>
                  </a:lnTo>
                  <a:lnTo>
                    <a:pt x="341" y="449"/>
                  </a:lnTo>
                  <a:lnTo>
                    <a:pt x="331" y="454"/>
                  </a:lnTo>
                  <a:lnTo>
                    <a:pt x="320" y="458"/>
                  </a:lnTo>
                  <a:lnTo>
                    <a:pt x="317" y="459"/>
                  </a:lnTo>
                  <a:lnTo>
                    <a:pt x="315" y="460"/>
                  </a:lnTo>
                  <a:lnTo>
                    <a:pt x="312" y="461"/>
                  </a:lnTo>
                  <a:lnTo>
                    <a:pt x="309" y="461"/>
                  </a:lnTo>
                  <a:lnTo>
                    <a:pt x="306" y="462"/>
                  </a:lnTo>
                  <a:lnTo>
                    <a:pt x="304" y="463"/>
                  </a:lnTo>
                  <a:lnTo>
                    <a:pt x="301" y="463"/>
                  </a:lnTo>
                  <a:lnTo>
                    <a:pt x="298" y="464"/>
                  </a:lnTo>
                  <a:lnTo>
                    <a:pt x="285" y="467"/>
                  </a:lnTo>
                  <a:lnTo>
                    <a:pt x="271" y="469"/>
                  </a:lnTo>
                  <a:lnTo>
                    <a:pt x="257" y="471"/>
                  </a:lnTo>
                  <a:lnTo>
                    <a:pt x="242" y="473"/>
                  </a:lnTo>
                  <a:lnTo>
                    <a:pt x="228" y="474"/>
                  </a:lnTo>
                  <a:lnTo>
                    <a:pt x="213" y="474"/>
                  </a:lnTo>
                  <a:lnTo>
                    <a:pt x="199" y="474"/>
                  </a:lnTo>
                  <a:lnTo>
                    <a:pt x="184" y="473"/>
                  </a:lnTo>
                  <a:lnTo>
                    <a:pt x="170" y="472"/>
                  </a:lnTo>
                  <a:lnTo>
                    <a:pt x="155" y="469"/>
                  </a:lnTo>
                  <a:lnTo>
                    <a:pt x="141" y="466"/>
                  </a:lnTo>
                  <a:lnTo>
                    <a:pt x="128" y="462"/>
                  </a:lnTo>
                  <a:lnTo>
                    <a:pt x="115" y="457"/>
                  </a:lnTo>
                  <a:lnTo>
                    <a:pt x="103" y="451"/>
                  </a:lnTo>
                  <a:lnTo>
                    <a:pt x="91" y="444"/>
                  </a:lnTo>
                  <a:lnTo>
                    <a:pt x="79" y="436"/>
                  </a:lnTo>
                  <a:lnTo>
                    <a:pt x="68" y="426"/>
                  </a:lnTo>
                  <a:lnTo>
                    <a:pt x="58" y="416"/>
                  </a:lnTo>
                  <a:lnTo>
                    <a:pt x="49" y="404"/>
                  </a:lnTo>
                  <a:lnTo>
                    <a:pt x="40" y="392"/>
                  </a:lnTo>
                  <a:lnTo>
                    <a:pt x="32" y="379"/>
                  </a:lnTo>
                  <a:lnTo>
                    <a:pt x="25" y="365"/>
                  </a:lnTo>
                  <a:lnTo>
                    <a:pt x="19" y="351"/>
                  </a:lnTo>
                  <a:lnTo>
                    <a:pt x="14" y="335"/>
                  </a:lnTo>
                  <a:lnTo>
                    <a:pt x="10" y="320"/>
                  </a:lnTo>
                  <a:lnTo>
                    <a:pt x="6" y="304"/>
                  </a:lnTo>
                  <a:lnTo>
                    <a:pt x="3" y="287"/>
                  </a:lnTo>
                  <a:lnTo>
                    <a:pt x="1" y="271"/>
                  </a:lnTo>
                  <a:lnTo>
                    <a:pt x="0" y="254"/>
                  </a:lnTo>
                  <a:lnTo>
                    <a:pt x="0" y="236"/>
                  </a:lnTo>
                  <a:lnTo>
                    <a:pt x="0" y="218"/>
                  </a:lnTo>
                  <a:lnTo>
                    <a:pt x="2" y="201"/>
                  </a:lnTo>
                  <a:lnTo>
                    <a:pt x="5" y="168"/>
                  </a:lnTo>
                  <a:lnTo>
                    <a:pt x="9" y="140"/>
                  </a:lnTo>
                  <a:lnTo>
                    <a:pt x="14" y="117"/>
                  </a:lnTo>
                  <a:lnTo>
                    <a:pt x="19" y="97"/>
                  </a:lnTo>
                  <a:lnTo>
                    <a:pt x="27" y="80"/>
                  </a:lnTo>
                  <a:lnTo>
                    <a:pt x="36" y="67"/>
                  </a:lnTo>
                  <a:lnTo>
                    <a:pt x="48" y="55"/>
                  </a:lnTo>
                  <a:lnTo>
                    <a:pt x="62" y="44"/>
                  </a:lnTo>
                  <a:lnTo>
                    <a:pt x="70" y="39"/>
                  </a:lnTo>
                  <a:lnTo>
                    <a:pt x="78" y="34"/>
                  </a:lnTo>
                  <a:lnTo>
                    <a:pt x="86" y="29"/>
                  </a:lnTo>
                  <a:lnTo>
                    <a:pt x="93" y="24"/>
                  </a:lnTo>
                  <a:lnTo>
                    <a:pt x="101" y="20"/>
                  </a:lnTo>
                  <a:lnTo>
                    <a:pt x="108" y="16"/>
                  </a:lnTo>
                  <a:lnTo>
                    <a:pt x="115" y="12"/>
                  </a:lnTo>
                  <a:lnTo>
                    <a:pt x="123" y="9"/>
                  </a:lnTo>
                  <a:lnTo>
                    <a:pt x="130" y="7"/>
                  </a:lnTo>
                  <a:lnTo>
                    <a:pt x="138" y="6"/>
                  </a:lnTo>
                  <a:lnTo>
                    <a:pt x="145" y="5"/>
                  </a:lnTo>
                  <a:lnTo>
                    <a:pt x="153" y="5"/>
                  </a:lnTo>
                  <a:lnTo>
                    <a:pt x="161" y="6"/>
                  </a:lnTo>
                  <a:lnTo>
                    <a:pt x="169" y="8"/>
                  </a:lnTo>
                  <a:lnTo>
                    <a:pt x="177" y="12"/>
                  </a:lnTo>
                  <a:lnTo>
                    <a:pt x="185" y="17"/>
                  </a:lnTo>
                  <a:lnTo>
                    <a:pt x="194" y="22"/>
                  </a:lnTo>
                  <a:lnTo>
                    <a:pt x="202" y="26"/>
                  </a:lnTo>
                  <a:lnTo>
                    <a:pt x="211" y="30"/>
                  </a:lnTo>
                  <a:lnTo>
                    <a:pt x="220" y="33"/>
                  </a:lnTo>
                  <a:lnTo>
                    <a:pt x="228" y="36"/>
                  </a:lnTo>
                  <a:lnTo>
                    <a:pt x="236" y="38"/>
                  </a:lnTo>
                  <a:lnTo>
                    <a:pt x="245" y="40"/>
                  </a:lnTo>
                  <a:lnTo>
                    <a:pt x="252" y="41"/>
                  </a:lnTo>
                  <a:lnTo>
                    <a:pt x="260" y="42"/>
                  </a:lnTo>
                  <a:lnTo>
                    <a:pt x="268" y="42"/>
                  </a:lnTo>
                  <a:lnTo>
                    <a:pt x="275" y="42"/>
                  </a:lnTo>
                  <a:lnTo>
                    <a:pt x="282" y="41"/>
                  </a:lnTo>
                  <a:lnTo>
                    <a:pt x="289" y="40"/>
                  </a:lnTo>
                  <a:lnTo>
                    <a:pt x="296" y="39"/>
                  </a:lnTo>
                  <a:lnTo>
                    <a:pt x="302" y="38"/>
                  </a:lnTo>
                  <a:lnTo>
                    <a:pt x="308" y="36"/>
                  </a:lnTo>
                  <a:lnTo>
                    <a:pt x="314" y="34"/>
                  </a:lnTo>
                  <a:lnTo>
                    <a:pt x="320" y="31"/>
                  </a:lnTo>
                  <a:lnTo>
                    <a:pt x="326" y="29"/>
                  </a:lnTo>
                  <a:lnTo>
                    <a:pt x="332" y="26"/>
                  </a:lnTo>
                  <a:lnTo>
                    <a:pt x="337" y="23"/>
                  </a:lnTo>
                  <a:lnTo>
                    <a:pt x="343" y="20"/>
                  </a:lnTo>
                  <a:lnTo>
                    <a:pt x="349" y="17"/>
                  </a:lnTo>
                  <a:lnTo>
                    <a:pt x="355" y="13"/>
                  </a:lnTo>
                  <a:lnTo>
                    <a:pt x="360" y="11"/>
                  </a:lnTo>
                  <a:lnTo>
                    <a:pt x="366" y="8"/>
                  </a:lnTo>
                  <a:lnTo>
                    <a:pt x="371" y="6"/>
                  </a:lnTo>
                  <a:lnTo>
                    <a:pt x="376" y="4"/>
                  </a:lnTo>
                  <a:lnTo>
                    <a:pt x="381" y="2"/>
                  </a:lnTo>
                  <a:lnTo>
                    <a:pt x="386" y="1"/>
                  </a:lnTo>
                  <a:lnTo>
                    <a:pt x="391" y="0"/>
                  </a:lnTo>
                  <a:lnTo>
                    <a:pt x="395" y="0"/>
                  </a:lnTo>
                  <a:lnTo>
                    <a:pt x="397" y="1"/>
                  </a:lnTo>
                  <a:lnTo>
                    <a:pt x="399" y="3"/>
                  </a:lnTo>
                  <a:lnTo>
                    <a:pt x="403" y="7"/>
                  </a:lnTo>
                  <a:lnTo>
                    <a:pt x="405" y="13"/>
                  </a:lnTo>
                  <a:lnTo>
                    <a:pt x="405" y="21"/>
                  </a:lnTo>
                  <a:lnTo>
                    <a:pt x="403" y="32"/>
                  </a:lnTo>
                  <a:lnTo>
                    <a:pt x="395" y="46"/>
                  </a:lnTo>
                  <a:lnTo>
                    <a:pt x="382" y="63"/>
                  </a:lnTo>
                  <a:lnTo>
                    <a:pt x="380" y="66"/>
                  </a:lnTo>
                  <a:lnTo>
                    <a:pt x="378" y="68"/>
                  </a:lnTo>
                  <a:lnTo>
                    <a:pt x="376" y="71"/>
                  </a:lnTo>
                  <a:lnTo>
                    <a:pt x="374" y="73"/>
                  </a:lnTo>
                  <a:lnTo>
                    <a:pt x="366" y="83"/>
                  </a:lnTo>
                  <a:lnTo>
                    <a:pt x="358" y="93"/>
                  </a:lnTo>
                  <a:lnTo>
                    <a:pt x="352" y="103"/>
                  </a:lnTo>
                  <a:lnTo>
                    <a:pt x="347" y="113"/>
                  </a:lnTo>
                  <a:lnTo>
                    <a:pt x="342" y="122"/>
                  </a:lnTo>
                  <a:lnTo>
                    <a:pt x="338" y="131"/>
                  </a:lnTo>
                  <a:lnTo>
                    <a:pt x="335" y="140"/>
                  </a:lnTo>
                  <a:lnTo>
                    <a:pt x="331" y="149"/>
                  </a:lnTo>
                  <a:lnTo>
                    <a:pt x="328" y="157"/>
                  </a:lnTo>
                  <a:lnTo>
                    <a:pt x="325" y="165"/>
                  </a:lnTo>
                  <a:lnTo>
                    <a:pt x="322" y="172"/>
                  </a:lnTo>
                  <a:lnTo>
                    <a:pt x="319" y="179"/>
                  </a:lnTo>
                  <a:lnTo>
                    <a:pt x="315" y="186"/>
                  </a:lnTo>
                  <a:lnTo>
                    <a:pt x="311" y="192"/>
                  </a:lnTo>
                  <a:lnTo>
                    <a:pt x="306" y="197"/>
                  </a:lnTo>
                  <a:lnTo>
                    <a:pt x="300" y="202"/>
                  </a:lnTo>
                  <a:lnTo>
                    <a:pt x="290" y="212"/>
                  </a:lnTo>
                  <a:lnTo>
                    <a:pt x="282" y="226"/>
                  </a:lnTo>
                  <a:lnTo>
                    <a:pt x="277" y="243"/>
                  </a:lnTo>
                  <a:lnTo>
                    <a:pt x="275" y="260"/>
                  </a:lnTo>
                  <a:lnTo>
                    <a:pt x="277" y="277"/>
                  </a:lnTo>
                  <a:lnTo>
                    <a:pt x="281" y="292"/>
                  </a:lnTo>
                  <a:lnTo>
                    <a:pt x="288" y="305"/>
                  </a:lnTo>
                  <a:lnTo>
                    <a:pt x="298" y="314"/>
                  </a:lnTo>
                  <a:lnTo>
                    <a:pt x="300" y="315"/>
                  </a:lnTo>
                  <a:lnTo>
                    <a:pt x="304" y="317"/>
                  </a:lnTo>
                  <a:lnTo>
                    <a:pt x="306" y="318"/>
                  </a:lnTo>
                  <a:lnTo>
                    <a:pt x="310" y="319"/>
                  </a:lnTo>
                  <a:lnTo>
                    <a:pt x="317" y="320"/>
                  </a:lnTo>
                  <a:lnTo>
                    <a:pt x="325" y="319"/>
                  </a:lnTo>
                  <a:lnTo>
                    <a:pt x="333" y="317"/>
                  </a:lnTo>
                  <a:lnTo>
                    <a:pt x="342" y="315"/>
                  </a:lnTo>
                  <a:lnTo>
                    <a:pt x="350" y="313"/>
                  </a:lnTo>
                  <a:lnTo>
                    <a:pt x="358" y="310"/>
                  </a:lnTo>
                  <a:lnTo>
                    <a:pt x="366" y="308"/>
                  </a:lnTo>
                  <a:lnTo>
                    <a:pt x="374" y="305"/>
                  </a:lnTo>
                  <a:lnTo>
                    <a:pt x="381" y="303"/>
                  </a:lnTo>
                  <a:lnTo>
                    <a:pt x="388" y="303"/>
                  </a:lnTo>
                  <a:lnTo>
                    <a:pt x="393" y="303"/>
                  </a:lnTo>
                  <a:lnTo>
                    <a:pt x="398" y="306"/>
                  </a:lnTo>
                  <a:lnTo>
                    <a:pt x="402" y="309"/>
                  </a:lnTo>
                  <a:lnTo>
                    <a:pt x="405" y="315"/>
                  </a:lnTo>
                  <a:lnTo>
                    <a:pt x="406" y="323"/>
                  </a:lnTo>
                  <a:lnTo>
                    <a:pt x="406" y="334"/>
                  </a:lnTo>
                  <a:close/>
                </a:path>
              </a:pathLst>
            </a:custGeom>
            <a:solidFill>
              <a:srgbClr val="E0A3A3"/>
            </a:solidFill>
            <a:ln w="9525">
              <a:noFill/>
              <a:round/>
              <a:headEnd/>
              <a:tailEnd/>
            </a:ln>
          </p:spPr>
          <p:txBody>
            <a:bodyPr/>
            <a:lstStyle/>
            <a:p>
              <a:endParaRPr lang="en-US"/>
            </a:p>
          </p:txBody>
        </p:sp>
        <p:sp>
          <p:nvSpPr>
            <p:cNvPr id="16434" name="Freeform 112"/>
            <p:cNvSpPr>
              <a:spLocks/>
            </p:cNvSpPr>
            <p:nvPr/>
          </p:nvSpPr>
          <p:spPr bwMode="auto">
            <a:xfrm>
              <a:off x="1316" y="3313"/>
              <a:ext cx="394" cy="463"/>
            </a:xfrm>
            <a:custGeom>
              <a:avLst/>
              <a:gdLst>
                <a:gd name="T0" fmla="*/ 392 w 394"/>
                <a:gd name="T1" fmla="*/ 355 h 463"/>
                <a:gd name="T2" fmla="*/ 384 w 394"/>
                <a:gd name="T3" fmla="*/ 383 h 463"/>
                <a:gd name="T4" fmla="*/ 372 w 394"/>
                <a:gd name="T5" fmla="*/ 406 h 463"/>
                <a:gd name="T6" fmla="*/ 354 w 394"/>
                <a:gd name="T7" fmla="*/ 424 h 463"/>
                <a:gd name="T8" fmla="*/ 329 w 394"/>
                <a:gd name="T9" fmla="*/ 440 h 463"/>
                <a:gd name="T10" fmla="*/ 305 w 394"/>
                <a:gd name="T11" fmla="*/ 449 h 463"/>
                <a:gd name="T12" fmla="*/ 297 w 394"/>
                <a:gd name="T13" fmla="*/ 451 h 463"/>
                <a:gd name="T14" fmla="*/ 289 w 394"/>
                <a:gd name="T15" fmla="*/ 453 h 463"/>
                <a:gd name="T16" fmla="*/ 260 w 394"/>
                <a:gd name="T17" fmla="*/ 459 h 463"/>
                <a:gd name="T18" fmla="*/ 219 w 394"/>
                <a:gd name="T19" fmla="*/ 463 h 463"/>
                <a:gd name="T20" fmla="*/ 177 w 394"/>
                <a:gd name="T21" fmla="*/ 462 h 463"/>
                <a:gd name="T22" fmla="*/ 136 w 394"/>
                <a:gd name="T23" fmla="*/ 455 h 463"/>
                <a:gd name="T24" fmla="*/ 99 w 394"/>
                <a:gd name="T25" fmla="*/ 440 h 463"/>
                <a:gd name="T26" fmla="*/ 66 w 394"/>
                <a:gd name="T27" fmla="*/ 416 h 463"/>
                <a:gd name="T28" fmla="*/ 39 w 394"/>
                <a:gd name="T29" fmla="*/ 383 h 463"/>
                <a:gd name="T30" fmla="*/ 19 w 394"/>
                <a:gd name="T31" fmla="*/ 342 h 463"/>
                <a:gd name="T32" fmla="*/ 6 w 394"/>
                <a:gd name="T33" fmla="*/ 297 h 463"/>
                <a:gd name="T34" fmla="*/ 0 w 394"/>
                <a:gd name="T35" fmla="*/ 248 h 463"/>
                <a:gd name="T36" fmla="*/ 2 w 394"/>
                <a:gd name="T37" fmla="*/ 196 h 463"/>
                <a:gd name="T38" fmla="*/ 13 w 394"/>
                <a:gd name="T39" fmla="*/ 115 h 463"/>
                <a:gd name="T40" fmla="*/ 35 w 394"/>
                <a:gd name="T41" fmla="*/ 66 h 463"/>
                <a:gd name="T42" fmla="*/ 68 w 394"/>
                <a:gd name="T43" fmla="*/ 38 h 463"/>
                <a:gd name="T44" fmla="*/ 91 w 394"/>
                <a:gd name="T45" fmla="*/ 24 h 463"/>
                <a:gd name="T46" fmla="*/ 112 w 394"/>
                <a:gd name="T47" fmla="*/ 13 h 463"/>
                <a:gd name="T48" fmla="*/ 134 w 394"/>
                <a:gd name="T49" fmla="*/ 6 h 463"/>
                <a:gd name="T50" fmla="*/ 156 w 394"/>
                <a:gd name="T51" fmla="*/ 7 h 463"/>
                <a:gd name="T52" fmla="*/ 180 w 394"/>
                <a:gd name="T53" fmla="*/ 17 h 463"/>
                <a:gd name="T54" fmla="*/ 205 w 394"/>
                <a:gd name="T55" fmla="*/ 30 h 463"/>
                <a:gd name="T56" fmla="*/ 229 w 394"/>
                <a:gd name="T57" fmla="*/ 38 h 463"/>
                <a:gd name="T58" fmla="*/ 252 w 394"/>
                <a:gd name="T59" fmla="*/ 41 h 463"/>
                <a:gd name="T60" fmla="*/ 274 w 394"/>
                <a:gd name="T61" fmla="*/ 41 h 463"/>
                <a:gd name="T62" fmla="*/ 293 w 394"/>
                <a:gd name="T63" fmla="*/ 37 h 463"/>
                <a:gd name="T64" fmla="*/ 310 w 394"/>
                <a:gd name="T65" fmla="*/ 31 h 463"/>
                <a:gd name="T66" fmla="*/ 327 w 394"/>
                <a:gd name="T67" fmla="*/ 23 h 463"/>
                <a:gd name="T68" fmla="*/ 344 w 394"/>
                <a:gd name="T69" fmla="*/ 14 h 463"/>
                <a:gd name="T70" fmla="*/ 359 w 394"/>
                <a:gd name="T71" fmla="*/ 6 h 463"/>
                <a:gd name="T72" fmla="*/ 374 w 394"/>
                <a:gd name="T73" fmla="*/ 1 h 463"/>
                <a:gd name="T74" fmla="*/ 384 w 394"/>
                <a:gd name="T75" fmla="*/ 1 h 463"/>
                <a:gd name="T76" fmla="*/ 391 w 394"/>
                <a:gd name="T77" fmla="*/ 13 h 463"/>
                <a:gd name="T78" fmla="*/ 380 w 394"/>
                <a:gd name="T79" fmla="*/ 45 h 463"/>
                <a:gd name="T80" fmla="*/ 363 w 394"/>
                <a:gd name="T81" fmla="*/ 67 h 463"/>
                <a:gd name="T82" fmla="*/ 344 w 394"/>
                <a:gd name="T83" fmla="*/ 91 h 463"/>
                <a:gd name="T84" fmla="*/ 318 w 394"/>
                <a:gd name="T85" fmla="*/ 145 h 463"/>
                <a:gd name="T86" fmla="*/ 297 w 394"/>
                <a:gd name="T87" fmla="*/ 187 h 463"/>
                <a:gd name="T88" fmla="*/ 270 w 394"/>
                <a:gd name="T89" fmla="*/ 221 h 463"/>
                <a:gd name="T90" fmla="*/ 265 w 394"/>
                <a:gd name="T91" fmla="*/ 273 h 463"/>
                <a:gd name="T92" fmla="*/ 283 w 394"/>
                <a:gd name="T93" fmla="*/ 313 h 463"/>
                <a:gd name="T94" fmla="*/ 292 w 394"/>
                <a:gd name="T95" fmla="*/ 318 h 463"/>
                <a:gd name="T96" fmla="*/ 309 w 394"/>
                <a:gd name="T97" fmla="*/ 321 h 463"/>
                <a:gd name="T98" fmla="*/ 334 w 394"/>
                <a:gd name="T99" fmla="*/ 315 h 463"/>
                <a:gd name="T100" fmla="*/ 359 w 394"/>
                <a:gd name="T101" fmla="*/ 307 h 463"/>
                <a:gd name="T102" fmla="*/ 380 w 394"/>
                <a:gd name="T103" fmla="*/ 304 h 463"/>
                <a:gd name="T104" fmla="*/ 393 w 394"/>
                <a:gd name="T105" fmla="*/ 315 h 4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4"/>
                <a:gd name="T160" fmla="*/ 0 h 463"/>
                <a:gd name="T161" fmla="*/ 394 w 394"/>
                <a:gd name="T162" fmla="*/ 463 h 46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4" h="463">
                  <a:moveTo>
                    <a:pt x="394" y="333"/>
                  </a:moveTo>
                  <a:lnTo>
                    <a:pt x="393" y="345"/>
                  </a:lnTo>
                  <a:lnTo>
                    <a:pt x="392" y="355"/>
                  </a:lnTo>
                  <a:lnTo>
                    <a:pt x="390" y="365"/>
                  </a:lnTo>
                  <a:lnTo>
                    <a:pt x="387" y="375"/>
                  </a:lnTo>
                  <a:lnTo>
                    <a:pt x="384" y="383"/>
                  </a:lnTo>
                  <a:lnTo>
                    <a:pt x="381" y="391"/>
                  </a:lnTo>
                  <a:lnTo>
                    <a:pt x="377" y="399"/>
                  </a:lnTo>
                  <a:lnTo>
                    <a:pt x="372" y="406"/>
                  </a:lnTo>
                  <a:lnTo>
                    <a:pt x="367" y="413"/>
                  </a:lnTo>
                  <a:lnTo>
                    <a:pt x="361" y="419"/>
                  </a:lnTo>
                  <a:lnTo>
                    <a:pt x="354" y="424"/>
                  </a:lnTo>
                  <a:lnTo>
                    <a:pt x="346" y="430"/>
                  </a:lnTo>
                  <a:lnTo>
                    <a:pt x="338" y="435"/>
                  </a:lnTo>
                  <a:lnTo>
                    <a:pt x="329" y="440"/>
                  </a:lnTo>
                  <a:lnTo>
                    <a:pt x="319" y="444"/>
                  </a:lnTo>
                  <a:lnTo>
                    <a:pt x="308" y="448"/>
                  </a:lnTo>
                  <a:lnTo>
                    <a:pt x="305" y="449"/>
                  </a:lnTo>
                  <a:lnTo>
                    <a:pt x="303" y="450"/>
                  </a:lnTo>
                  <a:lnTo>
                    <a:pt x="300" y="450"/>
                  </a:lnTo>
                  <a:lnTo>
                    <a:pt x="297" y="451"/>
                  </a:lnTo>
                  <a:lnTo>
                    <a:pt x="295" y="452"/>
                  </a:lnTo>
                  <a:lnTo>
                    <a:pt x="292" y="453"/>
                  </a:lnTo>
                  <a:lnTo>
                    <a:pt x="289" y="453"/>
                  </a:lnTo>
                  <a:lnTo>
                    <a:pt x="287" y="454"/>
                  </a:lnTo>
                  <a:lnTo>
                    <a:pt x="274" y="456"/>
                  </a:lnTo>
                  <a:lnTo>
                    <a:pt x="260" y="459"/>
                  </a:lnTo>
                  <a:lnTo>
                    <a:pt x="247" y="461"/>
                  </a:lnTo>
                  <a:lnTo>
                    <a:pt x="233" y="462"/>
                  </a:lnTo>
                  <a:lnTo>
                    <a:pt x="219" y="463"/>
                  </a:lnTo>
                  <a:lnTo>
                    <a:pt x="205" y="463"/>
                  </a:lnTo>
                  <a:lnTo>
                    <a:pt x="191" y="463"/>
                  </a:lnTo>
                  <a:lnTo>
                    <a:pt x="177" y="462"/>
                  </a:lnTo>
                  <a:lnTo>
                    <a:pt x="163" y="461"/>
                  </a:lnTo>
                  <a:lnTo>
                    <a:pt x="150" y="458"/>
                  </a:lnTo>
                  <a:lnTo>
                    <a:pt x="136" y="455"/>
                  </a:lnTo>
                  <a:lnTo>
                    <a:pt x="123" y="451"/>
                  </a:lnTo>
                  <a:lnTo>
                    <a:pt x="111" y="446"/>
                  </a:lnTo>
                  <a:lnTo>
                    <a:pt x="99" y="440"/>
                  </a:lnTo>
                  <a:lnTo>
                    <a:pt x="87" y="433"/>
                  </a:lnTo>
                  <a:lnTo>
                    <a:pt x="77" y="425"/>
                  </a:lnTo>
                  <a:lnTo>
                    <a:pt x="66" y="416"/>
                  </a:lnTo>
                  <a:lnTo>
                    <a:pt x="56" y="406"/>
                  </a:lnTo>
                  <a:lnTo>
                    <a:pt x="48" y="394"/>
                  </a:lnTo>
                  <a:lnTo>
                    <a:pt x="39" y="383"/>
                  </a:lnTo>
                  <a:lnTo>
                    <a:pt x="32" y="370"/>
                  </a:lnTo>
                  <a:lnTo>
                    <a:pt x="25" y="357"/>
                  </a:lnTo>
                  <a:lnTo>
                    <a:pt x="19" y="342"/>
                  </a:lnTo>
                  <a:lnTo>
                    <a:pt x="14" y="328"/>
                  </a:lnTo>
                  <a:lnTo>
                    <a:pt x="10" y="313"/>
                  </a:lnTo>
                  <a:lnTo>
                    <a:pt x="6" y="297"/>
                  </a:lnTo>
                  <a:lnTo>
                    <a:pt x="3" y="281"/>
                  </a:lnTo>
                  <a:lnTo>
                    <a:pt x="1" y="265"/>
                  </a:lnTo>
                  <a:lnTo>
                    <a:pt x="0" y="248"/>
                  </a:lnTo>
                  <a:lnTo>
                    <a:pt x="0" y="231"/>
                  </a:lnTo>
                  <a:lnTo>
                    <a:pt x="0" y="213"/>
                  </a:lnTo>
                  <a:lnTo>
                    <a:pt x="2" y="196"/>
                  </a:lnTo>
                  <a:lnTo>
                    <a:pt x="5" y="164"/>
                  </a:lnTo>
                  <a:lnTo>
                    <a:pt x="9" y="137"/>
                  </a:lnTo>
                  <a:lnTo>
                    <a:pt x="13" y="115"/>
                  </a:lnTo>
                  <a:lnTo>
                    <a:pt x="19" y="95"/>
                  </a:lnTo>
                  <a:lnTo>
                    <a:pt x="26" y="79"/>
                  </a:lnTo>
                  <a:lnTo>
                    <a:pt x="35" y="66"/>
                  </a:lnTo>
                  <a:lnTo>
                    <a:pt x="46" y="54"/>
                  </a:lnTo>
                  <a:lnTo>
                    <a:pt x="61" y="43"/>
                  </a:lnTo>
                  <a:lnTo>
                    <a:pt x="68" y="38"/>
                  </a:lnTo>
                  <a:lnTo>
                    <a:pt x="76" y="33"/>
                  </a:lnTo>
                  <a:lnTo>
                    <a:pt x="83" y="29"/>
                  </a:lnTo>
                  <a:lnTo>
                    <a:pt x="91" y="24"/>
                  </a:lnTo>
                  <a:lnTo>
                    <a:pt x="98" y="20"/>
                  </a:lnTo>
                  <a:lnTo>
                    <a:pt x="105" y="16"/>
                  </a:lnTo>
                  <a:lnTo>
                    <a:pt x="112" y="13"/>
                  </a:lnTo>
                  <a:lnTo>
                    <a:pt x="119" y="10"/>
                  </a:lnTo>
                  <a:lnTo>
                    <a:pt x="127" y="7"/>
                  </a:lnTo>
                  <a:lnTo>
                    <a:pt x="134" y="6"/>
                  </a:lnTo>
                  <a:lnTo>
                    <a:pt x="141" y="5"/>
                  </a:lnTo>
                  <a:lnTo>
                    <a:pt x="148" y="6"/>
                  </a:lnTo>
                  <a:lnTo>
                    <a:pt x="156" y="7"/>
                  </a:lnTo>
                  <a:lnTo>
                    <a:pt x="164" y="9"/>
                  </a:lnTo>
                  <a:lnTo>
                    <a:pt x="172" y="12"/>
                  </a:lnTo>
                  <a:lnTo>
                    <a:pt x="180" y="17"/>
                  </a:lnTo>
                  <a:lnTo>
                    <a:pt x="188" y="22"/>
                  </a:lnTo>
                  <a:lnTo>
                    <a:pt x="196" y="26"/>
                  </a:lnTo>
                  <a:lnTo>
                    <a:pt x="205" y="30"/>
                  </a:lnTo>
                  <a:lnTo>
                    <a:pt x="213" y="33"/>
                  </a:lnTo>
                  <a:lnTo>
                    <a:pt x="221" y="36"/>
                  </a:lnTo>
                  <a:lnTo>
                    <a:pt x="229" y="38"/>
                  </a:lnTo>
                  <a:lnTo>
                    <a:pt x="237" y="39"/>
                  </a:lnTo>
                  <a:lnTo>
                    <a:pt x="245" y="41"/>
                  </a:lnTo>
                  <a:lnTo>
                    <a:pt x="252" y="41"/>
                  </a:lnTo>
                  <a:lnTo>
                    <a:pt x="259" y="42"/>
                  </a:lnTo>
                  <a:lnTo>
                    <a:pt x="267" y="41"/>
                  </a:lnTo>
                  <a:lnTo>
                    <a:pt x="274" y="41"/>
                  </a:lnTo>
                  <a:lnTo>
                    <a:pt x="280" y="40"/>
                  </a:lnTo>
                  <a:lnTo>
                    <a:pt x="287" y="39"/>
                  </a:lnTo>
                  <a:lnTo>
                    <a:pt x="293" y="37"/>
                  </a:lnTo>
                  <a:lnTo>
                    <a:pt x="299" y="36"/>
                  </a:lnTo>
                  <a:lnTo>
                    <a:pt x="304" y="34"/>
                  </a:lnTo>
                  <a:lnTo>
                    <a:pt x="310" y="31"/>
                  </a:lnTo>
                  <a:lnTo>
                    <a:pt x="316" y="29"/>
                  </a:lnTo>
                  <a:lnTo>
                    <a:pt x="321" y="26"/>
                  </a:lnTo>
                  <a:lnTo>
                    <a:pt x="327" y="23"/>
                  </a:lnTo>
                  <a:lnTo>
                    <a:pt x="332" y="20"/>
                  </a:lnTo>
                  <a:lnTo>
                    <a:pt x="338" y="17"/>
                  </a:lnTo>
                  <a:lnTo>
                    <a:pt x="344" y="14"/>
                  </a:lnTo>
                  <a:lnTo>
                    <a:pt x="349" y="11"/>
                  </a:lnTo>
                  <a:lnTo>
                    <a:pt x="354" y="8"/>
                  </a:lnTo>
                  <a:lnTo>
                    <a:pt x="359" y="6"/>
                  </a:lnTo>
                  <a:lnTo>
                    <a:pt x="364" y="4"/>
                  </a:lnTo>
                  <a:lnTo>
                    <a:pt x="369" y="2"/>
                  </a:lnTo>
                  <a:lnTo>
                    <a:pt x="374" y="1"/>
                  </a:lnTo>
                  <a:lnTo>
                    <a:pt x="378" y="0"/>
                  </a:lnTo>
                  <a:lnTo>
                    <a:pt x="383" y="0"/>
                  </a:lnTo>
                  <a:lnTo>
                    <a:pt x="384" y="1"/>
                  </a:lnTo>
                  <a:lnTo>
                    <a:pt x="387" y="3"/>
                  </a:lnTo>
                  <a:lnTo>
                    <a:pt x="389" y="7"/>
                  </a:lnTo>
                  <a:lnTo>
                    <a:pt x="391" y="13"/>
                  </a:lnTo>
                  <a:lnTo>
                    <a:pt x="391" y="21"/>
                  </a:lnTo>
                  <a:lnTo>
                    <a:pt x="387" y="31"/>
                  </a:lnTo>
                  <a:lnTo>
                    <a:pt x="380" y="45"/>
                  </a:lnTo>
                  <a:lnTo>
                    <a:pt x="367" y="62"/>
                  </a:lnTo>
                  <a:lnTo>
                    <a:pt x="365" y="65"/>
                  </a:lnTo>
                  <a:lnTo>
                    <a:pt x="363" y="67"/>
                  </a:lnTo>
                  <a:lnTo>
                    <a:pt x="361" y="69"/>
                  </a:lnTo>
                  <a:lnTo>
                    <a:pt x="358" y="72"/>
                  </a:lnTo>
                  <a:lnTo>
                    <a:pt x="344" y="91"/>
                  </a:lnTo>
                  <a:lnTo>
                    <a:pt x="332" y="110"/>
                  </a:lnTo>
                  <a:lnTo>
                    <a:pt x="324" y="128"/>
                  </a:lnTo>
                  <a:lnTo>
                    <a:pt x="318" y="145"/>
                  </a:lnTo>
                  <a:lnTo>
                    <a:pt x="312" y="161"/>
                  </a:lnTo>
                  <a:lnTo>
                    <a:pt x="305" y="175"/>
                  </a:lnTo>
                  <a:lnTo>
                    <a:pt x="297" y="187"/>
                  </a:lnTo>
                  <a:lnTo>
                    <a:pt x="287" y="197"/>
                  </a:lnTo>
                  <a:lnTo>
                    <a:pt x="277" y="207"/>
                  </a:lnTo>
                  <a:lnTo>
                    <a:pt x="270" y="221"/>
                  </a:lnTo>
                  <a:lnTo>
                    <a:pt x="266" y="237"/>
                  </a:lnTo>
                  <a:lnTo>
                    <a:pt x="264" y="255"/>
                  </a:lnTo>
                  <a:lnTo>
                    <a:pt x="265" y="273"/>
                  </a:lnTo>
                  <a:lnTo>
                    <a:pt x="269" y="289"/>
                  </a:lnTo>
                  <a:lnTo>
                    <a:pt x="275" y="303"/>
                  </a:lnTo>
                  <a:lnTo>
                    <a:pt x="283" y="313"/>
                  </a:lnTo>
                  <a:lnTo>
                    <a:pt x="286" y="315"/>
                  </a:lnTo>
                  <a:lnTo>
                    <a:pt x="289" y="317"/>
                  </a:lnTo>
                  <a:lnTo>
                    <a:pt x="292" y="318"/>
                  </a:lnTo>
                  <a:lnTo>
                    <a:pt x="295" y="320"/>
                  </a:lnTo>
                  <a:lnTo>
                    <a:pt x="302" y="321"/>
                  </a:lnTo>
                  <a:lnTo>
                    <a:pt x="309" y="321"/>
                  </a:lnTo>
                  <a:lnTo>
                    <a:pt x="318" y="319"/>
                  </a:lnTo>
                  <a:lnTo>
                    <a:pt x="326" y="317"/>
                  </a:lnTo>
                  <a:lnTo>
                    <a:pt x="334" y="315"/>
                  </a:lnTo>
                  <a:lnTo>
                    <a:pt x="343" y="312"/>
                  </a:lnTo>
                  <a:lnTo>
                    <a:pt x="351" y="309"/>
                  </a:lnTo>
                  <a:lnTo>
                    <a:pt x="359" y="307"/>
                  </a:lnTo>
                  <a:lnTo>
                    <a:pt x="367" y="305"/>
                  </a:lnTo>
                  <a:lnTo>
                    <a:pt x="374" y="304"/>
                  </a:lnTo>
                  <a:lnTo>
                    <a:pt x="380" y="304"/>
                  </a:lnTo>
                  <a:lnTo>
                    <a:pt x="385" y="306"/>
                  </a:lnTo>
                  <a:lnTo>
                    <a:pt x="389" y="309"/>
                  </a:lnTo>
                  <a:lnTo>
                    <a:pt x="393" y="315"/>
                  </a:lnTo>
                  <a:lnTo>
                    <a:pt x="394" y="322"/>
                  </a:lnTo>
                  <a:lnTo>
                    <a:pt x="394" y="333"/>
                  </a:lnTo>
                  <a:close/>
                </a:path>
              </a:pathLst>
            </a:custGeom>
            <a:solidFill>
              <a:srgbClr val="D88E8E"/>
            </a:solidFill>
            <a:ln w="9525">
              <a:noFill/>
              <a:round/>
              <a:headEnd/>
              <a:tailEnd/>
            </a:ln>
          </p:spPr>
          <p:txBody>
            <a:bodyPr/>
            <a:lstStyle/>
            <a:p>
              <a:endParaRPr lang="en-US"/>
            </a:p>
          </p:txBody>
        </p:sp>
        <p:sp>
          <p:nvSpPr>
            <p:cNvPr id="16435" name="Freeform 113"/>
            <p:cNvSpPr>
              <a:spLocks/>
            </p:cNvSpPr>
            <p:nvPr/>
          </p:nvSpPr>
          <p:spPr bwMode="auto">
            <a:xfrm>
              <a:off x="1321" y="3320"/>
              <a:ext cx="382" cy="451"/>
            </a:xfrm>
            <a:custGeom>
              <a:avLst/>
              <a:gdLst>
                <a:gd name="T0" fmla="*/ 380 w 382"/>
                <a:gd name="T1" fmla="*/ 352 h 451"/>
                <a:gd name="T2" fmla="*/ 372 w 382"/>
                <a:gd name="T3" fmla="*/ 379 h 451"/>
                <a:gd name="T4" fmla="*/ 360 w 382"/>
                <a:gd name="T5" fmla="*/ 400 h 451"/>
                <a:gd name="T6" fmla="*/ 342 w 382"/>
                <a:gd name="T7" fmla="*/ 416 h 451"/>
                <a:gd name="T8" fmla="*/ 317 w 382"/>
                <a:gd name="T9" fmla="*/ 430 h 451"/>
                <a:gd name="T10" fmla="*/ 293 w 382"/>
                <a:gd name="T11" fmla="*/ 438 h 451"/>
                <a:gd name="T12" fmla="*/ 285 w 382"/>
                <a:gd name="T13" fmla="*/ 440 h 451"/>
                <a:gd name="T14" fmla="*/ 278 w 382"/>
                <a:gd name="T15" fmla="*/ 442 h 451"/>
                <a:gd name="T16" fmla="*/ 250 w 382"/>
                <a:gd name="T17" fmla="*/ 447 h 451"/>
                <a:gd name="T18" fmla="*/ 210 w 382"/>
                <a:gd name="T19" fmla="*/ 451 h 451"/>
                <a:gd name="T20" fmla="*/ 170 w 382"/>
                <a:gd name="T21" fmla="*/ 450 h 451"/>
                <a:gd name="T22" fmla="*/ 131 w 382"/>
                <a:gd name="T23" fmla="*/ 443 h 451"/>
                <a:gd name="T24" fmla="*/ 96 w 382"/>
                <a:gd name="T25" fmla="*/ 429 h 451"/>
                <a:gd name="T26" fmla="*/ 64 w 382"/>
                <a:gd name="T27" fmla="*/ 405 h 451"/>
                <a:gd name="T28" fmla="*/ 38 w 382"/>
                <a:gd name="T29" fmla="*/ 373 h 451"/>
                <a:gd name="T30" fmla="*/ 19 w 382"/>
                <a:gd name="T31" fmla="*/ 333 h 451"/>
                <a:gd name="T32" fmla="*/ 6 w 382"/>
                <a:gd name="T33" fmla="*/ 289 h 451"/>
                <a:gd name="T34" fmla="*/ 1 w 382"/>
                <a:gd name="T35" fmla="*/ 241 h 451"/>
                <a:gd name="T36" fmla="*/ 2 w 382"/>
                <a:gd name="T37" fmla="*/ 191 h 451"/>
                <a:gd name="T38" fmla="*/ 13 w 382"/>
                <a:gd name="T39" fmla="*/ 111 h 451"/>
                <a:gd name="T40" fmla="*/ 34 w 382"/>
                <a:gd name="T41" fmla="*/ 63 h 451"/>
                <a:gd name="T42" fmla="*/ 66 w 382"/>
                <a:gd name="T43" fmla="*/ 37 h 451"/>
                <a:gd name="T44" fmla="*/ 88 w 382"/>
                <a:gd name="T45" fmla="*/ 23 h 451"/>
                <a:gd name="T46" fmla="*/ 109 w 382"/>
                <a:gd name="T47" fmla="*/ 12 h 451"/>
                <a:gd name="T48" fmla="*/ 130 w 382"/>
                <a:gd name="T49" fmla="*/ 5 h 451"/>
                <a:gd name="T50" fmla="*/ 151 w 382"/>
                <a:gd name="T51" fmla="*/ 6 h 451"/>
                <a:gd name="T52" fmla="*/ 174 w 382"/>
                <a:gd name="T53" fmla="*/ 16 h 451"/>
                <a:gd name="T54" fmla="*/ 198 w 382"/>
                <a:gd name="T55" fmla="*/ 29 h 451"/>
                <a:gd name="T56" fmla="*/ 222 w 382"/>
                <a:gd name="T57" fmla="*/ 36 h 451"/>
                <a:gd name="T58" fmla="*/ 244 w 382"/>
                <a:gd name="T59" fmla="*/ 39 h 451"/>
                <a:gd name="T60" fmla="*/ 265 w 382"/>
                <a:gd name="T61" fmla="*/ 39 h 451"/>
                <a:gd name="T62" fmla="*/ 284 w 382"/>
                <a:gd name="T63" fmla="*/ 36 h 451"/>
                <a:gd name="T64" fmla="*/ 300 w 382"/>
                <a:gd name="T65" fmla="*/ 30 h 451"/>
                <a:gd name="T66" fmla="*/ 317 w 382"/>
                <a:gd name="T67" fmla="*/ 22 h 451"/>
                <a:gd name="T68" fmla="*/ 333 w 382"/>
                <a:gd name="T69" fmla="*/ 13 h 451"/>
                <a:gd name="T70" fmla="*/ 348 w 382"/>
                <a:gd name="T71" fmla="*/ 5 h 451"/>
                <a:gd name="T72" fmla="*/ 362 w 382"/>
                <a:gd name="T73" fmla="*/ 0 h 451"/>
                <a:gd name="T74" fmla="*/ 372 w 382"/>
                <a:gd name="T75" fmla="*/ 0 h 451"/>
                <a:gd name="T76" fmla="*/ 377 w 382"/>
                <a:gd name="T77" fmla="*/ 12 h 451"/>
                <a:gd name="T78" fmla="*/ 364 w 382"/>
                <a:gd name="T79" fmla="*/ 43 h 451"/>
                <a:gd name="T80" fmla="*/ 347 w 382"/>
                <a:gd name="T81" fmla="*/ 65 h 451"/>
                <a:gd name="T82" fmla="*/ 329 w 382"/>
                <a:gd name="T83" fmla="*/ 88 h 451"/>
                <a:gd name="T84" fmla="*/ 304 w 382"/>
                <a:gd name="T85" fmla="*/ 141 h 451"/>
                <a:gd name="T86" fmla="*/ 284 w 382"/>
                <a:gd name="T87" fmla="*/ 181 h 451"/>
                <a:gd name="T88" fmla="*/ 258 w 382"/>
                <a:gd name="T89" fmla="*/ 215 h 451"/>
                <a:gd name="T90" fmla="*/ 253 w 382"/>
                <a:gd name="T91" fmla="*/ 267 h 451"/>
                <a:gd name="T92" fmla="*/ 269 w 382"/>
                <a:gd name="T93" fmla="*/ 310 h 451"/>
                <a:gd name="T94" fmla="*/ 278 w 382"/>
                <a:gd name="T95" fmla="*/ 317 h 451"/>
                <a:gd name="T96" fmla="*/ 294 w 382"/>
                <a:gd name="T97" fmla="*/ 321 h 451"/>
                <a:gd name="T98" fmla="*/ 319 w 382"/>
                <a:gd name="T99" fmla="*/ 315 h 451"/>
                <a:gd name="T100" fmla="*/ 345 w 382"/>
                <a:gd name="T101" fmla="*/ 307 h 451"/>
                <a:gd name="T102" fmla="*/ 367 w 382"/>
                <a:gd name="T103" fmla="*/ 303 h 451"/>
                <a:gd name="T104" fmla="*/ 380 w 382"/>
                <a:gd name="T105" fmla="*/ 313 h 4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82"/>
                <a:gd name="T160" fmla="*/ 0 h 451"/>
                <a:gd name="T161" fmla="*/ 382 w 382"/>
                <a:gd name="T162" fmla="*/ 451 h 45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82" h="451">
                  <a:moveTo>
                    <a:pt x="382" y="331"/>
                  </a:moveTo>
                  <a:lnTo>
                    <a:pt x="381" y="342"/>
                  </a:lnTo>
                  <a:lnTo>
                    <a:pt x="380" y="352"/>
                  </a:lnTo>
                  <a:lnTo>
                    <a:pt x="377" y="362"/>
                  </a:lnTo>
                  <a:lnTo>
                    <a:pt x="375" y="371"/>
                  </a:lnTo>
                  <a:lnTo>
                    <a:pt x="372" y="379"/>
                  </a:lnTo>
                  <a:lnTo>
                    <a:pt x="369" y="387"/>
                  </a:lnTo>
                  <a:lnTo>
                    <a:pt x="364" y="393"/>
                  </a:lnTo>
                  <a:lnTo>
                    <a:pt x="360" y="400"/>
                  </a:lnTo>
                  <a:lnTo>
                    <a:pt x="355" y="405"/>
                  </a:lnTo>
                  <a:lnTo>
                    <a:pt x="349" y="411"/>
                  </a:lnTo>
                  <a:lnTo>
                    <a:pt x="342" y="416"/>
                  </a:lnTo>
                  <a:lnTo>
                    <a:pt x="334" y="421"/>
                  </a:lnTo>
                  <a:lnTo>
                    <a:pt x="326" y="425"/>
                  </a:lnTo>
                  <a:lnTo>
                    <a:pt x="317" y="430"/>
                  </a:lnTo>
                  <a:lnTo>
                    <a:pt x="307" y="433"/>
                  </a:lnTo>
                  <a:lnTo>
                    <a:pt x="296" y="437"/>
                  </a:lnTo>
                  <a:lnTo>
                    <a:pt x="293" y="438"/>
                  </a:lnTo>
                  <a:lnTo>
                    <a:pt x="290" y="439"/>
                  </a:lnTo>
                  <a:lnTo>
                    <a:pt x="288" y="439"/>
                  </a:lnTo>
                  <a:lnTo>
                    <a:pt x="285" y="440"/>
                  </a:lnTo>
                  <a:lnTo>
                    <a:pt x="283" y="441"/>
                  </a:lnTo>
                  <a:lnTo>
                    <a:pt x="280" y="442"/>
                  </a:lnTo>
                  <a:lnTo>
                    <a:pt x="278" y="442"/>
                  </a:lnTo>
                  <a:lnTo>
                    <a:pt x="275" y="442"/>
                  </a:lnTo>
                  <a:lnTo>
                    <a:pt x="263" y="445"/>
                  </a:lnTo>
                  <a:lnTo>
                    <a:pt x="250" y="447"/>
                  </a:lnTo>
                  <a:lnTo>
                    <a:pt x="237" y="449"/>
                  </a:lnTo>
                  <a:lnTo>
                    <a:pt x="223" y="450"/>
                  </a:lnTo>
                  <a:lnTo>
                    <a:pt x="210" y="451"/>
                  </a:lnTo>
                  <a:lnTo>
                    <a:pt x="197" y="451"/>
                  </a:lnTo>
                  <a:lnTo>
                    <a:pt x="184" y="451"/>
                  </a:lnTo>
                  <a:lnTo>
                    <a:pt x="170" y="450"/>
                  </a:lnTo>
                  <a:lnTo>
                    <a:pt x="157" y="448"/>
                  </a:lnTo>
                  <a:lnTo>
                    <a:pt x="144" y="446"/>
                  </a:lnTo>
                  <a:lnTo>
                    <a:pt x="131" y="443"/>
                  </a:lnTo>
                  <a:lnTo>
                    <a:pt x="119" y="439"/>
                  </a:lnTo>
                  <a:lnTo>
                    <a:pt x="107" y="435"/>
                  </a:lnTo>
                  <a:lnTo>
                    <a:pt x="96" y="429"/>
                  </a:lnTo>
                  <a:lnTo>
                    <a:pt x="85" y="422"/>
                  </a:lnTo>
                  <a:lnTo>
                    <a:pt x="74" y="415"/>
                  </a:lnTo>
                  <a:lnTo>
                    <a:pt x="64" y="405"/>
                  </a:lnTo>
                  <a:lnTo>
                    <a:pt x="55" y="395"/>
                  </a:lnTo>
                  <a:lnTo>
                    <a:pt x="46" y="385"/>
                  </a:lnTo>
                  <a:lnTo>
                    <a:pt x="38" y="373"/>
                  </a:lnTo>
                  <a:lnTo>
                    <a:pt x="31" y="361"/>
                  </a:lnTo>
                  <a:lnTo>
                    <a:pt x="24" y="347"/>
                  </a:lnTo>
                  <a:lnTo>
                    <a:pt x="19" y="333"/>
                  </a:lnTo>
                  <a:lnTo>
                    <a:pt x="13" y="319"/>
                  </a:lnTo>
                  <a:lnTo>
                    <a:pt x="9" y="304"/>
                  </a:lnTo>
                  <a:lnTo>
                    <a:pt x="6" y="289"/>
                  </a:lnTo>
                  <a:lnTo>
                    <a:pt x="3" y="273"/>
                  </a:lnTo>
                  <a:lnTo>
                    <a:pt x="1" y="257"/>
                  </a:lnTo>
                  <a:lnTo>
                    <a:pt x="1" y="241"/>
                  </a:lnTo>
                  <a:lnTo>
                    <a:pt x="0" y="224"/>
                  </a:lnTo>
                  <a:lnTo>
                    <a:pt x="1" y="208"/>
                  </a:lnTo>
                  <a:lnTo>
                    <a:pt x="2" y="191"/>
                  </a:lnTo>
                  <a:lnTo>
                    <a:pt x="5" y="160"/>
                  </a:lnTo>
                  <a:lnTo>
                    <a:pt x="9" y="133"/>
                  </a:lnTo>
                  <a:lnTo>
                    <a:pt x="13" y="111"/>
                  </a:lnTo>
                  <a:lnTo>
                    <a:pt x="19" y="92"/>
                  </a:lnTo>
                  <a:lnTo>
                    <a:pt x="25" y="77"/>
                  </a:lnTo>
                  <a:lnTo>
                    <a:pt x="34" y="63"/>
                  </a:lnTo>
                  <a:lnTo>
                    <a:pt x="45" y="52"/>
                  </a:lnTo>
                  <a:lnTo>
                    <a:pt x="59" y="42"/>
                  </a:lnTo>
                  <a:lnTo>
                    <a:pt x="66" y="37"/>
                  </a:lnTo>
                  <a:lnTo>
                    <a:pt x="74" y="32"/>
                  </a:lnTo>
                  <a:lnTo>
                    <a:pt x="81" y="27"/>
                  </a:lnTo>
                  <a:lnTo>
                    <a:pt x="88" y="23"/>
                  </a:lnTo>
                  <a:lnTo>
                    <a:pt x="95" y="19"/>
                  </a:lnTo>
                  <a:lnTo>
                    <a:pt x="102" y="15"/>
                  </a:lnTo>
                  <a:lnTo>
                    <a:pt x="109" y="12"/>
                  </a:lnTo>
                  <a:lnTo>
                    <a:pt x="116" y="9"/>
                  </a:lnTo>
                  <a:lnTo>
                    <a:pt x="123" y="7"/>
                  </a:lnTo>
                  <a:lnTo>
                    <a:pt x="130" y="5"/>
                  </a:lnTo>
                  <a:lnTo>
                    <a:pt x="136" y="5"/>
                  </a:lnTo>
                  <a:lnTo>
                    <a:pt x="143" y="5"/>
                  </a:lnTo>
                  <a:lnTo>
                    <a:pt x="151" y="6"/>
                  </a:lnTo>
                  <a:lnTo>
                    <a:pt x="158" y="8"/>
                  </a:lnTo>
                  <a:lnTo>
                    <a:pt x="166" y="11"/>
                  </a:lnTo>
                  <a:lnTo>
                    <a:pt x="174" y="16"/>
                  </a:lnTo>
                  <a:lnTo>
                    <a:pt x="182" y="21"/>
                  </a:lnTo>
                  <a:lnTo>
                    <a:pt x="190" y="25"/>
                  </a:lnTo>
                  <a:lnTo>
                    <a:pt x="198" y="29"/>
                  </a:lnTo>
                  <a:lnTo>
                    <a:pt x="206" y="31"/>
                  </a:lnTo>
                  <a:lnTo>
                    <a:pt x="214" y="34"/>
                  </a:lnTo>
                  <a:lnTo>
                    <a:pt x="222" y="36"/>
                  </a:lnTo>
                  <a:lnTo>
                    <a:pt x="229" y="38"/>
                  </a:lnTo>
                  <a:lnTo>
                    <a:pt x="237" y="39"/>
                  </a:lnTo>
                  <a:lnTo>
                    <a:pt x="244" y="39"/>
                  </a:lnTo>
                  <a:lnTo>
                    <a:pt x="252" y="40"/>
                  </a:lnTo>
                  <a:lnTo>
                    <a:pt x="259" y="40"/>
                  </a:lnTo>
                  <a:lnTo>
                    <a:pt x="265" y="39"/>
                  </a:lnTo>
                  <a:lnTo>
                    <a:pt x="271" y="38"/>
                  </a:lnTo>
                  <a:lnTo>
                    <a:pt x="278" y="37"/>
                  </a:lnTo>
                  <a:lnTo>
                    <a:pt x="284" y="36"/>
                  </a:lnTo>
                  <a:lnTo>
                    <a:pt x="289" y="34"/>
                  </a:lnTo>
                  <a:lnTo>
                    <a:pt x="295" y="32"/>
                  </a:lnTo>
                  <a:lnTo>
                    <a:pt x="300" y="30"/>
                  </a:lnTo>
                  <a:lnTo>
                    <a:pt x="306" y="27"/>
                  </a:lnTo>
                  <a:lnTo>
                    <a:pt x="311" y="24"/>
                  </a:lnTo>
                  <a:lnTo>
                    <a:pt x="317" y="22"/>
                  </a:lnTo>
                  <a:lnTo>
                    <a:pt x="322" y="18"/>
                  </a:lnTo>
                  <a:lnTo>
                    <a:pt x="327" y="16"/>
                  </a:lnTo>
                  <a:lnTo>
                    <a:pt x="333" y="13"/>
                  </a:lnTo>
                  <a:lnTo>
                    <a:pt x="338" y="10"/>
                  </a:lnTo>
                  <a:lnTo>
                    <a:pt x="343" y="7"/>
                  </a:lnTo>
                  <a:lnTo>
                    <a:pt x="348" y="5"/>
                  </a:lnTo>
                  <a:lnTo>
                    <a:pt x="353" y="3"/>
                  </a:lnTo>
                  <a:lnTo>
                    <a:pt x="358" y="1"/>
                  </a:lnTo>
                  <a:lnTo>
                    <a:pt x="362" y="0"/>
                  </a:lnTo>
                  <a:lnTo>
                    <a:pt x="367" y="0"/>
                  </a:lnTo>
                  <a:lnTo>
                    <a:pt x="371" y="0"/>
                  </a:lnTo>
                  <a:lnTo>
                    <a:pt x="372" y="0"/>
                  </a:lnTo>
                  <a:lnTo>
                    <a:pt x="374" y="2"/>
                  </a:lnTo>
                  <a:lnTo>
                    <a:pt x="376" y="6"/>
                  </a:lnTo>
                  <a:lnTo>
                    <a:pt x="377" y="12"/>
                  </a:lnTo>
                  <a:lnTo>
                    <a:pt x="376" y="19"/>
                  </a:lnTo>
                  <a:lnTo>
                    <a:pt x="372" y="30"/>
                  </a:lnTo>
                  <a:lnTo>
                    <a:pt x="364" y="43"/>
                  </a:lnTo>
                  <a:lnTo>
                    <a:pt x="351" y="60"/>
                  </a:lnTo>
                  <a:lnTo>
                    <a:pt x="349" y="63"/>
                  </a:lnTo>
                  <a:lnTo>
                    <a:pt x="347" y="65"/>
                  </a:lnTo>
                  <a:lnTo>
                    <a:pt x="345" y="67"/>
                  </a:lnTo>
                  <a:lnTo>
                    <a:pt x="343" y="69"/>
                  </a:lnTo>
                  <a:lnTo>
                    <a:pt x="329" y="88"/>
                  </a:lnTo>
                  <a:lnTo>
                    <a:pt x="318" y="107"/>
                  </a:lnTo>
                  <a:lnTo>
                    <a:pt x="310" y="124"/>
                  </a:lnTo>
                  <a:lnTo>
                    <a:pt x="304" y="141"/>
                  </a:lnTo>
                  <a:lnTo>
                    <a:pt x="298" y="156"/>
                  </a:lnTo>
                  <a:lnTo>
                    <a:pt x="292" y="169"/>
                  </a:lnTo>
                  <a:lnTo>
                    <a:pt x="284" y="181"/>
                  </a:lnTo>
                  <a:lnTo>
                    <a:pt x="274" y="191"/>
                  </a:lnTo>
                  <a:lnTo>
                    <a:pt x="265" y="201"/>
                  </a:lnTo>
                  <a:lnTo>
                    <a:pt x="258" y="215"/>
                  </a:lnTo>
                  <a:lnTo>
                    <a:pt x="254" y="231"/>
                  </a:lnTo>
                  <a:lnTo>
                    <a:pt x="252" y="249"/>
                  </a:lnTo>
                  <a:lnTo>
                    <a:pt x="253" y="267"/>
                  </a:lnTo>
                  <a:lnTo>
                    <a:pt x="256" y="284"/>
                  </a:lnTo>
                  <a:lnTo>
                    <a:pt x="261" y="299"/>
                  </a:lnTo>
                  <a:lnTo>
                    <a:pt x="269" y="310"/>
                  </a:lnTo>
                  <a:lnTo>
                    <a:pt x="272" y="313"/>
                  </a:lnTo>
                  <a:lnTo>
                    <a:pt x="275" y="315"/>
                  </a:lnTo>
                  <a:lnTo>
                    <a:pt x="278" y="317"/>
                  </a:lnTo>
                  <a:lnTo>
                    <a:pt x="280" y="319"/>
                  </a:lnTo>
                  <a:lnTo>
                    <a:pt x="287" y="321"/>
                  </a:lnTo>
                  <a:lnTo>
                    <a:pt x="294" y="321"/>
                  </a:lnTo>
                  <a:lnTo>
                    <a:pt x="302" y="320"/>
                  </a:lnTo>
                  <a:lnTo>
                    <a:pt x="310" y="318"/>
                  </a:lnTo>
                  <a:lnTo>
                    <a:pt x="319" y="315"/>
                  </a:lnTo>
                  <a:lnTo>
                    <a:pt x="327" y="313"/>
                  </a:lnTo>
                  <a:lnTo>
                    <a:pt x="336" y="309"/>
                  </a:lnTo>
                  <a:lnTo>
                    <a:pt x="345" y="307"/>
                  </a:lnTo>
                  <a:lnTo>
                    <a:pt x="353" y="305"/>
                  </a:lnTo>
                  <a:lnTo>
                    <a:pt x="360" y="303"/>
                  </a:lnTo>
                  <a:lnTo>
                    <a:pt x="367" y="303"/>
                  </a:lnTo>
                  <a:lnTo>
                    <a:pt x="372" y="305"/>
                  </a:lnTo>
                  <a:lnTo>
                    <a:pt x="377" y="308"/>
                  </a:lnTo>
                  <a:lnTo>
                    <a:pt x="380" y="313"/>
                  </a:lnTo>
                  <a:lnTo>
                    <a:pt x="382" y="321"/>
                  </a:lnTo>
                  <a:lnTo>
                    <a:pt x="382" y="331"/>
                  </a:lnTo>
                  <a:close/>
                </a:path>
              </a:pathLst>
            </a:custGeom>
            <a:solidFill>
              <a:srgbClr val="D17777"/>
            </a:solidFill>
            <a:ln w="9525">
              <a:noFill/>
              <a:round/>
              <a:headEnd/>
              <a:tailEnd/>
            </a:ln>
          </p:spPr>
          <p:txBody>
            <a:bodyPr/>
            <a:lstStyle/>
            <a:p>
              <a:endParaRPr lang="en-US"/>
            </a:p>
          </p:txBody>
        </p:sp>
        <p:sp>
          <p:nvSpPr>
            <p:cNvPr id="16436" name="Freeform 114"/>
            <p:cNvSpPr>
              <a:spLocks/>
            </p:cNvSpPr>
            <p:nvPr/>
          </p:nvSpPr>
          <p:spPr bwMode="auto">
            <a:xfrm>
              <a:off x="1326" y="3326"/>
              <a:ext cx="370" cy="440"/>
            </a:xfrm>
            <a:custGeom>
              <a:avLst/>
              <a:gdLst>
                <a:gd name="T0" fmla="*/ 367 w 370"/>
                <a:gd name="T1" fmla="*/ 351 h 440"/>
                <a:gd name="T2" fmla="*/ 360 w 370"/>
                <a:gd name="T3" fmla="*/ 376 h 440"/>
                <a:gd name="T4" fmla="*/ 348 w 370"/>
                <a:gd name="T5" fmla="*/ 394 h 440"/>
                <a:gd name="T6" fmla="*/ 329 w 370"/>
                <a:gd name="T7" fmla="*/ 409 h 440"/>
                <a:gd name="T8" fmla="*/ 304 w 370"/>
                <a:gd name="T9" fmla="*/ 420 h 440"/>
                <a:gd name="T10" fmla="*/ 281 w 370"/>
                <a:gd name="T11" fmla="*/ 428 h 440"/>
                <a:gd name="T12" fmla="*/ 274 w 370"/>
                <a:gd name="T13" fmla="*/ 430 h 440"/>
                <a:gd name="T14" fmla="*/ 266 w 370"/>
                <a:gd name="T15" fmla="*/ 431 h 440"/>
                <a:gd name="T16" fmla="*/ 240 w 370"/>
                <a:gd name="T17" fmla="*/ 436 h 440"/>
                <a:gd name="T18" fmla="*/ 202 w 370"/>
                <a:gd name="T19" fmla="*/ 440 h 440"/>
                <a:gd name="T20" fmla="*/ 163 w 370"/>
                <a:gd name="T21" fmla="*/ 439 h 440"/>
                <a:gd name="T22" fmla="*/ 126 w 370"/>
                <a:gd name="T23" fmla="*/ 432 h 440"/>
                <a:gd name="T24" fmla="*/ 93 w 370"/>
                <a:gd name="T25" fmla="*/ 418 h 440"/>
                <a:gd name="T26" fmla="*/ 62 w 370"/>
                <a:gd name="T27" fmla="*/ 395 h 440"/>
                <a:gd name="T28" fmla="*/ 37 w 370"/>
                <a:gd name="T29" fmla="*/ 363 h 440"/>
                <a:gd name="T30" fmla="*/ 18 w 370"/>
                <a:gd name="T31" fmla="*/ 325 h 440"/>
                <a:gd name="T32" fmla="*/ 6 w 370"/>
                <a:gd name="T33" fmla="*/ 282 h 440"/>
                <a:gd name="T34" fmla="*/ 1 w 370"/>
                <a:gd name="T35" fmla="*/ 235 h 440"/>
                <a:gd name="T36" fmla="*/ 2 w 370"/>
                <a:gd name="T37" fmla="*/ 187 h 440"/>
                <a:gd name="T38" fmla="*/ 13 w 370"/>
                <a:gd name="T39" fmla="*/ 109 h 440"/>
                <a:gd name="T40" fmla="*/ 33 w 370"/>
                <a:gd name="T41" fmla="*/ 62 h 440"/>
                <a:gd name="T42" fmla="*/ 64 w 370"/>
                <a:gd name="T43" fmla="*/ 36 h 440"/>
                <a:gd name="T44" fmla="*/ 85 w 370"/>
                <a:gd name="T45" fmla="*/ 23 h 440"/>
                <a:gd name="T46" fmla="*/ 105 w 370"/>
                <a:gd name="T47" fmla="*/ 12 h 440"/>
                <a:gd name="T48" fmla="*/ 125 w 370"/>
                <a:gd name="T49" fmla="*/ 5 h 440"/>
                <a:gd name="T50" fmla="*/ 146 w 370"/>
                <a:gd name="T51" fmla="*/ 6 h 440"/>
                <a:gd name="T52" fmla="*/ 168 w 370"/>
                <a:gd name="T53" fmla="*/ 16 h 440"/>
                <a:gd name="T54" fmla="*/ 192 w 370"/>
                <a:gd name="T55" fmla="*/ 28 h 440"/>
                <a:gd name="T56" fmla="*/ 215 w 370"/>
                <a:gd name="T57" fmla="*/ 36 h 440"/>
                <a:gd name="T58" fmla="*/ 236 w 370"/>
                <a:gd name="T59" fmla="*/ 39 h 440"/>
                <a:gd name="T60" fmla="*/ 256 w 370"/>
                <a:gd name="T61" fmla="*/ 39 h 440"/>
                <a:gd name="T62" fmla="*/ 274 w 370"/>
                <a:gd name="T63" fmla="*/ 36 h 440"/>
                <a:gd name="T64" fmla="*/ 290 w 370"/>
                <a:gd name="T65" fmla="*/ 30 h 440"/>
                <a:gd name="T66" fmla="*/ 306 w 370"/>
                <a:gd name="T67" fmla="*/ 22 h 440"/>
                <a:gd name="T68" fmla="*/ 322 w 370"/>
                <a:gd name="T69" fmla="*/ 12 h 440"/>
                <a:gd name="T70" fmla="*/ 336 w 370"/>
                <a:gd name="T71" fmla="*/ 5 h 440"/>
                <a:gd name="T72" fmla="*/ 350 w 370"/>
                <a:gd name="T73" fmla="*/ 0 h 440"/>
                <a:gd name="T74" fmla="*/ 359 w 370"/>
                <a:gd name="T75" fmla="*/ 0 h 440"/>
                <a:gd name="T76" fmla="*/ 363 w 370"/>
                <a:gd name="T77" fmla="*/ 11 h 440"/>
                <a:gd name="T78" fmla="*/ 348 w 370"/>
                <a:gd name="T79" fmla="*/ 42 h 440"/>
                <a:gd name="T80" fmla="*/ 331 w 370"/>
                <a:gd name="T81" fmla="*/ 63 h 440"/>
                <a:gd name="T82" fmla="*/ 314 w 370"/>
                <a:gd name="T83" fmla="*/ 86 h 440"/>
                <a:gd name="T84" fmla="*/ 290 w 370"/>
                <a:gd name="T85" fmla="*/ 137 h 440"/>
                <a:gd name="T86" fmla="*/ 271 w 370"/>
                <a:gd name="T87" fmla="*/ 177 h 440"/>
                <a:gd name="T88" fmla="*/ 246 w 370"/>
                <a:gd name="T89" fmla="*/ 210 h 440"/>
                <a:gd name="T90" fmla="*/ 241 w 370"/>
                <a:gd name="T91" fmla="*/ 263 h 440"/>
                <a:gd name="T92" fmla="*/ 255 w 370"/>
                <a:gd name="T93" fmla="*/ 309 h 440"/>
                <a:gd name="T94" fmla="*/ 263 w 370"/>
                <a:gd name="T95" fmla="*/ 317 h 440"/>
                <a:gd name="T96" fmla="*/ 279 w 370"/>
                <a:gd name="T97" fmla="*/ 322 h 440"/>
                <a:gd name="T98" fmla="*/ 303 w 370"/>
                <a:gd name="T99" fmla="*/ 317 h 440"/>
                <a:gd name="T100" fmla="*/ 330 w 370"/>
                <a:gd name="T101" fmla="*/ 308 h 440"/>
                <a:gd name="T102" fmla="*/ 353 w 370"/>
                <a:gd name="T103" fmla="*/ 303 h 440"/>
                <a:gd name="T104" fmla="*/ 368 w 370"/>
                <a:gd name="T105" fmla="*/ 312 h 4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0"/>
                <a:gd name="T160" fmla="*/ 0 h 440"/>
                <a:gd name="T161" fmla="*/ 370 w 370"/>
                <a:gd name="T162" fmla="*/ 440 h 4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0" h="440">
                  <a:moveTo>
                    <a:pt x="370" y="330"/>
                  </a:moveTo>
                  <a:lnTo>
                    <a:pt x="369" y="341"/>
                  </a:lnTo>
                  <a:lnTo>
                    <a:pt x="367" y="351"/>
                  </a:lnTo>
                  <a:lnTo>
                    <a:pt x="365" y="360"/>
                  </a:lnTo>
                  <a:lnTo>
                    <a:pt x="363" y="368"/>
                  </a:lnTo>
                  <a:lnTo>
                    <a:pt x="360" y="376"/>
                  </a:lnTo>
                  <a:lnTo>
                    <a:pt x="357" y="382"/>
                  </a:lnTo>
                  <a:lnTo>
                    <a:pt x="353" y="389"/>
                  </a:lnTo>
                  <a:lnTo>
                    <a:pt x="348" y="394"/>
                  </a:lnTo>
                  <a:lnTo>
                    <a:pt x="342" y="400"/>
                  </a:lnTo>
                  <a:lnTo>
                    <a:pt x="336" y="405"/>
                  </a:lnTo>
                  <a:lnTo>
                    <a:pt x="329" y="409"/>
                  </a:lnTo>
                  <a:lnTo>
                    <a:pt x="322" y="413"/>
                  </a:lnTo>
                  <a:lnTo>
                    <a:pt x="314" y="417"/>
                  </a:lnTo>
                  <a:lnTo>
                    <a:pt x="304" y="420"/>
                  </a:lnTo>
                  <a:lnTo>
                    <a:pt x="294" y="424"/>
                  </a:lnTo>
                  <a:lnTo>
                    <a:pt x="283" y="427"/>
                  </a:lnTo>
                  <a:lnTo>
                    <a:pt x="281" y="428"/>
                  </a:lnTo>
                  <a:lnTo>
                    <a:pt x="279" y="429"/>
                  </a:lnTo>
                  <a:lnTo>
                    <a:pt x="276" y="429"/>
                  </a:lnTo>
                  <a:lnTo>
                    <a:pt x="274" y="430"/>
                  </a:lnTo>
                  <a:lnTo>
                    <a:pt x="271" y="430"/>
                  </a:lnTo>
                  <a:lnTo>
                    <a:pt x="269" y="431"/>
                  </a:lnTo>
                  <a:lnTo>
                    <a:pt x="266" y="431"/>
                  </a:lnTo>
                  <a:lnTo>
                    <a:pt x="264" y="432"/>
                  </a:lnTo>
                  <a:lnTo>
                    <a:pt x="252" y="434"/>
                  </a:lnTo>
                  <a:lnTo>
                    <a:pt x="240" y="436"/>
                  </a:lnTo>
                  <a:lnTo>
                    <a:pt x="227" y="438"/>
                  </a:lnTo>
                  <a:lnTo>
                    <a:pt x="214" y="439"/>
                  </a:lnTo>
                  <a:lnTo>
                    <a:pt x="202" y="440"/>
                  </a:lnTo>
                  <a:lnTo>
                    <a:pt x="189" y="440"/>
                  </a:lnTo>
                  <a:lnTo>
                    <a:pt x="176" y="440"/>
                  </a:lnTo>
                  <a:lnTo>
                    <a:pt x="163" y="439"/>
                  </a:lnTo>
                  <a:lnTo>
                    <a:pt x="151" y="437"/>
                  </a:lnTo>
                  <a:lnTo>
                    <a:pt x="138" y="435"/>
                  </a:lnTo>
                  <a:lnTo>
                    <a:pt x="126" y="432"/>
                  </a:lnTo>
                  <a:lnTo>
                    <a:pt x="115" y="428"/>
                  </a:lnTo>
                  <a:lnTo>
                    <a:pt x="103" y="424"/>
                  </a:lnTo>
                  <a:lnTo>
                    <a:pt x="93" y="418"/>
                  </a:lnTo>
                  <a:lnTo>
                    <a:pt x="82" y="411"/>
                  </a:lnTo>
                  <a:lnTo>
                    <a:pt x="72" y="404"/>
                  </a:lnTo>
                  <a:lnTo>
                    <a:pt x="62" y="395"/>
                  </a:lnTo>
                  <a:lnTo>
                    <a:pt x="53" y="386"/>
                  </a:lnTo>
                  <a:lnTo>
                    <a:pt x="45" y="375"/>
                  </a:lnTo>
                  <a:lnTo>
                    <a:pt x="37" y="363"/>
                  </a:lnTo>
                  <a:lnTo>
                    <a:pt x="30" y="351"/>
                  </a:lnTo>
                  <a:lnTo>
                    <a:pt x="24" y="339"/>
                  </a:lnTo>
                  <a:lnTo>
                    <a:pt x="18" y="325"/>
                  </a:lnTo>
                  <a:lnTo>
                    <a:pt x="13" y="311"/>
                  </a:lnTo>
                  <a:lnTo>
                    <a:pt x="9" y="297"/>
                  </a:lnTo>
                  <a:lnTo>
                    <a:pt x="6" y="282"/>
                  </a:lnTo>
                  <a:lnTo>
                    <a:pt x="3" y="266"/>
                  </a:lnTo>
                  <a:lnTo>
                    <a:pt x="2" y="251"/>
                  </a:lnTo>
                  <a:lnTo>
                    <a:pt x="1" y="235"/>
                  </a:lnTo>
                  <a:lnTo>
                    <a:pt x="0" y="219"/>
                  </a:lnTo>
                  <a:lnTo>
                    <a:pt x="1" y="203"/>
                  </a:lnTo>
                  <a:lnTo>
                    <a:pt x="2" y="187"/>
                  </a:lnTo>
                  <a:lnTo>
                    <a:pt x="5" y="156"/>
                  </a:lnTo>
                  <a:lnTo>
                    <a:pt x="9" y="130"/>
                  </a:lnTo>
                  <a:lnTo>
                    <a:pt x="13" y="109"/>
                  </a:lnTo>
                  <a:lnTo>
                    <a:pt x="18" y="90"/>
                  </a:lnTo>
                  <a:lnTo>
                    <a:pt x="24" y="75"/>
                  </a:lnTo>
                  <a:lnTo>
                    <a:pt x="33" y="62"/>
                  </a:lnTo>
                  <a:lnTo>
                    <a:pt x="43" y="51"/>
                  </a:lnTo>
                  <a:lnTo>
                    <a:pt x="57" y="41"/>
                  </a:lnTo>
                  <a:lnTo>
                    <a:pt x="64" y="36"/>
                  </a:lnTo>
                  <a:lnTo>
                    <a:pt x="71" y="31"/>
                  </a:lnTo>
                  <a:lnTo>
                    <a:pt x="78" y="27"/>
                  </a:lnTo>
                  <a:lnTo>
                    <a:pt x="85" y="23"/>
                  </a:lnTo>
                  <a:lnTo>
                    <a:pt x="92" y="18"/>
                  </a:lnTo>
                  <a:lnTo>
                    <a:pt x="99" y="15"/>
                  </a:lnTo>
                  <a:lnTo>
                    <a:pt x="105" y="12"/>
                  </a:lnTo>
                  <a:lnTo>
                    <a:pt x="112" y="9"/>
                  </a:lnTo>
                  <a:lnTo>
                    <a:pt x="119" y="7"/>
                  </a:lnTo>
                  <a:lnTo>
                    <a:pt x="125" y="5"/>
                  </a:lnTo>
                  <a:lnTo>
                    <a:pt x="132" y="5"/>
                  </a:lnTo>
                  <a:lnTo>
                    <a:pt x="139" y="5"/>
                  </a:lnTo>
                  <a:lnTo>
                    <a:pt x="146" y="6"/>
                  </a:lnTo>
                  <a:lnTo>
                    <a:pt x="153" y="8"/>
                  </a:lnTo>
                  <a:lnTo>
                    <a:pt x="161" y="11"/>
                  </a:lnTo>
                  <a:lnTo>
                    <a:pt x="168" y="16"/>
                  </a:lnTo>
                  <a:lnTo>
                    <a:pt x="176" y="20"/>
                  </a:lnTo>
                  <a:lnTo>
                    <a:pt x="184" y="24"/>
                  </a:lnTo>
                  <a:lnTo>
                    <a:pt x="192" y="28"/>
                  </a:lnTo>
                  <a:lnTo>
                    <a:pt x="199" y="31"/>
                  </a:lnTo>
                  <a:lnTo>
                    <a:pt x="207" y="34"/>
                  </a:lnTo>
                  <a:lnTo>
                    <a:pt x="215" y="36"/>
                  </a:lnTo>
                  <a:lnTo>
                    <a:pt x="222" y="37"/>
                  </a:lnTo>
                  <a:lnTo>
                    <a:pt x="229" y="38"/>
                  </a:lnTo>
                  <a:lnTo>
                    <a:pt x="236" y="39"/>
                  </a:lnTo>
                  <a:lnTo>
                    <a:pt x="243" y="39"/>
                  </a:lnTo>
                  <a:lnTo>
                    <a:pt x="250" y="39"/>
                  </a:lnTo>
                  <a:lnTo>
                    <a:pt x="256" y="39"/>
                  </a:lnTo>
                  <a:lnTo>
                    <a:pt x="262" y="38"/>
                  </a:lnTo>
                  <a:lnTo>
                    <a:pt x="268" y="36"/>
                  </a:lnTo>
                  <a:lnTo>
                    <a:pt x="274" y="36"/>
                  </a:lnTo>
                  <a:lnTo>
                    <a:pt x="279" y="34"/>
                  </a:lnTo>
                  <a:lnTo>
                    <a:pt x="285" y="32"/>
                  </a:lnTo>
                  <a:lnTo>
                    <a:pt x="290" y="30"/>
                  </a:lnTo>
                  <a:lnTo>
                    <a:pt x="296" y="27"/>
                  </a:lnTo>
                  <a:lnTo>
                    <a:pt x="301" y="24"/>
                  </a:lnTo>
                  <a:lnTo>
                    <a:pt x="306" y="22"/>
                  </a:lnTo>
                  <a:lnTo>
                    <a:pt x="311" y="18"/>
                  </a:lnTo>
                  <a:lnTo>
                    <a:pt x="316" y="16"/>
                  </a:lnTo>
                  <a:lnTo>
                    <a:pt x="322" y="12"/>
                  </a:lnTo>
                  <a:lnTo>
                    <a:pt x="327" y="10"/>
                  </a:lnTo>
                  <a:lnTo>
                    <a:pt x="332" y="7"/>
                  </a:lnTo>
                  <a:lnTo>
                    <a:pt x="336" y="5"/>
                  </a:lnTo>
                  <a:lnTo>
                    <a:pt x="341" y="3"/>
                  </a:lnTo>
                  <a:lnTo>
                    <a:pt x="346" y="1"/>
                  </a:lnTo>
                  <a:lnTo>
                    <a:pt x="350" y="0"/>
                  </a:lnTo>
                  <a:lnTo>
                    <a:pt x="354" y="0"/>
                  </a:lnTo>
                  <a:lnTo>
                    <a:pt x="359" y="0"/>
                  </a:lnTo>
                  <a:lnTo>
                    <a:pt x="361" y="2"/>
                  </a:lnTo>
                  <a:lnTo>
                    <a:pt x="362" y="6"/>
                  </a:lnTo>
                  <a:lnTo>
                    <a:pt x="363" y="11"/>
                  </a:lnTo>
                  <a:lnTo>
                    <a:pt x="361" y="18"/>
                  </a:lnTo>
                  <a:lnTo>
                    <a:pt x="357" y="29"/>
                  </a:lnTo>
                  <a:lnTo>
                    <a:pt x="348" y="42"/>
                  </a:lnTo>
                  <a:lnTo>
                    <a:pt x="334" y="59"/>
                  </a:lnTo>
                  <a:lnTo>
                    <a:pt x="333" y="61"/>
                  </a:lnTo>
                  <a:lnTo>
                    <a:pt x="331" y="63"/>
                  </a:lnTo>
                  <a:lnTo>
                    <a:pt x="329" y="66"/>
                  </a:lnTo>
                  <a:lnTo>
                    <a:pt x="327" y="68"/>
                  </a:lnTo>
                  <a:lnTo>
                    <a:pt x="314" y="86"/>
                  </a:lnTo>
                  <a:lnTo>
                    <a:pt x="304" y="104"/>
                  </a:lnTo>
                  <a:lnTo>
                    <a:pt x="296" y="121"/>
                  </a:lnTo>
                  <a:lnTo>
                    <a:pt x="290" y="137"/>
                  </a:lnTo>
                  <a:lnTo>
                    <a:pt x="285" y="152"/>
                  </a:lnTo>
                  <a:lnTo>
                    <a:pt x="279" y="165"/>
                  </a:lnTo>
                  <a:lnTo>
                    <a:pt x="271" y="177"/>
                  </a:lnTo>
                  <a:lnTo>
                    <a:pt x="261" y="186"/>
                  </a:lnTo>
                  <a:lnTo>
                    <a:pt x="253" y="196"/>
                  </a:lnTo>
                  <a:lnTo>
                    <a:pt x="246" y="210"/>
                  </a:lnTo>
                  <a:lnTo>
                    <a:pt x="242" y="226"/>
                  </a:lnTo>
                  <a:lnTo>
                    <a:pt x="240" y="244"/>
                  </a:lnTo>
                  <a:lnTo>
                    <a:pt x="241" y="263"/>
                  </a:lnTo>
                  <a:lnTo>
                    <a:pt x="243" y="281"/>
                  </a:lnTo>
                  <a:lnTo>
                    <a:pt x="248" y="296"/>
                  </a:lnTo>
                  <a:lnTo>
                    <a:pt x="255" y="309"/>
                  </a:lnTo>
                  <a:lnTo>
                    <a:pt x="258" y="312"/>
                  </a:lnTo>
                  <a:lnTo>
                    <a:pt x="260" y="315"/>
                  </a:lnTo>
                  <a:lnTo>
                    <a:pt x="263" y="317"/>
                  </a:lnTo>
                  <a:lnTo>
                    <a:pt x="266" y="319"/>
                  </a:lnTo>
                  <a:lnTo>
                    <a:pt x="272" y="321"/>
                  </a:lnTo>
                  <a:lnTo>
                    <a:pt x="279" y="322"/>
                  </a:lnTo>
                  <a:lnTo>
                    <a:pt x="286" y="321"/>
                  </a:lnTo>
                  <a:lnTo>
                    <a:pt x="295" y="320"/>
                  </a:lnTo>
                  <a:lnTo>
                    <a:pt x="303" y="317"/>
                  </a:lnTo>
                  <a:lnTo>
                    <a:pt x="312" y="314"/>
                  </a:lnTo>
                  <a:lnTo>
                    <a:pt x="322" y="311"/>
                  </a:lnTo>
                  <a:lnTo>
                    <a:pt x="330" y="308"/>
                  </a:lnTo>
                  <a:lnTo>
                    <a:pt x="339" y="306"/>
                  </a:lnTo>
                  <a:lnTo>
                    <a:pt x="346" y="304"/>
                  </a:lnTo>
                  <a:lnTo>
                    <a:pt x="353" y="303"/>
                  </a:lnTo>
                  <a:lnTo>
                    <a:pt x="359" y="305"/>
                  </a:lnTo>
                  <a:lnTo>
                    <a:pt x="364" y="308"/>
                  </a:lnTo>
                  <a:lnTo>
                    <a:pt x="368" y="312"/>
                  </a:lnTo>
                  <a:lnTo>
                    <a:pt x="370" y="320"/>
                  </a:lnTo>
                  <a:lnTo>
                    <a:pt x="370" y="330"/>
                  </a:lnTo>
                  <a:close/>
                </a:path>
              </a:pathLst>
            </a:custGeom>
            <a:solidFill>
              <a:srgbClr val="C96060"/>
            </a:solidFill>
            <a:ln w="9525">
              <a:noFill/>
              <a:round/>
              <a:headEnd/>
              <a:tailEnd/>
            </a:ln>
          </p:spPr>
          <p:txBody>
            <a:bodyPr/>
            <a:lstStyle/>
            <a:p>
              <a:endParaRPr lang="en-US"/>
            </a:p>
          </p:txBody>
        </p:sp>
        <p:sp>
          <p:nvSpPr>
            <p:cNvPr id="16437" name="Freeform 115"/>
            <p:cNvSpPr>
              <a:spLocks/>
            </p:cNvSpPr>
            <p:nvPr/>
          </p:nvSpPr>
          <p:spPr bwMode="auto">
            <a:xfrm>
              <a:off x="1331" y="3332"/>
              <a:ext cx="357" cy="429"/>
            </a:xfrm>
            <a:custGeom>
              <a:avLst/>
              <a:gdLst>
                <a:gd name="T0" fmla="*/ 355 w 357"/>
                <a:gd name="T1" fmla="*/ 349 h 429"/>
                <a:gd name="T2" fmla="*/ 348 w 357"/>
                <a:gd name="T3" fmla="*/ 373 h 429"/>
                <a:gd name="T4" fmla="*/ 335 w 357"/>
                <a:gd name="T5" fmla="*/ 389 h 429"/>
                <a:gd name="T6" fmla="*/ 317 w 357"/>
                <a:gd name="T7" fmla="*/ 401 h 429"/>
                <a:gd name="T8" fmla="*/ 292 w 357"/>
                <a:gd name="T9" fmla="*/ 411 h 429"/>
                <a:gd name="T10" fmla="*/ 268 w 357"/>
                <a:gd name="T11" fmla="*/ 418 h 429"/>
                <a:gd name="T12" fmla="*/ 262 w 357"/>
                <a:gd name="T13" fmla="*/ 419 h 429"/>
                <a:gd name="T14" fmla="*/ 255 w 357"/>
                <a:gd name="T15" fmla="*/ 421 h 429"/>
                <a:gd name="T16" fmla="*/ 230 w 357"/>
                <a:gd name="T17" fmla="*/ 425 h 429"/>
                <a:gd name="T18" fmla="*/ 193 w 357"/>
                <a:gd name="T19" fmla="*/ 429 h 429"/>
                <a:gd name="T20" fmla="*/ 157 w 357"/>
                <a:gd name="T21" fmla="*/ 427 h 429"/>
                <a:gd name="T22" fmla="*/ 121 w 357"/>
                <a:gd name="T23" fmla="*/ 421 h 429"/>
                <a:gd name="T24" fmla="*/ 89 w 357"/>
                <a:gd name="T25" fmla="*/ 407 h 429"/>
                <a:gd name="T26" fmla="*/ 60 w 357"/>
                <a:gd name="T27" fmla="*/ 385 h 429"/>
                <a:gd name="T28" fmla="*/ 36 w 357"/>
                <a:gd name="T29" fmla="*/ 354 h 429"/>
                <a:gd name="T30" fmla="*/ 17 w 357"/>
                <a:gd name="T31" fmla="*/ 317 h 429"/>
                <a:gd name="T32" fmla="*/ 6 w 357"/>
                <a:gd name="T33" fmla="*/ 275 h 429"/>
                <a:gd name="T34" fmla="*/ 1 w 357"/>
                <a:gd name="T35" fmla="*/ 230 h 429"/>
                <a:gd name="T36" fmla="*/ 2 w 357"/>
                <a:gd name="T37" fmla="*/ 182 h 429"/>
                <a:gd name="T38" fmla="*/ 12 w 357"/>
                <a:gd name="T39" fmla="*/ 106 h 429"/>
                <a:gd name="T40" fmla="*/ 32 w 357"/>
                <a:gd name="T41" fmla="*/ 60 h 429"/>
                <a:gd name="T42" fmla="*/ 62 w 357"/>
                <a:gd name="T43" fmla="*/ 36 h 429"/>
                <a:gd name="T44" fmla="*/ 82 w 357"/>
                <a:gd name="T45" fmla="*/ 22 h 429"/>
                <a:gd name="T46" fmla="*/ 101 w 357"/>
                <a:gd name="T47" fmla="*/ 12 h 429"/>
                <a:gd name="T48" fmla="*/ 121 w 357"/>
                <a:gd name="T49" fmla="*/ 6 h 429"/>
                <a:gd name="T50" fmla="*/ 141 w 357"/>
                <a:gd name="T51" fmla="*/ 6 h 429"/>
                <a:gd name="T52" fmla="*/ 163 w 357"/>
                <a:gd name="T53" fmla="*/ 16 h 429"/>
                <a:gd name="T54" fmla="*/ 185 w 357"/>
                <a:gd name="T55" fmla="*/ 28 h 429"/>
                <a:gd name="T56" fmla="*/ 207 w 357"/>
                <a:gd name="T57" fmla="*/ 35 h 429"/>
                <a:gd name="T58" fmla="*/ 228 w 357"/>
                <a:gd name="T59" fmla="*/ 38 h 429"/>
                <a:gd name="T60" fmla="*/ 248 w 357"/>
                <a:gd name="T61" fmla="*/ 38 h 429"/>
                <a:gd name="T62" fmla="*/ 265 w 357"/>
                <a:gd name="T63" fmla="*/ 35 h 429"/>
                <a:gd name="T64" fmla="*/ 280 w 357"/>
                <a:gd name="T65" fmla="*/ 29 h 429"/>
                <a:gd name="T66" fmla="*/ 296 w 357"/>
                <a:gd name="T67" fmla="*/ 21 h 429"/>
                <a:gd name="T68" fmla="*/ 311 w 357"/>
                <a:gd name="T69" fmla="*/ 12 h 429"/>
                <a:gd name="T70" fmla="*/ 325 w 357"/>
                <a:gd name="T71" fmla="*/ 5 h 429"/>
                <a:gd name="T72" fmla="*/ 338 w 357"/>
                <a:gd name="T73" fmla="*/ 1 h 429"/>
                <a:gd name="T74" fmla="*/ 347 w 357"/>
                <a:gd name="T75" fmla="*/ 1 h 429"/>
                <a:gd name="T76" fmla="*/ 349 w 357"/>
                <a:gd name="T77" fmla="*/ 11 h 429"/>
                <a:gd name="T78" fmla="*/ 333 w 357"/>
                <a:gd name="T79" fmla="*/ 41 h 429"/>
                <a:gd name="T80" fmla="*/ 315 w 357"/>
                <a:gd name="T81" fmla="*/ 62 h 429"/>
                <a:gd name="T82" fmla="*/ 299 w 357"/>
                <a:gd name="T83" fmla="*/ 84 h 429"/>
                <a:gd name="T84" fmla="*/ 276 w 357"/>
                <a:gd name="T85" fmla="*/ 134 h 429"/>
                <a:gd name="T86" fmla="*/ 258 w 357"/>
                <a:gd name="T87" fmla="*/ 172 h 429"/>
                <a:gd name="T88" fmla="*/ 234 w 357"/>
                <a:gd name="T89" fmla="*/ 205 h 429"/>
                <a:gd name="T90" fmla="*/ 229 w 357"/>
                <a:gd name="T91" fmla="*/ 259 h 429"/>
                <a:gd name="T92" fmla="*/ 242 w 357"/>
                <a:gd name="T93" fmla="*/ 308 h 429"/>
                <a:gd name="T94" fmla="*/ 249 w 357"/>
                <a:gd name="T95" fmla="*/ 317 h 429"/>
                <a:gd name="T96" fmla="*/ 263 w 357"/>
                <a:gd name="T97" fmla="*/ 323 h 429"/>
                <a:gd name="T98" fmla="*/ 288 w 357"/>
                <a:gd name="T99" fmla="*/ 319 h 429"/>
                <a:gd name="T100" fmla="*/ 316 w 357"/>
                <a:gd name="T101" fmla="*/ 309 h 429"/>
                <a:gd name="T102" fmla="*/ 340 w 357"/>
                <a:gd name="T103" fmla="*/ 304 h 429"/>
                <a:gd name="T104" fmla="*/ 355 w 357"/>
                <a:gd name="T105" fmla="*/ 312 h 4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57"/>
                <a:gd name="T160" fmla="*/ 0 h 429"/>
                <a:gd name="T161" fmla="*/ 357 w 357"/>
                <a:gd name="T162" fmla="*/ 429 h 4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57" h="429">
                  <a:moveTo>
                    <a:pt x="357" y="329"/>
                  </a:moveTo>
                  <a:lnTo>
                    <a:pt x="356" y="339"/>
                  </a:lnTo>
                  <a:lnTo>
                    <a:pt x="355" y="349"/>
                  </a:lnTo>
                  <a:lnTo>
                    <a:pt x="353" y="358"/>
                  </a:lnTo>
                  <a:lnTo>
                    <a:pt x="351" y="366"/>
                  </a:lnTo>
                  <a:lnTo>
                    <a:pt x="348" y="373"/>
                  </a:lnTo>
                  <a:lnTo>
                    <a:pt x="344" y="379"/>
                  </a:lnTo>
                  <a:lnTo>
                    <a:pt x="340" y="384"/>
                  </a:lnTo>
                  <a:lnTo>
                    <a:pt x="335" y="389"/>
                  </a:lnTo>
                  <a:lnTo>
                    <a:pt x="330" y="394"/>
                  </a:lnTo>
                  <a:lnTo>
                    <a:pt x="324" y="398"/>
                  </a:lnTo>
                  <a:lnTo>
                    <a:pt x="317" y="401"/>
                  </a:lnTo>
                  <a:lnTo>
                    <a:pt x="310" y="405"/>
                  </a:lnTo>
                  <a:lnTo>
                    <a:pt x="301" y="408"/>
                  </a:lnTo>
                  <a:lnTo>
                    <a:pt x="292" y="411"/>
                  </a:lnTo>
                  <a:lnTo>
                    <a:pt x="282" y="414"/>
                  </a:lnTo>
                  <a:lnTo>
                    <a:pt x="271" y="417"/>
                  </a:lnTo>
                  <a:lnTo>
                    <a:pt x="268" y="418"/>
                  </a:lnTo>
                  <a:lnTo>
                    <a:pt x="266" y="418"/>
                  </a:lnTo>
                  <a:lnTo>
                    <a:pt x="264" y="419"/>
                  </a:lnTo>
                  <a:lnTo>
                    <a:pt x="262" y="419"/>
                  </a:lnTo>
                  <a:lnTo>
                    <a:pt x="260" y="420"/>
                  </a:lnTo>
                  <a:lnTo>
                    <a:pt x="257" y="421"/>
                  </a:lnTo>
                  <a:lnTo>
                    <a:pt x="255" y="421"/>
                  </a:lnTo>
                  <a:lnTo>
                    <a:pt x="253" y="422"/>
                  </a:lnTo>
                  <a:lnTo>
                    <a:pt x="241" y="424"/>
                  </a:lnTo>
                  <a:lnTo>
                    <a:pt x="230" y="425"/>
                  </a:lnTo>
                  <a:lnTo>
                    <a:pt x="218" y="427"/>
                  </a:lnTo>
                  <a:lnTo>
                    <a:pt x="206" y="428"/>
                  </a:lnTo>
                  <a:lnTo>
                    <a:pt x="193" y="429"/>
                  </a:lnTo>
                  <a:lnTo>
                    <a:pt x="181" y="429"/>
                  </a:lnTo>
                  <a:lnTo>
                    <a:pt x="169" y="428"/>
                  </a:lnTo>
                  <a:lnTo>
                    <a:pt x="157" y="427"/>
                  </a:lnTo>
                  <a:lnTo>
                    <a:pt x="145" y="426"/>
                  </a:lnTo>
                  <a:lnTo>
                    <a:pt x="133" y="424"/>
                  </a:lnTo>
                  <a:lnTo>
                    <a:pt x="121" y="421"/>
                  </a:lnTo>
                  <a:lnTo>
                    <a:pt x="110" y="417"/>
                  </a:lnTo>
                  <a:lnTo>
                    <a:pt x="99" y="412"/>
                  </a:lnTo>
                  <a:lnTo>
                    <a:pt x="89" y="407"/>
                  </a:lnTo>
                  <a:lnTo>
                    <a:pt x="79" y="401"/>
                  </a:lnTo>
                  <a:lnTo>
                    <a:pt x="70" y="394"/>
                  </a:lnTo>
                  <a:lnTo>
                    <a:pt x="60" y="385"/>
                  </a:lnTo>
                  <a:lnTo>
                    <a:pt x="51" y="376"/>
                  </a:lnTo>
                  <a:lnTo>
                    <a:pt x="43" y="365"/>
                  </a:lnTo>
                  <a:lnTo>
                    <a:pt x="36" y="354"/>
                  </a:lnTo>
                  <a:lnTo>
                    <a:pt x="29" y="343"/>
                  </a:lnTo>
                  <a:lnTo>
                    <a:pt x="23" y="330"/>
                  </a:lnTo>
                  <a:lnTo>
                    <a:pt x="17" y="317"/>
                  </a:lnTo>
                  <a:lnTo>
                    <a:pt x="13" y="303"/>
                  </a:lnTo>
                  <a:lnTo>
                    <a:pt x="9" y="290"/>
                  </a:lnTo>
                  <a:lnTo>
                    <a:pt x="6" y="275"/>
                  </a:lnTo>
                  <a:lnTo>
                    <a:pt x="3" y="260"/>
                  </a:lnTo>
                  <a:lnTo>
                    <a:pt x="2" y="245"/>
                  </a:lnTo>
                  <a:lnTo>
                    <a:pt x="1" y="230"/>
                  </a:lnTo>
                  <a:lnTo>
                    <a:pt x="0" y="214"/>
                  </a:lnTo>
                  <a:lnTo>
                    <a:pt x="1" y="198"/>
                  </a:lnTo>
                  <a:lnTo>
                    <a:pt x="2" y="182"/>
                  </a:lnTo>
                  <a:lnTo>
                    <a:pt x="5" y="152"/>
                  </a:lnTo>
                  <a:lnTo>
                    <a:pt x="9" y="127"/>
                  </a:lnTo>
                  <a:lnTo>
                    <a:pt x="12" y="106"/>
                  </a:lnTo>
                  <a:lnTo>
                    <a:pt x="17" y="88"/>
                  </a:lnTo>
                  <a:lnTo>
                    <a:pt x="24" y="73"/>
                  </a:lnTo>
                  <a:lnTo>
                    <a:pt x="32" y="60"/>
                  </a:lnTo>
                  <a:lnTo>
                    <a:pt x="42" y="50"/>
                  </a:lnTo>
                  <a:lnTo>
                    <a:pt x="55" y="40"/>
                  </a:lnTo>
                  <a:lnTo>
                    <a:pt x="62" y="36"/>
                  </a:lnTo>
                  <a:lnTo>
                    <a:pt x="69" y="31"/>
                  </a:lnTo>
                  <a:lnTo>
                    <a:pt x="76" y="27"/>
                  </a:lnTo>
                  <a:lnTo>
                    <a:pt x="82" y="22"/>
                  </a:lnTo>
                  <a:lnTo>
                    <a:pt x="89" y="18"/>
                  </a:lnTo>
                  <a:lnTo>
                    <a:pt x="95" y="15"/>
                  </a:lnTo>
                  <a:lnTo>
                    <a:pt x="101" y="12"/>
                  </a:lnTo>
                  <a:lnTo>
                    <a:pt x="108" y="9"/>
                  </a:lnTo>
                  <a:lnTo>
                    <a:pt x="114" y="7"/>
                  </a:lnTo>
                  <a:lnTo>
                    <a:pt x="121" y="6"/>
                  </a:lnTo>
                  <a:lnTo>
                    <a:pt x="128" y="5"/>
                  </a:lnTo>
                  <a:lnTo>
                    <a:pt x="134" y="5"/>
                  </a:lnTo>
                  <a:lnTo>
                    <a:pt x="141" y="6"/>
                  </a:lnTo>
                  <a:lnTo>
                    <a:pt x="148" y="8"/>
                  </a:lnTo>
                  <a:lnTo>
                    <a:pt x="155" y="12"/>
                  </a:lnTo>
                  <a:lnTo>
                    <a:pt x="163" y="16"/>
                  </a:lnTo>
                  <a:lnTo>
                    <a:pt x="170" y="20"/>
                  </a:lnTo>
                  <a:lnTo>
                    <a:pt x="178" y="24"/>
                  </a:lnTo>
                  <a:lnTo>
                    <a:pt x="185" y="28"/>
                  </a:lnTo>
                  <a:lnTo>
                    <a:pt x="193" y="31"/>
                  </a:lnTo>
                  <a:lnTo>
                    <a:pt x="200" y="33"/>
                  </a:lnTo>
                  <a:lnTo>
                    <a:pt x="207" y="35"/>
                  </a:lnTo>
                  <a:lnTo>
                    <a:pt x="214" y="36"/>
                  </a:lnTo>
                  <a:lnTo>
                    <a:pt x="221" y="37"/>
                  </a:lnTo>
                  <a:lnTo>
                    <a:pt x="228" y="38"/>
                  </a:lnTo>
                  <a:lnTo>
                    <a:pt x="235" y="38"/>
                  </a:lnTo>
                  <a:lnTo>
                    <a:pt x="241" y="38"/>
                  </a:lnTo>
                  <a:lnTo>
                    <a:pt x="248" y="38"/>
                  </a:lnTo>
                  <a:lnTo>
                    <a:pt x="254" y="37"/>
                  </a:lnTo>
                  <a:lnTo>
                    <a:pt x="260" y="36"/>
                  </a:lnTo>
                  <a:lnTo>
                    <a:pt x="265" y="35"/>
                  </a:lnTo>
                  <a:lnTo>
                    <a:pt x="270" y="33"/>
                  </a:lnTo>
                  <a:lnTo>
                    <a:pt x="275" y="31"/>
                  </a:lnTo>
                  <a:lnTo>
                    <a:pt x="280" y="29"/>
                  </a:lnTo>
                  <a:lnTo>
                    <a:pt x="286" y="27"/>
                  </a:lnTo>
                  <a:lnTo>
                    <a:pt x="291" y="24"/>
                  </a:lnTo>
                  <a:lnTo>
                    <a:pt x="296" y="21"/>
                  </a:lnTo>
                  <a:lnTo>
                    <a:pt x="301" y="18"/>
                  </a:lnTo>
                  <a:lnTo>
                    <a:pt x="306" y="16"/>
                  </a:lnTo>
                  <a:lnTo>
                    <a:pt x="311" y="12"/>
                  </a:lnTo>
                  <a:lnTo>
                    <a:pt x="316" y="10"/>
                  </a:lnTo>
                  <a:lnTo>
                    <a:pt x="320" y="7"/>
                  </a:lnTo>
                  <a:lnTo>
                    <a:pt x="325" y="5"/>
                  </a:lnTo>
                  <a:lnTo>
                    <a:pt x="329" y="3"/>
                  </a:lnTo>
                  <a:lnTo>
                    <a:pt x="334" y="2"/>
                  </a:lnTo>
                  <a:lnTo>
                    <a:pt x="338" y="1"/>
                  </a:lnTo>
                  <a:lnTo>
                    <a:pt x="342" y="0"/>
                  </a:lnTo>
                  <a:lnTo>
                    <a:pt x="346" y="0"/>
                  </a:lnTo>
                  <a:lnTo>
                    <a:pt x="347" y="1"/>
                  </a:lnTo>
                  <a:lnTo>
                    <a:pt x="348" y="2"/>
                  </a:lnTo>
                  <a:lnTo>
                    <a:pt x="349" y="6"/>
                  </a:lnTo>
                  <a:lnTo>
                    <a:pt x="349" y="11"/>
                  </a:lnTo>
                  <a:lnTo>
                    <a:pt x="347" y="18"/>
                  </a:lnTo>
                  <a:lnTo>
                    <a:pt x="342" y="28"/>
                  </a:lnTo>
                  <a:lnTo>
                    <a:pt x="333" y="41"/>
                  </a:lnTo>
                  <a:lnTo>
                    <a:pt x="319" y="58"/>
                  </a:lnTo>
                  <a:lnTo>
                    <a:pt x="317" y="60"/>
                  </a:lnTo>
                  <a:lnTo>
                    <a:pt x="315" y="62"/>
                  </a:lnTo>
                  <a:lnTo>
                    <a:pt x="313" y="64"/>
                  </a:lnTo>
                  <a:lnTo>
                    <a:pt x="311" y="66"/>
                  </a:lnTo>
                  <a:lnTo>
                    <a:pt x="299" y="84"/>
                  </a:lnTo>
                  <a:lnTo>
                    <a:pt x="289" y="102"/>
                  </a:lnTo>
                  <a:lnTo>
                    <a:pt x="282" y="118"/>
                  </a:lnTo>
                  <a:lnTo>
                    <a:pt x="276" y="134"/>
                  </a:lnTo>
                  <a:lnTo>
                    <a:pt x="271" y="148"/>
                  </a:lnTo>
                  <a:lnTo>
                    <a:pt x="265" y="161"/>
                  </a:lnTo>
                  <a:lnTo>
                    <a:pt x="258" y="172"/>
                  </a:lnTo>
                  <a:lnTo>
                    <a:pt x="249" y="181"/>
                  </a:lnTo>
                  <a:lnTo>
                    <a:pt x="241" y="191"/>
                  </a:lnTo>
                  <a:lnTo>
                    <a:pt x="234" y="205"/>
                  </a:lnTo>
                  <a:lnTo>
                    <a:pt x="231" y="221"/>
                  </a:lnTo>
                  <a:lnTo>
                    <a:pt x="229" y="240"/>
                  </a:lnTo>
                  <a:lnTo>
                    <a:pt x="229" y="259"/>
                  </a:lnTo>
                  <a:lnTo>
                    <a:pt x="231" y="277"/>
                  </a:lnTo>
                  <a:lnTo>
                    <a:pt x="236" y="294"/>
                  </a:lnTo>
                  <a:lnTo>
                    <a:pt x="242" y="308"/>
                  </a:lnTo>
                  <a:lnTo>
                    <a:pt x="244" y="311"/>
                  </a:lnTo>
                  <a:lnTo>
                    <a:pt x="246" y="315"/>
                  </a:lnTo>
                  <a:lnTo>
                    <a:pt x="249" y="317"/>
                  </a:lnTo>
                  <a:lnTo>
                    <a:pt x="251" y="320"/>
                  </a:lnTo>
                  <a:lnTo>
                    <a:pt x="256" y="322"/>
                  </a:lnTo>
                  <a:lnTo>
                    <a:pt x="263" y="323"/>
                  </a:lnTo>
                  <a:lnTo>
                    <a:pt x="271" y="323"/>
                  </a:lnTo>
                  <a:lnTo>
                    <a:pt x="279" y="321"/>
                  </a:lnTo>
                  <a:lnTo>
                    <a:pt x="288" y="319"/>
                  </a:lnTo>
                  <a:lnTo>
                    <a:pt x="297" y="315"/>
                  </a:lnTo>
                  <a:lnTo>
                    <a:pt x="306" y="312"/>
                  </a:lnTo>
                  <a:lnTo>
                    <a:pt x="316" y="309"/>
                  </a:lnTo>
                  <a:lnTo>
                    <a:pt x="324" y="307"/>
                  </a:lnTo>
                  <a:lnTo>
                    <a:pt x="332" y="305"/>
                  </a:lnTo>
                  <a:lnTo>
                    <a:pt x="340" y="304"/>
                  </a:lnTo>
                  <a:lnTo>
                    <a:pt x="346" y="305"/>
                  </a:lnTo>
                  <a:lnTo>
                    <a:pt x="351" y="307"/>
                  </a:lnTo>
                  <a:lnTo>
                    <a:pt x="355" y="312"/>
                  </a:lnTo>
                  <a:lnTo>
                    <a:pt x="357" y="319"/>
                  </a:lnTo>
                  <a:lnTo>
                    <a:pt x="357" y="329"/>
                  </a:lnTo>
                  <a:close/>
                </a:path>
              </a:pathLst>
            </a:custGeom>
            <a:solidFill>
              <a:srgbClr val="C14949"/>
            </a:solidFill>
            <a:ln w="9525">
              <a:noFill/>
              <a:round/>
              <a:headEnd/>
              <a:tailEnd/>
            </a:ln>
          </p:spPr>
          <p:txBody>
            <a:bodyPr/>
            <a:lstStyle/>
            <a:p>
              <a:endParaRPr lang="en-US"/>
            </a:p>
          </p:txBody>
        </p:sp>
        <p:sp>
          <p:nvSpPr>
            <p:cNvPr id="16438" name="Freeform 116"/>
            <p:cNvSpPr>
              <a:spLocks/>
            </p:cNvSpPr>
            <p:nvPr/>
          </p:nvSpPr>
          <p:spPr bwMode="auto">
            <a:xfrm>
              <a:off x="1336" y="3339"/>
              <a:ext cx="345" cy="417"/>
            </a:xfrm>
            <a:custGeom>
              <a:avLst/>
              <a:gdLst>
                <a:gd name="T0" fmla="*/ 336 w 345"/>
                <a:gd name="T1" fmla="*/ 2 h 417"/>
                <a:gd name="T2" fmla="*/ 332 w 345"/>
                <a:gd name="T3" fmla="*/ 17 h 417"/>
                <a:gd name="T4" fmla="*/ 303 w 345"/>
                <a:gd name="T5" fmla="*/ 56 h 417"/>
                <a:gd name="T6" fmla="*/ 270 w 345"/>
                <a:gd name="T7" fmla="*/ 109 h 417"/>
                <a:gd name="T8" fmla="*/ 252 w 345"/>
                <a:gd name="T9" fmla="*/ 154 h 417"/>
                <a:gd name="T10" fmla="*/ 227 w 345"/>
                <a:gd name="T11" fmla="*/ 186 h 417"/>
                <a:gd name="T12" fmla="*/ 216 w 345"/>
                <a:gd name="T13" fmla="*/ 246 h 417"/>
                <a:gd name="T14" fmla="*/ 228 w 345"/>
                <a:gd name="T15" fmla="*/ 307 h 417"/>
                <a:gd name="T16" fmla="*/ 248 w 345"/>
                <a:gd name="T17" fmla="*/ 324 h 417"/>
                <a:gd name="T18" fmla="*/ 273 w 345"/>
                <a:gd name="T19" fmla="*/ 319 h 417"/>
                <a:gd name="T20" fmla="*/ 301 w 345"/>
                <a:gd name="T21" fmla="*/ 309 h 417"/>
                <a:gd name="T22" fmla="*/ 327 w 345"/>
                <a:gd name="T23" fmla="*/ 303 h 417"/>
                <a:gd name="T24" fmla="*/ 343 w 345"/>
                <a:gd name="T25" fmla="*/ 310 h 417"/>
                <a:gd name="T26" fmla="*/ 344 w 345"/>
                <a:gd name="T27" fmla="*/ 337 h 417"/>
                <a:gd name="T28" fmla="*/ 339 w 345"/>
                <a:gd name="T29" fmla="*/ 362 h 417"/>
                <a:gd name="T30" fmla="*/ 328 w 345"/>
                <a:gd name="T31" fmla="*/ 379 h 417"/>
                <a:gd name="T32" fmla="*/ 312 w 345"/>
                <a:gd name="T33" fmla="*/ 390 h 417"/>
                <a:gd name="T34" fmla="*/ 289 w 345"/>
                <a:gd name="T35" fmla="*/ 398 h 417"/>
                <a:gd name="T36" fmla="*/ 258 w 345"/>
                <a:gd name="T37" fmla="*/ 406 h 417"/>
                <a:gd name="T38" fmla="*/ 223 w 345"/>
                <a:gd name="T39" fmla="*/ 413 h 417"/>
                <a:gd name="T40" fmla="*/ 185 w 345"/>
                <a:gd name="T41" fmla="*/ 417 h 417"/>
                <a:gd name="T42" fmla="*/ 146 w 345"/>
                <a:gd name="T43" fmla="*/ 415 h 417"/>
                <a:gd name="T44" fmla="*/ 110 w 345"/>
                <a:gd name="T45" fmla="*/ 406 h 417"/>
                <a:gd name="T46" fmla="*/ 77 w 345"/>
                <a:gd name="T47" fmla="*/ 390 h 417"/>
                <a:gd name="T48" fmla="*/ 35 w 345"/>
                <a:gd name="T49" fmla="*/ 344 h 417"/>
                <a:gd name="T50" fmla="*/ 6 w 345"/>
                <a:gd name="T51" fmla="*/ 267 h 417"/>
                <a:gd name="T52" fmla="*/ 2 w 345"/>
                <a:gd name="T53" fmla="*/ 176 h 417"/>
                <a:gd name="T54" fmla="*/ 12 w 345"/>
                <a:gd name="T55" fmla="*/ 102 h 417"/>
                <a:gd name="T56" fmla="*/ 31 w 345"/>
                <a:gd name="T57" fmla="*/ 59 h 417"/>
                <a:gd name="T58" fmla="*/ 60 w 345"/>
                <a:gd name="T59" fmla="*/ 34 h 417"/>
                <a:gd name="T60" fmla="*/ 79 w 345"/>
                <a:gd name="T61" fmla="*/ 21 h 417"/>
                <a:gd name="T62" fmla="*/ 98 w 345"/>
                <a:gd name="T63" fmla="*/ 11 h 417"/>
                <a:gd name="T64" fmla="*/ 117 w 345"/>
                <a:gd name="T65" fmla="*/ 5 h 417"/>
                <a:gd name="T66" fmla="*/ 136 w 345"/>
                <a:gd name="T67" fmla="*/ 5 h 417"/>
                <a:gd name="T68" fmla="*/ 157 w 345"/>
                <a:gd name="T69" fmla="*/ 15 h 417"/>
                <a:gd name="T70" fmla="*/ 179 w 345"/>
                <a:gd name="T71" fmla="*/ 26 h 417"/>
                <a:gd name="T72" fmla="*/ 200 w 345"/>
                <a:gd name="T73" fmla="*/ 34 h 417"/>
                <a:gd name="T74" fmla="*/ 220 w 345"/>
                <a:gd name="T75" fmla="*/ 36 h 417"/>
                <a:gd name="T76" fmla="*/ 239 w 345"/>
                <a:gd name="T77" fmla="*/ 36 h 417"/>
                <a:gd name="T78" fmla="*/ 256 w 345"/>
                <a:gd name="T79" fmla="*/ 33 h 417"/>
                <a:gd name="T80" fmla="*/ 281 w 345"/>
                <a:gd name="T81" fmla="*/ 23 h 417"/>
                <a:gd name="T82" fmla="*/ 309 w 345"/>
                <a:gd name="T83" fmla="*/ 7 h 417"/>
                <a:gd name="T84" fmla="*/ 334 w 345"/>
                <a:gd name="T85" fmla="*/ 0 h 4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5"/>
                <a:gd name="T130" fmla="*/ 0 h 417"/>
                <a:gd name="T131" fmla="*/ 345 w 345"/>
                <a:gd name="T132" fmla="*/ 417 h 4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5" h="417">
                  <a:moveTo>
                    <a:pt x="334" y="0"/>
                  </a:moveTo>
                  <a:lnTo>
                    <a:pt x="335" y="0"/>
                  </a:lnTo>
                  <a:lnTo>
                    <a:pt x="336" y="2"/>
                  </a:lnTo>
                  <a:lnTo>
                    <a:pt x="336" y="5"/>
                  </a:lnTo>
                  <a:lnTo>
                    <a:pt x="335" y="10"/>
                  </a:lnTo>
                  <a:lnTo>
                    <a:pt x="332" y="17"/>
                  </a:lnTo>
                  <a:lnTo>
                    <a:pt x="326" y="26"/>
                  </a:lnTo>
                  <a:lnTo>
                    <a:pt x="317" y="39"/>
                  </a:lnTo>
                  <a:lnTo>
                    <a:pt x="303" y="56"/>
                  </a:lnTo>
                  <a:lnTo>
                    <a:pt x="288" y="74"/>
                  </a:lnTo>
                  <a:lnTo>
                    <a:pt x="278" y="92"/>
                  </a:lnTo>
                  <a:lnTo>
                    <a:pt x="270" y="109"/>
                  </a:lnTo>
                  <a:lnTo>
                    <a:pt x="264" y="126"/>
                  </a:lnTo>
                  <a:lnTo>
                    <a:pt x="258" y="141"/>
                  </a:lnTo>
                  <a:lnTo>
                    <a:pt x="252" y="154"/>
                  </a:lnTo>
                  <a:lnTo>
                    <a:pt x="245" y="166"/>
                  </a:lnTo>
                  <a:lnTo>
                    <a:pt x="236" y="175"/>
                  </a:lnTo>
                  <a:lnTo>
                    <a:pt x="227" y="186"/>
                  </a:lnTo>
                  <a:lnTo>
                    <a:pt x="220" y="203"/>
                  </a:lnTo>
                  <a:lnTo>
                    <a:pt x="217" y="223"/>
                  </a:lnTo>
                  <a:lnTo>
                    <a:pt x="216" y="246"/>
                  </a:lnTo>
                  <a:lnTo>
                    <a:pt x="218" y="269"/>
                  </a:lnTo>
                  <a:lnTo>
                    <a:pt x="222" y="289"/>
                  </a:lnTo>
                  <a:lnTo>
                    <a:pt x="228" y="307"/>
                  </a:lnTo>
                  <a:lnTo>
                    <a:pt x="236" y="319"/>
                  </a:lnTo>
                  <a:lnTo>
                    <a:pt x="241" y="322"/>
                  </a:lnTo>
                  <a:lnTo>
                    <a:pt x="248" y="324"/>
                  </a:lnTo>
                  <a:lnTo>
                    <a:pt x="256" y="323"/>
                  </a:lnTo>
                  <a:lnTo>
                    <a:pt x="264" y="322"/>
                  </a:lnTo>
                  <a:lnTo>
                    <a:pt x="273" y="319"/>
                  </a:lnTo>
                  <a:lnTo>
                    <a:pt x="282" y="316"/>
                  </a:lnTo>
                  <a:lnTo>
                    <a:pt x="292" y="313"/>
                  </a:lnTo>
                  <a:lnTo>
                    <a:pt x="301" y="309"/>
                  </a:lnTo>
                  <a:lnTo>
                    <a:pt x="311" y="306"/>
                  </a:lnTo>
                  <a:lnTo>
                    <a:pt x="319" y="304"/>
                  </a:lnTo>
                  <a:lnTo>
                    <a:pt x="327" y="303"/>
                  </a:lnTo>
                  <a:lnTo>
                    <a:pt x="333" y="303"/>
                  </a:lnTo>
                  <a:lnTo>
                    <a:pt x="339" y="306"/>
                  </a:lnTo>
                  <a:lnTo>
                    <a:pt x="343" y="310"/>
                  </a:lnTo>
                  <a:lnTo>
                    <a:pt x="345" y="317"/>
                  </a:lnTo>
                  <a:lnTo>
                    <a:pt x="345" y="326"/>
                  </a:lnTo>
                  <a:lnTo>
                    <a:pt x="344" y="337"/>
                  </a:lnTo>
                  <a:lnTo>
                    <a:pt x="343" y="346"/>
                  </a:lnTo>
                  <a:lnTo>
                    <a:pt x="341" y="355"/>
                  </a:lnTo>
                  <a:lnTo>
                    <a:pt x="339" y="362"/>
                  </a:lnTo>
                  <a:lnTo>
                    <a:pt x="336" y="368"/>
                  </a:lnTo>
                  <a:lnTo>
                    <a:pt x="332" y="374"/>
                  </a:lnTo>
                  <a:lnTo>
                    <a:pt x="328" y="379"/>
                  </a:lnTo>
                  <a:lnTo>
                    <a:pt x="324" y="383"/>
                  </a:lnTo>
                  <a:lnTo>
                    <a:pt x="318" y="387"/>
                  </a:lnTo>
                  <a:lnTo>
                    <a:pt x="312" y="390"/>
                  </a:lnTo>
                  <a:lnTo>
                    <a:pt x="305" y="393"/>
                  </a:lnTo>
                  <a:lnTo>
                    <a:pt x="297" y="396"/>
                  </a:lnTo>
                  <a:lnTo>
                    <a:pt x="289" y="398"/>
                  </a:lnTo>
                  <a:lnTo>
                    <a:pt x="280" y="401"/>
                  </a:lnTo>
                  <a:lnTo>
                    <a:pt x="269" y="404"/>
                  </a:lnTo>
                  <a:lnTo>
                    <a:pt x="258" y="406"/>
                  </a:lnTo>
                  <a:lnTo>
                    <a:pt x="247" y="409"/>
                  </a:lnTo>
                  <a:lnTo>
                    <a:pt x="235" y="411"/>
                  </a:lnTo>
                  <a:lnTo>
                    <a:pt x="223" y="413"/>
                  </a:lnTo>
                  <a:lnTo>
                    <a:pt x="210" y="415"/>
                  </a:lnTo>
                  <a:lnTo>
                    <a:pt x="197" y="416"/>
                  </a:lnTo>
                  <a:lnTo>
                    <a:pt x="185" y="417"/>
                  </a:lnTo>
                  <a:lnTo>
                    <a:pt x="172" y="417"/>
                  </a:lnTo>
                  <a:lnTo>
                    <a:pt x="159" y="416"/>
                  </a:lnTo>
                  <a:lnTo>
                    <a:pt x="146" y="415"/>
                  </a:lnTo>
                  <a:lnTo>
                    <a:pt x="134" y="413"/>
                  </a:lnTo>
                  <a:lnTo>
                    <a:pt x="122" y="410"/>
                  </a:lnTo>
                  <a:lnTo>
                    <a:pt x="110" y="406"/>
                  </a:lnTo>
                  <a:lnTo>
                    <a:pt x="99" y="402"/>
                  </a:lnTo>
                  <a:lnTo>
                    <a:pt x="88" y="397"/>
                  </a:lnTo>
                  <a:lnTo>
                    <a:pt x="77" y="390"/>
                  </a:lnTo>
                  <a:lnTo>
                    <a:pt x="67" y="383"/>
                  </a:lnTo>
                  <a:lnTo>
                    <a:pt x="50" y="365"/>
                  </a:lnTo>
                  <a:lnTo>
                    <a:pt x="35" y="344"/>
                  </a:lnTo>
                  <a:lnTo>
                    <a:pt x="22" y="321"/>
                  </a:lnTo>
                  <a:lnTo>
                    <a:pt x="13" y="295"/>
                  </a:lnTo>
                  <a:lnTo>
                    <a:pt x="6" y="267"/>
                  </a:lnTo>
                  <a:lnTo>
                    <a:pt x="2" y="238"/>
                  </a:lnTo>
                  <a:lnTo>
                    <a:pt x="0" y="207"/>
                  </a:lnTo>
                  <a:lnTo>
                    <a:pt x="2" y="176"/>
                  </a:lnTo>
                  <a:lnTo>
                    <a:pt x="5" y="148"/>
                  </a:lnTo>
                  <a:lnTo>
                    <a:pt x="8" y="123"/>
                  </a:lnTo>
                  <a:lnTo>
                    <a:pt x="12" y="102"/>
                  </a:lnTo>
                  <a:lnTo>
                    <a:pt x="17" y="85"/>
                  </a:lnTo>
                  <a:lnTo>
                    <a:pt x="23" y="71"/>
                  </a:lnTo>
                  <a:lnTo>
                    <a:pt x="31" y="59"/>
                  </a:lnTo>
                  <a:lnTo>
                    <a:pt x="41" y="48"/>
                  </a:lnTo>
                  <a:lnTo>
                    <a:pt x="53" y="39"/>
                  </a:lnTo>
                  <a:lnTo>
                    <a:pt x="60" y="34"/>
                  </a:lnTo>
                  <a:lnTo>
                    <a:pt x="66" y="30"/>
                  </a:lnTo>
                  <a:lnTo>
                    <a:pt x="73" y="25"/>
                  </a:lnTo>
                  <a:lnTo>
                    <a:pt x="79" y="21"/>
                  </a:lnTo>
                  <a:lnTo>
                    <a:pt x="85" y="17"/>
                  </a:lnTo>
                  <a:lnTo>
                    <a:pt x="92" y="14"/>
                  </a:lnTo>
                  <a:lnTo>
                    <a:pt x="98" y="11"/>
                  </a:lnTo>
                  <a:lnTo>
                    <a:pt x="104" y="8"/>
                  </a:lnTo>
                  <a:lnTo>
                    <a:pt x="110" y="6"/>
                  </a:lnTo>
                  <a:lnTo>
                    <a:pt x="117" y="5"/>
                  </a:lnTo>
                  <a:lnTo>
                    <a:pt x="123" y="4"/>
                  </a:lnTo>
                  <a:lnTo>
                    <a:pt x="130" y="5"/>
                  </a:lnTo>
                  <a:lnTo>
                    <a:pt x="136" y="5"/>
                  </a:lnTo>
                  <a:lnTo>
                    <a:pt x="143" y="7"/>
                  </a:lnTo>
                  <a:lnTo>
                    <a:pt x="150" y="11"/>
                  </a:lnTo>
                  <a:lnTo>
                    <a:pt x="157" y="15"/>
                  </a:lnTo>
                  <a:lnTo>
                    <a:pt x="164" y="19"/>
                  </a:lnTo>
                  <a:lnTo>
                    <a:pt x="171" y="23"/>
                  </a:lnTo>
                  <a:lnTo>
                    <a:pt x="179" y="26"/>
                  </a:lnTo>
                  <a:lnTo>
                    <a:pt x="186" y="29"/>
                  </a:lnTo>
                  <a:lnTo>
                    <a:pt x="193" y="32"/>
                  </a:lnTo>
                  <a:lnTo>
                    <a:pt x="200" y="34"/>
                  </a:lnTo>
                  <a:lnTo>
                    <a:pt x="207" y="35"/>
                  </a:lnTo>
                  <a:lnTo>
                    <a:pt x="214" y="36"/>
                  </a:lnTo>
                  <a:lnTo>
                    <a:pt x="220" y="36"/>
                  </a:lnTo>
                  <a:lnTo>
                    <a:pt x="227" y="37"/>
                  </a:lnTo>
                  <a:lnTo>
                    <a:pt x="233" y="36"/>
                  </a:lnTo>
                  <a:lnTo>
                    <a:pt x="239" y="36"/>
                  </a:lnTo>
                  <a:lnTo>
                    <a:pt x="245" y="35"/>
                  </a:lnTo>
                  <a:lnTo>
                    <a:pt x="250" y="35"/>
                  </a:lnTo>
                  <a:lnTo>
                    <a:pt x="256" y="33"/>
                  </a:lnTo>
                  <a:lnTo>
                    <a:pt x="261" y="32"/>
                  </a:lnTo>
                  <a:lnTo>
                    <a:pt x="270" y="28"/>
                  </a:lnTo>
                  <a:lnTo>
                    <a:pt x="281" y="23"/>
                  </a:lnTo>
                  <a:lnTo>
                    <a:pt x="290" y="17"/>
                  </a:lnTo>
                  <a:lnTo>
                    <a:pt x="300" y="11"/>
                  </a:lnTo>
                  <a:lnTo>
                    <a:pt x="309" y="7"/>
                  </a:lnTo>
                  <a:lnTo>
                    <a:pt x="318" y="3"/>
                  </a:lnTo>
                  <a:lnTo>
                    <a:pt x="326" y="0"/>
                  </a:lnTo>
                  <a:lnTo>
                    <a:pt x="334" y="0"/>
                  </a:lnTo>
                  <a:close/>
                </a:path>
              </a:pathLst>
            </a:custGeom>
            <a:solidFill>
              <a:srgbClr val="BA3333"/>
            </a:solidFill>
            <a:ln w="9525">
              <a:noFill/>
              <a:round/>
              <a:headEnd/>
              <a:tailEnd/>
            </a:ln>
          </p:spPr>
          <p:txBody>
            <a:bodyPr/>
            <a:lstStyle/>
            <a:p>
              <a:endParaRPr lang="en-US"/>
            </a:p>
          </p:txBody>
        </p:sp>
        <p:sp>
          <p:nvSpPr>
            <p:cNvPr id="16439" name="Freeform 117"/>
            <p:cNvSpPr>
              <a:spLocks/>
            </p:cNvSpPr>
            <p:nvPr/>
          </p:nvSpPr>
          <p:spPr bwMode="auto">
            <a:xfrm>
              <a:off x="1829" y="3207"/>
              <a:ext cx="223" cy="162"/>
            </a:xfrm>
            <a:custGeom>
              <a:avLst/>
              <a:gdLst>
                <a:gd name="T0" fmla="*/ 0 w 223"/>
                <a:gd name="T1" fmla="*/ 38 h 162"/>
                <a:gd name="T2" fmla="*/ 4 w 223"/>
                <a:gd name="T3" fmla="*/ 40 h 162"/>
                <a:gd name="T4" fmla="*/ 13 w 223"/>
                <a:gd name="T5" fmla="*/ 44 h 162"/>
                <a:gd name="T6" fmla="*/ 28 w 223"/>
                <a:gd name="T7" fmla="*/ 52 h 162"/>
                <a:gd name="T8" fmla="*/ 47 w 223"/>
                <a:gd name="T9" fmla="*/ 63 h 162"/>
                <a:gd name="T10" fmla="*/ 70 w 223"/>
                <a:gd name="T11" fmla="*/ 78 h 162"/>
                <a:gd name="T12" fmla="*/ 96 w 223"/>
                <a:gd name="T13" fmla="*/ 99 h 162"/>
                <a:gd name="T14" fmla="*/ 122 w 223"/>
                <a:gd name="T15" fmla="*/ 125 h 162"/>
                <a:gd name="T16" fmla="*/ 150 w 223"/>
                <a:gd name="T17" fmla="*/ 155 h 162"/>
                <a:gd name="T18" fmla="*/ 152 w 223"/>
                <a:gd name="T19" fmla="*/ 157 h 162"/>
                <a:gd name="T20" fmla="*/ 157 w 223"/>
                <a:gd name="T21" fmla="*/ 160 h 162"/>
                <a:gd name="T22" fmla="*/ 164 w 223"/>
                <a:gd name="T23" fmla="*/ 161 h 162"/>
                <a:gd name="T24" fmla="*/ 171 w 223"/>
                <a:gd name="T25" fmla="*/ 161 h 162"/>
                <a:gd name="T26" fmla="*/ 176 w 223"/>
                <a:gd name="T27" fmla="*/ 154 h 162"/>
                <a:gd name="T28" fmla="*/ 179 w 223"/>
                <a:gd name="T29" fmla="*/ 141 h 162"/>
                <a:gd name="T30" fmla="*/ 182 w 223"/>
                <a:gd name="T31" fmla="*/ 123 h 162"/>
                <a:gd name="T32" fmla="*/ 189 w 223"/>
                <a:gd name="T33" fmla="*/ 105 h 162"/>
                <a:gd name="T34" fmla="*/ 200 w 223"/>
                <a:gd name="T35" fmla="*/ 86 h 162"/>
                <a:gd name="T36" fmla="*/ 211 w 223"/>
                <a:gd name="T37" fmla="*/ 69 h 162"/>
                <a:gd name="T38" fmla="*/ 220 w 223"/>
                <a:gd name="T39" fmla="*/ 55 h 162"/>
                <a:gd name="T40" fmla="*/ 223 w 223"/>
                <a:gd name="T41" fmla="*/ 50 h 162"/>
                <a:gd name="T42" fmla="*/ 218 w 223"/>
                <a:gd name="T43" fmla="*/ 55 h 162"/>
                <a:gd name="T44" fmla="*/ 206 w 223"/>
                <a:gd name="T45" fmla="*/ 68 h 162"/>
                <a:gd name="T46" fmla="*/ 193 w 223"/>
                <a:gd name="T47" fmla="*/ 83 h 162"/>
                <a:gd name="T48" fmla="*/ 182 w 223"/>
                <a:gd name="T49" fmla="*/ 96 h 162"/>
                <a:gd name="T50" fmla="*/ 185 w 223"/>
                <a:gd name="T51" fmla="*/ 89 h 162"/>
                <a:gd name="T52" fmla="*/ 192 w 223"/>
                <a:gd name="T53" fmla="*/ 71 h 162"/>
                <a:gd name="T54" fmla="*/ 202 w 223"/>
                <a:gd name="T55" fmla="*/ 50 h 162"/>
                <a:gd name="T56" fmla="*/ 212 w 223"/>
                <a:gd name="T57" fmla="*/ 34 h 162"/>
                <a:gd name="T58" fmla="*/ 205 w 223"/>
                <a:gd name="T59" fmla="*/ 40 h 162"/>
                <a:gd name="T60" fmla="*/ 188 w 223"/>
                <a:gd name="T61" fmla="*/ 57 h 162"/>
                <a:gd name="T62" fmla="*/ 169 w 223"/>
                <a:gd name="T63" fmla="*/ 78 h 162"/>
                <a:gd name="T64" fmla="*/ 153 w 223"/>
                <a:gd name="T65" fmla="*/ 100 h 162"/>
                <a:gd name="T66" fmla="*/ 151 w 223"/>
                <a:gd name="T67" fmla="*/ 90 h 162"/>
                <a:gd name="T68" fmla="*/ 149 w 223"/>
                <a:gd name="T69" fmla="*/ 67 h 162"/>
                <a:gd name="T70" fmla="*/ 151 w 223"/>
                <a:gd name="T71" fmla="*/ 35 h 162"/>
                <a:gd name="T72" fmla="*/ 162 w 223"/>
                <a:gd name="T73" fmla="*/ 3 h 162"/>
                <a:gd name="T74" fmla="*/ 158 w 223"/>
                <a:gd name="T75" fmla="*/ 8 h 162"/>
                <a:gd name="T76" fmla="*/ 149 w 223"/>
                <a:gd name="T77" fmla="*/ 22 h 162"/>
                <a:gd name="T78" fmla="*/ 136 w 223"/>
                <a:gd name="T79" fmla="*/ 44 h 162"/>
                <a:gd name="T80" fmla="*/ 121 w 223"/>
                <a:gd name="T81" fmla="*/ 71 h 162"/>
                <a:gd name="T82" fmla="*/ 115 w 223"/>
                <a:gd name="T83" fmla="*/ 62 h 162"/>
                <a:gd name="T84" fmla="*/ 101 w 223"/>
                <a:gd name="T85" fmla="*/ 42 h 162"/>
                <a:gd name="T86" fmla="*/ 81 w 223"/>
                <a:gd name="T87" fmla="*/ 18 h 162"/>
                <a:gd name="T88" fmla="*/ 57 w 223"/>
                <a:gd name="T89" fmla="*/ 0 h 162"/>
                <a:gd name="T90" fmla="*/ 58 w 223"/>
                <a:gd name="T91" fmla="*/ 10 h 162"/>
                <a:gd name="T92" fmla="*/ 52 w 223"/>
                <a:gd name="T93" fmla="*/ 34 h 1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3"/>
                <a:gd name="T142" fmla="*/ 0 h 162"/>
                <a:gd name="T143" fmla="*/ 223 w 223"/>
                <a:gd name="T144" fmla="*/ 162 h 16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3" h="162">
                  <a:moveTo>
                    <a:pt x="14" y="4"/>
                  </a:moveTo>
                  <a:lnTo>
                    <a:pt x="0" y="38"/>
                  </a:lnTo>
                  <a:lnTo>
                    <a:pt x="1" y="39"/>
                  </a:lnTo>
                  <a:lnTo>
                    <a:pt x="4" y="40"/>
                  </a:lnTo>
                  <a:lnTo>
                    <a:pt x="8" y="41"/>
                  </a:lnTo>
                  <a:lnTo>
                    <a:pt x="13" y="44"/>
                  </a:lnTo>
                  <a:lnTo>
                    <a:pt x="20" y="47"/>
                  </a:lnTo>
                  <a:lnTo>
                    <a:pt x="28" y="52"/>
                  </a:lnTo>
                  <a:lnTo>
                    <a:pt x="37" y="57"/>
                  </a:lnTo>
                  <a:lnTo>
                    <a:pt x="47" y="63"/>
                  </a:lnTo>
                  <a:lnTo>
                    <a:pt x="59" y="70"/>
                  </a:lnTo>
                  <a:lnTo>
                    <a:pt x="70" y="78"/>
                  </a:lnTo>
                  <a:lnTo>
                    <a:pt x="83" y="88"/>
                  </a:lnTo>
                  <a:lnTo>
                    <a:pt x="96" y="99"/>
                  </a:lnTo>
                  <a:lnTo>
                    <a:pt x="109" y="111"/>
                  </a:lnTo>
                  <a:lnTo>
                    <a:pt x="122" y="125"/>
                  </a:lnTo>
                  <a:lnTo>
                    <a:pt x="136" y="139"/>
                  </a:lnTo>
                  <a:lnTo>
                    <a:pt x="150" y="155"/>
                  </a:lnTo>
                  <a:lnTo>
                    <a:pt x="150" y="156"/>
                  </a:lnTo>
                  <a:lnTo>
                    <a:pt x="152" y="157"/>
                  </a:lnTo>
                  <a:lnTo>
                    <a:pt x="154" y="158"/>
                  </a:lnTo>
                  <a:lnTo>
                    <a:pt x="157" y="160"/>
                  </a:lnTo>
                  <a:lnTo>
                    <a:pt x="160" y="161"/>
                  </a:lnTo>
                  <a:lnTo>
                    <a:pt x="164" y="161"/>
                  </a:lnTo>
                  <a:lnTo>
                    <a:pt x="168" y="162"/>
                  </a:lnTo>
                  <a:lnTo>
                    <a:pt x="171" y="161"/>
                  </a:lnTo>
                  <a:lnTo>
                    <a:pt x="174" y="159"/>
                  </a:lnTo>
                  <a:lnTo>
                    <a:pt x="176" y="154"/>
                  </a:lnTo>
                  <a:lnTo>
                    <a:pt x="177" y="148"/>
                  </a:lnTo>
                  <a:lnTo>
                    <a:pt x="179" y="141"/>
                  </a:lnTo>
                  <a:lnTo>
                    <a:pt x="180" y="132"/>
                  </a:lnTo>
                  <a:lnTo>
                    <a:pt x="182" y="123"/>
                  </a:lnTo>
                  <a:lnTo>
                    <a:pt x="185" y="114"/>
                  </a:lnTo>
                  <a:lnTo>
                    <a:pt x="189" y="105"/>
                  </a:lnTo>
                  <a:lnTo>
                    <a:pt x="194" y="95"/>
                  </a:lnTo>
                  <a:lnTo>
                    <a:pt x="200" y="86"/>
                  </a:lnTo>
                  <a:lnTo>
                    <a:pt x="206" y="77"/>
                  </a:lnTo>
                  <a:lnTo>
                    <a:pt x="211" y="69"/>
                  </a:lnTo>
                  <a:lnTo>
                    <a:pt x="216" y="61"/>
                  </a:lnTo>
                  <a:lnTo>
                    <a:pt x="220" y="55"/>
                  </a:lnTo>
                  <a:lnTo>
                    <a:pt x="222" y="52"/>
                  </a:lnTo>
                  <a:lnTo>
                    <a:pt x="223" y="50"/>
                  </a:lnTo>
                  <a:lnTo>
                    <a:pt x="222" y="52"/>
                  </a:lnTo>
                  <a:lnTo>
                    <a:pt x="218" y="55"/>
                  </a:lnTo>
                  <a:lnTo>
                    <a:pt x="213" y="61"/>
                  </a:lnTo>
                  <a:lnTo>
                    <a:pt x="206" y="68"/>
                  </a:lnTo>
                  <a:lnTo>
                    <a:pt x="199" y="76"/>
                  </a:lnTo>
                  <a:lnTo>
                    <a:pt x="193" y="83"/>
                  </a:lnTo>
                  <a:lnTo>
                    <a:pt x="187" y="90"/>
                  </a:lnTo>
                  <a:lnTo>
                    <a:pt x="182" y="96"/>
                  </a:lnTo>
                  <a:lnTo>
                    <a:pt x="183" y="94"/>
                  </a:lnTo>
                  <a:lnTo>
                    <a:pt x="185" y="89"/>
                  </a:lnTo>
                  <a:lnTo>
                    <a:pt x="188" y="81"/>
                  </a:lnTo>
                  <a:lnTo>
                    <a:pt x="192" y="71"/>
                  </a:lnTo>
                  <a:lnTo>
                    <a:pt x="197" y="60"/>
                  </a:lnTo>
                  <a:lnTo>
                    <a:pt x="202" y="50"/>
                  </a:lnTo>
                  <a:lnTo>
                    <a:pt x="207" y="41"/>
                  </a:lnTo>
                  <a:lnTo>
                    <a:pt x="212" y="34"/>
                  </a:lnTo>
                  <a:lnTo>
                    <a:pt x="210" y="36"/>
                  </a:lnTo>
                  <a:lnTo>
                    <a:pt x="205" y="40"/>
                  </a:lnTo>
                  <a:lnTo>
                    <a:pt x="197" y="48"/>
                  </a:lnTo>
                  <a:lnTo>
                    <a:pt x="188" y="57"/>
                  </a:lnTo>
                  <a:lnTo>
                    <a:pt x="179" y="67"/>
                  </a:lnTo>
                  <a:lnTo>
                    <a:pt x="169" y="78"/>
                  </a:lnTo>
                  <a:lnTo>
                    <a:pt x="160" y="89"/>
                  </a:lnTo>
                  <a:lnTo>
                    <a:pt x="153" y="100"/>
                  </a:lnTo>
                  <a:lnTo>
                    <a:pt x="153" y="98"/>
                  </a:lnTo>
                  <a:lnTo>
                    <a:pt x="151" y="90"/>
                  </a:lnTo>
                  <a:lnTo>
                    <a:pt x="150" y="80"/>
                  </a:lnTo>
                  <a:lnTo>
                    <a:pt x="149" y="67"/>
                  </a:lnTo>
                  <a:lnTo>
                    <a:pt x="149" y="52"/>
                  </a:lnTo>
                  <a:lnTo>
                    <a:pt x="151" y="35"/>
                  </a:lnTo>
                  <a:lnTo>
                    <a:pt x="155" y="19"/>
                  </a:lnTo>
                  <a:lnTo>
                    <a:pt x="162" y="3"/>
                  </a:lnTo>
                  <a:lnTo>
                    <a:pt x="161" y="4"/>
                  </a:lnTo>
                  <a:lnTo>
                    <a:pt x="158" y="8"/>
                  </a:lnTo>
                  <a:lnTo>
                    <a:pt x="154" y="14"/>
                  </a:lnTo>
                  <a:lnTo>
                    <a:pt x="149" y="22"/>
                  </a:lnTo>
                  <a:lnTo>
                    <a:pt x="143" y="33"/>
                  </a:lnTo>
                  <a:lnTo>
                    <a:pt x="136" y="44"/>
                  </a:lnTo>
                  <a:lnTo>
                    <a:pt x="128" y="57"/>
                  </a:lnTo>
                  <a:lnTo>
                    <a:pt x="121" y="71"/>
                  </a:lnTo>
                  <a:lnTo>
                    <a:pt x="119" y="69"/>
                  </a:lnTo>
                  <a:lnTo>
                    <a:pt x="115" y="62"/>
                  </a:lnTo>
                  <a:lnTo>
                    <a:pt x="109" y="53"/>
                  </a:lnTo>
                  <a:lnTo>
                    <a:pt x="101" y="42"/>
                  </a:lnTo>
                  <a:lnTo>
                    <a:pt x="91" y="30"/>
                  </a:lnTo>
                  <a:lnTo>
                    <a:pt x="81" y="18"/>
                  </a:lnTo>
                  <a:lnTo>
                    <a:pt x="69" y="8"/>
                  </a:lnTo>
                  <a:lnTo>
                    <a:pt x="57" y="0"/>
                  </a:lnTo>
                  <a:lnTo>
                    <a:pt x="57" y="3"/>
                  </a:lnTo>
                  <a:lnTo>
                    <a:pt x="58" y="10"/>
                  </a:lnTo>
                  <a:lnTo>
                    <a:pt x="57" y="20"/>
                  </a:lnTo>
                  <a:lnTo>
                    <a:pt x="52" y="34"/>
                  </a:lnTo>
                  <a:lnTo>
                    <a:pt x="14" y="4"/>
                  </a:lnTo>
                  <a:close/>
                </a:path>
              </a:pathLst>
            </a:custGeom>
            <a:solidFill>
              <a:srgbClr val="FFFFFF"/>
            </a:solidFill>
            <a:ln w="9525">
              <a:noFill/>
              <a:round/>
              <a:headEnd/>
              <a:tailEnd/>
            </a:ln>
          </p:spPr>
          <p:txBody>
            <a:bodyPr/>
            <a:lstStyle/>
            <a:p>
              <a:endParaRPr lang="en-US"/>
            </a:p>
          </p:txBody>
        </p:sp>
        <p:sp>
          <p:nvSpPr>
            <p:cNvPr id="16440" name="Freeform 118"/>
            <p:cNvSpPr>
              <a:spLocks/>
            </p:cNvSpPr>
            <p:nvPr/>
          </p:nvSpPr>
          <p:spPr bwMode="auto">
            <a:xfrm>
              <a:off x="1745" y="3250"/>
              <a:ext cx="245" cy="337"/>
            </a:xfrm>
            <a:custGeom>
              <a:avLst/>
              <a:gdLst>
                <a:gd name="T0" fmla="*/ 69 w 245"/>
                <a:gd name="T1" fmla="*/ 8 h 337"/>
                <a:gd name="T2" fmla="*/ 61 w 245"/>
                <a:gd name="T3" fmla="*/ 20 h 337"/>
                <a:gd name="T4" fmla="*/ 47 w 245"/>
                <a:gd name="T5" fmla="*/ 41 h 337"/>
                <a:gd name="T6" fmla="*/ 31 w 245"/>
                <a:gd name="T7" fmla="*/ 68 h 337"/>
                <a:gd name="T8" fmla="*/ 16 w 245"/>
                <a:gd name="T9" fmla="*/ 96 h 337"/>
                <a:gd name="T10" fmla="*/ 5 w 245"/>
                <a:gd name="T11" fmla="*/ 124 h 337"/>
                <a:gd name="T12" fmla="*/ 0 w 245"/>
                <a:gd name="T13" fmla="*/ 146 h 337"/>
                <a:gd name="T14" fmla="*/ 5 w 245"/>
                <a:gd name="T15" fmla="*/ 159 h 337"/>
                <a:gd name="T16" fmla="*/ 22 w 245"/>
                <a:gd name="T17" fmla="*/ 163 h 337"/>
                <a:gd name="T18" fmla="*/ 43 w 245"/>
                <a:gd name="T19" fmla="*/ 165 h 337"/>
                <a:gd name="T20" fmla="*/ 64 w 245"/>
                <a:gd name="T21" fmla="*/ 167 h 337"/>
                <a:gd name="T22" fmla="*/ 85 w 245"/>
                <a:gd name="T23" fmla="*/ 171 h 337"/>
                <a:gd name="T24" fmla="*/ 102 w 245"/>
                <a:gd name="T25" fmla="*/ 177 h 337"/>
                <a:gd name="T26" fmla="*/ 115 w 245"/>
                <a:gd name="T27" fmla="*/ 185 h 337"/>
                <a:gd name="T28" fmla="*/ 122 w 245"/>
                <a:gd name="T29" fmla="*/ 196 h 337"/>
                <a:gd name="T30" fmla="*/ 120 w 245"/>
                <a:gd name="T31" fmla="*/ 210 h 337"/>
                <a:gd name="T32" fmla="*/ 105 w 245"/>
                <a:gd name="T33" fmla="*/ 236 h 337"/>
                <a:gd name="T34" fmla="*/ 91 w 245"/>
                <a:gd name="T35" fmla="*/ 263 h 337"/>
                <a:gd name="T36" fmla="*/ 86 w 245"/>
                <a:gd name="T37" fmla="*/ 284 h 337"/>
                <a:gd name="T38" fmla="*/ 93 w 245"/>
                <a:gd name="T39" fmla="*/ 304 h 337"/>
                <a:gd name="T40" fmla="*/ 110 w 245"/>
                <a:gd name="T41" fmla="*/ 325 h 337"/>
                <a:gd name="T42" fmla="*/ 124 w 245"/>
                <a:gd name="T43" fmla="*/ 336 h 337"/>
                <a:gd name="T44" fmla="*/ 136 w 245"/>
                <a:gd name="T45" fmla="*/ 335 h 337"/>
                <a:gd name="T46" fmla="*/ 151 w 245"/>
                <a:gd name="T47" fmla="*/ 319 h 337"/>
                <a:gd name="T48" fmla="*/ 167 w 245"/>
                <a:gd name="T49" fmla="*/ 297 h 337"/>
                <a:gd name="T50" fmla="*/ 180 w 245"/>
                <a:gd name="T51" fmla="*/ 275 h 337"/>
                <a:gd name="T52" fmla="*/ 195 w 245"/>
                <a:gd name="T53" fmla="*/ 248 h 337"/>
                <a:gd name="T54" fmla="*/ 209 w 245"/>
                <a:gd name="T55" fmla="*/ 219 h 337"/>
                <a:gd name="T56" fmla="*/ 222 w 245"/>
                <a:gd name="T57" fmla="*/ 190 h 337"/>
                <a:gd name="T58" fmla="*/ 233 w 245"/>
                <a:gd name="T59" fmla="*/ 163 h 337"/>
                <a:gd name="T60" fmla="*/ 241 w 245"/>
                <a:gd name="T61" fmla="*/ 142 h 337"/>
                <a:gd name="T62" fmla="*/ 245 w 245"/>
                <a:gd name="T63" fmla="*/ 127 h 337"/>
                <a:gd name="T64" fmla="*/ 243 w 245"/>
                <a:gd name="T65" fmla="*/ 120 h 337"/>
                <a:gd name="T66" fmla="*/ 231 w 245"/>
                <a:gd name="T67" fmla="*/ 105 h 337"/>
                <a:gd name="T68" fmla="*/ 210 w 245"/>
                <a:gd name="T69" fmla="*/ 83 h 337"/>
                <a:gd name="T70" fmla="*/ 184 w 245"/>
                <a:gd name="T71" fmla="*/ 58 h 337"/>
                <a:gd name="T72" fmla="*/ 154 w 245"/>
                <a:gd name="T73" fmla="*/ 34 h 337"/>
                <a:gd name="T74" fmla="*/ 124 w 245"/>
                <a:gd name="T75" fmla="*/ 14 h 337"/>
                <a:gd name="T76" fmla="*/ 98 w 245"/>
                <a:gd name="T77" fmla="*/ 2 h 337"/>
                <a:gd name="T78" fmla="*/ 77 w 245"/>
                <a:gd name="T79" fmla="*/ 1 h 3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5"/>
                <a:gd name="T121" fmla="*/ 0 h 337"/>
                <a:gd name="T122" fmla="*/ 245 w 245"/>
                <a:gd name="T123" fmla="*/ 337 h 3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5" h="337">
                  <a:moveTo>
                    <a:pt x="70" y="6"/>
                  </a:moveTo>
                  <a:lnTo>
                    <a:pt x="69" y="8"/>
                  </a:lnTo>
                  <a:lnTo>
                    <a:pt x="65" y="13"/>
                  </a:lnTo>
                  <a:lnTo>
                    <a:pt x="61" y="20"/>
                  </a:lnTo>
                  <a:lnTo>
                    <a:pt x="54" y="30"/>
                  </a:lnTo>
                  <a:lnTo>
                    <a:pt x="47" y="41"/>
                  </a:lnTo>
                  <a:lnTo>
                    <a:pt x="39" y="54"/>
                  </a:lnTo>
                  <a:lnTo>
                    <a:pt x="31" y="68"/>
                  </a:lnTo>
                  <a:lnTo>
                    <a:pt x="23" y="82"/>
                  </a:lnTo>
                  <a:lnTo>
                    <a:pt x="16" y="96"/>
                  </a:lnTo>
                  <a:lnTo>
                    <a:pt x="10" y="111"/>
                  </a:lnTo>
                  <a:lnTo>
                    <a:pt x="5" y="124"/>
                  </a:lnTo>
                  <a:lnTo>
                    <a:pt x="1" y="136"/>
                  </a:lnTo>
                  <a:lnTo>
                    <a:pt x="0" y="146"/>
                  </a:lnTo>
                  <a:lnTo>
                    <a:pt x="1" y="154"/>
                  </a:lnTo>
                  <a:lnTo>
                    <a:pt x="5" y="159"/>
                  </a:lnTo>
                  <a:lnTo>
                    <a:pt x="13" y="162"/>
                  </a:lnTo>
                  <a:lnTo>
                    <a:pt x="22" y="163"/>
                  </a:lnTo>
                  <a:lnTo>
                    <a:pt x="32" y="164"/>
                  </a:lnTo>
                  <a:lnTo>
                    <a:pt x="43" y="165"/>
                  </a:lnTo>
                  <a:lnTo>
                    <a:pt x="53" y="166"/>
                  </a:lnTo>
                  <a:lnTo>
                    <a:pt x="64" y="167"/>
                  </a:lnTo>
                  <a:lnTo>
                    <a:pt x="75" y="169"/>
                  </a:lnTo>
                  <a:lnTo>
                    <a:pt x="85" y="171"/>
                  </a:lnTo>
                  <a:lnTo>
                    <a:pt x="94" y="173"/>
                  </a:lnTo>
                  <a:lnTo>
                    <a:pt x="102" y="177"/>
                  </a:lnTo>
                  <a:lnTo>
                    <a:pt x="110" y="180"/>
                  </a:lnTo>
                  <a:lnTo>
                    <a:pt x="115" y="185"/>
                  </a:lnTo>
                  <a:lnTo>
                    <a:pt x="119" y="190"/>
                  </a:lnTo>
                  <a:lnTo>
                    <a:pt x="122" y="196"/>
                  </a:lnTo>
                  <a:lnTo>
                    <a:pt x="122" y="203"/>
                  </a:lnTo>
                  <a:lnTo>
                    <a:pt x="120" y="210"/>
                  </a:lnTo>
                  <a:lnTo>
                    <a:pt x="116" y="219"/>
                  </a:lnTo>
                  <a:lnTo>
                    <a:pt x="105" y="236"/>
                  </a:lnTo>
                  <a:lnTo>
                    <a:pt x="97" y="251"/>
                  </a:lnTo>
                  <a:lnTo>
                    <a:pt x="91" y="263"/>
                  </a:lnTo>
                  <a:lnTo>
                    <a:pt x="87" y="274"/>
                  </a:lnTo>
                  <a:lnTo>
                    <a:pt x="86" y="284"/>
                  </a:lnTo>
                  <a:lnTo>
                    <a:pt x="88" y="294"/>
                  </a:lnTo>
                  <a:lnTo>
                    <a:pt x="93" y="304"/>
                  </a:lnTo>
                  <a:lnTo>
                    <a:pt x="101" y="315"/>
                  </a:lnTo>
                  <a:lnTo>
                    <a:pt x="110" y="325"/>
                  </a:lnTo>
                  <a:lnTo>
                    <a:pt x="118" y="333"/>
                  </a:lnTo>
                  <a:lnTo>
                    <a:pt x="124" y="336"/>
                  </a:lnTo>
                  <a:lnTo>
                    <a:pt x="130" y="337"/>
                  </a:lnTo>
                  <a:lnTo>
                    <a:pt x="136" y="335"/>
                  </a:lnTo>
                  <a:lnTo>
                    <a:pt x="143" y="329"/>
                  </a:lnTo>
                  <a:lnTo>
                    <a:pt x="151" y="319"/>
                  </a:lnTo>
                  <a:lnTo>
                    <a:pt x="161" y="306"/>
                  </a:lnTo>
                  <a:lnTo>
                    <a:pt x="167" y="297"/>
                  </a:lnTo>
                  <a:lnTo>
                    <a:pt x="174" y="287"/>
                  </a:lnTo>
                  <a:lnTo>
                    <a:pt x="180" y="275"/>
                  </a:lnTo>
                  <a:lnTo>
                    <a:pt x="188" y="262"/>
                  </a:lnTo>
                  <a:lnTo>
                    <a:pt x="195" y="248"/>
                  </a:lnTo>
                  <a:lnTo>
                    <a:pt x="202" y="234"/>
                  </a:lnTo>
                  <a:lnTo>
                    <a:pt x="209" y="219"/>
                  </a:lnTo>
                  <a:lnTo>
                    <a:pt x="216" y="204"/>
                  </a:lnTo>
                  <a:lnTo>
                    <a:pt x="222" y="190"/>
                  </a:lnTo>
                  <a:lnTo>
                    <a:pt x="228" y="176"/>
                  </a:lnTo>
                  <a:lnTo>
                    <a:pt x="233" y="163"/>
                  </a:lnTo>
                  <a:lnTo>
                    <a:pt x="237" y="152"/>
                  </a:lnTo>
                  <a:lnTo>
                    <a:pt x="241" y="142"/>
                  </a:lnTo>
                  <a:lnTo>
                    <a:pt x="243" y="133"/>
                  </a:lnTo>
                  <a:lnTo>
                    <a:pt x="245" y="127"/>
                  </a:lnTo>
                  <a:lnTo>
                    <a:pt x="245" y="124"/>
                  </a:lnTo>
                  <a:lnTo>
                    <a:pt x="243" y="120"/>
                  </a:lnTo>
                  <a:lnTo>
                    <a:pt x="239" y="113"/>
                  </a:lnTo>
                  <a:lnTo>
                    <a:pt x="231" y="105"/>
                  </a:lnTo>
                  <a:lnTo>
                    <a:pt x="222" y="94"/>
                  </a:lnTo>
                  <a:lnTo>
                    <a:pt x="210" y="83"/>
                  </a:lnTo>
                  <a:lnTo>
                    <a:pt x="198" y="70"/>
                  </a:lnTo>
                  <a:lnTo>
                    <a:pt x="184" y="58"/>
                  </a:lnTo>
                  <a:lnTo>
                    <a:pt x="169" y="45"/>
                  </a:lnTo>
                  <a:lnTo>
                    <a:pt x="154" y="34"/>
                  </a:lnTo>
                  <a:lnTo>
                    <a:pt x="139" y="23"/>
                  </a:lnTo>
                  <a:lnTo>
                    <a:pt x="124" y="14"/>
                  </a:lnTo>
                  <a:lnTo>
                    <a:pt x="110" y="7"/>
                  </a:lnTo>
                  <a:lnTo>
                    <a:pt x="98" y="2"/>
                  </a:lnTo>
                  <a:lnTo>
                    <a:pt x="87" y="0"/>
                  </a:lnTo>
                  <a:lnTo>
                    <a:pt x="77" y="1"/>
                  </a:lnTo>
                  <a:lnTo>
                    <a:pt x="70" y="6"/>
                  </a:lnTo>
                  <a:close/>
                </a:path>
              </a:pathLst>
            </a:custGeom>
            <a:solidFill>
              <a:srgbClr val="FFFFFF"/>
            </a:solidFill>
            <a:ln w="9525">
              <a:noFill/>
              <a:round/>
              <a:headEnd/>
              <a:tailEnd/>
            </a:ln>
          </p:spPr>
          <p:txBody>
            <a:bodyPr/>
            <a:lstStyle/>
            <a:p>
              <a:endParaRPr lang="en-US"/>
            </a:p>
          </p:txBody>
        </p:sp>
        <p:sp>
          <p:nvSpPr>
            <p:cNvPr id="16441" name="Freeform 119"/>
            <p:cNvSpPr>
              <a:spLocks/>
            </p:cNvSpPr>
            <p:nvPr/>
          </p:nvSpPr>
          <p:spPr bwMode="auto">
            <a:xfrm>
              <a:off x="1752" y="3254"/>
              <a:ext cx="236" cy="330"/>
            </a:xfrm>
            <a:custGeom>
              <a:avLst/>
              <a:gdLst>
                <a:gd name="T0" fmla="*/ 65 w 236"/>
                <a:gd name="T1" fmla="*/ 8 h 330"/>
                <a:gd name="T2" fmla="*/ 57 w 236"/>
                <a:gd name="T3" fmla="*/ 20 h 330"/>
                <a:gd name="T4" fmla="*/ 44 w 236"/>
                <a:gd name="T5" fmla="*/ 40 h 330"/>
                <a:gd name="T6" fmla="*/ 29 w 236"/>
                <a:gd name="T7" fmla="*/ 66 h 330"/>
                <a:gd name="T8" fmla="*/ 15 w 236"/>
                <a:gd name="T9" fmla="*/ 93 h 330"/>
                <a:gd name="T10" fmla="*/ 4 w 236"/>
                <a:gd name="T11" fmla="*/ 119 h 330"/>
                <a:gd name="T12" fmla="*/ 0 w 236"/>
                <a:gd name="T13" fmla="*/ 140 h 330"/>
                <a:gd name="T14" fmla="*/ 6 w 236"/>
                <a:gd name="T15" fmla="*/ 153 h 330"/>
                <a:gd name="T16" fmla="*/ 22 w 236"/>
                <a:gd name="T17" fmla="*/ 156 h 330"/>
                <a:gd name="T18" fmla="*/ 42 w 236"/>
                <a:gd name="T19" fmla="*/ 158 h 330"/>
                <a:gd name="T20" fmla="*/ 62 w 236"/>
                <a:gd name="T21" fmla="*/ 161 h 330"/>
                <a:gd name="T22" fmla="*/ 82 w 236"/>
                <a:gd name="T23" fmla="*/ 165 h 330"/>
                <a:gd name="T24" fmla="*/ 99 w 236"/>
                <a:gd name="T25" fmla="*/ 171 h 330"/>
                <a:gd name="T26" fmla="*/ 112 w 236"/>
                <a:gd name="T27" fmla="*/ 179 h 330"/>
                <a:gd name="T28" fmla="*/ 118 w 236"/>
                <a:gd name="T29" fmla="*/ 190 h 330"/>
                <a:gd name="T30" fmla="*/ 117 w 236"/>
                <a:gd name="T31" fmla="*/ 205 h 330"/>
                <a:gd name="T32" fmla="*/ 102 w 236"/>
                <a:gd name="T33" fmla="*/ 230 h 330"/>
                <a:gd name="T34" fmla="*/ 87 w 236"/>
                <a:gd name="T35" fmla="*/ 256 h 330"/>
                <a:gd name="T36" fmla="*/ 82 w 236"/>
                <a:gd name="T37" fmla="*/ 277 h 330"/>
                <a:gd name="T38" fmla="*/ 88 w 236"/>
                <a:gd name="T39" fmla="*/ 296 h 330"/>
                <a:gd name="T40" fmla="*/ 98 w 236"/>
                <a:gd name="T41" fmla="*/ 309 h 330"/>
                <a:gd name="T42" fmla="*/ 101 w 236"/>
                <a:gd name="T43" fmla="*/ 313 h 330"/>
                <a:gd name="T44" fmla="*/ 110 w 236"/>
                <a:gd name="T45" fmla="*/ 322 h 330"/>
                <a:gd name="T46" fmla="*/ 120 w 236"/>
                <a:gd name="T47" fmla="*/ 330 h 330"/>
                <a:gd name="T48" fmla="*/ 131 w 236"/>
                <a:gd name="T49" fmla="*/ 326 h 330"/>
                <a:gd name="T50" fmla="*/ 145 w 236"/>
                <a:gd name="T51" fmla="*/ 312 h 330"/>
                <a:gd name="T52" fmla="*/ 160 w 236"/>
                <a:gd name="T53" fmla="*/ 291 h 330"/>
                <a:gd name="T54" fmla="*/ 173 w 236"/>
                <a:gd name="T55" fmla="*/ 270 h 330"/>
                <a:gd name="T56" fmla="*/ 187 w 236"/>
                <a:gd name="T57" fmla="*/ 243 h 330"/>
                <a:gd name="T58" fmla="*/ 201 w 236"/>
                <a:gd name="T59" fmla="*/ 214 h 330"/>
                <a:gd name="T60" fmla="*/ 214 w 236"/>
                <a:gd name="T61" fmla="*/ 186 h 330"/>
                <a:gd name="T62" fmla="*/ 224 w 236"/>
                <a:gd name="T63" fmla="*/ 160 h 330"/>
                <a:gd name="T64" fmla="*/ 232 w 236"/>
                <a:gd name="T65" fmla="*/ 138 h 330"/>
                <a:gd name="T66" fmla="*/ 236 w 236"/>
                <a:gd name="T67" fmla="*/ 124 h 330"/>
                <a:gd name="T68" fmla="*/ 235 w 236"/>
                <a:gd name="T69" fmla="*/ 117 h 330"/>
                <a:gd name="T70" fmla="*/ 223 w 236"/>
                <a:gd name="T71" fmla="*/ 102 h 330"/>
                <a:gd name="T72" fmla="*/ 203 w 236"/>
                <a:gd name="T73" fmla="*/ 81 h 330"/>
                <a:gd name="T74" fmla="*/ 176 w 236"/>
                <a:gd name="T75" fmla="*/ 57 h 330"/>
                <a:gd name="T76" fmla="*/ 148 w 236"/>
                <a:gd name="T77" fmla="*/ 33 h 330"/>
                <a:gd name="T78" fmla="*/ 119 w 236"/>
                <a:gd name="T79" fmla="*/ 14 h 330"/>
                <a:gd name="T80" fmla="*/ 93 w 236"/>
                <a:gd name="T81" fmla="*/ 2 h 330"/>
                <a:gd name="T82" fmla="*/ 73 w 236"/>
                <a:gd name="T83" fmla="*/ 1 h 3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36"/>
                <a:gd name="T127" fmla="*/ 0 h 330"/>
                <a:gd name="T128" fmla="*/ 236 w 236"/>
                <a:gd name="T129" fmla="*/ 330 h 33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36" h="330">
                  <a:moveTo>
                    <a:pt x="66" y="6"/>
                  </a:moveTo>
                  <a:lnTo>
                    <a:pt x="65" y="8"/>
                  </a:lnTo>
                  <a:lnTo>
                    <a:pt x="62" y="12"/>
                  </a:lnTo>
                  <a:lnTo>
                    <a:pt x="57" y="20"/>
                  </a:lnTo>
                  <a:lnTo>
                    <a:pt x="51" y="29"/>
                  </a:lnTo>
                  <a:lnTo>
                    <a:pt x="44" y="40"/>
                  </a:lnTo>
                  <a:lnTo>
                    <a:pt x="37" y="53"/>
                  </a:lnTo>
                  <a:lnTo>
                    <a:pt x="29" y="66"/>
                  </a:lnTo>
                  <a:lnTo>
                    <a:pt x="22" y="79"/>
                  </a:lnTo>
                  <a:lnTo>
                    <a:pt x="15" y="93"/>
                  </a:lnTo>
                  <a:lnTo>
                    <a:pt x="9" y="106"/>
                  </a:lnTo>
                  <a:lnTo>
                    <a:pt x="4" y="119"/>
                  </a:lnTo>
                  <a:lnTo>
                    <a:pt x="1" y="130"/>
                  </a:lnTo>
                  <a:lnTo>
                    <a:pt x="0" y="140"/>
                  </a:lnTo>
                  <a:lnTo>
                    <a:pt x="1" y="148"/>
                  </a:lnTo>
                  <a:lnTo>
                    <a:pt x="6" y="153"/>
                  </a:lnTo>
                  <a:lnTo>
                    <a:pt x="13" y="156"/>
                  </a:lnTo>
                  <a:lnTo>
                    <a:pt x="22" y="156"/>
                  </a:lnTo>
                  <a:lnTo>
                    <a:pt x="31" y="157"/>
                  </a:lnTo>
                  <a:lnTo>
                    <a:pt x="42" y="158"/>
                  </a:lnTo>
                  <a:lnTo>
                    <a:pt x="52" y="160"/>
                  </a:lnTo>
                  <a:lnTo>
                    <a:pt x="62" y="161"/>
                  </a:lnTo>
                  <a:lnTo>
                    <a:pt x="73" y="163"/>
                  </a:lnTo>
                  <a:lnTo>
                    <a:pt x="82" y="165"/>
                  </a:lnTo>
                  <a:lnTo>
                    <a:pt x="92" y="168"/>
                  </a:lnTo>
                  <a:lnTo>
                    <a:pt x="99" y="171"/>
                  </a:lnTo>
                  <a:lnTo>
                    <a:pt x="106" y="175"/>
                  </a:lnTo>
                  <a:lnTo>
                    <a:pt x="112" y="179"/>
                  </a:lnTo>
                  <a:lnTo>
                    <a:pt x="116" y="184"/>
                  </a:lnTo>
                  <a:lnTo>
                    <a:pt x="118" y="190"/>
                  </a:lnTo>
                  <a:lnTo>
                    <a:pt x="119" y="197"/>
                  </a:lnTo>
                  <a:lnTo>
                    <a:pt x="117" y="205"/>
                  </a:lnTo>
                  <a:lnTo>
                    <a:pt x="112" y="213"/>
                  </a:lnTo>
                  <a:lnTo>
                    <a:pt x="102" y="230"/>
                  </a:lnTo>
                  <a:lnTo>
                    <a:pt x="94" y="244"/>
                  </a:lnTo>
                  <a:lnTo>
                    <a:pt x="87" y="256"/>
                  </a:lnTo>
                  <a:lnTo>
                    <a:pt x="84" y="267"/>
                  </a:lnTo>
                  <a:lnTo>
                    <a:pt x="82" y="277"/>
                  </a:lnTo>
                  <a:lnTo>
                    <a:pt x="84" y="286"/>
                  </a:lnTo>
                  <a:lnTo>
                    <a:pt x="88" y="296"/>
                  </a:lnTo>
                  <a:lnTo>
                    <a:pt x="96" y="307"/>
                  </a:lnTo>
                  <a:lnTo>
                    <a:pt x="98" y="309"/>
                  </a:lnTo>
                  <a:lnTo>
                    <a:pt x="99" y="311"/>
                  </a:lnTo>
                  <a:lnTo>
                    <a:pt x="101" y="313"/>
                  </a:lnTo>
                  <a:lnTo>
                    <a:pt x="103" y="315"/>
                  </a:lnTo>
                  <a:lnTo>
                    <a:pt x="110" y="322"/>
                  </a:lnTo>
                  <a:lnTo>
                    <a:pt x="115" y="327"/>
                  </a:lnTo>
                  <a:lnTo>
                    <a:pt x="120" y="330"/>
                  </a:lnTo>
                  <a:lnTo>
                    <a:pt x="126" y="329"/>
                  </a:lnTo>
                  <a:lnTo>
                    <a:pt x="131" y="326"/>
                  </a:lnTo>
                  <a:lnTo>
                    <a:pt x="137" y="320"/>
                  </a:lnTo>
                  <a:lnTo>
                    <a:pt x="145" y="312"/>
                  </a:lnTo>
                  <a:lnTo>
                    <a:pt x="154" y="300"/>
                  </a:lnTo>
                  <a:lnTo>
                    <a:pt x="160" y="291"/>
                  </a:lnTo>
                  <a:lnTo>
                    <a:pt x="167" y="281"/>
                  </a:lnTo>
                  <a:lnTo>
                    <a:pt x="173" y="270"/>
                  </a:lnTo>
                  <a:lnTo>
                    <a:pt x="180" y="257"/>
                  </a:lnTo>
                  <a:lnTo>
                    <a:pt x="187" y="243"/>
                  </a:lnTo>
                  <a:lnTo>
                    <a:pt x="194" y="229"/>
                  </a:lnTo>
                  <a:lnTo>
                    <a:pt x="201" y="214"/>
                  </a:lnTo>
                  <a:lnTo>
                    <a:pt x="207" y="200"/>
                  </a:lnTo>
                  <a:lnTo>
                    <a:pt x="214" y="186"/>
                  </a:lnTo>
                  <a:lnTo>
                    <a:pt x="219" y="172"/>
                  </a:lnTo>
                  <a:lnTo>
                    <a:pt x="224" y="160"/>
                  </a:lnTo>
                  <a:lnTo>
                    <a:pt x="228" y="148"/>
                  </a:lnTo>
                  <a:lnTo>
                    <a:pt x="232" y="138"/>
                  </a:lnTo>
                  <a:lnTo>
                    <a:pt x="235" y="130"/>
                  </a:lnTo>
                  <a:lnTo>
                    <a:pt x="236" y="124"/>
                  </a:lnTo>
                  <a:lnTo>
                    <a:pt x="236" y="120"/>
                  </a:lnTo>
                  <a:lnTo>
                    <a:pt x="235" y="117"/>
                  </a:lnTo>
                  <a:lnTo>
                    <a:pt x="230" y="110"/>
                  </a:lnTo>
                  <a:lnTo>
                    <a:pt x="223" y="102"/>
                  </a:lnTo>
                  <a:lnTo>
                    <a:pt x="214" y="92"/>
                  </a:lnTo>
                  <a:lnTo>
                    <a:pt x="203" y="81"/>
                  </a:lnTo>
                  <a:lnTo>
                    <a:pt x="190" y="69"/>
                  </a:lnTo>
                  <a:lnTo>
                    <a:pt x="176" y="57"/>
                  </a:lnTo>
                  <a:lnTo>
                    <a:pt x="162" y="45"/>
                  </a:lnTo>
                  <a:lnTo>
                    <a:pt x="148" y="33"/>
                  </a:lnTo>
                  <a:lnTo>
                    <a:pt x="133" y="23"/>
                  </a:lnTo>
                  <a:lnTo>
                    <a:pt x="119" y="14"/>
                  </a:lnTo>
                  <a:lnTo>
                    <a:pt x="105" y="7"/>
                  </a:lnTo>
                  <a:lnTo>
                    <a:pt x="93" y="2"/>
                  </a:lnTo>
                  <a:lnTo>
                    <a:pt x="82" y="0"/>
                  </a:lnTo>
                  <a:lnTo>
                    <a:pt x="73" y="1"/>
                  </a:lnTo>
                  <a:lnTo>
                    <a:pt x="66" y="6"/>
                  </a:lnTo>
                  <a:close/>
                </a:path>
              </a:pathLst>
            </a:custGeom>
            <a:solidFill>
              <a:srgbClr val="FFFCF4"/>
            </a:solidFill>
            <a:ln w="9525">
              <a:noFill/>
              <a:round/>
              <a:headEnd/>
              <a:tailEnd/>
            </a:ln>
          </p:spPr>
          <p:txBody>
            <a:bodyPr/>
            <a:lstStyle/>
            <a:p>
              <a:endParaRPr lang="en-US"/>
            </a:p>
          </p:txBody>
        </p:sp>
        <p:sp>
          <p:nvSpPr>
            <p:cNvPr id="16442" name="Freeform 120"/>
            <p:cNvSpPr>
              <a:spLocks/>
            </p:cNvSpPr>
            <p:nvPr/>
          </p:nvSpPr>
          <p:spPr bwMode="auto">
            <a:xfrm>
              <a:off x="1759" y="3258"/>
              <a:ext cx="228" cy="322"/>
            </a:xfrm>
            <a:custGeom>
              <a:avLst/>
              <a:gdLst>
                <a:gd name="T0" fmla="*/ 61 w 228"/>
                <a:gd name="T1" fmla="*/ 7 h 322"/>
                <a:gd name="T2" fmla="*/ 54 w 228"/>
                <a:gd name="T3" fmla="*/ 19 h 322"/>
                <a:gd name="T4" fmla="*/ 42 w 228"/>
                <a:gd name="T5" fmla="*/ 38 h 322"/>
                <a:gd name="T6" fmla="*/ 27 w 228"/>
                <a:gd name="T7" fmla="*/ 63 h 322"/>
                <a:gd name="T8" fmla="*/ 14 w 228"/>
                <a:gd name="T9" fmla="*/ 89 h 322"/>
                <a:gd name="T10" fmla="*/ 4 w 228"/>
                <a:gd name="T11" fmla="*/ 114 h 322"/>
                <a:gd name="T12" fmla="*/ 0 w 228"/>
                <a:gd name="T13" fmla="*/ 134 h 322"/>
                <a:gd name="T14" fmla="*/ 6 w 228"/>
                <a:gd name="T15" fmla="*/ 147 h 322"/>
                <a:gd name="T16" fmla="*/ 21 w 228"/>
                <a:gd name="T17" fmla="*/ 150 h 322"/>
                <a:gd name="T18" fmla="*/ 41 w 228"/>
                <a:gd name="T19" fmla="*/ 152 h 322"/>
                <a:gd name="T20" fmla="*/ 61 w 228"/>
                <a:gd name="T21" fmla="*/ 155 h 322"/>
                <a:gd name="T22" fmla="*/ 80 w 228"/>
                <a:gd name="T23" fmla="*/ 159 h 322"/>
                <a:gd name="T24" fmla="*/ 97 w 228"/>
                <a:gd name="T25" fmla="*/ 165 h 322"/>
                <a:gd name="T26" fmla="*/ 109 w 228"/>
                <a:gd name="T27" fmla="*/ 173 h 322"/>
                <a:gd name="T28" fmla="*/ 115 w 228"/>
                <a:gd name="T29" fmla="*/ 184 h 322"/>
                <a:gd name="T30" fmla="*/ 113 w 228"/>
                <a:gd name="T31" fmla="*/ 199 h 322"/>
                <a:gd name="T32" fmla="*/ 99 w 228"/>
                <a:gd name="T33" fmla="*/ 223 h 322"/>
                <a:gd name="T34" fmla="*/ 85 w 228"/>
                <a:gd name="T35" fmla="*/ 249 h 322"/>
                <a:gd name="T36" fmla="*/ 79 w 228"/>
                <a:gd name="T37" fmla="*/ 269 h 322"/>
                <a:gd name="T38" fmla="*/ 84 w 228"/>
                <a:gd name="T39" fmla="*/ 288 h 322"/>
                <a:gd name="T40" fmla="*/ 92 w 228"/>
                <a:gd name="T41" fmla="*/ 300 h 322"/>
                <a:gd name="T42" fmla="*/ 96 w 228"/>
                <a:gd name="T43" fmla="*/ 304 h 322"/>
                <a:gd name="T44" fmla="*/ 104 w 228"/>
                <a:gd name="T45" fmla="*/ 314 h 322"/>
                <a:gd name="T46" fmla="*/ 115 w 228"/>
                <a:gd name="T47" fmla="*/ 322 h 322"/>
                <a:gd name="T48" fmla="*/ 125 w 228"/>
                <a:gd name="T49" fmla="*/ 319 h 322"/>
                <a:gd name="T50" fmla="*/ 138 w 228"/>
                <a:gd name="T51" fmla="*/ 304 h 322"/>
                <a:gd name="T52" fmla="*/ 153 w 228"/>
                <a:gd name="T53" fmla="*/ 285 h 322"/>
                <a:gd name="T54" fmla="*/ 166 w 228"/>
                <a:gd name="T55" fmla="*/ 263 h 322"/>
                <a:gd name="T56" fmla="*/ 179 w 228"/>
                <a:gd name="T57" fmla="*/ 237 h 322"/>
                <a:gd name="T58" fmla="*/ 193 w 228"/>
                <a:gd name="T59" fmla="*/ 209 h 322"/>
                <a:gd name="T60" fmla="*/ 205 w 228"/>
                <a:gd name="T61" fmla="*/ 181 h 322"/>
                <a:gd name="T62" fmla="*/ 215 w 228"/>
                <a:gd name="T63" fmla="*/ 156 h 322"/>
                <a:gd name="T64" fmla="*/ 223 w 228"/>
                <a:gd name="T65" fmla="*/ 135 h 322"/>
                <a:gd name="T66" fmla="*/ 227 w 228"/>
                <a:gd name="T67" fmla="*/ 121 h 322"/>
                <a:gd name="T68" fmla="*/ 226 w 228"/>
                <a:gd name="T69" fmla="*/ 114 h 322"/>
                <a:gd name="T70" fmla="*/ 214 w 228"/>
                <a:gd name="T71" fmla="*/ 99 h 322"/>
                <a:gd name="T72" fmla="*/ 195 w 228"/>
                <a:gd name="T73" fmla="*/ 79 h 322"/>
                <a:gd name="T74" fmla="*/ 169 w 228"/>
                <a:gd name="T75" fmla="*/ 55 h 322"/>
                <a:gd name="T76" fmla="*/ 141 w 228"/>
                <a:gd name="T77" fmla="*/ 32 h 322"/>
                <a:gd name="T78" fmla="*/ 113 w 228"/>
                <a:gd name="T79" fmla="*/ 13 h 322"/>
                <a:gd name="T80" fmla="*/ 88 w 228"/>
                <a:gd name="T81" fmla="*/ 2 h 322"/>
                <a:gd name="T82" fmla="*/ 69 w 228"/>
                <a:gd name="T83" fmla="*/ 1 h 3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8"/>
                <a:gd name="T127" fmla="*/ 0 h 322"/>
                <a:gd name="T128" fmla="*/ 228 w 228"/>
                <a:gd name="T129" fmla="*/ 322 h 3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8" h="322">
                  <a:moveTo>
                    <a:pt x="62" y="6"/>
                  </a:moveTo>
                  <a:lnTo>
                    <a:pt x="61" y="7"/>
                  </a:lnTo>
                  <a:lnTo>
                    <a:pt x="58" y="12"/>
                  </a:lnTo>
                  <a:lnTo>
                    <a:pt x="54" y="19"/>
                  </a:lnTo>
                  <a:lnTo>
                    <a:pt x="48" y="28"/>
                  </a:lnTo>
                  <a:lnTo>
                    <a:pt x="42" y="38"/>
                  </a:lnTo>
                  <a:lnTo>
                    <a:pt x="35" y="50"/>
                  </a:lnTo>
                  <a:lnTo>
                    <a:pt x="27" y="63"/>
                  </a:lnTo>
                  <a:lnTo>
                    <a:pt x="20" y="76"/>
                  </a:lnTo>
                  <a:lnTo>
                    <a:pt x="14" y="89"/>
                  </a:lnTo>
                  <a:lnTo>
                    <a:pt x="8" y="102"/>
                  </a:lnTo>
                  <a:lnTo>
                    <a:pt x="4" y="114"/>
                  </a:lnTo>
                  <a:lnTo>
                    <a:pt x="1" y="125"/>
                  </a:lnTo>
                  <a:lnTo>
                    <a:pt x="0" y="134"/>
                  </a:lnTo>
                  <a:lnTo>
                    <a:pt x="2" y="142"/>
                  </a:lnTo>
                  <a:lnTo>
                    <a:pt x="6" y="147"/>
                  </a:lnTo>
                  <a:lnTo>
                    <a:pt x="12" y="149"/>
                  </a:lnTo>
                  <a:lnTo>
                    <a:pt x="21" y="150"/>
                  </a:lnTo>
                  <a:lnTo>
                    <a:pt x="31" y="151"/>
                  </a:lnTo>
                  <a:lnTo>
                    <a:pt x="41" y="152"/>
                  </a:lnTo>
                  <a:lnTo>
                    <a:pt x="51" y="153"/>
                  </a:lnTo>
                  <a:lnTo>
                    <a:pt x="61" y="155"/>
                  </a:lnTo>
                  <a:lnTo>
                    <a:pt x="71" y="157"/>
                  </a:lnTo>
                  <a:lnTo>
                    <a:pt x="80" y="159"/>
                  </a:lnTo>
                  <a:lnTo>
                    <a:pt x="89" y="162"/>
                  </a:lnTo>
                  <a:lnTo>
                    <a:pt x="97" y="165"/>
                  </a:lnTo>
                  <a:lnTo>
                    <a:pt x="104" y="169"/>
                  </a:lnTo>
                  <a:lnTo>
                    <a:pt x="109" y="173"/>
                  </a:lnTo>
                  <a:lnTo>
                    <a:pt x="113" y="178"/>
                  </a:lnTo>
                  <a:lnTo>
                    <a:pt x="115" y="184"/>
                  </a:lnTo>
                  <a:lnTo>
                    <a:pt x="115" y="191"/>
                  </a:lnTo>
                  <a:lnTo>
                    <a:pt x="113" y="199"/>
                  </a:lnTo>
                  <a:lnTo>
                    <a:pt x="109" y="207"/>
                  </a:lnTo>
                  <a:lnTo>
                    <a:pt x="99" y="223"/>
                  </a:lnTo>
                  <a:lnTo>
                    <a:pt x="91" y="237"/>
                  </a:lnTo>
                  <a:lnTo>
                    <a:pt x="85" y="249"/>
                  </a:lnTo>
                  <a:lnTo>
                    <a:pt x="80" y="260"/>
                  </a:lnTo>
                  <a:lnTo>
                    <a:pt x="79" y="269"/>
                  </a:lnTo>
                  <a:lnTo>
                    <a:pt x="80" y="279"/>
                  </a:lnTo>
                  <a:lnTo>
                    <a:pt x="84" y="288"/>
                  </a:lnTo>
                  <a:lnTo>
                    <a:pt x="91" y="298"/>
                  </a:lnTo>
                  <a:lnTo>
                    <a:pt x="92" y="300"/>
                  </a:lnTo>
                  <a:lnTo>
                    <a:pt x="94" y="303"/>
                  </a:lnTo>
                  <a:lnTo>
                    <a:pt x="96" y="304"/>
                  </a:lnTo>
                  <a:lnTo>
                    <a:pt x="97" y="306"/>
                  </a:lnTo>
                  <a:lnTo>
                    <a:pt x="104" y="314"/>
                  </a:lnTo>
                  <a:lnTo>
                    <a:pt x="110" y="319"/>
                  </a:lnTo>
                  <a:lnTo>
                    <a:pt x="115" y="322"/>
                  </a:lnTo>
                  <a:lnTo>
                    <a:pt x="120" y="322"/>
                  </a:lnTo>
                  <a:lnTo>
                    <a:pt x="125" y="319"/>
                  </a:lnTo>
                  <a:lnTo>
                    <a:pt x="131" y="313"/>
                  </a:lnTo>
                  <a:lnTo>
                    <a:pt x="138" y="304"/>
                  </a:lnTo>
                  <a:lnTo>
                    <a:pt x="148" y="293"/>
                  </a:lnTo>
                  <a:lnTo>
                    <a:pt x="153" y="285"/>
                  </a:lnTo>
                  <a:lnTo>
                    <a:pt x="160" y="275"/>
                  </a:lnTo>
                  <a:lnTo>
                    <a:pt x="166" y="263"/>
                  </a:lnTo>
                  <a:lnTo>
                    <a:pt x="172" y="251"/>
                  </a:lnTo>
                  <a:lnTo>
                    <a:pt x="179" y="237"/>
                  </a:lnTo>
                  <a:lnTo>
                    <a:pt x="186" y="224"/>
                  </a:lnTo>
                  <a:lnTo>
                    <a:pt x="193" y="209"/>
                  </a:lnTo>
                  <a:lnTo>
                    <a:pt x="199" y="195"/>
                  </a:lnTo>
                  <a:lnTo>
                    <a:pt x="205" y="181"/>
                  </a:lnTo>
                  <a:lnTo>
                    <a:pt x="211" y="168"/>
                  </a:lnTo>
                  <a:lnTo>
                    <a:pt x="215" y="156"/>
                  </a:lnTo>
                  <a:lnTo>
                    <a:pt x="220" y="145"/>
                  </a:lnTo>
                  <a:lnTo>
                    <a:pt x="223" y="135"/>
                  </a:lnTo>
                  <a:lnTo>
                    <a:pt x="226" y="127"/>
                  </a:lnTo>
                  <a:lnTo>
                    <a:pt x="227" y="121"/>
                  </a:lnTo>
                  <a:lnTo>
                    <a:pt x="228" y="117"/>
                  </a:lnTo>
                  <a:lnTo>
                    <a:pt x="226" y="114"/>
                  </a:lnTo>
                  <a:lnTo>
                    <a:pt x="221" y="108"/>
                  </a:lnTo>
                  <a:lnTo>
                    <a:pt x="214" y="99"/>
                  </a:lnTo>
                  <a:lnTo>
                    <a:pt x="205" y="90"/>
                  </a:lnTo>
                  <a:lnTo>
                    <a:pt x="195" y="79"/>
                  </a:lnTo>
                  <a:lnTo>
                    <a:pt x="182" y="67"/>
                  </a:lnTo>
                  <a:lnTo>
                    <a:pt x="169" y="55"/>
                  </a:lnTo>
                  <a:lnTo>
                    <a:pt x="155" y="43"/>
                  </a:lnTo>
                  <a:lnTo>
                    <a:pt x="141" y="32"/>
                  </a:lnTo>
                  <a:lnTo>
                    <a:pt x="127" y="22"/>
                  </a:lnTo>
                  <a:lnTo>
                    <a:pt x="113" y="13"/>
                  </a:lnTo>
                  <a:lnTo>
                    <a:pt x="100" y="7"/>
                  </a:lnTo>
                  <a:lnTo>
                    <a:pt x="88" y="2"/>
                  </a:lnTo>
                  <a:lnTo>
                    <a:pt x="78" y="0"/>
                  </a:lnTo>
                  <a:lnTo>
                    <a:pt x="69" y="1"/>
                  </a:lnTo>
                  <a:lnTo>
                    <a:pt x="62" y="6"/>
                  </a:lnTo>
                  <a:close/>
                </a:path>
              </a:pathLst>
            </a:custGeom>
            <a:solidFill>
              <a:srgbClr val="FFF9E8"/>
            </a:solidFill>
            <a:ln w="9525">
              <a:noFill/>
              <a:round/>
              <a:headEnd/>
              <a:tailEnd/>
            </a:ln>
          </p:spPr>
          <p:txBody>
            <a:bodyPr/>
            <a:lstStyle/>
            <a:p>
              <a:endParaRPr lang="en-US"/>
            </a:p>
          </p:txBody>
        </p:sp>
        <p:sp>
          <p:nvSpPr>
            <p:cNvPr id="16443" name="Freeform 121"/>
            <p:cNvSpPr>
              <a:spLocks/>
            </p:cNvSpPr>
            <p:nvPr/>
          </p:nvSpPr>
          <p:spPr bwMode="auto">
            <a:xfrm>
              <a:off x="1766" y="3261"/>
              <a:ext cx="219" cy="315"/>
            </a:xfrm>
            <a:custGeom>
              <a:avLst/>
              <a:gdLst>
                <a:gd name="T0" fmla="*/ 57 w 219"/>
                <a:gd name="T1" fmla="*/ 8 h 315"/>
                <a:gd name="T2" fmla="*/ 50 w 219"/>
                <a:gd name="T3" fmla="*/ 19 h 315"/>
                <a:gd name="T4" fmla="*/ 39 w 219"/>
                <a:gd name="T5" fmla="*/ 37 h 315"/>
                <a:gd name="T6" fmla="*/ 25 w 219"/>
                <a:gd name="T7" fmla="*/ 61 h 315"/>
                <a:gd name="T8" fmla="*/ 13 w 219"/>
                <a:gd name="T9" fmla="*/ 86 h 315"/>
                <a:gd name="T10" fmla="*/ 4 w 219"/>
                <a:gd name="T11" fmla="*/ 110 h 315"/>
                <a:gd name="T12" fmla="*/ 0 w 219"/>
                <a:gd name="T13" fmla="*/ 130 h 315"/>
                <a:gd name="T14" fmla="*/ 5 w 219"/>
                <a:gd name="T15" fmla="*/ 142 h 315"/>
                <a:gd name="T16" fmla="*/ 21 w 219"/>
                <a:gd name="T17" fmla="*/ 145 h 315"/>
                <a:gd name="T18" fmla="*/ 40 w 219"/>
                <a:gd name="T19" fmla="*/ 147 h 315"/>
                <a:gd name="T20" fmla="*/ 59 w 219"/>
                <a:gd name="T21" fmla="*/ 150 h 315"/>
                <a:gd name="T22" fmla="*/ 78 w 219"/>
                <a:gd name="T23" fmla="*/ 154 h 315"/>
                <a:gd name="T24" fmla="*/ 94 w 219"/>
                <a:gd name="T25" fmla="*/ 160 h 315"/>
                <a:gd name="T26" fmla="*/ 106 w 219"/>
                <a:gd name="T27" fmla="*/ 168 h 315"/>
                <a:gd name="T28" fmla="*/ 112 w 219"/>
                <a:gd name="T29" fmla="*/ 180 h 315"/>
                <a:gd name="T30" fmla="*/ 110 w 219"/>
                <a:gd name="T31" fmla="*/ 193 h 315"/>
                <a:gd name="T32" fmla="*/ 96 w 219"/>
                <a:gd name="T33" fmla="*/ 217 h 315"/>
                <a:gd name="T34" fmla="*/ 82 w 219"/>
                <a:gd name="T35" fmla="*/ 242 h 315"/>
                <a:gd name="T36" fmla="*/ 75 w 219"/>
                <a:gd name="T37" fmla="*/ 262 h 315"/>
                <a:gd name="T38" fmla="*/ 79 w 219"/>
                <a:gd name="T39" fmla="*/ 281 h 315"/>
                <a:gd name="T40" fmla="*/ 87 w 219"/>
                <a:gd name="T41" fmla="*/ 293 h 315"/>
                <a:gd name="T42" fmla="*/ 90 w 219"/>
                <a:gd name="T43" fmla="*/ 297 h 315"/>
                <a:gd name="T44" fmla="*/ 98 w 219"/>
                <a:gd name="T45" fmla="*/ 306 h 315"/>
                <a:gd name="T46" fmla="*/ 109 w 219"/>
                <a:gd name="T47" fmla="*/ 314 h 315"/>
                <a:gd name="T48" fmla="*/ 119 w 219"/>
                <a:gd name="T49" fmla="*/ 313 h 315"/>
                <a:gd name="T50" fmla="*/ 132 w 219"/>
                <a:gd name="T51" fmla="*/ 299 h 315"/>
                <a:gd name="T52" fmla="*/ 146 w 219"/>
                <a:gd name="T53" fmla="*/ 280 h 315"/>
                <a:gd name="T54" fmla="*/ 159 w 219"/>
                <a:gd name="T55" fmla="*/ 258 h 315"/>
                <a:gd name="T56" fmla="*/ 171 w 219"/>
                <a:gd name="T57" fmla="*/ 233 h 315"/>
                <a:gd name="T58" fmla="*/ 184 w 219"/>
                <a:gd name="T59" fmla="*/ 205 h 315"/>
                <a:gd name="T60" fmla="*/ 197 w 219"/>
                <a:gd name="T61" fmla="*/ 178 h 315"/>
                <a:gd name="T62" fmla="*/ 207 w 219"/>
                <a:gd name="T63" fmla="*/ 153 h 315"/>
                <a:gd name="T64" fmla="*/ 214 w 219"/>
                <a:gd name="T65" fmla="*/ 132 h 315"/>
                <a:gd name="T66" fmla="*/ 218 w 219"/>
                <a:gd name="T67" fmla="*/ 119 h 315"/>
                <a:gd name="T68" fmla="*/ 217 w 219"/>
                <a:gd name="T69" fmla="*/ 111 h 315"/>
                <a:gd name="T70" fmla="*/ 206 w 219"/>
                <a:gd name="T71" fmla="*/ 97 h 315"/>
                <a:gd name="T72" fmla="*/ 187 w 219"/>
                <a:gd name="T73" fmla="*/ 77 h 315"/>
                <a:gd name="T74" fmla="*/ 162 w 219"/>
                <a:gd name="T75" fmla="*/ 54 h 315"/>
                <a:gd name="T76" fmla="*/ 135 w 219"/>
                <a:gd name="T77" fmla="*/ 32 h 315"/>
                <a:gd name="T78" fmla="*/ 108 w 219"/>
                <a:gd name="T79" fmla="*/ 13 h 315"/>
                <a:gd name="T80" fmla="*/ 84 w 219"/>
                <a:gd name="T81" fmla="*/ 2 h 315"/>
                <a:gd name="T82" fmla="*/ 65 w 219"/>
                <a:gd name="T83" fmla="*/ 2 h 3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9"/>
                <a:gd name="T127" fmla="*/ 0 h 315"/>
                <a:gd name="T128" fmla="*/ 219 w 219"/>
                <a:gd name="T129" fmla="*/ 315 h 31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9" h="315">
                  <a:moveTo>
                    <a:pt x="58" y="6"/>
                  </a:moveTo>
                  <a:lnTo>
                    <a:pt x="57" y="8"/>
                  </a:lnTo>
                  <a:lnTo>
                    <a:pt x="54" y="12"/>
                  </a:lnTo>
                  <a:lnTo>
                    <a:pt x="50" y="19"/>
                  </a:lnTo>
                  <a:lnTo>
                    <a:pt x="45" y="27"/>
                  </a:lnTo>
                  <a:lnTo>
                    <a:pt x="39" y="37"/>
                  </a:lnTo>
                  <a:lnTo>
                    <a:pt x="32" y="49"/>
                  </a:lnTo>
                  <a:lnTo>
                    <a:pt x="25" y="61"/>
                  </a:lnTo>
                  <a:lnTo>
                    <a:pt x="19" y="73"/>
                  </a:lnTo>
                  <a:lnTo>
                    <a:pt x="13" y="86"/>
                  </a:lnTo>
                  <a:lnTo>
                    <a:pt x="8" y="98"/>
                  </a:lnTo>
                  <a:lnTo>
                    <a:pt x="4" y="110"/>
                  </a:lnTo>
                  <a:lnTo>
                    <a:pt x="1" y="120"/>
                  </a:lnTo>
                  <a:lnTo>
                    <a:pt x="0" y="130"/>
                  </a:lnTo>
                  <a:lnTo>
                    <a:pt x="2" y="137"/>
                  </a:lnTo>
                  <a:lnTo>
                    <a:pt x="5" y="142"/>
                  </a:lnTo>
                  <a:lnTo>
                    <a:pt x="12" y="144"/>
                  </a:lnTo>
                  <a:lnTo>
                    <a:pt x="21" y="145"/>
                  </a:lnTo>
                  <a:lnTo>
                    <a:pt x="30" y="146"/>
                  </a:lnTo>
                  <a:lnTo>
                    <a:pt x="40" y="147"/>
                  </a:lnTo>
                  <a:lnTo>
                    <a:pt x="49" y="148"/>
                  </a:lnTo>
                  <a:lnTo>
                    <a:pt x="59" y="150"/>
                  </a:lnTo>
                  <a:lnTo>
                    <a:pt x="69" y="152"/>
                  </a:lnTo>
                  <a:lnTo>
                    <a:pt x="78" y="154"/>
                  </a:lnTo>
                  <a:lnTo>
                    <a:pt x="86" y="157"/>
                  </a:lnTo>
                  <a:lnTo>
                    <a:pt x="94" y="160"/>
                  </a:lnTo>
                  <a:lnTo>
                    <a:pt x="100" y="164"/>
                  </a:lnTo>
                  <a:lnTo>
                    <a:pt x="106" y="168"/>
                  </a:lnTo>
                  <a:lnTo>
                    <a:pt x="110" y="174"/>
                  </a:lnTo>
                  <a:lnTo>
                    <a:pt x="112" y="180"/>
                  </a:lnTo>
                  <a:lnTo>
                    <a:pt x="112" y="186"/>
                  </a:lnTo>
                  <a:lnTo>
                    <a:pt x="110" y="193"/>
                  </a:lnTo>
                  <a:lnTo>
                    <a:pt x="106" y="202"/>
                  </a:lnTo>
                  <a:lnTo>
                    <a:pt x="96" y="217"/>
                  </a:lnTo>
                  <a:lnTo>
                    <a:pt x="88" y="231"/>
                  </a:lnTo>
                  <a:lnTo>
                    <a:pt x="82" y="242"/>
                  </a:lnTo>
                  <a:lnTo>
                    <a:pt x="77" y="252"/>
                  </a:lnTo>
                  <a:lnTo>
                    <a:pt x="75" y="262"/>
                  </a:lnTo>
                  <a:lnTo>
                    <a:pt x="76" y="271"/>
                  </a:lnTo>
                  <a:lnTo>
                    <a:pt x="79" y="281"/>
                  </a:lnTo>
                  <a:lnTo>
                    <a:pt x="85" y="291"/>
                  </a:lnTo>
                  <a:lnTo>
                    <a:pt x="87" y="293"/>
                  </a:lnTo>
                  <a:lnTo>
                    <a:pt x="89" y="295"/>
                  </a:lnTo>
                  <a:lnTo>
                    <a:pt x="90" y="297"/>
                  </a:lnTo>
                  <a:lnTo>
                    <a:pt x="91" y="299"/>
                  </a:lnTo>
                  <a:lnTo>
                    <a:pt x="98" y="306"/>
                  </a:lnTo>
                  <a:lnTo>
                    <a:pt x="104" y="312"/>
                  </a:lnTo>
                  <a:lnTo>
                    <a:pt x="109" y="314"/>
                  </a:lnTo>
                  <a:lnTo>
                    <a:pt x="114" y="315"/>
                  </a:lnTo>
                  <a:lnTo>
                    <a:pt x="119" y="313"/>
                  </a:lnTo>
                  <a:lnTo>
                    <a:pt x="124" y="307"/>
                  </a:lnTo>
                  <a:lnTo>
                    <a:pt x="132" y="299"/>
                  </a:lnTo>
                  <a:lnTo>
                    <a:pt x="141" y="288"/>
                  </a:lnTo>
                  <a:lnTo>
                    <a:pt x="146" y="280"/>
                  </a:lnTo>
                  <a:lnTo>
                    <a:pt x="152" y="270"/>
                  </a:lnTo>
                  <a:lnTo>
                    <a:pt x="159" y="258"/>
                  </a:lnTo>
                  <a:lnTo>
                    <a:pt x="165" y="246"/>
                  </a:lnTo>
                  <a:lnTo>
                    <a:pt x="171" y="233"/>
                  </a:lnTo>
                  <a:lnTo>
                    <a:pt x="178" y="219"/>
                  </a:lnTo>
                  <a:lnTo>
                    <a:pt x="184" y="205"/>
                  </a:lnTo>
                  <a:lnTo>
                    <a:pt x="191" y="192"/>
                  </a:lnTo>
                  <a:lnTo>
                    <a:pt x="197" y="178"/>
                  </a:lnTo>
                  <a:lnTo>
                    <a:pt x="202" y="165"/>
                  </a:lnTo>
                  <a:lnTo>
                    <a:pt x="207" y="153"/>
                  </a:lnTo>
                  <a:lnTo>
                    <a:pt x="211" y="142"/>
                  </a:lnTo>
                  <a:lnTo>
                    <a:pt x="214" y="132"/>
                  </a:lnTo>
                  <a:lnTo>
                    <a:pt x="217" y="124"/>
                  </a:lnTo>
                  <a:lnTo>
                    <a:pt x="218" y="119"/>
                  </a:lnTo>
                  <a:lnTo>
                    <a:pt x="219" y="115"/>
                  </a:lnTo>
                  <a:lnTo>
                    <a:pt x="217" y="111"/>
                  </a:lnTo>
                  <a:lnTo>
                    <a:pt x="213" y="105"/>
                  </a:lnTo>
                  <a:lnTo>
                    <a:pt x="206" y="97"/>
                  </a:lnTo>
                  <a:lnTo>
                    <a:pt x="197" y="88"/>
                  </a:lnTo>
                  <a:lnTo>
                    <a:pt x="187" y="77"/>
                  </a:lnTo>
                  <a:lnTo>
                    <a:pt x="175" y="66"/>
                  </a:lnTo>
                  <a:lnTo>
                    <a:pt x="162" y="54"/>
                  </a:lnTo>
                  <a:lnTo>
                    <a:pt x="149" y="43"/>
                  </a:lnTo>
                  <a:lnTo>
                    <a:pt x="135" y="32"/>
                  </a:lnTo>
                  <a:lnTo>
                    <a:pt x="121" y="22"/>
                  </a:lnTo>
                  <a:lnTo>
                    <a:pt x="108" y="13"/>
                  </a:lnTo>
                  <a:lnTo>
                    <a:pt x="95" y="7"/>
                  </a:lnTo>
                  <a:lnTo>
                    <a:pt x="84" y="2"/>
                  </a:lnTo>
                  <a:lnTo>
                    <a:pt x="73" y="0"/>
                  </a:lnTo>
                  <a:lnTo>
                    <a:pt x="65" y="2"/>
                  </a:lnTo>
                  <a:lnTo>
                    <a:pt x="58" y="6"/>
                  </a:lnTo>
                  <a:close/>
                </a:path>
              </a:pathLst>
            </a:custGeom>
            <a:solidFill>
              <a:srgbClr val="FFF4DD"/>
            </a:solidFill>
            <a:ln w="9525">
              <a:noFill/>
              <a:round/>
              <a:headEnd/>
              <a:tailEnd/>
            </a:ln>
          </p:spPr>
          <p:txBody>
            <a:bodyPr/>
            <a:lstStyle/>
            <a:p>
              <a:endParaRPr lang="en-US"/>
            </a:p>
          </p:txBody>
        </p:sp>
        <p:sp>
          <p:nvSpPr>
            <p:cNvPr id="16444" name="Freeform 122"/>
            <p:cNvSpPr>
              <a:spLocks/>
            </p:cNvSpPr>
            <p:nvPr/>
          </p:nvSpPr>
          <p:spPr bwMode="auto">
            <a:xfrm>
              <a:off x="1773" y="3265"/>
              <a:ext cx="210" cy="307"/>
            </a:xfrm>
            <a:custGeom>
              <a:avLst/>
              <a:gdLst>
                <a:gd name="T0" fmla="*/ 53 w 210"/>
                <a:gd name="T1" fmla="*/ 7 h 307"/>
                <a:gd name="T2" fmla="*/ 47 w 210"/>
                <a:gd name="T3" fmla="*/ 18 h 307"/>
                <a:gd name="T4" fmla="*/ 36 w 210"/>
                <a:gd name="T5" fmla="*/ 36 h 307"/>
                <a:gd name="T6" fmla="*/ 23 w 210"/>
                <a:gd name="T7" fmla="*/ 58 h 307"/>
                <a:gd name="T8" fmla="*/ 12 w 210"/>
                <a:gd name="T9" fmla="*/ 82 h 307"/>
                <a:gd name="T10" fmla="*/ 3 w 210"/>
                <a:gd name="T11" fmla="*/ 105 h 307"/>
                <a:gd name="T12" fmla="*/ 0 w 210"/>
                <a:gd name="T13" fmla="*/ 124 h 307"/>
                <a:gd name="T14" fmla="*/ 6 w 210"/>
                <a:gd name="T15" fmla="*/ 135 h 307"/>
                <a:gd name="T16" fmla="*/ 21 w 210"/>
                <a:gd name="T17" fmla="*/ 139 h 307"/>
                <a:gd name="T18" fmla="*/ 39 w 210"/>
                <a:gd name="T19" fmla="*/ 140 h 307"/>
                <a:gd name="T20" fmla="*/ 58 w 210"/>
                <a:gd name="T21" fmla="*/ 144 h 307"/>
                <a:gd name="T22" fmla="*/ 76 w 210"/>
                <a:gd name="T23" fmla="*/ 148 h 307"/>
                <a:gd name="T24" fmla="*/ 91 w 210"/>
                <a:gd name="T25" fmla="*/ 154 h 307"/>
                <a:gd name="T26" fmla="*/ 103 w 210"/>
                <a:gd name="T27" fmla="*/ 163 h 307"/>
                <a:gd name="T28" fmla="*/ 108 w 210"/>
                <a:gd name="T29" fmla="*/ 173 h 307"/>
                <a:gd name="T30" fmla="*/ 107 w 210"/>
                <a:gd name="T31" fmla="*/ 187 h 307"/>
                <a:gd name="T32" fmla="*/ 93 w 210"/>
                <a:gd name="T33" fmla="*/ 211 h 307"/>
                <a:gd name="T34" fmla="*/ 78 w 210"/>
                <a:gd name="T35" fmla="*/ 235 h 307"/>
                <a:gd name="T36" fmla="*/ 72 w 210"/>
                <a:gd name="T37" fmla="*/ 254 h 307"/>
                <a:gd name="T38" fmla="*/ 74 w 210"/>
                <a:gd name="T39" fmla="*/ 273 h 307"/>
                <a:gd name="T40" fmla="*/ 82 w 210"/>
                <a:gd name="T41" fmla="*/ 284 h 307"/>
                <a:gd name="T42" fmla="*/ 84 w 210"/>
                <a:gd name="T43" fmla="*/ 288 h 307"/>
                <a:gd name="T44" fmla="*/ 92 w 210"/>
                <a:gd name="T45" fmla="*/ 297 h 307"/>
                <a:gd name="T46" fmla="*/ 103 w 210"/>
                <a:gd name="T47" fmla="*/ 306 h 307"/>
                <a:gd name="T48" fmla="*/ 112 w 210"/>
                <a:gd name="T49" fmla="*/ 305 h 307"/>
                <a:gd name="T50" fmla="*/ 125 w 210"/>
                <a:gd name="T51" fmla="*/ 292 h 307"/>
                <a:gd name="T52" fmla="*/ 139 w 210"/>
                <a:gd name="T53" fmla="*/ 273 h 307"/>
                <a:gd name="T54" fmla="*/ 151 w 210"/>
                <a:gd name="T55" fmla="*/ 253 h 307"/>
                <a:gd name="T56" fmla="*/ 164 w 210"/>
                <a:gd name="T57" fmla="*/ 228 h 307"/>
                <a:gd name="T58" fmla="*/ 177 w 210"/>
                <a:gd name="T59" fmla="*/ 200 h 307"/>
                <a:gd name="T60" fmla="*/ 189 w 210"/>
                <a:gd name="T61" fmla="*/ 173 h 307"/>
                <a:gd name="T62" fmla="*/ 198 w 210"/>
                <a:gd name="T63" fmla="*/ 149 h 307"/>
                <a:gd name="T64" fmla="*/ 206 w 210"/>
                <a:gd name="T65" fmla="*/ 128 h 307"/>
                <a:gd name="T66" fmla="*/ 209 w 210"/>
                <a:gd name="T67" fmla="*/ 115 h 307"/>
                <a:gd name="T68" fmla="*/ 208 w 210"/>
                <a:gd name="T69" fmla="*/ 108 h 307"/>
                <a:gd name="T70" fmla="*/ 197 w 210"/>
                <a:gd name="T71" fmla="*/ 95 h 307"/>
                <a:gd name="T72" fmla="*/ 179 w 210"/>
                <a:gd name="T73" fmla="*/ 75 h 307"/>
                <a:gd name="T74" fmla="*/ 155 w 210"/>
                <a:gd name="T75" fmla="*/ 53 h 307"/>
                <a:gd name="T76" fmla="*/ 129 w 210"/>
                <a:gd name="T77" fmla="*/ 31 h 307"/>
                <a:gd name="T78" fmla="*/ 103 w 210"/>
                <a:gd name="T79" fmla="*/ 13 h 307"/>
                <a:gd name="T80" fmla="*/ 79 w 210"/>
                <a:gd name="T81" fmla="*/ 2 h 307"/>
                <a:gd name="T82" fmla="*/ 61 w 210"/>
                <a:gd name="T83" fmla="*/ 1 h 3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0"/>
                <a:gd name="T127" fmla="*/ 0 h 307"/>
                <a:gd name="T128" fmla="*/ 210 w 210"/>
                <a:gd name="T129" fmla="*/ 307 h 3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0" h="307">
                  <a:moveTo>
                    <a:pt x="54" y="6"/>
                  </a:moveTo>
                  <a:lnTo>
                    <a:pt x="53" y="7"/>
                  </a:lnTo>
                  <a:lnTo>
                    <a:pt x="51" y="12"/>
                  </a:lnTo>
                  <a:lnTo>
                    <a:pt x="47" y="18"/>
                  </a:lnTo>
                  <a:lnTo>
                    <a:pt x="42" y="26"/>
                  </a:lnTo>
                  <a:lnTo>
                    <a:pt x="36" y="36"/>
                  </a:lnTo>
                  <a:lnTo>
                    <a:pt x="30" y="47"/>
                  </a:lnTo>
                  <a:lnTo>
                    <a:pt x="23" y="58"/>
                  </a:lnTo>
                  <a:lnTo>
                    <a:pt x="17" y="70"/>
                  </a:lnTo>
                  <a:lnTo>
                    <a:pt x="12" y="82"/>
                  </a:lnTo>
                  <a:lnTo>
                    <a:pt x="7" y="94"/>
                  </a:lnTo>
                  <a:lnTo>
                    <a:pt x="3" y="105"/>
                  </a:lnTo>
                  <a:lnTo>
                    <a:pt x="1" y="115"/>
                  </a:lnTo>
                  <a:lnTo>
                    <a:pt x="0" y="124"/>
                  </a:lnTo>
                  <a:lnTo>
                    <a:pt x="2" y="131"/>
                  </a:lnTo>
                  <a:lnTo>
                    <a:pt x="6" y="135"/>
                  </a:lnTo>
                  <a:lnTo>
                    <a:pt x="12" y="138"/>
                  </a:lnTo>
                  <a:lnTo>
                    <a:pt x="21" y="139"/>
                  </a:lnTo>
                  <a:lnTo>
                    <a:pt x="29" y="139"/>
                  </a:lnTo>
                  <a:lnTo>
                    <a:pt x="39" y="140"/>
                  </a:lnTo>
                  <a:lnTo>
                    <a:pt x="48" y="142"/>
                  </a:lnTo>
                  <a:lnTo>
                    <a:pt x="58" y="144"/>
                  </a:lnTo>
                  <a:lnTo>
                    <a:pt x="67" y="145"/>
                  </a:lnTo>
                  <a:lnTo>
                    <a:pt x="76" y="148"/>
                  </a:lnTo>
                  <a:lnTo>
                    <a:pt x="84" y="151"/>
                  </a:lnTo>
                  <a:lnTo>
                    <a:pt x="91" y="154"/>
                  </a:lnTo>
                  <a:lnTo>
                    <a:pt x="97" y="158"/>
                  </a:lnTo>
                  <a:lnTo>
                    <a:pt x="103" y="163"/>
                  </a:lnTo>
                  <a:lnTo>
                    <a:pt x="106" y="168"/>
                  </a:lnTo>
                  <a:lnTo>
                    <a:pt x="108" y="173"/>
                  </a:lnTo>
                  <a:lnTo>
                    <a:pt x="109" y="180"/>
                  </a:lnTo>
                  <a:lnTo>
                    <a:pt x="107" y="187"/>
                  </a:lnTo>
                  <a:lnTo>
                    <a:pt x="103" y="195"/>
                  </a:lnTo>
                  <a:lnTo>
                    <a:pt x="93" y="211"/>
                  </a:lnTo>
                  <a:lnTo>
                    <a:pt x="85" y="224"/>
                  </a:lnTo>
                  <a:lnTo>
                    <a:pt x="78" y="235"/>
                  </a:lnTo>
                  <a:lnTo>
                    <a:pt x="74" y="245"/>
                  </a:lnTo>
                  <a:lnTo>
                    <a:pt x="72" y="254"/>
                  </a:lnTo>
                  <a:lnTo>
                    <a:pt x="72" y="264"/>
                  </a:lnTo>
                  <a:lnTo>
                    <a:pt x="74" y="273"/>
                  </a:lnTo>
                  <a:lnTo>
                    <a:pt x="80" y="282"/>
                  </a:lnTo>
                  <a:lnTo>
                    <a:pt x="82" y="284"/>
                  </a:lnTo>
                  <a:lnTo>
                    <a:pt x="83" y="286"/>
                  </a:lnTo>
                  <a:lnTo>
                    <a:pt x="84" y="288"/>
                  </a:lnTo>
                  <a:lnTo>
                    <a:pt x="86" y="290"/>
                  </a:lnTo>
                  <a:lnTo>
                    <a:pt x="92" y="297"/>
                  </a:lnTo>
                  <a:lnTo>
                    <a:pt x="98" y="303"/>
                  </a:lnTo>
                  <a:lnTo>
                    <a:pt x="103" y="306"/>
                  </a:lnTo>
                  <a:lnTo>
                    <a:pt x="108" y="307"/>
                  </a:lnTo>
                  <a:lnTo>
                    <a:pt x="112" y="305"/>
                  </a:lnTo>
                  <a:lnTo>
                    <a:pt x="118" y="300"/>
                  </a:lnTo>
                  <a:lnTo>
                    <a:pt x="125" y="292"/>
                  </a:lnTo>
                  <a:lnTo>
                    <a:pt x="134" y="281"/>
                  </a:lnTo>
                  <a:lnTo>
                    <a:pt x="139" y="273"/>
                  </a:lnTo>
                  <a:lnTo>
                    <a:pt x="145" y="263"/>
                  </a:lnTo>
                  <a:lnTo>
                    <a:pt x="151" y="253"/>
                  </a:lnTo>
                  <a:lnTo>
                    <a:pt x="158" y="241"/>
                  </a:lnTo>
                  <a:lnTo>
                    <a:pt x="164" y="228"/>
                  </a:lnTo>
                  <a:lnTo>
                    <a:pt x="170" y="214"/>
                  </a:lnTo>
                  <a:lnTo>
                    <a:pt x="177" y="200"/>
                  </a:lnTo>
                  <a:lnTo>
                    <a:pt x="183" y="187"/>
                  </a:lnTo>
                  <a:lnTo>
                    <a:pt x="189" y="173"/>
                  </a:lnTo>
                  <a:lnTo>
                    <a:pt x="194" y="161"/>
                  </a:lnTo>
                  <a:lnTo>
                    <a:pt x="198" y="149"/>
                  </a:lnTo>
                  <a:lnTo>
                    <a:pt x="202" y="138"/>
                  </a:lnTo>
                  <a:lnTo>
                    <a:pt x="206" y="128"/>
                  </a:lnTo>
                  <a:lnTo>
                    <a:pt x="208" y="121"/>
                  </a:lnTo>
                  <a:lnTo>
                    <a:pt x="209" y="115"/>
                  </a:lnTo>
                  <a:lnTo>
                    <a:pt x="210" y="112"/>
                  </a:lnTo>
                  <a:lnTo>
                    <a:pt x="208" y="108"/>
                  </a:lnTo>
                  <a:lnTo>
                    <a:pt x="204" y="103"/>
                  </a:lnTo>
                  <a:lnTo>
                    <a:pt x="197" y="95"/>
                  </a:lnTo>
                  <a:lnTo>
                    <a:pt x="189" y="85"/>
                  </a:lnTo>
                  <a:lnTo>
                    <a:pt x="179" y="75"/>
                  </a:lnTo>
                  <a:lnTo>
                    <a:pt x="167" y="64"/>
                  </a:lnTo>
                  <a:lnTo>
                    <a:pt x="155" y="53"/>
                  </a:lnTo>
                  <a:lnTo>
                    <a:pt x="142" y="42"/>
                  </a:lnTo>
                  <a:lnTo>
                    <a:pt x="129" y="31"/>
                  </a:lnTo>
                  <a:lnTo>
                    <a:pt x="115" y="21"/>
                  </a:lnTo>
                  <a:lnTo>
                    <a:pt x="103" y="13"/>
                  </a:lnTo>
                  <a:lnTo>
                    <a:pt x="90" y="6"/>
                  </a:lnTo>
                  <a:lnTo>
                    <a:pt x="79" y="2"/>
                  </a:lnTo>
                  <a:lnTo>
                    <a:pt x="69" y="0"/>
                  </a:lnTo>
                  <a:lnTo>
                    <a:pt x="61" y="1"/>
                  </a:lnTo>
                  <a:lnTo>
                    <a:pt x="54" y="6"/>
                  </a:lnTo>
                  <a:close/>
                </a:path>
              </a:pathLst>
            </a:custGeom>
            <a:solidFill>
              <a:srgbClr val="FFF2D3"/>
            </a:solidFill>
            <a:ln w="9525">
              <a:noFill/>
              <a:round/>
              <a:headEnd/>
              <a:tailEnd/>
            </a:ln>
          </p:spPr>
          <p:txBody>
            <a:bodyPr/>
            <a:lstStyle/>
            <a:p>
              <a:endParaRPr lang="en-US"/>
            </a:p>
          </p:txBody>
        </p:sp>
        <p:sp>
          <p:nvSpPr>
            <p:cNvPr id="16445" name="Freeform 123"/>
            <p:cNvSpPr>
              <a:spLocks/>
            </p:cNvSpPr>
            <p:nvPr/>
          </p:nvSpPr>
          <p:spPr bwMode="auto">
            <a:xfrm>
              <a:off x="1781" y="3269"/>
              <a:ext cx="200" cy="299"/>
            </a:xfrm>
            <a:custGeom>
              <a:avLst/>
              <a:gdLst>
                <a:gd name="T0" fmla="*/ 48 w 200"/>
                <a:gd name="T1" fmla="*/ 7 h 299"/>
                <a:gd name="T2" fmla="*/ 42 w 200"/>
                <a:gd name="T3" fmla="*/ 17 h 299"/>
                <a:gd name="T4" fmla="*/ 32 w 200"/>
                <a:gd name="T5" fmla="*/ 34 h 299"/>
                <a:gd name="T6" fmla="*/ 21 w 200"/>
                <a:gd name="T7" fmla="*/ 55 h 299"/>
                <a:gd name="T8" fmla="*/ 9 w 200"/>
                <a:gd name="T9" fmla="*/ 78 h 299"/>
                <a:gd name="T10" fmla="*/ 2 w 200"/>
                <a:gd name="T11" fmla="*/ 100 h 299"/>
                <a:gd name="T12" fmla="*/ 0 w 200"/>
                <a:gd name="T13" fmla="*/ 118 h 299"/>
                <a:gd name="T14" fmla="*/ 5 w 200"/>
                <a:gd name="T15" fmla="*/ 129 h 299"/>
                <a:gd name="T16" fmla="*/ 19 w 200"/>
                <a:gd name="T17" fmla="*/ 132 h 299"/>
                <a:gd name="T18" fmla="*/ 37 w 200"/>
                <a:gd name="T19" fmla="*/ 135 h 299"/>
                <a:gd name="T20" fmla="*/ 55 w 200"/>
                <a:gd name="T21" fmla="*/ 138 h 299"/>
                <a:gd name="T22" fmla="*/ 72 w 200"/>
                <a:gd name="T23" fmla="*/ 142 h 299"/>
                <a:gd name="T24" fmla="*/ 87 w 200"/>
                <a:gd name="T25" fmla="*/ 148 h 299"/>
                <a:gd name="T26" fmla="*/ 98 w 200"/>
                <a:gd name="T27" fmla="*/ 157 h 299"/>
                <a:gd name="T28" fmla="*/ 104 w 200"/>
                <a:gd name="T29" fmla="*/ 168 h 299"/>
                <a:gd name="T30" fmla="*/ 102 w 200"/>
                <a:gd name="T31" fmla="*/ 181 h 299"/>
                <a:gd name="T32" fmla="*/ 89 w 200"/>
                <a:gd name="T33" fmla="*/ 204 h 299"/>
                <a:gd name="T34" fmla="*/ 75 w 200"/>
                <a:gd name="T35" fmla="*/ 227 h 299"/>
                <a:gd name="T36" fmla="*/ 67 w 200"/>
                <a:gd name="T37" fmla="*/ 246 h 299"/>
                <a:gd name="T38" fmla="*/ 69 w 200"/>
                <a:gd name="T39" fmla="*/ 264 h 299"/>
                <a:gd name="T40" fmla="*/ 75 w 200"/>
                <a:gd name="T41" fmla="*/ 275 h 299"/>
                <a:gd name="T42" fmla="*/ 78 w 200"/>
                <a:gd name="T43" fmla="*/ 279 h 299"/>
                <a:gd name="T44" fmla="*/ 86 w 200"/>
                <a:gd name="T45" fmla="*/ 289 h 299"/>
                <a:gd name="T46" fmla="*/ 96 w 200"/>
                <a:gd name="T47" fmla="*/ 298 h 299"/>
                <a:gd name="T48" fmla="*/ 105 w 200"/>
                <a:gd name="T49" fmla="*/ 298 h 299"/>
                <a:gd name="T50" fmla="*/ 117 w 200"/>
                <a:gd name="T51" fmla="*/ 285 h 299"/>
                <a:gd name="T52" fmla="*/ 131 w 200"/>
                <a:gd name="T53" fmla="*/ 267 h 299"/>
                <a:gd name="T54" fmla="*/ 143 w 200"/>
                <a:gd name="T55" fmla="*/ 246 h 299"/>
                <a:gd name="T56" fmla="*/ 155 w 200"/>
                <a:gd name="T57" fmla="*/ 222 h 299"/>
                <a:gd name="T58" fmla="*/ 168 w 200"/>
                <a:gd name="T59" fmla="*/ 196 h 299"/>
                <a:gd name="T60" fmla="*/ 179 w 200"/>
                <a:gd name="T61" fmla="*/ 169 h 299"/>
                <a:gd name="T62" fmla="*/ 189 w 200"/>
                <a:gd name="T63" fmla="*/ 145 h 299"/>
                <a:gd name="T64" fmla="*/ 196 w 200"/>
                <a:gd name="T65" fmla="*/ 125 h 299"/>
                <a:gd name="T66" fmla="*/ 199 w 200"/>
                <a:gd name="T67" fmla="*/ 112 h 299"/>
                <a:gd name="T68" fmla="*/ 198 w 200"/>
                <a:gd name="T69" fmla="*/ 105 h 299"/>
                <a:gd name="T70" fmla="*/ 188 w 200"/>
                <a:gd name="T71" fmla="*/ 92 h 299"/>
                <a:gd name="T72" fmla="*/ 170 w 200"/>
                <a:gd name="T73" fmla="*/ 73 h 299"/>
                <a:gd name="T74" fmla="*/ 147 w 200"/>
                <a:gd name="T75" fmla="*/ 51 h 299"/>
                <a:gd name="T76" fmla="*/ 121 w 200"/>
                <a:gd name="T77" fmla="*/ 30 h 299"/>
                <a:gd name="T78" fmla="*/ 96 w 200"/>
                <a:gd name="T79" fmla="*/ 12 h 299"/>
                <a:gd name="T80" fmla="*/ 73 w 200"/>
                <a:gd name="T81" fmla="*/ 2 h 299"/>
                <a:gd name="T82" fmla="*/ 55 w 200"/>
                <a:gd name="T83" fmla="*/ 1 h 2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0"/>
                <a:gd name="T127" fmla="*/ 0 h 299"/>
                <a:gd name="T128" fmla="*/ 200 w 200"/>
                <a:gd name="T129" fmla="*/ 299 h 2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0" h="299">
                  <a:moveTo>
                    <a:pt x="49" y="6"/>
                  </a:moveTo>
                  <a:lnTo>
                    <a:pt x="48" y="7"/>
                  </a:lnTo>
                  <a:lnTo>
                    <a:pt x="46" y="11"/>
                  </a:lnTo>
                  <a:lnTo>
                    <a:pt x="42" y="17"/>
                  </a:lnTo>
                  <a:lnTo>
                    <a:pt x="38" y="25"/>
                  </a:lnTo>
                  <a:lnTo>
                    <a:pt x="32" y="34"/>
                  </a:lnTo>
                  <a:lnTo>
                    <a:pt x="27" y="44"/>
                  </a:lnTo>
                  <a:lnTo>
                    <a:pt x="21" y="55"/>
                  </a:lnTo>
                  <a:lnTo>
                    <a:pt x="15" y="67"/>
                  </a:lnTo>
                  <a:lnTo>
                    <a:pt x="9" y="78"/>
                  </a:lnTo>
                  <a:lnTo>
                    <a:pt x="5" y="90"/>
                  </a:lnTo>
                  <a:lnTo>
                    <a:pt x="2" y="100"/>
                  </a:lnTo>
                  <a:lnTo>
                    <a:pt x="0" y="110"/>
                  </a:lnTo>
                  <a:lnTo>
                    <a:pt x="0" y="118"/>
                  </a:lnTo>
                  <a:lnTo>
                    <a:pt x="1" y="124"/>
                  </a:lnTo>
                  <a:lnTo>
                    <a:pt x="5" y="129"/>
                  </a:lnTo>
                  <a:lnTo>
                    <a:pt x="11" y="131"/>
                  </a:lnTo>
                  <a:lnTo>
                    <a:pt x="19" y="132"/>
                  </a:lnTo>
                  <a:lnTo>
                    <a:pt x="28" y="133"/>
                  </a:lnTo>
                  <a:lnTo>
                    <a:pt x="37" y="135"/>
                  </a:lnTo>
                  <a:lnTo>
                    <a:pt x="46" y="136"/>
                  </a:lnTo>
                  <a:lnTo>
                    <a:pt x="55" y="138"/>
                  </a:lnTo>
                  <a:lnTo>
                    <a:pt x="64" y="140"/>
                  </a:lnTo>
                  <a:lnTo>
                    <a:pt x="72" y="142"/>
                  </a:lnTo>
                  <a:lnTo>
                    <a:pt x="80" y="145"/>
                  </a:lnTo>
                  <a:lnTo>
                    <a:pt x="87" y="148"/>
                  </a:lnTo>
                  <a:lnTo>
                    <a:pt x="93" y="153"/>
                  </a:lnTo>
                  <a:lnTo>
                    <a:pt x="98" y="157"/>
                  </a:lnTo>
                  <a:lnTo>
                    <a:pt x="102" y="162"/>
                  </a:lnTo>
                  <a:lnTo>
                    <a:pt x="104" y="168"/>
                  </a:lnTo>
                  <a:lnTo>
                    <a:pt x="104" y="174"/>
                  </a:lnTo>
                  <a:lnTo>
                    <a:pt x="102" y="181"/>
                  </a:lnTo>
                  <a:lnTo>
                    <a:pt x="98" y="189"/>
                  </a:lnTo>
                  <a:lnTo>
                    <a:pt x="89" y="204"/>
                  </a:lnTo>
                  <a:lnTo>
                    <a:pt x="81" y="216"/>
                  </a:lnTo>
                  <a:lnTo>
                    <a:pt x="75" y="227"/>
                  </a:lnTo>
                  <a:lnTo>
                    <a:pt x="70" y="238"/>
                  </a:lnTo>
                  <a:lnTo>
                    <a:pt x="67" y="246"/>
                  </a:lnTo>
                  <a:lnTo>
                    <a:pt x="67" y="256"/>
                  </a:lnTo>
                  <a:lnTo>
                    <a:pt x="69" y="264"/>
                  </a:lnTo>
                  <a:lnTo>
                    <a:pt x="74" y="274"/>
                  </a:lnTo>
                  <a:lnTo>
                    <a:pt x="75" y="275"/>
                  </a:lnTo>
                  <a:lnTo>
                    <a:pt x="76" y="277"/>
                  </a:lnTo>
                  <a:lnTo>
                    <a:pt x="78" y="279"/>
                  </a:lnTo>
                  <a:lnTo>
                    <a:pt x="79" y="281"/>
                  </a:lnTo>
                  <a:lnTo>
                    <a:pt x="86" y="289"/>
                  </a:lnTo>
                  <a:lnTo>
                    <a:pt x="91" y="295"/>
                  </a:lnTo>
                  <a:lnTo>
                    <a:pt x="96" y="298"/>
                  </a:lnTo>
                  <a:lnTo>
                    <a:pt x="101" y="299"/>
                  </a:lnTo>
                  <a:lnTo>
                    <a:pt x="105" y="298"/>
                  </a:lnTo>
                  <a:lnTo>
                    <a:pt x="111" y="293"/>
                  </a:lnTo>
                  <a:lnTo>
                    <a:pt x="117" y="285"/>
                  </a:lnTo>
                  <a:lnTo>
                    <a:pt x="126" y="274"/>
                  </a:lnTo>
                  <a:lnTo>
                    <a:pt x="131" y="267"/>
                  </a:lnTo>
                  <a:lnTo>
                    <a:pt x="137" y="257"/>
                  </a:lnTo>
                  <a:lnTo>
                    <a:pt x="143" y="246"/>
                  </a:lnTo>
                  <a:lnTo>
                    <a:pt x="149" y="235"/>
                  </a:lnTo>
                  <a:lnTo>
                    <a:pt x="155" y="222"/>
                  </a:lnTo>
                  <a:lnTo>
                    <a:pt x="161" y="209"/>
                  </a:lnTo>
                  <a:lnTo>
                    <a:pt x="168" y="196"/>
                  </a:lnTo>
                  <a:lnTo>
                    <a:pt x="174" y="182"/>
                  </a:lnTo>
                  <a:lnTo>
                    <a:pt x="179" y="169"/>
                  </a:lnTo>
                  <a:lnTo>
                    <a:pt x="184" y="157"/>
                  </a:lnTo>
                  <a:lnTo>
                    <a:pt x="189" y="145"/>
                  </a:lnTo>
                  <a:lnTo>
                    <a:pt x="193" y="134"/>
                  </a:lnTo>
                  <a:lnTo>
                    <a:pt x="196" y="125"/>
                  </a:lnTo>
                  <a:lnTo>
                    <a:pt x="198" y="117"/>
                  </a:lnTo>
                  <a:lnTo>
                    <a:pt x="199" y="112"/>
                  </a:lnTo>
                  <a:lnTo>
                    <a:pt x="200" y="109"/>
                  </a:lnTo>
                  <a:lnTo>
                    <a:pt x="198" y="105"/>
                  </a:lnTo>
                  <a:lnTo>
                    <a:pt x="194" y="99"/>
                  </a:lnTo>
                  <a:lnTo>
                    <a:pt x="188" y="92"/>
                  </a:lnTo>
                  <a:lnTo>
                    <a:pt x="180" y="83"/>
                  </a:lnTo>
                  <a:lnTo>
                    <a:pt x="170" y="73"/>
                  </a:lnTo>
                  <a:lnTo>
                    <a:pt x="159" y="62"/>
                  </a:lnTo>
                  <a:lnTo>
                    <a:pt x="147" y="51"/>
                  </a:lnTo>
                  <a:lnTo>
                    <a:pt x="134" y="40"/>
                  </a:lnTo>
                  <a:lnTo>
                    <a:pt x="121" y="30"/>
                  </a:lnTo>
                  <a:lnTo>
                    <a:pt x="108" y="20"/>
                  </a:lnTo>
                  <a:lnTo>
                    <a:pt x="96" y="12"/>
                  </a:lnTo>
                  <a:lnTo>
                    <a:pt x="84" y="6"/>
                  </a:lnTo>
                  <a:lnTo>
                    <a:pt x="73" y="2"/>
                  </a:lnTo>
                  <a:lnTo>
                    <a:pt x="64" y="0"/>
                  </a:lnTo>
                  <a:lnTo>
                    <a:pt x="55" y="1"/>
                  </a:lnTo>
                  <a:lnTo>
                    <a:pt x="49" y="6"/>
                  </a:lnTo>
                  <a:close/>
                </a:path>
              </a:pathLst>
            </a:custGeom>
            <a:solidFill>
              <a:srgbClr val="FFEFC6"/>
            </a:solidFill>
            <a:ln w="9525">
              <a:noFill/>
              <a:round/>
              <a:headEnd/>
              <a:tailEnd/>
            </a:ln>
          </p:spPr>
          <p:txBody>
            <a:bodyPr/>
            <a:lstStyle/>
            <a:p>
              <a:endParaRPr lang="en-US"/>
            </a:p>
          </p:txBody>
        </p:sp>
        <p:sp>
          <p:nvSpPr>
            <p:cNvPr id="16446" name="Freeform 124"/>
            <p:cNvSpPr>
              <a:spLocks/>
            </p:cNvSpPr>
            <p:nvPr/>
          </p:nvSpPr>
          <p:spPr bwMode="auto">
            <a:xfrm>
              <a:off x="1788" y="3273"/>
              <a:ext cx="191" cy="291"/>
            </a:xfrm>
            <a:custGeom>
              <a:avLst/>
              <a:gdLst>
                <a:gd name="T0" fmla="*/ 45 w 191"/>
                <a:gd name="T1" fmla="*/ 7 h 291"/>
                <a:gd name="T2" fmla="*/ 39 w 191"/>
                <a:gd name="T3" fmla="*/ 16 h 291"/>
                <a:gd name="T4" fmla="*/ 30 w 191"/>
                <a:gd name="T5" fmla="*/ 32 h 291"/>
                <a:gd name="T6" fmla="*/ 19 w 191"/>
                <a:gd name="T7" fmla="*/ 53 h 291"/>
                <a:gd name="T8" fmla="*/ 8 w 191"/>
                <a:gd name="T9" fmla="*/ 75 h 291"/>
                <a:gd name="T10" fmla="*/ 2 w 191"/>
                <a:gd name="T11" fmla="*/ 95 h 291"/>
                <a:gd name="T12" fmla="*/ 0 w 191"/>
                <a:gd name="T13" fmla="*/ 112 h 291"/>
                <a:gd name="T14" fmla="*/ 5 w 191"/>
                <a:gd name="T15" fmla="*/ 123 h 291"/>
                <a:gd name="T16" fmla="*/ 19 w 191"/>
                <a:gd name="T17" fmla="*/ 125 h 291"/>
                <a:gd name="T18" fmla="*/ 36 w 191"/>
                <a:gd name="T19" fmla="*/ 128 h 291"/>
                <a:gd name="T20" fmla="*/ 53 w 191"/>
                <a:gd name="T21" fmla="*/ 131 h 291"/>
                <a:gd name="T22" fmla="*/ 70 w 191"/>
                <a:gd name="T23" fmla="*/ 136 h 291"/>
                <a:gd name="T24" fmla="*/ 84 w 191"/>
                <a:gd name="T25" fmla="*/ 143 h 291"/>
                <a:gd name="T26" fmla="*/ 95 w 191"/>
                <a:gd name="T27" fmla="*/ 151 h 291"/>
                <a:gd name="T28" fmla="*/ 100 w 191"/>
                <a:gd name="T29" fmla="*/ 162 h 291"/>
                <a:gd name="T30" fmla="*/ 99 w 191"/>
                <a:gd name="T31" fmla="*/ 175 h 291"/>
                <a:gd name="T32" fmla="*/ 86 w 191"/>
                <a:gd name="T33" fmla="*/ 197 h 291"/>
                <a:gd name="T34" fmla="*/ 71 w 191"/>
                <a:gd name="T35" fmla="*/ 220 h 291"/>
                <a:gd name="T36" fmla="*/ 63 w 191"/>
                <a:gd name="T37" fmla="*/ 239 h 291"/>
                <a:gd name="T38" fmla="*/ 64 w 191"/>
                <a:gd name="T39" fmla="*/ 256 h 291"/>
                <a:gd name="T40" fmla="*/ 69 w 191"/>
                <a:gd name="T41" fmla="*/ 267 h 291"/>
                <a:gd name="T42" fmla="*/ 72 w 191"/>
                <a:gd name="T43" fmla="*/ 271 h 291"/>
                <a:gd name="T44" fmla="*/ 80 w 191"/>
                <a:gd name="T45" fmla="*/ 280 h 291"/>
                <a:gd name="T46" fmla="*/ 90 w 191"/>
                <a:gd name="T47" fmla="*/ 290 h 291"/>
                <a:gd name="T48" fmla="*/ 99 w 191"/>
                <a:gd name="T49" fmla="*/ 290 h 291"/>
                <a:gd name="T50" fmla="*/ 111 w 191"/>
                <a:gd name="T51" fmla="*/ 278 h 291"/>
                <a:gd name="T52" fmla="*/ 130 w 191"/>
                <a:gd name="T53" fmla="*/ 251 h 291"/>
                <a:gd name="T54" fmla="*/ 154 w 191"/>
                <a:gd name="T55" fmla="*/ 204 h 291"/>
                <a:gd name="T56" fmla="*/ 176 w 191"/>
                <a:gd name="T57" fmla="*/ 152 h 291"/>
                <a:gd name="T58" fmla="*/ 189 w 191"/>
                <a:gd name="T59" fmla="*/ 114 h 291"/>
                <a:gd name="T60" fmla="*/ 190 w 191"/>
                <a:gd name="T61" fmla="*/ 102 h 291"/>
                <a:gd name="T62" fmla="*/ 180 w 191"/>
                <a:gd name="T63" fmla="*/ 89 h 291"/>
                <a:gd name="T64" fmla="*/ 162 w 191"/>
                <a:gd name="T65" fmla="*/ 71 h 291"/>
                <a:gd name="T66" fmla="*/ 140 w 191"/>
                <a:gd name="T67" fmla="*/ 50 h 291"/>
                <a:gd name="T68" fmla="*/ 115 w 191"/>
                <a:gd name="T69" fmla="*/ 29 h 291"/>
                <a:gd name="T70" fmla="*/ 90 w 191"/>
                <a:gd name="T71" fmla="*/ 12 h 291"/>
                <a:gd name="T72" fmla="*/ 69 w 191"/>
                <a:gd name="T73" fmla="*/ 2 h 291"/>
                <a:gd name="T74" fmla="*/ 51 w 191"/>
                <a:gd name="T75" fmla="*/ 1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1"/>
                <a:gd name="T115" fmla="*/ 0 h 291"/>
                <a:gd name="T116" fmla="*/ 191 w 1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1" h="291">
                  <a:moveTo>
                    <a:pt x="45" y="5"/>
                  </a:moveTo>
                  <a:lnTo>
                    <a:pt x="45" y="7"/>
                  </a:lnTo>
                  <a:lnTo>
                    <a:pt x="42" y="10"/>
                  </a:lnTo>
                  <a:lnTo>
                    <a:pt x="39" y="16"/>
                  </a:lnTo>
                  <a:lnTo>
                    <a:pt x="34" y="23"/>
                  </a:lnTo>
                  <a:lnTo>
                    <a:pt x="30" y="32"/>
                  </a:lnTo>
                  <a:lnTo>
                    <a:pt x="24" y="42"/>
                  </a:lnTo>
                  <a:lnTo>
                    <a:pt x="19" y="53"/>
                  </a:lnTo>
                  <a:lnTo>
                    <a:pt x="14" y="64"/>
                  </a:lnTo>
                  <a:lnTo>
                    <a:pt x="8" y="75"/>
                  </a:lnTo>
                  <a:lnTo>
                    <a:pt x="5" y="85"/>
                  </a:lnTo>
                  <a:lnTo>
                    <a:pt x="2" y="95"/>
                  </a:lnTo>
                  <a:lnTo>
                    <a:pt x="0" y="104"/>
                  </a:lnTo>
                  <a:lnTo>
                    <a:pt x="0" y="112"/>
                  </a:lnTo>
                  <a:lnTo>
                    <a:pt x="1" y="119"/>
                  </a:lnTo>
                  <a:lnTo>
                    <a:pt x="5" y="123"/>
                  </a:lnTo>
                  <a:lnTo>
                    <a:pt x="11" y="125"/>
                  </a:lnTo>
                  <a:lnTo>
                    <a:pt x="19" y="125"/>
                  </a:lnTo>
                  <a:lnTo>
                    <a:pt x="27" y="126"/>
                  </a:lnTo>
                  <a:lnTo>
                    <a:pt x="36" y="128"/>
                  </a:lnTo>
                  <a:lnTo>
                    <a:pt x="45" y="129"/>
                  </a:lnTo>
                  <a:lnTo>
                    <a:pt x="53" y="131"/>
                  </a:lnTo>
                  <a:lnTo>
                    <a:pt x="62" y="133"/>
                  </a:lnTo>
                  <a:lnTo>
                    <a:pt x="70" y="136"/>
                  </a:lnTo>
                  <a:lnTo>
                    <a:pt x="78" y="139"/>
                  </a:lnTo>
                  <a:lnTo>
                    <a:pt x="84" y="143"/>
                  </a:lnTo>
                  <a:lnTo>
                    <a:pt x="90" y="146"/>
                  </a:lnTo>
                  <a:lnTo>
                    <a:pt x="95" y="151"/>
                  </a:lnTo>
                  <a:lnTo>
                    <a:pt x="98" y="156"/>
                  </a:lnTo>
                  <a:lnTo>
                    <a:pt x="100" y="162"/>
                  </a:lnTo>
                  <a:lnTo>
                    <a:pt x="100" y="168"/>
                  </a:lnTo>
                  <a:lnTo>
                    <a:pt x="99" y="175"/>
                  </a:lnTo>
                  <a:lnTo>
                    <a:pt x="95" y="183"/>
                  </a:lnTo>
                  <a:lnTo>
                    <a:pt x="86" y="197"/>
                  </a:lnTo>
                  <a:lnTo>
                    <a:pt x="78" y="209"/>
                  </a:lnTo>
                  <a:lnTo>
                    <a:pt x="71" y="220"/>
                  </a:lnTo>
                  <a:lnTo>
                    <a:pt x="67" y="230"/>
                  </a:lnTo>
                  <a:lnTo>
                    <a:pt x="63" y="239"/>
                  </a:lnTo>
                  <a:lnTo>
                    <a:pt x="63" y="247"/>
                  </a:lnTo>
                  <a:lnTo>
                    <a:pt x="64" y="256"/>
                  </a:lnTo>
                  <a:lnTo>
                    <a:pt x="69" y="265"/>
                  </a:lnTo>
                  <a:lnTo>
                    <a:pt x="69" y="267"/>
                  </a:lnTo>
                  <a:lnTo>
                    <a:pt x="71" y="269"/>
                  </a:lnTo>
                  <a:lnTo>
                    <a:pt x="72" y="271"/>
                  </a:lnTo>
                  <a:lnTo>
                    <a:pt x="74" y="272"/>
                  </a:lnTo>
                  <a:lnTo>
                    <a:pt x="80" y="280"/>
                  </a:lnTo>
                  <a:lnTo>
                    <a:pt x="86" y="286"/>
                  </a:lnTo>
                  <a:lnTo>
                    <a:pt x="90" y="290"/>
                  </a:lnTo>
                  <a:lnTo>
                    <a:pt x="94" y="291"/>
                  </a:lnTo>
                  <a:lnTo>
                    <a:pt x="99" y="290"/>
                  </a:lnTo>
                  <a:lnTo>
                    <a:pt x="104" y="286"/>
                  </a:lnTo>
                  <a:lnTo>
                    <a:pt x="111" y="278"/>
                  </a:lnTo>
                  <a:lnTo>
                    <a:pt x="119" y="268"/>
                  </a:lnTo>
                  <a:lnTo>
                    <a:pt x="130" y="251"/>
                  </a:lnTo>
                  <a:lnTo>
                    <a:pt x="141" y="229"/>
                  </a:lnTo>
                  <a:lnTo>
                    <a:pt x="154" y="204"/>
                  </a:lnTo>
                  <a:lnTo>
                    <a:pt x="165" y="177"/>
                  </a:lnTo>
                  <a:lnTo>
                    <a:pt x="176" y="152"/>
                  </a:lnTo>
                  <a:lnTo>
                    <a:pt x="184" y="130"/>
                  </a:lnTo>
                  <a:lnTo>
                    <a:pt x="189" y="114"/>
                  </a:lnTo>
                  <a:lnTo>
                    <a:pt x="191" y="105"/>
                  </a:lnTo>
                  <a:lnTo>
                    <a:pt x="190" y="102"/>
                  </a:lnTo>
                  <a:lnTo>
                    <a:pt x="186" y="96"/>
                  </a:lnTo>
                  <a:lnTo>
                    <a:pt x="180" y="89"/>
                  </a:lnTo>
                  <a:lnTo>
                    <a:pt x="171" y="81"/>
                  </a:lnTo>
                  <a:lnTo>
                    <a:pt x="162" y="71"/>
                  </a:lnTo>
                  <a:lnTo>
                    <a:pt x="151" y="60"/>
                  </a:lnTo>
                  <a:lnTo>
                    <a:pt x="140" y="50"/>
                  </a:lnTo>
                  <a:lnTo>
                    <a:pt x="127" y="39"/>
                  </a:lnTo>
                  <a:lnTo>
                    <a:pt x="115" y="29"/>
                  </a:lnTo>
                  <a:lnTo>
                    <a:pt x="102" y="20"/>
                  </a:lnTo>
                  <a:lnTo>
                    <a:pt x="90" y="12"/>
                  </a:lnTo>
                  <a:lnTo>
                    <a:pt x="79" y="6"/>
                  </a:lnTo>
                  <a:lnTo>
                    <a:pt x="69" y="2"/>
                  </a:lnTo>
                  <a:lnTo>
                    <a:pt x="59" y="0"/>
                  </a:lnTo>
                  <a:lnTo>
                    <a:pt x="51" y="1"/>
                  </a:lnTo>
                  <a:lnTo>
                    <a:pt x="45" y="5"/>
                  </a:lnTo>
                  <a:close/>
                </a:path>
              </a:pathLst>
            </a:custGeom>
            <a:solidFill>
              <a:srgbClr val="FFEDBC"/>
            </a:solidFill>
            <a:ln w="9525">
              <a:noFill/>
              <a:round/>
              <a:headEnd/>
              <a:tailEnd/>
            </a:ln>
          </p:spPr>
          <p:txBody>
            <a:bodyPr/>
            <a:lstStyle/>
            <a:p>
              <a:endParaRPr lang="en-US"/>
            </a:p>
          </p:txBody>
        </p:sp>
        <p:sp>
          <p:nvSpPr>
            <p:cNvPr id="16447" name="Freeform 125"/>
            <p:cNvSpPr>
              <a:spLocks/>
            </p:cNvSpPr>
            <p:nvPr/>
          </p:nvSpPr>
          <p:spPr bwMode="auto">
            <a:xfrm>
              <a:off x="1795" y="3277"/>
              <a:ext cx="182" cy="284"/>
            </a:xfrm>
            <a:custGeom>
              <a:avLst/>
              <a:gdLst>
                <a:gd name="T0" fmla="*/ 39 w 182"/>
                <a:gd name="T1" fmla="*/ 10 h 284"/>
                <a:gd name="T2" fmla="*/ 22 w 182"/>
                <a:gd name="T3" fmla="*/ 40 h 284"/>
                <a:gd name="T4" fmla="*/ 4 w 182"/>
                <a:gd name="T5" fmla="*/ 81 h 284"/>
                <a:gd name="T6" fmla="*/ 1 w 182"/>
                <a:gd name="T7" fmla="*/ 112 h 284"/>
                <a:gd name="T8" fmla="*/ 19 w 182"/>
                <a:gd name="T9" fmla="*/ 119 h 284"/>
                <a:gd name="T10" fmla="*/ 35 w 182"/>
                <a:gd name="T11" fmla="*/ 121 h 284"/>
                <a:gd name="T12" fmla="*/ 52 w 182"/>
                <a:gd name="T13" fmla="*/ 125 h 284"/>
                <a:gd name="T14" fmla="*/ 68 w 182"/>
                <a:gd name="T15" fmla="*/ 130 h 284"/>
                <a:gd name="T16" fmla="*/ 82 w 182"/>
                <a:gd name="T17" fmla="*/ 137 h 284"/>
                <a:gd name="T18" fmla="*/ 92 w 182"/>
                <a:gd name="T19" fmla="*/ 145 h 284"/>
                <a:gd name="T20" fmla="*/ 97 w 182"/>
                <a:gd name="T21" fmla="*/ 156 h 284"/>
                <a:gd name="T22" fmla="*/ 95 w 182"/>
                <a:gd name="T23" fmla="*/ 169 h 284"/>
                <a:gd name="T24" fmla="*/ 83 w 182"/>
                <a:gd name="T25" fmla="*/ 190 h 284"/>
                <a:gd name="T26" fmla="*/ 68 w 182"/>
                <a:gd name="T27" fmla="*/ 212 h 284"/>
                <a:gd name="T28" fmla="*/ 60 w 182"/>
                <a:gd name="T29" fmla="*/ 231 h 284"/>
                <a:gd name="T30" fmla="*/ 59 w 182"/>
                <a:gd name="T31" fmla="*/ 248 h 284"/>
                <a:gd name="T32" fmla="*/ 64 w 182"/>
                <a:gd name="T33" fmla="*/ 258 h 284"/>
                <a:gd name="T34" fmla="*/ 67 w 182"/>
                <a:gd name="T35" fmla="*/ 261 h 284"/>
                <a:gd name="T36" fmla="*/ 75 w 182"/>
                <a:gd name="T37" fmla="*/ 272 h 284"/>
                <a:gd name="T38" fmla="*/ 84 w 182"/>
                <a:gd name="T39" fmla="*/ 282 h 284"/>
                <a:gd name="T40" fmla="*/ 93 w 182"/>
                <a:gd name="T41" fmla="*/ 282 h 284"/>
                <a:gd name="T42" fmla="*/ 104 w 182"/>
                <a:gd name="T43" fmla="*/ 272 h 284"/>
                <a:gd name="T44" fmla="*/ 122 w 182"/>
                <a:gd name="T45" fmla="*/ 245 h 284"/>
                <a:gd name="T46" fmla="*/ 146 w 182"/>
                <a:gd name="T47" fmla="*/ 199 h 284"/>
                <a:gd name="T48" fmla="*/ 167 w 182"/>
                <a:gd name="T49" fmla="*/ 148 h 284"/>
                <a:gd name="T50" fmla="*/ 181 w 182"/>
                <a:gd name="T51" fmla="*/ 110 h 284"/>
                <a:gd name="T52" fmla="*/ 181 w 182"/>
                <a:gd name="T53" fmla="*/ 99 h 284"/>
                <a:gd name="T54" fmla="*/ 171 w 182"/>
                <a:gd name="T55" fmla="*/ 86 h 284"/>
                <a:gd name="T56" fmla="*/ 154 w 182"/>
                <a:gd name="T57" fmla="*/ 68 h 284"/>
                <a:gd name="T58" fmla="*/ 133 w 182"/>
                <a:gd name="T59" fmla="*/ 48 h 284"/>
                <a:gd name="T60" fmla="*/ 109 w 182"/>
                <a:gd name="T61" fmla="*/ 28 h 284"/>
                <a:gd name="T62" fmla="*/ 85 w 182"/>
                <a:gd name="T63" fmla="*/ 11 h 284"/>
                <a:gd name="T64" fmla="*/ 64 w 182"/>
                <a:gd name="T65" fmla="*/ 1 h 284"/>
                <a:gd name="T66" fmla="*/ 47 w 182"/>
                <a:gd name="T67" fmla="*/ 1 h 2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2"/>
                <a:gd name="T103" fmla="*/ 0 h 284"/>
                <a:gd name="T104" fmla="*/ 182 w 182"/>
                <a:gd name="T105" fmla="*/ 284 h 2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2" h="284">
                  <a:moveTo>
                    <a:pt x="42" y="5"/>
                  </a:moveTo>
                  <a:lnTo>
                    <a:pt x="39" y="10"/>
                  </a:lnTo>
                  <a:lnTo>
                    <a:pt x="31" y="22"/>
                  </a:lnTo>
                  <a:lnTo>
                    <a:pt x="22" y="40"/>
                  </a:lnTo>
                  <a:lnTo>
                    <a:pt x="12" y="60"/>
                  </a:lnTo>
                  <a:lnTo>
                    <a:pt x="4" y="81"/>
                  </a:lnTo>
                  <a:lnTo>
                    <a:pt x="0" y="99"/>
                  </a:lnTo>
                  <a:lnTo>
                    <a:pt x="1" y="112"/>
                  </a:lnTo>
                  <a:lnTo>
                    <a:pt x="11" y="118"/>
                  </a:lnTo>
                  <a:lnTo>
                    <a:pt x="19" y="119"/>
                  </a:lnTo>
                  <a:lnTo>
                    <a:pt x="27" y="120"/>
                  </a:lnTo>
                  <a:lnTo>
                    <a:pt x="35" y="121"/>
                  </a:lnTo>
                  <a:lnTo>
                    <a:pt x="44" y="123"/>
                  </a:lnTo>
                  <a:lnTo>
                    <a:pt x="52" y="125"/>
                  </a:lnTo>
                  <a:lnTo>
                    <a:pt x="60" y="127"/>
                  </a:lnTo>
                  <a:lnTo>
                    <a:pt x="68" y="130"/>
                  </a:lnTo>
                  <a:lnTo>
                    <a:pt x="75" y="133"/>
                  </a:lnTo>
                  <a:lnTo>
                    <a:pt x="82" y="137"/>
                  </a:lnTo>
                  <a:lnTo>
                    <a:pt x="87" y="141"/>
                  </a:lnTo>
                  <a:lnTo>
                    <a:pt x="92" y="145"/>
                  </a:lnTo>
                  <a:lnTo>
                    <a:pt x="95" y="150"/>
                  </a:lnTo>
                  <a:lnTo>
                    <a:pt x="97" y="156"/>
                  </a:lnTo>
                  <a:lnTo>
                    <a:pt x="97" y="162"/>
                  </a:lnTo>
                  <a:lnTo>
                    <a:pt x="95" y="169"/>
                  </a:lnTo>
                  <a:lnTo>
                    <a:pt x="92" y="176"/>
                  </a:lnTo>
                  <a:lnTo>
                    <a:pt x="83" y="190"/>
                  </a:lnTo>
                  <a:lnTo>
                    <a:pt x="75" y="202"/>
                  </a:lnTo>
                  <a:lnTo>
                    <a:pt x="68" y="212"/>
                  </a:lnTo>
                  <a:lnTo>
                    <a:pt x="63" y="222"/>
                  </a:lnTo>
                  <a:lnTo>
                    <a:pt x="60" y="231"/>
                  </a:lnTo>
                  <a:lnTo>
                    <a:pt x="58" y="239"/>
                  </a:lnTo>
                  <a:lnTo>
                    <a:pt x="59" y="248"/>
                  </a:lnTo>
                  <a:lnTo>
                    <a:pt x="63" y="256"/>
                  </a:lnTo>
                  <a:lnTo>
                    <a:pt x="64" y="258"/>
                  </a:lnTo>
                  <a:lnTo>
                    <a:pt x="66" y="260"/>
                  </a:lnTo>
                  <a:lnTo>
                    <a:pt x="67" y="261"/>
                  </a:lnTo>
                  <a:lnTo>
                    <a:pt x="68" y="263"/>
                  </a:lnTo>
                  <a:lnTo>
                    <a:pt x="75" y="272"/>
                  </a:lnTo>
                  <a:lnTo>
                    <a:pt x="80" y="278"/>
                  </a:lnTo>
                  <a:lnTo>
                    <a:pt x="84" y="282"/>
                  </a:lnTo>
                  <a:lnTo>
                    <a:pt x="88" y="284"/>
                  </a:lnTo>
                  <a:lnTo>
                    <a:pt x="93" y="282"/>
                  </a:lnTo>
                  <a:lnTo>
                    <a:pt x="98" y="279"/>
                  </a:lnTo>
                  <a:lnTo>
                    <a:pt x="104" y="272"/>
                  </a:lnTo>
                  <a:lnTo>
                    <a:pt x="112" y="261"/>
                  </a:lnTo>
                  <a:lnTo>
                    <a:pt x="122" y="245"/>
                  </a:lnTo>
                  <a:lnTo>
                    <a:pt x="134" y="224"/>
                  </a:lnTo>
                  <a:lnTo>
                    <a:pt x="146" y="199"/>
                  </a:lnTo>
                  <a:lnTo>
                    <a:pt x="157" y="173"/>
                  </a:lnTo>
                  <a:lnTo>
                    <a:pt x="167" y="148"/>
                  </a:lnTo>
                  <a:lnTo>
                    <a:pt x="175" y="127"/>
                  </a:lnTo>
                  <a:lnTo>
                    <a:pt x="181" y="110"/>
                  </a:lnTo>
                  <a:lnTo>
                    <a:pt x="182" y="102"/>
                  </a:lnTo>
                  <a:lnTo>
                    <a:pt x="181" y="99"/>
                  </a:lnTo>
                  <a:lnTo>
                    <a:pt x="177" y="94"/>
                  </a:lnTo>
                  <a:lnTo>
                    <a:pt x="171" y="86"/>
                  </a:lnTo>
                  <a:lnTo>
                    <a:pt x="163" y="78"/>
                  </a:lnTo>
                  <a:lnTo>
                    <a:pt x="154" y="68"/>
                  </a:lnTo>
                  <a:lnTo>
                    <a:pt x="144" y="58"/>
                  </a:lnTo>
                  <a:lnTo>
                    <a:pt x="133" y="48"/>
                  </a:lnTo>
                  <a:lnTo>
                    <a:pt x="121" y="37"/>
                  </a:lnTo>
                  <a:lnTo>
                    <a:pt x="109" y="28"/>
                  </a:lnTo>
                  <a:lnTo>
                    <a:pt x="97" y="19"/>
                  </a:lnTo>
                  <a:lnTo>
                    <a:pt x="85" y="11"/>
                  </a:lnTo>
                  <a:lnTo>
                    <a:pt x="74" y="5"/>
                  </a:lnTo>
                  <a:lnTo>
                    <a:pt x="64" y="1"/>
                  </a:lnTo>
                  <a:lnTo>
                    <a:pt x="55" y="0"/>
                  </a:lnTo>
                  <a:lnTo>
                    <a:pt x="47" y="1"/>
                  </a:lnTo>
                  <a:lnTo>
                    <a:pt x="42" y="5"/>
                  </a:lnTo>
                  <a:close/>
                </a:path>
              </a:pathLst>
            </a:custGeom>
            <a:solidFill>
              <a:srgbClr val="FFE8B2"/>
            </a:solidFill>
            <a:ln w="9525">
              <a:noFill/>
              <a:round/>
              <a:headEnd/>
              <a:tailEnd/>
            </a:ln>
          </p:spPr>
          <p:txBody>
            <a:bodyPr/>
            <a:lstStyle/>
            <a:p>
              <a:endParaRPr lang="en-US"/>
            </a:p>
          </p:txBody>
        </p:sp>
        <p:sp>
          <p:nvSpPr>
            <p:cNvPr id="16448" name="Freeform 126"/>
            <p:cNvSpPr>
              <a:spLocks/>
            </p:cNvSpPr>
            <p:nvPr/>
          </p:nvSpPr>
          <p:spPr bwMode="auto">
            <a:xfrm>
              <a:off x="1802" y="3281"/>
              <a:ext cx="173" cy="276"/>
            </a:xfrm>
            <a:custGeom>
              <a:avLst/>
              <a:gdLst>
                <a:gd name="T0" fmla="*/ 35 w 173"/>
                <a:gd name="T1" fmla="*/ 9 h 276"/>
                <a:gd name="T2" fmla="*/ 19 w 173"/>
                <a:gd name="T3" fmla="*/ 38 h 276"/>
                <a:gd name="T4" fmla="*/ 3 w 173"/>
                <a:gd name="T5" fmla="*/ 76 h 276"/>
                <a:gd name="T6" fmla="*/ 1 w 173"/>
                <a:gd name="T7" fmla="*/ 106 h 276"/>
                <a:gd name="T8" fmla="*/ 18 w 173"/>
                <a:gd name="T9" fmla="*/ 113 h 276"/>
                <a:gd name="T10" fmla="*/ 34 w 173"/>
                <a:gd name="T11" fmla="*/ 115 h 276"/>
                <a:gd name="T12" fmla="*/ 50 w 173"/>
                <a:gd name="T13" fmla="*/ 119 h 276"/>
                <a:gd name="T14" fmla="*/ 66 w 173"/>
                <a:gd name="T15" fmla="*/ 124 h 276"/>
                <a:gd name="T16" fmla="*/ 79 w 173"/>
                <a:gd name="T17" fmla="*/ 131 h 276"/>
                <a:gd name="T18" fmla="*/ 89 w 173"/>
                <a:gd name="T19" fmla="*/ 140 h 276"/>
                <a:gd name="T20" fmla="*/ 93 w 173"/>
                <a:gd name="T21" fmla="*/ 150 h 276"/>
                <a:gd name="T22" fmla="*/ 92 w 173"/>
                <a:gd name="T23" fmla="*/ 163 h 276"/>
                <a:gd name="T24" fmla="*/ 80 w 173"/>
                <a:gd name="T25" fmla="*/ 184 h 276"/>
                <a:gd name="T26" fmla="*/ 66 w 173"/>
                <a:gd name="T27" fmla="*/ 205 h 276"/>
                <a:gd name="T28" fmla="*/ 56 w 173"/>
                <a:gd name="T29" fmla="*/ 223 h 276"/>
                <a:gd name="T30" fmla="*/ 55 w 173"/>
                <a:gd name="T31" fmla="*/ 240 h 276"/>
                <a:gd name="T32" fmla="*/ 59 w 173"/>
                <a:gd name="T33" fmla="*/ 250 h 276"/>
                <a:gd name="T34" fmla="*/ 61 w 173"/>
                <a:gd name="T35" fmla="*/ 253 h 276"/>
                <a:gd name="T36" fmla="*/ 69 w 173"/>
                <a:gd name="T37" fmla="*/ 263 h 276"/>
                <a:gd name="T38" fmla="*/ 79 w 173"/>
                <a:gd name="T39" fmla="*/ 274 h 276"/>
                <a:gd name="T40" fmla="*/ 86 w 173"/>
                <a:gd name="T41" fmla="*/ 275 h 276"/>
                <a:gd name="T42" fmla="*/ 97 w 173"/>
                <a:gd name="T43" fmla="*/ 265 h 276"/>
                <a:gd name="T44" fmla="*/ 115 w 173"/>
                <a:gd name="T45" fmla="*/ 238 h 276"/>
                <a:gd name="T46" fmla="*/ 138 w 173"/>
                <a:gd name="T47" fmla="*/ 193 h 276"/>
                <a:gd name="T48" fmla="*/ 159 w 173"/>
                <a:gd name="T49" fmla="*/ 144 h 276"/>
                <a:gd name="T50" fmla="*/ 172 w 173"/>
                <a:gd name="T51" fmla="*/ 107 h 276"/>
                <a:gd name="T52" fmla="*/ 172 w 173"/>
                <a:gd name="T53" fmla="*/ 96 h 276"/>
                <a:gd name="T54" fmla="*/ 162 w 173"/>
                <a:gd name="T55" fmla="*/ 84 h 276"/>
                <a:gd name="T56" fmla="*/ 146 w 173"/>
                <a:gd name="T57" fmla="*/ 66 h 276"/>
                <a:gd name="T58" fmla="*/ 125 w 173"/>
                <a:gd name="T59" fmla="*/ 46 h 276"/>
                <a:gd name="T60" fmla="*/ 103 w 173"/>
                <a:gd name="T61" fmla="*/ 27 h 276"/>
                <a:gd name="T62" fmla="*/ 80 w 173"/>
                <a:gd name="T63" fmla="*/ 11 h 276"/>
                <a:gd name="T64" fmla="*/ 59 w 173"/>
                <a:gd name="T65" fmla="*/ 1 h 276"/>
                <a:gd name="T66" fmla="*/ 43 w 173"/>
                <a:gd name="T67" fmla="*/ 1 h 2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3"/>
                <a:gd name="T103" fmla="*/ 0 h 276"/>
                <a:gd name="T104" fmla="*/ 173 w 173"/>
                <a:gd name="T105" fmla="*/ 276 h 2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3" h="276">
                  <a:moveTo>
                    <a:pt x="37" y="5"/>
                  </a:moveTo>
                  <a:lnTo>
                    <a:pt x="35" y="9"/>
                  </a:lnTo>
                  <a:lnTo>
                    <a:pt x="28" y="21"/>
                  </a:lnTo>
                  <a:lnTo>
                    <a:pt x="19" y="38"/>
                  </a:lnTo>
                  <a:lnTo>
                    <a:pt x="11" y="57"/>
                  </a:lnTo>
                  <a:lnTo>
                    <a:pt x="3" y="76"/>
                  </a:lnTo>
                  <a:lnTo>
                    <a:pt x="0" y="93"/>
                  </a:lnTo>
                  <a:lnTo>
                    <a:pt x="1" y="106"/>
                  </a:lnTo>
                  <a:lnTo>
                    <a:pt x="11" y="112"/>
                  </a:lnTo>
                  <a:lnTo>
                    <a:pt x="18" y="113"/>
                  </a:lnTo>
                  <a:lnTo>
                    <a:pt x="26" y="114"/>
                  </a:lnTo>
                  <a:lnTo>
                    <a:pt x="34" y="115"/>
                  </a:lnTo>
                  <a:lnTo>
                    <a:pt x="43" y="117"/>
                  </a:lnTo>
                  <a:lnTo>
                    <a:pt x="50" y="119"/>
                  </a:lnTo>
                  <a:lnTo>
                    <a:pt x="58" y="122"/>
                  </a:lnTo>
                  <a:lnTo>
                    <a:pt x="66" y="124"/>
                  </a:lnTo>
                  <a:lnTo>
                    <a:pt x="73" y="127"/>
                  </a:lnTo>
                  <a:lnTo>
                    <a:pt x="79" y="131"/>
                  </a:lnTo>
                  <a:lnTo>
                    <a:pt x="85" y="135"/>
                  </a:lnTo>
                  <a:lnTo>
                    <a:pt x="89" y="140"/>
                  </a:lnTo>
                  <a:lnTo>
                    <a:pt x="92" y="144"/>
                  </a:lnTo>
                  <a:lnTo>
                    <a:pt x="93" y="150"/>
                  </a:lnTo>
                  <a:lnTo>
                    <a:pt x="93" y="156"/>
                  </a:lnTo>
                  <a:lnTo>
                    <a:pt x="92" y="163"/>
                  </a:lnTo>
                  <a:lnTo>
                    <a:pt x="88" y="170"/>
                  </a:lnTo>
                  <a:lnTo>
                    <a:pt x="80" y="184"/>
                  </a:lnTo>
                  <a:lnTo>
                    <a:pt x="73" y="195"/>
                  </a:lnTo>
                  <a:lnTo>
                    <a:pt x="66" y="205"/>
                  </a:lnTo>
                  <a:lnTo>
                    <a:pt x="60" y="214"/>
                  </a:lnTo>
                  <a:lnTo>
                    <a:pt x="56" y="223"/>
                  </a:lnTo>
                  <a:lnTo>
                    <a:pt x="54" y="232"/>
                  </a:lnTo>
                  <a:lnTo>
                    <a:pt x="55" y="240"/>
                  </a:lnTo>
                  <a:lnTo>
                    <a:pt x="58" y="248"/>
                  </a:lnTo>
                  <a:lnTo>
                    <a:pt x="59" y="250"/>
                  </a:lnTo>
                  <a:lnTo>
                    <a:pt x="60" y="251"/>
                  </a:lnTo>
                  <a:lnTo>
                    <a:pt x="61" y="253"/>
                  </a:lnTo>
                  <a:lnTo>
                    <a:pt x="62" y="255"/>
                  </a:lnTo>
                  <a:lnTo>
                    <a:pt x="69" y="263"/>
                  </a:lnTo>
                  <a:lnTo>
                    <a:pt x="74" y="269"/>
                  </a:lnTo>
                  <a:lnTo>
                    <a:pt x="79" y="274"/>
                  </a:lnTo>
                  <a:lnTo>
                    <a:pt x="82" y="276"/>
                  </a:lnTo>
                  <a:lnTo>
                    <a:pt x="86" y="275"/>
                  </a:lnTo>
                  <a:lnTo>
                    <a:pt x="91" y="271"/>
                  </a:lnTo>
                  <a:lnTo>
                    <a:pt x="97" y="265"/>
                  </a:lnTo>
                  <a:lnTo>
                    <a:pt x="105" y="254"/>
                  </a:lnTo>
                  <a:lnTo>
                    <a:pt x="115" y="238"/>
                  </a:lnTo>
                  <a:lnTo>
                    <a:pt x="126" y="218"/>
                  </a:lnTo>
                  <a:lnTo>
                    <a:pt x="138" y="193"/>
                  </a:lnTo>
                  <a:lnTo>
                    <a:pt x="149" y="168"/>
                  </a:lnTo>
                  <a:lnTo>
                    <a:pt x="159" y="144"/>
                  </a:lnTo>
                  <a:lnTo>
                    <a:pt x="167" y="123"/>
                  </a:lnTo>
                  <a:lnTo>
                    <a:pt x="172" y="107"/>
                  </a:lnTo>
                  <a:lnTo>
                    <a:pt x="173" y="99"/>
                  </a:lnTo>
                  <a:lnTo>
                    <a:pt x="172" y="96"/>
                  </a:lnTo>
                  <a:lnTo>
                    <a:pt x="168" y="91"/>
                  </a:lnTo>
                  <a:lnTo>
                    <a:pt x="162" y="84"/>
                  </a:lnTo>
                  <a:lnTo>
                    <a:pt x="155" y="75"/>
                  </a:lnTo>
                  <a:lnTo>
                    <a:pt x="146" y="66"/>
                  </a:lnTo>
                  <a:lnTo>
                    <a:pt x="136" y="57"/>
                  </a:lnTo>
                  <a:lnTo>
                    <a:pt x="125" y="46"/>
                  </a:lnTo>
                  <a:lnTo>
                    <a:pt x="114" y="36"/>
                  </a:lnTo>
                  <a:lnTo>
                    <a:pt x="103" y="27"/>
                  </a:lnTo>
                  <a:lnTo>
                    <a:pt x="91" y="18"/>
                  </a:lnTo>
                  <a:lnTo>
                    <a:pt x="80" y="11"/>
                  </a:lnTo>
                  <a:lnTo>
                    <a:pt x="69" y="5"/>
                  </a:lnTo>
                  <a:lnTo>
                    <a:pt x="59" y="1"/>
                  </a:lnTo>
                  <a:lnTo>
                    <a:pt x="50" y="0"/>
                  </a:lnTo>
                  <a:lnTo>
                    <a:pt x="43" y="1"/>
                  </a:lnTo>
                  <a:lnTo>
                    <a:pt x="37" y="5"/>
                  </a:lnTo>
                  <a:close/>
                </a:path>
              </a:pathLst>
            </a:custGeom>
            <a:solidFill>
              <a:srgbClr val="FFE5A5"/>
            </a:solidFill>
            <a:ln w="9525">
              <a:noFill/>
              <a:round/>
              <a:headEnd/>
              <a:tailEnd/>
            </a:ln>
          </p:spPr>
          <p:txBody>
            <a:bodyPr/>
            <a:lstStyle/>
            <a:p>
              <a:endParaRPr lang="en-US"/>
            </a:p>
          </p:txBody>
        </p:sp>
        <p:sp>
          <p:nvSpPr>
            <p:cNvPr id="16449" name="Freeform 127"/>
            <p:cNvSpPr>
              <a:spLocks/>
            </p:cNvSpPr>
            <p:nvPr/>
          </p:nvSpPr>
          <p:spPr bwMode="auto">
            <a:xfrm>
              <a:off x="1808" y="3284"/>
              <a:ext cx="166" cy="269"/>
            </a:xfrm>
            <a:custGeom>
              <a:avLst/>
              <a:gdLst>
                <a:gd name="T0" fmla="*/ 32 w 166"/>
                <a:gd name="T1" fmla="*/ 10 h 269"/>
                <a:gd name="T2" fmla="*/ 18 w 166"/>
                <a:gd name="T3" fmla="*/ 36 h 269"/>
                <a:gd name="T4" fmla="*/ 4 w 166"/>
                <a:gd name="T5" fmla="*/ 73 h 269"/>
                <a:gd name="T6" fmla="*/ 3 w 166"/>
                <a:gd name="T7" fmla="*/ 101 h 269"/>
                <a:gd name="T8" fmla="*/ 19 w 166"/>
                <a:gd name="T9" fmla="*/ 108 h 269"/>
                <a:gd name="T10" fmla="*/ 34 w 166"/>
                <a:gd name="T11" fmla="*/ 110 h 269"/>
                <a:gd name="T12" fmla="*/ 50 w 166"/>
                <a:gd name="T13" fmla="*/ 114 h 269"/>
                <a:gd name="T14" fmla="*/ 65 w 166"/>
                <a:gd name="T15" fmla="*/ 119 h 269"/>
                <a:gd name="T16" fmla="*/ 77 w 166"/>
                <a:gd name="T17" fmla="*/ 126 h 269"/>
                <a:gd name="T18" fmla="*/ 86 w 166"/>
                <a:gd name="T19" fmla="*/ 134 h 269"/>
                <a:gd name="T20" fmla="*/ 91 w 166"/>
                <a:gd name="T21" fmla="*/ 145 h 269"/>
                <a:gd name="T22" fmla="*/ 89 w 166"/>
                <a:gd name="T23" fmla="*/ 158 h 269"/>
                <a:gd name="T24" fmla="*/ 77 w 166"/>
                <a:gd name="T25" fmla="*/ 179 h 269"/>
                <a:gd name="T26" fmla="*/ 62 w 166"/>
                <a:gd name="T27" fmla="*/ 202 h 269"/>
                <a:gd name="T28" fmla="*/ 52 w 166"/>
                <a:gd name="T29" fmla="*/ 221 h 269"/>
                <a:gd name="T30" fmla="*/ 53 w 166"/>
                <a:gd name="T31" fmla="*/ 238 h 269"/>
                <a:gd name="T32" fmla="*/ 64 w 166"/>
                <a:gd name="T33" fmla="*/ 255 h 269"/>
                <a:gd name="T34" fmla="*/ 74 w 166"/>
                <a:gd name="T35" fmla="*/ 266 h 269"/>
                <a:gd name="T36" fmla="*/ 81 w 166"/>
                <a:gd name="T37" fmla="*/ 269 h 269"/>
                <a:gd name="T38" fmla="*/ 92 w 166"/>
                <a:gd name="T39" fmla="*/ 259 h 269"/>
                <a:gd name="T40" fmla="*/ 109 w 166"/>
                <a:gd name="T41" fmla="*/ 234 h 269"/>
                <a:gd name="T42" fmla="*/ 131 w 166"/>
                <a:gd name="T43" fmla="*/ 189 h 269"/>
                <a:gd name="T44" fmla="*/ 151 w 166"/>
                <a:gd name="T45" fmla="*/ 141 h 269"/>
                <a:gd name="T46" fmla="*/ 164 w 166"/>
                <a:gd name="T47" fmla="*/ 105 h 269"/>
                <a:gd name="T48" fmla="*/ 164 w 166"/>
                <a:gd name="T49" fmla="*/ 94 h 269"/>
                <a:gd name="T50" fmla="*/ 155 w 166"/>
                <a:gd name="T51" fmla="*/ 82 h 269"/>
                <a:gd name="T52" fmla="*/ 139 w 166"/>
                <a:gd name="T53" fmla="*/ 65 h 269"/>
                <a:gd name="T54" fmla="*/ 119 w 166"/>
                <a:gd name="T55" fmla="*/ 46 h 269"/>
                <a:gd name="T56" fmla="*/ 97 w 166"/>
                <a:gd name="T57" fmla="*/ 27 h 269"/>
                <a:gd name="T58" fmla="*/ 75 w 166"/>
                <a:gd name="T59" fmla="*/ 11 h 269"/>
                <a:gd name="T60" fmla="*/ 55 w 166"/>
                <a:gd name="T61" fmla="*/ 2 h 269"/>
                <a:gd name="T62" fmla="*/ 40 w 166"/>
                <a:gd name="T63" fmla="*/ 1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6"/>
                <a:gd name="T97" fmla="*/ 0 h 269"/>
                <a:gd name="T98" fmla="*/ 166 w 166"/>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6" h="269">
                  <a:moveTo>
                    <a:pt x="35" y="5"/>
                  </a:moveTo>
                  <a:lnTo>
                    <a:pt x="32" y="10"/>
                  </a:lnTo>
                  <a:lnTo>
                    <a:pt x="26" y="21"/>
                  </a:lnTo>
                  <a:lnTo>
                    <a:pt x="18" y="36"/>
                  </a:lnTo>
                  <a:lnTo>
                    <a:pt x="10" y="54"/>
                  </a:lnTo>
                  <a:lnTo>
                    <a:pt x="4" y="73"/>
                  </a:lnTo>
                  <a:lnTo>
                    <a:pt x="0" y="89"/>
                  </a:lnTo>
                  <a:lnTo>
                    <a:pt x="3" y="101"/>
                  </a:lnTo>
                  <a:lnTo>
                    <a:pt x="12" y="107"/>
                  </a:lnTo>
                  <a:lnTo>
                    <a:pt x="19" y="108"/>
                  </a:lnTo>
                  <a:lnTo>
                    <a:pt x="26" y="108"/>
                  </a:lnTo>
                  <a:lnTo>
                    <a:pt x="34" y="110"/>
                  </a:lnTo>
                  <a:lnTo>
                    <a:pt x="42" y="112"/>
                  </a:lnTo>
                  <a:lnTo>
                    <a:pt x="50" y="114"/>
                  </a:lnTo>
                  <a:lnTo>
                    <a:pt x="57" y="116"/>
                  </a:lnTo>
                  <a:lnTo>
                    <a:pt x="65" y="119"/>
                  </a:lnTo>
                  <a:lnTo>
                    <a:pt x="71" y="122"/>
                  </a:lnTo>
                  <a:lnTo>
                    <a:pt x="77" y="126"/>
                  </a:lnTo>
                  <a:lnTo>
                    <a:pt x="82" y="130"/>
                  </a:lnTo>
                  <a:lnTo>
                    <a:pt x="86" y="134"/>
                  </a:lnTo>
                  <a:lnTo>
                    <a:pt x="89" y="139"/>
                  </a:lnTo>
                  <a:lnTo>
                    <a:pt x="91" y="145"/>
                  </a:lnTo>
                  <a:lnTo>
                    <a:pt x="91" y="151"/>
                  </a:lnTo>
                  <a:lnTo>
                    <a:pt x="89" y="158"/>
                  </a:lnTo>
                  <a:lnTo>
                    <a:pt x="86" y="165"/>
                  </a:lnTo>
                  <a:lnTo>
                    <a:pt x="77" y="179"/>
                  </a:lnTo>
                  <a:lnTo>
                    <a:pt x="69" y="191"/>
                  </a:lnTo>
                  <a:lnTo>
                    <a:pt x="62" y="202"/>
                  </a:lnTo>
                  <a:lnTo>
                    <a:pt x="56" y="211"/>
                  </a:lnTo>
                  <a:lnTo>
                    <a:pt x="52" y="221"/>
                  </a:lnTo>
                  <a:lnTo>
                    <a:pt x="51" y="229"/>
                  </a:lnTo>
                  <a:lnTo>
                    <a:pt x="53" y="238"/>
                  </a:lnTo>
                  <a:lnTo>
                    <a:pt x="58" y="247"/>
                  </a:lnTo>
                  <a:lnTo>
                    <a:pt x="64" y="255"/>
                  </a:lnTo>
                  <a:lnTo>
                    <a:pt x="69" y="262"/>
                  </a:lnTo>
                  <a:lnTo>
                    <a:pt x="74" y="266"/>
                  </a:lnTo>
                  <a:lnTo>
                    <a:pt x="77" y="269"/>
                  </a:lnTo>
                  <a:lnTo>
                    <a:pt x="81" y="269"/>
                  </a:lnTo>
                  <a:lnTo>
                    <a:pt x="86" y="266"/>
                  </a:lnTo>
                  <a:lnTo>
                    <a:pt x="92" y="259"/>
                  </a:lnTo>
                  <a:lnTo>
                    <a:pt x="99" y="249"/>
                  </a:lnTo>
                  <a:lnTo>
                    <a:pt x="109" y="234"/>
                  </a:lnTo>
                  <a:lnTo>
                    <a:pt x="120" y="213"/>
                  </a:lnTo>
                  <a:lnTo>
                    <a:pt x="131" y="189"/>
                  </a:lnTo>
                  <a:lnTo>
                    <a:pt x="142" y="164"/>
                  </a:lnTo>
                  <a:lnTo>
                    <a:pt x="151" y="141"/>
                  </a:lnTo>
                  <a:lnTo>
                    <a:pt x="159" y="120"/>
                  </a:lnTo>
                  <a:lnTo>
                    <a:pt x="164" y="105"/>
                  </a:lnTo>
                  <a:lnTo>
                    <a:pt x="166" y="97"/>
                  </a:lnTo>
                  <a:lnTo>
                    <a:pt x="164" y="94"/>
                  </a:lnTo>
                  <a:lnTo>
                    <a:pt x="160" y="89"/>
                  </a:lnTo>
                  <a:lnTo>
                    <a:pt x="155" y="82"/>
                  </a:lnTo>
                  <a:lnTo>
                    <a:pt x="148" y="74"/>
                  </a:lnTo>
                  <a:lnTo>
                    <a:pt x="139" y="65"/>
                  </a:lnTo>
                  <a:lnTo>
                    <a:pt x="129" y="55"/>
                  </a:lnTo>
                  <a:lnTo>
                    <a:pt x="119" y="46"/>
                  </a:lnTo>
                  <a:lnTo>
                    <a:pt x="108" y="36"/>
                  </a:lnTo>
                  <a:lnTo>
                    <a:pt x="97" y="27"/>
                  </a:lnTo>
                  <a:lnTo>
                    <a:pt x="86" y="18"/>
                  </a:lnTo>
                  <a:lnTo>
                    <a:pt x="75" y="11"/>
                  </a:lnTo>
                  <a:lnTo>
                    <a:pt x="65" y="5"/>
                  </a:lnTo>
                  <a:lnTo>
                    <a:pt x="55" y="2"/>
                  </a:lnTo>
                  <a:lnTo>
                    <a:pt x="47" y="0"/>
                  </a:lnTo>
                  <a:lnTo>
                    <a:pt x="40" y="1"/>
                  </a:lnTo>
                  <a:lnTo>
                    <a:pt x="35" y="5"/>
                  </a:lnTo>
                  <a:close/>
                </a:path>
              </a:pathLst>
            </a:custGeom>
            <a:solidFill>
              <a:srgbClr val="FFE29B"/>
            </a:solidFill>
            <a:ln w="9525">
              <a:noFill/>
              <a:round/>
              <a:headEnd/>
              <a:tailEnd/>
            </a:ln>
          </p:spPr>
          <p:txBody>
            <a:bodyPr/>
            <a:lstStyle/>
            <a:p>
              <a:endParaRPr lang="en-US"/>
            </a:p>
          </p:txBody>
        </p:sp>
        <p:sp>
          <p:nvSpPr>
            <p:cNvPr id="16450" name="Freeform 128"/>
            <p:cNvSpPr>
              <a:spLocks/>
            </p:cNvSpPr>
            <p:nvPr/>
          </p:nvSpPr>
          <p:spPr bwMode="auto">
            <a:xfrm>
              <a:off x="1618" y="3387"/>
              <a:ext cx="233" cy="205"/>
            </a:xfrm>
            <a:custGeom>
              <a:avLst/>
              <a:gdLst>
                <a:gd name="T0" fmla="*/ 183 w 233"/>
                <a:gd name="T1" fmla="*/ 33 h 205"/>
                <a:gd name="T2" fmla="*/ 201 w 233"/>
                <a:gd name="T3" fmla="*/ 39 h 205"/>
                <a:gd name="T4" fmla="*/ 223 w 233"/>
                <a:gd name="T5" fmla="*/ 52 h 205"/>
                <a:gd name="T6" fmla="*/ 233 w 233"/>
                <a:gd name="T7" fmla="*/ 75 h 205"/>
                <a:gd name="T8" fmla="*/ 223 w 233"/>
                <a:gd name="T9" fmla="*/ 108 h 205"/>
                <a:gd name="T10" fmla="*/ 209 w 233"/>
                <a:gd name="T11" fmla="*/ 132 h 205"/>
                <a:gd name="T12" fmla="*/ 193 w 233"/>
                <a:gd name="T13" fmla="*/ 146 h 205"/>
                <a:gd name="T14" fmla="*/ 173 w 233"/>
                <a:gd name="T15" fmla="*/ 157 h 205"/>
                <a:gd name="T16" fmla="*/ 154 w 233"/>
                <a:gd name="T17" fmla="*/ 163 h 205"/>
                <a:gd name="T18" fmla="*/ 140 w 233"/>
                <a:gd name="T19" fmla="*/ 166 h 205"/>
                <a:gd name="T20" fmla="*/ 127 w 233"/>
                <a:gd name="T21" fmla="*/ 168 h 205"/>
                <a:gd name="T22" fmla="*/ 114 w 233"/>
                <a:gd name="T23" fmla="*/ 169 h 205"/>
                <a:gd name="T24" fmla="*/ 101 w 233"/>
                <a:gd name="T25" fmla="*/ 171 h 205"/>
                <a:gd name="T26" fmla="*/ 88 w 233"/>
                <a:gd name="T27" fmla="*/ 174 h 205"/>
                <a:gd name="T28" fmla="*/ 77 w 233"/>
                <a:gd name="T29" fmla="*/ 177 h 205"/>
                <a:gd name="T30" fmla="*/ 66 w 233"/>
                <a:gd name="T31" fmla="*/ 184 h 205"/>
                <a:gd name="T32" fmla="*/ 50 w 233"/>
                <a:gd name="T33" fmla="*/ 196 h 205"/>
                <a:gd name="T34" fmla="*/ 30 w 233"/>
                <a:gd name="T35" fmla="*/ 205 h 205"/>
                <a:gd name="T36" fmla="*/ 13 w 233"/>
                <a:gd name="T37" fmla="*/ 203 h 205"/>
                <a:gd name="T38" fmla="*/ 3 w 233"/>
                <a:gd name="T39" fmla="*/ 186 h 205"/>
                <a:gd name="T40" fmla="*/ 1 w 233"/>
                <a:gd name="T41" fmla="*/ 156 h 205"/>
                <a:gd name="T42" fmla="*/ 8 w 233"/>
                <a:gd name="T43" fmla="*/ 137 h 205"/>
                <a:gd name="T44" fmla="*/ 20 w 233"/>
                <a:gd name="T45" fmla="*/ 125 h 205"/>
                <a:gd name="T46" fmla="*/ 32 w 233"/>
                <a:gd name="T47" fmla="*/ 112 h 205"/>
                <a:gd name="T48" fmla="*/ 41 w 233"/>
                <a:gd name="T49" fmla="*/ 87 h 205"/>
                <a:gd name="T50" fmla="*/ 55 w 233"/>
                <a:gd name="T51" fmla="*/ 51 h 205"/>
                <a:gd name="T52" fmla="*/ 71 w 233"/>
                <a:gd name="T53" fmla="*/ 17 h 205"/>
                <a:gd name="T54" fmla="*/ 87 w 233"/>
                <a:gd name="T55" fmla="*/ 0 h 205"/>
                <a:gd name="T56" fmla="*/ 97 w 233"/>
                <a:gd name="T57" fmla="*/ 7 h 205"/>
                <a:gd name="T58" fmla="*/ 103 w 233"/>
                <a:gd name="T59" fmla="*/ 15 h 205"/>
                <a:gd name="T60" fmla="*/ 110 w 233"/>
                <a:gd name="T61" fmla="*/ 22 h 205"/>
                <a:gd name="T62" fmla="*/ 117 w 233"/>
                <a:gd name="T63" fmla="*/ 28 h 205"/>
                <a:gd name="T64" fmla="*/ 126 w 233"/>
                <a:gd name="T65" fmla="*/ 32 h 205"/>
                <a:gd name="T66" fmla="*/ 137 w 233"/>
                <a:gd name="T67" fmla="*/ 35 h 205"/>
                <a:gd name="T68" fmla="*/ 152 w 233"/>
                <a:gd name="T69" fmla="*/ 35 h 205"/>
                <a:gd name="T70" fmla="*/ 170 w 233"/>
                <a:gd name="T71" fmla="*/ 34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3"/>
                <a:gd name="T109" fmla="*/ 0 h 205"/>
                <a:gd name="T110" fmla="*/ 233 w 233"/>
                <a:gd name="T111" fmla="*/ 205 h 20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3" h="205">
                  <a:moveTo>
                    <a:pt x="180" y="33"/>
                  </a:moveTo>
                  <a:lnTo>
                    <a:pt x="183" y="33"/>
                  </a:lnTo>
                  <a:lnTo>
                    <a:pt x="191" y="35"/>
                  </a:lnTo>
                  <a:lnTo>
                    <a:pt x="201" y="39"/>
                  </a:lnTo>
                  <a:lnTo>
                    <a:pt x="212" y="44"/>
                  </a:lnTo>
                  <a:lnTo>
                    <a:pt x="223" y="52"/>
                  </a:lnTo>
                  <a:lnTo>
                    <a:pt x="230" y="62"/>
                  </a:lnTo>
                  <a:lnTo>
                    <a:pt x="233" y="75"/>
                  </a:lnTo>
                  <a:lnTo>
                    <a:pt x="230" y="91"/>
                  </a:lnTo>
                  <a:lnTo>
                    <a:pt x="223" y="108"/>
                  </a:lnTo>
                  <a:lnTo>
                    <a:pt x="216" y="121"/>
                  </a:lnTo>
                  <a:lnTo>
                    <a:pt x="209" y="132"/>
                  </a:lnTo>
                  <a:lnTo>
                    <a:pt x="202" y="140"/>
                  </a:lnTo>
                  <a:lnTo>
                    <a:pt x="193" y="146"/>
                  </a:lnTo>
                  <a:lnTo>
                    <a:pt x="184" y="152"/>
                  </a:lnTo>
                  <a:lnTo>
                    <a:pt x="173" y="157"/>
                  </a:lnTo>
                  <a:lnTo>
                    <a:pt x="160" y="161"/>
                  </a:lnTo>
                  <a:lnTo>
                    <a:pt x="154" y="163"/>
                  </a:lnTo>
                  <a:lnTo>
                    <a:pt x="147" y="165"/>
                  </a:lnTo>
                  <a:lnTo>
                    <a:pt x="140" y="166"/>
                  </a:lnTo>
                  <a:lnTo>
                    <a:pt x="134" y="167"/>
                  </a:lnTo>
                  <a:lnTo>
                    <a:pt x="127" y="168"/>
                  </a:lnTo>
                  <a:lnTo>
                    <a:pt x="120" y="169"/>
                  </a:lnTo>
                  <a:lnTo>
                    <a:pt x="114" y="169"/>
                  </a:lnTo>
                  <a:lnTo>
                    <a:pt x="107" y="170"/>
                  </a:lnTo>
                  <a:lnTo>
                    <a:pt x="101" y="171"/>
                  </a:lnTo>
                  <a:lnTo>
                    <a:pt x="94" y="172"/>
                  </a:lnTo>
                  <a:lnTo>
                    <a:pt x="88" y="174"/>
                  </a:lnTo>
                  <a:lnTo>
                    <a:pt x="82" y="175"/>
                  </a:lnTo>
                  <a:lnTo>
                    <a:pt x="77" y="177"/>
                  </a:lnTo>
                  <a:lnTo>
                    <a:pt x="71" y="181"/>
                  </a:lnTo>
                  <a:lnTo>
                    <a:pt x="66" y="184"/>
                  </a:lnTo>
                  <a:lnTo>
                    <a:pt x="61" y="188"/>
                  </a:lnTo>
                  <a:lnTo>
                    <a:pt x="50" y="196"/>
                  </a:lnTo>
                  <a:lnTo>
                    <a:pt x="40" y="202"/>
                  </a:lnTo>
                  <a:lnTo>
                    <a:pt x="30" y="205"/>
                  </a:lnTo>
                  <a:lnTo>
                    <a:pt x="21" y="205"/>
                  </a:lnTo>
                  <a:lnTo>
                    <a:pt x="13" y="203"/>
                  </a:lnTo>
                  <a:lnTo>
                    <a:pt x="7" y="196"/>
                  </a:lnTo>
                  <a:lnTo>
                    <a:pt x="3" y="186"/>
                  </a:lnTo>
                  <a:lnTo>
                    <a:pt x="0" y="171"/>
                  </a:lnTo>
                  <a:lnTo>
                    <a:pt x="1" y="156"/>
                  </a:lnTo>
                  <a:lnTo>
                    <a:pt x="4" y="145"/>
                  </a:lnTo>
                  <a:lnTo>
                    <a:pt x="8" y="137"/>
                  </a:lnTo>
                  <a:lnTo>
                    <a:pt x="14" y="131"/>
                  </a:lnTo>
                  <a:lnTo>
                    <a:pt x="20" y="125"/>
                  </a:lnTo>
                  <a:lnTo>
                    <a:pt x="26" y="119"/>
                  </a:lnTo>
                  <a:lnTo>
                    <a:pt x="32" y="112"/>
                  </a:lnTo>
                  <a:lnTo>
                    <a:pt x="36" y="102"/>
                  </a:lnTo>
                  <a:lnTo>
                    <a:pt x="41" y="87"/>
                  </a:lnTo>
                  <a:lnTo>
                    <a:pt x="47" y="70"/>
                  </a:lnTo>
                  <a:lnTo>
                    <a:pt x="55" y="51"/>
                  </a:lnTo>
                  <a:lnTo>
                    <a:pt x="62" y="32"/>
                  </a:lnTo>
                  <a:lnTo>
                    <a:pt x="71" y="17"/>
                  </a:lnTo>
                  <a:lnTo>
                    <a:pt x="79" y="5"/>
                  </a:lnTo>
                  <a:lnTo>
                    <a:pt x="87" y="0"/>
                  </a:lnTo>
                  <a:lnTo>
                    <a:pt x="94" y="3"/>
                  </a:lnTo>
                  <a:lnTo>
                    <a:pt x="97" y="7"/>
                  </a:lnTo>
                  <a:lnTo>
                    <a:pt x="100" y="11"/>
                  </a:lnTo>
                  <a:lnTo>
                    <a:pt x="103" y="15"/>
                  </a:lnTo>
                  <a:lnTo>
                    <a:pt x="106" y="18"/>
                  </a:lnTo>
                  <a:lnTo>
                    <a:pt x="110" y="22"/>
                  </a:lnTo>
                  <a:lnTo>
                    <a:pt x="113" y="25"/>
                  </a:lnTo>
                  <a:lnTo>
                    <a:pt x="117" y="28"/>
                  </a:lnTo>
                  <a:lnTo>
                    <a:pt x="121" y="30"/>
                  </a:lnTo>
                  <a:lnTo>
                    <a:pt x="126" y="32"/>
                  </a:lnTo>
                  <a:lnTo>
                    <a:pt x="131" y="34"/>
                  </a:lnTo>
                  <a:lnTo>
                    <a:pt x="137" y="35"/>
                  </a:lnTo>
                  <a:lnTo>
                    <a:pt x="144" y="35"/>
                  </a:lnTo>
                  <a:lnTo>
                    <a:pt x="152" y="35"/>
                  </a:lnTo>
                  <a:lnTo>
                    <a:pt x="160" y="35"/>
                  </a:lnTo>
                  <a:lnTo>
                    <a:pt x="170" y="34"/>
                  </a:lnTo>
                  <a:lnTo>
                    <a:pt x="180" y="33"/>
                  </a:lnTo>
                  <a:close/>
                </a:path>
              </a:pathLst>
            </a:custGeom>
            <a:solidFill>
              <a:srgbClr val="FFFFFF"/>
            </a:solidFill>
            <a:ln w="9525">
              <a:noFill/>
              <a:round/>
              <a:headEnd/>
              <a:tailEnd/>
            </a:ln>
          </p:spPr>
          <p:txBody>
            <a:bodyPr/>
            <a:lstStyle/>
            <a:p>
              <a:endParaRPr lang="en-US"/>
            </a:p>
          </p:txBody>
        </p:sp>
        <p:sp>
          <p:nvSpPr>
            <p:cNvPr id="16451" name="Freeform 129"/>
            <p:cNvSpPr>
              <a:spLocks/>
            </p:cNvSpPr>
            <p:nvPr/>
          </p:nvSpPr>
          <p:spPr bwMode="auto">
            <a:xfrm>
              <a:off x="1620" y="3392"/>
              <a:ext cx="225" cy="197"/>
            </a:xfrm>
            <a:custGeom>
              <a:avLst/>
              <a:gdLst>
                <a:gd name="T0" fmla="*/ 176 w 225"/>
                <a:gd name="T1" fmla="*/ 32 h 197"/>
                <a:gd name="T2" fmla="*/ 194 w 225"/>
                <a:gd name="T3" fmla="*/ 37 h 197"/>
                <a:gd name="T4" fmla="*/ 214 w 225"/>
                <a:gd name="T5" fmla="*/ 50 h 197"/>
                <a:gd name="T6" fmla="*/ 225 w 225"/>
                <a:gd name="T7" fmla="*/ 72 h 197"/>
                <a:gd name="T8" fmla="*/ 215 w 225"/>
                <a:gd name="T9" fmla="*/ 103 h 197"/>
                <a:gd name="T10" fmla="*/ 201 w 225"/>
                <a:gd name="T11" fmla="*/ 126 h 197"/>
                <a:gd name="T12" fmla="*/ 186 w 225"/>
                <a:gd name="T13" fmla="*/ 140 h 197"/>
                <a:gd name="T14" fmla="*/ 166 w 225"/>
                <a:gd name="T15" fmla="*/ 150 h 197"/>
                <a:gd name="T16" fmla="*/ 148 w 225"/>
                <a:gd name="T17" fmla="*/ 156 h 197"/>
                <a:gd name="T18" fmla="*/ 135 w 225"/>
                <a:gd name="T19" fmla="*/ 159 h 197"/>
                <a:gd name="T20" fmla="*/ 122 w 225"/>
                <a:gd name="T21" fmla="*/ 161 h 197"/>
                <a:gd name="T22" fmla="*/ 109 w 225"/>
                <a:gd name="T23" fmla="*/ 162 h 197"/>
                <a:gd name="T24" fmla="*/ 97 w 225"/>
                <a:gd name="T25" fmla="*/ 164 h 197"/>
                <a:gd name="T26" fmla="*/ 85 w 225"/>
                <a:gd name="T27" fmla="*/ 166 h 197"/>
                <a:gd name="T28" fmla="*/ 73 w 225"/>
                <a:gd name="T29" fmla="*/ 170 h 197"/>
                <a:gd name="T30" fmla="*/ 63 w 225"/>
                <a:gd name="T31" fmla="*/ 176 h 197"/>
                <a:gd name="T32" fmla="*/ 48 w 225"/>
                <a:gd name="T33" fmla="*/ 188 h 197"/>
                <a:gd name="T34" fmla="*/ 29 w 225"/>
                <a:gd name="T35" fmla="*/ 196 h 197"/>
                <a:gd name="T36" fmla="*/ 13 w 225"/>
                <a:gd name="T37" fmla="*/ 194 h 197"/>
                <a:gd name="T38" fmla="*/ 3 w 225"/>
                <a:gd name="T39" fmla="*/ 178 h 197"/>
                <a:gd name="T40" fmla="*/ 1 w 225"/>
                <a:gd name="T41" fmla="*/ 150 h 197"/>
                <a:gd name="T42" fmla="*/ 8 w 225"/>
                <a:gd name="T43" fmla="*/ 132 h 197"/>
                <a:gd name="T44" fmla="*/ 19 w 225"/>
                <a:gd name="T45" fmla="*/ 120 h 197"/>
                <a:gd name="T46" fmla="*/ 31 w 225"/>
                <a:gd name="T47" fmla="*/ 107 h 197"/>
                <a:gd name="T48" fmla="*/ 39 w 225"/>
                <a:gd name="T49" fmla="*/ 84 h 197"/>
                <a:gd name="T50" fmla="*/ 53 w 225"/>
                <a:gd name="T51" fmla="*/ 49 h 197"/>
                <a:gd name="T52" fmla="*/ 68 w 225"/>
                <a:gd name="T53" fmla="*/ 16 h 197"/>
                <a:gd name="T54" fmla="*/ 84 w 225"/>
                <a:gd name="T55" fmla="*/ 0 h 197"/>
                <a:gd name="T56" fmla="*/ 93 w 225"/>
                <a:gd name="T57" fmla="*/ 7 h 197"/>
                <a:gd name="T58" fmla="*/ 99 w 225"/>
                <a:gd name="T59" fmla="*/ 14 h 197"/>
                <a:gd name="T60" fmla="*/ 105 w 225"/>
                <a:gd name="T61" fmla="*/ 21 h 197"/>
                <a:gd name="T62" fmla="*/ 112 w 225"/>
                <a:gd name="T63" fmla="*/ 26 h 197"/>
                <a:gd name="T64" fmla="*/ 121 w 225"/>
                <a:gd name="T65" fmla="*/ 30 h 197"/>
                <a:gd name="T66" fmla="*/ 132 w 225"/>
                <a:gd name="T67" fmla="*/ 33 h 197"/>
                <a:gd name="T68" fmla="*/ 146 w 225"/>
                <a:gd name="T69" fmla="*/ 34 h 197"/>
                <a:gd name="T70" fmla="*/ 163 w 225"/>
                <a:gd name="T71" fmla="*/ 33 h 1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5"/>
                <a:gd name="T109" fmla="*/ 0 h 197"/>
                <a:gd name="T110" fmla="*/ 225 w 225"/>
                <a:gd name="T111" fmla="*/ 197 h 1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5" h="197">
                  <a:moveTo>
                    <a:pt x="174" y="31"/>
                  </a:moveTo>
                  <a:lnTo>
                    <a:pt x="176" y="32"/>
                  </a:lnTo>
                  <a:lnTo>
                    <a:pt x="184" y="34"/>
                  </a:lnTo>
                  <a:lnTo>
                    <a:pt x="194" y="37"/>
                  </a:lnTo>
                  <a:lnTo>
                    <a:pt x="205" y="43"/>
                  </a:lnTo>
                  <a:lnTo>
                    <a:pt x="214" y="50"/>
                  </a:lnTo>
                  <a:lnTo>
                    <a:pt x="222" y="60"/>
                  </a:lnTo>
                  <a:lnTo>
                    <a:pt x="225" y="72"/>
                  </a:lnTo>
                  <a:lnTo>
                    <a:pt x="222" y="88"/>
                  </a:lnTo>
                  <a:lnTo>
                    <a:pt x="215" y="103"/>
                  </a:lnTo>
                  <a:lnTo>
                    <a:pt x="208" y="116"/>
                  </a:lnTo>
                  <a:lnTo>
                    <a:pt x="201" y="126"/>
                  </a:lnTo>
                  <a:lnTo>
                    <a:pt x="194" y="134"/>
                  </a:lnTo>
                  <a:lnTo>
                    <a:pt x="186" y="140"/>
                  </a:lnTo>
                  <a:lnTo>
                    <a:pt x="177" y="146"/>
                  </a:lnTo>
                  <a:lnTo>
                    <a:pt x="166" y="150"/>
                  </a:lnTo>
                  <a:lnTo>
                    <a:pt x="154" y="154"/>
                  </a:lnTo>
                  <a:lnTo>
                    <a:pt x="148" y="156"/>
                  </a:lnTo>
                  <a:lnTo>
                    <a:pt x="141" y="158"/>
                  </a:lnTo>
                  <a:lnTo>
                    <a:pt x="135" y="159"/>
                  </a:lnTo>
                  <a:lnTo>
                    <a:pt x="128" y="160"/>
                  </a:lnTo>
                  <a:lnTo>
                    <a:pt x="122" y="161"/>
                  </a:lnTo>
                  <a:lnTo>
                    <a:pt x="115" y="161"/>
                  </a:lnTo>
                  <a:lnTo>
                    <a:pt x="109" y="162"/>
                  </a:lnTo>
                  <a:lnTo>
                    <a:pt x="103" y="163"/>
                  </a:lnTo>
                  <a:lnTo>
                    <a:pt x="97" y="164"/>
                  </a:lnTo>
                  <a:lnTo>
                    <a:pt x="90" y="165"/>
                  </a:lnTo>
                  <a:lnTo>
                    <a:pt x="85" y="166"/>
                  </a:lnTo>
                  <a:lnTo>
                    <a:pt x="79" y="168"/>
                  </a:lnTo>
                  <a:lnTo>
                    <a:pt x="73" y="170"/>
                  </a:lnTo>
                  <a:lnTo>
                    <a:pt x="68" y="173"/>
                  </a:lnTo>
                  <a:lnTo>
                    <a:pt x="63" y="176"/>
                  </a:lnTo>
                  <a:lnTo>
                    <a:pt x="58" y="180"/>
                  </a:lnTo>
                  <a:lnTo>
                    <a:pt x="48" y="188"/>
                  </a:lnTo>
                  <a:lnTo>
                    <a:pt x="39" y="193"/>
                  </a:lnTo>
                  <a:lnTo>
                    <a:pt x="29" y="196"/>
                  </a:lnTo>
                  <a:lnTo>
                    <a:pt x="21" y="197"/>
                  </a:lnTo>
                  <a:lnTo>
                    <a:pt x="13" y="194"/>
                  </a:lnTo>
                  <a:lnTo>
                    <a:pt x="7" y="188"/>
                  </a:lnTo>
                  <a:lnTo>
                    <a:pt x="3" y="178"/>
                  </a:lnTo>
                  <a:lnTo>
                    <a:pt x="0" y="164"/>
                  </a:lnTo>
                  <a:lnTo>
                    <a:pt x="1" y="150"/>
                  </a:lnTo>
                  <a:lnTo>
                    <a:pt x="3" y="139"/>
                  </a:lnTo>
                  <a:lnTo>
                    <a:pt x="8" y="132"/>
                  </a:lnTo>
                  <a:lnTo>
                    <a:pt x="13" y="125"/>
                  </a:lnTo>
                  <a:lnTo>
                    <a:pt x="19" y="120"/>
                  </a:lnTo>
                  <a:lnTo>
                    <a:pt x="25" y="114"/>
                  </a:lnTo>
                  <a:lnTo>
                    <a:pt x="31" y="107"/>
                  </a:lnTo>
                  <a:lnTo>
                    <a:pt x="35" y="97"/>
                  </a:lnTo>
                  <a:lnTo>
                    <a:pt x="39" y="84"/>
                  </a:lnTo>
                  <a:lnTo>
                    <a:pt x="45" y="67"/>
                  </a:lnTo>
                  <a:lnTo>
                    <a:pt x="53" y="49"/>
                  </a:lnTo>
                  <a:lnTo>
                    <a:pt x="60" y="31"/>
                  </a:lnTo>
                  <a:lnTo>
                    <a:pt x="68" y="16"/>
                  </a:lnTo>
                  <a:lnTo>
                    <a:pt x="76" y="5"/>
                  </a:lnTo>
                  <a:lnTo>
                    <a:pt x="84" y="0"/>
                  </a:lnTo>
                  <a:lnTo>
                    <a:pt x="90" y="3"/>
                  </a:lnTo>
                  <a:lnTo>
                    <a:pt x="93" y="7"/>
                  </a:lnTo>
                  <a:lnTo>
                    <a:pt x="96" y="11"/>
                  </a:lnTo>
                  <a:lnTo>
                    <a:pt x="99" y="14"/>
                  </a:lnTo>
                  <a:lnTo>
                    <a:pt x="102" y="18"/>
                  </a:lnTo>
                  <a:lnTo>
                    <a:pt x="105" y="21"/>
                  </a:lnTo>
                  <a:lnTo>
                    <a:pt x="108" y="24"/>
                  </a:lnTo>
                  <a:lnTo>
                    <a:pt x="112" y="26"/>
                  </a:lnTo>
                  <a:lnTo>
                    <a:pt x="116" y="29"/>
                  </a:lnTo>
                  <a:lnTo>
                    <a:pt x="121" y="30"/>
                  </a:lnTo>
                  <a:lnTo>
                    <a:pt x="126" y="32"/>
                  </a:lnTo>
                  <a:lnTo>
                    <a:pt x="132" y="33"/>
                  </a:lnTo>
                  <a:lnTo>
                    <a:pt x="139" y="34"/>
                  </a:lnTo>
                  <a:lnTo>
                    <a:pt x="146" y="34"/>
                  </a:lnTo>
                  <a:lnTo>
                    <a:pt x="154" y="34"/>
                  </a:lnTo>
                  <a:lnTo>
                    <a:pt x="163" y="33"/>
                  </a:lnTo>
                  <a:lnTo>
                    <a:pt x="174" y="31"/>
                  </a:lnTo>
                  <a:close/>
                </a:path>
              </a:pathLst>
            </a:custGeom>
            <a:solidFill>
              <a:srgbClr val="F9EFED"/>
            </a:solidFill>
            <a:ln w="9525">
              <a:noFill/>
              <a:round/>
              <a:headEnd/>
              <a:tailEnd/>
            </a:ln>
          </p:spPr>
          <p:txBody>
            <a:bodyPr/>
            <a:lstStyle/>
            <a:p>
              <a:endParaRPr lang="en-US"/>
            </a:p>
          </p:txBody>
        </p:sp>
        <p:sp>
          <p:nvSpPr>
            <p:cNvPr id="16452" name="Freeform 130"/>
            <p:cNvSpPr>
              <a:spLocks/>
            </p:cNvSpPr>
            <p:nvPr/>
          </p:nvSpPr>
          <p:spPr bwMode="auto">
            <a:xfrm>
              <a:off x="1625" y="3398"/>
              <a:ext cx="216" cy="187"/>
            </a:xfrm>
            <a:custGeom>
              <a:avLst/>
              <a:gdLst>
                <a:gd name="T0" fmla="*/ 170 w 216"/>
                <a:gd name="T1" fmla="*/ 30 h 187"/>
                <a:gd name="T2" fmla="*/ 186 w 216"/>
                <a:gd name="T3" fmla="*/ 35 h 187"/>
                <a:gd name="T4" fmla="*/ 206 w 216"/>
                <a:gd name="T5" fmla="*/ 47 h 187"/>
                <a:gd name="T6" fmla="*/ 216 w 216"/>
                <a:gd name="T7" fmla="*/ 68 h 187"/>
                <a:gd name="T8" fmla="*/ 207 w 216"/>
                <a:gd name="T9" fmla="*/ 98 h 187"/>
                <a:gd name="T10" fmla="*/ 194 w 216"/>
                <a:gd name="T11" fmla="*/ 120 h 187"/>
                <a:gd name="T12" fmla="*/ 179 w 216"/>
                <a:gd name="T13" fmla="*/ 134 h 187"/>
                <a:gd name="T14" fmla="*/ 160 w 216"/>
                <a:gd name="T15" fmla="*/ 143 h 187"/>
                <a:gd name="T16" fmla="*/ 142 w 216"/>
                <a:gd name="T17" fmla="*/ 149 h 187"/>
                <a:gd name="T18" fmla="*/ 130 w 216"/>
                <a:gd name="T19" fmla="*/ 151 h 187"/>
                <a:gd name="T20" fmla="*/ 117 w 216"/>
                <a:gd name="T21" fmla="*/ 153 h 187"/>
                <a:gd name="T22" fmla="*/ 105 w 216"/>
                <a:gd name="T23" fmla="*/ 154 h 187"/>
                <a:gd name="T24" fmla="*/ 93 w 216"/>
                <a:gd name="T25" fmla="*/ 156 h 187"/>
                <a:gd name="T26" fmla="*/ 82 w 216"/>
                <a:gd name="T27" fmla="*/ 158 h 187"/>
                <a:gd name="T28" fmla="*/ 71 w 216"/>
                <a:gd name="T29" fmla="*/ 162 h 187"/>
                <a:gd name="T30" fmla="*/ 60 w 216"/>
                <a:gd name="T31" fmla="*/ 167 h 187"/>
                <a:gd name="T32" fmla="*/ 47 w 216"/>
                <a:gd name="T33" fmla="*/ 178 h 187"/>
                <a:gd name="T34" fmla="*/ 28 w 216"/>
                <a:gd name="T35" fmla="*/ 187 h 187"/>
                <a:gd name="T36" fmla="*/ 12 w 216"/>
                <a:gd name="T37" fmla="*/ 185 h 187"/>
                <a:gd name="T38" fmla="*/ 2 w 216"/>
                <a:gd name="T39" fmla="*/ 169 h 187"/>
                <a:gd name="T40" fmla="*/ 0 w 216"/>
                <a:gd name="T41" fmla="*/ 142 h 187"/>
                <a:gd name="T42" fmla="*/ 7 w 216"/>
                <a:gd name="T43" fmla="*/ 125 h 187"/>
                <a:gd name="T44" fmla="*/ 18 w 216"/>
                <a:gd name="T45" fmla="*/ 114 h 187"/>
                <a:gd name="T46" fmla="*/ 29 w 216"/>
                <a:gd name="T47" fmla="*/ 102 h 187"/>
                <a:gd name="T48" fmla="*/ 38 w 216"/>
                <a:gd name="T49" fmla="*/ 79 h 187"/>
                <a:gd name="T50" fmla="*/ 50 w 216"/>
                <a:gd name="T51" fmla="*/ 46 h 187"/>
                <a:gd name="T52" fmla="*/ 66 w 216"/>
                <a:gd name="T53" fmla="*/ 15 h 187"/>
                <a:gd name="T54" fmla="*/ 80 w 216"/>
                <a:gd name="T55" fmla="*/ 0 h 187"/>
                <a:gd name="T56" fmla="*/ 90 w 216"/>
                <a:gd name="T57" fmla="*/ 6 h 187"/>
                <a:gd name="T58" fmla="*/ 95 w 216"/>
                <a:gd name="T59" fmla="*/ 13 h 187"/>
                <a:gd name="T60" fmla="*/ 101 w 216"/>
                <a:gd name="T61" fmla="*/ 19 h 187"/>
                <a:gd name="T62" fmla="*/ 108 w 216"/>
                <a:gd name="T63" fmla="*/ 24 h 187"/>
                <a:gd name="T64" fmla="*/ 116 w 216"/>
                <a:gd name="T65" fmla="*/ 29 h 187"/>
                <a:gd name="T66" fmla="*/ 127 w 216"/>
                <a:gd name="T67" fmla="*/ 31 h 187"/>
                <a:gd name="T68" fmla="*/ 140 w 216"/>
                <a:gd name="T69" fmla="*/ 32 h 187"/>
                <a:gd name="T70" fmla="*/ 158 w 216"/>
                <a:gd name="T71" fmla="*/ 31 h 1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6"/>
                <a:gd name="T109" fmla="*/ 0 h 187"/>
                <a:gd name="T110" fmla="*/ 216 w 216"/>
                <a:gd name="T111" fmla="*/ 187 h 1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6" h="187">
                  <a:moveTo>
                    <a:pt x="167" y="30"/>
                  </a:moveTo>
                  <a:lnTo>
                    <a:pt x="170" y="30"/>
                  </a:lnTo>
                  <a:lnTo>
                    <a:pt x="177" y="32"/>
                  </a:lnTo>
                  <a:lnTo>
                    <a:pt x="186" y="35"/>
                  </a:lnTo>
                  <a:lnTo>
                    <a:pt x="197" y="40"/>
                  </a:lnTo>
                  <a:lnTo>
                    <a:pt x="206" y="47"/>
                  </a:lnTo>
                  <a:lnTo>
                    <a:pt x="214" y="56"/>
                  </a:lnTo>
                  <a:lnTo>
                    <a:pt x="216" y="68"/>
                  </a:lnTo>
                  <a:lnTo>
                    <a:pt x="213" y="83"/>
                  </a:lnTo>
                  <a:lnTo>
                    <a:pt x="207" y="98"/>
                  </a:lnTo>
                  <a:lnTo>
                    <a:pt x="200" y="110"/>
                  </a:lnTo>
                  <a:lnTo>
                    <a:pt x="194" y="120"/>
                  </a:lnTo>
                  <a:lnTo>
                    <a:pt x="187" y="127"/>
                  </a:lnTo>
                  <a:lnTo>
                    <a:pt x="179" y="134"/>
                  </a:lnTo>
                  <a:lnTo>
                    <a:pt x="170" y="139"/>
                  </a:lnTo>
                  <a:lnTo>
                    <a:pt x="160" y="143"/>
                  </a:lnTo>
                  <a:lnTo>
                    <a:pt x="148" y="147"/>
                  </a:lnTo>
                  <a:lnTo>
                    <a:pt x="142" y="149"/>
                  </a:lnTo>
                  <a:lnTo>
                    <a:pt x="136" y="150"/>
                  </a:lnTo>
                  <a:lnTo>
                    <a:pt x="130" y="151"/>
                  </a:lnTo>
                  <a:lnTo>
                    <a:pt x="123" y="152"/>
                  </a:lnTo>
                  <a:lnTo>
                    <a:pt x="117" y="153"/>
                  </a:lnTo>
                  <a:lnTo>
                    <a:pt x="111" y="153"/>
                  </a:lnTo>
                  <a:lnTo>
                    <a:pt x="105" y="154"/>
                  </a:lnTo>
                  <a:lnTo>
                    <a:pt x="99" y="155"/>
                  </a:lnTo>
                  <a:lnTo>
                    <a:pt x="93" y="156"/>
                  </a:lnTo>
                  <a:lnTo>
                    <a:pt x="87" y="157"/>
                  </a:lnTo>
                  <a:lnTo>
                    <a:pt x="82" y="158"/>
                  </a:lnTo>
                  <a:lnTo>
                    <a:pt x="76" y="159"/>
                  </a:lnTo>
                  <a:lnTo>
                    <a:pt x="71" y="162"/>
                  </a:lnTo>
                  <a:lnTo>
                    <a:pt x="66" y="164"/>
                  </a:lnTo>
                  <a:lnTo>
                    <a:pt x="60" y="167"/>
                  </a:lnTo>
                  <a:lnTo>
                    <a:pt x="56" y="171"/>
                  </a:lnTo>
                  <a:lnTo>
                    <a:pt x="47" y="178"/>
                  </a:lnTo>
                  <a:lnTo>
                    <a:pt x="37" y="184"/>
                  </a:lnTo>
                  <a:lnTo>
                    <a:pt x="28" y="187"/>
                  </a:lnTo>
                  <a:lnTo>
                    <a:pt x="20" y="187"/>
                  </a:lnTo>
                  <a:lnTo>
                    <a:pt x="12" y="185"/>
                  </a:lnTo>
                  <a:lnTo>
                    <a:pt x="6" y="179"/>
                  </a:lnTo>
                  <a:lnTo>
                    <a:pt x="2" y="169"/>
                  </a:lnTo>
                  <a:lnTo>
                    <a:pt x="0" y="156"/>
                  </a:lnTo>
                  <a:lnTo>
                    <a:pt x="0" y="142"/>
                  </a:lnTo>
                  <a:lnTo>
                    <a:pt x="3" y="132"/>
                  </a:lnTo>
                  <a:lnTo>
                    <a:pt x="7" y="125"/>
                  </a:lnTo>
                  <a:lnTo>
                    <a:pt x="12" y="119"/>
                  </a:lnTo>
                  <a:lnTo>
                    <a:pt x="18" y="114"/>
                  </a:lnTo>
                  <a:lnTo>
                    <a:pt x="24" y="108"/>
                  </a:lnTo>
                  <a:lnTo>
                    <a:pt x="29" y="102"/>
                  </a:lnTo>
                  <a:lnTo>
                    <a:pt x="34" y="92"/>
                  </a:lnTo>
                  <a:lnTo>
                    <a:pt x="38" y="79"/>
                  </a:lnTo>
                  <a:lnTo>
                    <a:pt x="43" y="63"/>
                  </a:lnTo>
                  <a:lnTo>
                    <a:pt x="50" y="46"/>
                  </a:lnTo>
                  <a:lnTo>
                    <a:pt x="58" y="30"/>
                  </a:lnTo>
                  <a:lnTo>
                    <a:pt x="66" y="15"/>
                  </a:lnTo>
                  <a:lnTo>
                    <a:pt x="73" y="4"/>
                  </a:lnTo>
                  <a:lnTo>
                    <a:pt x="80" y="0"/>
                  </a:lnTo>
                  <a:lnTo>
                    <a:pt x="87" y="3"/>
                  </a:lnTo>
                  <a:lnTo>
                    <a:pt x="90" y="6"/>
                  </a:lnTo>
                  <a:lnTo>
                    <a:pt x="92" y="10"/>
                  </a:lnTo>
                  <a:lnTo>
                    <a:pt x="95" y="13"/>
                  </a:lnTo>
                  <a:lnTo>
                    <a:pt x="98" y="17"/>
                  </a:lnTo>
                  <a:lnTo>
                    <a:pt x="101" y="19"/>
                  </a:lnTo>
                  <a:lnTo>
                    <a:pt x="104" y="22"/>
                  </a:lnTo>
                  <a:lnTo>
                    <a:pt x="108" y="24"/>
                  </a:lnTo>
                  <a:lnTo>
                    <a:pt x="112" y="27"/>
                  </a:lnTo>
                  <a:lnTo>
                    <a:pt x="116" y="29"/>
                  </a:lnTo>
                  <a:lnTo>
                    <a:pt x="121" y="31"/>
                  </a:lnTo>
                  <a:lnTo>
                    <a:pt x="127" y="31"/>
                  </a:lnTo>
                  <a:lnTo>
                    <a:pt x="134" y="32"/>
                  </a:lnTo>
                  <a:lnTo>
                    <a:pt x="140" y="32"/>
                  </a:lnTo>
                  <a:lnTo>
                    <a:pt x="148" y="32"/>
                  </a:lnTo>
                  <a:lnTo>
                    <a:pt x="158" y="31"/>
                  </a:lnTo>
                  <a:lnTo>
                    <a:pt x="167" y="30"/>
                  </a:lnTo>
                  <a:close/>
                </a:path>
              </a:pathLst>
            </a:custGeom>
            <a:solidFill>
              <a:srgbClr val="F4DDD8"/>
            </a:solidFill>
            <a:ln w="9525">
              <a:noFill/>
              <a:round/>
              <a:headEnd/>
              <a:tailEnd/>
            </a:ln>
          </p:spPr>
          <p:txBody>
            <a:bodyPr/>
            <a:lstStyle/>
            <a:p>
              <a:endParaRPr lang="en-US"/>
            </a:p>
          </p:txBody>
        </p:sp>
        <p:sp>
          <p:nvSpPr>
            <p:cNvPr id="16453" name="Freeform 131"/>
            <p:cNvSpPr>
              <a:spLocks/>
            </p:cNvSpPr>
            <p:nvPr/>
          </p:nvSpPr>
          <p:spPr bwMode="auto">
            <a:xfrm>
              <a:off x="1628" y="3403"/>
              <a:ext cx="208" cy="178"/>
            </a:xfrm>
            <a:custGeom>
              <a:avLst/>
              <a:gdLst>
                <a:gd name="T0" fmla="*/ 164 w 208"/>
                <a:gd name="T1" fmla="*/ 29 h 178"/>
                <a:gd name="T2" fmla="*/ 180 w 208"/>
                <a:gd name="T3" fmla="*/ 33 h 178"/>
                <a:gd name="T4" fmla="*/ 198 w 208"/>
                <a:gd name="T5" fmla="*/ 45 h 178"/>
                <a:gd name="T6" fmla="*/ 208 w 208"/>
                <a:gd name="T7" fmla="*/ 65 h 178"/>
                <a:gd name="T8" fmla="*/ 199 w 208"/>
                <a:gd name="T9" fmla="*/ 94 h 178"/>
                <a:gd name="T10" fmla="*/ 186 w 208"/>
                <a:gd name="T11" fmla="*/ 115 h 178"/>
                <a:gd name="T12" fmla="*/ 172 w 208"/>
                <a:gd name="T13" fmla="*/ 128 h 178"/>
                <a:gd name="T14" fmla="*/ 154 w 208"/>
                <a:gd name="T15" fmla="*/ 136 h 178"/>
                <a:gd name="T16" fmla="*/ 137 w 208"/>
                <a:gd name="T17" fmla="*/ 142 h 178"/>
                <a:gd name="T18" fmla="*/ 125 w 208"/>
                <a:gd name="T19" fmla="*/ 144 h 178"/>
                <a:gd name="T20" fmla="*/ 113 w 208"/>
                <a:gd name="T21" fmla="*/ 146 h 178"/>
                <a:gd name="T22" fmla="*/ 101 w 208"/>
                <a:gd name="T23" fmla="*/ 147 h 178"/>
                <a:gd name="T24" fmla="*/ 89 w 208"/>
                <a:gd name="T25" fmla="*/ 148 h 178"/>
                <a:gd name="T26" fmla="*/ 78 w 208"/>
                <a:gd name="T27" fmla="*/ 151 h 178"/>
                <a:gd name="T28" fmla="*/ 68 w 208"/>
                <a:gd name="T29" fmla="*/ 154 h 178"/>
                <a:gd name="T30" fmla="*/ 58 w 208"/>
                <a:gd name="T31" fmla="*/ 159 h 178"/>
                <a:gd name="T32" fmla="*/ 45 w 208"/>
                <a:gd name="T33" fmla="*/ 170 h 178"/>
                <a:gd name="T34" fmla="*/ 27 w 208"/>
                <a:gd name="T35" fmla="*/ 178 h 178"/>
                <a:gd name="T36" fmla="*/ 12 w 208"/>
                <a:gd name="T37" fmla="*/ 176 h 178"/>
                <a:gd name="T38" fmla="*/ 2 w 208"/>
                <a:gd name="T39" fmla="*/ 162 h 178"/>
                <a:gd name="T40" fmla="*/ 1 w 208"/>
                <a:gd name="T41" fmla="*/ 136 h 178"/>
                <a:gd name="T42" fmla="*/ 7 w 208"/>
                <a:gd name="T43" fmla="*/ 119 h 178"/>
                <a:gd name="T44" fmla="*/ 18 w 208"/>
                <a:gd name="T45" fmla="*/ 109 h 178"/>
                <a:gd name="T46" fmla="*/ 28 w 208"/>
                <a:gd name="T47" fmla="*/ 97 h 178"/>
                <a:gd name="T48" fmla="*/ 37 w 208"/>
                <a:gd name="T49" fmla="*/ 76 h 178"/>
                <a:gd name="T50" fmla="*/ 49 w 208"/>
                <a:gd name="T51" fmla="*/ 44 h 178"/>
                <a:gd name="T52" fmla="*/ 63 w 208"/>
                <a:gd name="T53" fmla="*/ 14 h 178"/>
                <a:gd name="T54" fmla="*/ 78 w 208"/>
                <a:gd name="T55" fmla="*/ 0 h 178"/>
                <a:gd name="T56" fmla="*/ 87 w 208"/>
                <a:gd name="T57" fmla="*/ 7 h 178"/>
                <a:gd name="T58" fmla="*/ 92 w 208"/>
                <a:gd name="T59" fmla="*/ 13 h 178"/>
                <a:gd name="T60" fmla="*/ 98 w 208"/>
                <a:gd name="T61" fmla="*/ 19 h 178"/>
                <a:gd name="T62" fmla="*/ 104 w 208"/>
                <a:gd name="T63" fmla="*/ 24 h 178"/>
                <a:gd name="T64" fmla="*/ 112 w 208"/>
                <a:gd name="T65" fmla="*/ 28 h 178"/>
                <a:gd name="T66" fmla="*/ 122 w 208"/>
                <a:gd name="T67" fmla="*/ 30 h 178"/>
                <a:gd name="T68" fmla="*/ 135 w 208"/>
                <a:gd name="T69" fmla="*/ 31 h 178"/>
                <a:gd name="T70" fmla="*/ 151 w 208"/>
                <a:gd name="T71" fmla="*/ 30 h 17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8"/>
                <a:gd name="T109" fmla="*/ 0 h 178"/>
                <a:gd name="T110" fmla="*/ 208 w 208"/>
                <a:gd name="T111" fmla="*/ 178 h 17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8" h="178">
                  <a:moveTo>
                    <a:pt x="161" y="28"/>
                  </a:moveTo>
                  <a:lnTo>
                    <a:pt x="164" y="29"/>
                  </a:lnTo>
                  <a:lnTo>
                    <a:pt x="170" y="31"/>
                  </a:lnTo>
                  <a:lnTo>
                    <a:pt x="180" y="33"/>
                  </a:lnTo>
                  <a:lnTo>
                    <a:pt x="190" y="38"/>
                  </a:lnTo>
                  <a:lnTo>
                    <a:pt x="198" y="45"/>
                  </a:lnTo>
                  <a:lnTo>
                    <a:pt x="205" y="54"/>
                  </a:lnTo>
                  <a:lnTo>
                    <a:pt x="208" y="65"/>
                  </a:lnTo>
                  <a:lnTo>
                    <a:pt x="205" y="80"/>
                  </a:lnTo>
                  <a:lnTo>
                    <a:pt x="199" y="94"/>
                  </a:lnTo>
                  <a:lnTo>
                    <a:pt x="193" y="105"/>
                  </a:lnTo>
                  <a:lnTo>
                    <a:pt x="186" y="115"/>
                  </a:lnTo>
                  <a:lnTo>
                    <a:pt x="180" y="122"/>
                  </a:lnTo>
                  <a:lnTo>
                    <a:pt x="172" y="128"/>
                  </a:lnTo>
                  <a:lnTo>
                    <a:pt x="164" y="132"/>
                  </a:lnTo>
                  <a:lnTo>
                    <a:pt x="154" y="136"/>
                  </a:lnTo>
                  <a:lnTo>
                    <a:pt x="143" y="140"/>
                  </a:lnTo>
                  <a:lnTo>
                    <a:pt x="137" y="142"/>
                  </a:lnTo>
                  <a:lnTo>
                    <a:pt x="131" y="143"/>
                  </a:lnTo>
                  <a:lnTo>
                    <a:pt x="125" y="144"/>
                  </a:lnTo>
                  <a:lnTo>
                    <a:pt x="119" y="145"/>
                  </a:lnTo>
                  <a:lnTo>
                    <a:pt x="113" y="146"/>
                  </a:lnTo>
                  <a:lnTo>
                    <a:pt x="107" y="147"/>
                  </a:lnTo>
                  <a:lnTo>
                    <a:pt x="101" y="147"/>
                  </a:lnTo>
                  <a:lnTo>
                    <a:pt x="95" y="147"/>
                  </a:lnTo>
                  <a:lnTo>
                    <a:pt x="89" y="148"/>
                  </a:lnTo>
                  <a:lnTo>
                    <a:pt x="84" y="149"/>
                  </a:lnTo>
                  <a:lnTo>
                    <a:pt x="78" y="151"/>
                  </a:lnTo>
                  <a:lnTo>
                    <a:pt x="73" y="152"/>
                  </a:lnTo>
                  <a:lnTo>
                    <a:pt x="68" y="154"/>
                  </a:lnTo>
                  <a:lnTo>
                    <a:pt x="63" y="157"/>
                  </a:lnTo>
                  <a:lnTo>
                    <a:pt x="58" y="159"/>
                  </a:lnTo>
                  <a:lnTo>
                    <a:pt x="54" y="163"/>
                  </a:lnTo>
                  <a:lnTo>
                    <a:pt x="45" y="170"/>
                  </a:lnTo>
                  <a:lnTo>
                    <a:pt x="36" y="175"/>
                  </a:lnTo>
                  <a:lnTo>
                    <a:pt x="27" y="178"/>
                  </a:lnTo>
                  <a:lnTo>
                    <a:pt x="19" y="178"/>
                  </a:lnTo>
                  <a:lnTo>
                    <a:pt x="12" y="176"/>
                  </a:lnTo>
                  <a:lnTo>
                    <a:pt x="6" y="171"/>
                  </a:lnTo>
                  <a:lnTo>
                    <a:pt x="2" y="162"/>
                  </a:lnTo>
                  <a:lnTo>
                    <a:pt x="0" y="149"/>
                  </a:lnTo>
                  <a:lnTo>
                    <a:pt x="1" y="136"/>
                  </a:lnTo>
                  <a:lnTo>
                    <a:pt x="3" y="127"/>
                  </a:lnTo>
                  <a:lnTo>
                    <a:pt x="7" y="119"/>
                  </a:lnTo>
                  <a:lnTo>
                    <a:pt x="12" y="114"/>
                  </a:lnTo>
                  <a:lnTo>
                    <a:pt x="18" y="109"/>
                  </a:lnTo>
                  <a:lnTo>
                    <a:pt x="23" y="104"/>
                  </a:lnTo>
                  <a:lnTo>
                    <a:pt x="28" y="97"/>
                  </a:lnTo>
                  <a:lnTo>
                    <a:pt x="32" y="88"/>
                  </a:lnTo>
                  <a:lnTo>
                    <a:pt x="37" y="76"/>
                  </a:lnTo>
                  <a:lnTo>
                    <a:pt x="42" y="61"/>
                  </a:lnTo>
                  <a:lnTo>
                    <a:pt x="49" y="44"/>
                  </a:lnTo>
                  <a:lnTo>
                    <a:pt x="56" y="28"/>
                  </a:lnTo>
                  <a:lnTo>
                    <a:pt x="63" y="14"/>
                  </a:lnTo>
                  <a:lnTo>
                    <a:pt x="71" y="5"/>
                  </a:lnTo>
                  <a:lnTo>
                    <a:pt x="78" y="0"/>
                  </a:lnTo>
                  <a:lnTo>
                    <a:pt x="84" y="3"/>
                  </a:lnTo>
                  <a:lnTo>
                    <a:pt x="87" y="7"/>
                  </a:lnTo>
                  <a:lnTo>
                    <a:pt x="89" y="10"/>
                  </a:lnTo>
                  <a:lnTo>
                    <a:pt x="92" y="13"/>
                  </a:lnTo>
                  <a:lnTo>
                    <a:pt x="94" y="16"/>
                  </a:lnTo>
                  <a:lnTo>
                    <a:pt x="98" y="19"/>
                  </a:lnTo>
                  <a:lnTo>
                    <a:pt x="100" y="22"/>
                  </a:lnTo>
                  <a:lnTo>
                    <a:pt x="104" y="24"/>
                  </a:lnTo>
                  <a:lnTo>
                    <a:pt x="108" y="26"/>
                  </a:lnTo>
                  <a:lnTo>
                    <a:pt x="112" y="28"/>
                  </a:lnTo>
                  <a:lnTo>
                    <a:pt x="117" y="29"/>
                  </a:lnTo>
                  <a:lnTo>
                    <a:pt x="122" y="30"/>
                  </a:lnTo>
                  <a:lnTo>
                    <a:pt x="128" y="31"/>
                  </a:lnTo>
                  <a:lnTo>
                    <a:pt x="135" y="31"/>
                  </a:lnTo>
                  <a:lnTo>
                    <a:pt x="143" y="31"/>
                  </a:lnTo>
                  <a:lnTo>
                    <a:pt x="151" y="30"/>
                  </a:lnTo>
                  <a:lnTo>
                    <a:pt x="161" y="28"/>
                  </a:lnTo>
                  <a:close/>
                </a:path>
              </a:pathLst>
            </a:custGeom>
            <a:solidFill>
              <a:srgbClr val="EFD1C9"/>
            </a:solidFill>
            <a:ln w="9525">
              <a:noFill/>
              <a:round/>
              <a:headEnd/>
              <a:tailEnd/>
            </a:ln>
          </p:spPr>
          <p:txBody>
            <a:bodyPr/>
            <a:lstStyle/>
            <a:p>
              <a:endParaRPr lang="en-US"/>
            </a:p>
          </p:txBody>
        </p:sp>
        <p:sp>
          <p:nvSpPr>
            <p:cNvPr id="16454" name="Freeform 132"/>
            <p:cNvSpPr>
              <a:spLocks/>
            </p:cNvSpPr>
            <p:nvPr/>
          </p:nvSpPr>
          <p:spPr bwMode="auto">
            <a:xfrm>
              <a:off x="1632" y="3409"/>
              <a:ext cx="199" cy="169"/>
            </a:xfrm>
            <a:custGeom>
              <a:avLst/>
              <a:gdLst>
                <a:gd name="T0" fmla="*/ 156 w 199"/>
                <a:gd name="T1" fmla="*/ 27 h 169"/>
                <a:gd name="T2" fmla="*/ 171 w 199"/>
                <a:gd name="T3" fmla="*/ 32 h 169"/>
                <a:gd name="T4" fmla="*/ 190 w 199"/>
                <a:gd name="T5" fmla="*/ 42 h 169"/>
                <a:gd name="T6" fmla="*/ 199 w 199"/>
                <a:gd name="T7" fmla="*/ 62 h 169"/>
                <a:gd name="T8" fmla="*/ 190 w 199"/>
                <a:gd name="T9" fmla="*/ 88 h 169"/>
                <a:gd name="T10" fmla="*/ 178 w 199"/>
                <a:gd name="T11" fmla="*/ 108 h 169"/>
                <a:gd name="T12" fmla="*/ 165 w 199"/>
                <a:gd name="T13" fmla="*/ 121 h 169"/>
                <a:gd name="T14" fmla="*/ 147 w 199"/>
                <a:gd name="T15" fmla="*/ 129 h 169"/>
                <a:gd name="T16" fmla="*/ 131 w 199"/>
                <a:gd name="T17" fmla="*/ 134 h 169"/>
                <a:gd name="T18" fmla="*/ 120 w 199"/>
                <a:gd name="T19" fmla="*/ 136 h 169"/>
                <a:gd name="T20" fmla="*/ 108 w 199"/>
                <a:gd name="T21" fmla="*/ 138 h 169"/>
                <a:gd name="T22" fmla="*/ 96 w 199"/>
                <a:gd name="T23" fmla="*/ 139 h 169"/>
                <a:gd name="T24" fmla="*/ 85 w 199"/>
                <a:gd name="T25" fmla="*/ 140 h 169"/>
                <a:gd name="T26" fmla="*/ 75 w 199"/>
                <a:gd name="T27" fmla="*/ 142 h 169"/>
                <a:gd name="T28" fmla="*/ 65 w 199"/>
                <a:gd name="T29" fmla="*/ 146 h 169"/>
                <a:gd name="T30" fmla="*/ 55 w 199"/>
                <a:gd name="T31" fmla="*/ 151 h 169"/>
                <a:gd name="T32" fmla="*/ 42 w 199"/>
                <a:gd name="T33" fmla="*/ 161 h 169"/>
                <a:gd name="T34" fmla="*/ 25 w 199"/>
                <a:gd name="T35" fmla="*/ 169 h 169"/>
                <a:gd name="T36" fmla="*/ 11 w 199"/>
                <a:gd name="T37" fmla="*/ 166 h 169"/>
                <a:gd name="T38" fmla="*/ 2 w 199"/>
                <a:gd name="T39" fmla="*/ 153 h 169"/>
                <a:gd name="T40" fmla="*/ 0 w 199"/>
                <a:gd name="T41" fmla="*/ 129 h 169"/>
                <a:gd name="T42" fmla="*/ 6 w 199"/>
                <a:gd name="T43" fmla="*/ 113 h 169"/>
                <a:gd name="T44" fmla="*/ 16 w 199"/>
                <a:gd name="T45" fmla="*/ 103 h 169"/>
                <a:gd name="T46" fmla="*/ 27 w 199"/>
                <a:gd name="T47" fmla="*/ 92 h 169"/>
                <a:gd name="T48" fmla="*/ 34 w 199"/>
                <a:gd name="T49" fmla="*/ 72 h 169"/>
                <a:gd name="T50" fmla="*/ 46 w 199"/>
                <a:gd name="T51" fmla="*/ 42 h 169"/>
                <a:gd name="T52" fmla="*/ 60 w 199"/>
                <a:gd name="T53" fmla="*/ 13 h 169"/>
                <a:gd name="T54" fmla="*/ 74 w 199"/>
                <a:gd name="T55" fmla="*/ 0 h 169"/>
                <a:gd name="T56" fmla="*/ 83 w 199"/>
                <a:gd name="T57" fmla="*/ 6 h 169"/>
                <a:gd name="T58" fmla="*/ 88 w 199"/>
                <a:gd name="T59" fmla="*/ 12 h 169"/>
                <a:gd name="T60" fmla="*/ 93 w 199"/>
                <a:gd name="T61" fmla="*/ 18 h 169"/>
                <a:gd name="T62" fmla="*/ 99 w 199"/>
                <a:gd name="T63" fmla="*/ 22 h 169"/>
                <a:gd name="T64" fmla="*/ 107 w 199"/>
                <a:gd name="T65" fmla="*/ 26 h 169"/>
                <a:gd name="T66" fmla="*/ 117 w 199"/>
                <a:gd name="T67" fmla="*/ 28 h 169"/>
                <a:gd name="T68" fmla="*/ 129 w 199"/>
                <a:gd name="T69" fmla="*/ 29 h 169"/>
                <a:gd name="T70" fmla="*/ 145 w 199"/>
                <a:gd name="T71" fmla="*/ 28 h 1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9"/>
                <a:gd name="T109" fmla="*/ 0 h 169"/>
                <a:gd name="T110" fmla="*/ 199 w 199"/>
                <a:gd name="T111" fmla="*/ 169 h 1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9" h="169">
                  <a:moveTo>
                    <a:pt x="154" y="26"/>
                  </a:moveTo>
                  <a:lnTo>
                    <a:pt x="156" y="27"/>
                  </a:lnTo>
                  <a:lnTo>
                    <a:pt x="163" y="28"/>
                  </a:lnTo>
                  <a:lnTo>
                    <a:pt x="171" y="32"/>
                  </a:lnTo>
                  <a:lnTo>
                    <a:pt x="181" y="36"/>
                  </a:lnTo>
                  <a:lnTo>
                    <a:pt x="190" y="42"/>
                  </a:lnTo>
                  <a:lnTo>
                    <a:pt x="196" y="51"/>
                  </a:lnTo>
                  <a:lnTo>
                    <a:pt x="199" y="62"/>
                  </a:lnTo>
                  <a:lnTo>
                    <a:pt x="196" y="75"/>
                  </a:lnTo>
                  <a:lnTo>
                    <a:pt x="190" y="88"/>
                  </a:lnTo>
                  <a:lnTo>
                    <a:pt x="184" y="99"/>
                  </a:lnTo>
                  <a:lnTo>
                    <a:pt x="178" y="108"/>
                  </a:lnTo>
                  <a:lnTo>
                    <a:pt x="172" y="115"/>
                  </a:lnTo>
                  <a:lnTo>
                    <a:pt x="165" y="121"/>
                  </a:lnTo>
                  <a:lnTo>
                    <a:pt x="157" y="125"/>
                  </a:lnTo>
                  <a:lnTo>
                    <a:pt x="147" y="129"/>
                  </a:lnTo>
                  <a:lnTo>
                    <a:pt x="137" y="132"/>
                  </a:lnTo>
                  <a:lnTo>
                    <a:pt x="131" y="134"/>
                  </a:lnTo>
                  <a:lnTo>
                    <a:pt x="125" y="135"/>
                  </a:lnTo>
                  <a:lnTo>
                    <a:pt x="120" y="136"/>
                  </a:lnTo>
                  <a:lnTo>
                    <a:pt x="114" y="137"/>
                  </a:lnTo>
                  <a:lnTo>
                    <a:pt x="108" y="138"/>
                  </a:lnTo>
                  <a:lnTo>
                    <a:pt x="102" y="138"/>
                  </a:lnTo>
                  <a:lnTo>
                    <a:pt x="96" y="139"/>
                  </a:lnTo>
                  <a:lnTo>
                    <a:pt x="91" y="140"/>
                  </a:lnTo>
                  <a:lnTo>
                    <a:pt x="85" y="140"/>
                  </a:lnTo>
                  <a:lnTo>
                    <a:pt x="80" y="141"/>
                  </a:lnTo>
                  <a:lnTo>
                    <a:pt x="75" y="142"/>
                  </a:lnTo>
                  <a:lnTo>
                    <a:pt x="70" y="144"/>
                  </a:lnTo>
                  <a:lnTo>
                    <a:pt x="65" y="146"/>
                  </a:lnTo>
                  <a:lnTo>
                    <a:pt x="60" y="148"/>
                  </a:lnTo>
                  <a:lnTo>
                    <a:pt x="55" y="151"/>
                  </a:lnTo>
                  <a:lnTo>
                    <a:pt x="51" y="154"/>
                  </a:lnTo>
                  <a:lnTo>
                    <a:pt x="42" y="161"/>
                  </a:lnTo>
                  <a:lnTo>
                    <a:pt x="34" y="166"/>
                  </a:lnTo>
                  <a:lnTo>
                    <a:pt x="25" y="169"/>
                  </a:lnTo>
                  <a:lnTo>
                    <a:pt x="18" y="169"/>
                  </a:lnTo>
                  <a:lnTo>
                    <a:pt x="11" y="166"/>
                  </a:lnTo>
                  <a:lnTo>
                    <a:pt x="5" y="161"/>
                  </a:lnTo>
                  <a:lnTo>
                    <a:pt x="2" y="153"/>
                  </a:lnTo>
                  <a:lnTo>
                    <a:pt x="0" y="141"/>
                  </a:lnTo>
                  <a:lnTo>
                    <a:pt x="0" y="129"/>
                  </a:lnTo>
                  <a:lnTo>
                    <a:pt x="3" y="119"/>
                  </a:lnTo>
                  <a:lnTo>
                    <a:pt x="6" y="113"/>
                  </a:lnTo>
                  <a:lnTo>
                    <a:pt x="11" y="108"/>
                  </a:lnTo>
                  <a:lnTo>
                    <a:pt x="16" y="103"/>
                  </a:lnTo>
                  <a:lnTo>
                    <a:pt x="22" y="98"/>
                  </a:lnTo>
                  <a:lnTo>
                    <a:pt x="27" y="92"/>
                  </a:lnTo>
                  <a:lnTo>
                    <a:pt x="30" y="83"/>
                  </a:lnTo>
                  <a:lnTo>
                    <a:pt x="34" y="72"/>
                  </a:lnTo>
                  <a:lnTo>
                    <a:pt x="40" y="57"/>
                  </a:lnTo>
                  <a:lnTo>
                    <a:pt x="46" y="42"/>
                  </a:lnTo>
                  <a:lnTo>
                    <a:pt x="53" y="26"/>
                  </a:lnTo>
                  <a:lnTo>
                    <a:pt x="60" y="13"/>
                  </a:lnTo>
                  <a:lnTo>
                    <a:pt x="67" y="4"/>
                  </a:lnTo>
                  <a:lnTo>
                    <a:pt x="74" y="0"/>
                  </a:lnTo>
                  <a:lnTo>
                    <a:pt x="80" y="2"/>
                  </a:lnTo>
                  <a:lnTo>
                    <a:pt x="83" y="6"/>
                  </a:lnTo>
                  <a:lnTo>
                    <a:pt x="85" y="9"/>
                  </a:lnTo>
                  <a:lnTo>
                    <a:pt x="88" y="12"/>
                  </a:lnTo>
                  <a:lnTo>
                    <a:pt x="90" y="15"/>
                  </a:lnTo>
                  <a:lnTo>
                    <a:pt x="93" y="18"/>
                  </a:lnTo>
                  <a:lnTo>
                    <a:pt x="96" y="20"/>
                  </a:lnTo>
                  <a:lnTo>
                    <a:pt x="99" y="22"/>
                  </a:lnTo>
                  <a:lnTo>
                    <a:pt x="103" y="24"/>
                  </a:lnTo>
                  <a:lnTo>
                    <a:pt x="107" y="26"/>
                  </a:lnTo>
                  <a:lnTo>
                    <a:pt x="112" y="27"/>
                  </a:lnTo>
                  <a:lnTo>
                    <a:pt x="117" y="28"/>
                  </a:lnTo>
                  <a:lnTo>
                    <a:pt x="123" y="29"/>
                  </a:lnTo>
                  <a:lnTo>
                    <a:pt x="129" y="29"/>
                  </a:lnTo>
                  <a:lnTo>
                    <a:pt x="137" y="28"/>
                  </a:lnTo>
                  <a:lnTo>
                    <a:pt x="145" y="28"/>
                  </a:lnTo>
                  <a:lnTo>
                    <a:pt x="154" y="26"/>
                  </a:lnTo>
                  <a:close/>
                </a:path>
              </a:pathLst>
            </a:custGeom>
            <a:solidFill>
              <a:srgbClr val="EAC1B7"/>
            </a:solidFill>
            <a:ln w="9525">
              <a:noFill/>
              <a:round/>
              <a:headEnd/>
              <a:tailEnd/>
            </a:ln>
          </p:spPr>
          <p:txBody>
            <a:bodyPr/>
            <a:lstStyle/>
            <a:p>
              <a:endParaRPr lang="en-US"/>
            </a:p>
          </p:txBody>
        </p:sp>
        <p:sp>
          <p:nvSpPr>
            <p:cNvPr id="16455" name="Freeform 133"/>
            <p:cNvSpPr>
              <a:spLocks/>
            </p:cNvSpPr>
            <p:nvPr/>
          </p:nvSpPr>
          <p:spPr bwMode="auto">
            <a:xfrm>
              <a:off x="1635" y="3414"/>
              <a:ext cx="191" cy="160"/>
            </a:xfrm>
            <a:custGeom>
              <a:avLst/>
              <a:gdLst>
                <a:gd name="T0" fmla="*/ 150 w 191"/>
                <a:gd name="T1" fmla="*/ 26 h 160"/>
                <a:gd name="T2" fmla="*/ 165 w 191"/>
                <a:gd name="T3" fmla="*/ 30 h 160"/>
                <a:gd name="T4" fmla="*/ 182 w 191"/>
                <a:gd name="T5" fmla="*/ 40 h 160"/>
                <a:gd name="T6" fmla="*/ 191 w 191"/>
                <a:gd name="T7" fmla="*/ 58 h 160"/>
                <a:gd name="T8" fmla="*/ 183 w 191"/>
                <a:gd name="T9" fmla="*/ 84 h 160"/>
                <a:gd name="T10" fmla="*/ 171 w 191"/>
                <a:gd name="T11" fmla="*/ 103 h 160"/>
                <a:gd name="T12" fmla="*/ 158 w 191"/>
                <a:gd name="T13" fmla="*/ 114 h 160"/>
                <a:gd name="T14" fmla="*/ 142 w 191"/>
                <a:gd name="T15" fmla="*/ 123 h 160"/>
                <a:gd name="T16" fmla="*/ 126 w 191"/>
                <a:gd name="T17" fmla="*/ 127 h 160"/>
                <a:gd name="T18" fmla="*/ 115 w 191"/>
                <a:gd name="T19" fmla="*/ 130 h 160"/>
                <a:gd name="T20" fmla="*/ 104 w 191"/>
                <a:gd name="T21" fmla="*/ 131 h 160"/>
                <a:gd name="T22" fmla="*/ 93 w 191"/>
                <a:gd name="T23" fmla="*/ 132 h 160"/>
                <a:gd name="T24" fmla="*/ 82 w 191"/>
                <a:gd name="T25" fmla="*/ 133 h 160"/>
                <a:gd name="T26" fmla="*/ 72 w 191"/>
                <a:gd name="T27" fmla="*/ 135 h 160"/>
                <a:gd name="T28" fmla="*/ 62 w 191"/>
                <a:gd name="T29" fmla="*/ 138 h 160"/>
                <a:gd name="T30" fmla="*/ 53 w 191"/>
                <a:gd name="T31" fmla="*/ 143 h 160"/>
                <a:gd name="T32" fmla="*/ 41 w 191"/>
                <a:gd name="T33" fmla="*/ 153 h 160"/>
                <a:gd name="T34" fmla="*/ 25 w 191"/>
                <a:gd name="T35" fmla="*/ 160 h 160"/>
                <a:gd name="T36" fmla="*/ 11 w 191"/>
                <a:gd name="T37" fmla="*/ 158 h 160"/>
                <a:gd name="T38" fmla="*/ 2 w 191"/>
                <a:gd name="T39" fmla="*/ 145 h 160"/>
                <a:gd name="T40" fmla="*/ 1 w 191"/>
                <a:gd name="T41" fmla="*/ 122 h 160"/>
                <a:gd name="T42" fmla="*/ 7 w 191"/>
                <a:gd name="T43" fmla="*/ 107 h 160"/>
                <a:gd name="T44" fmla="*/ 16 w 191"/>
                <a:gd name="T45" fmla="*/ 98 h 160"/>
                <a:gd name="T46" fmla="*/ 26 w 191"/>
                <a:gd name="T47" fmla="*/ 87 h 160"/>
                <a:gd name="T48" fmla="*/ 33 w 191"/>
                <a:gd name="T49" fmla="*/ 68 h 160"/>
                <a:gd name="T50" fmla="*/ 44 w 191"/>
                <a:gd name="T51" fmla="*/ 40 h 160"/>
                <a:gd name="T52" fmla="*/ 58 w 191"/>
                <a:gd name="T53" fmla="*/ 13 h 160"/>
                <a:gd name="T54" fmla="*/ 71 w 191"/>
                <a:gd name="T55" fmla="*/ 0 h 160"/>
                <a:gd name="T56" fmla="*/ 82 w 191"/>
                <a:gd name="T57" fmla="*/ 8 h 160"/>
                <a:gd name="T58" fmla="*/ 93 w 191"/>
                <a:gd name="T59" fmla="*/ 19 h 160"/>
                <a:gd name="T60" fmla="*/ 107 w 191"/>
                <a:gd name="T61" fmla="*/ 26 h 160"/>
                <a:gd name="T62" fmla="*/ 131 w 191"/>
                <a:gd name="T63" fmla="*/ 27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1"/>
                <a:gd name="T97" fmla="*/ 0 h 160"/>
                <a:gd name="T98" fmla="*/ 191 w 191"/>
                <a:gd name="T99" fmla="*/ 160 h 1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1" h="160">
                  <a:moveTo>
                    <a:pt x="148" y="26"/>
                  </a:moveTo>
                  <a:lnTo>
                    <a:pt x="150" y="26"/>
                  </a:lnTo>
                  <a:lnTo>
                    <a:pt x="156" y="27"/>
                  </a:lnTo>
                  <a:lnTo>
                    <a:pt x="165" y="30"/>
                  </a:lnTo>
                  <a:lnTo>
                    <a:pt x="174" y="34"/>
                  </a:lnTo>
                  <a:lnTo>
                    <a:pt x="182" y="40"/>
                  </a:lnTo>
                  <a:lnTo>
                    <a:pt x="189" y="48"/>
                  </a:lnTo>
                  <a:lnTo>
                    <a:pt x="191" y="58"/>
                  </a:lnTo>
                  <a:lnTo>
                    <a:pt x="188" y="71"/>
                  </a:lnTo>
                  <a:lnTo>
                    <a:pt x="183" y="84"/>
                  </a:lnTo>
                  <a:lnTo>
                    <a:pt x="177" y="94"/>
                  </a:lnTo>
                  <a:lnTo>
                    <a:pt x="171" y="103"/>
                  </a:lnTo>
                  <a:lnTo>
                    <a:pt x="165" y="109"/>
                  </a:lnTo>
                  <a:lnTo>
                    <a:pt x="158" y="114"/>
                  </a:lnTo>
                  <a:lnTo>
                    <a:pt x="150" y="119"/>
                  </a:lnTo>
                  <a:lnTo>
                    <a:pt x="142" y="123"/>
                  </a:lnTo>
                  <a:lnTo>
                    <a:pt x="131" y="126"/>
                  </a:lnTo>
                  <a:lnTo>
                    <a:pt x="126" y="127"/>
                  </a:lnTo>
                  <a:lnTo>
                    <a:pt x="120" y="129"/>
                  </a:lnTo>
                  <a:lnTo>
                    <a:pt x="115" y="130"/>
                  </a:lnTo>
                  <a:lnTo>
                    <a:pt x="109" y="130"/>
                  </a:lnTo>
                  <a:lnTo>
                    <a:pt x="104" y="131"/>
                  </a:lnTo>
                  <a:lnTo>
                    <a:pt x="98" y="131"/>
                  </a:lnTo>
                  <a:lnTo>
                    <a:pt x="93" y="132"/>
                  </a:lnTo>
                  <a:lnTo>
                    <a:pt x="87" y="133"/>
                  </a:lnTo>
                  <a:lnTo>
                    <a:pt x="82" y="133"/>
                  </a:lnTo>
                  <a:lnTo>
                    <a:pt x="77" y="134"/>
                  </a:lnTo>
                  <a:lnTo>
                    <a:pt x="72" y="135"/>
                  </a:lnTo>
                  <a:lnTo>
                    <a:pt x="67" y="136"/>
                  </a:lnTo>
                  <a:lnTo>
                    <a:pt x="62" y="138"/>
                  </a:lnTo>
                  <a:lnTo>
                    <a:pt x="58" y="141"/>
                  </a:lnTo>
                  <a:lnTo>
                    <a:pt x="53" y="143"/>
                  </a:lnTo>
                  <a:lnTo>
                    <a:pt x="49" y="147"/>
                  </a:lnTo>
                  <a:lnTo>
                    <a:pt x="41" y="153"/>
                  </a:lnTo>
                  <a:lnTo>
                    <a:pt x="33" y="157"/>
                  </a:lnTo>
                  <a:lnTo>
                    <a:pt x="25" y="160"/>
                  </a:lnTo>
                  <a:lnTo>
                    <a:pt x="17" y="160"/>
                  </a:lnTo>
                  <a:lnTo>
                    <a:pt x="11" y="158"/>
                  </a:lnTo>
                  <a:lnTo>
                    <a:pt x="6" y="153"/>
                  </a:lnTo>
                  <a:lnTo>
                    <a:pt x="2" y="145"/>
                  </a:lnTo>
                  <a:lnTo>
                    <a:pt x="0" y="134"/>
                  </a:lnTo>
                  <a:lnTo>
                    <a:pt x="1" y="122"/>
                  </a:lnTo>
                  <a:lnTo>
                    <a:pt x="3" y="114"/>
                  </a:lnTo>
                  <a:lnTo>
                    <a:pt x="7" y="107"/>
                  </a:lnTo>
                  <a:lnTo>
                    <a:pt x="11" y="102"/>
                  </a:lnTo>
                  <a:lnTo>
                    <a:pt x="16" y="98"/>
                  </a:lnTo>
                  <a:lnTo>
                    <a:pt x="21" y="93"/>
                  </a:lnTo>
                  <a:lnTo>
                    <a:pt x="26" y="87"/>
                  </a:lnTo>
                  <a:lnTo>
                    <a:pt x="30" y="79"/>
                  </a:lnTo>
                  <a:lnTo>
                    <a:pt x="33" y="68"/>
                  </a:lnTo>
                  <a:lnTo>
                    <a:pt x="38" y="55"/>
                  </a:lnTo>
                  <a:lnTo>
                    <a:pt x="44" y="40"/>
                  </a:lnTo>
                  <a:lnTo>
                    <a:pt x="51" y="26"/>
                  </a:lnTo>
                  <a:lnTo>
                    <a:pt x="58" y="13"/>
                  </a:lnTo>
                  <a:lnTo>
                    <a:pt x="65" y="4"/>
                  </a:lnTo>
                  <a:lnTo>
                    <a:pt x="71" y="0"/>
                  </a:lnTo>
                  <a:lnTo>
                    <a:pt x="77" y="2"/>
                  </a:lnTo>
                  <a:lnTo>
                    <a:pt x="82" y="8"/>
                  </a:lnTo>
                  <a:lnTo>
                    <a:pt x="87" y="14"/>
                  </a:lnTo>
                  <a:lnTo>
                    <a:pt x="93" y="19"/>
                  </a:lnTo>
                  <a:lnTo>
                    <a:pt x="99" y="23"/>
                  </a:lnTo>
                  <a:lnTo>
                    <a:pt x="107" y="26"/>
                  </a:lnTo>
                  <a:lnTo>
                    <a:pt x="118" y="27"/>
                  </a:lnTo>
                  <a:lnTo>
                    <a:pt x="131" y="27"/>
                  </a:lnTo>
                  <a:lnTo>
                    <a:pt x="148" y="26"/>
                  </a:lnTo>
                  <a:close/>
                </a:path>
              </a:pathLst>
            </a:custGeom>
            <a:solidFill>
              <a:srgbClr val="E5AFA3"/>
            </a:solidFill>
            <a:ln w="9525">
              <a:noFill/>
              <a:round/>
              <a:headEnd/>
              <a:tailEnd/>
            </a:ln>
          </p:spPr>
          <p:txBody>
            <a:bodyPr/>
            <a:lstStyle/>
            <a:p>
              <a:endParaRPr lang="en-US"/>
            </a:p>
          </p:txBody>
        </p:sp>
        <p:sp>
          <p:nvSpPr>
            <p:cNvPr id="16456" name="Freeform 134"/>
            <p:cNvSpPr>
              <a:spLocks/>
            </p:cNvSpPr>
            <p:nvPr/>
          </p:nvSpPr>
          <p:spPr bwMode="auto">
            <a:xfrm>
              <a:off x="1638" y="3419"/>
              <a:ext cx="183" cy="152"/>
            </a:xfrm>
            <a:custGeom>
              <a:avLst/>
              <a:gdLst>
                <a:gd name="T0" fmla="*/ 144 w 183"/>
                <a:gd name="T1" fmla="*/ 25 h 152"/>
                <a:gd name="T2" fmla="*/ 158 w 183"/>
                <a:gd name="T3" fmla="*/ 29 h 152"/>
                <a:gd name="T4" fmla="*/ 175 w 183"/>
                <a:gd name="T5" fmla="*/ 39 h 152"/>
                <a:gd name="T6" fmla="*/ 183 w 183"/>
                <a:gd name="T7" fmla="*/ 56 h 152"/>
                <a:gd name="T8" fmla="*/ 175 w 183"/>
                <a:gd name="T9" fmla="*/ 80 h 152"/>
                <a:gd name="T10" fmla="*/ 164 w 183"/>
                <a:gd name="T11" fmla="*/ 97 h 152"/>
                <a:gd name="T12" fmla="*/ 152 w 183"/>
                <a:gd name="T13" fmla="*/ 108 h 152"/>
                <a:gd name="T14" fmla="*/ 135 w 183"/>
                <a:gd name="T15" fmla="*/ 116 h 152"/>
                <a:gd name="T16" fmla="*/ 121 w 183"/>
                <a:gd name="T17" fmla="*/ 120 h 152"/>
                <a:gd name="T18" fmla="*/ 110 w 183"/>
                <a:gd name="T19" fmla="*/ 123 h 152"/>
                <a:gd name="T20" fmla="*/ 99 w 183"/>
                <a:gd name="T21" fmla="*/ 124 h 152"/>
                <a:gd name="T22" fmla="*/ 89 w 183"/>
                <a:gd name="T23" fmla="*/ 125 h 152"/>
                <a:gd name="T24" fmla="*/ 79 w 183"/>
                <a:gd name="T25" fmla="*/ 126 h 152"/>
                <a:gd name="T26" fmla="*/ 69 w 183"/>
                <a:gd name="T27" fmla="*/ 128 h 152"/>
                <a:gd name="T28" fmla="*/ 60 w 183"/>
                <a:gd name="T29" fmla="*/ 131 h 152"/>
                <a:gd name="T30" fmla="*/ 52 w 183"/>
                <a:gd name="T31" fmla="*/ 136 h 152"/>
                <a:gd name="T32" fmla="*/ 40 w 183"/>
                <a:gd name="T33" fmla="*/ 145 h 152"/>
                <a:gd name="T34" fmla="*/ 24 w 183"/>
                <a:gd name="T35" fmla="*/ 151 h 152"/>
                <a:gd name="T36" fmla="*/ 10 w 183"/>
                <a:gd name="T37" fmla="*/ 150 h 152"/>
                <a:gd name="T38" fmla="*/ 2 w 183"/>
                <a:gd name="T39" fmla="*/ 137 h 152"/>
                <a:gd name="T40" fmla="*/ 1 w 183"/>
                <a:gd name="T41" fmla="*/ 115 h 152"/>
                <a:gd name="T42" fmla="*/ 6 w 183"/>
                <a:gd name="T43" fmla="*/ 101 h 152"/>
                <a:gd name="T44" fmla="*/ 16 w 183"/>
                <a:gd name="T45" fmla="*/ 93 h 152"/>
                <a:gd name="T46" fmla="*/ 25 w 183"/>
                <a:gd name="T47" fmla="*/ 82 h 152"/>
                <a:gd name="T48" fmla="*/ 32 w 183"/>
                <a:gd name="T49" fmla="*/ 65 h 152"/>
                <a:gd name="T50" fmla="*/ 42 w 183"/>
                <a:gd name="T51" fmla="*/ 38 h 152"/>
                <a:gd name="T52" fmla="*/ 55 w 183"/>
                <a:gd name="T53" fmla="*/ 13 h 152"/>
                <a:gd name="T54" fmla="*/ 68 w 183"/>
                <a:gd name="T55" fmla="*/ 0 h 152"/>
                <a:gd name="T56" fmla="*/ 78 w 183"/>
                <a:gd name="T57" fmla="*/ 9 h 152"/>
                <a:gd name="T58" fmla="*/ 89 w 183"/>
                <a:gd name="T59" fmla="*/ 19 h 152"/>
                <a:gd name="T60" fmla="*/ 103 w 183"/>
                <a:gd name="T61" fmla="*/ 25 h 152"/>
                <a:gd name="T62" fmla="*/ 126 w 183"/>
                <a:gd name="T63" fmla="*/ 26 h 1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3"/>
                <a:gd name="T97" fmla="*/ 0 h 152"/>
                <a:gd name="T98" fmla="*/ 183 w 183"/>
                <a:gd name="T99" fmla="*/ 152 h 15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3" h="152">
                  <a:moveTo>
                    <a:pt x="142" y="24"/>
                  </a:moveTo>
                  <a:lnTo>
                    <a:pt x="144" y="25"/>
                  </a:lnTo>
                  <a:lnTo>
                    <a:pt x="150" y="26"/>
                  </a:lnTo>
                  <a:lnTo>
                    <a:pt x="158" y="29"/>
                  </a:lnTo>
                  <a:lnTo>
                    <a:pt x="167" y="33"/>
                  </a:lnTo>
                  <a:lnTo>
                    <a:pt x="175" y="39"/>
                  </a:lnTo>
                  <a:lnTo>
                    <a:pt x="181" y="46"/>
                  </a:lnTo>
                  <a:lnTo>
                    <a:pt x="183" y="56"/>
                  </a:lnTo>
                  <a:lnTo>
                    <a:pt x="181" y="68"/>
                  </a:lnTo>
                  <a:lnTo>
                    <a:pt x="175" y="80"/>
                  </a:lnTo>
                  <a:lnTo>
                    <a:pt x="170" y="89"/>
                  </a:lnTo>
                  <a:lnTo>
                    <a:pt x="164" y="97"/>
                  </a:lnTo>
                  <a:lnTo>
                    <a:pt x="158" y="104"/>
                  </a:lnTo>
                  <a:lnTo>
                    <a:pt x="152" y="108"/>
                  </a:lnTo>
                  <a:lnTo>
                    <a:pt x="144" y="113"/>
                  </a:lnTo>
                  <a:lnTo>
                    <a:pt x="135" y="116"/>
                  </a:lnTo>
                  <a:lnTo>
                    <a:pt x="126" y="119"/>
                  </a:lnTo>
                  <a:lnTo>
                    <a:pt x="121" y="120"/>
                  </a:lnTo>
                  <a:lnTo>
                    <a:pt x="115" y="122"/>
                  </a:lnTo>
                  <a:lnTo>
                    <a:pt x="110" y="123"/>
                  </a:lnTo>
                  <a:lnTo>
                    <a:pt x="105" y="123"/>
                  </a:lnTo>
                  <a:lnTo>
                    <a:pt x="99" y="124"/>
                  </a:lnTo>
                  <a:lnTo>
                    <a:pt x="94" y="125"/>
                  </a:lnTo>
                  <a:lnTo>
                    <a:pt x="89" y="125"/>
                  </a:lnTo>
                  <a:lnTo>
                    <a:pt x="84" y="125"/>
                  </a:lnTo>
                  <a:lnTo>
                    <a:pt x="79" y="126"/>
                  </a:lnTo>
                  <a:lnTo>
                    <a:pt x="74" y="127"/>
                  </a:lnTo>
                  <a:lnTo>
                    <a:pt x="69" y="128"/>
                  </a:lnTo>
                  <a:lnTo>
                    <a:pt x="65" y="130"/>
                  </a:lnTo>
                  <a:lnTo>
                    <a:pt x="60" y="131"/>
                  </a:lnTo>
                  <a:lnTo>
                    <a:pt x="56" y="133"/>
                  </a:lnTo>
                  <a:lnTo>
                    <a:pt x="52" y="136"/>
                  </a:lnTo>
                  <a:lnTo>
                    <a:pt x="47" y="139"/>
                  </a:lnTo>
                  <a:lnTo>
                    <a:pt x="40" y="145"/>
                  </a:lnTo>
                  <a:lnTo>
                    <a:pt x="32" y="149"/>
                  </a:lnTo>
                  <a:lnTo>
                    <a:pt x="24" y="151"/>
                  </a:lnTo>
                  <a:lnTo>
                    <a:pt x="17" y="152"/>
                  </a:lnTo>
                  <a:lnTo>
                    <a:pt x="10" y="150"/>
                  </a:lnTo>
                  <a:lnTo>
                    <a:pt x="5" y="145"/>
                  </a:lnTo>
                  <a:lnTo>
                    <a:pt x="2" y="137"/>
                  </a:lnTo>
                  <a:lnTo>
                    <a:pt x="0" y="126"/>
                  </a:lnTo>
                  <a:lnTo>
                    <a:pt x="1" y="115"/>
                  </a:lnTo>
                  <a:lnTo>
                    <a:pt x="3" y="107"/>
                  </a:lnTo>
                  <a:lnTo>
                    <a:pt x="6" y="101"/>
                  </a:lnTo>
                  <a:lnTo>
                    <a:pt x="11" y="97"/>
                  </a:lnTo>
                  <a:lnTo>
                    <a:pt x="16" y="93"/>
                  </a:lnTo>
                  <a:lnTo>
                    <a:pt x="21" y="88"/>
                  </a:lnTo>
                  <a:lnTo>
                    <a:pt x="25" y="82"/>
                  </a:lnTo>
                  <a:lnTo>
                    <a:pt x="28" y="75"/>
                  </a:lnTo>
                  <a:lnTo>
                    <a:pt x="32" y="65"/>
                  </a:lnTo>
                  <a:lnTo>
                    <a:pt x="37" y="52"/>
                  </a:lnTo>
                  <a:lnTo>
                    <a:pt x="42" y="38"/>
                  </a:lnTo>
                  <a:lnTo>
                    <a:pt x="49" y="24"/>
                  </a:lnTo>
                  <a:lnTo>
                    <a:pt x="55" y="13"/>
                  </a:lnTo>
                  <a:lnTo>
                    <a:pt x="62" y="4"/>
                  </a:lnTo>
                  <a:lnTo>
                    <a:pt x="68" y="0"/>
                  </a:lnTo>
                  <a:lnTo>
                    <a:pt x="74" y="3"/>
                  </a:lnTo>
                  <a:lnTo>
                    <a:pt x="78" y="9"/>
                  </a:lnTo>
                  <a:lnTo>
                    <a:pt x="83" y="14"/>
                  </a:lnTo>
                  <a:lnTo>
                    <a:pt x="89" y="19"/>
                  </a:lnTo>
                  <a:lnTo>
                    <a:pt x="95" y="22"/>
                  </a:lnTo>
                  <a:lnTo>
                    <a:pt x="103" y="25"/>
                  </a:lnTo>
                  <a:lnTo>
                    <a:pt x="113" y="27"/>
                  </a:lnTo>
                  <a:lnTo>
                    <a:pt x="126" y="26"/>
                  </a:lnTo>
                  <a:lnTo>
                    <a:pt x="142" y="24"/>
                  </a:lnTo>
                  <a:close/>
                </a:path>
              </a:pathLst>
            </a:custGeom>
            <a:solidFill>
              <a:srgbClr val="E0A091"/>
            </a:solidFill>
            <a:ln w="9525">
              <a:noFill/>
              <a:round/>
              <a:headEnd/>
              <a:tailEnd/>
            </a:ln>
          </p:spPr>
          <p:txBody>
            <a:bodyPr/>
            <a:lstStyle/>
            <a:p>
              <a:endParaRPr lang="en-US"/>
            </a:p>
          </p:txBody>
        </p:sp>
        <p:sp>
          <p:nvSpPr>
            <p:cNvPr id="16457" name="Freeform 135"/>
            <p:cNvSpPr>
              <a:spLocks/>
            </p:cNvSpPr>
            <p:nvPr/>
          </p:nvSpPr>
          <p:spPr bwMode="auto">
            <a:xfrm>
              <a:off x="1642" y="3423"/>
              <a:ext cx="174" cy="143"/>
            </a:xfrm>
            <a:custGeom>
              <a:avLst/>
              <a:gdLst>
                <a:gd name="T0" fmla="*/ 137 w 174"/>
                <a:gd name="T1" fmla="*/ 24 h 143"/>
                <a:gd name="T2" fmla="*/ 150 w 174"/>
                <a:gd name="T3" fmla="*/ 28 h 143"/>
                <a:gd name="T4" fmla="*/ 166 w 174"/>
                <a:gd name="T5" fmla="*/ 37 h 143"/>
                <a:gd name="T6" fmla="*/ 174 w 174"/>
                <a:gd name="T7" fmla="*/ 53 h 143"/>
                <a:gd name="T8" fmla="*/ 166 w 174"/>
                <a:gd name="T9" fmla="*/ 75 h 143"/>
                <a:gd name="T10" fmla="*/ 156 w 174"/>
                <a:gd name="T11" fmla="*/ 92 h 143"/>
                <a:gd name="T12" fmla="*/ 144 w 174"/>
                <a:gd name="T13" fmla="*/ 102 h 143"/>
                <a:gd name="T14" fmla="*/ 129 w 174"/>
                <a:gd name="T15" fmla="*/ 109 h 143"/>
                <a:gd name="T16" fmla="*/ 114 w 174"/>
                <a:gd name="T17" fmla="*/ 114 h 143"/>
                <a:gd name="T18" fmla="*/ 104 w 174"/>
                <a:gd name="T19" fmla="*/ 115 h 143"/>
                <a:gd name="T20" fmla="*/ 94 w 174"/>
                <a:gd name="T21" fmla="*/ 117 h 143"/>
                <a:gd name="T22" fmla="*/ 84 w 174"/>
                <a:gd name="T23" fmla="*/ 118 h 143"/>
                <a:gd name="T24" fmla="*/ 74 w 174"/>
                <a:gd name="T25" fmla="*/ 119 h 143"/>
                <a:gd name="T26" fmla="*/ 65 w 174"/>
                <a:gd name="T27" fmla="*/ 121 h 143"/>
                <a:gd name="T28" fmla="*/ 56 w 174"/>
                <a:gd name="T29" fmla="*/ 123 h 143"/>
                <a:gd name="T30" fmla="*/ 48 w 174"/>
                <a:gd name="T31" fmla="*/ 128 h 143"/>
                <a:gd name="T32" fmla="*/ 37 w 174"/>
                <a:gd name="T33" fmla="*/ 136 h 143"/>
                <a:gd name="T34" fmla="*/ 22 w 174"/>
                <a:gd name="T35" fmla="*/ 143 h 143"/>
                <a:gd name="T36" fmla="*/ 9 w 174"/>
                <a:gd name="T37" fmla="*/ 141 h 143"/>
                <a:gd name="T38" fmla="*/ 1 w 174"/>
                <a:gd name="T39" fmla="*/ 129 h 143"/>
                <a:gd name="T40" fmla="*/ 0 w 174"/>
                <a:gd name="T41" fmla="*/ 109 h 143"/>
                <a:gd name="T42" fmla="*/ 6 w 174"/>
                <a:gd name="T43" fmla="*/ 96 h 143"/>
                <a:gd name="T44" fmla="*/ 15 w 174"/>
                <a:gd name="T45" fmla="*/ 88 h 143"/>
                <a:gd name="T46" fmla="*/ 24 w 174"/>
                <a:gd name="T47" fmla="*/ 78 h 143"/>
                <a:gd name="T48" fmla="*/ 30 w 174"/>
                <a:gd name="T49" fmla="*/ 61 h 143"/>
                <a:gd name="T50" fmla="*/ 40 w 174"/>
                <a:gd name="T51" fmla="*/ 36 h 143"/>
                <a:gd name="T52" fmla="*/ 53 w 174"/>
                <a:gd name="T53" fmla="*/ 12 h 143"/>
                <a:gd name="T54" fmla="*/ 65 w 174"/>
                <a:gd name="T55" fmla="*/ 0 h 143"/>
                <a:gd name="T56" fmla="*/ 74 w 174"/>
                <a:gd name="T57" fmla="*/ 8 h 143"/>
                <a:gd name="T58" fmla="*/ 84 w 174"/>
                <a:gd name="T59" fmla="*/ 18 h 143"/>
                <a:gd name="T60" fmla="*/ 98 w 174"/>
                <a:gd name="T61" fmla="*/ 24 h 143"/>
                <a:gd name="T62" fmla="*/ 119 w 174"/>
                <a:gd name="T63" fmla="*/ 25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143"/>
                <a:gd name="T98" fmla="*/ 174 w 17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143">
                  <a:moveTo>
                    <a:pt x="135" y="24"/>
                  </a:moveTo>
                  <a:lnTo>
                    <a:pt x="137" y="24"/>
                  </a:lnTo>
                  <a:lnTo>
                    <a:pt x="142" y="25"/>
                  </a:lnTo>
                  <a:lnTo>
                    <a:pt x="150" y="28"/>
                  </a:lnTo>
                  <a:lnTo>
                    <a:pt x="159" y="31"/>
                  </a:lnTo>
                  <a:lnTo>
                    <a:pt x="166" y="37"/>
                  </a:lnTo>
                  <a:lnTo>
                    <a:pt x="172" y="44"/>
                  </a:lnTo>
                  <a:lnTo>
                    <a:pt x="174" y="53"/>
                  </a:lnTo>
                  <a:lnTo>
                    <a:pt x="172" y="64"/>
                  </a:lnTo>
                  <a:lnTo>
                    <a:pt x="166" y="75"/>
                  </a:lnTo>
                  <a:lnTo>
                    <a:pt x="161" y="84"/>
                  </a:lnTo>
                  <a:lnTo>
                    <a:pt x="156" y="92"/>
                  </a:lnTo>
                  <a:lnTo>
                    <a:pt x="150" y="98"/>
                  </a:lnTo>
                  <a:lnTo>
                    <a:pt x="144" y="102"/>
                  </a:lnTo>
                  <a:lnTo>
                    <a:pt x="137" y="106"/>
                  </a:lnTo>
                  <a:lnTo>
                    <a:pt x="129" y="109"/>
                  </a:lnTo>
                  <a:lnTo>
                    <a:pt x="119" y="112"/>
                  </a:lnTo>
                  <a:lnTo>
                    <a:pt x="114" y="114"/>
                  </a:lnTo>
                  <a:lnTo>
                    <a:pt x="109" y="115"/>
                  </a:lnTo>
                  <a:lnTo>
                    <a:pt x="104" y="115"/>
                  </a:lnTo>
                  <a:lnTo>
                    <a:pt x="99" y="116"/>
                  </a:lnTo>
                  <a:lnTo>
                    <a:pt x="94" y="117"/>
                  </a:lnTo>
                  <a:lnTo>
                    <a:pt x="89" y="117"/>
                  </a:lnTo>
                  <a:lnTo>
                    <a:pt x="84" y="118"/>
                  </a:lnTo>
                  <a:lnTo>
                    <a:pt x="79" y="118"/>
                  </a:lnTo>
                  <a:lnTo>
                    <a:pt x="74" y="119"/>
                  </a:lnTo>
                  <a:lnTo>
                    <a:pt x="70" y="120"/>
                  </a:lnTo>
                  <a:lnTo>
                    <a:pt x="65" y="121"/>
                  </a:lnTo>
                  <a:lnTo>
                    <a:pt x="61" y="122"/>
                  </a:lnTo>
                  <a:lnTo>
                    <a:pt x="56" y="123"/>
                  </a:lnTo>
                  <a:lnTo>
                    <a:pt x="52" y="126"/>
                  </a:lnTo>
                  <a:lnTo>
                    <a:pt x="48" y="128"/>
                  </a:lnTo>
                  <a:lnTo>
                    <a:pt x="44" y="131"/>
                  </a:lnTo>
                  <a:lnTo>
                    <a:pt x="37" y="136"/>
                  </a:lnTo>
                  <a:lnTo>
                    <a:pt x="30" y="140"/>
                  </a:lnTo>
                  <a:lnTo>
                    <a:pt x="22" y="143"/>
                  </a:lnTo>
                  <a:lnTo>
                    <a:pt x="15" y="143"/>
                  </a:lnTo>
                  <a:lnTo>
                    <a:pt x="9" y="141"/>
                  </a:lnTo>
                  <a:lnTo>
                    <a:pt x="5" y="137"/>
                  </a:lnTo>
                  <a:lnTo>
                    <a:pt x="1" y="129"/>
                  </a:lnTo>
                  <a:lnTo>
                    <a:pt x="0" y="119"/>
                  </a:lnTo>
                  <a:lnTo>
                    <a:pt x="0" y="109"/>
                  </a:lnTo>
                  <a:lnTo>
                    <a:pt x="2" y="102"/>
                  </a:lnTo>
                  <a:lnTo>
                    <a:pt x="6" y="96"/>
                  </a:lnTo>
                  <a:lnTo>
                    <a:pt x="10" y="91"/>
                  </a:lnTo>
                  <a:lnTo>
                    <a:pt x="15" y="88"/>
                  </a:lnTo>
                  <a:lnTo>
                    <a:pt x="19" y="84"/>
                  </a:lnTo>
                  <a:lnTo>
                    <a:pt x="24" y="78"/>
                  </a:lnTo>
                  <a:lnTo>
                    <a:pt x="27" y="71"/>
                  </a:lnTo>
                  <a:lnTo>
                    <a:pt x="30" y="61"/>
                  </a:lnTo>
                  <a:lnTo>
                    <a:pt x="35" y="49"/>
                  </a:lnTo>
                  <a:lnTo>
                    <a:pt x="40" y="36"/>
                  </a:lnTo>
                  <a:lnTo>
                    <a:pt x="46" y="23"/>
                  </a:lnTo>
                  <a:lnTo>
                    <a:pt x="53" y="12"/>
                  </a:lnTo>
                  <a:lnTo>
                    <a:pt x="59" y="4"/>
                  </a:lnTo>
                  <a:lnTo>
                    <a:pt x="65" y="0"/>
                  </a:lnTo>
                  <a:lnTo>
                    <a:pt x="70" y="3"/>
                  </a:lnTo>
                  <a:lnTo>
                    <a:pt x="74" y="8"/>
                  </a:lnTo>
                  <a:lnTo>
                    <a:pt x="79" y="13"/>
                  </a:lnTo>
                  <a:lnTo>
                    <a:pt x="84" y="18"/>
                  </a:lnTo>
                  <a:lnTo>
                    <a:pt x="90" y="21"/>
                  </a:lnTo>
                  <a:lnTo>
                    <a:pt x="98" y="24"/>
                  </a:lnTo>
                  <a:lnTo>
                    <a:pt x="107" y="25"/>
                  </a:lnTo>
                  <a:lnTo>
                    <a:pt x="119" y="25"/>
                  </a:lnTo>
                  <a:lnTo>
                    <a:pt x="135" y="24"/>
                  </a:lnTo>
                  <a:close/>
                </a:path>
              </a:pathLst>
            </a:custGeom>
            <a:solidFill>
              <a:srgbClr val="D8917F"/>
            </a:solidFill>
            <a:ln w="9525">
              <a:noFill/>
              <a:round/>
              <a:headEnd/>
              <a:tailEnd/>
            </a:ln>
          </p:spPr>
          <p:txBody>
            <a:bodyPr/>
            <a:lstStyle/>
            <a:p>
              <a:endParaRPr lang="en-US"/>
            </a:p>
          </p:txBody>
        </p:sp>
        <p:sp>
          <p:nvSpPr>
            <p:cNvPr id="16458" name="Freeform 136"/>
            <p:cNvSpPr>
              <a:spLocks/>
            </p:cNvSpPr>
            <p:nvPr/>
          </p:nvSpPr>
          <p:spPr bwMode="auto">
            <a:xfrm>
              <a:off x="1645" y="3429"/>
              <a:ext cx="166" cy="133"/>
            </a:xfrm>
            <a:custGeom>
              <a:avLst/>
              <a:gdLst>
                <a:gd name="T0" fmla="*/ 128 w 166"/>
                <a:gd name="T1" fmla="*/ 21 h 133"/>
                <a:gd name="T2" fmla="*/ 130 w 166"/>
                <a:gd name="T3" fmla="*/ 22 h 133"/>
                <a:gd name="T4" fmla="*/ 136 w 166"/>
                <a:gd name="T5" fmla="*/ 23 h 133"/>
                <a:gd name="T6" fmla="*/ 143 w 166"/>
                <a:gd name="T7" fmla="*/ 25 h 133"/>
                <a:gd name="T8" fmla="*/ 151 w 166"/>
                <a:gd name="T9" fmla="*/ 29 h 133"/>
                <a:gd name="T10" fmla="*/ 158 w 166"/>
                <a:gd name="T11" fmla="*/ 34 h 133"/>
                <a:gd name="T12" fmla="*/ 163 w 166"/>
                <a:gd name="T13" fmla="*/ 41 h 133"/>
                <a:gd name="T14" fmla="*/ 166 w 166"/>
                <a:gd name="T15" fmla="*/ 49 h 133"/>
                <a:gd name="T16" fmla="*/ 163 w 166"/>
                <a:gd name="T17" fmla="*/ 60 h 133"/>
                <a:gd name="T18" fmla="*/ 158 w 166"/>
                <a:gd name="T19" fmla="*/ 70 h 133"/>
                <a:gd name="T20" fmla="*/ 154 w 166"/>
                <a:gd name="T21" fmla="*/ 79 h 133"/>
                <a:gd name="T22" fmla="*/ 149 w 166"/>
                <a:gd name="T23" fmla="*/ 85 h 133"/>
                <a:gd name="T24" fmla="*/ 143 w 166"/>
                <a:gd name="T25" fmla="*/ 91 h 133"/>
                <a:gd name="T26" fmla="*/ 137 w 166"/>
                <a:gd name="T27" fmla="*/ 95 h 133"/>
                <a:gd name="T28" fmla="*/ 131 w 166"/>
                <a:gd name="T29" fmla="*/ 99 h 133"/>
                <a:gd name="T30" fmla="*/ 123 w 166"/>
                <a:gd name="T31" fmla="*/ 102 h 133"/>
                <a:gd name="T32" fmla="*/ 114 w 166"/>
                <a:gd name="T33" fmla="*/ 105 h 133"/>
                <a:gd name="T34" fmla="*/ 104 w 166"/>
                <a:gd name="T35" fmla="*/ 107 h 133"/>
                <a:gd name="T36" fmla="*/ 95 w 166"/>
                <a:gd name="T37" fmla="*/ 109 h 133"/>
                <a:gd name="T38" fmla="*/ 85 w 166"/>
                <a:gd name="T39" fmla="*/ 109 h 133"/>
                <a:gd name="T40" fmla="*/ 76 w 166"/>
                <a:gd name="T41" fmla="*/ 110 h 133"/>
                <a:gd name="T42" fmla="*/ 67 w 166"/>
                <a:gd name="T43" fmla="*/ 112 h 133"/>
                <a:gd name="T44" fmla="*/ 58 w 166"/>
                <a:gd name="T45" fmla="*/ 114 h 133"/>
                <a:gd name="T46" fmla="*/ 50 w 166"/>
                <a:gd name="T47" fmla="*/ 117 h 133"/>
                <a:gd name="T48" fmla="*/ 43 w 166"/>
                <a:gd name="T49" fmla="*/ 122 h 133"/>
                <a:gd name="T50" fmla="*/ 35 w 166"/>
                <a:gd name="T51" fmla="*/ 127 h 133"/>
                <a:gd name="T52" fmla="*/ 28 w 166"/>
                <a:gd name="T53" fmla="*/ 131 h 133"/>
                <a:gd name="T54" fmla="*/ 21 w 166"/>
                <a:gd name="T55" fmla="*/ 133 h 133"/>
                <a:gd name="T56" fmla="*/ 15 w 166"/>
                <a:gd name="T57" fmla="*/ 133 h 133"/>
                <a:gd name="T58" fmla="*/ 9 w 166"/>
                <a:gd name="T59" fmla="*/ 132 h 133"/>
                <a:gd name="T60" fmla="*/ 5 w 166"/>
                <a:gd name="T61" fmla="*/ 127 h 133"/>
                <a:gd name="T62" fmla="*/ 2 w 166"/>
                <a:gd name="T63" fmla="*/ 121 h 133"/>
                <a:gd name="T64" fmla="*/ 0 w 166"/>
                <a:gd name="T65" fmla="*/ 111 h 133"/>
                <a:gd name="T66" fmla="*/ 1 w 166"/>
                <a:gd name="T67" fmla="*/ 102 h 133"/>
                <a:gd name="T68" fmla="*/ 3 w 166"/>
                <a:gd name="T69" fmla="*/ 95 h 133"/>
                <a:gd name="T70" fmla="*/ 6 w 166"/>
                <a:gd name="T71" fmla="*/ 89 h 133"/>
                <a:gd name="T72" fmla="*/ 9 w 166"/>
                <a:gd name="T73" fmla="*/ 85 h 133"/>
                <a:gd name="T74" fmla="*/ 14 w 166"/>
                <a:gd name="T75" fmla="*/ 81 h 133"/>
                <a:gd name="T76" fmla="*/ 19 w 166"/>
                <a:gd name="T77" fmla="*/ 78 h 133"/>
                <a:gd name="T78" fmla="*/ 22 w 166"/>
                <a:gd name="T79" fmla="*/ 72 h 133"/>
                <a:gd name="T80" fmla="*/ 26 w 166"/>
                <a:gd name="T81" fmla="*/ 66 h 133"/>
                <a:gd name="T82" fmla="*/ 29 w 166"/>
                <a:gd name="T83" fmla="*/ 57 h 133"/>
                <a:gd name="T84" fmla="*/ 34 w 166"/>
                <a:gd name="T85" fmla="*/ 46 h 133"/>
                <a:gd name="T86" fmla="*/ 39 w 166"/>
                <a:gd name="T87" fmla="*/ 33 h 133"/>
                <a:gd name="T88" fmla="*/ 44 w 166"/>
                <a:gd name="T89" fmla="*/ 21 h 133"/>
                <a:gd name="T90" fmla="*/ 50 w 166"/>
                <a:gd name="T91" fmla="*/ 11 h 133"/>
                <a:gd name="T92" fmla="*/ 56 w 166"/>
                <a:gd name="T93" fmla="*/ 4 h 133"/>
                <a:gd name="T94" fmla="*/ 62 w 166"/>
                <a:gd name="T95" fmla="*/ 0 h 133"/>
                <a:gd name="T96" fmla="*/ 67 w 166"/>
                <a:gd name="T97" fmla="*/ 2 h 133"/>
                <a:gd name="T98" fmla="*/ 71 w 166"/>
                <a:gd name="T99" fmla="*/ 7 h 133"/>
                <a:gd name="T100" fmla="*/ 76 w 166"/>
                <a:gd name="T101" fmla="*/ 12 h 133"/>
                <a:gd name="T102" fmla="*/ 80 w 166"/>
                <a:gd name="T103" fmla="*/ 16 h 133"/>
                <a:gd name="T104" fmla="*/ 86 w 166"/>
                <a:gd name="T105" fmla="*/ 19 h 133"/>
                <a:gd name="T106" fmla="*/ 93 w 166"/>
                <a:gd name="T107" fmla="*/ 22 h 133"/>
                <a:gd name="T108" fmla="*/ 102 w 166"/>
                <a:gd name="T109" fmla="*/ 23 h 133"/>
                <a:gd name="T110" fmla="*/ 114 w 166"/>
                <a:gd name="T111" fmla="*/ 23 h 133"/>
                <a:gd name="T112" fmla="*/ 128 w 166"/>
                <a:gd name="T113" fmla="*/ 21 h 1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6"/>
                <a:gd name="T172" fmla="*/ 0 h 133"/>
                <a:gd name="T173" fmla="*/ 166 w 166"/>
                <a:gd name="T174" fmla="*/ 133 h 13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6" h="133">
                  <a:moveTo>
                    <a:pt x="128" y="21"/>
                  </a:moveTo>
                  <a:lnTo>
                    <a:pt x="130" y="22"/>
                  </a:lnTo>
                  <a:lnTo>
                    <a:pt x="136" y="23"/>
                  </a:lnTo>
                  <a:lnTo>
                    <a:pt x="143" y="25"/>
                  </a:lnTo>
                  <a:lnTo>
                    <a:pt x="151" y="29"/>
                  </a:lnTo>
                  <a:lnTo>
                    <a:pt x="158" y="34"/>
                  </a:lnTo>
                  <a:lnTo>
                    <a:pt x="163" y="41"/>
                  </a:lnTo>
                  <a:lnTo>
                    <a:pt x="166" y="49"/>
                  </a:lnTo>
                  <a:lnTo>
                    <a:pt x="163" y="60"/>
                  </a:lnTo>
                  <a:lnTo>
                    <a:pt x="158" y="70"/>
                  </a:lnTo>
                  <a:lnTo>
                    <a:pt x="154" y="79"/>
                  </a:lnTo>
                  <a:lnTo>
                    <a:pt x="149" y="85"/>
                  </a:lnTo>
                  <a:lnTo>
                    <a:pt x="143" y="91"/>
                  </a:lnTo>
                  <a:lnTo>
                    <a:pt x="137" y="95"/>
                  </a:lnTo>
                  <a:lnTo>
                    <a:pt x="131" y="99"/>
                  </a:lnTo>
                  <a:lnTo>
                    <a:pt x="123" y="102"/>
                  </a:lnTo>
                  <a:lnTo>
                    <a:pt x="114" y="105"/>
                  </a:lnTo>
                  <a:lnTo>
                    <a:pt x="104" y="107"/>
                  </a:lnTo>
                  <a:lnTo>
                    <a:pt x="95" y="109"/>
                  </a:lnTo>
                  <a:lnTo>
                    <a:pt x="85" y="109"/>
                  </a:lnTo>
                  <a:lnTo>
                    <a:pt x="76" y="110"/>
                  </a:lnTo>
                  <a:lnTo>
                    <a:pt x="67" y="112"/>
                  </a:lnTo>
                  <a:lnTo>
                    <a:pt x="58" y="114"/>
                  </a:lnTo>
                  <a:lnTo>
                    <a:pt x="50" y="117"/>
                  </a:lnTo>
                  <a:lnTo>
                    <a:pt x="43" y="122"/>
                  </a:lnTo>
                  <a:lnTo>
                    <a:pt x="35" y="127"/>
                  </a:lnTo>
                  <a:lnTo>
                    <a:pt x="28" y="131"/>
                  </a:lnTo>
                  <a:lnTo>
                    <a:pt x="21" y="133"/>
                  </a:lnTo>
                  <a:lnTo>
                    <a:pt x="15" y="133"/>
                  </a:lnTo>
                  <a:lnTo>
                    <a:pt x="9" y="132"/>
                  </a:lnTo>
                  <a:lnTo>
                    <a:pt x="5" y="127"/>
                  </a:lnTo>
                  <a:lnTo>
                    <a:pt x="2" y="121"/>
                  </a:lnTo>
                  <a:lnTo>
                    <a:pt x="0" y="111"/>
                  </a:lnTo>
                  <a:lnTo>
                    <a:pt x="1" y="102"/>
                  </a:lnTo>
                  <a:lnTo>
                    <a:pt x="3" y="95"/>
                  </a:lnTo>
                  <a:lnTo>
                    <a:pt x="6" y="89"/>
                  </a:lnTo>
                  <a:lnTo>
                    <a:pt x="9" y="85"/>
                  </a:lnTo>
                  <a:lnTo>
                    <a:pt x="14" y="81"/>
                  </a:lnTo>
                  <a:lnTo>
                    <a:pt x="19" y="78"/>
                  </a:lnTo>
                  <a:lnTo>
                    <a:pt x="22" y="72"/>
                  </a:lnTo>
                  <a:lnTo>
                    <a:pt x="26" y="66"/>
                  </a:lnTo>
                  <a:lnTo>
                    <a:pt x="29" y="57"/>
                  </a:lnTo>
                  <a:lnTo>
                    <a:pt x="34" y="46"/>
                  </a:lnTo>
                  <a:lnTo>
                    <a:pt x="39" y="33"/>
                  </a:lnTo>
                  <a:lnTo>
                    <a:pt x="44" y="21"/>
                  </a:lnTo>
                  <a:lnTo>
                    <a:pt x="50" y="11"/>
                  </a:lnTo>
                  <a:lnTo>
                    <a:pt x="56" y="4"/>
                  </a:lnTo>
                  <a:lnTo>
                    <a:pt x="62" y="0"/>
                  </a:lnTo>
                  <a:lnTo>
                    <a:pt x="67" y="2"/>
                  </a:lnTo>
                  <a:lnTo>
                    <a:pt x="71" y="7"/>
                  </a:lnTo>
                  <a:lnTo>
                    <a:pt x="76" y="12"/>
                  </a:lnTo>
                  <a:lnTo>
                    <a:pt x="80" y="16"/>
                  </a:lnTo>
                  <a:lnTo>
                    <a:pt x="86" y="19"/>
                  </a:lnTo>
                  <a:lnTo>
                    <a:pt x="93" y="22"/>
                  </a:lnTo>
                  <a:lnTo>
                    <a:pt x="102" y="23"/>
                  </a:lnTo>
                  <a:lnTo>
                    <a:pt x="114" y="23"/>
                  </a:lnTo>
                  <a:lnTo>
                    <a:pt x="128" y="21"/>
                  </a:lnTo>
                  <a:close/>
                </a:path>
              </a:pathLst>
            </a:custGeom>
            <a:solidFill>
              <a:srgbClr val="D6826D"/>
            </a:solidFill>
            <a:ln w="9525">
              <a:noFill/>
              <a:round/>
              <a:headEnd/>
              <a:tailEnd/>
            </a:ln>
          </p:spPr>
          <p:txBody>
            <a:bodyPr/>
            <a:lstStyle/>
            <a:p>
              <a:endParaRPr lang="en-US"/>
            </a:p>
          </p:txBody>
        </p:sp>
        <p:sp>
          <p:nvSpPr>
            <p:cNvPr id="16459" name="Freeform 137"/>
            <p:cNvSpPr>
              <a:spLocks/>
            </p:cNvSpPr>
            <p:nvPr/>
          </p:nvSpPr>
          <p:spPr bwMode="auto">
            <a:xfrm>
              <a:off x="1648" y="3435"/>
              <a:ext cx="158" cy="124"/>
            </a:xfrm>
            <a:custGeom>
              <a:avLst/>
              <a:gdLst>
                <a:gd name="T0" fmla="*/ 122 w 158"/>
                <a:gd name="T1" fmla="*/ 19 h 124"/>
                <a:gd name="T2" fmla="*/ 124 w 158"/>
                <a:gd name="T3" fmla="*/ 20 h 124"/>
                <a:gd name="T4" fmla="*/ 129 w 158"/>
                <a:gd name="T5" fmla="*/ 21 h 124"/>
                <a:gd name="T6" fmla="*/ 136 w 158"/>
                <a:gd name="T7" fmla="*/ 23 h 124"/>
                <a:gd name="T8" fmla="*/ 144 w 158"/>
                <a:gd name="T9" fmla="*/ 26 h 124"/>
                <a:gd name="T10" fmla="*/ 151 w 158"/>
                <a:gd name="T11" fmla="*/ 31 h 124"/>
                <a:gd name="T12" fmla="*/ 156 w 158"/>
                <a:gd name="T13" fmla="*/ 37 h 124"/>
                <a:gd name="T14" fmla="*/ 158 w 158"/>
                <a:gd name="T15" fmla="*/ 45 h 124"/>
                <a:gd name="T16" fmla="*/ 156 w 158"/>
                <a:gd name="T17" fmla="*/ 55 h 124"/>
                <a:gd name="T18" fmla="*/ 151 w 158"/>
                <a:gd name="T19" fmla="*/ 65 h 124"/>
                <a:gd name="T20" fmla="*/ 147 w 158"/>
                <a:gd name="T21" fmla="*/ 73 h 124"/>
                <a:gd name="T22" fmla="*/ 142 w 158"/>
                <a:gd name="T23" fmla="*/ 79 h 124"/>
                <a:gd name="T24" fmla="*/ 136 w 158"/>
                <a:gd name="T25" fmla="*/ 84 h 124"/>
                <a:gd name="T26" fmla="*/ 131 w 158"/>
                <a:gd name="T27" fmla="*/ 88 h 124"/>
                <a:gd name="T28" fmla="*/ 124 w 158"/>
                <a:gd name="T29" fmla="*/ 91 h 124"/>
                <a:gd name="T30" fmla="*/ 117 w 158"/>
                <a:gd name="T31" fmla="*/ 94 h 124"/>
                <a:gd name="T32" fmla="*/ 109 w 158"/>
                <a:gd name="T33" fmla="*/ 97 h 124"/>
                <a:gd name="T34" fmla="*/ 99 w 158"/>
                <a:gd name="T35" fmla="*/ 99 h 124"/>
                <a:gd name="T36" fmla="*/ 91 w 158"/>
                <a:gd name="T37" fmla="*/ 101 h 124"/>
                <a:gd name="T38" fmla="*/ 81 w 158"/>
                <a:gd name="T39" fmla="*/ 102 h 124"/>
                <a:gd name="T40" fmla="*/ 73 w 158"/>
                <a:gd name="T41" fmla="*/ 103 h 124"/>
                <a:gd name="T42" fmla="*/ 64 w 158"/>
                <a:gd name="T43" fmla="*/ 104 h 124"/>
                <a:gd name="T44" fmla="*/ 56 w 158"/>
                <a:gd name="T45" fmla="*/ 106 h 124"/>
                <a:gd name="T46" fmla="*/ 48 w 158"/>
                <a:gd name="T47" fmla="*/ 109 h 124"/>
                <a:gd name="T48" fmla="*/ 41 w 158"/>
                <a:gd name="T49" fmla="*/ 113 h 124"/>
                <a:gd name="T50" fmla="*/ 34 w 158"/>
                <a:gd name="T51" fmla="*/ 118 h 124"/>
                <a:gd name="T52" fmla="*/ 27 w 158"/>
                <a:gd name="T53" fmla="*/ 121 h 124"/>
                <a:gd name="T54" fmla="*/ 21 w 158"/>
                <a:gd name="T55" fmla="*/ 124 h 124"/>
                <a:gd name="T56" fmla="*/ 15 w 158"/>
                <a:gd name="T57" fmla="*/ 124 h 124"/>
                <a:gd name="T58" fmla="*/ 9 w 158"/>
                <a:gd name="T59" fmla="*/ 122 h 124"/>
                <a:gd name="T60" fmla="*/ 5 w 158"/>
                <a:gd name="T61" fmla="*/ 118 h 124"/>
                <a:gd name="T62" fmla="*/ 2 w 158"/>
                <a:gd name="T63" fmla="*/ 112 h 124"/>
                <a:gd name="T64" fmla="*/ 0 w 158"/>
                <a:gd name="T65" fmla="*/ 103 h 124"/>
                <a:gd name="T66" fmla="*/ 1 w 158"/>
                <a:gd name="T67" fmla="*/ 94 h 124"/>
                <a:gd name="T68" fmla="*/ 2 w 158"/>
                <a:gd name="T69" fmla="*/ 88 h 124"/>
                <a:gd name="T70" fmla="*/ 6 w 158"/>
                <a:gd name="T71" fmla="*/ 83 h 124"/>
                <a:gd name="T72" fmla="*/ 9 w 158"/>
                <a:gd name="T73" fmla="*/ 79 h 124"/>
                <a:gd name="T74" fmla="*/ 13 w 158"/>
                <a:gd name="T75" fmla="*/ 75 h 124"/>
                <a:gd name="T76" fmla="*/ 18 w 158"/>
                <a:gd name="T77" fmla="*/ 72 h 124"/>
                <a:gd name="T78" fmla="*/ 22 w 158"/>
                <a:gd name="T79" fmla="*/ 67 h 124"/>
                <a:gd name="T80" fmla="*/ 25 w 158"/>
                <a:gd name="T81" fmla="*/ 61 h 124"/>
                <a:gd name="T82" fmla="*/ 28 w 158"/>
                <a:gd name="T83" fmla="*/ 53 h 124"/>
                <a:gd name="T84" fmla="*/ 32 w 158"/>
                <a:gd name="T85" fmla="*/ 42 h 124"/>
                <a:gd name="T86" fmla="*/ 37 w 158"/>
                <a:gd name="T87" fmla="*/ 30 h 124"/>
                <a:gd name="T88" fmla="*/ 42 w 158"/>
                <a:gd name="T89" fmla="*/ 19 h 124"/>
                <a:gd name="T90" fmla="*/ 48 w 158"/>
                <a:gd name="T91" fmla="*/ 10 h 124"/>
                <a:gd name="T92" fmla="*/ 54 w 158"/>
                <a:gd name="T93" fmla="*/ 3 h 124"/>
                <a:gd name="T94" fmla="*/ 59 w 158"/>
                <a:gd name="T95" fmla="*/ 0 h 124"/>
                <a:gd name="T96" fmla="*/ 64 w 158"/>
                <a:gd name="T97" fmla="*/ 2 h 124"/>
                <a:gd name="T98" fmla="*/ 68 w 158"/>
                <a:gd name="T99" fmla="*/ 6 h 124"/>
                <a:gd name="T100" fmla="*/ 72 w 158"/>
                <a:gd name="T101" fmla="*/ 11 h 124"/>
                <a:gd name="T102" fmla="*/ 76 w 158"/>
                <a:gd name="T103" fmla="*/ 15 h 124"/>
                <a:gd name="T104" fmla="*/ 82 w 158"/>
                <a:gd name="T105" fmla="*/ 18 h 124"/>
                <a:gd name="T106" fmla="*/ 89 w 158"/>
                <a:gd name="T107" fmla="*/ 20 h 124"/>
                <a:gd name="T108" fmla="*/ 98 w 158"/>
                <a:gd name="T109" fmla="*/ 21 h 124"/>
                <a:gd name="T110" fmla="*/ 109 w 158"/>
                <a:gd name="T111" fmla="*/ 21 h 124"/>
                <a:gd name="T112" fmla="*/ 122 w 158"/>
                <a:gd name="T113" fmla="*/ 19 h 12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8"/>
                <a:gd name="T172" fmla="*/ 0 h 124"/>
                <a:gd name="T173" fmla="*/ 158 w 158"/>
                <a:gd name="T174" fmla="*/ 124 h 12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8" h="124">
                  <a:moveTo>
                    <a:pt x="122" y="19"/>
                  </a:moveTo>
                  <a:lnTo>
                    <a:pt x="124" y="20"/>
                  </a:lnTo>
                  <a:lnTo>
                    <a:pt x="129" y="21"/>
                  </a:lnTo>
                  <a:lnTo>
                    <a:pt x="136" y="23"/>
                  </a:lnTo>
                  <a:lnTo>
                    <a:pt x="144" y="26"/>
                  </a:lnTo>
                  <a:lnTo>
                    <a:pt x="151" y="31"/>
                  </a:lnTo>
                  <a:lnTo>
                    <a:pt x="156" y="37"/>
                  </a:lnTo>
                  <a:lnTo>
                    <a:pt x="158" y="45"/>
                  </a:lnTo>
                  <a:lnTo>
                    <a:pt x="156" y="55"/>
                  </a:lnTo>
                  <a:lnTo>
                    <a:pt x="151" y="65"/>
                  </a:lnTo>
                  <a:lnTo>
                    <a:pt x="147" y="73"/>
                  </a:lnTo>
                  <a:lnTo>
                    <a:pt x="142" y="79"/>
                  </a:lnTo>
                  <a:lnTo>
                    <a:pt x="136" y="84"/>
                  </a:lnTo>
                  <a:lnTo>
                    <a:pt x="131" y="88"/>
                  </a:lnTo>
                  <a:lnTo>
                    <a:pt x="124" y="91"/>
                  </a:lnTo>
                  <a:lnTo>
                    <a:pt x="117" y="94"/>
                  </a:lnTo>
                  <a:lnTo>
                    <a:pt x="109" y="97"/>
                  </a:lnTo>
                  <a:lnTo>
                    <a:pt x="99" y="99"/>
                  </a:lnTo>
                  <a:lnTo>
                    <a:pt x="91" y="101"/>
                  </a:lnTo>
                  <a:lnTo>
                    <a:pt x="81" y="102"/>
                  </a:lnTo>
                  <a:lnTo>
                    <a:pt x="73" y="103"/>
                  </a:lnTo>
                  <a:lnTo>
                    <a:pt x="64" y="104"/>
                  </a:lnTo>
                  <a:lnTo>
                    <a:pt x="56" y="106"/>
                  </a:lnTo>
                  <a:lnTo>
                    <a:pt x="48" y="109"/>
                  </a:lnTo>
                  <a:lnTo>
                    <a:pt x="41" y="113"/>
                  </a:lnTo>
                  <a:lnTo>
                    <a:pt x="34" y="118"/>
                  </a:lnTo>
                  <a:lnTo>
                    <a:pt x="27" y="121"/>
                  </a:lnTo>
                  <a:lnTo>
                    <a:pt x="21" y="124"/>
                  </a:lnTo>
                  <a:lnTo>
                    <a:pt x="15" y="124"/>
                  </a:lnTo>
                  <a:lnTo>
                    <a:pt x="9" y="122"/>
                  </a:lnTo>
                  <a:lnTo>
                    <a:pt x="5" y="118"/>
                  </a:lnTo>
                  <a:lnTo>
                    <a:pt x="2" y="112"/>
                  </a:lnTo>
                  <a:lnTo>
                    <a:pt x="0" y="103"/>
                  </a:lnTo>
                  <a:lnTo>
                    <a:pt x="1" y="94"/>
                  </a:lnTo>
                  <a:lnTo>
                    <a:pt x="2" y="88"/>
                  </a:lnTo>
                  <a:lnTo>
                    <a:pt x="6" y="83"/>
                  </a:lnTo>
                  <a:lnTo>
                    <a:pt x="9" y="79"/>
                  </a:lnTo>
                  <a:lnTo>
                    <a:pt x="13" y="75"/>
                  </a:lnTo>
                  <a:lnTo>
                    <a:pt x="18" y="72"/>
                  </a:lnTo>
                  <a:lnTo>
                    <a:pt x="22" y="67"/>
                  </a:lnTo>
                  <a:lnTo>
                    <a:pt x="25" y="61"/>
                  </a:lnTo>
                  <a:lnTo>
                    <a:pt x="28" y="53"/>
                  </a:lnTo>
                  <a:lnTo>
                    <a:pt x="32" y="42"/>
                  </a:lnTo>
                  <a:lnTo>
                    <a:pt x="37" y="30"/>
                  </a:lnTo>
                  <a:lnTo>
                    <a:pt x="42" y="19"/>
                  </a:lnTo>
                  <a:lnTo>
                    <a:pt x="48" y="10"/>
                  </a:lnTo>
                  <a:lnTo>
                    <a:pt x="54" y="3"/>
                  </a:lnTo>
                  <a:lnTo>
                    <a:pt x="59" y="0"/>
                  </a:lnTo>
                  <a:lnTo>
                    <a:pt x="64" y="2"/>
                  </a:lnTo>
                  <a:lnTo>
                    <a:pt x="68" y="6"/>
                  </a:lnTo>
                  <a:lnTo>
                    <a:pt x="72" y="11"/>
                  </a:lnTo>
                  <a:lnTo>
                    <a:pt x="76" y="15"/>
                  </a:lnTo>
                  <a:lnTo>
                    <a:pt x="82" y="18"/>
                  </a:lnTo>
                  <a:lnTo>
                    <a:pt x="89" y="20"/>
                  </a:lnTo>
                  <a:lnTo>
                    <a:pt x="98" y="21"/>
                  </a:lnTo>
                  <a:lnTo>
                    <a:pt x="109" y="21"/>
                  </a:lnTo>
                  <a:lnTo>
                    <a:pt x="122" y="19"/>
                  </a:lnTo>
                  <a:close/>
                </a:path>
              </a:pathLst>
            </a:custGeom>
            <a:solidFill>
              <a:srgbClr val="D1725B"/>
            </a:solidFill>
            <a:ln w="9525">
              <a:noFill/>
              <a:round/>
              <a:headEnd/>
              <a:tailEnd/>
            </a:ln>
          </p:spPr>
          <p:txBody>
            <a:bodyPr/>
            <a:lstStyle/>
            <a:p>
              <a:endParaRPr lang="en-US"/>
            </a:p>
          </p:txBody>
        </p:sp>
        <p:sp>
          <p:nvSpPr>
            <p:cNvPr id="16460" name="Freeform 138"/>
            <p:cNvSpPr>
              <a:spLocks/>
            </p:cNvSpPr>
            <p:nvPr/>
          </p:nvSpPr>
          <p:spPr bwMode="auto">
            <a:xfrm>
              <a:off x="1467" y="2883"/>
              <a:ext cx="306" cy="188"/>
            </a:xfrm>
            <a:custGeom>
              <a:avLst/>
              <a:gdLst>
                <a:gd name="T0" fmla="*/ 304 w 306"/>
                <a:gd name="T1" fmla="*/ 61 h 188"/>
                <a:gd name="T2" fmla="*/ 301 w 306"/>
                <a:gd name="T3" fmla="*/ 67 h 188"/>
                <a:gd name="T4" fmla="*/ 294 w 306"/>
                <a:gd name="T5" fmla="*/ 79 h 188"/>
                <a:gd name="T6" fmla="*/ 284 w 306"/>
                <a:gd name="T7" fmla="*/ 91 h 188"/>
                <a:gd name="T8" fmla="*/ 270 w 306"/>
                <a:gd name="T9" fmla="*/ 106 h 188"/>
                <a:gd name="T10" fmla="*/ 253 w 306"/>
                <a:gd name="T11" fmla="*/ 118 h 188"/>
                <a:gd name="T12" fmla="*/ 233 w 306"/>
                <a:gd name="T13" fmla="*/ 128 h 188"/>
                <a:gd name="T14" fmla="*/ 210 w 306"/>
                <a:gd name="T15" fmla="*/ 133 h 188"/>
                <a:gd name="T16" fmla="*/ 186 w 306"/>
                <a:gd name="T17" fmla="*/ 132 h 188"/>
                <a:gd name="T18" fmla="*/ 166 w 306"/>
                <a:gd name="T19" fmla="*/ 134 h 188"/>
                <a:gd name="T20" fmla="*/ 147 w 306"/>
                <a:gd name="T21" fmla="*/ 140 h 188"/>
                <a:gd name="T22" fmla="*/ 130 w 306"/>
                <a:gd name="T23" fmla="*/ 147 h 188"/>
                <a:gd name="T24" fmla="*/ 115 w 306"/>
                <a:gd name="T25" fmla="*/ 155 h 188"/>
                <a:gd name="T26" fmla="*/ 102 w 306"/>
                <a:gd name="T27" fmla="*/ 163 h 188"/>
                <a:gd name="T28" fmla="*/ 91 w 306"/>
                <a:gd name="T29" fmla="*/ 170 h 188"/>
                <a:gd name="T30" fmla="*/ 82 w 306"/>
                <a:gd name="T31" fmla="*/ 176 h 188"/>
                <a:gd name="T32" fmla="*/ 75 w 306"/>
                <a:gd name="T33" fmla="*/ 180 h 188"/>
                <a:gd name="T34" fmla="*/ 66 w 306"/>
                <a:gd name="T35" fmla="*/ 183 h 188"/>
                <a:gd name="T36" fmla="*/ 54 w 306"/>
                <a:gd name="T37" fmla="*/ 187 h 188"/>
                <a:gd name="T38" fmla="*/ 42 w 306"/>
                <a:gd name="T39" fmla="*/ 188 h 188"/>
                <a:gd name="T40" fmla="*/ 30 w 306"/>
                <a:gd name="T41" fmla="*/ 187 h 188"/>
                <a:gd name="T42" fmla="*/ 19 w 306"/>
                <a:gd name="T43" fmla="*/ 182 h 188"/>
                <a:gd name="T44" fmla="*/ 9 w 306"/>
                <a:gd name="T45" fmla="*/ 171 h 188"/>
                <a:gd name="T46" fmla="*/ 2 w 306"/>
                <a:gd name="T47" fmla="*/ 154 h 188"/>
                <a:gd name="T48" fmla="*/ 0 w 306"/>
                <a:gd name="T49" fmla="*/ 131 h 188"/>
                <a:gd name="T50" fmla="*/ 2 w 306"/>
                <a:gd name="T51" fmla="*/ 107 h 188"/>
                <a:gd name="T52" fmla="*/ 9 w 306"/>
                <a:gd name="T53" fmla="*/ 84 h 188"/>
                <a:gd name="T54" fmla="*/ 20 w 306"/>
                <a:gd name="T55" fmla="*/ 62 h 188"/>
                <a:gd name="T56" fmla="*/ 35 w 306"/>
                <a:gd name="T57" fmla="*/ 42 h 188"/>
                <a:gd name="T58" fmla="*/ 54 w 306"/>
                <a:gd name="T59" fmla="*/ 25 h 188"/>
                <a:gd name="T60" fmla="*/ 77 w 306"/>
                <a:gd name="T61" fmla="*/ 12 h 188"/>
                <a:gd name="T62" fmla="*/ 104 w 306"/>
                <a:gd name="T63" fmla="*/ 4 h 188"/>
                <a:gd name="T64" fmla="*/ 134 w 306"/>
                <a:gd name="T65" fmla="*/ 1 h 188"/>
                <a:gd name="T66" fmla="*/ 167 w 306"/>
                <a:gd name="T67" fmla="*/ 1 h 188"/>
                <a:gd name="T68" fmla="*/ 200 w 306"/>
                <a:gd name="T69" fmla="*/ 4 h 188"/>
                <a:gd name="T70" fmla="*/ 233 w 306"/>
                <a:gd name="T71" fmla="*/ 9 h 188"/>
                <a:gd name="T72" fmla="*/ 261 w 306"/>
                <a:gd name="T73" fmla="*/ 18 h 188"/>
                <a:gd name="T74" fmla="*/ 285 w 306"/>
                <a:gd name="T75" fmla="*/ 28 h 188"/>
                <a:gd name="T76" fmla="*/ 300 w 306"/>
                <a:gd name="T77" fmla="*/ 40 h 188"/>
                <a:gd name="T78" fmla="*/ 306 w 306"/>
                <a:gd name="T79" fmla="*/ 53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06"/>
                <a:gd name="T121" fmla="*/ 0 h 188"/>
                <a:gd name="T122" fmla="*/ 306 w 306"/>
                <a:gd name="T123" fmla="*/ 188 h 18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06" h="188">
                  <a:moveTo>
                    <a:pt x="305" y="61"/>
                  </a:moveTo>
                  <a:lnTo>
                    <a:pt x="304" y="61"/>
                  </a:lnTo>
                  <a:lnTo>
                    <a:pt x="303" y="64"/>
                  </a:lnTo>
                  <a:lnTo>
                    <a:pt x="301" y="67"/>
                  </a:lnTo>
                  <a:lnTo>
                    <a:pt x="298" y="73"/>
                  </a:lnTo>
                  <a:lnTo>
                    <a:pt x="294" y="79"/>
                  </a:lnTo>
                  <a:lnTo>
                    <a:pt x="289" y="85"/>
                  </a:lnTo>
                  <a:lnTo>
                    <a:pt x="284" y="91"/>
                  </a:lnTo>
                  <a:lnTo>
                    <a:pt x="277" y="98"/>
                  </a:lnTo>
                  <a:lnTo>
                    <a:pt x="270" y="106"/>
                  </a:lnTo>
                  <a:lnTo>
                    <a:pt x="262" y="112"/>
                  </a:lnTo>
                  <a:lnTo>
                    <a:pt x="253" y="118"/>
                  </a:lnTo>
                  <a:lnTo>
                    <a:pt x="243" y="124"/>
                  </a:lnTo>
                  <a:lnTo>
                    <a:pt x="233" y="128"/>
                  </a:lnTo>
                  <a:lnTo>
                    <a:pt x="222" y="131"/>
                  </a:lnTo>
                  <a:lnTo>
                    <a:pt x="210" y="133"/>
                  </a:lnTo>
                  <a:lnTo>
                    <a:pt x="197" y="133"/>
                  </a:lnTo>
                  <a:lnTo>
                    <a:pt x="186" y="132"/>
                  </a:lnTo>
                  <a:lnTo>
                    <a:pt x="175" y="133"/>
                  </a:lnTo>
                  <a:lnTo>
                    <a:pt x="166" y="134"/>
                  </a:lnTo>
                  <a:lnTo>
                    <a:pt x="156" y="137"/>
                  </a:lnTo>
                  <a:lnTo>
                    <a:pt x="147" y="140"/>
                  </a:lnTo>
                  <a:lnTo>
                    <a:pt x="138" y="143"/>
                  </a:lnTo>
                  <a:lnTo>
                    <a:pt x="130" y="147"/>
                  </a:lnTo>
                  <a:lnTo>
                    <a:pt x="122" y="151"/>
                  </a:lnTo>
                  <a:lnTo>
                    <a:pt x="115" y="155"/>
                  </a:lnTo>
                  <a:lnTo>
                    <a:pt x="108" y="159"/>
                  </a:lnTo>
                  <a:lnTo>
                    <a:pt x="102" y="163"/>
                  </a:lnTo>
                  <a:lnTo>
                    <a:pt x="96" y="167"/>
                  </a:lnTo>
                  <a:lnTo>
                    <a:pt x="91" y="170"/>
                  </a:lnTo>
                  <a:lnTo>
                    <a:pt x="87" y="174"/>
                  </a:lnTo>
                  <a:lnTo>
                    <a:pt x="82" y="176"/>
                  </a:lnTo>
                  <a:lnTo>
                    <a:pt x="79" y="178"/>
                  </a:lnTo>
                  <a:lnTo>
                    <a:pt x="75" y="180"/>
                  </a:lnTo>
                  <a:lnTo>
                    <a:pt x="71" y="182"/>
                  </a:lnTo>
                  <a:lnTo>
                    <a:pt x="66" y="183"/>
                  </a:lnTo>
                  <a:lnTo>
                    <a:pt x="60" y="185"/>
                  </a:lnTo>
                  <a:lnTo>
                    <a:pt x="54" y="187"/>
                  </a:lnTo>
                  <a:lnTo>
                    <a:pt x="48" y="188"/>
                  </a:lnTo>
                  <a:lnTo>
                    <a:pt x="42" y="188"/>
                  </a:lnTo>
                  <a:lnTo>
                    <a:pt x="36" y="188"/>
                  </a:lnTo>
                  <a:lnTo>
                    <a:pt x="30" y="187"/>
                  </a:lnTo>
                  <a:lnTo>
                    <a:pt x="24" y="185"/>
                  </a:lnTo>
                  <a:lnTo>
                    <a:pt x="19" y="182"/>
                  </a:lnTo>
                  <a:lnTo>
                    <a:pt x="14" y="177"/>
                  </a:lnTo>
                  <a:lnTo>
                    <a:pt x="9" y="171"/>
                  </a:lnTo>
                  <a:lnTo>
                    <a:pt x="6" y="164"/>
                  </a:lnTo>
                  <a:lnTo>
                    <a:pt x="2" y="154"/>
                  </a:lnTo>
                  <a:lnTo>
                    <a:pt x="1" y="143"/>
                  </a:lnTo>
                  <a:lnTo>
                    <a:pt x="0" y="131"/>
                  </a:lnTo>
                  <a:lnTo>
                    <a:pt x="0" y="119"/>
                  </a:lnTo>
                  <a:lnTo>
                    <a:pt x="2" y="107"/>
                  </a:lnTo>
                  <a:lnTo>
                    <a:pt x="5" y="95"/>
                  </a:lnTo>
                  <a:lnTo>
                    <a:pt x="9" y="84"/>
                  </a:lnTo>
                  <a:lnTo>
                    <a:pt x="14" y="73"/>
                  </a:lnTo>
                  <a:lnTo>
                    <a:pt x="20" y="62"/>
                  </a:lnTo>
                  <a:lnTo>
                    <a:pt x="27" y="52"/>
                  </a:lnTo>
                  <a:lnTo>
                    <a:pt x="35" y="42"/>
                  </a:lnTo>
                  <a:lnTo>
                    <a:pt x="44" y="33"/>
                  </a:lnTo>
                  <a:lnTo>
                    <a:pt x="54" y="25"/>
                  </a:lnTo>
                  <a:lnTo>
                    <a:pt x="65" y="19"/>
                  </a:lnTo>
                  <a:lnTo>
                    <a:pt x="77" y="12"/>
                  </a:lnTo>
                  <a:lnTo>
                    <a:pt x="90" y="7"/>
                  </a:lnTo>
                  <a:lnTo>
                    <a:pt x="104" y="4"/>
                  </a:lnTo>
                  <a:lnTo>
                    <a:pt x="119" y="2"/>
                  </a:lnTo>
                  <a:lnTo>
                    <a:pt x="134" y="1"/>
                  </a:lnTo>
                  <a:lnTo>
                    <a:pt x="150" y="0"/>
                  </a:lnTo>
                  <a:lnTo>
                    <a:pt x="167" y="1"/>
                  </a:lnTo>
                  <a:lnTo>
                    <a:pt x="184" y="2"/>
                  </a:lnTo>
                  <a:lnTo>
                    <a:pt x="200" y="4"/>
                  </a:lnTo>
                  <a:lnTo>
                    <a:pt x="217" y="6"/>
                  </a:lnTo>
                  <a:lnTo>
                    <a:pt x="233" y="9"/>
                  </a:lnTo>
                  <a:lnTo>
                    <a:pt x="248" y="13"/>
                  </a:lnTo>
                  <a:lnTo>
                    <a:pt x="261" y="18"/>
                  </a:lnTo>
                  <a:lnTo>
                    <a:pt x="273" y="22"/>
                  </a:lnTo>
                  <a:lnTo>
                    <a:pt x="285" y="28"/>
                  </a:lnTo>
                  <a:lnTo>
                    <a:pt x="293" y="33"/>
                  </a:lnTo>
                  <a:lnTo>
                    <a:pt x="300" y="40"/>
                  </a:lnTo>
                  <a:lnTo>
                    <a:pt x="304" y="46"/>
                  </a:lnTo>
                  <a:lnTo>
                    <a:pt x="306" y="53"/>
                  </a:lnTo>
                  <a:lnTo>
                    <a:pt x="305" y="61"/>
                  </a:lnTo>
                  <a:close/>
                </a:path>
              </a:pathLst>
            </a:custGeom>
            <a:solidFill>
              <a:srgbClr val="FFFFFF"/>
            </a:solidFill>
            <a:ln w="9525">
              <a:noFill/>
              <a:round/>
              <a:headEnd/>
              <a:tailEnd/>
            </a:ln>
          </p:spPr>
          <p:txBody>
            <a:bodyPr/>
            <a:lstStyle/>
            <a:p>
              <a:endParaRPr lang="en-US"/>
            </a:p>
          </p:txBody>
        </p:sp>
        <p:sp>
          <p:nvSpPr>
            <p:cNvPr id="16461" name="Freeform 139"/>
            <p:cNvSpPr>
              <a:spLocks/>
            </p:cNvSpPr>
            <p:nvPr/>
          </p:nvSpPr>
          <p:spPr bwMode="auto">
            <a:xfrm>
              <a:off x="1470" y="2886"/>
              <a:ext cx="300" cy="181"/>
            </a:xfrm>
            <a:custGeom>
              <a:avLst/>
              <a:gdLst>
                <a:gd name="T0" fmla="*/ 298 w 300"/>
                <a:gd name="T1" fmla="*/ 59 h 181"/>
                <a:gd name="T2" fmla="*/ 295 w 300"/>
                <a:gd name="T3" fmla="*/ 65 h 181"/>
                <a:gd name="T4" fmla="*/ 288 w 300"/>
                <a:gd name="T5" fmla="*/ 76 h 181"/>
                <a:gd name="T6" fmla="*/ 277 w 300"/>
                <a:gd name="T7" fmla="*/ 88 h 181"/>
                <a:gd name="T8" fmla="*/ 264 w 300"/>
                <a:gd name="T9" fmla="*/ 102 h 181"/>
                <a:gd name="T10" fmla="*/ 247 w 300"/>
                <a:gd name="T11" fmla="*/ 114 h 181"/>
                <a:gd name="T12" fmla="*/ 227 w 300"/>
                <a:gd name="T13" fmla="*/ 123 h 181"/>
                <a:gd name="T14" fmla="*/ 205 w 300"/>
                <a:gd name="T15" fmla="*/ 128 h 181"/>
                <a:gd name="T16" fmla="*/ 182 w 300"/>
                <a:gd name="T17" fmla="*/ 127 h 181"/>
                <a:gd name="T18" fmla="*/ 162 w 300"/>
                <a:gd name="T19" fmla="*/ 130 h 181"/>
                <a:gd name="T20" fmla="*/ 144 w 300"/>
                <a:gd name="T21" fmla="*/ 135 h 181"/>
                <a:gd name="T22" fmla="*/ 128 w 300"/>
                <a:gd name="T23" fmla="*/ 141 h 181"/>
                <a:gd name="T24" fmla="*/ 113 w 300"/>
                <a:gd name="T25" fmla="*/ 149 h 181"/>
                <a:gd name="T26" fmla="*/ 100 w 300"/>
                <a:gd name="T27" fmla="*/ 157 h 181"/>
                <a:gd name="T28" fmla="*/ 90 w 300"/>
                <a:gd name="T29" fmla="*/ 164 h 181"/>
                <a:gd name="T30" fmla="*/ 81 w 300"/>
                <a:gd name="T31" fmla="*/ 170 h 181"/>
                <a:gd name="T32" fmla="*/ 74 w 300"/>
                <a:gd name="T33" fmla="*/ 173 h 181"/>
                <a:gd name="T34" fmla="*/ 65 w 300"/>
                <a:gd name="T35" fmla="*/ 177 h 181"/>
                <a:gd name="T36" fmla="*/ 54 w 300"/>
                <a:gd name="T37" fmla="*/ 179 h 181"/>
                <a:gd name="T38" fmla="*/ 42 w 300"/>
                <a:gd name="T39" fmla="*/ 181 h 181"/>
                <a:gd name="T40" fmla="*/ 30 w 300"/>
                <a:gd name="T41" fmla="*/ 180 h 181"/>
                <a:gd name="T42" fmla="*/ 19 w 300"/>
                <a:gd name="T43" fmla="*/ 175 h 181"/>
                <a:gd name="T44" fmla="*/ 10 w 300"/>
                <a:gd name="T45" fmla="*/ 165 h 181"/>
                <a:gd name="T46" fmla="*/ 3 w 300"/>
                <a:gd name="T47" fmla="*/ 149 h 181"/>
                <a:gd name="T48" fmla="*/ 0 w 300"/>
                <a:gd name="T49" fmla="*/ 126 h 181"/>
                <a:gd name="T50" fmla="*/ 2 w 300"/>
                <a:gd name="T51" fmla="*/ 103 h 181"/>
                <a:gd name="T52" fmla="*/ 9 w 300"/>
                <a:gd name="T53" fmla="*/ 81 h 181"/>
                <a:gd name="T54" fmla="*/ 20 w 300"/>
                <a:gd name="T55" fmla="*/ 59 h 181"/>
                <a:gd name="T56" fmla="*/ 35 w 300"/>
                <a:gd name="T57" fmla="*/ 40 h 181"/>
                <a:gd name="T58" fmla="*/ 54 w 300"/>
                <a:gd name="T59" fmla="*/ 24 h 181"/>
                <a:gd name="T60" fmla="*/ 76 w 300"/>
                <a:gd name="T61" fmla="*/ 12 h 181"/>
                <a:gd name="T62" fmla="*/ 102 w 300"/>
                <a:gd name="T63" fmla="*/ 4 h 181"/>
                <a:gd name="T64" fmla="*/ 132 w 300"/>
                <a:gd name="T65" fmla="*/ 1 h 181"/>
                <a:gd name="T66" fmla="*/ 164 w 300"/>
                <a:gd name="T67" fmla="*/ 1 h 181"/>
                <a:gd name="T68" fmla="*/ 196 w 300"/>
                <a:gd name="T69" fmla="*/ 4 h 181"/>
                <a:gd name="T70" fmla="*/ 228 w 300"/>
                <a:gd name="T71" fmla="*/ 9 h 181"/>
                <a:gd name="T72" fmla="*/ 256 w 300"/>
                <a:gd name="T73" fmla="*/ 17 h 181"/>
                <a:gd name="T74" fmla="*/ 278 w 300"/>
                <a:gd name="T75" fmla="*/ 27 h 181"/>
                <a:gd name="T76" fmla="*/ 294 w 300"/>
                <a:gd name="T77" fmla="*/ 38 h 181"/>
                <a:gd name="T78" fmla="*/ 300 w 300"/>
                <a:gd name="T79" fmla="*/ 52 h 18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00"/>
                <a:gd name="T121" fmla="*/ 0 h 181"/>
                <a:gd name="T122" fmla="*/ 300 w 300"/>
                <a:gd name="T123" fmla="*/ 181 h 18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00" h="181">
                  <a:moveTo>
                    <a:pt x="298" y="58"/>
                  </a:moveTo>
                  <a:lnTo>
                    <a:pt x="298" y="59"/>
                  </a:lnTo>
                  <a:lnTo>
                    <a:pt x="296" y="62"/>
                  </a:lnTo>
                  <a:lnTo>
                    <a:pt x="295" y="65"/>
                  </a:lnTo>
                  <a:lnTo>
                    <a:pt x="291" y="70"/>
                  </a:lnTo>
                  <a:lnTo>
                    <a:pt x="288" y="76"/>
                  </a:lnTo>
                  <a:lnTo>
                    <a:pt x="283" y="82"/>
                  </a:lnTo>
                  <a:lnTo>
                    <a:pt x="277" y="88"/>
                  </a:lnTo>
                  <a:lnTo>
                    <a:pt x="271" y="95"/>
                  </a:lnTo>
                  <a:lnTo>
                    <a:pt x="264" y="102"/>
                  </a:lnTo>
                  <a:lnTo>
                    <a:pt x="256" y="108"/>
                  </a:lnTo>
                  <a:lnTo>
                    <a:pt x="247" y="114"/>
                  </a:lnTo>
                  <a:lnTo>
                    <a:pt x="238" y="119"/>
                  </a:lnTo>
                  <a:lnTo>
                    <a:pt x="227" y="123"/>
                  </a:lnTo>
                  <a:lnTo>
                    <a:pt x="217" y="126"/>
                  </a:lnTo>
                  <a:lnTo>
                    <a:pt x="205" y="128"/>
                  </a:lnTo>
                  <a:lnTo>
                    <a:pt x="192" y="128"/>
                  </a:lnTo>
                  <a:lnTo>
                    <a:pt x="182" y="127"/>
                  </a:lnTo>
                  <a:lnTo>
                    <a:pt x="172" y="128"/>
                  </a:lnTo>
                  <a:lnTo>
                    <a:pt x="162" y="130"/>
                  </a:lnTo>
                  <a:lnTo>
                    <a:pt x="153" y="132"/>
                  </a:lnTo>
                  <a:lnTo>
                    <a:pt x="144" y="135"/>
                  </a:lnTo>
                  <a:lnTo>
                    <a:pt x="135" y="138"/>
                  </a:lnTo>
                  <a:lnTo>
                    <a:pt x="128" y="141"/>
                  </a:lnTo>
                  <a:lnTo>
                    <a:pt x="120" y="145"/>
                  </a:lnTo>
                  <a:lnTo>
                    <a:pt x="113" y="149"/>
                  </a:lnTo>
                  <a:lnTo>
                    <a:pt x="106" y="153"/>
                  </a:lnTo>
                  <a:lnTo>
                    <a:pt x="100" y="157"/>
                  </a:lnTo>
                  <a:lnTo>
                    <a:pt x="95" y="161"/>
                  </a:lnTo>
                  <a:lnTo>
                    <a:pt x="90" y="164"/>
                  </a:lnTo>
                  <a:lnTo>
                    <a:pt x="85" y="167"/>
                  </a:lnTo>
                  <a:lnTo>
                    <a:pt x="81" y="170"/>
                  </a:lnTo>
                  <a:lnTo>
                    <a:pt x="78" y="172"/>
                  </a:lnTo>
                  <a:lnTo>
                    <a:pt x="74" y="173"/>
                  </a:lnTo>
                  <a:lnTo>
                    <a:pt x="70" y="175"/>
                  </a:lnTo>
                  <a:lnTo>
                    <a:pt x="65" y="177"/>
                  </a:lnTo>
                  <a:lnTo>
                    <a:pt x="59" y="178"/>
                  </a:lnTo>
                  <a:lnTo>
                    <a:pt x="54" y="179"/>
                  </a:lnTo>
                  <a:lnTo>
                    <a:pt x="48" y="180"/>
                  </a:lnTo>
                  <a:lnTo>
                    <a:pt x="42" y="181"/>
                  </a:lnTo>
                  <a:lnTo>
                    <a:pt x="36" y="181"/>
                  </a:lnTo>
                  <a:lnTo>
                    <a:pt x="30" y="180"/>
                  </a:lnTo>
                  <a:lnTo>
                    <a:pt x="24" y="178"/>
                  </a:lnTo>
                  <a:lnTo>
                    <a:pt x="19" y="175"/>
                  </a:lnTo>
                  <a:lnTo>
                    <a:pt x="14" y="170"/>
                  </a:lnTo>
                  <a:lnTo>
                    <a:pt x="10" y="165"/>
                  </a:lnTo>
                  <a:lnTo>
                    <a:pt x="6" y="157"/>
                  </a:lnTo>
                  <a:lnTo>
                    <a:pt x="3" y="149"/>
                  </a:lnTo>
                  <a:lnTo>
                    <a:pt x="1" y="138"/>
                  </a:lnTo>
                  <a:lnTo>
                    <a:pt x="0" y="126"/>
                  </a:lnTo>
                  <a:lnTo>
                    <a:pt x="1" y="115"/>
                  </a:lnTo>
                  <a:lnTo>
                    <a:pt x="2" y="103"/>
                  </a:lnTo>
                  <a:lnTo>
                    <a:pt x="5" y="92"/>
                  </a:lnTo>
                  <a:lnTo>
                    <a:pt x="9" y="81"/>
                  </a:lnTo>
                  <a:lnTo>
                    <a:pt x="14" y="70"/>
                  </a:lnTo>
                  <a:lnTo>
                    <a:pt x="20" y="59"/>
                  </a:lnTo>
                  <a:lnTo>
                    <a:pt x="27" y="50"/>
                  </a:lnTo>
                  <a:lnTo>
                    <a:pt x="35" y="40"/>
                  </a:lnTo>
                  <a:lnTo>
                    <a:pt x="43" y="32"/>
                  </a:lnTo>
                  <a:lnTo>
                    <a:pt x="54" y="24"/>
                  </a:lnTo>
                  <a:lnTo>
                    <a:pt x="64" y="18"/>
                  </a:lnTo>
                  <a:lnTo>
                    <a:pt x="76" y="12"/>
                  </a:lnTo>
                  <a:lnTo>
                    <a:pt x="89" y="7"/>
                  </a:lnTo>
                  <a:lnTo>
                    <a:pt x="102" y="4"/>
                  </a:lnTo>
                  <a:lnTo>
                    <a:pt x="116" y="2"/>
                  </a:lnTo>
                  <a:lnTo>
                    <a:pt x="132" y="1"/>
                  </a:lnTo>
                  <a:lnTo>
                    <a:pt x="147" y="0"/>
                  </a:lnTo>
                  <a:lnTo>
                    <a:pt x="164" y="1"/>
                  </a:lnTo>
                  <a:lnTo>
                    <a:pt x="180" y="2"/>
                  </a:lnTo>
                  <a:lnTo>
                    <a:pt x="196" y="4"/>
                  </a:lnTo>
                  <a:lnTo>
                    <a:pt x="212" y="6"/>
                  </a:lnTo>
                  <a:lnTo>
                    <a:pt x="228" y="9"/>
                  </a:lnTo>
                  <a:lnTo>
                    <a:pt x="242" y="13"/>
                  </a:lnTo>
                  <a:lnTo>
                    <a:pt x="256" y="17"/>
                  </a:lnTo>
                  <a:lnTo>
                    <a:pt x="268" y="22"/>
                  </a:lnTo>
                  <a:lnTo>
                    <a:pt x="278" y="27"/>
                  </a:lnTo>
                  <a:lnTo>
                    <a:pt x="287" y="32"/>
                  </a:lnTo>
                  <a:lnTo>
                    <a:pt x="294" y="38"/>
                  </a:lnTo>
                  <a:lnTo>
                    <a:pt x="298" y="45"/>
                  </a:lnTo>
                  <a:lnTo>
                    <a:pt x="300" y="52"/>
                  </a:lnTo>
                  <a:lnTo>
                    <a:pt x="298" y="58"/>
                  </a:lnTo>
                  <a:close/>
                </a:path>
              </a:pathLst>
            </a:custGeom>
            <a:solidFill>
              <a:srgbClr val="E8DDDB"/>
            </a:solidFill>
            <a:ln w="9525">
              <a:noFill/>
              <a:round/>
              <a:headEnd/>
              <a:tailEnd/>
            </a:ln>
          </p:spPr>
          <p:txBody>
            <a:bodyPr/>
            <a:lstStyle/>
            <a:p>
              <a:endParaRPr lang="en-US"/>
            </a:p>
          </p:txBody>
        </p:sp>
        <p:sp>
          <p:nvSpPr>
            <p:cNvPr id="16462" name="Freeform 140"/>
            <p:cNvSpPr>
              <a:spLocks/>
            </p:cNvSpPr>
            <p:nvPr/>
          </p:nvSpPr>
          <p:spPr bwMode="auto">
            <a:xfrm>
              <a:off x="1474" y="2889"/>
              <a:ext cx="292" cy="174"/>
            </a:xfrm>
            <a:custGeom>
              <a:avLst/>
              <a:gdLst>
                <a:gd name="T0" fmla="*/ 291 w 292"/>
                <a:gd name="T1" fmla="*/ 57 h 174"/>
                <a:gd name="T2" fmla="*/ 287 w 292"/>
                <a:gd name="T3" fmla="*/ 62 h 174"/>
                <a:gd name="T4" fmla="*/ 280 w 292"/>
                <a:gd name="T5" fmla="*/ 73 h 174"/>
                <a:gd name="T6" fmla="*/ 271 w 292"/>
                <a:gd name="T7" fmla="*/ 85 h 174"/>
                <a:gd name="T8" fmla="*/ 258 w 292"/>
                <a:gd name="T9" fmla="*/ 97 h 174"/>
                <a:gd name="T10" fmla="*/ 242 w 292"/>
                <a:gd name="T11" fmla="*/ 109 h 174"/>
                <a:gd name="T12" fmla="*/ 222 w 292"/>
                <a:gd name="T13" fmla="*/ 118 h 174"/>
                <a:gd name="T14" fmla="*/ 200 w 292"/>
                <a:gd name="T15" fmla="*/ 123 h 174"/>
                <a:gd name="T16" fmla="*/ 177 w 292"/>
                <a:gd name="T17" fmla="*/ 122 h 174"/>
                <a:gd name="T18" fmla="*/ 158 w 292"/>
                <a:gd name="T19" fmla="*/ 125 h 174"/>
                <a:gd name="T20" fmla="*/ 140 w 292"/>
                <a:gd name="T21" fmla="*/ 129 h 174"/>
                <a:gd name="T22" fmla="*/ 124 w 292"/>
                <a:gd name="T23" fmla="*/ 136 h 174"/>
                <a:gd name="T24" fmla="*/ 110 w 292"/>
                <a:gd name="T25" fmla="*/ 143 h 174"/>
                <a:gd name="T26" fmla="*/ 97 w 292"/>
                <a:gd name="T27" fmla="*/ 151 h 174"/>
                <a:gd name="T28" fmla="*/ 87 w 292"/>
                <a:gd name="T29" fmla="*/ 158 h 174"/>
                <a:gd name="T30" fmla="*/ 78 w 292"/>
                <a:gd name="T31" fmla="*/ 163 h 174"/>
                <a:gd name="T32" fmla="*/ 71 w 292"/>
                <a:gd name="T33" fmla="*/ 166 h 174"/>
                <a:gd name="T34" fmla="*/ 63 w 292"/>
                <a:gd name="T35" fmla="*/ 170 h 174"/>
                <a:gd name="T36" fmla="*/ 52 w 292"/>
                <a:gd name="T37" fmla="*/ 173 h 174"/>
                <a:gd name="T38" fmla="*/ 40 w 292"/>
                <a:gd name="T39" fmla="*/ 174 h 174"/>
                <a:gd name="T40" fmla="*/ 29 w 292"/>
                <a:gd name="T41" fmla="*/ 173 h 174"/>
                <a:gd name="T42" fmla="*/ 18 w 292"/>
                <a:gd name="T43" fmla="*/ 168 h 174"/>
                <a:gd name="T44" fmla="*/ 9 w 292"/>
                <a:gd name="T45" fmla="*/ 158 h 174"/>
                <a:gd name="T46" fmla="*/ 2 w 292"/>
                <a:gd name="T47" fmla="*/ 143 h 174"/>
                <a:gd name="T48" fmla="*/ 0 w 292"/>
                <a:gd name="T49" fmla="*/ 122 h 174"/>
                <a:gd name="T50" fmla="*/ 2 w 292"/>
                <a:gd name="T51" fmla="*/ 99 h 174"/>
                <a:gd name="T52" fmla="*/ 8 w 292"/>
                <a:gd name="T53" fmla="*/ 78 h 174"/>
                <a:gd name="T54" fmla="*/ 19 w 292"/>
                <a:gd name="T55" fmla="*/ 57 h 174"/>
                <a:gd name="T56" fmla="*/ 33 w 292"/>
                <a:gd name="T57" fmla="*/ 39 h 174"/>
                <a:gd name="T58" fmla="*/ 52 w 292"/>
                <a:gd name="T59" fmla="*/ 24 h 174"/>
                <a:gd name="T60" fmla="*/ 74 w 292"/>
                <a:gd name="T61" fmla="*/ 12 h 174"/>
                <a:gd name="T62" fmla="*/ 99 w 292"/>
                <a:gd name="T63" fmla="*/ 4 h 174"/>
                <a:gd name="T64" fmla="*/ 128 w 292"/>
                <a:gd name="T65" fmla="*/ 0 h 174"/>
                <a:gd name="T66" fmla="*/ 159 w 292"/>
                <a:gd name="T67" fmla="*/ 0 h 174"/>
                <a:gd name="T68" fmla="*/ 192 w 292"/>
                <a:gd name="T69" fmla="*/ 3 h 174"/>
                <a:gd name="T70" fmla="*/ 222 w 292"/>
                <a:gd name="T71" fmla="*/ 9 h 174"/>
                <a:gd name="T72" fmla="*/ 249 w 292"/>
                <a:gd name="T73" fmla="*/ 16 h 174"/>
                <a:gd name="T74" fmla="*/ 272 w 292"/>
                <a:gd name="T75" fmla="*/ 25 h 174"/>
                <a:gd name="T76" fmla="*/ 286 w 292"/>
                <a:gd name="T77" fmla="*/ 37 h 174"/>
                <a:gd name="T78" fmla="*/ 292 w 292"/>
                <a:gd name="T79" fmla="*/ 49 h 1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92"/>
                <a:gd name="T121" fmla="*/ 0 h 174"/>
                <a:gd name="T122" fmla="*/ 292 w 292"/>
                <a:gd name="T123" fmla="*/ 174 h 1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92" h="174">
                  <a:moveTo>
                    <a:pt x="291" y="56"/>
                  </a:moveTo>
                  <a:lnTo>
                    <a:pt x="291" y="57"/>
                  </a:lnTo>
                  <a:lnTo>
                    <a:pt x="289" y="59"/>
                  </a:lnTo>
                  <a:lnTo>
                    <a:pt x="287" y="62"/>
                  </a:lnTo>
                  <a:lnTo>
                    <a:pt x="285" y="67"/>
                  </a:lnTo>
                  <a:lnTo>
                    <a:pt x="280" y="73"/>
                  </a:lnTo>
                  <a:lnTo>
                    <a:pt x="276" y="79"/>
                  </a:lnTo>
                  <a:lnTo>
                    <a:pt x="271" y="85"/>
                  </a:lnTo>
                  <a:lnTo>
                    <a:pt x="265" y="91"/>
                  </a:lnTo>
                  <a:lnTo>
                    <a:pt x="258" y="97"/>
                  </a:lnTo>
                  <a:lnTo>
                    <a:pt x="250" y="104"/>
                  </a:lnTo>
                  <a:lnTo>
                    <a:pt x="242" y="109"/>
                  </a:lnTo>
                  <a:lnTo>
                    <a:pt x="232" y="115"/>
                  </a:lnTo>
                  <a:lnTo>
                    <a:pt x="222" y="118"/>
                  </a:lnTo>
                  <a:lnTo>
                    <a:pt x="211" y="122"/>
                  </a:lnTo>
                  <a:lnTo>
                    <a:pt x="200" y="123"/>
                  </a:lnTo>
                  <a:lnTo>
                    <a:pt x="187" y="123"/>
                  </a:lnTo>
                  <a:lnTo>
                    <a:pt x="177" y="122"/>
                  </a:lnTo>
                  <a:lnTo>
                    <a:pt x="167" y="123"/>
                  </a:lnTo>
                  <a:lnTo>
                    <a:pt x="158" y="125"/>
                  </a:lnTo>
                  <a:lnTo>
                    <a:pt x="149" y="127"/>
                  </a:lnTo>
                  <a:lnTo>
                    <a:pt x="140" y="129"/>
                  </a:lnTo>
                  <a:lnTo>
                    <a:pt x="132" y="133"/>
                  </a:lnTo>
                  <a:lnTo>
                    <a:pt x="124" y="136"/>
                  </a:lnTo>
                  <a:lnTo>
                    <a:pt x="117" y="140"/>
                  </a:lnTo>
                  <a:lnTo>
                    <a:pt x="110" y="143"/>
                  </a:lnTo>
                  <a:lnTo>
                    <a:pt x="103" y="147"/>
                  </a:lnTo>
                  <a:lnTo>
                    <a:pt x="97" y="151"/>
                  </a:lnTo>
                  <a:lnTo>
                    <a:pt x="92" y="155"/>
                  </a:lnTo>
                  <a:lnTo>
                    <a:pt x="87" y="158"/>
                  </a:lnTo>
                  <a:lnTo>
                    <a:pt x="82" y="161"/>
                  </a:lnTo>
                  <a:lnTo>
                    <a:pt x="78" y="163"/>
                  </a:lnTo>
                  <a:lnTo>
                    <a:pt x="75" y="165"/>
                  </a:lnTo>
                  <a:lnTo>
                    <a:pt x="71" y="166"/>
                  </a:lnTo>
                  <a:lnTo>
                    <a:pt x="67" y="168"/>
                  </a:lnTo>
                  <a:lnTo>
                    <a:pt x="63" y="170"/>
                  </a:lnTo>
                  <a:lnTo>
                    <a:pt x="57" y="171"/>
                  </a:lnTo>
                  <a:lnTo>
                    <a:pt x="52" y="173"/>
                  </a:lnTo>
                  <a:lnTo>
                    <a:pt x="46" y="174"/>
                  </a:lnTo>
                  <a:lnTo>
                    <a:pt x="40" y="174"/>
                  </a:lnTo>
                  <a:lnTo>
                    <a:pt x="34" y="174"/>
                  </a:lnTo>
                  <a:lnTo>
                    <a:pt x="29" y="173"/>
                  </a:lnTo>
                  <a:lnTo>
                    <a:pt x="23" y="171"/>
                  </a:lnTo>
                  <a:lnTo>
                    <a:pt x="18" y="168"/>
                  </a:lnTo>
                  <a:lnTo>
                    <a:pt x="13" y="164"/>
                  </a:lnTo>
                  <a:lnTo>
                    <a:pt x="9" y="158"/>
                  </a:lnTo>
                  <a:lnTo>
                    <a:pt x="5" y="152"/>
                  </a:lnTo>
                  <a:lnTo>
                    <a:pt x="2" y="143"/>
                  </a:lnTo>
                  <a:lnTo>
                    <a:pt x="1" y="133"/>
                  </a:lnTo>
                  <a:lnTo>
                    <a:pt x="0" y="122"/>
                  </a:lnTo>
                  <a:lnTo>
                    <a:pt x="0" y="110"/>
                  </a:lnTo>
                  <a:lnTo>
                    <a:pt x="2" y="99"/>
                  </a:lnTo>
                  <a:lnTo>
                    <a:pt x="4" y="88"/>
                  </a:lnTo>
                  <a:lnTo>
                    <a:pt x="8" y="78"/>
                  </a:lnTo>
                  <a:lnTo>
                    <a:pt x="13" y="67"/>
                  </a:lnTo>
                  <a:lnTo>
                    <a:pt x="19" y="57"/>
                  </a:lnTo>
                  <a:lnTo>
                    <a:pt x="26" y="48"/>
                  </a:lnTo>
                  <a:lnTo>
                    <a:pt x="33" y="39"/>
                  </a:lnTo>
                  <a:lnTo>
                    <a:pt x="42" y="31"/>
                  </a:lnTo>
                  <a:lnTo>
                    <a:pt x="52" y="24"/>
                  </a:lnTo>
                  <a:lnTo>
                    <a:pt x="62" y="17"/>
                  </a:lnTo>
                  <a:lnTo>
                    <a:pt x="74" y="12"/>
                  </a:lnTo>
                  <a:lnTo>
                    <a:pt x="86" y="7"/>
                  </a:lnTo>
                  <a:lnTo>
                    <a:pt x="99" y="4"/>
                  </a:lnTo>
                  <a:lnTo>
                    <a:pt x="113" y="1"/>
                  </a:lnTo>
                  <a:lnTo>
                    <a:pt x="128" y="0"/>
                  </a:lnTo>
                  <a:lnTo>
                    <a:pt x="143" y="0"/>
                  </a:lnTo>
                  <a:lnTo>
                    <a:pt x="159" y="0"/>
                  </a:lnTo>
                  <a:lnTo>
                    <a:pt x="175" y="1"/>
                  </a:lnTo>
                  <a:lnTo>
                    <a:pt x="192" y="3"/>
                  </a:lnTo>
                  <a:lnTo>
                    <a:pt x="207" y="6"/>
                  </a:lnTo>
                  <a:lnTo>
                    <a:pt x="222" y="9"/>
                  </a:lnTo>
                  <a:lnTo>
                    <a:pt x="236" y="12"/>
                  </a:lnTo>
                  <a:lnTo>
                    <a:pt x="249" y="16"/>
                  </a:lnTo>
                  <a:lnTo>
                    <a:pt x="261" y="20"/>
                  </a:lnTo>
                  <a:lnTo>
                    <a:pt x="272" y="25"/>
                  </a:lnTo>
                  <a:lnTo>
                    <a:pt x="280" y="31"/>
                  </a:lnTo>
                  <a:lnTo>
                    <a:pt x="286" y="37"/>
                  </a:lnTo>
                  <a:lnTo>
                    <a:pt x="291" y="43"/>
                  </a:lnTo>
                  <a:lnTo>
                    <a:pt x="292" y="49"/>
                  </a:lnTo>
                  <a:lnTo>
                    <a:pt x="291" y="56"/>
                  </a:lnTo>
                  <a:close/>
                </a:path>
              </a:pathLst>
            </a:custGeom>
            <a:solidFill>
              <a:srgbClr val="CEB7B2"/>
            </a:solidFill>
            <a:ln w="9525">
              <a:noFill/>
              <a:round/>
              <a:headEnd/>
              <a:tailEnd/>
            </a:ln>
          </p:spPr>
          <p:txBody>
            <a:bodyPr/>
            <a:lstStyle/>
            <a:p>
              <a:endParaRPr lang="en-US"/>
            </a:p>
          </p:txBody>
        </p:sp>
        <p:sp>
          <p:nvSpPr>
            <p:cNvPr id="16463" name="Freeform 141"/>
            <p:cNvSpPr>
              <a:spLocks/>
            </p:cNvSpPr>
            <p:nvPr/>
          </p:nvSpPr>
          <p:spPr bwMode="auto">
            <a:xfrm>
              <a:off x="1477" y="2892"/>
              <a:ext cx="286" cy="167"/>
            </a:xfrm>
            <a:custGeom>
              <a:avLst/>
              <a:gdLst>
                <a:gd name="T0" fmla="*/ 284 w 286"/>
                <a:gd name="T1" fmla="*/ 55 h 167"/>
                <a:gd name="T2" fmla="*/ 281 w 286"/>
                <a:gd name="T3" fmla="*/ 60 h 167"/>
                <a:gd name="T4" fmla="*/ 274 w 286"/>
                <a:gd name="T5" fmla="*/ 70 h 167"/>
                <a:gd name="T6" fmla="*/ 264 w 286"/>
                <a:gd name="T7" fmla="*/ 82 h 167"/>
                <a:gd name="T8" fmla="*/ 252 w 286"/>
                <a:gd name="T9" fmla="*/ 94 h 167"/>
                <a:gd name="T10" fmla="*/ 236 w 286"/>
                <a:gd name="T11" fmla="*/ 105 h 167"/>
                <a:gd name="T12" fmla="*/ 217 w 286"/>
                <a:gd name="T13" fmla="*/ 114 h 167"/>
                <a:gd name="T14" fmla="*/ 196 w 286"/>
                <a:gd name="T15" fmla="*/ 118 h 167"/>
                <a:gd name="T16" fmla="*/ 173 w 286"/>
                <a:gd name="T17" fmla="*/ 118 h 167"/>
                <a:gd name="T18" fmla="*/ 154 w 286"/>
                <a:gd name="T19" fmla="*/ 119 h 167"/>
                <a:gd name="T20" fmla="*/ 137 w 286"/>
                <a:gd name="T21" fmla="*/ 124 h 167"/>
                <a:gd name="T22" fmla="*/ 122 w 286"/>
                <a:gd name="T23" fmla="*/ 131 h 167"/>
                <a:gd name="T24" fmla="*/ 108 w 286"/>
                <a:gd name="T25" fmla="*/ 137 h 167"/>
                <a:gd name="T26" fmla="*/ 96 w 286"/>
                <a:gd name="T27" fmla="*/ 145 h 167"/>
                <a:gd name="T28" fmla="*/ 85 w 286"/>
                <a:gd name="T29" fmla="*/ 152 h 167"/>
                <a:gd name="T30" fmla="*/ 77 w 286"/>
                <a:gd name="T31" fmla="*/ 156 h 167"/>
                <a:gd name="T32" fmla="*/ 66 w 286"/>
                <a:gd name="T33" fmla="*/ 161 h 167"/>
                <a:gd name="T34" fmla="*/ 45 w 286"/>
                <a:gd name="T35" fmla="*/ 167 h 167"/>
                <a:gd name="T36" fmla="*/ 23 w 286"/>
                <a:gd name="T37" fmla="*/ 164 h 167"/>
                <a:gd name="T38" fmla="*/ 6 w 286"/>
                <a:gd name="T39" fmla="*/ 145 h 167"/>
                <a:gd name="T40" fmla="*/ 0 w 286"/>
                <a:gd name="T41" fmla="*/ 117 h 167"/>
                <a:gd name="T42" fmla="*/ 2 w 286"/>
                <a:gd name="T43" fmla="*/ 95 h 167"/>
                <a:gd name="T44" fmla="*/ 8 w 286"/>
                <a:gd name="T45" fmla="*/ 74 h 167"/>
                <a:gd name="T46" fmla="*/ 19 w 286"/>
                <a:gd name="T47" fmla="*/ 55 h 167"/>
                <a:gd name="T48" fmla="*/ 33 w 286"/>
                <a:gd name="T49" fmla="*/ 37 h 167"/>
                <a:gd name="T50" fmla="*/ 51 w 286"/>
                <a:gd name="T51" fmla="*/ 22 h 167"/>
                <a:gd name="T52" fmla="*/ 72 w 286"/>
                <a:gd name="T53" fmla="*/ 11 h 167"/>
                <a:gd name="T54" fmla="*/ 97 w 286"/>
                <a:gd name="T55" fmla="*/ 3 h 167"/>
                <a:gd name="T56" fmla="*/ 125 w 286"/>
                <a:gd name="T57" fmla="*/ 1 h 167"/>
                <a:gd name="T58" fmla="*/ 156 w 286"/>
                <a:gd name="T59" fmla="*/ 1 h 167"/>
                <a:gd name="T60" fmla="*/ 187 w 286"/>
                <a:gd name="T61" fmla="*/ 3 h 167"/>
                <a:gd name="T62" fmla="*/ 217 w 286"/>
                <a:gd name="T63" fmla="*/ 8 h 167"/>
                <a:gd name="T64" fmla="*/ 244 w 286"/>
                <a:gd name="T65" fmla="*/ 16 h 167"/>
                <a:gd name="T66" fmla="*/ 265 w 286"/>
                <a:gd name="T67" fmla="*/ 24 h 167"/>
                <a:gd name="T68" fmla="*/ 280 w 286"/>
                <a:gd name="T69" fmla="*/ 35 h 167"/>
                <a:gd name="T70" fmla="*/ 286 w 286"/>
                <a:gd name="T71" fmla="*/ 47 h 1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167"/>
                <a:gd name="T110" fmla="*/ 286 w 286"/>
                <a:gd name="T111" fmla="*/ 167 h 1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167">
                  <a:moveTo>
                    <a:pt x="284" y="54"/>
                  </a:moveTo>
                  <a:lnTo>
                    <a:pt x="284" y="55"/>
                  </a:lnTo>
                  <a:lnTo>
                    <a:pt x="282" y="57"/>
                  </a:lnTo>
                  <a:lnTo>
                    <a:pt x="281" y="60"/>
                  </a:lnTo>
                  <a:lnTo>
                    <a:pt x="278" y="64"/>
                  </a:lnTo>
                  <a:lnTo>
                    <a:pt x="274" y="70"/>
                  </a:lnTo>
                  <a:lnTo>
                    <a:pt x="269" y="76"/>
                  </a:lnTo>
                  <a:lnTo>
                    <a:pt x="264" y="82"/>
                  </a:lnTo>
                  <a:lnTo>
                    <a:pt x="258" y="88"/>
                  </a:lnTo>
                  <a:lnTo>
                    <a:pt x="252" y="94"/>
                  </a:lnTo>
                  <a:lnTo>
                    <a:pt x="244" y="100"/>
                  </a:lnTo>
                  <a:lnTo>
                    <a:pt x="236" y="105"/>
                  </a:lnTo>
                  <a:lnTo>
                    <a:pt x="227" y="110"/>
                  </a:lnTo>
                  <a:lnTo>
                    <a:pt x="217" y="114"/>
                  </a:lnTo>
                  <a:lnTo>
                    <a:pt x="207" y="117"/>
                  </a:lnTo>
                  <a:lnTo>
                    <a:pt x="196" y="118"/>
                  </a:lnTo>
                  <a:lnTo>
                    <a:pt x="183" y="118"/>
                  </a:lnTo>
                  <a:lnTo>
                    <a:pt x="173" y="118"/>
                  </a:lnTo>
                  <a:lnTo>
                    <a:pt x="164" y="119"/>
                  </a:lnTo>
                  <a:lnTo>
                    <a:pt x="154" y="119"/>
                  </a:lnTo>
                  <a:lnTo>
                    <a:pt x="146" y="122"/>
                  </a:lnTo>
                  <a:lnTo>
                    <a:pt x="137" y="124"/>
                  </a:lnTo>
                  <a:lnTo>
                    <a:pt x="129" y="127"/>
                  </a:lnTo>
                  <a:lnTo>
                    <a:pt x="122" y="131"/>
                  </a:lnTo>
                  <a:lnTo>
                    <a:pt x="114" y="134"/>
                  </a:lnTo>
                  <a:lnTo>
                    <a:pt x="108" y="137"/>
                  </a:lnTo>
                  <a:lnTo>
                    <a:pt x="101" y="142"/>
                  </a:lnTo>
                  <a:lnTo>
                    <a:pt x="96" y="145"/>
                  </a:lnTo>
                  <a:lnTo>
                    <a:pt x="90" y="149"/>
                  </a:lnTo>
                  <a:lnTo>
                    <a:pt x="85" y="152"/>
                  </a:lnTo>
                  <a:lnTo>
                    <a:pt x="81" y="155"/>
                  </a:lnTo>
                  <a:lnTo>
                    <a:pt x="77" y="156"/>
                  </a:lnTo>
                  <a:lnTo>
                    <a:pt x="74" y="158"/>
                  </a:lnTo>
                  <a:lnTo>
                    <a:pt x="66" y="161"/>
                  </a:lnTo>
                  <a:lnTo>
                    <a:pt x="56" y="164"/>
                  </a:lnTo>
                  <a:lnTo>
                    <a:pt x="45" y="167"/>
                  </a:lnTo>
                  <a:lnTo>
                    <a:pt x="34" y="167"/>
                  </a:lnTo>
                  <a:lnTo>
                    <a:pt x="23" y="164"/>
                  </a:lnTo>
                  <a:lnTo>
                    <a:pt x="13" y="157"/>
                  </a:lnTo>
                  <a:lnTo>
                    <a:pt x="6" y="145"/>
                  </a:lnTo>
                  <a:lnTo>
                    <a:pt x="1" y="127"/>
                  </a:lnTo>
                  <a:lnTo>
                    <a:pt x="0" y="117"/>
                  </a:lnTo>
                  <a:lnTo>
                    <a:pt x="1" y="106"/>
                  </a:lnTo>
                  <a:lnTo>
                    <a:pt x="2" y="95"/>
                  </a:lnTo>
                  <a:lnTo>
                    <a:pt x="5" y="85"/>
                  </a:lnTo>
                  <a:lnTo>
                    <a:pt x="8" y="74"/>
                  </a:lnTo>
                  <a:lnTo>
                    <a:pt x="13" y="64"/>
                  </a:lnTo>
                  <a:lnTo>
                    <a:pt x="19" y="55"/>
                  </a:lnTo>
                  <a:lnTo>
                    <a:pt x="25" y="46"/>
                  </a:lnTo>
                  <a:lnTo>
                    <a:pt x="33" y="37"/>
                  </a:lnTo>
                  <a:lnTo>
                    <a:pt x="42" y="29"/>
                  </a:lnTo>
                  <a:lnTo>
                    <a:pt x="51" y="22"/>
                  </a:lnTo>
                  <a:lnTo>
                    <a:pt x="61" y="16"/>
                  </a:lnTo>
                  <a:lnTo>
                    <a:pt x="72" y="11"/>
                  </a:lnTo>
                  <a:lnTo>
                    <a:pt x="85" y="7"/>
                  </a:lnTo>
                  <a:lnTo>
                    <a:pt x="97" y="3"/>
                  </a:lnTo>
                  <a:lnTo>
                    <a:pt x="111" y="2"/>
                  </a:lnTo>
                  <a:lnTo>
                    <a:pt x="125" y="1"/>
                  </a:lnTo>
                  <a:lnTo>
                    <a:pt x="140" y="0"/>
                  </a:lnTo>
                  <a:lnTo>
                    <a:pt x="156" y="1"/>
                  </a:lnTo>
                  <a:lnTo>
                    <a:pt x="171" y="2"/>
                  </a:lnTo>
                  <a:lnTo>
                    <a:pt x="187" y="3"/>
                  </a:lnTo>
                  <a:lnTo>
                    <a:pt x="202" y="5"/>
                  </a:lnTo>
                  <a:lnTo>
                    <a:pt x="217" y="8"/>
                  </a:lnTo>
                  <a:lnTo>
                    <a:pt x="231" y="12"/>
                  </a:lnTo>
                  <a:lnTo>
                    <a:pt x="244" y="16"/>
                  </a:lnTo>
                  <a:lnTo>
                    <a:pt x="256" y="20"/>
                  </a:lnTo>
                  <a:lnTo>
                    <a:pt x="265" y="24"/>
                  </a:lnTo>
                  <a:lnTo>
                    <a:pt x="274" y="30"/>
                  </a:lnTo>
                  <a:lnTo>
                    <a:pt x="280" y="35"/>
                  </a:lnTo>
                  <a:lnTo>
                    <a:pt x="284" y="41"/>
                  </a:lnTo>
                  <a:lnTo>
                    <a:pt x="286" y="47"/>
                  </a:lnTo>
                  <a:lnTo>
                    <a:pt x="284" y="54"/>
                  </a:lnTo>
                  <a:close/>
                </a:path>
              </a:pathLst>
            </a:custGeom>
            <a:solidFill>
              <a:srgbClr val="B5968E"/>
            </a:solidFill>
            <a:ln w="9525">
              <a:noFill/>
              <a:round/>
              <a:headEnd/>
              <a:tailEnd/>
            </a:ln>
          </p:spPr>
          <p:txBody>
            <a:bodyPr/>
            <a:lstStyle/>
            <a:p>
              <a:endParaRPr lang="en-US"/>
            </a:p>
          </p:txBody>
        </p:sp>
        <p:sp>
          <p:nvSpPr>
            <p:cNvPr id="16464" name="Freeform 142"/>
            <p:cNvSpPr>
              <a:spLocks/>
            </p:cNvSpPr>
            <p:nvPr/>
          </p:nvSpPr>
          <p:spPr bwMode="auto">
            <a:xfrm>
              <a:off x="1481" y="2895"/>
              <a:ext cx="278" cy="160"/>
            </a:xfrm>
            <a:custGeom>
              <a:avLst/>
              <a:gdLst>
                <a:gd name="T0" fmla="*/ 277 w 278"/>
                <a:gd name="T1" fmla="*/ 52 h 160"/>
                <a:gd name="T2" fmla="*/ 273 w 278"/>
                <a:gd name="T3" fmla="*/ 57 h 160"/>
                <a:gd name="T4" fmla="*/ 267 w 278"/>
                <a:gd name="T5" fmla="*/ 67 h 160"/>
                <a:gd name="T6" fmla="*/ 258 w 278"/>
                <a:gd name="T7" fmla="*/ 78 h 160"/>
                <a:gd name="T8" fmla="*/ 245 w 278"/>
                <a:gd name="T9" fmla="*/ 90 h 160"/>
                <a:gd name="T10" fmla="*/ 230 w 278"/>
                <a:gd name="T11" fmla="*/ 101 h 160"/>
                <a:gd name="T12" fmla="*/ 211 w 278"/>
                <a:gd name="T13" fmla="*/ 109 h 160"/>
                <a:gd name="T14" fmla="*/ 190 w 278"/>
                <a:gd name="T15" fmla="*/ 113 h 160"/>
                <a:gd name="T16" fmla="*/ 169 w 278"/>
                <a:gd name="T17" fmla="*/ 112 h 160"/>
                <a:gd name="T18" fmla="*/ 150 w 278"/>
                <a:gd name="T19" fmla="*/ 114 h 160"/>
                <a:gd name="T20" fmla="*/ 133 w 278"/>
                <a:gd name="T21" fmla="*/ 119 h 160"/>
                <a:gd name="T22" fmla="*/ 118 w 278"/>
                <a:gd name="T23" fmla="*/ 125 h 160"/>
                <a:gd name="T24" fmla="*/ 105 w 278"/>
                <a:gd name="T25" fmla="*/ 132 h 160"/>
                <a:gd name="T26" fmla="*/ 93 w 278"/>
                <a:gd name="T27" fmla="*/ 139 h 160"/>
                <a:gd name="T28" fmla="*/ 83 w 278"/>
                <a:gd name="T29" fmla="*/ 145 h 160"/>
                <a:gd name="T30" fmla="*/ 75 w 278"/>
                <a:gd name="T31" fmla="*/ 150 h 160"/>
                <a:gd name="T32" fmla="*/ 64 w 278"/>
                <a:gd name="T33" fmla="*/ 154 h 160"/>
                <a:gd name="T34" fmla="*/ 44 w 278"/>
                <a:gd name="T35" fmla="*/ 159 h 160"/>
                <a:gd name="T36" fmla="*/ 22 w 278"/>
                <a:gd name="T37" fmla="*/ 157 h 160"/>
                <a:gd name="T38" fmla="*/ 5 w 278"/>
                <a:gd name="T39" fmla="*/ 139 h 160"/>
                <a:gd name="T40" fmla="*/ 0 w 278"/>
                <a:gd name="T41" fmla="*/ 112 h 160"/>
                <a:gd name="T42" fmla="*/ 1 w 278"/>
                <a:gd name="T43" fmla="*/ 91 h 160"/>
                <a:gd name="T44" fmla="*/ 7 w 278"/>
                <a:gd name="T45" fmla="*/ 71 h 160"/>
                <a:gd name="T46" fmla="*/ 18 w 278"/>
                <a:gd name="T47" fmla="*/ 53 h 160"/>
                <a:gd name="T48" fmla="*/ 31 w 278"/>
                <a:gd name="T49" fmla="*/ 36 h 160"/>
                <a:gd name="T50" fmla="*/ 49 w 278"/>
                <a:gd name="T51" fmla="*/ 21 h 160"/>
                <a:gd name="T52" fmla="*/ 70 w 278"/>
                <a:gd name="T53" fmla="*/ 11 h 160"/>
                <a:gd name="T54" fmla="*/ 94 w 278"/>
                <a:gd name="T55" fmla="*/ 3 h 160"/>
                <a:gd name="T56" fmla="*/ 122 w 278"/>
                <a:gd name="T57" fmla="*/ 0 h 160"/>
                <a:gd name="T58" fmla="*/ 152 w 278"/>
                <a:gd name="T59" fmla="*/ 0 h 160"/>
                <a:gd name="T60" fmla="*/ 182 w 278"/>
                <a:gd name="T61" fmla="*/ 3 h 160"/>
                <a:gd name="T62" fmla="*/ 211 w 278"/>
                <a:gd name="T63" fmla="*/ 8 h 160"/>
                <a:gd name="T64" fmla="*/ 237 w 278"/>
                <a:gd name="T65" fmla="*/ 14 h 160"/>
                <a:gd name="T66" fmla="*/ 259 w 278"/>
                <a:gd name="T67" fmla="*/ 23 h 160"/>
                <a:gd name="T68" fmla="*/ 273 w 278"/>
                <a:gd name="T69" fmla="*/ 33 h 160"/>
                <a:gd name="T70" fmla="*/ 278 w 278"/>
                <a:gd name="T71" fmla="*/ 45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8"/>
                <a:gd name="T109" fmla="*/ 0 h 160"/>
                <a:gd name="T110" fmla="*/ 278 w 278"/>
                <a:gd name="T111" fmla="*/ 160 h 16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8" h="160">
                  <a:moveTo>
                    <a:pt x="277" y="51"/>
                  </a:moveTo>
                  <a:lnTo>
                    <a:pt x="277" y="52"/>
                  </a:lnTo>
                  <a:lnTo>
                    <a:pt x="276" y="54"/>
                  </a:lnTo>
                  <a:lnTo>
                    <a:pt x="273" y="57"/>
                  </a:lnTo>
                  <a:lnTo>
                    <a:pt x="271" y="61"/>
                  </a:lnTo>
                  <a:lnTo>
                    <a:pt x="267" y="67"/>
                  </a:lnTo>
                  <a:lnTo>
                    <a:pt x="263" y="72"/>
                  </a:lnTo>
                  <a:lnTo>
                    <a:pt x="258" y="78"/>
                  </a:lnTo>
                  <a:lnTo>
                    <a:pt x="252" y="84"/>
                  </a:lnTo>
                  <a:lnTo>
                    <a:pt x="245" y="90"/>
                  </a:lnTo>
                  <a:lnTo>
                    <a:pt x="238" y="95"/>
                  </a:lnTo>
                  <a:lnTo>
                    <a:pt x="230" y="101"/>
                  </a:lnTo>
                  <a:lnTo>
                    <a:pt x="221" y="105"/>
                  </a:lnTo>
                  <a:lnTo>
                    <a:pt x="211" y="109"/>
                  </a:lnTo>
                  <a:lnTo>
                    <a:pt x="201" y="111"/>
                  </a:lnTo>
                  <a:lnTo>
                    <a:pt x="190" y="113"/>
                  </a:lnTo>
                  <a:lnTo>
                    <a:pt x="179" y="113"/>
                  </a:lnTo>
                  <a:lnTo>
                    <a:pt x="169" y="112"/>
                  </a:lnTo>
                  <a:lnTo>
                    <a:pt x="159" y="113"/>
                  </a:lnTo>
                  <a:lnTo>
                    <a:pt x="150" y="114"/>
                  </a:lnTo>
                  <a:lnTo>
                    <a:pt x="142" y="116"/>
                  </a:lnTo>
                  <a:lnTo>
                    <a:pt x="133" y="119"/>
                  </a:lnTo>
                  <a:lnTo>
                    <a:pt x="125" y="122"/>
                  </a:lnTo>
                  <a:lnTo>
                    <a:pt x="118" y="125"/>
                  </a:lnTo>
                  <a:lnTo>
                    <a:pt x="111" y="128"/>
                  </a:lnTo>
                  <a:lnTo>
                    <a:pt x="105" y="132"/>
                  </a:lnTo>
                  <a:lnTo>
                    <a:pt x="98" y="135"/>
                  </a:lnTo>
                  <a:lnTo>
                    <a:pt x="93" y="139"/>
                  </a:lnTo>
                  <a:lnTo>
                    <a:pt x="87" y="142"/>
                  </a:lnTo>
                  <a:lnTo>
                    <a:pt x="83" y="145"/>
                  </a:lnTo>
                  <a:lnTo>
                    <a:pt x="78" y="148"/>
                  </a:lnTo>
                  <a:lnTo>
                    <a:pt x="75" y="150"/>
                  </a:lnTo>
                  <a:lnTo>
                    <a:pt x="71" y="152"/>
                  </a:lnTo>
                  <a:lnTo>
                    <a:pt x="64" y="154"/>
                  </a:lnTo>
                  <a:lnTo>
                    <a:pt x="55" y="158"/>
                  </a:lnTo>
                  <a:lnTo>
                    <a:pt x="44" y="159"/>
                  </a:lnTo>
                  <a:lnTo>
                    <a:pt x="32" y="160"/>
                  </a:lnTo>
                  <a:lnTo>
                    <a:pt x="22" y="157"/>
                  </a:lnTo>
                  <a:lnTo>
                    <a:pt x="12" y="151"/>
                  </a:lnTo>
                  <a:lnTo>
                    <a:pt x="5" y="139"/>
                  </a:lnTo>
                  <a:lnTo>
                    <a:pt x="1" y="122"/>
                  </a:lnTo>
                  <a:lnTo>
                    <a:pt x="0" y="112"/>
                  </a:lnTo>
                  <a:lnTo>
                    <a:pt x="0" y="102"/>
                  </a:lnTo>
                  <a:lnTo>
                    <a:pt x="1" y="91"/>
                  </a:lnTo>
                  <a:lnTo>
                    <a:pt x="4" y="81"/>
                  </a:lnTo>
                  <a:lnTo>
                    <a:pt x="7" y="71"/>
                  </a:lnTo>
                  <a:lnTo>
                    <a:pt x="12" y="62"/>
                  </a:lnTo>
                  <a:lnTo>
                    <a:pt x="18" y="53"/>
                  </a:lnTo>
                  <a:lnTo>
                    <a:pt x="24" y="44"/>
                  </a:lnTo>
                  <a:lnTo>
                    <a:pt x="31" y="36"/>
                  </a:lnTo>
                  <a:lnTo>
                    <a:pt x="40" y="28"/>
                  </a:lnTo>
                  <a:lnTo>
                    <a:pt x="49" y="21"/>
                  </a:lnTo>
                  <a:lnTo>
                    <a:pt x="59" y="16"/>
                  </a:lnTo>
                  <a:lnTo>
                    <a:pt x="70" y="11"/>
                  </a:lnTo>
                  <a:lnTo>
                    <a:pt x="82" y="7"/>
                  </a:lnTo>
                  <a:lnTo>
                    <a:pt x="94" y="3"/>
                  </a:lnTo>
                  <a:lnTo>
                    <a:pt x="108" y="1"/>
                  </a:lnTo>
                  <a:lnTo>
                    <a:pt x="122" y="0"/>
                  </a:lnTo>
                  <a:lnTo>
                    <a:pt x="136" y="0"/>
                  </a:lnTo>
                  <a:lnTo>
                    <a:pt x="152" y="0"/>
                  </a:lnTo>
                  <a:lnTo>
                    <a:pt x="167" y="1"/>
                  </a:lnTo>
                  <a:lnTo>
                    <a:pt x="182" y="3"/>
                  </a:lnTo>
                  <a:lnTo>
                    <a:pt x="197" y="5"/>
                  </a:lnTo>
                  <a:lnTo>
                    <a:pt x="211" y="8"/>
                  </a:lnTo>
                  <a:lnTo>
                    <a:pt x="225" y="11"/>
                  </a:lnTo>
                  <a:lnTo>
                    <a:pt x="237" y="14"/>
                  </a:lnTo>
                  <a:lnTo>
                    <a:pt x="249" y="19"/>
                  </a:lnTo>
                  <a:lnTo>
                    <a:pt x="259" y="23"/>
                  </a:lnTo>
                  <a:lnTo>
                    <a:pt x="266" y="28"/>
                  </a:lnTo>
                  <a:lnTo>
                    <a:pt x="273" y="33"/>
                  </a:lnTo>
                  <a:lnTo>
                    <a:pt x="277" y="39"/>
                  </a:lnTo>
                  <a:lnTo>
                    <a:pt x="278" y="45"/>
                  </a:lnTo>
                  <a:lnTo>
                    <a:pt x="277" y="51"/>
                  </a:lnTo>
                  <a:close/>
                </a:path>
              </a:pathLst>
            </a:custGeom>
            <a:solidFill>
              <a:srgbClr val="9B7268"/>
            </a:solidFill>
            <a:ln w="9525">
              <a:noFill/>
              <a:round/>
              <a:headEnd/>
              <a:tailEnd/>
            </a:ln>
          </p:spPr>
          <p:txBody>
            <a:bodyPr/>
            <a:lstStyle/>
            <a:p>
              <a:endParaRPr lang="en-US"/>
            </a:p>
          </p:txBody>
        </p:sp>
        <p:sp>
          <p:nvSpPr>
            <p:cNvPr id="16465" name="Freeform 143"/>
            <p:cNvSpPr>
              <a:spLocks/>
            </p:cNvSpPr>
            <p:nvPr/>
          </p:nvSpPr>
          <p:spPr bwMode="auto">
            <a:xfrm>
              <a:off x="1484" y="2898"/>
              <a:ext cx="271" cy="153"/>
            </a:xfrm>
            <a:custGeom>
              <a:avLst/>
              <a:gdLst>
                <a:gd name="T0" fmla="*/ 270 w 271"/>
                <a:gd name="T1" fmla="*/ 50 h 153"/>
                <a:gd name="T2" fmla="*/ 267 w 271"/>
                <a:gd name="T3" fmla="*/ 55 h 153"/>
                <a:gd name="T4" fmla="*/ 261 w 271"/>
                <a:gd name="T5" fmla="*/ 64 h 153"/>
                <a:gd name="T6" fmla="*/ 251 w 271"/>
                <a:gd name="T7" fmla="*/ 75 h 153"/>
                <a:gd name="T8" fmla="*/ 239 w 271"/>
                <a:gd name="T9" fmla="*/ 86 h 153"/>
                <a:gd name="T10" fmla="*/ 225 w 271"/>
                <a:gd name="T11" fmla="*/ 96 h 153"/>
                <a:gd name="T12" fmla="*/ 207 w 271"/>
                <a:gd name="T13" fmla="*/ 104 h 153"/>
                <a:gd name="T14" fmla="*/ 186 w 271"/>
                <a:gd name="T15" fmla="*/ 108 h 153"/>
                <a:gd name="T16" fmla="*/ 165 w 271"/>
                <a:gd name="T17" fmla="*/ 107 h 153"/>
                <a:gd name="T18" fmla="*/ 147 w 271"/>
                <a:gd name="T19" fmla="*/ 109 h 153"/>
                <a:gd name="T20" fmla="*/ 131 w 271"/>
                <a:gd name="T21" fmla="*/ 113 h 153"/>
                <a:gd name="T22" fmla="*/ 116 w 271"/>
                <a:gd name="T23" fmla="*/ 119 h 153"/>
                <a:gd name="T24" fmla="*/ 102 w 271"/>
                <a:gd name="T25" fmla="*/ 126 h 153"/>
                <a:gd name="T26" fmla="*/ 91 w 271"/>
                <a:gd name="T27" fmla="*/ 133 h 153"/>
                <a:gd name="T28" fmla="*/ 81 w 271"/>
                <a:gd name="T29" fmla="*/ 139 h 153"/>
                <a:gd name="T30" fmla="*/ 73 w 271"/>
                <a:gd name="T31" fmla="*/ 143 h 153"/>
                <a:gd name="T32" fmla="*/ 63 w 271"/>
                <a:gd name="T33" fmla="*/ 148 h 153"/>
                <a:gd name="T34" fmla="*/ 43 w 271"/>
                <a:gd name="T35" fmla="*/ 153 h 153"/>
                <a:gd name="T36" fmla="*/ 22 w 271"/>
                <a:gd name="T37" fmla="*/ 150 h 153"/>
                <a:gd name="T38" fmla="*/ 5 w 271"/>
                <a:gd name="T39" fmla="*/ 133 h 153"/>
                <a:gd name="T40" fmla="*/ 0 w 271"/>
                <a:gd name="T41" fmla="*/ 107 h 153"/>
                <a:gd name="T42" fmla="*/ 2 w 271"/>
                <a:gd name="T43" fmla="*/ 87 h 153"/>
                <a:gd name="T44" fmla="*/ 8 w 271"/>
                <a:gd name="T45" fmla="*/ 68 h 153"/>
                <a:gd name="T46" fmla="*/ 18 w 271"/>
                <a:gd name="T47" fmla="*/ 50 h 153"/>
                <a:gd name="T48" fmla="*/ 31 w 271"/>
                <a:gd name="T49" fmla="*/ 34 h 153"/>
                <a:gd name="T50" fmla="*/ 48 w 271"/>
                <a:gd name="T51" fmla="*/ 20 h 153"/>
                <a:gd name="T52" fmla="*/ 69 w 271"/>
                <a:gd name="T53" fmla="*/ 10 h 153"/>
                <a:gd name="T54" fmla="*/ 92 w 271"/>
                <a:gd name="T55" fmla="*/ 3 h 153"/>
                <a:gd name="T56" fmla="*/ 119 w 271"/>
                <a:gd name="T57" fmla="*/ 0 h 153"/>
                <a:gd name="T58" fmla="*/ 148 w 271"/>
                <a:gd name="T59" fmla="*/ 0 h 153"/>
                <a:gd name="T60" fmla="*/ 178 w 271"/>
                <a:gd name="T61" fmla="*/ 3 h 153"/>
                <a:gd name="T62" fmla="*/ 207 w 271"/>
                <a:gd name="T63" fmla="*/ 8 h 153"/>
                <a:gd name="T64" fmla="*/ 232 w 271"/>
                <a:gd name="T65" fmla="*/ 14 h 153"/>
                <a:gd name="T66" fmla="*/ 252 w 271"/>
                <a:gd name="T67" fmla="*/ 22 h 153"/>
                <a:gd name="T68" fmla="*/ 266 w 271"/>
                <a:gd name="T69" fmla="*/ 32 h 153"/>
                <a:gd name="T70" fmla="*/ 271 w 271"/>
                <a:gd name="T71" fmla="*/ 43 h 1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1"/>
                <a:gd name="T109" fmla="*/ 0 h 153"/>
                <a:gd name="T110" fmla="*/ 271 w 271"/>
                <a:gd name="T111" fmla="*/ 153 h 1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1" h="153">
                  <a:moveTo>
                    <a:pt x="270" y="49"/>
                  </a:moveTo>
                  <a:lnTo>
                    <a:pt x="270" y="50"/>
                  </a:lnTo>
                  <a:lnTo>
                    <a:pt x="269" y="52"/>
                  </a:lnTo>
                  <a:lnTo>
                    <a:pt x="267" y="55"/>
                  </a:lnTo>
                  <a:lnTo>
                    <a:pt x="264" y="59"/>
                  </a:lnTo>
                  <a:lnTo>
                    <a:pt x="261" y="64"/>
                  </a:lnTo>
                  <a:lnTo>
                    <a:pt x="256" y="69"/>
                  </a:lnTo>
                  <a:lnTo>
                    <a:pt x="251" y="75"/>
                  </a:lnTo>
                  <a:lnTo>
                    <a:pt x="246" y="80"/>
                  </a:lnTo>
                  <a:lnTo>
                    <a:pt x="239" y="86"/>
                  </a:lnTo>
                  <a:lnTo>
                    <a:pt x="232" y="91"/>
                  </a:lnTo>
                  <a:lnTo>
                    <a:pt x="225" y="96"/>
                  </a:lnTo>
                  <a:lnTo>
                    <a:pt x="216" y="100"/>
                  </a:lnTo>
                  <a:lnTo>
                    <a:pt x="207" y="104"/>
                  </a:lnTo>
                  <a:lnTo>
                    <a:pt x="197" y="107"/>
                  </a:lnTo>
                  <a:lnTo>
                    <a:pt x="186" y="108"/>
                  </a:lnTo>
                  <a:lnTo>
                    <a:pt x="175" y="108"/>
                  </a:lnTo>
                  <a:lnTo>
                    <a:pt x="165" y="107"/>
                  </a:lnTo>
                  <a:lnTo>
                    <a:pt x="156" y="108"/>
                  </a:lnTo>
                  <a:lnTo>
                    <a:pt x="147" y="109"/>
                  </a:lnTo>
                  <a:lnTo>
                    <a:pt x="139" y="111"/>
                  </a:lnTo>
                  <a:lnTo>
                    <a:pt x="131" y="113"/>
                  </a:lnTo>
                  <a:lnTo>
                    <a:pt x="123" y="116"/>
                  </a:lnTo>
                  <a:lnTo>
                    <a:pt x="116" y="119"/>
                  </a:lnTo>
                  <a:lnTo>
                    <a:pt x="109" y="123"/>
                  </a:lnTo>
                  <a:lnTo>
                    <a:pt x="102" y="126"/>
                  </a:lnTo>
                  <a:lnTo>
                    <a:pt x="96" y="129"/>
                  </a:lnTo>
                  <a:lnTo>
                    <a:pt x="91" y="133"/>
                  </a:lnTo>
                  <a:lnTo>
                    <a:pt x="86" y="136"/>
                  </a:lnTo>
                  <a:lnTo>
                    <a:pt x="81" y="139"/>
                  </a:lnTo>
                  <a:lnTo>
                    <a:pt x="77" y="141"/>
                  </a:lnTo>
                  <a:lnTo>
                    <a:pt x="73" y="143"/>
                  </a:lnTo>
                  <a:lnTo>
                    <a:pt x="70" y="145"/>
                  </a:lnTo>
                  <a:lnTo>
                    <a:pt x="63" y="148"/>
                  </a:lnTo>
                  <a:lnTo>
                    <a:pt x="53" y="150"/>
                  </a:lnTo>
                  <a:lnTo>
                    <a:pt x="43" y="153"/>
                  </a:lnTo>
                  <a:lnTo>
                    <a:pt x="32" y="153"/>
                  </a:lnTo>
                  <a:lnTo>
                    <a:pt x="22" y="150"/>
                  </a:lnTo>
                  <a:lnTo>
                    <a:pt x="12" y="144"/>
                  </a:lnTo>
                  <a:lnTo>
                    <a:pt x="5" y="133"/>
                  </a:lnTo>
                  <a:lnTo>
                    <a:pt x="1" y="117"/>
                  </a:lnTo>
                  <a:lnTo>
                    <a:pt x="0" y="107"/>
                  </a:lnTo>
                  <a:lnTo>
                    <a:pt x="1" y="97"/>
                  </a:lnTo>
                  <a:lnTo>
                    <a:pt x="2" y="87"/>
                  </a:lnTo>
                  <a:lnTo>
                    <a:pt x="4" y="77"/>
                  </a:lnTo>
                  <a:lnTo>
                    <a:pt x="8" y="68"/>
                  </a:lnTo>
                  <a:lnTo>
                    <a:pt x="12" y="59"/>
                  </a:lnTo>
                  <a:lnTo>
                    <a:pt x="18" y="50"/>
                  </a:lnTo>
                  <a:lnTo>
                    <a:pt x="24" y="42"/>
                  </a:lnTo>
                  <a:lnTo>
                    <a:pt x="31" y="34"/>
                  </a:lnTo>
                  <a:lnTo>
                    <a:pt x="40" y="27"/>
                  </a:lnTo>
                  <a:lnTo>
                    <a:pt x="48" y="20"/>
                  </a:lnTo>
                  <a:lnTo>
                    <a:pt x="58" y="15"/>
                  </a:lnTo>
                  <a:lnTo>
                    <a:pt x="69" y="10"/>
                  </a:lnTo>
                  <a:lnTo>
                    <a:pt x="80" y="6"/>
                  </a:lnTo>
                  <a:lnTo>
                    <a:pt x="92" y="3"/>
                  </a:lnTo>
                  <a:lnTo>
                    <a:pt x="105" y="1"/>
                  </a:lnTo>
                  <a:lnTo>
                    <a:pt x="119" y="0"/>
                  </a:lnTo>
                  <a:lnTo>
                    <a:pt x="133" y="0"/>
                  </a:lnTo>
                  <a:lnTo>
                    <a:pt x="148" y="0"/>
                  </a:lnTo>
                  <a:lnTo>
                    <a:pt x="163" y="1"/>
                  </a:lnTo>
                  <a:lnTo>
                    <a:pt x="178" y="3"/>
                  </a:lnTo>
                  <a:lnTo>
                    <a:pt x="193" y="5"/>
                  </a:lnTo>
                  <a:lnTo>
                    <a:pt x="207" y="8"/>
                  </a:lnTo>
                  <a:lnTo>
                    <a:pt x="220" y="10"/>
                  </a:lnTo>
                  <a:lnTo>
                    <a:pt x="232" y="14"/>
                  </a:lnTo>
                  <a:lnTo>
                    <a:pt x="243" y="18"/>
                  </a:lnTo>
                  <a:lnTo>
                    <a:pt x="252" y="22"/>
                  </a:lnTo>
                  <a:lnTo>
                    <a:pt x="260" y="27"/>
                  </a:lnTo>
                  <a:lnTo>
                    <a:pt x="266" y="32"/>
                  </a:lnTo>
                  <a:lnTo>
                    <a:pt x="270" y="38"/>
                  </a:lnTo>
                  <a:lnTo>
                    <a:pt x="271" y="43"/>
                  </a:lnTo>
                  <a:lnTo>
                    <a:pt x="270" y="49"/>
                  </a:lnTo>
                  <a:close/>
                </a:path>
              </a:pathLst>
            </a:custGeom>
            <a:solidFill>
              <a:srgbClr val="844F42"/>
            </a:solidFill>
            <a:ln w="9525">
              <a:noFill/>
              <a:round/>
              <a:headEnd/>
              <a:tailEnd/>
            </a:ln>
          </p:spPr>
          <p:txBody>
            <a:bodyPr/>
            <a:lstStyle/>
            <a:p>
              <a:endParaRPr lang="en-US"/>
            </a:p>
          </p:txBody>
        </p:sp>
        <p:sp>
          <p:nvSpPr>
            <p:cNvPr id="16466" name="Freeform 144"/>
            <p:cNvSpPr>
              <a:spLocks/>
            </p:cNvSpPr>
            <p:nvPr/>
          </p:nvSpPr>
          <p:spPr bwMode="auto">
            <a:xfrm>
              <a:off x="1488" y="2901"/>
              <a:ext cx="264" cy="146"/>
            </a:xfrm>
            <a:custGeom>
              <a:avLst/>
              <a:gdLst>
                <a:gd name="T0" fmla="*/ 263 w 264"/>
                <a:gd name="T1" fmla="*/ 47 h 146"/>
                <a:gd name="T2" fmla="*/ 260 w 264"/>
                <a:gd name="T3" fmla="*/ 52 h 146"/>
                <a:gd name="T4" fmla="*/ 254 w 264"/>
                <a:gd name="T5" fmla="*/ 61 h 146"/>
                <a:gd name="T6" fmla="*/ 245 w 264"/>
                <a:gd name="T7" fmla="*/ 71 h 146"/>
                <a:gd name="T8" fmla="*/ 233 w 264"/>
                <a:gd name="T9" fmla="*/ 82 h 146"/>
                <a:gd name="T10" fmla="*/ 218 w 264"/>
                <a:gd name="T11" fmla="*/ 92 h 146"/>
                <a:gd name="T12" fmla="*/ 201 w 264"/>
                <a:gd name="T13" fmla="*/ 99 h 146"/>
                <a:gd name="T14" fmla="*/ 181 w 264"/>
                <a:gd name="T15" fmla="*/ 103 h 146"/>
                <a:gd name="T16" fmla="*/ 160 w 264"/>
                <a:gd name="T17" fmla="*/ 103 h 146"/>
                <a:gd name="T18" fmla="*/ 143 w 264"/>
                <a:gd name="T19" fmla="*/ 104 h 146"/>
                <a:gd name="T20" fmla="*/ 127 w 264"/>
                <a:gd name="T21" fmla="*/ 108 h 146"/>
                <a:gd name="T22" fmla="*/ 112 w 264"/>
                <a:gd name="T23" fmla="*/ 114 h 146"/>
                <a:gd name="T24" fmla="*/ 99 w 264"/>
                <a:gd name="T25" fmla="*/ 120 h 146"/>
                <a:gd name="T26" fmla="*/ 88 w 264"/>
                <a:gd name="T27" fmla="*/ 127 h 146"/>
                <a:gd name="T28" fmla="*/ 79 w 264"/>
                <a:gd name="T29" fmla="*/ 133 h 146"/>
                <a:gd name="T30" fmla="*/ 71 w 264"/>
                <a:gd name="T31" fmla="*/ 137 h 146"/>
                <a:gd name="T32" fmla="*/ 61 w 264"/>
                <a:gd name="T33" fmla="*/ 141 h 146"/>
                <a:gd name="T34" fmla="*/ 42 w 264"/>
                <a:gd name="T35" fmla="*/ 146 h 146"/>
                <a:gd name="T36" fmla="*/ 21 w 264"/>
                <a:gd name="T37" fmla="*/ 144 h 146"/>
                <a:gd name="T38" fmla="*/ 5 w 264"/>
                <a:gd name="T39" fmla="*/ 127 h 146"/>
                <a:gd name="T40" fmla="*/ 0 w 264"/>
                <a:gd name="T41" fmla="*/ 102 h 146"/>
                <a:gd name="T42" fmla="*/ 1 w 264"/>
                <a:gd name="T43" fmla="*/ 83 h 146"/>
                <a:gd name="T44" fmla="*/ 7 w 264"/>
                <a:gd name="T45" fmla="*/ 65 h 146"/>
                <a:gd name="T46" fmla="*/ 17 w 264"/>
                <a:gd name="T47" fmla="*/ 48 h 146"/>
                <a:gd name="T48" fmla="*/ 30 w 264"/>
                <a:gd name="T49" fmla="*/ 32 h 146"/>
                <a:gd name="T50" fmla="*/ 47 w 264"/>
                <a:gd name="T51" fmla="*/ 19 h 146"/>
                <a:gd name="T52" fmla="*/ 67 w 264"/>
                <a:gd name="T53" fmla="*/ 9 h 146"/>
                <a:gd name="T54" fmla="*/ 90 w 264"/>
                <a:gd name="T55" fmla="*/ 3 h 146"/>
                <a:gd name="T56" fmla="*/ 116 w 264"/>
                <a:gd name="T57" fmla="*/ 0 h 146"/>
                <a:gd name="T58" fmla="*/ 144 w 264"/>
                <a:gd name="T59" fmla="*/ 1 h 146"/>
                <a:gd name="T60" fmla="*/ 173 w 264"/>
                <a:gd name="T61" fmla="*/ 3 h 146"/>
                <a:gd name="T62" fmla="*/ 201 w 264"/>
                <a:gd name="T63" fmla="*/ 7 h 146"/>
                <a:gd name="T64" fmla="*/ 226 w 264"/>
                <a:gd name="T65" fmla="*/ 13 h 146"/>
                <a:gd name="T66" fmla="*/ 246 w 264"/>
                <a:gd name="T67" fmla="*/ 21 h 146"/>
                <a:gd name="T68" fmla="*/ 259 w 264"/>
                <a:gd name="T69" fmla="*/ 31 h 146"/>
                <a:gd name="T70" fmla="*/ 264 w 264"/>
                <a:gd name="T71" fmla="*/ 41 h 1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4"/>
                <a:gd name="T109" fmla="*/ 0 h 146"/>
                <a:gd name="T110" fmla="*/ 264 w 264"/>
                <a:gd name="T111" fmla="*/ 146 h 1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4" h="146">
                  <a:moveTo>
                    <a:pt x="263" y="47"/>
                  </a:moveTo>
                  <a:lnTo>
                    <a:pt x="263" y="47"/>
                  </a:lnTo>
                  <a:lnTo>
                    <a:pt x="262" y="49"/>
                  </a:lnTo>
                  <a:lnTo>
                    <a:pt x="260" y="52"/>
                  </a:lnTo>
                  <a:lnTo>
                    <a:pt x="257" y="56"/>
                  </a:lnTo>
                  <a:lnTo>
                    <a:pt x="254" y="61"/>
                  </a:lnTo>
                  <a:lnTo>
                    <a:pt x="250" y="66"/>
                  </a:lnTo>
                  <a:lnTo>
                    <a:pt x="245" y="71"/>
                  </a:lnTo>
                  <a:lnTo>
                    <a:pt x="239" y="76"/>
                  </a:lnTo>
                  <a:lnTo>
                    <a:pt x="233" y="82"/>
                  </a:lnTo>
                  <a:lnTo>
                    <a:pt x="226" y="87"/>
                  </a:lnTo>
                  <a:lnTo>
                    <a:pt x="218" y="92"/>
                  </a:lnTo>
                  <a:lnTo>
                    <a:pt x="210" y="96"/>
                  </a:lnTo>
                  <a:lnTo>
                    <a:pt x="201" y="99"/>
                  </a:lnTo>
                  <a:lnTo>
                    <a:pt x="191" y="102"/>
                  </a:lnTo>
                  <a:lnTo>
                    <a:pt x="181" y="103"/>
                  </a:lnTo>
                  <a:lnTo>
                    <a:pt x="170" y="103"/>
                  </a:lnTo>
                  <a:lnTo>
                    <a:pt x="160" y="103"/>
                  </a:lnTo>
                  <a:lnTo>
                    <a:pt x="151" y="103"/>
                  </a:lnTo>
                  <a:lnTo>
                    <a:pt x="143" y="104"/>
                  </a:lnTo>
                  <a:lnTo>
                    <a:pt x="135" y="106"/>
                  </a:lnTo>
                  <a:lnTo>
                    <a:pt x="127" y="108"/>
                  </a:lnTo>
                  <a:lnTo>
                    <a:pt x="119" y="111"/>
                  </a:lnTo>
                  <a:lnTo>
                    <a:pt x="112" y="114"/>
                  </a:lnTo>
                  <a:lnTo>
                    <a:pt x="105" y="117"/>
                  </a:lnTo>
                  <a:lnTo>
                    <a:pt x="99" y="120"/>
                  </a:lnTo>
                  <a:lnTo>
                    <a:pt x="93" y="123"/>
                  </a:lnTo>
                  <a:lnTo>
                    <a:pt x="88" y="127"/>
                  </a:lnTo>
                  <a:lnTo>
                    <a:pt x="83" y="130"/>
                  </a:lnTo>
                  <a:lnTo>
                    <a:pt x="79" y="133"/>
                  </a:lnTo>
                  <a:lnTo>
                    <a:pt x="74" y="135"/>
                  </a:lnTo>
                  <a:lnTo>
                    <a:pt x="71" y="137"/>
                  </a:lnTo>
                  <a:lnTo>
                    <a:pt x="68" y="139"/>
                  </a:lnTo>
                  <a:lnTo>
                    <a:pt x="61" y="141"/>
                  </a:lnTo>
                  <a:lnTo>
                    <a:pt x="52" y="144"/>
                  </a:lnTo>
                  <a:lnTo>
                    <a:pt x="42" y="146"/>
                  </a:lnTo>
                  <a:lnTo>
                    <a:pt x="31" y="146"/>
                  </a:lnTo>
                  <a:lnTo>
                    <a:pt x="21" y="144"/>
                  </a:lnTo>
                  <a:lnTo>
                    <a:pt x="12" y="138"/>
                  </a:lnTo>
                  <a:lnTo>
                    <a:pt x="5" y="127"/>
                  </a:lnTo>
                  <a:lnTo>
                    <a:pt x="0" y="111"/>
                  </a:lnTo>
                  <a:lnTo>
                    <a:pt x="0" y="102"/>
                  </a:lnTo>
                  <a:lnTo>
                    <a:pt x="0" y="92"/>
                  </a:lnTo>
                  <a:lnTo>
                    <a:pt x="1" y="83"/>
                  </a:lnTo>
                  <a:lnTo>
                    <a:pt x="4" y="74"/>
                  </a:lnTo>
                  <a:lnTo>
                    <a:pt x="7" y="65"/>
                  </a:lnTo>
                  <a:lnTo>
                    <a:pt x="12" y="56"/>
                  </a:lnTo>
                  <a:lnTo>
                    <a:pt x="17" y="48"/>
                  </a:lnTo>
                  <a:lnTo>
                    <a:pt x="23" y="40"/>
                  </a:lnTo>
                  <a:lnTo>
                    <a:pt x="30" y="32"/>
                  </a:lnTo>
                  <a:lnTo>
                    <a:pt x="38" y="25"/>
                  </a:lnTo>
                  <a:lnTo>
                    <a:pt x="47" y="19"/>
                  </a:lnTo>
                  <a:lnTo>
                    <a:pt x="56" y="14"/>
                  </a:lnTo>
                  <a:lnTo>
                    <a:pt x="67" y="9"/>
                  </a:lnTo>
                  <a:lnTo>
                    <a:pt x="78" y="6"/>
                  </a:lnTo>
                  <a:lnTo>
                    <a:pt x="90" y="3"/>
                  </a:lnTo>
                  <a:lnTo>
                    <a:pt x="102" y="1"/>
                  </a:lnTo>
                  <a:lnTo>
                    <a:pt x="116" y="0"/>
                  </a:lnTo>
                  <a:lnTo>
                    <a:pt x="129" y="0"/>
                  </a:lnTo>
                  <a:lnTo>
                    <a:pt x="144" y="1"/>
                  </a:lnTo>
                  <a:lnTo>
                    <a:pt x="159" y="1"/>
                  </a:lnTo>
                  <a:lnTo>
                    <a:pt x="173" y="3"/>
                  </a:lnTo>
                  <a:lnTo>
                    <a:pt x="187" y="5"/>
                  </a:lnTo>
                  <a:lnTo>
                    <a:pt x="201" y="7"/>
                  </a:lnTo>
                  <a:lnTo>
                    <a:pt x="214" y="10"/>
                  </a:lnTo>
                  <a:lnTo>
                    <a:pt x="226" y="13"/>
                  </a:lnTo>
                  <a:lnTo>
                    <a:pt x="236" y="17"/>
                  </a:lnTo>
                  <a:lnTo>
                    <a:pt x="246" y="21"/>
                  </a:lnTo>
                  <a:lnTo>
                    <a:pt x="253" y="25"/>
                  </a:lnTo>
                  <a:lnTo>
                    <a:pt x="259" y="31"/>
                  </a:lnTo>
                  <a:lnTo>
                    <a:pt x="263" y="36"/>
                  </a:lnTo>
                  <a:lnTo>
                    <a:pt x="264" y="41"/>
                  </a:lnTo>
                  <a:lnTo>
                    <a:pt x="263" y="47"/>
                  </a:lnTo>
                  <a:close/>
                </a:path>
              </a:pathLst>
            </a:custGeom>
            <a:solidFill>
              <a:srgbClr val="6B2B1C"/>
            </a:solidFill>
            <a:ln w="9525">
              <a:noFill/>
              <a:round/>
              <a:headEnd/>
              <a:tailEnd/>
            </a:ln>
          </p:spPr>
          <p:txBody>
            <a:bodyPr/>
            <a:lstStyle/>
            <a:p>
              <a:endParaRPr lang="en-US"/>
            </a:p>
          </p:txBody>
        </p:sp>
        <p:sp>
          <p:nvSpPr>
            <p:cNvPr id="16467" name="Freeform 145"/>
            <p:cNvSpPr>
              <a:spLocks/>
            </p:cNvSpPr>
            <p:nvPr/>
          </p:nvSpPr>
          <p:spPr bwMode="auto">
            <a:xfrm>
              <a:off x="1491" y="2904"/>
              <a:ext cx="257" cy="139"/>
            </a:xfrm>
            <a:custGeom>
              <a:avLst/>
              <a:gdLst>
                <a:gd name="T0" fmla="*/ 256 w 257"/>
                <a:gd name="T1" fmla="*/ 45 h 139"/>
                <a:gd name="T2" fmla="*/ 253 w 257"/>
                <a:gd name="T3" fmla="*/ 50 h 139"/>
                <a:gd name="T4" fmla="*/ 247 w 257"/>
                <a:gd name="T5" fmla="*/ 58 h 139"/>
                <a:gd name="T6" fmla="*/ 239 w 257"/>
                <a:gd name="T7" fmla="*/ 68 h 139"/>
                <a:gd name="T8" fmla="*/ 227 w 257"/>
                <a:gd name="T9" fmla="*/ 78 h 139"/>
                <a:gd name="T10" fmla="*/ 213 w 257"/>
                <a:gd name="T11" fmla="*/ 88 h 139"/>
                <a:gd name="T12" fmla="*/ 196 w 257"/>
                <a:gd name="T13" fmla="*/ 94 h 139"/>
                <a:gd name="T14" fmla="*/ 176 w 257"/>
                <a:gd name="T15" fmla="*/ 98 h 139"/>
                <a:gd name="T16" fmla="*/ 157 w 257"/>
                <a:gd name="T17" fmla="*/ 98 h 139"/>
                <a:gd name="T18" fmla="*/ 139 w 257"/>
                <a:gd name="T19" fmla="*/ 100 h 139"/>
                <a:gd name="T20" fmla="*/ 124 w 257"/>
                <a:gd name="T21" fmla="*/ 103 h 139"/>
                <a:gd name="T22" fmla="*/ 109 w 257"/>
                <a:gd name="T23" fmla="*/ 109 h 139"/>
                <a:gd name="T24" fmla="*/ 97 w 257"/>
                <a:gd name="T25" fmla="*/ 115 h 139"/>
                <a:gd name="T26" fmla="*/ 86 w 257"/>
                <a:gd name="T27" fmla="*/ 121 h 139"/>
                <a:gd name="T28" fmla="*/ 77 w 257"/>
                <a:gd name="T29" fmla="*/ 126 h 139"/>
                <a:gd name="T30" fmla="*/ 70 w 257"/>
                <a:gd name="T31" fmla="*/ 131 h 139"/>
                <a:gd name="T32" fmla="*/ 59 w 257"/>
                <a:gd name="T33" fmla="*/ 135 h 139"/>
                <a:gd name="T34" fmla="*/ 41 w 257"/>
                <a:gd name="T35" fmla="*/ 139 h 139"/>
                <a:gd name="T36" fmla="*/ 21 w 257"/>
                <a:gd name="T37" fmla="*/ 137 h 139"/>
                <a:gd name="T38" fmla="*/ 5 w 257"/>
                <a:gd name="T39" fmla="*/ 121 h 139"/>
                <a:gd name="T40" fmla="*/ 0 w 257"/>
                <a:gd name="T41" fmla="*/ 97 h 139"/>
                <a:gd name="T42" fmla="*/ 2 w 257"/>
                <a:gd name="T43" fmla="*/ 79 h 139"/>
                <a:gd name="T44" fmla="*/ 8 w 257"/>
                <a:gd name="T45" fmla="*/ 62 h 139"/>
                <a:gd name="T46" fmla="*/ 17 w 257"/>
                <a:gd name="T47" fmla="*/ 46 h 139"/>
                <a:gd name="T48" fmla="*/ 30 w 257"/>
                <a:gd name="T49" fmla="*/ 31 h 139"/>
                <a:gd name="T50" fmla="*/ 46 w 257"/>
                <a:gd name="T51" fmla="*/ 19 h 139"/>
                <a:gd name="T52" fmla="*/ 65 w 257"/>
                <a:gd name="T53" fmla="*/ 9 h 139"/>
                <a:gd name="T54" fmla="*/ 88 w 257"/>
                <a:gd name="T55" fmla="*/ 3 h 139"/>
                <a:gd name="T56" fmla="*/ 113 w 257"/>
                <a:gd name="T57" fmla="*/ 0 h 139"/>
                <a:gd name="T58" fmla="*/ 141 w 257"/>
                <a:gd name="T59" fmla="*/ 0 h 139"/>
                <a:gd name="T60" fmla="*/ 169 w 257"/>
                <a:gd name="T61" fmla="*/ 3 h 139"/>
                <a:gd name="T62" fmla="*/ 196 w 257"/>
                <a:gd name="T63" fmla="*/ 7 h 139"/>
                <a:gd name="T64" fmla="*/ 220 w 257"/>
                <a:gd name="T65" fmla="*/ 13 h 139"/>
                <a:gd name="T66" fmla="*/ 239 w 257"/>
                <a:gd name="T67" fmla="*/ 20 h 139"/>
                <a:gd name="T68" fmla="*/ 253 w 257"/>
                <a:gd name="T69" fmla="*/ 29 h 139"/>
                <a:gd name="T70" fmla="*/ 257 w 257"/>
                <a:gd name="T71" fmla="*/ 39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7"/>
                <a:gd name="T109" fmla="*/ 0 h 139"/>
                <a:gd name="T110" fmla="*/ 257 w 257"/>
                <a:gd name="T111" fmla="*/ 139 h 1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7" h="139">
                  <a:moveTo>
                    <a:pt x="256" y="45"/>
                  </a:moveTo>
                  <a:lnTo>
                    <a:pt x="256" y="45"/>
                  </a:lnTo>
                  <a:lnTo>
                    <a:pt x="255" y="47"/>
                  </a:lnTo>
                  <a:lnTo>
                    <a:pt x="253" y="50"/>
                  </a:lnTo>
                  <a:lnTo>
                    <a:pt x="250" y="53"/>
                  </a:lnTo>
                  <a:lnTo>
                    <a:pt x="247" y="58"/>
                  </a:lnTo>
                  <a:lnTo>
                    <a:pt x="243" y="63"/>
                  </a:lnTo>
                  <a:lnTo>
                    <a:pt x="239" y="68"/>
                  </a:lnTo>
                  <a:lnTo>
                    <a:pt x="233" y="73"/>
                  </a:lnTo>
                  <a:lnTo>
                    <a:pt x="227" y="78"/>
                  </a:lnTo>
                  <a:lnTo>
                    <a:pt x="220" y="83"/>
                  </a:lnTo>
                  <a:lnTo>
                    <a:pt x="213" y="88"/>
                  </a:lnTo>
                  <a:lnTo>
                    <a:pt x="205" y="91"/>
                  </a:lnTo>
                  <a:lnTo>
                    <a:pt x="196" y="94"/>
                  </a:lnTo>
                  <a:lnTo>
                    <a:pt x="187" y="97"/>
                  </a:lnTo>
                  <a:lnTo>
                    <a:pt x="176" y="98"/>
                  </a:lnTo>
                  <a:lnTo>
                    <a:pt x="166" y="98"/>
                  </a:lnTo>
                  <a:lnTo>
                    <a:pt x="157" y="98"/>
                  </a:lnTo>
                  <a:lnTo>
                    <a:pt x="148" y="99"/>
                  </a:lnTo>
                  <a:lnTo>
                    <a:pt x="139" y="100"/>
                  </a:lnTo>
                  <a:lnTo>
                    <a:pt x="132" y="101"/>
                  </a:lnTo>
                  <a:lnTo>
                    <a:pt x="124" y="103"/>
                  </a:lnTo>
                  <a:lnTo>
                    <a:pt x="116" y="106"/>
                  </a:lnTo>
                  <a:lnTo>
                    <a:pt x="109" y="109"/>
                  </a:lnTo>
                  <a:lnTo>
                    <a:pt x="103" y="112"/>
                  </a:lnTo>
                  <a:lnTo>
                    <a:pt x="97" y="115"/>
                  </a:lnTo>
                  <a:lnTo>
                    <a:pt x="91" y="118"/>
                  </a:lnTo>
                  <a:lnTo>
                    <a:pt x="86" y="121"/>
                  </a:lnTo>
                  <a:lnTo>
                    <a:pt x="81" y="124"/>
                  </a:lnTo>
                  <a:lnTo>
                    <a:pt x="77" y="126"/>
                  </a:lnTo>
                  <a:lnTo>
                    <a:pt x="73" y="129"/>
                  </a:lnTo>
                  <a:lnTo>
                    <a:pt x="70" y="131"/>
                  </a:lnTo>
                  <a:lnTo>
                    <a:pt x="66" y="132"/>
                  </a:lnTo>
                  <a:lnTo>
                    <a:pt x="59" y="135"/>
                  </a:lnTo>
                  <a:lnTo>
                    <a:pt x="51" y="137"/>
                  </a:lnTo>
                  <a:lnTo>
                    <a:pt x="41" y="139"/>
                  </a:lnTo>
                  <a:lnTo>
                    <a:pt x="30" y="139"/>
                  </a:lnTo>
                  <a:lnTo>
                    <a:pt x="21" y="137"/>
                  </a:lnTo>
                  <a:lnTo>
                    <a:pt x="12" y="131"/>
                  </a:lnTo>
                  <a:lnTo>
                    <a:pt x="5" y="121"/>
                  </a:lnTo>
                  <a:lnTo>
                    <a:pt x="1" y="106"/>
                  </a:lnTo>
                  <a:lnTo>
                    <a:pt x="0" y="97"/>
                  </a:lnTo>
                  <a:lnTo>
                    <a:pt x="1" y="88"/>
                  </a:lnTo>
                  <a:lnTo>
                    <a:pt x="2" y="79"/>
                  </a:lnTo>
                  <a:lnTo>
                    <a:pt x="4" y="70"/>
                  </a:lnTo>
                  <a:lnTo>
                    <a:pt x="8" y="62"/>
                  </a:lnTo>
                  <a:lnTo>
                    <a:pt x="12" y="53"/>
                  </a:lnTo>
                  <a:lnTo>
                    <a:pt x="17" y="46"/>
                  </a:lnTo>
                  <a:lnTo>
                    <a:pt x="23" y="38"/>
                  </a:lnTo>
                  <a:lnTo>
                    <a:pt x="30" y="31"/>
                  </a:lnTo>
                  <a:lnTo>
                    <a:pt x="37" y="24"/>
                  </a:lnTo>
                  <a:lnTo>
                    <a:pt x="46" y="19"/>
                  </a:lnTo>
                  <a:lnTo>
                    <a:pt x="55" y="13"/>
                  </a:lnTo>
                  <a:lnTo>
                    <a:pt x="65" y="9"/>
                  </a:lnTo>
                  <a:lnTo>
                    <a:pt x="76" y="5"/>
                  </a:lnTo>
                  <a:lnTo>
                    <a:pt x="88" y="3"/>
                  </a:lnTo>
                  <a:lnTo>
                    <a:pt x="100" y="1"/>
                  </a:lnTo>
                  <a:lnTo>
                    <a:pt x="113" y="0"/>
                  </a:lnTo>
                  <a:lnTo>
                    <a:pt x="127" y="0"/>
                  </a:lnTo>
                  <a:lnTo>
                    <a:pt x="141" y="0"/>
                  </a:lnTo>
                  <a:lnTo>
                    <a:pt x="155" y="1"/>
                  </a:lnTo>
                  <a:lnTo>
                    <a:pt x="169" y="3"/>
                  </a:lnTo>
                  <a:lnTo>
                    <a:pt x="182" y="4"/>
                  </a:lnTo>
                  <a:lnTo>
                    <a:pt x="196" y="7"/>
                  </a:lnTo>
                  <a:lnTo>
                    <a:pt x="208" y="10"/>
                  </a:lnTo>
                  <a:lnTo>
                    <a:pt x="220" y="13"/>
                  </a:lnTo>
                  <a:lnTo>
                    <a:pt x="231" y="16"/>
                  </a:lnTo>
                  <a:lnTo>
                    <a:pt x="239" y="20"/>
                  </a:lnTo>
                  <a:lnTo>
                    <a:pt x="247" y="24"/>
                  </a:lnTo>
                  <a:lnTo>
                    <a:pt x="253" y="29"/>
                  </a:lnTo>
                  <a:lnTo>
                    <a:pt x="256" y="34"/>
                  </a:lnTo>
                  <a:lnTo>
                    <a:pt x="257" y="39"/>
                  </a:lnTo>
                  <a:lnTo>
                    <a:pt x="256" y="45"/>
                  </a:lnTo>
                  <a:close/>
                </a:path>
              </a:pathLst>
            </a:custGeom>
            <a:solidFill>
              <a:srgbClr val="510A00"/>
            </a:solidFill>
            <a:ln w="9525">
              <a:noFill/>
              <a:round/>
              <a:headEnd/>
              <a:tailEnd/>
            </a:ln>
          </p:spPr>
          <p:txBody>
            <a:bodyPr/>
            <a:lstStyle/>
            <a:p>
              <a:endParaRPr lang="en-US"/>
            </a:p>
          </p:txBody>
        </p:sp>
        <p:sp>
          <p:nvSpPr>
            <p:cNvPr id="16468" name="Freeform 146"/>
            <p:cNvSpPr>
              <a:spLocks/>
            </p:cNvSpPr>
            <p:nvPr/>
          </p:nvSpPr>
          <p:spPr bwMode="auto">
            <a:xfrm>
              <a:off x="1494" y="2907"/>
              <a:ext cx="251" cy="132"/>
            </a:xfrm>
            <a:custGeom>
              <a:avLst/>
              <a:gdLst>
                <a:gd name="T0" fmla="*/ 250 w 251"/>
                <a:gd name="T1" fmla="*/ 43 h 132"/>
                <a:gd name="T2" fmla="*/ 247 w 251"/>
                <a:gd name="T3" fmla="*/ 48 h 132"/>
                <a:gd name="T4" fmla="*/ 241 w 251"/>
                <a:gd name="T5" fmla="*/ 55 h 132"/>
                <a:gd name="T6" fmla="*/ 233 w 251"/>
                <a:gd name="T7" fmla="*/ 64 h 132"/>
                <a:gd name="T8" fmla="*/ 222 w 251"/>
                <a:gd name="T9" fmla="*/ 74 h 132"/>
                <a:gd name="T10" fmla="*/ 208 w 251"/>
                <a:gd name="T11" fmla="*/ 83 h 132"/>
                <a:gd name="T12" fmla="*/ 191 w 251"/>
                <a:gd name="T13" fmla="*/ 90 h 132"/>
                <a:gd name="T14" fmla="*/ 172 w 251"/>
                <a:gd name="T15" fmla="*/ 93 h 132"/>
                <a:gd name="T16" fmla="*/ 153 w 251"/>
                <a:gd name="T17" fmla="*/ 93 h 132"/>
                <a:gd name="T18" fmla="*/ 136 w 251"/>
                <a:gd name="T19" fmla="*/ 95 h 132"/>
                <a:gd name="T20" fmla="*/ 121 w 251"/>
                <a:gd name="T21" fmla="*/ 98 h 132"/>
                <a:gd name="T22" fmla="*/ 107 w 251"/>
                <a:gd name="T23" fmla="*/ 103 h 132"/>
                <a:gd name="T24" fmla="*/ 95 w 251"/>
                <a:gd name="T25" fmla="*/ 109 h 132"/>
                <a:gd name="T26" fmla="*/ 84 w 251"/>
                <a:gd name="T27" fmla="*/ 115 h 132"/>
                <a:gd name="T28" fmla="*/ 75 w 251"/>
                <a:gd name="T29" fmla="*/ 120 h 132"/>
                <a:gd name="T30" fmla="*/ 68 w 251"/>
                <a:gd name="T31" fmla="*/ 124 h 132"/>
                <a:gd name="T32" fmla="*/ 59 w 251"/>
                <a:gd name="T33" fmla="*/ 128 h 132"/>
                <a:gd name="T34" fmla="*/ 40 w 251"/>
                <a:gd name="T35" fmla="*/ 132 h 132"/>
                <a:gd name="T36" fmla="*/ 20 w 251"/>
                <a:gd name="T37" fmla="*/ 130 h 132"/>
                <a:gd name="T38" fmla="*/ 5 w 251"/>
                <a:gd name="T39" fmla="*/ 115 h 132"/>
                <a:gd name="T40" fmla="*/ 0 w 251"/>
                <a:gd name="T41" fmla="*/ 92 h 132"/>
                <a:gd name="T42" fmla="*/ 2 w 251"/>
                <a:gd name="T43" fmla="*/ 75 h 132"/>
                <a:gd name="T44" fmla="*/ 8 w 251"/>
                <a:gd name="T45" fmla="*/ 59 h 132"/>
                <a:gd name="T46" fmla="*/ 17 w 251"/>
                <a:gd name="T47" fmla="*/ 43 h 132"/>
                <a:gd name="T48" fmla="*/ 29 w 251"/>
                <a:gd name="T49" fmla="*/ 29 h 132"/>
                <a:gd name="T50" fmla="*/ 45 w 251"/>
                <a:gd name="T51" fmla="*/ 18 h 132"/>
                <a:gd name="T52" fmla="*/ 64 w 251"/>
                <a:gd name="T53" fmla="*/ 8 h 132"/>
                <a:gd name="T54" fmla="*/ 86 w 251"/>
                <a:gd name="T55" fmla="*/ 2 h 132"/>
                <a:gd name="T56" fmla="*/ 111 w 251"/>
                <a:gd name="T57" fmla="*/ 0 h 132"/>
                <a:gd name="T58" fmla="*/ 137 w 251"/>
                <a:gd name="T59" fmla="*/ 1 h 132"/>
                <a:gd name="T60" fmla="*/ 165 w 251"/>
                <a:gd name="T61" fmla="*/ 2 h 132"/>
                <a:gd name="T62" fmla="*/ 191 w 251"/>
                <a:gd name="T63" fmla="*/ 7 h 132"/>
                <a:gd name="T64" fmla="*/ 215 w 251"/>
                <a:gd name="T65" fmla="*/ 12 h 132"/>
                <a:gd name="T66" fmla="*/ 234 w 251"/>
                <a:gd name="T67" fmla="*/ 19 h 132"/>
                <a:gd name="T68" fmla="*/ 246 w 251"/>
                <a:gd name="T69" fmla="*/ 28 h 132"/>
                <a:gd name="T70" fmla="*/ 251 w 251"/>
                <a:gd name="T71" fmla="*/ 37 h 1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1"/>
                <a:gd name="T109" fmla="*/ 0 h 132"/>
                <a:gd name="T110" fmla="*/ 251 w 251"/>
                <a:gd name="T111" fmla="*/ 132 h 1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1" h="132">
                  <a:moveTo>
                    <a:pt x="250" y="43"/>
                  </a:moveTo>
                  <a:lnTo>
                    <a:pt x="250" y="43"/>
                  </a:lnTo>
                  <a:lnTo>
                    <a:pt x="249" y="45"/>
                  </a:lnTo>
                  <a:lnTo>
                    <a:pt x="247" y="48"/>
                  </a:lnTo>
                  <a:lnTo>
                    <a:pt x="245" y="51"/>
                  </a:lnTo>
                  <a:lnTo>
                    <a:pt x="241" y="55"/>
                  </a:lnTo>
                  <a:lnTo>
                    <a:pt x="237" y="60"/>
                  </a:lnTo>
                  <a:lnTo>
                    <a:pt x="233" y="64"/>
                  </a:lnTo>
                  <a:lnTo>
                    <a:pt x="228" y="69"/>
                  </a:lnTo>
                  <a:lnTo>
                    <a:pt x="222" y="74"/>
                  </a:lnTo>
                  <a:lnTo>
                    <a:pt x="215" y="79"/>
                  </a:lnTo>
                  <a:lnTo>
                    <a:pt x="208" y="83"/>
                  </a:lnTo>
                  <a:lnTo>
                    <a:pt x="200" y="87"/>
                  </a:lnTo>
                  <a:lnTo>
                    <a:pt x="191" y="90"/>
                  </a:lnTo>
                  <a:lnTo>
                    <a:pt x="182" y="92"/>
                  </a:lnTo>
                  <a:lnTo>
                    <a:pt x="172" y="93"/>
                  </a:lnTo>
                  <a:lnTo>
                    <a:pt x="161" y="93"/>
                  </a:lnTo>
                  <a:lnTo>
                    <a:pt x="153" y="93"/>
                  </a:lnTo>
                  <a:lnTo>
                    <a:pt x="144" y="93"/>
                  </a:lnTo>
                  <a:lnTo>
                    <a:pt x="136" y="95"/>
                  </a:lnTo>
                  <a:lnTo>
                    <a:pt x="128" y="96"/>
                  </a:lnTo>
                  <a:lnTo>
                    <a:pt x="121" y="98"/>
                  </a:lnTo>
                  <a:lnTo>
                    <a:pt x="114" y="101"/>
                  </a:lnTo>
                  <a:lnTo>
                    <a:pt x="107" y="103"/>
                  </a:lnTo>
                  <a:lnTo>
                    <a:pt x="101" y="106"/>
                  </a:lnTo>
                  <a:lnTo>
                    <a:pt x="95" y="109"/>
                  </a:lnTo>
                  <a:lnTo>
                    <a:pt x="89" y="112"/>
                  </a:lnTo>
                  <a:lnTo>
                    <a:pt x="84" y="115"/>
                  </a:lnTo>
                  <a:lnTo>
                    <a:pt x="80" y="117"/>
                  </a:lnTo>
                  <a:lnTo>
                    <a:pt x="75" y="120"/>
                  </a:lnTo>
                  <a:lnTo>
                    <a:pt x="72" y="122"/>
                  </a:lnTo>
                  <a:lnTo>
                    <a:pt x="68" y="124"/>
                  </a:lnTo>
                  <a:lnTo>
                    <a:pt x="65" y="125"/>
                  </a:lnTo>
                  <a:lnTo>
                    <a:pt x="59" y="128"/>
                  </a:lnTo>
                  <a:lnTo>
                    <a:pt x="50" y="130"/>
                  </a:lnTo>
                  <a:lnTo>
                    <a:pt x="40" y="132"/>
                  </a:lnTo>
                  <a:lnTo>
                    <a:pt x="30" y="132"/>
                  </a:lnTo>
                  <a:lnTo>
                    <a:pt x="20" y="130"/>
                  </a:lnTo>
                  <a:lnTo>
                    <a:pt x="12" y="124"/>
                  </a:lnTo>
                  <a:lnTo>
                    <a:pt x="5" y="115"/>
                  </a:lnTo>
                  <a:lnTo>
                    <a:pt x="1" y="101"/>
                  </a:lnTo>
                  <a:lnTo>
                    <a:pt x="0" y="92"/>
                  </a:lnTo>
                  <a:lnTo>
                    <a:pt x="1" y="84"/>
                  </a:lnTo>
                  <a:lnTo>
                    <a:pt x="2" y="75"/>
                  </a:lnTo>
                  <a:lnTo>
                    <a:pt x="5" y="67"/>
                  </a:lnTo>
                  <a:lnTo>
                    <a:pt x="8" y="59"/>
                  </a:lnTo>
                  <a:lnTo>
                    <a:pt x="12" y="51"/>
                  </a:lnTo>
                  <a:lnTo>
                    <a:pt x="17" y="43"/>
                  </a:lnTo>
                  <a:lnTo>
                    <a:pt x="23" y="36"/>
                  </a:lnTo>
                  <a:lnTo>
                    <a:pt x="29" y="29"/>
                  </a:lnTo>
                  <a:lnTo>
                    <a:pt x="37" y="23"/>
                  </a:lnTo>
                  <a:lnTo>
                    <a:pt x="45" y="18"/>
                  </a:lnTo>
                  <a:lnTo>
                    <a:pt x="54" y="13"/>
                  </a:lnTo>
                  <a:lnTo>
                    <a:pt x="64" y="8"/>
                  </a:lnTo>
                  <a:lnTo>
                    <a:pt x="74" y="5"/>
                  </a:lnTo>
                  <a:lnTo>
                    <a:pt x="86" y="2"/>
                  </a:lnTo>
                  <a:lnTo>
                    <a:pt x="98" y="1"/>
                  </a:lnTo>
                  <a:lnTo>
                    <a:pt x="111" y="0"/>
                  </a:lnTo>
                  <a:lnTo>
                    <a:pt x="123" y="0"/>
                  </a:lnTo>
                  <a:lnTo>
                    <a:pt x="137" y="1"/>
                  </a:lnTo>
                  <a:lnTo>
                    <a:pt x="151" y="1"/>
                  </a:lnTo>
                  <a:lnTo>
                    <a:pt x="165" y="2"/>
                  </a:lnTo>
                  <a:lnTo>
                    <a:pt x="178" y="4"/>
                  </a:lnTo>
                  <a:lnTo>
                    <a:pt x="191" y="7"/>
                  </a:lnTo>
                  <a:lnTo>
                    <a:pt x="203" y="9"/>
                  </a:lnTo>
                  <a:lnTo>
                    <a:pt x="215" y="12"/>
                  </a:lnTo>
                  <a:lnTo>
                    <a:pt x="225" y="15"/>
                  </a:lnTo>
                  <a:lnTo>
                    <a:pt x="234" y="19"/>
                  </a:lnTo>
                  <a:lnTo>
                    <a:pt x="241" y="23"/>
                  </a:lnTo>
                  <a:lnTo>
                    <a:pt x="246" y="28"/>
                  </a:lnTo>
                  <a:lnTo>
                    <a:pt x="250" y="32"/>
                  </a:lnTo>
                  <a:lnTo>
                    <a:pt x="251" y="37"/>
                  </a:lnTo>
                  <a:lnTo>
                    <a:pt x="250" y="43"/>
                  </a:lnTo>
                  <a:close/>
                </a:path>
              </a:pathLst>
            </a:custGeom>
            <a:solidFill>
              <a:srgbClr val="380000"/>
            </a:solidFill>
            <a:ln w="9525">
              <a:noFill/>
              <a:round/>
              <a:headEnd/>
              <a:tailEnd/>
            </a:ln>
          </p:spPr>
          <p:txBody>
            <a:bodyPr/>
            <a:lstStyle/>
            <a:p>
              <a:endParaRPr lang="en-US"/>
            </a:p>
          </p:txBody>
        </p:sp>
        <p:sp>
          <p:nvSpPr>
            <p:cNvPr id="16469" name="Freeform 147"/>
            <p:cNvSpPr>
              <a:spLocks/>
            </p:cNvSpPr>
            <p:nvPr/>
          </p:nvSpPr>
          <p:spPr bwMode="auto">
            <a:xfrm>
              <a:off x="1498" y="2910"/>
              <a:ext cx="244" cy="125"/>
            </a:xfrm>
            <a:custGeom>
              <a:avLst/>
              <a:gdLst>
                <a:gd name="T0" fmla="*/ 242 w 244"/>
                <a:gd name="T1" fmla="*/ 40 h 125"/>
                <a:gd name="T2" fmla="*/ 240 w 244"/>
                <a:gd name="T3" fmla="*/ 45 h 125"/>
                <a:gd name="T4" fmla="*/ 234 w 244"/>
                <a:gd name="T5" fmla="*/ 52 h 125"/>
                <a:gd name="T6" fmla="*/ 226 w 244"/>
                <a:gd name="T7" fmla="*/ 61 h 125"/>
                <a:gd name="T8" fmla="*/ 215 w 244"/>
                <a:gd name="T9" fmla="*/ 70 h 125"/>
                <a:gd name="T10" fmla="*/ 201 w 244"/>
                <a:gd name="T11" fmla="*/ 78 h 125"/>
                <a:gd name="T12" fmla="*/ 186 w 244"/>
                <a:gd name="T13" fmla="*/ 85 h 125"/>
                <a:gd name="T14" fmla="*/ 167 w 244"/>
                <a:gd name="T15" fmla="*/ 88 h 125"/>
                <a:gd name="T16" fmla="*/ 148 w 244"/>
                <a:gd name="T17" fmla="*/ 88 h 125"/>
                <a:gd name="T18" fmla="*/ 131 w 244"/>
                <a:gd name="T19" fmla="*/ 89 h 125"/>
                <a:gd name="T20" fmla="*/ 117 w 244"/>
                <a:gd name="T21" fmla="*/ 93 h 125"/>
                <a:gd name="T22" fmla="*/ 104 w 244"/>
                <a:gd name="T23" fmla="*/ 97 h 125"/>
                <a:gd name="T24" fmla="*/ 92 w 244"/>
                <a:gd name="T25" fmla="*/ 103 h 125"/>
                <a:gd name="T26" fmla="*/ 82 w 244"/>
                <a:gd name="T27" fmla="*/ 108 h 125"/>
                <a:gd name="T28" fmla="*/ 73 w 244"/>
                <a:gd name="T29" fmla="*/ 113 h 125"/>
                <a:gd name="T30" fmla="*/ 66 w 244"/>
                <a:gd name="T31" fmla="*/ 117 h 125"/>
                <a:gd name="T32" fmla="*/ 57 w 244"/>
                <a:gd name="T33" fmla="*/ 121 h 125"/>
                <a:gd name="T34" fmla="*/ 39 w 244"/>
                <a:gd name="T35" fmla="*/ 125 h 125"/>
                <a:gd name="T36" fmla="*/ 19 w 244"/>
                <a:gd name="T37" fmla="*/ 123 h 125"/>
                <a:gd name="T38" fmla="*/ 4 w 244"/>
                <a:gd name="T39" fmla="*/ 109 h 125"/>
                <a:gd name="T40" fmla="*/ 0 w 244"/>
                <a:gd name="T41" fmla="*/ 88 h 125"/>
                <a:gd name="T42" fmla="*/ 2 w 244"/>
                <a:gd name="T43" fmla="*/ 71 h 125"/>
                <a:gd name="T44" fmla="*/ 7 w 244"/>
                <a:gd name="T45" fmla="*/ 56 h 125"/>
                <a:gd name="T46" fmla="*/ 16 w 244"/>
                <a:gd name="T47" fmla="*/ 41 h 125"/>
                <a:gd name="T48" fmla="*/ 28 w 244"/>
                <a:gd name="T49" fmla="*/ 28 h 125"/>
                <a:gd name="T50" fmla="*/ 43 w 244"/>
                <a:gd name="T51" fmla="*/ 16 h 125"/>
                <a:gd name="T52" fmla="*/ 62 w 244"/>
                <a:gd name="T53" fmla="*/ 8 h 125"/>
                <a:gd name="T54" fmla="*/ 83 w 244"/>
                <a:gd name="T55" fmla="*/ 2 h 125"/>
                <a:gd name="T56" fmla="*/ 107 w 244"/>
                <a:gd name="T57" fmla="*/ 0 h 125"/>
                <a:gd name="T58" fmla="*/ 133 w 244"/>
                <a:gd name="T59" fmla="*/ 0 h 125"/>
                <a:gd name="T60" fmla="*/ 160 w 244"/>
                <a:gd name="T61" fmla="*/ 2 h 125"/>
                <a:gd name="T62" fmla="*/ 186 w 244"/>
                <a:gd name="T63" fmla="*/ 6 h 125"/>
                <a:gd name="T64" fmla="*/ 208 w 244"/>
                <a:gd name="T65" fmla="*/ 11 h 125"/>
                <a:gd name="T66" fmla="*/ 227 w 244"/>
                <a:gd name="T67" fmla="*/ 18 h 125"/>
                <a:gd name="T68" fmla="*/ 239 w 244"/>
                <a:gd name="T69" fmla="*/ 26 h 125"/>
                <a:gd name="T70" fmla="*/ 244 w 244"/>
                <a:gd name="T71" fmla="*/ 35 h 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4"/>
                <a:gd name="T109" fmla="*/ 0 h 125"/>
                <a:gd name="T110" fmla="*/ 244 w 244"/>
                <a:gd name="T111" fmla="*/ 125 h 1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4" h="125">
                  <a:moveTo>
                    <a:pt x="243" y="40"/>
                  </a:moveTo>
                  <a:lnTo>
                    <a:pt x="242" y="40"/>
                  </a:lnTo>
                  <a:lnTo>
                    <a:pt x="242" y="42"/>
                  </a:lnTo>
                  <a:lnTo>
                    <a:pt x="240" y="45"/>
                  </a:lnTo>
                  <a:lnTo>
                    <a:pt x="237" y="48"/>
                  </a:lnTo>
                  <a:lnTo>
                    <a:pt x="234" y="52"/>
                  </a:lnTo>
                  <a:lnTo>
                    <a:pt x="230" y="56"/>
                  </a:lnTo>
                  <a:lnTo>
                    <a:pt x="226" y="61"/>
                  </a:lnTo>
                  <a:lnTo>
                    <a:pt x="221" y="65"/>
                  </a:lnTo>
                  <a:lnTo>
                    <a:pt x="215" y="70"/>
                  </a:lnTo>
                  <a:lnTo>
                    <a:pt x="209" y="75"/>
                  </a:lnTo>
                  <a:lnTo>
                    <a:pt x="201" y="78"/>
                  </a:lnTo>
                  <a:lnTo>
                    <a:pt x="194" y="82"/>
                  </a:lnTo>
                  <a:lnTo>
                    <a:pt x="186" y="85"/>
                  </a:lnTo>
                  <a:lnTo>
                    <a:pt x="176" y="87"/>
                  </a:lnTo>
                  <a:lnTo>
                    <a:pt x="167" y="88"/>
                  </a:lnTo>
                  <a:lnTo>
                    <a:pt x="156" y="88"/>
                  </a:lnTo>
                  <a:lnTo>
                    <a:pt x="148" y="88"/>
                  </a:lnTo>
                  <a:lnTo>
                    <a:pt x="140" y="88"/>
                  </a:lnTo>
                  <a:lnTo>
                    <a:pt x="131" y="89"/>
                  </a:lnTo>
                  <a:lnTo>
                    <a:pt x="124" y="91"/>
                  </a:lnTo>
                  <a:lnTo>
                    <a:pt x="117" y="93"/>
                  </a:lnTo>
                  <a:lnTo>
                    <a:pt x="110" y="95"/>
                  </a:lnTo>
                  <a:lnTo>
                    <a:pt x="104" y="97"/>
                  </a:lnTo>
                  <a:lnTo>
                    <a:pt x="97" y="100"/>
                  </a:lnTo>
                  <a:lnTo>
                    <a:pt x="92" y="103"/>
                  </a:lnTo>
                  <a:lnTo>
                    <a:pt x="86" y="106"/>
                  </a:lnTo>
                  <a:lnTo>
                    <a:pt x="82" y="108"/>
                  </a:lnTo>
                  <a:lnTo>
                    <a:pt x="77" y="111"/>
                  </a:lnTo>
                  <a:lnTo>
                    <a:pt x="73" y="113"/>
                  </a:lnTo>
                  <a:lnTo>
                    <a:pt x="69" y="115"/>
                  </a:lnTo>
                  <a:lnTo>
                    <a:pt x="66" y="117"/>
                  </a:lnTo>
                  <a:lnTo>
                    <a:pt x="63" y="119"/>
                  </a:lnTo>
                  <a:lnTo>
                    <a:pt x="57" y="121"/>
                  </a:lnTo>
                  <a:lnTo>
                    <a:pt x="48" y="123"/>
                  </a:lnTo>
                  <a:lnTo>
                    <a:pt x="39" y="125"/>
                  </a:lnTo>
                  <a:lnTo>
                    <a:pt x="29" y="125"/>
                  </a:lnTo>
                  <a:lnTo>
                    <a:pt x="19" y="123"/>
                  </a:lnTo>
                  <a:lnTo>
                    <a:pt x="11" y="118"/>
                  </a:lnTo>
                  <a:lnTo>
                    <a:pt x="4" y="109"/>
                  </a:lnTo>
                  <a:lnTo>
                    <a:pt x="1" y="95"/>
                  </a:lnTo>
                  <a:lnTo>
                    <a:pt x="0" y="88"/>
                  </a:lnTo>
                  <a:lnTo>
                    <a:pt x="0" y="79"/>
                  </a:lnTo>
                  <a:lnTo>
                    <a:pt x="2" y="71"/>
                  </a:lnTo>
                  <a:lnTo>
                    <a:pt x="4" y="63"/>
                  </a:lnTo>
                  <a:lnTo>
                    <a:pt x="7" y="56"/>
                  </a:lnTo>
                  <a:lnTo>
                    <a:pt x="11" y="48"/>
                  </a:lnTo>
                  <a:lnTo>
                    <a:pt x="16" y="41"/>
                  </a:lnTo>
                  <a:lnTo>
                    <a:pt x="21" y="34"/>
                  </a:lnTo>
                  <a:lnTo>
                    <a:pt x="28" y="28"/>
                  </a:lnTo>
                  <a:lnTo>
                    <a:pt x="35" y="22"/>
                  </a:lnTo>
                  <a:lnTo>
                    <a:pt x="43" y="16"/>
                  </a:lnTo>
                  <a:lnTo>
                    <a:pt x="52" y="12"/>
                  </a:lnTo>
                  <a:lnTo>
                    <a:pt x="62" y="8"/>
                  </a:lnTo>
                  <a:lnTo>
                    <a:pt x="72" y="4"/>
                  </a:lnTo>
                  <a:lnTo>
                    <a:pt x="83" y="2"/>
                  </a:lnTo>
                  <a:lnTo>
                    <a:pt x="94" y="1"/>
                  </a:lnTo>
                  <a:lnTo>
                    <a:pt x="107" y="0"/>
                  </a:lnTo>
                  <a:lnTo>
                    <a:pt x="120" y="0"/>
                  </a:lnTo>
                  <a:lnTo>
                    <a:pt x="133" y="0"/>
                  </a:lnTo>
                  <a:lnTo>
                    <a:pt x="146" y="1"/>
                  </a:lnTo>
                  <a:lnTo>
                    <a:pt x="160" y="2"/>
                  </a:lnTo>
                  <a:lnTo>
                    <a:pt x="173" y="4"/>
                  </a:lnTo>
                  <a:lnTo>
                    <a:pt x="186" y="6"/>
                  </a:lnTo>
                  <a:lnTo>
                    <a:pt x="197" y="9"/>
                  </a:lnTo>
                  <a:lnTo>
                    <a:pt x="208" y="11"/>
                  </a:lnTo>
                  <a:lnTo>
                    <a:pt x="218" y="15"/>
                  </a:lnTo>
                  <a:lnTo>
                    <a:pt x="227" y="18"/>
                  </a:lnTo>
                  <a:lnTo>
                    <a:pt x="234" y="22"/>
                  </a:lnTo>
                  <a:lnTo>
                    <a:pt x="239" y="26"/>
                  </a:lnTo>
                  <a:lnTo>
                    <a:pt x="242" y="30"/>
                  </a:lnTo>
                  <a:lnTo>
                    <a:pt x="244" y="35"/>
                  </a:lnTo>
                  <a:lnTo>
                    <a:pt x="243" y="40"/>
                  </a:lnTo>
                  <a:close/>
                </a:path>
              </a:pathLst>
            </a:custGeom>
            <a:solidFill>
              <a:srgbClr val="210000"/>
            </a:solidFill>
            <a:ln w="9525">
              <a:noFill/>
              <a:round/>
              <a:headEnd/>
              <a:tailEnd/>
            </a:ln>
          </p:spPr>
          <p:txBody>
            <a:bodyPr/>
            <a:lstStyle/>
            <a:p>
              <a:endParaRPr lang="en-US"/>
            </a:p>
          </p:txBody>
        </p:sp>
        <p:sp>
          <p:nvSpPr>
            <p:cNvPr id="16470" name="Freeform 148"/>
            <p:cNvSpPr>
              <a:spLocks/>
            </p:cNvSpPr>
            <p:nvPr/>
          </p:nvSpPr>
          <p:spPr bwMode="auto">
            <a:xfrm>
              <a:off x="1496" y="2987"/>
              <a:ext cx="290" cy="357"/>
            </a:xfrm>
            <a:custGeom>
              <a:avLst/>
              <a:gdLst>
                <a:gd name="T0" fmla="*/ 239 w 290"/>
                <a:gd name="T1" fmla="*/ 9 h 357"/>
                <a:gd name="T2" fmla="*/ 230 w 290"/>
                <a:gd name="T3" fmla="*/ 11 h 357"/>
                <a:gd name="T4" fmla="*/ 212 w 290"/>
                <a:gd name="T5" fmla="*/ 13 h 357"/>
                <a:gd name="T6" fmla="*/ 189 w 290"/>
                <a:gd name="T7" fmla="*/ 18 h 357"/>
                <a:gd name="T8" fmla="*/ 164 w 290"/>
                <a:gd name="T9" fmla="*/ 24 h 357"/>
                <a:gd name="T10" fmla="*/ 137 w 290"/>
                <a:gd name="T11" fmla="*/ 31 h 357"/>
                <a:gd name="T12" fmla="*/ 111 w 290"/>
                <a:gd name="T13" fmla="*/ 39 h 357"/>
                <a:gd name="T14" fmla="*/ 90 w 290"/>
                <a:gd name="T15" fmla="*/ 48 h 357"/>
                <a:gd name="T16" fmla="*/ 72 w 290"/>
                <a:gd name="T17" fmla="*/ 58 h 357"/>
                <a:gd name="T18" fmla="*/ 56 w 290"/>
                <a:gd name="T19" fmla="*/ 66 h 357"/>
                <a:gd name="T20" fmla="*/ 40 w 290"/>
                <a:gd name="T21" fmla="*/ 74 h 357"/>
                <a:gd name="T22" fmla="*/ 25 w 290"/>
                <a:gd name="T23" fmla="*/ 82 h 357"/>
                <a:gd name="T24" fmla="*/ 13 w 290"/>
                <a:gd name="T25" fmla="*/ 90 h 357"/>
                <a:gd name="T26" fmla="*/ 4 w 290"/>
                <a:gd name="T27" fmla="*/ 100 h 357"/>
                <a:gd name="T28" fmla="*/ 0 w 290"/>
                <a:gd name="T29" fmla="*/ 111 h 357"/>
                <a:gd name="T30" fmla="*/ 1 w 290"/>
                <a:gd name="T31" fmla="*/ 126 h 357"/>
                <a:gd name="T32" fmla="*/ 12 w 290"/>
                <a:gd name="T33" fmla="*/ 151 h 357"/>
                <a:gd name="T34" fmla="*/ 24 w 290"/>
                <a:gd name="T35" fmla="*/ 186 h 357"/>
                <a:gd name="T36" fmla="*/ 30 w 290"/>
                <a:gd name="T37" fmla="*/ 218 h 357"/>
                <a:gd name="T38" fmla="*/ 23 w 290"/>
                <a:gd name="T39" fmla="*/ 247 h 357"/>
                <a:gd name="T40" fmla="*/ 10 w 290"/>
                <a:gd name="T41" fmla="*/ 265 h 357"/>
                <a:gd name="T42" fmla="*/ 5 w 290"/>
                <a:gd name="T43" fmla="*/ 278 h 357"/>
                <a:gd name="T44" fmla="*/ 7 w 290"/>
                <a:gd name="T45" fmla="*/ 291 h 357"/>
                <a:gd name="T46" fmla="*/ 15 w 290"/>
                <a:gd name="T47" fmla="*/ 304 h 357"/>
                <a:gd name="T48" fmla="*/ 27 w 290"/>
                <a:gd name="T49" fmla="*/ 317 h 357"/>
                <a:gd name="T50" fmla="*/ 41 w 290"/>
                <a:gd name="T51" fmla="*/ 328 h 357"/>
                <a:gd name="T52" fmla="*/ 59 w 290"/>
                <a:gd name="T53" fmla="*/ 339 h 357"/>
                <a:gd name="T54" fmla="*/ 78 w 290"/>
                <a:gd name="T55" fmla="*/ 348 h 357"/>
                <a:gd name="T56" fmla="*/ 96 w 290"/>
                <a:gd name="T57" fmla="*/ 354 h 357"/>
                <a:gd name="T58" fmla="*/ 113 w 290"/>
                <a:gd name="T59" fmla="*/ 357 h 357"/>
                <a:gd name="T60" fmla="*/ 128 w 290"/>
                <a:gd name="T61" fmla="*/ 355 h 357"/>
                <a:gd name="T62" fmla="*/ 141 w 290"/>
                <a:gd name="T63" fmla="*/ 350 h 357"/>
                <a:gd name="T64" fmla="*/ 153 w 290"/>
                <a:gd name="T65" fmla="*/ 343 h 357"/>
                <a:gd name="T66" fmla="*/ 162 w 290"/>
                <a:gd name="T67" fmla="*/ 334 h 357"/>
                <a:gd name="T68" fmla="*/ 169 w 290"/>
                <a:gd name="T69" fmla="*/ 324 h 357"/>
                <a:gd name="T70" fmla="*/ 173 w 290"/>
                <a:gd name="T71" fmla="*/ 314 h 357"/>
                <a:gd name="T72" fmla="*/ 178 w 290"/>
                <a:gd name="T73" fmla="*/ 298 h 357"/>
                <a:gd name="T74" fmla="*/ 193 w 290"/>
                <a:gd name="T75" fmla="*/ 279 h 357"/>
                <a:gd name="T76" fmla="*/ 214 w 290"/>
                <a:gd name="T77" fmla="*/ 261 h 357"/>
                <a:gd name="T78" fmla="*/ 236 w 290"/>
                <a:gd name="T79" fmla="*/ 244 h 357"/>
                <a:gd name="T80" fmla="*/ 254 w 290"/>
                <a:gd name="T81" fmla="*/ 224 h 357"/>
                <a:gd name="T82" fmla="*/ 268 w 290"/>
                <a:gd name="T83" fmla="*/ 196 h 357"/>
                <a:gd name="T84" fmla="*/ 278 w 290"/>
                <a:gd name="T85" fmla="*/ 162 h 357"/>
                <a:gd name="T86" fmla="*/ 284 w 290"/>
                <a:gd name="T87" fmla="*/ 125 h 357"/>
                <a:gd name="T88" fmla="*/ 288 w 290"/>
                <a:gd name="T89" fmla="*/ 88 h 357"/>
                <a:gd name="T90" fmla="*/ 290 w 290"/>
                <a:gd name="T91" fmla="*/ 46 h 357"/>
                <a:gd name="T92" fmla="*/ 282 w 290"/>
                <a:gd name="T93" fmla="*/ 11 h 357"/>
                <a:gd name="T94" fmla="*/ 260 w 290"/>
                <a:gd name="T95" fmla="*/ 0 h 3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0"/>
                <a:gd name="T145" fmla="*/ 0 h 357"/>
                <a:gd name="T146" fmla="*/ 290 w 290"/>
                <a:gd name="T147" fmla="*/ 357 h 3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0" h="357">
                  <a:moveTo>
                    <a:pt x="241" y="9"/>
                  </a:moveTo>
                  <a:lnTo>
                    <a:pt x="239" y="9"/>
                  </a:lnTo>
                  <a:lnTo>
                    <a:pt x="236" y="10"/>
                  </a:lnTo>
                  <a:lnTo>
                    <a:pt x="230" y="11"/>
                  </a:lnTo>
                  <a:lnTo>
                    <a:pt x="222" y="12"/>
                  </a:lnTo>
                  <a:lnTo>
                    <a:pt x="212" y="13"/>
                  </a:lnTo>
                  <a:lnTo>
                    <a:pt x="201" y="16"/>
                  </a:lnTo>
                  <a:lnTo>
                    <a:pt x="189" y="18"/>
                  </a:lnTo>
                  <a:lnTo>
                    <a:pt x="177" y="21"/>
                  </a:lnTo>
                  <a:lnTo>
                    <a:pt x="164" y="24"/>
                  </a:lnTo>
                  <a:lnTo>
                    <a:pt x="150" y="27"/>
                  </a:lnTo>
                  <a:lnTo>
                    <a:pt x="137" y="31"/>
                  </a:lnTo>
                  <a:lnTo>
                    <a:pt x="124" y="35"/>
                  </a:lnTo>
                  <a:lnTo>
                    <a:pt x="111" y="39"/>
                  </a:lnTo>
                  <a:lnTo>
                    <a:pt x="100" y="43"/>
                  </a:lnTo>
                  <a:lnTo>
                    <a:pt x="90" y="48"/>
                  </a:lnTo>
                  <a:lnTo>
                    <a:pt x="81" y="53"/>
                  </a:lnTo>
                  <a:lnTo>
                    <a:pt x="72" y="58"/>
                  </a:lnTo>
                  <a:lnTo>
                    <a:pt x="64" y="62"/>
                  </a:lnTo>
                  <a:lnTo>
                    <a:pt x="56" y="66"/>
                  </a:lnTo>
                  <a:lnTo>
                    <a:pt x="47" y="71"/>
                  </a:lnTo>
                  <a:lnTo>
                    <a:pt x="40" y="74"/>
                  </a:lnTo>
                  <a:lnTo>
                    <a:pt x="32" y="78"/>
                  </a:lnTo>
                  <a:lnTo>
                    <a:pt x="25" y="82"/>
                  </a:lnTo>
                  <a:lnTo>
                    <a:pt x="18" y="86"/>
                  </a:lnTo>
                  <a:lnTo>
                    <a:pt x="13" y="90"/>
                  </a:lnTo>
                  <a:lnTo>
                    <a:pt x="8" y="95"/>
                  </a:lnTo>
                  <a:lnTo>
                    <a:pt x="4" y="100"/>
                  </a:lnTo>
                  <a:lnTo>
                    <a:pt x="1" y="105"/>
                  </a:lnTo>
                  <a:lnTo>
                    <a:pt x="0" y="111"/>
                  </a:lnTo>
                  <a:lnTo>
                    <a:pt x="0" y="118"/>
                  </a:lnTo>
                  <a:lnTo>
                    <a:pt x="1" y="126"/>
                  </a:lnTo>
                  <a:lnTo>
                    <a:pt x="4" y="134"/>
                  </a:lnTo>
                  <a:lnTo>
                    <a:pt x="12" y="151"/>
                  </a:lnTo>
                  <a:lnTo>
                    <a:pt x="19" y="169"/>
                  </a:lnTo>
                  <a:lnTo>
                    <a:pt x="24" y="186"/>
                  </a:lnTo>
                  <a:lnTo>
                    <a:pt x="29" y="202"/>
                  </a:lnTo>
                  <a:lnTo>
                    <a:pt x="30" y="218"/>
                  </a:lnTo>
                  <a:lnTo>
                    <a:pt x="29" y="233"/>
                  </a:lnTo>
                  <a:lnTo>
                    <a:pt x="23" y="247"/>
                  </a:lnTo>
                  <a:lnTo>
                    <a:pt x="14" y="259"/>
                  </a:lnTo>
                  <a:lnTo>
                    <a:pt x="10" y="265"/>
                  </a:lnTo>
                  <a:lnTo>
                    <a:pt x="6" y="272"/>
                  </a:lnTo>
                  <a:lnTo>
                    <a:pt x="5" y="278"/>
                  </a:lnTo>
                  <a:lnTo>
                    <a:pt x="6" y="284"/>
                  </a:lnTo>
                  <a:lnTo>
                    <a:pt x="7" y="291"/>
                  </a:lnTo>
                  <a:lnTo>
                    <a:pt x="10" y="298"/>
                  </a:lnTo>
                  <a:lnTo>
                    <a:pt x="15" y="304"/>
                  </a:lnTo>
                  <a:lnTo>
                    <a:pt x="20" y="311"/>
                  </a:lnTo>
                  <a:lnTo>
                    <a:pt x="27" y="317"/>
                  </a:lnTo>
                  <a:lnTo>
                    <a:pt x="34" y="323"/>
                  </a:lnTo>
                  <a:lnTo>
                    <a:pt x="41" y="328"/>
                  </a:lnTo>
                  <a:lnTo>
                    <a:pt x="50" y="334"/>
                  </a:lnTo>
                  <a:lnTo>
                    <a:pt x="59" y="339"/>
                  </a:lnTo>
                  <a:lnTo>
                    <a:pt x="68" y="344"/>
                  </a:lnTo>
                  <a:lnTo>
                    <a:pt x="78" y="348"/>
                  </a:lnTo>
                  <a:lnTo>
                    <a:pt x="87" y="351"/>
                  </a:lnTo>
                  <a:lnTo>
                    <a:pt x="96" y="354"/>
                  </a:lnTo>
                  <a:lnTo>
                    <a:pt x="104" y="356"/>
                  </a:lnTo>
                  <a:lnTo>
                    <a:pt x="113" y="357"/>
                  </a:lnTo>
                  <a:lnTo>
                    <a:pt x="121" y="356"/>
                  </a:lnTo>
                  <a:lnTo>
                    <a:pt x="128" y="355"/>
                  </a:lnTo>
                  <a:lnTo>
                    <a:pt x="135" y="353"/>
                  </a:lnTo>
                  <a:lnTo>
                    <a:pt x="141" y="350"/>
                  </a:lnTo>
                  <a:lnTo>
                    <a:pt x="147" y="346"/>
                  </a:lnTo>
                  <a:lnTo>
                    <a:pt x="153" y="343"/>
                  </a:lnTo>
                  <a:lnTo>
                    <a:pt x="158" y="339"/>
                  </a:lnTo>
                  <a:lnTo>
                    <a:pt x="162" y="334"/>
                  </a:lnTo>
                  <a:lnTo>
                    <a:pt x="166" y="329"/>
                  </a:lnTo>
                  <a:lnTo>
                    <a:pt x="169" y="324"/>
                  </a:lnTo>
                  <a:lnTo>
                    <a:pt x="171" y="319"/>
                  </a:lnTo>
                  <a:lnTo>
                    <a:pt x="173" y="314"/>
                  </a:lnTo>
                  <a:lnTo>
                    <a:pt x="175" y="308"/>
                  </a:lnTo>
                  <a:lnTo>
                    <a:pt x="178" y="298"/>
                  </a:lnTo>
                  <a:lnTo>
                    <a:pt x="185" y="289"/>
                  </a:lnTo>
                  <a:lnTo>
                    <a:pt x="193" y="279"/>
                  </a:lnTo>
                  <a:lnTo>
                    <a:pt x="203" y="271"/>
                  </a:lnTo>
                  <a:lnTo>
                    <a:pt x="214" y="261"/>
                  </a:lnTo>
                  <a:lnTo>
                    <a:pt x="226" y="253"/>
                  </a:lnTo>
                  <a:lnTo>
                    <a:pt x="236" y="244"/>
                  </a:lnTo>
                  <a:lnTo>
                    <a:pt x="246" y="235"/>
                  </a:lnTo>
                  <a:lnTo>
                    <a:pt x="254" y="224"/>
                  </a:lnTo>
                  <a:lnTo>
                    <a:pt x="261" y="211"/>
                  </a:lnTo>
                  <a:lnTo>
                    <a:pt x="268" y="196"/>
                  </a:lnTo>
                  <a:lnTo>
                    <a:pt x="273" y="179"/>
                  </a:lnTo>
                  <a:lnTo>
                    <a:pt x="278" y="162"/>
                  </a:lnTo>
                  <a:lnTo>
                    <a:pt x="281" y="143"/>
                  </a:lnTo>
                  <a:lnTo>
                    <a:pt x="284" y="125"/>
                  </a:lnTo>
                  <a:lnTo>
                    <a:pt x="287" y="107"/>
                  </a:lnTo>
                  <a:lnTo>
                    <a:pt x="288" y="88"/>
                  </a:lnTo>
                  <a:lnTo>
                    <a:pt x="290" y="67"/>
                  </a:lnTo>
                  <a:lnTo>
                    <a:pt x="290" y="46"/>
                  </a:lnTo>
                  <a:lnTo>
                    <a:pt x="287" y="27"/>
                  </a:lnTo>
                  <a:lnTo>
                    <a:pt x="282" y="11"/>
                  </a:lnTo>
                  <a:lnTo>
                    <a:pt x="274" y="2"/>
                  </a:lnTo>
                  <a:lnTo>
                    <a:pt x="260" y="0"/>
                  </a:lnTo>
                  <a:lnTo>
                    <a:pt x="241" y="9"/>
                  </a:lnTo>
                  <a:close/>
                </a:path>
              </a:pathLst>
            </a:custGeom>
            <a:solidFill>
              <a:srgbClr val="FFFFFF"/>
            </a:solidFill>
            <a:ln w="9525">
              <a:noFill/>
              <a:round/>
              <a:headEnd/>
              <a:tailEnd/>
            </a:ln>
          </p:spPr>
          <p:txBody>
            <a:bodyPr/>
            <a:lstStyle/>
            <a:p>
              <a:endParaRPr lang="en-US"/>
            </a:p>
          </p:txBody>
        </p:sp>
        <p:sp>
          <p:nvSpPr>
            <p:cNvPr id="16471" name="Freeform 149"/>
            <p:cNvSpPr>
              <a:spLocks/>
            </p:cNvSpPr>
            <p:nvPr/>
          </p:nvSpPr>
          <p:spPr bwMode="auto">
            <a:xfrm>
              <a:off x="1500" y="2991"/>
              <a:ext cx="281" cy="349"/>
            </a:xfrm>
            <a:custGeom>
              <a:avLst/>
              <a:gdLst>
                <a:gd name="T0" fmla="*/ 232 w 281"/>
                <a:gd name="T1" fmla="*/ 8 h 349"/>
                <a:gd name="T2" fmla="*/ 223 w 281"/>
                <a:gd name="T3" fmla="*/ 10 h 349"/>
                <a:gd name="T4" fmla="*/ 206 w 281"/>
                <a:gd name="T5" fmla="*/ 13 h 349"/>
                <a:gd name="T6" fmla="*/ 184 w 281"/>
                <a:gd name="T7" fmla="*/ 17 h 349"/>
                <a:gd name="T8" fmla="*/ 159 w 281"/>
                <a:gd name="T9" fmla="*/ 23 h 349"/>
                <a:gd name="T10" fmla="*/ 133 w 281"/>
                <a:gd name="T11" fmla="*/ 30 h 349"/>
                <a:gd name="T12" fmla="*/ 108 w 281"/>
                <a:gd name="T13" fmla="*/ 38 h 349"/>
                <a:gd name="T14" fmla="*/ 87 w 281"/>
                <a:gd name="T15" fmla="*/ 47 h 349"/>
                <a:gd name="T16" fmla="*/ 71 w 281"/>
                <a:gd name="T17" fmla="*/ 56 h 349"/>
                <a:gd name="T18" fmla="*/ 55 w 281"/>
                <a:gd name="T19" fmla="*/ 65 h 349"/>
                <a:gd name="T20" fmla="*/ 39 w 281"/>
                <a:gd name="T21" fmla="*/ 73 h 349"/>
                <a:gd name="T22" fmla="*/ 25 w 281"/>
                <a:gd name="T23" fmla="*/ 80 h 349"/>
                <a:gd name="T24" fmla="*/ 13 w 281"/>
                <a:gd name="T25" fmla="*/ 88 h 349"/>
                <a:gd name="T26" fmla="*/ 5 w 281"/>
                <a:gd name="T27" fmla="*/ 98 h 349"/>
                <a:gd name="T28" fmla="*/ 0 w 281"/>
                <a:gd name="T29" fmla="*/ 109 h 349"/>
                <a:gd name="T30" fmla="*/ 2 w 281"/>
                <a:gd name="T31" fmla="*/ 123 h 349"/>
                <a:gd name="T32" fmla="*/ 12 w 281"/>
                <a:gd name="T33" fmla="*/ 148 h 349"/>
                <a:gd name="T34" fmla="*/ 24 w 281"/>
                <a:gd name="T35" fmla="*/ 182 h 349"/>
                <a:gd name="T36" fmla="*/ 30 w 281"/>
                <a:gd name="T37" fmla="*/ 213 h 349"/>
                <a:gd name="T38" fmla="*/ 23 w 281"/>
                <a:gd name="T39" fmla="*/ 241 h 349"/>
                <a:gd name="T40" fmla="*/ 10 w 281"/>
                <a:gd name="T41" fmla="*/ 260 h 349"/>
                <a:gd name="T42" fmla="*/ 6 w 281"/>
                <a:gd name="T43" fmla="*/ 272 h 349"/>
                <a:gd name="T44" fmla="*/ 8 w 281"/>
                <a:gd name="T45" fmla="*/ 285 h 349"/>
                <a:gd name="T46" fmla="*/ 15 w 281"/>
                <a:gd name="T47" fmla="*/ 298 h 349"/>
                <a:gd name="T48" fmla="*/ 26 w 281"/>
                <a:gd name="T49" fmla="*/ 310 h 349"/>
                <a:gd name="T50" fmla="*/ 41 w 281"/>
                <a:gd name="T51" fmla="*/ 322 h 349"/>
                <a:gd name="T52" fmla="*/ 57 w 281"/>
                <a:gd name="T53" fmla="*/ 332 h 349"/>
                <a:gd name="T54" fmla="*/ 75 w 281"/>
                <a:gd name="T55" fmla="*/ 340 h 349"/>
                <a:gd name="T56" fmla="*/ 93 w 281"/>
                <a:gd name="T57" fmla="*/ 347 h 349"/>
                <a:gd name="T58" fmla="*/ 110 w 281"/>
                <a:gd name="T59" fmla="*/ 349 h 349"/>
                <a:gd name="T60" fmla="*/ 124 w 281"/>
                <a:gd name="T61" fmla="*/ 347 h 349"/>
                <a:gd name="T62" fmla="*/ 137 w 281"/>
                <a:gd name="T63" fmla="*/ 343 h 349"/>
                <a:gd name="T64" fmla="*/ 148 w 281"/>
                <a:gd name="T65" fmla="*/ 335 h 349"/>
                <a:gd name="T66" fmla="*/ 157 w 281"/>
                <a:gd name="T67" fmla="*/ 327 h 349"/>
                <a:gd name="T68" fmla="*/ 164 w 281"/>
                <a:gd name="T69" fmla="*/ 317 h 349"/>
                <a:gd name="T70" fmla="*/ 168 w 281"/>
                <a:gd name="T71" fmla="*/ 307 h 349"/>
                <a:gd name="T72" fmla="*/ 173 w 281"/>
                <a:gd name="T73" fmla="*/ 292 h 349"/>
                <a:gd name="T74" fmla="*/ 188 w 281"/>
                <a:gd name="T75" fmla="*/ 274 h 349"/>
                <a:gd name="T76" fmla="*/ 208 w 281"/>
                <a:gd name="T77" fmla="*/ 256 h 349"/>
                <a:gd name="T78" fmla="*/ 229 w 281"/>
                <a:gd name="T79" fmla="*/ 238 h 349"/>
                <a:gd name="T80" fmla="*/ 246 w 281"/>
                <a:gd name="T81" fmla="*/ 219 h 349"/>
                <a:gd name="T82" fmla="*/ 259 w 281"/>
                <a:gd name="T83" fmla="*/ 192 h 349"/>
                <a:gd name="T84" fmla="*/ 269 w 281"/>
                <a:gd name="T85" fmla="*/ 158 h 349"/>
                <a:gd name="T86" fmla="*/ 276 w 281"/>
                <a:gd name="T87" fmla="*/ 122 h 349"/>
                <a:gd name="T88" fmla="*/ 280 w 281"/>
                <a:gd name="T89" fmla="*/ 86 h 349"/>
                <a:gd name="T90" fmla="*/ 281 w 281"/>
                <a:gd name="T91" fmla="*/ 44 h 349"/>
                <a:gd name="T92" fmla="*/ 274 w 281"/>
                <a:gd name="T93" fmla="*/ 11 h 349"/>
                <a:gd name="T94" fmla="*/ 252 w 281"/>
                <a:gd name="T95" fmla="*/ 0 h 3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1"/>
                <a:gd name="T145" fmla="*/ 0 h 349"/>
                <a:gd name="T146" fmla="*/ 281 w 281"/>
                <a:gd name="T147" fmla="*/ 349 h 34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1" h="349">
                  <a:moveTo>
                    <a:pt x="234" y="8"/>
                  </a:moveTo>
                  <a:lnTo>
                    <a:pt x="232" y="8"/>
                  </a:lnTo>
                  <a:lnTo>
                    <a:pt x="228" y="9"/>
                  </a:lnTo>
                  <a:lnTo>
                    <a:pt x="223" y="10"/>
                  </a:lnTo>
                  <a:lnTo>
                    <a:pt x="215" y="12"/>
                  </a:lnTo>
                  <a:lnTo>
                    <a:pt x="206" y="13"/>
                  </a:lnTo>
                  <a:lnTo>
                    <a:pt x="196" y="15"/>
                  </a:lnTo>
                  <a:lnTo>
                    <a:pt x="184" y="17"/>
                  </a:lnTo>
                  <a:lnTo>
                    <a:pt x="172" y="20"/>
                  </a:lnTo>
                  <a:lnTo>
                    <a:pt x="159" y="23"/>
                  </a:lnTo>
                  <a:lnTo>
                    <a:pt x="146" y="26"/>
                  </a:lnTo>
                  <a:lnTo>
                    <a:pt x="133" y="30"/>
                  </a:lnTo>
                  <a:lnTo>
                    <a:pt x="120" y="33"/>
                  </a:lnTo>
                  <a:lnTo>
                    <a:pt x="108" y="38"/>
                  </a:lnTo>
                  <a:lnTo>
                    <a:pt x="97" y="42"/>
                  </a:lnTo>
                  <a:lnTo>
                    <a:pt x="87" y="47"/>
                  </a:lnTo>
                  <a:lnTo>
                    <a:pt x="79" y="51"/>
                  </a:lnTo>
                  <a:lnTo>
                    <a:pt x="71" y="56"/>
                  </a:lnTo>
                  <a:lnTo>
                    <a:pt x="62" y="61"/>
                  </a:lnTo>
                  <a:lnTo>
                    <a:pt x="55" y="65"/>
                  </a:lnTo>
                  <a:lnTo>
                    <a:pt x="47" y="68"/>
                  </a:lnTo>
                  <a:lnTo>
                    <a:pt x="39" y="73"/>
                  </a:lnTo>
                  <a:lnTo>
                    <a:pt x="31" y="76"/>
                  </a:lnTo>
                  <a:lnTo>
                    <a:pt x="25" y="80"/>
                  </a:lnTo>
                  <a:lnTo>
                    <a:pt x="19" y="84"/>
                  </a:lnTo>
                  <a:lnTo>
                    <a:pt x="13" y="88"/>
                  </a:lnTo>
                  <a:lnTo>
                    <a:pt x="8" y="92"/>
                  </a:lnTo>
                  <a:lnTo>
                    <a:pt x="5" y="98"/>
                  </a:lnTo>
                  <a:lnTo>
                    <a:pt x="2" y="103"/>
                  </a:lnTo>
                  <a:lnTo>
                    <a:pt x="0" y="109"/>
                  </a:lnTo>
                  <a:lnTo>
                    <a:pt x="0" y="116"/>
                  </a:lnTo>
                  <a:lnTo>
                    <a:pt x="2" y="123"/>
                  </a:lnTo>
                  <a:lnTo>
                    <a:pt x="5" y="131"/>
                  </a:lnTo>
                  <a:lnTo>
                    <a:pt x="12" y="148"/>
                  </a:lnTo>
                  <a:lnTo>
                    <a:pt x="19" y="165"/>
                  </a:lnTo>
                  <a:lnTo>
                    <a:pt x="24" y="182"/>
                  </a:lnTo>
                  <a:lnTo>
                    <a:pt x="28" y="198"/>
                  </a:lnTo>
                  <a:lnTo>
                    <a:pt x="30" y="213"/>
                  </a:lnTo>
                  <a:lnTo>
                    <a:pt x="28" y="228"/>
                  </a:lnTo>
                  <a:lnTo>
                    <a:pt x="23" y="241"/>
                  </a:lnTo>
                  <a:lnTo>
                    <a:pt x="14" y="254"/>
                  </a:lnTo>
                  <a:lnTo>
                    <a:pt x="10" y="260"/>
                  </a:lnTo>
                  <a:lnTo>
                    <a:pt x="7" y="266"/>
                  </a:lnTo>
                  <a:lnTo>
                    <a:pt x="6" y="272"/>
                  </a:lnTo>
                  <a:lnTo>
                    <a:pt x="6" y="279"/>
                  </a:lnTo>
                  <a:lnTo>
                    <a:pt x="8" y="285"/>
                  </a:lnTo>
                  <a:lnTo>
                    <a:pt x="11" y="292"/>
                  </a:lnTo>
                  <a:lnTo>
                    <a:pt x="15" y="298"/>
                  </a:lnTo>
                  <a:lnTo>
                    <a:pt x="20" y="304"/>
                  </a:lnTo>
                  <a:lnTo>
                    <a:pt x="26" y="310"/>
                  </a:lnTo>
                  <a:lnTo>
                    <a:pt x="33" y="316"/>
                  </a:lnTo>
                  <a:lnTo>
                    <a:pt x="41" y="322"/>
                  </a:lnTo>
                  <a:lnTo>
                    <a:pt x="49" y="327"/>
                  </a:lnTo>
                  <a:lnTo>
                    <a:pt x="57" y="332"/>
                  </a:lnTo>
                  <a:lnTo>
                    <a:pt x="67" y="336"/>
                  </a:lnTo>
                  <a:lnTo>
                    <a:pt x="75" y="340"/>
                  </a:lnTo>
                  <a:lnTo>
                    <a:pt x="85" y="344"/>
                  </a:lnTo>
                  <a:lnTo>
                    <a:pt x="93" y="347"/>
                  </a:lnTo>
                  <a:lnTo>
                    <a:pt x="102" y="348"/>
                  </a:lnTo>
                  <a:lnTo>
                    <a:pt x="110" y="349"/>
                  </a:lnTo>
                  <a:lnTo>
                    <a:pt x="117" y="348"/>
                  </a:lnTo>
                  <a:lnTo>
                    <a:pt x="124" y="347"/>
                  </a:lnTo>
                  <a:lnTo>
                    <a:pt x="131" y="345"/>
                  </a:lnTo>
                  <a:lnTo>
                    <a:pt x="137" y="343"/>
                  </a:lnTo>
                  <a:lnTo>
                    <a:pt x="143" y="339"/>
                  </a:lnTo>
                  <a:lnTo>
                    <a:pt x="148" y="335"/>
                  </a:lnTo>
                  <a:lnTo>
                    <a:pt x="153" y="331"/>
                  </a:lnTo>
                  <a:lnTo>
                    <a:pt x="157" y="327"/>
                  </a:lnTo>
                  <a:lnTo>
                    <a:pt x="161" y="322"/>
                  </a:lnTo>
                  <a:lnTo>
                    <a:pt x="164" y="317"/>
                  </a:lnTo>
                  <a:lnTo>
                    <a:pt x="166" y="312"/>
                  </a:lnTo>
                  <a:lnTo>
                    <a:pt x="168" y="307"/>
                  </a:lnTo>
                  <a:lnTo>
                    <a:pt x="169" y="302"/>
                  </a:lnTo>
                  <a:lnTo>
                    <a:pt x="173" y="292"/>
                  </a:lnTo>
                  <a:lnTo>
                    <a:pt x="179" y="283"/>
                  </a:lnTo>
                  <a:lnTo>
                    <a:pt x="188" y="274"/>
                  </a:lnTo>
                  <a:lnTo>
                    <a:pt x="197" y="265"/>
                  </a:lnTo>
                  <a:lnTo>
                    <a:pt x="208" y="256"/>
                  </a:lnTo>
                  <a:lnTo>
                    <a:pt x="219" y="247"/>
                  </a:lnTo>
                  <a:lnTo>
                    <a:pt x="229" y="238"/>
                  </a:lnTo>
                  <a:lnTo>
                    <a:pt x="239" y="230"/>
                  </a:lnTo>
                  <a:lnTo>
                    <a:pt x="246" y="219"/>
                  </a:lnTo>
                  <a:lnTo>
                    <a:pt x="253" y="207"/>
                  </a:lnTo>
                  <a:lnTo>
                    <a:pt x="259" y="192"/>
                  </a:lnTo>
                  <a:lnTo>
                    <a:pt x="265" y="175"/>
                  </a:lnTo>
                  <a:lnTo>
                    <a:pt x="269" y="158"/>
                  </a:lnTo>
                  <a:lnTo>
                    <a:pt x="273" y="140"/>
                  </a:lnTo>
                  <a:lnTo>
                    <a:pt x="276" y="122"/>
                  </a:lnTo>
                  <a:lnTo>
                    <a:pt x="278" y="104"/>
                  </a:lnTo>
                  <a:lnTo>
                    <a:pt x="280" y="86"/>
                  </a:lnTo>
                  <a:lnTo>
                    <a:pt x="281" y="65"/>
                  </a:lnTo>
                  <a:lnTo>
                    <a:pt x="281" y="44"/>
                  </a:lnTo>
                  <a:lnTo>
                    <a:pt x="279" y="26"/>
                  </a:lnTo>
                  <a:lnTo>
                    <a:pt x="274" y="11"/>
                  </a:lnTo>
                  <a:lnTo>
                    <a:pt x="265" y="1"/>
                  </a:lnTo>
                  <a:lnTo>
                    <a:pt x="252" y="0"/>
                  </a:lnTo>
                  <a:lnTo>
                    <a:pt x="234" y="8"/>
                  </a:lnTo>
                  <a:close/>
                </a:path>
              </a:pathLst>
            </a:custGeom>
            <a:solidFill>
              <a:srgbClr val="F9EFED"/>
            </a:solidFill>
            <a:ln w="9525">
              <a:noFill/>
              <a:round/>
              <a:headEnd/>
              <a:tailEnd/>
            </a:ln>
          </p:spPr>
          <p:txBody>
            <a:bodyPr/>
            <a:lstStyle/>
            <a:p>
              <a:endParaRPr lang="en-US"/>
            </a:p>
          </p:txBody>
        </p:sp>
        <p:sp>
          <p:nvSpPr>
            <p:cNvPr id="16472" name="Freeform 150"/>
            <p:cNvSpPr>
              <a:spLocks/>
            </p:cNvSpPr>
            <p:nvPr/>
          </p:nvSpPr>
          <p:spPr bwMode="auto">
            <a:xfrm>
              <a:off x="1505" y="2995"/>
              <a:ext cx="272" cy="342"/>
            </a:xfrm>
            <a:custGeom>
              <a:avLst/>
              <a:gdLst>
                <a:gd name="T0" fmla="*/ 224 w 272"/>
                <a:gd name="T1" fmla="*/ 8 h 342"/>
                <a:gd name="T2" fmla="*/ 215 w 272"/>
                <a:gd name="T3" fmla="*/ 10 h 342"/>
                <a:gd name="T4" fmla="*/ 198 w 272"/>
                <a:gd name="T5" fmla="*/ 12 h 342"/>
                <a:gd name="T6" fmla="*/ 177 w 272"/>
                <a:gd name="T7" fmla="*/ 16 h 342"/>
                <a:gd name="T8" fmla="*/ 153 w 272"/>
                <a:gd name="T9" fmla="*/ 22 h 342"/>
                <a:gd name="T10" fmla="*/ 128 w 272"/>
                <a:gd name="T11" fmla="*/ 29 h 342"/>
                <a:gd name="T12" fmla="*/ 104 w 272"/>
                <a:gd name="T13" fmla="*/ 37 h 342"/>
                <a:gd name="T14" fmla="*/ 84 w 272"/>
                <a:gd name="T15" fmla="*/ 46 h 342"/>
                <a:gd name="T16" fmla="*/ 68 w 272"/>
                <a:gd name="T17" fmla="*/ 55 h 342"/>
                <a:gd name="T18" fmla="*/ 52 w 272"/>
                <a:gd name="T19" fmla="*/ 63 h 342"/>
                <a:gd name="T20" fmla="*/ 37 w 272"/>
                <a:gd name="T21" fmla="*/ 70 h 342"/>
                <a:gd name="T22" fmla="*/ 23 w 272"/>
                <a:gd name="T23" fmla="*/ 78 h 342"/>
                <a:gd name="T24" fmla="*/ 12 w 272"/>
                <a:gd name="T25" fmla="*/ 86 h 342"/>
                <a:gd name="T26" fmla="*/ 4 w 272"/>
                <a:gd name="T27" fmla="*/ 95 h 342"/>
                <a:gd name="T28" fmla="*/ 0 w 272"/>
                <a:gd name="T29" fmla="*/ 106 h 342"/>
                <a:gd name="T30" fmla="*/ 1 w 272"/>
                <a:gd name="T31" fmla="*/ 120 h 342"/>
                <a:gd name="T32" fmla="*/ 11 w 272"/>
                <a:gd name="T33" fmla="*/ 144 h 342"/>
                <a:gd name="T34" fmla="*/ 23 w 272"/>
                <a:gd name="T35" fmla="*/ 178 h 342"/>
                <a:gd name="T36" fmla="*/ 28 w 272"/>
                <a:gd name="T37" fmla="*/ 209 h 342"/>
                <a:gd name="T38" fmla="*/ 22 w 272"/>
                <a:gd name="T39" fmla="*/ 236 h 342"/>
                <a:gd name="T40" fmla="*/ 9 w 272"/>
                <a:gd name="T41" fmla="*/ 254 h 342"/>
                <a:gd name="T42" fmla="*/ 5 w 272"/>
                <a:gd name="T43" fmla="*/ 266 h 342"/>
                <a:gd name="T44" fmla="*/ 7 w 272"/>
                <a:gd name="T45" fmla="*/ 279 h 342"/>
                <a:gd name="T46" fmla="*/ 14 w 272"/>
                <a:gd name="T47" fmla="*/ 291 h 342"/>
                <a:gd name="T48" fmla="*/ 25 w 272"/>
                <a:gd name="T49" fmla="*/ 303 h 342"/>
                <a:gd name="T50" fmla="*/ 39 w 272"/>
                <a:gd name="T51" fmla="*/ 315 h 342"/>
                <a:gd name="T52" fmla="*/ 55 w 272"/>
                <a:gd name="T53" fmla="*/ 325 h 342"/>
                <a:gd name="T54" fmla="*/ 72 w 272"/>
                <a:gd name="T55" fmla="*/ 333 h 342"/>
                <a:gd name="T56" fmla="*/ 90 w 272"/>
                <a:gd name="T57" fmla="*/ 339 h 342"/>
                <a:gd name="T58" fmla="*/ 106 w 272"/>
                <a:gd name="T59" fmla="*/ 342 h 342"/>
                <a:gd name="T60" fmla="*/ 120 w 272"/>
                <a:gd name="T61" fmla="*/ 340 h 342"/>
                <a:gd name="T62" fmla="*/ 132 w 272"/>
                <a:gd name="T63" fmla="*/ 335 h 342"/>
                <a:gd name="T64" fmla="*/ 143 w 272"/>
                <a:gd name="T65" fmla="*/ 328 h 342"/>
                <a:gd name="T66" fmla="*/ 152 w 272"/>
                <a:gd name="T67" fmla="*/ 320 h 342"/>
                <a:gd name="T68" fmla="*/ 158 w 272"/>
                <a:gd name="T69" fmla="*/ 310 h 342"/>
                <a:gd name="T70" fmla="*/ 162 w 272"/>
                <a:gd name="T71" fmla="*/ 300 h 342"/>
                <a:gd name="T72" fmla="*/ 167 w 272"/>
                <a:gd name="T73" fmla="*/ 286 h 342"/>
                <a:gd name="T74" fmla="*/ 181 w 272"/>
                <a:gd name="T75" fmla="*/ 268 h 342"/>
                <a:gd name="T76" fmla="*/ 201 w 272"/>
                <a:gd name="T77" fmla="*/ 251 h 342"/>
                <a:gd name="T78" fmla="*/ 222 w 272"/>
                <a:gd name="T79" fmla="*/ 234 h 342"/>
                <a:gd name="T80" fmla="*/ 238 w 272"/>
                <a:gd name="T81" fmla="*/ 215 h 342"/>
                <a:gd name="T82" fmla="*/ 251 w 272"/>
                <a:gd name="T83" fmla="*/ 187 h 342"/>
                <a:gd name="T84" fmla="*/ 260 w 272"/>
                <a:gd name="T85" fmla="*/ 154 h 342"/>
                <a:gd name="T86" fmla="*/ 266 w 272"/>
                <a:gd name="T87" fmla="*/ 119 h 342"/>
                <a:gd name="T88" fmla="*/ 270 w 272"/>
                <a:gd name="T89" fmla="*/ 83 h 342"/>
                <a:gd name="T90" fmla="*/ 272 w 272"/>
                <a:gd name="T91" fmla="*/ 43 h 342"/>
                <a:gd name="T92" fmla="*/ 265 w 272"/>
                <a:gd name="T93" fmla="*/ 10 h 342"/>
                <a:gd name="T94" fmla="*/ 243 w 272"/>
                <a:gd name="T95" fmla="*/ 0 h 3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2"/>
                <a:gd name="T145" fmla="*/ 0 h 342"/>
                <a:gd name="T146" fmla="*/ 272 w 272"/>
                <a:gd name="T147" fmla="*/ 342 h 3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2" h="342">
                  <a:moveTo>
                    <a:pt x="225" y="8"/>
                  </a:moveTo>
                  <a:lnTo>
                    <a:pt x="224" y="8"/>
                  </a:lnTo>
                  <a:lnTo>
                    <a:pt x="221" y="9"/>
                  </a:lnTo>
                  <a:lnTo>
                    <a:pt x="215" y="10"/>
                  </a:lnTo>
                  <a:lnTo>
                    <a:pt x="208" y="10"/>
                  </a:lnTo>
                  <a:lnTo>
                    <a:pt x="198" y="12"/>
                  </a:lnTo>
                  <a:lnTo>
                    <a:pt x="188" y="14"/>
                  </a:lnTo>
                  <a:lnTo>
                    <a:pt x="177" y="16"/>
                  </a:lnTo>
                  <a:lnTo>
                    <a:pt x="166" y="19"/>
                  </a:lnTo>
                  <a:lnTo>
                    <a:pt x="153" y="22"/>
                  </a:lnTo>
                  <a:lnTo>
                    <a:pt x="141" y="25"/>
                  </a:lnTo>
                  <a:lnTo>
                    <a:pt x="128" y="29"/>
                  </a:lnTo>
                  <a:lnTo>
                    <a:pt x="116" y="33"/>
                  </a:lnTo>
                  <a:lnTo>
                    <a:pt x="104" y="37"/>
                  </a:lnTo>
                  <a:lnTo>
                    <a:pt x="94" y="41"/>
                  </a:lnTo>
                  <a:lnTo>
                    <a:pt x="84" y="46"/>
                  </a:lnTo>
                  <a:lnTo>
                    <a:pt x="75" y="50"/>
                  </a:lnTo>
                  <a:lnTo>
                    <a:pt x="68" y="55"/>
                  </a:lnTo>
                  <a:lnTo>
                    <a:pt x="60" y="59"/>
                  </a:lnTo>
                  <a:lnTo>
                    <a:pt x="52" y="63"/>
                  </a:lnTo>
                  <a:lnTo>
                    <a:pt x="44" y="67"/>
                  </a:lnTo>
                  <a:lnTo>
                    <a:pt x="37" y="70"/>
                  </a:lnTo>
                  <a:lnTo>
                    <a:pt x="30" y="74"/>
                  </a:lnTo>
                  <a:lnTo>
                    <a:pt x="23" y="78"/>
                  </a:lnTo>
                  <a:lnTo>
                    <a:pt x="17" y="82"/>
                  </a:lnTo>
                  <a:lnTo>
                    <a:pt x="12" y="86"/>
                  </a:lnTo>
                  <a:lnTo>
                    <a:pt x="7" y="90"/>
                  </a:lnTo>
                  <a:lnTo>
                    <a:pt x="4" y="95"/>
                  </a:lnTo>
                  <a:lnTo>
                    <a:pt x="1" y="100"/>
                  </a:lnTo>
                  <a:lnTo>
                    <a:pt x="0" y="106"/>
                  </a:lnTo>
                  <a:lnTo>
                    <a:pt x="0" y="113"/>
                  </a:lnTo>
                  <a:lnTo>
                    <a:pt x="1" y="120"/>
                  </a:lnTo>
                  <a:lnTo>
                    <a:pt x="4" y="128"/>
                  </a:lnTo>
                  <a:lnTo>
                    <a:pt x="11" y="144"/>
                  </a:lnTo>
                  <a:lnTo>
                    <a:pt x="18" y="161"/>
                  </a:lnTo>
                  <a:lnTo>
                    <a:pt x="23" y="178"/>
                  </a:lnTo>
                  <a:lnTo>
                    <a:pt x="27" y="193"/>
                  </a:lnTo>
                  <a:lnTo>
                    <a:pt x="28" y="209"/>
                  </a:lnTo>
                  <a:lnTo>
                    <a:pt x="27" y="223"/>
                  </a:lnTo>
                  <a:lnTo>
                    <a:pt x="22" y="236"/>
                  </a:lnTo>
                  <a:lnTo>
                    <a:pt x="14" y="248"/>
                  </a:lnTo>
                  <a:lnTo>
                    <a:pt x="9" y="254"/>
                  </a:lnTo>
                  <a:lnTo>
                    <a:pt x="6" y="260"/>
                  </a:lnTo>
                  <a:lnTo>
                    <a:pt x="5" y="266"/>
                  </a:lnTo>
                  <a:lnTo>
                    <a:pt x="5" y="272"/>
                  </a:lnTo>
                  <a:lnTo>
                    <a:pt x="7" y="279"/>
                  </a:lnTo>
                  <a:lnTo>
                    <a:pt x="10" y="285"/>
                  </a:lnTo>
                  <a:lnTo>
                    <a:pt x="14" y="291"/>
                  </a:lnTo>
                  <a:lnTo>
                    <a:pt x="19" y="297"/>
                  </a:lnTo>
                  <a:lnTo>
                    <a:pt x="25" y="303"/>
                  </a:lnTo>
                  <a:lnTo>
                    <a:pt x="32" y="309"/>
                  </a:lnTo>
                  <a:lnTo>
                    <a:pt x="39" y="315"/>
                  </a:lnTo>
                  <a:lnTo>
                    <a:pt x="47" y="320"/>
                  </a:lnTo>
                  <a:lnTo>
                    <a:pt x="55" y="325"/>
                  </a:lnTo>
                  <a:lnTo>
                    <a:pt x="63" y="329"/>
                  </a:lnTo>
                  <a:lnTo>
                    <a:pt x="72" y="333"/>
                  </a:lnTo>
                  <a:lnTo>
                    <a:pt x="81" y="337"/>
                  </a:lnTo>
                  <a:lnTo>
                    <a:pt x="90" y="339"/>
                  </a:lnTo>
                  <a:lnTo>
                    <a:pt x="98" y="341"/>
                  </a:lnTo>
                  <a:lnTo>
                    <a:pt x="106" y="342"/>
                  </a:lnTo>
                  <a:lnTo>
                    <a:pt x="113" y="341"/>
                  </a:lnTo>
                  <a:lnTo>
                    <a:pt x="120" y="340"/>
                  </a:lnTo>
                  <a:lnTo>
                    <a:pt x="126" y="338"/>
                  </a:lnTo>
                  <a:lnTo>
                    <a:pt x="132" y="335"/>
                  </a:lnTo>
                  <a:lnTo>
                    <a:pt x="138" y="332"/>
                  </a:lnTo>
                  <a:lnTo>
                    <a:pt x="143" y="328"/>
                  </a:lnTo>
                  <a:lnTo>
                    <a:pt x="148" y="324"/>
                  </a:lnTo>
                  <a:lnTo>
                    <a:pt x="152" y="320"/>
                  </a:lnTo>
                  <a:lnTo>
                    <a:pt x="155" y="315"/>
                  </a:lnTo>
                  <a:lnTo>
                    <a:pt x="158" y="310"/>
                  </a:lnTo>
                  <a:lnTo>
                    <a:pt x="161" y="305"/>
                  </a:lnTo>
                  <a:lnTo>
                    <a:pt x="162" y="300"/>
                  </a:lnTo>
                  <a:lnTo>
                    <a:pt x="163" y="295"/>
                  </a:lnTo>
                  <a:lnTo>
                    <a:pt x="167" y="286"/>
                  </a:lnTo>
                  <a:lnTo>
                    <a:pt x="173" y="277"/>
                  </a:lnTo>
                  <a:lnTo>
                    <a:pt x="181" y="268"/>
                  </a:lnTo>
                  <a:lnTo>
                    <a:pt x="191" y="259"/>
                  </a:lnTo>
                  <a:lnTo>
                    <a:pt x="201" y="251"/>
                  </a:lnTo>
                  <a:lnTo>
                    <a:pt x="211" y="242"/>
                  </a:lnTo>
                  <a:lnTo>
                    <a:pt x="222" y="234"/>
                  </a:lnTo>
                  <a:lnTo>
                    <a:pt x="230" y="225"/>
                  </a:lnTo>
                  <a:lnTo>
                    <a:pt x="238" y="215"/>
                  </a:lnTo>
                  <a:lnTo>
                    <a:pt x="245" y="202"/>
                  </a:lnTo>
                  <a:lnTo>
                    <a:pt x="251" y="187"/>
                  </a:lnTo>
                  <a:lnTo>
                    <a:pt x="256" y="171"/>
                  </a:lnTo>
                  <a:lnTo>
                    <a:pt x="260" y="154"/>
                  </a:lnTo>
                  <a:lnTo>
                    <a:pt x="263" y="137"/>
                  </a:lnTo>
                  <a:lnTo>
                    <a:pt x="266" y="119"/>
                  </a:lnTo>
                  <a:lnTo>
                    <a:pt x="268" y="102"/>
                  </a:lnTo>
                  <a:lnTo>
                    <a:pt x="270" y="83"/>
                  </a:lnTo>
                  <a:lnTo>
                    <a:pt x="272" y="63"/>
                  </a:lnTo>
                  <a:lnTo>
                    <a:pt x="272" y="43"/>
                  </a:lnTo>
                  <a:lnTo>
                    <a:pt x="269" y="25"/>
                  </a:lnTo>
                  <a:lnTo>
                    <a:pt x="265" y="10"/>
                  </a:lnTo>
                  <a:lnTo>
                    <a:pt x="256" y="1"/>
                  </a:lnTo>
                  <a:lnTo>
                    <a:pt x="243" y="0"/>
                  </a:lnTo>
                  <a:lnTo>
                    <a:pt x="225" y="8"/>
                  </a:lnTo>
                  <a:close/>
                </a:path>
              </a:pathLst>
            </a:custGeom>
            <a:solidFill>
              <a:srgbClr val="F4DDD8"/>
            </a:solidFill>
            <a:ln w="9525">
              <a:noFill/>
              <a:round/>
              <a:headEnd/>
              <a:tailEnd/>
            </a:ln>
          </p:spPr>
          <p:txBody>
            <a:bodyPr/>
            <a:lstStyle/>
            <a:p>
              <a:endParaRPr lang="en-US"/>
            </a:p>
          </p:txBody>
        </p:sp>
        <p:sp>
          <p:nvSpPr>
            <p:cNvPr id="16473" name="Freeform 151"/>
            <p:cNvSpPr>
              <a:spLocks/>
            </p:cNvSpPr>
            <p:nvPr/>
          </p:nvSpPr>
          <p:spPr bwMode="auto">
            <a:xfrm>
              <a:off x="1510" y="2998"/>
              <a:ext cx="263" cy="335"/>
            </a:xfrm>
            <a:custGeom>
              <a:avLst/>
              <a:gdLst>
                <a:gd name="T0" fmla="*/ 217 w 263"/>
                <a:gd name="T1" fmla="*/ 8 h 335"/>
                <a:gd name="T2" fmla="*/ 208 w 263"/>
                <a:gd name="T3" fmla="*/ 10 h 335"/>
                <a:gd name="T4" fmla="*/ 193 w 263"/>
                <a:gd name="T5" fmla="*/ 13 h 335"/>
                <a:gd name="T6" fmla="*/ 172 w 263"/>
                <a:gd name="T7" fmla="*/ 17 h 335"/>
                <a:gd name="T8" fmla="*/ 149 w 263"/>
                <a:gd name="T9" fmla="*/ 22 h 335"/>
                <a:gd name="T10" fmla="*/ 125 w 263"/>
                <a:gd name="T11" fmla="*/ 29 h 335"/>
                <a:gd name="T12" fmla="*/ 101 w 263"/>
                <a:gd name="T13" fmla="*/ 36 h 335"/>
                <a:gd name="T14" fmla="*/ 82 w 263"/>
                <a:gd name="T15" fmla="*/ 45 h 335"/>
                <a:gd name="T16" fmla="*/ 66 w 263"/>
                <a:gd name="T17" fmla="*/ 54 h 335"/>
                <a:gd name="T18" fmla="*/ 51 w 263"/>
                <a:gd name="T19" fmla="*/ 62 h 335"/>
                <a:gd name="T20" fmla="*/ 36 w 263"/>
                <a:gd name="T21" fmla="*/ 70 h 335"/>
                <a:gd name="T22" fmla="*/ 23 w 263"/>
                <a:gd name="T23" fmla="*/ 77 h 335"/>
                <a:gd name="T24" fmla="*/ 12 w 263"/>
                <a:gd name="T25" fmla="*/ 85 h 335"/>
                <a:gd name="T26" fmla="*/ 4 w 263"/>
                <a:gd name="T27" fmla="*/ 94 h 335"/>
                <a:gd name="T28" fmla="*/ 1 w 263"/>
                <a:gd name="T29" fmla="*/ 104 h 335"/>
                <a:gd name="T30" fmla="*/ 2 w 263"/>
                <a:gd name="T31" fmla="*/ 118 h 335"/>
                <a:gd name="T32" fmla="*/ 11 w 263"/>
                <a:gd name="T33" fmla="*/ 142 h 335"/>
                <a:gd name="T34" fmla="*/ 23 w 263"/>
                <a:gd name="T35" fmla="*/ 174 h 335"/>
                <a:gd name="T36" fmla="*/ 28 w 263"/>
                <a:gd name="T37" fmla="*/ 205 h 335"/>
                <a:gd name="T38" fmla="*/ 22 w 263"/>
                <a:gd name="T39" fmla="*/ 231 h 335"/>
                <a:gd name="T40" fmla="*/ 9 w 263"/>
                <a:gd name="T41" fmla="*/ 249 h 335"/>
                <a:gd name="T42" fmla="*/ 5 w 263"/>
                <a:gd name="T43" fmla="*/ 261 h 335"/>
                <a:gd name="T44" fmla="*/ 8 w 263"/>
                <a:gd name="T45" fmla="*/ 273 h 335"/>
                <a:gd name="T46" fmla="*/ 14 w 263"/>
                <a:gd name="T47" fmla="*/ 286 h 335"/>
                <a:gd name="T48" fmla="*/ 25 w 263"/>
                <a:gd name="T49" fmla="*/ 297 h 335"/>
                <a:gd name="T50" fmla="*/ 38 w 263"/>
                <a:gd name="T51" fmla="*/ 309 h 335"/>
                <a:gd name="T52" fmla="*/ 54 w 263"/>
                <a:gd name="T53" fmla="*/ 318 h 335"/>
                <a:gd name="T54" fmla="*/ 70 w 263"/>
                <a:gd name="T55" fmla="*/ 327 h 335"/>
                <a:gd name="T56" fmla="*/ 87 w 263"/>
                <a:gd name="T57" fmla="*/ 333 h 335"/>
                <a:gd name="T58" fmla="*/ 102 w 263"/>
                <a:gd name="T59" fmla="*/ 335 h 335"/>
                <a:gd name="T60" fmla="*/ 116 w 263"/>
                <a:gd name="T61" fmla="*/ 333 h 335"/>
                <a:gd name="T62" fmla="*/ 128 w 263"/>
                <a:gd name="T63" fmla="*/ 329 h 335"/>
                <a:gd name="T64" fmla="*/ 138 w 263"/>
                <a:gd name="T65" fmla="*/ 322 h 335"/>
                <a:gd name="T66" fmla="*/ 147 w 263"/>
                <a:gd name="T67" fmla="*/ 314 h 335"/>
                <a:gd name="T68" fmla="*/ 153 w 263"/>
                <a:gd name="T69" fmla="*/ 304 h 335"/>
                <a:gd name="T70" fmla="*/ 157 w 263"/>
                <a:gd name="T71" fmla="*/ 294 h 335"/>
                <a:gd name="T72" fmla="*/ 162 w 263"/>
                <a:gd name="T73" fmla="*/ 280 h 335"/>
                <a:gd name="T74" fmla="*/ 175 w 263"/>
                <a:gd name="T75" fmla="*/ 263 h 335"/>
                <a:gd name="T76" fmla="*/ 195 w 263"/>
                <a:gd name="T77" fmla="*/ 246 h 335"/>
                <a:gd name="T78" fmla="*/ 214 w 263"/>
                <a:gd name="T79" fmla="*/ 229 h 335"/>
                <a:gd name="T80" fmla="*/ 230 w 263"/>
                <a:gd name="T81" fmla="*/ 210 h 335"/>
                <a:gd name="T82" fmla="*/ 243 w 263"/>
                <a:gd name="T83" fmla="*/ 184 h 335"/>
                <a:gd name="T84" fmla="*/ 252 w 263"/>
                <a:gd name="T85" fmla="*/ 152 h 335"/>
                <a:gd name="T86" fmla="*/ 258 w 263"/>
                <a:gd name="T87" fmla="*/ 117 h 335"/>
                <a:gd name="T88" fmla="*/ 262 w 263"/>
                <a:gd name="T89" fmla="*/ 82 h 335"/>
                <a:gd name="T90" fmla="*/ 263 w 263"/>
                <a:gd name="T91" fmla="*/ 43 h 335"/>
                <a:gd name="T92" fmla="*/ 256 w 263"/>
                <a:gd name="T93" fmla="*/ 11 h 335"/>
                <a:gd name="T94" fmla="*/ 236 w 263"/>
                <a:gd name="T95" fmla="*/ 0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3"/>
                <a:gd name="T145" fmla="*/ 0 h 335"/>
                <a:gd name="T146" fmla="*/ 263 w 26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3" h="335">
                  <a:moveTo>
                    <a:pt x="218" y="8"/>
                  </a:moveTo>
                  <a:lnTo>
                    <a:pt x="217" y="8"/>
                  </a:lnTo>
                  <a:lnTo>
                    <a:pt x="214" y="9"/>
                  </a:lnTo>
                  <a:lnTo>
                    <a:pt x="208" y="10"/>
                  </a:lnTo>
                  <a:lnTo>
                    <a:pt x="201" y="11"/>
                  </a:lnTo>
                  <a:lnTo>
                    <a:pt x="193" y="13"/>
                  </a:lnTo>
                  <a:lnTo>
                    <a:pt x="183" y="14"/>
                  </a:lnTo>
                  <a:lnTo>
                    <a:pt x="172" y="17"/>
                  </a:lnTo>
                  <a:lnTo>
                    <a:pt x="161" y="19"/>
                  </a:lnTo>
                  <a:lnTo>
                    <a:pt x="149" y="22"/>
                  </a:lnTo>
                  <a:lnTo>
                    <a:pt x="137" y="25"/>
                  </a:lnTo>
                  <a:lnTo>
                    <a:pt x="125" y="29"/>
                  </a:lnTo>
                  <a:lnTo>
                    <a:pt x="113" y="32"/>
                  </a:lnTo>
                  <a:lnTo>
                    <a:pt x="101" y="36"/>
                  </a:lnTo>
                  <a:lnTo>
                    <a:pt x="91" y="40"/>
                  </a:lnTo>
                  <a:lnTo>
                    <a:pt x="82" y="45"/>
                  </a:lnTo>
                  <a:lnTo>
                    <a:pt x="74" y="49"/>
                  </a:lnTo>
                  <a:lnTo>
                    <a:pt x="66" y="54"/>
                  </a:lnTo>
                  <a:lnTo>
                    <a:pt x="59" y="58"/>
                  </a:lnTo>
                  <a:lnTo>
                    <a:pt x="51" y="62"/>
                  </a:lnTo>
                  <a:lnTo>
                    <a:pt x="44" y="66"/>
                  </a:lnTo>
                  <a:lnTo>
                    <a:pt x="36" y="70"/>
                  </a:lnTo>
                  <a:lnTo>
                    <a:pt x="30" y="73"/>
                  </a:lnTo>
                  <a:lnTo>
                    <a:pt x="23" y="77"/>
                  </a:lnTo>
                  <a:lnTo>
                    <a:pt x="17" y="80"/>
                  </a:lnTo>
                  <a:lnTo>
                    <a:pt x="12" y="85"/>
                  </a:lnTo>
                  <a:lnTo>
                    <a:pt x="8" y="89"/>
                  </a:lnTo>
                  <a:lnTo>
                    <a:pt x="4" y="94"/>
                  </a:lnTo>
                  <a:lnTo>
                    <a:pt x="2" y="99"/>
                  </a:lnTo>
                  <a:lnTo>
                    <a:pt x="1" y="104"/>
                  </a:lnTo>
                  <a:lnTo>
                    <a:pt x="0" y="111"/>
                  </a:lnTo>
                  <a:lnTo>
                    <a:pt x="2" y="118"/>
                  </a:lnTo>
                  <a:lnTo>
                    <a:pt x="4" y="126"/>
                  </a:lnTo>
                  <a:lnTo>
                    <a:pt x="11" y="142"/>
                  </a:lnTo>
                  <a:lnTo>
                    <a:pt x="17" y="158"/>
                  </a:lnTo>
                  <a:lnTo>
                    <a:pt x="23" y="174"/>
                  </a:lnTo>
                  <a:lnTo>
                    <a:pt x="27" y="190"/>
                  </a:lnTo>
                  <a:lnTo>
                    <a:pt x="28" y="205"/>
                  </a:lnTo>
                  <a:lnTo>
                    <a:pt x="27" y="219"/>
                  </a:lnTo>
                  <a:lnTo>
                    <a:pt x="22" y="231"/>
                  </a:lnTo>
                  <a:lnTo>
                    <a:pt x="14" y="243"/>
                  </a:lnTo>
                  <a:lnTo>
                    <a:pt x="9" y="249"/>
                  </a:lnTo>
                  <a:lnTo>
                    <a:pt x="7" y="255"/>
                  </a:lnTo>
                  <a:lnTo>
                    <a:pt x="5" y="261"/>
                  </a:lnTo>
                  <a:lnTo>
                    <a:pt x="6" y="267"/>
                  </a:lnTo>
                  <a:lnTo>
                    <a:pt x="8" y="273"/>
                  </a:lnTo>
                  <a:lnTo>
                    <a:pt x="10" y="279"/>
                  </a:lnTo>
                  <a:lnTo>
                    <a:pt x="14" y="286"/>
                  </a:lnTo>
                  <a:lnTo>
                    <a:pt x="19" y="291"/>
                  </a:lnTo>
                  <a:lnTo>
                    <a:pt x="25" y="297"/>
                  </a:lnTo>
                  <a:lnTo>
                    <a:pt x="31" y="303"/>
                  </a:lnTo>
                  <a:lnTo>
                    <a:pt x="38" y="309"/>
                  </a:lnTo>
                  <a:lnTo>
                    <a:pt x="46" y="314"/>
                  </a:lnTo>
                  <a:lnTo>
                    <a:pt x="54" y="318"/>
                  </a:lnTo>
                  <a:lnTo>
                    <a:pt x="62" y="323"/>
                  </a:lnTo>
                  <a:lnTo>
                    <a:pt x="70" y="327"/>
                  </a:lnTo>
                  <a:lnTo>
                    <a:pt x="79" y="330"/>
                  </a:lnTo>
                  <a:lnTo>
                    <a:pt x="87" y="333"/>
                  </a:lnTo>
                  <a:lnTo>
                    <a:pt x="95" y="334"/>
                  </a:lnTo>
                  <a:lnTo>
                    <a:pt x="102" y="335"/>
                  </a:lnTo>
                  <a:lnTo>
                    <a:pt x="109" y="334"/>
                  </a:lnTo>
                  <a:lnTo>
                    <a:pt x="116" y="333"/>
                  </a:lnTo>
                  <a:lnTo>
                    <a:pt x="122" y="331"/>
                  </a:lnTo>
                  <a:lnTo>
                    <a:pt x="128" y="329"/>
                  </a:lnTo>
                  <a:lnTo>
                    <a:pt x="134" y="326"/>
                  </a:lnTo>
                  <a:lnTo>
                    <a:pt x="138" y="322"/>
                  </a:lnTo>
                  <a:lnTo>
                    <a:pt x="143" y="318"/>
                  </a:lnTo>
                  <a:lnTo>
                    <a:pt x="147" y="314"/>
                  </a:lnTo>
                  <a:lnTo>
                    <a:pt x="150" y="309"/>
                  </a:lnTo>
                  <a:lnTo>
                    <a:pt x="153" y="304"/>
                  </a:lnTo>
                  <a:lnTo>
                    <a:pt x="156" y="299"/>
                  </a:lnTo>
                  <a:lnTo>
                    <a:pt x="157" y="294"/>
                  </a:lnTo>
                  <a:lnTo>
                    <a:pt x="158" y="290"/>
                  </a:lnTo>
                  <a:lnTo>
                    <a:pt x="162" y="280"/>
                  </a:lnTo>
                  <a:lnTo>
                    <a:pt x="168" y="271"/>
                  </a:lnTo>
                  <a:lnTo>
                    <a:pt x="175" y="263"/>
                  </a:lnTo>
                  <a:lnTo>
                    <a:pt x="185" y="254"/>
                  </a:lnTo>
                  <a:lnTo>
                    <a:pt x="195" y="246"/>
                  </a:lnTo>
                  <a:lnTo>
                    <a:pt x="205" y="237"/>
                  </a:lnTo>
                  <a:lnTo>
                    <a:pt x="214" y="229"/>
                  </a:lnTo>
                  <a:lnTo>
                    <a:pt x="223" y="220"/>
                  </a:lnTo>
                  <a:lnTo>
                    <a:pt x="230" y="210"/>
                  </a:lnTo>
                  <a:lnTo>
                    <a:pt x="237" y="198"/>
                  </a:lnTo>
                  <a:lnTo>
                    <a:pt x="243" y="184"/>
                  </a:lnTo>
                  <a:lnTo>
                    <a:pt x="248" y="168"/>
                  </a:lnTo>
                  <a:lnTo>
                    <a:pt x="252" y="152"/>
                  </a:lnTo>
                  <a:lnTo>
                    <a:pt x="255" y="134"/>
                  </a:lnTo>
                  <a:lnTo>
                    <a:pt x="258" y="117"/>
                  </a:lnTo>
                  <a:lnTo>
                    <a:pt x="260" y="100"/>
                  </a:lnTo>
                  <a:lnTo>
                    <a:pt x="262" y="82"/>
                  </a:lnTo>
                  <a:lnTo>
                    <a:pt x="263" y="62"/>
                  </a:lnTo>
                  <a:lnTo>
                    <a:pt x="263" y="43"/>
                  </a:lnTo>
                  <a:lnTo>
                    <a:pt x="261" y="25"/>
                  </a:lnTo>
                  <a:lnTo>
                    <a:pt x="256" y="11"/>
                  </a:lnTo>
                  <a:lnTo>
                    <a:pt x="248" y="2"/>
                  </a:lnTo>
                  <a:lnTo>
                    <a:pt x="236" y="0"/>
                  </a:lnTo>
                  <a:lnTo>
                    <a:pt x="218" y="8"/>
                  </a:lnTo>
                  <a:close/>
                </a:path>
              </a:pathLst>
            </a:custGeom>
            <a:solidFill>
              <a:srgbClr val="EFD1C9"/>
            </a:solidFill>
            <a:ln w="9525">
              <a:noFill/>
              <a:round/>
              <a:headEnd/>
              <a:tailEnd/>
            </a:ln>
          </p:spPr>
          <p:txBody>
            <a:bodyPr/>
            <a:lstStyle/>
            <a:p>
              <a:endParaRPr lang="en-US"/>
            </a:p>
          </p:txBody>
        </p:sp>
        <p:sp>
          <p:nvSpPr>
            <p:cNvPr id="16474" name="Freeform 152"/>
            <p:cNvSpPr>
              <a:spLocks/>
            </p:cNvSpPr>
            <p:nvPr/>
          </p:nvSpPr>
          <p:spPr bwMode="auto">
            <a:xfrm>
              <a:off x="1515" y="3002"/>
              <a:ext cx="253" cy="327"/>
            </a:xfrm>
            <a:custGeom>
              <a:avLst/>
              <a:gdLst>
                <a:gd name="T0" fmla="*/ 209 w 253"/>
                <a:gd name="T1" fmla="*/ 8 h 327"/>
                <a:gd name="T2" fmla="*/ 201 w 253"/>
                <a:gd name="T3" fmla="*/ 9 h 327"/>
                <a:gd name="T4" fmla="*/ 185 w 253"/>
                <a:gd name="T5" fmla="*/ 12 h 327"/>
                <a:gd name="T6" fmla="*/ 165 w 253"/>
                <a:gd name="T7" fmla="*/ 16 h 327"/>
                <a:gd name="T8" fmla="*/ 143 w 253"/>
                <a:gd name="T9" fmla="*/ 21 h 327"/>
                <a:gd name="T10" fmla="*/ 120 w 253"/>
                <a:gd name="T11" fmla="*/ 28 h 327"/>
                <a:gd name="T12" fmla="*/ 97 w 253"/>
                <a:gd name="T13" fmla="*/ 35 h 327"/>
                <a:gd name="T14" fmla="*/ 78 w 253"/>
                <a:gd name="T15" fmla="*/ 44 h 327"/>
                <a:gd name="T16" fmla="*/ 63 w 253"/>
                <a:gd name="T17" fmla="*/ 53 h 327"/>
                <a:gd name="T18" fmla="*/ 49 w 253"/>
                <a:gd name="T19" fmla="*/ 61 h 327"/>
                <a:gd name="T20" fmla="*/ 34 w 253"/>
                <a:gd name="T21" fmla="*/ 68 h 327"/>
                <a:gd name="T22" fmla="*/ 22 w 253"/>
                <a:gd name="T23" fmla="*/ 75 h 327"/>
                <a:gd name="T24" fmla="*/ 11 w 253"/>
                <a:gd name="T25" fmla="*/ 83 h 327"/>
                <a:gd name="T26" fmla="*/ 4 w 253"/>
                <a:gd name="T27" fmla="*/ 92 h 327"/>
                <a:gd name="T28" fmla="*/ 0 w 253"/>
                <a:gd name="T29" fmla="*/ 102 h 327"/>
                <a:gd name="T30" fmla="*/ 1 w 253"/>
                <a:gd name="T31" fmla="*/ 115 h 327"/>
                <a:gd name="T32" fmla="*/ 10 w 253"/>
                <a:gd name="T33" fmla="*/ 139 h 327"/>
                <a:gd name="T34" fmla="*/ 22 w 253"/>
                <a:gd name="T35" fmla="*/ 171 h 327"/>
                <a:gd name="T36" fmla="*/ 26 w 253"/>
                <a:gd name="T37" fmla="*/ 200 h 327"/>
                <a:gd name="T38" fmla="*/ 21 w 253"/>
                <a:gd name="T39" fmla="*/ 227 h 327"/>
                <a:gd name="T40" fmla="*/ 9 w 253"/>
                <a:gd name="T41" fmla="*/ 244 h 327"/>
                <a:gd name="T42" fmla="*/ 5 w 253"/>
                <a:gd name="T43" fmla="*/ 256 h 327"/>
                <a:gd name="T44" fmla="*/ 7 w 253"/>
                <a:gd name="T45" fmla="*/ 268 h 327"/>
                <a:gd name="T46" fmla="*/ 13 w 253"/>
                <a:gd name="T47" fmla="*/ 280 h 327"/>
                <a:gd name="T48" fmla="*/ 23 w 253"/>
                <a:gd name="T49" fmla="*/ 291 h 327"/>
                <a:gd name="T50" fmla="*/ 36 w 253"/>
                <a:gd name="T51" fmla="*/ 302 h 327"/>
                <a:gd name="T52" fmla="*/ 51 w 253"/>
                <a:gd name="T53" fmla="*/ 311 h 327"/>
                <a:gd name="T54" fmla="*/ 67 w 253"/>
                <a:gd name="T55" fmla="*/ 319 h 327"/>
                <a:gd name="T56" fmla="*/ 83 w 253"/>
                <a:gd name="T57" fmla="*/ 325 h 327"/>
                <a:gd name="T58" fmla="*/ 98 w 253"/>
                <a:gd name="T59" fmla="*/ 327 h 327"/>
                <a:gd name="T60" fmla="*/ 112 w 253"/>
                <a:gd name="T61" fmla="*/ 326 h 327"/>
                <a:gd name="T62" fmla="*/ 123 w 253"/>
                <a:gd name="T63" fmla="*/ 322 h 327"/>
                <a:gd name="T64" fmla="*/ 133 w 253"/>
                <a:gd name="T65" fmla="*/ 315 h 327"/>
                <a:gd name="T66" fmla="*/ 141 w 253"/>
                <a:gd name="T67" fmla="*/ 307 h 327"/>
                <a:gd name="T68" fmla="*/ 147 w 253"/>
                <a:gd name="T69" fmla="*/ 298 h 327"/>
                <a:gd name="T70" fmla="*/ 151 w 253"/>
                <a:gd name="T71" fmla="*/ 288 h 327"/>
                <a:gd name="T72" fmla="*/ 156 w 253"/>
                <a:gd name="T73" fmla="*/ 274 h 327"/>
                <a:gd name="T74" fmla="*/ 169 w 253"/>
                <a:gd name="T75" fmla="*/ 257 h 327"/>
                <a:gd name="T76" fmla="*/ 188 w 253"/>
                <a:gd name="T77" fmla="*/ 240 h 327"/>
                <a:gd name="T78" fmla="*/ 207 w 253"/>
                <a:gd name="T79" fmla="*/ 224 h 327"/>
                <a:gd name="T80" fmla="*/ 222 w 253"/>
                <a:gd name="T81" fmla="*/ 206 h 327"/>
                <a:gd name="T82" fmla="*/ 234 w 253"/>
                <a:gd name="T83" fmla="*/ 180 h 327"/>
                <a:gd name="T84" fmla="*/ 243 w 253"/>
                <a:gd name="T85" fmla="*/ 148 h 327"/>
                <a:gd name="T86" fmla="*/ 249 w 253"/>
                <a:gd name="T87" fmla="*/ 115 h 327"/>
                <a:gd name="T88" fmla="*/ 252 w 253"/>
                <a:gd name="T89" fmla="*/ 81 h 327"/>
                <a:gd name="T90" fmla="*/ 253 w 253"/>
                <a:gd name="T91" fmla="*/ 42 h 327"/>
                <a:gd name="T92" fmla="*/ 247 w 253"/>
                <a:gd name="T93" fmla="*/ 10 h 327"/>
                <a:gd name="T94" fmla="*/ 227 w 253"/>
                <a:gd name="T95" fmla="*/ 0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3"/>
                <a:gd name="T145" fmla="*/ 0 h 327"/>
                <a:gd name="T146" fmla="*/ 253 w 253"/>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3" h="327">
                  <a:moveTo>
                    <a:pt x="210" y="8"/>
                  </a:moveTo>
                  <a:lnTo>
                    <a:pt x="209" y="8"/>
                  </a:lnTo>
                  <a:lnTo>
                    <a:pt x="206" y="9"/>
                  </a:lnTo>
                  <a:lnTo>
                    <a:pt x="201" y="9"/>
                  </a:lnTo>
                  <a:lnTo>
                    <a:pt x="194" y="10"/>
                  </a:lnTo>
                  <a:lnTo>
                    <a:pt x="185" y="12"/>
                  </a:lnTo>
                  <a:lnTo>
                    <a:pt x="176" y="14"/>
                  </a:lnTo>
                  <a:lnTo>
                    <a:pt x="165" y="16"/>
                  </a:lnTo>
                  <a:lnTo>
                    <a:pt x="154" y="19"/>
                  </a:lnTo>
                  <a:lnTo>
                    <a:pt x="143" y="21"/>
                  </a:lnTo>
                  <a:lnTo>
                    <a:pt x="131" y="24"/>
                  </a:lnTo>
                  <a:lnTo>
                    <a:pt x="120" y="28"/>
                  </a:lnTo>
                  <a:lnTo>
                    <a:pt x="108" y="31"/>
                  </a:lnTo>
                  <a:lnTo>
                    <a:pt x="97" y="35"/>
                  </a:lnTo>
                  <a:lnTo>
                    <a:pt x="87" y="39"/>
                  </a:lnTo>
                  <a:lnTo>
                    <a:pt x="78" y="44"/>
                  </a:lnTo>
                  <a:lnTo>
                    <a:pt x="71" y="48"/>
                  </a:lnTo>
                  <a:lnTo>
                    <a:pt x="63" y="53"/>
                  </a:lnTo>
                  <a:lnTo>
                    <a:pt x="56" y="57"/>
                  </a:lnTo>
                  <a:lnTo>
                    <a:pt x="49" y="61"/>
                  </a:lnTo>
                  <a:lnTo>
                    <a:pt x="41" y="64"/>
                  </a:lnTo>
                  <a:lnTo>
                    <a:pt x="34" y="68"/>
                  </a:lnTo>
                  <a:lnTo>
                    <a:pt x="28" y="71"/>
                  </a:lnTo>
                  <a:lnTo>
                    <a:pt x="22" y="75"/>
                  </a:lnTo>
                  <a:lnTo>
                    <a:pt x="16" y="79"/>
                  </a:lnTo>
                  <a:lnTo>
                    <a:pt x="11" y="83"/>
                  </a:lnTo>
                  <a:lnTo>
                    <a:pt x="7" y="87"/>
                  </a:lnTo>
                  <a:lnTo>
                    <a:pt x="4" y="92"/>
                  </a:lnTo>
                  <a:lnTo>
                    <a:pt x="1" y="97"/>
                  </a:lnTo>
                  <a:lnTo>
                    <a:pt x="0" y="102"/>
                  </a:lnTo>
                  <a:lnTo>
                    <a:pt x="0" y="109"/>
                  </a:lnTo>
                  <a:lnTo>
                    <a:pt x="1" y="115"/>
                  </a:lnTo>
                  <a:lnTo>
                    <a:pt x="4" y="123"/>
                  </a:lnTo>
                  <a:lnTo>
                    <a:pt x="10" y="139"/>
                  </a:lnTo>
                  <a:lnTo>
                    <a:pt x="16" y="155"/>
                  </a:lnTo>
                  <a:lnTo>
                    <a:pt x="22" y="171"/>
                  </a:lnTo>
                  <a:lnTo>
                    <a:pt x="25" y="186"/>
                  </a:lnTo>
                  <a:lnTo>
                    <a:pt x="26" y="200"/>
                  </a:lnTo>
                  <a:lnTo>
                    <a:pt x="25" y="214"/>
                  </a:lnTo>
                  <a:lnTo>
                    <a:pt x="21" y="227"/>
                  </a:lnTo>
                  <a:lnTo>
                    <a:pt x="13" y="238"/>
                  </a:lnTo>
                  <a:lnTo>
                    <a:pt x="9" y="244"/>
                  </a:lnTo>
                  <a:lnTo>
                    <a:pt x="6" y="250"/>
                  </a:lnTo>
                  <a:lnTo>
                    <a:pt x="5" y="256"/>
                  </a:lnTo>
                  <a:lnTo>
                    <a:pt x="5" y="262"/>
                  </a:lnTo>
                  <a:lnTo>
                    <a:pt x="7" y="268"/>
                  </a:lnTo>
                  <a:lnTo>
                    <a:pt x="10" y="274"/>
                  </a:lnTo>
                  <a:lnTo>
                    <a:pt x="13" y="280"/>
                  </a:lnTo>
                  <a:lnTo>
                    <a:pt x="18" y="286"/>
                  </a:lnTo>
                  <a:lnTo>
                    <a:pt x="23" y="291"/>
                  </a:lnTo>
                  <a:lnTo>
                    <a:pt x="29" y="297"/>
                  </a:lnTo>
                  <a:lnTo>
                    <a:pt x="36" y="302"/>
                  </a:lnTo>
                  <a:lnTo>
                    <a:pt x="44" y="307"/>
                  </a:lnTo>
                  <a:lnTo>
                    <a:pt x="51" y="311"/>
                  </a:lnTo>
                  <a:lnTo>
                    <a:pt x="59" y="316"/>
                  </a:lnTo>
                  <a:lnTo>
                    <a:pt x="67" y="319"/>
                  </a:lnTo>
                  <a:lnTo>
                    <a:pt x="75" y="323"/>
                  </a:lnTo>
                  <a:lnTo>
                    <a:pt x="83" y="325"/>
                  </a:lnTo>
                  <a:lnTo>
                    <a:pt x="91" y="327"/>
                  </a:lnTo>
                  <a:lnTo>
                    <a:pt x="98" y="327"/>
                  </a:lnTo>
                  <a:lnTo>
                    <a:pt x="105" y="327"/>
                  </a:lnTo>
                  <a:lnTo>
                    <a:pt x="112" y="326"/>
                  </a:lnTo>
                  <a:lnTo>
                    <a:pt x="118" y="324"/>
                  </a:lnTo>
                  <a:lnTo>
                    <a:pt x="123" y="322"/>
                  </a:lnTo>
                  <a:lnTo>
                    <a:pt x="128" y="318"/>
                  </a:lnTo>
                  <a:lnTo>
                    <a:pt x="133" y="315"/>
                  </a:lnTo>
                  <a:lnTo>
                    <a:pt x="138" y="311"/>
                  </a:lnTo>
                  <a:lnTo>
                    <a:pt x="141" y="307"/>
                  </a:lnTo>
                  <a:lnTo>
                    <a:pt x="145" y="302"/>
                  </a:lnTo>
                  <a:lnTo>
                    <a:pt x="147" y="298"/>
                  </a:lnTo>
                  <a:lnTo>
                    <a:pt x="150" y="293"/>
                  </a:lnTo>
                  <a:lnTo>
                    <a:pt x="151" y="288"/>
                  </a:lnTo>
                  <a:lnTo>
                    <a:pt x="152" y="283"/>
                  </a:lnTo>
                  <a:lnTo>
                    <a:pt x="156" y="274"/>
                  </a:lnTo>
                  <a:lnTo>
                    <a:pt x="161" y="265"/>
                  </a:lnTo>
                  <a:lnTo>
                    <a:pt x="169" y="257"/>
                  </a:lnTo>
                  <a:lnTo>
                    <a:pt x="178" y="249"/>
                  </a:lnTo>
                  <a:lnTo>
                    <a:pt x="188" y="240"/>
                  </a:lnTo>
                  <a:lnTo>
                    <a:pt x="197" y="232"/>
                  </a:lnTo>
                  <a:lnTo>
                    <a:pt x="207" y="224"/>
                  </a:lnTo>
                  <a:lnTo>
                    <a:pt x="215" y="215"/>
                  </a:lnTo>
                  <a:lnTo>
                    <a:pt x="222" y="206"/>
                  </a:lnTo>
                  <a:lnTo>
                    <a:pt x="228" y="194"/>
                  </a:lnTo>
                  <a:lnTo>
                    <a:pt x="234" y="180"/>
                  </a:lnTo>
                  <a:lnTo>
                    <a:pt x="238" y="164"/>
                  </a:lnTo>
                  <a:lnTo>
                    <a:pt x="243" y="148"/>
                  </a:lnTo>
                  <a:lnTo>
                    <a:pt x="246" y="131"/>
                  </a:lnTo>
                  <a:lnTo>
                    <a:pt x="249" y="115"/>
                  </a:lnTo>
                  <a:lnTo>
                    <a:pt x="250" y="98"/>
                  </a:lnTo>
                  <a:lnTo>
                    <a:pt x="252" y="81"/>
                  </a:lnTo>
                  <a:lnTo>
                    <a:pt x="253" y="61"/>
                  </a:lnTo>
                  <a:lnTo>
                    <a:pt x="253" y="42"/>
                  </a:lnTo>
                  <a:lnTo>
                    <a:pt x="251" y="24"/>
                  </a:lnTo>
                  <a:lnTo>
                    <a:pt x="247" y="10"/>
                  </a:lnTo>
                  <a:lnTo>
                    <a:pt x="239" y="2"/>
                  </a:lnTo>
                  <a:lnTo>
                    <a:pt x="227" y="0"/>
                  </a:lnTo>
                  <a:lnTo>
                    <a:pt x="210" y="8"/>
                  </a:lnTo>
                  <a:close/>
                </a:path>
              </a:pathLst>
            </a:custGeom>
            <a:solidFill>
              <a:srgbClr val="EAC1B7"/>
            </a:solidFill>
            <a:ln w="9525">
              <a:noFill/>
              <a:round/>
              <a:headEnd/>
              <a:tailEnd/>
            </a:ln>
          </p:spPr>
          <p:txBody>
            <a:bodyPr/>
            <a:lstStyle/>
            <a:p>
              <a:endParaRPr lang="en-US"/>
            </a:p>
          </p:txBody>
        </p:sp>
        <p:sp>
          <p:nvSpPr>
            <p:cNvPr id="16475" name="Freeform 153"/>
            <p:cNvSpPr>
              <a:spLocks/>
            </p:cNvSpPr>
            <p:nvPr/>
          </p:nvSpPr>
          <p:spPr bwMode="auto">
            <a:xfrm>
              <a:off x="1519" y="3005"/>
              <a:ext cx="245" cy="321"/>
            </a:xfrm>
            <a:custGeom>
              <a:avLst/>
              <a:gdLst>
                <a:gd name="T0" fmla="*/ 202 w 245"/>
                <a:gd name="T1" fmla="*/ 8 h 321"/>
                <a:gd name="T2" fmla="*/ 194 w 245"/>
                <a:gd name="T3" fmla="*/ 9 h 321"/>
                <a:gd name="T4" fmla="*/ 179 w 245"/>
                <a:gd name="T5" fmla="*/ 12 h 321"/>
                <a:gd name="T6" fmla="*/ 160 w 245"/>
                <a:gd name="T7" fmla="*/ 16 h 321"/>
                <a:gd name="T8" fmla="*/ 138 w 245"/>
                <a:gd name="T9" fmla="*/ 22 h 321"/>
                <a:gd name="T10" fmla="*/ 116 w 245"/>
                <a:gd name="T11" fmla="*/ 28 h 321"/>
                <a:gd name="T12" fmla="*/ 94 w 245"/>
                <a:gd name="T13" fmla="*/ 35 h 321"/>
                <a:gd name="T14" fmla="*/ 75 w 245"/>
                <a:gd name="T15" fmla="*/ 43 h 321"/>
                <a:gd name="T16" fmla="*/ 61 w 245"/>
                <a:gd name="T17" fmla="*/ 52 h 321"/>
                <a:gd name="T18" fmla="*/ 47 w 245"/>
                <a:gd name="T19" fmla="*/ 60 h 321"/>
                <a:gd name="T20" fmla="*/ 34 w 245"/>
                <a:gd name="T21" fmla="*/ 67 h 321"/>
                <a:gd name="T22" fmla="*/ 22 w 245"/>
                <a:gd name="T23" fmla="*/ 74 h 321"/>
                <a:gd name="T24" fmla="*/ 12 w 245"/>
                <a:gd name="T25" fmla="*/ 82 h 321"/>
                <a:gd name="T26" fmla="*/ 4 w 245"/>
                <a:gd name="T27" fmla="*/ 90 h 321"/>
                <a:gd name="T28" fmla="*/ 0 w 245"/>
                <a:gd name="T29" fmla="*/ 101 h 321"/>
                <a:gd name="T30" fmla="*/ 2 w 245"/>
                <a:gd name="T31" fmla="*/ 114 h 321"/>
                <a:gd name="T32" fmla="*/ 11 w 245"/>
                <a:gd name="T33" fmla="*/ 137 h 321"/>
                <a:gd name="T34" fmla="*/ 21 w 245"/>
                <a:gd name="T35" fmla="*/ 168 h 321"/>
                <a:gd name="T36" fmla="*/ 26 w 245"/>
                <a:gd name="T37" fmla="*/ 197 h 321"/>
                <a:gd name="T38" fmla="*/ 20 w 245"/>
                <a:gd name="T39" fmla="*/ 222 h 321"/>
                <a:gd name="T40" fmla="*/ 8 w 245"/>
                <a:gd name="T41" fmla="*/ 239 h 321"/>
                <a:gd name="T42" fmla="*/ 5 w 245"/>
                <a:gd name="T43" fmla="*/ 251 h 321"/>
                <a:gd name="T44" fmla="*/ 7 w 245"/>
                <a:gd name="T45" fmla="*/ 262 h 321"/>
                <a:gd name="T46" fmla="*/ 13 w 245"/>
                <a:gd name="T47" fmla="*/ 274 h 321"/>
                <a:gd name="T48" fmla="*/ 23 w 245"/>
                <a:gd name="T49" fmla="*/ 285 h 321"/>
                <a:gd name="T50" fmla="*/ 36 w 245"/>
                <a:gd name="T51" fmla="*/ 296 h 321"/>
                <a:gd name="T52" fmla="*/ 50 w 245"/>
                <a:gd name="T53" fmla="*/ 305 h 321"/>
                <a:gd name="T54" fmla="*/ 65 w 245"/>
                <a:gd name="T55" fmla="*/ 313 h 321"/>
                <a:gd name="T56" fmla="*/ 81 w 245"/>
                <a:gd name="T57" fmla="*/ 319 h 321"/>
                <a:gd name="T58" fmla="*/ 95 w 245"/>
                <a:gd name="T59" fmla="*/ 321 h 321"/>
                <a:gd name="T60" fmla="*/ 108 w 245"/>
                <a:gd name="T61" fmla="*/ 320 h 321"/>
                <a:gd name="T62" fmla="*/ 119 w 245"/>
                <a:gd name="T63" fmla="*/ 315 h 321"/>
                <a:gd name="T64" fmla="*/ 129 w 245"/>
                <a:gd name="T65" fmla="*/ 309 h 321"/>
                <a:gd name="T66" fmla="*/ 137 w 245"/>
                <a:gd name="T67" fmla="*/ 301 h 321"/>
                <a:gd name="T68" fmla="*/ 143 w 245"/>
                <a:gd name="T69" fmla="*/ 292 h 321"/>
                <a:gd name="T70" fmla="*/ 147 w 245"/>
                <a:gd name="T71" fmla="*/ 283 h 321"/>
                <a:gd name="T72" fmla="*/ 150 w 245"/>
                <a:gd name="T73" fmla="*/ 269 h 321"/>
                <a:gd name="T74" fmla="*/ 163 w 245"/>
                <a:gd name="T75" fmla="*/ 252 h 321"/>
                <a:gd name="T76" fmla="*/ 181 w 245"/>
                <a:gd name="T77" fmla="*/ 236 h 321"/>
                <a:gd name="T78" fmla="*/ 200 w 245"/>
                <a:gd name="T79" fmla="*/ 220 h 321"/>
                <a:gd name="T80" fmla="*/ 215 w 245"/>
                <a:gd name="T81" fmla="*/ 202 h 321"/>
                <a:gd name="T82" fmla="*/ 226 w 245"/>
                <a:gd name="T83" fmla="*/ 176 h 321"/>
                <a:gd name="T84" fmla="*/ 234 w 245"/>
                <a:gd name="T85" fmla="*/ 145 h 321"/>
                <a:gd name="T86" fmla="*/ 240 w 245"/>
                <a:gd name="T87" fmla="*/ 113 h 321"/>
                <a:gd name="T88" fmla="*/ 243 w 245"/>
                <a:gd name="T89" fmla="*/ 79 h 321"/>
                <a:gd name="T90" fmla="*/ 245 w 245"/>
                <a:gd name="T91" fmla="*/ 42 h 321"/>
                <a:gd name="T92" fmla="*/ 238 w 245"/>
                <a:gd name="T93" fmla="*/ 11 h 321"/>
                <a:gd name="T94" fmla="*/ 219 w 245"/>
                <a:gd name="T95" fmla="*/ 0 h 32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5"/>
                <a:gd name="T145" fmla="*/ 0 h 321"/>
                <a:gd name="T146" fmla="*/ 245 w 245"/>
                <a:gd name="T147" fmla="*/ 321 h 32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5" h="321">
                  <a:moveTo>
                    <a:pt x="203" y="8"/>
                  </a:moveTo>
                  <a:lnTo>
                    <a:pt x="202" y="8"/>
                  </a:lnTo>
                  <a:lnTo>
                    <a:pt x="199" y="9"/>
                  </a:lnTo>
                  <a:lnTo>
                    <a:pt x="194" y="9"/>
                  </a:lnTo>
                  <a:lnTo>
                    <a:pt x="187" y="11"/>
                  </a:lnTo>
                  <a:lnTo>
                    <a:pt x="179" y="12"/>
                  </a:lnTo>
                  <a:lnTo>
                    <a:pt x="170" y="14"/>
                  </a:lnTo>
                  <a:lnTo>
                    <a:pt x="160" y="16"/>
                  </a:lnTo>
                  <a:lnTo>
                    <a:pt x="149" y="19"/>
                  </a:lnTo>
                  <a:lnTo>
                    <a:pt x="138" y="22"/>
                  </a:lnTo>
                  <a:lnTo>
                    <a:pt x="127" y="24"/>
                  </a:lnTo>
                  <a:lnTo>
                    <a:pt x="116" y="28"/>
                  </a:lnTo>
                  <a:lnTo>
                    <a:pt x="104" y="31"/>
                  </a:lnTo>
                  <a:lnTo>
                    <a:pt x="94" y="35"/>
                  </a:lnTo>
                  <a:lnTo>
                    <a:pt x="84" y="39"/>
                  </a:lnTo>
                  <a:lnTo>
                    <a:pt x="75" y="43"/>
                  </a:lnTo>
                  <a:lnTo>
                    <a:pt x="68" y="48"/>
                  </a:lnTo>
                  <a:lnTo>
                    <a:pt x="61" y="52"/>
                  </a:lnTo>
                  <a:lnTo>
                    <a:pt x="54" y="56"/>
                  </a:lnTo>
                  <a:lnTo>
                    <a:pt x="47" y="60"/>
                  </a:lnTo>
                  <a:lnTo>
                    <a:pt x="40" y="64"/>
                  </a:lnTo>
                  <a:lnTo>
                    <a:pt x="34" y="67"/>
                  </a:lnTo>
                  <a:lnTo>
                    <a:pt x="27" y="71"/>
                  </a:lnTo>
                  <a:lnTo>
                    <a:pt x="22" y="74"/>
                  </a:lnTo>
                  <a:lnTo>
                    <a:pt x="16" y="78"/>
                  </a:lnTo>
                  <a:lnTo>
                    <a:pt x="12" y="82"/>
                  </a:lnTo>
                  <a:lnTo>
                    <a:pt x="7" y="86"/>
                  </a:lnTo>
                  <a:lnTo>
                    <a:pt x="4" y="90"/>
                  </a:lnTo>
                  <a:lnTo>
                    <a:pt x="2" y="95"/>
                  </a:lnTo>
                  <a:lnTo>
                    <a:pt x="0" y="101"/>
                  </a:lnTo>
                  <a:lnTo>
                    <a:pt x="0" y="107"/>
                  </a:lnTo>
                  <a:lnTo>
                    <a:pt x="2" y="114"/>
                  </a:lnTo>
                  <a:lnTo>
                    <a:pt x="4" y="121"/>
                  </a:lnTo>
                  <a:lnTo>
                    <a:pt x="11" y="137"/>
                  </a:lnTo>
                  <a:lnTo>
                    <a:pt x="16" y="152"/>
                  </a:lnTo>
                  <a:lnTo>
                    <a:pt x="21" y="168"/>
                  </a:lnTo>
                  <a:lnTo>
                    <a:pt x="24" y="182"/>
                  </a:lnTo>
                  <a:lnTo>
                    <a:pt x="26" y="197"/>
                  </a:lnTo>
                  <a:lnTo>
                    <a:pt x="24" y="210"/>
                  </a:lnTo>
                  <a:lnTo>
                    <a:pt x="20" y="222"/>
                  </a:lnTo>
                  <a:lnTo>
                    <a:pt x="12" y="234"/>
                  </a:lnTo>
                  <a:lnTo>
                    <a:pt x="8" y="239"/>
                  </a:lnTo>
                  <a:lnTo>
                    <a:pt x="6" y="245"/>
                  </a:lnTo>
                  <a:lnTo>
                    <a:pt x="5" y="251"/>
                  </a:lnTo>
                  <a:lnTo>
                    <a:pt x="6" y="256"/>
                  </a:lnTo>
                  <a:lnTo>
                    <a:pt x="7" y="262"/>
                  </a:lnTo>
                  <a:lnTo>
                    <a:pt x="10" y="268"/>
                  </a:lnTo>
                  <a:lnTo>
                    <a:pt x="13" y="274"/>
                  </a:lnTo>
                  <a:lnTo>
                    <a:pt x="18" y="280"/>
                  </a:lnTo>
                  <a:lnTo>
                    <a:pt x="23" y="285"/>
                  </a:lnTo>
                  <a:lnTo>
                    <a:pt x="29" y="291"/>
                  </a:lnTo>
                  <a:lnTo>
                    <a:pt x="36" y="296"/>
                  </a:lnTo>
                  <a:lnTo>
                    <a:pt x="43" y="301"/>
                  </a:lnTo>
                  <a:lnTo>
                    <a:pt x="50" y="305"/>
                  </a:lnTo>
                  <a:lnTo>
                    <a:pt x="57" y="309"/>
                  </a:lnTo>
                  <a:lnTo>
                    <a:pt x="65" y="313"/>
                  </a:lnTo>
                  <a:lnTo>
                    <a:pt x="73" y="316"/>
                  </a:lnTo>
                  <a:lnTo>
                    <a:pt x="81" y="319"/>
                  </a:lnTo>
                  <a:lnTo>
                    <a:pt x="88" y="321"/>
                  </a:lnTo>
                  <a:lnTo>
                    <a:pt x="95" y="321"/>
                  </a:lnTo>
                  <a:lnTo>
                    <a:pt x="102" y="321"/>
                  </a:lnTo>
                  <a:lnTo>
                    <a:pt x="108" y="320"/>
                  </a:lnTo>
                  <a:lnTo>
                    <a:pt x="114" y="318"/>
                  </a:lnTo>
                  <a:lnTo>
                    <a:pt x="119" y="315"/>
                  </a:lnTo>
                  <a:lnTo>
                    <a:pt x="124" y="312"/>
                  </a:lnTo>
                  <a:lnTo>
                    <a:pt x="129" y="309"/>
                  </a:lnTo>
                  <a:lnTo>
                    <a:pt x="133" y="305"/>
                  </a:lnTo>
                  <a:lnTo>
                    <a:pt x="137" y="301"/>
                  </a:lnTo>
                  <a:lnTo>
                    <a:pt x="140" y="296"/>
                  </a:lnTo>
                  <a:lnTo>
                    <a:pt x="143" y="292"/>
                  </a:lnTo>
                  <a:lnTo>
                    <a:pt x="145" y="287"/>
                  </a:lnTo>
                  <a:lnTo>
                    <a:pt x="147" y="283"/>
                  </a:lnTo>
                  <a:lnTo>
                    <a:pt x="147" y="278"/>
                  </a:lnTo>
                  <a:lnTo>
                    <a:pt x="150" y="269"/>
                  </a:lnTo>
                  <a:lnTo>
                    <a:pt x="156" y="260"/>
                  </a:lnTo>
                  <a:lnTo>
                    <a:pt x="163" y="252"/>
                  </a:lnTo>
                  <a:lnTo>
                    <a:pt x="172" y="244"/>
                  </a:lnTo>
                  <a:lnTo>
                    <a:pt x="181" y="236"/>
                  </a:lnTo>
                  <a:lnTo>
                    <a:pt x="190" y="228"/>
                  </a:lnTo>
                  <a:lnTo>
                    <a:pt x="200" y="220"/>
                  </a:lnTo>
                  <a:lnTo>
                    <a:pt x="208" y="212"/>
                  </a:lnTo>
                  <a:lnTo>
                    <a:pt x="215" y="202"/>
                  </a:lnTo>
                  <a:lnTo>
                    <a:pt x="221" y="190"/>
                  </a:lnTo>
                  <a:lnTo>
                    <a:pt x="226" y="176"/>
                  </a:lnTo>
                  <a:lnTo>
                    <a:pt x="230" y="162"/>
                  </a:lnTo>
                  <a:lnTo>
                    <a:pt x="234" y="145"/>
                  </a:lnTo>
                  <a:lnTo>
                    <a:pt x="238" y="129"/>
                  </a:lnTo>
                  <a:lnTo>
                    <a:pt x="240" y="113"/>
                  </a:lnTo>
                  <a:lnTo>
                    <a:pt x="242" y="96"/>
                  </a:lnTo>
                  <a:lnTo>
                    <a:pt x="243" y="79"/>
                  </a:lnTo>
                  <a:lnTo>
                    <a:pt x="245" y="60"/>
                  </a:lnTo>
                  <a:lnTo>
                    <a:pt x="245" y="42"/>
                  </a:lnTo>
                  <a:lnTo>
                    <a:pt x="243" y="24"/>
                  </a:lnTo>
                  <a:lnTo>
                    <a:pt x="238" y="11"/>
                  </a:lnTo>
                  <a:lnTo>
                    <a:pt x="231" y="2"/>
                  </a:lnTo>
                  <a:lnTo>
                    <a:pt x="219" y="0"/>
                  </a:lnTo>
                  <a:lnTo>
                    <a:pt x="203" y="8"/>
                  </a:lnTo>
                  <a:close/>
                </a:path>
              </a:pathLst>
            </a:custGeom>
            <a:solidFill>
              <a:srgbClr val="E5AFA3"/>
            </a:solidFill>
            <a:ln w="9525">
              <a:noFill/>
              <a:round/>
              <a:headEnd/>
              <a:tailEnd/>
            </a:ln>
          </p:spPr>
          <p:txBody>
            <a:bodyPr/>
            <a:lstStyle/>
            <a:p>
              <a:endParaRPr lang="en-US"/>
            </a:p>
          </p:txBody>
        </p:sp>
        <p:sp>
          <p:nvSpPr>
            <p:cNvPr id="16476" name="Freeform 154"/>
            <p:cNvSpPr>
              <a:spLocks/>
            </p:cNvSpPr>
            <p:nvPr/>
          </p:nvSpPr>
          <p:spPr bwMode="auto">
            <a:xfrm>
              <a:off x="1524" y="3009"/>
              <a:ext cx="235" cy="313"/>
            </a:xfrm>
            <a:custGeom>
              <a:avLst/>
              <a:gdLst>
                <a:gd name="T0" fmla="*/ 194 w 235"/>
                <a:gd name="T1" fmla="*/ 8 h 313"/>
                <a:gd name="T2" fmla="*/ 186 w 235"/>
                <a:gd name="T3" fmla="*/ 9 h 313"/>
                <a:gd name="T4" fmla="*/ 172 w 235"/>
                <a:gd name="T5" fmla="*/ 12 h 313"/>
                <a:gd name="T6" fmla="*/ 154 w 235"/>
                <a:gd name="T7" fmla="*/ 16 h 313"/>
                <a:gd name="T8" fmla="*/ 132 w 235"/>
                <a:gd name="T9" fmla="*/ 21 h 313"/>
                <a:gd name="T10" fmla="*/ 111 w 235"/>
                <a:gd name="T11" fmla="*/ 27 h 313"/>
                <a:gd name="T12" fmla="*/ 90 w 235"/>
                <a:gd name="T13" fmla="*/ 34 h 313"/>
                <a:gd name="T14" fmla="*/ 72 w 235"/>
                <a:gd name="T15" fmla="*/ 42 h 313"/>
                <a:gd name="T16" fmla="*/ 58 w 235"/>
                <a:gd name="T17" fmla="*/ 50 h 313"/>
                <a:gd name="T18" fmla="*/ 45 w 235"/>
                <a:gd name="T19" fmla="*/ 58 h 313"/>
                <a:gd name="T20" fmla="*/ 32 w 235"/>
                <a:gd name="T21" fmla="*/ 65 h 313"/>
                <a:gd name="T22" fmla="*/ 20 w 235"/>
                <a:gd name="T23" fmla="*/ 72 h 313"/>
                <a:gd name="T24" fmla="*/ 10 w 235"/>
                <a:gd name="T25" fmla="*/ 80 h 313"/>
                <a:gd name="T26" fmla="*/ 3 w 235"/>
                <a:gd name="T27" fmla="*/ 88 h 313"/>
                <a:gd name="T28" fmla="*/ 0 w 235"/>
                <a:gd name="T29" fmla="*/ 98 h 313"/>
                <a:gd name="T30" fmla="*/ 1 w 235"/>
                <a:gd name="T31" fmla="*/ 111 h 313"/>
                <a:gd name="T32" fmla="*/ 9 w 235"/>
                <a:gd name="T33" fmla="*/ 133 h 313"/>
                <a:gd name="T34" fmla="*/ 20 w 235"/>
                <a:gd name="T35" fmla="*/ 164 h 313"/>
                <a:gd name="T36" fmla="*/ 25 w 235"/>
                <a:gd name="T37" fmla="*/ 192 h 313"/>
                <a:gd name="T38" fmla="*/ 19 w 235"/>
                <a:gd name="T39" fmla="*/ 217 h 313"/>
                <a:gd name="T40" fmla="*/ 8 w 235"/>
                <a:gd name="T41" fmla="*/ 233 h 313"/>
                <a:gd name="T42" fmla="*/ 4 w 235"/>
                <a:gd name="T43" fmla="*/ 244 h 313"/>
                <a:gd name="T44" fmla="*/ 6 w 235"/>
                <a:gd name="T45" fmla="*/ 256 h 313"/>
                <a:gd name="T46" fmla="*/ 12 w 235"/>
                <a:gd name="T47" fmla="*/ 268 h 313"/>
                <a:gd name="T48" fmla="*/ 21 w 235"/>
                <a:gd name="T49" fmla="*/ 279 h 313"/>
                <a:gd name="T50" fmla="*/ 33 w 235"/>
                <a:gd name="T51" fmla="*/ 289 h 313"/>
                <a:gd name="T52" fmla="*/ 47 w 235"/>
                <a:gd name="T53" fmla="*/ 298 h 313"/>
                <a:gd name="T54" fmla="*/ 62 w 235"/>
                <a:gd name="T55" fmla="*/ 306 h 313"/>
                <a:gd name="T56" fmla="*/ 85 w 235"/>
                <a:gd name="T57" fmla="*/ 313 h 313"/>
                <a:gd name="T58" fmla="*/ 109 w 235"/>
                <a:gd name="T59" fmla="*/ 311 h 313"/>
                <a:gd name="T60" fmla="*/ 128 w 235"/>
                <a:gd name="T61" fmla="*/ 298 h 313"/>
                <a:gd name="T62" fmla="*/ 139 w 235"/>
                <a:gd name="T63" fmla="*/ 280 h 313"/>
                <a:gd name="T64" fmla="*/ 144 w 235"/>
                <a:gd name="T65" fmla="*/ 262 h 313"/>
                <a:gd name="T66" fmla="*/ 156 w 235"/>
                <a:gd name="T67" fmla="*/ 246 h 313"/>
                <a:gd name="T68" fmla="*/ 174 w 235"/>
                <a:gd name="T69" fmla="*/ 230 h 313"/>
                <a:gd name="T70" fmla="*/ 192 w 235"/>
                <a:gd name="T71" fmla="*/ 214 h 313"/>
                <a:gd name="T72" fmla="*/ 206 w 235"/>
                <a:gd name="T73" fmla="*/ 197 h 313"/>
                <a:gd name="T74" fmla="*/ 217 w 235"/>
                <a:gd name="T75" fmla="*/ 172 h 313"/>
                <a:gd name="T76" fmla="*/ 225 w 235"/>
                <a:gd name="T77" fmla="*/ 142 h 313"/>
                <a:gd name="T78" fmla="*/ 230 w 235"/>
                <a:gd name="T79" fmla="*/ 110 h 313"/>
                <a:gd name="T80" fmla="*/ 234 w 235"/>
                <a:gd name="T81" fmla="*/ 77 h 313"/>
                <a:gd name="T82" fmla="*/ 235 w 235"/>
                <a:gd name="T83" fmla="*/ 40 h 313"/>
                <a:gd name="T84" fmla="*/ 229 w 235"/>
                <a:gd name="T85" fmla="*/ 10 h 313"/>
                <a:gd name="T86" fmla="*/ 210 w 235"/>
                <a:gd name="T87" fmla="*/ 0 h 3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5"/>
                <a:gd name="T133" fmla="*/ 0 h 313"/>
                <a:gd name="T134" fmla="*/ 235 w 235"/>
                <a:gd name="T135" fmla="*/ 313 h 3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5" h="313">
                  <a:moveTo>
                    <a:pt x="195" y="8"/>
                  </a:moveTo>
                  <a:lnTo>
                    <a:pt x="194" y="8"/>
                  </a:lnTo>
                  <a:lnTo>
                    <a:pt x="191" y="8"/>
                  </a:lnTo>
                  <a:lnTo>
                    <a:pt x="186" y="9"/>
                  </a:lnTo>
                  <a:lnTo>
                    <a:pt x="180" y="10"/>
                  </a:lnTo>
                  <a:lnTo>
                    <a:pt x="172" y="12"/>
                  </a:lnTo>
                  <a:lnTo>
                    <a:pt x="163" y="14"/>
                  </a:lnTo>
                  <a:lnTo>
                    <a:pt x="154" y="16"/>
                  </a:lnTo>
                  <a:lnTo>
                    <a:pt x="143" y="18"/>
                  </a:lnTo>
                  <a:lnTo>
                    <a:pt x="132" y="21"/>
                  </a:lnTo>
                  <a:lnTo>
                    <a:pt x="122" y="24"/>
                  </a:lnTo>
                  <a:lnTo>
                    <a:pt x="111" y="27"/>
                  </a:lnTo>
                  <a:lnTo>
                    <a:pt x="100" y="30"/>
                  </a:lnTo>
                  <a:lnTo>
                    <a:pt x="90" y="34"/>
                  </a:lnTo>
                  <a:lnTo>
                    <a:pt x="81" y="38"/>
                  </a:lnTo>
                  <a:lnTo>
                    <a:pt x="72" y="42"/>
                  </a:lnTo>
                  <a:lnTo>
                    <a:pt x="65" y="46"/>
                  </a:lnTo>
                  <a:lnTo>
                    <a:pt x="58" y="50"/>
                  </a:lnTo>
                  <a:lnTo>
                    <a:pt x="51" y="55"/>
                  </a:lnTo>
                  <a:lnTo>
                    <a:pt x="45" y="58"/>
                  </a:lnTo>
                  <a:lnTo>
                    <a:pt x="38" y="62"/>
                  </a:lnTo>
                  <a:lnTo>
                    <a:pt x="32" y="65"/>
                  </a:lnTo>
                  <a:lnTo>
                    <a:pt x="25" y="68"/>
                  </a:lnTo>
                  <a:lnTo>
                    <a:pt x="20" y="72"/>
                  </a:lnTo>
                  <a:lnTo>
                    <a:pt x="15" y="76"/>
                  </a:lnTo>
                  <a:lnTo>
                    <a:pt x="10" y="80"/>
                  </a:lnTo>
                  <a:lnTo>
                    <a:pt x="6" y="84"/>
                  </a:lnTo>
                  <a:lnTo>
                    <a:pt x="3" y="88"/>
                  </a:lnTo>
                  <a:lnTo>
                    <a:pt x="1" y="93"/>
                  </a:lnTo>
                  <a:lnTo>
                    <a:pt x="0" y="98"/>
                  </a:lnTo>
                  <a:lnTo>
                    <a:pt x="0" y="104"/>
                  </a:lnTo>
                  <a:lnTo>
                    <a:pt x="1" y="111"/>
                  </a:lnTo>
                  <a:lnTo>
                    <a:pt x="3" y="118"/>
                  </a:lnTo>
                  <a:lnTo>
                    <a:pt x="9" y="133"/>
                  </a:lnTo>
                  <a:lnTo>
                    <a:pt x="15" y="148"/>
                  </a:lnTo>
                  <a:lnTo>
                    <a:pt x="20" y="164"/>
                  </a:lnTo>
                  <a:lnTo>
                    <a:pt x="23" y="178"/>
                  </a:lnTo>
                  <a:lnTo>
                    <a:pt x="25" y="192"/>
                  </a:lnTo>
                  <a:lnTo>
                    <a:pt x="23" y="205"/>
                  </a:lnTo>
                  <a:lnTo>
                    <a:pt x="19" y="217"/>
                  </a:lnTo>
                  <a:lnTo>
                    <a:pt x="12" y="228"/>
                  </a:lnTo>
                  <a:lnTo>
                    <a:pt x="8" y="233"/>
                  </a:lnTo>
                  <a:lnTo>
                    <a:pt x="5" y="239"/>
                  </a:lnTo>
                  <a:lnTo>
                    <a:pt x="4" y="244"/>
                  </a:lnTo>
                  <a:lnTo>
                    <a:pt x="5" y="250"/>
                  </a:lnTo>
                  <a:lnTo>
                    <a:pt x="6" y="256"/>
                  </a:lnTo>
                  <a:lnTo>
                    <a:pt x="8" y="262"/>
                  </a:lnTo>
                  <a:lnTo>
                    <a:pt x="12" y="268"/>
                  </a:lnTo>
                  <a:lnTo>
                    <a:pt x="16" y="273"/>
                  </a:lnTo>
                  <a:lnTo>
                    <a:pt x="21" y="279"/>
                  </a:lnTo>
                  <a:lnTo>
                    <a:pt x="27" y="284"/>
                  </a:lnTo>
                  <a:lnTo>
                    <a:pt x="33" y="289"/>
                  </a:lnTo>
                  <a:lnTo>
                    <a:pt x="40" y="294"/>
                  </a:lnTo>
                  <a:lnTo>
                    <a:pt x="47" y="298"/>
                  </a:lnTo>
                  <a:lnTo>
                    <a:pt x="55" y="302"/>
                  </a:lnTo>
                  <a:lnTo>
                    <a:pt x="62" y="306"/>
                  </a:lnTo>
                  <a:lnTo>
                    <a:pt x="70" y="309"/>
                  </a:lnTo>
                  <a:lnTo>
                    <a:pt x="85" y="313"/>
                  </a:lnTo>
                  <a:lnTo>
                    <a:pt x="98" y="313"/>
                  </a:lnTo>
                  <a:lnTo>
                    <a:pt x="109" y="311"/>
                  </a:lnTo>
                  <a:lnTo>
                    <a:pt x="119" y="305"/>
                  </a:lnTo>
                  <a:lnTo>
                    <a:pt x="128" y="298"/>
                  </a:lnTo>
                  <a:lnTo>
                    <a:pt x="134" y="290"/>
                  </a:lnTo>
                  <a:lnTo>
                    <a:pt x="139" y="280"/>
                  </a:lnTo>
                  <a:lnTo>
                    <a:pt x="142" y="271"/>
                  </a:lnTo>
                  <a:lnTo>
                    <a:pt x="144" y="262"/>
                  </a:lnTo>
                  <a:lnTo>
                    <a:pt x="149" y="254"/>
                  </a:lnTo>
                  <a:lnTo>
                    <a:pt x="156" y="246"/>
                  </a:lnTo>
                  <a:lnTo>
                    <a:pt x="165" y="238"/>
                  </a:lnTo>
                  <a:lnTo>
                    <a:pt x="174" y="230"/>
                  </a:lnTo>
                  <a:lnTo>
                    <a:pt x="183" y="222"/>
                  </a:lnTo>
                  <a:lnTo>
                    <a:pt x="192" y="214"/>
                  </a:lnTo>
                  <a:lnTo>
                    <a:pt x="199" y="207"/>
                  </a:lnTo>
                  <a:lnTo>
                    <a:pt x="206" y="197"/>
                  </a:lnTo>
                  <a:lnTo>
                    <a:pt x="212" y="186"/>
                  </a:lnTo>
                  <a:lnTo>
                    <a:pt x="217" y="172"/>
                  </a:lnTo>
                  <a:lnTo>
                    <a:pt x="221" y="158"/>
                  </a:lnTo>
                  <a:lnTo>
                    <a:pt x="225" y="142"/>
                  </a:lnTo>
                  <a:lnTo>
                    <a:pt x="228" y="126"/>
                  </a:lnTo>
                  <a:lnTo>
                    <a:pt x="230" y="110"/>
                  </a:lnTo>
                  <a:lnTo>
                    <a:pt x="232" y="94"/>
                  </a:lnTo>
                  <a:lnTo>
                    <a:pt x="234" y="77"/>
                  </a:lnTo>
                  <a:lnTo>
                    <a:pt x="235" y="58"/>
                  </a:lnTo>
                  <a:lnTo>
                    <a:pt x="235" y="40"/>
                  </a:lnTo>
                  <a:lnTo>
                    <a:pt x="233" y="23"/>
                  </a:lnTo>
                  <a:lnTo>
                    <a:pt x="229" y="10"/>
                  </a:lnTo>
                  <a:lnTo>
                    <a:pt x="222" y="2"/>
                  </a:lnTo>
                  <a:lnTo>
                    <a:pt x="210" y="0"/>
                  </a:lnTo>
                  <a:lnTo>
                    <a:pt x="195" y="8"/>
                  </a:lnTo>
                  <a:close/>
                </a:path>
              </a:pathLst>
            </a:custGeom>
            <a:solidFill>
              <a:srgbClr val="E0A091"/>
            </a:solidFill>
            <a:ln w="9525">
              <a:noFill/>
              <a:round/>
              <a:headEnd/>
              <a:tailEnd/>
            </a:ln>
          </p:spPr>
          <p:txBody>
            <a:bodyPr/>
            <a:lstStyle/>
            <a:p>
              <a:endParaRPr lang="en-US"/>
            </a:p>
          </p:txBody>
        </p:sp>
        <p:sp>
          <p:nvSpPr>
            <p:cNvPr id="16477" name="Freeform 155"/>
            <p:cNvSpPr>
              <a:spLocks/>
            </p:cNvSpPr>
            <p:nvPr/>
          </p:nvSpPr>
          <p:spPr bwMode="auto">
            <a:xfrm>
              <a:off x="1528" y="3013"/>
              <a:ext cx="226" cy="306"/>
            </a:xfrm>
            <a:custGeom>
              <a:avLst/>
              <a:gdLst>
                <a:gd name="T0" fmla="*/ 187 w 226"/>
                <a:gd name="T1" fmla="*/ 7 h 306"/>
                <a:gd name="T2" fmla="*/ 179 w 226"/>
                <a:gd name="T3" fmla="*/ 8 h 306"/>
                <a:gd name="T4" fmla="*/ 166 w 226"/>
                <a:gd name="T5" fmla="*/ 11 h 306"/>
                <a:gd name="T6" fmla="*/ 148 w 226"/>
                <a:gd name="T7" fmla="*/ 15 h 306"/>
                <a:gd name="T8" fmla="*/ 128 w 226"/>
                <a:gd name="T9" fmla="*/ 20 h 306"/>
                <a:gd name="T10" fmla="*/ 107 w 226"/>
                <a:gd name="T11" fmla="*/ 26 h 306"/>
                <a:gd name="T12" fmla="*/ 87 w 226"/>
                <a:gd name="T13" fmla="*/ 33 h 306"/>
                <a:gd name="T14" fmla="*/ 70 w 226"/>
                <a:gd name="T15" fmla="*/ 41 h 306"/>
                <a:gd name="T16" fmla="*/ 56 w 226"/>
                <a:gd name="T17" fmla="*/ 49 h 306"/>
                <a:gd name="T18" fmla="*/ 44 w 226"/>
                <a:gd name="T19" fmla="*/ 57 h 306"/>
                <a:gd name="T20" fmla="*/ 31 w 226"/>
                <a:gd name="T21" fmla="*/ 64 h 306"/>
                <a:gd name="T22" fmla="*/ 20 w 226"/>
                <a:gd name="T23" fmla="*/ 70 h 306"/>
                <a:gd name="T24" fmla="*/ 10 w 226"/>
                <a:gd name="T25" fmla="*/ 77 h 306"/>
                <a:gd name="T26" fmla="*/ 3 w 226"/>
                <a:gd name="T27" fmla="*/ 85 h 306"/>
                <a:gd name="T28" fmla="*/ 1 w 226"/>
                <a:gd name="T29" fmla="*/ 95 h 306"/>
                <a:gd name="T30" fmla="*/ 2 w 226"/>
                <a:gd name="T31" fmla="*/ 108 h 306"/>
                <a:gd name="T32" fmla="*/ 10 w 226"/>
                <a:gd name="T33" fmla="*/ 130 h 306"/>
                <a:gd name="T34" fmla="*/ 20 w 226"/>
                <a:gd name="T35" fmla="*/ 159 h 306"/>
                <a:gd name="T36" fmla="*/ 24 w 226"/>
                <a:gd name="T37" fmla="*/ 187 h 306"/>
                <a:gd name="T38" fmla="*/ 19 w 226"/>
                <a:gd name="T39" fmla="*/ 212 h 306"/>
                <a:gd name="T40" fmla="*/ 8 w 226"/>
                <a:gd name="T41" fmla="*/ 228 h 306"/>
                <a:gd name="T42" fmla="*/ 5 w 226"/>
                <a:gd name="T43" fmla="*/ 239 h 306"/>
                <a:gd name="T44" fmla="*/ 6 w 226"/>
                <a:gd name="T45" fmla="*/ 250 h 306"/>
                <a:gd name="T46" fmla="*/ 12 w 226"/>
                <a:gd name="T47" fmla="*/ 261 h 306"/>
                <a:gd name="T48" fmla="*/ 21 w 226"/>
                <a:gd name="T49" fmla="*/ 272 h 306"/>
                <a:gd name="T50" fmla="*/ 33 w 226"/>
                <a:gd name="T51" fmla="*/ 282 h 306"/>
                <a:gd name="T52" fmla="*/ 46 w 226"/>
                <a:gd name="T53" fmla="*/ 291 h 306"/>
                <a:gd name="T54" fmla="*/ 60 w 226"/>
                <a:gd name="T55" fmla="*/ 298 h 306"/>
                <a:gd name="T56" fmla="*/ 82 w 226"/>
                <a:gd name="T57" fmla="*/ 305 h 306"/>
                <a:gd name="T58" fmla="*/ 106 w 226"/>
                <a:gd name="T59" fmla="*/ 303 h 306"/>
                <a:gd name="T60" fmla="*/ 123 w 226"/>
                <a:gd name="T61" fmla="*/ 291 h 306"/>
                <a:gd name="T62" fmla="*/ 134 w 226"/>
                <a:gd name="T63" fmla="*/ 274 h 306"/>
                <a:gd name="T64" fmla="*/ 139 w 226"/>
                <a:gd name="T65" fmla="*/ 256 h 306"/>
                <a:gd name="T66" fmla="*/ 151 w 226"/>
                <a:gd name="T67" fmla="*/ 240 h 306"/>
                <a:gd name="T68" fmla="*/ 168 w 226"/>
                <a:gd name="T69" fmla="*/ 224 h 306"/>
                <a:gd name="T70" fmla="*/ 185 w 226"/>
                <a:gd name="T71" fmla="*/ 209 h 306"/>
                <a:gd name="T72" fmla="*/ 199 w 226"/>
                <a:gd name="T73" fmla="*/ 192 h 306"/>
                <a:gd name="T74" fmla="*/ 209 w 226"/>
                <a:gd name="T75" fmla="*/ 168 h 306"/>
                <a:gd name="T76" fmla="*/ 217 w 226"/>
                <a:gd name="T77" fmla="*/ 138 h 306"/>
                <a:gd name="T78" fmla="*/ 222 w 226"/>
                <a:gd name="T79" fmla="*/ 107 h 306"/>
                <a:gd name="T80" fmla="*/ 225 w 226"/>
                <a:gd name="T81" fmla="*/ 75 h 306"/>
                <a:gd name="T82" fmla="*/ 226 w 226"/>
                <a:gd name="T83" fmla="*/ 39 h 306"/>
                <a:gd name="T84" fmla="*/ 220 w 226"/>
                <a:gd name="T85" fmla="*/ 9 h 306"/>
                <a:gd name="T86" fmla="*/ 203 w 226"/>
                <a:gd name="T87" fmla="*/ 0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6"/>
                <a:gd name="T133" fmla="*/ 0 h 306"/>
                <a:gd name="T134" fmla="*/ 226 w 226"/>
                <a:gd name="T135" fmla="*/ 306 h 3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6" h="306">
                  <a:moveTo>
                    <a:pt x="188" y="7"/>
                  </a:moveTo>
                  <a:lnTo>
                    <a:pt x="187" y="7"/>
                  </a:lnTo>
                  <a:lnTo>
                    <a:pt x="184" y="7"/>
                  </a:lnTo>
                  <a:lnTo>
                    <a:pt x="179" y="8"/>
                  </a:lnTo>
                  <a:lnTo>
                    <a:pt x="173" y="10"/>
                  </a:lnTo>
                  <a:lnTo>
                    <a:pt x="166" y="11"/>
                  </a:lnTo>
                  <a:lnTo>
                    <a:pt x="157" y="13"/>
                  </a:lnTo>
                  <a:lnTo>
                    <a:pt x="148" y="15"/>
                  </a:lnTo>
                  <a:lnTo>
                    <a:pt x="138" y="17"/>
                  </a:lnTo>
                  <a:lnTo>
                    <a:pt x="128" y="20"/>
                  </a:lnTo>
                  <a:lnTo>
                    <a:pt x="117" y="22"/>
                  </a:lnTo>
                  <a:lnTo>
                    <a:pt x="107" y="26"/>
                  </a:lnTo>
                  <a:lnTo>
                    <a:pt x="96" y="29"/>
                  </a:lnTo>
                  <a:lnTo>
                    <a:pt x="87" y="33"/>
                  </a:lnTo>
                  <a:lnTo>
                    <a:pt x="78" y="37"/>
                  </a:lnTo>
                  <a:lnTo>
                    <a:pt x="70" y="41"/>
                  </a:lnTo>
                  <a:lnTo>
                    <a:pt x="63" y="45"/>
                  </a:lnTo>
                  <a:lnTo>
                    <a:pt x="56" y="49"/>
                  </a:lnTo>
                  <a:lnTo>
                    <a:pt x="50" y="53"/>
                  </a:lnTo>
                  <a:lnTo>
                    <a:pt x="44" y="57"/>
                  </a:lnTo>
                  <a:lnTo>
                    <a:pt x="37" y="60"/>
                  </a:lnTo>
                  <a:lnTo>
                    <a:pt x="31" y="64"/>
                  </a:lnTo>
                  <a:lnTo>
                    <a:pt x="25" y="67"/>
                  </a:lnTo>
                  <a:lnTo>
                    <a:pt x="20" y="70"/>
                  </a:lnTo>
                  <a:lnTo>
                    <a:pt x="15" y="74"/>
                  </a:lnTo>
                  <a:lnTo>
                    <a:pt x="10" y="77"/>
                  </a:lnTo>
                  <a:lnTo>
                    <a:pt x="7" y="81"/>
                  </a:lnTo>
                  <a:lnTo>
                    <a:pt x="3" y="85"/>
                  </a:lnTo>
                  <a:lnTo>
                    <a:pt x="2" y="90"/>
                  </a:lnTo>
                  <a:lnTo>
                    <a:pt x="1" y="95"/>
                  </a:lnTo>
                  <a:lnTo>
                    <a:pt x="0" y="101"/>
                  </a:lnTo>
                  <a:lnTo>
                    <a:pt x="2" y="108"/>
                  </a:lnTo>
                  <a:lnTo>
                    <a:pt x="4" y="115"/>
                  </a:lnTo>
                  <a:lnTo>
                    <a:pt x="10" y="130"/>
                  </a:lnTo>
                  <a:lnTo>
                    <a:pt x="15" y="145"/>
                  </a:lnTo>
                  <a:lnTo>
                    <a:pt x="20" y="159"/>
                  </a:lnTo>
                  <a:lnTo>
                    <a:pt x="22" y="173"/>
                  </a:lnTo>
                  <a:lnTo>
                    <a:pt x="24" y="187"/>
                  </a:lnTo>
                  <a:lnTo>
                    <a:pt x="23" y="200"/>
                  </a:lnTo>
                  <a:lnTo>
                    <a:pt x="19" y="212"/>
                  </a:lnTo>
                  <a:lnTo>
                    <a:pt x="12" y="222"/>
                  </a:lnTo>
                  <a:lnTo>
                    <a:pt x="8" y="228"/>
                  </a:lnTo>
                  <a:lnTo>
                    <a:pt x="6" y="233"/>
                  </a:lnTo>
                  <a:lnTo>
                    <a:pt x="5" y="239"/>
                  </a:lnTo>
                  <a:lnTo>
                    <a:pt x="5" y="245"/>
                  </a:lnTo>
                  <a:lnTo>
                    <a:pt x="6" y="250"/>
                  </a:lnTo>
                  <a:lnTo>
                    <a:pt x="9" y="256"/>
                  </a:lnTo>
                  <a:lnTo>
                    <a:pt x="12" y="261"/>
                  </a:lnTo>
                  <a:lnTo>
                    <a:pt x="16" y="267"/>
                  </a:lnTo>
                  <a:lnTo>
                    <a:pt x="21" y="272"/>
                  </a:lnTo>
                  <a:lnTo>
                    <a:pt x="27" y="277"/>
                  </a:lnTo>
                  <a:lnTo>
                    <a:pt x="33" y="282"/>
                  </a:lnTo>
                  <a:lnTo>
                    <a:pt x="39" y="287"/>
                  </a:lnTo>
                  <a:lnTo>
                    <a:pt x="46" y="291"/>
                  </a:lnTo>
                  <a:lnTo>
                    <a:pt x="53" y="295"/>
                  </a:lnTo>
                  <a:lnTo>
                    <a:pt x="60" y="298"/>
                  </a:lnTo>
                  <a:lnTo>
                    <a:pt x="68" y="301"/>
                  </a:lnTo>
                  <a:lnTo>
                    <a:pt x="82" y="305"/>
                  </a:lnTo>
                  <a:lnTo>
                    <a:pt x="94" y="306"/>
                  </a:lnTo>
                  <a:lnTo>
                    <a:pt x="106" y="303"/>
                  </a:lnTo>
                  <a:lnTo>
                    <a:pt x="115" y="298"/>
                  </a:lnTo>
                  <a:lnTo>
                    <a:pt x="123" y="291"/>
                  </a:lnTo>
                  <a:lnTo>
                    <a:pt x="129" y="282"/>
                  </a:lnTo>
                  <a:lnTo>
                    <a:pt x="134" y="274"/>
                  </a:lnTo>
                  <a:lnTo>
                    <a:pt x="136" y="265"/>
                  </a:lnTo>
                  <a:lnTo>
                    <a:pt x="139" y="256"/>
                  </a:lnTo>
                  <a:lnTo>
                    <a:pt x="144" y="248"/>
                  </a:lnTo>
                  <a:lnTo>
                    <a:pt x="151" y="240"/>
                  </a:lnTo>
                  <a:lnTo>
                    <a:pt x="159" y="232"/>
                  </a:lnTo>
                  <a:lnTo>
                    <a:pt x="168" y="224"/>
                  </a:lnTo>
                  <a:lnTo>
                    <a:pt x="176" y="217"/>
                  </a:lnTo>
                  <a:lnTo>
                    <a:pt x="185" y="209"/>
                  </a:lnTo>
                  <a:lnTo>
                    <a:pt x="192" y="201"/>
                  </a:lnTo>
                  <a:lnTo>
                    <a:pt x="199" y="192"/>
                  </a:lnTo>
                  <a:lnTo>
                    <a:pt x="204" y="181"/>
                  </a:lnTo>
                  <a:lnTo>
                    <a:pt x="209" y="168"/>
                  </a:lnTo>
                  <a:lnTo>
                    <a:pt x="213" y="154"/>
                  </a:lnTo>
                  <a:lnTo>
                    <a:pt x="217" y="138"/>
                  </a:lnTo>
                  <a:lnTo>
                    <a:pt x="219" y="123"/>
                  </a:lnTo>
                  <a:lnTo>
                    <a:pt x="222" y="107"/>
                  </a:lnTo>
                  <a:lnTo>
                    <a:pt x="224" y="91"/>
                  </a:lnTo>
                  <a:lnTo>
                    <a:pt x="225" y="75"/>
                  </a:lnTo>
                  <a:lnTo>
                    <a:pt x="226" y="57"/>
                  </a:lnTo>
                  <a:lnTo>
                    <a:pt x="226" y="39"/>
                  </a:lnTo>
                  <a:lnTo>
                    <a:pt x="225" y="22"/>
                  </a:lnTo>
                  <a:lnTo>
                    <a:pt x="220" y="9"/>
                  </a:lnTo>
                  <a:lnTo>
                    <a:pt x="213" y="1"/>
                  </a:lnTo>
                  <a:lnTo>
                    <a:pt x="203" y="0"/>
                  </a:lnTo>
                  <a:lnTo>
                    <a:pt x="188" y="7"/>
                  </a:lnTo>
                  <a:close/>
                </a:path>
              </a:pathLst>
            </a:custGeom>
            <a:solidFill>
              <a:srgbClr val="D8917F"/>
            </a:solidFill>
            <a:ln w="9525">
              <a:noFill/>
              <a:round/>
              <a:headEnd/>
              <a:tailEnd/>
            </a:ln>
          </p:spPr>
          <p:txBody>
            <a:bodyPr/>
            <a:lstStyle/>
            <a:p>
              <a:endParaRPr lang="en-US"/>
            </a:p>
          </p:txBody>
        </p:sp>
        <p:sp>
          <p:nvSpPr>
            <p:cNvPr id="16478" name="Freeform 156"/>
            <p:cNvSpPr>
              <a:spLocks/>
            </p:cNvSpPr>
            <p:nvPr/>
          </p:nvSpPr>
          <p:spPr bwMode="auto">
            <a:xfrm>
              <a:off x="1533" y="3017"/>
              <a:ext cx="217" cy="298"/>
            </a:xfrm>
            <a:custGeom>
              <a:avLst/>
              <a:gdLst>
                <a:gd name="T0" fmla="*/ 179 w 217"/>
                <a:gd name="T1" fmla="*/ 6 h 298"/>
                <a:gd name="T2" fmla="*/ 171 w 217"/>
                <a:gd name="T3" fmla="*/ 8 h 298"/>
                <a:gd name="T4" fmla="*/ 158 w 217"/>
                <a:gd name="T5" fmla="*/ 11 h 298"/>
                <a:gd name="T6" fmla="*/ 141 w 217"/>
                <a:gd name="T7" fmla="*/ 14 h 298"/>
                <a:gd name="T8" fmla="*/ 122 w 217"/>
                <a:gd name="T9" fmla="*/ 19 h 298"/>
                <a:gd name="T10" fmla="*/ 102 w 217"/>
                <a:gd name="T11" fmla="*/ 25 h 298"/>
                <a:gd name="T12" fmla="*/ 83 w 217"/>
                <a:gd name="T13" fmla="*/ 31 h 298"/>
                <a:gd name="T14" fmla="*/ 66 w 217"/>
                <a:gd name="T15" fmla="*/ 39 h 298"/>
                <a:gd name="T16" fmla="*/ 48 w 217"/>
                <a:gd name="T17" fmla="*/ 51 h 298"/>
                <a:gd name="T18" fmla="*/ 24 w 217"/>
                <a:gd name="T19" fmla="*/ 65 h 298"/>
                <a:gd name="T20" fmla="*/ 6 w 217"/>
                <a:gd name="T21" fmla="*/ 79 h 298"/>
                <a:gd name="T22" fmla="*/ 0 w 217"/>
                <a:gd name="T23" fmla="*/ 98 h 298"/>
                <a:gd name="T24" fmla="*/ 9 w 217"/>
                <a:gd name="T25" fmla="*/ 127 h 298"/>
                <a:gd name="T26" fmla="*/ 18 w 217"/>
                <a:gd name="T27" fmla="*/ 155 h 298"/>
                <a:gd name="T28" fmla="*/ 23 w 217"/>
                <a:gd name="T29" fmla="*/ 182 h 298"/>
                <a:gd name="T30" fmla="*/ 17 w 217"/>
                <a:gd name="T31" fmla="*/ 206 h 298"/>
                <a:gd name="T32" fmla="*/ 7 w 217"/>
                <a:gd name="T33" fmla="*/ 222 h 298"/>
                <a:gd name="T34" fmla="*/ 4 w 217"/>
                <a:gd name="T35" fmla="*/ 233 h 298"/>
                <a:gd name="T36" fmla="*/ 5 w 217"/>
                <a:gd name="T37" fmla="*/ 244 h 298"/>
                <a:gd name="T38" fmla="*/ 11 w 217"/>
                <a:gd name="T39" fmla="*/ 255 h 298"/>
                <a:gd name="T40" fmla="*/ 20 w 217"/>
                <a:gd name="T41" fmla="*/ 266 h 298"/>
                <a:gd name="T42" fmla="*/ 31 w 217"/>
                <a:gd name="T43" fmla="*/ 275 h 298"/>
                <a:gd name="T44" fmla="*/ 44 w 217"/>
                <a:gd name="T45" fmla="*/ 284 h 298"/>
                <a:gd name="T46" fmla="*/ 57 w 217"/>
                <a:gd name="T47" fmla="*/ 291 h 298"/>
                <a:gd name="T48" fmla="*/ 78 w 217"/>
                <a:gd name="T49" fmla="*/ 298 h 298"/>
                <a:gd name="T50" fmla="*/ 101 w 217"/>
                <a:gd name="T51" fmla="*/ 296 h 298"/>
                <a:gd name="T52" fmla="*/ 118 w 217"/>
                <a:gd name="T53" fmla="*/ 284 h 298"/>
                <a:gd name="T54" fmla="*/ 128 w 217"/>
                <a:gd name="T55" fmla="*/ 267 h 298"/>
                <a:gd name="T56" fmla="*/ 133 w 217"/>
                <a:gd name="T57" fmla="*/ 250 h 298"/>
                <a:gd name="T58" fmla="*/ 144 w 217"/>
                <a:gd name="T59" fmla="*/ 234 h 298"/>
                <a:gd name="T60" fmla="*/ 160 w 217"/>
                <a:gd name="T61" fmla="*/ 219 h 298"/>
                <a:gd name="T62" fmla="*/ 176 w 217"/>
                <a:gd name="T63" fmla="*/ 204 h 298"/>
                <a:gd name="T64" fmla="*/ 189 w 217"/>
                <a:gd name="T65" fmla="*/ 187 h 298"/>
                <a:gd name="T66" fmla="*/ 200 w 217"/>
                <a:gd name="T67" fmla="*/ 163 h 298"/>
                <a:gd name="T68" fmla="*/ 207 w 217"/>
                <a:gd name="T69" fmla="*/ 135 h 298"/>
                <a:gd name="T70" fmla="*/ 212 w 217"/>
                <a:gd name="T71" fmla="*/ 104 h 298"/>
                <a:gd name="T72" fmla="*/ 215 w 217"/>
                <a:gd name="T73" fmla="*/ 73 h 298"/>
                <a:gd name="T74" fmla="*/ 217 w 217"/>
                <a:gd name="T75" fmla="*/ 37 h 298"/>
                <a:gd name="T76" fmla="*/ 211 w 217"/>
                <a:gd name="T77" fmla="*/ 9 h 298"/>
                <a:gd name="T78" fmla="*/ 194 w 217"/>
                <a:gd name="T79" fmla="*/ 0 h 2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7"/>
                <a:gd name="T121" fmla="*/ 0 h 298"/>
                <a:gd name="T122" fmla="*/ 217 w 217"/>
                <a:gd name="T123" fmla="*/ 298 h 2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7" h="298">
                  <a:moveTo>
                    <a:pt x="180" y="6"/>
                  </a:moveTo>
                  <a:lnTo>
                    <a:pt x="179" y="6"/>
                  </a:lnTo>
                  <a:lnTo>
                    <a:pt x="176" y="7"/>
                  </a:lnTo>
                  <a:lnTo>
                    <a:pt x="171" y="8"/>
                  </a:lnTo>
                  <a:lnTo>
                    <a:pt x="165" y="9"/>
                  </a:lnTo>
                  <a:lnTo>
                    <a:pt x="158" y="11"/>
                  </a:lnTo>
                  <a:lnTo>
                    <a:pt x="151" y="12"/>
                  </a:lnTo>
                  <a:lnTo>
                    <a:pt x="141" y="14"/>
                  </a:lnTo>
                  <a:lnTo>
                    <a:pt x="132" y="17"/>
                  </a:lnTo>
                  <a:lnTo>
                    <a:pt x="122" y="19"/>
                  </a:lnTo>
                  <a:lnTo>
                    <a:pt x="112" y="22"/>
                  </a:lnTo>
                  <a:lnTo>
                    <a:pt x="102" y="25"/>
                  </a:lnTo>
                  <a:lnTo>
                    <a:pt x="92" y="28"/>
                  </a:lnTo>
                  <a:lnTo>
                    <a:pt x="83" y="31"/>
                  </a:lnTo>
                  <a:lnTo>
                    <a:pt x="74" y="35"/>
                  </a:lnTo>
                  <a:lnTo>
                    <a:pt x="66" y="39"/>
                  </a:lnTo>
                  <a:lnTo>
                    <a:pt x="60" y="43"/>
                  </a:lnTo>
                  <a:lnTo>
                    <a:pt x="48" y="51"/>
                  </a:lnTo>
                  <a:lnTo>
                    <a:pt x="35" y="58"/>
                  </a:lnTo>
                  <a:lnTo>
                    <a:pt x="24" y="65"/>
                  </a:lnTo>
                  <a:lnTo>
                    <a:pt x="14" y="71"/>
                  </a:lnTo>
                  <a:lnTo>
                    <a:pt x="6" y="79"/>
                  </a:lnTo>
                  <a:lnTo>
                    <a:pt x="1" y="88"/>
                  </a:lnTo>
                  <a:lnTo>
                    <a:pt x="0" y="98"/>
                  </a:lnTo>
                  <a:lnTo>
                    <a:pt x="3" y="112"/>
                  </a:lnTo>
                  <a:lnTo>
                    <a:pt x="9" y="127"/>
                  </a:lnTo>
                  <a:lnTo>
                    <a:pt x="14" y="141"/>
                  </a:lnTo>
                  <a:lnTo>
                    <a:pt x="18" y="155"/>
                  </a:lnTo>
                  <a:lnTo>
                    <a:pt x="21" y="169"/>
                  </a:lnTo>
                  <a:lnTo>
                    <a:pt x="23" y="182"/>
                  </a:lnTo>
                  <a:lnTo>
                    <a:pt x="21" y="195"/>
                  </a:lnTo>
                  <a:lnTo>
                    <a:pt x="17" y="206"/>
                  </a:lnTo>
                  <a:lnTo>
                    <a:pt x="10" y="217"/>
                  </a:lnTo>
                  <a:lnTo>
                    <a:pt x="7" y="222"/>
                  </a:lnTo>
                  <a:lnTo>
                    <a:pt x="5" y="228"/>
                  </a:lnTo>
                  <a:lnTo>
                    <a:pt x="4" y="233"/>
                  </a:lnTo>
                  <a:lnTo>
                    <a:pt x="4" y="238"/>
                  </a:lnTo>
                  <a:lnTo>
                    <a:pt x="5" y="244"/>
                  </a:lnTo>
                  <a:lnTo>
                    <a:pt x="8" y="249"/>
                  </a:lnTo>
                  <a:lnTo>
                    <a:pt x="11" y="255"/>
                  </a:lnTo>
                  <a:lnTo>
                    <a:pt x="15" y="260"/>
                  </a:lnTo>
                  <a:lnTo>
                    <a:pt x="20" y="266"/>
                  </a:lnTo>
                  <a:lnTo>
                    <a:pt x="25" y="270"/>
                  </a:lnTo>
                  <a:lnTo>
                    <a:pt x="31" y="275"/>
                  </a:lnTo>
                  <a:lnTo>
                    <a:pt x="37" y="280"/>
                  </a:lnTo>
                  <a:lnTo>
                    <a:pt x="44" y="284"/>
                  </a:lnTo>
                  <a:lnTo>
                    <a:pt x="50" y="288"/>
                  </a:lnTo>
                  <a:lnTo>
                    <a:pt x="57" y="291"/>
                  </a:lnTo>
                  <a:lnTo>
                    <a:pt x="64" y="294"/>
                  </a:lnTo>
                  <a:lnTo>
                    <a:pt x="78" y="298"/>
                  </a:lnTo>
                  <a:lnTo>
                    <a:pt x="90" y="298"/>
                  </a:lnTo>
                  <a:lnTo>
                    <a:pt x="101" y="296"/>
                  </a:lnTo>
                  <a:lnTo>
                    <a:pt x="110" y="290"/>
                  </a:lnTo>
                  <a:lnTo>
                    <a:pt x="118" y="284"/>
                  </a:lnTo>
                  <a:lnTo>
                    <a:pt x="124" y="275"/>
                  </a:lnTo>
                  <a:lnTo>
                    <a:pt x="128" y="267"/>
                  </a:lnTo>
                  <a:lnTo>
                    <a:pt x="130" y="258"/>
                  </a:lnTo>
                  <a:lnTo>
                    <a:pt x="133" y="250"/>
                  </a:lnTo>
                  <a:lnTo>
                    <a:pt x="138" y="242"/>
                  </a:lnTo>
                  <a:lnTo>
                    <a:pt x="144" y="234"/>
                  </a:lnTo>
                  <a:lnTo>
                    <a:pt x="152" y="226"/>
                  </a:lnTo>
                  <a:lnTo>
                    <a:pt x="160" y="219"/>
                  </a:lnTo>
                  <a:lnTo>
                    <a:pt x="169" y="212"/>
                  </a:lnTo>
                  <a:lnTo>
                    <a:pt x="176" y="204"/>
                  </a:lnTo>
                  <a:lnTo>
                    <a:pt x="183" y="196"/>
                  </a:lnTo>
                  <a:lnTo>
                    <a:pt x="189" y="187"/>
                  </a:lnTo>
                  <a:lnTo>
                    <a:pt x="195" y="176"/>
                  </a:lnTo>
                  <a:lnTo>
                    <a:pt x="200" y="163"/>
                  </a:lnTo>
                  <a:lnTo>
                    <a:pt x="204" y="150"/>
                  </a:lnTo>
                  <a:lnTo>
                    <a:pt x="207" y="135"/>
                  </a:lnTo>
                  <a:lnTo>
                    <a:pt x="210" y="120"/>
                  </a:lnTo>
                  <a:lnTo>
                    <a:pt x="212" y="104"/>
                  </a:lnTo>
                  <a:lnTo>
                    <a:pt x="214" y="89"/>
                  </a:lnTo>
                  <a:lnTo>
                    <a:pt x="215" y="73"/>
                  </a:lnTo>
                  <a:lnTo>
                    <a:pt x="217" y="55"/>
                  </a:lnTo>
                  <a:lnTo>
                    <a:pt x="217" y="37"/>
                  </a:lnTo>
                  <a:lnTo>
                    <a:pt x="215" y="21"/>
                  </a:lnTo>
                  <a:lnTo>
                    <a:pt x="211" y="9"/>
                  </a:lnTo>
                  <a:lnTo>
                    <a:pt x="204" y="1"/>
                  </a:lnTo>
                  <a:lnTo>
                    <a:pt x="194" y="0"/>
                  </a:lnTo>
                  <a:lnTo>
                    <a:pt x="180" y="6"/>
                  </a:lnTo>
                  <a:close/>
                </a:path>
              </a:pathLst>
            </a:custGeom>
            <a:solidFill>
              <a:srgbClr val="D6826D"/>
            </a:solidFill>
            <a:ln w="9525">
              <a:noFill/>
              <a:round/>
              <a:headEnd/>
              <a:tailEnd/>
            </a:ln>
          </p:spPr>
          <p:txBody>
            <a:bodyPr/>
            <a:lstStyle/>
            <a:p>
              <a:endParaRPr lang="en-US"/>
            </a:p>
          </p:txBody>
        </p:sp>
        <p:sp>
          <p:nvSpPr>
            <p:cNvPr id="16479" name="Freeform 157"/>
            <p:cNvSpPr>
              <a:spLocks/>
            </p:cNvSpPr>
            <p:nvPr/>
          </p:nvSpPr>
          <p:spPr bwMode="auto">
            <a:xfrm>
              <a:off x="1537" y="3019"/>
              <a:ext cx="208" cy="292"/>
            </a:xfrm>
            <a:custGeom>
              <a:avLst/>
              <a:gdLst>
                <a:gd name="T0" fmla="*/ 172 w 208"/>
                <a:gd name="T1" fmla="*/ 7 h 292"/>
                <a:gd name="T2" fmla="*/ 165 w 208"/>
                <a:gd name="T3" fmla="*/ 9 h 292"/>
                <a:gd name="T4" fmla="*/ 152 w 208"/>
                <a:gd name="T5" fmla="*/ 11 h 292"/>
                <a:gd name="T6" fmla="*/ 136 w 208"/>
                <a:gd name="T7" fmla="*/ 15 h 292"/>
                <a:gd name="T8" fmla="*/ 117 w 208"/>
                <a:gd name="T9" fmla="*/ 19 h 292"/>
                <a:gd name="T10" fmla="*/ 98 w 208"/>
                <a:gd name="T11" fmla="*/ 25 h 292"/>
                <a:gd name="T12" fmla="*/ 80 w 208"/>
                <a:gd name="T13" fmla="*/ 32 h 292"/>
                <a:gd name="T14" fmla="*/ 64 w 208"/>
                <a:gd name="T15" fmla="*/ 39 h 292"/>
                <a:gd name="T16" fmla="*/ 46 w 208"/>
                <a:gd name="T17" fmla="*/ 51 h 292"/>
                <a:gd name="T18" fmla="*/ 23 w 208"/>
                <a:gd name="T19" fmla="*/ 64 h 292"/>
                <a:gd name="T20" fmla="*/ 6 w 208"/>
                <a:gd name="T21" fmla="*/ 78 h 292"/>
                <a:gd name="T22" fmla="*/ 0 w 208"/>
                <a:gd name="T23" fmla="*/ 97 h 292"/>
                <a:gd name="T24" fmla="*/ 9 w 208"/>
                <a:gd name="T25" fmla="*/ 125 h 292"/>
                <a:gd name="T26" fmla="*/ 18 w 208"/>
                <a:gd name="T27" fmla="*/ 152 h 292"/>
                <a:gd name="T28" fmla="*/ 22 w 208"/>
                <a:gd name="T29" fmla="*/ 179 h 292"/>
                <a:gd name="T30" fmla="*/ 17 w 208"/>
                <a:gd name="T31" fmla="*/ 202 h 292"/>
                <a:gd name="T32" fmla="*/ 5 w 208"/>
                <a:gd name="T33" fmla="*/ 223 h 292"/>
                <a:gd name="T34" fmla="*/ 8 w 208"/>
                <a:gd name="T35" fmla="*/ 245 h 292"/>
                <a:gd name="T36" fmla="*/ 25 w 208"/>
                <a:gd name="T37" fmla="*/ 265 h 292"/>
                <a:gd name="T38" fmla="*/ 49 w 208"/>
                <a:gd name="T39" fmla="*/ 282 h 292"/>
                <a:gd name="T40" fmla="*/ 75 w 208"/>
                <a:gd name="T41" fmla="*/ 292 h 292"/>
                <a:gd name="T42" fmla="*/ 97 w 208"/>
                <a:gd name="T43" fmla="*/ 289 h 292"/>
                <a:gd name="T44" fmla="*/ 113 w 208"/>
                <a:gd name="T45" fmla="*/ 278 h 292"/>
                <a:gd name="T46" fmla="*/ 123 w 208"/>
                <a:gd name="T47" fmla="*/ 261 h 292"/>
                <a:gd name="T48" fmla="*/ 128 w 208"/>
                <a:gd name="T49" fmla="*/ 245 h 292"/>
                <a:gd name="T50" fmla="*/ 139 w 208"/>
                <a:gd name="T51" fmla="*/ 229 h 292"/>
                <a:gd name="T52" fmla="*/ 154 w 208"/>
                <a:gd name="T53" fmla="*/ 215 h 292"/>
                <a:gd name="T54" fmla="*/ 170 w 208"/>
                <a:gd name="T55" fmla="*/ 200 h 292"/>
                <a:gd name="T56" fmla="*/ 182 w 208"/>
                <a:gd name="T57" fmla="*/ 184 h 292"/>
                <a:gd name="T58" fmla="*/ 192 w 208"/>
                <a:gd name="T59" fmla="*/ 161 h 292"/>
                <a:gd name="T60" fmla="*/ 199 w 208"/>
                <a:gd name="T61" fmla="*/ 132 h 292"/>
                <a:gd name="T62" fmla="*/ 203 w 208"/>
                <a:gd name="T63" fmla="*/ 102 h 292"/>
                <a:gd name="T64" fmla="*/ 207 w 208"/>
                <a:gd name="T65" fmla="*/ 72 h 292"/>
                <a:gd name="T66" fmla="*/ 208 w 208"/>
                <a:gd name="T67" fmla="*/ 38 h 292"/>
                <a:gd name="T68" fmla="*/ 203 w 208"/>
                <a:gd name="T69" fmla="*/ 9 h 292"/>
                <a:gd name="T70" fmla="*/ 186 w 208"/>
                <a:gd name="T71" fmla="*/ 0 h 2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8"/>
                <a:gd name="T109" fmla="*/ 0 h 292"/>
                <a:gd name="T110" fmla="*/ 208 w 208"/>
                <a:gd name="T111" fmla="*/ 292 h 2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8" h="292">
                  <a:moveTo>
                    <a:pt x="172" y="7"/>
                  </a:moveTo>
                  <a:lnTo>
                    <a:pt x="172" y="7"/>
                  </a:lnTo>
                  <a:lnTo>
                    <a:pt x="169" y="8"/>
                  </a:lnTo>
                  <a:lnTo>
                    <a:pt x="165" y="9"/>
                  </a:lnTo>
                  <a:lnTo>
                    <a:pt x="159" y="10"/>
                  </a:lnTo>
                  <a:lnTo>
                    <a:pt x="152" y="11"/>
                  </a:lnTo>
                  <a:lnTo>
                    <a:pt x="144" y="13"/>
                  </a:lnTo>
                  <a:lnTo>
                    <a:pt x="136" y="15"/>
                  </a:lnTo>
                  <a:lnTo>
                    <a:pt x="127" y="17"/>
                  </a:lnTo>
                  <a:lnTo>
                    <a:pt x="117" y="19"/>
                  </a:lnTo>
                  <a:lnTo>
                    <a:pt x="108" y="22"/>
                  </a:lnTo>
                  <a:lnTo>
                    <a:pt x="98" y="25"/>
                  </a:lnTo>
                  <a:lnTo>
                    <a:pt x="89" y="28"/>
                  </a:lnTo>
                  <a:lnTo>
                    <a:pt x="80" y="32"/>
                  </a:lnTo>
                  <a:lnTo>
                    <a:pt x="72" y="35"/>
                  </a:lnTo>
                  <a:lnTo>
                    <a:pt x="64" y="39"/>
                  </a:lnTo>
                  <a:lnTo>
                    <a:pt x="58" y="43"/>
                  </a:lnTo>
                  <a:lnTo>
                    <a:pt x="46" y="51"/>
                  </a:lnTo>
                  <a:lnTo>
                    <a:pt x="34" y="58"/>
                  </a:lnTo>
                  <a:lnTo>
                    <a:pt x="23" y="64"/>
                  </a:lnTo>
                  <a:lnTo>
                    <a:pt x="14" y="70"/>
                  </a:lnTo>
                  <a:lnTo>
                    <a:pt x="6" y="78"/>
                  </a:lnTo>
                  <a:lnTo>
                    <a:pt x="1" y="87"/>
                  </a:lnTo>
                  <a:lnTo>
                    <a:pt x="0" y="97"/>
                  </a:lnTo>
                  <a:lnTo>
                    <a:pt x="3" y="110"/>
                  </a:lnTo>
                  <a:lnTo>
                    <a:pt x="9" y="125"/>
                  </a:lnTo>
                  <a:lnTo>
                    <a:pt x="14" y="138"/>
                  </a:lnTo>
                  <a:lnTo>
                    <a:pt x="18" y="152"/>
                  </a:lnTo>
                  <a:lnTo>
                    <a:pt x="21" y="166"/>
                  </a:lnTo>
                  <a:lnTo>
                    <a:pt x="22" y="179"/>
                  </a:lnTo>
                  <a:lnTo>
                    <a:pt x="21" y="191"/>
                  </a:lnTo>
                  <a:lnTo>
                    <a:pt x="17" y="202"/>
                  </a:lnTo>
                  <a:lnTo>
                    <a:pt x="11" y="213"/>
                  </a:lnTo>
                  <a:lnTo>
                    <a:pt x="5" y="223"/>
                  </a:lnTo>
                  <a:lnTo>
                    <a:pt x="5" y="234"/>
                  </a:lnTo>
                  <a:lnTo>
                    <a:pt x="8" y="245"/>
                  </a:lnTo>
                  <a:lnTo>
                    <a:pt x="15" y="255"/>
                  </a:lnTo>
                  <a:lnTo>
                    <a:pt x="25" y="265"/>
                  </a:lnTo>
                  <a:lnTo>
                    <a:pt x="36" y="274"/>
                  </a:lnTo>
                  <a:lnTo>
                    <a:pt x="49" y="282"/>
                  </a:lnTo>
                  <a:lnTo>
                    <a:pt x="62" y="288"/>
                  </a:lnTo>
                  <a:lnTo>
                    <a:pt x="75" y="292"/>
                  </a:lnTo>
                  <a:lnTo>
                    <a:pt x="86" y="292"/>
                  </a:lnTo>
                  <a:lnTo>
                    <a:pt x="97" y="289"/>
                  </a:lnTo>
                  <a:lnTo>
                    <a:pt x="106" y="284"/>
                  </a:lnTo>
                  <a:lnTo>
                    <a:pt x="113" y="278"/>
                  </a:lnTo>
                  <a:lnTo>
                    <a:pt x="119" y="270"/>
                  </a:lnTo>
                  <a:lnTo>
                    <a:pt x="123" y="261"/>
                  </a:lnTo>
                  <a:lnTo>
                    <a:pt x="125" y="253"/>
                  </a:lnTo>
                  <a:lnTo>
                    <a:pt x="128" y="245"/>
                  </a:lnTo>
                  <a:lnTo>
                    <a:pt x="133" y="237"/>
                  </a:lnTo>
                  <a:lnTo>
                    <a:pt x="139" y="229"/>
                  </a:lnTo>
                  <a:lnTo>
                    <a:pt x="146" y="222"/>
                  </a:lnTo>
                  <a:lnTo>
                    <a:pt x="154" y="215"/>
                  </a:lnTo>
                  <a:lnTo>
                    <a:pt x="162" y="207"/>
                  </a:lnTo>
                  <a:lnTo>
                    <a:pt x="170" y="200"/>
                  </a:lnTo>
                  <a:lnTo>
                    <a:pt x="176" y="192"/>
                  </a:lnTo>
                  <a:lnTo>
                    <a:pt x="182" y="184"/>
                  </a:lnTo>
                  <a:lnTo>
                    <a:pt x="187" y="173"/>
                  </a:lnTo>
                  <a:lnTo>
                    <a:pt x="192" y="161"/>
                  </a:lnTo>
                  <a:lnTo>
                    <a:pt x="196" y="147"/>
                  </a:lnTo>
                  <a:lnTo>
                    <a:pt x="199" y="132"/>
                  </a:lnTo>
                  <a:lnTo>
                    <a:pt x="202" y="117"/>
                  </a:lnTo>
                  <a:lnTo>
                    <a:pt x="203" y="102"/>
                  </a:lnTo>
                  <a:lnTo>
                    <a:pt x="205" y="88"/>
                  </a:lnTo>
                  <a:lnTo>
                    <a:pt x="207" y="72"/>
                  </a:lnTo>
                  <a:lnTo>
                    <a:pt x="208" y="55"/>
                  </a:lnTo>
                  <a:lnTo>
                    <a:pt x="208" y="38"/>
                  </a:lnTo>
                  <a:lnTo>
                    <a:pt x="206" y="22"/>
                  </a:lnTo>
                  <a:lnTo>
                    <a:pt x="203" y="9"/>
                  </a:lnTo>
                  <a:lnTo>
                    <a:pt x="196" y="2"/>
                  </a:lnTo>
                  <a:lnTo>
                    <a:pt x="186" y="0"/>
                  </a:lnTo>
                  <a:lnTo>
                    <a:pt x="172" y="7"/>
                  </a:lnTo>
                  <a:close/>
                </a:path>
              </a:pathLst>
            </a:custGeom>
            <a:solidFill>
              <a:srgbClr val="D1725B"/>
            </a:solidFill>
            <a:ln w="9525">
              <a:noFill/>
              <a:round/>
              <a:headEnd/>
              <a:tailEnd/>
            </a:ln>
          </p:spPr>
          <p:txBody>
            <a:bodyPr/>
            <a:lstStyle/>
            <a:p>
              <a:endParaRPr lang="en-US"/>
            </a:p>
          </p:txBody>
        </p:sp>
        <p:sp>
          <p:nvSpPr>
            <p:cNvPr id="16480" name="Freeform 158"/>
            <p:cNvSpPr>
              <a:spLocks/>
            </p:cNvSpPr>
            <p:nvPr/>
          </p:nvSpPr>
          <p:spPr bwMode="auto">
            <a:xfrm>
              <a:off x="1721" y="3066"/>
              <a:ext cx="62" cy="184"/>
            </a:xfrm>
            <a:custGeom>
              <a:avLst/>
              <a:gdLst>
                <a:gd name="T0" fmla="*/ 45 w 62"/>
                <a:gd name="T1" fmla="*/ 2 h 184"/>
                <a:gd name="T2" fmla="*/ 48 w 62"/>
                <a:gd name="T3" fmla="*/ 15 h 184"/>
                <a:gd name="T4" fmla="*/ 51 w 62"/>
                <a:gd name="T5" fmla="*/ 28 h 184"/>
                <a:gd name="T6" fmla="*/ 53 w 62"/>
                <a:gd name="T7" fmla="*/ 40 h 184"/>
                <a:gd name="T8" fmla="*/ 54 w 62"/>
                <a:gd name="T9" fmla="*/ 53 h 184"/>
                <a:gd name="T10" fmla="*/ 55 w 62"/>
                <a:gd name="T11" fmla="*/ 66 h 184"/>
                <a:gd name="T12" fmla="*/ 54 w 62"/>
                <a:gd name="T13" fmla="*/ 78 h 184"/>
                <a:gd name="T14" fmla="*/ 53 w 62"/>
                <a:gd name="T15" fmla="*/ 91 h 184"/>
                <a:gd name="T16" fmla="*/ 50 w 62"/>
                <a:gd name="T17" fmla="*/ 104 h 184"/>
                <a:gd name="T18" fmla="*/ 46 w 62"/>
                <a:gd name="T19" fmla="*/ 115 h 184"/>
                <a:gd name="T20" fmla="*/ 41 w 62"/>
                <a:gd name="T21" fmla="*/ 126 h 184"/>
                <a:gd name="T22" fmla="*/ 36 w 62"/>
                <a:gd name="T23" fmla="*/ 136 h 184"/>
                <a:gd name="T24" fmla="*/ 30 w 62"/>
                <a:gd name="T25" fmla="*/ 146 h 184"/>
                <a:gd name="T26" fmla="*/ 23 w 62"/>
                <a:gd name="T27" fmla="*/ 156 h 184"/>
                <a:gd name="T28" fmla="*/ 15 w 62"/>
                <a:gd name="T29" fmla="*/ 165 h 184"/>
                <a:gd name="T30" fmla="*/ 8 w 62"/>
                <a:gd name="T31" fmla="*/ 175 h 184"/>
                <a:gd name="T32" fmla="*/ 0 w 62"/>
                <a:gd name="T33" fmla="*/ 183 h 184"/>
                <a:gd name="T34" fmla="*/ 0 w 62"/>
                <a:gd name="T35" fmla="*/ 184 h 184"/>
                <a:gd name="T36" fmla="*/ 0 w 62"/>
                <a:gd name="T37" fmla="*/ 184 h 184"/>
                <a:gd name="T38" fmla="*/ 1 w 62"/>
                <a:gd name="T39" fmla="*/ 184 h 184"/>
                <a:gd name="T40" fmla="*/ 1 w 62"/>
                <a:gd name="T41" fmla="*/ 184 h 184"/>
                <a:gd name="T42" fmla="*/ 10 w 62"/>
                <a:gd name="T43" fmla="*/ 175 h 184"/>
                <a:gd name="T44" fmla="*/ 18 w 62"/>
                <a:gd name="T45" fmla="*/ 166 h 184"/>
                <a:gd name="T46" fmla="*/ 25 w 62"/>
                <a:gd name="T47" fmla="*/ 157 h 184"/>
                <a:gd name="T48" fmla="*/ 33 w 62"/>
                <a:gd name="T49" fmla="*/ 147 h 184"/>
                <a:gd name="T50" fmla="*/ 39 w 62"/>
                <a:gd name="T51" fmla="*/ 137 h 184"/>
                <a:gd name="T52" fmla="*/ 45 w 62"/>
                <a:gd name="T53" fmla="*/ 126 h 184"/>
                <a:gd name="T54" fmla="*/ 50 w 62"/>
                <a:gd name="T55" fmla="*/ 115 h 184"/>
                <a:gd name="T56" fmla="*/ 55 w 62"/>
                <a:gd name="T57" fmla="*/ 103 h 184"/>
                <a:gd name="T58" fmla="*/ 58 w 62"/>
                <a:gd name="T59" fmla="*/ 91 h 184"/>
                <a:gd name="T60" fmla="*/ 61 w 62"/>
                <a:gd name="T61" fmla="*/ 78 h 184"/>
                <a:gd name="T62" fmla="*/ 62 w 62"/>
                <a:gd name="T63" fmla="*/ 65 h 184"/>
                <a:gd name="T64" fmla="*/ 61 w 62"/>
                <a:gd name="T65" fmla="*/ 52 h 184"/>
                <a:gd name="T66" fmla="*/ 59 w 62"/>
                <a:gd name="T67" fmla="*/ 38 h 184"/>
                <a:gd name="T68" fmla="*/ 56 w 62"/>
                <a:gd name="T69" fmla="*/ 25 h 184"/>
                <a:gd name="T70" fmla="*/ 53 w 62"/>
                <a:gd name="T71" fmla="*/ 13 h 184"/>
                <a:gd name="T72" fmla="*/ 48 w 62"/>
                <a:gd name="T73" fmla="*/ 1 h 184"/>
                <a:gd name="T74" fmla="*/ 47 w 62"/>
                <a:gd name="T75" fmla="*/ 0 h 184"/>
                <a:gd name="T76" fmla="*/ 46 w 62"/>
                <a:gd name="T77" fmla="*/ 1 h 184"/>
                <a:gd name="T78" fmla="*/ 45 w 62"/>
                <a:gd name="T79" fmla="*/ 1 h 184"/>
                <a:gd name="T80" fmla="*/ 45 w 62"/>
                <a:gd name="T81" fmla="*/ 2 h 184"/>
                <a:gd name="T82" fmla="*/ 45 w 62"/>
                <a:gd name="T83" fmla="*/ 2 h 1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84"/>
                <a:gd name="T128" fmla="*/ 62 w 62"/>
                <a:gd name="T129" fmla="*/ 184 h 1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84">
                  <a:moveTo>
                    <a:pt x="45" y="2"/>
                  </a:moveTo>
                  <a:lnTo>
                    <a:pt x="48" y="15"/>
                  </a:lnTo>
                  <a:lnTo>
                    <a:pt x="51" y="28"/>
                  </a:lnTo>
                  <a:lnTo>
                    <a:pt x="53" y="40"/>
                  </a:lnTo>
                  <a:lnTo>
                    <a:pt x="54" y="53"/>
                  </a:lnTo>
                  <a:lnTo>
                    <a:pt x="55" y="66"/>
                  </a:lnTo>
                  <a:lnTo>
                    <a:pt x="54" y="78"/>
                  </a:lnTo>
                  <a:lnTo>
                    <a:pt x="53" y="91"/>
                  </a:lnTo>
                  <a:lnTo>
                    <a:pt x="50" y="104"/>
                  </a:lnTo>
                  <a:lnTo>
                    <a:pt x="46" y="115"/>
                  </a:lnTo>
                  <a:lnTo>
                    <a:pt x="41" y="126"/>
                  </a:lnTo>
                  <a:lnTo>
                    <a:pt x="36" y="136"/>
                  </a:lnTo>
                  <a:lnTo>
                    <a:pt x="30" y="146"/>
                  </a:lnTo>
                  <a:lnTo>
                    <a:pt x="23" y="156"/>
                  </a:lnTo>
                  <a:lnTo>
                    <a:pt x="15" y="165"/>
                  </a:lnTo>
                  <a:lnTo>
                    <a:pt x="8" y="175"/>
                  </a:lnTo>
                  <a:lnTo>
                    <a:pt x="0" y="183"/>
                  </a:lnTo>
                  <a:lnTo>
                    <a:pt x="0" y="184"/>
                  </a:lnTo>
                  <a:lnTo>
                    <a:pt x="1" y="184"/>
                  </a:lnTo>
                  <a:lnTo>
                    <a:pt x="10" y="175"/>
                  </a:lnTo>
                  <a:lnTo>
                    <a:pt x="18" y="166"/>
                  </a:lnTo>
                  <a:lnTo>
                    <a:pt x="25" y="157"/>
                  </a:lnTo>
                  <a:lnTo>
                    <a:pt x="33" y="147"/>
                  </a:lnTo>
                  <a:lnTo>
                    <a:pt x="39" y="137"/>
                  </a:lnTo>
                  <a:lnTo>
                    <a:pt x="45" y="126"/>
                  </a:lnTo>
                  <a:lnTo>
                    <a:pt x="50" y="115"/>
                  </a:lnTo>
                  <a:lnTo>
                    <a:pt x="55" y="103"/>
                  </a:lnTo>
                  <a:lnTo>
                    <a:pt x="58" y="91"/>
                  </a:lnTo>
                  <a:lnTo>
                    <a:pt x="61" y="78"/>
                  </a:lnTo>
                  <a:lnTo>
                    <a:pt x="62" y="65"/>
                  </a:lnTo>
                  <a:lnTo>
                    <a:pt x="61" y="52"/>
                  </a:lnTo>
                  <a:lnTo>
                    <a:pt x="59" y="38"/>
                  </a:lnTo>
                  <a:lnTo>
                    <a:pt x="56" y="25"/>
                  </a:lnTo>
                  <a:lnTo>
                    <a:pt x="53" y="13"/>
                  </a:lnTo>
                  <a:lnTo>
                    <a:pt x="48" y="1"/>
                  </a:lnTo>
                  <a:lnTo>
                    <a:pt x="47" y="0"/>
                  </a:lnTo>
                  <a:lnTo>
                    <a:pt x="46" y="1"/>
                  </a:lnTo>
                  <a:lnTo>
                    <a:pt x="45" y="1"/>
                  </a:lnTo>
                  <a:lnTo>
                    <a:pt x="45" y="2"/>
                  </a:lnTo>
                  <a:close/>
                </a:path>
              </a:pathLst>
            </a:custGeom>
            <a:solidFill>
              <a:srgbClr val="000000"/>
            </a:solidFill>
            <a:ln w="9525">
              <a:noFill/>
              <a:round/>
              <a:headEnd/>
              <a:tailEnd/>
            </a:ln>
          </p:spPr>
          <p:txBody>
            <a:bodyPr/>
            <a:lstStyle/>
            <a:p>
              <a:endParaRPr lang="en-US"/>
            </a:p>
          </p:txBody>
        </p:sp>
        <p:sp>
          <p:nvSpPr>
            <p:cNvPr id="16481" name="Freeform 159"/>
            <p:cNvSpPr>
              <a:spLocks/>
            </p:cNvSpPr>
            <p:nvPr/>
          </p:nvSpPr>
          <p:spPr bwMode="auto">
            <a:xfrm>
              <a:off x="1556" y="3146"/>
              <a:ext cx="171" cy="110"/>
            </a:xfrm>
            <a:custGeom>
              <a:avLst/>
              <a:gdLst>
                <a:gd name="T0" fmla="*/ 4 w 171"/>
                <a:gd name="T1" fmla="*/ 13 h 110"/>
                <a:gd name="T2" fmla="*/ 14 w 171"/>
                <a:gd name="T3" fmla="*/ 36 h 110"/>
                <a:gd name="T4" fmla="*/ 27 w 171"/>
                <a:gd name="T5" fmla="*/ 57 h 110"/>
                <a:gd name="T6" fmla="*/ 44 w 171"/>
                <a:gd name="T7" fmla="*/ 74 h 110"/>
                <a:gd name="T8" fmla="*/ 60 w 171"/>
                <a:gd name="T9" fmla="*/ 85 h 110"/>
                <a:gd name="T10" fmla="*/ 72 w 171"/>
                <a:gd name="T11" fmla="*/ 92 h 110"/>
                <a:gd name="T12" fmla="*/ 85 w 171"/>
                <a:gd name="T13" fmla="*/ 97 h 110"/>
                <a:gd name="T14" fmla="*/ 98 w 171"/>
                <a:gd name="T15" fmla="*/ 101 h 110"/>
                <a:gd name="T16" fmla="*/ 109 w 171"/>
                <a:gd name="T17" fmla="*/ 104 h 110"/>
                <a:gd name="T18" fmla="*/ 117 w 171"/>
                <a:gd name="T19" fmla="*/ 106 h 110"/>
                <a:gd name="T20" fmla="*/ 124 w 171"/>
                <a:gd name="T21" fmla="*/ 107 h 110"/>
                <a:gd name="T22" fmla="*/ 132 w 171"/>
                <a:gd name="T23" fmla="*/ 108 h 110"/>
                <a:gd name="T24" fmla="*/ 141 w 171"/>
                <a:gd name="T25" fmla="*/ 109 h 110"/>
                <a:gd name="T26" fmla="*/ 148 w 171"/>
                <a:gd name="T27" fmla="*/ 110 h 110"/>
                <a:gd name="T28" fmla="*/ 157 w 171"/>
                <a:gd name="T29" fmla="*/ 110 h 110"/>
                <a:gd name="T30" fmla="*/ 165 w 171"/>
                <a:gd name="T31" fmla="*/ 109 h 110"/>
                <a:gd name="T32" fmla="*/ 170 w 171"/>
                <a:gd name="T33" fmla="*/ 107 h 110"/>
                <a:gd name="T34" fmla="*/ 171 w 171"/>
                <a:gd name="T35" fmla="*/ 102 h 110"/>
                <a:gd name="T36" fmla="*/ 162 w 171"/>
                <a:gd name="T37" fmla="*/ 101 h 110"/>
                <a:gd name="T38" fmla="*/ 148 w 171"/>
                <a:gd name="T39" fmla="*/ 100 h 110"/>
                <a:gd name="T40" fmla="*/ 134 w 171"/>
                <a:gd name="T41" fmla="*/ 98 h 110"/>
                <a:gd name="T42" fmla="*/ 120 w 171"/>
                <a:gd name="T43" fmla="*/ 95 h 110"/>
                <a:gd name="T44" fmla="*/ 106 w 171"/>
                <a:gd name="T45" fmla="*/ 93 h 110"/>
                <a:gd name="T46" fmla="*/ 93 w 171"/>
                <a:gd name="T47" fmla="*/ 89 h 110"/>
                <a:gd name="T48" fmla="*/ 80 w 171"/>
                <a:gd name="T49" fmla="*/ 83 h 110"/>
                <a:gd name="T50" fmla="*/ 67 w 171"/>
                <a:gd name="T51" fmla="*/ 77 h 110"/>
                <a:gd name="T52" fmla="*/ 51 w 171"/>
                <a:gd name="T53" fmla="*/ 68 h 110"/>
                <a:gd name="T54" fmla="*/ 33 w 171"/>
                <a:gd name="T55" fmla="*/ 52 h 110"/>
                <a:gd name="T56" fmla="*/ 18 w 171"/>
                <a:gd name="T57" fmla="*/ 33 h 110"/>
                <a:gd name="T58" fmla="*/ 6 w 171"/>
                <a:gd name="T59" fmla="*/ 11 h 110"/>
                <a:gd name="T60" fmla="*/ 1 w 171"/>
                <a:gd name="T61" fmla="*/ 0 h 110"/>
                <a:gd name="T62" fmla="*/ 0 w 171"/>
                <a:gd name="T63" fmla="*/ 1 h 110"/>
                <a:gd name="T64" fmla="*/ 0 w 171"/>
                <a:gd name="T65" fmla="*/ 1 h 1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1"/>
                <a:gd name="T100" fmla="*/ 0 h 110"/>
                <a:gd name="T101" fmla="*/ 171 w 171"/>
                <a:gd name="T102" fmla="*/ 110 h 1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1" h="110">
                  <a:moveTo>
                    <a:pt x="0" y="1"/>
                  </a:moveTo>
                  <a:lnTo>
                    <a:pt x="4" y="13"/>
                  </a:lnTo>
                  <a:lnTo>
                    <a:pt x="8" y="25"/>
                  </a:lnTo>
                  <a:lnTo>
                    <a:pt x="14" y="36"/>
                  </a:lnTo>
                  <a:lnTo>
                    <a:pt x="20" y="46"/>
                  </a:lnTo>
                  <a:lnTo>
                    <a:pt x="27" y="57"/>
                  </a:lnTo>
                  <a:lnTo>
                    <a:pt x="35" y="66"/>
                  </a:lnTo>
                  <a:lnTo>
                    <a:pt x="44" y="74"/>
                  </a:lnTo>
                  <a:lnTo>
                    <a:pt x="54" y="82"/>
                  </a:lnTo>
                  <a:lnTo>
                    <a:pt x="60" y="85"/>
                  </a:lnTo>
                  <a:lnTo>
                    <a:pt x="66" y="89"/>
                  </a:lnTo>
                  <a:lnTo>
                    <a:pt x="72" y="92"/>
                  </a:lnTo>
                  <a:lnTo>
                    <a:pt x="79" y="95"/>
                  </a:lnTo>
                  <a:lnTo>
                    <a:pt x="85" y="97"/>
                  </a:lnTo>
                  <a:lnTo>
                    <a:pt x="92" y="100"/>
                  </a:lnTo>
                  <a:lnTo>
                    <a:pt x="98" y="101"/>
                  </a:lnTo>
                  <a:lnTo>
                    <a:pt x="105" y="103"/>
                  </a:lnTo>
                  <a:lnTo>
                    <a:pt x="109" y="104"/>
                  </a:lnTo>
                  <a:lnTo>
                    <a:pt x="113" y="105"/>
                  </a:lnTo>
                  <a:lnTo>
                    <a:pt x="117" y="106"/>
                  </a:lnTo>
                  <a:lnTo>
                    <a:pt x="121" y="107"/>
                  </a:lnTo>
                  <a:lnTo>
                    <a:pt x="124" y="107"/>
                  </a:lnTo>
                  <a:lnTo>
                    <a:pt x="129" y="107"/>
                  </a:lnTo>
                  <a:lnTo>
                    <a:pt x="132" y="108"/>
                  </a:lnTo>
                  <a:lnTo>
                    <a:pt x="136" y="108"/>
                  </a:lnTo>
                  <a:lnTo>
                    <a:pt x="141" y="109"/>
                  </a:lnTo>
                  <a:lnTo>
                    <a:pt x="145" y="109"/>
                  </a:lnTo>
                  <a:lnTo>
                    <a:pt x="148" y="110"/>
                  </a:lnTo>
                  <a:lnTo>
                    <a:pt x="153" y="110"/>
                  </a:lnTo>
                  <a:lnTo>
                    <a:pt x="157" y="110"/>
                  </a:lnTo>
                  <a:lnTo>
                    <a:pt x="161" y="110"/>
                  </a:lnTo>
                  <a:lnTo>
                    <a:pt x="165" y="109"/>
                  </a:lnTo>
                  <a:lnTo>
                    <a:pt x="169" y="108"/>
                  </a:lnTo>
                  <a:lnTo>
                    <a:pt x="170" y="107"/>
                  </a:lnTo>
                  <a:lnTo>
                    <a:pt x="171" y="104"/>
                  </a:lnTo>
                  <a:lnTo>
                    <a:pt x="171" y="102"/>
                  </a:lnTo>
                  <a:lnTo>
                    <a:pt x="169" y="101"/>
                  </a:lnTo>
                  <a:lnTo>
                    <a:pt x="162" y="101"/>
                  </a:lnTo>
                  <a:lnTo>
                    <a:pt x="155" y="100"/>
                  </a:lnTo>
                  <a:lnTo>
                    <a:pt x="148" y="100"/>
                  </a:lnTo>
                  <a:lnTo>
                    <a:pt x="141" y="99"/>
                  </a:lnTo>
                  <a:lnTo>
                    <a:pt x="134" y="98"/>
                  </a:lnTo>
                  <a:lnTo>
                    <a:pt x="127" y="97"/>
                  </a:lnTo>
                  <a:lnTo>
                    <a:pt x="120" y="95"/>
                  </a:lnTo>
                  <a:lnTo>
                    <a:pt x="113" y="94"/>
                  </a:lnTo>
                  <a:lnTo>
                    <a:pt x="106" y="93"/>
                  </a:lnTo>
                  <a:lnTo>
                    <a:pt x="100" y="91"/>
                  </a:lnTo>
                  <a:lnTo>
                    <a:pt x="93" y="89"/>
                  </a:lnTo>
                  <a:lnTo>
                    <a:pt x="86" y="86"/>
                  </a:lnTo>
                  <a:lnTo>
                    <a:pt x="80" y="83"/>
                  </a:lnTo>
                  <a:lnTo>
                    <a:pt x="73" y="81"/>
                  </a:lnTo>
                  <a:lnTo>
                    <a:pt x="67" y="77"/>
                  </a:lnTo>
                  <a:lnTo>
                    <a:pt x="61" y="74"/>
                  </a:lnTo>
                  <a:lnTo>
                    <a:pt x="51" y="68"/>
                  </a:lnTo>
                  <a:lnTo>
                    <a:pt x="42" y="60"/>
                  </a:lnTo>
                  <a:lnTo>
                    <a:pt x="33" y="52"/>
                  </a:lnTo>
                  <a:lnTo>
                    <a:pt x="25" y="42"/>
                  </a:lnTo>
                  <a:lnTo>
                    <a:pt x="18" y="33"/>
                  </a:lnTo>
                  <a:lnTo>
                    <a:pt x="11" y="22"/>
                  </a:lnTo>
                  <a:lnTo>
                    <a:pt x="6" y="11"/>
                  </a:lnTo>
                  <a:lnTo>
                    <a:pt x="1" y="0"/>
                  </a:lnTo>
                  <a:lnTo>
                    <a:pt x="0" y="0"/>
                  </a:lnTo>
                  <a:lnTo>
                    <a:pt x="0" y="1"/>
                  </a:lnTo>
                  <a:close/>
                </a:path>
              </a:pathLst>
            </a:custGeom>
            <a:solidFill>
              <a:srgbClr val="000000"/>
            </a:solidFill>
            <a:ln w="9525">
              <a:noFill/>
              <a:round/>
              <a:headEnd/>
              <a:tailEnd/>
            </a:ln>
          </p:spPr>
          <p:txBody>
            <a:bodyPr/>
            <a:lstStyle/>
            <a:p>
              <a:endParaRPr lang="en-US"/>
            </a:p>
          </p:txBody>
        </p:sp>
        <p:sp>
          <p:nvSpPr>
            <p:cNvPr id="16482" name="Freeform 160"/>
            <p:cNvSpPr>
              <a:spLocks/>
            </p:cNvSpPr>
            <p:nvPr/>
          </p:nvSpPr>
          <p:spPr bwMode="auto">
            <a:xfrm>
              <a:off x="1620" y="3072"/>
              <a:ext cx="71" cy="18"/>
            </a:xfrm>
            <a:custGeom>
              <a:avLst/>
              <a:gdLst>
                <a:gd name="T0" fmla="*/ 0 w 71"/>
                <a:gd name="T1" fmla="*/ 3 h 18"/>
                <a:gd name="T2" fmla="*/ 4 w 71"/>
                <a:gd name="T3" fmla="*/ 6 h 18"/>
                <a:gd name="T4" fmla="*/ 8 w 71"/>
                <a:gd name="T5" fmla="*/ 9 h 18"/>
                <a:gd name="T6" fmla="*/ 13 w 71"/>
                <a:gd name="T7" fmla="*/ 12 h 18"/>
                <a:gd name="T8" fmla="*/ 18 w 71"/>
                <a:gd name="T9" fmla="*/ 14 h 18"/>
                <a:gd name="T10" fmla="*/ 23 w 71"/>
                <a:gd name="T11" fmla="*/ 16 h 18"/>
                <a:gd name="T12" fmla="*/ 28 w 71"/>
                <a:gd name="T13" fmla="*/ 17 h 18"/>
                <a:gd name="T14" fmla="*/ 34 w 71"/>
                <a:gd name="T15" fmla="*/ 18 h 18"/>
                <a:gd name="T16" fmla="*/ 39 w 71"/>
                <a:gd name="T17" fmla="*/ 17 h 18"/>
                <a:gd name="T18" fmla="*/ 43 w 71"/>
                <a:gd name="T19" fmla="*/ 17 h 18"/>
                <a:gd name="T20" fmla="*/ 47 w 71"/>
                <a:gd name="T21" fmla="*/ 16 h 18"/>
                <a:gd name="T22" fmla="*/ 52 w 71"/>
                <a:gd name="T23" fmla="*/ 15 h 18"/>
                <a:gd name="T24" fmla="*/ 56 w 71"/>
                <a:gd name="T25" fmla="*/ 14 h 18"/>
                <a:gd name="T26" fmla="*/ 61 w 71"/>
                <a:gd name="T27" fmla="*/ 12 h 18"/>
                <a:gd name="T28" fmla="*/ 65 w 71"/>
                <a:gd name="T29" fmla="*/ 11 h 18"/>
                <a:gd name="T30" fmla="*/ 68 w 71"/>
                <a:gd name="T31" fmla="*/ 8 h 18"/>
                <a:gd name="T32" fmla="*/ 71 w 71"/>
                <a:gd name="T33" fmla="*/ 5 h 18"/>
                <a:gd name="T34" fmla="*/ 71 w 71"/>
                <a:gd name="T35" fmla="*/ 3 h 18"/>
                <a:gd name="T36" fmla="*/ 71 w 71"/>
                <a:gd name="T37" fmla="*/ 2 h 18"/>
                <a:gd name="T38" fmla="*/ 71 w 71"/>
                <a:gd name="T39" fmla="*/ 0 h 18"/>
                <a:gd name="T40" fmla="*/ 69 w 71"/>
                <a:gd name="T41" fmla="*/ 0 h 18"/>
                <a:gd name="T42" fmla="*/ 65 w 71"/>
                <a:gd name="T43" fmla="*/ 2 h 18"/>
                <a:gd name="T44" fmla="*/ 61 w 71"/>
                <a:gd name="T45" fmla="*/ 3 h 18"/>
                <a:gd name="T46" fmla="*/ 58 w 71"/>
                <a:gd name="T47" fmla="*/ 5 h 18"/>
                <a:gd name="T48" fmla="*/ 54 w 71"/>
                <a:gd name="T49" fmla="*/ 6 h 18"/>
                <a:gd name="T50" fmla="*/ 51 w 71"/>
                <a:gd name="T51" fmla="*/ 7 h 18"/>
                <a:gd name="T52" fmla="*/ 47 w 71"/>
                <a:gd name="T53" fmla="*/ 9 h 18"/>
                <a:gd name="T54" fmla="*/ 43 w 71"/>
                <a:gd name="T55" fmla="*/ 10 h 18"/>
                <a:gd name="T56" fmla="*/ 40 w 71"/>
                <a:gd name="T57" fmla="*/ 11 h 18"/>
                <a:gd name="T58" fmla="*/ 34 w 71"/>
                <a:gd name="T59" fmla="*/ 11 h 18"/>
                <a:gd name="T60" fmla="*/ 29 w 71"/>
                <a:gd name="T61" fmla="*/ 11 h 18"/>
                <a:gd name="T62" fmla="*/ 24 w 71"/>
                <a:gd name="T63" fmla="*/ 11 h 18"/>
                <a:gd name="T64" fmla="*/ 20 w 71"/>
                <a:gd name="T65" fmla="*/ 10 h 18"/>
                <a:gd name="T66" fmla="*/ 15 w 71"/>
                <a:gd name="T67" fmla="*/ 8 h 18"/>
                <a:gd name="T68" fmla="*/ 10 w 71"/>
                <a:gd name="T69" fmla="*/ 6 h 18"/>
                <a:gd name="T70" fmla="*/ 5 w 71"/>
                <a:gd name="T71" fmla="*/ 4 h 18"/>
                <a:gd name="T72" fmla="*/ 1 w 71"/>
                <a:gd name="T73" fmla="*/ 2 h 18"/>
                <a:gd name="T74" fmla="*/ 1 w 71"/>
                <a:gd name="T75" fmla="*/ 2 h 18"/>
                <a:gd name="T76" fmla="*/ 0 w 71"/>
                <a:gd name="T77" fmla="*/ 2 h 18"/>
                <a:gd name="T78" fmla="*/ 0 w 71"/>
                <a:gd name="T79" fmla="*/ 3 h 18"/>
                <a:gd name="T80" fmla="*/ 0 w 71"/>
                <a:gd name="T81" fmla="*/ 3 h 18"/>
                <a:gd name="T82" fmla="*/ 0 w 71"/>
                <a:gd name="T83" fmla="*/ 3 h 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1"/>
                <a:gd name="T127" fmla="*/ 0 h 18"/>
                <a:gd name="T128" fmla="*/ 71 w 71"/>
                <a:gd name="T129" fmla="*/ 18 h 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1" h="18">
                  <a:moveTo>
                    <a:pt x="0" y="3"/>
                  </a:moveTo>
                  <a:lnTo>
                    <a:pt x="4" y="6"/>
                  </a:lnTo>
                  <a:lnTo>
                    <a:pt x="8" y="9"/>
                  </a:lnTo>
                  <a:lnTo>
                    <a:pt x="13" y="12"/>
                  </a:lnTo>
                  <a:lnTo>
                    <a:pt x="18" y="14"/>
                  </a:lnTo>
                  <a:lnTo>
                    <a:pt x="23" y="16"/>
                  </a:lnTo>
                  <a:lnTo>
                    <a:pt x="28" y="17"/>
                  </a:lnTo>
                  <a:lnTo>
                    <a:pt x="34" y="18"/>
                  </a:lnTo>
                  <a:lnTo>
                    <a:pt x="39" y="17"/>
                  </a:lnTo>
                  <a:lnTo>
                    <a:pt x="43" y="17"/>
                  </a:lnTo>
                  <a:lnTo>
                    <a:pt x="47" y="16"/>
                  </a:lnTo>
                  <a:lnTo>
                    <a:pt x="52" y="15"/>
                  </a:lnTo>
                  <a:lnTo>
                    <a:pt x="56" y="14"/>
                  </a:lnTo>
                  <a:lnTo>
                    <a:pt x="61" y="12"/>
                  </a:lnTo>
                  <a:lnTo>
                    <a:pt x="65" y="11"/>
                  </a:lnTo>
                  <a:lnTo>
                    <a:pt x="68" y="8"/>
                  </a:lnTo>
                  <a:lnTo>
                    <a:pt x="71" y="5"/>
                  </a:lnTo>
                  <a:lnTo>
                    <a:pt x="71" y="3"/>
                  </a:lnTo>
                  <a:lnTo>
                    <a:pt x="71" y="2"/>
                  </a:lnTo>
                  <a:lnTo>
                    <a:pt x="71" y="0"/>
                  </a:lnTo>
                  <a:lnTo>
                    <a:pt x="69" y="0"/>
                  </a:lnTo>
                  <a:lnTo>
                    <a:pt x="65" y="2"/>
                  </a:lnTo>
                  <a:lnTo>
                    <a:pt x="61" y="3"/>
                  </a:lnTo>
                  <a:lnTo>
                    <a:pt x="58" y="5"/>
                  </a:lnTo>
                  <a:lnTo>
                    <a:pt x="54" y="6"/>
                  </a:lnTo>
                  <a:lnTo>
                    <a:pt x="51" y="7"/>
                  </a:lnTo>
                  <a:lnTo>
                    <a:pt x="47" y="9"/>
                  </a:lnTo>
                  <a:lnTo>
                    <a:pt x="43" y="10"/>
                  </a:lnTo>
                  <a:lnTo>
                    <a:pt x="40" y="11"/>
                  </a:lnTo>
                  <a:lnTo>
                    <a:pt x="34" y="11"/>
                  </a:lnTo>
                  <a:lnTo>
                    <a:pt x="29" y="11"/>
                  </a:lnTo>
                  <a:lnTo>
                    <a:pt x="24" y="11"/>
                  </a:lnTo>
                  <a:lnTo>
                    <a:pt x="20" y="10"/>
                  </a:lnTo>
                  <a:lnTo>
                    <a:pt x="15" y="8"/>
                  </a:lnTo>
                  <a:lnTo>
                    <a:pt x="10" y="6"/>
                  </a:lnTo>
                  <a:lnTo>
                    <a:pt x="5" y="4"/>
                  </a:lnTo>
                  <a:lnTo>
                    <a:pt x="1" y="2"/>
                  </a:lnTo>
                  <a:lnTo>
                    <a:pt x="0" y="2"/>
                  </a:lnTo>
                  <a:lnTo>
                    <a:pt x="0" y="3"/>
                  </a:lnTo>
                  <a:close/>
                </a:path>
              </a:pathLst>
            </a:custGeom>
            <a:solidFill>
              <a:srgbClr val="000000"/>
            </a:solidFill>
            <a:ln w="9525">
              <a:noFill/>
              <a:round/>
              <a:headEnd/>
              <a:tailEnd/>
            </a:ln>
          </p:spPr>
          <p:txBody>
            <a:bodyPr/>
            <a:lstStyle/>
            <a:p>
              <a:endParaRPr lang="en-US"/>
            </a:p>
          </p:txBody>
        </p:sp>
        <p:sp>
          <p:nvSpPr>
            <p:cNvPr id="16483" name="Freeform 161"/>
            <p:cNvSpPr>
              <a:spLocks/>
            </p:cNvSpPr>
            <p:nvPr/>
          </p:nvSpPr>
          <p:spPr bwMode="auto">
            <a:xfrm>
              <a:off x="1736" y="3065"/>
              <a:ext cx="46" cy="18"/>
            </a:xfrm>
            <a:custGeom>
              <a:avLst/>
              <a:gdLst>
                <a:gd name="T0" fmla="*/ 0 w 46"/>
                <a:gd name="T1" fmla="*/ 7 h 18"/>
                <a:gd name="T2" fmla="*/ 3 w 46"/>
                <a:gd name="T3" fmla="*/ 9 h 18"/>
                <a:gd name="T4" fmla="*/ 5 w 46"/>
                <a:gd name="T5" fmla="*/ 12 h 18"/>
                <a:gd name="T6" fmla="*/ 9 w 46"/>
                <a:gd name="T7" fmla="*/ 13 h 18"/>
                <a:gd name="T8" fmla="*/ 11 w 46"/>
                <a:gd name="T9" fmla="*/ 15 h 18"/>
                <a:gd name="T10" fmla="*/ 15 w 46"/>
                <a:gd name="T11" fmla="*/ 16 h 18"/>
                <a:gd name="T12" fmla="*/ 18 w 46"/>
                <a:gd name="T13" fmla="*/ 17 h 18"/>
                <a:gd name="T14" fmla="*/ 22 w 46"/>
                <a:gd name="T15" fmla="*/ 18 h 18"/>
                <a:gd name="T16" fmla="*/ 25 w 46"/>
                <a:gd name="T17" fmla="*/ 18 h 18"/>
                <a:gd name="T18" fmla="*/ 29 w 46"/>
                <a:gd name="T19" fmla="*/ 17 h 18"/>
                <a:gd name="T20" fmla="*/ 32 w 46"/>
                <a:gd name="T21" fmla="*/ 16 h 18"/>
                <a:gd name="T22" fmla="*/ 35 w 46"/>
                <a:gd name="T23" fmla="*/ 15 h 18"/>
                <a:gd name="T24" fmla="*/ 38 w 46"/>
                <a:gd name="T25" fmla="*/ 13 h 18"/>
                <a:gd name="T26" fmla="*/ 40 w 46"/>
                <a:gd name="T27" fmla="*/ 11 h 18"/>
                <a:gd name="T28" fmla="*/ 42 w 46"/>
                <a:gd name="T29" fmla="*/ 9 h 18"/>
                <a:gd name="T30" fmla="*/ 44 w 46"/>
                <a:gd name="T31" fmla="*/ 6 h 18"/>
                <a:gd name="T32" fmla="*/ 46 w 46"/>
                <a:gd name="T33" fmla="*/ 3 h 18"/>
                <a:gd name="T34" fmla="*/ 46 w 46"/>
                <a:gd name="T35" fmla="*/ 1 h 18"/>
                <a:gd name="T36" fmla="*/ 45 w 46"/>
                <a:gd name="T37" fmla="*/ 0 h 18"/>
                <a:gd name="T38" fmla="*/ 42 w 46"/>
                <a:gd name="T39" fmla="*/ 0 h 18"/>
                <a:gd name="T40" fmla="*/ 41 w 46"/>
                <a:gd name="T41" fmla="*/ 0 h 18"/>
                <a:gd name="T42" fmla="*/ 38 w 46"/>
                <a:gd name="T43" fmla="*/ 2 h 18"/>
                <a:gd name="T44" fmla="*/ 36 w 46"/>
                <a:gd name="T45" fmla="*/ 4 h 18"/>
                <a:gd name="T46" fmla="*/ 35 w 46"/>
                <a:gd name="T47" fmla="*/ 6 h 18"/>
                <a:gd name="T48" fmla="*/ 33 w 46"/>
                <a:gd name="T49" fmla="*/ 7 h 18"/>
                <a:gd name="T50" fmla="*/ 31 w 46"/>
                <a:gd name="T51" fmla="*/ 8 h 18"/>
                <a:gd name="T52" fmla="*/ 29 w 46"/>
                <a:gd name="T53" fmla="*/ 9 h 18"/>
                <a:gd name="T54" fmla="*/ 26 w 46"/>
                <a:gd name="T55" fmla="*/ 10 h 18"/>
                <a:gd name="T56" fmla="*/ 23 w 46"/>
                <a:gd name="T57" fmla="*/ 11 h 18"/>
                <a:gd name="T58" fmla="*/ 20 w 46"/>
                <a:gd name="T59" fmla="*/ 11 h 18"/>
                <a:gd name="T60" fmla="*/ 17 w 46"/>
                <a:gd name="T61" fmla="*/ 11 h 18"/>
                <a:gd name="T62" fmla="*/ 15 w 46"/>
                <a:gd name="T63" fmla="*/ 10 h 18"/>
                <a:gd name="T64" fmla="*/ 12 w 46"/>
                <a:gd name="T65" fmla="*/ 10 h 18"/>
                <a:gd name="T66" fmla="*/ 9 w 46"/>
                <a:gd name="T67" fmla="*/ 9 h 18"/>
                <a:gd name="T68" fmla="*/ 6 w 46"/>
                <a:gd name="T69" fmla="*/ 8 h 18"/>
                <a:gd name="T70" fmla="*/ 4 w 46"/>
                <a:gd name="T71" fmla="*/ 7 h 18"/>
                <a:gd name="T72" fmla="*/ 1 w 46"/>
                <a:gd name="T73" fmla="*/ 6 h 18"/>
                <a:gd name="T74" fmla="*/ 0 w 46"/>
                <a:gd name="T75" fmla="*/ 6 h 18"/>
                <a:gd name="T76" fmla="*/ 0 w 46"/>
                <a:gd name="T77" fmla="*/ 6 h 18"/>
                <a:gd name="T78" fmla="*/ 0 w 46"/>
                <a:gd name="T79" fmla="*/ 7 h 18"/>
                <a:gd name="T80" fmla="*/ 0 w 46"/>
                <a:gd name="T81" fmla="*/ 7 h 18"/>
                <a:gd name="T82" fmla="*/ 0 w 46"/>
                <a:gd name="T83" fmla="*/ 7 h 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6"/>
                <a:gd name="T127" fmla="*/ 0 h 18"/>
                <a:gd name="T128" fmla="*/ 46 w 46"/>
                <a:gd name="T129" fmla="*/ 18 h 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6" h="18">
                  <a:moveTo>
                    <a:pt x="0" y="7"/>
                  </a:moveTo>
                  <a:lnTo>
                    <a:pt x="3" y="9"/>
                  </a:lnTo>
                  <a:lnTo>
                    <a:pt x="5" y="12"/>
                  </a:lnTo>
                  <a:lnTo>
                    <a:pt x="9" y="13"/>
                  </a:lnTo>
                  <a:lnTo>
                    <a:pt x="11" y="15"/>
                  </a:lnTo>
                  <a:lnTo>
                    <a:pt x="15" y="16"/>
                  </a:lnTo>
                  <a:lnTo>
                    <a:pt x="18" y="17"/>
                  </a:lnTo>
                  <a:lnTo>
                    <a:pt x="22" y="18"/>
                  </a:lnTo>
                  <a:lnTo>
                    <a:pt x="25" y="18"/>
                  </a:lnTo>
                  <a:lnTo>
                    <a:pt x="29" y="17"/>
                  </a:lnTo>
                  <a:lnTo>
                    <a:pt x="32" y="16"/>
                  </a:lnTo>
                  <a:lnTo>
                    <a:pt x="35" y="15"/>
                  </a:lnTo>
                  <a:lnTo>
                    <a:pt x="38" y="13"/>
                  </a:lnTo>
                  <a:lnTo>
                    <a:pt x="40" y="11"/>
                  </a:lnTo>
                  <a:lnTo>
                    <a:pt x="42" y="9"/>
                  </a:lnTo>
                  <a:lnTo>
                    <a:pt x="44" y="6"/>
                  </a:lnTo>
                  <a:lnTo>
                    <a:pt x="46" y="3"/>
                  </a:lnTo>
                  <a:lnTo>
                    <a:pt x="46" y="1"/>
                  </a:lnTo>
                  <a:lnTo>
                    <a:pt x="45" y="0"/>
                  </a:lnTo>
                  <a:lnTo>
                    <a:pt x="42" y="0"/>
                  </a:lnTo>
                  <a:lnTo>
                    <a:pt x="41" y="0"/>
                  </a:lnTo>
                  <a:lnTo>
                    <a:pt x="38" y="2"/>
                  </a:lnTo>
                  <a:lnTo>
                    <a:pt x="36" y="4"/>
                  </a:lnTo>
                  <a:lnTo>
                    <a:pt x="35" y="6"/>
                  </a:lnTo>
                  <a:lnTo>
                    <a:pt x="33" y="7"/>
                  </a:lnTo>
                  <a:lnTo>
                    <a:pt x="31" y="8"/>
                  </a:lnTo>
                  <a:lnTo>
                    <a:pt x="29" y="9"/>
                  </a:lnTo>
                  <a:lnTo>
                    <a:pt x="26" y="10"/>
                  </a:lnTo>
                  <a:lnTo>
                    <a:pt x="23" y="11"/>
                  </a:lnTo>
                  <a:lnTo>
                    <a:pt x="20" y="11"/>
                  </a:lnTo>
                  <a:lnTo>
                    <a:pt x="17" y="11"/>
                  </a:lnTo>
                  <a:lnTo>
                    <a:pt x="15" y="10"/>
                  </a:lnTo>
                  <a:lnTo>
                    <a:pt x="12" y="10"/>
                  </a:lnTo>
                  <a:lnTo>
                    <a:pt x="9" y="9"/>
                  </a:lnTo>
                  <a:lnTo>
                    <a:pt x="6" y="8"/>
                  </a:lnTo>
                  <a:lnTo>
                    <a:pt x="4" y="7"/>
                  </a:lnTo>
                  <a:lnTo>
                    <a:pt x="1" y="6"/>
                  </a:lnTo>
                  <a:lnTo>
                    <a:pt x="0" y="6"/>
                  </a:lnTo>
                  <a:lnTo>
                    <a:pt x="0" y="7"/>
                  </a:lnTo>
                  <a:close/>
                </a:path>
              </a:pathLst>
            </a:custGeom>
            <a:solidFill>
              <a:srgbClr val="000000"/>
            </a:solidFill>
            <a:ln w="9525">
              <a:noFill/>
              <a:round/>
              <a:headEnd/>
              <a:tailEnd/>
            </a:ln>
          </p:spPr>
          <p:txBody>
            <a:bodyPr/>
            <a:lstStyle/>
            <a:p>
              <a:endParaRPr lang="en-US"/>
            </a:p>
          </p:txBody>
        </p:sp>
        <p:sp>
          <p:nvSpPr>
            <p:cNvPr id="16484" name="Freeform 162"/>
            <p:cNvSpPr>
              <a:spLocks/>
            </p:cNvSpPr>
            <p:nvPr/>
          </p:nvSpPr>
          <p:spPr bwMode="auto">
            <a:xfrm>
              <a:off x="1737" y="3027"/>
              <a:ext cx="43" cy="121"/>
            </a:xfrm>
            <a:custGeom>
              <a:avLst/>
              <a:gdLst>
                <a:gd name="T0" fmla="*/ 11 w 43"/>
                <a:gd name="T1" fmla="*/ 121 h 121"/>
                <a:gd name="T2" fmla="*/ 15 w 43"/>
                <a:gd name="T3" fmla="*/ 105 h 121"/>
                <a:gd name="T4" fmla="*/ 14 w 43"/>
                <a:gd name="T5" fmla="*/ 91 h 121"/>
                <a:gd name="T6" fmla="*/ 11 w 43"/>
                <a:gd name="T7" fmla="*/ 76 h 121"/>
                <a:gd name="T8" fmla="*/ 7 w 43"/>
                <a:gd name="T9" fmla="*/ 62 h 121"/>
                <a:gd name="T10" fmla="*/ 5 w 43"/>
                <a:gd name="T11" fmla="*/ 52 h 121"/>
                <a:gd name="T12" fmla="*/ 4 w 43"/>
                <a:gd name="T13" fmla="*/ 43 h 121"/>
                <a:gd name="T14" fmla="*/ 4 w 43"/>
                <a:gd name="T15" fmla="*/ 33 h 121"/>
                <a:gd name="T16" fmla="*/ 7 w 43"/>
                <a:gd name="T17" fmla="*/ 24 h 121"/>
                <a:gd name="T18" fmla="*/ 9 w 43"/>
                <a:gd name="T19" fmla="*/ 20 h 121"/>
                <a:gd name="T20" fmla="*/ 12 w 43"/>
                <a:gd name="T21" fmla="*/ 15 h 121"/>
                <a:gd name="T22" fmla="*/ 16 w 43"/>
                <a:gd name="T23" fmla="*/ 12 h 121"/>
                <a:gd name="T24" fmla="*/ 20 w 43"/>
                <a:gd name="T25" fmla="*/ 10 h 121"/>
                <a:gd name="T26" fmla="*/ 22 w 43"/>
                <a:gd name="T27" fmla="*/ 9 h 121"/>
                <a:gd name="T28" fmla="*/ 25 w 43"/>
                <a:gd name="T29" fmla="*/ 8 h 121"/>
                <a:gd name="T30" fmla="*/ 27 w 43"/>
                <a:gd name="T31" fmla="*/ 8 h 121"/>
                <a:gd name="T32" fmla="*/ 29 w 43"/>
                <a:gd name="T33" fmla="*/ 9 h 121"/>
                <a:gd name="T34" fmla="*/ 31 w 43"/>
                <a:gd name="T35" fmla="*/ 9 h 121"/>
                <a:gd name="T36" fmla="*/ 34 w 43"/>
                <a:gd name="T37" fmla="*/ 10 h 121"/>
                <a:gd name="T38" fmla="*/ 35 w 43"/>
                <a:gd name="T39" fmla="*/ 11 h 121"/>
                <a:gd name="T40" fmla="*/ 38 w 43"/>
                <a:gd name="T41" fmla="*/ 12 h 121"/>
                <a:gd name="T42" fmla="*/ 40 w 43"/>
                <a:gd name="T43" fmla="*/ 12 h 121"/>
                <a:gd name="T44" fmla="*/ 41 w 43"/>
                <a:gd name="T45" fmla="*/ 11 h 121"/>
                <a:gd name="T46" fmla="*/ 43 w 43"/>
                <a:gd name="T47" fmla="*/ 9 h 121"/>
                <a:gd name="T48" fmla="*/ 42 w 43"/>
                <a:gd name="T49" fmla="*/ 7 h 121"/>
                <a:gd name="T50" fmla="*/ 40 w 43"/>
                <a:gd name="T51" fmla="*/ 4 h 121"/>
                <a:gd name="T52" fmla="*/ 38 w 43"/>
                <a:gd name="T53" fmla="*/ 2 h 121"/>
                <a:gd name="T54" fmla="*/ 34 w 43"/>
                <a:gd name="T55" fmla="*/ 1 h 121"/>
                <a:gd name="T56" fmla="*/ 31 w 43"/>
                <a:gd name="T57" fmla="*/ 0 h 121"/>
                <a:gd name="T58" fmla="*/ 28 w 43"/>
                <a:gd name="T59" fmla="*/ 0 h 121"/>
                <a:gd name="T60" fmla="*/ 25 w 43"/>
                <a:gd name="T61" fmla="*/ 0 h 121"/>
                <a:gd name="T62" fmla="*/ 22 w 43"/>
                <a:gd name="T63" fmla="*/ 1 h 121"/>
                <a:gd name="T64" fmla="*/ 18 w 43"/>
                <a:gd name="T65" fmla="*/ 3 h 121"/>
                <a:gd name="T66" fmla="*/ 15 w 43"/>
                <a:gd name="T67" fmla="*/ 5 h 121"/>
                <a:gd name="T68" fmla="*/ 12 w 43"/>
                <a:gd name="T69" fmla="*/ 8 h 121"/>
                <a:gd name="T70" fmla="*/ 10 w 43"/>
                <a:gd name="T71" fmla="*/ 10 h 121"/>
                <a:gd name="T72" fmla="*/ 8 w 43"/>
                <a:gd name="T73" fmla="*/ 13 h 121"/>
                <a:gd name="T74" fmla="*/ 6 w 43"/>
                <a:gd name="T75" fmla="*/ 16 h 121"/>
                <a:gd name="T76" fmla="*/ 4 w 43"/>
                <a:gd name="T77" fmla="*/ 20 h 121"/>
                <a:gd name="T78" fmla="*/ 3 w 43"/>
                <a:gd name="T79" fmla="*/ 23 h 121"/>
                <a:gd name="T80" fmla="*/ 2 w 43"/>
                <a:gd name="T81" fmla="*/ 26 h 121"/>
                <a:gd name="T82" fmla="*/ 0 w 43"/>
                <a:gd name="T83" fmla="*/ 36 h 121"/>
                <a:gd name="T84" fmla="*/ 1 w 43"/>
                <a:gd name="T85" fmla="*/ 45 h 121"/>
                <a:gd name="T86" fmla="*/ 3 w 43"/>
                <a:gd name="T87" fmla="*/ 54 h 121"/>
                <a:gd name="T88" fmla="*/ 5 w 43"/>
                <a:gd name="T89" fmla="*/ 63 h 121"/>
                <a:gd name="T90" fmla="*/ 7 w 43"/>
                <a:gd name="T91" fmla="*/ 69 h 121"/>
                <a:gd name="T92" fmla="*/ 9 w 43"/>
                <a:gd name="T93" fmla="*/ 76 h 121"/>
                <a:gd name="T94" fmla="*/ 11 w 43"/>
                <a:gd name="T95" fmla="*/ 83 h 121"/>
                <a:gd name="T96" fmla="*/ 12 w 43"/>
                <a:gd name="T97" fmla="*/ 90 h 121"/>
                <a:gd name="T98" fmla="*/ 13 w 43"/>
                <a:gd name="T99" fmla="*/ 98 h 121"/>
                <a:gd name="T100" fmla="*/ 13 w 43"/>
                <a:gd name="T101" fmla="*/ 105 h 121"/>
                <a:gd name="T102" fmla="*/ 12 w 43"/>
                <a:gd name="T103" fmla="*/ 113 h 121"/>
                <a:gd name="T104" fmla="*/ 10 w 43"/>
                <a:gd name="T105" fmla="*/ 121 h 121"/>
                <a:gd name="T106" fmla="*/ 10 w 43"/>
                <a:gd name="T107" fmla="*/ 121 h 121"/>
                <a:gd name="T108" fmla="*/ 11 w 43"/>
                <a:gd name="T109" fmla="*/ 121 h 121"/>
                <a:gd name="T110" fmla="*/ 11 w 43"/>
                <a:gd name="T111" fmla="*/ 121 h 121"/>
                <a:gd name="T112" fmla="*/ 11 w 43"/>
                <a:gd name="T113" fmla="*/ 121 h 121"/>
                <a:gd name="T114" fmla="*/ 11 w 43"/>
                <a:gd name="T115" fmla="*/ 121 h 1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121"/>
                <a:gd name="T176" fmla="*/ 43 w 43"/>
                <a:gd name="T177" fmla="*/ 121 h 12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121">
                  <a:moveTo>
                    <a:pt x="11" y="121"/>
                  </a:moveTo>
                  <a:lnTo>
                    <a:pt x="15" y="105"/>
                  </a:lnTo>
                  <a:lnTo>
                    <a:pt x="14" y="91"/>
                  </a:lnTo>
                  <a:lnTo>
                    <a:pt x="11" y="76"/>
                  </a:lnTo>
                  <a:lnTo>
                    <a:pt x="7" y="62"/>
                  </a:lnTo>
                  <a:lnTo>
                    <a:pt x="5" y="52"/>
                  </a:lnTo>
                  <a:lnTo>
                    <a:pt x="4" y="43"/>
                  </a:lnTo>
                  <a:lnTo>
                    <a:pt x="4" y="33"/>
                  </a:lnTo>
                  <a:lnTo>
                    <a:pt x="7" y="24"/>
                  </a:lnTo>
                  <a:lnTo>
                    <a:pt x="9" y="20"/>
                  </a:lnTo>
                  <a:lnTo>
                    <a:pt x="12" y="15"/>
                  </a:lnTo>
                  <a:lnTo>
                    <a:pt x="16" y="12"/>
                  </a:lnTo>
                  <a:lnTo>
                    <a:pt x="20" y="10"/>
                  </a:lnTo>
                  <a:lnTo>
                    <a:pt x="22" y="9"/>
                  </a:lnTo>
                  <a:lnTo>
                    <a:pt x="25" y="8"/>
                  </a:lnTo>
                  <a:lnTo>
                    <a:pt x="27" y="8"/>
                  </a:lnTo>
                  <a:lnTo>
                    <a:pt x="29" y="9"/>
                  </a:lnTo>
                  <a:lnTo>
                    <a:pt x="31" y="9"/>
                  </a:lnTo>
                  <a:lnTo>
                    <a:pt x="34" y="10"/>
                  </a:lnTo>
                  <a:lnTo>
                    <a:pt x="35" y="11"/>
                  </a:lnTo>
                  <a:lnTo>
                    <a:pt x="38" y="12"/>
                  </a:lnTo>
                  <a:lnTo>
                    <a:pt x="40" y="12"/>
                  </a:lnTo>
                  <a:lnTo>
                    <a:pt x="41" y="11"/>
                  </a:lnTo>
                  <a:lnTo>
                    <a:pt x="43" y="9"/>
                  </a:lnTo>
                  <a:lnTo>
                    <a:pt x="42" y="7"/>
                  </a:lnTo>
                  <a:lnTo>
                    <a:pt x="40" y="4"/>
                  </a:lnTo>
                  <a:lnTo>
                    <a:pt x="38" y="2"/>
                  </a:lnTo>
                  <a:lnTo>
                    <a:pt x="34" y="1"/>
                  </a:lnTo>
                  <a:lnTo>
                    <a:pt x="31" y="0"/>
                  </a:lnTo>
                  <a:lnTo>
                    <a:pt x="28" y="0"/>
                  </a:lnTo>
                  <a:lnTo>
                    <a:pt x="25" y="0"/>
                  </a:lnTo>
                  <a:lnTo>
                    <a:pt x="22" y="1"/>
                  </a:lnTo>
                  <a:lnTo>
                    <a:pt x="18" y="3"/>
                  </a:lnTo>
                  <a:lnTo>
                    <a:pt x="15" y="5"/>
                  </a:lnTo>
                  <a:lnTo>
                    <a:pt x="12" y="8"/>
                  </a:lnTo>
                  <a:lnTo>
                    <a:pt x="10" y="10"/>
                  </a:lnTo>
                  <a:lnTo>
                    <a:pt x="8" y="13"/>
                  </a:lnTo>
                  <a:lnTo>
                    <a:pt x="6" y="16"/>
                  </a:lnTo>
                  <a:lnTo>
                    <a:pt x="4" y="20"/>
                  </a:lnTo>
                  <a:lnTo>
                    <a:pt x="3" y="23"/>
                  </a:lnTo>
                  <a:lnTo>
                    <a:pt x="2" y="26"/>
                  </a:lnTo>
                  <a:lnTo>
                    <a:pt x="0" y="36"/>
                  </a:lnTo>
                  <a:lnTo>
                    <a:pt x="1" y="45"/>
                  </a:lnTo>
                  <a:lnTo>
                    <a:pt x="3" y="54"/>
                  </a:lnTo>
                  <a:lnTo>
                    <a:pt x="5" y="63"/>
                  </a:lnTo>
                  <a:lnTo>
                    <a:pt x="7" y="69"/>
                  </a:lnTo>
                  <a:lnTo>
                    <a:pt x="9" y="76"/>
                  </a:lnTo>
                  <a:lnTo>
                    <a:pt x="11" y="83"/>
                  </a:lnTo>
                  <a:lnTo>
                    <a:pt x="12" y="90"/>
                  </a:lnTo>
                  <a:lnTo>
                    <a:pt x="13" y="98"/>
                  </a:lnTo>
                  <a:lnTo>
                    <a:pt x="13" y="105"/>
                  </a:lnTo>
                  <a:lnTo>
                    <a:pt x="12" y="113"/>
                  </a:lnTo>
                  <a:lnTo>
                    <a:pt x="10" y="121"/>
                  </a:lnTo>
                  <a:lnTo>
                    <a:pt x="11" y="121"/>
                  </a:lnTo>
                  <a:close/>
                </a:path>
              </a:pathLst>
            </a:custGeom>
            <a:solidFill>
              <a:srgbClr val="000000"/>
            </a:solidFill>
            <a:ln w="9525">
              <a:noFill/>
              <a:round/>
              <a:headEnd/>
              <a:tailEnd/>
            </a:ln>
          </p:spPr>
          <p:txBody>
            <a:bodyPr/>
            <a:lstStyle/>
            <a:p>
              <a:endParaRPr lang="en-US"/>
            </a:p>
          </p:txBody>
        </p:sp>
        <p:sp>
          <p:nvSpPr>
            <p:cNvPr id="16485" name="Freeform 163"/>
            <p:cNvSpPr>
              <a:spLocks/>
            </p:cNvSpPr>
            <p:nvPr/>
          </p:nvSpPr>
          <p:spPr bwMode="auto">
            <a:xfrm>
              <a:off x="1685" y="3174"/>
              <a:ext cx="61" cy="13"/>
            </a:xfrm>
            <a:custGeom>
              <a:avLst/>
              <a:gdLst>
                <a:gd name="T0" fmla="*/ 60 w 61"/>
                <a:gd name="T1" fmla="*/ 1 h 13"/>
                <a:gd name="T2" fmla="*/ 57 w 61"/>
                <a:gd name="T3" fmla="*/ 3 h 13"/>
                <a:gd name="T4" fmla="*/ 54 w 61"/>
                <a:gd name="T5" fmla="*/ 4 h 13"/>
                <a:gd name="T6" fmla="*/ 51 w 61"/>
                <a:gd name="T7" fmla="*/ 5 h 13"/>
                <a:gd name="T8" fmla="*/ 48 w 61"/>
                <a:gd name="T9" fmla="*/ 5 h 13"/>
                <a:gd name="T10" fmla="*/ 44 w 61"/>
                <a:gd name="T11" fmla="*/ 5 h 13"/>
                <a:gd name="T12" fmla="*/ 41 w 61"/>
                <a:gd name="T13" fmla="*/ 6 h 13"/>
                <a:gd name="T14" fmla="*/ 38 w 61"/>
                <a:gd name="T15" fmla="*/ 6 h 13"/>
                <a:gd name="T16" fmla="*/ 35 w 61"/>
                <a:gd name="T17" fmla="*/ 7 h 13"/>
                <a:gd name="T18" fmla="*/ 30 w 61"/>
                <a:gd name="T19" fmla="*/ 8 h 13"/>
                <a:gd name="T20" fmla="*/ 25 w 61"/>
                <a:gd name="T21" fmla="*/ 9 h 13"/>
                <a:gd name="T22" fmla="*/ 22 w 61"/>
                <a:gd name="T23" fmla="*/ 9 h 13"/>
                <a:gd name="T24" fmla="*/ 18 w 61"/>
                <a:gd name="T25" fmla="*/ 9 h 13"/>
                <a:gd name="T26" fmla="*/ 14 w 61"/>
                <a:gd name="T27" fmla="*/ 8 h 13"/>
                <a:gd name="T28" fmla="*/ 10 w 61"/>
                <a:gd name="T29" fmla="*/ 7 h 13"/>
                <a:gd name="T30" fmla="*/ 6 w 61"/>
                <a:gd name="T31" fmla="*/ 6 h 13"/>
                <a:gd name="T32" fmla="*/ 1 w 61"/>
                <a:gd name="T33" fmla="*/ 4 h 13"/>
                <a:gd name="T34" fmla="*/ 0 w 61"/>
                <a:gd name="T35" fmla="*/ 5 h 13"/>
                <a:gd name="T36" fmla="*/ 0 w 61"/>
                <a:gd name="T37" fmla="*/ 6 h 13"/>
                <a:gd name="T38" fmla="*/ 0 w 61"/>
                <a:gd name="T39" fmla="*/ 6 h 13"/>
                <a:gd name="T40" fmla="*/ 0 w 61"/>
                <a:gd name="T41" fmla="*/ 7 h 13"/>
                <a:gd name="T42" fmla="*/ 3 w 61"/>
                <a:gd name="T43" fmla="*/ 9 h 13"/>
                <a:gd name="T44" fmla="*/ 7 w 61"/>
                <a:gd name="T45" fmla="*/ 11 h 13"/>
                <a:gd name="T46" fmla="*/ 10 w 61"/>
                <a:gd name="T47" fmla="*/ 12 h 13"/>
                <a:gd name="T48" fmla="*/ 14 w 61"/>
                <a:gd name="T49" fmla="*/ 13 h 13"/>
                <a:gd name="T50" fmla="*/ 18 w 61"/>
                <a:gd name="T51" fmla="*/ 13 h 13"/>
                <a:gd name="T52" fmla="*/ 22 w 61"/>
                <a:gd name="T53" fmla="*/ 13 h 13"/>
                <a:gd name="T54" fmla="*/ 25 w 61"/>
                <a:gd name="T55" fmla="*/ 13 h 13"/>
                <a:gd name="T56" fmla="*/ 29 w 61"/>
                <a:gd name="T57" fmla="*/ 12 h 13"/>
                <a:gd name="T58" fmla="*/ 33 w 61"/>
                <a:gd name="T59" fmla="*/ 11 h 13"/>
                <a:gd name="T60" fmla="*/ 37 w 61"/>
                <a:gd name="T61" fmla="*/ 10 h 13"/>
                <a:gd name="T62" fmla="*/ 41 w 61"/>
                <a:gd name="T63" fmla="*/ 10 h 13"/>
                <a:gd name="T64" fmla="*/ 45 w 61"/>
                <a:gd name="T65" fmla="*/ 9 h 13"/>
                <a:gd name="T66" fmla="*/ 49 w 61"/>
                <a:gd name="T67" fmla="*/ 8 h 13"/>
                <a:gd name="T68" fmla="*/ 53 w 61"/>
                <a:gd name="T69" fmla="*/ 7 h 13"/>
                <a:gd name="T70" fmla="*/ 57 w 61"/>
                <a:gd name="T71" fmla="*/ 5 h 13"/>
                <a:gd name="T72" fmla="*/ 61 w 61"/>
                <a:gd name="T73" fmla="*/ 3 h 13"/>
                <a:gd name="T74" fmla="*/ 61 w 61"/>
                <a:gd name="T75" fmla="*/ 2 h 13"/>
                <a:gd name="T76" fmla="*/ 61 w 61"/>
                <a:gd name="T77" fmla="*/ 1 h 13"/>
                <a:gd name="T78" fmla="*/ 61 w 61"/>
                <a:gd name="T79" fmla="*/ 0 h 13"/>
                <a:gd name="T80" fmla="*/ 60 w 61"/>
                <a:gd name="T81" fmla="*/ 1 h 13"/>
                <a:gd name="T82" fmla="*/ 60 w 61"/>
                <a:gd name="T83" fmla="*/ 1 h 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1"/>
                <a:gd name="T127" fmla="*/ 0 h 13"/>
                <a:gd name="T128" fmla="*/ 61 w 61"/>
                <a:gd name="T129" fmla="*/ 13 h 1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1" h="13">
                  <a:moveTo>
                    <a:pt x="60" y="1"/>
                  </a:moveTo>
                  <a:lnTo>
                    <a:pt x="57" y="3"/>
                  </a:lnTo>
                  <a:lnTo>
                    <a:pt x="54" y="4"/>
                  </a:lnTo>
                  <a:lnTo>
                    <a:pt x="51" y="5"/>
                  </a:lnTo>
                  <a:lnTo>
                    <a:pt x="48" y="5"/>
                  </a:lnTo>
                  <a:lnTo>
                    <a:pt x="44" y="5"/>
                  </a:lnTo>
                  <a:lnTo>
                    <a:pt x="41" y="6"/>
                  </a:lnTo>
                  <a:lnTo>
                    <a:pt x="38" y="6"/>
                  </a:lnTo>
                  <a:lnTo>
                    <a:pt x="35" y="7"/>
                  </a:lnTo>
                  <a:lnTo>
                    <a:pt x="30" y="8"/>
                  </a:lnTo>
                  <a:lnTo>
                    <a:pt x="25" y="9"/>
                  </a:lnTo>
                  <a:lnTo>
                    <a:pt x="22" y="9"/>
                  </a:lnTo>
                  <a:lnTo>
                    <a:pt x="18" y="9"/>
                  </a:lnTo>
                  <a:lnTo>
                    <a:pt x="14" y="8"/>
                  </a:lnTo>
                  <a:lnTo>
                    <a:pt x="10" y="7"/>
                  </a:lnTo>
                  <a:lnTo>
                    <a:pt x="6" y="6"/>
                  </a:lnTo>
                  <a:lnTo>
                    <a:pt x="1" y="4"/>
                  </a:lnTo>
                  <a:lnTo>
                    <a:pt x="0" y="5"/>
                  </a:lnTo>
                  <a:lnTo>
                    <a:pt x="0" y="6"/>
                  </a:lnTo>
                  <a:lnTo>
                    <a:pt x="0" y="7"/>
                  </a:lnTo>
                  <a:lnTo>
                    <a:pt x="3" y="9"/>
                  </a:lnTo>
                  <a:lnTo>
                    <a:pt x="7" y="11"/>
                  </a:lnTo>
                  <a:lnTo>
                    <a:pt x="10" y="12"/>
                  </a:lnTo>
                  <a:lnTo>
                    <a:pt x="14" y="13"/>
                  </a:lnTo>
                  <a:lnTo>
                    <a:pt x="18" y="13"/>
                  </a:lnTo>
                  <a:lnTo>
                    <a:pt x="22" y="13"/>
                  </a:lnTo>
                  <a:lnTo>
                    <a:pt x="25" y="13"/>
                  </a:lnTo>
                  <a:lnTo>
                    <a:pt x="29" y="12"/>
                  </a:lnTo>
                  <a:lnTo>
                    <a:pt x="33" y="11"/>
                  </a:lnTo>
                  <a:lnTo>
                    <a:pt x="37" y="10"/>
                  </a:lnTo>
                  <a:lnTo>
                    <a:pt x="41" y="10"/>
                  </a:lnTo>
                  <a:lnTo>
                    <a:pt x="45" y="9"/>
                  </a:lnTo>
                  <a:lnTo>
                    <a:pt x="49" y="8"/>
                  </a:lnTo>
                  <a:lnTo>
                    <a:pt x="53" y="7"/>
                  </a:lnTo>
                  <a:lnTo>
                    <a:pt x="57" y="5"/>
                  </a:lnTo>
                  <a:lnTo>
                    <a:pt x="61" y="3"/>
                  </a:lnTo>
                  <a:lnTo>
                    <a:pt x="61" y="2"/>
                  </a:lnTo>
                  <a:lnTo>
                    <a:pt x="61" y="1"/>
                  </a:lnTo>
                  <a:lnTo>
                    <a:pt x="61" y="0"/>
                  </a:lnTo>
                  <a:lnTo>
                    <a:pt x="60" y="1"/>
                  </a:lnTo>
                  <a:close/>
                </a:path>
              </a:pathLst>
            </a:custGeom>
            <a:solidFill>
              <a:srgbClr val="000000"/>
            </a:solidFill>
            <a:ln w="9525">
              <a:noFill/>
              <a:round/>
              <a:headEnd/>
              <a:tailEnd/>
            </a:ln>
          </p:spPr>
          <p:txBody>
            <a:bodyPr/>
            <a:lstStyle/>
            <a:p>
              <a:endParaRPr lang="en-US"/>
            </a:p>
          </p:txBody>
        </p:sp>
        <p:sp>
          <p:nvSpPr>
            <p:cNvPr id="16486" name="Freeform 164"/>
            <p:cNvSpPr>
              <a:spLocks/>
            </p:cNvSpPr>
            <p:nvPr/>
          </p:nvSpPr>
          <p:spPr bwMode="auto">
            <a:xfrm>
              <a:off x="1708" y="3194"/>
              <a:ext cx="29" cy="10"/>
            </a:xfrm>
            <a:custGeom>
              <a:avLst/>
              <a:gdLst>
                <a:gd name="T0" fmla="*/ 0 w 29"/>
                <a:gd name="T1" fmla="*/ 7 h 10"/>
                <a:gd name="T2" fmla="*/ 4 w 29"/>
                <a:gd name="T3" fmla="*/ 9 h 10"/>
                <a:gd name="T4" fmla="*/ 8 w 29"/>
                <a:gd name="T5" fmla="*/ 10 h 10"/>
                <a:gd name="T6" fmla="*/ 12 w 29"/>
                <a:gd name="T7" fmla="*/ 10 h 10"/>
                <a:gd name="T8" fmla="*/ 16 w 29"/>
                <a:gd name="T9" fmla="*/ 10 h 10"/>
                <a:gd name="T10" fmla="*/ 20 w 29"/>
                <a:gd name="T11" fmla="*/ 10 h 10"/>
                <a:gd name="T12" fmla="*/ 24 w 29"/>
                <a:gd name="T13" fmla="*/ 9 h 10"/>
                <a:gd name="T14" fmla="*/ 26 w 29"/>
                <a:gd name="T15" fmla="*/ 6 h 10"/>
                <a:gd name="T16" fmla="*/ 29 w 29"/>
                <a:gd name="T17" fmla="*/ 3 h 10"/>
                <a:gd name="T18" fmla="*/ 29 w 29"/>
                <a:gd name="T19" fmla="*/ 2 h 10"/>
                <a:gd name="T20" fmla="*/ 29 w 29"/>
                <a:gd name="T21" fmla="*/ 1 h 10"/>
                <a:gd name="T22" fmla="*/ 28 w 29"/>
                <a:gd name="T23" fmla="*/ 0 h 10"/>
                <a:gd name="T24" fmla="*/ 26 w 29"/>
                <a:gd name="T25" fmla="*/ 1 h 10"/>
                <a:gd name="T26" fmla="*/ 24 w 29"/>
                <a:gd name="T27" fmla="*/ 2 h 10"/>
                <a:gd name="T28" fmla="*/ 21 w 29"/>
                <a:gd name="T29" fmla="*/ 4 h 10"/>
                <a:gd name="T30" fmla="*/ 19 w 29"/>
                <a:gd name="T31" fmla="*/ 5 h 10"/>
                <a:gd name="T32" fmla="*/ 16 w 29"/>
                <a:gd name="T33" fmla="*/ 7 h 10"/>
                <a:gd name="T34" fmla="*/ 14 w 29"/>
                <a:gd name="T35" fmla="*/ 7 h 10"/>
                <a:gd name="T36" fmla="*/ 12 w 29"/>
                <a:gd name="T37" fmla="*/ 8 h 10"/>
                <a:gd name="T38" fmla="*/ 10 w 29"/>
                <a:gd name="T39" fmla="*/ 8 h 10"/>
                <a:gd name="T40" fmla="*/ 8 w 29"/>
                <a:gd name="T41" fmla="*/ 8 h 10"/>
                <a:gd name="T42" fmla="*/ 6 w 29"/>
                <a:gd name="T43" fmla="*/ 8 h 10"/>
                <a:gd name="T44" fmla="*/ 4 w 29"/>
                <a:gd name="T45" fmla="*/ 7 h 10"/>
                <a:gd name="T46" fmla="*/ 2 w 29"/>
                <a:gd name="T47" fmla="*/ 7 h 10"/>
                <a:gd name="T48" fmla="*/ 1 w 29"/>
                <a:gd name="T49" fmla="*/ 7 h 10"/>
                <a:gd name="T50" fmla="*/ 0 w 29"/>
                <a:gd name="T51" fmla="*/ 7 h 10"/>
                <a:gd name="T52" fmla="*/ 0 w 29"/>
                <a:gd name="T53" fmla="*/ 7 h 10"/>
                <a:gd name="T54" fmla="*/ 0 w 29"/>
                <a:gd name="T55" fmla="*/ 7 h 10"/>
                <a:gd name="T56" fmla="*/ 0 w 29"/>
                <a:gd name="T57" fmla="*/ 7 h 10"/>
                <a:gd name="T58" fmla="*/ 0 w 29"/>
                <a:gd name="T59" fmla="*/ 7 h 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
                <a:gd name="T91" fmla="*/ 0 h 10"/>
                <a:gd name="T92" fmla="*/ 29 w 29"/>
                <a:gd name="T93" fmla="*/ 10 h 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 h="10">
                  <a:moveTo>
                    <a:pt x="0" y="7"/>
                  </a:moveTo>
                  <a:lnTo>
                    <a:pt x="4" y="9"/>
                  </a:lnTo>
                  <a:lnTo>
                    <a:pt x="8" y="10"/>
                  </a:lnTo>
                  <a:lnTo>
                    <a:pt x="12" y="10"/>
                  </a:lnTo>
                  <a:lnTo>
                    <a:pt x="16" y="10"/>
                  </a:lnTo>
                  <a:lnTo>
                    <a:pt x="20" y="10"/>
                  </a:lnTo>
                  <a:lnTo>
                    <a:pt x="24" y="9"/>
                  </a:lnTo>
                  <a:lnTo>
                    <a:pt x="26" y="6"/>
                  </a:lnTo>
                  <a:lnTo>
                    <a:pt x="29" y="3"/>
                  </a:lnTo>
                  <a:lnTo>
                    <a:pt x="29" y="2"/>
                  </a:lnTo>
                  <a:lnTo>
                    <a:pt x="29" y="1"/>
                  </a:lnTo>
                  <a:lnTo>
                    <a:pt x="28" y="0"/>
                  </a:lnTo>
                  <a:lnTo>
                    <a:pt x="26" y="1"/>
                  </a:lnTo>
                  <a:lnTo>
                    <a:pt x="24" y="2"/>
                  </a:lnTo>
                  <a:lnTo>
                    <a:pt x="21" y="4"/>
                  </a:lnTo>
                  <a:lnTo>
                    <a:pt x="19" y="5"/>
                  </a:lnTo>
                  <a:lnTo>
                    <a:pt x="16" y="7"/>
                  </a:lnTo>
                  <a:lnTo>
                    <a:pt x="14" y="7"/>
                  </a:lnTo>
                  <a:lnTo>
                    <a:pt x="12" y="8"/>
                  </a:lnTo>
                  <a:lnTo>
                    <a:pt x="10" y="8"/>
                  </a:lnTo>
                  <a:lnTo>
                    <a:pt x="8" y="8"/>
                  </a:lnTo>
                  <a:lnTo>
                    <a:pt x="6" y="8"/>
                  </a:lnTo>
                  <a:lnTo>
                    <a:pt x="4" y="7"/>
                  </a:lnTo>
                  <a:lnTo>
                    <a:pt x="2" y="7"/>
                  </a:lnTo>
                  <a:lnTo>
                    <a:pt x="1" y="7"/>
                  </a:lnTo>
                  <a:lnTo>
                    <a:pt x="0" y="7"/>
                  </a:lnTo>
                  <a:close/>
                </a:path>
              </a:pathLst>
            </a:custGeom>
            <a:solidFill>
              <a:srgbClr val="000000"/>
            </a:solidFill>
            <a:ln w="9525">
              <a:noFill/>
              <a:round/>
              <a:headEnd/>
              <a:tailEnd/>
            </a:ln>
          </p:spPr>
          <p:txBody>
            <a:bodyPr/>
            <a:lstStyle/>
            <a:p>
              <a:endParaRPr lang="en-US"/>
            </a:p>
          </p:txBody>
        </p:sp>
        <p:sp>
          <p:nvSpPr>
            <p:cNvPr id="16487" name="Freeform 165"/>
            <p:cNvSpPr>
              <a:spLocks/>
            </p:cNvSpPr>
            <p:nvPr/>
          </p:nvSpPr>
          <p:spPr bwMode="auto">
            <a:xfrm>
              <a:off x="1611" y="3029"/>
              <a:ext cx="78" cy="18"/>
            </a:xfrm>
            <a:custGeom>
              <a:avLst/>
              <a:gdLst>
                <a:gd name="T0" fmla="*/ 1 w 78"/>
                <a:gd name="T1" fmla="*/ 18 h 18"/>
                <a:gd name="T2" fmla="*/ 6 w 78"/>
                <a:gd name="T3" fmla="*/ 16 h 18"/>
                <a:gd name="T4" fmla="*/ 10 w 78"/>
                <a:gd name="T5" fmla="*/ 13 h 18"/>
                <a:gd name="T6" fmla="*/ 15 w 78"/>
                <a:gd name="T7" fmla="*/ 12 h 18"/>
                <a:gd name="T8" fmla="*/ 20 w 78"/>
                <a:gd name="T9" fmla="*/ 10 h 18"/>
                <a:gd name="T10" fmla="*/ 25 w 78"/>
                <a:gd name="T11" fmla="*/ 8 h 18"/>
                <a:gd name="T12" fmla="*/ 30 w 78"/>
                <a:gd name="T13" fmla="*/ 7 h 18"/>
                <a:gd name="T14" fmla="*/ 35 w 78"/>
                <a:gd name="T15" fmla="*/ 6 h 18"/>
                <a:gd name="T16" fmla="*/ 40 w 78"/>
                <a:gd name="T17" fmla="*/ 6 h 18"/>
                <a:gd name="T18" fmla="*/ 42 w 78"/>
                <a:gd name="T19" fmla="*/ 6 h 18"/>
                <a:gd name="T20" fmla="*/ 45 w 78"/>
                <a:gd name="T21" fmla="*/ 6 h 18"/>
                <a:gd name="T22" fmla="*/ 48 w 78"/>
                <a:gd name="T23" fmla="*/ 6 h 18"/>
                <a:gd name="T24" fmla="*/ 50 w 78"/>
                <a:gd name="T25" fmla="*/ 6 h 18"/>
                <a:gd name="T26" fmla="*/ 53 w 78"/>
                <a:gd name="T27" fmla="*/ 6 h 18"/>
                <a:gd name="T28" fmla="*/ 56 w 78"/>
                <a:gd name="T29" fmla="*/ 7 h 18"/>
                <a:gd name="T30" fmla="*/ 59 w 78"/>
                <a:gd name="T31" fmla="*/ 7 h 18"/>
                <a:gd name="T32" fmla="*/ 62 w 78"/>
                <a:gd name="T33" fmla="*/ 8 h 18"/>
                <a:gd name="T34" fmla="*/ 65 w 78"/>
                <a:gd name="T35" fmla="*/ 9 h 18"/>
                <a:gd name="T36" fmla="*/ 68 w 78"/>
                <a:gd name="T37" fmla="*/ 11 h 18"/>
                <a:gd name="T38" fmla="*/ 71 w 78"/>
                <a:gd name="T39" fmla="*/ 13 h 18"/>
                <a:gd name="T40" fmla="*/ 74 w 78"/>
                <a:gd name="T41" fmla="*/ 15 h 18"/>
                <a:gd name="T42" fmla="*/ 76 w 78"/>
                <a:gd name="T43" fmla="*/ 14 h 18"/>
                <a:gd name="T44" fmla="*/ 78 w 78"/>
                <a:gd name="T45" fmla="*/ 13 h 18"/>
                <a:gd name="T46" fmla="*/ 78 w 78"/>
                <a:gd name="T47" fmla="*/ 12 h 18"/>
                <a:gd name="T48" fmla="*/ 78 w 78"/>
                <a:gd name="T49" fmla="*/ 10 h 18"/>
                <a:gd name="T50" fmla="*/ 74 w 78"/>
                <a:gd name="T51" fmla="*/ 7 h 18"/>
                <a:gd name="T52" fmla="*/ 71 w 78"/>
                <a:gd name="T53" fmla="*/ 5 h 18"/>
                <a:gd name="T54" fmla="*/ 68 w 78"/>
                <a:gd name="T55" fmla="*/ 3 h 18"/>
                <a:gd name="T56" fmla="*/ 64 w 78"/>
                <a:gd name="T57" fmla="*/ 2 h 18"/>
                <a:gd name="T58" fmla="*/ 62 w 78"/>
                <a:gd name="T59" fmla="*/ 1 h 18"/>
                <a:gd name="T60" fmla="*/ 60 w 78"/>
                <a:gd name="T61" fmla="*/ 1 h 18"/>
                <a:gd name="T62" fmla="*/ 57 w 78"/>
                <a:gd name="T63" fmla="*/ 0 h 18"/>
                <a:gd name="T64" fmla="*/ 55 w 78"/>
                <a:gd name="T65" fmla="*/ 0 h 18"/>
                <a:gd name="T66" fmla="*/ 52 w 78"/>
                <a:gd name="T67" fmla="*/ 0 h 18"/>
                <a:gd name="T68" fmla="*/ 49 w 78"/>
                <a:gd name="T69" fmla="*/ 0 h 18"/>
                <a:gd name="T70" fmla="*/ 47 w 78"/>
                <a:gd name="T71" fmla="*/ 0 h 18"/>
                <a:gd name="T72" fmla="*/ 44 w 78"/>
                <a:gd name="T73" fmla="*/ 0 h 18"/>
                <a:gd name="T74" fmla="*/ 39 w 78"/>
                <a:gd name="T75" fmla="*/ 0 h 18"/>
                <a:gd name="T76" fmla="*/ 33 w 78"/>
                <a:gd name="T77" fmla="*/ 1 h 18"/>
                <a:gd name="T78" fmla="*/ 27 w 78"/>
                <a:gd name="T79" fmla="*/ 3 h 18"/>
                <a:gd name="T80" fmla="*/ 22 w 78"/>
                <a:gd name="T81" fmla="*/ 5 h 18"/>
                <a:gd name="T82" fmla="*/ 16 w 78"/>
                <a:gd name="T83" fmla="*/ 7 h 18"/>
                <a:gd name="T84" fmla="*/ 11 w 78"/>
                <a:gd name="T85" fmla="*/ 10 h 18"/>
                <a:gd name="T86" fmla="*/ 6 w 78"/>
                <a:gd name="T87" fmla="*/ 13 h 18"/>
                <a:gd name="T88" fmla="*/ 1 w 78"/>
                <a:gd name="T89" fmla="*/ 16 h 18"/>
                <a:gd name="T90" fmla="*/ 0 w 78"/>
                <a:gd name="T91" fmla="*/ 17 h 18"/>
                <a:gd name="T92" fmla="*/ 0 w 78"/>
                <a:gd name="T93" fmla="*/ 18 h 18"/>
                <a:gd name="T94" fmla="*/ 0 w 78"/>
                <a:gd name="T95" fmla="*/ 18 h 18"/>
                <a:gd name="T96" fmla="*/ 1 w 78"/>
                <a:gd name="T97" fmla="*/ 18 h 18"/>
                <a:gd name="T98" fmla="*/ 1 w 78"/>
                <a:gd name="T99" fmla="*/ 18 h 1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8"/>
                <a:gd name="T151" fmla="*/ 0 h 18"/>
                <a:gd name="T152" fmla="*/ 78 w 78"/>
                <a:gd name="T153" fmla="*/ 18 h 1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8" h="18">
                  <a:moveTo>
                    <a:pt x="1" y="18"/>
                  </a:moveTo>
                  <a:lnTo>
                    <a:pt x="6" y="16"/>
                  </a:lnTo>
                  <a:lnTo>
                    <a:pt x="10" y="13"/>
                  </a:lnTo>
                  <a:lnTo>
                    <a:pt x="15" y="12"/>
                  </a:lnTo>
                  <a:lnTo>
                    <a:pt x="20" y="10"/>
                  </a:lnTo>
                  <a:lnTo>
                    <a:pt x="25" y="8"/>
                  </a:lnTo>
                  <a:lnTo>
                    <a:pt x="30" y="7"/>
                  </a:lnTo>
                  <a:lnTo>
                    <a:pt x="35" y="6"/>
                  </a:lnTo>
                  <a:lnTo>
                    <a:pt x="40" y="6"/>
                  </a:lnTo>
                  <a:lnTo>
                    <a:pt x="42" y="6"/>
                  </a:lnTo>
                  <a:lnTo>
                    <a:pt x="45" y="6"/>
                  </a:lnTo>
                  <a:lnTo>
                    <a:pt x="48" y="6"/>
                  </a:lnTo>
                  <a:lnTo>
                    <a:pt x="50" y="6"/>
                  </a:lnTo>
                  <a:lnTo>
                    <a:pt x="53" y="6"/>
                  </a:lnTo>
                  <a:lnTo>
                    <a:pt x="56" y="7"/>
                  </a:lnTo>
                  <a:lnTo>
                    <a:pt x="59" y="7"/>
                  </a:lnTo>
                  <a:lnTo>
                    <a:pt x="62" y="8"/>
                  </a:lnTo>
                  <a:lnTo>
                    <a:pt x="65" y="9"/>
                  </a:lnTo>
                  <a:lnTo>
                    <a:pt x="68" y="11"/>
                  </a:lnTo>
                  <a:lnTo>
                    <a:pt x="71" y="13"/>
                  </a:lnTo>
                  <a:lnTo>
                    <a:pt x="74" y="15"/>
                  </a:lnTo>
                  <a:lnTo>
                    <a:pt x="76" y="14"/>
                  </a:lnTo>
                  <a:lnTo>
                    <a:pt x="78" y="13"/>
                  </a:lnTo>
                  <a:lnTo>
                    <a:pt x="78" y="12"/>
                  </a:lnTo>
                  <a:lnTo>
                    <a:pt x="78" y="10"/>
                  </a:lnTo>
                  <a:lnTo>
                    <a:pt x="74" y="7"/>
                  </a:lnTo>
                  <a:lnTo>
                    <a:pt x="71" y="5"/>
                  </a:lnTo>
                  <a:lnTo>
                    <a:pt x="68" y="3"/>
                  </a:lnTo>
                  <a:lnTo>
                    <a:pt x="64" y="2"/>
                  </a:lnTo>
                  <a:lnTo>
                    <a:pt x="62" y="1"/>
                  </a:lnTo>
                  <a:lnTo>
                    <a:pt x="60" y="1"/>
                  </a:lnTo>
                  <a:lnTo>
                    <a:pt x="57" y="0"/>
                  </a:lnTo>
                  <a:lnTo>
                    <a:pt x="55" y="0"/>
                  </a:lnTo>
                  <a:lnTo>
                    <a:pt x="52" y="0"/>
                  </a:lnTo>
                  <a:lnTo>
                    <a:pt x="49" y="0"/>
                  </a:lnTo>
                  <a:lnTo>
                    <a:pt x="47" y="0"/>
                  </a:lnTo>
                  <a:lnTo>
                    <a:pt x="44" y="0"/>
                  </a:lnTo>
                  <a:lnTo>
                    <a:pt x="39" y="0"/>
                  </a:lnTo>
                  <a:lnTo>
                    <a:pt x="33" y="1"/>
                  </a:lnTo>
                  <a:lnTo>
                    <a:pt x="27" y="3"/>
                  </a:lnTo>
                  <a:lnTo>
                    <a:pt x="22" y="5"/>
                  </a:lnTo>
                  <a:lnTo>
                    <a:pt x="16" y="7"/>
                  </a:lnTo>
                  <a:lnTo>
                    <a:pt x="11" y="10"/>
                  </a:lnTo>
                  <a:lnTo>
                    <a:pt x="6" y="13"/>
                  </a:lnTo>
                  <a:lnTo>
                    <a:pt x="1" y="16"/>
                  </a:lnTo>
                  <a:lnTo>
                    <a:pt x="0" y="17"/>
                  </a:lnTo>
                  <a:lnTo>
                    <a:pt x="0" y="18"/>
                  </a:lnTo>
                  <a:lnTo>
                    <a:pt x="1" y="18"/>
                  </a:lnTo>
                  <a:close/>
                </a:path>
              </a:pathLst>
            </a:custGeom>
            <a:solidFill>
              <a:srgbClr val="000000"/>
            </a:solidFill>
            <a:ln w="9525">
              <a:noFill/>
              <a:round/>
              <a:headEnd/>
              <a:tailEnd/>
            </a:ln>
          </p:spPr>
          <p:txBody>
            <a:bodyPr/>
            <a:lstStyle/>
            <a:p>
              <a:endParaRPr lang="en-US"/>
            </a:p>
          </p:txBody>
        </p:sp>
        <p:sp>
          <p:nvSpPr>
            <p:cNvPr id="16488" name="Freeform 166"/>
            <p:cNvSpPr>
              <a:spLocks/>
            </p:cNvSpPr>
            <p:nvPr/>
          </p:nvSpPr>
          <p:spPr bwMode="auto">
            <a:xfrm>
              <a:off x="1544" y="3041"/>
              <a:ext cx="30" cy="85"/>
            </a:xfrm>
            <a:custGeom>
              <a:avLst/>
              <a:gdLst>
                <a:gd name="T0" fmla="*/ 29 w 30"/>
                <a:gd name="T1" fmla="*/ 0 h 85"/>
                <a:gd name="T2" fmla="*/ 25 w 30"/>
                <a:gd name="T3" fmla="*/ 5 h 85"/>
                <a:gd name="T4" fmla="*/ 22 w 30"/>
                <a:gd name="T5" fmla="*/ 10 h 85"/>
                <a:gd name="T6" fmla="*/ 18 w 30"/>
                <a:gd name="T7" fmla="*/ 15 h 85"/>
                <a:gd name="T8" fmla="*/ 15 w 30"/>
                <a:gd name="T9" fmla="*/ 20 h 85"/>
                <a:gd name="T10" fmla="*/ 12 w 30"/>
                <a:gd name="T11" fmla="*/ 25 h 85"/>
                <a:gd name="T12" fmla="*/ 9 w 30"/>
                <a:gd name="T13" fmla="*/ 30 h 85"/>
                <a:gd name="T14" fmla="*/ 7 w 30"/>
                <a:gd name="T15" fmla="*/ 36 h 85"/>
                <a:gd name="T16" fmla="*/ 5 w 30"/>
                <a:gd name="T17" fmla="*/ 41 h 85"/>
                <a:gd name="T18" fmla="*/ 2 w 30"/>
                <a:gd name="T19" fmla="*/ 52 h 85"/>
                <a:gd name="T20" fmla="*/ 0 w 30"/>
                <a:gd name="T21" fmla="*/ 64 h 85"/>
                <a:gd name="T22" fmla="*/ 2 w 30"/>
                <a:gd name="T23" fmla="*/ 75 h 85"/>
                <a:gd name="T24" fmla="*/ 8 w 30"/>
                <a:gd name="T25" fmla="*/ 84 h 85"/>
                <a:gd name="T26" fmla="*/ 11 w 30"/>
                <a:gd name="T27" fmla="*/ 85 h 85"/>
                <a:gd name="T28" fmla="*/ 13 w 30"/>
                <a:gd name="T29" fmla="*/ 84 h 85"/>
                <a:gd name="T30" fmla="*/ 15 w 30"/>
                <a:gd name="T31" fmla="*/ 82 h 85"/>
                <a:gd name="T32" fmla="*/ 15 w 30"/>
                <a:gd name="T33" fmla="*/ 79 h 85"/>
                <a:gd name="T34" fmla="*/ 14 w 30"/>
                <a:gd name="T35" fmla="*/ 75 h 85"/>
                <a:gd name="T36" fmla="*/ 12 w 30"/>
                <a:gd name="T37" fmla="*/ 70 h 85"/>
                <a:gd name="T38" fmla="*/ 10 w 30"/>
                <a:gd name="T39" fmla="*/ 66 h 85"/>
                <a:gd name="T40" fmla="*/ 9 w 30"/>
                <a:gd name="T41" fmla="*/ 61 h 85"/>
                <a:gd name="T42" fmla="*/ 8 w 30"/>
                <a:gd name="T43" fmla="*/ 56 h 85"/>
                <a:gd name="T44" fmla="*/ 8 w 30"/>
                <a:gd name="T45" fmla="*/ 51 h 85"/>
                <a:gd name="T46" fmla="*/ 9 w 30"/>
                <a:gd name="T47" fmla="*/ 46 h 85"/>
                <a:gd name="T48" fmla="*/ 10 w 30"/>
                <a:gd name="T49" fmla="*/ 41 h 85"/>
                <a:gd name="T50" fmla="*/ 12 w 30"/>
                <a:gd name="T51" fmla="*/ 36 h 85"/>
                <a:gd name="T52" fmla="*/ 13 w 30"/>
                <a:gd name="T53" fmla="*/ 30 h 85"/>
                <a:gd name="T54" fmla="*/ 16 w 30"/>
                <a:gd name="T55" fmla="*/ 25 h 85"/>
                <a:gd name="T56" fmla="*/ 18 w 30"/>
                <a:gd name="T57" fmla="*/ 20 h 85"/>
                <a:gd name="T58" fmla="*/ 21 w 30"/>
                <a:gd name="T59" fmla="*/ 15 h 85"/>
                <a:gd name="T60" fmla="*/ 24 w 30"/>
                <a:gd name="T61" fmla="*/ 10 h 85"/>
                <a:gd name="T62" fmla="*/ 26 w 30"/>
                <a:gd name="T63" fmla="*/ 5 h 85"/>
                <a:gd name="T64" fmla="*/ 30 w 30"/>
                <a:gd name="T65" fmla="*/ 0 h 85"/>
                <a:gd name="T66" fmla="*/ 30 w 30"/>
                <a:gd name="T67" fmla="*/ 0 h 85"/>
                <a:gd name="T68" fmla="*/ 30 w 30"/>
                <a:gd name="T69" fmla="*/ 0 h 85"/>
                <a:gd name="T70" fmla="*/ 29 w 30"/>
                <a:gd name="T71" fmla="*/ 0 h 85"/>
                <a:gd name="T72" fmla="*/ 29 w 30"/>
                <a:gd name="T73" fmla="*/ 0 h 85"/>
                <a:gd name="T74" fmla="*/ 29 w 30"/>
                <a:gd name="T75" fmla="*/ 0 h 8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
                <a:gd name="T115" fmla="*/ 0 h 85"/>
                <a:gd name="T116" fmla="*/ 30 w 30"/>
                <a:gd name="T117" fmla="*/ 85 h 8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 h="85">
                  <a:moveTo>
                    <a:pt x="29" y="0"/>
                  </a:moveTo>
                  <a:lnTo>
                    <a:pt x="25" y="5"/>
                  </a:lnTo>
                  <a:lnTo>
                    <a:pt x="22" y="10"/>
                  </a:lnTo>
                  <a:lnTo>
                    <a:pt x="18" y="15"/>
                  </a:lnTo>
                  <a:lnTo>
                    <a:pt x="15" y="20"/>
                  </a:lnTo>
                  <a:lnTo>
                    <a:pt x="12" y="25"/>
                  </a:lnTo>
                  <a:lnTo>
                    <a:pt x="9" y="30"/>
                  </a:lnTo>
                  <a:lnTo>
                    <a:pt x="7" y="36"/>
                  </a:lnTo>
                  <a:lnTo>
                    <a:pt x="5" y="41"/>
                  </a:lnTo>
                  <a:lnTo>
                    <a:pt x="2" y="52"/>
                  </a:lnTo>
                  <a:lnTo>
                    <a:pt x="0" y="64"/>
                  </a:lnTo>
                  <a:lnTo>
                    <a:pt x="2" y="75"/>
                  </a:lnTo>
                  <a:lnTo>
                    <a:pt x="8" y="84"/>
                  </a:lnTo>
                  <a:lnTo>
                    <a:pt x="11" y="85"/>
                  </a:lnTo>
                  <a:lnTo>
                    <a:pt x="13" y="84"/>
                  </a:lnTo>
                  <a:lnTo>
                    <a:pt x="15" y="82"/>
                  </a:lnTo>
                  <a:lnTo>
                    <a:pt x="15" y="79"/>
                  </a:lnTo>
                  <a:lnTo>
                    <a:pt x="14" y="75"/>
                  </a:lnTo>
                  <a:lnTo>
                    <a:pt x="12" y="70"/>
                  </a:lnTo>
                  <a:lnTo>
                    <a:pt x="10" y="66"/>
                  </a:lnTo>
                  <a:lnTo>
                    <a:pt x="9" y="61"/>
                  </a:lnTo>
                  <a:lnTo>
                    <a:pt x="8" y="56"/>
                  </a:lnTo>
                  <a:lnTo>
                    <a:pt x="8" y="51"/>
                  </a:lnTo>
                  <a:lnTo>
                    <a:pt x="9" y="46"/>
                  </a:lnTo>
                  <a:lnTo>
                    <a:pt x="10" y="41"/>
                  </a:lnTo>
                  <a:lnTo>
                    <a:pt x="12" y="36"/>
                  </a:lnTo>
                  <a:lnTo>
                    <a:pt x="13" y="30"/>
                  </a:lnTo>
                  <a:lnTo>
                    <a:pt x="16" y="25"/>
                  </a:lnTo>
                  <a:lnTo>
                    <a:pt x="18" y="20"/>
                  </a:lnTo>
                  <a:lnTo>
                    <a:pt x="21" y="15"/>
                  </a:lnTo>
                  <a:lnTo>
                    <a:pt x="24" y="10"/>
                  </a:lnTo>
                  <a:lnTo>
                    <a:pt x="26" y="5"/>
                  </a:lnTo>
                  <a:lnTo>
                    <a:pt x="30" y="0"/>
                  </a:lnTo>
                  <a:lnTo>
                    <a:pt x="29" y="0"/>
                  </a:lnTo>
                  <a:close/>
                </a:path>
              </a:pathLst>
            </a:custGeom>
            <a:solidFill>
              <a:srgbClr val="000000"/>
            </a:solidFill>
            <a:ln w="9525">
              <a:noFill/>
              <a:round/>
              <a:headEnd/>
              <a:tailEnd/>
            </a:ln>
          </p:spPr>
          <p:txBody>
            <a:bodyPr/>
            <a:lstStyle/>
            <a:p>
              <a:endParaRPr lang="en-US"/>
            </a:p>
          </p:txBody>
        </p:sp>
        <p:sp>
          <p:nvSpPr>
            <p:cNvPr id="16489" name="Freeform 167"/>
            <p:cNvSpPr>
              <a:spLocks/>
            </p:cNvSpPr>
            <p:nvPr/>
          </p:nvSpPr>
          <p:spPr bwMode="auto">
            <a:xfrm>
              <a:off x="1543" y="2953"/>
              <a:ext cx="141" cy="100"/>
            </a:xfrm>
            <a:custGeom>
              <a:avLst/>
              <a:gdLst>
                <a:gd name="T0" fmla="*/ 138 w 141"/>
                <a:gd name="T1" fmla="*/ 2 h 100"/>
                <a:gd name="T2" fmla="*/ 133 w 141"/>
                <a:gd name="T3" fmla="*/ 11 h 100"/>
                <a:gd name="T4" fmla="*/ 127 w 141"/>
                <a:gd name="T5" fmla="*/ 20 h 100"/>
                <a:gd name="T6" fmla="*/ 121 w 141"/>
                <a:gd name="T7" fmla="*/ 29 h 100"/>
                <a:gd name="T8" fmla="*/ 114 w 141"/>
                <a:gd name="T9" fmla="*/ 37 h 100"/>
                <a:gd name="T10" fmla="*/ 107 w 141"/>
                <a:gd name="T11" fmla="*/ 45 h 100"/>
                <a:gd name="T12" fmla="*/ 99 w 141"/>
                <a:gd name="T13" fmla="*/ 52 h 100"/>
                <a:gd name="T14" fmla="*/ 91 w 141"/>
                <a:gd name="T15" fmla="*/ 58 h 100"/>
                <a:gd name="T16" fmla="*/ 82 w 141"/>
                <a:gd name="T17" fmla="*/ 65 h 100"/>
                <a:gd name="T18" fmla="*/ 77 w 141"/>
                <a:gd name="T19" fmla="*/ 68 h 100"/>
                <a:gd name="T20" fmla="*/ 73 w 141"/>
                <a:gd name="T21" fmla="*/ 70 h 100"/>
                <a:gd name="T22" fmla="*/ 68 w 141"/>
                <a:gd name="T23" fmla="*/ 73 h 100"/>
                <a:gd name="T24" fmla="*/ 63 w 141"/>
                <a:gd name="T25" fmla="*/ 75 h 100"/>
                <a:gd name="T26" fmla="*/ 59 w 141"/>
                <a:gd name="T27" fmla="*/ 77 h 100"/>
                <a:gd name="T28" fmla="*/ 54 w 141"/>
                <a:gd name="T29" fmla="*/ 79 h 100"/>
                <a:gd name="T30" fmla="*/ 49 w 141"/>
                <a:gd name="T31" fmla="*/ 81 h 100"/>
                <a:gd name="T32" fmla="*/ 44 w 141"/>
                <a:gd name="T33" fmla="*/ 83 h 100"/>
                <a:gd name="T34" fmla="*/ 39 w 141"/>
                <a:gd name="T35" fmla="*/ 84 h 100"/>
                <a:gd name="T36" fmla="*/ 34 w 141"/>
                <a:gd name="T37" fmla="*/ 86 h 100"/>
                <a:gd name="T38" fmla="*/ 29 w 141"/>
                <a:gd name="T39" fmla="*/ 88 h 100"/>
                <a:gd name="T40" fmla="*/ 24 w 141"/>
                <a:gd name="T41" fmla="*/ 89 h 100"/>
                <a:gd name="T42" fmla="*/ 19 w 141"/>
                <a:gd name="T43" fmla="*/ 90 h 100"/>
                <a:gd name="T44" fmla="*/ 13 w 141"/>
                <a:gd name="T45" fmla="*/ 91 h 100"/>
                <a:gd name="T46" fmla="*/ 8 w 141"/>
                <a:gd name="T47" fmla="*/ 93 h 100"/>
                <a:gd name="T48" fmla="*/ 3 w 141"/>
                <a:gd name="T49" fmla="*/ 94 h 100"/>
                <a:gd name="T50" fmla="*/ 2 w 141"/>
                <a:gd name="T51" fmla="*/ 95 h 100"/>
                <a:gd name="T52" fmla="*/ 1 w 141"/>
                <a:gd name="T53" fmla="*/ 97 h 100"/>
                <a:gd name="T54" fmla="*/ 0 w 141"/>
                <a:gd name="T55" fmla="*/ 99 h 100"/>
                <a:gd name="T56" fmla="*/ 2 w 141"/>
                <a:gd name="T57" fmla="*/ 100 h 100"/>
                <a:gd name="T58" fmla="*/ 7 w 141"/>
                <a:gd name="T59" fmla="*/ 100 h 100"/>
                <a:gd name="T60" fmla="*/ 13 w 141"/>
                <a:gd name="T61" fmla="*/ 100 h 100"/>
                <a:gd name="T62" fmla="*/ 18 w 141"/>
                <a:gd name="T63" fmla="*/ 99 h 100"/>
                <a:gd name="T64" fmla="*/ 24 w 141"/>
                <a:gd name="T65" fmla="*/ 98 h 100"/>
                <a:gd name="T66" fmla="*/ 29 w 141"/>
                <a:gd name="T67" fmla="*/ 97 h 100"/>
                <a:gd name="T68" fmla="*/ 35 w 141"/>
                <a:gd name="T69" fmla="*/ 95 h 100"/>
                <a:gd name="T70" fmla="*/ 40 w 141"/>
                <a:gd name="T71" fmla="*/ 94 h 100"/>
                <a:gd name="T72" fmla="*/ 45 w 141"/>
                <a:gd name="T73" fmla="*/ 92 h 100"/>
                <a:gd name="T74" fmla="*/ 50 w 141"/>
                <a:gd name="T75" fmla="*/ 90 h 100"/>
                <a:gd name="T76" fmla="*/ 56 w 141"/>
                <a:gd name="T77" fmla="*/ 88 h 100"/>
                <a:gd name="T78" fmla="*/ 61 w 141"/>
                <a:gd name="T79" fmla="*/ 86 h 100"/>
                <a:gd name="T80" fmla="*/ 66 w 141"/>
                <a:gd name="T81" fmla="*/ 83 h 100"/>
                <a:gd name="T82" fmla="*/ 70 w 141"/>
                <a:gd name="T83" fmla="*/ 80 h 100"/>
                <a:gd name="T84" fmla="*/ 75 w 141"/>
                <a:gd name="T85" fmla="*/ 77 h 100"/>
                <a:gd name="T86" fmla="*/ 80 w 141"/>
                <a:gd name="T87" fmla="*/ 75 h 100"/>
                <a:gd name="T88" fmla="*/ 84 w 141"/>
                <a:gd name="T89" fmla="*/ 72 h 100"/>
                <a:gd name="T90" fmla="*/ 93 w 141"/>
                <a:gd name="T91" fmla="*/ 65 h 100"/>
                <a:gd name="T92" fmla="*/ 102 w 141"/>
                <a:gd name="T93" fmla="*/ 58 h 100"/>
                <a:gd name="T94" fmla="*/ 110 w 141"/>
                <a:gd name="T95" fmla="*/ 50 h 100"/>
                <a:gd name="T96" fmla="*/ 117 w 141"/>
                <a:gd name="T97" fmla="*/ 41 h 100"/>
                <a:gd name="T98" fmla="*/ 124 w 141"/>
                <a:gd name="T99" fmla="*/ 32 h 100"/>
                <a:gd name="T100" fmla="*/ 130 w 141"/>
                <a:gd name="T101" fmla="*/ 22 h 100"/>
                <a:gd name="T102" fmla="*/ 136 w 141"/>
                <a:gd name="T103" fmla="*/ 12 h 100"/>
                <a:gd name="T104" fmla="*/ 141 w 141"/>
                <a:gd name="T105" fmla="*/ 2 h 100"/>
                <a:gd name="T106" fmla="*/ 141 w 141"/>
                <a:gd name="T107" fmla="*/ 1 h 100"/>
                <a:gd name="T108" fmla="*/ 140 w 141"/>
                <a:gd name="T109" fmla="*/ 0 h 100"/>
                <a:gd name="T110" fmla="*/ 139 w 141"/>
                <a:gd name="T111" fmla="*/ 0 h 100"/>
                <a:gd name="T112" fmla="*/ 138 w 141"/>
                <a:gd name="T113" fmla="*/ 2 h 100"/>
                <a:gd name="T114" fmla="*/ 138 w 141"/>
                <a:gd name="T115" fmla="*/ 2 h 1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1"/>
                <a:gd name="T175" fmla="*/ 0 h 100"/>
                <a:gd name="T176" fmla="*/ 141 w 141"/>
                <a:gd name="T177" fmla="*/ 100 h 1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1" h="100">
                  <a:moveTo>
                    <a:pt x="138" y="2"/>
                  </a:moveTo>
                  <a:lnTo>
                    <a:pt x="133" y="11"/>
                  </a:lnTo>
                  <a:lnTo>
                    <a:pt x="127" y="20"/>
                  </a:lnTo>
                  <a:lnTo>
                    <a:pt x="121" y="29"/>
                  </a:lnTo>
                  <a:lnTo>
                    <a:pt x="114" y="37"/>
                  </a:lnTo>
                  <a:lnTo>
                    <a:pt x="107" y="45"/>
                  </a:lnTo>
                  <a:lnTo>
                    <a:pt x="99" y="52"/>
                  </a:lnTo>
                  <a:lnTo>
                    <a:pt x="91" y="58"/>
                  </a:lnTo>
                  <a:lnTo>
                    <a:pt x="82" y="65"/>
                  </a:lnTo>
                  <a:lnTo>
                    <a:pt x="77" y="68"/>
                  </a:lnTo>
                  <a:lnTo>
                    <a:pt x="73" y="70"/>
                  </a:lnTo>
                  <a:lnTo>
                    <a:pt x="68" y="73"/>
                  </a:lnTo>
                  <a:lnTo>
                    <a:pt x="63" y="75"/>
                  </a:lnTo>
                  <a:lnTo>
                    <a:pt x="59" y="77"/>
                  </a:lnTo>
                  <a:lnTo>
                    <a:pt x="54" y="79"/>
                  </a:lnTo>
                  <a:lnTo>
                    <a:pt x="49" y="81"/>
                  </a:lnTo>
                  <a:lnTo>
                    <a:pt x="44" y="83"/>
                  </a:lnTo>
                  <a:lnTo>
                    <a:pt x="39" y="84"/>
                  </a:lnTo>
                  <a:lnTo>
                    <a:pt x="34" y="86"/>
                  </a:lnTo>
                  <a:lnTo>
                    <a:pt x="29" y="88"/>
                  </a:lnTo>
                  <a:lnTo>
                    <a:pt x="24" y="89"/>
                  </a:lnTo>
                  <a:lnTo>
                    <a:pt x="19" y="90"/>
                  </a:lnTo>
                  <a:lnTo>
                    <a:pt x="13" y="91"/>
                  </a:lnTo>
                  <a:lnTo>
                    <a:pt x="8" y="93"/>
                  </a:lnTo>
                  <a:lnTo>
                    <a:pt x="3" y="94"/>
                  </a:lnTo>
                  <a:lnTo>
                    <a:pt x="2" y="95"/>
                  </a:lnTo>
                  <a:lnTo>
                    <a:pt x="1" y="97"/>
                  </a:lnTo>
                  <a:lnTo>
                    <a:pt x="0" y="99"/>
                  </a:lnTo>
                  <a:lnTo>
                    <a:pt x="2" y="100"/>
                  </a:lnTo>
                  <a:lnTo>
                    <a:pt x="7" y="100"/>
                  </a:lnTo>
                  <a:lnTo>
                    <a:pt x="13" y="100"/>
                  </a:lnTo>
                  <a:lnTo>
                    <a:pt x="18" y="99"/>
                  </a:lnTo>
                  <a:lnTo>
                    <a:pt x="24" y="98"/>
                  </a:lnTo>
                  <a:lnTo>
                    <a:pt x="29" y="97"/>
                  </a:lnTo>
                  <a:lnTo>
                    <a:pt x="35" y="95"/>
                  </a:lnTo>
                  <a:lnTo>
                    <a:pt x="40" y="94"/>
                  </a:lnTo>
                  <a:lnTo>
                    <a:pt x="45" y="92"/>
                  </a:lnTo>
                  <a:lnTo>
                    <a:pt x="50" y="90"/>
                  </a:lnTo>
                  <a:lnTo>
                    <a:pt x="56" y="88"/>
                  </a:lnTo>
                  <a:lnTo>
                    <a:pt x="61" y="86"/>
                  </a:lnTo>
                  <a:lnTo>
                    <a:pt x="66" y="83"/>
                  </a:lnTo>
                  <a:lnTo>
                    <a:pt x="70" y="80"/>
                  </a:lnTo>
                  <a:lnTo>
                    <a:pt x="75" y="77"/>
                  </a:lnTo>
                  <a:lnTo>
                    <a:pt x="80" y="75"/>
                  </a:lnTo>
                  <a:lnTo>
                    <a:pt x="84" y="72"/>
                  </a:lnTo>
                  <a:lnTo>
                    <a:pt x="93" y="65"/>
                  </a:lnTo>
                  <a:lnTo>
                    <a:pt x="102" y="58"/>
                  </a:lnTo>
                  <a:lnTo>
                    <a:pt x="110" y="50"/>
                  </a:lnTo>
                  <a:lnTo>
                    <a:pt x="117" y="41"/>
                  </a:lnTo>
                  <a:lnTo>
                    <a:pt x="124" y="32"/>
                  </a:lnTo>
                  <a:lnTo>
                    <a:pt x="130" y="22"/>
                  </a:lnTo>
                  <a:lnTo>
                    <a:pt x="136" y="12"/>
                  </a:lnTo>
                  <a:lnTo>
                    <a:pt x="141" y="2"/>
                  </a:lnTo>
                  <a:lnTo>
                    <a:pt x="141" y="1"/>
                  </a:lnTo>
                  <a:lnTo>
                    <a:pt x="140" y="0"/>
                  </a:lnTo>
                  <a:lnTo>
                    <a:pt x="139" y="0"/>
                  </a:lnTo>
                  <a:lnTo>
                    <a:pt x="138" y="2"/>
                  </a:lnTo>
                  <a:close/>
                </a:path>
              </a:pathLst>
            </a:custGeom>
            <a:solidFill>
              <a:srgbClr val="000000"/>
            </a:solidFill>
            <a:ln w="9525">
              <a:noFill/>
              <a:round/>
              <a:headEnd/>
              <a:tailEnd/>
            </a:ln>
          </p:spPr>
          <p:txBody>
            <a:bodyPr/>
            <a:lstStyle/>
            <a:p>
              <a:endParaRPr lang="en-US"/>
            </a:p>
          </p:txBody>
        </p:sp>
        <p:sp>
          <p:nvSpPr>
            <p:cNvPr id="16490" name="Freeform 168"/>
            <p:cNvSpPr>
              <a:spLocks/>
            </p:cNvSpPr>
            <p:nvPr/>
          </p:nvSpPr>
          <p:spPr bwMode="auto">
            <a:xfrm>
              <a:off x="1454" y="2880"/>
              <a:ext cx="285" cy="222"/>
            </a:xfrm>
            <a:custGeom>
              <a:avLst/>
              <a:gdLst>
                <a:gd name="T0" fmla="*/ 278 w 285"/>
                <a:gd name="T1" fmla="*/ 34 h 222"/>
                <a:gd name="T2" fmla="*/ 264 w 285"/>
                <a:gd name="T3" fmla="*/ 27 h 222"/>
                <a:gd name="T4" fmla="*/ 250 w 285"/>
                <a:gd name="T5" fmla="*/ 21 h 222"/>
                <a:gd name="T6" fmla="*/ 237 w 285"/>
                <a:gd name="T7" fmla="*/ 15 h 222"/>
                <a:gd name="T8" fmla="*/ 222 w 285"/>
                <a:gd name="T9" fmla="*/ 10 h 222"/>
                <a:gd name="T10" fmla="*/ 208 w 285"/>
                <a:gd name="T11" fmla="*/ 6 h 222"/>
                <a:gd name="T12" fmla="*/ 193 w 285"/>
                <a:gd name="T13" fmla="*/ 3 h 222"/>
                <a:gd name="T14" fmla="*/ 178 w 285"/>
                <a:gd name="T15" fmla="*/ 1 h 222"/>
                <a:gd name="T16" fmla="*/ 164 w 285"/>
                <a:gd name="T17" fmla="*/ 0 h 222"/>
                <a:gd name="T18" fmla="*/ 152 w 285"/>
                <a:gd name="T19" fmla="*/ 0 h 222"/>
                <a:gd name="T20" fmla="*/ 141 w 285"/>
                <a:gd name="T21" fmla="*/ 1 h 222"/>
                <a:gd name="T22" fmla="*/ 130 w 285"/>
                <a:gd name="T23" fmla="*/ 3 h 222"/>
                <a:gd name="T24" fmla="*/ 119 w 285"/>
                <a:gd name="T25" fmla="*/ 5 h 222"/>
                <a:gd name="T26" fmla="*/ 108 w 285"/>
                <a:gd name="T27" fmla="*/ 8 h 222"/>
                <a:gd name="T28" fmla="*/ 97 w 285"/>
                <a:gd name="T29" fmla="*/ 12 h 222"/>
                <a:gd name="T30" fmla="*/ 87 w 285"/>
                <a:gd name="T31" fmla="*/ 16 h 222"/>
                <a:gd name="T32" fmla="*/ 75 w 285"/>
                <a:gd name="T33" fmla="*/ 22 h 222"/>
                <a:gd name="T34" fmla="*/ 62 w 285"/>
                <a:gd name="T35" fmla="*/ 30 h 222"/>
                <a:gd name="T36" fmla="*/ 50 w 285"/>
                <a:gd name="T37" fmla="*/ 39 h 222"/>
                <a:gd name="T38" fmla="*/ 39 w 285"/>
                <a:gd name="T39" fmla="*/ 49 h 222"/>
                <a:gd name="T40" fmla="*/ 29 w 285"/>
                <a:gd name="T41" fmla="*/ 61 h 222"/>
                <a:gd name="T42" fmla="*/ 21 w 285"/>
                <a:gd name="T43" fmla="*/ 73 h 222"/>
                <a:gd name="T44" fmla="*/ 13 w 285"/>
                <a:gd name="T45" fmla="*/ 86 h 222"/>
                <a:gd name="T46" fmla="*/ 7 w 285"/>
                <a:gd name="T47" fmla="*/ 100 h 222"/>
                <a:gd name="T48" fmla="*/ 1 w 285"/>
                <a:gd name="T49" fmla="*/ 122 h 222"/>
                <a:gd name="T50" fmla="*/ 1 w 285"/>
                <a:gd name="T51" fmla="*/ 152 h 222"/>
                <a:gd name="T52" fmla="*/ 7 w 285"/>
                <a:gd name="T53" fmla="*/ 175 h 222"/>
                <a:gd name="T54" fmla="*/ 14 w 285"/>
                <a:gd name="T55" fmla="*/ 190 h 222"/>
                <a:gd name="T56" fmla="*/ 22 w 285"/>
                <a:gd name="T57" fmla="*/ 204 h 222"/>
                <a:gd name="T58" fmla="*/ 34 w 285"/>
                <a:gd name="T59" fmla="*/ 217 h 222"/>
                <a:gd name="T60" fmla="*/ 42 w 285"/>
                <a:gd name="T61" fmla="*/ 222 h 222"/>
                <a:gd name="T62" fmla="*/ 48 w 285"/>
                <a:gd name="T63" fmla="*/ 218 h 222"/>
                <a:gd name="T64" fmla="*/ 46 w 285"/>
                <a:gd name="T65" fmla="*/ 212 h 222"/>
                <a:gd name="T66" fmla="*/ 42 w 285"/>
                <a:gd name="T67" fmla="*/ 206 h 222"/>
                <a:gd name="T68" fmla="*/ 38 w 285"/>
                <a:gd name="T69" fmla="*/ 201 h 222"/>
                <a:gd name="T70" fmla="*/ 34 w 285"/>
                <a:gd name="T71" fmla="*/ 195 h 222"/>
                <a:gd name="T72" fmla="*/ 30 w 285"/>
                <a:gd name="T73" fmla="*/ 189 h 222"/>
                <a:gd name="T74" fmla="*/ 26 w 285"/>
                <a:gd name="T75" fmla="*/ 182 h 222"/>
                <a:gd name="T76" fmla="*/ 22 w 285"/>
                <a:gd name="T77" fmla="*/ 175 h 222"/>
                <a:gd name="T78" fmla="*/ 19 w 285"/>
                <a:gd name="T79" fmla="*/ 168 h 222"/>
                <a:gd name="T80" fmla="*/ 14 w 285"/>
                <a:gd name="T81" fmla="*/ 150 h 222"/>
                <a:gd name="T82" fmla="*/ 13 w 285"/>
                <a:gd name="T83" fmla="*/ 121 h 222"/>
                <a:gd name="T84" fmla="*/ 18 w 285"/>
                <a:gd name="T85" fmla="*/ 100 h 222"/>
                <a:gd name="T86" fmla="*/ 23 w 285"/>
                <a:gd name="T87" fmla="*/ 86 h 222"/>
                <a:gd name="T88" fmla="*/ 31 w 285"/>
                <a:gd name="T89" fmla="*/ 73 h 222"/>
                <a:gd name="T90" fmla="*/ 40 w 285"/>
                <a:gd name="T91" fmla="*/ 61 h 222"/>
                <a:gd name="T92" fmla="*/ 49 w 285"/>
                <a:gd name="T93" fmla="*/ 51 h 222"/>
                <a:gd name="T94" fmla="*/ 60 w 285"/>
                <a:gd name="T95" fmla="*/ 41 h 222"/>
                <a:gd name="T96" fmla="*/ 72 w 285"/>
                <a:gd name="T97" fmla="*/ 32 h 222"/>
                <a:gd name="T98" fmla="*/ 85 w 285"/>
                <a:gd name="T99" fmla="*/ 24 h 222"/>
                <a:gd name="T100" fmla="*/ 103 w 285"/>
                <a:gd name="T101" fmla="*/ 16 h 222"/>
                <a:gd name="T102" fmla="*/ 127 w 285"/>
                <a:gd name="T103" fmla="*/ 9 h 222"/>
                <a:gd name="T104" fmla="*/ 152 w 285"/>
                <a:gd name="T105" fmla="*/ 5 h 222"/>
                <a:gd name="T106" fmla="*/ 176 w 285"/>
                <a:gd name="T107" fmla="*/ 5 h 222"/>
                <a:gd name="T108" fmla="*/ 201 w 285"/>
                <a:gd name="T109" fmla="*/ 9 h 222"/>
                <a:gd name="T110" fmla="*/ 225 w 285"/>
                <a:gd name="T111" fmla="*/ 15 h 222"/>
                <a:gd name="T112" fmla="*/ 249 w 285"/>
                <a:gd name="T113" fmla="*/ 23 h 222"/>
                <a:gd name="T114" fmla="*/ 271 w 285"/>
                <a:gd name="T115" fmla="*/ 34 h 222"/>
                <a:gd name="T116" fmla="*/ 283 w 285"/>
                <a:gd name="T117" fmla="*/ 40 h 222"/>
                <a:gd name="T118" fmla="*/ 285 w 285"/>
                <a:gd name="T119" fmla="*/ 39 h 222"/>
                <a:gd name="T120" fmla="*/ 284 w 285"/>
                <a:gd name="T121" fmla="*/ 38 h 22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5"/>
                <a:gd name="T184" fmla="*/ 0 h 222"/>
                <a:gd name="T185" fmla="*/ 285 w 285"/>
                <a:gd name="T186" fmla="*/ 222 h 22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5" h="222">
                  <a:moveTo>
                    <a:pt x="284" y="38"/>
                  </a:moveTo>
                  <a:lnTo>
                    <a:pt x="278" y="34"/>
                  </a:lnTo>
                  <a:lnTo>
                    <a:pt x="271" y="31"/>
                  </a:lnTo>
                  <a:lnTo>
                    <a:pt x="264" y="27"/>
                  </a:lnTo>
                  <a:lnTo>
                    <a:pt x="257" y="24"/>
                  </a:lnTo>
                  <a:lnTo>
                    <a:pt x="250" y="21"/>
                  </a:lnTo>
                  <a:lnTo>
                    <a:pt x="243" y="18"/>
                  </a:lnTo>
                  <a:lnTo>
                    <a:pt x="237" y="15"/>
                  </a:lnTo>
                  <a:lnTo>
                    <a:pt x="230" y="12"/>
                  </a:lnTo>
                  <a:lnTo>
                    <a:pt x="222" y="10"/>
                  </a:lnTo>
                  <a:lnTo>
                    <a:pt x="215" y="8"/>
                  </a:lnTo>
                  <a:lnTo>
                    <a:pt x="208" y="6"/>
                  </a:lnTo>
                  <a:lnTo>
                    <a:pt x="200" y="4"/>
                  </a:lnTo>
                  <a:lnTo>
                    <a:pt x="193" y="3"/>
                  </a:lnTo>
                  <a:lnTo>
                    <a:pt x="185" y="2"/>
                  </a:lnTo>
                  <a:lnTo>
                    <a:pt x="178" y="1"/>
                  </a:lnTo>
                  <a:lnTo>
                    <a:pt x="170" y="0"/>
                  </a:lnTo>
                  <a:lnTo>
                    <a:pt x="164" y="0"/>
                  </a:lnTo>
                  <a:lnTo>
                    <a:pt x="158" y="0"/>
                  </a:lnTo>
                  <a:lnTo>
                    <a:pt x="152" y="0"/>
                  </a:lnTo>
                  <a:lnTo>
                    <a:pt x="147" y="0"/>
                  </a:lnTo>
                  <a:lnTo>
                    <a:pt x="141" y="1"/>
                  </a:lnTo>
                  <a:lnTo>
                    <a:pt x="136" y="2"/>
                  </a:lnTo>
                  <a:lnTo>
                    <a:pt x="130" y="3"/>
                  </a:lnTo>
                  <a:lnTo>
                    <a:pt x="125" y="3"/>
                  </a:lnTo>
                  <a:lnTo>
                    <a:pt x="119" y="5"/>
                  </a:lnTo>
                  <a:lnTo>
                    <a:pt x="114" y="6"/>
                  </a:lnTo>
                  <a:lnTo>
                    <a:pt x="108" y="8"/>
                  </a:lnTo>
                  <a:lnTo>
                    <a:pt x="103" y="10"/>
                  </a:lnTo>
                  <a:lnTo>
                    <a:pt x="97" y="12"/>
                  </a:lnTo>
                  <a:lnTo>
                    <a:pt x="92" y="14"/>
                  </a:lnTo>
                  <a:lnTo>
                    <a:pt x="87" y="16"/>
                  </a:lnTo>
                  <a:lnTo>
                    <a:pt x="82" y="19"/>
                  </a:lnTo>
                  <a:lnTo>
                    <a:pt x="75" y="22"/>
                  </a:lnTo>
                  <a:lnTo>
                    <a:pt x="68" y="26"/>
                  </a:lnTo>
                  <a:lnTo>
                    <a:pt x="62" y="30"/>
                  </a:lnTo>
                  <a:lnTo>
                    <a:pt x="56" y="34"/>
                  </a:lnTo>
                  <a:lnTo>
                    <a:pt x="50" y="39"/>
                  </a:lnTo>
                  <a:lnTo>
                    <a:pt x="45" y="44"/>
                  </a:lnTo>
                  <a:lnTo>
                    <a:pt x="39" y="49"/>
                  </a:lnTo>
                  <a:lnTo>
                    <a:pt x="34" y="55"/>
                  </a:lnTo>
                  <a:lnTo>
                    <a:pt x="29" y="61"/>
                  </a:lnTo>
                  <a:lnTo>
                    <a:pt x="25" y="67"/>
                  </a:lnTo>
                  <a:lnTo>
                    <a:pt x="21" y="73"/>
                  </a:lnTo>
                  <a:lnTo>
                    <a:pt x="16" y="79"/>
                  </a:lnTo>
                  <a:lnTo>
                    <a:pt x="13" y="86"/>
                  </a:lnTo>
                  <a:lnTo>
                    <a:pt x="10" y="93"/>
                  </a:lnTo>
                  <a:lnTo>
                    <a:pt x="7" y="100"/>
                  </a:lnTo>
                  <a:lnTo>
                    <a:pt x="4" y="107"/>
                  </a:lnTo>
                  <a:lnTo>
                    <a:pt x="1" y="122"/>
                  </a:lnTo>
                  <a:lnTo>
                    <a:pt x="0" y="137"/>
                  </a:lnTo>
                  <a:lnTo>
                    <a:pt x="1" y="152"/>
                  </a:lnTo>
                  <a:lnTo>
                    <a:pt x="4" y="167"/>
                  </a:lnTo>
                  <a:lnTo>
                    <a:pt x="7" y="175"/>
                  </a:lnTo>
                  <a:lnTo>
                    <a:pt x="10" y="182"/>
                  </a:lnTo>
                  <a:lnTo>
                    <a:pt x="14" y="190"/>
                  </a:lnTo>
                  <a:lnTo>
                    <a:pt x="18" y="197"/>
                  </a:lnTo>
                  <a:lnTo>
                    <a:pt x="22" y="204"/>
                  </a:lnTo>
                  <a:lnTo>
                    <a:pt x="28" y="211"/>
                  </a:lnTo>
                  <a:lnTo>
                    <a:pt x="34" y="217"/>
                  </a:lnTo>
                  <a:lnTo>
                    <a:pt x="40" y="221"/>
                  </a:lnTo>
                  <a:lnTo>
                    <a:pt x="42" y="222"/>
                  </a:lnTo>
                  <a:lnTo>
                    <a:pt x="46" y="221"/>
                  </a:lnTo>
                  <a:lnTo>
                    <a:pt x="48" y="218"/>
                  </a:lnTo>
                  <a:lnTo>
                    <a:pt x="48" y="215"/>
                  </a:lnTo>
                  <a:lnTo>
                    <a:pt x="46" y="212"/>
                  </a:lnTo>
                  <a:lnTo>
                    <a:pt x="44" y="209"/>
                  </a:lnTo>
                  <a:lnTo>
                    <a:pt x="42" y="206"/>
                  </a:lnTo>
                  <a:lnTo>
                    <a:pt x="40" y="203"/>
                  </a:lnTo>
                  <a:lnTo>
                    <a:pt x="38" y="201"/>
                  </a:lnTo>
                  <a:lnTo>
                    <a:pt x="36" y="198"/>
                  </a:lnTo>
                  <a:lnTo>
                    <a:pt x="34" y="195"/>
                  </a:lnTo>
                  <a:lnTo>
                    <a:pt x="32" y="192"/>
                  </a:lnTo>
                  <a:lnTo>
                    <a:pt x="30" y="189"/>
                  </a:lnTo>
                  <a:lnTo>
                    <a:pt x="28" y="186"/>
                  </a:lnTo>
                  <a:lnTo>
                    <a:pt x="26" y="182"/>
                  </a:lnTo>
                  <a:lnTo>
                    <a:pt x="24" y="179"/>
                  </a:lnTo>
                  <a:lnTo>
                    <a:pt x="22" y="175"/>
                  </a:lnTo>
                  <a:lnTo>
                    <a:pt x="21" y="172"/>
                  </a:lnTo>
                  <a:lnTo>
                    <a:pt x="19" y="168"/>
                  </a:lnTo>
                  <a:lnTo>
                    <a:pt x="17" y="165"/>
                  </a:lnTo>
                  <a:lnTo>
                    <a:pt x="14" y="150"/>
                  </a:lnTo>
                  <a:lnTo>
                    <a:pt x="12" y="136"/>
                  </a:lnTo>
                  <a:lnTo>
                    <a:pt x="13" y="121"/>
                  </a:lnTo>
                  <a:lnTo>
                    <a:pt x="15" y="107"/>
                  </a:lnTo>
                  <a:lnTo>
                    <a:pt x="18" y="100"/>
                  </a:lnTo>
                  <a:lnTo>
                    <a:pt x="20" y="93"/>
                  </a:lnTo>
                  <a:lnTo>
                    <a:pt x="23" y="86"/>
                  </a:lnTo>
                  <a:lnTo>
                    <a:pt x="27" y="80"/>
                  </a:lnTo>
                  <a:lnTo>
                    <a:pt x="31" y="73"/>
                  </a:lnTo>
                  <a:lnTo>
                    <a:pt x="35" y="67"/>
                  </a:lnTo>
                  <a:lnTo>
                    <a:pt x="40" y="61"/>
                  </a:lnTo>
                  <a:lnTo>
                    <a:pt x="44" y="56"/>
                  </a:lnTo>
                  <a:lnTo>
                    <a:pt x="49" y="51"/>
                  </a:lnTo>
                  <a:lnTo>
                    <a:pt x="55" y="46"/>
                  </a:lnTo>
                  <a:lnTo>
                    <a:pt x="60" y="41"/>
                  </a:lnTo>
                  <a:lnTo>
                    <a:pt x="66" y="36"/>
                  </a:lnTo>
                  <a:lnTo>
                    <a:pt x="72" y="32"/>
                  </a:lnTo>
                  <a:lnTo>
                    <a:pt x="79" y="28"/>
                  </a:lnTo>
                  <a:lnTo>
                    <a:pt x="85" y="24"/>
                  </a:lnTo>
                  <a:lnTo>
                    <a:pt x="92" y="21"/>
                  </a:lnTo>
                  <a:lnTo>
                    <a:pt x="103" y="16"/>
                  </a:lnTo>
                  <a:lnTo>
                    <a:pt x="115" y="12"/>
                  </a:lnTo>
                  <a:lnTo>
                    <a:pt x="127" y="9"/>
                  </a:lnTo>
                  <a:lnTo>
                    <a:pt x="139" y="6"/>
                  </a:lnTo>
                  <a:lnTo>
                    <a:pt x="152" y="5"/>
                  </a:lnTo>
                  <a:lnTo>
                    <a:pt x="164" y="5"/>
                  </a:lnTo>
                  <a:lnTo>
                    <a:pt x="176" y="5"/>
                  </a:lnTo>
                  <a:lnTo>
                    <a:pt x="189" y="7"/>
                  </a:lnTo>
                  <a:lnTo>
                    <a:pt x="201" y="9"/>
                  </a:lnTo>
                  <a:lnTo>
                    <a:pt x="213" y="11"/>
                  </a:lnTo>
                  <a:lnTo>
                    <a:pt x="225" y="15"/>
                  </a:lnTo>
                  <a:lnTo>
                    <a:pt x="237" y="19"/>
                  </a:lnTo>
                  <a:lnTo>
                    <a:pt x="249" y="23"/>
                  </a:lnTo>
                  <a:lnTo>
                    <a:pt x="260" y="29"/>
                  </a:lnTo>
                  <a:lnTo>
                    <a:pt x="271" y="34"/>
                  </a:lnTo>
                  <a:lnTo>
                    <a:pt x="282" y="40"/>
                  </a:lnTo>
                  <a:lnTo>
                    <a:pt x="283" y="40"/>
                  </a:lnTo>
                  <a:lnTo>
                    <a:pt x="284" y="40"/>
                  </a:lnTo>
                  <a:lnTo>
                    <a:pt x="285" y="39"/>
                  </a:lnTo>
                  <a:lnTo>
                    <a:pt x="284" y="38"/>
                  </a:lnTo>
                  <a:close/>
                </a:path>
              </a:pathLst>
            </a:custGeom>
            <a:solidFill>
              <a:srgbClr val="000000"/>
            </a:solidFill>
            <a:ln w="9525">
              <a:noFill/>
              <a:round/>
              <a:headEnd/>
              <a:tailEnd/>
            </a:ln>
          </p:spPr>
          <p:txBody>
            <a:bodyPr/>
            <a:lstStyle/>
            <a:p>
              <a:endParaRPr lang="en-US"/>
            </a:p>
          </p:txBody>
        </p:sp>
        <p:sp>
          <p:nvSpPr>
            <p:cNvPr id="16491" name="Freeform 169"/>
            <p:cNvSpPr>
              <a:spLocks/>
            </p:cNvSpPr>
            <p:nvPr/>
          </p:nvSpPr>
          <p:spPr bwMode="auto">
            <a:xfrm>
              <a:off x="1493" y="3065"/>
              <a:ext cx="69" cy="94"/>
            </a:xfrm>
            <a:custGeom>
              <a:avLst/>
              <a:gdLst>
                <a:gd name="T0" fmla="*/ 54 w 69"/>
                <a:gd name="T1" fmla="*/ 23 h 94"/>
                <a:gd name="T2" fmla="*/ 47 w 69"/>
                <a:gd name="T3" fmla="*/ 14 h 94"/>
                <a:gd name="T4" fmla="*/ 39 w 69"/>
                <a:gd name="T5" fmla="*/ 6 h 94"/>
                <a:gd name="T6" fmla="*/ 29 w 69"/>
                <a:gd name="T7" fmla="*/ 1 h 94"/>
                <a:gd name="T8" fmla="*/ 19 w 69"/>
                <a:gd name="T9" fmla="*/ 1 h 94"/>
                <a:gd name="T10" fmla="*/ 11 w 69"/>
                <a:gd name="T11" fmla="*/ 6 h 94"/>
                <a:gd name="T12" fmla="*/ 5 w 69"/>
                <a:gd name="T13" fmla="*/ 13 h 94"/>
                <a:gd name="T14" fmla="*/ 1 w 69"/>
                <a:gd name="T15" fmla="*/ 21 h 94"/>
                <a:gd name="T16" fmla="*/ 0 w 69"/>
                <a:gd name="T17" fmla="*/ 39 h 94"/>
                <a:gd name="T18" fmla="*/ 9 w 69"/>
                <a:gd name="T19" fmla="*/ 64 h 94"/>
                <a:gd name="T20" fmla="*/ 29 w 69"/>
                <a:gd name="T21" fmla="*/ 83 h 94"/>
                <a:gd name="T22" fmla="*/ 53 w 69"/>
                <a:gd name="T23" fmla="*/ 94 h 94"/>
                <a:gd name="T24" fmla="*/ 68 w 69"/>
                <a:gd name="T25" fmla="*/ 94 h 94"/>
                <a:gd name="T26" fmla="*/ 69 w 69"/>
                <a:gd name="T27" fmla="*/ 91 h 94"/>
                <a:gd name="T28" fmla="*/ 63 w 69"/>
                <a:gd name="T29" fmla="*/ 89 h 94"/>
                <a:gd name="T30" fmla="*/ 53 w 69"/>
                <a:gd name="T31" fmla="*/ 85 h 94"/>
                <a:gd name="T32" fmla="*/ 43 w 69"/>
                <a:gd name="T33" fmla="*/ 82 h 94"/>
                <a:gd name="T34" fmla="*/ 34 w 69"/>
                <a:gd name="T35" fmla="*/ 77 h 94"/>
                <a:gd name="T36" fmla="*/ 26 w 69"/>
                <a:gd name="T37" fmla="*/ 70 h 94"/>
                <a:gd name="T38" fmla="*/ 19 w 69"/>
                <a:gd name="T39" fmla="*/ 61 h 94"/>
                <a:gd name="T40" fmla="*/ 13 w 69"/>
                <a:gd name="T41" fmla="*/ 50 h 94"/>
                <a:gd name="T42" fmla="*/ 9 w 69"/>
                <a:gd name="T43" fmla="*/ 39 h 94"/>
                <a:gd name="T44" fmla="*/ 8 w 69"/>
                <a:gd name="T45" fmla="*/ 29 h 94"/>
                <a:gd name="T46" fmla="*/ 10 w 69"/>
                <a:gd name="T47" fmla="*/ 19 h 94"/>
                <a:gd name="T48" fmla="*/ 15 w 69"/>
                <a:gd name="T49" fmla="*/ 11 h 94"/>
                <a:gd name="T50" fmla="*/ 23 w 69"/>
                <a:gd name="T51" fmla="*/ 6 h 94"/>
                <a:gd name="T52" fmla="*/ 32 w 69"/>
                <a:gd name="T53" fmla="*/ 7 h 94"/>
                <a:gd name="T54" fmla="*/ 40 w 69"/>
                <a:gd name="T55" fmla="*/ 12 h 94"/>
                <a:gd name="T56" fmla="*/ 47 w 69"/>
                <a:gd name="T57" fmla="*/ 18 h 94"/>
                <a:gd name="T58" fmla="*/ 52 w 69"/>
                <a:gd name="T59" fmla="*/ 26 h 94"/>
                <a:gd name="T60" fmla="*/ 56 w 69"/>
                <a:gd name="T61" fmla="*/ 29 h 94"/>
                <a:gd name="T62" fmla="*/ 57 w 69"/>
                <a:gd name="T63" fmla="*/ 28 h 94"/>
                <a:gd name="T64" fmla="*/ 57 w 69"/>
                <a:gd name="T65" fmla="*/ 27 h 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9"/>
                <a:gd name="T100" fmla="*/ 0 h 94"/>
                <a:gd name="T101" fmla="*/ 69 w 69"/>
                <a:gd name="T102" fmla="*/ 94 h 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9" h="94">
                  <a:moveTo>
                    <a:pt x="57" y="27"/>
                  </a:moveTo>
                  <a:lnTo>
                    <a:pt x="54" y="23"/>
                  </a:lnTo>
                  <a:lnTo>
                    <a:pt x="50" y="18"/>
                  </a:lnTo>
                  <a:lnTo>
                    <a:pt x="47" y="14"/>
                  </a:lnTo>
                  <a:lnTo>
                    <a:pt x="43" y="9"/>
                  </a:lnTo>
                  <a:lnTo>
                    <a:pt x="39" y="6"/>
                  </a:lnTo>
                  <a:lnTo>
                    <a:pt x="34" y="3"/>
                  </a:lnTo>
                  <a:lnTo>
                    <a:pt x="29" y="1"/>
                  </a:lnTo>
                  <a:lnTo>
                    <a:pt x="23" y="0"/>
                  </a:lnTo>
                  <a:lnTo>
                    <a:pt x="19" y="1"/>
                  </a:lnTo>
                  <a:lnTo>
                    <a:pt x="14" y="3"/>
                  </a:lnTo>
                  <a:lnTo>
                    <a:pt x="11" y="6"/>
                  </a:lnTo>
                  <a:lnTo>
                    <a:pt x="7" y="9"/>
                  </a:lnTo>
                  <a:lnTo>
                    <a:pt x="5" y="13"/>
                  </a:lnTo>
                  <a:lnTo>
                    <a:pt x="3" y="17"/>
                  </a:lnTo>
                  <a:lnTo>
                    <a:pt x="1" y="21"/>
                  </a:lnTo>
                  <a:lnTo>
                    <a:pt x="0" y="26"/>
                  </a:lnTo>
                  <a:lnTo>
                    <a:pt x="0" y="39"/>
                  </a:lnTo>
                  <a:lnTo>
                    <a:pt x="3" y="52"/>
                  </a:lnTo>
                  <a:lnTo>
                    <a:pt x="9" y="64"/>
                  </a:lnTo>
                  <a:lnTo>
                    <a:pt x="18" y="74"/>
                  </a:lnTo>
                  <a:lnTo>
                    <a:pt x="29" y="83"/>
                  </a:lnTo>
                  <a:lnTo>
                    <a:pt x="41" y="90"/>
                  </a:lnTo>
                  <a:lnTo>
                    <a:pt x="53" y="94"/>
                  </a:lnTo>
                  <a:lnTo>
                    <a:pt x="66" y="94"/>
                  </a:lnTo>
                  <a:lnTo>
                    <a:pt x="68" y="94"/>
                  </a:lnTo>
                  <a:lnTo>
                    <a:pt x="69" y="93"/>
                  </a:lnTo>
                  <a:lnTo>
                    <a:pt x="69" y="91"/>
                  </a:lnTo>
                  <a:lnTo>
                    <a:pt x="68" y="91"/>
                  </a:lnTo>
                  <a:lnTo>
                    <a:pt x="63" y="89"/>
                  </a:lnTo>
                  <a:lnTo>
                    <a:pt x="58" y="87"/>
                  </a:lnTo>
                  <a:lnTo>
                    <a:pt x="53" y="85"/>
                  </a:lnTo>
                  <a:lnTo>
                    <a:pt x="48" y="84"/>
                  </a:lnTo>
                  <a:lnTo>
                    <a:pt x="43" y="82"/>
                  </a:lnTo>
                  <a:lnTo>
                    <a:pt x="38" y="79"/>
                  </a:lnTo>
                  <a:lnTo>
                    <a:pt x="34" y="77"/>
                  </a:lnTo>
                  <a:lnTo>
                    <a:pt x="30" y="73"/>
                  </a:lnTo>
                  <a:lnTo>
                    <a:pt x="26" y="70"/>
                  </a:lnTo>
                  <a:lnTo>
                    <a:pt x="22" y="65"/>
                  </a:lnTo>
                  <a:lnTo>
                    <a:pt x="19" y="61"/>
                  </a:lnTo>
                  <a:lnTo>
                    <a:pt x="15" y="55"/>
                  </a:lnTo>
                  <a:lnTo>
                    <a:pt x="13" y="50"/>
                  </a:lnTo>
                  <a:lnTo>
                    <a:pt x="11" y="45"/>
                  </a:lnTo>
                  <a:lnTo>
                    <a:pt x="9" y="39"/>
                  </a:lnTo>
                  <a:lnTo>
                    <a:pt x="8" y="34"/>
                  </a:lnTo>
                  <a:lnTo>
                    <a:pt x="8" y="29"/>
                  </a:lnTo>
                  <a:lnTo>
                    <a:pt x="8" y="24"/>
                  </a:lnTo>
                  <a:lnTo>
                    <a:pt x="10" y="19"/>
                  </a:lnTo>
                  <a:lnTo>
                    <a:pt x="12" y="14"/>
                  </a:lnTo>
                  <a:lnTo>
                    <a:pt x="15" y="11"/>
                  </a:lnTo>
                  <a:lnTo>
                    <a:pt x="19" y="8"/>
                  </a:lnTo>
                  <a:lnTo>
                    <a:pt x="23" y="6"/>
                  </a:lnTo>
                  <a:lnTo>
                    <a:pt x="28" y="6"/>
                  </a:lnTo>
                  <a:lnTo>
                    <a:pt x="32" y="7"/>
                  </a:lnTo>
                  <a:lnTo>
                    <a:pt x="37" y="9"/>
                  </a:lnTo>
                  <a:lnTo>
                    <a:pt x="40" y="12"/>
                  </a:lnTo>
                  <a:lnTo>
                    <a:pt x="44" y="15"/>
                  </a:lnTo>
                  <a:lnTo>
                    <a:pt x="47" y="18"/>
                  </a:lnTo>
                  <a:lnTo>
                    <a:pt x="50" y="22"/>
                  </a:lnTo>
                  <a:lnTo>
                    <a:pt x="52" y="26"/>
                  </a:lnTo>
                  <a:lnTo>
                    <a:pt x="55" y="29"/>
                  </a:lnTo>
                  <a:lnTo>
                    <a:pt x="56" y="29"/>
                  </a:lnTo>
                  <a:lnTo>
                    <a:pt x="57" y="28"/>
                  </a:lnTo>
                  <a:lnTo>
                    <a:pt x="57" y="27"/>
                  </a:lnTo>
                  <a:close/>
                </a:path>
              </a:pathLst>
            </a:custGeom>
            <a:solidFill>
              <a:srgbClr val="000000"/>
            </a:solidFill>
            <a:ln w="9525">
              <a:noFill/>
              <a:round/>
              <a:headEnd/>
              <a:tailEnd/>
            </a:ln>
          </p:spPr>
          <p:txBody>
            <a:bodyPr/>
            <a:lstStyle/>
            <a:p>
              <a:endParaRPr lang="en-US"/>
            </a:p>
          </p:txBody>
        </p:sp>
        <p:sp>
          <p:nvSpPr>
            <p:cNvPr id="16492" name="Freeform 170"/>
            <p:cNvSpPr>
              <a:spLocks/>
            </p:cNvSpPr>
            <p:nvPr/>
          </p:nvSpPr>
          <p:spPr bwMode="auto">
            <a:xfrm>
              <a:off x="1645" y="3245"/>
              <a:ext cx="21" cy="55"/>
            </a:xfrm>
            <a:custGeom>
              <a:avLst/>
              <a:gdLst>
                <a:gd name="T0" fmla="*/ 3 w 21"/>
                <a:gd name="T1" fmla="*/ 54 h 55"/>
                <a:gd name="T2" fmla="*/ 6 w 21"/>
                <a:gd name="T3" fmla="*/ 48 h 55"/>
                <a:gd name="T4" fmla="*/ 9 w 21"/>
                <a:gd name="T5" fmla="*/ 42 h 55"/>
                <a:gd name="T6" fmla="*/ 12 w 21"/>
                <a:gd name="T7" fmla="*/ 35 h 55"/>
                <a:gd name="T8" fmla="*/ 15 w 21"/>
                <a:gd name="T9" fmla="*/ 28 h 55"/>
                <a:gd name="T10" fmla="*/ 17 w 21"/>
                <a:gd name="T11" fmla="*/ 22 h 55"/>
                <a:gd name="T12" fmla="*/ 19 w 21"/>
                <a:gd name="T13" fmla="*/ 15 h 55"/>
                <a:gd name="T14" fmla="*/ 21 w 21"/>
                <a:gd name="T15" fmla="*/ 8 h 55"/>
                <a:gd name="T16" fmla="*/ 20 w 21"/>
                <a:gd name="T17" fmla="*/ 2 h 55"/>
                <a:gd name="T18" fmla="*/ 19 w 21"/>
                <a:gd name="T19" fmla="*/ 0 h 55"/>
                <a:gd name="T20" fmla="*/ 18 w 21"/>
                <a:gd name="T21" fmla="*/ 0 h 55"/>
                <a:gd name="T22" fmla="*/ 17 w 21"/>
                <a:gd name="T23" fmla="*/ 1 h 55"/>
                <a:gd name="T24" fmla="*/ 16 w 21"/>
                <a:gd name="T25" fmla="*/ 2 h 55"/>
                <a:gd name="T26" fmla="*/ 14 w 21"/>
                <a:gd name="T27" fmla="*/ 6 h 55"/>
                <a:gd name="T28" fmla="*/ 13 w 21"/>
                <a:gd name="T29" fmla="*/ 11 h 55"/>
                <a:gd name="T30" fmla="*/ 12 w 21"/>
                <a:gd name="T31" fmla="*/ 15 h 55"/>
                <a:gd name="T32" fmla="*/ 12 w 21"/>
                <a:gd name="T33" fmla="*/ 20 h 55"/>
                <a:gd name="T34" fmla="*/ 10 w 21"/>
                <a:gd name="T35" fmla="*/ 29 h 55"/>
                <a:gd name="T36" fmla="*/ 8 w 21"/>
                <a:gd name="T37" fmla="*/ 37 h 55"/>
                <a:gd name="T38" fmla="*/ 5 w 21"/>
                <a:gd name="T39" fmla="*/ 45 h 55"/>
                <a:gd name="T40" fmla="*/ 1 w 21"/>
                <a:gd name="T41" fmla="*/ 53 h 55"/>
                <a:gd name="T42" fmla="*/ 0 w 21"/>
                <a:gd name="T43" fmla="*/ 54 h 55"/>
                <a:gd name="T44" fmla="*/ 1 w 21"/>
                <a:gd name="T45" fmla="*/ 55 h 55"/>
                <a:gd name="T46" fmla="*/ 2 w 21"/>
                <a:gd name="T47" fmla="*/ 55 h 55"/>
                <a:gd name="T48" fmla="*/ 3 w 21"/>
                <a:gd name="T49" fmla="*/ 54 h 55"/>
                <a:gd name="T50" fmla="*/ 3 w 21"/>
                <a:gd name="T51" fmla="*/ 54 h 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
                <a:gd name="T79" fmla="*/ 0 h 55"/>
                <a:gd name="T80" fmla="*/ 21 w 21"/>
                <a:gd name="T81" fmla="*/ 55 h 5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 h="55">
                  <a:moveTo>
                    <a:pt x="3" y="54"/>
                  </a:moveTo>
                  <a:lnTo>
                    <a:pt x="6" y="48"/>
                  </a:lnTo>
                  <a:lnTo>
                    <a:pt x="9" y="42"/>
                  </a:lnTo>
                  <a:lnTo>
                    <a:pt x="12" y="35"/>
                  </a:lnTo>
                  <a:lnTo>
                    <a:pt x="15" y="28"/>
                  </a:lnTo>
                  <a:lnTo>
                    <a:pt x="17" y="22"/>
                  </a:lnTo>
                  <a:lnTo>
                    <a:pt x="19" y="15"/>
                  </a:lnTo>
                  <a:lnTo>
                    <a:pt x="21" y="8"/>
                  </a:lnTo>
                  <a:lnTo>
                    <a:pt x="20" y="2"/>
                  </a:lnTo>
                  <a:lnTo>
                    <a:pt x="19" y="0"/>
                  </a:lnTo>
                  <a:lnTo>
                    <a:pt x="18" y="0"/>
                  </a:lnTo>
                  <a:lnTo>
                    <a:pt x="17" y="1"/>
                  </a:lnTo>
                  <a:lnTo>
                    <a:pt x="16" y="2"/>
                  </a:lnTo>
                  <a:lnTo>
                    <a:pt x="14" y="6"/>
                  </a:lnTo>
                  <a:lnTo>
                    <a:pt x="13" y="11"/>
                  </a:lnTo>
                  <a:lnTo>
                    <a:pt x="12" y="15"/>
                  </a:lnTo>
                  <a:lnTo>
                    <a:pt x="12" y="20"/>
                  </a:lnTo>
                  <a:lnTo>
                    <a:pt x="10" y="29"/>
                  </a:lnTo>
                  <a:lnTo>
                    <a:pt x="8" y="37"/>
                  </a:lnTo>
                  <a:lnTo>
                    <a:pt x="5" y="45"/>
                  </a:lnTo>
                  <a:lnTo>
                    <a:pt x="1" y="53"/>
                  </a:lnTo>
                  <a:lnTo>
                    <a:pt x="0" y="54"/>
                  </a:lnTo>
                  <a:lnTo>
                    <a:pt x="1" y="55"/>
                  </a:lnTo>
                  <a:lnTo>
                    <a:pt x="2" y="55"/>
                  </a:lnTo>
                  <a:lnTo>
                    <a:pt x="3" y="54"/>
                  </a:lnTo>
                  <a:close/>
                </a:path>
              </a:pathLst>
            </a:custGeom>
            <a:solidFill>
              <a:srgbClr val="000000"/>
            </a:solidFill>
            <a:ln w="9525">
              <a:noFill/>
              <a:round/>
              <a:headEnd/>
              <a:tailEnd/>
            </a:ln>
          </p:spPr>
          <p:txBody>
            <a:bodyPr/>
            <a:lstStyle/>
            <a:p>
              <a:endParaRPr lang="en-US"/>
            </a:p>
          </p:txBody>
        </p:sp>
        <p:sp>
          <p:nvSpPr>
            <p:cNvPr id="16493" name="Freeform 171"/>
            <p:cNvSpPr>
              <a:spLocks/>
            </p:cNvSpPr>
            <p:nvPr/>
          </p:nvSpPr>
          <p:spPr bwMode="auto">
            <a:xfrm>
              <a:off x="1655" y="3271"/>
              <a:ext cx="114" cy="81"/>
            </a:xfrm>
            <a:custGeom>
              <a:avLst/>
              <a:gdLst>
                <a:gd name="T0" fmla="*/ 0 w 114"/>
                <a:gd name="T1" fmla="*/ 1 h 81"/>
                <a:gd name="T2" fmla="*/ 7 w 114"/>
                <a:gd name="T3" fmla="*/ 7 h 81"/>
                <a:gd name="T4" fmla="*/ 15 w 114"/>
                <a:gd name="T5" fmla="*/ 12 h 81"/>
                <a:gd name="T6" fmla="*/ 23 w 114"/>
                <a:gd name="T7" fmla="*/ 16 h 81"/>
                <a:gd name="T8" fmla="*/ 31 w 114"/>
                <a:gd name="T9" fmla="*/ 19 h 81"/>
                <a:gd name="T10" fmla="*/ 40 w 114"/>
                <a:gd name="T11" fmla="*/ 22 h 81"/>
                <a:gd name="T12" fmla="*/ 49 w 114"/>
                <a:gd name="T13" fmla="*/ 25 h 81"/>
                <a:gd name="T14" fmla="*/ 58 w 114"/>
                <a:gd name="T15" fmla="*/ 28 h 81"/>
                <a:gd name="T16" fmla="*/ 66 w 114"/>
                <a:gd name="T17" fmla="*/ 31 h 81"/>
                <a:gd name="T18" fmla="*/ 70 w 114"/>
                <a:gd name="T19" fmla="*/ 33 h 81"/>
                <a:gd name="T20" fmla="*/ 74 w 114"/>
                <a:gd name="T21" fmla="*/ 35 h 81"/>
                <a:gd name="T22" fmla="*/ 78 w 114"/>
                <a:gd name="T23" fmla="*/ 37 h 81"/>
                <a:gd name="T24" fmla="*/ 81 w 114"/>
                <a:gd name="T25" fmla="*/ 39 h 81"/>
                <a:gd name="T26" fmla="*/ 85 w 114"/>
                <a:gd name="T27" fmla="*/ 42 h 81"/>
                <a:gd name="T28" fmla="*/ 88 w 114"/>
                <a:gd name="T29" fmla="*/ 44 h 81"/>
                <a:gd name="T30" fmla="*/ 91 w 114"/>
                <a:gd name="T31" fmla="*/ 47 h 81"/>
                <a:gd name="T32" fmla="*/ 95 w 114"/>
                <a:gd name="T33" fmla="*/ 50 h 81"/>
                <a:gd name="T34" fmla="*/ 98 w 114"/>
                <a:gd name="T35" fmla="*/ 54 h 81"/>
                <a:gd name="T36" fmla="*/ 100 w 114"/>
                <a:gd name="T37" fmla="*/ 57 h 81"/>
                <a:gd name="T38" fmla="*/ 102 w 114"/>
                <a:gd name="T39" fmla="*/ 61 h 81"/>
                <a:gd name="T40" fmla="*/ 104 w 114"/>
                <a:gd name="T41" fmla="*/ 65 h 81"/>
                <a:gd name="T42" fmla="*/ 105 w 114"/>
                <a:gd name="T43" fmla="*/ 69 h 81"/>
                <a:gd name="T44" fmla="*/ 107 w 114"/>
                <a:gd name="T45" fmla="*/ 73 h 81"/>
                <a:gd name="T46" fmla="*/ 109 w 114"/>
                <a:gd name="T47" fmla="*/ 77 h 81"/>
                <a:gd name="T48" fmla="*/ 110 w 114"/>
                <a:gd name="T49" fmla="*/ 81 h 81"/>
                <a:gd name="T50" fmla="*/ 111 w 114"/>
                <a:gd name="T51" fmla="*/ 81 h 81"/>
                <a:gd name="T52" fmla="*/ 112 w 114"/>
                <a:gd name="T53" fmla="*/ 81 h 81"/>
                <a:gd name="T54" fmla="*/ 113 w 114"/>
                <a:gd name="T55" fmla="*/ 80 h 81"/>
                <a:gd name="T56" fmla="*/ 114 w 114"/>
                <a:gd name="T57" fmla="*/ 79 h 81"/>
                <a:gd name="T58" fmla="*/ 112 w 114"/>
                <a:gd name="T59" fmla="*/ 72 h 81"/>
                <a:gd name="T60" fmla="*/ 110 w 114"/>
                <a:gd name="T61" fmla="*/ 65 h 81"/>
                <a:gd name="T62" fmla="*/ 107 w 114"/>
                <a:gd name="T63" fmla="*/ 58 h 81"/>
                <a:gd name="T64" fmla="*/ 103 w 114"/>
                <a:gd name="T65" fmla="*/ 52 h 81"/>
                <a:gd name="T66" fmla="*/ 98 w 114"/>
                <a:gd name="T67" fmla="*/ 46 h 81"/>
                <a:gd name="T68" fmla="*/ 92 w 114"/>
                <a:gd name="T69" fmla="*/ 41 h 81"/>
                <a:gd name="T70" fmla="*/ 86 w 114"/>
                <a:gd name="T71" fmla="*/ 37 h 81"/>
                <a:gd name="T72" fmla="*/ 80 w 114"/>
                <a:gd name="T73" fmla="*/ 33 h 81"/>
                <a:gd name="T74" fmla="*/ 75 w 114"/>
                <a:gd name="T75" fmla="*/ 31 h 81"/>
                <a:gd name="T76" fmla="*/ 70 w 114"/>
                <a:gd name="T77" fmla="*/ 29 h 81"/>
                <a:gd name="T78" fmla="*/ 65 w 114"/>
                <a:gd name="T79" fmla="*/ 27 h 81"/>
                <a:gd name="T80" fmla="*/ 60 w 114"/>
                <a:gd name="T81" fmla="*/ 25 h 81"/>
                <a:gd name="T82" fmla="*/ 55 w 114"/>
                <a:gd name="T83" fmla="*/ 24 h 81"/>
                <a:gd name="T84" fmla="*/ 50 w 114"/>
                <a:gd name="T85" fmla="*/ 22 h 81"/>
                <a:gd name="T86" fmla="*/ 45 w 114"/>
                <a:gd name="T87" fmla="*/ 20 h 81"/>
                <a:gd name="T88" fmla="*/ 40 w 114"/>
                <a:gd name="T89" fmla="*/ 19 h 81"/>
                <a:gd name="T90" fmla="*/ 34 w 114"/>
                <a:gd name="T91" fmla="*/ 18 h 81"/>
                <a:gd name="T92" fmla="*/ 29 w 114"/>
                <a:gd name="T93" fmla="*/ 16 h 81"/>
                <a:gd name="T94" fmla="*/ 24 w 114"/>
                <a:gd name="T95" fmla="*/ 14 h 81"/>
                <a:gd name="T96" fmla="*/ 19 w 114"/>
                <a:gd name="T97" fmla="*/ 12 h 81"/>
                <a:gd name="T98" fmla="*/ 15 w 114"/>
                <a:gd name="T99" fmla="*/ 9 h 81"/>
                <a:gd name="T100" fmla="*/ 10 w 114"/>
                <a:gd name="T101" fmla="*/ 7 h 81"/>
                <a:gd name="T102" fmla="*/ 6 w 114"/>
                <a:gd name="T103" fmla="*/ 4 h 81"/>
                <a:gd name="T104" fmla="*/ 2 w 114"/>
                <a:gd name="T105" fmla="*/ 0 h 81"/>
                <a:gd name="T106" fmla="*/ 1 w 114"/>
                <a:gd name="T107" fmla="*/ 0 h 81"/>
                <a:gd name="T108" fmla="*/ 1 w 114"/>
                <a:gd name="T109" fmla="*/ 0 h 81"/>
                <a:gd name="T110" fmla="*/ 0 w 114"/>
                <a:gd name="T111" fmla="*/ 1 h 81"/>
                <a:gd name="T112" fmla="*/ 0 w 114"/>
                <a:gd name="T113" fmla="*/ 1 h 81"/>
                <a:gd name="T114" fmla="*/ 0 w 114"/>
                <a:gd name="T115" fmla="*/ 1 h 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
                <a:gd name="T175" fmla="*/ 0 h 81"/>
                <a:gd name="T176" fmla="*/ 114 w 114"/>
                <a:gd name="T177" fmla="*/ 81 h 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 h="81">
                  <a:moveTo>
                    <a:pt x="0" y="1"/>
                  </a:moveTo>
                  <a:lnTo>
                    <a:pt x="7" y="7"/>
                  </a:lnTo>
                  <a:lnTo>
                    <a:pt x="15" y="12"/>
                  </a:lnTo>
                  <a:lnTo>
                    <a:pt x="23" y="16"/>
                  </a:lnTo>
                  <a:lnTo>
                    <a:pt x="31" y="19"/>
                  </a:lnTo>
                  <a:lnTo>
                    <a:pt x="40" y="22"/>
                  </a:lnTo>
                  <a:lnTo>
                    <a:pt x="49" y="25"/>
                  </a:lnTo>
                  <a:lnTo>
                    <a:pt x="58" y="28"/>
                  </a:lnTo>
                  <a:lnTo>
                    <a:pt x="66" y="31"/>
                  </a:lnTo>
                  <a:lnTo>
                    <a:pt x="70" y="33"/>
                  </a:lnTo>
                  <a:lnTo>
                    <a:pt x="74" y="35"/>
                  </a:lnTo>
                  <a:lnTo>
                    <a:pt x="78" y="37"/>
                  </a:lnTo>
                  <a:lnTo>
                    <a:pt x="81" y="39"/>
                  </a:lnTo>
                  <a:lnTo>
                    <a:pt x="85" y="42"/>
                  </a:lnTo>
                  <a:lnTo>
                    <a:pt x="88" y="44"/>
                  </a:lnTo>
                  <a:lnTo>
                    <a:pt x="91" y="47"/>
                  </a:lnTo>
                  <a:lnTo>
                    <a:pt x="95" y="50"/>
                  </a:lnTo>
                  <a:lnTo>
                    <a:pt x="98" y="54"/>
                  </a:lnTo>
                  <a:lnTo>
                    <a:pt x="100" y="57"/>
                  </a:lnTo>
                  <a:lnTo>
                    <a:pt x="102" y="61"/>
                  </a:lnTo>
                  <a:lnTo>
                    <a:pt x="104" y="65"/>
                  </a:lnTo>
                  <a:lnTo>
                    <a:pt x="105" y="69"/>
                  </a:lnTo>
                  <a:lnTo>
                    <a:pt x="107" y="73"/>
                  </a:lnTo>
                  <a:lnTo>
                    <a:pt x="109" y="77"/>
                  </a:lnTo>
                  <a:lnTo>
                    <a:pt x="110" y="81"/>
                  </a:lnTo>
                  <a:lnTo>
                    <a:pt x="111" y="81"/>
                  </a:lnTo>
                  <a:lnTo>
                    <a:pt x="112" y="81"/>
                  </a:lnTo>
                  <a:lnTo>
                    <a:pt x="113" y="80"/>
                  </a:lnTo>
                  <a:lnTo>
                    <a:pt x="114" y="79"/>
                  </a:lnTo>
                  <a:lnTo>
                    <a:pt x="112" y="72"/>
                  </a:lnTo>
                  <a:lnTo>
                    <a:pt x="110" y="65"/>
                  </a:lnTo>
                  <a:lnTo>
                    <a:pt x="107" y="58"/>
                  </a:lnTo>
                  <a:lnTo>
                    <a:pt x="103" y="52"/>
                  </a:lnTo>
                  <a:lnTo>
                    <a:pt x="98" y="46"/>
                  </a:lnTo>
                  <a:lnTo>
                    <a:pt x="92" y="41"/>
                  </a:lnTo>
                  <a:lnTo>
                    <a:pt x="86" y="37"/>
                  </a:lnTo>
                  <a:lnTo>
                    <a:pt x="80" y="33"/>
                  </a:lnTo>
                  <a:lnTo>
                    <a:pt x="75" y="31"/>
                  </a:lnTo>
                  <a:lnTo>
                    <a:pt x="70" y="29"/>
                  </a:lnTo>
                  <a:lnTo>
                    <a:pt x="65" y="27"/>
                  </a:lnTo>
                  <a:lnTo>
                    <a:pt x="60" y="25"/>
                  </a:lnTo>
                  <a:lnTo>
                    <a:pt x="55" y="24"/>
                  </a:lnTo>
                  <a:lnTo>
                    <a:pt x="50" y="22"/>
                  </a:lnTo>
                  <a:lnTo>
                    <a:pt x="45" y="20"/>
                  </a:lnTo>
                  <a:lnTo>
                    <a:pt x="40" y="19"/>
                  </a:lnTo>
                  <a:lnTo>
                    <a:pt x="34" y="18"/>
                  </a:lnTo>
                  <a:lnTo>
                    <a:pt x="29" y="16"/>
                  </a:lnTo>
                  <a:lnTo>
                    <a:pt x="24" y="14"/>
                  </a:lnTo>
                  <a:lnTo>
                    <a:pt x="19" y="12"/>
                  </a:lnTo>
                  <a:lnTo>
                    <a:pt x="15" y="9"/>
                  </a:lnTo>
                  <a:lnTo>
                    <a:pt x="10" y="7"/>
                  </a:lnTo>
                  <a:lnTo>
                    <a:pt x="6" y="4"/>
                  </a:lnTo>
                  <a:lnTo>
                    <a:pt x="2" y="0"/>
                  </a:lnTo>
                  <a:lnTo>
                    <a:pt x="1" y="0"/>
                  </a:lnTo>
                  <a:lnTo>
                    <a:pt x="0" y="1"/>
                  </a:lnTo>
                  <a:close/>
                </a:path>
              </a:pathLst>
            </a:custGeom>
            <a:solidFill>
              <a:srgbClr val="000000"/>
            </a:solidFill>
            <a:ln w="9525">
              <a:noFill/>
              <a:round/>
              <a:headEnd/>
              <a:tailEnd/>
            </a:ln>
          </p:spPr>
          <p:txBody>
            <a:bodyPr/>
            <a:lstStyle/>
            <a:p>
              <a:endParaRPr lang="en-US"/>
            </a:p>
          </p:txBody>
        </p:sp>
        <p:sp>
          <p:nvSpPr>
            <p:cNvPr id="16494" name="Freeform 172"/>
            <p:cNvSpPr>
              <a:spLocks/>
            </p:cNvSpPr>
            <p:nvPr/>
          </p:nvSpPr>
          <p:spPr bwMode="auto">
            <a:xfrm>
              <a:off x="1633" y="2925"/>
              <a:ext cx="121" cy="75"/>
            </a:xfrm>
            <a:custGeom>
              <a:avLst/>
              <a:gdLst>
                <a:gd name="T0" fmla="*/ 119 w 121"/>
                <a:gd name="T1" fmla="*/ 1 h 75"/>
                <a:gd name="T2" fmla="*/ 118 w 121"/>
                <a:gd name="T3" fmla="*/ 10 h 75"/>
                <a:gd name="T4" fmla="*/ 115 w 121"/>
                <a:gd name="T5" fmla="*/ 19 h 75"/>
                <a:gd name="T6" fmla="*/ 112 w 121"/>
                <a:gd name="T7" fmla="*/ 26 h 75"/>
                <a:gd name="T8" fmla="*/ 107 w 121"/>
                <a:gd name="T9" fmla="*/ 33 h 75"/>
                <a:gd name="T10" fmla="*/ 101 w 121"/>
                <a:gd name="T11" fmla="*/ 39 h 75"/>
                <a:gd name="T12" fmla="*/ 94 w 121"/>
                <a:gd name="T13" fmla="*/ 45 h 75"/>
                <a:gd name="T14" fmla="*/ 86 w 121"/>
                <a:gd name="T15" fmla="*/ 50 h 75"/>
                <a:gd name="T16" fmla="*/ 78 w 121"/>
                <a:gd name="T17" fmla="*/ 55 h 75"/>
                <a:gd name="T18" fmla="*/ 74 w 121"/>
                <a:gd name="T19" fmla="*/ 57 h 75"/>
                <a:gd name="T20" fmla="*/ 70 w 121"/>
                <a:gd name="T21" fmla="*/ 60 h 75"/>
                <a:gd name="T22" fmla="*/ 65 w 121"/>
                <a:gd name="T23" fmla="*/ 61 h 75"/>
                <a:gd name="T24" fmla="*/ 60 w 121"/>
                <a:gd name="T25" fmla="*/ 63 h 75"/>
                <a:gd name="T26" fmla="*/ 56 w 121"/>
                <a:gd name="T27" fmla="*/ 65 h 75"/>
                <a:gd name="T28" fmla="*/ 51 w 121"/>
                <a:gd name="T29" fmla="*/ 66 h 75"/>
                <a:gd name="T30" fmla="*/ 46 w 121"/>
                <a:gd name="T31" fmla="*/ 67 h 75"/>
                <a:gd name="T32" fmla="*/ 42 w 121"/>
                <a:gd name="T33" fmla="*/ 68 h 75"/>
                <a:gd name="T34" fmla="*/ 37 w 121"/>
                <a:gd name="T35" fmla="*/ 68 h 75"/>
                <a:gd name="T36" fmla="*/ 32 w 121"/>
                <a:gd name="T37" fmla="*/ 69 h 75"/>
                <a:gd name="T38" fmla="*/ 27 w 121"/>
                <a:gd name="T39" fmla="*/ 69 h 75"/>
                <a:gd name="T40" fmla="*/ 22 w 121"/>
                <a:gd name="T41" fmla="*/ 69 h 75"/>
                <a:gd name="T42" fmla="*/ 18 w 121"/>
                <a:gd name="T43" fmla="*/ 69 h 75"/>
                <a:gd name="T44" fmla="*/ 13 w 121"/>
                <a:gd name="T45" fmla="*/ 68 h 75"/>
                <a:gd name="T46" fmla="*/ 8 w 121"/>
                <a:gd name="T47" fmla="*/ 68 h 75"/>
                <a:gd name="T48" fmla="*/ 3 w 121"/>
                <a:gd name="T49" fmla="*/ 67 h 75"/>
                <a:gd name="T50" fmla="*/ 2 w 121"/>
                <a:gd name="T51" fmla="*/ 67 h 75"/>
                <a:gd name="T52" fmla="*/ 1 w 121"/>
                <a:gd name="T53" fmla="*/ 68 h 75"/>
                <a:gd name="T54" fmla="*/ 0 w 121"/>
                <a:gd name="T55" fmla="*/ 69 h 75"/>
                <a:gd name="T56" fmla="*/ 1 w 121"/>
                <a:gd name="T57" fmla="*/ 70 h 75"/>
                <a:gd name="T58" fmla="*/ 6 w 121"/>
                <a:gd name="T59" fmla="*/ 72 h 75"/>
                <a:gd name="T60" fmla="*/ 11 w 121"/>
                <a:gd name="T61" fmla="*/ 73 h 75"/>
                <a:gd name="T62" fmla="*/ 16 w 121"/>
                <a:gd name="T63" fmla="*/ 74 h 75"/>
                <a:gd name="T64" fmla="*/ 21 w 121"/>
                <a:gd name="T65" fmla="*/ 75 h 75"/>
                <a:gd name="T66" fmla="*/ 26 w 121"/>
                <a:gd name="T67" fmla="*/ 75 h 75"/>
                <a:gd name="T68" fmla="*/ 32 w 121"/>
                <a:gd name="T69" fmla="*/ 75 h 75"/>
                <a:gd name="T70" fmla="*/ 37 w 121"/>
                <a:gd name="T71" fmla="*/ 74 h 75"/>
                <a:gd name="T72" fmla="*/ 42 w 121"/>
                <a:gd name="T73" fmla="*/ 73 h 75"/>
                <a:gd name="T74" fmla="*/ 47 w 121"/>
                <a:gd name="T75" fmla="*/ 72 h 75"/>
                <a:gd name="T76" fmla="*/ 52 w 121"/>
                <a:gd name="T77" fmla="*/ 70 h 75"/>
                <a:gd name="T78" fmla="*/ 58 w 121"/>
                <a:gd name="T79" fmla="*/ 68 h 75"/>
                <a:gd name="T80" fmla="*/ 63 w 121"/>
                <a:gd name="T81" fmla="*/ 67 h 75"/>
                <a:gd name="T82" fmla="*/ 68 w 121"/>
                <a:gd name="T83" fmla="*/ 64 h 75"/>
                <a:gd name="T84" fmla="*/ 72 w 121"/>
                <a:gd name="T85" fmla="*/ 62 h 75"/>
                <a:gd name="T86" fmla="*/ 77 w 121"/>
                <a:gd name="T87" fmla="*/ 60 h 75"/>
                <a:gd name="T88" fmla="*/ 82 w 121"/>
                <a:gd name="T89" fmla="*/ 57 h 75"/>
                <a:gd name="T90" fmla="*/ 89 w 121"/>
                <a:gd name="T91" fmla="*/ 52 h 75"/>
                <a:gd name="T92" fmla="*/ 97 w 121"/>
                <a:gd name="T93" fmla="*/ 47 h 75"/>
                <a:gd name="T94" fmla="*/ 103 w 121"/>
                <a:gd name="T95" fmla="*/ 40 h 75"/>
                <a:gd name="T96" fmla="*/ 109 w 121"/>
                <a:gd name="T97" fmla="*/ 33 h 75"/>
                <a:gd name="T98" fmla="*/ 114 w 121"/>
                <a:gd name="T99" fmla="*/ 26 h 75"/>
                <a:gd name="T100" fmla="*/ 118 w 121"/>
                <a:gd name="T101" fmla="*/ 18 h 75"/>
                <a:gd name="T102" fmla="*/ 120 w 121"/>
                <a:gd name="T103" fmla="*/ 9 h 75"/>
                <a:gd name="T104" fmla="*/ 121 w 121"/>
                <a:gd name="T105" fmla="*/ 0 h 75"/>
                <a:gd name="T106" fmla="*/ 120 w 121"/>
                <a:gd name="T107" fmla="*/ 0 h 75"/>
                <a:gd name="T108" fmla="*/ 120 w 121"/>
                <a:gd name="T109" fmla="*/ 0 h 75"/>
                <a:gd name="T110" fmla="*/ 120 w 121"/>
                <a:gd name="T111" fmla="*/ 0 h 75"/>
                <a:gd name="T112" fmla="*/ 119 w 121"/>
                <a:gd name="T113" fmla="*/ 1 h 75"/>
                <a:gd name="T114" fmla="*/ 119 w 121"/>
                <a:gd name="T115" fmla="*/ 1 h 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1"/>
                <a:gd name="T175" fmla="*/ 0 h 75"/>
                <a:gd name="T176" fmla="*/ 121 w 121"/>
                <a:gd name="T177" fmla="*/ 75 h 7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1" h="75">
                  <a:moveTo>
                    <a:pt x="119" y="1"/>
                  </a:moveTo>
                  <a:lnTo>
                    <a:pt x="118" y="10"/>
                  </a:lnTo>
                  <a:lnTo>
                    <a:pt x="115" y="19"/>
                  </a:lnTo>
                  <a:lnTo>
                    <a:pt x="112" y="26"/>
                  </a:lnTo>
                  <a:lnTo>
                    <a:pt x="107" y="33"/>
                  </a:lnTo>
                  <a:lnTo>
                    <a:pt x="101" y="39"/>
                  </a:lnTo>
                  <a:lnTo>
                    <a:pt x="94" y="45"/>
                  </a:lnTo>
                  <a:lnTo>
                    <a:pt x="86" y="50"/>
                  </a:lnTo>
                  <a:lnTo>
                    <a:pt x="78" y="55"/>
                  </a:lnTo>
                  <a:lnTo>
                    <a:pt x="74" y="57"/>
                  </a:lnTo>
                  <a:lnTo>
                    <a:pt x="70" y="60"/>
                  </a:lnTo>
                  <a:lnTo>
                    <a:pt x="65" y="61"/>
                  </a:lnTo>
                  <a:lnTo>
                    <a:pt x="60" y="63"/>
                  </a:lnTo>
                  <a:lnTo>
                    <a:pt x="56" y="65"/>
                  </a:lnTo>
                  <a:lnTo>
                    <a:pt x="51" y="66"/>
                  </a:lnTo>
                  <a:lnTo>
                    <a:pt x="46" y="67"/>
                  </a:lnTo>
                  <a:lnTo>
                    <a:pt x="42" y="68"/>
                  </a:lnTo>
                  <a:lnTo>
                    <a:pt x="37" y="68"/>
                  </a:lnTo>
                  <a:lnTo>
                    <a:pt x="32" y="69"/>
                  </a:lnTo>
                  <a:lnTo>
                    <a:pt x="27" y="69"/>
                  </a:lnTo>
                  <a:lnTo>
                    <a:pt x="22" y="69"/>
                  </a:lnTo>
                  <a:lnTo>
                    <a:pt x="18" y="69"/>
                  </a:lnTo>
                  <a:lnTo>
                    <a:pt x="13" y="68"/>
                  </a:lnTo>
                  <a:lnTo>
                    <a:pt x="8" y="68"/>
                  </a:lnTo>
                  <a:lnTo>
                    <a:pt x="3" y="67"/>
                  </a:lnTo>
                  <a:lnTo>
                    <a:pt x="2" y="67"/>
                  </a:lnTo>
                  <a:lnTo>
                    <a:pt x="1" y="68"/>
                  </a:lnTo>
                  <a:lnTo>
                    <a:pt x="0" y="69"/>
                  </a:lnTo>
                  <a:lnTo>
                    <a:pt x="1" y="70"/>
                  </a:lnTo>
                  <a:lnTo>
                    <a:pt x="6" y="72"/>
                  </a:lnTo>
                  <a:lnTo>
                    <a:pt x="11" y="73"/>
                  </a:lnTo>
                  <a:lnTo>
                    <a:pt x="16" y="74"/>
                  </a:lnTo>
                  <a:lnTo>
                    <a:pt x="21" y="75"/>
                  </a:lnTo>
                  <a:lnTo>
                    <a:pt x="26" y="75"/>
                  </a:lnTo>
                  <a:lnTo>
                    <a:pt x="32" y="75"/>
                  </a:lnTo>
                  <a:lnTo>
                    <a:pt x="37" y="74"/>
                  </a:lnTo>
                  <a:lnTo>
                    <a:pt x="42" y="73"/>
                  </a:lnTo>
                  <a:lnTo>
                    <a:pt x="47" y="72"/>
                  </a:lnTo>
                  <a:lnTo>
                    <a:pt x="52" y="70"/>
                  </a:lnTo>
                  <a:lnTo>
                    <a:pt x="58" y="68"/>
                  </a:lnTo>
                  <a:lnTo>
                    <a:pt x="63" y="67"/>
                  </a:lnTo>
                  <a:lnTo>
                    <a:pt x="68" y="64"/>
                  </a:lnTo>
                  <a:lnTo>
                    <a:pt x="72" y="62"/>
                  </a:lnTo>
                  <a:lnTo>
                    <a:pt x="77" y="60"/>
                  </a:lnTo>
                  <a:lnTo>
                    <a:pt x="82" y="57"/>
                  </a:lnTo>
                  <a:lnTo>
                    <a:pt x="89" y="52"/>
                  </a:lnTo>
                  <a:lnTo>
                    <a:pt x="97" y="47"/>
                  </a:lnTo>
                  <a:lnTo>
                    <a:pt x="103" y="40"/>
                  </a:lnTo>
                  <a:lnTo>
                    <a:pt x="109" y="33"/>
                  </a:lnTo>
                  <a:lnTo>
                    <a:pt x="114" y="26"/>
                  </a:lnTo>
                  <a:lnTo>
                    <a:pt x="118" y="18"/>
                  </a:lnTo>
                  <a:lnTo>
                    <a:pt x="120" y="9"/>
                  </a:lnTo>
                  <a:lnTo>
                    <a:pt x="121" y="0"/>
                  </a:lnTo>
                  <a:lnTo>
                    <a:pt x="120" y="0"/>
                  </a:lnTo>
                  <a:lnTo>
                    <a:pt x="119" y="1"/>
                  </a:lnTo>
                  <a:close/>
                </a:path>
              </a:pathLst>
            </a:custGeom>
            <a:solidFill>
              <a:srgbClr val="000000"/>
            </a:solidFill>
            <a:ln w="9525">
              <a:noFill/>
              <a:round/>
              <a:headEnd/>
              <a:tailEnd/>
            </a:ln>
          </p:spPr>
          <p:txBody>
            <a:bodyPr/>
            <a:lstStyle/>
            <a:p>
              <a:endParaRPr lang="en-US"/>
            </a:p>
          </p:txBody>
        </p:sp>
        <p:sp>
          <p:nvSpPr>
            <p:cNvPr id="16495" name="Freeform 173"/>
            <p:cNvSpPr>
              <a:spLocks/>
            </p:cNvSpPr>
            <p:nvPr/>
          </p:nvSpPr>
          <p:spPr bwMode="auto">
            <a:xfrm>
              <a:off x="1642" y="2930"/>
              <a:ext cx="126" cy="82"/>
            </a:xfrm>
            <a:custGeom>
              <a:avLst/>
              <a:gdLst>
                <a:gd name="T0" fmla="*/ 121 w 126"/>
                <a:gd name="T1" fmla="*/ 2 h 82"/>
                <a:gd name="T2" fmla="*/ 124 w 126"/>
                <a:gd name="T3" fmla="*/ 13 h 82"/>
                <a:gd name="T4" fmla="*/ 123 w 126"/>
                <a:gd name="T5" fmla="*/ 24 h 82"/>
                <a:gd name="T6" fmla="*/ 120 w 126"/>
                <a:gd name="T7" fmla="*/ 33 h 82"/>
                <a:gd name="T8" fmla="*/ 114 w 126"/>
                <a:gd name="T9" fmla="*/ 42 h 82"/>
                <a:gd name="T10" fmla="*/ 106 w 126"/>
                <a:gd name="T11" fmla="*/ 50 h 82"/>
                <a:gd name="T12" fmla="*/ 98 w 126"/>
                <a:gd name="T13" fmla="*/ 57 h 82"/>
                <a:gd name="T14" fmla="*/ 88 w 126"/>
                <a:gd name="T15" fmla="*/ 63 h 82"/>
                <a:gd name="T16" fmla="*/ 79 w 126"/>
                <a:gd name="T17" fmla="*/ 68 h 82"/>
                <a:gd name="T18" fmla="*/ 74 w 126"/>
                <a:gd name="T19" fmla="*/ 69 h 82"/>
                <a:gd name="T20" fmla="*/ 69 w 126"/>
                <a:gd name="T21" fmla="*/ 71 h 82"/>
                <a:gd name="T22" fmla="*/ 65 w 126"/>
                <a:gd name="T23" fmla="*/ 72 h 82"/>
                <a:gd name="T24" fmla="*/ 60 w 126"/>
                <a:gd name="T25" fmla="*/ 73 h 82"/>
                <a:gd name="T26" fmla="*/ 55 w 126"/>
                <a:gd name="T27" fmla="*/ 74 h 82"/>
                <a:gd name="T28" fmla="*/ 50 w 126"/>
                <a:gd name="T29" fmla="*/ 75 h 82"/>
                <a:gd name="T30" fmla="*/ 46 w 126"/>
                <a:gd name="T31" fmla="*/ 75 h 82"/>
                <a:gd name="T32" fmla="*/ 41 w 126"/>
                <a:gd name="T33" fmla="*/ 76 h 82"/>
                <a:gd name="T34" fmla="*/ 36 w 126"/>
                <a:gd name="T35" fmla="*/ 76 h 82"/>
                <a:gd name="T36" fmla="*/ 31 w 126"/>
                <a:gd name="T37" fmla="*/ 76 h 82"/>
                <a:gd name="T38" fmla="*/ 27 w 126"/>
                <a:gd name="T39" fmla="*/ 76 h 82"/>
                <a:gd name="T40" fmla="*/ 22 w 126"/>
                <a:gd name="T41" fmla="*/ 76 h 82"/>
                <a:gd name="T42" fmla="*/ 17 w 126"/>
                <a:gd name="T43" fmla="*/ 76 h 82"/>
                <a:gd name="T44" fmla="*/ 12 w 126"/>
                <a:gd name="T45" fmla="*/ 76 h 82"/>
                <a:gd name="T46" fmla="*/ 7 w 126"/>
                <a:gd name="T47" fmla="*/ 76 h 82"/>
                <a:gd name="T48" fmla="*/ 2 w 126"/>
                <a:gd name="T49" fmla="*/ 76 h 82"/>
                <a:gd name="T50" fmla="*/ 1 w 126"/>
                <a:gd name="T51" fmla="*/ 77 h 82"/>
                <a:gd name="T52" fmla="*/ 0 w 126"/>
                <a:gd name="T53" fmla="*/ 78 h 82"/>
                <a:gd name="T54" fmla="*/ 0 w 126"/>
                <a:gd name="T55" fmla="*/ 80 h 82"/>
                <a:gd name="T56" fmla="*/ 1 w 126"/>
                <a:gd name="T57" fmla="*/ 80 h 82"/>
                <a:gd name="T58" fmla="*/ 7 w 126"/>
                <a:gd name="T59" fmla="*/ 81 h 82"/>
                <a:gd name="T60" fmla="*/ 13 w 126"/>
                <a:gd name="T61" fmla="*/ 82 h 82"/>
                <a:gd name="T62" fmla="*/ 19 w 126"/>
                <a:gd name="T63" fmla="*/ 82 h 82"/>
                <a:gd name="T64" fmla="*/ 25 w 126"/>
                <a:gd name="T65" fmla="*/ 82 h 82"/>
                <a:gd name="T66" fmla="*/ 31 w 126"/>
                <a:gd name="T67" fmla="*/ 82 h 82"/>
                <a:gd name="T68" fmla="*/ 37 w 126"/>
                <a:gd name="T69" fmla="*/ 82 h 82"/>
                <a:gd name="T70" fmla="*/ 43 w 126"/>
                <a:gd name="T71" fmla="*/ 81 h 82"/>
                <a:gd name="T72" fmla="*/ 49 w 126"/>
                <a:gd name="T73" fmla="*/ 80 h 82"/>
                <a:gd name="T74" fmla="*/ 55 w 126"/>
                <a:gd name="T75" fmla="*/ 79 h 82"/>
                <a:gd name="T76" fmla="*/ 61 w 126"/>
                <a:gd name="T77" fmla="*/ 77 h 82"/>
                <a:gd name="T78" fmla="*/ 67 w 126"/>
                <a:gd name="T79" fmla="*/ 76 h 82"/>
                <a:gd name="T80" fmla="*/ 73 w 126"/>
                <a:gd name="T81" fmla="*/ 74 h 82"/>
                <a:gd name="T82" fmla="*/ 79 w 126"/>
                <a:gd name="T83" fmla="*/ 72 h 82"/>
                <a:gd name="T84" fmla="*/ 84 w 126"/>
                <a:gd name="T85" fmla="*/ 69 h 82"/>
                <a:gd name="T86" fmla="*/ 90 w 126"/>
                <a:gd name="T87" fmla="*/ 67 h 82"/>
                <a:gd name="T88" fmla="*/ 95 w 126"/>
                <a:gd name="T89" fmla="*/ 64 h 82"/>
                <a:gd name="T90" fmla="*/ 103 w 126"/>
                <a:gd name="T91" fmla="*/ 59 h 82"/>
                <a:gd name="T92" fmla="*/ 110 w 126"/>
                <a:gd name="T93" fmla="*/ 52 h 82"/>
                <a:gd name="T94" fmla="*/ 116 w 126"/>
                <a:gd name="T95" fmla="*/ 45 h 82"/>
                <a:gd name="T96" fmla="*/ 121 w 126"/>
                <a:gd name="T97" fmla="*/ 37 h 82"/>
                <a:gd name="T98" fmla="*/ 124 w 126"/>
                <a:gd name="T99" fmla="*/ 28 h 82"/>
                <a:gd name="T100" fmla="*/ 126 w 126"/>
                <a:gd name="T101" fmla="*/ 19 h 82"/>
                <a:gd name="T102" fmla="*/ 125 w 126"/>
                <a:gd name="T103" fmla="*/ 9 h 82"/>
                <a:gd name="T104" fmla="*/ 123 w 126"/>
                <a:gd name="T105" fmla="*/ 1 h 82"/>
                <a:gd name="T106" fmla="*/ 122 w 126"/>
                <a:gd name="T107" fmla="*/ 0 h 82"/>
                <a:gd name="T108" fmla="*/ 122 w 126"/>
                <a:gd name="T109" fmla="*/ 1 h 82"/>
                <a:gd name="T110" fmla="*/ 121 w 126"/>
                <a:gd name="T111" fmla="*/ 2 h 82"/>
                <a:gd name="T112" fmla="*/ 121 w 126"/>
                <a:gd name="T113" fmla="*/ 2 h 82"/>
                <a:gd name="T114" fmla="*/ 121 w 126"/>
                <a:gd name="T115" fmla="*/ 2 h 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6"/>
                <a:gd name="T175" fmla="*/ 0 h 82"/>
                <a:gd name="T176" fmla="*/ 126 w 126"/>
                <a:gd name="T177" fmla="*/ 82 h 8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6" h="82">
                  <a:moveTo>
                    <a:pt x="121" y="2"/>
                  </a:moveTo>
                  <a:lnTo>
                    <a:pt x="124" y="13"/>
                  </a:lnTo>
                  <a:lnTo>
                    <a:pt x="123" y="24"/>
                  </a:lnTo>
                  <a:lnTo>
                    <a:pt x="120" y="33"/>
                  </a:lnTo>
                  <a:lnTo>
                    <a:pt x="114" y="42"/>
                  </a:lnTo>
                  <a:lnTo>
                    <a:pt x="106" y="50"/>
                  </a:lnTo>
                  <a:lnTo>
                    <a:pt x="98" y="57"/>
                  </a:lnTo>
                  <a:lnTo>
                    <a:pt x="88" y="63"/>
                  </a:lnTo>
                  <a:lnTo>
                    <a:pt x="79" y="68"/>
                  </a:lnTo>
                  <a:lnTo>
                    <a:pt x="74" y="69"/>
                  </a:lnTo>
                  <a:lnTo>
                    <a:pt x="69" y="71"/>
                  </a:lnTo>
                  <a:lnTo>
                    <a:pt x="65" y="72"/>
                  </a:lnTo>
                  <a:lnTo>
                    <a:pt x="60" y="73"/>
                  </a:lnTo>
                  <a:lnTo>
                    <a:pt x="55" y="74"/>
                  </a:lnTo>
                  <a:lnTo>
                    <a:pt x="50" y="75"/>
                  </a:lnTo>
                  <a:lnTo>
                    <a:pt x="46" y="75"/>
                  </a:lnTo>
                  <a:lnTo>
                    <a:pt x="41" y="76"/>
                  </a:lnTo>
                  <a:lnTo>
                    <a:pt x="36" y="76"/>
                  </a:lnTo>
                  <a:lnTo>
                    <a:pt x="31" y="76"/>
                  </a:lnTo>
                  <a:lnTo>
                    <a:pt x="27" y="76"/>
                  </a:lnTo>
                  <a:lnTo>
                    <a:pt x="22" y="76"/>
                  </a:lnTo>
                  <a:lnTo>
                    <a:pt x="17" y="76"/>
                  </a:lnTo>
                  <a:lnTo>
                    <a:pt x="12" y="76"/>
                  </a:lnTo>
                  <a:lnTo>
                    <a:pt x="7" y="76"/>
                  </a:lnTo>
                  <a:lnTo>
                    <a:pt x="2" y="76"/>
                  </a:lnTo>
                  <a:lnTo>
                    <a:pt x="1" y="77"/>
                  </a:lnTo>
                  <a:lnTo>
                    <a:pt x="0" y="78"/>
                  </a:lnTo>
                  <a:lnTo>
                    <a:pt x="0" y="80"/>
                  </a:lnTo>
                  <a:lnTo>
                    <a:pt x="1" y="80"/>
                  </a:lnTo>
                  <a:lnTo>
                    <a:pt x="7" y="81"/>
                  </a:lnTo>
                  <a:lnTo>
                    <a:pt x="13" y="82"/>
                  </a:lnTo>
                  <a:lnTo>
                    <a:pt x="19" y="82"/>
                  </a:lnTo>
                  <a:lnTo>
                    <a:pt x="25" y="82"/>
                  </a:lnTo>
                  <a:lnTo>
                    <a:pt x="31" y="82"/>
                  </a:lnTo>
                  <a:lnTo>
                    <a:pt x="37" y="82"/>
                  </a:lnTo>
                  <a:lnTo>
                    <a:pt x="43" y="81"/>
                  </a:lnTo>
                  <a:lnTo>
                    <a:pt x="49" y="80"/>
                  </a:lnTo>
                  <a:lnTo>
                    <a:pt x="55" y="79"/>
                  </a:lnTo>
                  <a:lnTo>
                    <a:pt x="61" y="77"/>
                  </a:lnTo>
                  <a:lnTo>
                    <a:pt x="67" y="76"/>
                  </a:lnTo>
                  <a:lnTo>
                    <a:pt x="73" y="74"/>
                  </a:lnTo>
                  <a:lnTo>
                    <a:pt x="79" y="72"/>
                  </a:lnTo>
                  <a:lnTo>
                    <a:pt x="84" y="69"/>
                  </a:lnTo>
                  <a:lnTo>
                    <a:pt x="90" y="67"/>
                  </a:lnTo>
                  <a:lnTo>
                    <a:pt x="95" y="64"/>
                  </a:lnTo>
                  <a:lnTo>
                    <a:pt x="103" y="59"/>
                  </a:lnTo>
                  <a:lnTo>
                    <a:pt x="110" y="52"/>
                  </a:lnTo>
                  <a:lnTo>
                    <a:pt x="116" y="45"/>
                  </a:lnTo>
                  <a:lnTo>
                    <a:pt x="121" y="37"/>
                  </a:lnTo>
                  <a:lnTo>
                    <a:pt x="124" y="28"/>
                  </a:lnTo>
                  <a:lnTo>
                    <a:pt x="126" y="19"/>
                  </a:lnTo>
                  <a:lnTo>
                    <a:pt x="125" y="9"/>
                  </a:lnTo>
                  <a:lnTo>
                    <a:pt x="123" y="1"/>
                  </a:lnTo>
                  <a:lnTo>
                    <a:pt x="122" y="0"/>
                  </a:lnTo>
                  <a:lnTo>
                    <a:pt x="122" y="1"/>
                  </a:lnTo>
                  <a:lnTo>
                    <a:pt x="121" y="2"/>
                  </a:lnTo>
                  <a:close/>
                </a:path>
              </a:pathLst>
            </a:custGeom>
            <a:solidFill>
              <a:srgbClr val="000000"/>
            </a:solidFill>
            <a:ln w="9525">
              <a:noFill/>
              <a:round/>
              <a:headEnd/>
              <a:tailEnd/>
            </a:ln>
          </p:spPr>
          <p:txBody>
            <a:bodyPr/>
            <a:lstStyle/>
            <a:p>
              <a:endParaRPr lang="en-US"/>
            </a:p>
          </p:txBody>
        </p:sp>
        <p:sp>
          <p:nvSpPr>
            <p:cNvPr id="16496" name="Freeform 174"/>
            <p:cNvSpPr>
              <a:spLocks/>
            </p:cNvSpPr>
            <p:nvPr/>
          </p:nvSpPr>
          <p:spPr bwMode="auto">
            <a:xfrm>
              <a:off x="1476" y="3268"/>
              <a:ext cx="203" cy="68"/>
            </a:xfrm>
            <a:custGeom>
              <a:avLst/>
              <a:gdLst>
                <a:gd name="T0" fmla="*/ 198 w 203"/>
                <a:gd name="T1" fmla="*/ 28 h 68"/>
                <a:gd name="T2" fmla="*/ 190 w 203"/>
                <a:gd name="T3" fmla="*/ 40 h 68"/>
                <a:gd name="T4" fmla="*/ 182 w 203"/>
                <a:gd name="T5" fmla="*/ 50 h 68"/>
                <a:gd name="T6" fmla="*/ 170 w 203"/>
                <a:gd name="T7" fmla="*/ 58 h 68"/>
                <a:gd name="T8" fmla="*/ 155 w 203"/>
                <a:gd name="T9" fmla="*/ 63 h 68"/>
                <a:gd name="T10" fmla="*/ 140 w 203"/>
                <a:gd name="T11" fmla="*/ 64 h 68"/>
                <a:gd name="T12" fmla="*/ 124 w 203"/>
                <a:gd name="T13" fmla="*/ 62 h 68"/>
                <a:gd name="T14" fmla="*/ 109 w 203"/>
                <a:gd name="T15" fmla="*/ 58 h 68"/>
                <a:gd name="T16" fmla="*/ 94 w 203"/>
                <a:gd name="T17" fmla="*/ 54 h 68"/>
                <a:gd name="T18" fmla="*/ 80 w 203"/>
                <a:gd name="T19" fmla="*/ 49 h 68"/>
                <a:gd name="T20" fmla="*/ 66 w 203"/>
                <a:gd name="T21" fmla="*/ 42 h 68"/>
                <a:gd name="T22" fmla="*/ 52 w 203"/>
                <a:gd name="T23" fmla="*/ 35 h 68"/>
                <a:gd name="T24" fmla="*/ 43 w 203"/>
                <a:gd name="T25" fmla="*/ 29 h 68"/>
                <a:gd name="T26" fmla="*/ 37 w 203"/>
                <a:gd name="T27" fmla="*/ 26 h 68"/>
                <a:gd name="T28" fmla="*/ 32 w 203"/>
                <a:gd name="T29" fmla="*/ 22 h 68"/>
                <a:gd name="T30" fmla="*/ 27 w 203"/>
                <a:gd name="T31" fmla="*/ 19 h 68"/>
                <a:gd name="T32" fmla="*/ 23 w 203"/>
                <a:gd name="T33" fmla="*/ 15 h 68"/>
                <a:gd name="T34" fmla="*/ 18 w 203"/>
                <a:gd name="T35" fmla="*/ 11 h 68"/>
                <a:gd name="T36" fmla="*/ 14 w 203"/>
                <a:gd name="T37" fmla="*/ 7 h 68"/>
                <a:gd name="T38" fmla="*/ 9 w 203"/>
                <a:gd name="T39" fmla="*/ 3 h 68"/>
                <a:gd name="T40" fmla="*/ 5 w 203"/>
                <a:gd name="T41" fmla="*/ 0 h 68"/>
                <a:gd name="T42" fmla="*/ 0 w 203"/>
                <a:gd name="T43" fmla="*/ 3 h 68"/>
                <a:gd name="T44" fmla="*/ 1 w 203"/>
                <a:gd name="T45" fmla="*/ 9 h 68"/>
                <a:gd name="T46" fmla="*/ 5 w 203"/>
                <a:gd name="T47" fmla="*/ 14 h 68"/>
                <a:gd name="T48" fmla="*/ 9 w 203"/>
                <a:gd name="T49" fmla="*/ 18 h 68"/>
                <a:gd name="T50" fmla="*/ 13 w 203"/>
                <a:gd name="T51" fmla="*/ 21 h 68"/>
                <a:gd name="T52" fmla="*/ 19 w 203"/>
                <a:gd name="T53" fmla="*/ 26 h 68"/>
                <a:gd name="T54" fmla="*/ 25 w 203"/>
                <a:gd name="T55" fmla="*/ 30 h 68"/>
                <a:gd name="T56" fmla="*/ 32 w 203"/>
                <a:gd name="T57" fmla="*/ 35 h 68"/>
                <a:gd name="T58" fmla="*/ 39 w 203"/>
                <a:gd name="T59" fmla="*/ 39 h 68"/>
                <a:gd name="T60" fmla="*/ 50 w 203"/>
                <a:gd name="T61" fmla="*/ 45 h 68"/>
                <a:gd name="T62" fmla="*/ 67 w 203"/>
                <a:gd name="T63" fmla="*/ 53 h 68"/>
                <a:gd name="T64" fmla="*/ 83 w 203"/>
                <a:gd name="T65" fmla="*/ 59 h 68"/>
                <a:gd name="T66" fmla="*/ 101 w 203"/>
                <a:gd name="T67" fmla="*/ 64 h 68"/>
                <a:gd name="T68" fmla="*/ 117 w 203"/>
                <a:gd name="T69" fmla="*/ 67 h 68"/>
                <a:gd name="T70" fmla="*/ 132 w 203"/>
                <a:gd name="T71" fmla="*/ 68 h 68"/>
                <a:gd name="T72" fmla="*/ 147 w 203"/>
                <a:gd name="T73" fmla="*/ 67 h 68"/>
                <a:gd name="T74" fmla="*/ 162 w 203"/>
                <a:gd name="T75" fmla="*/ 64 h 68"/>
                <a:gd name="T76" fmla="*/ 175 w 203"/>
                <a:gd name="T77" fmla="*/ 58 h 68"/>
                <a:gd name="T78" fmla="*/ 185 w 203"/>
                <a:gd name="T79" fmla="*/ 50 h 68"/>
                <a:gd name="T80" fmla="*/ 193 w 203"/>
                <a:gd name="T81" fmla="*/ 39 h 68"/>
                <a:gd name="T82" fmla="*/ 200 w 203"/>
                <a:gd name="T83" fmla="*/ 28 h 68"/>
                <a:gd name="T84" fmla="*/ 203 w 203"/>
                <a:gd name="T85" fmla="*/ 21 h 68"/>
                <a:gd name="T86" fmla="*/ 203 w 203"/>
                <a:gd name="T87" fmla="*/ 21 h 68"/>
                <a:gd name="T88" fmla="*/ 202 w 203"/>
                <a:gd name="T89" fmla="*/ 22 h 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3"/>
                <a:gd name="T136" fmla="*/ 0 h 68"/>
                <a:gd name="T137" fmla="*/ 203 w 203"/>
                <a:gd name="T138" fmla="*/ 68 h 6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3" h="68">
                  <a:moveTo>
                    <a:pt x="202" y="22"/>
                  </a:moveTo>
                  <a:lnTo>
                    <a:pt x="198" y="28"/>
                  </a:lnTo>
                  <a:lnTo>
                    <a:pt x="195" y="34"/>
                  </a:lnTo>
                  <a:lnTo>
                    <a:pt x="190" y="40"/>
                  </a:lnTo>
                  <a:lnTo>
                    <a:pt x="186" y="45"/>
                  </a:lnTo>
                  <a:lnTo>
                    <a:pt x="182" y="50"/>
                  </a:lnTo>
                  <a:lnTo>
                    <a:pt x="176" y="54"/>
                  </a:lnTo>
                  <a:lnTo>
                    <a:pt x="170" y="58"/>
                  </a:lnTo>
                  <a:lnTo>
                    <a:pt x="163" y="61"/>
                  </a:lnTo>
                  <a:lnTo>
                    <a:pt x="155" y="63"/>
                  </a:lnTo>
                  <a:lnTo>
                    <a:pt x="147" y="64"/>
                  </a:lnTo>
                  <a:lnTo>
                    <a:pt x="140" y="64"/>
                  </a:lnTo>
                  <a:lnTo>
                    <a:pt x="132" y="64"/>
                  </a:lnTo>
                  <a:lnTo>
                    <a:pt x="124" y="62"/>
                  </a:lnTo>
                  <a:lnTo>
                    <a:pt x="116" y="61"/>
                  </a:lnTo>
                  <a:lnTo>
                    <a:pt x="109" y="58"/>
                  </a:lnTo>
                  <a:lnTo>
                    <a:pt x="101" y="57"/>
                  </a:lnTo>
                  <a:lnTo>
                    <a:pt x="94" y="54"/>
                  </a:lnTo>
                  <a:lnTo>
                    <a:pt x="86" y="52"/>
                  </a:lnTo>
                  <a:lnTo>
                    <a:pt x="80" y="49"/>
                  </a:lnTo>
                  <a:lnTo>
                    <a:pt x="73" y="45"/>
                  </a:lnTo>
                  <a:lnTo>
                    <a:pt x="66" y="42"/>
                  </a:lnTo>
                  <a:lnTo>
                    <a:pt x="59" y="39"/>
                  </a:lnTo>
                  <a:lnTo>
                    <a:pt x="52" y="35"/>
                  </a:lnTo>
                  <a:lnTo>
                    <a:pt x="46" y="31"/>
                  </a:lnTo>
                  <a:lnTo>
                    <a:pt x="43" y="29"/>
                  </a:lnTo>
                  <a:lnTo>
                    <a:pt x="40" y="27"/>
                  </a:lnTo>
                  <a:lnTo>
                    <a:pt x="37" y="26"/>
                  </a:lnTo>
                  <a:lnTo>
                    <a:pt x="35" y="24"/>
                  </a:lnTo>
                  <a:lnTo>
                    <a:pt x="32" y="22"/>
                  </a:lnTo>
                  <a:lnTo>
                    <a:pt x="30" y="21"/>
                  </a:lnTo>
                  <a:lnTo>
                    <a:pt x="27" y="19"/>
                  </a:lnTo>
                  <a:lnTo>
                    <a:pt x="25" y="17"/>
                  </a:lnTo>
                  <a:lnTo>
                    <a:pt x="23" y="15"/>
                  </a:lnTo>
                  <a:lnTo>
                    <a:pt x="20" y="13"/>
                  </a:lnTo>
                  <a:lnTo>
                    <a:pt x="18" y="11"/>
                  </a:lnTo>
                  <a:lnTo>
                    <a:pt x="16" y="9"/>
                  </a:lnTo>
                  <a:lnTo>
                    <a:pt x="14" y="7"/>
                  </a:lnTo>
                  <a:lnTo>
                    <a:pt x="12" y="4"/>
                  </a:lnTo>
                  <a:lnTo>
                    <a:pt x="9" y="3"/>
                  </a:lnTo>
                  <a:lnTo>
                    <a:pt x="7" y="1"/>
                  </a:lnTo>
                  <a:lnTo>
                    <a:pt x="5" y="0"/>
                  </a:lnTo>
                  <a:lnTo>
                    <a:pt x="2" y="1"/>
                  </a:lnTo>
                  <a:lnTo>
                    <a:pt x="0" y="3"/>
                  </a:lnTo>
                  <a:lnTo>
                    <a:pt x="0" y="6"/>
                  </a:lnTo>
                  <a:lnTo>
                    <a:pt x="1" y="9"/>
                  </a:lnTo>
                  <a:lnTo>
                    <a:pt x="3" y="11"/>
                  </a:lnTo>
                  <a:lnTo>
                    <a:pt x="5" y="14"/>
                  </a:lnTo>
                  <a:lnTo>
                    <a:pt x="6" y="16"/>
                  </a:lnTo>
                  <a:lnTo>
                    <a:pt x="9" y="18"/>
                  </a:lnTo>
                  <a:lnTo>
                    <a:pt x="11" y="20"/>
                  </a:lnTo>
                  <a:lnTo>
                    <a:pt x="13" y="21"/>
                  </a:lnTo>
                  <a:lnTo>
                    <a:pt x="16" y="23"/>
                  </a:lnTo>
                  <a:lnTo>
                    <a:pt x="19" y="26"/>
                  </a:lnTo>
                  <a:lnTo>
                    <a:pt x="22" y="28"/>
                  </a:lnTo>
                  <a:lnTo>
                    <a:pt x="25" y="30"/>
                  </a:lnTo>
                  <a:lnTo>
                    <a:pt x="29" y="33"/>
                  </a:lnTo>
                  <a:lnTo>
                    <a:pt x="32" y="35"/>
                  </a:lnTo>
                  <a:lnTo>
                    <a:pt x="35" y="37"/>
                  </a:lnTo>
                  <a:lnTo>
                    <a:pt x="39" y="39"/>
                  </a:lnTo>
                  <a:lnTo>
                    <a:pt x="42" y="41"/>
                  </a:lnTo>
                  <a:lnTo>
                    <a:pt x="50" y="45"/>
                  </a:lnTo>
                  <a:lnTo>
                    <a:pt x="58" y="49"/>
                  </a:lnTo>
                  <a:lnTo>
                    <a:pt x="67" y="53"/>
                  </a:lnTo>
                  <a:lnTo>
                    <a:pt x="75" y="57"/>
                  </a:lnTo>
                  <a:lnTo>
                    <a:pt x="83" y="59"/>
                  </a:lnTo>
                  <a:lnTo>
                    <a:pt x="92" y="62"/>
                  </a:lnTo>
                  <a:lnTo>
                    <a:pt x="101" y="64"/>
                  </a:lnTo>
                  <a:lnTo>
                    <a:pt x="110" y="66"/>
                  </a:lnTo>
                  <a:lnTo>
                    <a:pt x="117" y="67"/>
                  </a:lnTo>
                  <a:lnTo>
                    <a:pt x="125" y="68"/>
                  </a:lnTo>
                  <a:lnTo>
                    <a:pt x="132" y="68"/>
                  </a:lnTo>
                  <a:lnTo>
                    <a:pt x="140" y="68"/>
                  </a:lnTo>
                  <a:lnTo>
                    <a:pt x="147" y="67"/>
                  </a:lnTo>
                  <a:lnTo>
                    <a:pt x="155" y="66"/>
                  </a:lnTo>
                  <a:lnTo>
                    <a:pt x="162" y="64"/>
                  </a:lnTo>
                  <a:lnTo>
                    <a:pt x="169" y="61"/>
                  </a:lnTo>
                  <a:lnTo>
                    <a:pt x="175" y="58"/>
                  </a:lnTo>
                  <a:lnTo>
                    <a:pt x="181" y="54"/>
                  </a:lnTo>
                  <a:lnTo>
                    <a:pt x="185" y="50"/>
                  </a:lnTo>
                  <a:lnTo>
                    <a:pt x="190" y="45"/>
                  </a:lnTo>
                  <a:lnTo>
                    <a:pt x="193" y="39"/>
                  </a:lnTo>
                  <a:lnTo>
                    <a:pt x="197" y="34"/>
                  </a:lnTo>
                  <a:lnTo>
                    <a:pt x="200" y="28"/>
                  </a:lnTo>
                  <a:lnTo>
                    <a:pt x="203" y="22"/>
                  </a:lnTo>
                  <a:lnTo>
                    <a:pt x="203" y="21"/>
                  </a:lnTo>
                  <a:lnTo>
                    <a:pt x="202" y="22"/>
                  </a:lnTo>
                  <a:close/>
                </a:path>
              </a:pathLst>
            </a:custGeom>
            <a:solidFill>
              <a:srgbClr val="000000"/>
            </a:solidFill>
            <a:ln w="9525">
              <a:noFill/>
              <a:round/>
              <a:headEnd/>
              <a:tailEnd/>
            </a:ln>
          </p:spPr>
          <p:txBody>
            <a:bodyPr/>
            <a:lstStyle/>
            <a:p>
              <a:endParaRPr lang="en-US"/>
            </a:p>
          </p:txBody>
        </p:sp>
        <p:sp>
          <p:nvSpPr>
            <p:cNvPr id="16497" name="Freeform 175"/>
            <p:cNvSpPr>
              <a:spLocks/>
            </p:cNvSpPr>
            <p:nvPr/>
          </p:nvSpPr>
          <p:spPr bwMode="auto">
            <a:xfrm>
              <a:off x="1334" y="3140"/>
              <a:ext cx="208" cy="211"/>
            </a:xfrm>
            <a:custGeom>
              <a:avLst/>
              <a:gdLst>
                <a:gd name="T0" fmla="*/ 204 w 208"/>
                <a:gd name="T1" fmla="*/ 15 h 211"/>
                <a:gd name="T2" fmla="*/ 204 w 208"/>
                <a:gd name="T3" fmla="*/ 40 h 211"/>
                <a:gd name="T4" fmla="*/ 199 w 208"/>
                <a:gd name="T5" fmla="*/ 65 h 211"/>
                <a:gd name="T6" fmla="*/ 189 w 208"/>
                <a:gd name="T7" fmla="*/ 89 h 211"/>
                <a:gd name="T8" fmla="*/ 177 w 208"/>
                <a:gd name="T9" fmla="*/ 106 h 211"/>
                <a:gd name="T10" fmla="*/ 164 w 208"/>
                <a:gd name="T11" fmla="*/ 117 h 211"/>
                <a:gd name="T12" fmla="*/ 149 w 208"/>
                <a:gd name="T13" fmla="*/ 125 h 211"/>
                <a:gd name="T14" fmla="*/ 134 w 208"/>
                <a:gd name="T15" fmla="*/ 132 h 211"/>
                <a:gd name="T16" fmla="*/ 117 w 208"/>
                <a:gd name="T17" fmla="*/ 139 h 211"/>
                <a:gd name="T18" fmla="*/ 101 w 208"/>
                <a:gd name="T19" fmla="*/ 145 h 211"/>
                <a:gd name="T20" fmla="*/ 85 w 208"/>
                <a:gd name="T21" fmla="*/ 152 h 211"/>
                <a:gd name="T22" fmla="*/ 69 w 208"/>
                <a:gd name="T23" fmla="*/ 159 h 211"/>
                <a:gd name="T24" fmla="*/ 56 w 208"/>
                <a:gd name="T25" fmla="*/ 165 h 211"/>
                <a:gd name="T26" fmla="*/ 47 w 208"/>
                <a:gd name="T27" fmla="*/ 169 h 211"/>
                <a:gd name="T28" fmla="*/ 38 w 208"/>
                <a:gd name="T29" fmla="*/ 174 h 211"/>
                <a:gd name="T30" fmla="*/ 30 w 208"/>
                <a:gd name="T31" fmla="*/ 179 h 211"/>
                <a:gd name="T32" fmla="*/ 22 w 208"/>
                <a:gd name="T33" fmla="*/ 184 h 211"/>
                <a:gd name="T34" fmla="*/ 14 w 208"/>
                <a:gd name="T35" fmla="*/ 189 h 211"/>
                <a:gd name="T36" fmla="*/ 7 w 208"/>
                <a:gd name="T37" fmla="*/ 195 h 211"/>
                <a:gd name="T38" fmla="*/ 2 w 208"/>
                <a:gd name="T39" fmla="*/ 201 h 211"/>
                <a:gd name="T40" fmla="*/ 0 w 208"/>
                <a:gd name="T41" fmla="*/ 207 h 211"/>
                <a:gd name="T42" fmla="*/ 2 w 208"/>
                <a:gd name="T43" fmla="*/ 211 h 211"/>
                <a:gd name="T44" fmla="*/ 9 w 208"/>
                <a:gd name="T45" fmla="*/ 209 h 211"/>
                <a:gd name="T46" fmla="*/ 18 w 208"/>
                <a:gd name="T47" fmla="*/ 204 h 211"/>
                <a:gd name="T48" fmla="*/ 25 w 208"/>
                <a:gd name="T49" fmla="*/ 197 h 211"/>
                <a:gd name="T50" fmla="*/ 33 w 208"/>
                <a:gd name="T51" fmla="*/ 191 h 211"/>
                <a:gd name="T52" fmla="*/ 42 w 208"/>
                <a:gd name="T53" fmla="*/ 186 h 211"/>
                <a:gd name="T54" fmla="*/ 51 w 208"/>
                <a:gd name="T55" fmla="*/ 180 h 211"/>
                <a:gd name="T56" fmla="*/ 61 w 208"/>
                <a:gd name="T57" fmla="*/ 174 h 211"/>
                <a:gd name="T58" fmla="*/ 70 w 208"/>
                <a:gd name="T59" fmla="*/ 170 h 211"/>
                <a:gd name="T60" fmla="*/ 83 w 208"/>
                <a:gd name="T61" fmla="*/ 164 h 211"/>
                <a:gd name="T62" fmla="*/ 98 w 208"/>
                <a:gd name="T63" fmla="*/ 157 h 211"/>
                <a:gd name="T64" fmla="*/ 114 w 208"/>
                <a:gd name="T65" fmla="*/ 149 h 211"/>
                <a:gd name="T66" fmla="*/ 129 w 208"/>
                <a:gd name="T67" fmla="*/ 143 h 211"/>
                <a:gd name="T68" fmla="*/ 145 w 208"/>
                <a:gd name="T69" fmla="*/ 135 h 211"/>
                <a:gd name="T70" fmla="*/ 160 w 208"/>
                <a:gd name="T71" fmla="*/ 125 h 211"/>
                <a:gd name="T72" fmla="*/ 174 w 208"/>
                <a:gd name="T73" fmla="*/ 115 h 211"/>
                <a:gd name="T74" fmla="*/ 186 w 208"/>
                <a:gd name="T75" fmla="*/ 102 h 211"/>
                <a:gd name="T76" fmla="*/ 197 w 208"/>
                <a:gd name="T77" fmla="*/ 83 h 211"/>
                <a:gd name="T78" fmla="*/ 205 w 208"/>
                <a:gd name="T79" fmla="*/ 61 h 211"/>
                <a:gd name="T80" fmla="*/ 208 w 208"/>
                <a:gd name="T81" fmla="*/ 36 h 211"/>
                <a:gd name="T82" fmla="*/ 206 w 208"/>
                <a:gd name="T83" fmla="*/ 12 h 211"/>
                <a:gd name="T84" fmla="*/ 203 w 208"/>
                <a:gd name="T85" fmla="*/ 0 h 211"/>
                <a:gd name="T86" fmla="*/ 202 w 208"/>
                <a:gd name="T87" fmla="*/ 1 h 211"/>
                <a:gd name="T88" fmla="*/ 202 w 208"/>
                <a:gd name="T89" fmla="*/ 2 h 2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8"/>
                <a:gd name="T136" fmla="*/ 0 h 211"/>
                <a:gd name="T137" fmla="*/ 208 w 208"/>
                <a:gd name="T138" fmla="*/ 211 h 2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8" h="211">
                  <a:moveTo>
                    <a:pt x="202" y="2"/>
                  </a:moveTo>
                  <a:lnTo>
                    <a:pt x="204" y="15"/>
                  </a:lnTo>
                  <a:lnTo>
                    <a:pt x="205" y="27"/>
                  </a:lnTo>
                  <a:lnTo>
                    <a:pt x="204" y="40"/>
                  </a:lnTo>
                  <a:lnTo>
                    <a:pt x="203" y="52"/>
                  </a:lnTo>
                  <a:lnTo>
                    <a:pt x="199" y="65"/>
                  </a:lnTo>
                  <a:lnTo>
                    <a:pt x="195" y="77"/>
                  </a:lnTo>
                  <a:lnTo>
                    <a:pt x="189" y="89"/>
                  </a:lnTo>
                  <a:lnTo>
                    <a:pt x="182" y="99"/>
                  </a:lnTo>
                  <a:lnTo>
                    <a:pt x="177" y="106"/>
                  </a:lnTo>
                  <a:lnTo>
                    <a:pt x="171" y="112"/>
                  </a:lnTo>
                  <a:lnTo>
                    <a:pt x="164" y="117"/>
                  </a:lnTo>
                  <a:lnTo>
                    <a:pt x="157" y="121"/>
                  </a:lnTo>
                  <a:lnTo>
                    <a:pt x="149" y="125"/>
                  </a:lnTo>
                  <a:lnTo>
                    <a:pt x="142" y="129"/>
                  </a:lnTo>
                  <a:lnTo>
                    <a:pt x="134" y="132"/>
                  </a:lnTo>
                  <a:lnTo>
                    <a:pt x="126" y="136"/>
                  </a:lnTo>
                  <a:lnTo>
                    <a:pt x="117" y="139"/>
                  </a:lnTo>
                  <a:lnTo>
                    <a:pt x="110" y="142"/>
                  </a:lnTo>
                  <a:lnTo>
                    <a:pt x="101" y="145"/>
                  </a:lnTo>
                  <a:lnTo>
                    <a:pt x="93" y="149"/>
                  </a:lnTo>
                  <a:lnTo>
                    <a:pt x="85" y="152"/>
                  </a:lnTo>
                  <a:lnTo>
                    <a:pt x="77" y="155"/>
                  </a:lnTo>
                  <a:lnTo>
                    <a:pt x="69" y="159"/>
                  </a:lnTo>
                  <a:lnTo>
                    <a:pt x="61" y="162"/>
                  </a:lnTo>
                  <a:lnTo>
                    <a:pt x="56" y="165"/>
                  </a:lnTo>
                  <a:lnTo>
                    <a:pt x="52" y="167"/>
                  </a:lnTo>
                  <a:lnTo>
                    <a:pt x="47" y="169"/>
                  </a:lnTo>
                  <a:lnTo>
                    <a:pt x="43" y="171"/>
                  </a:lnTo>
                  <a:lnTo>
                    <a:pt x="38" y="174"/>
                  </a:lnTo>
                  <a:lnTo>
                    <a:pt x="34" y="176"/>
                  </a:lnTo>
                  <a:lnTo>
                    <a:pt x="30" y="179"/>
                  </a:lnTo>
                  <a:lnTo>
                    <a:pt x="25" y="182"/>
                  </a:lnTo>
                  <a:lnTo>
                    <a:pt x="22" y="184"/>
                  </a:lnTo>
                  <a:lnTo>
                    <a:pt x="18" y="186"/>
                  </a:lnTo>
                  <a:lnTo>
                    <a:pt x="14" y="189"/>
                  </a:lnTo>
                  <a:lnTo>
                    <a:pt x="11" y="192"/>
                  </a:lnTo>
                  <a:lnTo>
                    <a:pt x="7" y="195"/>
                  </a:lnTo>
                  <a:lnTo>
                    <a:pt x="5" y="198"/>
                  </a:lnTo>
                  <a:lnTo>
                    <a:pt x="2" y="201"/>
                  </a:lnTo>
                  <a:lnTo>
                    <a:pt x="0" y="205"/>
                  </a:lnTo>
                  <a:lnTo>
                    <a:pt x="0" y="207"/>
                  </a:lnTo>
                  <a:lnTo>
                    <a:pt x="0" y="210"/>
                  </a:lnTo>
                  <a:lnTo>
                    <a:pt x="2" y="211"/>
                  </a:lnTo>
                  <a:lnTo>
                    <a:pt x="5" y="211"/>
                  </a:lnTo>
                  <a:lnTo>
                    <a:pt x="9" y="209"/>
                  </a:lnTo>
                  <a:lnTo>
                    <a:pt x="13" y="206"/>
                  </a:lnTo>
                  <a:lnTo>
                    <a:pt x="18" y="204"/>
                  </a:lnTo>
                  <a:lnTo>
                    <a:pt x="21" y="200"/>
                  </a:lnTo>
                  <a:lnTo>
                    <a:pt x="25" y="197"/>
                  </a:lnTo>
                  <a:lnTo>
                    <a:pt x="29" y="194"/>
                  </a:lnTo>
                  <a:lnTo>
                    <a:pt x="33" y="191"/>
                  </a:lnTo>
                  <a:lnTo>
                    <a:pt x="37" y="188"/>
                  </a:lnTo>
                  <a:lnTo>
                    <a:pt x="42" y="186"/>
                  </a:lnTo>
                  <a:lnTo>
                    <a:pt x="46" y="183"/>
                  </a:lnTo>
                  <a:lnTo>
                    <a:pt x="51" y="180"/>
                  </a:lnTo>
                  <a:lnTo>
                    <a:pt x="55" y="177"/>
                  </a:lnTo>
                  <a:lnTo>
                    <a:pt x="61" y="174"/>
                  </a:lnTo>
                  <a:lnTo>
                    <a:pt x="65" y="172"/>
                  </a:lnTo>
                  <a:lnTo>
                    <a:pt x="70" y="170"/>
                  </a:lnTo>
                  <a:lnTo>
                    <a:pt x="75" y="167"/>
                  </a:lnTo>
                  <a:lnTo>
                    <a:pt x="83" y="164"/>
                  </a:lnTo>
                  <a:lnTo>
                    <a:pt x="90" y="160"/>
                  </a:lnTo>
                  <a:lnTo>
                    <a:pt x="98" y="157"/>
                  </a:lnTo>
                  <a:lnTo>
                    <a:pt x="106" y="153"/>
                  </a:lnTo>
                  <a:lnTo>
                    <a:pt x="114" y="149"/>
                  </a:lnTo>
                  <a:lnTo>
                    <a:pt x="122" y="146"/>
                  </a:lnTo>
                  <a:lnTo>
                    <a:pt x="129" y="143"/>
                  </a:lnTo>
                  <a:lnTo>
                    <a:pt x="137" y="139"/>
                  </a:lnTo>
                  <a:lnTo>
                    <a:pt x="145" y="135"/>
                  </a:lnTo>
                  <a:lnTo>
                    <a:pt x="153" y="130"/>
                  </a:lnTo>
                  <a:lnTo>
                    <a:pt x="160" y="125"/>
                  </a:lnTo>
                  <a:lnTo>
                    <a:pt x="168" y="120"/>
                  </a:lnTo>
                  <a:lnTo>
                    <a:pt x="174" y="115"/>
                  </a:lnTo>
                  <a:lnTo>
                    <a:pt x="181" y="108"/>
                  </a:lnTo>
                  <a:lnTo>
                    <a:pt x="186" y="102"/>
                  </a:lnTo>
                  <a:lnTo>
                    <a:pt x="192" y="94"/>
                  </a:lnTo>
                  <a:lnTo>
                    <a:pt x="197" y="83"/>
                  </a:lnTo>
                  <a:lnTo>
                    <a:pt x="202" y="72"/>
                  </a:lnTo>
                  <a:lnTo>
                    <a:pt x="205" y="61"/>
                  </a:lnTo>
                  <a:lnTo>
                    <a:pt x="207" y="48"/>
                  </a:lnTo>
                  <a:lnTo>
                    <a:pt x="208" y="36"/>
                  </a:lnTo>
                  <a:lnTo>
                    <a:pt x="208" y="24"/>
                  </a:lnTo>
                  <a:lnTo>
                    <a:pt x="206" y="12"/>
                  </a:lnTo>
                  <a:lnTo>
                    <a:pt x="204" y="0"/>
                  </a:lnTo>
                  <a:lnTo>
                    <a:pt x="203" y="0"/>
                  </a:lnTo>
                  <a:lnTo>
                    <a:pt x="202" y="1"/>
                  </a:lnTo>
                  <a:lnTo>
                    <a:pt x="202" y="2"/>
                  </a:lnTo>
                  <a:close/>
                </a:path>
              </a:pathLst>
            </a:custGeom>
            <a:solidFill>
              <a:srgbClr val="000000"/>
            </a:solidFill>
            <a:ln w="9525">
              <a:noFill/>
              <a:round/>
              <a:headEnd/>
              <a:tailEnd/>
            </a:ln>
          </p:spPr>
          <p:txBody>
            <a:bodyPr/>
            <a:lstStyle/>
            <a:p>
              <a:endParaRPr lang="en-US"/>
            </a:p>
          </p:txBody>
        </p:sp>
        <p:sp>
          <p:nvSpPr>
            <p:cNvPr id="16498" name="Freeform 176"/>
            <p:cNvSpPr>
              <a:spLocks/>
            </p:cNvSpPr>
            <p:nvPr/>
          </p:nvSpPr>
          <p:spPr bwMode="auto">
            <a:xfrm>
              <a:off x="1751" y="2969"/>
              <a:ext cx="29" cy="97"/>
            </a:xfrm>
            <a:custGeom>
              <a:avLst/>
              <a:gdLst>
                <a:gd name="T0" fmla="*/ 0 w 29"/>
                <a:gd name="T1" fmla="*/ 3 h 97"/>
                <a:gd name="T2" fmla="*/ 4 w 29"/>
                <a:gd name="T3" fmla="*/ 8 h 97"/>
                <a:gd name="T4" fmla="*/ 8 w 29"/>
                <a:gd name="T5" fmla="*/ 13 h 97"/>
                <a:gd name="T6" fmla="*/ 11 w 29"/>
                <a:gd name="T7" fmla="*/ 19 h 97"/>
                <a:gd name="T8" fmla="*/ 14 w 29"/>
                <a:gd name="T9" fmla="*/ 25 h 97"/>
                <a:gd name="T10" fmla="*/ 17 w 29"/>
                <a:gd name="T11" fmla="*/ 30 h 97"/>
                <a:gd name="T12" fmla="*/ 20 w 29"/>
                <a:gd name="T13" fmla="*/ 36 h 97"/>
                <a:gd name="T14" fmla="*/ 22 w 29"/>
                <a:gd name="T15" fmla="*/ 42 h 97"/>
                <a:gd name="T16" fmla="*/ 24 w 29"/>
                <a:gd name="T17" fmla="*/ 48 h 97"/>
                <a:gd name="T18" fmla="*/ 26 w 29"/>
                <a:gd name="T19" fmla="*/ 60 h 97"/>
                <a:gd name="T20" fmla="*/ 25 w 29"/>
                <a:gd name="T21" fmla="*/ 72 h 97"/>
                <a:gd name="T22" fmla="*/ 21 w 29"/>
                <a:gd name="T23" fmla="*/ 84 h 97"/>
                <a:gd name="T24" fmla="*/ 18 w 29"/>
                <a:gd name="T25" fmla="*/ 96 h 97"/>
                <a:gd name="T26" fmla="*/ 18 w 29"/>
                <a:gd name="T27" fmla="*/ 97 h 97"/>
                <a:gd name="T28" fmla="*/ 19 w 29"/>
                <a:gd name="T29" fmla="*/ 97 h 97"/>
                <a:gd name="T30" fmla="*/ 20 w 29"/>
                <a:gd name="T31" fmla="*/ 97 h 97"/>
                <a:gd name="T32" fmla="*/ 20 w 29"/>
                <a:gd name="T33" fmla="*/ 96 h 97"/>
                <a:gd name="T34" fmla="*/ 25 w 29"/>
                <a:gd name="T35" fmla="*/ 85 h 97"/>
                <a:gd name="T36" fmla="*/ 28 w 29"/>
                <a:gd name="T37" fmla="*/ 73 h 97"/>
                <a:gd name="T38" fmla="*/ 29 w 29"/>
                <a:gd name="T39" fmla="*/ 61 h 97"/>
                <a:gd name="T40" fmla="*/ 28 w 29"/>
                <a:gd name="T41" fmla="*/ 49 h 97"/>
                <a:gd name="T42" fmla="*/ 27 w 29"/>
                <a:gd name="T43" fmla="*/ 43 h 97"/>
                <a:gd name="T44" fmla="*/ 25 w 29"/>
                <a:gd name="T45" fmla="*/ 36 h 97"/>
                <a:gd name="T46" fmla="*/ 22 w 29"/>
                <a:gd name="T47" fmla="*/ 30 h 97"/>
                <a:gd name="T48" fmla="*/ 18 w 29"/>
                <a:gd name="T49" fmla="*/ 23 h 97"/>
                <a:gd name="T50" fmla="*/ 14 w 29"/>
                <a:gd name="T51" fmla="*/ 17 h 97"/>
                <a:gd name="T52" fmla="*/ 10 w 29"/>
                <a:gd name="T53" fmla="*/ 11 h 97"/>
                <a:gd name="T54" fmla="*/ 6 w 29"/>
                <a:gd name="T55" fmla="*/ 5 h 97"/>
                <a:gd name="T56" fmla="*/ 2 w 29"/>
                <a:gd name="T57" fmla="*/ 0 h 97"/>
                <a:gd name="T58" fmla="*/ 1 w 29"/>
                <a:gd name="T59" fmla="*/ 0 h 97"/>
                <a:gd name="T60" fmla="*/ 1 w 29"/>
                <a:gd name="T61" fmla="*/ 1 h 97"/>
                <a:gd name="T62" fmla="*/ 0 w 29"/>
                <a:gd name="T63" fmla="*/ 2 h 97"/>
                <a:gd name="T64" fmla="*/ 0 w 29"/>
                <a:gd name="T65" fmla="*/ 3 h 97"/>
                <a:gd name="T66" fmla="*/ 0 w 29"/>
                <a:gd name="T67" fmla="*/ 3 h 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97"/>
                <a:gd name="T104" fmla="*/ 29 w 29"/>
                <a:gd name="T105" fmla="*/ 97 h 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97">
                  <a:moveTo>
                    <a:pt x="0" y="3"/>
                  </a:moveTo>
                  <a:lnTo>
                    <a:pt x="4" y="8"/>
                  </a:lnTo>
                  <a:lnTo>
                    <a:pt x="8" y="13"/>
                  </a:lnTo>
                  <a:lnTo>
                    <a:pt x="11" y="19"/>
                  </a:lnTo>
                  <a:lnTo>
                    <a:pt x="14" y="25"/>
                  </a:lnTo>
                  <a:lnTo>
                    <a:pt x="17" y="30"/>
                  </a:lnTo>
                  <a:lnTo>
                    <a:pt x="20" y="36"/>
                  </a:lnTo>
                  <a:lnTo>
                    <a:pt x="22" y="42"/>
                  </a:lnTo>
                  <a:lnTo>
                    <a:pt x="24" y="48"/>
                  </a:lnTo>
                  <a:lnTo>
                    <a:pt x="26" y="60"/>
                  </a:lnTo>
                  <a:lnTo>
                    <a:pt x="25" y="72"/>
                  </a:lnTo>
                  <a:lnTo>
                    <a:pt x="21" y="84"/>
                  </a:lnTo>
                  <a:lnTo>
                    <a:pt x="18" y="96"/>
                  </a:lnTo>
                  <a:lnTo>
                    <a:pt x="18" y="97"/>
                  </a:lnTo>
                  <a:lnTo>
                    <a:pt x="19" y="97"/>
                  </a:lnTo>
                  <a:lnTo>
                    <a:pt x="20" y="97"/>
                  </a:lnTo>
                  <a:lnTo>
                    <a:pt x="20" y="96"/>
                  </a:lnTo>
                  <a:lnTo>
                    <a:pt x="25" y="85"/>
                  </a:lnTo>
                  <a:lnTo>
                    <a:pt x="28" y="73"/>
                  </a:lnTo>
                  <a:lnTo>
                    <a:pt x="29" y="61"/>
                  </a:lnTo>
                  <a:lnTo>
                    <a:pt x="28" y="49"/>
                  </a:lnTo>
                  <a:lnTo>
                    <a:pt x="27" y="43"/>
                  </a:lnTo>
                  <a:lnTo>
                    <a:pt x="25" y="36"/>
                  </a:lnTo>
                  <a:lnTo>
                    <a:pt x="22" y="30"/>
                  </a:lnTo>
                  <a:lnTo>
                    <a:pt x="18" y="23"/>
                  </a:lnTo>
                  <a:lnTo>
                    <a:pt x="14" y="17"/>
                  </a:lnTo>
                  <a:lnTo>
                    <a:pt x="10" y="11"/>
                  </a:lnTo>
                  <a:lnTo>
                    <a:pt x="6" y="5"/>
                  </a:lnTo>
                  <a:lnTo>
                    <a:pt x="2" y="0"/>
                  </a:lnTo>
                  <a:lnTo>
                    <a:pt x="1" y="0"/>
                  </a:lnTo>
                  <a:lnTo>
                    <a:pt x="1" y="1"/>
                  </a:lnTo>
                  <a:lnTo>
                    <a:pt x="0" y="2"/>
                  </a:lnTo>
                  <a:lnTo>
                    <a:pt x="0" y="3"/>
                  </a:lnTo>
                  <a:close/>
                </a:path>
              </a:pathLst>
            </a:custGeom>
            <a:solidFill>
              <a:srgbClr val="000000"/>
            </a:solidFill>
            <a:ln w="9525">
              <a:noFill/>
              <a:round/>
              <a:headEnd/>
              <a:tailEnd/>
            </a:ln>
          </p:spPr>
          <p:txBody>
            <a:bodyPr/>
            <a:lstStyle/>
            <a:p>
              <a:endParaRPr lang="en-US"/>
            </a:p>
          </p:txBody>
        </p:sp>
        <p:sp>
          <p:nvSpPr>
            <p:cNvPr id="16499" name="Freeform 177"/>
            <p:cNvSpPr>
              <a:spLocks/>
            </p:cNvSpPr>
            <p:nvPr/>
          </p:nvSpPr>
          <p:spPr bwMode="auto">
            <a:xfrm>
              <a:off x="1285" y="3321"/>
              <a:ext cx="101" cy="465"/>
            </a:xfrm>
            <a:custGeom>
              <a:avLst/>
              <a:gdLst>
                <a:gd name="T0" fmla="*/ 60 w 101"/>
                <a:gd name="T1" fmla="*/ 16 h 465"/>
                <a:gd name="T2" fmla="*/ 42 w 101"/>
                <a:gd name="T3" fmla="*/ 47 h 465"/>
                <a:gd name="T4" fmla="*/ 27 w 101"/>
                <a:gd name="T5" fmla="*/ 81 h 465"/>
                <a:gd name="T6" fmla="*/ 15 w 101"/>
                <a:gd name="T7" fmla="*/ 116 h 465"/>
                <a:gd name="T8" fmla="*/ 6 w 101"/>
                <a:gd name="T9" fmla="*/ 152 h 465"/>
                <a:gd name="T10" fmla="*/ 1 w 101"/>
                <a:gd name="T11" fmla="*/ 189 h 465"/>
                <a:gd name="T12" fmla="*/ 0 w 101"/>
                <a:gd name="T13" fmla="*/ 225 h 465"/>
                <a:gd name="T14" fmla="*/ 3 w 101"/>
                <a:gd name="T15" fmla="*/ 262 h 465"/>
                <a:gd name="T16" fmla="*/ 9 w 101"/>
                <a:gd name="T17" fmla="*/ 296 h 465"/>
                <a:gd name="T18" fmla="*/ 18 w 101"/>
                <a:gd name="T19" fmla="*/ 328 h 465"/>
                <a:gd name="T20" fmla="*/ 30 w 101"/>
                <a:gd name="T21" fmla="*/ 359 h 465"/>
                <a:gd name="T22" fmla="*/ 44 w 101"/>
                <a:gd name="T23" fmla="*/ 389 h 465"/>
                <a:gd name="T24" fmla="*/ 55 w 101"/>
                <a:gd name="T25" fmla="*/ 409 h 465"/>
                <a:gd name="T26" fmla="*/ 61 w 101"/>
                <a:gd name="T27" fmla="*/ 420 h 465"/>
                <a:gd name="T28" fmla="*/ 67 w 101"/>
                <a:gd name="T29" fmla="*/ 430 h 465"/>
                <a:gd name="T30" fmla="*/ 74 w 101"/>
                <a:gd name="T31" fmla="*/ 441 h 465"/>
                <a:gd name="T32" fmla="*/ 79 w 101"/>
                <a:gd name="T33" fmla="*/ 449 h 465"/>
                <a:gd name="T34" fmla="*/ 83 w 101"/>
                <a:gd name="T35" fmla="*/ 453 h 465"/>
                <a:gd name="T36" fmla="*/ 88 w 101"/>
                <a:gd name="T37" fmla="*/ 458 h 465"/>
                <a:gd name="T38" fmla="*/ 92 w 101"/>
                <a:gd name="T39" fmla="*/ 462 h 465"/>
                <a:gd name="T40" fmla="*/ 98 w 101"/>
                <a:gd name="T41" fmla="*/ 465 h 465"/>
                <a:gd name="T42" fmla="*/ 101 w 101"/>
                <a:gd name="T43" fmla="*/ 460 h 465"/>
                <a:gd name="T44" fmla="*/ 101 w 101"/>
                <a:gd name="T45" fmla="*/ 458 h 465"/>
                <a:gd name="T46" fmla="*/ 100 w 101"/>
                <a:gd name="T47" fmla="*/ 456 h 465"/>
                <a:gd name="T48" fmla="*/ 99 w 101"/>
                <a:gd name="T49" fmla="*/ 454 h 465"/>
                <a:gd name="T50" fmla="*/ 98 w 101"/>
                <a:gd name="T51" fmla="*/ 453 h 465"/>
                <a:gd name="T52" fmla="*/ 96 w 101"/>
                <a:gd name="T53" fmla="*/ 449 h 465"/>
                <a:gd name="T54" fmla="*/ 92 w 101"/>
                <a:gd name="T55" fmla="*/ 442 h 465"/>
                <a:gd name="T56" fmla="*/ 87 w 101"/>
                <a:gd name="T57" fmla="*/ 434 h 465"/>
                <a:gd name="T58" fmla="*/ 80 w 101"/>
                <a:gd name="T59" fmla="*/ 424 h 465"/>
                <a:gd name="T60" fmla="*/ 74 w 101"/>
                <a:gd name="T61" fmla="*/ 415 h 465"/>
                <a:gd name="T62" fmla="*/ 68 w 101"/>
                <a:gd name="T63" fmla="*/ 405 h 465"/>
                <a:gd name="T64" fmla="*/ 58 w 101"/>
                <a:gd name="T65" fmla="*/ 386 h 465"/>
                <a:gd name="T66" fmla="*/ 44 w 101"/>
                <a:gd name="T67" fmla="*/ 358 h 465"/>
                <a:gd name="T68" fmla="*/ 31 w 101"/>
                <a:gd name="T69" fmla="*/ 329 h 465"/>
                <a:gd name="T70" fmla="*/ 21 w 101"/>
                <a:gd name="T71" fmla="*/ 300 h 465"/>
                <a:gd name="T72" fmla="*/ 13 w 101"/>
                <a:gd name="T73" fmla="*/ 267 h 465"/>
                <a:gd name="T74" fmla="*/ 8 w 101"/>
                <a:gd name="T75" fmla="*/ 230 h 465"/>
                <a:gd name="T76" fmla="*/ 7 w 101"/>
                <a:gd name="T77" fmla="*/ 193 h 465"/>
                <a:gd name="T78" fmla="*/ 11 w 101"/>
                <a:gd name="T79" fmla="*/ 156 h 465"/>
                <a:gd name="T80" fmla="*/ 18 w 101"/>
                <a:gd name="T81" fmla="*/ 119 h 465"/>
                <a:gd name="T82" fmla="*/ 29 w 101"/>
                <a:gd name="T83" fmla="*/ 83 h 465"/>
                <a:gd name="T84" fmla="*/ 43 w 101"/>
                <a:gd name="T85" fmla="*/ 49 h 465"/>
                <a:gd name="T86" fmla="*/ 60 w 101"/>
                <a:gd name="T87" fmla="*/ 16 h 465"/>
                <a:gd name="T88" fmla="*/ 70 w 101"/>
                <a:gd name="T89" fmla="*/ 0 h 465"/>
                <a:gd name="T90" fmla="*/ 70 w 101"/>
                <a:gd name="T91" fmla="*/ 0 h 465"/>
                <a:gd name="T92" fmla="*/ 69 w 101"/>
                <a:gd name="T93" fmla="*/ 0 h 4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
                <a:gd name="T142" fmla="*/ 0 h 465"/>
                <a:gd name="T143" fmla="*/ 101 w 101"/>
                <a:gd name="T144" fmla="*/ 465 h 4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 h="465">
                  <a:moveTo>
                    <a:pt x="69" y="0"/>
                  </a:moveTo>
                  <a:lnTo>
                    <a:pt x="60" y="16"/>
                  </a:lnTo>
                  <a:lnTo>
                    <a:pt x="50" y="31"/>
                  </a:lnTo>
                  <a:lnTo>
                    <a:pt x="42" y="47"/>
                  </a:lnTo>
                  <a:lnTo>
                    <a:pt x="34" y="65"/>
                  </a:lnTo>
                  <a:lnTo>
                    <a:pt x="27" y="81"/>
                  </a:lnTo>
                  <a:lnTo>
                    <a:pt x="21" y="99"/>
                  </a:lnTo>
                  <a:lnTo>
                    <a:pt x="15" y="116"/>
                  </a:lnTo>
                  <a:lnTo>
                    <a:pt x="11" y="134"/>
                  </a:lnTo>
                  <a:lnTo>
                    <a:pt x="6" y="152"/>
                  </a:lnTo>
                  <a:lnTo>
                    <a:pt x="4" y="170"/>
                  </a:lnTo>
                  <a:lnTo>
                    <a:pt x="1" y="189"/>
                  </a:lnTo>
                  <a:lnTo>
                    <a:pt x="0" y="207"/>
                  </a:lnTo>
                  <a:lnTo>
                    <a:pt x="0" y="225"/>
                  </a:lnTo>
                  <a:lnTo>
                    <a:pt x="1" y="244"/>
                  </a:lnTo>
                  <a:lnTo>
                    <a:pt x="3" y="262"/>
                  </a:lnTo>
                  <a:lnTo>
                    <a:pt x="6" y="280"/>
                  </a:lnTo>
                  <a:lnTo>
                    <a:pt x="9" y="296"/>
                  </a:lnTo>
                  <a:lnTo>
                    <a:pt x="13" y="312"/>
                  </a:lnTo>
                  <a:lnTo>
                    <a:pt x="18" y="328"/>
                  </a:lnTo>
                  <a:lnTo>
                    <a:pt x="24" y="344"/>
                  </a:lnTo>
                  <a:lnTo>
                    <a:pt x="30" y="359"/>
                  </a:lnTo>
                  <a:lnTo>
                    <a:pt x="37" y="374"/>
                  </a:lnTo>
                  <a:lnTo>
                    <a:pt x="44" y="389"/>
                  </a:lnTo>
                  <a:lnTo>
                    <a:pt x="52" y="403"/>
                  </a:lnTo>
                  <a:lnTo>
                    <a:pt x="55" y="409"/>
                  </a:lnTo>
                  <a:lnTo>
                    <a:pt x="58" y="414"/>
                  </a:lnTo>
                  <a:lnTo>
                    <a:pt x="61" y="420"/>
                  </a:lnTo>
                  <a:lnTo>
                    <a:pt x="64" y="425"/>
                  </a:lnTo>
                  <a:lnTo>
                    <a:pt x="67" y="430"/>
                  </a:lnTo>
                  <a:lnTo>
                    <a:pt x="71" y="435"/>
                  </a:lnTo>
                  <a:lnTo>
                    <a:pt x="74" y="441"/>
                  </a:lnTo>
                  <a:lnTo>
                    <a:pt x="77" y="446"/>
                  </a:lnTo>
                  <a:lnTo>
                    <a:pt x="79" y="449"/>
                  </a:lnTo>
                  <a:lnTo>
                    <a:pt x="81" y="451"/>
                  </a:lnTo>
                  <a:lnTo>
                    <a:pt x="83" y="453"/>
                  </a:lnTo>
                  <a:lnTo>
                    <a:pt x="86" y="456"/>
                  </a:lnTo>
                  <a:lnTo>
                    <a:pt x="88" y="458"/>
                  </a:lnTo>
                  <a:lnTo>
                    <a:pt x="90" y="460"/>
                  </a:lnTo>
                  <a:lnTo>
                    <a:pt x="92" y="462"/>
                  </a:lnTo>
                  <a:lnTo>
                    <a:pt x="95" y="465"/>
                  </a:lnTo>
                  <a:lnTo>
                    <a:pt x="98" y="465"/>
                  </a:lnTo>
                  <a:lnTo>
                    <a:pt x="100" y="463"/>
                  </a:lnTo>
                  <a:lnTo>
                    <a:pt x="101" y="460"/>
                  </a:lnTo>
                  <a:lnTo>
                    <a:pt x="100" y="457"/>
                  </a:lnTo>
                  <a:lnTo>
                    <a:pt x="101" y="458"/>
                  </a:lnTo>
                  <a:lnTo>
                    <a:pt x="101" y="457"/>
                  </a:lnTo>
                  <a:lnTo>
                    <a:pt x="100" y="456"/>
                  </a:lnTo>
                  <a:lnTo>
                    <a:pt x="99" y="455"/>
                  </a:lnTo>
                  <a:lnTo>
                    <a:pt x="99" y="454"/>
                  </a:lnTo>
                  <a:lnTo>
                    <a:pt x="98" y="453"/>
                  </a:lnTo>
                  <a:lnTo>
                    <a:pt x="98" y="452"/>
                  </a:lnTo>
                  <a:lnTo>
                    <a:pt x="96" y="449"/>
                  </a:lnTo>
                  <a:lnTo>
                    <a:pt x="94" y="446"/>
                  </a:lnTo>
                  <a:lnTo>
                    <a:pt x="92" y="442"/>
                  </a:lnTo>
                  <a:lnTo>
                    <a:pt x="90" y="439"/>
                  </a:lnTo>
                  <a:lnTo>
                    <a:pt x="87" y="434"/>
                  </a:lnTo>
                  <a:lnTo>
                    <a:pt x="84" y="429"/>
                  </a:lnTo>
                  <a:lnTo>
                    <a:pt x="80" y="424"/>
                  </a:lnTo>
                  <a:lnTo>
                    <a:pt x="78" y="420"/>
                  </a:lnTo>
                  <a:lnTo>
                    <a:pt x="74" y="415"/>
                  </a:lnTo>
                  <a:lnTo>
                    <a:pt x="72" y="410"/>
                  </a:lnTo>
                  <a:lnTo>
                    <a:pt x="68" y="405"/>
                  </a:lnTo>
                  <a:lnTo>
                    <a:pt x="66" y="400"/>
                  </a:lnTo>
                  <a:lnTo>
                    <a:pt x="58" y="386"/>
                  </a:lnTo>
                  <a:lnTo>
                    <a:pt x="51" y="372"/>
                  </a:lnTo>
                  <a:lnTo>
                    <a:pt x="44" y="358"/>
                  </a:lnTo>
                  <a:lnTo>
                    <a:pt x="37" y="344"/>
                  </a:lnTo>
                  <a:lnTo>
                    <a:pt x="31" y="329"/>
                  </a:lnTo>
                  <a:lnTo>
                    <a:pt x="26" y="315"/>
                  </a:lnTo>
                  <a:lnTo>
                    <a:pt x="21" y="300"/>
                  </a:lnTo>
                  <a:lnTo>
                    <a:pt x="17" y="285"/>
                  </a:lnTo>
                  <a:lnTo>
                    <a:pt x="13" y="267"/>
                  </a:lnTo>
                  <a:lnTo>
                    <a:pt x="10" y="248"/>
                  </a:lnTo>
                  <a:lnTo>
                    <a:pt x="8" y="230"/>
                  </a:lnTo>
                  <a:lnTo>
                    <a:pt x="7" y="211"/>
                  </a:lnTo>
                  <a:lnTo>
                    <a:pt x="7" y="193"/>
                  </a:lnTo>
                  <a:lnTo>
                    <a:pt x="8" y="174"/>
                  </a:lnTo>
                  <a:lnTo>
                    <a:pt x="11" y="156"/>
                  </a:lnTo>
                  <a:lnTo>
                    <a:pt x="14" y="138"/>
                  </a:lnTo>
                  <a:lnTo>
                    <a:pt x="18" y="119"/>
                  </a:lnTo>
                  <a:lnTo>
                    <a:pt x="23" y="101"/>
                  </a:lnTo>
                  <a:lnTo>
                    <a:pt x="29" y="83"/>
                  </a:lnTo>
                  <a:lnTo>
                    <a:pt x="36" y="66"/>
                  </a:lnTo>
                  <a:lnTo>
                    <a:pt x="43" y="49"/>
                  </a:lnTo>
                  <a:lnTo>
                    <a:pt x="51" y="32"/>
                  </a:lnTo>
                  <a:lnTo>
                    <a:pt x="60" y="16"/>
                  </a:lnTo>
                  <a:lnTo>
                    <a:pt x="70" y="0"/>
                  </a:lnTo>
                  <a:lnTo>
                    <a:pt x="69" y="0"/>
                  </a:lnTo>
                  <a:close/>
                </a:path>
              </a:pathLst>
            </a:custGeom>
            <a:solidFill>
              <a:srgbClr val="000000"/>
            </a:solidFill>
            <a:ln w="9525">
              <a:noFill/>
              <a:round/>
              <a:headEnd/>
              <a:tailEnd/>
            </a:ln>
          </p:spPr>
          <p:txBody>
            <a:bodyPr/>
            <a:lstStyle/>
            <a:p>
              <a:endParaRPr lang="en-US"/>
            </a:p>
          </p:txBody>
        </p:sp>
        <p:sp>
          <p:nvSpPr>
            <p:cNvPr id="16500" name="Freeform 178"/>
            <p:cNvSpPr>
              <a:spLocks/>
            </p:cNvSpPr>
            <p:nvPr/>
          </p:nvSpPr>
          <p:spPr bwMode="auto">
            <a:xfrm>
              <a:off x="1609" y="3519"/>
              <a:ext cx="42" cy="90"/>
            </a:xfrm>
            <a:custGeom>
              <a:avLst/>
              <a:gdLst>
                <a:gd name="T0" fmla="*/ 15 w 42"/>
                <a:gd name="T1" fmla="*/ 1 h 90"/>
                <a:gd name="T2" fmla="*/ 11 w 42"/>
                <a:gd name="T3" fmla="*/ 6 h 90"/>
                <a:gd name="T4" fmla="*/ 7 w 42"/>
                <a:gd name="T5" fmla="*/ 12 h 90"/>
                <a:gd name="T6" fmla="*/ 4 w 42"/>
                <a:gd name="T7" fmla="*/ 18 h 90"/>
                <a:gd name="T8" fmla="*/ 2 w 42"/>
                <a:gd name="T9" fmla="*/ 24 h 90"/>
                <a:gd name="T10" fmla="*/ 1 w 42"/>
                <a:gd name="T11" fmla="*/ 31 h 90"/>
                <a:gd name="T12" fmla="*/ 0 w 42"/>
                <a:gd name="T13" fmla="*/ 37 h 90"/>
                <a:gd name="T14" fmla="*/ 0 w 42"/>
                <a:gd name="T15" fmla="*/ 44 h 90"/>
                <a:gd name="T16" fmla="*/ 0 w 42"/>
                <a:gd name="T17" fmla="*/ 51 h 90"/>
                <a:gd name="T18" fmla="*/ 2 w 42"/>
                <a:gd name="T19" fmla="*/ 57 h 90"/>
                <a:gd name="T20" fmla="*/ 4 w 42"/>
                <a:gd name="T21" fmla="*/ 64 h 90"/>
                <a:gd name="T22" fmla="*/ 8 w 42"/>
                <a:gd name="T23" fmla="*/ 71 h 90"/>
                <a:gd name="T24" fmla="*/ 13 w 42"/>
                <a:gd name="T25" fmla="*/ 77 h 90"/>
                <a:gd name="T26" fmla="*/ 18 w 42"/>
                <a:gd name="T27" fmla="*/ 82 h 90"/>
                <a:gd name="T28" fmla="*/ 24 w 42"/>
                <a:gd name="T29" fmla="*/ 86 h 90"/>
                <a:gd name="T30" fmla="*/ 30 w 42"/>
                <a:gd name="T31" fmla="*/ 89 h 90"/>
                <a:gd name="T32" fmla="*/ 37 w 42"/>
                <a:gd name="T33" fmla="*/ 90 h 90"/>
                <a:gd name="T34" fmla="*/ 39 w 42"/>
                <a:gd name="T35" fmla="*/ 90 h 90"/>
                <a:gd name="T36" fmla="*/ 41 w 42"/>
                <a:gd name="T37" fmla="*/ 88 h 90"/>
                <a:gd name="T38" fmla="*/ 42 w 42"/>
                <a:gd name="T39" fmla="*/ 85 h 90"/>
                <a:gd name="T40" fmla="*/ 40 w 42"/>
                <a:gd name="T41" fmla="*/ 84 h 90"/>
                <a:gd name="T42" fmla="*/ 38 w 42"/>
                <a:gd name="T43" fmla="*/ 82 h 90"/>
                <a:gd name="T44" fmla="*/ 36 w 42"/>
                <a:gd name="T45" fmla="*/ 81 h 90"/>
                <a:gd name="T46" fmla="*/ 33 w 42"/>
                <a:gd name="T47" fmla="*/ 80 h 90"/>
                <a:gd name="T48" fmla="*/ 31 w 42"/>
                <a:gd name="T49" fmla="*/ 79 h 90"/>
                <a:gd name="T50" fmla="*/ 28 w 42"/>
                <a:gd name="T51" fmla="*/ 78 h 90"/>
                <a:gd name="T52" fmla="*/ 26 w 42"/>
                <a:gd name="T53" fmla="*/ 77 h 90"/>
                <a:gd name="T54" fmla="*/ 23 w 42"/>
                <a:gd name="T55" fmla="*/ 75 h 90"/>
                <a:gd name="T56" fmla="*/ 21 w 42"/>
                <a:gd name="T57" fmla="*/ 73 h 90"/>
                <a:gd name="T58" fmla="*/ 19 w 42"/>
                <a:gd name="T59" fmla="*/ 72 h 90"/>
                <a:gd name="T60" fmla="*/ 16 w 42"/>
                <a:gd name="T61" fmla="*/ 69 h 90"/>
                <a:gd name="T62" fmla="*/ 14 w 42"/>
                <a:gd name="T63" fmla="*/ 67 h 90"/>
                <a:gd name="T64" fmla="*/ 12 w 42"/>
                <a:gd name="T65" fmla="*/ 64 h 90"/>
                <a:gd name="T66" fmla="*/ 10 w 42"/>
                <a:gd name="T67" fmla="*/ 61 h 90"/>
                <a:gd name="T68" fmla="*/ 9 w 42"/>
                <a:gd name="T69" fmla="*/ 58 h 90"/>
                <a:gd name="T70" fmla="*/ 8 w 42"/>
                <a:gd name="T71" fmla="*/ 55 h 90"/>
                <a:gd name="T72" fmla="*/ 6 w 42"/>
                <a:gd name="T73" fmla="*/ 52 h 90"/>
                <a:gd name="T74" fmla="*/ 4 w 42"/>
                <a:gd name="T75" fmla="*/ 46 h 90"/>
                <a:gd name="T76" fmla="*/ 3 w 42"/>
                <a:gd name="T77" fmla="*/ 39 h 90"/>
                <a:gd name="T78" fmla="*/ 3 w 42"/>
                <a:gd name="T79" fmla="*/ 32 h 90"/>
                <a:gd name="T80" fmla="*/ 4 w 42"/>
                <a:gd name="T81" fmla="*/ 25 h 90"/>
                <a:gd name="T82" fmla="*/ 6 w 42"/>
                <a:gd name="T83" fmla="*/ 19 h 90"/>
                <a:gd name="T84" fmla="*/ 8 w 42"/>
                <a:gd name="T85" fmla="*/ 13 h 90"/>
                <a:gd name="T86" fmla="*/ 11 w 42"/>
                <a:gd name="T87" fmla="*/ 6 h 90"/>
                <a:gd name="T88" fmla="*/ 15 w 42"/>
                <a:gd name="T89" fmla="*/ 1 h 90"/>
                <a:gd name="T90" fmla="*/ 15 w 42"/>
                <a:gd name="T91" fmla="*/ 0 h 90"/>
                <a:gd name="T92" fmla="*/ 15 w 42"/>
                <a:gd name="T93" fmla="*/ 0 h 90"/>
                <a:gd name="T94" fmla="*/ 15 w 42"/>
                <a:gd name="T95" fmla="*/ 0 h 90"/>
                <a:gd name="T96" fmla="*/ 15 w 42"/>
                <a:gd name="T97" fmla="*/ 1 h 90"/>
                <a:gd name="T98" fmla="*/ 15 w 42"/>
                <a:gd name="T99" fmla="*/ 1 h 9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
                <a:gd name="T151" fmla="*/ 0 h 90"/>
                <a:gd name="T152" fmla="*/ 42 w 42"/>
                <a:gd name="T153" fmla="*/ 90 h 9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 h="90">
                  <a:moveTo>
                    <a:pt x="15" y="1"/>
                  </a:moveTo>
                  <a:lnTo>
                    <a:pt x="11" y="6"/>
                  </a:lnTo>
                  <a:lnTo>
                    <a:pt x="7" y="12"/>
                  </a:lnTo>
                  <a:lnTo>
                    <a:pt x="4" y="18"/>
                  </a:lnTo>
                  <a:lnTo>
                    <a:pt x="2" y="24"/>
                  </a:lnTo>
                  <a:lnTo>
                    <a:pt x="1" y="31"/>
                  </a:lnTo>
                  <a:lnTo>
                    <a:pt x="0" y="37"/>
                  </a:lnTo>
                  <a:lnTo>
                    <a:pt x="0" y="44"/>
                  </a:lnTo>
                  <a:lnTo>
                    <a:pt x="0" y="51"/>
                  </a:lnTo>
                  <a:lnTo>
                    <a:pt x="2" y="57"/>
                  </a:lnTo>
                  <a:lnTo>
                    <a:pt x="4" y="64"/>
                  </a:lnTo>
                  <a:lnTo>
                    <a:pt x="8" y="71"/>
                  </a:lnTo>
                  <a:lnTo>
                    <a:pt x="13" y="77"/>
                  </a:lnTo>
                  <a:lnTo>
                    <a:pt x="18" y="82"/>
                  </a:lnTo>
                  <a:lnTo>
                    <a:pt x="24" y="86"/>
                  </a:lnTo>
                  <a:lnTo>
                    <a:pt x="30" y="89"/>
                  </a:lnTo>
                  <a:lnTo>
                    <a:pt x="37" y="90"/>
                  </a:lnTo>
                  <a:lnTo>
                    <a:pt x="39" y="90"/>
                  </a:lnTo>
                  <a:lnTo>
                    <a:pt x="41" y="88"/>
                  </a:lnTo>
                  <a:lnTo>
                    <a:pt x="42" y="85"/>
                  </a:lnTo>
                  <a:lnTo>
                    <a:pt x="40" y="84"/>
                  </a:lnTo>
                  <a:lnTo>
                    <a:pt x="38" y="82"/>
                  </a:lnTo>
                  <a:lnTo>
                    <a:pt x="36" y="81"/>
                  </a:lnTo>
                  <a:lnTo>
                    <a:pt x="33" y="80"/>
                  </a:lnTo>
                  <a:lnTo>
                    <a:pt x="31" y="79"/>
                  </a:lnTo>
                  <a:lnTo>
                    <a:pt x="28" y="78"/>
                  </a:lnTo>
                  <a:lnTo>
                    <a:pt x="26" y="77"/>
                  </a:lnTo>
                  <a:lnTo>
                    <a:pt x="23" y="75"/>
                  </a:lnTo>
                  <a:lnTo>
                    <a:pt x="21" y="73"/>
                  </a:lnTo>
                  <a:lnTo>
                    <a:pt x="19" y="72"/>
                  </a:lnTo>
                  <a:lnTo>
                    <a:pt x="16" y="69"/>
                  </a:lnTo>
                  <a:lnTo>
                    <a:pt x="14" y="67"/>
                  </a:lnTo>
                  <a:lnTo>
                    <a:pt x="12" y="64"/>
                  </a:lnTo>
                  <a:lnTo>
                    <a:pt x="10" y="61"/>
                  </a:lnTo>
                  <a:lnTo>
                    <a:pt x="9" y="58"/>
                  </a:lnTo>
                  <a:lnTo>
                    <a:pt x="8" y="55"/>
                  </a:lnTo>
                  <a:lnTo>
                    <a:pt x="6" y="52"/>
                  </a:lnTo>
                  <a:lnTo>
                    <a:pt x="4" y="46"/>
                  </a:lnTo>
                  <a:lnTo>
                    <a:pt x="3" y="39"/>
                  </a:lnTo>
                  <a:lnTo>
                    <a:pt x="3" y="32"/>
                  </a:lnTo>
                  <a:lnTo>
                    <a:pt x="4" y="25"/>
                  </a:lnTo>
                  <a:lnTo>
                    <a:pt x="6" y="19"/>
                  </a:lnTo>
                  <a:lnTo>
                    <a:pt x="8" y="13"/>
                  </a:lnTo>
                  <a:lnTo>
                    <a:pt x="11" y="6"/>
                  </a:lnTo>
                  <a:lnTo>
                    <a:pt x="15" y="1"/>
                  </a:lnTo>
                  <a:lnTo>
                    <a:pt x="15" y="0"/>
                  </a:lnTo>
                  <a:lnTo>
                    <a:pt x="15" y="1"/>
                  </a:lnTo>
                  <a:close/>
                </a:path>
              </a:pathLst>
            </a:custGeom>
            <a:solidFill>
              <a:srgbClr val="000000"/>
            </a:solidFill>
            <a:ln w="9525">
              <a:noFill/>
              <a:round/>
              <a:headEnd/>
              <a:tailEnd/>
            </a:ln>
          </p:spPr>
          <p:txBody>
            <a:bodyPr/>
            <a:lstStyle/>
            <a:p>
              <a:endParaRPr lang="en-US"/>
            </a:p>
          </p:txBody>
        </p:sp>
        <p:sp>
          <p:nvSpPr>
            <p:cNvPr id="16501" name="Freeform 179"/>
            <p:cNvSpPr>
              <a:spLocks/>
            </p:cNvSpPr>
            <p:nvPr/>
          </p:nvSpPr>
          <p:spPr bwMode="auto">
            <a:xfrm>
              <a:off x="1655" y="3370"/>
              <a:ext cx="53" cy="145"/>
            </a:xfrm>
            <a:custGeom>
              <a:avLst/>
              <a:gdLst>
                <a:gd name="T0" fmla="*/ 1 w 53"/>
                <a:gd name="T1" fmla="*/ 144 h 145"/>
                <a:gd name="T2" fmla="*/ 5 w 53"/>
                <a:gd name="T3" fmla="*/ 137 h 145"/>
                <a:gd name="T4" fmla="*/ 9 w 53"/>
                <a:gd name="T5" fmla="*/ 129 h 145"/>
                <a:gd name="T6" fmla="*/ 11 w 53"/>
                <a:gd name="T7" fmla="*/ 120 h 145"/>
                <a:gd name="T8" fmla="*/ 12 w 53"/>
                <a:gd name="T9" fmla="*/ 112 h 145"/>
                <a:gd name="T10" fmla="*/ 12 w 53"/>
                <a:gd name="T11" fmla="*/ 107 h 145"/>
                <a:gd name="T12" fmla="*/ 12 w 53"/>
                <a:gd name="T13" fmla="*/ 103 h 145"/>
                <a:gd name="T14" fmla="*/ 11 w 53"/>
                <a:gd name="T15" fmla="*/ 99 h 145"/>
                <a:gd name="T16" fmla="*/ 11 w 53"/>
                <a:gd name="T17" fmla="*/ 95 h 145"/>
                <a:gd name="T18" fmla="*/ 11 w 53"/>
                <a:gd name="T19" fmla="*/ 88 h 145"/>
                <a:gd name="T20" fmla="*/ 14 w 53"/>
                <a:gd name="T21" fmla="*/ 82 h 145"/>
                <a:gd name="T22" fmla="*/ 18 w 53"/>
                <a:gd name="T23" fmla="*/ 77 h 145"/>
                <a:gd name="T24" fmla="*/ 23 w 53"/>
                <a:gd name="T25" fmla="*/ 72 h 145"/>
                <a:gd name="T26" fmla="*/ 26 w 53"/>
                <a:gd name="T27" fmla="*/ 69 h 145"/>
                <a:gd name="T28" fmla="*/ 30 w 53"/>
                <a:gd name="T29" fmla="*/ 65 h 145"/>
                <a:gd name="T30" fmla="*/ 33 w 53"/>
                <a:gd name="T31" fmla="*/ 62 h 145"/>
                <a:gd name="T32" fmla="*/ 36 w 53"/>
                <a:gd name="T33" fmla="*/ 58 h 145"/>
                <a:gd name="T34" fmla="*/ 39 w 53"/>
                <a:gd name="T35" fmla="*/ 54 h 145"/>
                <a:gd name="T36" fmla="*/ 41 w 53"/>
                <a:gd name="T37" fmla="*/ 50 h 145"/>
                <a:gd name="T38" fmla="*/ 44 w 53"/>
                <a:gd name="T39" fmla="*/ 46 h 145"/>
                <a:gd name="T40" fmla="*/ 46 w 53"/>
                <a:gd name="T41" fmla="*/ 41 h 145"/>
                <a:gd name="T42" fmla="*/ 50 w 53"/>
                <a:gd name="T43" fmla="*/ 33 h 145"/>
                <a:gd name="T44" fmla="*/ 52 w 53"/>
                <a:gd name="T45" fmla="*/ 22 h 145"/>
                <a:gd name="T46" fmla="*/ 53 w 53"/>
                <a:gd name="T47" fmla="*/ 12 h 145"/>
                <a:gd name="T48" fmla="*/ 52 w 53"/>
                <a:gd name="T49" fmla="*/ 3 h 145"/>
                <a:gd name="T50" fmla="*/ 50 w 53"/>
                <a:gd name="T51" fmla="*/ 1 h 145"/>
                <a:gd name="T52" fmla="*/ 48 w 53"/>
                <a:gd name="T53" fmla="*/ 0 h 145"/>
                <a:gd name="T54" fmla="*/ 46 w 53"/>
                <a:gd name="T55" fmla="*/ 2 h 145"/>
                <a:gd name="T56" fmla="*/ 44 w 53"/>
                <a:gd name="T57" fmla="*/ 4 h 145"/>
                <a:gd name="T58" fmla="*/ 42 w 53"/>
                <a:gd name="T59" fmla="*/ 14 h 145"/>
                <a:gd name="T60" fmla="*/ 41 w 53"/>
                <a:gd name="T61" fmla="*/ 23 h 145"/>
                <a:gd name="T62" fmla="*/ 39 w 53"/>
                <a:gd name="T63" fmla="*/ 34 h 145"/>
                <a:gd name="T64" fmla="*/ 35 w 53"/>
                <a:gd name="T65" fmla="*/ 43 h 145"/>
                <a:gd name="T66" fmla="*/ 32 w 53"/>
                <a:gd name="T67" fmla="*/ 48 h 145"/>
                <a:gd name="T68" fmla="*/ 30 w 53"/>
                <a:gd name="T69" fmla="*/ 53 h 145"/>
                <a:gd name="T70" fmla="*/ 27 w 53"/>
                <a:gd name="T71" fmla="*/ 58 h 145"/>
                <a:gd name="T72" fmla="*/ 24 w 53"/>
                <a:gd name="T73" fmla="*/ 62 h 145"/>
                <a:gd name="T74" fmla="*/ 21 w 53"/>
                <a:gd name="T75" fmla="*/ 65 h 145"/>
                <a:gd name="T76" fmla="*/ 18 w 53"/>
                <a:gd name="T77" fmla="*/ 69 h 145"/>
                <a:gd name="T78" fmla="*/ 15 w 53"/>
                <a:gd name="T79" fmla="*/ 72 h 145"/>
                <a:gd name="T80" fmla="*/ 12 w 53"/>
                <a:gd name="T81" fmla="*/ 76 h 145"/>
                <a:gd name="T82" fmla="*/ 9 w 53"/>
                <a:gd name="T83" fmla="*/ 81 h 145"/>
                <a:gd name="T84" fmla="*/ 7 w 53"/>
                <a:gd name="T85" fmla="*/ 87 h 145"/>
                <a:gd name="T86" fmla="*/ 6 w 53"/>
                <a:gd name="T87" fmla="*/ 93 h 145"/>
                <a:gd name="T88" fmla="*/ 6 w 53"/>
                <a:gd name="T89" fmla="*/ 99 h 145"/>
                <a:gd name="T90" fmla="*/ 8 w 53"/>
                <a:gd name="T91" fmla="*/ 111 h 145"/>
                <a:gd name="T92" fmla="*/ 8 w 53"/>
                <a:gd name="T93" fmla="*/ 122 h 145"/>
                <a:gd name="T94" fmla="*/ 5 w 53"/>
                <a:gd name="T95" fmla="*/ 133 h 145"/>
                <a:gd name="T96" fmla="*/ 0 w 53"/>
                <a:gd name="T97" fmla="*/ 144 h 145"/>
                <a:gd name="T98" fmla="*/ 0 w 53"/>
                <a:gd name="T99" fmla="*/ 144 h 145"/>
                <a:gd name="T100" fmla="*/ 0 w 53"/>
                <a:gd name="T101" fmla="*/ 145 h 145"/>
                <a:gd name="T102" fmla="*/ 1 w 53"/>
                <a:gd name="T103" fmla="*/ 145 h 145"/>
                <a:gd name="T104" fmla="*/ 1 w 53"/>
                <a:gd name="T105" fmla="*/ 144 h 145"/>
                <a:gd name="T106" fmla="*/ 1 w 53"/>
                <a:gd name="T107" fmla="*/ 144 h 1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3"/>
                <a:gd name="T163" fmla="*/ 0 h 145"/>
                <a:gd name="T164" fmla="*/ 53 w 53"/>
                <a:gd name="T165" fmla="*/ 145 h 14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3" h="145">
                  <a:moveTo>
                    <a:pt x="1" y="144"/>
                  </a:moveTo>
                  <a:lnTo>
                    <a:pt x="5" y="137"/>
                  </a:lnTo>
                  <a:lnTo>
                    <a:pt x="9" y="129"/>
                  </a:lnTo>
                  <a:lnTo>
                    <a:pt x="11" y="120"/>
                  </a:lnTo>
                  <a:lnTo>
                    <a:pt x="12" y="112"/>
                  </a:lnTo>
                  <a:lnTo>
                    <a:pt x="12" y="107"/>
                  </a:lnTo>
                  <a:lnTo>
                    <a:pt x="12" y="103"/>
                  </a:lnTo>
                  <a:lnTo>
                    <a:pt x="11" y="99"/>
                  </a:lnTo>
                  <a:lnTo>
                    <a:pt x="11" y="95"/>
                  </a:lnTo>
                  <a:lnTo>
                    <a:pt x="11" y="88"/>
                  </a:lnTo>
                  <a:lnTo>
                    <a:pt x="14" y="82"/>
                  </a:lnTo>
                  <a:lnTo>
                    <a:pt x="18" y="77"/>
                  </a:lnTo>
                  <a:lnTo>
                    <a:pt x="23" y="72"/>
                  </a:lnTo>
                  <a:lnTo>
                    <a:pt x="26" y="69"/>
                  </a:lnTo>
                  <a:lnTo>
                    <a:pt x="30" y="65"/>
                  </a:lnTo>
                  <a:lnTo>
                    <a:pt x="33" y="62"/>
                  </a:lnTo>
                  <a:lnTo>
                    <a:pt x="36" y="58"/>
                  </a:lnTo>
                  <a:lnTo>
                    <a:pt x="39" y="54"/>
                  </a:lnTo>
                  <a:lnTo>
                    <a:pt x="41" y="50"/>
                  </a:lnTo>
                  <a:lnTo>
                    <a:pt x="44" y="46"/>
                  </a:lnTo>
                  <a:lnTo>
                    <a:pt x="46" y="41"/>
                  </a:lnTo>
                  <a:lnTo>
                    <a:pt x="50" y="33"/>
                  </a:lnTo>
                  <a:lnTo>
                    <a:pt x="52" y="22"/>
                  </a:lnTo>
                  <a:lnTo>
                    <a:pt x="53" y="12"/>
                  </a:lnTo>
                  <a:lnTo>
                    <a:pt x="52" y="3"/>
                  </a:lnTo>
                  <a:lnTo>
                    <a:pt x="50" y="1"/>
                  </a:lnTo>
                  <a:lnTo>
                    <a:pt x="48" y="0"/>
                  </a:lnTo>
                  <a:lnTo>
                    <a:pt x="46" y="2"/>
                  </a:lnTo>
                  <a:lnTo>
                    <a:pt x="44" y="4"/>
                  </a:lnTo>
                  <a:lnTo>
                    <a:pt x="42" y="14"/>
                  </a:lnTo>
                  <a:lnTo>
                    <a:pt x="41" y="23"/>
                  </a:lnTo>
                  <a:lnTo>
                    <a:pt x="39" y="34"/>
                  </a:lnTo>
                  <a:lnTo>
                    <a:pt x="35" y="43"/>
                  </a:lnTo>
                  <a:lnTo>
                    <a:pt x="32" y="48"/>
                  </a:lnTo>
                  <a:lnTo>
                    <a:pt x="30" y="53"/>
                  </a:lnTo>
                  <a:lnTo>
                    <a:pt x="27" y="58"/>
                  </a:lnTo>
                  <a:lnTo>
                    <a:pt x="24" y="62"/>
                  </a:lnTo>
                  <a:lnTo>
                    <a:pt x="21" y="65"/>
                  </a:lnTo>
                  <a:lnTo>
                    <a:pt x="18" y="69"/>
                  </a:lnTo>
                  <a:lnTo>
                    <a:pt x="15" y="72"/>
                  </a:lnTo>
                  <a:lnTo>
                    <a:pt x="12" y="76"/>
                  </a:lnTo>
                  <a:lnTo>
                    <a:pt x="9" y="81"/>
                  </a:lnTo>
                  <a:lnTo>
                    <a:pt x="7" y="87"/>
                  </a:lnTo>
                  <a:lnTo>
                    <a:pt x="6" y="93"/>
                  </a:lnTo>
                  <a:lnTo>
                    <a:pt x="6" y="99"/>
                  </a:lnTo>
                  <a:lnTo>
                    <a:pt x="8" y="111"/>
                  </a:lnTo>
                  <a:lnTo>
                    <a:pt x="8" y="122"/>
                  </a:lnTo>
                  <a:lnTo>
                    <a:pt x="5" y="133"/>
                  </a:lnTo>
                  <a:lnTo>
                    <a:pt x="0" y="144"/>
                  </a:lnTo>
                  <a:lnTo>
                    <a:pt x="0" y="145"/>
                  </a:lnTo>
                  <a:lnTo>
                    <a:pt x="1" y="145"/>
                  </a:lnTo>
                  <a:lnTo>
                    <a:pt x="1" y="144"/>
                  </a:lnTo>
                  <a:close/>
                </a:path>
              </a:pathLst>
            </a:custGeom>
            <a:solidFill>
              <a:srgbClr val="000000"/>
            </a:solidFill>
            <a:ln w="9525">
              <a:noFill/>
              <a:round/>
              <a:headEnd/>
              <a:tailEnd/>
            </a:ln>
          </p:spPr>
          <p:txBody>
            <a:bodyPr/>
            <a:lstStyle/>
            <a:p>
              <a:endParaRPr lang="en-US"/>
            </a:p>
          </p:txBody>
        </p:sp>
        <p:sp>
          <p:nvSpPr>
            <p:cNvPr id="16502" name="Freeform 180"/>
            <p:cNvSpPr>
              <a:spLocks/>
            </p:cNvSpPr>
            <p:nvPr/>
          </p:nvSpPr>
          <p:spPr bwMode="auto">
            <a:xfrm>
              <a:off x="1697" y="3370"/>
              <a:ext cx="31" cy="55"/>
            </a:xfrm>
            <a:custGeom>
              <a:avLst/>
              <a:gdLst>
                <a:gd name="T0" fmla="*/ 2 w 31"/>
                <a:gd name="T1" fmla="*/ 7 h 55"/>
                <a:gd name="T2" fmla="*/ 6 w 31"/>
                <a:gd name="T3" fmla="*/ 6 h 55"/>
                <a:gd name="T4" fmla="*/ 10 w 31"/>
                <a:gd name="T5" fmla="*/ 6 h 55"/>
                <a:gd name="T6" fmla="*/ 13 w 31"/>
                <a:gd name="T7" fmla="*/ 7 h 55"/>
                <a:gd name="T8" fmla="*/ 17 w 31"/>
                <a:gd name="T9" fmla="*/ 8 h 55"/>
                <a:gd name="T10" fmla="*/ 19 w 31"/>
                <a:gd name="T11" fmla="*/ 10 h 55"/>
                <a:gd name="T12" fmla="*/ 22 w 31"/>
                <a:gd name="T13" fmla="*/ 13 h 55"/>
                <a:gd name="T14" fmla="*/ 24 w 31"/>
                <a:gd name="T15" fmla="*/ 16 h 55"/>
                <a:gd name="T16" fmla="*/ 25 w 31"/>
                <a:gd name="T17" fmla="*/ 21 h 55"/>
                <a:gd name="T18" fmla="*/ 26 w 31"/>
                <a:gd name="T19" fmla="*/ 29 h 55"/>
                <a:gd name="T20" fmla="*/ 24 w 31"/>
                <a:gd name="T21" fmla="*/ 38 h 55"/>
                <a:gd name="T22" fmla="*/ 20 w 31"/>
                <a:gd name="T23" fmla="*/ 46 h 55"/>
                <a:gd name="T24" fmla="*/ 15 w 31"/>
                <a:gd name="T25" fmla="*/ 52 h 55"/>
                <a:gd name="T26" fmla="*/ 14 w 31"/>
                <a:gd name="T27" fmla="*/ 53 h 55"/>
                <a:gd name="T28" fmla="*/ 14 w 31"/>
                <a:gd name="T29" fmla="*/ 54 h 55"/>
                <a:gd name="T30" fmla="*/ 14 w 31"/>
                <a:gd name="T31" fmla="*/ 55 h 55"/>
                <a:gd name="T32" fmla="*/ 15 w 31"/>
                <a:gd name="T33" fmla="*/ 55 h 55"/>
                <a:gd name="T34" fmla="*/ 23 w 31"/>
                <a:gd name="T35" fmla="*/ 49 h 55"/>
                <a:gd name="T36" fmla="*/ 29 w 31"/>
                <a:gd name="T37" fmla="*/ 40 h 55"/>
                <a:gd name="T38" fmla="*/ 31 w 31"/>
                <a:gd name="T39" fmla="*/ 30 h 55"/>
                <a:gd name="T40" fmla="*/ 31 w 31"/>
                <a:gd name="T41" fmla="*/ 19 h 55"/>
                <a:gd name="T42" fmla="*/ 27 w 31"/>
                <a:gd name="T43" fmla="*/ 10 h 55"/>
                <a:gd name="T44" fmla="*/ 22 w 31"/>
                <a:gd name="T45" fmla="*/ 3 h 55"/>
                <a:gd name="T46" fmla="*/ 13 w 31"/>
                <a:gd name="T47" fmla="*/ 0 h 55"/>
                <a:gd name="T48" fmla="*/ 1 w 31"/>
                <a:gd name="T49" fmla="*/ 1 h 55"/>
                <a:gd name="T50" fmla="*/ 0 w 31"/>
                <a:gd name="T51" fmla="*/ 3 h 55"/>
                <a:gd name="T52" fmla="*/ 0 w 31"/>
                <a:gd name="T53" fmla="*/ 5 h 55"/>
                <a:gd name="T54" fmla="*/ 0 w 31"/>
                <a:gd name="T55" fmla="*/ 7 h 55"/>
                <a:gd name="T56" fmla="*/ 2 w 31"/>
                <a:gd name="T57" fmla="*/ 7 h 55"/>
                <a:gd name="T58" fmla="*/ 2 w 31"/>
                <a:gd name="T59" fmla="*/ 7 h 5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
                <a:gd name="T91" fmla="*/ 0 h 55"/>
                <a:gd name="T92" fmla="*/ 31 w 31"/>
                <a:gd name="T93" fmla="*/ 55 h 5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 h="55">
                  <a:moveTo>
                    <a:pt x="2" y="7"/>
                  </a:moveTo>
                  <a:lnTo>
                    <a:pt x="6" y="6"/>
                  </a:lnTo>
                  <a:lnTo>
                    <a:pt x="10" y="6"/>
                  </a:lnTo>
                  <a:lnTo>
                    <a:pt x="13" y="7"/>
                  </a:lnTo>
                  <a:lnTo>
                    <a:pt x="17" y="8"/>
                  </a:lnTo>
                  <a:lnTo>
                    <a:pt x="19" y="10"/>
                  </a:lnTo>
                  <a:lnTo>
                    <a:pt x="22" y="13"/>
                  </a:lnTo>
                  <a:lnTo>
                    <a:pt x="24" y="16"/>
                  </a:lnTo>
                  <a:lnTo>
                    <a:pt x="25" y="21"/>
                  </a:lnTo>
                  <a:lnTo>
                    <a:pt x="26" y="29"/>
                  </a:lnTo>
                  <a:lnTo>
                    <a:pt x="24" y="38"/>
                  </a:lnTo>
                  <a:lnTo>
                    <a:pt x="20" y="46"/>
                  </a:lnTo>
                  <a:lnTo>
                    <a:pt x="15" y="52"/>
                  </a:lnTo>
                  <a:lnTo>
                    <a:pt x="14" y="53"/>
                  </a:lnTo>
                  <a:lnTo>
                    <a:pt x="14" y="54"/>
                  </a:lnTo>
                  <a:lnTo>
                    <a:pt x="14" y="55"/>
                  </a:lnTo>
                  <a:lnTo>
                    <a:pt x="15" y="55"/>
                  </a:lnTo>
                  <a:lnTo>
                    <a:pt x="23" y="49"/>
                  </a:lnTo>
                  <a:lnTo>
                    <a:pt x="29" y="40"/>
                  </a:lnTo>
                  <a:lnTo>
                    <a:pt x="31" y="30"/>
                  </a:lnTo>
                  <a:lnTo>
                    <a:pt x="31" y="19"/>
                  </a:lnTo>
                  <a:lnTo>
                    <a:pt x="27" y="10"/>
                  </a:lnTo>
                  <a:lnTo>
                    <a:pt x="22" y="3"/>
                  </a:lnTo>
                  <a:lnTo>
                    <a:pt x="13" y="0"/>
                  </a:lnTo>
                  <a:lnTo>
                    <a:pt x="1" y="1"/>
                  </a:lnTo>
                  <a:lnTo>
                    <a:pt x="0" y="3"/>
                  </a:lnTo>
                  <a:lnTo>
                    <a:pt x="0" y="5"/>
                  </a:lnTo>
                  <a:lnTo>
                    <a:pt x="0" y="7"/>
                  </a:lnTo>
                  <a:lnTo>
                    <a:pt x="2" y="7"/>
                  </a:lnTo>
                  <a:close/>
                </a:path>
              </a:pathLst>
            </a:custGeom>
            <a:solidFill>
              <a:srgbClr val="000000"/>
            </a:solidFill>
            <a:ln w="9525">
              <a:noFill/>
              <a:round/>
              <a:headEnd/>
              <a:tailEnd/>
            </a:ln>
          </p:spPr>
          <p:txBody>
            <a:bodyPr/>
            <a:lstStyle/>
            <a:p>
              <a:endParaRPr lang="en-US"/>
            </a:p>
          </p:txBody>
        </p:sp>
        <p:sp>
          <p:nvSpPr>
            <p:cNvPr id="16503" name="Freeform 181"/>
            <p:cNvSpPr>
              <a:spLocks/>
            </p:cNvSpPr>
            <p:nvPr/>
          </p:nvSpPr>
          <p:spPr bwMode="auto">
            <a:xfrm>
              <a:off x="1706" y="3417"/>
              <a:ext cx="142" cy="28"/>
            </a:xfrm>
            <a:custGeom>
              <a:avLst/>
              <a:gdLst>
                <a:gd name="T0" fmla="*/ 4 w 142"/>
                <a:gd name="T1" fmla="*/ 17 h 28"/>
                <a:gd name="T2" fmla="*/ 12 w 142"/>
                <a:gd name="T3" fmla="*/ 22 h 28"/>
                <a:gd name="T4" fmla="*/ 20 w 142"/>
                <a:gd name="T5" fmla="*/ 24 h 28"/>
                <a:gd name="T6" fmla="*/ 29 w 142"/>
                <a:gd name="T7" fmla="*/ 26 h 28"/>
                <a:gd name="T8" fmla="*/ 39 w 142"/>
                <a:gd name="T9" fmla="*/ 28 h 28"/>
                <a:gd name="T10" fmla="*/ 49 w 142"/>
                <a:gd name="T11" fmla="*/ 27 h 28"/>
                <a:gd name="T12" fmla="*/ 59 w 142"/>
                <a:gd name="T13" fmla="*/ 24 h 28"/>
                <a:gd name="T14" fmla="*/ 68 w 142"/>
                <a:gd name="T15" fmla="*/ 20 h 28"/>
                <a:gd name="T16" fmla="*/ 77 w 142"/>
                <a:gd name="T17" fmla="*/ 16 h 28"/>
                <a:gd name="T18" fmla="*/ 87 w 142"/>
                <a:gd name="T19" fmla="*/ 12 h 28"/>
                <a:gd name="T20" fmla="*/ 97 w 142"/>
                <a:gd name="T21" fmla="*/ 9 h 28"/>
                <a:gd name="T22" fmla="*/ 107 w 142"/>
                <a:gd name="T23" fmla="*/ 6 h 28"/>
                <a:gd name="T24" fmla="*/ 117 w 142"/>
                <a:gd name="T25" fmla="*/ 5 h 28"/>
                <a:gd name="T26" fmla="*/ 125 w 142"/>
                <a:gd name="T27" fmla="*/ 5 h 28"/>
                <a:gd name="T28" fmla="*/ 132 w 142"/>
                <a:gd name="T29" fmla="*/ 8 h 28"/>
                <a:gd name="T30" fmla="*/ 137 w 142"/>
                <a:gd name="T31" fmla="*/ 14 h 28"/>
                <a:gd name="T32" fmla="*/ 139 w 142"/>
                <a:gd name="T33" fmla="*/ 18 h 28"/>
                <a:gd name="T34" fmla="*/ 141 w 142"/>
                <a:gd name="T35" fmla="*/ 18 h 28"/>
                <a:gd name="T36" fmla="*/ 141 w 142"/>
                <a:gd name="T37" fmla="*/ 9 h 28"/>
                <a:gd name="T38" fmla="*/ 131 w 142"/>
                <a:gd name="T39" fmla="*/ 1 h 28"/>
                <a:gd name="T40" fmla="*/ 114 w 142"/>
                <a:gd name="T41" fmla="*/ 0 h 28"/>
                <a:gd name="T42" fmla="*/ 98 w 142"/>
                <a:gd name="T43" fmla="*/ 2 h 28"/>
                <a:gd name="T44" fmla="*/ 87 w 142"/>
                <a:gd name="T45" fmla="*/ 4 h 28"/>
                <a:gd name="T46" fmla="*/ 77 w 142"/>
                <a:gd name="T47" fmla="*/ 8 h 28"/>
                <a:gd name="T48" fmla="*/ 67 w 142"/>
                <a:gd name="T49" fmla="*/ 12 h 28"/>
                <a:gd name="T50" fmla="*/ 58 w 142"/>
                <a:gd name="T51" fmla="*/ 16 h 28"/>
                <a:gd name="T52" fmla="*/ 47 w 142"/>
                <a:gd name="T53" fmla="*/ 19 h 28"/>
                <a:gd name="T54" fmla="*/ 34 w 142"/>
                <a:gd name="T55" fmla="*/ 20 h 28"/>
                <a:gd name="T56" fmla="*/ 21 w 142"/>
                <a:gd name="T57" fmla="*/ 18 h 28"/>
                <a:gd name="T58" fmla="*/ 9 w 142"/>
                <a:gd name="T59" fmla="*/ 14 h 28"/>
                <a:gd name="T60" fmla="*/ 2 w 142"/>
                <a:gd name="T61" fmla="*/ 11 h 28"/>
                <a:gd name="T62" fmla="*/ 0 w 142"/>
                <a:gd name="T63" fmla="*/ 13 h 28"/>
                <a:gd name="T64" fmla="*/ 0 w 142"/>
                <a:gd name="T65" fmla="*/ 14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28"/>
                <a:gd name="T101" fmla="*/ 142 w 142"/>
                <a:gd name="T102" fmla="*/ 28 h 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28">
                  <a:moveTo>
                    <a:pt x="0" y="14"/>
                  </a:moveTo>
                  <a:lnTo>
                    <a:pt x="4" y="17"/>
                  </a:lnTo>
                  <a:lnTo>
                    <a:pt x="8" y="20"/>
                  </a:lnTo>
                  <a:lnTo>
                    <a:pt x="12" y="22"/>
                  </a:lnTo>
                  <a:lnTo>
                    <a:pt x="16" y="23"/>
                  </a:lnTo>
                  <a:lnTo>
                    <a:pt x="20" y="24"/>
                  </a:lnTo>
                  <a:lnTo>
                    <a:pt x="25" y="25"/>
                  </a:lnTo>
                  <a:lnTo>
                    <a:pt x="29" y="26"/>
                  </a:lnTo>
                  <a:lnTo>
                    <a:pt x="34" y="27"/>
                  </a:lnTo>
                  <a:lnTo>
                    <a:pt x="39" y="28"/>
                  </a:lnTo>
                  <a:lnTo>
                    <a:pt x="44" y="28"/>
                  </a:lnTo>
                  <a:lnTo>
                    <a:pt x="49" y="27"/>
                  </a:lnTo>
                  <a:lnTo>
                    <a:pt x="54" y="26"/>
                  </a:lnTo>
                  <a:lnTo>
                    <a:pt x="59" y="24"/>
                  </a:lnTo>
                  <a:lnTo>
                    <a:pt x="63" y="22"/>
                  </a:lnTo>
                  <a:lnTo>
                    <a:pt x="68" y="20"/>
                  </a:lnTo>
                  <a:lnTo>
                    <a:pt x="72" y="18"/>
                  </a:lnTo>
                  <a:lnTo>
                    <a:pt x="77" y="16"/>
                  </a:lnTo>
                  <a:lnTo>
                    <a:pt x="82" y="14"/>
                  </a:lnTo>
                  <a:lnTo>
                    <a:pt x="87" y="12"/>
                  </a:lnTo>
                  <a:lnTo>
                    <a:pt x="92" y="10"/>
                  </a:lnTo>
                  <a:lnTo>
                    <a:pt x="97" y="9"/>
                  </a:lnTo>
                  <a:lnTo>
                    <a:pt x="102" y="7"/>
                  </a:lnTo>
                  <a:lnTo>
                    <a:pt x="107" y="6"/>
                  </a:lnTo>
                  <a:lnTo>
                    <a:pt x="112" y="5"/>
                  </a:lnTo>
                  <a:lnTo>
                    <a:pt x="117" y="5"/>
                  </a:lnTo>
                  <a:lnTo>
                    <a:pt x="121" y="5"/>
                  </a:lnTo>
                  <a:lnTo>
                    <a:pt x="125" y="5"/>
                  </a:lnTo>
                  <a:lnTo>
                    <a:pt x="128" y="6"/>
                  </a:lnTo>
                  <a:lnTo>
                    <a:pt x="132" y="8"/>
                  </a:lnTo>
                  <a:lnTo>
                    <a:pt x="134" y="11"/>
                  </a:lnTo>
                  <a:lnTo>
                    <a:pt x="137" y="14"/>
                  </a:lnTo>
                  <a:lnTo>
                    <a:pt x="138" y="18"/>
                  </a:lnTo>
                  <a:lnTo>
                    <a:pt x="139" y="18"/>
                  </a:lnTo>
                  <a:lnTo>
                    <a:pt x="140" y="18"/>
                  </a:lnTo>
                  <a:lnTo>
                    <a:pt x="141" y="18"/>
                  </a:lnTo>
                  <a:lnTo>
                    <a:pt x="142" y="17"/>
                  </a:lnTo>
                  <a:lnTo>
                    <a:pt x="141" y="9"/>
                  </a:lnTo>
                  <a:lnTo>
                    <a:pt x="137" y="4"/>
                  </a:lnTo>
                  <a:lnTo>
                    <a:pt x="131" y="1"/>
                  </a:lnTo>
                  <a:lnTo>
                    <a:pt x="123" y="0"/>
                  </a:lnTo>
                  <a:lnTo>
                    <a:pt x="114" y="0"/>
                  </a:lnTo>
                  <a:lnTo>
                    <a:pt x="105" y="0"/>
                  </a:lnTo>
                  <a:lnTo>
                    <a:pt x="98" y="2"/>
                  </a:lnTo>
                  <a:lnTo>
                    <a:pt x="92" y="3"/>
                  </a:lnTo>
                  <a:lnTo>
                    <a:pt x="87" y="4"/>
                  </a:lnTo>
                  <a:lnTo>
                    <a:pt x="82" y="6"/>
                  </a:lnTo>
                  <a:lnTo>
                    <a:pt x="77" y="8"/>
                  </a:lnTo>
                  <a:lnTo>
                    <a:pt x="72" y="10"/>
                  </a:lnTo>
                  <a:lnTo>
                    <a:pt x="67" y="12"/>
                  </a:lnTo>
                  <a:lnTo>
                    <a:pt x="63" y="14"/>
                  </a:lnTo>
                  <a:lnTo>
                    <a:pt x="58" y="16"/>
                  </a:lnTo>
                  <a:lnTo>
                    <a:pt x="53" y="18"/>
                  </a:lnTo>
                  <a:lnTo>
                    <a:pt x="47" y="19"/>
                  </a:lnTo>
                  <a:lnTo>
                    <a:pt x="40" y="20"/>
                  </a:lnTo>
                  <a:lnTo>
                    <a:pt x="34" y="20"/>
                  </a:lnTo>
                  <a:lnTo>
                    <a:pt x="27" y="19"/>
                  </a:lnTo>
                  <a:lnTo>
                    <a:pt x="21" y="18"/>
                  </a:lnTo>
                  <a:lnTo>
                    <a:pt x="14" y="16"/>
                  </a:lnTo>
                  <a:lnTo>
                    <a:pt x="9" y="14"/>
                  </a:lnTo>
                  <a:lnTo>
                    <a:pt x="3" y="11"/>
                  </a:lnTo>
                  <a:lnTo>
                    <a:pt x="2" y="11"/>
                  </a:lnTo>
                  <a:lnTo>
                    <a:pt x="1" y="12"/>
                  </a:lnTo>
                  <a:lnTo>
                    <a:pt x="0" y="13"/>
                  </a:lnTo>
                  <a:lnTo>
                    <a:pt x="0" y="14"/>
                  </a:lnTo>
                  <a:close/>
                </a:path>
              </a:pathLst>
            </a:custGeom>
            <a:solidFill>
              <a:srgbClr val="000000"/>
            </a:solidFill>
            <a:ln w="9525">
              <a:noFill/>
              <a:round/>
              <a:headEnd/>
              <a:tailEnd/>
            </a:ln>
          </p:spPr>
          <p:txBody>
            <a:bodyPr/>
            <a:lstStyle/>
            <a:p>
              <a:endParaRPr lang="en-US"/>
            </a:p>
          </p:txBody>
        </p:sp>
        <p:sp>
          <p:nvSpPr>
            <p:cNvPr id="16504" name="Freeform 182"/>
            <p:cNvSpPr>
              <a:spLocks/>
            </p:cNvSpPr>
            <p:nvPr/>
          </p:nvSpPr>
          <p:spPr bwMode="auto">
            <a:xfrm>
              <a:off x="1731" y="3429"/>
              <a:ext cx="124" cy="47"/>
            </a:xfrm>
            <a:custGeom>
              <a:avLst/>
              <a:gdLst>
                <a:gd name="T0" fmla="*/ 120 w 124"/>
                <a:gd name="T1" fmla="*/ 1 h 47"/>
                <a:gd name="T2" fmla="*/ 111 w 124"/>
                <a:gd name="T3" fmla="*/ 4 h 47"/>
                <a:gd name="T4" fmla="*/ 102 w 124"/>
                <a:gd name="T5" fmla="*/ 6 h 47"/>
                <a:gd name="T6" fmla="*/ 94 w 124"/>
                <a:gd name="T7" fmla="*/ 8 h 47"/>
                <a:gd name="T8" fmla="*/ 87 w 124"/>
                <a:gd name="T9" fmla="*/ 11 h 47"/>
                <a:gd name="T10" fmla="*/ 80 w 124"/>
                <a:gd name="T11" fmla="*/ 13 h 47"/>
                <a:gd name="T12" fmla="*/ 73 w 124"/>
                <a:gd name="T13" fmla="*/ 17 h 47"/>
                <a:gd name="T14" fmla="*/ 67 w 124"/>
                <a:gd name="T15" fmla="*/ 21 h 47"/>
                <a:gd name="T16" fmla="*/ 60 w 124"/>
                <a:gd name="T17" fmla="*/ 25 h 47"/>
                <a:gd name="T18" fmla="*/ 54 w 124"/>
                <a:gd name="T19" fmla="*/ 30 h 47"/>
                <a:gd name="T20" fmla="*/ 47 w 124"/>
                <a:gd name="T21" fmla="*/ 33 h 47"/>
                <a:gd name="T22" fmla="*/ 40 w 124"/>
                <a:gd name="T23" fmla="*/ 37 h 47"/>
                <a:gd name="T24" fmla="*/ 33 w 124"/>
                <a:gd name="T25" fmla="*/ 40 h 47"/>
                <a:gd name="T26" fmla="*/ 24 w 124"/>
                <a:gd name="T27" fmla="*/ 40 h 47"/>
                <a:gd name="T28" fmla="*/ 15 w 124"/>
                <a:gd name="T29" fmla="*/ 39 h 47"/>
                <a:gd name="T30" fmla="*/ 7 w 124"/>
                <a:gd name="T31" fmla="*/ 37 h 47"/>
                <a:gd name="T32" fmla="*/ 1 w 124"/>
                <a:gd name="T33" fmla="*/ 37 h 47"/>
                <a:gd name="T34" fmla="*/ 0 w 124"/>
                <a:gd name="T35" fmla="*/ 40 h 47"/>
                <a:gd name="T36" fmla="*/ 4 w 124"/>
                <a:gd name="T37" fmla="*/ 42 h 47"/>
                <a:gd name="T38" fmla="*/ 12 w 124"/>
                <a:gd name="T39" fmla="*/ 45 h 47"/>
                <a:gd name="T40" fmla="*/ 19 w 124"/>
                <a:gd name="T41" fmla="*/ 46 h 47"/>
                <a:gd name="T42" fmla="*/ 27 w 124"/>
                <a:gd name="T43" fmla="*/ 47 h 47"/>
                <a:gd name="T44" fmla="*/ 34 w 124"/>
                <a:gd name="T45" fmla="*/ 47 h 47"/>
                <a:gd name="T46" fmla="*/ 40 w 124"/>
                <a:gd name="T47" fmla="*/ 44 h 47"/>
                <a:gd name="T48" fmla="*/ 46 w 124"/>
                <a:gd name="T49" fmla="*/ 41 h 47"/>
                <a:gd name="T50" fmla="*/ 52 w 124"/>
                <a:gd name="T51" fmla="*/ 37 h 47"/>
                <a:gd name="T52" fmla="*/ 58 w 124"/>
                <a:gd name="T53" fmla="*/ 33 h 47"/>
                <a:gd name="T54" fmla="*/ 65 w 124"/>
                <a:gd name="T55" fmla="*/ 29 h 47"/>
                <a:gd name="T56" fmla="*/ 73 w 124"/>
                <a:gd name="T57" fmla="*/ 24 h 47"/>
                <a:gd name="T58" fmla="*/ 81 w 124"/>
                <a:gd name="T59" fmla="*/ 19 h 47"/>
                <a:gd name="T60" fmla="*/ 89 w 124"/>
                <a:gd name="T61" fmla="*/ 15 h 47"/>
                <a:gd name="T62" fmla="*/ 99 w 124"/>
                <a:gd name="T63" fmla="*/ 11 h 47"/>
                <a:gd name="T64" fmla="*/ 109 w 124"/>
                <a:gd name="T65" fmla="*/ 7 h 47"/>
                <a:gd name="T66" fmla="*/ 119 w 124"/>
                <a:gd name="T67" fmla="*/ 3 h 47"/>
                <a:gd name="T68" fmla="*/ 124 w 124"/>
                <a:gd name="T69" fmla="*/ 1 h 47"/>
                <a:gd name="T70" fmla="*/ 124 w 124"/>
                <a:gd name="T71" fmla="*/ 0 h 47"/>
                <a:gd name="T72" fmla="*/ 124 w 124"/>
                <a:gd name="T73" fmla="*/ 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4"/>
                <a:gd name="T112" fmla="*/ 0 h 47"/>
                <a:gd name="T113" fmla="*/ 124 w 124"/>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4" h="47">
                  <a:moveTo>
                    <a:pt x="124" y="0"/>
                  </a:moveTo>
                  <a:lnTo>
                    <a:pt x="120" y="1"/>
                  </a:lnTo>
                  <a:lnTo>
                    <a:pt x="115" y="2"/>
                  </a:lnTo>
                  <a:lnTo>
                    <a:pt x="111" y="4"/>
                  </a:lnTo>
                  <a:lnTo>
                    <a:pt x="107" y="5"/>
                  </a:lnTo>
                  <a:lnTo>
                    <a:pt x="102" y="6"/>
                  </a:lnTo>
                  <a:lnTo>
                    <a:pt x="98" y="7"/>
                  </a:lnTo>
                  <a:lnTo>
                    <a:pt x="94" y="8"/>
                  </a:lnTo>
                  <a:lnTo>
                    <a:pt x="90" y="9"/>
                  </a:lnTo>
                  <a:lnTo>
                    <a:pt x="87" y="11"/>
                  </a:lnTo>
                  <a:lnTo>
                    <a:pt x="83" y="12"/>
                  </a:lnTo>
                  <a:lnTo>
                    <a:pt x="80" y="13"/>
                  </a:lnTo>
                  <a:lnTo>
                    <a:pt x="77" y="15"/>
                  </a:lnTo>
                  <a:lnTo>
                    <a:pt x="73" y="17"/>
                  </a:lnTo>
                  <a:lnTo>
                    <a:pt x="70" y="19"/>
                  </a:lnTo>
                  <a:lnTo>
                    <a:pt x="67" y="21"/>
                  </a:lnTo>
                  <a:lnTo>
                    <a:pt x="64" y="23"/>
                  </a:lnTo>
                  <a:lnTo>
                    <a:pt x="60" y="25"/>
                  </a:lnTo>
                  <a:lnTo>
                    <a:pt x="57" y="27"/>
                  </a:lnTo>
                  <a:lnTo>
                    <a:pt x="54" y="30"/>
                  </a:lnTo>
                  <a:lnTo>
                    <a:pt x="51" y="31"/>
                  </a:lnTo>
                  <a:lnTo>
                    <a:pt x="47" y="33"/>
                  </a:lnTo>
                  <a:lnTo>
                    <a:pt x="44" y="36"/>
                  </a:lnTo>
                  <a:lnTo>
                    <a:pt x="40" y="37"/>
                  </a:lnTo>
                  <a:lnTo>
                    <a:pt x="37" y="39"/>
                  </a:lnTo>
                  <a:lnTo>
                    <a:pt x="33" y="40"/>
                  </a:lnTo>
                  <a:lnTo>
                    <a:pt x="28" y="41"/>
                  </a:lnTo>
                  <a:lnTo>
                    <a:pt x="24" y="40"/>
                  </a:lnTo>
                  <a:lnTo>
                    <a:pt x="20" y="40"/>
                  </a:lnTo>
                  <a:lnTo>
                    <a:pt x="15" y="39"/>
                  </a:lnTo>
                  <a:lnTo>
                    <a:pt x="11" y="38"/>
                  </a:lnTo>
                  <a:lnTo>
                    <a:pt x="7" y="37"/>
                  </a:lnTo>
                  <a:lnTo>
                    <a:pt x="3" y="37"/>
                  </a:lnTo>
                  <a:lnTo>
                    <a:pt x="1" y="37"/>
                  </a:lnTo>
                  <a:lnTo>
                    <a:pt x="1" y="39"/>
                  </a:lnTo>
                  <a:lnTo>
                    <a:pt x="0" y="40"/>
                  </a:lnTo>
                  <a:lnTo>
                    <a:pt x="1" y="41"/>
                  </a:lnTo>
                  <a:lnTo>
                    <a:pt x="4" y="42"/>
                  </a:lnTo>
                  <a:lnTo>
                    <a:pt x="8" y="44"/>
                  </a:lnTo>
                  <a:lnTo>
                    <a:pt x="12" y="45"/>
                  </a:lnTo>
                  <a:lnTo>
                    <a:pt x="15" y="45"/>
                  </a:lnTo>
                  <a:lnTo>
                    <a:pt x="19" y="46"/>
                  </a:lnTo>
                  <a:lnTo>
                    <a:pt x="23" y="46"/>
                  </a:lnTo>
                  <a:lnTo>
                    <a:pt x="27" y="47"/>
                  </a:lnTo>
                  <a:lnTo>
                    <a:pt x="31" y="47"/>
                  </a:lnTo>
                  <a:lnTo>
                    <a:pt x="34" y="47"/>
                  </a:lnTo>
                  <a:lnTo>
                    <a:pt x="37" y="46"/>
                  </a:lnTo>
                  <a:lnTo>
                    <a:pt x="40" y="44"/>
                  </a:lnTo>
                  <a:lnTo>
                    <a:pt x="43" y="43"/>
                  </a:lnTo>
                  <a:lnTo>
                    <a:pt x="46" y="41"/>
                  </a:lnTo>
                  <a:lnTo>
                    <a:pt x="49" y="39"/>
                  </a:lnTo>
                  <a:lnTo>
                    <a:pt x="52" y="37"/>
                  </a:lnTo>
                  <a:lnTo>
                    <a:pt x="54" y="36"/>
                  </a:lnTo>
                  <a:lnTo>
                    <a:pt x="58" y="33"/>
                  </a:lnTo>
                  <a:lnTo>
                    <a:pt x="62" y="31"/>
                  </a:lnTo>
                  <a:lnTo>
                    <a:pt x="65" y="29"/>
                  </a:lnTo>
                  <a:lnTo>
                    <a:pt x="70" y="26"/>
                  </a:lnTo>
                  <a:lnTo>
                    <a:pt x="73" y="24"/>
                  </a:lnTo>
                  <a:lnTo>
                    <a:pt x="77" y="22"/>
                  </a:lnTo>
                  <a:lnTo>
                    <a:pt x="81" y="19"/>
                  </a:lnTo>
                  <a:lnTo>
                    <a:pt x="85" y="17"/>
                  </a:lnTo>
                  <a:lnTo>
                    <a:pt x="89" y="15"/>
                  </a:lnTo>
                  <a:lnTo>
                    <a:pt x="94" y="12"/>
                  </a:lnTo>
                  <a:lnTo>
                    <a:pt x="99" y="11"/>
                  </a:lnTo>
                  <a:lnTo>
                    <a:pt x="104" y="9"/>
                  </a:lnTo>
                  <a:lnTo>
                    <a:pt x="109" y="7"/>
                  </a:lnTo>
                  <a:lnTo>
                    <a:pt x="114" y="5"/>
                  </a:lnTo>
                  <a:lnTo>
                    <a:pt x="119" y="3"/>
                  </a:lnTo>
                  <a:lnTo>
                    <a:pt x="124" y="1"/>
                  </a:lnTo>
                  <a:lnTo>
                    <a:pt x="124" y="0"/>
                  </a:lnTo>
                  <a:close/>
                </a:path>
              </a:pathLst>
            </a:custGeom>
            <a:solidFill>
              <a:srgbClr val="000000"/>
            </a:solidFill>
            <a:ln w="9525">
              <a:noFill/>
              <a:round/>
              <a:headEnd/>
              <a:tailEnd/>
            </a:ln>
          </p:spPr>
          <p:txBody>
            <a:bodyPr/>
            <a:lstStyle/>
            <a:p>
              <a:endParaRPr lang="en-US"/>
            </a:p>
          </p:txBody>
        </p:sp>
        <p:sp>
          <p:nvSpPr>
            <p:cNvPr id="16505" name="Freeform 183"/>
            <p:cNvSpPr>
              <a:spLocks/>
            </p:cNvSpPr>
            <p:nvPr/>
          </p:nvSpPr>
          <p:spPr bwMode="auto">
            <a:xfrm>
              <a:off x="1740" y="3451"/>
              <a:ext cx="115" cy="51"/>
            </a:xfrm>
            <a:custGeom>
              <a:avLst/>
              <a:gdLst>
                <a:gd name="T0" fmla="*/ 109 w 115"/>
                <a:gd name="T1" fmla="*/ 2 h 51"/>
                <a:gd name="T2" fmla="*/ 102 w 115"/>
                <a:gd name="T3" fmla="*/ 3 h 51"/>
                <a:gd name="T4" fmla="*/ 95 w 115"/>
                <a:gd name="T5" fmla="*/ 6 h 51"/>
                <a:gd name="T6" fmla="*/ 88 w 115"/>
                <a:gd name="T7" fmla="*/ 8 h 51"/>
                <a:gd name="T8" fmla="*/ 81 w 115"/>
                <a:gd name="T9" fmla="*/ 11 h 51"/>
                <a:gd name="T10" fmla="*/ 75 w 115"/>
                <a:gd name="T11" fmla="*/ 15 h 51"/>
                <a:gd name="T12" fmla="*/ 69 w 115"/>
                <a:gd name="T13" fmla="*/ 20 h 51"/>
                <a:gd name="T14" fmla="*/ 63 w 115"/>
                <a:gd name="T15" fmla="*/ 24 h 51"/>
                <a:gd name="T16" fmla="*/ 57 w 115"/>
                <a:gd name="T17" fmla="*/ 27 h 51"/>
                <a:gd name="T18" fmla="*/ 52 w 115"/>
                <a:gd name="T19" fmla="*/ 30 h 51"/>
                <a:gd name="T20" fmla="*/ 47 w 115"/>
                <a:gd name="T21" fmla="*/ 34 h 51"/>
                <a:gd name="T22" fmla="*/ 43 w 115"/>
                <a:gd name="T23" fmla="*/ 38 h 51"/>
                <a:gd name="T24" fmla="*/ 36 w 115"/>
                <a:gd name="T25" fmla="*/ 42 h 51"/>
                <a:gd name="T26" fmla="*/ 26 w 115"/>
                <a:gd name="T27" fmla="*/ 43 h 51"/>
                <a:gd name="T28" fmla="*/ 16 w 115"/>
                <a:gd name="T29" fmla="*/ 42 h 51"/>
                <a:gd name="T30" fmla="*/ 7 w 115"/>
                <a:gd name="T31" fmla="*/ 40 h 51"/>
                <a:gd name="T32" fmla="*/ 1 w 115"/>
                <a:gd name="T33" fmla="*/ 40 h 51"/>
                <a:gd name="T34" fmla="*/ 0 w 115"/>
                <a:gd name="T35" fmla="*/ 43 h 51"/>
                <a:gd name="T36" fmla="*/ 6 w 115"/>
                <a:gd name="T37" fmla="*/ 47 h 51"/>
                <a:gd name="T38" fmla="*/ 18 w 115"/>
                <a:gd name="T39" fmla="*/ 51 h 51"/>
                <a:gd name="T40" fmla="*/ 31 w 115"/>
                <a:gd name="T41" fmla="*/ 50 h 51"/>
                <a:gd name="T42" fmla="*/ 43 w 115"/>
                <a:gd name="T43" fmla="*/ 47 h 51"/>
                <a:gd name="T44" fmla="*/ 52 w 115"/>
                <a:gd name="T45" fmla="*/ 40 h 51"/>
                <a:gd name="T46" fmla="*/ 59 w 115"/>
                <a:gd name="T47" fmla="*/ 35 h 51"/>
                <a:gd name="T48" fmla="*/ 66 w 115"/>
                <a:gd name="T49" fmla="*/ 31 h 51"/>
                <a:gd name="T50" fmla="*/ 73 w 115"/>
                <a:gd name="T51" fmla="*/ 26 h 51"/>
                <a:gd name="T52" fmla="*/ 81 w 115"/>
                <a:gd name="T53" fmla="*/ 20 h 51"/>
                <a:gd name="T54" fmla="*/ 90 w 115"/>
                <a:gd name="T55" fmla="*/ 15 h 51"/>
                <a:gd name="T56" fmla="*/ 99 w 115"/>
                <a:gd name="T57" fmla="*/ 12 h 51"/>
                <a:gd name="T58" fmla="*/ 108 w 115"/>
                <a:gd name="T59" fmla="*/ 8 h 51"/>
                <a:gd name="T60" fmla="*/ 115 w 115"/>
                <a:gd name="T61" fmla="*/ 5 h 51"/>
                <a:gd name="T62" fmla="*/ 115 w 115"/>
                <a:gd name="T63" fmla="*/ 1 h 51"/>
                <a:gd name="T64" fmla="*/ 112 w 115"/>
                <a:gd name="T65" fmla="*/ 0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5"/>
                <a:gd name="T100" fmla="*/ 0 h 51"/>
                <a:gd name="T101" fmla="*/ 115 w 115"/>
                <a:gd name="T102" fmla="*/ 51 h 5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5" h="51">
                  <a:moveTo>
                    <a:pt x="112" y="0"/>
                  </a:moveTo>
                  <a:lnTo>
                    <a:pt x="109" y="2"/>
                  </a:lnTo>
                  <a:lnTo>
                    <a:pt x="105" y="2"/>
                  </a:lnTo>
                  <a:lnTo>
                    <a:pt x="102" y="3"/>
                  </a:lnTo>
                  <a:lnTo>
                    <a:pt x="99" y="5"/>
                  </a:lnTo>
                  <a:lnTo>
                    <a:pt x="95" y="6"/>
                  </a:lnTo>
                  <a:lnTo>
                    <a:pt x="92" y="7"/>
                  </a:lnTo>
                  <a:lnTo>
                    <a:pt x="88" y="8"/>
                  </a:lnTo>
                  <a:lnTo>
                    <a:pt x="85" y="10"/>
                  </a:lnTo>
                  <a:lnTo>
                    <a:pt x="81" y="11"/>
                  </a:lnTo>
                  <a:lnTo>
                    <a:pt x="78" y="13"/>
                  </a:lnTo>
                  <a:lnTo>
                    <a:pt x="75" y="15"/>
                  </a:lnTo>
                  <a:lnTo>
                    <a:pt x="72" y="17"/>
                  </a:lnTo>
                  <a:lnTo>
                    <a:pt x="69" y="20"/>
                  </a:lnTo>
                  <a:lnTo>
                    <a:pt x="66" y="22"/>
                  </a:lnTo>
                  <a:lnTo>
                    <a:pt x="63" y="24"/>
                  </a:lnTo>
                  <a:lnTo>
                    <a:pt x="60" y="26"/>
                  </a:lnTo>
                  <a:lnTo>
                    <a:pt x="57" y="27"/>
                  </a:lnTo>
                  <a:lnTo>
                    <a:pt x="55" y="29"/>
                  </a:lnTo>
                  <a:lnTo>
                    <a:pt x="52" y="30"/>
                  </a:lnTo>
                  <a:lnTo>
                    <a:pt x="50" y="32"/>
                  </a:lnTo>
                  <a:lnTo>
                    <a:pt x="47" y="34"/>
                  </a:lnTo>
                  <a:lnTo>
                    <a:pt x="45" y="36"/>
                  </a:lnTo>
                  <a:lnTo>
                    <a:pt x="43" y="38"/>
                  </a:lnTo>
                  <a:lnTo>
                    <a:pt x="40" y="40"/>
                  </a:lnTo>
                  <a:lnTo>
                    <a:pt x="36" y="42"/>
                  </a:lnTo>
                  <a:lnTo>
                    <a:pt x="31" y="43"/>
                  </a:lnTo>
                  <a:lnTo>
                    <a:pt x="26" y="43"/>
                  </a:lnTo>
                  <a:lnTo>
                    <a:pt x="21" y="43"/>
                  </a:lnTo>
                  <a:lnTo>
                    <a:pt x="16" y="42"/>
                  </a:lnTo>
                  <a:lnTo>
                    <a:pt x="12" y="41"/>
                  </a:lnTo>
                  <a:lnTo>
                    <a:pt x="7" y="40"/>
                  </a:lnTo>
                  <a:lnTo>
                    <a:pt x="3" y="39"/>
                  </a:lnTo>
                  <a:lnTo>
                    <a:pt x="1" y="40"/>
                  </a:lnTo>
                  <a:lnTo>
                    <a:pt x="0" y="41"/>
                  </a:lnTo>
                  <a:lnTo>
                    <a:pt x="0" y="43"/>
                  </a:lnTo>
                  <a:lnTo>
                    <a:pt x="0" y="44"/>
                  </a:lnTo>
                  <a:lnTo>
                    <a:pt x="6" y="47"/>
                  </a:lnTo>
                  <a:lnTo>
                    <a:pt x="12" y="50"/>
                  </a:lnTo>
                  <a:lnTo>
                    <a:pt x="18" y="51"/>
                  </a:lnTo>
                  <a:lnTo>
                    <a:pt x="25" y="51"/>
                  </a:lnTo>
                  <a:lnTo>
                    <a:pt x="31" y="50"/>
                  </a:lnTo>
                  <a:lnTo>
                    <a:pt x="37" y="49"/>
                  </a:lnTo>
                  <a:lnTo>
                    <a:pt x="43" y="47"/>
                  </a:lnTo>
                  <a:lnTo>
                    <a:pt x="49" y="43"/>
                  </a:lnTo>
                  <a:lnTo>
                    <a:pt x="52" y="40"/>
                  </a:lnTo>
                  <a:lnTo>
                    <a:pt x="56" y="38"/>
                  </a:lnTo>
                  <a:lnTo>
                    <a:pt x="59" y="35"/>
                  </a:lnTo>
                  <a:lnTo>
                    <a:pt x="62" y="33"/>
                  </a:lnTo>
                  <a:lnTo>
                    <a:pt x="66" y="31"/>
                  </a:lnTo>
                  <a:lnTo>
                    <a:pt x="70" y="28"/>
                  </a:lnTo>
                  <a:lnTo>
                    <a:pt x="73" y="26"/>
                  </a:lnTo>
                  <a:lnTo>
                    <a:pt x="77" y="23"/>
                  </a:lnTo>
                  <a:lnTo>
                    <a:pt x="81" y="20"/>
                  </a:lnTo>
                  <a:lnTo>
                    <a:pt x="85" y="18"/>
                  </a:lnTo>
                  <a:lnTo>
                    <a:pt x="90" y="15"/>
                  </a:lnTo>
                  <a:lnTo>
                    <a:pt x="94" y="14"/>
                  </a:lnTo>
                  <a:lnTo>
                    <a:pt x="99" y="12"/>
                  </a:lnTo>
                  <a:lnTo>
                    <a:pt x="104" y="10"/>
                  </a:lnTo>
                  <a:lnTo>
                    <a:pt x="108" y="8"/>
                  </a:lnTo>
                  <a:lnTo>
                    <a:pt x="113" y="7"/>
                  </a:lnTo>
                  <a:lnTo>
                    <a:pt x="115" y="5"/>
                  </a:lnTo>
                  <a:lnTo>
                    <a:pt x="115" y="2"/>
                  </a:lnTo>
                  <a:lnTo>
                    <a:pt x="115" y="1"/>
                  </a:lnTo>
                  <a:lnTo>
                    <a:pt x="112" y="0"/>
                  </a:lnTo>
                  <a:close/>
                </a:path>
              </a:pathLst>
            </a:custGeom>
            <a:solidFill>
              <a:srgbClr val="000000"/>
            </a:solidFill>
            <a:ln w="9525">
              <a:noFill/>
              <a:round/>
              <a:headEnd/>
              <a:tailEnd/>
            </a:ln>
          </p:spPr>
          <p:txBody>
            <a:bodyPr/>
            <a:lstStyle/>
            <a:p>
              <a:endParaRPr lang="en-US"/>
            </a:p>
          </p:txBody>
        </p:sp>
        <p:sp>
          <p:nvSpPr>
            <p:cNvPr id="16506" name="Freeform 184"/>
            <p:cNvSpPr>
              <a:spLocks/>
            </p:cNvSpPr>
            <p:nvPr/>
          </p:nvSpPr>
          <p:spPr bwMode="auto">
            <a:xfrm>
              <a:off x="1764" y="3524"/>
              <a:ext cx="81" cy="13"/>
            </a:xfrm>
            <a:custGeom>
              <a:avLst/>
              <a:gdLst>
                <a:gd name="T0" fmla="*/ 0 w 81"/>
                <a:gd name="T1" fmla="*/ 1 h 13"/>
                <a:gd name="T2" fmla="*/ 3 w 81"/>
                <a:gd name="T3" fmla="*/ 4 h 13"/>
                <a:gd name="T4" fmla="*/ 7 w 81"/>
                <a:gd name="T5" fmla="*/ 7 h 13"/>
                <a:gd name="T6" fmla="*/ 10 w 81"/>
                <a:gd name="T7" fmla="*/ 8 h 13"/>
                <a:gd name="T8" fmla="*/ 13 w 81"/>
                <a:gd name="T9" fmla="*/ 10 h 13"/>
                <a:gd name="T10" fmla="*/ 17 w 81"/>
                <a:gd name="T11" fmla="*/ 10 h 13"/>
                <a:gd name="T12" fmla="*/ 21 w 81"/>
                <a:gd name="T13" fmla="*/ 11 h 13"/>
                <a:gd name="T14" fmla="*/ 26 w 81"/>
                <a:gd name="T15" fmla="*/ 11 h 13"/>
                <a:gd name="T16" fmla="*/ 30 w 81"/>
                <a:gd name="T17" fmla="*/ 10 h 13"/>
                <a:gd name="T18" fmla="*/ 33 w 81"/>
                <a:gd name="T19" fmla="*/ 10 h 13"/>
                <a:gd name="T20" fmla="*/ 36 w 81"/>
                <a:gd name="T21" fmla="*/ 9 h 13"/>
                <a:gd name="T22" fmla="*/ 39 w 81"/>
                <a:gd name="T23" fmla="*/ 9 h 13"/>
                <a:gd name="T24" fmla="*/ 42 w 81"/>
                <a:gd name="T25" fmla="*/ 8 h 13"/>
                <a:gd name="T26" fmla="*/ 45 w 81"/>
                <a:gd name="T27" fmla="*/ 8 h 13"/>
                <a:gd name="T28" fmla="*/ 49 w 81"/>
                <a:gd name="T29" fmla="*/ 8 h 13"/>
                <a:gd name="T30" fmla="*/ 51 w 81"/>
                <a:gd name="T31" fmla="*/ 8 h 13"/>
                <a:gd name="T32" fmla="*/ 55 w 81"/>
                <a:gd name="T33" fmla="*/ 8 h 13"/>
                <a:gd name="T34" fmla="*/ 58 w 81"/>
                <a:gd name="T35" fmla="*/ 8 h 13"/>
                <a:gd name="T36" fmla="*/ 61 w 81"/>
                <a:gd name="T37" fmla="*/ 8 h 13"/>
                <a:gd name="T38" fmla="*/ 64 w 81"/>
                <a:gd name="T39" fmla="*/ 8 h 13"/>
                <a:gd name="T40" fmla="*/ 67 w 81"/>
                <a:gd name="T41" fmla="*/ 9 h 13"/>
                <a:gd name="T42" fmla="*/ 70 w 81"/>
                <a:gd name="T43" fmla="*/ 10 h 13"/>
                <a:gd name="T44" fmla="*/ 73 w 81"/>
                <a:gd name="T45" fmla="*/ 11 h 13"/>
                <a:gd name="T46" fmla="*/ 75 w 81"/>
                <a:gd name="T47" fmla="*/ 12 h 13"/>
                <a:gd name="T48" fmla="*/ 79 w 81"/>
                <a:gd name="T49" fmla="*/ 13 h 13"/>
                <a:gd name="T50" fmla="*/ 80 w 81"/>
                <a:gd name="T51" fmla="*/ 13 h 13"/>
                <a:gd name="T52" fmla="*/ 81 w 81"/>
                <a:gd name="T53" fmla="*/ 12 h 13"/>
                <a:gd name="T54" fmla="*/ 81 w 81"/>
                <a:gd name="T55" fmla="*/ 11 h 13"/>
                <a:gd name="T56" fmla="*/ 81 w 81"/>
                <a:gd name="T57" fmla="*/ 10 h 13"/>
                <a:gd name="T58" fmla="*/ 79 w 81"/>
                <a:gd name="T59" fmla="*/ 9 h 13"/>
                <a:gd name="T60" fmla="*/ 77 w 81"/>
                <a:gd name="T61" fmla="*/ 8 h 13"/>
                <a:gd name="T62" fmla="*/ 75 w 81"/>
                <a:gd name="T63" fmla="*/ 6 h 13"/>
                <a:gd name="T64" fmla="*/ 74 w 81"/>
                <a:gd name="T65" fmla="*/ 5 h 13"/>
                <a:gd name="T66" fmla="*/ 72 w 81"/>
                <a:gd name="T67" fmla="*/ 4 h 13"/>
                <a:gd name="T68" fmla="*/ 69 w 81"/>
                <a:gd name="T69" fmla="*/ 4 h 13"/>
                <a:gd name="T70" fmla="*/ 68 w 81"/>
                <a:gd name="T71" fmla="*/ 3 h 13"/>
                <a:gd name="T72" fmla="*/ 65 w 81"/>
                <a:gd name="T73" fmla="*/ 2 h 13"/>
                <a:gd name="T74" fmla="*/ 63 w 81"/>
                <a:gd name="T75" fmla="*/ 2 h 13"/>
                <a:gd name="T76" fmla="*/ 60 w 81"/>
                <a:gd name="T77" fmla="*/ 2 h 13"/>
                <a:gd name="T78" fmla="*/ 57 w 81"/>
                <a:gd name="T79" fmla="*/ 1 h 13"/>
                <a:gd name="T80" fmla="*/ 55 w 81"/>
                <a:gd name="T81" fmla="*/ 1 h 13"/>
                <a:gd name="T82" fmla="*/ 51 w 81"/>
                <a:gd name="T83" fmla="*/ 1 h 13"/>
                <a:gd name="T84" fmla="*/ 49 w 81"/>
                <a:gd name="T85" fmla="*/ 1 h 13"/>
                <a:gd name="T86" fmla="*/ 46 w 81"/>
                <a:gd name="T87" fmla="*/ 1 h 13"/>
                <a:gd name="T88" fmla="*/ 44 w 81"/>
                <a:gd name="T89" fmla="*/ 2 h 13"/>
                <a:gd name="T90" fmla="*/ 38 w 81"/>
                <a:gd name="T91" fmla="*/ 3 h 13"/>
                <a:gd name="T92" fmla="*/ 32 w 81"/>
                <a:gd name="T93" fmla="*/ 4 h 13"/>
                <a:gd name="T94" fmla="*/ 27 w 81"/>
                <a:gd name="T95" fmla="*/ 5 h 13"/>
                <a:gd name="T96" fmla="*/ 22 w 81"/>
                <a:gd name="T97" fmla="*/ 6 h 13"/>
                <a:gd name="T98" fmla="*/ 16 w 81"/>
                <a:gd name="T99" fmla="*/ 6 h 13"/>
                <a:gd name="T100" fmla="*/ 11 w 81"/>
                <a:gd name="T101" fmla="*/ 5 h 13"/>
                <a:gd name="T102" fmla="*/ 6 w 81"/>
                <a:gd name="T103" fmla="*/ 3 h 13"/>
                <a:gd name="T104" fmla="*/ 1 w 81"/>
                <a:gd name="T105" fmla="*/ 0 h 13"/>
                <a:gd name="T106" fmla="*/ 1 w 81"/>
                <a:gd name="T107" fmla="*/ 0 h 13"/>
                <a:gd name="T108" fmla="*/ 0 w 81"/>
                <a:gd name="T109" fmla="*/ 0 h 13"/>
                <a:gd name="T110" fmla="*/ 0 w 81"/>
                <a:gd name="T111" fmla="*/ 1 h 13"/>
                <a:gd name="T112" fmla="*/ 0 w 81"/>
                <a:gd name="T113" fmla="*/ 1 h 13"/>
                <a:gd name="T114" fmla="*/ 0 w 81"/>
                <a:gd name="T115" fmla="*/ 1 h 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1"/>
                <a:gd name="T175" fmla="*/ 0 h 13"/>
                <a:gd name="T176" fmla="*/ 81 w 81"/>
                <a:gd name="T177" fmla="*/ 13 h 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1" h="13">
                  <a:moveTo>
                    <a:pt x="0" y="1"/>
                  </a:moveTo>
                  <a:lnTo>
                    <a:pt x="3" y="4"/>
                  </a:lnTo>
                  <a:lnTo>
                    <a:pt x="7" y="7"/>
                  </a:lnTo>
                  <a:lnTo>
                    <a:pt x="10" y="8"/>
                  </a:lnTo>
                  <a:lnTo>
                    <a:pt x="13" y="10"/>
                  </a:lnTo>
                  <a:lnTo>
                    <a:pt x="17" y="10"/>
                  </a:lnTo>
                  <a:lnTo>
                    <a:pt x="21" y="11"/>
                  </a:lnTo>
                  <a:lnTo>
                    <a:pt x="26" y="11"/>
                  </a:lnTo>
                  <a:lnTo>
                    <a:pt x="30" y="10"/>
                  </a:lnTo>
                  <a:lnTo>
                    <a:pt x="33" y="10"/>
                  </a:lnTo>
                  <a:lnTo>
                    <a:pt x="36" y="9"/>
                  </a:lnTo>
                  <a:lnTo>
                    <a:pt x="39" y="9"/>
                  </a:lnTo>
                  <a:lnTo>
                    <a:pt x="42" y="8"/>
                  </a:lnTo>
                  <a:lnTo>
                    <a:pt x="45" y="8"/>
                  </a:lnTo>
                  <a:lnTo>
                    <a:pt x="49" y="8"/>
                  </a:lnTo>
                  <a:lnTo>
                    <a:pt x="51" y="8"/>
                  </a:lnTo>
                  <a:lnTo>
                    <a:pt x="55" y="8"/>
                  </a:lnTo>
                  <a:lnTo>
                    <a:pt x="58" y="8"/>
                  </a:lnTo>
                  <a:lnTo>
                    <a:pt x="61" y="8"/>
                  </a:lnTo>
                  <a:lnTo>
                    <a:pt x="64" y="8"/>
                  </a:lnTo>
                  <a:lnTo>
                    <a:pt x="67" y="9"/>
                  </a:lnTo>
                  <a:lnTo>
                    <a:pt x="70" y="10"/>
                  </a:lnTo>
                  <a:lnTo>
                    <a:pt x="73" y="11"/>
                  </a:lnTo>
                  <a:lnTo>
                    <a:pt x="75" y="12"/>
                  </a:lnTo>
                  <a:lnTo>
                    <a:pt x="79" y="13"/>
                  </a:lnTo>
                  <a:lnTo>
                    <a:pt x="80" y="13"/>
                  </a:lnTo>
                  <a:lnTo>
                    <a:pt x="81" y="12"/>
                  </a:lnTo>
                  <a:lnTo>
                    <a:pt x="81" y="11"/>
                  </a:lnTo>
                  <a:lnTo>
                    <a:pt x="81" y="10"/>
                  </a:lnTo>
                  <a:lnTo>
                    <a:pt x="79" y="9"/>
                  </a:lnTo>
                  <a:lnTo>
                    <a:pt x="77" y="8"/>
                  </a:lnTo>
                  <a:lnTo>
                    <a:pt x="75" y="6"/>
                  </a:lnTo>
                  <a:lnTo>
                    <a:pt x="74" y="5"/>
                  </a:lnTo>
                  <a:lnTo>
                    <a:pt x="72" y="4"/>
                  </a:lnTo>
                  <a:lnTo>
                    <a:pt x="69" y="4"/>
                  </a:lnTo>
                  <a:lnTo>
                    <a:pt x="68" y="3"/>
                  </a:lnTo>
                  <a:lnTo>
                    <a:pt x="65" y="2"/>
                  </a:lnTo>
                  <a:lnTo>
                    <a:pt x="63" y="2"/>
                  </a:lnTo>
                  <a:lnTo>
                    <a:pt x="60" y="2"/>
                  </a:lnTo>
                  <a:lnTo>
                    <a:pt x="57" y="1"/>
                  </a:lnTo>
                  <a:lnTo>
                    <a:pt x="55" y="1"/>
                  </a:lnTo>
                  <a:lnTo>
                    <a:pt x="51" y="1"/>
                  </a:lnTo>
                  <a:lnTo>
                    <a:pt x="49" y="1"/>
                  </a:lnTo>
                  <a:lnTo>
                    <a:pt x="46" y="1"/>
                  </a:lnTo>
                  <a:lnTo>
                    <a:pt x="44" y="2"/>
                  </a:lnTo>
                  <a:lnTo>
                    <a:pt x="38" y="3"/>
                  </a:lnTo>
                  <a:lnTo>
                    <a:pt x="32" y="4"/>
                  </a:lnTo>
                  <a:lnTo>
                    <a:pt x="27" y="5"/>
                  </a:lnTo>
                  <a:lnTo>
                    <a:pt x="22" y="6"/>
                  </a:lnTo>
                  <a:lnTo>
                    <a:pt x="16" y="6"/>
                  </a:lnTo>
                  <a:lnTo>
                    <a:pt x="11" y="5"/>
                  </a:lnTo>
                  <a:lnTo>
                    <a:pt x="6" y="3"/>
                  </a:lnTo>
                  <a:lnTo>
                    <a:pt x="1" y="0"/>
                  </a:lnTo>
                  <a:lnTo>
                    <a:pt x="0" y="0"/>
                  </a:lnTo>
                  <a:lnTo>
                    <a:pt x="0" y="1"/>
                  </a:lnTo>
                  <a:close/>
                </a:path>
              </a:pathLst>
            </a:custGeom>
            <a:solidFill>
              <a:srgbClr val="000000"/>
            </a:solidFill>
            <a:ln w="9525">
              <a:noFill/>
              <a:round/>
              <a:headEnd/>
              <a:tailEnd/>
            </a:ln>
          </p:spPr>
          <p:txBody>
            <a:bodyPr/>
            <a:lstStyle/>
            <a:p>
              <a:endParaRPr lang="en-US"/>
            </a:p>
          </p:txBody>
        </p:sp>
        <p:sp>
          <p:nvSpPr>
            <p:cNvPr id="16507" name="Freeform 185"/>
            <p:cNvSpPr>
              <a:spLocks/>
            </p:cNvSpPr>
            <p:nvPr/>
          </p:nvSpPr>
          <p:spPr bwMode="auto">
            <a:xfrm>
              <a:off x="1839" y="3430"/>
              <a:ext cx="23" cy="22"/>
            </a:xfrm>
            <a:custGeom>
              <a:avLst/>
              <a:gdLst>
                <a:gd name="T0" fmla="*/ 0 w 23"/>
                <a:gd name="T1" fmla="*/ 3 h 22"/>
                <a:gd name="T2" fmla="*/ 2 w 23"/>
                <a:gd name="T3" fmla="*/ 3 h 22"/>
                <a:gd name="T4" fmla="*/ 4 w 23"/>
                <a:gd name="T5" fmla="*/ 3 h 22"/>
                <a:gd name="T6" fmla="*/ 7 w 23"/>
                <a:gd name="T7" fmla="*/ 3 h 22"/>
                <a:gd name="T8" fmla="*/ 10 w 23"/>
                <a:gd name="T9" fmla="*/ 3 h 22"/>
                <a:gd name="T10" fmla="*/ 13 w 23"/>
                <a:gd name="T11" fmla="*/ 4 h 22"/>
                <a:gd name="T12" fmla="*/ 16 w 23"/>
                <a:gd name="T13" fmla="*/ 5 h 22"/>
                <a:gd name="T14" fmla="*/ 17 w 23"/>
                <a:gd name="T15" fmla="*/ 6 h 22"/>
                <a:gd name="T16" fmla="*/ 18 w 23"/>
                <a:gd name="T17" fmla="*/ 9 h 22"/>
                <a:gd name="T18" fmla="*/ 17 w 23"/>
                <a:gd name="T19" fmla="*/ 10 h 22"/>
                <a:gd name="T20" fmla="*/ 17 w 23"/>
                <a:gd name="T21" fmla="*/ 11 h 22"/>
                <a:gd name="T22" fmla="*/ 16 w 23"/>
                <a:gd name="T23" fmla="*/ 13 h 22"/>
                <a:gd name="T24" fmla="*/ 15 w 23"/>
                <a:gd name="T25" fmla="*/ 14 h 22"/>
                <a:gd name="T26" fmla="*/ 14 w 23"/>
                <a:gd name="T27" fmla="*/ 16 h 22"/>
                <a:gd name="T28" fmla="*/ 13 w 23"/>
                <a:gd name="T29" fmla="*/ 17 h 22"/>
                <a:gd name="T30" fmla="*/ 12 w 23"/>
                <a:gd name="T31" fmla="*/ 18 h 22"/>
                <a:gd name="T32" fmla="*/ 12 w 23"/>
                <a:gd name="T33" fmla="*/ 20 h 22"/>
                <a:gd name="T34" fmla="*/ 12 w 23"/>
                <a:gd name="T35" fmla="*/ 22 h 22"/>
                <a:gd name="T36" fmla="*/ 12 w 23"/>
                <a:gd name="T37" fmla="*/ 22 h 22"/>
                <a:gd name="T38" fmla="*/ 14 w 23"/>
                <a:gd name="T39" fmla="*/ 22 h 22"/>
                <a:gd name="T40" fmla="*/ 15 w 23"/>
                <a:gd name="T41" fmla="*/ 21 h 22"/>
                <a:gd name="T42" fmla="*/ 18 w 23"/>
                <a:gd name="T43" fmla="*/ 17 h 22"/>
                <a:gd name="T44" fmla="*/ 21 w 23"/>
                <a:gd name="T45" fmla="*/ 14 h 22"/>
                <a:gd name="T46" fmla="*/ 23 w 23"/>
                <a:gd name="T47" fmla="*/ 11 h 22"/>
                <a:gd name="T48" fmla="*/ 23 w 23"/>
                <a:gd name="T49" fmla="*/ 6 h 22"/>
                <a:gd name="T50" fmla="*/ 22 w 23"/>
                <a:gd name="T51" fmla="*/ 4 h 22"/>
                <a:gd name="T52" fmla="*/ 20 w 23"/>
                <a:gd name="T53" fmla="*/ 2 h 22"/>
                <a:gd name="T54" fmla="*/ 17 w 23"/>
                <a:gd name="T55" fmla="*/ 0 h 22"/>
                <a:gd name="T56" fmla="*/ 13 w 23"/>
                <a:gd name="T57" fmla="*/ 0 h 22"/>
                <a:gd name="T58" fmla="*/ 10 w 23"/>
                <a:gd name="T59" fmla="*/ 0 h 22"/>
                <a:gd name="T60" fmla="*/ 6 w 23"/>
                <a:gd name="T61" fmla="*/ 0 h 22"/>
                <a:gd name="T62" fmla="*/ 3 w 23"/>
                <a:gd name="T63" fmla="*/ 0 h 22"/>
                <a:gd name="T64" fmla="*/ 0 w 23"/>
                <a:gd name="T65" fmla="*/ 1 h 22"/>
                <a:gd name="T66" fmla="*/ 0 w 23"/>
                <a:gd name="T67" fmla="*/ 1 h 22"/>
                <a:gd name="T68" fmla="*/ 0 w 23"/>
                <a:gd name="T69" fmla="*/ 2 h 22"/>
                <a:gd name="T70" fmla="*/ 0 w 23"/>
                <a:gd name="T71" fmla="*/ 3 h 22"/>
                <a:gd name="T72" fmla="*/ 0 w 23"/>
                <a:gd name="T73" fmla="*/ 3 h 22"/>
                <a:gd name="T74" fmla="*/ 0 w 23"/>
                <a:gd name="T75" fmla="*/ 3 h 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
                <a:gd name="T115" fmla="*/ 0 h 22"/>
                <a:gd name="T116" fmla="*/ 23 w 23"/>
                <a:gd name="T117" fmla="*/ 22 h 2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 h="22">
                  <a:moveTo>
                    <a:pt x="0" y="3"/>
                  </a:moveTo>
                  <a:lnTo>
                    <a:pt x="2" y="3"/>
                  </a:lnTo>
                  <a:lnTo>
                    <a:pt x="4" y="3"/>
                  </a:lnTo>
                  <a:lnTo>
                    <a:pt x="7" y="3"/>
                  </a:lnTo>
                  <a:lnTo>
                    <a:pt x="10" y="3"/>
                  </a:lnTo>
                  <a:lnTo>
                    <a:pt x="13" y="4"/>
                  </a:lnTo>
                  <a:lnTo>
                    <a:pt x="16" y="5"/>
                  </a:lnTo>
                  <a:lnTo>
                    <a:pt x="17" y="6"/>
                  </a:lnTo>
                  <a:lnTo>
                    <a:pt x="18" y="9"/>
                  </a:lnTo>
                  <a:lnTo>
                    <a:pt x="17" y="10"/>
                  </a:lnTo>
                  <a:lnTo>
                    <a:pt x="17" y="11"/>
                  </a:lnTo>
                  <a:lnTo>
                    <a:pt x="16" y="13"/>
                  </a:lnTo>
                  <a:lnTo>
                    <a:pt x="15" y="14"/>
                  </a:lnTo>
                  <a:lnTo>
                    <a:pt x="14" y="16"/>
                  </a:lnTo>
                  <a:lnTo>
                    <a:pt x="13" y="17"/>
                  </a:lnTo>
                  <a:lnTo>
                    <a:pt x="12" y="18"/>
                  </a:lnTo>
                  <a:lnTo>
                    <a:pt x="12" y="20"/>
                  </a:lnTo>
                  <a:lnTo>
                    <a:pt x="12" y="22"/>
                  </a:lnTo>
                  <a:lnTo>
                    <a:pt x="14" y="22"/>
                  </a:lnTo>
                  <a:lnTo>
                    <a:pt x="15" y="21"/>
                  </a:lnTo>
                  <a:lnTo>
                    <a:pt x="18" y="17"/>
                  </a:lnTo>
                  <a:lnTo>
                    <a:pt x="21" y="14"/>
                  </a:lnTo>
                  <a:lnTo>
                    <a:pt x="23" y="11"/>
                  </a:lnTo>
                  <a:lnTo>
                    <a:pt x="23" y="6"/>
                  </a:lnTo>
                  <a:lnTo>
                    <a:pt x="22" y="4"/>
                  </a:lnTo>
                  <a:lnTo>
                    <a:pt x="20" y="2"/>
                  </a:lnTo>
                  <a:lnTo>
                    <a:pt x="17" y="0"/>
                  </a:lnTo>
                  <a:lnTo>
                    <a:pt x="13" y="0"/>
                  </a:lnTo>
                  <a:lnTo>
                    <a:pt x="10" y="0"/>
                  </a:lnTo>
                  <a:lnTo>
                    <a:pt x="6" y="0"/>
                  </a:lnTo>
                  <a:lnTo>
                    <a:pt x="3" y="0"/>
                  </a:lnTo>
                  <a:lnTo>
                    <a:pt x="0" y="1"/>
                  </a:lnTo>
                  <a:lnTo>
                    <a:pt x="0" y="2"/>
                  </a:lnTo>
                  <a:lnTo>
                    <a:pt x="0" y="3"/>
                  </a:lnTo>
                  <a:close/>
                </a:path>
              </a:pathLst>
            </a:custGeom>
            <a:solidFill>
              <a:srgbClr val="000000"/>
            </a:solidFill>
            <a:ln w="9525">
              <a:noFill/>
              <a:round/>
              <a:headEnd/>
              <a:tailEnd/>
            </a:ln>
          </p:spPr>
          <p:txBody>
            <a:bodyPr/>
            <a:lstStyle/>
            <a:p>
              <a:endParaRPr lang="en-US"/>
            </a:p>
          </p:txBody>
        </p:sp>
        <p:sp>
          <p:nvSpPr>
            <p:cNvPr id="16508" name="Freeform 186"/>
            <p:cNvSpPr>
              <a:spLocks/>
            </p:cNvSpPr>
            <p:nvPr/>
          </p:nvSpPr>
          <p:spPr bwMode="auto">
            <a:xfrm>
              <a:off x="1363" y="3503"/>
              <a:ext cx="292" cy="208"/>
            </a:xfrm>
            <a:custGeom>
              <a:avLst/>
              <a:gdLst>
                <a:gd name="T0" fmla="*/ 286 w 292"/>
                <a:gd name="T1" fmla="*/ 5 h 208"/>
                <a:gd name="T2" fmla="*/ 277 w 292"/>
                <a:gd name="T3" fmla="*/ 13 h 208"/>
                <a:gd name="T4" fmla="*/ 267 w 292"/>
                <a:gd name="T5" fmla="*/ 20 h 208"/>
                <a:gd name="T6" fmla="*/ 256 w 292"/>
                <a:gd name="T7" fmla="*/ 25 h 208"/>
                <a:gd name="T8" fmla="*/ 246 w 292"/>
                <a:gd name="T9" fmla="*/ 29 h 208"/>
                <a:gd name="T10" fmla="*/ 235 w 292"/>
                <a:gd name="T11" fmla="*/ 32 h 208"/>
                <a:gd name="T12" fmla="*/ 223 w 292"/>
                <a:gd name="T13" fmla="*/ 35 h 208"/>
                <a:gd name="T14" fmla="*/ 211 w 292"/>
                <a:gd name="T15" fmla="*/ 38 h 208"/>
                <a:gd name="T16" fmla="*/ 200 w 292"/>
                <a:gd name="T17" fmla="*/ 42 h 208"/>
                <a:gd name="T18" fmla="*/ 187 w 292"/>
                <a:gd name="T19" fmla="*/ 45 h 208"/>
                <a:gd name="T20" fmla="*/ 175 w 292"/>
                <a:gd name="T21" fmla="*/ 48 h 208"/>
                <a:gd name="T22" fmla="*/ 163 w 292"/>
                <a:gd name="T23" fmla="*/ 52 h 208"/>
                <a:gd name="T24" fmla="*/ 150 w 292"/>
                <a:gd name="T25" fmla="*/ 56 h 208"/>
                <a:gd name="T26" fmla="*/ 137 w 292"/>
                <a:gd name="T27" fmla="*/ 60 h 208"/>
                <a:gd name="T28" fmla="*/ 125 w 292"/>
                <a:gd name="T29" fmla="*/ 65 h 208"/>
                <a:gd name="T30" fmla="*/ 113 w 292"/>
                <a:gd name="T31" fmla="*/ 70 h 208"/>
                <a:gd name="T32" fmla="*/ 101 w 292"/>
                <a:gd name="T33" fmla="*/ 75 h 208"/>
                <a:gd name="T34" fmla="*/ 91 w 292"/>
                <a:gd name="T35" fmla="*/ 80 h 208"/>
                <a:gd name="T36" fmla="*/ 82 w 292"/>
                <a:gd name="T37" fmla="*/ 86 h 208"/>
                <a:gd name="T38" fmla="*/ 72 w 292"/>
                <a:gd name="T39" fmla="*/ 93 h 208"/>
                <a:gd name="T40" fmla="*/ 63 w 292"/>
                <a:gd name="T41" fmla="*/ 100 h 208"/>
                <a:gd name="T42" fmla="*/ 54 w 292"/>
                <a:gd name="T43" fmla="*/ 107 h 208"/>
                <a:gd name="T44" fmla="*/ 45 w 292"/>
                <a:gd name="T45" fmla="*/ 114 h 208"/>
                <a:gd name="T46" fmla="*/ 38 w 292"/>
                <a:gd name="T47" fmla="*/ 122 h 208"/>
                <a:gd name="T48" fmla="*/ 27 w 292"/>
                <a:gd name="T49" fmla="*/ 135 h 208"/>
                <a:gd name="T50" fmla="*/ 15 w 292"/>
                <a:gd name="T51" fmla="*/ 154 h 208"/>
                <a:gd name="T52" fmla="*/ 7 w 292"/>
                <a:gd name="T53" fmla="*/ 174 h 208"/>
                <a:gd name="T54" fmla="*/ 2 w 292"/>
                <a:gd name="T55" fmla="*/ 197 h 208"/>
                <a:gd name="T56" fmla="*/ 1 w 292"/>
                <a:gd name="T57" fmla="*/ 208 h 208"/>
                <a:gd name="T58" fmla="*/ 3 w 292"/>
                <a:gd name="T59" fmla="*/ 207 h 208"/>
                <a:gd name="T60" fmla="*/ 6 w 292"/>
                <a:gd name="T61" fmla="*/ 195 h 208"/>
                <a:gd name="T62" fmla="*/ 12 w 292"/>
                <a:gd name="T63" fmla="*/ 174 h 208"/>
                <a:gd name="T64" fmla="*/ 19 w 292"/>
                <a:gd name="T65" fmla="*/ 157 h 208"/>
                <a:gd name="T66" fmla="*/ 24 w 292"/>
                <a:gd name="T67" fmla="*/ 147 h 208"/>
                <a:gd name="T68" fmla="*/ 31 w 292"/>
                <a:gd name="T69" fmla="*/ 138 h 208"/>
                <a:gd name="T70" fmla="*/ 39 w 292"/>
                <a:gd name="T71" fmla="*/ 129 h 208"/>
                <a:gd name="T72" fmla="*/ 47 w 292"/>
                <a:gd name="T73" fmla="*/ 119 h 208"/>
                <a:gd name="T74" fmla="*/ 57 w 292"/>
                <a:gd name="T75" fmla="*/ 111 h 208"/>
                <a:gd name="T76" fmla="*/ 68 w 292"/>
                <a:gd name="T77" fmla="*/ 103 h 208"/>
                <a:gd name="T78" fmla="*/ 79 w 292"/>
                <a:gd name="T79" fmla="*/ 96 h 208"/>
                <a:gd name="T80" fmla="*/ 90 w 292"/>
                <a:gd name="T81" fmla="*/ 89 h 208"/>
                <a:gd name="T82" fmla="*/ 102 w 292"/>
                <a:gd name="T83" fmla="*/ 83 h 208"/>
                <a:gd name="T84" fmla="*/ 114 w 292"/>
                <a:gd name="T85" fmla="*/ 78 h 208"/>
                <a:gd name="T86" fmla="*/ 127 w 292"/>
                <a:gd name="T87" fmla="*/ 74 h 208"/>
                <a:gd name="T88" fmla="*/ 138 w 292"/>
                <a:gd name="T89" fmla="*/ 70 h 208"/>
                <a:gd name="T90" fmla="*/ 150 w 292"/>
                <a:gd name="T91" fmla="*/ 65 h 208"/>
                <a:gd name="T92" fmla="*/ 162 w 292"/>
                <a:gd name="T93" fmla="*/ 61 h 208"/>
                <a:gd name="T94" fmla="*/ 174 w 292"/>
                <a:gd name="T95" fmla="*/ 58 h 208"/>
                <a:gd name="T96" fmla="*/ 185 w 292"/>
                <a:gd name="T97" fmla="*/ 54 h 208"/>
                <a:gd name="T98" fmla="*/ 197 w 292"/>
                <a:gd name="T99" fmla="*/ 50 h 208"/>
                <a:gd name="T100" fmla="*/ 208 w 292"/>
                <a:gd name="T101" fmla="*/ 47 h 208"/>
                <a:gd name="T102" fmla="*/ 220 w 292"/>
                <a:gd name="T103" fmla="*/ 44 h 208"/>
                <a:gd name="T104" fmla="*/ 235 w 292"/>
                <a:gd name="T105" fmla="*/ 39 h 208"/>
                <a:gd name="T106" fmla="*/ 254 w 292"/>
                <a:gd name="T107" fmla="*/ 32 h 208"/>
                <a:gd name="T108" fmla="*/ 270 w 292"/>
                <a:gd name="T109" fmla="*/ 22 h 208"/>
                <a:gd name="T110" fmla="*/ 285 w 292"/>
                <a:gd name="T111" fmla="*/ 9 h 208"/>
                <a:gd name="T112" fmla="*/ 292 w 292"/>
                <a:gd name="T113" fmla="*/ 0 h 208"/>
                <a:gd name="T114" fmla="*/ 291 w 292"/>
                <a:gd name="T115" fmla="*/ 0 h 208"/>
                <a:gd name="T116" fmla="*/ 290 w 292"/>
                <a:gd name="T117" fmla="*/ 1 h 2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92"/>
                <a:gd name="T178" fmla="*/ 0 h 208"/>
                <a:gd name="T179" fmla="*/ 292 w 292"/>
                <a:gd name="T180" fmla="*/ 208 h 2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92" h="208">
                  <a:moveTo>
                    <a:pt x="290" y="1"/>
                  </a:moveTo>
                  <a:lnTo>
                    <a:pt x="286" y="5"/>
                  </a:lnTo>
                  <a:lnTo>
                    <a:pt x="281" y="10"/>
                  </a:lnTo>
                  <a:lnTo>
                    <a:pt x="277" y="13"/>
                  </a:lnTo>
                  <a:lnTo>
                    <a:pt x="272" y="17"/>
                  </a:lnTo>
                  <a:lnTo>
                    <a:pt x="267" y="20"/>
                  </a:lnTo>
                  <a:lnTo>
                    <a:pt x="262" y="22"/>
                  </a:lnTo>
                  <a:lnTo>
                    <a:pt x="256" y="25"/>
                  </a:lnTo>
                  <a:lnTo>
                    <a:pt x="251" y="27"/>
                  </a:lnTo>
                  <a:lnTo>
                    <a:pt x="246" y="29"/>
                  </a:lnTo>
                  <a:lnTo>
                    <a:pt x="240" y="30"/>
                  </a:lnTo>
                  <a:lnTo>
                    <a:pt x="235" y="32"/>
                  </a:lnTo>
                  <a:lnTo>
                    <a:pt x="229" y="34"/>
                  </a:lnTo>
                  <a:lnTo>
                    <a:pt x="223" y="35"/>
                  </a:lnTo>
                  <a:lnTo>
                    <a:pt x="217" y="36"/>
                  </a:lnTo>
                  <a:lnTo>
                    <a:pt x="211" y="38"/>
                  </a:lnTo>
                  <a:lnTo>
                    <a:pt x="206" y="40"/>
                  </a:lnTo>
                  <a:lnTo>
                    <a:pt x="200" y="42"/>
                  </a:lnTo>
                  <a:lnTo>
                    <a:pt x="194" y="44"/>
                  </a:lnTo>
                  <a:lnTo>
                    <a:pt x="187" y="45"/>
                  </a:lnTo>
                  <a:lnTo>
                    <a:pt x="181" y="47"/>
                  </a:lnTo>
                  <a:lnTo>
                    <a:pt x="175" y="48"/>
                  </a:lnTo>
                  <a:lnTo>
                    <a:pt x="169" y="50"/>
                  </a:lnTo>
                  <a:lnTo>
                    <a:pt x="163" y="52"/>
                  </a:lnTo>
                  <a:lnTo>
                    <a:pt x="157" y="54"/>
                  </a:lnTo>
                  <a:lnTo>
                    <a:pt x="150" y="56"/>
                  </a:lnTo>
                  <a:lnTo>
                    <a:pt x="144" y="58"/>
                  </a:lnTo>
                  <a:lnTo>
                    <a:pt x="137" y="60"/>
                  </a:lnTo>
                  <a:lnTo>
                    <a:pt x="131" y="63"/>
                  </a:lnTo>
                  <a:lnTo>
                    <a:pt x="125" y="65"/>
                  </a:lnTo>
                  <a:lnTo>
                    <a:pt x="119" y="68"/>
                  </a:lnTo>
                  <a:lnTo>
                    <a:pt x="113" y="70"/>
                  </a:lnTo>
                  <a:lnTo>
                    <a:pt x="106" y="72"/>
                  </a:lnTo>
                  <a:lnTo>
                    <a:pt x="101" y="75"/>
                  </a:lnTo>
                  <a:lnTo>
                    <a:pt x="96" y="77"/>
                  </a:lnTo>
                  <a:lnTo>
                    <a:pt x="91" y="80"/>
                  </a:lnTo>
                  <a:lnTo>
                    <a:pt x="86" y="83"/>
                  </a:lnTo>
                  <a:lnTo>
                    <a:pt x="82" y="86"/>
                  </a:lnTo>
                  <a:lnTo>
                    <a:pt x="77" y="90"/>
                  </a:lnTo>
                  <a:lnTo>
                    <a:pt x="72" y="93"/>
                  </a:lnTo>
                  <a:lnTo>
                    <a:pt x="67" y="96"/>
                  </a:lnTo>
                  <a:lnTo>
                    <a:pt x="63" y="100"/>
                  </a:lnTo>
                  <a:lnTo>
                    <a:pt x="58" y="103"/>
                  </a:lnTo>
                  <a:lnTo>
                    <a:pt x="54" y="107"/>
                  </a:lnTo>
                  <a:lnTo>
                    <a:pt x="50" y="110"/>
                  </a:lnTo>
                  <a:lnTo>
                    <a:pt x="45" y="114"/>
                  </a:lnTo>
                  <a:lnTo>
                    <a:pt x="42" y="118"/>
                  </a:lnTo>
                  <a:lnTo>
                    <a:pt x="38" y="122"/>
                  </a:lnTo>
                  <a:lnTo>
                    <a:pt x="34" y="126"/>
                  </a:lnTo>
                  <a:lnTo>
                    <a:pt x="27" y="135"/>
                  </a:lnTo>
                  <a:lnTo>
                    <a:pt x="21" y="144"/>
                  </a:lnTo>
                  <a:lnTo>
                    <a:pt x="15" y="154"/>
                  </a:lnTo>
                  <a:lnTo>
                    <a:pt x="11" y="164"/>
                  </a:lnTo>
                  <a:lnTo>
                    <a:pt x="7" y="174"/>
                  </a:lnTo>
                  <a:lnTo>
                    <a:pt x="3" y="186"/>
                  </a:lnTo>
                  <a:lnTo>
                    <a:pt x="2" y="197"/>
                  </a:lnTo>
                  <a:lnTo>
                    <a:pt x="0" y="207"/>
                  </a:lnTo>
                  <a:lnTo>
                    <a:pt x="1" y="208"/>
                  </a:lnTo>
                  <a:lnTo>
                    <a:pt x="2" y="208"/>
                  </a:lnTo>
                  <a:lnTo>
                    <a:pt x="3" y="207"/>
                  </a:lnTo>
                  <a:lnTo>
                    <a:pt x="4" y="206"/>
                  </a:lnTo>
                  <a:lnTo>
                    <a:pt x="6" y="195"/>
                  </a:lnTo>
                  <a:lnTo>
                    <a:pt x="9" y="185"/>
                  </a:lnTo>
                  <a:lnTo>
                    <a:pt x="12" y="174"/>
                  </a:lnTo>
                  <a:lnTo>
                    <a:pt x="16" y="163"/>
                  </a:lnTo>
                  <a:lnTo>
                    <a:pt x="19" y="157"/>
                  </a:lnTo>
                  <a:lnTo>
                    <a:pt x="21" y="152"/>
                  </a:lnTo>
                  <a:lnTo>
                    <a:pt x="24" y="147"/>
                  </a:lnTo>
                  <a:lnTo>
                    <a:pt x="27" y="143"/>
                  </a:lnTo>
                  <a:lnTo>
                    <a:pt x="31" y="138"/>
                  </a:lnTo>
                  <a:lnTo>
                    <a:pt x="35" y="133"/>
                  </a:lnTo>
                  <a:lnTo>
                    <a:pt x="39" y="129"/>
                  </a:lnTo>
                  <a:lnTo>
                    <a:pt x="43" y="124"/>
                  </a:lnTo>
                  <a:lnTo>
                    <a:pt x="47" y="119"/>
                  </a:lnTo>
                  <a:lnTo>
                    <a:pt x="52" y="115"/>
                  </a:lnTo>
                  <a:lnTo>
                    <a:pt x="57" y="111"/>
                  </a:lnTo>
                  <a:lnTo>
                    <a:pt x="63" y="107"/>
                  </a:lnTo>
                  <a:lnTo>
                    <a:pt x="68" y="103"/>
                  </a:lnTo>
                  <a:lnTo>
                    <a:pt x="73" y="100"/>
                  </a:lnTo>
                  <a:lnTo>
                    <a:pt x="79" y="96"/>
                  </a:lnTo>
                  <a:lnTo>
                    <a:pt x="84" y="92"/>
                  </a:lnTo>
                  <a:lnTo>
                    <a:pt x="90" y="89"/>
                  </a:lnTo>
                  <a:lnTo>
                    <a:pt x="96" y="86"/>
                  </a:lnTo>
                  <a:lnTo>
                    <a:pt x="102" y="83"/>
                  </a:lnTo>
                  <a:lnTo>
                    <a:pt x="108" y="80"/>
                  </a:lnTo>
                  <a:lnTo>
                    <a:pt x="114" y="78"/>
                  </a:lnTo>
                  <a:lnTo>
                    <a:pt x="120" y="76"/>
                  </a:lnTo>
                  <a:lnTo>
                    <a:pt x="127" y="74"/>
                  </a:lnTo>
                  <a:lnTo>
                    <a:pt x="133" y="71"/>
                  </a:lnTo>
                  <a:lnTo>
                    <a:pt x="138" y="70"/>
                  </a:lnTo>
                  <a:lnTo>
                    <a:pt x="144" y="67"/>
                  </a:lnTo>
                  <a:lnTo>
                    <a:pt x="150" y="65"/>
                  </a:lnTo>
                  <a:lnTo>
                    <a:pt x="156" y="64"/>
                  </a:lnTo>
                  <a:lnTo>
                    <a:pt x="162" y="61"/>
                  </a:lnTo>
                  <a:lnTo>
                    <a:pt x="168" y="59"/>
                  </a:lnTo>
                  <a:lnTo>
                    <a:pt x="174" y="58"/>
                  </a:lnTo>
                  <a:lnTo>
                    <a:pt x="179" y="56"/>
                  </a:lnTo>
                  <a:lnTo>
                    <a:pt x="185" y="54"/>
                  </a:lnTo>
                  <a:lnTo>
                    <a:pt x="191" y="52"/>
                  </a:lnTo>
                  <a:lnTo>
                    <a:pt x="197" y="50"/>
                  </a:lnTo>
                  <a:lnTo>
                    <a:pt x="203" y="49"/>
                  </a:lnTo>
                  <a:lnTo>
                    <a:pt x="208" y="47"/>
                  </a:lnTo>
                  <a:lnTo>
                    <a:pt x="214" y="45"/>
                  </a:lnTo>
                  <a:lnTo>
                    <a:pt x="220" y="44"/>
                  </a:lnTo>
                  <a:lnTo>
                    <a:pt x="226" y="42"/>
                  </a:lnTo>
                  <a:lnTo>
                    <a:pt x="235" y="39"/>
                  </a:lnTo>
                  <a:lnTo>
                    <a:pt x="244" y="35"/>
                  </a:lnTo>
                  <a:lnTo>
                    <a:pt x="254" y="32"/>
                  </a:lnTo>
                  <a:lnTo>
                    <a:pt x="262" y="27"/>
                  </a:lnTo>
                  <a:lnTo>
                    <a:pt x="270" y="22"/>
                  </a:lnTo>
                  <a:lnTo>
                    <a:pt x="278" y="16"/>
                  </a:lnTo>
                  <a:lnTo>
                    <a:pt x="285" y="9"/>
                  </a:lnTo>
                  <a:lnTo>
                    <a:pt x="291" y="1"/>
                  </a:lnTo>
                  <a:lnTo>
                    <a:pt x="292" y="0"/>
                  </a:lnTo>
                  <a:lnTo>
                    <a:pt x="291" y="0"/>
                  </a:lnTo>
                  <a:lnTo>
                    <a:pt x="290" y="1"/>
                  </a:lnTo>
                  <a:close/>
                </a:path>
              </a:pathLst>
            </a:custGeom>
            <a:solidFill>
              <a:srgbClr val="000000"/>
            </a:solidFill>
            <a:ln w="9525">
              <a:noFill/>
              <a:round/>
              <a:headEnd/>
              <a:tailEnd/>
            </a:ln>
          </p:spPr>
          <p:txBody>
            <a:bodyPr/>
            <a:lstStyle/>
            <a:p>
              <a:endParaRPr lang="en-US"/>
            </a:p>
          </p:txBody>
        </p:sp>
        <p:sp>
          <p:nvSpPr>
            <p:cNvPr id="16509" name="Freeform 187"/>
            <p:cNvSpPr>
              <a:spLocks/>
            </p:cNvSpPr>
            <p:nvPr/>
          </p:nvSpPr>
          <p:spPr bwMode="auto">
            <a:xfrm>
              <a:off x="1370" y="3340"/>
              <a:ext cx="204" cy="216"/>
            </a:xfrm>
            <a:custGeom>
              <a:avLst/>
              <a:gdLst>
                <a:gd name="T0" fmla="*/ 16 w 204"/>
                <a:gd name="T1" fmla="*/ 9 h 216"/>
                <a:gd name="T2" fmla="*/ 39 w 204"/>
                <a:gd name="T3" fmla="*/ 18 h 216"/>
                <a:gd name="T4" fmla="*/ 61 w 204"/>
                <a:gd name="T5" fmla="*/ 29 h 216"/>
                <a:gd name="T6" fmla="*/ 83 w 204"/>
                <a:gd name="T7" fmla="*/ 41 h 216"/>
                <a:gd name="T8" fmla="*/ 103 w 204"/>
                <a:gd name="T9" fmla="*/ 54 h 216"/>
                <a:gd name="T10" fmla="*/ 122 w 204"/>
                <a:gd name="T11" fmla="*/ 68 h 216"/>
                <a:gd name="T12" fmla="*/ 140 w 204"/>
                <a:gd name="T13" fmla="*/ 83 h 216"/>
                <a:gd name="T14" fmla="*/ 156 w 204"/>
                <a:gd name="T15" fmla="*/ 100 h 216"/>
                <a:gd name="T16" fmla="*/ 167 w 204"/>
                <a:gd name="T17" fmla="*/ 112 h 216"/>
                <a:gd name="T18" fmla="*/ 174 w 204"/>
                <a:gd name="T19" fmla="*/ 123 h 216"/>
                <a:gd name="T20" fmla="*/ 180 w 204"/>
                <a:gd name="T21" fmla="*/ 133 h 216"/>
                <a:gd name="T22" fmla="*/ 187 w 204"/>
                <a:gd name="T23" fmla="*/ 146 h 216"/>
                <a:gd name="T24" fmla="*/ 190 w 204"/>
                <a:gd name="T25" fmla="*/ 159 h 216"/>
                <a:gd name="T26" fmla="*/ 182 w 204"/>
                <a:gd name="T27" fmla="*/ 169 h 216"/>
                <a:gd name="T28" fmla="*/ 171 w 204"/>
                <a:gd name="T29" fmla="*/ 173 h 216"/>
                <a:gd name="T30" fmla="*/ 159 w 204"/>
                <a:gd name="T31" fmla="*/ 174 h 216"/>
                <a:gd name="T32" fmla="*/ 146 w 204"/>
                <a:gd name="T33" fmla="*/ 175 h 216"/>
                <a:gd name="T34" fmla="*/ 131 w 204"/>
                <a:gd name="T35" fmla="*/ 174 h 216"/>
                <a:gd name="T36" fmla="*/ 117 w 204"/>
                <a:gd name="T37" fmla="*/ 173 h 216"/>
                <a:gd name="T38" fmla="*/ 103 w 204"/>
                <a:gd name="T39" fmla="*/ 171 h 216"/>
                <a:gd name="T40" fmla="*/ 90 w 204"/>
                <a:gd name="T41" fmla="*/ 169 h 216"/>
                <a:gd name="T42" fmla="*/ 76 w 204"/>
                <a:gd name="T43" fmla="*/ 170 h 216"/>
                <a:gd name="T44" fmla="*/ 70 w 204"/>
                <a:gd name="T45" fmla="*/ 180 h 216"/>
                <a:gd name="T46" fmla="*/ 81 w 204"/>
                <a:gd name="T47" fmla="*/ 192 h 216"/>
                <a:gd name="T48" fmla="*/ 95 w 204"/>
                <a:gd name="T49" fmla="*/ 205 h 216"/>
                <a:gd name="T50" fmla="*/ 97 w 204"/>
                <a:gd name="T51" fmla="*/ 215 h 216"/>
                <a:gd name="T52" fmla="*/ 99 w 204"/>
                <a:gd name="T53" fmla="*/ 215 h 216"/>
                <a:gd name="T54" fmla="*/ 100 w 204"/>
                <a:gd name="T55" fmla="*/ 204 h 216"/>
                <a:gd name="T56" fmla="*/ 92 w 204"/>
                <a:gd name="T57" fmla="*/ 195 h 216"/>
                <a:gd name="T58" fmla="*/ 83 w 204"/>
                <a:gd name="T59" fmla="*/ 188 h 216"/>
                <a:gd name="T60" fmla="*/ 76 w 204"/>
                <a:gd name="T61" fmla="*/ 183 h 216"/>
                <a:gd name="T62" fmla="*/ 75 w 204"/>
                <a:gd name="T63" fmla="*/ 176 h 216"/>
                <a:gd name="T64" fmla="*/ 80 w 204"/>
                <a:gd name="T65" fmla="*/ 173 h 216"/>
                <a:gd name="T66" fmla="*/ 87 w 204"/>
                <a:gd name="T67" fmla="*/ 173 h 216"/>
                <a:gd name="T68" fmla="*/ 95 w 204"/>
                <a:gd name="T69" fmla="*/ 174 h 216"/>
                <a:gd name="T70" fmla="*/ 103 w 204"/>
                <a:gd name="T71" fmla="*/ 177 h 216"/>
                <a:gd name="T72" fmla="*/ 117 w 204"/>
                <a:gd name="T73" fmla="*/ 180 h 216"/>
                <a:gd name="T74" fmla="*/ 140 w 204"/>
                <a:gd name="T75" fmla="*/ 183 h 216"/>
                <a:gd name="T76" fmla="*/ 164 w 204"/>
                <a:gd name="T77" fmla="*/ 185 h 216"/>
                <a:gd name="T78" fmla="*/ 186 w 204"/>
                <a:gd name="T79" fmla="*/ 180 h 216"/>
                <a:gd name="T80" fmla="*/ 201 w 204"/>
                <a:gd name="T81" fmla="*/ 169 h 216"/>
                <a:gd name="T82" fmla="*/ 203 w 204"/>
                <a:gd name="T83" fmla="*/ 150 h 216"/>
                <a:gd name="T84" fmla="*/ 195 w 204"/>
                <a:gd name="T85" fmla="*/ 132 h 216"/>
                <a:gd name="T86" fmla="*/ 189 w 204"/>
                <a:gd name="T87" fmla="*/ 121 h 216"/>
                <a:gd name="T88" fmla="*/ 182 w 204"/>
                <a:gd name="T89" fmla="*/ 111 h 216"/>
                <a:gd name="T90" fmla="*/ 172 w 204"/>
                <a:gd name="T91" fmla="*/ 99 h 216"/>
                <a:gd name="T92" fmla="*/ 154 w 204"/>
                <a:gd name="T93" fmla="*/ 81 h 216"/>
                <a:gd name="T94" fmla="*/ 135 w 204"/>
                <a:gd name="T95" fmla="*/ 65 h 216"/>
                <a:gd name="T96" fmla="*/ 113 w 204"/>
                <a:gd name="T97" fmla="*/ 51 h 216"/>
                <a:gd name="T98" fmla="*/ 91 w 204"/>
                <a:gd name="T99" fmla="*/ 37 h 216"/>
                <a:gd name="T100" fmla="*/ 68 w 204"/>
                <a:gd name="T101" fmla="*/ 26 h 216"/>
                <a:gd name="T102" fmla="*/ 44 w 204"/>
                <a:gd name="T103" fmla="*/ 16 h 216"/>
                <a:gd name="T104" fmla="*/ 19 w 204"/>
                <a:gd name="T105" fmla="*/ 6 h 216"/>
                <a:gd name="T106" fmla="*/ 1 w 204"/>
                <a:gd name="T107" fmla="*/ 0 h 216"/>
                <a:gd name="T108" fmla="*/ 1 w 204"/>
                <a:gd name="T109" fmla="*/ 3 h 21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4"/>
                <a:gd name="T166" fmla="*/ 0 h 216"/>
                <a:gd name="T167" fmla="*/ 204 w 204"/>
                <a:gd name="T168" fmla="*/ 216 h 21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4" h="216">
                  <a:moveTo>
                    <a:pt x="1" y="3"/>
                  </a:moveTo>
                  <a:lnTo>
                    <a:pt x="8" y="6"/>
                  </a:lnTo>
                  <a:lnTo>
                    <a:pt x="16" y="9"/>
                  </a:lnTo>
                  <a:lnTo>
                    <a:pt x="24" y="12"/>
                  </a:lnTo>
                  <a:lnTo>
                    <a:pt x="32" y="15"/>
                  </a:lnTo>
                  <a:lnTo>
                    <a:pt x="39" y="18"/>
                  </a:lnTo>
                  <a:lnTo>
                    <a:pt x="46" y="22"/>
                  </a:lnTo>
                  <a:lnTo>
                    <a:pt x="54" y="25"/>
                  </a:lnTo>
                  <a:lnTo>
                    <a:pt x="61" y="29"/>
                  </a:lnTo>
                  <a:lnTo>
                    <a:pt x="69" y="33"/>
                  </a:lnTo>
                  <a:lnTo>
                    <a:pt x="76" y="37"/>
                  </a:lnTo>
                  <a:lnTo>
                    <a:pt x="83" y="41"/>
                  </a:lnTo>
                  <a:lnTo>
                    <a:pt x="90" y="45"/>
                  </a:lnTo>
                  <a:lnTo>
                    <a:pt x="97" y="50"/>
                  </a:lnTo>
                  <a:lnTo>
                    <a:pt x="103" y="54"/>
                  </a:lnTo>
                  <a:lnTo>
                    <a:pt x="110" y="59"/>
                  </a:lnTo>
                  <a:lnTo>
                    <a:pt x="116" y="64"/>
                  </a:lnTo>
                  <a:lnTo>
                    <a:pt x="122" y="68"/>
                  </a:lnTo>
                  <a:lnTo>
                    <a:pt x="128" y="73"/>
                  </a:lnTo>
                  <a:lnTo>
                    <a:pt x="134" y="78"/>
                  </a:lnTo>
                  <a:lnTo>
                    <a:pt x="140" y="83"/>
                  </a:lnTo>
                  <a:lnTo>
                    <a:pt x="145" y="89"/>
                  </a:lnTo>
                  <a:lnTo>
                    <a:pt x="150" y="95"/>
                  </a:lnTo>
                  <a:lnTo>
                    <a:pt x="156" y="100"/>
                  </a:lnTo>
                  <a:lnTo>
                    <a:pt x="161" y="106"/>
                  </a:lnTo>
                  <a:lnTo>
                    <a:pt x="164" y="109"/>
                  </a:lnTo>
                  <a:lnTo>
                    <a:pt x="167" y="112"/>
                  </a:lnTo>
                  <a:lnTo>
                    <a:pt x="169" y="115"/>
                  </a:lnTo>
                  <a:lnTo>
                    <a:pt x="172" y="119"/>
                  </a:lnTo>
                  <a:lnTo>
                    <a:pt x="174" y="123"/>
                  </a:lnTo>
                  <a:lnTo>
                    <a:pt x="176" y="126"/>
                  </a:lnTo>
                  <a:lnTo>
                    <a:pt x="178" y="130"/>
                  </a:lnTo>
                  <a:lnTo>
                    <a:pt x="180" y="133"/>
                  </a:lnTo>
                  <a:lnTo>
                    <a:pt x="183" y="137"/>
                  </a:lnTo>
                  <a:lnTo>
                    <a:pt x="185" y="141"/>
                  </a:lnTo>
                  <a:lnTo>
                    <a:pt x="187" y="146"/>
                  </a:lnTo>
                  <a:lnTo>
                    <a:pt x="189" y="150"/>
                  </a:lnTo>
                  <a:lnTo>
                    <a:pt x="190" y="155"/>
                  </a:lnTo>
                  <a:lnTo>
                    <a:pt x="190" y="159"/>
                  </a:lnTo>
                  <a:lnTo>
                    <a:pt x="188" y="163"/>
                  </a:lnTo>
                  <a:lnTo>
                    <a:pt x="185" y="167"/>
                  </a:lnTo>
                  <a:lnTo>
                    <a:pt x="182" y="169"/>
                  </a:lnTo>
                  <a:lnTo>
                    <a:pt x="179" y="170"/>
                  </a:lnTo>
                  <a:lnTo>
                    <a:pt x="175" y="172"/>
                  </a:lnTo>
                  <a:lnTo>
                    <a:pt x="171" y="173"/>
                  </a:lnTo>
                  <a:lnTo>
                    <a:pt x="167" y="173"/>
                  </a:lnTo>
                  <a:lnTo>
                    <a:pt x="163" y="174"/>
                  </a:lnTo>
                  <a:lnTo>
                    <a:pt x="159" y="174"/>
                  </a:lnTo>
                  <a:lnTo>
                    <a:pt x="155" y="175"/>
                  </a:lnTo>
                  <a:lnTo>
                    <a:pt x="151" y="175"/>
                  </a:lnTo>
                  <a:lnTo>
                    <a:pt x="146" y="175"/>
                  </a:lnTo>
                  <a:lnTo>
                    <a:pt x="141" y="175"/>
                  </a:lnTo>
                  <a:lnTo>
                    <a:pt x="136" y="174"/>
                  </a:lnTo>
                  <a:lnTo>
                    <a:pt x="131" y="174"/>
                  </a:lnTo>
                  <a:lnTo>
                    <a:pt x="126" y="173"/>
                  </a:lnTo>
                  <a:lnTo>
                    <a:pt x="122" y="173"/>
                  </a:lnTo>
                  <a:lnTo>
                    <a:pt x="117" y="173"/>
                  </a:lnTo>
                  <a:lnTo>
                    <a:pt x="112" y="172"/>
                  </a:lnTo>
                  <a:lnTo>
                    <a:pt x="108" y="172"/>
                  </a:lnTo>
                  <a:lnTo>
                    <a:pt x="103" y="171"/>
                  </a:lnTo>
                  <a:lnTo>
                    <a:pt x="99" y="170"/>
                  </a:lnTo>
                  <a:lnTo>
                    <a:pt x="94" y="169"/>
                  </a:lnTo>
                  <a:lnTo>
                    <a:pt x="90" y="169"/>
                  </a:lnTo>
                  <a:lnTo>
                    <a:pt x="85" y="169"/>
                  </a:lnTo>
                  <a:lnTo>
                    <a:pt x="81" y="169"/>
                  </a:lnTo>
                  <a:lnTo>
                    <a:pt x="76" y="170"/>
                  </a:lnTo>
                  <a:lnTo>
                    <a:pt x="72" y="172"/>
                  </a:lnTo>
                  <a:lnTo>
                    <a:pt x="69" y="175"/>
                  </a:lnTo>
                  <a:lnTo>
                    <a:pt x="70" y="180"/>
                  </a:lnTo>
                  <a:lnTo>
                    <a:pt x="72" y="184"/>
                  </a:lnTo>
                  <a:lnTo>
                    <a:pt x="76" y="188"/>
                  </a:lnTo>
                  <a:lnTo>
                    <a:pt x="81" y="192"/>
                  </a:lnTo>
                  <a:lnTo>
                    <a:pt x="87" y="196"/>
                  </a:lnTo>
                  <a:lnTo>
                    <a:pt x="91" y="201"/>
                  </a:lnTo>
                  <a:lnTo>
                    <a:pt x="95" y="205"/>
                  </a:lnTo>
                  <a:lnTo>
                    <a:pt x="97" y="209"/>
                  </a:lnTo>
                  <a:lnTo>
                    <a:pt x="97" y="214"/>
                  </a:lnTo>
                  <a:lnTo>
                    <a:pt x="97" y="215"/>
                  </a:lnTo>
                  <a:lnTo>
                    <a:pt x="98" y="216"/>
                  </a:lnTo>
                  <a:lnTo>
                    <a:pt x="99" y="216"/>
                  </a:lnTo>
                  <a:lnTo>
                    <a:pt x="99" y="215"/>
                  </a:lnTo>
                  <a:lnTo>
                    <a:pt x="101" y="211"/>
                  </a:lnTo>
                  <a:lnTo>
                    <a:pt x="101" y="207"/>
                  </a:lnTo>
                  <a:lnTo>
                    <a:pt x="100" y="204"/>
                  </a:lnTo>
                  <a:lnTo>
                    <a:pt x="98" y="201"/>
                  </a:lnTo>
                  <a:lnTo>
                    <a:pt x="95" y="198"/>
                  </a:lnTo>
                  <a:lnTo>
                    <a:pt x="92" y="195"/>
                  </a:lnTo>
                  <a:lnTo>
                    <a:pt x="88" y="192"/>
                  </a:lnTo>
                  <a:lnTo>
                    <a:pt x="85" y="190"/>
                  </a:lnTo>
                  <a:lnTo>
                    <a:pt x="83" y="188"/>
                  </a:lnTo>
                  <a:lnTo>
                    <a:pt x="81" y="186"/>
                  </a:lnTo>
                  <a:lnTo>
                    <a:pt x="79" y="185"/>
                  </a:lnTo>
                  <a:lnTo>
                    <a:pt x="76" y="183"/>
                  </a:lnTo>
                  <a:lnTo>
                    <a:pt x="75" y="180"/>
                  </a:lnTo>
                  <a:lnTo>
                    <a:pt x="74" y="178"/>
                  </a:lnTo>
                  <a:lnTo>
                    <a:pt x="75" y="176"/>
                  </a:lnTo>
                  <a:lnTo>
                    <a:pt x="76" y="173"/>
                  </a:lnTo>
                  <a:lnTo>
                    <a:pt x="78" y="173"/>
                  </a:lnTo>
                  <a:lnTo>
                    <a:pt x="80" y="173"/>
                  </a:lnTo>
                  <a:lnTo>
                    <a:pt x="82" y="173"/>
                  </a:lnTo>
                  <a:lnTo>
                    <a:pt x="84" y="173"/>
                  </a:lnTo>
                  <a:lnTo>
                    <a:pt x="87" y="173"/>
                  </a:lnTo>
                  <a:lnTo>
                    <a:pt x="90" y="173"/>
                  </a:lnTo>
                  <a:lnTo>
                    <a:pt x="93" y="174"/>
                  </a:lnTo>
                  <a:lnTo>
                    <a:pt x="95" y="174"/>
                  </a:lnTo>
                  <a:lnTo>
                    <a:pt x="98" y="175"/>
                  </a:lnTo>
                  <a:lnTo>
                    <a:pt x="100" y="176"/>
                  </a:lnTo>
                  <a:lnTo>
                    <a:pt x="103" y="177"/>
                  </a:lnTo>
                  <a:lnTo>
                    <a:pt x="106" y="177"/>
                  </a:lnTo>
                  <a:lnTo>
                    <a:pt x="111" y="179"/>
                  </a:lnTo>
                  <a:lnTo>
                    <a:pt x="117" y="180"/>
                  </a:lnTo>
                  <a:lnTo>
                    <a:pt x="124" y="181"/>
                  </a:lnTo>
                  <a:lnTo>
                    <a:pt x="132" y="182"/>
                  </a:lnTo>
                  <a:lnTo>
                    <a:pt x="140" y="183"/>
                  </a:lnTo>
                  <a:lnTo>
                    <a:pt x="148" y="184"/>
                  </a:lnTo>
                  <a:lnTo>
                    <a:pt x="156" y="185"/>
                  </a:lnTo>
                  <a:lnTo>
                    <a:pt x="164" y="185"/>
                  </a:lnTo>
                  <a:lnTo>
                    <a:pt x="172" y="184"/>
                  </a:lnTo>
                  <a:lnTo>
                    <a:pt x="179" y="182"/>
                  </a:lnTo>
                  <a:lnTo>
                    <a:pt x="186" y="180"/>
                  </a:lnTo>
                  <a:lnTo>
                    <a:pt x="192" y="178"/>
                  </a:lnTo>
                  <a:lnTo>
                    <a:pt x="197" y="173"/>
                  </a:lnTo>
                  <a:lnTo>
                    <a:pt x="201" y="169"/>
                  </a:lnTo>
                  <a:lnTo>
                    <a:pt x="203" y="163"/>
                  </a:lnTo>
                  <a:lnTo>
                    <a:pt x="204" y="156"/>
                  </a:lnTo>
                  <a:lnTo>
                    <a:pt x="203" y="150"/>
                  </a:lnTo>
                  <a:lnTo>
                    <a:pt x="201" y="143"/>
                  </a:lnTo>
                  <a:lnTo>
                    <a:pt x="198" y="137"/>
                  </a:lnTo>
                  <a:lnTo>
                    <a:pt x="195" y="132"/>
                  </a:lnTo>
                  <a:lnTo>
                    <a:pt x="193" y="128"/>
                  </a:lnTo>
                  <a:lnTo>
                    <a:pt x="191" y="125"/>
                  </a:lnTo>
                  <a:lnTo>
                    <a:pt x="189" y="121"/>
                  </a:lnTo>
                  <a:lnTo>
                    <a:pt x="187" y="118"/>
                  </a:lnTo>
                  <a:lnTo>
                    <a:pt x="184" y="114"/>
                  </a:lnTo>
                  <a:lnTo>
                    <a:pt x="182" y="111"/>
                  </a:lnTo>
                  <a:lnTo>
                    <a:pt x="179" y="108"/>
                  </a:lnTo>
                  <a:lnTo>
                    <a:pt x="177" y="105"/>
                  </a:lnTo>
                  <a:lnTo>
                    <a:pt x="172" y="99"/>
                  </a:lnTo>
                  <a:lnTo>
                    <a:pt x="166" y="93"/>
                  </a:lnTo>
                  <a:lnTo>
                    <a:pt x="160" y="87"/>
                  </a:lnTo>
                  <a:lnTo>
                    <a:pt x="154" y="81"/>
                  </a:lnTo>
                  <a:lnTo>
                    <a:pt x="148" y="76"/>
                  </a:lnTo>
                  <a:lnTo>
                    <a:pt x="141" y="70"/>
                  </a:lnTo>
                  <a:lnTo>
                    <a:pt x="135" y="65"/>
                  </a:lnTo>
                  <a:lnTo>
                    <a:pt x="128" y="60"/>
                  </a:lnTo>
                  <a:lnTo>
                    <a:pt x="121" y="55"/>
                  </a:lnTo>
                  <a:lnTo>
                    <a:pt x="113" y="51"/>
                  </a:lnTo>
                  <a:lnTo>
                    <a:pt x="106" y="46"/>
                  </a:lnTo>
                  <a:lnTo>
                    <a:pt x="99" y="41"/>
                  </a:lnTo>
                  <a:lnTo>
                    <a:pt x="91" y="37"/>
                  </a:lnTo>
                  <a:lnTo>
                    <a:pt x="83" y="34"/>
                  </a:lnTo>
                  <a:lnTo>
                    <a:pt x="75" y="29"/>
                  </a:lnTo>
                  <a:lnTo>
                    <a:pt x="68" y="26"/>
                  </a:lnTo>
                  <a:lnTo>
                    <a:pt x="60" y="22"/>
                  </a:lnTo>
                  <a:lnTo>
                    <a:pt x="52" y="19"/>
                  </a:lnTo>
                  <a:lnTo>
                    <a:pt x="44" y="16"/>
                  </a:lnTo>
                  <a:lnTo>
                    <a:pt x="36" y="12"/>
                  </a:lnTo>
                  <a:lnTo>
                    <a:pt x="27" y="9"/>
                  </a:lnTo>
                  <a:lnTo>
                    <a:pt x="19" y="6"/>
                  </a:lnTo>
                  <a:lnTo>
                    <a:pt x="11" y="3"/>
                  </a:lnTo>
                  <a:lnTo>
                    <a:pt x="2" y="0"/>
                  </a:lnTo>
                  <a:lnTo>
                    <a:pt x="1" y="0"/>
                  </a:lnTo>
                  <a:lnTo>
                    <a:pt x="1" y="1"/>
                  </a:lnTo>
                  <a:lnTo>
                    <a:pt x="0" y="2"/>
                  </a:lnTo>
                  <a:lnTo>
                    <a:pt x="1" y="3"/>
                  </a:lnTo>
                  <a:close/>
                </a:path>
              </a:pathLst>
            </a:custGeom>
            <a:solidFill>
              <a:srgbClr val="000000"/>
            </a:solidFill>
            <a:ln w="9525">
              <a:noFill/>
              <a:round/>
              <a:headEnd/>
              <a:tailEnd/>
            </a:ln>
          </p:spPr>
          <p:txBody>
            <a:bodyPr/>
            <a:lstStyle/>
            <a:p>
              <a:endParaRPr lang="en-US"/>
            </a:p>
          </p:txBody>
        </p:sp>
        <p:sp>
          <p:nvSpPr>
            <p:cNvPr id="16510" name="Freeform 188"/>
            <p:cNvSpPr>
              <a:spLocks/>
            </p:cNvSpPr>
            <p:nvPr/>
          </p:nvSpPr>
          <p:spPr bwMode="auto">
            <a:xfrm>
              <a:off x="1715" y="3224"/>
              <a:ext cx="88" cy="204"/>
            </a:xfrm>
            <a:custGeom>
              <a:avLst/>
              <a:gdLst>
                <a:gd name="T0" fmla="*/ 0 w 88"/>
                <a:gd name="T1" fmla="*/ 204 h 204"/>
                <a:gd name="T2" fmla="*/ 6 w 88"/>
                <a:gd name="T3" fmla="*/ 192 h 204"/>
                <a:gd name="T4" fmla="*/ 12 w 88"/>
                <a:gd name="T5" fmla="*/ 180 h 204"/>
                <a:gd name="T6" fmla="*/ 18 w 88"/>
                <a:gd name="T7" fmla="*/ 168 h 204"/>
                <a:gd name="T8" fmla="*/ 24 w 88"/>
                <a:gd name="T9" fmla="*/ 156 h 204"/>
                <a:gd name="T10" fmla="*/ 29 w 88"/>
                <a:gd name="T11" fmla="*/ 144 h 204"/>
                <a:gd name="T12" fmla="*/ 35 w 88"/>
                <a:gd name="T13" fmla="*/ 132 h 204"/>
                <a:gd name="T14" fmla="*/ 41 w 88"/>
                <a:gd name="T15" fmla="*/ 120 h 204"/>
                <a:gd name="T16" fmla="*/ 46 w 88"/>
                <a:gd name="T17" fmla="*/ 108 h 204"/>
                <a:gd name="T18" fmla="*/ 52 w 88"/>
                <a:gd name="T19" fmla="*/ 96 h 204"/>
                <a:gd name="T20" fmla="*/ 58 w 88"/>
                <a:gd name="T21" fmla="*/ 83 h 204"/>
                <a:gd name="T22" fmla="*/ 64 w 88"/>
                <a:gd name="T23" fmla="*/ 70 h 204"/>
                <a:gd name="T24" fmla="*/ 69 w 88"/>
                <a:gd name="T25" fmla="*/ 57 h 204"/>
                <a:gd name="T26" fmla="*/ 75 w 88"/>
                <a:gd name="T27" fmla="*/ 43 h 204"/>
                <a:gd name="T28" fmla="*/ 79 w 88"/>
                <a:gd name="T29" fmla="*/ 30 h 204"/>
                <a:gd name="T30" fmla="*/ 84 w 88"/>
                <a:gd name="T31" fmla="*/ 17 h 204"/>
                <a:gd name="T32" fmla="*/ 88 w 88"/>
                <a:gd name="T33" fmla="*/ 3 h 204"/>
                <a:gd name="T34" fmla="*/ 88 w 88"/>
                <a:gd name="T35" fmla="*/ 1 h 204"/>
                <a:gd name="T36" fmla="*/ 87 w 88"/>
                <a:gd name="T37" fmla="*/ 0 h 204"/>
                <a:gd name="T38" fmla="*/ 85 w 88"/>
                <a:gd name="T39" fmla="*/ 1 h 204"/>
                <a:gd name="T40" fmla="*/ 84 w 88"/>
                <a:gd name="T41" fmla="*/ 2 h 204"/>
                <a:gd name="T42" fmla="*/ 78 w 88"/>
                <a:gd name="T43" fmla="*/ 15 h 204"/>
                <a:gd name="T44" fmla="*/ 73 w 88"/>
                <a:gd name="T45" fmla="*/ 27 h 204"/>
                <a:gd name="T46" fmla="*/ 68 w 88"/>
                <a:gd name="T47" fmla="*/ 40 h 204"/>
                <a:gd name="T48" fmla="*/ 62 w 88"/>
                <a:gd name="T49" fmla="*/ 52 h 204"/>
                <a:gd name="T50" fmla="*/ 57 w 88"/>
                <a:gd name="T51" fmla="*/ 65 h 204"/>
                <a:gd name="T52" fmla="*/ 51 w 88"/>
                <a:gd name="T53" fmla="*/ 77 h 204"/>
                <a:gd name="T54" fmla="*/ 46 w 88"/>
                <a:gd name="T55" fmla="*/ 89 h 204"/>
                <a:gd name="T56" fmla="*/ 41 w 88"/>
                <a:gd name="T57" fmla="*/ 102 h 204"/>
                <a:gd name="T58" fmla="*/ 35 w 88"/>
                <a:gd name="T59" fmla="*/ 114 h 204"/>
                <a:gd name="T60" fmla="*/ 30 w 88"/>
                <a:gd name="T61" fmla="*/ 127 h 204"/>
                <a:gd name="T62" fmla="*/ 25 w 88"/>
                <a:gd name="T63" fmla="*/ 139 h 204"/>
                <a:gd name="T64" fmla="*/ 19 w 88"/>
                <a:gd name="T65" fmla="*/ 152 h 204"/>
                <a:gd name="T66" fmla="*/ 14 w 88"/>
                <a:gd name="T67" fmla="*/ 165 h 204"/>
                <a:gd name="T68" fmla="*/ 9 w 88"/>
                <a:gd name="T69" fmla="*/ 178 h 204"/>
                <a:gd name="T70" fmla="*/ 5 w 88"/>
                <a:gd name="T71" fmla="*/ 190 h 204"/>
                <a:gd name="T72" fmla="*/ 0 w 88"/>
                <a:gd name="T73" fmla="*/ 203 h 204"/>
                <a:gd name="T74" fmla="*/ 0 w 88"/>
                <a:gd name="T75" fmla="*/ 204 h 204"/>
                <a:gd name="T76" fmla="*/ 0 w 88"/>
                <a:gd name="T77" fmla="*/ 204 h 204"/>
                <a:gd name="T78" fmla="*/ 0 w 88"/>
                <a:gd name="T79" fmla="*/ 204 h 204"/>
                <a:gd name="T80" fmla="*/ 0 w 88"/>
                <a:gd name="T81" fmla="*/ 204 h 204"/>
                <a:gd name="T82" fmla="*/ 0 w 88"/>
                <a:gd name="T83" fmla="*/ 204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8"/>
                <a:gd name="T127" fmla="*/ 0 h 204"/>
                <a:gd name="T128" fmla="*/ 88 w 88"/>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8" h="204">
                  <a:moveTo>
                    <a:pt x="0" y="204"/>
                  </a:moveTo>
                  <a:lnTo>
                    <a:pt x="6" y="192"/>
                  </a:lnTo>
                  <a:lnTo>
                    <a:pt x="12" y="180"/>
                  </a:lnTo>
                  <a:lnTo>
                    <a:pt x="18" y="168"/>
                  </a:lnTo>
                  <a:lnTo>
                    <a:pt x="24" y="156"/>
                  </a:lnTo>
                  <a:lnTo>
                    <a:pt x="29" y="144"/>
                  </a:lnTo>
                  <a:lnTo>
                    <a:pt x="35" y="132"/>
                  </a:lnTo>
                  <a:lnTo>
                    <a:pt x="41" y="120"/>
                  </a:lnTo>
                  <a:lnTo>
                    <a:pt x="46" y="108"/>
                  </a:lnTo>
                  <a:lnTo>
                    <a:pt x="52" y="96"/>
                  </a:lnTo>
                  <a:lnTo>
                    <a:pt x="58" y="83"/>
                  </a:lnTo>
                  <a:lnTo>
                    <a:pt x="64" y="70"/>
                  </a:lnTo>
                  <a:lnTo>
                    <a:pt x="69" y="57"/>
                  </a:lnTo>
                  <a:lnTo>
                    <a:pt x="75" y="43"/>
                  </a:lnTo>
                  <a:lnTo>
                    <a:pt x="79" y="30"/>
                  </a:lnTo>
                  <a:lnTo>
                    <a:pt x="84" y="17"/>
                  </a:lnTo>
                  <a:lnTo>
                    <a:pt x="88" y="3"/>
                  </a:lnTo>
                  <a:lnTo>
                    <a:pt x="88" y="1"/>
                  </a:lnTo>
                  <a:lnTo>
                    <a:pt x="87" y="0"/>
                  </a:lnTo>
                  <a:lnTo>
                    <a:pt x="85" y="1"/>
                  </a:lnTo>
                  <a:lnTo>
                    <a:pt x="84" y="2"/>
                  </a:lnTo>
                  <a:lnTo>
                    <a:pt x="78" y="15"/>
                  </a:lnTo>
                  <a:lnTo>
                    <a:pt x="73" y="27"/>
                  </a:lnTo>
                  <a:lnTo>
                    <a:pt x="68" y="40"/>
                  </a:lnTo>
                  <a:lnTo>
                    <a:pt x="62" y="52"/>
                  </a:lnTo>
                  <a:lnTo>
                    <a:pt x="57" y="65"/>
                  </a:lnTo>
                  <a:lnTo>
                    <a:pt x="51" y="77"/>
                  </a:lnTo>
                  <a:lnTo>
                    <a:pt x="46" y="89"/>
                  </a:lnTo>
                  <a:lnTo>
                    <a:pt x="41" y="102"/>
                  </a:lnTo>
                  <a:lnTo>
                    <a:pt x="35" y="114"/>
                  </a:lnTo>
                  <a:lnTo>
                    <a:pt x="30" y="127"/>
                  </a:lnTo>
                  <a:lnTo>
                    <a:pt x="25" y="139"/>
                  </a:lnTo>
                  <a:lnTo>
                    <a:pt x="19" y="152"/>
                  </a:lnTo>
                  <a:lnTo>
                    <a:pt x="14" y="165"/>
                  </a:lnTo>
                  <a:lnTo>
                    <a:pt x="9" y="178"/>
                  </a:lnTo>
                  <a:lnTo>
                    <a:pt x="5" y="190"/>
                  </a:lnTo>
                  <a:lnTo>
                    <a:pt x="0" y="203"/>
                  </a:lnTo>
                  <a:lnTo>
                    <a:pt x="0" y="204"/>
                  </a:lnTo>
                  <a:close/>
                </a:path>
              </a:pathLst>
            </a:custGeom>
            <a:solidFill>
              <a:srgbClr val="000000"/>
            </a:solidFill>
            <a:ln w="9525">
              <a:noFill/>
              <a:round/>
              <a:headEnd/>
              <a:tailEnd/>
            </a:ln>
          </p:spPr>
          <p:txBody>
            <a:bodyPr/>
            <a:lstStyle/>
            <a:p>
              <a:endParaRPr lang="en-US"/>
            </a:p>
          </p:txBody>
        </p:sp>
        <p:sp>
          <p:nvSpPr>
            <p:cNvPr id="16511" name="Freeform 189"/>
            <p:cNvSpPr>
              <a:spLocks/>
            </p:cNvSpPr>
            <p:nvPr/>
          </p:nvSpPr>
          <p:spPr bwMode="auto">
            <a:xfrm>
              <a:off x="1805" y="3231"/>
              <a:ext cx="176" cy="131"/>
            </a:xfrm>
            <a:custGeom>
              <a:avLst/>
              <a:gdLst>
                <a:gd name="T0" fmla="*/ 6 w 176"/>
                <a:gd name="T1" fmla="*/ 4 h 131"/>
                <a:gd name="T2" fmla="*/ 19 w 176"/>
                <a:gd name="T3" fmla="*/ 10 h 131"/>
                <a:gd name="T4" fmla="*/ 31 w 176"/>
                <a:gd name="T5" fmla="*/ 17 h 131"/>
                <a:gd name="T6" fmla="*/ 44 w 176"/>
                <a:gd name="T7" fmla="*/ 24 h 131"/>
                <a:gd name="T8" fmla="*/ 56 w 176"/>
                <a:gd name="T9" fmla="*/ 31 h 131"/>
                <a:gd name="T10" fmla="*/ 67 w 176"/>
                <a:gd name="T11" fmla="*/ 38 h 131"/>
                <a:gd name="T12" fmla="*/ 79 w 176"/>
                <a:gd name="T13" fmla="*/ 46 h 131"/>
                <a:gd name="T14" fmla="*/ 90 w 176"/>
                <a:gd name="T15" fmla="*/ 55 h 131"/>
                <a:gd name="T16" fmla="*/ 101 w 176"/>
                <a:gd name="T17" fmla="*/ 63 h 131"/>
                <a:gd name="T18" fmla="*/ 111 w 176"/>
                <a:gd name="T19" fmla="*/ 72 h 131"/>
                <a:gd name="T20" fmla="*/ 120 w 176"/>
                <a:gd name="T21" fmla="*/ 81 h 131"/>
                <a:gd name="T22" fmla="*/ 130 w 176"/>
                <a:gd name="T23" fmla="*/ 89 h 131"/>
                <a:gd name="T24" fmla="*/ 139 w 176"/>
                <a:gd name="T25" fmla="*/ 99 h 131"/>
                <a:gd name="T26" fmla="*/ 149 w 176"/>
                <a:gd name="T27" fmla="*/ 108 h 131"/>
                <a:gd name="T28" fmla="*/ 159 w 176"/>
                <a:gd name="T29" fmla="*/ 117 h 131"/>
                <a:gd name="T30" fmla="*/ 169 w 176"/>
                <a:gd name="T31" fmla="*/ 126 h 131"/>
                <a:gd name="T32" fmla="*/ 174 w 176"/>
                <a:gd name="T33" fmla="*/ 131 h 131"/>
                <a:gd name="T34" fmla="*/ 176 w 176"/>
                <a:gd name="T35" fmla="*/ 128 h 131"/>
                <a:gd name="T36" fmla="*/ 171 w 176"/>
                <a:gd name="T37" fmla="*/ 122 h 131"/>
                <a:gd name="T38" fmla="*/ 162 w 176"/>
                <a:gd name="T39" fmla="*/ 112 h 131"/>
                <a:gd name="T40" fmla="*/ 152 w 176"/>
                <a:gd name="T41" fmla="*/ 101 h 131"/>
                <a:gd name="T42" fmla="*/ 143 w 176"/>
                <a:gd name="T43" fmla="*/ 92 h 131"/>
                <a:gd name="T44" fmla="*/ 132 w 176"/>
                <a:gd name="T45" fmla="*/ 83 h 131"/>
                <a:gd name="T46" fmla="*/ 122 w 176"/>
                <a:gd name="T47" fmla="*/ 74 h 131"/>
                <a:gd name="T48" fmla="*/ 112 w 176"/>
                <a:gd name="T49" fmla="*/ 65 h 131"/>
                <a:gd name="T50" fmla="*/ 101 w 176"/>
                <a:gd name="T51" fmla="*/ 56 h 131"/>
                <a:gd name="T52" fmla="*/ 90 w 176"/>
                <a:gd name="T53" fmla="*/ 48 h 131"/>
                <a:gd name="T54" fmla="*/ 79 w 176"/>
                <a:gd name="T55" fmla="*/ 40 h 131"/>
                <a:gd name="T56" fmla="*/ 68 w 176"/>
                <a:gd name="T57" fmla="*/ 33 h 131"/>
                <a:gd name="T58" fmla="*/ 56 w 176"/>
                <a:gd name="T59" fmla="*/ 26 h 131"/>
                <a:gd name="T60" fmla="*/ 44 w 176"/>
                <a:gd name="T61" fmla="*/ 20 h 131"/>
                <a:gd name="T62" fmla="*/ 31 w 176"/>
                <a:gd name="T63" fmla="*/ 14 h 131"/>
                <a:gd name="T64" fmla="*/ 19 w 176"/>
                <a:gd name="T65" fmla="*/ 8 h 131"/>
                <a:gd name="T66" fmla="*/ 6 w 176"/>
                <a:gd name="T67" fmla="*/ 3 h 131"/>
                <a:gd name="T68" fmla="*/ 0 w 176"/>
                <a:gd name="T69" fmla="*/ 0 h 131"/>
                <a:gd name="T70" fmla="*/ 0 w 176"/>
                <a:gd name="T71" fmla="*/ 1 h 131"/>
                <a:gd name="T72" fmla="*/ 0 w 176"/>
                <a:gd name="T73" fmla="*/ 1 h 13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76"/>
                <a:gd name="T112" fmla="*/ 0 h 131"/>
                <a:gd name="T113" fmla="*/ 176 w 176"/>
                <a:gd name="T114" fmla="*/ 131 h 13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76" h="131">
                  <a:moveTo>
                    <a:pt x="0" y="1"/>
                  </a:moveTo>
                  <a:lnTo>
                    <a:pt x="6" y="4"/>
                  </a:lnTo>
                  <a:lnTo>
                    <a:pt x="13" y="7"/>
                  </a:lnTo>
                  <a:lnTo>
                    <a:pt x="19" y="10"/>
                  </a:lnTo>
                  <a:lnTo>
                    <a:pt x="25" y="14"/>
                  </a:lnTo>
                  <a:lnTo>
                    <a:pt x="31" y="17"/>
                  </a:lnTo>
                  <a:lnTo>
                    <a:pt x="37" y="20"/>
                  </a:lnTo>
                  <a:lnTo>
                    <a:pt x="44" y="24"/>
                  </a:lnTo>
                  <a:lnTo>
                    <a:pt x="50" y="27"/>
                  </a:lnTo>
                  <a:lnTo>
                    <a:pt x="56" y="31"/>
                  </a:lnTo>
                  <a:lnTo>
                    <a:pt x="62" y="34"/>
                  </a:lnTo>
                  <a:lnTo>
                    <a:pt x="67" y="38"/>
                  </a:lnTo>
                  <a:lnTo>
                    <a:pt x="73" y="42"/>
                  </a:lnTo>
                  <a:lnTo>
                    <a:pt x="79" y="46"/>
                  </a:lnTo>
                  <a:lnTo>
                    <a:pt x="85" y="50"/>
                  </a:lnTo>
                  <a:lnTo>
                    <a:pt x="90" y="55"/>
                  </a:lnTo>
                  <a:lnTo>
                    <a:pt x="95" y="59"/>
                  </a:lnTo>
                  <a:lnTo>
                    <a:pt x="101" y="63"/>
                  </a:lnTo>
                  <a:lnTo>
                    <a:pt x="106" y="67"/>
                  </a:lnTo>
                  <a:lnTo>
                    <a:pt x="111" y="72"/>
                  </a:lnTo>
                  <a:lnTo>
                    <a:pt x="115" y="76"/>
                  </a:lnTo>
                  <a:lnTo>
                    <a:pt x="120" y="81"/>
                  </a:lnTo>
                  <a:lnTo>
                    <a:pt x="125" y="85"/>
                  </a:lnTo>
                  <a:lnTo>
                    <a:pt x="130" y="89"/>
                  </a:lnTo>
                  <a:lnTo>
                    <a:pt x="135" y="94"/>
                  </a:lnTo>
                  <a:lnTo>
                    <a:pt x="139" y="99"/>
                  </a:lnTo>
                  <a:lnTo>
                    <a:pt x="145" y="103"/>
                  </a:lnTo>
                  <a:lnTo>
                    <a:pt x="149" y="108"/>
                  </a:lnTo>
                  <a:lnTo>
                    <a:pt x="154" y="113"/>
                  </a:lnTo>
                  <a:lnTo>
                    <a:pt x="159" y="117"/>
                  </a:lnTo>
                  <a:lnTo>
                    <a:pt x="163" y="121"/>
                  </a:lnTo>
                  <a:lnTo>
                    <a:pt x="169" y="126"/>
                  </a:lnTo>
                  <a:lnTo>
                    <a:pt x="173" y="131"/>
                  </a:lnTo>
                  <a:lnTo>
                    <a:pt x="174" y="131"/>
                  </a:lnTo>
                  <a:lnTo>
                    <a:pt x="175" y="130"/>
                  </a:lnTo>
                  <a:lnTo>
                    <a:pt x="176" y="128"/>
                  </a:lnTo>
                  <a:lnTo>
                    <a:pt x="175" y="127"/>
                  </a:lnTo>
                  <a:lnTo>
                    <a:pt x="171" y="122"/>
                  </a:lnTo>
                  <a:lnTo>
                    <a:pt x="167" y="117"/>
                  </a:lnTo>
                  <a:lnTo>
                    <a:pt x="162" y="112"/>
                  </a:lnTo>
                  <a:lnTo>
                    <a:pt x="157" y="107"/>
                  </a:lnTo>
                  <a:lnTo>
                    <a:pt x="152" y="101"/>
                  </a:lnTo>
                  <a:lnTo>
                    <a:pt x="148" y="97"/>
                  </a:lnTo>
                  <a:lnTo>
                    <a:pt x="143" y="92"/>
                  </a:lnTo>
                  <a:lnTo>
                    <a:pt x="138" y="87"/>
                  </a:lnTo>
                  <a:lnTo>
                    <a:pt x="132" y="83"/>
                  </a:lnTo>
                  <a:lnTo>
                    <a:pt x="127" y="78"/>
                  </a:lnTo>
                  <a:lnTo>
                    <a:pt x="122" y="74"/>
                  </a:lnTo>
                  <a:lnTo>
                    <a:pt x="117" y="69"/>
                  </a:lnTo>
                  <a:lnTo>
                    <a:pt x="112" y="65"/>
                  </a:lnTo>
                  <a:lnTo>
                    <a:pt x="107" y="61"/>
                  </a:lnTo>
                  <a:lnTo>
                    <a:pt x="101" y="56"/>
                  </a:lnTo>
                  <a:lnTo>
                    <a:pt x="96" y="52"/>
                  </a:lnTo>
                  <a:lnTo>
                    <a:pt x="90" y="48"/>
                  </a:lnTo>
                  <a:lnTo>
                    <a:pt x="85" y="44"/>
                  </a:lnTo>
                  <a:lnTo>
                    <a:pt x="79" y="40"/>
                  </a:lnTo>
                  <a:lnTo>
                    <a:pt x="74" y="36"/>
                  </a:lnTo>
                  <a:lnTo>
                    <a:pt x="68" y="33"/>
                  </a:lnTo>
                  <a:lnTo>
                    <a:pt x="62" y="29"/>
                  </a:lnTo>
                  <a:lnTo>
                    <a:pt x="56" y="26"/>
                  </a:lnTo>
                  <a:lnTo>
                    <a:pt x="50" y="23"/>
                  </a:lnTo>
                  <a:lnTo>
                    <a:pt x="44" y="20"/>
                  </a:lnTo>
                  <a:lnTo>
                    <a:pt x="38" y="17"/>
                  </a:lnTo>
                  <a:lnTo>
                    <a:pt x="31" y="14"/>
                  </a:lnTo>
                  <a:lnTo>
                    <a:pt x="25" y="11"/>
                  </a:lnTo>
                  <a:lnTo>
                    <a:pt x="19" y="8"/>
                  </a:lnTo>
                  <a:lnTo>
                    <a:pt x="13" y="5"/>
                  </a:lnTo>
                  <a:lnTo>
                    <a:pt x="6" y="3"/>
                  </a:lnTo>
                  <a:lnTo>
                    <a:pt x="0" y="0"/>
                  </a:lnTo>
                  <a:lnTo>
                    <a:pt x="0" y="1"/>
                  </a:lnTo>
                  <a:close/>
                </a:path>
              </a:pathLst>
            </a:custGeom>
            <a:solidFill>
              <a:srgbClr val="000000"/>
            </a:solidFill>
            <a:ln w="9525">
              <a:noFill/>
              <a:round/>
              <a:headEnd/>
              <a:tailEnd/>
            </a:ln>
          </p:spPr>
          <p:txBody>
            <a:bodyPr/>
            <a:lstStyle/>
            <a:p>
              <a:endParaRPr lang="en-US"/>
            </a:p>
          </p:txBody>
        </p:sp>
        <p:sp>
          <p:nvSpPr>
            <p:cNvPr id="16512" name="Freeform 190"/>
            <p:cNvSpPr>
              <a:spLocks/>
            </p:cNvSpPr>
            <p:nvPr/>
          </p:nvSpPr>
          <p:spPr bwMode="auto">
            <a:xfrm>
              <a:off x="1845" y="3212"/>
              <a:ext cx="146" cy="152"/>
            </a:xfrm>
            <a:custGeom>
              <a:avLst/>
              <a:gdLst>
                <a:gd name="T0" fmla="*/ 0 w 146"/>
                <a:gd name="T1" fmla="*/ 2 h 152"/>
                <a:gd name="T2" fmla="*/ 5 w 146"/>
                <a:gd name="T3" fmla="*/ 6 h 152"/>
                <a:gd name="T4" fmla="*/ 9 w 146"/>
                <a:gd name="T5" fmla="*/ 11 h 152"/>
                <a:gd name="T6" fmla="*/ 14 w 146"/>
                <a:gd name="T7" fmla="*/ 14 h 152"/>
                <a:gd name="T8" fmla="*/ 19 w 146"/>
                <a:gd name="T9" fmla="*/ 18 h 152"/>
                <a:gd name="T10" fmla="*/ 24 w 146"/>
                <a:gd name="T11" fmla="*/ 23 h 152"/>
                <a:gd name="T12" fmla="*/ 29 w 146"/>
                <a:gd name="T13" fmla="*/ 27 h 152"/>
                <a:gd name="T14" fmla="*/ 34 w 146"/>
                <a:gd name="T15" fmla="*/ 30 h 152"/>
                <a:gd name="T16" fmla="*/ 39 w 146"/>
                <a:gd name="T17" fmla="*/ 35 h 152"/>
                <a:gd name="T18" fmla="*/ 43 w 146"/>
                <a:gd name="T19" fmla="*/ 39 h 152"/>
                <a:gd name="T20" fmla="*/ 49 w 146"/>
                <a:gd name="T21" fmla="*/ 43 h 152"/>
                <a:gd name="T22" fmla="*/ 53 w 146"/>
                <a:gd name="T23" fmla="*/ 47 h 152"/>
                <a:gd name="T24" fmla="*/ 58 w 146"/>
                <a:gd name="T25" fmla="*/ 52 h 152"/>
                <a:gd name="T26" fmla="*/ 62 w 146"/>
                <a:gd name="T27" fmla="*/ 56 h 152"/>
                <a:gd name="T28" fmla="*/ 67 w 146"/>
                <a:gd name="T29" fmla="*/ 60 h 152"/>
                <a:gd name="T30" fmla="*/ 71 w 146"/>
                <a:gd name="T31" fmla="*/ 65 h 152"/>
                <a:gd name="T32" fmla="*/ 75 w 146"/>
                <a:gd name="T33" fmla="*/ 70 h 152"/>
                <a:gd name="T34" fmla="*/ 84 w 146"/>
                <a:gd name="T35" fmla="*/ 79 h 152"/>
                <a:gd name="T36" fmla="*/ 92 w 146"/>
                <a:gd name="T37" fmla="*/ 89 h 152"/>
                <a:gd name="T38" fmla="*/ 101 w 146"/>
                <a:gd name="T39" fmla="*/ 100 h 152"/>
                <a:gd name="T40" fmla="*/ 109 w 146"/>
                <a:gd name="T41" fmla="*/ 110 h 152"/>
                <a:gd name="T42" fmla="*/ 117 w 146"/>
                <a:gd name="T43" fmla="*/ 120 h 152"/>
                <a:gd name="T44" fmla="*/ 125 w 146"/>
                <a:gd name="T45" fmla="*/ 131 h 152"/>
                <a:gd name="T46" fmla="*/ 133 w 146"/>
                <a:gd name="T47" fmla="*/ 141 h 152"/>
                <a:gd name="T48" fmla="*/ 141 w 146"/>
                <a:gd name="T49" fmla="*/ 152 h 152"/>
                <a:gd name="T50" fmla="*/ 142 w 146"/>
                <a:gd name="T51" fmla="*/ 152 h 152"/>
                <a:gd name="T52" fmla="*/ 144 w 146"/>
                <a:gd name="T53" fmla="*/ 151 h 152"/>
                <a:gd name="T54" fmla="*/ 146 w 146"/>
                <a:gd name="T55" fmla="*/ 150 h 152"/>
                <a:gd name="T56" fmla="*/ 146 w 146"/>
                <a:gd name="T57" fmla="*/ 149 h 152"/>
                <a:gd name="T58" fmla="*/ 139 w 146"/>
                <a:gd name="T59" fmla="*/ 138 h 152"/>
                <a:gd name="T60" fmla="*/ 132 w 146"/>
                <a:gd name="T61" fmla="*/ 126 h 152"/>
                <a:gd name="T62" fmla="*/ 125 w 146"/>
                <a:gd name="T63" fmla="*/ 116 h 152"/>
                <a:gd name="T64" fmla="*/ 117 w 146"/>
                <a:gd name="T65" fmla="*/ 106 h 152"/>
                <a:gd name="T66" fmla="*/ 109 w 146"/>
                <a:gd name="T67" fmla="*/ 96 h 152"/>
                <a:gd name="T68" fmla="*/ 100 w 146"/>
                <a:gd name="T69" fmla="*/ 86 h 152"/>
                <a:gd name="T70" fmla="*/ 92 w 146"/>
                <a:gd name="T71" fmla="*/ 77 h 152"/>
                <a:gd name="T72" fmla="*/ 83 w 146"/>
                <a:gd name="T73" fmla="*/ 68 h 152"/>
                <a:gd name="T74" fmla="*/ 78 w 146"/>
                <a:gd name="T75" fmla="*/ 63 h 152"/>
                <a:gd name="T76" fmla="*/ 74 w 146"/>
                <a:gd name="T77" fmla="*/ 59 h 152"/>
                <a:gd name="T78" fmla="*/ 69 w 146"/>
                <a:gd name="T79" fmla="*/ 54 h 152"/>
                <a:gd name="T80" fmla="*/ 64 w 146"/>
                <a:gd name="T81" fmla="*/ 49 h 152"/>
                <a:gd name="T82" fmla="*/ 59 w 146"/>
                <a:gd name="T83" fmla="*/ 45 h 152"/>
                <a:gd name="T84" fmla="*/ 54 w 146"/>
                <a:gd name="T85" fmla="*/ 41 h 152"/>
                <a:gd name="T86" fmla="*/ 49 w 146"/>
                <a:gd name="T87" fmla="*/ 37 h 152"/>
                <a:gd name="T88" fmla="*/ 44 w 146"/>
                <a:gd name="T89" fmla="*/ 33 h 152"/>
                <a:gd name="T90" fmla="*/ 39 w 146"/>
                <a:gd name="T91" fmla="*/ 29 h 152"/>
                <a:gd name="T92" fmla="*/ 33 w 146"/>
                <a:gd name="T93" fmla="*/ 24 h 152"/>
                <a:gd name="T94" fmla="*/ 28 w 146"/>
                <a:gd name="T95" fmla="*/ 20 h 152"/>
                <a:gd name="T96" fmla="*/ 23 w 146"/>
                <a:gd name="T97" fmla="*/ 17 h 152"/>
                <a:gd name="T98" fmla="*/ 18 w 146"/>
                <a:gd name="T99" fmla="*/ 12 h 152"/>
                <a:gd name="T100" fmla="*/ 12 w 146"/>
                <a:gd name="T101" fmla="*/ 8 h 152"/>
                <a:gd name="T102" fmla="*/ 7 w 146"/>
                <a:gd name="T103" fmla="*/ 5 h 152"/>
                <a:gd name="T104" fmla="*/ 2 w 146"/>
                <a:gd name="T105" fmla="*/ 0 h 152"/>
                <a:gd name="T106" fmla="*/ 1 w 146"/>
                <a:gd name="T107" fmla="*/ 0 h 152"/>
                <a:gd name="T108" fmla="*/ 0 w 146"/>
                <a:gd name="T109" fmla="*/ 1 h 152"/>
                <a:gd name="T110" fmla="*/ 0 w 146"/>
                <a:gd name="T111" fmla="*/ 2 h 152"/>
                <a:gd name="T112" fmla="*/ 0 w 146"/>
                <a:gd name="T113" fmla="*/ 2 h 152"/>
                <a:gd name="T114" fmla="*/ 0 w 146"/>
                <a:gd name="T115" fmla="*/ 2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6"/>
                <a:gd name="T175" fmla="*/ 0 h 152"/>
                <a:gd name="T176" fmla="*/ 146 w 146"/>
                <a:gd name="T177" fmla="*/ 152 h 1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6" h="152">
                  <a:moveTo>
                    <a:pt x="0" y="2"/>
                  </a:moveTo>
                  <a:lnTo>
                    <a:pt x="5" y="6"/>
                  </a:lnTo>
                  <a:lnTo>
                    <a:pt x="9" y="11"/>
                  </a:lnTo>
                  <a:lnTo>
                    <a:pt x="14" y="14"/>
                  </a:lnTo>
                  <a:lnTo>
                    <a:pt x="19" y="18"/>
                  </a:lnTo>
                  <a:lnTo>
                    <a:pt x="24" y="23"/>
                  </a:lnTo>
                  <a:lnTo>
                    <a:pt x="29" y="27"/>
                  </a:lnTo>
                  <a:lnTo>
                    <a:pt x="34" y="30"/>
                  </a:lnTo>
                  <a:lnTo>
                    <a:pt x="39" y="35"/>
                  </a:lnTo>
                  <a:lnTo>
                    <a:pt x="43" y="39"/>
                  </a:lnTo>
                  <a:lnTo>
                    <a:pt x="49" y="43"/>
                  </a:lnTo>
                  <a:lnTo>
                    <a:pt x="53" y="47"/>
                  </a:lnTo>
                  <a:lnTo>
                    <a:pt x="58" y="52"/>
                  </a:lnTo>
                  <a:lnTo>
                    <a:pt x="62" y="56"/>
                  </a:lnTo>
                  <a:lnTo>
                    <a:pt x="67" y="60"/>
                  </a:lnTo>
                  <a:lnTo>
                    <a:pt x="71" y="65"/>
                  </a:lnTo>
                  <a:lnTo>
                    <a:pt x="75" y="70"/>
                  </a:lnTo>
                  <a:lnTo>
                    <a:pt x="84" y="79"/>
                  </a:lnTo>
                  <a:lnTo>
                    <a:pt x="92" y="89"/>
                  </a:lnTo>
                  <a:lnTo>
                    <a:pt x="101" y="100"/>
                  </a:lnTo>
                  <a:lnTo>
                    <a:pt x="109" y="110"/>
                  </a:lnTo>
                  <a:lnTo>
                    <a:pt x="117" y="120"/>
                  </a:lnTo>
                  <a:lnTo>
                    <a:pt x="125" y="131"/>
                  </a:lnTo>
                  <a:lnTo>
                    <a:pt x="133" y="141"/>
                  </a:lnTo>
                  <a:lnTo>
                    <a:pt x="141" y="152"/>
                  </a:lnTo>
                  <a:lnTo>
                    <a:pt x="142" y="152"/>
                  </a:lnTo>
                  <a:lnTo>
                    <a:pt x="144" y="151"/>
                  </a:lnTo>
                  <a:lnTo>
                    <a:pt x="146" y="150"/>
                  </a:lnTo>
                  <a:lnTo>
                    <a:pt x="146" y="149"/>
                  </a:lnTo>
                  <a:lnTo>
                    <a:pt x="139" y="138"/>
                  </a:lnTo>
                  <a:lnTo>
                    <a:pt x="132" y="126"/>
                  </a:lnTo>
                  <a:lnTo>
                    <a:pt x="125" y="116"/>
                  </a:lnTo>
                  <a:lnTo>
                    <a:pt x="117" y="106"/>
                  </a:lnTo>
                  <a:lnTo>
                    <a:pt x="109" y="96"/>
                  </a:lnTo>
                  <a:lnTo>
                    <a:pt x="100" y="86"/>
                  </a:lnTo>
                  <a:lnTo>
                    <a:pt x="92" y="77"/>
                  </a:lnTo>
                  <a:lnTo>
                    <a:pt x="83" y="68"/>
                  </a:lnTo>
                  <a:lnTo>
                    <a:pt x="78" y="63"/>
                  </a:lnTo>
                  <a:lnTo>
                    <a:pt x="74" y="59"/>
                  </a:lnTo>
                  <a:lnTo>
                    <a:pt x="69" y="54"/>
                  </a:lnTo>
                  <a:lnTo>
                    <a:pt x="64" y="49"/>
                  </a:lnTo>
                  <a:lnTo>
                    <a:pt x="59" y="45"/>
                  </a:lnTo>
                  <a:lnTo>
                    <a:pt x="54" y="41"/>
                  </a:lnTo>
                  <a:lnTo>
                    <a:pt x="49" y="37"/>
                  </a:lnTo>
                  <a:lnTo>
                    <a:pt x="44" y="33"/>
                  </a:lnTo>
                  <a:lnTo>
                    <a:pt x="39" y="29"/>
                  </a:lnTo>
                  <a:lnTo>
                    <a:pt x="33" y="24"/>
                  </a:lnTo>
                  <a:lnTo>
                    <a:pt x="28" y="20"/>
                  </a:lnTo>
                  <a:lnTo>
                    <a:pt x="23" y="17"/>
                  </a:lnTo>
                  <a:lnTo>
                    <a:pt x="18" y="12"/>
                  </a:lnTo>
                  <a:lnTo>
                    <a:pt x="12" y="8"/>
                  </a:lnTo>
                  <a:lnTo>
                    <a:pt x="7" y="5"/>
                  </a:lnTo>
                  <a:lnTo>
                    <a:pt x="2" y="0"/>
                  </a:lnTo>
                  <a:lnTo>
                    <a:pt x="1" y="0"/>
                  </a:lnTo>
                  <a:lnTo>
                    <a:pt x="0" y="1"/>
                  </a:lnTo>
                  <a:lnTo>
                    <a:pt x="0" y="2"/>
                  </a:lnTo>
                  <a:close/>
                </a:path>
              </a:pathLst>
            </a:custGeom>
            <a:solidFill>
              <a:srgbClr val="000000"/>
            </a:solidFill>
            <a:ln w="9525">
              <a:noFill/>
              <a:round/>
              <a:headEnd/>
              <a:tailEnd/>
            </a:ln>
          </p:spPr>
          <p:txBody>
            <a:bodyPr/>
            <a:lstStyle/>
            <a:p>
              <a:endParaRPr lang="en-US"/>
            </a:p>
          </p:txBody>
        </p:sp>
        <p:sp>
          <p:nvSpPr>
            <p:cNvPr id="16513" name="Freeform 191"/>
            <p:cNvSpPr>
              <a:spLocks/>
            </p:cNvSpPr>
            <p:nvPr/>
          </p:nvSpPr>
          <p:spPr bwMode="auto">
            <a:xfrm>
              <a:off x="1864" y="3375"/>
              <a:ext cx="109" cy="221"/>
            </a:xfrm>
            <a:custGeom>
              <a:avLst/>
              <a:gdLst>
                <a:gd name="T0" fmla="*/ 108 w 109"/>
                <a:gd name="T1" fmla="*/ 0 h 221"/>
                <a:gd name="T2" fmla="*/ 101 w 109"/>
                <a:gd name="T3" fmla="*/ 14 h 221"/>
                <a:gd name="T4" fmla="*/ 94 w 109"/>
                <a:gd name="T5" fmla="*/ 28 h 221"/>
                <a:gd name="T6" fmla="*/ 88 w 109"/>
                <a:gd name="T7" fmla="*/ 42 h 221"/>
                <a:gd name="T8" fmla="*/ 81 w 109"/>
                <a:gd name="T9" fmla="*/ 56 h 221"/>
                <a:gd name="T10" fmla="*/ 74 w 109"/>
                <a:gd name="T11" fmla="*/ 70 h 221"/>
                <a:gd name="T12" fmla="*/ 67 w 109"/>
                <a:gd name="T13" fmla="*/ 84 h 221"/>
                <a:gd name="T14" fmla="*/ 61 w 109"/>
                <a:gd name="T15" fmla="*/ 98 h 221"/>
                <a:gd name="T16" fmla="*/ 54 w 109"/>
                <a:gd name="T17" fmla="*/ 112 h 221"/>
                <a:gd name="T18" fmla="*/ 48 w 109"/>
                <a:gd name="T19" fmla="*/ 125 h 221"/>
                <a:gd name="T20" fmla="*/ 41 w 109"/>
                <a:gd name="T21" fmla="*/ 138 h 221"/>
                <a:gd name="T22" fmla="*/ 34 w 109"/>
                <a:gd name="T23" fmla="*/ 152 h 221"/>
                <a:gd name="T24" fmla="*/ 27 w 109"/>
                <a:gd name="T25" fmla="*/ 165 h 221"/>
                <a:gd name="T26" fmla="*/ 20 w 109"/>
                <a:gd name="T27" fmla="*/ 179 h 221"/>
                <a:gd name="T28" fmla="*/ 13 w 109"/>
                <a:gd name="T29" fmla="*/ 193 h 221"/>
                <a:gd name="T30" fmla="*/ 7 w 109"/>
                <a:gd name="T31" fmla="*/ 206 h 221"/>
                <a:gd name="T32" fmla="*/ 0 w 109"/>
                <a:gd name="T33" fmla="*/ 219 h 221"/>
                <a:gd name="T34" fmla="*/ 0 w 109"/>
                <a:gd name="T35" fmla="*/ 221 h 221"/>
                <a:gd name="T36" fmla="*/ 1 w 109"/>
                <a:gd name="T37" fmla="*/ 221 h 221"/>
                <a:gd name="T38" fmla="*/ 3 w 109"/>
                <a:gd name="T39" fmla="*/ 221 h 221"/>
                <a:gd name="T40" fmla="*/ 4 w 109"/>
                <a:gd name="T41" fmla="*/ 220 h 221"/>
                <a:gd name="T42" fmla="*/ 11 w 109"/>
                <a:gd name="T43" fmla="*/ 207 h 221"/>
                <a:gd name="T44" fmla="*/ 18 w 109"/>
                <a:gd name="T45" fmla="*/ 193 h 221"/>
                <a:gd name="T46" fmla="*/ 25 w 109"/>
                <a:gd name="T47" fmla="*/ 180 h 221"/>
                <a:gd name="T48" fmla="*/ 32 w 109"/>
                <a:gd name="T49" fmla="*/ 166 h 221"/>
                <a:gd name="T50" fmla="*/ 38 w 109"/>
                <a:gd name="T51" fmla="*/ 153 h 221"/>
                <a:gd name="T52" fmla="*/ 44 w 109"/>
                <a:gd name="T53" fmla="*/ 139 h 221"/>
                <a:gd name="T54" fmla="*/ 51 w 109"/>
                <a:gd name="T55" fmla="*/ 126 h 221"/>
                <a:gd name="T56" fmla="*/ 57 w 109"/>
                <a:gd name="T57" fmla="*/ 112 h 221"/>
                <a:gd name="T58" fmla="*/ 63 w 109"/>
                <a:gd name="T59" fmla="*/ 98 h 221"/>
                <a:gd name="T60" fmla="*/ 70 w 109"/>
                <a:gd name="T61" fmla="*/ 84 h 221"/>
                <a:gd name="T62" fmla="*/ 76 w 109"/>
                <a:gd name="T63" fmla="*/ 70 h 221"/>
                <a:gd name="T64" fmla="*/ 83 w 109"/>
                <a:gd name="T65" fmla="*/ 57 h 221"/>
                <a:gd name="T66" fmla="*/ 90 w 109"/>
                <a:gd name="T67" fmla="*/ 43 h 221"/>
                <a:gd name="T68" fmla="*/ 96 w 109"/>
                <a:gd name="T69" fmla="*/ 29 h 221"/>
                <a:gd name="T70" fmla="*/ 103 w 109"/>
                <a:gd name="T71" fmla="*/ 15 h 221"/>
                <a:gd name="T72" fmla="*/ 109 w 109"/>
                <a:gd name="T73" fmla="*/ 0 h 221"/>
                <a:gd name="T74" fmla="*/ 109 w 109"/>
                <a:gd name="T75" fmla="*/ 0 h 221"/>
                <a:gd name="T76" fmla="*/ 109 w 109"/>
                <a:gd name="T77" fmla="*/ 0 h 221"/>
                <a:gd name="T78" fmla="*/ 108 w 109"/>
                <a:gd name="T79" fmla="*/ 0 h 221"/>
                <a:gd name="T80" fmla="*/ 108 w 109"/>
                <a:gd name="T81" fmla="*/ 0 h 221"/>
                <a:gd name="T82" fmla="*/ 108 w 109"/>
                <a:gd name="T83" fmla="*/ 0 h 2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9"/>
                <a:gd name="T127" fmla="*/ 0 h 221"/>
                <a:gd name="T128" fmla="*/ 109 w 109"/>
                <a:gd name="T129" fmla="*/ 221 h 22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9" h="221">
                  <a:moveTo>
                    <a:pt x="108" y="0"/>
                  </a:moveTo>
                  <a:lnTo>
                    <a:pt x="101" y="14"/>
                  </a:lnTo>
                  <a:lnTo>
                    <a:pt x="94" y="28"/>
                  </a:lnTo>
                  <a:lnTo>
                    <a:pt x="88" y="42"/>
                  </a:lnTo>
                  <a:lnTo>
                    <a:pt x="81" y="56"/>
                  </a:lnTo>
                  <a:lnTo>
                    <a:pt x="74" y="70"/>
                  </a:lnTo>
                  <a:lnTo>
                    <a:pt x="67" y="84"/>
                  </a:lnTo>
                  <a:lnTo>
                    <a:pt x="61" y="98"/>
                  </a:lnTo>
                  <a:lnTo>
                    <a:pt x="54" y="112"/>
                  </a:lnTo>
                  <a:lnTo>
                    <a:pt x="48" y="125"/>
                  </a:lnTo>
                  <a:lnTo>
                    <a:pt x="41" y="138"/>
                  </a:lnTo>
                  <a:lnTo>
                    <a:pt x="34" y="152"/>
                  </a:lnTo>
                  <a:lnTo>
                    <a:pt x="27" y="165"/>
                  </a:lnTo>
                  <a:lnTo>
                    <a:pt x="20" y="179"/>
                  </a:lnTo>
                  <a:lnTo>
                    <a:pt x="13" y="193"/>
                  </a:lnTo>
                  <a:lnTo>
                    <a:pt x="7" y="206"/>
                  </a:lnTo>
                  <a:lnTo>
                    <a:pt x="0" y="219"/>
                  </a:lnTo>
                  <a:lnTo>
                    <a:pt x="0" y="221"/>
                  </a:lnTo>
                  <a:lnTo>
                    <a:pt x="1" y="221"/>
                  </a:lnTo>
                  <a:lnTo>
                    <a:pt x="3" y="221"/>
                  </a:lnTo>
                  <a:lnTo>
                    <a:pt x="4" y="220"/>
                  </a:lnTo>
                  <a:lnTo>
                    <a:pt x="11" y="207"/>
                  </a:lnTo>
                  <a:lnTo>
                    <a:pt x="18" y="193"/>
                  </a:lnTo>
                  <a:lnTo>
                    <a:pt x="25" y="180"/>
                  </a:lnTo>
                  <a:lnTo>
                    <a:pt x="32" y="166"/>
                  </a:lnTo>
                  <a:lnTo>
                    <a:pt x="38" y="153"/>
                  </a:lnTo>
                  <a:lnTo>
                    <a:pt x="44" y="139"/>
                  </a:lnTo>
                  <a:lnTo>
                    <a:pt x="51" y="126"/>
                  </a:lnTo>
                  <a:lnTo>
                    <a:pt x="57" y="112"/>
                  </a:lnTo>
                  <a:lnTo>
                    <a:pt x="63" y="98"/>
                  </a:lnTo>
                  <a:lnTo>
                    <a:pt x="70" y="84"/>
                  </a:lnTo>
                  <a:lnTo>
                    <a:pt x="76" y="70"/>
                  </a:lnTo>
                  <a:lnTo>
                    <a:pt x="83" y="57"/>
                  </a:lnTo>
                  <a:lnTo>
                    <a:pt x="90" y="43"/>
                  </a:lnTo>
                  <a:lnTo>
                    <a:pt x="96" y="29"/>
                  </a:lnTo>
                  <a:lnTo>
                    <a:pt x="103" y="15"/>
                  </a:lnTo>
                  <a:lnTo>
                    <a:pt x="109" y="0"/>
                  </a:lnTo>
                  <a:lnTo>
                    <a:pt x="108" y="0"/>
                  </a:lnTo>
                  <a:close/>
                </a:path>
              </a:pathLst>
            </a:custGeom>
            <a:solidFill>
              <a:srgbClr val="000000"/>
            </a:solidFill>
            <a:ln w="9525">
              <a:noFill/>
              <a:round/>
              <a:headEnd/>
              <a:tailEnd/>
            </a:ln>
          </p:spPr>
          <p:txBody>
            <a:bodyPr/>
            <a:lstStyle/>
            <a:p>
              <a:endParaRPr lang="en-US"/>
            </a:p>
          </p:txBody>
        </p:sp>
        <p:sp>
          <p:nvSpPr>
            <p:cNvPr id="16514" name="Freeform 192"/>
            <p:cNvSpPr>
              <a:spLocks/>
            </p:cNvSpPr>
            <p:nvPr/>
          </p:nvSpPr>
          <p:spPr bwMode="auto">
            <a:xfrm>
              <a:off x="1888" y="3359"/>
              <a:ext cx="121" cy="246"/>
            </a:xfrm>
            <a:custGeom>
              <a:avLst/>
              <a:gdLst>
                <a:gd name="T0" fmla="*/ 121 w 121"/>
                <a:gd name="T1" fmla="*/ 1 h 246"/>
                <a:gd name="T2" fmla="*/ 113 w 121"/>
                <a:gd name="T3" fmla="*/ 16 h 246"/>
                <a:gd name="T4" fmla="*/ 105 w 121"/>
                <a:gd name="T5" fmla="*/ 31 h 246"/>
                <a:gd name="T6" fmla="*/ 98 w 121"/>
                <a:gd name="T7" fmla="*/ 46 h 246"/>
                <a:gd name="T8" fmla="*/ 90 w 121"/>
                <a:gd name="T9" fmla="*/ 61 h 246"/>
                <a:gd name="T10" fmla="*/ 82 w 121"/>
                <a:gd name="T11" fmla="*/ 76 h 246"/>
                <a:gd name="T12" fmla="*/ 75 w 121"/>
                <a:gd name="T13" fmla="*/ 91 h 246"/>
                <a:gd name="T14" fmla="*/ 67 w 121"/>
                <a:gd name="T15" fmla="*/ 106 h 246"/>
                <a:gd name="T16" fmla="*/ 60 w 121"/>
                <a:gd name="T17" fmla="*/ 121 h 246"/>
                <a:gd name="T18" fmla="*/ 56 w 121"/>
                <a:gd name="T19" fmla="*/ 129 h 246"/>
                <a:gd name="T20" fmla="*/ 52 w 121"/>
                <a:gd name="T21" fmla="*/ 136 h 246"/>
                <a:gd name="T22" fmla="*/ 49 w 121"/>
                <a:gd name="T23" fmla="*/ 144 h 246"/>
                <a:gd name="T24" fmla="*/ 45 w 121"/>
                <a:gd name="T25" fmla="*/ 151 h 246"/>
                <a:gd name="T26" fmla="*/ 41 w 121"/>
                <a:gd name="T27" fmla="*/ 159 h 246"/>
                <a:gd name="T28" fmla="*/ 37 w 121"/>
                <a:gd name="T29" fmla="*/ 166 h 246"/>
                <a:gd name="T30" fmla="*/ 34 w 121"/>
                <a:gd name="T31" fmla="*/ 174 h 246"/>
                <a:gd name="T32" fmla="*/ 30 w 121"/>
                <a:gd name="T33" fmla="*/ 182 h 246"/>
                <a:gd name="T34" fmla="*/ 26 w 121"/>
                <a:gd name="T35" fmla="*/ 189 h 246"/>
                <a:gd name="T36" fmla="*/ 23 w 121"/>
                <a:gd name="T37" fmla="*/ 197 h 246"/>
                <a:gd name="T38" fmla="*/ 19 w 121"/>
                <a:gd name="T39" fmla="*/ 204 h 246"/>
                <a:gd name="T40" fmla="*/ 15 w 121"/>
                <a:gd name="T41" fmla="*/ 211 h 246"/>
                <a:gd name="T42" fmla="*/ 11 w 121"/>
                <a:gd name="T43" fmla="*/ 219 h 246"/>
                <a:gd name="T44" fmla="*/ 7 w 121"/>
                <a:gd name="T45" fmla="*/ 226 h 246"/>
                <a:gd name="T46" fmla="*/ 4 w 121"/>
                <a:gd name="T47" fmla="*/ 233 h 246"/>
                <a:gd name="T48" fmla="*/ 0 w 121"/>
                <a:gd name="T49" fmla="*/ 241 h 246"/>
                <a:gd name="T50" fmla="*/ 0 w 121"/>
                <a:gd name="T51" fmla="*/ 244 h 246"/>
                <a:gd name="T52" fmla="*/ 1 w 121"/>
                <a:gd name="T53" fmla="*/ 246 h 246"/>
                <a:gd name="T54" fmla="*/ 3 w 121"/>
                <a:gd name="T55" fmla="*/ 246 h 246"/>
                <a:gd name="T56" fmla="*/ 6 w 121"/>
                <a:gd name="T57" fmla="*/ 245 h 246"/>
                <a:gd name="T58" fmla="*/ 10 w 121"/>
                <a:gd name="T59" fmla="*/ 238 h 246"/>
                <a:gd name="T60" fmla="*/ 14 w 121"/>
                <a:gd name="T61" fmla="*/ 231 h 246"/>
                <a:gd name="T62" fmla="*/ 18 w 121"/>
                <a:gd name="T63" fmla="*/ 224 h 246"/>
                <a:gd name="T64" fmla="*/ 22 w 121"/>
                <a:gd name="T65" fmla="*/ 217 h 246"/>
                <a:gd name="T66" fmla="*/ 25 w 121"/>
                <a:gd name="T67" fmla="*/ 209 h 246"/>
                <a:gd name="T68" fmla="*/ 29 w 121"/>
                <a:gd name="T69" fmla="*/ 203 h 246"/>
                <a:gd name="T70" fmla="*/ 32 w 121"/>
                <a:gd name="T71" fmla="*/ 195 h 246"/>
                <a:gd name="T72" fmla="*/ 35 w 121"/>
                <a:gd name="T73" fmla="*/ 188 h 246"/>
                <a:gd name="T74" fmla="*/ 39 w 121"/>
                <a:gd name="T75" fmla="*/ 180 h 246"/>
                <a:gd name="T76" fmla="*/ 42 w 121"/>
                <a:gd name="T77" fmla="*/ 173 h 246"/>
                <a:gd name="T78" fmla="*/ 46 w 121"/>
                <a:gd name="T79" fmla="*/ 165 h 246"/>
                <a:gd name="T80" fmla="*/ 49 w 121"/>
                <a:gd name="T81" fmla="*/ 157 h 246"/>
                <a:gd name="T82" fmla="*/ 53 w 121"/>
                <a:gd name="T83" fmla="*/ 150 h 246"/>
                <a:gd name="T84" fmla="*/ 56 w 121"/>
                <a:gd name="T85" fmla="*/ 142 h 246"/>
                <a:gd name="T86" fmla="*/ 60 w 121"/>
                <a:gd name="T87" fmla="*/ 135 h 246"/>
                <a:gd name="T88" fmla="*/ 63 w 121"/>
                <a:gd name="T89" fmla="*/ 127 h 246"/>
                <a:gd name="T90" fmla="*/ 70 w 121"/>
                <a:gd name="T91" fmla="*/ 112 h 246"/>
                <a:gd name="T92" fmla="*/ 77 w 121"/>
                <a:gd name="T93" fmla="*/ 95 h 246"/>
                <a:gd name="T94" fmla="*/ 84 w 121"/>
                <a:gd name="T95" fmla="*/ 80 h 246"/>
                <a:gd name="T96" fmla="*/ 92 w 121"/>
                <a:gd name="T97" fmla="*/ 63 h 246"/>
                <a:gd name="T98" fmla="*/ 99 w 121"/>
                <a:gd name="T99" fmla="*/ 48 h 246"/>
                <a:gd name="T100" fmla="*/ 106 w 121"/>
                <a:gd name="T101" fmla="*/ 32 h 246"/>
                <a:gd name="T102" fmla="*/ 113 w 121"/>
                <a:gd name="T103" fmla="*/ 16 h 246"/>
                <a:gd name="T104" fmla="*/ 121 w 121"/>
                <a:gd name="T105" fmla="*/ 1 h 246"/>
                <a:gd name="T106" fmla="*/ 121 w 121"/>
                <a:gd name="T107" fmla="*/ 0 h 246"/>
                <a:gd name="T108" fmla="*/ 121 w 121"/>
                <a:gd name="T109" fmla="*/ 0 h 246"/>
                <a:gd name="T110" fmla="*/ 121 w 121"/>
                <a:gd name="T111" fmla="*/ 0 h 246"/>
                <a:gd name="T112" fmla="*/ 121 w 121"/>
                <a:gd name="T113" fmla="*/ 1 h 246"/>
                <a:gd name="T114" fmla="*/ 121 w 121"/>
                <a:gd name="T115" fmla="*/ 1 h 2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1"/>
                <a:gd name="T175" fmla="*/ 0 h 246"/>
                <a:gd name="T176" fmla="*/ 121 w 121"/>
                <a:gd name="T177" fmla="*/ 246 h 2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1" h="246">
                  <a:moveTo>
                    <a:pt x="121" y="1"/>
                  </a:moveTo>
                  <a:lnTo>
                    <a:pt x="113" y="16"/>
                  </a:lnTo>
                  <a:lnTo>
                    <a:pt x="105" y="31"/>
                  </a:lnTo>
                  <a:lnTo>
                    <a:pt x="98" y="46"/>
                  </a:lnTo>
                  <a:lnTo>
                    <a:pt x="90" y="61"/>
                  </a:lnTo>
                  <a:lnTo>
                    <a:pt x="82" y="76"/>
                  </a:lnTo>
                  <a:lnTo>
                    <a:pt x="75" y="91"/>
                  </a:lnTo>
                  <a:lnTo>
                    <a:pt x="67" y="106"/>
                  </a:lnTo>
                  <a:lnTo>
                    <a:pt x="60" y="121"/>
                  </a:lnTo>
                  <a:lnTo>
                    <a:pt x="56" y="129"/>
                  </a:lnTo>
                  <a:lnTo>
                    <a:pt x="52" y="136"/>
                  </a:lnTo>
                  <a:lnTo>
                    <a:pt x="49" y="144"/>
                  </a:lnTo>
                  <a:lnTo>
                    <a:pt x="45" y="151"/>
                  </a:lnTo>
                  <a:lnTo>
                    <a:pt x="41" y="159"/>
                  </a:lnTo>
                  <a:lnTo>
                    <a:pt x="37" y="166"/>
                  </a:lnTo>
                  <a:lnTo>
                    <a:pt x="34" y="174"/>
                  </a:lnTo>
                  <a:lnTo>
                    <a:pt x="30" y="182"/>
                  </a:lnTo>
                  <a:lnTo>
                    <a:pt x="26" y="189"/>
                  </a:lnTo>
                  <a:lnTo>
                    <a:pt x="23" y="197"/>
                  </a:lnTo>
                  <a:lnTo>
                    <a:pt x="19" y="204"/>
                  </a:lnTo>
                  <a:lnTo>
                    <a:pt x="15" y="211"/>
                  </a:lnTo>
                  <a:lnTo>
                    <a:pt x="11" y="219"/>
                  </a:lnTo>
                  <a:lnTo>
                    <a:pt x="7" y="226"/>
                  </a:lnTo>
                  <a:lnTo>
                    <a:pt x="4" y="233"/>
                  </a:lnTo>
                  <a:lnTo>
                    <a:pt x="0" y="241"/>
                  </a:lnTo>
                  <a:lnTo>
                    <a:pt x="0" y="244"/>
                  </a:lnTo>
                  <a:lnTo>
                    <a:pt x="1" y="246"/>
                  </a:lnTo>
                  <a:lnTo>
                    <a:pt x="3" y="246"/>
                  </a:lnTo>
                  <a:lnTo>
                    <a:pt x="6" y="245"/>
                  </a:lnTo>
                  <a:lnTo>
                    <a:pt x="10" y="238"/>
                  </a:lnTo>
                  <a:lnTo>
                    <a:pt x="14" y="231"/>
                  </a:lnTo>
                  <a:lnTo>
                    <a:pt x="18" y="224"/>
                  </a:lnTo>
                  <a:lnTo>
                    <a:pt x="22" y="217"/>
                  </a:lnTo>
                  <a:lnTo>
                    <a:pt x="25" y="209"/>
                  </a:lnTo>
                  <a:lnTo>
                    <a:pt x="29" y="203"/>
                  </a:lnTo>
                  <a:lnTo>
                    <a:pt x="32" y="195"/>
                  </a:lnTo>
                  <a:lnTo>
                    <a:pt x="35" y="188"/>
                  </a:lnTo>
                  <a:lnTo>
                    <a:pt x="39" y="180"/>
                  </a:lnTo>
                  <a:lnTo>
                    <a:pt x="42" y="173"/>
                  </a:lnTo>
                  <a:lnTo>
                    <a:pt x="46" y="165"/>
                  </a:lnTo>
                  <a:lnTo>
                    <a:pt x="49" y="157"/>
                  </a:lnTo>
                  <a:lnTo>
                    <a:pt x="53" y="150"/>
                  </a:lnTo>
                  <a:lnTo>
                    <a:pt x="56" y="142"/>
                  </a:lnTo>
                  <a:lnTo>
                    <a:pt x="60" y="135"/>
                  </a:lnTo>
                  <a:lnTo>
                    <a:pt x="63" y="127"/>
                  </a:lnTo>
                  <a:lnTo>
                    <a:pt x="70" y="112"/>
                  </a:lnTo>
                  <a:lnTo>
                    <a:pt x="77" y="95"/>
                  </a:lnTo>
                  <a:lnTo>
                    <a:pt x="84" y="80"/>
                  </a:lnTo>
                  <a:lnTo>
                    <a:pt x="92" y="63"/>
                  </a:lnTo>
                  <a:lnTo>
                    <a:pt x="99" y="48"/>
                  </a:lnTo>
                  <a:lnTo>
                    <a:pt x="106" y="32"/>
                  </a:lnTo>
                  <a:lnTo>
                    <a:pt x="113" y="16"/>
                  </a:lnTo>
                  <a:lnTo>
                    <a:pt x="121" y="1"/>
                  </a:lnTo>
                  <a:lnTo>
                    <a:pt x="121" y="0"/>
                  </a:lnTo>
                  <a:lnTo>
                    <a:pt x="121" y="1"/>
                  </a:lnTo>
                  <a:close/>
                </a:path>
              </a:pathLst>
            </a:custGeom>
            <a:solidFill>
              <a:srgbClr val="000000"/>
            </a:solidFill>
            <a:ln w="9525">
              <a:noFill/>
              <a:round/>
              <a:headEnd/>
              <a:tailEnd/>
            </a:ln>
          </p:spPr>
          <p:txBody>
            <a:bodyPr/>
            <a:lstStyle/>
            <a:p>
              <a:endParaRPr lang="en-US"/>
            </a:p>
          </p:txBody>
        </p:sp>
        <p:sp>
          <p:nvSpPr>
            <p:cNvPr id="16515" name="Freeform 193"/>
            <p:cNvSpPr>
              <a:spLocks/>
            </p:cNvSpPr>
            <p:nvPr/>
          </p:nvSpPr>
          <p:spPr bwMode="auto">
            <a:xfrm>
              <a:off x="1859" y="3598"/>
              <a:ext cx="38" cy="14"/>
            </a:xfrm>
            <a:custGeom>
              <a:avLst/>
              <a:gdLst>
                <a:gd name="T0" fmla="*/ 0 w 38"/>
                <a:gd name="T1" fmla="*/ 6 h 14"/>
                <a:gd name="T2" fmla="*/ 2 w 38"/>
                <a:gd name="T3" fmla="*/ 8 h 14"/>
                <a:gd name="T4" fmla="*/ 4 w 38"/>
                <a:gd name="T5" fmla="*/ 10 h 14"/>
                <a:gd name="T6" fmla="*/ 7 w 38"/>
                <a:gd name="T7" fmla="*/ 12 h 14"/>
                <a:gd name="T8" fmla="*/ 10 w 38"/>
                <a:gd name="T9" fmla="*/ 12 h 14"/>
                <a:gd name="T10" fmla="*/ 12 w 38"/>
                <a:gd name="T11" fmla="*/ 13 h 14"/>
                <a:gd name="T12" fmla="*/ 16 w 38"/>
                <a:gd name="T13" fmla="*/ 13 h 14"/>
                <a:gd name="T14" fmla="*/ 18 w 38"/>
                <a:gd name="T15" fmla="*/ 14 h 14"/>
                <a:gd name="T16" fmla="*/ 21 w 38"/>
                <a:gd name="T17" fmla="*/ 14 h 14"/>
                <a:gd name="T18" fmla="*/ 23 w 38"/>
                <a:gd name="T19" fmla="*/ 13 h 14"/>
                <a:gd name="T20" fmla="*/ 26 w 38"/>
                <a:gd name="T21" fmla="*/ 13 h 14"/>
                <a:gd name="T22" fmla="*/ 29 w 38"/>
                <a:gd name="T23" fmla="*/ 12 h 14"/>
                <a:gd name="T24" fmla="*/ 32 w 38"/>
                <a:gd name="T25" fmla="*/ 11 h 14"/>
                <a:gd name="T26" fmla="*/ 35 w 38"/>
                <a:gd name="T27" fmla="*/ 9 h 14"/>
                <a:gd name="T28" fmla="*/ 36 w 38"/>
                <a:gd name="T29" fmla="*/ 7 h 14"/>
                <a:gd name="T30" fmla="*/ 38 w 38"/>
                <a:gd name="T31" fmla="*/ 5 h 14"/>
                <a:gd name="T32" fmla="*/ 38 w 38"/>
                <a:gd name="T33" fmla="*/ 2 h 14"/>
                <a:gd name="T34" fmla="*/ 38 w 38"/>
                <a:gd name="T35" fmla="*/ 0 h 14"/>
                <a:gd name="T36" fmla="*/ 36 w 38"/>
                <a:gd name="T37" fmla="*/ 0 h 14"/>
                <a:gd name="T38" fmla="*/ 35 w 38"/>
                <a:gd name="T39" fmla="*/ 0 h 14"/>
                <a:gd name="T40" fmla="*/ 33 w 38"/>
                <a:gd name="T41" fmla="*/ 0 h 14"/>
                <a:gd name="T42" fmla="*/ 32 w 38"/>
                <a:gd name="T43" fmla="*/ 1 h 14"/>
                <a:gd name="T44" fmla="*/ 31 w 38"/>
                <a:gd name="T45" fmla="*/ 1 h 14"/>
                <a:gd name="T46" fmla="*/ 30 w 38"/>
                <a:gd name="T47" fmla="*/ 2 h 14"/>
                <a:gd name="T48" fmla="*/ 29 w 38"/>
                <a:gd name="T49" fmla="*/ 3 h 14"/>
                <a:gd name="T50" fmla="*/ 27 w 38"/>
                <a:gd name="T51" fmla="*/ 5 h 14"/>
                <a:gd name="T52" fmla="*/ 25 w 38"/>
                <a:gd name="T53" fmla="*/ 6 h 14"/>
                <a:gd name="T54" fmla="*/ 23 w 38"/>
                <a:gd name="T55" fmla="*/ 6 h 14"/>
                <a:gd name="T56" fmla="*/ 21 w 38"/>
                <a:gd name="T57" fmla="*/ 6 h 14"/>
                <a:gd name="T58" fmla="*/ 18 w 38"/>
                <a:gd name="T59" fmla="*/ 7 h 14"/>
                <a:gd name="T60" fmla="*/ 16 w 38"/>
                <a:gd name="T61" fmla="*/ 7 h 14"/>
                <a:gd name="T62" fmla="*/ 13 w 38"/>
                <a:gd name="T63" fmla="*/ 7 h 14"/>
                <a:gd name="T64" fmla="*/ 11 w 38"/>
                <a:gd name="T65" fmla="*/ 7 h 14"/>
                <a:gd name="T66" fmla="*/ 8 w 38"/>
                <a:gd name="T67" fmla="*/ 7 h 14"/>
                <a:gd name="T68" fmla="*/ 5 w 38"/>
                <a:gd name="T69" fmla="*/ 6 h 14"/>
                <a:gd name="T70" fmla="*/ 3 w 38"/>
                <a:gd name="T71" fmla="*/ 6 h 14"/>
                <a:gd name="T72" fmla="*/ 1 w 38"/>
                <a:gd name="T73" fmla="*/ 5 h 14"/>
                <a:gd name="T74" fmla="*/ 0 w 38"/>
                <a:gd name="T75" fmla="*/ 5 h 14"/>
                <a:gd name="T76" fmla="*/ 0 w 38"/>
                <a:gd name="T77" fmla="*/ 5 h 14"/>
                <a:gd name="T78" fmla="*/ 0 w 38"/>
                <a:gd name="T79" fmla="*/ 6 h 14"/>
                <a:gd name="T80" fmla="*/ 0 w 38"/>
                <a:gd name="T81" fmla="*/ 6 h 14"/>
                <a:gd name="T82" fmla="*/ 0 w 38"/>
                <a:gd name="T83" fmla="*/ 6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
                <a:gd name="T127" fmla="*/ 0 h 14"/>
                <a:gd name="T128" fmla="*/ 38 w 38"/>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 h="14">
                  <a:moveTo>
                    <a:pt x="0" y="6"/>
                  </a:moveTo>
                  <a:lnTo>
                    <a:pt x="2" y="8"/>
                  </a:lnTo>
                  <a:lnTo>
                    <a:pt x="4" y="10"/>
                  </a:lnTo>
                  <a:lnTo>
                    <a:pt x="7" y="12"/>
                  </a:lnTo>
                  <a:lnTo>
                    <a:pt x="10" y="12"/>
                  </a:lnTo>
                  <a:lnTo>
                    <a:pt x="12" y="13"/>
                  </a:lnTo>
                  <a:lnTo>
                    <a:pt x="16" y="13"/>
                  </a:lnTo>
                  <a:lnTo>
                    <a:pt x="18" y="14"/>
                  </a:lnTo>
                  <a:lnTo>
                    <a:pt x="21" y="14"/>
                  </a:lnTo>
                  <a:lnTo>
                    <a:pt x="23" y="13"/>
                  </a:lnTo>
                  <a:lnTo>
                    <a:pt x="26" y="13"/>
                  </a:lnTo>
                  <a:lnTo>
                    <a:pt x="29" y="12"/>
                  </a:lnTo>
                  <a:lnTo>
                    <a:pt x="32" y="11"/>
                  </a:lnTo>
                  <a:lnTo>
                    <a:pt x="35" y="9"/>
                  </a:lnTo>
                  <a:lnTo>
                    <a:pt x="36" y="7"/>
                  </a:lnTo>
                  <a:lnTo>
                    <a:pt x="38" y="5"/>
                  </a:lnTo>
                  <a:lnTo>
                    <a:pt x="38" y="2"/>
                  </a:lnTo>
                  <a:lnTo>
                    <a:pt x="38" y="0"/>
                  </a:lnTo>
                  <a:lnTo>
                    <a:pt x="36" y="0"/>
                  </a:lnTo>
                  <a:lnTo>
                    <a:pt x="35" y="0"/>
                  </a:lnTo>
                  <a:lnTo>
                    <a:pt x="33" y="0"/>
                  </a:lnTo>
                  <a:lnTo>
                    <a:pt x="32" y="1"/>
                  </a:lnTo>
                  <a:lnTo>
                    <a:pt x="31" y="1"/>
                  </a:lnTo>
                  <a:lnTo>
                    <a:pt x="30" y="2"/>
                  </a:lnTo>
                  <a:lnTo>
                    <a:pt x="29" y="3"/>
                  </a:lnTo>
                  <a:lnTo>
                    <a:pt x="27" y="5"/>
                  </a:lnTo>
                  <a:lnTo>
                    <a:pt x="25" y="6"/>
                  </a:lnTo>
                  <a:lnTo>
                    <a:pt x="23" y="6"/>
                  </a:lnTo>
                  <a:lnTo>
                    <a:pt x="21" y="6"/>
                  </a:lnTo>
                  <a:lnTo>
                    <a:pt x="18" y="7"/>
                  </a:lnTo>
                  <a:lnTo>
                    <a:pt x="16" y="7"/>
                  </a:lnTo>
                  <a:lnTo>
                    <a:pt x="13" y="7"/>
                  </a:lnTo>
                  <a:lnTo>
                    <a:pt x="11" y="7"/>
                  </a:lnTo>
                  <a:lnTo>
                    <a:pt x="8" y="7"/>
                  </a:lnTo>
                  <a:lnTo>
                    <a:pt x="5" y="6"/>
                  </a:lnTo>
                  <a:lnTo>
                    <a:pt x="3" y="6"/>
                  </a:lnTo>
                  <a:lnTo>
                    <a:pt x="1" y="5"/>
                  </a:lnTo>
                  <a:lnTo>
                    <a:pt x="0" y="5"/>
                  </a:lnTo>
                  <a:lnTo>
                    <a:pt x="0" y="6"/>
                  </a:lnTo>
                  <a:close/>
                </a:path>
              </a:pathLst>
            </a:custGeom>
            <a:solidFill>
              <a:srgbClr val="000000"/>
            </a:solidFill>
            <a:ln w="9525">
              <a:noFill/>
              <a:round/>
              <a:headEnd/>
              <a:tailEnd/>
            </a:ln>
          </p:spPr>
          <p:txBody>
            <a:bodyPr/>
            <a:lstStyle/>
            <a:p>
              <a:endParaRPr lang="en-US"/>
            </a:p>
          </p:txBody>
        </p:sp>
        <p:sp>
          <p:nvSpPr>
            <p:cNvPr id="16516" name="Freeform 194"/>
            <p:cNvSpPr>
              <a:spLocks/>
            </p:cNvSpPr>
            <p:nvPr/>
          </p:nvSpPr>
          <p:spPr bwMode="auto">
            <a:xfrm>
              <a:off x="1797" y="3550"/>
              <a:ext cx="74" cy="63"/>
            </a:xfrm>
            <a:custGeom>
              <a:avLst/>
              <a:gdLst>
                <a:gd name="T0" fmla="*/ 0 w 74"/>
                <a:gd name="T1" fmla="*/ 3 h 63"/>
                <a:gd name="T2" fmla="*/ 5 w 74"/>
                <a:gd name="T3" fmla="*/ 6 h 63"/>
                <a:gd name="T4" fmla="*/ 11 w 74"/>
                <a:gd name="T5" fmla="*/ 9 h 63"/>
                <a:gd name="T6" fmla="*/ 16 w 74"/>
                <a:gd name="T7" fmla="*/ 12 h 63"/>
                <a:gd name="T8" fmla="*/ 21 w 74"/>
                <a:gd name="T9" fmla="*/ 15 h 63"/>
                <a:gd name="T10" fmla="*/ 26 w 74"/>
                <a:gd name="T11" fmla="*/ 18 h 63"/>
                <a:gd name="T12" fmla="*/ 31 w 74"/>
                <a:gd name="T13" fmla="*/ 21 h 63"/>
                <a:gd name="T14" fmla="*/ 36 w 74"/>
                <a:gd name="T15" fmla="*/ 25 h 63"/>
                <a:gd name="T16" fmla="*/ 40 w 74"/>
                <a:gd name="T17" fmla="*/ 29 h 63"/>
                <a:gd name="T18" fmla="*/ 44 w 74"/>
                <a:gd name="T19" fmla="*/ 32 h 63"/>
                <a:gd name="T20" fmla="*/ 48 w 74"/>
                <a:gd name="T21" fmla="*/ 36 h 63"/>
                <a:gd name="T22" fmla="*/ 52 w 74"/>
                <a:gd name="T23" fmla="*/ 41 h 63"/>
                <a:gd name="T24" fmla="*/ 55 w 74"/>
                <a:gd name="T25" fmla="*/ 45 h 63"/>
                <a:gd name="T26" fmla="*/ 59 w 74"/>
                <a:gd name="T27" fmla="*/ 49 h 63"/>
                <a:gd name="T28" fmla="*/ 62 w 74"/>
                <a:gd name="T29" fmla="*/ 54 h 63"/>
                <a:gd name="T30" fmla="*/ 66 w 74"/>
                <a:gd name="T31" fmla="*/ 58 h 63"/>
                <a:gd name="T32" fmla="*/ 69 w 74"/>
                <a:gd name="T33" fmla="*/ 62 h 63"/>
                <a:gd name="T34" fmla="*/ 71 w 74"/>
                <a:gd name="T35" fmla="*/ 63 h 63"/>
                <a:gd name="T36" fmla="*/ 73 w 74"/>
                <a:gd name="T37" fmla="*/ 62 h 63"/>
                <a:gd name="T38" fmla="*/ 74 w 74"/>
                <a:gd name="T39" fmla="*/ 60 h 63"/>
                <a:gd name="T40" fmla="*/ 74 w 74"/>
                <a:gd name="T41" fmla="*/ 59 h 63"/>
                <a:gd name="T42" fmla="*/ 70 w 74"/>
                <a:gd name="T43" fmla="*/ 48 h 63"/>
                <a:gd name="T44" fmla="*/ 63 w 74"/>
                <a:gd name="T45" fmla="*/ 38 h 63"/>
                <a:gd name="T46" fmla="*/ 55 w 74"/>
                <a:gd name="T47" fmla="*/ 29 h 63"/>
                <a:gd name="T48" fmla="*/ 45 w 74"/>
                <a:gd name="T49" fmla="*/ 21 h 63"/>
                <a:gd name="T50" fmla="*/ 35 w 74"/>
                <a:gd name="T51" fmla="*/ 14 h 63"/>
                <a:gd name="T52" fmla="*/ 24 w 74"/>
                <a:gd name="T53" fmla="*/ 8 h 63"/>
                <a:gd name="T54" fmla="*/ 13 w 74"/>
                <a:gd name="T55" fmla="*/ 4 h 63"/>
                <a:gd name="T56" fmla="*/ 2 w 74"/>
                <a:gd name="T57" fmla="*/ 0 h 63"/>
                <a:gd name="T58" fmla="*/ 1 w 74"/>
                <a:gd name="T59" fmla="*/ 0 h 63"/>
                <a:gd name="T60" fmla="*/ 0 w 74"/>
                <a:gd name="T61" fmla="*/ 1 h 63"/>
                <a:gd name="T62" fmla="*/ 0 w 74"/>
                <a:gd name="T63" fmla="*/ 2 h 63"/>
                <a:gd name="T64" fmla="*/ 0 w 74"/>
                <a:gd name="T65" fmla="*/ 3 h 63"/>
                <a:gd name="T66" fmla="*/ 0 w 74"/>
                <a:gd name="T67" fmla="*/ 3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4"/>
                <a:gd name="T103" fmla="*/ 0 h 63"/>
                <a:gd name="T104" fmla="*/ 74 w 74"/>
                <a:gd name="T105" fmla="*/ 63 h 6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4" h="63">
                  <a:moveTo>
                    <a:pt x="0" y="3"/>
                  </a:moveTo>
                  <a:lnTo>
                    <a:pt x="5" y="6"/>
                  </a:lnTo>
                  <a:lnTo>
                    <a:pt x="11" y="9"/>
                  </a:lnTo>
                  <a:lnTo>
                    <a:pt x="16" y="12"/>
                  </a:lnTo>
                  <a:lnTo>
                    <a:pt x="21" y="15"/>
                  </a:lnTo>
                  <a:lnTo>
                    <a:pt x="26" y="18"/>
                  </a:lnTo>
                  <a:lnTo>
                    <a:pt x="31" y="21"/>
                  </a:lnTo>
                  <a:lnTo>
                    <a:pt x="36" y="25"/>
                  </a:lnTo>
                  <a:lnTo>
                    <a:pt x="40" y="29"/>
                  </a:lnTo>
                  <a:lnTo>
                    <a:pt x="44" y="32"/>
                  </a:lnTo>
                  <a:lnTo>
                    <a:pt x="48" y="36"/>
                  </a:lnTo>
                  <a:lnTo>
                    <a:pt x="52" y="41"/>
                  </a:lnTo>
                  <a:lnTo>
                    <a:pt x="55" y="45"/>
                  </a:lnTo>
                  <a:lnTo>
                    <a:pt x="59" y="49"/>
                  </a:lnTo>
                  <a:lnTo>
                    <a:pt x="62" y="54"/>
                  </a:lnTo>
                  <a:lnTo>
                    <a:pt x="66" y="58"/>
                  </a:lnTo>
                  <a:lnTo>
                    <a:pt x="69" y="62"/>
                  </a:lnTo>
                  <a:lnTo>
                    <a:pt x="71" y="63"/>
                  </a:lnTo>
                  <a:lnTo>
                    <a:pt x="73" y="62"/>
                  </a:lnTo>
                  <a:lnTo>
                    <a:pt x="74" y="60"/>
                  </a:lnTo>
                  <a:lnTo>
                    <a:pt x="74" y="59"/>
                  </a:lnTo>
                  <a:lnTo>
                    <a:pt x="70" y="48"/>
                  </a:lnTo>
                  <a:lnTo>
                    <a:pt x="63" y="38"/>
                  </a:lnTo>
                  <a:lnTo>
                    <a:pt x="55" y="29"/>
                  </a:lnTo>
                  <a:lnTo>
                    <a:pt x="45" y="21"/>
                  </a:lnTo>
                  <a:lnTo>
                    <a:pt x="35" y="14"/>
                  </a:lnTo>
                  <a:lnTo>
                    <a:pt x="24" y="8"/>
                  </a:lnTo>
                  <a:lnTo>
                    <a:pt x="13" y="4"/>
                  </a:lnTo>
                  <a:lnTo>
                    <a:pt x="2" y="0"/>
                  </a:lnTo>
                  <a:lnTo>
                    <a:pt x="1" y="0"/>
                  </a:lnTo>
                  <a:lnTo>
                    <a:pt x="0" y="1"/>
                  </a:lnTo>
                  <a:lnTo>
                    <a:pt x="0" y="2"/>
                  </a:lnTo>
                  <a:lnTo>
                    <a:pt x="0" y="3"/>
                  </a:lnTo>
                  <a:close/>
                </a:path>
              </a:pathLst>
            </a:custGeom>
            <a:solidFill>
              <a:srgbClr val="000000"/>
            </a:solidFill>
            <a:ln w="9525">
              <a:noFill/>
              <a:round/>
              <a:headEnd/>
              <a:tailEnd/>
            </a:ln>
          </p:spPr>
          <p:txBody>
            <a:bodyPr/>
            <a:lstStyle/>
            <a:p>
              <a:endParaRPr lang="en-US"/>
            </a:p>
          </p:txBody>
        </p:sp>
        <p:sp>
          <p:nvSpPr>
            <p:cNvPr id="16517" name="Freeform 195"/>
            <p:cNvSpPr>
              <a:spLocks/>
            </p:cNvSpPr>
            <p:nvPr/>
          </p:nvSpPr>
          <p:spPr bwMode="auto">
            <a:xfrm>
              <a:off x="1847" y="3455"/>
              <a:ext cx="6" cy="24"/>
            </a:xfrm>
            <a:custGeom>
              <a:avLst/>
              <a:gdLst>
                <a:gd name="T0" fmla="*/ 0 w 6"/>
                <a:gd name="T1" fmla="*/ 3 h 24"/>
                <a:gd name="T2" fmla="*/ 2 w 6"/>
                <a:gd name="T3" fmla="*/ 8 h 24"/>
                <a:gd name="T4" fmla="*/ 3 w 6"/>
                <a:gd name="T5" fmla="*/ 12 h 24"/>
                <a:gd name="T6" fmla="*/ 3 w 6"/>
                <a:gd name="T7" fmla="*/ 17 h 24"/>
                <a:gd name="T8" fmla="*/ 2 w 6"/>
                <a:gd name="T9" fmla="*/ 22 h 24"/>
                <a:gd name="T10" fmla="*/ 2 w 6"/>
                <a:gd name="T11" fmla="*/ 23 h 24"/>
                <a:gd name="T12" fmla="*/ 3 w 6"/>
                <a:gd name="T13" fmla="*/ 24 h 24"/>
                <a:gd name="T14" fmla="*/ 4 w 6"/>
                <a:gd name="T15" fmla="*/ 23 h 24"/>
                <a:gd name="T16" fmla="*/ 4 w 6"/>
                <a:gd name="T17" fmla="*/ 22 h 24"/>
                <a:gd name="T18" fmla="*/ 6 w 6"/>
                <a:gd name="T19" fmla="*/ 17 h 24"/>
                <a:gd name="T20" fmla="*/ 6 w 6"/>
                <a:gd name="T21" fmla="*/ 11 h 24"/>
                <a:gd name="T22" fmla="*/ 5 w 6"/>
                <a:gd name="T23" fmla="*/ 6 h 24"/>
                <a:gd name="T24" fmla="*/ 2 w 6"/>
                <a:gd name="T25" fmla="*/ 1 h 24"/>
                <a:gd name="T26" fmla="*/ 1 w 6"/>
                <a:gd name="T27" fmla="*/ 0 h 24"/>
                <a:gd name="T28" fmla="*/ 1 w 6"/>
                <a:gd name="T29" fmla="*/ 1 h 24"/>
                <a:gd name="T30" fmla="*/ 0 w 6"/>
                <a:gd name="T31" fmla="*/ 2 h 24"/>
                <a:gd name="T32" fmla="*/ 0 w 6"/>
                <a:gd name="T33" fmla="*/ 3 h 24"/>
                <a:gd name="T34" fmla="*/ 0 w 6"/>
                <a:gd name="T35" fmla="*/ 3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
                <a:gd name="T55" fmla="*/ 0 h 24"/>
                <a:gd name="T56" fmla="*/ 6 w 6"/>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 h="24">
                  <a:moveTo>
                    <a:pt x="0" y="3"/>
                  </a:moveTo>
                  <a:lnTo>
                    <a:pt x="2" y="8"/>
                  </a:lnTo>
                  <a:lnTo>
                    <a:pt x="3" y="12"/>
                  </a:lnTo>
                  <a:lnTo>
                    <a:pt x="3" y="17"/>
                  </a:lnTo>
                  <a:lnTo>
                    <a:pt x="2" y="22"/>
                  </a:lnTo>
                  <a:lnTo>
                    <a:pt x="2" y="23"/>
                  </a:lnTo>
                  <a:lnTo>
                    <a:pt x="3" y="24"/>
                  </a:lnTo>
                  <a:lnTo>
                    <a:pt x="4" y="23"/>
                  </a:lnTo>
                  <a:lnTo>
                    <a:pt x="4" y="22"/>
                  </a:lnTo>
                  <a:lnTo>
                    <a:pt x="6" y="17"/>
                  </a:lnTo>
                  <a:lnTo>
                    <a:pt x="6" y="11"/>
                  </a:lnTo>
                  <a:lnTo>
                    <a:pt x="5" y="6"/>
                  </a:lnTo>
                  <a:lnTo>
                    <a:pt x="2" y="1"/>
                  </a:lnTo>
                  <a:lnTo>
                    <a:pt x="1" y="0"/>
                  </a:lnTo>
                  <a:lnTo>
                    <a:pt x="1" y="1"/>
                  </a:lnTo>
                  <a:lnTo>
                    <a:pt x="0" y="2"/>
                  </a:lnTo>
                  <a:lnTo>
                    <a:pt x="0" y="3"/>
                  </a:lnTo>
                  <a:close/>
                </a:path>
              </a:pathLst>
            </a:custGeom>
            <a:solidFill>
              <a:srgbClr val="000000"/>
            </a:solidFill>
            <a:ln w="9525">
              <a:noFill/>
              <a:round/>
              <a:headEnd/>
              <a:tailEnd/>
            </a:ln>
          </p:spPr>
          <p:txBody>
            <a:bodyPr/>
            <a:lstStyle/>
            <a:p>
              <a:endParaRPr lang="en-US"/>
            </a:p>
          </p:txBody>
        </p:sp>
        <p:sp>
          <p:nvSpPr>
            <p:cNvPr id="16518" name="Freeform 196"/>
            <p:cNvSpPr>
              <a:spLocks/>
            </p:cNvSpPr>
            <p:nvPr/>
          </p:nvSpPr>
          <p:spPr bwMode="auto">
            <a:xfrm>
              <a:off x="1667" y="3544"/>
              <a:ext cx="177" cy="21"/>
            </a:xfrm>
            <a:custGeom>
              <a:avLst/>
              <a:gdLst>
                <a:gd name="T0" fmla="*/ 6 w 177"/>
                <a:gd name="T1" fmla="*/ 21 h 21"/>
                <a:gd name="T2" fmla="*/ 17 w 177"/>
                <a:gd name="T3" fmla="*/ 20 h 21"/>
                <a:gd name="T4" fmla="*/ 28 w 177"/>
                <a:gd name="T5" fmla="*/ 18 h 21"/>
                <a:gd name="T6" fmla="*/ 39 w 177"/>
                <a:gd name="T7" fmla="*/ 17 h 21"/>
                <a:gd name="T8" fmla="*/ 50 w 177"/>
                <a:gd name="T9" fmla="*/ 15 h 21"/>
                <a:gd name="T10" fmla="*/ 61 w 177"/>
                <a:gd name="T11" fmla="*/ 13 h 21"/>
                <a:gd name="T12" fmla="*/ 71 w 177"/>
                <a:gd name="T13" fmla="*/ 12 h 21"/>
                <a:gd name="T14" fmla="*/ 81 w 177"/>
                <a:gd name="T15" fmla="*/ 10 h 21"/>
                <a:gd name="T16" fmla="*/ 89 w 177"/>
                <a:gd name="T17" fmla="*/ 8 h 21"/>
                <a:gd name="T18" fmla="*/ 95 w 177"/>
                <a:gd name="T19" fmla="*/ 9 h 21"/>
                <a:gd name="T20" fmla="*/ 100 w 177"/>
                <a:gd name="T21" fmla="*/ 11 h 21"/>
                <a:gd name="T22" fmla="*/ 105 w 177"/>
                <a:gd name="T23" fmla="*/ 13 h 21"/>
                <a:gd name="T24" fmla="*/ 110 w 177"/>
                <a:gd name="T25" fmla="*/ 15 h 21"/>
                <a:gd name="T26" fmla="*/ 114 w 177"/>
                <a:gd name="T27" fmla="*/ 15 h 21"/>
                <a:gd name="T28" fmla="*/ 119 w 177"/>
                <a:gd name="T29" fmla="*/ 15 h 21"/>
                <a:gd name="T30" fmla="*/ 123 w 177"/>
                <a:gd name="T31" fmla="*/ 14 h 21"/>
                <a:gd name="T32" fmla="*/ 129 w 177"/>
                <a:gd name="T33" fmla="*/ 13 h 21"/>
                <a:gd name="T34" fmla="*/ 134 w 177"/>
                <a:gd name="T35" fmla="*/ 12 h 21"/>
                <a:gd name="T36" fmla="*/ 140 w 177"/>
                <a:gd name="T37" fmla="*/ 12 h 21"/>
                <a:gd name="T38" fmla="*/ 146 w 177"/>
                <a:gd name="T39" fmla="*/ 11 h 21"/>
                <a:gd name="T40" fmla="*/ 152 w 177"/>
                <a:gd name="T41" fmla="*/ 11 h 21"/>
                <a:gd name="T42" fmla="*/ 158 w 177"/>
                <a:gd name="T43" fmla="*/ 10 h 21"/>
                <a:gd name="T44" fmla="*/ 165 w 177"/>
                <a:gd name="T45" fmla="*/ 10 h 21"/>
                <a:gd name="T46" fmla="*/ 172 w 177"/>
                <a:gd name="T47" fmla="*/ 9 h 21"/>
                <a:gd name="T48" fmla="*/ 176 w 177"/>
                <a:gd name="T49" fmla="*/ 7 h 21"/>
                <a:gd name="T50" fmla="*/ 177 w 177"/>
                <a:gd name="T51" fmla="*/ 4 h 21"/>
                <a:gd name="T52" fmla="*/ 173 w 177"/>
                <a:gd name="T53" fmla="*/ 1 h 21"/>
                <a:gd name="T54" fmla="*/ 167 w 177"/>
                <a:gd name="T55" fmla="*/ 0 h 21"/>
                <a:gd name="T56" fmla="*/ 161 w 177"/>
                <a:gd name="T57" fmla="*/ 0 h 21"/>
                <a:gd name="T58" fmla="*/ 156 w 177"/>
                <a:gd name="T59" fmla="*/ 0 h 21"/>
                <a:gd name="T60" fmla="*/ 150 w 177"/>
                <a:gd name="T61" fmla="*/ 0 h 21"/>
                <a:gd name="T62" fmla="*/ 145 w 177"/>
                <a:gd name="T63" fmla="*/ 0 h 21"/>
                <a:gd name="T64" fmla="*/ 140 w 177"/>
                <a:gd name="T65" fmla="*/ 0 h 21"/>
                <a:gd name="T66" fmla="*/ 135 w 177"/>
                <a:gd name="T67" fmla="*/ 0 h 21"/>
                <a:gd name="T68" fmla="*/ 129 w 177"/>
                <a:gd name="T69" fmla="*/ 2 h 21"/>
                <a:gd name="T70" fmla="*/ 124 w 177"/>
                <a:gd name="T71" fmla="*/ 3 h 21"/>
                <a:gd name="T72" fmla="*/ 119 w 177"/>
                <a:gd name="T73" fmla="*/ 4 h 21"/>
                <a:gd name="T74" fmla="*/ 114 w 177"/>
                <a:gd name="T75" fmla="*/ 4 h 21"/>
                <a:gd name="T76" fmla="*/ 109 w 177"/>
                <a:gd name="T77" fmla="*/ 4 h 21"/>
                <a:gd name="T78" fmla="*/ 104 w 177"/>
                <a:gd name="T79" fmla="*/ 2 h 21"/>
                <a:gd name="T80" fmla="*/ 98 w 177"/>
                <a:gd name="T81" fmla="*/ 0 h 21"/>
                <a:gd name="T82" fmla="*/ 91 w 177"/>
                <a:gd name="T83" fmla="*/ 1 h 21"/>
                <a:gd name="T84" fmla="*/ 83 w 177"/>
                <a:gd name="T85" fmla="*/ 1 h 21"/>
                <a:gd name="T86" fmla="*/ 73 w 177"/>
                <a:gd name="T87" fmla="*/ 1 h 21"/>
                <a:gd name="T88" fmla="*/ 62 w 177"/>
                <a:gd name="T89" fmla="*/ 3 h 21"/>
                <a:gd name="T90" fmla="*/ 52 w 177"/>
                <a:gd name="T91" fmla="*/ 4 h 21"/>
                <a:gd name="T92" fmla="*/ 40 w 177"/>
                <a:gd name="T93" fmla="*/ 6 h 21"/>
                <a:gd name="T94" fmla="*/ 29 w 177"/>
                <a:gd name="T95" fmla="*/ 9 h 21"/>
                <a:gd name="T96" fmla="*/ 18 w 177"/>
                <a:gd name="T97" fmla="*/ 14 h 21"/>
                <a:gd name="T98" fmla="*/ 6 w 177"/>
                <a:gd name="T99" fmla="*/ 19 h 21"/>
                <a:gd name="T100" fmla="*/ 0 w 177"/>
                <a:gd name="T101" fmla="*/ 21 h 21"/>
                <a:gd name="T102" fmla="*/ 0 w 177"/>
                <a:gd name="T103" fmla="*/ 21 h 21"/>
                <a:gd name="T104" fmla="*/ 0 w 177"/>
                <a:gd name="T105" fmla="*/ 21 h 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7"/>
                <a:gd name="T160" fmla="*/ 0 h 21"/>
                <a:gd name="T161" fmla="*/ 177 w 177"/>
                <a:gd name="T162" fmla="*/ 21 h 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7" h="21">
                  <a:moveTo>
                    <a:pt x="0" y="21"/>
                  </a:moveTo>
                  <a:lnTo>
                    <a:pt x="6" y="21"/>
                  </a:lnTo>
                  <a:lnTo>
                    <a:pt x="12" y="21"/>
                  </a:lnTo>
                  <a:lnTo>
                    <a:pt x="17" y="20"/>
                  </a:lnTo>
                  <a:lnTo>
                    <a:pt x="23" y="19"/>
                  </a:lnTo>
                  <a:lnTo>
                    <a:pt x="28" y="18"/>
                  </a:lnTo>
                  <a:lnTo>
                    <a:pt x="34" y="18"/>
                  </a:lnTo>
                  <a:lnTo>
                    <a:pt x="39" y="17"/>
                  </a:lnTo>
                  <a:lnTo>
                    <a:pt x="45" y="16"/>
                  </a:lnTo>
                  <a:lnTo>
                    <a:pt x="50" y="15"/>
                  </a:lnTo>
                  <a:lnTo>
                    <a:pt x="55" y="14"/>
                  </a:lnTo>
                  <a:lnTo>
                    <a:pt x="61" y="13"/>
                  </a:lnTo>
                  <a:lnTo>
                    <a:pt x="66" y="12"/>
                  </a:lnTo>
                  <a:lnTo>
                    <a:pt x="71" y="12"/>
                  </a:lnTo>
                  <a:lnTo>
                    <a:pt x="76" y="11"/>
                  </a:lnTo>
                  <a:lnTo>
                    <a:pt x="81" y="10"/>
                  </a:lnTo>
                  <a:lnTo>
                    <a:pt x="86" y="9"/>
                  </a:lnTo>
                  <a:lnTo>
                    <a:pt x="89" y="8"/>
                  </a:lnTo>
                  <a:lnTo>
                    <a:pt x="92" y="8"/>
                  </a:lnTo>
                  <a:lnTo>
                    <a:pt x="95" y="9"/>
                  </a:lnTo>
                  <a:lnTo>
                    <a:pt x="98" y="10"/>
                  </a:lnTo>
                  <a:lnTo>
                    <a:pt x="100" y="11"/>
                  </a:lnTo>
                  <a:lnTo>
                    <a:pt x="103" y="12"/>
                  </a:lnTo>
                  <a:lnTo>
                    <a:pt x="105" y="13"/>
                  </a:lnTo>
                  <a:lnTo>
                    <a:pt x="108" y="14"/>
                  </a:lnTo>
                  <a:lnTo>
                    <a:pt x="110" y="15"/>
                  </a:lnTo>
                  <a:lnTo>
                    <a:pt x="112" y="15"/>
                  </a:lnTo>
                  <a:lnTo>
                    <a:pt x="114" y="15"/>
                  </a:lnTo>
                  <a:lnTo>
                    <a:pt x="116" y="15"/>
                  </a:lnTo>
                  <a:lnTo>
                    <a:pt x="119" y="15"/>
                  </a:lnTo>
                  <a:lnTo>
                    <a:pt x="121" y="15"/>
                  </a:lnTo>
                  <a:lnTo>
                    <a:pt x="123" y="14"/>
                  </a:lnTo>
                  <a:lnTo>
                    <a:pt x="126" y="14"/>
                  </a:lnTo>
                  <a:lnTo>
                    <a:pt x="129" y="13"/>
                  </a:lnTo>
                  <a:lnTo>
                    <a:pt x="131" y="12"/>
                  </a:lnTo>
                  <a:lnTo>
                    <a:pt x="134" y="12"/>
                  </a:lnTo>
                  <a:lnTo>
                    <a:pt x="137" y="12"/>
                  </a:lnTo>
                  <a:lnTo>
                    <a:pt x="140" y="12"/>
                  </a:lnTo>
                  <a:lnTo>
                    <a:pt x="143" y="11"/>
                  </a:lnTo>
                  <a:lnTo>
                    <a:pt x="146" y="11"/>
                  </a:lnTo>
                  <a:lnTo>
                    <a:pt x="148" y="11"/>
                  </a:lnTo>
                  <a:lnTo>
                    <a:pt x="152" y="11"/>
                  </a:lnTo>
                  <a:lnTo>
                    <a:pt x="155" y="10"/>
                  </a:lnTo>
                  <a:lnTo>
                    <a:pt x="158" y="10"/>
                  </a:lnTo>
                  <a:lnTo>
                    <a:pt x="162" y="10"/>
                  </a:lnTo>
                  <a:lnTo>
                    <a:pt x="165" y="10"/>
                  </a:lnTo>
                  <a:lnTo>
                    <a:pt x="168" y="10"/>
                  </a:lnTo>
                  <a:lnTo>
                    <a:pt x="172" y="9"/>
                  </a:lnTo>
                  <a:lnTo>
                    <a:pt x="175" y="8"/>
                  </a:lnTo>
                  <a:lnTo>
                    <a:pt x="176" y="7"/>
                  </a:lnTo>
                  <a:lnTo>
                    <a:pt x="177" y="5"/>
                  </a:lnTo>
                  <a:lnTo>
                    <a:pt x="177" y="4"/>
                  </a:lnTo>
                  <a:lnTo>
                    <a:pt x="176" y="2"/>
                  </a:lnTo>
                  <a:lnTo>
                    <a:pt x="173" y="1"/>
                  </a:lnTo>
                  <a:lnTo>
                    <a:pt x="170" y="1"/>
                  </a:lnTo>
                  <a:lnTo>
                    <a:pt x="167" y="0"/>
                  </a:lnTo>
                  <a:lnTo>
                    <a:pt x="165" y="0"/>
                  </a:lnTo>
                  <a:lnTo>
                    <a:pt x="161" y="0"/>
                  </a:lnTo>
                  <a:lnTo>
                    <a:pt x="159" y="0"/>
                  </a:lnTo>
                  <a:lnTo>
                    <a:pt x="156" y="0"/>
                  </a:lnTo>
                  <a:lnTo>
                    <a:pt x="153" y="0"/>
                  </a:lnTo>
                  <a:lnTo>
                    <a:pt x="150" y="0"/>
                  </a:lnTo>
                  <a:lnTo>
                    <a:pt x="148" y="0"/>
                  </a:lnTo>
                  <a:lnTo>
                    <a:pt x="145" y="0"/>
                  </a:lnTo>
                  <a:lnTo>
                    <a:pt x="143" y="0"/>
                  </a:lnTo>
                  <a:lnTo>
                    <a:pt x="140" y="0"/>
                  </a:lnTo>
                  <a:lnTo>
                    <a:pt x="137" y="0"/>
                  </a:lnTo>
                  <a:lnTo>
                    <a:pt x="135" y="0"/>
                  </a:lnTo>
                  <a:lnTo>
                    <a:pt x="132" y="1"/>
                  </a:lnTo>
                  <a:lnTo>
                    <a:pt x="129" y="2"/>
                  </a:lnTo>
                  <a:lnTo>
                    <a:pt x="127" y="2"/>
                  </a:lnTo>
                  <a:lnTo>
                    <a:pt x="124" y="3"/>
                  </a:lnTo>
                  <a:lnTo>
                    <a:pt x="122" y="4"/>
                  </a:lnTo>
                  <a:lnTo>
                    <a:pt x="119" y="4"/>
                  </a:lnTo>
                  <a:lnTo>
                    <a:pt x="117" y="4"/>
                  </a:lnTo>
                  <a:lnTo>
                    <a:pt x="114" y="4"/>
                  </a:lnTo>
                  <a:lnTo>
                    <a:pt x="111" y="4"/>
                  </a:lnTo>
                  <a:lnTo>
                    <a:pt x="109" y="4"/>
                  </a:lnTo>
                  <a:lnTo>
                    <a:pt x="106" y="3"/>
                  </a:lnTo>
                  <a:lnTo>
                    <a:pt x="104" y="2"/>
                  </a:lnTo>
                  <a:lnTo>
                    <a:pt x="101" y="1"/>
                  </a:lnTo>
                  <a:lnTo>
                    <a:pt x="98" y="0"/>
                  </a:lnTo>
                  <a:lnTo>
                    <a:pt x="95" y="0"/>
                  </a:lnTo>
                  <a:lnTo>
                    <a:pt x="91" y="1"/>
                  </a:lnTo>
                  <a:lnTo>
                    <a:pt x="88" y="1"/>
                  </a:lnTo>
                  <a:lnTo>
                    <a:pt x="83" y="1"/>
                  </a:lnTo>
                  <a:lnTo>
                    <a:pt x="78" y="1"/>
                  </a:lnTo>
                  <a:lnTo>
                    <a:pt x="73" y="1"/>
                  </a:lnTo>
                  <a:lnTo>
                    <a:pt x="67" y="2"/>
                  </a:lnTo>
                  <a:lnTo>
                    <a:pt x="62" y="3"/>
                  </a:lnTo>
                  <a:lnTo>
                    <a:pt x="57" y="3"/>
                  </a:lnTo>
                  <a:lnTo>
                    <a:pt x="52" y="4"/>
                  </a:lnTo>
                  <a:lnTo>
                    <a:pt x="46" y="5"/>
                  </a:lnTo>
                  <a:lnTo>
                    <a:pt x="40" y="6"/>
                  </a:lnTo>
                  <a:lnTo>
                    <a:pt x="34" y="7"/>
                  </a:lnTo>
                  <a:lnTo>
                    <a:pt x="29" y="9"/>
                  </a:lnTo>
                  <a:lnTo>
                    <a:pt x="23" y="12"/>
                  </a:lnTo>
                  <a:lnTo>
                    <a:pt x="18" y="14"/>
                  </a:lnTo>
                  <a:lnTo>
                    <a:pt x="12" y="17"/>
                  </a:lnTo>
                  <a:lnTo>
                    <a:pt x="6" y="19"/>
                  </a:lnTo>
                  <a:lnTo>
                    <a:pt x="0" y="21"/>
                  </a:lnTo>
                  <a:close/>
                </a:path>
              </a:pathLst>
            </a:custGeom>
            <a:solidFill>
              <a:srgbClr val="000000"/>
            </a:solidFill>
            <a:ln w="9525">
              <a:noFill/>
              <a:round/>
              <a:headEnd/>
              <a:tailEnd/>
            </a:ln>
          </p:spPr>
          <p:txBody>
            <a:bodyPr/>
            <a:lstStyle/>
            <a:p>
              <a:endParaRPr lang="en-US"/>
            </a:p>
          </p:txBody>
        </p:sp>
        <p:sp>
          <p:nvSpPr>
            <p:cNvPr id="16519" name="Freeform 197"/>
            <p:cNvSpPr>
              <a:spLocks/>
            </p:cNvSpPr>
            <p:nvPr/>
          </p:nvSpPr>
          <p:spPr bwMode="auto">
            <a:xfrm>
              <a:off x="1376" y="3569"/>
              <a:ext cx="304" cy="222"/>
            </a:xfrm>
            <a:custGeom>
              <a:avLst/>
              <a:gdLst>
                <a:gd name="T0" fmla="*/ 294 w 304"/>
                <a:gd name="T1" fmla="*/ 9 h 222"/>
                <a:gd name="T2" fmla="*/ 277 w 304"/>
                <a:gd name="T3" fmla="*/ 26 h 222"/>
                <a:gd name="T4" fmla="*/ 260 w 304"/>
                <a:gd name="T5" fmla="*/ 44 h 222"/>
                <a:gd name="T6" fmla="*/ 243 w 304"/>
                <a:gd name="T7" fmla="*/ 61 h 222"/>
                <a:gd name="T8" fmla="*/ 229 w 304"/>
                <a:gd name="T9" fmla="*/ 77 h 222"/>
                <a:gd name="T10" fmla="*/ 218 w 304"/>
                <a:gd name="T11" fmla="*/ 89 h 222"/>
                <a:gd name="T12" fmla="*/ 206 w 304"/>
                <a:gd name="T13" fmla="*/ 101 h 222"/>
                <a:gd name="T14" fmla="*/ 194 w 304"/>
                <a:gd name="T15" fmla="*/ 113 h 222"/>
                <a:gd name="T16" fmla="*/ 183 w 304"/>
                <a:gd name="T17" fmla="*/ 123 h 222"/>
                <a:gd name="T18" fmla="*/ 174 w 304"/>
                <a:gd name="T19" fmla="*/ 130 h 222"/>
                <a:gd name="T20" fmla="*/ 165 w 304"/>
                <a:gd name="T21" fmla="*/ 138 h 222"/>
                <a:gd name="T22" fmla="*/ 155 w 304"/>
                <a:gd name="T23" fmla="*/ 145 h 222"/>
                <a:gd name="T24" fmla="*/ 146 w 304"/>
                <a:gd name="T25" fmla="*/ 152 h 222"/>
                <a:gd name="T26" fmla="*/ 136 w 304"/>
                <a:gd name="T27" fmla="*/ 158 h 222"/>
                <a:gd name="T28" fmla="*/ 126 w 304"/>
                <a:gd name="T29" fmla="*/ 165 h 222"/>
                <a:gd name="T30" fmla="*/ 115 w 304"/>
                <a:gd name="T31" fmla="*/ 171 h 222"/>
                <a:gd name="T32" fmla="*/ 104 w 304"/>
                <a:gd name="T33" fmla="*/ 177 h 222"/>
                <a:gd name="T34" fmla="*/ 92 w 304"/>
                <a:gd name="T35" fmla="*/ 183 h 222"/>
                <a:gd name="T36" fmla="*/ 79 w 304"/>
                <a:gd name="T37" fmla="*/ 189 h 222"/>
                <a:gd name="T38" fmla="*/ 67 w 304"/>
                <a:gd name="T39" fmla="*/ 194 h 222"/>
                <a:gd name="T40" fmla="*/ 53 w 304"/>
                <a:gd name="T41" fmla="*/ 199 h 222"/>
                <a:gd name="T42" fmla="*/ 39 w 304"/>
                <a:gd name="T43" fmla="*/ 202 h 222"/>
                <a:gd name="T44" fmla="*/ 24 w 304"/>
                <a:gd name="T45" fmla="*/ 206 h 222"/>
                <a:gd name="T46" fmla="*/ 10 w 304"/>
                <a:gd name="T47" fmla="*/ 211 h 222"/>
                <a:gd name="T48" fmla="*/ 1 w 304"/>
                <a:gd name="T49" fmla="*/ 215 h 222"/>
                <a:gd name="T50" fmla="*/ 1 w 304"/>
                <a:gd name="T51" fmla="*/ 220 h 222"/>
                <a:gd name="T52" fmla="*/ 11 w 304"/>
                <a:gd name="T53" fmla="*/ 222 h 222"/>
                <a:gd name="T54" fmla="*/ 25 w 304"/>
                <a:gd name="T55" fmla="*/ 220 h 222"/>
                <a:gd name="T56" fmla="*/ 39 w 304"/>
                <a:gd name="T57" fmla="*/ 217 h 222"/>
                <a:gd name="T58" fmla="*/ 52 w 304"/>
                <a:gd name="T59" fmla="*/ 212 h 222"/>
                <a:gd name="T60" fmla="*/ 66 w 304"/>
                <a:gd name="T61" fmla="*/ 207 h 222"/>
                <a:gd name="T62" fmla="*/ 79 w 304"/>
                <a:gd name="T63" fmla="*/ 202 h 222"/>
                <a:gd name="T64" fmla="*/ 93 w 304"/>
                <a:gd name="T65" fmla="*/ 196 h 222"/>
                <a:gd name="T66" fmla="*/ 105 w 304"/>
                <a:gd name="T67" fmla="*/ 189 h 222"/>
                <a:gd name="T68" fmla="*/ 117 w 304"/>
                <a:gd name="T69" fmla="*/ 183 h 222"/>
                <a:gd name="T70" fmla="*/ 127 w 304"/>
                <a:gd name="T71" fmla="*/ 176 h 222"/>
                <a:gd name="T72" fmla="*/ 137 w 304"/>
                <a:gd name="T73" fmla="*/ 170 h 222"/>
                <a:gd name="T74" fmla="*/ 148 w 304"/>
                <a:gd name="T75" fmla="*/ 163 h 222"/>
                <a:gd name="T76" fmla="*/ 157 w 304"/>
                <a:gd name="T77" fmla="*/ 156 h 222"/>
                <a:gd name="T78" fmla="*/ 167 w 304"/>
                <a:gd name="T79" fmla="*/ 148 h 222"/>
                <a:gd name="T80" fmla="*/ 176 w 304"/>
                <a:gd name="T81" fmla="*/ 140 h 222"/>
                <a:gd name="T82" fmla="*/ 186 w 304"/>
                <a:gd name="T83" fmla="*/ 132 h 222"/>
                <a:gd name="T84" fmla="*/ 197 w 304"/>
                <a:gd name="T85" fmla="*/ 122 h 222"/>
                <a:gd name="T86" fmla="*/ 209 w 304"/>
                <a:gd name="T87" fmla="*/ 109 h 222"/>
                <a:gd name="T88" fmla="*/ 221 w 304"/>
                <a:gd name="T89" fmla="*/ 96 h 222"/>
                <a:gd name="T90" fmla="*/ 232 w 304"/>
                <a:gd name="T91" fmla="*/ 83 h 222"/>
                <a:gd name="T92" fmla="*/ 246 w 304"/>
                <a:gd name="T93" fmla="*/ 66 h 222"/>
                <a:gd name="T94" fmla="*/ 262 w 304"/>
                <a:gd name="T95" fmla="*/ 48 h 222"/>
                <a:gd name="T96" fmla="*/ 279 w 304"/>
                <a:gd name="T97" fmla="*/ 29 h 222"/>
                <a:gd name="T98" fmla="*/ 295 w 304"/>
                <a:gd name="T99" fmla="*/ 11 h 222"/>
                <a:gd name="T100" fmla="*/ 304 w 304"/>
                <a:gd name="T101" fmla="*/ 0 h 222"/>
                <a:gd name="T102" fmla="*/ 303 w 304"/>
                <a:gd name="T103" fmla="*/ 0 h 222"/>
                <a:gd name="T104" fmla="*/ 302 w 304"/>
                <a:gd name="T105" fmla="*/ 0 h 2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4"/>
                <a:gd name="T160" fmla="*/ 0 h 222"/>
                <a:gd name="T161" fmla="*/ 304 w 304"/>
                <a:gd name="T162" fmla="*/ 222 h 2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4" h="222">
                  <a:moveTo>
                    <a:pt x="302" y="0"/>
                  </a:moveTo>
                  <a:lnTo>
                    <a:pt x="294" y="9"/>
                  </a:lnTo>
                  <a:lnTo>
                    <a:pt x="285" y="18"/>
                  </a:lnTo>
                  <a:lnTo>
                    <a:pt x="277" y="26"/>
                  </a:lnTo>
                  <a:lnTo>
                    <a:pt x="268" y="35"/>
                  </a:lnTo>
                  <a:lnTo>
                    <a:pt x="260" y="44"/>
                  </a:lnTo>
                  <a:lnTo>
                    <a:pt x="252" y="53"/>
                  </a:lnTo>
                  <a:lnTo>
                    <a:pt x="243" y="61"/>
                  </a:lnTo>
                  <a:lnTo>
                    <a:pt x="235" y="70"/>
                  </a:lnTo>
                  <a:lnTo>
                    <a:pt x="229" y="77"/>
                  </a:lnTo>
                  <a:lnTo>
                    <a:pt x="223" y="83"/>
                  </a:lnTo>
                  <a:lnTo>
                    <a:pt x="218" y="89"/>
                  </a:lnTo>
                  <a:lnTo>
                    <a:pt x="212" y="95"/>
                  </a:lnTo>
                  <a:lnTo>
                    <a:pt x="206" y="101"/>
                  </a:lnTo>
                  <a:lnTo>
                    <a:pt x="200" y="107"/>
                  </a:lnTo>
                  <a:lnTo>
                    <a:pt x="194" y="113"/>
                  </a:lnTo>
                  <a:lnTo>
                    <a:pt x="188" y="119"/>
                  </a:lnTo>
                  <a:lnTo>
                    <a:pt x="183" y="123"/>
                  </a:lnTo>
                  <a:lnTo>
                    <a:pt x="179" y="126"/>
                  </a:lnTo>
                  <a:lnTo>
                    <a:pt x="174" y="130"/>
                  </a:lnTo>
                  <a:lnTo>
                    <a:pt x="170" y="134"/>
                  </a:lnTo>
                  <a:lnTo>
                    <a:pt x="165" y="138"/>
                  </a:lnTo>
                  <a:lnTo>
                    <a:pt x="161" y="141"/>
                  </a:lnTo>
                  <a:lnTo>
                    <a:pt x="155" y="145"/>
                  </a:lnTo>
                  <a:lnTo>
                    <a:pt x="151" y="148"/>
                  </a:lnTo>
                  <a:lnTo>
                    <a:pt x="146" y="152"/>
                  </a:lnTo>
                  <a:lnTo>
                    <a:pt x="141" y="155"/>
                  </a:lnTo>
                  <a:lnTo>
                    <a:pt x="136" y="158"/>
                  </a:lnTo>
                  <a:lnTo>
                    <a:pt x="131" y="162"/>
                  </a:lnTo>
                  <a:lnTo>
                    <a:pt x="126" y="165"/>
                  </a:lnTo>
                  <a:lnTo>
                    <a:pt x="121" y="168"/>
                  </a:lnTo>
                  <a:lnTo>
                    <a:pt x="115" y="171"/>
                  </a:lnTo>
                  <a:lnTo>
                    <a:pt x="110" y="174"/>
                  </a:lnTo>
                  <a:lnTo>
                    <a:pt x="104" y="177"/>
                  </a:lnTo>
                  <a:lnTo>
                    <a:pt x="98" y="181"/>
                  </a:lnTo>
                  <a:lnTo>
                    <a:pt x="92" y="183"/>
                  </a:lnTo>
                  <a:lnTo>
                    <a:pt x="86" y="186"/>
                  </a:lnTo>
                  <a:lnTo>
                    <a:pt x="79" y="189"/>
                  </a:lnTo>
                  <a:lnTo>
                    <a:pt x="73" y="192"/>
                  </a:lnTo>
                  <a:lnTo>
                    <a:pt x="67" y="194"/>
                  </a:lnTo>
                  <a:lnTo>
                    <a:pt x="60" y="196"/>
                  </a:lnTo>
                  <a:lnTo>
                    <a:pt x="53" y="199"/>
                  </a:lnTo>
                  <a:lnTo>
                    <a:pt x="46" y="200"/>
                  </a:lnTo>
                  <a:lnTo>
                    <a:pt x="39" y="202"/>
                  </a:lnTo>
                  <a:lnTo>
                    <a:pt x="32" y="204"/>
                  </a:lnTo>
                  <a:lnTo>
                    <a:pt x="24" y="206"/>
                  </a:lnTo>
                  <a:lnTo>
                    <a:pt x="17" y="208"/>
                  </a:lnTo>
                  <a:lnTo>
                    <a:pt x="10" y="211"/>
                  </a:lnTo>
                  <a:lnTo>
                    <a:pt x="3" y="213"/>
                  </a:lnTo>
                  <a:lnTo>
                    <a:pt x="1" y="215"/>
                  </a:lnTo>
                  <a:lnTo>
                    <a:pt x="0" y="218"/>
                  </a:lnTo>
                  <a:lnTo>
                    <a:pt x="1" y="220"/>
                  </a:lnTo>
                  <a:lnTo>
                    <a:pt x="4" y="222"/>
                  </a:lnTo>
                  <a:lnTo>
                    <a:pt x="11" y="222"/>
                  </a:lnTo>
                  <a:lnTo>
                    <a:pt x="18" y="221"/>
                  </a:lnTo>
                  <a:lnTo>
                    <a:pt x="25" y="220"/>
                  </a:lnTo>
                  <a:lnTo>
                    <a:pt x="32" y="218"/>
                  </a:lnTo>
                  <a:lnTo>
                    <a:pt x="39" y="217"/>
                  </a:lnTo>
                  <a:lnTo>
                    <a:pt x="46" y="214"/>
                  </a:lnTo>
                  <a:lnTo>
                    <a:pt x="52" y="212"/>
                  </a:lnTo>
                  <a:lnTo>
                    <a:pt x="59" y="210"/>
                  </a:lnTo>
                  <a:lnTo>
                    <a:pt x="66" y="207"/>
                  </a:lnTo>
                  <a:lnTo>
                    <a:pt x="73" y="205"/>
                  </a:lnTo>
                  <a:lnTo>
                    <a:pt x="79" y="202"/>
                  </a:lnTo>
                  <a:lnTo>
                    <a:pt x="86" y="199"/>
                  </a:lnTo>
                  <a:lnTo>
                    <a:pt x="93" y="196"/>
                  </a:lnTo>
                  <a:lnTo>
                    <a:pt x="99" y="193"/>
                  </a:lnTo>
                  <a:lnTo>
                    <a:pt x="105" y="189"/>
                  </a:lnTo>
                  <a:lnTo>
                    <a:pt x="112" y="186"/>
                  </a:lnTo>
                  <a:lnTo>
                    <a:pt x="117" y="183"/>
                  </a:lnTo>
                  <a:lnTo>
                    <a:pt x="122" y="180"/>
                  </a:lnTo>
                  <a:lnTo>
                    <a:pt x="127" y="176"/>
                  </a:lnTo>
                  <a:lnTo>
                    <a:pt x="132" y="173"/>
                  </a:lnTo>
                  <a:lnTo>
                    <a:pt x="137" y="170"/>
                  </a:lnTo>
                  <a:lnTo>
                    <a:pt x="143" y="166"/>
                  </a:lnTo>
                  <a:lnTo>
                    <a:pt x="148" y="163"/>
                  </a:lnTo>
                  <a:lnTo>
                    <a:pt x="153" y="159"/>
                  </a:lnTo>
                  <a:lnTo>
                    <a:pt x="157" y="156"/>
                  </a:lnTo>
                  <a:lnTo>
                    <a:pt x="162" y="152"/>
                  </a:lnTo>
                  <a:lnTo>
                    <a:pt x="167" y="148"/>
                  </a:lnTo>
                  <a:lnTo>
                    <a:pt x="172" y="144"/>
                  </a:lnTo>
                  <a:lnTo>
                    <a:pt x="176" y="140"/>
                  </a:lnTo>
                  <a:lnTo>
                    <a:pt x="181" y="136"/>
                  </a:lnTo>
                  <a:lnTo>
                    <a:pt x="186" y="132"/>
                  </a:lnTo>
                  <a:lnTo>
                    <a:pt x="190" y="128"/>
                  </a:lnTo>
                  <a:lnTo>
                    <a:pt x="197" y="122"/>
                  </a:lnTo>
                  <a:lnTo>
                    <a:pt x="203" y="116"/>
                  </a:lnTo>
                  <a:lnTo>
                    <a:pt x="209" y="109"/>
                  </a:lnTo>
                  <a:lnTo>
                    <a:pt x="215" y="103"/>
                  </a:lnTo>
                  <a:lnTo>
                    <a:pt x="221" y="96"/>
                  </a:lnTo>
                  <a:lnTo>
                    <a:pt x="226" y="90"/>
                  </a:lnTo>
                  <a:lnTo>
                    <a:pt x="232" y="83"/>
                  </a:lnTo>
                  <a:lnTo>
                    <a:pt x="238" y="76"/>
                  </a:lnTo>
                  <a:lnTo>
                    <a:pt x="246" y="66"/>
                  </a:lnTo>
                  <a:lnTo>
                    <a:pt x="254" y="57"/>
                  </a:lnTo>
                  <a:lnTo>
                    <a:pt x="262" y="48"/>
                  </a:lnTo>
                  <a:lnTo>
                    <a:pt x="271" y="38"/>
                  </a:lnTo>
                  <a:lnTo>
                    <a:pt x="279" y="29"/>
                  </a:lnTo>
                  <a:lnTo>
                    <a:pt x="287" y="20"/>
                  </a:lnTo>
                  <a:lnTo>
                    <a:pt x="295" y="11"/>
                  </a:lnTo>
                  <a:lnTo>
                    <a:pt x="303" y="1"/>
                  </a:lnTo>
                  <a:lnTo>
                    <a:pt x="304" y="0"/>
                  </a:lnTo>
                  <a:lnTo>
                    <a:pt x="303" y="0"/>
                  </a:lnTo>
                  <a:lnTo>
                    <a:pt x="302" y="0"/>
                  </a:lnTo>
                  <a:close/>
                </a:path>
              </a:pathLst>
            </a:custGeom>
            <a:solidFill>
              <a:srgbClr val="000000"/>
            </a:solidFill>
            <a:ln w="9525">
              <a:noFill/>
              <a:round/>
              <a:headEnd/>
              <a:tailEnd/>
            </a:ln>
          </p:spPr>
          <p:txBody>
            <a:bodyPr/>
            <a:lstStyle/>
            <a:p>
              <a:endParaRPr lang="en-US"/>
            </a:p>
          </p:txBody>
        </p:sp>
        <p:sp>
          <p:nvSpPr>
            <p:cNvPr id="16520" name="Freeform 198"/>
            <p:cNvSpPr>
              <a:spLocks/>
            </p:cNvSpPr>
            <p:nvPr/>
          </p:nvSpPr>
          <p:spPr bwMode="auto">
            <a:xfrm>
              <a:off x="1743" y="3474"/>
              <a:ext cx="106" cy="54"/>
            </a:xfrm>
            <a:custGeom>
              <a:avLst/>
              <a:gdLst>
                <a:gd name="T0" fmla="*/ 4 w 106"/>
                <a:gd name="T1" fmla="*/ 53 h 54"/>
                <a:gd name="T2" fmla="*/ 11 w 106"/>
                <a:gd name="T3" fmla="*/ 51 h 54"/>
                <a:gd name="T4" fmla="*/ 19 w 106"/>
                <a:gd name="T5" fmla="*/ 50 h 54"/>
                <a:gd name="T6" fmla="*/ 26 w 106"/>
                <a:gd name="T7" fmla="*/ 49 h 54"/>
                <a:gd name="T8" fmla="*/ 34 w 106"/>
                <a:gd name="T9" fmla="*/ 49 h 54"/>
                <a:gd name="T10" fmla="*/ 41 w 106"/>
                <a:gd name="T11" fmla="*/ 49 h 54"/>
                <a:gd name="T12" fmla="*/ 48 w 106"/>
                <a:gd name="T13" fmla="*/ 47 h 54"/>
                <a:gd name="T14" fmla="*/ 55 w 106"/>
                <a:gd name="T15" fmla="*/ 44 h 54"/>
                <a:gd name="T16" fmla="*/ 61 w 106"/>
                <a:gd name="T17" fmla="*/ 39 h 54"/>
                <a:gd name="T18" fmla="*/ 68 w 106"/>
                <a:gd name="T19" fmla="*/ 34 h 54"/>
                <a:gd name="T20" fmla="*/ 74 w 106"/>
                <a:gd name="T21" fmla="*/ 28 h 54"/>
                <a:gd name="T22" fmla="*/ 80 w 106"/>
                <a:gd name="T23" fmla="*/ 23 h 54"/>
                <a:gd name="T24" fmla="*/ 86 w 106"/>
                <a:gd name="T25" fmla="*/ 18 h 54"/>
                <a:gd name="T26" fmla="*/ 91 w 106"/>
                <a:gd name="T27" fmla="*/ 15 h 54"/>
                <a:gd name="T28" fmla="*/ 97 w 106"/>
                <a:gd name="T29" fmla="*/ 11 h 54"/>
                <a:gd name="T30" fmla="*/ 103 w 106"/>
                <a:gd name="T31" fmla="*/ 7 h 54"/>
                <a:gd name="T32" fmla="*/ 106 w 106"/>
                <a:gd name="T33" fmla="*/ 3 h 54"/>
                <a:gd name="T34" fmla="*/ 105 w 106"/>
                <a:gd name="T35" fmla="*/ 0 h 54"/>
                <a:gd name="T36" fmla="*/ 101 w 106"/>
                <a:gd name="T37" fmla="*/ 0 h 54"/>
                <a:gd name="T38" fmla="*/ 96 w 106"/>
                <a:gd name="T39" fmla="*/ 1 h 54"/>
                <a:gd name="T40" fmla="*/ 91 w 106"/>
                <a:gd name="T41" fmla="*/ 3 h 54"/>
                <a:gd name="T42" fmla="*/ 87 w 106"/>
                <a:gd name="T43" fmla="*/ 6 h 54"/>
                <a:gd name="T44" fmla="*/ 82 w 106"/>
                <a:gd name="T45" fmla="*/ 9 h 54"/>
                <a:gd name="T46" fmla="*/ 77 w 106"/>
                <a:gd name="T47" fmla="*/ 13 h 54"/>
                <a:gd name="T48" fmla="*/ 72 w 106"/>
                <a:gd name="T49" fmla="*/ 18 h 54"/>
                <a:gd name="T50" fmla="*/ 65 w 106"/>
                <a:gd name="T51" fmla="*/ 23 h 54"/>
                <a:gd name="T52" fmla="*/ 59 w 106"/>
                <a:gd name="T53" fmla="*/ 29 h 54"/>
                <a:gd name="T54" fmla="*/ 53 w 106"/>
                <a:gd name="T55" fmla="*/ 34 h 54"/>
                <a:gd name="T56" fmla="*/ 47 w 106"/>
                <a:gd name="T57" fmla="*/ 38 h 54"/>
                <a:gd name="T58" fmla="*/ 41 w 106"/>
                <a:gd name="T59" fmla="*/ 39 h 54"/>
                <a:gd name="T60" fmla="*/ 35 w 106"/>
                <a:gd name="T61" fmla="*/ 40 h 54"/>
                <a:gd name="T62" fmla="*/ 30 w 106"/>
                <a:gd name="T63" fmla="*/ 42 h 54"/>
                <a:gd name="T64" fmla="*/ 25 w 106"/>
                <a:gd name="T65" fmla="*/ 43 h 54"/>
                <a:gd name="T66" fmla="*/ 18 w 106"/>
                <a:gd name="T67" fmla="*/ 45 h 54"/>
                <a:gd name="T68" fmla="*/ 11 w 106"/>
                <a:gd name="T69" fmla="*/ 48 h 54"/>
                <a:gd name="T70" fmla="*/ 4 w 106"/>
                <a:gd name="T71" fmla="*/ 51 h 54"/>
                <a:gd name="T72" fmla="*/ 1 w 106"/>
                <a:gd name="T73" fmla="*/ 52 h 54"/>
                <a:gd name="T74" fmla="*/ 0 w 106"/>
                <a:gd name="T75" fmla="*/ 54 h 54"/>
                <a:gd name="T76" fmla="*/ 1 w 106"/>
                <a:gd name="T77" fmla="*/ 54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6"/>
                <a:gd name="T118" fmla="*/ 0 h 54"/>
                <a:gd name="T119" fmla="*/ 106 w 10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6" h="54">
                  <a:moveTo>
                    <a:pt x="1" y="54"/>
                  </a:moveTo>
                  <a:lnTo>
                    <a:pt x="4" y="53"/>
                  </a:lnTo>
                  <a:lnTo>
                    <a:pt x="8" y="52"/>
                  </a:lnTo>
                  <a:lnTo>
                    <a:pt x="11" y="51"/>
                  </a:lnTo>
                  <a:lnTo>
                    <a:pt x="15" y="51"/>
                  </a:lnTo>
                  <a:lnTo>
                    <a:pt x="19" y="50"/>
                  </a:lnTo>
                  <a:lnTo>
                    <a:pt x="22" y="49"/>
                  </a:lnTo>
                  <a:lnTo>
                    <a:pt x="26" y="49"/>
                  </a:lnTo>
                  <a:lnTo>
                    <a:pt x="30" y="49"/>
                  </a:lnTo>
                  <a:lnTo>
                    <a:pt x="34" y="49"/>
                  </a:lnTo>
                  <a:lnTo>
                    <a:pt x="37" y="49"/>
                  </a:lnTo>
                  <a:lnTo>
                    <a:pt x="41" y="49"/>
                  </a:lnTo>
                  <a:lnTo>
                    <a:pt x="45" y="48"/>
                  </a:lnTo>
                  <a:lnTo>
                    <a:pt x="48" y="47"/>
                  </a:lnTo>
                  <a:lnTo>
                    <a:pt x="52" y="45"/>
                  </a:lnTo>
                  <a:lnTo>
                    <a:pt x="55" y="44"/>
                  </a:lnTo>
                  <a:lnTo>
                    <a:pt x="58" y="42"/>
                  </a:lnTo>
                  <a:lnTo>
                    <a:pt x="61" y="39"/>
                  </a:lnTo>
                  <a:lnTo>
                    <a:pt x="65" y="36"/>
                  </a:lnTo>
                  <a:lnTo>
                    <a:pt x="68" y="34"/>
                  </a:lnTo>
                  <a:lnTo>
                    <a:pt x="71" y="31"/>
                  </a:lnTo>
                  <a:lnTo>
                    <a:pt x="74" y="28"/>
                  </a:lnTo>
                  <a:lnTo>
                    <a:pt x="77" y="26"/>
                  </a:lnTo>
                  <a:lnTo>
                    <a:pt x="80" y="23"/>
                  </a:lnTo>
                  <a:lnTo>
                    <a:pt x="83" y="21"/>
                  </a:lnTo>
                  <a:lnTo>
                    <a:pt x="86" y="18"/>
                  </a:lnTo>
                  <a:lnTo>
                    <a:pt x="89" y="16"/>
                  </a:lnTo>
                  <a:lnTo>
                    <a:pt x="91" y="15"/>
                  </a:lnTo>
                  <a:lnTo>
                    <a:pt x="95" y="13"/>
                  </a:lnTo>
                  <a:lnTo>
                    <a:pt x="97" y="11"/>
                  </a:lnTo>
                  <a:lnTo>
                    <a:pt x="100" y="9"/>
                  </a:lnTo>
                  <a:lnTo>
                    <a:pt x="103" y="7"/>
                  </a:lnTo>
                  <a:lnTo>
                    <a:pt x="105" y="4"/>
                  </a:lnTo>
                  <a:lnTo>
                    <a:pt x="106" y="3"/>
                  </a:lnTo>
                  <a:lnTo>
                    <a:pt x="106" y="2"/>
                  </a:lnTo>
                  <a:lnTo>
                    <a:pt x="105" y="0"/>
                  </a:lnTo>
                  <a:lnTo>
                    <a:pt x="103" y="0"/>
                  </a:lnTo>
                  <a:lnTo>
                    <a:pt x="101" y="0"/>
                  </a:lnTo>
                  <a:lnTo>
                    <a:pt x="98" y="0"/>
                  </a:lnTo>
                  <a:lnTo>
                    <a:pt x="96" y="1"/>
                  </a:lnTo>
                  <a:lnTo>
                    <a:pt x="94" y="2"/>
                  </a:lnTo>
                  <a:lnTo>
                    <a:pt x="91" y="3"/>
                  </a:lnTo>
                  <a:lnTo>
                    <a:pt x="89" y="4"/>
                  </a:lnTo>
                  <a:lnTo>
                    <a:pt x="87" y="6"/>
                  </a:lnTo>
                  <a:lnTo>
                    <a:pt x="84" y="7"/>
                  </a:lnTo>
                  <a:lnTo>
                    <a:pt x="82" y="9"/>
                  </a:lnTo>
                  <a:lnTo>
                    <a:pt x="79" y="10"/>
                  </a:lnTo>
                  <a:lnTo>
                    <a:pt x="77" y="13"/>
                  </a:lnTo>
                  <a:lnTo>
                    <a:pt x="75" y="15"/>
                  </a:lnTo>
                  <a:lnTo>
                    <a:pt x="72" y="18"/>
                  </a:lnTo>
                  <a:lnTo>
                    <a:pt x="69" y="21"/>
                  </a:lnTo>
                  <a:lnTo>
                    <a:pt x="65" y="23"/>
                  </a:lnTo>
                  <a:lnTo>
                    <a:pt x="62" y="26"/>
                  </a:lnTo>
                  <a:lnTo>
                    <a:pt x="59" y="29"/>
                  </a:lnTo>
                  <a:lnTo>
                    <a:pt x="56" y="32"/>
                  </a:lnTo>
                  <a:lnTo>
                    <a:pt x="53" y="34"/>
                  </a:lnTo>
                  <a:lnTo>
                    <a:pt x="49" y="37"/>
                  </a:lnTo>
                  <a:lnTo>
                    <a:pt x="47" y="38"/>
                  </a:lnTo>
                  <a:lnTo>
                    <a:pt x="44" y="39"/>
                  </a:lnTo>
                  <a:lnTo>
                    <a:pt x="41" y="39"/>
                  </a:lnTo>
                  <a:lnTo>
                    <a:pt x="38" y="39"/>
                  </a:lnTo>
                  <a:lnTo>
                    <a:pt x="35" y="40"/>
                  </a:lnTo>
                  <a:lnTo>
                    <a:pt x="33" y="41"/>
                  </a:lnTo>
                  <a:lnTo>
                    <a:pt x="30" y="42"/>
                  </a:lnTo>
                  <a:lnTo>
                    <a:pt x="28" y="43"/>
                  </a:lnTo>
                  <a:lnTo>
                    <a:pt x="25" y="43"/>
                  </a:lnTo>
                  <a:lnTo>
                    <a:pt x="21" y="44"/>
                  </a:lnTo>
                  <a:lnTo>
                    <a:pt x="18" y="45"/>
                  </a:lnTo>
                  <a:lnTo>
                    <a:pt x="15" y="46"/>
                  </a:lnTo>
                  <a:lnTo>
                    <a:pt x="11" y="48"/>
                  </a:lnTo>
                  <a:lnTo>
                    <a:pt x="8" y="49"/>
                  </a:lnTo>
                  <a:lnTo>
                    <a:pt x="4" y="51"/>
                  </a:lnTo>
                  <a:lnTo>
                    <a:pt x="1" y="51"/>
                  </a:lnTo>
                  <a:lnTo>
                    <a:pt x="1" y="52"/>
                  </a:lnTo>
                  <a:lnTo>
                    <a:pt x="0" y="53"/>
                  </a:lnTo>
                  <a:lnTo>
                    <a:pt x="0" y="54"/>
                  </a:lnTo>
                  <a:lnTo>
                    <a:pt x="1" y="54"/>
                  </a:lnTo>
                  <a:close/>
                </a:path>
              </a:pathLst>
            </a:custGeom>
            <a:solidFill>
              <a:srgbClr val="000000"/>
            </a:solidFill>
            <a:ln w="9525">
              <a:noFill/>
              <a:round/>
              <a:headEnd/>
              <a:tailEnd/>
            </a:ln>
          </p:spPr>
          <p:txBody>
            <a:bodyPr/>
            <a:lstStyle/>
            <a:p>
              <a:endParaRPr lang="en-US"/>
            </a:p>
          </p:txBody>
        </p:sp>
        <p:sp>
          <p:nvSpPr>
            <p:cNvPr id="16521" name="Freeform 199"/>
            <p:cNvSpPr>
              <a:spLocks/>
            </p:cNvSpPr>
            <p:nvPr/>
          </p:nvSpPr>
          <p:spPr bwMode="auto">
            <a:xfrm>
              <a:off x="1827" y="3211"/>
              <a:ext cx="19" cy="35"/>
            </a:xfrm>
            <a:custGeom>
              <a:avLst/>
              <a:gdLst>
                <a:gd name="T0" fmla="*/ 2 w 19"/>
                <a:gd name="T1" fmla="*/ 34 h 35"/>
                <a:gd name="T2" fmla="*/ 5 w 19"/>
                <a:gd name="T3" fmla="*/ 30 h 35"/>
                <a:gd name="T4" fmla="*/ 8 w 19"/>
                <a:gd name="T5" fmla="*/ 24 h 35"/>
                <a:gd name="T6" fmla="*/ 12 w 19"/>
                <a:gd name="T7" fmla="*/ 18 h 35"/>
                <a:gd name="T8" fmla="*/ 14 w 19"/>
                <a:gd name="T9" fmla="*/ 13 h 35"/>
                <a:gd name="T10" fmla="*/ 15 w 19"/>
                <a:gd name="T11" fmla="*/ 11 h 35"/>
                <a:gd name="T12" fmla="*/ 17 w 19"/>
                <a:gd name="T13" fmla="*/ 8 h 35"/>
                <a:gd name="T14" fmla="*/ 18 w 19"/>
                <a:gd name="T15" fmla="*/ 6 h 35"/>
                <a:gd name="T16" fmla="*/ 19 w 19"/>
                <a:gd name="T17" fmla="*/ 3 h 35"/>
                <a:gd name="T18" fmla="*/ 19 w 19"/>
                <a:gd name="T19" fmla="*/ 1 h 35"/>
                <a:gd name="T20" fmla="*/ 18 w 19"/>
                <a:gd name="T21" fmla="*/ 0 h 35"/>
                <a:gd name="T22" fmla="*/ 18 w 19"/>
                <a:gd name="T23" fmla="*/ 0 h 35"/>
                <a:gd name="T24" fmla="*/ 16 w 19"/>
                <a:gd name="T25" fmla="*/ 0 h 35"/>
                <a:gd name="T26" fmla="*/ 13 w 19"/>
                <a:gd name="T27" fmla="*/ 3 h 35"/>
                <a:gd name="T28" fmla="*/ 11 w 19"/>
                <a:gd name="T29" fmla="*/ 6 h 35"/>
                <a:gd name="T30" fmla="*/ 9 w 19"/>
                <a:gd name="T31" fmla="*/ 11 h 35"/>
                <a:gd name="T32" fmla="*/ 7 w 19"/>
                <a:gd name="T33" fmla="*/ 16 h 35"/>
                <a:gd name="T34" fmla="*/ 5 w 19"/>
                <a:gd name="T35" fmla="*/ 21 h 35"/>
                <a:gd name="T36" fmla="*/ 3 w 19"/>
                <a:gd name="T37" fmla="*/ 26 h 35"/>
                <a:gd name="T38" fmla="*/ 2 w 19"/>
                <a:gd name="T39" fmla="*/ 30 h 35"/>
                <a:gd name="T40" fmla="*/ 0 w 19"/>
                <a:gd name="T41" fmla="*/ 34 h 35"/>
                <a:gd name="T42" fmla="*/ 0 w 19"/>
                <a:gd name="T43" fmla="*/ 35 h 35"/>
                <a:gd name="T44" fmla="*/ 1 w 19"/>
                <a:gd name="T45" fmla="*/ 35 h 35"/>
                <a:gd name="T46" fmla="*/ 2 w 19"/>
                <a:gd name="T47" fmla="*/ 35 h 35"/>
                <a:gd name="T48" fmla="*/ 2 w 19"/>
                <a:gd name="T49" fmla="*/ 34 h 35"/>
                <a:gd name="T50" fmla="*/ 2 w 19"/>
                <a:gd name="T51" fmla="*/ 34 h 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
                <a:gd name="T79" fmla="*/ 0 h 35"/>
                <a:gd name="T80" fmla="*/ 19 w 19"/>
                <a:gd name="T81" fmla="*/ 35 h 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 h="35">
                  <a:moveTo>
                    <a:pt x="2" y="34"/>
                  </a:moveTo>
                  <a:lnTo>
                    <a:pt x="5" y="30"/>
                  </a:lnTo>
                  <a:lnTo>
                    <a:pt x="8" y="24"/>
                  </a:lnTo>
                  <a:lnTo>
                    <a:pt x="12" y="18"/>
                  </a:lnTo>
                  <a:lnTo>
                    <a:pt x="14" y="13"/>
                  </a:lnTo>
                  <a:lnTo>
                    <a:pt x="15" y="11"/>
                  </a:lnTo>
                  <a:lnTo>
                    <a:pt x="17" y="8"/>
                  </a:lnTo>
                  <a:lnTo>
                    <a:pt x="18" y="6"/>
                  </a:lnTo>
                  <a:lnTo>
                    <a:pt x="19" y="3"/>
                  </a:lnTo>
                  <a:lnTo>
                    <a:pt x="19" y="1"/>
                  </a:lnTo>
                  <a:lnTo>
                    <a:pt x="18" y="0"/>
                  </a:lnTo>
                  <a:lnTo>
                    <a:pt x="16" y="0"/>
                  </a:lnTo>
                  <a:lnTo>
                    <a:pt x="13" y="3"/>
                  </a:lnTo>
                  <a:lnTo>
                    <a:pt x="11" y="6"/>
                  </a:lnTo>
                  <a:lnTo>
                    <a:pt x="9" y="11"/>
                  </a:lnTo>
                  <a:lnTo>
                    <a:pt x="7" y="16"/>
                  </a:lnTo>
                  <a:lnTo>
                    <a:pt x="5" y="21"/>
                  </a:lnTo>
                  <a:lnTo>
                    <a:pt x="3" y="26"/>
                  </a:lnTo>
                  <a:lnTo>
                    <a:pt x="2" y="30"/>
                  </a:lnTo>
                  <a:lnTo>
                    <a:pt x="0" y="34"/>
                  </a:lnTo>
                  <a:lnTo>
                    <a:pt x="0" y="35"/>
                  </a:lnTo>
                  <a:lnTo>
                    <a:pt x="1" y="35"/>
                  </a:lnTo>
                  <a:lnTo>
                    <a:pt x="2" y="35"/>
                  </a:lnTo>
                  <a:lnTo>
                    <a:pt x="2" y="34"/>
                  </a:lnTo>
                  <a:close/>
                </a:path>
              </a:pathLst>
            </a:custGeom>
            <a:solidFill>
              <a:srgbClr val="000000"/>
            </a:solidFill>
            <a:ln w="9525">
              <a:noFill/>
              <a:round/>
              <a:headEnd/>
              <a:tailEnd/>
            </a:ln>
          </p:spPr>
          <p:txBody>
            <a:bodyPr/>
            <a:lstStyle/>
            <a:p>
              <a:endParaRPr lang="en-US"/>
            </a:p>
          </p:txBody>
        </p:sp>
        <p:sp>
          <p:nvSpPr>
            <p:cNvPr id="16522" name="Freeform 200"/>
            <p:cNvSpPr>
              <a:spLocks/>
            </p:cNvSpPr>
            <p:nvPr/>
          </p:nvSpPr>
          <p:spPr bwMode="auto">
            <a:xfrm>
              <a:off x="1978" y="3359"/>
              <a:ext cx="39" cy="15"/>
            </a:xfrm>
            <a:custGeom>
              <a:avLst/>
              <a:gdLst>
                <a:gd name="T0" fmla="*/ 1 w 39"/>
                <a:gd name="T1" fmla="*/ 3 h 15"/>
                <a:gd name="T2" fmla="*/ 3 w 39"/>
                <a:gd name="T3" fmla="*/ 6 h 15"/>
                <a:gd name="T4" fmla="*/ 6 w 39"/>
                <a:gd name="T5" fmla="*/ 8 h 15"/>
                <a:gd name="T6" fmla="*/ 9 w 39"/>
                <a:gd name="T7" fmla="*/ 10 h 15"/>
                <a:gd name="T8" fmla="*/ 11 w 39"/>
                <a:gd name="T9" fmla="*/ 12 h 15"/>
                <a:gd name="T10" fmla="*/ 14 w 39"/>
                <a:gd name="T11" fmla="*/ 13 h 15"/>
                <a:gd name="T12" fmla="*/ 17 w 39"/>
                <a:gd name="T13" fmla="*/ 15 h 15"/>
                <a:gd name="T14" fmla="*/ 20 w 39"/>
                <a:gd name="T15" fmla="*/ 15 h 15"/>
                <a:gd name="T16" fmla="*/ 24 w 39"/>
                <a:gd name="T17" fmla="*/ 15 h 15"/>
                <a:gd name="T18" fmla="*/ 26 w 39"/>
                <a:gd name="T19" fmla="*/ 15 h 15"/>
                <a:gd name="T20" fmla="*/ 29 w 39"/>
                <a:gd name="T21" fmla="*/ 14 h 15"/>
                <a:gd name="T22" fmla="*/ 32 w 39"/>
                <a:gd name="T23" fmla="*/ 13 h 15"/>
                <a:gd name="T24" fmla="*/ 35 w 39"/>
                <a:gd name="T25" fmla="*/ 11 h 15"/>
                <a:gd name="T26" fmla="*/ 37 w 39"/>
                <a:gd name="T27" fmla="*/ 9 h 15"/>
                <a:gd name="T28" fmla="*/ 39 w 39"/>
                <a:gd name="T29" fmla="*/ 6 h 15"/>
                <a:gd name="T30" fmla="*/ 39 w 39"/>
                <a:gd name="T31" fmla="*/ 3 h 15"/>
                <a:gd name="T32" fmla="*/ 38 w 39"/>
                <a:gd name="T33" fmla="*/ 1 h 15"/>
                <a:gd name="T34" fmla="*/ 37 w 39"/>
                <a:gd name="T35" fmla="*/ 0 h 15"/>
                <a:gd name="T36" fmla="*/ 36 w 39"/>
                <a:gd name="T37" fmla="*/ 0 h 15"/>
                <a:gd name="T38" fmla="*/ 34 w 39"/>
                <a:gd name="T39" fmla="*/ 0 h 15"/>
                <a:gd name="T40" fmla="*/ 33 w 39"/>
                <a:gd name="T41" fmla="*/ 1 h 15"/>
                <a:gd name="T42" fmla="*/ 31 w 39"/>
                <a:gd name="T43" fmla="*/ 4 h 15"/>
                <a:gd name="T44" fmla="*/ 28 w 39"/>
                <a:gd name="T45" fmla="*/ 6 h 15"/>
                <a:gd name="T46" fmla="*/ 26 w 39"/>
                <a:gd name="T47" fmla="*/ 8 h 15"/>
                <a:gd name="T48" fmla="*/ 22 w 39"/>
                <a:gd name="T49" fmla="*/ 9 h 15"/>
                <a:gd name="T50" fmla="*/ 20 w 39"/>
                <a:gd name="T51" fmla="*/ 9 h 15"/>
                <a:gd name="T52" fmla="*/ 17 w 39"/>
                <a:gd name="T53" fmla="*/ 9 h 15"/>
                <a:gd name="T54" fmla="*/ 15 w 39"/>
                <a:gd name="T55" fmla="*/ 9 h 15"/>
                <a:gd name="T56" fmla="*/ 12 w 39"/>
                <a:gd name="T57" fmla="*/ 8 h 15"/>
                <a:gd name="T58" fmla="*/ 9 w 39"/>
                <a:gd name="T59" fmla="*/ 6 h 15"/>
                <a:gd name="T60" fmla="*/ 7 w 39"/>
                <a:gd name="T61" fmla="*/ 5 h 15"/>
                <a:gd name="T62" fmla="*/ 4 w 39"/>
                <a:gd name="T63" fmla="*/ 3 h 15"/>
                <a:gd name="T64" fmla="*/ 2 w 39"/>
                <a:gd name="T65" fmla="*/ 2 h 15"/>
                <a:gd name="T66" fmla="*/ 1 w 39"/>
                <a:gd name="T67" fmla="*/ 2 h 15"/>
                <a:gd name="T68" fmla="*/ 1 w 39"/>
                <a:gd name="T69" fmla="*/ 3 h 15"/>
                <a:gd name="T70" fmla="*/ 0 w 39"/>
                <a:gd name="T71" fmla="*/ 3 h 15"/>
                <a:gd name="T72" fmla="*/ 1 w 39"/>
                <a:gd name="T73" fmla="*/ 3 h 15"/>
                <a:gd name="T74" fmla="*/ 1 w 39"/>
                <a:gd name="T75" fmla="*/ 3 h 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9"/>
                <a:gd name="T115" fmla="*/ 0 h 15"/>
                <a:gd name="T116" fmla="*/ 39 w 39"/>
                <a:gd name="T117" fmla="*/ 15 h 1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9" h="15">
                  <a:moveTo>
                    <a:pt x="1" y="3"/>
                  </a:moveTo>
                  <a:lnTo>
                    <a:pt x="3" y="6"/>
                  </a:lnTo>
                  <a:lnTo>
                    <a:pt x="6" y="8"/>
                  </a:lnTo>
                  <a:lnTo>
                    <a:pt x="9" y="10"/>
                  </a:lnTo>
                  <a:lnTo>
                    <a:pt x="11" y="12"/>
                  </a:lnTo>
                  <a:lnTo>
                    <a:pt x="14" y="13"/>
                  </a:lnTo>
                  <a:lnTo>
                    <a:pt x="17" y="15"/>
                  </a:lnTo>
                  <a:lnTo>
                    <a:pt x="20" y="15"/>
                  </a:lnTo>
                  <a:lnTo>
                    <a:pt x="24" y="15"/>
                  </a:lnTo>
                  <a:lnTo>
                    <a:pt x="26" y="15"/>
                  </a:lnTo>
                  <a:lnTo>
                    <a:pt x="29" y="14"/>
                  </a:lnTo>
                  <a:lnTo>
                    <a:pt x="32" y="13"/>
                  </a:lnTo>
                  <a:lnTo>
                    <a:pt x="35" y="11"/>
                  </a:lnTo>
                  <a:lnTo>
                    <a:pt x="37" y="9"/>
                  </a:lnTo>
                  <a:lnTo>
                    <a:pt x="39" y="6"/>
                  </a:lnTo>
                  <a:lnTo>
                    <a:pt x="39" y="3"/>
                  </a:lnTo>
                  <a:lnTo>
                    <a:pt x="38" y="1"/>
                  </a:lnTo>
                  <a:lnTo>
                    <a:pt x="37" y="0"/>
                  </a:lnTo>
                  <a:lnTo>
                    <a:pt x="36" y="0"/>
                  </a:lnTo>
                  <a:lnTo>
                    <a:pt x="34" y="0"/>
                  </a:lnTo>
                  <a:lnTo>
                    <a:pt x="33" y="1"/>
                  </a:lnTo>
                  <a:lnTo>
                    <a:pt x="31" y="4"/>
                  </a:lnTo>
                  <a:lnTo>
                    <a:pt x="28" y="6"/>
                  </a:lnTo>
                  <a:lnTo>
                    <a:pt x="26" y="8"/>
                  </a:lnTo>
                  <a:lnTo>
                    <a:pt x="22" y="9"/>
                  </a:lnTo>
                  <a:lnTo>
                    <a:pt x="20" y="9"/>
                  </a:lnTo>
                  <a:lnTo>
                    <a:pt x="17" y="9"/>
                  </a:lnTo>
                  <a:lnTo>
                    <a:pt x="15" y="9"/>
                  </a:lnTo>
                  <a:lnTo>
                    <a:pt x="12" y="8"/>
                  </a:lnTo>
                  <a:lnTo>
                    <a:pt x="9" y="6"/>
                  </a:lnTo>
                  <a:lnTo>
                    <a:pt x="7" y="5"/>
                  </a:lnTo>
                  <a:lnTo>
                    <a:pt x="4" y="3"/>
                  </a:lnTo>
                  <a:lnTo>
                    <a:pt x="2" y="2"/>
                  </a:lnTo>
                  <a:lnTo>
                    <a:pt x="1" y="2"/>
                  </a:lnTo>
                  <a:lnTo>
                    <a:pt x="1" y="3"/>
                  </a:lnTo>
                  <a:lnTo>
                    <a:pt x="0" y="3"/>
                  </a:lnTo>
                  <a:lnTo>
                    <a:pt x="1" y="3"/>
                  </a:lnTo>
                  <a:close/>
                </a:path>
              </a:pathLst>
            </a:custGeom>
            <a:solidFill>
              <a:srgbClr val="000000"/>
            </a:solidFill>
            <a:ln w="9525">
              <a:noFill/>
              <a:round/>
              <a:headEnd/>
              <a:tailEnd/>
            </a:ln>
          </p:spPr>
          <p:txBody>
            <a:bodyPr/>
            <a:lstStyle/>
            <a:p>
              <a:endParaRPr lang="en-US"/>
            </a:p>
          </p:txBody>
        </p:sp>
        <p:sp>
          <p:nvSpPr>
            <p:cNvPr id="16523" name="Freeform 201"/>
            <p:cNvSpPr>
              <a:spLocks/>
            </p:cNvSpPr>
            <p:nvPr/>
          </p:nvSpPr>
          <p:spPr bwMode="auto">
            <a:xfrm>
              <a:off x="1890" y="3205"/>
              <a:ext cx="94" cy="149"/>
            </a:xfrm>
            <a:custGeom>
              <a:avLst/>
              <a:gdLst>
                <a:gd name="T0" fmla="*/ 0 w 94"/>
                <a:gd name="T1" fmla="*/ 2 h 149"/>
                <a:gd name="T2" fmla="*/ 8 w 94"/>
                <a:gd name="T3" fmla="*/ 10 h 149"/>
                <a:gd name="T4" fmla="*/ 16 w 94"/>
                <a:gd name="T5" fmla="*/ 18 h 149"/>
                <a:gd name="T6" fmla="*/ 23 w 94"/>
                <a:gd name="T7" fmla="*/ 26 h 149"/>
                <a:gd name="T8" fmla="*/ 30 w 94"/>
                <a:gd name="T9" fmla="*/ 34 h 149"/>
                <a:gd name="T10" fmla="*/ 37 w 94"/>
                <a:gd name="T11" fmla="*/ 42 h 149"/>
                <a:gd name="T12" fmla="*/ 44 w 94"/>
                <a:gd name="T13" fmla="*/ 51 h 149"/>
                <a:gd name="T14" fmla="*/ 51 w 94"/>
                <a:gd name="T15" fmla="*/ 59 h 149"/>
                <a:gd name="T16" fmla="*/ 57 w 94"/>
                <a:gd name="T17" fmla="*/ 68 h 149"/>
                <a:gd name="T18" fmla="*/ 62 w 94"/>
                <a:gd name="T19" fmla="*/ 78 h 149"/>
                <a:gd name="T20" fmla="*/ 68 w 94"/>
                <a:gd name="T21" fmla="*/ 87 h 149"/>
                <a:gd name="T22" fmla="*/ 72 w 94"/>
                <a:gd name="T23" fmla="*/ 97 h 149"/>
                <a:gd name="T24" fmla="*/ 77 w 94"/>
                <a:gd name="T25" fmla="*/ 107 h 149"/>
                <a:gd name="T26" fmla="*/ 81 w 94"/>
                <a:gd name="T27" fmla="*/ 117 h 149"/>
                <a:gd name="T28" fmla="*/ 85 w 94"/>
                <a:gd name="T29" fmla="*/ 128 h 149"/>
                <a:gd name="T30" fmla="*/ 89 w 94"/>
                <a:gd name="T31" fmla="*/ 138 h 149"/>
                <a:gd name="T32" fmla="*/ 93 w 94"/>
                <a:gd name="T33" fmla="*/ 148 h 149"/>
                <a:gd name="T34" fmla="*/ 94 w 94"/>
                <a:gd name="T35" fmla="*/ 149 h 149"/>
                <a:gd name="T36" fmla="*/ 94 w 94"/>
                <a:gd name="T37" fmla="*/ 148 h 149"/>
                <a:gd name="T38" fmla="*/ 94 w 94"/>
                <a:gd name="T39" fmla="*/ 148 h 149"/>
                <a:gd name="T40" fmla="*/ 94 w 94"/>
                <a:gd name="T41" fmla="*/ 147 h 149"/>
                <a:gd name="T42" fmla="*/ 90 w 94"/>
                <a:gd name="T43" fmla="*/ 137 h 149"/>
                <a:gd name="T44" fmla="*/ 87 w 94"/>
                <a:gd name="T45" fmla="*/ 127 h 149"/>
                <a:gd name="T46" fmla="*/ 83 w 94"/>
                <a:gd name="T47" fmla="*/ 117 h 149"/>
                <a:gd name="T48" fmla="*/ 79 w 94"/>
                <a:gd name="T49" fmla="*/ 107 h 149"/>
                <a:gd name="T50" fmla="*/ 75 w 94"/>
                <a:gd name="T51" fmla="*/ 97 h 149"/>
                <a:gd name="T52" fmla="*/ 71 w 94"/>
                <a:gd name="T53" fmla="*/ 88 h 149"/>
                <a:gd name="T54" fmla="*/ 66 w 94"/>
                <a:gd name="T55" fmla="*/ 78 h 149"/>
                <a:gd name="T56" fmla="*/ 60 w 94"/>
                <a:gd name="T57" fmla="*/ 69 h 149"/>
                <a:gd name="T58" fmla="*/ 54 w 94"/>
                <a:gd name="T59" fmla="*/ 59 h 149"/>
                <a:gd name="T60" fmla="*/ 47 w 94"/>
                <a:gd name="T61" fmla="*/ 50 h 149"/>
                <a:gd name="T62" fmla="*/ 41 w 94"/>
                <a:gd name="T63" fmla="*/ 42 h 149"/>
                <a:gd name="T64" fmla="*/ 33 w 94"/>
                <a:gd name="T65" fmla="*/ 33 h 149"/>
                <a:gd name="T66" fmla="*/ 25 w 94"/>
                <a:gd name="T67" fmla="*/ 25 h 149"/>
                <a:gd name="T68" fmla="*/ 17 w 94"/>
                <a:gd name="T69" fmla="*/ 17 h 149"/>
                <a:gd name="T70" fmla="*/ 10 w 94"/>
                <a:gd name="T71" fmla="*/ 9 h 149"/>
                <a:gd name="T72" fmla="*/ 2 w 94"/>
                <a:gd name="T73" fmla="*/ 1 h 149"/>
                <a:gd name="T74" fmla="*/ 1 w 94"/>
                <a:gd name="T75" fmla="*/ 0 h 149"/>
                <a:gd name="T76" fmla="*/ 0 w 94"/>
                <a:gd name="T77" fmla="*/ 1 h 149"/>
                <a:gd name="T78" fmla="*/ 0 w 94"/>
                <a:gd name="T79" fmla="*/ 2 h 149"/>
                <a:gd name="T80" fmla="*/ 0 w 94"/>
                <a:gd name="T81" fmla="*/ 2 h 149"/>
                <a:gd name="T82" fmla="*/ 0 w 94"/>
                <a:gd name="T83" fmla="*/ 2 h 14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4"/>
                <a:gd name="T127" fmla="*/ 0 h 149"/>
                <a:gd name="T128" fmla="*/ 94 w 94"/>
                <a:gd name="T129" fmla="*/ 149 h 14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4" h="149">
                  <a:moveTo>
                    <a:pt x="0" y="2"/>
                  </a:moveTo>
                  <a:lnTo>
                    <a:pt x="8" y="10"/>
                  </a:lnTo>
                  <a:lnTo>
                    <a:pt x="16" y="18"/>
                  </a:lnTo>
                  <a:lnTo>
                    <a:pt x="23" y="26"/>
                  </a:lnTo>
                  <a:lnTo>
                    <a:pt x="30" y="34"/>
                  </a:lnTo>
                  <a:lnTo>
                    <a:pt x="37" y="42"/>
                  </a:lnTo>
                  <a:lnTo>
                    <a:pt x="44" y="51"/>
                  </a:lnTo>
                  <a:lnTo>
                    <a:pt x="51" y="59"/>
                  </a:lnTo>
                  <a:lnTo>
                    <a:pt x="57" y="68"/>
                  </a:lnTo>
                  <a:lnTo>
                    <a:pt x="62" y="78"/>
                  </a:lnTo>
                  <a:lnTo>
                    <a:pt x="68" y="87"/>
                  </a:lnTo>
                  <a:lnTo>
                    <a:pt x="72" y="97"/>
                  </a:lnTo>
                  <a:lnTo>
                    <a:pt x="77" y="107"/>
                  </a:lnTo>
                  <a:lnTo>
                    <a:pt x="81" y="117"/>
                  </a:lnTo>
                  <a:lnTo>
                    <a:pt x="85" y="128"/>
                  </a:lnTo>
                  <a:lnTo>
                    <a:pt x="89" y="138"/>
                  </a:lnTo>
                  <a:lnTo>
                    <a:pt x="93" y="148"/>
                  </a:lnTo>
                  <a:lnTo>
                    <a:pt x="94" y="149"/>
                  </a:lnTo>
                  <a:lnTo>
                    <a:pt x="94" y="148"/>
                  </a:lnTo>
                  <a:lnTo>
                    <a:pt x="94" y="147"/>
                  </a:lnTo>
                  <a:lnTo>
                    <a:pt x="90" y="137"/>
                  </a:lnTo>
                  <a:lnTo>
                    <a:pt x="87" y="127"/>
                  </a:lnTo>
                  <a:lnTo>
                    <a:pt x="83" y="117"/>
                  </a:lnTo>
                  <a:lnTo>
                    <a:pt x="79" y="107"/>
                  </a:lnTo>
                  <a:lnTo>
                    <a:pt x="75" y="97"/>
                  </a:lnTo>
                  <a:lnTo>
                    <a:pt x="71" y="88"/>
                  </a:lnTo>
                  <a:lnTo>
                    <a:pt x="66" y="78"/>
                  </a:lnTo>
                  <a:lnTo>
                    <a:pt x="60" y="69"/>
                  </a:lnTo>
                  <a:lnTo>
                    <a:pt x="54" y="59"/>
                  </a:lnTo>
                  <a:lnTo>
                    <a:pt x="47" y="50"/>
                  </a:lnTo>
                  <a:lnTo>
                    <a:pt x="41" y="42"/>
                  </a:lnTo>
                  <a:lnTo>
                    <a:pt x="33" y="33"/>
                  </a:lnTo>
                  <a:lnTo>
                    <a:pt x="25" y="25"/>
                  </a:lnTo>
                  <a:lnTo>
                    <a:pt x="17" y="17"/>
                  </a:lnTo>
                  <a:lnTo>
                    <a:pt x="10" y="9"/>
                  </a:lnTo>
                  <a:lnTo>
                    <a:pt x="2" y="1"/>
                  </a:lnTo>
                  <a:lnTo>
                    <a:pt x="1" y="0"/>
                  </a:lnTo>
                  <a:lnTo>
                    <a:pt x="0" y="1"/>
                  </a:lnTo>
                  <a:lnTo>
                    <a:pt x="0" y="2"/>
                  </a:lnTo>
                  <a:close/>
                </a:path>
              </a:pathLst>
            </a:custGeom>
            <a:solidFill>
              <a:srgbClr val="000000"/>
            </a:solidFill>
            <a:ln w="9525">
              <a:noFill/>
              <a:round/>
              <a:headEnd/>
              <a:tailEnd/>
            </a:ln>
          </p:spPr>
          <p:txBody>
            <a:bodyPr/>
            <a:lstStyle/>
            <a:p>
              <a:endParaRPr lang="en-US"/>
            </a:p>
          </p:txBody>
        </p:sp>
        <p:sp>
          <p:nvSpPr>
            <p:cNvPr id="16524" name="Freeform 202"/>
            <p:cNvSpPr>
              <a:spLocks/>
            </p:cNvSpPr>
            <p:nvPr/>
          </p:nvSpPr>
          <p:spPr bwMode="auto">
            <a:xfrm>
              <a:off x="1881" y="3205"/>
              <a:ext cx="7" cy="30"/>
            </a:xfrm>
            <a:custGeom>
              <a:avLst/>
              <a:gdLst>
                <a:gd name="T0" fmla="*/ 5 w 7"/>
                <a:gd name="T1" fmla="*/ 2 h 30"/>
                <a:gd name="T2" fmla="*/ 5 w 7"/>
                <a:gd name="T3" fmla="*/ 9 h 30"/>
                <a:gd name="T4" fmla="*/ 4 w 7"/>
                <a:gd name="T5" fmla="*/ 15 h 30"/>
                <a:gd name="T6" fmla="*/ 2 w 7"/>
                <a:gd name="T7" fmla="*/ 22 h 30"/>
                <a:gd name="T8" fmla="*/ 0 w 7"/>
                <a:gd name="T9" fmla="*/ 28 h 30"/>
                <a:gd name="T10" fmla="*/ 0 w 7"/>
                <a:gd name="T11" fmla="*/ 29 h 30"/>
                <a:gd name="T12" fmla="*/ 1 w 7"/>
                <a:gd name="T13" fmla="*/ 30 h 30"/>
                <a:gd name="T14" fmla="*/ 1 w 7"/>
                <a:gd name="T15" fmla="*/ 30 h 30"/>
                <a:gd name="T16" fmla="*/ 2 w 7"/>
                <a:gd name="T17" fmla="*/ 29 h 30"/>
                <a:gd name="T18" fmla="*/ 5 w 7"/>
                <a:gd name="T19" fmla="*/ 23 h 30"/>
                <a:gd name="T20" fmla="*/ 6 w 7"/>
                <a:gd name="T21" fmla="*/ 16 h 30"/>
                <a:gd name="T22" fmla="*/ 7 w 7"/>
                <a:gd name="T23" fmla="*/ 8 h 30"/>
                <a:gd name="T24" fmla="*/ 7 w 7"/>
                <a:gd name="T25" fmla="*/ 1 h 30"/>
                <a:gd name="T26" fmla="*/ 6 w 7"/>
                <a:gd name="T27" fmla="*/ 0 h 30"/>
                <a:gd name="T28" fmla="*/ 6 w 7"/>
                <a:gd name="T29" fmla="*/ 0 h 30"/>
                <a:gd name="T30" fmla="*/ 5 w 7"/>
                <a:gd name="T31" fmla="*/ 1 h 30"/>
                <a:gd name="T32" fmla="*/ 5 w 7"/>
                <a:gd name="T33" fmla="*/ 2 h 30"/>
                <a:gd name="T34" fmla="*/ 5 w 7"/>
                <a:gd name="T35" fmla="*/ 2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
                <a:gd name="T55" fmla="*/ 0 h 30"/>
                <a:gd name="T56" fmla="*/ 7 w 7"/>
                <a:gd name="T57" fmla="*/ 30 h 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 h="30">
                  <a:moveTo>
                    <a:pt x="5" y="2"/>
                  </a:moveTo>
                  <a:lnTo>
                    <a:pt x="5" y="9"/>
                  </a:lnTo>
                  <a:lnTo>
                    <a:pt x="4" y="15"/>
                  </a:lnTo>
                  <a:lnTo>
                    <a:pt x="2" y="22"/>
                  </a:lnTo>
                  <a:lnTo>
                    <a:pt x="0" y="28"/>
                  </a:lnTo>
                  <a:lnTo>
                    <a:pt x="0" y="29"/>
                  </a:lnTo>
                  <a:lnTo>
                    <a:pt x="1" y="30"/>
                  </a:lnTo>
                  <a:lnTo>
                    <a:pt x="2" y="29"/>
                  </a:lnTo>
                  <a:lnTo>
                    <a:pt x="5" y="23"/>
                  </a:lnTo>
                  <a:lnTo>
                    <a:pt x="6" y="16"/>
                  </a:lnTo>
                  <a:lnTo>
                    <a:pt x="7" y="8"/>
                  </a:lnTo>
                  <a:lnTo>
                    <a:pt x="7" y="1"/>
                  </a:lnTo>
                  <a:lnTo>
                    <a:pt x="6" y="0"/>
                  </a:lnTo>
                  <a:lnTo>
                    <a:pt x="5" y="1"/>
                  </a:lnTo>
                  <a:lnTo>
                    <a:pt x="5" y="2"/>
                  </a:lnTo>
                  <a:close/>
                </a:path>
              </a:pathLst>
            </a:custGeom>
            <a:solidFill>
              <a:srgbClr val="000000"/>
            </a:solidFill>
            <a:ln w="9525">
              <a:noFill/>
              <a:round/>
              <a:headEnd/>
              <a:tailEnd/>
            </a:ln>
          </p:spPr>
          <p:txBody>
            <a:bodyPr/>
            <a:lstStyle/>
            <a:p>
              <a:endParaRPr lang="en-US"/>
            </a:p>
          </p:txBody>
        </p:sp>
        <p:sp>
          <p:nvSpPr>
            <p:cNvPr id="16525" name="Freeform 203"/>
            <p:cNvSpPr>
              <a:spLocks/>
            </p:cNvSpPr>
            <p:nvPr/>
          </p:nvSpPr>
          <p:spPr bwMode="auto">
            <a:xfrm>
              <a:off x="1977" y="3206"/>
              <a:ext cx="17" cy="156"/>
            </a:xfrm>
            <a:custGeom>
              <a:avLst/>
              <a:gdLst>
                <a:gd name="T0" fmla="*/ 15 w 17"/>
                <a:gd name="T1" fmla="*/ 0 h 156"/>
                <a:gd name="T2" fmla="*/ 10 w 17"/>
                <a:gd name="T3" fmla="*/ 8 h 156"/>
                <a:gd name="T4" fmla="*/ 7 w 17"/>
                <a:gd name="T5" fmla="*/ 16 h 156"/>
                <a:gd name="T6" fmla="*/ 4 w 17"/>
                <a:gd name="T7" fmla="*/ 24 h 156"/>
                <a:gd name="T8" fmla="*/ 3 w 17"/>
                <a:gd name="T9" fmla="*/ 33 h 156"/>
                <a:gd name="T10" fmla="*/ 1 w 17"/>
                <a:gd name="T11" fmla="*/ 41 h 156"/>
                <a:gd name="T12" fmla="*/ 1 w 17"/>
                <a:gd name="T13" fmla="*/ 50 h 156"/>
                <a:gd name="T14" fmla="*/ 0 w 17"/>
                <a:gd name="T15" fmla="*/ 59 h 156"/>
                <a:gd name="T16" fmla="*/ 0 w 17"/>
                <a:gd name="T17" fmla="*/ 68 h 156"/>
                <a:gd name="T18" fmla="*/ 0 w 17"/>
                <a:gd name="T19" fmla="*/ 90 h 156"/>
                <a:gd name="T20" fmla="*/ 1 w 17"/>
                <a:gd name="T21" fmla="*/ 112 h 156"/>
                <a:gd name="T22" fmla="*/ 5 w 17"/>
                <a:gd name="T23" fmla="*/ 133 h 156"/>
                <a:gd name="T24" fmla="*/ 12 w 17"/>
                <a:gd name="T25" fmla="*/ 155 h 156"/>
                <a:gd name="T26" fmla="*/ 13 w 17"/>
                <a:gd name="T27" fmla="*/ 156 h 156"/>
                <a:gd name="T28" fmla="*/ 14 w 17"/>
                <a:gd name="T29" fmla="*/ 155 h 156"/>
                <a:gd name="T30" fmla="*/ 15 w 17"/>
                <a:gd name="T31" fmla="*/ 154 h 156"/>
                <a:gd name="T32" fmla="*/ 16 w 17"/>
                <a:gd name="T33" fmla="*/ 153 h 156"/>
                <a:gd name="T34" fmla="*/ 10 w 17"/>
                <a:gd name="T35" fmla="*/ 133 h 156"/>
                <a:gd name="T36" fmla="*/ 7 w 17"/>
                <a:gd name="T37" fmla="*/ 113 h 156"/>
                <a:gd name="T38" fmla="*/ 4 w 17"/>
                <a:gd name="T39" fmla="*/ 93 h 156"/>
                <a:gd name="T40" fmla="*/ 4 w 17"/>
                <a:gd name="T41" fmla="*/ 72 h 156"/>
                <a:gd name="T42" fmla="*/ 5 w 17"/>
                <a:gd name="T43" fmla="*/ 63 h 156"/>
                <a:gd name="T44" fmla="*/ 5 w 17"/>
                <a:gd name="T45" fmla="*/ 54 h 156"/>
                <a:gd name="T46" fmla="*/ 5 w 17"/>
                <a:gd name="T47" fmla="*/ 45 h 156"/>
                <a:gd name="T48" fmla="*/ 6 w 17"/>
                <a:gd name="T49" fmla="*/ 35 h 156"/>
                <a:gd name="T50" fmla="*/ 7 w 17"/>
                <a:gd name="T51" fmla="*/ 27 h 156"/>
                <a:gd name="T52" fmla="*/ 10 w 17"/>
                <a:gd name="T53" fmla="*/ 18 h 156"/>
                <a:gd name="T54" fmla="*/ 12 w 17"/>
                <a:gd name="T55" fmla="*/ 9 h 156"/>
                <a:gd name="T56" fmla="*/ 17 w 17"/>
                <a:gd name="T57" fmla="*/ 1 h 156"/>
                <a:gd name="T58" fmla="*/ 17 w 17"/>
                <a:gd name="T59" fmla="*/ 0 h 156"/>
                <a:gd name="T60" fmla="*/ 16 w 17"/>
                <a:gd name="T61" fmla="*/ 0 h 156"/>
                <a:gd name="T62" fmla="*/ 16 w 17"/>
                <a:gd name="T63" fmla="*/ 0 h 156"/>
                <a:gd name="T64" fmla="*/ 15 w 17"/>
                <a:gd name="T65" fmla="*/ 0 h 156"/>
                <a:gd name="T66" fmla="*/ 15 w 17"/>
                <a:gd name="T67" fmla="*/ 0 h 1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
                <a:gd name="T103" fmla="*/ 0 h 156"/>
                <a:gd name="T104" fmla="*/ 17 w 17"/>
                <a:gd name="T105" fmla="*/ 156 h 15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 h="156">
                  <a:moveTo>
                    <a:pt x="15" y="0"/>
                  </a:moveTo>
                  <a:lnTo>
                    <a:pt x="10" y="8"/>
                  </a:lnTo>
                  <a:lnTo>
                    <a:pt x="7" y="16"/>
                  </a:lnTo>
                  <a:lnTo>
                    <a:pt x="4" y="24"/>
                  </a:lnTo>
                  <a:lnTo>
                    <a:pt x="3" y="33"/>
                  </a:lnTo>
                  <a:lnTo>
                    <a:pt x="1" y="41"/>
                  </a:lnTo>
                  <a:lnTo>
                    <a:pt x="1" y="50"/>
                  </a:lnTo>
                  <a:lnTo>
                    <a:pt x="0" y="59"/>
                  </a:lnTo>
                  <a:lnTo>
                    <a:pt x="0" y="68"/>
                  </a:lnTo>
                  <a:lnTo>
                    <a:pt x="0" y="90"/>
                  </a:lnTo>
                  <a:lnTo>
                    <a:pt x="1" y="112"/>
                  </a:lnTo>
                  <a:lnTo>
                    <a:pt x="5" y="133"/>
                  </a:lnTo>
                  <a:lnTo>
                    <a:pt x="12" y="155"/>
                  </a:lnTo>
                  <a:lnTo>
                    <a:pt x="13" y="156"/>
                  </a:lnTo>
                  <a:lnTo>
                    <a:pt x="14" y="155"/>
                  </a:lnTo>
                  <a:lnTo>
                    <a:pt x="15" y="154"/>
                  </a:lnTo>
                  <a:lnTo>
                    <a:pt x="16" y="153"/>
                  </a:lnTo>
                  <a:lnTo>
                    <a:pt x="10" y="133"/>
                  </a:lnTo>
                  <a:lnTo>
                    <a:pt x="7" y="113"/>
                  </a:lnTo>
                  <a:lnTo>
                    <a:pt x="4" y="93"/>
                  </a:lnTo>
                  <a:lnTo>
                    <a:pt x="4" y="72"/>
                  </a:lnTo>
                  <a:lnTo>
                    <a:pt x="5" y="63"/>
                  </a:lnTo>
                  <a:lnTo>
                    <a:pt x="5" y="54"/>
                  </a:lnTo>
                  <a:lnTo>
                    <a:pt x="5" y="45"/>
                  </a:lnTo>
                  <a:lnTo>
                    <a:pt x="6" y="35"/>
                  </a:lnTo>
                  <a:lnTo>
                    <a:pt x="7" y="27"/>
                  </a:lnTo>
                  <a:lnTo>
                    <a:pt x="10" y="18"/>
                  </a:lnTo>
                  <a:lnTo>
                    <a:pt x="12" y="9"/>
                  </a:lnTo>
                  <a:lnTo>
                    <a:pt x="17" y="1"/>
                  </a:lnTo>
                  <a:lnTo>
                    <a:pt x="17" y="0"/>
                  </a:lnTo>
                  <a:lnTo>
                    <a:pt x="16" y="0"/>
                  </a:lnTo>
                  <a:lnTo>
                    <a:pt x="15" y="0"/>
                  </a:lnTo>
                  <a:close/>
                </a:path>
              </a:pathLst>
            </a:custGeom>
            <a:solidFill>
              <a:srgbClr val="000000"/>
            </a:solidFill>
            <a:ln w="9525">
              <a:noFill/>
              <a:round/>
              <a:headEnd/>
              <a:tailEnd/>
            </a:ln>
          </p:spPr>
          <p:txBody>
            <a:bodyPr/>
            <a:lstStyle/>
            <a:p>
              <a:endParaRPr lang="en-US"/>
            </a:p>
          </p:txBody>
        </p:sp>
        <p:sp>
          <p:nvSpPr>
            <p:cNvPr id="16526" name="Freeform 204"/>
            <p:cNvSpPr>
              <a:spLocks/>
            </p:cNvSpPr>
            <p:nvPr/>
          </p:nvSpPr>
          <p:spPr bwMode="auto">
            <a:xfrm>
              <a:off x="2003" y="3242"/>
              <a:ext cx="40" cy="113"/>
            </a:xfrm>
            <a:custGeom>
              <a:avLst/>
              <a:gdLst>
                <a:gd name="T0" fmla="*/ 39 w 40"/>
                <a:gd name="T1" fmla="*/ 0 h 113"/>
                <a:gd name="T2" fmla="*/ 35 w 40"/>
                <a:gd name="T3" fmla="*/ 7 h 113"/>
                <a:gd name="T4" fmla="*/ 31 w 40"/>
                <a:gd name="T5" fmla="*/ 13 h 113"/>
                <a:gd name="T6" fmla="*/ 27 w 40"/>
                <a:gd name="T7" fmla="*/ 20 h 113"/>
                <a:gd name="T8" fmla="*/ 22 w 40"/>
                <a:gd name="T9" fmla="*/ 27 h 113"/>
                <a:gd name="T10" fmla="*/ 19 w 40"/>
                <a:gd name="T11" fmla="*/ 34 h 113"/>
                <a:gd name="T12" fmla="*/ 15 w 40"/>
                <a:gd name="T13" fmla="*/ 40 h 113"/>
                <a:gd name="T14" fmla="*/ 12 w 40"/>
                <a:gd name="T15" fmla="*/ 47 h 113"/>
                <a:gd name="T16" fmla="*/ 9 w 40"/>
                <a:gd name="T17" fmla="*/ 54 h 113"/>
                <a:gd name="T18" fmla="*/ 5 w 40"/>
                <a:gd name="T19" fmla="*/ 68 h 113"/>
                <a:gd name="T20" fmla="*/ 2 w 40"/>
                <a:gd name="T21" fmla="*/ 82 h 113"/>
                <a:gd name="T22" fmla="*/ 1 w 40"/>
                <a:gd name="T23" fmla="*/ 97 h 113"/>
                <a:gd name="T24" fmla="*/ 0 w 40"/>
                <a:gd name="T25" fmla="*/ 112 h 113"/>
                <a:gd name="T26" fmla="*/ 0 w 40"/>
                <a:gd name="T27" fmla="*/ 113 h 113"/>
                <a:gd name="T28" fmla="*/ 1 w 40"/>
                <a:gd name="T29" fmla="*/ 113 h 113"/>
                <a:gd name="T30" fmla="*/ 2 w 40"/>
                <a:gd name="T31" fmla="*/ 112 h 113"/>
                <a:gd name="T32" fmla="*/ 2 w 40"/>
                <a:gd name="T33" fmla="*/ 111 h 113"/>
                <a:gd name="T34" fmla="*/ 5 w 40"/>
                <a:gd name="T35" fmla="*/ 97 h 113"/>
                <a:gd name="T36" fmla="*/ 7 w 40"/>
                <a:gd name="T37" fmla="*/ 84 h 113"/>
                <a:gd name="T38" fmla="*/ 8 w 40"/>
                <a:gd name="T39" fmla="*/ 71 h 113"/>
                <a:gd name="T40" fmla="*/ 11 w 40"/>
                <a:gd name="T41" fmla="*/ 58 h 113"/>
                <a:gd name="T42" fmla="*/ 13 w 40"/>
                <a:gd name="T43" fmla="*/ 50 h 113"/>
                <a:gd name="T44" fmla="*/ 16 w 40"/>
                <a:gd name="T45" fmla="*/ 43 h 113"/>
                <a:gd name="T46" fmla="*/ 19 w 40"/>
                <a:gd name="T47" fmla="*/ 35 h 113"/>
                <a:gd name="T48" fmla="*/ 23 w 40"/>
                <a:gd name="T49" fmla="*/ 28 h 113"/>
                <a:gd name="T50" fmla="*/ 27 w 40"/>
                <a:gd name="T51" fmla="*/ 21 h 113"/>
                <a:gd name="T52" fmla="*/ 31 w 40"/>
                <a:gd name="T53" fmla="*/ 14 h 113"/>
                <a:gd name="T54" fmla="*/ 36 w 40"/>
                <a:gd name="T55" fmla="*/ 7 h 113"/>
                <a:gd name="T56" fmla="*/ 40 w 40"/>
                <a:gd name="T57" fmla="*/ 1 h 113"/>
                <a:gd name="T58" fmla="*/ 40 w 40"/>
                <a:gd name="T59" fmla="*/ 0 h 113"/>
                <a:gd name="T60" fmla="*/ 40 w 40"/>
                <a:gd name="T61" fmla="*/ 0 h 113"/>
                <a:gd name="T62" fmla="*/ 39 w 40"/>
                <a:gd name="T63" fmla="*/ 0 h 113"/>
                <a:gd name="T64" fmla="*/ 39 w 40"/>
                <a:gd name="T65" fmla="*/ 0 h 113"/>
                <a:gd name="T66" fmla="*/ 39 w 40"/>
                <a:gd name="T67" fmla="*/ 0 h 1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
                <a:gd name="T103" fmla="*/ 0 h 113"/>
                <a:gd name="T104" fmla="*/ 40 w 40"/>
                <a:gd name="T105" fmla="*/ 113 h 11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 h="113">
                  <a:moveTo>
                    <a:pt x="39" y="0"/>
                  </a:moveTo>
                  <a:lnTo>
                    <a:pt x="35" y="7"/>
                  </a:lnTo>
                  <a:lnTo>
                    <a:pt x="31" y="13"/>
                  </a:lnTo>
                  <a:lnTo>
                    <a:pt x="27" y="20"/>
                  </a:lnTo>
                  <a:lnTo>
                    <a:pt x="22" y="27"/>
                  </a:lnTo>
                  <a:lnTo>
                    <a:pt x="19" y="34"/>
                  </a:lnTo>
                  <a:lnTo>
                    <a:pt x="15" y="40"/>
                  </a:lnTo>
                  <a:lnTo>
                    <a:pt x="12" y="47"/>
                  </a:lnTo>
                  <a:lnTo>
                    <a:pt x="9" y="54"/>
                  </a:lnTo>
                  <a:lnTo>
                    <a:pt x="5" y="68"/>
                  </a:lnTo>
                  <a:lnTo>
                    <a:pt x="2" y="82"/>
                  </a:lnTo>
                  <a:lnTo>
                    <a:pt x="1" y="97"/>
                  </a:lnTo>
                  <a:lnTo>
                    <a:pt x="0" y="112"/>
                  </a:lnTo>
                  <a:lnTo>
                    <a:pt x="0" y="113"/>
                  </a:lnTo>
                  <a:lnTo>
                    <a:pt x="1" y="113"/>
                  </a:lnTo>
                  <a:lnTo>
                    <a:pt x="2" y="112"/>
                  </a:lnTo>
                  <a:lnTo>
                    <a:pt x="2" y="111"/>
                  </a:lnTo>
                  <a:lnTo>
                    <a:pt x="5" y="97"/>
                  </a:lnTo>
                  <a:lnTo>
                    <a:pt x="7" y="84"/>
                  </a:lnTo>
                  <a:lnTo>
                    <a:pt x="8" y="71"/>
                  </a:lnTo>
                  <a:lnTo>
                    <a:pt x="11" y="58"/>
                  </a:lnTo>
                  <a:lnTo>
                    <a:pt x="13" y="50"/>
                  </a:lnTo>
                  <a:lnTo>
                    <a:pt x="16" y="43"/>
                  </a:lnTo>
                  <a:lnTo>
                    <a:pt x="19" y="35"/>
                  </a:lnTo>
                  <a:lnTo>
                    <a:pt x="23" y="28"/>
                  </a:lnTo>
                  <a:lnTo>
                    <a:pt x="27" y="21"/>
                  </a:lnTo>
                  <a:lnTo>
                    <a:pt x="31" y="14"/>
                  </a:lnTo>
                  <a:lnTo>
                    <a:pt x="36" y="7"/>
                  </a:lnTo>
                  <a:lnTo>
                    <a:pt x="40" y="1"/>
                  </a:lnTo>
                  <a:lnTo>
                    <a:pt x="40" y="0"/>
                  </a:lnTo>
                  <a:lnTo>
                    <a:pt x="39" y="0"/>
                  </a:lnTo>
                  <a:close/>
                </a:path>
              </a:pathLst>
            </a:custGeom>
            <a:solidFill>
              <a:srgbClr val="000000"/>
            </a:solidFill>
            <a:ln w="9525">
              <a:noFill/>
              <a:round/>
              <a:headEnd/>
              <a:tailEnd/>
            </a:ln>
          </p:spPr>
          <p:txBody>
            <a:bodyPr/>
            <a:lstStyle/>
            <a:p>
              <a:endParaRPr lang="en-US"/>
            </a:p>
          </p:txBody>
        </p:sp>
        <p:sp>
          <p:nvSpPr>
            <p:cNvPr id="16527" name="Freeform 205"/>
            <p:cNvSpPr>
              <a:spLocks/>
            </p:cNvSpPr>
            <p:nvPr/>
          </p:nvSpPr>
          <p:spPr bwMode="auto">
            <a:xfrm>
              <a:off x="1950" y="3206"/>
              <a:ext cx="39" cy="68"/>
            </a:xfrm>
            <a:custGeom>
              <a:avLst/>
              <a:gdLst>
                <a:gd name="T0" fmla="*/ 37 w 39"/>
                <a:gd name="T1" fmla="*/ 0 h 68"/>
                <a:gd name="T2" fmla="*/ 32 w 39"/>
                <a:gd name="T3" fmla="*/ 8 h 68"/>
                <a:gd name="T4" fmla="*/ 27 w 39"/>
                <a:gd name="T5" fmla="*/ 16 h 68"/>
                <a:gd name="T6" fmla="*/ 22 w 39"/>
                <a:gd name="T7" fmla="*/ 24 h 68"/>
                <a:gd name="T8" fmla="*/ 17 w 39"/>
                <a:gd name="T9" fmla="*/ 32 h 68"/>
                <a:gd name="T10" fmla="*/ 12 w 39"/>
                <a:gd name="T11" fmla="*/ 41 h 68"/>
                <a:gd name="T12" fmla="*/ 8 w 39"/>
                <a:gd name="T13" fmla="*/ 49 h 68"/>
                <a:gd name="T14" fmla="*/ 4 w 39"/>
                <a:gd name="T15" fmla="*/ 57 h 68"/>
                <a:gd name="T16" fmla="*/ 0 w 39"/>
                <a:gd name="T17" fmla="*/ 66 h 68"/>
                <a:gd name="T18" fmla="*/ 0 w 39"/>
                <a:gd name="T19" fmla="*/ 67 h 68"/>
                <a:gd name="T20" fmla="*/ 1 w 39"/>
                <a:gd name="T21" fmla="*/ 68 h 68"/>
                <a:gd name="T22" fmla="*/ 3 w 39"/>
                <a:gd name="T23" fmla="*/ 67 h 68"/>
                <a:gd name="T24" fmla="*/ 4 w 39"/>
                <a:gd name="T25" fmla="*/ 66 h 68"/>
                <a:gd name="T26" fmla="*/ 8 w 39"/>
                <a:gd name="T27" fmla="*/ 59 h 68"/>
                <a:gd name="T28" fmla="*/ 12 w 39"/>
                <a:gd name="T29" fmla="*/ 50 h 68"/>
                <a:gd name="T30" fmla="*/ 17 w 39"/>
                <a:gd name="T31" fmla="*/ 42 h 68"/>
                <a:gd name="T32" fmla="*/ 21 w 39"/>
                <a:gd name="T33" fmla="*/ 34 h 68"/>
                <a:gd name="T34" fmla="*/ 25 w 39"/>
                <a:gd name="T35" fmla="*/ 25 h 68"/>
                <a:gd name="T36" fmla="*/ 30 w 39"/>
                <a:gd name="T37" fmla="*/ 17 h 68"/>
                <a:gd name="T38" fmla="*/ 34 w 39"/>
                <a:gd name="T39" fmla="*/ 9 h 68"/>
                <a:gd name="T40" fmla="*/ 39 w 39"/>
                <a:gd name="T41" fmla="*/ 1 h 68"/>
                <a:gd name="T42" fmla="*/ 39 w 39"/>
                <a:gd name="T43" fmla="*/ 0 h 68"/>
                <a:gd name="T44" fmla="*/ 39 w 39"/>
                <a:gd name="T45" fmla="*/ 0 h 68"/>
                <a:gd name="T46" fmla="*/ 38 w 39"/>
                <a:gd name="T47" fmla="*/ 0 h 68"/>
                <a:gd name="T48" fmla="*/ 37 w 39"/>
                <a:gd name="T49" fmla="*/ 0 h 68"/>
                <a:gd name="T50" fmla="*/ 37 w 39"/>
                <a:gd name="T51" fmla="*/ 0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9"/>
                <a:gd name="T79" fmla="*/ 0 h 68"/>
                <a:gd name="T80" fmla="*/ 39 w 39"/>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9" h="68">
                  <a:moveTo>
                    <a:pt x="37" y="0"/>
                  </a:moveTo>
                  <a:lnTo>
                    <a:pt x="32" y="8"/>
                  </a:lnTo>
                  <a:lnTo>
                    <a:pt x="27" y="16"/>
                  </a:lnTo>
                  <a:lnTo>
                    <a:pt x="22" y="24"/>
                  </a:lnTo>
                  <a:lnTo>
                    <a:pt x="17" y="32"/>
                  </a:lnTo>
                  <a:lnTo>
                    <a:pt x="12" y="41"/>
                  </a:lnTo>
                  <a:lnTo>
                    <a:pt x="8" y="49"/>
                  </a:lnTo>
                  <a:lnTo>
                    <a:pt x="4" y="57"/>
                  </a:lnTo>
                  <a:lnTo>
                    <a:pt x="0" y="66"/>
                  </a:lnTo>
                  <a:lnTo>
                    <a:pt x="0" y="67"/>
                  </a:lnTo>
                  <a:lnTo>
                    <a:pt x="1" y="68"/>
                  </a:lnTo>
                  <a:lnTo>
                    <a:pt x="3" y="67"/>
                  </a:lnTo>
                  <a:lnTo>
                    <a:pt x="4" y="66"/>
                  </a:lnTo>
                  <a:lnTo>
                    <a:pt x="8" y="59"/>
                  </a:lnTo>
                  <a:lnTo>
                    <a:pt x="12" y="50"/>
                  </a:lnTo>
                  <a:lnTo>
                    <a:pt x="17" y="42"/>
                  </a:lnTo>
                  <a:lnTo>
                    <a:pt x="21" y="34"/>
                  </a:lnTo>
                  <a:lnTo>
                    <a:pt x="25" y="25"/>
                  </a:lnTo>
                  <a:lnTo>
                    <a:pt x="30" y="17"/>
                  </a:lnTo>
                  <a:lnTo>
                    <a:pt x="34" y="9"/>
                  </a:lnTo>
                  <a:lnTo>
                    <a:pt x="39" y="1"/>
                  </a:lnTo>
                  <a:lnTo>
                    <a:pt x="39" y="0"/>
                  </a:lnTo>
                  <a:lnTo>
                    <a:pt x="38" y="0"/>
                  </a:lnTo>
                  <a:lnTo>
                    <a:pt x="37" y="0"/>
                  </a:lnTo>
                  <a:close/>
                </a:path>
              </a:pathLst>
            </a:custGeom>
            <a:solidFill>
              <a:srgbClr val="000000"/>
            </a:solidFill>
            <a:ln w="9525">
              <a:noFill/>
              <a:round/>
              <a:headEnd/>
              <a:tailEnd/>
            </a:ln>
          </p:spPr>
          <p:txBody>
            <a:bodyPr/>
            <a:lstStyle/>
            <a:p>
              <a:endParaRPr lang="en-US"/>
            </a:p>
          </p:txBody>
        </p:sp>
        <p:sp>
          <p:nvSpPr>
            <p:cNvPr id="16528" name="Freeform 206"/>
            <p:cNvSpPr>
              <a:spLocks/>
            </p:cNvSpPr>
            <p:nvPr/>
          </p:nvSpPr>
          <p:spPr bwMode="auto">
            <a:xfrm>
              <a:off x="1996" y="3239"/>
              <a:ext cx="45" cy="57"/>
            </a:xfrm>
            <a:custGeom>
              <a:avLst/>
              <a:gdLst>
                <a:gd name="T0" fmla="*/ 44 w 45"/>
                <a:gd name="T1" fmla="*/ 1 h 57"/>
                <a:gd name="T2" fmla="*/ 38 w 45"/>
                <a:gd name="T3" fmla="*/ 7 h 57"/>
                <a:gd name="T4" fmla="*/ 32 w 45"/>
                <a:gd name="T5" fmla="*/ 14 h 57"/>
                <a:gd name="T6" fmla="*/ 27 w 45"/>
                <a:gd name="T7" fmla="*/ 20 h 57"/>
                <a:gd name="T8" fmla="*/ 21 w 45"/>
                <a:gd name="T9" fmla="*/ 27 h 57"/>
                <a:gd name="T10" fmla="*/ 15 w 45"/>
                <a:gd name="T11" fmla="*/ 34 h 57"/>
                <a:gd name="T12" fmla="*/ 10 w 45"/>
                <a:gd name="T13" fmla="*/ 41 h 57"/>
                <a:gd name="T14" fmla="*/ 5 w 45"/>
                <a:gd name="T15" fmla="*/ 48 h 57"/>
                <a:gd name="T16" fmla="*/ 0 w 45"/>
                <a:gd name="T17" fmla="*/ 55 h 57"/>
                <a:gd name="T18" fmla="*/ 0 w 45"/>
                <a:gd name="T19" fmla="*/ 56 h 57"/>
                <a:gd name="T20" fmla="*/ 0 w 45"/>
                <a:gd name="T21" fmla="*/ 57 h 57"/>
                <a:gd name="T22" fmla="*/ 1 w 45"/>
                <a:gd name="T23" fmla="*/ 57 h 57"/>
                <a:gd name="T24" fmla="*/ 2 w 45"/>
                <a:gd name="T25" fmla="*/ 56 h 57"/>
                <a:gd name="T26" fmla="*/ 7 w 45"/>
                <a:gd name="T27" fmla="*/ 50 h 57"/>
                <a:gd name="T28" fmla="*/ 13 w 45"/>
                <a:gd name="T29" fmla="*/ 43 h 57"/>
                <a:gd name="T30" fmla="*/ 18 w 45"/>
                <a:gd name="T31" fmla="*/ 36 h 57"/>
                <a:gd name="T32" fmla="*/ 23 w 45"/>
                <a:gd name="T33" fmla="*/ 29 h 57"/>
                <a:gd name="T34" fmla="*/ 28 w 45"/>
                <a:gd name="T35" fmla="*/ 22 h 57"/>
                <a:gd name="T36" fmla="*/ 34 w 45"/>
                <a:gd name="T37" fmla="*/ 15 h 57"/>
                <a:gd name="T38" fmla="*/ 39 w 45"/>
                <a:gd name="T39" fmla="*/ 8 h 57"/>
                <a:gd name="T40" fmla="*/ 45 w 45"/>
                <a:gd name="T41" fmla="*/ 2 h 57"/>
                <a:gd name="T42" fmla="*/ 45 w 45"/>
                <a:gd name="T43" fmla="*/ 1 h 57"/>
                <a:gd name="T44" fmla="*/ 45 w 45"/>
                <a:gd name="T45" fmla="*/ 1 h 57"/>
                <a:gd name="T46" fmla="*/ 45 w 45"/>
                <a:gd name="T47" fmla="*/ 0 h 57"/>
                <a:gd name="T48" fmla="*/ 44 w 45"/>
                <a:gd name="T49" fmla="*/ 1 h 57"/>
                <a:gd name="T50" fmla="*/ 44 w 45"/>
                <a:gd name="T51" fmla="*/ 1 h 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
                <a:gd name="T79" fmla="*/ 0 h 57"/>
                <a:gd name="T80" fmla="*/ 45 w 45"/>
                <a:gd name="T81" fmla="*/ 57 h 5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 h="57">
                  <a:moveTo>
                    <a:pt x="44" y="1"/>
                  </a:moveTo>
                  <a:lnTo>
                    <a:pt x="38" y="7"/>
                  </a:lnTo>
                  <a:lnTo>
                    <a:pt x="32" y="14"/>
                  </a:lnTo>
                  <a:lnTo>
                    <a:pt x="27" y="20"/>
                  </a:lnTo>
                  <a:lnTo>
                    <a:pt x="21" y="27"/>
                  </a:lnTo>
                  <a:lnTo>
                    <a:pt x="15" y="34"/>
                  </a:lnTo>
                  <a:lnTo>
                    <a:pt x="10" y="41"/>
                  </a:lnTo>
                  <a:lnTo>
                    <a:pt x="5" y="48"/>
                  </a:lnTo>
                  <a:lnTo>
                    <a:pt x="0" y="55"/>
                  </a:lnTo>
                  <a:lnTo>
                    <a:pt x="0" y="56"/>
                  </a:lnTo>
                  <a:lnTo>
                    <a:pt x="0" y="57"/>
                  </a:lnTo>
                  <a:lnTo>
                    <a:pt x="1" y="57"/>
                  </a:lnTo>
                  <a:lnTo>
                    <a:pt x="2" y="56"/>
                  </a:lnTo>
                  <a:lnTo>
                    <a:pt x="7" y="50"/>
                  </a:lnTo>
                  <a:lnTo>
                    <a:pt x="13" y="43"/>
                  </a:lnTo>
                  <a:lnTo>
                    <a:pt x="18" y="36"/>
                  </a:lnTo>
                  <a:lnTo>
                    <a:pt x="23" y="29"/>
                  </a:lnTo>
                  <a:lnTo>
                    <a:pt x="28" y="22"/>
                  </a:lnTo>
                  <a:lnTo>
                    <a:pt x="34" y="15"/>
                  </a:lnTo>
                  <a:lnTo>
                    <a:pt x="39" y="8"/>
                  </a:lnTo>
                  <a:lnTo>
                    <a:pt x="45" y="2"/>
                  </a:lnTo>
                  <a:lnTo>
                    <a:pt x="45" y="1"/>
                  </a:lnTo>
                  <a:lnTo>
                    <a:pt x="45" y="0"/>
                  </a:lnTo>
                  <a:lnTo>
                    <a:pt x="44" y="1"/>
                  </a:lnTo>
                  <a:close/>
                </a:path>
              </a:pathLst>
            </a:custGeom>
            <a:solidFill>
              <a:srgbClr val="000000"/>
            </a:solidFill>
            <a:ln w="9525">
              <a:noFill/>
              <a:round/>
              <a:headEnd/>
              <a:tailEnd/>
            </a:ln>
          </p:spPr>
          <p:txBody>
            <a:bodyPr/>
            <a:lstStyle/>
            <a:p>
              <a:endParaRPr lang="en-US"/>
            </a:p>
          </p:txBody>
        </p:sp>
        <p:sp>
          <p:nvSpPr>
            <p:cNvPr id="16529" name="Freeform 207"/>
            <p:cNvSpPr>
              <a:spLocks/>
            </p:cNvSpPr>
            <p:nvPr/>
          </p:nvSpPr>
          <p:spPr bwMode="auto">
            <a:xfrm>
              <a:off x="2003" y="3252"/>
              <a:ext cx="55" cy="100"/>
            </a:xfrm>
            <a:custGeom>
              <a:avLst/>
              <a:gdLst>
                <a:gd name="T0" fmla="*/ 53 w 55"/>
                <a:gd name="T1" fmla="*/ 1 h 100"/>
                <a:gd name="T2" fmla="*/ 48 w 55"/>
                <a:gd name="T3" fmla="*/ 4 h 100"/>
                <a:gd name="T4" fmla="*/ 43 w 55"/>
                <a:gd name="T5" fmla="*/ 7 h 100"/>
                <a:gd name="T6" fmla="*/ 39 w 55"/>
                <a:gd name="T7" fmla="*/ 12 h 100"/>
                <a:gd name="T8" fmla="*/ 36 w 55"/>
                <a:gd name="T9" fmla="*/ 17 h 100"/>
                <a:gd name="T10" fmla="*/ 33 w 55"/>
                <a:gd name="T11" fmla="*/ 22 h 100"/>
                <a:gd name="T12" fmla="*/ 29 w 55"/>
                <a:gd name="T13" fmla="*/ 27 h 100"/>
                <a:gd name="T14" fmla="*/ 26 w 55"/>
                <a:gd name="T15" fmla="*/ 32 h 100"/>
                <a:gd name="T16" fmla="*/ 23 w 55"/>
                <a:gd name="T17" fmla="*/ 37 h 100"/>
                <a:gd name="T18" fmla="*/ 19 w 55"/>
                <a:gd name="T19" fmla="*/ 44 h 100"/>
                <a:gd name="T20" fmla="*/ 15 w 55"/>
                <a:gd name="T21" fmla="*/ 51 h 100"/>
                <a:gd name="T22" fmla="*/ 11 w 55"/>
                <a:gd name="T23" fmla="*/ 58 h 100"/>
                <a:gd name="T24" fmla="*/ 8 w 55"/>
                <a:gd name="T25" fmla="*/ 66 h 100"/>
                <a:gd name="T26" fmla="*/ 4 w 55"/>
                <a:gd name="T27" fmla="*/ 74 h 100"/>
                <a:gd name="T28" fmla="*/ 2 w 55"/>
                <a:gd name="T29" fmla="*/ 81 h 100"/>
                <a:gd name="T30" fmla="*/ 1 w 55"/>
                <a:gd name="T31" fmla="*/ 89 h 100"/>
                <a:gd name="T32" fmla="*/ 0 w 55"/>
                <a:gd name="T33" fmla="*/ 97 h 100"/>
                <a:gd name="T34" fmla="*/ 1 w 55"/>
                <a:gd name="T35" fmla="*/ 99 h 100"/>
                <a:gd name="T36" fmla="*/ 3 w 55"/>
                <a:gd name="T37" fmla="*/ 100 h 100"/>
                <a:gd name="T38" fmla="*/ 5 w 55"/>
                <a:gd name="T39" fmla="*/ 99 h 100"/>
                <a:gd name="T40" fmla="*/ 6 w 55"/>
                <a:gd name="T41" fmla="*/ 97 h 100"/>
                <a:gd name="T42" fmla="*/ 8 w 55"/>
                <a:gd name="T43" fmla="*/ 92 h 100"/>
                <a:gd name="T44" fmla="*/ 11 w 55"/>
                <a:gd name="T45" fmla="*/ 86 h 100"/>
                <a:gd name="T46" fmla="*/ 12 w 55"/>
                <a:gd name="T47" fmla="*/ 80 h 100"/>
                <a:gd name="T48" fmla="*/ 14 w 55"/>
                <a:gd name="T49" fmla="*/ 74 h 100"/>
                <a:gd name="T50" fmla="*/ 17 w 55"/>
                <a:gd name="T51" fmla="*/ 66 h 100"/>
                <a:gd name="T52" fmla="*/ 20 w 55"/>
                <a:gd name="T53" fmla="*/ 59 h 100"/>
                <a:gd name="T54" fmla="*/ 23 w 55"/>
                <a:gd name="T55" fmla="*/ 52 h 100"/>
                <a:gd name="T56" fmla="*/ 27 w 55"/>
                <a:gd name="T57" fmla="*/ 45 h 100"/>
                <a:gd name="T58" fmla="*/ 30 w 55"/>
                <a:gd name="T59" fmla="*/ 40 h 100"/>
                <a:gd name="T60" fmla="*/ 33 w 55"/>
                <a:gd name="T61" fmla="*/ 34 h 100"/>
                <a:gd name="T62" fmla="*/ 35 w 55"/>
                <a:gd name="T63" fmla="*/ 29 h 100"/>
                <a:gd name="T64" fmla="*/ 39 w 55"/>
                <a:gd name="T65" fmla="*/ 23 h 100"/>
                <a:gd name="T66" fmla="*/ 42 w 55"/>
                <a:gd name="T67" fmla="*/ 18 h 100"/>
                <a:gd name="T68" fmla="*/ 45 w 55"/>
                <a:gd name="T69" fmla="*/ 13 h 100"/>
                <a:gd name="T70" fmla="*/ 49 w 55"/>
                <a:gd name="T71" fmla="*/ 7 h 100"/>
                <a:gd name="T72" fmla="*/ 54 w 55"/>
                <a:gd name="T73" fmla="*/ 3 h 100"/>
                <a:gd name="T74" fmla="*/ 55 w 55"/>
                <a:gd name="T75" fmla="*/ 2 h 100"/>
                <a:gd name="T76" fmla="*/ 55 w 55"/>
                <a:gd name="T77" fmla="*/ 1 h 100"/>
                <a:gd name="T78" fmla="*/ 54 w 55"/>
                <a:gd name="T79" fmla="*/ 0 h 100"/>
                <a:gd name="T80" fmla="*/ 53 w 55"/>
                <a:gd name="T81" fmla="*/ 1 h 100"/>
                <a:gd name="T82" fmla="*/ 53 w 55"/>
                <a:gd name="T83" fmla="*/ 1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5"/>
                <a:gd name="T127" fmla="*/ 0 h 100"/>
                <a:gd name="T128" fmla="*/ 55 w 55"/>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5" h="100">
                  <a:moveTo>
                    <a:pt x="53" y="1"/>
                  </a:moveTo>
                  <a:lnTo>
                    <a:pt x="48" y="4"/>
                  </a:lnTo>
                  <a:lnTo>
                    <a:pt x="43" y="7"/>
                  </a:lnTo>
                  <a:lnTo>
                    <a:pt x="39" y="12"/>
                  </a:lnTo>
                  <a:lnTo>
                    <a:pt x="36" y="17"/>
                  </a:lnTo>
                  <a:lnTo>
                    <a:pt x="33" y="22"/>
                  </a:lnTo>
                  <a:lnTo>
                    <a:pt x="29" y="27"/>
                  </a:lnTo>
                  <a:lnTo>
                    <a:pt x="26" y="32"/>
                  </a:lnTo>
                  <a:lnTo>
                    <a:pt x="23" y="37"/>
                  </a:lnTo>
                  <a:lnTo>
                    <a:pt x="19" y="44"/>
                  </a:lnTo>
                  <a:lnTo>
                    <a:pt x="15" y="51"/>
                  </a:lnTo>
                  <a:lnTo>
                    <a:pt x="11" y="58"/>
                  </a:lnTo>
                  <a:lnTo>
                    <a:pt x="8" y="66"/>
                  </a:lnTo>
                  <a:lnTo>
                    <a:pt x="4" y="74"/>
                  </a:lnTo>
                  <a:lnTo>
                    <a:pt x="2" y="81"/>
                  </a:lnTo>
                  <a:lnTo>
                    <a:pt x="1" y="89"/>
                  </a:lnTo>
                  <a:lnTo>
                    <a:pt x="0" y="97"/>
                  </a:lnTo>
                  <a:lnTo>
                    <a:pt x="1" y="99"/>
                  </a:lnTo>
                  <a:lnTo>
                    <a:pt x="3" y="100"/>
                  </a:lnTo>
                  <a:lnTo>
                    <a:pt x="5" y="99"/>
                  </a:lnTo>
                  <a:lnTo>
                    <a:pt x="6" y="97"/>
                  </a:lnTo>
                  <a:lnTo>
                    <a:pt x="8" y="92"/>
                  </a:lnTo>
                  <a:lnTo>
                    <a:pt x="11" y="86"/>
                  </a:lnTo>
                  <a:lnTo>
                    <a:pt x="12" y="80"/>
                  </a:lnTo>
                  <a:lnTo>
                    <a:pt x="14" y="74"/>
                  </a:lnTo>
                  <a:lnTo>
                    <a:pt x="17" y="66"/>
                  </a:lnTo>
                  <a:lnTo>
                    <a:pt x="20" y="59"/>
                  </a:lnTo>
                  <a:lnTo>
                    <a:pt x="23" y="52"/>
                  </a:lnTo>
                  <a:lnTo>
                    <a:pt x="27" y="45"/>
                  </a:lnTo>
                  <a:lnTo>
                    <a:pt x="30" y="40"/>
                  </a:lnTo>
                  <a:lnTo>
                    <a:pt x="33" y="34"/>
                  </a:lnTo>
                  <a:lnTo>
                    <a:pt x="35" y="29"/>
                  </a:lnTo>
                  <a:lnTo>
                    <a:pt x="39" y="23"/>
                  </a:lnTo>
                  <a:lnTo>
                    <a:pt x="42" y="18"/>
                  </a:lnTo>
                  <a:lnTo>
                    <a:pt x="45" y="13"/>
                  </a:lnTo>
                  <a:lnTo>
                    <a:pt x="49" y="7"/>
                  </a:lnTo>
                  <a:lnTo>
                    <a:pt x="54" y="3"/>
                  </a:lnTo>
                  <a:lnTo>
                    <a:pt x="55" y="2"/>
                  </a:lnTo>
                  <a:lnTo>
                    <a:pt x="55" y="1"/>
                  </a:lnTo>
                  <a:lnTo>
                    <a:pt x="54" y="0"/>
                  </a:lnTo>
                  <a:lnTo>
                    <a:pt x="53" y="1"/>
                  </a:lnTo>
                  <a:close/>
                </a:path>
              </a:pathLst>
            </a:custGeom>
            <a:solidFill>
              <a:srgbClr val="000000"/>
            </a:solidFill>
            <a:ln w="9525">
              <a:noFill/>
              <a:round/>
              <a:headEnd/>
              <a:tailEnd/>
            </a:ln>
          </p:spPr>
          <p:txBody>
            <a:bodyPr/>
            <a:lstStyle/>
            <a:p>
              <a:endParaRPr lang="en-US"/>
            </a:p>
          </p:txBody>
        </p:sp>
        <p:sp>
          <p:nvSpPr>
            <p:cNvPr id="16530" name="Freeform 208"/>
            <p:cNvSpPr>
              <a:spLocks/>
            </p:cNvSpPr>
            <p:nvPr/>
          </p:nvSpPr>
          <p:spPr bwMode="auto">
            <a:xfrm>
              <a:off x="1893" y="3483"/>
              <a:ext cx="69" cy="213"/>
            </a:xfrm>
            <a:custGeom>
              <a:avLst/>
              <a:gdLst>
                <a:gd name="T0" fmla="*/ 66 w 69"/>
                <a:gd name="T1" fmla="*/ 1 h 213"/>
                <a:gd name="T2" fmla="*/ 65 w 69"/>
                <a:gd name="T3" fmla="*/ 15 h 213"/>
                <a:gd name="T4" fmla="*/ 65 w 69"/>
                <a:gd name="T5" fmla="*/ 29 h 213"/>
                <a:gd name="T6" fmla="*/ 64 w 69"/>
                <a:gd name="T7" fmla="*/ 42 h 213"/>
                <a:gd name="T8" fmla="*/ 63 w 69"/>
                <a:gd name="T9" fmla="*/ 56 h 213"/>
                <a:gd name="T10" fmla="*/ 61 w 69"/>
                <a:gd name="T11" fmla="*/ 70 h 213"/>
                <a:gd name="T12" fmla="*/ 58 w 69"/>
                <a:gd name="T13" fmla="*/ 83 h 213"/>
                <a:gd name="T14" fmla="*/ 55 w 69"/>
                <a:gd name="T15" fmla="*/ 97 h 213"/>
                <a:gd name="T16" fmla="*/ 50 w 69"/>
                <a:gd name="T17" fmla="*/ 110 h 213"/>
                <a:gd name="T18" fmla="*/ 48 w 69"/>
                <a:gd name="T19" fmla="*/ 116 h 213"/>
                <a:gd name="T20" fmla="*/ 46 w 69"/>
                <a:gd name="T21" fmla="*/ 123 h 213"/>
                <a:gd name="T22" fmla="*/ 43 w 69"/>
                <a:gd name="T23" fmla="*/ 129 h 213"/>
                <a:gd name="T24" fmla="*/ 41 w 69"/>
                <a:gd name="T25" fmla="*/ 136 h 213"/>
                <a:gd name="T26" fmla="*/ 38 w 69"/>
                <a:gd name="T27" fmla="*/ 142 h 213"/>
                <a:gd name="T28" fmla="*/ 35 w 69"/>
                <a:gd name="T29" fmla="*/ 148 h 213"/>
                <a:gd name="T30" fmla="*/ 32 w 69"/>
                <a:gd name="T31" fmla="*/ 154 h 213"/>
                <a:gd name="T32" fmla="*/ 29 w 69"/>
                <a:gd name="T33" fmla="*/ 161 h 213"/>
                <a:gd name="T34" fmla="*/ 26 w 69"/>
                <a:gd name="T35" fmla="*/ 167 h 213"/>
                <a:gd name="T36" fmla="*/ 22 w 69"/>
                <a:gd name="T37" fmla="*/ 173 h 213"/>
                <a:gd name="T38" fmla="*/ 19 w 69"/>
                <a:gd name="T39" fmla="*/ 179 h 213"/>
                <a:gd name="T40" fmla="*/ 15 w 69"/>
                <a:gd name="T41" fmla="*/ 185 h 213"/>
                <a:gd name="T42" fmla="*/ 11 w 69"/>
                <a:gd name="T43" fmla="*/ 191 h 213"/>
                <a:gd name="T44" fmla="*/ 7 w 69"/>
                <a:gd name="T45" fmla="*/ 198 h 213"/>
                <a:gd name="T46" fmla="*/ 4 w 69"/>
                <a:gd name="T47" fmla="*/ 204 h 213"/>
                <a:gd name="T48" fmla="*/ 1 w 69"/>
                <a:gd name="T49" fmla="*/ 210 h 213"/>
                <a:gd name="T50" fmla="*/ 0 w 69"/>
                <a:gd name="T51" fmla="*/ 212 h 213"/>
                <a:gd name="T52" fmla="*/ 1 w 69"/>
                <a:gd name="T53" fmla="*/ 213 h 213"/>
                <a:gd name="T54" fmla="*/ 3 w 69"/>
                <a:gd name="T55" fmla="*/ 213 h 213"/>
                <a:gd name="T56" fmla="*/ 5 w 69"/>
                <a:gd name="T57" fmla="*/ 212 h 213"/>
                <a:gd name="T58" fmla="*/ 13 w 69"/>
                <a:gd name="T59" fmla="*/ 200 h 213"/>
                <a:gd name="T60" fmla="*/ 21 w 69"/>
                <a:gd name="T61" fmla="*/ 188 h 213"/>
                <a:gd name="T62" fmla="*/ 28 w 69"/>
                <a:gd name="T63" fmla="*/ 176 h 213"/>
                <a:gd name="T64" fmla="*/ 34 w 69"/>
                <a:gd name="T65" fmla="*/ 163 h 213"/>
                <a:gd name="T66" fmla="*/ 40 w 69"/>
                <a:gd name="T67" fmla="*/ 150 h 213"/>
                <a:gd name="T68" fmla="*/ 46 w 69"/>
                <a:gd name="T69" fmla="*/ 137 h 213"/>
                <a:gd name="T70" fmla="*/ 51 w 69"/>
                <a:gd name="T71" fmla="*/ 124 h 213"/>
                <a:gd name="T72" fmla="*/ 56 w 69"/>
                <a:gd name="T73" fmla="*/ 110 h 213"/>
                <a:gd name="T74" fmla="*/ 60 w 69"/>
                <a:gd name="T75" fmla="*/ 97 h 213"/>
                <a:gd name="T76" fmla="*/ 63 w 69"/>
                <a:gd name="T77" fmla="*/ 85 h 213"/>
                <a:gd name="T78" fmla="*/ 66 w 69"/>
                <a:gd name="T79" fmla="*/ 71 h 213"/>
                <a:gd name="T80" fmla="*/ 68 w 69"/>
                <a:gd name="T81" fmla="*/ 58 h 213"/>
                <a:gd name="T82" fmla="*/ 69 w 69"/>
                <a:gd name="T83" fmla="*/ 43 h 213"/>
                <a:gd name="T84" fmla="*/ 69 w 69"/>
                <a:gd name="T85" fmla="*/ 29 h 213"/>
                <a:gd name="T86" fmla="*/ 68 w 69"/>
                <a:gd name="T87" fmla="*/ 15 h 213"/>
                <a:gd name="T88" fmla="*/ 68 w 69"/>
                <a:gd name="T89" fmla="*/ 0 h 213"/>
                <a:gd name="T90" fmla="*/ 67 w 69"/>
                <a:gd name="T91" fmla="*/ 0 h 213"/>
                <a:gd name="T92" fmla="*/ 67 w 69"/>
                <a:gd name="T93" fmla="*/ 0 h 213"/>
                <a:gd name="T94" fmla="*/ 66 w 69"/>
                <a:gd name="T95" fmla="*/ 0 h 213"/>
                <a:gd name="T96" fmla="*/ 66 w 69"/>
                <a:gd name="T97" fmla="*/ 1 h 213"/>
                <a:gd name="T98" fmla="*/ 66 w 69"/>
                <a:gd name="T99" fmla="*/ 1 h 21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9"/>
                <a:gd name="T151" fmla="*/ 0 h 213"/>
                <a:gd name="T152" fmla="*/ 69 w 69"/>
                <a:gd name="T153" fmla="*/ 213 h 21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9" h="213">
                  <a:moveTo>
                    <a:pt x="66" y="1"/>
                  </a:moveTo>
                  <a:lnTo>
                    <a:pt x="65" y="15"/>
                  </a:lnTo>
                  <a:lnTo>
                    <a:pt x="65" y="29"/>
                  </a:lnTo>
                  <a:lnTo>
                    <a:pt x="64" y="42"/>
                  </a:lnTo>
                  <a:lnTo>
                    <a:pt x="63" y="56"/>
                  </a:lnTo>
                  <a:lnTo>
                    <a:pt x="61" y="70"/>
                  </a:lnTo>
                  <a:lnTo>
                    <a:pt x="58" y="83"/>
                  </a:lnTo>
                  <a:lnTo>
                    <a:pt x="55" y="97"/>
                  </a:lnTo>
                  <a:lnTo>
                    <a:pt x="50" y="110"/>
                  </a:lnTo>
                  <a:lnTo>
                    <a:pt x="48" y="116"/>
                  </a:lnTo>
                  <a:lnTo>
                    <a:pt x="46" y="123"/>
                  </a:lnTo>
                  <a:lnTo>
                    <a:pt x="43" y="129"/>
                  </a:lnTo>
                  <a:lnTo>
                    <a:pt x="41" y="136"/>
                  </a:lnTo>
                  <a:lnTo>
                    <a:pt x="38" y="142"/>
                  </a:lnTo>
                  <a:lnTo>
                    <a:pt x="35" y="148"/>
                  </a:lnTo>
                  <a:lnTo>
                    <a:pt x="32" y="154"/>
                  </a:lnTo>
                  <a:lnTo>
                    <a:pt x="29" y="161"/>
                  </a:lnTo>
                  <a:lnTo>
                    <a:pt x="26" y="167"/>
                  </a:lnTo>
                  <a:lnTo>
                    <a:pt x="22" y="173"/>
                  </a:lnTo>
                  <a:lnTo>
                    <a:pt x="19" y="179"/>
                  </a:lnTo>
                  <a:lnTo>
                    <a:pt x="15" y="185"/>
                  </a:lnTo>
                  <a:lnTo>
                    <a:pt x="11" y="191"/>
                  </a:lnTo>
                  <a:lnTo>
                    <a:pt x="7" y="198"/>
                  </a:lnTo>
                  <a:lnTo>
                    <a:pt x="4" y="204"/>
                  </a:lnTo>
                  <a:lnTo>
                    <a:pt x="1" y="210"/>
                  </a:lnTo>
                  <a:lnTo>
                    <a:pt x="0" y="212"/>
                  </a:lnTo>
                  <a:lnTo>
                    <a:pt x="1" y="213"/>
                  </a:lnTo>
                  <a:lnTo>
                    <a:pt x="3" y="213"/>
                  </a:lnTo>
                  <a:lnTo>
                    <a:pt x="5" y="212"/>
                  </a:lnTo>
                  <a:lnTo>
                    <a:pt x="13" y="200"/>
                  </a:lnTo>
                  <a:lnTo>
                    <a:pt x="21" y="188"/>
                  </a:lnTo>
                  <a:lnTo>
                    <a:pt x="28" y="176"/>
                  </a:lnTo>
                  <a:lnTo>
                    <a:pt x="34" y="163"/>
                  </a:lnTo>
                  <a:lnTo>
                    <a:pt x="40" y="150"/>
                  </a:lnTo>
                  <a:lnTo>
                    <a:pt x="46" y="137"/>
                  </a:lnTo>
                  <a:lnTo>
                    <a:pt x="51" y="124"/>
                  </a:lnTo>
                  <a:lnTo>
                    <a:pt x="56" y="110"/>
                  </a:lnTo>
                  <a:lnTo>
                    <a:pt x="60" y="97"/>
                  </a:lnTo>
                  <a:lnTo>
                    <a:pt x="63" y="85"/>
                  </a:lnTo>
                  <a:lnTo>
                    <a:pt x="66" y="71"/>
                  </a:lnTo>
                  <a:lnTo>
                    <a:pt x="68" y="58"/>
                  </a:lnTo>
                  <a:lnTo>
                    <a:pt x="69" y="43"/>
                  </a:lnTo>
                  <a:lnTo>
                    <a:pt x="69" y="29"/>
                  </a:lnTo>
                  <a:lnTo>
                    <a:pt x="68" y="15"/>
                  </a:lnTo>
                  <a:lnTo>
                    <a:pt x="68" y="0"/>
                  </a:lnTo>
                  <a:lnTo>
                    <a:pt x="67" y="0"/>
                  </a:lnTo>
                  <a:lnTo>
                    <a:pt x="66" y="0"/>
                  </a:lnTo>
                  <a:lnTo>
                    <a:pt x="66" y="1"/>
                  </a:lnTo>
                  <a:close/>
                </a:path>
              </a:pathLst>
            </a:custGeom>
            <a:solidFill>
              <a:srgbClr val="000000"/>
            </a:solidFill>
            <a:ln w="9525">
              <a:noFill/>
              <a:round/>
              <a:headEnd/>
              <a:tailEnd/>
            </a:ln>
          </p:spPr>
          <p:txBody>
            <a:bodyPr/>
            <a:lstStyle/>
            <a:p>
              <a:endParaRPr lang="en-US"/>
            </a:p>
          </p:txBody>
        </p:sp>
        <p:sp>
          <p:nvSpPr>
            <p:cNvPr id="16531" name="Freeform 209"/>
            <p:cNvSpPr>
              <a:spLocks/>
            </p:cNvSpPr>
            <p:nvPr/>
          </p:nvSpPr>
          <p:spPr bwMode="auto">
            <a:xfrm>
              <a:off x="1734" y="3582"/>
              <a:ext cx="165" cy="126"/>
            </a:xfrm>
            <a:custGeom>
              <a:avLst/>
              <a:gdLst>
                <a:gd name="T0" fmla="*/ 3 w 165"/>
                <a:gd name="T1" fmla="*/ 8 h 126"/>
                <a:gd name="T2" fmla="*/ 10 w 165"/>
                <a:gd name="T3" fmla="*/ 19 h 126"/>
                <a:gd name="T4" fmla="*/ 16 w 165"/>
                <a:gd name="T5" fmla="*/ 29 h 126"/>
                <a:gd name="T6" fmla="*/ 23 w 165"/>
                <a:gd name="T7" fmla="*/ 40 h 126"/>
                <a:gd name="T8" fmla="*/ 31 w 165"/>
                <a:gd name="T9" fmla="*/ 50 h 126"/>
                <a:gd name="T10" fmla="*/ 40 w 165"/>
                <a:gd name="T11" fmla="*/ 58 h 126"/>
                <a:gd name="T12" fmla="*/ 49 w 165"/>
                <a:gd name="T13" fmla="*/ 65 h 126"/>
                <a:gd name="T14" fmla="*/ 58 w 165"/>
                <a:gd name="T15" fmla="*/ 73 h 126"/>
                <a:gd name="T16" fmla="*/ 68 w 165"/>
                <a:gd name="T17" fmla="*/ 80 h 126"/>
                <a:gd name="T18" fmla="*/ 80 w 165"/>
                <a:gd name="T19" fmla="*/ 87 h 126"/>
                <a:gd name="T20" fmla="*/ 91 w 165"/>
                <a:gd name="T21" fmla="*/ 94 h 126"/>
                <a:gd name="T22" fmla="*/ 102 w 165"/>
                <a:gd name="T23" fmla="*/ 100 h 126"/>
                <a:gd name="T24" fmla="*/ 111 w 165"/>
                <a:gd name="T25" fmla="*/ 104 h 126"/>
                <a:gd name="T26" fmla="*/ 117 w 165"/>
                <a:gd name="T27" fmla="*/ 107 h 126"/>
                <a:gd name="T28" fmla="*/ 123 w 165"/>
                <a:gd name="T29" fmla="*/ 109 h 126"/>
                <a:gd name="T30" fmla="*/ 129 w 165"/>
                <a:gd name="T31" fmla="*/ 112 h 126"/>
                <a:gd name="T32" fmla="*/ 135 w 165"/>
                <a:gd name="T33" fmla="*/ 115 h 126"/>
                <a:gd name="T34" fmla="*/ 142 w 165"/>
                <a:gd name="T35" fmla="*/ 119 h 126"/>
                <a:gd name="T36" fmla="*/ 148 w 165"/>
                <a:gd name="T37" fmla="*/ 122 h 126"/>
                <a:gd name="T38" fmla="*/ 155 w 165"/>
                <a:gd name="T39" fmla="*/ 125 h 126"/>
                <a:gd name="T40" fmla="*/ 162 w 165"/>
                <a:gd name="T41" fmla="*/ 126 h 126"/>
                <a:gd name="T42" fmla="*/ 165 w 165"/>
                <a:gd name="T43" fmla="*/ 123 h 126"/>
                <a:gd name="T44" fmla="*/ 160 w 165"/>
                <a:gd name="T45" fmla="*/ 116 h 126"/>
                <a:gd name="T46" fmla="*/ 150 w 165"/>
                <a:gd name="T47" fmla="*/ 109 h 126"/>
                <a:gd name="T48" fmla="*/ 139 w 165"/>
                <a:gd name="T49" fmla="*/ 104 h 126"/>
                <a:gd name="T50" fmla="*/ 128 w 165"/>
                <a:gd name="T51" fmla="*/ 100 h 126"/>
                <a:gd name="T52" fmla="*/ 116 w 165"/>
                <a:gd name="T53" fmla="*/ 95 h 126"/>
                <a:gd name="T54" fmla="*/ 103 w 165"/>
                <a:gd name="T55" fmla="*/ 89 h 126"/>
                <a:gd name="T56" fmla="*/ 90 w 165"/>
                <a:gd name="T57" fmla="*/ 83 h 126"/>
                <a:gd name="T58" fmla="*/ 78 w 165"/>
                <a:gd name="T59" fmla="*/ 76 h 126"/>
                <a:gd name="T60" fmla="*/ 68 w 165"/>
                <a:gd name="T61" fmla="*/ 68 h 126"/>
                <a:gd name="T62" fmla="*/ 58 w 165"/>
                <a:gd name="T63" fmla="*/ 61 h 126"/>
                <a:gd name="T64" fmla="*/ 49 w 165"/>
                <a:gd name="T65" fmla="*/ 54 h 126"/>
                <a:gd name="T66" fmla="*/ 39 w 165"/>
                <a:gd name="T67" fmla="*/ 47 h 126"/>
                <a:gd name="T68" fmla="*/ 31 w 165"/>
                <a:gd name="T69" fmla="*/ 38 h 126"/>
                <a:gd name="T70" fmla="*/ 22 w 165"/>
                <a:gd name="T71" fmla="*/ 28 h 126"/>
                <a:gd name="T72" fmla="*/ 15 w 165"/>
                <a:gd name="T73" fmla="*/ 16 h 126"/>
                <a:gd name="T74" fmla="*/ 7 w 165"/>
                <a:gd name="T75" fmla="*/ 6 h 126"/>
                <a:gd name="T76" fmla="*/ 2 w 165"/>
                <a:gd name="T77" fmla="*/ 0 h 126"/>
                <a:gd name="T78" fmla="*/ 0 w 165"/>
                <a:gd name="T79" fmla="*/ 1 h 126"/>
                <a:gd name="T80" fmla="*/ 0 w 165"/>
                <a:gd name="T81" fmla="*/ 2 h 1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5"/>
                <a:gd name="T124" fmla="*/ 0 h 126"/>
                <a:gd name="T125" fmla="*/ 165 w 165"/>
                <a:gd name="T126" fmla="*/ 126 h 1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5" h="126">
                  <a:moveTo>
                    <a:pt x="0" y="2"/>
                  </a:moveTo>
                  <a:lnTo>
                    <a:pt x="3" y="8"/>
                  </a:lnTo>
                  <a:lnTo>
                    <a:pt x="6" y="13"/>
                  </a:lnTo>
                  <a:lnTo>
                    <a:pt x="10" y="19"/>
                  </a:lnTo>
                  <a:lnTo>
                    <a:pt x="13" y="24"/>
                  </a:lnTo>
                  <a:lnTo>
                    <a:pt x="16" y="29"/>
                  </a:lnTo>
                  <a:lnTo>
                    <a:pt x="19" y="35"/>
                  </a:lnTo>
                  <a:lnTo>
                    <a:pt x="23" y="40"/>
                  </a:lnTo>
                  <a:lnTo>
                    <a:pt x="27" y="45"/>
                  </a:lnTo>
                  <a:lnTo>
                    <a:pt x="31" y="50"/>
                  </a:lnTo>
                  <a:lnTo>
                    <a:pt x="35" y="54"/>
                  </a:lnTo>
                  <a:lnTo>
                    <a:pt x="40" y="58"/>
                  </a:lnTo>
                  <a:lnTo>
                    <a:pt x="44" y="62"/>
                  </a:lnTo>
                  <a:lnTo>
                    <a:pt x="49" y="65"/>
                  </a:lnTo>
                  <a:lnTo>
                    <a:pt x="53" y="69"/>
                  </a:lnTo>
                  <a:lnTo>
                    <a:pt x="58" y="73"/>
                  </a:lnTo>
                  <a:lnTo>
                    <a:pt x="63" y="76"/>
                  </a:lnTo>
                  <a:lnTo>
                    <a:pt x="68" y="80"/>
                  </a:lnTo>
                  <a:lnTo>
                    <a:pt x="74" y="83"/>
                  </a:lnTo>
                  <a:lnTo>
                    <a:pt x="80" y="87"/>
                  </a:lnTo>
                  <a:lnTo>
                    <a:pt x="85" y="90"/>
                  </a:lnTo>
                  <a:lnTo>
                    <a:pt x="91" y="94"/>
                  </a:lnTo>
                  <a:lnTo>
                    <a:pt x="96" y="96"/>
                  </a:lnTo>
                  <a:lnTo>
                    <a:pt x="102" y="100"/>
                  </a:lnTo>
                  <a:lnTo>
                    <a:pt x="108" y="102"/>
                  </a:lnTo>
                  <a:lnTo>
                    <a:pt x="111" y="104"/>
                  </a:lnTo>
                  <a:lnTo>
                    <a:pt x="114" y="105"/>
                  </a:lnTo>
                  <a:lnTo>
                    <a:pt x="117" y="107"/>
                  </a:lnTo>
                  <a:lnTo>
                    <a:pt x="120" y="107"/>
                  </a:lnTo>
                  <a:lnTo>
                    <a:pt x="123" y="109"/>
                  </a:lnTo>
                  <a:lnTo>
                    <a:pt x="125" y="110"/>
                  </a:lnTo>
                  <a:lnTo>
                    <a:pt x="129" y="112"/>
                  </a:lnTo>
                  <a:lnTo>
                    <a:pt x="131" y="113"/>
                  </a:lnTo>
                  <a:lnTo>
                    <a:pt x="135" y="115"/>
                  </a:lnTo>
                  <a:lnTo>
                    <a:pt x="138" y="116"/>
                  </a:lnTo>
                  <a:lnTo>
                    <a:pt x="142" y="119"/>
                  </a:lnTo>
                  <a:lnTo>
                    <a:pt x="145" y="120"/>
                  </a:lnTo>
                  <a:lnTo>
                    <a:pt x="148" y="122"/>
                  </a:lnTo>
                  <a:lnTo>
                    <a:pt x="152" y="124"/>
                  </a:lnTo>
                  <a:lnTo>
                    <a:pt x="155" y="125"/>
                  </a:lnTo>
                  <a:lnTo>
                    <a:pt x="159" y="126"/>
                  </a:lnTo>
                  <a:lnTo>
                    <a:pt x="162" y="126"/>
                  </a:lnTo>
                  <a:lnTo>
                    <a:pt x="164" y="125"/>
                  </a:lnTo>
                  <a:lnTo>
                    <a:pt x="165" y="123"/>
                  </a:lnTo>
                  <a:lnTo>
                    <a:pt x="164" y="120"/>
                  </a:lnTo>
                  <a:lnTo>
                    <a:pt x="160" y="116"/>
                  </a:lnTo>
                  <a:lnTo>
                    <a:pt x="155" y="113"/>
                  </a:lnTo>
                  <a:lnTo>
                    <a:pt x="150" y="109"/>
                  </a:lnTo>
                  <a:lnTo>
                    <a:pt x="145" y="107"/>
                  </a:lnTo>
                  <a:lnTo>
                    <a:pt x="139" y="104"/>
                  </a:lnTo>
                  <a:lnTo>
                    <a:pt x="133" y="102"/>
                  </a:lnTo>
                  <a:lnTo>
                    <a:pt x="128" y="100"/>
                  </a:lnTo>
                  <a:lnTo>
                    <a:pt x="122" y="98"/>
                  </a:lnTo>
                  <a:lnTo>
                    <a:pt x="116" y="95"/>
                  </a:lnTo>
                  <a:lnTo>
                    <a:pt x="109" y="92"/>
                  </a:lnTo>
                  <a:lnTo>
                    <a:pt x="103" y="89"/>
                  </a:lnTo>
                  <a:lnTo>
                    <a:pt x="97" y="86"/>
                  </a:lnTo>
                  <a:lnTo>
                    <a:pt x="90" y="83"/>
                  </a:lnTo>
                  <a:lnTo>
                    <a:pt x="84" y="79"/>
                  </a:lnTo>
                  <a:lnTo>
                    <a:pt x="78" y="76"/>
                  </a:lnTo>
                  <a:lnTo>
                    <a:pt x="72" y="71"/>
                  </a:lnTo>
                  <a:lnTo>
                    <a:pt x="68" y="68"/>
                  </a:lnTo>
                  <a:lnTo>
                    <a:pt x="62" y="65"/>
                  </a:lnTo>
                  <a:lnTo>
                    <a:pt x="58" y="61"/>
                  </a:lnTo>
                  <a:lnTo>
                    <a:pt x="53" y="58"/>
                  </a:lnTo>
                  <a:lnTo>
                    <a:pt x="49" y="54"/>
                  </a:lnTo>
                  <a:lnTo>
                    <a:pt x="44" y="51"/>
                  </a:lnTo>
                  <a:lnTo>
                    <a:pt x="39" y="47"/>
                  </a:lnTo>
                  <a:lnTo>
                    <a:pt x="35" y="43"/>
                  </a:lnTo>
                  <a:lnTo>
                    <a:pt x="31" y="38"/>
                  </a:lnTo>
                  <a:lnTo>
                    <a:pt x="26" y="33"/>
                  </a:lnTo>
                  <a:lnTo>
                    <a:pt x="22" y="28"/>
                  </a:lnTo>
                  <a:lnTo>
                    <a:pt x="19" y="22"/>
                  </a:lnTo>
                  <a:lnTo>
                    <a:pt x="15" y="16"/>
                  </a:lnTo>
                  <a:lnTo>
                    <a:pt x="11" y="11"/>
                  </a:lnTo>
                  <a:lnTo>
                    <a:pt x="7" y="6"/>
                  </a:lnTo>
                  <a:lnTo>
                    <a:pt x="3" y="0"/>
                  </a:lnTo>
                  <a:lnTo>
                    <a:pt x="2" y="0"/>
                  </a:lnTo>
                  <a:lnTo>
                    <a:pt x="1" y="0"/>
                  </a:lnTo>
                  <a:lnTo>
                    <a:pt x="0" y="1"/>
                  </a:lnTo>
                  <a:lnTo>
                    <a:pt x="0" y="2"/>
                  </a:lnTo>
                  <a:close/>
                </a:path>
              </a:pathLst>
            </a:custGeom>
            <a:solidFill>
              <a:srgbClr val="000000"/>
            </a:solidFill>
            <a:ln w="9525">
              <a:noFill/>
              <a:round/>
              <a:headEnd/>
              <a:tailEnd/>
            </a:ln>
          </p:spPr>
          <p:txBody>
            <a:bodyPr/>
            <a:lstStyle/>
            <a:p>
              <a:endParaRPr lang="en-US"/>
            </a:p>
          </p:txBody>
        </p:sp>
        <p:sp>
          <p:nvSpPr>
            <p:cNvPr id="16532" name="Freeform 210"/>
            <p:cNvSpPr>
              <a:spLocks/>
            </p:cNvSpPr>
            <p:nvPr/>
          </p:nvSpPr>
          <p:spPr bwMode="auto">
            <a:xfrm>
              <a:off x="1791" y="3549"/>
              <a:ext cx="45" cy="92"/>
            </a:xfrm>
            <a:custGeom>
              <a:avLst/>
              <a:gdLst>
                <a:gd name="T0" fmla="*/ 44 w 45"/>
                <a:gd name="T1" fmla="*/ 89 h 92"/>
                <a:gd name="T2" fmla="*/ 40 w 45"/>
                <a:gd name="T3" fmla="*/ 85 h 92"/>
                <a:gd name="T4" fmla="*/ 36 w 45"/>
                <a:gd name="T5" fmla="*/ 80 h 92"/>
                <a:gd name="T6" fmla="*/ 33 w 45"/>
                <a:gd name="T7" fmla="*/ 75 h 92"/>
                <a:gd name="T8" fmla="*/ 29 w 45"/>
                <a:gd name="T9" fmla="*/ 70 h 92"/>
                <a:gd name="T10" fmla="*/ 26 w 45"/>
                <a:gd name="T11" fmla="*/ 65 h 92"/>
                <a:gd name="T12" fmla="*/ 23 w 45"/>
                <a:gd name="T13" fmla="*/ 59 h 92"/>
                <a:gd name="T14" fmla="*/ 20 w 45"/>
                <a:gd name="T15" fmla="*/ 54 h 92"/>
                <a:gd name="T16" fmla="*/ 18 w 45"/>
                <a:gd name="T17" fmla="*/ 48 h 92"/>
                <a:gd name="T18" fmla="*/ 14 w 45"/>
                <a:gd name="T19" fmla="*/ 37 h 92"/>
                <a:gd name="T20" fmla="*/ 11 w 45"/>
                <a:gd name="T21" fmla="*/ 25 h 92"/>
                <a:gd name="T22" fmla="*/ 8 w 45"/>
                <a:gd name="T23" fmla="*/ 13 h 92"/>
                <a:gd name="T24" fmla="*/ 5 w 45"/>
                <a:gd name="T25" fmla="*/ 1 h 92"/>
                <a:gd name="T26" fmla="*/ 4 w 45"/>
                <a:gd name="T27" fmla="*/ 0 h 92"/>
                <a:gd name="T28" fmla="*/ 2 w 45"/>
                <a:gd name="T29" fmla="*/ 1 h 92"/>
                <a:gd name="T30" fmla="*/ 1 w 45"/>
                <a:gd name="T31" fmla="*/ 2 h 92"/>
                <a:gd name="T32" fmla="*/ 0 w 45"/>
                <a:gd name="T33" fmla="*/ 4 h 92"/>
                <a:gd name="T34" fmla="*/ 2 w 45"/>
                <a:gd name="T35" fmla="*/ 16 h 92"/>
                <a:gd name="T36" fmla="*/ 5 w 45"/>
                <a:gd name="T37" fmla="*/ 28 h 92"/>
                <a:gd name="T38" fmla="*/ 9 w 45"/>
                <a:gd name="T39" fmla="*/ 40 h 92"/>
                <a:gd name="T40" fmla="*/ 14 w 45"/>
                <a:gd name="T41" fmla="*/ 51 h 92"/>
                <a:gd name="T42" fmla="*/ 20 w 45"/>
                <a:gd name="T43" fmla="*/ 62 h 92"/>
                <a:gd name="T44" fmla="*/ 27 w 45"/>
                <a:gd name="T45" fmla="*/ 73 h 92"/>
                <a:gd name="T46" fmla="*/ 34 w 45"/>
                <a:gd name="T47" fmla="*/ 82 h 92"/>
                <a:gd name="T48" fmla="*/ 42 w 45"/>
                <a:gd name="T49" fmla="*/ 92 h 92"/>
                <a:gd name="T50" fmla="*/ 43 w 45"/>
                <a:gd name="T51" fmla="*/ 92 h 92"/>
                <a:gd name="T52" fmla="*/ 44 w 45"/>
                <a:gd name="T53" fmla="*/ 91 h 92"/>
                <a:gd name="T54" fmla="*/ 45 w 45"/>
                <a:gd name="T55" fmla="*/ 90 h 92"/>
                <a:gd name="T56" fmla="*/ 44 w 45"/>
                <a:gd name="T57" fmla="*/ 89 h 92"/>
                <a:gd name="T58" fmla="*/ 44 w 45"/>
                <a:gd name="T59" fmla="*/ 89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5"/>
                <a:gd name="T91" fmla="*/ 0 h 92"/>
                <a:gd name="T92" fmla="*/ 45 w 45"/>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5" h="92">
                  <a:moveTo>
                    <a:pt x="44" y="89"/>
                  </a:moveTo>
                  <a:lnTo>
                    <a:pt x="40" y="85"/>
                  </a:lnTo>
                  <a:lnTo>
                    <a:pt x="36" y="80"/>
                  </a:lnTo>
                  <a:lnTo>
                    <a:pt x="33" y="75"/>
                  </a:lnTo>
                  <a:lnTo>
                    <a:pt x="29" y="70"/>
                  </a:lnTo>
                  <a:lnTo>
                    <a:pt x="26" y="65"/>
                  </a:lnTo>
                  <a:lnTo>
                    <a:pt x="23" y="59"/>
                  </a:lnTo>
                  <a:lnTo>
                    <a:pt x="20" y="54"/>
                  </a:lnTo>
                  <a:lnTo>
                    <a:pt x="18" y="48"/>
                  </a:lnTo>
                  <a:lnTo>
                    <a:pt x="14" y="37"/>
                  </a:lnTo>
                  <a:lnTo>
                    <a:pt x="11" y="25"/>
                  </a:lnTo>
                  <a:lnTo>
                    <a:pt x="8" y="13"/>
                  </a:lnTo>
                  <a:lnTo>
                    <a:pt x="5" y="1"/>
                  </a:lnTo>
                  <a:lnTo>
                    <a:pt x="4" y="0"/>
                  </a:lnTo>
                  <a:lnTo>
                    <a:pt x="2" y="1"/>
                  </a:lnTo>
                  <a:lnTo>
                    <a:pt x="1" y="2"/>
                  </a:lnTo>
                  <a:lnTo>
                    <a:pt x="0" y="4"/>
                  </a:lnTo>
                  <a:lnTo>
                    <a:pt x="2" y="16"/>
                  </a:lnTo>
                  <a:lnTo>
                    <a:pt x="5" y="28"/>
                  </a:lnTo>
                  <a:lnTo>
                    <a:pt x="9" y="40"/>
                  </a:lnTo>
                  <a:lnTo>
                    <a:pt x="14" y="51"/>
                  </a:lnTo>
                  <a:lnTo>
                    <a:pt x="20" y="62"/>
                  </a:lnTo>
                  <a:lnTo>
                    <a:pt x="27" y="73"/>
                  </a:lnTo>
                  <a:lnTo>
                    <a:pt x="34" y="82"/>
                  </a:lnTo>
                  <a:lnTo>
                    <a:pt x="42" y="92"/>
                  </a:lnTo>
                  <a:lnTo>
                    <a:pt x="43" y="92"/>
                  </a:lnTo>
                  <a:lnTo>
                    <a:pt x="44" y="91"/>
                  </a:lnTo>
                  <a:lnTo>
                    <a:pt x="45" y="90"/>
                  </a:lnTo>
                  <a:lnTo>
                    <a:pt x="44" y="89"/>
                  </a:lnTo>
                  <a:close/>
                </a:path>
              </a:pathLst>
            </a:custGeom>
            <a:solidFill>
              <a:srgbClr val="000000"/>
            </a:solidFill>
            <a:ln w="9525">
              <a:noFill/>
              <a:round/>
              <a:headEnd/>
              <a:tailEnd/>
            </a:ln>
          </p:spPr>
          <p:txBody>
            <a:bodyPr/>
            <a:lstStyle/>
            <a:p>
              <a:endParaRPr lang="en-US"/>
            </a:p>
          </p:txBody>
        </p:sp>
        <p:sp>
          <p:nvSpPr>
            <p:cNvPr id="16533" name="Freeform 211"/>
            <p:cNvSpPr>
              <a:spLocks/>
            </p:cNvSpPr>
            <p:nvPr/>
          </p:nvSpPr>
          <p:spPr bwMode="auto">
            <a:xfrm>
              <a:off x="1714" y="3556"/>
              <a:ext cx="38" cy="183"/>
            </a:xfrm>
            <a:custGeom>
              <a:avLst/>
              <a:gdLst>
                <a:gd name="T0" fmla="*/ 2 w 38"/>
                <a:gd name="T1" fmla="*/ 182 h 183"/>
                <a:gd name="T2" fmla="*/ 2 w 38"/>
                <a:gd name="T3" fmla="*/ 169 h 183"/>
                <a:gd name="T4" fmla="*/ 3 w 38"/>
                <a:gd name="T5" fmla="*/ 157 h 183"/>
                <a:gd name="T6" fmla="*/ 5 w 38"/>
                <a:gd name="T7" fmla="*/ 145 h 183"/>
                <a:gd name="T8" fmla="*/ 7 w 38"/>
                <a:gd name="T9" fmla="*/ 132 h 183"/>
                <a:gd name="T10" fmla="*/ 10 w 38"/>
                <a:gd name="T11" fmla="*/ 120 h 183"/>
                <a:gd name="T12" fmla="*/ 13 w 38"/>
                <a:gd name="T13" fmla="*/ 108 h 183"/>
                <a:gd name="T14" fmla="*/ 16 w 38"/>
                <a:gd name="T15" fmla="*/ 96 h 183"/>
                <a:gd name="T16" fmla="*/ 19 w 38"/>
                <a:gd name="T17" fmla="*/ 84 h 183"/>
                <a:gd name="T18" fmla="*/ 22 w 38"/>
                <a:gd name="T19" fmla="*/ 73 h 183"/>
                <a:gd name="T20" fmla="*/ 25 w 38"/>
                <a:gd name="T21" fmla="*/ 64 h 183"/>
                <a:gd name="T22" fmla="*/ 28 w 38"/>
                <a:gd name="T23" fmla="*/ 54 h 183"/>
                <a:gd name="T24" fmla="*/ 31 w 38"/>
                <a:gd name="T25" fmla="*/ 44 h 183"/>
                <a:gd name="T26" fmla="*/ 33 w 38"/>
                <a:gd name="T27" fmla="*/ 34 h 183"/>
                <a:gd name="T28" fmla="*/ 36 w 38"/>
                <a:gd name="T29" fmla="*/ 24 h 183"/>
                <a:gd name="T30" fmla="*/ 38 w 38"/>
                <a:gd name="T31" fmla="*/ 13 h 183"/>
                <a:gd name="T32" fmla="*/ 38 w 38"/>
                <a:gd name="T33" fmla="*/ 3 h 183"/>
                <a:gd name="T34" fmla="*/ 36 w 38"/>
                <a:gd name="T35" fmla="*/ 0 h 183"/>
                <a:gd name="T36" fmla="*/ 33 w 38"/>
                <a:gd name="T37" fmla="*/ 0 h 183"/>
                <a:gd name="T38" fmla="*/ 31 w 38"/>
                <a:gd name="T39" fmla="*/ 1 h 183"/>
                <a:gd name="T40" fmla="*/ 29 w 38"/>
                <a:gd name="T41" fmla="*/ 4 h 183"/>
                <a:gd name="T42" fmla="*/ 27 w 38"/>
                <a:gd name="T43" fmla="*/ 8 h 183"/>
                <a:gd name="T44" fmla="*/ 26 w 38"/>
                <a:gd name="T45" fmla="*/ 13 h 183"/>
                <a:gd name="T46" fmla="*/ 26 w 38"/>
                <a:gd name="T47" fmla="*/ 18 h 183"/>
                <a:gd name="T48" fmla="*/ 25 w 38"/>
                <a:gd name="T49" fmla="*/ 23 h 183"/>
                <a:gd name="T50" fmla="*/ 24 w 38"/>
                <a:gd name="T51" fmla="*/ 29 h 183"/>
                <a:gd name="T52" fmla="*/ 23 w 38"/>
                <a:gd name="T53" fmla="*/ 34 h 183"/>
                <a:gd name="T54" fmla="*/ 22 w 38"/>
                <a:gd name="T55" fmla="*/ 40 h 183"/>
                <a:gd name="T56" fmla="*/ 21 w 38"/>
                <a:gd name="T57" fmla="*/ 46 h 183"/>
                <a:gd name="T58" fmla="*/ 19 w 38"/>
                <a:gd name="T59" fmla="*/ 57 h 183"/>
                <a:gd name="T60" fmla="*/ 16 w 38"/>
                <a:gd name="T61" fmla="*/ 68 h 183"/>
                <a:gd name="T62" fmla="*/ 14 w 38"/>
                <a:gd name="T63" fmla="*/ 79 h 183"/>
                <a:gd name="T64" fmla="*/ 11 w 38"/>
                <a:gd name="T65" fmla="*/ 91 h 183"/>
                <a:gd name="T66" fmla="*/ 7 w 38"/>
                <a:gd name="T67" fmla="*/ 113 h 183"/>
                <a:gd name="T68" fmla="*/ 3 w 38"/>
                <a:gd name="T69" fmla="*/ 136 h 183"/>
                <a:gd name="T70" fmla="*/ 1 w 38"/>
                <a:gd name="T71" fmla="*/ 159 h 183"/>
                <a:gd name="T72" fmla="*/ 0 w 38"/>
                <a:gd name="T73" fmla="*/ 182 h 183"/>
                <a:gd name="T74" fmla="*/ 0 w 38"/>
                <a:gd name="T75" fmla="*/ 183 h 183"/>
                <a:gd name="T76" fmla="*/ 1 w 38"/>
                <a:gd name="T77" fmla="*/ 183 h 183"/>
                <a:gd name="T78" fmla="*/ 2 w 38"/>
                <a:gd name="T79" fmla="*/ 182 h 183"/>
                <a:gd name="T80" fmla="*/ 2 w 38"/>
                <a:gd name="T81" fmla="*/ 182 h 183"/>
                <a:gd name="T82" fmla="*/ 2 w 38"/>
                <a:gd name="T83" fmla="*/ 182 h 1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
                <a:gd name="T127" fmla="*/ 0 h 183"/>
                <a:gd name="T128" fmla="*/ 38 w 38"/>
                <a:gd name="T129" fmla="*/ 183 h 1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 h="183">
                  <a:moveTo>
                    <a:pt x="2" y="182"/>
                  </a:moveTo>
                  <a:lnTo>
                    <a:pt x="2" y="169"/>
                  </a:lnTo>
                  <a:lnTo>
                    <a:pt x="3" y="157"/>
                  </a:lnTo>
                  <a:lnTo>
                    <a:pt x="5" y="145"/>
                  </a:lnTo>
                  <a:lnTo>
                    <a:pt x="7" y="132"/>
                  </a:lnTo>
                  <a:lnTo>
                    <a:pt x="10" y="120"/>
                  </a:lnTo>
                  <a:lnTo>
                    <a:pt x="13" y="108"/>
                  </a:lnTo>
                  <a:lnTo>
                    <a:pt x="16" y="96"/>
                  </a:lnTo>
                  <a:lnTo>
                    <a:pt x="19" y="84"/>
                  </a:lnTo>
                  <a:lnTo>
                    <a:pt x="22" y="73"/>
                  </a:lnTo>
                  <a:lnTo>
                    <a:pt x="25" y="64"/>
                  </a:lnTo>
                  <a:lnTo>
                    <a:pt x="28" y="54"/>
                  </a:lnTo>
                  <a:lnTo>
                    <a:pt x="31" y="44"/>
                  </a:lnTo>
                  <a:lnTo>
                    <a:pt x="33" y="34"/>
                  </a:lnTo>
                  <a:lnTo>
                    <a:pt x="36" y="24"/>
                  </a:lnTo>
                  <a:lnTo>
                    <a:pt x="38" y="13"/>
                  </a:lnTo>
                  <a:lnTo>
                    <a:pt x="38" y="3"/>
                  </a:lnTo>
                  <a:lnTo>
                    <a:pt x="36" y="0"/>
                  </a:lnTo>
                  <a:lnTo>
                    <a:pt x="33" y="0"/>
                  </a:lnTo>
                  <a:lnTo>
                    <a:pt x="31" y="1"/>
                  </a:lnTo>
                  <a:lnTo>
                    <a:pt x="29" y="4"/>
                  </a:lnTo>
                  <a:lnTo>
                    <a:pt x="27" y="8"/>
                  </a:lnTo>
                  <a:lnTo>
                    <a:pt x="26" y="13"/>
                  </a:lnTo>
                  <a:lnTo>
                    <a:pt x="26" y="18"/>
                  </a:lnTo>
                  <a:lnTo>
                    <a:pt x="25" y="23"/>
                  </a:lnTo>
                  <a:lnTo>
                    <a:pt x="24" y="29"/>
                  </a:lnTo>
                  <a:lnTo>
                    <a:pt x="23" y="34"/>
                  </a:lnTo>
                  <a:lnTo>
                    <a:pt x="22" y="40"/>
                  </a:lnTo>
                  <a:lnTo>
                    <a:pt x="21" y="46"/>
                  </a:lnTo>
                  <a:lnTo>
                    <a:pt x="19" y="57"/>
                  </a:lnTo>
                  <a:lnTo>
                    <a:pt x="16" y="68"/>
                  </a:lnTo>
                  <a:lnTo>
                    <a:pt x="14" y="79"/>
                  </a:lnTo>
                  <a:lnTo>
                    <a:pt x="11" y="91"/>
                  </a:lnTo>
                  <a:lnTo>
                    <a:pt x="7" y="113"/>
                  </a:lnTo>
                  <a:lnTo>
                    <a:pt x="3" y="136"/>
                  </a:lnTo>
                  <a:lnTo>
                    <a:pt x="1" y="159"/>
                  </a:lnTo>
                  <a:lnTo>
                    <a:pt x="0" y="182"/>
                  </a:lnTo>
                  <a:lnTo>
                    <a:pt x="0" y="183"/>
                  </a:lnTo>
                  <a:lnTo>
                    <a:pt x="1" y="183"/>
                  </a:lnTo>
                  <a:lnTo>
                    <a:pt x="2" y="182"/>
                  </a:lnTo>
                  <a:close/>
                </a:path>
              </a:pathLst>
            </a:custGeom>
            <a:solidFill>
              <a:srgbClr val="000000"/>
            </a:solidFill>
            <a:ln w="9525">
              <a:noFill/>
              <a:round/>
              <a:headEnd/>
              <a:tailEnd/>
            </a:ln>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2157413" y="1724025"/>
            <a:ext cx="6684962" cy="1438275"/>
          </a:xfrm>
        </p:spPr>
        <p:txBody>
          <a:bodyPr/>
          <a:lstStyle/>
          <a:p>
            <a:pPr marL="0" indent="0" eaLnBrk="1" hangingPunct="1">
              <a:spcBef>
                <a:spcPct val="0"/>
              </a:spcBef>
              <a:buFontTx/>
              <a:buNone/>
            </a:pPr>
            <a:r>
              <a:rPr lang="en-US" sz="1400" smtClean="0">
                <a:solidFill>
                  <a:srgbClr val="000066"/>
                </a:solidFill>
                <a:latin typeface="Verdana" pitchFamily="34" charset="0"/>
              </a:rPr>
              <a:t>The </a:t>
            </a:r>
            <a:r>
              <a:rPr lang="en-US" sz="1400" b="1" smtClean="0">
                <a:solidFill>
                  <a:srgbClr val="000066"/>
                </a:solidFill>
                <a:latin typeface="Verdana" pitchFamily="34" charset="0"/>
              </a:rPr>
              <a:t>Telecommunication Standardization Bureau (TSB) </a:t>
            </a:r>
            <a:r>
              <a:rPr lang="en-US" sz="1400" smtClean="0">
                <a:solidFill>
                  <a:srgbClr val="000066"/>
                </a:solidFill>
                <a:latin typeface="Verdana" pitchFamily="34" charset="0"/>
              </a:rPr>
              <a:t>provides secretarial support for ITU-T and services for participants in ITU-T work, disseminates information on international telecommunications worldwide, and establishes agreements with many international. standards development organizations. For more details, please consult our website at: </a:t>
            </a:r>
            <a:r>
              <a:rPr lang="en-US" sz="1400" smtClean="0">
                <a:latin typeface="Verdana" pitchFamily="34" charset="0"/>
                <a:hlinkClick r:id="rId2"/>
              </a:rPr>
              <a:t>http://itu.int/ITU-T/info/tsb</a:t>
            </a:r>
            <a:r>
              <a:rPr lang="en-US" sz="1400" smtClean="0">
                <a:latin typeface="Verdana" pitchFamily="34" charset="0"/>
              </a:rPr>
              <a:t>.</a:t>
            </a:r>
            <a:endParaRPr lang="en-US" sz="2000" smtClean="0">
              <a:latin typeface="Verdana" pitchFamily="34" charset="0"/>
            </a:endParaRPr>
          </a:p>
        </p:txBody>
      </p:sp>
      <p:sp>
        <p:nvSpPr>
          <p:cNvPr id="17411" name="Text Box 5"/>
          <p:cNvSpPr txBox="1">
            <a:spLocks noChangeArrowheads="1"/>
          </p:cNvSpPr>
          <p:nvPr/>
        </p:nvSpPr>
        <p:spPr bwMode="auto">
          <a:xfrm>
            <a:off x="4022725" y="4178300"/>
            <a:ext cx="5068888" cy="2006600"/>
          </a:xfrm>
          <a:prstGeom prst="rect">
            <a:avLst/>
          </a:prstGeom>
          <a:noFill/>
          <a:ln w="9525">
            <a:noFill/>
            <a:miter lim="800000"/>
            <a:headEnd/>
            <a:tailEnd/>
          </a:ln>
        </p:spPr>
        <p:txBody>
          <a:bodyPr wrap="none">
            <a:spAutoFit/>
          </a:bodyPr>
          <a:lstStyle/>
          <a:p>
            <a:pPr algn="l">
              <a:tabLst>
                <a:tab pos="714375" algn="l"/>
              </a:tabLst>
            </a:pPr>
            <a:r>
              <a:rPr lang="en-US" sz="1400">
                <a:solidFill>
                  <a:srgbClr val="000066"/>
                </a:solidFill>
                <a:latin typeface="Verdana" pitchFamily="34" charset="0"/>
              </a:rPr>
              <a:t>International Telecommunication Union (ITU)</a:t>
            </a:r>
          </a:p>
          <a:p>
            <a:pPr algn="l">
              <a:tabLst>
                <a:tab pos="714375" algn="l"/>
              </a:tabLst>
            </a:pPr>
            <a:r>
              <a:rPr lang="en-US" sz="1400">
                <a:solidFill>
                  <a:srgbClr val="000066"/>
                </a:solidFill>
                <a:latin typeface="Verdana" pitchFamily="34" charset="0"/>
              </a:rPr>
              <a:t>Telecommunication Standardization Bureau (TSB)</a:t>
            </a:r>
          </a:p>
          <a:p>
            <a:pPr algn="l">
              <a:tabLst>
                <a:tab pos="714375" algn="l"/>
              </a:tabLst>
            </a:pPr>
            <a:r>
              <a:rPr lang="en-US" sz="1400">
                <a:solidFill>
                  <a:srgbClr val="000066"/>
                </a:solidFill>
                <a:latin typeface="Verdana" pitchFamily="34" charset="0"/>
              </a:rPr>
              <a:t>Place des Nations</a:t>
            </a:r>
          </a:p>
          <a:p>
            <a:pPr algn="l">
              <a:tabLst>
                <a:tab pos="714375" algn="l"/>
              </a:tabLst>
            </a:pPr>
            <a:r>
              <a:rPr lang="en-US" sz="1400">
                <a:solidFill>
                  <a:srgbClr val="000066"/>
                </a:solidFill>
                <a:latin typeface="Verdana" pitchFamily="34" charset="0"/>
              </a:rPr>
              <a:t>CH-1211 Geneva 20</a:t>
            </a:r>
          </a:p>
          <a:p>
            <a:pPr algn="l">
              <a:tabLst>
                <a:tab pos="714375" algn="l"/>
              </a:tabLst>
            </a:pPr>
            <a:r>
              <a:rPr lang="en-US" sz="1400">
                <a:solidFill>
                  <a:srgbClr val="000066"/>
                </a:solidFill>
                <a:latin typeface="Verdana" pitchFamily="34" charset="0"/>
              </a:rPr>
              <a:t>Tel. +41 22 730 5852</a:t>
            </a:r>
          </a:p>
          <a:p>
            <a:pPr algn="l">
              <a:tabLst>
                <a:tab pos="714375" algn="l"/>
              </a:tabLst>
            </a:pPr>
            <a:r>
              <a:rPr lang="en-US" sz="1400">
                <a:solidFill>
                  <a:srgbClr val="000066"/>
                </a:solidFill>
                <a:latin typeface="Verdana" pitchFamily="34" charset="0"/>
              </a:rPr>
              <a:t>Fax. +41 22 730 5853</a:t>
            </a:r>
          </a:p>
          <a:p>
            <a:pPr algn="l">
              <a:tabLst>
                <a:tab pos="714375" algn="l"/>
              </a:tabLst>
            </a:pPr>
            <a:r>
              <a:rPr lang="en-US" sz="1400">
                <a:solidFill>
                  <a:srgbClr val="000066"/>
                </a:solidFill>
                <a:latin typeface="Verdana" pitchFamily="34" charset="0"/>
              </a:rPr>
              <a:t>E-mail:	tsbmail@itu.int (central address)</a:t>
            </a:r>
          </a:p>
          <a:p>
            <a:pPr algn="l">
              <a:tabLst>
                <a:tab pos="714375" algn="l"/>
              </a:tabLst>
            </a:pPr>
            <a:r>
              <a:rPr lang="en-US" sz="1400">
                <a:solidFill>
                  <a:srgbClr val="000066"/>
                </a:solidFill>
                <a:latin typeface="Verdana" pitchFamily="34" charset="0"/>
              </a:rPr>
              <a:t>	tsbedh@itu.int (electronic document handling)</a:t>
            </a:r>
          </a:p>
          <a:p>
            <a:pPr algn="l">
              <a:tabLst>
                <a:tab pos="714375" algn="l"/>
              </a:tabLst>
            </a:pPr>
            <a:r>
              <a:rPr lang="en-US" sz="1400">
                <a:solidFill>
                  <a:srgbClr val="000066"/>
                </a:solidFill>
                <a:latin typeface="Verdana" pitchFamily="34" charset="0"/>
              </a:rPr>
              <a:t>URL:	</a:t>
            </a:r>
            <a:r>
              <a:rPr lang="en-US" sz="1400">
                <a:solidFill>
                  <a:srgbClr val="000066"/>
                </a:solidFill>
                <a:latin typeface="Verdana" pitchFamily="34" charset="0"/>
                <a:hlinkClick r:id="rId3"/>
              </a:rPr>
              <a:t>http://itu.int/ITU-T</a:t>
            </a:r>
            <a:endParaRPr lang="en-US" sz="1400">
              <a:solidFill>
                <a:srgbClr val="000066"/>
              </a:solidFill>
              <a:latin typeface="Verdana" pitchFamily="34" charset="0"/>
            </a:endParaRPr>
          </a:p>
        </p:txBody>
      </p:sp>
      <p:sp>
        <p:nvSpPr>
          <p:cNvPr id="17412" name="Text Box 6"/>
          <p:cNvSpPr txBox="1">
            <a:spLocks noChangeArrowheads="1"/>
          </p:cNvSpPr>
          <p:nvPr/>
        </p:nvSpPr>
        <p:spPr bwMode="auto">
          <a:xfrm>
            <a:off x="2092325" y="500063"/>
            <a:ext cx="6246813" cy="954087"/>
          </a:xfrm>
          <a:prstGeom prst="rect">
            <a:avLst/>
          </a:prstGeom>
          <a:noFill/>
          <a:ln w="9525">
            <a:noFill/>
            <a:miter lim="800000"/>
            <a:headEnd/>
            <a:tailEnd/>
          </a:ln>
        </p:spPr>
        <p:txBody>
          <a:bodyPr wrap="none">
            <a:spAutoFit/>
          </a:bodyPr>
          <a:lstStyle/>
          <a:p>
            <a:r>
              <a:rPr lang="en-US" sz="2800" b="1">
                <a:solidFill>
                  <a:schemeClr val="folHlink"/>
                </a:solidFill>
                <a:latin typeface="Verdana" pitchFamily="34" charset="0"/>
              </a:rPr>
              <a:t>About the Telecommunication</a:t>
            </a:r>
            <a:br>
              <a:rPr lang="en-US" sz="2800" b="1">
                <a:solidFill>
                  <a:schemeClr val="folHlink"/>
                </a:solidFill>
                <a:latin typeface="Verdana" pitchFamily="34" charset="0"/>
              </a:rPr>
            </a:br>
            <a:r>
              <a:rPr lang="en-US" sz="2800" b="1">
                <a:solidFill>
                  <a:schemeClr val="folHlink"/>
                </a:solidFill>
                <a:latin typeface="Verdana" pitchFamily="34" charset="0"/>
              </a:rPr>
              <a:t>Standardization Bureau (TSB)</a:t>
            </a:r>
          </a:p>
        </p:txBody>
      </p:sp>
      <p:sp>
        <p:nvSpPr>
          <p:cNvPr id="17413" name="Text Box 7"/>
          <p:cNvSpPr txBox="1">
            <a:spLocks noChangeArrowheads="1"/>
          </p:cNvSpPr>
          <p:nvPr/>
        </p:nvSpPr>
        <p:spPr bwMode="auto">
          <a:xfrm>
            <a:off x="4687888" y="3724275"/>
            <a:ext cx="3449637" cy="457200"/>
          </a:xfrm>
          <a:prstGeom prst="rect">
            <a:avLst/>
          </a:prstGeom>
          <a:noFill/>
          <a:ln w="9525">
            <a:noFill/>
            <a:miter lim="800000"/>
            <a:headEnd/>
            <a:tailEnd/>
          </a:ln>
        </p:spPr>
        <p:txBody>
          <a:bodyPr wrap="none">
            <a:spAutoFit/>
          </a:bodyPr>
          <a:lstStyle/>
          <a:p>
            <a:r>
              <a:rPr lang="en-US" b="1">
                <a:solidFill>
                  <a:schemeClr val="folHlink"/>
                </a:solidFill>
                <a:latin typeface="Verdana" pitchFamily="34" charset="0"/>
              </a:rPr>
              <a:t>Contacting the TSB</a:t>
            </a:r>
          </a:p>
        </p:txBody>
      </p:sp>
      <p:pic>
        <p:nvPicPr>
          <p:cNvPr id="17414" name="Picture 8"/>
          <p:cNvPicPr>
            <a:picLocks noChangeAspect="1" noChangeArrowheads="1"/>
          </p:cNvPicPr>
          <p:nvPr/>
        </p:nvPicPr>
        <p:blipFill>
          <a:blip r:embed="rId4" cstate="print"/>
          <a:srcRect/>
          <a:stretch>
            <a:fillRect/>
          </a:stretch>
        </p:blipFill>
        <p:spPr bwMode="auto">
          <a:xfrm>
            <a:off x="1962150" y="4105275"/>
            <a:ext cx="1981200" cy="2009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TU">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6666"/>
      </a:hlink>
      <a:folHlink>
        <a:srgbClr val="006666"/>
      </a:folHlink>
    </a:clrScheme>
    <a:fontScheme name="ITU">
      <a:majorFont>
        <a:latin typeface="Verdana"/>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99FF"/>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99FF"/>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r"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ITU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TU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TU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TU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TU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TU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13752</TotalTime>
  <Words>1020</Words>
  <Application>Microsoft Office PowerPoint</Application>
  <PresentationFormat>On-screen Show (4:3)</PresentationFormat>
  <Paragraphs>381</Paragraphs>
  <Slides>31</Slides>
  <Notes>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ITU</vt:lpstr>
      <vt:lpstr>SG 17 Newcomer Session  General ITU-T information    </vt:lpstr>
      <vt:lpstr>PowerPoint Presentation</vt:lpstr>
      <vt:lpstr>General ITU Information</vt:lpstr>
      <vt:lpstr>ITU Structure</vt:lpstr>
      <vt:lpstr>PowerPoint Presentation</vt:lpstr>
      <vt:lpstr>ITU Plan:  http://www.itu.int/aboutitu/itu-plan.pdf     </vt:lpstr>
      <vt:lpstr>ITU Premises (2/3)</vt:lpstr>
      <vt:lpstr>ITU Premises (3/3)</vt:lpstr>
      <vt:lpstr>PowerPoint Presentation</vt:lpstr>
      <vt:lpstr>Study Groups, TSAG</vt:lpstr>
      <vt:lpstr>ITU-T Study Groups and Working Parties, Focus Groups</vt:lpstr>
      <vt:lpstr>Study Group Management team</vt:lpstr>
      <vt:lpstr>PowerPoint Presentation</vt:lpstr>
      <vt:lpstr>ITU-T Recommendations</vt:lpstr>
      <vt:lpstr>Approval of Recommendations</vt:lpstr>
      <vt:lpstr>A series Recommendations important to newcomers</vt:lpstr>
      <vt:lpstr>Meeting documentation (1/3)</vt:lpstr>
      <vt:lpstr>Meeting documentation (2/3)</vt:lpstr>
      <vt:lpstr>Meeting documentation (3/3)</vt:lpstr>
      <vt:lpstr>PowerPoint Presentation</vt:lpstr>
      <vt:lpstr>Access to documentation</vt:lpstr>
      <vt:lpstr>E-Mail Reflectors </vt:lpstr>
      <vt:lpstr>Submitting Contributions</vt:lpstr>
      <vt:lpstr>Patent Policy</vt:lpstr>
      <vt:lpstr>Copyright</vt:lpstr>
      <vt:lpstr>PowerPoint Presentation</vt:lpstr>
      <vt:lpstr>PowerPoint Presentation</vt:lpstr>
      <vt:lpstr>Additional Information</vt:lpstr>
      <vt:lpstr>Other information</vt:lpstr>
      <vt:lpstr>Other information</vt:lpstr>
      <vt:lpstr>Questions and Feedback  (What can the ITU-T or SG 17 do to improve the newcomer experience?)</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afaefafe</dc:title>
  <dc:creator>Francine Lambert</dc:creator>
  <cp:lastModifiedBy>Norton Viard, Emma</cp:lastModifiedBy>
  <cp:revision>611</cp:revision>
  <cp:lastPrinted>2001-03-15T13:10:50Z</cp:lastPrinted>
  <dcterms:created xsi:type="dcterms:W3CDTF">2001-03-14T11:23:27Z</dcterms:created>
  <dcterms:modified xsi:type="dcterms:W3CDTF">2011-08-04T08:43:09Z</dcterms:modified>
</cp:coreProperties>
</file>