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</p:sldMasterIdLst>
  <p:notesMasterIdLst>
    <p:notesMasterId r:id="rId20"/>
  </p:notesMasterIdLst>
  <p:handoutMasterIdLst>
    <p:handoutMasterId r:id="rId21"/>
  </p:handoutMasterIdLst>
  <p:sldIdLst>
    <p:sldId id="283" r:id="rId3"/>
    <p:sldId id="318" r:id="rId4"/>
    <p:sldId id="321" r:id="rId5"/>
    <p:sldId id="285" r:id="rId6"/>
    <p:sldId id="315" r:id="rId7"/>
    <p:sldId id="316" r:id="rId8"/>
    <p:sldId id="334" r:id="rId9"/>
    <p:sldId id="322" r:id="rId10"/>
    <p:sldId id="323" r:id="rId11"/>
    <p:sldId id="324" r:id="rId12"/>
    <p:sldId id="333" r:id="rId13"/>
    <p:sldId id="325" r:id="rId14"/>
    <p:sldId id="329" r:id="rId15"/>
    <p:sldId id="335" r:id="rId16"/>
    <p:sldId id="336" r:id="rId17"/>
    <p:sldId id="337" r:id="rId18"/>
    <p:sldId id="339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4C4"/>
    <a:srgbClr val="524E86"/>
    <a:srgbClr val="6A6B6D"/>
    <a:srgbClr val="595959"/>
    <a:srgbClr val="00ACA2"/>
    <a:srgbClr val="545456"/>
    <a:srgbClr val="000000"/>
    <a:srgbClr val="229E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132" autoAdjust="0"/>
    <p:restoredTop sz="92453" autoAdjust="0"/>
  </p:normalViewPr>
  <p:slideViewPr>
    <p:cSldViewPr snapToGrid="0" snapToObjects="1">
      <p:cViewPr>
        <p:scale>
          <a:sx n="81" d="100"/>
          <a:sy n="81" d="100"/>
        </p:scale>
        <p:origin x="-1434" y="108"/>
      </p:cViewPr>
      <p:guideLst>
        <p:guide orient="horz" pos="893"/>
        <p:guide pos="5530"/>
        <p:guide pos="2861"/>
        <p:guide pos="20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7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B86EBA9-41B7-41DC-8778-3F515EC0B477}" type="datetimeFigureOut">
              <a:rPr lang="en-GB"/>
              <a:pPr/>
              <a:t>05/09/2012</a:t>
            </a:fld>
            <a:endParaRPr lang="en-GB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FB9F66F-E45E-433B-A888-1E2034D658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547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C2076D8-A372-457C-80A9-0BB75C8163AC}" type="datetimeFigureOut">
              <a:rPr lang="en-GB"/>
              <a:pPr>
                <a:defRPr/>
              </a:pPr>
              <a:t>05/09/2012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542569-AF34-4B3A-BDBE-92B6B4BB29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782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33777F-9189-49DC-B9E6-3DD7D199299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08C507-A61F-4FAB-B1C4-9591C001DF3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542569-AF34-4B3A-BDBE-92B6B4BB29F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/>
          <a:srcRect t="20279" r="19946"/>
          <a:stretch>
            <a:fillRect/>
          </a:stretch>
        </p:blipFill>
        <p:spPr bwMode="auto">
          <a:xfrm>
            <a:off x="5495925" y="0"/>
            <a:ext cx="3648075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20313" y="4744722"/>
            <a:ext cx="8458561" cy="58582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20314" y="4040221"/>
            <a:ext cx="8458560" cy="7045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600">
                <a:solidFill>
                  <a:srgbClr val="229E8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94" y="1483360"/>
            <a:ext cx="8453481" cy="4642803"/>
          </a:xfrm>
        </p:spPr>
        <p:txBody>
          <a:bodyPr>
            <a:normAutofit/>
          </a:bodyPr>
          <a:lstStyle>
            <a:lvl1pPr>
              <a:buClr>
                <a:srgbClr val="229E8F"/>
              </a:buClr>
              <a:defRPr sz="1800">
                <a:solidFill>
                  <a:srgbClr val="595959"/>
                </a:solidFill>
                <a:latin typeface="Tahoma"/>
                <a:cs typeface="Tahoma"/>
              </a:defRPr>
            </a:lvl1pPr>
            <a:lvl2pPr>
              <a:buClr>
                <a:srgbClr val="229E8F"/>
              </a:buClr>
              <a:defRPr sz="1800">
                <a:solidFill>
                  <a:srgbClr val="595959"/>
                </a:solidFill>
                <a:latin typeface="Tahoma"/>
                <a:cs typeface="Tahoma"/>
              </a:defRPr>
            </a:lvl2pPr>
            <a:lvl3pPr>
              <a:buClr>
                <a:srgbClr val="229E8F"/>
              </a:buClr>
              <a:defRPr sz="1800">
                <a:solidFill>
                  <a:srgbClr val="595959"/>
                </a:solidFill>
                <a:latin typeface="Tahoma"/>
                <a:cs typeface="Tahoma"/>
              </a:defRPr>
            </a:lvl3pPr>
            <a:lvl4pPr>
              <a:buClr>
                <a:srgbClr val="229E8F"/>
              </a:buClr>
              <a:defRPr sz="1800">
                <a:solidFill>
                  <a:srgbClr val="595959"/>
                </a:solidFill>
                <a:latin typeface="Tahoma"/>
                <a:cs typeface="Tahoma"/>
              </a:defRPr>
            </a:lvl4pPr>
            <a:lvl5pPr>
              <a:buClr>
                <a:srgbClr val="229E8F"/>
              </a:buClr>
              <a:defRPr sz="1800">
                <a:solidFill>
                  <a:srgbClr val="595959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20314" y="873760"/>
            <a:ext cx="8458562" cy="528320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2200" b="1" i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C856798-DDD2-426F-A33E-C8A997A4B9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HG_Logo_Portrait_CMYK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97200" y="1189038"/>
            <a:ext cx="3081338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13" y="4724400"/>
            <a:ext cx="8458561" cy="669367"/>
          </a:xfrm>
          <a:noFill/>
          <a:ln>
            <a:noFill/>
          </a:ln>
        </p:spPr>
        <p:txBody>
          <a:bodyPr>
            <a:normAutofit/>
          </a:bodyPr>
          <a:lstStyle>
            <a:lvl1pPr algn="ctr">
              <a:defRPr sz="2800" b="1" i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14" y="5393767"/>
            <a:ext cx="8458560" cy="5498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317500" y="6262688"/>
            <a:ext cx="8466138" cy="0"/>
          </a:xfrm>
          <a:prstGeom prst="line">
            <a:avLst/>
          </a:prstGeom>
          <a:ln w="317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913563" y="6321425"/>
            <a:ext cx="19415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dirty="0">
                <a:solidFill>
                  <a:srgbClr val="6A6B6D"/>
                </a:solidFill>
                <a:latin typeface="Tahoma"/>
                <a:cs typeface="Tahoma"/>
              </a:rPr>
              <a:t>www.ghgprotocol.org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444D23A-366B-49C2-9C68-34256F0BC4DC}" type="slidenum">
              <a:rPr lang="en-US" sz="1200" b="1" i="1">
                <a:solidFill>
                  <a:srgbClr val="6A6B6D"/>
                </a:solidFill>
                <a:latin typeface="Tahoma"/>
                <a:cs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b="1" i="1" dirty="0">
              <a:solidFill>
                <a:srgbClr val="6A6B6D"/>
              </a:solidFill>
              <a:latin typeface="Tahoma"/>
              <a:cs typeface="Tahoma"/>
            </a:endParaRPr>
          </a:p>
        </p:txBody>
      </p:sp>
      <p:pic>
        <p:nvPicPr>
          <p:cNvPr id="1030" name="Picture 6" descr="GHG_Logo_Landscape_CMYK-01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20675" y="282575"/>
            <a:ext cx="1665288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8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3200" b="1" kern="1200">
          <a:solidFill>
            <a:srgbClr val="595959"/>
          </a:solidFill>
          <a:latin typeface="Tahoma"/>
          <a:ea typeface="+mj-ea"/>
          <a:cs typeface="Tahoma"/>
        </a:defRPr>
      </a:lvl1pPr>
      <a:lvl2pPr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Tahoma" pitchFamily="34" charset="0"/>
          <a:cs typeface="Tahoma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Tahoma" pitchFamily="34" charset="0"/>
          <a:cs typeface="Tahoma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Tahoma" pitchFamily="34" charset="0"/>
          <a:cs typeface="Tahoma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Tahoma" pitchFamily="34" charset="0"/>
          <a:cs typeface="Tahom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Tahoma" pitchFamily="34" charset="0"/>
          <a:cs typeface="Tahoma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Tahoma" pitchFamily="34" charset="0"/>
          <a:cs typeface="Tahoma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Tahoma" pitchFamily="34" charset="0"/>
          <a:cs typeface="Tahoma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229E8F"/>
        </a:buClr>
        <a:buFont typeface="Arial" charset="0"/>
        <a:buChar char="•"/>
        <a:defRPr kern="1200">
          <a:solidFill>
            <a:srgbClr val="595959"/>
          </a:solidFill>
          <a:latin typeface="Tahoma"/>
          <a:ea typeface="+mn-ea"/>
          <a:cs typeface="Tahom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229E8F"/>
        </a:buClr>
        <a:buFont typeface="Arial" charset="0"/>
        <a:buChar char="–"/>
        <a:defRPr kern="1200">
          <a:solidFill>
            <a:srgbClr val="595959"/>
          </a:solidFill>
          <a:latin typeface="Tahoma"/>
          <a:ea typeface="+mn-ea"/>
          <a:cs typeface="Tahom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229E8F"/>
        </a:buClr>
        <a:buFont typeface="Arial" charset="0"/>
        <a:buChar char="•"/>
        <a:defRPr kern="1200">
          <a:solidFill>
            <a:srgbClr val="595959"/>
          </a:solidFill>
          <a:latin typeface="Tahoma"/>
          <a:ea typeface="+mn-ea"/>
          <a:cs typeface="Tahom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229E8F"/>
        </a:buClr>
        <a:buFont typeface="Arial" charset="0"/>
        <a:buChar char="–"/>
        <a:defRPr kern="1200">
          <a:solidFill>
            <a:srgbClr val="595959"/>
          </a:solidFill>
          <a:latin typeface="Tahoma"/>
          <a:ea typeface="+mn-ea"/>
          <a:cs typeface="Tahom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229E8F"/>
        </a:buClr>
        <a:buFont typeface="Arial" charset="0"/>
        <a:buChar char="»"/>
        <a:defRPr kern="1200">
          <a:solidFill>
            <a:srgbClr val="595959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21E7C5-B419-44FE-B36E-522E55704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6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emf"/><Relationship Id="rId4" Type="http://schemas.openxmlformats.org/officeDocument/2006/relationships/tags" Target="../tags/tag4.xml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emf"/><Relationship Id="rId4" Type="http://schemas.openxmlformats.org/officeDocument/2006/relationships/package" Target="../embeddings/Microsoft_PowerPoint_Slide1.sld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om.okrasinski@alcatel-lucent.com" TargetMode="External"/><Relationship Id="rId2" Type="http://schemas.openxmlformats.org/officeDocument/2006/relationships/hyperlink" Target="mailto:gabrielle.giner@b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hgprotocol.org/feature/ghg-protocol-product-life-cycle-accounting-and-reporting-standard-ict-sector-guidanc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1.png"/><Relationship Id="rId7" Type="http://schemas.openxmlformats.org/officeDocument/2006/relationships/image" Target="../media/image11.png"/><Relationship Id="rId12" Type="http://schemas.openxmlformats.org/officeDocument/2006/relationships/image" Target="../media/image13.jpeg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11" Type="http://schemas.openxmlformats.org/officeDocument/2006/relationships/image" Target="../media/image12.jpe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23" Type="http://schemas.openxmlformats.org/officeDocument/2006/relationships/image" Target="../media/image23.jpeg"/><Relationship Id="rId10" Type="http://schemas.openxmlformats.org/officeDocument/2006/relationships/image" Target="../media/image7.emf"/><Relationship Id="rId19" Type="http://schemas.openxmlformats.org/officeDocument/2006/relationships/hyperlink" Target="http://ces.fgvsp.br/ghg/index.php" TargetMode="External"/><Relationship Id="rId4" Type="http://schemas.openxmlformats.org/officeDocument/2006/relationships/image" Target="../media/image8.png"/><Relationship Id="rId9" Type="http://schemas.openxmlformats.org/officeDocument/2006/relationships/oleObject" Target="../embeddings/Microsoft_Word_97_-_2003_Document1.doc"/><Relationship Id="rId14" Type="http://schemas.openxmlformats.org/officeDocument/2006/relationships/image" Target="../media/image15.png"/><Relationship Id="rId2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8" name="Object 56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29" name="Picture 9" descr="Scope 3 cover graphic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038600" y="2746375"/>
            <a:ext cx="510540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30" name="Picture 8" descr="GHG_Logo_Landscape_CMYK-01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7625" y="228600"/>
            <a:ext cx="3381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0" y="1219200"/>
            <a:ext cx="9144000" cy="1600200"/>
          </a:xfrm>
          <a:prstGeom prst="rect">
            <a:avLst/>
          </a:prstGeom>
          <a:solidFill>
            <a:srgbClr val="524E8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ICT Sector Guidance to the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GHG </a:t>
            </a:r>
            <a:r>
              <a:rPr lang="en-US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Protocol </a:t>
            </a:r>
            <a:r>
              <a:rPr lang="en-GB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Product </a:t>
            </a:r>
            <a:r>
              <a:rPr lang="en-GB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Standard</a:t>
            </a:r>
            <a:endParaRPr lang="en-GB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>
            <p:custDataLst>
              <p:tags r:id="rId6"/>
            </p:custDataLst>
          </p:nvPr>
        </p:nvSpPr>
        <p:spPr>
          <a:xfrm>
            <a:off x="158750" y="2882465"/>
            <a:ext cx="5646305" cy="21051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spc="300" dirty="0" smtClean="0">
                <a:solidFill>
                  <a:srgbClr val="545456"/>
                </a:solidFill>
                <a:latin typeface="Tahoma" pitchFamily="34" charset="0"/>
                <a:cs typeface="Tahoma" pitchFamily="34" charset="0"/>
              </a:rPr>
              <a:t>Gabrielle </a:t>
            </a:r>
            <a:r>
              <a:rPr lang="en-GB" sz="2000" spc="300" dirty="0" err="1" smtClean="0">
                <a:solidFill>
                  <a:srgbClr val="545456"/>
                </a:solidFill>
                <a:latin typeface="Tahoma" pitchFamily="34" charset="0"/>
                <a:cs typeface="Tahoma" pitchFamily="34" charset="0"/>
              </a:rPr>
              <a:t>Ginér</a:t>
            </a:r>
            <a:r>
              <a:rPr lang="en-GB" sz="2000" spc="300" dirty="0" smtClean="0">
                <a:solidFill>
                  <a:srgbClr val="545456"/>
                </a:solidFill>
                <a:latin typeface="Tahoma" pitchFamily="34" charset="0"/>
                <a:cs typeface="Tahoma" pitchFamily="34" charset="0"/>
              </a:rPr>
              <a:t> &amp; Tom Okrasinski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pc="300" dirty="0">
              <a:solidFill>
                <a:srgbClr val="545456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spc="300" dirty="0" smtClean="0">
                <a:solidFill>
                  <a:srgbClr val="545456"/>
                </a:solidFill>
                <a:latin typeface="Tahoma" pitchFamily="34" charset="0"/>
                <a:cs typeface="Tahoma" pitchFamily="34" charset="0"/>
              </a:rPr>
              <a:t>20 September 2012</a:t>
            </a:r>
            <a:endParaRPr lang="en-GB" sz="2000" spc="300" dirty="0">
              <a:solidFill>
                <a:srgbClr val="545456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9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27F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1168" anchor="ctr">
            <a:spAutoFit/>
          </a:bodyPr>
          <a:lstStyle/>
          <a:p>
            <a:endParaRPr lang="en-US"/>
          </a:p>
        </p:txBody>
      </p:sp>
      <p:sp>
        <p:nvSpPr>
          <p:cNvPr id="471" name="Title 2"/>
          <p:cNvSpPr>
            <a:spLocks noGrp="1"/>
          </p:cNvSpPr>
          <p:nvPr>
            <p:ph type="ctrTitle"/>
          </p:nvPr>
        </p:nvSpPr>
        <p:spPr>
          <a:xfrm>
            <a:off x="320314" y="790630"/>
            <a:ext cx="8458562" cy="52832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rgbClr val="595959"/>
                </a:solidFill>
              </a:rPr>
              <a:t>Telecommunications Network Services (TNS) Guide</a:t>
            </a:r>
            <a:br>
              <a:rPr lang="en-US" sz="2000" dirty="0" smtClean="0">
                <a:solidFill>
                  <a:srgbClr val="595959"/>
                </a:solidFill>
              </a:rPr>
            </a:br>
            <a:r>
              <a:rPr lang="en-US" sz="1800" i="1" dirty="0" smtClean="0">
                <a:solidFill>
                  <a:srgbClr val="595959"/>
                </a:solidFill>
              </a:rPr>
              <a:t>GHG </a:t>
            </a:r>
            <a:r>
              <a:rPr lang="en-US" sz="1800" i="1" dirty="0">
                <a:solidFill>
                  <a:srgbClr val="595959"/>
                </a:solidFill>
              </a:rPr>
              <a:t>emissions elements</a:t>
            </a:r>
            <a:endParaRPr lang="en-GB" dirty="0">
              <a:solidFill>
                <a:srgbClr val="595959"/>
              </a:solidFill>
            </a:endParaRPr>
          </a:p>
        </p:txBody>
      </p:sp>
      <p:pic>
        <p:nvPicPr>
          <p:cNvPr id="14838" name="Picture 5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9818" y="1360515"/>
            <a:ext cx="7646137" cy="484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3916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783" y="1369624"/>
            <a:ext cx="3877974" cy="481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320314" y="790630"/>
            <a:ext cx="8458562" cy="52832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rgbClr val="595959"/>
                </a:solidFill>
              </a:rPr>
              <a:t>Telecommunications Network Services (TNS) Guide</a:t>
            </a:r>
            <a:br>
              <a:rPr lang="en-US" sz="2000" dirty="0" smtClean="0">
                <a:solidFill>
                  <a:srgbClr val="595959"/>
                </a:solidFill>
              </a:rPr>
            </a:br>
            <a:r>
              <a:rPr lang="en-US" sz="1800" i="1" dirty="0" smtClean="0">
                <a:solidFill>
                  <a:srgbClr val="595959"/>
                </a:solidFill>
              </a:rPr>
              <a:t>Flowchart for calculating GHG emissions of a TNS</a:t>
            </a:r>
            <a:endParaRPr lang="en-GB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9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27F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1168" anchor="ctr">
            <a:spAutoFit/>
          </a:bodyPr>
          <a:lstStyle/>
          <a:p>
            <a:endParaRPr lang="en-US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20314" y="776775"/>
            <a:ext cx="8629722" cy="52832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en-US" sz="2000" dirty="0" smtClean="0">
                <a:solidFill>
                  <a:srgbClr val="595959"/>
                </a:solidFill>
              </a:rPr>
              <a:t>Telecommunications Network Services Guide</a:t>
            </a:r>
            <a:br>
              <a:rPr lang="en-US" sz="2000" dirty="0" smtClean="0">
                <a:solidFill>
                  <a:srgbClr val="595959"/>
                </a:solidFill>
              </a:rPr>
            </a:br>
            <a:r>
              <a:rPr lang="en-US" sz="1800" i="1" dirty="0">
                <a:solidFill>
                  <a:srgbClr val="595959"/>
                </a:solidFill>
              </a:rPr>
              <a:t>GHG Emissions Elements – Customer </a:t>
            </a:r>
            <a:r>
              <a:rPr lang="en-US" sz="1800" i="1" dirty="0" smtClean="0">
                <a:solidFill>
                  <a:srgbClr val="595959"/>
                </a:solidFill>
              </a:rPr>
              <a:t>Domain;  Service Platform;  Operational Activities</a:t>
            </a:r>
            <a:endParaRPr lang="en-GB" dirty="0">
              <a:solidFill>
                <a:srgbClr val="595959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8644" y="1305095"/>
            <a:ext cx="4963418" cy="48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9454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9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27F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01168" anchor="ctr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14" y="783607"/>
            <a:ext cx="8458562" cy="52832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595959"/>
                </a:solidFill>
              </a:rPr>
              <a:t>Telecommunications Network Services Guide</a:t>
            </a:r>
            <a:br>
              <a:rPr lang="en-US" sz="1800" dirty="0">
                <a:solidFill>
                  <a:srgbClr val="595959"/>
                </a:solidFill>
              </a:rPr>
            </a:br>
            <a:r>
              <a:rPr lang="en-US" sz="1600" i="1" dirty="0" smtClean="0">
                <a:solidFill>
                  <a:srgbClr val="595959"/>
                </a:solidFill>
              </a:rPr>
              <a:t>Case study analysis</a:t>
            </a:r>
            <a:endParaRPr lang="en-GB" sz="1600" dirty="0">
              <a:solidFill>
                <a:srgbClr val="595959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0" y="2780509"/>
            <a:ext cx="5313719" cy="34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1101" y="1121413"/>
            <a:ext cx="4117195" cy="2466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6442364" y="895182"/>
            <a:ext cx="101822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514671" y="2581988"/>
            <a:ext cx="183037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/>
              <a:t>MPLS Analysis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91911" y="5943600"/>
            <a:ext cx="3166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MPLS = multi-protocol label switching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78960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2062"/>
            <a:ext cx="8229600" cy="81753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					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56361"/>
            <a:ext cx="8229600" cy="452596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Methodologies tested: 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GHG Protocol, ITU, ETSI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Pilot objective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: 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test workability and compatibility of methodologies and estimate GHG emissions associated with Wholesale Broadband Connectivity (WBC) Service to understand GHG reduction opportunities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r>
              <a:rPr lang="en-GB" b="1" dirty="0">
                <a:latin typeface="Arial" pitchFamily="34" charset="0"/>
                <a:cs typeface="Arial" pitchFamily="34" charset="0"/>
              </a:rPr>
              <a:t>Status: 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calculation methods, results and audit report submitted to EC’s consultant (Ecofys) on 26 March 2012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289543"/>
              </p:ext>
            </p:extLst>
          </p:nvPr>
        </p:nvGraphicFramePr>
        <p:xfrm>
          <a:off x="2907323" y="3319149"/>
          <a:ext cx="3887524" cy="292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Slide" r:id="rId4" imgW="4146856" imgH="3108983" progId="PowerPoint.Slide.12">
                  <p:embed/>
                </p:oleObj>
              </mc:Choice>
              <mc:Fallback>
                <p:oleObj name="Slide" r:id="rId4" imgW="4146856" imgH="3108983" progId="PowerPoint.Slide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323" y="3319149"/>
                        <a:ext cx="3887524" cy="292022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905327"/>
            <a:ext cx="7373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ABC pilot study background</a:t>
            </a:r>
          </a:p>
        </p:txBody>
      </p:sp>
    </p:spTree>
    <p:extLst>
      <p:ext uri="{BB962C8B-B14F-4D97-AF65-F5344CB8AC3E}">
        <p14:creationId xmlns:p14="http://schemas.microsoft.com/office/powerpoint/2010/main" val="40043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				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3823"/>
            <a:ext cx="8496944" cy="446045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000" u="sng" dirty="0">
                <a:latin typeface="Arial" pitchFamily="34" charset="0"/>
                <a:cs typeface="Arial" pitchFamily="34" charset="0"/>
              </a:rPr>
              <a:t>Similarities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:  </a:t>
            </a:r>
            <a:r>
              <a:rPr lang="en-GB" dirty="0">
                <a:latin typeface="Arial" pitchFamily="34" charset="0"/>
                <a:cs typeface="Arial" pitchFamily="34" charset="0"/>
              </a:rPr>
              <a:t>methodology fundamentals are the same and pilot application delivered same numerical results (based on experienced LCA practitioners performing analysis)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000" u="sng" dirty="0">
                <a:latin typeface="Arial" pitchFamily="34" charset="0"/>
                <a:cs typeface="Arial" pitchFamily="34" charset="0"/>
              </a:rPr>
              <a:t>Differences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GB" dirty="0">
                <a:latin typeface="Arial" pitchFamily="34" charset="0"/>
                <a:cs typeface="Arial" pitchFamily="34" charset="0"/>
              </a:rPr>
              <a:t>how inventory gathering and calculation approaches are broken down into component parts; guidance offered; and optional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approaches / methods </a:t>
            </a:r>
            <a:r>
              <a:rPr lang="en-GB" dirty="0">
                <a:latin typeface="Arial" pitchFamily="34" charset="0"/>
                <a:cs typeface="Arial" pitchFamily="34" charset="0"/>
              </a:rPr>
              <a:t>offered to aid practitioners</a:t>
            </a: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u="sng" dirty="0">
                <a:latin typeface="Arial" pitchFamily="34" charset="0"/>
                <a:cs typeface="Arial" pitchFamily="34" charset="0"/>
              </a:rPr>
              <a:t>Challenge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 </a:t>
            </a:r>
            <a:r>
              <a:rPr lang="en-US" dirty="0">
                <a:latin typeface="Arial" pitchFamily="34" charset="0"/>
                <a:cs typeface="Arial" pitchFamily="34" charset="0"/>
              </a:rPr>
              <a:t>most resources were spent collecting specific data and conducting detailed LCAs of hardware for determining the embodied (other than “use”) stage GHG emissions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000" u="sng" dirty="0">
                <a:latin typeface="Arial" pitchFamily="34" charset="0"/>
                <a:cs typeface="Arial" pitchFamily="34" charset="0"/>
              </a:rPr>
              <a:t>Highlight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 </a:t>
            </a:r>
            <a:r>
              <a:rPr lang="en-US" dirty="0">
                <a:latin typeface="Arial" pitchFamily="34" charset="0"/>
                <a:cs typeface="Arial" pitchFamily="34" charset="0"/>
              </a:rPr>
              <a:t>using GHGP LCA estimation techniques such as common component / equipment characterization and LCA stage ratios saved considerable resources and time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(and delivered results within 10% of detailed LCAs)</a:t>
            </a:r>
            <a:endParaRPr lang="en-GB" sz="2000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418" y="1008185"/>
            <a:ext cx="5931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Main findings</a:t>
            </a:r>
          </a:p>
        </p:txBody>
      </p:sp>
    </p:spTree>
    <p:extLst>
      <p:ext uri="{BB962C8B-B14F-4D97-AF65-F5344CB8AC3E}">
        <p14:creationId xmlns:p14="http://schemas.microsoft.com/office/powerpoint/2010/main" val="24146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219200"/>
            <a:ext cx="8565903" cy="4982308"/>
          </a:xfrm>
        </p:spPr>
        <p:txBody>
          <a:bodyPr>
            <a:noAutofit/>
          </a:bodyPr>
          <a:lstStyle/>
          <a:p>
            <a:pPr marL="339725" indent="-282575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A company using different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methodologies would get same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results, but different companies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using same methodology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may not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get the same result </a:t>
            </a:r>
          </a:p>
          <a:p>
            <a:pPr marL="339725" indent="-282575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ICT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industry is 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not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yet at a point where only </a:t>
            </a:r>
            <a:r>
              <a:rPr lang="en-GB" sz="1600" b="1" dirty="0">
                <a:latin typeface="Arial" pitchFamily="34" charset="0"/>
                <a:cs typeface="Arial" pitchFamily="34" charset="0"/>
              </a:rPr>
              <a:t>one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GHG assessment methodology can be selected and/or others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discarded</a:t>
            </a:r>
          </a:p>
          <a:p>
            <a:pPr marL="339725" indent="-282575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Organizations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should be able to pick whichever methodology works best for them (suited to their requirements at the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time)</a:t>
            </a:r>
          </a:p>
          <a:p>
            <a:pPr marL="339725" indent="-282575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Overall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goal is identification of GHG emissions reduction opportunities and the means to assess </a:t>
            </a:r>
            <a:r>
              <a:rPr lang="en-GB" sz="1600" i="1" dirty="0">
                <a:latin typeface="Arial" pitchFamily="34" charset="0"/>
                <a:cs typeface="Arial" pitchFamily="34" charset="0"/>
              </a:rPr>
              <a:t>enabling effects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of ICT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applications</a:t>
            </a:r>
          </a:p>
          <a:p>
            <a:pPr marL="339725" indent="-282575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GHG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measurement / Life Cycle Assessment methodologies are not at the point where they can be used for product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comparison, marketing, labelling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or threshold level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comparisons</a:t>
            </a:r>
          </a:p>
          <a:p>
            <a:pPr marL="339725" indent="-282575">
              <a:spcBef>
                <a:spcPts val="600"/>
              </a:spcBef>
              <a:spcAft>
                <a:spcPts val="600"/>
              </a:spcAft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Expectation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:  it will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take a few years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before we have more experience and therefore more clarity on GHG measurement / Life Cycle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Assessment</a:t>
            </a:r>
          </a:p>
          <a:p>
            <a:pPr marL="339725" indent="-282575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market*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should be allowed to choose the role of each of the standards.  It will signal what is the most productive reporting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scheme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1314450" lvl="2" indent="-457200">
              <a:buNone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*combination of customer requirements, analyst and advocacy practice, and academic/conference proceedings</a:t>
            </a:r>
            <a:endParaRPr lang="en-GB" sz="1100" dirty="0">
              <a:latin typeface="Arial" pitchFamily="34" charset="0"/>
              <a:cs typeface="Arial" pitchFamily="34" charset="0"/>
            </a:endParaRPr>
          </a:p>
          <a:p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108" y="726831"/>
            <a:ext cx="4783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2836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Gabrielle </a:t>
            </a:r>
            <a:r>
              <a:rPr lang="en-GB" dirty="0" err="1" smtClean="0"/>
              <a:t>Ginér</a:t>
            </a:r>
            <a:r>
              <a:rPr lang="en-GB" dirty="0" smtClean="0"/>
              <a:t>: </a:t>
            </a:r>
            <a:r>
              <a:rPr lang="en-GB" dirty="0" smtClean="0">
                <a:hlinkClick r:id="rId2"/>
              </a:rPr>
              <a:t>gabrielle.giner@bt.com</a:t>
            </a:r>
            <a:endParaRPr lang="en-GB" dirty="0" smtClean="0"/>
          </a:p>
          <a:p>
            <a:r>
              <a:rPr lang="en-GB" dirty="0" smtClean="0"/>
              <a:t>Tom </a:t>
            </a:r>
            <a:r>
              <a:rPr lang="en-GB" dirty="0" err="1" smtClean="0"/>
              <a:t>Okrasinksi</a:t>
            </a:r>
            <a:r>
              <a:rPr lang="en-GB" dirty="0" smtClean="0"/>
              <a:t>: </a:t>
            </a:r>
            <a:r>
              <a:rPr lang="en-US" dirty="0" smtClean="0">
                <a:hlinkClick r:id="rId3"/>
              </a:rPr>
              <a:t>tom.okrasinski@alcatel-lucent.com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www.ghgprotocol.org/feature/ghg-protocol-product-life-cycle-accounting-and-reporting-standard-ict-sector-guidance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Contact details and additional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4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675" y="2894013"/>
            <a:ext cx="8743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6" descr="wri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975" y="1665288"/>
            <a:ext cx="12525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0675" y="873125"/>
            <a:ext cx="8458200" cy="52863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Development of GHG Protocol Standards</a:t>
            </a:r>
            <a:endParaRPr lang="en-GB" dirty="0"/>
          </a:p>
        </p:txBody>
      </p:sp>
      <p:pic>
        <p:nvPicPr>
          <p:cNvPr id="717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7963" y="1382713"/>
            <a:ext cx="1117600" cy="1511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6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0025" y="1401763"/>
            <a:ext cx="1131888" cy="15001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2439988" y="1665288"/>
          <a:ext cx="108585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Document" r:id="rId9" imgW="1307006" imgH="1895654" progId="Word.Document.8">
                  <p:embed/>
                </p:oleObj>
              </mc:Choice>
              <mc:Fallback>
                <p:oleObj name="Document" r:id="rId9" imgW="1307006" imgH="1895654" progId="Word.Documen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9988" y="1665288"/>
                        <a:ext cx="1085850" cy="12477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7" name="Picture 2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25838" y="5502275"/>
            <a:ext cx="1311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4" descr="GHG P Corporate Standard pub 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741738" y="1660525"/>
            <a:ext cx="984250" cy="12334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79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2775" y="5583238"/>
            <a:ext cx="226218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3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6113" y="4222750"/>
            <a:ext cx="858837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85925" y="5018088"/>
            <a:ext cx="1189038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41" descr="tcr_bottom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08188" y="4222750"/>
            <a:ext cx="650875" cy="56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83" name="Picture 1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081338" y="4197350"/>
            <a:ext cx="915987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42" descr="scan000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233863" y="4170363"/>
            <a:ext cx="915987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2" descr="http://ces.fgvsp.br/ghg/images/logo.png">
            <a:hlinkClick r:id="rId19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357813" y="5105400"/>
            <a:ext cx="16129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Picture 19" descr="http://sustainability.nicepakwipes.com/files/npgreenpics/TSClogo-small.pn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116763" y="4732338"/>
            <a:ext cx="1576387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olded Corner 23"/>
          <p:cNvSpPr/>
          <p:nvPr/>
        </p:nvSpPr>
        <p:spPr>
          <a:xfrm>
            <a:off x="0" y="0"/>
            <a:ext cx="9144000" cy="68580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88" name="Picture 24" descr="consumer-goods-forum-large.jp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484813" y="4197350"/>
            <a:ext cx="15367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Picture 25" descr="C:\Documents and Settings\Andrea Brown\Local Settings\Temporary Internet Files\Content.Word\wbcsd_principal_logo_300dpi_cmyk.jp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61975" y="2549525"/>
            <a:ext cx="15160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5438" y="1482725"/>
            <a:ext cx="8453437" cy="4643438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Builds upon the overarching methodology to provide more specificity for a sector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Created by a group of stakeholders convened to build consensus on guidance for performing a product GHG inventory within their sector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Product rules and sector guidance are not required for conformance with GHG Protocol standards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Sector Protocols: 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 smtClean="0"/>
              <a:t>Forestry and Land Use </a:t>
            </a:r>
            <a:r>
              <a:rPr lang="en-US" i="1" dirty="0" smtClean="0"/>
              <a:t>(Based on Corporate Standard)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 smtClean="0"/>
              <a:t>Electricity</a:t>
            </a:r>
            <a:r>
              <a:rPr lang="en-US" dirty="0" smtClean="0"/>
              <a:t> </a:t>
            </a:r>
            <a:r>
              <a:rPr lang="en-US" i="1" dirty="0" smtClean="0"/>
              <a:t>(Based on Corporate Standard)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 smtClean="0"/>
              <a:t>Public Sector </a:t>
            </a:r>
            <a:r>
              <a:rPr lang="en-US" i="1" dirty="0" smtClean="0"/>
              <a:t>(Based on Corporate Standard)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 smtClean="0"/>
              <a:t>Cement Sector </a:t>
            </a:r>
            <a:r>
              <a:rPr lang="en-US" i="1" dirty="0" smtClean="0"/>
              <a:t>(Based on Corporate Standard)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 smtClean="0"/>
              <a:t>Waste </a:t>
            </a:r>
            <a:r>
              <a:rPr lang="en-US" i="1" dirty="0" smtClean="0"/>
              <a:t>(Based on Corporate Standard, under review)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 smtClean="0"/>
              <a:t>Construction</a:t>
            </a:r>
            <a:r>
              <a:rPr lang="en-US" b="1" i="1" dirty="0" smtClean="0"/>
              <a:t> </a:t>
            </a:r>
            <a:r>
              <a:rPr lang="en-US" i="1" dirty="0" smtClean="0"/>
              <a:t>(Based on Corporate Standard, under review)</a:t>
            </a:r>
            <a:endParaRPr lang="en-US" b="1" dirty="0" smtClean="0"/>
          </a:p>
          <a:p>
            <a:pPr lvl="1" fontAlgn="auto">
              <a:spcAft>
                <a:spcPts val="0"/>
              </a:spcAft>
              <a:buFont typeface="Arial"/>
              <a:buChar char="–"/>
              <a:tabLst>
                <a:tab pos="7024688" algn="l"/>
              </a:tabLst>
              <a:defRPr/>
            </a:pPr>
            <a:r>
              <a:rPr lang="en-US" b="1" dirty="0" smtClean="0">
                <a:solidFill>
                  <a:srgbClr val="4E84C4"/>
                </a:solidFill>
              </a:rPr>
              <a:t>ICT</a:t>
            </a:r>
            <a:r>
              <a:rPr lang="en-US" dirty="0" smtClean="0">
                <a:solidFill>
                  <a:srgbClr val="4E84C4"/>
                </a:solidFill>
              </a:rPr>
              <a:t> </a:t>
            </a:r>
            <a:r>
              <a:rPr lang="en-US" i="1" dirty="0" smtClean="0">
                <a:solidFill>
                  <a:srgbClr val="4E84C4"/>
                </a:solidFill>
              </a:rPr>
              <a:t>(Based on Product Standard, under development)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 smtClean="0"/>
              <a:t>Chemical Sector </a:t>
            </a:r>
            <a:r>
              <a:rPr lang="en-US" i="1" dirty="0" smtClean="0"/>
              <a:t>(Based on Corporate and Scope 3 Standards, under development)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0675" y="873125"/>
            <a:ext cx="8458200" cy="52863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Sector Guidance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/>
          <p:cNvSpPr>
            <a:spLocks noGrp="1"/>
          </p:cNvSpPr>
          <p:nvPr>
            <p:ph idx="1"/>
          </p:nvPr>
        </p:nvSpPr>
        <p:spPr>
          <a:xfrm>
            <a:off x="325438" y="1482725"/>
            <a:ext cx="8453437" cy="4643438"/>
          </a:xfrm>
        </p:spPr>
        <p:txBody>
          <a:bodyPr/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Initiative jointly convened by: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WRI (World Resources Institute)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WBCSD (World Business Council for Sustainable Development)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GeSI (Global e-Sustainability Initiative)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Carbon Trust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Steering Committee: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EU Commission, MIT, ITU-T, CDP, Gartner, ICT Companies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Companies participating in the Technical Working Group (TWG):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Alcatel Lucent, BT,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Capgemini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 Cisco, Deutsche Telekom, EMC, Ericsson, Fujitsu, HP, Microsoft, </a:t>
            </a:r>
            <a:r>
              <a:rPr lang="en-US" dirty="0" err="1" smtClean="0">
                <a:latin typeface="Tahoma" pitchFamily="34" charset="0"/>
                <a:cs typeface="Tahoma" pitchFamily="34" charset="0"/>
              </a:rPr>
              <a:t>NetApp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, Telstra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TWG also has invited experts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Stakeholder Advisory Group (SAG)</a:t>
            </a:r>
          </a:p>
          <a:p>
            <a:pPr lvl="1"/>
            <a:r>
              <a:rPr lang="en-US" dirty="0" smtClean="0">
                <a:latin typeface="Tahoma" pitchFamily="34" charset="0"/>
                <a:cs typeface="Tahoma" pitchFamily="34" charset="0"/>
              </a:rPr>
              <a:t>Over 200 participants, 50 companies and 45 countries</a:t>
            </a:r>
          </a:p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Carbon Trust is acting as facilitator and coordinator</a:t>
            </a:r>
            <a:endParaRPr lang="en-GB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0675" y="873125"/>
            <a:ext cx="8458200" cy="52863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Who is involved in the ICT </a:t>
            </a:r>
            <a:r>
              <a:rPr lang="en-GB" dirty="0"/>
              <a:t>Sector Guidance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0675" y="873125"/>
            <a:ext cx="8458200" cy="52863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ICT Sector Guidance - Chapter Structure and Scope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910388" y="2797175"/>
            <a:ext cx="1681162" cy="1181100"/>
          </a:xfrm>
          <a:prstGeom prst="rect">
            <a:avLst/>
          </a:prstGeom>
          <a:solidFill>
            <a:srgbClr val="524E86">
              <a:alpha val="75000"/>
            </a:srgbClr>
          </a:solidFill>
          <a:ln w="190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ahoma" pitchFamily="34" charset="0"/>
                <a:cs typeface="Tahoma" pitchFamily="34" charset="0"/>
              </a:rPr>
              <a:t>Enabling Effect: Transport Substitution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440113" y="2797175"/>
            <a:ext cx="1498600" cy="1181100"/>
          </a:xfrm>
          <a:prstGeom prst="rect">
            <a:avLst/>
          </a:prstGeom>
          <a:solidFill>
            <a:srgbClr val="00ACA2">
              <a:alpha val="75000"/>
            </a:srgbClr>
          </a:solidFill>
          <a:ln w="190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ahoma" pitchFamily="34" charset="0"/>
                <a:cs typeface="Tahoma" pitchFamily="34" charset="0"/>
              </a:rPr>
              <a:t>Desktop Managed Services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7825" y="2797175"/>
            <a:ext cx="1498600" cy="917575"/>
          </a:xfrm>
          <a:prstGeom prst="rect">
            <a:avLst/>
          </a:prstGeom>
          <a:solidFill>
            <a:srgbClr val="00ACA2">
              <a:alpha val="75000"/>
            </a:srgbClr>
          </a:solidFill>
          <a:ln w="190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ahoma" pitchFamily="34" charset="0"/>
                <a:cs typeface="Tahoma" pitchFamily="34" charset="0"/>
              </a:rPr>
              <a:t>Telecoms</a:t>
            </a:r>
            <a:br>
              <a:rPr lang="en-GB" sz="1600" dirty="0">
                <a:latin typeface="Tahoma" pitchFamily="34" charset="0"/>
                <a:cs typeface="Tahoma" pitchFamily="34" charset="0"/>
              </a:rPr>
            </a:br>
            <a:r>
              <a:rPr lang="en-GB" sz="1600" dirty="0">
                <a:latin typeface="Tahoma" pitchFamily="34" charset="0"/>
                <a:cs typeface="Tahoma" pitchFamily="34" charset="0"/>
              </a:rPr>
              <a:t>Network</a:t>
            </a:r>
            <a:br>
              <a:rPr lang="en-GB" sz="1600" dirty="0">
                <a:latin typeface="Tahoma" pitchFamily="34" charset="0"/>
                <a:cs typeface="Tahoma" pitchFamily="34" charset="0"/>
              </a:rPr>
            </a:br>
            <a:r>
              <a:rPr lang="en-GB" sz="1600" dirty="0">
                <a:latin typeface="Tahoma" pitchFamily="34" charset="0"/>
                <a:cs typeface="Tahoma" pitchFamily="34" charset="0"/>
              </a:rPr>
              <a:t>Services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151438" y="2787650"/>
            <a:ext cx="1498600" cy="1181100"/>
          </a:xfrm>
          <a:prstGeom prst="rect">
            <a:avLst/>
          </a:prstGeom>
          <a:solidFill>
            <a:srgbClr val="00ACA2">
              <a:alpha val="75000"/>
            </a:srgbClr>
          </a:solidFill>
          <a:ln w="190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ahoma" pitchFamily="34" charset="0"/>
                <a:cs typeface="Tahoma" pitchFamily="34" charset="0"/>
              </a:rPr>
              <a:t>Cloud and Data </a:t>
            </a:r>
            <a:r>
              <a:rPr lang="en-GB" sz="1600" dirty="0" err="1">
                <a:latin typeface="Tahoma" pitchFamily="34" charset="0"/>
                <a:cs typeface="Tahoma" pitchFamily="34" charset="0"/>
              </a:rPr>
              <a:t>Center</a:t>
            </a:r>
            <a:r>
              <a:rPr lang="en-GB" sz="1600" dirty="0">
                <a:latin typeface="Tahoma" pitchFamily="34" charset="0"/>
                <a:cs typeface="Tahoma" pitchFamily="34" charset="0"/>
              </a:rPr>
              <a:t> Services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40113" y="5464175"/>
            <a:ext cx="3236912" cy="242888"/>
          </a:xfrm>
          <a:prstGeom prst="rect">
            <a:avLst/>
          </a:prstGeom>
          <a:solidFill>
            <a:srgbClr val="00ACA2">
              <a:alpha val="75000"/>
            </a:srgbClr>
          </a:solidFill>
          <a:ln w="190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ahoma" pitchFamily="34" charset="0"/>
                <a:cs typeface="Tahoma" pitchFamily="34" charset="0"/>
              </a:rPr>
              <a:t>References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40113" y="5956300"/>
            <a:ext cx="3236912" cy="247650"/>
          </a:xfrm>
          <a:prstGeom prst="rect">
            <a:avLst/>
          </a:prstGeom>
          <a:solidFill>
            <a:srgbClr val="00ACA2">
              <a:alpha val="75000"/>
            </a:srgbClr>
          </a:solidFill>
          <a:ln w="190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ahoma" pitchFamily="34" charset="0"/>
                <a:cs typeface="Tahoma" pitchFamily="34" charset="0"/>
              </a:rPr>
              <a:t>Glossary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36550" y="2695575"/>
            <a:ext cx="8072438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6550" y="4094163"/>
            <a:ext cx="8072438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6550" y="5319713"/>
            <a:ext cx="8072438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406775" y="1847850"/>
            <a:ext cx="3270250" cy="346075"/>
          </a:xfrm>
          <a:prstGeom prst="rect">
            <a:avLst/>
          </a:prstGeom>
          <a:solidFill>
            <a:srgbClr val="00ACA2">
              <a:alpha val="75000"/>
            </a:srgbClr>
          </a:solidFill>
          <a:ln w="190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ahoma" pitchFamily="34" charset="0"/>
                <a:cs typeface="Tahoma" pitchFamily="34" charset="0"/>
              </a:rPr>
              <a:t>Introduction &amp; General Principles </a:t>
            </a:r>
          </a:p>
        </p:txBody>
      </p:sp>
      <p:sp>
        <p:nvSpPr>
          <p:cNvPr id="19468" name="Rectangle 17"/>
          <p:cNvSpPr>
            <a:spLocks noChangeArrowheads="1"/>
          </p:cNvSpPr>
          <p:nvPr/>
        </p:nvSpPr>
        <p:spPr bwMode="auto">
          <a:xfrm>
            <a:off x="336550" y="2995613"/>
            <a:ext cx="11684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Services</a:t>
            </a:r>
            <a:br>
              <a:rPr lang="en-GB" sz="1600" b="1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</a:br>
            <a:r>
              <a:rPr lang="en-GB" sz="1600" b="1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Chapters </a:t>
            </a:r>
            <a:endParaRPr lang="en-US" sz="160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69" name="Rectangle 18"/>
          <p:cNvSpPr>
            <a:spLocks noChangeArrowheads="1"/>
          </p:cNvSpPr>
          <p:nvPr/>
        </p:nvSpPr>
        <p:spPr bwMode="auto">
          <a:xfrm>
            <a:off x="336550" y="4294188"/>
            <a:ext cx="1895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Technical Support Chapters</a:t>
            </a:r>
            <a:endParaRPr lang="en-US" sz="160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30588" y="4224338"/>
            <a:ext cx="3246437" cy="263525"/>
          </a:xfrm>
          <a:prstGeom prst="rect">
            <a:avLst/>
          </a:prstGeom>
          <a:solidFill>
            <a:srgbClr val="00ACA2">
              <a:alpha val="75000"/>
            </a:srgbClr>
          </a:solidFill>
          <a:ln w="190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ahoma" pitchFamily="34" charset="0"/>
                <a:cs typeface="Tahoma" pitchFamily="34" charset="0"/>
              </a:rPr>
              <a:t>Hardware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30588" y="4576763"/>
            <a:ext cx="3246437" cy="263525"/>
          </a:xfrm>
          <a:prstGeom prst="rect">
            <a:avLst/>
          </a:prstGeom>
          <a:solidFill>
            <a:srgbClr val="00ACA2">
              <a:alpha val="75000"/>
            </a:srgbClr>
          </a:solidFill>
          <a:ln w="190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ahoma" pitchFamily="34" charset="0"/>
                <a:cs typeface="Tahoma" pitchFamily="34" charset="0"/>
              </a:rPr>
              <a:t>Software (Energy Used by)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47825" y="3762375"/>
            <a:ext cx="1498600" cy="263525"/>
          </a:xfrm>
          <a:prstGeom prst="rect">
            <a:avLst/>
          </a:prstGeom>
          <a:solidFill>
            <a:srgbClr val="00ACA2">
              <a:alpha val="75000"/>
            </a:srgbClr>
          </a:solidFill>
          <a:ln w="190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ahoma" pitchFamily="34" charset="0"/>
                <a:cs typeface="Tahoma" pitchFamily="34" charset="0"/>
              </a:rPr>
              <a:t>Networks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430588" y="4913313"/>
            <a:ext cx="3246437" cy="263525"/>
          </a:xfrm>
          <a:prstGeom prst="rect">
            <a:avLst/>
          </a:prstGeom>
          <a:solidFill>
            <a:srgbClr val="00ACA2">
              <a:alpha val="75000"/>
            </a:srgbClr>
          </a:solidFill>
          <a:ln w="190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latin typeface="Tahoma" pitchFamily="34" charset="0"/>
                <a:cs typeface="Tahoma" pitchFamily="34" charset="0"/>
              </a:rPr>
              <a:t>Data Center (Standalone)</a:t>
            </a:r>
          </a:p>
        </p:txBody>
      </p:sp>
      <p:sp>
        <p:nvSpPr>
          <p:cNvPr id="19474" name="Rectangle 23"/>
          <p:cNvSpPr>
            <a:spLocks noChangeArrowheads="1"/>
          </p:cNvSpPr>
          <p:nvPr/>
        </p:nvSpPr>
        <p:spPr bwMode="auto">
          <a:xfrm>
            <a:off x="336550" y="1760538"/>
            <a:ext cx="1492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Introduction</a:t>
            </a:r>
            <a:endParaRPr lang="en-US" sz="160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75" name="Rectangle 24"/>
          <p:cNvSpPr>
            <a:spLocks noChangeArrowheads="1"/>
          </p:cNvSpPr>
          <p:nvPr/>
        </p:nvSpPr>
        <p:spPr bwMode="auto">
          <a:xfrm>
            <a:off x="336550" y="5637213"/>
            <a:ext cx="18954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1">
                <a:solidFill>
                  <a:srgbClr val="595959"/>
                </a:solidFill>
                <a:latin typeface="Tahoma" pitchFamily="34" charset="0"/>
                <a:cs typeface="Tahoma" pitchFamily="34" charset="0"/>
              </a:rPr>
              <a:t>Appendices</a:t>
            </a:r>
            <a:endParaRPr lang="en-US" sz="1600">
              <a:solidFill>
                <a:srgbClr val="595959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873125"/>
            <a:ext cx="8458200" cy="52863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Chapter Development and Review Process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7823" y="2152594"/>
          <a:ext cx="8778878" cy="1066800"/>
        </p:xfrm>
        <a:graphic>
          <a:graphicData uri="http://schemas.openxmlformats.org/drawingml/2006/table">
            <a:tbl>
              <a:tblPr/>
              <a:tblGrid>
                <a:gridCol w="1205341"/>
                <a:gridCol w="1052945"/>
                <a:gridCol w="969818"/>
                <a:gridCol w="955964"/>
                <a:gridCol w="1039091"/>
                <a:gridCol w="706582"/>
                <a:gridCol w="1136072"/>
                <a:gridCol w="744470"/>
                <a:gridCol w="968595"/>
              </a:tblGrid>
              <a:tr h="1066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Initial Draft</a:t>
                      </a:r>
                    </a:p>
                    <a:p>
                      <a:pPr algn="ctr" rtl="0" fontAlgn="ctr"/>
                      <a:r>
                        <a:rPr lang="en-GB" sz="1200" b="0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Development</a:t>
                      </a:r>
                      <a:endParaRPr lang="en-GB" sz="1200" b="0" i="1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Technical Work Group Review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Draft Refinement</a:t>
                      </a:r>
                      <a:endParaRPr lang="en-GB" sz="1200" b="0" i="1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Steering Committee</a:t>
                      </a:r>
                    </a:p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Review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 Draft Refinement</a:t>
                      </a:r>
                      <a:endParaRPr lang="en-GB" sz="1200" b="0" i="1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1</a:t>
                      </a:r>
                      <a:r>
                        <a:rPr lang="en-GB" sz="1200" b="0" i="0" u="none" strike="noStrike" baseline="3000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st</a:t>
                      </a:r>
                      <a:r>
                        <a:rPr lang="en-GB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 SAG Review</a:t>
                      </a:r>
                      <a:endParaRPr lang="en-GB" sz="12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Draft Refinement</a:t>
                      </a:r>
                      <a:endParaRPr lang="en-GB" sz="1200" b="0" i="1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2</a:t>
                      </a:r>
                      <a:r>
                        <a:rPr lang="en-GB" sz="1200" b="0" i="0" u="none" strike="noStrike" baseline="30000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nd</a:t>
                      </a:r>
                      <a:r>
                        <a:rPr lang="en-GB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 SAG Review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200" b="0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Final Publication</a:t>
                      </a:r>
                      <a:endParaRPr lang="en-GB" sz="1200" b="0" i="1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Right Arrow 3"/>
          <p:cNvSpPr/>
          <p:nvPr/>
        </p:nvSpPr>
        <p:spPr>
          <a:xfrm>
            <a:off x="304809" y="1593264"/>
            <a:ext cx="8571052" cy="476200"/>
          </a:xfrm>
          <a:prstGeom prst="right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dirty="0" smtClean="0"/>
              <a:t>															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3344" y="3441074"/>
            <a:ext cx="8321677" cy="2557945"/>
          </a:xfrm>
        </p:spPr>
        <p:txBody>
          <a:bodyPr>
            <a:normAutofit/>
          </a:bodyPr>
          <a:lstStyle/>
          <a:p>
            <a:pPr>
              <a:spcBef>
                <a:spcPts val="200"/>
              </a:spcBef>
              <a:buNone/>
            </a:pPr>
            <a:r>
              <a:rPr lang="en-GB" b="1" dirty="0" smtClean="0">
                <a:latin typeface="Tahoma" pitchFamily="34" charset="0"/>
                <a:cs typeface="Tahoma" pitchFamily="34" charset="0"/>
              </a:rPr>
              <a:t>SAG comments</a:t>
            </a:r>
          </a:p>
          <a:p>
            <a:pPr>
              <a:spcBef>
                <a:spcPts val="200"/>
              </a:spcBef>
            </a:pPr>
            <a:r>
              <a:rPr lang="en-GB" dirty="0" smtClean="0">
                <a:latin typeface="Tahoma" pitchFamily="34" charset="0"/>
                <a:cs typeface="Tahoma" pitchFamily="34" charset="0"/>
              </a:rPr>
              <a:t>Generally positive comments – such as… </a:t>
            </a:r>
          </a:p>
          <a:p>
            <a:pPr lvl="1">
              <a:spcBef>
                <a:spcPts val="200"/>
              </a:spcBef>
            </a:pPr>
            <a:r>
              <a:rPr lang="en-GB" sz="1600" dirty="0" smtClean="0">
                <a:latin typeface="Tahoma" pitchFamily="34" charset="0"/>
                <a:cs typeface="Tahoma" pitchFamily="34" charset="0"/>
              </a:rPr>
              <a:t>“Overall we wish to commend the Working and Technical Groups for a significant piece of work executed thoroughly and pulling together a wide range of best practice from across the industry” – British Computer Society (BCS)</a:t>
            </a:r>
          </a:p>
          <a:p>
            <a:pPr lvl="1">
              <a:spcBef>
                <a:spcPts val="200"/>
              </a:spcBef>
            </a:pPr>
            <a:r>
              <a:rPr lang="en-GB" sz="1600" dirty="0" smtClean="0">
                <a:latin typeface="Tahoma" pitchFamily="34" charset="0"/>
                <a:cs typeface="Tahoma" pitchFamily="34" charset="0"/>
              </a:rPr>
              <a:t>“I would like to thank all involved for producing such a comprehensive and excellent guidance” – CMG Consultancy</a:t>
            </a:r>
          </a:p>
          <a:p>
            <a:pPr>
              <a:spcBef>
                <a:spcPts val="200"/>
              </a:spcBef>
            </a:pPr>
            <a:r>
              <a:rPr lang="en-GB" dirty="0" smtClean="0">
                <a:latin typeface="Tahoma" pitchFamily="34" charset="0"/>
                <a:cs typeface="Tahoma" pitchFamily="34" charset="0"/>
              </a:rPr>
              <a:t>A number of very detailed comments that will improve the overall structure and document clarity – but not significantly affect guidance principles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Introduction chapter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16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Context for ICT</a:t>
            </a:r>
          </a:p>
          <a:p>
            <a:pPr lvl="1"/>
            <a:r>
              <a:rPr lang="en-US" smtClean="0"/>
              <a:t>long and complex global supply chains</a:t>
            </a:r>
          </a:p>
          <a:p>
            <a:pPr lvl="1"/>
            <a:r>
              <a:rPr lang="en-US" smtClean="0"/>
              <a:t>Complex ICT services </a:t>
            </a:r>
          </a:p>
          <a:p>
            <a:pPr lvl="1"/>
            <a:r>
              <a:rPr lang="en-US" smtClean="0"/>
              <a:t>Significant use phase</a:t>
            </a:r>
          </a:p>
          <a:p>
            <a:pPr lvl="1"/>
            <a:r>
              <a:rPr lang="en-US" smtClean="0"/>
              <a:t>Current best practice</a:t>
            </a:r>
          </a:p>
          <a:p>
            <a:r>
              <a:rPr lang="en-US" smtClean="0"/>
              <a:t>Overview of chapter structure</a:t>
            </a:r>
          </a:p>
          <a:p>
            <a:r>
              <a:rPr lang="en-US" smtClean="0"/>
              <a:t>Relation to other standards</a:t>
            </a:r>
          </a:p>
          <a:p>
            <a:r>
              <a:rPr lang="en-US" smtClean="0"/>
              <a:t>Key principles (relating to the </a:t>
            </a:r>
            <a:r>
              <a:rPr lang="en-US" i="1" smtClean="0"/>
              <a:t>Product Standard)</a:t>
            </a:r>
          </a:p>
          <a:p>
            <a:r>
              <a:rPr lang="en-US" smtClean="0"/>
              <a:t>Boundary  Setting (what to include and exclude)</a:t>
            </a:r>
          </a:p>
          <a:p>
            <a:r>
              <a:rPr lang="en-US" smtClean="0"/>
              <a:t>Allocation</a:t>
            </a:r>
          </a:p>
          <a:p>
            <a:r>
              <a:rPr lang="en-US" smtClean="0"/>
              <a:t>Assurance</a:t>
            </a:r>
          </a:p>
          <a:p>
            <a:r>
              <a:rPr lang="en-US" smtClean="0"/>
              <a:t>Reporting</a:t>
            </a:r>
          </a:p>
          <a:p>
            <a:r>
              <a:rPr lang="en-US" smtClean="0"/>
              <a:t>“Infrastructure Summaries”</a:t>
            </a:r>
          </a:p>
          <a:p>
            <a:pPr lvl="1"/>
            <a:r>
              <a:rPr lang="en-US" smtClean="0"/>
              <a:t>Hardware; Networks; Software; Data Centers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/>
              <a:t/>
            </a:r>
            <a:br>
              <a:rPr lang="en-GB" b="0" dirty="0"/>
            </a:br>
            <a:r>
              <a:rPr lang="en-GB" dirty="0"/>
              <a:t>Summary of Introduction </a:t>
            </a:r>
            <a:r>
              <a:rPr lang="en-GB" dirty="0" smtClean="0"/>
              <a:t>Chapter</a:t>
            </a:r>
            <a:r>
              <a:rPr lang="en-GB" b="0" dirty="0"/>
              <a:t>	</a:t>
            </a:r>
            <a:br>
              <a:rPr lang="en-GB" b="0" dirty="0"/>
            </a:br>
            <a:r>
              <a:rPr lang="en-GB" b="0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9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Telecommunications Network Services (TNS) chapter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16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CJmGb62ZkOtyZhWbRWij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Auva_Z5tEOaiDLCfG09G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9Bzq55DE2ciTt0mvD4s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oLZWiWHU.yKS5SryqIJA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380"/>
      </a:hlink>
      <a:folHlink>
        <a:srgbClr val="0093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GHG Protocol">
      <a:dk1>
        <a:srgbClr val="333333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38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2343</TotalTime>
  <Words>901</Words>
  <Application>Microsoft Office PowerPoint</Application>
  <PresentationFormat>On-screen Show (4:3)</PresentationFormat>
  <Paragraphs>119</Paragraphs>
  <Slides>17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Office Theme</vt:lpstr>
      <vt:lpstr>Custom Design</vt:lpstr>
      <vt:lpstr>think-cell Slide</vt:lpstr>
      <vt:lpstr>Document</vt:lpstr>
      <vt:lpstr>Slide</vt:lpstr>
      <vt:lpstr>PowerPoint Presentation</vt:lpstr>
      <vt:lpstr>Development of GHG Protocol Standards</vt:lpstr>
      <vt:lpstr>Sector Guidance</vt:lpstr>
      <vt:lpstr>Who is involved in the ICT Sector Guidance</vt:lpstr>
      <vt:lpstr>ICT Sector Guidance - Chapter Structure and Scope</vt:lpstr>
      <vt:lpstr>Chapter Development and Review Process</vt:lpstr>
      <vt:lpstr>Introduction chapter</vt:lpstr>
      <vt:lpstr> Summary of Introduction Chapter   </vt:lpstr>
      <vt:lpstr>Telecommunications Network Services (TNS) chapter</vt:lpstr>
      <vt:lpstr>Telecommunications Network Services (TNS) Guide GHG emissions elements</vt:lpstr>
      <vt:lpstr>Telecommunications Network Services (TNS) Guide Flowchart for calculating GHG emissions of a TNS</vt:lpstr>
      <vt:lpstr>PowerPoint Presentation</vt:lpstr>
      <vt:lpstr>Telecommunications Network Services Guide Case study analysis</vt:lpstr>
      <vt:lpstr>     </vt:lpstr>
      <vt:lpstr>    </vt:lpstr>
      <vt:lpstr>PowerPoint Presentation</vt:lpstr>
      <vt:lpstr>Contact details and additional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Gueye, Diaba</cp:lastModifiedBy>
  <cp:revision>129</cp:revision>
  <cp:lastPrinted>2011-07-29T09:08:52Z</cp:lastPrinted>
  <dcterms:created xsi:type="dcterms:W3CDTF">2011-07-28T11:40:50Z</dcterms:created>
  <dcterms:modified xsi:type="dcterms:W3CDTF">2012-09-05T15:06:15Z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