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53" r:id="rId2"/>
    <p:sldId id="720" r:id="rId3"/>
    <p:sldId id="721" r:id="rId4"/>
    <p:sldId id="722" r:id="rId5"/>
    <p:sldId id="723" r:id="rId6"/>
    <p:sldId id="724" r:id="rId7"/>
    <p:sldId id="725" r:id="rId8"/>
    <p:sldId id="726" r:id="rId9"/>
    <p:sldId id="727" r:id="rId10"/>
    <p:sldId id="728" r:id="rId11"/>
    <p:sldId id="735" r:id="rId12"/>
    <p:sldId id="736" r:id="rId13"/>
    <p:sldId id="732" r:id="rId14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rgbClr val="646464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rgbClr val="646464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rgbClr val="646464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rgbClr val="646464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CC66FF"/>
    <a:srgbClr val="87BBE0"/>
    <a:srgbClr val="0E438A"/>
    <a:srgbClr val="1B5BA2"/>
    <a:srgbClr val="FF5050"/>
    <a:srgbClr val="0099CC"/>
    <a:srgbClr val="D9445A"/>
    <a:srgbClr val="5251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85258" autoAdjust="0"/>
  </p:normalViewPr>
  <p:slideViewPr>
    <p:cSldViewPr>
      <p:cViewPr>
        <p:scale>
          <a:sx n="64" d="100"/>
          <a:sy n="64" d="100"/>
        </p:scale>
        <p:origin x="-2910" y="-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28"/>
    </p:cViewPr>
  </p:sorterViewPr>
  <p:notesViewPr>
    <p:cSldViewPr>
      <p:cViewPr varScale="1">
        <p:scale>
          <a:sx n="74" d="100"/>
          <a:sy n="74" d="100"/>
        </p:scale>
        <p:origin x="-2238" y="-90"/>
      </p:cViewPr>
      <p:guideLst>
        <p:guide orient="horz" pos="3124"/>
        <p:guide pos="21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1813"/>
            <a:ext cx="29384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DED52C0-C307-4DC6-9710-C2D9C894B39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779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1700"/>
            <a:ext cx="497522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1813"/>
            <a:ext cx="29384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C39422F-251D-47FD-864B-BEB3C1C612E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605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8E12ED-50CC-411D-9ABF-9A7EA3E53A6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53F45BE1-C392-4382-AB3D-B859313F1262}" type="slidenum">
              <a:rPr lang="en-US" sz="1200" smtClean="0">
                <a:solidFill>
                  <a:schemeClr val="tx1"/>
                </a:solidFill>
              </a:rPr>
              <a:pPr/>
              <a:t>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60938" cy="37211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180" y="4711382"/>
            <a:ext cx="5425440" cy="44651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a typeface="MS PGothic" pitchFamily="34" charset="-128"/>
              </a:rPr>
              <a:t>Kindly note that WP3 has 8 question if we count the new Question of Gilbert.</a:t>
            </a:r>
            <a:r>
              <a:rPr lang="en-US" altLang="ja-JP" baseline="0" dirty="0" smtClean="0">
                <a:ea typeface="MS PGothic" pitchFamily="34" charset="-128"/>
              </a:rPr>
              <a:t> </a:t>
            </a:r>
            <a:endParaRPr lang="en-US" altLang="ja-JP" dirty="0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402200E3-B6F1-4BFE-978B-D48E0FD5EA2E}" type="slidenum">
              <a:rPr lang="en-US" sz="1200" smtClean="0">
                <a:solidFill>
                  <a:schemeClr val="tx1"/>
                </a:solidFill>
              </a:rPr>
              <a:pPr/>
              <a:t>5</a:t>
            </a:fld>
            <a:endParaRPr 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D7D0F-4C30-411B-8501-C8E299D4959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9422F-251D-47FD-864B-BEB3C1C612E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6181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9422F-251D-47FD-864B-BEB3C1C612E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4048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211C18-E933-4A2C-B48E-7D0E427FA88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34B47938-D595-4004-BE13-53160F41F7B4}" type="slidenum">
              <a:rPr lang="en-US" sz="1200" smtClean="0">
                <a:solidFill>
                  <a:schemeClr val="tx1"/>
                </a:solidFill>
              </a:rPr>
              <a:pPr/>
              <a:t>13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 cstate="print"/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Univers" pitchFamily="34" charset="0"/>
                <a:cs typeface="+mn-cs"/>
              </a:rPr>
              <a:t>International</a:t>
            </a:r>
            <a:br>
              <a:rPr lang="en-US" sz="1000" dirty="0">
                <a:solidFill>
                  <a:schemeClr val="bg1"/>
                </a:solidFill>
                <a:latin typeface="Univers" pitchFamily="34" charset="0"/>
                <a:cs typeface="+mn-cs"/>
              </a:rPr>
            </a:br>
            <a:r>
              <a:rPr lang="en-US" sz="1000" dirty="0">
                <a:solidFill>
                  <a:schemeClr val="bg1"/>
                </a:solidFill>
                <a:latin typeface="Univers" pitchFamily="34" charset="0"/>
                <a:cs typeface="+mn-cs"/>
              </a:rPr>
              <a:t>Telecommunication</a:t>
            </a:r>
            <a:br>
              <a:rPr lang="en-US" sz="1000" dirty="0">
                <a:solidFill>
                  <a:schemeClr val="bg1"/>
                </a:solidFill>
                <a:latin typeface="Univers" pitchFamily="34" charset="0"/>
                <a:cs typeface="+mn-cs"/>
              </a:rPr>
            </a:br>
            <a:r>
              <a:rPr lang="en-US" sz="1000" dirty="0">
                <a:solidFill>
                  <a:schemeClr val="bg1"/>
                </a:solidFill>
                <a:latin typeface="Univers" pitchFamily="34" charset="0"/>
                <a:cs typeface="+mn-cs"/>
              </a:rPr>
              <a:t>Union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 b="1" dirty="0">
                <a:solidFill>
                  <a:srgbClr val="0C4B84"/>
                </a:solidFill>
                <a:cs typeface="+mn-cs"/>
              </a:rPr>
              <a:t> </a:t>
            </a:r>
            <a:endParaRPr lang="en-US" sz="24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 b="1" dirty="0">
                <a:solidFill>
                  <a:srgbClr val="0C4B84"/>
                </a:solidFill>
                <a:cs typeface="+mn-cs"/>
              </a:rPr>
              <a:t> </a:t>
            </a:r>
            <a:endParaRPr lang="en-US" sz="24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dirty="0">
                <a:solidFill>
                  <a:srgbClr val="000000"/>
                </a:solidFill>
                <a:cs typeface="+mn-cs"/>
              </a:rPr>
              <a:t> </a:t>
            </a:r>
            <a:endParaRPr lang="en-US" sz="2400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0675" y="6080125"/>
            <a:ext cx="1933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2886075" y="6302375"/>
            <a:ext cx="370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solidFill>
                  <a:srgbClr val="0E438A"/>
                </a:solidFill>
                <a:latin typeface="Zurich BlkEx BT"/>
                <a:cs typeface="+mn-cs"/>
              </a:rPr>
              <a:t>Committed to connecting the world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A945E-9CBE-4936-8F97-9C14C59FDC6A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16F6-6976-482C-BC6E-3CDF2019702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81088"/>
            <a:ext cx="1943100" cy="5164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81088"/>
            <a:ext cx="5678487" cy="5164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04562-E454-4AC3-8BBB-A4D6674BEAC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64288" y="6495147"/>
            <a:ext cx="777777" cy="2462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June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015409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64388" y="6494463"/>
            <a:ext cx="77787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2011</a:t>
            </a:r>
          </a:p>
        </p:txBody>
      </p:sp>
    </p:spTree>
    <p:extLst>
      <p:ext uri="{BB962C8B-B14F-4D97-AF65-F5344CB8AC3E}">
        <p14:creationId xmlns:p14="http://schemas.microsoft.com/office/powerpoint/2010/main" xmlns="" val="4244419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0F7CE-D864-46BD-A281-643E72AD9EF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F9D23-B598-44AF-94A3-F184DB23D9CC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256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256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158EF-2F83-4275-B2DB-DA87245DD11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ADF35-3946-4D23-A334-2261396F1EA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D094-E8AE-4EC4-A94E-C85414A0BCC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3D96C-73EE-4789-8E8A-A1D45ADB877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129AF-2C4F-482E-922B-44D632BC02D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E4F62-D2F6-4C4A-981D-189A1AFFF44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5" cstate="print"/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81088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9350" y="6403975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>
                <a:solidFill>
                  <a:srgbClr val="0E438A"/>
                </a:solidFill>
                <a:latin typeface="Zurich BT" charset="0"/>
                <a:cs typeface="Times New Roman" pitchFamily="18" charset="0"/>
              </a:defRPr>
            </a:lvl1pPr>
          </a:lstStyle>
          <a:p>
            <a:pPr>
              <a:defRPr/>
            </a:pPr>
            <a:fld id="{1D0BCA28-D5DA-4874-ACEF-B45D7C3CFA2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4" name="Picture 5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04025" y="6124575"/>
            <a:ext cx="1933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2916238" y="6308725"/>
            <a:ext cx="370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solidFill>
                  <a:srgbClr val="0E438A"/>
                </a:solidFill>
                <a:latin typeface="Zurich BlkEx BT"/>
                <a:cs typeface="+mn-cs"/>
              </a:rPr>
              <a:t>Committed to connecting the world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5" r:id="rId12"/>
    <p:sldLayoutId id="2147483826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gotomeeting.com/register/74758474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T/climatechang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itu.int/climate" TargetMode="External"/><Relationship Id="rId4" Type="http://schemas.openxmlformats.org/officeDocument/2006/relationships/hyperlink" Target="http://www.itu.int/ITU-T/worksem/climatechang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u.int/ITU-T/studygroups/com05/sg5-q23.html" TargetMode="External"/><Relationship Id="rId3" Type="http://schemas.openxmlformats.org/officeDocument/2006/relationships/hyperlink" Target="http://www.itu.int/ITU-T/studygroups/com05/sg5-q17.html" TargetMode="External"/><Relationship Id="rId7" Type="http://schemas.openxmlformats.org/officeDocument/2006/relationships/hyperlink" Target="http://www.itu.int/ITU-T/studygroups/com05/sg5-q22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itu.int/ITU-T/studygroups/com05/sg5-q21.html" TargetMode="External"/><Relationship Id="rId5" Type="http://schemas.openxmlformats.org/officeDocument/2006/relationships/hyperlink" Target="http://www.itu.int/ITU-T/studygroups/com05/sg5-q19.html" TargetMode="External"/><Relationship Id="rId4" Type="http://schemas.openxmlformats.org/officeDocument/2006/relationships/hyperlink" Target="http://www.itu.int/ITU-T/studygroups/com05/sg5-q18.html" TargetMode="Externa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u.int/ITU-T/aap/aapid/2391/show.aspx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itu.int/ITU-T/aap/aapid/2391/show.aspx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28596" y="500042"/>
            <a:ext cx="842486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400" b="1" dirty="0" smtClean="0">
                <a:solidFill>
                  <a:srgbClr val="0E438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 of 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rgbClr val="0E438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ITU-T Study Group 5 “Environment and Climate Change”</a:t>
            </a:r>
            <a:r>
              <a:rPr lang="en-US" sz="4400" b="1" dirty="0">
                <a:solidFill>
                  <a:srgbClr val="0E438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400" b="1" dirty="0">
                <a:solidFill>
                  <a:srgbClr val="0E438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000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7422" y="3500438"/>
            <a:ext cx="49292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Ahmed ZEDDAM  </a:t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b="1" i="1" dirty="0" smtClean="0">
                <a:solidFill>
                  <a:schemeClr val="tx2"/>
                </a:solidFill>
              </a:rPr>
              <a:t>France Telecom Orange</a:t>
            </a:r>
            <a:br>
              <a:rPr lang="en-US" b="1" i="1" dirty="0" smtClean="0">
                <a:solidFill>
                  <a:schemeClr val="tx2"/>
                </a:solidFill>
              </a:rPr>
            </a:br>
            <a:r>
              <a:rPr lang="en-US" b="1" i="1" dirty="0" smtClean="0">
                <a:solidFill>
                  <a:schemeClr val="tx2"/>
                </a:solidFill>
              </a:rPr>
              <a:t>Chairman, ITU-T Study Group 5</a:t>
            </a:r>
            <a:r>
              <a:rPr lang="en-US" sz="2400" b="1" i="1" dirty="0" smtClean="0">
                <a:solidFill>
                  <a:schemeClr val="tx2"/>
                </a:solidFill>
              </a:rPr>
              <a:t/>
            </a:r>
            <a:br>
              <a:rPr lang="en-US" sz="2400" b="1" i="1" dirty="0" smtClean="0">
                <a:solidFill>
                  <a:schemeClr val="tx2"/>
                </a:solidFill>
              </a:rPr>
            </a:b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4612" y="5072074"/>
            <a:ext cx="4572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ITU Green Standards Week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dirty="0" smtClean="0"/>
              <a:t>17-21 September 2012, Paris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0034" y="0"/>
            <a:ext cx="7772400" cy="461665"/>
          </a:xfrm>
        </p:spPr>
        <p:txBody>
          <a:bodyPr/>
          <a:lstStyle/>
          <a:p>
            <a:r>
              <a:rPr lang="en-US" sz="2400" kern="1200" dirty="0" smtClean="0">
                <a:cs typeface="Times New Roman" pitchFamily="18" charset="0"/>
              </a:rPr>
              <a:t> ITU-T Methodologies</a:t>
            </a:r>
            <a:endParaRPr lang="en-US" sz="2400" kern="1200" dirty="0"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5720" y="1571612"/>
            <a:ext cx="8643998" cy="4464496"/>
          </a:xfrm>
        </p:spPr>
        <p:txBody>
          <a:bodyPr/>
          <a:lstStyle/>
          <a:p>
            <a:pPr>
              <a:buNone/>
            </a:pPr>
            <a:r>
              <a:rPr lang="en-US" sz="1800" i="1" kern="1200" dirty="0" smtClean="0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3 Recommendations published :</a:t>
            </a:r>
            <a:endParaRPr lang="fr-FR" sz="1800" i="1" kern="1200" dirty="0" smtClean="0">
              <a:solidFill>
                <a:schemeClr val="tx2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000000"/>
                </a:solidFill>
              </a:rPr>
              <a:t>L.1400 </a:t>
            </a:r>
            <a:r>
              <a:rPr lang="en-US" sz="1600" dirty="0">
                <a:solidFill>
                  <a:srgbClr val="000000"/>
                </a:solidFill>
              </a:rPr>
              <a:t>Overview and general principles, available on the ITU-T website</a:t>
            </a:r>
          </a:p>
          <a:p>
            <a:r>
              <a:rPr lang="en-US" sz="1600" b="1" dirty="0">
                <a:solidFill>
                  <a:srgbClr val="000000"/>
                </a:solidFill>
              </a:rPr>
              <a:t>L.1410</a:t>
            </a:r>
            <a:r>
              <a:rPr lang="en-US" sz="1600" dirty="0">
                <a:solidFill>
                  <a:srgbClr val="000000"/>
                </a:solidFill>
              </a:rPr>
              <a:t> Environmental impact of ICT goods, networks and services available on the ITU-T website</a:t>
            </a:r>
          </a:p>
          <a:p>
            <a:r>
              <a:rPr lang="en-US" sz="1600" b="1" dirty="0">
                <a:solidFill>
                  <a:srgbClr val="000000"/>
                </a:solidFill>
              </a:rPr>
              <a:t>L.1420</a:t>
            </a:r>
            <a:r>
              <a:rPr lang="en-US" sz="1600" dirty="0">
                <a:solidFill>
                  <a:srgbClr val="000000"/>
                </a:solidFill>
              </a:rPr>
              <a:t> Environmental impact of ICT in </a:t>
            </a:r>
            <a:r>
              <a:rPr lang="en-US" sz="1600" dirty="0" err="1">
                <a:solidFill>
                  <a:srgbClr val="000000"/>
                </a:solidFill>
              </a:rPr>
              <a:t>organisations</a:t>
            </a:r>
            <a:r>
              <a:rPr lang="en-US" sz="1600" dirty="0">
                <a:solidFill>
                  <a:srgbClr val="000000"/>
                </a:solidFill>
              </a:rPr>
              <a:t> available on the ITU-T </a:t>
            </a:r>
            <a:r>
              <a:rPr lang="en-US" sz="1600" dirty="0" smtClean="0">
                <a:solidFill>
                  <a:srgbClr val="000000"/>
                </a:solidFill>
              </a:rPr>
              <a:t>website</a:t>
            </a:r>
          </a:p>
          <a:p>
            <a:endParaRPr lang="en-US" sz="9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1800" i="1" kern="1200" dirty="0" smtClean="0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3 Recommendations under preparation :</a:t>
            </a:r>
            <a:endParaRPr lang="en-US" sz="1800" i="1" kern="1200" dirty="0">
              <a:solidFill>
                <a:schemeClr val="tx2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</a:rPr>
              <a:t>L.1430</a:t>
            </a:r>
            <a:r>
              <a:rPr lang="en-US" sz="1600" dirty="0">
                <a:solidFill>
                  <a:srgbClr val="000000"/>
                </a:solidFill>
              </a:rPr>
              <a:t> Environmental impact of ICT projects (consent expected in 2012)</a:t>
            </a:r>
          </a:p>
          <a:p>
            <a:r>
              <a:rPr lang="en-US" sz="1600" b="1" dirty="0">
                <a:solidFill>
                  <a:srgbClr val="000000"/>
                </a:solidFill>
              </a:rPr>
              <a:t>L.1440</a:t>
            </a:r>
            <a:r>
              <a:rPr lang="en-US" sz="1600" dirty="0">
                <a:solidFill>
                  <a:srgbClr val="000000"/>
                </a:solidFill>
              </a:rPr>
              <a:t> Environmental impact of ICT in countries (consent expected in </a:t>
            </a:r>
            <a:r>
              <a:rPr lang="en-US" sz="1600" dirty="0" smtClean="0">
                <a:solidFill>
                  <a:srgbClr val="000000"/>
                </a:solidFill>
              </a:rPr>
              <a:t>2013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  <a:p>
            <a:r>
              <a:rPr lang="en-US" sz="1600" b="1" dirty="0">
                <a:solidFill>
                  <a:srgbClr val="000000"/>
                </a:solidFill>
              </a:rPr>
              <a:t>L.1450</a:t>
            </a:r>
            <a:r>
              <a:rPr lang="en-US" sz="1600" dirty="0">
                <a:solidFill>
                  <a:srgbClr val="000000"/>
                </a:solidFill>
              </a:rPr>
              <a:t> Environmental impact of ICT in cities (consent expected in </a:t>
            </a:r>
            <a:r>
              <a:rPr lang="en-US" sz="1600" dirty="0" smtClean="0">
                <a:solidFill>
                  <a:srgbClr val="000000"/>
                </a:solidFill>
              </a:rPr>
              <a:t>2013)</a:t>
            </a:r>
          </a:p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Font typeface="Wingdings"/>
              <a:buChar char="F"/>
            </a:pPr>
            <a:r>
              <a:rPr lang="en-US" sz="1600" dirty="0" smtClean="0">
                <a:solidFill>
                  <a:srgbClr val="000000"/>
                </a:solidFill>
              </a:rPr>
              <a:t> Developed </a:t>
            </a:r>
            <a:r>
              <a:rPr lang="en-US" sz="1600" dirty="0">
                <a:solidFill>
                  <a:srgbClr val="000000"/>
                </a:solidFill>
              </a:rPr>
              <a:t>in cooperation with UNFCC</a:t>
            </a:r>
            <a:r>
              <a:rPr lang="en-US" sz="1800" dirty="0">
                <a:solidFill>
                  <a:srgbClr val="000000"/>
                </a:solidFill>
              </a:rPr>
              <a:t>C Secretariat, EC, and </a:t>
            </a:r>
            <a:r>
              <a:rPr lang="en-US" sz="1800" dirty="0" smtClean="0">
                <a:solidFill>
                  <a:srgbClr val="000000"/>
                </a:solidFill>
              </a:rPr>
              <a:t>over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40 </a:t>
            </a:r>
            <a:r>
              <a:rPr lang="en-US" sz="1800" dirty="0">
                <a:solidFill>
                  <a:srgbClr val="000000"/>
                </a:solidFill>
              </a:rPr>
              <a:t>organizations etc.. </a:t>
            </a:r>
          </a:p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ADF35-3946-4D23-A334-2261396F1EA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" name="Picture 2" descr="http://muttondressedaslamb.files.wordpress.com/2009/07/carbon-footpri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929554" y="5072074"/>
            <a:ext cx="1214446" cy="9937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5720" y="571480"/>
            <a:ext cx="8858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tx2"/>
                </a:solidFill>
                <a:sym typeface="Wingdings"/>
              </a:rPr>
              <a:t></a:t>
            </a:r>
            <a:r>
              <a:rPr lang="en-US" sz="1600" b="1" dirty="0" smtClean="0">
                <a:solidFill>
                  <a:srgbClr val="000000"/>
                </a:solidFill>
              </a:rPr>
              <a:t>Common set of methodologies for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the assessment of ICT carbon footprint</a:t>
            </a:r>
          </a:p>
          <a:p>
            <a:pPr marL="536575" indent="-84138"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i="1" dirty="0" smtClean="0">
                <a:solidFill>
                  <a:srgbClr val="000000"/>
                </a:solidFill>
              </a:rPr>
              <a:t>Without, it will be impossible to provide meaningful comparisons</a:t>
            </a:r>
          </a:p>
          <a:p>
            <a:pPr marL="536575" indent="-84138">
              <a:buFont typeface="Wingdings" pitchFamily="2" charset="2"/>
              <a:buChar char="Ø"/>
            </a:pPr>
            <a:r>
              <a:rPr lang="en-US" sz="1600" i="1" dirty="0" smtClean="0">
                <a:solidFill>
                  <a:srgbClr val="000000"/>
                </a:solidFill>
              </a:rPr>
              <a:t> Helps to establish the business case to go green</a:t>
            </a:r>
            <a:endParaRPr lang="fr-FR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527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000250" y="0"/>
            <a:ext cx="6553200" cy="1200150"/>
          </a:xfrm>
        </p:spPr>
        <p:txBody>
          <a:bodyPr/>
          <a:lstStyle/>
          <a:p>
            <a:r>
              <a:rPr lang="en-US" sz="2400" smtClean="0"/>
              <a:t>Joint Coordination Activity</a:t>
            </a:r>
            <a:br>
              <a:rPr lang="en-US" sz="2400" smtClean="0"/>
            </a:br>
            <a:r>
              <a:rPr lang="en-US" sz="2400" smtClean="0"/>
              <a:t>on ICTs &amp; Climate Change</a:t>
            </a:r>
            <a:br>
              <a:rPr lang="en-US" sz="2400" smtClean="0"/>
            </a:br>
            <a:r>
              <a:rPr lang="en-US" sz="2400" smtClean="0"/>
              <a:t>(JCA-ICT&amp;CC)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half" idx="2"/>
          </p:nvPr>
        </p:nvSpPr>
        <p:spPr>
          <a:xfrm>
            <a:off x="611560" y="2854101"/>
            <a:ext cx="7173986" cy="29511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CN" sz="1600" i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SimSun" pitchFamily="2" charset="-122"/>
              </a:rPr>
              <a:t>Next meeting dedicated to </a:t>
            </a:r>
            <a:r>
              <a:rPr lang="en-US" altLang="zh-CN" sz="1600" b="1" i="1" dirty="0" smtClean="0">
                <a:solidFill>
                  <a:srgbClr val="00B050"/>
                </a:solidFill>
                <a:latin typeface="+mj-lt"/>
                <a:ea typeface="SimSun" pitchFamily="2" charset="-122"/>
              </a:rPr>
              <a:t>“Climate Change Adaptation &amp; ICTs”</a:t>
            </a:r>
            <a:r>
              <a:rPr lang="en-US" altLang="zh-CN" sz="1600" i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SimSun" pitchFamily="2" charset="-122"/>
              </a:rPr>
              <a:t> </a:t>
            </a:r>
            <a:br>
              <a:rPr lang="en-US" altLang="zh-CN" sz="1600" i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SimSun" pitchFamily="2" charset="-122"/>
              </a:rPr>
            </a:br>
            <a:r>
              <a:rPr lang="en-US" altLang="zh-CN" sz="1600" i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SimSun" pitchFamily="2" charset="-122"/>
              </a:rPr>
              <a:t/>
            </a:r>
            <a:br>
              <a:rPr lang="en-US" altLang="zh-CN" sz="1600" i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SimSun" pitchFamily="2" charset="-122"/>
              </a:rPr>
            </a:br>
            <a:r>
              <a:rPr lang="en-US" altLang="zh-CN" sz="1600" i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SimSun" pitchFamily="2" charset="-122"/>
              </a:rPr>
              <a:t>will be held on</a:t>
            </a:r>
            <a:br>
              <a:rPr lang="en-US" altLang="zh-CN" sz="1600" i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SimSun" pitchFamily="2" charset="-122"/>
              </a:rPr>
            </a:br>
            <a:endParaRPr lang="en-US" altLang="zh-CN" sz="1600" i="1" dirty="0" smtClean="0">
              <a:solidFill>
                <a:schemeClr val="tx1">
                  <a:lumMod val="50000"/>
                </a:schemeClr>
              </a:solidFill>
              <a:latin typeface="+mj-lt"/>
              <a:ea typeface="SimSun" pitchFamily="2" charset="-122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CN" sz="1600" b="1" dirty="0" smtClean="0">
                <a:solidFill>
                  <a:srgbClr val="1B5BA2"/>
                </a:solidFill>
                <a:latin typeface="+mj-lt"/>
                <a:ea typeface="SimSun" pitchFamily="2" charset="-122"/>
              </a:rPr>
              <a:t>11 October 2012 during WP3/5 meeting in Geneva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CN" sz="1600" dirty="0" smtClean="0">
              <a:solidFill>
                <a:schemeClr val="tx1">
                  <a:lumMod val="50000"/>
                </a:schemeClr>
              </a:solidFill>
              <a:latin typeface="+mj-lt"/>
              <a:ea typeface="SimSun" pitchFamily="2" charset="-122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SimSun" pitchFamily="2" charset="-122"/>
              </a:rPr>
              <a:t>Physical Participation: ITU Headquarters, Geneva (Switzerland)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altLang="zh-CN" sz="1600" dirty="0" smtClean="0">
              <a:solidFill>
                <a:schemeClr val="tx1">
                  <a:lumMod val="50000"/>
                </a:schemeClr>
              </a:solidFill>
              <a:latin typeface="+mj-lt"/>
              <a:ea typeface="SimSun" pitchFamily="2" charset="-122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SimSun" pitchFamily="2" charset="-122"/>
              </a:rPr>
              <a:t>Remote Participation: </a:t>
            </a:r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SimSun" pitchFamily="2" charset="-122"/>
                <a:hlinkClick r:id="rId3"/>
              </a:rPr>
              <a:t>https://www1.gotomeeting.com/register/747584744</a:t>
            </a:r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SimSun" pitchFamily="2" charset="-122"/>
              </a:rPr>
              <a:t> </a:t>
            </a:r>
            <a:b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SimSun" pitchFamily="2" charset="-122"/>
              </a:rPr>
            </a:br>
            <a:endParaRPr lang="en-US" altLang="zh-CN" sz="1600" dirty="0" smtClean="0">
              <a:solidFill>
                <a:schemeClr val="tx1">
                  <a:lumMod val="50000"/>
                </a:schemeClr>
              </a:solidFill>
              <a:latin typeface="+mj-lt"/>
              <a:ea typeface="SimSun" pitchFamily="2" charset="-122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SimSun" pitchFamily="2" charset="-122"/>
              </a:rPr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1600" dirty="0" smtClean="0">
              <a:latin typeface="+mj-lt"/>
            </a:endParaRPr>
          </a:p>
        </p:txBody>
      </p:sp>
      <p:sp>
        <p:nvSpPr>
          <p:cNvPr id="2560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01D99-E02B-4C5F-AAC2-151EF7511B6E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25605" name="Picture 2" descr="C:\Documents and Settings\campilon\Desktop\photos climate\shutterstock_315428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C:\Documents and Settings\bueti\My Documents\My Pictures\photos climate\shutterstock_149441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5589240"/>
            <a:ext cx="1835696" cy="12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2938" y="1428750"/>
            <a:ext cx="821531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dirty="0">
                <a:ea typeface="ＭＳ Ｐゴシック" charset="-128"/>
              </a:rPr>
              <a:t>The purpose of the JCA-ICT&amp;CC is to provide a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visible contact point </a:t>
            </a:r>
            <a:r>
              <a:rPr lang="en-US" altLang="ja-JP" dirty="0">
                <a:ea typeface="ＭＳ Ｐゴシック" charset="-128"/>
              </a:rPr>
              <a:t>for </a:t>
            </a:r>
            <a:r>
              <a:rPr lang="en-US" altLang="ja-JP" b="1" dirty="0">
                <a:solidFill>
                  <a:srgbClr val="FF0000"/>
                </a:solidFill>
                <a:ea typeface="ＭＳ Ｐゴシック" charset="-128"/>
              </a:rPr>
              <a:t>ICT and Climate Change activities</a:t>
            </a:r>
            <a:r>
              <a:rPr lang="en-US" altLang="ja-JP" dirty="0">
                <a:ea typeface="ＭＳ Ｐゴシック" charset="-128"/>
              </a:rPr>
              <a:t> in ITU-T, to seek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co-operation </a:t>
            </a:r>
            <a:r>
              <a:rPr lang="en-US" altLang="ja-JP" dirty="0">
                <a:ea typeface="ＭＳ Ｐゴシック" charset="-128"/>
              </a:rPr>
              <a:t>from external bodies working in the field of ICT &amp; </a:t>
            </a:r>
            <a:r>
              <a:rPr lang="en-US" altLang="ja-JP" dirty="0" smtClean="0">
                <a:ea typeface="ＭＳ Ｐゴシック" charset="-128"/>
              </a:rPr>
              <a:t>CC:  </a:t>
            </a:r>
            <a:endParaRPr lang="en-US" altLang="ja-JP" dirty="0">
              <a:ea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223" y="6611779"/>
            <a:ext cx="777777" cy="246221"/>
          </a:xfrm>
        </p:spPr>
        <p:txBody>
          <a:bodyPr/>
          <a:lstStyle/>
          <a:p>
            <a:fld id="{3691E762-3BA3-4E05-96A4-3414F069FE6E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285750"/>
            <a:ext cx="7772400" cy="1200150"/>
          </a:xfrm>
        </p:spPr>
        <p:txBody>
          <a:bodyPr/>
          <a:lstStyle/>
          <a:p>
            <a:r>
              <a:rPr lang="en-GB" smtClean="0"/>
              <a:t>Links &amp; Additional Information </a:t>
            </a:r>
            <a:endParaRPr lang="en-US" smtClean="0"/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571500" y="1785938"/>
            <a:ext cx="8031163" cy="3511550"/>
          </a:xfrm>
        </p:spPr>
        <p:txBody>
          <a:bodyPr/>
          <a:lstStyle/>
          <a:p>
            <a:r>
              <a:rPr lang="en-US" sz="2000" smtClean="0"/>
              <a:t>ITU-T/SG5 “Environment &amp; Climate Change”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    </a:t>
            </a:r>
            <a:r>
              <a:rPr lang="en-US" sz="2000" smtClean="0">
                <a:hlinkClick r:id="rId3"/>
              </a:rPr>
              <a:t>http://www.itu.int/ITU-T/studygroups/com05/index.asp</a:t>
            </a:r>
          </a:p>
          <a:p>
            <a:pPr>
              <a:buFont typeface="Wingdings" pitchFamily="2" charset="2"/>
              <a:buNone/>
            </a:pPr>
            <a:endParaRPr lang="en-US" sz="2000" smtClean="0">
              <a:hlinkClick r:id="rId3"/>
            </a:endParaRPr>
          </a:p>
          <a:p>
            <a:r>
              <a:rPr lang="en-US" sz="2000" smtClean="0"/>
              <a:t>ITU-T and climate change</a:t>
            </a:r>
            <a:br>
              <a:rPr lang="en-US" sz="2000" smtClean="0"/>
            </a:br>
            <a:r>
              <a:rPr lang="en-US" sz="2000" smtClean="0">
                <a:hlinkClick r:id="rId3"/>
              </a:rPr>
              <a:t>http://www.itu.int/ITU-T/climatechange</a:t>
            </a:r>
            <a:r>
              <a:rPr lang="en-US" sz="2000" smtClean="0"/>
              <a:t> 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r>
              <a:rPr lang="en-US" sz="2000" smtClean="0"/>
              <a:t>ITU Symposia &amp; Events on ICTs and Climate Change   </a:t>
            </a:r>
            <a:r>
              <a:rPr lang="en-US" sz="2000" smtClean="0">
                <a:hlinkClick r:id="rId4"/>
              </a:rPr>
              <a:t>http://www.itu.int/ITU-T/worksem/climatechange</a:t>
            </a:r>
            <a:endParaRPr lang="en-US" sz="2000" smtClean="0"/>
          </a:p>
          <a:p>
            <a:pPr>
              <a:buFont typeface="Wingdings" pitchFamily="2" charset="2"/>
              <a:buNone/>
            </a:pPr>
            <a:r>
              <a:rPr lang="en-US" sz="2000" smtClean="0"/>
              <a:t> </a:t>
            </a:r>
          </a:p>
          <a:p>
            <a:r>
              <a:rPr lang="en-US" sz="2000" smtClean="0"/>
              <a:t>ITU and climate change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hlinkClick r:id="rId5"/>
              </a:rPr>
              <a:t>http://www.itu.int/climate</a:t>
            </a:r>
            <a:r>
              <a:rPr lang="en-US" sz="2000" smtClean="0">
                <a:hlinkClick r:id="rId4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6065" y="6525344"/>
            <a:ext cx="417935" cy="174897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4267D21D-1FBD-4188-BB72-20E7DB578155}" type="slidenum">
              <a:rPr lang="en-US" sz="1000" smtClean="0">
                <a:solidFill>
                  <a:srgbClr val="0E438A"/>
                </a:solidFill>
                <a:latin typeface="Zurich BT" charset="0"/>
                <a:cs typeface="Times New Roman" pitchFamily="18" charset="0"/>
              </a:rPr>
              <a:pPr eaLnBrk="1" hangingPunct="1"/>
              <a:t>13</a:t>
            </a:fld>
            <a:endParaRPr lang="en-US" sz="1000" dirty="0" smtClean="0">
              <a:solidFill>
                <a:srgbClr val="0E438A"/>
              </a:solidFill>
              <a:latin typeface="Zurich BT" charset="0"/>
              <a:cs typeface="Times New Roman" pitchFamily="18" charset="0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8821" y="548680"/>
            <a:ext cx="7772400" cy="1200329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Thank you!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4213" y="5268913"/>
            <a:ext cx="77724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  <a:defRPr/>
            </a:pPr>
            <a:endParaRPr lang="en-US" sz="2400" b="1" kern="0" dirty="0">
              <a:solidFill>
                <a:schemeClr val="accent2"/>
              </a:solidFill>
              <a:latin typeface="+mn-lt"/>
              <a:ea typeface="MS PGothic" pitchFamily="34" charset="-128"/>
              <a:cs typeface="ＭＳ Ｐゴシック" charset="-128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  <a:defRPr/>
            </a:pPr>
            <a:r>
              <a:rPr lang="en-US" sz="2400" b="1" kern="0" dirty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  <a:defRPr/>
            </a:pPr>
            <a:r>
              <a:rPr lang="en-US" sz="3200" b="1" kern="0" dirty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rPr>
              <a:t> </a:t>
            </a:r>
          </a:p>
        </p:txBody>
      </p:sp>
      <p:pic>
        <p:nvPicPr>
          <p:cNvPr id="1026" name="Picture 2" descr="C:\Users\bueti\Pictures\paris - GS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114" y="322696"/>
            <a:ext cx="7518499" cy="569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0804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214313" y="214313"/>
            <a:ext cx="8715375" cy="523875"/>
          </a:xfrm>
        </p:spPr>
        <p:txBody>
          <a:bodyPr/>
          <a:lstStyle/>
          <a:p>
            <a:r>
              <a:rPr lang="en-US" sz="2800" dirty="0" smtClean="0"/>
              <a:t>ICTs play a double role in climate change</a:t>
            </a:r>
          </a:p>
        </p:txBody>
      </p:sp>
      <p:sp>
        <p:nvSpPr>
          <p:cNvPr id="15363" name="Inhaltsplatzhalter 4"/>
          <p:cNvSpPr>
            <a:spLocks noGrp="1"/>
          </p:cNvSpPr>
          <p:nvPr>
            <p:ph sz="half" idx="1"/>
          </p:nvPr>
        </p:nvSpPr>
        <p:spPr>
          <a:xfrm>
            <a:off x="428625" y="1000125"/>
            <a:ext cx="3887788" cy="5072063"/>
          </a:xfrm>
        </p:spPr>
        <p:txBody>
          <a:bodyPr/>
          <a:lstStyle/>
          <a:p>
            <a:r>
              <a:rPr lang="en-US" sz="2000" b="1" smtClean="0">
                <a:solidFill>
                  <a:srgbClr val="0070C0"/>
                </a:solidFill>
              </a:rPr>
              <a:t>ICTs are part of the problem… </a:t>
            </a:r>
          </a:p>
          <a:p>
            <a:pPr>
              <a:buFont typeface="Wingdings" pitchFamily="2" charset="2"/>
              <a:buNone/>
            </a:pPr>
            <a:endParaRPr lang="en-GB" sz="1600" b="1" smtClean="0">
              <a:solidFill>
                <a:srgbClr val="2E2E2E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GB" sz="1600" b="1" smtClean="0">
                <a:solidFill>
                  <a:srgbClr val="2E2E2E"/>
                </a:solidFill>
              </a:rPr>
              <a:t>The Bad News: </a:t>
            </a:r>
            <a:r>
              <a:rPr lang="en-GB" sz="1600" smtClean="0">
                <a:solidFill>
                  <a:srgbClr val="2E2E2E"/>
                </a:solidFill>
              </a:rPr>
              <a:t/>
            </a:r>
            <a:br>
              <a:rPr lang="en-GB" sz="1600" smtClean="0">
                <a:solidFill>
                  <a:srgbClr val="2E2E2E"/>
                </a:solidFill>
              </a:rPr>
            </a:br>
            <a:r>
              <a:rPr lang="en-GB" sz="1800" smtClean="0">
                <a:solidFill>
                  <a:srgbClr val="2E2E2E"/>
                </a:solidFill>
              </a:rPr>
              <a:t>ICT Accounts for Approximately</a:t>
            </a:r>
            <a:endParaRPr lang="en-GB" sz="2000" smtClean="0">
              <a:solidFill>
                <a:srgbClr val="2E2E2E"/>
              </a:solidFill>
            </a:endParaRPr>
          </a:p>
          <a:p>
            <a:pPr>
              <a:spcBef>
                <a:spcPts val="2500"/>
              </a:spcBef>
              <a:buFont typeface="Wingdings" pitchFamily="2" charset="2"/>
              <a:buNone/>
            </a:pPr>
            <a:r>
              <a:rPr lang="en-GB" sz="10400" b="1" smtClean="0">
                <a:solidFill>
                  <a:srgbClr val="2E2E2E"/>
                </a:solidFill>
              </a:rPr>
              <a:t>	3%</a:t>
            </a:r>
          </a:p>
          <a:p>
            <a:pPr>
              <a:buFont typeface="Wingdings" pitchFamily="2" charset="2"/>
              <a:buNone/>
            </a:pPr>
            <a:r>
              <a:rPr lang="en-GB" sz="1800" smtClean="0">
                <a:solidFill>
                  <a:srgbClr val="2E2E2E"/>
                </a:solidFill>
              </a:rPr>
              <a:t>of Global CO2 Emissions</a:t>
            </a:r>
          </a:p>
          <a:p>
            <a:pPr>
              <a:buFont typeface="Wingdings" pitchFamily="2" charset="2"/>
              <a:buNone/>
            </a:pPr>
            <a:endParaRPr lang="en-GB" sz="2200" smtClean="0">
              <a:solidFill>
                <a:srgbClr val="2E2E2E"/>
              </a:solidFill>
            </a:endParaRP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34820" name="Inhaltsplatzhalter 5"/>
          <p:cNvSpPr>
            <a:spLocks noGrp="1"/>
          </p:cNvSpPr>
          <p:nvPr>
            <p:ph sz="half" idx="2"/>
          </p:nvPr>
        </p:nvSpPr>
        <p:spPr>
          <a:xfrm>
            <a:off x="4786313" y="1000125"/>
            <a:ext cx="3810000" cy="5286375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But ICTs are also part of the solution…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sz="1800" b="1" dirty="0" smtClean="0">
              <a:solidFill>
                <a:srgbClr val="2E2E2E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1600" b="1" dirty="0" smtClean="0">
                <a:solidFill>
                  <a:srgbClr val="2E2E2E"/>
                </a:solidFill>
              </a:rPr>
              <a:t>The Good news: </a:t>
            </a:r>
            <a:r>
              <a:rPr lang="en-GB" sz="1800" dirty="0" smtClean="0">
                <a:solidFill>
                  <a:srgbClr val="2E2E2E"/>
                </a:solidFill>
              </a:rPr>
              <a:t/>
            </a:r>
            <a:br>
              <a:rPr lang="en-GB" sz="1800" dirty="0" smtClean="0">
                <a:solidFill>
                  <a:srgbClr val="2E2E2E"/>
                </a:solidFill>
              </a:rPr>
            </a:br>
            <a:r>
              <a:rPr lang="en-GB" sz="1800" dirty="0" smtClean="0">
                <a:solidFill>
                  <a:srgbClr val="2E2E2E"/>
                </a:solidFill>
              </a:rPr>
              <a:t>ICT has the potential to reduce emissions in other sectors by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GB" sz="10400" b="1" dirty="0" smtClean="0">
                <a:solidFill>
                  <a:srgbClr val="2E2E2E"/>
                </a:solidFill>
              </a:rPr>
              <a:t>15%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dirty="0" smtClean="0">
                <a:solidFill>
                  <a:srgbClr val="2E2E2E"/>
                </a:solidFill>
              </a:rPr>
              <a:t>Smart buildings, Smart metering, Smart Motor systems, Smart Logistics plus </a:t>
            </a:r>
            <a:r>
              <a:rPr lang="en-GB" sz="1800" b="1" dirty="0" smtClean="0">
                <a:solidFill>
                  <a:srgbClr val="2E2E2E"/>
                </a:solidFill>
              </a:rPr>
              <a:t>Dematerialisation of Transport</a:t>
            </a:r>
          </a:p>
          <a:p>
            <a:pPr marL="0" indent="0" eaLnBrk="1" hangingPunct="1">
              <a:spcBef>
                <a:spcPts val="1000"/>
              </a:spcBef>
              <a:buFont typeface="Wingdings" pitchFamily="2" charset="2"/>
              <a:buNone/>
              <a:defRPr/>
            </a:pPr>
            <a:endParaRPr lang="en-GB" sz="2200" dirty="0" smtClean="0"/>
          </a:p>
          <a:p>
            <a:pPr marL="0" indent="0" eaLnBrk="1" hangingPunct="1">
              <a:spcBef>
                <a:spcPts val="1000"/>
              </a:spcBef>
              <a:buFont typeface="Wingdings" pitchFamily="2" charset="2"/>
              <a:buNone/>
              <a:defRPr/>
            </a:pPr>
            <a:endParaRPr lang="en-GB" sz="2200" b="1" dirty="0" smtClean="0">
              <a:solidFill>
                <a:srgbClr val="2E2E2E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sz="2200" dirty="0" smtClean="0">
              <a:solidFill>
                <a:srgbClr val="2E2E2E"/>
              </a:solidFill>
            </a:endParaRPr>
          </a:p>
        </p:txBody>
      </p:sp>
      <p:sp>
        <p:nvSpPr>
          <p:cNvPr id="15365" name="Textfeld 7"/>
          <p:cNvSpPr txBox="1">
            <a:spLocks noChangeArrowheads="1"/>
          </p:cNvSpPr>
          <p:nvPr/>
        </p:nvSpPr>
        <p:spPr bwMode="auto">
          <a:xfrm>
            <a:off x="3854598" y="3523158"/>
            <a:ext cx="792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2E2E2E"/>
                </a:solidFill>
              </a:rPr>
              <a:t>VS</a:t>
            </a:r>
          </a:p>
        </p:txBody>
      </p:sp>
      <p:sp>
        <p:nvSpPr>
          <p:cNvPr id="15366" name="Foliennummernplatzhalter 8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888DA468-D29C-4B14-A79D-3A2056C3BB61}" type="slidenum">
              <a:rPr lang="en-US" sz="1000" smtClean="0">
                <a:solidFill>
                  <a:srgbClr val="0E438A"/>
                </a:solidFill>
                <a:latin typeface="Zurich BT" charset="0"/>
                <a:cs typeface="Times New Roman" pitchFamily="18" charset="0"/>
              </a:rPr>
              <a:pPr eaLnBrk="1" hangingPunct="1"/>
              <a:t>2</a:t>
            </a:fld>
            <a:endParaRPr lang="en-US" sz="1000" smtClean="0">
              <a:solidFill>
                <a:srgbClr val="0E438A"/>
              </a:solidFill>
              <a:latin typeface="Zurich BT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733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80400" cy="461962"/>
          </a:xfrm>
        </p:spPr>
        <p:txBody>
          <a:bodyPr/>
          <a:lstStyle/>
          <a:p>
            <a:r>
              <a:rPr lang="fr-FR" sz="2800" dirty="0" err="1" smtClean="0"/>
              <a:t>Environmental</a:t>
            </a:r>
            <a:r>
              <a:rPr lang="fr-FR" sz="2800" dirty="0" smtClean="0"/>
              <a:t> aspects of ICT</a:t>
            </a:r>
          </a:p>
        </p:txBody>
      </p:sp>
      <p:pic>
        <p:nvPicPr>
          <p:cNvPr id="16388" name="Objec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5533"/>
            <a:ext cx="7817930" cy="503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6FB045A9-B2E2-4172-885D-65954BD50228}" type="slidenum">
              <a:rPr lang="en-US" sz="1000" smtClean="0">
                <a:solidFill>
                  <a:srgbClr val="0E438A"/>
                </a:solidFill>
                <a:latin typeface="Zurich BT" charset="0"/>
                <a:cs typeface="Times New Roman" pitchFamily="18" charset="0"/>
              </a:rPr>
              <a:pPr eaLnBrk="1" hangingPunct="1"/>
              <a:t>3</a:t>
            </a:fld>
            <a:endParaRPr lang="en-US" sz="1000" smtClean="0">
              <a:solidFill>
                <a:srgbClr val="0E438A"/>
              </a:solidFill>
              <a:latin typeface="Zurich BT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402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810625" y="6309320"/>
            <a:ext cx="206176" cy="431800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66814B4-45EE-4B41-A0E6-66AAD112C32A}" type="slidenum">
              <a:rPr lang="en-US" sz="1000" smtClean="0">
                <a:solidFill>
                  <a:srgbClr val="0E438A"/>
                </a:solidFill>
                <a:latin typeface="Zurich BT" charset="0"/>
                <a:cs typeface="Times New Roman" pitchFamily="18" charset="0"/>
              </a:rPr>
              <a:pPr eaLnBrk="1" hangingPunct="1"/>
              <a:t>4</a:t>
            </a:fld>
            <a:endParaRPr lang="en-US" sz="1000" smtClean="0">
              <a:solidFill>
                <a:srgbClr val="0E438A"/>
              </a:solidFill>
              <a:latin typeface="Zurich BT" charset="0"/>
              <a:cs typeface="Times New Roman" pitchFamily="18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339850" y="819150"/>
            <a:ext cx="6715125" cy="121443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ja-JP" sz="2800" b="1" dirty="0">
                <a:solidFill>
                  <a:srgbClr val="000000"/>
                </a:solidFill>
                <a:latin typeface="Trebuchet MS" pitchFamily="34" charset="0"/>
                <a:ea typeface="HGPSoeiKakugothicUB" pitchFamily="50" charset="-128"/>
              </a:rPr>
              <a:t>ITU-T SG5</a:t>
            </a:r>
          </a:p>
          <a:p>
            <a:pPr algn="ctr"/>
            <a:r>
              <a:rPr kumimoji="1" lang="en-US" altLang="ja-JP" sz="2400" dirty="0">
                <a:solidFill>
                  <a:srgbClr val="000000"/>
                </a:solidFill>
                <a:ea typeface="MS PGothic" pitchFamily="34" charset="-128"/>
              </a:rPr>
              <a:t>“</a:t>
            </a:r>
            <a:r>
              <a:rPr kumimoji="1" lang="en-US" altLang="ja-JP" sz="2400" b="1" dirty="0">
                <a:solidFill>
                  <a:srgbClr val="000000"/>
                </a:solidFill>
                <a:ea typeface="MS PGothic" pitchFamily="34" charset="-128"/>
              </a:rPr>
              <a:t>Environment and climate change</a:t>
            </a:r>
            <a:r>
              <a:rPr kumimoji="1" lang="en-US" altLang="ja-JP" sz="2400" dirty="0">
                <a:solidFill>
                  <a:srgbClr val="000000"/>
                </a:solidFill>
                <a:ea typeface="MS PGothic" pitchFamily="34" charset="-128"/>
              </a:rPr>
              <a:t>”</a:t>
            </a:r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827584" y="3689350"/>
            <a:ext cx="2389188" cy="1295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altLang="ja-JP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HGPSoeiKakugothicUB" pitchFamily="50" charset="-128"/>
              </a:rPr>
              <a:t>WP1/5</a:t>
            </a:r>
          </a:p>
          <a:p>
            <a:pPr algn="ctr">
              <a:defRPr/>
            </a:pPr>
            <a:r>
              <a:rPr kumimoji="1" lang="en-US" altLang="ja-JP" dirty="0">
                <a:solidFill>
                  <a:srgbClr val="000000"/>
                </a:solidFill>
                <a:latin typeface="Trebuchet MS" pitchFamily="34" charset="0"/>
                <a:ea typeface="HGPSoeiKakugothicUB" pitchFamily="50" charset="-128"/>
              </a:rPr>
              <a:t>Damage prevention and safety </a:t>
            </a:r>
          </a:p>
        </p:txBody>
      </p:sp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3477171" y="3688830"/>
            <a:ext cx="2967037" cy="12969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altLang="ja-JP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HGPSoeiKakugothicUB" pitchFamily="50" charset="-128"/>
              </a:rPr>
              <a:t>WP2/5</a:t>
            </a:r>
            <a:r>
              <a:rPr kumimoji="1" lang="en-US" altLang="ja-JP" sz="2800" b="1" dirty="0">
                <a:solidFill>
                  <a:srgbClr val="000000"/>
                </a:solidFill>
                <a:latin typeface="Trebuchet MS" pitchFamily="34" charset="0"/>
                <a:ea typeface="HGPSoeiKakugothicUB" pitchFamily="50" charset="-128"/>
              </a:rPr>
              <a:t> </a:t>
            </a:r>
          </a:p>
          <a:p>
            <a:pPr algn="ctr">
              <a:defRPr/>
            </a:pPr>
            <a:r>
              <a:rPr kumimoji="1" lang="en-US" altLang="ja-JP" dirty="0">
                <a:solidFill>
                  <a:srgbClr val="000000"/>
                </a:solidFill>
                <a:latin typeface="Trebuchet MS" pitchFamily="34" charset="0"/>
                <a:ea typeface="HGPSoeiKakugothicUB" pitchFamily="50" charset="-128"/>
              </a:rPr>
              <a:t>Electromagnetic fields: emission, immunity and human exposure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6444208" y="2578100"/>
            <a:ext cx="2160588" cy="5048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ja-JP">
                <a:solidFill>
                  <a:srgbClr val="FF0000"/>
                </a:solidFill>
                <a:latin typeface="Trebuchet MS" pitchFamily="34" charset="0"/>
                <a:ea typeface="HGPSoeiKakugothicUB" pitchFamily="50" charset="-128"/>
              </a:rPr>
              <a:t>Q.14 Terminology</a:t>
            </a:r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 flipV="1">
            <a:off x="2116133" y="3446297"/>
            <a:ext cx="0" cy="2587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2092075" y="3429130"/>
            <a:ext cx="5606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 flipV="1">
            <a:off x="4697412" y="2044700"/>
            <a:ext cx="3175" cy="165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0" y="0"/>
            <a:ext cx="16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  <a:p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93227" name="Rectangle 11"/>
          <p:cNvSpPr>
            <a:spLocks noChangeArrowheads="1"/>
          </p:cNvSpPr>
          <p:nvPr/>
        </p:nvSpPr>
        <p:spPr bwMode="auto">
          <a:xfrm>
            <a:off x="6691117" y="3687763"/>
            <a:ext cx="2058987" cy="12969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altLang="ja-JP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HGPSoeiKakugothicUB" pitchFamily="50" charset="-128"/>
              </a:rPr>
              <a:t>WP3/5 </a:t>
            </a:r>
          </a:p>
          <a:p>
            <a:pPr algn="ctr">
              <a:defRPr/>
            </a:pPr>
            <a:r>
              <a:rPr kumimoji="1" lang="en-US" altLang="ja-JP" dirty="0">
                <a:solidFill>
                  <a:srgbClr val="000000"/>
                </a:solidFill>
                <a:latin typeface="Trebuchet MS" pitchFamily="34" charset="0"/>
                <a:ea typeface="HGPSoeiKakugothicUB" pitchFamily="50" charset="-128"/>
              </a:rPr>
              <a:t>ICT and climate change</a:t>
            </a:r>
          </a:p>
        </p:txBody>
      </p:sp>
      <p:sp>
        <p:nvSpPr>
          <p:cNvPr id="12300" name="Line 13"/>
          <p:cNvSpPr>
            <a:spLocks noChangeShapeType="1"/>
          </p:cNvSpPr>
          <p:nvPr/>
        </p:nvSpPr>
        <p:spPr bwMode="auto">
          <a:xfrm flipV="1">
            <a:off x="4756695" y="2822575"/>
            <a:ext cx="16875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4"/>
          <p:cNvSpPr>
            <a:spLocks noChangeShapeType="1"/>
          </p:cNvSpPr>
          <p:nvPr/>
        </p:nvSpPr>
        <p:spPr bwMode="auto">
          <a:xfrm flipV="1">
            <a:off x="7696902" y="3444848"/>
            <a:ext cx="1587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6113"/>
          </a:xfrm>
        </p:spPr>
        <p:txBody>
          <a:bodyPr/>
          <a:lstStyle/>
          <a:p>
            <a:r>
              <a:rPr lang="en-US" altLang="ja-JP" dirty="0" smtClean="0"/>
              <a:t>  </a:t>
            </a:r>
            <a:r>
              <a:rPr lang="en-US" altLang="ja-JP" sz="2800" dirty="0" smtClean="0"/>
              <a:t>Structure of ITU-T Study Group 5</a:t>
            </a:r>
            <a:endParaRPr lang="ja-JP" altLang="en-US" dirty="0" smtClean="0"/>
          </a:p>
        </p:txBody>
      </p:sp>
      <p:sp>
        <p:nvSpPr>
          <p:cNvPr id="12303" name="Oval 16"/>
          <p:cNvSpPr>
            <a:spLocks noChangeArrowheads="1"/>
          </p:cNvSpPr>
          <p:nvPr/>
        </p:nvSpPr>
        <p:spPr bwMode="auto">
          <a:xfrm>
            <a:off x="1425575" y="5116513"/>
            <a:ext cx="1616075" cy="438150"/>
          </a:xfrm>
          <a:prstGeom prst="ellipse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sz="1600" b="1">
                <a:solidFill>
                  <a:schemeClr val="bg1"/>
                </a:solidFill>
                <a:latin typeface="Times New Roman" pitchFamily="18" charset="0"/>
              </a:rPr>
              <a:t>7 Questions</a:t>
            </a:r>
          </a:p>
        </p:txBody>
      </p:sp>
      <p:sp>
        <p:nvSpPr>
          <p:cNvPr id="12304" name="Oval 17"/>
          <p:cNvSpPr>
            <a:spLocks noChangeArrowheads="1"/>
          </p:cNvSpPr>
          <p:nvPr/>
        </p:nvSpPr>
        <p:spPr bwMode="auto">
          <a:xfrm>
            <a:off x="4152650" y="5161094"/>
            <a:ext cx="1616075" cy="438150"/>
          </a:xfrm>
          <a:prstGeom prst="ellipse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</a:rPr>
              <a:t>7 Questions</a:t>
            </a:r>
          </a:p>
        </p:txBody>
      </p:sp>
      <p:sp>
        <p:nvSpPr>
          <p:cNvPr id="12305" name="Oval 18"/>
          <p:cNvSpPr>
            <a:spLocks noChangeArrowheads="1"/>
          </p:cNvSpPr>
          <p:nvPr/>
        </p:nvSpPr>
        <p:spPr bwMode="auto">
          <a:xfrm>
            <a:off x="6963416" y="5116602"/>
            <a:ext cx="1697809" cy="476071"/>
          </a:xfrm>
          <a:prstGeom prst="ellipse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</a:rPr>
              <a:t>7</a:t>
            </a:r>
            <a:r>
              <a:rPr lang="fr-FR" sz="1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295403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6346825" cy="1032803"/>
          </a:xfrm>
        </p:spPr>
        <p:txBody>
          <a:bodyPr/>
          <a:lstStyle/>
          <a:p>
            <a:r>
              <a:rPr lang="en-US" sz="2400" dirty="0" smtClean="0">
                <a:cs typeface="Times New Roman" pitchFamily="18" charset="0"/>
              </a:rPr>
              <a:t>ITU-T Study Group 5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“Environment &amp; climate </a:t>
            </a:r>
            <a:r>
              <a:rPr lang="en-US" sz="2400" dirty="0">
                <a:cs typeface="Times New Roman" pitchFamily="18" charset="0"/>
              </a:rPr>
              <a:t>c</a:t>
            </a:r>
            <a:r>
              <a:rPr lang="en-US" sz="2400" dirty="0" smtClean="0">
                <a:cs typeface="Times New Roman" pitchFamily="18" charset="0"/>
              </a:rPr>
              <a:t>hange”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071678"/>
            <a:ext cx="2915816" cy="256254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+mj-lt"/>
              </a:rPr>
              <a:t>Working Party 3 “ICT and Climate Change”</a:t>
            </a:r>
          </a:p>
          <a:p>
            <a:pPr>
              <a:defRPr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Continuing and expanding the work </a:t>
            </a:r>
            <a:b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of ITU-T Focus Group on ICT and climate change</a:t>
            </a:r>
          </a:p>
          <a:p>
            <a:pPr lvl="1">
              <a:buFont typeface="Wingdings" pitchFamily="2" charset="2"/>
              <a:buNone/>
              <a:defRPr/>
            </a:pPr>
            <a:endParaRPr lang="en-US" sz="1800" i="1" dirty="0" smtClean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en-US" sz="18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816" y="1357298"/>
            <a:ext cx="6228184" cy="4857784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1B5BA2"/>
                </a:solidFill>
                <a:latin typeface="+mj-lt"/>
                <a:cs typeface="Times New Roman" pitchFamily="18" charset="0"/>
              </a:rPr>
              <a:t>ITU-T SG5/WP3’s work areas:</a:t>
            </a:r>
            <a:endParaRPr lang="en-US" sz="18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en-US" sz="1800" dirty="0" smtClean="0">
                <a:latin typeface="+mj-lt"/>
                <a:hlinkClick r:id="rId3" action="ppaction://hlinkfile"/>
              </a:rPr>
              <a:t>Q 17/5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- Energy efficiency for ICT equipment and Climate Change standards harmonization </a:t>
            </a:r>
          </a:p>
          <a:p>
            <a:pPr>
              <a:defRPr/>
            </a:pPr>
            <a:r>
              <a:rPr lang="en-US" sz="1800" dirty="0" smtClean="0">
                <a:latin typeface="+mj-lt"/>
                <a:hlinkClick r:id="rId4" action="ppaction://hlinkfile"/>
              </a:rPr>
              <a:t>Q 18/5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- Methodology of environmental impact assessment of ICT </a:t>
            </a:r>
          </a:p>
          <a:p>
            <a:pPr>
              <a:defRPr/>
            </a:pPr>
            <a:r>
              <a:rPr lang="en-US" sz="1800" dirty="0" smtClean="0">
                <a:latin typeface="+mj-lt"/>
                <a:hlinkClick r:id="rId5" action="ppaction://hlinkfile"/>
              </a:rPr>
              <a:t>Q 19/5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- Power feeding systems </a:t>
            </a:r>
          </a:p>
          <a:p>
            <a:pPr>
              <a:defRPr/>
            </a:pPr>
            <a:r>
              <a:rPr lang="en-US" sz="1800" dirty="0" smtClean="0">
                <a:latin typeface="+mj-lt"/>
                <a:hlinkClick r:id="rId6" action="ppaction://hlinkfile"/>
              </a:rPr>
              <a:t>Q 21/5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- Environmental protection and recycling of ICT equipment/facilities </a:t>
            </a:r>
          </a:p>
          <a:p>
            <a:pPr>
              <a:defRPr/>
            </a:pPr>
            <a:r>
              <a:rPr lang="en-US" sz="1800" dirty="0" smtClean="0">
                <a:latin typeface="+mj-lt"/>
                <a:hlinkClick r:id="rId7" action="ppaction://hlinkfile"/>
              </a:rPr>
              <a:t>Q 22/5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- Setting up a low cost sustainable telecommunication infrastructure for rural communications in developing countries </a:t>
            </a:r>
          </a:p>
          <a:p>
            <a:pPr>
              <a:defRPr/>
            </a:pPr>
            <a:r>
              <a:rPr lang="en-US" sz="1800" dirty="0" smtClean="0">
                <a:latin typeface="+mj-lt"/>
                <a:hlinkClick r:id="rId8" action="ppaction://hlinkfile"/>
              </a:rPr>
              <a:t>Q 23/5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- Using ICTs to enable countries to adapt to climate change </a:t>
            </a:r>
          </a:p>
          <a:p>
            <a:pPr>
              <a:defRPr/>
            </a:pPr>
            <a:r>
              <a:rPr lang="en-US" sz="1800" b="1" i="1" dirty="0" smtClean="0">
                <a:solidFill>
                  <a:srgbClr val="00B050"/>
                </a:solidFill>
                <a:latin typeface="+mj-lt"/>
              </a:rPr>
              <a:t>New Question- </a:t>
            </a:r>
            <a:r>
              <a:rPr lang="en-US" sz="1800" i="1" dirty="0" smtClean="0">
                <a:solidFill>
                  <a:srgbClr val="00B050"/>
                </a:solidFill>
                <a:latin typeface="+mj-lt"/>
              </a:rPr>
              <a:t>Leveraging </a:t>
            </a:r>
            <a:r>
              <a:rPr lang="en-US" sz="1800" i="1" dirty="0">
                <a:solidFill>
                  <a:srgbClr val="00B050"/>
                </a:solidFill>
                <a:latin typeface="+mj-lt"/>
              </a:rPr>
              <a:t>and enhancing the ICT environmental </a:t>
            </a:r>
            <a:r>
              <a:rPr lang="en-US" sz="1800" i="1" dirty="0" smtClean="0">
                <a:solidFill>
                  <a:srgbClr val="00B050"/>
                </a:solidFill>
                <a:latin typeface="+mj-lt"/>
              </a:rPr>
              <a:t>sustainability                     </a:t>
            </a:r>
            <a:r>
              <a:rPr lang="en-US" sz="1800" b="1" i="1" dirty="0" smtClean="0">
                <a:solidFill>
                  <a:srgbClr val="00B050"/>
                </a:solidFill>
                <a:latin typeface="+mj-lt"/>
              </a:rPr>
              <a:t>(pending WTSA approval)</a:t>
            </a:r>
            <a:endParaRPr lang="en-US" sz="1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709F10E-C465-4AC9-A180-85D1CFC488D2}" type="slidenum">
              <a:rPr lang="en-US" sz="1000" smtClean="0">
                <a:solidFill>
                  <a:srgbClr val="0E438A"/>
                </a:solidFill>
                <a:latin typeface="Zurich BT" charset="0"/>
                <a:cs typeface="Times New Roman" pitchFamily="18" charset="0"/>
              </a:rPr>
              <a:pPr eaLnBrk="1" hangingPunct="1"/>
              <a:t>5</a:t>
            </a:fld>
            <a:endParaRPr lang="en-US" sz="1000" smtClean="0">
              <a:solidFill>
                <a:srgbClr val="0E438A"/>
              </a:solidFill>
              <a:latin typeface="Zurich BT" charset="0"/>
              <a:cs typeface="Times New Roman" pitchFamily="18" charset="0"/>
            </a:endParaRPr>
          </a:p>
        </p:txBody>
      </p:sp>
      <p:pic>
        <p:nvPicPr>
          <p:cNvPr id="13318" name="il_fi" descr="http://1.bp.blogspot.com/_EmUidIgTDTo/SZrenb8XaEI/AAAAAAAAAQA/jhY24TXsenU/s400/green-energ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358"/>
            <a:ext cx="1260351" cy="143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3795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28596" y="2357430"/>
            <a:ext cx="8501122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8596" y="4000504"/>
            <a:ext cx="8501122" cy="21431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8596" y="3000372"/>
            <a:ext cx="8501122" cy="928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28596" y="1142984"/>
            <a:ext cx="8501122" cy="1143008"/>
          </a:xfrm>
          <a:prstGeom prst="rect">
            <a:avLst/>
          </a:prstGeom>
          <a:solidFill>
            <a:schemeClr val="accent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461665"/>
          </a:xfrm>
        </p:spPr>
        <p:txBody>
          <a:bodyPr/>
          <a:lstStyle/>
          <a:p>
            <a:r>
              <a:rPr lang="en-US" sz="2400" dirty="0" smtClean="0">
                <a:cs typeface="Times New Roman" pitchFamily="18" charset="0"/>
              </a:rPr>
              <a:t>Highlights on deliverables of WP3/5</a:t>
            </a:r>
            <a:endParaRPr lang="en-US" sz="2400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half" idx="2"/>
          </p:nvPr>
        </p:nvSpPr>
        <p:spPr>
          <a:xfrm>
            <a:off x="500034" y="500042"/>
            <a:ext cx="8501122" cy="5715040"/>
          </a:xfrm>
        </p:spPr>
        <p:txBody>
          <a:bodyPr/>
          <a:lstStyle/>
          <a:p>
            <a:pPr>
              <a:buFont typeface="Wingdings" pitchFamily="2" charset="2"/>
              <a:buChar char="F"/>
            </a:pPr>
            <a:r>
              <a:rPr lang="en-US" sz="1600" b="1" dirty="0" smtClean="0">
                <a:solidFill>
                  <a:srgbClr val="000000"/>
                </a:solidFill>
              </a:rPr>
              <a:t>Important green ICT standards have been developed by SG5 WP3 during the current study period. These are namely: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fr-FR" sz="800" b="1" dirty="0" smtClean="0">
              <a:solidFill>
                <a:srgbClr val="000000"/>
              </a:solidFill>
            </a:endParaRPr>
          </a:p>
          <a:p>
            <a:pPr marL="631825" lvl="1" indent="-368300">
              <a:spcBef>
                <a:spcPts val="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Recommendation ITU-T </a:t>
            </a:r>
            <a:r>
              <a:rPr lang="en-US" sz="1600" b="1" dirty="0" smtClean="0">
                <a:solidFill>
                  <a:schemeClr val="tx2"/>
                </a:solidFill>
              </a:rPr>
              <a:t>L.1000</a:t>
            </a:r>
            <a:r>
              <a:rPr lang="en-US" sz="1600" dirty="0" smtClean="0">
                <a:solidFill>
                  <a:schemeClr val="tx2"/>
                </a:solidFill>
              </a:rPr>
              <a:t>: Universal power adapter and charger solution for mobile terminals and other hand-held ICT devices </a:t>
            </a:r>
          </a:p>
          <a:p>
            <a:pPr marL="631825" lvl="1" indent="-368300"/>
            <a:r>
              <a:rPr lang="en-US" sz="1600" dirty="0" smtClean="0">
                <a:solidFill>
                  <a:schemeClr val="tx2"/>
                </a:solidFill>
              </a:rPr>
              <a:t>Recommendation ITU-T </a:t>
            </a:r>
            <a:r>
              <a:rPr lang="en-US" sz="1600" b="1" dirty="0" smtClean="0">
                <a:solidFill>
                  <a:schemeClr val="tx2"/>
                </a:solidFill>
              </a:rPr>
              <a:t>L.1100</a:t>
            </a:r>
            <a:r>
              <a:rPr lang="en-US" sz="1600" dirty="0" smtClean="0">
                <a:solidFill>
                  <a:schemeClr val="tx2"/>
                </a:solidFill>
              </a:rPr>
              <a:t>: A method to provide recycling information of rare metals in ICT products</a:t>
            </a:r>
          </a:p>
          <a:p>
            <a:pPr marL="631825" lvl="1" indent="-368300">
              <a:buNone/>
            </a:pPr>
            <a:endParaRPr lang="en-US" sz="800" dirty="0" smtClean="0">
              <a:solidFill>
                <a:schemeClr val="tx2"/>
              </a:solidFill>
            </a:endParaRPr>
          </a:p>
          <a:p>
            <a:pPr marL="631825" lvl="1" indent="-368300"/>
            <a:r>
              <a:rPr lang="fr-FR" sz="1600" dirty="0" smtClean="0">
                <a:solidFill>
                  <a:schemeClr val="tx2"/>
                </a:solidFill>
              </a:rPr>
              <a:t>Recommendation ITU-T </a:t>
            </a:r>
            <a:r>
              <a:rPr lang="fr-FR" sz="1600" b="1" dirty="0" smtClean="0">
                <a:solidFill>
                  <a:schemeClr val="tx2"/>
                </a:solidFill>
              </a:rPr>
              <a:t>L.1200 </a:t>
            </a:r>
            <a:r>
              <a:rPr lang="fr-FR" sz="1600" dirty="0" smtClean="0">
                <a:solidFill>
                  <a:schemeClr val="tx2"/>
                </a:solidFill>
              </a:rPr>
              <a:t>: </a:t>
            </a:r>
            <a:r>
              <a:rPr lang="en-US" sz="1600" dirty="0" smtClean="0">
                <a:solidFill>
                  <a:schemeClr val="tx2"/>
                </a:solidFill>
              </a:rPr>
              <a:t>Direct current power feeding interface up to 400V at the input to telecommunications and ICT equipment</a:t>
            </a:r>
          </a:p>
          <a:p>
            <a:pPr marL="631825" lvl="1" indent="-368300">
              <a:buNone/>
            </a:pPr>
            <a:endParaRPr lang="fr-FR" sz="1200" dirty="0" smtClean="0">
              <a:solidFill>
                <a:srgbClr val="000000"/>
              </a:solidFill>
            </a:endParaRPr>
          </a:p>
          <a:p>
            <a:pPr marL="631825" lvl="1" indent="-368300"/>
            <a:r>
              <a:rPr lang="en-US" sz="1600" dirty="0" smtClean="0">
                <a:solidFill>
                  <a:schemeClr val="tx2"/>
                </a:solidFill>
              </a:rPr>
              <a:t>Recommendation ITU-T </a:t>
            </a:r>
            <a:r>
              <a:rPr lang="en-US" sz="1600" b="1" dirty="0" smtClean="0">
                <a:solidFill>
                  <a:schemeClr val="tx2"/>
                </a:solidFill>
              </a:rPr>
              <a:t>L.1300</a:t>
            </a:r>
            <a:r>
              <a:rPr lang="en-US" sz="1600" dirty="0" smtClean="0">
                <a:solidFill>
                  <a:schemeClr val="tx2"/>
                </a:solidFill>
              </a:rPr>
              <a:t>: Best practices for green data centers </a:t>
            </a:r>
          </a:p>
          <a:p>
            <a:pPr marL="631825" lvl="1" indent="-368300"/>
            <a:r>
              <a:rPr lang="fr-FR" sz="1600" dirty="0" smtClean="0">
                <a:solidFill>
                  <a:schemeClr val="tx2"/>
                </a:solidFill>
              </a:rPr>
              <a:t>Recommendation ITU-T </a:t>
            </a:r>
            <a:r>
              <a:rPr lang="fr-FR" sz="1600" b="1" dirty="0" smtClean="0">
                <a:solidFill>
                  <a:schemeClr val="tx2"/>
                </a:solidFill>
              </a:rPr>
              <a:t>L.1310</a:t>
            </a:r>
            <a:r>
              <a:rPr lang="fr-FR" sz="1600" dirty="0" smtClean="0">
                <a:solidFill>
                  <a:schemeClr val="tx2"/>
                </a:solidFill>
              </a:rPr>
              <a:t>: </a:t>
            </a:r>
            <a:r>
              <a:rPr lang="en-US" sz="1600" dirty="0" smtClean="0">
                <a:solidFill>
                  <a:schemeClr val="tx2"/>
                </a:solidFill>
              </a:rPr>
              <a:t>Energy efficiency metrics and measurement for telecommunication equipment</a:t>
            </a:r>
          </a:p>
          <a:p>
            <a:pPr marL="631825" lvl="1" indent="-368300">
              <a:buNone/>
            </a:pPr>
            <a:endParaRPr lang="fr-FR" sz="800" dirty="0" smtClean="0">
              <a:solidFill>
                <a:srgbClr val="000000"/>
              </a:solidFill>
            </a:endParaRPr>
          </a:p>
          <a:p>
            <a:pPr marL="631825" lvl="1" indent="-368300">
              <a:spcBef>
                <a:spcPts val="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Recommendation ITU-T </a:t>
            </a:r>
            <a:r>
              <a:rPr lang="en-US" sz="1600" b="1" dirty="0" smtClean="0">
                <a:solidFill>
                  <a:schemeClr val="tx2"/>
                </a:solidFill>
              </a:rPr>
              <a:t>L.1400 </a:t>
            </a:r>
            <a:r>
              <a:rPr lang="en-US" sz="1600" dirty="0" smtClean="0">
                <a:solidFill>
                  <a:schemeClr val="tx2"/>
                </a:solidFill>
              </a:rPr>
              <a:t>: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Overview and general principles of methodologies for assessing the environmental impact of information and </a:t>
            </a:r>
            <a:r>
              <a:rPr lang="fr-FR" sz="1600" dirty="0" smtClean="0">
                <a:solidFill>
                  <a:schemeClr val="tx2"/>
                </a:solidFill>
              </a:rPr>
              <a:t>communication technologies</a:t>
            </a:r>
            <a:endParaRPr lang="en-US" sz="1600" dirty="0" err="1" smtClean="0">
              <a:solidFill>
                <a:schemeClr val="tx2"/>
              </a:solidFill>
            </a:endParaRPr>
          </a:p>
          <a:p>
            <a:pPr marL="631825" lvl="1" indent="-368300"/>
            <a:r>
              <a:rPr lang="en-US" sz="1600" dirty="0" smtClean="0">
                <a:solidFill>
                  <a:schemeClr val="tx2"/>
                </a:solidFill>
              </a:rPr>
              <a:t>Recommendation ITU-T </a:t>
            </a:r>
            <a:r>
              <a:rPr lang="en-US" sz="1600" b="1" dirty="0" smtClean="0">
                <a:solidFill>
                  <a:schemeClr val="tx2"/>
                </a:solidFill>
              </a:rPr>
              <a:t>L.1410 </a:t>
            </a:r>
            <a:r>
              <a:rPr lang="en-US" sz="1600" dirty="0" smtClean="0">
                <a:solidFill>
                  <a:schemeClr val="tx2"/>
                </a:solidFill>
              </a:rPr>
              <a:t>: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i="1" dirty="0" smtClean="0">
                <a:solidFill>
                  <a:schemeClr val="tx2"/>
                </a:solidFill>
              </a:rPr>
              <a:t>Methodology for environmental impacts of Information and Communication Technologies (ICT) goods, networks and services</a:t>
            </a:r>
            <a:endParaRPr lang="en-US" sz="1600" dirty="0" smtClean="0">
              <a:solidFill>
                <a:schemeClr val="tx2"/>
              </a:solidFill>
            </a:endParaRPr>
          </a:p>
          <a:p>
            <a:pPr marL="631825" lvl="1" indent="-368300"/>
            <a:r>
              <a:rPr lang="en-US" sz="1600" dirty="0" smtClean="0">
                <a:solidFill>
                  <a:schemeClr val="tx2"/>
                </a:solidFill>
              </a:rPr>
              <a:t>Recommendation ITU-T </a:t>
            </a:r>
            <a:r>
              <a:rPr lang="en-US" sz="1600" b="1" dirty="0" smtClean="0">
                <a:solidFill>
                  <a:schemeClr val="tx2"/>
                </a:solidFill>
              </a:rPr>
              <a:t>L.1420 </a:t>
            </a:r>
            <a:r>
              <a:rPr lang="en-US" sz="1600" dirty="0" smtClean="0">
                <a:solidFill>
                  <a:schemeClr val="tx2"/>
                </a:solidFill>
              </a:rPr>
              <a:t>: </a:t>
            </a:r>
            <a:r>
              <a:rPr lang="en-US" sz="1600" i="1" dirty="0" smtClean="0">
                <a:solidFill>
                  <a:schemeClr val="tx2"/>
                </a:solidFill>
              </a:rPr>
              <a:t>Methodology for environmental impacts of Information and Communication Technologies (ICT) in Organizations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1600" dirty="0" smtClean="0">
              <a:hlinkClick r:id="rId2" action="ppaction://hlinkfile"/>
            </a:endParaRP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14340" name="Slide Number Placeholder 6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0270D708-B37F-4653-84F9-E1D520C0D8FB}" type="slidenum">
              <a:rPr lang="en-US" sz="1000" smtClean="0">
                <a:solidFill>
                  <a:srgbClr val="0E438A"/>
                </a:solidFill>
                <a:latin typeface="Zurich BT" charset="0"/>
                <a:cs typeface="Times New Roman" pitchFamily="18" charset="0"/>
              </a:rPr>
              <a:pPr eaLnBrk="1" hangingPunct="1"/>
              <a:t>6</a:t>
            </a:fld>
            <a:endParaRPr lang="en-US" sz="1000" dirty="0" smtClean="0">
              <a:solidFill>
                <a:srgbClr val="0E438A"/>
              </a:solidFill>
              <a:latin typeface="Zurich BT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835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5327823" cy="830997"/>
          </a:xfrm>
        </p:spPr>
        <p:txBody>
          <a:bodyPr/>
          <a:lstStyle/>
          <a:p>
            <a:r>
              <a:rPr lang="en-GB" sz="2400" dirty="0" smtClean="0">
                <a:cs typeface="Times New Roman" pitchFamily="18" charset="0"/>
              </a:rPr>
              <a:t>Waste management with smart ICT standard </a:t>
            </a: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113"/>
            <a:ext cx="5483225" cy="32416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“</a:t>
            </a: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Universal power adapter</a:t>
            </a:r>
            <a:r>
              <a:rPr lang="en-GB" altLang="zh-CN" sz="1800" dirty="0" smtClean="0">
                <a:solidFill>
                  <a:schemeClr val="tx1">
                    <a:lumMod val="50000"/>
                  </a:schemeClr>
                </a:solidFill>
                <a:ea typeface="SimSun" pitchFamily="2" charset="-122"/>
              </a:rPr>
              <a:t> and charger solution for mobile terminals and other ICT hand held devices</a:t>
            </a:r>
            <a:r>
              <a:rPr lang="en-US" altLang="zh-CN" sz="1800" dirty="0" smtClean="0">
                <a:solidFill>
                  <a:schemeClr val="tx1">
                    <a:lumMod val="50000"/>
                  </a:schemeClr>
                </a:solidFill>
                <a:ea typeface="SimSun" pitchFamily="2" charset="-122"/>
              </a:rPr>
              <a:t>” (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</a:rPr>
              <a:t>Recommendation ITU-T L.1000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defRPr/>
            </a:pPr>
            <a:endParaRPr lang="en-US" altLang="zh-CN" sz="1800" dirty="0" smtClean="0">
              <a:solidFill>
                <a:schemeClr val="tx1">
                  <a:lumMod val="50000"/>
                </a:schemeClr>
              </a:solidFill>
              <a:ea typeface="SimSun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sz="1800" dirty="0" smtClean="0">
                <a:solidFill>
                  <a:schemeClr val="tx1">
                    <a:lumMod val="50000"/>
                  </a:schemeClr>
                </a:solidFill>
                <a:ea typeface="SimSun" pitchFamily="2" charset="-122"/>
              </a:rPr>
              <a:t>Future version will cover other ICT devices</a:t>
            </a:r>
          </a:p>
          <a:p>
            <a:pPr>
              <a:lnSpc>
                <a:spcPct val="90000"/>
              </a:lnSpc>
              <a:defRPr/>
            </a:pPr>
            <a:endParaRPr lang="en-US" altLang="zh-CN" sz="1800" dirty="0" smtClean="0">
              <a:solidFill>
                <a:schemeClr val="tx1">
                  <a:lumMod val="50000"/>
                </a:schemeClr>
              </a:solidFill>
              <a:ea typeface="SimSun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sz="1800" i="1" dirty="0" smtClean="0">
                <a:solidFill>
                  <a:schemeClr val="tx1">
                    <a:lumMod val="50000"/>
                  </a:schemeClr>
                </a:solidFill>
                <a:ea typeface="SimSun" pitchFamily="2" charset="-122"/>
              </a:rPr>
              <a:t>Saves 82,000 tons of waste per year</a:t>
            </a:r>
          </a:p>
          <a:p>
            <a:pPr>
              <a:lnSpc>
                <a:spcPct val="90000"/>
              </a:lnSpc>
              <a:defRPr/>
            </a:pPr>
            <a:endParaRPr lang="en-US" altLang="zh-CN" sz="1800" dirty="0" smtClean="0">
              <a:solidFill>
                <a:schemeClr val="tx1">
                  <a:lumMod val="50000"/>
                </a:schemeClr>
              </a:solidFill>
              <a:ea typeface="SimSun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sz="1800" dirty="0" smtClean="0">
                <a:hlinkClick r:id="rId2" action="ppaction://hlinkfile"/>
              </a:rPr>
              <a:t>Contributions are needed to develop </a:t>
            </a:r>
            <a:r>
              <a:rPr lang="en-GB" sz="1800" dirty="0" smtClean="0">
                <a:hlinkClick r:id="rId2" action="ppaction://hlinkfile"/>
              </a:rPr>
              <a:t>Common External Power Supply (Phase 2)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CN" sz="1600" dirty="0" smtClean="0">
              <a:hlinkClick r:id="rId2" action="ppaction://hlinkfile"/>
            </a:endParaRPr>
          </a:p>
          <a:p>
            <a:pPr>
              <a:defRPr/>
            </a:pPr>
            <a:endParaRPr lang="en-US" sz="1600" dirty="0"/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08E2B406-EC26-4E20-8B29-4C24C605C71D}" type="slidenum">
              <a:rPr lang="en-US" sz="1000" smtClean="0">
                <a:solidFill>
                  <a:srgbClr val="0E438A"/>
                </a:solidFill>
                <a:latin typeface="Zurich BT" charset="0"/>
                <a:cs typeface="Times New Roman" pitchFamily="18" charset="0"/>
              </a:rPr>
              <a:pPr eaLnBrk="1" hangingPunct="1"/>
              <a:t>7</a:t>
            </a:fld>
            <a:endParaRPr lang="en-US" sz="1000" dirty="0" smtClean="0">
              <a:solidFill>
                <a:srgbClr val="0E438A"/>
              </a:solidFill>
              <a:latin typeface="Zurich BT" charset="0"/>
              <a:cs typeface="Times New Roman" pitchFamily="18" charset="0"/>
            </a:endParaRPr>
          </a:p>
        </p:txBody>
      </p:sp>
      <p:pic>
        <p:nvPicPr>
          <p:cNvPr id="16389" name="Picture 6" descr="C:\Documents and Settings\bueti\My Documents\My Pictures\24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9868" y="486759"/>
            <a:ext cx="192643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9868" y="2420887"/>
            <a:ext cx="183673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C:\Documents and Settings\bueti\My Documents\My Pictures\24-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9868" y="4273187"/>
            <a:ext cx="192643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4543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2964948"/>
            <a:ext cx="4862839" cy="3024336"/>
          </a:xfrm>
        </p:spPr>
        <p:txBody>
          <a:bodyPr/>
          <a:lstStyle/>
          <a:p>
            <a:pPr>
              <a:buNone/>
            </a:pPr>
            <a:r>
              <a:rPr lang="en-GB" sz="2400" b="1" i="1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</a:rPr>
              <a:t>ITU-T L.1100 Recommendation on Rare Earth Metals </a:t>
            </a: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outlines key considerations in all phases of the  recycling process, and provides guidelines as to how organizations may fairly and transparently report on rare metal recycling.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143372" y="214290"/>
            <a:ext cx="4320481" cy="1044960"/>
          </a:xfrm>
          <a:prstGeom prst="rect">
            <a:avLst/>
          </a:prstGeom>
        </p:spPr>
        <p:txBody>
          <a:bodyPr/>
          <a:lstStyle/>
          <a:p>
            <a:pPr lvl="0" algn="ctr">
              <a:buClrTx/>
              <a:defRPr/>
            </a:pPr>
            <a:r>
              <a:rPr lang="en-GB" sz="2400" b="1" dirty="0">
                <a:solidFill>
                  <a:srgbClr val="1B5BA2"/>
                </a:solidFill>
                <a:latin typeface="+mj-lt"/>
                <a:ea typeface="+mj-ea"/>
                <a:cs typeface="Times New Roman" pitchFamily="18" charset="0"/>
              </a:rPr>
              <a:t>Recycling </a:t>
            </a:r>
            <a:r>
              <a:rPr lang="en-GB" sz="2400" b="1" dirty="0" smtClean="0">
                <a:solidFill>
                  <a:srgbClr val="1B5BA2"/>
                </a:solidFill>
                <a:latin typeface="+mj-lt"/>
                <a:ea typeface="+mj-ea"/>
                <a:cs typeface="Times New Roman" pitchFamily="18" charset="0"/>
              </a:rPr>
              <a:t>rare metal </a:t>
            </a:r>
            <a:r>
              <a:rPr lang="en-GB" sz="2400" b="1" dirty="0">
                <a:solidFill>
                  <a:srgbClr val="1B5BA2"/>
                </a:solidFill>
                <a:latin typeface="+mj-lt"/>
                <a:ea typeface="+mj-ea"/>
                <a:cs typeface="Times New Roman" pitchFamily="18" charset="0"/>
              </a:rPr>
              <a:t>in ICT </a:t>
            </a:r>
            <a:r>
              <a:rPr lang="en-GB" sz="2400" b="1" dirty="0" smtClean="0">
                <a:solidFill>
                  <a:srgbClr val="1B5BA2"/>
                </a:solidFill>
                <a:latin typeface="+mj-lt"/>
                <a:ea typeface="+mj-ea"/>
                <a:cs typeface="Times New Roman" pitchFamily="18" charset="0"/>
              </a:rPr>
              <a:t>products</a:t>
            </a:r>
            <a:endParaRPr lang="en-US" sz="2400" b="1" dirty="0">
              <a:solidFill>
                <a:srgbClr val="1B5BA2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37889" name="Picture 1" descr="C:\Documents and Settings\campilon\My Documents\Erica\Mie Immagini\_49648525_01045953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6053" y="3007252"/>
            <a:ext cx="2176242" cy="1224136"/>
          </a:xfrm>
          <a:prstGeom prst="rect">
            <a:avLst/>
          </a:prstGeom>
          <a:noFill/>
        </p:spPr>
      </p:pic>
      <p:pic>
        <p:nvPicPr>
          <p:cNvPr id="37890" name="Picture 2" descr="C:\Documents and Settings\campilon\My Documents\Erica\Mie Immagini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7495" y="4077072"/>
            <a:ext cx="2376264" cy="1779904"/>
          </a:xfrm>
          <a:prstGeom prst="rect">
            <a:avLst/>
          </a:prstGeom>
          <a:noFill/>
        </p:spPr>
      </p:pic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69350" y="6403975"/>
            <a:ext cx="339725" cy="244475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08E2B406-EC26-4E20-8B29-4C24C605C71D}" type="slidenum">
              <a:rPr lang="en-US" sz="1000" smtClean="0">
                <a:solidFill>
                  <a:srgbClr val="0E438A"/>
                </a:solidFill>
                <a:latin typeface="Zurich BT" charset="0"/>
                <a:cs typeface="Times New Roman" pitchFamily="18" charset="0"/>
              </a:rPr>
              <a:pPr eaLnBrk="1" hangingPunct="1"/>
              <a:t>8</a:t>
            </a:fld>
            <a:endParaRPr lang="en-US" sz="1000" dirty="0" smtClean="0">
              <a:solidFill>
                <a:srgbClr val="0E438A"/>
              </a:solidFill>
              <a:latin typeface="Zurich BT" charset="0"/>
              <a:cs typeface="Times New Roman" pitchFamily="18" charset="0"/>
            </a:endParaRPr>
          </a:p>
        </p:txBody>
      </p:sp>
      <p:pic>
        <p:nvPicPr>
          <p:cNvPr id="7" name="개체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17" t="-1961" r="-410" b="-240"/>
          <a:stretch>
            <a:fillRect/>
          </a:stretch>
        </p:blipFill>
        <p:spPr bwMode="auto">
          <a:xfrm>
            <a:off x="285720" y="214290"/>
            <a:ext cx="31670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9595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460375"/>
          </a:xfrm>
        </p:spPr>
        <p:txBody>
          <a:bodyPr/>
          <a:lstStyle/>
          <a:p>
            <a:r>
              <a:rPr lang="en-GB" sz="2400" kern="1200" dirty="0">
                <a:cs typeface="Times New Roman" pitchFamily="18" charset="0"/>
              </a:rPr>
              <a:t>Best </a:t>
            </a:r>
            <a:r>
              <a:rPr lang="en-GB" sz="2400" kern="1200" dirty="0" smtClean="0">
                <a:cs typeface="Times New Roman" pitchFamily="18" charset="0"/>
              </a:rPr>
              <a:t>practices </a:t>
            </a:r>
            <a:r>
              <a:rPr lang="en-GB" sz="2400" kern="1200" dirty="0">
                <a:cs typeface="Times New Roman" pitchFamily="18" charset="0"/>
              </a:rPr>
              <a:t>for </a:t>
            </a:r>
            <a:r>
              <a:rPr lang="en-GB" sz="2400" kern="1200" dirty="0" smtClean="0">
                <a:cs typeface="Times New Roman" pitchFamily="18" charset="0"/>
              </a:rPr>
              <a:t>green data </a:t>
            </a:r>
            <a:r>
              <a:rPr lang="en-GB" sz="2400" kern="1200" dirty="0" err="1" smtClean="0">
                <a:cs typeface="Times New Roman" pitchFamily="18" charset="0"/>
              </a:rPr>
              <a:t>centers</a:t>
            </a:r>
            <a:r>
              <a:rPr lang="en-GB" sz="2400" kern="1200" dirty="0" smtClean="0">
                <a:cs typeface="Times New Roman" pitchFamily="18" charset="0"/>
              </a:rPr>
              <a:t> </a:t>
            </a:r>
            <a:endParaRPr lang="en-US" sz="2400" kern="1200" dirty="0"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052736"/>
            <a:ext cx="8147050" cy="4320480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</a:rPr>
              <a:t>Recommendation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ITU-T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</a:rPr>
              <a:t>L.1300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states that reducing energy consumption and GHG emissions should be considered in the design and construction of data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centres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, and that constant monitoring will be required to consistently manage and improve energy consumption while the data centre is in operation. </a:t>
            </a:r>
            <a:r>
              <a:rPr lang="en-US" sz="1800" b="1" dirty="0" smtClean="0">
                <a:solidFill>
                  <a:srgbClr val="00B050"/>
                </a:solidFill>
              </a:rPr>
              <a:t>(Approved in January 2012)</a:t>
            </a:r>
          </a:p>
          <a:p>
            <a:pPr>
              <a:defRPr/>
            </a:pPr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Best practices are outlined for the use, management and planning of data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centres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, for cooling and power equipment, for the optimum design of data centre buildings, and for the monitoring of data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centres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after construction.</a:t>
            </a:r>
          </a:p>
          <a:p>
            <a:pPr lvl="1">
              <a:defRPr/>
            </a:pP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For example, applying best practice to cooling could reduce the energy consumption of a typical data centre by more than 50 per cent.</a:t>
            </a:r>
            <a:endParaRPr lang="en-US" sz="18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316" name="Slide Number Placeholder 6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4480E0F8-3849-4282-B16B-586B93250D44}" type="slidenum">
              <a:rPr lang="en-US" sz="1000" smtClean="0">
                <a:solidFill>
                  <a:srgbClr val="0E438A"/>
                </a:solidFill>
                <a:latin typeface="Zurich BT" charset="0"/>
                <a:cs typeface="Times New Roman" pitchFamily="18" charset="0"/>
              </a:rPr>
              <a:pPr eaLnBrk="1" hangingPunct="1"/>
              <a:t>9</a:t>
            </a:fld>
            <a:endParaRPr lang="en-US" sz="1000" smtClean="0">
              <a:solidFill>
                <a:srgbClr val="0E438A"/>
              </a:solidFill>
              <a:latin typeface="Zurich BT" charset="0"/>
              <a:cs typeface="Times New Roman" pitchFamily="18" charset="0"/>
            </a:endParaRPr>
          </a:p>
        </p:txBody>
      </p:sp>
      <p:pic>
        <p:nvPicPr>
          <p:cNvPr id="13317" name="Picture 2" descr="C:\Documents and Settings\bueti\My Documents\My Pictures\eaton-hp-future-data-ce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37704"/>
            <a:ext cx="2730544" cy="15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8179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20793</TotalTime>
  <Words>800</Words>
  <Application>Microsoft Office PowerPoint</Application>
  <PresentationFormat>Affichage à l'écran (4:3)</PresentationFormat>
  <Paragraphs>133</Paragraphs>
  <Slides>13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ITU-e</vt:lpstr>
      <vt:lpstr>Diapositive 1</vt:lpstr>
      <vt:lpstr>ICTs play a double role in climate change</vt:lpstr>
      <vt:lpstr>Environmental aspects of ICT</vt:lpstr>
      <vt:lpstr>  Structure of ITU-T Study Group 5</vt:lpstr>
      <vt:lpstr>ITU-T Study Group 5 “Environment &amp; climate change” </vt:lpstr>
      <vt:lpstr>Highlights on deliverables of WP3/5</vt:lpstr>
      <vt:lpstr>Waste management with smart ICT standard </vt:lpstr>
      <vt:lpstr>Diapositive 8</vt:lpstr>
      <vt:lpstr>Best practices for green data centers </vt:lpstr>
      <vt:lpstr> ITU-T Methodologies</vt:lpstr>
      <vt:lpstr>Joint Coordination Activity on ICTs &amp; Climate Change (JCA-ICT&amp;CC)</vt:lpstr>
      <vt:lpstr>Links &amp; Additional Information </vt:lpstr>
      <vt:lpstr>Thank you! 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ITU-T: 2005 - 2008</dc:title>
  <dc:subject>(WTSA-08 report)</dc:subject>
  <dc:creator>ITU</dc:creator>
  <cp:keywords>ITU</cp:keywords>
  <cp:lastModifiedBy>Ahmed ZEDDAM</cp:lastModifiedBy>
  <cp:revision>533</cp:revision>
  <cp:lastPrinted>2001-11-25T13:41:09Z</cp:lastPrinted>
  <dcterms:created xsi:type="dcterms:W3CDTF">2006-05-30T12:53:59Z</dcterms:created>
  <dcterms:modified xsi:type="dcterms:W3CDTF">2012-09-11T12:59:39Z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tor">
    <vt:lpwstr>;#ITU-D;#</vt:lpwstr>
  </property>
  <property fmtid="{D5CDD505-2E9C-101B-9397-08002B2CF9AE}" pid="3" name="Web Link">
    <vt:lpwstr>http://www.mobileworldcongress.com/homepage.htm, http://www.mobileworldcongress.com/homepage.htm</vt:lpwstr>
  </property>
  <property fmtid="{D5CDD505-2E9C-101B-9397-08002B2CF9AE}" pid="4" name="Other Keyword(s)">
    <vt:lpwstr/>
  </property>
  <property fmtid="{D5CDD505-2E9C-101B-9397-08002B2CF9AE}" pid="5" name="ContentType">
    <vt:lpwstr>Document</vt:lpwstr>
  </property>
  <property fmtid="{D5CDD505-2E9C-101B-9397-08002B2CF9AE}" pid="6" name="Location">
    <vt:lpwstr>Barcelona, Spain</vt:lpwstr>
  </property>
  <property fmtid="{D5CDD505-2E9C-101B-9397-08002B2CF9AE}" pid="7" name="Author0">
    <vt:lpwstr/>
  </property>
  <property fmtid="{D5CDD505-2E9C-101B-9397-08002B2CF9AE}" pid="8" name="Date">
    <vt:lpwstr>2008-02-13T00:00:00Z</vt:lpwstr>
  </property>
  <property fmtid="{D5CDD505-2E9C-101B-9397-08002B2CF9AE}" pid="9" name="Event">
    <vt:lpwstr>GSMA Mobile World Congress</vt:lpwstr>
  </property>
  <property fmtid="{D5CDD505-2E9C-101B-9397-08002B2CF9AE}" pid="10" name="display_urn:schemas-microsoft-com:office:office#PPTAuthor">
    <vt:lpwstr>Touré, Hamadoun</vt:lpwstr>
  </property>
  <property fmtid="{D5CDD505-2E9C-101B-9397-08002B2CF9AE}" pid="11" name="PPTAuthor">
    <vt:lpwstr>78;#ITU_USERS\toure</vt:lpwstr>
  </property>
</Properties>
</file>