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13" r:id="rId2"/>
  </p:sldMasterIdLst>
  <p:notesMasterIdLst>
    <p:notesMasterId r:id="rId13"/>
  </p:notesMasterIdLst>
  <p:handoutMasterIdLst>
    <p:handoutMasterId r:id="rId14"/>
  </p:handoutMasterIdLst>
  <p:sldIdLst>
    <p:sldId id="528" r:id="rId3"/>
    <p:sldId id="625" r:id="rId4"/>
    <p:sldId id="638" r:id="rId5"/>
    <p:sldId id="628" r:id="rId6"/>
    <p:sldId id="630" r:id="rId7"/>
    <p:sldId id="640" r:id="rId8"/>
    <p:sldId id="637" r:id="rId9"/>
    <p:sldId id="641" r:id="rId10"/>
    <p:sldId id="642" r:id="rId11"/>
    <p:sldId id="643" r:id="rId12"/>
  </p:sldIdLst>
  <p:sldSz cx="9144000" cy="6858000" type="screen4x3"/>
  <p:notesSz cx="7010400" cy="9296400"/>
  <p:defaultTextStyle>
    <a:defPPr>
      <a:defRPr lang="en-GB"/>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mantha Lynch" initials="SL"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DD8B"/>
    <a:srgbClr val="FF7C80"/>
    <a:srgbClr val="9999FF"/>
    <a:srgbClr val="CCCCFF"/>
    <a:srgbClr val="CCFFCC"/>
    <a:srgbClr val="C0C0C0"/>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96" autoAdjust="0"/>
    <p:restoredTop sz="95383" autoAdjust="0"/>
  </p:normalViewPr>
  <p:slideViewPr>
    <p:cSldViewPr>
      <p:cViewPr>
        <p:scale>
          <a:sx n="137" d="100"/>
          <a:sy n="137" d="100"/>
        </p:scale>
        <p:origin x="-258" y="-30"/>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0690" tIns="45345" rIns="90690" bIns="45345" numCol="1" anchor="t" anchorCtr="0" compatLnSpc="1">
            <a:prstTxWarp prst="textNoShape">
              <a:avLst/>
            </a:prstTxWarp>
          </a:bodyPr>
          <a:lstStyle>
            <a:lvl1pPr>
              <a:defRPr sz="1200">
                <a:latin typeface="Arial" charset="0"/>
                <a:cs typeface="Arial" charset="0"/>
              </a:defRPr>
            </a:lvl1pPr>
          </a:lstStyle>
          <a:p>
            <a:pPr>
              <a:defRPr/>
            </a:pPr>
            <a:endParaRPr lang="en-GB"/>
          </a:p>
        </p:txBody>
      </p:sp>
      <p:sp>
        <p:nvSpPr>
          <p:cNvPr id="18435"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0690" tIns="45345" rIns="90690" bIns="45345" numCol="1" anchor="t" anchorCtr="0" compatLnSpc="1">
            <a:prstTxWarp prst="textNoShape">
              <a:avLst/>
            </a:prstTxWarp>
          </a:bodyPr>
          <a:lstStyle>
            <a:lvl1pPr algn="r">
              <a:defRPr sz="1200">
                <a:latin typeface="Arial" charset="0"/>
                <a:cs typeface="Arial" charset="0"/>
              </a:defRPr>
            </a:lvl1pPr>
          </a:lstStyle>
          <a:p>
            <a:pPr>
              <a:defRPr/>
            </a:pPr>
            <a:endParaRPr lang="en-GB"/>
          </a:p>
        </p:txBody>
      </p:sp>
      <p:sp>
        <p:nvSpPr>
          <p:cNvPr id="18436"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0690" tIns="45345" rIns="90690" bIns="45345" numCol="1" anchor="b" anchorCtr="0" compatLnSpc="1">
            <a:prstTxWarp prst="textNoShape">
              <a:avLst/>
            </a:prstTxWarp>
          </a:bodyPr>
          <a:lstStyle>
            <a:lvl1pPr>
              <a:defRPr sz="1200">
                <a:latin typeface="Arial" charset="0"/>
                <a:cs typeface="Arial" charset="0"/>
              </a:defRPr>
            </a:lvl1pPr>
          </a:lstStyle>
          <a:p>
            <a:pPr>
              <a:defRPr/>
            </a:pPr>
            <a:endParaRPr lang="en-GB"/>
          </a:p>
        </p:txBody>
      </p:sp>
      <p:sp>
        <p:nvSpPr>
          <p:cNvPr id="18437"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0690" tIns="45345" rIns="90690" bIns="45345" numCol="1" anchor="b" anchorCtr="0" compatLnSpc="1">
            <a:prstTxWarp prst="textNoShape">
              <a:avLst/>
            </a:prstTxWarp>
          </a:bodyPr>
          <a:lstStyle>
            <a:lvl1pPr algn="r">
              <a:defRPr sz="1200">
                <a:latin typeface="Arial" charset="0"/>
                <a:cs typeface="Arial" charset="0"/>
              </a:defRPr>
            </a:lvl1pPr>
          </a:lstStyle>
          <a:p>
            <a:pPr>
              <a:defRPr/>
            </a:pPr>
            <a:fld id="{DAF6D7EA-1969-4F24-A159-30231B8CF6CF}" type="slidenum">
              <a:rPr lang="en-GB"/>
              <a:pPr>
                <a:defRPr/>
              </a:pPr>
              <a:t>‹#›</a:t>
            </a:fld>
            <a:endParaRPr lang="en-GB"/>
          </a:p>
        </p:txBody>
      </p:sp>
    </p:spTree>
    <p:extLst>
      <p:ext uri="{BB962C8B-B14F-4D97-AF65-F5344CB8AC3E}">
        <p14:creationId xmlns:p14="http://schemas.microsoft.com/office/powerpoint/2010/main" val="1392974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0690" tIns="45345" rIns="90690" bIns="45345"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12291"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0690" tIns="45345" rIns="90690" bIns="45345" numCol="1" anchor="t" anchorCtr="0" compatLnSpc="1">
            <a:prstTxWarp prst="textNoShape">
              <a:avLst/>
            </a:prstTxWarp>
          </a:bodyPr>
          <a:lstStyle>
            <a:lvl1pPr algn="r">
              <a:defRPr sz="1200">
                <a:latin typeface="Arial" charset="0"/>
                <a:cs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0690" tIns="45345" rIns="90690" bIns="4534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0690" tIns="45345" rIns="90690" bIns="45345"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0690" tIns="45345" rIns="90690" bIns="45345" numCol="1" anchor="b" anchorCtr="0" compatLnSpc="1">
            <a:prstTxWarp prst="textNoShape">
              <a:avLst/>
            </a:prstTxWarp>
          </a:bodyPr>
          <a:lstStyle>
            <a:lvl1pPr algn="r">
              <a:defRPr sz="1200">
                <a:latin typeface="Arial" charset="0"/>
                <a:cs typeface="Arial" charset="0"/>
              </a:defRPr>
            </a:lvl1pPr>
          </a:lstStyle>
          <a:p>
            <a:pPr>
              <a:defRPr/>
            </a:pPr>
            <a:fld id="{7B6D70EA-68C3-4BCB-9BEB-E90728EC73F2}" type="slidenum">
              <a:rPr lang="en-US"/>
              <a:pPr>
                <a:defRPr/>
              </a:pPr>
              <a:t>‹#›</a:t>
            </a:fld>
            <a:endParaRPr lang="en-US"/>
          </a:p>
        </p:txBody>
      </p:sp>
    </p:spTree>
    <p:extLst>
      <p:ext uri="{BB962C8B-B14F-4D97-AF65-F5344CB8AC3E}">
        <p14:creationId xmlns:p14="http://schemas.microsoft.com/office/powerpoint/2010/main" val="2729220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Calibri" pitchFamily="34" charset="0"/>
              <a:cs typeface="Arial" pitchFamily="34" charset="0"/>
            </a:endParaRPr>
          </a:p>
        </p:txBody>
      </p:sp>
      <p:sp>
        <p:nvSpPr>
          <p:cNvPr id="14340" name="Slide Number Placeholder 3"/>
          <p:cNvSpPr txBox="1">
            <a:spLocks noGrp="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90" tIns="45345" rIns="90690" bIns="45345"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9A2A82D8-C4F4-49C9-8D43-EEFB0FFAB7A8}" type="slidenum">
              <a:rPr lang="en-GB" sz="1200"/>
              <a:pPr algn="r" eaLnBrk="1" hangingPunct="1"/>
              <a:t>1</a:t>
            </a:fld>
            <a:endParaRPr lang="en-GB"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9339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4175" y="333375"/>
            <a:ext cx="6707188" cy="77787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557338"/>
            <a:ext cx="8382000" cy="4386262"/>
          </a:xfrm>
        </p:spPr>
        <p:txBody>
          <a:bodyPr/>
          <a:lstStyle/>
          <a:p>
            <a:pPr lvl="0"/>
            <a:endParaRPr lang="en-GB" noProof="0"/>
          </a:p>
        </p:txBody>
      </p:sp>
    </p:spTree>
    <p:extLst>
      <p:ext uri="{BB962C8B-B14F-4D97-AF65-F5344CB8AC3E}">
        <p14:creationId xmlns:p14="http://schemas.microsoft.com/office/powerpoint/2010/main" val="421215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3552575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4084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359779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557338"/>
            <a:ext cx="4114800"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24400" y="1557338"/>
            <a:ext cx="4114800"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56870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529001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1502965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85208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689929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04745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035163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975162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6238" y="333375"/>
            <a:ext cx="2112962" cy="56102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84175" y="333375"/>
            <a:ext cx="6189663" cy="5610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70200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57338"/>
            <a:ext cx="4114800"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557338"/>
            <a:ext cx="4114800"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15703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87769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30353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82424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17298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6238" y="333375"/>
            <a:ext cx="2112962" cy="56102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4175" y="333375"/>
            <a:ext cx="6189663" cy="5610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75690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3047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2.jpe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4175" y="333375"/>
            <a:ext cx="6707188"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457200" y="1557338"/>
            <a:ext cx="8382000" cy="438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Line 7"/>
          <p:cNvSpPr>
            <a:spLocks noChangeShapeType="1"/>
          </p:cNvSpPr>
          <p:nvPr/>
        </p:nvSpPr>
        <p:spPr bwMode="auto">
          <a:xfrm>
            <a:off x="457200" y="1143000"/>
            <a:ext cx="8686800" cy="0"/>
          </a:xfrm>
          <a:prstGeom prst="line">
            <a:avLst/>
          </a:prstGeom>
          <a:noFill/>
          <a:ln w="47625">
            <a:solidFill>
              <a:srgbClr val="CD092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29" name="Text Box 10"/>
          <p:cNvSpPr txBox="1">
            <a:spLocks noChangeArrowheads="1"/>
          </p:cNvSpPr>
          <p:nvPr/>
        </p:nvSpPr>
        <p:spPr bwMode="auto">
          <a:xfrm>
            <a:off x="2484438" y="5734050"/>
            <a:ext cx="12969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defRPr/>
            </a:pPr>
            <a:endParaRPr lang="en-US" smtClean="0"/>
          </a:p>
        </p:txBody>
      </p:sp>
      <p:sp>
        <p:nvSpPr>
          <p:cNvPr id="1030" name="Text Box 27"/>
          <p:cNvSpPr txBox="1">
            <a:spLocks noChangeArrowheads="1"/>
          </p:cNvSpPr>
          <p:nvPr/>
        </p:nvSpPr>
        <p:spPr bwMode="auto">
          <a:xfrm>
            <a:off x="3352800" y="60198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smtClean="0"/>
          </a:p>
        </p:txBody>
      </p:sp>
      <p:sp>
        <p:nvSpPr>
          <p:cNvPr id="1031" name="Text Box 28"/>
          <p:cNvSpPr txBox="1">
            <a:spLocks noChangeArrowheads="1"/>
          </p:cNvSpPr>
          <p:nvPr/>
        </p:nvSpPr>
        <p:spPr bwMode="auto">
          <a:xfrm>
            <a:off x="4305300" y="6400800"/>
            <a:ext cx="5334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lnSpc>
                <a:spcPct val="150000"/>
              </a:lnSpc>
              <a:spcBef>
                <a:spcPct val="50000"/>
              </a:spcBef>
              <a:defRPr/>
            </a:pPr>
            <a:fld id="{9C96447B-3200-4993-9B81-B770E26537C9}" type="slidenum">
              <a:rPr lang="en-US" sz="600" smtClean="0"/>
              <a:pPr algn="ctr" eaLnBrk="1" hangingPunct="1">
                <a:lnSpc>
                  <a:spcPct val="150000"/>
                </a:lnSpc>
                <a:spcBef>
                  <a:spcPct val="50000"/>
                </a:spcBef>
                <a:defRPr/>
              </a:pPr>
              <a:t>‹#›</a:t>
            </a:fld>
            <a:endParaRPr lang="en-US" sz="600" smtClean="0"/>
          </a:p>
        </p:txBody>
      </p:sp>
      <p:sp>
        <p:nvSpPr>
          <p:cNvPr id="1032" name="Text Box 30"/>
          <p:cNvSpPr txBox="1">
            <a:spLocks noChangeArrowheads="1"/>
          </p:cNvSpPr>
          <p:nvPr/>
        </p:nvSpPr>
        <p:spPr bwMode="auto">
          <a:xfrm>
            <a:off x="381000" y="6096000"/>
            <a:ext cx="449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defRPr/>
            </a:pPr>
            <a:endParaRPr lang="en-US" smtClean="0"/>
          </a:p>
        </p:txBody>
      </p:sp>
      <p:sp>
        <p:nvSpPr>
          <p:cNvPr id="1033" name="Text Box 31"/>
          <p:cNvSpPr txBox="1">
            <a:spLocks noChangeArrowheads="1"/>
          </p:cNvSpPr>
          <p:nvPr/>
        </p:nvSpPr>
        <p:spPr bwMode="auto">
          <a:xfrm>
            <a:off x="457200" y="6096000"/>
            <a:ext cx="457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defRPr/>
            </a:pPr>
            <a:endParaRPr lang="en-US" smtClean="0"/>
          </a:p>
        </p:txBody>
      </p:sp>
      <p:sp>
        <p:nvSpPr>
          <p:cNvPr id="1036" name="Text Box 13"/>
          <p:cNvSpPr txBox="1">
            <a:spLocks noChangeArrowheads="1"/>
          </p:cNvSpPr>
          <p:nvPr userDrawn="1"/>
        </p:nvSpPr>
        <p:spPr bwMode="auto">
          <a:xfrm>
            <a:off x="179388" y="6453188"/>
            <a:ext cx="151288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defRPr/>
            </a:pPr>
            <a:r>
              <a:rPr lang="en-GB" sz="1200" smtClean="0">
                <a:solidFill>
                  <a:srgbClr val="C00000"/>
                </a:solidFill>
              </a:rPr>
              <a:t>Confidential</a:t>
            </a:r>
          </a:p>
        </p:txBody>
      </p:sp>
      <p:pic>
        <p:nvPicPr>
          <p:cNvPr id="1035" name="Picture 14" descr="gsma_mob_eng_eff_rgb_72dpi.jpg"/>
          <p:cNvPicPr>
            <a:picLocks noChangeAspect="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7092950" y="6188075"/>
            <a:ext cx="19431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Lst>
  <p:timing>
    <p:tnLst>
      <p:par>
        <p:cTn id="1" dur="indefinite" restart="never" nodeType="tmRoot"/>
      </p:par>
    </p:tnLst>
  </p:timing>
  <p:txStyles>
    <p:titleStyle>
      <a:lvl1pPr algn="l" rtl="0" eaLnBrk="0" fontAlgn="base" hangingPunct="0">
        <a:spcBef>
          <a:spcPct val="0"/>
        </a:spcBef>
        <a:spcAft>
          <a:spcPct val="0"/>
        </a:spcAft>
        <a:defRPr sz="2000" b="1">
          <a:solidFill>
            <a:schemeClr val="tx2"/>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cs typeface="Arial" charset="0"/>
        </a:defRPr>
      </a:lvl2pPr>
      <a:lvl3pPr algn="l" rtl="0" eaLnBrk="0" fontAlgn="base" hangingPunct="0">
        <a:spcBef>
          <a:spcPct val="0"/>
        </a:spcBef>
        <a:spcAft>
          <a:spcPct val="0"/>
        </a:spcAft>
        <a:defRPr sz="2000" b="1">
          <a:solidFill>
            <a:schemeClr val="tx2"/>
          </a:solidFill>
          <a:latin typeface="Arial" charset="0"/>
          <a:cs typeface="Arial" charset="0"/>
        </a:defRPr>
      </a:lvl3pPr>
      <a:lvl4pPr algn="l" rtl="0" eaLnBrk="0" fontAlgn="base" hangingPunct="0">
        <a:spcBef>
          <a:spcPct val="0"/>
        </a:spcBef>
        <a:spcAft>
          <a:spcPct val="0"/>
        </a:spcAft>
        <a:defRPr sz="2000" b="1">
          <a:solidFill>
            <a:schemeClr val="tx2"/>
          </a:solidFill>
          <a:latin typeface="Arial" charset="0"/>
          <a:cs typeface="Arial" charset="0"/>
        </a:defRPr>
      </a:lvl4pPr>
      <a:lvl5pPr algn="l" rtl="0" eaLnBrk="0" fontAlgn="base" hangingPunct="0">
        <a:spcBef>
          <a:spcPct val="0"/>
        </a:spcBef>
        <a:spcAft>
          <a:spcPct val="0"/>
        </a:spcAft>
        <a:defRPr sz="2000" b="1">
          <a:solidFill>
            <a:schemeClr val="tx2"/>
          </a:solidFill>
          <a:latin typeface="Arial" charset="0"/>
          <a:cs typeface="Arial" charset="0"/>
        </a:defRPr>
      </a:lvl5pPr>
      <a:lvl6pPr marL="457200" algn="l" rtl="0" eaLnBrk="1" fontAlgn="base" hangingPunct="1">
        <a:spcBef>
          <a:spcPct val="0"/>
        </a:spcBef>
        <a:spcAft>
          <a:spcPct val="0"/>
        </a:spcAft>
        <a:defRPr sz="2800">
          <a:solidFill>
            <a:schemeClr val="tx2"/>
          </a:solidFill>
          <a:latin typeface="Arial" charset="0"/>
          <a:cs typeface="Arial" charset="0"/>
        </a:defRPr>
      </a:lvl6pPr>
      <a:lvl7pPr marL="914400" algn="l" rtl="0" eaLnBrk="1" fontAlgn="base" hangingPunct="1">
        <a:spcBef>
          <a:spcPct val="0"/>
        </a:spcBef>
        <a:spcAft>
          <a:spcPct val="0"/>
        </a:spcAft>
        <a:defRPr sz="2800">
          <a:solidFill>
            <a:schemeClr val="tx2"/>
          </a:solidFill>
          <a:latin typeface="Arial" charset="0"/>
          <a:cs typeface="Arial" charset="0"/>
        </a:defRPr>
      </a:lvl7pPr>
      <a:lvl8pPr marL="1371600" algn="l" rtl="0" eaLnBrk="1" fontAlgn="base" hangingPunct="1">
        <a:spcBef>
          <a:spcPct val="0"/>
        </a:spcBef>
        <a:spcAft>
          <a:spcPct val="0"/>
        </a:spcAft>
        <a:defRPr sz="2800">
          <a:solidFill>
            <a:schemeClr val="tx2"/>
          </a:solidFill>
          <a:latin typeface="Arial" charset="0"/>
          <a:cs typeface="Arial" charset="0"/>
        </a:defRPr>
      </a:lvl8pPr>
      <a:lvl9pPr marL="1828800" algn="l" rtl="0" eaLnBrk="1" fontAlgn="base" hangingPunct="1">
        <a:spcBef>
          <a:spcPct val="0"/>
        </a:spcBef>
        <a:spcAft>
          <a:spcPct val="0"/>
        </a:spcAft>
        <a:defRPr sz="2800">
          <a:solidFill>
            <a:schemeClr val="tx2"/>
          </a:solidFill>
          <a:latin typeface="Arial" charset="0"/>
          <a:cs typeface="Arial" charset="0"/>
        </a:defRPr>
      </a:lvl9pPr>
    </p:titleStyle>
    <p:bodyStyle>
      <a:lvl1pPr marL="381000" indent="-381000" algn="l" rtl="0" eaLnBrk="0" fontAlgn="base" hangingPunct="0">
        <a:spcBef>
          <a:spcPct val="20000"/>
        </a:spcBef>
        <a:spcAft>
          <a:spcPct val="0"/>
        </a:spcAft>
        <a:buClr>
          <a:srgbClr val="CD0921"/>
        </a:buClr>
        <a:buSzPct val="50000"/>
        <a:buFont typeface="Wingdings 2" pitchFamily="18" charset="2"/>
        <a:buChar char="¢"/>
        <a:defRPr>
          <a:solidFill>
            <a:schemeClr val="tx1"/>
          </a:solidFill>
          <a:latin typeface="+mn-lt"/>
          <a:ea typeface="+mn-ea"/>
          <a:cs typeface="+mn-cs"/>
        </a:defRPr>
      </a:lvl1pPr>
      <a:lvl2pPr marL="800100" indent="-342900" algn="l" rtl="0" eaLnBrk="0" fontAlgn="base" hangingPunct="0">
        <a:spcBef>
          <a:spcPct val="20000"/>
        </a:spcBef>
        <a:spcAft>
          <a:spcPct val="0"/>
        </a:spcAft>
        <a:buClr>
          <a:srgbClr val="CD0921"/>
        </a:buClr>
        <a:buSzPct val="50000"/>
        <a:buFont typeface="Arial" pitchFamily="34" charset="0"/>
        <a:buChar char="–"/>
        <a:defRPr sz="1600">
          <a:solidFill>
            <a:schemeClr val="tx1"/>
          </a:solidFill>
          <a:latin typeface="+mn-lt"/>
          <a:cs typeface="+mn-cs"/>
        </a:defRPr>
      </a:lvl2pPr>
      <a:lvl3pPr marL="1219200" indent="-304800" algn="l" rtl="0" eaLnBrk="0" fontAlgn="base" hangingPunct="0">
        <a:spcBef>
          <a:spcPct val="20000"/>
        </a:spcBef>
        <a:spcAft>
          <a:spcPct val="0"/>
        </a:spcAft>
        <a:buClr>
          <a:srgbClr val="CD0921"/>
        </a:buClr>
        <a:buSzPct val="50000"/>
        <a:buFont typeface="Arial" pitchFamily="34" charset="0"/>
        <a:buChar char="•"/>
        <a:defRPr sz="1400">
          <a:solidFill>
            <a:schemeClr val="tx1"/>
          </a:solidFill>
          <a:latin typeface="+mn-lt"/>
          <a:cs typeface="+mn-cs"/>
        </a:defRPr>
      </a:lvl3pPr>
      <a:lvl4pPr marL="1676400" indent="-304800" algn="l" rtl="0" eaLnBrk="0" fontAlgn="base" hangingPunct="0">
        <a:spcBef>
          <a:spcPct val="20000"/>
        </a:spcBef>
        <a:spcAft>
          <a:spcPct val="0"/>
        </a:spcAft>
        <a:buClr>
          <a:srgbClr val="CD0921"/>
        </a:buClr>
        <a:buSzPct val="50000"/>
        <a:buFont typeface="Arial" pitchFamily="34" charset="0"/>
        <a:buChar char="–"/>
        <a:defRPr sz="1300">
          <a:solidFill>
            <a:schemeClr val="tx1"/>
          </a:solidFill>
          <a:latin typeface="+mn-lt"/>
          <a:cs typeface="+mn-cs"/>
        </a:defRPr>
      </a:lvl4pPr>
      <a:lvl5pPr marL="2095500" indent="-266700" algn="l" rtl="0" eaLnBrk="0" fontAlgn="base" hangingPunct="0">
        <a:spcBef>
          <a:spcPct val="20000"/>
        </a:spcBef>
        <a:spcAft>
          <a:spcPct val="0"/>
        </a:spcAft>
        <a:buClr>
          <a:srgbClr val="CD0921"/>
        </a:buClr>
        <a:buFont typeface="Arial" pitchFamily="34" charset="0"/>
        <a:buAutoNum type="arabicPeriod"/>
        <a:defRPr sz="1200">
          <a:solidFill>
            <a:schemeClr val="tx1"/>
          </a:solidFill>
          <a:latin typeface="+mn-lt"/>
          <a:cs typeface="+mn-cs"/>
        </a:defRPr>
      </a:lvl5pPr>
      <a:lvl6pPr marL="2552700" indent="-266700" algn="l" rtl="0" eaLnBrk="1" fontAlgn="base" hangingPunct="1">
        <a:spcBef>
          <a:spcPct val="20000"/>
        </a:spcBef>
        <a:spcAft>
          <a:spcPct val="0"/>
        </a:spcAft>
        <a:buClr>
          <a:srgbClr val="CD0921"/>
        </a:buClr>
        <a:buFont typeface="Arial" charset="0"/>
        <a:buAutoNum type="arabicPeriod"/>
        <a:defRPr sz="1400">
          <a:solidFill>
            <a:schemeClr val="tx1"/>
          </a:solidFill>
          <a:latin typeface="+mn-lt"/>
          <a:cs typeface="+mn-cs"/>
        </a:defRPr>
      </a:lvl6pPr>
      <a:lvl7pPr marL="3009900" indent="-266700" algn="l" rtl="0" eaLnBrk="1" fontAlgn="base" hangingPunct="1">
        <a:spcBef>
          <a:spcPct val="20000"/>
        </a:spcBef>
        <a:spcAft>
          <a:spcPct val="0"/>
        </a:spcAft>
        <a:buClr>
          <a:srgbClr val="CD0921"/>
        </a:buClr>
        <a:buFont typeface="Arial" charset="0"/>
        <a:buAutoNum type="arabicPeriod"/>
        <a:defRPr sz="1400">
          <a:solidFill>
            <a:schemeClr val="tx1"/>
          </a:solidFill>
          <a:latin typeface="+mn-lt"/>
          <a:cs typeface="+mn-cs"/>
        </a:defRPr>
      </a:lvl7pPr>
      <a:lvl8pPr marL="3467100" indent="-266700" algn="l" rtl="0" eaLnBrk="1" fontAlgn="base" hangingPunct="1">
        <a:spcBef>
          <a:spcPct val="20000"/>
        </a:spcBef>
        <a:spcAft>
          <a:spcPct val="0"/>
        </a:spcAft>
        <a:buClr>
          <a:srgbClr val="CD0921"/>
        </a:buClr>
        <a:buFont typeface="Arial" charset="0"/>
        <a:buAutoNum type="arabicPeriod"/>
        <a:defRPr sz="1400">
          <a:solidFill>
            <a:schemeClr val="tx1"/>
          </a:solidFill>
          <a:latin typeface="+mn-lt"/>
          <a:cs typeface="+mn-cs"/>
        </a:defRPr>
      </a:lvl8pPr>
      <a:lvl9pPr marL="3924300" indent="-266700" algn="l" rtl="0" eaLnBrk="1" fontAlgn="base" hangingPunct="1">
        <a:spcBef>
          <a:spcPct val="20000"/>
        </a:spcBef>
        <a:spcAft>
          <a:spcPct val="0"/>
        </a:spcAft>
        <a:buClr>
          <a:srgbClr val="CD0921"/>
        </a:buClr>
        <a:buFont typeface="Arial" charset="0"/>
        <a:buAutoNum type="arabicPeriod"/>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Line 11"/>
          <p:cNvSpPr>
            <a:spLocks noChangeShapeType="1"/>
          </p:cNvSpPr>
          <p:nvPr/>
        </p:nvSpPr>
        <p:spPr bwMode="auto">
          <a:xfrm>
            <a:off x="0" y="5661025"/>
            <a:ext cx="9144000" cy="0"/>
          </a:xfrm>
          <a:prstGeom prst="line">
            <a:avLst/>
          </a:prstGeom>
          <a:noFill/>
          <a:ln w="508000">
            <a:solidFill>
              <a:srgbClr val="CD092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 name="Text Box 15"/>
          <p:cNvSpPr txBox="1">
            <a:spLocks noChangeArrowheads="1"/>
          </p:cNvSpPr>
          <p:nvPr/>
        </p:nvSpPr>
        <p:spPr bwMode="auto">
          <a:xfrm>
            <a:off x="395288" y="6308725"/>
            <a:ext cx="6400800" cy="461963"/>
          </a:xfrm>
          <a:prstGeom prst="rect">
            <a:avLst/>
          </a:prstGeom>
          <a:noFill/>
          <a:ln w="9525">
            <a:noFill/>
            <a:miter lim="800000"/>
            <a:headEnd/>
            <a:tailEnd/>
          </a:ln>
          <a:effectLst/>
        </p:spPr>
        <p:txBody>
          <a:bodyPr lIns="9144">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en-GB" sz="1200" smtClean="0">
                <a:solidFill>
                  <a:schemeClr val="bg1"/>
                </a:solidFill>
                <a:latin typeface="Frutiger LT Com 77 Black Cn"/>
              </a:rPr>
              <a:t>© GSM Association 2011</a:t>
            </a:r>
            <a:endParaRPr lang="en-US" sz="1200" smtClean="0">
              <a:solidFill>
                <a:schemeClr val="bg1"/>
              </a:solidFill>
              <a:latin typeface="Frutiger LT Com 77 Black Cn"/>
            </a:endParaRPr>
          </a:p>
          <a:p>
            <a:pPr eaLnBrk="1" hangingPunct="1">
              <a:defRPr/>
            </a:pPr>
            <a:endParaRPr lang="en-US" sz="1200" smtClean="0">
              <a:solidFill>
                <a:schemeClr val="bg1"/>
              </a:solidFill>
              <a:latin typeface="Frutiger LT Com 77 Black Cn"/>
            </a:endParaRPr>
          </a:p>
        </p:txBody>
      </p:sp>
      <p:pic>
        <p:nvPicPr>
          <p:cNvPr id="2052" name="Picture 13" descr="gsma_logo+glow.png"/>
          <p:cNvPicPr>
            <a:picLocks noChangeAspect="1"/>
          </p:cNvPicPr>
          <p:nvPr userDrawn="1"/>
        </p:nvPicPr>
        <p:blipFill>
          <a:blip r:embed="rId14" cstate="print">
            <a:extLst>
              <a:ext uri="{28A0092B-C50C-407E-A947-70E740481C1C}">
                <a14:useLocalDpi xmlns:a14="http://schemas.microsoft.com/office/drawing/2010/main" val="0"/>
              </a:ext>
            </a:extLst>
          </a:blip>
          <a:srcRect t="6253"/>
          <a:stretch>
            <a:fillRect/>
          </a:stretch>
        </p:blipFill>
        <p:spPr bwMode="auto">
          <a:xfrm>
            <a:off x="8166100" y="182563"/>
            <a:ext cx="7635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2"/>
          <p:cNvSpPr>
            <a:spLocks noGrp="1" noChangeArrowheads="1"/>
          </p:cNvSpPr>
          <p:nvPr>
            <p:ph type="title"/>
          </p:nvPr>
        </p:nvSpPr>
        <p:spPr bwMode="auto">
          <a:xfrm>
            <a:off x="384175" y="333375"/>
            <a:ext cx="6707188"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054" name="Rectangle 3"/>
          <p:cNvSpPr>
            <a:spLocks noGrp="1" noChangeArrowheads="1"/>
          </p:cNvSpPr>
          <p:nvPr>
            <p:ph type="body" idx="1"/>
          </p:nvPr>
        </p:nvSpPr>
        <p:spPr bwMode="auto">
          <a:xfrm>
            <a:off x="457200" y="1557338"/>
            <a:ext cx="8382000" cy="438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iming>
    <p:tnLst>
      <p:par>
        <p:cTn id="1" dur="indefinite" restart="never" nodeType="tmRoot"/>
      </p:par>
    </p:tnLst>
  </p:timing>
  <p:txStyles>
    <p:titleStyle>
      <a:lvl1pPr algn="l" rtl="0" eaLnBrk="0" fontAlgn="base" hangingPunct="0">
        <a:spcBef>
          <a:spcPct val="0"/>
        </a:spcBef>
        <a:spcAft>
          <a:spcPct val="0"/>
        </a:spcAft>
        <a:defRPr sz="2000" b="1">
          <a:solidFill>
            <a:schemeClr val="tx2"/>
          </a:solidFill>
          <a:latin typeface="+mj-lt"/>
          <a:ea typeface="+mj-ea"/>
          <a:cs typeface="+mj-cs"/>
        </a:defRPr>
      </a:lvl1pPr>
      <a:lvl2pPr algn="l" rtl="0" eaLnBrk="0" fontAlgn="base" hangingPunct="0">
        <a:spcBef>
          <a:spcPct val="0"/>
        </a:spcBef>
        <a:spcAft>
          <a:spcPct val="0"/>
        </a:spcAft>
        <a:defRPr sz="2000" b="1">
          <a:solidFill>
            <a:schemeClr val="tx2"/>
          </a:solidFill>
          <a:latin typeface="Arial" pitchFamily="34" charset="0"/>
          <a:cs typeface="Arial" pitchFamily="34" charset="0"/>
        </a:defRPr>
      </a:lvl2pPr>
      <a:lvl3pPr algn="l" rtl="0" eaLnBrk="0" fontAlgn="base" hangingPunct="0">
        <a:spcBef>
          <a:spcPct val="0"/>
        </a:spcBef>
        <a:spcAft>
          <a:spcPct val="0"/>
        </a:spcAft>
        <a:defRPr sz="2000" b="1">
          <a:solidFill>
            <a:schemeClr val="tx2"/>
          </a:solidFill>
          <a:latin typeface="Arial" pitchFamily="34" charset="0"/>
          <a:cs typeface="Arial" pitchFamily="34" charset="0"/>
        </a:defRPr>
      </a:lvl3pPr>
      <a:lvl4pPr algn="l" rtl="0" eaLnBrk="0" fontAlgn="base" hangingPunct="0">
        <a:spcBef>
          <a:spcPct val="0"/>
        </a:spcBef>
        <a:spcAft>
          <a:spcPct val="0"/>
        </a:spcAft>
        <a:defRPr sz="2000" b="1">
          <a:solidFill>
            <a:schemeClr val="tx2"/>
          </a:solidFill>
          <a:latin typeface="Arial" pitchFamily="34" charset="0"/>
          <a:cs typeface="Arial" pitchFamily="34" charset="0"/>
        </a:defRPr>
      </a:lvl4pPr>
      <a:lvl5pPr algn="l" rtl="0" eaLnBrk="0" fontAlgn="base" hangingPunct="0">
        <a:spcBef>
          <a:spcPct val="0"/>
        </a:spcBef>
        <a:spcAft>
          <a:spcPct val="0"/>
        </a:spcAft>
        <a:defRPr sz="2000" b="1">
          <a:solidFill>
            <a:schemeClr val="tx2"/>
          </a:solidFill>
          <a:latin typeface="Arial" pitchFamily="34" charset="0"/>
          <a:cs typeface="Arial" pitchFamily="34" charset="0"/>
        </a:defRPr>
      </a:lvl5pPr>
      <a:lvl6pPr marL="457200" algn="l" rtl="0" fontAlgn="base">
        <a:spcBef>
          <a:spcPct val="0"/>
        </a:spcBef>
        <a:spcAft>
          <a:spcPct val="0"/>
        </a:spcAft>
        <a:defRPr sz="2000" b="1">
          <a:solidFill>
            <a:schemeClr val="tx2"/>
          </a:solidFill>
          <a:latin typeface="Arial" pitchFamily="34" charset="0"/>
          <a:cs typeface="Arial" pitchFamily="34" charset="0"/>
        </a:defRPr>
      </a:lvl6pPr>
      <a:lvl7pPr marL="914400" algn="l" rtl="0" fontAlgn="base">
        <a:spcBef>
          <a:spcPct val="0"/>
        </a:spcBef>
        <a:spcAft>
          <a:spcPct val="0"/>
        </a:spcAft>
        <a:defRPr sz="2000" b="1">
          <a:solidFill>
            <a:schemeClr val="tx2"/>
          </a:solidFill>
          <a:latin typeface="Arial" pitchFamily="34" charset="0"/>
          <a:cs typeface="Arial" pitchFamily="34" charset="0"/>
        </a:defRPr>
      </a:lvl7pPr>
      <a:lvl8pPr marL="1371600" algn="l" rtl="0" fontAlgn="base">
        <a:spcBef>
          <a:spcPct val="0"/>
        </a:spcBef>
        <a:spcAft>
          <a:spcPct val="0"/>
        </a:spcAft>
        <a:defRPr sz="2000" b="1">
          <a:solidFill>
            <a:schemeClr val="tx2"/>
          </a:solidFill>
          <a:latin typeface="Arial" pitchFamily="34" charset="0"/>
          <a:cs typeface="Arial" pitchFamily="34" charset="0"/>
        </a:defRPr>
      </a:lvl8pPr>
      <a:lvl9pPr marL="1828800" algn="l" rtl="0" fontAlgn="base">
        <a:spcBef>
          <a:spcPct val="0"/>
        </a:spcBef>
        <a:spcAft>
          <a:spcPct val="0"/>
        </a:spcAft>
        <a:defRPr sz="2000" b="1">
          <a:solidFill>
            <a:schemeClr val="tx2"/>
          </a:solidFill>
          <a:latin typeface="Arial" pitchFamily="34" charset="0"/>
          <a:cs typeface="Arial" pitchFamily="34" charset="0"/>
        </a:defRPr>
      </a:lvl9pPr>
    </p:titleStyle>
    <p:bodyStyle>
      <a:lvl1pPr marL="381000" indent="-381000" algn="l" rtl="0" eaLnBrk="0" fontAlgn="base" hangingPunct="0">
        <a:spcBef>
          <a:spcPct val="20000"/>
        </a:spcBef>
        <a:spcAft>
          <a:spcPct val="0"/>
        </a:spcAft>
        <a:buClr>
          <a:srgbClr val="CD0921"/>
        </a:buClr>
        <a:buSzPct val="50000"/>
        <a:buFont typeface="Wingdings 2" pitchFamily="18" charset="2"/>
        <a:buChar char="¢"/>
        <a:defRPr sz="3200">
          <a:solidFill>
            <a:schemeClr val="tx1"/>
          </a:solidFill>
          <a:latin typeface="+mn-lt"/>
          <a:ea typeface="+mn-ea"/>
          <a:cs typeface="+mn-cs"/>
        </a:defRPr>
      </a:lvl1pPr>
      <a:lvl2pPr marL="800100" indent="-342900" algn="l" rtl="0" eaLnBrk="0" fontAlgn="base" hangingPunct="0">
        <a:spcBef>
          <a:spcPct val="20000"/>
        </a:spcBef>
        <a:spcAft>
          <a:spcPct val="0"/>
        </a:spcAft>
        <a:buClr>
          <a:srgbClr val="CD0921"/>
        </a:buClr>
        <a:buSzPct val="50000"/>
        <a:buFont typeface="Arial" pitchFamily="34" charset="0"/>
        <a:buChar char="–"/>
        <a:defRPr sz="1600">
          <a:solidFill>
            <a:schemeClr val="tx1"/>
          </a:solidFill>
          <a:latin typeface="+mn-lt"/>
          <a:cs typeface="+mn-cs"/>
        </a:defRPr>
      </a:lvl2pPr>
      <a:lvl3pPr marL="1219200" indent="-304800" algn="l" rtl="0" eaLnBrk="0" fontAlgn="base" hangingPunct="0">
        <a:spcBef>
          <a:spcPct val="20000"/>
        </a:spcBef>
        <a:spcAft>
          <a:spcPct val="0"/>
        </a:spcAft>
        <a:buClr>
          <a:srgbClr val="CD0921"/>
        </a:buClr>
        <a:buSzPct val="50000"/>
        <a:buFont typeface="Arial" pitchFamily="34" charset="0"/>
        <a:buChar char="•"/>
        <a:defRPr sz="1400">
          <a:solidFill>
            <a:schemeClr val="tx1"/>
          </a:solidFill>
          <a:latin typeface="+mn-lt"/>
          <a:cs typeface="+mn-cs"/>
        </a:defRPr>
      </a:lvl3pPr>
      <a:lvl4pPr marL="1676400" indent="-304800" algn="l" rtl="0" eaLnBrk="0" fontAlgn="base" hangingPunct="0">
        <a:spcBef>
          <a:spcPct val="20000"/>
        </a:spcBef>
        <a:spcAft>
          <a:spcPct val="0"/>
        </a:spcAft>
        <a:buClr>
          <a:srgbClr val="CD0921"/>
        </a:buClr>
        <a:buSzPct val="50000"/>
        <a:buFont typeface="Arial" pitchFamily="34" charset="0"/>
        <a:buChar char="–"/>
        <a:defRPr sz="1300">
          <a:solidFill>
            <a:schemeClr val="tx1"/>
          </a:solidFill>
          <a:latin typeface="+mn-lt"/>
          <a:cs typeface="+mn-cs"/>
        </a:defRPr>
      </a:lvl4pPr>
      <a:lvl5pPr marL="2095500" indent="-266700" algn="l" rtl="0" eaLnBrk="0" fontAlgn="base" hangingPunct="0">
        <a:spcBef>
          <a:spcPct val="20000"/>
        </a:spcBef>
        <a:spcAft>
          <a:spcPct val="0"/>
        </a:spcAft>
        <a:buClr>
          <a:srgbClr val="CD0921"/>
        </a:buClr>
        <a:buFont typeface="Arial" pitchFamily="34" charset="0"/>
        <a:buAutoNum type="arabicPeriod"/>
        <a:defRPr sz="1200">
          <a:solidFill>
            <a:schemeClr val="tx1"/>
          </a:solidFill>
          <a:latin typeface="+mn-lt"/>
          <a:cs typeface="+mn-cs"/>
        </a:defRPr>
      </a:lvl5pPr>
      <a:lvl6pPr marL="2552700" indent="-266700" algn="l" rtl="0" fontAlgn="base">
        <a:spcBef>
          <a:spcPct val="20000"/>
        </a:spcBef>
        <a:spcAft>
          <a:spcPct val="0"/>
        </a:spcAft>
        <a:buClr>
          <a:srgbClr val="CD0921"/>
        </a:buClr>
        <a:buFont typeface="Arial" pitchFamily="34" charset="0"/>
        <a:buAutoNum type="arabicPeriod"/>
        <a:defRPr sz="1200">
          <a:solidFill>
            <a:schemeClr val="tx1"/>
          </a:solidFill>
          <a:latin typeface="+mn-lt"/>
          <a:cs typeface="+mn-cs"/>
        </a:defRPr>
      </a:lvl6pPr>
      <a:lvl7pPr marL="3009900" indent="-266700" algn="l" rtl="0" fontAlgn="base">
        <a:spcBef>
          <a:spcPct val="20000"/>
        </a:spcBef>
        <a:spcAft>
          <a:spcPct val="0"/>
        </a:spcAft>
        <a:buClr>
          <a:srgbClr val="CD0921"/>
        </a:buClr>
        <a:buFont typeface="Arial" pitchFamily="34" charset="0"/>
        <a:buAutoNum type="arabicPeriod"/>
        <a:defRPr sz="1200">
          <a:solidFill>
            <a:schemeClr val="tx1"/>
          </a:solidFill>
          <a:latin typeface="+mn-lt"/>
          <a:cs typeface="+mn-cs"/>
        </a:defRPr>
      </a:lvl7pPr>
      <a:lvl8pPr marL="3467100" indent="-266700" algn="l" rtl="0" fontAlgn="base">
        <a:spcBef>
          <a:spcPct val="20000"/>
        </a:spcBef>
        <a:spcAft>
          <a:spcPct val="0"/>
        </a:spcAft>
        <a:buClr>
          <a:srgbClr val="CD0921"/>
        </a:buClr>
        <a:buFont typeface="Arial" pitchFamily="34" charset="0"/>
        <a:buAutoNum type="arabicPeriod"/>
        <a:defRPr sz="1200">
          <a:solidFill>
            <a:schemeClr val="tx1"/>
          </a:solidFill>
          <a:latin typeface="+mn-lt"/>
          <a:cs typeface="+mn-cs"/>
        </a:defRPr>
      </a:lvl8pPr>
      <a:lvl9pPr marL="3924300" indent="-266700" algn="l" rtl="0" fontAlgn="base">
        <a:spcBef>
          <a:spcPct val="20000"/>
        </a:spcBef>
        <a:spcAft>
          <a:spcPct val="0"/>
        </a:spcAft>
        <a:buClr>
          <a:srgbClr val="CD0921"/>
        </a:buClr>
        <a:buFont typeface="Arial" pitchFamily="34" charset="0"/>
        <a:buAutoNum type="arabicPeriod"/>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9.xml"/><Relationship Id="rId4" Type="http://schemas.openxmlformats.org/officeDocument/2006/relationships/image" Target="../media/image7.emf"/></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ubtitle 3"/>
          <p:cNvSpPr>
            <a:spLocks noGrp="1"/>
          </p:cNvSpPr>
          <p:nvPr>
            <p:ph type="subTitle" idx="4294967295"/>
          </p:nvPr>
        </p:nvSpPr>
        <p:spPr>
          <a:xfrm>
            <a:off x="250825" y="5445125"/>
            <a:ext cx="8713788" cy="576263"/>
          </a:xfrm>
        </p:spPr>
        <p:txBody>
          <a:bodyPr lIns="9144"/>
          <a:lstStyle/>
          <a:p>
            <a:pPr marL="0" indent="0" eaLnBrk="1" hangingPunct="1">
              <a:lnSpc>
                <a:spcPct val="90000"/>
              </a:lnSpc>
              <a:buFont typeface="Wingdings 2" pitchFamily="18" charset="2"/>
              <a:buNone/>
            </a:pPr>
            <a:r>
              <a:rPr lang="en-US" sz="2400" smtClean="0">
                <a:solidFill>
                  <a:schemeClr val="bg1"/>
                </a:solidFill>
                <a:latin typeface="Frutiger LT Com 78 Black Cn It"/>
              </a:rPr>
              <a:t>Mobile Energy Efficiency</a:t>
            </a:r>
          </a:p>
          <a:p>
            <a:pPr marL="0" indent="0" eaLnBrk="1" hangingPunct="1">
              <a:lnSpc>
                <a:spcPct val="90000"/>
              </a:lnSpc>
              <a:buFont typeface="Wingdings 2" pitchFamily="18" charset="2"/>
              <a:buNone/>
            </a:pPr>
            <a:endParaRPr lang="en-US" sz="2400" smtClean="0">
              <a:solidFill>
                <a:schemeClr val="bg1"/>
              </a:solidFill>
              <a:latin typeface="Frutiger LT Com 78 Black Cn It"/>
            </a:endParaRPr>
          </a:p>
        </p:txBody>
      </p:sp>
      <p:sp>
        <p:nvSpPr>
          <p:cNvPr id="3075" name="TextBox 5"/>
          <p:cNvSpPr txBox="1">
            <a:spLocks noChangeArrowheads="1"/>
          </p:cNvSpPr>
          <p:nvPr/>
        </p:nvSpPr>
        <p:spPr bwMode="auto">
          <a:xfrm>
            <a:off x="3635375" y="3213100"/>
            <a:ext cx="5113338" cy="153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800" b="1">
                <a:solidFill>
                  <a:schemeClr val="bg1"/>
                </a:solidFill>
              </a:rPr>
              <a:t>Mobile and Environmental Sustainability</a:t>
            </a:r>
          </a:p>
          <a:p>
            <a:pPr algn="ctr" eaLnBrk="1" hangingPunct="1"/>
            <a:endParaRPr lang="en-GB" b="1">
              <a:solidFill>
                <a:schemeClr val="bg1"/>
              </a:solidFill>
            </a:endParaRPr>
          </a:p>
          <a:p>
            <a:pPr algn="ctr" eaLnBrk="1" hangingPunct="1"/>
            <a:r>
              <a:rPr lang="en-GB" sz="2000" b="1">
                <a:solidFill>
                  <a:schemeClr val="bg1"/>
                </a:solidFill>
              </a:rPr>
              <a:t>20 September 2012</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a:xfrm>
            <a:off x="384175" y="333375"/>
            <a:ext cx="8220075" cy="777875"/>
          </a:xfrm>
        </p:spPr>
        <p:txBody>
          <a:bodyPr/>
          <a:lstStyle/>
          <a:p>
            <a:pPr eaLnBrk="1" hangingPunct="1"/>
            <a:r>
              <a:rPr lang="en-GB" smtClean="0"/>
              <a:t>Conclusions</a:t>
            </a:r>
          </a:p>
        </p:txBody>
      </p:sp>
      <p:sp>
        <p:nvSpPr>
          <p:cNvPr id="12291" name="Content Placeholder 2"/>
          <p:cNvSpPr>
            <a:spLocks/>
          </p:cNvSpPr>
          <p:nvPr/>
        </p:nvSpPr>
        <p:spPr bwMode="auto">
          <a:xfrm>
            <a:off x="395288" y="1392238"/>
            <a:ext cx="8424862" cy="498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81000" indent="-381000">
              <a:spcBef>
                <a:spcPts val="100"/>
              </a:spcBef>
              <a:buClr>
                <a:srgbClr val="CD0921"/>
              </a:buClr>
              <a:buSzPct val="50000"/>
              <a:buFont typeface="Wingdings 2" pitchFamily="18" charset="2"/>
              <a:buChar char="¢"/>
            </a:pPr>
            <a:r>
              <a:rPr lang="en-GB"/>
              <a:t>The mobile industry needs to continue to address its own emissions, both in terms of measurement and management</a:t>
            </a:r>
          </a:p>
          <a:p>
            <a:pPr marL="381000" indent="-381000">
              <a:spcBef>
                <a:spcPts val="100"/>
              </a:spcBef>
              <a:buClr>
                <a:srgbClr val="CD0921"/>
              </a:buClr>
              <a:buSzPct val="50000"/>
              <a:buFont typeface="Wingdings 2" pitchFamily="18" charset="2"/>
              <a:buChar char="¢"/>
            </a:pPr>
            <a:endParaRPr lang="en-GB"/>
          </a:p>
          <a:p>
            <a:pPr marL="381000" indent="-381000">
              <a:spcBef>
                <a:spcPts val="100"/>
              </a:spcBef>
              <a:buClr>
                <a:srgbClr val="CD0921"/>
              </a:buClr>
              <a:buSzPct val="50000"/>
              <a:buFont typeface="Wingdings 2" pitchFamily="18" charset="2"/>
              <a:buChar char="¢"/>
            </a:pPr>
            <a:r>
              <a:rPr lang="en-GB"/>
              <a:t>To fulfil the significant potential to enable emissions reductions, more work needs to be done to understand how to accelerate growth to fully exploit the potential. Reasons why the enabled emissions reduction today appears relatively low may include the </a:t>
            </a:r>
            <a:r>
              <a:rPr lang="en-US"/>
              <a:t>the slow speed of smart grid launches, and the lack of capex in the fleet management sector during tough economic times, but this needs further study</a:t>
            </a:r>
            <a:endParaRPr lang="en-GB"/>
          </a:p>
          <a:p>
            <a:pPr marL="381000" indent="-381000">
              <a:spcBef>
                <a:spcPts val="100"/>
              </a:spcBef>
              <a:buClr>
                <a:srgbClr val="CD0921"/>
              </a:buClr>
              <a:buSzPct val="50000"/>
              <a:buFont typeface="Wingdings 2" pitchFamily="18" charset="2"/>
              <a:buChar char="¢"/>
            </a:pPr>
            <a:endParaRPr lang="en-GB"/>
          </a:p>
          <a:p>
            <a:pPr marL="381000" indent="-381000">
              <a:spcBef>
                <a:spcPts val="100"/>
              </a:spcBef>
              <a:buClr>
                <a:srgbClr val="CD0921"/>
              </a:buClr>
              <a:buSzPct val="50000"/>
              <a:buFont typeface="Wingdings 2" pitchFamily="18" charset="2"/>
              <a:buChar char="¢"/>
            </a:pPr>
            <a:endParaRPr lang="en-GB"/>
          </a:p>
          <a:p>
            <a:pPr marL="381000" indent="-381000">
              <a:spcBef>
                <a:spcPts val="100"/>
              </a:spcBef>
              <a:buClr>
                <a:srgbClr val="CD0921"/>
              </a:buClr>
              <a:buSzPct val="50000"/>
              <a:buFont typeface="Wingdings 2" pitchFamily="18" charset="2"/>
              <a:buChar char="¢"/>
            </a:pPr>
            <a:endParaRPr lang="en-GB"/>
          </a:p>
          <a:p>
            <a:pPr marL="381000" indent="-381000">
              <a:spcBef>
                <a:spcPts val="100"/>
              </a:spcBef>
              <a:buClr>
                <a:srgbClr val="CD0921"/>
              </a:buClr>
              <a:buSzPct val="50000"/>
              <a:buFont typeface="Wingdings 2" pitchFamily="18" charset="2"/>
              <a:buChar char="¢"/>
            </a:pPr>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84175" y="333375"/>
            <a:ext cx="8220075" cy="777875"/>
          </a:xfrm>
        </p:spPr>
        <p:txBody>
          <a:bodyPr/>
          <a:lstStyle/>
          <a:p>
            <a:pPr eaLnBrk="1" hangingPunct="1"/>
            <a:r>
              <a:rPr lang="en-GB" smtClean="0"/>
              <a:t>Executive summary</a:t>
            </a:r>
          </a:p>
        </p:txBody>
      </p:sp>
      <p:sp>
        <p:nvSpPr>
          <p:cNvPr id="4099" name="Content Placeholder 2"/>
          <p:cNvSpPr>
            <a:spLocks/>
          </p:cNvSpPr>
          <p:nvPr/>
        </p:nvSpPr>
        <p:spPr bwMode="auto">
          <a:xfrm>
            <a:off x="395288" y="1392238"/>
            <a:ext cx="8424862" cy="498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81000" indent="-381000">
              <a:spcBef>
                <a:spcPts val="100"/>
              </a:spcBef>
              <a:buClr>
                <a:srgbClr val="CD0921"/>
              </a:buClr>
              <a:buSzPct val="50000"/>
              <a:buFont typeface="Wingdings 2" pitchFamily="18" charset="2"/>
              <a:buChar char="¢"/>
              <a:defRPr/>
            </a:pPr>
            <a:r>
              <a:rPr lang="en-GB" dirty="0"/>
              <a:t>In July 2012 the GSMA published “Mobile’s Green Manifesto 2012” which presented aggregate data derived from the Mobile Energy Efficiency (MEE) benchmarking project and quantified the industry’s enabling potential</a:t>
            </a:r>
          </a:p>
          <a:p>
            <a:pPr lvl="1">
              <a:lnSpc>
                <a:spcPct val="90000"/>
              </a:lnSpc>
              <a:buClr>
                <a:srgbClr val="CD0921"/>
              </a:buClr>
              <a:buSzPct val="50000"/>
              <a:defRPr/>
            </a:pPr>
            <a:endParaRPr lang="en-GB" dirty="0"/>
          </a:p>
          <a:p>
            <a:pPr marL="381000" indent="-381000">
              <a:lnSpc>
                <a:spcPct val="90000"/>
              </a:lnSpc>
              <a:buClr>
                <a:srgbClr val="CD0921"/>
              </a:buClr>
              <a:buSzPct val="50000"/>
              <a:buFont typeface="Wingdings 2" pitchFamily="18" charset="2"/>
              <a:buChar char="¢"/>
              <a:defRPr/>
            </a:pPr>
            <a:r>
              <a:rPr lang="en-GB" dirty="0"/>
              <a:t>In 2010, mobile network energy consumption (120 terawatt hours) and carbon emissions (70 million tonnes) are low compared to other industries such as aviation (650 million tonnes of carbon emissions)</a:t>
            </a:r>
          </a:p>
          <a:p>
            <a:pPr marL="381000" indent="-381000">
              <a:lnSpc>
                <a:spcPct val="90000"/>
              </a:lnSpc>
              <a:buClr>
                <a:srgbClr val="CD0921"/>
              </a:buClr>
              <a:buSzPct val="50000"/>
              <a:buFont typeface="Wingdings 2" pitchFamily="18" charset="2"/>
              <a:buChar char="¢"/>
              <a:defRPr/>
            </a:pPr>
            <a:endParaRPr lang="en-GB" dirty="0"/>
          </a:p>
          <a:p>
            <a:pPr marL="381000" indent="-381000">
              <a:lnSpc>
                <a:spcPct val="90000"/>
              </a:lnSpc>
              <a:buClr>
                <a:srgbClr val="CD0921"/>
              </a:buClr>
              <a:buSzPct val="50000"/>
              <a:buFont typeface="Wingdings 2" pitchFamily="18" charset="2"/>
              <a:buChar char="¢"/>
              <a:defRPr/>
            </a:pPr>
            <a:r>
              <a:rPr lang="en-GB" dirty="0"/>
              <a:t>Despite considerable growth in connections and traffic between 2009 and 2010, global mobile network energy consumption increased only modestly, by 1.6%, and declined per connection (5.4%) and per unit of traffic (19%)</a:t>
            </a:r>
          </a:p>
          <a:p>
            <a:pPr marL="381000" indent="-381000">
              <a:lnSpc>
                <a:spcPct val="90000"/>
              </a:lnSpc>
              <a:buClr>
                <a:srgbClr val="CD0921"/>
              </a:buClr>
              <a:buSzPct val="50000"/>
              <a:buFont typeface="Wingdings 2" pitchFamily="18" charset="2"/>
              <a:buChar char="¢"/>
              <a:defRPr/>
            </a:pPr>
            <a:endParaRPr lang="en-GB" dirty="0"/>
          </a:p>
          <a:p>
            <a:pPr marL="381000" indent="-381000">
              <a:lnSpc>
                <a:spcPct val="90000"/>
              </a:lnSpc>
              <a:buClr>
                <a:srgbClr val="CD0921"/>
              </a:buClr>
              <a:buSzPct val="50000"/>
              <a:buFont typeface="Wingdings 2" pitchFamily="18" charset="2"/>
              <a:buChar char="¢"/>
              <a:defRPr/>
            </a:pPr>
            <a:r>
              <a:rPr lang="en-GB" dirty="0"/>
              <a:t>Mobile enabled </a:t>
            </a:r>
            <a:r>
              <a:rPr lang="en-GB" dirty="0" smtClean="0"/>
              <a:t>an emissions </a:t>
            </a:r>
            <a:r>
              <a:rPr lang="en-GB" dirty="0"/>
              <a:t>reduction of </a:t>
            </a:r>
            <a:r>
              <a:rPr lang="en-GB" dirty="0" smtClean="0"/>
              <a:t>approximately 3 </a:t>
            </a:r>
            <a:r>
              <a:rPr lang="en-GB" dirty="0"/>
              <a:t>million tonnes of carbon in </a:t>
            </a:r>
            <a:r>
              <a:rPr lang="en-GB" dirty="0" smtClean="0"/>
              <a:t>2011.  However, mobile </a:t>
            </a:r>
            <a:r>
              <a:rPr lang="en-GB" dirty="0"/>
              <a:t>has the potential to reduce 900 million tonnes of carbon in </a:t>
            </a:r>
            <a:r>
              <a:rPr lang="en-GB" dirty="0" smtClean="0"/>
              <a:t>2020, </a:t>
            </a:r>
            <a:r>
              <a:rPr lang="en-GB" dirty="0"/>
              <a:t>largely driven by machine to machine connections gaining scale</a:t>
            </a:r>
          </a:p>
          <a:p>
            <a:pPr>
              <a:spcBef>
                <a:spcPts val="100"/>
              </a:spcBef>
              <a:buClr>
                <a:srgbClr val="CD0921"/>
              </a:buClr>
              <a:buSzPct val="50000"/>
              <a:defRPr/>
            </a:pPr>
            <a:endParaRPr lang="en-GB" dirty="0"/>
          </a:p>
          <a:p>
            <a:pPr marL="381000" indent="-381000">
              <a:spcBef>
                <a:spcPts val="100"/>
              </a:spcBef>
              <a:buClr>
                <a:srgbClr val="CD0921"/>
              </a:buClr>
              <a:buSzPct val="50000"/>
              <a:buFont typeface="Wingdings 2" pitchFamily="18" charset="2"/>
              <a:buChar char="¢"/>
              <a:defRPr/>
            </a:pPr>
            <a:endParaRPr lang="en-GB" dirty="0"/>
          </a:p>
          <a:p>
            <a:pPr marL="381000" indent="-381000">
              <a:spcBef>
                <a:spcPts val="100"/>
              </a:spcBef>
              <a:buClr>
                <a:srgbClr val="CD0921"/>
              </a:buClr>
              <a:buSzPct val="50000"/>
              <a:buFont typeface="Wingdings 2" pitchFamily="18" charset="2"/>
              <a:buChar char="¢"/>
              <a:defRPr/>
            </a:pP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txBox="1">
            <a:spLocks/>
          </p:cNvSpPr>
          <p:nvPr/>
        </p:nvSpPr>
        <p:spPr bwMode="auto">
          <a:xfrm>
            <a:off x="384175" y="333375"/>
            <a:ext cx="822007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b="1"/>
              <a:t>The GSMA’s Mobile Energy Efficiency service benchmarks energy consumption for 35 operators representing over 200 networks</a:t>
            </a:r>
            <a:endParaRPr lang="en-GB" sz="2000" b="1">
              <a:solidFill>
                <a:schemeClr val="tx2"/>
              </a:solidFill>
            </a:endParaRPr>
          </a:p>
        </p:txBody>
      </p:sp>
      <p:pic>
        <p:nvPicPr>
          <p:cNvPr id="512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463" y="1233488"/>
            <a:ext cx="7554912" cy="525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
          <p:cNvGrpSpPr>
            <a:grpSpLocks/>
          </p:cNvGrpSpPr>
          <p:nvPr/>
        </p:nvGrpSpPr>
        <p:grpSpPr bwMode="auto">
          <a:xfrm>
            <a:off x="731838" y="1412875"/>
            <a:ext cx="7440612" cy="3844925"/>
            <a:chOff x="641350" y="1500753"/>
            <a:chExt cx="7440145" cy="3844977"/>
          </a:xfrm>
        </p:grpSpPr>
        <p:sp>
          <p:nvSpPr>
            <p:cNvPr id="6151" name="Rectangle 7"/>
            <p:cNvSpPr>
              <a:spLocks noChangeArrowheads="1"/>
            </p:cNvSpPr>
            <p:nvPr/>
          </p:nvSpPr>
          <p:spPr bwMode="auto">
            <a:xfrm>
              <a:off x="1168400" y="1747838"/>
              <a:ext cx="5048250" cy="30591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000"/>
            </a:p>
          </p:txBody>
        </p:sp>
        <p:sp>
          <p:nvSpPr>
            <p:cNvPr id="6152" name="Freeform 8"/>
            <p:cNvSpPr>
              <a:spLocks noEditPoints="1"/>
            </p:cNvSpPr>
            <p:nvPr/>
          </p:nvSpPr>
          <p:spPr bwMode="auto">
            <a:xfrm>
              <a:off x="1546225" y="2979738"/>
              <a:ext cx="4292600" cy="1827212"/>
            </a:xfrm>
            <a:custGeom>
              <a:avLst/>
              <a:gdLst>
                <a:gd name="T0" fmla="*/ 0 w 2704"/>
                <a:gd name="T1" fmla="*/ 2147483647 h 1151"/>
                <a:gd name="T2" fmla="*/ 2147483647 w 2704"/>
                <a:gd name="T3" fmla="*/ 2147483647 h 1151"/>
                <a:gd name="T4" fmla="*/ 2147483647 w 2704"/>
                <a:gd name="T5" fmla="*/ 2147483647 h 1151"/>
                <a:gd name="T6" fmla="*/ 0 w 2704"/>
                <a:gd name="T7" fmla="*/ 2147483647 h 1151"/>
                <a:gd name="T8" fmla="*/ 0 w 2704"/>
                <a:gd name="T9" fmla="*/ 2147483647 h 1151"/>
                <a:gd name="T10" fmla="*/ 2147483647 w 2704"/>
                <a:gd name="T11" fmla="*/ 2147483647 h 1151"/>
                <a:gd name="T12" fmla="*/ 2147483647 w 2704"/>
                <a:gd name="T13" fmla="*/ 2147483647 h 1151"/>
                <a:gd name="T14" fmla="*/ 2147483647 w 2704"/>
                <a:gd name="T15" fmla="*/ 2147483647 h 1151"/>
                <a:gd name="T16" fmla="*/ 2147483647 w 2704"/>
                <a:gd name="T17" fmla="*/ 2147483647 h 1151"/>
                <a:gd name="T18" fmla="*/ 2147483647 w 2704"/>
                <a:gd name="T19" fmla="*/ 2147483647 h 1151"/>
                <a:gd name="T20" fmla="*/ 2147483647 w 2704"/>
                <a:gd name="T21" fmla="*/ 2147483647 h 1151"/>
                <a:gd name="T22" fmla="*/ 2147483647 w 2704"/>
                <a:gd name="T23" fmla="*/ 2147483647 h 1151"/>
                <a:gd name="T24" fmla="*/ 2147483647 w 2704"/>
                <a:gd name="T25" fmla="*/ 2147483647 h 1151"/>
                <a:gd name="T26" fmla="*/ 2147483647 w 2704"/>
                <a:gd name="T27" fmla="*/ 2147483647 h 1151"/>
                <a:gd name="T28" fmla="*/ 2147483647 w 2704"/>
                <a:gd name="T29" fmla="*/ 2147483647 h 1151"/>
                <a:gd name="T30" fmla="*/ 2147483647 w 2704"/>
                <a:gd name="T31" fmla="*/ 0 h 1151"/>
                <a:gd name="T32" fmla="*/ 2147483647 w 2704"/>
                <a:gd name="T33" fmla="*/ 0 h 1151"/>
                <a:gd name="T34" fmla="*/ 2147483647 w 2704"/>
                <a:gd name="T35" fmla="*/ 2147483647 h 1151"/>
                <a:gd name="T36" fmla="*/ 2147483647 w 2704"/>
                <a:gd name="T37" fmla="*/ 2147483647 h 1151"/>
                <a:gd name="T38" fmla="*/ 2147483647 w 2704"/>
                <a:gd name="T39" fmla="*/ 0 h 115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704" h="1151">
                  <a:moveTo>
                    <a:pt x="0" y="254"/>
                  </a:moveTo>
                  <a:lnTo>
                    <a:pt x="318" y="254"/>
                  </a:lnTo>
                  <a:lnTo>
                    <a:pt x="318" y="1151"/>
                  </a:lnTo>
                  <a:lnTo>
                    <a:pt x="0" y="1151"/>
                  </a:lnTo>
                  <a:lnTo>
                    <a:pt x="0" y="254"/>
                  </a:lnTo>
                  <a:close/>
                  <a:moveTo>
                    <a:pt x="796" y="61"/>
                  </a:moveTo>
                  <a:lnTo>
                    <a:pt x="1114" y="61"/>
                  </a:lnTo>
                  <a:lnTo>
                    <a:pt x="1114" y="1151"/>
                  </a:lnTo>
                  <a:lnTo>
                    <a:pt x="796" y="1151"/>
                  </a:lnTo>
                  <a:lnTo>
                    <a:pt x="796" y="61"/>
                  </a:lnTo>
                  <a:close/>
                  <a:moveTo>
                    <a:pt x="1591" y="78"/>
                  </a:moveTo>
                  <a:lnTo>
                    <a:pt x="1910" y="78"/>
                  </a:lnTo>
                  <a:lnTo>
                    <a:pt x="1910" y="1151"/>
                  </a:lnTo>
                  <a:lnTo>
                    <a:pt x="1591" y="1151"/>
                  </a:lnTo>
                  <a:lnTo>
                    <a:pt x="1591" y="78"/>
                  </a:lnTo>
                  <a:close/>
                  <a:moveTo>
                    <a:pt x="2386" y="0"/>
                  </a:moveTo>
                  <a:lnTo>
                    <a:pt x="2704" y="0"/>
                  </a:lnTo>
                  <a:lnTo>
                    <a:pt x="2704" y="1151"/>
                  </a:lnTo>
                  <a:lnTo>
                    <a:pt x="2386" y="1151"/>
                  </a:lnTo>
                  <a:lnTo>
                    <a:pt x="2386" y="0"/>
                  </a:lnTo>
                  <a:close/>
                </a:path>
              </a:pathLst>
            </a:custGeom>
            <a:solidFill>
              <a:srgbClr val="4572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3" name="Freeform 9"/>
            <p:cNvSpPr>
              <a:spLocks noEditPoints="1"/>
            </p:cNvSpPr>
            <p:nvPr/>
          </p:nvSpPr>
          <p:spPr bwMode="auto">
            <a:xfrm>
              <a:off x="1546225" y="2616200"/>
              <a:ext cx="4292600" cy="766762"/>
            </a:xfrm>
            <a:custGeom>
              <a:avLst/>
              <a:gdLst>
                <a:gd name="T0" fmla="*/ 0 w 2704"/>
                <a:gd name="T1" fmla="*/ 2147483647 h 483"/>
                <a:gd name="T2" fmla="*/ 2147483647 w 2704"/>
                <a:gd name="T3" fmla="*/ 2147483647 h 483"/>
                <a:gd name="T4" fmla="*/ 2147483647 w 2704"/>
                <a:gd name="T5" fmla="*/ 2147483647 h 483"/>
                <a:gd name="T6" fmla="*/ 0 w 2704"/>
                <a:gd name="T7" fmla="*/ 2147483647 h 483"/>
                <a:gd name="T8" fmla="*/ 0 w 2704"/>
                <a:gd name="T9" fmla="*/ 2147483647 h 483"/>
                <a:gd name="T10" fmla="*/ 2147483647 w 2704"/>
                <a:gd name="T11" fmla="*/ 2147483647 h 483"/>
                <a:gd name="T12" fmla="*/ 2147483647 w 2704"/>
                <a:gd name="T13" fmla="*/ 2147483647 h 483"/>
                <a:gd name="T14" fmla="*/ 2147483647 w 2704"/>
                <a:gd name="T15" fmla="*/ 2147483647 h 483"/>
                <a:gd name="T16" fmla="*/ 2147483647 w 2704"/>
                <a:gd name="T17" fmla="*/ 2147483647 h 483"/>
                <a:gd name="T18" fmla="*/ 2147483647 w 2704"/>
                <a:gd name="T19" fmla="*/ 2147483647 h 483"/>
                <a:gd name="T20" fmla="*/ 2147483647 w 2704"/>
                <a:gd name="T21" fmla="*/ 2147483647 h 483"/>
                <a:gd name="T22" fmla="*/ 2147483647 w 2704"/>
                <a:gd name="T23" fmla="*/ 2147483647 h 483"/>
                <a:gd name="T24" fmla="*/ 2147483647 w 2704"/>
                <a:gd name="T25" fmla="*/ 2147483647 h 483"/>
                <a:gd name="T26" fmla="*/ 2147483647 w 2704"/>
                <a:gd name="T27" fmla="*/ 2147483647 h 483"/>
                <a:gd name="T28" fmla="*/ 2147483647 w 2704"/>
                <a:gd name="T29" fmla="*/ 2147483647 h 483"/>
                <a:gd name="T30" fmla="*/ 2147483647 w 2704"/>
                <a:gd name="T31" fmla="*/ 0 h 483"/>
                <a:gd name="T32" fmla="*/ 2147483647 w 2704"/>
                <a:gd name="T33" fmla="*/ 0 h 483"/>
                <a:gd name="T34" fmla="*/ 2147483647 w 2704"/>
                <a:gd name="T35" fmla="*/ 2147483647 h 483"/>
                <a:gd name="T36" fmla="*/ 2147483647 w 2704"/>
                <a:gd name="T37" fmla="*/ 2147483647 h 483"/>
                <a:gd name="T38" fmla="*/ 2147483647 w 2704"/>
                <a:gd name="T39" fmla="*/ 0 h 48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704" h="483">
                  <a:moveTo>
                    <a:pt x="0" y="358"/>
                  </a:moveTo>
                  <a:lnTo>
                    <a:pt x="318" y="358"/>
                  </a:lnTo>
                  <a:lnTo>
                    <a:pt x="318" y="483"/>
                  </a:lnTo>
                  <a:lnTo>
                    <a:pt x="0" y="483"/>
                  </a:lnTo>
                  <a:lnTo>
                    <a:pt x="0" y="358"/>
                  </a:lnTo>
                  <a:close/>
                  <a:moveTo>
                    <a:pt x="796" y="94"/>
                  </a:moveTo>
                  <a:lnTo>
                    <a:pt x="1114" y="94"/>
                  </a:lnTo>
                  <a:lnTo>
                    <a:pt x="1114" y="290"/>
                  </a:lnTo>
                  <a:lnTo>
                    <a:pt x="796" y="290"/>
                  </a:lnTo>
                  <a:lnTo>
                    <a:pt x="796" y="94"/>
                  </a:lnTo>
                  <a:close/>
                  <a:moveTo>
                    <a:pt x="1591" y="150"/>
                  </a:moveTo>
                  <a:lnTo>
                    <a:pt x="1910" y="150"/>
                  </a:lnTo>
                  <a:lnTo>
                    <a:pt x="1910" y="307"/>
                  </a:lnTo>
                  <a:lnTo>
                    <a:pt x="1591" y="307"/>
                  </a:lnTo>
                  <a:lnTo>
                    <a:pt x="1591" y="150"/>
                  </a:lnTo>
                  <a:close/>
                  <a:moveTo>
                    <a:pt x="2386" y="0"/>
                  </a:moveTo>
                  <a:lnTo>
                    <a:pt x="2704" y="0"/>
                  </a:lnTo>
                  <a:lnTo>
                    <a:pt x="2704" y="229"/>
                  </a:lnTo>
                  <a:lnTo>
                    <a:pt x="2386" y="229"/>
                  </a:lnTo>
                  <a:lnTo>
                    <a:pt x="2386" y="0"/>
                  </a:lnTo>
                  <a:close/>
                </a:path>
              </a:pathLst>
            </a:custGeom>
            <a:solidFill>
              <a:srgbClr val="AA46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4" name="Freeform 10"/>
            <p:cNvSpPr>
              <a:spLocks noEditPoints="1"/>
            </p:cNvSpPr>
            <p:nvPr/>
          </p:nvSpPr>
          <p:spPr bwMode="auto">
            <a:xfrm>
              <a:off x="1546225" y="2352675"/>
              <a:ext cx="4292600" cy="831850"/>
            </a:xfrm>
            <a:custGeom>
              <a:avLst/>
              <a:gdLst>
                <a:gd name="T0" fmla="*/ 0 w 2704"/>
                <a:gd name="T1" fmla="*/ 2147483647 h 524"/>
                <a:gd name="T2" fmla="*/ 2147483647 w 2704"/>
                <a:gd name="T3" fmla="*/ 2147483647 h 524"/>
                <a:gd name="T4" fmla="*/ 2147483647 w 2704"/>
                <a:gd name="T5" fmla="*/ 2147483647 h 524"/>
                <a:gd name="T6" fmla="*/ 0 w 2704"/>
                <a:gd name="T7" fmla="*/ 2147483647 h 524"/>
                <a:gd name="T8" fmla="*/ 0 w 2704"/>
                <a:gd name="T9" fmla="*/ 2147483647 h 524"/>
                <a:gd name="T10" fmla="*/ 2147483647 w 2704"/>
                <a:gd name="T11" fmla="*/ 2147483647 h 524"/>
                <a:gd name="T12" fmla="*/ 2147483647 w 2704"/>
                <a:gd name="T13" fmla="*/ 2147483647 h 524"/>
                <a:gd name="T14" fmla="*/ 2147483647 w 2704"/>
                <a:gd name="T15" fmla="*/ 2147483647 h 524"/>
                <a:gd name="T16" fmla="*/ 2147483647 w 2704"/>
                <a:gd name="T17" fmla="*/ 2147483647 h 524"/>
                <a:gd name="T18" fmla="*/ 2147483647 w 2704"/>
                <a:gd name="T19" fmla="*/ 2147483647 h 524"/>
                <a:gd name="T20" fmla="*/ 2147483647 w 2704"/>
                <a:gd name="T21" fmla="*/ 2147483647 h 524"/>
                <a:gd name="T22" fmla="*/ 2147483647 w 2704"/>
                <a:gd name="T23" fmla="*/ 2147483647 h 524"/>
                <a:gd name="T24" fmla="*/ 2147483647 w 2704"/>
                <a:gd name="T25" fmla="*/ 2147483647 h 524"/>
                <a:gd name="T26" fmla="*/ 2147483647 w 2704"/>
                <a:gd name="T27" fmla="*/ 2147483647 h 524"/>
                <a:gd name="T28" fmla="*/ 2147483647 w 2704"/>
                <a:gd name="T29" fmla="*/ 2147483647 h 524"/>
                <a:gd name="T30" fmla="*/ 2147483647 w 2704"/>
                <a:gd name="T31" fmla="*/ 0 h 524"/>
                <a:gd name="T32" fmla="*/ 2147483647 w 2704"/>
                <a:gd name="T33" fmla="*/ 0 h 524"/>
                <a:gd name="T34" fmla="*/ 2147483647 w 2704"/>
                <a:gd name="T35" fmla="*/ 2147483647 h 524"/>
                <a:gd name="T36" fmla="*/ 2147483647 w 2704"/>
                <a:gd name="T37" fmla="*/ 2147483647 h 524"/>
                <a:gd name="T38" fmla="*/ 2147483647 w 2704"/>
                <a:gd name="T39" fmla="*/ 0 h 52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704" h="524">
                  <a:moveTo>
                    <a:pt x="0" y="322"/>
                  </a:moveTo>
                  <a:lnTo>
                    <a:pt x="318" y="322"/>
                  </a:lnTo>
                  <a:lnTo>
                    <a:pt x="318" y="524"/>
                  </a:lnTo>
                  <a:lnTo>
                    <a:pt x="0" y="524"/>
                  </a:lnTo>
                  <a:lnTo>
                    <a:pt x="0" y="322"/>
                  </a:lnTo>
                  <a:close/>
                  <a:moveTo>
                    <a:pt x="796" y="56"/>
                  </a:moveTo>
                  <a:lnTo>
                    <a:pt x="1114" y="56"/>
                  </a:lnTo>
                  <a:lnTo>
                    <a:pt x="1114" y="260"/>
                  </a:lnTo>
                  <a:lnTo>
                    <a:pt x="796" y="260"/>
                  </a:lnTo>
                  <a:lnTo>
                    <a:pt x="796" y="56"/>
                  </a:lnTo>
                  <a:close/>
                  <a:moveTo>
                    <a:pt x="1591" y="143"/>
                  </a:moveTo>
                  <a:lnTo>
                    <a:pt x="1910" y="143"/>
                  </a:lnTo>
                  <a:lnTo>
                    <a:pt x="1910" y="316"/>
                  </a:lnTo>
                  <a:lnTo>
                    <a:pt x="1591" y="316"/>
                  </a:lnTo>
                  <a:lnTo>
                    <a:pt x="1591" y="143"/>
                  </a:lnTo>
                  <a:close/>
                  <a:moveTo>
                    <a:pt x="2386" y="0"/>
                  </a:moveTo>
                  <a:lnTo>
                    <a:pt x="2704" y="0"/>
                  </a:lnTo>
                  <a:lnTo>
                    <a:pt x="2704" y="166"/>
                  </a:lnTo>
                  <a:lnTo>
                    <a:pt x="2386" y="166"/>
                  </a:lnTo>
                  <a:lnTo>
                    <a:pt x="2386" y="0"/>
                  </a:lnTo>
                  <a:close/>
                </a:path>
              </a:pathLst>
            </a:custGeom>
            <a:solidFill>
              <a:srgbClr val="89A54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5" name="Freeform 11"/>
            <p:cNvSpPr>
              <a:spLocks noEditPoints="1"/>
            </p:cNvSpPr>
            <p:nvPr/>
          </p:nvSpPr>
          <p:spPr bwMode="auto">
            <a:xfrm>
              <a:off x="1546225" y="2179638"/>
              <a:ext cx="4292600" cy="684212"/>
            </a:xfrm>
            <a:custGeom>
              <a:avLst/>
              <a:gdLst>
                <a:gd name="T0" fmla="*/ 0 w 2704"/>
                <a:gd name="T1" fmla="*/ 2147483647 h 431"/>
                <a:gd name="T2" fmla="*/ 2147483647 w 2704"/>
                <a:gd name="T3" fmla="*/ 2147483647 h 431"/>
                <a:gd name="T4" fmla="*/ 2147483647 w 2704"/>
                <a:gd name="T5" fmla="*/ 2147483647 h 431"/>
                <a:gd name="T6" fmla="*/ 0 w 2704"/>
                <a:gd name="T7" fmla="*/ 2147483647 h 431"/>
                <a:gd name="T8" fmla="*/ 0 w 2704"/>
                <a:gd name="T9" fmla="*/ 2147483647 h 431"/>
                <a:gd name="T10" fmla="*/ 2147483647 w 2704"/>
                <a:gd name="T11" fmla="*/ 2147483647 h 431"/>
                <a:gd name="T12" fmla="*/ 2147483647 w 2704"/>
                <a:gd name="T13" fmla="*/ 2147483647 h 431"/>
                <a:gd name="T14" fmla="*/ 2147483647 w 2704"/>
                <a:gd name="T15" fmla="*/ 2147483647 h 431"/>
                <a:gd name="T16" fmla="*/ 2147483647 w 2704"/>
                <a:gd name="T17" fmla="*/ 2147483647 h 431"/>
                <a:gd name="T18" fmla="*/ 2147483647 w 2704"/>
                <a:gd name="T19" fmla="*/ 2147483647 h 431"/>
                <a:gd name="T20" fmla="*/ 2147483647 w 2704"/>
                <a:gd name="T21" fmla="*/ 2147483647 h 431"/>
                <a:gd name="T22" fmla="*/ 2147483647 w 2704"/>
                <a:gd name="T23" fmla="*/ 2147483647 h 431"/>
                <a:gd name="T24" fmla="*/ 2147483647 w 2704"/>
                <a:gd name="T25" fmla="*/ 2147483647 h 431"/>
                <a:gd name="T26" fmla="*/ 2147483647 w 2704"/>
                <a:gd name="T27" fmla="*/ 2147483647 h 431"/>
                <a:gd name="T28" fmla="*/ 2147483647 w 2704"/>
                <a:gd name="T29" fmla="*/ 2147483647 h 431"/>
                <a:gd name="T30" fmla="*/ 2147483647 w 2704"/>
                <a:gd name="T31" fmla="*/ 0 h 431"/>
                <a:gd name="T32" fmla="*/ 2147483647 w 2704"/>
                <a:gd name="T33" fmla="*/ 0 h 431"/>
                <a:gd name="T34" fmla="*/ 2147483647 w 2704"/>
                <a:gd name="T35" fmla="*/ 2147483647 h 431"/>
                <a:gd name="T36" fmla="*/ 2147483647 w 2704"/>
                <a:gd name="T37" fmla="*/ 2147483647 h 431"/>
                <a:gd name="T38" fmla="*/ 2147483647 w 2704"/>
                <a:gd name="T39" fmla="*/ 0 h 43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704" h="431">
                  <a:moveTo>
                    <a:pt x="0" y="232"/>
                  </a:moveTo>
                  <a:lnTo>
                    <a:pt x="318" y="232"/>
                  </a:lnTo>
                  <a:lnTo>
                    <a:pt x="318" y="431"/>
                  </a:lnTo>
                  <a:lnTo>
                    <a:pt x="0" y="431"/>
                  </a:lnTo>
                  <a:lnTo>
                    <a:pt x="0" y="232"/>
                  </a:lnTo>
                  <a:close/>
                  <a:moveTo>
                    <a:pt x="796" y="24"/>
                  </a:moveTo>
                  <a:lnTo>
                    <a:pt x="1114" y="24"/>
                  </a:lnTo>
                  <a:lnTo>
                    <a:pt x="1114" y="165"/>
                  </a:lnTo>
                  <a:lnTo>
                    <a:pt x="796" y="165"/>
                  </a:lnTo>
                  <a:lnTo>
                    <a:pt x="796" y="24"/>
                  </a:lnTo>
                  <a:close/>
                  <a:moveTo>
                    <a:pt x="1591" y="49"/>
                  </a:moveTo>
                  <a:lnTo>
                    <a:pt x="1910" y="49"/>
                  </a:lnTo>
                  <a:lnTo>
                    <a:pt x="1910" y="252"/>
                  </a:lnTo>
                  <a:lnTo>
                    <a:pt x="1591" y="252"/>
                  </a:lnTo>
                  <a:lnTo>
                    <a:pt x="1591" y="49"/>
                  </a:lnTo>
                  <a:close/>
                  <a:moveTo>
                    <a:pt x="2386" y="0"/>
                  </a:moveTo>
                  <a:lnTo>
                    <a:pt x="2704" y="0"/>
                  </a:lnTo>
                  <a:lnTo>
                    <a:pt x="2704" y="109"/>
                  </a:lnTo>
                  <a:lnTo>
                    <a:pt x="2386" y="109"/>
                  </a:lnTo>
                  <a:lnTo>
                    <a:pt x="2386" y="0"/>
                  </a:lnTo>
                  <a:close/>
                </a:path>
              </a:pathLst>
            </a:custGeom>
            <a:solidFill>
              <a:srgbClr val="71588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6" name="Freeform 12"/>
            <p:cNvSpPr>
              <a:spLocks noEditPoints="1"/>
            </p:cNvSpPr>
            <p:nvPr/>
          </p:nvSpPr>
          <p:spPr bwMode="auto">
            <a:xfrm>
              <a:off x="1546225" y="2011363"/>
              <a:ext cx="4292600" cy="536575"/>
            </a:xfrm>
            <a:custGeom>
              <a:avLst/>
              <a:gdLst>
                <a:gd name="T0" fmla="*/ 0 w 2704"/>
                <a:gd name="T1" fmla="*/ 2147483647 h 338"/>
                <a:gd name="T2" fmla="*/ 2147483647 w 2704"/>
                <a:gd name="T3" fmla="*/ 2147483647 h 338"/>
                <a:gd name="T4" fmla="*/ 2147483647 w 2704"/>
                <a:gd name="T5" fmla="*/ 2147483647 h 338"/>
                <a:gd name="T6" fmla="*/ 0 w 2704"/>
                <a:gd name="T7" fmla="*/ 2147483647 h 338"/>
                <a:gd name="T8" fmla="*/ 0 w 2704"/>
                <a:gd name="T9" fmla="*/ 2147483647 h 338"/>
                <a:gd name="T10" fmla="*/ 2147483647 w 2704"/>
                <a:gd name="T11" fmla="*/ 2147483647 h 338"/>
                <a:gd name="T12" fmla="*/ 2147483647 w 2704"/>
                <a:gd name="T13" fmla="*/ 2147483647 h 338"/>
                <a:gd name="T14" fmla="*/ 2147483647 w 2704"/>
                <a:gd name="T15" fmla="*/ 2147483647 h 338"/>
                <a:gd name="T16" fmla="*/ 2147483647 w 2704"/>
                <a:gd name="T17" fmla="*/ 2147483647 h 338"/>
                <a:gd name="T18" fmla="*/ 2147483647 w 2704"/>
                <a:gd name="T19" fmla="*/ 2147483647 h 338"/>
                <a:gd name="T20" fmla="*/ 2147483647 w 2704"/>
                <a:gd name="T21" fmla="*/ 2147483647 h 338"/>
                <a:gd name="T22" fmla="*/ 2147483647 w 2704"/>
                <a:gd name="T23" fmla="*/ 2147483647 h 338"/>
                <a:gd name="T24" fmla="*/ 2147483647 w 2704"/>
                <a:gd name="T25" fmla="*/ 2147483647 h 338"/>
                <a:gd name="T26" fmla="*/ 2147483647 w 2704"/>
                <a:gd name="T27" fmla="*/ 2147483647 h 338"/>
                <a:gd name="T28" fmla="*/ 2147483647 w 2704"/>
                <a:gd name="T29" fmla="*/ 2147483647 h 338"/>
                <a:gd name="T30" fmla="*/ 2147483647 w 2704"/>
                <a:gd name="T31" fmla="*/ 0 h 338"/>
                <a:gd name="T32" fmla="*/ 2147483647 w 2704"/>
                <a:gd name="T33" fmla="*/ 0 h 338"/>
                <a:gd name="T34" fmla="*/ 2147483647 w 2704"/>
                <a:gd name="T35" fmla="*/ 2147483647 h 338"/>
                <a:gd name="T36" fmla="*/ 2147483647 w 2704"/>
                <a:gd name="T37" fmla="*/ 2147483647 h 338"/>
                <a:gd name="T38" fmla="*/ 2147483647 w 2704"/>
                <a:gd name="T39" fmla="*/ 0 h 33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704" h="338">
                  <a:moveTo>
                    <a:pt x="0" y="230"/>
                  </a:moveTo>
                  <a:lnTo>
                    <a:pt x="318" y="230"/>
                  </a:lnTo>
                  <a:lnTo>
                    <a:pt x="318" y="338"/>
                  </a:lnTo>
                  <a:lnTo>
                    <a:pt x="0" y="338"/>
                  </a:lnTo>
                  <a:lnTo>
                    <a:pt x="0" y="230"/>
                  </a:lnTo>
                  <a:close/>
                  <a:moveTo>
                    <a:pt x="796" y="41"/>
                  </a:moveTo>
                  <a:lnTo>
                    <a:pt x="1114" y="41"/>
                  </a:lnTo>
                  <a:lnTo>
                    <a:pt x="1114" y="130"/>
                  </a:lnTo>
                  <a:lnTo>
                    <a:pt x="796" y="130"/>
                  </a:lnTo>
                  <a:lnTo>
                    <a:pt x="796" y="41"/>
                  </a:lnTo>
                  <a:close/>
                  <a:moveTo>
                    <a:pt x="1591" y="88"/>
                  </a:moveTo>
                  <a:lnTo>
                    <a:pt x="1910" y="88"/>
                  </a:lnTo>
                  <a:lnTo>
                    <a:pt x="1910" y="155"/>
                  </a:lnTo>
                  <a:lnTo>
                    <a:pt x="1591" y="155"/>
                  </a:lnTo>
                  <a:lnTo>
                    <a:pt x="1591" y="88"/>
                  </a:lnTo>
                  <a:close/>
                  <a:moveTo>
                    <a:pt x="2386" y="0"/>
                  </a:moveTo>
                  <a:lnTo>
                    <a:pt x="2704" y="0"/>
                  </a:lnTo>
                  <a:lnTo>
                    <a:pt x="2704" y="106"/>
                  </a:lnTo>
                  <a:lnTo>
                    <a:pt x="2386" y="106"/>
                  </a:lnTo>
                  <a:lnTo>
                    <a:pt x="2386" y="0"/>
                  </a:lnTo>
                  <a:close/>
                </a:path>
              </a:pathLst>
            </a:custGeom>
            <a:solidFill>
              <a:srgbClr val="4198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7" name="Freeform 13"/>
            <p:cNvSpPr>
              <a:spLocks noEditPoints="1"/>
            </p:cNvSpPr>
            <p:nvPr/>
          </p:nvSpPr>
          <p:spPr bwMode="auto">
            <a:xfrm>
              <a:off x="1546225" y="1857375"/>
              <a:ext cx="4292600" cy="519112"/>
            </a:xfrm>
            <a:custGeom>
              <a:avLst/>
              <a:gdLst>
                <a:gd name="T0" fmla="*/ 0 w 2704"/>
                <a:gd name="T1" fmla="*/ 2147483647 h 327"/>
                <a:gd name="T2" fmla="*/ 2147483647 w 2704"/>
                <a:gd name="T3" fmla="*/ 2147483647 h 327"/>
                <a:gd name="T4" fmla="*/ 2147483647 w 2704"/>
                <a:gd name="T5" fmla="*/ 2147483647 h 327"/>
                <a:gd name="T6" fmla="*/ 0 w 2704"/>
                <a:gd name="T7" fmla="*/ 2147483647 h 327"/>
                <a:gd name="T8" fmla="*/ 0 w 2704"/>
                <a:gd name="T9" fmla="*/ 2147483647 h 327"/>
                <a:gd name="T10" fmla="*/ 2147483647 w 2704"/>
                <a:gd name="T11" fmla="*/ 2147483647 h 327"/>
                <a:gd name="T12" fmla="*/ 2147483647 w 2704"/>
                <a:gd name="T13" fmla="*/ 2147483647 h 327"/>
                <a:gd name="T14" fmla="*/ 2147483647 w 2704"/>
                <a:gd name="T15" fmla="*/ 2147483647 h 327"/>
                <a:gd name="T16" fmla="*/ 2147483647 w 2704"/>
                <a:gd name="T17" fmla="*/ 2147483647 h 327"/>
                <a:gd name="T18" fmla="*/ 2147483647 w 2704"/>
                <a:gd name="T19" fmla="*/ 2147483647 h 327"/>
                <a:gd name="T20" fmla="*/ 2147483647 w 2704"/>
                <a:gd name="T21" fmla="*/ 2147483647 h 327"/>
                <a:gd name="T22" fmla="*/ 2147483647 w 2704"/>
                <a:gd name="T23" fmla="*/ 2147483647 h 327"/>
                <a:gd name="T24" fmla="*/ 2147483647 w 2704"/>
                <a:gd name="T25" fmla="*/ 2147483647 h 327"/>
                <a:gd name="T26" fmla="*/ 2147483647 w 2704"/>
                <a:gd name="T27" fmla="*/ 2147483647 h 327"/>
                <a:gd name="T28" fmla="*/ 2147483647 w 2704"/>
                <a:gd name="T29" fmla="*/ 2147483647 h 327"/>
                <a:gd name="T30" fmla="*/ 2147483647 w 2704"/>
                <a:gd name="T31" fmla="*/ 0 h 327"/>
                <a:gd name="T32" fmla="*/ 2147483647 w 2704"/>
                <a:gd name="T33" fmla="*/ 0 h 327"/>
                <a:gd name="T34" fmla="*/ 2147483647 w 2704"/>
                <a:gd name="T35" fmla="*/ 2147483647 h 327"/>
                <a:gd name="T36" fmla="*/ 2147483647 w 2704"/>
                <a:gd name="T37" fmla="*/ 2147483647 h 327"/>
                <a:gd name="T38" fmla="*/ 2147483647 w 2704"/>
                <a:gd name="T39" fmla="*/ 0 h 32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704" h="327">
                  <a:moveTo>
                    <a:pt x="0" y="137"/>
                  </a:moveTo>
                  <a:lnTo>
                    <a:pt x="318" y="137"/>
                  </a:lnTo>
                  <a:lnTo>
                    <a:pt x="318" y="327"/>
                  </a:lnTo>
                  <a:lnTo>
                    <a:pt x="0" y="327"/>
                  </a:lnTo>
                  <a:lnTo>
                    <a:pt x="0" y="137"/>
                  </a:lnTo>
                  <a:close/>
                  <a:moveTo>
                    <a:pt x="796" y="44"/>
                  </a:moveTo>
                  <a:lnTo>
                    <a:pt x="1114" y="44"/>
                  </a:lnTo>
                  <a:lnTo>
                    <a:pt x="1114" y="138"/>
                  </a:lnTo>
                  <a:lnTo>
                    <a:pt x="796" y="138"/>
                  </a:lnTo>
                  <a:lnTo>
                    <a:pt x="796" y="44"/>
                  </a:lnTo>
                  <a:close/>
                  <a:moveTo>
                    <a:pt x="1591" y="87"/>
                  </a:moveTo>
                  <a:lnTo>
                    <a:pt x="1910" y="87"/>
                  </a:lnTo>
                  <a:lnTo>
                    <a:pt x="1910" y="185"/>
                  </a:lnTo>
                  <a:lnTo>
                    <a:pt x="1591" y="185"/>
                  </a:lnTo>
                  <a:lnTo>
                    <a:pt x="1591" y="87"/>
                  </a:lnTo>
                  <a:close/>
                  <a:moveTo>
                    <a:pt x="2386" y="0"/>
                  </a:moveTo>
                  <a:lnTo>
                    <a:pt x="2704" y="0"/>
                  </a:lnTo>
                  <a:lnTo>
                    <a:pt x="2704" y="97"/>
                  </a:lnTo>
                  <a:lnTo>
                    <a:pt x="2386" y="97"/>
                  </a:lnTo>
                  <a:lnTo>
                    <a:pt x="2386" y="0"/>
                  </a:lnTo>
                  <a:close/>
                </a:path>
              </a:pathLst>
            </a:custGeom>
            <a:solidFill>
              <a:srgbClr val="DB843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8" name="Freeform 14"/>
            <p:cNvSpPr>
              <a:spLocks noEditPoints="1"/>
            </p:cNvSpPr>
            <p:nvPr/>
          </p:nvSpPr>
          <p:spPr bwMode="auto">
            <a:xfrm>
              <a:off x="1546225" y="1747838"/>
              <a:ext cx="4292600" cy="327025"/>
            </a:xfrm>
            <a:custGeom>
              <a:avLst/>
              <a:gdLst>
                <a:gd name="T0" fmla="*/ 0 w 2704"/>
                <a:gd name="T1" fmla="*/ 0 h 206"/>
                <a:gd name="T2" fmla="*/ 2147483647 w 2704"/>
                <a:gd name="T3" fmla="*/ 0 h 206"/>
                <a:gd name="T4" fmla="*/ 2147483647 w 2704"/>
                <a:gd name="T5" fmla="*/ 2147483647 h 206"/>
                <a:gd name="T6" fmla="*/ 0 w 2704"/>
                <a:gd name="T7" fmla="*/ 2147483647 h 206"/>
                <a:gd name="T8" fmla="*/ 0 w 2704"/>
                <a:gd name="T9" fmla="*/ 0 h 206"/>
                <a:gd name="T10" fmla="*/ 2147483647 w 2704"/>
                <a:gd name="T11" fmla="*/ 0 h 206"/>
                <a:gd name="T12" fmla="*/ 2147483647 w 2704"/>
                <a:gd name="T13" fmla="*/ 0 h 206"/>
                <a:gd name="T14" fmla="*/ 2147483647 w 2704"/>
                <a:gd name="T15" fmla="*/ 2147483647 h 206"/>
                <a:gd name="T16" fmla="*/ 2147483647 w 2704"/>
                <a:gd name="T17" fmla="*/ 2147483647 h 206"/>
                <a:gd name="T18" fmla="*/ 2147483647 w 2704"/>
                <a:gd name="T19" fmla="*/ 0 h 206"/>
                <a:gd name="T20" fmla="*/ 2147483647 w 2704"/>
                <a:gd name="T21" fmla="*/ 0 h 206"/>
                <a:gd name="T22" fmla="*/ 2147483647 w 2704"/>
                <a:gd name="T23" fmla="*/ 0 h 206"/>
                <a:gd name="T24" fmla="*/ 2147483647 w 2704"/>
                <a:gd name="T25" fmla="*/ 2147483647 h 206"/>
                <a:gd name="T26" fmla="*/ 2147483647 w 2704"/>
                <a:gd name="T27" fmla="*/ 2147483647 h 206"/>
                <a:gd name="T28" fmla="*/ 2147483647 w 2704"/>
                <a:gd name="T29" fmla="*/ 0 h 206"/>
                <a:gd name="T30" fmla="*/ 2147483647 w 2704"/>
                <a:gd name="T31" fmla="*/ 0 h 206"/>
                <a:gd name="T32" fmla="*/ 2147483647 w 2704"/>
                <a:gd name="T33" fmla="*/ 0 h 206"/>
                <a:gd name="T34" fmla="*/ 2147483647 w 2704"/>
                <a:gd name="T35" fmla="*/ 2147483647 h 206"/>
                <a:gd name="T36" fmla="*/ 2147483647 w 2704"/>
                <a:gd name="T37" fmla="*/ 2147483647 h 206"/>
                <a:gd name="T38" fmla="*/ 2147483647 w 2704"/>
                <a:gd name="T39" fmla="*/ 0 h 20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704" h="206">
                  <a:moveTo>
                    <a:pt x="0" y="0"/>
                  </a:moveTo>
                  <a:lnTo>
                    <a:pt x="318" y="0"/>
                  </a:lnTo>
                  <a:lnTo>
                    <a:pt x="318" y="206"/>
                  </a:lnTo>
                  <a:lnTo>
                    <a:pt x="0" y="206"/>
                  </a:lnTo>
                  <a:lnTo>
                    <a:pt x="0" y="0"/>
                  </a:lnTo>
                  <a:close/>
                  <a:moveTo>
                    <a:pt x="796" y="0"/>
                  </a:moveTo>
                  <a:lnTo>
                    <a:pt x="1114" y="0"/>
                  </a:lnTo>
                  <a:lnTo>
                    <a:pt x="1114" y="113"/>
                  </a:lnTo>
                  <a:lnTo>
                    <a:pt x="796" y="113"/>
                  </a:lnTo>
                  <a:lnTo>
                    <a:pt x="796" y="0"/>
                  </a:lnTo>
                  <a:close/>
                  <a:moveTo>
                    <a:pt x="1591" y="0"/>
                  </a:moveTo>
                  <a:lnTo>
                    <a:pt x="1910" y="0"/>
                  </a:lnTo>
                  <a:lnTo>
                    <a:pt x="1910" y="156"/>
                  </a:lnTo>
                  <a:lnTo>
                    <a:pt x="1591" y="156"/>
                  </a:lnTo>
                  <a:lnTo>
                    <a:pt x="1591" y="0"/>
                  </a:lnTo>
                  <a:close/>
                  <a:moveTo>
                    <a:pt x="2386" y="0"/>
                  </a:moveTo>
                  <a:lnTo>
                    <a:pt x="2704" y="0"/>
                  </a:lnTo>
                  <a:lnTo>
                    <a:pt x="2704" y="69"/>
                  </a:lnTo>
                  <a:lnTo>
                    <a:pt x="2386" y="69"/>
                  </a:lnTo>
                  <a:lnTo>
                    <a:pt x="2386" y="0"/>
                  </a:lnTo>
                  <a:close/>
                </a:path>
              </a:pathLst>
            </a:custGeom>
            <a:solidFill>
              <a:srgbClr val="93A9C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9" name="Rectangle 15"/>
            <p:cNvSpPr>
              <a:spLocks noChangeArrowheads="1"/>
            </p:cNvSpPr>
            <p:nvPr/>
          </p:nvSpPr>
          <p:spPr bwMode="auto">
            <a:xfrm>
              <a:off x="1162050" y="1747838"/>
              <a:ext cx="12700" cy="3059112"/>
            </a:xfrm>
            <a:prstGeom prst="rect">
              <a:avLst/>
            </a:prstGeom>
            <a:solidFill>
              <a:srgbClr val="868686"/>
            </a:solidFill>
            <a:ln w="1">
              <a:solidFill>
                <a:srgbClr val="868686"/>
              </a:solidFill>
              <a:bevel/>
              <a:headEnd/>
              <a:tailEnd/>
            </a:ln>
          </p:spPr>
          <p:txBody>
            <a:bodyPr/>
            <a:lstStyle/>
            <a:p>
              <a:endParaRPr lang="en-US" sz="2000"/>
            </a:p>
          </p:txBody>
        </p:sp>
        <p:sp>
          <p:nvSpPr>
            <p:cNvPr id="6160" name="Freeform 16"/>
            <p:cNvSpPr>
              <a:spLocks noEditPoints="1"/>
            </p:cNvSpPr>
            <p:nvPr/>
          </p:nvSpPr>
          <p:spPr bwMode="auto">
            <a:xfrm>
              <a:off x="1114425" y="1743075"/>
              <a:ext cx="53975" cy="3070225"/>
            </a:xfrm>
            <a:custGeom>
              <a:avLst/>
              <a:gdLst>
                <a:gd name="T0" fmla="*/ 0 w 34"/>
                <a:gd name="T1" fmla="*/ 2147483647 h 1934"/>
                <a:gd name="T2" fmla="*/ 2147483647 w 34"/>
                <a:gd name="T3" fmla="*/ 2147483647 h 1934"/>
                <a:gd name="T4" fmla="*/ 2147483647 w 34"/>
                <a:gd name="T5" fmla="*/ 2147483647 h 1934"/>
                <a:gd name="T6" fmla="*/ 0 w 34"/>
                <a:gd name="T7" fmla="*/ 2147483647 h 1934"/>
                <a:gd name="T8" fmla="*/ 0 w 34"/>
                <a:gd name="T9" fmla="*/ 2147483647 h 1934"/>
                <a:gd name="T10" fmla="*/ 0 w 34"/>
                <a:gd name="T11" fmla="*/ 2147483647 h 1934"/>
                <a:gd name="T12" fmla="*/ 2147483647 w 34"/>
                <a:gd name="T13" fmla="*/ 2147483647 h 1934"/>
                <a:gd name="T14" fmla="*/ 2147483647 w 34"/>
                <a:gd name="T15" fmla="*/ 2147483647 h 1934"/>
                <a:gd name="T16" fmla="*/ 0 w 34"/>
                <a:gd name="T17" fmla="*/ 2147483647 h 1934"/>
                <a:gd name="T18" fmla="*/ 0 w 34"/>
                <a:gd name="T19" fmla="*/ 2147483647 h 1934"/>
                <a:gd name="T20" fmla="*/ 0 w 34"/>
                <a:gd name="T21" fmla="*/ 2147483647 h 1934"/>
                <a:gd name="T22" fmla="*/ 2147483647 w 34"/>
                <a:gd name="T23" fmla="*/ 2147483647 h 1934"/>
                <a:gd name="T24" fmla="*/ 2147483647 w 34"/>
                <a:gd name="T25" fmla="*/ 2147483647 h 1934"/>
                <a:gd name="T26" fmla="*/ 0 w 34"/>
                <a:gd name="T27" fmla="*/ 2147483647 h 1934"/>
                <a:gd name="T28" fmla="*/ 0 w 34"/>
                <a:gd name="T29" fmla="*/ 2147483647 h 1934"/>
                <a:gd name="T30" fmla="*/ 0 w 34"/>
                <a:gd name="T31" fmla="*/ 2147483647 h 1934"/>
                <a:gd name="T32" fmla="*/ 2147483647 w 34"/>
                <a:gd name="T33" fmla="*/ 2147483647 h 1934"/>
                <a:gd name="T34" fmla="*/ 2147483647 w 34"/>
                <a:gd name="T35" fmla="*/ 2147483647 h 1934"/>
                <a:gd name="T36" fmla="*/ 0 w 34"/>
                <a:gd name="T37" fmla="*/ 2147483647 h 1934"/>
                <a:gd name="T38" fmla="*/ 0 w 34"/>
                <a:gd name="T39" fmla="*/ 2147483647 h 1934"/>
                <a:gd name="T40" fmla="*/ 0 w 34"/>
                <a:gd name="T41" fmla="*/ 2147483647 h 1934"/>
                <a:gd name="T42" fmla="*/ 2147483647 w 34"/>
                <a:gd name="T43" fmla="*/ 2147483647 h 1934"/>
                <a:gd name="T44" fmla="*/ 2147483647 w 34"/>
                <a:gd name="T45" fmla="*/ 2147483647 h 1934"/>
                <a:gd name="T46" fmla="*/ 0 w 34"/>
                <a:gd name="T47" fmla="*/ 2147483647 h 1934"/>
                <a:gd name="T48" fmla="*/ 0 w 34"/>
                <a:gd name="T49" fmla="*/ 2147483647 h 1934"/>
                <a:gd name="T50" fmla="*/ 0 w 34"/>
                <a:gd name="T51" fmla="*/ 2147483647 h 1934"/>
                <a:gd name="T52" fmla="*/ 2147483647 w 34"/>
                <a:gd name="T53" fmla="*/ 2147483647 h 1934"/>
                <a:gd name="T54" fmla="*/ 2147483647 w 34"/>
                <a:gd name="T55" fmla="*/ 2147483647 h 1934"/>
                <a:gd name="T56" fmla="*/ 0 w 34"/>
                <a:gd name="T57" fmla="*/ 2147483647 h 1934"/>
                <a:gd name="T58" fmla="*/ 0 w 34"/>
                <a:gd name="T59" fmla="*/ 2147483647 h 1934"/>
                <a:gd name="T60" fmla="*/ 0 w 34"/>
                <a:gd name="T61" fmla="*/ 2147483647 h 1934"/>
                <a:gd name="T62" fmla="*/ 2147483647 w 34"/>
                <a:gd name="T63" fmla="*/ 2147483647 h 1934"/>
                <a:gd name="T64" fmla="*/ 2147483647 w 34"/>
                <a:gd name="T65" fmla="*/ 2147483647 h 1934"/>
                <a:gd name="T66" fmla="*/ 0 w 34"/>
                <a:gd name="T67" fmla="*/ 2147483647 h 1934"/>
                <a:gd name="T68" fmla="*/ 0 w 34"/>
                <a:gd name="T69" fmla="*/ 2147483647 h 1934"/>
                <a:gd name="T70" fmla="*/ 0 w 34"/>
                <a:gd name="T71" fmla="*/ 2147483647 h 1934"/>
                <a:gd name="T72" fmla="*/ 2147483647 w 34"/>
                <a:gd name="T73" fmla="*/ 2147483647 h 1934"/>
                <a:gd name="T74" fmla="*/ 2147483647 w 34"/>
                <a:gd name="T75" fmla="*/ 2147483647 h 1934"/>
                <a:gd name="T76" fmla="*/ 0 w 34"/>
                <a:gd name="T77" fmla="*/ 2147483647 h 1934"/>
                <a:gd name="T78" fmla="*/ 0 w 34"/>
                <a:gd name="T79" fmla="*/ 2147483647 h 1934"/>
                <a:gd name="T80" fmla="*/ 0 w 34"/>
                <a:gd name="T81" fmla="*/ 2147483647 h 1934"/>
                <a:gd name="T82" fmla="*/ 2147483647 w 34"/>
                <a:gd name="T83" fmla="*/ 2147483647 h 1934"/>
                <a:gd name="T84" fmla="*/ 2147483647 w 34"/>
                <a:gd name="T85" fmla="*/ 2147483647 h 1934"/>
                <a:gd name="T86" fmla="*/ 0 w 34"/>
                <a:gd name="T87" fmla="*/ 2147483647 h 1934"/>
                <a:gd name="T88" fmla="*/ 0 w 34"/>
                <a:gd name="T89" fmla="*/ 2147483647 h 1934"/>
                <a:gd name="T90" fmla="*/ 0 w 34"/>
                <a:gd name="T91" fmla="*/ 2147483647 h 1934"/>
                <a:gd name="T92" fmla="*/ 2147483647 w 34"/>
                <a:gd name="T93" fmla="*/ 2147483647 h 1934"/>
                <a:gd name="T94" fmla="*/ 2147483647 w 34"/>
                <a:gd name="T95" fmla="*/ 2147483647 h 1934"/>
                <a:gd name="T96" fmla="*/ 0 w 34"/>
                <a:gd name="T97" fmla="*/ 2147483647 h 1934"/>
                <a:gd name="T98" fmla="*/ 0 w 34"/>
                <a:gd name="T99" fmla="*/ 2147483647 h 1934"/>
                <a:gd name="T100" fmla="*/ 0 w 34"/>
                <a:gd name="T101" fmla="*/ 0 h 1934"/>
                <a:gd name="T102" fmla="*/ 2147483647 w 34"/>
                <a:gd name="T103" fmla="*/ 0 h 1934"/>
                <a:gd name="T104" fmla="*/ 2147483647 w 34"/>
                <a:gd name="T105" fmla="*/ 2147483647 h 1934"/>
                <a:gd name="T106" fmla="*/ 0 w 34"/>
                <a:gd name="T107" fmla="*/ 2147483647 h 1934"/>
                <a:gd name="T108" fmla="*/ 0 w 34"/>
                <a:gd name="T109" fmla="*/ 0 h 193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4" h="1934">
                  <a:moveTo>
                    <a:pt x="0" y="1927"/>
                  </a:moveTo>
                  <a:lnTo>
                    <a:pt x="34" y="1927"/>
                  </a:lnTo>
                  <a:lnTo>
                    <a:pt x="34" y="1934"/>
                  </a:lnTo>
                  <a:lnTo>
                    <a:pt x="0" y="1934"/>
                  </a:lnTo>
                  <a:lnTo>
                    <a:pt x="0" y="1927"/>
                  </a:lnTo>
                  <a:close/>
                  <a:moveTo>
                    <a:pt x="0" y="1734"/>
                  </a:moveTo>
                  <a:lnTo>
                    <a:pt x="34" y="1734"/>
                  </a:lnTo>
                  <a:lnTo>
                    <a:pt x="34" y="1741"/>
                  </a:lnTo>
                  <a:lnTo>
                    <a:pt x="0" y="1741"/>
                  </a:lnTo>
                  <a:lnTo>
                    <a:pt x="0" y="1734"/>
                  </a:lnTo>
                  <a:close/>
                  <a:moveTo>
                    <a:pt x="0" y="1541"/>
                  </a:moveTo>
                  <a:lnTo>
                    <a:pt x="34" y="1541"/>
                  </a:lnTo>
                  <a:lnTo>
                    <a:pt x="34" y="1548"/>
                  </a:lnTo>
                  <a:lnTo>
                    <a:pt x="0" y="1548"/>
                  </a:lnTo>
                  <a:lnTo>
                    <a:pt x="0" y="1541"/>
                  </a:lnTo>
                  <a:close/>
                  <a:moveTo>
                    <a:pt x="0" y="1349"/>
                  </a:moveTo>
                  <a:lnTo>
                    <a:pt x="34" y="1349"/>
                  </a:lnTo>
                  <a:lnTo>
                    <a:pt x="34" y="1357"/>
                  </a:lnTo>
                  <a:lnTo>
                    <a:pt x="0" y="1357"/>
                  </a:lnTo>
                  <a:lnTo>
                    <a:pt x="0" y="1349"/>
                  </a:lnTo>
                  <a:close/>
                  <a:moveTo>
                    <a:pt x="0" y="1156"/>
                  </a:moveTo>
                  <a:lnTo>
                    <a:pt x="34" y="1156"/>
                  </a:lnTo>
                  <a:lnTo>
                    <a:pt x="34" y="1164"/>
                  </a:lnTo>
                  <a:lnTo>
                    <a:pt x="0" y="1164"/>
                  </a:lnTo>
                  <a:lnTo>
                    <a:pt x="0" y="1156"/>
                  </a:lnTo>
                  <a:close/>
                  <a:moveTo>
                    <a:pt x="0" y="963"/>
                  </a:moveTo>
                  <a:lnTo>
                    <a:pt x="34" y="963"/>
                  </a:lnTo>
                  <a:lnTo>
                    <a:pt x="34" y="971"/>
                  </a:lnTo>
                  <a:lnTo>
                    <a:pt x="0" y="971"/>
                  </a:lnTo>
                  <a:lnTo>
                    <a:pt x="0" y="963"/>
                  </a:lnTo>
                  <a:close/>
                  <a:moveTo>
                    <a:pt x="0" y="770"/>
                  </a:moveTo>
                  <a:lnTo>
                    <a:pt x="34" y="770"/>
                  </a:lnTo>
                  <a:lnTo>
                    <a:pt x="34" y="778"/>
                  </a:lnTo>
                  <a:lnTo>
                    <a:pt x="0" y="778"/>
                  </a:lnTo>
                  <a:lnTo>
                    <a:pt x="0" y="770"/>
                  </a:lnTo>
                  <a:close/>
                  <a:moveTo>
                    <a:pt x="0" y="577"/>
                  </a:moveTo>
                  <a:lnTo>
                    <a:pt x="34" y="577"/>
                  </a:lnTo>
                  <a:lnTo>
                    <a:pt x="34" y="585"/>
                  </a:lnTo>
                  <a:lnTo>
                    <a:pt x="0" y="585"/>
                  </a:lnTo>
                  <a:lnTo>
                    <a:pt x="0" y="577"/>
                  </a:lnTo>
                  <a:close/>
                  <a:moveTo>
                    <a:pt x="0" y="384"/>
                  </a:moveTo>
                  <a:lnTo>
                    <a:pt x="34" y="384"/>
                  </a:lnTo>
                  <a:lnTo>
                    <a:pt x="34" y="392"/>
                  </a:lnTo>
                  <a:lnTo>
                    <a:pt x="0" y="392"/>
                  </a:lnTo>
                  <a:lnTo>
                    <a:pt x="0" y="384"/>
                  </a:lnTo>
                  <a:close/>
                  <a:moveTo>
                    <a:pt x="0" y="191"/>
                  </a:moveTo>
                  <a:lnTo>
                    <a:pt x="34" y="191"/>
                  </a:lnTo>
                  <a:lnTo>
                    <a:pt x="34" y="199"/>
                  </a:lnTo>
                  <a:lnTo>
                    <a:pt x="0" y="199"/>
                  </a:lnTo>
                  <a:lnTo>
                    <a:pt x="0" y="191"/>
                  </a:lnTo>
                  <a:close/>
                  <a:moveTo>
                    <a:pt x="0" y="0"/>
                  </a:moveTo>
                  <a:lnTo>
                    <a:pt x="34" y="0"/>
                  </a:lnTo>
                  <a:lnTo>
                    <a:pt x="34" y="7"/>
                  </a:lnTo>
                  <a:lnTo>
                    <a:pt x="0" y="7"/>
                  </a:lnTo>
                  <a:lnTo>
                    <a:pt x="0" y="0"/>
                  </a:lnTo>
                  <a:close/>
                </a:path>
              </a:pathLst>
            </a:custGeom>
            <a:solidFill>
              <a:srgbClr val="868686"/>
            </a:solidFill>
            <a:ln w="1" cap="flat">
              <a:solidFill>
                <a:srgbClr val="868686"/>
              </a:solidFill>
              <a:prstDash val="solid"/>
              <a:bevel/>
              <a:headEnd/>
              <a:tailEnd/>
            </a:ln>
          </p:spPr>
          <p:txBody>
            <a:bodyPr/>
            <a:lstStyle/>
            <a:p>
              <a:endParaRPr lang="en-GB"/>
            </a:p>
          </p:txBody>
        </p:sp>
        <p:sp>
          <p:nvSpPr>
            <p:cNvPr id="6161" name="Rectangle 17"/>
            <p:cNvSpPr>
              <a:spLocks noChangeArrowheads="1"/>
            </p:cNvSpPr>
            <p:nvPr/>
          </p:nvSpPr>
          <p:spPr bwMode="auto">
            <a:xfrm>
              <a:off x="1168400" y="4802188"/>
              <a:ext cx="5048250" cy="11112"/>
            </a:xfrm>
            <a:prstGeom prst="rect">
              <a:avLst/>
            </a:prstGeom>
            <a:solidFill>
              <a:srgbClr val="868686"/>
            </a:solidFill>
            <a:ln w="1">
              <a:solidFill>
                <a:srgbClr val="868686"/>
              </a:solidFill>
              <a:bevel/>
              <a:headEnd/>
              <a:tailEnd/>
            </a:ln>
          </p:spPr>
          <p:txBody>
            <a:bodyPr/>
            <a:lstStyle/>
            <a:p>
              <a:endParaRPr lang="en-US" sz="2000"/>
            </a:p>
          </p:txBody>
        </p:sp>
        <p:sp>
          <p:nvSpPr>
            <p:cNvPr id="6162" name="Freeform 18"/>
            <p:cNvSpPr>
              <a:spLocks noEditPoints="1"/>
            </p:cNvSpPr>
            <p:nvPr/>
          </p:nvSpPr>
          <p:spPr bwMode="auto">
            <a:xfrm>
              <a:off x="1162050" y="4806950"/>
              <a:ext cx="5060950" cy="55562"/>
            </a:xfrm>
            <a:custGeom>
              <a:avLst/>
              <a:gdLst>
                <a:gd name="T0" fmla="*/ 2147483647 w 3188"/>
                <a:gd name="T1" fmla="*/ 0 h 35"/>
                <a:gd name="T2" fmla="*/ 2147483647 w 3188"/>
                <a:gd name="T3" fmla="*/ 2147483647 h 35"/>
                <a:gd name="T4" fmla="*/ 0 w 3188"/>
                <a:gd name="T5" fmla="*/ 2147483647 h 35"/>
                <a:gd name="T6" fmla="*/ 0 w 3188"/>
                <a:gd name="T7" fmla="*/ 0 h 35"/>
                <a:gd name="T8" fmla="*/ 2147483647 w 3188"/>
                <a:gd name="T9" fmla="*/ 0 h 35"/>
                <a:gd name="T10" fmla="*/ 2147483647 w 3188"/>
                <a:gd name="T11" fmla="*/ 0 h 35"/>
                <a:gd name="T12" fmla="*/ 2147483647 w 3188"/>
                <a:gd name="T13" fmla="*/ 2147483647 h 35"/>
                <a:gd name="T14" fmla="*/ 2147483647 w 3188"/>
                <a:gd name="T15" fmla="*/ 2147483647 h 35"/>
                <a:gd name="T16" fmla="*/ 2147483647 w 3188"/>
                <a:gd name="T17" fmla="*/ 0 h 35"/>
                <a:gd name="T18" fmla="*/ 2147483647 w 3188"/>
                <a:gd name="T19" fmla="*/ 0 h 35"/>
                <a:gd name="T20" fmla="*/ 2147483647 w 3188"/>
                <a:gd name="T21" fmla="*/ 0 h 35"/>
                <a:gd name="T22" fmla="*/ 2147483647 w 3188"/>
                <a:gd name="T23" fmla="*/ 2147483647 h 35"/>
                <a:gd name="T24" fmla="*/ 2147483647 w 3188"/>
                <a:gd name="T25" fmla="*/ 2147483647 h 35"/>
                <a:gd name="T26" fmla="*/ 2147483647 w 3188"/>
                <a:gd name="T27" fmla="*/ 0 h 35"/>
                <a:gd name="T28" fmla="*/ 2147483647 w 3188"/>
                <a:gd name="T29" fmla="*/ 0 h 35"/>
                <a:gd name="T30" fmla="*/ 2147483647 w 3188"/>
                <a:gd name="T31" fmla="*/ 0 h 35"/>
                <a:gd name="T32" fmla="*/ 2147483647 w 3188"/>
                <a:gd name="T33" fmla="*/ 2147483647 h 35"/>
                <a:gd name="T34" fmla="*/ 2147483647 w 3188"/>
                <a:gd name="T35" fmla="*/ 2147483647 h 35"/>
                <a:gd name="T36" fmla="*/ 2147483647 w 3188"/>
                <a:gd name="T37" fmla="*/ 0 h 35"/>
                <a:gd name="T38" fmla="*/ 2147483647 w 3188"/>
                <a:gd name="T39" fmla="*/ 0 h 35"/>
                <a:gd name="T40" fmla="*/ 2147483647 w 3188"/>
                <a:gd name="T41" fmla="*/ 0 h 35"/>
                <a:gd name="T42" fmla="*/ 2147483647 w 3188"/>
                <a:gd name="T43" fmla="*/ 2147483647 h 35"/>
                <a:gd name="T44" fmla="*/ 2147483647 w 3188"/>
                <a:gd name="T45" fmla="*/ 2147483647 h 35"/>
                <a:gd name="T46" fmla="*/ 2147483647 w 3188"/>
                <a:gd name="T47" fmla="*/ 0 h 35"/>
                <a:gd name="T48" fmla="*/ 2147483647 w 3188"/>
                <a:gd name="T49" fmla="*/ 0 h 3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188" h="35">
                  <a:moveTo>
                    <a:pt x="8" y="0"/>
                  </a:moveTo>
                  <a:lnTo>
                    <a:pt x="8" y="35"/>
                  </a:lnTo>
                  <a:lnTo>
                    <a:pt x="0" y="35"/>
                  </a:lnTo>
                  <a:lnTo>
                    <a:pt x="0" y="0"/>
                  </a:lnTo>
                  <a:lnTo>
                    <a:pt x="8" y="0"/>
                  </a:lnTo>
                  <a:close/>
                  <a:moveTo>
                    <a:pt x="802" y="0"/>
                  </a:moveTo>
                  <a:lnTo>
                    <a:pt x="802" y="35"/>
                  </a:lnTo>
                  <a:lnTo>
                    <a:pt x="795" y="35"/>
                  </a:lnTo>
                  <a:lnTo>
                    <a:pt x="795" y="0"/>
                  </a:lnTo>
                  <a:lnTo>
                    <a:pt x="802" y="0"/>
                  </a:lnTo>
                  <a:close/>
                  <a:moveTo>
                    <a:pt x="1598" y="0"/>
                  </a:moveTo>
                  <a:lnTo>
                    <a:pt x="1598" y="35"/>
                  </a:lnTo>
                  <a:lnTo>
                    <a:pt x="1591" y="35"/>
                  </a:lnTo>
                  <a:lnTo>
                    <a:pt x="1591" y="0"/>
                  </a:lnTo>
                  <a:lnTo>
                    <a:pt x="1598" y="0"/>
                  </a:lnTo>
                  <a:close/>
                  <a:moveTo>
                    <a:pt x="2394" y="0"/>
                  </a:moveTo>
                  <a:lnTo>
                    <a:pt x="2394" y="35"/>
                  </a:lnTo>
                  <a:lnTo>
                    <a:pt x="2386" y="35"/>
                  </a:lnTo>
                  <a:lnTo>
                    <a:pt x="2386" y="0"/>
                  </a:lnTo>
                  <a:lnTo>
                    <a:pt x="2394" y="0"/>
                  </a:lnTo>
                  <a:close/>
                  <a:moveTo>
                    <a:pt x="3188" y="0"/>
                  </a:moveTo>
                  <a:lnTo>
                    <a:pt x="3188" y="35"/>
                  </a:lnTo>
                  <a:lnTo>
                    <a:pt x="3181" y="35"/>
                  </a:lnTo>
                  <a:lnTo>
                    <a:pt x="3181" y="0"/>
                  </a:lnTo>
                  <a:lnTo>
                    <a:pt x="3188" y="0"/>
                  </a:lnTo>
                  <a:close/>
                </a:path>
              </a:pathLst>
            </a:custGeom>
            <a:solidFill>
              <a:srgbClr val="868686"/>
            </a:solidFill>
            <a:ln w="1" cap="flat">
              <a:solidFill>
                <a:srgbClr val="868686"/>
              </a:solidFill>
              <a:prstDash val="solid"/>
              <a:bevel/>
              <a:headEnd/>
              <a:tailEnd/>
            </a:ln>
          </p:spPr>
          <p:txBody>
            <a:bodyPr/>
            <a:lstStyle/>
            <a:p>
              <a:endParaRPr lang="en-GB"/>
            </a:p>
          </p:txBody>
        </p:sp>
        <p:sp>
          <p:nvSpPr>
            <p:cNvPr id="6163" name="Rectangle 19"/>
            <p:cNvSpPr>
              <a:spLocks noChangeArrowheads="1"/>
            </p:cNvSpPr>
            <p:nvPr/>
          </p:nvSpPr>
          <p:spPr bwMode="auto">
            <a:xfrm>
              <a:off x="811213" y="4697413"/>
              <a:ext cx="219612"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0%</a:t>
              </a:r>
              <a:endParaRPr lang="en-US" sz="2000"/>
            </a:p>
          </p:txBody>
        </p:sp>
        <p:sp>
          <p:nvSpPr>
            <p:cNvPr id="6164" name="Rectangle 20"/>
            <p:cNvSpPr>
              <a:spLocks noChangeArrowheads="1"/>
            </p:cNvSpPr>
            <p:nvPr/>
          </p:nvSpPr>
          <p:spPr bwMode="auto">
            <a:xfrm>
              <a:off x="725488" y="4391025"/>
              <a:ext cx="310983"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10%</a:t>
              </a:r>
              <a:endParaRPr lang="en-US" sz="2000"/>
            </a:p>
          </p:txBody>
        </p:sp>
        <p:sp>
          <p:nvSpPr>
            <p:cNvPr id="6165" name="Rectangle 21"/>
            <p:cNvSpPr>
              <a:spLocks noChangeArrowheads="1"/>
            </p:cNvSpPr>
            <p:nvPr/>
          </p:nvSpPr>
          <p:spPr bwMode="auto">
            <a:xfrm>
              <a:off x="725488" y="4084638"/>
              <a:ext cx="310983"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20%</a:t>
              </a:r>
              <a:endParaRPr lang="en-US" sz="2000"/>
            </a:p>
          </p:txBody>
        </p:sp>
        <p:sp>
          <p:nvSpPr>
            <p:cNvPr id="6166" name="Rectangle 22"/>
            <p:cNvSpPr>
              <a:spLocks noChangeArrowheads="1"/>
            </p:cNvSpPr>
            <p:nvPr/>
          </p:nvSpPr>
          <p:spPr bwMode="auto">
            <a:xfrm>
              <a:off x="725488" y="3778250"/>
              <a:ext cx="310983"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30%</a:t>
              </a:r>
              <a:endParaRPr lang="en-US" sz="2000"/>
            </a:p>
          </p:txBody>
        </p:sp>
        <p:sp>
          <p:nvSpPr>
            <p:cNvPr id="6167" name="Rectangle 23"/>
            <p:cNvSpPr>
              <a:spLocks noChangeArrowheads="1"/>
            </p:cNvSpPr>
            <p:nvPr/>
          </p:nvSpPr>
          <p:spPr bwMode="auto">
            <a:xfrm>
              <a:off x="725488" y="3473450"/>
              <a:ext cx="310983"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40%</a:t>
              </a:r>
              <a:endParaRPr lang="en-US" sz="2000"/>
            </a:p>
          </p:txBody>
        </p:sp>
        <p:sp>
          <p:nvSpPr>
            <p:cNvPr id="6168" name="Rectangle 24"/>
            <p:cNvSpPr>
              <a:spLocks noChangeArrowheads="1"/>
            </p:cNvSpPr>
            <p:nvPr/>
          </p:nvSpPr>
          <p:spPr bwMode="auto">
            <a:xfrm>
              <a:off x="725488" y="3167063"/>
              <a:ext cx="310983"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50%</a:t>
              </a:r>
              <a:endParaRPr lang="en-US" sz="2000"/>
            </a:p>
          </p:txBody>
        </p:sp>
        <p:sp>
          <p:nvSpPr>
            <p:cNvPr id="6169" name="Rectangle 25"/>
            <p:cNvSpPr>
              <a:spLocks noChangeArrowheads="1"/>
            </p:cNvSpPr>
            <p:nvPr/>
          </p:nvSpPr>
          <p:spPr bwMode="auto">
            <a:xfrm>
              <a:off x="725488" y="2860675"/>
              <a:ext cx="310983"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60%</a:t>
              </a:r>
              <a:endParaRPr lang="en-US" sz="2000"/>
            </a:p>
          </p:txBody>
        </p:sp>
        <p:sp>
          <p:nvSpPr>
            <p:cNvPr id="6170" name="Rectangle 26"/>
            <p:cNvSpPr>
              <a:spLocks noChangeArrowheads="1"/>
            </p:cNvSpPr>
            <p:nvPr/>
          </p:nvSpPr>
          <p:spPr bwMode="auto">
            <a:xfrm>
              <a:off x="725488" y="2554288"/>
              <a:ext cx="310983"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70%</a:t>
              </a:r>
              <a:endParaRPr lang="en-US" sz="2000"/>
            </a:p>
          </p:txBody>
        </p:sp>
        <p:sp>
          <p:nvSpPr>
            <p:cNvPr id="6171" name="Rectangle 27"/>
            <p:cNvSpPr>
              <a:spLocks noChangeArrowheads="1"/>
            </p:cNvSpPr>
            <p:nvPr/>
          </p:nvSpPr>
          <p:spPr bwMode="auto">
            <a:xfrm>
              <a:off x="725488" y="2249488"/>
              <a:ext cx="310983"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80%</a:t>
              </a:r>
              <a:endParaRPr lang="en-US" sz="2000"/>
            </a:p>
          </p:txBody>
        </p:sp>
        <p:sp>
          <p:nvSpPr>
            <p:cNvPr id="6172" name="Rectangle 28"/>
            <p:cNvSpPr>
              <a:spLocks noChangeArrowheads="1"/>
            </p:cNvSpPr>
            <p:nvPr/>
          </p:nvSpPr>
          <p:spPr bwMode="auto">
            <a:xfrm>
              <a:off x="725488" y="1943100"/>
              <a:ext cx="310983"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90%</a:t>
              </a:r>
              <a:endParaRPr lang="en-US" sz="2000"/>
            </a:p>
          </p:txBody>
        </p:sp>
        <p:sp>
          <p:nvSpPr>
            <p:cNvPr id="6173" name="Rectangle 29"/>
            <p:cNvSpPr>
              <a:spLocks noChangeArrowheads="1"/>
            </p:cNvSpPr>
            <p:nvPr/>
          </p:nvSpPr>
          <p:spPr bwMode="auto">
            <a:xfrm>
              <a:off x="641350" y="1636713"/>
              <a:ext cx="402354"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100%</a:t>
              </a:r>
              <a:endParaRPr lang="en-US" sz="2000"/>
            </a:p>
          </p:txBody>
        </p:sp>
        <p:sp>
          <p:nvSpPr>
            <p:cNvPr id="6174" name="Rectangle 30"/>
            <p:cNvSpPr>
              <a:spLocks noChangeArrowheads="1"/>
            </p:cNvSpPr>
            <p:nvPr/>
          </p:nvSpPr>
          <p:spPr bwMode="auto">
            <a:xfrm>
              <a:off x="1379538" y="4914900"/>
              <a:ext cx="907300"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Connections</a:t>
              </a:r>
              <a:endParaRPr lang="en-US" sz="2000"/>
            </a:p>
          </p:txBody>
        </p:sp>
        <p:sp>
          <p:nvSpPr>
            <p:cNvPr id="6175" name="Rectangle 31"/>
            <p:cNvSpPr>
              <a:spLocks noChangeArrowheads="1"/>
            </p:cNvSpPr>
            <p:nvPr/>
          </p:nvSpPr>
          <p:spPr bwMode="auto">
            <a:xfrm>
              <a:off x="2593352" y="4914900"/>
              <a:ext cx="978666" cy="430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1400">
                  <a:solidFill>
                    <a:srgbClr val="000000"/>
                  </a:solidFill>
                  <a:latin typeface="Calibri" pitchFamily="34" charset="0"/>
                </a:rPr>
                <a:t>Energy</a:t>
              </a:r>
            </a:p>
            <a:p>
              <a:pPr algn="ctr"/>
              <a:r>
                <a:rPr lang="en-US" sz="1400">
                  <a:solidFill>
                    <a:srgbClr val="000000"/>
                  </a:solidFill>
                  <a:latin typeface="Calibri" pitchFamily="34" charset="0"/>
                </a:rPr>
                <a:t>Consumption</a:t>
              </a:r>
              <a:endParaRPr lang="en-US" sz="2000"/>
            </a:p>
          </p:txBody>
        </p:sp>
        <p:sp>
          <p:nvSpPr>
            <p:cNvPr id="6176" name="Rectangle 32"/>
            <p:cNvSpPr>
              <a:spLocks noChangeArrowheads="1"/>
            </p:cNvSpPr>
            <p:nvPr/>
          </p:nvSpPr>
          <p:spPr bwMode="auto">
            <a:xfrm>
              <a:off x="3925888" y="4914900"/>
              <a:ext cx="859594"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Energy Cost</a:t>
              </a:r>
              <a:endParaRPr lang="en-US" sz="2000"/>
            </a:p>
          </p:txBody>
        </p:sp>
        <p:sp>
          <p:nvSpPr>
            <p:cNvPr id="6177" name="Rectangle 33"/>
            <p:cNvSpPr>
              <a:spLocks noChangeArrowheads="1"/>
            </p:cNvSpPr>
            <p:nvPr/>
          </p:nvSpPr>
          <p:spPr bwMode="auto">
            <a:xfrm>
              <a:off x="5243788" y="4914900"/>
              <a:ext cx="714940" cy="430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1400">
                  <a:solidFill>
                    <a:srgbClr val="000000"/>
                  </a:solidFill>
                  <a:latin typeface="Calibri" pitchFamily="34" charset="0"/>
                </a:rPr>
                <a:t>CO</a:t>
              </a:r>
              <a:r>
                <a:rPr lang="en-US" sz="1400" baseline="-25000">
                  <a:solidFill>
                    <a:srgbClr val="000000"/>
                  </a:solidFill>
                  <a:latin typeface="Calibri" pitchFamily="34" charset="0"/>
                </a:rPr>
                <a:t>2</a:t>
              </a:r>
            </a:p>
            <a:p>
              <a:pPr algn="ctr"/>
              <a:r>
                <a:rPr lang="en-US" sz="1400">
                  <a:solidFill>
                    <a:srgbClr val="000000"/>
                  </a:solidFill>
                  <a:latin typeface="Calibri" pitchFamily="34" charset="0"/>
                </a:rPr>
                <a:t>Emissions</a:t>
              </a:r>
              <a:endParaRPr lang="en-US" sz="2000"/>
            </a:p>
          </p:txBody>
        </p:sp>
        <p:sp>
          <p:nvSpPr>
            <p:cNvPr id="6178" name="Rectangle 34"/>
            <p:cNvSpPr>
              <a:spLocks noChangeArrowheads="1"/>
            </p:cNvSpPr>
            <p:nvPr/>
          </p:nvSpPr>
          <p:spPr bwMode="auto">
            <a:xfrm>
              <a:off x="6153150" y="1987550"/>
              <a:ext cx="90488" cy="92075"/>
            </a:xfrm>
            <a:prstGeom prst="rect">
              <a:avLst/>
            </a:prstGeom>
            <a:solidFill>
              <a:srgbClr val="93A9C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000"/>
            </a:p>
          </p:txBody>
        </p:sp>
        <p:sp>
          <p:nvSpPr>
            <p:cNvPr id="6179" name="Rectangle 35"/>
            <p:cNvSpPr>
              <a:spLocks noChangeArrowheads="1"/>
            </p:cNvSpPr>
            <p:nvPr/>
          </p:nvSpPr>
          <p:spPr bwMode="auto">
            <a:xfrm>
              <a:off x="6284913" y="1922463"/>
              <a:ext cx="1796582"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South &amp; Central America</a:t>
              </a:r>
              <a:endParaRPr lang="en-US" sz="2000"/>
            </a:p>
          </p:txBody>
        </p:sp>
        <p:sp>
          <p:nvSpPr>
            <p:cNvPr id="6180" name="Rectangle 36"/>
            <p:cNvSpPr>
              <a:spLocks noChangeArrowheads="1"/>
            </p:cNvSpPr>
            <p:nvPr/>
          </p:nvSpPr>
          <p:spPr bwMode="auto">
            <a:xfrm>
              <a:off x="6153150" y="2360613"/>
              <a:ext cx="90488" cy="92075"/>
            </a:xfrm>
            <a:prstGeom prst="rect">
              <a:avLst/>
            </a:prstGeom>
            <a:solidFill>
              <a:srgbClr val="DB84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000"/>
            </a:p>
          </p:txBody>
        </p:sp>
        <p:sp>
          <p:nvSpPr>
            <p:cNvPr id="6181" name="Rectangle 37"/>
            <p:cNvSpPr>
              <a:spLocks noChangeArrowheads="1"/>
            </p:cNvSpPr>
            <p:nvPr/>
          </p:nvSpPr>
          <p:spPr bwMode="auto">
            <a:xfrm>
              <a:off x="6284913" y="2297113"/>
              <a:ext cx="862608"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East Europe</a:t>
              </a:r>
              <a:endParaRPr lang="en-US" sz="2000"/>
            </a:p>
          </p:txBody>
        </p:sp>
        <p:sp>
          <p:nvSpPr>
            <p:cNvPr id="6182" name="Rectangle 38"/>
            <p:cNvSpPr>
              <a:spLocks noChangeArrowheads="1"/>
            </p:cNvSpPr>
            <p:nvPr/>
          </p:nvSpPr>
          <p:spPr bwMode="auto">
            <a:xfrm>
              <a:off x="6153150" y="2735263"/>
              <a:ext cx="90488" cy="92075"/>
            </a:xfrm>
            <a:prstGeom prst="rect">
              <a:avLst/>
            </a:prstGeom>
            <a:solidFill>
              <a:srgbClr val="4198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000"/>
            </a:p>
          </p:txBody>
        </p:sp>
        <p:sp>
          <p:nvSpPr>
            <p:cNvPr id="6183" name="Rectangle 39"/>
            <p:cNvSpPr>
              <a:spLocks noChangeArrowheads="1"/>
            </p:cNvSpPr>
            <p:nvPr/>
          </p:nvSpPr>
          <p:spPr bwMode="auto">
            <a:xfrm>
              <a:off x="6284913" y="2671763"/>
              <a:ext cx="857479"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Middle East</a:t>
              </a:r>
              <a:endParaRPr lang="en-US" sz="2000"/>
            </a:p>
          </p:txBody>
        </p:sp>
        <p:sp>
          <p:nvSpPr>
            <p:cNvPr id="6184" name="Rectangle 40"/>
            <p:cNvSpPr>
              <a:spLocks noChangeArrowheads="1"/>
            </p:cNvSpPr>
            <p:nvPr/>
          </p:nvSpPr>
          <p:spPr bwMode="auto">
            <a:xfrm>
              <a:off x="6153150" y="3111500"/>
              <a:ext cx="90488" cy="90487"/>
            </a:xfrm>
            <a:prstGeom prst="rect">
              <a:avLst/>
            </a:prstGeom>
            <a:solidFill>
              <a:srgbClr val="7158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000"/>
            </a:p>
          </p:txBody>
        </p:sp>
        <p:sp>
          <p:nvSpPr>
            <p:cNvPr id="6185" name="Rectangle 41"/>
            <p:cNvSpPr>
              <a:spLocks noChangeArrowheads="1"/>
            </p:cNvSpPr>
            <p:nvPr/>
          </p:nvSpPr>
          <p:spPr bwMode="auto">
            <a:xfrm>
              <a:off x="6284913" y="3046413"/>
              <a:ext cx="934295"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West Europe</a:t>
              </a:r>
              <a:endParaRPr lang="en-US" sz="2000"/>
            </a:p>
          </p:txBody>
        </p:sp>
        <p:sp>
          <p:nvSpPr>
            <p:cNvPr id="6186" name="Rectangle 42"/>
            <p:cNvSpPr>
              <a:spLocks noChangeArrowheads="1"/>
            </p:cNvSpPr>
            <p:nvPr/>
          </p:nvSpPr>
          <p:spPr bwMode="auto">
            <a:xfrm>
              <a:off x="6153150" y="3486150"/>
              <a:ext cx="90488" cy="90487"/>
            </a:xfrm>
            <a:prstGeom prst="rect">
              <a:avLst/>
            </a:prstGeom>
            <a:solidFill>
              <a:srgbClr val="89A5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000"/>
            </a:p>
          </p:txBody>
        </p:sp>
        <p:sp>
          <p:nvSpPr>
            <p:cNvPr id="6187" name="Rectangle 43"/>
            <p:cNvSpPr>
              <a:spLocks noChangeArrowheads="1"/>
            </p:cNvSpPr>
            <p:nvPr/>
          </p:nvSpPr>
          <p:spPr bwMode="auto">
            <a:xfrm>
              <a:off x="6284913" y="3421063"/>
              <a:ext cx="423321"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Africa</a:t>
              </a:r>
              <a:endParaRPr lang="en-US" sz="2000"/>
            </a:p>
          </p:txBody>
        </p:sp>
        <p:sp>
          <p:nvSpPr>
            <p:cNvPr id="6188" name="Rectangle 44"/>
            <p:cNvSpPr>
              <a:spLocks noChangeArrowheads="1"/>
            </p:cNvSpPr>
            <p:nvPr/>
          </p:nvSpPr>
          <p:spPr bwMode="auto">
            <a:xfrm>
              <a:off x="6153150" y="3860800"/>
              <a:ext cx="90488" cy="90487"/>
            </a:xfrm>
            <a:prstGeom prst="rect">
              <a:avLst/>
            </a:prstGeom>
            <a:solidFill>
              <a:srgbClr val="AA464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000"/>
            </a:p>
          </p:txBody>
        </p:sp>
        <p:sp>
          <p:nvSpPr>
            <p:cNvPr id="6189" name="Rectangle 45"/>
            <p:cNvSpPr>
              <a:spLocks noChangeArrowheads="1"/>
            </p:cNvSpPr>
            <p:nvPr/>
          </p:nvSpPr>
          <p:spPr bwMode="auto">
            <a:xfrm>
              <a:off x="6284913" y="3795713"/>
              <a:ext cx="1047018"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USA &amp; Canada</a:t>
              </a:r>
              <a:endParaRPr lang="en-US" sz="2000"/>
            </a:p>
          </p:txBody>
        </p:sp>
        <p:sp>
          <p:nvSpPr>
            <p:cNvPr id="6190" name="Rectangle 46"/>
            <p:cNvSpPr>
              <a:spLocks noChangeArrowheads="1"/>
            </p:cNvSpPr>
            <p:nvPr/>
          </p:nvSpPr>
          <p:spPr bwMode="auto">
            <a:xfrm>
              <a:off x="6153150" y="4235450"/>
              <a:ext cx="90488" cy="92075"/>
            </a:xfrm>
            <a:prstGeom prst="rect">
              <a:avLst/>
            </a:prstGeom>
            <a:solidFill>
              <a:srgbClr val="4572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000"/>
            </a:p>
          </p:txBody>
        </p:sp>
        <p:sp>
          <p:nvSpPr>
            <p:cNvPr id="6191" name="Rectangle 47"/>
            <p:cNvSpPr>
              <a:spLocks noChangeArrowheads="1"/>
            </p:cNvSpPr>
            <p:nvPr/>
          </p:nvSpPr>
          <p:spPr bwMode="auto">
            <a:xfrm>
              <a:off x="6284913" y="4168775"/>
              <a:ext cx="807272"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Asia Pacific</a:t>
              </a:r>
              <a:endParaRPr lang="en-US" sz="2000"/>
            </a:p>
          </p:txBody>
        </p:sp>
        <p:sp>
          <p:nvSpPr>
            <p:cNvPr id="6192" name="Rectangle 30"/>
            <p:cNvSpPr>
              <a:spLocks noChangeArrowheads="1"/>
            </p:cNvSpPr>
            <p:nvPr/>
          </p:nvSpPr>
          <p:spPr bwMode="auto">
            <a:xfrm>
              <a:off x="1607942" y="1500753"/>
              <a:ext cx="320601"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5 bn</a:t>
              </a:r>
              <a:endParaRPr lang="en-US" sz="2000"/>
            </a:p>
          </p:txBody>
        </p:sp>
        <p:sp>
          <p:nvSpPr>
            <p:cNvPr id="6193" name="Rectangle 30"/>
            <p:cNvSpPr>
              <a:spLocks noChangeArrowheads="1"/>
            </p:cNvSpPr>
            <p:nvPr/>
          </p:nvSpPr>
          <p:spPr bwMode="auto">
            <a:xfrm>
              <a:off x="2748354" y="1500753"/>
              <a:ext cx="657231"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120 TWh</a:t>
              </a:r>
              <a:endParaRPr lang="en-US" sz="2000"/>
            </a:p>
          </p:txBody>
        </p:sp>
        <p:sp>
          <p:nvSpPr>
            <p:cNvPr id="6194" name="Rectangle 30"/>
            <p:cNvSpPr>
              <a:spLocks noChangeArrowheads="1"/>
            </p:cNvSpPr>
            <p:nvPr/>
          </p:nvSpPr>
          <p:spPr bwMode="auto">
            <a:xfrm>
              <a:off x="4090597" y="1500753"/>
              <a:ext cx="503343"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$13 bn</a:t>
              </a:r>
              <a:endParaRPr lang="en-US" sz="2000"/>
            </a:p>
          </p:txBody>
        </p:sp>
        <p:sp>
          <p:nvSpPr>
            <p:cNvPr id="6195" name="Rectangle 30"/>
            <p:cNvSpPr>
              <a:spLocks noChangeArrowheads="1"/>
            </p:cNvSpPr>
            <p:nvPr/>
          </p:nvSpPr>
          <p:spPr bwMode="auto">
            <a:xfrm>
              <a:off x="5373348" y="1500753"/>
              <a:ext cx="437620" cy="21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000000"/>
                  </a:solidFill>
                  <a:latin typeface="Calibri" pitchFamily="34" charset="0"/>
                </a:rPr>
                <a:t>70 Mt</a:t>
              </a:r>
              <a:endParaRPr lang="en-US" sz="2000"/>
            </a:p>
          </p:txBody>
        </p:sp>
      </p:grpSp>
      <p:sp>
        <p:nvSpPr>
          <p:cNvPr id="6147" name="Title 1"/>
          <p:cNvSpPr txBox="1">
            <a:spLocks/>
          </p:cNvSpPr>
          <p:nvPr/>
        </p:nvSpPr>
        <p:spPr bwMode="auto">
          <a:xfrm>
            <a:off x="384175" y="333375"/>
            <a:ext cx="822007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2000" b="1">
                <a:solidFill>
                  <a:schemeClr val="tx2"/>
                </a:solidFill>
              </a:rPr>
              <a:t>The benchmarking output assists in the measurement and management of industry energy costs and carbon emissions</a:t>
            </a:r>
          </a:p>
        </p:txBody>
      </p:sp>
      <p:sp>
        <p:nvSpPr>
          <p:cNvPr id="6148" name="Rectangle 48"/>
          <p:cNvSpPr>
            <a:spLocks noChangeArrowheads="1"/>
          </p:cNvSpPr>
          <p:nvPr/>
        </p:nvSpPr>
        <p:spPr bwMode="auto">
          <a:xfrm>
            <a:off x="611188" y="5324475"/>
            <a:ext cx="8023225" cy="83185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spcBef>
                <a:spcPts val="100"/>
              </a:spcBef>
              <a:buClr>
                <a:srgbClr val="CD0921"/>
              </a:buClr>
              <a:buSzPct val="50000"/>
            </a:pPr>
            <a:r>
              <a:rPr lang="en-GB" sz="1600"/>
              <a:t>If all networks with above average energy consumption are improved to the industry average, this implies a potential energy cost saving of $1 billion per annum at 2010 prices.  Improving to the top quartile saves potentially over $2 billion annually</a:t>
            </a:r>
          </a:p>
        </p:txBody>
      </p:sp>
      <p:sp>
        <p:nvSpPr>
          <p:cNvPr id="6149" name="Rectangle 49"/>
          <p:cNvSpPr>
            <a:spLocks noChangeArrowheads="1"/>
          </p:cNvSpPr>
          <p:nvPr/>
        </p:nvSpPr>
        <p:spPr bwMode="auto">
          <a:xfrm>
            <a:off x="593725" y="6207125"/>
            <a:ext cx="57737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000"/>
              <a:t>Source: GSMA.  Note costs exclude the capital cost of diesel generators and their maintenance</a:t>
            </a:r>
          </a:p>
        </p:txBody>
      </p:sp>
      <p:sp>
        <p:nvSpPr>
          <p:cNvPr id="6150" name="TextBox 1"/>
          <p:cNvSpPr txBox="1">
            <a:spLocks noChangeArrowheads="1"/>
          </p:cNvSpPr>
          <p:nvPr/>
        </p:nvSpPr>
        <p:spPr bwMode="auto">
          <a:xfrm>
            <a:off x="627063" y="1249363"/>
            <a:ext cx="6429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400" b="1"/>
              <a:t>2010:</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750" y="2276475"/>
            <a:ext cx="2581275"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4688" y="2276475"/>
            <a:ext cx="2581275"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07075" y="2276475"/>
            <a:ext cx="2581275"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3" name="TextBox 1"/>
          <p:cNvSpPr txBox="1">
            <a:spLocks noChangeArrowheads="1"/>
          </p:cNvSpPr>
          <p:nvPr/>
        </p:nvSpPr>
        <p:spPr bwMode="auto">
          <a:xfrm>
            <a:off x="1309688" y="2603500"/>
            <a:ext cx="396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000"/>
              <a:t>119</a:t>
            </a:r>
          </a:p>
        </p:txBody>
      </p:sp>
      <p:sp>
        <p:nvSpPr>
          <p:cNvPr id="7174" name="TextBox 4"/>
          <p:cNvSpPr txBox="1">
            <a:spLocks noChangeArrowheads="1"/>
          </p:cNvSpPr>
          <p:nvPr/>
        </p:nvSpPr>
        <p:spPr bwMode="auto">
          <a:xfrm>
            <a:off x="2268538" y="2592388"/>
            <a:ext cx="3952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000"/>
              <a:t>121</a:t>
            </a:r>
          </a:p>
        </p:txBody>
      </p:sp>
      <p:sp>
        <p:nvSpPr>
          <p:cNvPr id="7175" name="TextBox 5"/>
          <p:cNvSpPr txBox="1">
            <a:spLocks noChangeArrowheads="1"/>
          </p:cNvSpPr>
          <p:nvPr/>
        </p:nvSpPr>
        <p:spPr bwMode="auto">
          <a:xfrm>
            <a:off x="3940175" y="2551113"/>
            <a:ext cx="431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000"/>
              <a:t>25.5</a:t>
            </a:r>
          </a:p>
        </p:txBody>
      </p:sp>
      <p:sp>
        <p:nvSpPr>
          <p:cNvPr id="7176" name="TextBox 6"/>
          <p:cNvSpPr txBox="1">
            <a:spLocks noChangeArrowheads="1"/>
          </p:cNvSpPr>
          <p:nvPr/>
        </p:nvSpPr>
        <p:spPr bwMode="auto">
          <a:xfrm>
            <a:off x="4924425" y="2698750"/>
            <a:ext cx="4318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000"/>
              <a:t>24.1</a:t>
            </a:r>
          </a:p>
        </p:txBody>
      </p:sp>
      <p:sp>
        <p:nvSpPr>
          <p:cNvPr id="7177" name="TextBox 7"/>
          <p:cNvSpPr txBox="1">
            <a:spLocks noChangeArrowheads="1"/>
          </p:cNvSpPr>
          <p:nvPr/>
        </p:nvSpPr>
        <p:spPr bwMode="auto">
          <a:xfrm>
            <a:off x="6513513" y="2603500"/>
            <a:ext cx="4318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000"/>
              <a:t>33.6</a:t>
            </a:r>
          </a:p>
        </p:txBody>
      </p:sp>
      <p:sp>
        <p:nvSpPr>
          <p:cNvPr id="7178" name="TextBox 8"/>
          <p:cNvSpPr txBox="1">
            <a:spLocks noChangeArrowheads="1"/>
          </p:cNvSpPr>
          <p:nvPr/>
        </p:nvSpPr>
        <p:spPr bwMode="auto">
          <a:xfrm>
            <a:off x="7502525" y="3000375"/>
            <a:ext cx="4318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000"/>
              <a:t>27.2</a:t>
            </a:r>
          </a:p>
        </p:txBody>
      </p:sp>
      <p:sp>
        <p:nvSpPr>
          <p:cNvPr id="7179" name="TextBox 3"/>
          <p:cNvSpPr txBox="1">
            <a:spLocks noChangeArrowheads="1"/>
          </p:cNvSpPr>
          <p:nvPr/>
        </p:nvSpPr>
        <p:spPr bwMode="auto">
          <a:xfrm>
            <a:off x="684213" y="1509713"/>
            <a:ext cx="2643187"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400" b="1"/>
              <a:t>Estimated Total industry RAN + Core Energy</a:t>
            </a:r>
          </a:p>
          <a:p>
            <a:pPr eaLnBrk="1" hangingPunct="1"/>
            <a:r>
              <a:rPr lang="en-GB" sz="1400" b="1"/>
              <a:t>TWh</a:t>
            </a:r>
          </a:p>
        </p:txBody>
      </p:sp>
      <p:sp>
        <p:nvSpPr>
          <p:cNvPr id="7180" name="TextBox 11"/>
          <p:cNvSpPr txBox="1">
            <a:spLocks noChangeArrowheads="1"/>
          </p:cNvSpPr>
          <p:nvPr/>
        </p:nvSpPr>
        <p:spPr bwMode="auto">
          <a:xfrm>
            <a:off x="3203575" y="1509713"/>
            <a:ext cx="273685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400" b="1"/>
              <a:t>Estimated Total industry RAN + Core Energy per connection</a:t>
            </a:r>
          </a:p>
          <a:p>
            <a:pPr eaLnBrk="1" hangingPunct="1"/>
            <a:r>
              <a:rPr lang="en-GB" sz="1400" b="1"/>
              <a:t>kWh / connection</a:t>
            </a:r>
          </a:p>
        </p:txBody>
      </p:sp>
      <p:sp>
        <p:nvSpPr>
          <p:cNvPr id="7181" name="TextBox 12"/>
          <p:cNvSpPr txBox="1">
            <a:spLocks noChangeArrowheads="1"/>
          </p:cNvSpPr>
          <p:nvPr/>
        </p:nvSpPr>
        <p:spPr bwMode="auto">
          <a:xfrm>
            <a:off x="5940425" y="1509713"/>
            <a:ext cx="2735263"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400" b="1"/>
              <a:t>Estimated Total industry RAN + Core Energy per unit traffic</a:t>
            </a:r>
          </a:p>
          <a:p>
            <a:pPr eaLnBrk="1" hangingPunct="1"/>
            <a:r>
              <a:rPr lang="en-GB" sz="1400" b="1"/>
              <a:t>kWh / GB</a:t>
            </a:r>
          </a:p>
        </p:txBody>
      </p:sp>
      <p:sp>
        <p:nvSpPr>
          <p:cNvPr id="30751" name="Oval 30750"/>
          <p:cNvSpPr/>
          <p:nvPr/>
        </p:nvSpPr>
        <p:spPr>
          <a:xfrm>
            <a:off x="1754188" y="2476500"/>
            <a:ext cx="557212" cy="2143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000" dirty="0">
                <a:solidFill>
                  <a:schemeClr val="tx1"/>
                </a:solidFill>
              </a:rPr>
              <a:t>+1.6%</a:t>
            </a:r>
          </a:p>
        </p:txBody>
      </p:sp>
      <p:sp>
        <p:nvSpPr>
          <p:cNvPr id="64" name="Oval 63"/>
          <p:cNvSpPr/>
          <p:nvPr/>
        </p:nvSpPr>
        <p:spPr>
          <a:xfrm>
            <a:off x="4408488" y="2638425"/>
            <a:ext cx="557212" cy="2143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000" dirty="0">
                <a:solidFill>
                  <a:schemeClr val="tx1"/>
                </a:solidFill>
              </a:rPr>
              <a:t>-5.4%</a:t>
            </a:r>
          </a:p>
        </p:txBody>
      </p:sp>
      <p:sp>
        <p:nvSpPr>
          <p:cNvPr id="65" name="Oval 64"/>
          <p:cNvSpPr/>
          <p:nvPr/>
        </p:nvSpPr>
        <p:spPr>
          <a:xfrm>
            <a:off x="6964363" y="2927350"/>
            <a:ext cx="557212" cy="2143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000" dirty="0">
                <a:solidFill>
                  <a:schemeClr val="tx1"/>
                </a:solidFill>
              </a:rPr>
              <a:t>-19%</a:t>
            </a:r>
          </a:p>
        </p:txBody>
      </p:sp>
      <p:sp>
        <p:nvSpPr>
          <p:cNvPr id="7185" name="Title 1"/>
          <p:cNvSpPr txBox="1">
            <a:spLocks/>
          </p:cNvSpPr>
          <p:nvPr/>
        </p:nvSpPr>
        <p:spPr bwMode="auto">
          <a:xfrm>
            <a:off x="384175" y="333375"/>
            <a:ext cx="843597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2000" b="1">
                <a:solidFill>
                  <a:schemeClr val="tx2"/>
                </a:solidFill>
              </a:rPr>
              <a:t>Estimated total industry mobile network energy increased slightly from 2009 to 2010, but decreased per connection and per unit traffic </a:t>
            </a:r>
          </a:p>
        </p:txBody>
      </p:sp>
      <p:sp>
        <p:nvSpPr>
          <p:cNvPr id="7186" name="TextBox 8"/>
          <p:cNvSpPr txBox="1">
            <a:spLocks noChangeArrowheads="1"/>
          </p:cNvSpPr>
          <p:nvPr/>
        </p:nvSpPr>
        <p:spPr bwMode="auto">
          <a:xfrm>
            <a:off x="539750" y="5373688"/>
            <a:ext cx="770731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000"/>
              <a:t>Note:  This analysis is based on 34 networks where data for 2009 and 2010 was high quality, with the % changes applied to estimated</a:t>
            </a:r>
          </a:p>
          <a:p>
            <a:pPr eaLnBrk="1" hangingPunct="1"/>
            <a:r>
              <a:rPr lang="en-GB" sz="1000"/>
              <a:t>global totals and averages.  The dataset was equally split between developed and emerging markets but not truly representative as the growth in connections was lower than the true global total.  The definition of energy here is total energy, whether from electricity or diesel</a:t>
            </a:r>
          </a:p>
          <a:p>
            <a:pPr eaLnBrk="1" hangingPunct="1"/>
            <a:endParaRPr lang="en-GB" sz="1000"/>
          </a:p>
          <a:p>
            <a:pPr eaLnBrk="1" hangingPunct="1"/>
            <a:r>
              <a:rPr lang="en-GB" sz="1000"/>
              <a:t>Source: GSMA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84175" y="333375"/>
            <a:ext cx="8364538" cy="777875"/>
          </a:xfrm>
        </p:spPr>
        <p:txBody>
          <a:bodyPr/>
          <a:lstStyle/>
          <a:p>
            <a:r>
              <a:rPr lang="en-GB" smtClean="0"/>
              <a:t>Mobile has the potential to enable significant reduction of GHG emissions and energy costs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30833573"/>
              </p:ext>
            </p:extLst>
          </p:nvPr>
        </p:nvGraphicFramePr>
        <p:xfrm>
          <a:off x="539552" y="1355906"/>
          <a:ext cx="7848872" cy="4665381"/>
        </p:xfrm>
        <a:graphic>
          <a:graphicData uri="http://schemas.openxmlformats.org/drawingml/2006/table">
            <a:tbl>
              <a:tblPr firstRow="1" bandRow="1">
                <a:tableStyleId>{21E4AEA4-8DFA-4A89-87EB-49C32662AFE0}</a:tableStyleId>
              </a:tblPr>
              <a:tblGrid>
                <a:gridCol w="2448272"/>
                <a:gridCol w="5400600"/>
              </a:tblGrid>
              <a:tr h="382691">
                <a:tc>
                  <a:txBody>
                    <a:bodyPr/>
                    <a:lstStyle/>
                    <a:p>
                      <a:r>
                        <a:rPr lang="en-GB" sz="1600" dirty="0" smtClean="0"/>
                        <a:t>Industry Areas</a:t>
                      </a:r>
                      <a:endParaRPr lang="en-GB" sz="1600" dirty="0"/>
                    </a:p>
                  </a:txBody>
                  <a:tcPr marT="45725" marB="45725"/>
                </a:tc>
                <a:tc>
                  <a:txBody>
                    <a:bodyPr/>
                    <a:lstStyle/>
                    <a:p>
                      <a:r>
                        <a:rPr lang="en-GB" sz="1600" dirty="0" smtClean="0"/>
                        <a:t>Mobile</a:t>
                      </a:r>
                      <a:r>
                        <a:rPr lang="en-GB" sz="1600" baseline="0" dirty="0" smtClean="0"/>
                        <a:t> enablement of energy and GHG reduction</a:t>
                      </a:r>
                      <a:endParaRPr lang="en-GB" sz="1600" dirty="0"/>
                    </a:p>
                  </a:txBody>
                  <a:tcPr marT="45725" marB="45725"/>
                </a:tc>
              </a:tr>
              <a:tr h="1352397">
                <a:tc>
                  <a:txBody>
                    <a:bodyPr/>
                    <a:lstStyle/>
                    <a:p>
                      <a:r>
                        <a:rPr lang="en-GB" sz="1600" dirty="0" smtClean="0"/>
                        <a:t>Smart Grids &amp; Meters</a:t>
                      </a:r>
                      <a:endParaRPr lang="en-GB" sz="1600" dirty="0"/>
                    </a:p>
                  </a:txBody>
                  <a:tcPr marT="45725" marB="45725"/>
                </a:tc>
                <a:tc>
                  <a:txBody>
                    <a:bodyPr/>
                    <a:lstStyle/>
                    <a:p>
                      <a:r>
                        <a:rPr lang="en-GB" sz="1600" baseline="0" dirty="0" smtClean="0"/>
                        <a:t>Electricity network monitoring</a:t>
                      </a:r>
                    </a:p>
                    <a:p>
                      <a:r>
                        <a:rPr lang="en-GB" sz="1600" baseline="0" dirty="0" smtClean="0"/>
                        <a:t>Smart meter: assist with micro-generation for buildings</a:t>
                      </a:r>
                    </a:p>
                    <a:p>
                      <a:r>
                        <a:rPr lang="en-GB" sz="1600" dirty="0" smtClean="0"/>
                        <a:t>Smart meter: grid loading optimisation</a:t>
                      </a:r>
                    </a:p>
                    <a:p>
                      <a:endParaRPr lang="en-GB" sz="1600" dirty="0" smtClean="0"/>
                    </a:p>
                    <a:p>
                      <a:endParaRPr lang="en-GB" sz="1600" dirty="0"/>
                    </a:p>
                  </a:txBody>
                  <a:tcPr marT="45725" marB="45725"/>
                </a:tc>
              </a:tr>
              <a:tr h="1352397">
                <a:tc>
                  <a:txBody>
                    <a:bodyPr/>
                    <a:lstStyle/>
                    <a:p>
                      <a:r>
                        <a:rPr lang="en-GB" sz="1600" dirty="0" smtClean="0"/>
                        <a:t>Transport</a:t>
                      </a:r>
                      <a:r>
                        <a:rPr lang="en-GB" sz="1600" baseline="0" dirty="0" smtClean="0"/>
                        <a:t> &amp; Logistics</a:t>
                      </a:r>
                      <a:endParaRPr lang="en-GB" sz="1600" dirty="0"/>
                    </a:p>
                  </a:txBody>
                  <a:tcPr marT="45725" marB="45725"/>
                </a:tc>
                <a:tc>
                  <a:txBody>
                    <a:bodyPr/>
                    <a:lstStyle/>
                    <a:p>
                      <a:r>
                        <a:rPr lang="en-GB" sz="1600" dirty="0" smtClean="0"/>
                        <a:t>Fleet management</a:t>
                      </a:r>
                    </a:p>
                    <a:p>
                      <a:r>
                        <a:rPr lang="en-GB" sz="1600" dirty="0" smtClean="0"/>
                        <a:t>Traffic monitoring, connected road signs, traffic lights</a:t>
                      </a:r>
                    </a:p>
                    <a:p>
                      <a:endParaRPr lang="en-GB" sz="1600" dirty="0" smtClean="0"/>
                    </a:p>
                    <a:p>
                      <a:endParaRPr lang="en-GB" sz="1600" dirty="0" smtClean="0"/>
                    </a:p>
                    <a:p>
                      <a:endParaRPr lang="en-GB" sz="1600" dirty="0"/>
                    </a:p>
                  </a:txBody>
                  <a:tcPr marT="45725" marB="45725"/>
                </a:tc>
              </a:tr>
              <a:tr h="597577">
                <a:tc rowSpan="3">
                  <a:txBody>
                    <a:bodyPr/>
                    <a:lstStyle/>
                    <a:p>
                      <a:r>
                        <a:rPr lang="en-GB" sz="1600" dirty="0" smtClean="0"/>
                        <a:t>Buildings, Dematerialisation, Other</a:t>
                      </a:r>
                      <a:endParaRPr lang="en-GB" sz="1600" dirty="0"/>
                    </a:p>
                  </a:txBody>
                  <a:tcPr marT="45725" marB="45725"/>
                </a:tc>
                <a:tc>
                  <a:txBody>
                    <a:bodyPr/>
                    <a:lstStyle/>
                    <a:p>
                      <a:r>
                        <a:rPr lang="en-GB" sz="1600" dirty="0" smtClean="0"/>
                        <a:t>Increasing building automation</a:t>
                      </a:r>
                      <a:r>
                        <a:rPr lang="en-GB" sz="1600" baseline="0" dirty="0" smtClean="0"/>
                        <a:t> and control</a:t>
                      </a:r>
                    </a:p>
                  </a:txBody>
                  <a:tcPr marT="45725" marB="45725"/>
                </a:tc>
              </a:tr>
              <a:tr h="597628">
                <a:tc vMerge="1">
                  <a:txBody>
                    <a:bodyPr/>
                    <a:lstStyle/>
                    <a:p>
                      <a:endParaRPr lang="en-GB" sz="1600" dirty="0"/>
                    </a:p>
                  </a:txBody>
                  <a:tcPr marT="45725" marB="45725"/>
                </a:tc>
                <a:tc>
                  <a:txBody>
                    <a:bodyPr/>
                    <a:lstStyle/>
                    <a:p>
                      <a:r>
                        <a:rPr lang="en-GB" sz="1600" dirty="0" smtClean="0"/>
                        <a:t>Remote or smart working</a:t>
                      </a:r>
                    </a:p>
                    <a:p>
                      <a:r>
                        <a:rPr lang="en-GB" sz="1600" dirty="0" smtClean="0"/>
                        <a:t>Near field communication</a:t>
                      </a:r>
                      <a:endParaRPr lang="en-GB" sz="1600" dirty="0"/>
                    </a:p>
                  </a:txBody>
                  <a:tcPr marT="45725" marB="45725"/>
                </a:tc>
              </a:tr>
              <a:tr h="382691">
                <a:tc vMerge="1">
                  <a:txBody>
                    <a:bodyPr/>
                    <a:lstStyle/>
                    <a:p>
                      <a:endParaRPr lang="en-GB" sz="1600" dirty="0"/>
                    </a:p>
                  </a:txBody>
                  <a:tcPr marT="45725" marB="45725"/>
                </a:tc>
                <a:tc>
                  <a:txBody>
                    <a:bodyPr/>
                    <a:lstStyle/>
                    <a:p>
                      <a:r>
                        <a:rPr lang="en-GB" sz="1600" dirty="0" smtClean="0"/>
                        <a:t>Smart motors</a:t>
                      </a:r>
                    </a:p>
                  </a:txBody>
                  <a:tcPr marT="45725" marB="45725"/>
                </a:tc>
              </a:tr>
            </a:tbl>
          </a:graphicData>
        </a:graphic>
      </p:graphicFrame>
      <p:pic>
        <p:nvPicPr>
          <p:cNvPr id="8218" name="Picture 26" descr="C:\Users\sam.lynch\AppData\Local\Microsoft\Windows\Temporary Internet Files\Content.IE5\SN6DXB2L\MP900442296[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394" y="2060848"/>
            <a:ext cx="1376773" cy="914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9" name="Picture 27" descr="C:\Users\sam.lynch\AppData\Local\Microsoft\Windows\Temporary Internet Files\Content.IE5\SN6DXB2L\MP90044246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394" y="3442329"/>
            <a:ext cx="1368152" cy="911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2394" y="5037522"/>
            <a:ext cx="1449326" cy="91175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088" y="1557338"/>
            <a:ext cx="6913562" cy="4665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19" name="Title 1"/>
          <p:cNvSpPr txBox="1">
            <a:spLocks/>
          </p:cNvSpPr>
          <p:nvPr/>
        </p:nvSpPr>
        <p:spPr bwMode="auto">
          <a:xfrm>
            <a:off x="384175" y="333375"/>
            <a:ext cx="822007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2000" b="1">
                <a:solidFill>
                  <a:schemeClr val="tx2"/>
                </a:solidFill>
              </a:rPr>
              <a:t>Mobile has the potential to enable emissions savings that are much greater than its own emissions</a:t>
            </a:r>
          </a:p>
        </p:txBody>
      </p:sp>
      <p:sp>
        <p:nvSpPr>
          <p:cNvPr id="9220" name="Rectangle 5"/>
          <p:cNvSpPr>
            <a:spLocks noChangeArrowheads="1"/>
          </p:cNvSpPr>
          <p:nvPr/>
        </p:nvSpPr>
        <p:spPr bwMode="auto">
          <a:xfrm>
            <a:off x="468313" y="1268413"/>
            <a:ext cx="81359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t>Forecast mobile GHG emissions vs. enabled GHG emissions savings, Mt CO</a:t>
            </a:r>
            <a:r>
              <a:rPr lang="en-GB" sz="1600" b="1" baseline="-25000"/>
              <a:t>2</a:t>
            </a:r>
            <a:r>
              <a:rPr lang="en-GB" sz="1600" b="1"/>
              <a:t>e</a:t>
            </a:r>
            <a:endParaRPr lang="en-GB" sz="1600"/>
          </a:p>
        </p:txBody>
      </p:sp>
      <p:sp>
        <p:nvSpPr>
          <p:cNvPr id="9221" name="Rectangle 9"/>
          <p:cNvSpPr>
            <a:spLocks noChangeArrowheads="1"/>
          </p:cNvSpPr>
          <p:nvPr/>
        </p:nvSpPr>
        <p:spPr bwMode="auto">
          <a:xfrm>
            <a:off x="584200" y="6284913"/>
            <a:ext cx="1547813"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000"/>
              <a:t>Source: GSMA Analysis</a:t>
            </a:r>
          </a:p>
        </p:txBody>
      </p:sp>
      <p:sp>
        <p:nvSpPr>
          <p:cNvPr id="9222" name="TextBox 1"/>
          <p:cNvSpPr txBox="1">
            <a:spLocks noChangeArrowheads="1"/>
          </p:cNvSpPr>
          <p:nvPr/>
        </p:nvSpPr>
        <p:spPr bwMode="auto">
          <a:xfrm>
            <a:off x="1619250" y="4578350"/>
            <a:ext cx="35401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200"/>
              <a:t>70</a:t>
            </a:r>
          </a:p>
        </p:txBody>
      </p:sp>
      <p:sp>
        <p:nvSpPr>
          <p:cNvPr id="9223" name="TextBox 7"/>
          <p:cNvSpPr txBox="1">
            <a:spLocks noChangeArrowheads="1"/>
          </p:cNvSpPr>
          <p:nvPr/>
        </p:nvSpPr>
        <p:spPr bwMode="auto">
          <a:xfrm>
            <a:off x="3929063" y="4559300"/>
            <a:ext cx="355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200"/>
              <a:t>75</a:t>
            </a:r>
          </a:p>
        </p:txBody>
      </p:sp>
      <p:sp>
        <p:nvSpPr>
          <p:cNvPr id="9224" name="TextBox 8"/>
          <p:cNvSpPr txBox="1">
            <a:spLocks noChangeArrowheads="1"/>
          </p:cNvSpPr>
          <p:nvPr/>
        </p:nvSpPr>
        <p:spPr bwMode="auto">
          <a:xfrm>
            <a:off x="2413000" y="4810125"/>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200"/>
              <a:t>3</a:t>
            </a:r>
          </a:p>
        </p:txBody>
      </p:sp>
      <p:sp>
        <p:nvSpPr>
          <p:cNvPr id="9225" name="TextBox 9"/>
          <p:cNvSpPr txBox="1">
            <a:spLocks noChangeArrowheads="1"/>
          </p:cNvSpPr>
          <p:nvPr/>
        </p:nvSpPr>
        <p:spPr bwMode="auto">
          <a:xfrm>
            <a:off x="6978650" y="1789113"/>
            <a:ext cx="4397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200"/>
              <a:t>900</a:t>
            </a:r>
          </a:p>
        </p:txBody>
      </p:sp>
      <p:sp>
        <p:nvSpPr>
          <p:cNvPr id="9226" name="Rectangle 12297"/>
          <p:cNvSpPr>
            <a:spLocks noChangeArrowheads="1"/>
          </p:cNvSpPr>
          <p:nvPr/>
        </p:nvSpPr>
        <p:spPr bwMode="auto">
          <a:xfrm>
            <a:off x="1852613" y="3932238"/>
            <a:ext cx="1341437"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t>26 million M2M connections</a:t>
            </a:r>
          </a:p>
        </p:txBody>
      </p:sp>
      <p:sp>
        <p:nvSpPr>
          <p:cNvPr id="9227" name="Rectangle 42"/>
          <p:cNvSpPr>
            <a:spLocks noChangeArrowheads="1"/>
          </p:cNvSpPr>
          <p:nvPr/>
        </p:nvSpPr>
        <p:spPr bwMode="auto">
          <a:xfrm>
            <a:off x="5867400" y="2136775"/>
            <a:ext cx="133985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t>3.5 billion M2M connections</a:t>
            </a:r>
          </a:p>
        </p:txBody>
      </p:sp>
      <p:sp>
        <p:nvSpPr>
          <p:cNvPr id="9228" name="Rectangle 46"/>
          <p:cNvSpPr>
            <a:spLocks noChangeArrowheads="1"/>
          </p:cNvSpPr>
          <p:nvPr/>
        </p:nvSpPr>
        <p:spPr bwMode="auto">
          <a:xfrm>
            <a:off x="4699000" y="4810125"/>
            <a:ext cx="355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200"/>
              <a:t>18</a:t>
            </a:r>
          </a:p>
        </p:txBody>
      </p:sp>
      <p:sp>
        <p:nvSpPr>
          <p:cNvPr id="9229" name="TextBox 7"/>
          <p:cNvSpPr txBox="1">
            <a:spLocks noChangeArrowheads="1"/>
          </p:cNvSpPr>
          <p:nvPr/>
        </p:nvSpPr>
        <p:spPr bwMode="auto">
          <a:xfrm>
            <a:off x="6248400" y="4551363"/>
            <a:ext cx="3540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1200"/>
              <a:t>80</a:t>
            </a:r>
          </a:p>
        </p:txBody>
      </p:sp>
      <p:sp>
        <p:nvSpPr>
          <p:cNvPr id="9230" name="Rectangle 42"/>
          <p:cNvSpPr>
            <a:spLocks noChangeArrowheads="1"/>
          </p:cNvSpPr>
          <p:nvPr/>
        </p:nvSpPr>
        <p:spPr bwMode="auto">
          <a:xfrm>
            <a:off x="4206875" y="3768725"/>
            <a:ext cx="133985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t>100 billion M2M connections</a:t>
            </a:r>
          </a:p>
        </p:txBody>
      </p:sp>
      <p:sp>
        <p:nvSpPr>
          <p:cNvPr id="9231" name="Rectangle 9"/>
          <p:cNvSpPr>
            <a:spLocks noChangeArrowheads="1"/>
          </p:cNvSpPr>
          <p:nvPr/>
        </p:nvSpPr>
        <p:spPr bwMode="auto">
          <a:xfrm>
            <a:off x="584200" y="6092825"/>
            <a:ext cx="46878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000"/>
              <a:t>Note: Includes dematerialisation.  Excludes double-counting and rebound effects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84175" y="333375"/>
            <a:ext cx="8220075" cy="777875"/>
          </a:xfrm>
        </p:spPr>
        <p:txBody>
          <a:bodyPr/>
          <a:lstStyle/>
          <a:p>
            <a:r>
              <a:rPr lang="en-GB" smtClean="0"/>
              <a:t>Smart grids and meters have the largest potential for mobile-enabled emissions reduction</a:t>
            </a:r>
          </a:p>
        </p:txBody>
      </p:sp>
      <p:sp>
        <p:nvSpPr>
          <p:cNvPr id="10243" name="Rectangle 9"/>
          <p:cNvSpPr>
            <a:spLocks noChangeArrowheads="1"/>
          </p:cNvSpPr>
          <p:nvPr/>
        </p:nvSpPr>
        <p:spPr bwMode="auto">
          <a:xfrm>
            <a:off x="584200" y="6186488"/>
            <a:ext cx="15478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000"/>
              <a:t>Source: GSMA Analysis</a:t>
            </a:r>
          </a:p>
        </p:txBody>
      </p:sp>
      <p:pic>
        <p:nvPicPr>
          <p:cNvPr id="1024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75" y="1701800"/>
            <a:ext cx="7505700" cy="424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45" name="Rectangle 5"/>
          <p:cNvSpPr>
            <a:spLocks noChangeArrowheads="1"/>
          </p:cNvSpPr>
          <p:nvPr/>
        </p:nvSpPr>
        <p:spPr bwMode="auto">
          <a:xfrm>
            <a:off x="468313" y="1268413"/>
            <a:ext cx="81359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t>Potential GHG emission savings in smart grids &amp; meters, Mt CO</a:t>
            </a:r>
            <a:r>
              <a:rPr lang="en-GB" sz="1600" b="1" baseline="-25000"/>
              <a:t>2</a:t>
            </a:r>
            <a:r>
              <a:rPr lang="en-GB" sz="1600" b="1"/>
              <a:t>e, 2020</a:t>
            </a:r>
            <a:endParaRPr lang="en-GB" sz="1600"/>
          </a:p>
        </p:txBody>
      </p:sp>
      <p:sp>
        <p:nvSpPr>
          <p:cNvPr id="10246" name="Rectangle 9"/>
          <p:cNvSpPr>
            <a:spLocks noChangeArrowheads="1"/>
          </p:cNvSpPr>
          <p:nvPr/>
        </p:nvSpPr>
        <p:spPr bwMode="auto">
          <a:xfrm>
            <a:off x="584200" y="5994400"/>
            <a:ext cx="32480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000"/>
              <a:t>Note: Excludes double-counting and rebound effects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4175" y="333375"/>
            <a:ext cx="8075613" cy="777875"/>
          </a:xfrm>
        </p:spPr>
        <p:txBody>
          <a:bodyPr/>
          <a:lstStyle/>
          <a:p>
            <a:r>
              <a:rPr lang="en-GB" smtClean="0"/>
              <a:t>Transportation and logistics is the other main area where mobile enabled emissions reduction is high</a:t>
            </a:r>
          </a:p>
        </p:txBody>
      </p:sp>
      <p:sp>
        <p:nvSpPr>
          <p:cNvPr id="11267" name="Rectangle 9"/>
          <p:cNvSpPr>
            <a:spLocks noChangeArrowheads="1"/>
          </p:cNvSpPr>
          <p:nvPr/>
        </p:nvSpPr>
        <p:spPr bwMode="auto">
          <a:xfrm>
            <a:off x="584200" y="6186488"/>
            <a:ext cx="15478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000"/>
              <a:t>Source: GSMA Analysis</a:t>
            </a:r>
          </a:p>
        </p:txBody>
      </p:sp>
      <p:pic>
        <p:nvPicPr>
          <p:cNvPr id="11268"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4200" y="1820863"/>
            <a:ext cx="7546975" cy="427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Rectangle 5"/>
          <p:cNvSpPr>
            <a:spLocks noChangeArrowheads="1"/>
          </p:cNvSpPr>
          <p:nvPr/>
        </p:nvSpPr>
        <p:spPr bwMode="auto">
          <a:xfrm>
            <a:off x="468313" y="1268413"/>
            <a:ext cx="81359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t>Potential GHG emission savings in transport &amp; logistics, Mt CO</a:t>
            </a:r>
            <a:r>
              <a:rPr lang="en-GB" sz="1600" b="1" baseline="-25000"/>
              <a:t>2</a:t>
            </a:r>
            <a:r>
              <a:rPr lang="en-GB" sz="1600" b="1"/>
              <a:t>e, 2020</a:t>
            </a:r>
            <a:endParaRPr lang="en-GB" sz="1600"/>
          </a:p>
        </p:txBody>
      </p:sp>
      <p:sp>
        <p:nvSpPr>
          <p:cNvPr id="11270" name="Rectangle 9"/>
          <p:cNvSpPr>
            <a:spLocks noChangeArrowheads="1"/>
          </p:cNvSpPr>
          <p:nvPr/>
        </p:nvSpPr>
        <p:spPr bwMode="auto">
          <a:xfrm>
            <a:off x="584200" y="5994400"/>
            <a:ext cx="32480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000"/>
              <a:t>Note: Excludes double-counting and rebound effects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SMA PPT Template 2009">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GSMA PPT Template 2009">
  <a:themeElements>
    <a:clrScheme name="2_GSMA PPT Template 200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GSMA PPT Template 2009">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GSMA PPT Template 200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GSMA PPT Template 200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GSMA PPT Template 200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GSMA PPT Template 200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GSMA PPT Template 200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GSMA PPT Template 200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GSMA PPT Template 200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GSMA PPT Template 200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GSMA PPT Template 200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GSMA PPT Template 200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GSMA PPT Template 200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GSMA PPT Template 200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20994</TotalTime>
  <Words>757</Words>
  <Application>Microsoft Office PowerPoint</Application>
  <PresentationFormat>On-screen Show (4:3)</PresentationFormat>
  <Paragraphs>110</Paragraphs>
  <Slides>10</Slides>
  <Notes>1</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GSMA PPT Template 2009</vt:lpstr>
      <vt:lpstr>2_GSMA PPT Template 2009</vt:lpstr>
      <vt:lpstr>PowerPoint Presentation</vt:lpstr>
      <vt:lpstr>Executive summary</vt:lpstr>
      <vt:lpstr>PowerPoint Presentation</vt:lpstr>
      <vt:lpstr>PowerPoint Presentation</vt:lpstr>
      <vt:lpstr>PowerPoint Presentation</vt:lpstr>
      <vt:lpstr>Mobile has the potential to enable significant reduction of GHG emissions and energy costs</vt:lpstr>
      <vt:lpstr>PowerPoint Presentation</vt:lpstr>
      <vt:lpstr>Smart grids and meters have the largest potential for mobile-enabled emissions reduction</vt:lpstr>
      <vt:lpstr>Transportation and logistics is the other main area where mobile enabled emissions reduction is high</vt:lpstr>
      <vt:lpstr>Conclusions</vt:lpstr>
    </vt:vector>
  </TitlesOfParts>
  <Company>GSMA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Networks: Energy Efficiency Benchmarking KPIs</dc:title>
  <dc:creator>David Sanders</dc:creator>
  <cp:lastModifiedBy>Gueye, Diaba</cp:lastModifiedBy>
  <cp:revision>1274</cp:revision>
  <cp:lastPrinted>2011-10-28T14:10:19Z</cp:lastPrinted>
  <dcterms:created xsi:type="dcterms:W3CDTF">2009-11-23T13:59:55Z</dcterms:created>
  <dcterms:modified xsi:type="dcterms:W3CDTF">2012-09-05T14:33:30Z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ingExpirationDate">
    <vt:lpwstr/>
  </property>
  <property fmtid="{D5CDD505-2E9C-101B-9397-08002B2CF9AE}" pid="3" name="PublishingStartDate">
    <vt:lpwstr/>
  </property>
</Properties>
</file>