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653" r:id="rId2"/>
    <p:sldId id="719" r:id="rId3"/>
    <p:sldId id="720" r:id="rId4"/>
    <p:sldId id="724" r:id="rId5"/>
    <p:sldId id="725" r:id="rId6"/>
    <p:sldId id="726" r:id="rId7"/>
    <p:sldId id="727" r:id="rId8"/>
  </p:sldIdLst>
  <p:sldSz cx="9144000" cy="6858000" type="screen4x3"/>
  <p:notesSz cx="6781800" cy="9918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rgbClr val="646464"/>
        </a:solidFill>
        <a:latin typeface="Verdan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rgbClr val="646464"/>
        </a:solidFill>
        <a:latin typeface="Verdan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rgbClr val="646464"/>
        </a:solidFill>
        <a:latin typeface="Verdan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rgbClr val="646464"/>
        </a:solidFill>
        <a:latin typeface="Verdan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rgbClr val="646464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000" kern="1200">
        <a:solidFill>
          <a:srgbClr val="646464"/>
        </a:solidFill>
        <a:latin typeface="Verdan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000" kern="1200">
        <a:solidFill>
          <a:srgbClr val="646464"/>
        </a:solidFill>
        <a:latin typeface="Verdan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000" kern="1200">
        <a:solidFill>
          <a:srgbClr val="646464"/>
        </a:solidFill>
        <a:latin typeface="Verdan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000" kern="1200">
        <a:solidFill>
          <a:srgbClr val="646464"/>
        </a:solidFill>
        <a:latin typeface="Verdana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5BA2"/>
    <a:srgbClr val="0E438A"/>
    <a:srgbClr val="87BBE0"/>
    <a:srgbClr val="000000"/>
    <a:srgbClr val="FF5050"/>
    <a:srgbClr val="0099CC"/>
    <a:srgbClr val="D9445A"/>
    <a:srgbClr val="5251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5862" autoAdjust="0"/>
  </p:normalViewPr>
  <p:slideViewPr>
    <p:cSldViewPr>
      <p:cViewPr varScale="1">
        <p:scale>
          <a:sx n="114" d="100"/>
          <a:sy n="114" d="100"/>
        </p:scale>
        <p:origin x="-59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89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228"/>
    </p:cViewPr>
  </p:sorterViewPr>
  <p:notesViewPr>
    <p:cSldViewPr>
      <p:cViewPr varScale="1">
        <p:scale>
          <a:sx n="74" d="100"/>
          <a:sy n="74" d="100"/>
        </p:scale>
        <p:origin x="-2238" y="-90"/>
      </p:cViewPr>
      <p:guideLst>
        <p:guide orient="horz" pos="3124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1813"/>
            <a:ext cx="29384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DED52C0-C307-4DC6-9710-C2D9C894B3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7942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3338" y="0"/>
            <a:ext cx="29384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4538"/>
            <a:ext cx="4956175" cy="3717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3288" y="4711700"/>
            <a:ext cx="497522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3338" y="9421813"/>
            <a:ext cx="29384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4C39422F-251D-47FD-864B-BEB3C1C612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0585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28E12ED-50CC-411D-9ABF-9A7EA3E53A64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fld id="{402200E3-B6F1-4BFE-978B-D48E0FD5EA2E}" type="slidenum">
              <a:rPr lang="en-US" sz="1200" smtClean="0">
                <a:solidFill>
                  <a:schemeClr val="tx1"/>
                </a:solidFill>
              </a:rPr>
              <a:pPr/>
              <a:t>2</a:t>
            </a:fld>
            <a:endParaRPr lang="en-US" sz="12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mark"/>
          <p:cNvPicPr>
            <a:picLocks noChangeAspect="1" noChangeArrowheads="1"/>
          </p:cNvPicPr>
          <p:nvPr/>
        </p:nvPicPr>
        <p:blipFill>
          <a:blip r:embed="rId2" cstate="print"/>
          <a:srcRect l="6723" b="12773"/>
          <a:stretch>
            <a:fillRect/>
          </a:stretch>
        </p:blipFill>
        <p:spPr bwMode="auto">
          <a:xfrm>
            <a:off x="0" y="809625"/>
            <a:ext cx="6467475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7620000" y="6175375"/>
            <a:ext cx="12811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1000" dirty="0">
                <a:solidFill>
                  <a:schemeClr val="bg1"/>
                </a:solidFill>
                <a:latin typeface="Univers" pitchFamily="34" charset="0"/>
                <a:cs typeface="+mn-cs"/>
              </a:rPr>
              <a:t>International</a:t>
            </a:r>
            <a:br>
              <a:rPr lang="en-US" sz="1000" dirty="0">
                <a:solidFill>
                  <a:schemeClr val="bg1"/>
                </a:solidFill>
                <a:latin typeface="Univers" pitchFamily="34" charset="0"/>
                <a:cs typeface="+mn-cs"/>
              </a:rPr>
            </a:br>
            <a:r>
              <a:rPr lang="en-US" sz="1000" dirty="0">
                <a:solidFill>
                  <a:schemeClr val="bg1"/>
                </a:solidFill>
                <a:latin typeface="Univers" pitchFamily="34" charset="0"/>
                <a:cs typeface="+mn-cs"/>
              </a:rPr>
              <a:t>Telecommunication</a:t>
            </a:r>
            <a:br>
              <a:rPr lang="en-US" sz="1000" dirty="0">
                <a:solidFill>
                  <a:schemeClr val="bg1"/>
                </a:solidFill>
                <a:latin typeface="Univers" pitchFamily="34" charset="0"/>
                <a:cs typeface="+mn-cs"/>
              </a:rPr>
            </a:br>
            <a:r>
              <a:rPr lang="en-US" sz="1000" dirty="0">
                <a:solidFill>
                  <a:schemeClr val="bg1"/>
                </a:solidFill>
                <a:latin typeface="Univers" pitchFamily="34" charset="0"/>
                <a:cs typeface="+mn-cs"/>
              </a:rPr>
              <a:t>Union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1" dirty="0">
                <a:solidFill>
                  <a:srgbClr val="0C4B84"/>
                </a:solidFill>
                <a:cs typeface="+mn-cs"/>
              </a:rPr>
              <a:t> </a:t>
            </a:r>
            <a:endParaRPr lang="en-US" sz="24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1" dirty="0">
                <a:solidFill>
                  <a:srgbClr val="0C4B84"/>
                </a:solidFill>
                <a:cs typeface="+mn-cs"/>
              </a:rPr>
              <a:t> </a:t>
            </a:r>
            <a:endParaRPr lang="en-US" sz="24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000" dirty="0">
                <a:solidFill>
                  <a:srgbClr val="000000"/>
                </a:solidFill>
                <a:cs typeface="+mn-cs"/>
              </a:rPr>
              <a:t> </a:t>
            </a:r>
            <a:endParaRPr lang="en-US" sz="2400" dirty="0">
              <a:solidFill>
                <a:schemeClr val="tx1"/>
              </a:solidFill>
              <a:cs typeface="+mn-cs"/>
            </a:endParaRPr>
          </a:p>
        </p:txBody>
      </p:sp>
      <p:pic>
        <p:nvPicPr>
          <p:cNvPr id="9" name="Picture 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0675" y="6080125"/>
            <a:ext cx="19335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3"/>
          <p:cNvSpPr>
            <a:spLocks noChangeArrowheads="1"/>
          </p:cNvSpPr>
          <p:nvPr/>
        </p:nvSpPr>
        <p:spPr bwMode="auto">
          <a:xfrm>
            <a:off x="2886075" y="6302375"/>
            <a:ext cx="3702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solidFill>
                  <a:srgbClr val="0E438A"/>
                </a:solidFill>
                <a:latin typeface="Zurich BlkEx BT"/>
                <a:cs typeface="+mn-cs"/>
              </a:rPr>
              <a:t>Committed to connecting the world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484313"/>
            <a:ext cx="7772400" cy="1728787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24479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2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A945E-9CBE-4936-8F97-9C14C59FDC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C16F6-6976-482C-BC6E-3CDF201970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081088"/>
            <a:ext cx="1943100" cy="51641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1081088"/>
            <a:ext cx="5678487" cy="51641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04562-E454-4AC3-8BBB-A4D6674BEA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0F7CE-D864-46BD-A281-643E72AD9E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F9D23-B598-44AF-94A3-F184DB23D9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989138"/>
            <a:ext cx="3810000" cy="4256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9138"/>
            <a:ext cx="3810000" cy="4256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158EF-2F83-4275-B2DB-DA87245DD1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ADF35-3946-4D23-A334-2261396F1E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FD094-E8AE-4EC4-A94E-C85414A0BC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3D96C-73EE-4789-8E8A-A1D45ADB87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129AF-2C4F-482E-922B-44D632BC02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E4F62-D2F6-4C4A-981D-189A1AFFF4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0" descr="Watermark"/>
          <p:cNvPicPr>
            <a:picLocks noChangeAspect="1" noChangeArrowheads="1"/>
          </p:cNvPicPr>
          <p:nvPr/>
        </p:nvPicPr>
        <p:blipFill>
          <a:blip r:embed="rId13" cstate="print"/>
          <a:srcRect l="6723" b="12773"/>
          <a:stretch>
            <a:fillRect/>
          </a:stretch>
        </p:blipFill>
        <p:spPr bwMode="auto">
          <a:xfrm>
            <a:off x="0" y="809625"/>
            <a:ext cx="6467475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81088"/>
            <a:ext cx="7772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67" name="Rectangle 4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69350" y="6403975"/>
            <a:ext cx="339725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000">
                <a:solidFill>
                  <a:srgbClr val="0E438A"/>
                </a:solidFill>
                <a:latin typeface="Zurich BT" charset="0"/>
                <a:cs typeface="Times New Roman" pitchFamily="18" charset="0"/>
              </a:defRPr>
            </a:lvl1pPr>
          </a:lstStyle>
          <a:p>
            <a:pPr>
              <a:defRPr/>
            </a:pPr>
            <a:fld id="{1D0BCA28-D5DA-4874-ACEF-B45D7C3CFA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25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2054" name="Picture 5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804025" y="6124575"/>
            <a:ext cx="19335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0" name="Rectangle 66"/>
          <p:cNvSpPr>
            <a:spLocks noChangeArrowheads="1"/>
          </p:cNvSpPr>
          <p:nvPr/>
        </p:nvSpPr>
        <p:spPr bwMode="auto">
          <a:xfrm>
            <a:off x="2916238" y="6308725"/>
            <a:ext cx="3702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solidFill>
                  <a:srgbClr val="0E438A"/>
                </a:solidFill>
                <a:latin typeface="Zurich BlkEx BT"/>
                <a:cs typeface="+mn-cs"/>
              </a:rPr>
              <a:t>Committed to connecting the world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E438A"/>
        </a:buClr>
        <a:buSzPct val="110000"/>
        <a:buFont typeface="Wingdings" pitchFamily="2" charset="2"/>
        <a:buChar char="§"/>
        <a:defRPr sz="3200">
          <a:solidFill>
            <a:srgbClr val="5C5C5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Ø"/>
        <a:defRPr sz="2800">
          <a:solidFill>
            <a:srgbClr val="5C5C5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§"/>
        <a:defRPr sz="2400">
          <a:solidFill>
            <a:srgbClr val="5C5C5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tu.int/ITU-T/studygroups/com05/sg5-q23.html" TargetMode="External"/><Relationship Id="rId3" Type="http://schemas.openxmlformats.org/officeDocument/2006/relationships/hyperlink" Target="http://www.itu.int/ITU-T/studygroups/com05/sg5-q17.html" TargetMode="External"/><Relationship Id="rId7" Type="http://schemas.openxmlformats.org/officeDocument/2006/relationships/hyperlink" Target="http://www.itu.int/ITU-T/studygroups/com05/sg5-q22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itu.int/ITU-T/studygroups/com05/sg5-q21.html" TargetMode="External"/><Relationship Id="rId5" Type="http://schemas.openxmlformats.org/officeDocument/2006/relationships/hyperlink" Target="http://www.itu.int/ITU-T/studygroups/com05/sg5-q19.html" TargetMode="External"/><Relationship Id="rId4" Type="http://schemas.openxmlformats.org/officeDocument/2006/relationships/hyperlink" Target="http://www.itu.int/ITU-T/studygroups/com05/sg5-q18.html" TargetMode="External"/><Relationship Id="rId9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3563888" y="1124744"/>
            <a:ext cx="5139219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4000" b="1" dirty="0" smtClean="0">
                <a:solidFill>
                  <a:srgbClr val="0E438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ITU-T’s activities on Environmental Sustainability</a:t>
            </a:r>
            <a:r>
              <a:rPr lang="en-US" sz="4400" b="1" dirty="0" smtClean="0">
                <a:solidFill>
                  <a:srgbClr val="0E438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4400" b="1" dirty="0" smtClean="0">
                <a:solidFill>
                  <a:srgbClr val="0E438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4000" dirty="0" smtClean="0">
              <a:solidFill>
                <a:srgbClr val="0066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it-IT" sz="3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Ahmed Zeddam</a:t>
            </a:r>
          </a:p>
          <a:p>
            <a:pPr algn="ctr">
              <a:defRPr/>
            </a:pPr>
            <a:r>
              <a:rPr lang="en-US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France </a:t>
            </a:r>
            <a:r>
              <a:rPr lang="en-US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Télécom</a:t>
            </a:r>
            <a:r>
              <a:rPr lang="en-US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Orange Labs </a:t>
            </a:r>
            <a:endParaRPr lang="en-US" sz="3200" dirty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026" name="Picture 2" descr="C:\Users\bueti\Pictures\paris - GSW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73" y="1880828"/>
            <a:ext cx="3040144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179512" y="324495"/>
            <a:ext cx="6346825" cy="1384995"/>
          </a:xfrm>
        </p:spPr>
        <p:txBody>
          <a:bodyPr/>
          <a:lstStyle/>
          <a:p>
            <a:r>
              <a:rPr lang="en-US" sz="2400" dirty="0" smtClean="0">
                <a:cs typeface="Times New Roman" pitchFamily="18" charset="0"/>
              </a:rPr>
              <a:t>ITU-T Study Group 5</a:t>
            </a:r>
            <a:br>
              <a:rPr lang="en-US" sz="2400" dirty="0" smtClean="0">
                <a:cs typeface="Times New Roman" pitchFamily="18" charset="0"/>
              </a:rPr>
            </a:br>
            <a:r>
              <a:rPr lang="en-US" sz="2400" dirty="0" smtClean="0">
                <a:cs typeface="Times New Roman" pitchFamily="18" charset="0"/>
              </a:rPr>
              <a:t>“Environment &amp; climate </a:t>
            </a:r>
            <a:r>
              <a:rPr lang="en-US" sz="2400" dirty="0">
                <a:cs typeface="Times New Roman" pitchFamily="18" charset="0"/>
              </a:rPr>
              <a:t>c</a:t>
            </a:r>
            <a:r>
              <a:rPr lang="en-US" sz="2400" dirty="0" smtClean="0">
                <a:cs typeface="Times New Roman" pitchFamily="18" charset="0"/>
              </a:rPr>
              <a:t>hange”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504" y="2348880"/>
            <a:ext cx="2915816" cy="2562547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1800" b="1" dirty="0" smtClean="0">
                <a:solidFill>
                  <a:srgbClr val="00B050"/>
                </a:solidFill>
                <a:latin typeface="+mj-lt"/>
              </a:rPr>
              <a:t>Next meeting of Working </a:t>
            </a:r>
            <a:r>
              <a:rPr lang="en-US" sz="1800" b="1" dirty="0" smtClean="0">
                <a:solidFill>
                  <a:srgbClr val="00B050"/>
                </a:solidFill>
                <a:latin typeface="+mj-lt"/>
              </a:rPr>
              <a:t>Party 3 “ICT and Climate Change”</a:t>
            </a:r>
          </a:p>
          <a:p>
            <a:pPr>
              <a:defRPr/>
            </a:pP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8-12 October 2012</a:t>
            </a:r>
            <a:endParaRPr lang="en-US" sz="1800" dirty="0" smtClean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pPr lvl="1">
              <a:buFont typeface="Wingdings" pitchFamily="2" charset="2"/>
              <a:buNone/>
              <a:defRPr/>
            </a:pPr>
            <a:endParaRPr lang="en-US" sz="1800" i="1" dirty="0" smtClean="0">
              <a:solidFill>
                <a:srgbClr val="00B050"/>
              </a:solidFill>
              <a:latin typeface="+mj-lt"/>
            </a:endParaRPr>
          </a:p>
          <a:p>
            <a:pPr marL="0" indent="0">
              <a:buNone/>
              <a:defRPr/>
            </a:pPr>
            <a:endParaRPr lang="en-US" sz="1800" dirty="0" smtClean="0">
              <a:solidFill>
                <a:schemeClr val="tx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15816" y="1490598"/>
            <a:ext cx="6228184" cy="4633978"/>
          </a:xfrm>
        </p:spPr>
        <p:txBody>
          <a:bodyPr/>
          <a:lstStyle/>
          <a:p>
            <a:pPr marL="457200" indent="-457200">
              <a:buFont typeface="Wingdings" pitchFamily="2" charset="2"/>
              <a:buNone/>
              <a:defRPr/>
            </a:pPr>
            <a:r>
              <a:rPr lang="en-US" sz="1800" b="1" dirty="0" smtClean="0">
                <a:solidFill>
                  <a:srgbClr val="1B5BA2"/>
                </a:solidFill>
                <a:latin typeface="+mj-lt"/>
                <a:cs typeface="Times New Roman" pitchFamily="18" charset="0"/>
              </a:rPr>
              <a:t>ITU-T SG5/WP3’s work areas:</a:t>
            </a:r>
            <a:endParaRPr lang="en-US" sz="1800" dirty="0" smtClean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pPr>
              <a:defRPr/>
            </a:pPr>
            <a:r>
              <a:rPr lang="en-US" sz="1800" dirty="0" smtClean="0">
                <a:latin typeface="+mj-lt"/>
                <a:hlinkClick r:id="rId3" action="ppaction://hlinkfile"/>
              </a:rPr>
              <a:t>Q 17/5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- Energy efficiency for ICT equipment and Climate Change standards harmonization </a:t>
            </a:r>
          </a:p>
          <a:p>
            <a:pPr>
              <a:defRPr/>
            </a:pPr>
            <a:r>
              <a:rPr lang="en-US" sz="1800" dirty="0" smtClean="0">
                <a:latin typeface="+mj-lt"/>
                <a:hlinkClick r:id="rId4" action="ppaction://hlinkfile"/>
              </a:rPr>
              <a:t>Q 18/5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- Methodology of environmental impact assessment of ICT </a:t>
            </a:r>
          </a:p>
          <a:p>
            <a:pPr>
              <a:defRPr/>
            </a:pPr>
            <a:r>
              <a:rPr lang="en-US" sz="1800" dirty="0" smtClean="0">
                <a:latin typeface="+mj-lt"/>
                <a:hlinkClick r:id="rId5" action="ppaction://hlinkfile"/>
              </a:rPr>
              <a:t>Q 19/5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- Power feeding systems </a:t>
            </a:r>
          </a:p>
          <a:p>
            <a:pPr>
              <a:defRPr/>
            </a:pPr>
            <a:r>
              <a:rPr lang="en-US" sz="1800" dirty="0" smtClean="0">
                <a:latin typeface="+mj-lt"/>
                <a:hlinkClick r:id="rId6" action="ppaction://hlinkfile"/>
              </a:rPr>
              <a:t>Q 21/5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- Environmental protection and recycling of ICT equipment/facilities </a:t>
            </a:r>
          </a:p>
          <a:p>
            <a:pPr>
              <a:defRPr/>
            </a:pPr>
            <a:r>
              <a:rPr lang="en-US" sz="1800" dirty="0" smtClean="0">
                <a:latin typeface="+mj-lt"/>
                <a:hlinkClick r:id="rId7" action="ppaction://hlinkfile"/>
              </a:rPr>
              <a:t>Q 22/5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- Setting up a low cost sustainable telecommunication infrastructure for rural communications in developing countries </a:t>
            </a:r>
          </a:p>
          <a:p>
            <a:pPr>
              <a:defRPr/>
            </a:pPr>
            <a:r>
              <a:rPr lang="en-US" sz="1800" dirty="0" smtClean="0">
                <a:latin typeface="+mj-lt"/>
                <a:hlinkClick r:id="rId8" action="ppaction://hlinkfile"/>
              </a:rPr>
              <a:t>Q 23/5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- Using ICTs to enable countries to adapt to climate change </a:t>
            </a:r>
          </a:p>
          <a:p>
            <a:pPr>
              <a:defRPr/>
            </a:pPr>
            <a:r>
              <a:rPr lang="en-US" sz="1800" b="1" i="1" dirty="0">
                <a:solidFill>
                  <a:srgbClr val="00B050"/>
                </a:solidFill>
                <a:latin typeface="+mj-lt"/>
              </a:rPr>
              <a:t>new </a:t>
            </a:r>
            <a:r>
              <a:rPr lang="en-US" sz="1800" b="1" i="1" dirty="0" smtClean="0">
                <a:solidFill>
                  <a:srgbClr val="00B050"/>
                </a:solidFill>
                <a:latin typeface="+mj-lt"/>
              </a:rPr>
              <a:t>- Leveraging </a:t>
            </a:r>
            <a:r>
              <a:rPr lang="en-US" sz="1800" b="1" i="1" dirty="0">
                <a:solidFill>
                  <a:srgbClr val="00B050"/>
                </a:solidFill>
                <a:latin typeface="+mj-lt"/>
              </a:rPr>
              <a:t>and enhancing the ICT environmental </a:t>
            </a:r>
            <a:r>
              <a:rPr lang="en-US" sz="1800" b="1" i="1" dirty="0" smtClean="0">
                <a:solidFill>
                  <a:srgbClr val="00B050"/>
                </a:solidFill>
                <a:latin typeface="+mj-lt"/>
              </a:rPr>
              <a:t>sustainability</a:t>
            </a:r>
            <a:endParaRPr lang="en-US" sz="1800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13317" name="Slide Number Placeholder 6"/>
          <p:cNvSpPr>
            <a:spLocks noGrp="1"/>
          </p:cNvSpPr>
          <p:nvPr>
            <p:ph type="sldNum" sz="quarter" idx="10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46464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/>
            <a:fld id="{9709F10E-C465-4AC9-A180-85D1CFC488D2}" type="slidenum">
              <a:rPr lang="en-US" sz="1000" smtClean="0">
                <a:solidFill>
                  <a:srgbClr val="0E438A"/>
                </a:solidFill>
                <a:latin typeface="Zurich BT" charset="0"/>
                <a:cs typeface="Times New Roman" pitchFamily="18" charset="0"/>
              </a:rPr>
              <a:pPr eaLnBrk="1" hangingPunct="1"/>
              <a:t>2</a:t>
            </a:fld>
            <a:endParaRPr lang="en-US" sz="1000" smtClean="0">
              <a:solidFill>
                <a:srgbClr val="0E438A"/>
              </a:solidFill>
              <a:latin typeface="Zurich BT" charset="0"/>
              <a:cs typeface="Times New Roman" pitchFamily="18" charset="0"/>
            </a:endParaRPr>
          </a:p>
        </p:txBody>
      </p:sp>
      <p:pic>
        <p:nvPicPr>
          <p:cNvPr id="13318" name="il_fi" descr="http://1.bp.blogspot.com/_EmUidIgTDTo/SZrenb8XaEI/AAAAAAAAAQA/jhY24TXsenU/s400/green-energy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1358"/>
            <a:ext cx="1260351" cy="1439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35111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leonardpera.files.wordpress.com/2009/11/green-ict-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217" y="3645024"/>
            <a:ext cx="3793028" cy="253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11560" y="260648"/>
            <a:ext cx="7772400" cy="1384995"/>
          </a:xfrm>
        </p:spPr>
        <p:txBody>
          <a:bodyPr/>
          <a:lstStyle/>
          <a:p>
            <a:r>
              <a:rPr lang="en-US" sz="2800" dirty="0" smtClean="0"/>
              <a:t>Leveraging </a:t>
            </a:r>
            <a:r>
              <a:rPr lang="en-US" sz="2800" dirty="0"/>
              <a:t>and enhancing the ICT environmental sustainability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843809" y="1628800"/>
            <a:ext cx="5976664" cy="3384376"/>
          </a:xfr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8100000" scaled="1"/>
            <a:tileRect/>
          </a:gradFill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1B5BA2"/>
                </a:solidFill>
                <a:latin typeface="+mj-lt"/>
                <a:cs typeface="Times New Roman" pitchFamily="18" charset="0"/>
              </a:rPr>
              <a:t>Keywords of the new </a:t>
            </a:r>
            <a:r>
              <a:rPr lang="en-US" sz="1800" b="1" dirty="0">
                <a:solidFill>
                  <a:srgbClr val="1B5BA2"/>
                </a:solidFill>
                <a:latin typeface="+mj-lt"/>
                <a:cs typeface="Times New Roman" pitchFamily="18" charset="0"/>
              </a:rPr>
              <a:t>question:</a:t>
            </a:r>
            <a:endParaRPr lang="en-US" sz="1800" b="1" dirty="0">
              <a:solidFill>
                <a:srgbClr val="1B5BA2"/>
              </a:solidFill>
              <a:latin typeface="+mj-lt"/>
              <a:cs typeface="Times New Roman" pitchFamily="18" charset="0"/>
            </a:endParaRPr>
          </a:p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+mj-lt"/>
                <a:ea typeface="+mn-ea"/>
                <a:cs typeface="+mn-cs"/>
              </a:rPr>
              <a:t>Worldwide DB on key indicators and emission factors</a:t>
            </a:r>
          </a:p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+mj-lt"/>
                <a:ea typeface="+mn-ea"/>
                <a:cs typeface="+mn-cs"/>
              </a:rPr>
              <a:t>Characteristics and evolution of a valuable eco-rating </a:t>
            </a:r>
            <a:r>
              <a:rPr lang="en-US" sz="2000" dirty="0" err="1">
                <a:solidFill>
                  <a:schemeClr val="tx1">
                    <a:lumMod val="50000"/>
                  </a:schemeClr>
                </a:solidFill>
                <a:latin typeface="+mj-lt"/>
                <a:ea typeface="+mn-ea"/>
                <a:cs typeface="+mn-cs"/>
              </a:rPr>
              <a:t>programme</a:t>
            </a:r>
            <a:endParaRPr lang="en-US" sz="2000" dirty="0">
              <a:solidFill>
                <a:schemeClr val="tx1">
                  <a:lumMod val="50000"/>
                </a:schemeClr>
              </a:solidFill>
              <a:latin typeface="+mj-lt"/>
              <a:ea typeface="+mn-ea"/>
              <a:cs typeface="+mn-cs"/>
            </a:endParaRPr>
          </a:p>
          <a:p>
            <a:r>
              <a:rPr lang="fr-FR" sz="2000" dirty="0">
                <a:solidFill>
                  <a:schemeClr val="tx1">
                    <a:lumMod val="50000"/>
                  </a:schemeClr>
                </a:solidFill>
                <a:latin typeface="+mj-lt"/>
                <a:ea typeface="+mn-ea"/>
                <a:cs typeface="+mn-cs"/>
              </a:rPr>
              <a:t>ICT </a:t>
            </a:r>
            <a:r>
              <a:rPr lang="fr-FR" sz="2000" dirty="0" err="1">
                <a:solidFill>
                  <a:schemeClr val="tx1">
                    <a:lumMod val="50000"/>
                  </a:schemeClr>
                </a:solidFill>
                <a:latin typeface="+mj-lt"/>
                <a:ea typeface="+mn-ea"/>
                <a:cs typeface="+mn-cs"/>
              </a:rPr>
              <a:t>procurement</a:t>
            </a:r>
            <a:r>
              <a:rPr lang="fr-FR" sz="2000" dirty="0">
                <a:solidFill>
                  <a:schemeClr val="tx1">
                    <a:lumMod val="50000"/>
                  </a:schemeClr>
                </a:solidFill>
                <a:latin typeface="+mj-lt"/>
                <a:ea typeface="+mn-ea"/>
                <a:cs typeface="+mn-cs"/>
              </a:rPr>
              <a:t> practices</a:t>
            </a:r>
            <a:endParaRPr lang="en-US" sz="2000" dirty="0">
              <a:solidFill>
                <a:schemeClr val="tx1">
                  <a:lumMod val="50000"/>
                </a:schemeClr>
              </a:solidFill>
              <a:latin typeface="+mj-lt"/>
              <a:ea typeface="+mn-ea"/>
              <a:cs typeface="+mn-cs"/>
            </a:endParaRPr>
          </a:p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+mj-lt"/>
                <a:ea typeface="+mn-ea"/>
                <a:cs typeface="+mn-cs"/>
              </a:rPr>
              <a:t>Environmental sustainability in ICT supply 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+mj-lt"/>
                <a:ea typeface="+mn-ea"/>
                <a:cs typeface="+mn-cs"/>
              </a:rPr>
              <a:t>chain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               </a:t>
            </a:r>
            <a:r>
              <a:rPr lang="en-US" sz="2000" b="1" dirty="0" smtClean="0">
                <a:solidFill>
                  <a:schemeClr val="tx2"/>
                </a:solidFill>
                <a:latin typeface="+mj-lt"/>
              </a:rPr>
              <a:t>Contributions are welcome!</a:t>
            </a:r>
            <a:endParaRPr lang="en-US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ADF35-3946-4D23-A334-2261396F1EA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3165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7772400" cy="523220"/>
          </a:xfrm>
        </p:spPr>
        <p:txBody>
          <a:bodyPr/>
          <a:lstStyle/>
          <a:p>
            <a:r>
              <a:rPr lang="en-US" sz="2800" dirty="0"/>
              <a:t>Mobile Handset Eco-Rating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412776"/>
            <a:ext cx="7772400" cy="5112568"/>
          </a:xfrm>
        </p:spPr>
        <p:txBody>
          <a:bodyPr/>
          <a:lstStyle/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Consumers looking for a simple method to </a:t>
            </a:r>
            <a:r>
              <a:rPr lang="en-US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compare environmental </a:t>
            </a:r>
            <a:r>
              <a:rPr lang="en-US" sz="2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sustainability performance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of the mobile handsets they purchase</a:t>
            </a:r>
          </a:p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Global telecom operators have developed programs</a:t>
            </a:r>
          </a:p>
          <a:p>
            <a:pPr marL="742950" lvl="2" indent="-342900">
              <a:buClr>
                <a:srgbClr val="0E438A"/>
              </a:buClr>
              <a:buSzPct val="110000"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+mj-lt"/>
                <a:ea typeface="+mn-ea"/>
                <a:cs typeface="+mn-cs"/>
              </a:rPr>
              <a:t>Orange</a:t>
            </a:r>
          </a:p>
          <a:p>
            <a:pPr marL="742950" lvl="2" indent="-342900">
              <a:buClr>
                <a:srgbClr val="0E438A"/>
              </a:buClr>
              <a:buSzPct val="110000"/>
            </a:pPr>
            <a:r>
              <a:rPr lang="en-US" sz="2000" dirty="0" err="1">
                <a:solidFill>
                  <a:schemeClr val="tx1">
                    <a:lumMod val="50000"/>
                  </a:schemeClr>
                </a:solidFill>
                <a:latin typeface="+mj-lt"/>
                <a:ea typeface="+mn-ea"/>
                <a:cs typeface="+mn-cs"/>
              </a:rPr>
              <a:t>Telefonica</a:t>
            </a:r>
            <a:endParaRPr lang="en-US" sz="2000" dirty="0">
              <a:solidFill>
                <a:schemeClr val="tx1">
                  <a:lumMod val="50000"/>
                </a:schemeClr>
              </a:solidFill>
              <a:latin typeface="+mj-lt"/>
              <a:ea typeface="+mn-ea"/>
              <a:cs typeface="+mn-cs"/>
            </a:endParaRPr>
          </a:p>
          <a:p>
            <a:pPr marL="742950" lvl="2" indent="-342900">
              <a:buClr>
                <a:srgbClr val="0E438A"/>
              </a:buClr>
              <a:buSzPct val="110000"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+mj-lt"/>
                <a:ea typeface="+mn-ea"/>
                <a:cs typeface="+mn-cs"/>
              </a:rPr>
              <a:t>Vodafone</a:t>
            </a:r>
          </a:p>
          <a:p>
            <a:pPr marL="742950" lvl="2" indent="-342900">
              <a:buClr>
                <a:srgbClr val="0E438A"/>
              </a:buClr>
              <a:buSzPct val="110000"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+mj-lt"/>
                <a:ea typeface="+mn-ea"/>
                <a:cs typeface="+mn-cs"/>
              </a:rPr>
              <a:t>AT&amp;T</a:t>
            </a:r>
          </a:p>
          <a:p>
            <a:pPr marL="742950" lvl="2" indent="-342900">
              <a:buClr>
                <a:srgbClr val="0E438A"/>
              </a:buClr>
              <a:buSzPct val="110000"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+mj-lt"/>
                <a:ea typeface="+mn-ea"/>
                <a:cs typeface="+mn-cs"/>
              </a:rPr>
              <a:t>UL</a:t>
            </a:r>
          </a:p>
          <a:p>
            <a:pPr marL="742950" lvl="2" indent="-342900">
              <a:buClr>
                <a:srgbClr val="0E438A"/>
              </a:buClr>
              <a:buSzPct val="110000"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+mj-lt"/>
                <a:ea typeface="+mn-ea"/>
                <a:cs typeface="+mn-cs"/>
              </a:rPr>
              <a:t>Sprint</a:t>
            </a:r>
          </a:p>
          <a:p>
            <a:pPr marL="742950" lvl="2" indent="-342900">
              <a:buClr>
                <a:srgbClr val="0E438A"/>
              </a:buClr>
              <a:buSzPct val="110000"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+mj-lt"/>
                <a:ea typeface="+mn-ea"/>
                <a:cs typeface="+mn-cs"/>
              </a:rPr>
              <a:t>Bell Canada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10F7CE-D864-46BD-A281-643E72AD9EF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7" name="Picture 6" descr="http://preweb/ITU-T/climatechange/images/reports/Review-Mobile-handset-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139052"/>
            <a:ext cx="1619250" cy="2295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95989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7772400" cy="523220"/>
          </a:xfrm>
        </p:spPr>
        <p:txBody>
          <a:bodyPr/>
          <a:lstStyle/>
          <a:p>
            <a:r>
              <a:rPr lang="en-US" sz="2800" dirty="0"/>
              <a:t>Mobile Handset Eco-Rating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556792"/>
            <a:ext cx="7772400" cy="4256087"/>
          </a:xfrm>
        </p:spPr>
        <p:txBody>
          <a:bodyPr/>
          <a:lstStyle/>
          <a:p>
            <a:pPr>
              <a:buNone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Report reviewed initiatives from operators and found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:</a:t>
            </a:r>
          </a:p>
          <a:p>
            <a:pPr>
              <a:buNone/>
            </a:pPr>
            <a:endParaRPr lang="en-US" sz="2000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General agreement that a rating system should be based on a 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manufacturers: </a:t>
            </a:r>
            <a:endParaRPr lang="en-US" sz="2000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pPr marL="742950" lvl="2" indent="-342900">
              <a:buClr>
                <a:srgbClr val="0E438A"/>
              </a:buClr>
              <a:buSzPct val="110000"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+mj-lt"/>
                <a:ea typeface="+mn-ea"/>
                <a:cs typeface="+mn-cs"/>
              </a:rPr>
              <a:t>Corporate  environmental sustainability performance</a:t>
            </a:r>
          </a:p>
          <a:p>
            <a:pPr marL="742950" lvl="2" indent="-342900">
              <a:buClr>
                <a:srgbClr val="0E438A"/>
              </a:buClr>
              <a:buSzPct val="110000"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+mj-lt"/>
                <a:ea typeface="+mn-ea"/>
                <a:cs typeface="+mn-cs"/>
              </a:rPr>
              <a:t>Supply chain environmental sustainability performance</a:t>
            </a:r>
          </a:p>
          <a:p>
            <a:pPr marL="742950" lvl="2" indent="-342900">
              <a:buClr>
                <a:srgbClr val="0E438A"/>
              </a:buClr>
              <a:buSzPct val="110000"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+mj-lt"/>
                <a:ea typeface="+mn-ea"/>
                <a:cs typeface="+mn-cs"/>
              </a:rPr>
              <a:t>Handset environmental sustainability attribute</a:t>
            </a:r>
          </a:p>
          <a:p>
            <a:pPr lvl="1">
              <a:buFont typeface="Wingdings" pitchFamily="2" charset="2"/>
              <a:buNone/>
            </a:pPr>
            <a:endParaRPr lang="en-US" sz="2000" dirty="0">
              <a:solidFill>
                <a:schemeClr val="tx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10F7CE-D864-46BD-A281-643E72AD9EF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5" name="Picture 4" descr="C:\Users\campilon\Desktop\photos\shutterstock_2868215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893227"/>
            <a:ext cx="2322562" cy="15237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75603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2400" cy="523220"/>
          </a:xfrm>
        </p:spPr>
        <p:txBody>
          <a:bodyPr/>
          <a:lstStyle/>
          <a:p>
            <a:r>
              <a:rPr lang="en-US" sz="2800" dirty="0"/>
              <a:t>Mobile Handset Eco-Rating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16832"/>
            <a:ext cx="7772400" cy="3528392"/>
          </a:xfrm>
        </p:spPr>
        <p:txBody>
          <a:bodyPr/>
          <a:lstStyle/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Methodologies and data collection was not as consistent</a:t>
            </a:r>
          </a:p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Increased effort for manufacturers</a:t>
            </a:r>
          </a:p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Different results for different consumers</a:t>
            </a:r>
          </a:p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Opportunity for SG5 to take the work already undertaken by operators and develop a single and consistent </a:t>
            </a:r>
            <a:r>
              <a:rPr lang="en-US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methodology for an eco-rating</a:t>
            </a:r>
          </a:p>
          <a:p>
            <a:pPr marL="742950" lvl="2" indent="-342900">
              <a:buClr>
                <a:srgbClr val="0E438A"/>
              </a:buClr>
              <a:buSzPct val="110000"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+mj-lt"/>
                <a:ea typeface="+mn-ea"/>
                <a:cs typeface="+mn-cs"/>
              </a:rPr>
              <a:t>Consistent reporting to consumers</a:t>
            </a:r>
          </a:p>
          <a:p>
            <a:pPr marL="742950" lvl="2" indent="-342900">
              <a:buClr>
                <a:srgbClr val="0E438A"/>
              </a:buClr>
              <a:buSzPct val="110000"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+mj-lt"/>
                <a:ea typeface="+mn-ea"/>
                <a:cs typeface="+mn-cs"/>
              </a:rPr>
              <a:t>Consistent and less data reporting for manufacturers</a:t>
            </a:r>
          </a:p>
          <a:p>
            <a:pPr marL="742950" lvl="2" indent="-342900">
              <a:buClr>
                <a:srgbClr val="0E438A"/>
              </a:buClr>
              <a:buSzPct val="110000"/>
            </a:pPr>
            <a:endParaRPr lang="en-US" sz="2000" dirty="0">
              <a:solidFill>
                <a:schemeClr val="tx1">
                  <a:lumMod val="50000"/>
                </a:schemeClr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10F7CE-D864-46BD-A281-643E72AD9EF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1021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2794484" y="1916832"/>
            <a:ext cx="3384376" cy="2736304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1B5BA2"/>
              </a:solidFill>
              <a:effectLst/>
              <a:latin typeface="Verdana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0472" y="1556792"/>
            <a:ext cx="7772400" cy="707886"/>
          </a:xfrm>
        </p:spPr>
        <p:txBody>
          <a:bodyPr/>
          <a:lstStyle/>
          <a:p>
            <a:r>
              <a:rPr lang="en-US" sz="4000" dirty="0" smtClean="0"/>
              <a:t>Thank YOU!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10F7CE-D864-46BD-A281-643E72AD9EF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6" name="Picture 5" descr="C:\Documents and Settings\bueti\My Documents\My Pictures\238359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379868"/>
            <a:ext cx="21336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14025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U-e">
  <a:themeElements>
    <a:clrScheme name="ITU-e 4">
      <a:dk1>
        <a:srgbClr val="5C5C5C"/>
      </a:dk1>
      <a:lt1>
        <a:srgbClr val="FFFFFF"/>
      </a:lt1>
      <a:dk2>
        <a:srgbClr val="1B5BA2"/>
      </a:dk2>
      <a:lt2>
        <a:srgbClr val="808080"/>
      </a:lt2>
      <a:accent1>
        <a:srgbClr val="FFFFFF"/>
      </a:accent1>
      <a:accent2>
        <a:srgbClr val="3333CC"/>
      </a:accent2>
      <a:accent3>
        <a:srgbClr val="FFFFFF"/>
      </a:accent3>
      <a:accent4>
        <a:srgbClr val="4D4D4D"/>
      </a:accent4>
      <a:accent5>
        <a:srgbClr val="FFFFFF"/>
      </a:accent5>
      <a:accent6>
        <a:srgbClr val="2D2DB9"/>
      </a:accent6>
      <a:hlink>
        <a:srgbClr val="1B5BA2"/>
      </a:hlink>
      <a:folHlink>
        <a:srgbClr val="B2B2B2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64646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64646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5C5C5C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4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1B5BA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20363</TotalTime>
  <Words>284</Words>
  <Application>Microsoft Office PowerPoint</Application>
  <PresentationFormat>On-screen Show (4:3)</PresentationFormat>
  <Paragraphs>54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ITU-e</vt:lpstr>
      <vt:lpstr>PowerPoint Presentation</vt:lpstr>
      <vt:lpstr>ITU-T Study Group 5 “Environment &amp; climate change” </vt:lpstr>
      <vt:lpstr>Leveraging and enhancing the ICT environmental sustainability </vt:lpstr>
      <vt:lpstr>Mobile Handset Eco-Rating</vt:lpstr>
      <vt:lpstr>Mobile Handset Eco-Rating</vt:lpstr>
      <vt:lpstr>Mobile Handset Eco-Rating</vt:lpstr>
      <vt:lpstr>Thank YOU!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ITU-T: 2005 - 2008</dc:title>
  <dc:subject>(WTSA-08 report)</dc:subject>
  <dc:creator>ITU</dc:creator>
  <cp:keywords>ITU</cp:keywords>
  <cp:lastModifiedBy>ITU</cp:lastModifiedBy>
  <cp:revision>490</cp:revision>
  <cp:lastPrinted>2001-11-25T13:41:09Z</cp:lastPrinted>
  <dcterms:created xsi:type="dcterms:W3CDTF">2006-05-30T12:53:59Z</dcterms:created>
  <dcterms:modified xsi:type="dcterms:W3CDTF">2012-09-13T14:29:28Z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ector">
    <vt:lpwstr>;#ITU-D;#</vt:lpwstr>
  </property>
  <property fmtid="{D5CDD505-2E9C-101B-9397-08002B2CF9AE}" pid="3" name="Web Link">
    <vt:lpwstr>http://www.mobileworldcongress.com/homepage.htm, http://www.mobileworldcongress.com/homepage.htm</vt:lpwstr>
  </property>
  <property fmtid="{D5CDD505-2E9C-101B-9397-08002B2CF9AE}" pid="4" name="Other Keyword(s)">
    <vt:lpwstr/>
  </property>
  <property fmtid="{D5CDD505-2E9C-101B-9397-08002B2CF9AE}" pid="5" name="ContentType">
    <vt:lpwstr>Document</vt:lpwstr>
  </property>
  <property fmtid="{D5CDD505-2E9C-101B-9397-08002B2CF9AE}" pid="6" name="Location">
    <vt:lpwstr>Barcelona, Spain</vt:lpwstr>
  </property>
  <property fmtid="{D5CDD505-2E9C-101B-9397-08002B2CF9AE}" pid="7" name="Author0">
    <vt:lpwstr/>
  </property>
  <property fmtid="{D5CDD505-2E9C-101B-9397-08002B2CF9AE}" pid="8" name="Date">
    <vt:lpwstr>2008-02-13T00:00:00Z</vt:lpwstr>
  </property>
  <property fmtid="{D5CDD505-2E9C-101B-9397-08002B2CF9AE}" pid="9" name="Event">
    <vt:lpwstr>GSMA Mobile World Congress</vt:lpwstr>
  </property>
  <property fmtid="{D5CDD505-2E9C-101B-9397-08002B2CF9AE}" pid="10" name="display_urn:schemas-microsoft-com:office:office#PPTAuthor">
    <vt:lpwstr>Touré, Hamadoun</vt:lpwstr>
  </property>
  <property fmtid="{D5CDD505-2E9C-101B-9397-08002B2CF9AE}" pid="11" name="PPTAuthor">
    <vt:lpwstr>78;#ITU_USERS\toure</vt:lpwstr>
  </property>
</Properties>
</file>