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653" r:id="rId2"/>
    <p:sldId id="719" r:id="rId3"/>
    <p:sldId id="720" r:id="rId4"/>
    <p:sldId id="724" r:id="rId5"/>
    <p:sldId id="725" r:id="rId6"/>
    <p:sldId id="726" r:id="rId7"/>
    <p:sldId id="727" r:id="rId8"/>
  </p:sldIdLst>
  <p:sldSz cx="9144000" cy="6858000" type="screen4x3"/>
  <p:notesSz cx="6781800" cy="9918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000" kern="1200">
        <a:solidFill>
          <a:srgbClr val="646464"/>
        </a:solidFill>
        <a:latin typeface="Verdana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rgbClr val="646464"/>
        </a:solidFill>
        <a:latin typeface="Verdana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rgbClr val="646464"/>
        </a:solidFill>
        <a:latin typeface="Verdana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rgbClr val="646464"/>
        </a:solidFill>
        <a:latin typeface="Verdana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rgbClr val="646464"/>
        </a:solidFill>
        <a:latin typeface="Verdana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2000" kern="1200">
        <a:solidFill>
          <a:srgbClr val="646464"/>
        </a:solidFill>
        <a:latin typeface="Verdana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sz="2000" kern="1200">
        <a:solidFill>
          <a:srgbClr val="646464"/>
        </a:solidFill>
        <a:latin typeface="Verdana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sz="2000" kern="1200">
        <a:solidFill>
          <a:srgbClr val="646464"/>
        </a:solidFill>
        <a:latin typeface="Verdana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sz="2000" kern="1200">
        <a:solidFill>
          <a:srgbClr val="646464"/>
        </a:solidFill>
        <a:latin typeface="Verdana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B5BA2"/>
    <a:srgbClr val="0E438A"/>
    <a:srgbClr val="87BBE0"/>
    <a:srgbClr val="000000"/>
    <a:srgbClr val="FF5050"/>
    <a:srgbClr val="0099CC"/>
    <a:srgbClr val="D9445A"/>
    <a:srgbClr val="52515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85862" autoAdjust="0"/>
  </p:normalViewPr>
  <p:slideViewPr>
    <p:cSldViewPr>
      <p:cViewPr varScale="1">
        <p:scale>
          <a:sx n="114" d="100"/>
          <a:sy n="114" d="100"/>
        </p:scale>
        <p:origin x="-594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2" y="892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6228"/>
    </p:cViewPr>
  </p:sorterViewPr>
  <p:notesViewPr>
    <p:cSldViewPr>
      <p:cViewPr varScale="1">
        <p:scale>
          <a:sx n="74" d="100"/>
          <a:sy n="74" d="100"/>
        </p:scale>
        <p:origin x="-2238" y="-90"/>
      </p:cViewPr>
      <p:guideLst>
        <p:guide orient="horz" pos="3124"/>
        <p:guide pos="21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84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3338" y="0"/>
            <a:ext cx="2938462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1813"/>
            <a:ext cx="2938463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3338" y="9421813"/>
            <a:ext cx="2938462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fld id="{EDED52C0-C307-4DC6-9710-C2D9C894B39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77942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84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3338" y="0"/>
            <a:ext cx="2938462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42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2813" y="744538"/>
            <a:ext cx="4956175" cy="37179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3288" y="4711700"/>
            <a:ext cx="4975225" cy="4462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1813"/>
            <a:ext cx="2938463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3338" y="9421813"/>
            <a:ext cx="2938462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fld id="{4C39422F-251D-47FD-864B-BEB3C1C612E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605859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Arial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Arial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Arial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Arial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28E12ED-50CC-411D-9ABF-9A7EA3E53A64}" type="slidenum">
              <a:rPr lang="en-US"/>
              <a:pPr>
                <a:defRPr/>
              </a:pPr>
              <a:t>1</a:t>
            </a:fld>
            <a:endParaRPr lang="en-US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r-FR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smtClean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rgbClr val="646464"/>
                </a:solidFill>
                <a:latin typeface="Verdana" pitchFamily="34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rgbClr val="646464"/>
                </a:solidFill>
                <a:latin typeface="Verdana" pitchFamily="34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rgbClr val="646464"/>
                </a:solidFill>
                <a:latin typeface="Verdana" pitchFamily="34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rgbClr val="646464"/>
                </a:solidFill>
                <a:latin typeface="Verdana" pitchFamily="34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rgbClr val="646464"/>
                </a:solidFill>
                <a:latin typeface="Verdan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646464"/>
                </a:solidFill>
                <a:latin typeface="Verdan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646464"/>
                </a:solidFill>
                <a:latin typeface="Verdan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646464"/>
                </a:solidFill>
                <a:latin typeface="Verdan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646464"/>
                </a:solidFill>
                <a:latin typeface="Verdana" pitchFamily="34" charset="0"/>
                <a:cs typeface="Arial" pitchFamily="34" charset="0"/>
              </a:defRPr>
            </a:lvl9pPr>
          </a:lstStyle>
          <a:p>
            <a:fld id="{402200E3-B6F1-4BFE-978B-D48E0FD5EA2E}" type="slidenum">
              <a:rPr lang="en-US" sz="1200" smtClean="0">
                <a:solidFill>
                  <a:schemeClr val="tx1"/>
                </a:solidFill>
              </a:rPr>
              <a:pPr/>
              <a:t>2</a:t>
            </a:fld>
            <a:endParaRPr lang="en-US" sz="120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Watermark"/>
          <p:cNvPicPr>
            <a:picLocks noChangeAspect="1" noChangeArrowheads="1"/>
          </p:cNvPicPr>
          <p:nvPr/>
        </p:nvPicPr>
        <p:blipFill>
          <a:blip r:embed="rId2" cstate="print"/>
          <a:srcRect l="6723" b="12773"/>
          <a:stretch>
            <a:fillRect/>
          </a:stretch>
        </p:blipFill>
        <p:spPr bwMode="auto">
          <a:xfrm>
            <a:off x="0" y="809625"/>
            <a:ext cx="6467475" cy="604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7620000" y="6175375"/>
            <a:ext cx="1281113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lnSpc>
                <a:spcPct val="90000"/>
              </a:lnSpc>
              <a:defRPr/>
            </a:pPr>
            <a:r>
              <a:rPr lang="en-US" sz="1000" dirty="0">
                <a:solidFill>
                  <a:schemeClr val="bg1"/>
                </a:solidFill>
                <a:latin typeface="Univers" pitchFamily="34" charset="0"/>
                <a:cs typeface="+mn-cs"/>
              </a:rPr>
              <a:t>International</a:t>
            </a:r>
            <a:br>
              <a:rPr lang="en-US" sz="1000" dirty="0">
                <a:solidFill>
                  <a:schemeClr val="bg1"/>
                </a:solidFill>
                <a:latin typeface="Univers" pitchFamily="34" charset="0"/>
                <a:cs typeface="+mn-cs"/>
              </a:rPr>
            </a:br>
            <a:r>
              <a:rPr lang="en-US" sz="1000" dirty="0">
                <a:solidFill>
                  <a:schemeClr val="bg1"/>
                </a:solidFill>
                <a:latin typeface="Univers" pitchFamily="34" charset="0"/>
                <a:cs typeface="+mn-cs"/>
              </a:rPr>
              <a:t>Telecommunication</a:t>
            </a:r>
            <a:br>
              <a:rPr lang="en-US" sz="1000" dirty="0">
                <a:solidFill>
                  <a:schemeClr val="bg1"/>
                </a:solidFill>
                <a:latin typeface="Univers" pitchFamily="34" charset="0"/>
                <a:cs typeface="+mn-cs"/>
              </a:rPr>
            </a:br>
            <a:r>
              <a:rPr lang="en-US" sz="1000" dirty="0">
                <a:solidFill>
                  <a:schemeClr val="bg1"/>
                </a:solidFill>
                <a:latin typeface="Univers" pitchFamily="34" charset="0"/>
                <a:cs typeface="+mn-cs"/>
              </a:rPr>
              <a:t>Union</a:t>
            </a:r>
          </a:p>
        </p:txBody>
      </p:sp>
      <p:sp>
        <p:nvSpPr>
          <p:cNvPr id="6" name="Rectangle 8"/>
          <p:cNvSpPr>
            <a:spLocks noChangeArrowheads="1"/>
          </p:cNvSpPr>
          <p:nvPr/>
        </p:nvSpPr>
        <p:spPr bwMode="auto">
          <a:xfrm>
            <a:off x="6426200" y="4343400"/>
            <a:ext cx="52388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sz="1200" b="1" dirty="0">
                <a:solidFill>
                  <a:srgbClr val="0C4B84"/>
                </a:solidFill>
                <a:cs typeface="+mn-cs"/>
              </a:rPr>
              <a:t> </a:t>
            </a:r>
            <a:endParaRPr lang="en-US" sz="2400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7" name="Rectangle 9"/>
          <p:cNvSpPr>
            <a:spLocks noChangeArrowheads="1"/>
          </p:cNvSpPr>
          <p:nvPr/>
        </p:nvSpPr>
        <p:spPr bwMode="auto">
          <a:xfrm>
            <a:off x="7319963" y="4524375"/>
            <a:ext cx="52387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sz="1200" b="1" dirty="0">
                <a:solidFill>
                  <a:srgbClr val="0C4B84"/>
                </a:solidFill>
                <a:cs typeface="+mn-cs"/>
              </a:rPr>
              <a:t> </a:t>
            </a:r>
            <a:endParaRPr lang="en-US" sz="2400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8" name="Rectangle 10"/>
          <p:cNvSpPr>
            <a:spLocks noChangeArrowheads="1"/>
          </p:cNvSpPr>
          <p:nvPr/>
        </p:nvSpPr>
        <p:spPr bwMode="auto">
          <a:xfrm>
            <a:off x="5280025" y="4802188"/>
            <a:ext cx="444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sz="1000" dirty="0">
                <a:solidFill>
                  <a:srgbClr val="000000"/>
                </a:solidFill>
                <a:cs typeface="+mn-cs"/>
              </a:rPr>
              <a:t> </a:t>
            </a:r>
            <a:endParaRPr lang="en-US" sz="2400" dirty="0">
              <a:solidFill>
                <a:schemeClr val="tx1"/>
              </a:solidFill>
              <a:cs typeface="+mn-cs"/>
            </a:endParaRPr>
          </a:p>
        </p:txBody>
      </p:sp>
      <p:pic>
        <p:nvPicPr>
          <p:cNvPr id="9" name="Picture 2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70675" y="6080125"/>
            <a:ext cx="1933575" cy="73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23"/>
          <p:cNvSpPr>
            <a:spLocks noChangeArrowheads="1"/>
          </p:cNvSpPr>
          <p:nvPr/>
        </p:nvSpPr>
        <p:spPr bwMode="auto">
          <a:xfrm>
            <a:off x="2886075" y="6302375"/>
            <a:ext cx="37020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1800" dirty="0">
                <a:solidFill>
                  <a:srgbClr val="0E438A"/>
                </a:solidFill>
                <a:latin typeface="Zurich BlkEx BT"/>
                <a:cs typeface="+mn-cs"/>
              </a:rPr>
              <a:t>Committed to connecting the world</a:t>
            </a:r>
          </a:p>
        </p:txBody>
      </p:sp>
      <p:sp>
        <p:nvSpPr>
          <p:cNvPr id="17920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1484313"/>
            <a:ext cx="7772400" cy="1728787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7920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429000"/>
            <a:ext cx="6400800" cy="2447925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24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1" name="Rectangle 27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6A945E-9CBE-4936-8F97-9C14C59FDC6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9C16F6-6976-482C-BC6E-3CDF2019702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1081088"/>
            <a:ext cx="1943100" cy="516413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4213" y="1081088"/>
            <a:ext cx="5678487" cy="51641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D04562-E454-4AC3-8BBB-A4D6674BEAC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10F7CE-D864-46BD-A281-643E72AD9EF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7F9D23-B598-44AF-94A3-F184DB23D9C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3" y="1989138"/>
            <a:ext cx="3810000" cy="42560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9138"/>
            <a:ext cx="3810000" cy="42560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2158EF-2F83-4275-B2DB-DA87245DD11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CADF35-3946-4D23-A334-2261396F1EA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6FD094-E8AE-4EC4-A94E-C85414A0BCC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93D96C-73EE-4789-8E8A-A1D45ADB877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B129AF-2C4F-482E-922B-44D632BC02D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4E4F62-D2F6-4C4A-981D-189A1AFFF44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0" descr="Watermark"/>
          <p:cNvPicPr>
            <a:picLocks noChangeAspect="1" noChangeArrowheads="1"/>
          </p:cNvPicPr>
          <p:nvPr/>
        </p:nvPicPr>
        <p:blipFill>
          <a:blip r:embed="rId13" cstate="print"/>
          <a:srcRect l="6723" b="12773"/>
          <a:stretch>
            <a:fillRect/>
          </a:stretch>
        </p:blipFill>
        <p:spPr bwMode="auto">
          <a:xfrm>
            <a:off x="0" y="809625"/>
            <a:ext cx="6467475" cy="604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081088"/>
            <a:ext cx="7772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67" name="Rectangle 4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69350" y="6403975"/>
            <a:ext cx="339725" cy="2444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algn="r" eaLnBrk="1" hangingPunct="1">
              <a:defRPr sz="1000">
                <a:solidFill>
                  <a:srgbClr val="0E438A"/>
                </a:solidFill>
                <a:latin typeface="Zurich BT" charset="0"/>
                <a:cs typeface="Times New Roman" pitchFamily="18" charset="0"/>
              </a:defRPr>
            </a:lvl1pPr>
          </a:lstStyle>
          <a:p>
            <a:pPr>
              <a:defRPr/>
            </a:pPr>
            <a:fld id="{1D0BCA28-D5DA-4874-ACEF-B45D7C3CFA2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05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1989138"/>
            <a:ext cx="7772400" cy="4256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pic>
        <p:nvPicPr>
          <p:cNvPr id="2054" name="Picture 52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6804025" y="6124575"/>
            <a:ext cx="1933575" cy="73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90" name="Rectangle 66"/>
          <p:cNvSpPr>
            <a:spLocks noChangeArrowheads="1"/>
          </p:cNvSpPr>
          <p:nvPr/>
        </p:nvSpPr>
        <p:spPr bwMode="auto">
          <a:xfrm>
            <a:off x="2916238" y="6308725"/>
            <a:ext cx="37020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1800" dirty="0">
                <a:solidFill>
                  <a:srgbClr val="0E438A"/>
                </a:solidFill>
                <a:latin typeface="Zurich BlkEx BT"/>
                <a:cs typeface="+mn-cs"/>
              </a:rPr>
              <a:t>Committed to connecting the world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4" r:id="rId1"/>
    <p:sldLayoutId id="2147483814" r:id="rId2"/>
    <p:sldLayoutId id="2147483815" r:id="rId3"/>
    <p:sldLayoutId id="2147483816" r:id="rId4"/>
    <p:sldLayoutId id="2147483817" r:id="rId5"/>
    <p:sldLayoutId id="2147483818" r:id="rId6"/>
    <p:sldLayoutId id="2147483819" r:id="rId7"/>
    <p:sldLayoutId id="2147483820" r:id="rId8"/>
    <p:sldLayoutId id="2147483821" r:id="rId9"/>
    <p:sldLayoutId id="2147483822" r:id="rId10"/>
    <p:sldLayoutId id="2147483823" r:id="rId11"/>
  </p:sldLayoutIdLst>
  <p:transition>
    <p:fade/>
  </p:transition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1B5BA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1B5BA2"/>
          </a:solidFill>
          <a:latin typeface="Verdan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1B5BA2"/>
          </a:solidFill>
          <a:latin typeface="Verdan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1B5BA2"/>
          </a:solidFill>
          <a:latin typeface="Verdan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1B5BA2"/>
          </a:solidFill>
          <a:latin typeface="Verdana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1B5BA2"/>
          </a:solidFill>
          <a:latin typeface="Verdana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1B5BA2"/>
          </a:solidFill>
          <a:latin typeface="Verdana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1B5BA2"/>
          </a:solidFill>
          <a:latin typeface="Verdana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1B5BA2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E438A"/>
        </a:buClr>
        <a:buSzPct val="110000"/>
        <a:buFont typeface="Wingdings" pitchFamily="2" charset="2"/>
        <a:buChar char="§"/>
        <a:defRPr sz="3200">
          <a:solidFill>
            <a:srgbClr val="5C5C5C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99CC"/>
        </a:buClr>
        <a:buFont typeface="Wingdings" pitchFamily="2" charset="2"/>
        <a:buChar char="Ø"/>
        <a:defRPr sz="2800">
          <a:solidFill>
            <a:srgbClr val="5C5C5C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99CC"/>
        </a:buClr>
        <a:buFont typeface="Wingdings" pitchFamily="2" charset="2"/>
        <a:buChar char="§"/>
        <a:defRPr sz="2400">
          <a:solidFill>
            <a:srgbClr val="5C5C5C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Verdana" pitchFamily="34" charset="0"/>
        <a:buChar char="–"/>
        <a:defRPr sz="2000">
          <a:solidFill>
            <a:srgbClr val="5C5C5C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Verdana" pitchFamily="34" charset="0"/>
        <a:buChar char="–"/>
        <a:defRPr sz="2000">
          <a:solidFill>
            <a:srgbClr val="5C5C5C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Verdana" pitchFamily="34" charset="0"/>
        <a:buChar char="–"/>
        <a:defRPr sz="2000">
          <a:solidFill>
            <a:srgbClr val="5C5C5C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Verdana" pitchFamily="34" charset="0"/>
        <a:buChar char="–"/>
        <a:defRPr sz="2000">
          <a:solidFill>
            <a:srgbClr val="5C5C5C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Verdana" pitchFamily="34" charset="0"/>
        <a:buChar char="–"/>
        <a:defRPr sz="2000">
          <a:solidFill>
            <a:srgbClr val="5C5C5C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Verdana" pitchFamily="34" charset="0"/>
        <a:buChar char="–"/>
        <a:defRPr sz="2000">
          <a:solidFill>
            <a:srgbClr val="5C5C5C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www.itu.int/ITU-T/studygroups/com05/sg5-q23.html" TargetMode="External"/><Relationship Id="rId3" Type="http://schemas.openxmlformats.org/officeDocument/2006/relationships/hyperlink" Target="http://www.itu.int/ITU-T/studygroups/com05/sg5-q17.html" TargetMode="External"/><Relationship Id="rId7" Type="http://schemas.openxmlformats.org/officeDocument/2006/relationships/hyperlink" Target="http://www.itu.int/ITU-T/studygroups/com05/sg5-q22.html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Relationship Id="rId6" Type="http://schemas.openxmlformats.org/officeDocument/2006/relationships/hyperlink" Target="http://www.itu.int/ITU-T/studygroups/com05/sg5-q21.html" TargetMode="External"/><Relationship Id="rId5" Type="http://schemas.openxmlformats.org/officeDocument/2006/relationships/hyperlink" Target="http://www.itu.int/ITU-T/studygroups/com05/sg5-q19.html" TargetMode="External"/><Relationship Id="rId4" Type="http://schemas.openxmlformats.org/officeDocument/2006/relationships/hyperlink" Target="http://www.itu.int/ITU-T/studygroups/com05/sg5-q18.html" TargetMode="External"/><Relationship Id="rId9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7" name="Rectangle 9"/>
          <p:cNvSpPr>
            <a:spLocks noChangeArrowheads="1"/>
          </p:cNvSpPr>
          <p:nvPr/>
        </p:nvSpPr>
        <p:spPr bwMode="auto">
          <a:xfrm>
            <a:off x="3563888" y="1124744"/>
            <a:ext cx="5139219" cy="1512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r>
              <a:rPr lang="en-US" sz="4000" b="1" dirty="0" smtClean="0">
                <a:solidFill>
                  <a:srgbClr val="0E438A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ITU-T’s activities on Environmental Sustainability</a:t>
            </a:r>
            <a:r>
              <a:rPr lang="en-US" sz="4400" b="1" dirty="0" smtClean="0">
                <a:solidFill>
                  <a:srgbClr val="0E438A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n-US" sz="4400" b="1" dirty="0" smtClean="0">
                <a:solidFill>
                  <a:srgbClr val="0E438A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en-US" sz="4000" dirty="0" smtClean="0">
              <a:solidFill>
                <a:srgbClr val="0066CC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>
              <a:defRPr/>
            </a:pPr>
            <a:r>
              <a:rPr lang="it-IT" sz="32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Ahmed Zeddam</a:t>
            </a:r>
          </a:p>
          <a:p>
            <a:pPr algn="ctr">
              <a:defRPr/>
            </a:pPr>
            <a:r>
              <a:rPr lang="en-US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France </a:t>
            </a:r>
            <a:r>
              <a:rPr lang="en-US" dirty="0" err="1" smtClean="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Télécom</a:t>
            </a:r>
            <a:r>
              <a:rPr lang="en-US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, Orange Labs </a:t>
            </a:r>
            <a:endParaRPr lang="en-US" sz="3200" dirty="0">
              <a:solidFill>
                <a:schemeClr val="bg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1026" name="Picture 2" descr="C:\Users\bueti\Pictures\paris - GSW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573" y="1880828"/>
            <a:ext cx="3040144" cy="2304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179512" y="324495"/>
            <a:ext cx="6346825" cy="1384995"/>
          </a:xfrm>
        </p:spPr>
        <p:txBody>
          <a:bodyPr/>
          <a:lstStyle/>
          <a:p>
            <a:r>
              <a:rPr lang="en-US" sz="2400" dirty="0" smtClean="0">
                <a:cs typeface="Times New Roman" pitchFamily="18" charset="0"/>
              </a:rPr>
              <a:t>ITU-T Study Group 5</a:t>
            </a:r>
            <a:br>
              <a:rPr lang="en-US" sz="2400" dirty="0" smtClean="0">
                <a:cs typeface="Times New Roman" pitchFamily="18" charset="0"/>
              </a:rPr>
            </a:br>
            <a:r>
              <a:rPr lang="en-US" sz="2400" dirty="0" smtClean="0">
                <a:cs typeface="Times New Roman" pitchFamily="18" charset="0"/>
              </a:rPr>
              <a:t>“Environment &amp; climate </a:t>
            </a:r>
            <a:r>
              <a:rPr lang="en-US" sz="2400" dirty="0">
                <a:cs typeface="Times New Roman" pitchFamily="18" charset="0"/>
              </a:rPr>
              <a:t>c</a:t>
            </a:r>
            <a:r>
              <a:rPr lang="en-US" sz="2400" dirty="0" smtClean="0">
                <a:cs typeface="Times New Roman" pitchFamily="18" charset="0"/>
              </a:rPr>
              <a:t>hange”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7504" y="2348880"/>
            <a:ext cx="2915816" cy="2562547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en-US" sz="1800" b="1" dirty="0" smtClean="0">
                <a:solidFill>
                  <a:srgbClr val="00B050"/>
                </a:solidFill>
                <a:latin typeface="+mj-lt"/>
              </a:rPr>
              <a:t>Next meeting of Working </a:t>
            </a:r>
            <a:r>
              <a:rPr lang="en-US" sz="1800" b="1" dirty="0" smtClean="0">
                <a:solidFill>
                  <a:srgbClr val="00B050"/>
                </a:solidFill>
                <a:latin typeface="+mj-lt"/>
              </a:rPr>
              <a:t>Party 3 “ICT and Climate Change”</a:t>
            </a:r>
          </a:p>
          <a:p>
            <a:pPr>
              <a:defRPr/>
            </a:pPr>
            <a:r>
              <a:rPr lang="en-US" sz="1800" dirty="0" smtClean="0">
                <a:solidFill>
                  <a:schemeClr val="tx1">
                    <a:lumMod val="50000"/>
                  </a:schemeClr>
                </a:solidFill>
                <a:latin typeface="+mj-lt"/>
              </a:rPr>
              <a:t>8-12 October 2012</a:t>
            </a:r>
            <a:endParaRPr lang="en-US" sz="1800" dirty="0" smtClean="0">
              <a:solidFill>
                <a:schemeClr val="tx1">
                  <a:lumMod val="50000"/>
                </a:schemeClr>
              </a:solidFill>
              <a:latin typeface="+mj-lt"/>
            </a:endParaRPr>
          </a:p>
          <a:p>
            <a:pPr lvl="1">
              <a:buFont typeface="Wingdings" pitchFamily="2" charset="2"/>
              <a:buNone/>
              <a:defRPr/>
            </a:pPr>
            <a:endParaRPr lang="en-US" sz="1800" i="1" dirty="0" smtClean="0">
              <a:solidFill>
                <a:srgbClr val="00B050"/>
              </a:solidFill>
              <a:latin typeface="+mj-lt"/>
            </a:endParaRPr>
          </a:p>
          <a:p>
            <a:pPr marL="0" indent="0">
              <a:buNone/>
              <a:defRPr/>
            </a:pPr>
            <a:endParaRPr lang="en-US" sz="1800" dirty="0" smtClean="0">
              <a:solidFill>
                <a:schemeClr val="tx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915816" y="1490598"/>
            <a:ext cx="6228184" cy="4633978"/>
          </a:xfrm>
        </p:spPr>
        <p:txBody>
          <a:bodyPr/>
          <a:lstStyle/>
          <a:p>
            <a:pPr marL="457200" indent="-457200">
              <a:buFont typeface="Wingdings" pitchFamily="2" charset="2"/>
              <a:buNone/>
              <a:defRPr/>
            </a:pPr>
            <a:r>
              <a:rPr lang="en-US" sz="1800" b="1" dirty="0" smtClean="0">
                <a:solidFill>
                  <a:srgbClr val="1B5BA2"/>
                </a:solidFill>
                <a:latin typeface="+mj-lt"/>
                <a:cs typeface="Times New Roman" pitchFamily="18" charset="0"/>
              </a:rPr>
              <a:t>ITU-T SG5/WP3’s work areas:</a:t>
            </a:r>
            <a:endParaRPr lang="en-US" sz="1800" dirty="0" smtClean="0">
              <a:solidFill>
                <a:schemeClr val="tx1">
                  <a:lumMod val="50000"/>
                </a:schemeClr>
              </a:solidFill>
              <a:latin typeface="+mj-lt"/>
            </a:endParaRPr>
          </a:p>
          <a:p>
            <a:pPr>
              <a:defRPr/>
            </a:pPr>
            <a:r>
              <a:rPr lang="en-US" sz="1800" dirty="0" smtClean="0">
                <a:latin typeface="+mj-lt"/>
                <a:hlinkClick r:id="rId3" action="ppaction://hlinkfile"/>
              </a:rPr>
              <a:t>Q 17/5</a:t>
            </a:r>
            <a:r>
              <a:rPr lang="en-US" sz="1800" dirty="0" smtClean="0">
                <a:latin typeface="+mj-lt"/>
              </a:rPr>
              <a:t> </a:t>
            </a:r>
            <a:r>
              <a:rPr lang="en-US" sz="1800" dirty="0" smtClean="0">
                <a:solidFill>
                  <a:schemeClr val="tx1">
                    <a:lumMod val="50000"/>
                  </a:schemeClr>
                </a:solidFill>
                <a:latin typeface="+mj-lt"/>
              </a:rPr>
              <a:t>- Energy efficiency for ICT equipment and Climate Change standards harmonization </a:t>
            </a:r>
          </a:p>
          <a:p>
            <a:pPr>
              <a:defRPr/>
            </a:pPr>
            <a:r>
              <a:rPr lang="en-US" sz="1800" dirty="0" smtClean="0">
                <a:latin typeface="+mj-lt"/>
                <a:hlinkClick r:id="rId4" action="ppaction://hlinkfile"/>
              </a:rPr>
              <a:t>Q 18/5</a:t>
            </a:r>
            <a:r>
              <a:rPr lang="en-US" sz="1800" dirty="0" smtClean="0">
                <a:latin typeface="+mj-lt"/>
              </a:rPr>
              <a:t> </a:t>
            </a:r>
            <a:r>
              <a:rPr lang="en-US" sz="1800" dirty="0" smtClean="0">
                <a:solidFill>
                  <a:schemeClr val="tx1">
                    <a:lumMod val="50000"/>
                  </a:schemeClr>
                </a:solidFill>
                <a:latin typeface="+mj-lt"/>
              </a:rPr>
              <a:t>- Methodology of environmental impact assessment of ICT </a:t>
            </a:r>
          </a:p>
          <a:p>
            <a:pPr>
              <a:defRPr/>
            </a:pPr>
            <a:r>
              <a:rPr lang="en-US" sz="1800" dirty="0" smtClean="0">
                <a:latin typeface="+mj-lt"/>
                <a:hlinkClick r:id="rId5" action="ppaction://hlinkfile"/>
              </a:rPr>
              <a:t>Q 19/5</a:t>
            </a:r>
            <a:r>
              <a:rPr lang="en-US" sz="1800" dirty="0" smtClean="0">
                <a:latin typeface="+mj-lt"/>
              </a:rPr>
              <a:t> </a:t>
            </a:r>
            <a:r>
              <a:rPr lang="en-US" sz="1800" dirty="0" smtClean="0">
                <a:solidFill>
                  <a:schemeClr val="tx1">
                    <a:lumMod val="50000"/>
                  </a:schemeClr>
                </a:solidFill>
                <a:latin typeface="+mj-lt"/>
              </a:rPr>
              <a:t>- Power feeding systems </a:t>
            </a:r>
          </a:p>
          <a:p>
            <a:pPr>
              <a:defRPr/>
            </a:pPr>
            <a:r>
              <a:rPr lang="en-US" sz="1800" dirty="0" smtClean="0">
                <a:latin typeface="+mj-lt"/>
                <a:hlinkClick r:id="rId6" action="ppaction://hlinkfile"/>
              </a:rPr>
              <a:t>Q 21/5</a:t>
            </a:r>
            <a:r>
              <a:rPr lang="en-US" sz="1800" dirty="0" smtClean="0">
                <a:latin typeface="+mj-lt"/>
              </a:rPr>
              <a:t> </a:t>
            </a:r>
            <a:r>
              <a:rPr lang="en-US" sz="1800" dirty="0" smtClean="0">
                <a:solidFill>
                  <a:schemeClr val="tx1">
                    <a:lumMod val="50000"/>
                  </a:schemeClr>
                </a:solidFill>
                <a:latin typeface="+mj-lt"/>
              </a:rPr>
              <a:t>- Environmental protection and recycling of ICT equipment/facilities </a:t>
            </a:r>
          </a:p>
          <a:p>
            <a:pPr>
              <a:defRPr/>
            </a:pPr>
            <a:r>
              <a:rPr lang="en-US" sz="1800" dirty="0" smtClean="0">
                <a:latin typeface="+mj-lt"/>
                <a:hlinkClick r:id="rId7" action="ppaction://hlinkfile"/>
              </a:rPr>
              <a:t>Q 22/5</a:t>
            </a:r>
            <a:r>
              <a:rPr lang="en-US" sz="1800" dirty="0" smtClean="0">
                <a:latin typeface="+mj-lt"/>
              </a:rPr>
              <a:t> </a:t>
            </a:r>
            <a:r>
              <a:rPr lang="en-US" sz="1800" dirty="0" smtClean="0">
                <a:solidFill>
                  <a:schemeClr val="tx1">
                    <a:lumMod val="50000"/>
                  </a:schemeClr>
                </a:solidFill>
                <a:latin typeface="+mj-lt"/>
              </a:rPr>
              <a:t>- Setting up a low cost sustainable telecommunication infrastructure for rural communications in developing countries </a:t>
            </a:r>
          </a:p>
          <a:p>
            <a:pPr>
              <a:defRPr/>
            </a:pPr>
            <a:r>
              <a:rPr lang="en-US" sz="1800" dirty="0" smtClean="0">
                <a:latin typeface="+mj-lt"/>
                <a:hlinkClick r:id="rId8" action="ppaction://hlinkfile"/>
              </a:rPr>
              <a:t>Q 23/5</a:t>
            </a:r>
            <a:r>
              <a:rPr lang="en-US" sz="1800" dirty="0" smtClean="0">
                <a:latin typeface="+mj-lt"/>
              </a:rPr>
              <a:t> </a:t>
            </a:r>
            <a:r>
              <a:rPr lang="en-US" sz="1800" dirty="0" smtClean="0">
                <a:solidFill>
                  <a:schemeClr val="tx1">
                    <a:lumMod val="50000"/>
                  </a:schemeClr>
                </a:solidFill>
                <a:latin typeface="+mj-lt"/>
              </a:rPr>
              <a:t>- Using ICTs to enable countries to adapt to climate change </a:t>
            </a:r>
          </a:p>
          <a:p>
            <a:pPr>
              <a:defRPr/>
            </a:pPr>
            <a:r>
              <a:rPr lang="en-US" sz="1800" b="1" i="1" dirty="0">
                <a:solidFill>
                  <a:srgbClr val="00B050"/>
                </a:solidFill>
                <a:latin typeface="+mj-lt"/>
              </a:rPr>
              <a:t>new </a:t>
            </a:r>
            <a:r>
              <a:rPr lang="en-US" sz="1800" b="1" i="1" dirty="0" smtClean="0">
                <a:solidFill>
                  <a:srgbClr val="00B050"/>
                </a:solidFill>
                <a:latin typeface="+mj-lt"/>
              </a:rPr>
              <a:t>- Leveraging </a:t>
            </a:r>
            <a:r>
              <a:rPr lang="en-US" sz="1800" b="1" i="1" dirty="0">
                <a:solidFill>
                  <a:srgbClr val="00B050"/>
                </a:solidFill>
                <a:latin typeface="+mj-lt"/>
              </a:rPr>
              <a:t>and enhancing the ICT environmental </a:t>
            </a:r>
            <a:r>
              <a:rPr lang="en-US" sz="1800" b="1" i="1" dirty="0" smtClean="0">
                <a:solidFill>
                  <a:srgbClr val="00B050"/>
                </a:solidFill>
                <a:latin typeface="+mj-lt"/>
              </a:rPr>
              <a:t>sustainability</a:t>
            </a:r>
            <a:endParaRPr lang="en-US" sz="1800" b="1" dirty="0">
              <a:solidFill>
                <a:srgbClr val="00B050"/>
              </a:solidFill>
              <a:latin typeface="+mj-lt"/>
            </a:endParaRPr>
          </a:p>
        </p:txBody>
      </p:sp>
      <p:sp>
        <p:nvSpPr>
          <p:cNvPr id="13317" name="Slide Number Placeholder 6"/>
          <p:cNvSpPr>
            <a:spLocks noGrp="1"/>
          </p:cNvSpPr>
          <p:nvPr>
            <p:ph type="sldNum" sz="quarter" idx="10"/>
          </p:nvPr>
        </p:nvSpPr>
        <p:spPr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rgbClr val="646464"/>
                </a:solidFill>
                <a:latin typeface="Verdana" pitchFamily="34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rgbClr val="646464"/>
                </a:solidFill>
                <a:latin typeface="Verdana" pitchFamily="34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rgbClr val="646464"/>
                </a:solidFill>
                <a:latin typeface="Verdana" pitchFamily="34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rgbClr val="646464"/>
                </a:solidFill>
                <a:latin typeface="Verdana" pitchFamily="34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rgbClr val="646464"/>
                </a:solidFill>
                <a:latin typeface="Verdan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646464"/>
                </a:solidFill>
                <a:latin typeface="Verdan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646464"/>
                </a:solidFill>
                <a:latin typeface="Verdan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646464"/>
                </a:solidFill>
                <a:latin typeface="Verdan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646464"/>
                </a:solidFill>
                <a:latin typeface="Verdana" pitchFamily="34" charset="0"/>
                <a:cs typeface="Arial" pitchFamily="34" charset="0"/>
              </a:defRPr>
            </a:lvl9pPr>
          </a:lstStyle>
          <a:p>
            <a:pPr eaLnBrk="1" hangingPunct="1"/>
            <a:fld id="{9709F10E-C465-4AC9-A180-85D1CFC488D2}" type="slidenum">
              <a:rPr lang="en-US" sz="1000" smtClean="0">
                <a:solidFill>
                  <a:srgbClr val="0E438A"/>
                </a:solidFill>
                <a:latin typeface="Zurich BT" charset="0"/>
                <a:cs typeface="Times New Roman" pitchFamily="18" charset="0"/>
              </a:rPr>
              <a:pPr eaLnBrk="1" hangingPunct="1"/>
              <a:t>2</a:t>
            </a:fld>
            <a:endParaRPr lang="en-US" sz="1000" smtClean="0">
              <a:solidFill>
                <a:srgbClr val="0E438A"/>
              </a:solidFill>
              <a:latin typeface="Zurich BT" charset="0"/>
              <a:cs typeface="Times New Roman" pitchFamily="18" charset="0"/>
            </a:endParaRPr>
          </a:p>
        </p:txBody>
      </p:sp>
      <p:pic>
        <p:nvPicPr>
          <p:cNvPr id="13318" name="il_fi" descr="http://1.bp.blogspot.com/_EmUidIgTDTo/SZrenb8XaEI/AAAAAAAAAQA/jhY24TXsenU/s400/green-energy.jp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51358"/>
            <a:ext cx="1260351" cy="14392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1351119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://leonardpera.files.wordpress.com/2009/11/green-ict-0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59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217" y="3645024"/>
            <a:ext cx="3793028" cy="2530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611560" y="260648"/>
            <a:ext cx="7772400" cy="1384995"/>
          </a:xfrm>
        </p:spPr>
        <p:txBody>
          <a:bodyPr/>
          <a:lstStyle/>
          <a:p>
            <a:r>
              <a:rPr lang="en-US" sz="2800" dirty="0" smtClean="0"/>
              <a:t>Leveraging </a:t>
            </a:r>
            <a:r>
              <a:rPr lang="en-US" sz="2800" dirty="0"/>
              <a:t>and enhancing the ICT environmental sustainability</a:t>
            </a:r>
            <a:br>
              <a:rPr lang="en-US" sz="2800" dirty="0"/>
            </a:br>
            <a:endParaRPr lang="en-US" sz="2800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2843809" y="1628800"/>
            <a:ext cx="5976664" cy="3384376"/>
          </a:xfr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lin ang="8100000" scaled="1"/>
            <a:tileRect/>
          </a:gradFill>
        </p:spPr>
        <p:txBody>
          <a:bodyPr/>
          <a:lstStyle/>
          <a:p>
            <a:pPr marL="0" indent="0">
              <a:buNone/>
            </a:pPr>
            <a:r>
              <a:rPr lang="en-US" sz="1800" b="1" dirty="0">
                <a:solidFill>
                  <a:srgbClr val="1B5BA2"/>
                </a:solidFill>
                <a:latin typeface="+mj-lt"/>
                <a:cs typeface="Times New Roman" pitchFamily="18" charset="0"/>
              </a:rPr>
              <a:t>Keywords of the new </a:t>
            </a:r>
            <a:r>
              <a:rPr lang="en-US" sz="1800" b="1" dirty="0">
                <a:solidFill>
                  <a:srgbClr val="1B5BA2"/>
                </a:solidFill>
                <a:latin typeface="+mj-lt"/>
                <a:cs typeface="Times New Roman" pitchFamily="18" charset="0"/>
              </a:rPr>
              <a:t>question:</a:t>
            </a:r>
            <a:endParaRPr lang="en-US" sz="1800" b="1" dirty="0">
              <a:solidFill>
                <a:srgbClr val="1B5BA2"/>
              </a:solidFill>
              <a:latin typeface="+mj-lt"/>
              <a:cs typeface="Times New Roman" pitchFamily="18" charset="0"/>
            </a:endParaRPr>
          </a:p>
          <a:p>
            <a:r>
              <a:rPr lang="en-US" sz="2000" dirty="0">
                <a:solidFill>
                  <a:schemeClr val="tx1">
                    <a:lumMod val="50000"/>
                  </a:schemeClr>
                </a:solidFill>
                <a:latin typeface="+mj-lt"/>
                <a:ea typeface="+mn-ea"/>
                <a:cs typeface="+mn-cs"/>
              </a:rPr>
              <a:t>Worldwide DB on key indicators and emission factors</a:t>
            </a:r>
          </a:p>
          <a:p>
            <a:r>
              <a:rPr lang="en-US" sz="2000" dirty="0">
                <a:solidFill>
                  <a:schemeClr val="tx1">
                    <a:lumMod val="50000"/>
                  </a:schemeClr>
                </a:solidFill>
                <a:latin typeface="+mj-lt"/>
                <a:ea typeface="+mn-ea"/>
                <a:cs typeface="+mn-cs"/>
              </a:rPr>
              <a:t>Characteristics and evolution of a valuable eco-rating </a:t>
            </a:r>
            <a:r>
              <a:rPr lang="en-US" sz="2000" dirty="0" err="1">
                <a:solidFill>
                  <a:schemeClr val="tx1">
                    <a:lumMod val="50000"/>
                  </a:schemeClr>
                </a:solidFill>
                <a:latin typeface="+mj-lt"/>
                <a:ea typeface="+mn-ea"/>
                <a:cs typeface="+mn-cs"/>
              </a:rPr>
              <a:t>programme</a:t>
            </a:r>
            <a:endParaRPr lang="en-US" sz="2000" dirty="0">
              <a:solidFill>
                <a:schemeClr val="tx1">
                  <a:lumMod val="50000"/>
                </a:schemeClr>
              </a:solidFill>
              <a:latin typeface="+mj-lt"/>
              <a:ea typeface="+mn-ea"/>
              <a:cs typeface="+mn-cs"/>
            </a:endParaRPr>
          </a:p>
          <a:p>
            <a:r>
              <a:rPr lang="fr-FR" sz="2000" dirty="0">
                <a:solidFill>
                  <a:schemeClr val="tx1">
                    <a:lumMod val="50000"/>
                  </a:schemeClr>
                </a:solidFill>
                <a:latin typeface="+mj-lt"/>
                <a:ea typeface="+mn-ea"/>
                <a:cs typeface="+mn-cs"/>
              </a:rPr>
              <a:t>ICT </a:t>
            </a:r>
            <a:r>
              <a:rPr lang="fr-FR" sz="2000" dirty="0" err="1">
                <a:solidFill>
                  <a:schemeClr val="tx1">
                    <a:lumMod val="50000"/>
                  </a:schemeClr>
                </a:solidFill>
                <a:latin typeface="+mj-lt"/>
                <a:ea typeface="+mn-ea"/>
                <a:cs typeface="+mn-cs"/>
              </a:rPr>
              <a:t>procurement</a:t>
            </a:r>
            <a:r>
              <a:rPr lang="fr-FR" sz="2000" dirty="0">
                <a:solidFill>
                  <a:schemeClr val="tx1">
                    <a:lumMod val="50000"/>
                  </a:schemeClr>
                </a:solidFill>
                <a:latin typeface="+mj-lt"/>
                <a:ea typeface="+mn-ea"/>
                <a:cs typeface="+mn-cs"/>
              </a:rPr>
              <a:t> practices</a:t>
            </a:r>
            <a:endParaRPr lang="en-US" sz="2000" dirty="0">
              <a:solidFill>
                <a:schemeClr val="tx1">
                  <a:lumMod val="50000"/>
                </a:schemeClr>
              </a:solidFill>
              <a:latin typeface="+mj-lt"/>
              <a:ea typeface="+mn-ea"/>
              <a:cs typeface="+mn-cs"/>
            </a:endParaRPr>
          </a:p>
          <a:p>
            <a:r>
              <a:rPr lang="en-US" sz="2000" dirty="0">
                <a:solidFill>
                  <a:schemeClr val="tx1">
                    <a:lumMod val="50000"/>
                  </a:schemeClr>
                </a:solidFill>
                <a:latin typeface="+mj-lt"/>
                <a:ea typeface="+mn-ea"/>
                <a:cs typeface="+mn-cs"/>
              </a:rPr>
              <a:t>Environmental sustainability in ICT supply </a:t>
            </a:r>
            <a:r>
              <a:rPr lang="en-US" sz="2000" dirty="0" smtClean="0">
                <a:solidFill>
                  <a:schemeClr val="tx1">
                    <a:lumMod val="50000"/>
                  </a:schemeClr>
                </a:solidFill>
                <a:latin typeface="+mj-lt"/>
                <a:ea typeface="+mn-ea"/>
                <a:cs typeface="+mn-cs"/>
              </a:rPr>
              <a:t>chain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tx1">
                    <a:lumMod val="50000"/>
                  </a:schemeClr>
                </a:solidFill>
                <a:latin typeface="+mj-lt"/>
              </a:rPr>
              <a:t> </a:t>
            </a:r>
            <a:r>
              <a:rPr lang="en-US" sz="2000" dirty="0" smtClean="0">
                <a:solidFill>
                  <a:schemeClr val="tx1">
                    <a:lumMod val="50000"/>
                  </a:schemeClr>
                </a:solidFill>
                <a:latin typeface="+mj-lt"/>
              </a:rPr>
              <a:t>               </a:t>
            </a:r>
            <a:r>
              <a:rPr lang="en-US" sz="2000" b="1" dirty="0" smtClean="0">
                <a:solidFill>
                  <a:schemeClr val="tx2"/>
                </a:solidFill>
                <a:latin typeface="+mj-lt"/>
              </a:rPr>
              <a:t>Contributions are welcome!</a:t>
            </a:r>
            <a:endParaRPr lang="en-US" b="1" dirty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ADF35-3946-4D23-A334-2261396F1EA3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631652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620688"/>
            <a:ext cx="7772400" cy="523220"/>
          </a:xfrm>
        </p:spPr>
        <p:txBody>
          <a:bodyPr/>
          <a:lstStyle/>
          <a:p>
            <a:r>
              <a:rPr lang="en-US" sz="2800" dirty="0"/>
              <a:t>Mobile Handset Eco-Rating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84" y="1412776"/>
            <a:ext cx="7772400" cy="5112568"/>
          </a:xfrm>
        </p:spPr>
        <p:txBody>
          <a:bodyPr/>
          <a:lstStyle/>
          <a:p>
            <a:r>
              <a:rPr lang="en-US" sz="2000" dirty="0">
                <a:solidFill>
                  <a:schemeClr val="tx1">
                    <a:lumMod val="50000"/>
                  </a:schemeClr>
                </a:solidFill>
                <a:latin typeface="+mj-lt"/>
              </a:rPr>
              <a:t>Consumers looking for a simple method to </a:t>
            </a:r>
            <a:r>
              <a:rPr lang="en-US" sz="20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compare environmental </a:t>
            </a:r>
            <a:r>
              <a:rPr lang="en-US" sz="20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sustainability performance</a:t>
            </a:r>
            <a:r>
              <a:rPr lang="en-US" sz="2000" dirty="0" smtClean="0">
                <a:solidFill>
                  <a:schemeClr val="tx1">
                    <a:lumMod val="50000"/>
                  </a:schemeClr>
                </a:solidFill>
                <a:latin typeface="+mj-lt"/>
              </a:rPr>
              <a:t> </a:t>
            </a:r>
            <a:r>
              <a:rPr lang="en-US" sz="2000" dirty="0">
                <a:solidFill>
                  <a:schemeClr val="tx1">
                    <a:lumMod val="50000"/>
                  </a:schemeClr>
                </a:solidFill>
                <a:latin typeface="+mj-lt"/>
              </a:rPr>
              <a:t>of the mobile handsets they purchase</a:t>
            </a:r>
          </a:p>
          <a:p>
            <a:r>
              <a:rPr lang="en-US" sz="2000" dirty="0">
                <a:solidFill>
                  <a:schemeClr val="tx1">
                    <a:lumMod val="50000"/>
                  </a:schemeClr>
                </a:solidFill>
                <a:latin typeface="+mj-lt"/>
              </a:rPr>
              <a:t>Global telecom operators have developed programs</a:t>
            </a:r>
          </a:p>
          <a:p>
            <a:pPr marL="742950" lvl="2" indent="-342900">
              <a:buClr>
                <a:srgbClr val="0E438A"/>
              </a:buClr>
              <a:buSzPct val="110000"/>
            </a:pPr>
            <a:r>
              <a:rPr lang="en-US" sz="2000" dirty="0">
                <a:solidFill>
                  <a:schemeClr val="tx1">
                    <a:lumMod val="50000"/>
                  </a:schemeClr>
                </a:solidFill>
                <a:latin typeface="+mj-lt"/>
                <a:ea typeface="+mn-ea"/>
                <a:cs typeface="+mn-cs"/>
              </a:rPr>
              <a:t>Orange</a:t>
            </a:r>
          </a:p>
          <a:p>
            <a:pPr marL="742950" lvl="2" indent="-342900">
              <a:buClr>
                <a:srgbClr val="0E438A"/>
              </a:buClr>
              <a:buSzPct val="110000"/>
            </a:pPr>
            <a:r>
              <a:rPr lang="en-US" sz="2000" dirty="0" err="1">
                <a:solidFill>
                  <a:schemeClr val="tx1">
                    <a:lumMod val="50000"/>
                  </a:schemeClr>
                </a:solidFill>
                <a:latin typeface="+mj-lt"/>
                <a:ea typeface="+mn-ea"/>
                <a:cs typeface="+mn-cs"/>
              </a:rPr>
              <a:t>Telefonica</a:t>
            </a:r>
            <a:endParaRPr lang="en-US" sz="2000" dirty="0">
              <a:solidFill>
                <a:schemeClr val="tx1">
                  <a:lumMod val="50000"/>
                </a:schemeClr>
              </a:solidFill>
              <a:latin typeface="+mj-lt"/>
              <a:ea typeface="+mn-ea"/>
              <a:cs typeface="+mn-cs"/>
            </a:endParaRPr>
          </a:p>
          <a:p>
            <a:pPr marL="742950" lvl="2" indent="-342900">
              <a:buClr>
                <a:srgbClr val="0E438A"/>
              </a:buClr>
              <a:buSzPct val="110000"/>
            </a:pPr>
            <a:r>
              <a:rPr lang="en-US" sz="2000" dirty="0">
                <a:solidFill>
                  <a:schemeClr val="tx1">
                    <a:lumMod val="50000"/>
                  </a:schemeClr>
                </a:solidFill>
                <a:latin typeface="+mj-lt"/>
                <a:ea typeface="+mn-ea"/>
                <a:cs typeface="+mn-cs"/>
              </a:rPr>
              <a:t>Vodafone</a:t>
            </a:r>
          </a:p>
          <a:p>
            <a:pPr marL="742950" lvl="2" indent="-342900">
              <a:buClr>
                <a:srgbClr val="0E438A"/>
              </a:buClr>
              <a:buSzPct val="110000"/>
            </a:pPr>
            <a:r>
              <a:rPr lang="en-US" sz="2000" dirty="0">
                <a:solidFill>
                  <a:schemeClr val="tx1">
                    <a:lumMod val="50000"/>
                  </a:schemeClr>
                </a:solidFill>
                <a:latin typeface="+mj-lt"/>
                <a:ea typeface="+mn-ea"/>
                <a:cs typeface="+mn-cs"/>
              </a:rPr>
              <a:t>AT&amp;T</a:t>
            </a:r>
          </a:p>
          <a:p>
            <a:pPr marL="742950" lvl="2" indent="-342900">
              <a:buClr>
                <a:srgbClr val="0E438A"/>
              </a:buClr>
              <a:buSzPct val="110000"/>
            </a:pPr>
            <a:r>
              <a:rPr lang="en-US" sz="2000" dirty="0">
                <a:solidFill>
                  <a:schemeClr val="tx1">
                    <a:lumMod val="50000"/>
                  </a:schemeClr>
                </a:solidFill>
                <a:latin typeface="+mj-lt"/>
                <a:ea typeface="+mn-ea"/>
                <a:cs typeface="+mn-cs"/>
              </a:rPr>
              <a:t>UL</a:t>
            </a:r>
          </a:p>
          <a:p>
            <a:pPr marL="742950" lvl="2" indent="-342900">
              <a:buClr>
                <a:srgbClr val="0E438A"/>
              </a:buClr>
              <a:buSzPct val="110000"/>
            </a:pPr>
            <a:r>
              <a:rPr lang="en-US" sz="2000" dirty="0">
                <a:solidFill>
                  <a:schemeClr val="tx1">
                    <a:lumMod val="50000"/>
                  </a:schemeClr>
                </a:solidFill>
                <a:latin typeface="+mj-lt"/>
                <a:ea typeface="+mn-ea"/>
                <a:cs typeface="+mn-cs"/>
              </a:rPr>
              <a:t>Sprint</a:t>
            </a:r>
          </a:p>
          <a:p>
            <a:pPr marL="742950" lvl="2" indent="-342900">
              <a:buClr>
                <a:srgbClr val="0E438A"/>
              </a:buClr>
              <a:buSzPct val="110000"/>
            </a:pPr>
            <a:r>
              <a:rPr lang="en-US" sz="2000" dirty="0">
                <a:solidFill>
                  <a:schemeClr val="tx1">
                    <a:lumMod val="50000"/>
                  </a:schemeClr>
                </a:solidFill>
                <a:latin typeface="+mj-lt"/>
                <a:ea typeface="+mn-ea"/>
                <a:cs typeface="+mn-cs"/>
              </a:rPr>
              <a:t>Bell Canada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210F7CE-D864-46BD-A281-643E72AD9EF7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pic>
        <p:nvPicPr>
          <p:cNvPr id="7" name="Picture 6" descr="http://preweb/ITU-T/climatechange/images/reports/Review-Mobile-handset-E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3139052"/>
            <a:ext cx="1619250" cy="22955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1959897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548680"/>
            <a:ext cx="7772400" cy="523220"/>
          </a:xfrm>
        </p:spPr>
        <p:txBody>
          <a:bodyPr/>
          <a:lstStyle/>
          <a:p>
            <a:r>
              <a:rPr lang="en-US" sz="2800" dirty="0"/>
              <a:t>Mobile Handset Eco-Rating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556792"/>
            <a:ext cx="7772400" cy="4256087"/>
          </a:xfrm>
        </p:spPr>
        <p:txBody>
          <a:bodyPr/>
          <a:lstStyle/>
          <a:p>
            <a:pPr>
              <a:buNone/>
            </a:pPr>
            <a:r>
              <a:rPr lang="en-US" sz="2000" dirty="0">
                <a:solidFill>
                  <a:schemeClr val="tx1">
                    <a:lumMod val="50000"/>
                  </a:schemeClr>
                </a:solidFill>
                <a:latin typeface="+mj-lt"/>
              </a:rPr>
              <a:t>Report reviewed initiatives from operators and found</a:t>
            </a:r>
            <a:r>
              <a:rPr lang="en-US" sz="2000" dirty="0" smtClean="0">
                <a:solidFill>
                  <a:schemeClr val="tx1">
                    <a:lumMod val="50000"/>
                  </a:schemeClr>
                </a:solidFill>
                <a:latin typeface="+mj-lt"/>
              </a:rPr>
              <a:t>:</a:t>
            </a:r>
          </a:p>
          <a:p>
            <a:pPr>
              <a:buNone/>
            </a:pPr>
            <a:endParaRPr lang="en-US" sz="2000" dirty="0">
              <a:solidFill>
                <a:schemeClr val="tx1">
                  <a:lumMod val="50000"/>
                </a:schemeClr>
              </a:solidFill>
              <a:latin typeface="+mj-lt"/>
            </a:endParaRPr>
          </a:p>
          <a:p>
            <a:r>
              <a:rPr lang="en-US" sz="2000" dirty="0">
                <a:solidFill>
                  <a:schemeClr val="tx1">
                    <a:lumMod val="50000"/>
                  </a:schemeClr>
                </a:solidFill>
                <a:latin typeface="+mj-lt"/>
              </a:rPr>
              <a:t>General agreement that a rating system should be based on a </a:t>
            </a:r>
            <a:r>
              <a:rPr lang="en-US" sz="2000" dirty="0" smtClean="0">
                <a:solidFill>
                  <a:schemeClr val="tx1">
                    <a:lumMod val="50000"/>
                  </a:schemeClr>
                </a:solidFill>
                <a:latin typeface="+mj-lt"/>
              </a:rPr>
              <a:t>manufacturers: </a:t>
            </a:r>
            <a:endParaRPr lang="en-US" sz="2000" dirty="0">
              <a:solidFill>
                <a:schemeClr val="tx1">
                  <a:lumMod val="50000"/>
                </a:schemeClr>
              </a:solidFill>
              <a:latin typeface="+mj-lt"/>
            </a:endParaRPr>
          </a:p>
          <a:p>
            <a:pPr marL="742950" lvl="2" indent="-342900">
              <a:buClr>
                <a:srgbClr val="0E438A"/>
              </a:buClr>
              <a:buSzPct val="110000"/>
            </a:pPr>
            <a:r>
              <a:rPr lang="en-US" sz="2000" dirty="0">
                <a:solidFill>
                  <a:schemeClr val="tx1">
                    <a:lumMod val="50000"/>
                  </a:schemeClr>
                </a:solidFill>
                <a:latin typeface="+mj-lt"/>
                <a:ea typeface="+mn-ea"/>
                <a:cs typeface="+mn-cs"/>
              </a:rPr>
              <a:t>Corporate  environmental sustainability performance</a:t>
            </a:r>
          </a:p>
          <a:p>
            <a:pPr marL="742950" lvl="2" indent="-342900">
              <a:buClr>
                <a:srgbClr val="0E438A"/>
              </a:buClr>
              <a:buSzPct val="110000"/>
            </a:pPr>
            <a:r>
              <a:rPr lang="en-US" sz="2000" dirty="0">
                <a:solidFill>
                  <a:schemeClr val="tx1">
                    <a:lumMod val="50000"/>
                  </a:schemeClr>
                </a:solidFill>
                <a:latin typeface="+mj-lt"/>
                <a:ea typeface="+mn-ea"/>
                <a:cs typeface="+mn-cs"/>
              </a:rPr>
              <a:t>Supply chain environmental sustainability performance</a:t>
            </a:r>
          </a:p>
          <a:p>
            <a:pPr marL="742950" lvl="2" indent="-342900">
              <a:buClr>
                <a:srgbClr val="0E438A"/>
              </a:buClr>
              <a:buSzPct val="110000"/>
            </a:pPr>
            <a:r>
              <a:rPr lang="en-US" sz="2000" dirty="0">
                <a:solidFill>
                  <a:schemeClr val="tx1">
                    <a:lumMod val="50000"/>
                  </a:schemeClr>
                </a:solidFill>
                <a:latin typeface="+mj-lt"/>
                <a:ea typeface="+mn-ea"/>
                <a:cs typeface="+mn-cs"/>
              </a:rPr>
              <a:t>Handset environmental sustainability attribute</a:t>
            </a:r>
          </a:p>
          <a:p>
            <a:pPr lvl="1">
              <a:buFont typeface="Wingdings" pitchFamily="2" charset="2"/>
              <a:buNone/>
            </a:pPr>
            <a:endParaRPr lang="en-US" sz="2000" dirty="0">
              <a:solidFill>
                <a:schemeClr val="tx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210F7CE-D864-46BD-A281-643E72AD9EF7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pic>
        <p:nvPicPr>
          <p:cNvPr id="5" name="Picture 4" descr="C:\Users\campilon\Desktop\photos\shutterstock_28682155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893227"/>
            <a:ext cx="2322562" cy="152373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4756031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548680"/>
            <a:ext cx="7772400" cy="523220"/>
          </a:xfrm>
        </p:spPr>
        <p:txBody>
          <a:bodyPr/>
          <a:lstStyle/>
          <a:p>
            <a:r>
              <a:rPr lang="en-US" sz="2800" dirty="0"/>
              <a:t>Mobile Handset Eco-Rating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916832"/>
            <a:ext cx="7772400" cy="3528392"/>
          </a:xfrm>
        </p:spPr>
        <p:txBody>
          <a:bodyPr/>
          <a:lstStyle/>
          <a:p>
            <a:r>
              <a:rPr lang="en-US" sz="2000" dirty="0">
                <a:solidFill>
                  <a:schemeClr val="tx1">
                    <a:lumMod val="50000"/>
                  </a:schemeClr>
                </a:solidFill>
                <a:latin typeface="+mj-lt"/>
              </a:rPr>
              <a:t>Methodologies and data collection was not as consistent</a:t>
            </a:r>
          </a:p>
          <a:p>
            <a:r>
              <a:rPr lang="en-US" sz="2000" dirty="0">
                <a:solidFill>
                  <a:schemeClr val="tx1">
                    <a:lumMod val="50000"/>
                  </a:schemeClr>
                </a:solidFill>
                <a:latin typeface="+mj-lt"/>
              </a:rPr>
              <a:t>Increased effort for manufacturers</a:t>
            </a:r>
          </a:p>
          <a:p>
            <a:r>
              <a:rPr lang="en-US" sz="2000" dirty="0">
                <a:solidFill>
                  <a:schemeClr val="tx1">
                    <a:lumMod val="50000"/>
                  </a:schemeClr>
                </a:solidFill>
                <a:latin typeface="+mj-lt"/>
              </a:rPr>
              <a:t>Different results for different consumers</a:t>
            </a:r>
          </a:p>
          <a:p>
            <a:r>
              <a:rPr lang="en-US" sz="2000" dirty="0">
                <a:solidFill>
                  <a:schemeClr val="tx1">
                    <a:lumMod val="50000"/>
                  </a:schemeClr>
                </a:solidFill>
                <a:latin typeface="+mj-lt"/>
              </a:rPr>
              <a:t>Opportunity for SG5 to take the work already undertaken by operators and develop a single and consistent </a:t>
            </a:r>
            <a:r>
              <a:rPr lang="en-US" sz="20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methodology for an eco-rating</a:t>
            </a:r>
          </a:p>
          <a:p>
            <a:pPr marL="742950" lvl="2" indent="-342900">
              <a:buClr>
                <a:srgbClr val="0E438A"/>
              </a:buClr>
              <a:buSzPct val="110000"/>
            </a:pPr>
            <a:r>
              <a:rPr lang="en-US" sz="2000" dirty="0">
                <a:solidFill>
                  <a:schemeClr val="tx1">
                    <a:lumMod val="50000"/>
                  </a:schemeClr>
                </a:solidFill>
                <a:latin typeface="+mj-lt"/>
                <a:ea typeface="+mn-ea"/>
                <a:cs typeface="+mn-cs"/>
              </a:rPr>
              <a:t>Consistent reporting to consumers</a:t>
            </a:r>
          </a:p>
          <a:p>
            <a:pPr marL="742950" lvl="2" indent="-342900">
              <a:buClr>
                <a:srgbClr val="0E438A"/>
              </a:buClr>
              <a:buSzPct val="110000"/>
            </a:pPr>
            <a:r>
              <a:rPr lang="en-US" sz="2000" dirty="0">
                <a:solidFill>
                  <a:schemeClr val="tx1">
                    <a:lumMod val="50000"/>
                  </a:schemeClr>
                </a:solidFill>
                <a:latin typeface="+mj-lt"/>
                <a:ea typeface="+mn-ea"/>
                <a:cs typeface="+mn-cs"/>
              </a:rPr>
              <a:t>Consistent and less data reporting for manufacturers</a:t>
            </a:r>
          </a:p>
          <a:p>
            <a:pPr marL="742950" lvl="2" indent="-342900">
              <a:buClr>
                <a:srgbClr val="0E438A"/>
              </a:buClr>
              <a:buSzPct val="110000"/>
            </a:pPr>
            <a:endParaRPr lang="en-US" sz="2000" dirty="0">
              <a:solidFill>
                <a:schemeClr val="tx1">
                  <a:lumMod val="50000"/>
                </a:schemeClr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210F7CE-D864-46BD-A281-643E72AD9EF7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110216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 bwMode="auto">
          <a:xfrm>
            <a:off x="2794484" y="1916832"/>
            <a:ext cx="3384376" cy="2736304"/>
          </a:xfrm>
          <a:prstGeom prst="rect">
            <a:avLst/>
          </a:pr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lin ang="162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rgbClr val="1B5BA2"/>
              </a:solidFill>
              <a:effectLst/>
              <a:latin typeface="Verdana" pitchFamily="34" charset="0"/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00472" y="1556792"/>
            <a:ext cx="7772400" cy="707886"/>
          </a:xfrm>
        </p:spPr>
        <p:txBody>
          <a:bodyPr/>
          <a:lstStyle/>
          <a:p>
            <a:r>
              <a:rPr lang="en-US" sz="4000" dirty="0" smtClean="0"/>
              <a:t>Thank YOU!</a:t>
            </a:r>
            <a:endParaRPr lang="en-US" sz="4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210F7CE-D864-46BD-A281-643E72AD9EF7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pic>
        <p:nvPicPr>
          <p:cNvPr id="6" name="Picture 5" descr="C:\Documents and Settings\bueti\My Documents\My Pictures\238359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2379868"/>
            <a:ext cx="2133600" cy="2016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6140253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TU-e">
  <a:themeElements>
    <a:clrScheme name="ITU-e 4">
      <a:dk1>
        <a:srgbClr val="5C5C5C"/>
      </a:dk1>
      <a:lt1>
        <a:srgbClr val="FFFFFF"/>
      </a:lt1>
      <a:dk2>
        <a:srgbClr val="1B5BA2"/>
      </a:dk2>
      <a:lt2>
        <a:srgbClr val="808080"/>
      </a:lt2>
      <a:accent1>
        <a:srgbClr val="FFFFFF"/>
      </a:accent1>
      <a:accent2>
        <a:srgbClr val="3333CC"/>
      </a:accent2>
      <a:accent3>
        <a:srgbClr val="FFFFFF"/>
      </a:accent3>
      <a:accent4>
        <a:srgbClr val="4D4D4D"/>
      </a:accent4>
      <a:accent5>
        <a:srgbClr val="FFFFFF"/>
      </a:accent5>
      <a:accent6>
        <a:srgbClr val="2D2DB9"/>
      </a:accent6>
      <a:hlink>
        <a:srgbClr val="1B5BA2"/>
      </a:hlink>
      <a:folHlink>
        <a:srgbClr val="B2B2B2"/>
      </a:folHlink>
    </a:clrScheme>
    <a:fontScheme name="ITU-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rgbClr val="646464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rgbClr val="646464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ITU-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TU-e 2">
        <a:dk1>
          <a:srgbClr val="5C5C5C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4D4D4D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TU-e 3">
        <a:dk1>
          <a:srgbClr val="5C5C5C"/>
        </a:dk1>
        <a:lt1>
          <a:srgbClr val="FFFFFF"/>
        </a:lt1>
        <a:dk2>
          <a:srgbClr val="1B5BA2"/>
        </a:dk2>
        <a:lt2>
          <a:srgbClr val="808080"/>
        </a:lt2>
        <a:accent1>
          <a:srgbClr val="FFFFFF"/>
        </a:accent1>
        <a:accent2>
          <a:srgbClr val="3333CC"/>
        </a:accent2>
        <a:accent3>
          <a:srgbClr val="FFFFFF"/>
        </a:accent3>
        <a:accent4>
          <a:srgbClr val="4D4D4D"/>
        </a:accent4>
        <a:accent5>
          <a:srgbClr val="FFFFFF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TU-e 4">
        <a:dk1>
          <a:srgbClr val="5C5C5C"/>
        </a:dk1>
        <a:lt1>
          <a:srgbClr val="FFFFFF"/>
        </a:lt1>
        <a:dk2>
          <a:srgbClr val="1B5BA2"/>
        </a:dk2>
        <a:lt2>
          <a:srgbClr val="808080"/>
        </a:lt2>
        <a:accent1>
          <a:srgbClr val="FFFFFF"/>
        </a:accent1>
        <a:accent2>
          <a:srgbClr val="3333CC"/>
        </a:accent2>
        <a:accent3>
          <a:srgbClr val="FFFFFF"/>
        </a:accent3>
        <a:accent4>
          <a:srgbClr val="4D4D4D"/>
        </a:accent4>
        <a:accent5>
          <a:srgbClr val="FFFFFF"/>
        </a:accent5>
        <a:accent6>
          <a:srgbClr val="2D2DB9"/>
        </a:accent6>
        <a:hlink>
          <a:srgbClr val="1B5BA2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Maple</Template>
  <TotalTime>20363</TotalTime>
  <Words>284</Words>
  <Application>Microsoft Office PowerPoint</Application>
  <PresentationFormat>On-screen Show (4:3)</PresentationFormat>
  <Paragraphs>54</Paragraphs>
  <Slides>7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ITU-e</vt:lpstr>
      <vt:lpstr>PowerPoint Presentation</vt:lpstr>
      <vt:lpstr>ITU-T Study Group 5 “Environment &amp; climate change” </vt:lpstr>
      <vt:lpstr>Leveraging and enhancing the ICT environmental sustainability </vt:lpstr>
      <vt:lpstr>Mobile Handset Eco-Rating</vt:lpstr>
      <vt:lpstr>Mobile Handset Eco-Rating</vt:lpstr>
      <vt:lpstr>Mobile Handset Eco-Rating</vt:lpstr>
      <vt:lpstr>Thank YOU!</vt:lpstr>
    </vt:vector>
  </TitlesOfParts>
  <Company>ITU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ITU-T: 2005 - 2008</dc:title>
  <dc:subject>(WTSA-08 report)</dc:subject>
  <dc:creator>ITU</dc:creator>
  <cp:keywords>ITU</cp:keywords>
  <cp:lastModifiedBy>ITU</cp:lastModifiedBy>
  <cp:revision>490</cp:revision>
  <cp:lastPrinted>2001-11-25T13:41:09Z</cp:lastPrinted>
  <dcterms:created xsi:type="dcterms:W3CDTF">2006-05-30T12:53:59Z</dcterms:created>
  <dcterms:modified xsi:type="dcterms:W3CDTF">2012-09-13T14:29:28Z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ector">
    <vt:lpwstr>;#ITU-D;#</vt:lpwstr>
  </property>
  <property fmtid="{D5CDD505-2E9C-101B-9397-08002B2CF9AE}" pid="3" name="Web Link">
    <vt:lpwstr>http://www.mobileworldcongress.com/homepage.htm, http://www.mobileworldcongress.com/homepage.htm</vt:lpwstr>
  </property>
  <property fmtid="{D5CDD505-2E9C-101B-9397-08002B2CF9AE}" pid="4" name="Other Keyword(s)">
    <vt:lpwstr/>
  </property>
  <property fmtid="{D5CDD505-2E9C-101B-9397-08002B2CF9AE}" pid="5" name="ContentType">
    <vt:lpwstr>Document</vt:lpwstr>
  </property>
  <property fmtid="{D5CDD505-2E9C-101B-9397-08002B2CF9AE}" pid="6" name="Location">
    <vt:lpwstr>Barcelona, Spain</vt:lpwstr>
  </property>
  <property fmtid="{D5CDD505-2E9C-101B-9397-08002B2CF9AE}" pid="7" name="Author0">
    <vt:lpwstr/>
  </property>
  <property fmtid="{D5CDD505-2E9C-101B-9397-08002B2CF9AE}" pid="8" name="Date">
    <vt:lpwstr>2008-02-13T00:00:00Z</vt:lpwstr>
  </property>
  <property fmtid="{D5CDD505-2E9C-101B-9397-08002B2CF9AE}" pid="9" name="Event">
    <vt:lpwstr>GSMA Mobile World Congress</vt:lpwstr>
  </property>
  <property fmtid="{D5CDD505-2E9C-101B-9397-08002B2CF9AE}" pid="10" name="display_urn:schemas-microsoft-com:office:office#PPTAuthor">
    <vt:lpwstr>Touré, Hamadoun</vt:lpwstr>
  </property>
  <property fmtid="{D5CDD505-2E9C-101B-9397-08002B2CF9AE}" pid="11" name="PPTAuthor">
    <vt:lpwstr>78;#ITU_USERS\toure</vt:lpwstr>
  </property>
</Properties>
</file>