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653" r:id="rId2"/>
    <p:sldId id="745" r:id="rId3"/>
    <p:sldId id="718" r:id="rId4"/>
    <p:sldId id="750" r:id="rId5"/>
    <p:sldId id="725" r:id="rId6"/>
    <p:sldId id="746" r:id="rId7"/>
    <p:sldId id="733" r:id="rId8"/>
    <p:sldId id="734" r:id="rId9"/>
    <p:sldId id="751" r:id="rId10"/>
    <p:sldId id="747" r:id="rId11"/>
    <p:sldId id="752" r:id="rId12"/>
    <p:sldId id="736" r:id="rId13"/>
    <p:sldId id="741" r:id="rId14"/>
  </p:sldIdLst>
  <p:sldSz cx="9144000" cy="6858000" type="screen4x3"/>
  <p:notesSz cx="67818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646464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646464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646464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646464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646464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rgbClr val="646464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rgbClr val="646464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rgbClr val="646464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rgbClr val="646464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89A623"/>
    <a:srgbClr val="FFB318"/>
    <a:srgbClr val="F2A917"/>
    <a:srgbClr val="E9E900"/>
    <a:srgbClr val="FFFF00"/>
    <a:srgbClr val="00A300"/>
    <a:srgbClr val="00B000"/>
    <a:srgbClr val="0E438A"/>
    <a:srgbClr val="1B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6" autoAdjust="0"/>
    <p:restoredTop sz="98103" autoAdjust="0"/>
  </p:normalViewPr>
  <p:slideViewPr>
    <p:cSldViewPr>
      <p:cViewPr>
        <p:scale>
          <a:sx n="60" d="100"/>
          <a:sy n="60" d="100"/>
        </p:scale>
        <p:origin x="-1506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238" y="-90"/>
      </p:cViewPr>
      <p:guideLst>
        <p:guide orient="horz" pos="3124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1813"/>
            <a:ext cx="29384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DED52C0-C307-4DC6-9710-C2D9C894B3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94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5617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11700"/>
            <a:ext cx="497522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1813"/>
            <a:ext cx="29384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4C39422F-251D-47FD-864B-BEB3C1C61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058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8E12ED-50CC-411D-9ABF-9A7EA3E53A6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8E12ED-50CC-411D-9ABF-9A7EA3E53A6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9422F-251D-47FD-864B-BEB3C1C612E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29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8E12ED-50CC-411D-9ABF-9A7EA3E53A64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620000" y="6175375"/>
            <a:ext cx="12811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Univers" pitchFamily="34" charset="0"/>
                <a:cs typeface="+mn-cs"/>
              </a:rPr>
              <a:t>International</a:t>
            </a:r>
            <a:br>
              <a:rPr lang="en-US" sz="1000" dirty="0">
                <a:solidFill>
                  <a:schemeClr val="bg1"/>
                </a:solidFill>
                <a:latin typeface="Univers" pitchFamily="34" charset="0"/>
                <a:cs typeface="+mn-cs"/>
              </a:rPr>
            </a:br>
            <a:r>
              <a:rPr lang="en-US" sz="1000" dirty="0">
                <a:solidFill>
                  <a:schemeClr val="bg1"/>
                </a:solidFill>
                <a:latin typeface="Univers" pitchFamily="34" charset="0"/>
                <a:cs typeface="+mn-cs"/>
              </a:rPr>
              <a:t>Telecommunication</a:t>
            </a:r>
            <a:br>
              <a:rPr lang="en-US" sz="1000" dirty="0">
                <a:solidFill>
                  <a:schemeClr val="bg1"/>
                </a:solidFill>
                <a:latin typeface="Univers" pitchFamily="34" charset="0"/>
                <a:cs typeface="+mn-cs"/>
              </a:rPr>
            </a:br>
            <a:r>
              <a:rPr lang="en-US" sz="1000" dirty="0">
                <a:solidFill>
                  <a:schemeClr val="bg1"/>
                </a:solidFill>
                <a:latin typeface="Univers" pitchFamily="34" charset="0"/>
                <a:cs typeface="+mn-cs"/>
              </a:rPr>
              <a:t>Union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 b="1" dirty="0">
                <a:solidFill>
                  <a:srgbClr val="0C4B84"/>
                </a:solidFill>
                <a:cs typeface="+mn-cs"/>
              </a:rPr>
              <a:t> </a:t>
            </a:r>
            <a:endParaRPr lang="en-US" sz="24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 b="1" dirty="0">
                <a:solidFill>
                  <a:srgbClr val="0C4B84"/>
                </a:solidFill>
                <a:cs typeface="+mn-cs"/>
              </a:rPr>
              <a:t> </a:t>
            </a:r>
            <a:endParaRPr lang="en-US" sz="24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00" dirty="0">
                <a:solidFill>
                  <a:srgbClr val="000000"/>
                </a:solidFill>
                <a:cs typeface="+mn-cs"/>
              </a:rPr>
              <a:t> </a:t>
            </a:r>
            <a:endParaRPr lang="en-US" sz="2400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675" y="6080125"/>
            <a:ext cx="19335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2886075" y="6302375"/>
            <a:ext cx="370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solidFill>
                  <a:srgbClr val="0E438A"/>
                </a:solidFill>
                <a:latin typeface="Zurich BlkEx BT"/>
                <a:cs typeface="+mn-cs"/>
              </a:rPr>
              <a:t>Committed to connecting the world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72878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447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2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A945E-9CBE-4936-8F97-9C14C59FDC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C16F6-6976-482C-BC6E-3CDF201970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81088"/>
            <a:ext cx="1943100" cy="5164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081088"/>
            <a:ext cx="5678487" cy="5164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04562-E454-4AC3-8BBB-A4D6674BEA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0F7CE-D864-46BD-A281-643E72AD9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F9D23-B598-44AF-94A3-F184DB23D9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4256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4256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158EF-2F83-4275-B2DB-DA87245DD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ADF35-3946-4D23-A334-2261396F1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FD094-E8AE-4EC4-A94E-C85414A0BC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3D96C-73EE-4789-8E8A-A1D45ADB87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129AF-2C4F-482E-922B-44D632BC02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E4F62-D2F6-4C4A-981D-189A1AFFF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Watermark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81088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9350" y="6403975"/>
            <a:ext cx="3397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000">
                <a:solidFill>
                  <a:srgbClr val="0E438A"/>
                </a:solidFill>
                <a:latin typeface="Zurich BT" charset="0"/>
                <a:cs typeface="Times New Roman" pitchFamily="18" charset="0"/>
              </a:defRPr>
            </a:lvl1pPr>
          </a:lstStyle>
          <a:p>
            <a:pPr>
              <a:defRPr/>
            </a:pPr>
            <a:fld id="{1D0BCA28-D5DA-4874-ACEF-B45D7C3CFA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4" name="Picture 52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124575"/>
            <a:ext cx="19335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0" name="Rectangle 66"/>
          <p:cNvSpPr>
            <a:spLocks noChangeArrowheads="1"/>
          </p:cNvSpPr>
          <p:nvPr/>
        </p:nvSpPr>
        <p:spPr bwMode="auto">
          <a:xfrm>
            <a:off x="2916238" y="6308725"/>
            <a:ext cx="370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solidFill>
                  <a:srgbClr val="0E438A"/>
                </a:solidFill>
                <a:latin typeface="Zurich BlkEx BT"/>
                <a:cs typeface="+mn-cs"/>
              </a:rPr>
              <a:t>Committed to connecting the world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pitchFamily="2" charset="2"/>
        <a:buChar char="§"/>
        <a:defRPr sz="3200">
          <a:solidFill>
            <a:srgbClr val="5C5C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Ø"/>
        <a:defRPr sz="2800">
          <a:solidFill>
            <a:srgbClr val="5C5C5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rgbClr val="5C5C5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1.png"/><Relationship Id="rId7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hyperlink" Target="http://itu.int/ITU-T/climatechang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microsoft.com/office/2007/relationships/hdphoto" Target="../media/hdphoto1.wdp"/><Relationship Id="rId5" Type="http://schemas.openxmlformats.org/officeDocument/2006/relationships/image" Target="../media/image12.jpeg"/><Relationship Id="rId10" Type="http://schemas.openxmlformats.org/officeDocument/2006/relationships/image" Target="../media/image4.jpeg"/><Relationship Id="rId4" Type="http://schemas.microsoft.com/office/2007/relationships/hdphoto" Target="../media/hdphoto4.wdp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67544" y="404664"/>
            <a:ext cx="820883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3200" b="1" cap="all" dirty="0" smtClean="0">
                <a:solidFill>
                  <a:schemeClr val="tx2">
                    <a:lumMod val="75000"/>
                  </a:schemeClr>
                </a:solidFill>
              </a:rPr>
              <a:t>GUIDANCE ON</a:t>
            </a:r>
            <a:endParaRPr lang="es-ES_tradnl" sz="3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200" b="1" cap="all" dirty="0">
                <a:solidFill>
                  <a:srgbClr val="00B000"/>
                </a:solidFill>
              </a:rPr>
              <a:t>GREEN </a:t>
            </a:r>
            <a:r>
              <a:rPr lang="en-US" sz="3200" b="1" cap="all" dirty="0">
                <a:solidFill>
                  <a:schemeClr val="tx2">
                    <a:lumMod val="75000"/>
                  </a:schemeClr>
                </a:solidFill>
              </a:rPr>
              <a:t>ICT </a:t>
            </a:r>
            <a:r>
              <a:rPr lang="en-US" sz="3200" b="1" cap="all" dirty="0" smtClean="0">
                <a:solidFill>
                  <a:schemeClr val="tx2">
                    <a:lumMod val="75000"/>
                  </a:schemeClr>
                </a:solidFill>
              </a:rPr>
              <a:t>PROCUREMENT</a:t>
            </a:r>
          </a:p>
          <a:p>
            <a:endParaRPr lang="en-US" sz="3200" b="1" cap="all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32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2232248" cy="1903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83568" y="2132856"/>
            <a:ext cx="7920880" cy="3312368"/>
          </a:xfrm>
          <a:prstGeom prst="rect">
            <a:avLst/>
          </a:prstGeom>
          <a:noFill/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sz="2200" b="1" cap="all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n-US" sz="2200" cap="all" dirty="0" smtClean="0">
                <a:solidFill>
                  <a:schemeClr val="tx2">
                    <a:lumMod val="75000"/>
                  </a:schemeClr>
                </a:solidFill>
              </a:rPr>
              <a:t>GUIDANCE FOR SUPPLY CHAIN </a:t>
            </a:r>
          </a:p>
          <a:p>
            <a:pPr algn="r"/>
            <a:r>
              <a:rPr lang="en-US" sz="2200" cap="all" dirty="0" smtClean="0">
                <a:solidFill>
                  <a:schemeClr val="tx2">
                    <a:lumMod val="75000"/>
                  </a:schemeClr>
                </a:solidFill>
              </a:rPr>
              <a:t>MANAGEMENT &amp; LIFE CYCLE </a:t>
            </a:r>
          </a:p>
          <a:p>
            <a:pPr algn="r"/>
            <a:r>
              <a:rPr lang="en-US" sz="2200" cap="all" dirty="0" smtClean="0">
                <a:solidFill>
                  <a:schemeClr val="tx2">
                    <a:lumMod val="75000"/>
                  </a:schemeClr>
                </a:solidFill>
              </a:rPr>
              <a:t>ASSESSMENT (LCA) APPROACH </a:t>
            </a:r>
          </a:p>
          <a:p>
            <a:pPr algn="r"/>
            <a:r>
              <a:rPr lang="en-US" sz="2200" cap="all" dirty="0" smtClean="0">
                <a:solidFill>
                  <a:schemeClr val="tx2">
                    <a:lumMod val="75000"/>
                  </a:schemeClr>
                </a:solidFill>
              </a:rPr>
              <a:t>FOR THE ICT INDUSTRY</a:t>
            </a:r>
          </a:p>
          <a:p>
            <a:pPr algn="r"/>
            <a:endParaRPr lang="en-US" sz="2200" cap="all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en-US" sz="2200" cap="all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n-US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Aimee Torres</a:t>
            </a:r>
            <a:endParaRPr lang="en-US" sz="2200" cap="all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200" b="1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734" t="4696" r="203" b="8476"/>
          <a:stretch/>
        </p:blipFill>
        <p:spPr>
          <a:xfrm>
            <a:off x="187325" y="5661248"/>
            <a:ext cx="1155700" cy="101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48464" y="6381328"/>
            <a:ext cx="339725" cy="244475"/>
          </a:xfrm>
        </p:spPr>
        <p:txBody>
          <a:bodyPr/>
          <a:lstStyle/>
          <a:p>
            <a:fld id="{3125FBDF-04C9-43DA-B569-7608D7F50CA1}" type="slidenum">
              <a:rPr lang="en-US" smtClean="0">
                <a:latin typeface="Zurich BT"/>
              </a:rPr>
              <a:pPr/>
              <a:t>10</a:t>
            </a:fld>
            <a:endParaRPr lang="en-US" smtClean="0">
              <a:latin typeface="Zurich B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95536" y="375047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lvl="0" algn="l"/>
            <a:r>
              <a:rPr lang="en-US" sz="2400" dirty="0" smtClean="0"/>
              <a:t>ICT PROCUREMENT FOR </a:t>
            </a:r>
            <a:r>
              <a:rPr lang="en-US" sz="2400" dirty="0" smtClean="0">
                <a:solidFill>
                  <a:srgbClr val="00B000"/>
                </a:solidFill>
              </a:rPr>
              <a:t>SUPPLIERS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3528" y="1340768"/>
            <a:ext cx="82089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lvl="0">
              <a:spcAft>
                <a:spcPts val="600"/>
              </a:spcAft>
              <a:buFont typeface="Wingdings" charset="2"/>
              <a:buChar char="²"/>
            </a:pPr>
            <a:r>
              <a:rPr lang="en-US" sz="1600" dirty="0" smtClean="0">
                <a:solidFill>
                  <a:srgbClr val="0070C0"/>
                </a:solidFill>
                <a:cs typeface="Arial" pitchFamily="34" charset="0"/>
              </a:rPr>
              <a:t>Develop matrix </a:t>
            </a:r>
            <a:r>
              <a:rPr lang="en-US" sz="1600" dirty="0">
                <a:solidFill>
                  <a:srgbClr val="0070C0"/>
                </a:solidFill>
                <a:cs typeface="Arial" pitchFamily="34" charset="0"/>
              </a:rPr>
              <a:t>of criteria </a:t>
            </a:r>
            <a:r>
              <a:rPr lang="en-US" sz="1600" dirty="0" smtClean="0">
                <a:solidFill>
                  <a:srgbClr val="0070C0"/>
                </a:solidFill>
                <a:cs typeface="Arial" pitchFamily="34" charset="0"/>
              </a:rPr>
              <a:t>to </a:t>
            </a:r>
            <a:r>
              <a:rPr lang="en-US" sz="1600" dirty="0">
                <a:solidFill>
                  <a:srgbClr val="0070C0"/>
                </a:solidFill>
                <a:cs typeface="Arial" pitchFamily="34" charset="0"/>
              </a:rPr>
              <a:t>guide product development, </a:t>
            </a:r>
            <a:r>
              <a:rPr lang="en-US" sz="1600" dirty="0" smtClean="0">
                <a:solidFill>
                  <a:srgbClr val="0070C0"/>
                </a:solidFill>
                <a:cs typeface="Arial" pitchFamily="34" charset="0"/>
              </a:rPr>
              <a:t/>
            </a:r>
            <a:br>
              <a:rPr lang="en-US" sz="1600" dirty="0" smtClean="0">
                <a:solidFill>
                  <a:srgbClr val="0070C0"/>
                </a:solidFill>
                <a:cs typeface="Arial" pitchFamily="34" charset="0"/>
              </a:rPr>
            </a:br>
            <a:r>
              <a:rPr lang="en-US" sz="1600" dirty="0" smtClean="0">
                <a:solidFill>
                  <a:srgbClr val="0070C0"/>
                </a:solidFill>
                <a:cs typeface="Arial" pitchFamily="34" charset="0"/>
              </a:rPr>
              <a:t>procurement </a:t>
            </a:r>
            <a:r>
              <a:rPr lang="en-US" sz="1600" dirty="0">
                <a:solidFill>
                  <a:srgbClr val="0070C0"/>
                </a:solidFill>
                <a:cs typeface="Arial" pitchFamily="34" charset="0"/>
              </a:rPr>
              <a:t>and supplier management. </a:t>
            </a:r>
            <a:endParaRPr lang="es-ES_tradnl" sz="1600" dirty="0">
              <a:solidFill>
                <a:srgbClr val="0070C0"/>
              </a:solidFill>
              <a:cs typeface="Arial" pitchFamily="34" charset="0"/>
            </a:endParaRPr>
          </a:p>
          <a:p>
            <a:pPr lvl="0">
              <a:spcAft>
                <a:spcPts val="600"/>
              </a:spcAft>
              <a:buFont typeface="Wingdings" charset="2"/>
              <a:buChar char="²"/>
            </a:pPr>
            <a:r>
              <a:rPr lang="en-US" sz="1600" dirty="0" smtClean="0">
                <a:solidFill>
                  <a:srgbClr val="0070C0"/>
                </a:solidFill>
                <a:cs typeface="Arial" pitchFamily="34" charset="0"/>
              </a:rPr>
              <a:t>Evaluate ICT </a:t>
            </a:r>
            <a:r>
              <a:rPr lang="en-US" sz="1600" dirty="0">
                <a:solidFill>
                  <a:srgbClr val="0070C0"/>
                </a:solidFill>
                <a:cs typeface="Arial" pitchFamily="34" charset="0"/>
              </a:rPr>
              <a:t>activities </a:t>
            </a:r>
            <a:r>
              <a:rPr lang="en-US" sz="1600" dirty="0" smtClean="0">
                <a:solidFill>
                  <a:srgbClr val="0070C0"/>
                </a:solidFill>
                <a:cs typeface="Arial" pitchFamily="34" charset="0"/>
              </a:rPr>
              <a:t>and GNS of suppliers </a:t>
            </a:r>
            <a:r>
              <a:rPr lang="en-US" sz="1600" dirty="0">
                <a:solidFill>
                  <a:srgbClr val="0070C0"/>
                </a:solidFill>
                <a:cs typeface="Arial" pitchFamily="34" charset="0"/>
              </a:rPr>
              <a:t>and </a:t>
            </a:r>
            <a:r>
              <a:rPr lang="en-US" sz="1600" dirty="0" smtClean="0">
                <a:solidFill>
                  <a:srgbClr val="0070C0"/>
                </a:solidFill>
                <a:cs typeface="Arial" pitchFamily="34" charset="0"/>
              </a:rPr>
              <a:t>partners.</a:t>
            </a:r>
            <a:endParaRPr lang="es-ES_tradnl" sz="1600" dirty="0">
              <a:solidFill>
                <a:srgbClr val="0070C0"/>
              </a:solidFill>
              <a:cs typeface="Arial" pitchFamily="34" charset="0"/>
            </a:endParaRPr>
          </a:p>
          <a:p>
            <a:pPr>
              <a:spcAft>
                <a:spcPts val="600"/>
              </a:spcAft>
              <a:buFont typeface="Wingdings" charset="2"/>
              <a:buChar char="²"/>
            </a:pPr>
            <a:r>
              <a:rPr lang="en-US" sz="1600" dirty="0" smtClean="0">
                <a:solidFill>
                  <a:srgbClr val="0070C0"/>
                </a:solidFill>
                <a:cs typeface="Arial" pitchFamily="34" charset="0"/>
              </a:rPr>
              <a:t>Evaluate goods, networks and services.</a:t>
            </a:r>
            <a:endParaRPr lang="es-ES_tradnl" sz="1600" dirty="0" smtClean="0">
              <a:solidFill>
                <a:srgbClr val="0070C0"/>
              </a:solidFill>
              <a:cs typeface="Arial" pitchFamily="34" charset="0"/>
            </a:endParaRPr>
          </a:p>
          <a:p>
            <a:pPr lvl="0">
              <a:spcAft>
                <a:spcPts val="600"/>
              </a:spcAft>
              <a:buFont typeface="Wingdings" charset="2"/>
              <a:buChar char="²"/>
            </a:pPr>
            <a:r>
              <a:rPr lang="en-US" sz="1600" dirty="0" smtClean="0">
                <a:solidFill>
                  <a:srgbClr val="0070C0"/>
                </a:solidFill>
                <a:cs typeface="Arial" pitchFamily="34" charset="0"/>
              </a:rPr>
              <a:t>Quantify </a:t>
            </a:r>
            <a:r>
              <a:rPr lang="en-US" sz="1600" dirty="0">
                <a:solidFill>
                  <a:srgbClr val="0070C0"/>
                </a:solidFill>
                <a:cs typeface="Arial" pitchFamily="34" charset="0"/>
              </a:rPr>
              <a:t>and report energy consumption and </a:t>
            </a:r>
            <a:r>
              <a:rPr lang="en-US" sz="1600" dirty="0" smtClean="0">
                <a:solidFill>
                  <a:srgbClr val="0070C0"/>
                </a:solidFill>
                <a:cs typeface="Arial" pitchFamily="34" charset="0"/>
              </a:rPr>
              <a:t/>
            </a:r>
            <a:br>
              <a:rPr lang="en-US" sz="1600" dirty="0" smtClean="0">
                <a:solidFill>
                  <a:srgbClr val="0070C0"/>
                </a:solidFill>
                <a:cs typeface="Arial" pitchFamily="34" charset="0"/>
              </a:rPr>
            </a:br>
            <a:r>
              <a:rPr lang="en-US" sz="1600" dirty="0" smtClean="0">
                <a:solidFill>
                  <a:srgbClr val="0070C0"/>
                </a:solidFill>
                <a:cs typeface="Arial" pitchFamily="34" charset="0"/>
              </a:rPr>
              <a:t>GHG </a:t>
            </a:r>
            <a:r>
              <a:rPr lang="en-US" sz="1600" dirty="0">
                <a:solidFill>
                  <a:srgbClr val="0070C0"/>
                </a:solidFill>
                <a:cs typeface="Arial" pitchFamily="34" charset="0"/>
              </a:rPr>
              <a:t>emissions of </a:t>
            </a:r>
            <a:r>
              <a:rPr lang="en-US" sz="1600" dirty="0" smtClean="0">
                <a:solidFill>
                  <a:srgbClr val="0070C0"/>
                </a:solidFill>
                <a:cs typeface="Arial" pitchFamily="34" charset="0"/>
              </a:rPr>
              <a:t>suppliers </a:t>
            </a:r>
            <a:r>
              <a:rPr lang="en-US" sz="1600" dirty="0">
                <a:solidFill>
                  <a:srgbClr val="0070C0"/>
                </a:solidFill>
                <a:cs typeface="Arial" pitchFamily="34" charset="0"/>
              </a:rPr>
              <a:t>and </a:t>
            </a:r>
            <a:r>
              <a:rPr lang="en-US" sz="1600" dirty="0" smtClean="0">
                <a:solidFill>
                  <a:srgbClr val="0070C0"/>
                </a:solidFill>
                <a:cs typeface="Arial" pitchFamily="34" charset="0"/>
              </a:rPr>
              <a:t>partners.</a:t>
            </a:r>
            <a:endParaRPr lang="es-ES_tradnl" sz="1400" dirty="0">
              <a:solidFill>
                <a:srgbClr val="0070C0"/>
              </a:solidFill>
            </a:endParaRPr>
          </a:p>
          <a:p>
            <a:pPr lvl="0">
              <a:spcAft>
                <a:spcPts val="600"/>
              </a:spcAft>
              <a:buFont typeface="Wingdings" charset="2"/>
              <a:buChar char="²"/>
            </a:pPr>
            <a:r>
              <a:rPr lang="en-US" sz="1600" dirty="0" smtClean="0">
                <a:solidFill>
                  <a:srgbClr val="0070C0"/>
                </a:solidFill>
                <a:cs typeface="Arial" pitchFamily="34" charset="0"/>
              </a:rPr>
              <a:t>Encourage </a:t>
            </a:r>
            <a:r>
              <a:rPr lang="en-US" sz="1600" dirty="0">
                <a:solidFill>
                  <a:srgbClr val="0070C0"/>
                </a:solidFill>
                <a:cs typeface="Arial" pitchFamily="34" charset="0"/>
              </a:rPr>
              <a:t>suppliers to:</a:t>
            </a:r>
          </a:p>
          <a:p>
            <a:pPr lvl="1">
              <a:spcAft>
                <a:spcPts val="0"/>
              </a:spcAft>
              <a:buFont typeface="Wingdings" charset="2"/>
              <a:buChar char="²"/>
            </a:pPr>
            <a:r>
              <a:rPr lang="en-US" sz="1400" dirty="0">
                <a:solidFill>
                  <a:srgbClr val="00B000"/>
                </a:solidFill>
              </a:rPr>
              <a:t>Reduce waste production and management costs</a:t>
            </a:r>
          </a:p>
          <a:p>
            <a:pPr lvl="1">
              <a:spcAft>
                <a:spcPts val="0"/>
              </a:spcAft>
              <a:buFont typeface="Wingdings" charset="2"/>
              <a:buChar char="²"/>
            </a:pPr>
            <a:r>
              <a:rPr lang="en-US" sz="1400" dirty="0">
                <a:solidFill>
                  <a:srgbClr val="00B000"/>
                </a:solidFill>
              </a:rPr>
              <a:t>Reduce GHG emissions</a:t>
            </a:r>
          </a:p>
          <a:p>
            <a:pPr lvl="1">
              <a:spcAft>
                <a:spcPts val="0"/>
              </a:spcAft>
              <a:buFont typeface="Wingdings" charset="2"/>
              <a:buChar char="²"/>
            </a:pPr>
            <a:r>
              <a:rPr lang="en-US" sz="1400" dirty="0">
                <a:solidFill>
                  <a:srgbClr val="00B000"/>
                </a:solidFill>
              </a:rPr>
              <a:t>Enhance product reusability</a:t>
            </a:r>
          </a:p>
          <a:p>
            <a:pPr lvl="1">
              <a:spcAft>
                <a:spcPts val="0"/>
              </a:spcAft>
              <a:buFont typeface="Wingdings" charset="2"/>
              <a:buChar char="²"/>
            </a:pPr>
            <a:r>
              <a:rPr lang="en-US" sz="1400" dirty="0">
                <a:solidFill>
                  <a:srgbClr val="00B000"/>
                </a:solidFill>
              </a:rPr>
              <a:t>Promote green products design</a:t>
            </a:r>
          </a:p>
          <a:p>
            <a:pPr lvl="1">
              <a:spcAft>
                <a:spcPts val="0"/>
              </a:spcAft>
              <a:buFont typeface="Wingdings" charset="2"/>
              <a:buChar char="²"/>
            </a:pPr>
            <a:r>
              <a:rPr lang="en-US" sz="1400" dirty="0">
                <a:solidFill>
                  <a:srgbClr val="00B000"/>
                </a:solidFill>
              </a:rPr>
              <a:t>Reduce the use of hazardous materials. </a:t>
            </a:r>
            <a:endParaRPr lang="en-US" sz="1400" dirty="0" smtClean="0">
              <a:solidFill>
                <a:srgbClr val="00B000"/>
              </a:solidFill>
            </a:endParaRPr>
          </a:p>
          <a:p>
            <a:pPr lvl="1">
              <a:spcAft>
                <a:spcPts val="0"/>
              </a:spcAft>
              <a:buFont typeface="Wingdings" charset="2"/>
              <a:buChar char="²"/>
            </a:pPr>
            <a:endParaRPr lang="en-US" sz="1400" dirty="0">
              <a:solidFill>
                <a:srgbClr val="00B000"/>
              </a:solidFill>
            </a:endParaRPr>
          </a:p>
          <a:p>
            <a:pPr>
              <a:spcAft>
                <a:spcPts val="0"/>
              </a:spcAft>
              <a:buFont typeface="Wingdings" charset="2"/>
              <a:buChar char="²"/>
            </a:pPr>
            <a:r>
              <a:rPr lang="en-US" sz="1800" dirty="0">
                <a:solidFill>
                  <a:srgbClr val="0070C0"/>
                </a:solidFill>
              </a:rPr>
              <a:t>Purchase “green” label products. </a:t>
            </a:r>
            <a:endParaRPr lang="en-US" sz="1000" dirty="0">
              <a:solidFill>
                <a:srgbClr val="0070C0"/>
              </a:solidFill>
            </a:endParaRPr>
          </a:p>
          <a:p>
            <a:pPr lvl="1">
              <a:spcAft>
                <a:spcPts val="0"/>
              </a:spcAft>
              <a:buFont typeface="Wingdings" charset="2"/>
              <a:buChar char="²"/>
            </a:pPr>
            <a:endParaRPr lang="en-US" sz="1400" dirty="0" smtClean="0">
              <a:solidFill>
                <a:srgbClr val="00B000"/>
              </a:solidFill>
            </a:endParaRPr>
          </a:p>
          <a:p>
            <a:pPr lvl="1">
              <a:spcAft>
                <a:spcPts val="0"/>
              </a:spcAft>
              <a:buFont typeface="Wingdings" charset="2"/>
              <a:buChar char="²"/>
            </a:pP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308304" y="1916832"/>
            <a:ext cx="1368152" cy="307777"/>
          </a:xfrm>
          <a:prstGeom prst="rect">
            <a:avLst/>
          </a:prstGeom>
          <a:ln>
            <a:solidFill>
              <a:srgbClr val="D9445A"/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s-ES" sz="1200" b="1" i="1" dirty="0" smtClean="0">
                <a:solidFill>
                  <a:srgbClr val="454545"/>
                </a:solidFill>
              </a:rPr>
              <a:t>ITU-T L.1410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588224" y="2348880"/>
            <a:ext cx="2088232" cy="307777"/>
          </a:xfrm>
          <a:prstGeom prst="rect">
            <a:avLst/>
          </a:prstGeom>
          <a:ln>
            <a:solidFill>
              <a:srgbClr val="D9445A"/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s-ES" sz="1200" b="1" i="1" dirty="0" smtClean="0">
                <a:solidFill>
                  <a:srgbClr val="454545"/>
                </a:solidFill>
              </a:rPr>
              <a:t>ITU-T L.1420 </a:t>
            </a:r>
            <a:r>
              <a:rPr lang="es-ES" sz="1200" b="1" i="1" dirty="0" err="1" smtClean="0">
                <a:solidFill>
                  <a:srgbClr val="454545"/>
                </a:solidFill>
              </a:rPr>
              <a:t>Annex</a:t>
            </a:r>
            <a:r>
              <a:rPr lang="es-ES" sz="1200" b="1" i="1" dirty="0" smtClean="0">
                <a:solidFill>
                  <a:srgbClr val="454545"/>
                </a:solidFill>
              </a:rPr>
              <a:t> 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308304" y="2780928"/>
            <a:ext cx="1368152" cy="307777"/>
          </a:xfrm>
          <a:prstGeom prst="rect">
            <a:avLst/>
          </a:prstGeom>
          <a:ln>
            <a:solidFill>
              <a:srgbClr val="D9445A"/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s-ES" sz="1200" b="1" i="1" dirty="0" smtClean="0">
                <a:solidFill>
                  <a:srgbClr val="454545"/>
                </a:solidFill>
              </a:rPr>
              <a:t>ITU-T L.1420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5085184"/>
            <a:ext cx="648072" cy="648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891" y="5157192"/>
            <a:ext cx="805565" cy="604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5013176"/>
            <a:ext cx="792088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Imagen 17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45477" y="66314"/>
            <a:ext cx="1493297" cy="120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734" t="4696" r="203" b="8476"/>
          <a:stretch/>
        </p:blipFill>
        <p:spPr>
          <a:xfrm>
            <a:off x="187325" y="5661248"/>
            <a:ext cx="1155700" cy="101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84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395783"/>
              </p:ext>
            </p:extLst>
          </p:nvPr>
        </p:nvGraphicFramePr>
        <p:xfrm>
          <a:off x="1403648" y="1340768"/>
          <a:ext cx="6480720" cy="415295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38968"/>
                <a:gridCol w="4541752"/>
              </a:tblGrid>
              <a:tr h="108012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70C0"/>
                          </a:solidFill>
                          <a:cs typeface="Arial" pitchFamily="34" charset="0"/>
                        </a:rPr>
                        <a:t>Green ICT </a:t>
                      </a:r>
                      <a:r>
                        <a:rPr lang="en-US" sz="1600" b="0" dirty="0" smtClean="0">
                          <a:solidFill>
                            <a:srgbClr val="0070C0"/>
                          </a:solidFill>
                          <a:cs typeface="Arial" pitchFamily="34" charset="0"/>
                        </a:rPr>
                        <a:t>procurement </a:t>
                      </a:r>
                      <a:br>
                        <a:rPr lang="en-US" sz="1600" b="0" dirty="0" smtClean="0">
                          <a:solidFill>
                            <a:srgbClr val="0070C0"/>
                          </a:solidFill>
                          <a:cs typeface="Arial" pitchFamily="34" charset="0"/>
                        </a:rPr>
                      </a:br>
                      <a:r>
                        <a:rPr lang="en-US" sz="1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cs typeface="Arial" pitchFamily="34" charset="0"/>
                        </a:rPr>
                        <a:t>PROCESS</a:t>
                      </a:r>
                      <a:r>
                        <a:rPr lang="en-US" sz="1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0070C0"/>
                          </a:solidFill>
                          <a:cs typeface="Arial" pitchFamily="34" charset="0"/>
                        </a:rPr>
                        <a:t>considerations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1061151">
                <a:tc>
                  <a:txBody>
                    <a:bodyPr/>
                    <a:lstStyle/>
                    <a:p>
                      <a:endParaRPr lang="es-ES" sz="2200" dirty="0"/>
                    </a:p>
                  </a:txBody>
                  <a:tcP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None/>
                        <a:defRPr/>
                      </a:pP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cs typeface="Arial" pitchFamily="34" charset="0"/>
                        </a:rPr>
                        <a:t>ICT sector green considerations </a:t>
                      </a:r>
                      <a:br>
                        <a:rPr lang="en-US" sz="1600" kern="1200" dirty="0" smtClean="0">
                          <a:solidFill>
                            <a:srgbClr val="0070C0"/>
                          </a:solidFill>
                          <a:cs typeface="Arial" pitchFamily="34" charset="0"/>
                        </a:rPr>
                      </a:b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cs typeface="Arial" pitchFamily="34" charset="0"/>
                        </a:rPr>
                        <a:t>for </a:t>
                      </a:r>
                      <a:r>
                        <a:rPr lang="en-US" sz="1600" b="1" kern="1200" dirty="0" smtClean="0">
                          <a:solidFill>
                            <a:srgbClr val="00B000"/>
                          </a:solidFill>
                          <a:cs typeface="Arial" pitchFamily="34" charset="0"/>
                        </a:rPr>
                        <a:t>SUPPLIERS</a:t>
                      </a:r>
                    </a:p>
                  </a:txBody>
                  <a:tcPr>
                    <a:solidFill>
                      <a:schemeClr val="accent1">
                        <a:lumMod val="95000"/>
                      </a:schemeClr>
                    </a:solidFill>
                  </a:tcPr>
                </a:tc>
              </a:tr>
              <a:tr h="1129834">
                <a:tc>
                  <a:txBody>
                    <a:bodyPr/>
                    <a:lstStyle/>
                    <a:p>
                      <a:endParaRPr lang="es-ES" sz="18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 smtClean="0">
                        <a:solidFill>
                          <a:srgbClr val="0070C0"/>
                        </a:solidFill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>
                          <a:solidFill>
                            <a:srgbClr val="0070C0"/>
                          </a:solidFill>
                          <a:cs typeface="Arial" pitchFamily="34" charset="0"/>
                        </a:rPr>
                        <a:t>ICT sector green considerations </a:t>
                      </a:r>
                      <a:br>
                        <a:rPr lang="en-US" sz="2100" dirty="0" smtClean="0">
                          <a:solidFill>
                            <a:srgbClr val="0070C0"/>
                          </a:solidFill>
                          <a:cs typeface="Arial" pitchFamily="34" charset="0"/>
                        </a:rPr>
                      </a:br>
                      <a:r>
                        <a:rPr lang="en-US" sz="2100" dirty="0" smtClean="0">
                          <a:solidFill>
                            <a:srgbClr val="0070C0"/>
                          </a:solidFill>
                          <a:cs typeface="Arial" pitchFamily="34" charset="0"/>
                        </a:rPr>
                        <a:t>for </a:t>
                      </a:r>
                      <a:r>
                        <a:rPr lang="en-US" sz="2100" b="1" dirty="0" smtClean="0">
                          <a:solidFill>
                            <a:srgbClr val="FFB318"/>
                          </a:solidFill>
                          <a:cs typeface="Arial" pitchFamily="34" charset="0"/>
                        </a:rPr>
                        <a:t>PRODUCTS</a:t>
                      </a:r>
                      <a:r>
                        <a:rPr lang="en-US" sz="2100" dirty="0" smtClean="0">
                          <a:solidFill>
                            <a:srgbClr val="FFB318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2100" dirty="0" smtClean="0">
                          <a:solidFill>
                            <a:srgbClr val="0070C0"/>
                          </a:solidFill>
                          <a:cs typeface="Arial" pitchFamily="34" charset="0"/>
                        </a:rPr>
                        <a:t>and </a:t>
                      </a:r>
                      <a:r>
                        <a:rPr lang="en-US" sz="2100" b="1" dirty="0" smtClean="0">
                          <a:solidFill>
                            <a:srgbClr val="FFB318"/>
                          </a:solidFill>
                          <a:cs typeface="Arial" pitchFamily="34" charset="0"/>
                        </a:rPr>
                        <a:t>SERVICES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b="1" dirty="0" smtClean="0">
                        <a:solidFill>
                          <a:srgbClr val="FFB318"/>
                        </a:solidFill>
                        <a:cs typeface="Arial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86647" y="6381328"/>
            <a:ext cx="339725" cy="244475"/>
          </a:xfrm>
        </p:spPr>
        <p:txBody>
          <a:bodyPr/>
          <a:lstStyle/>
          <a:p>
            <a:fld id="{3125FBDF-04C9-43DA-B569-7608D7F50CA1}" type="slidenum">
              <a:rPr lang="en-US" smtClean="0">
                <a:latin typeface="Zurich BT"/>
              </a:rPr>
              <a:pPr/>
              <a:t>11</a:t>
            </a:fld>
            <a:endParaRPr lang="en-US" smtClean="0">
              <a:latin typeface="Zurich B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67544" y="322782"/>
            <a:ext cx="80648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lvl="0" algn="l"/>
            <a:r>
              <a:rPr lang="en-US" sz="2400" dirty="0" smtClean="0"/>
              <a:t>GUIDANCE ON </a:t>
            </a:r>
            <a:r>
              <a:rPr lang="en-US" sz="2400" dirty="0" smtClean="0">
                <a:solidFill>
                  <a:srgbClr val="00B000"/>
                </a:solidFill>
              </a:rPr>
              <a:t>GREEN </a:t>
            </a:r>
            <a:r>
              <a:rPr lang="en-US" sz="2400" dirty="0"/>
              <a:t>ICT </a:t>
            </a:r>
            <a:r>
              <a:rPr lang="en-US" sz="2400" dirty="0" smtClean="0"/>
              <a:t>PROCUREMENT</a:t>
            </a:r>
            <a:endParaRPr lang="es-ES_tradnl" sz="2400" dirty="0"/>
          </a:p>
          <a:p>
            <a:pPr algn="l"/>
            <a:endParaRPr lang="en-US" sz="2400" dirty="0" smtClean="0">
              <a:solidFill>
                <a:srgbClr val="0E438A"/>
              </a:solidFill>
            </a:endParaRPr>
          </a:p>
        </p:txBody>
      </p:sp>
      <p:pic>
        <p:nvPicPr>
          <p:cNvPr id="9" name="Imagen 8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1105" y="1493161"/>
            <a:ext cx="1062703" cy="85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3861048"/>
            <a:ext cx="1596511" cy="115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7" y="2559256"/>
            <a:ext cx="1080121" cy="86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734" t="4696" r="203" b="8476"/>
          <a:stretch/>
        </p:blipFill>
        <p:spPr>
          <a:xfrm>
            <a:off x="187325" y="5661248"/>
            <a:ext cx="1155700" cy="101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919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95536" y="404664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lvl="0" algn="l"/>
            <a:r>
              <a:rPr lang="en-US" sz="2300" dirty="0" smtClean="0"/>
              <a:t>ICT PROCUREMENT </a:t>
            </a:r>
            <a:r>
              <a:rPr lang="en-US" sz="2300" dirty="0" smtClean="0">
                <a:solidFill>
                  <a:srgbClr val="FFB318"/>
                </a:solidFill>
              </a:rPr>
              <a:t>PRODUCTS/SERVICES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4328" y="116632"/>
            <a:ext cx="1380487" cy="100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23528" y="1196752"/>
            <a:ext cx="84969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lvl="0">
              <a:lnSpc>
                <a:spcPct val="90000"/>
              </a:lnSpc>
              <a:spcAft>
                <a:spcPts val="600"/>
              </a:spcAft>
              <a:buFont typeface="Wingdings" charset="2"/>
              <a:buChar char="²"/>
            </a:pPr>
            <a:r>
              <a:rPr lang="en-US" sz="1900" dirty="0" smtClean="0">
                <a:solidFill>
                  <a:srgbClr val="0070C0"/>
                </a:solidFill>
                <a:cs typeface="Arial" pitchFamily="34" charset="0"/>
              </a:rPr>
              <a:t>Ensure sustainable exploitation of natural resources.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buFont typeface="Wingdings" charset="2"/>
              <a:buChar char="²"/>
            </a:pPr>
            <a:r>
              <a:rPr lang="en-US" sz="1900" dirty="0" smtClean="0">
                <a:solidFill>
                  <a:srgbClr val="0070C0"/>
                </a:solidFill>
                <a:cs typeface="Arial" pitchFamily="34" charset="0"/>
              </a:rPr>
              <a:t>Decouple economy growth from the use of natural resources.</a:t>
            </a:r>
            <a:endParaRPr lang="es-ES_tradnl" sz="1900" dirty="0">
              <a:solidFill>
                <a:srgbClr val="0070C0"/>
              </a:solidFill>
              <a:cs typeface="Arial" pitchFamily="34" charset="0"/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  <a:buFont typeface="Wingdings" charset="2"/>
              <a:buChar char="²"/>
            </a:pPr>
            <a:r>
              <a:rPr lang="en-US" sz="1900" dirty="0" smtClean="0">
                <a:solidFill>
                  <a:srgbClr val="0070C0"/>
                </a:solidFill>
                <a:cs typeface="Arial" pitchFamily="34" charset="0"/>
              </a:rPr>
              <a:t>Innovate </a:t>
            </a:r>
            <a:r>
              <a:rPr lang="en-US" sz="1900" dirty="0">
                <a:solidFill>
                  <a:srgbClr val="0070C0"/>
                </a:solidFill>
                <a:cs typeface="Arial" pitchFamily="34" charset="0"/>
              </a:rPr>
              <a:t>world’s system of production, trade and consumption</a:t>
            </a:r>
            <a:r>
              <a:rPr lang="en-US" sz="1900" dirty="0" smtClean="0">
                <a:solidFill>
                  <a:srgbClr val="0070C0"/>
                </a:solidFill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charset="2"/>
              <a:buChar char="²"/>
            </a:pPr>
            <a:r>
              <a:rPr lang="en-US" sz="1900" dirty="0">
                <a:solidFill>
                  <a:srgbClr val="0070C0"/>
                </a:solidFill>
                <a:cs typeface="Arial" pitchFamily="34" charset="0"/>
              </a:rPr>
              <a:t>Procure </a:t>
            </a:r>
            <a:r>
              <a:rPr lang="en-US" sz="1900" dirty="0">
                <a:solidFill>
                  <a:srgbClr val="00B000"/>
                </a:solidFill>
                <a:cs typeface="Arial" pitchFamily="34" charset="0"/>
              </a:rPr>
              <a:t>environmentally-friendly </a:t>
            </a:r>
            <a:r>
              <a:rPr lang="en-US" sz="1900" dirty="0">
                <a:solidFill>
                  <a:srgbClr val="0070C0"/>
                </a:solidFill>
                <a:cs typeface="Arial" pitchFamily="34" charset="0"/>
              </a:rPr>
              <a:t>products and </a:t>
            </a:r>
            <a:r>
              <a:rPr lang="en-US" sz="1900" dirty="0" smtClean="0">
                <a:solidFill>
                  <a:srgbClr val="0070C0"/>
                </a:solidFill>
                <a:cs typeface="Arial" pitchFamily="34" charset="0"/>
              </a:rPr>
              <a:t>services.</a:t>
            </a:r>
          </a:p>
        </p:txBody>
      </p:sp>
      <p:pic>
        <p:nvPicPr>
          <p:cNvPr id="11" name="Imagen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056157"/>
            <a:ext cx="4896544" cy="274910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-756592" y="5805264"/>
            <a:ext cx="84969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lvl="0" indent="0" algn="ctr">
              <a:spcAft>
                <a:spcPts val="600"/>
              </a:spcAft>
              <a:buNone/>
            </a:pPr>
            <a:r>
              <a:rPr lang="en-US" sz="1200" b="1" i="1" dirty="0" smtClean="0">
                <a:solidFill>
                  <a:srgbClr val="00B000"/>
                </a:solidFill>
                <a:cs typeface="Arial" pitchFamily="34" charset="0"/>
              </a:rPr>
              <a:t>Green</a:t>
            </a:r>
            <a:r>
              <a:rPr lang="en-US" sz="1200" i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considerations for ICT procurement for products/services per LCA stage</a:t>
            </a:r>
          </a:p>
        </p:txBody>
      </p:sp>
      <p:pic>
        <p:nvPicPr>
          <p:cNvPr id="7" name="Imagen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356992"/>
            <a:ext cx="1560761" cy="1025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/>
          <p:cNvSpPr txBox="1"/>
          <p:nvPr/>
        </p:nvSpPr>
        <p:spPr>
          <a:xfrm>
            <a:off x="6660232" y="4941168"/>
            <a:ext cx="1440160" cy="253916"/>
          </a:xfrm>
          <a:prstGeom prst="rect">
            <a:avLst/>
          </a:prstGeom>
          <a:ln>
            <a:solidFill>
              <a:srgbClr val="D9445A"/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s-ES" sz="900" b="1" i="1" dirty="0" smtClean="0">
                <a:solidFill>
                  <a:srgbClr val="454545"/>
                </a:solidFill>
              </a:rPr>
              <a:t>ITU-T Rev. L.1000</a:t>
            </a:r>
          </a:p>
        </p:txBody>
      </p:sp>
      <p:grpSp>
        <p:nvGrpSpPr>
          <p:cNvPr id="10" name="Agrupar 9"/>
          <p:cNvGrpSpPr/>
          <p:nvPr/>
        </p:nvGrpSpPr>
        <p:grpSpPr>
          <a:xfrm>
            <a:off x="8028384" y="4509119"/>
            <a:ext cx="504056" cy="673562"/>
            <a:chOff x="5652120" y="4736621"/>
            <a:chExt cx="720080" cy="962231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52120" y="4941168"/>
              <a:ext cx="685271" cy="757684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6156" y="4736621"/>
              <a:ext cx="296044" cy="420571"/>
            </a:xfrm>
            <a:prstGeom prst="rect">
              <a:avLst/>
            </a:prstGeom>
          </p:spPr>
        </p:pic>
      </p:grp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8026355" y="3140968"/>
            <a:ext cx="434077" cy="349374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dist="28398" dir="3806097" algn="ctr" rotWithShape="0">
              <a:srgbClr val="E9E900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  <p:pic>
        <p:nvPicPr>
          <p:cNvPr id="16" name="Imagen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734" t="4696" r="203" b="8476"/>
          <a:stretch/>
        </p:blipFill>
        <p:spPr>
          <a:xfrm>
            <a:off x="-108520" y="5941392"/>
            <a:ext cx="1155700" cy="101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022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8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619672" y="2276872"/>
            <a:ext cx="3168352" cy="1440160"/>
          </a:xfrm>
          <a:prstGeom prst="rect">
            <a:avLst/>
          </a:prstGeom>
          <a:noFill/>
          <a:ln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sz="2200" b="1" cap="all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105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 you</a:t>
            </a:r>
            <a:endParaRPr lang="en-US" sz="2800" cap="all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200" b="1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340" y="387801"/>
            <a:ext cx="2145641" cy="2193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323528" y="4149080"/>
            <a:ext cx="7920880" cy="139553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400" i="1" dirty="0" smtClean="0">
                <a:solidFill>
                  <a:schemeClr val="tx1">
                    <a:lumMod val="50000"/>
                  </a:schemeClr>
                </a:solidFill>
              </a:rPr>
              <a:t>Links and additional information</a:t>
            </a:r>
          </a:p>
          <a:p>
            <a:pPr>
              <a:defRPr/>
            </a:pPr>
            <a:r>
              <a:rPr lang="en-US" sz="1400" i="1" dirty="0" smtClean="0">
                <a:solidFill>
                  <a:schemeClr val="tx1">
                    <a:lumMod val="50000"/>
                  </a:schemeClr>
                </a:solidFill>
              </a:rPr>
              <a:t>Information on ITU-T’s activities on ICT and Climate Change: </a:t>
            </a:r>
            <a:r>
              <a:rPr lang="en-US" sz="1400" i="1" dirty="0" smtClean="0">
                <a:solidFill>
                  <a:schemeClr val="tx1">
                    <a:lumMod val="50000"/>
                  </a:schemeClr>
                </a:solidFill>
                <a:hlinkClick r:id="rId4"/>
              </a:rPr>
              <a:t>http://itu.int/ITU-T/climatechange/</a:t>
            </a:r>
            <a:r>
              <a:rPr lang="en-US" sz="1400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sz="1400" i="1" dirty="0" smtClean="0">
                <a:solidFill>
                  <a:schemeClr val="tx1">
                    <a:lumMod val="50000"/>
                  </a:schemeClr>
                </a:solidFill>
              </a:rPr>
              <a:t>Contact </a:t>
            </a:r>
            <a:r>
              <a:rPr lang="en-US" sz="1400" i="1" dirty="0" smtClean="0">
                <a:solidFill>
                  <a:schemeClr val="tx1">
                    <a:lumMod val="50000"/>
                  </a:schemeClr>
                </a:solidFill>
              </a:rPr>
              <a:t>Aimee Torres and </a:t>
            </a:r>
            <a:r>
              <a:rPr lang="en-US" sz="1400" i="1" dirty="0" smtClean="0">
                <a:solidFill>
                  <a:schemeClr val="tx1">
                    <a:lumMod val="50000"/>
                  </a:schemeClr>
                </a:solidFill>
              </a:rPr>
              <a:t>Cristina Bueti (ITU)</a:t>
            </a:r>
            <a:r>
              <a:rPr lang="en-US" sz="1400" i="1" dirty="0" smtClean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en-US" sz="1400" i="1" dirty="0" smtClean="0">
                <a:solidFill>
                  <a:srgbClr val="00B000"/>
                </a:solidFill>
              </a:rPr>
              <a:t>greenstandard@itu.int  </a:t>
            </a:r>
            <a:endParaRPr lang="en-US" sz="1400" i="1" dirty="0">
              <a:solidFill>
                <a:srgbClr val="00B000"/>
              </a:solidFill>
            </a:endParaRPr>
          </a:p>
        </p:txBody>
      </p:sp>
      <p:pic>
        <p:nvPicPr>
          <p:cNvPr id="8" name="Imagen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734" t="4696" r="203" b="8476"/>
          <a:stretch/>
        </p:blipFill>
        <p:spPr>
          <a:xfrm>
            <a:off x="187325" y="5725368"/>
            <a:ext cx="1155700" cy="101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70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51520" y="332656"/>
            <a:ext cx="820883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800" b="1" cap="all" dirty="0" smtClean="0">
                <a:solidFill>
                  <a:schemeClr val="tx2">
                    <a:lumMod val="75000"/>
                  </a:schemeClr>
                </a:solidFill>
              </a:rPr>
              <a:t>WHY</a:t>
            </a:r>
            <a:r>
              <a:rPr lang="en-US" sz="2800" b="1" cap="all" dirty="0" smtClean="0">
                <a:solidFill>
                  <a:srgbClr val="00B000"/>
                </a:solidFill>
              </a:rPr>
              <a:t> GREEN </a:t>
            </a:r>
            <a:r>
              <a:rPr lang="en-US" sz="2800" b="1" cap="all" dirty="0">
                <a:solidFill>
                  <a:schemeClr val="tx2">
                    <a:lumMod val="75000"/>
                  </a:schemeClr>
                </a:solidFill>
              </a:rPr>
              <a:t>ICT </a:t>
            </a:r>
            <a:r>
              <a:rPr lang="en-US" sz="2800" b="1" cap="all" dirty="0" smtClean="0">
                <a:solidFill>
                  <a:schemeClr val="tx2">
                    <a:lumMod val="75000"/>
                  </a:schemeClr>
                </a:solidFill>
              </a:rPr>
              <a:t>PROCUREMENT?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4680520"/>
          </a:xfrm>
        </p:spPr>
        <p:txBody>
          <a:bodyPr/>
          <a:lstStyle/>
          <a:p>
            <a:pPr lvl="0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sz="1800" kern="1200" dirty="0">
                <a:solidFill>
                  <a:srgbClr val="0070C0"/>
                </a:solidFill>
                <a:cs typeface="Arial" pitchFamily="34" charset="0"/>
              </a:rPr>
              <a:t>ICT’s increasing </a:t>
            </a:r>
            <a:r>
              <a:rPr lang="en-US" sz="1800" kern="1200" dirty="0" smtClean="0">
                <a:solidFill>
                  <a:srgbClr val="0070C0"/>
                </a:solidFill>
                <a:cs typeface="Arial" pitchFamily="34" charset="0"/>
              </a:rPr>
              <a:t>proliferation and demand of energy/material consumption </a:t>
            </a:r>
            <a:r>
              <a:rPr lang="en-US" sz="1800" kern="1200" dirty="0" smtClean="0">
                <a:solidFill>
                  <a:srgbClr val="0070C0"/>
                </a:solidFill>
                <a:cs typeface="Arial" pitchFamily="34" charset="0"/>
                <a:sym typeface="Wingdings"/>
              </a:rPr>
              <a:t> </a:t>
            </a:r>
            <a:r>
              <a:rPr lang="en-US" sz="1800" kern="1200" dirty="0" smtClean="0">
                <a:solidFill>
                  <a:srgbClr val="0070C0"/>
                </a:solidFill>
                <a:cs typeface="Arial" pitchFamily="34" charset="0"/>
              </a:rPr>
              <a:t>concerns environmental impact </a:t>
            </a:r>
          </a:p>
          <a:p>
            <a:pPr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sz="1800" kern="1200" dirty="0">
                <a:solidFill>
                  <a:srgbClr val="0070C0"/>
                </a:solidFill>
                <a:cs typeface="Arial" pitchFamily="34" charset="0"/>
              </a:rPr>
              <a:t>ICTs </a:t>
            </a:r>
            <a:r>
              <a:rPr lang="en-US" sz="1800" kern="1200" dirty="0">
                <a:solidFill>
                  <a:srgbClr val="0070C0"/>
                </a:solidFill>
                <a:cs typeface="Arial" pitchFamily="34" charset="0"/>
                <a:sym typeface="Wingdings"/>
              </a:rPr>
              <a:t> major linchpin to climate change abatement</a:t>
            </a:r>
          </a:p>
          <a:p>
            <a:pPr lvl="1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sz="1400" kern="1200" dirty="0">
                <a:solidFill>
                  <a:srgbClr val="0070C0"/>
                </a:solidFill>
                <a:cs typeface="Arial" pitchFamily="34" charset="0"/>
                <a:sym typeface="Wingdings"/>
              </a:rPr>
              <a:t>Improvement of internal energy efficiency</a:t>
            </a:r>
          </a:p>
          <a:p>
            <a:pPr lvl="1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sz="1400" kern="1200" dirty="0">
                <a:solidFill>
                  <a:srgbClr val="0070C0"/>
                </a:solidFill>
                <a:cs typeface="Arial" pitchFamily="34" charset="0"/>
                <a:sym typeface="Wingdings"/>
              </a:rPr>
              <a:t>Development of green ICT </a:t>
            </a:r>
            <a:r>
              <a:rPr lang="en-US" sz="1400" kern="1200" dirty="0" smtClean="0">
                <a:solidFill>
                  <a:srgbClr val="0070C0"/>
                </a:solidFill>
                <a:cs typeface="Arial" pitchFamily="34" charset="0"/>
                <a:sym typeface="Wingdings"/>
              </a:rPr>
              <a:t>solutions</a:t>
            </a:r>
            <a:endParaRPr lang="en-US" sz="1800" kern="1200" dirty="0" smtClean="0">
              <a:solidFill>
                <a:srgbClr val="0070C0"/>
              </a:solidFill>
              <a:cs typeface="Arial" pitchFamily="34" charset="0"/>
            </a:endParaRPr>
          </a:p>
          <a:p>
            <a:pPr lvl="0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sz="1800" kern="1200" dirty="0" smtClean="0">
                <a:solidFill>
                  <a:srgbClr val="0070C0"/>
                </a:solidFill>
                <a:cs typeface="Arial" pitchFamily="34" charset="0"/>
              </a:rPr>
              <a:t>ICT sector must step forward with change and innovation </a:t>
            </a:r>
            <a:r>
              <a:rPr lang="en-US" sz="1800" kern="1200" dirty="0" smtClean="0">
                <a:solidFill>
                  <a:srgbClr val="0070C0"/>
                </a:solidFill>
                <a:cs typeface="Arial" pitchFamily="34" charset="0"/>
                <a:sym typeface="Wingdings"/>
              </a:rPr>
              <a:t> </a:t>
            </a:r>
            <a:r>
              <a:rPr lang="en-US" sz="1800" kern="1200" dirty="0" smtClean="0">
                <a:solidFill>
                  <a:srgbClr val="0070C0"/>
                </a:solidFill>
                <a:cs typeface="Arial" pitchFamily="34" charset="0"/>
              </a:rPr>
              <a:t>sustainable economic growth</a:t>
            </a:r>
          </a:p>
          <a:p>
            <a:pPr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sz="1800" kern="1200" dirty="0" smtClean="0">
                <a:solidFill>
                  <a:srgbClr val="0070C0"/>
                </a:solidFill>
                <a:cs typeface="Arial" pitchFamily="34" charset="0"/>
                <a:sym typeface="Wingdings"/>
              </a:rPr>
              <a:t>Environmental impact generated by ICT sector  related to procurement practices.</a:t>
            </a:r>
            <a:endParaRPr lang="en-US" sz="1800" kern="1200" dirty="0" smtClean="0">
              <a:solidFill>
                <a:srgbClr val="0070C0"/>
              </a:solidFill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sz="1800" kern="1200" dirty="0" smtClean="0">
                <a:solidFill>
                  <a:srgbClr val="0070C0"/>
                </a:solidFill>
                <a:cs typeface="Arial" pitchFamily="34" charset="0"/>
              </a:rPr>
              <a:t>Procurement decisions </a:t>
            </a:r>
            <a:r>
              <a:rPr lang="en-US" sz="1800" kern="1200" dirty="0" smtClean="0">
                <a:solidFill>
                  <a:srgbClr val="0070C0"/>
                </a:solidFill>
                <a:cs typeface="Arial" pitchFamily="34" charset="0"/>
                <a:sym typeface="Wingdings"/>
              </a:rPr>
              <a:t> </a:t>
            </a:r>
            <a:r>
              <a:rPr lang="en-US" sz="1800" kern="1200" dirty="0" smtClean="0">
                <a:solidFill>
                  <a:srgbClr val="00B000"/>
                </a:solidFill>
                <a:cs typeface="Arial" pitchFamily="34" charset="0"/>
              </a:rPr>
              <a:t>greener</a:t>
            </a:r>
            <a:r>
              <a:rPr lang="en-US" sz="1800" kern="1200" dirty="0" smtClean="0">
                <a:solidFill>
                  <a:srgbClr val="0070C0"/>
                </a:solidFill>
                <a:cs typeface="Arial" pitchFamily="34" charset="0"/>
              </a:rPr>
              <a:t> perspective.</a:t>
            </a:r>
            <a:endParaRPr lang="en-US" sz="1800" kern="1200" dirty="0">
              <a:solidFill>
                <a:srgbClr val="0070C0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4725144"/>
            <a:ext cx="1740105" cy="1076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734" t="4696" r="203" b="8476"/>
          <a:stretch/>
        </p:blipFill>
        <p:spPr>
          <a:xfrm>
            <a:off x="187325" y="5661248"/>
            <a:ext cx="1155700" cy="101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191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-36512" y="344269"/>
            <a:ext cx="3456384" cy="461665"/>
          </a:xfrm>
        </p:spPr>
        <p:txBody>
          <a:bodyPr/>
          <a:lstStyle/>
          <a:p>
            <a:r>
              <a:rPr lang="en-US" sz="2400" dirty="0" smtClean="0">
                <a:solidFill>
                  <a:srgbClr val="0E438A"/>
                </a:solidFill>
              </a:rPr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4968552" cy="2088232"/>
          </a:xfrm>
        </p:spPr>
        <p:txBody>
          <a:bodyPr/>
          <a:lstStyle/>
          <a:p>
            <a:pPr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sz="1900" dirty="0">
                <a:solidFill>
                  <a:srgbClr val="0070C0"/>
                </a:solidFill>
                <a:cs typeface="Arial" pitchFamily="34" charset="0"/>
              </a:rPr>
              <a:t>Provide relevant guidance for the inclusion of energy efficiency, environmental protection and carbon emission offset and reduction criteria in the design and implementation of efficient and sustainable procurement processes. 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5FBDF-04C9-43DA-B569-7608D7F50CA1}" type="slidenum">
              <a:rPr lang="en-US" smtClean="0">
                <a:latin typeface="Zurich BT"/>
              </a:rPr>
              <a:pPr/>
              <a:t>3</a:t>
            </a:fld>
            <a:endParaRPr lang="en-US" smtClean="0">
              <a:latin typeface="Zurich B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61" b="1"/>
          <a:stretch/>
        </p:blipFill>
        <p:spPr>
          <a:xfrm>
            <a:off x="5652120" y="1268760"/>
            <a:ext cx="3024336" cy="2431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2120" y="4293096"/>
            <a:ext cx="3139793" cy="947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79512" y="3789040"/>
            <a:ext cx="49685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s-ES" sz="1900" dirty="0">
                <a:solidFill>
                  <a:srgbClr val="0070C0"/>
                </a:solidFill>
                <a:cs typeface="Arial" pitchFamily="34" charset="0"/>
              </a:rPr>
              <a:t>Propose systematized series of guiding principles for ICT organizations, to improve and promote environmental sustainability in the ICT sector ́s procurement transactions </a:t>
            </a:r>
          </a:p>
          <a:p>
            <a:pPr lvl="0">
              <a:lnSpc>
                <a:spcPct val="120000"/>
              </a:lnSpc>
              <a:buFont typeface="Wingdings" charset="2"/>
              <a:buChar char="²"/>
              <a:defRPr/>
            </a:pPr>
            <a:endParaRPr lang="es-ES_tradnl" sz="1900" dirty="0">
              <a:solidFill>
                <a:srgbClr val="0070C0"/>
              </a:solidFill>
              <a:cs typeface="Arial" pitchFamily="34" charset="0"/>
            </a:endParaRPr>
          </a:p>
          <a:p>
            <a:pPr>
              <a:buFont typeface="Wingdings" charset="2"/>
              <a:buChar char="²"/>
              <a:defRPr/>
            </a:pPr>
            <a:endParaRPr lang="en-US" sz="1900" dirty="0">
              <a:solidFill>
                <a:srgbClr val="0070C0"/>
              </a:solidFill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charset="2"/>
              <a:buChar char="²"/>
              <a:defRPr/>
            </a:pPr>
            <a:endParaRPr lang="es-ES_tradnl" sz="1900" kern="1200" dirty="0" smtClean="0">
              <a:solidFill>
                <a:srgbClr val="0070C0"/>
              </a:solidFill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charset="2"/>
              <a:buChar char="²"/>
              <a:defRPr/>
            </a:pPr>
            <a:endParaRPr lang="es-ES_tradnl" sz="1900" kern="1200" dirty="0" smtClean="0">
              <a:solidFill>
                <a:srgbClr val="0070C0"/>
              </a:solidFill>
              <a:cs typeface="Arial" pitchFamily="34" charset="0"/>
            </a:endParaRPr>
          </a:p>
          <a:p>
            <a:pPr>
              <a:buFont typeface="Wingdings" charset="2"/>
              <a:buChar char="²"/>
              <a:defRPr/>
            </a:pPr>
            <a:endParaRPr lang="en-US" sz="1900" kern="1200" dirty="0">
              <a:solidFill>
                <a:srgbClr val="0070C0"/>
              </a:solidFill>
              <a:cs typeface="Arial" pitchFamily="34" charset="0"/>
            </a:endParaRPr>
          </a:p>
        </p:txBody>
      </p:sp>
      <p:pic>
        <p:nvPicPr>
          <p:cNvPr id="8" name="Imagen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734" t="4696" r="203" b="8476"/>
          <a:stretch/>
        </p:blipFill>
        <p:spPr>
          <a:xfrm>
            <a:off x="107504" y="5869384"/>
            <a:ext cx="1155700" cy="101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349818"/>
              </p:ext>
            </p:extLst>
          </p:nvPr>
        </p:nvGraphicFramePr>
        <p:xfrm>
          <a:off x="1572344" y="1340768"/>
          <a:ext cx="6096000" cy="429410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23864"/>
                <a:gridCol w="4272136"/>
              </a:tblGrid>
              <a:tr h="2035193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rgbClr val="0070C0"/>
                        </a:solidFill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rgbClr val="0070C0"/>
                        </a:solidFill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dirty="0" smtClean="0">
                          <a:solidFill>
                            <a:srgbClr val="0070C0"/>
                          </a:solidFill>
                          <a:cs typeface="Arial" pitchFamily="34" charset="0"/>
                        </a:rPr>
                        <a:t>Green ICT </a:t>
                      </a:r>
                      <a:r>
                        <a:rPr lang="en-US" sz="2200" b="0" dirty="0" smtClean="0">
                          <a:solidFill>
                            <a:srgbClr val="0070C0"/>
                          </a:solidFill>
                          <a:cs typeface="Arial" pitchFamily="34" charset="0"/>
                        </a:rPr>
                        <a:t>procurement </a:t>
                      </a:r>
                      <a:br>
                        <a:rPr lang="en-US" sz="2200" b="0" dirty="0" smtClean="0">
                          <a:solidFill>
                            <a:srgbClr val="0070C0"/>
                          </a:solidFill>
                          <a:cs typeface="Arial" pitchFamily="34" charset="0"/>
                        </a:rPr>
                      </a:br>
                      <a:r>
                        <a:rPr lang="en-US" sz="2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cs typeface="Arial" pitchFamily="34" charset="0"/>
                        </a:rPr>
                        <a:t>PROCESS</a:t>
                      </a:r>
                      <a:r>
                        <a:rPr lang="en-US" sz="2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2200" b="0" dirty="0" smtClean="0">
                          <a:solidFill>
                            <a:srgbClr val="0070C0"/>
                          </a:solidFill>
                          <a:cs typeface="Arial" pitchFamily="34" charset="0"/>
                        </a:rPr>
                        <a:t>considerations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0070C0"/>
                        </a:solidFill>
                        <a:cs typeface="Arial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1061151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None/>
                        <a:defRPr/>
                      </a:pP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cs typeface="Arial" pitchFamily="34" charset="0"/>
                        </a:rPr>
                        <a:t>ICT sector green considerations </a:t>
                      </a:r>
                      <a:br>
                        <a:rPr lang="en-US" sz="1600" kern="1200" dirty="0" smtClean="0">
                          <a:solidFill>
                            <a:srgbClr val="0070C0"/>
                          </a:solidFill>
                          <a:cs typeface="Arial" pitchFamily="34" charset="0"/>
                        </a:rPr>
                      </a:b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cs typeface="Arial" pitchFamily="34" charset="0"/>
                        </a:rPr>
                        <a:t>for </a:t>
                      </a:r>
                      <a:r>
                        <a:rPr lang="en-US" sz="1600" b="1" kern="1200" dirty="0" smtClean="0">
                          <a:solidFill>
                            <a:srgbClr val="00B000"/>
                          </a:solidFill>
                          <a:cs typeface="Arial" pitchFamily="34" charset="0"/>
                        </a:rPr>
                        <a:t>SUPPLIERS</a:t>
                      </a:r>
                      <a:endParaRPr lang="es-ES" sz="1600" dirty="0"/>
                    </a:p>
                  </a:txBody>
                  <a:tcPr>
                    <a:solidFill>
                      <a:schemeClr val="accent5">
                        <a:lumMod val="95000"/>
                      </a:schemeClr>
                    </a:solidFill>
                  </a:tcPr>
                </a:tc>
              </a:tr>
              <a:tr h="1129834">
                <a:tc>
                  <a:txBody>
                    <a:bodyPr/>
                    <a:lstStyle/>
                    <a:p>
                      <a:endParaRPr lang="es-ES" sz="18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cs typeface="Arial" pitchFamily="34" charset="0"/>
                        </a:rPr>
                        <a:t>ICT sector green considerations </a:t>
                      </a:r>
                      <a:br>
                        <a:rPr lang="en-US" sz="1600" dirty="0" smtClean="0">
                          <a:solidFill>
                            <a:srgbClr val="0070C0"/>
                          </a:solidFill>
                          <a:cs typeface="Arial" pitchFamily="34" charset="0"/>
                        </a:rPr>
                      </a:br>
                      <a:r>
                        <a:rPr lang="en-US" sz="1600" dirty="0" smtClean="0">
                          <a:solidFill>
                            <a:srgbClr val="0070C0"/>
                          </a:solidFill>
                          <a:cs typeface="Arial" pitchFamily="34" charset="0"/>
                        </a:rPr>
                        <a:t>for </a:t>
                      </a:r>
                      <a:r>
                        <a:rPr lang="en-US" sz="1600" b="1" dirty="0" smtClean="0">
                          <a:solidFill>
                            <a:srgbClr val="FFB318"/>
                          </a:solidFill>
                          <a:cs typeface="Arial" pitchFamily="34" charset="0"/>
                        </a:rPr>
                        <a:t>PRODUCTS</a:t>
                      </a:r>
                      <a:r>
                        <a:rPr lang="en-US" sz="1600" dirty="0" smtClean="0">
                          <a:solidFill>
                            <a:srgbClr val="FFB318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  <a:cs typeface="Arial" pitchFamily="34" charset="0"/>
                        </a:rPr>
                        <a:t>and </a:t>
                      </a:r>
                      <a:r>
                        <a:rPr lang="en-US" sz="1600" b="1" dirty="0" smtClean="0">
                          <a:solidFill>
                            <a:srgbClr val="FFB318"/>
                          </a:solidFill>
                          <a:cs typeface="Arial" pitchFamily="34" charset="0"/>
                        </a:rPr>
                        <a:t>SERVICES</a:t>
                      </a:r>
                    </a:p>
                  </a:txBody>
                  <a:tcPr>
                    <a:solidFill>
                      <a:schemeClr val="accent5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86647" y="6381328"/>
            <a:ext cx="339725" cy="244475"/>
          </a:xfrm>
        </p:spPr>
        <p:txBody>
          <a:bodyPr/>
          <a:lstStyle/>
          <a:p>
            <a:fld id="{3125FBDF-04C9-43DA-B569-7608D7F50CA1}" type="slidenum">
              <a:rPr lang="en-US" smtClean="0">
                <a:latin typeface="Zurich BT"/>
              </a:rPr>
              <a:pPr/>
              <a:t>4</a:t>
            </a:fld>
            <a:endParaRPr lang="en-US" smtClean="0">
              <a:latin typeface="Zurich BT"/>
            </a:endParaRPr>
          </a:p>
        </p:txBody>
      </p:sp>
      <p:pic>
        <p:nvPicPr>
          <p:cNvPr id="9" name="Imagen 8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6360" y="1700808"/>
            <a:ext cx="1582722" cy="127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589"/>
          <a:stretch/>
        </p:blipFill>
        <p:spPr bwMode="auto">
          <a:xfrm>
            <a:off x="1920049" y="4581128"/>
            <a:ext cx="1064451" cy="84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170"/>
          <a:stretch/>
        </p:blipFill>
        <p:spPr bwMode="auto">
          <a:xfrm>
            <a:off x="1986090" y="3501008"/>
            <a:ext cx="1100010" cy="82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395536" y="116632"/>
            <a:ext cx="806489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lvl="0" algn="l"/>
            <a:r>
              <a:rPr lang="en-US" sz="2400" dirty="0" smtClean="0">
                <a:solidFill>
                  <a:srgbClr val="00B000"/>
                </a:solidFill>
              </a:rPr>
              <a:t>GREEN </a:t>
            </a:r>
            <a:r>
              <a:rPr lang="en-US" sz="2400" dirty="0"/>
              <a:t>ICT </a:t>
            </a:r>
            <a:r>
              <a:rPr lang="en-US" sz="2400" dirty="0" smtClean="0"/>
              <a:t>PROCUREMENT</a:t>
            </a:r>
          </a:p>
          <a:p>
            <a:pPr lvl="0" algn="l"/>
            <a:r>
              <a:rPr lang="en-US" sz="2000" b="0" dirty="0"/>
              <a:t>RELEVANT CONSIDERATIONS </a:t>
            </a:r>
            <a:endParaRPr lang="es-ES_tradnl" sz="2000" b="0" dirty="0"/>
          </a:p>
          <a:p>
            <a:pPr algn="l"/>
            <a:endParaRPr lang="en-US" sz="2400" dirty="0" smtClean="0">
              <a:solidFill>
                <a:srgbClr val="0E438A"/>
              </a:solidFill>
            </a:endParaRPr>
          </a:p>
        </p:txBody>
      </p:sp>
      <p:pic>
        <p:nvPicPr>
          <p:cNvPr id="8" name="Imagen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734" t="4696" r="203" b="8476"/>
          <a:stretch/>
        </p:blipFill>
        <p:spPr>
          <a:xfrm>
            <a:off x="187325" y="5661248"/>
            <a:ext cx="1155700" cy="101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367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48464" y="6381328"/>
            <a:ext cx="339725" cy="244475"/>
          </a:xfrm>
        </p:spPr>
        <p:txBody>
          <a:bodyPr/>
          <a:lstStyle/>
          <a:p>
            <a:fld id="{3125FBDF-04C9-43DA-B569-7608D7F50CA1}" type="slidenum">
              <a:rPr lang="en-US" smtClean="0">
                <a:latin typeface="Zurich BT"/>
              </a:rPr>
              <a:pPr/>
              <a:t>5</a:t>
            </a:fld>
            <a:endParaRPr lang="en-US" smtClean="0">
              <a:latin typeface="Zurich B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95536" y="404664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lvl="0" algn="l"/>
            <a:r>
              <a:rPr lang="en-US" sz="2400" dirty="0" smtClean="0"/>
              <a:t>ICT PROCUREMENT </a:t>
            </a:r>
            <a:r>
              <a:rPr lang="en-US" sz="2400" dirty="0" smtClean="0">
                <a:solidFill>
                  <a:srgbClr val="0099CC"/>
                </a:solidFill>
              </a:rPr>
              <a:t>PROCESS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3528" y="1340768"/>
            <a:ext cx="82089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457200" indent="-457200">
              <a:lnSpc>
                <a:spcPct val="120000"/>
              </a:lnSpc>
              <a:buClr>
                <a:schemeClr val="tx2"/>
              </a:buClr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70C0"/>
                </a:solidFill>
                <a:cs typeface="Arial" pitchFamily="34" charset="0"/>
              </a:rPr>
              <a:t>Define your company, products and services according </a:t>
            </a:r>
            <a:br>
              <a:rPr lang="en-US" sz="2000" dirty="0" smtClean="0">
                <a:solidFill>
                  <a:srgbClr val="0070C0"/>
                </a:solidFill>
                <a:cs typeface="Arial" pitchFamily="34" charset="0"/>
              </a:rPr>
            </a:br>
            <a:r>
              <a:rPr lang="en-US" sz="2000" dirty="0" smtClean="0">
                <a:solidFill>
                  <a:srgbClr val="0070C0"/>
                </a:solidFill>
                <a:cs typeface="Arial" pitchFamily="34" charset="0"/>
              </a:rPr>
              <a:t>to </a:t>
            </a:r>
            <a:r>
              <a:rPr lang="en-US" sz="2000" dirty="0">
                <a:solidFill>
                  <a:srgbClr val="0099CC"/>
                </a:solidFill>
                <a:latin typeface="+mj-lt"/>
                <a:ea typeface="+mj-ea"/>
                <a:cs typeface="+mj-cs"/>
              </a:rPr>
              <a:t>Standards</a:t>
            </a:r>
            <a:endParaRPr lang="en-US" sz="2400" dirty="0">
              <a:solidFill>
                <a:srgbClr val="0099CC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buFont typeface="Wingdings" charset="2"/>
              <a:buChar char="²"/>
              <a:defRPr/>
            </a:pPr>
            <a:endParaRPr lang="en-US" sz="1200" dirty="0" smtClean="0">
              <a:solidFill>
                <a:srgbClr val="D9445A"/>
              </a:solidFill>
              <a:cs typeface="Arial" pitchFamily="34" charset="0"/>
            </a:endParaRPr>
          </a:p>
          <a:p>
            <a:pPr lvl="1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sz="1900" i="1" dirty="0">
                <a:solidFill>
                  <a:srgbClr val="0070C0"/>
                </a:solidFill>
              </a:rPr>
              <a:t>Allocate organization in </a:t>
            </a:r>
            <a:r>
              <a:rPr lang="en-US" sz="1900" i="1" dirty="0" smtClean="0">
                <a:solidFill>
                  <a:srgbClr val="0070C0"/>
                </a:solidFill>
              </a:rPr>
              <a:t/>
            </a:r>
            <a:br>
              <a:rPr lang="en-US" sz="1900" i="1" dirty="0" smtClean="0">
                <a:solidFill>
                  <a:srgbClr val="0070C0"/>
                </a:solidFill>
              </a:rPr>
            </a:br>
            <a:r>
              <a:rPr lang="en-US" sz="1900" i="1" dirty="0" smtClean="0">
                <a:solidFill>
                  <a:srgbClr val="0070C0"/>
                </a:solidFill>
              </a:rPr>
              <a:t>industry category</a:t>
            </a:r>
          </a:p>
          <a:p>
            <a:pPr lvl="1">
              <a:lnSpc>
                <a:spcPct val="120000"/>
              </a:lnSpc>
              <a:buFont typeface="Wingdings" charset="2"/>
              <a:buChar char="²"/>
              <a:defRPr/>
            </a:pPr>
            <a:endParaRPr lang="en-US" sz="1900" i="1" dirty="0" smtClean="0">
              <a:solidFill>
                <a:srgbClr val="0070C0"/>
              </a:solidFill>
            </a:endParaRPr>
          </a:p>
          <a:p>
            <a:pPr marL="457200" lvl="1" indent="0">
              <a:lnSpc>
                <a:spcPct val="120000"/>
              </a:lnSpc>
              <a:buNone/>
              <a:defRPr/>
            </a:pPr>
            <a:endParaRPr lang="en-US" sz="1900" dirty="0" smtClean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sz="1900" i="1" dirty="0" smtClean="0">
                <a:solidFill>
                  <a:srgbClr val="0070C0"/>
                </a:solidFill>
              </a:rPr>
              <a:t>Perform detailed analysis </a:t>
            </a:r>
            <a:br>
              <a:rPr lang="en-US" sz="1900" i="1" dirty="0" smtClean="0">
                <a:solidFill>
                  <a:srgbClr val="0070C0"/>
                </a:solidFill>
              </a:rPr>
            </a:br>
            <a:r>
              <a:rPr lang="en-US" sz="1900" i="1" dirty="0" smtClean="0">
                <a:solidFill>
                  <a:srgbClr val="0070C0"/>
                </a:solidFill>
              </a:rPr>
              <a:t>and </a:t>
            </a:r>
            <a:r>
              <a:rPr lang="en-US" sz="1900" i="1" dirty="0">
                <a:solidFill>
                  <a:srgbClr val="0070C0"/>
                </a:solidFill>
              </a:rPr>
              <a:t>data collection of </a:t>
            </a:r>
            <a:r>
              <a:rPr lang="en-US" sz="1900" i="1" dirty="0" smtClean="0">
                <a:solidFill>
                  <a:srgbClr val="0070C0"/>
                </a:solidFill>
              </a:rPr>
              <a:t>inputs, </a:t>
            </a:r>
            <a:br>
              <a:rPr lang="en-US" sz="1900" i="1" dirty="0" smtClean="0">
                <a:solidFill>
                  <a:srgbClr val="0070C0"/>
                </a:solidFill>
              </a:rPr>
            </a:br>
            <a:r>
              <a:rPr lang="en-US" sz="1900" i="1" dirty="0" smtClean="0">
                <a:solidFill>
                  <a:srgbClr val="0070C0"/>
                </a:solidFill>
              </a:rPr>
              <a:t>products and services (GNS)</a:t>
            </a:r>
            <a:endParaRPr lang="en-US" sz="1900" i="1" dirty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  <a:buFont typeface="Wingdings" charset="2"/>
              <a:buChar char="²"/>
              <a:defRPr/>
            </a:pP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6056" y="2250042"/>
            <a:ext cx="3744416" cy="1322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989896"/>
            <a:ext cx="3168351" cy="1887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Imagen 26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458462" cy="117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7"/>
          <p:cNvSpPr txBox="1"/>
          <p:nvPr/>
        </p:nvSpPr>
        <p:spPr>
          <a:xfrm>
            <a:off x="1043608" y="3229139"/>
            <a:ext cx="3024336" cy="271869"/>
          </a:xfrm>
          <a:prstGeom prst="rect">
            <a:avLst/>
          </a:prstGeom>
          <a:ln>
            <a:solidFill>
              <a:srgbClr val="00A300"/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s-ES" sz="1000" b="1" i="1" dirty="0" smtClean="0">
                <a:solidFill>
                  <a:schemeClr val="tx1">
                    <a:lumMod val="75000"/>
                  </a:schemeClr>
                </a:solidFill>
              </a:rPr>
              <a:t>ICT Sector </a:t>
            </a:r>
            <a:r>
              <a:rPr lang="es-ES" sz="1000" b="1" i="1" dirty="0" err="1" smtClean="0">
                <a:solidFill>
                  <a:schemeClr val="tx1">
                    <a:lumMod val="75000"/>
                  </a:schemeClr>
                </a:solidFill>
              </a:rPr>
              <a:t>definition</a:t>
            </a:r>
            <a:r>
              <a:rPr lang="es-ES" sz="1000" b="1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sz="1000" i="1" dirty="0" smtClean="0">
                <a:solidFill>
                  <a:schemeClr val="tx1">
                    <a:lumMod val="75000"/>
                  </a:schemeClr>
                </a:solidFill>
              </a:rPr>
              <a:t>(ISIC Rev.4, 2007)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115616" y="5229200"/>
            <a:ext cx="3960440" cy="271869"/>
          </a:xfrm>
          <a:prstGeom prst="rect">
            <a:avLst/>
          </a:prstGeom>
          <a:ln>
            <a:solidFill>
              <a:srgbClr val="00A300"/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s-ES" sz="1000" b="1" i="1" dirty="0" smtClean="0">
                <a:solidFill>
                  <a:srgbClr val="454545"/>
                </a:solidFill>
              </a:rPr>
              <a:t>ICT Products/ICT </a:t>
            </a:r>
            <a:r>
              <a:rPr lang="es-ES" sz="1000" b="1" i="1" dirty="0" err="1" smtClean="0">
                <a:solidFill>
                  <a:srgbClr val="454545"/>
                </a:solidFill>
              </a:rPr>
              <a:t>Services</a:t>
            </a:r>
            <a:r>
              <a:rPr lang="es-ES" sz="1000" b="1" i="1" dirty="0" smtClean="0">
                <a:solidFill>
                  <a:srgbClr val="454545"/>
                </a:solidFill>
              </a:rPr>
              <a:t> </a:t>
            </a:r>
            <a:r>
              <a:rPr lang="en-US" sz="1000" b="1" i="1" dirty="0" smtClean="0">
                <a:solidFill>
                  <a:srgbClr val="454545"/>
                </a:solidFill>
              </a:rPr>
              <a:t>Classification </a:t>
            </a:r>
            <a:r>
              <a:rPr lang="es-ES" sz="1000" i="1" dirty="0" smtClean="0">
                <a:solidFill>
                  <a:srgbClr val="454545"/>
                </a:solidFill>
              </a:rPr>
              <a:t>(2009,2007)</a:t>
            </a:r>
          </a:p>
        </p:txBody>
      </p:sp>
      <p:grpSp>
        <p:nvGrpSpPr>
          <p:cNvPr id="10" name="Agrupar 9"/>
          <p:cNvGrpSpPr/>
          <p:nvPr/>
        </p:nvGrpSpPr>
        <p:grpSpPr>
          <a:xfrm>
            <a:off x="8316416" y="1916832"/>
            <a:ext cx="572063" cy="792088"/>
            <a:chOff x="6135436" y="4561799"/>
            <a:chExt cx="671120" cy="981664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314713">
              <a:off x="6135436" y="4881252"/>
              <a:ext cx="671120" cy="6622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61427" y="4561799"/>
              <a:ext cx="231721" cy="382866"/>
            </a:xfrm>
            <a:prstGeom prst="rect">
              <a:avLst/>
            </a:prstGeom>
          </p:spPr>
        </p:pic>
      </p:grpSp>
      <p:pic>
        <p:nvPicPr>
          <p:cNvPr id="13" name="Imagen 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734" t="4696" r="203" b="8476"/>
          <a:stretch/>
        </p:blipFill>
        <p:spPr>
          <a:xfrm>
            <a:off x="187325" y="5661248"/>
            <a:ext cx="1155700" cy="101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528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23528" y="980728"/>
            <a:ext cx="74168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457200" indent="-457200">
              <a:lnSpc>
                <a:spcPct val="120000"/>
              </a:lnSpc>
              <a:buClr>
                <a:schemeClr val="tx2"/>
              </a:buClr>
              <a:buFont typeface="+mj-lt"/>
              <a:buAutoNum type="arabicPeriod" startAt="2"/>
              <a:defRPr/>
            </a:pPr>
            <a:r>
              <a:rPr lang="en-US" sz="2000" dirty="0" smtClean="0">
                <a:solidFill>
                  <a:srgbClr val="0070C0"/>
                </a:solidFill>
                <a:cs typeface="Arial" pitchFamily="34" charset="0"/>
              </a:rPr>
              <a:t>An </a:t>
            </a:r>
            <a:r>
              <a:rPr lang="en-US" sz="2000" dirty="0" smtClean="0">
                <a:solidFill>
                  <a:srgbClr val="0070C0"/>
                </a:solidFill>
                <a:cs typeface="Arial" pitchFamily="34" charset="0"/>
              </a:rPr>
              <a:t>environmental </a:t>
            </a:r>
            <a:r>
              <a:rPr lang="en-US" sz="2000" dirty="0" smtClean="0">
                <a:solidFill>
                  <a:srgbClr val="0070C0"/>
                </a:solidFill>
                <a:cs typeface="Arial" pitchFamily="34" charset="0"/>
              </a:rPr>
              <a:t>life </a:t>
            </a:r>
            <a:r>
              <a:rPr lang="en-US" sz="2000" dirty="0">
                <a:solidFill>
                  <a:srgbClr val="0070C0"/>
                </a:solidFill>
                <a:cs typeface="Arial" pitchFamily="34" charset="0"/>
              </a:rPr>
              <a:t>cycle </a:t>
            </a:r>
            <a:r>
              <a:rPr lang="en-US" sz="2000" dirty="0" smtClean="0">
                <a:solidFill>
                  <a:srgbClr val="0070C0"/>
                </a:solidFill>
                <a:cs typeface="Arial" pitchFamily="34" charset="0"/>
              </a:rPr>
              <a:t>assessment </a:t>
            </a:r>
            <a:r>
              <a:rPr lang="en-US" sz="2000" dirty="0" smtClean="0">
                <a:solidFill>
                  <a:srgbClr val="0070C0"/>
                </a:solidFill>
                <a:cs typeface="Arial" pitchFamily="34" charset="0"/>
              </a:rPr>
              <a:t>(</a:t>
            </a:r>
            <a:r>
              <a:rPr lang="en-US" sz="2000" b="1" dirty="0" smtClean="0">
                <a:solidFill>
                  <a:srgbClr val="0099CC"/>
                </a:solidFill>
              </a:rPr>
              <a:t>LCA) approach</a:t>
            </a:r>
            <a:r>
              <a:rPr lang="en-US" sz="1400" b="1" dirty="0" smtClean="0">
                <a:solidFill>
                  <a:srgbClr val="0099CC"/>
                </a:solidFill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cs typeface="Arial" pitchFamily="34" charset="0"/>
              </a:rPr>
              <a:t>according to standards</a:t>
            </a:r>
            <a:endParaRPr lang="en-US" sz="1400" b="1" dirty="0" smtClean="0">
              <a:solidFill>
                <a:srgbClr val="0099CC"/>
              </a:solidFill>
              <a:cs typeface="Arial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96771" y="6352877"/>
            <a:ext cx="339725" cy="244475"/>
          </a:xfrm>
        </p:spPr>
        <p:txBody>
          <a:bodyPr/>
          <a:lstStyle/>
          <a:p>
            <a:fld id="{3125FBDF-04C9-43DA-B569-7608D7F50CA1}" type="slidenum">
              <a:rPr lang="en-US" smtClean="0">
                <a:latin typeface="Zurich BT"/>
              </a:rPr>
              <a:pPr/>
              <a:t>6</a:t>
            </a:fld>
            <a:endParaRPr lang="en-US" dirty="0" smtClean="0">
              <a:latin typeface="Zurich B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95536" y="476672"/>
            <a:ext cx="7128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lvl="0" algn="r"/>
            <a:r>
              <a:rPr lang="en-US" sz="2000" dirty="0" smtClean="0"/>
              <a:t>ICT PROCUREMENT </a:t>
            </a:r>
            <a:r>
              <a:rPr lang="en-US" sz="2000" dirty="0" smtClean="0">
                <a:solidFill>
                  <a:srgbClr val="0099CC"/>
                </a:solidFill>
              </a:rPr>
              <a:t>PROCESS</a:t>
            </a:r>
          </a:p>
        </p:txBody>
      </p:sp>
      <p:pic>
        <p:nvPicPr>
          <p:cNvPr id="19" name="Imagen 18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4328" y="116632"/>
            <a:ext cx="1314446" cy="105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ángulo 7"/>
          <p:cNvSpPr/>
          <p:nvPr/>
        </p:nvSpPr>
        <p:spPr bwMode="auto">
          <a:xfrm>
            <a:off x="899592" y="3717032"/>
            <a:ext cx="7388021" cy="23762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ángulo 8"/>
          <p:cNvSpPr/>
          <p:nvPr/>
        </p:nvSpPr>
        <p:spPr bwMode="auto">
          <a:xfrm>
            <a:off x="899592" y="2096852"/>
            <a:ext cx="7388021" cy="16201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081" y="2263196"/>
            <a:ext cx="4817807" cy="130982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739436"/>
            <a:ext cx="6545527" cy="141775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2030118" y="5183529"/>
            <a:ext cx="5638226" cy="765751"/>
          </a:xfrm>
          <a:prstGeom prst="rect">
            <a:avLst/>
          </a:prstGeom>
        </p:spPr>
      </p:pic>
      <p:grpSp>
        <p:nvGrpSpPr>
          <p:cNvPr id="13" name="Agrupar 12"/>
          <p:cNvGrpSpPr/>
          <p:nvPr/>
        </p:nvGrpSpPr>
        <p:grpSpPr>
          <a:xfrm>
            <a:off x="8028384" y="3669239"/>
            <a:ext cx="520746" cy="695865"/>
            <a:chOff x="5652120" y="4736621"/>
            <a:chExt cx="720080" cy="962231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52120" y="4941168"/>
              <a:ext cx="685271" cy="7576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6156" y="4736621"/>
              <a:ext cx="296044" cy="42057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6" name="Imagen 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734" t="4696" r="203" b="8476"/>
          <a:stretch/>
        </p:blipFill>
        <p:spPr>
          <a:xfrm>
            <a:off x="-36512" y="5877272"/>
            <a:ext cx="1155700" cy="101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438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95536" y="1340768"/>
            <a:ext cx="82089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457200" lvl="0" indent="-457200">
              <a:lnSpc>
                <a:spcPct val="120000"/>
              </a:lnSpc>
              <a:buClr>
                <a:schemeClr val="tx2"/>
              </a:buClr>
              <a:buFont typeface="+mj-lt"/>
              <a:buAutoNum type="arabicPeriod" startAt="3"/>
              <a:defRPr/>
            </a:pPr>
            <a:r>
              <a:rPr lang="en-US" sz="2000" dirty="0" smtClean="0">
                <a:solidFill>
                  <a:srgbClr val="0070C0"/>
                </a:solidFill>
                <a:cs typeface="Arial" pitchFamily="34" charset="0"/>
              </a:rPr>
              <a:t>Define your </a:t>
            </a:r>
            <a:r>
              <a:rPr lang="en-US" sz="2000" dirty="0" smtClean="0">
                <a:solidFill>
                  <a:srgbClr val="0099CC"/>
                </a:solidFill>
                <a:cs typeface="Arial" pitchFamily="34" charset="0"/>
              </a:rPr>
              <a:t>procurement </a:t>
            </a:r>
            <a:r>
              <a:rPr lang="en-US" sz="2000" dirty="0">
                <a:solidFill>
                  <a:srgbClr val="0099CC"/>
                </a:solidFill>
              </a:rPr>
              <a:t>process</a:t>
            </a:r>
            <a:r>
              <a:rPr lang="en-US" sz="2000" dirty="0" smtClean="0">
                <a:solidFill>
                  <a:srgbClr val="0099CC"/>
                </a:solidFill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99CC"/>
                </a:solidFill>
              </a:rPr>
              <a:t>map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96771" y="6381328"/>
            <a:ext cx="339725" cy="244475"/>
          </a:xfrm>
        </p:spPr>
        <p:txBody>
          <a:bodyPr/>
          <a:lstStyle/>
          <a:p>
            <a:fld id="{3125FBDF-04C9-43DA-B569-7608D7F50CA1}" type="slidenum">
              <a:rPr lang="en-US" smtClean="0">
                <a:latin typeface="Zurich BT"/>
              </a:rPr>
              <a:pPr/>
              <a:t>7</a:t>
            </a:fld>
            <a:endParaRPr lang="en-US" dirty="0" smtClean="0">
              <a:latin typeface="Zurich BT"/>
            </a:endParaRPr>
          </a:p>
        </p:txBody>
      </p:sp>
      <p:pic>
        <p:nvPicPr>
          <p:cNvPr id="13" name="Imagen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229200"/>
            <a:ext cx="1368152" cy="433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2211165" y="5013176"/>
            <a:ext cx="344611" cy="277366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dist="28398" dir="3806097" algn="ctr" rotWithShape="0">
              <a:srgbClr val="E9E900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  <p:pic>
        <p:nvPicPr>
          <p:cNvPr id="16" name="Imagen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301208"/>
            <a:ext cx="1008112" cy="357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3995936" y="5085184"/>
            <a:ext cx="344611" cy="277366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dist="28398" dir="3806097" algn="ctr" rotWithShape="0">
              <a:srgbClr val="E9E900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  <p:pic>
        <p:nvPicPr>
          <p:cNvPr id="18" name="Imagen 1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520" y="5301208"/>
            <a:ext cx="1060656" cy="382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6027589" y="5085184"/>
            <a:ext cx="344611" cy="277366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dist="28398" dir="3806097" algn="ctr" rotWithShape="0">
              <a:srgbClr val="E9E900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  <p:pic>
        <p:nvPicPr>
          <p:cNvPr id="20" name="Imagen 1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8357" y="5229200"/>
            <a:ext cx="1362075" cy="41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8331845" y="5085184"/>
            <a:ext cx="344611" cy="277366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dist="28398" dir="3806097" algn="ctr" rotWithShape="0">
              <a:srgbClr val="E9E900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1988469"/>
            <a:ext cx="8085352" cy="2952699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 bwMode="auto">
          <a:xfrm>
            <a:off x="395536" y="548680"/>
            <a:ext cx="7128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lvl="0" algn="r"/>
            <a:r>
              <a:rPr lang="en-US" sz="2000" dirty="0" smtClean="0"/>
              <a:t>ICT PROCUREMENT </a:t>
            </a:r>
            <a:r>
              <a:rPr lang="en-US" sz="2000" dirty="0" smtClean="0">
                <a:solidFill>
                  <a:srgbClr val="0099CC"/>
                </a:solidFill>
              </a:rPr>
              <a:t>PROCESS</a:t>
            </a:r>
          </a:p>
        </p:txBody>
      </p:sp>
      <p:pic>
        <p:nvPicPr>
          <p:cNvPr id="24" name="Imagen 23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4328" y="116632"/>
            <a:ext cx="1314446" cy="105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n 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734" t="4696" r="203" b="8476"/>
          <a:stretch/>
        </p:blipFill>
        <p:spPr>
          <a:xfrm>
            <a:off x="187325" y="5725368"/>
            <a:ext cx="1155700" cy="101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866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323528" y="1268760"/>
            <a:ext cx="82089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457200" lvl="0" indent="-457200">
              <a:lnSpc>
                <a:spcPct val="120000"/>
              </a:lnSpc>
              <a:buClr>
                <a:schemeClr val="tx2"/>
              </a:buClr>
              <a:buFont typeface="+mj-lt"/>
              <a:buAutoNum type="arabicPeriod" startAt="4"/>
              <a:defRPr/>
            </a:pPr>
            <a:r>
              <a:rPr lang="en-US" sz="2000" dirty="0">
                <a:solidFill>
                  <a:srgbClr val="0099CC"/>
                </a:solidFill>
              </a:rPr>
              <a:t>Procure</a:t>
            </a:r>
            <a:r>
              <a:rPr lang="en-US" sz="2000" dirty="0">
                <a:solidFill>
                  <a:srgbClr val="0099CC"/>
                </a:solidFill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cs typeface="Arial" pitchFamily="34" charset="0"/>
              </a:rPr>
              <a:t>environmentally-friendly and energy efficient products and services.  </a:t>
            </a:r>
            <a:endParaRPr lang="en-US" sz="2000" dirty="0" smtClean="0">
              <a:solidFill>
                <a:srgbClr val="0070C0"/>
              </a:solidFill>
              <a:cs typeface="Arial" pitchFamily="34" charset="0"/>
            </a:endParaRPr>
          </a:p>
          <a:p>
            <a:pPr marL="457200" lvl="0" indent="-457200">
              <a:lnSpc>
                <a:spcPct val="120000"/>
              </a:lnSpc>
              <a:buClr>
                <a:schemeClr val="tx2"/>
              </a:buClr>
              <a:buFont typeface="+mj-lt"/>
              <a:buAutoNum type="arabicPeriod" startAt="4"/>
              <a:defRPr/>
            </a:pPr>
            <a:endParaRPr lang="en-US" sz="1050" dirty="0" smtClean="0">
              <a:solidFill>
                <a:srgbClr val="D9445A"/>
              </a:solidFill>
              <a:cs typeface="Arial" pitchFamily="34" charset="0"/>
            </a:endParaRPr>
          </a:p>
          <a:p>
            <a:pPr lvl="1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sz="1900" i="1" dirty="0" smtClean="0">
                <a:solidFill>
                  <a:srgbClr val="0070C0"/>
                </a:solidFill>
              </a:rPr>
              <a:t>Assess environmental impact in terms of energy consumption and GHG emissions.</a:t>
            </a:r>
          </a:p>
          <a:p>
            <a:pPr lvl="1">
              <a:lnSpc>
                <a:spcPct val="120000"/>
              </a:lnSpc>
              <a:buFont typeface="Wingdings" charset="2"/>
              <a:buChar char="²"/>
              <a:defRPr/>
            </a:pPr>
            <a:endParaRPr lang="en-US" sz="1900" i="1" dirty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  <a:buFont typeface="Wingdings" charset="2"/>
              <a:buChar char="²"/>
              <a:defRPr/>
            </a:pPr>
            <a:endParaRPr lang="en-US" sz="1900" i="1" dirty="0">
              <a:solidFill>
                <a:srgbClr val="0070C0"/>
              </a:solidFill>
            </a:endParaRPr>
          </a:p>
          <a:p>
            <a:pPr marL="457200" lvl="1" indent="0">
              <a:lnSpc>
                <a:spcPct val="120000"/>
              </a:lnSpc>
              <a:buNone/>
              <a:defRPr/>
            </a:pPr>
            <a:endParaRPr lang="en-US" sz="1900" i="1" dirty="0">
              <a:solidFill>
                <a:srgbClr val="0070C0"/>
              </a:solidFill>
            </a:endParaRPr>
          </a:p>
          <a:p>
            <a:pPr marL="457200" lvl="1" indent="0">
              <a:lnSpc>
                <a:spcPct val="120000"/>
              </a:lnSpc>
              <a:buNone/>
              <a:defRPr/>
            </a:pPr>
            <a:endParaRPr lang="en-US" sz="700" dirty="0" smtClean="0">
              <a:solidFill>
                <a:srgbClr val="0099CC"/>
              </a:solidFill>
            </a:endParaRPr>
          </a:p>
          <a:p>
            <a:pPr lvl="1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sz="1900" i="1" dirty="0">
                <a:solidFill>
                  <a:srgbClr val="0070C0"/>
                </a:solidFill>
              </a:rPr>
              <a:t>Implement more </a:t>
            </a:r>
            <a:r>
              <a:rPr lang="en-US" sz="1900" i="1" dirty="0" smtClean="0">
                <a:solidFill>
                  <a:srgbClr val="0070C0"/>
                </a:solidFill>
              </a:rPr>
              <a:t>innovative / environmentally friendly </a:t>
            </a:r>
            <a:r>
              <a:rPr lang="en-US" sz="1900" i="1" dirty="0">
                <a:solidFill>
                  <a:srgbClr val="0070C0"/>
                </a:solidFill>
              </a:rPr>
              <a:t>procurement practices and </a:t>
            </a:r>
            <a:r>
              <a:rPr lang="en-US" sz="1900" i="1" dirty="0" smtClean="0">
                <a:solidFill>
                  <a:srgbClr val="0070C0"/>
                </a:solidFill>
              </a:rPr>
              <a:t>businesses.</a:t>
            </a:r>
            <a:endParaRPr lang="en-US" sz="1900" i="1" dirty="0">
              <a:solidFill>
                <a:srgbClr val="0070C0"/>
              </a:solidFill>
            </a:endParaRPr>
          </a:p>
          <a:p>
            <a:pPr lvl="2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Cost savings</a:t>
            </a:r>
          </a:p>
          <a:p>
            <a:pPr lvl="2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Service Enhancements</a:t>
            </a:r>
          </a:p>
          <a:p>
            <a:pPr lvl="2">
              <a:lnSpc>
                <a:spcPct val="120000"/>
              </a:lnSpc>
              <a:buFont typeface="Wingdings" charset="2"/>
              <a:buChar char="²"/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Profitability</a:t>
            </a:r>
            <a:endParaRPr lang="en-US" sz="1900" i="1" dirty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  <a:buFont typeface="Wingdings" charset="2"/>
              <a:buChar char="²"/>
              <a:defRPr/>
            </a:pPr>
            <a:endParaRPr lang="en-US" sz="1900" i="1" dirty="0" smtClean="0">
              <a:solidFill>
                <a:srgbClr val="0070C0"/>
              </a:solidFill>
            </a:endParaRPr>
          </a:p>
          <a:p>
            <a:pPr marL="457200" lvl="1" indent="0">
              <a:lnSpc>
                <a:spcPct val="120000"/>
              </a:lnSpc>
              <a:buNone/>
              <a:defRPr/>
            </a:pPr>
            <a:r>
              <a:rPr lang="en-US" sz="1400" i="1" dirty="0">
                <a:solidFill>
                  <a:srgbClr val="0070C0"/>
                </a:solidFill>
              </a:rPr>
              <a:t> </a:t>
            </a:r>
            <a:r>
              <a:rPr lang="en-US" sz="1400" i="1" dirty="0" smtClean="0">
                <a:solidFill>
                  <a:srgbClr val="0070C0"/>
                </a:solidFill>
              </a:rPr>
              <a:t> </a:t>
            </a:r>
            <a:endParaRPr lang="en-US" sz="1900" i="1" dirty="0" smtClean="0">
              <a:solidFill>
                <a:srgbClr val="0070C0"/>
              </a:solidFill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48464" y="6381328"/>
            <a:ext cx="339725" cy="244475"/>
          </a:xfrm>
        </p:spPr>
        <p:txBody>
          <a:bodyPr/>
          <a:lstStyle/>
          <a:p>
            <a:fld id="{3125FBDF-04C9-43DA-B569-7608D7F50CA1}" type="slidenum">
              <a:rPr lang="en-US" smtClean="0">
                <a:latin typeface="Zurich BT"/>
              </a:rPr>
              <a:pPr/>
              <a:t>8</a:t>
            </a:fld>
            <a:endParaRPr lang="en-US" dirty="0" smtClean="0">
              <a:latin typeface="Zurich BT"/>
            </a:endParaRPr>
          </a:p>
        </p:txBody>
      </p:sp>
      <p:pic>
        <p:nvPicPr>
          <p:cNvPr id="24" name="Imagen 2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5275044"/>
            <a:ext cx="2062516" cy="530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7" name="Agrupar 26"/>
          <p:cNvGrpSpPr/>
          <p:nvPr/>
        </p:nvGrpSpPr>
        <p:grpSpPr>
          <a:xfrm>
            <a:off x="2627784" y="3283072"/>
            <a:ext cx="648072" cy="866008"/>
            <a:chOff x="5652120" y="4736621"/>
            <a:chExt cx="720080" cy="962231"/>
          </a:xfrm>
        </p:grpSpPr>
        <p:pic>
          <p:nvPicPr>
            <p:cNvPr id="28" name="Imagen 2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52120" y="4941168"/>
              <a:ext cx="685271" cy="757684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6156" y="4736621"/>
              <a:ext cx="296044" cy="420571"/>
            </a:xfrm>
            <a:prstGeom prst="rect">
              <a:avLst/>
            </a:prstGeom>
          </p:spPr>
        </p:pic>
      </p:grpSp>
      <p:sp>
        <p:nvSpPr>
          <p:cNvPr id="30" name="CuadroTexto 29"/>
          <p:cNvSpPr txBox="1"/>
          <p:nvPr/>
        </p:nvSpPr>
        <p:spPr>
          <a:xfrm>
            <a:off x="1115616" y="3547696"/>
            <a:ext cx="1368152" cy="529376"/>
          </a:xfrm>
          <a:prstGeom prst="rect">
            <a:avLst/>
          </a:prstGeom>
          <a:ln>
            <a:solidFill>
              <a:srgbClr val="D9445A"/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s-ES" sz="1200" b="1" i="1" dirty="0" smtClean="0">
                <a:solidFill>
                  <a:srgbClr val="454545"/>
                </a:solidFill>
              </a:rPr>
              <a:t>ITU-T L.1410</a:t>
            </a:r>
          </a:p>
          <a:p>
            <a:pPr>
              <a:lnSpc>
                <a:spcPct val="120000"/>
              </a:lnSpc>
            </a:pPr>
            <a:r>
              <a:rPr lang="es-ES" sz="1200" b="1" i="1" dirty="0" smtClean="0">
                <a:solidFill>
                  <a:srgbClr val="454545"/>
                </a:solidFill>
              </a:rPr>
              <a:t>ITU-T L.1420</a:t>
            </a:r>
            <a:endParaRPr lang="es-ES" sz="1200" i="1" dirty="0" smtClean="0">
              <a:solidFill>
                <a:srgbClr val="454545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3851920" y="3645024"/>
            <a:ext cx="1368152" cy="30777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s-ES" sz="1200" b="1" i="1" dirty="0" smtClean="0">
                <a:solidFill>
                  <a:srgbClr val="454545"/>
                </a:solidFill>
              </a:rPr>
              <a:t>ISO 14064-1</a:t>
            </a:r>
            <a:endParaRPr lang="es-ES" sz="1200" i="1" dirty="0" smtClean="0">
              <a:solidFill>
                <a:srgbClr val="454545"/>
              </a:solidFill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5292080" y="3212975"/>
            <a:ext cx="796017" cy="895175"/>
            <a:chOff x="5076056" y="3568465"/>
            <a:chExt cx="864096" cy="971734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76056" y="3933056"/>
              <a:ext cx="748873" cy="607143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46886" y="3568465"/>
              <a:ext cx="393266" cy="436599"/>
            </a:xfrm>
            <a:prstGeom prst="rect">
              <a:avLst/>
            </a:prstGeom>
          </p:spPr>
        </p:pic>
      </p:grpSp>
      <p:sp>
        <p:nvSpPr>
          <p:cNvPr id="33" name="Title 1"/>
          <p:cNvSpPr txBox="1">
            <a:spLocks/>
          </p:cNvSpPr>
          <p:nvPr/>
        </p:nvSpPr>
        <p:spPr bwMode="auto">
          <a:xfrm>
            <a:off x="395536" y="548680"/>
            <a:ext cx="7128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lvl="0" algn="r"/>
            <a:r>
              <a:rPr lang="en-US" sz="2000" dirty="0" smtClean="0"/>
              <a:t>ICT PROCUREMENT </a:t>
            </a:r>
            <a:r>
              <a:rPr lang="en-US" sz="2000" dirty="0" smtClean="0">
                <a:solidFill>
                  <a:srgbClr val="0099CC"/>
                </a:solidFill>
              </a:rPr>
              <a:t>PROCESS</a:t>
            </a:r>
          </a:p>
        </p:txBody>
      </p:sp>
      <p:pic>
        <p:nvPicPr>
          <p:cNvPr id="36" name="Imagen 35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4328" y="116632"/>
            <a:ext cx="1314446" cy="105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8316416" y="5059020"/>
            <a:ext cx="344611" cy="277366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dist="28398" dir="3806097" algn="ctr" rotWithShape="0">
              <a:srgbClr val="E9E900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  <p:pic>
        <p:nvPicPr>
          <p:cNvPr id="16" name="Imagen 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734" t="4696" r="203" b="8476"/>
          <a:stretch/>
        </p:blipFill>
        <p:spPr>
          <a:xfrm>
            <a:off x="187325" y="5661248"/>
            <a:ext cx="1155700" cy="101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773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/>
      <p:bldP spid="30" grpId="0" animBg="1"/>
      <p:bldP spid="3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139231"/>
              </p:ext>
            </p:extLst>
          </p:nvPr>
        </p:nvGraphicFramePr>
        <p:xfrm>
          <a:off x="1403648" y="1340768"/>
          <a:ext cx="6480720" cy="42216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38968"/>
                <a:gridCol w="4541752"/>
              </a:tblGrid>
              <a:tr h="108012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70C0"/>
                          </a:solidFill>
                          <a:cs typeface="Arial" pitchFamily="34" charset="0"/>
                        </a:rPr>
                        <a:t>Green ICT </a:t>
                      </a:r>
                      <a:r>
                        <a:rPr lang="en-US" sz="1600" b="0" dirty="0" smtClean="0">
                          <a:solidFill>
                            <a:srgbClr val="0070C0"/>
                          </a:solidFill>
                          <a:cs typeface="Arial" pitchFamily="34" charset="0"/>
                        </a:rPr>
                        <a:t>procurement </a:t>
                      </a:r>
                      <a:br>
                        <a:rPr lang="en-US" sz="1600" b="0" dirty="0" smtClean="0">
                          <a:solidFill>
                            <a:srgbClr val="0070C0"/>
                          </a:solidFill>
                          <a:cs typeface="Arial" pitchFamily="34" charset="0"/>
                        </a:rPr>
                      </a:br>
                      <a:r>
                        <a:rPr lang="en-US" sz="1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cs typeface="Arial" pitchFamily="34" charset="0"/>
                        </a:rPr>
                        <a:t>PROCESS</a:t>
                      </a:r>
                      <a:r>
                        <a:rPr lang="en-US" sz="1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0070C0"/>
                          </a:solidFill>
                          <a:cs typeface="Arial" pitchFamily="34" charset="0"/>
                        </a:rPr>
                        <a:t>considerations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1061151">
                <a:tc>
                  <a:txBody>
                    <a:bodyPr/>
                    <a:lstStyle/>
                    <a:p>
                      <a:endParaRPr lang="es-ES" sz="2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None/>
                        <a:defRPr/>
                      </a:pPr>
                      <a:endParaRPr lang="en-US" sz="2100" kern="1200" dirty="0" smtClean="0">
                        <a:solidFill>
                          <a:srgbClr val="0070C0"/>
                        </a:solidFill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buNone/>
                        <a:defRPr/>
                      </a:pPr>
                      <a:r>
                        <a:rPr lang="en-US" sz="2100" kern="1200" dirty="0" smtClean="0">
                          <a:solidFill>
                            <a:srgbClr val="0070C0"/>
                          </a:solidFill>
                          <a:cs typeface="Arial" pitchFamily="34" charset="0"/>
                        </a:rPr>
                        <a:t>ICT sector green considerations </a:t>
                      </a:r>
                      <a:br>
                        <a:rPr lang="en-US" sz="2100" kern="1200" dirty="0" smtClean="0">
                          <a:solidFill>
                            <a:srgbClr val="0070C0"/>
                          </a:solidFill>
                          <a:cs typeface="Arial" pitchFamily="34" charset="0"/>
                        </a:rPr>
                      </a:br>
                      <a:r>
                        <a:rPr lang="en-US" sz="2100" kern="1200" dirty="0" smtClean="0">
                          <a:solidFill>
                            <a:srgbClr val="0070C0"/>
                          </a:solidFill>
                          <a:cs typeface="Arial" pitchFamily="34" charset="0"/>
                        </a:rPr>
                        <a:t>for </a:t>
                      </a:r>
                      <a:r>
                        <a:rPr lang="en-US" sz="2100" b="1" kern="1200" dirty="0" smtClean="0">
                          <a:solidFill>
                            <a:srgbClr val="00B000"/>
                          </a:solidFill>
                          <a:cs typeface="Arial" pitchFamily="34" charset="0"/>
                        </a:rPr>
                        <a:t>SUPPLIERS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None/>
                        <a:defRPr/>
                      </a:pPr>
                      <a:endParaRPr lang="es-ES" sz="2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129834">
                <a:tc>
                  <a:txBody>
                    <a:bodyPr/>
                    <a:lstStyle/>
                    <a:p>
                      <a:endParaRPr lang="es-ES" sz="18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cs typeface="Arial" pitchFamily="34" charset="0"/>
                        </a:rPr>
                        <a:t>ICT sector green considerations </a:t>
                      </a:r>
                      <a:br>
                        <a:rPr lang="en-US" sz="1600" dirty="0" smtClean="0">
                          <a:solidFill>
                            <a:srgbClr val="0070C0"/>
                          </a:solidFill>
                          <a:cs typeface="Arial" pitchFamily="34" charset="0"/>
                        </a:rPr>
                      </a:br>
                      <a:r>
                        <a:rPr lang="en-US" sz="1600" dirty="0" smtClean="0">
                          <a:solidFill>
                            <a:srgbClr val="0070C0"/>
                          </a:solidFill>
                          <a:cs typeface="Arial" pitchFamily="34" charset="0"/>
                        </a:rPr>
                        <a:t>for </a:t>
                      </a:r>
                      <a:r>
                        <a:rPr lang="en-US" sz="1600" b="1" dirty="0" smtClean="0">
                          <a:solidFill>
                            <a:srgbClr val="FFB318"/>
                          </a:solidFill>
                          <a:cs typeface="Arial" pitchFamily="34" charset="0"/>
                        </a:rPr>
                        <a:t>PRODUCTS</a:t>
                      </a:r>
                      <a:r>
                        <a:rPr lang="en-US" sz="1600" dirty="0" smtClean="0">
                          <a:solidFill>
                            <a:srgbClr val="FFB318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  <a:cs typeface="Arial" pitchFamily="34" charset="0"/>
                        </a:rPr>
                        <a:t>and </a:t>
                      </a:r>
                      <a:r>
                        <a:rPr lang="en-US" sz="1600" b="1" dirty="0" smtClean="0">
                          <a:solidFill>
                            <a:srgbClr val="FFB318"/>
                          </a:solidFill>
                          <a:cs typeface="Arial" pitchFamily="34" charset="0"/>
                        </a:rPr>
                        <a:t>SERVICES</a:t>
                      </a:r>
                    </a:p>
                  </a:txBody>
                  <a:tcPr>
                    <a:solidFill>
                      <a:schemeClr val="accent5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86647" y="6381328"/>
            <a:ext cx="339725" cy="244475"/>
          </a:xfrm>
        </p:spPr>
        <p:txBody>
          <a:bodyPr/>
          <a:lstStyle/>
          <a:p>
            <a:fld id="{3125FBDF-04C9-43DA-B569-7608D7F50CA1}" type="slidenum">
              <a:rPr lang="en-US" smtClean="0">
                <a:latin typeface="Zurich BT"/>
              </a:rPr>
              <a:pPr/>
              <a:t>9</a:t>
            </a:fld>
            <a:endParaRPr lang="en-US" smtClean="0">
              <a:latin typeface="Zurich BT"/>
            </a:endParaRPr>
          </a:p>
        </p:txBody>
      </p:sp>
      <p:pic>
        <p:nvPicPr>
          <p:cNvPr id="9" name="Imagen 8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1421153"/>
            <a:ext cx="1152128" cy="92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1353" y="4581128"/>
            <a:ext cx="1164463" cy="84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2636912"/>
            <a:ext cx="16096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67544" y="168894"/>
            <a:ext cx="806489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lvl="0" algn="l"/>
            <a:r>
              <a:rPr lang="en-US" sz="2400" dirty="0" smtClean="0">
                <a:solidFill>
                  <a:srgbClr val="00B000"/>
                </a:solidFill>
              </a:rPr>
              <a:t>GREEN </a:t>
            </a:r>
            <a:r>
              <a:rPr lang="en-US" sz="2400" dirty="0"/>
              <a:t>ICT </a:t>
            </a:r>
            <a:r>
              <a:rPr lang="en-US" sz="2400" dirty="0" smtClean="0"/>
              <a:t>PROCUREMENT</a:t>
            </a:r>
          </a:p>
          <a:p>
            <a:pPr lvl="0" algn="l"/>
            <a:r>
              <a:rPr lang="en-US" sz="2000" b="0" dirty="0"/>
              <a:t>RELEVANT CONSIDERATIONS </a:t>
            </a:r>
            <a:endParaRPr lang="es-ES_tradnl" sz="2000" b="0" dirty="0"/>
          </a:p>
          <a:p>
            <a:pPr algn="l"/>
            <a:endParaRPr lang="en-US" sz="2400" dirty="0" smtClean="0">
              <a:solidFill>
                <a:srgbClr val="0E438A"/>
              </a:solidFill>
            </a:endParaRPr>
          </a:p>
        </p:txBody>
      </p:sp>
      <p:pic>
        <p:nvPicPr>
          <p:cNvPr id="12" name="Imagen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734" t="4696" r="203" b="8476"/>
          <a:stretch/>
        </p:blipFill>
        <p:spPr>
          <a:xfrm>
            <a:off x="187325" y="5661248"/>
            <a:ext cx="1155700" cy="101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867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TU-e">
  <a:themeElements>
    <a:clrScheme name="ITU-e 4">
      <a:dk1>
        <a:srgbClr val="5C5C5C"/>
      </a:dk1>
      <a:lt1>
        <a:srgbClr val="FFFFFF"/>
      </a:lt1>
      <a:dk2>
        <a:srgbClr val="1B5BA2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4D4D4D"/>
      </a:accent4>
      <a:accent5>
        <a:srgbClr val="FFFFFF"/>
      </a:accent5>
      <a:accent6>
        <a:srgbClr val="2D2DB9"/>
      </a:accent6>
      <a:hlink>
        <a:srgbClr val="1B5BA2"/>
      </a:hlink>
      <a:folHlink>
        <a:srgbClr val="B2B2B2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64646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646464"/>
            </a:solidFill>
            <a:effectLst/>
            <a:latin typeface="Verdana" pitchFamily="34" charset="0"/>
          </a:defRPr>
        </a:defPPr>
      </a:lstStyle>
    </a:lnDef>
    <a:txDef>
      <a:spPr>
        <a:ln>
          <a:solidFill>
            <a:srgbClr val="00A300"/>
          </a:solidFill>
          <a:prstDash val="dash"/>
        </a:ln>
      </a:spPr>
      <a:bodyPr wrap="square" rtlCol="0" anchor="t">
        <a:spAutoFit/>
      </a:bodyPr>
      <a:lstStyle>
        <a:defPPr>
          <a:lnSpc>
            <a:spcPct val="120000"/>
          </a:lnSpc>
          <a:defRPr sz="1000" b="1" i="1" dirty="0" smtClean="0">
            <a:solidFill>
              <a:srgbClr val="00A300"/>
            </a:solidFill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tx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29096</TotalTime>
  <Words>406</Words>
  <Application>Microsoft Office PowerPoint</Application>
  <PresentationFormat>On-screen Show (4:3)</PresentationFormat>
  <Paragraphs>116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ITU-e</vt:lpstr>
      <vt:lpstr>PowerPoint Presentation</vt:lpstr>
      <vt:lpstr>PowerPoint Presentation</vt:lpstr>
      <vt:lpstr>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ITU-T: 2005 - 2008</dc:title>
  <dc:subject>(WTSA-08 report)</dc:subject>
  <dc:creator>ITU</dc:creator>
  <cp:keywords>ITU</cp:keywords>
  <cp:lastModifiedBy>ITU</cp:lastModifiedBy>
  <cp:revision>615</cp:revision>
  <cp:lastPrinted>2001-11-25T13:41:09Z</cp:lastPrinted>
  <dcterms:created xsi:type="dcterms:W3CDTF">2006-05-30T12:53:59Z</dcterms:created>
  <dcterms:modified xsi:type="dcterms:W3CDTF">2012-09-11T06:48:51Z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tor">
    <vt:lpwstr>;#ITU-D;#</vt:lpwstr>
  </property>
  <property fmtid="{D5CDD505-2E9C-101B-9397-08002B2CF9AE}" pid="3" name="Web Link">
    <vt:lpwstr>http://www.mobileworldcongress.com/homepage.htm, http://www.mobileworldcongress.com/homepage.htm</vt:lpwstr>
  </property>
  <property fmtid="{D5CDD505-2E9C-101B-9397-08002B2CF9AE}" pid="4" name="Other Keyword(s)">
    <vt:lpwstr/>
  </property>
  <property fmtid="{D5CDD505-2E9C-101B-9397-08002B2CF9AE}" pid="5" name="ContentType">
    <vt:lpwstr>Document</vt:lpwstr>
  </property>
  <property fmtid="{D5CDD505-2E9C-101B-9397-08002B2CF9AE}" pid="6" name="Location">
    <vt:lpwstr>Barcelona, Spain</vt:lpwstr>
  </property>
  <property fmtid="{D5CDD505-2E9C-101B-9397-08002B2CF9AE}" pid="7" name="Author0">
    <vt:lpwstr/>
  </property>
  <property fmtid="{D5CDD505-2E9C-101B-9397-08002B2CF9AE}" pid="8" name="Date">
    <vt:lpwstr>2008-02-13T00:00:00Z</vt:lpwstr>
  </property>
  <property fmtid="{D5CDD505-2E9C-101B-9397-08002B2CF9AE}" pid="9" name="Event">
    <vt:lpwstr>GSMA Mobile World Congress</vt:lpwstr>
  </property>
  <property fmtid="{D5CDD505-2E9C-101B-9397-08002B2CF9AE}" pid="10" name="display_urn:schemas-microsoft-com:office:office#PPTAuthor">
    <vt:lpwstr>Touré, Hamadoun</vt:lpwstr>
  </property>
  <property fmtid="{D5CDD505-2E9C-101B-9397-08002B2CF9AE}" pid="11" name="PPTAuthor">
    <vt:lpwstr>78;#ITU_USERS\toure</vt:lpwstr>
  </property>
</Properties>
</file>