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handoutMasterIdLst>
    <p:handoutMasterId r:id="rId16"/>
  </p:handoutMasterIdLst>
  <p:sldIdLst>
    <p:sldId id="258" r:id="rId2"/>
    <p:sldId id="304" r:id="rId3"/>
    <p:sldId id="295" r:id="rId4"/>
    <p:sldId id="298" r:id="rId5"/>
    <p:sldId id="305" r:id="rId6"/>
    <p:sldId id="306" r:id="rId7"/>
    <p:sldId id="294" r:id="rId8"/>
    <p:sldId id="297" r:id="rId9"/>
    <p:sldId id="299" r:id="rId10"/>
    <p:sldId id="293" r:id="rId11"/>
    <p:sldId id="301" r:id="rId12"/>
    <p:sldId id="302" r:id="rId13"/>
    <p:sldId id="303" r:id="rId14"/>
  </p:sldIdLst>
  <p:sldSz cx="9144000" cy="6858000" type="screen4x3"/>
  <p:notesSz cx="7099300" cy="10234613"/>
  <p:defaultTextStyle>
    <a:defPPr>
      <a:defRPr lang="fr-BE"/>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458B"/>
    <a:srgbClr val="FFA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717" autoAdjust="0"/>
  </p:normalViewPr>
  <p:slideViewPr>
    <p:cSldViewPr snapToGrid="0">
      <p:cViewPr varScale="1">
        <p:scale>
          <a:sx n="74" d="100"/>
          <a:sy n="74" d="100"/>
        </p:scale>
        <p:origin x="-1902" y="-90"/>
      </p:cViewPr>
      <p:guideLst>
        <p:guide orient="horz" pos="2160"/>
        <p:guide pos="2880"/>
      </p:guideLst>
    </p:cSldViewPr>
  </p:slideViewPr>
  <p:outlineViewPr>
    <p:cViewPr>
      <p:scale>
        <a:sx n="33" d="100"/>
        <a:sy n="33" d="100"/>
      </p:scale>
      <p:origin x="0" y="2964"/>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wrap="square" lIns="91440" tIns="45720" rIns="91440" bIns="45720" numCol="1" anchor="t" anchorCtr="0" compatLnSpc="1">
            <a:prstTxWarp prst="textNoShape">
              <a:avLst/>
            </a:prstTxWarp>
          </a:bodyPr>
          <a:lstStyle>
            <a:lvl1pPr eaLnBrk="0" hangingPunct="0">
              <a:defRPr sz="1200">
                <a:ea typeface="ＭＳ Ｐゴシック" pitchFamily="-107" charset="-128"/>
                <a:cs typeface="+mn-cs"/>
              </a:defRPr>
            </a:lvl1pPr>
          </a:lstStyle>
          <a:p>
            <a:pPr>
              <a:defRPr/>
            </a:pPr>
            <a:endParaRPr lang="fr-FR"/>
          </a:p>
        </p:txBody>
      </p:sp>
      <p:sp>
        <p:nvSpPr>
          <p:cNvPr id="3" name="Espace réservé de la date 2"/>
          <p:cNvSpPr>
            <a:spLocks noGrp="1"/>
          </p:cNvSpPr>
          <p:nvPr>
            <p:ph type="dt" sz="quarter" idx="1"/>
          </p:nvPr>
        </p:nvSpPr>
        <p:spPr>
          <a:xfrm>
            <a:off x="4021138" y="0"/>
            <a:ext cx="3076575" cy="51117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ea typeface="ＭＳ Ｐゴシック" pitchFamily="-107" charset="-128"/>
                <a:cs typeface="+mn-cs"/>
              </a:defRPr>
            </a:lvl1pPr>
          </a:lstStyle>
          <a:p>
            <a:pPr>
              <a:defRPr/>
            </a:pPr>
            <a:fld id="{33AB72B8-C081-48CC-ABD1-E37C94803F09}" type="datetime1">
              <a:rPr lang="fr-FR"/>
              <a:pPr>
                <a:defRPr/>
              </a:pPr>
              <a:t>11/09/2012</a:t>
            </a:fld>
            <a:endParaRPr lang="fr-FR"/>
          </a:p>
        </p:txBody>
      </p:sp>
      <p:sp>
        <p:nvSpPr>
          <p:cNvPr id="4" name="Espace réservé du pied de page 3"/>
          <p:cNvSpPr>
            <a:spLocks noGrp="1"/>
          </p:cNvSpPr>
          <p:nvPr>
            <p:ph type="ftr" sz="quarter" idx="2"/>
          </p:nvPr>
        </p:nvSpPr>
        <p:spPr>
          <a:xfrm>
            <a:off x="0" y="9721850"/>
            <a:ext cx="3076575" cy="511175"/>
          </a:xfrm>
          <a:prstGeom prst="rect">
            <a:avLst/>
          </a:prstGeom>
        </p:spPr>
        <p:txBody>
          <a:bodyPr vert="horz" wrap="square" lIns="91440" tIns="45720" rIns="91440" bIns="45720" numCol="1" anchor="b" anchorCtr="0" compatLnSpc="1">
            <a:prstTxWarp prst="textNoShape">
              <a:avLst/>
            </a:prstTxWarp>
          </a:bodyPr>
          <a:lstStyle>
            <a:lvl1pPr eaLnBrk="0" hangingPunct="0">
              <a:defRPr sz="1200">
                <a:ea typeface="ＭＳ Ｐゴシック" pitchFamily="-107" charset="-128"/>
                <a:cs typeface="+mn-cs"/>
              </a:defRPr>
            </a:lvl1pPr>
          </a:lstStyle>
          <a:p>
            <a:pPr>
              <a:defRPr/>
            </a:pPr>
            <a:endParaRPr lang="fr-FR"/>
          </a:p>
        </p:txBody>
      </p:sp>
      <p:sp>
        <p:nvSpPr>
          <p:cNvPr id="5" name="Espace réservé du numéro de diapositive 4"/>
          <p:cNvSpPr>
            <a:spLocks noGrp="1"/>
          </p:cNvSpPr>
          <p:nvPr>
            <p:ph type="sldNum" sz="quarter" idx="3"/>
          </p:nvPr>
        </p:nvSpPr>
        <p:spPr>
          <a:xfrm>
            <a:off x="4021138" y="9721850"/>
            <a:ext cx="3076575" cy="511175"/>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ea typeface="ＭＳ Ｐゴシック" pitchFamily="-107" charset="-128"/>
                <a:cs typeface="+mn-cs"/>
              </a:defRPr>
            </a:lvl1pPr>
          </a:lstStyle>
          <a:p>
            <a:pPr>
              <a:defRPr/>
            </a:pPr>
            <a:fld id="{53D38CC2-7E72-491E-A938-265D2A9B5524}" type="slidenum">
              <a:rPr lang="fr-FR"/>
              <a:pPr>
                <a:defRPr/>
              </a:pPr>
              <a:t>‹N›</a:t>
            </a:fld>
            <a:endParaRPr lang="fr-FR"/>
          </a:p>
        </p:txBody>
      </p:sp>
    </p:spTree>
    <p:extLst>
      <p:ext uri="{BB962C8B-B14F-4D97-AF65-F5344CB8AC3E}">
        <p14:creationId xmlns:p14="http://schemas.microsoft.com/office/powerpoint/2010/main" val="732429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0" hangingPunct="0">
              <a:defRPr sz="1300">
                <a:ea typeface="ＭＳ Ｐゴシック" pitchFamily="-107" charset="-128"/>
                <a:cs typeface="+mn-cs"/>
              </a:defRPr>
            </a:lvl1pPr>
          </a:lstStyle>
          <a:p>
            <a:pPr>
              <a:defRPr/>
            </a:pPr>
            <a:endParaRPr lang="fr-FR"/>
          </a:p>
        </p:txBody>
      </p:sp>
      <p:sp>
        <p:nvSpPr>
          <p:cNvPr id="16387"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0" hangingPunct="0">
              <a:defRPr sz="1300">
                <a:ea typeface="ＭＳ Ｐゴシック" pitchFamily="-107" charset="-128"/>
                <a:cs typeface="+mn-cs"/>
              </a:defRPr>
            </a:lvl1pPr>
          </a:lstStyle>
          <a:p>
            <a:pPr>
              <a:defRPr/>
            </a:pPr>
            <a:endParaRPr lang="fr-FR"/>
          </a:p>
        </p:txBody>
      </p:sp>
      <p:sp>
        <p:nvSpPr>
          <p:cNvPr id="1331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fr-BE" noProof="0" smtClean="0"/>
              <a:t>Click to edit Master text styles</a:t>
            </a:r>
          </a:p>
          <a:p>
            <a:pPr lvl="1"/>
            <a:r>
              <a:rPr lang="fr-BE" noProof="0" smtClean="0"/>
              <a:t>Second level</a:t>
            </a:r>
          </a:p>
          <a:p>
            <a:pPr lvl="2"/>
            <a:r>
              <a:rPr lang="fr-BE" noProof="0" smtClean="0"/>
              <a:t>Third level</a:t>
            </a:r>
          </a:p>
          <a:p>
            <a:pPr lvl="3"/>
            <a:r>
              <a:rPr lang="fr-BE" noProof="0" smtClean="0"/>
              <a:t>Fourth level</a:t>
            </a:r>
          </a:p>
          <a:p>
            <a:pPr lvl="4"/>
            <a:r>
              <a:rPr lang="fr-BE" noProof="0" smtClean="0"/>
              <a:t>Fifth level</a:t>
            </a:r>
          </a:p>
        </p:txBody>
      </p:sp>
      <p:sp>
        <p:nvSpPr>
          <p:cNvPr id="16390"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0" hangingPunct="0">
              <a:defRPr sz="1300">
                <a:ea typeface="ＭＳ Ｐゴシック" pitchFamily="-107" charset="-128"/>
                <a:cs typeface="+mn-cs"/>
              </a:defRPr>
            </a:lvl1pPr>
          </a:lstStyle>
          <a:p>
            <a:pPr>
              <a:defRPr/>
            </a:pPr>
            <a:endParaRPr lang="fr-FR"/>
          </a:p>
        </p:txBody>
      </p:sp>
      <p:sp>
        <p:nvSpPr>
          <p:cNvPr id="16391"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0" hangingPunct="0">
              <a:defRPr sz="1300">
                <a:ea typeface="ＭＳ Ｐゴシック" pitchFamily="-107" charset="-128"/>
                <a:cs typeface="+mn-cs"/>
              </a:defRPr>
            </a:lvl1pPr>
          </a:lstStyle>
          <a:p>
            <a:pPr>
              <a:defRPr/>
            </a:pPr>
            <a:fld id="{38AF7DBB-C280-41C9-B973-B144775250E0}" type="slidenum">
              <a:rPr lang="fr-BE"/>
              <a:pPr>
                <a:defRPr/>
              </a:pPr>
              <a:t>‹N›</a:t>
            </a:fld>
            <a:endParaRPr lang="fr-BE"/>
          </a:p>
        </p:txBody>
      </p:sp>
    </p:spTree>
    <p:extLst>
      <p:ext uri="{BB962C8B-B14F-4D97-AF65-F5344CB8AC3E}">
        <p14:creationId xmlns:p14="http://schemas.microsoft.com/office/powerpoint/2010/main" val="38058302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4953000"/>
          </a:xfr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685800" y="533400"/>
            <a:ext cx="56769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sz="half" idx="1"/>
          </p:nvPr>
        </p:nvSpPr>
        <p:spPr>
          <a:xfrm>
            <a:off x="685800" y="16764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6764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B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body" idx="1"/>
          </p:nvPr>
        </p:nvSpPr>
        <p:spPr bwMode="auto">
          <a:xfrm>
            <a:off x="685800" y="1676400"/>
            <a:ext cx="77724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smtClean="0"/>
              <a:t>Cliquez pour modifier les styles du texte du masque</a:t>
            </a:r>
          </a:p>
          <a:p>
            <a:pPr lvl="1"/>
            <a:r>
              <a:rPr lang="fr-BE" smtClean="0"/>
              <a:t>Deuxième niveau</a:t>
            </a:r>
          </a:p>
          <a:p>
            <a:pPr lvl="2"/>
            <a:r>
              <a:rPr lang="fr-BE" smtClean="0"/>
              <a:t>Troisième niveau</a:t>
            </a:r>
          </a:p>
          <a:p>
            <a:pPr lvl="3"/>
            <a:r>
              <a:rPr lang="fr-BE" smtClean="0"/>
              <a:t>Quatrième niveau</a:t>
            </a:r>
          </a:p>
          <a:p>
            <a:pPr lvl="4"/>
            <a:r>
              <a:rPr lang="fr-BE" smtClean="0"/>
              <a:t>Cinquième niveau</a:t>
            </a:r>
          </a:p>
        </p:txBody>
      </p:sp>
      <p:sp>
        <p:nvSpPr>
          <p:cNvPr id="1027" name="Rectangle 18"/>
          <p:cNvSpPr>
            <a:spLocks noGrp="1" noChangeArrowheads="1"/>
          </p:cNvSpPr>
          <p:nvPr>
            <p:ph type="title"/>
          </p:nvPr>
        </p:nvSpPr>
        <p:spPr bwMode="auto">
          <a:xfrm>
            <a:off x="685800" y="533400"/>
            <a:ext cx="77724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smtClean="0"/>
              <a:t>Cliquez et modifiez le titre</a:t>
            </a:r>
            <a:br>
              <a:rPr lang="fr-BE" smtClean="0"/>
            </a:br>
            <a:endParaRPr lang="fr-BE" smtClean="0"/>
          </a:p>
        </p:txBody>
      </p:sp>
      <p:pic>
        <p:nvPicPr>
          <p:cNvPr id="1028" name="Image 5"/>
          <p:cNvPicPr>
            <a:picLocks noChangeAspect="1"/>
          </p:cNvPicPr>
          <p:nvPr/>
        </p:nvPicPr>
        <p:blipFill>
          <a:blip r:embed="rId13"/>
          <a:srcRect/>
          <a:stretch>
            <a:fillRect/>
          </a:stretch>
        </p:blipFill>
        <p:spPr bwMode="auto">
          <a:xfrm>
            <a:off x="1905000" y="5956300"/>
            <a:ext cx="2654300" cy="215900"/>
          </a:xfrm>
          <a:prstGeom prst="rect">
            <a:avLst/>
          </a:prstGeom>
          <a:noFill/>
          <a:ln w="9525">
            <a:noFill/>
            <a:miter lim="800000"/>
            <a:headEnd/>
            <a:tailEnd/>
          </a:ln>
        </p:spPr>
      </p:pic>
      <p:pic>
        <p:nvPicPr>
          <p:cNvPr id="1029" name="Image 8"/>
          <p:cNvPicPr>
            <a:picLocks noChangeAspect="1"/>
          </p:cNvPicPr>
          <p:nvPr/>
        </p:nvPicPr>
        <p:blipFill>
          <a:blip r:embed="rId14"/>
          <a:srcRect/>
          <a:stretch>
            <a:fillRect/>
          </a:stretch>
        </p:blipFill>
        <p:spPr bwMode="auto">
          <a:xfrm>
            <a:off x="0" y="5565775"/>
            <a:ext cx="9144000" cy="10604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2800">
          <a:solidFill>
            <a:srgbClr val="07458B"/>
          </a:solidFill>
          <a:latin typeface="+mj-lt"/>
          <a:ea typeface="ＭＳ Ｐゴシック" pitchFamily="34" charset="-128"/>
          <a:cs typeface="ＭＳ Ｐゴシック" pitchFamily="-107" charset="-128"/>
        </a:defRPr>
      </a:lvl1pPr>
      <a:lvl2pPr algn="l" rtl="0" eaLnBrk="0" fontAlgn="base" hangingPunct="0">
        <a:lnSpc>
          <a:spcPct val="90000"/>
        </a:lnSpc>
        <a:spcBef>
          <a:spcPct val="0"/>
        </a:spcBef>
        <a:spcAft>
          <a:spcPct val="0"/>
        </a:spcAft>
        <a:defRPr sz="2800">
          <a:solidFill>
            <a:srgbClr val="07458B"/>
          </a:solidFill>
          <a:latin typeface="Arial" charset="0"/>
          <a:ea typeface="ＭＳ Ｐゴシック" pitchFamily="34" charset="-128"/>
          <a:cs typeface="ＭＳ Ｐゴシック" pitchFamily="-107" charset="-128"/>
        </a:defRPr>
      </a:lvl2pPr>
      <a:lvl3pPr algn="l" rtl="0" eaLnBrk="0" fontAlgn="base" hangingPunct="0">
        <a:lnSpc>
          <a:spcPct val="90000"/>
        </a:lnSpc>
        <a:spcBef>
          <a:spcPct val="0"/>
        </a:spcBef>
        <a:spcAft>
          <a:spcPct val="0"/>
        </a:spcAft>
        <a:defRPr sz="2800">
          <a:solidFill>
            <a:srgbClr val="07458B"/>
          </a:solidFill>
          <a:latin typeface="Arial" charset="0"/>
          <a:ea typeface="ＭＳ Ｐゴシック" pitchFamily="34" charset="-128"/>
          <a:cs typeface="ＭＳ Ｐゴシック" pitchFamily="-107" charset="-128"/>
        </a:defRPr>
      </a:lvl3pPr>
      <a:lvl4pPr algn="l" rtl="0" eaLnBrk="0" fontAlgn="base" hangingPunct="0">
        <a:lnSpc>
          <a:spcPct val="90000"/>
        </a:lnSpc>
        <a:spcBef>
          <a:spcPct val="0"/>
        </a:spcBef>
        <a:spcAft>
          <a:spcPct val="0"/>
        </a:spcAft>
        <a:defRPr sz="2800">
          <a:solidFill>
            <a:srgbClr val="07458B"/>
          </a:solidFill>
          <a:latin typeface="Arial" charset="0"/>
          <a:ea typeface="ＭＳ Ｐゴシック" pitchFamily="34" charset="-128"/>
          <a:cs typeface="ＭＳ Ｐゴシック" pitchFamily="-107" charset="-128"/>
        </a:defRPr>
      </a:lvl4pPr>
      <a:lvl5pPr algn="l" rtl="0" eaLnBrk="0" fontAlgn="base" hangingPunct="0">
        <a:lnSpc>
          <a:spcPct val="90000"/>
        </a:lnSpc>
        <a:spcBef>
          <a:spcPct val="0"/>
        </a:spcBef>
        <a:spcAft>
          <a:spcPct val="0"/>
        </a:spcAft>
        <a:defRPr sz="2800">
          <a:solidFill>
            <a:srgbClr val="07458B"/>
          </a:solidFill>
          <a:latin typeface="Arial" charset="0"/>
          <a:ea typeface="ＭＳ Ｐゴシック" pitchFamily="34" charset="-128"/>
          <a:cs typeface="ＭＳ Ｐゴシック" pitchFamily="-107" charset="-128"/>
        </a:defRPr>
      </a:lvl5pPr>
      <a:lvl6pPr marL="457200" algn="l" rtl="0" eaLnBrk="1" fontAlgn="base" hangingPunct="1">
        <a:lnSpc>
          <a:spcPct val="90000"/>
        </a:lnSpc>
        <a:spcBef>
          <a:spcPct val="0"/>
        </a:spcBef>
        <a:spcAft>
          <a:spcPct val="0"/>
        </a:spcAft>
        <a:defRPr sz="2800">
          <a:solidFill>
            <a:srgbClr val="07458B"/>
          </a:solidFill>
          <a:latin typeface="Arial" charset="0"/>
          <a:ea typeface="ＭＳ Ｐゴシック" pitchFamily="96" charset="-128"/>
        </a:defRPr>
      </a:lvl6pPr>
      <a:lvl7pPr marL="914400" algn="l" rtl="0" eaLnBrk="1" fontAlgn="base" hangingPunct="1">
        <a:lnSpc>
          <a:spcPct val="90000"/>
        </a:lnSpc>
        <a:spcBef>
          <a:spcPct val="0"/>
        </a:spcBef>
        <a:spcAft>
          <a:spcPct val="0"/>
        </a:spcAft>
        <a:defRPr sz="2800">
          <a:solidFill>
            <a:srgbClr val="07458B"/>
          </a:solidFill>
          <a:latin typeface="Arial" charset="0"/>
          <a:ea typeface="ＭＳ Ｐゴシック" pitchFamily="96" charset="-128"/>
        </a:defRPr>
      </a:lvl7pPr>
      <a:lvl8pPr marL="1371600" algn="l" rtl="0" eaLnBrk="1" fontAlgn="base" hangingPunct="1">
        <a:lnSpc>
          <a:spcPct val="90000"/>
        </a:lnSpc>
        <a:spcBef>
          <a:spcPct val="0"/>
        </a:spcBef>
        <a:spcAft>
          <a:spcPct val="0"/>
        </a:spcAft>
        <a:defRPr sz="2800">
          <a:solidFill>
            <a:srgbClr val="07458B"/>
          </a:solidFill>
          <a:latin typeface="Arial" charset="0"/>
          <a:ea typeface="ＭＳ Ｐゴシック" pitchFamily="96" charset="-128"/>
        </a:defRPr>
      </a:lvl8pPr>
      <a:lvl9pPr marL="1828800" algn="l" rtl="0" eaLnBrk="1" fontAlgn="base" hangingPunct="1">
        <a:lnSpc>
          <a:spcPct val="90000"/>
        </a:lnSpc>
        <a:spcBef>
          <a:spcPct val="0"/>
        </a:spcBef>
        <a:spcAft>
          <a:spcPct val="0"/>
        </a:spcAft>
        <a:defRPr sz="2800">
          <a:solidFill>
            <a:srgbClr val="07458B"/>
          </a:solidFill>
          <a:latin typeface="Arial" charset="0"/>
          <a:ea typeface="ＭＳ Ｐゴシック" pitchFamily="96" charset="-128"/>
        </a:defRPr>
      </a:lvl9pPr>
    </p:titleStyle>
    <p:bodyStyle>
      <a:lvl1pPr marL="342900" indent="-342900" algn="l" rtl="0" eaLnBrk="0" fontAlgn="base" hangingPunct="0">
        <a:lnSpc>
          <a:spcPct val="90000"/>
        </a:lnSpc>
        <a:spcBef>
          <a:spcPct val="20000"/>
        </a:spcBef>
        <a:spcAft>
          <a:spcPct val="0"/>
        </a:spcAft>
        <a:buBlip>
          <a:blip r:embed="rId15"/>
        </a:buBlip>
        <a:defRPr sz="2000">
          <a:solidFill>
            <a:srgbClr val="FFA100"/>
          </a:solidFill>
          <a:latin typeface="+mn-lt"/>
          <a:ea typeface="ＭＳ Ｐゴシック" pitchFamily="34" charset="-128"/>
          <a:cs typeface="ＭＳ Ｐゴシック" pitchFamily="-107" charset="-128"/>
        </a:defRPr>
      </a:lvl1pPr>
      <a:lvl2pPr marL="742950" indent="-285750" algn="l" rtl="0" eaLnBrk="0" fontAlgn="base" hangingPunct="0">
        <a:lnSpc>
          <a:spcPct val="90000"/>
        </a:lnSpc>
        <a:spcBef>
          <a:spcPct val="20000"/>
        </a:spcBef>
        <a:spcAft>
          <a:spcPct val="0"/>
        </a:spcAft>
        <a:buFont typeface="Times" pitchFamily="18" charset="0"/>
        <a:buChar char="•"/>
        <a:defRPr sz="2000">
          <a:solidFill>
            <a:schemeClr val="tx1"/>
          </a:solidFill>
          <a:latin typeface="+mn-lt"/>
          <a:ea typeface="ＭＳ Ｐゴシック" pitchFamily="34" charset="-128"/>
          <a:cs typeface="ＭＳ Ｐゴシック"/>
        </a:defRPr>
      </a:lvl2pPr>
      <a:lvl3pPr marL="1143000" indent="-228600" algn="l" rtl="0" eaLnBrk="0" fontAlgn="base" hangingPunct="0">
        <a:lnSpc>
          <a:spcPct val="90000"/>
        </a:lnSpc>
        <a:spcBef>
          <a:spcPct val="20000"/>
        </a:spcBef>
        <a:spcAft>
          <a:spcPct val="0"/>
        </a:spcAft>
        <a:buBlip>
          <a:blip r:embed="rId16"/>
        </a:buBlip>
        <a:defRPr>
          <a:solidFill>
            <a:schemeClr val="bg2"/>
          </a:solidFill>
          <a:latin typeface="+mn-lt"/>
          <a:ea typeface="ＭＳ Ｐゴシック" pitchFamily="34" charset="-128"/>
          <a:cs typeface="ＭＳ Ｐゴシック"/>
        </a:defRPr>
      </a:lvl3pPr>
      <a:lvl4pPr marL="1600200" indent="-228600" algn="l" rtl="0" eaLnBrk="0" fontAlgn="base" hangingPunct="0">
        <a:lnSpc>
          <a:spcPct val="90000"/>
        </a:lnSpc>
        <a:spcBef>
          <a:spcPct val="20000"/>
        </a:spcBef>
        <a:spcAft>
          <a:spcPct val="0"/>
        </a:spcAft>
        <a:buBlip>
          <a:blip r:embed="rId17"/>
        </a:buBlip>
        <a:defRPr sz="1400">
          <a:solidFill>
            <a:schemeClr val="tx1"/>
          </a:solidFill>
          <a:latin typeface="+mn-lt"/>
          <a:ea typeface="ＭＳ Ｐゴシック" pitchFamily="34" charset="-128"/>
          <a:cs typeface="ＭＳ Ｐゴシック"/>
        </a:defRPr>
      </a:lvl4pPr>
      <a:lvl5pPr marL="2057400" indent="-228600" algn="l" rtl="0" eaLnBrk="0" fontAlgn="base" hangingPunct="0">
        <a:lnSpc>
          <a:spcPct val="90000"/>
        </a:lnSpc>
        <a:spcBef>
          <a:spcPct val="20000"/>
        </a:spcBef>
        <a:spcAft>
          <a:spcPct val="0"/>
        </a:spcAft>
        <a:buFont typeface="Times" pitchFamily="18" charset="0"/>
        <a:buChar char="•"/>
        <a:defRPr sz="1000">
          <a:solidFill>
            <a:schemeClr val="tx1"/>
          </a:solidFill>
          <a:latin typeface="+mn-lt"/>
          <a:ea typeface="ＭＳ Ｐゴシック" pitchFamily="34" charset="-128"/>
          <a:cs typeface="ＭＳ Ｐゴシック"/>
        </a:defRPr>
      </a:lvl5pPr>
      <a:lvl6pPr marL="2514600" indent="-228600" algn="l" rtl="0" eaLnBrk="1" fontAlgn="base" hangingPunct="1">
        <a:lnSpc>
          <a:spcPct val="90000"/>
        </a:lnSpc>
        <a:spcBef>
          <a:spcPct val="20000"/>
        </a:spcBef>
        <a:spcAft>
          <a:spcPct val="0"/>
        </a:spcAft>
        <a:buFont typeface="Times" pitchFamily="1" charset="0"/>
        <a:buChar char="•"/>
        <a:defRPr sz="1000">
          <a:solidFill>
            <a:schemeClr val="tx1"/>
          </a:solidFill>
          <a:latin typeface="+mn-lt"/>
          <a:ea typeface="+mn-ea"/>
        </a:defRPr>
      </a:lvl6pPr>
      <a:lvl7pPr marL="2971800" indent="-228600" algn="l" rtl="0" eaLnBrk="1" fontAlgn="base" hangingPunct="1">
        <a:lnSpc>
          <a:spcPct val="90000"/>
        </a:lnSpc>
        <a:spcBef>
          <a:spcPct val="20000"/>
        </a:spcBef>
        <a:spcAft>
          <a:spcPct val="0"/>
        </a:spcAft>
        <a:buFont typeface="Times" pitchFamily="1" charset="0"/>
        <a:buChar char="•"/>
        <a:defRPr sz="1000">
          <a:solidFill>
            <a:schemeClr val="tx1"/>
          </a:solidFill>
          <a:latin typeface="+mn-lt"/>
          <a:ea typeface="+mn-ea"/>
        </a:defRPr>
      </a:lvl7pPr>
      <a:lvl8pPr marL="3429000" indent="-228600" algn="l" rtl="0" eaLnBrk="1" fontAlgn="base" hangingPunct="1">
        <a:lnSpc>
          <a:spcPct val="90000"/>
        </a:lnSpc>
        <a:spcBef>
          <a:spcPct val="20000"/>
        </a:spcBef>
        <a:spcAft>
          <a:spcPct val="0"/>
        </a:spcAft>
        <a:buFont typeface="Times" pitchFamily="1" charset="0"/>
        <a:buChar char="•"/>
        <a:defRPr sz="1000">
          <a:solidFill>
            <a:schemeClr val="tx1"/>
          </a:solidFill>
          <a:latin typeface="+mn-lt"/>
          <a:ea typeface="+mn-ea"/>
        </a:defRPr>
      </a:lvl8pPr>
      <a:lvl9pPr marL="3886200" indent="-228600" algn="l" rtl="0" eaLnBrk="1" fontAlgn="base" hangingPunct="1">
        <a:lnSpc>
          <a:spcPct val="90000"/>
        </a:lnSpc>
        <a:spcBef>
          <a:spcPct val="20000"/>
        </a:spcBef>
        <a:spcAft>
          <a:spcPct val="0"/>
        </a:spcAft>
        <a:buFont typeface="Times" pitchFamily="1" charset="0"/>
        <a:buChar char="•"/>
        <a:defRPr sz="10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oleObject" Target="../embeddings/oleObject9.bin"/><Relationship Id="rId18" Type="http://schemas.openxmlformats.org/officeDocument/2006/relationships/oleObject" Target="../embeddings/oleObject11.bin"/><Relationship Id="rId26" Type="http://schemas.openxmlformats.org/officeDocument/2006/relationships/hyperlink" Target="http://tdc.com/" TargetMode="External"/><Relationship Id="rId3" Type="http://schemas.openxmlformats.org/officeDocument/2006/relationships/image" Target="../media/image13.jpeg"/><Relationship Id="rId21" Type="http://schemas.openxmlformats.org/officeDocument/2006/relationships/hyperlink" Target="http://www.telecom.pt/InternetResource/PTSite/PT/Canais/Media/DestaquesHP/equipaamicomapoioPT.htm" TargetMode="External"/><Relationship Id="rId7" Type="http://schemas.openxmlformats.org/officeDocument/2006/relationships/hyperlink" Target="http://seonet.ljse.si/visit_publisher.aspx?document_id=48115" TargetMode="External"/><Relationship Id="rId12" Type="http://schemas.openxmlformats.org/officeDocument/2006/relationships/image" Target="../media/image8.png"/><Relationship Id="rId17" Type="http://schemas.openxmlformats.org/officeDocument/2006/relationships/image" Target="../media/image10.png"/><Relationship Id="rId25" Type="http://schemas.openxmlformats.org/officeDocument/2006/relationships/image" Target="../media/image21.gif"/><Relationship Id="rId2" Type="http://schemas.openxmlformats.org/officeDocument/2006/relationships/slideLayout" Target="../slideLayouts/slideLayout6.xml"/><Relationship Id="rId16" Type="http://schemas.openxmlformats.org/officeDocument/2006/relationships/oleObject" Target="../embeddings/oleObject10.bin"/><Relationship Id="rId20" Type="http://schemas.openxmlformats.org/officeDocument/2006/relationships/image" Target="../media/image11.png"/><Relationship Id="rId29" Type="http://schemas.openxmlformats.org/officeDocument/2006/relationships/oleObject" Target="../embeddings/oleObject14.bin"/><Relationship Id="rId1" Type="http://schemas.openxmlformats.org/officeDocument/2006/relationships/vmlDrawing" Target="../drawings/vmlDrawing2.vml"/><Relationship Id="rId6" Type="http://schemas.openxmlformats.org/officeDocument/2006/relationships/image" Target="../media/image16.png"/><Relationship Id="rId11" Type="http://schemas.openxmlformats.org/officeDocument/2006/relationships/oleObject" Target="../embeddings/oleObject8.bin"/><Relationship Id="rId24" Type="http://schemas.openxmlformats.org/officeDocument/2006/relationships/hyperlink" Target="http://www.swisscom.ch/clientiprivati" TargetMode="External"/><Relationship Id="rId32" Type="http://schemas.openxmlformats.org/officeDocument/2006/relationships/image" Target="../media/image27.png"/><Relationship Id="rId5" Type="http://schemas.openxmlformats.org/officeDocument/2006/relationships/image" Target="../media/image15.jpeg"/><Relationship Id="rId15" Type="http://schemas.openxmlformats.org/officeDocument/2006/relationships/image" Target="../media/image19.png"/><Relationship Id="rId23" Type="http://schemas.openxmlformats.org/officeDocument/2006/relationships/oleObject" Target="../embeddings/oleObject13.bin"/><Relationship Id="rId28"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oleObject" Target="../embeddings/oleObject12.bin"/><Relationship Id="rId31" Type="http://schemas.openxmlformats.org/officeDocument/2006/relationships/oleObject" Target="../embeddings/oleObject15.bin"/><Relationship Id="rId4" Type="http://schemas.openxmlformats.org/officeDocument/2006/relationships/image" Target="../media/image14.png"/><Relationship Id="rId9" Type="http://schemas.openxmlformats.org/officeDocument/2006/relationships/hyperlink" Target="http://www.cyta.com.cy/index.htm" TargetMode="External"/><Relationship Id="rId14" Type="http://schemas.openxmlformats.org/officeDocument/2006/relationships/image" Target="../media/image9.png"/><Relationship Id="rId22" Type="http://schemas.openxmlformats.org/officeDocument/2006/relationships/image" Target="../media/image20.jpeg"/><Relationship Id="rId27" Type="http://schemas.openxmlformats.org/officeDocument/2006/relationships/image" Target="../media/image22.png"/><Relationship Id="rId30"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oleObject" Target="../embeddings/oleObject2.bin"/><Relationship Id="rId18" Type="http://schemas.openxmlformats.org/officeDocument/2006/relationships/oleObject" Target="../embeddings/oleObject4.bin"/><Relationship Id="rId26" Type="http://schemas.openxmlformats.org/officeDocument/2006/relationships/hyperlink" Target="http://tdc.com/" TargetMode="External"/><Relationship Id="rId3" Type="http://schemas.openxmlformats.org/officeDocument/2006/relationships/image" Target="../media/image13.jpeg"/><Relationship Id="rId21" Type="http://schemas.openxmlformats.org/officeDocument/2006/relationships/hyperlink" Target="http://www.telecom.pt/InternetResource/PTSite/PT/Canais/Media/DestaquesHP/equipaamicomapoioPT.htm" TargetMode="External"/><Relationship Id="rId7" Type="http://schemas.openxmlformats.org/officeDocument/2006/relationships/hyperlink" Target="http://seonet.ljse.si/visit_publisher.aspx?document_id=48115" TargetMode="External"/><Relationship Id="rId12" Type="http://schemas.openxmlformats.org/officeDocument/2006/relationships/image" Target="../media/image8.png"/><Relationship Id="rId17" Type="http://schemas.openxmlformats.org/officeDocument/2006/relationships/image" Target="../media/image10.png"/><Relationship Id="rId25" Type="http://schemas.openxmlformats.org/officeDocument/2006/relationships/image" Target="../media/image21.gif"/><Relationship Id="rId2" Type="http://schemas.openxmlformats.org/officeDocument/2006/relationships/slideLayout" Target="../slideLayouts/slideLayout6.xml"/><Relationship Id="rId16" Type="http://schemas.openxmlformats.org/officeDocument/2006/relationships/oleObject" Target="../embeddings/oleObject3.bin"/><Relationship Id="rId20" Type="http://schemas.openxmlformats.org/officeDocument/2006/relationships/image" Target="../media/image11.png"/><Relationship Id="rId29"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image" Target="../media/image16.png"/><Relationship Id="rId11" Type="http://schemas.openxmlformats.org/officeDocument/2006/relationships/oleObject" Target="../embeddings/oleObject1.bin"/><Relationship Id="rId24" Type="http://schemas.openxmlformats.org/officeDocument/2006/relationships/hyperlink" Target="http://www.swisscom.ch/clientiprivati" TargetMode="External"/><Relationship Id="rId32" Type="http://schemas.openxmlformats.org/officeDocument/2006/relationships/image" Target="../media/image25.png"/><Relationship Id="rId5" Type="http://schemas.openxmlformats.org/officeDocument/2006/relationships/image" Target="../media/image15.jpeg"/><Relationship Id="rId15" Type="http://schemas.openxmlformats.org/officeDocument/2006/relationships/image" Target="../media/image19.png"/><Relationship Id="rId23" Type="http://schemas.openxmlformats.org/officeDocument/2006/relationships/oleObject" Target="../embeddings/oleObject6.bin"/><Relationship Id="rId28"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oleObject" Target="../embeddings/oleObject5.bin"/><Relationship Id="rId31" Type="http://schemas.openxmlformats.org/officeDocument/2006/relationships/image" Target="../media/image24.jpeg"/><Relationship Id="rId4" Type="http://schemas.openxmlformats.org/officeDocument/2006/relationships/image" Target="../media/image14.png"/><Relationship Id="rId9" Type="http://schemas.openxmlformats.org/officeDocument/2006/relationships/hyperlink" Target="http://www.cyta.com.cy/index.htm" TargetMode="External"/><Relationship Id="rId14" Type="http://schemas.openxmlformats.org/officeDocument/2006/relationships/image" Target="../media/image9.png"/><Relationship Id="rId22" Type="http://schemas.openxmlformats.org/officeDocument/2006/relationships/image" Target="../media/image20.jpeg"/><Relationship Id="rId27" Type="http://schemas.openxmlformats.org/officeDocument/2006/relationships/image" Target="../media/image22.png"/><Relationship Id="rId30"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6.jpe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descr="Logo_Cover"/>
          <p:cNvPicPr>
            <a:picLocks noChangeAspect="1" noChangeArrowheads="1"/>
          </p:cNvPicPr>
          <p:nvPr/>
        </p:nvPicPr>
        <p:blipFill>
          <a:blip r:embed="rId2"/>
          <a:srcRect/>
          <a:stretch>
            <a:fillRect/>
          </a:stretch>
        </p:blipFill>
        <p:spPr bwMode="auto">
          <a:xfrm>
            <a:off x="0" y="3175"/>
            <a:ext cx="9144000" cy="6854825"/>
          </a:xfrm>
          <a:prstGeom prst="rect">
            <a:avLst/>
          </a:prstGeom>
          <a:noFill/>
          <a:ln w="9525">
            <a:noFill/>
            <a:miter lim="800000"/>
            <a:headEnd/>
            <a:tailEnd/>
          </a:ln>
        </p:spPr>
      </p:pic>
      <p:sp>
        <p:nvSpPr>
          <p:cNvPr id="15362" name="Rectangle 2"/>
          <p:cNvSpPr>
            <a:spLocks noGrp="1" noChangeArrowheads="1"/>
          </p:cNvSpPr>
          <p:nvPr>
            <p:ph type="title"/>
          </p:nvPr>
        </p:nvSpPr>
        <p:spPr>
          <a:xfrm>
            <a:off x="1116013" y="1143000"/>
            <a:ext cx="7056387" cy="2667000"/>
          </a:xfrm>
        </p:spPr>
        <p:txBody>
          <a:bodyPr/>
          <a:lstStyle/>
          <a:p>
            <a:pPr eaLnBrk="1" hangingPunct="1"/>
            <a:r>
              <a:rPr lang="en-GB" sz="3200" dirty="0" smtClean="0">
                <a:solidFill>
                  <a:schemeClr val="bg1"/>
                </a:solidFill>
                <a:ea typeface="ＭＳ Ｐゴシック"/>
                <a:cs typeface="ＭＳ Ｐゴシック"/>
              </a:rPr>
              <a:t>Driving the Sustainable Future</a:t>
            </a:r>
            <a:r>
              <a:rPr lang="en-GB" sz="1200" dirty="0" smtClean="0">
                <a:solidFill>
                  <a:schemeClr val="bg1"/>
                </a:solidFill>
                <a:ea typeface="ＭＳ Ｐゴシック"/>
                <a:cs typeface="ＭＳ Ｐゴシック"/>
              </a:rPr>
              <a:t/>
            </a:r>
            <a:br>
              <a:rPr lang="en-GB" sz="1200" dirty="0" smtClean="0">
                <a:solidFill>
                  <a:schemeClr val="bg1"/>
                </a:solidFill>
                <a:ea typeface="ＭＳ Ｐゴシック"/>
                <a:cs typeface="ＭＳ Ｐゴシック"/>
              </a:rPr>
            </a:br>
            <a:r>
              <a:rPr lang="en-GB" sz="1200" dirty="0" smtClean="0">
                <a:solidFill>
                  <a:schemeClr val="bg1"/>
                </a:solidFill>
                <a:ea typeface="ＭＳ Ｐゴシック"/>
                <a:cs typeface="ＭＳ Ｐゴシック"/>
              </a:rPr>
              <a:t/>
            </a:r>
            <a:br>
              <a:rPr lang="en-GB" sz="1200" dirty="0" smtClean="0">
                <a:solidFill>
                  <a:schemeClr val="bg1"/>
                </a:solidFill>
                <a:ea typeface="ＭＳ Ｐゴシック"/>
                <a:cs typeface="ＭＳ Ｐゴシック"/>
              </a:rPr>
            </a:br>
            <a:r>
              <a:rPr lang="en-GB" sz="2400" dirty="0" smtClean="0">
                <a:ea typeface="ＭＳ Ｐゴシック"/>
                <a:cs typeface="ＭＳ Ｐゴシック"/>
              </a:rPr>
              <a:t>The commitment to sustainability of the </a:t>
            </a:r>
            <a:br>
              <a:rPr lang="en-GB" sz="2400" dirty="0" smtClean="0">
                <a:ea typeface="ＭＳ Ｐゴシック"/>
                <a:cs typeface="ＭＳ Ｐゴシック"/>
              </a:rPr>
            </a:br>
            <a:r>
              <a:rPr lang="en-GB" sz="2400" dirty="0" smtClean="0">
                <a:ea typeface="ＭＳ Ｐゴシック"/>
                <a:cs typeface="ＭＳ Ｐゴシック"/>
              </a:rPr>
              <a:t>European Telecommunications Network Operators’ Association</a:t>
            </a:r>
            <a:br>
              <a:rPr lang="en-GB" sz="2400" dirty="0" smtClean="0">
                <a:ea typeface="ＭＳ Ｐゴシック"/>
                <a:cs typeface="ＭＳ Ｐゴシック"/>
              </a:rPr>
            </a:br>
            <a:r>
              <a:rPr lang="en-GB" sz="2400" dirty="0" smtClean="0">
                <a:ea typeface="ＭＳ Ｐゴシック"/>
                <a:cs typeface="ＭＳ Ｐゴシック"/>
              </a:rPr>
              <a:t/>
            </a:r>
            <a:br>
              <a:rPr lang="en-GB" sz="2400" dirty="0" smtClean="0">
                <a:ea typeface="ＭＳ Ｐゴシック"/>
                <a:cs typeface="ＭＳ Ｐゴシック"/>
              </a:rPr>
            </a:br>
            <a:r>
              <a:rPr lang="en-GB" sz="1800" dirty="0" smtClean="0">
                <a:ea typeface="ＭＳ Ｐゴシック"/>
                <a:cs typeface="ＭＳ Ｐゴシック"/>
              </a:rPr>
              <a:t>Danilo Riva – ETNO WG Corporate Responsibility Chairman</a:t>
            </a:r>
          </a:p>
        </p:txBody>
      </p:sp>
      <p:sp>
        <p:nvSpPr>
          <p:cNvPr id="15363" name="Rectangle 3"/>
          <p:cNvSpPr>
            <a:spLocks noGrp="1" noChangeArrowheads="1"/>
          </p:cNvSpPr>
          <p:nvPr>
            <p:ph type="body" idx="1"/>
          </p:nvPr>
        </p:nvSpPr>
        <p:spPr>
          <a:xfrm>
            <a:off x="2357466" y="4365104"/>
            <a:ext cx="6786534" cy="1016000"/>
          </a:xfrm>
        </p:spPr>
        <p:txBody>
          <a:bodyPr/>
          <a:lstStyle/>
          <a:p>
            <a:pPr eaLnBrk="1" hangingPunct="1">
              <a:buFontTx/>
              <a:buNone/>
            </a:pPr>
            <a:r>
              <a:rPr lang="en-GB" sz="1600" dirty="0" smtClean="0">
                <a:solidFill>
                  <a:schemeClr val="tx1"/>
                </a:solidFill>
                <a:ea typeface="ＭＳ Ｐゴシック"/>
                <a:cs typeface="ＭＳ Ｐゴシック"/>
              </a:rPr>
              <a:t>2</a:t>
            </a:r>
            <a:r>
              <a:rPr lang="en-GB" sz="1600" baseline="30000" dirty="0" smtClean="0">
                <a:solidFill>
                  <a:schemeClr val="tx1"/>
                </a:solidFill>
                <a:ea typeface="ＭＳ Ｐゴシック"/>
                <a:cs typeface="ＭＳ Ｐゴシック"/>
              </a:rPr>
              <a:t>nd</a:t>
            </a:r>
            <a:r>
              <a:rPr lang="en-GB" sz="1600" dirty="0" smtClean="0">
                <a:solidFill>
                  <a:schemeClr val="tx1"/>
                </a:solidFill>
                <a:ea typeface="ＭＳ Ｐゴシック"/>
                <a:cs typeface="ＭＳ Ｐゴシック"/>
              </a:rPr>
              <a:t> ITU Green Standard Week</a:t>
            </a:r>
          </a:p>
          <a:p>
            <a:pPr eaLnBrk="1" hangingPunct="1">
              <a:buFontTx/>
              <a:buNone/>
            </a:pPr>
            <a:r>
              <a:rPr lang="en-GB" sz="1600" dirty="0" smtClean="0">
                <a:solidFill>
                  <a:schemeClr val="tx1"/>
                </a:solidFill>
                <a:ea typeface="ＭＳ Ｐゴシック"/>
                <a:cs typeface="ＭＳ Ｐゴシック"/>
              </a:rPr>
              <a:t>ITU-ETNO Forum on Environmental Sustainability for the ICT Sector</a:t>
            </a:r>
          </a:p>
          <a:p>
            <a:pPr eaLnBrk="1" hangingPunct="1">
              <a:buFontTx/>
              <a:buNone/>
            </a:pPr>
            <a:endParaRPr lang="en-GB" sz="800" dirty="0" smtClean="0">
              <a:solidFill>
                <a:schemeClr val="tx1"/>
              </a:solidFill>
              <a:ea typeface="ＭＳ Ｐゴシック"/>
              <a:cs typeface="ＭＳ Ｐゴシック"/>
            </a:endParaRPr>
          </a:p>
          <a:p>
            <a:pPr eaLnBrk="1" hangingPunct="1">
              <a:buFontTx/>
              <a:buNone/>
            </a:pPr>
            <a:r>
              <a:rPr lang="en-GB" sz="1600" dirty="0" smtClean="0">
                <a:solidFill>
                  <a:schemeClr val="tx1"/>
                </a:solidFill>
                <a:ea typeface="ＭＳ Ｐゴシック"/>
                <a:cs typeface="ＭＳ Ｐゴシック"/>
              </a:rPr>
              <a:t>Paris, 20 September 2012</a:t>
            </a:r>
            <a:br>
              <a:rPr lang="en-GB" sz="1600" dirty="0" smtClean="0">
                <a:solidFill>
                  <a:schemeClr val="tx1"/>
                </a:solidFill>
                <a:ea typeface="ＭＳ Ｐゴシック"/>
                <a:cs typeface="ＭＳ Ｐゴシック"/>
              </a:rPr>
            </a:br>
            <a:endParaRPr lang="en-GB" sz="1600" dirty="0" smtClean="0">
              <a:solidFill>
                <a:schemeClr val="tx1"/>
              </a:solidFill>
              <a:ea typeface="ＭＳ Ｐゴシック"/>
              <a:cs typeface="ＭＳ Ｐゴシック"/>
            </a:endParaRPr>
          </a:p>
        </p:txBody>
      </p:sp>
      <p:pic>
        <p:nvPicPr>
          <p:cNvPr id="15364" name="Image 5"/>
          <p:cNvPicPr>
            <a:picLocks noChangeAspect="1"/>
          </p:cNvPicPr>
          <p:nvPr/>
        </p:nvPicPr>
        <p:blipFill>
          <a:blip r:embed="rId3"/>
          <a:srcRect/>
          <a:stretch>
            <a:fillRect/>
          </a:stretch>
        </p:blipFill>
        <p:spPr bwMode="auto">
          <a:xfrm>
            <a:off x="1905000" y="6115050"/>
            <a:ext cx="3352800" cy="273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The 21 Signatories of the new  </a:t>
            </a:r>
            <a:br>
              <a:rPr lang="en-GB" dirty="0" smtClean="0"/>
            </a:br>
            <a:r>
              <a:rPr lang="en-GB" dirty="0" smtClean="0"/>
              <a:t>ETNO</a:t>
            </a:r>
            <a:r>
              <a:rPr lang="en-GB" dirty="0"/>
              <a:t> </a:t>
            </a:r>
            <a:r>
              <a:rPr lang="en-GB" dirty="0" smtClean="0"/>
              <a:t>Corporate Responsibility Charter</a:t>
            </a:r>
            <a:endParaRPr lang="en-GB" dirty="0"/>
          </a:p>
        </p:txBody>
      </p:sp>
      <p:pic>
        <p:nvPicPr>
          <p:cNvPr id="18434" name="Picture 2" descr="C:\Users\00917223\Desktop\Telekom Slovenij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5140" y="4688288"/>
            <a:ext cx="2286449" cy="393211"/>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1566" y="4422932"/>
            <a:ext cx="158115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descr="C:\Users\00917223\AppData\Local\Microsoft\Windows\Temporary Internet Files\Content.Outlook\YU7X4F1I\eircom-meteor_logo_cs3_cmyk (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3862" y="1719607"/>
            <a:ext cx="2448644" cy="384139"/>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4557476"/>
            <a:ext cx="1833550" cy="65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20" descr="Belgacom">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568" y="1563811"/>
            <a:ext cx="1080120" cy="71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logo-CYTA-brandin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61203" y="1719607"/>
            <a:ext cx="1150938"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ggetto 2"/>
          <p:cNvGraphicFramePr>
            <a:graphicFrameLocks noChangeAspect="1"/>
          </p:cNvGraphicFramePr>
          <p:nvPr>
            <p:extLst>
              <p:ext uri="{D42A27DB-BD31-4B8C-83A1-F6EECF244321}">
                <p14:modId xmlns:p14="http://schemas.microsoft.com/office/powerpoint/2010/main" val="912979240"/>
              </p:ext>
            </p:extLst>
          </p:nvPr>
        </p:nvGraphicFramePr>
        <p:xfrm>
          <a:off x="3330222" y="1412777"/>
          <a:ext cx="1476440" cy="592114"/>
        </p:xfrm>
        <a:graphic>
          <a:graphicData uri="http://schemas.openxmlformats.org/presentationml/2006/ole">
            <mc:AlternateContent xmlns:mc="http://schemas.openxmlformats.org/markup-compatibility/2006">
              <mc:Choice xmlns:v="urn:schemas-microsoft-com:vml" Requires="v">
                <p:oleObj spid="_x0000_s18671" name="Photo Editor Photo" r:id="rId11" imgW="1352381" imgH="542857" progId="MSPhotoEd.3">
                  <p:embed/>
                </p:oleObj>
              </mc:Choice>
              <mc:Fallback>
                <p:oleObj name="Photo Editor Photo" r:id="rId11" imgW="1352381" imgH="542857" progId="MSPhotoEd.3">
                  <p:embed/>
                  <p:pic>
                    <p:nvPicPr>
                      <p:cNvPr id="0" name="Object 15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30222" y="1412777"/>
                        <a:ext cx="1476440" cy="592114"/>
                      </a:xfrm>
                      <a:prstGeom prst="rect">
                        <a:avLst/>
                      </a:prstGeom>
                      <a:noFill/>
                      <a:ln>
                        <a:noFill/>
                      </a:ln>
                      <a:effectLst/>
                    </p:spPr>
                  </p:pic>
                </p:oleObj>
              </mc:Fallback>
            </mc:AlternateContent>
          </a:graphicData>
        </a:graphic>
      </p:graphicFrame>
      <p:graphicFrame>
        <p:nvGraphicFramePr>
          <p:cNvPr id="6" name="Oggetto 5"/>
          <p:cNvGraphicFramePr>
            <a:graphicFrameLocks noChangeAspect="1"/>
          </p:cNvGraphicFramePr>
          <p:nvPr>
            <p:extLst>
              <p:ext uri="{D42A27DB-BD31-4B8C-83A1-F6EECF244321}">
                <p14:modId xmlns:p14="http://schemas.microsoft.com/office/powerpoint/2010/main" val="1112334457"/>
              </p:ext>
            </p:extLst>
          </p:nvPr>
        </p:nvGraphicFramePr>
        <p:xfrm>
          <a:off x="7658076" y="1515632"/>
          <a:ext cx="792088" cy="792088"/>
        </p:xfrm>
        <a:graphic>
          <a:graphicData uri="http://schemas.openxmlformats.org/presentationml/2006/ole">
            <mc:AlternateContent xmlns:mc="http://schemas.openxmlformats.org/markup-compatibility/2006">
              <mc:Choice xmlns:v="urn:schemas-microsoft-com:vml" Requires="v">
                <p:oleObj spid="_x0000_s18672" name="Photo Editor Photo" r:id="rId13" imgW="1523810" imgH="1523810" progId="MSPhotoEd.3">
                  <p:embed/>
                </p:oleObj>
              </mc:Choice>
              <mc:Fallback>
                <p:oleObj name="Photo Editor Photo" r:id="rId13" imgW="1523810" imgH="1523810" progId="MSPhotoEd.3">
                  <p:embed/>
                  <p:pic>
                    <p:nvPicPr>
                      <p:cNvPr id="0" name="Object 12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58076" y="1515632"/>
                        <a:ext cx="792088" cy="792088"/>
                      </a:xfrm>
                      <a:prstGeom prst="rect">
                        <a:avLst/>
                      </a:prstGeom>
                      <a:noFill/>
                      <a:ln>
                        <a:noFill/>
                      </a:ln>
                      <a:effectLst/>
                    </p:spPr>
                  </p:pic>
                </p:oleObj>
              </mc:Fallback>
            </mc:AlternateContent>
          </a:graphicData>
        </a:graphic>
      </p:graphicFrame>
      <p:pic>
        <p:nvPicPr>
          <p:cNvPr id="15" name="Picture 29" descr="KPN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6839" y="2645698"/>
            <a:ext cx="1341787" cy="582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Oggetto 7"/>
          <p:cNvGraphicFramePr>
            <a:graphicFrameLocks noChangeAspect="1"/>
          </p:cNvGraphicFramePr>
          <p:nvPr>
            <p:extLst>
              <p:ext uri="{D42A27DB-BD31-4B8C-83A1-F6EECF244321}">
                <p14:modId xmlns:p14="http://schemas.microsoft.com/office/powerpoint/2010/main" val="3359977530"/>
              </p:ext>
            </p:extLst>
          </p:nvPr>
        </p:nvGraphicFramePr>
        <p:xfrm>
          <a:off x="3757401" y="2492896"/>
          <a:ext cx="1030623" cy="668267"/>
        </p:xfrm>
        <a:graphic>
          <a:graphicData uri="http://schemas.openxmlformats.org/presentationml/2006/ole">
            <mc:AlternateContent xmlns:mc="http://schemas.openxmlformats.org/markup-compatibility/2006">
              <mc:Choice xmlns:v="urn:schemas-microsoft-com:vml" Requires="v">
                <p:oleObj spid="_x0000_s18673" name="Photo Editor Photo" r:id="rId16" imgW="1114581" imgH="724001" progId="MSPhotoEd.3">
                  <p:embed/>
                </p:oleObj>
              </mc:Choice>
              <mc:Fallback>
                <p:oleObj name="Photo Editor Photo" r:id="rId16" imgW="1114581" imgH="724001" progId="MSPhotoEd.3">
                  <p:embed/>
                  <p:pic>
                    <p:nvPicPr>
                      <p:cNvPr id="0" name="Object 6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757401" y="2492896"/>
                        <a:ext cx="1030623" cy="668267"/>
                      </a:xfrm>
                      <a:prstGeom prst="rect">
                        <a:avLst/>
                      </a:prstGeom>
                      <a:noFill/>
                      <a:ln>
                        <a:noFill/>
                      </a:ln>
                      <a:effectLst/>
                    </p:spPr>
                  </p:pic>
                </p:oleObj>
              </mc:Fallback>
            </mc:AlternateContent>
          </a:graphicData>
        </a:graphic>
      </p:graphicFrame>
      <p:graphicFrame>
        <p:nvGraphicFramePr>
          <p:cNvPr id="11" name="Oggetto 10"/>
          <p:cNvGraphicFramePr>
            <a:graphicFrameLocks noChangeAspect="1"/>
          </p:cNvGraphicFramePr>
          <p:nvPr>
            <p:extLst>
              <p:ext uri="{D42A27DB-BD31-4B8C-83A1-F6EECF244321}">
                <p14:modId xmlns:p14="http://schemas.microsoft.com/office/powerpoint/2010/main" val="471940888"/>
              </p:ext>
            </p:extLst>
          </p:nvPr>
        </p:nvGraphicFramePr>
        <p:xfrm>
          <a:off x="2090668" y="2229791"/>
          <a:ext cx="1524441" cy="610814"/>
        </p:xfrm>
        <a:graphic>
          <a:graphicData uri="http://schemas.openxmlformats.org/presentationml/2006/ole">
            <mc:AlternateContent xmlns:mc="http://schemas.openxmlformats.org/markup-compatibility/2006">
              <mc:Choice xmlns:v="urn:schemas-microsoft-com:vml" Requires="v">
                <p:oleObj spid="_x0000_s18674" name="Photo Editor Photo" r:id="rId18" imgW="1352381" imgH="542857" progId="MSPhotoEd.3">
                  <p:embed/>
                </p:oleObj>
              </mc:Choice>
              <mc:Fallback>
                <p:oleObj name="Photo Editor Photo" r:id="rId18" imgW="1352381" imgH="542857" progId="MSPhotoEd.3">
                  <p:embed/>
                  <p:pic>
                    <p:nvPicPr>
                      <p:cNvPr id="0" name="Oggetto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90668" y="2229791"/>
                        <a:ext cx="1524441" cy="610814"/>
                      </a:xfrm>
                      <a:prstGeom prst="rect">
                        <a:avLst/>
                      </a:prstGeom>
                      <a:noFill/>
                      <a:ln>
                        <a:noFill/>
                      </a:ln>
                    </p:spPr>
                  </p:pic>
                </p:oleObj>
              </mc:Fallback>
            </mc:AlternateContent>
          </a:graphicData>
        </a:graphic>
      </p:graphicFrame>
      <p:graphicFrame>
        <p:nvGraphicFramePr>
          <p:cNvPr id="12" name="Oggetto 11"/>
          <p:cNvGraphicFramePr>
            <a:graphicFrameLocks noChangeAspect="1"/>
          </p:cNvGraphicFramePr>
          <p:nvPr>
            <p:extLst>
              <p:ext uri="{D42A27DB-BD31-4B8C-83A1-F6EECF244321}">
                <p14:modId xmlns:p14="http://schemas.microsoft.com/office/powerpoint/2010/main" val="1292840273"/>
              </p:ext>
            </p:extLst>
          </p:nvPr>
        </p:nvGraphicFramePr>
        <p:xfrm>
          <a:off x="4894031" y="2411560"/>
          <a:ext cx="1252443" cy="769850"/>
        </p:xfrm>
        <a:graphic>
          <a:graphicData uri="http://schemas.openxmlformats.org/presentationml/2006/ole">
            <mc:AlternateContent xmlns:mc="http://schemas.openxmlformats.org/markup-compatibility/2006">
              <mc:Choice xmlns:v="urn:schemas-microsoft-com:vml" Requires="v">
                <p:oleObj spid="_x0000_s18675" name="Photo Editor Photo" r:id="rId19" imgW="1038370" imgH="638264" progId="MSPhotoEd.3">
                  <p:embed/>
                </p:oleObj>
              </mc:Choice>
              <mc:Fallback>
                <p:oleObj name="Photo Editor Photo" r:id="rId19" imgW="1038370" imgH="638264" progId="MSPhotoEd.3">
                  <p:embed/>
                  <p:pic>
                    <p:nvPicPr>
                      <p:cNvPr id="0" name="Object 1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94031" y="2411560"/>
                        <a:ext cx="1252443" cy="769850"/>
                      </a:xfrm>
                      <a:prstGeom prst="rect">
                        <a:avLst/>
                      </a:prstGeom>
                      <a:noFill/>
                      <a:ln>
                        <a:noFill/>
                      </a:ln>
                      <a:effectLst/>
                    </p:spPr>
                  </p:pic>
                </p:oleObj>
              </mc:Fallback>
            </mc:AlternateContent>
          </a:graphicData>
        </a:graphic>
      </p:graphicFrame>
      <p:pic>
        <p:nvPicPr>
          <p:cNvPr id="19" name="Picture 34" descr="88x90">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292895" y="2436703"/>
            <a:ext cx="850510" cy="81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Oggetto 12"/>
          <p:cNvGraphicFramePr>
            <a:graphicFrameLocks noChangeAspect="1"/>
          </p:cNvGraphicFramePr>
          <p:nvPr>
            <p:extLst>
              <p:ext uri="{D42A27DB-BD31-4B8C-83A1-F6EECF244321}">
                <p14:modId xmlns:p14="http://schemas.microsoft.com/office/powerpoint/2010/main" val="3056258939"/>
              </p:ext>
            </p:extLst>
          </p:nvPr>
        </p:nvGraphicFramePr>
        <p:xfrm>
          <a:off x="7292461" y="2430076"/>
          <a:ext cx="1477494" cy="592005"/>
        </p:xfrm>
        <a:graphic>
          <a:graphicData uri="http://schemas.openxmlformats.org/presentationml/2006/ole">
            <mc:AlternateContent xmlns:mc="http://schemas.openxmlformats.org/markup-compatibility/2006">
              <mc:Choice xmlns:v="urn:schemas-microsoft-com:vml" Requires="v">
                <p:oleObj spid="_x0000_s18676" name="Photo Editor Photo" r:id="rId23" imgW="1352381" imgH="542857" progId="MSPhotoEd.3">
                  <p:embed/>
                </p:oleObj>
              </mc:Choice>
              <mc:Fallback>
                <p:oleObj name="Photo Editor Photo" r:id="rId23" imgW="1352381" imgH="542857" progId="MSPhotoEd.3">
                  <p:embed/>
                  <p:pic>
                    <p:nvPicPr>
                      <p:cNvPr id="0" name="Oggetto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92461" y="2430076"/>
                        <a:ext cx="1477494" cy="592005"/>
                      </a:xfrm>
                      <a:prstGeom prst="rect">
                        <a:avLst/>
                      </a:prstGeom>
                      <a:noFill/>
                      <a:ln>
                        <a:noFill/>
                      </a:ln>
                    </p:spPr>
                  </p:pic>
                </p:oleObj>
              </mc:Fallback>
            </mc:AlternateContent>
          </a:graphicData>
        </a:graphic>
      </p:graphicFrame>
      <p:pic>
        <p:nvPicPr>
          <p:cNvPr id="21" name="Picture 37" descr="Swisscom Logo">
            <a:hlinkClick r:id="rId24"/>
          </p:cNvPr>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656839" y="3378788"/>
            <a:ext cx="1133578" cy="840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9" descr="Go to tdc.com">
            <a:hlinkClick r:id="rId26" tooltip="tdc.com"/>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992793" y="3420800"/>
            <a:ext cx="829853" cy="703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8" name="Picture 2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915816" y="3532420"/>
            <a:ext cx="1740110" cy="513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 name="Oggetto 15"/>
          <p:cNvGraphicFramePr>
            <a:graphicFrameLocks noChangeAspect="1"/>
          </p:cNvGraphicFramePr>
          <p:nvPr>
            <p:extLst>
              <p:ext uri="{D42A27DB-BD31-4B8C-83A1-F6EECF244321}">
                <p14:modId xmlns:p14="http://schemas.microsoft.com/office/powerpoint/2010/main" val="3435497040"/>
              </p:ext>
            </p:extLst>
          </p:nvPr>
        </p:nvGraphicFramePr>
        <p:xfrm>
          <a:off x="4860032" y="3550942"/>
          <a:ext cx="1872032" cy="442980"/>
        </p:xfrm>
        <a:graphic>
          <a:graphicData uri="http://schemas.openxmlformats.org/presentationml/2006/ole">
            <mc:AlternateContent xmlns:mc="http://schemas.openxmlformats.org/markup-compatibility/2006">
              <mc:Choice xmlns:v="urn:schemas-microsoft-com:vml" Requires="v">
                <p:oleObj spid="_x0000_s18677" name="Photo Editor Photo" r:id="rId29" imgW="3457143" imgH="819048" progId="MSPhotoEd.3">
                  <p:embed/>
                </p:oleObj>
              </mc:Choice>
              <mc:Fallback>
                <p:oleObj name="Photo Editor Photo" r:id="rId29" imgW="3457143" imgH="819048" progId="MSPhotoEd.3">
                  <p:embed/>
                  <p:pic>
                    <p:nvPicPr>
                      <p:cNvPr id="0" name="Object 124"/>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860032" y="3550942"/>
                        <a:ext cx="1872032" cy="442980"/>
                      </a:xfrm>
                      <a:prstGeom prst="rect">
                        <a:avLst/>
                      </a:prstGeom>
                      <a:noFill/>
                      <a:ln>
                        <a:noFill/>
                      </a:ln>
                      <a:effectLst/>
                    </p:spPr>
                  </p:pic>
                </p:oleObj>
              </mc:Fallback>
            </mc:AlternateContent>
          </a:graphicData>
        </a:graphic>
      </p:graphicFrame>
      <p:graphicFrame>
        <p:nvGraphicFramePr>
          <p:cNvPr id="17" name="Oggetto 16"/>
          <p:cNvGraphicFramePr>
            <a:graphicFrameLocks noChangeAspect="1"/>
          </p:cNvGraphicFramePr>
          <p:nvPr>
            <p:extLst>
              <p:ext uri="{D42A27DB-BD31-4B8C-83A1-F6EECF244321}">
                <p14:modId xmlns:p14="http://schemas.microsoft.com/office/powerpoint/2010/main" val="1818624329"/>
              </p:ext>
            </p:extLst>
          </p:nvPr>
        </p:nvGraphicFramePr>
        <p:xfrm>
          <a:off x="6335443" y="4420153"/>
          <a:ext cx="790575" cy="792162"/>
        </p:xfrm>
        <a:graphic>
          <a:graphicData uri="http://schemas.openxmlformats.org/presentationml/2006/ole">
            <mc:AlternateContent xmlns:mc="http://schemas.openxmlformats.org/markup-compatibility/2006">
              <mc:Choice xmlns:v="urn:schemas-microsoft-com:vml" Requires="v">
                <p:oleObj spid="_x0000_s18678" name="Photo Editor Photo" r:id="rId31" imgW="1523810" imgH="1523810" progId="MSPhotoEd.3">
                  <p:embed/>
                </p:oleObj>
              </mc:Choice>
              <mc:Fallback>
                <p:oleObj name="Photo Editor Photo" r:id="rId31" imgW="1523810" imgH="1523810" progId="MSPhotoEd.3">
                  <p:embed/>
                  <p:pic>
                    <p:nvPicPr>
                      <p:cNvPr id="0" name="Oggetto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35443" y="4420153"/>
                        <a:ext cx="79057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8470" name="Picture 38"/>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343360" y="4471404"/>
            <a:ext cx="1568072" cy="1124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264" y="3471634"/>
            <a:ext cx="1833550" cy="65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 Box 80"/>
          <p:cNvSpPr txBox="1">
            <a:spLocks noChangeArrowheads="1"/>
          </p:cNvSpPr>
          <p:nvPr/>
        </p:nvSpPr>
        <p:spPr bwMode="auto">
          <a:xfrm>
            <a:off x="3198295" y="1922013"/>
            <a:ext cx="1661737"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r>
              <a:rPr lang="en-GB" sz="1400" dirty="0">
                <a:latin typeface="Tahoma" pitchFamily="34" charset="0"/>
              </a:rPr>
              <a:t>Deutsche Telekom</a:t>
            </a:r>
          </a:p>
        </p:txBody>
      </p:sp>
      <p:sp>
        <p:nvSpPr>
          <p:cNvPr id="33" name="Text Box 80"/>
          <p:cNvSpPr txBox="1">
            <a:spLocks noChangeArrowheads="1"/>
          </p:cNvSpPr>
          <p:nvPr/>
        </p:nvSpPr>
        <p:spPr bwMode="auto">
          <a:xfrm>
            <a:off x="2154156" y="2796485"/>
            <a:ext cx="1523319"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r>
              <a:rPr lang="en-GB" sz="1400" dirty="0" smtClean="0">
                <a:latin typeface="Tahoma" pitchFamily="34" charset="0"/>
              </a:rPr>
              <a:t>Magyar </a:t>
            </a:r>
            <a:r>
              <a:rPr lang="en-GB" sz="1400" dirty="0">
                <a:latin typeface="Tahoma" pitchFamily="34" charset="0"/>
              </a:rPr>
              <a:t>Telekom</a:t>
            </a:r>
          </a:p>
        </p:txBody>
      </p:sp>
      <p:sp>
        <p:nvSpPr>
          <p:cNvPr id="34" name="Text Box 80"/>
          <p:cNvSpPr txBox="1">
            <a:spLocks noChangeArrowheads="1"/>
          </p:cNvSpPr>
          <p:nvPr/>
        </p:nvSpPr>
        <p:spPr bwMode="auto">
          <a:xfrm>
            <a:off x="7292461" y="2966140"/>
            <a:ext cx="1523319"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r>
              <a:rPr lang="en-GB" sz="1400" dirty="0" smtClean="0">
                <a:latin typeface="Tahoma" pitchFamily="34" charset="0"/>
              </a:rPr>
              <a:t>Slovak </a:t>
            </a:r>
            <a:r>
              <a:rPr lang="en-GB" sz="1400" dirty="0">
                <a:latin typeface="Tahoma" pitchFamily="34" charset="0"/>
              </a:rPr>
              <a:t>Telekom</a:t>
            </a:r>
          </a:p>
        </p:txBody>
      </p:sp>
      <p:sp>
        <p:nvSpPr>
          <p:cNvPr id="35" name="Text Box 80"/>
          <p:cNvSpPr txBox="1">
            <a:spLocks noChangeArrowheads="1"/>
          </p:cNvSpPr>
          <p:nvPr/>
        </p:nvSpPr>
        <p:spPr bwMode="auto">
          <a:xfrm>
            <a:off x="550652" y="5091466"/>
            <a:ext cx="1523319"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r>
              <a:rPr lang="en-GB" sz="1400" dirty="0" smtClean="0">
                <a:latin typeface="Tahoma" pitchFamily="34" charset="0"/>
              </a:rPr>
              <a:t>Czech Republic</a:t>
            </a:r>
            <a:endParaRPr lang="en-GB" sz="1400" dirty="0">
              <a:latin typeface="Tahoma" pitchFamily="34" charset="0"/>
            </a:endParaRPr>
          </a:p>
        </p:txBody>
      </p:sp>
      <p:sp>
        <p:nvSpPr>
          <p:cNvPr id="36" name="Text Box 80"/>
          <p:cNvSpPr txBox="1">
            <a:spLocks noChangeArrowheads="1"/>
          </p:cNvSpPr>
          <p:nvPr/>
        </p:nvSpPr>
        <p:spPr bwMode="auto">
          <a:xfrm>
            <a:off x="6314031" y="5198910"/>
            <a:ext cx="833398"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GB" sz="1400" dirty="0" smtClean="0">
                <a:latin typeface="Tahoma" pitchFamily="34" charset="0"/>
              </a:rPr>
              <a:t>Orange </a:t>
            </a:r>
          </a:p>
          <a:p>
            <a:pPr algn="ctr" eaLnBrk="1" hangingPunct="1"/>
            <a:r>
              <a:rPr lang="en-GB" sz="1400" dirty="0" err="1" smtClean="0">
                <a:latin typeface="Tahoma" pitchFamily="34" charset="0"/>
              </a:rPr>
              <a:t>Polska</a:t>
            </a:r>
            <a:endParaRPr lang="en-GB" sz="1400" dirty="0">
              <a:latin typeface="Tahoma" pitchFamily="34" charset="0"/>
            </a:endParaRPr>
          </a:p>
        </p:txBody>
      </p:sp>
    </p:spTree>
    <p:extLst>
      <p:ext uri="{BB962C8B-B14F-4D97-AF65-F5344CB8AC3E}">
        <p14:creationId xmlns:p14="http://schemas.microsoft.com/office/powerpoint/2010/main" val="198201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ETNO Way</a:t>
            </a:r>
            <a:endParaRPr lang="it-IT" dirty="0"/>
          </a:p>
        </p:txBody>
      </p:sp>
      <p:sp>
        <p:nvSpPr>
          <p:cNvPr id="4" name="Content Placeholder 2"/>
          <p:cNvSpPr txBox="1">
            <a:spLocks/>
          </p:cNvSpPr>
          <p:nvPr/>
        </p:nvSpPr>
        <p:spPr>
          <a:xfrm>
            <a:off x="611188" y="1484313"/>
            <a:ext cx="7772400" cy="3810000"/>
          </a:xfrm>
          <a:prstGeom prst="rect">
            <a:avLst/>
          </a:prstGeom>
        </p:spPr>
        <p:txBody>
          <a:bodyPr/>
          <a:lstStyle>
            <a:lvl1pPr marL="342900" indent="-342900" algn="l" rtl="0" eaLnBrk="0" fontAlgn="base" hangingPunct="0">
              <a:lnSpc>
                <a:spcPct val="90000"/>
              </a:lnSpc>
              <a:spcBef>
                <a:spcPct val="20000"/>
              </a:spcBef>
              <a:spcAft>
                <a:spcPct val="0"/>
              </a:spcAft>
              <a:buBlip>
                <a:blip r:embed="rId2"/>
              </a:buBlip>
              <a:defRPr sz="2000">
                <a:solidFill>
                  <a:srgbClr val="FFA100"/>
                </a:solidFill>
                <a:latin typeface="+mn-lt"/>
                <a:ea typeface="ＭＳ Ｐゴシック" pitchFamily="34" charset="-128"/>
                <a:cs typeface="ＭＳ Ｐゴシック" pitchFamily="-107" charset="-128"/>
              </a:defRPr>
            </a:lvl1pPr>
            <a:lvl2pPr marL="742950" indent="-285750" algn="l" rtl="0" eaLnBrk="0" fontAlgn="base" hangingPunct="0">
              <a:lnSpc>
                <a:spcPct val="90000"/>
              </a:lnSpc>
              <a:spcBef>
                <a:spcPct val="20000"/>
              </a:spcBef>
              <a:spcAft>
                <a:spcPct val="0"/>
              </a:spcAft>
              <a:buFont typeface="Times" pitchFamily="18" charset="0"/>
              <a:buChar char="•"/>
              <a:defRPr sz="2000">
                <a:solidFill>
                  <a:schemeClr val="tx1"/>
                </a:solidFill>
                <a:latin typeface="+mn-lt"/>
                <a:ea typeface="ＭＳ Ｐゴシック" pitchFamily="34" charset="-128"/>
                <a:cs typeface="ＭＳ Ｐゴシック"/>
              </a:defRPr>
            </a:lvl2pPr>
            <a:lvl3pPr marL="1143000" indent="-228600" algn="l" rtl="0" eaLnBrk="0" fontAlgn="base" hangingPunct="0">
              <a:lnSpc>
                <a:spcPct val="90000"/>
              </a:lnSpc>
              <a:spcBef>
                <a:spcPct val="20000"/>
              </a:spcBef>
              <a:spcAft>
                <a:spcPct val="0"/>
              </a:spcAft>
              <a:buBlip>
                <a:blip r:embed="rId3"/>
              </a:buBlip>
              <a:defRPr>
                <a:solidFill>
                  <a:schemeClr val="bg2"/>
                </a:solidFill>
                <a:latin typeface="+mn-lt"/>
                <a:ea typeface="ＭＳ Ｐゴシック" pitchFamily="34" charset="-128"/>
                <a:cs typeface="ＭＳ Ｐゴシック"/>
              </a:defRPr>
            </a:lvl3pPr>
            <a:lvl4pPr marL="1600200" indent="-228600" algn="l" rtl="0" eaLnBrk="0" fontAlgn="base" hangingPunct="0">
              <a:lnSpc>
                <a:spcPct val="90000"/>
              </a:lnSpc>
              <a:spcBef>
                <a:spcPct val="20000"/>
              </a:spcBef>
              <a:spcAft>
                <a:spcPct val="0"/>
              </a:spcAft>
              <a:buBlip>
                <a:blip r:embed="rId4"/>
              </a:buBlip>
              <a:defRPr sz="1400">
                <a:solidFill>
                  <a:schemeClr val="tx1"/>
                </a:solidFill>
                <a:latin typeface="+mn-lt"/>
                <a:ea typeface="ＭＳ Ｐゴシック" pitchFamily="34" charset="-128"/>
                <a:cs typeface="ＭＳ Ｐゴシック"/>
              </a:defRPr>
            </a:lvl4pPr>
            <a:lvl5pPr marL="2057400" indent="-228600" algn="l" rtl="0" eaLnBrk="0" fontAlgn="base" hangingPunct="0">
              <a:lnSpc>
                <a:spcPct val="90000"/>
              </a:lnSpc>
              <a:spcBef>
                <a:spcPct val="20000"/>
              </a:spcBef>
              <a:spcAft>
                <a:spcPct val="0"/>
              </a:spcAft>
              <a:buFont typeface="Times" pitchFamily="18" charset="0"/>
              <a:buChar char="•"/>
              <a:defRPr sz="1000">
                <a:solidFill>
                  <a:schemeClr val="tx1"/>
                </a:solidFill>
                <a:latin typeface="+mn-lt"/>
                <a:ea typeface="ＭＳ Ｐゴシック" pitchFamily="34" charset="-128"/>
                <a:cs typeface="ＭＳ Ｐゴシック"/>
              </a:defRPr>
            </a:lvl5pPr>
            <a:lvl6pPr marL="2514600" indent="-228600" algn="l" rtl="0" eaLnBrk="1" fontAlgn="base" hangingPunct="1">
              <a:lnSpc>
                <a:spcPct val="90000"/>
              </a:lnSpc>
              <a:spcBef>
                <a:spcPct val="20000"/>
              </a:spcBef>
              <a:spcAft>
                <a:spcPct val="0"/>
              </a:spcAft>
              <a:buFont typeface="Times" pitchFamily="1" charset="0"/>
              <a:buChar char="•"/>
              <a:defRPr sz="1000">
                <a:solidFill>
                  <a:schemeClr val="tx1"/>
                </a:solidFill>
                <a:latin typeface="+mn-lt"/>
                <a:ea typeface="+mn-ea"/>
              </a:defRPr>
            </a:lvl6pPr>
            <a:lvl7pPr marL="2971800" indent="-228600" algn="l" rtl="0" eaLnBrk="1" fontAlgn="base" hangingPunct="1">
              <a:lnSpc>
                <a:spcPct val="90000"/>
              </a:lnSpc>
              <a:spcBef>
                <a:spcPct val="20000"/>
              </a:spcBef>
              <a:spcAft>
                <a:spcPct val="0"/>
              </a:spcAft>
              <a:buFont typeface="Times" pitchFamily="1" charset="0"/>
              <a:buChar char="•"/>
              <a:defRPr sz="1000">
                <a:solidFill>
                  <a:schemeClr val="tx1"/>
                </a:solidFill>
                <a:latin typeface="+mn-lt"/>
                <a:ea typeface="+mn-ea"/>
              </a:defRPr>
            </a:lvl7pPr>
            <a:lvl8pPr marL="3429000" indent="-228600" algn="l" rtl="0" eaLnBrk="1" fontAlgn="base" hangingPunct="1">
              <a:lnSpc>
                <a:spcPct val="90000"/>
              </a:lnSpc>
              <a:spcBef>
                <a:spcPct val="20000"/>
              </a:spcBef>
              <a:spcAft>
                <a:spcPct val="0"/>
              </a:spcAft>
              <a:buFont typeface="Times" pitchFamily="1" charset="0"/>
              <a:buChar char="•"/>
              <a:defRPr sz="1000">
                <a:solidFill>
                  <a:schemeClr val="tx1"/>
                </a:solidFill>
                <a:latin typeface="+mn-lt"/>
                <a:ea typeface="+mn-ea"/>
              </a:defRPr>
            </a:lvl8pPr>
            <a:lvl9pPr marL="3886200" indent="-228600" algn="l" rtl="0" eaLnBrk="1" fontAlgn="base" hangingPunct="1">
              <a:lnSpc>
                <a:spcPct val="90000"/>
              </a:lnSpc>
              <a:spcBef>
                <a:spcPct val="20000"/>
              </a:spcBef>
              <a:spcAft>
                <a:spcPct val="0"/>
              </a:spcAft>
              <a:buFont typeface="Times" pitchFamily="1" charset="0"/>
              <a:buChar char="•"/>
              <a:defRPr sz="1000">
                <a:solidFill>
                  <a:schemeClr val="tx1"/>
                </a:solidFill>
                <a:latin typeface="+mn-lt"/>
                <a:ea typeface="+mn-ea"/>
              </a:defRPr>
            </a:lvl9pPr>
          </a:lstStyle>
          <a:p>
            <a:pPr eaLnBrk="1" hangingPunct="1"/>
            <a:r>
              <a:rPr lang="en-GB" sz="2200" smtClean="0"/>
              <a:t>While the “business of business” remains the primary goal for corporations worldwide, the way the business is carried out can make a real difference.</a:t>
            </a:r>
            <a:endParaRPr lang="en-GB" sz="2200" smtClean="0">
              <a:ea typeface="ＭＳ Ｐゴシック"/>
              <a:cs typeface="ＭＳ Ｐゴシック"/>
            </a:endParaRPr>
          </a:p>
          <a:p>
            <a:pPr eaLnBrk="1" hangingPunct="1"/>
            <a:r>
              <a:rPr lang="en-GB" sz="2200" smtClean="0">
                <a:ea typeface="ＭＳ Ｐゴシック"/>
                <a:cs typeface="ＭＳ Ｐゴシック"/>
              </a:rPr>
              <a:t>Collectively, </a:t>
            </a:r>
            <a:r>
              <a:rPr lang="en-GB" sz="2200" smtClean="0"/>
              <a:t>our companies’ combined turnover represents a significant proportion of European trade, which offers a unique opportunity for ETNO member companies and the signatories of the Corporate Responsibility Charter in general to co-operate actively with policy-makers and Governments to make a real difference. We believe we can offer a significant contribution to sustainable development.</a:t>
            </a:r>
          </a:p>
          <a:p>
            <a:pPr eaLnBrk="1" hangingPunct="1"/>
            <a:r>
              <a:rPr lang="en-GB" sz="2200" smtClean="0">
                <a:latin typeface="Arial" pitchFamily="34" charset="0"/>
                <a:cs typeface="Arial" pitchFamily="34" charset="0"/>
              </a:rPr>
              <a:t>Our stakeholders will judge our performance, and determine our success</a:t>
            </a:r>
            <a:endParaRPr lang="en-GB" sz="2200" smtClean="0"/>
          </a:p>
          <a:p>
            <a:pPr eaLnBrk="1" hangingPunct="1"/>
            <a:endParaRPr lang="fr-BE" sz="2200" dirty="0" smtClean="0">
              <a:ea typeface="ＭＳ Ｐゴシック"/>
              <a:cs typeface="ＭＳ Ｐゴシック"/>
            </a:endParaRPr>
          </a:p>
        </p:txBody>
      </p:sp>
    </p:spTree>
    <p:extLst>
      <p:ext uri="{BB962C8B-B14F-4D97-AF65-F5344CB8AC3E}">
        <p14:creationId xmlns:p14="http://schemas.microsoft.com/office/powerpoint/2010/main" val="4203876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Conclusions</a:t>
            </a:r>
            <a:endParaRPr lang="en-GB" dirty="0"/>
          </a:p>
        </p:txBody>
      </p:sp>
      <p:sp>
        <p:nvSpPr>
          <p:cNvPr id="3" name="Segnaposto contenuto 2"/>
          <p:cNvSpPr>
            <a:spLocks noGrp="1"/>
          </p:cNvSpPr>
          <p:nvPr>
            <p:ph idx="1"/>
          </p:nvPr>
        </p:nvSpPr>
        <p:spPr/>
        <p:txBody>
          <a:bodyPr/>
          <a:lstStyle/>
          <a:p>
            <a:r>
              <a:rPr lang="en-US" sz="2400" dirty="0"/>
              <a:t>The ETNO Environmental and Sustainability </a:t>
            </a:r>
            <a:r>
              <a:rPr lang="en-US" sz="2400" dirty="0" smtClean="0"/>
              <a:t>Charters </a:t>
            </a:r>
            <a:r>
              <a:rPr lang="en-US" sz="2400" dirty="0"/>
              <a:t>have gained wide recognition over the years and have contributed to raise awareness.</a:t>
            </a:r>
          </a:p>
          <a:p>
            <a:r>
              <a:rPr lang="en-US" sz="2400" dirty="0"/>
              <a:t>This initiative demonstrates that cooperation is possible, even in a highly competitive marketplace.</a:t>
            </a:r>
          </a:p>
          <a:p>
            <a:r>
              <a:rPr lang="en-US" sz="2400" dirty="0"/>
              <a:t>Working </a:t>
            </a:r>
            <a:r>
              <a:rPr lang="en-US" sz="2400" i="1" dirty="0"/>
              <a:t>together</a:t>
            </a:r>
            <a:r>
              <a:rPr lang="en-US" sz="2400" dirty="0"/>
              <a:t> Charter Signatories have significantly improved their performance</a:t>
            </a:r>
            <a:r>
              <a:rPr lang="en-US" sz="2400" dirty="0" smtClean="0"/>
              <a:t>.</a:t>
            </a:r>
          </a:p>
          <a:p>
            <a:r>
              <a:rPr lang="en-GB" sz="2400" dirty="0" smtClean="0"/>
              <a:t>Whilst a lot has been achieved, it is important to keep the momentum and join up to drive Europe’s sustainable future together (Paul </a:t>
            </a:r>
            <a:r>
              <a:rPr lang="en-GB" sz="2400" dirty="0" err="1" smtClean="0"/>
              <a:t>Timmers</a:t>
            </a:r>
            <a:r>
              <a:rPr lang="en-GB" sz="2400" dirty="0" smtClean="0"/>
              <a:t>).</a:t>
            </a:r>
            <a:endParaRPr lang="en-GB" sz="2400" dirty="0"/>
          </a:p>
        </p:txBody>
      </p:sp>
    </p:spTree>
    <p:extLst>
      <p:ext uri="{BB962C8B-B14F-4D97-AF65-F5344CB8AC3E}">
        <p14:creationId xmlns:p14="http://schemas.microsoft.com/office/powerpoint/2010/main" val="3014880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3272" y="673100"/>
            <a:ext cx="7194819" cy="51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Box 6"/>
          <p:cNvSpPr txBox="1">
            <a:spLocks noChangeArrowheads="1"/>
          </p:cNvSpPr>
          <p:nvPr/>
        </p:nvSpPr>
        <p:spPr bwMode="auto">
          <a:xfrm>
            <a:off x="1448280" y="803721"/>
            <a:ext cx="3172663" cy="19236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700" dirty="0" smtClean="0">
                <a:latin typeface="Comic Sans MS" pitchFamily="66" charset="0"/>
              </a:rPr>
              <a:t>              </a:t>
            </a:r>
            <a:r>
              <a:rPr lang="it-IT" sz="1700" b="1" dirty="0" smtClean="0">
                <a:latin typeface="Comic Sans MS" pitchFamily="66" charset="0"/>
              </a:rPr>
              <a:t>LADIES </a:t>
            </a:r>
          </a:p>
          <a:p>
            <a:r>
              <a:rPr lang="it-IT" sz="1700" b="1" dirty="0" smtClean="0">
                <a:latin typeface="Comic Sans MS" pitchFamily="66" charset="0"/>
              </a:rPr>
              <a:t>     AND GENTLEMEN</a:t>
            </a:r>
            <a:r>
              <a:rPr lang="it-IT" sz="1700" b="1" dirty="0">
                <a:latin typeface="Comic Sans MS" pitchFamily="66" charset="0"/>
              </a:rPr>
              <a:t>, </a:t>
            </a:r>
          </a:p>
          <a:p>
            <a:r>
              <a:rPr lang="it-IT" sz="1700" b="1" dirty="0" smtClean="0">
                <a:latin typeface="Comic Sans MS" pitchFamily="66" charset="0"/>
              </a:rPr>
              <a:t>  THE </a:t>
            </a:r>
            <a:r>
              <a:rPr lang="it-IT" sz="1700" b="1" dirty="0">
                <a:latin typeface="Comic Sans MS" pitchFamily="66" charset="0"/>
              </a:rPr>
              <a:t>GREENHOUSE </a:t>
            </a:r>
            <a:endParaRPr lang="it-IT" sz="1700" b="1" dirty="0" smtClean="0">
              <a:latin typeface="Comic Sans MS" pitchFamily="66" charset="0"/>
            </a:endParaRPr>
          </a:p>
          <a:p>
            <a:r>
              <a:rPr lang="it-IT" sz="1700" b="1" dirty="0" smtClean="0">
                <a:latin typeface="Comic Sans MS" pitchFamily="66" charset="0"/>
              </a:rPr>
              <a:t>EFFECT </a:t>
            </a:r>
            <a:r>
              <a:rPr lang="it-IT" sz="1700" b="1" dirty="0">
                <a:latin typeface="Comic Sans MS" pitchFamily="66" charset="0"/>
              </a:rPr>
              <a:t>IS WORSENING, </a:t>
            </a:r>
          </a:p>
          <a:p>
            <a:r>
              <a:rPr lang="it-IT" sz="1700" b="1" dirty="0" smtClean="0">
                <a:latin typeface="Comic Sans MS" pitchFamily="66" charset="0"/>
              </a:rPr>
              <a:t>AND </a:t>
            </a:r>
            <a:r>
              <a:rPr lang="it-IT" sz="1700" b="1" dirty="0">
                <a:latin typeface="Comic Sans MS" pitchFamily="66" charset="0"/>
              </a:rPr>
              <a:t>THEY’RE ASKING US </a:t>
            </a:r>
            <a:endParaRPr lang="it-IT" sz="1700" b="1" dirty="0" smtClean="0">
              <a:latin typeface="Comic Sans MS" pitchFamily="66" charset="0"/>
            </a:endParaRPr>
          </a:p>
          <a:p>
            <a:r>
              <a:rPr lang="it-IT" sz="1700" b="1" dirty="0" smtClean="0">
                <a:latin typeface="Comic Sans MS" pitchFamily="66" charset="0"/>
              </a:rPr>
              <a:t>TO </a:t>
            </a:r>
            <a:r>
              <a:rPr lang="it-IT" sz="1700" b="1" dirty="0">
                <a:latin typeface="Comic Sans MS" pitchFamily="66" charset="0"/>
              </a:rPr>
              <a:t>REDUCE </a:t>
            </a:r>
            <a:r>
              <a:rPr lang="it-IT" sz="1700" b="1" dirty="0" smtClean="0">
                <a:latin typeface="Comic Sans MS" pitchFamily="66" charset="0"/>
              </a:rPr>
              <a:t>OUR GHG </a:t>
            </a:r>
            <a:endParaRPr lang="it-IT" sz="1700" b="1" dirty="0">
              <a:latin typeface="Comic Sans MS" pitchFamily="66" charset="0"/>
            </a:endParaRPr>
          </a:p>
          <a:p>
            <a:r>
              <a:rPr lang="it-IT" sz="1700" b="1" dirty="0" smtClean="0">
                <a:latin typeface="Comic Sans MS" pitchFamily="66" charset="0"/>
              </a:rPr>
              <a:t>    EMISSIONS</a:t>
            </a:r>
            <a:r>
              <a:rPr lang="it-IT" sz="1700" dirty="0">
                <a:latin typeface="Comic Sans MS" pitchFamily="66" charset="0"/>
              </a:rPr>
              <a:t>…  </a:t>
            </a:r>
          </a:p>
        </p:txBody>
      </p:sp>
      <p:sp>
        <p:nvSpPr>
          <p:cNvPr id="20" name="Text Box 7"/>
          <p:cNvSpPr txBox="1">
            <a:spLocks noChangeArrowheads="1"/>
          </p:cNvSpPr>
          <p:nvPr/>
        </p:nvSpPr>
        <p:spPr bwMode="auto">
          <a:xfrm>
            <a:off x="5833637" y="2212976"/>
            <a:ext cx="677862"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100">
                <a:latin typeface="Comic Sans MS" pitchFamily="66" charset="0"/>
              </a:rPr>
              <a:t>NO!</a:t>
            </a:r>
          </a:p>
        </p:txBody>
      </p:sp>
      <p:sp>
        <p:nvSpPr>
          <p:cNvPr id="21" name="Text Box 8"/>
          <p:cNvSpPr txBox="1">
            <a:spLocks noChangeArrowheads="1"/>
          </p:cNvSpPr>
          <p:nvPr/>
        </p:nvSpPr>
        <p:spPr bwMode="auto">
          <a:xfrm>
            <a:off x="4820812" y="2201863"/>
            <a:ext cx="725487"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300">
                <a:latin typeface="Comic Sans MS" pitchFamily="66" charset="0"/>
              </a:rPr>
              <a:t>NO!</a:t>
            </a:r>
          </a:p>
        </p:txBody>
      </p:sp>
      <p:sp>
        <p:nvSpPr>
          <p:cNvPr id="22" name="Text Box 9"/>
          <p:cNvSpPr txBox="1">
            <a:spLocks noChangeArrowheads="1"/>
          </p:cNvSpPr>
          <p:nvPr/>
        </p:nvSpPr>
        <p:spPr bwMode="auto">
          <a:xfrm>
            <a:off x="4073099" y="2528888"/>
            <a:ext cx="650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latin typeface="Comic Sans MS" pitchFamily="66" charset="0"/>
              </a:rPr>
              <a:t>NO!</a:t>
            </a:r>
          </a:p>
        </p:txBody>
      </p:sp>
      <p:sp>
        <p:nvSpPr>
          <p:cNvPr id="23" name="Text Box 10"/>
          <p:cNvSpPr txBox="1">
            <a:spLocks noChangeArrowheads="1"/>
          </p:cNvSpPr>
          <p:nvPr/>
        </p:nvSpPr>
        <p:spPr bwMode="auto">
          <a:xfrm>
            <a:off x="3522237" y="2862263"/>
            <a:ext cx="650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latin typeface="Comic Sans MS" pitchFamily="66" charset="0"/>
              </a:rPr>
              <a:t>NO!</a:t>
            </a:r>
          </a:p>
        </p:txBody>
      </p:sp>
      <p:sp>
        <p:nvSpPr>
          <p:cNvPr id="24" name="Text Box 11"/>
          <p:cNvSpPr txBox="1">
            <a:spLocks noChangeArrowheads="1"/>
          </p:cNvSpPr>
          <p:nvPr/>
        </p:nvSpPr>
        <p:spPr bwMode="auto">
          <a:xfrm>
            <a:off x="2836437" y="3035301"/>
            <a:ext cx="630237"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900">
                <a:latin typeface="Comic Sans MS" pitchFamily="66" charset="0"/>
              </a:rPr>
              <a:t>NO!</a:t>
            </a:r>
          </a:p>
        </p:txBody>
      </p:sp>
      <p:sp>
        <p:nvSpPr>
          <p:cNvPr id="25" name="Text Box 12"/>
          <p:cNvSpPr txBox="1">
            <a:spLocks noChangeArrowheads="1"/>
          </p:cNvSpPr>
          <p:nvPr/>
        </p:nvSpPr>
        <p:spPr bwMode="auto">
          <a:xfrm>
            <a:off x="6563887" y="4757738"/>
            <a:ext cx="725487"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300">
                <a:latin typeface="Comic Sans MS" pitchFamily="66" charset="0"/>
              </a:rPr>
              <a:t>NO!</a:t>
            </a:r>
          </a:p>
        </p:txBody>
      </p:sp>
      <p:sp>
        <p:nvSpPr>
          <p:cNvPr id="26" name="Text Box 13"/>
          <p:cNvSpPr txBox="1">
            <a:spLocks noChangeArrowheads="1"/>
          </p:cNvSpPr>
          <p:nvPr/>
        </p:nvSpPr>
        <p:spPr bwMode="auto">
          <a:xfrm>
            <a:off x="6948062" y="4225926"/>
            <a:ext cx="650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latin typeface="Comic Sans MS" pitchFamily="66" charset="0"/>
              </a:rPr>
              <a:t>NO!</a:t>
            </a:r>
          </a:p>
        </p:txBody>
      </p:sp>
      <p:sp>
        <p:nvSpPr>
          <p:cNvPr id="27" name="Text Box 14"/>
          <p:cNvSpPr txBox="1">
            <a:spLocks noChangeArrowheads="1"/>
          </p:cNvSpPr>
          <p:nvPr/>
        </p:nvSpPr>
        <p:spPr bwMode="auto">
          <a:xfrm>
            <a:off x="7208412" y="3646488"/>
            <a:ext cx="650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latin typeface="Comic Sans MS" pitchFamily="66" charset="0"/>
              </a:rPr>
              <a:t>NO!</a:t>
            </a:r>
          </a:p>
        </p:txBody>
      </p:sp>
      <p:sp>
        <p:nvSpPr>
          <p:cNvPr id="28" name="Text Box 15"/>
          <p:cNvSpPr txBox="1">
            <a:spLocks noChangeArrowheads="1"/>
          </p:cNvSpPr>
          <p:nvPr/>
        </p:nvSpPr>
        <p:spPr bwMode="auto">
          <a:xfrm>
            <a:off x="6700412" y="2281238"/>
            <a:ext cx="650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latin typeface="Comic Sans MS" pitchFamily="66" charset="0"/>
              </a:rPr>
              <a:t>NO!</a:t>
            </a:r>
          </a:p>
        </p:txBody>
      </p:sp>
      <p:sp>
        <p:nvSpPr>
          <p:cNvPr id="29" name="Text Box 16"/>
          <p:cNvSpPr txBox="1">
            <a:spLocks noChangeArrowheads="1"/>
          </p:cNvSpPr>
          <p:nvPr/>
        </p:nvSpPr>
        <p:spPr bwMode="auto">
          <a:xfrm>
            <a:off x="7200474" y="2743201"/>
            <a:ext cx="606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a:latin typeface="Comic Sans MS" pitchFamily="66" charset="0"/>
              </a:rPr>
              <a:t>NO!</a:t>
            </a:r>
          </a:p>
        </p:txBody>
      </p:sp>
      <p:sp>
        <p:nvSpPr>
          <p:cNvPr id="4" name="CasellaDiTesto 3"/>
          <p:cNvSpPr txBox="1"/>
          <p:nvPr/>
        </p:nvSpPr>
        <p:spPr>
          <a:xfrm>
            <a:off x="4819796" y="5671020"/>
            <a:ext cx="2206053" cy="276999"/>
          </a:xfrm>
          <a:prstGeom prst="rect">
            <a:avLst/>
          </a:prstGeom>
          <a:noFill/>
        </p:spPr>
        <p:txBody>
          <a:bodyPr wrap="none" rtlCol="0">
            <a:spAutoFit/>
          </a:bodyPr>
          <a:lstStyle/>
          <a:p>
            <a:r>
              <a:rPr lang="it-IT" sz="1200" dirty="0" smtClean="0"/>
              <a:t>Source: Le Canard </a:t>
            </a:r>
            <a:r>
              <a:rPr lang="it-IT" sz="1200" dirty="0" err="1" smtClean="0"/>
              <a:t>Enchaîné</a:t>
            </a:r>
            <a:r>
              <a:rPr lang="it-IT" sz="1200" dirty="0" smtClean="0"/>
              <a:t> </a:t>
            </a:r>
            <a:endParaRPr lang="it-IT" sz="1200" dirty="0"/>
          </a:p>
        </p:txBody>
      </p:sp>
      <p:sp>
        <p:nvSpPr>
          <p:cNvPr id="32" name="Titolo 1"/>
          <p:cNvSpPr>
            <a:spLocks noGrp="1"/>
          </p:cNvSpPr>
          <p:nvPr>
            <p:ph type="title"/>
          </p:nvPr>
        </p:nvSpPr>
        <p:spPr>
          <a:xfrm>
            <a:off x="675691" y="254000"/>
            <a:ext cx="7772400" cy="838200"/>
          </a:xfrm>
        </p:spPr>
        <p:txBody>
          <a:bodyPr/>
          <a:lstStyle/>
          <a:p>
            <a:r>
              <a:rPr lang="en-US" dirty="0" smtClean="0"/>
              <a:t>Effects of Global Warming, Year 2050</a:t>
            </a:r>
            <a:endParaRPr lang="en-US" dirty="0"/>
          </a:p>
        </p:txBody>
      </p:sp>
    </p:spTree>
    <p:extLst>
      <p:ext uri="{BB962C8B-B14F-4D97-AF65-F5344CB8AC3E}">
        <p14:creationId xmlns:p14="http://schemas.microsoft.com/office/powerpoint/2010/main" val="1759569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Our Vision</a:t>
            </a:r>
            <a:endParaRPr lang="en-GB" dirty="0"/>
          </a:p>
        </p:txBody>
      </p:sp>
      <p:sp>
        <p:nvSpPr>
          <p:cNvPr id="3" name="Segnaposto contenuto 2"/>
          <p:cNvSpPr>
            <a:spLocks noGrp="1"/>
          </p:cNvSpPr>
          <p:nvPr>
            <p:ph idx="1"/>
          </p:nvPr>
        </p:nvSpPr>
        <p:spPr/>
        <p:txBody>
          <a:bodyPr/>
          <a:lstStyle/>
          <a:p>
            <a:r>
              <a:rPr lang="en-US" sz="2400" dirty="0" smtClean="0"/>
              <a:t>Sustainable </a:t>
            </a:r>
            <a:r>
              <a:rPr lang="en-US" sz="2400" dirty="0"/>
              <a:t>development is a global strategic goal, which seeks to achieve economic growth that promotes a fair and just society while conserving the natural environment and the world’s scarce, non-renewable resources for future </a:t>
            </a:r>
            <a:r>
              <a:rPr lang="en-US" sz="2400" dirty="0" smtClean="0"/>
              <a:t>generations.</a:t>
            </a:r>
          </a:p>
          <a:p>
            <a:r>
              <a:rPr lang="en-US" sz="2400" dirty="0"/>
              <a:t>It is our belief we, given our position in and impact on the economic, social and technological scenario, can play an important part in making this happen.</a:t>
            </a:r>
            <a:endParaRPr lang="it-IT" sz="2400" dirty="0"/>
          </a:p>
          <a:p>
            <a:endParaRPr lang="en-US" sz="2400" dirty="0" smtClean="0"/>
          </a:p>
          <a:p>
            <a:endParaRPr lang="it-IT" sz="2400" dirty="0"/>
          </a:p>
        </p:txBody>
      </p:sp>
    </p:spTree>
    <p:extLst>
      <p:ext uri="{BB962C8B-B14F-4D97-AF65-F5344CB8AC3E}">
        <p14:creationId xmlns:p14="http://schemas.microsoft.com/office/powerpoint/2010/main" val="2483895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Milestones</a:t>
            </a:r>
            <a:endParaRPr lang="en-GB" dirty="0"/>
          </a:p>
        </p:txBody>
      </p:sp>
      <p:sp>
        <p:nvSpPr>
          <p:cNvPr id="3" name="Segnaposto contenuto 2"/>
          <p:cNvSpPr>
            <a:spLocks noGrp="1"/>
          </p:cNvSpPr>
          <p:nvPr>
            <p:ph idx="1"/>
          </p:nvPr>
        </p:nvSpPr>
        <p:spPr/>
        <p:txBody>
          <a:bodyPr/>
          <a:lstStyle/>
          <a:p>
            <a:pPr>
              <a:spcBef>
                <a:spcPts val="600"/>
              </a:spcBef>
              <a:spcAft>
                <a:spcPts val="600"/>
              </a:spcAft>
            </a:pPr>
            <a:r>
              <a:rPr lang="en-GB" sz="2400" dirty="0" smtClean="0"/>
              <a:t>November 1996 – ETNO launches its Environmental Charter</a:t>
            </a:r>
          </a:p>
          <a:p>
            <a:pPr>
              <a:spcBef>
                <a:spcPts val="600"/>
              </a:spcBef>
              <a:spcAft>
                <a:spcPts val="600"/>
              </a:spcAft>
            </a:pPr>
            <a:r>
              <a:rPr lang="en-GB" sz="2400" dirty="0" smtClean="0"/>
              <a:t>November 1998 – ETNO publishes its first Environmental Report</a:t>
            </a:r>
          </a:p>
          <a:p>
            <a:pPr>
              <a:spcBef>
                <a:spcPts val="600"/>
              </a:spcBef>
              <a:spcAft>
                <a:spcPts val="600"/>
              </a:spcAft>
            </a:pPr>
            <a:r>
              <a:rPr lang="en-GB" sz="2400" dirty="0" smtClean="0"/>
              <a:t>November 2004 – ETNO launches its Sustainability Charter and joins the Global Compact</a:t>
            </a:r>
          </a:p>
          <a:p>
            <a:pPr>
              <a:spcBef>
                <a:spcPts val="600"/>
              </a:spcBef>
              <a:spcAft>
                <a:spcPts val="600"/>
              </a:spcAft>
            </a:pPr>
            <a:r>
              <a:rPr lang="en-GB" sz="2400" dirty="0" smtClean="0"/>
              <a:t>January 2007 – ETNO launches its first Sustainability Report</a:t>
            </a:r>
          </a:p>
          <a:p>
            <a:pPr>
              <a:spcBef>
                <a:spcPts val="600"/>
              </a:spcBef>
              <a:spcAft>
                <a:spcPts val="600"/>
              </a:spcAft>
            </a:pPr>
            <a:r>
              <a:rPr lang="en-GB" sz="2400" dirty="0" smtClean="0"/>
              <a:t>September 2012 – ETNO launches its Corporate Responsibility Charter</a:t>
            </a:r>
            <a:endParaRPr lang="en-GB" sz="2400" dirty="0"/>
          </a:p>
        </p:txBody>
      </p:sp>
    </p:spTree>
    <p:extLst>
      <p:ext uri="{BB962C8B-B14F-4D97-AF65-F5344CB8AC3E}">
        <p14:creationId xmlns:p14="http://schemas.microsoft.com/office/powerpoint/2010/main" val="3914053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Charter Basic </a:t>
            </a:r>
            <a:r>
              <a:rPr lang="en-GB" dirty="0" smtClean="0"/>
              <a:t>Commitments</a:t>
            </a:r>
            <a:endParaRPr lang="en-GB" dirty="0"/>
          </a:p>
        </p:txBody>
      </p:sp>
      <p:sp>
        <p:nvSpPr>
          <p:cNvPr id="3" name="Segnaposto contenuto 2"/>
          <p:cNvSpPr>
            <a:spLocks noGrp="1"/>
          </p:cNvSpPr>
          <p:nvPr>
            <p:ph idx="1"/>
          </p:nvPr>
        </p:nvSpPr>
        <p:spPr/>
        <p:txBody>
          <a:bodyPr/>
          <a:lstStyle/>
          <a:p>
            <a:pPr marL="0" indent="0">
              <a:buNone/>
            </a:pPr>
            <a:r>
              <a:rPr lang="en-US" sz="2200" dirty="0" smtClean="0"/>
              <a:t>The </a:t>
            </a:r>
            <a:r>
              <a:rPr lang="en-US" sz="2200" dirty="0" smtClean="0"/>
              <a:t>Charter </a:t>
            </a:r>
            <a:r>
              <a:rPr lang="en-US" sz="2200" dirty="0"/>
              <a:t>embodies </a:t>
            </a:r>
            <a:r>
              <a:rPr lang="en-US" sz="2200" dirty="0" smtClean="0"/>
              <a:t>its signatories’ </a:t>
            </a:r>
            <a:r>
              <a:rPr lang="en-US" sz="2200" dirty="0"/>
              <a:t>commitment to sustainable development via:</a:t>
            </a:r>
          </a:p>
          <a:p>
            <a:r>
              <a:rPr lang="en-US" sz="2200" dirty="0" smtClean="0"/>
              <a:t>a </a:t>
            </a:r>
            <a:r>
              <a:rPr lang="en-US" sz="2200" dirty="0"/>
              <a:t>sustainable provision of ICT based solutions with significant </a:t>
            </a:r>
            <a:r>
              <a:rPr lang="en-US" sz="2200" dirty="0" smtClean="0"/>
              <a:t>environmental, social </a:t>
            </a:r>
            <a:r>
              <a:rPr lang="en-US" sz="2200" dirty="0"/>
              <a:t>and economic benefits, with a particular focus on enabling the reduction </a:t>
            </a:r>
            <a:r>
              <a:rPr lang="en-US" sz="2200" dirty="0" smtClean="0"/>
              <a:t>of environmental </a:t>
            </a:r>
            <a:r>
              <a:rPr lang="en-US" sz="2200" dirty="0"/>
              <a:t>impacts of other industry sectors and society at large </a:t>
            </a:r>
            <a:r>
              <a:rPr lang="en-US" sz="2200" dirty="0" smtClean="0"/>
              <a:t>and improving </a:t>
            </a:r>
            <a:r>
              <a:rPr lang="en-US" sz="2200" dirty="0"/>
              <a:t>citizens’ quality of life;</a:t>
            </a:r>
          </a:p>
          <a:p>
            <a:r>
              <a:rPr lang="en-US" sz="2200" dirty="0" smtClean="0"/>
              <a:t>a </a:t>
            </a:r>
            <a:r>
              <a:rPr lang="en-US" sz="2200" dirty="0"/>
              <a:t>determined effort to integrate our business activities with environmental, </a:t>
            </a:r>
            <a:r>
              <a:rPr lang="en-US" sz="2200" dirty="0" smtClean="0"/>
              <a:t>social, and </a:t>
            </a:r>
            <a:r>
              <a:rPr lang="en-US" sz="2200" dirty="0"/>
              <a:t>economic responsibilities — </a:t>
            </a:r>
            <a:r>
              <a:rPr lang="en-US" sz="2200" dirty="0" smtClean="0"/>
              <a:t>minimizing</a:t>
            </a:r>
            <a:r>
              <a:rPr lang="en-US" sz="2200" dirty="0"/>
              <a:t>, where practicable, any </a:t>
            </a:r>
            <a:r>
              <a:rPr lang="en-US" sz="2200" dirty="0" smtClean="0"/>
              <a:t>negative impact </a:t>
            </a:r>
            <a:r>
              <a:rPr lang="en-US" sz="2200" dirty="0"/>
              <a:t>these activities may generate.</a:t>
            </a:r>
            <a:endParaRPr lang="it-IT" sz="2200" dirty="0"/>
          </a:p>
        </p:txBody>
      </p:sp>
    </p:spTree>
    <p:extLst>
      <p:ext uri="{BB962C8B-B14F-4D97-AF65-F5344CB8AC3E}">
        <p14:creationId xmlns:p14="http://schemas.microsoft.com/office/powerpoint/2010/main" val="2623261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533399"/>
            <a:ext cx="7772400" cy="1166611"/>
          </a:xfrm>
        </p:spPr>
        <p:txBody>
          <a:bodyPr/>
          <a:lstStyle/>
          <a:p>
            <a:r>
              <a:rPr lang="en-GB" dirty="0" smtClean="0"/>
              <a:t>Our Pledge</a:t>
            </a:r>
            <a:endParaRPr lang="en-GB" dirty="0"/>
          </a:p>
        </p:txBody>
      </p:sp>
      <p:sp>
        <p:nvSpPr>
          <p:cNvPr id="3" name="Segnaposto contenuto 2"/>
          <p:cNvSpPr>
            <a:spLocks noGrp="1"/>
          </p:cNvSpPr>
          <p:nvPr>
            <p:ph idx="1"/>
          </p:nvPr>
        </p:nvSpPr>
        <p:spPr>
          <a:xfrm>
            <a:off x="783092" y="2994518"/>
            <a:ext cx="3805894" cy="2718425"/>
          </a:xfrm>
        </p:spPr>
        <p:txBody>
          <a:bodyPr/>
          <a:lstStyle/>
          <a:p>
            <a:r>
              <a:rPr lang="en-GB" sz="2200" dirty="0" smtClean="0"/>
              <a:t>Regulatory </a:t>
            </a:r>
            <a:r>
              <a:rPr lang="en-GB" sz="2200" dirty="0" smtClean="0"/>
              <a:t>Compliance</a:t>
            </a:r>
            <a:endParaRPr lang="en-GB" sz="2200" dirty="0" smtClean="0"/>
          </a:p>
          <a:p>
            <a:r>
              <a:rPr lang="en-GB" sz="2200" dirty="0" smtClean="0"/>
              <a:t>Awareness</a:t>
            </a:r>
            <a:endParaRPr lang="en-GB" sz="2200" dirty="0" smtClean="0"/>
          </a:p>
          <a:p>
            <a:r>
              <a:rPr lang="en-GB" sz="2200" dirty="0" smtClean="0"/>
              <a:t>Research and Development</a:t>
            </a:r>
          </a:p>
          <a:p>
            <a:r>
              <a:rPr lang="en-GB" sz="2200" dirty="0" smtClean="0"/>
              <a:t>Procurement</a:t>
            </a:r>
            <a:endParaRPr lang="en-GB" sz="2200" dirty="0" smtClean="0"/>
          </a:p>
        </p:txBody>
      </p:sp>
      <p:sp>
        <p:nvSpPr>
          <p:cNvPr id="4" name="Segnaposto contenuto 2"/>
          <p:cNvSpPr txBox="1">
            <a:spLocks/>
          </p:cNvSpPr>
          <p:nvPr/>
        </p:nvSpPr>
        <p:spPr bwMode="auto">
          <a:xfrm>
            <a:off x="4760518" y="2994518"/>
            <a:ext cx="3805894" cy="2718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20000"/>
              </a:spcBef>
              <a:spcAft>
                <a:spcPct val="0"/>
              </a:spcAft>
              <a:buBlip>
                <a:blip r:embed="rId2"/>
              </a:buBlip>
              <a:defRPr sz="2000">
                <a:solidFill>
                  <a:srgbClr val="FFA100"/>
                </a:solidFill>
                <a:latin typeface="+mn-lt"/>
                <a:ea typeface="ＭＳ Ｐゴシック" pitchFamily="34" charset="-128"/>
                <a:cs typeface="ＭＳ Ｐゴシック" pitchFamily="-107" charset="-128"/>
              </a:defRPr>
            </a:lvl1pPr>
            <a:lvl2pPr marL="742950" indent="-285750" algn="l" rtl="0" eaLnBrk="0" fontAlgn="base" hangingPunct="0">
              <a:lnSpc>
                <a:spcPct val="90000"/>
              </a:lnSpc>
              <a:spcBef>
                <a:spcPct val="20000"/>
              </a:spcBef>
              <a:spcAft>
                <a:spcPct val="0"/>
              </a:spcAft>
              <a:buFont typeface="Times" pitchFamily="18" charset="0"/>
              <a:buChar char="•"/>
              <a:defRPr sz="2000">
                <a:solidFill>
                  <a:schemeClr val="tx1"/>
                </a:solidFill>
                <a:latin typeface="+mn-lt"/>
                <a:ea typeface="ＭＳ Ｐゴシック" pitchFamily="34" charset="-128"/>
                <a:cs typeface="ＭＳ Ｐゴシック"/>
              </a:defRPr>
            </a:lvl2pPr>
            <a:lvl3pPr marL="1143000" indent="-228600" algn="l" rtl="0" eaLnBrk="0" fontAlgn="base" hangingPunct="0">
              <a:lnSpc>
                <a:spcPct val="90000"/>
              </a:lnSpc>
              <a:spcBef>
                <a:spcPct val="20000"/>
              </a:spcBef>
              <a:spcAft>
                <a:spcPct val="0"/>
              </a:spcAft>
              <a:buBlip>
                <a:blip r:embed="rId3"/>
              </a:buBlip>
              <a:defRPr>
                <a:solidFill>
                  <a:schemeClr val="bg2"/>
                </a:solidFill>
                <a:latin typeface="+mn-lt"/>
                <a:ea typeface="ＭＳ Ｐゴシック" pitchFamily="34" charset="-128"/>
                <a:cs typeface="ＭＳ Ｐゴシック"/>
              </a:defRPr>
            </a:lvl3pPr>
            <a:lvl4pPr marL="1600200" indent="-228600" algn="l" rtl="0" eaLnBrk="0" fontAlgn="base" hangingPunct="0">
              <a:lnSpc>
                <a:spcPct val="90000"/>
              </a:lnSpc>
              <a:spcBef>
                <a:spcPct val="20000"/>
              </a:spcBef>
              <a:spcAft>
                <a:spcPct val="0"/>
              </a:spcAft>
              <a:buBlip>
                <a:blip r:embed="rId4"/>
              </a:buBlip>
              <a:defRPr sz="1400">
                <a:solidFill>
                  <a:schemeClr val="tx1"/>
                </a:solidFill>
                <a:latin typeface="+mn-lt"/>
                <a:ea typeface="ＭＳ Ｐゴシック" pitchFamily="34" charset="-128"/>
                <a:cs typeface="ＭＳ Ｐゴシック"/>
              </a:defRPr>
            </a:lvl4pPr>
            <a:lvl5pPr marL="2057400" indent="-228600" algn="l" rtl="0" eaLnBrk="0" fontAlgn="base" hangingPunct="0">
              <a:lnSpc>
                <a:spcPct val="90000"/>
              </a:lnSpc>
              <a:spcBef>
                <a:spcPct val="20000"/>
              </a:spcBef>
              <a:spcAft>
                <a:spcPct val="0"/>
              </a:spcAft>
              <a:buFont typeface="Times" pitchFamily="18" charset="0"/>
              <a:buChar char="•"/>
              <a:defRPr sz="1000">
                <a:solidFill>
                  <a:schemeClr val="tx1"/>
                </a:solidFill>
                <a:latin typeface="+mn-lt"/>
                <a:ea typeface="ＭＳ Ｐゴシック" pitchFamily="34" charset="-128"/>
                <a:cs typeface="ＭＳ Ｐゴシック"/>
              </a:defRPr>
            </a:lvl5pPr>
            <a:lvl6pPr marL="2514600" indent="-228600" algn="l" rtl="0" eaLnBrk="1" fontAlgn="base" hangingPunct="1">
              <a:lnSpc>
                <a:spcPct val="90000"/>
              </a:lnSpc>
              <a:spcBef>
                <a:spcPct val="20000"/>
              </a:spcBef>
              <a:spcAft>
                <a:spcPct val="0"/>
              </a:spcAft>
              <a:buFont typeface="Times" pitchFamily="1" charset="0"/>
              <a:buChar char="•"/>
              <a:defRPr sz="1000">
                <a:solidFill>
                  <a:schemeClr val="tx1"/>
                </a:solidFill>
                <a:latin typeface="+mn-lt"/>
                <a:ea typeface="+mn-ea"/>
              </a:defRPr>
            </a:lvl6pPr>
            <a:lvl7pPr marL="2971800" indent="-228600" algn="l" rtl="0" eaLnBrk="1" fontAlgn="base" hangingPunct="1">
              <a:lnSpc>
                <a:spcPct val="90000"/>
              </a:lnSpc>
              <a:spcBef>
                <a:spcPct val="20000"/>
              </a:spcBef>
              <a:spcAft>
                <a:spcPct val="0"/>
              </a:spcAft>
              <a:buFont typeface="Times" pitchFamily="1" charset="0"/>
              <a:buChar char="•"/>
              <a:defRPr sz="1000">
                <a:solidFill>
                  <a:schemeClr val="tx1"/>
                </a:solidFill>
                <a:latin typeface="+mn-lt"/>
                <a:ea typeface="+mn-ea"/>
              </a:defRPr>
            </a:lvl7pPr>
            <a:lvl8pPr marL="3429000" indent="-228600" algn="l" rtl="0" eaLnBrk="1" fontAlgn="base" hangingPunct="1">
              <a:lnSpc>
                <a:spcPct val="90000"/>
              </a:lnSpc>
              <a:spcBef>
                <a:spcPct val="20000"/>
              </a:spcBef>
              <a:spcAft>
                <a:spcPct val="0"/>
              </a:spcAft>
              <a:buFont typeface="Times" pitchFamily="1" charset="0"/>
              <a:buChar char="•"/>
              <a:defRPr sz="1000">
                <a:solidFill>
                  <a:schemeClr val="tx1"/>
                </a:solidFill>
                <a:latin typeface="+mn-lt"/>
                <a:ea typeface="+mn-ea"/>
              </a:defRPr>
            </a:lvl8pPr>
            <a:lvl9pPr marL="3886200" indent="-228600" algn="l" rtl="0" eaLnBrk="1" fontAlgn="base" hangingPunct="1">
              <a:lnSpc>
                <a:spcPct val="90000"/>
              </a:lnSpc>
              <a:spcBef>
                <a:spcPct val="20000"/>
              </a:spcBef>
              <a:spcAft>
                <a:spcPct val="0"/>
              </a:spcAft>
              <a:buFont typeface="Times" pitchFamily="1" charset="0"/>
              <a:buChar char="•"/>
              <a:defRPr sz="1000">
                <a:solidFill>
                  <a:schemeClr val="tx1"/>
                </a:solidFill>
                <a:latin typeface="+mn-lt"/>
                <a:ea typeface="+mn-ea"/>
              </a:defRPr>
            </a:lvl9pPr>
          </a:lstStyle>
          <a:p>
            <a:r>
              <a:rPr lang="en-GB" sz="2200" dirty="0" smtClean="0"/>
              <a:t>Accountability</a:t>
            </a:r>
          </a:p>
          <a:p>
            <a:r>
              <a:rPr lang="en-GB" sz="2200" dirty="0" smtClean="0"/>
              <a:t>Cooperation</a:t>
            </a:r>
          </a:p>
          <a:p>
            <a:r>
              <a:rPr lang="en-GB" sz="2200" dirty="0" smtClean="0"/>
              <a:t>Management Systems</a:t>
            </a:r>
          </a:p>
          <a:p>
            <a:r>
              <a:rPr lang="en-GB" sz="2200" dirty="0" smtClean="0"/>
              <a:t>Employee Relations</a:t>
            </a:r>
          </a:p>
        </p:txBody>
      </p:sp>
      <p:sp>
        <p:nvSpPr>
          <p:cNvPr id="5" name="Titolo 1"/>
          <p:cNvSpPr txBox="1">
            <a:spLocks/>
          </p:cNvSpPr>
          <p:nvPr/>
        </p:nvSpPr>
        <p:spPr bwMode="auto">
          <a:xfrm>
            <a:off x="685800" y="1276351"/>
            <a:ext cx="7772400" cy="11666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800">
                <a:solidFill>
                  <a:srgbClr val="07458B"/>
                </a:solidFill>
                <a:latin typeface="+mj-lt"/>
                <a:ea typeface="ＭＳ Ｐゴシック" pitchFamily="34" charset="-128"/>
                <a:cs typeface="ＭＳ Ｐゴシック" pitchFamily="-107" charset="-128"/>
              </a:defRPr>
            </a:lvl1pPr>
            <a:lvl2pPr algn="l" rtl="0" eaLnBrk="0" fontAlgn="base" hangingPunct="0">
              <a:lnSpc>
                <a:spcPct val="90000"/>
              </a:lnSpc>
              <a:spcBef>
                <a:spcPct val="0"/>
              </a:spcBef>
              <a:spcAft>
                <a:spcPct val="0"/>
              </a:spcAft>
              <a:defRPr sz="2800">
                <a:solidFill>
                  <a:srgbClr val="07458B"/>
                </a:solidFill>
                <a:latin typeface="Arial" charset="0"/>
                <a:ea typeface="ＭＳ Ｐゴシック" pitchFamily="34" charset="-128"/>
                <a:cs typeface="ＭＳ Ｐゴシック" pitchFamily="-107" charset="-128"/>
              </a:defRPr>
            </a:lvl2pPr>
            <a:lvl3pPr algn="l" rtl="0" eaLnBrk="0" fontAlgn="base" hangingPunct="0">
              <a:lnSpc>
                <a:spcPct val="90000"/>
              </a:lnSpc>
              <a:spcBef>
                <a:spcPct val="0"/>
              </a:spcBef>
              <a:spcAft>
                <a:spcPct val="0"/>
              </a:spcAft>
              <a:defRPr sz="2800">
                <a:solidFill>
                  <a:srgbClr val="07458B"/>
                </a:solidFill>
                <a:latin typeface="Arial" charset="0"/>
                <a:ea typeface="ＭＳ Ｐゴシック" pitchFamily="34" charset="-128"/>
                <a:cs typeface="ＭＳ Ｐゴシック" pitchFamily="-107" charset="-128"/>
              </a:defRPr>
            </a:lvl3pPr>
            <a:lvl4pPr algn="l" rtl="0" eaLnBrk="0" fontAlgn="base" hangingPunct="0">
              <a:lnSpc>
                <a:spcPct val="90000"/>
              </a:lnSpc>
              <a:spcBef>
                <a:spcPct val="0"/>
              </a:spcBef>
              <a:spcAft>
                <a:spcPct val="0"/>
              </a:spcAft>
              <a:defRPr sz="2800">
                <a:solidFill>
                  <a:srgbClr val="07458B"/>
                </a:solidFill>
                <a:latin typeface="Arial" charset="0"/>
                <a:ea typeface="ＭＳ Ｐゴシック" pitchFamily="34" charset="-128"/>
                <a:cs typeface="ＭＳ Ｐゴシック" pitchFamily="-107" charset="-128"/>
              </a:defRPr>
            </a:lvl4pPr>
            <a:lvl5pPr algn="l" rtl="0" eaLnBrk="0" fontAlgn="base" hangingPunct="0">
              <a:lnSpc>
                <a:spcPct val="90000"/>
              </a:lnSpc>
              <a:spcBef>
                <a:spcPct val="0"/>
              </a:spcBef>
              <a:spcAft>
                <a:spcPct val="0"/>
              </a:spcAft>
              <a:defRPr sz="2800">
                <a:solidFill>
                  <a:srgbClr val="07458B"/>
                </a:solidFill>
                <a:latin typeface="Arial" charset="0"/>
                <a:ea typeface="ＭＳ Ｐゴシック" pitchFamily="34" charset="-128"/>
                <a:cs typeface="ＭＳ Ｐゴシック" pitchFamily="-107" charset="-128"/>
              </a:defRPr>
            </a:lvl5pPr>
            <a:lvl6pPr marL="457200" algn="l" rtl="0" eaLnBrk="1" fontAlgn="base" hangingPunct="1">
              <a:lnSpc>
                <a:spcPct val="90000"/>
              </a:lnSpc>
              <a:spcBef>
                <a:spcPct val="0"/>
              </a:spcBef>
              <a:spcAft>
                <a:spcPct val="0"/>
              </a:spcAft>
              <a:defRPr sz="2800">
                <a:solidFill>
                  <a:srgbClr val="07458B"/>
                </a:solidFill>
                <a:latin typeface="Arial" charset="0"/>
                <a:ea typeface="ＭＳ Ｐゴシック" pitchFamily="96" charset="-128"/>
              </a:defRPr>
            </a:lvl6pPr>
            <a:lvl7pPr marL="914400" algn="l" rtl="0" eaLnBrk="1" fontAlgn="base" hangingPunct="1">
              <a:lnSpc>
                <a:spcPct val="90000"/>
              </a:lnSpc>
              <a:spcBef>
                <a:spcPct val="0"/>
              </a:spcBef>
              <a:spcAft>
                <a:spcPct val="0"/>
              </a:spcAft>
              <a:defRPr sz="2800">
                <a:solidFill>
                  <a:srgbClr val="07458B"/>
                </a:solidFill>
                <a:latin typeface="Arial" charset="0"/>
                <a:ea typeface="ＭＳ Ｐゴシック" pitchFamily="96" charset="-128"/>
              </a:defRPr>
            </a:lvl7pPr>
            <a:lvl8pPr marL="1371600" algn="l" rtl="0" eaLnBrk="1" fontAlgn="base" hangingPunct="1">
              <a:lnSpc>
                <a:spcPct val="90000"/>
              </a:lnSpc>
              <a:spcBef>
                <a:spcPct val="0"/>
              </a:spcBef>
              <a:spcAft>
                <a:spcPct val="0"/>
              </a:spcAft>
              <a:defRPr sz="2800">
                <a:solidFill>
                  <a:srgbClr val="07458B"/>
                </a:solidFill>
                <a:latin typeface="Arial" charset="0"/>
                <a:ea typeface="ＭＳ Ｐゴシック" pitchFamily="96" charset="-128"/>
              </a:defRPr>
            </a:lvl8pPr>
            <a:lvl9pPr marL="1828800" algn="l" rtl="0" eaLnBrk="1" fontAlgn="base" hangingPunct="1">
              <a:lnSpc>
                <a:spcPct val="90000"/>
              </a:lnSpc>
              <a:spcBef>
                <a:spcPct val="0"/>
              </a:spcBef>
              <a:spcAft>
                <a:spcPct val="0"/>
              </a:spcAft>
              <a:defRPr sz="2800">
                <a:solidFill>
                  <a:srgbClr val="07458B"/>
                </a:solidFill>
                <a:latin typeface="Arial" charset="0"/>
                <a:ea typeface="ＭＳ Ｐゴシック" pitchFamily="96" charset="-128"/>
              </a:defRPr>
            </a:lvl9pPr>
          </a:lstStyle>
          <a:p>
            <a:r>
              <a:rPr lang="en-GB" sz="2200" dirty="0" smtClean="0"/>
              <a:t>We, as Sustainability Charter signatories, whether individually or collectively, are committed to continuous improvement and the sharing of best practices via action in the following areas:</a:t>
            </a:r>
            <a:endParaRPr lang="en-GB" sz="2200" dirty="0"/>
          </a:p>
        </p:txBody>
      </p:sp>
    </p:spTree>
    <p:extLst>
      <p:ext uri="{BB962C8B-B14F-4D97-AF65-F5344CB8AC3E}">
        <p14:creationId xmlns:p14="http://schemas.microsoft.com/office/powerpoint/2010/main" val="3390938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The 21 Signatories of the </a:t>
            </a:r>
            <a:r>
              <a:rPr lang="en-GB" dirty="0" smtClean="0"/>
              <a:t>ETNO </a:t>
            </a:r>
            <a:br>
              <a:rPr lang="en-GB" dirty="0" smtClean="0"/>
            </a:br>
            <a:r>
              <a:rPr lang="en-GB" dirty="0" smtClean="0"/>
              <a:t>Sustainability Charter</a:t>
            </a:r>
            <a:endParaRPr lang="en-GB" dirty="0"/>
          </a:p>
        </p:txBody>
      </p:sp>
      <p:pic>
        <p:nvPicPr>
          <p:cNvPr id="18434" name="Picture 2" descr="C:\Users\00917223\Desktop\Telekom Slovenij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7112" y="4508363"/>
            <a:ext cx="2286449" cy="393211"/>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9469" y="4366140"/>
            <a:ext cx="158115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descr="C:\Users\00917223\AppData\Local\Microsoft\Windows\Temporary Internet Files\Content.Outlook\YU7X4F1I\eircom-meteor_logo_cs3_cmyk (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3862" y="1691762"/>
            <a:ext cx="2448644" cy="384139"/>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4557476"/>
            <a:ext cx="1833550" cy="65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20" descr="Belgacom">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568" y="1563811"/>
            <a:ext cx="1080120" cy="71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logo-CYTA-brandin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61203" y="1719607"/>
            <a:ext cx="1150938"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ggetto 2"/>
          <p:cNvGraphicFramePr>
            <a:graphicFrameLocks noChangeAspect="1"/>
          </p:cNvGraphicFramePr>
          <p:nvPr>
            <p:extLst>
              <p:ext uri="{D42A27DB-BD31-4B8C-83A1-F6EECF244321}">
                <p14:modId xmlns:p14="http://schemas.microsoft.com/office/powerpoint/2010/main" val="3138728116"/>
              </p:ext>
            </p:extLst>
          </p:nvPr>
        </p:nvGraphicFramePr>
        <p:xfrm>
          <a:off x="3330222" y="1412777"/>
          <a:ext cx="1476440" cy="592114"/>
        </p:xfrm>
        <a:graphic>
          <a:graphicData uri="http://schemas.openxmlformats.org/presentationml/2006/ole">
            <mc:AlternateContent xmlns:mc="http://schemas.openxmlformats.org/markup-compatibility/2006">
              <mc:Choice xmlns:v="urn:schemas-microsoft-com:vml" Requires="v">
                <p:oleObj spid="_x0000_s19482" name="Photo Editor Photo" r:id="rId11" imgW="1352381" imgH="542857" progId="MSPhotoEd.3">
                  <p:embed/>
                </p:oleObj>
              </mc:Choice>
              <mc:Fallback>
                <p:oleObj name="Photo Editor Photo" r:id="rId11" imgW="1352381" imgH="542857" progId="MSPhotoEd.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30222" y="1412777"/>
                        <a:ext cx="1476440" cy="592114"/>
                      </a:xfrm>
                      <a:prstGeom prst="rect">
                        <a:avLst/>
                      </a:prstGeom>
                      <a:noFill/>
                      <a:ln>
                        <a:noFill/>
                      </a:ln>
                      <a:effectLst/>
                    </p:spPr>
                  </p:pic>
                </p:oleObj>
              </mc:Fallback>
            </mc:AlternateContent>
          </a:graphicData>
        </a:graphic>
      </p:graphicFrame>
      <p:graphicFrame>
        <p:nvGraphicFramePr>
          <p:cNvPr id="6" name="Oggetto 5"/>
          <p:cNvGraphicFramePr>
            <a:graphicFrameLocks noChangeAspect="1"/>
          </p:cNvGraphicFramePr>
          <p:nvPr>
            <p:extLst>
              <p:ext uri="{D42A27DB-BD31-4B8C-83A1-F6EECF244321}">
                <p14:modId xmlns:p14="http://schemas.microsoft.com/office/powerpoint/2010/main" val="821475922"/>
              </p:ext>
            </p:extLst>
          </p:nvPr>
        </p:nvGraphicFramePr>
        <p:xfrm>
          <a:off x="7676468" y="1437702"/>
          <a:ext cx="792088" cy="792088"/>
        </p:xfrm>
        <a:graphic>
          <a:graphicData uri="http://schemas.openxmlformats.org/presentationml/2006/ole">
            <mc:AlternateContent xmlns:mc="http://schemas.openxmlformats.org/markup-compatibility/2006">
              <mc:Choice xmlns:v="urn:schemas-microsoft-com:vml" Requires="v">
                <p:oleObj spid="_x0000_s19483" name="Photo Editor Photo" r:id="rId13" imgW="1523810" imgH="1523810" progId="MSPhotoEd.3">
                  <p:embed/>
                </p:oleObj>
              </mc:Choice>
              <mc:Fallback>
                <p:oleObj name="Photo Editor Photo" r:id="rId13" imgW="1523810" imgH="1523810" progId="MSPhotoEd.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76468" y="1437702"/>
                        <a:ext cx="792088" cy="792088"/>
                      </a:xfrm>
                      <a:prstGeom prst="rect">
                        <a:avLst/>
                      </a:prstGeom>
                      <a:noFill/>
                      <a:ln>
                        <a:noFill/>
                      </a:ln>
                      <a:effectLst/>
                    </p:spPr>
                  </p:pic>
                </p:oleObj>
              </mc:Fallback>
            </mc:AlternateContent>
          </a:graphicData>
        </a:graphic>
      </p:graphicFrame>
      <p:pic>
        <p:nvPicPr>
          <p:cNvPr id="15" name="Picture 29" descr="KPN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6839" y="2645698"/>
            <a:ext cx="1341787" cy="582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Oggetto 7"/>
          <p:cNvGraphicFramePr>
            <a:graphicFrameLocks noChangeAspect="1"/>
          </p:cNvGraphicFramePr>
          <p:nvPr>
            <p:extLst>
              <p:ext uri="{D42A27DB-BD31-4B8C-83A1-F6EECF244321}">
                <p14:modId xmlns:p14="http://schemas.microsoft.com/office/powerpoint/2010/main" val="2376360744"/>
              </p:ext>
            </p:extLst>
          </p:nvPr>
        </p:nvGraphicFramePr>
        <p:xfrm>
          <a:off x="3757401" y="2492896"/>
          <a:ext cx="1030623" cy="668267"/>
        </p:xfrm>
        <a:graphic>
          <a:graphicData uri="http://schemas.openxmlformats.org/presentationml/2006/ole">
            <mc:AlternateContent xmlns:mc="http://schemas.openxmlformats.org/markup-compatibility/2006">
              <mc:Choice xmlns:v="urn:schemas-microsoft-com:vml" Requires="v">
                <p:oleObj spid="_x0000_s19484" name="Photo Editor Photo" r:id="rId16" imgW="1114581" imgH="724001" progId="MSPhotoEd.3">
                  <p:embed/>
                </p:oleObj>
              </mc:Choice>
              <mc:Fallback>
                <p:oleObj name="Photo Editor Photo" r:id="rId16" imgW="1114581" imgH="724001" progId="MSPhotoEd.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757401" y="2492896"/>
                        <a:ext cx="1030623" cy="668267"/>
                      </a:xfrm>
                      <a:prstGeom prst="rect">
                        <a:avLst/>
                      </a:prstGeom>
                      <a:noFill/>
                      <a:ln>
                        <a:noFill/>
                      </a:ln>
                      <a:effectLst/>
                    </p:spPr>
                  </p:pic>
                </p:oleObj>
              </mc:Fallback>
            </mc:AlternateContent>
          </a:graphicData>
        </a:graphic>
      </p:graphicFrame>
      <p:graphicFrame>
        <p:nvGraphicFramePr>
          <p:cNvPr id="11" name="Oggetto 10"/>
          <p:cNvGraphicFramePr>
            <a:graphicFrameLocks noChangeAspect="1"/>
          </p:cNvGraphicFramePr>
          <p:nvPr>
            <p:extLst>
              <p:ext uri="{D42A27DB-BD31-4B8C-83A1-F6EECF244321}">
                <p14:modId xmlns:p14="http://schemas.microsoft.com/office/powerpoint/2010/main" val="3560461624"/>
              </p:ext>
            </p:extLst>
          </p:nvPr>
        </p:nvGraphicFramePr>
        <p:xfrm>
          <a:off x="2090668" y="2229791"/>
          <a:ext cx="1524441" cy="610814"/>
        </p:xfrm>
        <a:graphic>
          <a:graphicData uri="http://schemas.openxmlformats.org/presentationml/2006/ole">
            <mc:AlternateContent xmlns:mc="http://schemas.openxmlformats.org/markup-compatibility/2006">
              <mc:Choice xmlns:v="urn:schemas-microsoft-com:vml" Requires="v">
                <p:oleObj spid="_x0000_s19485" name="Photo Editor Photo" r:id="rId18" imgW="1352381" imgH="542857" progId="MSPhotoEd.3">
                  <p:embed/>
                </p:oleObj>
              </mc:Choice>
              <mc:Fallback>
                <p:oleObj name="Photo Editor Photo" r:id="rId18" imgW="1352381" imgH="542857" progId="MSPhotoEd.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90668" y="2229791"/>
                        <a:ext cx="1524441" cy="610814"/>
                      </a:xfrm>
                      <a:prstGeom prst="rect">
                        <a:avLst/>
                      </a:prstGeom>
                      <a:noFill/>
                      <a:ln>
                        <a:noFill/>
                      </a:ln>
                    </p:spPr>
                  </p:pic>
                </p:oleObj>
              </mc:Fallback>
            </mc:AlternateContent>
          </a:graphicData>
        </a:graphic>
      </p:graphicFrame>
      <p:graphicFrame>
        <p:nvGraphicFramePr>
          <p:cNvPr id="12" name="Oggetto 11"/>
          <p:cNvGraphicFramePr>
            <a:graphicFrameLocks noChangeAspect="1"/>
          </p:cNvGraphicFramePr>
          <p:nvPr>
            <p:extLst>
              <p:ext uri="{D42A27DB-BD31-4B8C-83A1-F6EECF244321}">
                <p14:modId xmlns:p14="http://schemas.microsoft.com/office/powerpoint/2010/main" val="4029831608"/>
              </p:ext>
            </p:extLst>
          </p:nvPr>
        </p:nvGraphicFramePr>
        <p:xfrm>
          <a:off x="4894031" y="2411560"/>
          <a:ext cx="1252443" cy="769850"/>
        </p:xfrm>
        <a:graphic>
          <a:graphicData uri="http://schemas.openxmlformats.org/presentationml/2006/ole">
            <mc:AlternateContent xmlns:mc="http://schemas.openxmlformats.org/markup-compatibility/2006">
              <mc:Choice xmlns:v="urn:schemas-microsoft-com:vml" Requires="v">
                <p:oleObj spid="_x0000_s19486" name="Photo Editor Photo" r:id="rId19" imgW="1038370" imgH="638264" progId="MSPhotoEd.3">
                  <p:embed/>
                </p:oleObj>
              </mc:Choice>
              <mc:Fallback>
                <p:oleObj name="Photo Editor Photo" r:id="rId19" imgW="1038370" imgH="638264" progId="MSPhotoEd.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94031" y="2411560"/>
                        <a:ext cx="1252443" cy="769850"/>
                      </a:xfrm>
                      <a:prstGeom prst="rect">
                        <a:avLst/>
                      </a:prstGeom>
                      <a:noFill/>
                      <a:ln>
                        <a:noFill/>
                      </a:ln>
                      <a:effectLst/>
                    </p:spPr>
                  </p:pic>
                </p:oleObj>
              </mc:Fallback>
            </mc:AlternateContent>
          </a:graphicData>
        </a:graphic>
      </p:graphicFrame>
      <p:pic>
        <p:nvPicPr>
          <p:cNvPr id="19" name="Picture 34" descr="88x90">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292895" y="2436703"/>
            <a:ext cx="850510" cy="81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Oggetto 12"/>
          <p:cNvGraphicFramePr>
            <a:graphicFrameLocks noChangeAspect="1"/>
          </p:cNvGraphicFramePr>
          <p:nvPr>
            <p:extLst>
              <p:ext uri="{D42A27DB-BD31-4B8C-83A1-F6EECF244321}">
                <p14:modId xmlns:p14="http://schemas.microsoft.com/office/powerpoint/2010/main" val="1295742042"/>
              </p:ext>
            </p:extLst>
          </p:nvPr>
        </p:nvGraphicFramePr>
        <p:xfrm>
          <a:off x="7292461" y="2430076"/>
          <a:ext cx="1477494" cy="592005"/>
        </p:xfrm>
        <a:graphic>
          <a:graphicData uri="http://schemas.openxmlformats.org/presentationml/2006/ole">
            <mc:AlternateContent xmlns:mc="http://schemas.openxmlformats.org/markup-compatibility/2006">
              <mc:Choice xmlns:v="urn:schemas-microsoft-com:vml" Requires="v">
                <p:oleObj spid="_x0000_s19487" name="Photo Editor Photo" r:id="rId23" imgW="1352381" imgH="542857" progId="MSPhotoEd.3">
                  <p:embed/>
                </p:oleObj>
              </mc:Choice>
              <mc:Fallback>
                <p:oleObj name="Photo Editor Photo" r:id="rId23" imgW="1352381" imgH="542857" progId="MSPhotoEd.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92461" y="2430076"/>
                        <a:ext cx="1477494" cy="592005"/>
                      </a:xfrm>
                      <a:prstGeom prst="rect">
                        <a:avLst/>
                      </a:prstGeom>
                      <a:noFill/>
                      <a:ln>
                        <a:noFill/>
                      </a:ln>
                    </p:spPr>
                  </p:pic>
                </p:oleObj>
              </mc:Fallback>
            </mc:AlternateContent>
          </a:graphicData>
        </a:graphic>
      </p:graphicFrame>
      <p:pic>
        <p:nvPicPr>
          <p:cNvPr id="21" name="Picture 37" descr="Swisscom Logo">
            <a:hlinkClick r:id="rId24"/>
          </p:cNvPr>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656839" y="3378788"/>
            <a:ext cx="1133578" cy="840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9" descr="Go to tdc.com">
            <a:hlinkClick r:id="rId26" tooltip="tdc.com"/>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992793" y="3420800"/>
            <a:ext cx="829853" cy="703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8" name="Picture 2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915816" y="3532420"/>
            <a:ext cx="1740110" cy="513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 name="Oggetto 15"/>
          <p:cNvGraphicFramePr>
            <a:graphicFrameLocks noChangeAspect="1"/>
          </p:cNvGraphicFramePr>
          <p:nvPr>
            <p:extLst>
              <p:ext uri="{D42A27DB-BD31-4B8C-83A1-F6EECF244321}">
                <p14:modId xmlns:p14="http://schemas.microsoft.com/office/powerpoint/2010/main" val="3987179212"/>
              </p:ext>
            </p:extLst>
          </p:nvPr>
        </p:nvGraphicFramePr>
        <p:xfrm>
          <a:off x="4860032" y="3577563"/>
          <a:ext cx="1872032" cy="442980"/>
        </p:xfrm>
        <a:graphic>
          <a:graphicData uri="http://schemas.openxmlformats.org/presentationml/2006/ole">
            <mc:AlternateContent xmlns:mc="http://schemas.openxmlformats.org/markup-compatibility/2006">
              <mc:Choice xmlns:v="urn:schemas-microsoft-com:vml" Requires="v">
                <p:oleObj spid="_x0000_s19488" name="Photo Editor Photo" r:id="rId29" imgW="3457143" imgH="819048" progId="MSPhotoEd.3">
                  <p:embed/>
                </p:oleObj>
              </mc:Choice>
              <mc:Fallback>
                <p:oleObj name="Photo Editor Photo" r:id="rId29" imgW="3457143" imgH="819048" progId="MSPhotoEd.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860032" y="3577563"/>
                        <a:ext cx="1872032" cy="442980"/>
                      </a:xfrm>
                      <a:prstGeom prst="rect">
                        <a:avLst/>
                      </a:prstGeom>
                      <a:noFill/>
                      <a:ln>
                        <a:noFill/>
                      </a:ln>
                      <a:effectLst/>
                    </p:spPr>
                  </p:pic>
                </p:oleObj>
              </mc:Fallback>
            </mc:AlternateContent>
          </a:graphicData>
        </a:graphic>
      </p:graphicFrame>
      <p:pic>
        <p:nvPicPr>
          <p:cNvPr id="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264" y="3471634"/>
            <a:ext cx="1833550" cy="65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 Box 80"/>
          <p:cNvSpPr txBox="1">
            <a:spLocks noChangeArrowheads="1"/>
          </p:cNvSpPr>
          <p:nvPr/>
        </p:nvSpPr>
        <p:spPr bwMode="auto">
          <a:xfrm>
            <a:off x="3198295" y="1922013"/>
            <a:ext cx="1661737"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r>
              <a:rPr lang="en-GB" sz="1400" dirty="0">
                <a:latin typeface="Tahoma" pitchFamily="34" charset="0"/>
              </a:rPr>
              <a:t>Deutsche Telekom</a:t>
            </a:r>
          </a:p>
        </p:txBody>
      </p:sp>
      <p:sp>
        <p:nvSpPr>
          <p:cNvPr id="33" name="Text Box 80"/>
          <p:cNvSpPr txBox="1">
            <a:spLocks noChangeArrowheads="1"/>
          </p:cNvSpPr>
          <p:nvPr/>
        </p:nvSpPr>
        <p:spPr bwMode="auto">
          <a:xfrm>
            <a:off x="2154156" y="2796485"/>
            <a:ext cx="1523319"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r>
              <a:rPr lang="en-GB" sz="1400" dirty="0" smtClean="0">
                <a:latin typeface="Tahoma" pitchFamily="34" charset="0"/>
              </a:rPr>
              <a:t>Magyar </a:t>
            </a:r>
            <a:r>
              <a:rPr lang="en-GB" sz="1400" dirty="0">
                <a:latin typeface="Tahoma" pitchFamily="34" charset="0"/>
              </a:rPr>
              <a:t>Telekom</a:t>
            </a:r>
          </a:p>
        </p:txBody>
      </p:sp>
      <p:sp>
        <p:nvSpPr>
          <p:cNvPr id="34" name="Text Box 80"/>
          <p:cNvSpPr txBox="1">
            <a:spLocks noChangeArrowheads="1"/>
          </p:cNvSpPr>
          <p:nvPr/>
        </p:nvSpPr>
        <p:spPr bwMode="auto">
          <a:xfrm>
            <a:off x="7292461" y="2966140"/>
            <a:ext cx="1523319"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r>
              <a:rPr lang="en-GB" sz="1400" dirty="0" smtClean="0">
                <a:latin typeface="Tahoma" pitchFamily="34" charset="0"/>
              </a:rPr>
              <a:t>Slovak </a:t>
            </a:r>
            <a:r>
              <a:rPr lang="en-GB" sz="1400" dirty="0">
                <a:latin typeface="Tahoma" pitchFamily="34" charset="0"/>
              </a:rPr>
              <a:t>Telekom</a:t>
            </a:r>
          </a:p>
        </p:txBody>
      </p:sp>
      <p:sp>
        <p:nvSpPr>
          <p:cNvPr id="35" name="Text Box 80"/>
          <p:cNvSpPr txBox="1">
            <a:spLocks noChangeArrowheads="1"/>
          </p:cNvSpPr>
          <p:nvPr/>
        </p:nvSpPr>
        <p:spPr bwMode="auto">
          <a:xfrm>
            <a:off x="550652" y="5091466"/>
            <a:ext cx="1523319"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r>
              <a:rPr lang="en-GB" sz="1400" dirty="0" smtClean="0">
                <a:latin typeface="Tahoma" pitchFamily="34" charset="0"/>
              </a:rPr>
              <a:t>Czech Republic</a:t>
            </a:r>
            <a:endParaRPr lang="en-GB" sz="1400" dirty="0">
              <a:latin typeface="Tahoma" pitchFamily="34" charset="0"/>
            </a:endParaRPr>
          </a:p>
        </p:txBody>
      </p:sp>
      <p:pic>
        <p:nvPicPr>
          <p:cNvPr id="19458" name="Picture 2" descr="http://telenor.com/wp-content/uploads/2012/03/TEL_h_pos_3D_c_100mm1.jpg?overlay=true"/>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6718150" y="4208809"/>
            <a:ext cx="1916637" cy="1179469"/>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TeliaSonera"/>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149577" y="5245354"/>
            <a:ext cx="2000250" cy="40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272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The new ETNO Sustainability Report</a:t>
            </a:r>
            <a:endParaRPr lang="en-GB" dirty="0"/>
          </a:p>
        </p:txBody>
      </p:sp>
      <p:pic>
        <p:nvPicPr>
          <p:cNvPr id="19458" name="Picture 2" descr="C:\Users\00917223\Desktop\ITU-ETNO Forum\Report C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5" y="1263089"/>
            <a:ext cx="3010257" cy="425588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4139952" y="1484313"/>
            <a:ext cx="4464496" cy="3810000"/>
          </a:xfrm>
          <a:prstGeom prst="rect">
            <a:avLst/>
          </a:prstGeom>
        </p:spPr>
        <p:txBody>
          <a:bodyPr/>
          <a:lstStyle>
            <a:lvl1pPr marL="342900" indent="-342900" algn="l" rtl="0" eaLnBrk="0" fontAlgn="base" hangingPunct="0">
              <a:lnSpc>
                <a:spcPct val="90000"/>
              </a:lnSpc>
              <a:spcBef>
                <a:spcPct val="20000"/>
              </a:spcBef>
              <a:spcAft>
                <a:spcPct val="0"/>
              </a:spcAft>
              <a:buBlip>
                <a:blip r:embed="rId3"/>
              </a:buBlip>
              <a:defRPr sz="2000">
                <a:solidFill>
                  <a:srgbClr val="FFA100"/>
                </a:solidFill>
                <a:latin typeface="+mn-lt"/>
                <a:ea typeface="ＭＳ Ｐゴシック" pitchFamily="34" charset="-128"/>
                <a:cs typeface="ＭＳ Ｐゴシック" pitchFamily="-107" charset="-128"/>
              </a:defRPr>
            </a:lvl1pPr>
            <a:lvl2pPr marL="742950" indent="-285750" algn="l" rtl="0" eaLnBrk="0" fontAlgn="base" hangingPunct="0">
              <a:lnSpc>
                <a:spcPct val="90000"/>
              </a:lnSpc>
              <a:spcBef>
                <a:spcPct val="20000"/>
              </a:spcBef>
              <a:spcAft>
                <a:spcPct val="0"/>
              </a:spcAft>
              <a:buFont typeface="Times" pitchFamily="18" charset="0"/>
              <a:buChar char="•"/>
              <a:defRPr sz="2000">
                <a:solidFill>
                  <a:schemeClr val="tx1"/>
                </a:solidFill>
                <a:latin typeface="+mn-lt"/>
                <a:ea typeface="ＭＳ Ｐゴシック" pitchFamily="34" charset="-128"/>
                <a:cs typeface="ＭＳ Ｐゴシック"/>
              </a:defRPr>
            </a:lvl2pPr>
            <a:lvl3pPr marL="1143000" indent="-228600" algn="l" rtl="0" eaLnBrk="0" fontAlgn="base" hangingPunct="0">
              <a:lnSpc>
                <a:spcPct val="90000"/>
              </a:lnSpc>
              <a:spcBef>
                <a:spcPct val="20000"/>
              </a:spcBef>
              <a:spcAft>
                <a:spcPct val="0"/>
              </a:spcAft>
              <a:buBlip>
                <a:blip r:embed="rId4"/>
              </a:buBlip>
              <a:defRPr>
                <a:solidFill>
                  <a:schemeClr val="bg2"/>
                </a:solidFill>
                <a:latin typeface="+mn-lt"/>
                <a:ea typeface="ＭＳ Ｐゴシック" pitchFamily="34" charset="-128"/>
                <a:cs typeface="ＭＳ Ｐゴシック"/>
              </a:defRPr>
            </a:lvl3pPr>
            <a:lvl4pPr marL="1600200" indent="-228600" algn="l" rtl="0" eaLnBrk="0" fontAlgn="base" hangingPunct="0">
              <a:lnSpc>
                <a:spcPct val="90000"/>
              </a:lnSpc>
              <a:spcBef>
                <a:spcPct val="20000"/>
              </a:spcBef>
              <a:spcAft>
                <a:spcPct val="0"/>
              </a:spcAft>
              <a:buBlip>
                <a:blip r:embed="rId5"/>
              </a:buBlip>
              <a:defRPr sz="1400">
                <a:solidFill>
                  <a:schemeClr val="tx1"/>
                </a:solidFill>
                <a:latin typeface="+mn-lt"/>
                <a:ea typeface="ＭＳ Ｐゴシック" pitchFamily="34" charset="-128"/>
                <a:cs typeface="ＭＳ Ｐゴシック"/>
              </a:defRPr>
            </a:lvl4pPr>
            <a:lvl5pPr marL="2057400" indent="-228600" algn="l" rtl="0" eaLnBrk="0" fontAlgn="base" hangingPunct="0">
              <a:lnSpc>
                <a:spcPct val="90000"/>
              </a:lnSpc>
              <a:spcBef>
                <a:spcPct val="20000"/>
              </a:spcBef>
              <a:spcAft>
                <a:spcPct val="0"/>
              </a:spcAft>
              <a:buFont typeface="Times" pitchFamily="18" charset="0"/>
              <a:buChar char="•"/>
              <a:defRPr sz="1000">
                <a:solidFill>
                  <a:schemeClr val="tx1"/>
                </a:solidFill>
                <a:latin typeface="+mn-lt"/>
                <a:ea typeface="ＭＳ Ｐゴシック" pitchFamily="34" charset="-128"/>
                <a:cs typeface="ＭＳ Ｐゴシック"/>
              </a:defRPr>
            </a:lvl5pPr>
            <a:lvl6pPr marL="2514600" indent="-228600" algn="l" rtl="0" eaLnBrk="1" fontAlgn="base" hangingPunct="1">
              <a:lnSpc>
                <a:spcPct val="90000"/>
              </a:lnSpc>
              <a:spcBef>
                <a:spcPct val="20000"/>
              </a:spcBef>
              <a:spcAft>
                <a:spcPct val="0"/>
              </a:spcAft>
              <a:buFont typeface="Times" pitchFamily="1" charset="0"/>
              <a:buChar char="•"/>
              <a:defRPr sz="1000">
                <a:solidFill>
                  <a:schemeClr val="tx1"/>
                </a:solidFill>
                <a:latin typeface="+mn-lt"/>
                <a:ea typeface="+mn-ea"/>
              </a:defRPr>
            </a:lvl6pPr>
            <a:lvl7pPr marL="2971800" indent="-228600" algn="l" rtl="0" eaLnBrk="1" fontAlgn="base" hangingPunct="1">
              <a:lnSpc>
                <a:spcPct val="90000"/>
              </a:lnSpc>
              <a:spcBef>
                <a:spcPct val="20000"/>
              </a:spcBef>
              <a:spcAft>
                <a:spcPct val="0"/>
              </a:spcAft>
              <a:buFont typeface="Times" pitchFamily="1" charset="0"/>
              <a:buChar char="•"/>
              <a:defRPr sz="1000">
                <a:solidFill>
                  <a:schemeClr val="tx1"/>
                </a:solidFill>
                <a:latin typeface="+mn-lt"/>
                <a:ea typeface="+mn-ea"/>
              </a:defRPr>
            </a:lvl7pPr>
            <a:lvl8pPr marL="3429000" indent="-228600" algn="l" rtl="0" eaLnBrk="1" fontAlgn="base" hangingPunct="1">
              <a:lnSpc>
                <a:spcPct val="90000"/>
              </a:lnSpc>
              <a:spcBef>
                <a:spcPct val="20000"/>
              </a:spcBef>
              <a:spcAft>
                <a:spcPct val="0"/>
              </a:spcAft>
              <a:buFont typeface="Times" pitchFamily="1" charset="0"/>
              <a:buChar char="•"/>
              <a:defRPr sz="1000">
                <a:solidFill>
                  <a:schemeClr val="tx1"/>
                </a:solidFill>
                <a:latin typeface="+mn-lt"/>
                <a:ea typeface="+mn-ea"/>
              </a:defRPr>
            </a:lvl8pPr>
            <a:lvl9pPr marL="3886200" indent="-228600" algn="l" rtl="0" eaLnBrk="1" fontAlgn="base" hangingPunct="1">
              <a:lnSpc>
                <a:spcPct val="90000"/>
              </a:lnSpc>
              <a:spcBef>
                <a:spcPct val="20000"/>
              </a:spcBef>
              <a:spcAft>
                <a:spcPct val="0"/>
              </a:spcAft>
              <a:buFont typeface="Times" pitchFamily="1" charset="0"/>
              <a:buChar char="•"/>
              <a:defRPr sz="1000">
                <a:solidFill>
                  <a:schemeClr val="tx1"/>
                </a:solidFill>
                <a:latin typeface="+mn-lt"/>
                <a:ea typeface="+mn-ea"/>
              </a:defRPr>
            </a:lvl9pPr>
          </a:lstStyle>
          <a:p>
            <a:pPr marL="0" indent="0">
              <a:buNone/>
            </a:pPr>
            <a:r>
              <a:rPr lang="en-GB" dirty="0" smtClean="0"/>
              <a:t>Embracing Corporate Responsibility demands commitment to continuous improvement and regular performance assessment. Thus, our reports will offer stakeholders a means to judge how effective our improvement programmes have been. Moreover, the spread and reach of telecommunications across contemporary society imposes on us, as responsible corporate citizens, the social obligation to demonstrate transparently that this commitment is reflected in the way we plan and run our businesses.</a:t>
            </a:r>
            <a:endParaRPr lang="en-GB" dirty="0" smtClean="0">
              <a:ea typeface="ＭＳ Ｐゴシック"/>
              <a:cs typeface="ＭＳ Ｐゴシック"/>
            </a:endParaRPr>
          </a:p>
        </p:txBody>
      </p:sp>
    </p:spTree>
    <p:extLst>
      <p:ext uri="{BB962C8B-B14F-4D97-AF65-F5344CB8AC3E}">
        <p14:creationId xmlns:p14="http://schemas.microsoft.com/office/powerpoint/2010/main" val="3282918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Sustainability Report Highlights</a:t>
            </a:r>
            <a:endParaRPr lang="en-GB" dirty="0"/>
          </a:p>
        </p:txBody>
      </p:sp>
      <p:sp>
        <p:nvSpPr>
          <p:cNvPr id="3" name="Segnaposto contenuto 2"/>
          <p:cNvSpPr>
            <a:spLocks noGrp="1"/>
          </p:cNvSpPr>
          <p:nvPr>
            <p:ph idx="1"/>
          </p:nvPr>
        </p:nvSpPr>
        <p:spPr/>
        <p:txBody>
          <a:bodyPr/>
          <a:lstStyle/>
          <a:p>
            <a:r>
              <a:rPr lang="en-GB" dirty="0" smtClean="0"/>
              <a:t>Environmental Policy approved at Board level: </a:t>
            </a:r>
            <a:r>
              <a:rPr lang="en-GB" dirty="0" smtClean="0">
                <a:solidFill>
                  <a:srgbClr val="07458B"/>
                </a:solidFill>
              </a:rPr>
              <a:t>100%</a:t>
            </a:r>
            <a:r>
              <a:rPr lang="en-GB" dirty="0" smtClean="0"/>
              <a:t> (53%)</a:t>
            </a:r>
          </a:p>
          <a:p>
            <a:r>
              <a:rPr lang="en-GB" dirty="0" smtClean="0"/>
              <a:t>Environmental Management System: </a:t>
            </a:r>
            <a:r>
              <a:rPr lang="en-GB" dirty="0" smtClean="0">
                <a:solidFill>
                  <a:srgbClr val="07458B"/>
                </a:solidFill>
              </a:rPr>
              <a:t>86%</a:t>
            </a:r>
            <a:r>
              <a:rPr lang="en-GB" dirty="0" smtClean="0"/>
              <a:t>(19%) in place, </a:t>
            </a:r>
            <a:r>
              <a:rPr lang="en-GB" dirty="0" smtClean="0">
                <a:solidFill>
                  <a:srgbClr val="07458B"/>
                </a:solidFill>
              </a:rPr>
              <a:t>10%</a:t>
            </a:r>
            <a:r>
              <a:rPr lang="en-GB" dirty="0" smtClean="0"/>
              <a:t> (29%) in progress, </a:t>
            </a:r>
            <a:r>
              <a:rPr lang="en-GB" dirty="0" smtClean="0">
                <a:solidFill>
                  <a:srgbClr val="07458B"/>
                </a:solidFill>
              </a:rPr>
              <a:t>81%</a:t>
            </a:r>
            <a:r>
              <a:rPr lang="en-GB" dirty="0" smtClean="0"/>
              <a:t> (5%) certified</a:t>
            </a:r>
          </a:p>
          <a:p>
            <a:r>
              <a:rPr lang="en-GB" dirty="0" smtClean="0"/>
              <a:t>Main Board member with environmental responsibility: </a:t>
            </a:r>
            <a:r>
              <a:rPr lang="en-GB" dirty="0" smtClean="0">
                <a:solidFill>
                  <a:srgbClr val="07458B"/>
                </a:solidFill>
              </a:rPr>
              <a:t>71%</a:t>
            </a:r>
            <a:r>
              <a:rPr lang="en-GB" dirty="0" smtClean="0"/>
              <a:t> (57%)</a:t>
            </a:r>
          </a:p>
          <a:p>
            <a:r>
              <a:rPr lang="en-GB" dirty="0" smtClean="0"/>
              <a:t>Manager responsible for coordinating programmes of environmental improvement: </a:t>
            </a:r>
            <a:r>
              <a:rPr lang="en-GB" dirty="0" smtClean="0">
                <a:solidFill>
                  <a:srgbClr val="07458B"/>
                </a:solidFill>
              </a:rPr>
              <a:t>100%</a:t>
            </a:r>
            <a:r>
              <a:rPr lang="en-GB" dirty="0" smtClean="0"/>
              <a:t> (71%)</a:t>
            </a:r>
          </a:p>
          <a:p>
            <a:r>
              <a:rPr lang="en-GB" dirty="0" smtClean="0"/>
              <a:t>Suppliers involved in </a:t>
            </a:r>
            <a:r>
              <a:rPr lang="en-GB" dirty="0" smtClean="0"/>
              <a:t>in active cooperation programmes aimed at improving performance and environmentally responsible development/management of purchased goods/services: </a:t>
            </a:r>
            <a:r>
              <a:rPr lang="en-GB" dirty="0" smtClean="0">
                <a:solidFill>
                  <a:srgbClr val="07458B"/>
                </a:solidFill>
              </a:rPr>
              <a:t>76%</a:t>
            </a:r>
            <a:r>
              <a:rPr lang="en-GB" dirty="0" smtClean="0"/>
              <a:t> (14%) </a:t>
            </a:r>
            <a:endParaRPr lang="en-GB" dirty="0"/>
          </a:p>
        </p:txBody>
      </p:sp>
    </p:spTree>
    <p:extLst>
      <p:ext uri="{BB962C8B-B14F-4D97-AF65-F5344CB8AC3E}">
        <p14:creationId xmlns:p14="http://schemas.microsoft.com/office/powerpoint/2010/main" val="2250116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533399"/>
            <a:ext cx="7772400" cy="1166611"/>
          </a:xfrm>
        </p:spPr>
        <p:txBody>
          <a:bodyPr/>
          <a:lstStyle/>
          <a:p>
            <a:r>
              <a:rPr lang="en-GB" dirty="0" smtClean="0"/>
              <a:t>Our Next Pledge</a:t>
            </a:r>
            <a:endParaRPr lang="en-GB" dirty="0"/>
          </a:p>
        </p:txBody>
      </p:sp>
      <p:sp>
        <p:nvSpPr>
          <p:cNvPr id="3" name="Segnaposto contenuto 2"/>
          <p:cNvSpPr>
            <a:spLocks noGrp="1"/>
          </p:cNvSpPr>
          <p:nvPr>
            <p:ph idx="1"/>
          </p:nvPr>
        </p:nvSpPr>
        <p:spPr>
          <a:xfrm>
            <a:off x="783092" y="2736940"/>
            <a:ext cx="3805894" cy="2718425"/>
          </a:xfrm>
        </p:spPr>
        <p:txBody>
          <a:bodyPr/>
          <a:lstStyle/>
          <a:p>
            <a:r>
              <a:rPr lang="en-GB" sz="2200" dirty="0" smtClean="0"/>
              <a:t>Regulatory Compliance</a:t>
            </a:r>
          </a:p>
          <a:p>
            <a:r>
              <a:rPr lang="en-GB" sz="2200" dirty="0" smtClean="0">
                <a:solidFill>
                  <a:srgbClr val="07458B"/>
                </a:solidFill>
              </a:rPr>
              <a:t>e-Inclusion</a:t>
            </a:r>
          </a:p>
          <a:p>
            <a:r>
              <a:rPr lang="en-GB" sz="2200" dirty="0" smtClean="0"/>
              <a:t>Awareness and Training</a:t>
            </a:r>
          </a:p>
          <a:p>
            <a:r>
              <a:rPr lang="en-GB" sz="2200" dirty="0" smtClean="0"/>
              <a:t>Research and Development</a:t>
            </a:r>
          </a:p>
          <a:p>
            <a:r>
              <a:rPr lang="en-GB" sz="2200" dirty="0" smtClean="0">
                <a:solidFill>
                  <a:srgbClr val="07458B"/>
                </a:solidFill>
              </a:rPr>
              <a:t>Resource Efficiency</a:t>
            </a:r>
          </a:p>
          <a:p>
            <a:r>
              <a:rPr lang="en-GB" sz="2200" dirty="0" smtClean="0">
                <a:solidFill>
                  <a:srgbClr val="07458B"/>
                </a:solidFill>
              </a:rPr>
              <a:t>Sustainable Supply Chain </a:t>
            </a:r>
            <a:r>
              <a:rPr lang="en-GB" sz="2200" dirty="0" smtClean="0">
                <a:solidFill>
                  <a:srgbClr val="07458B"/>
                </a:solidFill>
              </a:rPr>
              <a:t>Management</a:t>
            </a:r>
            <a:endParaRPr lang="en-GB" sz="2200" dirty="0" smtClean="0">
              <a:solidFill>
                <a:srgbClr val="07458B"/>
              </a:solidFill>
            </a:endParaRPr>
          </a:p>
        </p:txBody>
      </p:sp>
      <p:sp>
        <p:nvSpPr>
          <p:cNvPr id="4" name="Segnaposto contenuto 2"/>
          <p:cNvSpPr txBox="1">
            <a:spLocks/>
          </p:cNvSpPr>
          <p:nvPr/>
        </p:nvSpPr>
        <p:spPr bwMode="auto">
          <a:xfrm>
            <a:off x="4760518" y="2736940"/>
            <a:ext cx="3805894" cy="2718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20000"/>
              </a:spcBef>
              <a:spcAft>
                <a:spcPct val="0"/>
              </a:spcAft>
              <a:buBlip>
                <a:blip r:embed="rId2"/>
              </a:buBlip>
              <a:defRPr sz="2000">
                <a:solidFill>
                  <a:srgbClr val="FFA100"/>
                </a:solidFill>
                <a:latin typeface="+mn-lt"/>
                <a:ea typeface="ＭＳ Ｐゴシック" pitchFamily="34" charset="-128"/>
                <a:cs typeface="ＭＳ Ｐゴシック" pitchFamily="-107" charset="-128"/>
              </a:defRPr>
            </a:lvl1pPr>
            <a:lvl2pPr marL="742950" indent="-285750" algn="l" rtl="0" eaLnBrk="0" fontAlgn="base" hangingPunct="0">
              <a:lnSpc>
                <a:spcPct val="90000"/>
              </a:lnSpc>
              <a:spcBef>
                <a:spcPct val="20000"/>
              </a:spcBef>
              <a:spcAft>
                <a:spcPct val="0"/>
              </a:spcAft>
              <a:buFont typeface="Times" pitchFamily="18" charset="0"/>
              <a:buChar char="•"/>
              <a:defRPr sz="2000">
                <a:solidFill>
                  <a:schemeClr val="tx1"/>
                </a:solidFill>
                <a:latin typeface="+mn-lt"/>
                <a:ea typeface="ＭＳ Ｐゴシック" pitchFamily="34" charset="-128"/>
                <a:cs typeface="ＭＳ Ｐゴシック"/>
              </a:defRPr>
            </a:lvl2pPr>
            <a:lvl3pPr marL="1143000" indent="-228600" algn="l" rtl="0" eaLnBrk="0" fontAlgn="base" hangingPunct="0">
              <a:lnSpc>
                <a:spcPct val="90000"/>
              </a:lnSpc>
              <a:spcBef>
                <a:spcPct val="20000"/>
              </a:spcBef>
              <a:spcAft>
                <a:spcPct val="0"/>
              </a:spcAft>
              <a:buBlip>
                <a:blip r:embed="rId3"/>
              </a:buBlip>
              <a:defRPr>
                <a:solidFill>
                  <a:schemeClr val="bg2"/>
                </a:solidFill>
                <a:latin typeface="+mn-lt"/>
                <a:ea typeface="ＭＳ Ｐゴシック" pitchFamily="34" charset="-128"/>
                <a:cs typeface="ＭＳ Ｐゴシック"/>
              </a:defRPr>
            </a:lvl3pPr>
            <a:lvl4pPr marL="1600200" indent="-228600" algn="l" rtl="0" eaLnBrk="0" fontAlgn="base" hangingPunct="0">
              <a:lnSpc>
                <a:spcPct val="90000"/>
              </a:lnSpc>
              <a:spcBef>
                <a:spcPct val="20000"/>
              </a:spcBef>
              <a:spcAft>
                <a:spcPct val="0"/>
              </a:spcAft>
              <a:buBlip>
                <a:blip r:embed="rId4"/>
              </a:buBlip>
              <a:defRPr sz="1400">
                <a:solidFill>
                  <a:schemeClr val="tx1"/>
                </a:solidFill>
                <a:latin typeface="+mn-lt"/>
                <a:ea typeface="ＭＳ Ｐゴシック" pitchFamily="34" charset="-128"/>
                <a:cs typeface="ＭＳ Ｐゴシック"/>
              </a:defRPr>
            </a:lvl4pPr>
            <a:lvl5pPr marL="2057400" indent="-228600" algn="l" rtl="0" eaLnBrk="0" fontAlgn="base" hangingPunct="0">
              <a:lnSpc>
                <a:spcPct val="90000"/>
              </a:lnSpc>
              <a:spcBef>
                <a:spcPct val="20000"/>
              </a:spcBef>
              <a:spcAft>
                <a:spcPct val="0"/>
              </a:spcAft>
              <a:buFont typeface="Times" pitchFamily="18" charset="0"/>
              <a:buChar char="•"/>
              <a:defRPr sz="1000">
                <a:solidFill>
                  <a:schemeClr val="tx1"/>
                </a:solidFill>
                <a:latin typeface="+mn-lt"/>
                <a:ea typeface="ＭＳ Ｐゴシック" pitchFamily="34" charset="-128"/>
                <a:cs typeface="ＭＳ Ｐゴシック"/>
              </a:defRPr>
            </a:lvl5pPr>
            <a:lvl6pPr marL="2514600" indent="-228600" algn="l" rtl="0" eaLnBrk="1" fontAlgn="base" hangingPunct="1">
              <a:lnSpc>
                <a:spcPct val="90000"/>
              </a:lnSpc>
              <a:spcBef>
                <a:spcPct val="20000"/>
              </a:spcBef>
              <a:spcAft>
                <a:spcPct val="0"/>
              </a:spcAft>
              <a:buFont typeface="Times" pitchFamily="1" charset="0"/>
              <a:buChar char="•"/>
              <a:defRPr sz="1000">
                <a:solidFill>
                  <a:schemeClr val="tx1"/>
                </a:solidFill>
                <a:latin typeface="+mn-lt"/>
                <a:ea typeface="+mn-ea"/>
              </a:defRPr>
            </a:lvl6pPr>
            <a:lvl7pPr marL="2971800" indent="-228600" algn="l" rtl="0" eaLnBrk="1" fontAlgn="base" hangingPunct="1">
              <a:lnSpc>
                <a:spcPct val="90000"/>
              </a:lnSpc>
              <a:spcBef>
                <a:spcPct val="20000"/>
              </a:spcBef>
              <a:spcAft>
                <a:spcPct val="0"/>
              </a:spcAft>
              <a:buFont typeface="Times" pitchFamily="1" charset="0"/>
              <a:buChar char="•"/>
              <a:defRPr sz="1000">
                <a:solidFill>
                  <a:schemeClr val="tx1"/>
                </a:solidFill>
                <a:latin typeface="+mn-lt"/>
                <a:ea typeface="+mn-ea"/>
              </a:defRPr>
            </a:lvl7pPr>
            <a:lvl8pPr marL="3429000" indent="-228600" algn="l" rtl="0" eaLnBrk="1" fontAlgn="base" hangingPunct="1">
              <a:lnSpc>
                <a:spcPct val="90000"/>
              </a:lnSpc>
              <a:spcBef>
                <a:spcPct val="20000"/>
              </a:spcBef>
              <a:spcAft>
                <a:spcPct val="0"/>
              </a:spcAft>
              <a:buFont typeface="Times" pitchFamily="1" charset="0"/>
              <a:buChar char="•"/>
              <a:defRPr sz="1000">
                <a:solidFill>
                  <a:schemeClr val="tx1"/>
                </a:solidFill>
                <a:latin typeface="+mn-lt"/>
                <a:ea typeface="+mn-ea"/>
              </a:defRPr>
            </a:lvl8pPr>
            <a:lvl9pPr marL="3886200" indent="-228600" algn="l" rtl="0" eaLnBrk="1" fontAlgn="base" hangingPunct="1">
              <a:lnSpc>
                <a:spcPct val="90000"/>
              </a:lnSpc>
              <a:spcBef>
                <a:spcPct val="20000"/>
              </a:spcBef>
              <a:spcAft>
                <a:spcPct val="0"/>
              </a:spcAft>
              <a:buFont typeface="Times" pitchFamily="1" charset="0"/>
              <a:buChar char="•"/>
              <a:defRPr sz="1000">
                <a:solidFill>
                  <a:schemeClr val="tx1"/>
                </a:solidFill>
                <a:latin typeface="+mn-lt"/>
                <a:ea typeface="+mn-ea"/>
              </a:defRPr>
            </a:lvl9pPr>
          </a:lstStyle>
          <a:p>
            <a:r>
              <a:rPr lang="en-GB" sz="2200" dirty="0" smtClean="0"/>
              <a:t>Accountability</a:t>
            </a:r>
          </a:p>
          <a:p>
            <a:r>
              <a:rPr lang="en-GB" sz="2200" dirty="0" smtClean="0"/>
              <a:t>Cooperation</a:t>
            </a:r>
          </a:p>
          <a:p>
            <a:r>
              <a:rPr lang="en-GB" sz="2200" dirty="0" smtClean="0"/>
              <a:t>Management Systems</a:t>
            </a:r>
          </a:p>
          <a:p>
            <a:r>
              <a:rPr lang="en-GB" sz="2200" dirty="0" smtClean="0"/>
              <a:t>Employee Relations</a:t>
            </a:r>
          </a:p>
          <a:p>
            <a:r>
              <a:rPr lang="en-GB" sz="2200" dirty="0" smtClean="0">
                <a:solidFill>
                  <a:srgbClr val="07458B"/>
                </a:solidFill>
              </a:rPr>
              <a:t>Customer Safety and Security</a:t>
            </a:r>
          </a:p>
          <a:p>
            <a:r>
              <a:rPr lang="en-GB" sz="2200" dirty="0" smtClean="0">
                <a:solidFill>
                  <a:srgbClr val="07458B"/>
                </a:solidFill>
              </a:rPr>
              <a:t>Human Rights</a:t>
            </a:r>
          </a:p>
          <a:p>
            <a:r>
              <a:rPr lang="en-GB" sz="2200" dirty="0" smtClean="0">
                <a:solidFill>
                  <a:srgbClr val="07458B"/>
                </a:solidFill>
              </a:rPr>
              <a:t>Corporate Governance</a:t>
            </a:r>
            <a:endParaRPr lang="en-GB" sz="2200" dirty="0">
              <a:solidFill>
                <a:srgbClr val="07458B"/>
              </a:solidFill>
            </a:endParaRPr>
          </a:p>
        </p:txBody>
      </p:sp>
      <p:sp>
        <p:nvSpPr>
          <p:cNvPr id="5" name="Titolo 1"/>
          <p:cNvSpPr txBox="1">
            <a:spLocks/>
          </p:cNvSpPr>
          <p:nvPr/>
        </p:nvSpPr>
        <p:spPr bwMode="auto">
          <a:xfrm>
            <a:off x="685800" y="1276351"/>
            <a:ext cx="7772400" cy="11666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800">
                <a:solidFill>
                  <a:srgbClr val="07458B"/>
                </a:solidFill>
                <a:latin typeface="+mj-lt"/>
                <a:ea typeface="ＭＳ Ｐゴシック" pitchFamily="34" charset="-128"/>
                <a:cs typeface="ＭＳ Ｐゴシック" pitchFamily="-107" charset="-128"/>
              </a:defRPr>
            </a:lvl1pPr>
            <a:lvl2pPr algn="l" rtl="0" eaLnBrk="0" fontAlgn="base" hangingPunct="0">
              <a:lnSpc>
                <a:spcPct val="90000"/>
              </a:lnSpc>
              <a:spcBef>
                <a:spcPct val="0"/>
              </a:spcBef>
              <a:spcAft>
                <a:spcPct val="0"/>
              </a:spcAft>
              <a:defRPr sz="2800">
                <a:solidFill>
                  <a:srgbClr val="07458B"/>
                </a:solidFill>
                <a:latin typeface="Arial" charset="0"/>
                <a:ea typeface="ＭＳ Ｐゴシック" pitchFamily="34" charset="-128"/>
                <a:cs typeface="ＭＳ Ｐゴシック" pitchFamily="-107" charset="-128"/>
              </a:defRPr>
            </a:lvl2pPr>
            <a:lvl3pPr algn="l" rtl="0" eaLnBrk="0" fontAlgn="base" hangingPunct="0">
              <a:lnSpc>
                <a:spcPct val="90000"/>
              </a:lnSpc>
              <a:spcBef>
                <a:spcPct val="0"/>
              </a:spcBef>
              <a:spcAft>
                <a:spcPct val="0"/>
              </a:spcAft>
              <a:defRPr sz="2800">
                <a:solidFill>
                  <a:srgbClr val="07458B"/>
                </a:solidFill>
                <a:latin typeface="Arial" charset="0"/>
                <a:ea typeface="ＭＳ Ｐゴシック" pitchFamily="34" charset="-128"/>
                <a:cs typeface="ＭＳ Ｐゴシック" pitchFamily="-107" charset="-128"/>
              </a:defRPr>
            </a:lvl3pPr>
            <a:lvl4pPr algn="l" rtl="0" eaLnBrk="0" fontAlgn="base" hangingPunct="0">
              <a:lnSpc>
                <a:spcPct val="90000"/>
              </a:lnSpc>
              <a:spcBef>
                <a:spcPct val="0"/>
              </a:spcBef>
              <a:spcAft>
                <a:spcPct val="0"/>
              </a:spcAft>
              <a:defRPr sz="2800">
                <a:solidFill>
                  <a:srgbClr val="07458B"/>
                </a:solidFill>
                <a:latin typeface="Arial" charset="0"/>
                <a:ea typeface="ＭＳ Ｐゴシック" pitchFamily="34" charset="-128"/>
                <a:cs typeface="ＭＳ Ｐゴシック" pitchFamily="-107" charset="-128"/>
              </a:defRPr>
            </a:lvl4pPr>
            <a:lvl5pPr algn="l" rtl="0" eaLnBrk="0" fontAlgn="base" hangingPunct="0">
              <a:lnSpc>
                <a:spcPct val="90000"/>
              </a:lnSpc>
              <a:spcBef>
                <a:spcPct val="0"/>
              </a:spcBef>
              <a:spcAft>
                <a:spcPct val="0"/>
              </a:spcAft>
              <a:defRPr sz="2800">
                <a:solidFill>
                  <a:srgbClr val="07458B"/>
                </a:solidFill>
                <a:latin typeface="Arial" charset="0"/>
                <a:ea typeface="ＭＳ Ｐゴシック" pitchFamily="34" charset="-128"/>
                <a:cs typeface="ＭＳ Ｐゴシック" pitchFamily="-107" charset="-128"/>
              </a:defRPr>
            </a:lvl5pPr>
            <a:lvl6pPr marL="457200" algn="l" rtl="0" eaLnBrk="1" fontAlgn="base" hangingPunct="1">
              <a:lnSpc>
                <a:spcPct val="90000"/>
              </a:lnSpc>
              <a:spcBef>
                <a:spcPct val="0"/>
              </a:spcBef>
              <a:spcAft>
                <a:spcPct val="0"/>
              </a:spcAft>
              <a:defRPr sz="2800">
                <a:solidFill>
                  <a:srgbClr val="07458B"/>
                </a:solidFill>
                <a:latin typeface="Arial" charset="0"/>
                <a:ea typeface="ＭＳ Ｐゴシック" pitchFamily="96" charset="-128"/>
              </a:defRPr>
            </a:lvl6pPr>
            <a:lvl7pPr marL="914400" algn="l" rtl="0" eaLnBrk="1" fontAlgn="base" hangingPunct="1">
              <a:lnSpc>
                <a:spcPct val="90000"/>
              </a:lnSpc>
              <a:spcBef>
                <a:spcPct val="0"/>
              </a:spcBef>
              <a:spcAft>
                <a:spcPct val="0"/>
              </a:spcAft>
              <a:defRPr sz="2800">
                <a:solidFill>
                  <a:srgbClr val="07458B"/>
                </a:solidFill>
                <a:latin typeface="Arial" charset="0"/>
                <a:ea typeface="ＭＳ Ｐゴシック" pitchFamily="96" charset="-128"/>
              </a:defRPr>
            </a:lvl7pPr>
            <a:lvl8pPr marL="1371600" algn="l" rtl="0" eaLnBrk="1" fontAlgn="base" hangingPunct="1">
              <a:lnSpc>
                <a:spcPct val="90000"/>
              </a:lnSpc>
              <a:spcBef>
                <a:spcPct val="0"/>
              </a:spcBef>
              <a:spcAft>
                <a:spcPct val="0"/>
              </a:spcAft>
              <a:defRPr sz="2800">
                <a:solidFill>
                  <a:srgbClr val="07458B"/>
                </a:solidFill>
                <a:latin typeface="Arial" charset="0"/>
                <a:ea typeface="ＭＳ Ｐゴシック" pitchFamily="96" charset="-128"/>
              </a:defRPr>
            </a:lvl8pPr>
            <a:lvl9pPr marL="1828800" algn="l" rtl="0" eaLnBrk="1" fontAlgn="base" hangingPunct="1">
              <a:lnSpc>
                <a:spcPct val="90000"/>
              </a:lnSpc>
              <a:spcBef>
                <a:spcPct val="0"/>
              </a:spcBef>
              <a:spcAft>
                <a:spcPct val="0"/>
              </a:spcAft>
              <a:defRPr sz="2800">
                <a:solidFill>
                  <a:srgbClr val="07458B"/>
                </a:solidFill>
                <a:latin typeface="Arial" charset="0"/>
                <a:ea typeface="ＭＳ Ｐゴシック" pitchFamily="96" charset="-128"/>
              </a:defRPr>
            </a:lvl9pPr>
          </a:lstStyle>
          <a:p>
            <a:r>
              <a:rPr lang="en-GB" sz="2200" dirty="0" smtClean="0"/>
              <a:t>We, as Corporate Responsibility Charter signatories, whether individually or collectively, are committed to continuous improvement and the sharing of best practices via action in the following areas:</a:t>
            </a:r>
            <a:endParaRPr lang="en-GB" sz="2200" dirty="0"/>
          </a:p>
        </p:txBody>
      </p:sp>
    </p:spTree>
    <p:extLst>
      <p:ext uri="{BB962C8B-B14F-4D97-AF65-F5344CB8AC3E}">
        <p14:creationId xmlns:p14="http://schemas.microsoft.com/office/powerpoint/2010/main" val="3455660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de templates_2011">
  <a:themeElements>
    <a:clrScheme name="Slide templates_20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templates_2010">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BE" sz="2400" b="0" i="0" u="none" strike="noStrike" cap="none" normalizeH="0" baseline="0" smtClean="0">
            <a:ln>
              <a:noFill/>
            </a:ln>
            <a:solidFill>
              <a:schemeClr val="tx1"/>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BE" sz="2400" b="0" i="0" u="none" strike="noStrike" cap="none" normalizeH="0" baseline="0" smtClean="0">
            <a:ln>
              <a:noFill/>
            </a:ln>
            <a:solidFill>
              <a:schemeClr val="tx1"/>
            </a:solidFill>
            <a:effectLst/>
            <a:latin typeface="Arial" charset="0"/>
            <a:ea typeface="ＭＳ Ｐゴシック" pitchFamily="96" charset="-128"/>
          </a:defRPr>
        </a:defPPr>
      </a:lstStyle>
    </a:lnDef>
  </a:objectDefaults>
  <a:extraClrSchemeLst>
    <a:extraClrScheme>
      <a:clrScheme name="Slide templates_20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templates_20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templates_20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templates_20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templates_20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templates_20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templates_2010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templates_20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templates_20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templates_201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templates_201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templates_201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Slide templates_2011</Template>
  <TotalTime>462</TotalTime>
  <Words>766</Words>
  <Application>Microsoft Office PowerPoint</Application>
  <PresentationFormat>Presentazione su schermo (4:3)</PresentationFormat>
  <Paragraphs>91</Paragraphs>
  <Slides>13</Slides>
  <Notes>0</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13</vt:i4>
      </vt:variant>
    </vt:vector>
  </HeadingPairs>
  <TitlesOfParts>
    <vt:vector size="15" baseType="lpstr">
      <vt:lpstr>Slide templates_2011</vt:lpstr>
      <vt:lpstr>Photo Editor Photo</vt:lpstr>
      <vt:lpstr>Driving the Sustainable Future  The commitment to sustainability of the  European Telecommunications Network Operators’ Association  Danilo Riva – ETNO WG Corporate Responsibility Chairman</vt:lpstr>
      <vt:lpstr>Our Vision</vt:lpstr>
      <vt:lpstr>Milestones</vt:lpstr>
      <vt:lpstr>Charter Basic Commitments</vt:lpstr>
      <vt:lpstr>Our Pledge</vt:lpstr>
      <vt:lpstr>The 21 Signatories of the ETNO  Sustainability Charter</vt:lpstr>
      <vt:lpstr>The new ETNO Sustainability Report</vt:lpstr>
      <vt:lpstr>Sustainability Report Highlights</vt:lpstr>
      <vt:lpstr>Our Next Pledge</vt:lpstr>
      <vt:lpstr>The 21 Signatories of the new   ETNO Corporate Responsibility Charter</vt:lpstr>
      <vt:lpstr>The ETNO Way</vt:lpstr>
      <vt:lpstr>Conclusions</vt:lpstr>
      <vt:lpstr>Effects of Global Warming, Year 2050</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Subtitle</dc:title>
  <dc:creator>thierry Dieu</dc:creator>
  <cp:lastModifiedBy>Riva Danilo</cp:lastModifiedBy>
  <cp:revision>98</cp:revision>
  <dcterms:created xsi:type="dcterms:W3CDTF">2011-03-08T11:06:34Z</dcterms:created>
  <dcterms:modified xsi:type="dcterms:W3CDTF">2012-09-11T14:42:52Z</dcterms:modified>
</cp:coreProperties>
</file>