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6" r:id="rId1"/>
  </p:sldMasterIdLst>
  <p:notesMasterIdLst>
    <p:notesMasterId r:id="rId34"/>
  </p:notesMasterIdLst>
  <p:sldIdLst>
    <p:sldId id="256" r:id="rId2"/>
    <p:sldId id="301" r:id="rId3"/>
    <p:sldId id="302" r:id="rId4"/>
    <p:sldId id="303" r:id="rId5"/>
    <p:sldId id="308" r:id="rId6"/>
    <p:sldId id="305" r:id="rId7"/>
    <p:sldId id="306" r:id="rId8"/>
    <p:sldId id="307" r:id="rId9"/>
    <p:sldId id="304" r:id="rId10"/>
    <p:sldId id="300" r:id="rId11"/>
    <p:sldId id="309" r:id="rId12"/>
    <p:sldId id="273" r:id="rId13"/>
    <p:sldId id="287" r:id="rId14"/>
    <p:sldId id="288" r:id="rId15"/>
    <p:sldId id="291" r:id="rId16"/>
    <p:sldId id="290" r:id="rId17"/>
    <p:sldId id="289" r:id="rId18"/>
    <p:sldId id="258" r:id="rId19"/>
    <p:sldId id="260" r:id="rId20"/>
    <p:sldId id="261" r:id="rId21"/>
    <p:sldId id="262" r:id="rId22"/>
    <p:sldId id="265" r:id="rId23"/>
    <p:sldId id="267" r:id="rId24"/>
    <p:sldId id="266" r:id="rId25"/>
    <p:sldId id="295" r:id="rId26"/>
    <p:sldId id="294" r:id="rId27"/>
    <p:sldId id="296" r:id="rId28"/>
    <p:sldId id="292" r:id="rId29"/>
    <p:sldId id="298" r:id="rId30"/>
    <p:sldId id="299" r:id="rId31"/>
    <p:sldId id="310" r:id="rId32"/>
    <p:sldId id="293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90" autoAdjust="0"/>
    <p:restoredTop sz="90323" autoAdjust="0"/>
  </p:normalViewPr>
  <p:slideViewPr>
    <p:cSldViewPr>
      <p:cViewPr>
        <p:scale>
          <a:sx n="68" d="100"/>
          <a:sy n="68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85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Hossam\My%20Documents\Work\activities\projects\informationsociety\references\Arab%20region%20internet%20and%20economic%20data%20sheet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Hossam\My%20Documents\Work\activities\projects\informationsociety\references\Arab%20region%20internet%20and%20economic%20data%20sheet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Internet Users 2010 </a:t>
            </a:r>
            <a:r>
              <a:rPr lang="en-US" dirty="0" smtClean="0"/>
              <a:t> Millions</a:t>
            </a:r>
          </a:p>
        </c:rich>
      </c:tx>
      <c:layout>
        <c:manualLayout>
          <c:xMode val="edge"/>
          <c:yMode val="edge"/>
          <c:x val="0.12356997423377002"/>
          <c:y val="2.48447204968944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875776397515521E-2"/>
          <c:y val="6.5789755472842451E-2"/>
          <c:w val="0.92391304347826086"/>
          <c:h val="0.6140377177465296"/>
        </c:manualLayout>
      </c:layout>
      <c:barChart>
        <c:barDir val="col"/>
        <c:grouping val="clustered"/>
        <c:ser>
          <c:idx val="6"/>
          <c:order val="0"/>
          <c:tx>
            <c:strRef>
              <c:f>Sheet1!$E$1</c:f>
              <c:strCache>
                <c:ptCount val="1"/>
                <c:pt idx="0">
                  <c:v>Internet Users 2010 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C0C0C0"/>
              </a:solidFill>
              <a:prstDash val="solid"/>
            </a:ln>
          </c:spPr>
          <c:cat>
            <c:strRef>
              <c:f>Sheet1!$A$2:$A$22</c:f>
              <c:strCache>
                <c:ptCount val="21"/>
                <c:pt idx="0">
                  <c:v>Algeria</c:v>
                </c:pt>
                <c:pt idx="1">
                  <c:v>Bahrain</c:v>
                </c:pt>
                <c:pt idx="2">
                  <c:v>Djibouti</c:v>
                </c:pt>
                <c:pt idx="3">
                  <c:v>Egypt</c:v>
                </c:pt>
                <c:pt idx="4">
                  <c:v>Iraq</c:v>
                </c:pt>
                <c:pt idx="5">
                  <c:v>Jordan</c:v>
                </c:pt>
                <c:pt idx="6">
                  <c:v>Kuwait</c:v>
                </c:pt>
                <c:pt idx="7">
                  <c:v>Lebanon</c:v>
                </c:pt>
                <c:pt idx="8">
                  <c:v>Libya</c:v>
                </c:pt>
                <c:pt idx="9">
                  <c:v>Mauritania</c:v>
                </c:pt>
                <c:pt idx="10">
                  <c:v>Morocco</c:v>
                </c:pt>
                <c:pt idx="11">
                  <c:v>Oman</c:v>
                </c:pt>
                <c:pt idx="12">
                  <c:v>Palestine</c:v>
                </c:pt>
                <c:pt idx="13">
                  <c:v>Qatar</c:v>
                </c:pt>
                <c:pt idx="14">
                  <c:v>Saudi Arabia</c:v>
                </c:pt>
                <c:pt idx="15">
                  <c:v>Somalia</c:v>
                </c:pt>
                <c:pt idx="16">
                  <c:v>Sudan</c:v>
                </c:pt>
                <c:pt idx="17">
                  <c:v>Syria</c:v>
                </c:pt>
                <c:pt idx="18">
                  <c:v>Tunisia</c:v>
                </c:pt>
                <c:pt idx="19">
                  <c:v>UAE</c:v>
                </c:pt>
                <c:pt idx="20">
                  <c:v>Yemen</c:v>
                </c:pt>
              </c:strCache>
            </c:strRef>
          </c:cat>
          <c:val>
            <c:numRef>
              <c:f>Sheet1!$E$2:$E$22</c:f>
              <c:numCache>
                <c:formatCode>#,##0</c:formatCode>
                <c:ptCount val="21"/>
                <c:pt idx="0">
                  <c:v>4433526</c:v>
                </c:pt>
                <c:pt idx="1">
                  <c:v>694009</c:v>
                </c:pt>
                <c:pt idx="2">
                  <c:v>57767</c:v>
                </c:pt>
                <c:pt idx="3">
                  <c:v>21691776</c:v>
                </c:pt>
                <c:pt idx="4">
                  <c:v>791790</c:v>
                </c:pt>
                <c:pt idx="5">
                  <c:v>2351146</c:v>
                </c:pt>
                <c:pt idx="6">
                  <c:v>1046800</c:v>
                </c:pt>
                <c:pt idx="7">
                  <c:v>1310555</c:v>
                </c:pt>
                <c:pt idx="8">
                  <c:v>889716</c:v>
                </c:pt>
                <c:pt idx="9">
                  <c:v>103793</c:v>
                </c:pt>
                <c:pt idx="10">
                  <c:v>15656192</c:v>
                </c:pt>
                <c:pt idx="11">
                  <c:v>1725110</c:v>
                </c:pt>
                <c:pt idx="12">
                  <c:v>0</c:v>
                </c:pt>
                <c:pt idx="13">
                  <c:v>1435175</c:v>
                </c:pt>
                <c:pt idx="14">
                  <c:v>11253715</c:v>
                </c:pt>
                <c:pt idx="15">
                  <c:v>0</c:v>
                </c:pt>
                <c:pt idx="16">
                  <c:v>0</c:v>
                </c:pt>
                <c:pt idx="17">
                  <c:v>4224995</c:v>
                </c:pt>
                <c:pt idx="18">
                  <c:v>3856984</c:v>
                </c:pt>
                <c:pt idx="19">
                  <c:v>5859118</c:v>
                </c:pt>
                <c:pt idx="20">
                  <c:v>2970485</c:v>
                </c:pt>
              </c:numCache>
            </c:numRef>
          </c:val>
        </c:ser>
        <c:axId val="108021248"/>
        <c:axId val="108022784"/>
      </c:barChart>
      <c:catAx>
        <c:axId val="108021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022784"/>
        <c:crosses val="autoZero"/>
        <c:auto val="1"/>
        <c:lblAlgn val="ctr"/>
        <c:lblOffset val="100"/>
        <c:tickLblSkip val="1"/>
        <c:tickMarkSkip val="1"/>
      </c:catAx>
      <c:valAx>
        <c:axId val="10802278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" sourceLinked="1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021248"/>
        <c:crosses val="autoZero"/>
        <c:crossBetween val="between"/>
        <c:dispUnits>
          <c:builtInUnit val="millions"/>
        </c:dispUnits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10483886842773685"/>
          <c:y val="2.500000000000000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8548454578477955E-2"/>
          <c:y val="6.8749895095985267E-2"/>
          <c:w val="0.9233880057924384"/>
          <c:h val="0.53124918937806798"/>
        </c:manualLayout>
      </c:layout>
      <c:barChart>
        <c:barDir val="col"/>
        <c:grouping val="clustered"/>
        <c:ser>
          <c:idx val="6"/>
          <c:order val="0"/>
          <c:tx>
            <c:strRef>
              <c:f>Sheet1!$H$1</c:f>
              <c:strCache>
                <c:ptCount val="1"/>
                <c:pt idx="0">
                  <c:v>MPS 2010 (000s)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C0C0C0"/>
              </a:solidFill>
              <a:prstDash val="solid"/>
            </a:ln>
          </c:spPr>
          <c:cat>
            <c:strRef>
              <c:f>Sheet1!$A$2:$A$22</c:f>
              <c:strCache>
                <c:ptCount val="21"/>
                <c:pt idx="0">
                  <c:v>Algeria</c:v>
                </c:pt>
                <c:pt idx="1">
                  <c:v>Bahrain</c:v>
                </c:pt>
                <c:pt idx="2">
                  <c:v>Djibouti</c:v>
                </c:pt>
                <c:pt idx="3">
                  <c:v>Egypt</c:v>
                </c:pt>
                <c:pt idx="4">
                  <c:v>Iraq</c:v>
                </c:pt>
                <c:pt idx="5">
                  <c:v>Jordan</c:v>
                </c:pt>
                <c:pt idx="6">
                  <c:v>Kuwait</c:v>
                </c:pt>
                <c:pt idx="7">
                  <c:v>Lebanon</c:v>
                </c:pt>
                <c:pt idx="8">
                  <c:v>Libya</c:v>
                </c:pt>
                <c:pt idx="9">
                  <c:v>Mauritania</c:v>
                </c:pt>
                <c:pt idx="10">
                  <c:v>Morocco</c:v>
                </c:pt>
                <c:pt idx="11">
                  <c:v>Oman</c:v>
                </c:pt>
                <c:pt idx="12">
                  <c:v>Palestine</c:v>
                </c:pt>
                <c:pt idx="13">
                  <c:v>Qatar</c:v>
                </c:pt>
                <c:pt idx="14">
                  <c:v>Saudi Arabia</c:v>
                </c:pt>
                <c:pt idx="15">
                  <c:v>Somalia</c:v>
                </c:pt>
                <c:pt idx="16">
                  <c:v>Sudan</c:v>
                </c:pt>
                <c:pt idx="17">
                  <c:v>Syria</c:v>
                </c:pt>
                <c:pt idx="18">
                  <c:v>Tunisia</c:v>
                </c:pt>
                <c:pt idx="19">
                  <c:v>UAE</c:v>
                </c:pt>
                <c:pt idx="20">
                  <c:v>Yemen</c:v>
                </c:pt>
              </c:strCache>
            </c:strRef>
          </c:cat>
          <c:val>
            <c:numRef>
              <c:f>Sheet1!$H$2:$H$22</c:f>
              <c:numCache>
                <c:formatCode>General</c:formatCode>
                <c:ptCount val="21"/>
                <c:pt idx="0">
                  <c:v>32780.199999999997</c:v>
                </c:pt>
                <c:pt idx="1">
                  <c:v>1567</c:v>
                </c:pt>
                <c:pt idx="2">
                  <c:v>165.6</c:v>
                </c:pt>
                <c:pt idx="3">
                  <c:v>70661</c:v>
                </c:pt>
                <c:pt idx="4">
                  <c:v>24000</c:v>
                </c:pt>
                <c:pt idx="5">
                  <c:v>6620</c:v>
                </c:pt>
                <c:pt idx="6">
                  <c:v>4400</c:v>
                </c:pt>
                <c:pt idx="7">
                  <c:v>2874.8</c:v>
                </c:pt>
                <c:pt idx="8">
                  <c:v>10900</c:v>
                </c:pt>
                <c:pt idx="9">
                  <c:v>2745</c:v>
                </c:pt>
                <c:pt idx="10">
                  <c:v>31982.3</c:v>
                </c:pt>
                <c:pt idx="11">
                  <c:v>4606.1000000000004</c:v>
                </c:pt>
                <c:pt idx="12">
                  <c:v>0</c:v>
                </c:pt>
                <c:pt idx="13">
                  <c:v>2329.3000000000002</c:v>
                </c:pt>
                <c:pt idx="14">
                  <c:v>51564.4</c:v>
                </c:pt>
                <c:pt idx="15">
                  <c:v>648.20000000000005</c:v>
                </c:pt>
                <c:pt idx="16">
                  <c:v>17654.2</c:v>
                </c:pt>
                <c:pt idx="17">
                  <c:v>11799.2</c:v>
                </c:pt>
                <c:pt idx="18">
                  <c:v>11114.2</c:v>
                </c:pt>
                <c:pt idx="19">
                  <c:v>10926</c:v>
                </c:pt>
                <c:pt idx="20">
                  <c:v>11085</c:v>
                </c:pt>
              </c:numCache>
            </c:numRef>
          </c:val>
        </c:ser>
        <c:axId val="107209088"/>
        <c:axId val="107210624"/>
      </c:barChart>
      <c:catAx>
        <c:axId val="107209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210624"/>
        <c:crosses val="autoZero"/>
        <c:auto val="1"/>
        <c:lblAlgn val="ctr"/>
        <c:lblOffset val="100"/>
        <c:tickLblSkip val="1"/>
        <c:tickMarkSkip val="1"/>
      </c:catAx>
      <c:valAx>
        <c:axId val="10721062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7209088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12700">
      <a:solidFill>
        <a:srgbClr val="FFFFFF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ED11E-F6F5-45CA-8565-40A4C5C278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ADE6C-21CC-4B3E-B664-775F9B5810F5}">
      <dgm:prSet phldrT="[Text]"/>
      <dgm:spPr/>
      <dgm:t>
        <a:bodyPr/>
        <a:lstStyle/>
        <a:p>
          <a:r>
            <a:rPr lang="en-US" dirty="0" smtClean="0"/>
            <a:t>Take Back</a:t>
          </a:r>
          <a:endParaRPr lang="en-US" dirty="0"/>
        </a:p>
      </dgm:t>
    </dgm:pt>
    <dgm:pt modelId="{E65AC1A0-CF19-4933-B440-34D7FEF7C2AF}" type="parTrans" cxnId="{D3F3CB9B-8E27-4174-98F5-E492BE8EA19C}">
      <dgm:prSet/>
      <dgm:spPr/>
      <dgm:t>
        <a:bodyPr/>
        <a:lstStyle/>
        <a:p>
          <a:endParaRPr lang="en-US"/>
        </a:p>
      </dgm:t>
    </dgm:pt>
    <dgm:pt modelId="{7212DFE7-9942-4826-A7E8-1DB888BC1BC4}" type="sibTrans" cxnId="{D3F3CB9B-8E27-4174-98F5-E492BE8EA19C}">
      <dgm:prSet/>
      <dgm:spPr/>
      <dgm:t>
        <a:bodyPr/>
        <a:lstStyle/>
        <a:p>
          <a:endParaRPr lang="en-US"/>
        </a:p>
      </dgm:t>
    </dgm:pt>
    <dgm:pt modelId="{80AC605E-5119-4313-A977-BC49FCCC4E88}">
      <dgm:prSet phldrT="[Text]"/>
      <dgm:spPr/>
      <dgm:t>
        <a:bodyPr/>
        <a:lstStyle/>
        <a:p>
          <a:r>
            <a:rPr lang="en-US" dirty="0" smtClean="0"/>
            <a:t>Refurbishment</a:t>
          </a:r>
          <a:endParaRPr lang="en-US" dirty="0"/>
        </a:p>
      </dgm:t>
    </dgm:pt>
    <dgm:pt modelId="{C6BDC085-8F52-4F59-BE00-83628F8AD72F}" type="parTrans" cxnId="{95F5E936-BEDF-4F80-BA54-599B92BE9373}">
      <dgm:prSet/>
      <dgm:spPr/>
      <dgm:t>
        <a:bodyPr/>
        <a:lstStyle/>
        <a:p>
          <a:endParaRPr lang="en-US"/>
        </a:p>
      </dgm:t>
    </dgm:pt>
    <dgm:pt modelId="{F734E214-CDD5-4EAA-82FF-AB3453693B22}" type="sibTrans" cxnId="{95F5E936-BEDF-4F80-BA54-599B92BE9373}">
      <dgm:prSet/>
      <dgm:spPr/>
      <dgm:t>
        <a:bodyPr/>
        <a:lstStyle/>
        <a:p>
          <a:endParaRPr lang="en-US"/>
        </a:p>
      </dgm:t>
    </dgm:pt>
    <dgm:pt modelId="{471827B1-E5D1-413B-A6BD-5ADFB065440A}">
      <dgm:prSet phldrT="[Text]"/>
      <dgm:spPr/>
      <dgm:t>
        <a:bodyPr/>
        <a:lstStyle/>
        <a:p>
          <a:r>
            <a:rPr lang="en-US" dirty="0" smtClean="0"/>
            <a:t>Metal Recovery</a:t>
          </a:r>
          <a:endParaRPr lang="en-US" dirty="0"/>
        </a:p>
      </dgm:t>
    </dgm:pt>
    <dgm:pt modelId="{1F9E094D-DDD8-4497-8E19-4D23E8741F21}" type="parTrans" cxnId="{0E56CC4C-AE18-49CC-92F0-1AD16F434E93}">
      <dgm:prSet/>
      <dgm:spPr/>
      <dgm:t>
        <a:bodyPr/>
        <a:lstStyle/>
        <a:p>
          <a:endParaRPr lang="en-US"/>
        </a:p>
      </dgm:t>
    </dgm:pt>
    <dgm:pt modelId="{6659E850-8BCE-450F-BF0E-CBBD6CCE8B38}" type="sibTrans" cxnId="{0E56CC4C-AE18-49CC-92F0-1AD16F434E93}">
      <dgm:prSet/>
      <dgm:spPr/>
      <dgm:t>
        <a:bodyPr/>
        <a:lstStyle/>
        <a:p>
          <a:endParaRPr lang="en-US"/>
        </a:p>
      </dgm:t>
    </dgm:pt>
    <dgm:pt modelId="{ECC71206-51FB-4245-AE20-EF072E5479CB}">
      <dgm:prSet/>
      <dgm:spPr/>
      <dgm:t>
        <a:bodyPr/>
        <a:lstStyle/>
        <a:p>
          <a:r>
            <a:rPr lang="en-US" dirty="0" smtClean="0"/>
            <a:t>Sorting</a:t>
          </a:r>
        </a:p>
        <a:p>
          <a:r>
            <a:rPr lang="en-US" dirty="0" smtClean="0"/>
            <a:t>Recycling</a:t>
          </a:r>
          <a:endParaRPr lang="en-US" dirty="0"/>
        </a:p>
      </dgm:t>
    </dgm:pt>
    <dgm:pt modelId="{CEE3E9E0-8E53-4010-914C-BE323C721EEA}" type="parTrans" cxnId="{FDE6CE7E-2671-40A8-A435-DC038CD77678}">
      <dgm:prSet/>
      <dgm:spPr/>
      <dgm:t>
        <a:bodyPr/>
        <a:lstStyle/>
        <a:p>
          <a:endParaRPr lang="en-US"/>
        </a:p>
      </dgm:t>
    </dgm:pt>
    <dgm:pt modelId="{1881EFD5-E364-456A-BF9D-BE4317F9FEFD}" type="sibTrans" cxnId="{FDE6CE7E-2671-40A8-A435-DC038CD77678}">
      <dgm:prSet/>
      <dgm:spPr/>
      <dgm:t>
        <a:bodyPr/>
        <a:lstStyle/>
        <a:p>
          <a:endParaRPr lang="en-US"/>
        </a:p>
      </dgm:t>
    </dgm:pt>
    <dgm:pt modelId="{85D9AF77-BEE7-43DB-A9BA-1601BF8326B2}">
      <dgm:prSet/>
      <dgm:spPr/>
      <dgm:t>
        <a:bodyPr/>
        <a:lstStyle/>
        <a:p>
          <a:r>
            <a:rPr lang="en-US" dirty="0" smtClean="0"/>
            <a:t>Re-use</a:t>
          </a:r>
          <a:endParaRPr lang="en-US" dirty="0"/>
        </a:p>
      </dgm:t>
    </dgm:pt>
    <dgm:pt modelId="{598AEB19-F830-4500-B1DA-D17B4031E301}" type="parTrans" cxnId="{D0D408D5-730E-415D-9680-D370A1BEA5C6}">
      <dgm:prSet/>
      <dgm:spPr/>
      <dgm:t>
        <a:bodyPr/>
        <a:lstStyle/>
        <a:p>
          <a:endParaRPr lang="en-US"/>
        </a:p>
      </dgm:t>
    </dgm:pt>
    <dgm:pt modelId="{23FB76B3-B367-49F0-89A3-4A9B6A36FA5E}" type="sibTrans" cxnId="{D0D408D5-730E-415D-9680-D370A1BEA5C6}">
      <dgm:prSet/>
      <dgm:spPr/>
      <dgm:t>
        <a:bodyPr/>
        <a:lstStyle/>
        <a:p>
          <a:endParaRPr lang="en-US"/>
        </a:p>
      </dgm:t>
    </dgm:pt>
    <dgm:pt modelId="{7ACB734F-627B-46FC-8E5B-25D3E3BD5884}">
      <dgm:prSet/>
      <dgm:spPr/>
      <dgm:t>
        <a:bodyPr/>
        <a:lstStyle/>
        <a:p>
          <a:r>
            <a:rPr lang="en-US" dirty="0" smtClean="0"/>
            <a:t>Manufacture</a:t>
          </a:r>
          <a:endParaRPr lang="en-US" dirty="0"/>
        </a:p>
      </dgm:t>
    </dgm:pt>
    <dgm:pt modelId="{A521850C-BD9A-4633-91A4-F4C806FD7DDF}" type="parTrans" cxnId="{9B36CCC6-1619-4A38-A65A-3ABCA3AC662C}">
      <dgm:prSet/>
      <dgm:spPr/>
      <dgm:t>
        <a:bodyPr/>
        <a:lstStyle/>
        <a:p>
          <a:endParaRPr lang="en-US"/>
        </a:p>
      </dgm:t>
    </dgm:pt>
    <dgm:pt modelId="{0D408D33-ED2D-4BFB-AA57-50CAB9374C83}" type="sibTrans" cxnId="{9B36CCC6-1619-4A38-A65A-3ABCA3AC662C}">
      <dgm:prSet/>
      <dgm:spPr/>
      <dgm:t>
        <a:bodyPr/>
        <a:lstStyle/>
        <a:p>
          <a:endParaRPr lang="en-US"/>
        </a:p>
      </dgm:t>
    </dgm:pt>
    <dgm:pt modelId="{70833C5D-4F32-41AC-B6AC-2C22CD03655D}" type="pres">
      <dgm:prSet presAssocID="{807ED11E-F6F5-45CA-8565-40A4C5C278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2363CB-FF50-45A8-8F15-1A3912E9F926}" type="pres">
      <dgm:prSet presAssocID="{F97ADE6C-21CC-4B3E-B664-775F9B5810F5}" presName="root1" presStyleCnt="0"/>
      <dgm:spPr/>
    </dgm:pt>
    <dgm:pt modelId="{A5C4C38D-9CCD-49AE-9A88-06241BFEDB73}" type="pres">
      <dgm:prSet presAssocID="{F97ADE6C-21CC-4B3E-B664-775F9B5810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32F7B-F387-4860-A9E8-57270BCBBC83}" type="pres">
      <dgm:prSet presAssocID="{F97ADE6C-21CC-4B3E-B664-775F9B5810F5}" presName="level2hierChild" presStyleCnt="0"/>
      <dgm:spPr/>
    </dgm:pt>
    <dgm:pt modelId="{9780DFEC-D333-4E8B-8175-B8933C458EEF}" type="pres">
      <dgm:prSet presAssocID="{C6BDC085-8F52-4F59-BE00-83628F8AD72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63334B0-F733-475E-817A-AC379926410F}" type="pres">
      <dgm:prSet presAssocID="{C6BDC085-8F52-4F59-BE00-83628F8AD72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FB3C8D5-370E-4367-868A-D5BF650A87F3}" type="pres">
      <dgm:prSet presAssocID="{80AC605E-5119-4313-A977-BC49FCCC4E88}" presName="root2" presStyleCnt="0"/>
      <dgm:spPr/>
    </dgm:pt>
    <dgm:pt modelId="{650921C1-580D-448C-8C19-A8A6D44D54D8}" type="pres">
      <dgm:prSet presAssocID="{80AC605E-5119-4313-A977-BC49FCCC4E88}" presName="LevelTwoTextNode" presStyleLbl="node2" presStyleIdx="0" presStyleCnt="2" custLinFactNeighborX="-2797" custLinFactNeighborY="-22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CF18CF-2D9F-42EF-8249-115BB73D5A7D}" type="pres">
      <dgm:prSet presAssocID="{80AC605E-5119-4313-A977-BC49FCCC4E88}" presName="level3hierChild" presStyleCnt="0"/>
      <dgm:spPr/>
    </dgm:pt>
    <dgm:pt modelId="{704F2851-D6F2-44D2-91A7-4A39EF8D7062}" type="pres">
      <dgm:prSet presAssocID="{598AEB19-F830-4500-B1DA-D17B4031E30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1500233-96E9-4CC5-9294-02D28485D25E}" type="pres">
      <dgm:prSet presAssocID="{598AEB19-F830-4500-B1DA-D17B4031E30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B3A26D1-2897-4CFB-B909-998A59FAB588}" type="pres">
      <dgm:prSet presAssocID="{85D9AF77-BEE7-43DB-A9BA-1601BF8326B2}" presName="root2" presStyleCnt="0"/>
      <dgm:spPr/>
    </dgm:pt>
    <dgm:pt modelId="{BF66CA1C-EF8A-4F91-AB5C-9CB93476D93C}" type="pres">
      <dgm:prSet presAssocID="{85D9AF77-BEE7-43DB-A9BA-1601BF8326B2}" presName="LevelTwoTextNode" presStyleLbl="node3" presStyleIdx="0" presStyleCnt="2" custLinFactNeighborY="-22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798BE-E0A5-4747-8581-E9BEE91739A3}" type="pres">
      <dgm:prSet presAssocID="{85D9AF77-BEE7-43DB-A9BA-1601BF8326B2}" presName="level3hierChild" presStyleCnt="0"/>
      <dgm:spPr/>
    </dgm:pt>
    <dgm:pt modelId="{290935BD-2BDC-45B0-9923-52D39A086375}" type="pres">
      <dgm:prSet presAssocID="{1F9E094D-DDD8-4497-8E19-4D23E8741F2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0133120-51DC-44BE-8B3B-9FDDEF7E858A}" type="pres">
      <dgm:prSet presAssocID="{1F9E094D-DDD8-4497-8E19-4D23E8741F2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BBF6A34-885A-49A7-8022-A41BB2D18B07}" type="pres">
      <dgm:prSet presAssocID="{471827B1-E5D1-413B-A6BD-5ADFB065440A}" presName="root2" presStyleCnt="0"/>
      <dgm:spPr/>
    </dgm:pt>
    <dgm:pt modelId="{23DD10B2-DB51-45A4-A2B5-51CC36EA0274}" type="pres">
      <dgm:prSet presAssocID="{471827B1-E5D1-413B-A6BD-5ADFB065440A}" presName="LevelTwoTextNode" presStyleLbl="node2" presStyleIdx="1" presStyleCnt="2" custLinFactNeighborX="-6317" custLinFactNeighborY="2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85C3D-268F-469F-A81A-6964E3E67002}" type="pres">
      <dgm:prSet presAssocID="{471827B1-E5D1-413B-A6BD-5ADFB065440A}" presName="level3hierChild" presStyleCnt="0"/>
      <dgm:spPr/>
    </dgm:pt>
    <dgm:pt modelId="{293C43BE-2099-4E15-9B8D-2E96EE256170}" type="pres">
      <dgm:prSet presAssocID="{CEE3E9E0-8E53-4010-914C-BE323C721EE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35863FD-31E6-477D-8155-FA4C8E0014C3}" type="pres">
      <dgm:prSet presAssocID="{CEE3E9E0-8E53-4010-914C-BE323C721EE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946DD52-FE85-4B28-B689-9A0FC697EF7B}" type="pres">
      <dgm:prSet presAssocID="{ECC71206-51FB-4245-AE20-EF072E5479CB}" presName="root2" presStyleCnt="0"/>
      <dgm:spPr/>
    </dgm:pt>
    <dgm:pt modelId="{AF1F967B-23D6-4D77-A23D-E53D820EC0DD}" type="pres">
      <dgm:prSet presAssocID="{ECC71206-51FB-4245-AE20-EF072E5479CB}" presName="LevelTwoTextNode" presStyleLbl="node3" presStyleIdx="1" presStyleCnt="2" custLinFactNeighborX="-16084" custLinFactNeighborY="29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95207-2CAD-4701-89AB-CF88D5185B77}" type="pres">
      <dgm:prSet presAssocID="{ECC71206-51FB-4245-AE20-EF072E5479CB}" presName="level3hierChild" presStyleCnt="0"/>
      <dgm:spPr/>
    </dgm:pt>
    <dgm:pt modelId="{AB511C19-9CDB-4B2D-BDEE-D1043227DB3F}" type="pres">
      <dgm:prSet presAssocID="{A521850C-BD9A-4633-91A4-F4C806FD7DDF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3EE60BE3-1E0B-4247-A0CE-3C805A40F035}" type="pres">
      <dgm:prSet presAssocID="{A521850C-BD9A-4633-91A4-F4C806FD7DDF}" presName="connTx" presStyleLbl="parChTrans1D4" presStyleIdx="0" presStyleCnt="1"/>
      <dgm:spPr/>
      <dgm:t>
        <a:bodyPr/>
        <a:lstStyle/>
        <a:p>
          <a:endParaRPr lang="en-US"/>
        </a:p>
      </dgm:t>
    </dgm:pt>
    <dgm:pt modelId="{26ED388B-CF16-4E77-A0CF-A8641C099D65}" type="pres">
      <dgm:prSet presAssocID="{7ACB734F-627B-46FC-8E5B-25D3E3BD5884}" presName="root2" presStyleCnt="0"/>
      <dgm:spPr/>
    </dgm:pt>
    <dgm:pt modelId="{8B65F6DB-D826-4897-9920-D352383FC6E5}" type="pres">
      <dgm:prSet presAssocID="{7ACB734F-627B-46FC-8E5B-25D3E3BD5884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D9627-30B3-4724-B030-9AA3AC6864A1}" type="pres">
      <dgm:prSet presAssocID="{7ACB734F-627B-46FC-8E5B-25D3E3BD5884}" presName="level3hierChild" presStyleCnt="0"/>
      <dgm:spPr/>
    </dgm:pt>
  </dgm:ptLst>
  <dgm:cxnLst>
    <dgm:cxn modelId="{D0D408D5-730E-415D-9680-D370A1BEA5C6}" srcId="{80AC605E-5119-4313-A977-BC49FCCC4E88}" destId="{85D9AF77-BEE7-43DB-A9BA-1601BF8326B2}" srcOrd="0" destOrd="0" parTransId="{598AEB19-F830-4500-B1DA-D17B4031E301}" sibTransId="{23FB76B3-B367-49F0-89A3-4A9B6A36FA5E}"/>
    <dgm:cxn modelId="{D3F3CB9B-8E27-4174-98F5-E492BE8EA19C}" srcId="{807ED11E-F6F5-45CA-8565-40A4C5C278B2}" destId="{F97ADE6C-21CC-4B3E-B664-775F9B5810F5}" srcOrd="0" destOrd="0" parTransId="{E65AC1A0-CF19-4933-B440-34D7FEF7C2AF}" sibTransId="{7212DFE7-9942-4826-A7E8-1DB888BC1BC4}"/>
    <dgm:cxn modelId="{095B8564-46DA-4FD0-9784-623CDCEFFF39}" type="presOf" srcId="{7ACB734F-627B-46FC-8E5B-25D3E3BD5884}" destId="{8B65F6DB-D826-4897-9920-D352383FC6E5}" srcOrd="0" destOrd="0" presId="urn:microsoft.com/office/officeart/2005/8/layout/hierarchy2"/>
    <dgm:cxn modelId="{671F9004-180A-44A7-AF40-4103928DA549}" type="presOf" srcId="{CEE3E9E0-8E53-4010-914C-BE323C721EEA}" destId="{293C43BE-2099-4E15-9B8D-2E96EE256170}" srcOrd="0" destOrd="0" presId="urn:microsoft.com/office/officeart/2005/8/layout/hierarchy2"/>
    <dgm:cxn modelId="{05870972-C03D-4546-94B2-A7C835965553}" type="presOf" srcId="{807ED11E-F6F5-45CA-8565-40A4C5C278B2}" destId="{70833C5D-4F32-41AC-B6AC-2C22CD03655D}" srcOrd="0" destOrd="0" presId="urn:microsoft.com/office/officeart/2005/8/layout/hierarchy2"/>
    <dgm:cxn modelId="{1B1E3CCD-DFDB-4818-BE4C-C7AEF52873BC}" type="presOf" srcId="{80AC605E-5119-4313-A977-BC49FCCC4E88}" destId="{650921C1-580D-448C-8C19-A8A6D44D54D8}" srcOrd="0" destOrd="0" presId="urn:microsoft.com/office/officeart/2005/8/layout/hierarchy2"/>
    <dgm:cxn modelId="{8A972CDC-F102-49D9-8086-63780E4B02C8}" type="presOf" srcId="{1F9E094D-DDD8-4497-8E19-4D23E8741F21}" destId="{290935BD-2BDC-45B0-9923-52D39A086375}" srcOrd="0" destOrd="0" presId="urn:microsoft.com/office/officeart/2005/8/layout/hierarchy2"/>
    <dgm:cxn modelId="{DB11DBA7-388B-4119-94E4-62478CCA059E}" type="presOf" srcId="{C6BDC085-8F52-4F59-BE00-83628F8AD72F}" destId="{9780DFEC-D333-4E8B-8175-B8933C458EEF}" srcOrd="0" destOrd="0" presId="urn:microsoft.com/office/officeart/2005/8/layout/hierarchy2"/>
    <dgm:cxn modelId="{7E74B352-50AA-4350-8CBC-EE2D0C1852A5}" type="presOf" srcId="{C6BDC085-8F52-4F59-BE00-83628F8AD72F}" destId="{763334B0-F733-475E-817A-AC379926410F}" srcOrd="1" destOrd="0" presId="urn:microsoft.com/office/officeart/2005/8/layout/hierarchy2"/>
    <dgm:cxn modelId="{29CA54B0-2A74-4785-B18B-BBC14B1EDC5E}" type="presOf" srcId="{A521850C-BD9A-4633-91A4-F4C806FD7DDF}" destId="{3EE60BE3-1E0B-4247-A0CE-3C805A40F035}" srcOrd="1" destOrd="0" presId="urn:microsoft.com/office/officeart/2005/8/layout/hierarchy2"/>
    <dgm:cxn modelId="{95F5E936-BEDF-4F80-BA54-599B92BE9373}" srcId="{F97ADE6C-21CC-4B3E-B664-775F9B5810F5}" destId="{80AC605E-5119-4313-A977-BC49FCCC4E88}" srcOrd="0" destOrd="0" parTransId="{C6BDC085-8F52-4F59-BE00-83628F8AD72F}" sibTransId="{F734E214-CDD5-4EAA-82FF-AB3453693B22}"/>
    <dgm:cxn modelId="{ED479F92-3FBB-4F10-8F0A-F31AEF95CBC7}" type="presOf" srcId="{CEE3E9E0-8E53-4010-914C-BE323C721EEA}" destId="{D35863FD-31E6-477D-8155-FA4C8E0014C3}" srcOrd="1" destOrd="0" presId="urn:microsoft.com/office/officeart/2005/8/layout/hierarchy2"/>
    <dgm:cxn modelId="{17287C57-7B08-4782-954C-B684BBA45293}" type="presOf" srcId="{598AEB19-F830-4500-B1DA-D17B4031E301}" destId="{704F2851-D6F2-44D2-91A7-4A39EF8D7062}" srcOrd="0" destOrd="0" presId="urn:microsoft.com/office/officeart/2005/8/layout/hierarchy2"/>
    <dgm:cxn modelId="{9B328301-3883-481D-AB96-90279EE2BB22}" type="presOf" srcId="{471827B1-E5D1-413B-A6BD-5ADFB065440A}" destId="{23DD10B2-DB51-45A4-A2B5-51CC36EA0274}" srcOrd="0" destOrd="0" presId="urn:microsoft.com/office/officeart/2005/8/layout/hierarchy2"/>
    <dgm:cxn modelId="{FDE6CE7E-2671-40A8-A435-DC038CD77678}" srcId="{471827B1-E5D1-413B-A6BD-5ADFB065440A}" destId="{ECC71206-51FB-4245-AE20-EF072E5479CB}" srcOrd="0" destOrd="0" parTransId="{CEE3E9E0-8E53-4010-914C-BE323C721EEA}" sibTransId="{1881EFD5-E364-456A-BF9D-BE4317F9FEFD}"/>
    <dgm:cxn modelId="{DF241E37-178D-4393-A99A-F60DFE8F556D}" type="presOf" srcId="{85D9AF77-BEE7-43DB-A9BA-1601BF8326B2}" destId="{BF66CA1C-EF8A-4F91-AB5C-9CB93476D93C}" srcOrd="0" destOrd="0" presId="urn:microsoft.com/office/officeart/2005/8/layout/hierarchy2"/>
    <dgm:cxn modelId="{01F9FDB0-726F-4266-895D-E481F579C15F}" type="presOf" srcId="{1F9E094D-DDD8-4497-8E19-4D23E8741F21}" destId="{D0133120-51DC-44BE-8B3B-9FDDEF7E858A}" srcOrd="1" destOrd="0" presId="urn:microsoft.com/office/officeart/2005/8/layout/hierarchy2"/>
    <dgm:cxn modelId="{9B36CCC6-1619-4A38-A65A-3ABCA3AC662C}" srcId="{ECC71206-51FB-4245-AE20-EF072E5479CB}" destId="{7ACB734F-627B-46FC-8E5B-25D3E3BD5884}" srcOrd="0" destOrd="0" parTransId="{A521850C-BD9A-4633-91A4-F4C806FD7DDF}" sibTransId="{0D408D33-ED2D-4BFB-AA57-50CAB9374C83}"/>
    <dgm:cxn modelId="{D9387297-E21F-47AD-9FBE-1CFEC974CAFA}" type="presOf" srcId="{A521850C-BD9A-4633-91A4-F4C806FD7DDF}" destId="{AB511C19-9CDB-4B2D-BDEE-D1043227DB3F}" srcOrd="0" destOrd="0" presId="urn:microsoft.com/office/officeart/2005/8/layout/hierarchy2"/>
    <dgm:cxn modelId="{24D9D05F-0075-43F9-9811-11C0F3D6E41D}" type="presOf" srcId="{ECC71206-51FB-4245-AE20-EF072E5479CB}" destId="{AF1F967B-23D6-4D77-A23D-E53D820EC0DD}" srcOrd="0" destOrd="0" presId="urn:microsoft.com/office/officeart/2005/8/layout/hierarchy2"/>
    <dgm:cxn modelId="{C555218A-0950-4811-8480-89A6B094E173}" type="presOf" srcId="{598AEB19-F830-4500-B1DA-D17B4031E301}" destId="{31500233-96E9-4CC5-9294-02D28485D25E}" srcOrd="1" destOrd="0" presId="urn:microsoft.com/office/officeart/2005/8/layout/hierarchy2"/>
    <dgm:cxn modelId="{7367E3C0-642D-418C-B03E-B68D63DFF993}" type="presOf" srcId="{F97ADE6C-21CC-4B3E-B664-775F9B5810F5}" destId="{A5C4C38D-9CCD-49AE-9A88-06241BFEDB73}" srcOrd="0" destOrd="0" presId="urn:microsoft.com/office/officeart/2005/8/layout/hierarchy2"/>
    <dgm:cxn modelId="{0E56CC4C-AE18-49CC-92F0-1AD16F434E93}" srcId="{F97ADE6C-21CC-4B3E-B664-775F9B5810F5}" destId="{471827B1-E5D1-413B-A6BD-5ADFB065440A}" srcOrd="1" destOrd="0" parTransId="{1F9E094D-DDD8-4497-8E19-4D23E8741F21}" sibTransId="{6659E850-8BCE-450F-BF0E-CBBD6CCE8B38}"/>
    <dgm:cxn modelId="{3F65F191-6E8F-49DC-970D-2AB97D1B0E3A}" type="presParOf" srcId="{70833C5D-4F32-41AC-B6AC-2C22CD03655D}" destId="{AD2363CB-FF50-45A8-8F15-1A3912E9F926}" srcOrd="0" destOrd="0" presId="urn:microsoft.com/office/officeart/2005/8/layout/hierarchy2"/>
    <dgm:cxn modelId="{E72BACE1-F893-4BF8-A532-AAC3CAE9D496}" type="presParOf" srcId="{AD2363CB-FF50-45A8-8F15-1A3912E9F926}" destId="{A5C4C38D-9CCD-49AE-9A88-06241BFEDB73}" srcOrd="0" destOrd="0" presId="urn:microsoft.com/office/officeart/2005/8/layout/hierarchy2"/>
    <dgm:cxn modelId="{406AFA0E-7141-46A6-8CA1-D066AA8DF2AC}" type="presParOf" srcId="{AD2363CB-FF50-45A8-8F15-1A3912E9F926}" destId="{0AE32F7B-F387-4860-A9E8-57270BCBBC83}" srcOrd="1" destOrd="0" presId="urn:microsoft.com/office/officeart/2005/8/layout/hierarchy2"/>
    <dgm:cxn modelId="{BDC7B7B9-85BF-4B00-9081-DF265FD59784}" type="presParOf" srcId="{0AE32F7B-F387-4860-A9E8-57270BCBBC83}" destId="{9780DFEC-D333-4E8B-8175-B8933C458EEF}" srcOrd="0" destOrd="0" presId="urn:microsoft.com/office/officeart/2005/8/layout/hierarchy2"/>
    <dgm:cxn modelId="{8F6812E5-DAC8-4520-990D-364288B032EF}" type="presParOf" srcId="{9780DFEC-D333-4E8B-8175-B8933C458EEF}" destId="{763334B0-F733-475E-817A-AC379926410F}" srcOrd="0" destOrd="0" presId="urn:microsoft.com/office/officeart/2005/8/layout/hierarchy2"/>
    <dgm:cxn modelId="{63FA2613-6D2C-4229-AC5D-7B36FD604D39}" type="presParOf" srcId="{0AE32F7B-F387-4860-A9E8-57270BCBBC83}" destId="{4FB3C8D5-370E-4367-868A-D5BF650A87F3}" srcOrd="1" destOrd="0" presId="urn:microsoft.com/office/officeart/2005/8/layout/hierarchy2"/>
    <dgm:cxn modelId="{D7EC93B8-A29A-4EAE-A1B7-527C694953F3}" type="presParOf" srcId="{4FB3C8D5-370E-4367-868A-D5BF650A87F3}" destId="{650921C1-580D-448C-8C19-A8A6D44D54D8}" srcOrd="0" destOrd="0" presId="urn:microsoft.com/office/officeart/2005/8/layout/hierarchy2"/>
    <dgm:cxn modelId="{EDBCF6D4-AAE5-4666-935C-12485B5D326F}" type="presParOf" srcId="{4FB3C8D5-370E-4367-868A-D5BF650A87F3}" destId="{D2CF18CF-2D9F-42EF-8249-115BB73D5A7D}" srcOrd="1" destOrd="0" presId="urn:microsoft.com/office/officeart/2005/8/layout/hierarchy2"/>
    <dgm:cxn modelId="{3417F3AD-E870-4343-A7D2-2FF67D58BAD9}" type="presParOf" srcId="{D2CF18CF-2D9F-42EF-8249-115BB73D5A7D}" destId="{704F2851-D6F2-44D2-91A7-4A39EF8D7062}" srcOrd="0" destOrd="0" presId="urn:microsoft.com/office/officeart/2005/8/layout/hierarchy2"/>
    <dgm:cxn modelId="{55B7FC4E-9401-4861-AD61-34352C575B3A}" type="presParOf" srcId="{704F2851-D6F2-44D2-91A7-4A39EF8D7062}" destId="{31500233-96E9-4CC5-9294-02D28485D25E}" srcOrd="0" destOrd="0" presId="urn:microsoft.com/office/officeart/2005/8/layout/hierarchy2"/>
    <dgm:cxn modelId="{AF1401DC-CEE4-41B7-841D-ADAB174CE021}" type="presParOf" srcId="{D2CF18CF-2D9F-42EF-8249-115BB73D5A7D}" destId="{1B3A26D1-2897-4CFB-B909-998A59FAB588}" srcOrd="1" destOrd="0" presId="urn:microsoft.com/office/officeart/2005/8/layout/hierarchy2"/>
    <dgm:cxn modelId="{C20C0091-77E3-4F29-8FF1-E0F8AD22B2ED}" type="presParOf" srcId="{1B3A26D1-2897-4CFB-B909-998A59FAB588}" destId="{BF66CA1C-EF8A-4F91-AB5C-9CB93476D93C}" srcOrd="0" destOrd="0" presId="urn:microsoft.com/office/officeart/2005/8/layout/hierarchy2"/>
    <dgm:cxn modelId="{81013D39-43C4-460C-935E-25C2C34D4016}" type="presParOf" srcId="{1B3A26D1-2897-4CFB-B909-998A59FAB588}" destId="{43A798BE-E0A5-4747-8581-E9BEE91739A3}" srcOrd="1" destOrd="0" presId="urn:microsoft.com/office/officeart/2005/8/layout/hierarchy2"/>
    <dgm:cxn modelId="{144CC893-BD73-46D8-A2FA-43AD73E3B093}" type="presParOf" srcId="{0AE32F7B-F387-4860-A9E8-57270BCBBC83}" destId="{290935BD-2BDC-45B0-9923-52D39A086375}" srcOrd="2" destOrd="0" presId="urn:microsoft.com/office/officeart/2005/8/layout/hierarchy2"/>
    <dgm:cxn modelId="{6261F0AC-9E9B-4107-A0C2-44C9260DC4E7}" type="presParOf" srcId="{290935BD-2BDC-45B0-9923-52D39A086375}" destId="{D0133120-51DC-44BE-8B3B-9FDDEF7E858A}" srcOrd="0" destOrd="0" presId="urn:microsoft.com/office/officeart/2005/8/layout/hierarchy2"/>
    <dgm:cxn modelId="{F123096C-FA3F-44EA-BECA-F78E187F7359}" type="presParOf" srcId="{0AE32F7B-F387-4860-A9E8-57270BCBBC83}" destId="{CBBF6A34-885A-49A7-8022-A41BB2D18B07}" srcOrd="3" destOrd="0" presId="urn:microsoft.com/office/officeart/2005/8/layout/hierarchy2"/>
    <dgm:cxn modelId="{71E219E0-ADE6-4500-865C-0D2A8615B8F8}" type="presParOf" srcId="{CBBF6A34-885A-49A7-8022-A41BB2D18B07}" destId="{23DD10B2-DB51-45A4-A2B5-51CC36EA0274}" srcOrd="0" destOrd="0" presId="urn:microsoft.com/office/officeart/2005/8/layout/hierarchy2"/>
    <dgm:cxn modelId="{B5A73505-21CC-44DF-98C5-40F701C3980E}" type="presParOf" srcId="{CBBF6A34-885A-49A7-8022-A41BB2D18B07}" destId="{67285C3D-268F-469F-A81A-6964E3E67002}" srcOrd="1" destOrd="0" presId="urn:microsoft.com/office/officeart/2005/8/layout/hierarchy2"/>
    <dgm:cxn modelId="{BEBE92EB-DA1B-4667-A35C-115421C7555E}" type="presParOf" srcId="{67285C3D-268F-469F-A81A-6964E3E67002}" destId="{293C43BE-2099-4E15-9B8D-2E96EE256170}" srcOrd="0" destOrd="0" presId="urn:microsoft.com/office/officeart/2005/8/layout/hierarchy2"/>
    <dgm:cxn modelId="{F65A85D6-9DB5-46F6-89D8-85981B2CA823}" type="presParOf" srcId="{293C43BE-2099-4E15-9B8D-2E96EE256170}" destId="{D35863FD-31E6-477D-8155-FA4C8E0014C3}" srcOrd="0" destOrd="0" presId="urn:microsoft.com/office/officeart/2005/8/layout/hierarchy2"/>
    <dgm:cxn modelId="{34294807-C9C7-4995-9683-4248A40EF365}" type="presParOf" srcId="{67285C3D-268F-469F-A81A-6964E3E67002}" destId="{8946DD52-FE85-4B28-B689-9A0FC697EF7B}" srcOrd="1" destOrd="0" presId="urn:microsoft.com/office/officeart/2005/8/layout/hierarchy2"/>
    <dgm:cxn modelId="{23B3879A-309A-415A-ACE4-E84CC137D7A0}" type="presParOf" srcId="{8946DD52-FE85-4B28-B689-9A0FC697EF7B}" destId="{AF1F967B-23D6-4D77-A23D-E53D820EC0DD}" srcOrd="0" destOrd="0" presId="urn:microsoft.com/office/officeart/2005/8/layout/hierarchy2"/>
    <dgm:cxn modelId="{7660AC92-417C-42B8-B2E2-3DE46C937A06}" type="presParOf" srcId="{8946DD52-FE85-4B28-B689-9A0FC697EF7B}" destId="{BCF95207-2CAD-4701-89AB-CF88D5185B77}" srcOrd="1" destOrd="0" presId="urn:microsoft.com/office/officeart/2005/8/layout/hierarchy2"/>
    <dgm:cxn modelId="{2DC170C9-CBC7-49B5-8674-A5A35167FEFE}" type="presParOf" srcId="{BCF95207-2CAD-4701-89AB-CF88D5185B77}" destId="{AB511C19-9CDB-4B2D-BDEE-D1043227DB3F}" srcOrd="0" destOrd="0" presId="urn:microsoft.com/office/officeart/2005/8/layout/hierarchy2"/>
    <dgm:cxn modelId="{4692B9B9-FC7D-429C-AF0B-185533F19FF3}" type="presParOf" srcId="{AB511C19-9CDB-4B2D-BDEE-D1043227DB3F}" destId="{3EE60BE3-1E0B-4247-A0CE-3C805A40F035}" srcOrd="0" destOrd="0" presId="urn:microsoft.com/office/officeart/2005/8/layout/hierarchy2"/>
    <dgm:cxn modelId="{0345D89E-2DE0-4633-A11B-68224D357E49}" type="presParOf" srcId="{BCF95207-2CAD-4701-89AB-CF88D5185B77}" destId="{26ED388B-CF16-4E77-A0CF-A8641C099D65}" srcOrd="1" destOrd="0" presId="urn:microsoft.com/office/officeart/2005/8/layout/hierarchy2"/>
    <dgm:cxn modelId="{62CF811B-6142-426A-9064-C7EA9DDD1B46}" type="presParOf" srcId="{26ED388B-CF16-4E77-A0CF-A8641C099D65}" destId="{8B65F6DB-D826-4897-9920-D352383FC6E5}" srcOrd="0" destOrd="0" presId="urn:microsoft.com/office/officeart/2005/8/layout/hierarchy2"/>
    <dgm:cxn modelId="{6D5E8476-801D-45E2-A879-CCD56E20B028}" type="presParOf" srcId="{26ED388B-CF16-4E77-A0CF-A8641C099D65}" destId="{890D9627-30B3-4724-B030-9AA3AC6864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3BFA0-5AD3-4958-B15B-AD2D9E7B810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D45E0-CB99-45E2-AB7C-93657884FFD2}" type="slidenum">
              <a:rPr lang="ar-SA" smtClean="0"/>
              <a:pPr/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E4DA6-70A3-4FF8-B8F2-AE820B51AC8C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3D2CC6-0878-4F60-82D8-2F31EB77B93E}" type="slidenum">
              <a:rPr lang="ar-SA" sz="1200"/>
              <a:pPr/>
              <a:t>10</a:t>
            </a:fld>
            <a:endParaRPr lang="en-GB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3BFA0-5AD3-4958-B15B-AD2D9E7B810F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5D44B-C36D-485A-8EC8-2E1AEC0EBB43}" type="slidenum">
              <a:rPr lang="ar-SA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DBE75-05C7-482E-831D-2E5E806D88B5}" type="slidenum">
              <a:rPr lang="ar-SA" smtClean="0"/>
              <a:pPr/>
              <a:t>14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many industrializing and developing countries, growing numbers of people earn a living from recycling and salvaging electronic waste.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B03B4-0A99-4970-B364-0A9430CBF95D}" type="slidenum">
              <a:rPr lang="ar-SA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69F45-B9E9-4FA4-B9EE-266A90BFAF05}" type="slidenum">
              <a:rPr lang="ar-SA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8C30-BCBC-4982-9205-B37FF0452538}" type="slidenum">
              <a:rPr lang="ar-SA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64973-7C05-4C6D-8B45-9CDBF8F7453B}" type="slidenum">
              <a:rPr lang="ar-SA" smtClean="0"/>
              <a:pPr/>
              <a:t>18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B977F-7199-4632-A53C-02B781C0DF72}" type="slidenum">
              <a:rPr lang="ar-SA" smtClean="0"/>
              <a:pPr/>
              <a:t>19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85A43-BE9E-4C69-B242-CB31F35B4F87}" type="slidenum">
              <a:rPr lang="ko-KR" altLang="en-US" smtClean="0"/>
              <a:pPr/>
              <a:t>2</a:t>
            </a:fld>
            <a:endParaRPr lang="ko-KR" altLang="en-US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708025"/>
            <a:ext cx="4524375" cy="3392488"/>
          </a:xfrm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5513" y="4311650"/>
            <a:ext cx="5003800" cy="4173538"/>
          </a:xfrm>
          <a:noFill/>
          <a:ln/>
        </p:spPr>
        <p:txBody>
          <a:bodyPr lIns="90114" tIns="45057" rIns="90114" bIns="45057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0BDA8-E42B-470C-BE61-5B87A3B378A7}" type="slidenum">
              <a:rPr lang="ar-SA" smtClean="0"/>
              <a:pPr/>
              <a:t>20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9A015-600B-4E15-8E9F-C700EE06E988}" type="slidenum">
              <a:rPr lang="ar-SA" smtClean="0"/>
              <a:pPr/>
              <a:t>21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0F076-012B-4AE0-B8F5-C66EF343F95A}" type="slidenum">
              <a:rPr lang="ar-SA" smtClean="0"/>
              <a:pPr/>
              <a:t>22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E7A95-1E37-4C2C-B797-E15640FE3E4D}" type="slidenum">
              <a:rPr lang="ar-SA" smtClean="0"/>
              <a:pPr/>
              <a:t>23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46163-A1D2-4184-89A4-7BCBDB4313A4}" type="slidenum">
              <a:rPr lang="ar-SA" smtClean="0"/>
              <a:pPr/>
              <a:t>24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F42A1-C875-4F35-86EF-42C05248FB6B}" type="slidenum">
              <a:rPr lang="ar-SA" smtClean="0"/>
              <a:pPr/>
              <a:t>25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F1EDA-B0E5-4C8D-94AF-98666AA6EE59}" type="slidenum">
              <a:rPr lang="ar-SA" smtClean="0"/>
              <a:pPr/>
              <a:t>26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3E41-FBA0-4CF9-9846-83C713952A41}" type="slidenum">
              <a:rPr lang="ar-SA" smtClean="0"/>
              <a:pPr/>
              <a:t>27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D217D-7370-434A-9D56-D2245F9BD398}" type="slidenum">
              <a:rPr lang="ar-SA" smtClean="0"/>
              <a:pPr/>
              <a:t>28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5D056-02D3-4C15-B373-1DC4F182CF43}" type="slidenum">
              <a:rPr lang="ar-SA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BFBE6-D64C-47E7-BF5C-94477C3BDF5A}" type="slidenum">
              <a:rPr lang="ar-SA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3D7BA-5562-4563-AFF4-3E065059F5DE}" type="slidenum">
              <a:rPr lang="ar-SA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057B0-B884-4AE2-BCDB-6ED03A25E37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8DEE6-E42C-4DA3-8D34-4AF1A7512C9B}" type="slidenum">
              <a:rPr lang="ar-SA" smtClean="0"/>
              <a:pPr/>
              <a:t>32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EA2A-97B3-4104-9256-02EF89462800}" type="slidenum">
              <a:rPr lang="ar-SA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3BFA0-5AD3-4958-B15B-AD2D9E7B810F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3BFA0-5AD3-4958-B15B-AD2D9E7B810F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3BFA0-5AD3-4958-B15B-AD2D9E7B810F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83BFA0-5AD3-4958-B15B-AD2D9E7B810F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B0952-3E46-4AC5-82A1-CCFD831C25D8}" type="slidenum">
              <a:rPr lang="ar-SA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E2112-AB79-4810-A441-89CD4BB29727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2D7A-337C-460E-9709-DFFB1301095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FE72C-2D53-448D-BD8A-CF24A9D0CEB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ECEF8-A66C-424A-8F10-36F20462401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4D611-A887-49E3-AEC2-FC9345C061BF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ACC6A-04A0-43C7-A1D4-E89376A21566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FB2AB-9C94-45F0-B6D7-49763C435E50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1F998-F7D0-4D0B-A33C-D0D4A96AC576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7C23-2057-4A85-8B90-EB8595F1F931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D3FD5-8785-4875-8737-02F5A9C0077E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88A73BD-267F-468E-87FD-60CE55275287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C10DA0C-E87A-4C34-B82C-6365B90BC285}" type="slidenum">
              <a:rPr lang="ar-SA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://www.surveymonkey.com/s/ewastesurvey2011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6725"/>
            <a:ext cx="89154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E-waste Management in the Arab Region: Status and Opportunities </a:t>
            </a:r>
            <a:endParaRPr lang="en-GB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6465888" cy="915988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GB" sz="2800" smtClean="0"/>
              <a:t>Hossam Allam, Ph.D.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GB" sz="2800" smtClean="0"/>
              <a:t>Regional Programme Manager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GB" sz="2800" smtClean="0"/>
              <a:t>Strategic Concerns Programme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GB" sz="2800" smtClean="0"/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GB" sz="2800" smtClean="0"/>
          </a:p>
        </p:txBody>
      </p:sp>
      <p:pic>
        <p:nvPicPr>
          <p:cNvPr id="7172" name="Picture 4" descr="ced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0263"/>
            <a:ext cx="9906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90600" y="6400800"/>
            <a:ext cx="7689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GB"/>
              <a:t>Centre for Environment and Development for the Arab Region and Europe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28600" y="3657600"/>
          <a:ext cx="830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ICT Industry in the Arab Region</a:t>
            </a:r>
            <a:endParaRPr lang="en-GB" sz="2400" dirty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286000" y="6323291"/>
            <a:ext cx="6515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/>
              <a:t>Internet Users(Millions), World Bank Data and Indicators 2010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33400" y="1066800"/>
          <a:ext cx="807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3048000" y="1244878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/>
              <a:t>Mobile phone subscribers (MPS</a:t>
            </a:r>
            <a:r>
              <a:rPr lang="en-US" dirty="0" smtClean="0"/>
              <a:t>) –ITU Statistics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Electronics project\Pictures\stamped\China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320198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P:\Electronics project\Pictures\stamped\China 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447800"/>
            <a:ext cx="30480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P:\Electronics project\Pictures\stamped\China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133600"/>
            <a:ext cx="32004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P:\Electronics project\Pictures\stamped\China 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2100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P:\Electronics project\Pictures\stamped\China 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267200"/>
            <a:ext cx="32004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Challenges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Volumes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Increasing sales of EEE, decreasing lifetimes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~40M tons e-waste generated worldwide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EU in 2007: ~2.5M tones recycled, 8.3 - 9.1M tons generated (EMPA)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Material Content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Valuable and energy-intensive precious metals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Toxic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PWBs3_b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5105400"/>
            <a:ext cx="27289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0"/>
            <a:ext cx="6926263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/>
              <a:t>Environmental &amp; occupational safety problems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754438" y="1798638"/>
            <a:ext cx="5151437" cy="3840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Ramifications: </a:t>
            </a:r>
          </a:p>
          <a:p>
            <a:pPr eaLnBrk="1" hangingPunct="1"/>
            <a:r>
              <a:rPr lang="en-US" smtClean="0"/>
              <a:t>Toxic emissions from burning</a:t>
            </a:r>
          </a:p>
          <a:p>
            <a:pPr eaLnBrk="1" hangingPunct="1"/>
            <a:r>
              <a:rPr lang="en-US" smtClean="0"/>
              <a:t>Soil &amp; water contamination from chemical disposal</a:t>
            </a:r>
          </a:p>
          <a:p>
            <a:pPr eaLnBrk="1" hangingPunct="1"/>
            <a:r>
              <a:rPr lang="en-US" smtClean="0"/>
              <a:t>Inefficient recovery of precious metals</a:t>
            </a:r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de-DE" smtClean="0"/>
              <a:t>StEP – SOLVING THE E-WASTE PROBLEM</a:t>
            </a:r>
          </a:p>
        </p:txBody>
      </p:sp>
      <p:pic>
        <p:nvPicPr>
          <p:cNvPr id="14342" name="Picture 4" descr="PWBs1_b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4363"/>
            <a:ext cx="3703638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52400"/>
          <a:ext cx="8991600" cy="6086158"/>
        </p:xfrm>
        <a:graphic>
          <a:graphicData uri="http://schemas.openxmlformats.org/drawingml/2006/table">
            <a:tbl>
              <a:tblPr/>
              <a:tblGrid>
                <a:gridCol w="2057400"/>
                <a:gridCol w="2895600"/>
                <a:gridCol w="40386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Material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Occurrence in E-waste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Health and Environmental Impact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Beryllium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(OECD 2003, Taylor et al. 2003)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copper-beryllium alloys, springs, relays and connections;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beryllium sensitization/chronic beryllium disease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human carcinogens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released as beryllium oxide dust or fume during high temperature metal processing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Cadmium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Contacts, switches, nickel-cadmium (Ni-Cd) batteries, printer inks and toners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persistent and mobile in aquatic environments (ATSDR 2000)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damage to the kidneys and bone toxicity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, released if plastic is burned or during high temperature metal processing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Lead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Circuit boards/ cathode ray tubes CTR (1 – 3 kg per CRT);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Risk for small children and fetuses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Damage to the nervous system, red blood cells, kidneys and potential increases in high blood pressure;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Incineration can result in release to the air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Mercury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Lighting devices that illuminate flat screen displays, switches and relays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Impacts the central nervous system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Land filling and incineration of flat panel displays results in the release to the environment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PCBs (polychlorinated biphenyls)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Insulating fluids for transformers and capacitors, flame-retardant plasticizers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Suppression of the immune system, liver damage, cancer promotion, damage to the nervous system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2"/>
                        <a:buChar char=""/>
                        <a:tabLst>
                          <a:tab pos="1587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Damage to reproductive systems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Some Facts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ton of recycled cell phones can generate up to 230 grams of gold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More than 70% of a mobile phone can be recycled.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Current mass of phones being recycled is only about 0.001-0.003% of the total weight of waste electronic equipment each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Electronic Waste Life Cycle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E-waste Management Activities Survey in the Arab States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National Authorities</a:t>
            </a:r>
          </a:p>
          <a:p>
            <a:pPr eaLnBrk="1" hangingPunct="1"/>
            <a:r>
              <a:rPr lang="en-GB" smtClean="0"/>
              <a:t>Private Sector Enterprises</a:t>
            </a:r>
          </a:p>
          <a:p>
            <a:pPr eaLnBrk="1" hangingPunct="1"/>
            <a:r>
              <a:rPr lang="en-GB" smtClean="0"/>
              <a:t>NGOs</a:t>
            </a:r>
          </a:p>
          <a:p>
            <a:pPr eaLnBrk="1" hangingPunct="1"/>
            <a:r>
              <a:rPr lang="en-GB" smtClean="0"/>
              <a:t>Non-Arab Enterprises</a:t>
            </a:r>
          </a:p>
          <a:p>
            <a:pPr eaLnBrk="1" hangingPunct="1"/>
            <a:endParaRPr lang="en-GB" smtClean="0"/>
          </a:p>
        </p:txBody>
      </p:sp>
      <p:pic>
        <p:nvPicPr>
          <p:cNvPr id="18436" name="Picture 4" descr="http://www.eoearth.org/media/approved/f/f4/UNE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94213"/>
            <a:ext cx="1752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eda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14493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7848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E-waste Management Activities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Algeria</a:t>
            </a:r>
          </a:p>
          <a:p>
            <a:pPr lvl="1" eaLnBrk="1" hangingPunct="1"/>
            <a:r>
              <a:rPr lang="en-US" smtClean="0"/>
              <a:t>Assessment of E-Waste and E-Waste Recycling Facilities 2006 – 07, BCRC</a:t>
            </a:r>
          </a:p>
          <a:p>
            <a:pPr eaLnBrk="1" hangingPunct="1"/>
            <a:r>
              <a:rPr lang="en-GB" smtClean="0"/>
              <a:t>Egypt:</a:t>
            </a:r>
          </a:p>
          <a:p>
            <a:pPr lvl="1" eaLnBrk="1" hangingPunct="1"/>
            <a:r>
              <a:rPr lang="en-US" smtClean="0"/>
              <a:t>MCIT and MoE: launching “Green ICT” Initiative</a:t>
            </a:r>
          </a:p>
          <a:p>
            <a:pPr lvl="1" eaLnBrk="1" hangingPunct="1"/>
            <a:r>
              <a:rPr lang="en-US" smtClean="0"/>
              <a:t>Egyptian Electronic Recycling Co. (EERC) is the first electronic equipment recycling facility in Egypt</a:t>
            </a:r>
          </a:p>
          <a:p>
            <a:pPr lvl="1" eaLnBrk="1" hangingPunct="1"/>
            <a:r>
              <a:rPr lang="en-US" smtClean="0"/>
              <a:t>Spear Ink is a pioneer in inkjet and toner environmental friendly refilling and remanufacturing</a:t>
            </a:r>
          </a:p>
          <a:p>
            <a:pPr lvl="1" eaLnBrk="1" hangingPunct="1">
              <a:buFont typeface="Wingdings 2" pitchFamily="18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153400" cy="838200"/>
          </a:xfrm>
        </p:spPr>
        <p:txBody>
          <a:bodyPr>
            <a:normAutofit/>
          </a:bodyPr>
          <a:lstStyle/>
          <a:p>
            <a:pPr marL="484632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</a:rPr>
              <a:t>Current Consumption Rates Patterns</a:t>
            </a:r>
            <a:endParaRPr lang="en-US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914400" y="2514600"/>
            <a:ext cx="7848600" cy="138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3600"/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2800" i="1"/>
          </a:p>
        </p:txBody>
      </p:sp>
      <p:pic>
        <p:nvPicPr>
          <p:cNvPr id="8196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40195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48387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3937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2057400"/>
            <a:ext cx="87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368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3048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Line 1037"/>
          <p:cNvSpPr>
            <a:spLocks noChangeShapeType="1"/>
          </p:cNvSpPr>
          <p:nvPr/>
        </p:nvSpPr>
        <p:spPr bwMode="auto">
          <a:xfrm>
            <a:off x="1828800" y="58674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Text Box 1038"/>
          <p:cNvSpPr txBox="1">
            <a:spLocks noChangeArrowheads="1"/>
          </p:cNvSpPr>
          <p:nvPr/>
        </p:nvSpPr>
        <p:spPr bwMode="auto">
          <a:xfrm>
            <a:off x="1447800" y="59436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Verdana" pitchFamily="34" charset="0"/>
              </a:rPr>
              <a:t>1900</a:t>
            </a:r>
          </a:p>
        </p:txBody>
      </p:sp>
      <p:sp>
        <p:nvSpPr>
          <p:cNvPr id="8207" name="Text Box 1039"/>
          <p:cNvSpPr txBox="1">
            <a:spLocks noChangeArrowheads="1"/>
          </p:cNvSpPr>
          <p:nvPr/>
        </p:nvSpPr>
        <p:spPr bwMode="auto">
          <a:xfrm>
            <a:off x="7010400" y="59404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Verdana" pitchFamily="34" charset="0"/>
              </a:rPr>
              <a:t>2100</a:t>
            </a:r>
          </a:p>
        </p:txBody>
      </p:sp>
      <p:sp>
        <p:nvSpPr>
          <p:cNvPr id="8208" name="Text Box 1040"/>
          <p:cNvSpPr txBox="1">
            <a:spLocks noChangeArrowheads="1"/>
          </p:cNvSpPr>
          <p:nvPr/>
        </p:nvSpPr>
        <p:spPr bwMode="auto">
          <a:xfrm>
            <a:off x="4019550" y="5940425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Verdana" pitchFamily="34" charset="0"/>
              </a:rPr>
              <a:t>2002</a:t>
            </a:r>
          </a:p>
        </p:txBody>
      </p:sp>
      <p:sp>
        <p:nvSpPr>
          <p:cNvPr id="8209" name="Text Box 1041"/>
          <p:cNvSpPr txBox="1">
            <a:spLocks noChangeArrowheads="1"/>
          </p:cNvSpPr>
          <p:nvPr/>
        </p:nvSpPr>
        <p:spPr bwMode="auto">
          <a:xfrm>
            <a:off x="5505450" y="5943600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latin typeface="Verdana" pitchFamily="34" charset="0"/>
              </a:rPr>
              <a:t>2050</a:t>
            </a:r>
          </a:p>
        </p:txBody>
      </p:sp>
      <p:sp>
        <p:nvSpPr>
          <p:cNvPr id="8210" name="Text Box 1042"/>
          <p:cNvSpPr txBox="1">
            <a:spLocks noChangeArrowheads="1"/>
          </p:cNvSpPr>
          <p:nvPr/>
        </p:nvSpPr>
        <p:spPr bwMode="auto">
          <a:xfrm>
            <a:off x="1295400" y="1447800"/>
            <a:ext cx="7848600" cy="485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solidFill>
                  <a:srgbClr val="F90533"/>
                </a:solidFill>
              </a:rPr>
              <a:t>Two planets are needed by 2050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E-waste Management Activities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b="1" dirty="0" smtClean="0"/>
              <a:t>Jordan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UNEP/Basel-PACE: Recycling of used computers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Assessment of E-Waste and E-Waste Recycling Facilities, 2006 – 2007, BCRC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Project of re-using computers, Jordan Environment Society (JES)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b="1" dirty="0" smtClean="0"/>
              <a:t>Morocco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GB" sz="2200" dirty="0" err="1" smtClean="0">
                <a:solidFill>
                  <a:schemeClr val="tx1">
                    <a:tint val="85000"/>
                  </a:schemeClr>
                </a:solidFill>
              </a:rPr>
              <a:t>Managem</a:t>
            </a:r>
            <a:r>
              <a:rPr lang="en-GB" sz="2200" dirty="0" smtClean="0">
                <a:solidFill>
                  <a:schemeClr val="tx1">
                    <a:tint val="85000"/>
                  </a:schemeClr>
                </a:solidFill>
              </a:rPr>
              <a:t> :  E-waste treatment plant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200" dirty="0" err="1" smtClean="0">
                <a:solidFill>
                  <a:schemeClr val="tx1">
                    <a:tint val="85000"/>
                  </a:schemeClr>
                </a:solidFill>
              </a:rPr>
              <a:t>Managem</a:t>
            </a: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 and Al-</a:t>
            </a:r>
            <a:r>
              <a:rPr lang="en-US" sz="2200" dirty="0" err="1" smtClean="0">
                <a:solidFill>
                  <a:schemeClr val="tx1">
                    <a:tint val="85000"/>
                  </a:schemeClr>
                </a:solidFill>
              </a:rPr>
              <a:t>Jisr</a:t>
            </a: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: “GREEN CHIP” Project for collection of used digital equipment and E-waste recycling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200" dirty="0" smtClean="0">
                <a:solidFill>
                  <a:schemeClr val="tx1">
                    <a:tint val="85000"/>
                  </a:schemeClr>
                </a:solidFill>
              </a:rPr>
              <a:t>CMPP: Assessment of the current situation in Morocco,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E-waste Management Activities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Syria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Temporary E-waste disposal facility (2007)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Tunisia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Recycling facility is operating, Anged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Collection and transfer of E-waste with a capacity of 1000 tons/year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Yemen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Proposed project for compiling an E-waste/Inventory(2011)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47625"/>
          <a:ext cx="9144000" cy="6838952"/>
        </p:xfrm>
        <a:graphic>
          <a:graphicData uri="http://schemas.openxmlformats.org/drawingml/2006/table">
            <a:tbl>
              <a:tblPr/>
              <a:tblGrid>
                <a:gridCol w="823913"/>
                <a:gridCol w="1411287"/>
                <a:gridCol w="1755775"/>
                <a:gridCol w="1914525"/>
                <a:gridCol w="3238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Legal Framework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Inventory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Collection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Recycling &amp; Reusing Technology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Level 1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No legal framework, strategy, or norms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no inventory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no collection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no recycling/reusing mechanism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Iraq, Kuwait, Lebanon*, Syria, Yemen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Egypt, Iraq, Jordan, Lebanon*, Kuwait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Egypt, Iraq, Jordan, Lebanon*, Yemen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Iraq, Kuwait, Syria, UAE*, Yemen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6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Level 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only plan to develop legal framework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the inventory for municipal solid waste, but no designated inventory for E-waste.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is locally collected by local recyclers, scavengers, etc. without any legal framework. Only recyclable E-waste is well collected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Only recyclable and reusable E-waste is recycled and reused by local stakeholders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Bahrain, Egypt, Syria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Bahrain, Syria, UAE*, Yemen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Kuwait, Syria, UAE*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Jordan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6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Level 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 legal framework is being prepared and will be issued/enforced in very near future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inventory is being prepared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is well collected by local collection mechanism. Pilot separation and collection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systems have been setup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a plan to set up E-waste facility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Jordan, Tunisia*, UAE*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Tunisia*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Bahrain, Egypt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53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Level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Enforcement, but the legal framework is not well conducted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inventory is conducted, but lack of information and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Collection system for E-waste is  operational and includes environmentally sound disposal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There is E-waste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Recycling facility, but not achieve to full operation for all E-waste in the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country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Morocco*, Tunisia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Bahrain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6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Level 5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–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HIGH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Full enforcement and model legal framework for other countries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inventory is fully conducted and available on website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Collection systems are fully operational. Our collection 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recognized as a model system by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other countries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E-waste recycling facility is fully operated for all E-waste in the country and the model as the stat oft the-art recycling facility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Tunisia*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Potential Areas of Cooperation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Enhance Awareness</a:t>
            </a:r>
          </a:p>
          <a:p>
            <a:pPr eaLnBrk="1" hangingPunct="1"/>
            <a:r>
              <a:rPr lang="en-US" b="1" smtClean="0"/>
              <a:t>E-waste Status: Quantity and Type</a:t>
            </a:r>
          </a:p>
          <a:p>
            <a:pPr eaLnBrk="1" hangingPunct="1"/>
            <a:r>
              <a:rPr lang="en-US" b="1" smtClean="0"/>
              <a:t>Establishing Legal Framework</a:t>
            </a:r>
          </a:p>
          <a:p>
            <a:pPr eaLnBrk="1" hangingPunct="1"/>
            <a:r>
              <a:rPr lang="en-US" b="1" smtClean="0"/>
              <a:t>Pilot Projects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Sustainable Business Solutions and Infrastructure</a:t>
            </a:r>
            <a:r>
              <a:rPr lang="en-US" smtClean="0"/>
              <a:t> 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03"/>
          <p:cNvSpPr>
            <a:spLocks noGrp="1" noChangeArrowheads="1"/>
          </p:cNvSpPr>
          <p:nvPr>
            <p:ph type="title"/>
          </p:nvPr>
        </p:nvSpPr>
        <p:spPr>
          <a:xfrm>
            <a:off x="0" y="884238"/>
            <a:ext cx="91440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Potential Partners: </a:t>
            </a:r>
            <a:r>
              <a:rPr lang="en-US" dirty="0" smtClean="0"/>
              <a:t>National Authorities</a:t>
            </a:r>
            <a:endParaRPr lang="en-GB" dirty="0" smtClean="0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33400" y="1676400"/>
            <a:ext cx="838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Bahrain: Public Commission for the Protection of Marine Resources, Environment and Wildlife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Egypt: Ministry of State for Environmental Affairs, Ministry of ICT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Iraq: Ministry of Communication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Jordan: Ministry of Environment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Kuwait: Environment Public Authority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Syria: Ministry of State for Environmental Affairs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Yemen: Ministry of Water and Environment, Environment Protection Authority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National Cleaner Production Centers: Egypt and Lebanon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03"/>
          <p:cNvSpPr>
            <a:spLocks noGrp="1" noChangeArrowheads="1"/>
          </p:cNvSpPr>
          <p:nvPr>
            <p:ph type="title"/>
          </p:nvPr>
        </p:nvSpPr>
        <p:spPr>
          <a:xfrm>
            <a:off x="76200" y="960438"/>
            <a:ext cx="80010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Potential Partners: </a:t>
            </a:r>
            <a:r>
              <a:rPr lang="en-US" dirty="0" smtClean="0"/>
              <a:t>Private Sector</a:t>
            </a:r>
            <a:endParaRPr lang="en-GB" dirty="0" smtClean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533400" y="2136775"/>
            <a:ext cx="6324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Egyptian Electronic Recycling Co. (EERC) - Egypt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Spear Ink – Egypt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CID Consulting - Egypt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Mobinil</a:t>
            </a:r>
            <a:r>
              <a:rPr lang="en-US" dirty="0"/>
              <a:t> - Egypt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Managem</a:t>
            </a:r>
            <a:r>
              <a:rPr lang="en-US" dirty="0"/>
              <a:t> - Morocco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IBM - Germany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Nokia - International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QTEL - Qatar  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Umicore</a:t>
            </a:r>
            <a:r>
              <a:rPr lang="en-US" dirty="0"/>
              <a:t> - Belgium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AER Worldwide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Masdar</a:t>
            </a:r>
            <a:r>
              <a:rPr lang="en-US" dirty="0"/>
              <a:t> - UAE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03"/>
          <p:cNvSpPr>
            <a:spLocks noGrp="1" noChangeArrowheads="1"/>
          </p:cNvSpPr>
          <p:nvPr>
            <p:ph type="title"/>
          </p:nvPr>
        </p:nvSpPr>
        <p:spPr>
          <a:xfrm>
            <a:off x="0" y="1112838"/>
            <a:ext cx="80010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Potential Partners: </a:t>
            </a:r>
            <a:r>
              <a:rPr lang="en-US" dirty="0" smtClean="0"/>
              <a:t>Arab NGOs</a:t>
            </a:r>
            <a:endParaRPr lang="en-GB" dirty="0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533400" y="2136775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  <a:p>
            <a:pPr>
              <a:buFont typeface="Wingdings" pitchFamily="2" charset="2"/>
              <a:buChar char="q"/>
            </a:pPr>
            <a:r>
              <a:rPr lang="en-US"/>
              <a:t>The Royal Marine Conservation Society (JREDS) – Jordan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Jordan Environment Society (JES), Jordan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Al-Urdun Al-Jadid Research Center - Jordan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Environment Society of Oman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Al-Jisr Association – Morocco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CMPP - Morocco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RECYCLE IT – Bahrain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Spirit of Youth – Egypt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Egyptian Association for Scientific and Technical Experts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Jawwal</a:t>
            </a:r>
          </a:p>
          <a:p>
            <a:pPr>
              <a:buFont typeface="Wingdings" pitchFamily="2" charset="2"/>
              <a:buChar char="q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03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991600" cy="1249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Potential Partners: </a:t>
            </a:r>
            <a:r>
              <a:rPr lang="en-US" dirty="0" smtClean="0"/>
              <a:t>Non-Arab Organizations</a:t>
            </a:r>
            <a:endParaRPr lang="en-GB" dirty="0" smtClean="0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533400" y="2136775"/>
            <a:ext cx="754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EMPA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GTZ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Austrian Society for Systems Engineering and Automation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World Bank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UNEP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E-waste Management Programme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i="1" smtClean="0"/>
              <a:t>Work Package 1: Rapid Assessment of E-waste in the Arab Region</a:t>
            </a:r>
          </a:p>
          <a:p>
            <a:pPr eaLnBrk="1" hangingPunct="1">
              <a:lnSpc>
                <a:spcPct val="90000"/>
              </a:lnSpc>
            </a:pPr>
            <a:endParaRPr lang="en-US" sz="21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100" b="1" i="1" smtClean="0"/>
              <a:t>Work Package 2: Establish Multi-stakeholder Partnership for E-waste Management</a:t>
            </a:r>
          </a:p>
          <a:p>
            <a:pPr eaLnBrk="1" hangingPunct="1">
              <a:lnSpc>
                <a:spcPct val="90000"/>
              </a:lnSpc>
            </a:pPr>
            <a:endParaRPr lang="en-US" sz="21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100" b="1" i="1" smtClean="0"/>
              <a:t>Work Package 3: Implement Awareness Campaign about E-waste Threats and Opportunities</a:t>
            </a:r>
          </a:p>
          <a:p>
            <a:pPr eaLnBrk="1" hangingPunct="1">
              <a:lnSpc>
                <a:spcPct val="90000"/>
              </a:lnSpc>
            </a:pPr>
            <a:endParaRPr lang="en-US" sz="21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100" b="1" i="1" smtClean="0"/>
              <a:t>Work Package 4: Develop and Enhance capacities for Environmental Friendly E-waste management System</a:t>
            </a:r>
          </a:p>
          <a:p>
            <a:pPr eaLnBrk="1" hangingPunct="1">
              <a:lnSpc>
                <a:spcPct val="90000"/>
              </a:lnSpc>
            </a:pPr>
            <a:endParaRPr lang="en-US" sz="2100" b="1" i="1" smtClean="0"/>
          </a:p>
          <a:p>
            <a:pPr eaLnBrk="1" hangingPunct="1">
              <a:lnSpc>
                <a:spcPct val="90000"/>
              </a:lnSpc>
            </a:pPr>
            <a:r>
              <a:rPr lang="en-US" sz="2100" b="1" i="1" smtClean="0"/>
              <a:t>Work Package 5: Establish E-waste Recycle Trading System</a:t>
            </a:r>
          </a:p>
          <a:p>
            <a:pPr eaLnBrk="1" hangingPunct="1">
              <a:lnSpc>
                <a:spcPct val="90000"/>
              </a:lnSpc>
            </a:pPr>
            <a:endParaRPr lang="en-GB" sz="21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CEDARE’s E-Waste Activities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Knowledge Sharing and transfer</a:t>
            </a:r>
          </a:p>
          <a:p>
            <a:pPr lvl="1" eaLnBrk="1" hangingPunct="1"/>
            <a:r>
              <a:rPr lang="en-US" dirty="0" err="1" smtClean="0"/>
              <a:t>StEP</a:t>
            </a:r>
            <a:r>
              <a:rPr lang="en-US" dirty="0" smtClean="0"/>
              <a:t> Initiative: Regional Focal Point for Middle East and North Africa</a:t>
            </a:r>
          </a:p>
          <a:p>
            <a:pPr lvl="1" eaLnBrk="1" hangingPunct="1"/>
            <a:r>
              <a:rPr lang="en-US" dirty="0" smtClean="0"/>
              <a:t>Technical Secretariat for the Arab Region E-waste Group</a:t>
            </a:r>
          </a:p>
          <a:p>
            <a:pPr lvl="1" eaLnBrk="1" hangingPunct="1"/>
            <a:r>
              <a:rPr lang="en-US" dirty="0" smtClean="0"/>
              <a:t>E-waste Management Forum</a:t>
            </a:r>
          </a:p>
          <a:p>
            <a:pPr lvl="2" eaLnBrk="1" hangingPunct="1"/>
            <a:r>
              <a:rPr lang="en-US" dirty="0" smtClean="0">
                <a:solidFill>
                  <a:srgbClr val="0070C0"/>
                </a:solidFill>
              </a:rPr>
              <a:t>E-waste 2009: 9-10 February 2009, Cairo, Egypt</a:t>
            </a:r>
          </a:p>
          <a:p>
            <a:pPr lvl="2" eaLnBrk="1" hangingPunct="1"/>
            <a:r>
              <a:rPr lang="en-US" dirty="0" smtClean="0"/>
              <a:t>E-waste 2010: 23-24 November 2010, Marrakech, Morocco</a:t>
            </a:r>
          </a:p>
          <a:p>
            <a:pPr eaLnBrk="1" hangingPunct="1"/>
            <a:r>
              <a:rPr lang="en-US" dirty="0" smtClean="0"/>
              <a:t>E-waste Assessment</a:t>
            </a:r>
          </a:p>
          <a:p>
            <a:pPr lvl="1" eaLnBrk="1" hangingPunct="1"/>
            <a:r>
              <a:rPr lang="en-US" dirty="0" smtClean="0"/>
              <a:t>E-waste Management Practices in the Arab Region (CEDARE and UNEP) 2008 – 2010</a:t>
            </a:r>
          </a:p>
          <a:p>
            <a:pPr lvl="1" eaLnBrk="1" hangingPunct="1"/>
            <a:r>
              <a:rPr lang="en-US" dirty="0" smtClean="0"/>
              <a:t>CEDARE and EMPA Team for E-waste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339" y="2967335"/>
            <a:ext cx="822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ICT Facts and Figures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CEDARE’s E-Waste Activities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Capacity Building</a:t>
            </a:r>
          </a:p>
          <a:p>
            <a:pPr lvl="1" eaLnBrk="1" hangingPunct="1"/>
            <a:r>
              <a:rPr lang="en-US" dirty="0" smtClean="0"/>
              <a:t>E-Learning Course: Introduction on E-waste Management (eacademy.cedare.int)</a:t>
            </a:r>
          </a:p>
          <a:p>
            <a:pPr lvl="1" eaLnBrk="1" hangingPunct="1"/>
            <a:r>
              <a:rPr lang="en-US" dirty="0" smtClean="0"/>
              <a:t>E-Learning Course: How to create collection and dismantling centre</a:t>
            </a:r>
          </a:p>
          <a:p>
            <a:pPr eaLnBrk="1" hangingPunct="1"/>
            <a:r>
              <a:rPr lang="en-US" dirty="0" smtClean="0"/>
              <a:t>Technical Assistance</a:t>
            </a:r>
          </a:p>
          <a:p>
            <a:pPr lvl="1" eaLnBrk="1" hangingPunct="1"/>
            <a:r>
              <a:rPr lang="en-US" dirty="0" smtClean="0"/>
              <a:t>Provide expertise to governmental organizations and ICT private sector enterprises.</a:t>
            </a:r>
          </a:p>
          <a:p>
            <a:pPr lvl="1" eaLnBrk="1" hangingPunct="1"/>
            <a:r>
              <a:rPr lang="en-US" dirty="0" smtClean="0"/>
              <a:t>SECO/EMPA Inception Report for E-waste management needs in Egypt</a:t>
            </a:r>
          </a:p>
          <a:p>
            <a:pPr lvl="1"/>
            <a:r>
              <a:rPr lang="en-GB" dirty="0" smtClean="0"/>
              <a:t>“Global circular economy of strategic metals - best-of-two-worlds approach (Bo2W) - Germany”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Ewaste Global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122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aim of this survey is to collect necessary data to inform about the e-waste issue, the respective policies and standards</a:t>
            </a:r>
          </a:p>
          <a:p>
            <a:pPr lvl="1"/>
            <a:r>
              <a:rPr lang="en-US" dirty="0" smtClean="0"/>
              <a:t>Quantities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Policies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0F0CE-A865-4280-8900-A6DD568EEAC0}" type="datetime1">
              <a:rPr lang="de-DE" smtClean="0"/>
              <a:pPr>
                <a:defRPr/>
              </a:pPr>
              <a:t>15.05.2012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StEP – SOLVING THE E-WASTE PROBLEM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93952-17C3-4297-B1E0-2434D27BEBF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0788"/>
            <a:ext cx="723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1556792"/>
            <a:ext cx="1762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172" y="1664804"/>
            <a:ext cx="1152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StEP Logo (colour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524" y="1495884"/>
            <a:ext cx="1656184" cy="7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024844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1628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67544" y="3104964"/>
            <a:ext cx="82089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9"/>
              </a:rPr>
              <a:t>http://www.surveymonkey.com/s/ewastesurvey2011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sz="2800" cap="none" dirty="0" err="1" smtClean="0"/>
              <a:t>hallam@cedare.int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042988"/>
            <a:ext cx="8277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8" y="1"/>
            <a:ext cx="9130902" cy="698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914400"/>
            <a:ext cx="70485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568"/>
            <a:ext cx="9143999" cy="39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104900"/>
            <a:ext cx="78962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3643</TotalTime>
  <Words>1433</Words>
  <Application>Microsoft Office PowerPoint</Application>
  <PresentationFormat>On-screen Show (4:3)</PresentationFormat>
  <Paragraphs>268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E-waste Management in the Arab Region: Status and Opportunities </vt:lpstr>
      <vt:lpstr>Current Consumption Rates Patterns</vt:lpstr>
      <vt:lpstr>Slide 3</vt:lpstr>
      <vt:lpstr>Slide 4</vt:lpstr>
      <vt:lpstr>Slide 5</vt:lpstr>
      <vt:lpstr>Slide 6</vt:lpstr>
      <vt:lpstr>Slide 7</vt:lpstr>
      <vt:lpstr>Slide 8</vt:lpstr>
      <vt:lpstr>Slide 9</vt:lpstr>
      <vt:lpstr>ICT Industry in the Arab Region</vt:lpstr>
      <vt:lpstr>Slide 11</vt:lpstr>
      <vt:lpstr>Slide 12</vt:lpstr>
      <vt:lpstr>Challenges</vt:lpstr>
      <vt:lpstr>Environmental &amp; occupational safety problems</vt:lpstr>
      <vt:lpstr>Slide 15</vt:lpstr>
      <vt:lpstr>Some Facts</vt:lpstr>
      <vt:lpstr>Electronic Waste Life Cycle</vt:lpstr>
      <vt:lpstr>E-waste Management Activities Survey in the Arab States</vt:lpstr>
      <vt:lpstr>E-waste Management Activities</vt:lpstr>
      <vt:lpstr>E-waste Management Activities</vt:lpstr>
      <vt:lpstr>E-waste Management Activities</vt:lpstr>
      <vt:lpstr>Slide 22</vt:lpstr>
      <vt:lpstr>Potential Areas of Cooperation</vt:lpstr>
      <vt:lpstr>Potential Partners: National Authorities</vt:lpstr>
      <vt:lpstr>Potential Partners: Private Sector</vt:lpstr>
      <vt:lpstr>Potential Partners: Arab NGOs</vt:lpstr>
      <vt:lpstr>Potential Partners: Non-Arab Organizations</vt:lpstr>
      <vt:lpstr>E-waste Management Programme </vt:lpstr>
      <vt:lpstr>CEDARE’s E-Waste Activities</vt:lpstr>
      <vt:lpstr>CEDARE’s E-Waste Activities</vt:lpstr>
      <vt:lpstr>Ewaste Global Survey</vt:lpstr>
      <vt:lpstr>Thank you hallam@cedare.int</vt:lpstr>
    </vt:vector>
  </TitlesOfParts>
  <Company>UOP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E-waste Management in the Arab Region: Status and Opportunities</dc:title>
  <dc:creator>Hossam</dc:creator>
  <cp:lastModifiedBy>Hossam Allam</cp:lastModifiedBy>
  <cp:revision>65</cp:revision>
  <dcterms:created xsi:type="dcterms:W3CDTF">2010-10-29T11:54:03Z</dcterms:created>
  <dcterms:modified xsi:type="dcterms:W3CDTF">2012-05-14T22:37:21Z</dcterms:modified>
</cp:coreProperties>
</file>