
<file path=[Content_Types].xml><?xml version="1.0" encoding="utf-8"?>
<Types xmlns="http://schemas.openxmlformats.org/package/2006/content-types">
  <Override PartName="/ppt/slideLayouts/slideLayout14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wmf" ContentType="image/x-wmf"/>
  <Override PartName="/ppt/theme/theme2.xml" ContentType="application/vnd.openxmlformats-officedocument.them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slides/slide7.xml" ContentType="application/vnd.openxmlformats-officedocument.presentationml.slide+xml"/>
  <Override PartName="/ppt/slideLayouts/slideLayout8.xml" ContentType="application/vnd.openxmlformats-officedocument.presentationml.slideLayout+xml"/>
  <Override PartName="/ppt/presProps.xml" ContentType="application/vnd.openxmlformats-officedocument.presentationml.presProps+xml"/>
  <Default Extension="xml" ContentType="application/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10.xml" ContentType="application/vnd.openxmlformats-officedocument.presentationml.slideLayout+xml"/>
  <Default Extension="rels" ContentType="application/vnd.openxmlformats-package.relationships+xml"/>
  <Override PartName="/ppt/handoutMasters/handoutMaster1.xml" ContentType="application/vnd.openxmlformats-officedocument.presentationml.handoutMaster+xml"/>
  <Default Extension="jpeg" ContentType="image/jpeg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tableStyles.xml" ContentType="application/vnd.openxmlformats-officedocument.presentationml.tableStyles+xml"/>
  <Override PartName="/ppt/slides/slide5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s/slide2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408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9" r:id="rId3"/>
    <p:sldId id="260" r:id="rId4"/>
    <p:sldId id="261" r:id="rId5"/>
    <p:sldId id="263" r:id="rId6"/>
    <p:sldId id="264" r:id="rId7"/>
    <p:sldId id="262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FF0066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napVertSplitter="1" vertBarState="minimized"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736" y="-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D3B7A-2FA2-45D1-B2D3-6BF16BC6114F}" type="datetimeFigureOut">
              <a:rPr lang="en-US" smtClean="0"/>
              <a:pPr/>
              <a:t>9/10/12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6E1CD-A6FE-423A-803E-6E2A777608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583238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FA0C3E-F846-4011-9141-676905A0BAFD}" type="datetimeFigureOut">
              <a:rPr lang="en-US" smtClean="0"/>
              <a:pPr/>
              <a:t>9/10/12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1B999-B567-4D90-822B-1F9BF30251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03562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1B999-B567-4D90-822B-1F9BF302511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64022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620000" y="6175375"/>
            <a:ext cx="1281113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1000" smtClean="0">
                <a:latin typeface="Univers" charset="0"/>
              </a:rPr>
              <a:t>International</a:t>
            </a:r>
            <a:br>
              <a:rPr lang="en-US" sz="1000" smtClean="0">
                <a:latin typeface="Univers" charset="0"/>
              </a:rPr>
            </a:br>
            <a:r>
              <a:rPr lang="en-US" sz="1000" smtClean="0">
                <a:latin typeface="Univers" charset="0"/>
              </a:rPr>
              <a:t>Telecommunication</a:t>
            </a:r>
            <a:br>
              <a:rPr lang="en-US" sz="1000" smtClean="0">
                <a:latin typeface="Univers" charset="0"/>
              </a:rPr>
            </a:br>
            <a:r>
              <a:rPr lang="en-US" sz="1000" smtClean="0">
                <a:latin typeface="Univers" charset="0"/>
              </a:rPr>
              <a:t>Union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1">
                <a:solidFill>
                  <a:srgbClr val="0C4B84"/>
                </a:solidFill>
                <a:latin typeface="Verdana" pitchFamily="34" charset="0"/>
              </a:rPr>
              <a:t> </a:t>
            </a:r>
            <a:endParaRPr lang="en-US" sz="24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1">
                <a:solidFill>
                  <a:srgbClr val="0C4B84"/>
                </a:solidFill>
                <a:latin typeface="Verdana" pitchFamily="34" charset="0"/>
              </a:rPr>
              <a:t> </a:t>
            </a:r>
            <a:endParaRPr lang="en-US" sz="24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000">
                <a:solidFill>
                  <a:srgbClr val="000000"/>
                </a:solidFill>
                <a:latin typeface="Verdana" pitchFamily="34" charset="0"/>
              </a:rPr>
              <a:t> </a:t>
            </a:r>
            <a:endParaRPr lang="en-US" sz="24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8" name="Line 25"/>
          <p:cNvSpPr>
            <a:spLocks noChangeShapeType="1"/>
          </p:cNvSpPr>
          <p:nvPr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30"/>
          <p:cNvSpPr>
            <a:spLocks noChangeShapeType="1"/>
          </p:cNvSpPr>
          <p:nvPr/>
        </p:nvSpPr>
        <p:spPr bwMode="auto">
          <a:xfrm flipH="1">
            <a:off x="611188" y="476250"/>
            <a:ext cx="4105275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33"/>
          <p:cNvSpPr>
            <a:spLocks noChangeShapeType="1"/>
          </p:cNvSpPr>
          <p:nvPr/>
        </p:nvSpPr>
        <p:spPr bwMode="auto">
          <a:xfrm flipH="1">
            <a:off x="4716463" y="476250"/>
            <a:ext cx="4105275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" name="Picture 71" descr="BandoBleusurblanc-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55139"/>
          <a:stretch>
            <a:fillRect/>
          </a:stretch>
        </p:blipFill>
        <p:spPr bwMode="auto">
          <a:xfrm>
            <a:off x="6948488" y="115888"/>
            <a:ext cx="2051050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9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403350" y="2349500"/>
            <a:ext cx="7054850" cy="863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24479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548785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75BFB-07F0-9C4D-B191-63A3D48F3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835801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75BFB-07F0-9C4D-B191-63A3D48F3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338743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052513"/>
            <a:ext cx="1943100" cy="51927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1052513"/>
            <a:ext cx="5678487" cy="51927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75BFB-07F0-9C4D-B191-63A3D48F3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386831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11578"/>
            <a:ext cx="7772400" cy="52322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33556" y="6453187"/>
            <a:ext cx="649288" cy="288925"/>
          </a:xfrm>
        </p:spPr>
        <p:txBody>
          <a:bodyPr/>
          <a:lstStyle>
            <a:lvl1pPr>
              <a:defRPr/>
            </a:lvl1pPr>
          </a:lstStyle>
          <a:p>
            <a:fld id="{95075BFB-07F0-9C4D-B191-63A3D48F38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619356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5825" y="6453188"/>
            <a:ext cx="649288" cy="288925"/>
          </a:xfrm>
        </p:spPr>
        <p:txBody>
          <a:bodyPr/>
          <a:lstStyle>
            <a:lvl1pPr>
              <a:defRPr/>
            </a:lvl1pPr>
          </a:lstStyle>
          <a:p>
            <a:fld id="{95075BFB-07F0-9C4D-B191-63A3D48F3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010800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64388" y="6494463"/>
            <a:ext cx="777875" cy="247650"/>
          </a:xfrm>
        </p:spPr>
        <p:txBody>
          <a:bodyPr/>
          <a:lstStyle>
            <a:lvl1pPr>
              <a:defRPr/>
            </a:lvl1pPr>
          </a:lstStyle>
          <a:p>
            <a:fld id="{95075BFB-07F0-9C4D-B191-63A3D48F3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556035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59575" y="6494463"/>
            <a:ext cx="1125538" cy="246062"/>
          </a:xfrm>
        </p:spPr>
        <p:txBody>
          <a:bodyPr/>
          <a:lstStyle>
            <a:lvl1pPr>
              <a:defRPr>
                <a:latin typeface="Zurich BT" charset="0"/>
              </a:defRPr>
            </a:lvl1pPr>
          </a:lstStyle>
          <a:p>
            <a:fld id="{95075BFB-07F0-9C4D-B191-63A3D48F3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455013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80800"/>
            <a:ext cx="7772400" cy="584775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75BFB-07F0-9C4D-B191-63A3D48F3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776417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75BFB-07F0-9C4D-B191-63A3D48F3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864778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844675"/>
            <a:ext cx="3810000" cy="4400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844675"/>
            <a:ext cx="3810000" cy="4400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75BFB-07F0-9C4D-B191-63A3D48F3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686405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92950" y="6381750"/>
            <a:ext cx="792163" cy="331788"/>
          </a:xfrm>
        </p:spPr>
        <p:txBody>
          <a:bodyPr/>
          <a:lstStyle>
            <a:lvl1pPr>
              <a:defRPr/>
            </a:lvl1pPr>
          </a:lstStyle>
          <a:p>
            <a:fld id="{95075BFB-07F0-9C4D-B191-63A3D48F3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328028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75BFB-07F0-9C4D-B191-63A3D48F3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986372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75BFB-07F0-9C4D-B191-63A3D48F3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557525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0206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8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809625"/>
            <a:ext cx="6467475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68"/>
          <p:cNvSpPr>
            <a:spLocks noChangeShapeType="1"/>
          </p:cNvSpPr>
          <p:nvPr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52513"/>
            <a:ext cx="7772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844675"/>
            <a:ext cx="77724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1" name="Picture 71" descr="BandoBleusurblanc-E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55139"/>
          <a:stretch>
            <a:fillRect/>
          </a:stretch>
        </p:blipFill>
        <p:spPr bwMode="auto">
          <a:xfrm>
            <a:off x="6948488" y="115888"/>
            <a:ext cx="2051050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Text Box 73"/>
          <p:cNvSpPr txBox="1">
            <a:spLocks noChangeArrowheads="1"/>
          </p:cNvSpPr>
          <p:nvPr/>
        </p:nvSpPr>
        <p:spPr bwMode="auto">
          <a:xfrm>
            <a:off x="4418013" y="404813"/>
            <a:ext cx="2674937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>
              <a:defRPr/>
            </a:pPr>
            <a:r>
              <a:rPr lang="en-US" sz="1100" b="1" smtClean="0">
                <a:solidFill>
                  <a:srgbClr val="1B5BA2"/>
                </a:solidFill>
                <a:latin typeface="Arial" pitchFamily="34" charset="0"/>
              </a:rPr>
              <a:t>Committed to Connecting the World</a:t>
            </a:r>
          </a:p>
        </p:txBody>
      </p:sp>
      <p:sp>
        <p:nvSpPr>
          <p:cNvPr id="1033" name="Line 74"/>
          <p:cNvSpPr>
            <a:spLocks noChangeShapeType="1"/>
          </p:cNvSpPr>
          <p:nvPr/>
        </p:nvSpPr>
        <p:spPr bwMode="auto">
          <a:xfrm flipH="1">
            <a:off x="395288" y="549275"/>
            <a:ext cx="4105275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7" name="Rectangle 4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0088" y="6381750"/>
            <a:ext cx="407987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>
                <a:solidFill>
                  <a:srgbClr val="0E438A"/>
                </a:solidFill>
                <a:latin typeface="Zurich BT"/>
                <a:cs typeface="Times New Roman" pitchFamily="18" charset="0"/>
              </a:defRPr>
            </a:lvl1pPr>
          </a:lstStyle>
          <a:p>
            <a:fld id="{95075BFB-07F0-9C4D-B191-63A3D48F3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3" r:id="rId1"/>
    <p:sldLayoutId id="2147484084" r:id="rId2"/>
    <p:sldLayoutId id="2147484085" r:id="rId3"/>
    <p:sldLayoutId id="2147484086" r:id="rId4"/>
    <p:sldLayoutId id="2147484087" r:id="rId5"/>
    <p:sldLayoutId id="2147484088" r:id="rId6"/>
    <p:sldLayoutId id="2147484089" r:id="rId7"/>
    <p:sldLayoutId id="2147484090" r:id="rId8"/>
    <p:sldLayoutId id="2147484091" r:id="rId9"/>
    <p:sldLayoutId id="2147484092" r:id="rId10"/>
    <p:sldLayoutId id="2147484093" r:id="rId11"/>
    <p:sldLayoutId id="2147484094" r:id="rId12"/>
    <p:sldLayoutId id="2147484095" r:id="rId13"/>
    <p:sldLayoutId id="2147484096" r:id="rId14"/>
    <p:sldLayoutId id="2147484097" r:id="rId15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E438A"/>
        </a:buClr>
        <a:buSzPct val="110000"/>
        <a:buFont typeface="Wingdings" pitchFamily="2" charset="2"/>
        <a:buChar char="§"/>
        <a:defRPr sz="3200">
          <a:solidFill>
            <a:srgbClr val="5C5C5C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Ø"/>
        <a:defRPr sz="2800">
          <a:solidFill>
            <a:srgbClr val="5C5C5C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§"/>
        <a:defRPr sz="2400">
          <a:solidFill>
            <a:srgbClr val="5C5C5C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58975" y="2151389"/>
            <a:ext cx="7054850" cy="523220"/>
          </a:xfrm>
        </p:spPr>
        <p:txBody>
          <a:bodyPr/>
          <a:lstStyle/>
          <a:p>
            <a:r>
              <a:rPr lang="en-US" sz="2800" dirty="0" smtClean="0"/>
              <a:t>Counterfeiting and </a:t>
            </a:r>
            <a:r>
              <a:rPr lang="en-US" sz="2800" dirty="0" err="1" smtClean="0"/>
              <a:t>e</a:t>
            </a:r>
            <a:r>
              <a:rPr lang="en-US" sz="2800" dirty="0" smtClean="0"/>
              <a:t>-waste</a:t>
            </a:r>
            <a:endParaRPr lang="en-US" sz="2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44340" y="4189129"/>
            <a:ext cx="7435515" cy="1710890"/>
          </a:xfrm>
        </p:spPr>
        <p:txBody>
          <a:bodyPr/>
          <a:lstStyle/>
          <a:p>
            <a:r>
              <a:rPr lang="en-US" sz="1800" dirty="0" smtClean="0"/>
              <a:t>Keith Mainwaring – ITU Consultant</a:t>
            </a:r>
            <a:endParaRPr lang="en-US" sz="1800" dirty="0"/>
          </a:p>
        </p:txBody>
      </p:sp>
      <p:pic>
        <p:nvPicPr>
          <p:cNvPr id="6" name="Picture 2" descr="C:\Documents and Settings\bueti\My Documents\My Pictures\itu-cc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5450" y="5595938"/>
            <a:ext cx="1936750" cy="782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70205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Counterfeiting – a major 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075BFB-07F0-9C4D-B191-63A3D48F38E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23352" y="2204464"/>
            <a:ext cx="7953887" cy="4048417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1800" dirty="0" smtClean="0"/>
              <a:t>International trade in counterfeits</a:t>
            </a:r>
          </a:p>
          <a:p>
            <a:pPr lvl="2"/>
            <a:r>
              <a:rPr lang="en-US" sz="1800" dirty="0" smtClean="0"/>
              <a:t>US$250 billion; 1.95% [OECD 2007]</a:t>
            </a:r>
          </a:p>
          <a:p>
            <a:pPr lvl="2"/>
            <a:r>
              <a:rPr lang="en-US" sz="1800" dirty="0" smtClean="0"/>
              <a:t>US$600 billion; 5-7% [ICC Counterfeit Intelligence Bureau]</a:t>
            </a:r>
          </a:p>
          <a:p>
            <a:pPr lvl="1"/>
            <a:r>
              <a:rPr lang="en-US" sz="1800" dirty="0" smtClean="0"/>
              <a:t>Wide range of products</a:t>
            </a:r>
          </a:p>
          <a:p>
            <a:pPr lvl="2"/>
            <a:r>
              <a:rPr lang="en-US" sz="1800" dirty="0" smtClean="0"/>
              <a:t>Food, pharmaceuticals, clothes, electronic and automotive components, all manner of consumer products, even a whole store….</a:t>
            </a:r>
          </a:p>
          <a:p>
            <a:pPr lvl="2"/>
            <a:r>
              <a:rPr lang="en-US" sz="1800" dirty="0" smtClean="0"/>
              <a:t>Use of counterfeit products can be extremely dangerous </a:t>
            </a:r>
          </a:p>
          <a:p>
            <a:pPr lvl="1"/>
            <a:r>
              <a:rPr lang="en-US" sz="1800" dirty="0" smtClean="0"/>
              <a:t>ICT industry</a:t>
            </a:r>
          </a:p>
          <a:p>
            <a:pPr lvl="2"/>
            <a:r>
              <a:rPr lang="en-US" sz="1800" dirty="0" smtClean="0"/>
              <a:t>US$100 billion [KPMG &amp; AGMA 2007]</a:t>
            </a:r>
          </a:p>
          <a:p>
            <a:pPr lvl="2"/>
            <a:r>
              <a:rPr lang="en-US" sz="1800" dirty="0" smtClean="0"/>
              <a:t>200 million mobile phones [MMA 2010] </a:t>
            </a:r>
          </a:p>
          <a:p>
            <a:pPr lvl="3"/>
            <a:r>
              <a:rPr lang="en-US" sz="1800" dirty="0" smtClean="0"/>
              <a:t>Corresponds to about 13% of the mobile phone market in 2011</a:t>
            </a:r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Counterfeit electronic components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075BFB-07F0-9C4D-B191-63A3D48F38E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23352" y="2204464"/>
            <a:ext cx="7953887" cy="4048417"/>
          </a:xfrm>
        </p:spPr>
        <p:txBody>
          <a:bodyPr>
            <a:normAutofit/>
          </a:bodyPr>
          <a:lstStyle/>
          <a:p>
            <a:pPr lvl="1"/>
            <a:r>
              <a:rPr lang="en-US" sz="1800" dirty="0" smtClean="0"/>
              <a:t>US Senate Armed Services Committee – fall 2011</a:t>
            </a:r>
          </a:p>
          <a:p>
            <a:pPr lvl="1"/>
            <a:r>
              <a:rPr lang="en-GB" sz="1800" dirty="0" smtClean="0"/>
              <a:t>Department of Commerce’s Bureau of Industry and Security report: </a:t>
            </a:r>
          </a:p>
          <a:p>
            <a:pPr lvl="2"/>
            <a:r>
              <a:rPr lang="en-GB" sz="1800" dirty="0" smtClean="0"/>
              <a:t>Estimated 1,800 cases of counterfeit electronic components being introduced in defence contract supply chains, involving more than a million components. </a:t>
            </a:r>
          </a:p>
          <a:p>
            <a:pPr lvl="2"/>
            <a:r>
              <a:rPr lang="en-GB" sz="1800" dirty="0" smtClean="0"/>
              <a:t>The number of incidents rose from 3,868 in 2005 to 9,356 in 2008. </a:t>
            </a:r>
          </a:p>
          <a:p>
            <a:pPr lvl="2"/>
            <a:r>
              <a:rPr lang="en-GB" sz="1800" dirty="0" smtClean="0"/>
              <a:t>More than 70% of the cases were traced directly to China, in particular to the Shantou district in Guangdong Province, and some 20% to the UK and Canada, “known </a:t>
            </a:r>
            <a:r>
              <a:rPr lang="en-US" sz="1800" dirty="0" smtClean="0"/>
              <a:t>resale points for counterfeit electronic parts from China”. </a:t>
            </a:r>
          </a:p>
          <a:p>
            <a:pPr lvl="2"/>
            <a:r>
              <a:rPr lang="en-US" sz="1800" dirty="0" smtClean="0"/>
              <a:t>Informal sector recycling of components.</a:t>
            </a:r>
          </a:p>
          <a:p>
            <a:pPr lvl="1">
              <a:buNone/>
            </a:pPr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E-waste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075BFB-07F0-9C4D-B191-63A3D48F38E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23352" y="2204464"/>
            <a:ext cx="7953887" cy="4048417"/>
          </a:xfrm>
        </p:spPr>
        <p:txBody>
          <a:bodyPr>
            <a:normAutofit/>
          </a:bodyPr>
          <a:lstStyle/>
          <a:p>
            <a:pPr lvl="1"/>
            <a:r>
              <a:rPr lang="en-US" sz="1800" dirty="0" smtClean="0"/>
              <a:t>Largest and fastest growing manufacturing waste</a:t>
            </a:r>
          </a:p>
          <a:p>
            <a:pPr lvl="2"/>
            <a:r>
              <a:rPr lang="en-US" sz="1800" dirty="0" smtClean="0"/>
              <a:t>41.5 million tons in 2011</a:t>
            </a:r>
          </a:p>
          <a:p>
            <a:pPr lvl="2"/>
            <a:r>
              <a:rPr lang="en-US" sz="1800" dirty="0" smtClean="0"/>
              <a:t>Expected to rise to 93.5 million tons in 2016</a:t>
            </a:r>
          </a:p>
          <a:p>
            <a:pPr lvl="1"/>
            <a:r>
              <a:rPr lang="en-US" sz="1800" dirty="0" smtClean="0"/>
              <a:t>In spite of</a:t>
            </a:r>
            <a:r>
              <a:rPr lang="en-US" sz="1800" dirty="0" smtClean="0"/>
              <a:t> the Basel </a:t>
            </a:r>
            <a:r>
              <a:rPr lang="en-US" sz="1800" dirty="0" smtClean="0"/>
              <a:t>Convention, much </a:t>
            </a:r>
            <a:r>
              <a:rPr lang="en-US" sz="1800" dirty="0" err="1" smtClean="0"/>
              <a:t>e</a:t>
            </a:r>
            <a:r>
              <a:rPr lang="en-US" sz="1800" dirty="0" smtClean="0"/>
              <a:t>-waste is exported</a:t>
            </a:r>
          </a:p>
          <a:p>
            <a:pPr lvl="2"/>
            <a:r>
              <a:rPr lang="en-US" sz="1800" dirty="0" smtClean="0"/>
              <a:t>77% of that from England and Wales is exported to Africa (primarily Ghana and Nigeria)</a:t>
            </a:r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075BFB-07F0-9C4D-B191-63A3D48F38EE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400" y="1130300"/>
            <a:ext cx="77343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156200" y="5708134"/>
            <a:ext cx="1648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BBC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 Mobiles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075BFB-07F0-9C4D-B191-63A3D48F38E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23352" y="2204464"/>
            <a:ext cx="7953887" cy="4048417"/>
          </a:xfrm>
        </p:spPr>
        <p:txBody>
          <a:bodyPr>
            <a:normAutofit/>
          </a:bodyPr>
          <a:lstStyle/>
          <a:p>
            <a:pPr lvl="1"/>
            <a:r>
              <a:rPr lang="en-US" sz="1800" dirty="0" smtClean="0"/>
              <a:t>Many used and scrap mobile phones </a:t>
            </a:r>
            <a:r>
              <a:rPr lang="en-GB" sz="1800" dirty="0" smtClean="0"/>
              <a:t>are shipped to countries in Africa from the EU under the guise of </a:t>
            </a:r>
            <a:r>
              <a:rPr lang="en-GB" sz="1800" smtClean="0"/>
              <a:t>reuse</a:t>
            </a:r>
            <a:r>
              <a:rPr lang="en-GB" sz="1800" smtClean="0"/>
              <a:t>.</a:t>
            </a:r>
          </a:p>
          <a:p>
            <a:pPr lvl="1"/>
            <a:r>
              <a:rPr lang="en-GB" sz="1800" dirty="0" smtClean="0"/>
              <a:t>Some of these are repaired and find their way back into the market (although they may not meet the specifications of the manufacturer). </a:t>
            </a:r>
          </a:p>
          <a:p>
            <a:pPr lvl="1"/>
            <a:r>
              <a:rPr lang="en-GB" sz="1800" dirty="0" smtClean="0"/>
              <a:t>Most are recycled in the informal sector.</a:t>
            </a:r>
            <a:r>
              <a:rPr lang="en-US" sz="1800" dirty="0" smtClean="0"/>
              <a:t> </a:t>
            </a:r>
            <a:endParaRPr lang="en-US" sz="1800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Metals in mobiles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075BFB-07F0-9C4D-B191-63A3D48F38EE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634798"/>
            <a:ext cx="7772400" cy="328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4924098"/>
            <a:ext cx="7953887" cy="4048417"/>
          </a:xfrm>
        </p:spPr>
        <p:txBody>
          <a:bodyPr>
            <a:normAutofit/>
          </a:bodyPr>
          <a:lstStyle/>
          <a:p>
            <a:pPr lvl="1"/>
            <a:r>
              <a:rPr lang="en-US" sz="1800" dirty="0" smtClean="0"/>
              <a:t>40 elements including </a:t>
            </a:r>
            <a:r>
              <a:rPr lang="en-GB" sz="1800" dirty="0" smtClean="0"/>
              <a:t>copper, tin, cobalt, indium, antimony, silver, gold and palladium.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 smtClean="0"/>
              <a:t>Combined </a:t>
            </a:r>
            <a:r>
              <a:rPr lang="en-GB" sz="1800" dirty="0" smtClean="0"/>
              <a:t>sales of mobile phones and PCs in 2007 accounted for 3% of the world mine supply of gold and silver, 13% of palladium and 15% of cobalt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-422782" y="5328657"/>
            <a:ext cx="1847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UNEP.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075BFB-07F0-9C4D-B191-63A3D48F38E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23352" y="2204464"/>
            <a:ext cx="7953887" cy="4048417"/>
          </a:xfrm>
        </p:spPr>
        <p:txBody>
          <a:bodyPr>
            <a:normAutofit/>
          </a:bodyPr>
          <a:lstStyle/>
          <a:p>
            <a:pPr lvl="1"/>
            <a:r>
              <a:rPr lang="en-US" sz="1800" dirty="0" smtClean="0"/>
              <a:t>Improved handling of </a:t>
            </a:r>
            <a:r>
              <a:rPr lang="en-US" sz="1800" dirty="0" err="1" smtClean="0"/>
              <a:t>e</a:t>
            </a:r>
            <a:r>
              <a:rPr lang="en-US" sz="1800" dirty="0" smtClean="0"/>
              <a:t>-waste will alleviate some counterfeiting problems</a:t>
            </a:r>
          </a:p>
          <a:p>
            <a:pPr lvl="1"/>
            <a:r>
              <a:rPr lang="en-US" sz="1800" dirty="0" smtClean="0"/>
              <a:t>Some solutions can be used for both combating counterfeiting and controlling </a:t>
            </a:r>
            <a:r>
              <a:rPr lang="en-US" sz="1800" dirty="0" err="1" smtClean="0"/>
              <a:t>e</a:t>
            </a:r>
            <a:r>
              <a:rPr lang="en-US" sz="1800" dirty="0" smtClean="0"/>
              <a:t>-waste</a:t>
            </a:r>
          </a:p>
          <a:p>
            <a:pPr lvl="2"/>
            <a:r>
              <a:rPr lang="en-US" sz="1800" dirty="0" smtClean="0"/>
              <a:t>Equipment lifecycle management (both supply chain and end-of-life)</a:t>
            </a:r>
          </a:p>
          <a:p>
            <a:pPr lvl="1"/>
            <a:r>
              <a:rPr lang="en-US" sz="1800" dirty="0" smtClean="0"/>
              <a:t>Cross-sector </a:t>
            </a:r>
            <a:r>
              <a:rPr lang="en-US" sz="1800" dirty="0" err="1" smtClean="0"/>
              <a:t>standardised</a:t>
            </a:r>
            <a:r>
              <a:rPr lang="en-US" sz="1800" dirty="0" smtClean="0"/>
              <a:t> solutions essential</a:t>
            </a:r>
          </a:p>
          <a:p>
            <a:pPr lvl="1"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ITU-e">
  <a:themeElements>
    <a:clrScheme name="ITU-e 4">
      <a:dk1>
        <a:srgbClr val="5C5C5C"/>
      </a:dk1>
      <a:lt1>
        <a:srgbClr val="FFFFFF"/>
      </a:lt1>
      <a:dk2>
        <a:srgbClr val="1B5BA2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4D4D4D"/>
      </a:accent4>
      <a:accent5>
        <a:srgbClr val="FFFFFF"/>
      </a:accent5>
      <a:accent6>
        <a:srgbClr val="2D2DB9"/>
      </a:accent6>
      <a:hlink>
        <a:srgbClr val="1B5BA2"/>
      </a:hlink>
      <a:folHlink>
        <a:srgbClr val="B2B2B2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pitchFamily="34" charset="0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pitchFamily="34" charset="0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5C5C5C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4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1B5BA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ITU Green ICT Application Challenges (6)</Template>
  <TotalTime>1459</TotalTime>
  <Words>448</Words>
  <Application>Microsoft Macintosh PowerPoint</Application>
  <PresentationFormat>On-screen Show (4:3)</PresentationFormat>
  <Paragraphs>49</Paragraphs>
  <Slides>8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ITU-e</vt:lpstr>
      <vt:lpstr>Counterfeiting and e-waste</vt:lpstr>
      <vt:lpstr>Counterfeiting – a major problem</vt:lpstr>
      <vt:lpstr>Counterfeit electronic components</vt:lpstr>
      <vt:lpstr>E-waste</vt:lpstr>
      <vt:lpstr>Slide 5</vt:lpstr>
      <vt:lpstr>Example - Mobiles</vt:lpstr>
      <vt:lpstr>Metals in mobiles</vt:lpstr>
      <vt:lpstr>Conclusions</vt:lpstr>
    </vt:vector>
  </TitlesOfParts>
  <Company>CNIT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Potential of Smart Grids to mitigate climate change and improve energy efficiency of the ICT sector</dc:title>
  <dc:creator>Matteo Repetto</dc:creator>
  <cp:lastModifiedBy>Keith Mainwaring</cp:lastModifiedBy>
  <cp:revision>102</cp:revision>
  <dcterms:created xsi:type="dcterms:W3CDTF">2012-09-10T13:16:05Z</dcterms:created>
  <dcterms:modified xsi:type="dcterms:W3CDTF">2012-09-10T13:24:22Z</dcterms:modified>
</cp:coreProperties>
</file>