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3" r:id="rId2"/>
    <p:sldId id="296" r:id="rId3"/>
    <p:sldId id="297" r:id="rId4"/>
    <p:sldId id="309" r:id="rId5"/>
    <p:sldId id="274" r:id="rId6"/>
    <p:sldId id="310" r:id="rId7"/>
    <p:sldId id="311" r:id="rId8"/>
    <p:sldId id="314" r:id="rId9"/>
    <p:sldId id="282" r:id="rId10"/>
    <p:sldId id="313" r:id="rId11"/>
    <p:sldId id="312" r:id="rId12"/>
    <p:sldId id="283" r:id="rId13"/>
    <p:sldId id="315" r:id="rId14"/>
    <p:sldId id="292" r:id="rId1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02" y="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C50663-0C0C-4900-9EC8-42EF02000C80}" type="doc">
      <dgm:prSet loTypeId="urn:microsoft.com/office/officeart/2005/8/layout/cycle5" loCatId="cycle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C6B33D2E-372D-4BD9-B512-3AE6CF49A3D8}">
      <dgm:prSet custT="1"/>
      <dgm:spPr/>
      <dgm:t>
        <a:bodyPr/>
        <a:lstStyle/>
        <a:p>
          <a:pPr rtl="0"/>
          <a:r>
            <a:rPr lang="en-GB" sz="1100" dirty="0" smtClean="0"/>
            <a:t>Raw Materials</a:t>
          </a:r>
          <a:endParaRPr lang="en-US" sz="1100" dirty="0"/>
        </a:p>
      </dgm:t>
    </dgm:pt>
    <dgm:pt modelId="{854C9B95-DE6C-4B7B-B32F-C9A3E6C941FD}" type="parTrans" cxnId="{9B631EAF-3F0B-4DD6-8471-E3E78E799D66}">
      <dgm:prSet/>
      <dgm:spPr/>
      <dgm:t>
        <a:bodyPr/>
        <a:lstStyle/>
        <a:p>
          <a:endParaRPr lang="en-US" sz="3600"/>
        </a:p>
      </dgm:t>
    </dgm:pt>
    <dgm:pt modelId="{B2E8C6A5-4CAA-4F85-910A-C01DCE9163E2}" type="sibTrans" cxnId="{9B631EAF-3F0B-4DD6-8471-E3E78E799D66}">
      <dgm:prSet/>
      <dgm:spPr/>
      <dgm:t>
        <a:bodyPr/>
        <a:lstStyle/>
        <a:p>
          <a:endParaRPr lang="en-US" sz="3600" dirty="0"/>
        </a:p>
      </dgm:t>
    </dgm:pt>
    <dgm:pt modelId="{569FF5DA-5FCD-42FB-A533-D6FCD3FC33AA}">
      <dgm:prSet custT="1"/>
      <dgm:spPr/>
      <dgm:t>
        <a:bodyPr/>
        <a:lstStyle/>
        <a:p>
          <a:pPr rtl="0"/>
          <a:r>
            <a:rPr lang="en-GB" sz="1100" dirty="0" smtClean="0"/>
            <a:t>Transport</a:t>
          </a:r>
          <a:endParaRPr lang="en-US" sz="1100" dirty="0"/>
        </a:p>
      </dgm:t>
    </dgm:pt>
    <dgm:pt modelId="{18B93CC0-CE89-4685-8CBA-69DE3138E728}" type="parTrans" cxnId="{B40B9380-E5B3-4D5F-B0D4-B948F36AD3D4}">
      <dgm:prSet/>
      <dgm:spPr/>
      <dgm:t>
        <a:bodyPr/>
        <a:lstStyle/>
        <a:p>
          <a:endParaRPr lang="en-US" sz="3600"/>
        </a:p>
      </dgm:t>
    </dgm:pt>
    <dgm:pt modelId="{828BCE75-72EE-4427-8073-565AFC896A27}" type="sibTrans" cxnId="{B40B9380-E5B3-4D5F-B0D4-B948F36AD3D4}">
      <dgm:prSet/>
      <dgm:spPr/>
      <dgm:t>
        <a:bodyPr/>
        <a:lstStyle/>
        <a:p>
          <a:endParaRPr lang="en-US" sz="3600" dirty="0"/>
        </a:p>
      </dgm:t>
    </dgm:pt>
    <dgm:pt modelId="{2B9934CF-60E2-4A5D-874A-208B76685750}">
      <dgm:prSet custT="1"/>
      <dgm:spPr/>
      <dgm:t>
        <a:bodyPr/>
        <a:lstStyle/>
        <a:p>
          <a:pPr rtl="0"/>
          <a:r>
            <a:rPr lang="en-GB" sz="1100" dirty="0" smtClean="0"/>
            <a:t>Production</a:t>
          </a:r>
          <a:endParaRPr lang="en-US" sz="1100" dirty="0"/>
        </a:p>
      </dgm:t>
    </dgm:pt>
    <dgm:pt modelId="{A52119AA-73C1-40BC-9F72-6D8EF0E8D258}" type="parTrans" cxnId="{D592AC51-1DE4-4887-8FBF-6E54BCB5A7B4}">
      <dgm:prSet/>
      <dgm:spPr/>
      <dgm:t>
        <a:bodyPr/>
        <a:lstStyle/>
        <a:p>
          <a:endParaRPr lang="en-US" sz="3600"/>
        </a:p>
      </dgm:t>
    </dgm:pt>
    <dgm:pt modelId="{A5236693-D82E-4F83-8A67-C4EA19DB9491}" type="sibTrans" cxnId="{D592AC51-1DE4-4887-8FBF-6E54BCB5A7B4}">
      <dgm:prSet/>
      <dgm:spPr/>
      <dgm:t>
        <a:bodyPr/>
        <a:lstStyle/>
        <a:p>
          <a:endParaRPr lang="en-US" sz="3600" dirty="0"/>
        </a:p>
      </dgm:t>
    </dgm:pt>
    <dgm:pt modelId="{CAFD2D59-29A0-43AE-A6E4-EDA360CAA742}">
      <dgm:prSet custT="1"/>
      <dgm:spPr/>
      <dgm:t>
        <a:bodyPr/>
        <a:lstStyle/>
        <a:p>
          <a:pPr rtl="0"/>
          <a:r>
            <a:rPr lang="en-GB" sz="1100" dirty="0" smtClean="0"/>
            <a:t>Distribution</a:t>
          </a:r>
          <a:endParaRPr lang="en-US" sz="1100" dirty="0"/>
        </a:p>
      </dgm:t>
    </dgm:pt>
    <dgm:pt modelId="{0490562E-775E-420E-BB1F-F8E452F3DC47}" type="parTrans" cxnId="{95197E82-B5B0-4098-B1AB-19DD93205694}">
      <dgm:prSet/>
      <dgm:spPr/>
      <dgm:t>
        <a:bodyPr/>
        <a:lstStyle/>
        <a:p>
          <a:endParaRPr lang="en-US" sz="3600"/>
        </a:p>
      </dgm:t>
    </dgm:pt>
    <dgm:pt modelId="{C83D9128-8965-47D5-ACB7-69C4C71F8D91}" type="sibTrans" cxnId="{95197E82-B5B0-4098-B1AB-19DD93205694}">
      <dgm:prSet/>
      <dgm:spPr/>
      <dgm:t>
        <a:bodyPr/>
        <a:lstStyle/>
        <a:p>
          <a:endParaRPr lang="en-US" sz="3600" dirty="0"/>
        </a:p>
      </dgm:t>
    </dgm:pt>
    <dgm:pt modelId="{BBBD18C1-7F90-4EAD-BB67-2AB9A019B29D}">
      <dgm:prSet custT="1"/>
      <dgm:spPr/>
      <dgm:t>
        <a:bodyPr/>
        <a:lstStyle/>
        <a:p>
          <a:pPr rtl="0"/>
          <a:r>
            <a:rPr lang="en-GB" sz="1100" dirty="0" smtClean="0"/>
            <a:t>Storage &amp; Retail</a:t>
          </a:r>
          <a:endParaRPr lang="en-US" sz="1100" dirty="0"/>
        </a:p>
      </dgm:t>
    </dgm:pt>
    <dgm:pt modelId="{E0ECF762-0CB1-440C-ACE9-805F2846C33F}" type="parTrans" cxnId="{B4125252-2573-413D-83C1-E9658FB417E1}">
      <dgm:prSet/>
      <dgm:spPr/>
      <dgm:t>
        <a:bodyPr/>
        <a:lstStyle/>
        <a:p>
          <a:endParaRPr lang="en-US" sz="3600"/>
        </a:p>
      </dgm:t>
    </dgm:pt>
    <dgm:pt modelId="{46D61321-FC5D-494A-AA6D-81AA5EA969A3}" type="sibTrans" cxnId="{B4125252-2573-413D-83C1-E9658FB417E1}">
      <dgm:prSet/>
      <dgm:spPr/>
      <dgm:t>
        <a:bodyPr/>
        <a:lstStyle/>
        <a:p>
          <a:endParaRPr lang="en-US" sz="3600" dirty="0"/>
        </a:p>
      </dgm:t>
    </dgm:pt>
    <dgm:pt modelId="{BDDC68DA-A00E-40C3-ACF9-3D8EE5D0ADFA}">
      <dgm:prSet custT="1"/>
      <dgm:spPr/>
      <dgm:t>
        <a:bodyPr/>
        <a:lstStyle/>
        <a:p>
          <a:pPr rtl="0"/>
          <a:r>
            <a:rPr lang="en-GB" sz="1100" dirty="0" smtClean="0"/>
            <a:t>Transport</a:t>
          </a:r>
          <a:endParaRPr lang="en-US" sz="1100" dirty="0"/>
        </a:p>
      </dgm:t>
    </dgm:pt>
    <dgm:pt modelId="{1FA00B60-46C7-4124-8987-200CE46CDFB2}" type="parTrans" cxnId="{F1120AE1-308A-4C00-AFDB-867615B1F222}">
      <dgm:prSet/>
      <dgm:spPr/>
      <dgm:t>
        <a:bodyPr/>
        <a:lstStyle/>
        <a:p>
          <a:endParaRPr lang="en-US" sz="3600"/>
        </a:p>
      </dgm:t>
    </dgm:pt>
    <dgm:pt modelId="{B7A584BA-4DDE-4EC4-A8C6-38A3C9F2491B}" type="sibTrans" cxnId="{F1120AE1-308A-4C00-AFDB-867615B1F222}">
      <dgm:prSet/>
      <dgm:spPr/>
      <dgm:t>
        <a:bodyPr/>
        <a:lstStyle/>
        <a:p>
          <a:endParaRPr lang="en-US" sz="3600" dirty="0"/>
        </a:p>
      </dgm:t>
    </dgm:pt>
    <dgm:pt modelId="{D044BA92-481A-4D98-BBDC-56BE2F52CDB8}">
      <dgm:prSet custT="1"/>
      <dgm:spPr/>
      <dgm:t>
        <a:bodyPr/>
        <a:lstStyle/>
        <a:p>
          <a:pPr rtl="0"/>
          <a:r>
            <a:rPr lang="en-GB" sz="1100" dirty="0" smtClean="0"/>
            <a:t>Storage &amp; Consumption</a:t>
          </a:r>
          <a:endParaRPr lang="en-US" sz="1100" dirty="0"/>
        </a:p>
      </dgm:t>
    </dgm:pt>
    <dgm:pt modelId="{DC1AD181-92E1-49FC-AD24-078993783174}" type="parTrans" cxnId="{A2D522A8-ADAE-4609-B4A0-03A86F38F742}">
      <dgm:prSet/>
      <dgm:spPr/>
      <dgm:t>
        <a:bodyPr/>
        <a:lstStyle/>
        <a:p>
          <a:endParaRPr lang="en-US" sz="3600"/>
        </a:p>
      </dgm:t>
    </dgm:pt>
    <dgm:pt modelId="{CFCD0022-C066-46E2-B93F-4E474491B3DC}" type="sibTrans" cxnId="{A2D522A8-ADAE-4609-B4A0-03A86F38F742}">
      <dgm:prSet/>
      <dgm:spPr/>
      <dgm:t>
        <a:bodyPr/>
        <a:lstStyle/>
        <a:p>
          <a:endParaRPr lang="en-US" sz="6000" dirty="0"/>
        </a:p>
      </dgm:t>
    </dgm:pt>
    <dgm:pt modelId="{60C21773-8E34-4BA4-AC8B-1165B8A6A5CF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GB" sz="1100" dirty="0" smtClean="0"/>
            <a:t>Recycling</a:t>
          </a:r>
          <a:endParaRPr lang="en-US" sz="1100" dirty="0"/>
        </a:p>
      </dgm:t>
    </dgm:pt>
    <dgm:pt modelId="{3EB7F0B9-51CF-4ED7-B74A-4FD10DFF53D4}" type="parTrans" cxnId="{DE603147-27A5-4A49-9604-F69ECC0E2780}">
      <dgm:prSet/>
      <dgm:spPr/>
      <dgm:t>
        <a:bodyPr/>
        <a:lstStyle/>
        <a:p>
          <a:endParaRPr lang="en-US" sz="3600"/>
        </a:p>
      </dgm:t>
    </dgm:pt>
    <dgm:pt modelId="{9A959D85-51CD-46DA-A1B3-712684FCB77C}" type="sibTrans" cxnId="{DE603147-27A5-4A49-9604-F69ECC0E2780}">
      <dgm:prSet/>
      <dgm:spPr/>
      <dgm:t>
        <a:bodyPr/>
        <a:lstStyle/>
        <a:p>
          <a:endParaRPr lang="en-US" sz="3600"/>
        </a:p>
      </dgm:t>
    </dgm:pt>
    <dgm:pt modelId="{85DD6EFE-59CE-4E84-A13B-265655BA19F3}" type="pres">
      <dgm:prSet presAssocID="{34C50663-0C0C-4900-9EC8-42EF02000C8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380FA19-29B0-4051-B6AF-5BCB25EFBDFB}" type="pres">
      <dgm:prSet presAssocID="{C6B33D2E-372D-4BD9-B512-3AE6CF49A3D8}" presName="node" presStyleLbl="node1" presStyleIdx="0" presStyleCnt="8" custScaleX="14617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1FE0A7-422C-4076-AAB7-B4FFF12FFC37}" type="pres">
      <dgm:prSet presAssocID="{C6B33D2E-372D-4BD9-B512-3AE6CF49A3D8}" presName="spNode" presStyleCnt="0"/>
      <dgm:spPr/>
      <dgm:t>
        <a:bodyPr/>
        <a:lstStyle/>
        <a:p>
          <a:endParaRPr lang="en-GB"/>
        </a:p>
      </dgm:t>
    </dgm:pt>
    <dgm:pt modelId="{8D59310C-D6A7-4139-BE0D-F930FAF53FD1}" type="pres">
      <dgm:prSet presAssocID="{B2E8C6A5-4CAA-4F85-910A-C01DCE9163E2}" presName="sibTrans" presStyleLbl="sibTrans1D1" presStyleIdx="0" presStyleCnt="8"/>
      <dgm:spPr/>
      <dgm:t>
        <a:bodyPr/>
        <a:lstStyle/>
        <a:p>
          <a:endParaRPr lang="en-GB"/>
        </a:p>
      </dgm:t>
    </dgm:pt>
    <dgm:pt modelId="{CCCCE509-2D4E-4856-BA64-9C0420412C33}" type="pres">
      <dgm:prSet presAssocID="{569FF5DA-5FCD-42FB-A533-D6FCD3FC33AA}" presName="node" presStyleLbl="node1" presStyleIdx="1" presStyleCnt="8" custScaleX="16669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8958E6-1074-4FA2-A901-426F0EFF7A86}" type="pres">
      <dgm:prSet presAssocID="{569FF5DA-5FCD-42FB-A533-D6FCD3FC33AA}" presName="spNode" presStyleCnt="0"/>
      <dgm:spPr/>
      <dgm:t>
        <a:bodyPr/>
        <a:lstStyle/>
        <a:p>
          <a:endParaRPr lang="en-GB"/>
        </a:p>
      </dgm:t>
    </dgm:pt>
    <dgm:pt modelId="{0F0F482B-2D3B-40D5-BC3A-8EE89CDC8781}" type="pres">
      <dgm:prSet presAssocID="{828BCE75-72EE-4427-8073-565AFC896A27}" presName="sibTrans" presStyleLbl="sibTrans1D1" presStyleIdx="1" presStyleCnt="8"/>
      <dgm:spPr/>
      <dgm:t>
        <a:bodyPr/>
        <a:lstStyle/>
        <a:p>
          <a:endParaRPr lang="en-GB"/>
        </a:p>
      </dgm:t>
    </dgm:pt>
    <dgm:pt modelId="{88CB2052-8B89-4F05-91A4-A41069CA4B90}" type="pres">
      <dgm:prSet presAssocID="{2B9934CF-60E2-4A5D-874A-208B76685750}" presName="node" presStyleLbl="node1" presStyleIdx="2" presStyleCnt="8" custScaleX="1583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72BF23-D807-4C90-B1A1-5181A54EC9CC}" type="pres">
      <dgm:prSet presAssocID="{2B9934CF-60E2-4A5D-874A-208B76685750}" presName="spNode" presStyleCnt="0"/>
      <dgm:spPr/>
      <dgm:t>
        <a:bodyPr/>
        <a:lstStyle/>
        <a:p>
          <a:endParaRPr lang="en-GB"/>
        </a:p>
      </dgm:t>
    </dgm:pt>
    <dgm:pt modelId="{94B972BD-EB3B-42E0-850F-0DCE46985736}" type="pres">
      <dgm:prSet presAssocID="{A5236693-D82E-4F83-8A67-C4EA19DB9491}" presName="sibTrans" presStyleLbl="sibTrans1D1" presStyleIdx="2" presStyleCnt="8"/>
      <dgm:spPr/>
      <dgm:t>
        <a:bodyPr/>
        <a:lstStyle/>
        <a:p>
          <a:endParaRPr lang="en-GB"/>
        </a:p>
      </dgm:t>
    </dgm:pt>
    <dgm:pt modelId="{CD9B58FD-4734-419A-B85B-0D70D526F24E}" type="pres">
      <dgm:prSet presAssocID="{CAFD2D59-29A0-43AE-A6E4-EDA360CAA742}" presName="node" presStyleLbl="node1" presStyleIdx="3" presStyleCnt="8" custScaleX="16201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5CCCB5-6D0F-4CCD-ABB8-4E6DD79B912C}" type="pres">
      <dgm:prSet presAssocID="{CAFD2D59-29A0-43AE-A6E4-EDA360CAA742}" presName="spNode" presStyleCnt="0"/>
      <dgm:spPr/>
      <dgm:t>
        <a:bodyPr/>
        <a:lstStyle/>
        <a:p>
          <a:endParaRPr lang="en-GB"/>
        </a:p>
      </dgm:t>
    </dgm:pt>
    <dgm:pt modelId="{5A1E6D60-D3C9-46D8-8431-06C370311D22}" type="pres">
      <dgm:prSet presAssocID="{C83D9128-8965-47D5-ACB7-69C4C71F8D91}" presName="sibTrans" presStyleLbl="sibTrans1D1" presStyleIdx="3" presStyleCnt="8"/>
      <dgm:spPr/>
      <dgm:t>
        <a:bodyPr/>
        <a:lstStyle/>
        <a:p>
          <a:endParaRPr lang="en-GB"/>
        </a:p>
      </dgm:t>
    </dgm:pt>
    <dgm:pt modelId="{E51EC827-B176-4B84-A827-94B75ADBCCE6}" type="pres">
      <dgm:prSet presAssocID="{BBBD18C1-7F90-4EAD-BB67-2AB9A019B29D}" presName="node" presStyleLbl="node1" presStyleIdx="4" presStyleCnt="8" custScaleX="15673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07AA5D-75F2-4902-9D32-F0141FAED2BB}" type="pres">
      <dgm:prSet presAssocID="{BBBD18C1-7F90-4EAD-BB67-2AB9A019B29D}" presName="spNode" presStyleCnt="0"/>
      <dgm:spPr/>
      <dgm:t>
        <a:bodyPr/>
        <a:lstStyle/>
        <a:p>
          <a:endParaRPr lang="en-GB"/>
        </a:p>
      </dgm:t>
    </dgm:pt>
    <dgm:pt modelId="{31FE9156-0C94-4D06-A9F2-4BF12DEA5696}" type="pres">
      <dgm:prSet presAssocID="{46D61321-FC5D-494A-AA6D-81AA5EA969A3}" presName="sibTrans" presStyleLbl="sibTrans1D1" presStyleIdx="4" presStyleCnt="8"/>
      <dgm:spPr/>
      <dgm:t>
        <a:bodyPr/>
        <a:lstStyle/>
        <a:p>
          <a:endParaRPr lang="en-GB"/>
        </a:p>
      </dgm:t>
    </dgm:pt>
    <dgm:pt modelId="{F24FF906-40EA-41AB-A7D4-3F12A63B5352}" type="pres">
      <dgm:prSet presAssocID="{BDDC68DA-A00E-40C3-ACF9-3D8EE5D0ADFA}" presName="node" presStyleLbl="node1" presStyleIdx="5" presStyleCnt="8" custScaleX="20306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82AB59-FE19-40A1-87ED-70BFCB437EC6}" type="pres">
      <dgm:prSet presAssocID="{BDDC68DA-A00E-40C3-ACF9-3D8EE5D0ADFA}" presName="spNode" presStyleCnt="0"/>
      <dgm:spPr/>
      <dgm:t>
        <a:bodyPr/>
        <a:lstStyle/>
        <a:p>
          <a:endParaRPr lang="en-GB"/>
        </a:p>
      </dgm:t>
    </dgm:pt>
    <dgm:pt modelId="{BFC6B0DD-4F0E-4D32-A179-0C2681DAA30F}" type="pres">
      <dgm:prSet presAssocID="{B7A584BA-4DDE-4EC4-A8C6-38A3C9F2491B}" presName="sibTrans" presStyleLbl="sibTrans1D1" presStyleIdx="5" presStyleCnt="8"/>
      <dgm:spPr/>
      <dgm:t>
        <a:bodyPr/>
        <a:lstStyle/>
        <a:p>
          <a:endParaRPr lang="en-GB"/>
        </a:p>
      </dgm:t>
    </dgm:pt>
    <dgm:pt modelId="{A579A059-3200-4E60-87D7-3BBF8B8C1880}" type="pres">
      <dgm:prSet presAssocID="{D044BA92-481A-4D98-BBDC-56BE2F52CDB8}" presName="node" presStyleLbl="node1" presStyleIdx="6" presStyleCnt="8" custScaleX="20524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D20E16-DDE9-4FAB-951C-F731814E5DF9}" type="pres">
      <dgm:prSet presAssocID="{D044BA92-481A-4D98-BBDC-56BE2F52CDB8}" presName="spNode" presStyleCnt="0"/>
      <dgm:spPr/>
      <dgm:t>
        <a:bodyPr/>
        <a:lstStyle/>
        <a:p>
          <a:endParaRPr lang="en-GB"/>
        </a:p>
      </dgm:t>
    </dgm:pt>
    <dgm:pt modelId="{CBFDA1B6-FE2E-4E28-9853-E0A1E763FF87}" type="pres">
      <dgm:prSet presAssocID="{CFCD0022-C066-46E2-B93F-4E474491B3DC}" presName="sibTrans" presStyleLbl="sibTrans1D1" presStyleIdx="6" presStyleCnt="8"/>
      <dgm:spPr/>
      <dgm:t>
        <a:bodyPr/>
        <a:lstStyle/>
        <a:p>
          <a:endParaRPr lang="en-GB"/>
        </a:p>
      </dgm:t>
    </dgm:pt>
    <dgm:pt modelId="{18B2CE06-9FB4-4D8F-A71E-D4E785099BFC}" type="pres">
      <dgm:prSet presAssocID="{60C21773-8E34-4BA4-AC8B-1165B8A6A5CF}" presName="node" presStyleLbl="node1" presStyleIdx="7" presStyleCnt="8" custScaleX="16764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9FFE2D-99E8-46F6-BE34-2B86284254F4}" type="pres">
      <dgm:prSet presAssocID="{60C21773-8E34-4BA4-AC8B-1165B8A6A5CF}" presName="spNode" presStyleCnt="0"/>
      <dgm:spPr/>
      <dgm:t>
        <a:bodyPr/>
        <a:lstStyle/>
        <a:p>
          <a:endParaRPr lang="en-GB"/>
        </a:p>
      </dgm:t>
    </dgm:pt>
    <dgm:pt modelId="{DD98B6A9-B0FF-4D3D-AB44-B0E890251B51}" type="pres">
      <dgm:prSet presAssocID="{9A959D85-51CD-46DA-A1B3-712684FCB77C}" presName="sibTrans" presStyleLbl="sibTrans1D1" presStyleIdx="7" presStyleCnt="8"/>
      <dgm:spPr/>
      <dgm:t>
        <a:bodyPr/>
        <a:lstStyle/>
        <a:p>
          <a:endParaRPr lang="en-GB"/>
        </a:p>
      </dgm:t>
    </dgm:pt>
  </dgm:ptLst>
  <dgm:cxnLst>
    <dgm:cxn modelId="{B4125252-2573-413D-83C1-E9658FB417E1}" srcId="{34C50663-0C0C-4900-9EC8-42EF02000C80}" destId="{BBBD18C1-7F90-4EAD-BB67-2AB9A019B29D}" srcOrd="4" destOrd="0" parTransId="{E0ECF762-0CB1-440C-ACE9-805F2846C33F}" sibTransId="{46D61321-FC5D-494A-AA6D-81AA5EA969A3}"/>
    <dgm:cxn modelId="{85C56C3F-B4F8-4825-9049-8F79BF26879A}" type="presOf" srcId="{CAFD2D59-29A0-43AE-A6E4-EDA360CAA742}" destId="{CD9B58FD-4734-419A-B85B-0D70D526F24E}" srcOrd="0" destOrd="0" presId="urn:microsoft.com/office/officeart/2005/8/layout/cycle5"/>
    <dgm:cxn modelId="{60A06FA8-A86F-46FF-99B1-1873CD688F6F}" type="presOf" srcId="{C6B33D2E-372D-4BD9-B512-3AE6CF49A3D8}" destId="{7380FA19-29B0-4051-B6AF-5BCB25EFBDFB}" srcOrd="0" destOrd="0" presId="urn:microsoft.com/office/officeart/2005/8/layout/cycle5"/>
    <dgm:cxn modelId="{C3C4ABDC-245F-4646-AEDC-E51C0305FA65}" type="presOf" srcId="{B2E8C6A5-4CAA-4F85-910A-C01DCE9163E2}" destId="{8D59310C-D6A7-4139-BE0D-F930FAF53FD1}" srcOrd="0" destOrd="0" presId="urn:microsoft.com/office/officeart/2005/8/layout/cycle5"/>
    <dgm:cxn modelId="{F1120AE1-308A-4C00-AFDB-867615B1F222}" srcId="{34C50663-0C0C-4900-9EC8-42EF02000C80}" destId="{BDDC68DA-A00E-40C3-ACF9-3D8EE5D0ADFA}" srcOrd="5" destOrd="0" parTransId="{1FA00B60-46C7-4124-8987-200CE46CDFB2}" sibTransId="{B7A584BA-4DDE-4EC4-A8C6-38A3C9F2491B}"/>
    <dgm:cxn modelId="{107EAD6E-AFFA-4F81-A291-623515FDE4A2}" type="presOf" srcId="{C83D9128-8965-47D5-ACB7-69C4C71F8D91}" destId="{5A1E6D60-D3C9-46D8-8431-06C370311D22}" srcOrd="0" destOrd="0" presId="urn:microsoft.com/office/officeart/2005/8/layout/cycle5"/>
    <dgm:cxn modelId="{C12FD871-838B-4794-8BE7-54248EA155CF}" type="presOf" srcId="{9A959D85-51CD-46DA-A1B3-712684FCB77C}" destId="{DD98B6A9-B0FF-4D3D-AB44-B0E890251B51}" srcOrd="0" destOrd="0" presId="urn:microsoft.com/office/officeart/2005/8/layout/cycle5"/>
    <dgm:cxn modelId="{9B631EAF-3F0B-4DD6-8471-E3E78E799D66}" srcId="{34C50663-0C0C-4900-9EC8-42EF02000C80}" destId="{C6B33D2E-372D-4BD9-B512-3AE6CF49A3D8}" srcOrd="0" destOrd="0" parTransId="{854C9B95-DE6C-4B7B-B32F-C9A3E6C941FD}" sibTransId="{B2E8C6A5-4CAA-4F85-910A-C01DCE9163E2}"/>
    <dgm:cxn modelId="{5CC64538-1EC5-4B59-8A2D-044F90BF9FE8}" type="presOf" srcId="{D044BA92-481A-4D98-BBDC-56BE2F52CDB8}" destId="{A579A059-3200-4E60-87D7-3BBF8B8C1880}" srcOrd="0" destOrd="0" presId="urn:microsoft.com/office/officeart/2005/8/layout/cycle5"/>
    <dgm:cxn modelId="{7E69B0B5-9D6D-4F10-A0FF-E59522B5D166}" type="presOf" srcId="{828BCE75-72EE-4427-8073-565AFC896A27}" destId="{0F0F482B-2D3B-40D5-BC3A-8EE89CDC8781}" srcOrd="0" destOrd="0" presId="urn:microsoft.com/office/officeart/2005/8/layout/cycle5"/>
    <dgm:cxn modelId="{B40B9380-E5B3-4D5F-B0D4-B948F36AD3D4}" srcId="{34C50663-0C0C-4900-9EC8-42EF02000C80}" destId="{569FF5DA-5FCD-42FB-A533-D6FCD3FC33AA}" srcOrd="1" destOrd="0" parTransId="{18B93CC0-CE89-4685-8CBA-69DE3138E728}" sibTransId="{828BCE75-72EE-4427-8073-565AFC896A27}"/>
    <dgm:cxn modelId="{DE603147-27A5-4A49-9604-F69ECC0E2780}" srcId="{34C50663-0C0C-4900-9EC8-42EF02000C80}" destId="{60C21773-8E34-4BA4-AC8B-1165B8A6A5CF}" srcOrd="7" destOrd="0" parTransId="{3EB7F0B9-51CF-4ED7-B74A-4FD10DFF53D4}" sibTransId="{9A959D85-51CD-46DA-A1B3-712684FCB77C}"/>
    <dgm:cxn modelId="{D8270E07-688A-4645-ADE9-A249D63ED867}" type="presOf" srcId="{34C50663-0C0C-4900-9EC8-42EF02000C80}" destId="{85DD6EFE-59CE-4E84-A13B-265655BA19F3}" srcOrd="0" destOrd="0" presId="urn:microsoft.com/office/officeart/2005/8/layout/cycle5"/>
    <dgm:cxn modelId="{D50D50E3-3A19-4814-91DD-4B5714062130}" type="presOf" srcId="{2B9934CF-60E2-4A5D-874A-208B76685750}" destId="{88CB2052-8B89-4F05-91A4-A41069CA4B90}" srcOrd="0" destOrd="0" presId="urn:microsoft.com/office/officeart/2005/8/layout/cycle5"/>
    <dgm:cxn modelId="{A2D522A8-ADAE-4609-B4A0-03A86F38F742}" srcId="{34C50663-0C0C-4900-9EC8-42EF02000C80}" destId="{D044BA92-481A-4D98-BBDC-56BE2F52CDB8}" srcOrd="6" destOrd="0" parTransId="{DC1AD181-92E1-49FC-AD24-078993783174}" sibTransId="{CFCD0022-C066-46E2-B93F-4E474491B3DC}"/>
    <dgm:cxn modelId="{B55DBAD8-9439-4DE2-8ADD-DB41ACD695D5}" type="presOf" srcId="{60C21773-8E34-4BA4-AC8B-1165B8A6A5CF}" destId="{18B2CE06-9FB4-4D8F-A71E-D4E785099BFC}" srcOrd="0" destOrd="0" presId="urn:microsoft.com/office/officeart/2005/8/layout/cycle5"/>
    <dgm:cxn modelId="{BFCF0E4A-8C92-4817-A55D-7AE83356B0C9}" type="presOf" srcId="{569FF5DA-5FCD-42FB-A533-D6FCD3FC33AA}" destId="{CCCCE509-2D4E-4856-BA64-9C0420412C33}" srcOrd="0" destOrd="0" presId="urn:microsoft.com/office/officeart/2005/8/layout/cycle5"/>
    <dgm:cxn modelId="{FB131F94-1868-4CD5-B782-8620E27B0488}" type="presOf" srcId="{46D61321-FC5D-494A-AA6D-81AA5EA969A3}" destId="{31FE9156-0C94-4D06-A9F2-4BF12DEA5696}" srcOrd="0" destOrd="0" presId="urn:microsoft.com/office/officeart/2005/8/layout/cycle5"/>
    <dgm:cxn modelId="{95197E82-B5B0-4098-B1AB-19DD93205694}" srcId="{34C50663-0C0C-4900-9EC8-42EF02000C80}" destId="{CAFD2D59-29A0-43AE-A6E4-EDA360CAA742}" srcOrd="3" destOrd="0" parTransId="{0490562E-775E-420E-BB1F-F8E452F3DC47}" sibTransId="{C83D9128-8965-47D5-ACB7-69C4C71F8D91}"/>
    <dgm:cxn modelId="{D592AC51-1DE4-4887-8FBF-6E54BCB5A7B4}" srcId="{34C50663-0C0C-4900-9EC8-42EF02000C80}" destId="{2B9934CF-60E2-4A5D-874A-208B76685750}" srcOrd="2" destOrd="0" parTransId="{A52119AA-73C1-40BC-9F72-6D8EF0E8D258}" sibTransId="{A5236693-D82E-4F83-8A67-C4EA19DB9491}"/>
    <dgm:cxn modelId="{66D12A0B-D0E5-4ED3-8F08-146972421517}" type="presOf" srcId="{A5236693-D82E-4F83-8A67-C4EA19DB9491}" destId="{94B972BD-EB3B-42E0-850F-0DCE46985736}" srcOrd="0" destOrd="0" presId="urn:microsoft.com/office/officeart/2005/8/layout/cycle5"/>
    <dgm:cxn modelId="{92278B2D-7A31-4CF9-AE4C-9944F1BF74CA}" type="presOf" srcId="{B7A584BA-4DDE-4EC4-A8C6-38A3C9F2491B}" destId="{BFC6B0DD-4F0E-4D32-A179-0C2681DAA30F}" srcOrd="0" destOrd="0" presId="urn:microsoft.com/office/officeart/2005/8/layout/cycle5"/>
    <dgm:cxn modelId="{A068A713-8DCB-4627-B993-015B3FF47BC5}" type="presOf" srcId="{CFCD0022-C066-46E2-B93F-4E474491B3DC}" destId="{CBFDA1B6-FE2E-4E28-9853-E0A1E763FF87}" srcOrd="0" destOrd="0" presId="urn:microsoft.com/office/officeart/2005/8/layout/cycle5"/>
    <dgm:cxn modelId="{794A9838-0765-4B26-8603-8D98E7C2007F}" type="presOf" srcId="{BBBD18C1-7F90-4EAD-BB67-2AB9A019B29D}" destId="{E51EC827-B176-4B84-A827-94B75ADBCCE6}" srcOrd="0" destOrd="0" presId="urn:microsoft.com/office/officeart/2005/8/layout/cycle5"/>
    <dgm:cxn modelId="{2FC510EF-62AA-4FF1-8493-D48E34FB7BE8}" type="presOf" srcId="{BDDC68DA-A00E-40C3-ACF9-3D8EE5D0ADFA}" destId="{F24FF906-40EA-41AB-A7D4-3F12A63B5352}" srcOrd="0" destOrd="0" presId="urn:microsoft.com/office/officeart/2005/8/layout/cycle5"/>
    <dgm:cxn modelId="{CEB733F3-B7AC-4155-9BE6-8A225A147D18}" type="presParOf" srcId="{85DD6EFE-59CE-4E84-A13B-265655BA19F3}" destId="{7380FA19-29B0-4051-B6AF-5BCB25EFBDFB}" srcOrd="0" destOrd="0" presId="urn:microsoft.com/office/officeart/2005/8/layout/cycle5"/>
    <dgm:cxn modelId="{1D99949D-61E2-4D9E-B6C3-CBCF0364EE1B}" type="presParOf" srcId="{85DD6EFE-59CE-4E84-A13B-265655BA19F3}" destId="{2C1FE0A7-422C-4076-AAB7-B4FFF12FFC37}" srcOrd="1" destOrd="0" presId="urn:microsoft.com/office/officeart/2005/8/layout/cycle5"/>
    <dgm:cxn modelId="{3B302C1E-CF91-421C-90D7-D608FCB21B90}" type="presParOf" srcId="{85DD6EFE-59CE-4E84-A13B-265655BA19F3}" destId="{8D59310C-D6A7-4139-BE0D-F930FAF53FD1}" srcOrd="2" destOrd="0" presId="urn:microsoft.com/office/officeart/2005/8/layout/cycle5"/>
    <dgm:cxn modelId="{22EC910F-D7A7-447E-9C42-889BD4ADFFA0}" type="presParOf" srcId="{85DD6EFE-59CE-4E84-A13B-265655BA19F3}" destId="{CCCCE509-2D4E-4856-BA64-9C0420412C33}" srcOrd="3" destOrd="0" presId="urn:microsoft.com/office/officeart/2005/8/layout/cycle5"/>
    <dgm:cxn modelId="{8772BC70-02F3-4E56-A6A4-94801A650871}" type="presParOf" srcId="{85DD6EFE-59CE-4E84-A13B-265655BA19F3}" destId="{9A8958E6-1074-4FA2-A901-426F0EFF7A86}" srcOrd="4" destOrd="0" presId="urn:microsoft.com/office/officeart/2005/8/layout/cycle5"/>
    <dgm:cxn modelId="{7927E693-CE59-4850-B45A-5916BCA520EA}" type="presParOf" srcId="{85DD6EFE-59CE-4E84-A13B-265655BA19F3}" destId="{0F0F482B-2D3B-40D5-BC3A-8EE89CDC8781}" srcOrd="5" destOrd="0" presId="urn:microsoft.com/office/officeart/2005/8/layout/cycle5"/>
    <dgm:cxn modelId="{25405149-A724-49C4-8B61-D26727E8CF68}" type="presParOf" srcId="{85DD6EFE-59CE-4E84-A13B-265655BA19F3}" destId="{88CB2052-8B89-4F05-91A4-A41069CA4B90}" srcOrd="6" destOrd="0" presId="urn:microsoft.com/office/officeart/2005/8/layout/cycle5"/>
    <dgm:cxn modelId="{7A8649E4-3946-4414-8718-701413EFA58C}" type="presParOf" srcId="{85DD6EFE-59CE-4E84-A13B-265655BA19F3}" destId="{DE72BF23-D807-4C90-B1A1-5181A54EC9CC}" srcOrd="7" destOrd="0" presId="urn:microsoft.com/office/officeart/2005/8/layout/cycle5"/>
    <dgm:cxn modelId="{EFA05E8D-096D-4F71-ACA4-590C4A355959}" type="presParOf" srcId="{85DD6EFE-59CE-4E84-A13B-265655BA19F3}" destId="{94B972BD-EB3B-42E0-850F-0DCE46985736}" srcOrd="8" destOrd="0" presId="urn:microsoft.com/office/officeart/2005/8/layout/cycle5"/>
    <dgm:cxn modelId="{DAE1BB2B-59A7-4952-B100-9B4CE5A1AC90}" type="presParOf" srcId="{85DD6EFE-59CE-4E84-A13B-265655BA19F3}" destId="{CD9B58FD-4734-419A-B85B-0D70D526F24E}" srcOrd="9" destOrd="0" presId="urn:microsoft.com/office/officeart/2005/8/layout/cycle5"/>
    <dgm:cxn modelId="{B31E4115-EB8C-4B09-95C7-58C8D1A7F23B}" type="presParOf" srcId="{85DD6EFE-59CE-4E84-A13B-265655BA19F3}" destId="{F15CCCB5-6D0F-4CCD-ABB8-4E6DD79B912C}" srcOrd="10" destOrd="0" presId="urn:microsoft.com/office/officeart/2005/8/layout/cycle5"/>
    <dgm:cxn modelId="{0DA1EE1A-8D44-47C9-8231-69E3EA492D81}" type="presParOf" srcId="{85DD6EFE-59CE-4E84-A13B-265655BA19F3}" destId="{5A1E6D60-D3C9-46D8-8431-06C370311D22}" srcOrd="11" destOrd="0" presId="urn:microsoft.com/office/officeart/2005/8/layout/cycle5"/>
    <dgm:cxn modelId="{C4FAFCB6-9A1B-48E6-B9D9-A8F95E04FBBC}" type="presParOf" srcId="{85DD6EFE-59CE-4E84-A13B-265655BA19F3}" destId="{E51EC827-B176-4B84-A827-94B75ADBCCE6}" srcOrd="12" destOrd="0" presId="urn:microsoft.com/office/officeart/2005/8/layout/cycle5"/>
    <dgm:cxn modelId="{2A6DCCE0-C716-46AF-A598-D47F54A65868}" type="presParOf" srcId="{85DD6EFE-59CE-4E84-A13B-265655BA19F3}" destId="{DD07AA5D-75F2-4902-9D32-F0141FAED2BB}" srcOrd="13" destOrd="0" presId="urn:microsoft.com/office/officeart/2005/8/layout/cycle5"/>
    <dgm:cxn modelId="{77C8DAF5-38AE-4FC8-BF9D-B2F1954F53FA}" type="presParOf" srcId="{85DD6EFE-59CE-4E84-A13B-265655BA19F3}" destId="{31FE9156-0C94-4D06-A9F2-4BF12DEA5696}" srcOrd="14" destOrd="0" presId="urn:microsoft.com/office/officeart/2005/8/layout/cycle5"/>
    <dgm:cxn modelId="{DF2EEC0C-E2C6-4F13-9F92-2EB20E634616}" type="presParOf" srcId="{85DD6EFE-59CE-4E84-A13B-265655BA19F3}" destId="{F24FF906-40EA-41AB-A7D4-3F12A63B5352}" srcOrd="15" destOrd="0" presId="urn:microsoft.com/office/officeart/2005/8/layout/cycle5"/>
    <dgm:cxn modelId="{9CB35A9B-7799-43EC-AE23-A321A4A09214}" type="presParOf" srcId="{85DD6EFE-59CE-4E84-A13B-265655BA19F3}" destId="{F482AB59-FE19-40A1-87ED-70BFCB437EC6}" srcOrd="16" destOrd="0" presId="urn:microsoft.com/office/officeart/2005/8/layout/cycle5"/>
    <dgm:cxn modelId="{BBE42B49-D6CC-49ED-B1F9-7C4A76E45346}" type="presParOf" srcId="{85DD6EFE-59CE-4E84-A13B-265655BA19F3}" destId="{BFC6B0DD-4F0E-4D32-A179-0C2681DAA30F}" srcOrd="17" destOrd="0" presId="urn:microsoft.com/office/officeart/2005/8/layout/cycle5"/>
    <dgm:cxn modelId="{2AA9A130-696A-4D7E-A952-B0657E67F912}" type="presParOf" srcId="{85DD6EFE-59CE-4E84-A13B-265655BA19F3}" destId="{A579A059-3200-4E60-87D7-3BBF8B8C1880}" srcOrd="18" destOrd="0" presId="urn:microsoft.com/office/officeart/2005/8/layout/cycle5"/>
    <dgm:cxn modelId="{4C2455DB-B4AE-4E55-B61C-A55EB8E9B29C}" type="presParOf" srcId="{85DD6EFE-59CE-4E84-A13B-265655BA19F3}" destId="{95D20E16-DDE9-4FAB-951C-F731814E5DF9}" srcOrd="19" destOrd="0" presId="urn:microsoft.com/office/officeart/2005/8/layout/cycle5"/>
    <dgm:cxn modelId="{54FB8DA7-A7D2-48C9-84F6-2658BF9FDBDA}" type="presParOf" srcId="{85DD6EFE-59CE-4E84-A13B-265655BA19F3}" destId="{CBFDA1B6-FE2E-4E28-9853-E0A1E763FF87}" srcOrd="20" destOrd="0" presId="urn:microsoft.com/office/officeart/2005/8/layout/cycle5"/>
    <dgm:cxn modelId="{7E16AD2B-DFE2-4DDF-8CF8-D04FEE980400}" type="presParOf" srcId="{85DD6EFE-59CE-4E84-A13B-265655BA19F3}" destId="{18B2CE06-9FB4-4D8F-A71E-D4E785099BFC}" srcOrd="21" destOrd="0" presId="urn:microsoft.com/office/officeart/2005/8/layout/cycle5"/>
    <dgm:cxn modelId="{9193A6E6-3A0F-4626-91FF-F56D160D8D10}" type="presParOf" srcId="{85DD6EFE-59CE-4E84-A13B-265655BA19F3}" destId="{BB9FFE2D-99E8-46F6-BE34-2B86284254F4}" srcOrd="22" destOrd="0" presId="urn:microsoft.com/office/officeart/2005/8/layout/cycle5"/>
    <dgm:cxn modelId="{8728F7D5-2DA4-453C-BBF4-488F58E6B615}" type="presParOf" srcId="{85DD6EFE-59CE-4E84-A13B-265655BA19F3}" destId="{DD98B6A9-B0FF-4D3D-AB44-B0E890251B51}" srcOrd="23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627544-57BD-4C12-B72E-A8D0A2875300}" type="doc">
      <dgm:prSet loTypeId="urn:microsoft.com/office/officeart/2005/8/layout/equation1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GB"/>
        </a:p>
      </dgm:t>
    </dgm:pt>
    <dgm:pt modelId="{EF57FEB7-45B8-40A2-8F45-AD296651BD53}">
      <dgm:prSet phldrT="[Text]" custT="1"/>
      <dgm:spPr/>
      <dgm:t>
        <a:bodyPr/>
        <a:lstStyle/>
        <a:p>
          <a:r>
            <a:rPr lang="en-GB" sz="1200" dirty="0" smtClean="0"/>
            <a:t>Business Travel</a:t>
          </a:r>
          <a:endParaRPr lang="en-GB" sz="1200" dirty="0"/>
        </a:p>
      </dgm:t>
    </dgm:pt>
    <dgm:pt modelId="{25A07E06-A365-4140-946B-783FF8BF8D0B}" type="parTrans" cxnId="{76FD52C1-05F6-4F82-8899-737261990310}">
      <dgm:prSet/>
      <dgm:spPr/>
      <dgm:t>
        <a:bodyPr/>
        <a:lstStyle/>
        <a:p>
          <a:endParaRPr lang="en-GB" sz="4000"/>
        </a:p>
      </dgm:t>
    </dgm:pt>
    <dgm:pt modelId="{C8995B99-D564-41FE-B49E-DF680926E710}" type="sibTrans" cxnId="{76FD52C1-05F6-4F82-8899-737261990310}">
      <dgm:prSet custT="1"/>
      <dgm:spPr/>
      <dgm:t>
        <a:bodyPr/>
        <a:lstStyle/>
        <a:p>
          <a:endParaRPr lang="en-GB" sz="1100"/>
        </a:p>
      </dgm:t>
    </dgm:pt>
    <dgm:pt modelId="{24AAD6E6-CA9F-4CFB-BF26-32A54184972C}">
      <dgm:prSet phldrT="[Text]" custT="1"/>
      <dgm:spPr/>
      <dgm:t>
        <a:bodyPr/>
        <a:lstStyle/>
        <a:p>
          <a:r>
            <a:rPr lang="en-GB" sz="1200" dirty="0" smtClean="0"/>
            <a:t>Company Vehicles</a:t>
          </a:r>
          <a:endParaRPr lang="en-GB" sz="1200" dirty="0"/>
        </a:p>
      </dgm:t>
    </dgm:pt>
    <dgm:pt modelId="{CCA21BB0-1F01-4322-91F0-0343C9AB5C7A}" type="parTrans" cxnId="{6113F3B6-E965-431E-810E-34C4F041EC01}">
      <dgm:prSet/>
      <dgm:spPr/>
      <dgm:t>
        <a:bodyPr/>
        <a:lstStyle/>
        <a:p>
          <a:endParaRPr lang="en-GB" sz="4000"/>
        </a:p>
      </dgm:t>
    </dgm:pt>
    <dgm:pt modelId="{B9C12267-F0DD-4F1D-A11F-C2BCEC9A7CFD}" type="sibTrans" cxnId="{6113F3B6-E965-431E-810E-34C4F041EC01}">
      <dgm:prSet custT="1"/>
      <dgm:spPr/>
      <dgm:t>
        <a:bodyPr/>
        <a:lstStyle/>
        <a:p>
          <a:endParaRPr lang="en-GB" sz="1100"/>
        </a:p>
      </dgm:t>
    </dgm:pt>
    <dgm:pt modelId="{ED5A67CE-26E2-4B2C-8FBC-D4D13B6A5E80}">
      <dgm:prSet phldrT="[Text]" custT="1"/>
      <dgm:spPr/>
      <dgm:t>
        <a:bodyPr/>
        <a:lstStyle/>
        <a:p>
          <a:r>
            <a:rPr lang="en-GB" sz="1200" dirty="0" smtClean="0"/>
            <a:t>Outbound Waste</a:t>
          </a:r>
          <a:endParaRPr lang="en-GB" sz="1200" dirty="0"/>
        </a:p>
      </dgm:t>
    </dgm:pt>
    <dgm:pt modelId="{D0BDB1F1-FD6C-42BE-A5A6-4FC95940CE0C}" type="parTrans" cxnId="{8061953D-A103-4B1B-8533-39D2327BE586}">
      <dgm:prSet/>
      <dgm:spPr/>
      <dgm:t>
        <a:bodyPr/>
        <a:lstStyle/>
        <a:p>
          <a:endParaRPr lang="en-GB" sz="4000"/>
        </a:p>
      </dgm:t>
    </dgm:pt>
    <dgm:pt modelId="{5F09828E-93C3-43CE-A2B1-4CD434EFF2E3}" type="sibTrans" cxnId="{8061953D-A103-4B1B-8533-39D2327BE586}">
      <dgm:prSet custT="1"/>
      <dgm:spPr/>
      <dgm:t>
        <a:bodyPr/>
        <a:lstStyle/>
        <a:p>
          <a:endParaRPr lang="en-GB" sz="1100"/>
        </a:p>
      </dgm:t>
    </dgm:pt>
    <dgm:pt modelId="{0C89A05E-D7EC-43AC-BB8A-FF3D9D637A5F}">
      <dgm:prSet custT="1"/>
      <dgm:spPr/>
      <dgm:t>
        <a:bodyPr/>
        <a:lstStyle/>
        <a:p>
          <a:r>
            <a:rPr lang="en-GB" sz="1200" dirty="0" smtClean="0"/>
            <a:t>In and Outbound Freight</a:t>
          </a:r>
          <a:endParaRPr lang="en-GB" sz="1200" dirty="0"/>
        </a:p>
      </dgm:t>
    </dgm:pt>
    <dgm:pt modelId="{56899942-53CC-458D-B010-C981DDE1FD68}" type="parTrans" cxnId="{ACC90FC5-22DF-41C0-8E5C-69F555AFF9FF}">
      <dgm:prSet/>
      <dgm:spPr/>
      <dgm:t>
        <a:bodyPr/>
        <a:lstStyle/>
        <a:p>
          <a:endParaRPr lang="en-GB" sz="4000"/>
        </a:p>
      </dgm:t>
    </dgm:pt>
    <dgm:pt modelId="{6D27FBFF-37F3-46D8-9C36-8D081A81D075}" type="sibTrans" cxnId="{ACC90FC5-22DF-41C0-8E5C-69F555AFF9FF}">
      <dgm:prSet custT="1"/>
      <dgm:spPr/>
      <dgm:t>
        <a:bodyPr/>
        <a:lstStyle/>
        <a:p>
          <a:endParaRPr lang="en-GB" sz="1100"/>
        </a:p>
      </dgm:t>
    </dgm:pt>
    <dgm:pt modelId="{674B5027-FB46-4F35-A9A7-6ABBE864CDF9}">
      <dgm:prSet custT="1"/>
      <dgm:spPr/>
      <dgm:t>
        <a:bodyPr/>
        <a:lstStyle/>
        <a:p>
          <a:r>
            <a:rPr lang="en-GB" sz="1200" dirty="0" smtClean="0"/>
            <a:t>Energy Processing</a:t>
          </a:r>
          <a:endParaRPr lang="en-GB" sz="1200" dirty="0"/>
        </a:p>
      </dgm:t>
    </dgm:pt>
    <dgm:pt modelId="{84EEF1B0-0FE5-42C2-B0F9-FAAC037B9409}" type="parTrans" cxnId="{2678C156-A9AF-4C5B-A2B1-4DB88869D19E}">
      <dgm:prSet/>
      <dgm:spPr/>
      <dgm:t>
        <a:bodyPr/>
        <a:lstStyle/>
        <a:p>
          <a:endParaRPr lang="en-GB" sz="4000"/>
        </a:p>
      </dgm:t>
    </dgm:pt>
    <dgm:pt modelId="{47D96C4A-8E4F-47B9-8FCA-599699B1908C}" type="sibTrans" cxnId="{2678C156-A9AF-4C5B-A2B1-4DB88869D19E}">
      <dgm:prSet custT="1"/>
      <dgm:spPr/>
      <dgm:t>
        <a:bodyPr/>
        <a:lstStyle/>
        <a:p>
          <a:endParaRPr lang="en-GB" sz="1100"/>
        </a:p>
      </dgm:t>
    </dgm:pt>
    <dgm:pt modelId="{C89414D8-BBAF-4D54-B908-099B1ACF7F13}">
      <dgm:prSet custT="1"/>
      <dgm:spPr/>
      <dgm:t>
        <a:bodyPr/>
        <a:lstStyle/>
        <a:p>
          <a:r>
            <a:rPr lang="en-GB" sz="1200" dirty="0" smtClean="0"/>
            <a:t>DATEC Carbon Foot Print.</a:t>
          </a:r>
          <a:endParaRPr lang="en-GB" sz="1200" dirty="0"/>
        </a:p>
      </dgm:t>
    </dgm:pt>
    <dgm:pt modelId="{FB5BD805-64FC-40CD-B91A-98D219C50F46}" type="parTrans" cxnId="{214C3BBB-D446-40DA-9E23-D0A1A5CC7F05}">
      <dgm:prSet/>
      <dgm:spPr/>
      <dgm:t>
        <a:bodyPr/>
        <a:lstStyle/>
        <a:p>
          <a:endParaRPr lang="en-GB" sz="4000"/>
        </a:p>
      </dgm:t>
    </dgm:pt>
    <dgm:pt modelId="{FB6081D9-AB40-4371-B4E7-AD0C761679D2}" type="sibTrans" cxnId="{214C3BBB-D446-40DA-9E23-D0A1A5CC7F05}">
      <dgm:prSet/>
      <dgm:spPr/>
      <dgm:t>
        <a:bodyPr/>
        <a:lstStyle/>
        <a:p>
          <a:endParaRPr lang="en-GB" sz="4000"/>
        </a:p>
      </dgm:t>
    </dgm:pt>
    <dgm:pt modelId="{DCA0ECF8-8E36-4E53-924E-A4ADA6ADD6E5}" type="pres">
      <dgm:prSet presAssocID="{91627544-57BD-4C12-B72E-A8D0A287530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7085090-B2F8-4732-BF7C-EA7922F04396}" type="pres">
      <dgm:prSet presAssocID="{EF57FEB7-45B8-40A2-8F45-AD296651BD5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6750C8-3861-498C-9A23-6B9E2DEBF7CA}" type="pres">
      <dgm:prSet presAssocID="{C8995B99-D564-41FE-B49E-DF680926E710}" presName="spacerL" presStyleCnt="0"/>
      <dgm:spPr/>
    </dgm:pt>
    <dgm:pt modelId="{CAC76B70-9706-41FE-A6C6-8319CCAD1ADA}" type="pres">
      <dgm:prSet presAssocID="{C8995B99-D564-41FE-B49E-DF680926E710}" presName="sibTrans" presStyleLbl="sibTrans2D1" presStyleIdx="0" presStyleCnt="5"/>
      <dgm:spPr/>
      <dgm:t>
        <a:bodyPr/>
        <a:lstStyle/>
        <a:p>
          <a:endParaRPr lang="en-GB"/>
        </a:p>
      </dgm:t>
    </dgm:pt>
    <dgm:pt modelId="{3E6B3D20-721A-4025-811F-F93C9DA4F370}" type="pres">
      <dgm:prSet presAssocID="{C8995B99-D564-41FE-B49E-DF680926E710}" presName="spacerR" presStyleCnt="0"/>
      <dgm:spPr/>
    </dgm:pt>
    <dgm:pt modelId="{F88B6F80-F346-4914-8A76-DD1F629D9570}" type="pres">
      <dgm:prSet presAssocID="{24AAD6E6-CA9F-4CFB-BF26-32A54184972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020A85-0F3E-429D-AF61-B4C68E7D584B}" type="pres">
      <dgm:prSet presAssocID="{B9C12267-F0DD-4F1D-A11F-C2BCEC9A7CFD}" presName="spacerL" presStyleCnt="0"/>
      <dgm:spPr/>
    </dgm:pt>
    <dgm:pt modelId="{99C67D81-E04E-4941-BCF0-D189EF3F5350}" type="pres">
      <dgm:prSet presAssocID="{B9C12267-F0DD-4F1D-A11F-C2BCEC9A7CFD}" presName="sibTrans" presStyleLbl="sibTrans2D1" presStyleIdx="1" presStyleCnt="5"/>
      <dgm:spPr/>
      <dgm:t>
        <a:bodyPr/>
        <a:lstStyle/>
        <a:p>
          <a:endParaRPr lang="en-GB"/>
        </a:p>
      </dgm:t>
    </dgm:pt>
    <dgm:pt modelId="{61D18DC5-A071-4603-8E9C-8AFC50402F4A}" type="pres">
      <dgm:prSet presAssocID="{B9C12267-F0DD-4F1D-A11F-C2BCEC9A7CFD}" presName="spacerR" presStyleCnt="0"/>
      <dgm:spPr/>
    </dgm:pt>
    <dgm:pt modelId="{55DCDD9A-CF92-44B5-BA76-DF7C46A9AF30}" type="pres">
      <dgm:prSet presAssocID="{ED5A67CE-26E2-4B2C-8FBC-D4D13B6A5E8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0BC6D6-41B7-4259-8633-6CDE227D2F0C}" type="pres">
      <dgm:prSet presAssocID="{5F09828E-93C3-43CE-A2B1-4CD434EFF2E3}" presName="spacerL" presStyleCnt="0"/>
      <dgm:spPr/>
    </dgm:pt>
    <dgm:pt modelId="{165D8E01-A697-4DC1-8588-B1BD01DF3763}" type="pres">
      <dgm:prSet presAssocID="{5F09828E-93C3-43CE-A2B1-4CD434EFF2E3}" presName="sibTrans" presStyleLbl="sibTrans2D1" presStyleIdx="2" presStyleCnt="5"/>
      <dgm:spPr/>
      <dgm:t>
        <a:bodyPr/>
        <a:lstStyle/>
        <a:p>
          <a:endParaRPr lang="en-GB"/>
        </a:p>
      </dgm:t>
    </dgm:pt>
    <dgm:pt modelId="{5C1FF9BC-75FA-48FB-A2A5-B63C652DF097}" type="pres">
      <dgm:prSet presAssocID="{5F09828E-93C3-43CE-A2B1-4CD434EFF2E3}" presName="spacerR" presStyleCnt="0"/>
      <dgm:spPr/>
    </dgm:pt>
    <dgm:pt modelId="{36DFE3E4-028A-4248-ABED-70CC395735F6}" type="pres">
      <dgm:prSet presAssocID="{0C89A05E-D7EC-43AC-BB8A-FF3D9D637A5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E26A31-766C-47A2-86DB-8EE09AD66E0D}" type="pres">
      <dgm:prSet presAssocID="{6D27FBFF-37F3-46D8-9C36-8D081A81D075}" presName="spacerL" presStyleCnt="0"/>
      <dgm:spPr/>
    </dgm:pt>
    <dgm:pt modelId="{FD4216FE-8D38-4FE5-9B3D-D13C46BAC665}" type="pres">
      <dgm:prSet presAssocID="{6D27FBFF-37F3-46D8-9C36-8D081A81D075}" presName="sibTrans" presStyleLbl="sibTrans2D1" presStyleIdx="3" presStyleCnt="5"/>
      <dgm:spPr/>
      <dgm:t>
        <a:bodyPr/>
        <a:lstStyle/>
        <a:p>
          <a:endParaRPr lang="en-GB"/>
        </a:p>
      </dgm:t>
    </dgm:pt>
    <dgm:pt modelId="{0ED84723-D441-411F-A376-8C0CF184CD66}" type="pres">
      <dgm:prSet presAssocID="{6D27FBFF-37F3-46D8-9C36-8D081A81D075}" presName="spacerR" presStyleCnt="0"/>
      <dgm:spPr/>
    </dgm:pt>
    <dgm:pt modelId="{0BB90BCE-A205-434D-A1A2-D978A20DCC8C}" type="pres">
      <dgm:prSet presAssocID="{674B5027-FB46-4F35-A9A7-6ABBE864CDF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3F0851-59AA-4557-B84C-16F87EE349A9}" type="pres">
      <dgm:prSet presAssocID="{47D96C4A-8E4F-47B9-8FCA-599699B1908C}" presName="spacerL" presStyleCnt="0"/>
      <dgm:spPr/>
    </dgm:pt>
    <dgm:pt modelId="{ABBD74CF-97DA-4AE6-B0C2-ACC35A32ADF5}" type="pres">
      <dgm:prSet presAssocID="{47D96C4A-8E4F-47B9-8FCA-599699B1908C}" presName="sibTrans" presStyleLbl="sibTrans2D1" presStyleIdx="4" presStyleCnt="5"/>
      <dgm:spPr/>
      <dgm:t>
        <a:bodyPr/>
        <a:lstStyle/>
        <a:p>
          <a:endParaRPr lang="en-GB"/>
        </a:p>
      </dgm:t>
    </dgm:pt>
    <dgm:pt modelId="{C5585F62-0571-41D3-8AB7-D3B7F0ED7317}" type="pres">
      <dgm:prSet presAssocID="{47D96C4A-8E4F-47B9-8FCA-599699B1908C}" presName="spacerR" presStyleCnt="0"/>
      <dgm:spPr/>
    </dgm:pt>
    <dgm:pt modelId="{68A3DF4C-9608-4CF6-AC7B-14B30E7A62BF}" type="pres">
      <dgm:prSet presAssocID="{C89414D8-BBAF-4D54-B908-099B1ACF7F1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2078271-9A9D-423B-AFC6-F50964A25B73}" type="presOf" srcId="{6D27FBFF-37F3-46D8-9C36-8D081A81D075}" destId="{FD4216FE-8D38-4FE5-9B3D-D13C46BAC665}" srcOrd="0" destOrd="0" presId="urn:microsoft.com/office/officeart/2005/8/layout/equation1"/>
    <dgm:cxn modelId="{74511C3A-38C2-4053-8658-4C31291D9807}" type="presOf" srcId="{ED5A67CE-26E2-4B2C-8FBC-D4D13B6A5E80}" destId="{55DCDD9A-CF92-44B5-BA76-DF7C46A9AF30}" srcOrd="0" destOrd="0" presId="urn:microsoft.com/office/officeart/2005/8/layout/equation1"/>
    <dgm:cxn modelId="{047B6DF4-AFA5-4576-91F7-0DCED3E80AF6}" type="presOf" srcId="{0C89A05E-D7EC-43AC-BB8A-FF3D9D637A5F}" destId="{36DFE3E4-028A-4248-ABED-70CC395735F6}" srcOrd="0" destOrd="0" presId="urn:microsoft.com/office/officeart/2005/8/layout/equation1"/>
    <dgm:cxn modelId="{671250E2-49D1-4799-BC4F-740EE5C59E37}" type="presOf" srcId="{91627544-57BD-4C12-B72E-A8D0A2875300}" destId="{DCA0ECF8-8E36-4E53-924E-A4ADA6ADD6E5}" srcOrd="0" destOrd="0" presId="urn:microsoft.com/office/officeart/2005/8/layout/equation1"/>
    <dgm:cxn modelId="{99EEE4DA-2EC3-4C9A-B6DB-ECF78BEA9AC8}" type="presOf" srcId="{C89414D8-BBAF-4D54-B908-099B1ACF7F13}" destId="{68A3DF4C-9608-4CF6-AC7B-14B30E7A62BF}" srcOrd="0" destOrd="0" presId="urn:microsoft.com/office/officeart/2005/8/layout/equation1"/>
    <dgm:cxn modelId="{E5931982-0710-4F9E-82B5-411B877D13B6}" type="presOf" srcId="{674B5027-FB46-4F35-A9A7-6ABBE864CDF9}" destId="{0BB90BCE-A205-434D-A1A2-D978A20DCC8C}" srcOrd="0" destOrd="0" presId="urn:microsoft.com/office/officeart/2005/8/layout/equation1"/>
    <dgm:cxn modelId="{81A2311F-7C5C-4B0C-AA67-213DB8DC0A37}" type="presOf" srcId="{C8995B99-D564-41FE-B49E-DF680926E710}" destId="{CAC76B70-9706-41FE-A6C6-8319CCAD1ADA}" srcOrd="0" destOrd="0" presId="urn:microsoft.com/office/officeart/2005/8/layout/equation1"/>
    <dgm:cxn modelId="{214C3BBB-D446-40DA-9E23-D0A1A5CC7F05}" srcId="{91627544-57BD-4C12-B72E-A8D0A2875300}" destId="{C89414D8-BBAF-4D54-B908-099B1ACF7F13}" srcOrd="5" destOrd="0" parTransId="{FB5BD805-64FC-40CD-B91A-98D219C50F46}" sibTransId="{FB6081D9-AB40-4371-B4E7-AD0C761679D2}"/>
    <dgm:cxn modelId="{0DAAF2BB-B38B-431B-95CD-5A1CE2DEE2FA}" type="presOf" srcId="{24AAD6E6-CA9F-4CFB-BF26-32A54184972C}" destId="{F88B6F80-F346-4914-8A76-DD1F629D9570}" srcOrd="0" destOrd="0" presId="urn:microsoft.com/office/officeart/2005/8/layout/equation1"/>
    <dgm:cxn modelId="{76F72268-D9F0-43CA-B363-4F79FA37E72D}" type="presOf" srcId="{B9C12267-F0DD-4F1D-A11F-C2BCEC9A7CFD}" destId="{99C67D81-E04E-4941-BCF0-D189EF3F5350}" srcOrd="0" destOrd="0" presId="urn:microsoft.com/office/officeart/2005/8/layout/equation1"/>
    <dgm:cxn modelId="{8061953D-A103-4B1B-8533-39D2327BE586}" srcId="{91627544-57BD-4C12-B72E-A8D0A2875300}" destId="{ED5A67CE-26E2-4B2C-8FBC-D4D13B6A5E80}" srcOrd="2" destOrd="0" parTransId="{D0BDB1F1-FD6C-42BE-A5A6-4FC95940CE0C}" sibTransId="{5F09828E-93C3-43CE-A2B1-4CD434EFF2E3}"/>
    <dgm:cxn modelId="{2678C156-A9AF-4C5B-A2B1-4DB88869D19E}" srcId="{91627544-57BD-4C12-B72E-A8D0A2875300}" destId="{674B5027-FB46-4F35-A9A7-6ABBE864CDF9}" srcOrd="4" destOrd="0" parTransId="{84EEF1B0-0FE5-42C2-B0F9-FAAC037B9409}" sibTransId="{47D96C4A-8E4F-47B9-8FCA-599699B1908C}"/>
    <dgm:cxn modelId="{406A90D2-795C-4BF0-BA23-3ED8FC18CAE7}" type="presOf" srcId="{47D96C4A-8E4F-47B9-8FCA-599699B1908C}" destId="{ABBD74CF-97DA-4AE6-B0C2-ACC35A32ADF5}" srcOrd="0" destOrd="0" presId="urn:microsoft.com/office/officeart/2005/8/layout/equation1"/>
    <dgm:cxn modelId="{ACC90FC5-22DF-41C0-8E5C-69F555AFF9FF}" srcId="{91627544-57BD-4C12-B72E-A8D0A2875300}" destId="{0C89A05E-D7EC-43AC-BB8A-FF3D9D637A5F}" srcOrd="3" destOrd="0" parTransId="{56899942-53CC-458D-B010-C981DDE1FD68}" sibTransId="{6D27FBFF-37F3-46D8-9C36-8D081A81D075}"/>
    <dgm:cxn modelId="{5D239975-9A59-4E66-86A0-8E4284F7D5D4}" type="presOf" srcId="{5F09828E-93C3-43CE-A2B1-4CD434EFF2E3}" destId="{165D8E01-A697-4DC1-8588-B1BD01DF3763}" srcOrd="0" destOrd="0" presId="urn:microsoft.com/office/officeart/2005/8/layout/equation1"/>
    <dgm:cxn modelId="{76FD52C1-05F6-4F82-8899-737261990310}" srcId="{91627544-57BD-4C12-B72E-A8D0A2875300}" destId="{EF57FEB7-45B8-40A2-8F45-AD296651BD53}" srcOrd="0" destOrd="0" parTransId="{25A07E06-A365-4140-946B-783FF8BF8D0B}" sibTransId="{C8995B99-D564-41FE-B49E-DF680926E710}"/>
    <dgm:cxn modelId="{6113F3B6-E965-431E-810E-34C4F041EC01}" srcId="{91627544-57BD-4C12-B72E-A8D0A2875300}" destId="{24AAD6E6-CA9F-4CFB-BF26-32A54184972C}" srcOrd="1" destOrd="0" parTransId="{CCA21BB0-1F01-4322-91F0-0343C9AB5C7A}" sibTransId="{B9C12267-F0DD-4F1D-A11F-C2BCEC9A7CFD}"/>
    <dgm:cxn modelId="{01204C29-A499-4134-B94A-1B734B2ECFF1}" type="presOf" srcId="{EF57FEB7-45B8-40A2-8F45-AD296651BD53}" destId="{87085090-B2F8-4732-BF7C-EA7922F04396}" srcOrd="0" destOrd="0" presId="urn:microsoft.com/office/officeart/2005/8/layout/equation1"/>
    <dgm:cxn modelId="{E450E243-166B-4D23-992C-1617F813B4BA}" type="presParOf" srcId="{DCA0ECF8-8E36-4E53-924E-A4ADA6ADD6E5}" destId="{87085090-B2F8-4732-BF7C-EA7922F04396}" srcOrd="0" destOrd="0" presId="urn:microsoft.com/office/officeart/2005/8/layout/equation1"/>
    <dgm:cxn modelId="{CAE24B56-C0AB-4EAF-A27A-E2685069CD5E}" type="presParOf" srcId="{DCA0ECF8-8E36-4E53-924E-A4ADA6ADD6E5}" destId="{5A6750C8-3861-498C-9A23-6B9E2DEBF7CA}" srcOrd="1" destOrd="0" presId="urn:microsoft.com/office/officeart/2005/8/layout/equation1"/>
    <dgm:cxn modelId="{97DF0D83-5BFB-4888-A8F3-3F83AAD7C758}" type="presParOf" srcId="{DCA0ECF8-8E36-4E53-924E-A4ADA6ADD6E5}" destId="{CAC76B70-9706-41FE-A6C6-8319CCAD1ADA}" srcOrd="2" destOrd="0" presId="urn:microsoft.com/office/officeart/2005/8/layout/equation1"/>
    <dgm:cxn modelId="{43C7102D-11E8-4DA4-B6CB-6CE1436E8F9A}" type="presParOf" srcId="{DCA0ECF8-8E36-4E53-924E-A4ADA6ADD6E5}" destId="{3E6B3D20-721A-4025-811F-F93C9DA4F370}" srcOrd="3" destOrd="0" presId="urn:microsoft.com/office/officeart/2005/8/layout/equation1"/>
    <dgm:cxn modelId="{F899E464-D46D-4A91-B026-E157314E0E3F}" type="presParOf" srcId="{DCA0ECF8-8E36-4E53-924E-A4ADA6ADD6E5}" destId="{F88B6F80-F346-4914-8A76-DD1F629D9570}" srcOrd="4" destOrd="0" presId="urn:microsoft.com/office/officeart/2005/8/layout/equation1"/>
    <dgm:cxn modelId="{960EDA95-BA09-47DA-81B6-16CFE6D31F62}" type="presParOf" srcId="{DCA0ECF8-8E36-4E53-924E-A4ADA6ADD6E5}" destId="{AE020A85-0F3E-429D-AF61-B4C68E7D584B}" srcOrd="5" destOrd="0" presId="urn:microsoft.com/office/officeart/2005/8/layout/equation1"/>
    <dgm:cxn modelId="{D2DB9D03-E209-4C8D-9CC2-79D57D4ABB5A}" type="presParOf" srcId="{DCA0ECF8-8E36-4E53-924E-A4ADA6ADD6E5}" destId="{99C67D81-E04E-4941-BCF0-D189EF3F5350}" srcOrd="6" destOrd="0" presId="urn:microsoft.com/office/officeart/2005/8/layout/equation1"/>
    <dgm:cxn modelId="{C031B631-8EC3-4409-9622-EF11AFC6899F}" type="presParOf" srcId="{DCA0ECF8-8E36-4E53-924E-A4ADA6ADD6E5}" destId="{61D18DC5-A071-4603-8E9C-8AFC50402F4A}" srcOrd="7" destOrd="0" presId="urn:microsoft.com/office/officeart/2005/8/layout/equation1"/>
    <dgm:cxn modelId="{07AB4B9C-EAD7-41CA-AFED-3E379AA4560A}" type="presParOf" srcId="{DCA0ECF8-8E36-4E53-924E-A4ADA6ADD6E5}" destId="{55DCDD9A-CF92-44B5-BA76-DF7C46A9AF30}" srcOrd="8" destOrd="0" presId="urn:microsoft.com/office/officeart/2005/8/layout/equation1"/>
    <dgm:cxn modelId="{86C2E9A1-58B0-48EE-84A4-374E5B73724C}" type="presParOf" srcId="{DCA0ECF8-8E36-4E53-924E-A4ADA6ADD6E5}" destId="{020BC6D6-41B7-4259-8633-6CDE227D2F0C}" srcOrd="9" destOrd="0" presId="urn:microsoft.com/office/officeart/2005/8/layout/equation1"/>
    <dgm:cxn modelId="{32AAEC7B-DB7B-484A-A0B0-963B432560CD}" type="presParOf" srcId="{DCA0ECF8-8E36-4E53-924E-A4ADA6ADD6E5}" destId="{165D8E01-A697-4DC1-8588-B1BD01DF3763}" srcOrd="10" destOrd="0" presId="urn:microsoft.com/office/officeart/2005/8/layout/equation1"/>
    <dgm:cxn modelId="{E834E330-F71C-4D3E-9357-9CCB550C2DCD}" type="presParOf" srcId="{DCA0ECF8-8E36-4E53-924E-A4ADA6ADD6E5}" destId="{5C1FF9BC-75FA-48FB-A2A5-B63C652DF097}" srcOrd="11" destOrd="0" presId="urn:microsoft.com/office/officeart/2005/8/layout/equation1"/>
    <dgm:cxn modelId="{C24CA32D-EE49-46DF-B4EA-2C5B76CCA9CC}" type="presParOf" srcId="{DCA0ECF8-8E36-4E53-924E-A4ADA6ADD6E5}" destId="{36DFE3E4-028A-4248-ABED-70CC395735F6}" srcOrd="12" destOrd="0" presId="urn:microsoft.com/office/officeart/2005/8/layout/equation1"/>
    <dgm:cxn modelId="{F387D0B7-72FD-4F8D-88AC-1BF9DA217B54}" type="presParOf" srcId="{DCA0ECF8-8E36-4E53-924E-A4ADA6ADD6E5}" destId="{0EE26A31-766C-47A2-86DB-8EE09AD66E0D}" srcOrd="13" destOrd="0" presId="urn:microsoft.com/office/officeart/2005/8/layout/equation1"/>
    <dgm:cxn modelId="{DBB3121E-881F-4297-8D46-04389A5F745E}" type="presParOf" srcId="{DCA0ECF8-8E36-4E53-924E-A4ADA6ADD6E5}" destId="{FD4216FE-8D38-4FE5-9B3D-D13C46BAC665}" srcOrd="14" destOrd="0" presId="urn:microsoft.com/office/officeart/2005/8/layout/equation1"/>
    <dgm:cxn modelId="{BBAB583F-49F8-4163-8A70-D75677DE5A0D}" type="presParOf" srcId="{DCA0ECF8-8E36-4E53-924E-A4ADA6ADD6E5}" destId="{0ED84723-D441-411F-A376-8C0CF184CD66}" srcOrd="15" destOrd="0" presId="urn:microsoft.com/office/officeart/2005/8/layout/equation1"/>
    <dgm:cxn modelId="{77C58FDA-BCA0-47DE-B06D-4C43E0473955}" type="presParOf" srcId="{DCA0ECF8-8E36-4E53-924E-A4ADA6ADD6E5}" destId="{0BB90BCE-A205-434D-A1A2-D978A20DCC8C}" srcOrd="16" destOrd="0" presId="urn:microsoft.com/office/officeart/2005/8/layout/equation1"/>
    <dgm:cxn modelId="{91D05931-2FA8-4C37-8FA4-F2E0DD0B9619}" type="presParOf" srcId="{DCA0ECF8-8E36-4E53-924E-A4ADA6ADD6E5}" destId="{673F0851-59AA-4557-B84C-16F87EE349A9}" srcOrd="17" destOrd="0" presId="urn:microsoft.com/office/officeart/2005/8/layout/equation1"/>
    <dgm:cxn modelId="{EAF148EF-85D9-40FA-8528-D023970626F3}" type="presParOf" srcId="{DCA0ECF8-8E36-4E53-924E-A4ADA6ADD6E5}" destId="{ABBD74CF-97DA-4AE6-B0C2-ACC35A32ADF5}" srcOrd="18" destOrd="0" presId="urn:microsoft.com/office/officeart/2005/8/layout/equation1"/>
    <dgm:cxn modelId="{28BBF1E2-8DCA-4BFC-BC54-31CA9E86BA93}" type="presParOf" srcId="{DCA0ECF8-8E36-4E53-924E-A4ADA6ADD6E5}" destId="{C5585F62-0571-41D3-8AB7-D3B7F0ED7317}" srcOrd="19" destOrd="0" presId="urn:microsoft.com/office/officeart/2005/8/layout/equation1"/>
    <dgm:cxn modelId="{CD027801-0D86-4E69-81AC-670F35567993}" type="presParOf" srcId="{DCA0ECF8-8E36-4E53-924E-A4ADA6ADD6E5}" destId="{68A3DF4C-9608-4CF6-AC7B-14B30E7A62BF}" srcOrd="2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7EA902-B622-458D-A72A-E365E868C0E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21F0AA-2372-410B-AFCE-BBB406D21AE3}">
      <dgm:prSet/>
      <dgm:spPr/>
      <dgm:t>
        <a:bodyPr/>
        <a:lstStyle/>
        <a:p>
          <a:pPr rtl="0"/>
          <a:r>
            <a:rPr lang="en-GB" b="1" dirty="0" smtClean="0">
              <a:solidFill>
                <a:schemeClr val="tx1"/>
              </a:solidFill>
            </a:rPr>
            <a:t>Cost Reduction</a:t>
          </a:r>
          <a:endParaRPr lang="en-US" b="1" dirty="0">
            <a:solidFill>
              <a:schemeClr val="tx1"/>
            </a:solidFill>
          </a:endParaRPr>
        </a:p>
      </dgm:t>
    </dgm:pt>
    <dgm:pt modelId="{83D0371A-E911-4E0A-B468-C84370F0AB3D}" type="parTrans" cxnId="{78172A4A-54F0-47C3-A6FB-826D7DD220DD}">
      <dgm:prSet/>
      <dgm:spPr/>
      <dgm:t>
        <a:bodyPr/>
        <a:lstStyle/>
        <a:p>
          <a:endParaRPr lang="en-US"/>
        </a:p>
      </dgm:t>
    </dgm:pt>
    <dgm:pt modelId="{F9EA818A-0A89-4987-B117-4DFB465BB689}" type="sibTrans" cxnId="{78172A4A-54F0-47C3-A6FB-826D7DD220DD}">
      <dgm:prSet/>
      <dgm:spPr/>
      <dgm:t>
        <a:bodyPr/>
        <a:lstStyle/>
        <a:p>
          <a:endParaRPr lang="en-US"/>
        </a:p>
      </dgm:t>
    </dgm:pt>
    <dgm:pt modelId="{94303428-056F-4F7F-8952-264A0665015E}">
      <dgm:prSet/>
      <dgm:spPr/>
      <dgm:t>
        <a:bodyPr/>
        <a:lstStyle/>
        <a:p>
          <a:pPr rtl="0"/>
          <a:r>
            <a:rPr lang="en-GB" b="1" dirty="0" smtClean="0">
              <a:solidFill>
                <a:schemeClr val="tx1"/>
              </a:solidFill>
            </a:rPr>
            <a:t>Risk Mitigation</a:t>
          </a:r>
          <a:endParaRPr lang="en-US" b="1" dirty="0">
            <a:solidFill>
              <a:schemeClr val="tx1"/>
            </a:solidFill>
          </a:endParaRPr>
        </a:p>
      </dgm:t>
    </dgm:pt>
    <dgm:pt modelId="{8D754D53-56EE-4EB1-81D6-FAFF9521F46A}" type="parTrans" cxnId="{82D62CE7-A44F-49D1-A8BC-DA381F34F77C}">
      <dgm:prSet/>
      <dgm:spPr/>
      <dgm:t>
        <a:bodyPr/>
        <a:lstStyle/>
        <a:p>
          <a:endParaRPr lang="en-US"/>
        </a:p>
      </dgm:t>
    </dgm:pt>
    <dgm:pt modelId="{4880A1B0-27D7-4F7B-914B-AEE7D67C5E9C}" type="sibTrans" cxnId="{82D62CE7-A44F-49D1-A8BC-DA381F34F77C}">
      <dgm:prSet/>
      <dgm:spPr/>
      <dgm:t>
        <a:bodyPr/>
        <a:lstStyle/>
        <a:p>
          <a:endParaRPr lang="en-US"/>
        </a:p>
      </dgm:t>
    </dgm:pt>
    <dgm:pt modelId="{08D98019-403E-46B0-B027-C3CBDCFB94E8}">
      <dgm:prSet/>
      <dgm:spPr/>
      <dgm:t>
        <a:bodyPr/>
        <a:lstStyle/>
        <a:p>
          <a:pPr rtl="0"/>
          <a:r>
            <a:rPr lang="en-GB" b="1" dirty="0" smtClean="0">
              <a:solidFill>
                <a:schemeClr val="tx1"/>
              </a:solidFill>
            </a:rPr>
            <a:t>Corporate Social Responsibility </a:t>
          </a:r>
          <a:endParaRPr lang="en-US" b="1" dirty="0">
            <a:solidFill>
              <a:schemeClr val="tx1"/>
            </a:solidFill>
          </a:endParaRPr>
        </a:p>
      </dgm:t>
    </dgm:pt>
    <dgm:pt modelId="{7258F480-23AC-4D7E-8E6D-91CA249D08DE}" type="parTrans" cxnId="{ADE08CE0-CAB7-4FEB-896F-CC82ADE582DB}">
      <dgm:prSet/>
      <dgm:spPr/>
      <dgm:t>
        <a:bodyPr/>
        <a:lstStyle/>
        <a:p>
          <a:endParaRPr lang="en-US"/>
        </a:p>
      </dgm:t>
    </dgm:pt>
    <dgm:pt modelId="{703FFF49-EB40-4F17-939E-AEDC26908819}" type="sibTrans" cxnId="{ADE08CE0-CAB7-4FEB-896F-CC82ADE582DB}">
      <dgm:prSet/>
      <dgm:spPr/>
      <dgm:t>
        <a:bodyPr/>
        <a:lstStyle/>
        <a:p>
          <a:endParaRPr lang="en-US"/>
        </a:p>
      </dgm:t>
    </dgm:pt>
    <dgm:pt modelId="{08ADF0D3-6821-4AFD-A2C0-7FB467217E28}">
      <dgm:prSet/>
      <dgm:spPr/>
      <dgm:t>
        <a:bodyPr/>
        <a:lstStyle/>
        <a:p>
          <a:pPr rtl="0"/>
          <a:r>
            <a:rPr lang="en-GB" b="1" dirty="0" smtClean="0">
              <a:solidFill>
                <a:schemeClr val="tx1"/>
              </a:solidFill>
            </a:rPr>
            <a:t>Enhance Reputation</a:t>
          </a:r>
          <a:endParaRPr lang="en-US" b="1" dirty="0">
            <a:solidFill>
              <a:schemeClr val="tx1"/>
            </a:solidFill>
          </a:endParaRPr>
        </a:p>
      </dgm:t>
    </dgm:pt>
    <dgm:pt modelId="{22F3D542-AE19-439A-B062-B68031F56634}" type="parTrans" cxnId="{7EC37E3B-5501-4962-957F-838093EB1B2A}">
      <dgm:prSet/>
      <dgm:spPr/>
      <dgm:t>
        <a:bodyPr/>
        <a:lstStyle/>
        <a:p>
          <a:endParaRPr lang="en-US"/>
        </a:p>
      </dgm:t>
    </dgm:pt>
    <dgm:pt modelId="{EE3C96EB-4A49-462D-B3DC-8C950EFD31DA}" type="sibTrans" cxnId="{7EC37E3B-5501-4962-957F-838093EB1B2A}">
      <dgm:prSet/>
      <dgm:spPr/>
      <dgm:t>
        <a:bodyPr/>
        <a:lstStyle/>
        <a:p>
          <a:endParaRPr lang="en-US"/>
        </a:p>
      </dgm:t>
    </dgm:pt>
    <dgm:pt modelId="{886C7D98-6428-4BCE-A4A6-23BB30E65DA7}">
      <dgm:prSet/>
      <dgm:spPr/>
      <dgm:t>
        <a:bodyPr/>
        <a:lstStyle/>
        <a:p>
          <a:pPr rtl="0"/>
          <a:r>
            <a:rPr lang="en-GB" b="1" dirty="0" smtClean="0">
              <a:solidFill>
                <a:schemeClr val="tx1"/>
              </a:solidFill>
            </a:rPr>
            <a:t>End User Pressure</a:t>
          </a:r>
          <a:endParaRPr lang="en-US" b="1" dirty="0">
            <a:solidFill>
              <a:schemeClr val="tx1"/>
            </a:solidFill>
          </a:endParaRPr>
        </a:p>
      </dgm:t>
    </dgm:pt>
    <dgm:pt modelId="{5E25878F-EBE5-4614-90E7-525C3679D7F4}" type="parTrans" cxnId="{01D4B23C-B970-43CF-A141-D5E1DD352D39}">
      <dgm:prSet/>
      <dgm:spPr/>
      <dgm:t>
        <a:bodyPr/>
        <a:lstStyle/>
        <a:p>
          <a:endParaRPr lang="en-US"/>
        </a:p>
      </dgm:t>
    </dgm:pt>
    <dgm:pt modelId="{DE60526C-8061-40EF-B6F5-3134363B7569}" type="sibTrans" cxnId="{01D4B23C-B970-43CF-A141-D5E1DD352D39}">
      <dgm:prSet/>
      <dgm:spPr/>
      <dgm:t>
        <a:bodyPr/>
        <a:lstStyle/>
        <a:p>
          <a:endParaRPr lang="en-US"/>
        </a:p>
      </dgm:t>
    </dgm:pt>
    <dgm:pt modelId="{4D537752-0E5E-4AC6-B1FB-A817FF568189}">
      <dgm:prSet/>
      <dgm:spPr/>
      <dgm:t>
        <a:bodyPr/>
        <a:lstStyle/>
        <a:p>
          <a:pPr rtl="0"/>
          <a:r>
            <a:rPr lang="en-GB" b="1" dirty="0" smtClean="0">
              <a:solidFill>
                <a:schemeClr val="tx1"/>
              </a:solidFill>
            </a:rPr>
            <a:t>Supply Chain Pressure</a:t>
          </a:r>
          <a:endParaRPr lang="en-US" b="1" dirty="0">
            <a:solidFill>
              <a:schemeClr val="tx1"/>
            </a:solidFill>
          </a:endParaRPr>
        </a:p>
      </dgm:t>
    </dgm:pt>
    <dgm:pt modelId="{708E8A80-495B-4CC7-B55B-7416A3DDF8D1}" type="parTrans" cxnId="{10DC1A9C-04FF-4E19-A2D0-3CD6D9446E7D}">
      <dgm:prSet/>
      <dgm:spPr/>
      <dgm:t>
        <a:bodyPr/>
        <a:lstStyle/>
        <a:p>
          <a:endParaRPr lang="en-US"/>
        </a:p>
      </dgm:t>
    </dgm:pt>
    <dgm:pt modelId="{79B9A7AF-082D-4963-BFA3-31BD7B41467C}" type="sibTrans" cxnId="{10DC1A9C-04FF-4E19-A2D0-3CD6D9446E7D}">
      <dgm:prSet/>
      <dgm:spPr/>
      <dgm:t>
        <a:bodyPr/>
        <a:lstStyle/>
        <a:p>
          <a:endParaRPr lang="en-US"/>
        </a:p>
      </dgm:t>
    </dgm:pt>
    <dgm:pt modelId="{EEBFC132-8874-46DD-BE08-C204A32F57A7}">
      <dgm:prSet/>
      <dgm:spPr/>
      <dgm:t>
        <a:bodyPr/>
        <a:lstStyle/>
        <a:p>
          <a:pPr rtl="0"/>
          <a:r>
            <a:rPr lang="en-GB" b="1" dirty="0" smtClean="0">
              <a:solidFill>
                <a:schemeClr val="tx1"/>
              </a:solidFill>
            </a:rPr>
            <a:t>Competition</a:t>
          </a:r>
          <a:endParaRPr lang="en-US" b="1" dirty="0">
            <a:solidFill>
              <a:schemeClr val="tx1"/>
            </a:solidFill>
          </a:endParaRPr>
        </a:p>
      </dgm:t>
    </dgm:pt>
    <dgm:pt modelId="{927781B0-1A06-4880-B74F-8156D78C0D4B}" type="parTrans" cxnId="{57CD9DBB-7B8D-45B6-AEE0-5EE1B58B8C57}">
      <dgm:prSet/>
      <dgm:spPr/>
      <dgm:t>
        <a:bodyPr/>
        <a:lstStyle/>
        <a:p>
          <a:endParaRPr lang="en-US"/>
        </a:p>
      </dgm:t>
    </dgm:pt>
    <dgm:pt modelId="{59793ACD-4763-4B96-AA3B-4DC67A1EFA4A}" type="sibTrans" cxnId="{57CD9DBB-7B8D-45B6-AEE0-5EE1B58B8C57}">
      <dgm:prSet/>
      <dgm:spPr/>
      <dgm:t>
        <a:bodyPr/>
        <a:lstStyle/>
        <a:p>
          <a:endParaRPr lang="en-US"/>
        </a:p>
      </dgm:t>
    </dgm:pt>
    <dgm:pt modelId="{16C52B54-01F8-480B-BDF0-72A4B32A52A0}" type="pres">
      <dgm:prSet presAssocID="{607EA902-B622-458D-A72A-E365E868C0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526994-95AF-41D1-9A02-4AFA7A6BCB86}" type="pres">
      <dgm:prSet presAssocID="{1821F0AA-2372-410B-AFCE-BBB406D21AE3}" presName="linNode" presStyleCnt="0"/>
      <dgm:spPr/>
      <dgm:t>
        <a:bodyPr/>
        <a:lstStyle/>
        <a:p>
          <a:endParaRPr lang="en-US"/>
        </a:p>
      </dgm:t>
    </dgm:pt>
    <dgm:pt modelId="{A16B870B-6B4A-4A8E-A33B-882F7E017A8F}" type="pres">
      <dgm:prSet presAssocID="{1821F0AA-2372-410B-AFCE-BBB406D21AE3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33E8B5-D29A-4D92-8178-EC4ECD612932}" type="pres">
      <dgm:prSet presAssocID="{F9EA818A-0A89-4987-B117-4DFB465BB689}" presName="sp" presStyleCnt="0"/>
      <dgm:spPr/>
      <dgm:t>
        <a:bodyPr/>
        <a:lstStyle/>
        <a:p>
          <a:endParaRPr lang="en-US"/>
        </a:p>
      </dgm:t>
    </dgm:pt>
    <dgm:pt modelId="{F4979E19-DC27-45C6-901C-F38603E0F76F}" type="pres">
      <dgm:prSet presAssocID="{94303428-056F-4F7F-8952-264A0665015E}" presName="linNode" presStyleCnt="0"/>
      <dgm:spPr/>
      <dgm:t>
        <a:bodyPr/>
        <a:lstStyle/>
        <a:p>
          <a:endParaRPr lang="en-US"/>
        </a:p>
      </dgm:t>
    </dgm:pt>
    <dgm:pt modelId="{63A0AFBB-1003-474F-9B1B-673977F1634E}" type="pres">
      <dgm:prSet presAssocID="{94303428-056F-4F7F-8952-264A0665015E}" presName="parentText" presStyleLbl="node1" presStyleIdx="1" presStyleCnt="7" custLinFactNeighborX="-1041" custLinFactNeighborY="11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AAC2F-1962-4A0E-BD97-F4141F80E905}" type="pres">
      <dgm:prSet presAssocID="{4880A1B0-27D7-4F7B-914B-AEE7D67C5E9C}" presName="sp" presStyleCnt="0"/>
      <dgm:spPr/>
      <dgm:t>
        <a:bodyPr/>
        <a:lstStyle/>
        <a:p>
          <a:endParaRPr lang="en-US"/>
        </a:p>
      </dgm:t>
    </dgm:pt>
    <dgm:pt modelId="{B137410F-B749-45FA-B56E-DC2B84AAE48C}" type="pres">
      <dgm:prSet presAssocID="{08D98019-403E-46B0-B027-C3CBDCFB94E8}" presName="linNode" presStyleCnt="0"/>
      <dgm:spPr/>
      <dgm:t>
        <a:bodyPr/>
        <a:lstStyle/>
        <a:p>
          <a:endParaRPr lang="en-US"/>
        </a:p>
      </dgm:t>
    </dgm:pt>
    <dgm:pt modelId="{56C3404F-DD6E-448D-B863-1761DFAE60D2}" type="pres">
      <dgm:prSet presAssocID="{08D98019-403E-46B0-B027-C3CBDCFB94E8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7B050-6C3D-4BBF-8284-948AA0791B3E}" type="pres">
      <dgm:prSet presAssocID="{703FFF49-EB40-4F17-939E-AEDC26908819}" presName="sp" presStyleCnt="0"/>
      <dgm:spPr/>
      <dgm:t>
        <a:bodyPr/>
        <a:lstStyle/>
        <a:p>
          <a:endParaRPr lang="en-US"/>
        </a:p>
      </dgm:t>
    </dgm:pt>
    <dgm:pt modelId="{75CB4146-53B1-40A5-9A79-24254A035D18}" type="pres">
      <dgm:prSet presAssocID="{08ADF0D3-6821-4AFD-A2C0-7FB467217E28}" presName="linNode" presStyleCnt="0"/>
      <dgm:spPr/>
      <dgm:t>
        <a:bodyPr/>
        <a:lstStyle/>
        <a:p>
          <a:endParaRPr lang="en-US"/>
        </a:p>
      </dgm:t>
    </dgm:pt>
    <dgm:pt modelId="{E12B0F33-09F0-47E8-A550-83154031B972}" type="pres">
      <dgm:prSet presAssocID="{08ADF0D3-6821-4AFD-A2C0-7FB467217E28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C27185-BF7E-4779-9610-13EE6F4B8DB8}" type="pres">
      <dgm:prSet presAssocID="{EE3C96EB-4A49-462D-B3DC-8C950EFD31DA}" presName="sp" presStyleCnt="0"/>
      <dgm:spPr/>
      <dgm:t>
        <a:bodyPr/>
        <a:lstStyle/>
        <a:p>
          <a:endParaRPr lang="en-US"/>
        </a:p>
      </dgm:t>
    </dgm:pt>
    <dgm:pt modelId="{5BC5A5D6-CA8B-4B1A-A40D-646E70BC2C2A}" type="pres">
      <dgm:prSet presAssocID="{886C7D98-6428-4BCE-A4A6-23BB30E65DA7}" presName="linNode" presStyleCnt="0"/>
      <dgm:spPr/>
      <dgm:t>
        <a:bodyPr/>
        <a:lstStyle/>
        <a:p>
          <a:endParaRPr lang="en-US"/>
        </a:p>
      </dgm:t>
    </dgm:pt>
    <dgm:pt modelId="{981FB5FA-BE9B-46CD-A0DD-2AA1A6CB7567}" type="pres">
      <dgm:prSet presAssocID="{886C7D98-6428-4BCE-A4A6-23BB30E65DA7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3B2B7-A9F8-4492-9139-78C698CF5B83}" type="pres">
      <dgm:prSet presAssocID="{DE60526C-8061-40EF-B6F5-3134363B7569}" presName="sp" presStyleCnt="0"/>
      <dgm:spPr/>
      <dgm:t>
        <a:bodyPr/>
        <a:lstStyle/>
        <a:p>
          <a:endParaRPr lang="en-US"/>
        </a:p>
      </dgm:t>
    </dgm:pt>
    <dgm:pt modelId="{73391C03-0AD2-4770-AEFD-79260B1F073B}" type="pres">
      <dgm:prSet presAssocID="{4D537752-0E5E-4AC6-B1FB-A817FF568189}" presName="linNode" presStyleCnt="0"/>
      <dgm:spPr/>
      <dgm:t>
        <a:bodyPr/>
        <a:lstStyle/>
        <a:p>
          <a:endParaRPr lang="en-US"/>
        </a:p>
      </dgm:t>
    </dgm:pt>
    <dgm:pt modelId="{7F838C4E-710F-4E4F-9D1C-BEB55B12DEB2}" type="pres">
      <dgm:prSet presAssocID="{4D537752-0E5E-4AC6-B1FB-A817FF568189}" presName="parentText" presStyleLbl="node1" presStyleIdx="5" presStyleCnt="7" custLinFactNeighborX="-1041" custLinFactNeighborY="988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3153A3-A0B1-40FD-96C9-07F0C10BEED1}" type="pres">
      <dgm:prSet presAssocID="{79B9A7AF-082D-4963-BFA3-31BD7B41467C}" presName="sp" presStyleCnt="0"/>
      <dgm:spPr/>
      <dgm:t>
        <a:bodyPr/>
        <a:lstStyle/>
        <a:p>
          <a:endParaRPr lang="en-US"/>
        </a:p>
      </dgm:t>
    </dgm:pt>
    <dgm:pt modelId="{2E13CCCD-82D1-4894-A7C5-E21DA5686546}" type="pres">
      <dgm:prSet presAssocID="{EEBFC132-8874-46DD-BE08-C204A32F57A7}" presName="linNode" presStyleCnt="0"/>
      <dgm:spPr/>
      <dgm:t>
        <a:bodyPr/>
        <a:lstStyle/>
        <a:p>
          <a:endParaRPr lang="en-US"/>
        </a:p>
      </dgm:t>
    </dgm:pt>
    <dgm:pt modelId="{689A5BA1-F340-4D82-8CC8-9D6DEDE74F94}" type="pres">
      <dgm:prSet presAssocID="{EEBFC132-8874-46DD-BE08-C204A32F57A7}" presName="parentText" presStyleLbl="node1" presStyleIdx="6" presStyleCnt="7" custLinFactY="-12337" custLinFactNeighborX="-1041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D62CE7-A44F-49D1-A8BC-DA381F34F77C}" srcId="{607EA902-B622-458D-A72A-E365E868C0E8}" destId="{94303428-056F-4F7F-8952-264A0665015E}" srcOrd="1" destOrd="0" parTransId="{8D754D53-56EE-4EB1-81D6-FAFF9521F46A}" sibTransId="{4880A1B0-27D7-4F7B-914B-AEE7D67C5E9C}"/>
    <dgm:cxn modelId="{FC9E0BE8-B23B-463D-985E-81103FD83B69}" type="presOf" srcId="{607EA902-B622-458D-A72A-E365E868C0E8}" destId="{16C52B54-01F8-480B-BDF0-72A4B32A52A0}" srcOrd="0" destOrd="0" presId="urn:microsoft.com/office/officeart/2005/8/layout/vList5"/>
    <dgm:cxn modelId="{B8D01DA3-BDC7-4308-B65F-C96839AFF33B}" type="presOf" srcId="{08ADF0D3-6821-4AFD-A2C0-7FB467217E28}" destId="{E12B0F33-09F0-47E8-A550-83154031B972}" srcOrd="0" destOrd="0" presId="urn:microsoft.com/office/officeart/2005/8/layout/vList5"/>
    <dgm:cxn modelId="{3537F077-B80B-4D88-810A-E3B719C347FF}" type="presOf" srcId="{08D98019-403E-46B0-B027-C3CBDCFB94E8}" destId="{56C3404F-DD6E-448D-B863-1761DFAE60D2}" srcOrd="0" destOrd="0" presId="urn:microsoft.com/office/officeart/2005/8/layout/vList5"/>
    <dgm:cxn modelId="{01D4B23C-B970-43CF-A141-D5E1DD352D39}" srcId="{607EA902-B622-458D-A72A-E365E868C0E8}" destId="{886C7D98-6428-4BCE-A4A6-23BB30E65DA7}" srcOrd="4" destOrd="0" parTransId="{5E25878F-EBE5-4614-90E7-525C3679D7F4}" sibTransId="{DE60526C-8061-40EF-B6F5-3134363B7569}"/>
    <dgm:cxn modelId="{79786CA9-DBB8-4EA8-A906-77BD8B638FB0}" type="presOf" srcId="{886C7D98-6428-4BCE-A4A6-23BB30E65DA7}" destId="{981FB5FA-BE9B-46CD-A0DD-2AA1A6CB7567}" srcOrd="0" destOrd="0" presId="urn:microsoft.com/office/officeart/2005/8/layout/vList5"/>
    <dgm:cxn modelId="{ADE08CE0-CAB7-4FEB-896F-CC82ADE582DB}" srcId="{607EA902-B622-458D-A72A-E365E868C0E8}" destId="{08D98019-403E-46B0-B027-C3CBDCFB94E8}" srcOrd="2" destOrd="0" parTransId="{7258F480-23AC-4D7E-8E6D-91CA249D08DE}" sibTransId="{703FFF49-EB40-4F17-939E-AEDC26908819}"/>
    <dgm:cxn modelId="{A7AD083E-2EB2-408A-ACFD-32ABA2AB91A8}" type="presOf" srcId="{1821F0AA-2372-410B-AFCE-BBB406D21AE3}" destId="{A16B870B-6B4A-4A8E-A33B-882F7E017A8F}" srcOrd="0" destOrd="0" presId="urn:microsoft.com/office/officeart/2005/8/layout/vList5"/>
    <dgm:cxn modelId="{C70518CD-0557-41A3-AF4C-183B71845455}" type="presOf" srcId="{4D537752-0E5E-4AC6-B1FB-A817FF568189}" destId="{7F838C4E-710F-4E4F-9D1C-BEB55B12DEB2}" srcOrd="0" destOrd="0" presId="urn:microsoft.com/office/officeart/2005/8/layout/vList5"/>
    <dgm:cxn modelId="{283482BF-6456-450C-9DF4-DCB5E403CD39}" type="presOf" srcId="{EEBFC132-8874-46DD-BE08-C204A32F57A7}" destId="{689A5BA1-F340-4D82-8CC8-9D6DEDE74F94}" srcOrd="0" destOrd="0" presId="urn:microsoft.com/office/officeart/2005/8/layout/vList5"/>
    <dgm:cxn modelId="{57CD9DBB-7B8D-45B6-AEE0-5EE1B58B8C57}" srcId="{607EA902-B622-458D-A72A-E365E868C0E8}" destId="{EEBFC132-8874-46DD-BE08-C204A32F57A7}" srcOrd="6" destOrd="0" parTransId="{927781B0-1A06-4880-B74F-8156D78C0D4B}" sibTransId="{59793ACD-4763-4B96-AA3B-4DC67A1EFA4A}"/>
    <dgm:cxn modelId="{F84BA9A3-3ED2-40ED-A4B5-F46954AF8EF6}" type="presOf" srcId="{94303428-056F-4F7F-8952-264A0665015E}" destId="{63A0AFBB-1003-474F-9B1B-673977F1634E}" srcOrd="0" destOrd="0" presId="urn:microsoft.com/office/officeart/2005/8/layout/vList5"/>
    <dgm:cxn modelId="{7EC37E3B-5501-4962-957F-838093EB1B2A}" srcId="{607EA902-B622-458D-A72A-E365E868C0E8}" destId="{08ADF0D3-6821-4AFD-A2C0-7FB467217E28}" srcOrd="3" destOrd="0" parTransId="{22F3D542-AE19-439A-B062-B68031F56634}" sibTransId="{EE3C96EB-4A49-462D-B3DC-8C950EFD31DA}"/>
    <dgm:cxn modelId="{10DC1A9C-04FF-4E19-A2D0-3CD6D9446E7D}" srcId="{607EA902-B622-458D-A72A-E365E868C0E8}" destId="{4D537752-0E5E-4AC6-B1FB-A817FF568189}" srcOrd="5" destOrd="0" parTransId="{708E8A80-495B-4CC7-B55B-7416A3DDF8D1}" sibTransId="{79B9A7AF-082D-4963-BFA3-31BD7B41467C}"/>
    <dgm:cxn modelId="{78172A4A-54F0-47C3-A6FB-826D7DD220DD}" srcId="{607EA902-B622-458D-A72A-E365E868C0E8}" destId="{1821F0AA-2372-410B-AFCE-BBB406D21AE3}" srcOrd="0" destOrd="0" parTransId="{83D0371A-E911-4E0A-B468-C84370F0AB3D}" sibTransId="{F9EA818A-0A89-4987-B117-4DFB465BB689}"/>
    <dgm:cxn modelId="{EAF77CC9-102A-4EA0-A31B-96FA9D80EBB9}" type="presParOf" srcId="{16C52B54-01F8-480B-BDF0-72A4B32A52A0}" destId="{C6526994-95AF-41D1-9A02-4AFA7A6BCB86}" srcOrd="0" destOrd="0" presId="urn:microsoft.com/office/officeart/2005/8/layout/vList5"/>
    <dgm:cxn modelId="{851CDC51-4D31-4C4D-9DFE-60F93BD109E2}" type="presParOf" srcId="{C6526994-95AF-41D1-9A02-4AFA7A6BCB86}" destId="{A16B870B-6B4A-4A8E-A33B-882F7E017A8F}" srcOrd="0" destOrd="0" presId="urn:microsoft.com/office/officeart/2005/8/layout/vList5"/>
    <dgm:cxn modelId="{1EF95414-05FB-459A-8F90-87FB68807C68}" type="presParOf" srcId="{16C52B54-01F8-480B-BDF0-72A4B32A52A0}" destId="{0133E8B5-D29A-4D92-8178-EC4ECD612932}" srcOrd="1" destOrd="0" presId="urn:microsoft.com/office/officeart/2005/8/layout/vList5"/>
    <dgm:cxn modelId="{5ACFF810-3057-4DEB-80A9-22D98DDFA0A0}" type="presParOf" srcId="{16C52B54-01F8-480B-BDF0-72A4B32A52A0}" destId="{F4979E19-DC27-45C6-901C-F38603E0F76F}" srcOrd="2" destOrd="0" presId="urn:microsoft.com/office/officeart/2005/8/layout/vList5"/>
    <dgm:cxn modelId="{EA173CA9-7197-44DB-8E79-656C3C8C453A}" type="presParOf" srcId="{F4979E19-DC27-45C6-901C-F38603E0F76F}" destId="{63A0AFBB-1003-474F-9B1B-673977F1634E}" srcOrd="0" destOrd="0" presId="urn:microsoft.com/office/officeart/2005/8/layout/vList5"/>
    <dgm:cxn modelId="{FE28CC8B-22D2-464B-B413-45FAB3C187C3}" type="presParOf" srcId="{16C52B54-01F8-480B-BDF0-72A4B32A52A0}" destId="{D7AAAC2F-1962-4A0E-BD97-F4141F80E905}" srcOrd="3" destOrd="0" presId="urn:microsoft.com/office/officeart/2005/8/layout/vList5"/>
    <dgm:cxn modelId="{1FED681A-168F-4CDD-B334-13A0125AFC0B}" type="presParOf" srcId="{16C52B54-01F8-480B-BDF0-72A4B32A52A0}" destId="{B137410F-B749-45FA-B56E-DC2B84AAE48C}" srcOrd="4" destOrd="0" presId="urn:microsoft.com/office/officeart/2005/8/layout/vList5"/>
    <dgm:cxn modelId="{AC824037-F423-48B0-913F-5E73CCE48924}" type="presParOf" srcId="{B137410F-B749-45FA-B56E-DC2B84AAE48C}" destId="{56C3404F-DD6E-448D-B863-1761DFAE60D2}" srcOrd="0" destOrd="0" presId="urn:microsoft.com/office/officeart/2005/8/layout/vList5"/>
    <dgm:cxn modelId="{B30EB83F-FF4E-469D-9E05-D5BEC01EFEA5}" type="presParOf" srcId="{16C52B54-01F8-480B-BDF0-72A4B32A52A0}" destId="{6D97B050-6C3D-4BBF-8284-948AA0791B3E}" srcOrd="5" destOrd="0" presId="urn:microsoft.com/office/officeart/2005/8/layout/vList5"/>
    <dgm:cxn modelId="{9954F564-FB54-4A61-BEC1-43549A68CB1B}" type="presParOf" srcId="{16C52B54-01F8-480B-BDF0-72A4B32A52A0}" destId="{75CB4146-53B1-40A5-9A79-24254A035D18}" srcOrd="6" destOrd="0" presId="urn:microsoft.com/office/officeart/2005/8/layout/vList5"/>
    <dgm:cxn modelId="{7CC809E2-9983-4E02-B63F-5E073DC514BA}" type="presParOf" srcId="{75CB4146-53B1-40A5-9A79-24254A035D18}" destId="{E12B0F33-09F0-47E8-A550-83154031B972}" srcOrd="0" destOrd="0" presId="urn:microsoft.com/office/officeart/2005/8/layout/vList5"/>
    <dgm:cxn modelId="{7B6D55C6-7DC4-469B-A1A7-8F9466AA53B0}" type="presParOf" srcId="{16C52B54-01F8-480B-BDF0-72A4B32A52A0}" destId="{66C27185-BF7E-4779-9610-13EE6F4B8DB8}" srcOrd="7" destOrd="0" presId="urn:microsoft.com/office/officeart/2005/8/layout/vList5"/>
    <dgm:cxn modelId="{A7ED1EA8-01D0-4665-A5D2-4CFD466BB723}" type="presParOf" srcId="{16C52B54-01F8-480B-BDF0-72A4B32A52A0}" destId="{5BC5A5D6-CA8B-4B1A-A40D-646E70BC2C2A}" srcOrd="8" destOrd="0" presId="urn:microsoft.com/office/officeart/2005/8/layout/vList5"/>
    <dgm:cxn modelId="{F95F7918-1DC1-4A18-A88E-0642A5B8C129}" type="presParOf" srcId="{5BC5A5D6-CA8B-4B1A-A40D-646E70BC2C2A}" destId="{981FB5FA-BE9B-46CD-A0DD-2AA1A6CB7567}" srcOrd="0" destOrd="0" presId="urn:microsoft.com/office/officeart/2005/8/layout/vList5"/>
    <dgm:cxn modelId="{B1EE7B0D-A1C5-4FE3-876A-904B481135E6}" type="presParOf" srcId="{16C52B54-01F8-480B-BDF0-72A4B32A52A0}" destId="{A423B2B7-A9F8-4492-9139-78C698CF5B83}" srcOrd="9" destOrd="0" presId="urn:microsoft.com/office/officeart/2005/8/layout/vList5"/>
    <dgm:cxn modelId="{0A55A7F4-5DEA-4082-9407-1F9377D04C50}" type="presParOf" srcId="{16C52B54-01F8-480B-BDF0-72A4B32A52A0}" destId="{73391C03-0AD2-4770-AEFD-79260B1F073B}" srcOrd="10" destOrd="0" presId="urn:microsoft.com/office/officeart/2005/8/layout/vList5"/>
    <dgm:cxn modelId="{B2A13902-8CC4-4897-86D5-9D5EA2CBEDBF}" type="presParOf" srcId="{73391C03-0AD2-4770-AEFD-79260B1F073B}" destId="{7F838C4E-710F-4E4F-9D1C-BEB55B12DEB2}" srcOrd="0" destOrd="0" presId="urn:microsoft.com/office/officeart/2005/8/layout/vList5"/>
    <dgm:cxn modelId="{FC32C16E-C0C9-459F-897C-C7FDB6694D3B}" type="presParOf" srcId="{16C52B54-01F8-480B-BDF0-72A4B32A52A0}" destId="{493153A3-A0B1-40FD-96C9-07F0C10BEED1}" srcOrd="11" destOrd="0" presId="urn:microsoft.com/office/officeart/2005/8/layout/vList5"/>
    <dgm:cxn modelId="{D29D3E2B-093F-4ECD-A310-A220EB0EE581}" type="presParOf" srcId="{16C52B54-01F8-480B-BDF0-72A4B32A52A0}" destId="{2E13CCCD-82D1-4894-A7C5-E21DA5686546}" srcOrd="12" destOrd="0" presId="urn:microsoft.com/office/officeart/2005/8/layout/vList5"/>
    <dgm:cxn modelId="{79F10D20-05B0-454D-8EF1-1A2149E0DEAA}" type="presParOf" srcId="{2E13CCCD-82D1-4894-A7C5-E21DA5686546}" destId="{689A5BA1-F340-4D82-8CC8-9D6DEDE74F9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F37A13-7188-4063-9146-711ED22F5DD8}" type="doc">
      <dgm:prSet loTypeId="urn:microsoft.com/office/officeart/2005/8/layout/cycle3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7F8C257-797C-412A-88A0-4CB79E104A46}">
      <dgm:prSet phldrT="[Text]" custT="1"/>
      <dgm:spPr/>
      <dgm:t>
        <a:bodyPr/>
        <a:lstStyle/>
        <a:p>
          <a:r>
            <a:rPr lang="en-GB" sz="1400" dirty="0" smtClean="0">
              <a:latin typeface="+mn-lt"/>
            </a:rPr>
            <a:t>Networks</a:t>
          </a:r>
        </a:p>
        <a:p>
          <a:r>
            <a:rPr lang="en-GB" sz="1400" dirty="0" smtClean="0">
              <a:latin typeface="+mn-lt"/>
            </a:rPr>
            <a:t>Mobile phones</a:t>
          </a:r>
        </a:p>
        <a:p>
          <a:r>
            <a:rPr lang="en-GB" sz="1400" dirty="0" smtClean="0">
              <a:latin typeface="+mn-lt"/>
            </a:rPr>
            <a:t>Prototypes,</a:t>
          </a:r>
        </a:p>
        <a:p>
          <a:r>
            <a:rPr lang="en-GB" sz="1400" dirty="0" smtClean="0">
              <a:latin typeface="+mn-lt"/>
            </a:rPr>
            <a:t>ICT equipment disposal</a:t>
          </a:r>
          <a:endParaRPr lang="en-GB" sz="1400" dirty="0"/>
        </a:p>
      </dgm:t>
    </dgm:pt>
    <dgm:pt modelId="{7B2DC28F-B6E0-4604-B152-EFDAECFC1E5E}" type="parTrans" cxnId="{8F86AD7D-B300-4C3C-85A3-6DD21D919B0C}">
      <dgm:prSet/>
      <dgm:spPr/>
      <dgm:t>
        <a:bodyPr/>
        <a:lstStyle/>
        <a:p>
          <a:endParaRPr lang="en-GB" sz="1400"/>
        </a:p>
      </dgm:t>
    </dgm:pt>
    <dgm:pt modelId="{FEE20C66-0CAE-4252-88FA-966A406F8E4F}" type="sibTrans" cxnId="{8F86AD7D-B300-4C3C-85A3-6DD21D919B0C}">
      <dgm:prSet/>
      <dgm:spPr/>
      <dgm:t>
        <a:bodyPr/>
        <a:lstStyle/>
        <a:p>
          <a:endParaRPr lang="en-GB" sz="1400"/>
        </a:p>
      </dgm:t>
    </dgm:pt>
    <dgm:pt modelId="{83C24D1B-E60E-4C1B-8AEA-10724C06D831}">
      <dgm:prSet phldrT="[Text]" custT="1"/>
      <dgm:spPr/>
      <dgm:t>
        <a:bodyPr/>
        <a:lstStyle/>
        <a:p>
          <a:r>
            <a:rPr lang="en-US" sz="1400" dirty="0" smtClean="0">
              <a:latin typeface="+mn-lt"/>
            </a:rPr>
            <a:t>Reverse Logistic Development support</a:t>
          </a:r>
        </a:p>
        <a:p>
          <a:r>
            <a:rPr lang="en-US" sz="1400" dirty="0" err="1" smtClean="0">
              <a:latin typeface="+mn-lt"/>
            </a:rPr>
            <a:t>Transfrontier</a:t>
          </a:r>
          <a:r>
            <a:rPr lang="en-US" sz="1400" dirty="0" smtClean="0">
              <a:latin typeface="+mn-lt"/>
            </a:rPr>
            <a:t> Shipment  &amp; Environmental Compliance</a:t>
          </a:r>
          <a:endParaRPr lang="en-GB" sz="1400" dirty="0"/>
        </a:p>
      </dgm:t>
    </dgm:pt>
    <dgm:pt modelId="{193CDE7B-FD43-4258-8CB4-506D2F9ADAB7}" type="parTrans" cxnId="{75D3A264-FC61-43B3-B5BB-A07690F7CD31}">
      <dgm:prSet/>
      <dgm:spPr/>
      <dgm:t>
        <a:bodyPr/>
        <a:lstStyle/>
        <a:p>
          <a:endParaRPr lang="en-GB" sz="1400"/>
        </a:p>
      </dgm:t>
    </dgm:pt>
    <dgm:pt modelId="{225DB42D-CE8D-478D-BA56-2C48DBEA5752}" type="sibTrans" cxnId="{75D3A264-FC61-43B3-B5BB-A07690F7CD31}">
      <dgm:prSet/>
      <dgm:spPr/>
      <dgm:t>
        <a:bodyPr/>
        <a:lstStyle/>
        <a:p>
          <a:endParaRPr lang="en-GB" sz="1400"/>
        </a:p>
      </dgm:t>
    </dgm:pt>
    <dgm:pt modelId="{A32C0BCB-ED6C-43FA-AC8B-1A6656B87633}">
      <dgm:prSet phldrT="[Text]" custT="1"/>
      <dgm:spPr/>
      <dgm:t>
        <a:bodyPr/>
        <a:lstStyle/>
        <a:p>
          <a:r>
            <a:rPr lang="en-US" sz="1400" dirty="0" smtClean="0">
              <a:latin typeface="+mn-lt"/>
            </a:rPr>
            <a:t>IT Asset Management with Secure destruction of materials and Data</a:t>
          </a:r>
        </a:p>
        <a:p>
          <a:r>
            <a:rPr lang="en-US" sz="1400" dirty="0" smtClean="0">
              <a:latin typeface="+mn-lt"/>
            </a:rPr>
            <a:t>Testing of products and  boards  &amp; component recovery\refurbish for resale or return</a:t>
          </a:r>
          <a:endParaRPr lang="en-GB" sz="1400" dirty="0"/>
        </a:p>
      </dgm:t>
    </dgm:pt>
    <dgm:pt modelId="{3DB3B477-064A-464A-B05A-D931C8069A27}" type="parTrans" cxnId="{5A86F12A-B07C-464E-9785-D9DA99CB7F2C}">
      <dgm:prSet/>
      <dgm:spPr/>
      <dgm:t>
        <a:bodyPr/>
        <a:lstStyle/>
        <a:p>
          <a:endParaRPr lang="en-GB" sz="1400"/>
        </a:p>
      </dgm:t>
    </dgm:pt>
    <dgm:pt modelId="{C946D5CF-F6D7-4A89-878D-720B48BD74DE}" type="sibTrans" cxnId="{5A86F12A-B07C-464E-9785-D9DA99CB7F2C}">
      <dgm:prSet/>
      <dgm:spPr/>
      <dgm:t>
        <a:bodyPr/>
        <a:lstStyle/>
        <a:p>
          <a:endParaRPr lang="en-GB" sz="1400"/>
        </a:p>
      </dgm:t>
    </dgm:pt>
    <dgm:pt modelId="{25FFC183-3DCB-4967-9778-1AD5B2F30E5A}">
      <dgm:prSet phldrT="[Text]" custT="1"/>
      <dgm:spPr/>
      <dgm:t>
        <a:bodyPr/>
        <a:lstStyle/>
        <a:p>
          <a:r>
            <a:rPr lang="en-US" sz="1400" dirty="0" smtClean="0">
              <a:latin typeface="+mn-lt"/>
            </a:rPr>
            <a:t>Re – supply of parts to Manufacturing</a:t>
          </a:r>
        </a:p>
        <a:p>
          <a:r>
            <a:rPr lang="en-US" sz="1400" dirty="0" smtClean="0">
              <a:latin typeface="+mn-lt"/>
            </a:rPr>
            <a:t>Sales of new/obsolete parts/components</a:t>
          </a:r>
        </a:p>
        <a:p>
          <a:r>
            <a:rPr lang="en-US" sz="1400" dirty="0" smtClean="0">
              <a:latin typeface="+mn-lt"/>
            </a:rPr>
            <a:t>Reuse and Recycle of ITC  equipment</a:t>
          </a:r>
          <a:endParaRPr lang="en-GB" sz="1400" dirty="0"/>
        </a:p>
      </dgm:t>
    </dgm:pt>
    <dgm:pt modelId="{46943226-A3FC-48CF-AA71-0BAED5EC41CA}" type="parTrans" cxnId="{067EECCF-428E-46F3-9F13-BB732985D95C}">
      <dgm:prSet/>
      <dgm:spPr/>
      <dgm:t>
        <a:bodyPr/>
        <a:lstStyle/>
        <a:p>
          <a:endParaRPr lang="en-GB" sz="1400"/>
        </a:p>
      </dgm:t>
    </dgm:pt>
    <dgm:pt modelId="{0A9B6F02-D303-4D37-BD4B-8A8A6F2ACA51}" type="sibTrans" cxnId="{067EECCF-428E-46F3-9F13-BB732985D95C}">
      <dgm:prSet/>
      <dgm:spPr/>
      <dgm:t>
        <a:bodyPr/>
        <a:lstStyle/>
        <a:p>
          <a:endParaRPr lang="en-GB" sz="1400"/>
        </a:p>
      </dgm:t>
    </dgm:pt>
    <dgm:pt modelId="{7D9A67AE-3F8A-4AF1-B753-926AA550A06C}">
      <dgm:prSet phldrT="[Text]" custT="1"/>
      <dgm:spPr/>
      <dgm:t>
        <a:bodyPr/>
        <a:lstStyle/>
        <a:p>
          <a:r>
            <a:rPr lang="en-US" sz="1400" dirty="0" smtClean="0">
              <a:latin typeface="+mn-lt"/>
            </a:rPr>
            <a:t>Recycling, Base &amp; Precious metal refining/metals return</a:t>
          </a:r>
        </a:p>
        <a:p>
          <a:r>
            <a:rPr lang="en-GB" sz="1400" dirty="0" smtClean="0">
              <a:latin typeface="+mn-lt"/>
            </a:rPr>
            <a:t>Green supply Chain for new products</a:t>
          </a:r>
        </a:p>
        <a:p>
          <a:r>
            <a:rPr lang="en-GB" sz="1400" dirty="0" smtClean="0">
              <a:latin typeface="+mn-lt"/>
            </a:rPr>
            <a:t>CO2 measurement and offsetting</a:t>
          </a:r>
        </a:p>
        <a:p>
          <a:r>
            <a:rPr lang="en-GB" sz="1400" dirty="0" smtClean="0">
              <a:latin typeface="+mn-lt"/>
            </a:rPr>
            <a:t>Global reporting</a:t>
          </a:r>
          <a:endParaRPr lang="en-GB" sz="1400" dirty="0"/>
        </a:p>
      </dgm:t>
    </dgm:pt>
    <dgm:pt modelId="{F069C6AC-4A93-4FA6-AD22-2F22FB9DF81F}" type="parTrans" cxnId="{EF4B3511-5C08-410D-AD64-3595F23EF21C}">
      <dgm:prSet/>
      <dgm:spPr/>
      <dgm:t>
        <a:bodyPr/>
        <a:lstStyle/>
        <a:p>
          <a:endParaRPr lang="en-GB" sz="1400"/>
        </a:p>
      </dgm:t>
    </dgm:pt>
    <dgm:pt modelId="{BD47DBFA-8740-4C0A-991B-1230701A4273}" type="sibTrans" cxnId="{EF4B3511-5C08-410D-AD64-3595F23EF21C}">
      <dgm:prSet/>
      <dgm:spPr/>
      <dgm:t>
        <a:bodyPr/>
        <a:lstStyle/>
        <a:p>
          <a:endParaRPr lang="en-GB" sz="1400"/>
        </a:p>
      </dgm:t>
    </dgm:pt>
    <dgm:pt modelId="{59F5C255-A78A-467B-8E51-B9FF5AEC48FF}" type="pres">
      <dgm:prSet presAssocID="{9DF37A13-7188-4063-9146-711ED22F5D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680793B-000B-4782-BEC3-F24ECB64C0A5}" type="pres">
      <dgm:prSet presAssocID="{9DF37A13-7188-4063-9146-711ED22F5DD8}" presName="cycle" presStyleCnt="0"/>
      <dgm:spPr/>
    </dgm:pt>
    <dgm:pt modelId="{42F05919-17FB-463C-85B3-D49CE7D46428}" type="pres">
      <dgm:prSet presAssocID="{97F8C257-797C-412A-88A0-4CB79E104A46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92F43B-C918-449A-B6D4-B2C1E50DFB8E}" type="pres">
      <dgm:prSet presAssocID="{FEE20C66-0CAE-4252-88FA-966A406F8E4F}" presName="sibTransFirstNode" presStyleLbl="bgShp" presStyleIdx="0" presStyleCnt="1" custLinFactNeighborX="-1377" custLinFactNeighborY="2478"/>
      <dgm:spPr/>
      <dgm:t>
        <a:bodyPr/>
        <a:lstStyle/>
        <a:p>
          <a:endParaRPr lang="en-GB"/>
        </a:p>
      </dgm:t>
    </dgm:pt>
    <dgm:pt modelId="{CEEB68BD-1B99-4F1C-90A6-9B35B5EFD42D}" type="pres">
      <dgm:prSet presAssocID="{83C24D1B-E60E-4C1B-8AEA-10724C06D831}" presName="nodeFollowingNodes" presStyleLbl="node1" presStyleIdx="1" presStyleCnt="5" custRadScaleRad="102314" custRadScaleInc="24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992AD3-CFD2-496C-9B9D-9B4E7FE719B2}" type="pres">
      <dgm:prSet presAssocID="{A32C0BCB-ED6C-43FA-AC8B-1A6656B87633}" presName="nodeFollowingNodes" presStyleLbl="node1" presStyleIdx="2" presStyleCnt="5" custRadScaleRad="91671" custRadScaleInc="-3532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274B31-9C95-463E-AD0F-7C90E33A664D}" type="pres">
      <dgm:prSet presAssocID="{25FFC183-3DCB-4967-9778-1AD5B2F30E5A}" presName="nodeFollowingNodes" presStyleLbl="node1" presStyleIdx="3" presStyleCnt="5" custRadScaleRad="105534" custRadScaleInc="3492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60144D-5732-4695-9BB1-4D0C00429475}" type="pres">
      <dgm:prSet presAssocID="{7D9A67AE-3F8A-4AF1-B753-926AA550A06C}" presName="nodeFollowingNodes" presStyleLbl="node1" presStyleIdx="4" presStyleCnt="5" custRadScaleRad="102468" custRadScaleInc="-499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8C88AE2-0A10-4EFF-8ADA-9B809558443B}" type="presOf" srcId="{FEE20C66-0CAE-4252-88FA-966A406F8E4F}" destId="{7F92F43B-C918-449A-B6D4-B2C1E50DFB8E}" srcOrd="0" destOrd="0" presId="urn:microsoft.com/office/officeart/2005/8/layout/cycle3"/>
    <dgm:cxn modelId="{067EECCF-428E-46F3-9F13-BB732985D95C}" srcId="{9DF37A13-7188-4063-9146-711ED22F5DD8}" destId="{25FFC183-3DCB-4967-9778-1AD5B2F30E5A}" srcOrd="3" destOrd="0" parTransId="{46943226-A3FC-48CF-AA71-0BAED5EC41CA}" sibTransId="{0A9B6F02-D303-4D37-BD4B-8A8A6F2ACA51}"/>
    <dgm:cxn modelId="{0C28C681-76A5-4C72-9732-CAD3BB3AE6A4}" type="presOf" srcId="{25FFC183-3DCB-4967-9778-1AD5B2F30E5A}" destId="{A1274B31-9C95-463E-AD0F-7C90E33A664D}" srcOrd="0" destOrd="0" presId="urn:microsoft.com/office/officeart/2005/8/layout/cycle3"/>
    <dgm:cxn modelId="{8F86AD7D-B300-4C3C-85A3-6DD21D919B0C}" srcId="{9DF37A13-7188-4063-9146-711ED22F5DD8}" destId="{97F8C257-797C-412A-88A0-4CB79E104A46}" srcOrd="0" destOrd="0" parTransId="{7B2DC28F-B6E0-4604-B152-EFDAECFC1E5E}" sibTransId="{FEE20C66-0CAE-4252-88FA-966A406F8E4F}"/>
    <dgm:cxn modelId="{6448093B-7F84-444B-8B31-CB23729A1964}" type="presOf" srcId="{A32C0BCB-ED6C-43FA-AC8B-1A6656B87633}" destId="{D6992AD3-CFD2-496C-9B9D-9B4E7FE719B2}" srcOrd="0" destOrd="0" presId="urn:microsoft.com/office/officeart/2005/8/layout/cycle3"/>
    <dgm:cxn modelId="{F9B7B49F-E299-41B8-B89A-633FEC2A83A7}" type="presOf" srcId="{83C24D1B-E60E-4C1B-8AEA-10724C06D831}" destId="{CEEB68BD-1B99-4F1C-90A6-9B35B5EFD42D}" srcOrd="0" destOrd="0" presId="urn:microsoft.com/office/officeart/2005/8/layout/cycle3"/>
    <dgm:cxn modelId="{5A86F12A-B07C-464E-9785-D9DA99CB7F2C}" srcId="{9DF37A13-7188-4063-9146-711ED22F5DD8}" destId="{A32C0BCB-ED6C-43FA-AC8B-1A6656B87633}" srcOrd="2" destOrd="0" parTransId="{3DB3B477-064A-464A-B05A-D931C8069A27}" sibTransId="{C946D5CF-F6D7-4A89-878D-720B48BD74DE}"/>
    <dgm:cxn modelId="{75D3A264-FC61-43B3-B5BB-A07690F7CD31}" srcId="{9DF37A13-7188-4063-9146-711ED22F5DD8}" destId="{83C24D1B-E60E-4C1B-8AEA-10724C06D831}" srcOrd="1" destOrd="0" parTransId="{193CDE7B-FD43-4258-8CB4-506D2F9ADAB7}" sibTransId="{225DB42D-CE8D-478D-BA56-2C48DBEA5752}"/>
    <dgm:cxn modelId="{EF4B3511-5C08-410D-AD64-3595F23EF21C}" srcId="{9DF37A13-7188-4063-9146-711ED22F5DD8}" destId="{7D9A67AE-3F8A-4AF1-B753-926AA550A06C}" srcOrd="4" destOrd="0" parTransId="{F069C6AC-4A93-4FA6-AD22-2F22FB9DF81F}" sibTransId="{BD47DBFA-8740-4C0A-991B-1230701A4273}"/>
    <dgm:cxn modelId="{EEE76E69-E149-4474-907D-58C792737868}" type="presOf" srcId="{9DF37A13-7188-4063-9146-711ED22F5DD8}" destId="{59F5C255-A78A-467B-8E51-B9FF5AEC48FF}" srcOrd="0" destOrd="0" presId="urn:microsoft.com/office/officeart/2005/8/layout/cycle3"/>
    <dgm:cxn modelId="{5F4F5BF1-9BF4-415C-AB55-B786B374374B}" type="presOf" srcId="{97F8C257-797C-412A-88A0-4CB79E104A46}" destId="{42F05919-17FB-463C-85B3-D49CE7D46428}" srcOrd="0" destOrd="0" presId="urn:microsoft.com/office/officeart/2005/8/layout/cycle3"/>
    <dgm:cxn modelId="{2DD0C687-D210-47C2-90F9-B5DEAE13C16F}" type="presOf" srcId="{7D9A67AE-3F8A-4AF1-B753-926AA550A06C}" destId="{2C60144D-5732-4695-9BB1-4D0C00429475}" srcOrd="0" destOrd="0" presId="urn:microsoft.com/office/officeart/2005/8/layout/cycle3"/>
    <dgm:cxn modelId="{AC38FB94-1A31-4AA7-98FA-DFA266DFA1E0}" type="presParOf" srcId="{59F5C255-A78A-467B-8E51-B9FF5AEC48FF}" destId="{6680793B-000B-4782-BEC3-F24ECB64C0A5}" srcOrd="0" destOrd="0" presId="urn:microsoft.com/office/officeart/2005/8/layout/cycle3"/>
    <dgm:cxn modelId="{DA0D75C9-886E-4D88-8BE2-7577551E9CCE}" type="presParOf" srcId="{6680793B-000B-4782-BEC3-F24ECB64C0A5}" destId="{42F05919-17FB-463C-85B3-D49CE7D46428}" srcOrd="0" destOrd="0" presId="urn:microsoft.com/office/officeart/2005/8/layout/cycle3"/>
    <dgm:cxn modelId="{EF5D1BB7-4F25-47E9-8EDA-62D8A36EC65A}" type="presParOf" srcId="{6680793B-000B-4782-BEC3-F24ECB64C0A5}" destId="{7F92F43B-C918-449A-B6D4-B2C1E50DFB8E}" srcOrd="1" destOrd="0" presId="urn:microsoft.com/office/officeart/2005/8/layout/cycle3"/>
    <dgm:cxn modelId="{4D0F62A9-65D6-4DC5-84FF-B8F9BFFC6501}" type="presParOf" srcId="{6680793B-000B-4782-BEC3-F24ECB64C0A5}" destId="{CEEB68BD-1B99-4F1C-90A6-9B35B5EFD42D}" srcOrd="2" destOrd="0" presId="urn:microsoft.com/office/officeart/2005/8/layout/cycle3"/>
    <dgm:cxn modelId="{0409E093-F4D2-4768-AE31-A122F05930C4}" type="presParOf" srcId="{6680793B-000B-4782-BEC3-F24ECB64C0A5}" destId="{D6992AD3-CFD2-496C-9B9D-9B4E7FE719B2}" srcOrd="3" destOrd="0" presId="urn:microsoft.com/office/officeart/2005/8/layout/cycle3"/>
    <dgm:cxn modelId="{A680C15C-7272-43F8-AE62-2F78AD26E794}" type="presParOf" srcId="{6680793B-000B-4782-BEC3-F24ECB64C0A5}" destId="{A1274B31-9C95-463E-AD0F-7C90E33A664D}" srcOrd="4" destOrd="0" presId="urn:microsoft.com/office/officeart/2005/8/layout/cycle3"/>
    <dgm:cxn modelId="{0CF1841C-BF71-497A-8497-3974A0F1391E}" type="presParOf" srcId="{6680793B-000B-4782-BEC3-F24ECB64C0A5}" destId="{2C60144D-5732-4695-9BB1-4D0C0042947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80FA19-29B0-4051-B6AF-5BCB25EFBDFB}">
      <dsp:nvSpPr>
        <dsp:cNvPr id="0" name=""/>
        <dsp:cNvSpPr/>
      </dsp:nvSpPr>
      <dsp:spPr>
        <a:xfrm>
          <a:off x="4317480" y="1996"/>
          <a:ext cx="787920" cy="35037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Raw Materials</a:t>
          </a:r>
          <a:endParaRPr lang="en-US" sz="1100" kern="1200" dirty="0"/>
        </a:p>
      </dsp:txBody>
      <dsp:txXfrm>
        <a:off x="4317480" y="1996"/>
        <a:ext cx="787920" cy="350373"/>
      </dsp:txXfrm>
    </dsp:sp>
    <dsp:sp modelId="{8D59310C-D6A7-4139-BE0D-F930FAF53FD1}">
      <dsp:nvSpPr>
        <dsp:cNvPr id="0" name=""/>
        <dsp:cNvSpPr/>
      </dsp:nvSpPr>
      <dsp:spPr>
        <a:xfrm>
          <a:off x="3496509" y="177183"/>
          <a:ext cx="2429864" cy="2429864"/>
        </a:xfrm>
        <a:custGeom>
          <a:avLst/>
          <a:gdLst/>
          <a:ahLst/>
          <a:cxnLst/>
          <a:rect l="0" t="0" r="0" b="0"/>
          <a:pathLst>
            <a:path>
              <a:moveTo>
                <a:pt x="1659435" y="84234"/>
              </a:moveTo>
              <a:arcTo wR="1214932" hR="1214932" stAng="17487656" swAng="45874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CCE509-2D4E-4856-BA64-9C0420412C33}">
      <dsp:nvSpPr>
        <dsp:cNvPr id="0" name=""/>
        <dsp:cNvSpPr/>
      </dsp:nvSpPr>
      <dsp:spPr>
        <a:xfrm>
          <a:off x="5121254" y="357841"/>
          <a:ext cx="898547" cy="35037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Transport</a:t>
          </a:r>
          <a:endParaRPr lang="en-US" sz="1100" kern="1200" dirty="0"/>
        </a:p>
      </dsp:txBody>
      <dsp:txXfrm>
        <a:off x="5121254" y="357841"/>
        <a:ext cx="898547" cy="350373"/>
      </dsp:txXfrm>
    </dsp:sp>
    <dsp:sp modelId="{0F0F482B-2D3B-40D5-BC3A-8EE89CDC8781}">
      <dsp:nvSpPr>
        <dsp:cNvPr id="0" name=""/>
        <dsp:cNvSpPr/>
      </dsp:nvSpPr>
      <dsp:spPr>
        <a:xfrm>
          <a:off x="3496509" y="177183"/>
          <a:ext cx="2429864" cy="2429864"/>
        </a:xfrm>
        <a:custGeom>
          <a:avLst/>
          <a:gdLst/>
          <a:ahLst/>
          <a:cxnLst/>
          <a:rect l="0" t="0" r="0" b="0"/>
          <a:pathLst>
            <a:path>
              <a:moveTo>
                <a:pt x="2276419" y="623912"/>
              </a:moveTo>
              <a:arcTo wR="1214932" hR="1214932" stAng="19853496" swAng="94012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B2052-8B89-4F05-91A4-A41069CA4B90}">
      <dsp:nvSpPr>
        <dsp:cNvPr id="0" name=""/>
        <dsp:cNvSpPr/>
      </dsp:nvSpPr>
      <dsp:spPr>
        <a:xfrm>
          <a:off x="5499679" y="1216928"/>
          <a:ext cx="853386" cy="35037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Production</a:t>
          </a:r>
          <a:endParaRPr lang="en-US" sz="1100" kern="1200" dirty="0"/>
        </a:p>
      </dsp:txBody>
      <dsp:txXfrm>
        <a:off x="5499679" y="1216928"/>
        <a:ext cx="853386" cy="350373"/>
      </dsp:txXfrm>
    </dsp:sp>
    <dsp:sp modelId="{94B972BD-EB3B-42E0-850F-0DCE46985736}">
      <dsp:nvSpPr>
        <dsp:cNvPr id="0" name=""/>
        <dsp:cNvSpPr/>
      </dsp:nvSpPr>
      <dsp:spPr>
        <a:xfrm>
          <a:off x="3496509" y="177183"/>
          <a:ext cx="2429864" cy="2429864"/>
        </a:xfrm>
        <a:custGeom>
          <a:avLst/>
          <a:gdLst/>
          <a:ahLst/>
          <a:cxnLst/>
          <a:rect l="0" t="0" r="0" b="0"/>
          <a:pathLst>
            <a:path>
              <a:moveTo>
                <a:pt x="2396593" y="1497308"/>
              </a:moveTo>
              <a:arcTo wR="1214932" hR="1214932" stAng="806381" swAng="94012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B58FD-4734-419A-B85B-0D70D526F24E}">
      <dsp:nvSpPr>
        <dsp:cNvPr id="0" name=""/>
        <dsp:cNvSpPr/>
      </dsp:nvSpPr>
      <dsp:spPr>
        <a:xfrm>
          <a:off x="5133864" y="2076015"/>
          <a:ext cx="873325" cy="35037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Distribution</a:t>
          </a:r>
          <a:endParaRPr lang="en-US" sz="1100" kern="1200" dirty="0"/>
        </a:p>
      </dsp:txBody>
      <dsp:txXfrm>
        <a:off x="5133864" y="2076015"/>
        <a:ext cx="873325" cy="350373"/>
      </dsp:txXfrm>
    </dsp:sp>
    <dsp:sp modelId="{5A1E6D60-D3C9-46D8-8431-06C370311D22}">
      <dsp:nvSpPr>
        <dsp:cNvPr id="0" name=""/>
        <dsp:cNvSpPr/>
      </dsp:nvSpPr>
      <dsp:spPr>
        <a:xfrm>
          <a:off x="3496509" y="177183"/>
          <a:ext cx="2429864" cy="2429864"/>
        </a:xfrm>
        <a:custGeom>
          <a:avLst/>
          <a:gdLst/>
          <a:ahLst/>
          <a:cxnLst/>
          <a:rect l="0" t="0" r="0" b="0"/>
          <a:pathLst>
            <a:path>
              <a:moveTo>
                <a:pt x="1811163" y="2273500"/>
              </a:moveTo>
              <a:arcTo wR="1214932" hR="1214932" stAng="3636594" swAng="407245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1EC827-B176-4B84-A827-94B75ADBCCE6}">
      <dsp:nvSpPr>
        <dsp:cNvPr id="0" name=""/>
        <dsp:cNvSpPr/>
      </dsp:nvSpPr>
      <dsp:spPr>
        <a:xfrm>
          <a:off x="4289016" y="2431860"/>
          <a:ext cx="844848" cy="35037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Storage &amp; Retail</a:t>
          </a:r>
          <a:endParaRPr lang="en-US" sz="1100" kern="1200" dirty="0"/>
        </a:p>
      </dsp:txBody>
      <dsp:txXfrm>
        <a:off x="4289016" y="2431860"/>
        <a:ext cx="844848" cy="350373"/>
      </dsp:txXfrm>
    </dsp:sp>
    <dsp:sp modelId="{31FE9156-0C94-4D06-A9F2-4BF12DEA5696}">
      <dsp:nvSpPr>
        <dsp:cNvPr id="0" name=""/>
        <dsp:cNvSpPr/>
      </dsp:nvSpPr>
      <dsp:spPr>
        <a:xfrm>
          <a:off x="3496509" y="177183"/>
          <a:ext cx="2429864" cy="2429864"/>
        </a:xfrm>
        <a:custGeom>
          <a:avLst/>
          <a:gdLst/>
          <a:ahLst/>
          <a:cxnLst/>
          <a:rect l="0" t="0" r="0" b="0"/>
          <a:pathLst>
            <a:path>
              <a:moveTo>
                <a:pt x="747986" y="2336547"/>
              </a:moveTo>
              <a:arcTo wR="1214932" hR="1214932" stAng="6756161" swAng="407245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4FF906-40EA-41AB-A7D4-3F12A63B5352}">
      <dsp:nvSpPr>
        <dsp:cNvPr id="0" name=""/>
        <dsp:cNvSpPr/>
      </dsp:nvSpPr>
      <dsp:spPr>
        <a:xfrm>
          <a:off x="3305064" y="2076015"/>
          <a:ext cx="1094579" cy="35037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Transport</a:t>
          </a:r>
          <a:endParaRPr lang="en-US" sz="1100" kern="1200" dirty="0"/>
        </a:p>
      </dsp:txBody>
      <dsp:txXfrm>
        <a:off x="3305064" y="2076015"/>
        <a:ext cx="1094579" cy="350373"/>
      </dsp:txXfrm>
    </dsp:sp>
    <dsp:sp modelId="{BFC6B0DD-4F0E-4D32-A179-0C2681DAA30F}">
      <dsp:nvSpPr>
        <dsp:cNvPr id="0" name=""/>
        <dsp:cNvSpPr/>
      </dsp:nvSpPr>
      <dsp:spPr>
        <a:xfrm>
          <a:off x="3496509" y="177183"/>
          <a:ext cx="2429864" cy="2429864"/>
        </a:xfrm>
        <a:custGeom>
          <a:avLst/>
          <a:gdLst/>
          <a:ahLst/>
          <a:cxnLst/>
          <a:rect l="0" t="0" r="0" b="0"/>
          <a:pathLst>
            <a:path>
              <a:moveTo>
                <a:pt x="153444" y="1805952"/>
              </a:moveTo>
              <a:arcTo wR="1214932" hR="1214932" stAng="9053496" swAng="94012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79A059-3200-4E60-87D7-3BBF8B8C1880}">
      <dsp:nvSpPr>
        <dsp:cNvPr id="0" name=""/>
        <dsp:cNvSpPr/>
      </dsp:nvSpPr>
      <dsp:spPr>
        <a:xfrm>
          <a:off x="2943333" y="1216928"/>
          <a:ext cx="1106351" cy="35037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Storage &amp; Consumption</a:t>
          </a:r>
          <a:endParaRPr lang="en-US" sz="1100" kern="1200" dirty="0"/>
        </a:p>
      </dsp:txBody>
      <dsp:txXfrm>
        <a:off x="2943333" y="1216928"/>
        <a:ext cx="1106351" cy="350373"/>
      </dsp:txXfrm>
    </dsp:sp>
    <dsp:sp modelId="{CBFDA1B6-FE2E-4E28-9853-E0A1E763FF87}">
      <dsp:nvSpPr>
        <dsp:cNvPr id="0" name=""/>
        <dsp:cNvSpPr/>
      </dsp:nvSpPr>
      <dsp:spPr>
        <a:xfrm>
          <a:off x="3496509" y="177183"/>
          <a:ext cx="2429864" cy="2429864"/>
        </a:xfrm>
        <a:custGeom>
          <a:avLst/>
          <a:gdLst/>
          <a:ahLst/>
          <a:cxnLst/>
          <a:rect l="0" t="0" r="0" b="0"/>
          <a:pathLst>
            <a:path>
              <a:moveTo>
                <a:pt x="33270" y="932555"/>
              </a:moveTo>
              <a:arcTo wR="1214932" hR="1214932" stAng="11606381" swAng="94012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B2CE06-9FB4-4D8F-A71E-D4E785099BFC}">
      <dsp:nvSpPr>
        <dsp:cNvPr id="0" name=""/>
        <dsp:cNvSpPr/>
      </dsp:nvSpPr>
      <dsp:spPr>
        <a:xfrm>
          <a:off x="3400531" y="357841"/>
          <a:ext cx="903646" cy="35037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Recycling</a:t>
          </a:r>
          <a:endParaRPr lang="en-US" sz="1100" kern="1200" dirty="0"/>
        </a:p>
      </dsp:txBody>
      <dsp:txXfrm>
        <a:off x="3400531" y="357841"/>
        <a:ext cx="903646" cy="350373"/>
      </dsp:txXfrm>
    </dsp:sp>
    <dsp:sp modelId="{DD98B6A9-B0FF-4D3D-AB44-B0E890251B51}">
      <dsp:nvSpPr>
        <dsp:cNvPr id="0" name=""/>
        <dsp:cNvSpPr/>
      </dsp:nvSpPr>
      <dsp:spPr>
        <a:xfrm>
          <a:off x="3496509" y="177183"/>
          <a:ext cx="2429864" cy="2429864"/>
        </a:xfrm>
        <a:custGeom>
          <a:avLst/>
          <a:gdLst/>
          <a:ahLst/>
          <a:cxnLst/>
          <a:rect l="0" t="0" r="0" b="0"/>
          <a:pathLst>
            <a:path>
              <a:moveTo>
                <a:pt x="623944" y="153426"/>
              </a:moveTo>
              <a:arcTo wR="1214932" hR="1214932" stAng="14453603" swAng="45874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085090-B2F8-4732-BF7C-EA7922F04396}">
      <dsp:nvSpPr>
        <dsp:cNvPr id="0" name=""/>
        <dsp:cNvSpPr/>
      </dsp:nvSpPr>
      <dsp:spPr>
        <a:xfrm>
          <a:off x="2547" y="186080"/>
          <a:ext cx="897838" cy="8978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Business Travel</a:t>
          </a:r>
          <a:endParaRPr lang="en-GB" sz="1200" kern="1200" dirty="0"/>
        </a:p>
      </dsp:txBody>
      <dsp:txXfrm>
        <a:off x="2547" y="186080"/>
        <a:ext cx="897838" cy="897838"/>
      </dsp:txXfrm>
    </dsp:sp>
    <dsp:sp modelId="{CAC76B70-9706-41FE-A6C6-8319CCAD1ADA}">
      <dsp:nvSpPr>
        <dsp:cNvPr id="0" name=""/>
        <dsp:cNvSpPr/>
      </dsp:nvSpPr>
      <dsp:spPr>
        <a:xfrm>
          <a:off x="973290" y="374626"/>
          <a:ext cx="520746" cy="520746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973290" y="374626"/>
        <a:ext cx="520746" cy="520746"/>
      </dsp:txXfrm>
    </dsp:sp>
    <dsp:sp modelId="{F88B6F80-F346-4914-8A76-DD1F629D9570}">
      <dsp:nvSpPr>
        <dsp:cNvPr id="0" name=""/>
        <dsp:cNvSpPr/>
      </dsp:nvSpPr>
      <dsp:spPr>
        <a:xfrm>
          <a:off x="1566940" y="186080"/>
          <a:ext cx="897838" cy="89783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Company Vehicles</a:t>
          </a:r>
          <a:endParaRPr lang="en-GB" sz="1200" kern="1200" dirty="0"/>
        </a:p>
      </dsp:txBody>
      <dsp:txXfrm>
        <a:off x="1566940" y="186080"/>
        <a:ext cx="897838" cy="897838"/>
      </dsp:txXfrm>
    </dsp:sp>
    <dsp:sp modelId="{99C67D81-E04E-4941-BCF0-D189EF3F5350}">
      <dsp:nvSpPr>
        <dsp:cNvPr id="0" name=""/>
        <dsp:cNvSpPr/>
      </dsp:nvSpPr>
      <dsp:spPr>
        <a:xfrm>
          <a:off x="2537683" y="374626"/>
          <a:ext cx="520746" cy="520746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2537683" y="374626"/>
        <a:ext cx="520746" cy="520746"/>
      </dsp:txXfrm>
    </dsp:sp>
    <dsp:sp modelId="{55DCDD9A-CF92-44B5-BA76-DF7C46A9AF30}">
      <dsp:nvSpPr>
        <dsp:cNvPr id="0" name=""/>
        <dsp:cNvSpPr/>
      </dsp:nvSpPr>
      <dsp:spPr>
        <a:xfrm>
          <a:off x="3131334" y="186080"/>
          <a:ext cx="897838" cy="89783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Outbound Waste</a:t>
          </a:r>
          <a:endParaRPr lang="en-GB" sz="1200" kern="1200" dirty="0"/>
        </a:p>
      </dsp:txBody>
      <dsp:txXfrm>
        <a:off x="3131334" y="186080"/>
        <a:ext cx="897838" cy="897838"/>
      </dsp:txXfrm>
    </dsp:sp>
    <dsp:sp modelId="{165D8E01-A697-4DC1-8588-B1BD01DF3763}">
      <dsp:nvSpPr>
        <dsp:cNvPr id="0" name=""/>
        <dsp:cNvSpPr/>
      </dsp:nvSpPr>
      <dsp:spPr>
        <a:xfrm>
          <a:off x="4102076" y="374626"/>
          <a:ext cx="520746" cy="520746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4102076" y="374626"/>
        <a:ext cx="520746" cy="520746"/>
      </dsp:txXfrm>
    </dsp:sp>
    <dsp:sp modelId="{36DFE3E4-028A-4248-ABED-70CC395735F6}">
      <dsp:nvSpPr>
        <dsp:cNvPr id="0" name=""/>
        <dsp:cNvSpPr/>
      </dsp:nvSpPr>
      <dsp:spPr>
        <a:xfrm>
          <a:off x="4695727" y="186080"/>
          <a:ext cx="897838" cy="89783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In and Outbound Freight</a:t>
          </a:r>
          <a:endParaRPr lang="en-GB" sz="1200" kern="1200" dirty="0"/>
        </a:p>
      </dsp:txBody>
      <dsp:txXfrm>
        <a:off x="4695727" y="186080"/>
        <a:ext cx="897838" cy="897838"/>
      </dsp:txXfrm>
    </dsp:sp>
    <dsp:sp modelId="{FD4216FE-8D38-4FE5-9B3D-D13C46BAC665}">
      <dsp:nvSpPr>
        <dsp:cNvPr id="0" name=""/>
        <dsp:cNvSpPr/>
      </dsp:nvSpPr>
      <dsp:spPr>
        <a:xfrm>
          <a:off x="5666470" y="374626"/>
          <a:ext cx="520746" cy="520746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5666470" y="374626"/>
        <a:ext cx="520746" cy="520746"/>
      </dsp:txXfrm>
    </dsp:sp>
    <dsp:sp modelId="{0BB90BCE-A205-434D-A1A2-D978A20DCC8C}">
      <dsp:nvSpPr>
        <dsp:cNvPr id="0" name=""/>
        <dsp:cNvSpPr/>
      </dsp:nvSpPr>
      <dsp:spPr>
        <a:xfrm>
          <a:off x="6260120" y="186080"/>
          <a:ext cx="897838" cy="89783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Energy Processing</a:t>
          </a:r>
          <a:endParaRPr lang="en-GB" sz="1200" kern="1200" dirty="0"/>
        </a:p>
      </dsp:txBody>
      <dsp:txXfrm>
        <a:off x="6260120" y="186080"/>
        <a:ext cx="897838" cy="897838"/>
      </dsp:txXfrm>
    </dsp:sp>
    <dsp:sp modelId="{ABBD74CF-97DA-4AE6-B0C2-ACC35A32ADF5}">
      <dsp:nvSpPr>
        <dsp:cNvPr id="0" name=""/>
        <dsp:cNvSpPr/>
      </dsp:nvSpPr>
      <dsp:spPr>
        <a:xfrm>
          <a:off x="7230863" y="374626"/>
          <a:ext cx="520746" cy="520746"/>
        </a:xfrm>
        <a:prstGeom prst="mathEqual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7230863" y="374626"/>
        <a:ext cx="520746" cy="520746"/>
      </dsp:txXfrm>
    </dsp:sp>
    <dsp:sp modelId="{68A3DF4C-9608-4CF6-AC7B-14B30E7A62BF}">
      <dsp:nvSpPr>
        <dsp:cNvPr id="0" name=""/>
        <dsp:cNvSpPr/>
      </dsp:nvSpPr>
      <dsp:spPr>
        <a:xfrm>
          <a:off x="7824514" y="186080"/>
          <a:ext cx="897838" cy="8978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DATEC Carbon Foot Print.</a:t>
          </a:r>
          <a:endParaRPr lang="en-GB" sz="1200" kern="1200" dirty="0"/>
        </a:p>
      </dsp:txBody>
      <dsp:txXfrm>
        <a:off x="7824514" y="186080"/>
        <a:ext cx="897838" cy="89783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6B870B-6B4A-4A8E-A33B-882F7E017A8F}">
      <dsp:nvSpPr>
        <dsp:cNvPr id="0" name=""/>
        <dsp:cNvSpPr/>
      </dsp:nvSpPr>
      <dsp:spPr>
        <a:xfrm>
          <a:off x="2633471" y="338"/>
          <a:ext cx="2962656" cy="5424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>
              <a:solidFill>
                <a:schemeClr val="tx1"/>
              </a:solidFill>
            </a:rPr>
            <a:t>Cost Reduction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2633471" y="338"/>
        <a:ext cx="2962656" cy="542433"/>
      </dsp:txXfrm>
    </dsp:sp>
    <dsp:sp modelId="{63A0AFBB-1003-474F-9B1B-673977F1634E}">
      <dsp:nvSpPr>
        <dsp:cNvPr id="0" name=""/>
        <dsp:cNvSpPr/>
      </dsp:nvSpPr>
      <dsp:spPr>
        <a:xfrm>
          <a:off x="2602630" y="576066"/>
          <a:ext cx="2962656" cy="5424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>
              <a:solidFill>
                <a:schemeClr val="tx1"/>
              </a:solidFill>
            </a:rPr>
            <a:t>Risk Mitigation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2602630" y="576066"/>
        <a:ext cx="2962656" cy="542433"/>
      </dsp:txXfrm>
    </dsp:sp>
    <dsp:sp modelId="{56C3404F-DD6E-448D-B863-1761DFAE60D2}">
      <dsp:nvSpPr>
        <dsp:cNvPr id="0" name=""/>
        <dsp:cNvSpPr/>
      </dsp:nvSpPr>
      <dsp:spPr>
        <a:xfrm>
          <a:off x="2633471" y="1139448"/>
          <a:ext cx="2962656" cy="5424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>
              <a:solidFill>
                <a:schemeClr val="tx1"/>
              </a:solidFill>
            </a:rPr>
            <a:t>Corporate Social Responsibility 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2633471" y="1139448"/>
        <a:ext cx="2962656" cy="542433"/>
      </dsp:txXfrm>
    </dsp:sp>
    <dsp:sp modelId="{E12B0F33-09F0-47E8-A550-83154031B972}">
      <dsp:nvSpPr>
        <dsp:cNvPr id="0" name=""/>
        <dsp:cNvSpPr/>
      </dsp:nvSpPr>
      <dsp:spPr>
        <a:xfrm>
          <a:off x="2633471" y="1709003"/>
          <a:ext cx="2962656" cy="5424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>
              <a:solidFill>
                <a:schemeClr val="tx1"/>
              </a:solidFill>
            </a:rPr>
            <a:t>Enhance Reputation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2633471" y="1709003"/>
        <a:ext cx="2962656" cy="542433"/>
      </dsp:txXfrm>
    </dsp:sp>
    <dsp:sp modelId="{981FB5FA-BE9B-46CD-A0DD-2AA1A6CB7567}">
      <dsp:nvSpPr>
        <dsp:cNvPr id="0" name=""/>
        <dsp:cNvSpPr/>
      </dsp:nvSpPr>
      <dsp:spPr>
        <a:xfrm>
          <a:off x="2633471" y="2278558"/>
          <a:ext cx="2962656" cy="5424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>
              <a:solidFill>
                <a:schemeClr val="tx1"/>
              </a:solidFill>
            </a:rPr>
            <a:t>End User Pressure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2633471" y="2278558"/>
        <a:ext cx="2962656" cy="542433"/>
      </dsp:txXfrm>
    </dsp:sp>
    <dsp:sp modelId="{7F838C4E-710F-4E4F-9D1C-BEB55B12DEB2}">
      <dsp:nvSpPr>
        <dsp:cNvPr id="0" name=""/>
        <dsp:cNvSpPr/>
      </dsp:nvSpPr>
      <dsp:spPr>
        <a:xfrm>
          <a:off x="2602630" y="3384373"/>
          <a:ext cx="2962656" cy="5424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>
              <a:solidFill>
                <a:schemeClr val="tx1"/>
              </a:solidFill>
            </a:rPr>
            <a:t>Supply Chain Pressure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2602630" y="3384373"/>
        <a:ext cx="2962656" cy="542433"/>
      </dsp:txXfrm>
    </dsp:sp>
    <dsp:sp modelId="{689A5BA1-F340-4D82-8CC8-9D6DEDE74F94}">
      <dsp:nvSpPr>
        <dsp:cNvPr id="0" name=""/>
        <dsp:cNvSpPr/>
      </dsp:nvSpPr>
      <dsp:spPr>
        <a:xfrm>
          <a:off x="2602630" y="2808314"/>
          <a:ext cx="2962656" cy="5424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>
              <a:solidFill>
                <a:schemeClr val="tx1"/>
              </a:solidFill>
            </a:rPr>
            <a:t>Competition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2602630" y="2808314"/>
        <a:ext cx="2962656" cy="54243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92F43B-C918-449A-B6D4-B2C1E50DFB8E}">
      <dsp:nvSpPr>
        <dsp:cNvPr id="0" name=""/>
        <dsp:cNvSpPr/>
      </dsp:nvSpPr>
      <dsp:spPr>
        <a:xfrm>
          <a:off x="1053790" y="119990"/>
          <a:ext cx="6428349" cy="6428349"/>
        </a:xfrm>
        <a:prstGeom prst="circularArrow">
          <a:avLst>
            <a:gd name="adj1" fmla="val 5544"/>
            <a:gd name="adj2" fmla="val 330680"/>
            <a:gd name="adj3" fmla="val 13758023"/>
            <a:gd name="adj4" fmla="val 17396869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2F05919-17FB-463C-85B3-D49CE7D46428}">
      <dsp:nvSpPr>
        <dsp:cNvPr id="0" name=""/>
        <dsp:cNvSpPr/>
      </dsp:nvSpPr>
      <dsp:spPr>
        <a:xfrm>
          <a:off x="2839797" y="2487"/>
          <a:ext cx="3033372" cy="15166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latin typeface="+mn-lt"/>
            </a:rPr>
            <a:t>Networks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latin typeface="+mn-lt"/>
            </a:rPr>
            <a:t>Mobile phones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latin typeface="+mn-lt"/>
            </a:rPr>
            <a:t>Prototypes,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latin typeface="+mn-lt"/>
            </a:rPr>
            <a:t>ICT equipment disposal</a:t>
          </a:r>
          <a:endParaRPr lang="en-GB" sz="1400" kern="1200" dirty="0"/>
        </a:p>
      </dsp:txBody>
      <dsp:txXfrm>
        <a:off x="2839797" y="2487"/>
        <a:ext cx="3033372" cy="1516686"/>
      </dsp:txXfrm>
    </dsp:sp>
    <dsp:sp modelId="{CEEB68BD-1B99-4F1C-90A6-9B35B5EFD42D}">
      <dsp:nvSpPr>
        <dsp:cNvPr id="0" name=""/>
        <dsp:cNvSpPr/>
      </dsp:nvSpPr>
      <dsp:spPr>
        <a:xfrm>
          <a:off x="5528238" y="1944525"/>
          <a:ext cx="3033372" cy="15166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n-lt"/>
            </a:rPr>
            <a:t>Reverse Logistic Development support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+mn-lt"/>
            </a:rPr>
            <a:t>Transfrontier</a:t>
          </a:r>
          <a:r>
            <a:rPr lang="en-US" sz="1400" kern="1200" dirty="0" smtClean="0">
              <a:latin typeface="+mn-lt"/>
            </a:rPr>
            <a:t> Shipment  &amp; Environmental Compliance</a:t>
          </a:r>
          <a:endParaRPr lang="en-GB" sz="1400" kern="1200" dirty="0"/>
        </a:p>
      </dsp:txBody>
      <dsp:txXfrm>
        <a:off x="5528238" y="1944525"/>
        <a:ext cx="3033372" cy="1516686"/>
      </dsp:txXfrm>
    </dsp:sp>
    <dsp:sp modelId="{D6992AD3-CFD2-496C-9B9D-9B4E7FE719B2}">
      <dsp:nvSpPr>
        <dsp:cNvPr id="0" name=""/>
        <dsp:cNvSpPr/>
      </dsp:nvSpPr>
      <dsp:spPr>
        <a:xfrm>
          <a:off x="4952061" y="4105184"/>
          <a:ext cx="3033372" cy="15166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n-lt"/>
            </a:rPr>
            <a:t>IT Asset Management with Secure destruction of materials and Data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n-lt"/>
            </a:rPr>
            <a:t>Testing of products and  boards  &amp; component recovery\refurbish for resale or return</a:t>
          </a:r>
          <a:endParaRPr lang="en-GB" sz="1400" kern="1200" dirty="0"/>
        </a:p>
      </dsp:txBody>
      <dsp:txXfrm>
        <a:off x="4952061" y="4105184"/>
        <a:ext cx="3033372" cy="1516686"/>
      </dsp:txXfrm>
    </dsp:sp>
    <dsp:sp modelId="{A1274B31-9C95-463E-AD0F-7C90E33A664D}">
      <dsp:nvSpPr>
        <dsp:cNvPr id="0" name=""/>
        <dsp:cNvSpPr/>
      </dsp:nvSpPr>
      <dsp:spPr>
        <a:xfrm>
          <a:off x="414709" y="4321259"/>
          <a:ext cx="3033372" cy="15166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n-lt"/>
            </a:rPr>
            <a:t>Re – supply of parts to Manufacturing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n-lt"/>
            </a:rPr>
            <a:t>Sales of new/obsolete parts/components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n-lt"/>
            </a:rPr>
            <a:t>Reuse and Recycle of ITC  equipment</a:t>
          </a:r>
          <a:endParaRPr lang="en-GB" sz="1400" kern="1200" dirty="0"/>
        </a:p>
      </dsp:txBody>
      <dsp:txXfrm>
        <a:off x="414709" y="4321259"/>
        <a:ext cx="3033372" cy="1516686"/>
      </dsp:txXfrm>
    </dsp:sp>
    <dsp:sp modelId="{2C60144D-5732-4695-9BB1-4D0C00429475}">
      <dsp:nvSpPr>
        <dsp:cNvPr id="0" name=""/>
        <dsp:cNvSpPr/>
      </dsp:nvSpPr>
      <dsp:spPr>
        <a:xfrm>
          <a:off x="126608" y="2016577"/>
          <a:ext cx="3033372" cy="15166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n-lt"/>
            </a:rPr>
            <a:t>Recycling, Base &amp; Precious metal refining/metals return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latin typeface="+mn-lt"/>
            </a:rPr>
            <a:t>Green supply Chain for new products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latin typeface="+mn-lt"/>
            </a:rPr>
            <a:t>CO2 measurement and offsetting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latin typeface="+mn-lt"/>
            </a:rPr>
            <a:t>Global reporting</a:t>
          </a:r>
          <a:endParaRPr lang="en-GB" sz="1400" kern="1200" dirty="0"/>
        </a:p>
      </dsp:txBody>
      <dsp:txXfrm>
        <a:off x="126608" y="2016577"/>
        <a:ext cx="3033372" cy="15166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E6442-A4C8-49BA-8277-EC4D700DDFE5}" type="datetimeFigureOut">
              <a:rPr lang="en-GB" smtClean="0"/>
              <a:pPr/>
              <a:t>09/09/2012</a:t>
            </a:fld>
            <a:endParaRPr lang="en-GB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1A740-A286-4CEB-8EF8-C645C46F00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7615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Similar map with locations in different colors, sort of a combo between map and org chart- Adding Sweden - Kristinemamn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E68B4B-C2E8-4263-BB9B-3424A61C640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Global feeling on these slides. Will place imagery to match-in general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57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b"/>
          <a:lstStyle/>
          <a:p>
            <a:pPr algn="r"/>
            <a:fld id="{C7D461A2-614F-4F62-A8FC-96ED2E564D95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/>
              <a:t>3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61E895-9DF4-4AF8-9A81-B03A0A5E24CD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4D7568-B56B-4FFB-94A3-D9432526CF3B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1A740-A286-4CEB-8EF8-C645C46F00CA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A47F-5DA5-4744-A4AB-CBB45C5DA97D}" type="datetimeFigureOut">
              <a:rPr lang="en-GB" smtClean="0"/>
              <a:pPr/>
              <a:t>09/09/2012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8C2F-857C-4228-8239-C708E54479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74453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A47F-5DA5-4744-A4AB-CBB45C5DA97D}" type="datetimeFigureOut">
              <a:rPr lang="en-GB" smtClean="0"/>
              <a:pPr/>
              <a:t>09/09/2012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8C2F-857C-4228-8239-C708E54479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86550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A47F-5DA5-4744-A4AB-CBB45C5DA97D}" type="datetimeFigureOut">
              <a:rPr lang="en-GB" smtClean="0"/>
              <a:pPr/>
              <a:t>09/09/2012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8C2F-857C-4228-8239-C708E54479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02511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7086600" y="609600"/>
            <a:ext cx="1828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4" descr="BELMONT_TRADING_CO_LOGO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9138" y="422275"/>
            <a:ext cx="1922462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149CBBE-9F4F-4501-B844-BEEE0D329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565509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A47F-5DA5-4744-A4AB-CBB45C5DA97D}" type="datetimeFigureOut">
              <a:rPr lang="en-GB" smtClean="0"/>
              <a:pPr/>
              <a:t>09/09/2012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8C2F-857C-4228-8239-C708E54479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5835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A47F-5DA5-4744-A4AB-CBB45C5DA97D}" type="datetimeFigureOut">
              <a:rPr lang="en-GB" smtClean="0"/>
              <a:pPr/>
              <a:t>09/09/2012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8C2F-857C-4228-8239-C708E54479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9075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A47F-5DA5-4744-A4AB-CBB45C5DA97D}" type="datetimeFigureOut">
              <a:rPr lang="en-GB" smtClean="0"/>
              <a:pPr/>
              <a:t>09/09/2012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8C2F-857C-4228-8239-C708E54479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134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A47F-5DA5-4744-A4AB-CBB45C5DA97D}" type="datetimeFigureOut">
              <a:rPr lang="en-GB" smtClean="0"/>
              <a:pPr/>
              <a:t>09/09/2012</a:t>
            </a:fld>
            <a:endParaRPr lang="en-GB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8C2F-857C-4228-8239-C708E54479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5701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A47F-5DA5-4744-A4AB-CBB45C5DA97D}" type="datetimeFigureOut">
              <a:rPr lang="en-GB" smtClean="0"/>
              <a:pPr/>
              <a:t>09/09/2012</a:t>
            </a:fld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8C2F-857C-4228-8239-C708E54479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6643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A47F-5DA5-4744-A4AB-CBB45C5DA97D}" type="datetimeFigureOut">
              <a:rPr lang="en-GB" smtClean="0"/>
              <a:pPr/>
              <a:t>09/09/2012</a:t>
            </a:fld>
            <a:endParaRPr lang="en-GB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8C2F-857C-4228-8239-C708E54479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246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A47F-5DA5-4744-A4AB-CBB45C5DA97D}" type="datetimeFigureOut">
              <a:rPr lang="en-GB" smtClean="0"/>
              <a:pPr/>
              <a:t>09/09/2012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8C2F-857C-4228-8239-C708E54479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78326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A47F-5DA5-4744-A4AB-CBB45C5DA97D}" type="datetimeFigureOut">
              <a:rPr lang="en-GB" smtClean="0"/>
              <a:pPr/>
              <a:t>09/09/2012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88C2F-857C-4228-8239-C708E54479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43931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FA47F-5DA5-4744-A4AB-CBB45C5DA97D}" type="datetimeFigureOut">
              <a:rPr lang="en-GB" smtClean="0"/>
              <a:pPr/>
              <a:t>09/09/2012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88C2F-857C-4228-8239-C708E54479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4077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cid:image002.jpg@01CB4510.BB801DC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image002.jpg@01CB4510.BB801DC0" TargetMode="External"/><Relationship Id="rId7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image002.jpg@01CB4510.BB801DC0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image002.jpg@01CB4510.BB801DC0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0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5"/>
          <p:cNvSpPr txBox="1">
            <a:spLocks noChangeArrowheads="1"/>
          </p:cNvSpPr>
          <p:nvPr/>
        </p:nvSpPr>
        <p:spPr bwMode="auto">
          <a:xfrm>
            <a:off x="251520" y="4869160"/>
            <a:ext cx="864096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Century Gothic" pitchFamily="34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Century Gothic" pitchFamily="34" charset="0"/>
              </a:rPr>
              <a:t>  </a:t>
            </a:r>
            <a:endParaRPr lang="en-US" sz="2400" dirty="0">
              <a:solidFill>
                <a:schemeClr val="tx2"/>
              </a:solidFill>
              <a:latin typeface="Century Gothic" pitchFamily="34" charset="0"/>
            </a:endParaRPr>
          </a:p>
        </p:txBody>
      </p:sp>
      <p:pic>
        <p:nvPicPr>
          <p:cNvPr id="15363" name="Picture 15" descr="LOGO3"/>
          <p:cNvPicPr>
            <a:picLocks noChangeAspect="1" noChangeArrowheads="1"/>
          </p:cNvPicPr>
          <p:nvPr/>
        </p:nvPicPr>
        <p:blipFill>
          <a:blip r:embed="rId2" cstate="print"/>
          <a:srcRect l="4424" t="6525" r="4424" b="6525"/>
          <a:stretch>
            <a:fillRect/>
          </a:stretch>
        </p:blipFill>
        <p:spPr bwMode="auto">
          <a:xfrm>
            <a:off x="7092950" y="5661025"/>
            <a:ext cx="18002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1187624" y="5343390"/>
            <a:ext cx="47525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rgbClr val="000000"/>
                </a:solidFill>
                <a:latin typeface="Century Gothic" pitchFamily="34" charset="0"/>
              </a:rPr>
              <a:t>Date</a:t>
            </a:r>
            <a:r>
              <a:rPr lang="en-US" sz="1200" b="1" dirty="0" smtClean="0">
                <a:solidFill>
                  <a:srgbClr val="000000"/>
                </a:solidFill>
                <a:latin typeface="Century Gothic" pitchFamily="34" charset="0"/>
              </a:rPr>
              <a:t>: 18</a:t>
            </a:r>
            <a:r>
              <a:rPr lang="en-US" sz="1200" b="1" baseline="30000" dirty="0" smtClean="0">
                <a:solidFill>
                  <a:srgbClr val="000000"/>
                </a:solidFill>
                <a:latin typeface="Century Gothic" pitchFamily="34" charset="0"/>
              </a:rPr>
              <a:t>th</a:t>
            </a:r>
            <a:r>
              <a:rPr lang="en-US" sz="1200" b="1" dirty="0" smtClean="0">
                <a:solidFill>
                  <a:srgbClr val="000000"/>
                </a:solidFill>
                <a:latin typeface="Century Gothic" pitchFamily="34" charset="0"/>
              </a:rPr>
              <a:t> September 2012</a:t>
            </a:r>
            <a:endParaRPr lang="en-US" sz="12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67544" y="5661338"/>
            <a:ext cx="8676456" cy="1196662"/>
            <a:chOff x="683568" y="5876925"/>
            <a:chExt cx="8460432" cy="908977"/>
          </a:xfrm>
        </p:grpSpPr>
        <p:pic>
          <p:nvPicPr>
            <p:cNvPr id="8" name="Picture 2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5877272"/>
              <a:ext cx="990600" cy="776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9" descr="DATEC - no edge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24300" y="5876925"/>
              <a:ext cx="1524000" cy="814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4" descr="BELMONT_TRADING_CO_LOGO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58000" y="5960402"/>
              <a:ext cx="2286000" cy="82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10"/>
          <p:cNvSpPr/>
          <p:nvPr/>
        </p:nvSpPr>
        <p:spPr>
          <a:xfrm>
            <a:off x="6948264" y="188640"/>
            <a:ext cx="2195736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7504" y="4725144"/>
            <a:ext cx="9036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The Practicalities Of Working In The Sustainable ICT Supply Chain : A  Recyclers Point Of View</a:t>
            </a:r>
            <a:endParaRPr lang="en-GB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</p:nvPr>
        </p:nvGraphicFramePr>
        <p:xfrm>
          <a:off x="457200" y="2420888"/>
          <a:ext cx="822960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250825" y="0"/>
            <a:ext cx="0" cy="16287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 rot="16200000">
            <a:off x="-1808957" y="3450432"/>
            <a:ext cx="4170363" cy="5270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defTabSz="762000" eaLnBrk="0" hangingPunct="0">
              <a:lnSpc>
                <a:spcPct val="75000"/>
              </a:lnSpc>
              <a:spcBef>
                <a:spcPct val="40000"/>
              </a:spcBef>
              <a:defRPr/>
            </a:pPr>
            <a:r>
              <a:rPr lang="en-US" sz="3600" b="1" dirty="0">
                <a:solidFill>
                  <a:schemeClr val="tx2"/>
                </a:solidFill>
                <a:latin typeface="+mn-lt"/>
              </a:rPr>
              <a:t>Drivers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8" name="Content Placeholder 7"/>
          <p:cNvSpPr txBox="1">
            <a:spLocks/>
          </p:cNvSpPr>
          <p:nvPr/>
        </p:nvSpPr>
        <p:spPr bwMode="auto">
          <a:xfrm>
            <a:off x="395288" y="1484313"/>
            <a:ext cx="82296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GB" sz="2700" dirty="0">
                <a:latin typeface="+mn-lt"/>
              </a:rPr>
              <a:t>The main drivers for </a:t>
            </a:r>
            <a:r>
              <a:rPr lang="en-GB" sz="2700" dirty="0" err="1">
                <a:latin typeface="+mn-lt"/>
              </a:rPr>
              <a:t>Datec</a:t>
            </a:r>
            <a:r>
              <a:rPr lang="en-GB" sz="2700" dirty="0">
                <a:latin typeface="+mn-lt"/>
              </a:rPr>
              <a:t> Technologies were as follows:</a:t>
            </a:r>
            <a:endParaRPr lang="en-US" sz="2700" dirty="0">
              <a:latin typeface="+mn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2627313" y="5805488"/>
            <a:ext cx="3744912" cy="576262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850" y="333375"/>
            <a:ext cx="8208963" cy="722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41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Why Calculate Carbon Footprint?</a:t>
            </a:r>
            <a:endParaRPr lang="en-US" sz="41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1" name="Picture 15" descr="LOGO3"/>
          <p:cNvPicPr>
            <a:picLocks noChangeAspect="1" noChangeArrowheads="1"/>
          </p:cNvPicPr>
          <p:nvPr/>
        </p:nvPicPr>
        <p:blipFill>
          <a:blip r:embed="rId8" cstate="print"/>
          <a:srcRect l="4424" t="6525" r="4424" b="6525"/>
          <a:stretch>
            <a:fillRect/>
          </a:stretch>
        </p:blipFill>
        <p:spPr>
          <a:xfrm>
            <a:off x="7543800" y="5823200"/>
            <a:ext cx="1600200" cy="103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utoUpdateAnimBg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5" descr="LOGO3"/>
          <p:cNvPicPr>
            <a:picLocks noChangeAspect="1" noChangeArrowheads="1"/>
          </p:cNvPicPr>
          <p:nvPr/>
        </p:nvPicPr>
        <p:blipFill>
          <a:blip r:embed="rId3" cstate="print"/>
          <a:srcRect l="4424" t="6525" r="4424" b="6525"/>
          <a:stretch>
            <a:fillRect/>
          </a:stretch>
        </p:blipFill>
        <p:spPr>
          <a:xfrm>
            <a:off x="7543800" y="5823200"/>
            <a:ext cx="1600200" cy="1034800"/>
          </a:xfrm>
          <a:prstGeom prst="rect">
            <a:avLst/>
          </a:prstGeom>
          <a:noFill/>
        </p:spPr>
      </p:pic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250825" y="0"/>
            <a:ext cx="0" cy="16287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 rot="16200000">
            <a:off x="-1808957" y="3450432"/>
            <a:ext cx="4170363" cy="5270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defTabSz="762000" eaLnBrk="0" hangingPunct="0">
              <a:lnSpc>
                <a:spcPct val="75000"/>
              </a:lnSpc>
              <a:spcBef>
                <a:spcPct val="40000"/>
              </a:spcBef>
              <a:defRPr/>
            </a:pPr>
            <a:r>
              <a:rPr lang="en-US" sz="3600" b="1" dirty="0">
                <a:solidFill>
                  <a:schemeClr val="tx2"/>
                </a:solidFill>
                <a:latin typeface="+mn-lt"/>
              </a:rPr>
              <a:t>Steps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13317" name="Content Placeholder 9" descr="Scope 1,2&amp;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73125" y="1989138"/>
            <a:ext cx="7659688" cy="3881437"/>
          </a:xfrm>
        </p:spPr>
      </p:pic>
      <p:sp>
        <p:nvSpPr>
          <p:cNvPr id="9" name="TextBox 8"/>
          <p:cNvSpPr txBox="1"/>
          <p:nvPr/>
        </p:nvSpPr>
        <p:spPr>
          <a:xfrm>
            <a:off x="468313" y="333375"/>
            <a:ext cx="8207375" cy="722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41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Carbon Footprint Scopes</a:t>
            </a:r>
            <a:endParaRPr lang="en-US" sz="41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1905000" y="190500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b="1" dirty="0" smtClean="0"/>
              <a:t>Datec are working</a:t>
            </a:r>
          </a:p>
          <a:p>
            <a:pPr algn="ctr"/>
            <a:r>
              <a:rPr lang="nb-NO" sz="2400" b="1" dirty="0" smtClean="0"/>
              <a:t>to be able to offset the CO2 Emissions from </a:t>
            </a:r>
          </a:p>
          <a:p>
            <a:pPr algn="ctr"/>
            <a:r>
              <a:rPr lang="nb-NO" sz="2400" b="1" dirty="0" smtClean="0"/>
              <a:t>our customer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" y="228600"/>
            <a:ext cx="830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3200" b="1" dirty="0" smtClean="0">
                <a:solidFill>
                  <a:srgbClr val="D57F29"/>
                </a:solidFill>
                <a:latin typeface="Century Gothic" pitchFamily="34" charset="0"/>
              </a:rPr>
              <a:t>CO2 </a:t>
            </a:r>
            <a:r>
              <a:rPr lang="en-US" sz="3200" dirty="0" smtClean="0">
                <a:solidFill>
                  <a:srgbClr val="002060"/>
                </a:solidFill>
                <a:latin typeface="Century Gothic" pitchFamily="34" charset="0"/>
              </a:rPr>
              <a:t>Emissions </a:t>
            </a:r>
            <a:r>
              <a:rPr lang="en-US" sz="3200" b="1" dirty="0" smtClean="0">
                <a:solidFill>
                  <a:srgbClr val="D57F29"/>
                </a:solidFill>
                <a:latin typeface="Century Gothic" pitchFamily="34" charset="0"/>
              </a:rPr>
              <a:t>Offsetting Possibilities</a:t>
            </a:r>
          </a:p>
        </p:txBody>
      </p:sp>
      <p:pic>
        <p:nvPicPr>
          <p:cNvPr id="7" name="Bildobjekt 7" descr="trees4scotla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990600"/>
            <a:ext cx="2540579" cy="863797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581400"/>
            <a:ext cx="202107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9" descr="DATEC - no edg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5954448"/>
            <a:ext cx="1524000" cy="90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ruta 4"/>
          <p:cNvSpPr txBox="1"/>
          <p:nvPr/>
        </p:nvSpPr>
        <p:spPr>
          <a:xfrm>
            <a:off x="2133600" y="5410200"/>
            <a:ext cx="54864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Offset the emissions where they are generated</a:t>
            </a:r>
          </a:p>
        </p:txBody>
      </p:sp>
      <p:pic>
        <p:nvPicPr>
          <p:cNvPr id="14" name="Picture 6" descr="2010_0216January2010007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3276600"/>
            <a:ext cx="2304256" cy="1728441"/>
          </a:xfrm>
          <a:prstGeom prst="rect">
            <a:avLst/>
          </a:prstGeom>
          <a:noFill/>
        </p:spPr>
      </p:pic>
      <p:pic>
        <p:nvPicPr>
          <p:cNvPr id="10" name="Picture 9" descr="DatecForestSign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3284984"/>
            <a:ext cx="2275840" cy="17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9321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96752"/>
            <a:ext cx="8748464" cy="540060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476672"/>
            <a:ext cx="3117032" cy="69269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en-GB" sz="4400" b="1" dirty="0" smtClean="0">
                <a:solidFill>
                  <a:schemeClr val="tx2"/>
                </a:solidFill>
                <a:latin typeface="Franklin Gothic Book" pitchFamily="34" charset="0"/>
                <a:ea typeface="+mj-ea"/>
                <a:cs typeface="+mj-cs"/>
              </a:rPr>
              <a:t>In </a:t>
            </a:r>
            <a:r>
              <a:rPr lang="en-GB" sz="4400" b="1" dirty="0" smtClean="0">
                <a:solidFill>
                  <a:schemeClr val="accent6"/>
                </a:solidFill>
                <a:latin typeface="Franklin Gothic Book" pitchFamily="34" charset="0"/>
                <a:ea typeface="+mj-ea"/>
                <a:cs typeface="+mj-cs"/>
              </a:rPr>
              <a:t>Short…</a:t>
            </a:r>
            <a:endParaRPr lang="en-GB" sz="4400" b="1" dirty="0">
              <a:solidFill>
                <a:schemeClr val="accent6"/>
              </a:solidFill>
              <a:latin typeface="Franklin Gothic Book" pitchFamily="34" charset="0"/>
              <a:ea typeface="+mj-ea"/>
              <a:cs typeface="+mj-cs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251520" y="188640"/>
          <a:ext cx="8712968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15" descr="LOGO3"/>
          <p:cNvPicPr>
            <a:picLocks noChangeAspect="1" noChangeArrowheads="1"/>
          </p:cNvPicPr>
          <p:nvPr/>
        </p:nvPicPr>
        <p:blipFill>
          <a:blip r:embed="rId8" cstate="print"/>
          <a:srcRect l="4424" t="6525" r="4424" b="6525"/>
          <a:stretch>
            <a:fillRect/>
          </a:stretch>
        </p:blipFill>
        <p:spPr>
          <a:xfrm>
            <a:off x="7543800" y="5823200"/>
            <a:ext cx="1600200" cy="103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8941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thank you.png"/>
          <p:cNvPicPr>
            <a:picLocks noChangeAspect="1"/>
          </p:cNvPicPr>
          <p:nvPr/>
        </p:nvPicPr>
        <p:blipFill>
          <a:blip r:embed="rId2" cstate="print"/>
          <a:srcRect b="38889"/>
          <a:stretch>
            <a:fillRect/>
          </a:stretch>
        </p:blipFill>
        <p:spPr bwMode="auto">
          <a:xfrm>
            <a:off x="0" y="0"/>
            <a:ext cx="914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648200" y="4221088"/>
            <a:ext cx="449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</a:rPr>
              <a:t>Jeff Borrman</a:t>
            </a:r>
          </a:p>
          <a:p>
            <a:r>
              <a:rPr lang="en-GB" sz="2000" b="1" dirty="0" smtClean="0">
                <a:solidFill>
                  <a:schemeClr val="tx2"/>
                </a:solidFill>
              </a:rPr>
              <a:t>jeffb@datectech.co.uk</a:t>
            </a:r>
            <a:endParaRPr lang="en-GB" sz="2000" b="1" dirty="0">
              <a:solidFill>
                <a:schemeClr val="tx2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59080" y="5661338"/>
            <a:ext cx="8676456" cy="1196662"/>
            <a:chOff x="683568" y="5876925"/>
            <a:chExt cx="8460432" cy="908977"/>
          </a:xfrm>
        </p:grpSpPr>
        <p:pic>
          <p:nvPicPr>
            <p:cNvPr id="10" name="Picture 2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5877272"/>
              <a:ext cx="990600" cy="776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 descr="DATEC - no edge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24300" y="5876925"/>
              <a:ext cx="1524000" cy="814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4" descr="BELMONT_TRADING_CO_LOGO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58000" y="5960402"/>
              <a:ext cx="2286000" cy="82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112240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2" descr="map.png"/>
          <p:cNvPicPr>
            <a:picLocks noChangeAspect="1"/>
          </p:cNvPicPr>
          <p:nvPr/>
        </p:nvPicPr>
        <p:blipFill>
          <a:blip r:embed="rId3" cstate="print"/>
          <a:srcRect t="28889"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179512" y="260648"/>
            <a:ext cx="5686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D57F29"/>
                </a:solidFill>
                <a:latin typeface="Century Gothic" pitchFamily="34" charset="0"/>
              </a:rPr>
              <a:t>Global </a:t>
            </a:r>
            <a:r>
              <a:rPr lang="en-US" sz="3200">
                <a:solidFill>
                  <a:srgbClr val="002060"/>
                </a:solidFill>
                <a:latin typeface="Century Gothic" pitchFamily="34" charset="0"/>
              </a:rPr>
              <a:t>Presence &amp; Support </a:t>
            </a:r>
          </a:p>
        </p:txBody>
      </p:sp>
      <p:sp>
        <p:nvSpPr>
          <p:cNvPr id="21509" name="Text Box 40"/>
          <p:cNvSpPr txBox="1">
            <a:spLocks noChangeArrowheads="1"/>
          </p:cNvSpPr>
          <p:nvPr/>
        </p:nvSpPr>
        <p:spPr bwMode="auto">
          <a:xfrm>
            <a:off x="4089400" y="2895600"/>
            <a:ext cx="86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900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</a:rPr>
              <a:t> Kilwinning, Scotland</a:t>
            </a:r>
          </a:p>
        </p:txBody>
      </p:sp>
      <p:sp>
        <p:nvSpPr>
          <p:cNvPr id="21510" name="Text Box 41"/>
          <p:cNvSpPr txBox="1">
            <a:spLocks noChangeArrowheads="1"/>
          </p:cNvSpPr>
          <p:nvPr/>
        </p:nvSpPr>
        <p:spPr bwMode="auto">
          <a:xfrm>
            <a:off x="703263" y="2209800"/>
            <a:ext cx="10668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</a:rPr>
              <a:t>Chicago, IL</a:t>
            </a:r>
          </a:p>
        </p:txBody>
      </p:sp>
      <p:sp>
        <p:nvSpPr>
          <p:cNvPr id="21511" name="Text Box 47"/>
          <p:cNvSpPr txBox="1">
            <a:spLocks noChangeArrowheads="1"/>
          </p:cNvSpPr>
          <p:nvPr/>
        </p:nvSpPr>
        <p:spPr bwMode="auto">
          <a:xfrm>
            <a:off x="1295400" y="3886200"/>
            <a:ext cx="124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900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</a:rPr>
              <a:t> Guadalajara, Mexico</a:t>
            </a:r>
          </a:p>
        </p:txBody>
      </p:sp>
      <p:sp>
        <p:nvSpPr>
          <p:cNvPr id="21512" name="Text Box 49"/>
          <p:cNvSpPr txBox="1">
            <a:spLocks noChangeArrowheads="1"/>
          </p:cNvSpPr>
          <p:nvPr/>
        </p:nvSpPr>
        <p:spPr bwMode="auto">
          <a:xfrm>
            <a:off x="533400" y="2057400"/>
            <a:ext cx="12446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900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</a:rPr>
              <a:t> Northbrook, IL</a:t>
            </a:r>
          </a:p>
        </p:txBody>
      </p:sp>
      <p:sp>
        <p:nvSpPr>
          <p:cNvPr id="21513" name="Text Box 67"/>
          <p:cNvSpPr txBox="1">
            <a:spLocks noChangeArrowheads="1"/>
          </p:cNvSpPr>
          <p:nvPr/>
        </p:nvSpPr>
        <p:spPr bwMode="auto">
          <a:xfrm>
            <a:off x="1412875" y="4373563"/>
            <a:ext cx="1244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900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</a:rPr>
              <a:t>Bogota, DC </a:t>
            </a:r>
            <a:endParaRPr lang="en-US" sz="900">
              <a:solidFill>
                <a:srgbClr val="000000"/>
              </a:solidFill>
              <a:latin typeface="Century Gothic" pitchFamily="34" charset="0"/>
              <a:cs typeface="Times New Roman" pitchFamily="18" charset="0"/>
            </a:endParaRPr>
          </a:p>
          <a:p>
            <a:pPr algn="r"/>
            <a:r>
              <a:rPr lang="en-US" sz="900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</a:rPr>
              <a:t>Colombia</a:t>
            </a:r>
          </a:p>
        </p:txBody>
      </p:sp>
      <p:sp>
        <p:nvSpPr>
          <p:cNvPr id="21514" name="Text Box 40"/>
          <p:cNvSpPr txBox="1">
            <a:spLocks noChangeArrowheads="1"/>
          </p:cNvSpPr>
          <p:nvPr/>
        </p:nvSpPr>
        <p:spPr bwMode="auto">
          <a:xfrm>
            <a:off x="3394075" y="5195888"/>
            <a:ext cx="12446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900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</a:rPr>
              <a:t>São Paulo, Brazil</a:t>
            </a:r>
            <a:endParaRPr lang="en-US" sz="900">
              <a:solidFill>
                <a:srgbClr val="000000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1515" name="Rectangle 18"/>
          <p:cNvSpPr>
            <a:spLocks noChangeArrowheads="1"/>
          </p:cNvSpPr>
          <p:nvPr/>
        </p:nvSpPr>
        <p:spPr bwMode="auto">
          <a:xfrm>
            <a:off x="3124200" y="3429000"/>
            <a:ext cx="1068388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</a:rPr>
              <a:t>Bridgewater, NJ</a:t>
            </a:r>
          </a:p>
        </p:txBody>
      </p:sp>
      <p:sp>
        <p:nvSpPr>
          <p:cNvPr id="21516" name="Rectangle 19"/>
          <p:cNvSpPr>
            <a:spLocks noChangeArrowheads="1"/>
          </p:cNvSpPr>
          <p:nvPr/>
        </p:nvSpPr>
        <p:spPr bwMode="auto">
          <a:xfrm>
            <a:off x="1074738" y="3336925"/>
            <a:ext cx="9366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</a:rPr>
              <a:t>Hayward, CA</a:t>
            </a:r>
          </a:p>
        </p:txBody>
      </p:sp>
      <p:sp>
        <p:nvSpPr>
          <p:cNvPr id="21517" name="Rectangle 20"/>
          <p:cNvSpPr>
            <a:spLocks noChangeArrowheads="1"/>
          </p:cNvSpPr>
          <p:nvPr/>
        </p:nvSpPr>
        <p:spPr bwMode="auto">
          <a:xfrm>
            <a:off x="257175" y="1905000"/>
            <a:ext cx="1265238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</a:rPr>
              <a:t>Elk Grove Village, IL</a:t>
            </a:r>
          </a:p>
        </p:txBody>
      </p:sp>
      <p:sp>
        <p:nvSpPr>
          <p:cNvPr id="21518" name="Rectangle 21"/>
          <p:cNvSpPr>
            <a:spLocks noChangeArrowheads="1"/>
          </p:cNvSpPr>
          <p:nvPr/>
        </p:nvSpPr>
        <p:spPr bwMode="auto">
          <a:xfrm>
            <a:off x="3968750" y="4622800"/>
            <a:ext cx="9715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</a:rPr>
              <a:t>Manaus, Brazil</a:t>
            </a:r>
          </a:p>
        </p:txBody>
      </p:sp>
      <p:sp>
        <p:nvSpPr>
          <p:cNvPr id="21519" name="Text Box 40"/>
          <p:cNvSpPr txBox="1">
            <a:spLocks noChangeArrowheads="1"/>
          </p:cNvSpPr>
          <p:nvPr/>
        </p:nvSpPr>
        <p:spPr bwMode="auto">
          <a:xfrm>
            <a:off x="4495800" y="2276475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900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</a:rPr>
              <a:t> Kristinehamn, Sweden</a:t>
            </a:r>
          </a:p>
        </p:txBody>
      </p:sp>
      <p:cxnSp>
        <p:nvCxnSpPr>
          <p:cNvPr id="26" name="Straight Connector 25"/>
          <p:cNvCxnSpPr/>
          <p:nvPr/>
        </p:nvCxnSpPr>
        <p:spPr>
          <a:xfrm rot="10800000">
            <a:off x="1447800" y="2362200"/>
            <a:ext cx="1295400" cy="971550"/>
          </a:xfrm>
          <a:prstGeom prst="line">
            <a:avLst/>
          </a:prstGeom>
          <a:ln w="63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5203031" y="2769394"/>
            <a:ext cx="338138" cy="0"/>
          </a:xfrm>
          <a:prstGeom prst="line">
            <a:avLst/>
          </a:prstGeom>
          <a:ln w="63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2578100" y="4518025"/>
            <a:ext cx="381000" cy="3175"/>
          </a:xfrm>
          <a:prstGeom prst="line">
            <a:avLst/>
          </a:prstGeom>
          <a:ln w="63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348038" y="4773613"/>
            <a:ext cx="690562" cy="0"/>
          </a:xfrm>
          <a:prstGeom prst="line">
            <a:avLst/>
          </a:prstGeom>
          <a:ln w="63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Flowchart: Connector 24"/>
          <p:cNvSpPr/>
          <p:nvPr/>
        </p:nvSpPr>
        <p:spPr>
          <a:xfrm>
            <a:off x="4800600" y="34290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9" name="Flowchart: Connector 28"/>
          <p:cNvSpPr/>
          <p:nvPr/>
        </p:nvSpPr>
        <p:spPr>
          <a:xfrm>
            <a:off x="5029200" y="32766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1" name="Flowchart: Connector 30"/>
          <p:cNvSpPr/>
          <p:nvPr/>
        </p:nvSpPr>
        <p:spPr>
          <a:xfrm>
            <a:off x="5486400" y="28956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3" name="Flowchart: Connector 32"/>
          <p:cNvSpPr/>
          <p:nvPr/>
        </p:nvSpPr>
        <p:spPr>
          <a:xfrm flipV="1">
            <a:off x="5410200" y="32766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5" name="Flowchart: Connector 34"/>
          <p:cNvSpPr/>
          <p:nvPr/>
        </p:nvSpPr>
        <p:spPr>
          <a:xfrm>
            <a:off x="7696200" y="4419600"/>
            <a:ext cx="76200" cy="76200"/>
          </a:xfrm>
          <a:prstGeom prst="flowChartConnec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cxnSp>
        <p:nvCxnSpPr>
          <p:cNvPr id="38" name="Straight Connector 37"/>
          <p:cNvCxnSpPr/>
          <p:nvPr/>
        </p:nvCxnSpPr>
        <p:spPr>
          <a:xfrm rot="5400000">
            <a:off x="7467600" y="4648200"/>
            <a:ext cx="381000" cy="7620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32" name="TextBox 38"/>
          <p:cNvSpPr txBox="1">
            <a:spLocks noChangeArrowheads="1"/>
          </p:cNvSpPr>
          <p:nvPr/>
        </p:nvSpPr>
        <p:spPr bwMode="auto">
          <a:xfrm>
            <a:off x="7010400" y="4876800"/>
            <a:ext cx="7620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900">
                <a:latin typeface="Century Gothic" pitchFamily="34" charset="0"/>
              </a:rPr>
              <a:t>Singapore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51520" y="947552"/>
            <a:ext cx="8676456" cy="1046944"/>
            <a:chOff x="683568" y="5876925"/>
            <a:chExt cx="8460432" cy="908977"/>
          </a:xfrm>
        </p:grpSpPr>
        <p:pic>
          <p:nvPicPr>
            <p:cNvPr id="32" name="Picture 2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3568" y="5877272"/>
              <a:ext cx="990600" cy="776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9" descr="DATEC - no edge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24300" y="5876925"/>
              <a:ext cx="1524000" cy="814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4" descr="BELMONT_TRADING_CO_LOGO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58000" y="5960402"/>
              <a:ext cx="2286000" cy="82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5"/>
          <p:cNvSpPr txBox="1">
            <a:spLocks noChangeArrowheads="1"/>
          </p:cNvSpPr>
          <p:nvPr/>
        </p:nvSpPr>
        <p:spPr bwMode="auto">
          <a:xfrm>
            <a:off x="2209800" y="228600"/>
            <a:ext cx="66849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b="1">
                <a:solidFill>
                  <a:srgbClr val="D57F29"/>
                </a:solidFill>
                <a:latin typeface="Century Gothic" pitchFamily="34" charset="0"/>
              </a:rPr>
              <a:t>Business </a:t>
            </a:r>
            <a:r>
              <a:rPr lang="en-US" sz="3200" b="1">
                <a:solidFill>
                  <a:srgbClr val="002060"/>
                </a:solidFill>
                <a:latin typeface="Century Gothic" pitchFamily="34" charset="0"/>
              </a:rPr>
              <a:t>Solutions</a:t>
            </a:r>
            <a:r>
              <a:rPr lang="en-US" sz="3000" b="1">
                <a:solidFill>
                  <a:srgbClr val="D57F29"/>
                </a:solidFill>
                <a:latin typeface="Century Gothic" pitchFamily="34" charset="0"/>
              </a:rPr>
              <a:t> for </a:t>
            </a:r>
            <a:r>
              <a:rPr lang="en-US" sz="3200" b="1">
                <a:solidFill>
                  <a:srgbClr val="002060"/>
                </a:solidFill>
                <a:latin typeface="Century Gothic" pitchFamily="34" charset="0"/>
              </a:rPr>
              <a:t>ICT Products</a:t>
            </a:r>
          </a:p>
        </p:txBody>
      </p:sp>
      <p:pic>
        <p:nvPicPr>
          <p:cNvPr id="23554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851525"/>
            <a:ext cx="10668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9" descr="DATEC - no edg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5791200"/>
            <a:ext cx="1793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39552" y="1700808"/>
            <a:ext cx="8296200" cy="3781129"/>
            <a:chOff x="544975" y="1889575"/>
            <a:chExt cx="8296200" cy="3780691"/>
          </a:xfrm>
        </p:grpSpPr>
        <p:sp>
          <p:nvSpPr>
            <p:cNvPr id="23557" name="TextBox 28"/>
            <p:cNvSpPr txBox="1">
              <a:spLocks noChangeArrowheads="1"/>
            </p:cNvSpPr>
            <p:nvPr/>
          </p:nvSpPr>
          <p:spPr bwMode="auto">
            <a:xfrm>
              <a:off x="767151" y="4726158"/>
              <a:ext cx="21336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dirty="0">
                  <a:solidFill>
                    <a:srgbClr val="00008B"/>
                  </a:solidFill>
                  <a:latin typeface="Century Gothic" pitchFamily="34" charset="0"/>
                </a:rPr>
                <a:t>Parts Harvesting</a:t>
              </a:r>
            </a:p>
          </p:txBody>
        </p:sp>
        <p:sp>
          <p:nvSpPr>
            <p:cNvPr id="23558" name="TextBox 32"/>
            <p:cNvSpPr txBox="1">
              <a:spLocks noChangeArrowheads="1"/>
            </p:cNvSpPr>
            <p:nvPr/>
          </p:nvSpPr>
          <p:spPr bwMode="auto">
            <a:xfrm>
              <a:off x="6305615" y="3113569"/>
              <a:ext cx="17526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dirty="0">
                  <a:solidFill>
                    <a:srgbClr val="00008B"/>
                  </a:solidFill>
                  <a:latin typeface="Century Gothic" pitchFamily="34" charset="0"/>
                </a:rPr>
                <a:t>Data Wiping</a:t>
              </a:r>
            </a:p>
          </p:txBody>
        </p:sp>
        <p:sp>
          <p:nvSpPr>
            <p:cNvPr id="23559" name="TextBox 28"/>
            <p:cNvSpPr txBox="1">
              <a:spLocks noChangeArrowheads="1"/>
            </p:cNvSpPr>
            <p:nvPr/>
          </p:nvSpPr>
          <p:spPr bwMode="auto">
            <a:xfrm>
              <a:off x="5657543" y="2033574"/>
              <a:ext cx="21336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8B"/>
                  </a:solidFill>
                  <a:latin typeface="Century Gothic" pitchFamily="34" charset="0"/>
                </a:rPr>
                <a:t>Precious Metals Recovery</a:t>
              </a:r>
            </a:p>
          </p:txBody>
        </p:sp>
        <p:sp>
          <p:nvSpPr>
            <p:cNvPr id="23560" name="TextBox 28"/>
            <p:cNvSpPr txBox="1">
              <a:spLocks noChangeArrowheads="1"/>
            </p:cNvSpPr>
            <p:nvPr/>
          </p:nvSpPr>
          <p:spPr bwMode="auto">
            <a:xfrm>
              <a:off x="5945575" y="4049565"/>
              <a:ext cx="28956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8B"/>
                  </a:solidFill>
                  <a:latin typeface="Century Gothic" pitchFamily="34" charset="0"/>
                </a:rPr>
                <a:t>Base Metals </a:t>
              </a:r>
            </a:p>
            <a:p>
              <a:pPr algn="ctr"/>
              <a:r>
                <a:rPr lang="en-US" sz="1600" b="1" dirty="0">
                  <a:solidFill>
                    <a:srgbClr val="00008B"/>
                  </a:solidFill>
                  <a:latin typeface="Century Gothic" pitchFamily="34" charset="0"/>
                </a:rPr>
                <a:t>Recovery</a:t>
              </a:r>
            </a:p>
          </p:txBody>
        </p:sp>
        <p:pic>
          <p:nvPicPr>
            <p:cNvPr id="23561" name="Picture 11" descr="glob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83375" y="2278170"/>
              <a:ext cx="2992503" cy="3392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2" name="TextBox 32"/>
            <p:cNvSpPr txBox="1">
              <a:spLocks noChangeArrowheads="1"/>
            </p:cNvSpPr>
            <p:nvPr/>
          </p:nvSpPr>
          <p:spPr bwMode="auto">
            <a:xfrm>
              <a:off x="1611775" y="1889575"/>
              <a:ext cx="17526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dirty="0">
                  <a:solidFill>
                    <a:srgbClr val="00008B"/>
                  </a:solidFill>
                  <a:latin typeface="Century Gothic" pitchFamily="34" charset="0"/>
                </a:rPr>
                <a:t>Asset Management</a:t>
              </a:r>
            </a:p>
          </p:txBody>
        </p:sp>
        <p:sp>
          <p:nvSpPr>
            <p:cNvPr id="23563" name="TextBox 28"/>
            <p:cNvSpPr txBox="1">
              <a:spLocks noChangeArrowheads="1"/>
            </p:cNvSpPr>
            <p:nvPr/>
          </p:nvSpPr>
          <p:spPr bwMode="auto">
            <a:xfrm>
              <a:off x="544975" y="3337375"/>
              <a:ext cx="21336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b="1">
                  <a:solidFill>
                    <a:srgbClr val="00008B"/>
                  </a:solidFill>
                  <a:latin typeface="Century Gothic" pitchFamily="34" charset="0"/>
                </a:rPr>
                <a:t>Resale and </a:t>
              </a:r>
            </a:p>
            <a:p>
              <a:pPr algn="ctr"/>
              <a:r>
                <a:rPr lang="en-US" sz="1600" b="1">
                  <a:solidFill>
                    <a:srgbClr val="00008B"/>
                  </a:solidFill>
                  <a:latin typeface="Century Gothic" pitchFamily="34" charset="0"/>
                </a:rPr>
                <a:t>Remarketing</a:t>
              </a:r>
            </a:p>
          </p:txBody>
        </p:sp>
      </p:grpSp>
      <p:pic>
        <p:nvPicPr>
          <p:cNvPr id="23565" name="Picture 4" descr="BELMONT_TRADING_CO_LOGO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6032500"/>
            <a:ext cx="2286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28"/>
          <p:cNvSpPr txBox="1">
            <a:spLocks noChangeArrowheads="1"/>
          </p:cNvSpPr>
          <p:nvPr/>
        </p:nvSpPr>
        <p:spPr bwMode="auto">
          <a:xfrm>
            <a:off x="2771800" y="5373216"/>
            <a:ext cx="2895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8B"/>
                </a:solidFill>
                <a:latin typeface="Century Gothic" pitchFamily="34" charset="0"/>
              </a:rPr>
              <a:t>Reverse logistics/TFS</a:t>
            </a:r>
            <a:endParaRPr lang="en-US" sz="1600" b="1" dirty="0">
              <a:solidFill>
                <a:srgbClr val="00008B"/>
              </a:solidFill>
              <a:latin typeface="Century Gothic" pitchFamily="34" charset="0"/>
            </a:endParaRPr>
          </a:p>
        </p:txBody>
      </p:sp>
      <p:sp>
        <p:nvSpPr>
          <p:cNvPr id="15" name="TextBox 28"/>
          <p:cNvSpPr txBox="1">
            <a:spLocks noChangeArrowheads="1"/>
          </p:cNvSpPr>
          <p:nvPr/>
        </p:nvSpPr>
        <p:spPr bwMode="auto">
          <a:xfrm>
            <a:off x="2915816" y="1124744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8B"/>
                </a:solidFill>
                <a:latin typeface="Century Gothic" pitchFamily="34" charset="0"/>
              </a:rPr>
              <a:t>Reuse of materials in original build</a:t>
            </a:r>
            <a:endParaRPr lang="en-US" sz="1600" b="1" dirty="0">
              <a:solidFill>
                <a:srgbClr val="00008B"/>
              </a:solidFill>
              <a:latin typeface="Century Gothic" pitchFamily="34" charset="0"/>
            </a:endParaRPr>
          </a:p>
        </p:txBody>
      </p:sp>
      <p:sp>
        <p:nvSpPr>
          <p:cNvPr id="16" name="TextBox 28"/>
          <p:cNvSpPr txBox="1">
            <a:spLocks noChangeArrowheads="1"/>
          </p:cNvSpPr>
          <p:nvPr/>
        </p:nvSpPr>
        <p:spPr bwMode="auto">
          <a:xfrm>
            <a:off x="5220072" y="4797152"/>
            <a:ext cx="2895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8B"/>
                </a:solidFill>
                <a:latin typeface="Century Gothic" pitchFamily="34" charset="0"/>
              </a:rPr>
              <a:t>Legislation !</a:t>
            </a:r>
            <a:endParaRPr lang="en-US" sz="1600" b="1" dirty="0">
              <a:solidFill>
                <a:srgbClr val="00008B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 descr="LOGO3"/>
          <p:cNvPicPr>
            <a:picLocks noChangeAspect="1" noChangeArrowheads="1"/>
          </p:cNvPicPr>
          <p:nvPr/>
        </p:nvPicPr>
        <p:blipFill>
          <a:blip r:embed="rId2" cstate="print"/>
          <a:srcRect l="4424" t="6525" r="4424" b="6525"/>
          <a:stretch>
            <a:fillRect/>
          </a:stretch>
        </p:blipFill>
        <p:spPr>
          <a:xfrm>
            <a:off x="7352038" y="5724648"/>
            <a:ext cx="1752600" cy="1133352"/>
          </a:xfrm>
          <a:prstGeom prst="rect">
            <a:avLst/>
          </a:prstGeom>
          <a:noFill/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867400" y="304800"/>
            <a:ext cx="30396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D57F29"/>
                </a:solidFill>
                <a:latin typeface="Century Gothic" pitchFamily="34" charset="0"/>
              </a:rPr>
              <a:t>About </a:t>
            </a:r>
            <a:r>
              <a:rPr lang="en-US" sz="3200" dirty="0" smtClean="0">
                <a:solidFill>
                  <a:srgbClr val="002060"/>
                </a:solidFill>
                <a:latin typeface="Century Gothic" pitchFamily="34" charset="0"/>
              </a:rPr>
              <a:t>DATEC </a:t>
            </a:r>
            <a:endParaRPr lang="en-US" sz="3200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609600" y="914400"/>
            <a:ext cx="7772400" cy="1575755"/>
            <a:chOff x="648394" y="795375"/>
            <a:chExt cx="7772400" cy="1575755"/>
          </a:xfrm>
        </p:grpSpPr>
        <p:sp>
          <p:nvSpPr>
            <p:cNvPr id="4" name="Text Box 13"/>
            <p:cNvSpPr txBox="1">
              <a:spLocks noChangeArrowheads="1"/>
            </p:cNvSpPr>
            <p:nvPr/>
          </p:nvSpPr>
          <p:spPr bwMode="auto">
            <a:xfrm>
              <a:off x="1257994" y="1447800"/>
              <a:ext cx="71628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dirty="0" smtClean="0">
                  <a:solidFill>
                    <a:schemeClr val="tx2"/>
                  </a:solidFill>
                  <a:latin typeface="+mn-lt"/>
                </a:rPr>
                <a:t>Leading  European </a:t>
              </a:r>
              <a:r>
                <a:rPr lang="en-GB" b="1" dirty="0" smtClean="0">
                  <a:solidFill>
                    <a:schemeClr val="tx2"/>
                  </a:solidFill>
                  <a:latin typeface="+mn-lt"/>
                </a:rPr>
                <a:t>Electronics Recyclers &amp; Asset Management Company</a:t>
              </a:r>
              <a:r>
                <a:rPr lang="en-GB" dirty="0" smtClean="0">
                  <a:solidFill>
                    <a:schemeClr val="tx2"/>
                  </a:solidFill>
                  <a:latin typeface="+mn-lt"/>
                </a:rPr>
                <a:t>, servicing a wide range of clients from SMEs, medium sized OEMs, through to large Blue Chip Clients. </a:t>
              </a:r>
              <a:endParaRPr lang="en-GB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20882379">
              <a:off x="648394" y="795375"/>
              <a:ext cx="25959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GB" sz="3600" b="1" dirty="0" smtClean="0">
                  <a:ln w="11430"/>
                  <a:latin typeface="Bradley Hand ITC" pitchFamily="66" charset="0"/>
                </a:rPr>
                <a:t>Who are we?</a:t>
              </a:r>
              <a:endParaRPr lang="en-GB" b="1" dirty="0">
                <a:ln w="11430"/>
                <a:latin typeface="Bradley Hand ITC" pitchFamily="66" charset="0"/>
              </a:endParaRPr>
            </a:p>
          </p:txBody>
        </p:sp>
      </p:grpSp>
      <p:grpSp>
        <p:nvGrpSpPr>
          <p:cNvPr id="3" name="Group 14"/>
          <p:cNvGrpSpPr/>
          <p:nvPr/>
        </p:nvGrpSpPr>
        <p:grpSpPr>
          <a:xfrm>
            <a:off x="381000" y="2971800"/>
            <a:ext cx="7743832" cy="1186884"/>
            <a:chOff x="485768" y="2659847"/>
            <a:chExt cx="7743832" cy="1186884"/>
          </a:xfrm>
        </p:grpSpPr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1524000" y="3200400"/>
              <a:ext cx="67056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b="1" dirty="0" smtClean="0">
                  <a:solidFill>
                    <a:schemeClr val="tx2"/>
                  </a:solidFill>
                </a:rPr>
                <a:t>To “take back” </a:t>
              </a:r>
              <a:r>
                <a:rPr lang="en-GB" dirty="0" smtClean="0">
                  <a:solidFill>
                    <a:schemeClr val="tx2"/>
                  </a:solidFill>
                </a:rPr>
                <a:t>electronics, subassemblies &amp; components in the most </a:t>
              </a:r>
              <a:r>
                <a:rPr lang="en-GB" b="1" dirty="0" smtClean="0">
                  <a:solidFill>
                    <a:schemeClr val="tx2"/>
                  </a:solidFill>
                </a:rPr>
                <a:t>responsible environmental manner.</a:t>
              </a:r>
              <a:endParaRPr lang="sv-SE" b="1" dirty="0">
                <a:solidFill>
                  <a:schemeClr val="tx2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20882379">
              <a:off x="485768" y="2659847"/>
              <a:ext cx="27670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GB" sz="3600" b="1" dirty="0" smtClean="0">
                  <a:ln w="11430"/>
                  <a:latin typeface="Bradley Hand ITC" pitchFamily="66" charset="0"/>
                </a:rPr>
                <a:t>Our Mission</a:t>
              </a:r>
              <a:endParaRPr lang="en-GB" b="1" dirty="0">
                <a:ln w="11430"/>
                <a:latin typeface="Bradley Hand ITC" pitchFamily="66" charset="0"/>
              </a:endParaRPr>
            </a:p>
          </p:txBody>
        </p:sp>
      </p:grpSp>
      <p:grpSp>
        <p:nvGrpSpPr>
          <p:cNvPr id="5" name="Group 16"/>
          <p:cNvGrpSpPr/>
          <p:nvPr/>
        </p:nvGrpSpPr>
        <p:grpSpPr>
          <a:xfrm>
            <a:off x="457200" y="4419600"/>
            <a:ext cx="7876774" cy="1368425"/>
            <a:chOff x="235056" y="926505"/>
            <a:chExt cx="7876774" cy="1368425"/>
          </a:xfrm>
        </p:grpSpPr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1406230" y="1371600"/>
              <a:ext cx="67056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dirty="0" smtClean="0">
                  <a:solidFill>
                    <a:schemeClr val="tx2"/>
                  </a:solidFill>
                </a:rPr>
                <a:t>DATEC Technologies offer bespoke solutions designed to </a:t>
              </a:r>
              <a:r>
                <a:rPr lang="en-GB" b="1" dirty="0" smtClean="0">
                  <a:solidFill>
                    <a:schemeClr val="tx2"/>
                  </a:solidFill>
                </a:rPr>
                <a:t>maximise client revenue </a:t>
              </a:r>
              <a:r>
                <a:rPr lang="en-GB" dirty="0" smtClean="0">
                  <a:solidFill>
                    <a:schemeClr val="tx2"/>
                  </a:solidFill>
                </a:rPr>
                <a:t>whilst </a:t>
              </a:r>
              <a:r>
                <a:rPr lang="en-GB" b="1" dirty="0" smtClean="0">
                  <a:solidFill>
                    <a:schemeClr val="tx2"/>
                  </a:solidFill>
                </a:rPr>
                <a:t>minimising negative environmental impacts </a:t>
              </a:r>
              <a:r>
                <a:rPr lang="en-GB" dirty="0" smtClean="0">
                  <a:solidFill>
                    <a:schemeClr val="tx2"/>
                  </a:solidFill>
                </a:rPr>
                <a:t>through long-term business relationships.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 rot="20882379">
              <a:off x="235056" y="926505"/>
              <a:ext cx="22829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GB" sz="3600" b="1" dirty="0" smtClean="0">
                  <a:ln w="11430"/>
                  <a:latin typeface="Bradley Hand ITC" pitchFamily="66" charset="0"/>
                </a:rPr>
                <a:t>Objective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961180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5" descr="LOGO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5779355"/>
            <a:ext cx="1547812" cy="1049337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5" name="Picture 14" descr="cid:image002.jpg@01CB4510.BB801DC0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380312" y="188640"/>
            <a:ext cx="1600200" cy="15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ktangel 4"/>
          <p:cNvSpPr>
            <a:spLocks noChangeArrowheads="1"/>
          </p:cNvSpPr>
          <p:nvPr/>
        </p:nvSpPr>
        <p:spPr bwMode="auto">
          <a:xfrm>
            <a:off x="179512" y="1052736"/>
            <a:ext cx="7921625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Century Gothic" pitchFamily="34" charset="0"/>
              </a:rPr>
              <a:t>Customer Type </a:t>
            </a:r>
            <a:r>
              <a:rPr lang="sv-SE" sz="3200" b="1" dirty="0" smtClean="0">
                <a:solidFill>
                  <a:srgbClr val="D57F29"/>
                </a:solidFill>
                <a:latin typeface="Century Gothic" pitchFamily="34" charset="0"/>
              </a:rPr>
              <a:t>Datec</a:t>
            </a:r>
            <a:endParaRPr lang="sv-SE" sz="3200" b="1" dirty="0">
              <a:solidFill>
                <a:srgbClr val="D57F29"/>
              </a:solidFill>
              <a:latin typeface="Century Gothic" pitchFamily="34" charset="0"/>
            </a:endParaRPr>
          </a:p>
          <a:p>
            <a:r>
              <a:rPr lang="nb-NO" dirty="0">
                <a:latin typeface="+mj-lt"/>
              </a:rPr>
              <a:t> </a:t>
            </a:r>
            <a:endParaRPr lang="nb-NO" dirty="0" smtClean="0">
              <a:solidFill>
                <a:schemeClr val="tx2"/>
              </a:solidFill>
              <a:latin typeface="+mj-lt"/>
            </a:endParaRPr>
          </a:p>
          <a:p>
            <a:pPr lvl="0"/>
            <a:r>
              <a:rPr lang="en-US" dirty="0" smtClean="0">
                <a:solidFill>
                  <a:schemeClr val="tx2"/>
                </a:solidFill>
              </a:rPr>
              <a:t>  </a:t>
            </a:r>
            <a:r>
              <a:rPr lang="en-GB" dirty="0" smtClean="0">
                <a:solidFill>
                  <a:schemeClr val="tx2"/>
                </a:solidFill>
              </a:rPr>
              <a:t>    *OEMs, </a:t>
            </a:r>
          </a:p>
          <a:p>
            <a:pPr lvl="0"/>
            <a:r>
              <a:rPr lang="en-GB" dirty="0" smtClean="0">
                <a:solidFill>
                  <a:schemeClr val="tx2"/>
                </a:solidFill>
              </a:rPr>
              <a:t>      *CEMs</a:t>
            </a:r>
          </a:p>
          <a:p>
            <a:pPr lvl="0"/>
            <a:r>
              <a:rPr lang="en-GB" dirty="0" smtClean="0">
                <a:solidFill>
                  <a:schemeClr val="tx2"/>
                </a:solidFill>
              </a:rPr>
              <a:t>      *Operators</a:t>
            </a:r>
          </a:p>
          <a:p>
            <a:pPr lvl="0"/>
            <a:r>
              <a:rPr lang="en-GB" dirty="0" smtClean="0">
                <a:solidFill>
                  <a:schemeClr val="tx2"/>
                </a:solidFill>
              </a:rPr>
              <a:t>      *Repair/Service</a:t>
            </a:r>
          </a:p>
          <a:p>
            <a:pPr lvl="0"/>
            <a:r>
              <a:rPr lang="en-GB" dirty="0" smtClean="0">
                <a:solidFill>
                  <a:schemeClr val="tx2"/>
                </a:solidFill>
              </a:rPr>
              <a:t>      *Logistics</a:t>
            </a:r>
          </a:p>
          <a:p>
            <a:pPr lvl="0"/>
            <a:r>
              <a:rPr lang="en-GB" dirty="0" smtClean="0">
                <a:solidFill>
                  <a:schemeClr val="tx2"/>
                </a:solidFill>
              </a:rPr>
              <a:t>      *OEM Take Back Programs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797152"/>
            <a:ext cx="4032448" cy="152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Users\Daniel Kramer\Documents\Datec\Kunder\Ericsson\Bilder\Bilder stepehn\removal of components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4797152"/>
            <a:ext cx="2304256" cy="153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LOGO3"/>
          <p:cNvPicPr>
            <a:picLocks noChangeAspect="1" noChangeArrowheads="1"/>
          </p:cNvPicPr>
          <p:nvPr/>
        </p:nvPicPr>
        <p:blipFill>
          <a:blip r:embed="rId7" cstate="print"/>
          <a:srcRect l="4424" t="6525" r="4424" b="6525"/>
          <a:stretch>
            <a:fillRect/>
          </a:stretch>
        </p:blipFill>
        <p:spPr>
          <a:xfrm>
            <a:off x="7391400" y="5724648"/>
            <a:ext cx="1752600" cy="1133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01848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cid:image002.jpg@01CB4510.BB801DC0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524328" y="116632"/>
            <a:ext cx="1473463" cy="141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ktangel 4"/>
          <p:cNvSpPr>
            <a:spLocks noChangeArrowheads="1"/>
          </p:cNvSpPr>
          <p:nvPr/>
        </p:nvSpPr>
        <p:spPr bwMode="auto">
          <a:xfrm>
            <a:off x="179512" y="404664"/>
            <a:ext cx="7921625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Century Gothic" pitchFamily="34" charset="0"/>
              </a:rPr>
              <a:t>A Recycler needs to be more than just a recycler of </a:t>
            </a:r>
          </a:p>
          <a:p>
            <a:r>
              <a:rPr lang="en-US" sz="2000" b="1" dirty="0" smtClean="0">
                <a:solidFill>
                  <a:schemeClr val="tx2"/>
                </a:solidFill>
                <a:latin typeface="Century Gothic" pitchFamily="34" charset="0"/>
              </a:rPr>
              <a:t>metals &amp; plastics etc.</a:t>
            </a:r>
            <a:endParaRPr lang="sv-SE" sz="2000" b="1" dirty="0" smtClean="0">
              <a:solidFill>
                <a:srgbClr val="D57F29"/>
              </a:solidFill>
              <a:latin typeface="Century Gothic" pitchFamily="34" charset="0"/>
            </a:endParaRPr>
          </a:p>
          <a:p>
            <a:pPr lvl="0"/>
            <a:r>
              <a:rPr lang="nb-NO" dirty="0">
                <a:latin typeface="+mj-lt"/>
              </a:rPr>
              <a:t> </a:t>
            </a:r>
            <a:endParaRPr lang="nb-NO" sz="1600" dirty="0" smtClean="0">
              <a:latin typeface="+mj-lt"/>
            </a:endParaRPr>
          </a:p>
          <a:p>
            <a:pPr lvl="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OEMs require a broad based electronics recycling solutions provider that has financial security coupled with sound environmental, social and ethical practices with a global or near global capability.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  Operating right across Manufacturing Supply Chain and Associated Channels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  </a:t>
            </a:r>
            <a:r>
              <a:rPr lang="en-GB" sz="1600" dirty="0" smtClean="0">
                <a:solidFill>
                  <a:schemeClr val="tx2"/>
                </a:solidFill>
              </a:rPr>
              <a:t>Registered waste management company and waste carrier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GB" sz="1600" dirty="0" smtClean="0">
                <a:solidFill>
                  <a:schemeClr val="tx2"/>
                </a:solidFill>
              </a:rPr>
              <a:t>  ISO Certified: 9001-2000, 14001 , 18001, 27001 plus a host of other accreditations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GB" sz="1600" dirty="0" smtClean="0">
                <a:solidFill>
                  <a:schemeClr val="tx2"/>
                </a:solidFill>
              </a:rPr>
              <a:t>  Compliance/knowledge of environment, CSR, WEEE, </a:t>
            </a:r>
            <a:r>
              <a:rPr lang="en-GB" sz="1600" dirty="0" err="1" smtClean="0">
                <a:solidFill>
                  <a:schemeClr val="tx2"/>
                </a:solidFill>
              </a:rPr>
              <a:t>RoSH</a:t>
            </a:r>
            <a:r>
              <a:rPr lang="en-GB" sz="1600" dirty="0" smtClean="0">
                <a:solidFill>
                  <a:schemeClr val="tx2"/>
                </a:solidFill>
              </a:rPr>
              <a:t>, </a:t>
            </a:r>
            <a:r>
              <a:rPr lang="en-GB" sz="1600" dirty="0" err="1" smtClean="0">
                <a:solidFill>
                  <a:schemeClr val="tx2"/>
                </a:solidFill>
              </a:rPr>
              <a:t>EuP</a:t>
            </a:r>
            <a:r>
              <a:rPr lang="en-GB" sz="1600" dirty="0" smtClean="0">
                <a:solidFill>
                  <a:schemeClr val="tx2"/>
                </a:solidFill>
              </a:rPr>
              <a:t>, </a:t>
            </a:r>
            <a:r>
              <a:rPr lang="en-GB" sz="1600" dirty="0" err="1" smtClean="0">
                <a:solidFill>
                  <a:schemeClr val="tx2"/>
                </a:solidFill>
              </a:rPr>
              <a:t>Transfrontier</a:t>
            </a:r>
            <a:r>
              <a:rPr lang="en-GB" sz="1600" dirty="0" smtClean="0">
                <a:solidFill>
                  <a:schemeClr val="tx2"/>
                </a:solidFill>
              </a:rPr>
              <a:t> Shipments, Dangerous goods, Financial </a:t>
            </a:r>
            <a:r>
              <a:rPr lang="en-GB" sz="1600" dirty="0" err="1" smtClean="0">
                <a:solidFill>
                  <a:schemeClr val="tx2"/>
                </a:solidFill>
              </a:rPr>
              <a:t>Intrastat</a:t>
            </a:r>
            <a:r>
              <a:rPr lang="en-GB" sz="1600" dirty="0" smtClean="0">
                <a:solidFill>
                  <a:schemeClr val="tx2"/>
                </a:solidFill>
              </a:rPr>
              <a:t>, Dual Use Trade Control Restrictions, etc, etc, in fact any legislation that may come back and bite them!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GB" sz="1600" dirty="0" smtClean="0">
                <a:solidFill>
                  <a:schemeClr val="tx2"/>
                </a:solidFill>
              </a:rPr>
              <a:t> Value for Money!!!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GB" sz="1600" dirty="0" smtClean="0">
                <a:solidFill>
                  <a:schemeClr val="tx2"/>
                </a:solidFill>
              </a:rPr>
              <a:t> minimising negative environmental impacts and environmental offsetting.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GB" sz="1600" dirty="0" smtClean="0">
                <a:solidFill>
                  <a:schemeClr val="tx2"/>
                </a:solidFill>
              </a:rPr>
              <a:t> Recovery of materials for first stage remanufacture (including rare earths)</a:t>
            </a:r>
          </a:p>
        </p:txBody>
      </p:sp>
      <p:pic>
        <p:nvPicPr>
          <p:cNvPr id="9" name="Picture 8" descr="sip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5517232"/>
            <a:ext cx="864096" cy="1152128"/>
          </a:xfrm>
          <a:prstGeom prst="rect">
            <a:avLst/>
          </a:prstGeom>
        </p:spPr>
      </p:pic>
      <p:pic>
        <p:nvPicPr>
          <p:cNvPr id="14" name="Picture 13" descr="Picture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5539532"/>
            <a:ext cx="1440160" cy="107839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39552" y="5517232"/>
            <a:ext cx="1944216" cy="1152128"/>
          </a:xfrm>
          <a:prstGeom prst="rect">
            <a:avLst/>
          </a:prstGeom>
          <a:blipFill rotWithShape="0">
            <a:blip r:embed="rId6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" name="Picture 15" descr="LOGO3"/>
          <p:cNvPicPr>
            <a:picLocks noChangeAspect="1" noChangeArrowheads="1"/>
          </p:cNvPicPr>
          <p:nvPr/>
        </p:nvPicPr>
        <p:blipFill>
          <a:blip r:embed="rId7" cstate="print"/>
          <a:srcRect l="4424" t="6525" r="4424" b="6525"/>
          <a:stretch>
            <a:fillRect/>
          </a:stretch>
        </p:blipFill>
        <p:spPr>
          <a:xfrm>
            <a:off x="7391400" y="5724648"/>
            <a:ext cx="1752600" cy="1133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01848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cid:image002.jpg@01CB4510.BB801DC0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524328" y="260648"/>
            <a:ext cx="1473463" cy="141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ktangel 4"/>
          <p:cNvSpPr>
            <a:spLocks noChangeArrowheads="1"/>
          </p:cNvSpPr>
          <p:nvPr/>
        </p:nvSpPr>
        <p:spPr bwMode="auto">
          <a:xfrm>
            <a:off x="179512" y="188640"/>
            <a:ext cx="7921625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Century Gothic" pitchFamily="34" charset="0"/>
              </a:rPr>
              <a:t>Customer Expectations but reality strikes</a:t>
            </a:r>
          </a:p>
          <a:p>
            <a:r>
              <a:rPr lang="en-US" sz="2000" b="1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endParaRPr lang="sv-SE" sz="2000" b="1" dirty="0" smtClean="0">
              <a:solidFill>
                <a:srgbClr val="D57F29"/>
              </a:solidFill>
              <a:latin typeface="Century Gothic" pitchFamily="34" charset="0"/>
            </a:endParaRPr>
          </a:p>
          <a:p>
            <a:pPr lvl="0"/>
            <a:r>
              <a:rPr lang="nb-NO" dirty="0">
                <a:latin typeface="+mj-lt"/>
              </a:rPr>
              <a:t> </a:t>
            </a:r>
            <a:endParaRPr lang="nb-NO" dirty="0" smtClean="0">
              <a:latin typeface="+mj-lt"/>
            </a:endParaRPr>
          </a:p>
          <a:p>
            <a:pPr lvl="0"/>
            <a:endParaRPr lang="nb-NO" dirty="0" smtClean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3568" y="692696"/>
            <a:ext cx="655272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GB" sz="1400" dirty="0" smtClean="0"/>
              <a:t> </a:t>
            </a:r>
            <a:r>
              <a:rPr lang="en-GB" sz="1600" dirty="0" err="1" smtClean="0">
                <a:solidFill>
                  <a:schemeClr val="tx2"/>
                </a:solidFill>
              </a:rPr>
              <a:t>Ecodesign</a:t>
            </a:r>
            <a:r>
              <a:rPr lang="en-GB" sz="1600" dirty="0" smtClean="0">
                <a:solidFill>
                  <a:schemeClr val="tx2"/>
                </a:solidFill>
              </a:rPr>
              <a:t> – yes to emission reduction but how many design engineers ever consult or visit a dedicated recycler!</a:t>
            </a:r>
          </a:p>
          <a:p>
            <a:pPr lvl="0"/>
            <a:endParaRPr lang="en-GB" sz="1600" dirty="0" smtClean="0">
              <a:solidFill>
                <a:schemeClr val="tx2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2"/>
                </a:solidFill>
              </a:rPr>
              <a:t> Developing take back in regions that are historically difficult like Russia &amp; Africa is possible</a:t>
            </a:r>
          </a:p>
          <a:p>
            <a:pPr lvl="0"/>
            <a:endParaRPr lang="en-GB" sz="1600" dirty="0" smtClean="0">
              <a:solidFill>
                <a:schemeClr val="tx2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2"/>
                </a:solidFill>
              </a:rPr>
              <a:t> World refiners for electronics or complex materials limited</a:t>
            </a:r>
          </a:p>
          <a:p>
            <a:pPr lvl="0"/>
            <a:endParaRPr lang="en-GB" sz="1600" dirty="0" smtClean="0"/>
          </a:p>
          <a:p>
            <a:pPr lvl="0">
              <a:buFont typeface="Arial" pitchFamily="34" charset="0"/>
              <a:buChar char="•"/>
            </a:pPr>
            <a:r>
              <a:rPr lang="en-GB" sz="1600" dirty="0" smtClean="0"/>
              <a:t> </a:t>
            </a:r>
            <a:r>
              <a:rPr lang="en-GB" sz="1600" dirty="0" smtClean="0">
                <a:solidFill>
                  <a:schemeClr val="tx2"/>
                </a:solidFill>
              </a:rPr>
              <a:t>Refining electronics – Au, Ag, Pd, Cu payable – Considerably more is recovered</a:t>
            </a:r>
          </a:p>
          <a:p>
            <a:pPr lvl="0"/>
            <a:endParaRPr lang="en-GB" sz="1600" dirty="0" smtClean="0">
              <a:solidFill>
                <a:schemeClr val="tx2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2"/>
                </a:solidFill>
              </a:rPr>
              <a:t> Carbon Footprint – good as a bench mark indicator and improvement of overall environmental impact</a:t>
            </a:r>
          </a:p>
          <a:p>
            <a:pPr lvl="0"/>
            <a:endParaRPr lang="en-GB" sz="1600" dirty="0" smtClean="0">
              <a:solidFill>
                <a:schemeClr val="tx2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2"/>
                </a:solidFill>
              </a:rPr>
              <a:t> Trans-boundary Movement (TFS) difficult but doable, due to difference of country interpretation, varying costs and time frames</a:t>
            </a:r>
          </a:p>
          <a:p>
            <a:pPr lvl="0"/>
            <a:endParaRPr lang="en-GB" sz="1600" dirty="0" smtClean="0">
              <a:solidFill>
                <a:schemeClr val="tx2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en-GB" sz="1600" dirty="0" smtClean="0">
                <a:solidFill>
                  <a:schemeClr val="tx2"/>
                </a:solidFill>
              </a:rPr>
              <a:t> ICT Recycled materials can be use to generate brand new products within the Telecommunications industry or other products , to plumbing or even </a:t>
            </a:r>
            <a:r>
              <a:rPr lang="en-GB" sz="1600" dirty="0" smtClean="0">
                <a:solidFill>
                  <a:schemeClr val="tx2"/>
                </a:solidFill>
              </a:rPr>
              <a:t>jewellery</a:t>
            </a:r>
            <a:endParaRPr lang="en-GB" sz="1600" dirty="0" smtClean="0">
              <a:solidFill>
                <a:schemeClr val="tx2"/>
              </a:solidFill>
            </a:endParaRPr>
          </a:p>
          <a:p>
            <a:pPr lvl="0"/>
            <a:endParaRPr lang="en-GB" dirty="0" smtClean="0"/>
          </a:p>
          <a:p>
            <a:pPr lvl="0">
              <a:buFont typeface="Arial" pitchFamily="34" charset="0"/>
              <a:buChar char="•"/>
            </a:pPr>
            <a:endParaRPr lang="en-GB" dirty="0" smtClean="0"/>
          </a:p>
          <a:p>
            <a:pPr lvl="0">
              <a:buFont typeface="Arial" pitchFamily="34" charset="0"/>
              <a:buChar char="•"/>
            </a:pPr>
            <a:endParaRPr lang="en-GB" dirty="0" smtClean="0"/>
          </a:p>
        </p:txBody>
      </p:sp>
      <p:pic>
        <p:nvPicPr>
          <p:cNvPr id="10" name="Picture 9" descr="banner_sip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5692783"/>
            <a:ext cx="6912768" cy="976575"/>
          </a:xfrm>
          <a:prstGeom prst="rect">
            <a:avLst/>
          </a:prstGeom>
        </p:spPr>
      </p:pic>
      <p:pic>
        <p:nvPicPr>
          <p:cNvPr id="12" name="Picture 11" descr="Sipi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5733256"/>
            <a:ext cx="744347" cy="895191"/>
          </a:xfrm>
          <a:prstGeom prst="rect">
            <a:avLst/>
          </a:prstGeom>
        </p:spPr>
      </p:pic>
      <p:pic>
        <p:nvPicPr>
          <p:cNvPr id="8" name="Picture 15" descr="LOGO3"/>
          <p:cNvPicPr>
            <a:picLocks noChangeAspect="1" noChangeArrowheads="1"/>
          </p:cNvPicPr>
          <p:nvPr/>
        </p:nvPicPr>
        <p:blipFill>
          <a:blip r:embed="rId6" cstate="print"/>
          <a:srcRect l="4424" t="6525" r="4424" b="6525"/>
          <a:stretch>
            <a:fillRect/>
          </a:stretch>
        </p:blipFill>
        <p:spPr>
          <a:xfrm>
            <a:off x="7543800" y="5823200"/>
            <a:ext cx="1600200" cy="103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01848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cid:image002.jpg@01CB4510.BB801DC0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380312" y="188640"/>
            <a:ext cx="1600200" cy="15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ktangel 4"/>
          <p:cNvSpPr>
            <a:spLocks noChangeArrowheads="1"/>
          </p:cNvSpPr>
          <p:nvPr/>
        </p:nvSpPr>
        <p:spPr bwMode="auto">
          <a:xfrm>
            <a:off x="179512" y="836712"/>
            <a:ext cx="7921625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Century Gothic" pitchFamily="34" charset="0"/>
              </a:rPr>
              <a:t>Customer Expectations but reality strikes</a:t>
            </a:r>
          </a:p>
          <a:p>
            <a:r>
              <a:rPr lang="en-US" sz="2000" b="1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endParaRPr lang="sv-SE" sz="2000" b="1" dirty="0" smtClean="0">
              <a:solidFill>
                <a:srgbClr val="D57F29"/>
              </a:solidFill>
              <a:latin typeface="Century Gothic" pitchFamily="34" charset="0"/>
            </a:endParaRPr>
          </a:p>
          <a:p>
            <a:pPr lvl="0"/>
            <a:r>
              <a:rPr lang="nb-NO" dirty="0">
                <a:latin typeface="+mj-lt"/>
              </a:rPr>
              <a:t> </a:t>
            </a:r>
            <a:endParaRPr lang="nb-NO" dirty="0" smtClean="0">
              <a:latin typeface="+mj-lt"/>
            </a:endParaRPr>
          </a:p>
          <a:p>
            <a:pPr lvl="0"/>
            <a:endParaRPr lang="nb-NO" dirty="0" smtClean="0">
              <a:latin typeface="+mj-l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571" y="4725144"/>
            <a:ext cx="438299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539552" y="1556792"/>
            <a:ext cx="65527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OEMs expect this from all of their supply chain</a:t>
            </a:r>
          </a:p>
          <a:p>
            <a:pPr lvl="0"/>
            <a:r>
              <a:rPr lang="en-US" dirty="0" smtClean="0">
                <a:solidFill>
                  <a:schemeClr val="tx2"/>
                </a:solidFill>
              </a:rPr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Most other members of the supply chain require the same but economic pressures and other factors can create compromise</a:t>
            </a:r>
            <a:r>
              <a:rPr lang="en-GB" dirty="0" smtClean="0"/>
              <a:t>.</a:t>
            </a:r>
          </a:p>
          <a:p>
            <a:pPr lvl="0"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dirty="0" smtClean="0">
                <a:solidFill>
                  <a:schemeClr val="tx2"/>
                </a:solidFill>
              </a:rPr>
              <a:t>Materials sold on auction</a:t>
            </a:r>
          </a:p>
          <a:p>
            <a:pPr lvl="0">
              <a:buFont typeface="Arial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Materials exported to Africa, Far East etc</a:t>
            </a:r>
          </a:p>
          <a:p>
            <a:pPr lvl="0">
              <a:buFont typeface="Arial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Materials sold for recycling only but receive resale pricing, (no due diligence/duty of care)</a:t>
            </a:r>
          </a:p>
          <a:p>
            <a:pPr lvl="0">
              <a:buFont typeface="Arial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 Value for money!!!</a:t>
            </a:r>
          </a:p>
          <a:p>
            <a:pPr lvl="0">
              <a:buFont typeface="Arial" pitchFamily="34" charset="0"/>
              <a:buChar char="•"/>
            </a:pPr>
            <a:endParaRPr lang="en-GB" dirty="0" smtClean="0"/>
          </a:p>
          <a:p>
            <a:pPr lvl="0">
              <a:buFont typeface="Arial" pitchFamily="34" charset="0"/>
              <a:buChar char="•"/>
            </a:pPr>
            <a:endParaRPr lang="en-GB" dirty="0" smtClean="0"/>
          </a:p>
          <a:p>
            <a:pPr lvl="0">
              <a:buFont typeface="Arial" pitchFamily="34" charset="0"/>
              <a:buChar char="•"/>
            </a:pPr>
            <a:endParaRPr lang="en-GB" dirty="0" smtClean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725144"/>
            <a:ext cx="2232248" cy="167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5" descr="LOGO3"/>
          <p:cNvPicPr>
            <a:picLocks noChangeAspect="1" noChangeArrowheads="1"/>
          </p:cNvPicPr>
          <p:nvPr/>
        </p:nvPicPr>
        <p:blipFill>
          <a:blip r:embed="rId6" cstate="print"/>
          <a:srcRect l="4424" t="6525" r="4424" b="6525"/>
          <a:stretch>
            <a:fillRect/>
          </a:stretch>
        </p:blipFill>
        <p:spPr>
          <a:xfrm>
            <a:off x="7543800" y="5823200"/>
            <a:ext cx="1600200" cy="103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01848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29688358"/>
              </p:ext>
            </p:extLst>
          </p:nvPr>
        </p:nvGraphicFramePr>
        <p:xfrm>
          <a:off x="0" y="2168769"/>
          <a:ext cx="9296400" cy="2784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152400" y="1143000"/>
            <a:ext cx="8763000" cy="838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365125" indent="-255588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r>
              <a:rPr lang="en-GB" dirty="0">
                <a:solidFill>
                  <a:schemeClr val="tx1"/>
                </a:solidFill>
                <a:latin typeface="+mn-lt"/>
              </a:rPr>
              <a:t>The product life cycle is a series of </a:t>
            </a:r>
            <a:r>
              <a:rPr lang="en-GB" dirty="0" smtClean="0">
                <a:solidFill>
                  <a:schemeClr val="tx1"/>
                </a:solidFill>
                <a:latin typeface="+mn-lt"/>
              </a:rPr>
              <a:t> ‘</a:t>
            </a:r>
            <a:r>
              <a:rPr lang="en-GB" dirty="0">
                <a:solidFill>
                  <a:schemeClr val="tx1"/>
                </a:solidFill>
                <a:latin typeface="+mn-lt"/>
              </a:rPr>
              <a:t>direct footprints</a:t>
            </a:r>
            <a:r>
              <a:rPr lang="en-GB" dirty="0" smtClean="0">
                <a:solidFill>
                  <a:schemeClr val="tx1"/>
                </a:solidFill>
                <a:latin typeface="+mn-lt"/>
              </a:rPr>
              <a:t>’</a:t>
            </a:r>
          </a:p>
          <a:p>
            <a:pPr marL="365125" indent="-255588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GB" dirty="0" smtClean="0">
                <a:solidFill>
                  <a:schemeClr val="tx1"/>
                </a:solidFill>
                <a:latin typeface="+mn-lt"/>
              </a:rPr>
              <a:t>Large organisations wishing to carry out life cycle carbon footprints will need to look at the various  stages in supply chain</a:t>
            </a:r>
          </a:p>
          <a:p>
            <a:pPr marL="365125" indent="-255588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endParaRPr lang="en-GB" sz="2000" dirty="0">
              <a:solidFill>
                <a:schemeClr val="tx1"/>
              </a:solidFill>
              <a:latin typeface="+mn-lt"/>
            </a:endParaRPr>
          </a:p>
          <a:p>
            <a:pPr marL="365125" indent="-255588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endParaRPr lang="en-GB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1" name="Picture 15" descr="LOGO3"/>
          <p:cNvPicPr>
            <a:picLocks noChangeAspect="1" noChangeArrowheads="1"/>
          </p:cNvPicPr>
          <p:nvPr/>
        </p:nvPicPr>
        <p:blipFill>
          <a:blip r:embed="rId7" cstate="print"/>
          <a:srcRect l="4424" t="6525" r="4424" b="6525"/>
          <a:stretch>
            <a:fillRect/>
          </a:stretch>
        </p:blipFill>
        <p:spPr>
          <a:xfrm>
            <a:off x="7543800" y="5823200"/>
            <a:ext cx="1600200" cy="1034800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800" y="76200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3200" b="1" dirty="0" smtClean="0">
                <a:solidFill>
                  <a:srgbClr val="D57F29"/>
                </a:solidFill>
                <a:latin typeface="Century Gothic" pitchFamily="34" charset="0"/>
              </a:rPr>
              <a:t>Environmental </a:t>
            </a:r>
            <a:r>
              <a:rPr lang="en-US" sz="3200" dirty="0" smtClean="0">
                <a:solidFill>
                  <a:srgbClr val="002060"/>
                </a:solidFill>
                <a:latin typeface="Century Gothic" pitchFamily="34" charset="0"/>
              </a:rPr>
              <a:t>Excellence </a:t>
            </a:r>
            <a:r>
              <a:rPr lang="en-US" sz="3200" b="1" dirty="0" smtClean="0">
                <a:solidFill>
                  <a:srgbClr val="D57F29"/>
                </a:solidFill>
                <a:latin typeface="Century Gothic" pitchFamily="34" charset="0"/>
              </a:rPr>
              <a:t>&amp; </a:t>
            </a:r>
          </a:p>
          <a:p>
            <a:pPr algn="r"/>
            <a:r>
              <a:rPr lang="en-US" sz="3200" b="1" dirty="0" smtClean="0">
                <a:solidFill>
                  <a:srgbClr val="D57F29"/>
                </a:solidFill>
                <a:latin typeface="Century Gothic" pitchFamily="34" charset="0"/>
              </a:rPr>
              <a:t>Social </a:t>
            </a:r>
            <a:r>
              <a:rPr lang="en-US" sz="3200" dirty="0" smtClean="0">
                <a:solidFill>
                  <a:srgbClr val="002060"/>
                </a:solidFill>
                <a:latin typeface="Century Gothic" pitchFamily="34" charset="0"/>
              </a:rPr>
              <a:t>Responsibility</a:t>
            </a:r>
            <a:endParaRPr lang="en-US" sz="3200" dirty="0">
              <a:solidFill>
                <a:srgbClr val="D57F29"/>
              </a:solidFill>
              <a:latin typeface="Century Gothic" pitchFamily="34" charset="0"/>
            </a:endParaRPr>
          </a:p>
        </p:txBody>
      </p:sp>
      <p:graphicFrame>
        <p:nvGraphicFramePr>
          <p:cNvPr id="7" name="Diagram 29"/>
          <p:cNvGraphicFramePr/>
          <p:nvPr>
            <p:extLst>
              <p:ext uri="{D42A27DB-BD31-4B8C-83A1-F6EECF244321}">
                <p14:modId xmlns:p14="http://schemas.microsoft.com/office/powerpoint/2010/main" xmlns="" val="3899165932"/>
              </p:ext>
            </p:extLst>
          </p:nvPr>
        </p:nvGraphicFramePr>
        <p:xfrm>
          <a:off x="266700" y="5035431"/>
          <a:ext cx="8724900" cy="127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1153956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2776</TotalTime>
  <Words>643</Words>
  <Application>Microsoft Office PowerPoint</Application>
  <PresentationFormat>On-screen Show (4:3)</PresentationFormat>
  <Paragraphs>144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Tema de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 Reyes C</dc:creator>
  <cp:lastModifiedBy>Jeff Borrman</cp:lastModifiedBy>
  <cp:revision>51</cp:revision>
  <dcterms:created xsi:type="dcterms:W3CDTF">2011-10-17T18:17:13Z</dcterms:created>
  <dcterms:modified xsi:type="dcterms:W3CDTF">2012-09-09T17:37:23Z</dcterms:modified>
</cp:coreProperties>
</file>