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653" r:id="rId2"/>
    <p:sldId id="718" r:id="rId3"/>
    <p:sldId id="740" r:id="rId4"/>
    <p:sldId id="720" r:id="rId5"/>
    <p:sldId id="741" r:id="rId6"/>
    <p:sldId id="722" r:id="rId7"/>
    <p:sldId id="724" r:id="rId8"/>
    <p:sldId id="726" r:id="rId9"/>
    <p:sldId id="728" r:id="rId10"/>
    <p:sldId id="730" r:id="rId11"/>
    <p:sldId id="731" r:id="rId12"/>
    <p:sldId id="732" r:id="rId13"/>
    <p:sldId id="733" r:id="rId14"/>
    <p:sldId id="734" r:id="rId15"/>
    <p:sldId id="735" r:id="rId16"/>
    <p:sldId id="742" r:id="rId17"/>
    <p:sldId id="736" r:id="rId18"/>
    <p:sldId id="737" r:id="rId19"/>
    <p:sldId id="739" r:id="rId20"/>
    <p:sldId id="738" r:id="rId21"/>
  </p:sldIdLst>
  <p:sldSz cx="9144000" cy="6858000" type="screen4x3"/>
  <p:notesSz cx="6781800" cy="9918700"/>
  <p:defaultTextStyle>
    <a:defPPr>
      <a:defRPr lang="en-US"/>
    </a:defPPr>
    <a:lvl1pPr algn="l" rtl="0" fontAlgn="base">
      <a:spcBef>
        <a:spcPct val="0"/>
      </a:spcBef>
      <a:spcAft>
        <a:spcPct val="0"/>
      </a:spcAft>
      <a:defRPr sz="2000" kern="1200">
        <a:solidFill>
          <a:srgbClr val="646464"/>
        </a:solidFill>
        <a:latin typeface="Verdana" pitchFamily="34" charset="0"/>
        <a:ea typeface="+mn-ea"/>
        <a:cs typeface="Arial" pitchFamily="34" charset="0"/>
      </a:defRPr>
    </a:lvl1pPr>
    <a:lvl2pPr marL="457200" algn="l" rtl="0" fontAlgn="base">
      <a:spcBef>
        <a:spcPct val="0"/>
      </a:spcBef>
      <a:spcAft>
        <a:spcPct val="0"/>
      </a:spcAft>
      <a:defRPr sz="2000" kern="1200">
        <a:solidFill>
          <a:srgbClr val="646464"/>
        </a:solidFill>
        <a:latin typeface="Verdana" pitchFamily="34" charset="0"/>
        <a:ea typeface="+mn-ea"/>
        <a:cs typeface="Arial" pitchFamily="34" charset="0"/>
      </a:defRPr>
    </a:lvl2pPr>
    <a:lvl3pPr marL="914400" algn="l" rtl="0" fontAlgn="base">
      <a:spcBef>
        <a:spcPct val="0"/>
      </a:spcBef>
      <a:spcAft>
        <a:spcPct val="0"/>
      </a:spcAft>
      <a:defRPr sz="2000" kern="1200">
        <a:solidFill>
          <a:srgbClr val="646464"/>
        </a:solidFill>
        <a:latin typeface="Verdana" pitchFamily="34" charset="0"/>
        <a:ea typeface="+mn-ea"/>
        <a:cs typeface="Arial" pitchFamily="34" charset="0"/>
      </a:defRPr>
    </a:lvl3pPr>
    <a:lvl4pPr marL="1371600" algn="l" rtl="0" fontAlgn="base">
      <a:spcBef>
        <a:spcPct val="0"/>
      </a:spcBef>
      <a:spcAft>
        <a:spcPct val="0"/>
      </a:spcAft>
      <a:defRPr sz="2000" kern="1200">
        <a:solidFill>
          <a:srgbClr val="646464"/>
        </a:solidFill>
        <a:latin typeface="Verdana" pitchFamily="34" charset="0"/>
        <a:ea typeface="+mn-ea"/>
        <a:cs typeface="Arial" pitchFamily="34" charset="0"/>
      </a:defRPr>
    </a:lvl4pPr>
    <a:lvl5pPr marL="1828800" algn="l" rtl="0" fontAlgn="base">
      <a:spcBef>
        <a:spcPct val="0"/>
      </a:spcBef>
      <a:spcAft>
        <a:spcPct val="0"/>
      </a:spcAft>
      <a:defRPr sz="2000" kern="1200">
        <a:solidFill>
          <a:srgbClr val="646464"/>
        </a:solidFill>
        <a:latin typeface="Verdana" pitchFamily="34" charset="0"/>
        <a:ea typeface="+mn-ea"/>
        <a:cs typeface="Arial" pitchFamily="34" charset="0"/>
      </a:defRPr>
    </a:lvl5pPr>
    <a:lvl6pPr marL="2286000" algn="l" defTabSz="914400" rtl="0" eaLnBrk="1" latinLnBrk="0" hangingPunct="1">
      <a:defRPr sz="2000" kern="1200">
        <a:solidFill>
          <a:srgbClr val="646464"/>
        </a:solidFill>
        <a:latin typeface="Verdana" pitchFamily="34" charset="0"/>
        <a:ea typeface="+mn-ea"/>
        <a:cs typeface="Arial" pitchFamily="34" charset="0"/>
      </a:defRPr>
    </a:lvl6pPr>
    <a:lvl7pPr marL="2743200" algn="l" defTabSz="914400" rtl="0" eaLnBrk="1" latinLnBrk="0" hangingPunct="1">
      <a:defRPr sz="2000" kern="1200">
        <a:solidFill>
          <a:srgbClr val="646464"/>
        </a:solidFill>
        <a:latin typeface="Verdana" pitchFamily="34" charset="0"/>
        <a:ea typeface="+mn-ea"/>
        <a:cs typeface="Arial" pitchFamily="34" charset="0"/>
      </a:defRPr>
    </a:lvl7pPr>
    <a:lvl8pPr marL="3200400" algn="l" defTabSz="914400" rtl="0" eaLnBrk="1" latinLnBrk="0" hangingPunct="1">
      <a:defRPr sz="2000" kern="1200">
        <a:solidFill>
          <a:srgbClr val="646464"/>
        </a:solidFill>
        <a:latin typeface="Verdana" pitchFamily="34" charset="0"/>
        <a:ea typeface="+mn-ea"/>
        <a:cs typeface="Arial" pitchFamily="34" charset="0"/>
      </a:defRPr>
    </a:lvl8pPr>
    <a:lvl9pPr marL="3657600" algn="l" defTabSz="914400" rtl="0" eaLnBrk="1" latinLnBrk="0" hangingPunct="1">
      <a:defRPr sz="2000" kern="1200">
        <a:solidFill>
          <a:srgbClr val="646464"/>
        </a:solidFill>
        <a:latin typeface="Verdan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E438A"/>
    <a:srgbClr val="1B5BA2"/>
    <a:srgbClr val="87BBE0"/>
    <a:srgbClr val="000000"/>
    <a:srgbClr val="FF5050"/>
    <a:srgbClr val="0099CC"/>
    <a:srgbClr val="D9445A"/>
    <a:srgbClr val="52515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5862" autoAdjust="0"/>
  </p:normalViewPr>
  <p:slideViewPr>
    <p:cSldViewPr>
      <p:cViewPr>
        <p:scale>
          <a:sx n="66" d="100"/>
          <a:sy n="66" d="100"/>
        </p:scale>
        <p:origin x="-1272" y="-12"/>
      </p:cViewPr>
      <p:guideLst>
        <p:guide orient="horz" pos="2160"/>
        <p:guide pos="2880"/>
      </p:guideLst>
    </p:cSldViewPr>
  </p:slideViewPr>
  <p:outlineViewPr>
    <p:cViewPr>
      <p:scale>
        <a:sx n="33" d="100"/>
        <a:sy n="33" d="100"/>
      </p:scale>
      <p:origin x="42" y="8922"/>
    </p:cViewPr>
  </p:outlineViewPr>
  <p:notesTextViewPr>
    <p:cViewPr>
      <p:scale>
        <a:sx n="100" d="100"/>
        <a:sy n="100" d="100"/>
      </p:scale>
      <p:origin x="0" y="0"/>
    </p:cViewPr>
  </p:notesTextViewPr>
  <p:sorterViewPr>
    <p:cViewPr>
      <p:scale>
        <a:sx n="100" d="100"/>
        <a:sy n="100" d="100"/>
      </p:scale>
      <p:origin x="0" y="6228"/>
    </p:cViewPr>
  </p:sorterViewPr>
  <p:notesViewPr>
    <p:cSldViewPr>
      <p:cViewPr varScale="1">
        <p:scale>
          <a:sx n="74" d="100"/>
          <a:sy n="74" d="100"/>
        </p:scale>
        <p:origin x="-2238" y="-90"/>
      </p:cViewPr>
      <p:guideLst>
        <p:guide orient="horz" pos="3124"/>
        <p:guide pos="21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solidFill>
                  <a:schemeClr val="tx1"/>
                </a:solidFill>
                <a:cs typeface="+mn-cs"/>
              </a:defRPr>
            </a:lvl1pPr>
          </a:lstStyle>
          <a:p>
            <a:pPr>
              <a:defRPr/>
            </a:pPr>
            <a:endParaRPr lang="en-US"/>
          </a:p>
        </p:txBody>
      </p:sp>
      <p:sp>
        <p:nvSpPr>
          <p:cNvPr id="28675" name="Rectangle 3"/>
          <p:cNvSpPr>
            <a:spLocks noGrp="1" noChangeArrowheads="1"/>
          </p:cNvSpPr>
          <p:nvPr>
            <p:ph type="dt" sz="quarter" idx="1"/>
          </p:nvPr>
        </p:nvSpPr>
        <p:spPr bwMode="auto">
          <a:xfrm>
            <a:off x="3843338" y="0"/>
            <a:ext cx="29384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chemeClr val="tx1"/>
                </a:solidFill>
                <a:cs typeface="+mn-cs"/>
              </a:defRPr>
            </a:lvl1pPr>
          </a:lstStyle>
          <a:p>
            <a:pPr>
              <a:defRPr/>
            </a:pPr>
            <a:endParaRPr lang="en-US"/>
          </a:p>
        </p:txBody>
      </p:sp>
      <p:sp>
        <p:nvSpPr>
          <p:cNvPr id="28676" name="Rectangle 4"/>
          <p:cNvSpPr>
            <a:spLocks noGrp="1" noChangeArrowheads="1"/>
          </p:cNvSpPr>
          <p:nvPr>
            <p:ph type="ftr" sz="quarter" idx="2"/>
          </p:nvPr>
        </p:nvSpPr>
        <p:spPr bwMode="auto">
          <a:xfrm>
            <a:off x="0" y="942181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solidFill>
                  <a:schemeClr val="tx1"/>
                </a:solidFill>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43338" y="9421813"/>
            <a:ext cx="29384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solidFill>
                  <a:schemeClr val="tx1"/>
                </a:solidFill>
                <a:cs typeface="+mn-cs"/>
              </a:defRPr>
            </a:lvl1pPr>
          </a:lstStyle>
          <a:p>
            <a:pPr>
              <a:defRPr/>
            </a:pPr>
            <a:fld id="{EDED52C0-C307-4DC6-9710-C2D9C894B397}" type="slidenum">
              <a:rPr lang="en-US"/>
              <a:pPr>
                <a:defRPr/>
              </a:pPr>
              <a:t>‹#›</a:t>
            </a:fld>
            <a:endParaRPr lang="en-US" dirty="0"/>
          </a:p>
        </p:txBody>
      </p:sp>
    </p:spTree>
    <p:extLst>
      <p:ext uri="{BB962C8B-B14F-4D97-AF65-F5344CB8AC3E}">
        <p14:creationId xmlns:p14="http://schemas.microsoft.com/office/powerpoint/2010/main" xmlns="" val="3647794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solidFill>
                  <a:schemeClr val="tx1"/>
                </a:solidFill>
                <a:cs typeface="+mn-cs"/>
              </a:defRPr>
            </a:lvl1pPr>
          </a:lstStyle>
          <a:p>
            <a:pPr>
              <a:defRPr/>
            </a:pPr>
            <a:endParaRPr lang="en-US"/>
          </a:p>
        </p:txBody>
      </p:sp>
      <p:sp>
        <p:nvSpPr>
          <p:cNvPr id="48131" name="Rectangle 3"/>
          <p:cNvSpPr>
            <a:spLocks noGrp="1" noChangeArrowheads="1"/>
          </p:cNvSpPr>
          <p:nvPr>
            <p:ph type="dt" idx="1"/>
          </p:nvPr>
        </p:nvSpPr>
        <p:spPr bwMode="auto">
          <a:xfrm>
            <a:off x="3843338" y="0"/>
            <a:ext cx="29384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chemeClr val="tx1"/>
                </a:solidFill>
                <a:cs typeface="+mn-cs"/>
              </a:defRPr>
            </a:lvl1pPr>
          </a:lstStyle>
          <a:p>
            <a:pPr>
              <a:defRPr/>
            </a:pPr>
            <a:endParaRPr lang="en-US"/>
          </a:p>
        </p:txBody>
      </p:sp>
      <p:sp>
        <p:nvSpPr>
          <p:cNvPr id="54276" name="Rectangle 4"/>
          <p:cNvSpPr>
            <a:spLocks noGrp="1" noRot="1" noChangeAspect="1" noChangeArrowheads="1" noTextEdit="1"/>
          </p:cNvSpPr>
          <p:nvPr>
            <p:ph type="sldImg" idx="2"/>
          </p:nvPr>
        </p:nvSpPr>
        <p:spPr bwMode="auto">
          <a:xfrm>
            <a:off x="912813" y="744538"/>
            <a:ext cx="4956175" cy="371792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3288" y="4711700"/>
            <a:ext cx="4975225" cy="4462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solidFill>
                  <a:schemeClr val="tx1"/>
                </a:solidFill>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43338" y="9421813"/>
            <a:ext cx="29384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solidFill>
                  <a:schemeClr val="tx1"/>
                </a:solidFill>
                <a:cs typeface="+mn-cs"/>
              </a:defRPr>
            </a:lvl1pPr>
          </a:lstStyle>
          <a:p>
            <a:pPr>
              <a:defRPr/>
            </a:pPr>
            <a:fld id="{4C39422F-251D-47FD-864B-BEB3C1C612ED}" type="slidenum">
              <a:rPr lang="en-US"/>
              <a:pPr>
                <a:defRPr/>
              </a:pPr>
              <a:t>‹#›</a:t>
            </a:fld>
            <a:endParaRPr lang="en-US" dirty="0"/>
          </a:p>
        </p:txBody>
      </p:sp>
    </p:spTree>
    <p:extLst>
      <p:ext uri="{BB962C8B-B14F-4D97-AF65-F5344CB8AC3E}">
        <p14:creationId xmlns:p14="http://schemas.microsoft.com/office/powerpoint/2010/main" xmlns="" val="3896058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28E12ED-50CC-411D-9ABF-9A7EA3E53A64}" type="slidenum">
              <a:rPr lang="en-US"/>
              <a:pPr>
                <a:defRPr/>
              </a:pPr>
              <a:t>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fr-F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39422F-251D-47FD-864B-BEB3C1C612ED}" type="slidenum">
              <a:rPr lang="en-US" smtClean="0"/>
              <a:pPr>
                <a:defRPr/>
              </a:pPr>
              <a:t>7</a:t>
            </a:fld>
            <a:endParaRPr lang="en-US" dirty="0"/>
          </a:p>
        </p:txBody>
      </p:sp>
    </p:spTree>
    <p:extLst>
      <p:ext uri="{BB962C8B-B14F-4D97-AF65-F5344CB8AC3E}">
        <p14:creationId xmlns:p14="http://schemas.microsoft.com/office/powerpoint/2010/main" xmlns="" val="1706089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39422F-251D-47FD-864B-BEB3C1C612ED}" type="slidenum">
              <a:rPr lang="en-US" smtClean="0"/>
              <a:pPr>
                <a:defRPr/>
              </a:pPr>
              <a:t>18</a:t>
            </a:fld>
            <a:endParaRPr lang="en-US" dirty="0"/>
          </a:p>
        </p:txBody>
      </p:sp>
    </p:spTree>
    <p:extLst>
      <p:ext uri="{BB962C8B-B14F-4D97-AF65-F5344CB8AC3E}">
        <p14:creationId xmlns:p14="http://schemas.microsoft.com/office/powerpoint/2010/main" xmlns="" val="32454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pPr>
              <a:defRPr/>
            </a:pPr>
            <a:r>
              <a:rPr lang="en-US" smtClean="0"/>
              <a:t>September 2012</a:t>
            </a:r>
            <a:endParaRPr lang="en-US"/>
          </a:p>
        </p:txBody>
      </p:sp>
      <p:sp>
        <p:nvSpPr>
          <p:cNvPr id="5" name="Slide Number Placeholder 4"/>
          <p:cNvSpPr>
            <a:spLocks noGrp="1"/>
          </p:cNvSpPr>
          <p:nvPr>
            <p:ph type="sldNum" sz="quarter" idx="11"/>
          </p:nvPr>
        </p:nvSpPr>
        <p:spPr/>
        <p:txBody>
          <a:bodyPr/>
          <a:lstStyle/>
          <a:p>
            <a:pPr>
              <a:defRPr/>
            </a:pPr>
            <a:fld id="{C0128E9A-8D1E-41BB-9368-EFB3AACEFB4E}" type="slidenum">
              <a:rPr lang="en-US" smtClean="0"/>
              <a:pPr>
                <a:defRPr/>
              </a:pPr>
              <a:t>19</a:t>
            </a:fld>
            <a:endParaRPr lang="en-US"/>
          </a:p>
        </p:txBody>
      </p:sp>
    </p:spTree>
    <p:extLst>
      <p:ext uri="{BB962C8B-B14F-4D97-AF65-F5344CB8AC3E}">
        <p14:creationId xmlns:p14="http://schemas.microsoft.com/office/powerpoint/2010/main" xmlns="" val="28111159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809625"/>
            <a:ext cx="6467475" cy="6048375"/>
          </a:xfrm>
          <a:prstGeom prst="rect">
            <a:avLst/>
          </a:prstGeom>
          <a:noFill/>
          <a:ln w="9525">
            <a:noFill/>
            <a:miter lim="800000"/>
            <a:headEnd/>
            <a:tailEnd/>
          </a:ln>
        </p:spPr>
      </p:pic>
      <p:sp>
        <p:nvSpPr>
          <p:cNvPr id="5" name="Text Box 7"/>
          <p:cNvSpPr txBox="1">
            <a:spLocks noChangeArrowheads="1"/>
          </p:cNvSpPr>
          <p:nvPr/>
        </p:nvSpPr>
        <p:spPr bwMode="auto">
          <a:xfrm>
            <a:off x="7620000" y="6175375"/>
            <a:ext cx="1281113" cy="501650"/>
          </a:xfrm>
          <a:prstGeom prst="rect">
            <a:avLst/>
          </a:prstGeom>
          <a:noFill/>
          <a:ln w="9525">
            <a:noFill/>
            <a:miter lim="800000"/>
            <a:headEnd/>
            <a:tailEnd/>
          </a:ln>
          <a:effectLst/>
        </p:spPr>
        <p:txBody>
          <a:bodyPr wrap="none">
            <a:spAutoFit/>
          </a:bodyPr>
          <a:lstStyle/>
          <a:p>
            <a:pPr eaLnBrk="0" hangingPunct="0">
              <a:lnSpc>
                <a:spcPct val="90000"/>
              </a:lnSpc>
              <a:defRPr/>
            </a:pPr>
            <a:r>
              <a:rPr lang="en-US" sz="1000" dirty="0">
                <a:solidFill>
                  <a:schemeClr val="bg1"/>
                </a:solidFill>
                <a:latin typeface="Univers" pitchFamily="34" charset="0"/>
                <a:cs typeface="+mn-cs"/>
              </a:rPr>
              <a:t>International</a:t>
            </a:r>
            <a:br>
              <a:rPr lang="en-US" sz="1000" dirty="0">
                <a:solidFill>
                  <a:schemeClr val="bg1"/>
                </a:solidFill>
                <a:latin typeface="Univers" pitchFamily="34" charset="0"/>
                <a:cs typeface="+mn-cs"/>
              </a:rPr>
            </a:br>
            <a:r>
              <a:rPr lang="en-US" sz="1000" dirty="0">
                <a:solidFill>
                  <a:schemeClr val="bg1"/>
                </a:solidFill>
                <a:latin typeface="Univers" pitchFamily="34" charset="0"/>
                <a:cs typeface="+mn-cs"/>
              </a:rPr>
              <a:t>Telecommunication</a:t>
            </a:r>
            <a:br>
              <a:rPr lang="en-US" sz="1000" dirty="0">
                <a:solidFill>
                  <a:schemeClr val="bg1"/>
                </a:solidFill>
                <a:latin typeface="Univers" pitchFamily="34" charset="0"/>
                <a:cs typeface="+mn-cs"/>
              </a:rPr>
            </a:br>
            <a:r>
              <a:rPr lang="en-US" sz="1000" dirty="0">
                <a:solidFill>
                  <a:schemeClr val="bg1"/>
                </a:solidFill>
                <a:latin typeface="Univers" pitchFamily="34" charset="0"/>
                <a:cs typeface="+mn-cs"/>
              </a:rPr>
              <a:t>Union</a:t>
            </a:r>
          </a:p>
        </p:txBody>
      </p:sp>
      <p:sp>
        <p:nvSpPr>
          <p:cNvPr id="6"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eaLnBrk="0" hangingPunct="0">
              <a:defRPr/>
            </a:pPr>
            <a:r>
              <a:rPr lang="en-US" sz="1200" b="1" dirty="0">
                <a:solidFill>
                  <a:srgbClr val="0C4B84"/>
                </a:solidFill>
                <a:cs typeface="+mn-cs"/>
              </a:rPr>
              <a:t> </a:t>
            </a:r>
            <a:endParaRPr lang="en-US" sz="2400" dirty="0">
              <a:solidFill>
                <a:schemeClr val="tx1"/>
              </a:solidFill>
              <a:cs typeface="+mn-cs"/>
            </a:endParaRPr>
          </a:p>
        </p:txBody>
      </p:sp>
      <p:sp>
        <p:nvSpPr>
          <p:cNvPr id="7"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eaLnBrk="0" hangingPunct="0">
              <a:defRPr/>
            </a:pPr>
            <a:r>
              <a:rPr lang="en-US" sz="1200" b="1" dirty="0">
                <a:solidFill>
                  <a:srgbClr val="0C4B84"/>
                </a:solidFill>
                <a:cs typeface="+mn-cs"/>
              </a:rPr>
              <a:t> </a:t>
            </a:r>
            <a:endParaRPr lang="en-US" sz="2400" dirty="0">
              <a:solidFill>
                <a:schemeClr val="tx1"/>
              </a:solidFill>
              <a:cs typeface="+mn-cs"/>
            </a:endParaRPr>
          </a:p>
        </p:txBody>
      </p:sp>
      <p:sp>
        <p:nvSpPr>
          <p:cNvPr id="8"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eaLnBrk="0" hangingPunct="0">
              <a:defRPr/>
            </a:pPr>
            <a:r>
              <a:rPr lang="en-US" sz="1000" dirty="0">
                <a:solidFill>
                  <a:srgbClr val="000000"/>
                </a:solidFill>
                <a:cs typeface="+mn-cs"/>
              </a:rPr>
              <a:t> </a:t>
            </a:r>
            <a:endParaRPr lang="en-US" sz="2400" dirty="0">
              <a:solidFill>
                <a:schemeClr val="tx1"/>
              </a:solidFill>
              <a:cs typeface="+mn-cs"/>
            </a:endParaRPr>
          </a:p>
        </p:txBody>
      </p:sp>
      <p:pic>
        <p:nvPicPr>
          <p:cNvPr id="9" name="Picture 22"/>
          <p:cNvPicPr>
            <a:picLocks noChangeAspect="1" noChangeArrowheads="1"/>
          </p:cNvPicPr>
          <p:nvPr/>
        </p:nvPicPr>
        <p:blipFill>
          <a:blip r:embed="rId3" cstate="print"/>
          <a:srcRect/>
          <a:stretch>
            <a:fillRect/>
          </a:stretch>
        </p:blipFill>
        <p:spPr bwMode="auto">
          <a:xfrm>
            <a:off x="6670675" y="6080125"/>
            <a:ext cx="1933575" cy="733425"/>
          </a:xfrm>
          <a:prstGeom prst="rect">
            <a:avLst/>
          </a:prstGeom>
          <a:noFill/>
          <a:ln w="9525">
            <a:noFill/>
            <a:miter lim="800000"/>
            <a:headEnd/>
            <a:tailEnd/>
          </a:ln>
        </p:spPr>
      </p:pic>
      <p:sp>
        <p:nvSpPr>
          <p:cNvPr id="10" name="Rectangle 23"/>
          <p:cNvSpPr>
            <a:spLocks noChangeArrowheads="1"/>
          </p:cNvSpPr>
          <p:nvPr/>
        </p:nvSpPr>
        <p:spPr bwMode="auto">
          <a:xfrm>
            <a:off x="2886075" y="6302375"/>
            <a:ext cx="3702050" cy="366713"/>
          </a:xfrm>
          <a:prstGeom prst="rect">
            <a:avLst/>
          </a:prstGeom>
          <a:noFill/>
          <a:ln w="9525">
            <a:noFill/>
            <a:miter lim="800000"/>
            <a:headEnd/>
            <a:tailEnd/>
          </a:ln>
          <a:effectLst/>
        </p:spPr>
        <p:txBody>
          <a:bodyPr wrap="none">
            <a:spAutoFit/>
          </a:bodyPr>
          <a:lstStyle/>
          <a:p>
            <a:pPr eaLnBrk="0" hangingPunct="0">
              <a:defRPr/>
            </a:pPr>
            <a:r>
              <a:rPr lang="en-US" sz="1800" dirty="0">
                <a:solidFill>
                  <a:srgbClr val="0E438A"/>
                </a:solidFill>
                <a:latin typeface="Zurich BlkEx BT"/>
                <a:cs typeface="+mn-cs"/>
              </a:rPr>
              <a:t>Committed to connecting the world</a:t>
            </a:r>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27"/>
          <p:cNvSpPr>
            <a:spLocks noGrp="1" noChangeArrowheads="1"/>
          </p:cNvSpPr>
          <p:nvPr>
            <p:ph type="sldNum" sz="quarter" idx="10"/>
          </p:nvPr>
        </p:nvSpPr>
        <p:spPr/>
        <p:txBody>
          <a:bodyPr/>
          <a:lstStyle>
            <a:lvl1pPr>
              <a:defRPr/>
            </a:lvl1pPr>
          </a:lstStyle>
          <a:p>
            <a:pPr>
              <a:defRPr/>
            </a:pPr>
            <a:fld id="{576A945E-9CBE-4936-8F97-9C14C59FDC6A}" type="slidenum">
              <a:rPr lang="en-US"/>
              <a:pPr>
                <a:defRPr/>
              </a:pPr>
              <a:t>‹#›</a:t>
            </a:fld>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5A9C16F6-6976-482C-BC6E-3CDF20197022}" type="slidenum">
              <a:rPr lang="en-US"/>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2ED04562-E454-4AC3-8BBB-A4D6674BEAC5}" type="slidenum">
              <a:rPr lang="en-US"/>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7210F7CE-D864-46BD-A281-643E72AD9EF7}" type="slidenum">
              <a:rPr lang="en-US"/>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7C7F9D23-B598-44AF-94A3-F184DB23D9CC}" type="slidenum">
              <a:rPr lang="en-US"/>
              <a:pPr>
                <a:defRPr/>
              </a:pPr>
              <a:t>‹#›</a:t>
            </a:fld>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ln/>
        </p:spPr>
        <p:txBody>
          <a:bodyPr/>
          <a:lstStyle>
            <a:lvl1pPr>
              <a:defRPr/>
            </a:lvl1pPr>
          </a:lstStyle>
          <a:p>
            <a:pPr>
              <a:defRPr/>
            </a:pPr>
            <a:fld id="{432158EF-2F83-4275-B2DB-DA87245DD110}" type="slidenum">
              <a:rPr lang="en-US"/>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ln/>
        </p:spPr>
        <p:txBody>
          <a:bodyPr/>
          <a:lstStyle>
            <a:lvl1pPr>
              <a:defRPr/>
            </a:lvl1pPr>
          </a:lstStyle>
          <a:p>
            <a:pPr>
              <a:defRPr/>
            </a:pPr>
            <a:fld id="{25CADF35-3946-4D23-A334-2261396F1EA3}" type="slidenum">
              <a:rPr lang="en-US"/>
              <a:pPr>
                <a:defRPr/>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ln/>
        </p:spPr>
        <p:txBody>
          <a:bodyPr/>
          <a:lstStyle>
            <a:lvl1pPr>
              <a:defRPr/>
            </a:lvl1pPr>
          </a:lstStyle>
          <a:p>
            <a:pPr>
              <a:defRPr/>
            </a:pPr>
            <a:fld id="{626FD094-E8AE-4EC4-A94E-C85414A0BCC2}" type="slidenum">
              <a:rPr lang="en-US"/>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9693D96C-73EE-4789-8E8A-A1D45ADB8776}" type="slidenum">
              <a:rPr lang="en-US"/>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62B129AF-2C4F-482E-922B-44D632BC02D5}" type="slidenum">
              <a:rPr lang="en-US"/>
              <a:pPr>
                <a:defRPr/>
              </a:pPr>
              <a:t>‹#›</a:t>
            </a:fld>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404E4F62-D2F6-4C4A-981D-189A1AFFF446}" type="slidenum">
              <a:rPr lang="en-US"/>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3" cstate="print"/>
          <a:srcRect l="6723" b="12773"/>
          <a:stretch>
            <a:fillRect/>
          </a:stretch>
        </p:blipFill>
        <p:spPr bwMode="auto">
          <a:xfrm>
            <a:off x="0" y="809625"/>
            <a:ext cx="6467475" cy="6048375"/>
          </a:xfrm>
          <a:prstGeom prst="rect">
            <a:avLst/>
          </a:prstGeom>
          <a:noFill/>
          <a:ln w="9525">
            <a:noFill/>
            <a:miter lim="800000"/>
            <a:headEnd/>
            <a:tailEnd/>
          </a:ln>
        </p:spPr>
      </p:pic>
      <p:sp>
        <p:nvSpPr>
          <p:cNvPr id="2051" name="Rectangle 2"/>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67" name="Rectangle 43"/>
          <p:cNvSpPr>
            <a:spLocks noGrp="1" noChangeArrowheads="1"/>
          </p:cNvSpPr>
          <p:nvPr>
            <p:ph type="sldNum" sz="quarter" idx="4"/>
          </p:nvPr>
        </p:nvSpPr>
        <p:spPr bwMode="auto">
          <a:xfrm>
            <a:off x="8769350" y="6403975"/>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charset="0"/>
                <a:cs typeface="Times New Roman" pitchFamily="18" charset="0"/>
              </a:defRPr>
            </a:lvl1pPr>
          </a:lstStyle>
          <a:p>
            <a:pPr>
              <a:defRPr/>
            </a:pPr>
            <a:fld id="{1D0BCA28-D5DA-4874-ACEF-B45D7C3CFA20}" type="slidenum">
              <a:rPr lang="en-US"/>
              <a:pPr>
                <a:defRPr/>
              </a:pPr>
              <a:t>‹#›</a:t>
            </a:fld>
            <a:endParaRPr lang="en-US" dirty="0"/>
          </a:p>
        </p:txBody>
      </p:sp>
      <p:sp>
        <p:nvSpPr>
          <p:cNvPr id="2053" name="Rectangle 3"/>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4" name="Picture 52"/>
          <p:cNvPicPr>
            <a:picLocks noChangeAspect="1" noChangeArrowheads="1"/>
          </p:cNvPicPr>
          <p:nvPr/>
        </p:nvPicPr>
        <p:blipFill>
          <a:blip r:embed="rId14" cstate="print"/>
          <a:srcRect/>
          <a:stretch>
            <a:fillRect/>
          </a:stretch>
        </p:blipFill>
        <p:spPr bwMode="auto">
          <a:xfrm>
            <a:off x="6804025" y="6124575"/>
            <a:ext cx="1933575" cy="733425"/>
          </a:xfrm>
          <a:prstGeom prst="rect">
            <a:avLst/>
          </a:prstGeom>
          <a:noFill/>
          <a:ln w="9525">
            <a:noFill/>
            <a:miter lim="800000"/>
            <a:headEnd/>
            <a:tailEnd/>
          </a:ln>
        </p:spPr>
      </p:pic>
      <p:sp>
        <p:nvSpPr>
          <p:cNvPr id="1090" name="Rectangle 66"/>
          <p:cNvSpPr>
            <a:spLocks noChangeArrowheads="1"/>
          </p:cNvSpPr>
          <p:nvPr/>
        </p:nvSpPr>
        <p:spPr bwMode="auto">
          <a:xfrm>
            <a:off x="2916238" y="6308725"/>
            <a:ext cx="3702050" cy="366713"/>
          </a:xfrm>
          <a:prstGeom prst="rect">
            <a:avLst/>
          </a:prstGeom>
          <a:noFill/>
          <a:ln w="9525">
            <a:noFill/>
            <a:miter lim="800000"/>
            <a:headEnd/>
            <a:tailEnd/>
          </a:ln>
          <a:effectLst/>
        </p:spPr>
        <p:txBody>
          <a:bodyPr wrap="none">
            <a:spAutoFit/>
          </a:bodyPr>
          <a:lstStyle/>
          <a:p>
            <a:pPr eaLnBrk="0" hangingPunct="0">
              <a:defRPr/>
            </a:pPr>
            <a:r>
              <a:rPr lang="en-US" sz="1800" dirty="0">
                <a:solidFill>
                  <a:srgbClr val="0E438A"/>
                </a:solidFill>
                <a:latin typeface="Zurich BlkEx BT"/>
                <a:cs typeface="+mn-cs"/>
              </a:rPr>
              <a:t>Committed to connecting the world</a:t>
            </a:r>
          </a:p>
        </p:txBody>
      </p:sp>
    </p:spTree>
  </p:cSld>
  <p:clrMap bg1="lt1" tx1="dk1" bg2="lt2" tx2="dk2" accent1="accent1" accent2="accent2" accent3="accent3" accent4="accent4" accent5="accent5" accent6="accent6" hlink="hlink" folHlink="folHlink"/>
  <p:sldLayoutIdLst>
    <p:sldLayoutId id="2147483824"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hyperlink" Target="http://www.itu.int/ITU-T/climatechange/" TargetMode="External"/><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hyperlink" Target="http://www.itu.int/ITU-T/climatechange/ess/index.html" TargetMode="External"/><Relationship Id="rId4" Type="http://schemas.openxmlformats.org/officeDocument/2006/relationships/hyperlink" Target="mailto:greenstandard@itu.in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Rectangle 9"/>
          <p:cNvSpPr>
            <a:spLocks noChangeArrowheads="1"/>
          </p:cNvSpPr>
          <p:nvPr/>
        </p:nvSpPr>
        <p:spPr bwMode="auto">
          <a:xfrm>
            <a:off x="467544" y="1124744"/>
            <a:ext cx="8424863" cy="1512168"/>
          </a:xfrm>
          <a:prstGeom prst="rect">
            <a:avLst/>
          </a:prstGeom>
          <a:noFill/>
          <a:ln w="9525">
            <a:noFill/>
            <a:miter lim="800000"/>
            <a:headEnd/>
            <a:tailEnd/>
          </a:ln>
          <a:effectLst/>
        </p:spPr>
        <p:txBody>
          <a:bodyPr/>
          <a:lstStyle/>
          <a:p>
            <a:pPr algn="ctr">
              <a:defRPr/>
            </a:pPr>
            <a:r>
              <a:rPr lang="en-US" sz="4000" b="1" dirty="0">
                <a:solidFill>
                  <a:srgbClr val="00B050"/>
                </a:solidFill>
                <a:effectLst>
                  <a:outerShdw blurRad="38100" dist="38100" dir="2700000" algn="tl">
                    <a:srgbClr val="C0C0C0"/>
                  </a:outerShdw>
                </a:effectLst>
              </a:rPr>
              <a:t>Greening</a:t>
            </a:r>
            <a:r>
              <a:rPr lang="en-US" sz="4000" b="1" dirty="0">
                <a:solidFill>
                  <a:srgbClr val="0E438A"/>
                </a:solidFill>
                <a:effectLst>
                  <a:outerShdw blurRad="38100" dist="38100" dir="2700000" algn="tl">
                    <a:srgbClr val="C0C0C0"/>
                  </a:outerShdw>
                </a:effectLst>
              </a:rPr>
              <a:t> ICT Supply Chains</a:t>
            </a:r>
          </a:p>
          <a:p>
            <a:pPr algn="ctr">
              <a:defRPr/>
            </a:pPr>
            <a:endParaRPr lang="en-US" sz="4400" b="1" dirty="0">
              <a:solidFill>
                <a:srgbClr val="0E438A"/>
              </a:solidFill>
              <a:effectLst>
                <a:outerShdw blurRad="38100" dist="38100" dir="2700000" algn="tl">
                  <a:srgbClr val="C0C0C0"/>
                </a:outerShdw>
              </a:effectLst>
            </a:endParaRPr>
          </a:p>
          <a:p>
            <a:pPr algn="ctr">
              <a:defRPr/>
            </a:pPr>
            <a:r>
              <a:rPr lang="en-US" sz="3600" dirty="0" smtClean="0">
                <a:solidFill>
                  <a:srgbClr val="0E438A"/>
                </a:solidFill>
                <a:effectLst>
                  <a:outerShdw blurRad="38100" dist="38100" dir="2700000" algn="tl">
                    <a:srgbClr val="C0C0C0"/>
                  </a:outerShdw>
                </a:effectLst>
              </a:rPr>
              <a:t>ITU/UNU Survey </a:t>
            </a:r>
            <a:r>
              <a:rPr lang="en-US" sz="3600" dirty="0">
                <a:solidFill>
                  <a:srgbClr val="0E438A"/>
                </a:solidFill>
                <a:effectLst>
                  <a:outerShdw blurRad="38100" dist="38100" dir="2700000" algn="tl">
                    <a:srgbClr val="C0C0C0"/>
                  </a:outerShdw>
                </a:effectLst>
              </a:rPr>
              <a:t>on </a:t>
            </a:r>
            <a:r>
              <a:rPr lang="en-US" sz="3600" dirty="0" smtClean="0">
                <a:solidFill>
                  <a:srgbClr val="0E438A"/>
                </a:solidFill>
                <a:effectLst>
                  <a:outerShdw blurRad="38100" dist="38100" dir="2700000" algn="tl">
                    <a:srgbClr val="C0C0C0"/>
                  </a:outerShdw>
                </a:effectLst>
              </a:rPr>
              <a:t/>
            </a:r>
            <a:br>
              <a:rPr lang="en-US" sz="3600" dirty="0" smtClean="0">
                <a:solidFill>
                  <a:srgbClr val="0E438A"/>
                </a:solidFill>
                <a:effectLst>
                  <a:outerShdw blurRad="38100" dist="38100" dir="2700000" algn="tl">
                    <a:srgbClr val="C0C0C0"/>
                  </a:outerShdw>
                </a:effectLst>
              </a:rPr>
            </a:br>
            <a:r>
              <a:rPr lang="en-US" sz="3600" dirty="0" smtClean="0">
                <a:solidFill>
                  <a:srgbClr val="0E438A"/>
                </a:solidFill>
                <a:effectLst>
                  <a:outerShdw blurRad="38100" dist="38100" dir="2700000" algn="tl">
                    <a:srgbClr val="C0C0C0"/>
                  </a:outerShdw>
                </a:effectLst>
              </a:rPr>
              <a:t>conflict </a:t>
            </a:r>
            <a:r>
              <a:rPr lang="en-US" sz="3600" dirty="0">
                <a:solidFill>
                  <a:srgbClr val="0E438A"/>
                </a:solidFill>
                <a:effectLst>
                  <a:outerShdw blurRad="38100" dist="38100" dir="2700000" algn="tl">
                    <a:srgbClr val="C0C0C0"/>
                  </a:outerShdw>
                </a:effectLst>
              </a:rPr>
              <a:t>minerals</a:t>
            </a:r>
          </a:p>
          <a:p>
            <a:pPr algn="ctr">
              <a:defRPr/>
            </a:pPr>
            <a:r>
              <a:rPr lang="en-US" sz="3600" dirty="0">
                <a:solidFill>
                  <a:srgbClr val="0E438A"/>
                </a:solidFill>
                <a:effectLst>
                  <a:outerShdw blurRad="38100" dist="38100" dir="2700000" algn="tl">
                    <a:srgbClr val="C0C0C0"/>
                  </a:outerShdw>
                </a:effectLst>
              </a:rPr>
              <a:t>due diligence initiatives</a:t>
            </a:r>
            <a:r>
              <a:rPr lang="en-US" sz="4000" dirty="0" smtClean="0">
                <a:solidFill>
                  <a:srgbClr val="0066CC"/>
                </a:solidFill>
                <a:effectLst>
                  <a:outerShdw blurRad="38100" dist="38100" dir="2700000" algn="tl">
                    <a:srgbClr val="C0C0C0"/>
                  </a:outerShdw>
                </a:effectLst>
              </a:rPr>
              <a:t/>
            </a:r>
            <a:br>
              <a:rPr lang="en-US" sz="4000" dirty="0" smtClean="0">
                <a:solidFill>
                  <a:srgbClr val="0066CC"/>
                </a:solidFill>
                <a:effectLst>
                  <a:outerShdw blurRad="38100" dist="38100" dir="2700000" algn="tl">
                    <a:srgbClr val="C0C0C0"/>
                  </a:outerShdw>
                </a:effectLst>
              </a:rPr>
            </a:br>
            <a:endParaRPr lang="en-US" sz="4000" dirty="0" smtClean="0">
              <a:solidFill>
                <a:srgbClr val="0066CC"/>
              </a:solidFill>
              <a:effectLst>
                <a:outerShdw blurRad="38100" dist="38100" dir="2700000" algn="tl">
                  <a:srgbClr val="C0C0C0"/>
                </a:outerShdw>
              </a:effectLst>
            </a:endParaRPr>
          </a:p>
          <a:p>
            <a:pPr algn="ctr">
              <a:defRPr/>
            </a:pPr>
            <a:r>
              <a:rPr lang="it-IT" sz="3200" dirty="0">
                <a:solidFill>
                  <a:schemeClr val="bg2"/>
                </a:solidFill>
                <a:effectLst>
                  <a:outerShdw blurRad="38100" dist="38100" dir="2700000" algn="tl">
                    <a:srgbClr val="C0C0C0"/>
                  </a:outerShdw>
                </a:effectLst>
              </a:rPr>
              <a:t>John Smiciklas</a:t>
            </a:r>
          </a:p>
          <a:p>
            <a:pPr algn="ctr">
              <a:defRPr/>
            </a:pPr>
            <a:r>
              <a:rPr lang="it-IT" sz="1800" dirty="0">
                <a:solidFill>
                  <a:schemeClr val="bg2"/>
                </a:solidFill>
                <a:effectLst>
                  <a:outerShdw blurRad="38100" dist="38100" dir="2700000" algn="tl">
                    <a:srgbClr val="C0C0C0"/>
                  </a:outerShdw>
                </a:effectLst>
              </a:rPr>
              <a:t>ITU Consultant</a:t>
            </a:r>
          </a:p>
          <a:p>
            <a:pPr algn="ctr">
              <a:defRPr/>
            </a:pPr>
            <a:r>
              <a:rPr lang="it-IT" sz="1800" dirty="0">
                <a:solidFill>
                  <a:schemeClr val="bg2"/>
                </a:solidFill>
                <a:effectLst>
                  <a:outerShdw blurRad="38100" dist="38100" dir="2700000" algn="tl">
                    <a:srgbClr val="C0C0C0"/>
                  </a:outerShdw>
                </a:effectLst>
              </a:rPr>
              <a:t>Principal, MJRD Assessment Inc.</a:t>
            </a:r>
          </a:p>
        </p:txBody>
      </p:sp>
      <p:pic>
        <p:nvPicPr>
          <p:cNvPr id="1026" name="Picture 2" descr="C:\Users\bueti\Pictures\UNU\UNU-IS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348880"/>
            <a:ext cx="7772400" cy="1077218"/>
          </a:xfrm>
        </p:spPr>
        <p:txBody>
          <a:bodyPr/>
          <a:lstStyle/>
          <a:p>
            <a:r>
              <a:rPr lang="en-GB" sz="3200" dirty="0">
                <a:solidFill>
                  <a:srgbClr val="0E438A"/>
                </a:solidFill>
              </a:rPr>
              <a:t>Supply Chain Due Diligence </a:t>
            </a:r>
            <a:r>
              <a:rPr lang="en-GB" sz="3200" dirty="0">
                <a:solidFill>
                  <a:srgbClr val="00B050"/>
                </a:solidFill>
              </a:rPr>
              <a:t>Legislation</a:t>
            </a:r>
            <a:endParaRPr lang="en-US" sz="3200" dirty="0">
              <a:solidFill>
                <a:srgbClr val="00B050"/>
              </a:solidFill>
            </a:endParaRPr>
          </a:p>
        </p:txBody>
      </p:sp>
      <p:sp>
        <p:nvSpPr>
          <p:cNvPr id="3" name="Content Placeholder 2"/>
          <p:cNvSpPr>
            <a:spLocks noGrp="1"/>
          </p:cNvSpPr>
          <p:nvPr>
            <p:ph idx="1"/>
          </p:nvPr>
        </p:nvSpPr>
        <p:spPr>
          <a:xfrm>
            <a:off x="1187624" y="3789040"/>
            <a:ext cx="6768107" cy="4256087"/>
          </a:xfrm>
        </p:spPr>
        <p:txBody>
          <a:bodyPr/>
          <a:lstStyle/>
          <a:p>
            <a:r>
              <a:rPr lang="en-GB" sz="2000" kern="1200" dirty="0">
                <a:solidFill>
                  <a:srgbClr val="0070C0"/>
                </a:solidFill>
                <a:cs typeface="Arial" pitchFamily="34" charset="0"/>
              </a:rPr>
              <a:t>Canada The “Trade in Conflict Minerals Act” (Bill C-571), first introduced to Parliament in </a:t>
            </a:r>
            <a:r>
              <a:rPr lang="en-GB" sz="2000" kern="1200" dirty="0" smtClean="0">
                <a:solidFill>
                  <a:srgbClr val="0070C0"/>
                </a:solidFill>
                <a:cs typeface="Arial" pitchFamily="34" charset="0"/>
              </a:rPr>
              <a:t>2010</a:t>
            </a:r>
          </a:p>
          <a:p>
            <a:endParaRPr lang="en-GB" sz="2000" kern="1200" dirty="0">
              <a:solidFill>
                <a:srgbClr val="0070C0"/>
              </a:solidFill>
              <a:cs typeface="Arial" pitchFamily="34" charset="0"/>
            </a:endParaRPr>
          </a:p>
          <a:p>
            <a:r>
              <a:rPr lang="en-GB" sz="2000" kern="1200" dirty="0">
                <a:solidFill>
                  <a:srgbClr val="0070C0"/>
                </a:solidFill>
                <a:cs typeface="Arial" pitchFamily="34" charset="0"/>
              </a:rPr>
              <a:t>The California Transparency in Supply Chain Act (SB 657)</a:t>
            </a:r>
            <a:endParaRPr lang="en-US" sz="2000" kern="1200" dirty="0">
              <a:solidFill>
                <a:srgbClr val="0070C0"/>
              </a:solidFill>
              <a:cs typeface="Arial" pitchFamily="34" charset="0"/>
            </a:endParaRPr>
          </a:p>
          <a:p>
            <a:endParaRPr lang="en-US" sz="2000" kern="1200" dirty="0">
              <a:solidFill>
                <a:srgbClr val="0070C0"/>
              </a:solidFill>
              <a:cs typeface="Arial"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10</a:t>
            </a:fld>
            <a:endParaRPr lang="en-US" dirty="0"/>
          </a:p>
        </p:txBody>
      </p:sp>
      <p:pic>
        <p:nvPicPr>
          <p:cNvPr id="5" name="Picture 1" descr="C:\Documents and Settings\campilon\My Documents\Erica\Mie Immagini\_49648525_010459537-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260648"/>
            <a:ext cx="2654302" cy="14926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2" descr="C:\Users\bueti\Pictures\UNU\UNU-IS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8092201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2327"/>
            <a:ext cx="7772400" cy="1077218"/>
          </a:xfrm>
        </p:spPr>
        <p:txBody>
          <a:bodyPr/>
          <a:lstStyle/>
          <a:p>
            <a:r>
              <a:rPr lang="en-GB" sz="3200" dirty="0">
                <a:solidFill>
                  <a:srgbClr val="0E438A"/>
                </a:solidFill>
              </a:rPr>
              <a:t>Supply Chain Due </a:t>
            </a:r>
            <a:r>
              <a:rPr lang="en-GB" sz="3200" dirty="0" smtClean="0">
                <a:solidFill>
                  <a:srgbClr val="0E438A"/>
                </a:solidFill>
              </a:rPr>
              <a:t>Diligence </a:t>
            </a:r>
            <a:r>
              <a:rPr lang="en-GB" sz="3200" dirty="0">
                <a:solidFill>
                  <a:srgbClr val="00B050"/>
                </a:solidFill>
              </a:rPr>
              <a:t>Initiatives</a:t>
            </a:r>
            <a:endParaRPr lang="en-US" sz="3200" dirty="0">
              <a:solidFill>
                <a:srgbClr val="00B050"/>
              </a:solidFill>
            </a:endParaRPr>
          </a:p>
        </p:txBody>
      </p:sp>
      <p:sp>
        <p:nvSpPr>
          <p:cNvPr id="3" name="Content Placeholder 2"/>
          <p:cNvSpPr>
            <a:spLocks noGrp="1"/>
          </p:cNvSpPr>
          <p:nvPr>
            <p:ph idx="1"/>
          </p:nvPr>
        </p:nvSpPr>
        <p:spPr>
          <a:xfrm>
            <a:off x="323528" y="1052736"/>
            <a:ext cx="8640960" cy="5120481"/>
          </a:xfrm>
        </p:spPr>
        <p:txBody>
          <a:bodyPr/>
          <a:lstStyle/>
          <a:p>
            <a:r>
              <a:rPr lang="en-GB" sz="2400" kern="1200" dirty="0" smtClean="0">
                <a:solidFill>
                  <a:srgbClr val="00B050"/>
                </a:solidFill>
                <a:effectLst>
                  <a:outerShdw blurRad="38100" dist="38100" dir="2700000" algn="tl">
                    <a:srgbClr val="000000">
                      <a:alpha val="43137"/>
                    </a:srgbClr>
                  </a:outerShdw>
                </a:effectLst>
                <a:cs typeface="Arial" pitchFamily="34" charset="0"/>
              </a:rPr>
              <a:t>Chain </a:t>
            </a:r>
            <a:r>
              <a:rPr lang="en-GB" sz="2400" kern="1200" dirty="0">
                <a:solidFill>
                  <a:srgbClr val="00B050"/>
                </a:solidFill>
                <a:effectLst>
                  <a:outerShdw blurRad="38100" dist="38100" dir="2700000" algn="tl">
                    <a:srgbClr val="000000">
                      <a:alpha val="43137"/>
                    </a:srgbClr>
                  </a:outerShdw>
                </a:effectLst>
                <a:cs typeface="Arial" pitchFamily="34" charset="0"/>
              </a:rPr>
              <a:t>of custody standards </a:t>
            </a:r>
            <a:r>
              <a:rPr lang="en-GB" sz="2400" kern="1200" dirty="0">
                <a:solidFill>
                  <a:srgbClr val="0070C0"/>
                </a:solidFill>
                <a:cs typeface="Arial" pitchFamily="34" charset="0"/>
              </a:rPr>
              <a:t>that allow for the mineral’s origin and chain of custody to be </a:t>
            </a:r>
            <a:r>
              <a:rPr lang="en-GB" sz="2400" kern="1200" dirty="0" smtClean="0">
                <a:solidFill>
                  <a:srgbClr val="0070C0"/>
                </a:solidFill>
                <a:cs typeface="Arial" pitchFamily="34" charset="0"/>
              </a:rPr>
              <a:t>known</a:t>
            </a:r>
            <a:endParaRPr lang="en-US" sz="2400" kern="1200" dirty="0">
              <a:solidFill>
                <a:srgbClr val="0070C0"/>
              </a:solidFill>
              <a:cs typeface="Arial" pitchFamily="34" charset="0"/>
            </a:endParaRPr>
          </a:p>
          <a:p>
            <a:r>
              <a:rPr lang="en-GB" sz="2400" kern="1200" dirty="0" smtClean="0">
                <a:solidFill>
                  <a:srgbClr val="00B050"/>
                </a:solidFill>
                <a:effectLst>
                  <a:outerShdw blurRad="38100" dist="38100" dir="2700000" algn="tl">
                    <a:srgbClr val="000000">
                      <a:alpha val="43137"/>
                    </a:srgbClr>
                  </a:outerShdw>
                </a:effectLst>
                <a:cs typeface="Arial" pitchFamily="34" charset="0"/>
              </a:rPr>
              <a:t>Issue(s</a:t>
            </a:r>
            <a:r>
              <a:rPr lang="en-GB" sz="2400" kern="1200" dirty="0">
                <a:solidFill>
                  <a:srgbClr val="00B050"/>
                </a:solidFill>
                <a:effectLst>
                  <a:outerShdw blurRad="38100" dist="38100" dir="2700000" algn="tl">
                    <a:srgbClr val="000000">
                      <a:alpha val="43137"/>
                    </a:srgbClr>
                  </a:outerShdw>
                </a:effectLst>
                <a:cs typeface="Arial" pitchFamily="34" charset="0"/>
              </a:rPr>
              <a:t>)-based standards </a:t>
            </a:r>
            <a:r>
              <a:rPr lang="en-GB" sz="2400" kern="1200" dirty="0">
                <a:solidFill>
                  <a:srgbClr val="0070C0"/>
                </a:solidFill>
                <a:cs typeface="Arial" pitchFamily="34" charset="0"/>
              </a:rPr>
              <a:t>that promote best practice in risk management on specific issues </a:t>
            </a:r>
            <a:r>
              <a:rPr lang="en-GB" sz="2400" kern="1200" dirty="0" smtClean="0">
                <a:solidFill>
                  <a:srgbClr val="0070C0"/>
                </a:solidFill>
                <a:cs typeface="Arial" pitchFamily="34" charset="0"/>
              </a:rPr>
              <a:t>only. </a:t>
            </a:r>
            <a:endParaRPr lang="en-US" sz="2400" kern="1200" dirty="0">
              <a:solidFill>
                <a:srgbClr val="0070C0"/>
              </a:solidFill>
              <a:cs typeface="Arial" pitchFamily="34" charset="0"/>
            </a:endParaRPr>
          </a:p>
          <a:p>
            <a:r>
              <a:rPr lang="en-GB" sz="2400" kern="1200" dirty="0" smtClean="0">
                <a:solidFill>
                  <a:srgbClr val="00B050"/>
                </a:solidFill>
                <a:effectLst>
                  <a:outerShdw blurRad="38100" dist="38100" dir="2700000" algn="tl">
                    <a:srgbClr val="000000">
                      <a:alpha val="43137"/>
                    </a:srgbClr>
                  </a:outerShdw>
                </a:effectLst>
                <a:cs typeface="Arial" pitchFamily="34" charset="0"/>
              </a:rPr>
              <a:t>Risk </a:t>
            </a:r>
            <a:r>
              <a:rPr lang="en-GB" sz="2400" kern="1200" dirty="0">
                <a:solidFill>
                  <a:srgbClr val="00B050"/>
                </a:solidFill>
                <a:effectLst>
                  <a:outerShdw blurRad="38100" dist="38100" dir="2700000" algn="tl">
                    <a:srgbClr val="000000">
                      <a:alpha val="43137"/>
                    </a:srgbClr>
                  </a:outerShdw>
                </a:effectLst>
                <a:cs typeface="Arial" pitchFamily="34" charset="0"/>
              </a:rPr>
              <a:t>management standards </a:t>
            </a:r>
            <a:r>
              <a:rPr lang="en-GB" sz="2400" kern="1200" dirty="0">
                <a:solidFill>
                  <a:srgbClr val="0070C0"/>
                </a:solidFill>
                <a:cs typeface="Arial" pitchFamily="34" charset="0"/>
              </a:rPr>
              <a:t>that promote best or good practice in risk management on a wider range of social and environmental issues than issue-based </a:t>
            </a:r>
            <a:r>
              <a:rPr lang="en-GB" sz="2400" kern="1200" dirty="0" smtClean="0">
                <a:solidFill>
                  <a:srgbClr val="0070C0"/>
                </a:solidFill>
                <a:cs typeface="Arial" pitchFamily="34" charset="0"/>
              </a:rPr>
              <a:t>standards</a:t>
            </a:r>
            <a:endParaRPr lang="en-US" sz="2400" kern="1200" dirty="0">
              <a:solidFill>
                <a:srgbClr val="0070C0"/>
              </a:solidFill>
              <a:cs typeface="Arial" pitchFamily="34" charset="0"/>
            </a:endParaRPr>
          </a:p>
          <a:p>
            <a:r>
              <a:rPr lang="en-GB" sz="2400" kern="1200" dirty="0" smtClean="0">
                <a:solidFill>
                  <a:srgbClr val="00B050"/>
                </a:solidFill>
                <a:effectLst>
                  <a:outerShdw blurRad="38100" dist="38100" dir="2700000" algn="tl">
                    <a:srgbClr val="000000">
                      <a:alpha val="43137"/>
                    </a:srgbClr>
                  </a:outerShdw>
                </a:effectLst>
                <a:cs typeface="Arial" pitchFamily="34" charset="0"/>
              </a:rPr>
              <a:t>Sustainability </a:t>
            </a:r>
            <a:r>
              <a:rPr lang="en-GB" sz="2400" kern="1200" dirty="0">
                <a:solidFill>
                  <a:srgbClr val="00B050"/>
                </a:solidFill>
                <a:effectLst>
                  <a:outerShdw blurRad="38100" dist="38100" dir="2700000" algn="tl">
                    <a:srgbClr val="000000">
                      <a:alpha val="43137"/>
                    </a:srgbClr>
                  </a:outerShdw>
                </a:effectLst>
                <a:cs typeface="Arial" pitchFamily="34" charset="0"/>
              </a:rPr>
              <a:t>standards </a:t>
            </a:r>
            <a:r>
              <a:rPr lang="en-GB" sz="2400" kern="1200" dirty="0">
                <a:solidFill>
                  <a:srgbClr val="0070C0"/>
                </a:solidFill>
                <a:cs typeface="Arial" pitchFamily="34" charset="0"/>
              </a:rPr>
              <a:t>seek to mitigate risks and optimize on the development opportunity that the mineral capital presents. This mineral can be called ‘sustainable</a:t>
            </a:r>
            <a:r>
              <a:rPr lang="en-GB" sz="2400" kern="1200" dirty="0" smtClean="0">
                <a:solidFill>
                  <a:srgbClr val="0070C0"/>
                </a:solidFill>
                <a:cs typeface="Arial" pitchFamily="34" charset="0"/>
              </a:rPr>
              <a:t>’.</a:t>
            </a:r>
            <a:endParaRPr lang="en-US" sz="24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11</a:t>
            </a:fld>
            <a:endParaRPr lang="en-US" dirty="0"/>
          </a:p>
        </p:txBody>
      </p:sp>
      <p:pic>
        <p:nvPicPr>
          <p:cNvPr id="5"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3521503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72400" cy="1200329"/>
          </a:xfrm>
        </p:spPr>
        <p:txBody>
          <a:bodyPr/>
          <a:lstStyle/>
          <a:p>
            <a:r>
              <a:rPr lang="en-GB" dirty="0">
                <a:solidFill>
                  <a:srgbClr val="0E438A"/>
                </a:solidFill>
              </a:rPr>
              <a:t>Supply Chain Due Diligence </a:t>
            </a:r>
            <a:r>
              <a:rPr lang="en-GB" dirty="0">
                <a:solidFill>
                  <a:srgbClr val="00B050"/>
                </a:solidFill>
              </a:rPr>
              <a:t>Initiatives</a:t>
            </a:r>
            <a:endParaRPr lang="en-US" dirty="0"/>
          </a:p>
        </p:txBody>
      </p:sp>
      <p:sp>
        <p:nvSpPr>
          <p:cNvPr id="3" name="Content Placeholder 2"/>
          <p:cNvSpPr>
            <a:spLocks noGrp="1"/>
          </p:cNvSpPr>
          <p:nvPr>
            <p:ph idx="1"/>
          </p:nvPr>
        </p:nvSpPr>
        <p:spPr>
          <a:xfrm>
            <a:off x="1115616" y="1844824"/>
            <a:ext cx="7344171" cy="4256087"/>
          </a:xfrm>
        </p:spPr>
        <p:txBody>
          <a:bodyPr/>
          <a:lstStyle/>
          <a:p>
            <a:r>
              <a:rPr lang="en-GB" sz="2000" kern="1200" dirty="0">
                <a:solidFill>
                  <a:srgbClr val="0070C0"/>
                </a:solidFill>
                <a:cs typeface="Arial" pitchFamily="34" charset="0"/>
              </a:rPr>
              <a:t>OECD’s Due Diligence Guidance </a:t>
            </a:r>
            <a:endParaRPr lang="en-GB" sz="2000" kern="1200" dirty="0" smtClean="0">
              <a:solidFill>
                <a:srgbClr val="0070C0"/>
              </a:solidFill>
              <a:cs typeface="Arial" pitchFamily="34" charset="0"/>
            </a:endParaRPr>
          </a:p>
          <a:p>
            <a:pPr marL="0" indent="0">
              <a:buNone/>
            </a:pPr>
            <a:endParaRPr lang="en-GB" sz="1800" kern="1200" dirty="0">
              <a:solidFill>
                <a:srgbClr val="0070C0"/>
              </a:solidFill>
              <a:cs typeface="Arial" pitchFamily="34" charset="0"/>
            </a:endParaRPr>
          </a:p>
          <a:p>
            <a:r>
              <a:rPr lang="en-GB" sz="2000" kern="1200" dirty="0">
                <a:solidFill>
                  <a:srgbClr val="0070C0"/>
                </a:solidFill>
                <a:cs typeface="Arial" pitchFamily="34" charset="0"/>
              </a:rPr>
              <a:t>The OECD DDG is a framework and guidance that provides management recommendations that have been endorsed by the OECD </a:t>
            </a:r>
            <a:r>
              <a:rPr lang="en-GB" sz="2000" kern="1200" dirty="0" smtClean="0">
                <a:solidFill>
                  <a:srgbClr val="0070C0"/>
                </a:solidFill>
                <a:cs typeface="Arial" pitchFamily="34" charset="0"/>
              </a:rPr>
              <a:t>Council</a:t>
            </a:r>
          </a:p>
          <a:p>
            <a:pPr>
              <a:buNone/>
            </a:pPr>
            <a:endParaRPr lang="en-GB" sz="2000" kern="1200" dirty="0" smtClean="0">
              <a:solidFill>
                <a:srgbClr val="0070C0"/>
              </a:solidFill>
              <a:cs typeface="Arial" pitchFamily="34" charset="0"/>
            </a:endParaRPr>
          </a:p>
          <a:p>
            <a:r>
              <a:rPr lang="en-GB" sz="2000" kern="1200" dirty="0" smtClean="0">
                <a:solidFill>
                  <a:srgbClr val="0070C0"/>
                </a:solidFill>
                <a:cs typeface="Arial" pitchFamily="34" charset="0"/>
              </a:rPr>
              <a:t>The </a:t>
            </a:r>
            <a:r>
              <a:rPr lang="en-GB" sz="2000" kern="1200" dirty="0">
                <a:solidFill>
                  <a:srgbClr val="0070C0"/>
                </a:solidFill>
                <a:cs typeface="Arial" pitchFamily="34" charset="0"/>
              </a:rPr>
              <a:t>intention </a:t>
            </a:r>
            <a:r>
              <a:rPr lang="en-GB" sz="2000" kern="1200" dirty="0" smtClean="0">
                <a:solidFill>
                  <a:srgbClr val="0070C0"/>
                </a:solidFill>
                <a:cs typeface="Arial" pitchFamily="34" charset="0"/>
              </a:rPr>
              <a:t>is to incentivise </a:t>
            </a:r>
            <a:r>
              <a:rPr lang="en-GB" sz="2000" kern="1200" dirty="0">
                <a:solidFill>
                  <a:srgbClr val="0070C0"/>
                </a:solidFill>
                <a:cs typeface="Arial" pitchFamily="34" charset="0"/>
              </a:rPr>
              <a:t>“global responsible supply chains of minerals in order for companies to respect human rights and avoid contributing to conflict through their mineral or metal purchasing decisions and practices</a:t>
            </a:r>
            <a:endParaRPr lang="en-US" sz="2000" kern="1200" dirty="0">
              <a:solidFill>
                <a:srgbClr val="0070C0"/>
              </a:solidFill>
              <a:cs typeface="Arial" pitchFamily="34" charset="0"/>
            </a:endParaRPr>
          </a:p>
          <a:p>
            <a:endParaRPr lang="en-US" sz="18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12</a:t>
            </a:fld>
            <a:endParaRPr lang="en-US" dirty="0"/>
          </a:p>
        </p:txBody>
      </p:sp>
      <p:pic>
        <p:nvPicPr>
          <p:cNvPr id="5"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518776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7772400" cy="1200329"/>
          </a:xfrm>
        </p:spPr>
        <p:txBody>
          <a:bodyPr/>
          <a:lstStyle/>
          <a:p>
            <a:r>
              <a:rPr lang="en-GB" dirty="0">
                <a:solidFill>
                  <a:srgbClr val="0E438A"/>
                </a:solidFill>
              </a:rPr>
              <a:t>Supply Chain Due Diligence </a:t>
            </a:r>
            <a:r>
              <a:rPr lang="en-GB" dirty="0">
                <a:solidFill>
                  <a:srgbClr val="00B050"/>
                </a:solidFill>
              </a:rPr>
              <a:t>Initiatives</a:t>
            </a:r>
            <a:endParaRPr lang="en-US" dirty="0">
              <a:solidFill>
                <a:srgbClr val="0E438A"/>
              </a:solidFill>
            </a:endParaRPr>
          </a:p>
        </p:txBody>
      </p:sp>
      <p:sp>
        <p:nvSpPr>
          <p:cNvPr id="3" name="Content Placeholder 2"/>
          <p:cNvSpPr>
            <a:spLocks noGrp="1"/>
          </p:cNvSpPr>
          <p:nvPr>
            <p:ph idx="1"/>
          </p:nvPr>
        </p:nvSpPr>
        <p:spPr>
          <a:xfrm>
            <a:off x="683568" y="2204864"/>
            <a:ext cx="5544616" cy="2736006"/>
          </a:xfrm>
        </p:spPr>
        <p:txBody>
          <a:bodyPr/>
          <a:lstStyle/>
          <a:p>
            <a:pPr marL="0" indent="0">
              <a:buNone/>
            </a:pPr>
            <a:r>
              <a:rPr lang="en-GB" sz="2000" kern="1200" dirty="0" err="1">
                <a:solidFill>
                  <a:srgbClr val="00B050"/>
                </a:solidFill>
                <a:effectLst>
                  <a:outerShdw blurRad="38100" dist="38100" dir="2700000" algn="tl">
                    <a:srgbClr val="000000">
                      <a:alpha val="43137"/>
                    </a:srgbClr>
                  </a:outerShdw>
                </a:effectLst>
                <a:cs typeface="Arial" pitchFamily="34" charset="0"/>
              </a:rPr>
              <a:t>iTSCi</a:t>
            </a:r>
            <a:r>
              <a:rPr lang="en-GB" sz="2000" kern="1200" dirty="0">
                <a:solidFill>
                  <a:srgbClr val="00B050"/>
                </a:solidFill>
                <a:effectLst>
                  <a:outerShdw blurRad="38100" dist="38100" dir="2700000" algn="tl">
                    <a:srgbClr val="000000">
                      <a:alpha val="43137"/>
                    </a:srgbClr>
                  </a:outerShdw>
                </a:effectLst>
                <a:cs typeface="Arial" pitchFamily="34" charset="0"/>
              </a:rPr>
              <a:t> </a:t>
            </a:r>
            <a:r>
              <a:rPr lang="en-GB" sz="2000" kern="1200" dirty="0">
                <a:solidFill>
                  <a:srgbClr val="0070C0"/>
                </a:solidFill>
                <a:cs typeface="Arial" pitchFamily="34" charset="0"/>
              </a:rPr>
              <a:t>is a joint initiative between ITRI and the Tantalum-Niobium International Study Centre (TIC). It assists upstream companies or individuals (e.g., artisanal miners) of all scales and at all supply chain tiers from mine to smelter to “institute the actions, structures, and processes necessary to comply with [all five steps of] the OECD DDG”.</a:t>
            </a:r>
            <a:endParaRPr lang="en-US" sz="2000" kern="1200" dirty="0">
              <a:solidFill>
                <a:srgbClr val="0070C0"/>
              </a:solidFill>
              <a:cs typeface="Arial"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13</a:t>
            </a:fld>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4682" y="2780928"/>
            <a:ext cx="2736304" cy="18150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2" descr="C:\Users\bueti\Pictures\UNU\UNU-IS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7871076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1599"/>
            <a:ext cx="7772400" cy="1200329"/>
          </a:xfrm>
        </p:spPr>
        <p:txBody>
          <a:bodyPr/>
          <a:lstStyle/>
          <a:p>
            <a:r>
              <a:rPr lang="en-GB" dirty="0">
                <a:solidFill>
                  <a:srgbClr val="0E438A"/>
                </a:solidFill>
              </a:rPr>
              <a:t>Supply Chain Due Diligence </a:t>
            </a:r>
            <a:r>
              <a:rPr lang="en-GB" dirty="0">
                <a:solidFill>
                  <a:srgbClr val="00B050"/>
                </a:solidFill>
              </a:rPr>
              <a:t>Initiatives</a:t>
            </a:r>
            <a:endParaRPr lang="en-US" dirty="0"/>
          </a:p>
        </p:txBody>
      </p:sp>
      <p:sp>
        <p:nvSpPr>
          <p:cNvPr id="3" name="Content Placeholder 2"/>
          <p:cNvSpPr>
            <a:spLocks noGrp="1"/>
          </p:cNvSpPr>
          <p:nvPr>
            <p:ph idx="1"/>
          </p:nvPr>
        </p:nvSpPr>
        <p:spPr>
          <a:xfrm>
            <a:off x="683568" y="2204864"/>
            <a:ext cx="7772400" cy="3384078"/>
          </a:xfrm>
        </p:spPr>
        <p:txBody>
          <a:bodyPr/>
          <a:lstStyle/>
          <a:p>
            <a:r>
              <a:rPr lang="en-GB" sz="1800" kern="1200" dirty="0">
                <a:solidFill>
                  <a:srgbClr val="0070C0"/>
                </a:solidFill>
                <a:cs typeface="Arial" pitchFamily="34" charset="0"/>
              </a:rPr>
              <a:t>International Conference on the Great Lakes Region’s (ICGLR) Regional Certification Mechanism (RCM</a:t>
            </a:r>
            <a:r>
              <a:rPr lang="en-GB" sz="1800" kern="1200" dirty="0" smtClean="0">
                <a:solidFill>
                  <a:srgbClr val="0070C0"/>
                </a:solidFill>
                <a:cs typeface="Arial" pitchFamily="34" charset="0"/>
              </a:rPr>
              <a:t>)</a:t>
            </a:r>
          </a:p>
          <a:p>
            <a:pPr marL="0" indent="0">
              <a:buNone/>
            </a:pPr>
            <a:endParaRPr lang="en-US" sz="1800" kern="1200" dirty="0">
              <a:solidFill>
                <a:srgbClr val="0070C0"/>
              </a:solidFill>
              <a:cs typeface="Arial" pitchFamily="34" charset="0"/>
            </a:endParaRPr>
          </a:p>
          <a:p>
            <a:r>
              <a:rPr lang="en-GB" sz="1800" kern="1200" dirty="0">
                <a:solidFill>
                  <a:srgbClr val="0070C0"/>
                </a:solidFill>
                <a:cs typeface="Arial" pitchFamily="34" charset="0"/>
              </a:rPr>
              <a:t>The </a:t>
            </a:r>
            <a:r>
              <a:rPr lang="en-GB" sz="1800" kern="1200" dirty="0">
                <a:solidFill>
                  <a:srgbClr val="00B050"/>
                </a:solidFill>
                <a:effectLst>
                  <a:outerShdw blurRad="38100" dist="38100" dir="2700000" algn="tl">
                    <a:srgbClr val="000000">
                      <a:alpha val="43137"/>
                    </a:srgbClr>
                  </a:outerShdw>
                </a:effectLst>
                <a:cs typeface="Arial" pitchFamily="34" charset="0"/>
              </a:rPr>
              <a:t>Regional Certification Mechanism </a:t>
            </a:r>
            <a:r>
              <a:rPr lang="en-GB" sz="1800" kern="1200" dirty="0">
                <a:solidFill>
                  <a:srgbClr val="0070C0"/>
                </a:solidFill>
                <a:cs typeface="Arial" pitchFamily="34" charset="0"/>
              </a:rPr>
              <a:t>of the International Conference on the Great Lakes Region </a:t>
            </a:r>
            <a:r>
              <a:rPr lang="en-CA" sz="1800" kern="1200" dirty="0">
                <a:solidFill>
                  <a:srgbClr val="0070C0"/>
                </a:solidFill>
                <a:cs typeface="Arial" pitchFamily="34" charset="0"/>
              </a:rPr>
              <a:t>aims to break the link between mineral returns and rebel financing in order to deprive armed groups from their sources of income </a:t>
            </a:r>
            <a:endParaRPr lang="en-CA" sz="1800" kern="1200" dirty="0" smtClean="0">
              <a:solidFill>
                <a:srgbClr val="0070C0"/>
              </a:solidFill>
              <a:cs typeface="Arial" pitchFamily="34" charset="0"/>
            </a:endParaRPr>
          </a:p>
          <a:p>
            <a:r>
              <a:rPr lang="en-CA" sz="1800" kern="1200" dirty="0" smtClean="0">
                <a:solidFill>
                  <a:srgbClr val="0070C0"/>
                </a:solidFill>
                <a:cs typeface="Arial" pitchFamily="34" charset="0"/>
              </a:rPr>
              <a:t>The </a:t>
            </a:r>
            <a:r>
              <a:rPr lang="en-CA" sz="1800" kern="1200" dirty="0">
                <a:solidFill>
                  <a:srgbClr val="0070C0"/>
                </a:solidFill>
                <a:cs typeface="Arial" pitchFamily="34" charset="0"/>
              </a:rPr>
              <a:t>RCM incorporates BGR’s CTC and the OECD DDG</a:t>
            </a:r>
            <a:endParaRPr lang="en-US" sz="1800" kern="1200" dirty="0">
              <a:solidFill>
                <a:srgbClr val="0070C0"/>
              </a:solidFill>
              <a:cs typeface="Arial" pitchFamily="34" charset="0"/>
            </a:endParaRPr>
          </a:p>
          <a:p>
            <a:endParaRPr lang="en-US" sz="18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14</a:t>
            </a:fld>
            <a:endParaRPr lang="en-US" dirty="0"/>
          </a:p>
        </p:txBody>
      </p:sp>
      <p:pic>
        <p:nvPicPr>
          <p:cNvPr id="5"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5414137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200329"/>
          </a:xfrm>
        </p:spPr>
        <p:txBody>
          <a:bodyPr/>
          <a:lstStyle/>
          <a:p>
            <a:r>
              <a:rPr lang="en-GB" dirty="0">
                <a:solidFill>
                  <a:srgbClr val="0E438A"/>
                </a:solidFill>
              </a:rPr>
              <a:t>Supply Chain Due Diligence </a:t>
            </a:r>
            <a:r>
              <a:rPr lang="en-GB" dirty="0">
                <a:solidFill>
                  <a:srgbClr val="00B050"/>
                </a:solidFill>
              </a:rPr>
              <a:t>Initiatives</a:t>
            </a:r>
            <a:endParaRPr lang="en-US" dirty="0"/>
          </a:p>
        </p:txBody>
      </p:sp>
      <p:sp>
        <p:nvSpPr>
          <p:cNvPr id="3" name="Content Placeholder 2"/>
          <p:cNvSpPr>
            <a:spLocks noGrp="1"/>
          </p:cNvSpPr>
          <p:nvPr>
            <p:ph idx="1"/>
          </p:nvPr>
        </p:nvSpPr>
        <p:spPr>
          <a:xfrm>
            <a:off x="683568" y="1628800"/>
            <a:ext cx="7772400" cy="4256087"/>
          </a:xfrm>
        </p:spPr>
        <p:txBody>
          <a:bodyPr/>
          <a:lstStyle/>
          <a:p>
            <a:r>
              <a:rPr lang="en-GB" sz="1800" kern="1200" dirty="0">
                <a:solidFill>
                  <a:srgbClr val="0070C0"/>
                </a:solidFill>
                <a:cs typeface="Arial" pitchFamily="34" charset="0"/>
              </a:rPr>
              <a:t>BGR’s Certified Trading Chains and analytical fingerprint technology</a:t>
            </a:r>
          </a:p>
          <a:p>
            <a:r>
              <a:rPr lang="en-GB" sz="1800" kern="1200" dirty="0">
                <a:solidFill>
                  <a:srgbClr val="0070C0"/>
                </a:solidFill>
                <a:cs typeface="Arial" pitchFamily="34" charset="0"/>
              </a:rPr>
              <a:t>The World Gold Council’s (WGC) Conflict-free Gold (CFG) standard</a:t>
            </a:r>
            <a:endParaRPr lang="en-US" sz="1800" kern="1200" dirty="0">
              <a:solidFill>
                <a:srgbClr val="0070C0"/>
              </a:solidFill>
              <a:cs typeface="Arial" pitchFamily="34" charset="0"/>
            </a:endParaRPr>
          </a:p>
          <a:p>
            <a:r>
              <a:rPr lang="en-GB" sz="1800" kern="1200" dirty="0">
                <a:solidFill>
                  <a:srgbClr val="0070C0"/>
                </a:solidFill>
                <a:cs typeface="Arial" pitchFamily="34" charset="0"/>
              </a:rPr>
              <a:t>Electronic Industry Citizenship Coalition (EICC) and Global e-Sustainability Initiative’s (</a:t>
            </a:r>
            <a:r>
              <a:rPr lang="en-GB" sz="1800" kern="1200" dirty="0" err="1">
                <a:solidFill>
                  <a:srgbClr val="0070C0"/>
                </a:solidFill>
                <a:cs typeface="Arial" pitchFamily="34" charset="0"/>
              </a:rPr>
              <a:t>GeSI</a:t>
            </a:r>
            <a:r>
              <a:rPr lang="en-GB" sz="1800" kern="1200" dirty="0">
                <a:solidFill>
                  <a:srgbClr val="0070C0"/>
                </a:solidFill>
                <a:cs typeface="Arial" pitchFamily="34" charset="0"/>
              </a:rPr>
              <a:t>) Conflict-Free Smelter Program (CFS)</a:t>
            </a:r>
            <a:endParaRPr lang="en-US" sz="1800" kern="1200" dirty="0">
              <a:solidFill>
                <a:srgbClr val="0070C0"/>
              </a:solidFill>
              <a:cs typeface="Arial" pitchFamily="34" charset="0"/>
            </a:endParaRPr>
          </a:p>
          <a:p>
            <a:r>
              <a:rPr lang="en-GB" sz="1800" kern="1200" dirty="0">
                <a:solidFill>
                  <a:srgbClr val="0070C0"/>
                </a:solidFill>
                <a:cs typeface="Arial" pitchFamily="34" charset="0"/>
              </a:rPr>
              <a:t>The Responsible Jewellery Council’s (RJC) Code of Practices (</a:t>
            </a:r>
            <a:r>
              <a:rPr lang="en-GB" sz="1800" kern="1200" dirty="0" err="1">
                <a:solidFill>
                  <a:srgbClr val="0070C0"/>
                </a:solidFill>
                <a:cs typeface="Arial" pitchFamily="34" charset="0"/>
              </a:rPr>
              <a:t>CoP</a:t>
            </a:r>
            <a:r>
              <a:rPr lang="en-GB" sz="1800" kern="1200" dirty="0">
                <a:solidFill>
                  <a:srgbClr val="0070C0"/>
                </a:solidFill>
                <a:cs typeface="Arial" pitchFamily="34" charset="0"/>
              </a:rPr>
              <a:t>) and Chain of Custody (</a:t>
            </a:r>
            <a:r>
              <a:rPr lang="en-GB" sz="1800" kern="1200" dirty="0" err="1">
                <a:solidFill>
                  <a:srgbClr val="0070C0"/>
                </a:solidFill>
                <a:cs typeface="Arial" pitchFamily="34" charset="0"/>
              </a:rPr>
              <a:t>CoC</a:t>
            </a:r>
            <a:r>
              <a:rPr lang="en-GB" sz="1800" kern="1200" dirty="0">
                <a:solidFill>
                  <a:srgbClr val="0070C0"/>
                </a:solidFill>
                <a:cs typeface="Arial" pitchFamily="34" charset="0"/>
              </a:rPr>
              <a:t>) standards</a:t>
            </a:r>
          </a:p>
          <a:p>
            <a:r>
              <a:rPr lang="en-GB" sz="1800" kern="1200" dirty="0">
                <a:solidFill>
                  <a:srgbClr val="0070C0"/>
                </a:solidFill>
                <a:cs typeface="Arial" pitchFamily="34" charset="0"/>
              </a:rPr>
              <a:t>The ARM/FLO </a:t>
            </a:r>
            <a:r>
              <a:rPr lang="en-GB" sz="1800" kern="1200" dirty="0" err="1">
                <a:solidFill>
                  <a:srgbClr val="0070C0"/>
                </a:solidFill>
                <a:cs typeface="Arial" pitchFamily="34" charset="0"/>
              </a:rPr>
              <a:t>Fairtrade</a:t>
            </a:r>
            <a:r>
              <a:rPr lang="en-GB" sz="1800" kern="1200" dirty="0">
                <a:solidFill>
                  <a:srgbClr val="0070C0"/>
                </a:solidFill>
                <a:cs typeface="Arial" pitchFamily="34" charset="0"/>
              </a:rPr>
              <a:t> and </a:t>
            </a:r>
            <a:r>
              <a:rPr lang="en-GB" sz="1800" kern="1200" dirty="0" err="1">
                <a:solidFill>
                  <a:srgbClr val="0070C0"/>
                </a:solidFill>
                <a:cs typeface="Arial" pitchFamily="34" charset="0"/>
              </a:rPr>
              <a:t>Fairmined</a:t>
            </a:r>
            <a:r>
              <a:rPr lang="en-GB" sz="1800" kern="1200" dirty="0">
                <a:solidFill>
                  <a:srgbClr val="0070C0"/>
                </a:solidFill>
                <a:cs typeface="Arial" pitchFamily="34" charset="0"/>
              </a:rPr>
              <a:t> (FT/FM) Standard for Gold from Artisanal and Small-scale Mining (ASM), including Associated Precious Metals</a:t>
            </a:r>
          </a:p>
          <a:p>
            <a:r>
              <a:rPr lang="en-GB" sz="1800" kern="1200" dirty="0">
                <a:solidFill>
                  <a:srgbClr val="0070C0"/>
                </a:solidFill>
                <a:cs typeface="Arial" pitchFamily="34" charset="0"/>
              </a:rPr>
              <a:t>The London Bullion Market Association (LBMA) responsible gold guidance</a:t>
            </a:r>
            <a:endParaRPr lang="en-US" sz="1800" kern="1200" dirty="0">
              <a:solidFill>
                <a:srgbClr val="0070C0"/>
              </a:solidFill>
              <a:cs typeface="Arial" pitchFamily="34" charset="0"/>
            </a:endParaRPr>
          </a:p>
          <a:p>
            <a:endParaRPr lang="en-US" sz="18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15</a:t>
            </a:fld>
            <a:endParaRPr lang="en-US" dirty="0"/>
          </a:p>
        </p:txBody>
      </p:sp>
      <p:pic>
        <p:nvPicPr>
          <p:cNvPr id="5"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0835999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6350"/>
            <a:ext cx="7772400" cy="1754326"/>
          </a:xfrm>
        </p:spPr>
        <p:txBody>
          <a:bodyPr/>
          <a:lstStyle/>
          <a:p>
            <a:r>
              <a:rPr lang="en-GB" dirty="0">
                <a:solidFill>
                  <a:srgbClr val="0E438A"/>
                </a:solidFill>
              </a:rPr>
              <a:t>Supply Chain Due Diligence </a:t>
            </a:r>
            <a:r>
              <a:rPr lang="en-US" dirty="0" smtClean="0">
                <a:solidFill>
                  <a:srgbClr val="00B050"/>
                </a:solidFill>
              </a:rPr>
              <a:t>Conceptualizing </a:t>
            </a:r>
            <a:r>
              <a:rPr lang="en-US" dirty="0" smtClean="0">
                <a:solidFill>
                  <a:srgbClr val="00B050"/>
                </a:solidFill>
              </a:rPr>
              <a:t>the meaning of ‘responsible </a:t>
            </a:r>
            <a:r>
              <a:rPr lang="en-US" dirty="0" smtClean="0">
                <a:solidFill>
                  <a:srgbClr val="00B050"/>
                </a:solidFill>
              </a:rPr>
              <a:t>sourcing</a:t>
            </a:r>
            <a:r>
              <a:rPr lang="en-US" dirty="0" smtClean="0">
                <a:solidFill>
                  <a:srgbClr val="00B050"/>
                </a:solidFill>
              </a:rPr>
              <a:t>’</a:t>
            </a:r>
            <a:r>
              <a:rPr lang="en-US" dirty="0" smtClean="0">
                <a:solidFill>
                  <a:srgbClr val="0E438A"/>
                </a:solidFill>
              </a:rPr>
              <a:t> </a:t>
            </a:r>
            <a:endParaRPr lang="en-US" dirty="0"/>
          </a:p>
        </p:txBody>
      </p:sp>
      <p:sp>
        <p:nvSpPr>
          <p:cNvPr id="3" name="Content Placeholder 2"/>
          <p:cNvSpPr>
            <a:spLocks noGrp="1"/>
          </p:cNvSpPr>
          <p:nvPr>
            <p:ph idx="1"/>
          </p:nvPr>
        </p:nvSpPr>
        <p:spPr>
          <a:xfrm>
            <a:off x="683568" y="1844824"/>
            <a:ext cx="7772400" cy="4040063"/>
          </a:xfrm>
        </p:spPr>
        <p:txBody>
          <a:bodyPr/>
          <a:lstStyle/>
          <a:p>
            <a:pPr>
              <a:buNone/>
            </a:pPr>
            <a:endParaRPr lang="en-US" sz="1800" dirty="0" smtClean="0">
              <a:solidFill>
                <a:srgbClr val="0E438A"/>
              </a:solidFill>
            </a:endParaRPr>
          </a:p>
          <a:p>
            <a:pPr>
              <a:buNone/>
            </a:pPr>
            <a:r>
              <a:rPr lang="en-US" sz="1800" dirty="0" smtClean="0">
                <a:solidFill>
                  <a:srgbClr val="0E438A"/>
                </a:solidFill>
              </a:rPr>
              <a:t> </a:t>
            </a:r>
          </a:p>
          <a:p>
            <a:pPr>
              <a:buFont typeface="Arial" pitchFamily="34" charset="0"/>
              <a:buChar char="•"/>
              <a:defRPr/>
            </a:pPr>
            <a:r>
              <a:rPr lang="en-US" sz="2400" dirty="0" smtClean="0">
                <a:solidFill>
                  <a:srgbClr val="0E438A"/>
                </a:solidFill>
              </a:rPr>
              <a:t>Sustainable gold</a:t>
            </a:r>
          </a:p>
          <a:p>
            <a:pPr>
              <a:buFont typeface="Arial" pitchFamily="34" charset="0"/>
              <a:buChar char="•"/>
              <a:defRPr/>
            </a:pPr>
            <a:r>
              <a:rPr lang="en-US" sz="2400" dirty="0" smtClean="0">
                <a:solidFill>
                  <a:srgbClr val="0E438A"/>
                </a:solidFill>
              </a:rPr>
              <a:t>Ethical gold</a:t>
            </a:r>
          </a:p>
          <a:p>
            <a:pPr>
              <a:buFont typeface="Arial" pitchFamily="34" charset="0"/>
              <a:buChar char="•"/>
              <a:defRPr/>
            </a:pPr>
            <a:r>
              <a:rPr lang="en-US" sz="2400" dirty="0" smtClean="0">
                <a:solidFill>
                  <a:srgbClr val="0E438A"/>
                </a:solidFill>
              </a:rPr>
              <a:t>Conflict-free gold</a:t>
            </a:r>
          </a:p>
          <a:p>
            <a:pPr>
              <a:buFont typeface="Arial" pitchFamily="34" charset="0"/>
              <a:buChar char="•"/>
              <a:defRPr/>
            </a:pPr>
            <a:r>
              <a:rPr lang="en-US" sz="2400" dirty="0" smtClean="0">
                <a:solidFill>
                  <a:srgbClr val="0E438A"/>
                </a:solidFill>
              </a:rPr>
              <a:t>Conflict-managed gold</a:t>
            </a:r>
          </a:p>
          <a:p>
            <a:pPr>
              <a:buFont typeface="Arial" pitchFamily="34" charset="0"/>
              <a:buChar char="•"/>
              <a:defRPr/>
            </a:pPr>
            <a:r>
              <a:rPr lang="en-US" sz="2400" dirty="0" smtClean="0">
                <a:solidFill>
                  <a:srgbClr val="0E438A"/>
                </a:solidFill>
              </a:rPr>
              <a:t>Conventional gold </a:t>
            </a:r>
          </a:p>
          <a:p>
            <a:pPr>
              <a:buFont typeface="Arial" pitchFamily="34" charset="0"/>
              <a:buChar char="•"/>
              <a:defRPr/>
            </a:pPr>
            <a:r>
              <a:rPr lang="en-US" sz="2400" dirty="0" smtClean="0">
                <a:solidFill>
                  <a:srgbClr val="0E438A"/>
                </a:solidFill>
              </a:rPr>
              <a:t>‘Bad’ gold</a:t>
            </a:r>
          </a:p>
          <a:p>
            <a:endParaRPr lang="en-US" sz="18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16</a:t>
            </a:fld>
            <a:endParaRPr lang="en-US" dirty="0"/>
          </a:p>
        </p:txBody>
      </p:sp>
      <p:pic>
        <p:nvPicPr>
          <p:cNvPr id="5"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
        <p:nvSpPr>
          <p:cNvPr id="6" name="Up Arrow 5"/>
          <p:cNvSpPr/>
          <p:nvPr/>
        </p:nvSpPr>
        <p:spPr bwMode="auto">
          <a:xfrm>
            <a:off x="5724128" y="2564904"/>
            <a:ext cx="1584176" cy="2592288"/>
          </a:xfrm>
          <a:prstGeom prst="upArrow">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646464"/>
              </a:solidFill>
              <a:effectLst/>
              <a:latin typeface="Verdana" pitchFamily="34" charset="0"/>
            </a:endParaRPr>
          </a:p>
        </p:txBody>
      </p:sp>
      <p:sp>
        <p:nvSpPr>
          <p:cNvPr id="7" name="TextBox 6"/>
          <p:cNvSpPr txBox="1"/>
          <p:nvPr/>
        </p:nvSpPr>
        <p:spPr>
          <a:xfrm rot="16200000" flipH="1">
            <a:off x="5565862" y="3691212"/>
            <a:ext cx="1932645" cy="400110"/>
          </a:xfrm>
          <a:prstGeom prst="rect">
            <a:avLst/>
          </a:prstGeom>
          <a:noFill/>
        </p:spPr>
        <p:txBody>
          <a:bodyPr wrap="none" rtlCol="0">
            <a:spAutoFit/>
          </a:bodyPr>
          <a:lstStyle/>
          <a:p>
            <a:r>
              <a:rPr lang="en-US" dirty="0" smtClean="0"/>
              <a:t>Improvement</a:t>
            </a:r>
            <a:endParaRPr lang="en-US" dirty="0"/>
          </a:p>
        </p:txBody>
      </p:sp>
    </p:spTree>
    <p:extLst>
      <p:ext uri="{BB962C8B-B14F-4D97-AF65-F5344CB8AC3E}">
        <p14:creationId xmlns:p14="http://schemas.microsoft.com/office/powerpoint/2010/main" xmlns="" val="180835999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Users\campilon\Desktop\photos\shutterstock_31961611.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13575" y="-1"/>
            <a:ext cx="2130425" cy="2130425"/>
          </a:xfrm>
          <a:prstGeom prst="rect">
            <a:avLst/>
          </a:prstGeom>
          <a:noFill/>
          <a:ln>
            <a:noFill/>
          </a:ln>
        </p:spPr>
      </p:pic>
      <p:sp>
        <p:nvSpPr>
          <p:cNvPr id="2" name="Title 1"/>
          <p:cNvSpPr>
            <a:spLocks noGrp="1"/>
          </p:cNvSpPr>
          <p:nvPr>
            <p:ph type="title"/>
          </p:nvPr>
        </p:nvSpPr>
        <p:spPr>
          <a:xfrm>
            <a:off x="-4946" y="1700808"/>
            <a:ext cx="7772400" cy="641350"/>
          </a:xfrm>
        </p:spPr>
        <p:txBody>
          <a:bodyPr/>
          <a:lstStyle/>
          <a:p>
            <a:r>
              <a:rPr lang="en-GB" dirty="0">
                <a:solidFill>
                  <a:srgbClr val="0E438A"/>
                </a:solidFill>
              </a:rPr>
              <a:t>Supply Chain Due Diligence</a:t>
            </a:r>
            <a:endParaRPr lang="en-US" dirty="0"/>
          </a:p>
        </p:txBody>
      </p:sp>
      <p:sp>
        <p:nvSpPr>
          <p:cNvPr id="3" name="Content Placeholder 2"/>
          <p:cNvSpPr>
            <a:spLocks noGrp="1"/>
          </p:cNvSpPr>
          <p:nvPr>
            <p:ph idx="1"/>
          </p:nvPr>
        </p:nvSpPr>
        <p:spPr>
          <a:xfrm>
            <a:off x="428129" y="2636912"/>
            <a:ext cx="7772400" cy="3024038"/>
          </a:xfrm>
        </p:spPr>
        <p:txBody>
          <a:bodyPr/>
          <a:lstStyle/>
          <a:p>
            <a:r>
              <a:rPr lang="en-US" sz="1800" kern="1200" dirty="0">
                <a:solidFill>
                  <a:srgbClr val="0070C0"/>
                </a:solidFill>
                <a:cs typeface="Arial" pitchFamily="34" charset="0"/>
              </a:rPr>
              <a:t>Many efforts in place</a:t>
            </a:r>
          </a:p>
          <a:p>
            <a:r>
              <a:rPr lang="en-US" sz="1800" kern="1200" dirty="0">
                <a:solidFill>
                  <a:srgbClr val="0070C0"/>
                </a:solidFill>
                <a:cs typeface="Arial" pitchFamily="34" charset="0"/>
              </a:rPr>
              <a:t>Main areas of focus</a:t>
            </a:r>
          </a:p>
          <a:p>
            <a:pPr lvl="1">
              <a:buFont typeface="Wingdings" pitchFamily="2" charset="2"/>
              <a:buChar char="§"/>
            </a:pPr>
            <a:r>
              <a:rPr lang="en-US" sz="1800" kern="1200" dirty="0">
                <a:solidFill>
                  <a:srgbClr val="0070C0"/>
                </a:solidFill>
                <a:ea typeface="+mn-ea"/>
                <a:cs typeface="Arial" pitchFamily="34" charset="0"/>
              </a:rPr>
              <a:t>Traceability</a:t>
            </a:r>
          </a:p>
          <a:p>
            <a:pPr lvl="1">
              <a:buFont typeface="Wingdings" pitchFamily="2" charset="2"/>
              <a:buChar char="§"/>
            </a:pPr>
            <a:r>
              <a:rPr lang="en-US" sz="1800" kern="1200" dirty="0">
                <a:solidFill>
                  <a:srgbClr val="0070C0"/>
                </a:solidFill>
                <a:ea typeface="+mn-ea"/>
                <a:cs typeface="Arial" pitchFamily="34" charset="0"/>
              </a:rPr>
              <a:t>Conflict / financing  dimension</a:t>
            </a:r>
          </a:p>
          <a:p>
            <a:pPr lvl="1">
              <a:buFont typeface="Wingdings" pitchFamily="2" charset="2"/>
              <a:buChar char="§"/>
            </a:pPr>
            <a:r>
              <a:rPr lang="en-US" sz="1800" kern="1200" dirty="0">
                <a:solidFill>
                  <a:srgbClr val="0070C0"/>
                </a:solidFill>
                <a:ea typeface="+mn-ea"/>
                <a:cs typeface="Arial" pitchFamily="34" charset="0"/>
              </a:rPr>
              <a:t>Human Rights</a:t>
            </a:r>
          </a:p>
          <a:p>
            <a:r>
              <a:rPr lang="en-US" sz="1800" kern="1200" dirty="0">
                <a:solidFill>
                  <a:srgbClr val="00B050"/>
                </a:solidFill>
                <a:effectLst>
                  <a:outerShdw blurRad="38100" dist="38100" dir="2700000" algn="tl">
                    <a:srgbClr val="000000">
                      <a:alpha val="43137"/>
                    </a:srgbClr>
                  </a:outerShdw>
                </a:effectLst>
                <a:cs typeface="Arial" pitchFamily="34" charset="0"/>
              </a:rPr>
              <a:t>Environmental sustainability is missing in many programs</a:t>
            </a:r>
          </a:p>
          <a:p>
            <a:r>
              <a:rPr lang="en-US" sz="1800" kern="1200" dirty="0">
                <a:solidFill>
                  <a:srgbClr val="0070C0"/>
                </a:solidFill>
                <a:cs typeface="Arial" pitchFamily="34" charset="0"/>
              </a:rPr>
              <a:t>Potential large impact on the local/ regional and global environment</a:t>
            </a:r>
          </a:p>
          <a:p>
            <a:endParaRPr lang="en-US" sz="1800" kern="1200" dirty="0">
              <a:solidFill>
                <a:srgbClr val="0070C0"/>
              </a:solidFill>
              <a:cs typeface="Arial" pitchFamily="34" charset="0"/>
            </a:endParaRPr>
          </a:p>
          <a:p>
            <a:endParaRPr lang="en-US" sz="1800" kern="1200" dirty="0">
              <a:solidFill>
                <a:srgbClr val="0070C0"/>
              </a:solidFill>
              <a:cs typeface="Arial" pitchFamily="34" charset="0"/>
            </a:endParaRPr>
          </a:p>
          <a:p>
            <a:endParaRPr lang="en-US" sz="18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17</a:t>
            </a:fld>
            <a:endParaRPr lang="en-US" dirty="0"/>
          </a:p>
        </p:txBody>
      </p:sp>
      <p:pic>
        <p:nvPicPr>
          <p:cNvPr id="6" name="Picture 2" descr="C:\Users\bueti\Pictures\UNU\UNU-IS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81716786"/>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7772400" cy="1200329"/>
          </a:xfrm>
        </p:spPr>
        <p:txBody>
          <a:bodyPr/>
          <a:lstStyle/>
          <a:p>
            <a:r>
              <a:rPr lang="en-GB" dirty="0">
                <a:solidFill>
                  <a:srgbClr val="0E438A"/>
                </a:solidFill>
              </a:rPr>
              <a:t>Supply Chain Due </a:t>
            </a:r>
            <a:r>
              <a:rPr lang="en-GB" dirty="0" smtClean="0">
                <a:solidFill>
                  <a:srgbClr val="0E438A"/>
                </a:solidFill>
              </a:rPr>
              <a:t>Diligence </a:t>
            </a:r>
            <a:r>
              <a:rPr lang="en-GB" dirty="0" smtClean="0">
                <a:solidFill>
                  <a:srgbClr val="00B050"/>
                </a:solidFill>
              </a:rPr>
              <a:t>ITU-T</a:t>
            </a:r>
            <a:r>
              <a:rPr lang="en-GB" dirty="0" smtClean="0">
                <a:solidFill>
                  <a:srgbClr val="0E438A"/>
                </a:solidFill>
              </a:rPr>
              <a:t> </a:t>
            </a:r>
            <a:r>
              <a:rPr lang="en-GB" dirty="0" smtClean="0">
                <a:solidFill>
                  <a:srgbClr val="00B050"/>
                </a:solidFill>
              </a:rPr>
              <a:t>Study Group 5 </a:t>
            </a:r>
            <a:endParaRPr lang="en-US" dirty="0">
              <a:solidFill>
                <a:srgbClr val="00B050"/>
              </a:solidFill>
            </a:endParaRPr>
          </a:p>
        </p:txBody>
      </p:sp>
      <p:sp>
        <p:nvSpPr>
          <p:cNvPr id="3" name="Content Placeholder 2"/>
          <p:cNvSpPr>
            <a:spLocks noGrp="1"/>
          </p:cNvSpPr>
          <p:nvPr>
            <p:ph idx="1"/>
          </p:nvPr>
        </p:nvSpPr>
        <p:spPr>
          <a:xfrm>
            <a:off x="1475657" y="2276872"/>
            <a:ext cx="6048672" cy="4256087"/>
          </a:xfrm>
        </p:spPr>
        <p:txBody>
          <a:bodyPr/>
          <a:lstStyle/>
          <a:p>
            <a:r>
              <a:rPr lang="en-US" sz="2000" kern="1200" dirty="0" smtClean="0">
                <a:solidFill>
                  <a:srgbClr val="0070C0"/>
                </a:solidFill>
                <a:cs typeface="Arial" pitchFamily="34" charset="0"/>
              </a:rPr>
              <a:t>Study Group 5 has </a:t>
            </a:r>
            <a:r>
              <a:rPr lang="en-US" sz="2000" kern="1200" dirty="0">
                <a:solidFill>
                  <a:srgbClr val="0070C0"/>
                </a:solidFill>
                <a:cs typeface="Arial" pitchFamily="34" charset="0"/>
              </a:rPr>
              <a:t>the potential to lead efforts to </a:t>
            </a:r>
            <a:r>
              <a:rPr lang="en-US" sz="2000" kern="1200" dirty="0" smtClean="0">
                <a:solidFill>
                  <a:srgbClr val="0070C0"/>
                </a:solidFill>
                <a:cs typeface="Arial" pitchFamily="34" charset="0"/>
              </a:rPr>
              <a:t>determine th</a:t>
            </a:r>
            <a:r>
              <a:rPr lang="en-US" sz="2000" kern="1200" dirty="0" smtClean="0">
                <a:solidFill>
                  <a:srgbClr val="0070C0"/>
                </a:solidFill>
                <a:cs typeface="Arial" pitchFamily="34" charset="0"/>
              </a:rPr>
              <a:t>e feasibility of strengthening (or introducing) environmental sustainability </a:t>
            </a:r>
            <a:r>
              <a:rPr lang="en-US" sz="2000" kern="1200" dirty="0" smtClean="0">
                <a:solidFill>
                  <a:srgbClr val="0070C0"/>
                </a:solidFill>
                <a:cs typeface="Arial" pitchFamily="34" charset="0"/>
              </a:rPr>
              <a:t> &amp; climate change dimensions </a:t>
            </a:r>
            <a:r>
              <a:rPr lang="en-US" sz="2000" kern="1200" dirty="0" smtClean="0">
                <a:solidFill>
                  <a:srgbClr val="0070C0"/>
                </a:solidFill>
                <a:cs typeface="Arial" pitchFamily="34" charset="0"/>
              </a:rPr>
              <a:t>into existing supply chain </a:t>
            </a:r>
            <a:r>
              <a:rPr lang="en-US" sz="2000" kern="1200" dirty="0" smtClean="0">
                <a:solidFill>
                  <a:srgbClr val="0070C0"/>
                </a:solidFill>
                <a:cs typeface="Arial" pitchFamily="34" charset="0"/>
              </a:rPr>
              <a:t>initiatives.</a:t>
            </a:r>
          </a:p>
          <a:p>
            <a:endParaRPr lang="en-US" dirty="0"/>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18</a:t>
            </a:fld>
            <a:endParaRPr lang="en-US" dirty="0"/>
          </a:p>
        </p:txBody>
      </p:sp>
      <p:pic>
        <p:nvPicPr>
          <p:cNvPr id="5" name="Picture 2" descr="C:\Users\bueti\Pictures\UNU\UNU-ISP.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70443143"/>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4213" y="1471940"/>
            <a:ext cx="7772400" cy="523220"/>
          </a:xfrm>
        </p:spPr>
        <p:txBody>
          <a:bodyPr/>
          <a:lstStyle/>
          <a:p>
            <a:r>
              <a:rPr lang="en-US" sz="2800" dirty="0" smtClean="0"/>
              <a:t>More information</a:t>
            </a:r>
          </a:p>
        </p:txBody>
      </p:sp>
      <p:sp>
        <p:nvSpPr>
          <p:cNvPr id="23555" name="Content Placeholder 5"/>
          <p:cNvSpPr>
            <a:spLocks noGrp="1"/>
          </p:cNvSpPr>
          <p:nvPr>
            <p:ph idx="1"/>
          </p:nvPr>
        </p:nvSpPr>
        <p:spPr>
          <a:xfrm>
            <a:off x="827410" y="2421235"/>
            <a:ext cx="7489006" cy="2447925"/>
          </a:xfrm>
        </p:spPr>
        <p:txBody>
          <a:bodyPr/>
          <a:lstStyle/>
          <a:p>
            <a:endParaRPr lang="en-US" sz="1600" u="sng" dirty="0" smtClean="0">
              <a:hlinkClick r:id="rId3"/>
            </a:endParaRPr>
          </a:p>
          <a:p>
            <a:r>
              <a:rPr lang="en-US" sz="1600" dirty="0">
                <a:solidFill>
                  <a:srgbClr val="0070C0"/>
                </a:solidFill>
                <a:cs typeface="Arial" pitchFamily="34" charset="0"/>
              </a:rPr>
              <a:t>ITU-T &amp; Climate </a:t>
            </a:r>
            <a:r>
              <a:rPr lang="en-US" sz="1600" dirty="0" smtClean="0">
                <a:solidFill>
                  <a:srgbClr val="0070C0"/>
                </a:solidFill>
                <a:cs typeface="Arial" pitchFamily="34" charset="0"/>
              </a:rPr>
              <a:t>Change:</a:t>
            </a:r>
            <a:r>
              <a:rPr lang="en-US" sz="1600" u="sng" dirty="0" smtClean="0">
                <a:hlinkClick r:id="rId3"/>
              </a:rPr>
              <a:t> </a:t>
            </a:r>
            <a:r>
              <a:rPr lang="en-US" sz="1600" dirty="0" smtClean="0">
                <a:hlinkClick r:id="rId3"/>
              </a:rPr>
              <a:t>http</a:t>
            </a:r>
            <a:r>
              <a:rPr lang="en-US" sz="1600" dirty="0">
                <a:hlinkClick r:id="rId3"/>
              </a:rPr>
              <a:t>://www.itu.int/ITU-T/climatechange</a:t>
            </a:r>
            <a:r>
              <a:rPr lang="en-US" sz="1600" dirty="0" smtClean="0">
                <a:hlinkClick r:id="rId3"/>
              </a:rPr>
              <a:t>/</a:t>
            </a:r>
            <a:r>
              <a:rPr lang="en-US" sz="1600" dirty="0" smtClean="0"/>
              <a:t/>
            </a:r>
            <a:br>
              <a:rPr lang="en-US" sz="1600" dirty="0" smtClean="0"/>
            </a:br>
            <a:endParaRPr lang="en-US" sz="1600" dirty="0" smtClean="0">
              <a:solidFill>
                <a:srgbClr val="0070C0"/>
              </a:solidFill>
              <a:cs typeface="Arial" pitchFamily="34" charset="0"/>
            </a:endParaRPr>
          </a:p>
          <a:p>
            <a:r>
              <a:rPr lang="en-US" sz="1600" dirty="0" smtClean="0">
                <a:solidFill>
                  <a:srgbClr val="0070C0"/>
                </a:solidFill>
                <a:cs typeface="Arial" pitchFamily="34" charset="0"/>
              </a:rPr>
              <a:t>Contact: Cristina Bueti (</a:t>
            </a:r>
            <a:r>
              <a:rPr lang="en-US" sz="1600" dirty="0" smtClean="0">
                <a:solidFill>
                  <a:srgbClr val="0070C0"/>
                </a:solidFill>
                <a:cs typeface="Arial" pitchFamily="34" charset="0"/>
                <a:hlinkClick r:id="rId4"/>
              </a:rPr>
              <a:t>greenstandard@itu.int</a:t>
            </a:r>
            <a:r>
              <a:rPr lang="en-US" sz="1600" dirty="0" smtClean="0">
                <a:solidFill>
                  <a:srgbClr val="0070C0"/>
                </a:solidFill>
                <a:cs typeface="Arial" pitchFamily="34" charset="0"/>
              </a:rPr>
              <a:t>)</a:t>
            </a:r>
          </a:p>
          <a:p>
            <a:endParaRPr lang="en-US" sz="1600" dirty="0" smtClean="0">
              <a:solidFill>
                <a:srgbClr val="0070C0"/>
              </a:solidFill>
              <a:cs typeface="Arial" pitchFamily="34" charset="0"/>
            </a:endParaRPr>
          </a:p>
          <a:p>
            <a:r>
              <a:rPr lang="en-US" sz="1600" dirty="0">
                <a:solidFill>
                  <a:srgbClr val="0070C0"/>
                </a:solidFill>
                <a:cs typeface="Arial" pitchFamily="34" charset="0"/>
              </a:rPr>
              <a:t>Toolkit </a:t>
            </a:r>
            <a:r>
              <a:rPr lang="en-US" sz="1600" dirty="0" smtClean="0">
                <a:solidFill>
                  <a:srgbClr val="0070C0"/>
                </a:solidFill>
                <a:cs typeface="Arial" pitchFamily="34" charset="0"/>
              </a:rPr>
              <a:t>: </a:t>
            </a:r>
            <a:r>
              <a:rPr lang="en-US" sz="1600" dirty="0" smtClean="0">
                <a:solidFill>
                  <a:srgbClr val="0070C0"/>
                </a:solidFill>
                <a:cs typeface="Arial" pitchFamily="34" charset="0"/>
                <a:hlinkClick r:id="rId5"/>
              </a:rPr>
              <a:t>http://www.itu.int/ITU-T/climatechange/ess/index.html</a:t>
            </a:r>
            <a:r>
              <a:rPr lang="en-US" sz="1600" dirty="0" smtClean="0">
                <a:solidFill>
                  <a:srgbClr val="0070C0"/>
                </a:solidFill>
                <a:cs typeface="Arial" pitchFamily="34" charset="0"/>
              </a:rPr>
              <a:t> </a:t>
            </a:r>
          </a:p>
          <a:p>
            <a:endParaRPr lang="en-US" sz="1600" dirty="0" smtClean="0">
              <a:solidFill>
                <a:srgbClr val="0070C0"/>
              </a:solidFill>
              <a:cs typeface="Arial" pitchFamily="34" charset="0"/>
            </a:endParaRPr>
          </a:p>
          <a:p>
            <a:endParaRPr lang="en-US" dirty="0" smtClean="0"/>
          </a:p>
        </p:txBody>
      </p:sp>
      <p:sp>
        <p:nvSpPr>
          <p:cNvPr id="23556" name="Slide Number Placeholder 4"/>
          <p:cNvSpPr>
            <a:spLocks noGrp="1"/>
          </p:cNvSpPr>
          <p:nvPr>
            <p:ph type="sldNum" sz="quarter" idx="10"/>
          </p:nvPr>
        </p:nvSpPr>
        <p:spPr>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bg1"/>
                </a:solidFill>
                <a:latin typeface="Times New Roman" pitchFamily="18" charset="0"/>
              </a:defRPr>
            </a:lvl1pPr>
            <a:lvl2pPr marL="742950" indent="-285750" eaLnBrk="0" hangingPunct="0">
              <a:defRPr sz="1600">
                <a:solidFill>
                  <a:schemeClr val="bg1"/>
                </a:solidFill>
                <a:latin typeface="Times New Roman" pitchFamily="18" charset="0"/>
              </a:defRPr>
            </a:lvl2pPr>
            <a:lvl3pPr marL="1143000" indent="-228600" eaLnBrk="0" hangingPunct="0">
              <a:defRPr sz="1600">
                <a:solidFill>
                  <a:schemeClr val="bg1"/>
                </a:solidFill>
                <a:latin typeface="Times New Roman" pitchFamily="18" charset="0"/>
              </a:defRPr>
            </a:lvl3pPr>
            <a:lvl4pPr marL="1600200" indent="-228600" eaLnBrk="0" hangingPunct="0">
              <a:defRPr sz="1600">
                <a:solidFill>
                  <a:schemeClr val="bg1"/>
                </a:solidFill>
                <a:latin typeface="Times New Roman" pitchFamily="18" charset="0"/>
              </a:defRPr>
            </a:lvl4pPr>
            <a:lvl5pPr marL="2057400" indent="-228600" eaLnBrk="0" hangingPunct="0">
              <a:defRPr sz="1600">
                <a:solidFill>
                  <a:schemeClr val="bg1"/>
                </a:solidFill>
                <a:latin typeface="Times New Roman" pitchFamily="18" charset="0"/>
              </a:defRPr>
            </a:lvl5pPr>
            <a:lvl6pPr marL="2514600" indent="-228600" eaLnBrk="0" fontAlgn="base" hangingPunct="0">
              <a:spcBef>
                <a:spcPct val="0"/>
              </a:spcBef>
              <a:spcAft>
                <a:spcPct val="0"/>
              </a:spcAft>
              <a:defRPr sz="1600">
                <a:solidFill>
                  <a:schemeClr val="bg1"/>
                </a:solidFill>
                <a:latin typeface="Times New Roman" pitchFamily="18" charset="0"/>
              </a:defRPr>
            </a:lvl6pPr>
            <a:lvl7pPr marL="2971800" indent="-228600" eaLnBrk="0" fontAlgn="base" hangingPunct="0">
              <a:spcBef>
                <a:spcPct val="0"/>
              </a:spcBef>
              <a:spcAft>
                <a:spcPct val="0"/>
              </a:spcAft>
              <a:defRPr sz="1600">
                <a:solidFill>
                  <a:schemeClr val="bg1"/>
                </a:solidFill>
                <a:latin typeface="Times New Roman" pitchFamily="18" charset="0"/>
              </a:defRPr>
            </a:lvl7pPr>
            <a:lvl8pPr marL="3429000" indent="-228600" eaLnBrk="0" fontAlgn="base" hangingPunct="0">
              <a:spcBef>
                <a:spcPct val="0"/>
              </a:spcBef>
              <a:spcAft>
                <a:spcPct val="0"/>
              </a:spcAft>
              <a:defRPr sz="1600">
                <a:solidFill>
                  <a:schemeClr val="bg1"/>
                </a:solidFill>
                <a:latin typeface="Times New Roman" pitchFamily="18" charset="0"/>
              </a:defRPr>
            </a:lvl8pPr>
            <a:lvl9pPr marL="3886200" indent="-228600" eaLnBrk="0" fontAlgn="base" hangingPunct="0">
              <a:spcBef>
                <a:spcPct val="0"/>
              </a:spcBef>
              <a:spcAft>
                <a:spcPct val="0"/>
              </a:spcAft>
              <a:defRPr sz="1600">
                <a:solidFill>
                  <a:schemeClr val="bg1"/>
                </a:solidFill>
                <a:latin typeface="Times New Roman" pitchFamily="18" charset="0"/>
              </a:defRPr>
            </a:lvl9pPr>
          </a:lstStyle>
          <a:p>
            <a:pPr eaLnBrk="1" hangingPunct="1"/>
            <a:fld id="{7BF2BB4E-B9CD-4267-8F73-30617790923A}" type="slidenum">
              <a:rPr lang="en-US" sz="1000">
                <a:solidFill>
                  <a:srgbClr val="0E438A"/>
                </a:solidFill>
                <a:latin typeface="Zurich BT" charset="0"/>
              </a:rPr>
              <a:pPr eaLnBrk="1" hangingPunct="1"/>
              <a:t>19</a:t>
            </a:fld>
            <a:endParaRPr lang="en-US" sz="1000">
              <a:solidFill>
                <a:srgbClr val="0E438A"/>
              </a:solidFill>
              <a:latin typeface="Zurich BT" charset="0"/>
            </a:endParaRPr>
          </a:p>
        </p:txBody>
      </p:sp>
      <p:pic>
        <p:nvPicPr>
          <p:cNvPr id="23557" name="Picture 6" descr="C:\Documents and Settings\bueti\My Documents\My Pictures\photos climate\shutterstock_14944198.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6512" y="-27384"/>
            <a:ext cx="2314575" cy="1541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2" descr="C:\Users\bueti\Pictures\UNU\UNU-ISP.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4142546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536" y="332656"/>
            <a:ext cx="8136904" cy="1508105"/>
          </a:xfrm>
        </p:spPr>
        <p:txBody>
          <a:bodyPr/>
          <a:lstStyle/>
          <a:p>
            <a:r>
              <a:rPr lang="en-US" sz="3200" dirty="0">
                <a:solidFill>
                  <a:srgbClr val="0E438A"/>
                </a:solidFill>
              </a:rPr>
              <a:t>Supply Chain Due Diligence  </a:t>
            </a:r>
            <a:r>
              <a:rPr lang="en-US" sz="3200" dirty="0" smtClean="0">
                <a:solidFill>
                  <a:srgbClr val="00B050"/>
                </a:solidFill>
              </a:rPr>
              <a:t>Background</a:t>
            </a:r>
            <a:r>
              <a:rPr lang="en-US" sz="3200" dirty="0" smtClean="0">
                <a:solidFill>
                  <a:srgbClr val="0E438A"/>
                </a:solidFill>
              </a:rPr>
              <a:t/>
            </a:r>
            <a:br>
              <a:rPr lang="en-US" sz="3200" dirty="0" smtClean="0">
                <a:solidFill>
                  <a:srgbClr val="0E438A"/>
                </a:solidFill>
              </a:rPr>
            </a:br>
            <a:r>
              <a:rPr lang="en-US" sz="2800" b="0" dirty="0" smtClean="0">
                <a:solidFill>
                  <a:srgbClr val="00B050"/>
                </a:solidFill>
                <a:effectLst>
                  <a:outerShdw blurRad="38100" dist="38100" dir="2700000" algn="tl">
                    <a:srgbClr val="000000">
                      <a:alpha val="43137"/>
                    </a:srgbClr>
                  </a:outerShdw>
                </a:effectLst>
              </a:rPr>
              <a:t>UN </a:t>
            </a:r>
            <a:r>
              <a:rPr lang="en-US" sz="2800" b="0" dirty="0">
                <a:solidFill>
                  <a:srgbClr val="00B050"/>
                </a:solidFill>
                <a:effectLst>
                  <a:outerShdw blurRad="38100" dist="38100" dir="2700000" algn="tl">
                    <a:srgbClr val="000000">
                      <a:alpha val="43137"/>
                    </a:srgbClr>
                  </a:outerShdw>
                </a:effectLst>
              </a:rPr>
              <a:t>Security Council</a:t>
            </a:r>
            <a:endParaRPr lang="en-US" sz="3200" b="0" dirty="0" smtClean="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99592" y="2292363"/>
            <a:ext cx="7416824" cy="3296877"/>
          </a:xfrm>
        </p:spPr>
        <p:txBody>
          <a:bodyPr/>
          <a:lstStyle/>
          <a:p>
            <a:r>
              <a:rPr lang="en-GB" sz="2000" kern="1200" dirty="0" smtClean="0">
                <a:solidFill>
                  <a:srgbClr val="0070C0"/>
                </a:solidFill>
                <a:cs typeface="Arial" pitchFamily="34" charset="0"/>
              </a:rPr>
              <a:t>Resolution </a:t>
            </a:r>
            <a:r>
              <a:rPr lang="en-GB" sz="2000" kern="1200" dirty="0">
                <a:solidFill>
                  <a:srgbClr val="0070C0"/>
                </a:solidFill>
                <a:cs typeface="Arial" pitchFamily="34" charset="0"/>
              </a:rPr>
              <a:t>1291 (2000), in June 2000 </a:t>
            </a:r>
          </a:p>
          <a:p>
            <a:r>
              <a:rPr lang="en-GB" sz="2000" kern="1200" dirty="0">
                <a:solidFill>
                  <a:srgbClr val="0070C0"/>
                </a:solidFill>
                <a:cs typeface="Arial" pitchFamily="34" charset="0"/>
              </a:rPr>
              <a:t>UN Security Council (UNSC) first established the Panel of Experts to investigate the illegal exploitation of DRC’s natural resources and identify any potential links between natural resources and the </a:t>
            </a:r>
            <a:r>
              <a:rPr lang="en-GB" sz="2000" kern="1200" dirty="0" err="1">
                <a:solidFill>
                  <a:srgbClr val="0070C0"/>
                </a:solidFill>
                <a:cs typeface="Arial" pitchFamily="34" charset="0"/>
              </a:rPr>
              <a:t>ongoing</a:t>
            </a:r>
            <a:r>
              <a:rPr lang="en-GB" sz="2000" kern="1200" dirty="0">
                <a:solidFill>
                  <a:srgbClr val="0070C0"/>
                </a:solidFill>
                <a:cs typeface="Arial" pitchFamily="34" charset="0"/>
              </a:rPr>
              <a:t> conflict in eastern DRC</a:t>
            </a:r>
          </a:p>
          <a:p>
            <a:r>
              <a:rPr lang="en-GB" sz="2000" kern="1200" dirty="0">
                <a:solidFill>
                  <a:srgbClr val="0070C0"/>
                </a:solidFill>
                <a:cs typeface="Arial" pitchFamily="34" charset="0"/>
              </a:rPr>
              <a:t>UNSC has consistently highlighted the connection between armed groups, conflict and their impact on the environment </a:t>
            </a:r>
            <a:endParaRPr lang="en-US" sz="2000" kern="1200" dirty="0">
              <a:solidFill>
                <a:srgbClr val="0070C0"/>
              </a:solidFill>
              <a:cs typeface="Arial" pitchFamily="34" charset="0"/>
            </a:endParaRPr>
          </a:p>
          <a:p>
            <a:pPr marL="0" indent="0">
              <a:lnSpc>
                <a:spcPct val="150000"/>
              </a:lnSpc>
              <a:buNone/>
              <a:defRPr/>
            </a:pPr>
            <a:endParaRPr lang="en-US" sz="2000" kern="1200" dirty="0">
              <a:solidFill>
                <a:srgbClr val="0070C0"/>
              </a:solidFill>
              <a:ea typeface="+mn-ea"/>
              <a:cs typeface="Arial" pitchFamily="34" charset="0"/>
            </a:endParaRPr>
          </a:p>
        </p:txBody>
      </p:sp>
      <p:sp>
        <p:nvSpPr>
          <p:cNvPr id="5124" name="Slide Number Placeholder 3"/>
          <p:cNvSpPr>
            <a:spLocks noGrp="1"/>
          </p:cNvSpPr>
          <p:nvPr>
            <p:ph type="sldNum" sz="quarter" idx="10"/>
          </p:nvPr>
        </p:nvSpPr>
        <p:spPr/>
        <p:txBody>
          <a:bodyPr/>
          <a:lstStyle/>
          <a:p>
            <a:fld id="{3125FBDF-04C9-43DA-B569-7608D7F50CA1}" type="slidenum">
              <a:rPr lang="en-US" smtClean="0">
                <a:latin typeface="Zurich BT"/>
              </a:rPr>
              <a:pPr/>
              <a:t>2</a:t>
            </a:fld>
            <a:endParaRPr lang="en-US" smtClean="0">
              <a:latin typeface="Zurich BT"/>
            </a:endParaRPr>
          </a:p>
        </p:txBody>
      </p:sp>
      <p:pic>
        <p:nvPicPr>
          <p:cNvPr id="1026" name="Picture 2" descr="http://www.article36.org/wp-content/uploads/2012/05/UNSC_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92280" y="1196752"/>
            <a:ext cx="1816348" cy="1130246"/>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descr="C:\Users\bueti\Pictures\UNU\UNU-IS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3568" y="3140968"/>
            <a:ext cx="7772400" cy="641350"/>
          </a:xfrm>
        </p:spPr>
        <p:txBody>
          <a:bodyPr/>
          <a:lstStyle/>
          <a:p>
            <a:r>
              <a:rPr lang="en-US" dirty="0" smtClean="0"/>
              <a:t>Thank </a:t>
            </a:r>
            <a:r>
              <a:rPr lang="en-US" dirty="0" smtClean="0">
                <a:solidFill>
                  <a:srgbClr val="00B050"/>
                </a:solidFill>
              </a:rPr>
              <a:t>YOU</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20</a:t>
            </a:fld>
            <a:endParaRPr lang="en-US" dirty="0"/>
          </a:p>
        </p:txBody>
      </p:sp>
      <p:pic>
        <p:nvPicPr>
          <p:cNvPr id="6"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6971458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buClr>
                <a:srgbClr val="0E438A"/>
              </a:buClr>
              <a:buSzPct val="110000"/>
              <a:buFont typeface="Wingdings" pitchFamily="2" charset="2"/>
              <a:buChar char="§"/>
              <a:defRPr/>
            </a:pPr>
            <a:r>
              <a:rPr lang="en-US" sz="2000" kern="1200" dirty="0" smtClean="0">
                <a:solidFill>
                  <a:srgbClr val="0070C0"/>
                </a:solidFill>
                <a:ea typeface="+mn-ea"/>
                <a:cs typeface="Arial" pitchFamily="34" charset="0"/>
              </a:rPr>
              <a:t>Describe African Great Lakes Region supply chain transparency and due diligence initiatives</a:t>
            </a:r>
          </a:p>
          <a:p>
            <a:pPr marL="342900" lvl="1" indent="-342900">
              <a:buClr>
                <a:srgbClr val="0E438A"/>
              </a:buClr>
              <a:buSzPct val="110000"/>
              <a:buFont typeface="Wingdings" pitchFamily="2" charset="2"/>
              <a:buChar char="§"/>
              <a:defRPr/>
            </a:pPr>
            <a:r>
              <a:rPr lang="en-US" sz="2000" kern="1200" dirty="0" smtClean="0">
                <a:solidFill>
                  <a:srgbClr val="0070C0"/>
                </a:solidFill>
                <a:ea typeface="+mn-ea"/>
                <a:cs typeface="Arial" pitchFamily="34" charset="0"/>
              </a:rPr>
              <a:t>Assess these initiatives for their ability to manage environmental and other sustainability issues</a:t>
            </a:r>
          </a:p>
          <a:p>
            <a:pPr marL="342900" lvl="1" indent="-342900">
              <a:buClr>
                <a:srgbClr val="0E438A"/>
              </a:buClr>
              <a:buSzPct val="110000"/>
              <a:buFont typeface="Wingdings" pitchFamily="2" charset="2"/>
              <a:buChar char="§"/>
              <a:defRPr/>
            </a:pPr>
            <a:r>
              <a:rPr lang="en-US" sz="2000" kern="1200" dirty="0" smtClean="0">
                <a:solidFill>
                  <a:srgbClr val="0070C0"/>
                </a:solidFill>
                <a:ea typeface="+mn-ea"/>
                <a:cs typeface="Arial" pitchFamily="34" charset="0"/>
              </a:rPr>
              <a:t>Stimulate a conversation on if and how the ICT sector can improve sustainability by exercising more due diligence in mineral supply chains </a:t>
            </a:r>
          </a:p>
          <a:p>
            <a:endParaRPr lang="en-US" dirty="0"/>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3</a:t>
            </a:fld>
            <a:endParaRPr lang="en-US" dirty="0"/>
          </a:p>
        </p:txBody>
      </p:sp>
      <p:sp>
        <p:nvSpPr>
          <p:cNvPr id="6" name="Title 1"/>
          <p:cNvSpPr txBox="1">
            <a:spLocks/>
          </p:cNvSpPr>
          <p:nvPr/>
        </p:nvSpPr>
        <p:spPr bwMode="auto">
          <a:xfrm>
            <a:off x="611560" y="758308"/>
            <a:ext cx="7558608" cy="107721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E438A"/>
                </a:solidFill>
                <a:effectLst/>
                <a:uLnTx/>
                <a:uFillTx/>
                <a:latin typeface="+mj-lt"/>
                <a:ea typeface="+mj-ea"/>
                <a:cs typeface="+mj-cs"/>
              </a:rPr>
              <a:t>Supply Chain Due Diligence </a:t>
            </a:r>
            <a:r>
              <a:rPr kumimoji="0" lang="en-US" sz="3200" b="1" i="0" u="none" strike="noStrike" kern="0" cap="none" spc="0" normalizeH="0" baseline="0" noProof="0" dirty="0" smtClean="0">
                <a:ln>
                  <a:noFill/>
                </a:ln>
                <a:solidFill>
                  <a:srgbClr val="00B050"/>
                </a:solidFill>
                <a:effectLst/>
                <a:uLnTx/>
                <a:uFillTx/>
                <a:latin typeface="+mj-lt"/>
                <a:ea typeface="+mj-ea"/>
                <a:cs typeface="+mj-cs"/>
              </a:rPr>
              <a:t>Report Purpose</a:t>
            </a:r>
            <a:endParaRPr kumimoji="0" lang="en-US" sz="3600" b="1" i="0" u="none" strike="noStrike" kern="0" cap="none" spc="0" normalizeH="0" baseline="0" noProof="0" dirty="0">
              <a:ln>
                <a:noFill/>
              </a:ln>
              <a:solidFill>
                <a:srgbClr val="00B050"/>
              </a:solidFill>
              <a:effectLst/>
              <a:uLnTx/>
              <a:uFillTx/>
              <a:latin typeface="+mj-lt"/>
              <a:ea typeface="+mj-ea"/>
              <a:cs typeface="+mj-cs"/>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816" y="604994"/>
            <a:ext cx="7558608" cy="1383846"/>
          </a:xfrm>
        </p:spPr>
        <p:txBody>
          <a:bodyPr/>
          <a:lstStyle/>
          <a:p>
            <a:r>
              <a:rPr lang="en-US" sz="3200" dirty="0">
                <a:solidFill>
                  <a:srgbClr val="0E438A"/>
                </a:solidFill>
              </a:rPr>
              <a:t>Supply Chain Due Diligence </a:t>
            </a:r>
            <a:r>
              <a:rPr lang="en-US" sz="3200" dirty="0" smtClean="0">
                <a:solidFill>
                  <a:srgbClr val="00B050"/>
                </a:solidFill>
              </a:rPr>
              <a:t>Relevance to the ICT Sector</a:t>
            </a:r>
            <a:r>
              <a:rPr lang="en-US" dirty="0">
                <a:solidFill>
                  <a:srgbClr val="00B050"/>
                </a:solidFill>
              </a:rPr>
              <a:t/>
            </a:r>
            <a:br>
              <a:rPr lang="en-US" dirty="0">
                <a:solidFill>
                  <a:srgbClr val="00B050"/>
                </a:solidFill>
              </a:rPr>
            </a:br>
            <a:endParaRPr lang="en-US" dirty="0">
              <a:solidFill>
                <a:srgbClr val="00B050"/>
              </a:solidFill>
            </a:endParaRPr>
          </a:p>
        </p:txBody>
      </p:sp>
      <p:sp>
        <p:nvSpPr>
          <p:cNvPr id="3" name="Content Placeholder 2"/>
          <p:cNvSpPr>
            <a:spLocks noGrp="1"/>
          </p:cNvSpPr>
          <p:nvPr>
            <p:ph idx="1"/>
          </p:nvPr>
        </p:nvSpPr>
        <p:spPr>
          <a:xfrm>
            <a:off x="755576" y="1837209"/>
            <a:ext cx="7772400" cy="4256087"/>
          </a:xfrm>
        </p:spPr>
        <p:txBody>
          <a:bodyPr/>
          <a:lstStyle/>
          <a:p>
            <a:pPr lvl="1">
              <a:buFont typeface="Wingdings" pitchFamily="2" charset="2"/>
              <a:buChar char="§"/>
              <a:defRPr/>
            </a:pPr>
            <a:r>
              <a:rPr lang="en-US" sz="2000" kern="1200" dirty="0" smtClean="0">
                <a:solidFill>
                  <a:srgbClr val="0070C0"/>
                </a:solidFill>
                <a:ea typeface="+mn-ea"/>
                <a:cs typeface="Arial" pitchFamily="34" charset="0"/>
              </a:rPr>
              <a:t>Tin, tantalum and tungsten ores, and gold (the “3TG”) are used in numerous ICT products from </a:t>
            </a:r>
            <a:r>
              <a:rPr lang="en-US" sz="2000" kern="1200" dirty="0" err="1" smtClean="0">
                <a:solidFill>
                  <a:srgbClr val="0070C0"/>
                </a:solidFill>
                <a:ea typeface="+mn-ea"/>
                <a:cs typeface="Arial" pitchFamily="34" charset="0"/>
              </a:rPr>
              <a:t>smartphones</a:t>
            </a:r>
            <a:r>
              <a:rPr lang="en-US" sz="2000" kern="1200" dirty="0" smtClean="0">
                <a:solidFill>
                  <a:srgbClr val="0070C0"/>
                </a:solidFill>
                <a:ea typeface="+mn-ea"/>
                <a:cs typeface="Arial" pitchFamily="34" charset="0"/>
              </a:rPr>
              <a:t> to laptops </a:t>
            </a:r>
          </a:p>
          <a:p>
            <a:pPr lvl="1">
              <a:buFont typeface="Wingdings" pitchFamily="2" charset="2"/>
              <a:buChar char="§"/>
              <a:defRPr/>
            </a:pPr>
            <a:r>
              <a:rPr lang="en-US" sz="2000" kern="1200" dirty="0" smtClean="0">
                <a:solidFill>
                  <a:srgbClr val="0070C0"/>
                </a:solidFill>
                <a:ea typeface="+mn-ea"/>
                <a:cs typeface="Arial" pitchFamily="34" charset="0"/>
              </a:rPr>
              <a:t>The ITC sector consumes:</a:t>
            </a:r>
          </a:p>
          <a:p>
            <a:pPr lvl="2">
              <a:defRPr/>
            </a:pPr>
            <a:r>
              <a:rPr lang="en-US" sz="2000" kern="1200" dirty="0" smtClean="0">
                <a:solidFill>
                  <a:srgbClr val="0070C0"/>
                </a:solidFill>
                <a:ea typeface="+mn-ea"/>
                <a:cs typeface="Arial" pitchFamily="34" charset="0"/>
              </a:rPr>
              <a:t>50-60% of global tantalum</a:t>
            </a:r>
          </a:p>
          <a:p>
            <a:pPr lvl="2">
              <a:defRPr/>
            </a:pPr>
            <a:r>
              <a:rPr lang="en-US" sz="2000" kern="1200" dirty="0" smtClean="0">
                <a:solidFill>
                  <a:srgbClr val="0070C0"/>
                </a:solidFill>
                <a:ea typeface="+mn-ea"/>
                <a:cs typeface="Arial" pitchFamily="34" charset="0"/>
              </a:rPr>
              <a:t>Up to 26% of global tin</a:t>
            </a:r>
          </a:p>
          <a:p>
            <a:pPr lvl="2">
              <a:defRPr/>
            </a:pPr>
            <a:r>
              <a:rPr lang="en-US" sz="2000" kern="1200" dirty="0" smtClean="0">
                <a:solidFill>
                  <a:srgbClr val="0070C0"/>
                </a:solidFill>
                <a:ea typeface="+mn-ea"/>
                <a:cs typeface="Arial" pitchFamily="34" charset="0"/>
              </a:rPr>
              <a:t>9% of global gold</a:t>
            </a:r>
          </a:p>
          <a:p>
            <a:pPr lvl="1">
              <a:buFont typeface="Wingdings" pitchFamily="2" charset="2"/>
              <a:buChar char="§"/>
              <a:defRPr/>
            </a:pPr>
            <a:r>
              <a:rPr lang="en-US" sz="2000" kern="1200" dirty="0" smtClean="0">
                <a:solidFill>
                  <a:srgbClr val="0070C0"/>
                </a:solidFill>
                <a:ea typeface="+mn-ea"/>
                <a:cs typeface="Arial" pitchFamily="34" charset="0"/>
              </a:rPr>
              <a:t>The African Great Lakes region, and more specifically the DRC, is home to significant stores of each of these minerals </a:t>
            </a: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4</a:t>
            </a:fld>
            <a:endParaRPr lang="en-US" dirty="0"/>
          </a:p>
        </p:txBody>
      </p:sp>
      <p:pic>
        <p:nvPicPr>
          <p:cNvPr id="6"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806512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74107"/>
            <a:ext cx="7558608" cy="2492990"/>
          </a:xfrm>
        </p:spPr>
        <p:txBody>
          <a:bodyPr/>
          <a:lstStyle/>
          <a:p>
            <a:r>
              <a:rPr lang="en-US" sz="3200" dirty="0">
                <a:solidFill>
                  <a:srgbClr val="0E438A"/>
                </a:solidFill>
              </a:rPr>
              <a:t>Supply Chain Due Diligence </a:t>
            </a:r>
            <a:r>
              <a:rPr lang="en-US" sz="3200" dirty="0" smtClean="0">
                <a:solidFill>
                  <a:srgbClr val="00B050"/>
                </a:solidFill>
              </a:rPr>
              <a:t>Background</a:t>
            </a:r>
            <a:r>
              <a:rPr lang="en-US" dirty="0"/>
              <a:t/>
            </a:r>
            <a:br>
              <a:rPr lang="en-US" dirty="0"/>
            </a:br>
            <a:r>
              <a:rPr lang="en-US" sz="2800" b="0" dirty="0">
                <a:solidFill>
                  <a:srgbClr val="00B050"/>
                </a:solidFill>
                <a:effectLst>
                  <a:outerShdw blurRad="38100" dist="38100" dir="2700000" algn="tl">
                    <a:srgbClr val="000000">
                      <a:alpha val="43137"/>
                    </a:srgbClr>
                  </a:outerShdw>
                </a:effectLst>
              </a:rPr>
              <a:t>International Conference on the Great Lakes Region</a:t>
            </a:r>
            <a:r>
              <a:rPr lang="en-US" dirty="0">
                <a:solidFill>
                  <a:srgbClr val="00B050"/>
                </a:solidFill>
              </a:rPr>
              <a:t/>
            </a:r>
            <a:br>
              <a:rPr lang="en-US" dirty="0">
                <a:solidFill>
                  <a:srgbClr val="00B050"/>
                </a:solidFill>
              </a:rPr>
            </a:br>
            <a:endParaRPr lang="en-US" dirty="0">
              <a:solidFill>
                <a:srgbClr val="00B050"/>
              </a:solidFill>
            </a:endParaRPr>
          </a:p>
        </p:txBody>
      </p:sp>
      <p:sp>
        <p:nvSpPr>
          <p:cNvPr id="3" name="Content Placeholder 2"/>
          <p:cNvSpPr>
            <a:spLocks noGrp="1"/>
          </p:cNvSpPr>
          <p:nvPr>
            <p:ph idx="1"/>
          </p:nvPr>
        </p:nvSpPr>
        <p:spPr>
          <a:xfrm>
            <a:off x="755576" y="2420888"/>
            <a:ext cx="7772400" cy="4256087"/>
          </a:xfrm>
        </p:spPr>
        <p:txBody>
          <a:bodyPr/>
          <a:lstStyle/>
          <a:p>
            <a:r>
              <a:rPr lang="en-GB" sz="2000" kern="1200" dirty="0" smtClean="0">
                <a:solidFill>
                  <a:srgbClr val="0070C0"/>
                </a:solidFill>
                <a:cs typeface="Arial" pitchFamily="34" charset="0"/>
              </a:rPr>
              <a:t>A </a:t>
            </a:r>
            <a:r>
              <a:rPr lang="en-GB" sz="2000" kern="1200" dirty="0">
                <a:solidFill>
                  <a:srgbClr val="0070C0"/>
                </a:solidFill>
                <a:cs typeface="Arial" pitchFamily="34" charset="0"/>
              </a:rPr>
              <a:t>Regional Certification Mechanism for conflict minerals (RCM)</a:t>
            </a:r>
          </a:p>
          <a:p>
            <a:r>
              <a:rPr lang="en-GB" sz="2000" kern="1200" dirty="0">
                <a:solidFill>
                  <a:srgbClr val="0070C0"/>
                </a:solidFill>
                <a:cs typeface="Arial" pitchFamily="34" charset="0"/>
              </a:rPr>
              <a:t>H</a:t>
            </a:r>
            <a:r>
              <a:rPr lang="en-GB" sz="2000" kern="1200" dirty="0" smtClean="0">
                <a:solidFill>
                  <a:srgbClr val="0070C0"/>
                </a:solidFill>
                <a:cs typeface="Arial" pitchFamily="34" charset="0"/>
              </a:rPr>
              <a:t>armonization </a:t>
            </a:r>
            <a:r>
              <a:rPr lang="en-GB" sz="2000" kern="1200" dirty="0">
                <a:solidFill>
                  <a:srgbClr val="0070C0"/>
                </a:solidFill>
                <a:cs typeface="Arial" pitchFamily="34" charset="0"/>
              </a:rPr>
              <a:t>of national legislation in and across Member States</a:t>
            </a:r>
          </a:p>
          <a:p>
            <a:r>
              <a:rPr lang="en-GB" sz="2000" kern="1200" dirty="0" smtClean="0">
                <a:solidFill>
                  <a:srgbClr val="0070C0"/>
                </a:solidFill>
                <a:cs typeface="Arial" pitchFamily="34" charset="0"/>
              </a:rPr>
              <a:t>Regional </a:t>
            </a:r>
            <a:r>
              <a:rPr lang="en-GB" sz="2000" kern="1200" dirty="0">
                <a:solidFill>
                  <a:srgbClr val="0070C0"/>
                </a:solidFill>
                <a:cs typeface="Arial" pitchFamily="34" charset="0"/>
              </a:rPr>
              <a:t>Database on Mineral Flows</a:t>
            </a:r>
          </a:p>
          <a:p>
            <a:r>
              <a:rPr lang="en-GB" sz="2000" kern="1200" dirty="0" smtClean="0">
                <a:solidFill>
                  <a:srgbClr val="0070C0"/>
                </a:solidFill>
                <a:cs typeface="Arial" pitchFamily="34" charset="0"/>
              </a:rPr>
              <a:t>Formalization </a:t>
            </a:r>
            <a:r>
              <a:rPr lang="en-GB" sz="2000" kern="1200" dirty="0">
                <a:solidFill>
                  <a:srgbClr val="0070C0"/>
                </a:solidFill>
                <a:cs typeface="Arial" pitchFamily="34" charset="0"/>
              </a:rPr>
              <a:t>of artisanal and small-scale mining</a:t>
            </a:r>
          </a:p>
          <a:p>
            <a:r>
              <a:rPr lang="en-GB" sz="2000" kern="1200" dirty="0" smtClean="0">
                <a:solidFill>
                  <a:srgbClr val="0070C0"/>
                </a:solidFill>
                <a:cs typeface="Arial" pitchFamily="34" charset="0"/>
              </a:rPr>
              <a:t>Promotion </a:t>
            </a:r>
            <a:r>
              <a:rPr lang="en-GB" sz="2000" kern="1200" dirty="0">
                <a:solidFill>
                  <a:srgbClr val="0070C0"/>
                </a:solidFill>
                <a:cs typeface="Arial" pitchFamily="34" charset="0"/>
              </a:rPr>
              <a:t>of the Extractive Industries Transparency Initiative (EITI) within the region and </a:t>
            </a:r>
          </a:p>
          <a:p>
            <a:r>
              <a:rPr lang="en-GB" sz="2000" kern="1200" dirty="0" smtClean="0">
                <a:solidFill>
                  <a:srgbClr val="0070C0"/>
                </a:solidFill>
                <a:cs typeface="Arial" pitchFamily="34" charset="0"/>
              </a:rPr>
              <a:t>A </a:t>
            </a:r>
            <a:r>
              <a:rPr lang="en-GB" sz="2000" kern="1200" dirty="0">
                <a:solidFill>
                  <a:srgbClr val="0070C0"/>
                </a:solidFill>
                <a:cs typeface="Arial" pitchFamily="34" charset="0"/>
              </a:rPr>
              <a:t>whistle-blowing </a:t>
            </a:r>
            <a:r>
              <a:rPr lang="en-GB" sz="2000" kern="1200" dirty="0" smtClean="0">
                <a:solidFill>
                  <a:srgbClr val="0070C0"/>
                </a:solidFill>
                <a:cs typeface="Arial" pitchFamily="34" charset="0"/>
              </a:rPr>
              <a:t>mechanism</a:t>
            </a:r>
            <a:endParaRPr lang="en-US" sz="20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5</a:t>
            </a:fld>
            <a:endParaRPr lang="en-US" dirty="0"/>
          </a:p>
        </p:txBody>
      </p:sp>
      <p:pic>
        <p:nvPicPr>
          <p:cNvPr id="2050" name="Picture 2" descr="http://in2eastafrica.net/wp-content/uploads/2010/10/International-Conference-on-the-Great-Lakes-Region.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88640"/>
            <a:ext cx="1440260" cy="1743844"/>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2" descr="C:\Users\bueti\Pictures\UNU\UNU-IS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806512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508105"/>
          </a:xfrm>
        </p:spPr>
        <p:txBody>
          <a:bodyPr/>
          <a:lstStyle/>
          <a:p>
            <a:r>
              <a:rPr lang="en-GB" sz="3200" dirty="0">
                <a:solidFill>
                  <a:srgbClr val="0E438A"/>
                </a:solidFill>
              </a:rPr>
              <a:t>Supply Chain Due Diligence </a:t>
            </a:r>
            <a:r>
              <a:rPr lang="en-GB" sz="3200" dirty="0" smtClean="0">
                <a:solidFill>
                  <a:srgbClr val="00B050"/>
                </a:solidFill>
              </a:rPr>
              <a:t>Background</a:t>
            </a:r>
            <a:r>
              <a:rPr lang="en-GB" dirty="0">
                <a:solidFill>
                  <a:srgbClr val="00B050"/>
                </a:solidFill>
              </a:rPr>
              <a:t/>
            </a:r>
            <a:br>
              <a:rPr lang="en-GB" dirty="0">
                <a:solidFill>
                  <a:srgbClr val="00B050"/>
                </a:solidFill>
              </a:rPr>
            </a:br>
            <a:r>
              <a:rPr lang="en-GB" sz="2800" b="0" dirty="0" smtClean="0">
                <a:solidFill>
                  <a:srgbClr val="00B050"/>
                </a:solidFill>
                <a:effectLst>
                  <a:outerShdw blurRad="38100" dist="38100" dir="2700000" algn="tl">
                    <a:srgbClr val="000000">
                      <a:alpha val="43137"/>
                    </a:srgbClr>
                  </a:outerShdw>
                </a:effectLst>
              </a:rPr>
              <a:t>Democratic Republic of Congo</a:t>
            </a:r>
            <a:endParaRPr lang="en-US" sz="2800" b="0" dirty="0">
              <a:solidFill>
                <a:srgbClr val="00B05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55576" y="1988840"/>
            <a:ext cx="6192688" cy="4256087"/>
          </a:xfrm>
        </p:spPr>
        <p:txBody>
          <a:bodyPr/>
          <a:lstStyle/>
          <a:p>
            <a:pPr marL="0" indent="0">
              <a:buNone/>
            </a:pPr>
            <a:r>
              <a:rPr lang="en-GB" sz="2400" kern="1200" dirty="0">
                <a:solidFill>
                  <a:srgbClr val="0070C0"/>
                </a:solidFill>
                <a:cs typeface="Arial" pitchFamily="34" charset="0"/>
              </a:rPr>
              <a:t>The Congolese Ministry of Mines hosts a number of working groups to coordinate traceability and certification efforts. There is a working group on statistics and another on certification, a commission to combat fraud and the </a:t>
            </a:r>
            <a:r>
              <a:rPr lang="en-GB" sz="2400" kern="1200" dirty="0" err="1">
                <a:solidFill>
                  <a:srgbClr val="0070C0"/>
                </a:solidFill>
                <a:cs typeface="Arial" pitchFamily="34" charset="0"/>
              </a:rPr>
              <a:t>Groupe</a:t>
            </a:r>
            <a:r>
              <a:rPr lang="en-GB" sz="2400" kern="1200" dirty="0">
                <a:solidFill>
                  <a:srgbClr val="0070C0"/>
                </a:solidFill>
                <a:cs typeface="Arial" pitchFamily="34" charset="0"/>
              </a:rPr>
              <a:t> </a:t>
            </a:r>
            <a:r>
              <a:rPr lang="en-GB" sz="2400" kern="1200" dirty="0" err="1" smtClean="0">
                <a:solidFill>
                  <a:srgbClr val="0070C0"/>
                </a:solidFill>
                <a:cs typeface="Arial" pitchFamily="34" charset="0"/>
              </a:rPr>
              <a:t>Thématique</a:t>
            </a:r>
            <a:r>
              <a:rPr lang="en-GB" sz="2400" kern="1200" dirty="0" smtClean="0">
                <a:solidFill>
                  <a:srgbClr val="0070C0"/>
                </a:solidFill>
                <a:cs typeface="Arial" pitchFamily="34" charset="0"/>
              </a:rPr>
              <a:t> </a:t>
            </a:r>
            <a:r>
              <a:rPr lang="en-GB" sz="2400" kern="1200" dirty="0">
                <a:solidFill>
                  <a:srgbClr val="0070C0"/>
                </a:solidFill>
                <a:cs typeface="Arial" pitchFamily="34" charset="0"/>
              </a:rPr>
              <a:t>des </a:t>
            </a:r>
            <a:r>
              <a:rPr lang="en-GB" sz="2400" kern="1200" dirty="0" smtClean="0">
                <a:solidFill>
                  <a:srgbClr val="0070C0"/>
                </a:solidFill>
                <a:cs typeface="Arial" pitchFamily="34" charset="0"/>
              </a:rPr>
              <a:t>Mines.</a:t>
            </a:r>
          </a:p>
          <a:p>
            <a:pPr marL="0" indent="0">
              <a:buNone/>
            </a:pPr>
            <a:endParaRPr lang="en-GB" sz="2000" kern="1200" dirty="0">
              <a:solidFill>
                <a:srgbClr val="0070C0"/>
              </a:solidFill>
              <a:cs typeface="Arial" pitchFamily="34" charset="0"/>
            </a:endParaRPr>
          </a:p>
          <a:p>
            <a:pPr marL="0" indent="0">
              <a:buNone/>
            </a:pPr>
            <a:endParaRPr lang="en-US" sz="20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6</a:t>
            </a:fld>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92280" y="2852936"/>
            <a:ext cx="1584176" cy="20309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2" descr="C:\Users\bueti\Pictures\UNU\UNU-ISP.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9456226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508105"/>
          </a:xfrm>
        </p:spPr>
        <p:txBody>
          <a:bodyPr/>
          <a:lstStyle/>
          <a:p>
            <a:r>
              <a:rPr lang="en-GB" sz="3200" dirty="0">
                <a:solidFill>
                  <a:srgbClr val="0E438A"/>
                </a:solidFill>
              </a:rPr>
              <a:t>Supply Chain Due Diligence </a:t>
            </a:r>
            <a:r>
              <a:rPr lang="en-GB" sz="3200" dirty="0">
                <a:solidFill>
                  <a:srgbClr val="00B050"/>
                </a:solidFill>
              </a:rPr>
              <a:t>Background</a:t>
            </a:r>
            <a:br>
              <a:rPr lang="en-GB" sz="3200" dirty="0">
                <a:solidFill>
                  <a:srgbClr val="00B050"/>
                </a:solidFill>
              </a:rPr>
            </a:br>
            <a:r>
              <a:rPr lang="en-GB" sz="2800" b="0" dirty="0">
                <a:solidFill>
                  <a:srgbClr val="00B050"/>
                </a:solidFill>
                <a:effectLst>
                  <a:outerShdw blurRad="38100" dist="38100" dir="2700000" algn="tl">
                    <a:srgbClr val="000000">
                      <a:alpha val="43137"/>
                    </a:srgbClr>
                  </a:outerShdw>
                </a:effectLst>
              </a:rPr>
              <a:t>Democratic Republic of Congo</a:t>
            </a:r>
            <a:endParaRPr lang="en-US" dirty="0"/>
          </a:p>
        </p:txBody>
      </p:sp>
      <p:sp>
        <p:nvSpPr>
          <p:cNvPr id="3" name="Content Placeholder 2"/>
          <p:cNvSpPr>
            <a:spLocks noGrp="1"/>
          </p:cNvSpPr>
          <p:nvPr>
            <p:ph idx="1"/>
          </p:nvPr>
        </p:nvSpPr>
        <p:spPr/>
        <p:txBody>
          <a:bodyPr/>
          <a:lstStyle/>
          <a:p>
            <a:r>
              <a:rPr lang="en-GB" sz="2000" kern="1200" dirty="0">
                <a:solidFill>
                  <a:srgbClr val="0070C0"/>
                </a:solidFill>
                <a:cs typeface="Arial" pitchFamily="34" charset="0"/>
              </a:rPr>
              <a:t>Programme for the Stabilization and Reconstruction of Zones Coming Out of Armed Conflict (STAREC)</a:t>
            </a:r>
          </a:p>
          <a:p>
            <a:r>
              <a:rPr lang="en-GB" sz="2000" kern="1200" dirty="0">
                <a:solidFill>
                  <a:srgbClr val="0070C0"/>
                </a:solidFill>
                <a:cs typeface="Arial" pitchFamily="34" charset="0"/>
              </a:rPr>
              <a:t>Jointly executed by the Government of DRC and the </a:t>
            </a:r>
            <a:r>
              <a:rPr lang="en-GB" sz="2000" kern="1200" dirty="0" smtClean="0">
                <a:solidFill>
                  <a:srgbClr val="0070C0"/>
                </a:solidFill>
                <a:cs typeface="Arial" pitchFamily="34" charset="0"/>
              </a:rPr>
              <a:t>United </a:t>
            </a:r>
            <a:r>
              <a:rPr lang="en-GB" sz="2000" kern="1200" dirty="0">
                <a:solidFill>
                  <a:srgbClr val="0070C0"/>
                </a:solidFill>
                <a:cs typeface="Arial" pitchFamily="34" charset="0"/>
              </a:rPr>
              <a:t>Nations Organization Stabilization Mission in the </a:t>
            </a:r>
            <a:r>
              <a:rPr lang="en-GB" sz="2000" kern="1200" dirty="0" smtClean="0">
                <a:solidFill>
                  <a:srgbClr val="0070C0"/>
                </a:solidFill>
                <a:cs typeface="Arial" pitchFamily="34" charset="0"/>
              </a:rPr>
              <a:t>DRC </a:t>
            </a:r>
            <a:r>
              <a:rPr lang="en-GB" sz="2000" kern="1200" dirty="0">
                <a:solidFill>
                  <a:srgbClr val="0070C0"/>
                </a:solidFill>
                <a:cs typeface="Arial" pitchFamily="34" charset="0"/>
              </a:rPr>
              <a:t>(MONUSCO).</a:t>
            </a:r>
          </a:p>
          <a:p>
            <a:r>
              <a:rPr lang="en-GB" sz="2000" kern="1200" dirty="0">
                <a:solidFill>
                  <a:srgbClr val="0070C0"/>
                </a:solidFill>
                <a:cs typeface="Arial" pitchFamily="34" charset="0"/>
              </a:rPr>
              <a:t>A key component of STAREC is the Centres de </a:t>
            </a:r>
            <a:r>
              <a:rPr lang="en-GB" sz="2000" kern="1200" dirty="0" err="1">
                <a:solidFill>
                  <a:srgbClr val="0070C0"/>
                </a:solidFill>
                <a:cs typeface="Arial" pitchFamily="34" charset="0"/>
              </a:rPr>
              <a:t>Négoce</a:t>
            </a:r>
            <a:r>
              <a:rPr lang="en-GB" sz="2000" kern="1200" dirty="0">
                <a:solidFill>
                  <a:srgbClr val="0070C0"/>
                </a:solidFill>
                <a:cs typeface="Arial" pitchFamily="34" charset="0"/>
              </a:rPr>
              <a:t> (Mining Business Centres) project, which was launched in 2009. </a:t>
            </a:r>
            <a:endParaRPr lang="en-GB" sz="2000" kern="1200" dirty="0" smtClean="0">
              <a:solidFill>
                <a:srgbClr val="0070C0"/>
              </a:solidFill>
              <a:cs typeface="Arial" pitchFamily="34" charset="0"/>
            </a:endParaRPr>
          </a:p>
          <a:p>
            <a:r>
              <a:rPr lang="en-GB" sz="2000" kern="1200" dirty="0" smtClean="0">
                <a:solidFill>
                  <a:srgbClr val="0070C0"/>
                </a:solidFill>
                <a:cs typeface="Arial" pitchFamily="34" charset="0"/>
              </a:rPr>
              <a:t>Trading </a:t>
            </a:r>
            <a:r>
              <a:rPr lang="en-GB" sz="2000" kern="1200" dirty="0">
                <a:solidFill>
                  <a:srgbClr val="0070C0"/>
                </a:solidFill>
                <a:cs typeface="Arial" pitchFamily="34" charset="0"/>
              </a:rPr>
              <a:t>posts where the government envisages to price, trade, analyse and tax the minerals, subject to whatever tracking or traceability system.</a:t>
            </a:r>
            <a:endParaRPr lang="en-US" sz="2000" kern="1200" dirty="0">
              <a:solidFill>
                <a:srgbClr val="0070C0"/>
              </a:solidFill>
              <a:cs typeface="Arial" pitchFamily="34" charset="0"/>
            </a:endParaRPr>
          </a:p>
          <a:p>
            <a:endParaRPr lang="en-US" sz="20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7</a:t>
            </a:fld>
            <a:endParaRPr lang="en-US" dirty="0"/>
          </a:p>
        </p:txBody>
      </p:sp>
    </p:spTree>
    <p:extLst>
      <p:ext uri="{BB962C8B-B14F-4D97-AF65-F5344CB8AC3E}">
        <p14:creationId xmlns:p14="http://schemas.microsoft.com/office/powerpoint/2010/main" xmlns="" val="2452280154"/>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520" y="1340768"/>
            <a:ext cx="7772400" cy="1077218"/>
          </a:xfrm>
        </p:spPr>
        <p:txBody>
          <a:bodyPr/>
          <a:lstStyle/>
          <a:p>
            <a:r>
              <a:rPr lang="en-GB" sz="3200" dirty="0">
                <a:solidFill>
                  <a:srgbClr val="0E438A"/>
                </a:solidFill>
              </a:rPr>
              <a:t>Supply Chain Due Diligence </a:t>
            </a:r>
            <a:r>
              <a:rPr lang="en-GB" sz="3200" dirty="0">
                <a:solidFill>
                  <a:srgbClr val="00B050"/>
                </a:solidFill>
              </a:rPr>
              <a:t>Legislation</a:t>
            </a:r>
            <a:endParaRPr lang="en-US" sz="3200" dirty="0">
              <a:solidFill>
                <a:srgbClr val="00B050"/>
              </a:solidFill>
            </a:endParaRPr>
          </a:p>
        </p:txBody>
      </p:sp>
      <p:sp>
        <p:nvSpPr>
          <p:cNvPr id="3" name="Content Placeholder 2"/>
          <p:cNvSpPr>
            <a:spLocks noGrp="1"/>
          </p:cNvSpPr>
          <p:nvPr>
            <p:ph idx="1"/>
          </p:nvPr>
        </p:nvSpPr>
        <p:spPr>
          <a:xfrm>
            <a:off x="891084" y="2780928"/>
            <a:ext cx="7772400" cy="4256087"/>
          </a:xfrm>
        </p:spPr>
        <p:txBody>
          <a:bodyPr/>
          <a:lstStyle/>
          <a:p>
            <a:r>
              <a:rPr lang="en-GB" sz="2000" kern="1200" dirty="0">
                <a:solidFill>
                  <a:srgbClr val="0070C0"/>
                </a:solidFill>
                <a:cs typeface="Arial" pitchFamily="34" charset="0"/>
              </a:rPr>
              <a:t>United States Dodd-Frank </a:t>
            </a:r>
            <a:r>
              <a:rPr lang="en-GB" sz="2000" kern="1200" dirty="0" smtClean="0">
                <a:solidFill>
                  <a:srgbClr val="0070C0"/>
                </a:solidFill>
                <a:cs typeface="Arial" pitchFamily="34" charset="0"/>
              </a:rPr>
              <a:t>Act (DFA), </a:t>
            </a:r>
            <a:r>
              <a:rPr lang="en-GB" sz="2000" kern="1200" dirty="0">
                <a:solidFill>
                  <a:srgbClr val="0070C0"/>
                </a:solidFill>
                <a:cs typeface="Arial" pitchFamily="34" charset="0"/>
              </a:rPr>
              <a:t>Section </a:t>
            </a:r>
            <a:r>
              <a:rPr lang="en-GB" sz="2000" kern="1200" dirty="0" smtClean="0">
                <a:solidFill>
                  <a:srgbClr val="0070C0"/>
                </a:solidFill>
                <a:cs typeface="Arial" pitchFamily="34" charset="0"/>
              </a:rPr>
              <a:t>1502</a:t>
            </a:r>
          </a:p>
          <a:p>
            <a:pPr marL="0" indent="0">
              <a:buNone/>
            </a:pPr>
            <a:endParaRPr lang="en-GB" sz="2000" kern="1200" dirty="0">
              <a:solidFill>
                <a:srgbClr val="0070C0"/>
              </a:solidFill>
              <a:cs typeface="Arial" pitchFamily="34" charset="0"/>
            </a:endParaRPr>
          </a:p>
          <a:p>
            <a:r>
              <a:rPr lang="en-GB" sz="2000" kern="1200" dirty="0">
                <a:solidFill>
                  <a:srgbClr val="0070C0"/>
                </a:solidFill>
                <a:cs typeface="Arial" pitchFamily="34" charset="0"/>
              </a:rPr>
              <a:t>DFA requires companies to declare whether any “</a:t>
            </a:r>
            <a:r>
              <a:rPr lang="en-GB" sz="2000" kern="1200" dirty="0" err="1">
                <a:solidFill>
                  <a:srgbClr val="0070C0"/>
                </a:solidFill>
                <a:cs typeface="Arial" pitchFamily="34" charset="0"/>
              </a:rPr>
              <a:t>columbite</a:t>
            </a:r>
            <a:r>
              <a:rPr lang="en-GB" sz="2000" kern="1200" dirty="0">
                <a:solidFill>
                  <a:srgbClr val="0070C0"/>
                </a:solidFill>
                <a:cs typeface="Arial" pitchFamily="34" charset="0"/>
              </a:rPr>
              <a:t>-tantalite (</a:t>
            </a:r>
            <a:r>
              <a:rPr lang="en-GB" sz="2000" kern="1200" dirty="0" err="1">
                <a:solidFill>
                  <a:srgbClr val="0070C0"/>
                </a:solidFill>
                <a:cs typeface="Arial" pitchFamily="34" charset="0"/>
              </a:rPr>
              <a:t>coltan</a:t>
            </a:r>
            <a:r>
              <a:rPr lang="en-GB" sz="2000" kern="1200" dirty="0">
                <a:solidFill>
                  <a:srgbClr val="0070C0"/>
                </a:solidFill>
                <a:cs typeface="Arial" pitchFamily="34" charset="0"/>
              </a:rPr>
              <a:t>), </a:t>
            </a:r>
            <a:r>
              <a:rPr lang="en-GB" sz="2000" kern="1200" dirty="0" err="1">
                <a:solidFill>
                  <a:srgbClr val="0070C0"/>
                </a:solidFill>
                <a:cs typeface="Arial" pitchFamily="34" charset="0"/>
              </a:rPr>
              <a:t>cassiterite</a:t>
            </a:r>
            <a:r>
              <a:rPr lang="en-GB" sz="2000" kern="1200" dirty="0">
                <a:solidFill>
                  <a:srgbClr val="0070C0"/>
                </a:solidFill>
                <a:cs typeface="Arial" pitchFamily="34" charset="0"/>
              </a:rPr>
              <a:t>, gold, </a:t>
            </a:r>
            <a:r>
              <a:rPr lang="en-GB" sz="2000" kern="1200" dirty="0" err="1">
                <a:solidFill>
                  <a:srgbClr val="0070C0"/>
                </a:solidFill>
                <a:cs typeface="Arial" pitchFamily="34" charset="0"/>
              </a:rPr>
              <a:t>wolframite</a:t>
            </a:r>
            <a:r>
              <a:rPr lang="en-GB" sz="2000" kern="1200" dirty="0">
                <a:solidFill>
                  <a:srgbClr val="0070C0"/>
                </a:solidFill>
                <a:cs typeface="Arial" pitchFamily="34" charset="0"/>
              </a:rPr>
              <a:t>, or their derivatives; or any other mineral or its derivatives determined by the Secretary of State to be financing conflict in the conflict in the Democratic Republic of the Congo or an adjoining country.</a:t>
            </a:r>
            <a:endParaRPr lang="en-US" sz="2000" kern="1200" dirty="0">
              <a:solidFill>
                <a:srgbClr val="0070C0"/>
              </a:solidFill>
              <a:cs typeface="Arial" pitchFamily="34" charset="0"/>
            </a:endParaRPr>
          </a:p>
          <a:p>
            <a:endParaRPr lang="en-US" sz="20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8</a:t>
            </a:fld>
            <a:endParaRPr lang="en-US" dirty="0"/>
          </a:p>
        </p:txBody>
      </p:sp>
      <p:pic>
        <p:nvPicPr>
          <p:cNvPr id="5" name="Picture 2" descr="C:\Documents and Settings\campilon\My Documents\Erica\Mie Immagini\images.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164288" y="164405"/>
            <a:ext cx="1795462" cy="134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2" descr="C:\Users\bueti\Pictures\UNU\UNU-ISP.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78384311"/>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7772400" cy="1077218"/>
          </a:xfrm>
        </p:spPr>
        <p:txBody>
          <a:bodyPr/>
          <a:lstStyle/>
          <a:p>
            <a:r>
              <a:rPr lang="en-GB" sz="3200" dirty="0">
                <a:solidFill>
                  <a:srgbClr val="0E438A"/>
                </a:solidFill>
              </a:rPr>
              <a:t>Supply Chain Due Diligence </a:t>
            </a:r>
            <a:r>
              <a:rPr lang="en-GB" sz="3200" dirty="0">
                <a:solidFill>
                  <a:srgbClr val="00B050"/>
                </a:solidFill>
              </a:rPr>
              <a:t>Legislation</a:t>
            </a:r>
            <a:endParaRPr lang="en-US" sz="3200" dirty="0">
              <a:solidFill>
                <a:srgbClr val="00B050"/>
              </a:solidFill>
            </a:endParaRPr>
          </a:p>
        </p:txBody>
      </p:sp>
      <p:sp>
        <p:nvSpPr>
          <p:cNvPr id="3" name="Content Placeholder 2"/>
          <p:cNvSpPr>
            <a:spLocks noGrp="1"/>
          </p:cNvSpPr>
          <p:nvPr>
            <p:ph idx="1"/>
          </p:nvPr>
        </p:nvSpPr>
        <p:spPr>
          <a:xfrm>
            <a:off x="755576" y="1988840"/>
            <a:ext cx="7772400" cy="4256087"/>
          </a:xfrm>
        </p:spPr>
        <p:txBody>
          <a:bodyPr/>
          <a:lstStyle/>
          <a:p>
            <a:r>
              <a:rPr lang="en-GB" sz="2000" kern="1200" dirty="0">
                <a:solidFill>
                  <a:srgbClr val="0070C0"/>
                </a:solidFill>
                <a:cs typeface="Arial" pitchFamily="34" charset="0"/>
              </a:rPr>
              <a:t>European Commission proposed revision of the Transparency and Accounting Directives </a:t>
            </a:r>
            <a:r>
              <a:rPr lang="en-GB" sz="2000" kern="1200" dirty="0" smtClean="0">
                <a:solidFill>
                  <a:srgbClr val="0070C0"/>
                </a:solidFill>
                <a:cs typeface="Arial" pitchFamily="34" charset="0"/>
              </a:rPr>
              <a:t>Legislation</a:t>
            </a:r>
          </a:p>
          <a:p>
            <a:pPr marL="0" indent="0">
              <a:buNone/>
            </a:pPr>
            <a:endParaRPr lang="en-GB" sz="2000" kern="1200" dirty="0">
              <a:solidFill>
                <a:srgbClr val="0070C0"/>
              </a:solidFill>
              <a:cs typeface="Arial" pitchFamily="34" charset="0"/>
            </a:endParaRPr>
          </a:p>
          <a:p>
            <a:r>
              <a:rPr lang="en-GB" sz="2000" kern="1200" dirty="0">
                <a:solidFill>
                  <a:srgbClr val="0070C0"/>
                </a:solidFill>
                <a:cs typeface="Arial" pitchFamily="34" charset="0"/>
              </a:rPr>
              <a:t>25 October 2011, the European Commission adopted a revision of the Transparency and Accounting Directives to “insert some [proposals] regarding disclosure of all payments done by EU extractive and forestry industry in Africa…. it will oblige all multinationals active in oil, gas, mining and forestry in Africa to be more transparent.</a:t>
            </a:r>
            <a:endParaRPr lang="en-US" sz="2000" kern="1200" dirty="0">
              <a:solidFill>
                <a:srgbClr val="0070C0"/>
              </a:solidFill>
              <a:cs typeface="Arial" pitchFamily="34" charset="0"/>
            </a:endParaRPr>
          </a:p>
          <a:p>
            <a:endParaRPr lang="en-US" sz="2000" kern="1200" dirty="0">
              <a:solidFill>
                <a:srgbClr val="0070C0"/>
              </a:solidFill>
              <a:cs typeface="Arial" pitchFamily="34" charset="0"/>
            </a:endParaRPr>
          </a:p>
        </p:txBody>
      </p:sp>
      <p:sp>
        <p:nvSpPr>
          <p:cNvPr id="4" name="Slide Number Placeholder 3"/>
          <p:cNvSpPr>
            <a:spLocks noGrp="1"/>
          </p:cNvSpPr>
          <p:nvPr>
            <p:ph type="sldNum" sz="quarter" idx="10"/>
          </p:nvPr>
        </p:nvSpPr>
        <p:spPr/>
        <p:txBody>
          <a:bodyPr/>
          <a:lstStyle/>
          <a:p>
            <a:pPr>
              <a:defRPr/>
            </a:pPr>
            <a:fld id="{7210F7CE-D864-46BD-A281-643E72AD9EF7}" type="slidenum">
              <a:rPr lang="en-US" smtClean="0"/>
              <a:pPr>
                <a:defRPr/>
              </a:pPr>
              <a:t>9</a:t>
            </a:fld>
            <a:endParaRPr lang="en-US" dirty="0"/>
          </a:p>
        </p:txBody>
      </p:sp>
      <p:pic>
        <p:nvPicPr>
          <p:cNvPr id="5" name="Picture 2" descr="C:\Users\bueti\Pictures\UNU\UNU-ISP.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8515" y="5873298"/>
            <a:ext cx="1973245" cy="86655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7085025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themeOverride>
</file>

<file path=ppt/theme/themeOverride2.xml><?xml version="1.0" encoding="utf-8"?>
<a:themeOverride xmlns:a="http://schemas.openxmlformats.org/drawingml/2006/main">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themeOverride>
</file>

<file path=ppt/theme/themeOverride3.xml><?xml version="1.0" encoding="utf-8"?>
<a:themeOverride xmlns:a="http://schemas.openxmlformats.org/drawingml/2006/main">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20386</TotalTime>
  <Words>1099</Words>
  <Application>Microsoft Office PowerPoint</Application>
  <PresentationFormat>On-screen Show (4:3)</PresentationFormat>
  <Paragraphs>125</Paragraphs>
  <Slides>20</Slides>
  <Notes>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ITU-e</vt:lpstr>
      <vt:lpstr>Slide 1</vt:lpstr>
      <vt:lpstr>Supply Chain Due Diligence  Background UN Security Council</vt:lpstr>
      <vt:lpstr>Slide 3</vt:lpstr>
      <vt:lpstr>Supply Chain Due Diligence Relevance to the ICT Sector </vt:lpstr>
      <vt:lpstr>Supply Chain Due Diligence Background International Conference on the Great Lakes Region </vt:lpstr>
      <vt:lpstr>Supply Chain Due Diligence Background Democratic Republic of Congo</vt:lpstr>
      <vt:lpstr>Supply Chain Due Diligence Background Democratic Republic of Congo</vt:lpstr>
      <vt:lpstr>Supply Chain Due Diligence Legislation</vt:lpstr>
      <vt:lpstr>Supply Chain Due Diligence Legislation</vt:lpstr>
      <vt:lpstr>Supply Chain Due Diligence Legislation</vt:lpstr>
      <vt:lpstr>Supply Chain Due Diligence Initiatives</vt:lpstr>
      <vt:lpstr>Supply Chain Due Diligence Initiatives</vt:lpstr>
      <vt:lpstr>Supply Chain Due Diligence Initiatives</vt:lpstr>
      <vt:lpstr>Supply Chain Due Diligence Initiatives</vt:lpstr>
      <vt:lpstr>Supply Chain Due Diligence Initiatives</vt:lpstr>
      <vt:lpstr>Supply Chain Due Diligence Conceptualizing the meaning of ‘responsible sourcing’ </vt:lpstr>
      <vt:lpstr>Supply Chain Due Diligence</vt:lpstr>
      <vt:lpstr>Supply Chain Due Diligence ITU-T Study Group 5 </vt:lpstr>
      <vt:lpstr>More information</vt:lpstr>
      <vt:lpstr>Thank YOU!</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ITU-T: 2005 - 2008</dc:title>
  <dc:subject>(WTSA-08 report)</dc:subject>
  <dc:creator>ITU</dc:creator>
  <cp:keywords>ITU</cp:keywords>
  <cp:lastModifiedBy>John Smiciklas</cp:lastModifiedBy>
  <cp:revision>512</cp:revision>
  <cp:lastPrinted>2001-11-25T13:41:09Z</cp:lastPrinted>
  <dcterms:created xsi:type="dcterms:W3CDTF">2006-05-30T12:53:59Z</dcterms:created>
  <dcterms:modified xsi:type="dcterms:W3CDTF">2012-09-17T15:21:26Z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ctor">
    <vt:lpwstr>;#ITU-D;#</vt:lpwstr>
  </property>
  <property fmtid="{D5CDD505-2E9C-101B-9397-08002B2CF9AE}" pid="3" name="Web Link">
    <vt:lpwstr>http://www.mobileworldcongress.com/homepage.htm, http://www.mobileworldcongress.com/homepage.htm</vt:lpwstr>
  </property>
  <property fmtid="{D5CDD505-2E9C-101B-9397-08002B2CF9AE}" pid="4" name="Other Keyword(s)">
    <vt:lpwstr/>
  </property>
  <property fmtid="{D5CDD505-2E9C-101B-9397-08002B2CF9AE}" pid="5" name="ContentType">
    <vt:lpwstr>Document</vt:lpwstr>
  </property>
  <property fmtid="{D5CDD505-2E9C-101B-9397-08002B2CF9AE}" pid="6" name="Location">
    <vt:lpwstr>Barcelona, Spain</vt:lpwstr>
  </property>
  <property fmtid="{D5CDD505-2E9C-101B-9397-08002B2CF9AE}" pid="7" name="Author0">
    <vt:lpwstr/>
  </property>
  <property fmtid="{D5CDD505-2E9C-101B-9397-08002B2CF9AE}" pid="8" name="Date">
    <vt:lpwstr>2008-02-13T00:00:00Z</vt:lpwstr>
  </property>
  <property fmtid="{D5CDD505-2E9C-101B-9397-08002B2CF9AE}" pid="9" name="Event">
    <vt:lpwstr>GSMA Mobile World Congress</vt:lpwstr>
  </property>
  <property fmtid="{D5CDD505-2E9C-101B-9397-08002B2CF9AE}" pid="10" name="display_urn:schemas-microsoft-com:office:office#PPTAuthor">
    <vt:lpwstr>Touré, Hamadoun</vt:lpwstr>
  </property>
  <property fmtid="{D5CDD505-2E9C-101B-9397-08002B2CF9AE}" pid="11" name="PPTAuthor">
    <vt:lpwstr>78;#ITU_USERS\toure</vt:lpwstr>
  </property>
</Properties>
</file>