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1"/>
  </p:notesMasterIdLst>
  <p:sldIdLst>
    <p:sldId id="256" r:id="rId4"/>
    <p:sldId id="258" r:id="rId5"/>
    <p:sldId id="260" r:id="rId6"/>
    <p:sldId id="264" r:id="rId7"/>
    <p:sldId id="278" r:id="rId8"/>
    <p:sldId id="263" r:id="rId9"/>
    <p:sldId id="27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charset="0"/>
        <a:ea typeface="ヒラギノ角ゴ ProN W3" charset="0"/>
        <a:cs typeface="ヒラギノ角ゴ ProN W3" charset="0"/>
        <a:sym typeface="Verdan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3583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>
              <a:spcBef>
                <a:spcPts val="413"/>
              </a:spcBef>
            </a:pPr>
            <a:r>
              <a:rPr lang="en-US">
                <a:solidFill>
                  <a:srgbClr val="000000"/>
                </a:solidFill>
                <a:latin typeface="Times" charset="0"/>
                <a:cs typeface="Times" charset="0"/>
                <a:sym typeface="Times" charset="0"/>
              </a:rPr>
              <a:t>bringing multi-environmental criteria dimension (water, air pollution, raw materials, electricity, fuel…)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842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014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3950"/>
            <a:ext cx="2057400" cy="5734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19800" cy="5734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171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5720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815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758081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7935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6854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2098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5064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3833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6093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834431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030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3950"/>
            <a:ext cx="2057400" cy="5734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19800" cy="5734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6552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0120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89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790680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7370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9555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8515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7445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5552987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48252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88904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0617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3950"/>
            <a:ext cx="2057400" cy="5734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19800" cy="5734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3323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4365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235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283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3553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752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7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23034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58788" y="1123950"/>
            <a:ext cx="81661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457200" y="2492375"/>
            <a:ext cx="82296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Clr>
          <a:srgbClr val="FFFFFF"/>
        </a:buClr>
        <a:buSzPct val="100000"/>
        <a:buFont typeface="Verdana" charset="0"/>
        <a:buChar char="•"/>
        <a:defRPr sz="2400" i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Clr>
          <a:srgbClr val="009FBA"/>
        </a:buClr>
        <a:buSzPct val="100000"/>
        <a:buFont typeface="Verdana" charset="0"/>
        <a:buChar char="•"/>
        <a:defRPr sz="2000" b="1">
          <a:solidFill>
            <a:schemeClr val="tx1"/>
          </a:solidFill>
          <a:latin typeface="+mn-lt"/>
          <a:ea typeface="+mj-ea"/>
          <a:cs typeface="+mj-cs"/>
          <a:sym typeface="Verdana" charset="0"/>
        </a:defRPr>
      </a:lvl2pPr>
      <a:lvl3pPr marL="903288" algn="l" rtl="0" fontAlgn="base">
        <a:spcBef>
          <a:spcPts val="300"/>
        </a:spcBef>
        <a:spcAft>
          <a:spcPct val="0"/>
        </a:spcAft>
        <a:buClr>
          <a:srgbClr val="009FBA"/>
        </a:buClr>
        <a:buSzPct val="100000"/>
        <a:buFont typeface="Verdana" charset="0"/>
        <a:defRPr sz="1400" b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–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chemeClr val="accent1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052" name="Picture 4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063" y="142875"/>
            <a:ext cx="8001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>
            <p:ph type="title"/>
          </p:nvPr>
        </p:nvSpPr>
        <p:spPr bwMode="auto">
          <a:xfrm>
            <a:off x="458788" y="1123950"/>
            <a:ext cx="81661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2054" name="Rectangle 6"/>
          <p:cNvSpPr>
            <a:spLocks noChangeArrowheads="1"/>
          </p:cNvSpPr>
          <p:nvPr>
            <p:ph type="body" idx="1"/>
          </p:nvPr>
        </p:nvSpPr>
        <p:spPr bwMode="auto">
          <a:xfrm>
            <a:off x="457200" y="2492375"/>
            <a:ext cx="82296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Clr>
          <a:srgbClr val="FFFFFF"/>
        </a:buClr>
        <a:buSzPct val="100000"/>
        <a:buFont typeface="Verdana" charset="0"/>
        <a:buChar char="•"/>
        <a:defRPr sz="2400" i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Clr>
          <a:srgbClr val="009FBA"/>
        </a:buClr>
        <a:buSzPct val="100000"/>
        <a:buFont typeface="Verdana" charset="0"/>
        <a:buChar char="•"/>
        <a:defRPr sz="2000" b="1">
          <a:solidFill>
            <a:schemeClr val="tx1"/>
          </a:solidFill>
          <a:latin typeface="+mn-lt"/>
          <a:ea typeface="+mj-ea"/>
          <a:cs typeface="+mj-cs"/>
          <a:sym typeface="Verdana" charset="0"/>
        </a:defRPr>
      </a:lvl2pPr>
      <a:lvl3pPr marL="903288" algn="l" rtl="0" fontAlgn="base">
        <a:spcBef>
          <a:spcPts val="300"/>
        </a:spcBef>
        <a:spcAft>
          <a:spcPct val="0"/>
        </a:spcAft>
        <a:buClr>
          <a:srgbClr val="009FBA"/>
        </a:buClr>
        <a:buSzPct val="100000"/>
        <a:buFont typeface="Verdana" charset="0"/>
        <a:defRPr sz="1400" b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–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chemeClr val="accent1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3076" name="Picture 4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063" y="142875"/>
            <a:ext cx="8001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>
            <p:ph type="title"/>
          </p:nvPr>
        </p:nvSpPr>
        <p:spPr bwMode="auto">
          <a:xfrm>
            <a:off x="458788" y="1123950"/>
            <a:ext cx="81661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3078" name="Rectangle 6"/>
          <p:cNvSpPr>
            <a:spLocks noChangeArrowheads="1"/>
          </p:cNvSpPr>
          <p:nvPr>
            <p:ph type="body" idx="1"/>
          </p:nvPr>
        </p:nvSpPr>
        <p:spPr bwMode="auto">
          <a:xfrm>
            <a:off x="457200" y="2492375"/>
            <a:ext cx="82296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charset="0"/>
              </a:rPr>
              <a:t>Second level</a:t>
            </a:r>
          </a:p>
          <a:p>
            <a:pPr lvl="2"/>
            <a:r>
              <a:rPr lang="en-US" smtClean="0">
                <a:sym typeface="Verdana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Verdana" charset="0"/>
          <a:ea typeface="ヒラギノ角ゴ ProN W6" charset="0"/>
          <a:cs typeface="ヒラギノ角ゴ ProN W6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Clr>
          <a:srgbClr val="FFFFFF"/>
        </a:buClr>
        <a:buSzPct val="100000"/>
        <a:buFont typeface="Verdana" charset="0"/>
        <a:buChar char="•"/>
        <a:defRPr sz="2400" i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Clr>
          <a:srgbClr val="009FBA"/>
        </a:buClr>
        <a:buSzPct val="100000"/>
        <a:buFont typeface="Verdana" charset="0"/>
        <a:buChar char="•"/>
        <a:defRPr sz="2000" b="1">
          <a:solidFill>
            <a:schemeClr val="tx1"/>
          </a:solidFill>
          <a:latin typeface="+mn-lt"/>
          <a:ea typeface="+mj-ea"/>
          <a:cs typeface="+mj-cs"/>
          <a:sym typeface="Verdana" charset="0"/>
        </a:defRPr>
      </a:lvl2pPr>
      <a:lvl3pPr marL="903288" algn="l" rtl="0" fontAlgn="base">
        <a:spcBef>
          <a:spcPts val="300"/>
        </a:spcBef>
        <a:spcAft>
          <a:spcPct val="0"/>
        </a:spcAft>
        <a:buClr>
          <a:srgbClr val="009FBA"/>
        </a:buClr>
        <a:buSzPct val="100000"/>
        <a:buFont typeface="Verdana" charset="0"/>
        <a:defRPr sz="1400" b="1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–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sz="2000" b="1">
          <a:solidFill>
            <a:srgbClr val="000000"/>
          </a:solidFill>
          <a:latin typeface="Arial" charset="0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099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>
            <p:ph type="title"/>
          </p:nvPr>
        </p:nvSpPr>
        <p:spPr>
          <a:xfrm>
            <a:off x="603250" y="0"/>
            <a:ext cx="8072438" cy="3422650"/>
          </a:xfrm>
          <a:ln/>
        </p:spPr>
        <p:txBody>
          <a:bodyPr rIns="132080" anchor="b"/>
          <a:lstStyle/>
          <a:p>
            <a:pPr marL="42863" algn="ctr"/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Greener Smarter Better Cities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sym typeface="Helvetica Neue" charset="0"/>
              </a:rPr>
              <a:t/>
            </a:r>
            <a:b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sym typeface="Helvetica Neue" charset="0"/>
              </a:rPr>
            </a:b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 an EU perspective</a:t>
            </a:r>
            <a:endParaRPr lang="en-US" sz="28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sym typeface="Helvetica Neue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>
            <p:ph type="body" idx="1"/>
          </p:nvPr>
        </p:nvSpPr>
        <p:spPr>
          <a:xfrm>
            <a:off x="1177925" y="3743325"/>
            <a:ext cx="7086600" cy="3114675"/>
          </a:xfrm>
          <a:ln/>
        </p:spPr>
        <p:txBody>
          <a:bodyPr rIns="132080"/>
          <a:lstStyle/>
          <a:p>
            <a:pPr marL="39688" indent="0">
              <a:spcBef>
                <a:spcPct val="0"/>
              </a:spcBef>
              <a:buFont typeface="Verdana" charset="0"/>
              <a:buNone/>
            </a:pPr>
            <a:endParaRPr lang="en-US" sz="1700" b="1" i="0">
              <a:solidFill>
                <a:srgbClr val="FFFFFF"/>
              </a:solidFill>
              <a:ea typeface="ヒラギノ角ゴ ProN W6" charset="0"/>
              <a:cs typeface="ヒラギノ角ゴ ProN W6" charset="0"/>
            </a:endParaRPr>
          </a:p>
          <a:p>
            <a:pPr marL="39688" indent="0">
              <a:spcBef>
                <a:spcPct val="0"/>
              </a:spcBef>
              <a:buFont typeface="Verdana" charset="0"/>
              <a:buNone/>
            </a:pPr>
            <a:endParaRPr lang="en-US" sz="1700" b="1" i="0">
              <a:solidFill>
                <a:srgbClr val="FFFFFF"/>
              </a:solidFill>
              <a:ea typeface="ヒラギノ角ゴ ProN W6" charset="0"/>
              <a:cs typeface="ヒラギノ角ゴ ProN W6" charset="0"/>
            </a:endParaRPr>
          </a:p>
          <a:p>
            <a:pPr marL="39688" indent="0">
              <a:spcBef>
                <a:spcPct val="0"/>
              </a:spcBef>
              <a:buFont typeface="Verdana" charset="0"/>
              <a:buNone/>
            </a:pPr>
            <a:r>
              <a:rPr lang="en-US" sz="18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Colette Maloney</a:t>
            </a:r>
            <a:endParaRPr lang="en-US" sz="1800" b="1" i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  <a:p>
            <a:pPr marL="39688" indent="0">
              <a:spcBef>
                <a:spcPct val="0"/>
              </a:spcBef>
              <a:buFont typeface="Verdana" charset="0"/>
              <a:buNone/>
            </a:pPr>
            <a:r>
              <a:rPr lang="en-US" sz="1800" b="1" i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Head of Unit, 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Smart Cities and Sustainability</a:t>
            </a:r>
            <a:endParaRPr lang="en-US" sz="1800" b="1" i="0">
              <a:solidFill>
                <a:srgbClr val="0000FF"/>
              </a:solidFill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  <a:p>
            <a:pPr marL="39688" indent="0">
              <a:spcBef>
                <a:spcPct val="0"/>
              </a:spcBef>
              <a:buFont typeface="Verdana" charset="0"/>
              <a:buNone/>
            </a:pPr>
            <a:r>
              <a:rPr lang="en-US" sz="1800" b="1" i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DG Communication Networks, Content and Technology</a:t>
            </a:r>
            <a:endParaRPr lang="en-US" sz="1800" b="1" i="0">
              <a:solidFill>
                <a:srgbClr val="0000FF"/>
              </a:solidFill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  <a:p>
            <a:pPr marL="39688" indent="0">
              <a:spcBef>
                <a:spcPct val="0"/>
              </a:spcBef>
              <a:buFont typeface="Verdana" charset="0"/>
              <a:buNone/>
            </a:pPr>
            <a:r>
              <a:rPr lang="en-US" sz="1800" b="1" i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European Commission</a:t>
            </a:r>
            <a:endParaRPr lang="en-US" sz="1800" b="1" i="0">
              <a:solidFill>
                <a:srgbClr val="0000FF"/>
              </a:solidFill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</p:txBody>
      </p:sp>
      <p:sp>
        <p:nvSpPr>
          <p:cNvPr id="4103" name="Rectangle 7"/>
          <p:cNvSpPr>
            <a:spLocks/>
          </p:cNvSpPr>
          <p:nvPr/>
        </p:nvSpPr>
        <p:spPr bwMode="auto">
          <a:xfrm>
            <a:off x="1682750" y="6235700"/>
            <a:ext cx="6375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850"/>
              </a:spcBef>
            </a:pPr>
            <a:r>
              <a:rPr lang="en-US" sz="1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ITU-EC Forum, Paris, 17 September 2012</a:t>
            </a:r>
          </a:p>
        </p:txBody>
      </p:sp>
      <p:sp>
        <p:nvSpPr>
          <p:cNvPr id="4104" name="Rectangle 8"/>
          <p:cNvSpPr>
            <a:spLocks/>
          </p:cNvSpPr>
          <p:nvPr/>
        </p:nvSpPr>
        <p:spPr bwMode="auto">
          <a:xfrm>
            <a:off x="6553200" y="6245225"/>
            <a:ext cx="21463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ea typeface="Verdana" charset="0"/>
                <a:cs typeface="Verdana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5125" name="Rectangle 5"/>
          <p:cNvSpPr>
            <a:spLocks noChangeArrowheads="1"/>
          </p:cNvSpPr>
          <p:nvPr>
            <p:ph type="body" idx="1"/>
          </p:nvPr>
        </p:nvSpPr>
        <p:spPr>
          <a:xfrm>
            <a:off x="755650" y="1268413"/>
            <a:ext cx="7632700" cy="4608512"/>
          </a:xfrm>
          <a:ln/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>
              <a:lnSpc>
                <a:spcPct val="80000"/>
              </a:lnSpc>
              <a:buFont typeface="Verdana" charset="0"/>
              <a:buNone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EU interest</a:t>
            </a:r>
            <a:endParaRPr lang="en-US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  <a:p>
            <a:pPr>
              <a:lnSpc>
                <a:spcPct val="80000"/>
              </a:lnSpc>
            </a:pPr>
            <a:endParaRPr lang="en-US" sz="3200" i="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20:20:20 targets, esp Energy Efficiency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>
              <a:lnSpc>
                <a:spcPct val="80000"/>
              </a:lnSpc>
            </a:pPr>
            <a:endParaRPr lang="en-US" sz="20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potential gains in cities using technologies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>
              <a:lnSpc>
                <a:spcPct val="80000"/>
              </a:lnSpc>
            </a:pPr>
            <a:endParaRPr lang="en-US" sz="20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benefits of a joined-up approach 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1182688" lvl="2" indent="-228600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interoperable systems 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1182688" lvl="2" indent="-228600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common frameworks for data handling and measurement 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1182688" lvl="2" indent="-228600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open and accessible data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1182688" lvl="2" indent="-228600">
              <a:lnSpc>
                <a:spcPct val="80000"/>
              </a:lnSpc>
            </a:pP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1182688" lvl="2" indent="-228600" algn="ctr">
              <a:lnSpc>
                <a:spcPct val="80000"/>
              </a:lnSpc>
            </a:pPr>
            <a:r>
              <a:rPr lang="en-US" sz="2000" b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accrue to </a:t>
            </a:r>
            <a:r>
              <a:rPr lang="en-US" sz="2000" b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cities</a:t>
            </a:r>
            <a:r>
              <a:rPr lang="en-US" sz="2000" b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</a:t>
            </a:r>
            <a:r>
              <a:rPr lang="en-US" sz="2000" b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businesses</a:t>
            </a:r>
            <a:r>
              <a:rPr lang="en-US" sz="2000" b="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and </a:t>
            </a:r>
            <a:r>
              <a:rPr lang="en-US" sz="2000" b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citizens</a:t>
            </a:r>
            <a:endParaRPr lang="en-US" sz="2000" b="0">
              <a:solidFill>
                <a:srgbClr val="0000FF"/>
              </a:solidFill>
              <a:latin typeface="Helvetica Neue" charset="0"/>
              <a:ea typeface="ヒラギノ角ゴ ProN W6" charset="0"/>
              <a:cs typeface="ヒラギノ角ゴ ProN W6" charset="0"/>
              <a:sym typeface="Helvetica Neue" charset="0"/>
            </a:endParaRPr>
          </a:p>
          <a:p>
            <a:pPr marL="782638" lvl="1">
              <a:lnSpc>
                <a:spcPct val="80000"/>
              </a:lnSpc>
            </a:pPr>
            <a:endParaRPr lang="en-US" sz="1800" b="0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>
              <a:lnSpc>
                <a:spcPct val="80000"/>
              </a:lnSpc>
            </a:pPr>
            <a:r>
              <a:rPr lang="en-US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shared experiences, goals, indicators</a:t>
            </a:r>
            <a:endParaRPr lang="en-US">
              <a:solidFill>
                <a:srgbClr val="0000FF"/>
              </a:solidFill>
              <a:latin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614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6149" name="Rectangle 5"/>
          <p:cNvSpPr>
            <a:spLocks noChangeArrowheads="1"/>
          </p:cNvSpPr>
          <p:nvPr>
            <p:ph type="title"/>
          </p:nvPr>
        </p:nvSpPr>
        <p:spPr>
          <a:xfrm>
            <a:off x="566738" y="1089025"/>
            <a:ext cx="7991475" cy="936625"/>
          </a:xfrm>
          <a:ln/>
        </p:spPr>
        <p:txBody>
          <a:bodyPr rIns="132080"/>
          <a:lstStyle/>
          <a:p>
            <a:pPr marL="398463" indent="-358775"/>
            <a:r>
              <a:rPr lang="en-US" sz="32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Smart Cities and Communities EIP</a:t>
            </a:r>
            <a:endParaRPr lang="en-US" sz="3200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sym typeface="Helvetica Neue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>
            <p:ph type="body" idx="1"/>
          </p:nvPr>
        </p:nvSpPr>
        <p:spPr>
          <a:xfrm>
            <a:off x="304800" y="1879600"/>
            <a:ext cx="7704138" cy="4403725"/>
          </a:xfrm>
          <a:ln/>
        </p:spPr>
        <p:txBody>
          <a:bodyPr rIns="132080"/>
          <a:lstStyle/>
          <a:p>
            <a:pPr marL="725488">
              <a:lnSpc>
                <a:spcPct val="80000"/>
              </a:lnSpc>
              <a:spcBef>
                <a:spcPct val="0"/>
              </a:spcBef>
              <a:buFont typeface="Verdana" charset="0"/>
              <a:buNone/>
            </a:pPr>
            <a:r>
              <a:rPr lang="en-US" sz="20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Commission Communication </a:t>
            </a:r>
            <a:r>
              <a:rPr lang="en-US" sz="2000" b="1" i="0">
                <a:solidFill>
                  <a:srgbClr val="0000FF"/>
                </a:solidFill>
              </a:rPr>
              <a:t>- 10 July 2012</a:t>
            </a:r>
            <a:endParaRPr lang="en-US" sz="2000" b="1" i="0">
              <a:solidFill>
                <a:srgbClr val="0000FF"/>
              </a:solidFill>
              <a:ea typeface="ヒラギノ角ゴ ProN W6" charset="0"/>
              <a:cs typeface="ヒラギノ角ゴ ProN W6" charset="0"/>
            </a:endParaRPr>
          </a:p>
          <a:p>
            <a:pPr marL="782638" lvl="1" algn="just">
              <a:lnSpc>
                <a:spcPct val="80000"/>
              </a:lnSpc>
              <a:spcBef>
                <a:spcPct val="0"/>
              </a:spcBef>
              <a:buFont typeface="Verdana" charset="0"/>
              <a:buNone/>
            </a:pPr>
            <a:endParaRPr lang="en-US" sz="16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drive innovation at intersection of energy, transport and digital technologies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equip cities to achieve sustainability goals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engage citizens in the process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b="0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scale-up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avoiding vendor lock-in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open, accessible data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comparable indicators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Font typeface="Wingdings" charset="2"/>
              <a:buChar char="Ø"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Font typeface="Wingdings" charset="2"/>
              <a:buChar char="Ø"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Font typeface="Wingdings" charset="2"/>
              <a:buChar char="Ø"/>
            </a:pPr>
            <a:endParaRPr lang="en-US" sz="1800" b="0" i="1">
              <a:solidFill>
                <a:srgbClr val="000066"/>
              </a:solidFill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6151" name="Rectangle 7"/>
          <p:cNvSpPr>
            <a:spLocks/>
          </p:cNvSpPr>
          <p:nvPr/>
        </p:nvSpPr>
        <p:spPr bwMode="auto">
          <a:xfrm>
            <a:off x="660400" y="4451350"/>
            <a:ext cx="2260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 anchor="ctr"/>
          <a:lstStyle/>
          <a:p>
            <a:pPr marL="39688"/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Challenges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17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7173" name="Rectangle 5"/>
          <p:cNvSpPr>
            <a:spLocks/>
          </p:cNvSpPr>
          <p:nvPr/>
        </p:nvSpPr>
        <p:spPr bwMode="auto">
          <a:xfrm>
            <a:off x="476250" y="1355725"/>
            <a:ext cx="8229600" cy="673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2000" b="1" i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Implementation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 u="sng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from 2014:  launch a set of "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lighthouse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projects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" 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1800" b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 ... and a set of 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horizontal actions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to foster cross-project cooperation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1800" b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- now: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High Level Group 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and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Stakeholders Platform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1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- by 2014:  deliver a </a:t>
            </a:r>
            <a:r>
              <a:rPr lang="en-US" sz="1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Strategic Innovation Agenda</a:t>
            </a: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1800" b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2000" b="1" i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Relevant Initiatives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b="1" i="1" u="sng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 </a:t>
            </a:r>
            <a:r>
              <a:rPr lang="en-US" sz="20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Green Digital Charter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b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r>
              <a:rPr lang="en-US" sz="20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 ITU-T methodologies for projects ( L.1430) and cities (L.1440)</a:t>
            </a:r>
            <a:endParaRPr lang="en-US" sz="2000" b="1" i="1" u="sng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 algn="ctr">
              <a:lnSpc>
                <a:spcPct val="80000"/>
              </a:lnSpc>
              <a:spcBef>
                <a:spcPts val="438"/>
              </a:spcBef>
            </a:pPr>
            <a:r>
              <a:rPr lang="en-US" sz="20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- EU to play leading role -</a:t>
            </a: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382588" indent="-342900">
              <a:lnSpc>
                <a:spcPct val="80000"/>
              </a:lnSpc>
              <a:spcBef>
                <a:spcPts val="438"/>
              </a:spcBef>
            </a:pPr>
            <a:endParaRPr lang="en-US" sz="2000" i="1">
              <a:solidFill>
                <a:srgbClr val="0000FF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8197" name="Rectangle 5"/>
          <p:cNvSpPr>
            <a:spLocks noChangeArrowheads="1"/>
          </p:cNvSpPr>
          <p:nvPr>
            <p:ph type="title"/>
          </p:nvPr>
        </p:nvSpPr>
        <p:spPr>
          <a:xfrm>
            <a:off x="458788" y="1212850"/>
            <a:ext cx="8013700" cy="520700"/>
          </a:xfrm>
          <a:ln/>
        </p:spPr>
        <p:txBody>
          <a:bodyPr rIns="132080"/>
          <a:lstStyle/>
          <a:p>
            <a:pPr marL="398463" indent="-358775"/>
            <a:r>
              <a:rPr lang="en-US" sz="2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Importance of Standards</a:t>
            </a:r>
            <a:endParaRPr lang="en-US" sz="2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Neue" charset="0"/>
              <a:sym typeface="Helvetica Neue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>
            <p:ph type="body" idx="1"/>
          </p:nvPr>
        </p:nvSpPr>
        <p:spPr>
          <a:xfrm>
            <a:off x="508000" y="1781175"/>
            <a:ext cx="8115300" cy="2413000"/>
          </a:xfrm>
          <a:ln/>
        </p:spPr>
        <p:txBody>
          <a:bodyPr rIns="132080"/>
          <a:lstStyle/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reliable data for policy-makers, industries, citizens about energy consumption / carbon emissions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Font typeface="Verdana" charset="0"/>
              <a:buNone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enable comparative analyses: identification of common  inefficiencies, best practices and opportunities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r>
              <a:rPr lang="en-US" sz="1800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useful basis for IT tools</a:t>
            </a: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>
              <a:solidFill>
                <a:srgbClr val="0000FF"/>
              </a:solidFill>
              <a:latin typeface="Helvetica Neue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pPr marL="782638" lvl="1" algn="just">
              <a:spcBef>
                <a:spcPct val="0"/>
              </a:spcBef>
              <a:buClrTx/>
              <a:buFont typeface="Wingdings" charset="2"/>
              <a:buChar char="Ø"/>
            </a:pPr>
            <a:endParaRPr lang="en-US" sz="1800" b="0" i="1">
              <a:solidFill>
                <a:srgbClr val="0000FF"/>
              </a:solidFill>
              <a:latin typeface="Helvetica Neue" charset="0"/>
              <a:ea typeface="ヒラギノ角ゴ ProN W3" charset="0"/>
              <a:cs typeface="ヒラギノ角ゴ ProN W3" charset="0"/>
              <a:sym typeface="Helvetica Neue" charset="0"/>
            </a:endParaRPr>
          </a:p>
          <a:p>
            <a:endParaRPr lang="en-US"/>
          </a:p>
        </p:txBody>
      </p:sp>
      <p:sp>
        <p:nvSpPr>
          <p:cNvPr id="8199" name="Rectangle 7"/>
          <p:cNvSpPr>
            <a:spLocks/>
          </p:cNvSpPr>
          <p:nvPr/>
        </p:nvSpPr>
        <p:spPr bwMode="auto">
          <a:xfrm>
            <a:off x="469900" y="4191000"/>
            <a:ext cx="15367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8463" indent="-358775"/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Key Issues </a:t>
            </a:r>
          </a:p>
        </p:txBody>
      </p:sp>
      <p:sp>
        <p:nvSpPr>
          <p:cNvPr id="8200" name="Rectangle 8"/>
          <p:cNvSpPr>
            <a:spLocks/>
          </p:cNvSpPr>
          <p:nvPr/>
        </p:nvSpPr>
        <p:spPr bwMode="auto">
          <a:xfrm>
            <a:off x="901700" y="4635500"/>
            <a:ext cx="73279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>
              <a:spcBef>
                <a:spcPts val="575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 involving cities </a:t>
            </a:r>
          </a:p>
          <a:p>
            <a:pPr>
              <a:spcBef>
                <a:spcPts val="575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 assuring consistency, compatibility with existing efforts</a:t>
            </a:r>
          </a:p>
          <a:p>
            <a:pPr>
              <a:spcBef>
                <a:spcPts val="575"/>
              </a:spcBef>
            </a:pPr>
            <a:r>
              <a:rPr lang="en-US" sz="1800" b="1">
                <a:solidFill>
                  <a:srgbClr val="0000FF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-and .....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 cap="flat">
            <a:solidFill>
              <a:srgbClr val="13317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38100" dist="25399" dir="54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1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4"/>
          <p:cNvSpPr>
            <a:spLocks/>
          </p:cNvSpPr>
          <p:nvPr/>
        </p:nvSpPr>
        <p:spPr bwMode="auto">
          <a:xfrm>
            <a:off x="1793875" y="6394450"/>
            <a:ext cx="554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600"/>
              </a:spcBef>
            </a:pPr>
            <a:r>
              <a:rPr lang="en-US" sz="1000" b="1" i="1">
                <a:solidFill>
                  <a:schemeClr val="tx1"/>
                </a:solidFill>
                <a:ea typeface="Verdana" charset="0"/>
                <a:cs typeface="Verdana" charset="0"/>
              </a:rPr>
              <a:t> </a:t>
            </a:r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1262063"/>
            <a:ext cx="91567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 anchor="ctr"/>
          <a:lstStyle/>
          <a:p>
            <a:pPr marL="398463" indent="-358775"/>
            <a:r>
              <a:rPr lang="en-US" sz="19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Towards a Common Methodology: An agreed measurement framework to define environmental KPIs for ICT’s impact is a precondition</a:t>
            </a:r>
          </a:p>
        </p:txBody>
      </p:sp>
      <p:sp>
        <p:nvSpPr>
          <p:cNvPr id="9222" name="AutoShape 6"/>
          <p:cNvSpPr>
            <a:spLocks/>
          </p:cNvSpPr>
          <p:nvPr/>
        </p:nvSpPr>
        <p:spPr bwMode="auto">
          <a:xfrm>
            <a:off x="342900" y="2030413"/>
            <a:ext cx="2574925" cy="4067175"/>
          </a:xfrm>
          <a:prstGeom prst="roundRect">
            <a:avLst>
              <a:gd name="adj" fmla="val 13912"/>
            </a:avLst>
          </a:prstGeom>
          <a:noFill/>
          <a:ln w="19050" cap="flat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AutoShape 7"/>
          <p:cNvSpPr>
            <a:spLocks/>
          </p:cNvSpPr>
          <p:nvPr/>
        </p:nvSpPr>
        <p:spPr bwMode="auto">
          <a:xfrm rot="5400000">
            <a:off x="2308225" y="3956050"/>
            <a:ext cx="1614488" cy="249238"/>
          </a:xfrm>
          <a:prstGeom prst="triangle">
            <a:avLst>
              <a:gd name="adj" fmla="val 50000"/>
            </a:avLst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4A4A4A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4" name="AutoShape 8"/>
          <p:cNvSpPr>
            <a:spLocks/>
          </p:cNvSpPr>
          <p:nvPr/>
        </p:nvSpPr>
        <p:spPr bwMode="auto">
          <a:xfrm>
            <a:off x="3314700" y="2030413"/>
            <a:ext cx="2574925" cy="4067175"/>
          </a:xfrm>
          <a:prstGeom prst="roundRect">
            <a:avLst>
              <a:gd name="adj" fmla="val 13912"/>
            </a:avLst>
          </a:prstGeom>
          <a:noFill/>
          <a:ln w="19050" cap="flat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5" name="AutoShape 9"/>
          <p:cNvSpPr>
            <a:spLocks/>
          </p:cNvSpPr>
          <p:nvPr/>
        </p:nvSpPr>
        <p:spPr bwMode="auto">
          <a:xfrm rot="5400000">
            <a:off x="5280025" y="3956050"/>
            <a:ext cx="1614488" cy="249238"/>
          </a:xfrm>
          <a:prstGeom prst="triangle">
            <a:avLst>
              <a:gd name="adj" fmla="val 50000"/>
            </a:avLst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4A4A4A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6" name="AutoShape 10"/>
          <p:cNvSpPr>
            <a:spLocks/>
          </p:cNvSpPr>
          <p:nvPr/>
        </p:nvSpPr>
        <p:spPr bwMode="auto">
          <a:xfrm>
            <a:off x="6286500" y="2030413"/>
            <a:ext cx="2574925" cy="4067175"/>
          </a:xfrm>
          <a:prstGeom prst="roundRect">
            <a:avLst>
              <a:gd name="adj" fmla="val 13912"/>
            </a:avLst>
          </a:prstGeom>
          <a:noFill/>
          <a:ln w="19050" cap="flat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7" name="Rectangle 11"/>
          <p:cNvSpPr>
            <a:spLocks/>
          </p:cNvSpPr>
          <p:nvPr/>
        </p:nvSpPr>
        <p:spPr bwMode="auto">
          <a:xfrm>
            <a:off x="558800" y="1993900"/>
            <a:ext cx="2209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1150"/>
              </a:spcBef>
            </a:pPr>
            <a:r>
              <a:rPr lang="en-US" sz="2000" b="1">
                <a:solidFill>
                  <a:srgbClr val="0000CC"/>
                </a:solidFill>
                <a:latin typeface="Arial" charset="0"/>
                <a:cs typeface="Arial" charset="0"/>
                <a:sym typeface="Arial" charset="0"/>
              </a:rPr>
              <a:t>The Issue</a:t>
            </a:r>
          </a:p>
        </p:txBody>
      </p:sp>
      <p:sp>
        <p:nvSpPr>
          <p:cNvPr id="9228" name="Rectangle 12"/>
          <p:cNvSpPr>
            <a:spLocks/>
          </p:cNvSpPr>
          <p:nvPr/>
        </p:nvSpPr>
        <p:spPr bwMode="auto">
          <a:xfrm>
            <a:off x="3473450" y="1993900"/>
            <a:ext cx="2209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1150"/>
              </a:spcBef>
            </a:pPr>
            <a:r>
              <a:rPr lang="en-US" sz="2000" b="1">
                <a:solidFill>
                  <a:srgbClr val="0000CC"/>
                </a:solidFill>
                <a:latin typeface="Arial" charset="0"/>
                <a:cs typeface="Arial" charset="0"/>
                <a:sym typeface="Arial" charset="0"/>
              </a:rPr>
              <a:t>EC Approach</a:t>
            </a:r>
          </a:p>
        </p:txBody>
      </p:sp>
      <p:sp>
        <p:nvSpPr>
          <p:cNvPr id="9229" name="Rectangle 13"/>
          <p:cNvSpPr>
            <a:spLocks/>
          </p:cNvSpPr>
          <p:nvPr/>
        </p:nvSpPr>
        <p:spPr bwMode="auto">
          <a:xfrm>
            <a:off x="6597650" y="2044700"/>
            <a:ext cx="22098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1150"/>
              </a:spcBef>
            </a:pPr>
            <a:r>
              <a:rPr lang="en-US" sz="2000" b="1">
                <a:solidFill>
                  <a:srgbClr val="0000CC"/>
                </a:solidFill>
                <a:latin typeface="Arial" charset="0"/>
                <a:cs typeface="Arial" charset="0"/>
                <a:sym typeface="Arial" charset="0"/>
              </a:rPr>
              <a:t>Application to Cities</a:t>
            </a:r>
          </a:p>
        </p:txBody>
      </p: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533400" y="2346325"/>
            <a:ext cx="2171700" cy="1554163"/>
            <a:chOff x="0" y="0"/>
            <a:chExt cx="1368" cy="979"/>
          </a:xfrm>
        </p:grpSpPr>
        <p:grpSp>
          <p:nvGrpSpPr>
            <p:cNvPr id="9231" name="Group 15"/>
            <p:cNvGrpSpPr>
              <a:grpSpLocks/>
            </p:cNvGrpSpPr>
            <p:nvPr/>
          </p:nvGrpSpPr>
          <p:grpSpPr bwMode="auto">
            <a:xfrm>
              <a:off x="122" y="0"/>
              <a:ext cx="1100" cy="979"/>
              <a:chOff x="0" y="0"/>
              <a:chExt cx="1099" cy="979"/>
            </a:xfrm>
          </p:grpSpPr>
          <p:grpSp>
            <p:nvGrpSpPr>
              <p:cNvPr id="9232" name="Group 16"/>
              <p:cNvGrpSpPr>
                <a:grpSpLocks/>
              </p:cNvGrpSpPr>
              <p:nvPr/>
            </p:nvGrpSpPr>
            <p:grpSpPr bwMode="auto">
              <a:xfrm rot="5400000">
                <a:off x="915" y="392"/>
                <a:ext cx="111" cy="255"/>
                <a:chOff x="0" y="0"/>
                <a:chExt cx="110" cy="255"/>
              </a:xfrm>
            </p:grpSpPr>
            <p:sp>
              <p:nvSpPr>
                <p:cNvPr id="9233" name="Freeform 17"/>
                <p:cNvSpPr>
                  <a:spLocks/>
                </p:cNvSpPr>
                <p:nvPr/>
              </p:nvSpPr>
              <p:spPr bwMode="auto">
                <a:xfrm>
                  <a:off x="0" y="0"/>
                  <a:ext cx="110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</a:path>
                  </a:pathLst>
                </a:custGeom>
                <a:noFill/>
                <a:ln w="635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34" name="Freeform 18"/>
                <p:cNvSpPr>
                  <a:spLocks/>
                </p:cNvSpPr>
                <p:nvPr/>
              </p:nvSpPr>
              <p:spPr bwMode="auto">
                <a:xfrm>
                  <a:off x="0" y="0"/>
                  <a:ext cx="110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  <a:gd name="T8" fmla="*/ 229 w 21600"/>
                    <a:gd name="T9" fmla="*/ 10800 h 21600"/>
                    <a:gd name="T10" fmla="*/ 228 w 21600"/>
                    <a:gd name="T11" fmla="*/ 0 h 21600"/>
                    <a:gd name="T12" fmla="*/ 228 w 21600"/>
                    <a:gd name="T13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  <a:lnTo>
                        <a:pt x="229" y="10800"/>
                      </a:lnTo>
                      <a:lnTo>
                        <a:pt x="228" y="0"/>
                      </a:lnTo>
                      <a:close/>
                      <a:moveTo>
                        <a:pt x="228" y="0"/>
                      </a:moveTo>
                    </a:path>
                  </a:pathLst>
                </a:custGeom>
                <a:solidFill>
                  <a:srgbClr val="BBE0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6350" cap="flat">
                      <a:solidFill>
                        <a:srgbClr val="000000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grpSp>
            <p:nvGrpSpPr>
              <p:cNvPr id="9235" name="Group 19"/>
              <p:cNvGrpSpPr>
                <a:grpSpLocks/>
              </p:cNvGrpSpPr>
              <p:nvPr/>
            </p:nvGrpSpPr>
            <p:grpSpPr bwMode="auto">
              <a:xfrm rot="5400000">
                <a:off x="950" y="357"/>
                <a:ext cx="42" cy="256"/>
                <a:chOff x="0" y="0"/>
                <a:chExt cx="41" cy="255"/>
              </a:xfrm>
            </p:grpSpPr>
            <p:sp>
              <p:nvSpPr>
                <p:cNvPr id="9236" name="Freeform 20"/>
                <p:cNvSpPr>
                  <a:spLocks/>
                </p:cNvSpPr>
                <p:nvPr/>
              </p:nvSpPr>
              <p:spPr bwMode="auto">
                <a:xfrm>
                  <a:off x="0" y="0"/>
                  <a:ext cx="41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</a:path>
                  </a:pathLst>
                </a:custGeom>
                <a:noFill/>
                <a:ln w="635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37" name="Freeform 21"/>
                <p:cNvSpPr>
                  <a:spLocks/>
                </p:cNvSpPr>
                <p:nvPr/>
              </p:nvSpPr>
              <p:spPr bwMode="auto">
                <a:xfrm>
                  <a:off x="0" y="0"/>
                  <a:ext cx="41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  <a:gd name="T8" fmla="*/ 229 w 21600"/>
                    <a:gd name="T9" fmla="*/ 10800 h 21600"/>
                    <a:gd name="T10" fmla="*/ 228 w 21600"/>
                    <a:gd name="T11" fmla="*/ 0 h 21600"/>
                    <a:gd name="T12" fmla="*/ 228 w 21600"/>
                    <a:gd name="T13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  <a:lnTo>
                        <a:pt x="229" y="10800"/>
                      </a:lnTo>
                      <a:lnTo>
                        <a:pt x="228" y="0"/>
                      </a:lnTo>
                      <a:close/>
                      <a:moveTo>
                        <a:pt x="228" y="0"/>
                      </a:move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6350" cap="flat">
                      <a:solidFill>
                        <a:srgbClr val="000000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grpSp>
            <p:nvGrpSpPr>
              <p:cNvPr id="9238" name="Group 22"/>
              <p:cNvGrpSpPr>
                <a:grpSpLocks/>
              </p:cNvGrpSpPr>
              <p:nvPr/>
            </p:nvGrpSpPr>
            <p:grpSpPr bwMode="auto">
              <a:xfrm>
                <a:off x="844" y="68"/>
                <a:ext cx="252" cy="397"/>
                <a:chOff x="0" y="0"/>
                <a:chExt cx="251" cy="397"/>
              </a:xfrm>
            </p:grpSpPr>
            <p:sp>
              <p:nvSpPr>
                <p:cNvPr id="9239" name="Line 23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25" cy="397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40" name="Line 24"/>
                <p:cNvSpPr>
                  <a:spLocks noChangeShapeType="1"/>
                </p:cNvSpPr>
                <p:nvPr/>
              </p:nvSpPr>
              <p:spPr bwMode="auto">
                <a:xfrm rot="10800000">
                  <a:off x="126" y="0"/>
                  <a:ext cx="125" cy="397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/>
            </p:nvSpPr>
            <p:spPr bwMode="auto">
              <a:xfrm rot="-2100000">
                <a:off x="950" y="14"/>
                <a:ext cx="30" cy="59"/>
              </a:xfrm>
              <a:custGeom>
                <a:avLst/>
                <a:gdLst>
                  <a:gd name="T0" fmla="*/ 20923 w 21600"/>
                  <a:gd name="T1" fmla="*/ 0 h 21600"/>
                  <a:gd name="T2" fmla="*/ 21600 w 21600"/>
                  <a:gd name="T3" fmla="*/ 5401 h 21600"/>
                  <a:gd name="T4" fmla="*/ 9781 w 21600"/>
                  <a:gd name="T5" fmla="*/ 21600 h 21600"/>
                  <a:gd name="T6" fmla="*/ 0 w 21600"/>
                  <a:gd name="T7" fmla="*/ 14496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923" y="0"/>
                    </a:moveTo>
                    <a:cubicBezTo>
                      <a:pt x="21371" y="1735"/>
                      <a:pt x="21600" y="3561"/>
                      <a:pt x="21600" y="5401"/>
                    </a:cubicBezTo>
                    <a:cubicBezTo>
                      <a:pt x="21600" y="14347"/>
                      <a:pt x="16308" y="21600"/>
                      <a:pt x="9781" y="21600"/>
                    </a:cubicBezTo>
                    <a:cubicBezTo>
                      <a:pt x="5863" y="21600"/>
                      <a:pt x="2200" y="18939"/>
                      <a:pt x="0" y="14496"/>
                    </a:cubicBezTo>
                  </a:path>
                </a:pathLst>
              </a:custGeom>
              <a:noFill/>
              <a:ln w="381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grpSp>
            <p:nvGrpSpPr>
              <p:cNvPr id="9242" name="Group 26"/>
              <p:cNvGrpSpPr>
                <a:grpSpLocks/>
              </p:cNvGrpSpPr>
              <p:nvPr/>
            </p:nvGrpSpPr>
            <p:grpSpPr bwMode="auto">
              <a:xfrm rot="5400000">
                <a:off x="72" y="542"/>
                <a:ext cx="110" cy="254"/>
                <a:chOff x="0" y="0"/>
                <a:chExt cx="110" cy="255"/>
              </a:xfrm>
            </p:grpSpPr>
            <p:sp>
              <p:nvSpPr>
                <p:cNvPr id="9243" name="Freeform 27"/>
                <p:cNvSpPr>
                  <a:spLocks/>
                </p:cNvSpPr>
                <p:nvPr/>
              </p:nvSpPr>
              <p:spPr bwMode="auto">
                <a:xfrm>
                  <a:off x="0" y="0"/>
                  <a:ext cx="110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</a:path>
                  </a:pathLst>
                </a:custGeom>
                <a:noFill/>
                <a:ln w="635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44" name="Freeform 28"/>
                <p:cNvSpPr>
                  <a:spLocks/>
                </p:cNvSpPr>
                <p:nvPr/>
              </p:nvSpPr>
              <p:spPr bwMode="auto">
                <a:xfrm>
                  <a:off x="0" y="0"/>
                  <a:ext cx="110" cy="255"/>
                </a:xfrm>
                <a:custGeom>
                  <a:avLst/>
                  <a:gdLst>
                    <a:gd name="T0" fmla="*/ 228 w 21600"/>
                    <a:gd name="T1" fmla="*/ 0 h 21600"/>
                    <a:gd name="T2" fmla="*/ 21600 w 21600"/>
                    <a:gd name="T3" fmla="*/ 10800 h 21600"/>
                    <a:gd name="T4" fmla="*/ 229 w 21600"/>
                    <a:gd name="T5" fmla="*/ 21600 h 21600"/>
                    <a:gd name="T6" fmla="*/ 0 w 21600"/>
                    <a:gd name="T7" fmla="*/ 21599 h 21600"/>
                    <a:gd name="T8" fmla="*/ 229 w 21600"/>
                    <a:gd name="T9" fmla="*/ 10800 h 21600"/>
                    <a:gd name="T10" fmla="*/ 228 w 21600"/>
                    <a:gd name="T11" fmla="*/ 0 h 21600"/>
                    <a:gd name="T12" fmla="*/ 228 w 21600"/>
                    <a:gd name="T13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00" h="21600">
                      <a:moveTo>
                        <a:pt x="228" y="0"/>
                      </a:moveTo>
                      <a:cubicBezTo>
                        <a:pt x="12031" y="0"/>
                        <a:pt x="21600" y="4835"/>
                        <a:pt x="21600" y="10800"/>
                      </a:cubicBezTo>
                      <a:cubicBezTo>
                        <a:pt x="21600" y="16765"/>
                        <a:pt x="12031" y="21600"/>
                        <a:pt x="229" y="21600"/>
                      </a:cubicBezTo>
                      <a:cubicBezTo>
                        <a:pt x="151" y="21600"/>
                        <a:pt x="75" y="21600"/>
                        <a:pt x="0" y="21599"/>
                      </a:cubicBezTo>
                      <a:lnTo>
                        <a:pt x="229" y="10800"/>
                      </a:lnTo>
                      <a:lnTo>
                        <a:pt x="228" y="0"/>
                      </a:lnTo>
                      <a:close/>
                      <a:moveTo>
                        <a:pt x="228" y="0"/>
                      </a:moveTo>
                    </a:path>
                  </a:pathLst>
                </a:custGeom>
                <a:solidFill>
                  <a:srgbClr val="BBE0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6350" cap="flat">
                      <a:solidFill>
                        <a:srgbClr val="000000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9245" name="Freeform 29"/>
              <p:cNvSpPr>
                <a:spLocks/>
              </p:cNvSpPr>
              <p:nvPr/>
            </p:nvSpPr>
            <p:spPr bwMode="auto">
              <a:xfrm rot="5400000">
                <a:off x="106" y="507"/>
                <a:ext cx="42" cy="256"/>
              </a:xfrm>
              <a:custGeom>
                <a:avLst/>
                <a:gdLst>
                  <a:gd name="T0" fmla="*/ 228 w 21600"/>
                  <a:gd name="T1" fmla="*/ 0 h 21600"/>
                  <a:gd name="T2" fmla="*/ 21600 w 21600"/>
                  <a:gd name="T3" fmla="*/ 10800 h 21600"/>
                  <a:gd name="T4" fmla="*/ 229 w 21600"/>
                  <a:gd name="T5" fmla="*/ 21600 h 21600"/>
                  <a:gd name="T6" fmla="*/ 0 w 21600"/>
                  <a:gd name="T7" fmla="*/ 21599 h 21600"/>
                  <a:gd name="T8" fmla="*/ 229 w 21600"/>
                  <a:gd name="T9" fmla="*/ 10800 h 21600"/>
                  <a:gd name="T10" fmla="*/ 228 w 21600"/>
                  <a:gd name="T11" fmla="*/ 0 h 21600"/>
                  <a:gd name="T12" fmla="*/ 228 w 21600"/>
                  <a:gd name="T13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28" y="0"/>
                    </a:moveTo>
                    <a:cubicBezTo>
                      <a:pt x="12031" y="0"/>
                      <a:pt x="21600" y="4835"/>
                      <a:pt x="21600" y="10800"/>
                    </a:cubicBezTo>
                    <a:cubicBezTo>
                      <a:pt x="21600" y="16765"/>
                      <a:pt x="12031" y="21600"/>
                      <a:pt x="229" y="21600"/>
                    </a:cubicBezTo>
                    <a:cubicBezTo>
                      <a:pt x="151" y="21600"/>
                      <a:pt x="75" y="21600"/>
                      <a:pt x="0" y="21599"/>
                    </a:cubicBezTo>
                    <a:lnTo>
                      <a:pt x="229" y="10800"/>
                    </a:lnTo>
                    <a:lnTo>
                      <a:pt x="228" y="0"/>
                    </a:lnTo>
                    <a:close/>
                    <a:moveTo>
                      <a:pt x="228" y="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 cap="flat">
                    <a:solidFill>
                      <a:srgbClr val="000000"/>
                    </a:solidFill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grpSp>
            <p:nvGrpSpPr>
              <p:cNvPr id="9246" name="Group 30"/>
              <p:cNvGrpSpPr>
                <a:grpSpLocks/>
              </p:cNvGrpSpPr>
              <p:nvPr/>
            </p:nvGrpSpPr>
            <p:grpSpPr bwMode="auto">
              <a:xfrm>
                <a:off x="0" y="218"/>
                <a:ext cx="254" cy="400"/>
                <a:chOff x="0" y="0"/>
                <a:chExt cx="254" cy="400"/>
              </a:xfrm>
            </p:grpSpPr>
            <p:sp>
              <p:nvSpPr>
                <p:cNvPr id="9247" name="Line 31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26" cy="40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48" name="Line 32"/>
                <p:cNvSpPr>
                  <a:spLocks noChangeShapeType="1"/>
                </p:cNvSpPr>
                <p:nvPr/>
              </p:nvSpPr>
              <p:spPr bwMode="auto">
                <a:xfrm rot="10800000">
                  <a:off x="127" y="0"/>
                  <a:ext cx="127" cy="40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9249" name="Freeform 33"/>
              <p:cNvSpPr>
                <a:spLocks/>
              </p:cNvSpPr>
              <p:nvPr/>
            </p:nvSpPr>
            <p:spPr bwMode="auto">
              <a:xfrm rot="-2100000">
                <a:off x="106" y="164"/>
                <a:ext cx="31" cy="59"/>
              </a:xfrm>
              <a:custGeom>
                <a:avLst/>
                <a:gdLst>
                  <a:gd name="T0" fmla="*/ 20923 w 21600"/>
                  <a:gd name="T1" fmla="*/ 0 h 21600"/>
                  <a:gd name="T2" fmla="*/ 21600 w 21600"/>
                  <a:gd name="T3" fmla="*/ 5401 h 21600"/>
                  <a:gd name="T4" fmla="*/ 9781 w 21600"/>
                  <a:gd name="T5" fmla="*/ 21600 h 21600"/>
                  <a:gd name="T6" fmla="*/ 0 w 21600"/>
                  <a:gd name="T7" fmla="*/ 14496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923" y="0"/>
                    </a:moveTo>
                    <a:cubicBezTo>
                      <a:pt x="21371" y="1735"/>
                      <a:pt x="21600" y="3561"/>
                      <a:pt x="21600" y="5401"/>
                    </a:cubicBezTo>
                    <a:cubicBezTo>
                      <a:pt x="21600" y="14347"/>
                      <a:pt x="16308" y="21600"/>
                      <a:pt x="9781" y="21600"/>
                    </a:cubicBezTo>
                    <a:cubicBezTo>
                      <a:pt x="5863" y="21600"/>
                      <a:pt x="2200" y="18939"/>
                      <a:pt x="0" y="14496"/>
                    </a:cubicBezTo>
                  </a:path>
                </a:pathLst>
              </a:custGeom>
              <a:noFill/>
              <a:ln w="381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50" name="Oval 34"/>
              <p:cNvSpPr>
                <a:spLocks/>
              </p:cNvSpPr>
              <p:nvPr/>
            </p:nvSpPr>
            <p:spPr bwMode="auto">
              <a:xfrm>
                <a:off x="445" y="841"/>
                <a:ext cx="196" cy="138"/>
              </a:xfrm>
              <a:prstGeom prst="ellipse">
                <a:avLst/>
              </a:prstGeom>
              <a:solidFill>
                <a:srgbClr val="FFFFFF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51" name="Rectangle 35"/>
              <p:cNvSpPr>
                <a:spLocks/>
              </p:cNvSpPr>
              <p:nvPr/>
            </p:nvSpPr>
            <p:spPr bwMode="auto">
              <a:xfrm>
                <a:off x="445" y="886"/>
                <a:ext cx="20" cy="28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 cap="flat">
                    <a:solidFill>
                      <a:srgbClr val="000000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2" name="Rectangle 36"/>
              <p:cNvSpPr>
                <a:spLocks/>
              </p:cNvSpPr>
              <p:nvPr/>
            </p:nvSpPr>
            <p:spPr bwMode="auto">
              <a:xfrm>
                <a:off x="629" y="886"/>
                <a:ext cx="20" cy="28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 cap="flat">
                    <a:solidFill>
                      <a:srgbClr val="000000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3" name="Line 37"/>
              <p:cNvSpPr>
                <a:spLocks noChangeShapeType="1"/>
              </p:cNvSpPr>
              <p:nvPr/>
            </p:nvSpPr>
            <p:spPr bwMode="auto">
              <a:xfrm>
                <a:off x="445" y="889"/>
                <a:ext cx="1" cy="25"/>
              </a:xfrm>
              <a:prstGeom prst="line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54" name="Oval 38"/>
              <p:cNvSpPr>
                <a:spLocks/>
              </p:cNvSpPr>
              <p:nvPr/>
            </p:nvSpPr>
            <p:spPr bwMode="auto">
              <a:xfrm>
                <a:off x="445" y="822"/>
                <a:ext cx="196" cy="137"/>
              </a:xfrm>
              <a:prstGeom prst="ellipse">
                <a:avLst/>
              </a:prstGeom>
              <a:solidFill>
                <a:srgbClr val="333399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55" name="Line 39"/>
              <p:cNvSpPr>
                <a:spLocks noChangeShapeType="1"/>
              </p:cNvSpPr>
              <p:nvPr/>
            </p:nvSpPr>
            <p:spPr bwMode="auto">
              <a:xfrm>
                <a:off x="641" y="889"/>
                <a:ext cx="1" cy="25"/>
              </a:xfrm>
              <a:prstGeom prst="line">
                <a:avLst/>
              </a:prstGeom>
              <a:noFill/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grpSp>
            <p:nvGrpSpPr>
              <p:cNvPr id="9256" name="Group 40"/>
              <p:cNvGrpSpPr>
                <a:grpSpLocks/>
              </p:cNvGrpSpPr>
              <p:nvPr/>
            </p:nvGrpSpPr>
            <p:grpSpPr bwMode="auto">
              <a:xfrm rot="5400000">
                <a:off x="534" y="881"/>
                <a:ext cx="22" cy="19"/>
                <a:chOff x="0" y="0"/>
                <a:chExt cx="22" cy="18"/>
              </a:xfrm>
            </p:grpSpPr>
            <p:sp>
              <p:nvSpPr>
                <p:cNvPr id="9257" name="Freeform 41"/>
                <p:cNvSpPr>
                  <a:spLocks/>
                </p:cNvSpPr>
                <p:nvPr/>
              </p:nvSpPr>
              <p:spPr bwMode="auto">
                <a:xfrm>
                  <a:off x="0" y="0"/>
                  <a:ext cx="22" cy="18"/>
                </a:xfrm>
                <a:custGeom>
                  <a:avLst/>
                  <a:gdLst>
                    <a:gd name="T0" fmla="*/ 4366 w 21600"/>
                    <a:gd name="T1" fmla="*/ 0 h 21600"/>
                    <a:gd name="T2" fmla="*/ 21600 w 21600"/>
                    <a:gd name="T3" fmla="*/ 10800 h 21600"/>
                    <a:gd name="T4" fmla="*/ 4367 w 21600"/>
                    <a:gd name="T5" fmla="*/ 21600 h 21600"/>
                    <a:gd name="T6" fmla="*/ 0 w 21600"/>
                    <a:gd name="T7" fmla="*/ 2124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4366" y="0"/>
                      </a:moveTo>
                      <a:cubicBezTo>
                        <a:pt x="13884" y="0"/>
                        <a:pt x="21600" y="4835"/>
                        <a:pt x="21600" y="10800"/>
                      </a:cubicBezTo>
                      <a:cubicBezTo>
                        <a:pt x="21600" y="16765"/>
                        <a:pt x="13884" y="21600"/>
                        <a:pt x="4367" y="21600"/>
                      </a:cubicBezTo>
                      <a:cubicBezTo>
                        <a:pt x="2894" y="21600"/>
                        <a:pt x="1426" y="21482"/>
                        <a:pt x="0" y="21248"/>
                      </a:cubicBezTo>
                    </a:path>
                  </a:pathLst>
                </a:custGeom>
                <a:noFill/>
                <a:ln w="635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258" name="Freeform 42"/>
                <p:cNvSpPr>
                  <a:spLocks/>
                </p:cNvSpPr>
                <p:nvPr/>
              </p:nvSpPr>
              <p:spPr bwMode="auto">
                <a:xfrm>
                  <a:off x="0" y="0"/>
                  <a:ext cx="22" cy="18"/>
                </a:xfrm>
                <a:custGeom>
                  <a:avLst/>
                  <a:gdLst>
                    <a:gd name="T0" fmla="*/ 4366 w 21600"/>
                    <a:gd name="T1" fmla="*/ 0 h 21600"/>
                    <a:gd name="T2" fmla="*/ 21600 w 21600"/>
                    <a:gd name="T3" fmla="*/ 10800 h 21600"/>
                    <a:gd name="T4" fmla="*/ 4367 w 21600"/>
                    <a:gd name="T5" fmla="*/ 21600 h 21600"/>
                    <a:gd name="T6" fmla="*/ 0 w 21600"/>
                    <a:gd name="T7" fmla="*/ 21248 h 21600"/>
                    <a:gd name="T8" fmla="*/ 4367 w 21600"/>
                    <a:gd name="T9" fmla="*/ 10800 h 21600"/>
                    <a:gd name="T10" fmla="*/ 4366 w 21600"/>
                    <a:gd name="T11" fmla="*/ 0 h 21600"/>
                    <a:gd name="T12" fmla="*/ 4366 w 21600"/>
                    <a:gd name="T13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00" h="21600">
                      <a:moveTo>
                        <a:pt x="4366" y="0"/>
                      </a:moveTo>
                      <a:cubicBezTo>
                        <a:pt x="13884" y="0"/>
                        <a:pt x="21600" y="4835"/>
                        <a:pt x="21600" y="10800"/>
                      </a:cubicBezTo>
                      <a:cubicBezTo>
                        <a:pt x="21600" y="16765"/>
                        <a:pt x="13884" y="21600"/>
                        <a:pt x="4367" y="21600"/>
                      </a:cubicBezTo>
                      <a:cubicBezTo>
                        <a:pt x="2894" y="21600"/>
                        <a:pt x="1426" y="21482"/>
                        <a:pt x="0" y="21248"/>
                      </a:cubicBezTo>
                      <a:lnTo>
                        <a:pt x="4367" y="10800"/>
                      </a:lnTo>
                      <a:lnTo>
                        <a:pt x="4366" y="0"/>
                      </a:lnTo>
                      <a:close/>
                      <a:moveTo>
                        <a:pt x="4366" y="0"/>
                      </a:moveTo>
                    </a:path>
                  </a:pathLst>
                </a:custGeom>
                <a:solidFill>
                  <a:srgbClr val="3333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6350" cap="flat">
                      <a:solidFill>
                        <a:srgbClr val="000000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9259" name="Freeform 43"/>
              <p:cNvSpPr>
                <a:spLocks/>
              </p:cNvSpPr>
              <p:nvPr/>
            </p:nvSpPr>
            <p:spPr bwMode="auto">
              <a:xfrm>
                <a:off x="536" y="87"/>
                <a:ext cx="18" cy="799"/>
              </a:xfrm>
              <a:custGeom>
                <a:avLst/>
                <a:gdLst>
                  <a:gd name="T0" fmla="*/ 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  <a:gd name="T6" fmla="*/ 21600 w 21600"/>
                  <a:gd name="T7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21600"/>
                    </a:lnTo>
                  </a:path>
                </a:pathLst>
              </a:custGeom>
              <a:solidFill>
                <a:srgbClr val="333399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60" name="Rectangle 44"/>
              <p:cNvSpPr>
                <a:spLocks/>
              </p:cNvSpPr>
              <p:nvPr/>
            </p:nvSpPr>
            <p:spPr bwMode="auto">
              <a:xfrm rot="-360000">
                <a:off x="116" y="78"/>
                <a:ext cx="865" cy="17"/>
              </a:xfrm>
              <a:prstGeom prst="rect">
                <a:avLst/>
              </a:prstGeom>
              <a:solidFill>
                <a:srgbClr val="333399"/>
              </a:solidFill>
              <a:ln w="6350" cap="flat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61" name="Oval 45"/>
              <p:cNvSpPr>
                <a:spLocks/>
              </p:cNvSpPr>
              <p:nvPr/>
            </p:nvSpPr>
            <p:spPr bwMode="auto">
              <a:xfrm>
                <a:off x="115" y="138"/>
                <a:ext cx="20" cy="32"/>
              </a:xfrm>
              <a:prstGeom prst="ellipse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62" name="Oval 46"/>
              <p:cNvSpPr>
                <a:spLocks/>
              </p:cNvSpPr>
              <p:nvPr/>
            </p:nvSpPr>
            <p:spPr bwMode="auto">
              <a:xfrm>
                <a:off x="959" y="0"/>
                <a:ext cx="21" cy="32"/>
              </a:xfrm>
              <a:prstGeom prst="ellipse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63" name="Oval 47"/>
              <p:cNvSpPr>
                <a:spLocks/>
              </p:cNvSpPr>
              <p:nvPr/>
            </p:nvSpPr>
            <p:spPr bwMode="auto">
              <a:xfrm>
                <a:off x="529" y="63"/>
                <a:ext cx="30" cy="46"/>
              </a:xfrm>
              <a:prstGeom prst="ellipse">
                <a:avLst/>
              </a:prstGeom>
              <a:solidFill>
                <a:srgbClr val="000000"/>
              </a:solidFill>
              <a:ln w="635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9264" name="Oval 48"/>
            <p:cNvSpPr>
              <a:spLocks/>
            </p:cNvSpPr>
            <p:nvPr/>
          </p:nvSpPr>
          <p:spPr bwMode="auto">
            <a:xfrm>
              <a:off x="560" y="42"/>
              <a:ext cx="240" cy="480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265" name="Rectangle 49"/>
            <p:cNvSpPr>
              <a:spLocks/>
            </p:cNvSpPr>
            <p:nvPr/>
          </p:nvSpPr>
          <p:spPr bwMode="auto">
            <a:xfrm>
              <a:off x="0" y="330"/>
              <a:ext cx="52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9" bIns="0"/>
            <a:lstStyle/>
            <a:p>
              <a:pPr marL="39688" algn="ctr">
                <a:spcBef>
                  <a:spcPts val="2100"/>
                </a:spcBef>
              </a:pPr>
              <a:r>
                <a:rPr lang="en-US" sz="3600">
                  <a:solidFill>
                    <a:srgbClr val="0000CC"/>
                  </a:solidFill>
                  <a:latin typeface="Arial" charset="0"/>
                  <a:cs typeface="Arial" charset="0"/>
                  <a:sym typeface="Arial" charset="0"/>
                </a:rPr>
                <a:t>+</a:t>
              </a:r>
            </a:p>
          </p:txBody>
        </p:sp>
        <p:sp>
          <p:nvSpPr>
            <p:cNvPr id="9266" name="Rectangle 50"/>
            <p:cNvSpPr>
              <a:spLocks/>
            </p:cNvSpPr>
            <p:nvPr/>
          </p:nvSpPr>
          <p:spPr bwMode="auto">
            <a:xfrm>
              <a:off x="848" y="122"/>
              <a:ext cx="520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9" bIns="0"/>
            <a:lstStyle/>
            <a:p>
              <a:pPr marL="39688" algn="ctr">
                <a:spcBef>
                  <a:spcPts val="2500"/>
                </a:spcBef>
              </a:pPr>
              <a:r>
                <a:rPr lang="en-US" sz="4400">
                  <a:solidFill>
                    <a:srgbClr val="0000CC"/>
                  </a:solidFill>
                  <a:latin typeface="Arial" charset="0"/>
                  <a:cs typeface="Arial" charset="0"/>
                  <a:sym typeface="Arial" charset="0"/>
                </a:rPr>
                <a:t>-</a:t>
              </a:r>
            </a:p>
          </p:txBody>
        </p:sp>
        <p:sp>
          <p:nvSpPr>
            <p:cNvPr id="9267" name="Rectangle 51"/>
            <p:cNvSpPr>
              <a:spLocks/>
            </p:cNvSpPr>
            <p:nvPr/>
          </p:nvSpPr>
          <p:spPr bwMode="auto">
            <a:xfrm>
              <a:off x="16" y="48"/>
              <a:ext cx="134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9" bIns="0"/>
            <a:lstStyle/>
            <a:p>
              <a:pPr marL="39688" algn="ctr">
                <a:spcBef>
                  <a:spcPts val="2250"/>
                </a:spcBef>
              </a:pPr>
              <a:r>
                <a:rPr lang="en-US" sz="4000">
                  <a:solidFill>
                    <a:srgbClr val="FF0000"/>
                  </a:solidFill>
                  <a:latin typeface="Arial" charset="0"/>
                  <a:cs typeface="Arial" charset="0"/>
                  <a:sym typeface="Arial" charset="0"/>
                </a:rPr>
                <a:t>?</a:t>
              </a:r>
            </a:p>
          </p:txBody>
        </p:sp>
      </p:grpSp>
      <p:sp>
        <p:nvSpPr>
          <p:cNvPr id="9268" name="Rectangle 52"/>
          <p:cNvSpPr>
            <a:spLocks/>
          </p:cNvSpPr>
          <p:nvPr/>
        </p:nvSpPr>
        <p:spPr bwMode="auto">
          <a:xfrm>
            <a:off x="647700" y="3886200"/>
            <a:ext cx="22161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600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ICT as enabler to contribute to energy, resource efficiency targets</a:t>
            </a:r>
          </a:p>
        </p:txBody>
      </p:sp>
      <p:sp>
        <p:nvSpPr>
          <p:cNvPr id="9269" name="Rectangle 53"/>
          <p:cNvSpPr>
            <a:spLocks/>
          </p:cNvSpPr>
          <p:nvPr/>
        </p:nvSpPr>
        <p:spPr bwMode="auto">
          <a:xfrm>
            <a:off x="139700" y="3708400"/>
            <a:ext cx="825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2100"/>
              </a:spcBef>
            </a:pPr>
            <a:r>
              <a:rPr lang="en-US" sz="3600">
                <a:solidFill>
                  <a:srgbClr val="0000CC"/>
                </a:solidFill>
                <a:latin typeface="Arial" charset="0"/>
                <a:cs typeface="Arial" charset="0"/>
                <a:sym typeface="Arial" charset="0"/>
              </a:rPr>
              <a:t>+</a:t>
            </a:r>
          </a:p>
        </p:txBody>
      </p:sp>
      <p:sp>
        <p:nvSpPr>
          <p:cNvPr id="9270" name="Rectangle 54"/>
          <p:cNvSpPr>
            <a:spLocks/>
          </p:cNvSpPr>
          <p:nvPr/>
        </p:nvSpPr>
        <p:spPr bwMode="auto">
          <a:xfrm>
            <a:off x="152400" y="4686300"/>
            <a:ext cx="8255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>
              <a:spcBef>
                <a:spcPts val="2500"/>
              </a:spcBef>
            </a:pPr>
            <a:r>
              <a:rPr lang="en-US" sz="4400">
                <a:solidFill>
                  <a:srgbClr val="0000CC"/>
                </a:solidFill>
                <a:latin typeface="Arial" charset="0"/>
                <a:cs typeface="Arial" charset="0"/>
                <a:sym typeface="Arial" charset="0"/>
              </a:rPr>
              <a:t>-</a:t>
            </a:r>
          </a:p>
        </p:txBody>
      </p:sp>
      <p:sp>
        <p:nvSpPr>
          <p:cNvPr id="9271" name="Rectangle 55"/>
          <p:cNvSpPr>
            <a:spLocks/>
          </p:cNvSpPr>
          <p:nvPr/>
        </p:nvSpPr>
        <p:spPr bwMode="auto">
          <a:xfrm>
            <a:off x="647700" y="4914900"/>
            <a:ext cx="2343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600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Negative impact of ICT on the environment</a:t>
            </a:r>
          </a:p>
        </p:txBody>
      </p:sp>
      <p:sp>
        <p:nvSpPr>
          <p:cNvPr id="9272" name="Rectangle 56"/>
          <p:cNvSpPr>
            <a:spLocks/>
          </p:cNvSpPr>
          <p:nvPr/>
        </p:nvSpPr>
        <p:spPr bwMode="auto">
          <a:xfrm>
            <a:off x="330200" y="5461000"/>
            <a:ext cx="2546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/>
            <a:r>
              <a:rPr lang="en-US" sz="1600" b="1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How to measure the overall impact of ICT?</a:t>
            </a:r>
          </a:p>
        </p:txBody>
      </p:sp>
      <p:sp>
        <p:nvSpPr>
          <p:cNvPr id="9273" name="Rectangle 57"/>
          <p:cNvSpPr>
            <a:spLocks/>
          </p:cNvSpPr>
          <p:nvPr/>
        </p:nvSpPr>
        <p:spPr bwMode="auto">
          <a:xfrm>
            <a:off x="3429000" y="2476500"/>
            <a:ext cx="2590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 sz="1600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Working with SDOs (ITU, ETSI, IEC, …)</a:t>
            </a:r>
          </a:p>
          <a:p>
            <a:pPr marL="217488" indent="-177800"/>
            <a:endParaRPr lang="en-US" sz="500">
              <a:solidFill>
                <a:srgbClr val="0000CC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 sz="1600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Working with industry stakeholders</a:t>
            </a:r>
          </a:p>
        </p:txBody>
      </p:sp>
      <p:sp>
        <p:nvSpPr>
          <p:cNvPr id="9274" name="Rectangle 58"/>
          <p:cNvSpPr>
            <a:spLocks/>
          </p:cNvSpPr>
          <p:nvPr/>
        </p:nvSpPr>
        <p:spPr bwMode="auto">
          <a:xfrm>
            <a:off x="3302000" y="4191000"/>
            <a:ext cx="26162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/>
            <a:r>
              <a:rPr lang="en-US" sz="1600" b="1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Completing and expanding efforts to a common framework to capture ICT’s overall impact across environmental dimensions</a:t>
            </a:r>
          </a:p>
        </p:txBody>
      </p:sp>
      <p:sp>
        <p:nvSpPr>
          <p:cNvPr id="9275" name="Rectangle 59"/>
          <p:cNvSpPr>
            <a:spLocks/>
          </p:cNvSpPr>
          <p:nvPr/>
        </p:nvSpPr>
        <p:spPr bwMode="auto">
          <a:xfrm>
            <a:off x="6337300" y="2628900"/>
            <a:ext cx="2641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 sz="1600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Cities’ infrastructures cover whole potential of smart green ICT use: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Buildings,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Energy grids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Water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Transport 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Logistics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endParaRPr lang="en-US">
              <a:solidFill>
                <a:srgbClr val="0000CC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Planning</a:t>
            </a:r>
          </a:p>
          <a:p>
            <a:pPr marL="217488" indent="-177800">
              <a:buClr>
                <a:srgbClr val="0000CC"/>
              </a:buClr>
              <a:buSzPct val="100000"/>
              <a:buFont typeface="Wingdings" charset="2"/>
              <a:buChar char="Ø"/>
            </a:pPr>
            <a:r>
              <a:rPr lang="en-US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Transformative solutions</a:t>
            </a:r>
          </a:p>
          <a:p>
            <a:pPr marL="217488" indent="-177800"/>
            <a:endParaRPr lang="en-US">
              <a:solidFill>
                <a:srgbClr val="0000CC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  <a:p>
            <a:pPr marL="217488" indent="-177800"/>
            <a:endParaRPr lang="en-US" sz="1600">
              <a:solidFill>
                <a:srgbClr val="0000CC"/>
              </a:solidFill>
              <a:latin typeface="Trebuchet MS" charset="0"/>
              <a:ea typeface="Trebuchet MS" charset="0"/>
              <a:cs typeface="Trebuchet MS" charset="0"/>
              <a:sym typeface="Trebuchet MS" charset="0"/>
            </a:endParaRPr>
          </a:p>
        </p:txBody>
      </p:sp>
      <p:sp>
        <p:nvSpPr>
          <p:cNvPr id="9276" name="Rectangle 60"/>
          <p:cNvSpPr>
            <a:spLocks/>
          </p:cNvSpPr>
          <p:nvPr/>
        </p:nvSpPr>
        <p:spPr bwMode="auto">
          <a:xfrm>
            <a:off x="6299200" y="4927600"/>
            <a:ext cx="25463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 algn="ctr"/>
            <a:r>
              <a:rPr lang="en-US" sz="1600" b="1">
                <a:solidFill>
                  <a:srgbClr val="0000CC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rPr>
              <a:t>To be able to compare and learn cities require own framework to measure ICT’s impact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084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">
      <a:dk1>
        <a:srgbClr val="0F5494"/>
      </a:dk1>
      <a:lt1>
        <a:srgbClr val="FFFFFF"/>
      </a:lt1>
      <a:dk2>
        <a:srgbClr val="000000"/>
      </a:dk2>
      <a:lt2>
        <a:srgbClr val="000000"/>
      </a:lt2>
      <a:accent1>
        <a:srgbClr val="0F5494"/>
      </a:accent1>
      <a:accent2>
        <a:srgbClr val="333399"/>
      </a:accent2>
      <a:accent3>
        <a:srgbClr val="FFFFFF"/>
      </a:accent3>
      <a:accent4>
        <a:srgbClr val="0B467E"/>
      </a:accent4>
      <a:accent5>
        <a:srgbClr val="AAB3C8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ide_Master">
  <a:themeElements>
    <a:clrScheme name="">
      <a:dk1>
        <a:srgbClr val="0F5494"/>
      </a:dk1>
      <a:lt1>
        <a:srgbClr val="FFFFFF"/>
      </a:lt1>
      <a:dk2>
        <a:srgbClr val="000000"/>
      </a:dk2>
      <a:lt2>
        <a:srgbClr val="000000"/>
      </a:lt2>
      <a:accent1>
        <a:srgbClr val="0F5494"/>
      </a:accent1>
      <a:accent2>
        <a:srgbClr val="333399"/>
      </a:accent2>
      <a:accent3>
        <a:srgbClr val="FFFFFF"/>
      </a:accent3>
      <a:accent4>
        <a:srgbClr val="0B467E"/>
      </a:accent4>
      <a:accent5>
        <a:srgbClr val="AAB3C8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lide_Master">
      <a:majorFont>
        <a:latin typeface="Verdan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lnDef>
  </a:objectDefaults>
  <a:extraClrSchemeLst>
    <a:extraClrScheme>
      <a:clrScheme name="1_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aster #2">
  <a:themeElements>
    <a:clrScheme name="">
      <a:dk1>
        <a:srgbClr val="0F5494"/>
      </a:dk1>
      <a:lt1>
        <a:srgbClr val="FFFFFF"/>
      </a:lt1>
      <a:dk2>
        <a:srgbClr val="000000"/>
      </a:dk2>
      <a:lt2>
        <a:srgbClr val="000000"/>
      </a:lt2>
      <a:accent1>
        <a:srgbClr val="0F5494"/>
      </a:accent1>
      <a:accent2>
        <a:srgbClr val="333399"/>
      </a:accent2>
      <a:accent3>
        <a:srgbClr val="FFFFFF"/>
      </a:accent3>
      <a:accent4>
        <a:srgbClr val="0B467E"/>
      </a:accent4>
      <a:accent5>
        <a:srgbClr val="AAB3C8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#2">
      <a:majorFont>
        <a:latin typeface="Verdana"/>
        <a:ea typeface="ヒラギノ角ゴ ProN W6"/>
        <a:cs typeface="ヒラギノ角ゴ ProN W6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charset="0"/>
            <a:ea typeface="ヒラギノ角ゴ ProN W3" charset="0"/>
            <a:cs typeface="ヒラギノ角ゴ ProN W3" charset="0"/>
            <a:sym typeface="Verdana" charset="0"/>
          </a:defRPr>
        </a:defPPr>
      </a:lstStyle>
    </a:lnDef>
  </a:objectDefaults>
  <a:extraClrSchemeLst>
    <a:extraClrScheme>
      <a:clrScheme name="Master #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337</Words>
  <Characters>0</Characters>
  <Application>Microsoft Office PowerPoint</Application>
  <PresentationFormat>On-screen Show (4:3)</PresentationFormat>
  <Lines>0</Lines>
  <Paragraphs>109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Verdana</vt:lpstr>
      <vt:lpstr>ヒラギノ角ゴ ProN W3</vt:lpstr>
      <vt:lpstr>ヒラギノ角ゴ ProN W6</vt:lpstr>
      <vt:lpstr>Arial</vt:lpstr>
      <vt:lpstr>Helvetica Neue</vt:lpstr>
      <vt:lpstr>Wingdings</vt:lpstr>
      <vt:lpstr>Trebuchet MS</vt:lpstr>
      <vt:lpstr>Times</vt:lpstr>
      <vt:lpstr>Slide_Master</vt:lpstr>
      <vt:lpstr>1_Slide_Master</vt:lpstr>
      <vt:lpstr>Master #2</vt:lpstr>
      <vt:lpstr>Greener Smarter Better Cities - an EU perspective</vt:lpstr>
      <vt:lpstr>PowerPoint Presentation</vt:lpstr>
      <vt:lpstr>Smart Cities and Communities EIP</vt:lpstr>
      <vt:lpstr>PowerPoint Presentation</vt:lpstr>
      <vt:lpstr>Importance of Standards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Goossens</dc:creator>
  <cp:lastModifiedBy>Ray Pinto (LCA)</cp:lastModifiedBy>
  <cp:revision>1</cp:revision>
  <dcterms:modified xsi:type="dcterms:W3CDTF">2012-09-17T08:12:28Z</dcterms:modified>
</cp:coreProperties>
</file>