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360" r:id="rId3"/>
    <p:sldId id="361" r:id="rId4"/>
    <p:sldId id="333" r:id="rId5"/>
    <p:sldId id="359" r:id="rId6"/>
    <p:sldId id="341" r:id="rId7"/>
    <p:sldId id="362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898"/>
    <a:srgbClr val="0099CC"/>
    <a:srgbClr val="FF9900"/>
    <a:srgbClr val="690E07"/>
    <a:srgbClr val="98140A"/>
    <a:srgbClr val="8A3308"/>
    <a:srgbClr val="620D0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68908" autoAdjust="0"/>
  </p:normalViewPr>
  <p:slideViewPr>
    <p:cSldViewPr snapToGrid="0">
      <p:cViewPr varScale="1">
        <p:scale>
          <a:sx n="53" d="100"/>
          <a:sy n="53" d="100"/>
        </p:scale>
        <p:origin x="-173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turn\groups\spt\eed\DOCS\EED\PROJECTS\NETWORK%20STANDBY\12041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endParaRPr lang="en-GB" sz="1400"/>
          </a:p>
        </c:rich>
      </c:tx>
      <c:layout>
        <c:manualLayout>
          <c:xMode val="edge"/>
          <c:yMode val="edge"/>
          <c:x val="0.18384886568739608"/>
          <c:y val="3.7383177570093622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Required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cat>
            <c:strRef>
              <c:f>Sheet1!$B$1:$D$2</c:f>
              <c:strCache>
                <c:ptCount val="3"/>
                <c:pt idx="0">
                  <c:v>2008</c:v>
                </c:pt>
                <c:pt idx="1">
                  <c:v>2015</c:v>
                </c:pt>
                <c:pt idx="2">
                  <c:v>2020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148.63999999999999</c:v>
                </c:pt>
                <c:pt idx="1">
                  <c:v>226.10000000000002</c:v>
                </c:pt>
                <c:pt idx="2">
                  <c:v>297.69000000000005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Savings potential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cat>
            <c:strRef>
              <c:f>Sheet1!$B$1:$D$2</c:f>
              <c:strCache>
                <c:ptCount val="3"/>
                <c:pt idx="0">
                  <c:v>2008</c:v>
                </c:pt>
                <c:pt idx="1">
                  <c:v>2015</c:v>
                </c:pt>
                <c:pt idx="2">
                  <c:v>2020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275.36</c:v>
                </c:pt>
                <c:pt idx="1">
                  <c:v>419.9</c:v>
                </c:pt>
                <c:pt idx="2">
                  <c:v>551.30999999999949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6343168"/>
        <c:axId val="76344704"/>
      </c:barChart>
      <c:catAx>
        <c:axId val="7634316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6344704"/>
        <c:crosses val="autoZero"/>
        <c:auto val="1"/>
        <c:lblAlgn val="ctr"/>
        <c:lblOffset val="100"/>
        <c:noMultiLvlLbl val="0"/>
      </c:catAx>
      <c:valAx>
        <c:axId val="76344704"/>
        <c:scaling>
          <c:orientation val="minMax"/>
        </c:scaling>
        <c:delete val="0"/>
        <c:axPos val="l"/>
        <c:majorGridlines>
          <c:spPr>
            <a:effectLst>
              <a:innerShdw blurRad="63500" dist="508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6343168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8575">
          <a:solidFill>
            <a:schemeClr val="bg2"/>
          </a:solidFill>
          <a:prstDash val="sysDot"/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cap="sq">
      <a:miter lim="800000"/>
    </a:ln>
    <a:effectLst>
      <a:outerShdw blurRad="50800" dist="50800" dir="5400000" algn="ctr" rotWithShape="0">
        <a:schemeClr val="bg2"/>
      </a:outerShdw>
    </a:effectLst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/>
              </a:defRPr>
            </a:lvl1pPr>
          </a:lstStyle>
          <a:p>
            <a:pPr>
              <a:defRPr/>
            </a:pPr>
            <a:fld id="{B3C34E77-B4D5-420A-A1B6-C1C2DCB0A4C8}" type="datetimeFigureOut">
              <a:rPr lang="en-US"/>
              <a:pPr>
                <a:defRPr/>
              </a:pPr>
              <a:t>9/12/2012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 New Roman"/>
              </a:defRPr>
            </a:lvl1pPr>
          </a:lstStyle>
          <a:p>
            <a:pPr>
              <a:defRPr/>
            </a:pPr>
            <a:fld id="{1928F3BB-535B-4814-95DB-3512ADB29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16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Times New Roman"/>
              </a:defRPr>
            </a:lvl1pPr>
          </a:lstStyle>
          <a:p>
            <a:pPr>
              <a:defRPr/>
            </a:pPr>
            <a:fld id="{7978CA12-DEBD-4E82-BE93-DA9CCEA504DB}" type="datetimeFigureOut">
              <a:rPr lang="en-GB"/>
              <a:pPr>
                <a:defRPr/>
              </a:pPr>
              <a:t>12/09/2012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Times New Roman"/>
              </a:defRPr>
            </a:lvl1pPr>
          </a:lstStyle>
          <a:p>
            <a:pPr>
              <a:defRPr/>
            </a:pPr>
            <a:fld id="{7B5773E9-0A8C-45BE-93E5-C28FEE21E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73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55F3F-F5B2-4E3B-A603-557A57BCBDF9}" type="slidenum">
              <a:rPr lang="en-GB">
                <a:latin typeface="Times New Roman" pitchFamily="18" charset="0"/>
              </a:rPr>
              <a:pPr/>
              <a:t>1</a:t>
            </a:fld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773E9-0A8C-45BE-93E5-C28FEE21E0F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773E9-0A8C-45BE-93E5-C28FEE21E0F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9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773E9-0A8C-45BE-93E5-C28FEE21E0F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773E9-0A8C-45BE-93E5-C28FEE21E0F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773E9-0A8C-45BE-93E5-C28FEE21E0F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nergy_Efficiency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2720975" y="6673850"/>
            <a:ext cx="1114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de-DE" sz="600" dirty="0">
                <a:latin typeface="Calibri" pitchFamily="34" charset="0"/>
                <a:cs typeface="Arial" charset="0"/>
              </a:rPr>
              <a:t>© OECD/IEA 2010 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108435" y="2718179"/>
            <a:ext cx="608678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110682" y="3520523"/>
            <a:ext cx="6084541" cy="462307"/>
          </a:xfrm>
        </p:spPr>
        <p:txBody>
          <a:bodyPr anchor="b"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b="1">
                <a:solidFill>
                  <a:schemeClr val="bg2"/>
                </a:solidFill>
                <a:latin typeface="Calibri" pitchFamily="34" charset="0"/>
              </a:defRPr>
            </a:lvl2pPr>
            <a:lvl3pPr>
              <a:buClr>
                <a:schemeClr val="accent5">
                  <a:lumMod val="75000"/>
                </a:schemeClr>
              </a:buClr>
              <a:defRPr b="1">
                <a:solidFill>
                  <a:schemeClr val="bg2"/>
                </a:solidFill>
                <a:latin typeface="Calibri" pitchFamily="34" charset="0"/>
              </a:defRPr>
            </a:lvl3pPr>
            <a:lvl4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b="1">
                <a:solidFill>
                  <a:schemeClr val="bg2"/>
                </a:solidFill>
                <a:latin typeface="Calibri" pitchFamily="34" charset="0"/>
              </a:defRPr>
            </a:lvl4pPr>
            <a:lvl5pPr>
              <a:buClr>
                <a:schemeClr val="accent5">
                  <a:lumMod val="75000"/>
                </a:schemeClr>
              </a:buClr>
              <a:buSzPct val="70000"/>
              <a:buFont typeface="Wingdings" pitchFamily="2" charset="2"/>
              <a:buChar char="Ø"/>
              <a:defRPr sz="1800" b="1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182" y="2309969"/>
            <a:ext cx="7657314" cy="605111"/>
          </a:xfrm>
        </p:spPr>
        <p:txBody>
          <a:bodyPr anchor="t"/>
          <a:lstStyle>
            <a:lvl1pPr algn="l">
              <a:defRPr sz="32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0069" y="3236722"/>
            <a:ext cx="7645801" cy="400752"/>
          </a:xfrm>
        </p:spPr>
        <p:txBody>
          <a:bodyPr anchor="b"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6" y="281543"/>
            <a:ext cx="7457911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8618" y="1411010"/>
            <a:ext cx="3657600" cy="2198167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8618" y="1411010"/>
            <a:ext cx="3657600" cy="2198167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84016"/>
            <a:ext cx="7638393" cy="585418"/>
          </a:xfrm>
        </p:spPr>
        <p:txBody>
          <a:bodyPr anchor="b">
            <a:sp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1014" y="1166648"/>
            <a:ext cx="7528034" cy="47927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661" y="6187383"/>
            <a:ext cx="7512269" cy="308419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87463" y="215900"/>
            <a:ext cx="7747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4288" y="1379538"/>
            <a:ext cx="7724775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2"/>
            <a:endParaRPr lang="en-GB" smtClean="0"/>
          </a:p>
          <a:p>
            <a:pPr lvl="3"/>
            <a:endParaRPr lang="en-GB" smtClean="0"/>
          </a:p>
        </p:txBody>
      </p:sp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8029575" y="6657975"/>
            <a:ext cx="1114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de-DE" sz="60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© OECD/IEA 2010 </a:t>
            </a:r>
          </a:p>
        </p:txBody>
      </p:sp>
      <p:pic>
        <p:nvPicPr>
          <p:cNvPr id="1029" name="Picture 10" descr="Energy_Efficiency-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152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2pPr>
      <a:lvl3pPr algn="l" rtl="0" fontAlgn="base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3pPr>
      <a:lvl4pPr algn="l" rtl="0" fontAlgn="base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4pPr>
      <a:lvl5pPr algn="l" rtl="0" fontAlgn="base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8840"/>
        </a:buClr>
        <a:buSzPct val="90000"/>
        <a:buFont typeface="Wingdings" pitchFamily="2" charset="2"/>
        <a:buChar char="n"/>
        <a:defRPr kumimoji="1" sz="2800" b="1">
          <a:solidFill>
            <a:schemeClr val="bg2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8840"/>
        </a:buClr>
        <a:buFont typeface="Wingdings" pitchFamily="2" charset="2"/>
        <a:buChar char="l"/>
        <a:defRPr kumimoji="1" sz="2400" b="1">
          <a:solidFill>
            <a:schemeClr val="bg2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8840"/>
        </a:buClr>
        <a:buFont typeface="Wingdings" pitchFamily="2" charset="2"/>
        <a:buChar char="w"/>
        <a:defRPr kumimoji="1" sz="2000" b="1">
          <a:solidFill>
            <a:schemeClr val="bg2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defRPr kumimoji="1" sz="2000" b="1">
          <a:solidFill>
            <a:srgbClr val="01789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vida.rozite@iea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759855" y="2175121"/>
            <a:ext cx="8153780" cy="1939635"/>
          </a:xfrm>
        </p:spPr>
        <p:txBody>
          <a:bodyPr/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s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 and energy efficient systems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Text Placeholder 2"/>
          <p:cNvSpPr>
            <a:spLocks noGrp="1"/>
          </p:cNvSpPr>
          <p:nvPr>
            <p:ph type="body" idx="1"/>
          </p:nvPr>
        </p:nvSpPr>
        <p:spPr>
          <a:xfrm>
            <a:off x="939800" y="4141158"/>
            <a:ext cx="7265988" cy="90550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37129" y="5127812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Vida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Rozite</a:t>
            </a:r>
            <a:endParaRPr lang="en-US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17053" y="4348337"/>
            <a:ext cx="7398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The Role of Standardization for Smart Grids in Realizing Their Energy-Efficiency Potential and Their Enabling Effect in Developing Access to Electricity in the Third World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Benefits </a:t>
            </a:r>
            <a:r>
              <a:rPr lang="en-US" sz="3200" dirty="0" smtClean="0"/>
              <a:t>and opportunities of ICT, </a:t>
            </a:r>
            <a:r>
              <a:rPr lang="en-US" sz="3200" dirty="0" smtClean="0"/>
              <a:t>smart </a:t>
            </a:r>
            <a:r>
              <a:rPr lang="en-US" sz="3200" dirty="0" smtClean="0"/>
              <a:t>grids and smart systems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043" y="1234839"/>
            <a:ext cx="7724775" cy="5360987"/>
          </a:xfrm>
        </p:spPr>
        <p:txBody>
          <a:bodyPr/>
          <a:lstStyle/>
          <a:p>
            <a:r>
              <a:rPr lang="en-US" dirty="0" smtClean="0"/>
              <a:t>Automated energy management </a:t>
            </a:r>
          </a:p>
          <a:p>
            <a:r>
              <a:rPr lang="en-US" dirty="0" smtClean="0"/>
              <a:t>Remote access and control </a:t>
            </a:r>
          </a:p>
          <a:p>
            <a:r>
              <a:rPr lang="en-US" dirty="0" smtClean="0"/>
              <a:t>Enhanced industrial process control </a:t>
            </a:r>
          </a:p>
          <a:p>
            <a:r>
              <a:rPr lang="en-US" dirty="0" smtClean="0"/>
              <a:t>Security of supply </a:t>
            </a:r>
            <a:endParaRPr lang="en-US" dirty="0" smtClean="0"/>
          </a:p>
          <a:p>
            <a:r>
              <a:rPr lang="en-US" dirty="0" smtClean="0"/>
              <a:t>Deployment of sustainable energy solutions</a:t>
            </a:r>
            <a:endParaRPr lang="en-US" dirty="0" smtClean="0"/>
          </a:p>
          <a:p>
            <a:r>
              <a:rPr lang="en-US" dirty="0" smtClean="0"/>
              <a:t>Energy savings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smtClean="0"/>
              <a:t>applications and services </a:t>
            </a:r>
          </a:p>
          <a:p>
            <a:r>
              <a:rPr lang="en-US" dirty="0" smtClean="0"/>
              <a:t>Access to energy and services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51292" y="5421500"/>
            <a:ext cx="4417454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  <a:latin typeface="Calibri" pitchFamily="34" charset="0"/>
              </a:rPr>
              <a:t>But what </a:t>
            </a:r>
            <a:r>
              <a:rPr lang="en-US" sz="3200" b="1" dirty="0" smtClean="0">
                <a:solidFill>
                  <a:schemeClr val="bg2"/>
                </a:solidFill>
                <a:latin typeface="Calibri" pitchFamily="34" charset="0"/>
              </a:rPr>
              <a:t>are the net </a:t>
            </a:r>
            <a:r>
              <a:rPr lang="en-US" sz="3200" b="1" dirty="0" smtClean="0">
                <a:solidFill>
                  <a:schemeClr val="bg2"/>
                </a:solidFill>
                <a:latin typeface="Calibri" pitchFamily="34" charset="0"/>
              </a:rPr>
              <a:t>energy implications? </a:t>
            </a:r>
            <a:endParaRPr lang="en-GB" sz="3200" b="1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Rapid development and deployment projected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570" y="1038879"/>
            <a:ext cx="7724775" cy="5684650"/>
          </a:xfrm>
        </p:spPr>
        <p:txBody>
          <a:bodyPr/>
          <a:lstStyle/>
          <a:p>
            <a:r>
              <a:rPr lang="en-US" sz="2400" dirty="0" smtClean="0"/>
              <a:t>More than 5% of global electricity consumption is ICT related (end-use products account for a large and rapidly growing share)</a:t>
            </a:r>
          </a:p>
          <a:p>
            <a:r>
              <a:rPr lang="en-US" sz="2400" dirty="0" smtClean="0"/>
              <a:t>ICT-related energy consumption could increase three-fold by 2030</a:t>
            </a:r>
          </a:p>
          <a:p>
            <a:r>
              <a:rPr lang="en-US" sz="2400" dirty="0" smtClean="0"/>
              <a:t>More than 100 billion products connected by 2030</a:t>
            </a:r>
          </a:p>
          <a:p>
            <a:pPr marL="0" indent="0">
              <a:buNone/>
            </a:pPr>
            <a:r>
              <a:rPr lang="en-US" sz="2400" dirty="0" smtClean="0"/>
              <a:t>Really? </a:t>
            </a:r>
          </a:p>
          <a:p>
            <a:r>
              <a:rPr lang="en-US" sz="2400" dirty="0" smtClean="0"/>
              <a:t>1 billion cell phones with network capability</a:t>
            </a:r>
          </a:p>
          <a:p>
            <a:r>
              <a:rPr lang="en-US" sz="2400" dirty="0" smtClean="0"/>
              <a:t>90 million smart meters (490 million by 2015)</a:t>
            </a:r>
          </a:p>
          <a:p>
            <a:r>
              <a:rPr lang="en-US" sz="2400" dirty="0" smtClean="0"/>
              <a:t>1.8 million home automation systems (12 million by 2016)</a:t>
            </a:r>
          </a:p>
          <a:p>
            <a:r>
              <a:rPr lang="en-US" sz="2400" dirty="0" smtClean="0"/>
              <a:t>1 in 50 have a PC (1/3 by 2020, 1 in 20 households with broadband by 2020)</a:t>
            </a:r>
          </a:p>
          <a:p>
            <a:pPr marL="0" indent="0">
              <a:buNone/>
            </a:pPr>
            <a:r>
              <a:rPr lang="en-US" sz="2400" dirty="0" smtClean="0"/>
              <a:t>Huge opportunities for new services – but also new load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48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Global networked standby power </a:t>
            </a:r>
            <a:br>
              <a:rPr lang="en-US" sz="3200" dirty="0" smtClean="0"/>
            </a:br>
            <a:r>
              <a:rPr lang="en-US" sz="3200" dirty="0" smtClean="0"/>
              <a:t>estimated savings potentials (</a:t>
            </a:r>
            <a:r>
              <a:rPr lang="en-US" sz="3200" dirty="0" err="1" smtClean="0"/>
              <a:t>TWh</a:t>
            </a:r>
            <a:r>
              <a:rPr lang="en-US" sz="3200" dirty="0" smtClean="0"/>
              <a:t>)*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23492" y="6390442"/>
            <a:ext cx="659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Calibri" pitchFamily="34" charset="0"/>
              </a:rPr>
              <a:t>     Source: Bio Intelligence Service, 2011 *embedded, end-use, residential </a:t>
            </a:r>
            <a:endParaRPr lang="en-GB" sz="1400" dirty="0">
              <a:solidFill>
                <a:schemeClr val="bg2"/>
              </a:solidFill>
              <a:latin typeface="Calibri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77615454"/>
              </p:ext>
            </p:extLst>
          </p:nvPr>
        </p:nvGraphicFramePr>
        <p:xfrm>
          <a:off x="1223492" y="1247953"/>
          <a:ext cx="7315200" cy="500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38683" y="5288340"/>
            <a:ext cx="2205318" cy="15696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Savings potential </a:t>
            </a:r>
          </a:p>
          <a:p>
            <a:r>
              <a:rPr lang="en-US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~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550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TWh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(2020) </a:t>
            </a:r>
            <a:endParaRPr lang="en-GB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8682" y="1261304"/>
            <a:ext cx="2205318" cy="83099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850 </a:t>
            </a:r>
            <a:r>
              <a:rPr lang="en-GB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TWh</a:t>
            </a:r>
            <a:r>
              <a:rPr lang="en-GB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(2020)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8683" y="2304871"/>
            <a:ext cx="2205318" cy="120032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3.5% of total final electricity consumption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131859" y="3639671"/>
            <a:ext cx="1021976" cy="1648669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Developing energy efficient systems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pic>
        <p:nvPicPr>
          <p:cNvPr id="4" name="Picture 2" descr="http://4.bp.blogspot.com/_VdxaqE5dzLA/TASYRtCjtvI/AAAAAAAAABA/yq1muzmvPMI/s1600/frid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18" y="1723902"/>
            <a:ext cx="562983" cy="101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etrems.com/ART/serverfar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955" y="5045982"/>
            <a:ext cx="2045550" cy="1501382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1646843" y="1734725"/>
            <a:ext cx="4158384" cy="2695607"/>
            <a:chOff x="2627784" y="1628800"/>
            <a:chExt cx="6332211" cy="4752528"/>
          </a:xfrm>
        </p:grpSpPr>
        <p:pic>
          <p:nvPicPr>
            <p:cNvPr id="7" name="Picture 2" descr="H:\아파트구조도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5723" y="1736668"/>
              <a:ext cx="5518148" cy="4626756"/>
            </a:xfrm>
            <a:prstGeom prst="rect">
              <a:avLst/>
            </a:prstGeom>
            <a:noFill/>
          </p:spPr>
        </p:pic>
        <p:pic>
          <p:nvPicPr>
            <p:cNvPr id="8" name="Picture 2" descr="D:\Business\12_홈네트워크\시험 관련\코콤_100721\시료사진_이부호선배\시료(KHG-V116)_전면Resiz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5915" y="2744712"/>
              <a:ext cx="675818" cy="428106"/>
            </a:xfrm>
            <a:prstGeom prst="rect">
              <a:avLst/>
            </a:prstGeom>
            <a:noFill/>
          </p:spPr>
        </p:pic>
        <p:pic>
          <p:nvPicPr>
            <p:cNvPr id="9" name="그림 9" descr="월패드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6096" y="3902653"/>
              <a:ext cx="648072" cy="460851"/>
            </a:xfrm>
            <a:prstGeom prst="rect">
              <a:avLst/>
            </a:prstGeom>
          </p:spPr>
        </p:pic>
        <p:pic>
          <p:nvPicPr>
            <p:cNvPr id="10" name="그림 12" descr="주방전화기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450" t="12600" r="2351" b="11801"/>
            <a:stretch>
              <a:fillRect/>
            </a:stretch>
          </p:blipFill>
          <p:spPr>
            <a:xfrm>
              <a:off x="5076056" y="2446605"/>
              <a:ext cx="688076" cy="442335"/>
            </a:xfrm>
            <a:prstGeom prst="rect">
              <a:avLst/>
            </a:prstGeom>
          </p:spPr>
        </p:pic>
        <p:sp>
          <p:nvSpPr>
            <p:cNvPr id="15" name="Oval 2260"/>
            <p:cNvSpPr>
              <a:spLocks noChangeArrowheads="1"/>
            </p:cNvSpPr>
            <p:nvPr/>
          </p:nvSpPr>
          <p:spPr bwMode="auto">
            <a:xfrm>
              <a:off x="7164288" y="4941168"/>
              <a:ext cx="142875" cy="14287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ko-KR" altLang="en-US" sz="1100">
                <a:solidFill>
                  <a:srgbClr val="7030A0"/>
                </a:solidFill>
              </a:endParaRPr>
            </a:p>
          </p:txBody>
        </p:sp>
        <p:sp>
          <p:nvSpPr>
            <p:cNvPr id="17" name="Oval 2260"/>
            <p:cNvSpPr>
              <a:spLocks noChangeArrowheads="1"/>
            </p:cNvSpPr>
            <p:nvPr/>
          </p:nvSpPr>
          <p:spPr bwMode="auto">
            <a:xfrm>
              <a:off x="5428004" y="1916832"/>
              <a:ext cx="142875" cy="14287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ko-KR" altLang="en-US" sz="1100">
                <a:solidFill>
                  <a:srgbClr val="7030A0"/>
                </a:solidFill>
              </a:endParaRPr>
            </a:p>
          </p:txBody>
        </p:sp>
        <p:sp>
          <p:nvSpPr>
            <p:cNvPr id="19" name="Oval 2260"/>
            <p:cNvSpPr>
              <a:spLocks noChangeArrowheads="1"/>
            </p:cNvSpPr>
            <p:nvPr/>
          </p:nvSpPr>
          <p:spPr bwMode="auto">
            <a:xfrm>
              <a:off x="6073290" y="2132856"/>
              <a:ext cx="142875" cy="14287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ko-KR" altLang="en-US" sz="1100">
                <a:solidFill>
                  <a:srgbClr val="7030A0"/>
                </a:solidFill>
              </a:endParaRPr>
            </a:p>
          </p:txBody>
        </p:sp>
        <p:sp>
          <p:nvSpPr>
            <p:cNvPr id="21" name="Oval 2260"/>
            <p:cNvSpPr>
              <a:spLocks noChangeArrowheads="1"/>
            </p:cNvSpPr>
            <p:nvPr/>
          </p:nvSpPr>
          <p:spPr bwMode="auto">
            <a:xfrm>
              <a:off x="6004068" y="4653136"/>
              <a:ext cx="142875" cy="14287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ko-KR" altLang="en-US" sz="1100">
                <a:solidFill>
                  <a:srgbClr val="7030A0"/>
                </a:solidFill>
              </a:endParaRPr>
            </a:p>
          </p:txBody>
        </p:sp>
        <p:sp>
          <p:nvSpPr>
            <p:cNvPr id="22" name="Text Box 2253"/>
            <p:cNvSpPr txBox="1">
              <a:spLocks noChangeArrowheads="1"/>
            </p:cNvSpPr>
            <p:nvPr/>
          </p:nvSpPr>
          <p:spPr bwMode="auto">
            <a:xfrm>
              <a:off x="8401009" y="3717032"/>
              <a:ext cx="558986" cy="2984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1100" b="1" dirty="0" smtClean="0">
                  <a:solidFill>
                    <a:srgbClr val="7030A0"/>
                  </a:solidFill>
                </a:rPr>
                <a:t>Boiler</a:t>
              </a:r>
              <a:endParaRPr lang="ko-KR" altLang="en-US" sz="1100" b="1" dirty="0">
                <a:solidFill>
                  <a:srgbClr val="7030A0"/>
                </a:solidFill>
              </a:endParaRPr>
            </a:p>
          </p:txBody>
        </p:sp>
        <p:sp>
          <p:nvSpPr>
            <p:cNvPr id="23" name="Oval 2260"/>
            <p:cNvSpPr>
              <a:spLocks noChangeArrowheads="1"/>
            </p:cNvSpPr>
            <p:nvPr/>
          </p:nvSpPr>
          <p:spPr bwMode="auto">
            <a:xfrm>
              <a:off x="8604448" y="3573016"/>
              <a:ext cx="142875" cy="14287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ko-KR" altLang="en-US" sz="1100">
                <a:solidFill>
                  <a:srgbClr val="7030A0"/>
                </a:solidFill>
              </a:endParaRPr>
            </a:p>
          </p:txBody>
        </p:sp>
        <p:cxnSp>
          <p:nvCxnSpPr>
            <p:cNvPr id="26" name="직선 연결선 31"/>
            <p:cNvCxnSpPr/>
            <p:nvPr/>
          </p:nvCxnSpPr>
          <p:spPr>
            <a:xfrm flipV="1">
              <a:off x="5940152" y="3439994"/>
              <a:ext cx="366109" cy="421053"/>
            </a:xfrm>
            <a:prstGeom prst="line">
              <a:avLst/>
            </a:prstGeom>
            <a:ln w="50800">
              <a:solidFill>
                <a:srgbClr val="FF99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32"/>
            <p:cNvCxnSpPr>
              <a:stCxn id="10" idx="3"/>
            </p:cNvCxnSpPr>
            <p:nvPr/>
          </p:nvCxnSpPr>
          <p:spPr>
            <a:xfrm>
              <a:off x="5764132" y="2667773"/>
              <a:ext cx="326105" cy="185163"/>
            </a:xfrm>
            <a:prstGeom prst="line">
              <a:avLst/>
            </a:prstGeom>
            <a:ln w="50800">
              <a:solidFill>
                <a:srgbClr val="FF99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34"/>
            <p:cNvCxnSpPr/>
            <p:nvPr/>
          </p:nvCxnSpPr>
          <p:spPr>
            <a:xfrm>
              <a:off x="5580112" y="2060848"/>
              <a:ext cx="576064" cy="648072"/>
            </a:xfrm>
            <a:prstGeom prst="line">
              <a:avLst/>
            </a:prstGeom>
            <a:ln w="50800">
              <a:solidFill>
                <a:srgbClr val="FF99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37"/>
            <p:cNvCxnSpPr>
              <a:endCxn id="8" idx="0"/>
            </p:cNvCxnSpPr>
            <p:nvPr/>
          </p:nvCxnSpPr>
          <p:spPr>
            <a:xfrm>
              <a:off x="6156176" y="2276872"/>
              <a:ext cx="197648" cy="467840"/>
            </a:xfrm>
            <a:prstGeom prst="line">
              <a:avLst/>
            </a:prstGeom>
            <a:ln w="50800">
              <a:solidFill>
                <a:srgbClr val="FF99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40"/>
            <p:cNvCxnSpPr/>
            <p:nvPr/>
          </p:nvCxnSpPr>
          <p:spPr>
            <a:xfrm flipH="1">
              <a:off x="6156176" y="3284984"/>
              <a:ext cx="288032" cy="1368152"/>
            </a:xfrm>
            <a:prstGeom prst="line">
              <a:avLst/>
            </a:prstGeom>
            <a:ln w="50800">
              <a:solidFill>
                <a:srgbClr val="FF99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43"/>
            <p:cNvCxnSpPr/>
            <p:nvPr/>
          </p:nvCxnSpPr>
          <p:spPr>
            <a:xfrm flipH="1">
              <a:off x="6516216" y="1628800"/>
              <a:ext cx="648072" cy="1080120"/>
            </a:xfrm>
            <a:prstGeom prst="line">
              <a:avLst/>
            </a:prstGeom>
            <a:ln w="50800">
              <a:solidFill>
                <a:srgbClr val="FF99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45"/>
            <p:cNvCxnSpPr/>
            <p:nvPr/>
          </p:nvCxnSpPr>
          <p:spPr>
            <a:xfrm>
              <a:off x="6732240" y="2852936"/>
              <a:ext cx="1872208" cy="720080"/>
            </a:xfrm>
            <a:prstGeom prst="line">
              <a:avLst/>
            </a:prstGeom>
            <a:ln w="50800">
              <a:solidFill>
                <a:srgbClr val="FF99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47"/>
            <p:cNvCxnSpPr/>
            <p:nvPr/>
          </p:nvCxnSpPr>
          <p:spPr>
            <a:xfrm>
              <a:off x="6588224" y="3356992"/>
              <a:ext cx="576064" cy="1512168"/>
            </a:xfrm>
            <a:prstGeom prst="line">
              <a:avLst/>
            </a:prstGeom>
            <a:ln w="50800">
              <a:solidFill>
                <a:srgbClr val="FF99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그림 49" descr="휴댜폰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7" t="12600" r="50388" b="11801"/>
            <a:stretch>
              <a:fillRect/>
            </a:stretch>
          </p:blipFill>
          <p:spPr>
            <a:xfrm>
              <a:off x="2627784" y="5373216"/>
              <a:ext cx="504056" cy="1008112"/>
            </a:xfrm>
            <a:prstGeom prst="rect">
              <a:avLst/>
            </a:prstGeom>
          </p:spPr>
        </p:pic>
        <p:pic>
          <p:nvPicPr>
            <p:cNvPr id="35" name="그림 50" descr="서버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200" t="8542" r="20201" b="10306"/>
            <a:stretch>
              <a:fillRect/>
            </a:stretch>
          </p:blipFill>
          <p:spPr>
            <a:xfrm>
              <a:off x="3491880" y="5589240"/>
              <a:ext cx="504056" cy="736698"/>
            </a:xfrm>
            <a:prstGeom prst="rect">
              <a:avLst/>
            </a:prstGeom>
          </p:spPr>
        </p:pic>
        <p:cxnSp>
          <p:nvCxnSpPr>
            <p:cNvPr id="36" name="직선 연결선 51"/>
            <p:cNvCxnSpPr>
              <a:endCxn id="35" idx="1"/>
            </p:cNvCxnSpPr>
            <p:nvPr/>
          </p:nvCxnSpPr>
          <p:spPr>
            <a:xfrm>
              <a:off x="3131840" y="5949280"/>
              <a:ext cx="360040" cy="8309"/>
            </a:xfrm>
            <a:prstGeom prst="line">
              <a:avLst/>
            </a:prstGeom>
            <a:ln w="50800">
              <a:solidFill>
                <a:srgbClr val="FF99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54"/>
            <p:cNvCxnSpPr/>
            <p:nvPr/>
          </p:nvCxnSpPr>
          <p:spPr>
            <a:xfrm flipV="1">
              <a:off x="3995936" y="3284984"/>
              <a:ext cx="1800200" cy="2664296"/>
            </a:xfrm>
            <a:prstGeom prst="line">
              <a:avLst/>
            </a:prstGeom>
            <a:ln w="50800">
              <a:solidFill>
                <a:srgbClr val="FF99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2" descr="http://4.bp.blogspot.com/_VdxaqE5dzLA/TASYRtCjtvI/AAAAAAAAABA/yq1muzmvPMI/s1600/frid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59" y="3638562"/>
            <a:ext cx="349513" cy="6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1184856" y="1287887"/>
            <a:ext cx="2099256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SMART APPLIANCE</a:t>
            </a:r>
            <a:endParaRPr lang="en-GB" sz="1800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00907" y="1285740"/>
            <a:ext cx="2099256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SMART HOME</a:t>
            </a:r>
            <a:endParaRPr lang="en-GB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13927" y="1309351"/>
            <a:ext cx="2099256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SMART GRID</a:t>
            </a:r>
            <a:endParaRPr lang="en-GB" sz="1800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45122" y="4501164"/>
            <a:ext cx="20992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  <a:latin typeface="Calibri" pitchFamily="34" charset="0"/>
              </a:rPr>
              <a:t>INDUCED ENERGY </a:t>
            </a:r>
            <a:endParaRPr lang="en-GB" sz="18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030" name="Picture 6" descr="http://blog.iaee.org/wp-content/uploads/2010/11/IAE-SMARTGRID-1.jpg"/>
          <p:cNvPicPr>
            <a:picLocks noChangeAspect="1" noChangeArrowheads="1"/>
          </p:cNvPicPr>
          <p:nvPr/>
        </p:nvPicPr>
        <p:blipFill>
          <a:blip r:embed="rId12" cstate="print"/>
          <a:srcRect l="46087" t="34605"/>
          <a:stretch>
            <a:fillRect/>
          </a:stretch>
        </p:blipFill>
        <p:spPr bwMode="auto">
          <a:xfrm>
            <a:off x="5528710" y="1712892"/>
            <a:ext cx="3615290" cy="2717441"/>
          </a:xfrm>
          <a:prstGeom prst="rect">
            <a:avLst/>
          </a:prstGeom>
          <a:noFill/>
        </p:spPr>
      </p:pic>
      <p:pic>
        <p:nvPicPr>
          <p:cNvPr id="71" name="Picture 2" descr="http://4.bp.blogspot.com/_VdxaqE5dzLA/TASYRtCjtvI/AAAAAAAAABA/yq1muzmvPMI/s1600/fridg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25" y="3614950"/>
            <a:ext cx="258296" cy="4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1248280" y="4507418"/>
            <a:ext cx="5344733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Calibri" pitchFamily="34" charset="0"/>
              </a:rPr>
              <a:t>* How do we ensure that each component is as efficient as possible? </a:t>
            </a:r>
          </a:p>
          <a:p>
            <a:r>
              <a:rPr lang="en-US" b="1" dirty="0">
                <a:solidFill>
                  <a:schemeClr val="bg2"/>
                </a:solidFill>
                <a:latin typeface="Calibri" pitchFamily="34" charset="0"/>
              </a:rPr>
              <a:t>*</a:t>
            </a:r>
            <a:r>
              <a:rPr lang="en-US" b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Calibri" pitchFamily="34" charset="0"/>
              </a:rPr>
              <a:t>How do we integrate energy efficiency into the development of systems? 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Calibri" pitchFamily="34" charset="0"/>
              </a:rPr>
              <a:t>* How </a:t>
            </a:r>
            <a:r>
              <a:rPr lang="en-US" b="1" dirty="0" smtClean="0">
                <a:solidFill>
                  <a:schemeClr val="bg2"/>
                </a:solidFill>
                <a:latin typeface="Calibri" pitchFamily="34" charset="0"/>
              </a:rPr>
              <a:t>do we </a:t>
            </a:r>
            <a:r>
              <a:rPr lang="en-US" b="1" dirty="0" err="1" smtClean="0">
                <a:solidFill>
                  <a:schemeClr val="bg2"/>
                </a:solidFill>
                <a:latin typeface="Calibri" pitchFamily="34" charset="0"/>
              </a:rPr>
              <a:t>optimise</a:t>
            </a:r>
            <a:r>
              <a:rPr lang="en-US" b="1" dirty="0" smtClean="0">
                <a:solidFill>
                  <a:schemeClr val="bg2"/>
                </a:solidFill>
                <a:latin typeface="Calibri" pitchFamily="34" charset="0"/>
              </a:rPr>
              <a:t> systems from an energy efficiency perspective?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4855" y="744952"/>
            <a:ext cx="57311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  <a:latin typeface="Calibri" pitchFamily="34" charset="0"/>
              </a:rPr>
              <a:t>EMBEDDED ENERGY IN COMPONENTS AND SYSTEMS </a:t>
            </a:r>
            <a:endParaRPr lang="en-GB" sz="1800" b="1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12" y="787868"/>
            <a:ext cx="7724775" cy="5360987"/>
          </a:xfrm>
        </p:spPr>
        <p:txBody>
          <a:bodyPr/>
          <a:lstStyle/>
          <a:p>
            <a:r>
              <a:rPr lang="en-US" dirty="0" smtClean="0"/>
              <a:t>Technically </a:t>
            </a:r>
            <a:r>
              <a:rPr lang="en-US" dirty="0"/>
              <a:t>complex – interfaces – requires systems-based approach </a:t>
            </a:r>
          </a:p>
          <a:p>
            <a:r>
              <a:rPr lang="en-US" dirty="0" smtClean="0"/>
              <a:t>Multiple stakeholder engagement </a:t>
            </a:r>
            <a:endParaRPr lang="en-US" dirty="0" smtClean="0"/>
          </a:p>
          <a:p>
            <a:r>
              <a:rPr lang="en-US" dirty="0" smtClean="0"/>
              <a:t>Integrated policy approaches </a:t>
            </a:r>
            <a:endParaRPr lang="en-US" dirty="0" smtClean="0"/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Understanding interactions </a:t>
            </a:r>
          </a:p>
          <a:p>
            <a:r>
              <a:rPr lang="en-US" dirty="0"/>
              <a:t>Communication protocols &amp; energy management </a:t>
            </a:r>
            <a:endParaRPr lang="en-US" dirty="0" smtClean="0"/>
          </a:p>
          <a:p>
            <a:r>
              <a:rPr lang="en-US" dirty="0" smtClean="0"/>
              <a:t>Technical standards play a key role – but energy efficiency needs to be part of the process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5412" y="5903893"/>
            <a:ext cx="7978588" cy="95410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Need for concerted </a:t>
            </a:r>
            <a:r>
              <a:rPr lang="en-US" sz="2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&amp; international efforts </a:t>
            </a:r>
            <a:r>
              <a:rPr lang="en-US" sz="28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both in terms of policies and supporting </a:t>
            </a:r>
            <a:r>
              <a:rPr lang="en-US" sz="2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measures</a:t>
            </a:r>
            <a:endParaRPr lang="en-GB" sz="2800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IEA and partners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570" y="1200244"/>
            <a:ext cx="7724775" cy="5360987"/>
          </a:xfrm>
        </p:spPr>
        <p:txBody>
          <a:bodyPr/>
          <a:lstStyle/>
          <a:p>
            <a:r>
              <a:rPr lang="en-US" dirty="0" smtClean="0"/>
              <a:t>IEA Implementing Agreement for Energy Efficient End-use Equipment (4E) Standby Power Annex &amp;</a:t>
            </a:r>
            <a:r>
              <a:rPr lang="en-US" dirty="0"/>
              <a:t> </a:t>
            </a:r>
            <a:r>
              <a:rPr lang="en-US" dirty="0" smtClean="0"/>
              <a:t>Clean Energy Ministerial Super Efficient Appliance Deployment (SEAD) initiative </a:t>
            </a:r>
            <a:r>
              <a:rPr lang="en-GB" dirty="0" smtClean="0"/>
              <a:t>working group &amp; IEA networked standby project</a:t>
            </a:r>
          </a:p>
          <a:p>
            <a:r>
              <a:rPr lang="en-US" dirty="0" smtClean="0"/>
              <a:t>Plans: technical workshop in March 2013, conference in September 2013, publication 3Q 2013</a:t>
            </a:r>
          </a:p>
          <a:p>
            <a:r>
              <a:rPr lang="en-US" dirty="0" smtClean="0"/>
              <a:t>New topics and areas? </a:t>
            </a:r>
          </a:p>
          <a:p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vida.rozite@iea.org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410215"/>
      </p:ext>
    </p:extLst>
  </p:cSld>
  <p:clrMapOvr>
    <a:masterClrMapping/>
  </p:clrMapOvr>
</p:sld>
</file>

<file path=ppt/theme/theme1.xml><?xml version="1.0" encoding="utf-8"?>
<a:theme xmlns:a="http://schemas.openxmlformats.org/drawingml/2006/main" name="Energy_Efficiency_01">
  <a:themeElements>
    <a:clrScheme name="">
      <a:dk1>
        <a:srgbClr val="336699"/>
      </a:dk1>
      <a:lt1>
        <a:srgbClr val="FFFFFF"/>
      </a:lt1>
      <a:dk2>
        <a:srgbClr val="017896"/>
      </a:dk2>
      <a:lt2>
        <a:srgbClr val="000000"/>
      </a:lt2>
      <a:accent1>
        <a:srgbClr val="FF9900"/>
      </a:accent1>
      <a:accent2>
        <a:srgbClr val="0099CC"/>
      </a:accent2>
      <a:accent3>
        <a:srgbClr val="FFFFFF"/>
      </a:accent3>
      <a:accent4>
        <a:srgbClr val="2A5682"/>
      </a:accent4>
      <a:accent5>
        <a:srgbClr val="FFCAAA"/>
      </a:accent5>
      <a:accent6>
        <a:srgbClr val="008AB9"/>
      </a:accent6>
      <a:hlink>
        <a:srgbClr val="330099"/>
      </a:hlink>
      <a:folHlink>
        <a:srgbClr val="CBCBCB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66CC"/>
    </a:dk2>
    <a:lt2>
      <a:srgbClr val="CBCBCB"/>
    </a:lt2>
    <a:accent1>
      <a:srgbClr val="009999"/>
    </a:accent1>
    <a:accent2>
      <a:srgbClr val="FF9933"/>
    </a:accent2>
    <a:accent3>
      <a:srgbClr val="AAB8E2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Energy_Efficiency_01</Template>
  <TotalTime>4181</TotalTime>
  <Words>388</Words>
  <Application>Microsoft Office PowerPoint</Application>
  <PresentationFormat>On-screen Show (4:3)</PresentationFormat>
  <Paragraphs>66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Energy_Efficiency_01</vt:lpstr>
      <vt:lpstr>Towards smart and energy efficient systems </vt:lpstr>
      <vt:lpstr> Benefits and opportunities of ICT, smart grids and smart systems  </vt:lpstr>
      <vt:lpstr> Rapid development and deployment projected </vt:lpstr>
      <vt:lpstr>Global networked standby power  estimated savings potentials (TWh)*</vt:lpstr>
      <vt:lpstr>Developing energy efficient systems  </vt:lpstr>
      <vt:lpstr>How?  </vt:lpstr>
      <vt:lpstr>IEA and partners </vt:lpstr>
    </vt:vector>
  </TitlesOfParts>
  <Company>International Energy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Edita Zlatic</dc:creator>
  <cp:lastModifiedBy>ROZITE_V</cp:lastModifiedBy>
  <cp:revision>365</cp:revision>
  <dcterms:created xsi:type="dcterms:W3CDTF">2010-09-02T16:14:18Z</dcterms:created>
  <dcterms:modified xsi:type="dcterms:W3CDTF">2012-09-12T14:27:12Z</dcterms:modified>
</cp:coreProperties>
</file>