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3" r:id="rId1"/>
    <p:sldMasterId id="2147483665" r:id="rId2"/>
    <p:sldMasterId id="2147483660" r:id="rId3"/>
    <p:sldMasterId id="2147483723" r:id="rId4"/>
  </p:sldMasterIdLst>
  <p:notesMasterIdLst>
    <p:notesMasterId r:id="rId22"/>
  </p:notesMasterIdLst>
  <p:handoutMasterIdLst>
    <p:handoutMasterId r:id="rId23"/>
  </p:handoutMasterIdLst>
  <p:sldIdLst>
    <p:sldId id="359" r:id="rId5"/>
    <p:sldId id="405" r:id="rId6"/>
    <p:sldId id="406" r:id="rId7"/>
    <p:sldId id="388" r:id="rId8"/>
    <p:sldId id="407" r:id="rId9"/>
    <p:sldId id="422" r:id="rId10"/>
    <p:sldId id="412" r:id="rId11"/>
    <p:sldId id="425" r:id="rId12"/>
    <p:sldId id="426" r:id="rId13"/>
    <p:sldId id="427" r:id="rId14"/>
    <p:sldId id="428" r:id="rId15"/>
    <p:sldId id="429" r:id="rId16"/>
    <p:sldId id="430" r:id="rId17"/>
    <p:sldId id="432" r:id="rId18"/>
    <p:sldId id="433" r:id="rId19"/>
    <p:sldId id="431" r:id="rId20"/>
    <p:sldId id="42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Gehring" initials="u" lastIdx="0" clrIdx="0"/>
  <p:cmAuthor id="1" name="Larsh Johnson" initials="" lastIdx="6" clrIdx="1"/>
  <p:cmAuthor id="2" name="Chris-Dad" initials="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2E81B4"/>
    <a:srgbClr val="E6F2FF"/>
    <a:srgbClr val="FFFFFF"/>
    <a:srgbClr val="63BDFF"/>
    <a:srgbClr val="007DD4"/>
    <a:srgbClr val="002A5C"/>
    <a:srgbClr val="0062AA"/>
    <a:srgbClr val="4F83D7"/>
    <a:srgbClr val="C40000"/>
    <a:srgbClr val="86A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6" autoAdjust="0"/>
    <p:restoredTop sz="88000" autoAdjust="0"/>
  </p:normalViewPr>
  <p:slideViewPr>
    <p:cSldViewPr snapToGrid="0">
      <p:cViewPr varScale="1">
        <p:scale>
          <a:sx n="84" d="100"/>
          <a:sy n="84" d="100"/>
        </p:scale>
        <p:origin x="-2072" y="-10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C4CD0-8567-C946-A664-2117BFB1D57E}" type="datetime1">
              <a:rPr lang="en-US" smtClean="0"/>
              <a:pPr/>
              <a:t>14/09/2012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CF3A7-D54F-46EB-BEAD-45B0E6664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6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E7A696-5B9E-BA40-9C32-0DEBF854B87B}" type="datetime1">
              <a:rPr lang="en-US" smtClean="0"/>
              <a:pPr/>
              <a:t>14/09/2012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4D7B3D-7513-4794-9403-30FA6D901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0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7B3D-7513-4794-9403-30FA6D90131F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256" tIns="45128" rIns="90256" bIns="45128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591" y="4416098"/>
            <a:ext cx="5145220" cy="418399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**Find out how regulated the REP bills are in Texas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56137" cy="3492500"/>
          </a:xfrm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59" y="4415321"/>
            <a:ext cx="5612082" cy="41874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147" tIns="44573" rIns="89147" bIns="44573"/>
          <a:lstStyle/>
          <a:p>
            <a:pPr defTabSz="860176"/>
            <a:r>
              <a:rPr lang="en-US" altLang="zh-CN" dirty="0" smtClean="0">
                <a:ea typeface="宋体" charset="0"/>
                <a:cs typeface="宋体" charset="0"/>
              </a:rPr>
              <a:t>Customer Operations</a:t>
            </a:r>
            <a:r>
              <a:rPr lang="en-US" altLang="zh-CN" baseline="0" dirty="0" smtClean="0">
                <a:ea typeface="宋体" charset="0"/>
                <a:cs typeface="宋体" charset="0"/>
              </a:rPr>
              <a:t> – add to the top line</a:t>
            </a:r>
            <a:endParaRPr lang="en-US" altLang="zh-CN" dirty="0" smtClean="0">
              <a:ea typeface="宋体" charset="0"/>
              <a:cs typeface="宋体" charset="0"/>
            </a:endParaRPr>
          </a:p>
          <a:p>
            <a:pPr defTabSz="860176"/>
            <a:endParaRPr lang="en-US" altLang="zh-CN" dirty="0" smtClean="0">
              <a:ea typeface="宋体" charset="0"/>
              <a:cs typeface="宋体" charset="0"/>
            </a:endParaRPr>
          </a:p>
          <a:p>
            <a:pPr defTabSz="860176"/>
            <a:r>
              <a:rPr lang="en-US" altLang="zh-CN" dirty="0" smtClean="0">
                <a:ea typeface="宋体" charset="0"/>
                <a:cs typeface="宋体" charset="0"/>
              </a:rPr>
              <a:t>Market</a:t>
            </a:r>
            <a:r>
              <a:rPr lang="en-US" altLang="zh-CN" baseline="0" dirty="0" smtClean="0">
                <a:ea typeface="宋体" charset="0"/>
                <a:cs typeface="宋体" charset="0"/>
              </a:rPr>
              <a:t> Operations</a:t>
            </a:r>
          </a:p>
          <a:p>
            <a:pPr defTabSz="860176"/>
            <a:r>
              <a:rPr lang="en-US" altLang="zh-CN" baseline="0" dirty="0" smtClean="0">
                <a:ea typeface="宋体" charset="0"/>
                <a:cs typeface="宋体" charset="0"/>
              </a:rPr>
              <a:t>Grid Operations</a:t>
            </a:r>
          </a:p>
          <a:p>
            <a:pPr defTabSz="860176"/>
            <a:r>
              <a:rPr lang="en-US" altLang="zh-CN" baseline="0" dirty="0" smtClean="0">
                <a:ea typeface="宋体" charset="0"/>
                <a:cs typeface="宋体" charset="0"/>
              </a:rPr>
              <a:t>AMI Operations</a:t>
            </a:r>
          </a:p>
          <a:p>
            <a:pPr defTabSz="860176"/>
            <a:endParaRPr lang="en-US" altLang="zh-CN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7B3D-7513-4794-9403-30FA6D9013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5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or 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D1C69-2763-4323-995E-293FB246A88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w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w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05100"/>
            <a:ext cx="9156700" cy="270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975" dist="12700" dir="5400000" rotWithShape="0">
              <a:schemeClr val="tx1">
                <a:lumMod val="95000"/>
                <a:lumOff val="5000"/>
                <a:alpha val="5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619500"/>
            <a:ext cx="7772400" cy="609600"/>
          </a:xfrm>
        </p:spPr>
        <p:txBody>
          <a:bodyPr anchor="t" anchorCtr="0">
            <a:noAutofit/>
          </a:bodyPr>
          <a:lstStyle>
            <a:lvl1pPr algn="l">
              <a:defRPr sz="4000"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241800"/>
            <a:ext cx="6400800" cy="444500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3429000" y="5156200"/>
            <a:ext cx="5715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10" name="Picture 9" descr="eMeter logo_colo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3034374"/>
            <a:ext cx="1161895" cy="49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1397000"/>
            <a:ext cx="7772400" cy="28575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2800" i="1"/>
            </a:lvl1pPr>
          </a:lstStyle>
          <a:p>
            <a:r>
              <a:rPr lang="en-US" dirty="0" smtClean="0"/>
              <a:t>“We are extremely pleased about implementing this new data and system management functionality and with the experienced team of eMeter personnel. A system such as this is absolutely necessary to get the greatest value out of our fixed.”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648200"/>
            <a:ext cx="3200400" cy="1371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Jim Dickenson</a:t>
            </a:r>
          </a:p>
          <a:p>
            <a:pPr lvl="0"/>
            <a:r>
              <a:rPr lang="en-US" dirty="0" smtClean="0"/>
              <a:t>Chief Executive Officer</a:t>
            </a:r>
          </a:p>
          <a:p>
            <a:pPr lvl="0"/>
            <a:r>
              <a:rPr lang="en-US" dirty="0" smtClean="0"/>
              <a:t>JEA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149601"/>
            <a:ext cx="9144000" cy="558799"/>
          </a:xfrm>
        </p:spPr>
        <p:txBody>
          <a:bodyPr tIns="0" bIns="0"/>
          <a:lstStyle>
            <a:lvl1pPr algn="ctr">
              <a:defRPr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2700"/>
            <a:ext cx="9144000" cy="11811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Schedule Proposal</a:t>
            </a:r>
          </a:p>
        </p:txBody>
      </p:sp>
      <p:pic>
        <p:nvPicPr>
          <p:cNvPr id="4" name="Picture 3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1397000"/>
            <a:ext cx="7772400" cy="28575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2800" i="1"/>
            </a:lvl1pPr>
          </a:lstStyle>
          <a:p>
            <a:r>
              <a:rPr lang="en-US" dirty="0" smtClean="0"/>
              <a:t>“We are extremely pleased about implementing this new data and system management functionality and with the experienced team of eMeter personnel. A system such as this is absolutely necessary to get the greatest value out of our fixed.”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648200"/>
            <a:ext cx="3200400" cy="1371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Jim Dickenson</a:t>
            </a:r>
          </a:p>
          <a:p>
            <a:pPr lvl="0"/>
            <a:r>
              <a:rPr lang="en-US" dirty="0" smtClean="0"/>
              <a:t>Chief Executive Officer</a:t>
            </a:r>
          </a:p>
          <a:p>
            <a:pPr lvl="0"/>
            <a:r>
              <a:rPr lang="en-US" dirty="0" smtClean="0"/>
              <a:t>JEA</a:t>
            </a:r>
            <a:endParaRPr lang="en-US" dirty="0"/>
          </a:p>
        </p:txBody>
      </p:sp>
      <p:pic>
        <p:nvPicPr>
          <p:cNvPr id="4" name="Picture 3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onfidenti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244600" y="6451600"/>
            <a:ext cx="6273800" cy="254000"/>
          </a:xfrm>
        </p:spPr>
        <p:txBody>
          <a:bodyPr/>
          <a:lstStyle/>
          <a:p>
            <a:r>
              <a:rPr lang="en-US" dirty="0" smtClean="0"/>
              <a:t> CONFIDENTIAL 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54200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8229600" cy="520700"/>
          </a:xfrm>
        </p:spPr>
        <p:txBody>
          <a:bodyPr bIns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01800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92200"/>
            <a:ext cx="8229600" cy="444500"/>
          </a:xfrm>
        </p:spPr>
        <p:txBody>
          <a:bodyPr lIns="91440" tIns="0" bIns="0">
            <a:noAutofit/>
          </a:bodyPr>
          <a:lstStyle>
            <a:lvl1pPr>
              <a:defRPr sz="2400">
                <a:solidFill>
                  <a:srgbClr val="01000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Section Headline &amp; Smaller Font Break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87500"/>
            <a:ext cx="4165600" cy="43434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00600" y="1587500"/>
            <a:ext cx="3886200" cy="43434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28900"/>
            <a:ext cx="9156700" cy="2882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975" dist="12700" dir="5400000" rotWithShape="0">
              <a:schemeClr val="tx1">
                <a:lumMod val="95000"/>
                <a:lumOff val="5000"/>
                <a:alpha val="5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479800"/>
            <a:ext cx="8343900" cy="1066800"/>
          </a:xfrm>
        </p:spPr>
        <p:txBody>
          <a:bodyPr anchor="t" anchorCtr="0">
            <a:noAutofit/>
          </a:bodyPr>
          <a:lstStyle>
            <a:lvl1pPr algn="l">
              <a:lnSpc>
                <a:spcPts val="4100"/>
              </a:lnSpc>
              <a:defRPr sz="4000"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Title of the Presentation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572000"/>
            <a:ext cx="6400800" cy="444500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4140200" y="5245100"/>
            <a:ext cx="50038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11" name="Picture 10" descr="eMeter logo_colo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2958174"/>
            <a:ext cx="1161895" cy="49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41500"/>
            <a:ext cx="4114800" cy="41148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00600" y="18415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8229600" cy="520700"/>
          </a:xfrm>
        </p:spPr>
        <p:txBody>
          <a:bodyPr bIns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14500"/>
            <a:ext cx="4114800" cy="41148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92200"/>
            <a:ext cx="8229600" cy="444500"/>
          </a:xfrm>
        </p:spPr>
        <p:txBody>
          <a:bodyPr lIns="91440" tIns="0" bIns="0">
            <a:noAutofit/>
          </a:bodyPr>
          <a:lstStyle>
            <a:lvl1pPr>
              <a:defRPr sz="2400">
                <a:solidFill>
                  <a:srgbClr val="01000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Section Headline &amp; Smaller Font Break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00600" y="17145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57200" y="2895600"/>
            <a:ext cx="8229600" cy="3111500"/>
          </a:xfrm>
        </p:spPr>
        <p:txBody>
          <a:bodyPr/>
          <a:lstStyle/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002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3124200"/>
            <a:ext cx="8229600" cy="28956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8229600" cy="520700"/>
          </a:xfrm>
        </p:spPr>
        <p:txBody>
          <a:bodyPr bIns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92200"/>
            <a:ext cx="8229600" cy="444500"/>
          </a:xfrm>
        </p:spPr>
        <p:txBody>
          <a:bodyPr lIns="91440" tIns="0" bIns="0">
            <a:noAutofit/>
          </a:bodyPr>
          <a:lstStyle>
            <a:lvl1pPr>
              <a:defRPr sz="2400">
                <a:solidFill>
                  <a:srgbClr val="01000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Section Headline &amp; Smaller Font Break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2997200"/>
            <a:ext cx="8229600" cy="28956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018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029200"/>
            <a:ext cx="8229600" cy="10287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828800"/>
            <a:ext cx="8229600" cy="28956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8229600" cy="520700"/>
          </a:xfrm>
        </p:spPr>
        <p:txBody>
          <a:bodyPr bIns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92200"/>
            <a:ext cx="8229600" cy="444500"/>
          </a:xfrm>
        </p:spPr>
        <p:txBody>
          <a:bodyPr lIns="91440" tIns="0" bIns="0">
            <a:noAutofit/>
          </a:bodyPr>
          <a:lstStyle>
            <a:lvl1pPr>
              <a:defRPr sz="2400">
                <a:solidFill>
                  <a:srgbClr val="01000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Section Headline &amp; Smaller Font Break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701800"/>
            <a:ext cx="8229600" cy="29718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260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7" name="Picture 6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6" name="Picture 5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28900"/>
            <a:ext cx="9156700" cy="3111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975" dist="12700" dir="5400000" rotWithShape="0">
              <a:schemeClr val="tx1">
                <a:lumMod val="95000"/>
                <a:lumOff val="5000"/>
                <a:alpha val="5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543300"/>
            <a:ext cx="8343900" cy="520700"/>
          </a:xfrm>
        </p:spPr>
        <p:txBody>
          <a:bodyPr anchor="t" anchorCtr="0">
            <a:noAutofit/>
          </a:bodyPr>
          <a:lstStyle>
            <a:lvl1pPr algn="l">
              <a:lnSpc>
                <a:spcPts val="4100"/>
              </a:lnSpc>
              <a:defRPr sz="4000"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584700"/>
            <a:ext cx="6400800" cy="444500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114800"/>
            <a:ext cx="8356600" cy="4445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cs typeface="Georgi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With a Sub Headline</a:t>
            </a:r>
            <a:endParaRPr lang="en-US" dirty="0"/>
          </a:p>
        </p:txBody>
      </p:sp>
      <p:sp>
        <p:nvSpPr>
          <p:cNvPr id="9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4318000" y="5473700"/>
            <a:ext cx="48260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10" name="Picture 9" descr="eMeter logo_colo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2958174"/>
            <a:ext cx="1161895" cy="49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54200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6" name="Picture 5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8229600" cy="520700"/>
          </a:xfrm>
        </p:spPr>
        <p:txBody>
          <a:bodyPr bIns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01800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92200"/>
            <a:ext cx="8229600" cy="444500"/>
          </a:xfrm>
        </p:spPr>
        <p:txBody>
          <a:bodyPr lIns="91440" tIns="0" bIns="0">
            <a:noAutofit/>
          </a:bodyPr>
          <a:lstStyle>
            <a:lvl1pPr>
              <a:defRPr sz="2400">
                <a:solidFill>
                  <a:srgbClr val="01000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Section Headline &amp; Smaller Font Break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7" name="Picture 6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87500"/>
            <a:ext cx="4165600" cy="43434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00600" y="1587500"/>
            <a:ext cx="3886200" cy="43434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10" name="Picture 9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41500"/>
            <a:ext cx="4114800" cy="41148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00600" y="18415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7" name="Picture 6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8229600" cy="520700"/>
          </a:xfrm>
        </p:spPr>
        <p:txBody>
          <a:bodyPr bIns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14500"/>
            <a:ext cx="4114800" cy="4114800"/>
          </a:xfrm>
        </p:spPr>
        <p:txBody>
          <a:bodyPr/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92200"/>
            <a:ext cx="8229600" cy="444500"/>
          </a:xfrm>
        </p:spPr>
        <p:txBody>
          <a:bodyPr lIns="91440" tIns="0" bIns="0">
            <a:noAutofit/>
          </a:bodyPr>
          <a:lstStyle>
            <a:lvl1pPr>
              <a:defRPr sz="2400">
                <a:solidFill>
                  <a:srgbClr val="01000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Section Headline &amp; Smaller Font Break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00600" y="17145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10" name="Picture 9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57200" y="2895600"/>
            <a:ext cx="8229600" cy="3276600"/>
          </a:xfrm>
        </p:spPr>
        <p:txBody>
          <a:bodyPr/>
          <a:lstStyle/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002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11" name="Picture 10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3124200"/>
            <a:ext cx="8229600" cy="28956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7" name="Picture 6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8229600" cy="520700"/>
          </a:xfrm>
        </p:spPr>
        <p:txBody>
          <a:bodyPr bIns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92200"/>
            <a:ext cx="8229600" cy="444500"/>
          </a:xfrm>
        </p:spPr>
        <p:txBody>
          <a:bodyPr lIns="91440" tIns="0" bIns="0">
            <a:noAutofit/>
          </a:bodyPr>
          <a:lstStyle>
            <a:lvl1pPr>
              <a:defRPr sz="2400">
                <a:solidFill>
                  <a:srgbClr val="01000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Section Headline &amp; Smaller Font Break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2997200"/>
            <a:ext cx="8229600" cy="28956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018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8" name="Picture 7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0292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11" name="Picture 10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Headline 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828800"/>
            <a:ext cx="8229600" cy="28956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7" name="Picture 6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05100"/>
            <a:ext cx="9156700" cy="270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975" dist="12700" dir="5400000" rotWithShape="0">
              <a:schemeClr val="tx1">
                <a:lumMod val="95000"/>
                <a:lumOff val="5000"/>
                <a:alpha val="5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619500"/>
            <a:ext cx="7772400" cy="609600"/>
          </a:xfrm>
        </p:spPr>
        <p:txBody>
          <a:bodyPr anchor="t" anchorCtr="0">
            <a:noAutofit/>
          </a:bodyPr>
          <a:lstStyle>
            <a:lvl1pPr algn="l">
              <a:defRPr sz="4000"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241800"/>
            <a:ext cx="6400800" cy="444500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2273301"/>
            <a:ext cx="1519667" cy="1515287"/>
          </a:xfrm>
          <a:prstGeom prst="rect">
            <a:avLst/>
          </a:prstGeom>
        </p:spPr>
      </p:pic>
      <p:sp>
        <p:nvSpPr>
          <p:cNvPr id="10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3403600" y="5156200"/>
            <a:ext cx="57404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CONFIDENTIAL Copyright © 2012 eMeter, A Siemens Business. All rights reserved.</a:t>
            </a:r>
            <a:endParaRPr lang="en-US" dirty="0"/>
          </a:p>
        </p:txBody>
      </p:sp>
      <p:pic>
        <p:nvPicPr>
          <p:cNvPr id="11" name="Picture 10" descr="eMeter logo_color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2958174"/>
            <a:ext cx="1161895" cy="49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8229600" cy="520700"/>
          </a:xfrm>
        </p:spPr>
        <p:txBody>
          <a:bodyPr bIns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Headline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92200"/>
            <a:ext cx="8229600" cy="444500"/>
          </a:xfrm>
        </p:spPr>
        <p:txBody>
          <a:bodyPr lIns="91440" tIns="0" bIns="0">
            <a:noAutofit/>
          </a:bodyPr>
          <a:lstStyle>
            <a:lvl1pPr>
              <a:defRPr sz="2400">
                <a:solidFill>
                  <a:srgbClr val="01000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Section Headline &amp; Smaller Font Break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701800"/>
            <a:ext cx="8229600" cy="29718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26000"/>
            <a:ext cx="8229600" cy="1143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Graphic Description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8" name="Picture 7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05100"/>
            <a:ext cx="9156700" cy="270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975" dist="12700" dir="5400000" rotWithShape="0">
              <a:schemeClr val="tx1">
                <a:lumMod val="95000"/>
                <a:lumOff val="5000"/>
                <a:alpha val="5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619500"/>
            <a:ext cx="7772400" cy="609600"/>
          </a:xfrm>
        </p:spPr>
        <p:txBody>
          <a:bodyPr anchor="t" anchorCtr="0">
            <a:noAutofit/>
          </a:bodyPr>
          <a:lstStyle>
            <a:lvl1pPr algn="l">
              <a:defRPr sz="4000"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241800"/>
            <a:ext cx="6400800" cy="444500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eMeter - Logo Color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39396"/>
            <a:ext cx="1016000" cy="376903"/>
          </a:xfrm>
          <a:prstGeom prst="rect">
            <a:avLst/>
          </a:prstGeom>
        </p:spPr>
      </p:pic>
      <p:sp>
        <p:nvSpPr>
          <p:cNvPr id="6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5257800" y="5156200"/>
            <a:ext cx="38862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Copyright © 2011 eMeter Corp.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35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-18288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411480" marR="0" indent="-18288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2pPr>
            <a:lvl3pPr marL="685800" marR="0" indent="-13716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822960" marR="0" indent="-13716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1097280" marR="0" indent="-9144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-18288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5800" marR="0" lvl="2" indent="-13716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822960" marR="0" lvl="3" indent="-13716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097280" marR="0" lvl="4" indent="-9144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eMeter Corporation ©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C946-8D27-4209-BCAD-0EE67BCDC1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6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85D513-5B7D-8149-8606-9847CEDA7570}" type="datetimeFigureOut">
              <a:rPr lang="en-US" smtClean="0"/>
              <a:t>14/09/2012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DCBD-8BBC-E14B-9145-1B7A97494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8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149601"/>
            <a:ext cx="9144000" cy="558799"/>
          </a:xfrm>
        </p:spPr>
        <p:txBody>
          <a:bodyPr tIns="0" bIns="0"/>
          <a:lstStyle>
            <a:lvl1pPr algn="ctr">
              <a:defRPr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2700"/>
            <a:ext cx="9144000" cy="11811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Schedule Proposal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705100"/>
            <a:ext cx="9156700" cy="270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975" dist="12700" dir="5400000" rotWithShape="0">
              <a:schemeClr val="tx1">
                <a:lumMod val="95000"/>
                <a:lumOff val="5000"/>
                <a:alpha val="5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eter - Logo Color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39396"/>
            <a:ext cx="1016000" cy="376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1397000"/>
            <a:ext cx="7772400" cy="28575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2800" i="1"/>
            </a:lvl1pPr>
          </a:lstStyle>
          <a:p>
            <a:r>
              <a:rPr lang="en-US" dirty="0" smtClean="0"/>
              <a:t>“We are extremely pleased about implementing this new data and system management functionality and with the experienced team of eMeter personnel. A system such as this is absolutely necessary to get the greatest value out of our fixed.”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648200"/>
            <a:ext cx="3200400" cy="1371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Jim Dickenson</a:t>
            </a:r>
          </a:p>
          <a:p>
            <a:pPr lvl="0"/>
            <a:r>
              <a:rPr lang="en-US" dirty="0" smtClean="0"/>
              <a:t>Chief Executive Officer</a:t>
            </a:r>
          </a:p>
          <a:p>
            <a:pPr lvl="0"/>
            <a:r>
              <a:rPr lang="en-US" dirty="0" smtClean="0"/>
              <a:t>JEA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149601"/>
            <a:ext cx="9144000" cy="558799"/>
          </a:xfrm>
        </p:spPr>
        <p:txBody>
          <a:bodyPr tIns="0" bIns="0"/>
          <a:lstStyle>
            <a:lvl1pPr algn="ctr">
              <a:defRPr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2700"/>
            <a:ext cx="9144000" cy="11811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Schedule Proposal</a:t>
            </a:r>
          </a:p>
        </p:txBody>
      </p:sp>
      <p:pic>
        <p:nvPicPr>
          <p:cNvPr id="4" name="Picture 3" descr="confident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1397000"/>
            <a:ext cx="7772400" cy="28575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2800" i="1"/>
            </a:lvl1pPr>
          </a:lstStyle>
          <a:p>
            <a:r>
              <a:rPr lang="en-US" dirty="0" smtClean="0"/>
              <a:t>“We are extremely pleased about implementing this new data and system management functionality and with the experienced team of eMeter personnel. A system such as this is absolutely necessary to get the greatest value out of our fixed.”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648200"/>
            <a:ext cx="3200400" cy="1371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Jim Dickenson</a:t>
            </a:r>
          </a:p>
          <a:p>
            <a:pPr lvl="0"/>
            <a:r>
              <a:rPr lang="en-US" dirty="0" smtClean="0"/>
              <a:t>Chief Executive Officer</a:t>
            </a:r>
          </a:p>
          <a:p>
            <a:pPr lvl="0"/>
            <a:r>
              <a:rPr lang="en-US" dirty="0" smtClean="0"/>
              <a:t>JEA</a:t>
            </a:r>
            <a:endParaRPr lang="en-US" dirty="0"/>
          </a:p>
        </p:txBody>
      </p:sp>
      <p:pic>
        <p:nvPicPr>
          <p:cNvPr id="4" name="Picture 3" descr="confident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onfident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3547">
            <a:off x="7662433" y="-88900"/>
            <a:ext cx="1519667" cy="151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28900"/>
            <a:ext cx="9156700" cy="2882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975" dist="12700" dir="5400000" rotWithShape="0">
              <a:schemeClr val="tx1">
                <a:lumMod val="95000"/>
                <a:lumOff val="5000"/>
                <a:alpha val="5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479800"/>
            <a:ext cx="8343900" cy="1066800"/>
          </a:xfrm>
        </p:spPr>
        <p:txBody>
          <a:bodyPr anchor="t" anchorCtr="0">
            <a:noAutofit/>
          </a:bodyPr>
          <a:lstStyle>
            <a:lvl1pPr algn="l">
              <a:lnSpc>
                <a:spcPts val="4100"/>
              </a:lnSpc>
              <a:defRPr sz="4000"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Title of the Presentation</a:t>
            </a:r>
            <a:br>
              <a:rPr lang="en-US" dirty="0" smtClean="0"/>
            </a:br>
            <a:r>
              <a:rPr lang="en-US" dirty="0" smtClean="0"/>
              <a:t>With a Line Break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572000"/>
            <a:ext cx="6400800" cy="444500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2273301"/>
            <a:ext cx="1519667" cy="1515287"/>
          </a:xfrm>
          <a:prstGeom prst="rect">
            <a:avLst/>
          </a:prstGeom>
        </p:spPr>
      </p:pic>
      <p:sp>
        <p:nvSpPr>
          <p:cNvPr id="11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3810000" y="5245100"/>
            <a:ext cx="5334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CONFIDENTIAL Copyright © 2012 eMeter, A Siemens Business. All rights reserved.</a:t>
            </a:r>
            <a:endParaRPr lang="en-US" dirty="0"/>
          </a:p>
        </p:txBody>
      </p:sp>
      <p:pic>
        <p:nvPicPr>
          <p:cNvPr id="9" name="Picture 8" descr="eMeter logo_color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2958174"/>
            <a:ext cx="1161895" cy="49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-18288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411480" marR="0" indent="-18288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2pPr>
            <a:lvl3pPr marL="685800" marR="0" indent="-13716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822960" marR="0" indent="-13716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1097280" marR="0" indent="-9144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-18288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5800" marR="0" lvl="2" indent="-13716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822960" marR="0" lvl="3" indent="-13716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097280" marR="0" lvl="4" indent="-9144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51600"/>
            <a:ext cx="5867400" cy="254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eMeter Corporation ©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0" y="6451600"/>
            <a:ext cx="1130300" cy="241300"/>
          </a:xfrm>
          <a:prstGeom prst="rect">
            <a:avLst/>
          </a:prstGeom>
        </p:spPr>
        <p:txBody>
          <a:bodyPr/>
          <a:lstStyle/>
          <a:p>
            <a:fld id="{90B1C946-8D27-4209-BCAD-0EE67BCDC1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6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28900"/>
            <a:ext cx="9156700" cy="3111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975" dist="12700" dir="5400000" rotWithShape="0">
              <a:schemeClr val="tx1">
                <a:lumMod val="95000"/>
                <a:lumOff val="5000"/>
                <a:alpha val="5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568700"/>
            <a:ext cx="8343900" cy="520700"/>
          </a:xfrm>
        </p:spPr>
        <p:txBody>
          <a:bodyPr anchor="t" anchorCtr="0">
            <a:noAutofit/>
          </a:bodyPr>
          <a:lstStyle>
            <a:lvl1pPr algn="l">
              <a:lnSpc>
                <a:spcPts val="4100"/>
              </a:lnSpc>
              <a:defRPr sz="4000"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584700"/>
            <a:ext cx="6400800" cy="444500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114800"/>
            <a:ext cx="8356600" cy="4445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cs typeface="Georgi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With a Sub Headline</a:t>
            </a:r>
            <a:endParaRPr lang="en-US" dirty="0"/>
          </a:p>
        </p:txBody>
      </p:sp>
      <p:pic>
        <p:nvPicPr>
          <p:cNvPr id="9" name="Picture 8" descr="confidenti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547">
            <a:off x="7662433" y="2273301"/>
            <a:ext cx="1519667" cy="1515287"/>
          </a:xfrm>
          <a:prstGeom prst="rect">
            <a:avLst/>
          </a:prstGeom>
        </p:spPr>
      </p:pic>
      <p:sp>
        <p:nvSpPr>
          <p:cNvPr id="10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349500" y="5473700"/>
            <a:ext cx="67945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CONFIDENTIAL Copyright © 2012 eMeter, A Siemens Business. All rights reserved.</a:t>
            </a:r>
            <a:endParaRPr lang="en-US" dirty="0"/>
          </a:p>
        </p:txBody>
      </p:sp>
      <p:pic>
        <p:nvPicPr>
          <p:cNvPr id="11" name="Picture 10" descr="eMeter logo_color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2958174"/>
            <a:ext cx="1161895" cy="49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6537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5842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149601"/>
            <a:ext cx="9144000" cy="558799"/>
          </a:xfrm>
        </p:spPr>
        <p:txBody>
          <a:bodyPr tIns="0" bIns="0"/>
          <a:lstStyle>
            <a:lvl1pPr algn="ctr">
              <a:defRPr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2700"/>
            <a:ext cx="9144000" cy="11811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Schedule Proposal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43.xml"/><Relationship Id="rId30" Type="http://schemas.openxmlformats.org/officeDocument/2006/relationships/theme" Target="../theme/theme3.xml"/><Relationship Id="rId31" Type="http://schemas.openxmlformats.org/officeDocument/2006/relationships/image" Target="../media/image4.png"/><Relationship Id="rId32" Type="http://schemas.openxmlformats.org/officeDocument/2006/relationships/image" Target="../media/image2.emf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theme" Target="../theme/theme4.xml"/><Relationship Id="rId9" Type="http://schemas.openxmlformats.org/officeDocument/2006/relationships/image" Target="../media/image1.jpeg"/><Relationship Id="rId10" Type="http://schemas.openxmlformats.org/officeDocument/2006/relationships/image" Target="../media/image4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2011 eMeter Corp.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CE61-E3E0-7F43-AC11-36109237B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ckground-1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14" r:id="rId4"/>
    <p:sldLayoutId id="2147483715" r:id="rId5"/>
    <p:sldLayoutId id="2147483716" r:id="rId6"/>
    <p:sldLayoutId id="2147483718" r:id="rId7"/>
    <p:sldLayoutId id="2147483720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1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239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63" r:id="rId3"/>
    <p:sldLayoutId id="2147483711" r:id="rId4"/>
    <p:sldLayoutId id="2147483712" r:id="rId5"/>
    <p:sldLayoutId id="2147483713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53975" dist="38100" dir="5880000" algn="tl" rotWithShape="0">
              <a:schemeClr val="accent1">
                <a:lumMod val="50000"/>
                <a:alpha val="75000"/>
              </a:schemeClr>
            </a:outerShdw>
          </a:effectLst>
          <a:latin typeface="Georgia"/>
          <a:ea typeface="+mj-ea"/>
          <a:cs typeface="Georgia"/>
        </a:defRPr>
      </a:lvl1pPr>
    </p:titleStyle>
    <p:bodyStyle>
      <a:lvl1pPr marL="182880" indent="-182880" algn="l" defTabSz="457200" rtl="0" eaLnBrk="1" latinLnBrk="0" hangingPunct="1">
        <a:lnSpc>
          <a:spcPts val="1800"/>
        </a:lnSpc>
        <a:spcBef>
          <a:spcPts val="0"/>
        </a:spcBef>
        <a:buSzPct val="100000"/>
        <a:buFont typeface="Lucida Grande"/>
        <a:buNone/>
        <a:defRPr sz="2000" b="0" kern="1200">
          <a:solidFill>
            <a:schemeClr val="bg1"/>
          </a:solidFill>
          <a:effectLst>
            <a:outerShdw blurRad="50800" dist="38100" dir="6120000" algn="tl" rotWithShape="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1pPr>
      <a:lvl2pPr marL="374904" indent="-192024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1600" kern="1200">
          <a:solidFill>
            <a:schemeClr val="bg1"/>
          </a:solidFill>
          <a:effectLst>
            <a:outerShdw blurRad="50800" dist="38100" dir="612000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2pPr>
      <a:lvl3pPr marL="685800" indent="-13716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effectLst>
            <a:outerShdw blurRad="50800" dist="38100" dir="660000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3pPr>
      <a:lvl4pPr marL="960120" indent="-18288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effectLst>
            <a:outerShdw blurRad="50800" dist="38100" dir="660000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4pPr>
      <a:lvl5pPr marL="1143000" indent="-182880" algn="l" defTabSz="45720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bg1"/>
          </a:solidFill>
          <a:effectLst>
            <a:outerShdw blurRad="50800" dist="38100" dir="660000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gradFill>
            <a:gsLst>
              <a:gs pos="0">
                <a:srgbClr val="E6F2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Talking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031875" marR="0" lvl="3" indent="-2381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3325" marR="0" lvl="4" indent="-17145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2700" y="6451600"/>
            <a:ext cx="11303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dirty="0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1651000" y="6451600"/>
            <a:ext cx="58674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0" y="0"/>
            <a:ext cx="9162288" cy="152400"/>
          </a:xfrm>
          <a:prstGeom prst="rect">
            <a:avLst/>
          </a:prstGeom>
          <a:solidFill>
            <a:srgbClr val="007D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6718300"/>
            <a:ext cx="9162288" cy="152400"/>
          </a:xfrm>
          <a:prstGeom prst="rect">
            <a:avLst/>
          </a:prstGeom>
          <a:solidFill>
            <a:srgbClr val="007D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0" y="139700"/>
            <a:ext cx="9144000" cy="1588"/>
          </a:xfrm>
          <a:prstGeom prst="line">
            <a:avLst/>
          </a:prstGeom>
          <a:ln w="63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0" y="6724650"/>
            <a:ext cx="9144000" cy="1588"/>
          </a:xfrm>
          <a:prstGeom prst="line">
            <a:avLst/>
          </a:prstGeom>
          <a:ln w="63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divider.png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0" y="6432550"/>
            <a:ext cx="7721600" cy="12700"/>
          </a:xfrm>
          <a:prstGeom prst="rect">
            <a:avLst/>
          </a:prstGeom>
        </p:spPr>
      </p:pic>
      <p:pic>
        <p:nvPicPr>
          <p:cNvPr id="14" name="Picture 13" descr="eMeter logo_color.eps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405" y="6120474"/>
            <a:ext cx="1161895" cy="4962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5" r:id="rId3"/>
    <p:sldLayoutId id="2147483676" r:id="rId4"/>
    <p:sldLayoutId id="2147483685" r:id="rId5"/>
    <p:sldLayoutId id="2147483686" r:id="rId6"/>
    <p:sldLayoutId id="2147483687" r:id="rId7"/>
    <p:sldLayoutId id="214748368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7" r:id="rId27"/>
    <p:sldLayoutId id="2147483721" r:id="rId28"/>
    <p:sldLayoutId id="2147483731" r:id="rId2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4000" b="0" kern="1200">
          <a:solidFill>
            <a:schemeClr val="tx2">
              <a:lumMod val="50000"/>
            </a:schemeClr>
          </a:solidFill>
          <a:effectLst/>
          <a:latin typeface="Georgia"/>
          <a:ea typeface="+mj-ea"/>
          <a:cs typeface="Georgia"/>
        </a:defRPr>
      </a:lvl1pPr>
    </p:titleStyle>
    <p:bodyStyle>
      <a:lvl1pPr marL="0" marR="0" indent="0" algn="l" defTabSz="457200" rtl="0" eaLnBrk="1" fontAlgn="auto" latinLnBrk="0" hangingPunct="1">
        <a:lnSpc>
          <a:spcPts val="3000"/>
        </a:lnSpc>
        <a:spcBef>
          <a:spcPts val="0"/>
        </a:spcBef>
        <a:spcAft>
          <a:spcPts val="600"/>
        </a:spcAft>
        <a:buClrTx/>
        <a:buSzTx/>
        <a:buFont typeface="Arial"/>
        <a:buNone/>
        <a:tabLst/>
        <a:defRPr sz="2800" b="0" i="0" kern="1200" baseline="0">
          <a:solidFill>
            <a:srgbClr val="404040"/>
          </a:solidFill>
          <a:latin typeface="Verdana"/>
          <a:ea typeface="+mn-ea"/>
          <a:cs typeface="Verdana"/>
        </a:defRPr>
      </a:lvl1pPr>
      <a:lvl2pPr marL="635000" indent="-2381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rgbClr val="666666"/>
          </a:solidFill>
          <a:latin typeface="Verdana"/>
          <a:ea typeface="+mn-ea"/>
          <a:cs typeface="Verdana"/>
        </a:defRPr>
      </a:lvl2pPr>
      <a:lvl3pPr marL="793750" indent="-158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defRPr sz="1800" kern="1200">
          <a:solidFill>
            <a:srgbClr val="7A7A7A"/>
          </a:solidFill>
          <a:latin typeface="Verdana"/>
          <a:ea typeface="+mn-ea"/>
          <a:cs typeface="Verdana"/>
        </a:defRPr>
      </a:lvl3pPr>
      <a:lvl4pPr marL="1031875" marR="0" indent="-238125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Lucida Grande"/>
        <a:buNone/>
        <a:tabLst/>
        <a:defRPr sz="1600" kern="1200">
          <a:solidFill>
            <a:srgbClr val="7A7A7A"/>
          </a:solidFill>
          <a:latin typeface="Verdana"/>
          <a:ea typeface="+mn-ea"/>
          <a:cs typeface="Verdana"/>
        </a:defRPr>
      </a:lvl4pPr>
      <a:lvl5pPr marL="1203325" marR="0" indent="-1714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Lucida Grande"/>
        <a:buChar char="-"/>
        <a:tabLst/>
        <a:defRPr sz="1200" kern="1200" baseline="0">
          <a:solidFill>
            <a:srgbClr val="7A7A7A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gradFill>
            <a:gsLst>
              <a:gs pos="0">
                <a:srgbClr val="E6F2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62288" cy="152400"/>
          </a:xfrm>
          <a:prstGeom prst="rect">
            <a:avLst/>
          </a:prstGeom>
          <a:solidFill>
            <a:srgbClr val="007D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18300"/>
            <a:ext cx="9162288" cy="152400"/>
          </a:xfrm>
          <a:prstGeom prst="rect">
            <a:avLst/>
          </a:prstGeom>
          <a:solidFill>
            <a:srgbClr val="007D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9700"/>
            <a:ext cx="9144000" cy="1588"/>
          </a:xfrm>
          <a:prstGeom prst="line">
            <a:avLst/>
          </a:prstGeom>
          <a:ln w="63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724650"/>
            <a:ext cx="9144000" cy="1588"/>
          </a:xfrm>
          <a:prstGeom prst="line">
            <a:avLst/>
          </a:prstGeom>
          <a:ln w="63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ivider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432550"/>
            <a:ext cx="7721600" cy="12700"/>
          </a:xfrm>
          <a:prstGeom prst="rect">
            <a:avLst/>
          </a:prstGeom>
        </p:spPr>
      </p:pic>
      <p:pic>
        <p:nvPicPr>
          <p:cNvPr id="13" name="Picture 12" descr="eMeter logo_color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405" y="6120474"/>
            <a:ext cx="1161895" cy="4962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53975" dist="38100" dir="5880000" algn="tl" rotWithShape="0">
              <a:schemeClr val="accent1">
                <a:lumMod val="50000"/>
                <a:alpha val="75000"/>
              </a:schemeClr>
            </a:outerShdw>
          </a:effectLst>
          <a:latin typeface="Georgia"/>
          <a:ea typeface="+mj-ea"/>
          <a:cs typeface="Georgia"/>
        </a:defRPr>
      </a:lvl1pPr>
    </p:titleStyle>
    <p:bodyStyle>
      <a:lvl1pPr marL="182880" indent="-182880" algn="l" defTabSz="457200" rtl="0" eaLnBrk="1" latinLnBrk="0" hangingPunct="1">
        <a:lnSpc>
          <a:spcPts val="1800"/>
        </a:lnSpc>
        <a:spcBef>
          <a:spcPts val="0"/>
        </a:spcBef>
        <a:buSzPct val="100000"/>
        <a:buFont typeface="Lucida Grande"/>
        <a:buNone/>
        <a:defRPr sz="2000" b="0" kern="1200">
          <a:solidFill>
            <a:schemeClr val="bg1"/>
          </a:solidFill>
          <a:effectLst>
            <a:outerShdw blurRad="50800" dist="38100" dir="6120000" algn="tl" rotWithShape="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1pPr>
      <a:lvl2pPr marL="374904" indent="-192024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1600" kern="1200">
          <a:solidFill>
            <a:schemeClr val="bg1"/>
          </a:solidFill>
          <a:effectLst>
            <a:outerShdw blurRad="50800" dist="38100" dir="612000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2pPr>
      <a:lvl3pPr marL="685800" indent="-13716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effectLst>
            <a:outerShdw blurRad="50800" dist="38100" dir="660000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3pPr>
      <a:lvl4pPr marL="960120" indent="-18288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effectLst>
            <a:outerShdw blurRad="50800" dist="38100" dir="660000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4pPr>
      <a:lvl5pPr marL="1143000" indent="-182880" algn="l" defTabSz="45720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bg1"/>
          </a:solidFill>
          <a:effectLst>
            <a:outerShdw blurRad="50800" dist="38100" dir="6600000">
              <a:schemeClr val="accent1">
                <a:lumMod val="50000"/>
                <a:alpha val="75000"/>
              </a:schemeClr>
            </a:outerShdw>
          </a:effectLst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png"/><Relationship Id="rId3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4077" y="3649737"/>
            <a:ext cx="8336475" cy="356590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+mj-lt"/>
              </a:rPr>
              <a:t>The Role of Standardization for Smart Grids in Realizing Their Energy-Efficiency Potential and Their Enabling Effect in Developing Access to Electricity in the Third </a:t>
            </a:r>
            <a:r>
              <a:rPr lang="en-US" sz="1800" b="1" i="1" dirty="0" smtClean="0">
                <a:latin typeface="+mj-lt"/>
              </a:rPr>
              <a:t>World</a:t>
            </a:r>
            <a:br>
              <a:rPr lang="en-US" sz="1800" b="1" i="1" dirty="0" smtClean="0">
                <a:latin typeface="+mj-lt"/>
              </a:rPr>
            </a:br>
            <a:r>
              <a:rPr lang="en-US" sz="1800" b="1" i="1">
                <a:latin typeface="+mj-lt"/>
              </a:rPr>
              <a:t/>
            </a:r>
            <a:br>
              <a:rPr lang="en-US" sz="1800" b="1" i="1">
                <a:latin typeface="+mj-lt"/>
              </a:rPr>
            </a:br>
            <a:r>
              <a:rPr lang="en-US" sz="1800" b="1" i="1" smtClean="0">
                <a:latin typeface="+mj-lt"/>
              </a:rPr>
              <a:t>Alicia </a:t>
            </a:r>
            <a:r>
              <a:rPr lang="en-US" sz="1800" b="1" i="1" dirty="0" smtClean="0">
                <a:latin typeface="+mj-lt"/>
              </a:rPr>
              <a:t>Carrasco, Regulatory Director, </a:t>
            </a:r>
            <a:r>
              <a:rPr lang="en-US" sz="1800" b="1" i="1" dirty="0" err="1" smtClean="0">
                <a:latin typeface="+mj-lt"/>
              </a:rPr>
              <a:t>eMeter</a:t>
            </a:r>
            <a:r>
              <a:rPr lang="en-US" sz="1800" b="1" i="1" dirty="0" smtClean="0">
                <a:latin typeface="+mj-lt"/>
              </a:rPr>
              <a:t>, a Siemens Business</a:t>
            </a:r>
            <a:r>
              <a:rPr lang="en-US" sz="1800" i="1" dirty="0" smtClean="0">
                <a:latin typeface="+mj-lt"/>
              </a:rPr>
              <a:t> </a:t>
            </a:r>
            <a:r>
              <a:rPr lang="en-US" sz="1800" i="1" dirty="0">
                <a:latin typeface="+mj-lt"/>
              </a:rPr>
              <a:t>	</a:t>
            </a:r>
            <a:br>
              <a:rPr lang="en-US" sz="1800" i="1" dirty="0">
                <a:latin typeface="+mj-lt"/>
              </a:rPr>
            </a:br>
            <a:endParaRPr lang="en-US" sz="1800" i="1" dirty="0">
              <a:latin typeface="+mj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3945854"/>
            <a:ext cx="6400800" cy="74044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2012 eMeter, a Siemens Business.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7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9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2011 eMeter Corp. All rights reserved.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0262" y="1260565"/>
            <a:ext cx="4310744" cy="275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Sel</a:t>
            </a:r>
            <a:r>
              <a:rPr lang="en-US" sz="2800" dirty="0" smtClean="0">
                <a:solidFill>
                  <a:srgbClr val="404040"/>
                </a:solidFill>
                <a:latin typeface="Verdana"/>
                <a:cs typeface="Verdana"/>
              </a:rPr>
              <a:t>f disconnection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:-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Inconvenience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Vulnerable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customers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Affects 10 – 25% customers</a:t>
            </a:r>
          </a:p>
          <a:p>
            <a:pPr lvl="1" defTabSz="45720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Verdana"/>
                <a:cs typeface="Verdana"/>
              </a:rPr>
              <a:t>Once a year</a:t>
            </a:r>
          </a:p>
          <a:p>
            <a:pPr lvl="1" defTabSz="45720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1 day or less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20195" y="3553098"/>
            <a:ext cx="3762102" cy="2577540"/>
            <a:chOff x="342901" y="1226128"/>
            <a:chExt cx="4135582" cy="2618507"/>
          </a:xfrm>
        </p:grpSpPr>
        <p:sp>
          <p:nvSpPr>
            <p:cNvPr id="12" name="Rectangle 11"/>
            <p:cNvSpPr/>
            <p:nvPr/>
          </p:nvSpPr>
          <p:spPr>
            <a:xfrm>
              <a:off x="342901" y="1226128"/>
              <a:ext cx="4135582" cy="24522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Placeholder 2"/>
            <p:cNvSpPr txBox="1">
              <a:spLocks/>
            </p:cNvSpPr>
            <p:nvPr/>
          </p:nvSpPr>
          <p:spPr>
            <a:xfrm>
              <a:off x="550717" y="1361208"/>
              <a:ext cx="3782292" cy="24834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USA</a:t>
              </a:r>
            </a:p>
            <a:p>
              <a:pPr lvl="0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Strong opposition to PP, but starting to be more favorable </a:t>
              </a:r>
            </a:p>
            <a:p>
              <a:pPr lvl="1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Regulators</a:t>
              </a:r>
            </a:p>
            <a:p>
              <a:pPr lvl="1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Politicians</a:t>
              </a:r>
            </a:p>
            <a:p>
              <a:pPr lvl="1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Consumer groups</a:t>
              </a:r>
            </a:p>
          </p:txBody>
        </p:sp>
      </p:grpSp>
      <p:sp>
        <p:nvSpPr>
          <p:cNvPr id="14" name="Text Placeholder 2"/>
          <p:cNvSpPr txBox="1">
            <a:spLocks/>
          </p:cNvSpPr>
          <p:nvPr/>
        </p:nvSpPr>
        <p:spPr>
          <a:xfrm>
            <a:off x="5577840" y="1412965"/>
            <a:ext cx="2638697" cy="1709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Verdana"/>
                <a:cs typeface="Verdana"/>
              </a:rPr>
              <a:t>Cost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Hardware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accent1"/>
                </a:solidFill>
                <a:latin typeface="Verdana"/>
                <a:cs typeface="Verdana"/>
              </a:rPr>
              <a:t> PPMIP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$190 / year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09154" y="4598125"/>
            <a:ext cx="4537166" cy="1802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lnSpc>
                <a:spcPts val="3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Verdana"/>
                <a:cs typeface="Verdana"/>
              </a:rPr>
              <a:t>47m UK SM by 2019:-</a:t>
            </a:r>
          </a:p>
          <a:p>
            <a:pPr lvl="0" defTabSz="457200">
              <a:lnSpc>
                <a:spcPts val="3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Verdana"/>
                <a:cs typeface="Verdana"/>
              </a:rPr>
              <a:t>More payment options and reduced operating cost expected.   </a:t>
            </a:r>
          </a:p>
          <a:p>
            <a:pPr lvl="0" defTabSz="457200">
              <a:lnSpc>
                <a:spcPts val="3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Verdana"/>
                <a:cs typeface="Verdana"/>
              </a:rPr>
              <a:t>								</a:t>
            </a:r>
            <a:r>
              <a:rPr lang="en-US" sz="5400" dirty="0" smtClean="0">
                <a:solidFill>
                  <a:schemeClr val="accent1"/>
                </a:solidFill>
                <a:latin typeface="Wingdings" pitchFamily="2" charset="2"/>
              </a:rPr>
              <a:t>C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Wingdings" pitchFamily="2" charset="2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8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 evolution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10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2011 eMeter Corp. All rights reserved.</a:t>
            </a:r>
            <a:endParaRPr lang="en-US" dirty="0"/>
          </a:p>
        </p:txBody>
      </p:sp>
      <p:pic>
        <p:nvPicPr>
          <p:cNvPr id="6" name="Picture 5" descr="old pp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75" y="3521833"/>
            <a:ext cx="2712748" cy="29879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83" y="5208168"/>
            <a:ext cx="1339457" cy="103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120641" y="561703"/>
            <a:ext cx="3762102" cy="5656217"/>
            <a:chOff x="342901" y="1226128"/>
            <a:chExt cx="4135582" cy="5127085"/>
          </a:xfrm>
        </p:grpSpPr>
        <p:sp>
          <p:nvSpPr>
            <p:cNvPr id="13" name="Rectangle 12"/>
            <p:cNvSpPr/>
            <p:nvPr/>
          </p:nvSpPr>
          <p:spPr>
            <a:xfrm>
              <a:off x="342901" y="1226128"/>
              <a:ext cx="4135582" cy="51270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550717" y="1361208"/>
              <a:ext cx="3782292" cy="24834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smtClean="0">
                  <a:solidFill>
                    <a:srgbClr val="404040"/>
                  </a:solidFill>
                  <a:cs typeface="Verdana"/>
                </a:rPr>
                <a:t>UK Smart Meter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AMR</a:t>
              </a:r>
            </a:p>
            <a:p>
              <a:pPr lvl="0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Credit – PP Switching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Remote credit adjust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Connect/Disconnect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Load limiting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Disconnect monitoring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Emergency/Friendly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Display</a:t>
              </a:r>
            </a:p>
            <a:p>
              <a:pPr lvl="0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Low credit warnings</a:t>
              </a:r>
            </a:p>
            <a:p>
              <a:pPr lvl="0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Manual backup</a:t>
              </a:r>
            </a:p>
            <a:p>
              <a:pPr lvl="0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In Home Display</a:t>
              </a:r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593" y="1284002"/>
            <a:ext cx="2188413" cy="2755879"/>
          </a:xfrm>
        </p:spPr>
        <p:txBody>
          <a:bodyPr/>
          <a:lstStyle/>
          <a:p>
            <a:pPr lvl="0">
              <a:buFont typeface="Arial" pitchFamily="34" charset="0"/>
              <a:buChar char="•"/>
              <a:defRPr/>
            </a:pPr>
            <a:r>
              <a:rPr lang="en-US" sz="2000" dirty="0" smtClean="0"/>
              <a:t> Coins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000" dirty="0" smtClean="0"/>
              <a:t> Tokens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000" dirty="0" smtClean="0"/>
              <a:t> Keys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000" dirty="0" smtClean="0"/>
              <a:t> Smart Card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000" dirty="0" smtClean="0"/>
              <a:t> Smart Meter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082" y="1535564"/>
            <a:ext cx="1536349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626" y="1545989"/>
            <a:ext cx="1279238" cy="357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0004" y="1517596"/>
            <a:ext cx="1712687" cy="354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303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8131"/>
            <a:ext cx="4676503" cy="4343400"/>
          </a:xfrm>
        </p:spPr>
        <p:txBody>
          <a:bodyPr/>
          <a:lstStyle/>
          <a:p>
            <a:r>
              <a:rPr lang="en-US" sz="2400" dirty="0" smtClean="0"/>
              <a:t>4% discount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Cost reflective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Debt Management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Bad debt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Call centre</a:t>
            </a:r>
          </a:p>
          <a:p>
            <a:pPr lvl="2">
              <a:buFont typeface="Arial" pitchFamily="34" charset="0"/>
              <a:buChar char="•"/>
            </a:pPr>
            <a:endParaRPr lang="en-US" sz="1050" dirty="0" smtClean="0"/>
          </a:p>
          <a:p>
            <a:r>
              <a:rPr lang="en-US" sz="2400" dirty="0" smtClean="0"/>
              <a:t>Friendly credit</a:t>
            </a:r>
          </a:p>
          <a:p>
            <a:endParaRPr lang="en-US" sz="1000" dirty="0" smtClean="0"/>
          </a:p>
          <a:p>
            <a:pPr lvl="0">
              <a:defRPr/>
            </a:pPr>
            <a:r>
              <a:rPr lang="en-US" sz="2400" dirty="0" smtClean="0"/>
              <a:t>Payment Channels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 Cash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 Online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dirty="0" smtClean="0"/>
              <a:t> </a:t>
            </a:r>
            <a:fld id="{A80B1EE4-FAF5-6B4B-A29D-8808C81012B5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11</a:t>
            </a:fld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2011 eMeter Corp. All rights reserved.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2880" y="509453"/>
            <a:ext cx="2304007" cy="90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14" y="1305315"/>
            <a:ext cx="1788414" cy="249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4219303" y="4036422"/>
            <a:ext cx="4336870" cy="2063933"/>
            <a:chOff x="342901" y="1226128"/>
            <a:chExt cx="4135582" cy="2618507"/>
          </a:xfrm>
        </p:grpSpPr>
        <p:sp>
          <p:nvSpPr>
            <p:cNvPr id="10" name="Rectangle 9"/>
            <p:cNvSpPr/>
            <p:nvPr/>
          </p:nvSpPr>
          <p:spPr>
            <a:xfrm>
              <a:off x="342901" y="1226128"/>
              <a:ext cx="4135582" cy="24522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550717" y="1361208"/>
              <a:ext cx="3782292" cy="24834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</a:rPr>
                <a:t>30% customer take up</a:t>
              </a:r>
            </a:p>
            <a:p>
              <a:endParaRPr lang="en-US" sz="24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58% low income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32% middle income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17% higher income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33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74638"/>
            <a:ext cx="8360229" cy="1143000"/>
          </a:xfrm>
        </p:spPr>
        <p:txBody>
          <a:bodyPr/>
          <a:lstStyle/>
          <a:p>
            <a:r>
              <a:rPr lang="en-US" dirty="0" smtClean="0"/>
              <a:t>Load shifting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83" y="1319349"/>
            <a:ext cx="4232365" cy="4441371"/>
          </a:xfrm>
        </p:spPr>
        <p:txBody>
          <a:bodyPr/>
          <a:lstStyle/>
          <a:p>
            <a:r>
              <a:rPr lang="en-US" sz="1200" dirty="0" smtClean="0"/>
              <a:t>Jack and Rhonda Wilkinson from </a:t>
            </a:r>
            <a:r>
              <a:rPr lang="en-US" sz="1200" dirty="0" err="1" smtClean="0"/>
              <a:t>Ballymena</a:t>
            </a:r>
            <a:r>
              <a:rPr lang="en-US" sz="1200" dirty="0" smtClean="0"/>
              <a:t> recently had a NIE ‘pay as you go’ keypad meter installed, which could be the key to powerful savings. </a:t>
            </a:r>
          </a:p>
          <a:p>
            <a:endParaRPr lang="en-US" sz="1200" dirty="0" smtClean="0"/>
          </a:p>
          <a:p>
            <a:r>
              <a:rPr lang="en-US" sz="1200" dirty="0" smtClean="0"/>
              <a:t>Jack Wilkinson, who is already seeing savings said: “It’s great having a keypad meter, you don’t have to worry about bills – just pay as you go along. Our local shop is only a few doors away and we can buy electricity credit there. It’s very handy. We leave any washing until after 7pm when the electricity is cheaper. It’s brilliant!”  </a:t>
            </a:r>
          </a:p>
          <a:p>
            <a:r>
              <a:rPr lang="en-US" sz="10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12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2011 eMeter Corp.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160" y="174019"/>
            <a:ext cx="4466840" cy="612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76" y="5739611"/>
            <a:ext cx="1589964" cy="6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0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PP opportunity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Mandate to roll out Smart Meters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Improve customer service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Reduce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Wider acceptance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Consumer engagement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Energy savings &amp; load shifting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Solve industry issues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Misdirected payments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Erroneous debt recovery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13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2011 eMeter Corp. All rights reserved.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425" y="1520571"/>
            <a:ext cx="2249068" cy="68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29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from Smart Prepayment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14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2011 </a:t>
            </a:r>
            <a:r>
              <a:rPr lang="en-US" dirty="0" err="1" smtClean="0"/>
              <a:t>eMeter</a:t>
            </a:r>
            <a:r>
              <a:rPr lang="en-US" dirty="0" smtClean="0"/>
              <a:t> Corp. All rights reserved.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2901" y="1226128"/>
            <a:ext cx="4135582" cy="2618507"/>
            <a:chOff x="342901" y="1226128"/>
            <a:chExt cx="4135582" cy="2618507"/>
          </a:xfrm>
        </p:grpSpPr>
        <p:sp>
          <p:nvSpPr>
            <p:cNvPr id="11" name="Rectangle 10"/>
            <p:cNvSpPr/>
            <p:nvPr/>
          </p:nvSpPr>
          <p:spPr>
            <a:xfrm>
              <a:off x="342901" y="1226128"/>
              <a:ext cx="4135582" cy="24522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550717" y="1361208"/>
              <a:ext cx="3782292" cy="24834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Utility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Revenue assurance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latin typeface="Verdana"/>
                  <a:cs typeface="Verdana"/>
                </a:rPr>
                <a:t> Reduced cost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Improved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cash flow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latin typeface="Verdana"/>
                  <a:cs typeface="Verdana"/>
                </a:rPr>
                <a:t> Customer Satisfaction</a:t>
              </a:r>
              <a:endPara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6365" y="3806537"/>
            <a:ext cx="4135582" cy="2611581"/>
            <a:chOff x="346365" y="3806537"/>
            <a:chExt cx="4135582" cy="2611581"/>
          </a:xfrm>
        </p:grpSpPr>
        <p:sp>
          <p:nvSpPr>
            <p:cNvPr id="13" name="Rectangle 12"/>
            <p:cNvSpPr/>
            <p:nvPr/>
          </p:nvSpPr>
          <p:spPr>
            <a:xfrm>
              <a:off x="346365" y="3806537"/>
              <a:ext cx="4135582" cy="2428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547253" y="3934691"/>
              <a:ext cx="3920838" cy="24834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Regulator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Flexible tariffs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latin typeface="Verdana"/>
                  <a:cs typeface="Verdana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Energy management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latin typeface="Verdana"/>
                  <a:cs typeface="Verdana"/>
                </a:rPr>
                <a:t> Increased competition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latin typeface="Verdana"/>
                  <a:cs typeface="Verdana"/>
                </a:rPr>
                <a:t> Disconnects monitored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58147" y="1215736"/>
            <a:ext cx="4166752" cy="2611582"/>
            <a:chOff x="4558147" y="1215736"/>
            <a:chExt cx="4166752" cy="2611582"/>
          </a:xfrm>
        </p:grpSpPr>
        <p:sp>
          <p:nvSpPr>
            <p:cNvPr id="12" name="Rectangle 11"/>
            <p:cNvSpPr/>
            <p:nvPr/>
          </p:nvSpPr>
          <p:spPr>
            <a:xfrm>
              <a:off x="4558147" y="1215736"/>
              <a:ext cx="4135582" cy="24730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/>
            <p:cNvSpPr txBox="1">
              <a:spLocks/>
            </p:cNvSpPr>
            <p:nvPr/>
          </p:nvSpPr>
          <p:spPr>
            <a:xfrm>
              <a:off x="4804061" y="1343891"/>
              <a:ext cx="3920838" cy="24834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Consumer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Monitor usage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Control spend</a:t>
              </a:r>
            </a:p>
            <a:p>
              <a:pPr lvl="0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Customer Service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latin typeface="Verdana"/>
                  <a:cs typeface="Verdana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Security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1" y="3792682"/>
            <a:ext cx="4218708" cy="2608117"/>
            <a:chOff x="4572001" y="3792682"/>
            <a:chExt cx="4218708" cy="2608117"/>
          </a:xfrm>
        </p:grpSpPr>
        <p:sp>
          <p:nvSpPr>
            <p:cNvPr id="14" name="Rectangle 13"/>
            <p:cNvSpPr/>
            <p:nvPr/>
          </p:nvSpPr>
          <p:spPr>
            <a:xfrm>
              <a:off x="4572001" y="3792682"/>
              <a:ext cx="4135582" cy="243147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/>
            <p:cNvSpPr txBox="1">
              <a:spLocks/>
            </p:cNvSpPr>
            <p:nvPr/>
          </p:nvSpPr>
          <p:spPr>
            <a:xfrm>
              <a:off x="4769425" y="3917372"/>
              <a:ext cx="4021284" cy="24834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Conservation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Consumers engaged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Energy reductions</a:t>
              </a:r>
            </a:p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srgbClr val="404040"/>
                  </a:solidFill>
                  <a:latin typeface="Verdana"/>
                  <a:cs typeface="Verdana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Load shifting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23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of prepayment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15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2011 eMeter Corp. All rights reserved.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39634" y="1574074"/>
            <a:ext cx="4532812" cy="4447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Perception of PAYG..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Historic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- Option of last resort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404040"/>
                </a:solidFill>
                <a:latin typeface="Verdana"/>
                <a:cs typeface="Verdana"/>
              </a:rPr>
              <a:t> Mobile telephony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Wireless broadband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404040"/>
                </a:solidFill>
                <a:latin typeface="Verdana"/>
                <a:cs typeface="Verdana"/>
              </a:rPr>
              <a:t> Transportation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Prepaid debit cards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404040"/>
                </a:solidFill>
                <a:latin typeface="Verdana"/>
                <a:cs typeface="Verdana"/>
              </a:rPr>
              <a:t> Download vouchers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defTabSz="457200">
              <a:lnSpc>
                <a:spcPts val="3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404040"/>
                </a:solidFill>
                <a:cs typeface="Verdana"/>
              </a:rPr>
              <a:t>..is changing   </a:t>
            </a:r>
            <a:r>
              <a:rPr lang="en-US" sz="5400" dirty="0" smtClean="0">
                <a:solidFill>
                  <a:schemeClr val="accent1"/>
                </a:solidFill>
                <a:latin typeface="Wingdings" pitchFamily="2" charset="2"/>
              </a:rPr>
              <a:t>C</a:t>
            </a:r>
            <a:r>
              <a:rPr lang="en-US" sz="2800" dirty="0" smtClean="0">
                <a:solidFill>
                  <a:srgbClr val="404040"/>
                </a:solidFill>
                <a:cs typeface="Verdana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9" name="Picture 8" descr="itunes-voucher-50-dol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732" y="3826756"/>
            <a:ext cx="2587806" cy="1660596"/>
          </a:xfrm>
          <a:prstGeom prst="rect">
            <a:avLst/>
          </a:prstGeom>
        </p:spPr>
      </p:pic>
      <p:pic>
        <p:nvPicPr>
          <p:cNvPr id="8" name="Picture 7" descr="oystercard_william_kate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7688" y="3361508"/>
            <a:ext cx="39528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3524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562843"/>
            <a:ext cx="8229600" cy="4343400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Alicia Carrasco</a:t>
            </a:r>
          </a:p>
          <a:p>
            <a:r>
              <a:rPr lang="en-US" sz="1400" dirty="0" smtClean="0"/>
              <a:t>Regulatory Director</a:t>
            </a:r>
          </a:p>
          <a:p>
            <a:r>
              <a:rPr lang="en-US" sz="1400" dirty="0" err="1"/>
              <a:t>eMeter</a:t>
            </a:r>
            <a:r>
              <a:rPr lang="en-US" sz="1400" dirty="0"/>
              <a:t>, a Siemens Business Unit</a:t>
            </a:r>
          </a:p>
          <a:p>
            <a:r>
              <a:rPr lang="en-US" sz="1400" dirty="0"/>
              <a:t>Twitter: </a:t>
            </a:r>
            <a:r>
              <a:rPr lang="en-US" sz="1400" dirty="0" err="1"/>
              <a:t>SmartEnergyEurope</a:t>
            </a:r>
            <a:r>
              <a:rPr lang="en-US" sz="1400" dirty="0"/>
              <a:t> @</a:t>
            </a:r>
            <a:r>
              <a:rPr lang="en-US" sz="1400" dirty="0" err="1"/>
              <a:t>alicia_carrasco</a:t>
            </a:r>
            <a:endParaRPr lang="en-US" sz="1400" dirty="0"/>
          </a:p>
          <a:p>
            <a:r>
              <a:rPr lang="en-US" sz="1400" dirty="0"/>
              <a:t>Blog: </a:t>
            </a:r>
            <a:r>
              <a:rPr lang="en-US" sz="1400" dirty="0" err="1"/>
              <a:t>www.emeter.com</a:t>
            </a:r>
            <a:r>
              <a:rPr lang="en-US" sz="1400" dirty="0"/>
              <a:t>/smart-grid-watch/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16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 CONFIDENTIAL Copyright © 2012 eMeter, A Siemens Business.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Metering over the Years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5588"/>
            <a:ext cx="9144001" cy="43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09600" y="3429000"/>
            <a:ext cx="7620000" cy="417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en-US" sz="1800" b="1">
                <a:solidFill>
                  <a:schemeClr val="bg1"/>
                </a:solidFill>
              </a:rPr>
              <a:t>1990		1995		 2000		   2010</a:t>
            </a:r>
          </a:p>
        </p:txBody>
      </p:sp>
    </p:spTree>
    <p:extLst>
      <p:ext uri="{BB962C8B-B14F-4D97-AF65-F5344CB8AC3E}">
        <p14:creationId xmlns:p14="http://schemas.microsoft.com/office/powerpoint/2010/main" val="239860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1722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659" name="Rectang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Smart </a:t>
            </a:r>
            <a:r>
              <a:rPr lang="en-US" dirty="0" smtClean="0">
                <a:latin typeface="Calibri" charset="0"/>
              </a:rPr>
              <a:t>M</a:t>
            </a:r>
            <a:endParaRPr lang="en-US" dirty="0">
              <a:latin typeface="Calibri" charset="0"/>
            </a:endParaRPr>
          </a:p>
        </p:txBody>
      </p:sp>
      <p:sp>
        <p:nvSpPr>
          <p:cNvPr id="70661" name="Rectangle 5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2862263" cy="44958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latin typeface="Calibri" charset="0"/>
              </a:rPr>
              <a:t>Before Smart</a:t>
            </a:r>
          </a:p>
          <a:p>
            <a:r>
              <a:rPr lang="en-US" sz="2000" dirty="0">
                <a:latin typeface="Calibri" charset="0"/>
              </a:rPr>
              <a:t>Batch files</a:t>
            </a:r>
          </a:p>
          <a:p>
            <a:r>
              <a:rPr lang="en-US" sz="2000" dirty="0">
                <a:latin typeface="Calibri" charset="0"/>
              </a:rPr>
              <a:t>Forecasts and models using static data</a:t>
            </a:r>
          </a:p>
          <a:p>
            <a:r>
              <a:rPr lang="en-US" sz="2000" dirty="0">
                <a:latin typeface="Calibri" charset="0"/>
              </a:rPr>
              <a:t>Point of sale data once a month</a:t>
            </a:r>
          </a:p>
          <a:p>
            <a:r>
              <a:rPr lang="en-US" sz="2000" dirty="0">
                <a:latin typeface="Calibri" charset="0"/>
              </a:rPr>
              <a:t>Flat, average prices</a:t>
            </a:r>
          </a:p>
          <a:p>
            <a:r>
              <a:rPr lang="en-US" sz="2000" dirty="0">
                <a:latin typeface="Calibri" charset="0"/>
              </a:rPr>
              <a:t>Customer communications on monthly/quarterly bill</a:t>
            </a:r>
            <a:endParaRPr lang="en-US" sz="2000" b="1" dirty="0">
              <a:solidFill>
                <a:srgbClr val="3333FF"/>
              </a:solidFill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638800" y="2971800"/>
            <a:ext cx="1817688" cy="303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5715000" y="1371600"/>
            <a:ext cx="34290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457200"/>
          <a:lstStyle/>
          <a:p>
            <a:pPr defTabSz="457200">
              <a:lnSpc>
                <a:spcPts val="3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tint val="75000"/>
                  </a:schemeClr>
                </a:solidFill>
                <a:latin typeface="Calibri" charset="0"/>
                <a:cs typeface="Verdana"/>
              </a:rPr>
              <a:t>With Smart</a:t>
            </a:r>
          </a:p>
          <a:p>
            <a:pPr defTabSz="457200">
              <a:lnSpc>
                <a:spcPts val="3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charset="0"/>
                <a:cs typeface="Verdana"/>
              </a:rPr>
              <a:t>Real-time data files</a:t>
            </a:r>
          </a:p>
          <a:p>
            <a:pPr defTabSz="457200">
              <a:lnSpc>
                <a:spcPts val="3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charset="0"/>
                <a:cs typeface="Verdana"/>
              </a:rPr>
              <a:t>Actual, timely data used in Smart Grid operations</a:t>
            </a:r>
          </a:p>
          <a:p>
            <a:pPr defTabSz="457200">
              <a:lnSpc>
                <a:spcPts val="3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charset="0"/>
                <a:cs typeface="Verdana"/>
              </a:rPr>
              <a:t>POS data daily</a:t>
            </a:r>
          </a:p>
          <a:p>
            <a:pPr defTabSz="457200">
              <a:lnSpc>
                <a:spcPts val="3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charset="0"/>
                <a:cs typeface="Verdana"/>
              </a:rPr>
              <a:t>Time-based pricing options</a:t>
            </a:r>
          </a:p>
          <a:p>
            <a:pPr defTabSz="457200">
              <a:lnSpc>
                <a:spcPts val="3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charset="0"/>
                <a:cs typeface="Verdana"/>
              </a:rPr>
              <a:t>Customer engagement through online data and appliance controls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762000" y="5715000"/>
            <a:ext cx="2400300" cy="315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4320" y="1469348"/>
            <a:ext cx="8466955" cy="4243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446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550928" y="3648740"/>
            <a:ext cx="2527300" cy="2017531"/>
          </a:xfrm>
          <a:prstGeom prst="roundRect">
            <a:avLst>
              <a:gd name="adj" fmla="val 3761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12700" dir="5400000" rotWithShape="0">
              <a:srgbClr val="0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673098" y="4195233"/>
            <a:ext cx="2286000" cy="1346200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sca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3598" y="4720168"/>
            <a:ext cx="1952536" cy="84455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927101" y="4212169"/>
            <a:ext cx="750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Generation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" name="Picture 111" descr="util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4674" y="4398433"/>
            <a:ext cx="400050" cy="514350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552451" y="1366825"/>
            <a:ext cx="2527300" cy="2017531"/>
          </a:xfrm>
          <a:prstGeom prst="roundRect">
            <a:avLst>
              <a:gd name="adj" fmla="val 3761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12700" dir="5400000" rotWithShape="0">
              <a:srgbClr val="0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73098" y="1854199"/>
            <a:ext cx="2286000" cy="1358899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 descr="sca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3598" y="2429937"/>
            <a:ext cx="1952536" cy="844550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>
          <a:xfrm>
            <a:off x="6037328" y="3636040"/>
            <a:ext cx="2527300" cy="2017531"/>
          </a:xfrm>
          <a:prstGeom prst="roundRect">
            <a:avLst>
              <a:gd name="adj" fmla="val 3761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12700" dir="5400000" rotWithShape="0">
              <a:srgbClr val="0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8" name="Rounded Rectangle 97"/>
          <p:cNvSpPr/>
          <p:nvPr/>
        </p:nvSpPr>
        <p:spPr>
          <a:xfrm>
            <a:off x="6324600" y="4093414"/>
            <a:ext cx="1993900" cy="1257516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69" name="Rectangle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3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de-DE" sz="3200" dirty="0" err="1" smtClean="0">
                <a:ea typeface="ＭＳ Ｐゴシック" charset="0"/>
              </a:rPr>
              <a:t>It</a:t>
            </a:r>
            <a:r>
              <a:rPr lang="de-DE" sz="3200" dirty="0" smtClean="0">
                <a:ea typeface="ＭＳ Ｐゴシック" charset="0"/>
              </a:rPr>
              <a:t> </a:t>
            </a:r>
            <a:r>
              <a:rPr lang="de-DE" sz="3200" dirty="0" err="1" smtClean="0">
                <a:ea typeface="ＭＳ Ｐゴシック" charset="0"/>
              </a:rPr>
              <a:t>is</a:t>
            </a:r>
            <a:r>
              <a:rPr lang="de-DE" sz="3200" dirty="0" smtClean="0">
                <a:ea typeface="ＭＳ Ｐゴシック" charset="0"/>
              </a:rPr>
              <a:t> not all </a:t>
            </a:r>
            <a:r>
              <a:rPr lang="de-DE" sz="3200" dirty="0" err="1" smtClean="0">
                <a:ea typeface="ＭＳ Ｐゴシック" charset="0"/>
              </a:rPr>
              <a:t>about</a:t>
            </a:r>
            <a:r>
              <a:rPr lang="de-DE" sz="3200" dirty="0" smtClean="0">
                <a:ea typeface="ＭＳ Ｐゴシック" charset="0"/>
              </a:rPr>
              <a:t> Smart </a:t>
            </a:r>
            <a:r>
              <a:rPr lang="de-DE" sz="3200" dirty="0" err="1" smtClean="0">
                <a:ea typeface="ＭＳ Ｐゴシック" charset="0"/>
              </a:rPr>
              <a:t>Metering</a:t>
            </a:r>
            <a:r>
              <a:rPr lang="de-DE" sz="3200" dirty="0" smtClean="0">
                <a:ea typeface="ＭＳ Ｐゴシック" charset="0"/>
              </a:rPr>
              <a:t> System, Smart </a:t>
            </a:r>
            <a:r>
              <a:rPr lang="de-DE" sz="3200" dirty="0" err="1" smtClean="0">
                <a:ea typeface="ＭＳ Ｐゴシック" charset="0"/>
              </a:rPr>
              <a:t>Grids</a:t>
            </a:r>
            <a:r>
              <a:rPr lang="de-DE" sz="3200" dirty="0" smtClean="0">
                <a:ea typeface="ＭＳ Ｐゴシック" charset="0"/>
              </a:rPr>
              <a:t> </a:t>
            </a:r>
            <a:r>
              <a:rPr lang="de-DE" sz="3200" dirty="0" err="1" smtClean="0">
                <a:ea typeface="ＭＳ Ｐゴシック" charset="0"/>
              </a:rPr>
              <a:t>Solve</a:t>
            </a:r>
            <a:r>
              <a:rPr lang="de-DE" sz="3200" dirty="0" smtClean="0">
                <a:ea typeface="ＭＳ Ｐゴシック" charset="0"/>
              </a:rPr>
              <a:t> Critical Problems</a:t>
            </a:r>
            <a:endParaRPr lang="en-US" altLang="zh-CN" sz="3200" dirty="0">
              <a:ea typeface="ＭＳ Ｐゴシック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308351" y="1366825"/>
            <a:ext cx="2527300" cy="2017531"/>
          </a:xfrm>
          <a:prstGeom prst="roundRect">
            <a:avLst>
              <a:gd name="adj" fmla="val 3761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12700" dir="5400000" rotWithShape="0">
              <a:srgbClr val="0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6" name="Rounded Rectangle 65"/>
          <p:cNvSpPr/>
          <p:nvPr/>
        </p:nvSpPr>
        <p:spPr>
          <a:xfrm>
            <a:off x="6038851" y="1354125"/>
            <a:ext cx="2527300" cy="2017531"/>
          </a:xfrm>
          <a:prstGeom prst="roundRect">
            <a:avLst>
              <a:gd name="adj" fmla="val 3761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12700" dir="5400000" rotWithShape="0">
              <a:srgbClr val="0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0" name="Rounded Rectangle 69"/>
          <p:cNvSpPr/>
          <p:nvPr/>
        </p:nvSpPr>
        <p:spPr>
          <a:xfrm>
            <a:off x="3306828" y="3648740"/>
            <a:ext cx="2527300" cy="2017531"/>
          </a:xfrm>
          <a:prstGeom prst="roundRect">
            <a:avLst>
              <a:gd name="adj" fmla="val 3761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12700" dir="5400000" rotWithShape="0">
              <a:srgbClr val="0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558800" y="14097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</a:rPr>
              <a:t>Balancing </a:t>
            </a:r>
            <a:r>
              <a:rPr lang="en-US" sz="1400" dirty="0" err="1" smtClean="0">
                <a:solidFill>
                  <a:srgbClr val="333333"/>
                </a:solidFill>
              </a:rPr>
              <a:t>Renewables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4700" y="14097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</a:rPr>
              <a:t>Customer Operations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57900" y="14097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</a:rPr>
              <a:t>Peak Management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45200" y="36830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</a:rPr>
              <a:t>Efficiency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27400" y="3683000"/>
            <a:ext cx="2514600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 Outage Prevention / Restoration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6100" y="3683000"/>
            <a:ext cx="2514600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Reduction of System</a:t>
            </a:r>
          </a:p>
          <a:p>
            <a:pPr algn="ctr">
              <a:lnSpc>
                <a:spcPts val="15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Losses</a:t>
            </a:r>
          </a:p>
        </p:txBody>
      </p:sp>
      <p:sp>
        <p:nvSpPr>
          <p:cNvPr id="78" name="Snip Same Side Corner Rectangle 77"/>
          <p:cNvSpPr/>
          <p:nvPr/>
        </p:nvSpPr>
        <p:spPr>
          <a:xfrm rot="16200000">
            <a:off x="1066800" y="2565400"/>
            <a:ext cx="279400" cy="1219200"/>
          </a:xfrm>
          <a:prstGeom prst="snip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7900"/>
              </a:gs>
              <a:gs pos="100000">
                <a:srgbClr val="FEC4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Snip Same Side Corner Rectangle 78"/>
          <p:cNvSpPr/>
          <p:nvPr/>
        </p:nvSpPr>
        <p:spPr>
          <a:xfrm rot="5400000">
            <a:off x="2311400" y="2565400"/>
            <a:ext cx="279400" cy="1219200"/>
          </a:xfrm>
          <a:prstGeom prst="snip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39242"/>
              </a:gs>
              <a:gs pos="100000">
                <a:srgbClr val="A2CD62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nip Same Side Corner Rectangle 81"/>
          <p:cNvSpPr/>
          <p:nvPr/>
        </p:nvSpPr>
        <p:spPr>
          <a:xfrm rot="16200000">
            <a:off x="1066800" y="4851400"/>
            <a:ext cx="279400" cy="1219200"/>
          </a:xfrm>
          <a:prstGeom prst="snip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7900"/>
              </a:gs>
              <a:gs pos="100000">
                <a:srgbClr val="FEC4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nip Same Side Corner Rectangle 82"/>
          <p:cNvSpPr/>
          <p:nvPr/>
        </p:nvSpPr>
        <p:spPr>
          <a:xfrm rot="5400000">
            <a:off x="2311400" y="4851400"/>
            <a:ext cx="279400" cy="1219200"/>
          </a:xfrm>
          <a:prstGeom prst="snip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39242"/>
              </a:gs>
              <a:gs pos="100000">
                <a:srgbClr val="A2CD62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23900" y="3060700"/>
            <a:ext cx="1071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RENEWABLES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1866900" y="3060700"/>
            <a:ext cx="999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PROSUMERS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723900" y="5346700"/>
            <a:ext cx="107950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kWh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1866900" y="5346700"/>
            <a:ext cx="116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$, €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927101" y="1871136"/>
            <a:ext cx="750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Generation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97106" y="2023534"/>
            <a:ext cx="469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Load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159500" y="1794930"/>
            <a:ext cx="2286000" cy="1409700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Load-Shift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89296" y="1921930"/>
            <a:ext cx="2211754" cy="1219200"/>
          </a:xfrm>
          <a:prstGeom prst="rect">
            <a:avLst/>
          </a:prstGeom>
        </p:spPr>
      </p:pic>
      <p:pic>
        <p:nvPicPr>
          <p:cNvPr id="94" name="Picture 93" descr="Outage-Prevention-Restorati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4708" y="4140200"/>
            <a:ext cx="2145668" cy="1397000"/>
          </a:xfrm>
          <a:prstGeom prst="rect">
            <a:avLst/>
          </a:prstGeom>
        </p:spPr>
      </p:pic>
      <p:sp>
        <p:nvSpPr>
          <p:cNvPr id="95" name="Rounded Rectangle 94"/>
          <p:cNvSpPr/>
          <p:nvPr/>
        </p:nvSpPr>
        <p:spPr>
          <a:xfrm>
            <a:off x="3894666" y="1739899"/>
            <a:ext cx="1341967" cy="1502833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 descr="Customer-Operation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34071" y="1790701"/>
            <a:ext cx="1260229" cy="1404256"/>
          </a:xfrm>
          <a:prstGeom prst="rect">
            <a:avLst/>
          </a:prstGeom>
        </p:spPr>
      </p:pic>
      <p:pic>
        <p:nvPicPr>
          <p:cNvPr id="97" name="Picture 96" descr="Efficiency-char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79174" y="4142545"/>
            <a:ext cx="1888526" cy="1173745"/>
          </a:xfrm>
          <a:prstGeom prst="rect">
            <a:avLst/>
          </a:prstGeom>
        </p:spPr>
      </p:pic>
      <p:pic>
        <p:nvPicPr>
          <p:cNvPr id="99" name="Picture 98" descr="hard-hat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57" y="4876800"/>
            <a:ext cx="710142" cy="698500"/>
          </a:xfrm>
          <a:prstGeom prst="rect">
            <a:avLst/>
          </a:prstGeom>
        </p:spPr>
      </p:pic>
      <p:pic>
        <p:nvPicPr>
          <p:cNvPr id="104" name="Picture 103" descr="util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4674" y="2099735"/>
            <a:ext cx="400050" cy="514350"/>
          </a:xfrm>
          <a:prstGeom prst="rect">
            <a:avLst/>
          </a:prstGeom>
        </p:spPr>
      </p:pic>
      <p:pic>
        <p:nvPicPr>
          <p:cNvPr id="105" name="Picture 104" descr="load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883" y="2226734"/>
            <a:ext cx="459950" cy="448732"/>
          </a:xfrm>
          <a:prstGeom prst="rect">
            <a:avLst/>
          </a:prstGeom>
        </p:spPr>
      </p:pic>
      <p:pic>
        <p:nvPicPr>
          <p:cNvPr id="113" name="Picture 112" descr="revenu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0" y="4514686"/>
            <a:ext cx="609600" cy="480646"/>
          </a:xfrm>
          <a:prstGeom prst="rect">
            <a:avLst/>
          </a:prstGeom>
        </p:spPr>
      </p:pic>
      <p:sp>
        <p:nvSpPr>
          <p:cNvPr id="43" name="Footer Placeholder 40"/>
          <p:cNvSpPr>
            <a:spLocks noGrp="1"/>
          </p:cNvSpPr>
          <p:nvPr>
            <p:ph type="ftr" sz="quarter" idx="12"/>
          </p:nvPr>
        </p:nvSpPr>
        <p:spPr>
          <a:xfrm>
            <a:off x="1304561" y="6439110"/>
            <a:ext cx="6273800" cy="254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100" dirty="0"/>
              <a:t>© 2012 eMeter, A Siemens Business. All rights reserved.</a:t>
            </a:r>
          </a:p>
        </p:txBody>
      </p:sp>
      <p:sp>
        <p:nvSpPr>
          <p:cNvPr id="44" name="Slide Number Placeholder 41"/>
          <p:cNvSpPr>
            <a:spLocks noGrp="1"/>
          </p:cNvSpPr>
          <p:nvPr>
            <p:ph type="sldNum" sz="quarter" idx="4294967295"/>
          </p:nvPr>
        </p:nvSpPr>
        <p:spPr>
          <a:xfrm>
            <a:off x="12700" y="6451600"/>
            <a:ext cx="1130300" cy="241300"/>
          </a:xfrm>
          <a:prstGeom prst="rect">
            <a:avLst/>
          </a:prstGeom>
        </p:spPr>
        <p:txBody>
          <a:bodyPr/>
          <a:lstStyle/>
          <a:p>
            <a:r>
              <a:rPr lang="en-US" sz="900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sz="900" b="1" smtClean="0"/>
              <a:t> </a:t>
            </a:r>
            <a:fld id="{A80B1EE4-FAF5-6B4B-A29D-8808C81012B5}" type="slidenum">
              <a:rPr lang="en-US" sz="900" smtClean="0">
                <a:solidFill>
                  <a:schemeClr val="accent6">
                    <a:lumMod val="50000"/>
                  </a:schemeClr>
                </a:solidFill>
              </a:rPr>
              <a:pPr/>
              <a:t>3</a:t>
            </a:fld>
            <a:endParaRPr lang="en-US" sz="9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16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862"/>
            <a:ext cx="9144000" cy="1143000"/>
          </a:xfrm>
        </p:spPr>
        <p:txBody>
          <a:bodyPr/>
          <a:lstStyle/>
          <a:p>
            <a:r>
              <a:rPr lang="en-US" sz="3200" dirty="0" smtClean="0"/>
              <a:t>Based Applications of Market Participants</a:t>
            </a:r>
            <a:endParaRPr lang="en-US" sz="3200" dirty="0"/>
          </a:p>
        </p:txBody>
      </p:sp>
      <p:sp>
        <p:nvSpPr>
          <p:cNvPr id="30" name="Rounded Rectangle 29"/>
          <p:cNvSpPr/>
          <p:nvPr/>
        </p:nvSpPr>
        <p:spPr>
          <a:xfrm>
            <a:off x="0" y="1073607"/>
            <a:ext cx="9144000" cy="1184174"/>
          </a:xfrm>
          <a:prstGeom prst="roundRect">
            <a:avLst>
              <a:gd name="adj" fmla="val 379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38100" dir="564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0" y="2354897"/>
            <a:ext cx="9143999" cy="1184174"/>
          </a:xfrm>
          <a:prstGeom prst="roundRect">
            <a:avLst>
              <a:gd name="adj" fmla="val 379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38100" dir="564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0" y="3636186"/>
            <a:ext cx="5698464" cy="1184174"/>
          </a:xfrm>
          <a:prstGeom prst="roundRect">
            <a:avLst>
              <a:gd name="adj" fmla="val 379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38100" dir="564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2222" y="1276200"/>
            <a:ext cx="1185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Retail Customer Operations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06743" y="2664177"/>
            <a:ext cx="120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Grid Operations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18911" y="3917243"/>
            <a:ext cx="119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Market Operations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6472" y="1169716"/>
            <a:ext cx="832556" cy="1033050"/>
            <a:chOff x="1526472" y="1169716"/>
            <a:chExt cx="832556" cy="103305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1213" y="1169716"/>
              <a:ext cx="763074" cy="76885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526472" y="1956545"/>
              <a:ext cx="8325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Analytics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78888" y="1169334"/>
            <a:ext cx="769620" cy="1110376"/>
            <a:chOff x="2464253" y="1169334"/>
            <a:chExt cx="769620" cy="111037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4253" y="1169334"/>
              <a:ext cx="769620" cy="76962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473707" y="1879600"/>
              <a:ext cx="750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Register Billing</a:t>
              </a:r>
              <a:endParaRPr lang="en-US" sz="1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8923" y="1159491"/>
            <a:ext cx="838200" cy="1148441"/>
            <a:chOff x="3443615" y="1131269"/>
            <a:chExt cx="838200" cy="114844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615" y="1131269"/>
              <a:ext cx="838200" cy="84575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487359" y="1879600"/>
              <a:ext cx="750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Interval Billing</a:t>
              </a:r>
              <a:endParaRPr lang="en-US" sz="1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0774" y="1138854"/>
            <a:ext cx="987778" cy="1140856"/>
            <a:chOff x="4219222" y="1138854"/>
            <a:chExt cx="987778" cy="114085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758" y="1138854"/>
              <a:ext cx="842706" cy="83058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219222" y="1879600"/>
              <a:ext cx="987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Prepayment Support</a:t>
              </a:r>
              <a:endParaRPr lang="en-US" sz="1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76341" y="1146474"/>
            <a:ext cx="1334125" cy="1133236"/>
            <a:chOff x="5169404" y="1146474"/>
            <a:chExt cx="1334125" cy="113323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2050" y="1146474"/>
              <a:ext cx="839498" cy="8153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169404" y="1879600"/>
              <a:ext cx="1334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Customer Service Portal</a:t>
              </a:r>
              <a:endParaRPr lang="en-US" sz="1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75199" y="1169334"/>
            <a:ext cx="818446" cy="1110376"/>
            <a:chOff x="6118764" y="1169334"/>
            <a:chExt cx="818446" cy="111037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177" y="1169334"/>
              <a:ext cx="769620" cy="76962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18764" y="1879600"/>
              <a:ext cx="818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Energy Engage</a:t>
              </a:r>
              <a:endParaRPr lang="en-US" sz="1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42948" y="1165133"/>
            <a:ext cx="905936" cy="1114577"/>
            <a:chOff x="7222064" y="1165133"/>
            <a:chExt cx="905936" cy="1114577"/>
          </a:xfrm>
        </p:grpSpPr>
        <p:pic>
          <p:nvPicPr>
            <p:cNvPr id="36" name="Picture 35" descr="Revenu-Protectio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0343" y="1165133"/>
              <a:ext cx="769378" cy="77802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222064" y="1879600"/>
              <a:ext cx="905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Revenue </a:t>
              </a:r>
            </a:p>
            <a:p>
              <a:pPr algn="ctr"/>
              <a:r>
                <a:rPr lang="en-US" sz="1000" dirty="0" smtClean="0"/>
                <a:t>Protection</a:t>
              </a:r>
              <a:endParaRPr lang="en-US" sz="1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37761" y="2519902"/>
            <a:ext cx="832556" cy="1033050"/>
            <a:chOff x="1526472" y="1169716"/>
            <a:chExt cx="832556" cy="103305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1213" y="1169716"/>
              <a:ext cx="763074" cy="76885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526472" y="1956545"/>
              <a:ext cx="8325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Analytics</a:t>
              </a:r>
              <a:endParaRPr lang="en-US" sz="10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523650" y="3721005"/>
            <a:ext cx="832556" cy="1033050"/>
            <a:chOff x="1526472" y="1169716"/>
            <a:chExt cx="832556" cy="103305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1213" y="1169716"/>
              <a:ext cx="763074" cy="768856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1526472" y="1956545"/>
              <a:ext cx="8325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Analytics</a:t>
              </a:r>
              <a:endParaRPr lang="en-US" sz="1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8505" y="2463976"/>
            <a:ext cx="1379095" cy="1082911"/>
            <a:chOff x="2278505" y="2463976"/>
            <a:chExt cx="1379095" cy="108291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0091" y="2463976"/>
              <a:ext cx="844459" cy="81534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278505" y="3146777"/>
              <a:ext cx="1379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Remote Connect/ Disconnect</a:t>
              </a:r>
              <a:endParaRPr lang="en-US" sz="1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70475" y="2396039"/>
            <a:ext cx="1057970" cy="1162137"/>
            <a:chOff x="3570475" y="2396039"/>
            <a:chExt cx="1057970" cy="116213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2859" y="2396039"/>
              <a:ext cx="833203" cy="88392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3570475" y="3158066"/>
              <a:ext cx="10579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Outage Management</a:t>
              </a:r>
              <a:endParaRPr lang="en-US" sz="1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8208" y="2452313"/>
            <a:ext cx="830580" cy="1117152"/>
            <a:chOff x="4788208" y="2452313"/>
            <a:chExt cx="830580" cy="111715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208" y="2452313"/>
              <a:ext cx="830580" cy="818542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828142" y="3169355"/>
              <a:ext cx="750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Network Loss</a:t>
              </a:r>
              <a:endParaRPr lang="en-US" sz="1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555830" y="3719491"/>
            <a:ext cx="830580" cy="1117152"/>
            <a:chOff x="4788208" y="2452313"/>
            <a:chExt cx="830580" cy="1117152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208" y="2452313"/>
              <a:ext cx="830580" cy="818542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828142" y="3169355"/>
              <a:ext cx="750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Network Loss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66608" y="3732589"/>
            <a:ext cx="963059" cy="1046120"/>
            <a:chOff x="3566608" y="3732589"/>
            <a:chExt cx="963059" cy="104612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177" y="3732589"/>
              <a:ext cx="883920" cy="835485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3566608" y="4532488"/>
              <a:ext cx="963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Settlements</a:t>
              </a:r>
              <a:endParaRPr lang="en-US" sz="10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712549" y="2383450"/>
            <a:ext cx="1267178" cy="1181083"/>
            <a:chOff x="3399759" y="4931764"/>
            <a:chExt cx="1267178" cy="1181083"/>
          </a:xfrm>
        </p:grpSpPr>
        <p:grpSp>
          <p:nvGrpSpPr>
            <p:cNvPr id="81" name="Group 43"/>
            <p:cNvGrpSpPr/>
            <p:nvPr/>
          </p:nvGrpSpPr>
          <p:grpSpPr>
            <a:xfrm>
              <a:off x="3515783" y="4931764"/>
              <a:ext cx="936286" cy="934302"/>
              <a:chOff x="1746955" y="4648572"/>
              <a:chExt cx="1320800" cy="1337414"/>
            </a:xfrm>
          </p:grpSpPr>
          <p:pic>
            <p:nvPicPr>
              <p:cNvPr id="83" name="Picture 82" descr="portal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46955" y="4648572"/>
                <a:ext cx="1320800" cy="1337414"/>
              </a:xfrm>
              <a:prstGeom prst="rect">
                <a:avLst/>
              </a:prstGeom>
            </p:spPr>
          </p:pic>
          <p:pic>
            <p:nvPicPr>
              <p:cNvPr id="84" name="Picture 339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958799" y="4831292"/>
                <a:ext cx="906787" cy="880886"/>
              </a:xfrm>
              <a:prstGeom prst="rect">
                <a:avLst/>
              </a:prstGeom>
              <a:noFill/>
              <a:ln w="9525" algn="ctr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3399759" y="5712737"/>
              <a:ext cx="1267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900" dirty="0" smtClean="0"/>
                <a:t>Demand Response</a:t>
              </a:r>
            </a:p>
            <a:p>
              <a:pPr algn="ctr">
                <a:lnSpc>
                  <a:spcPts val="1200"/>
                </a:lnSpc>
              </a:pPr>
              <a:r>
                <a:rPr lang="en-US" sz="900" dirty="0" smtClean="0"/>
                <a:t>Management</a:t>
              </a:r>
              <a:endParaRPr lang="en-US" sz="1000" dirty="0" smtClean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571479" y="3675090"/>
            <a:ext cx="1267178" cy="1181083"/>
            <a:chOff x="3399759" y="4931764"/>
            <a:chExt cx="1267178" cy="1181083"/>
          </a:xfrm>
        </p:grpSpPr>
        <p:grpSp>
          <p:nvGrpSpPr>
            <p:cNvPr id="87" name="Group 43"/>
            <p:cNvGrpSpPr/>
            <p:nvPr/>
          </p:nvGrpSpPr>
          <p:grpSpPr>
            <a:xfrm>
              <a:off x="3515783" y="4931764"/>
              <a:ext cx="936286" cy="934302"/>
              <a:chOff x="1746955" y="4648572"/>
              <a:chExt cx="1320800" cy="1337414"/>
            </a:xfrm>
          </p:grpSpPr>
          <p:pic>
            <p:nvPicPr>
              <p:cNvPr id="89" name="Picture 88" descr="portal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46955" y="4648572"/>
                <a:ext cx="1320800" cy="1337414"/>
              </a:xfrm>
              <a:prstGeom prst="rect">
                <a:avLst/>
              </a:prstGeom>
            </p:spPr>
          </p:pic>
          <p:pic>
            <p:nvPicPr>
              <p:cNvPr id="90" name="Picture 339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958799" y="4831292"/>
                <a:ext cx="906787" cy="880886"/>
              </a:xfrm>
              <a:prstGeom prst="rect">
                <a:avLst/>
              </a:prstGeom>
              <a:noFill/>
              <a:ln w="9525" algn="ctr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</p:grpSp>
        <p:sp>
          <p:nvSpPr>
            <p:cNvPr id="88" name="TextBox 87"/>
            <p:cNvSpPr txBox="1"/>
            <p:nvPr/>
          </p:nvSpPr>
          <p:spPr>
            <a:xfrm>
              <a:off x="3399759" y="5712737"/>
              <a:ext cx="1267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900" dirty="0" smtClean="0"/>
                <a:t>Demand Response</a:t>
              </a:r>
            </a:p>
            <a:p>
              <a:pPr algn="ctr">
                <a:lnSpc>
                  <a:spcPts val="1200"/>
                </a:lnSpc>
              </a:pPr>
              <a:r>
                <a:rPr lang="en-US" sz="900" dirty="0" smtClean="0"/>
                <a:t>Management</a:t>
              </a:r>
              <a:endParaRPr lang="en-US" sz="1000" dirty="0" smtClean="0"/>
            </a:p>
          </p:txBody>
        </p:sp>
      </p:grpSp>
      <p:pic>
        <p:nvPicPr>
          <p:cNvPr id="94" name="Picture 93" descr="porta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36803" y="2385950"/>
            <a:ext cx="936286" cy="934302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5620779" y="3166923"/>
            <a:ext cx="126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900" dirty="0" smtClean="0"/>
              <a:t>Surgical Load Curtailment</a:t>
            </a:r>
            <a:endParaRPr lang="en-US" sz="1000" dirty="0" smtClean="0"/>
          </a:p>
        </p:txBody>
      </p:sp>
      <p:grpSp>
        <p:nvGrpSpPr>
          <p:cNvPr id="97" name="Group 96"/>
          <p:cNvGrpSpPr/>
          <p:nvPr/>
        </p:nvGrpSpPr>
        <p:grpSpPr>
          <a:xfrm>
            <a:off x="5888403" y="2513585"/>
            <a:ext cx="652072" cy="634427"/>
            <a:chOff x="457200" y="1233488"/>
            <a:chExt cx="4770438" cy="4648200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 l="18124" t="34000" r="42754" b="5000"/>
            <a:stretch>
              <a:fillRect/>
            </a:stretch>
          </p:blipFill>
          <p:spPr bwMode="auto">
            <a:xfrm>
              <a:off x="457200" y="1233488"/>
              <a:ext cx="4770438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Flowchart: Connector 20"/>
            <p:cNvSpPr>
              <a:spLocks noChangeArrowheads="1"/>
            </p:cNvSpPr>
            <p:nvPr/>
          </p:nvSpPr>
          <p:spPr bwMode="auto">
            <a:xfrm>
              <a:off x="2427288" y="330993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00" name="Straight Connector 38"/>
            <p:cNvCxnSpPr>
              <a:cxnSpLocks noChangeShapeType="1"/>
            </p:cNvCxnSpPr>
            <p:nvPr/>
          </p:nvCxnSpPr>
          <p:spPr bwMode="auto">
            <a:xfrm>
              <a:off x="3176588" y="2047875"/>
              <a:ext cx="1203325" cy="76517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40"/>
            <p:cNvCxnSpPr>
              <a:cxnSpLocks noChangeShapeType="1"/>
            </p:cNvCxnSpPr>
            <p:nvPr/>
          </p:nvCxnSpPr>
          <p:spPr bwMode="auto">
            <a:xfrm>
              <a:off x="2911475" y="2466975"/>
              <a:ext cx="1085850" cy="6858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" name="Straight Connector 41"/>
            <p:cNvCxnSpPr>
              <a:cxnSpLocks noChangeShapeType="1"/>
            </p:cNvCxnSpPr>
            <p:nvPr/>
          </p:nvCxnSpPr>
          <p:spPr bwMode="auto">
            <a:xfrm>
              <a:off x="2609850" y="2946400"/>
              <a:ext cx="957263" cy="59372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3" name="Straight Connector 42"/>
            <p:cNvCxnSpPr>
              <a:cxnSpLocks noChangeShapeType="1"/>
            </p:cNvCxnSpPr>
            <p:nvPr/>
          </p:nvCxnSpPr>
          <p:spPr bwMode="auto">
            <a:xfrm>
              <a:off x="2301875" y="3419475"/>
              <a:ext cx="957263" cy="59372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4" name="Straight Connector 43"/>
            <p:cNvCxnSpPr>
              <a:cxnSpLocks noChangeShapeType="1"/>
            </p:cNvCxnSpPr>
            <p:nvPr/>
          </p:nvCxnSpPr>
          <p:spPr bwMode="auto">
            <a:xfrm rot="5400000">
              <a:off x="1755775" y="2352675"/>
              <a:ext cx="1719263" cy="1109663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5" name="Flowchart: Connector 51"/>
            <p:cNvSpPr>
              <a:spLocks noChangeArrowheads="1"/>
            </p:cNvSpPr>
            <p:nvPr/>
          </p:nvSpPr>
          <p:spPr bwMode="auto">
            <a:xfrm>
              <a:off x="2579688" y="3408363"/>
              <a:ext cx="66675" cy="61912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6" name="Flowchart: Connector 52"/>
            <p:cNvSpPr>
              <a:spLocks noChangeArrowheads="1"/>
            </p:cNvSpPr>
            <p:nvPr/>
          </p:nvSpPr>
          <p:spPr bwMode="auto">
            <a:xfrm>
              <a:off x="2732088" y="350837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7" name="Flowchart: Connector 53"/>
            <p:cNvSpPr>
              <a:spLocks noChangeArrowheads="1"/>
            </p:cNvSpPr>
            <p:nvPr/>
          </p:nvSpPr>
          <p:spPr bwMode="auto">
            <a:xfrm>
              <a:off x="2884488" y="3606800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" name="Flowchart: Connector 54"/>
            <p:cNvSpPr>
              <a:spLocks noChangeArrowheads="1"/>
            </p:cNvSpPr>
            <p:nvPr/>
          </p:nvSpPr>
          <p:spPr bwMode="auto">
            <a:xfrm>
              <a:off x="3036888" y="370522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9" name="Flowchart: Connector 55"/>
            <p:cNvSpPr>
              <a:spLocks noChangeArrowheads="1"/>
            </p:cNvSpPr>
            <p:nvPr/>
          </p:nvSpPr>
          <p:spPr bwMode="auto">
            <a:xfrm>
              <a:off x="3201988" y="3803650"/>
              <a:ext cx="66675" cy="61913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0" name="Flowchart: Connector 56"/>
            <p:cNvSpPr>
              <a:spLocks noChangeArrowheads="1"/>
            </p:cNvSpPr>
            <p:nvPr/>
          </p:nvSpPr>
          <p:spPr bwMode="auto">
            <a:xfrm>
              <a:off x="2565400" y="317658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1" name="Flowchart: Connector 57"/>
            <p:cNvSpPr>
              <a:spLocks noChangeArrowheads="1"/>
            </p:cNvSpPr>
            <p:nvPr/>
          </p:nvSpPr>
          <p:spPr bwMode="auto">
            <a:xfrm>
              <a:off x="2717800" y="3275013"/>
              <a:ext cx="66675" cy="61912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2" name="Flowchart: Connector 58"/>
            <p:cNvSpPr>
              <a:spLocks noChangeArrowheads="1"/>
            </p:cNvSpPr>
            <p:nvPr/>
          </p:nvSpPr>
          <p:spPr bwMode="auto">
            <a:xfrm>
              <a:off x="2870200" y="337502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3" name="Flowchart: Connector 59"/>
            <p:cNvSpPr>
              <a:spLocks noChangeArrowheads="1"/>
            </p:cNvSpPr>
            <p:nvPr/>
          </p:nvSpPr>
          <p:spPr bwMode="auto">
            <a:xfrm>
              <a:off x="3022600" y="3473450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4" name="Flowchart: Connector 60"/>
            <p:cNvSpPr>
              <a:spLocks noChangeArrowheads="1"/>
            </p:cNvSpPr>
            <p:nvPr/>
          </p:nvSpPr>
          <p:spPr bwMode="auto">
            <a:xfrm>
              <a:off x="3175000" y="3571875"/>
              <a:ext cx="66675" cy="61913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5" name="Flowchart: Connector 61"/>
            <p:cNvSpPr>
              <a:spLocks noChangeArrowheads="1"/>
            </p:cNvSpPr>
            <p:nvPr/>
          </p:nvSpPr>
          <p:spPr bwMode="auto">
            <a:xfrm>
              <a:off x="3341688" y="367188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6" name="Flowchart: Connector 62"/>
            <p:cNvSpPr>
              <a:spLocks noChangeArrowheads="1"/>
            </p:cNvSpPr>
            <p:nvPr/>
          </p:nvSpPr>
          <p:spPr bwMode="auto">
            <a:xfrm>
              <a:off x="2776538" y="277653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7" name="Flowchart: Connector 63"/>
            <p:cNvSpPr>
              <a:spLocks noChangeArrowheads="1"/>
            </p:cNvSpPr>
            <p:nvPr/>
          </p:nvSpPr>
          <p:spPr bwMode="auto">
            <a:xfrm>
              <a:off x="2928938" y="2874963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8" name="Flowchart: Connector 64"/>
            <p:cNvSpPr>
              <a:spLocks noChangeArrowheads="1"/>
            </p:cNvSpPr>
            <p:nvPr/>
          </p:nvSpPr>
          <p:spPr bwMode="auto">
            <a:xfrm>
              <a:off x="3081338" y="2973388"/>
              <a:ext cx="66675" cy="61912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9" name="Flowchart: Connector 65"/>
            <p:cNvSpPr>
              <a:spLocks noChangeArrowheads="1"/>
            </p:cNvSpPr>
            <p:nvPr/>
          </p:nvSpPr>
          <p:spPr bwMode="auto">
            <a:xfrm>
              <a:off x="3233738" y="3073400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" name="Flowchart: Connector 66"/>
            <p:cNvSpPr>
              <a:spLocks noChangeArrowheads="1"/>
            </p:cNvSpPr>
            <p:nvPr/>
          </p:nvSpPr>
          <p:spPr bwMode="auto">
            <a:xfrm>
              <a:off x="3386138" y="317182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1" name="Flowchart: Connector 67"/>
            <p:cNvSpPr>
              <a:spLocks noChangeArrowheads="1"/>
            </p:cNvSpPr>
            <p:nvPr/>
          </p:nvSpPr>
          <p:spPr bwMode="auto">
            <a:xfrm>
              <a:off x="3551238" y="3270250"/>
              <a:ext cx="66675" cy="61913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2" name="Flowchart: Connector 68"/>
            <p:cNvSpPr>
              <a:spLocks noChangeArrowheads="1"/>
            </p:cNvSpPr>
            <p:nvPr/>
          </p:nvSpPr>
          <p:spPr bwMode="auto">
            <a:xfrm>
              <a:off x="2892425" y="2616200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3" name="Flowchart: Connector 69"/>
            <p:cNvSpPr>
              <a:spLocks noChangeArrowheads="1"/>
            </p:cNvSpPr>
            <p:nvPr/>
          </p:nvSpPr>
          <p:spPr bwMode="auto">
            <a:xfrm>
              <a:off x="3044825" y="2714625"/>
              <a:ext cx="66675" cy="61913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4" name="Flowchart: Connector 70"/>
            <p:cNvSpPr>
              <a:spLocks noChangeArrowheads="1"/>
            </p:cNvSpPr>
            <p:nvPr/>
          </p:nvSpPr>
          <p:spPr bwMode="auto">
            <a:xfrm>
              <a:off x="3197225" y="281463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5" name="Flowchart: Connector 71"/>
            <p:cNvSpPr>
              <a:spLocks noChangeArrowheads="1"/>
            </p:cNvSpPr>
            <p:nvPr/>
          </p:nvSpPr>
          <p:spPr bwMode="auto">
            <a:xfrm>
              <a:off x="3349625" y="2913063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6" name="Flowchart: Connector 72"/>
            <p:cNvSpPr>
              <a:spLocks noChangeArrowheads="1"/>
            </p:cNvSpPr>
            <p:nvPr/>
          </p:nvSpPr>
          <p:spPr bwMode="auto">
            <a:xfrm>
              <a:off x="3502025" y="3011488"/>
              <a:ext cx="66675" cy="61912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7" name="Flowchart: Connector 73"/>
            <p:cNvSpPr>
              <a:spLocks noChangeArrowheads="1"/>
            </p:cNvSpPr>
            <p:nvPr/>
          </p:nvSpPr>
          <p:spPr bwMode="auto">
            <a:xfrm>
              <a:off x="3668713" y="3111500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8" name="Flowchart: Connector 74"/>
            <p:cNvSpPr>
              <a:spLocks noChangeArrowheads="1"/>
            </p:cNvSpPr>
            <p:nvPr/>
          </p:nvSpPr>
          <p:spPr bwMode="auto">
            <a:xfrm>
              <a:off x="3059113" y="237172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9" name="Flowchart: Connector 75"/>
            <p:cNvSpPr>
              <a:spLocks noChangeArrowheads="1"/>
            </p:cNvSpPr>
            <p:nvPr/>
          </p:nvSpPr>
          <p:spPr bwMode="auto">
            <a:xfrm>
              <a:off x="3211513" y="2470150"/>
              <a:ext cx="66675" cy="61913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0" name="Flowchart: Connector 76"/>
            <p:cNvSpPr>
              <a:spLocks noChangeArrowheads="1"/>
            </p:cNvSpPr>
            <p:nvPr/>
          </p:nvSpPr>
          <p:spPr bwMode="auto">
            <a:xfrm>
              <a:off x="3363913" y="2570163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1" name="Flowchart: Connector 77"/>
            <p:cNvSpPr>
              <a:spLocks noChangeArrowheads="1"/>
            </p:cNvSpPr>
            <p:nvPr/>
          </p:nvSpPr>
          <p:spPr bwMode="auto">
            <a:xfrm>
              <a:off x="3516313" y="266858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2" name="Flowchart: Connector 78"/>
            <p:cNvSpPr>
              <a:spLocks noChangeArrowheads="1"/>
            </p:cNvSpPr>
            <p:nvPr/>
          </p:nvSpPr>
          <p:spPr bwMode="auto">
            <a:xfrm>
              <a:off x="3668713" y="2767013"/>
              <a:ext cx="66675" cy="61912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3" name="Flowchart: Connector 79"/>
            <p:cNvSpPr>
              <a:spLocks noChangeArrowheads="1"/>
            </p:cNvSpPr>
            <p:nvPr/>
          </p:nvSpPr>
          <p:spPr bwMode="auto">
            <a:xfrm>
              <a:off x="3833813" y="286702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4" name="Flowchart: Connector 80"/>
            <p:cNvSpPr>
              <a:spLocks noChangeArrowheads="1"/>
            </p:cNvSpPr>
            <p:nvPr/>
          </p:nvSpPr>
          <p:spPr bwMode="auto">
            <a:xfrm>
              <a:off x="3148013" y="219868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5" name="Flowchart: Connector 81"/>
            <p:cNvSpPr>
              <a:spLocks noChangeArrowheads="1"/>
            </p:cNvSpPr>
            <p:nvPr/>
          </p:nvSpPr>
          <p:spPr bwMode="auto">
            <a:xfrm>
              <a:off x="3300413" y="2297113"/>
              <a:ext cx="66675" cy="61912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6" name="Flowchart: Connector 82"/>
            <p:cNvSpPr>
              <a:spLocks noChangeArrowheads="1"/>
            </p:cNvSpPr>
            <p:nvPr/>
          </p:nvSpPr>
          <p:spPr bwMode="auto">
            <a:xfrm>
              <a:off x="3452813" y="239712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7" name="Flowchart: Connector 83"/>
            <p:cNvSpPr>
              <a:spLocks noChangeArrowheads="1"/>
            </p:cNvSpPr>
            <p:nvPr/>
          </p:nvSpPr>
          <p:spPr bwMode="auto">
            <a:xfrm>
              <a:off x="3605213" y="2495550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8" name="Flowchart: Connector 84"/>
            <p:cNvSpPr>
              <a:spLocks noChangeArrowheads="1"/>
            </p:cNvSpPr>
            <p:nvPr/>
          </p:nvSpPr>
          <p:spPr bwMode="auto">
            <a:xfrm>
              <a:off x="3757613" y="259397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9" name="Flowchart: Connector 85"/>
            <p:cNvSpPr>
              <a:spLocks noChangeArrowheads="1"/>
            </p:cNvSpPr>
            <p:nvPr/>
          </p:nvSpPr>
          <p:spPr bwMode="auto">
            <a:xfrm>
              <a:off x="3924300" y="2692400"/>
              <a:ext cx="66675" cy="61913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0" name="Flowchart: Connector 86"/>
            <p:cNvSpPr>
              <a:spLocks noChangeArrowheads="1"/>
            </p:cNvSpPr>
            <p:nvPr/>
          </p:nvSpPr>
          <p:spPr bwMode="auto">
            <a:xfrm>
              <a:off x="3963988" y="295592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1" name="Flowchart: Connector 87"/>
            <p:cNvSpPr>
              <a:spLocks noChangeArrowheads="1"/>
            </p:cNvSpPr>
            <p:nvPr/>
          </p:nvSpPr>
          <p:spPr bwMode="auto">
            <a:xfrm>
              <a:off x="4054475" y="278288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2" name="Flowchart: Connector 88"/>
            <p:cNvSpPr>
              <a:spLocks noChangeArrowheads="1"/>
            </p:cNvSpPr>
            <p:nvPr/>
          </p:nvSpPr>
          <p:spPr bwMode="auto">
            <a:xfrm>
              <a:off x="4094163" y="3046413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3" name="Flowchart: Connector 89"/>
            <p:cNvSpPr>
              <a:spLocks noChangeArrowheads="1"/>
            </p:cNvSpPr>
            <p:nvPr/>
          </p:nvSpPr>
          <p:spPr bwMode="auto">
            <a:xfrm>
              <a:off x="4184650" y="2873375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4" name="Flowchart: Connector 92"/>
            <p:cNvSpPr>
              <a:spLocks noChangeArrowheads="1"/>
            </p:cNvSpPr>
            <p:nvPr/>
          </p:nvSpPr>
          <p:spPr bwMode="auto">
            <a:xfrm>
              <a:off x="3698875" y="3360738"/>
              <a:ext cx="66675" cy="60325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5" name="Flowchart: Connector 93"/>
            <p:cNvSpPr>
              <a:spLocks noChangeArrowheads="1"/>
            </p:cNvSpPr>
            <p:nvPr/>
          </p:nvSpPr>
          <p:spPr bwMode="auto">
            <a:xfrm>
              <a:off x="3816350" y="3200400"/>
              <a:ext cx="66675" cy="61913"/>
            </a:xfrm>
            <a:prstGeom prst="flowChartConnector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46" name="Straight Connector 95"/>
            <p:cNvCxnSpPr>
              <a:cxnSpLocks noChangeShapeType="1"/>
            </p:cNvCxnSpPr>
            <p:nvPr/>
          </p:nvCxnSpPr>
          <p:spPr bwMode="auto">
            <a:xfrm>
              <a:off x="2155825" y="3892550"/>
              <a:ext cx="903288" cy="620713"/>
            </a:xfrm>
            <a:prstGeom prst="line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147" name="Straight Connector 97"/>
            <p:cNvCxnSpPr>
              <a:cxnSpLocks noChangeShapeType="1"/>
            </p:cNvCxnSpPr>
            <p:nvPr/>
          </p:nvCxnSpPr>
          <p:spPr bwMode="auto">
            <a:xfrm rot="16200000" flipH="1">
              <a:off x="1955800" y="3689350"/>
              <a:ext cx="214313" cy="201613"/>
            </a:xfrm>
            <a:prstGeom prst="line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148" name="Straight Connector 99"/>
            <p:cNvCxnSpPr>
              <a:cxnSpLocks noChangeShapeType="1"/>
            </p:cNvCxnSpPr>
            <p:nvPr/>
          </p:nvCxnSpPr>
          <p:spPr bwMode="auto">
            <a:xfrm>
              <a:off x="1841500" y="3567113"/>
              <a:ext cx="131763" cy="127000"/>
            </a:xfrm>
            <a:prstGeom prst="line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149" name="Straight Connector 101"/>
            <p:cNvCxnSpPr>
              <a:cxnSpLocks noChangeShapeType="1"/>
            </p:cNvCxnSpPr>
            <p:nvPr/>
          </p:nvCxnSpPr>
          <p:spPr bwMode="auto">
            <a:xfrm>
              <a:off x="522288" y="2746375"/>
              <a:ext cx="1336675" cy="825500"/>
            </a:xfrm>
            <a:prstGeom prst="line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150" name="Straight Connector 104"/>
            <p:cNvCxnSpPr>
              <a:cxnSpLocks noChangeShapeType="1"/>
            </p:cNvCxnSpPr>
            <p:nvPr/>
          </p:nvCxnSpPr>
          <p:spPr bwMode="auto">
            <a:xfrm>
              <a:off x="3051175" y="4516438"/>
              <a:ext cx="1441450" cy="835025"/>
            </a:xfrm>
            <a:prstGeom prst="line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151" name="Rectangle 150"/>
            <p:cNvSpPr/>
            <p:nvPr/>
          </p:nvSpPr>
          <p:spPr bwMode="auto">
            <a:xfrm>
              <a:off x="2055813" y="3665538"/>
              <a:ext cx="93662" cy="841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52" name="Footer Placeholder 40"/>
          <p:cNvSpPr>
            <a:spLocks noGrp="1"/>
          </p:cNvSpPr>
          <p:nvPr>
            <p:ph type="ftr" sz="quarter" idx="12"/>
          </p:nvPr>
        </p:nvSpPr>
        <p:spPr>
          <a:xfrm>
            <a:off x="1244600" y="6451600"/>
            <a:ext cx="6273800" cy="254000"/>
          </a:xfrm>
        </p:spPr>
        <p:txBody>
          <a:bodyPr/>
          <a:lstStyle/>
          <a:p>
            <a:r>
              <a:rPr lang="en-US" dirty="0"/>
              <a:t>© 2012 eMeter, A Siemens Business. All rights reserved.</a:t>
            </a:r>
          </a:p>
        </p:txBody>
      </p:sp>
      <p:sp>
        <p:nvSpPr>
          <p:cNvPr id="153" name="Slide Number Placeholder 41"/>
          <p:cNvSpPr>
            <a:spLocks noGrp="1"/>
          </p:cNvSpPr>
          <p:nvPr>
            <p:ph type="sldNum" sz="quarter" idx="11"/>
          </p:nvPr>
        </p:nvSpPr>
        <p:spPr>
          <a:xfrm>
            <a:off x="12700" y="6451600"/>
            <a:ext cx="1130300" cy="241300"/>
          </a:xfrm>
        </p:spPr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4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0" y="4900316"/>
            <a:ext cx="8173226" cy="1275155"/>
          </a:xfrm>
          <a:prstGeom prst="roundRect">
            <a:avLst>
              <a:gd name="adj" fmla="val 379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38100" dir="564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Consumers 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4569282" y="5026708"/>
            <a:ext cx="1267178" cy="1334971"/>
            <a:chOff x="3399759" y="4931764"/>
            <a:chExt cx="1267178" cy="1334971"/>
          </a:xfrm>
        </p:grpSpPr>
        <p:grpSp>
          <p:nvGrpSpPr>
            <p:cNvPr id="157" name="Group 43"/>
            <p:cNvGrpSpPr/>
            <p:nvPr/>
          </p:nvGrpSpPr>
          <p:grpSpPr>
            <a:xfrm>
              <a:off x="3515783" y="4931764"/>
              <a:ext cx="936286" cy="934302"/>
              <a:chOff x="1746955" y="4648572"/>
              <a:chExt cx="1320800" cy="1337414"/>
            </a:xfrm>
          </p:grpSpPr>
          <p:pic>
            <p:nvPicPr>
              <p:cNvPr id="159" name="Picture 158" descr="portal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46955" y="4648572"/>
                <a:ext cx="1320800" cy="1337414"/>
              </a:xfrm>
              <a:prstGeom prst="rect">
                <a:avLst/>
              </a:prstGeom>
            </p:spPr>
          </p:pic>
          <p:pic>
            <p:nvPicPr>
              <p:cNvPr id="160" name="Picture 339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958799" y="4831292"/>
                <a:ext cx="906787" cy="880886"/>
              </a:xfrm>
              <a:prstGeom prst="rect">
                <a:avLst/>
              </a:prstGeom>
              <a:noFill/>
              <a:ln w="9525" algn="ctr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</p:grpSp>
        <p:sp>
          <p:nvSpPr>
            <p:cNvPr id="158" name="TextBox 157"/>
            <p:cNvSpPr txBox="1"/>
            <p:nvPr/>
          </p:nvSpPr>
          <p:spPr>
            <a:xfrm>
              <a:off x="3399759" y="5712737"/>
              <a:ext cx="1267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900" dirty="0" smtClean="0"/>
                <a:t>Demand </a:t>
              </a:r>
              <a:r>
                <a:rPr lang="en-US" sz="900" dirty="0" err="1" smtClean="0"/>
                <a:t>Responsee</a:t>
              </a:r>
              <a:endParaRPr lang="en-US" sz="900" dirty="0" smtClean="0"/>
            </a:p>
            <a:p>
              <a:pPr algn="ctr">
                <a:lnSpc>
                  <a:spcPts val="1200"/>
                </a:lnSpc>
              </a:pPr>
              <a:endParaRPr lang="en-US" sz="1000" dirty="0" smtClean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400194" y="5033601"/>
            <a:ext cx="942763" cy="1110376"/>
            <a:chOff x="5994447" y="1169334"/>
            <a:chExt cx="942763" cy="1110376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177" y="1169334"/>
              <a:ext cx="769620" cy="769620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>
            <a:xfrm>
              <a:off x="5994447" y="1879600"/>
              <a:ext cx="942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Information  &amp; Choice </a:t>
              </a:r>
              <a:endParaRPr lang="en-US" sz="10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277532" y="5107234"/>
            <a:ext cx="1379095" cy="929022"/>
            <a:chOff x="2278505" y="2463976"/>
            <a:chExt cx="1379095" cy="929022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0091" y="2463976"/>
              <a:ext cx="844459" cy="81534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2278505" y="3146777"/>
              <a:ext cx="1379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Automation </a:t>
              </a:r>
              <a:endParaRPr lang="en-US" sz="1000" dirty="0"/>
            </a:p>
          </p:txBody>
        </p:sp>
      </p:grpSp>
      <p:sp>
        <p:nvSpPr>
          <p:cNvPr id="167" name="Rounded Rectangle 166"/>
          <p:cNvSpPr/>
          <p:nvPr/>
        </p:nvSpPr>
        <p:spPr>
          <a:xfrm>
            <a:off x="5796152" y="3614186"/>
            <a:ext cx="3347847" cy="1172169"/>
          </a:xfrm>
          <a:prstGeom prst="roundRect">
            <a:avLst>
              <a:gd name="adj" fmla="val 379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38100" dir="564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Smart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Meter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Operations </a:t>
            </a:r>
            <a:endParaRPr lang="en-US" sz="14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7911257" y="3715081"/>
            <a:ext cx="1364105" cy="1119777"/>
            <a:chOff x="2353456" y="4995333"/>
            <a:chExt cx="1364105" cy="1119777"/>
          </a:xfrm>
        </p:grpSpPr>
        <p:pic>
          <p:nvPicPr>
            <p:cNvPr id="172" name="Picture 171" descr="Asset-Managm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392" y="4995333"/>
              <a:ext cx="762000" cy="762000"/>
            </a:xfrm>
            <a:prstGeom prst="rect">
              <a:avLst/>
            </a:prstGeom>
          </p:spPr>
        </p:pic>
        <p:sp>
          <p:nvSpPr>
            <p:cNvPr id="173" name="TextBox 172"/>
            <p:cNvSpPr txBox="1"/>
            <p:nvPr/>
          </p:nvSpPr>
          <p:spPr>
            <a:xfrm>
              <a:off x="2353456" y="5715000"/>
              <a:ext cx="1364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Device Lifecycle Management</a:t>
              </a:r>
              <a:endParaRPr lang="en-US" sz="1000" dirty="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997873" y="3759595"/>
            <a:ext cx="832556" cy="1033050"/>
            <a:chOff x="1526472" y="1169716"/>
            <a:chExt cx="832556" cy="1033050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1213" y="1169716"/>
              <a:ext cx="763074" cy="768856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>
            <a:xfrm>
              <a:off x="1526472" y="1956545"/>
              <a:ext cx="8325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Analytics</a:t>
              </a:r>
              <a:endParaRPr lang="en-US" sz="1000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299567" y="5051962"/>
            <a:ext cx="1217199" cy="986967"/>
            <a:chOff x="4121533" y="1138854"/>
            <a:chExt cx="1217199" cy="986967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758" y="1138854"/>
              <a:ext cx="842706" cy="830580"/>
            </a:xfrm>
            <a:prstGeom prst="rect">
              <a:avLst/>
            </a:prstGeom>
          </p:spPr>
        </p:pic>
        <p:sp>
          <p:nvSpPr>
            <p:cNvPr id="183" name="TextBox 182"/>
            <p:cNvSpPr txBox="1"/>
            <p:nvPr/>
          </p:nvSpPr>
          <p:spPr>
            <a:xfrm>
              <a:off x="4121533" y="1879600"/>
              <a:ext cx="121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EE /Savings </a:t>
              </a:r>
              <a:endParaRPr lang="en-US" sz="1000" dirty="0"/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5971870" y="5761101"/>
            <a:ext cx="750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EV </a:t>
            </a:r>
            <a:endParaRPr lang="en-US" sz="1000" dirty="0"/>
          </a:p>
        </p:txBody>
      </p:sp>
      <p:pic>
        <p:nvPicPr>
          <p:cNvPr id="187" name="Picture 14" descr="R:\NAGMONBAFABMSHARE02\DMD_2011_PROJECTS\03 mar 11\0311_741548\TOSHIBA CORPORATION - Ifrah\linked\electric car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86000" y="5063118"/>
            <a:ext cx="803313" cy="7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878"/>
            <a:ext cx="8229600" cy="647510"/>
          </a:xfrm>
        </p:spPr>
        <p:txBody>
          <a:bodyPr/>
          <a:lstStyle/>
          <a:p>
            <a:r>
              <a:rPr lang="en-US" sz="2400" dirty="0" smtClean="0"/>
              <a:t>Consumers Engagement and Empowerment Triad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1909" y="1170498"/>
            <a:ext cx="8229600" cy="4955940"/>
          </a:xfrm>
        </p:spPr>
        <p:txBody>
          <a:bodyPr/>
          <a:lstStyle/>
          <a:p>
            <a:r>
              <a:rPr lang="en-US" sz="1400" b="1" dirty="0" smtClean="0"/>
              <a:t>I. Information </a:t>
            </a:r>
            <a:r>
              <a:rPr lang="en-US" sz="1400" b="1" dirty="0"/>
              <a:t>Feedback </a:t>
            </a:r>
            <a:endParaRPr lang="en-US" sz="1400" b="1" dirty="0" smtClean="0"/>
          </a:p>
          <a:p>
            <a:r>
              <a:rPr lang="en-US" sz="1400" dirty="0" smtClean="0"/>
              <a:t>• Usage details</a:t>
            </a:r>
            <a:br>
              <a:rPr lang="en-US" sz="1400" dirty="0" smtClean="0"/>
            </a:br>
            <a:r>
              <a:rPr lang="en-US" sz="1400" dirty="0" smtClean="0"/>
              <a:t>• Consumption timing </a:t>
            </a:r>
          </a:p>
          <a:p>
            <a:r>
              <a:rPr lang="en-US" sz="1400" b="1" dirty="0" smtClean="0"/>
              <a:t>II. Pricing Options</a:t>
            </a:r>
            <a:br>
              <a:rPr lang="en-US" sz="1400" b="1" dirty="0" smtClean="0"/>
            </a:br>
            <a:r>
              <a:rPr lang="en-US" sz="1400" dirty="0"/>
              <a:t>• Peak price incentives  </a:t>
            </a:r>
          </a:p>
          <a:p>
            <a:r>
              <a:rPr lang="en-US" sz="1400" dirty="0"/>
              <a:t>• Off-peak discounts</a:t>
            </a:r>
            <a:br>
              <a:rPr lang="en-US" sz="1400" dirty="0"/>
            </a:br>
            <a:r>
              <a:rPr lang="en-US" sz="1400" dirty="0"/>
              <a:t>• A reason to shift load</a:t>
            </a:r>
            <a:br>
              <a:rPr lang="en-US" sz="1400" dirty="0"/>
            </a:br>
            <a:r>
              <a:rPr lang="en-US" sz="1400" dirty="0"/>
              <a:t>• A reward for shifting load</a:t>
            </a:r>
            <a:br>
              <a:rPr lang="en-US" sz="1400" dirty="0"/>
            </a:br>
            <a:r>
              <a:rPr lang="en-US" sz="1400" b="1" dirty="0" smtClean="0"/>
              <a:t>III. Automation</a:t>
            </a:r>
            <a:br>
              <a:rPr lang="en-US" sz="1400" b="1" dirty="0" smtClean="0"/>
            </a:br>
            <a:r>
              <a:rPr lang="en-US" sz="1400" dirty="0" smtClean="0"/>
              <a:t>• “Set-and-forget” devices and systems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Programmed response to price signals </a:t>
            </a:r>
            <a:endParaRPr lang="en-US" sz="1400" dirty="0" smtClean="0"/>
          </a:p>
          <a:p>
            <a:r>
              <a:rPr lang="en-US" sz="1400" dirty="0" smtClean="0"/>
              <a:t>• </a:t>
            </a:r>
            <a:r>
              <a:rPr lang="en-US" sz="1400" dirty="0"/>
              <a:t>Results are savings and convenience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834291"/>
            <a:ext cx="8229600" cy="261495"/>
          </a:xfrm>
        </p:spPr>
        <p:txBody>
          <a:bodyPr/>
          <a:lstStyle/>
          <a:p>
            <a:r>
              <a:rPr lang="en-US" sz="1600" dirty="0" smtClean="0"/>
              <a:t>Energy </a:t>
            </a:r>
            <a:r>
              <a:rPr lang="en-US" sz="1600" dirty="0" err="1" smtClean="0"/>
              <a:t>Engag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5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Copyright © 2012 eMeter, A Siemens Business. All rights reserved.</a:t>
            </a:r>
            <a:endParaRPr lang="en-US" dirty="0"/>
          </a:p>
        </p:txBody>
      </p:sp>
      <p:pic>
        <p:nvPicPr>
          <p:cNvPr id="7" name="Picture 6" descr="Multi-comm-Costs-dashboard_v1 8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/>
          <a:stretch/>
        </p:blipFill>
        <p:spPr>
          <a:xfrm>
            <a:off x="4557214" y="1357280"/>
            <a:ext cx="3927401" cy="466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1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>
          <a:xfrm>
            <a:off x="219325" y="296333"/>
            <a:ext cx="8741231" cy="56444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a typeface="Geneva"/>
                <a:cs typeface="Arial" charset="0"/>
              </a:rPr>
              <a:t>When?</a:t>
            </a:r>
          </a:p>
        </p:txBody>
      </p:sp>
      <p:sp>
        <p:nvSpPr>
          <p:cNvPr id="202754" name="Content Placeholder 2"/>
          <p:cNvSpPr>
            <a:spLocks noGrp="1"/>
          </p:cNvSpPr>
          <p:nvPr>
            <p:ph idx="1"/>
          </p:nvPr>
        </p:nvSpPr>
        <p:spPr>
          <a:xfrm>
            <a:off x="304800" y="1196688"/>
            <a:ext cx="8534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Mandates deadline (SM, EE, CO2, Renewables &amp; EV)</a:t>
            </a:r>
          </a:p>
          <a:p>
            <a:r>
              <a:rPr lang="en-U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Willingness to move forward: Money &amp; Clear Return</a:t>
            </a:r>
          </a:p>
          <a:p>
            <a:r>
              <a:rPr lang="en-U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Regulatory support, clear message and incentives: Certainty </a:t>
            </a:r>
          </a:p>
          <a:p>
            <a:r>
              <a:rPr lang="en-U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Country specific and utility specific</a:t>
            </a:r>
          </a:p>
          <a:p>
            <a:r>
              <a:rPr lang="en-U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SG is in constant development ongoing with different stakeholders involved (like Expert Group EU, SG Models)</a:t>
            </a:r>
          </a:p>
          <a:p>
            <a:r>
              <a:rPr lang="en-U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Short Pilot with clear objectives, test multi- stakeholders integration, and GO </a:t>
            </a:r>
          </a:p>
          <a:p>
            <a:r>
              <a:rPr lang="en-U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Advise </a:t>
            </a:r>
            <a:r>
              <a:rPr lang="en-US" dirty="0">
                <a:latin typeface="Calibri" pitchFamily="34" charset="0"/>
                <a:ea typeface="Tahoma" pitchFamily="34" charset="0"/>
                <a:cs typeface="Tahoma" pitchFamily="34" charset="0"/>
              </a:rPr>
              <a:t>to start earlier to gain competitive advantage </a:t>
            </a:r>
          </a:p>
          <a:p>
            <a:endParaRPr lang="en-US" dirty="0" smtClean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indent="0">
              <a:buNone/>
            </a:pPr>
            <a:r>
              <a:rPr lang="en-US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HOWEVER…..the most important it is not </a:t>
            </a:r>
            <a:r>
              <a:rPr lang="en-US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when but how</a:t>
            </a:r>
          </a:p>
          <a:p>
            <a:endParaRPr lang="en-US" dirty="0" smtClean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C2D9-34D5-4654-B585-EC83009BA8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28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7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2011 eMeter Corp. All rights reserved.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Prepayment metering market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98" y="1309550"/>
            <a:ext cx="8332343" cy="4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78895" y="4705563"/>
            <a:ext cx="97251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Australia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0144" y="2330520"/>
            <a:ext cx="13404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Great Britain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4033" y="2585664"/>
            <a:ext cx="10246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N Ireland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3434" y="2762035"/>
            <a:ext cx="9156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Belgium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0069" y="5587429"/>
            <a:ext cx="135280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New Zealand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1267" y="4200417"/>
            <a:ext cx="9543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Malaysia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3781" y="3254417"/>
            <a:ext cx="5550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Iran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7789" y="5131942"/>
            <a:ext cx="105990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Argentina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7893" y="5058311"/>
            <a:ext cx="12907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South Africa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2931" y="3844248"/>
            <a:ext cx="11448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Philippines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1621" y="3195266"/>
            <a:ext cx="6944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China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8841" y="4231240"/>
            <a:ext cx="73129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Nauru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9417" y="3513763"/>
            <a:ext cx="12250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Bangladesh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6405" y="3845960"/>
            <a:ext cx="6431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India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199" y="4527478"/>
            <a:ext cx="109677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Singapore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9602" y="1382810"/>
            <a:ext cx="27634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70 years – 4m meters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0180" y="5791278"/>
            <a:ext cx="29526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19 years – 6m&gt; meters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0" name="Straight Connector 29"/>
          <p:cNvCxnSpPr>
            <a:stCxn id="13" idx="0"/>
            <a:endCxn id="27" idx="1"/>
          </p:cNvCxnSpPr>
          <p:nvPr/>
        </p:nvCxnSpPr>
        <p:spPr>
          <a:xfrm rot="5400000" flipH="1" flipV="1">
            <a:off x="5043459" y="1384377"/>
            <a:ext cx="763044" cy="112924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2"/>
            <a:endCxn id="28" idx="0"/>
          </p:cNvCxnSpPr>
          <p:nvPr/>
        </p:nvCxnSpPr>
        <p:spPr>
          <a:xfrm rot="16200000" flipH="1">
            <a:off x="5267277" y="5412073"/>
            <a:ext cx="425190" cy="3332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70756" y="2043155"/>
            <a:ext cx="257153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Asia</a:t>
            </a:r>
          </a:p>
          <a:p>
            <a:r>
              <a:rPr lang="en-US" sz="1600" dirty="0" smtClean="0">
                <a:solidFill>
                  <a:schemeClr val="accent4"/>
                </a:solidFill>
              </a:rPr>
              <a:t>&lt;100% electrification</a:t>
            </a:r>
          </a:p>
          <a:p>
            <a:r>
              <a:rPr lang="en-US" sz="1600" dirty="0" smtClean="0">
                <a:solidFill>
                  <a:schemeClr val="accent4"/>
                </a:solidFill>
              </a:rPr>
              <a:t>30% &gt; non tech losses</a:t>
            </a:r>
          </a:p>
          <a:p>
            <a:r>
              <a:rPr lang="en-US" sz="1600" dirty="0" smtClean="0">
                <a:solidFill>
                  <a:schemeClr val="accent4"/>
                </a:solidFill>
              </a:rPr>
              <a:t>Post paid problematic </a:t>
            </a:r>
          </a:p>
          <a:p>
            <a:r>
              <a:rPr lang="en-US" sz="1600" dirty="0" err="1" smtClean="0">
                <a:solidFill>
                  <a:schemeClr val="accent4"/>
                </a:solidFill>
              </a:rPr>
              <a:t>Privatisation</a:t>
            </a:r>
            <a:r>
              <a:rPr lang="en-US" sz="1600" dirty="0" smtClean="0">
                <a:solidFill>
                  <a:schemeClr val="accent4"/>
                </a:solidFill>
              </a:rPr>
              <a:t> of energy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4914" y="2928912"/>
            <a:ext cx="7857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Turkey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2396" y="3167903"/>
            <a:ext cx="5612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USA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73396" y="2665675"/>
            <a:ext cx="8579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Canada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9733" y="3855105"/>
            <a:ext cx="228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Circa 50 countries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660" y="4381578"/>
            <a:ext cx="28717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Electricity predominant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7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8" grpId="0" animBg="1"/>
      <p:bldP spid="39" grpId="0" animBg="1"/>
      <p:bldP spid="4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UK experience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9634" y="1574074"/>
            <a:ext cx="3749040" cy="2755879"/>
          </a:xfrm>
        </p:spPr>
        <p:txBody>
          <a:bodyPr/>
          <a:lstStyle/>
          <a:p>
            <a:r>
              <a:rPr lang="en-US" dirty="0" smtClean="0"/>
              <a:t>Prepayment is popular:-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Choice - monitor &amp; control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Supply </a:t>
            </a:r>
            <a:r>
              <a:rPr lang="en-US" sz="2000" dirty="0" err="1" smtClean="0"/>
              <a:t>Licence</a:t>
            </a:r>
            <a:r>
              <a:rPr lang="en-US" sz="2000" dirty="0" smtClean="0"/>
              <a:t> condition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Fuel poverty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Slide</a:t>
            </a:r>
            <a:r>
              <a:rPr lang="en-US" b="1" smtClean="0"/>
              <a:t> </a:t>
            </a:r>
            <a:fld id="{A80B1EE4-FAF5-6B4B-A29D-8808C81012B5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/>
              <a:t>8</a:t>
            </a:fld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2011 </a:t>
            </a:r>
            <a:r>
              <a:rPr lang="en-US" dirty="0" err="1" smtClean="0"/>
              <a:t>eMeter</a:t>
            </a:r>
            <a:r>
              <a:rPr lang="en-US" dirty="0" smtClean="0"/>
              <a:t> Corp. All rights reserved.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40926" y="3407627"/>
            <a:ext cx="4781005" cy="2618507"/>
            <a:chOff x="342901" y="1226128"/>
            <a:chExt cx="4135582" cy="2618507"/>
          </a:xfrm>
        </p:grpSpPr>
        <p:sp>
          <p:nvSpPr>
            <p:cNvPr id="10" name="Rectangle 9"/>
            <p:cNvSpPr/>
            <p:nvPr/>
          </p:nvSpPr>
          <p:spPr>
            <a:xfrm>
              <a:off x="342901" y="1226128"/>
              <a:ext cx="4135582" cy="24522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550717" y="1361208"/>
              <a:ext cx="3782292" cy="24834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3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Debt prevention</a:t>
              </a:r>
            </a:p>
            <a:p>
              <a:pPr lvl="0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22% PPM - Social Groups D&amp;E</a:t>
              </a:r>
            </a:p>
            <a:p>
              <a:pPr lvl="1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52% PPM</a:t>
              </a:r>
            </a:p>
            <a:p>
              <a:pPr lvl="1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32% Standard Credit</a:t>
              </a:r>
            </a:p>
            <a:p>
              <a:pPr lvl="1" defTabSz="457200">
                <a:lnSpc>
                  <a:spcPts val="3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rgbClr val="404040"/>
                  </a:solidFill>
                  <a:cs typeface="Verdana"/>
                </a:rPr>
                <a:t> 16% Direct Debit</a:t>
              </a:r>
            </a:p>
          </p:txBody>
        </p:sp>
      </p:grpSp>
      <p:sp>
        <p:nvSpPr>
          <p:cNvPr id="12" name="Text Placeholder 2"/>
          <p:cNvSpPr txBox="1">
            <a:spLocks/>
          </p:cNvSpPr>
          <p:nvPr/>
        </p:nvSpPr>
        <p:spPr>
          <a:xfrm>
            <a:off x="4646022" y="1556657"/>
            <a:ext cx="4297680" cy="1709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16% of customers</a:t>
            </a:r>
          </a:p>
          <a:p>
            <a:pPr lvl="1" defTabSz="45720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3.6M Electricity PP meters</a:t>
            </a:r>
          </a:p>
          <a:p>
            <a:pPr lvl="1" defTabSz="45720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2.5M Gas PP meters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09154" y="4327135"/>
            <a:ext cx="3749040" cy="1898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lvl="0" defTabSz="457200">
              <a:lnSpc>
                <a:spcPts val="3000"/>
              </a:lnSpc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Expected increase and demographic change with Smart Metering.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362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dudihYq0a2bnkGrEoB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P7uGcLqkirREGe3RAb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P7uGcLqkirREGe3RAb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P7uGcLqkirREGe3RAbYQ"/>
</p:tagLst>
</file>

<file path=ppt/theme/theme1.xml><?xml version="1.0" encoding="utf-8"?>
<a:theme xmlns:a="http://schemas.openxmlformats.org/drawingml/2006/main" name="eMeter Presentation Covers">
  <a:themeElements>
    <a:clrScheme name="Custom 23">
      <a:dk1>
        <a:srgbClr val="000000"/>
      </a:dk1>
      <a:lt1>
        <a:srgbClr val="FFFFFF"/>
      </a:lt1>
      <a:dk2>
        <a:srgbClr val="363636"/>
      </a:dk2>
      <a:lt2>
        <a:srgbClr val="E6F2FF"/>
      </a:lt2>
      <a:accent1>
        <a:srgbClr val="007DD4"/>
      </a:accent1>
      <a:accent2>
        <a:srgbClr val="63BDFF"/>
      </a:accent2>
      <a:accent3>
        <a:srgbClr val="86AD53"/>
      </a:accent3>
      <a:accent4>
        <a:srgbClr val="F78F1E"/>
      </a:accent4>
      <a:accent5>
        <a:srgbClr val="C40000"/>
      </a:accent5>
      <a:accent6>
        <a:srgbClr val="B3B3B3"/>
      </a:accent6>
      <a:hlink>
        <a:srgbClr val="1E86D8"/>
      </a:hlink>
      <a:folHlink>
        <a:srgbClr val="1E86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Meter Transition Templates ">
  <a:themeElements>
    <a:clrScheme name="Custom 22">
      <a:dk1>
        <a:sysClr val="windowText" lastClr="000000"/>
      </a:dk1>
      <a:lt1>
        <a:sysClr val="window" lastClr="FFFFFF"/>
      </a:lt1>
      <a:dk2>
        <a:srgbClr val="363636"/>
      </a:dk2>
      <a:lt2>
        <a:srgbClr val="E6F2FF"/>
      </a:lt2>
      <a:accent1>
        <a:srgbClr val="007DD4"/>
      </a:accent1>
      <a:accent2>
        <a:srgbClr val="63BDFF"/>
      </a:accent2>
      <a:accent3>
        <a:srgbClr val="86AD53"/>
      </a:accent3>
      <a:accent4>
        <a:srgbClr val="F78F1E"/>
      </a:accent4>
      <a:accent5>
        <a:srgbClr val="C40000"/>
      </a:accent5>
      <a:accent6>
        <a:srgbClr val="B3B3B3"/>
      </a:accent6>
      <a:hlink>
        <a:srgbClr val="1E86D8"/>
      </a:hlink>
      <a:folHlink>
        <a:srgbClr val="1E86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Meter Content Templates">
  <a:themeElements>
    <a:clrScheme name="Custom 21">
      <a:dk1>
        <a:srgbClr val="000000"/>
      </a:dk1>
      <a:lt1>
        <a:srgbClr val="FFFFFF"/>
      </a:lt1>
      <a:dk2>
        <a:srgbClr val="363636"/>
      </a:dk2>
      <a:lt2>
        <a:srgbClr val="E6F2FF"/>
      </a:lt2>
      <a:accent1>
        <a:srgbClr val="007DD4"/>
      </a:accent1>
      <a:accent2>
        <a:srgbClr val="63BDFF"/>
      </a:accent2>
      <a:accent3>
        <a:srgbClr val="86AD53"/>
      </a:accent3>
      <a:accent4>
        <a:srgbClr val="F78F1E"/>
      </a:accent4>
      <a:accent5>
        <a:srgbClr val="C40000"/>
      </a:accent5>
      <a:accent6>
        <a:srgbClr val="B3B3B3"/>
      </a:accent6>
      <a:hlink>
        <a:srgbClr val="1E86D8"/>
      </a:hlink>
      <a:folHlink>
        <a:srgbClr val="1E86D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eMeter Transition Templates ">
  <a:themeElements>
    <a:clrScheme name="Custom 22">
      <a:dk1>
        <a:sysClr val="windowText" lastClr="000000"/>
      </a:dk1>
      <a:lt1>
        <a:sysClr val="window" lastClr="FFFFFF"/>
      </a:lt1>
      <a:dk2>
        <a:srgbClr val="363636"/>
      </a:dk2>
      <a:lt2>
        <a:srgbClr val="E6F2FF"/>
      </a:lt2>
      <a:accent1>
        <a:srgbClr val="007DD4"/>
      </a:accent1>
      <a:accent2>
        <a:srgbClr val="63BDFF"/>
      </a:accent2>
      <a:accent3>
        <a:srgbClr val="86AD53"/>
      </a:accent3>
      <a:accent4>
        <a:srgbClr val="F78F1E"/>
      </a:accent4>
      <a:accent5>
        <a:srgbClr val="C40000"/>
      </a:accent5>
      <a:accent6>
        <a:srgbClr val="B3B3B3"/>
      </a:accent6>
      <a:hlink>
        <a:srgbClr val="1E86D8"/>
      </a:hlink>
      <a:folHlink>
        <a:srgbClr val="1E86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emeter-template-2011.potx</Template>
  <TotalTime>29089</TotalTime>
  <Words>1072</Words>
  <Application>Microsoft Macintosh PowerPoint</Application>
  <PresentationFormat>On-screen Show (4:3)</PresentationFormat>
  <Paragraphs>293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eMeter Presentation Covers</vt:lpstr>
      <vt:lpstr>eMeter Transition Templates </vt:lpstr>
      <vt:lpstr>eMeter Content Templates</vt:lpstr>
      <vt:lpstr>1_eMeter Transition Templates </vt:lpstr>
      <vt:lpstr>think-cell Slide</vt:lpstr>
      <vt:lpstr>The Role of Standardization for Smart Grids in Realizing Their Energy-Efficiency Potential and Their Enabling Effect in Developing Access to Electricity in the Third World  Alicia Carrasco, Regulatory Director, eMeter, a Siemens Business   </vt:lpstr>
      <vt:lpstr>Metering over the Years</vt:lpstr>
      <vt:lpstr>Smart M</vt:lpstr>
      <vt:lpstr>It is not all about Smart Metering System, Smart Grids Solve Critical Problems</vt:lpstr>
      <vt:lpstr>Based Applications of Market Participants</vt:lpstr>
      <vt:lpstr>Consumers Engagement and Empowerment Triad </vt:lpstr>
      <vt:lpstr>When?</vt:lpstr>
      <vt:lpstr>Prepayment metering market</vt:lpstr>
      <vt:lpstr>The UK experience </vt:lpstr>
      <vt:lpstr>Disadvantages</vt:lpstr>
      <vt:lpstr>PP evolution </vt:lpstr>
      <vt:lpstr>Case study NIE</vt:lpstr>
      <vt:lpstr>Load shifting</vt:lpstr>
      <vt:lpstr>Smart PP opportunity</vt:lpstr>
      <vt:lpstr>Benefits from Smart Prepayment</vt:lpstr>
      <vt:lpstr>Acceptance of prepayment services</vt:lpstr>
      <vt:lpstr>PowerPoint Presentation</vt:lpstr>
    </vt:vector>
  </TitlesOfParts>
  <Company>eMeter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Gehring</dc:creator>
  <cp:lastModifiedBy>Alicia Carrasco</cp:lastModifiedBy>
  <cp:revision>965</cp:revision>
  <cp:lastPrinted>2010-07-20T19:29:23Z</cp:lastPrinted>
  <dcterms:created xsi:type="dcterms:W3CDTF">2012-01-05T19:29:23Z</dcterms:created>
  <dcterms:modified xsi:type="dcterms:W3CDTF">2012-09-14T14:11:27Z</dcterms:modified>
</cp:coreProperties>
</file>