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412" r:id="rId5"/>
    <p:sldId id="448" r:id="rId6"/>
    <p:sldId id="449" r:id="rId7"/>
    <p:sldId id="450" r:id="rId8"/>
    <p:sldId id="451" r:id="rId9"/>
    <p:sldId id="452" r:id="rId10"/>
    <p:sldId id="453" r:id="rId11"/>
    <p:sldId id="447" r:id="rId12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66"/>
    <a:srgbClr val="0E438A"/>
    <a:srgbClr val="525152"/>
    <a:srgbClr val="0099CC"/>
    <a:srgbClr val="33CC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44" autoAdjust="0"/>
  </p:normalViewPr>
  <p:slideViewPr>
    <p:cSldViewPr showGuides="1">
      <p:cViewPr>
        <p:scale>
          <a:sx n="70" d="100"/>
          <a:sy n="70" d="100"/>
        </p:scale>
        <p:origin x="-1152" y="-66"/>
      </p:cViewPr>
      <p:guideLst>
        <p:guide orient="horz" pos="2160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-2040" y="-96"/>
      </p:cViewPr>
      <p:guideLst>
        <p:guide orient="horz" pos="3128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164862204724413E-2"/>
          <c:y val="0.15683587598425197"/>
          <c:w val="0.4885485564304462"/>
          <c:h val="0.6171847933070866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smart grid consumption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potential saving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Sheet1!$C$2:$C$4</c:f>
              <c:numCache>
                <c:formatCode>General</c:formatCode>
                <c:ptCount val="3"/>
                <c:pt idx="0">
                  <c:v>10</c:v>
                </c:pt>
                <c:pt idx="1">
                  <c:v>5</c:v>
                </c:pt>
                <c:pt idx="2">
                  <c:v>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54848"/>
        <c:axId val="30656384"/>
      </c:scatterChart>
      <c:valAx>
        <c:axId val="30654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0656384"/>
        <c:crosses val="autoZero"/>
        <c:crossBetween val="midCat"/>
      </c:valAx>
      <c:valAx>
        <c:axId val="306563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306548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0304166666666659"/>
          <c:y val="0.34902362204724408"/>
          <c:w val="0.30320833333333336"/>
          <c:h val="0.308202755905511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92B1AE4-2886-441D-BD72-862E683D1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90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857CA06-3A21-4DBB-8489-55517096C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81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37002A-A8DB-4814-9B44-80B7BD20B29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 cstate="print"/>
          <a:srcRect l="6723" b="12773"/>
          <a:stretch>
            <a:fillRect/>
          </a:stretch>
        </p:blipFill>
        <p:spPr bwMode="auto">
          <a:xfrm>
            <a:off x="0" y="765175"/>
            <a:ext cx="646747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27988" y="6237288"/>
            <a:ext cx="184150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000" smtClean="0">
                <a:solidFill>
                  <a:schemeClr val="bg1"/>
                </a:solidFill>
                <a:latin typeface="Univers" pitchFamily="34" charset="0"/>
              </a:rPr>
              <a:t/>
            </a:r>
            <a:br>
              <a:rPr lang="en-US" sz="1000" smtClean="0">
                <a:solidFill>
                  <a:schemeClr val="bg1"/>
                </a:solidFill>
                <a:latin typeface="Univers" pitchFamily="34" charset="0"/>
              </a:rPr>
            </a:br>
            <a:endParaRPr lang="en-US" sz="1000" smtClean="0">
              <a:solidFill>
                <a:schemeClr val="bg1"/>
              </a:solidFill>
              <a:latin typeface="Univers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 sz="240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 sz="240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9" name="AutoShape 18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AutoShape 20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AutoShape 23" descr="image002"/>
          <p:cNvSpPr>
            <a:spLocks noChangeAspect="1" noChangeArrowheads="1"/>
          </p:cNvSpPr>
          <p:nvPr userDrawn="1"/>
        </p:nvSpPr>
        <p:spPr bwMode="auto">
          <a:xfrm>
            <a:off x="200025" y="460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2" name="AutoShape 25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13" name="Picture 26" descr="Picture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2738" y="3132138"/>
            <a:ext cx="896937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2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453188"/>
            <a:ext cx="3609975" cy="2682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Cotonou, Benin, 19 July 2012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453188"/>
            <a:ext cx="4032250" cy="3127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Cotonou, Benin, 19 July 2012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5BBFC-C500-4360-BDF6-F864C6259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453188"/>
            <a:ext cx="4032250" cy="3127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Cotonou, Benin, 19 July 2012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8DDFE-9CBC-4DD2-A63C-66A7D19CE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453188"/>
            <a:ext cx="4032250" cy="312737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Univers" pitchFamily="34" charset="0"/>
              </a:defRPr>
            </a:lvl1pPr>
          </a:lstStyle>
          <a:p>
            <a:pPr>
              <a:defRPr/>
            </a:pPr>
            <a:r>
              <a:rPr lang="en-US"/>
              <a:t>Cotonou, Benin, 19 July 2012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47000" y="6453188"/>
            <a:ext cx="1366838" cy="2889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59170095-DABF-41D6-B47F-5CDB9E9139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09FBE-E8D3-41B3-B54E-84A54DE0E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453188"/>
            <a:ext cx="4032250" cy="3127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Cotonou, Benin, 19 July 2012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652D8-4652-495F-A363-C6057A7D0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453188"/>
            <a:ext cx="4032250" cy="3127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Cotonou, Benin, 19 July 2012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096AE-64C2-40A8-A39C-BDA141DF0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453188"/>
            <a:ext cx="4032250" cy="3127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Cotonou, Benin, 19 July 2012</a:t>
            </a:r>
          </a:p>
        </p:txBody>
      </p:sp>
      <p:sp>
        <p:nvSpPr>
          <p:cNvPr id="8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4AB05-CD9E-4F9B-BFB0-809E2DD98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453188"/>
            <a:ext cx="4032250" cy="3127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Cotonou, Benin, 19 July 2012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1FC55-52A1-4937-99D3-A85192DDA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453188"/>
            <a:ext cx="4032250" cy="3127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Cotonou, Benin, 19 July 2012</a:t>
            </a:r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EBF17-E908-4F1E-845E-2092CFE48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453188"/>
            <a:ext cx="4032250" cy="3127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Cotonou, Benin, 19 July 2012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10E09-55ED-4817-860E-057969EDE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453188"/>
            <a:ext cx="4032250" cy="3127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Cotonou, Benin, 19 July 2012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EB360-AE96-41CB-A6A1-CBF3F05F1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Watermark"/>
          <p:cNvPicPr>
            <a:picLocks noChangeAspect="1" noChangeArrowheads="1"/>
          </p:cNvPicPr>
          <p:nvPr/>
        </p:nvPicPr>
        <p:blipFill>
          <a:blip r:embed="rId14" cstate="print"/>
          <a:srcRect l="6723" b="12773"/>
          <a:stretch>
            <a:fillRect/>
          </a:stretch>
        </p:blipFill>
        <p:spPr bwMode="auto">
          <a:xfrm>
            <a:off x="0" y="765175"/>
            <a:ext cx="6443663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5E81C7-2470-427B-957E-0892A5F78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2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contribution from ITU-T SG5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124" name="Rectangle 1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/>
              <a:t>Paolo Gemma,</a:t>
            </a:r>
          </a:p>
          <a:p>
            <a:r>
              <a:rPr lang="en-GB" b="1" dirty="0" smtClean="0"/>
              <a:t>SG5 Q17/5 </a:t>
            </a:r>
            <a:r>
              <a:rPr lang="en-GB" b="1" dirty="0" err="1" smtClean="0"/>
              <a:t>Rapporteur</a:t>
            </a:r>
            <a:r>
              <a:rPr lang="en-GB" b="1" dirty="0" smtClean="0"/>
              <a:t> </a:t>
            </a:r>
          </a:p>
          <a:p>
            <a:r>
              <a:rPr lang="en-GB" b="1" dirty="0" smtClean="0"/>
              <a:t>Senior Expert, Huawei paolo.gemma@huawei.com</a:t>
            </a:r>
          </a:p>
        </p:txBody>
      </p:sp>
      <p:sp>
        <p:nvSpPr>
          <p:cNvPr id="5125" name="Rectangle 13"/>
          <p:cNvSpPr>
            <a:spLocks noChangeArrowheads="1"/>
          </p:cNvSpPr>
          <p:nvPr/>
        </p:nvSpPr>
        <p:spPr bwMode="auto">
          <a:xfrm>
            <a:off x="0" y="404813"/>
            <a:ext cx="91440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chemeClr val="bg2"/>
                </a:solidFill>
              </a:rPr>
              <a:t>The Role of Standardization for Smart Grids in Realizing Their Energy-Efficiency Potential and Their Enabling Effect in Developing Access to Electricity in the Third World</a:t>
            </a:r>
            <a:r>
              <a:rPr lang="en-US" sz="2400" b="1" dirty="0">
                <a:solidFill>
                  <a:schemeClr val="bg2"/>
                </a:solidFill>
              </a:rPr>
              <a:t/>
            </a:r>
            <a:br>
              <a:rPr lang="en-US" sz="2400" b="1" dirty="0">
                <a:solidFill>
                  <a:schemeClr val="bg2"/>
                </a:solidFill>
              </a:rPr>
            </a:br>
            <a:r>
              <a:rPr lang="en-US" sz="1800" b="1" dirty="0" smtClean="0">
                <a:solidFill>
                  <a:schemeClr val="bg2"/>
                </a:solidFill>
              </a:rPr>
              <a:t>(Paris, France, 17 September 2012</a:t>
            </a:r>
            <a:r>
              <a:rPr lang="en-US" sz="1800" b="1"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5126" name="AutoShape 18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27" name="AutoShape 20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28" name="AutoShape 22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29" name="AutoShape 24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30" name="Rectangle 2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5131" name="Picture 16" descr="ITUseries"/>
          <p:cNvPicPr>
            <a:picLocks noChangeAspect="1" noChangeArrowheads="1"/>
          </p:cNvPicPr>
          <p:nvPr/>
        </p:nvPicPr>
        <p:blipFill>
          <a:blip r:embed="rId3" cstate="print"/>
          <a:srcRect t="17264" b="69327"/>
          <a:stretch>
            <a:fillRect/>
          </a:stretch>
        </p:blipFill>
        <p:spPr bwMode="auto">
          <a:xfrm>
            <a:off x="7613650" y="6237288"/>
            <a:ext cx="13509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79388" y="6453188"/>
            <a:ext cx="4032250" cy="3127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Cotonou, Benin, 19 July 2012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57576" b="50000"/>
          <a:stretch>
            <a:fillRect/>
          </a:stretch>
        </p:blipFill>
        <p:spPr bwMode="auto">
          <a:xfrm>
            <a:off x="971600" y="476672"/>
            <a:ext cx="3024336" cy="277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56416" t="-857" b="50000"/>
          <a:stretch>
            <a:fillRect/>
          </a:stretch>
        </p:blipFill>
        <p:spPr bwMode="auto">
          <a:xfrm>
            <a:off x="5076056" y="3717032"/>
            <a:ext cx="293504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t="50000" r="57485"/>
          <a:stretch>
            <a:fillRect/>
          </a:stretch>
        </p:blipFill>
        <p:spPr bwMode="auto">
          <a:xfrm>
            <a:off x="971600" y="3861048"/>
            <a:ext cx="2863031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loud 7"/>
          <p:cNvSpPr/>
          <p:nvPr/>
        </p:nvSpPr>
        <p:spPr bwMode="auto">
          <a:xfrm>
            <a:off x="4788024" y="332656"/>
            <a:ext cx="4355976" cy="3096344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Smart grid will change the world of energy utilizing ICT to improve </a:t>
            </a:r>
            <a:r>
              <a:rPr lang="en-US" sz="2400" dirty="0" smtClean="0"/>
              <a:t>its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management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77887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8289" y="3429000"/>
            <a:ext cx="598571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xplosion 1 6"/>
          <p:cNvSpPr/>
          <p:nvPr/>
        </p:nvSpPr>
        <p:spPr bwMode="auto">
          <a:xfrm>
            <a:off x="6084168" y="260648"/>
            <a:ext cx="2808312" cy="2880320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Different possible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architecture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Explosion 1 7"/>
          <p:cNvSpPr/>
          <p:nvPr/>
        </p:nvSpPr>
        <p:spPr bwMode="auto">
          <a:xfrm>
            <a:off x="323528" y="3429000"/>
            <a:ext cx="3096344" cy="2952328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Different requirement of security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standardization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543911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12160" y="2613392"/>
            <a:ext cx="2663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Interoperability of different solutions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Propose different architectures/solutions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ITU</a:t>
            </a:r>
            <a:r>
              <a:rPr lang="en-US" baseline="0" dirty="0" smtClean="0"/>
              <a:t> </a:t>
            </a:r>
            <a:r>
              <a:rPr lang="en-US" baseline="0" dirty="0" smtClean="0"/>
              <a:t>Study Group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next study period</a:t>
            </a:r>
            <a:r>
              <a:rPr lang="en-US" baseline="0" dirty="0" smtClean="0"/>
              <a:t> SG5 </a:t>
            </a:r>
            <a:r>
              <a:rPr lang="en-US" baseline="0" dirty="0" smtClean="0"/>
              <a:t>proposes </a:t>
            </a:r>
            <a:r>
              <a:rPr lang="en-US" baseline="0" dirty="0" smtClean="0"/>
              <a:t>to look </a:t>
            </a:r>
            <a:r>
              <a:rPr lang="en-US" baseline="0" dirty="0" smtClean="0"/>
              <a:t>at </a:t>
            </a:r>
            <a:r>
              <a:rPr lang="en-GB" sz="3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studies and analysis on most energy efficient architectures and solutions related to the use of ICT in the context of smart </a:t>
            </a:r>
            <a:r>
              <a:rPr lang="en-GB" sz="3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grids.</a:t>
            </a:r>
            <a:endParaRPr lang="en-GB" sz="3200" dirty="0" smtClean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8229600" cy="4525963"/>
          </a:xfrm>
        </p:spPr>
        <p:txBody>
          <a:bodyPr/>
          <a:lstStyle/>
          <a:p>
            <a:pPr lvl="0" fontAlgn="auto" hangingPunct="1"/>
            <a:r>
              <a:rPr lang="en-GB" sz="24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Which is the most efficient architecture and solutions related to the use of ICT in the context of smart grid?</a:t>
            </a:r>
            <a:endParaRPr lang="en-US" sz="2400" dirty="0" smtClean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  <a:p>
            <a:pPr lvl="0" fontAlgn="auto" hangingPunct="1"/>
            <a:r>
              <a:rPr lang="en-GB" sz="24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Which is the reduction of power losses when applying ICT based smart grid technology? </a:t>
            </a:r>
          </a:p>
          <a:p>
            <a:pPr lvl="0" fontAlgn="auto" hangingPunct="1"/>
            <a:endParaRPr lang="en-GB" sz="2400" dirty="0" smtClean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79512" y="2794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loud 4"/>
          <p:cNvSpPr/>
          <p:nvPr/>
        </p:nvSpPr>
        <p:spPr bwMode="auto">
          <a:xfrm>
            <a:off x="5868144" y="3773213"/>
            <a:ext cx="3419872" cy="2016224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What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is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important to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obtain?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jointly with other standard </a:t>
            </a:r>
            <a:r>
              <a:rPr lang="en-US" dirty="0" smtClean="0"/>
              <a:t>organizations </a:t>
            </a:r>
            <a:r>
              <a:rPr lang="en-US" dirty="0" smtClean="0"/>
              <a:t>at national</a:t>
            </a:r>
            <a:r>
              <a:rPr lang="en-US" baseline="0" dirty="0" smtClean="0"/>
              <a:t> </a:t>
            </a:r>
            <a:r>
              <a:rPr lang="en-US" baseline="0" dirty="0" smtClean="0"/>
              <a:t>and international </a:t>
            </a:r>
            <a:r>
              <a:rPr lang="en-US" baseline="0" dirty="0" smtClean="0"/>
              <a:t>level.</a:t>
            </a:r>
          </a:p>
          <a:p>
            <a:r>
              <a:rPr lang="en-US" dirty="0" smtClean="0"/>
              <a:t>Maximize the synergies between different bodies to obtain a good result in the shortest time </a:t>
            </a:r>
            <a:endParaRPr lang="en-US" dirty="0"/>
          </a:p>
        </p:txBody>
      </p:sp>
      <p:pic>
        <p:nvPicPr>
          <p:cNvPr id="5125" name="Picture 5" descr="C:\Users\p00705443\AppData\Local\Microsoft\Windows\Temporary Internet Files\Content.IE5\2IJPDQIZ\MP90043836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1211" y="4725144"/>
            <a:ext cx="3208453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0"/>
            <a:ext cx="8218488" cy="4525963"/>
          </a:xfrm>
        </p:spPr>
        <p:txBody>
          <a:bodyPr/>
          <a:lstStyle/>
          <a:p>
            <a:pPr algn="ctr">
              <a:buNone/>
            </a:pPr>
            <a:r>
              <a:rPr lang="fr-FR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fr-F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fr-F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</a:t>
            </a:r>
            <a:r>
              <a:rPr lang="fr-F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</a:t>
            </a:r>
            <a:r>
              <a:rPr lang="fr-F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fr-FR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fr-F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attention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C:\Users\p00705443\AppData\Local\Microsoft\Windows\Temporary Internet Files\Content.IE5\ZJE08YFS\MP90043732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88840"/>
            <a:ext cx="3595909" cy="35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TU-e">
  <a:themeElements>
    <a:clrScheme name="ITU-e 3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CC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B9"/>
      </a:accent6>
      <a:hlink>
        <a:srgbClr val="3399FF"/>
      </a:hlink>
      <a:folHlink>
        <a:srgbClr val="5F5F5F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F27374425C8B4AA259DE02A7DE7C7F" ma:contentTypeVersion="1" ma:contentTypeDescription="Create a new document." ma:contentTypeScope="" ma:versionID="7c278bb641dc93f714d508b9c718bd0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F6F8DAD-13B7-44CE-BE04-A268989A2D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A2B6E1-03E3-4D0A-B7E1-FA35E026E8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735203-5FA4-4DE4-8313-3EA87A0AA93E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schemas.microsoft.com/sharepoint/v3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ITU-e</Template>
  <TotalTime>2792</TotalTime>
  <Words>195</Words>
  <Application>Microsoft Office PowerPoint</Application>
  <PresentationFormat>On-screen Show (4:3)</PresentationFormat>
  <Paragraphs>23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ITU-e</vt:lpstr>
      <vt:lpstr>A contribution from ITU-T SG5 </vt:lpstr>
      <vt:lpstr>PowerPoint Presentation</vt:lpstr>
      <vt:lpstr>PowerPoint Presentation</vt:lpstr>
      <vt:lpstr>The role of standardization </vt:lpstr>
      <vt:lpstr>ITU Study Group 5</vt:lpstr>
      <vt:lpstr>Questions</vt:lpstr>
      <vt:lpstr>Conclusion</vt:lpstr>
      <vt:lpstr>PowerPoint Presentation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 Telecommunication  Union</dc:title>
  <dc:creator>P.Rosa</dc:creator>
  <cp:lastModifiedBy>ITU</cp:lastModifiedBy>
  <cp:revision>349</cp:revision>
  <cp:lastPrinted>2001-11-25T13:41:09Z</cp:lastPrinted>
  <dcterms:created xsi:type="dcterms:W3CDTF">2007-02-20T15:47:31Z</dcterms:created>
  <dcterms:modified xsi:type="dcterms:W3CDTF">2012-09-16T21:57:25Z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(2)COx7Enm6Hi7bbncPNB9wiUDANXhm8X7kQFQMfg5JFUx4sHC2DuRmyJoA6bbxu0FXDEPfBGxZ_x000d_
J64k5cmbH8VBXkgAX20vEG0cO6JHujDFNkoXCVwpECPkk5SMcaOnSXH99cDbuduzHGWHWDLD_x000d_
cZs3a/6ZJAb2cE3tk/s39AEJSfir4+2uD2usPRRv328WT4z3D7/Kj9zWP7aVa0uOY9GeDMCJ_x000d_
vB5Ekl+PGuDyJZLf0z</vt:lpwstr>
  </property>
  <property fmtid="{D5CDD505-2E9C-101B-9397-08002B2CF9AE}" pid="3" name="_ms_pID_7253431">
    <vt:lpwstr>KbwDgcv0mvb4LQm3tFDCeFC3H+r6yRF5cb0rZxFQhDX8QCImF8dLTr_x000d_
tfemQ/yVXtpKYgwO9FEJkY3n34seAwEig4HDypdpfSgZJ8Db2JzeLGbtLyQyVbBU/PH+BLE3_x000d_
xS4jDmpxblTqiokcv5be405W</vt:lpwstr>
  </property>
  <property fmtid="{D5CDD505-2E9C-101B-9397-08002B2CF9AE}" pid="4" name="sflag">
    <vt:lpwstr>1347807699</vt:lpwstr>
  </property>
</Properties>
</file>