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468" r:id="rId2"/>
    <p:sldId id="489" r:id="rId3"/>
    <p:sldId id="434" r:id="rId4"/>
    <p:sldId id="433" r:id="rId5"/>
    <p:sldId id="469" r:id="rId6"/>
    <p:sldId id="486" r:id="rId7"/>
    <p:sldId id="490" r:id="rId8"/>
    <p:sldId id="470" r:id="rId9"/>
    <p:sldId id="428" r:id="rId10"/>
    <p:sldId id="441" r:id="rId11"/>
    <p:sldId id="474" r:id="rId12"/>
    <p:sldId id="467" r:id="rId13"/>
    <p:sldId id="460" r:id="rId14"/>
    <p:sldId id="461" r:id="rId15"/>
    <p:sldId id="462" r:id="rId16"/>
    <p:sldId id="464" r:id="rId17"/>
    <p:sldId id="463" r:id="rId18"/>
    <p:sldId id="471" r:id="rId19"/>
    <p:sldId id="476" r:id="rId20"/>
    <p:sldId id="442" r:id="rId21"/>
    <p:sldId id="477" r:id="rId22"/>
    <p:sldId id="443" r:id="rId23"/>
    <p:sldId id="479" r:id="rId24"/>
    <p:sldId id="444" r:id="rId25"/>
    <p:sldId id="496" r:id="rId26"/>
    <p:sldId id="465" r:id="rId27"/>
    <p:sldId id="495" r:id="rId28"/>
    <p:sldId id="493" r:id="rId29"/>
    <p:sldId id="450" r:id="rId30"/>
    <p:sldId id="498" r:id="rId31"/>
    <p:sldId id="511" r:id="rId32"/>
    <p:sldId id="451" r:id="rId33"/>
    <p:sldId id="512" r:id="rId34"/>
    <p:sldId id="497" r:id="rId35"/>
    <p:sldId id="499" r:id="rId36"/>
    <p:sldId id="508" r:id="rId37"/>
    <p:sldId id="503" r:id="rId38"/>
    <p:sldId id="502" r:id="rId39"/>
    <p:sldId id="505" r:id="rId40"/>
    <p:sldId id="500" r:id="rId41"/>
    <p:sldId id="507" r:id="rId42"/>
    <p:sldId id="504" r:id="rId43"/>
    <p:sldId id="506" r:id="rId44"/>
    <p:sldId id="509" r:id="rId45"/>
    <p:sldId id="510" r:id="rId46"/>
    <p:sldId id="483" r:id="rId47"/>
    <p:sldId id="485" r:id="rId48"/>
    <p:sldId id="455" r:id="rId49"/>
  </p:sldIdLst>
  <p:sldSz cx="9144000" cy="6858000" type="screen4x3"/>
  <p:notesSz cx="6669088" cy="9928225"/>
  <p:defaultTextStyle>
    <a:defPPr>
      <a:defRPr lang="en-US"/>
    </a:defPPr>
    <a:lvl1pPr algn="l" rtl="0" fontAlgn="base">
      <a:spcBef>
        <a:spcPct val="0"/>
      </a:spcBef>
      <a:spcAft>
        <a:spcPct val="0"/>
      </a:spcAft>
      <a:defRPr sz="3200"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sz="3200"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sz="3200"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sz="3200"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sz="3200" kern="1200">
        <a:solidFill>
          <a:schemeClr val="tx1"/>
        </a:solidFill>
        <a:latin typeface="Verdana" pitchFamily="34" charset="0"/>
        <a:ea typeface="+mn-ea"/>
        <a:cs typeface="Arial" pitchFamily="34" charset="0"/>
      </a:defRPr>
    </a:lvl5pPr>
    <a:lvl6pPr marL="2286000" algn="l" defTabSz="914400" rtl="0" eaLnBrk="1" latinLnBrk="0" hangingPunct="1">
      <a:defRPr sz="3200" kern="1200">
        <a:solidFill>
          <a:schemeClr val="tx1"/>
        </a:solidFill>
        <a:latin typeface="Verdana" pitchFamily="34" charset="0"/>
        <a:ea typeface="+mn-ea"/>
        <a:cs typeface="Arial" pitchFamily="34" charset="0"/>
      </a:defRPr>
    </a:lvl6pPr>
    <a:lvl7pPr marL="2743200" algn="l" defTabSz="914400" rtl="0" eaLnBrk="1" latinLnBrk="0" hangingPunct="1">
      <a:defRPr sz="3200" kern="1200">
        <a:solidFill>
          <a:schemeClr val="tx1"/>
        </a:solidFill>
        <a:latin typeface="Verdana" pitchFamily="34" charset="0"/>
        <a:ea typeface="+mn-ea"/>
        <a:cs typeface="Arial" pitchFamily="34" charset="0"/>
      </a:defRPr>
    </a:lvl7pPr>
    <a:lvl8pPr marL="3200400" algn="l" defTabSz="914400" rtl="0" eaLnBrk="1" latinLnBrk="0" hangingPunct="1">
      <a:defRPr sz="3200" kern="1200">
        <a:solidFill>
          <a:schemeClr val="tx1"/>
        </a:solidFill>
        <a:latin typeface="Verdana" pitchFamily="34" charset="0"/>
        <a:ea typeface="+mn-ea"/>
        <a:cs typeface="Arial" pitchFamily="34" charset="0"/>
      </a:defRPr>
    </a:lvl8pPr>
    <a:lvl9pPr marL="3657600" algn="l" defTabSz="914400" rtl="0" eaLnBrk="1" latinLnBrk="0" hangingPunct="1">
      <a:defRPr sz="3200"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6FF33"/>
    <a:srgbClr val="04FCBB"/>
    <a:srgbClr val="FF9900"/>
    <a:srgbClr val="00FF99"/>
    <a:srgbClr val="FFCC66"/>
    <a:srgbClr val="0E438A"/>
    <a:srgbClr val="0099CC"/>
  </p:clrMru>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7353" autoAdjust="0"/>
    <p:restoredTop sz="93548" autoAdjust="0"/>
  </p:normalViewPr>
  <p:slideViewPr>
    <p:cSldViewPr>
      <p:cViewPr varScale="1">
        <p:scale>
          <a:sx n="73" d="100"/>
          <a:sy n="73" d="100"/>
        </p:scale>
        <p:origin x="-40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2040" y="-96"/>
      </p:cViewPr>
      <p:guideLst>
        <p:guide orient="horz" pos="3128"/>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28675"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28676"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28677"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E69D5EF2-8406-4E09-A514-80987DAF1A1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48131" name="Rectangle 3"/>
          <p:cNvSpPr>
            <a:spLocks noGrp="1" noChangeArrowheads="1"/>
          </p:cNvSpPr>
          <p:nvPr>
            <p:ph type="dt"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32772"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889000" y="4714875"/>
            <a:ext cx="4891088"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48135"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F625BA16-5831-480A-98F7-8D4E61EC7BF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C5C8D-14BA-4990-9157-E45AA1AF8DE7}" type="slidenum">
              <a:rPr lang="en-US"/>
              <a:pPr/>
              <a:t>1</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operators were reluctant</a:t>
            </a:r>
            <a:r>
              <a:rPr lang="en-US" baseline="0" dirty="0" smtClean="0"/>
              <a:t> to report because they were afraid that their relation with Big Vendors may deteriorate !!!!.</a:t>
            </a:r>
            <a:endParaRPr lang="en-US" dirty="0"/>
          </a:p>
        </p:txBody>
      </p:sp>
      <p:sp>
        <p:nvSpPr>
          <p:cNvPr id="4" name="Slide Number Placeholder 3"/>
          <p:cNvSpPr>
            <a:spLocks noGrp="1"/>
          </p:cNvSpPr>
          <p:nvPr>
            <p:ph type="sldNum" sz="quarter" idx="10"/>
          </p:nvPr>
        </p:nvSpPr>
        <p:spPr/>
        <p:txBody>
          <a:bodyPr/>
          <a:lstStyle/>
          <a:p>
            <a:fld id="{F625BA16-5831-480A-98F7-8D4E61EC7BF9}"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25BA16-5831-480A-98F7-8D4E61EC7BF9}"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25BA16-5831-480A-98F7-8D4E61EC7BF9}"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32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48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25BA16-5831-480A-98F7-8D4E61EC7BF9}"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F6520F-45C9-4CA6-AF80-AA501693EF0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5BA16-5831-480A-98F7-8D4E61EC7BF9}"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685800"/>
            <a:ext cx="6467475" cy="6048375"/>
          </a:xfrm>
          <a:prstGeom prst="rect">
            <a:avLst/>
          </a:prstGeom>
          <a:noFill/>
          <a:ln w="9525">
            <a:noFill/>
            <a:miter lim="800000"/>
            <a:headEnd/>
            <a:tailEnd/>
          </a:ln>
        </p:spPr>
      </p:pic>
      <p:sp>
        <p:nvSpPr>
          <p:cNvPr id="5" name="Text Box 6"/>
          <p:cNvSpPr txBox="1">
            <a:spLocks noChangeArrowheads="1"/>
          </p:cNvSpPr>
          <p:nvPr/>
        </p:nvSpPr>
        <p:spPr bwMode="auto">
          <a:xfrm>
            <a:off x="8027988" y="6237288"/>
            <a:ext cx="184150" cy="365125"/>
          </a:xfrm>
          <a:prstGeom prst="rect">
            <a:avLst/>
          </a:prstGeom>
          <a:noFill/>
          <a:ln w="9525">
            <a:noFill/>
            <a:miter lim="800000"/>
            <a:headEnd/>
            <a:tailEnd/>
          </a:ln>
          <a:effectLst/>
        </p:spPr>
        <p:txBody>
          <a:bodyPr wrap="none">
            <a:spAutoFit/>
          </a:bodyPr>
          <a:lstStyle/>
          <a:p>
            <a:pPr eaLnBrk="0" hangingPunct="0">
              <a:lnSpc>
                <a:spcPct val="90000"/>
              </a:lnSpc>
            </a:pPr>
            <a:r>
              <a:rPr lang="en-US" sz="1000">
                <a:solidFill>
                  <a:schemeClr val="bg1"/>
                </a:solidFill>
                <a:latin typeface="Univers" pitchFamily="34" charset="0"/>
              </a:rPr>
              <a:t/>
            </a:r>
            <a:br>
              <a:rPr lang="en-US" sz="1000">
                <a:solidFill>
                  <a:schemeClr val="bg1"/>
                </a:solidFill>
                <a:latin typeface="Univers" pitchFamily="34" charset="0"/>
              </a:rPr>
            </a:br>
            <a:endParaRPr lang="en-US" sz="1000">
              <a:solidFill>
                <a:schemeClr val="bg1"/>
              </a:solidFill>
              <a:latin typeface="Univers" pitchFamily="34" charset="0"/>
            </a:endParaRPr>
          </a:p>
        </p:txBody>
      </p:sp>
      <p:sp>
        <p:nvSpPr>
          <p:cNvPr id="6" name="Rectangle 7"/>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p>
        </p:txBody>
      </p:sp>
      <p:sp>
        <p:nvSpPr>
          <p:cNvPr id="7" name="Rectangle 8"/>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p>
        </p:txBody>
      </p:sp>
      <p:sp>
        <p:nvSpPr>
          <p:cNvPr id="8" name="Rectangle 9"/>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 </a:t>
            </a:r>
            <a:endParaRPr lang="en-US" sz="2400"/>
          </a:p>
        </p:txBody>
      </p:sp>
      <p:sp>
        <p:nvSpPr>
          <p:cNvPr id="9" name="AutoShape 18" descr="image002"/>
          <p:cNvSpPr>
            <a:spLocks noChangeAspect="1" noChangeArrowheads="1"/>
          </p:cNvSpPr>
          <p:nvPr userDrawn="1"/>
        </p:nvSpPr>
        <p:spPr bwMode="auto">
          <a:xfrm>
            <a:off x="3857625" y="2928938"/>
            <a:ext cx="1428750" cy="1000125"/>
          </a:xfrm>
          <a:prstGeom prst="rect">
            <a:avLst/>
          </a:prstGeom>
          <a:noFill/>
        </p:spPr>
        <p:txBody>
          <a:bodyPr/>
          <a:lstStyle/>
          <a:p>
            <a:pPr eaLnBrk="0" hangingPunct="0"/>
            <a:endParaRPr lang="en-US"/>
          </a:p>
        </p:txBody>
      </p:sp>
      <p:sp>
        <p:nvSpPr>
          <p:cNvPr id="10" name="AutoShape 20" descr="image002"/>
          <p:cNvSpPr>
            <a:spLocks noChangeAspect="1" noChangeArrowheads="1"/>
          </p:cNvSpPr>
          <p:nvPr userDrawn="1"/>
        </p:nvSpPr>
        <p:spPr bwMode="auto">
          <a:xfrm>
            <a:off x="3857625" y="2928938"/>
            <a:ext cx="1428750" cy="1000125"/>
          </a:xfrm>
          <a:prstGeom prst="rect">
            <a:avLst/>
          </a:prstGeom>
          <a:noFill/>
        </p:spPr>
        <p:txBody>
          <a:bodyPr/>
          <a:lstStyle/>
          <a:p>
            <a:pPr eaLnBrk="0" hangingPunct="0"/>
            <a:endParaRPr lang="en-US"/>
          </a:p>
        </p:txBody>
      </p:sp>
      <p:sp>
        <p:nvSpPr>
          <p:cNvPr id="11" name="AutoShape 23" descr="image002"/>
          <p:cNvSpPr>
            <a:spLocks noChangeAspect="1" noChangeArrowheads="1"/>
          </p:cNvSpPr>
          <p:nvPr userDrawn="1"/>
        </p:nvSpPr>
        <p:spPr bwMode="auto">
          <a:xfrm>
            <a:off x="200025" y="46038"/>
            <a:ext cx="1428750" cy="1000125"/>
          </a:xfrm>
          <a:prstGeom prst="rect">
            <a:avLst/>
          </a:prstGeom>
          <a:noFill/>
        </p:spPr>
        <p:txBody>
          <a:bodyPr/>
          <a:lstStyle/>
          <a:p>
            <a:pPr eaLnBrk="0" hangingPunct="0"/>
            <a:endParaRPr lang="en-US"/>
          </a:p>
        </p:txBody>
      </p:sp>
      <p:sp>
        <p:nvSpPr>
          <p:cNvPr id="12" name="AutoShape 25" descr="image002"/>
          <p:cNvSpPr>
            <a:spLocks noChangeAspect="1" noChangeArrowheads="1"/>
          </p:cNvSpPr>
          <p:nvPr userDrawn="1"/>
        </p:nvSpPr>
        <p:spPr bwMode="auto">
          <a:xfrm>
            <a:off x="3857625" y="2928938"/>
            <a:ext cx="1428750" cy="1000125"/>
          </a:xfrm>
          <a:prstGeom prst="rect">
            <a:avLst/>
          </a:prstGeom>
          <a:noFill/>
        </p:spPr>
        <p:txBody>
          <a:bodyPr/>
          <a:lstStyle/>
          <a:p>
            <a:pPr eaLnBrk="0" hangingPunct="0"/>
            <a:endParaRPr lang="en-US"/>
          </a:p>
        </p:txBody>
      </p:sp>
      <p:pic>
        <p:nvPicPr>
          <p:cNvPr id="13" name="Picture 26" descr="Picture1"/>
          <p:cNvPicPr>
            <a:picLocks noChangeAspect="1" noChangeArrowheads="1"/>
          </p:cNvPicPr>
          <p:nvPr userDrawn="1"/>
        </p:nvPicPr>
        <p:blipFill>
          <a:blip r:embed="rId3" cstate="print"/>
          <a:srcRect/>
          <a:stretch>
            <a:fillRect/>
          </a:stretch>
        </p:blipFill>
        <p:spPr bwMode="auto">
          <a:xfrm>
            <a:off x="4122738" y="3132138"/>
            <a:ext cx="896937" cy="592137"/>
          </a:xfrm>
          <a:prstGeom prst="rect">
            <a:avLst/>
          </a:prstGeom>
          <a:noFill/>
          <a:ln w="9525">
            <a:noFill/>
            <a:miter lim="800000"/>
            <a:headEnd/>
            <a:tailEnd/>
          </a:ln>
        </p:spPr>
      </p:pic>
      <p:sp>
        <p:nvSpPr>
          <p:cNvPr id="332803" name="Rectangle 3"/>
          <p:cNvSpPr>
            <a:spLocks noGrp="1" noChangeArrowheads="1"/>
          </p:cNvSpPr>
          <p:nvPr>
            <p:ph type="ctrTitle"/>
          </p:nvPr>
        </p:nvSpPr>
        <p:spPr>
          <a:xfrm>
            <a:off x="0" y="2130425"/>
            <a:ext cx="9144000" cy="1470025"/>
          </a:xfrm>
        </p:spPr>
        <p:txBody>
          <a:bodyPr/>
          <a:lstStyle>
            <a:lvl1pPr>
              <a:defRPr/>
            </a:lvl1pPr>
          </a:lstStyle>
          <a:p>
            <a:r>
              <a:rPr lang="en-US"/>
              <a:t>Title of presentation</a:t>
            </a:r>
          </a:p>
        </p:txBody>
      </p:sp>
      <p:sp>
        <p:nvSpPr>
          <p:cNvPr id="332810" name="Rectangle 10"/>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Author</a:t>
            </a:r>
          </a:p>
          <a:p>
            <a:r>
              <a:rPr lang="en-US"/>
              <a:t>Organization</a:t>
            </a:r>
          </a:p>
          <a:p>
            <a:r>
              <a:rPr lang="en-US"/>
              <a:t>Country</a:t>
            </a:r>
          </a:p>
          <a:p>
            <a:r>
              <a:rPr lang="en-US"/>
              <a:t>Email</a:t>
            </a:r>
          </a:p>
        </p:txBody>
      </p:sp>
      <p:sp>
        <p:nvSpPr>
          <p:cNvPr id="14" name="Rectangle 4"/>
          <p:cNvSpPr>
            <a:spLocks noGrp="1" noChangeArrowheads="1"/>
          </p:cNvSpPr>
          <p:nvPr>
            <p:ph type="dt" sz="half" idx="10"/>
          </p:nvPr>
        </p:nvSpPr>
        <p:spPr>
          <a:xfrm>
            <a:off x="457200" y="6453188"/>
            <a:ext cx="3609975" cy="268287"/>
          </a:xfrm>
        </p:spPr>
        <p:txBody>
          <a:bodyPr/>
          <a:lstStyle>
            <a:lvl1pPr>
              <a:defRPr/>
            </a:lvl1pPr>
          </a:lstStyle>
          <a:p>
            <a:pPr>
              <a:defRPr/>
            </a:pPr>
            <a:r>
              <a:rPr lang="en-US"/>
              <a:t>Nairobi, Kenya, 30 – 31 July 2010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Nairobi, Kenya, 30 – 31 July 2010</a:t>
            </a:r>
          </a:p>
        </p:txBody>
      </p:sp>
      <p:sp>
        <p:nvSpPr>
          <p:cNvPr id="5" name="Rectangle 36"/>
          <p:cNvSpPr>
            <a:spLocks noGrp="1" noChangeArrowheads="1"/>
          </p:cNvSpPr>
          <p:nvPr>
            <p:ph type="sldNum" sz="quarter" idx="11"/>
          </p:nvPr>
        </p:nvSpPr>
        <p:spPr>
          <a:ln/>
        </p:spPr>
        <p:txBody>
          <a:bodyPr/>
          <a:lstStyle>
            <a:lvl1pPr>
              <a:defRPr/>
            </a:lvl1pPr>
          </a:lstStyle>
          <a:p>
            <a:fld id="{58094F42-39A4-4921-961C-234CC48635EF}"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Nairobi, Kenya, 30 – 31 July 2010</a:t>
            </a:r>
          </a:p>
        </p:txBody>
      </p:sp>
      <p:sp>
        <p:nvSpPr>
          <p:cNvPr id="5" name="Rectangle 36"/>
          <p:cNvSpPr>
            <a:spLocks noGrp="1" noChangeArrowheads="1"/>
          </p:cNvSpPr>
          <p:nvPr>
            <p:ph type="sldNum" sz="quarter" idx="11"/>
          </p:nvPr>
        </p:nvSpPr>
        <p:spPr>
          <a:ln/>
        </p:spPr>
        <p:txBody>
          <a:bodyPr/>
          <a:lstStyle>
            <a:lvl1pPr>
              <a:defRPr/>
            </a:lvl1pPr>
          </a:lstStyle>
          <a:p>
            <a:fld id="{15E72C6F-990E-4AB7-8537-E3B1CAC5EFC9}"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Nairobi, Kenya, 30 – 31 July 2010</a:t>
            </a:r>
          </a:p>
        </p:txBody>
      </p:sp>
      <p:sp>
        <p:nvSpPr>
          <p:cNvPr id="6" name="Rectangle 36"/>
          <p:cNvSpPr>
            <a:spLocks noGrp="1" noChangeArrowheads="1"/>
          </p:cNvSpPr>
          <p:nvPr>
            <p:ph type="sldNum" sz="quarter" idx="11"/>
          </p:nvPr>
        </p:nvSpPr>
        <p:spPr>
          <a:ln/>
        </p:spPr>
        <p:txBody>
          <a:bodyPr/>
          <a:lstStyle>
            <a:lvl1pPr>
              <a:defRPr/>
            </a:lvl1pPr>
          </a:lstStyle>
          <a:p>
            <a:fld id="{94628E46-4788-4EC2-AF75-9970E4E4831E}"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Nairobi, Kenya, 30 – 31 July 2010</a:t>
            </a:r>
          </a:p>
        </p:txBody>
      </p:sp>
      <p:sp>
        <p:nvSpPr>
          <p:cNvPr id="5" name="Rectangle 36"/>
          <p:cNvSpPr>
            <a:spLocks noGrp="1" noChangeArrowheads="1"/>
          </p:cNvSpPr>
          <p:nvPr>
            <p:ph type="sldNum" sz="quarter" idx="11"/>
          </p:nvPr>
        </p:nvSpPr>
        <p:spPr>
          <a:ln/>
        </p:spPr>
        <p:txBody>
          <a:bodyPr/>
          <a:lstStyle>
            <a:lvl1pPr>
              <a:defRPr/>
            </a:lvl1pPr>
          </a:lstStyle>
          <a:p>
            <a:fld id="{3238BC07-C009-47D1-AE1C-F6996C2B1864}"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Nairobi, Kenya, 30 – 31 July 2010</a:t>
            </a:r>
          </a:p>
        </p:txBody>
      </p:sp>
      <p:sp>
        <p:nvSpPr>
          <p:cNvPr id="5" name="Rectangle 36"/>
          <p:cNvSpPr>
            <a:spLocks noGrp="1" noChangeArrowheads="1"/>
          </p:cNvSpPr>
          <p:nvPr>
            <p:ph type="sldNum" sz="quarter" idx="11"/>
          </p:nvPr>
        </p:nvSpPr>
        <p:spPr>
          <a:ln/>
        </p:spPr>
        <p:txBody>
          <a:bodyPr/>
          <a:lstStyle>
            <a:lvl1pPr>
              <a:defRPr/>
            </a:lvl1pPr>
          </a:lstStyle>
          <a:p>
            <a:fld id="{99EF0F0B-4DEB-4F3F-97B9-CAF616B23FEE}"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Nairobi, Kenya, 30 – 31 July 2010</a:t>
            </a:r>
          </a:p>
        </p:txBody>
      </p:sp>
      <p:sp>
        <p:nvSpPr>
          <p:cNvPr id="6" name="Rectangle 36"/>
          <p:cNvSpPr>
            <a:spLocks noGrp="1" noChangeArrowheads="1"/>
          </p:cNvSpPr>
          <p:nvPr>
            <p:ph type="sldNum" sz="quarter" idx="11"/>
          </p:nvPr>
        </p:nvSpPr>
        <p:spPr>
          <a:ln/>
        </p:spPr>
        <p:txBody>
          <a:bodyPr/>
          <a:lstStyle>
            <a:lvl1pPr>
              <a:defRPr/>
            </a:lvl1pPr>
          </a:lstStyle>
          <a:p>
            <a:fld id="{4E772F46-EEC1-4FEA-880D-9D18DDA5EE0F}"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Nairobi, Kenya, 30 – 31 July 2010</a:t>
            </a:r>
          </a:p>
        </p:txBody>
      </p:sp>
      <p:sp>
        <p:nvSpPr>
          <p:cNvPr id="8" name="Rectangle 36"/>
          <p:cNvSpPr>
            <a:spLocks noGrp="1" noChangeArrowheads="1"/>
          </p:cNvSpPr>
          <p:nvPr>
            <p:ph type="sldNum" sz="quarter" idx="11"/>
          </p:nvPr>
        </p:nvSpPr>
        <p:spPr>
          <a:ln/>
        </p:spPr>
        <p:txBody>
          <a:bodyPr/>
          <a:lstStyle>
            <a:lvl1pPr>
              <a:defRPr/>
            </a:lvl1pPr>
          </a:lstStyle>
          <a:p>
            <a:fld id="{E29E2B80-90A6-4AC9-A47C-78B38E9610BF}"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Nairobi, Kenya, 30 – 31 July 2010</a:t>
            </a:r>
          </a:p>
        </p:txBody>
      </p:sp>
      <p:sp>
        <p:nvSpPr>
          <p:cNvPr id="4" name="Rectangle 36"/>
          <p:cNvSpPr>
            <a:spLocks noGrp="1" noChangeArrowheads="1"/>
          </p:cNvSpPr>
          <p:nvPr>
            <p:ph type="sldNum" sz="quarter" idx="11"/>
          </p:nvPr>
        </p:nvSpPr>
        <p:spPr>
          <a:ln/>
        </p:spPr>
        <p:txBody>
          <a:bodyPr/>
          <a:lstStyle>
            <a:lvl1pPr>
              <a:defRPr/>
            </a:lvl1pPr>
          </a:lstStyle>
          <a:p>
            <a:fld id="{81A9A6D5-3EFC-48BE-8BBD-891AE4975C28}"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Nairobi, Kenya, 30 – 31 July 2010</a:t>
            </a:r>
          </a:p>
        </p:txBody>
      </p:sp>
      <p:sp>
        <p:nvSpPr>
          <p:cNvPr id="3" name="Rectangle 36"/>
          <p:cNvSpPr>
            <a:spLocks noGrp="1" noChangeArrowheads="1"/>
          </p:cNvSpPr>
          <p:nvPr>
            <p:ph type="sldNum" sz="quarter" idx="11"/>
          </p:nvPr>
        </p:nvSpPr>
        <p:spPr>
          <a:ln/>
        </p:spPr>
        <p:txBody>
          <a:bodyPr/>
          <a:lstStyle>
            <a:lvl1pPr>
              <a:defRPr/>
            </a:lvl1pPr>
          </a:lstStyle>
          <a:p>
            <a:fld id="{47740A85-94D7-4C22-9B8A-F341CFD3D443}"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Nairobi, Kenya, 30 – 31 July 2010</a:t>
            </a:r>
          </a:p>
        </p:txBody>
      </p:sp>
      <p:sp>
        <p:nvSpPr>
          <p:cNvPr id="6" name="Rectangle 36"/>
          <p:cNvSpPr>
            <a:spLocks noGrp="1" noChangeArrowheads="1"/>
          </p:cNvSpPr>
          <p:nvPr>
            <p:ph type="sldNum" sz="quarter" idx="11"/>
          </p:nvPr>
        </p:nvSpPr>
        <p:spPr>
          <a:ln/>
        </p:spPr>
        <p:txBody>
          <a:bodyPr/>
          <a:lstStyle>
            <a:lvl1pPr>
              <a:defRPr/>
            </a:lvl1pPr>
          </a:lstStyle>
          <a:p>
            <a:fld id="{79551685-744C-4805-923A-C9D71AC6FD49}"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Nairobi, Kenya, 30 – 31 July 2010</a:t>
            </a:r>
          </a:p>
        </p:txBody>
      </p:sp>
      <p:sp>
        <p:nvSpPr>
          <p:cNvPr id="6" name="Rectangle 36"/>
          <p:cNvSpPr>
            <a:spLocks noGrp="1" noChangeArrowheads="1"/>
          </p:cNvSpPr>
          <p:nvPr>
            <p:ph type="sldNum" sz="quarter" idx="11"/>
          </p:nvPr>
        </p:nvSpPr>
        <p:spPr>
          <a:ln/>
        </p:spPr>
        <p:txBody>
          <a:bodyPr/>
          <a:lstStyle>
            <a:lvl1pPr>
              <a:defRPr/>
            </a:lvl1pPr>
          </a:lstStyle>
          <a:p>
            <a:fld id="{0D47336C-D766-49CA-A6BB-16F908FB8923}"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0" descr="Watermark"/>
          <p:cNvPicPr>
            <a:picLocks noChangeAspect="1" noChangeArrowheads="1"/>
          </p:cNvPicPr>
          <p:nvPr/>
        </p:nvPicPr>
        <p:blipFill>
          <a:blip r:embed="rId14" cstate="print"/>
          <a:srcRect l="6723" b="12773"/>
          <a:stretch>
            <a:fillRect/>
          </a:stretch>
        </p:blipFill>
        <p:spPr bwMode="auto">
          <a:xfrm>
            <a:off x="0" y="685800"/>
            <a:ext cx="6467475" cy="6048375"/>
          </a:xfrm>
          <a:prstGeom prst="rect">
            <a:avLst/>
          </a:prstGeom>
          <a:noFill/>
          <a:ln w="9525">
            <a:noFill/>
            <a:miter lim="800000"/>
            <a:headEnd/>
            <a:tailEnd/>
          </a:ln>
        </p:spPr>
      </p:pic>
      <p:sp>
        <p:nvSpPr>
          <p:cNvPr id="2051"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395288" y="6308725"/>
            <a:ext cx="4032250" cy="312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Univers" pitchFamily="34" charset="0"/>
                <a:cs typeface="+mn-cs"/>
              </a:defRPr>
            </a:lvl1pPr>
          </a:lstStyle>
          <a:p>
            <a:pPr>
              <a:defRPr/>
            </a:pPr>
            <a:r>
              <a:rPr lang="en-US"/>
              <a:t>Nairobi, Kenya, 30 – 31 July 2010</a:t>
            </a:r>
          </a:p>
        </p:txBody>
      </p:sp>
      <p:sp>
        <p:nvSpPr>
          <p:cNvPr id="1060" name="Rectangle 36"/>
          <p:cNvSpPr>
            <a:spLocks noGrp="1" noChangeArrowheads="1"/>
          </p:cNvSpPr>
          <p:nvPr>
            <p:ph type="sldNum" sz="quarter" idx="4"/>
          </p:nvPr>
        </p:nvSpPr>
        <p:spPr bwMode="auto">
          <a:xfrm>
            <a:off x="7308850" y="6237288"/>
            <a:ext cx="1366838"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5DAE164E-0021-43DD-ADF0-8C526B14BC3F}" type="slidenum">
              <a:rPr lang="en-US"/>
              <a:pPr/>
              <a:t>‹#›</a:t>
            </a:fld>
            <a:endParaRPr lang="en-US"/>
          </a:p>
        </p:txBody>
      </p:sp>
      <p:sp>
        <p:nvSpPr>
          <p:cNvPr id="2054" name="Rectangle 37"/>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iming>
    <p:tnLst>
      <p:par>
        <p:cTn id="1" dur="indefinite" restart="never" nodeType="tmRoot"/>
      </p:par>
    </p:tnLst>
  </p:timing>
  <p:hf hdr="0" ftr="0"/>
  <p:txStyles>
    <p:title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p:titleStyle>
    <p:bodyStyle>
      <a:lvl1pPr marL="342900" indent="-342900" algn="l" rtl="0" eaLnBrk="0" fontAlgn="base" hangingPunct="0">
        <a:spcBef>
          <a:spcPct val="20000"/>
        </a:spcBef>
        <a:spcAft>
          <a:spcPct val="0"/>
        </a:spcAft>
        <a:buSzPct val="75000"/>
        <a:buBlip>
          <a:blip r:embed="rId15"/>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SzPct val="70000"/>
        <a:buFont typeface="ZapfDingbats BT"/>
        <a:buBlip>
          <a:blip r:embed="rId16"/>
        </a:buBlip>
        <a:defRPr sz="2800">
          <a:solidFill>
            <a:schemeClr val="bg2"/>
          </a:solidFill>
          <a:latin typeface="+mn-lt"/>
        </a:defRPr>
      </a:lvl2pPr>
      <a:lvl3pPr marL="1143000" indent="-228600" algn="l" rtl="0" eaLnBrk="0" fontAlgn="base" hangingPunct="0">
        <a:spcBef>
          <a:spcPct val="20000"/>
        </a:spcBef>
        <a:spcAft>
          <a:spcPct val="0"/>
        </a:spcAft>
        <a:buSzPct val="60000"/>
        <a:buBlip>
          <a:blip r:embed="rId15"/>
        </a:buBlip>
        <a:defRPr sz="2400">
          <a:solidFill>
            <a:schemeClr val="bg2"/>
          </a:solidFill>
          <a:latin typeface="+mn-lt"/>
        </a:defRPr>
      </a:lvl3pPr>
      <a:lvl4pPr marL="1600200" indent="-228600" algn="l" rtl="0" eaLnBrk="0" fontAlgn="base" hangingPunct="0">
        <a:spcBef>
          <a:spcPct val="20000"/>
        </a:spcBef>
        <a:spcAft>
          <a:spcPct val="0"/>
        </a:spcAft>
        <a:buSzPct val="70000"/>
        <a:buFont typeface="ZapfDingbats BT"/>
        <a:buBlip>
          <a:blip r:embed="rId16"/>
        </a:buBlip>
        <a:defRPr sz="2000">
          <a:solidFill>
            <a:schemeClr val="bg2"/>
          </a:solidFill>
          <a:latin typeface="+mn-lt"/>
        </a:defRPr>
      </a:lvl4pPr>
      <a:lvl5pPr marL="2057400" indent="-228600" algn="l" rtl="0" eaLnBrk="0" fontAlgn="base" hangingPunct="0">
        <a:spcBef>
          <a:spcPct val="20000"/>
        </a:spcBef>
        <a:spcAft>
          <a:spcPct val="0"/>
        </a:spcAft>
        <a:buSzPct val="60000"/>
        <a:buBlip>
          <a:blip r:embed="rId15"/>
        </a:buBlip>
        <a:defRPr sz="2000">
          <a:solidFill>
            <a:schemeClr val="bg2"/>
          </a:solidFill>
          <a:latin typeface="+mn-lt"/>
        </a:defRPr>
      </a:lvl5pPr>
      <a:lvl6pPr marL="2514600" indent="-228600" algn="l" rtl="0" eaLnBrk="0" fontAlgn="base" hangingPunct="0">
        <a:spcBef>
          <a:spcPct val="20000"/>
        </a:spcBef>
        <a:spcAft>
          <a:spcPct val="0"/>
        </a:spcAft>
        <a:buSzPct val="60000"/>
        <a:buBlip>
          <a:blip r:embed="rId15"/>
        </a:buBlip>
        <a:defRPr sz="2000">
          <a:solidFill>
            <a:schemeClr val="bg2"/>
          </a:solidFill>
          <a:latin typeface="+mn-lt"/>
        </a:defRPr>
      </a:lvl6pPr>
      <a:lvl7pPr marL="2971800" indent="-228600" algn="l" rtl="0" eaLnBrk="0" fontAlgn="base" hangingPunct="0">
        <a:spcBef>
          <a:spcPct val="20000"/>
        </a:spcBef>
        <a:spcAft>
          <a:spcPct val="0"/>
        </a:spcAft>
        <a:buSzPct val="60000"/>
        <a:buBlip>
          <a:blip r:embed="rId15"/>
        </a:buBlip>
        <a:defRPr sz="2000">
          <a:solidFill>
            <a:schemeClr val="bg2"/>
          </a:solidFill>
          <a:latin typeface="+mn-lt"/>
        </a:defRPr>
      </a:lvl7pPr>
      <a:lvl8pPr marL="3429000" indent="-228600" algn="l" rtl="0" eaLnBrk="0" fontAlgn="base" hangingPunct="0">
        <a:spcBef>
          <a:spcPct val="20000"/>
        </a:spcBef>
        <a:spcAft>
          <a:spcPct val="0"/>
        </a:spcAft>
        <a:buSzPct val="60000"/>
        <a:buBlip>
          <a:blip r:embed="rId15"/>
        </a:buBlip>
        <a:defRPr sz="2000">
          <a:solidFill>
            <a:schemeClr val="bg2"/>
          </a:solidFill>
          <a:latin typeface="+mn-lt"/>
        </a:defRPr>
      </a:lvl8pPr>
      <a:lvl9pPr marL="3886200" indent="-228600" algn="l" rtl="0" eaLnBrk="0" fontAlgn="base" hangingPunct="0">
        <a:spcBef>
          <a:spcPct val="20000"/>
        </a:spcBef>
        <a:spcAft>
          <a:spcPct val="0"/>
        </a:spcAft>
        <a:buSzPct val="60000"/>
        <a:buBlip>
          <a:blip r:embed="rId15"/>
        </a:buBlip>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image" Target="../media/image37.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image" Target="../media/image49.wmf"/><Relationship Id="rId3" Type="http://schemas.openxmlformats.org/officeDocument/2006/relationships/image" Target="../media/image39.jpeg"/><Relationship Id="rId7" Type="http://schemas.openxmlformats.org/officeDocument/2006/relationships/image" Target="../media/image43.wmf"/><Relationship Id="rId12" Type="http://schemas.openxmlformats.org/officeDocument/2006/relationships/image" Target="../media/image48.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wmf"/><Relationship Id="rId11" Type="http://schemas.openxmlformats.org/officeDocument/2006/relationships/image" Target="../media/image47.wmf"/><Relationship Id="rId5" Type="http://schemas.openxmlformats.org/officeDocument/2006/relationships/image" Target="../media/image41.wmf"/><Relationship Id="rId10" Type="http://schemas.openxmlformats.org/officeDocument/2006/relationships/image" Target="../media/image46.wmf"/><Relationship Id="rId4" Type="http://schemas.openxmlformats.org/officeDocument/2006/relationships/image" Target="../media/image40.wmf"/><Relationship Id="rId9" Type="http://schemas.openxmlformats.org/officeDocument/2006/relationships/image" Target="../media/image45.wmf"/><Relationship Id="rId14" Type="http://schemas.openxmlformats.org/officeDocument/2006/relationships/image" Target="../media/image5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17.xml"/><Relationship Id="rId7" Type="http://schemas.openxmlformats.org/officeDocument/2006/relationships/image" Target="../media/image43.wmf"/><Relationship Id="rId12"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1.wmf"/><Relationship Id="rId11" Type="http://schemas.openxmlformats.org/officeDocument/2006/relationships/image" Target="../media/image44.wmf"/><Relationship Id="rId5" Type="http://schemas.openxmlformats.org/officeDocument/2006/relationships/image" Target="../media/image40.wmf"/><Relationship Id="rId10" Type="http://schemas.openxmlformats.org/officeDocument/2006/relationships/image" Target="../media/image53.png"/><Relationship Id="rId4" Type="http://schemas.openxmlformats.org/officeDocument/2006/relationships/image" Target="../media/image42.wmf"/><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7.png"/><Relationship Id="rId7" Type="http://schemas.openxmlformats.org/officeDocument/2006/relationships/image" Target="../media/image35.w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image" Target="../media/image2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hyperlink" Target="http://www.wimaxforum.org/resources/wimax-forum-spectrum-and-regulatory-database" TargetMode="External"/><Relationship Id="rId3" Type="http://schemas.openxmlformats.org/officeDocument/2006/relationships/image" Target="../media/image60.wmf"/><Relationship Id="rId7" Type="http://schemas.openxmlformats.org/officeDocument/2006/relationships/hyperlink" Target="https://apps.fcc.gov/oetcf/eas/reports/GenericSearch.cf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fcc.gov/wcb/iatd/part68faqs.pdf" TargetMode="External"/><Relationship Id="rId5" Type="http://schemas.openxmlformats.org/officeDocument/2006/relationships/hyperlink" Target="http://www.openmobilealliance.org/Application/ProductListing/products" TargetMode="External"/><Relationship Id="rId10" Type="http://schemas.openxmlformats.org/officeDocument/2006/relationships/hyperlink" Target="http://www.globalcertificationforum.org/WebSite/public/home_public.aspx" TargetMode="External"/><Relationship Id="rId4" Type="http://schemas.openxmlformats.org/officeDocument/2006/relationships/hyperlink" Target="http://www.ieee-isto.org/icap-program/products" TargetMode="External"/><Relationship Id="rId9" Type="http://schemas.openxmlformats.org/officeDocument/2006/relationships/hyperlink" Target="http://www.wifi.org/certified_products.ph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9.gif"/><Relationship Id="rId3" Type="http://schemas.openxmlformats.org/officeDocument/2006/relationships/image" Target="../media/image64.png"/><Relationship Id="rId7" Type="http://schemas.openxmlformats.org/officeDocument/2006/relationships/image" Target="../media/image68.wmf"/><Relationship Id="rId12" Type="http://schemas.openxmlformats.org/officeDocument/2006/relationships/image" Target="../media/image73.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wmf"/><Relationship Id="rId5" Type="http://schemas.openxmlformats.org/officeDocument/2006/relationships/image" Target="../media/image66.png"/><Relationship Id="rId10" Type="http://schemas.openxmlformats.org/officeDocument/2006/relationships/image" Target="../media/image71.wmf"/><Relationship Id="rId4" Type="http://schemas.openxmlformats.org/officeDocument/2006/relationships/image" Target="../media/image65.gif"/><Relationship Id="rId9" Type="http://schemas.openxmlformats.org/officeDocument/2006/relationships/image" Target="../media/image70.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ARAB%20STD%20Activities/KSA%20ADSL%20Specs%20%20TA.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image" Target="../media/image81.wmf"/><Relationship Id="rId7" Type="http://schemas.openxmlformats.org/officeDocument/2006/relationships/image" Target="../media/image8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wmf"/><Relationship Id="rId9" Type="http://schemas.openxmlformats.org/officeDocument/2006/relationships/hyperlink" Target="mailto:Dr.Guinena@ntra.gov.e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wmf"/><Relationship Id="rId18" Type="http://schemas.openxmlformats.org/officeDocument/2006/relationships/image" Target="../media/image23.png"/><Relationship Id="rId3" Type="http://schemas.openxmlformats.org/officeDocument/2006/relationships/image" Target="../media/image8.wmf"/><Relationship Id="rId21" Type="http://schemas.openxmlformats.org/officeDocument/2006/relationships/image" Target="../media/image26.wmf"/><Relationship Id="rId7" Type="http://schemas.openxmlformats.org/officeDocument/2006/relationships/image" Target="../media/image12.jpeg"/><Relationship Id="rId12" Type="http://schemas.openxmlformats.org/officeDocument/2006/relationships/image" Target="../media/image17.wmf"/><Relationship Id="rId17" Type="http://schemas.openxmlformats.org/officeDocument/2006/relationships/image" Target="../media/image22.wmf"/><Relationship Id="rId2" Type="http://schemas.openxmlformats.org/officeDocument/2006/relationships/notesSlide" Target="../notesSlides/notesSlide4.xml"/><Relationship Id="rId16" Type="http://schemas.openxmlformats.org/officeDocument/2006/relationships/image" Target="../media/image21.wmf"/><Relationship Id="rId20" Type="http://schemas.openxmlformats.org/officeDocument/2006/relationships/image" Target="../media/image25.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5" Type="http://schemas.openxmlformats.org/officeDocument/2006/relationships/image" Target="../media/image20.wmf"/><Relationship Id="rId23" Type="http://schemas.openxmlformats.org/officeDocument/2006/relationships/image" Target="../media/image28.jpeg"/><Relationship Id="rId10" Type="http://schemas.openxmlformats.org/officeDocument/2006/relationships/image" Target="../media/image15.jpeg"/><Relationship Id="rId19" Type="http://schemas.openxmlformats.org/officeDocument/2006/relationships/image" Target="../media/image24.wmf"/><Relationship Id="rId4" Type="http://schemas.openxmlformats.org/officeDocument/2006/relationships/image" Target="../media/image9.wmf"/><Relationship Id="rId9" Type="http://schemas.openxmlformats.org/officeDocument/2006/relationships/image" Target="../media/image14.jpeg"/><Relationship Id="rId14" Type="http://schemas.openxmlformats.org/officeDocument/2006/relationships/image" Target="../media/image19.wmf"/><Relationship Id="rId22" Type="http://schemas.openxmlformats.org/officeDocument/2006/relationships/image" Target="../media/image2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png"/><Relationship Id="rId7" Type="http://schemas.openxmlformats.org/officeDocument/2006/relationships/image" Target="../media/image33.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 Id="rId9" Type="http://schemas.openxmlformats.org/officeDocument/2006/relationships/image" Target="../media/image3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06" name="Rectangle 10"/>
          <p:cNvSpPr>
            <a:spLocks noGrp="1" noChangeArrowheads="1"/>
          </p:cNvSpPr>
          <p:nvPr>
            <p:ph type="ctrTitle"/>
          </p:nvPr>
        </p:nvSpPr>
        <p:spPr>
          <a:xfrm>
            <a:off x="0" y="2512913"/>
            <a:ext cx="9144000" cy="14700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2800" dirty="0" smtClean="0">
                <a:ln w="11430"/>
                <a:solidFill>
                  <a:schemeClr val="accent6">
                    <a:lumMod val="75000"/>
                  </a:schemeClr>
                </a:solidFill>
                <a:effectLst>
                  <a:outerShdw blurRad="50800" dist="39000" dir="5460000" algn="tl">
                    <a:srgbClr val="000000">
                      <a:alpha val="38000"/>
                    </a:srgbClr>
                  </a:outerShdw>
                </a:effectLst>
                <a:ea typeface="MS PGothic" pitchFamily="34" charset="-128"/>
              </a:rPr>
              <a:t>Conformity Assessment and Interoperability; </a:t>
            </a:r>
            <a:r>
              <a:rPr lang="en-US" altLang="ja-JP" sz="3600" dirty="0" smtClean="0">
                <a:ln w="11430"/>
                <a:solidFill>
                  <a:schemeClr val="accent6">
                    <a:lumMod val="75000"/>
                  </a:schemeClr>
                </a:solidFill>
                <a:effectLst>
                  <a:outerShdw blurRad="50800" dist="39000" dir="5460000" algn="tl">
                    <a:srgbClr val="000000">
                      <a:alpha val="38000"/>
                    </a:srgbClr>
                  </a:outerShdw>
                </a:effectLst>
                <a:ea typeface="MS PGothic" pitchFamily="34" charset="-128"/>
              </a:rPr>
              <a:t/>
            </a:r>
            <a:br>
              <a:rPr lang="en-US" altLang="ja-JP" sz="3600" dirty="0" smtClean="0">
                <a:ln w="11430"/>
                <a:solidFill>
                  <a:schemeClr val="accent6">
                    <a:lumMod val="75000"/>
                  </a:schemeClr>
                </a:solidFill>
                <a:effectLst>
                  <a:outerShdw blurRad="50800" dist="39000" dir="5460000" algn="tl">
                    <a:srgbClr val="000000">
                      <a:alpha val="38000"/>
                    </a:srgbClr>
                  </a:outerShdw>
                </a:effectLst>
                <a:ea typeface="MS PGothic" pitchFamily="34" charset="-128"/>
              </a:rPr>
            </a:br>
            <a:r>
              <a:rPr lang="en-US" altLang="ja-JP" sz="2800" dirty="0" smtClean="0">
                <a:ln w="11430"/>
                <a:solidFill>
                  <a:schemeClr val="accent6">
                    <a:lumMod val="75000"/>
                  </a:schemeClr>
                </a:solidFill>
                <a:effectLst>
                  <a:outerShdw blurRad="50800" dist="39000" dir="5460000" algn="tl">
                    <a:srgbClr val="000000">
                      <a:alpha val="38000"/>
                    </a:srgbClr>
                  </a:outerShdw>
                </a:effectLst>
                <a:ea typeface="MS PGothic" pitchFamily="34" charset="-128"/>
              </a:rPr>
              <a:t>Arab Region Perspectives</a:t>
            </a:r>
            <a:endParaRPr lang="en-US" dirty="0">
              <a:ln w="11430"/>
              <a:solidFill>
                <a:schemeClr val="accent6">
                  <a:lumMod val="75000"/>
                </a:schemeClr>
              </a:solidFill>
              <a:effectLst>
                <a:outerShdw blurRad="50800" dist="39000" dir="5460000" algn="tl">
                  <a:srgbClr val="000000">
                    <a:alpha val="38000"/>
                  </a:srgbClr>
                </a:outerShdw>
              </a:effectLst>
            </a:endParaRPr>
          </a:p>
        </p:txBody>
      </p:sp>
      <p:sp>
        <p:nvSpPr>
          <p:cNvPr id="311307" name="Rectangle 11"/>
          <p:cNvSpPr>
            <a:spLocks noGrp="1" noChangeArrowheads="1"/>
          </p:cNvSpPr>
          <p:nvPr>
            <p:ph type="subTitle" idx="1"/>
          </p:nvPr>
        </p:nvSpPr>
        <p:spPr>
          <a:xfrm>
            <a:off x="1078693" y="4484712"/>
            <a:ext cx="6986614" cy="1752600"/>
          </a:xfrm>
        </p:spPr>
        <p:txBody>
          <a:bodyPr>
            <a:scene3d>
              <a:camera prst="orthographicFront"/>
              <a:lightRig rig="balanced" dir="t">
                <a:rot lat="0" lon="0" rev="2100000"/>
              </a:lightRig>
            </a:scene3d>
            <a:sp3d extrusionH="57150" prstMaterial="metal">
              <a:bevelT w="38100" h="25400"/>
              <a:contourClr>
                <a:schemeClr val="bg2"/>
              </a:contourClr>
            </a:sp3d>
          </a:bodyPr>
          <a:lstStyle/>
          <a:p>
            <a:r>
              <a:rPr lang="en-GB" sz="2800" b="1" dirty="0" smtClean="0">
                <a:ln w="50800"/>
                <a:solidFill>
                  <a:schemeClr val="accent3">
                    <a:lumMod val="50000"/>
                  </a:schemeClr>
                </a:solidFill>
              </a:rPr>
              <a:t>Sherif Guinena,</a:t>
            </a:r>
            <a:endParaRPr lang="en-GB" sz="2800" b="1" dirty="0">
              <a:ln w="50800"/>
              <a:solidFill>
                <a:schemeClr val="accent3">
                  <a:lumMod val="50000"/>
                </a:schemeClr>
              </a:solidFill>
            </a:endParaRPr>
          </a:p>
          <a:p>
            <a:r>
              <a:rPr lang="en-GB" sz="2000" b="1" dirty="0" smtClean="0">
                <a:ln w="50800"/>
                <a:solidFill>
                  <a:schemeClr val="accent3">
                    <a:lumMod val="50000"/>
                  </a:schemeClr>
                </a:solidFill>
              </a:rPr>
              <a:t>Advisor to the Exec. President, </a:t>
            </a:r>
          </a:p>
          <a:p>
            <a:r>
              <a:rPr lang="en-GB" sz="2000" b="1" dirty="0" smtClean="0">
                <a:ln w="50800"/>
                <a:solidFill>
                  <a:schemeClr val="accent3">
                    <a:lumMod val="50000"/>
                  </a:schemeClr>
                </a:solidFill>
              </a:rPr>
              <a:t>National Telecom Regulatory Authority of EGYPT</a:t>
            </a:r>
            <a:endParaRPr lang="en-US" sz="2000" b="1" dirty="0">
              <a:ln w="50800"/>
              <a:solidFill>
                <a:schemeClr val="accent3">
                  <a:lumMod val="50000"/>
                </a:schemeClr>
              </a:solidFill>
            </a:endParaRPr>
          </a:p>
        </p:txBody>
      </p:sp>
      <p:sp>
        <p:nvSpPr>
          <p:cNvPr id="311309" name="Rectangle 13"/>
          <p:cNvSpPr>
            <a:spLocks noChangeArrowheads="1"/>
          </p:cNvSpPr>
          <p:nvPr/>
        </p:nvSpPr>
        <p:spPr bwMode="auto">
          <a:xfrm>
            <a:off x="0" y="404813"/>
            <a:ext cx="9144000" cy="1655762"/>
          </a:xfrm>
          <a:prstGeom prst="rect">
            <a:avLst/>
          </a:prstGeom>
          <a:noFill/>
          <a:ln w="9525">
            <a:noFill/>
            <a:miter lim="800000"/>
            <a:headEnd/>
            <a:tailEnd/>
          </a:ln>
          <a:effectLst/>
        </p:spPr>
        <p:txBody>
          <a:bodyPr anchor="ctr"/>
          <a:lstStyle/>
          <a:p>
            <a:pPr algn="ctr">
              <a:lnSpc>
                <a:spcPct val="80000"/>
              </a:lnSpc>
            </a:pPr>
            <a:r>
              <a:rPr lang="en-US" sz="2400" b="1" dirty="0" smtClean="0">
                <a:solidFill>
                  <a:schemeClr val="bg2"/>
                </a:solidFill>
              </a:rPr>
              <a:t>TSAG Information Session</a:t>
            </a:r>
          </a:p>
          <a:p>
            <a:pPr algn="ctr">
              <a:lnSpc>
                <a:spcPct val="80000"/>
              </a:lnSpc>
            </a:pPr>
            <a:r>
              <a:rPr lang="en-US" sz="2400" b="1" dirty="0" smtClean="0">
                <a:solidFill>
                  <a:schemeClr val="bg2"/>
                </a:solidFill>
              </a:rPr>
              <a:t>On Conformance </a:t>
            </a:r>
            <a:r>
              <a:rPr lang="en-US" sz="2400" b="1" dirty="0">
                <a:solidFill>
                  <a:schemeClr val="bg2"/>
                </a:solidFill>
              </a:rPr>
              <a:t>Assessment </a:t>
            </a:r>
            <a:r>
              <a:rPr lang="en-US" sz="2400" b="1" dirty="0" smtClean="0">
                <a:solidFill>
                  <a:schemeClr val="bg2"/>
                </a:solidFill>
              </a:rPr>
              <a:t>&amp;  </a:t>
            </a:r>
            <a:r>
              <a:rPr lang="en-US" sz="2400" b="1" dirty="0">
                <a:solidFill>
                  <a:schemeClr val="bg2"/>
                </a:solidFill>
              </a:rPr>
              <a:t/>
            </a:r>
            <a:br>
              <a:rPr lang="en-US" sz="2400" b="1" dirty="0">
                <a:solidFill>
                  <a:schemeClr val="bg2"/>
                </a:solidFill>
              </a:rPr>
            </a:br>
            <a:r>
              <a:rPr lang="en-US" sz="2400" b="1" dirty="0">
                <a:solidFill>
                  <a:schemeClr val="bg2"/>
                </a:solidFill>
              </a:rPr>
              <a:t>Interoperability </a:t>
            </a:r>
            <a:endParaRPr lang="en-US" sz="2400" b="1" dirty="0" smtClean="0">
              <a:solidFill>
                <a:schemeClr val="bg2"/>
              </a:solidFill>
            </a:endParaRPr>
          </a:p>
          <a:p>
            <a:pPr algn="ctr">
              <a:lnSpc>
                <a:spcPct val="80000"/>
              </a:lnSpc>
            </a:pPr>
            <a:r>
              <a:rPr lang="en-US" sz="2400" b="1" dirty="0">
                <a:solidFill>
                  <a:schemeClr val="bg2"/>
                </a:solidFill>
              </a:rPr>
              <a:t/>
            </a:r>
            <a:br>
              <a:rPr lang="en-US" sz="2400" b="1" dirty="0">
                <a:solidFill>
                  <a:schemeClr val="bg2"/>
                </a:solidFill>
              </a:rPr>
            </a:br>
            <a:r>
              <a:rPr lang="en-US" sz="1800" b="1" dirty="0" smtClean="0">
                <a:solidFill>
                  <a:schemeClr val="bg2"/>
                </a:solidFill>
              </a:rPr>
              <a:t>(Geneva, 13 January 2012 </a:t>
            </a:r>
            <a:r>
              <a:rPr lang="en-US" sz="1800" b="1" dirty="0">
                <a:solidFill>
                  <a:schemeClr val="bg2"/>
                </a:solidFill>
              </a:rPr>
              <a:t>)</a:t>
            </a:r>
          </a:p>
        </p:txBody>
      </p:sp>
      <p:pic>
        <p:nvPicPr>
          <p:cNvPr id="311312" name="Picture 16" descr="ITUseries"/>
          <p:cNvPicPr>
            <a:picLocks noChangeAspect="1" noChangeArrowheads="1"/>
          </p:cNvPicPr>
          <p:nvPr/>
        </p:nvPicPr>
        <p:blipFill>
          <a:blip r:embed="rId3" cstate="print"/>
          <a:srcRect t="17264" b="69327"/>
          <a:stretch>
            <a:fillRect/>
          </a:stretch>
        </p:blipFill>
        <p:spPr bwMode="auto">
          <a:xfrm>
            <a:off x="6877050" y="6027738"/>
            <a:ext cx="1727200" cy="652462"/>
          </a:xfrm>
          <a:prstGeom prst="rect">
            <a:avLst/>
          </a:prstGeom>
          <a:noFill/>
        </p:spPr>
      </p:pic>
      <p:sp>
        <p:nvSpPr>
          <p:cNvPr id="311314" name="AutoShape 18" descr="image002"/>
          <p:cNvSpPr>
            <a:spLocks noChangeAspect="1" noChangeArrowheads="1"/>
          </p:cNvSpPr>
          <p:nvPr/>
        </p:nvSpPr>
        <p:spPr bwMode="auto">
          <a:xfrm>
            <a:off x="3857625" y="2928938"/>
            <a:ext cx="1428750" cy="1000125"/>
          </a:xfrm>
          <a:prstGeom prst="rect">
            <a:avLst/>
          </a:prstGeom>
          <a:noFill/>
        </p:spPr>
        <p:txBody>
          <a:bodyPr/>
          <a:lstStyle/>
          <a:p>
            <a:endParaRPr lang="en-US" dirty="0"/>
          </a:p>
        </p:txBody>
      </p:sp>
      <p:sp>
        <p:nvSpPr>
          <p:cNvPr id="311316" name="AutoShape 20" descr="image002"/>
          <p:cNvSpPr>
            <a:spLocks noChangeAspect="1" noChangeArrowheads="1"/>
          </p:cNvSpPr>
          <p:nvPr/>
        </p:nvSpPr>
        <p:spPr bwMode="auto">
          <a:xfrm>
            <a:off x="3857625" y="2928938"/>
            <a:ext cx="1428750" cy="1000125"/>
          </a:xfrm>
          <a:prstGeom prst="rect">
            <a:avLst/>
          </a:prstGeom>
          <a:noFill/>
        </p:spPr>
        <p:txBody>
          <a:bodyPr/>
          <a:lstStyle/>
          <a:p>
            <a:endParaRPr lang="en-US" dirty="0"/>
          </a:p>
        </p:txBody>
      </p:sp>
      <p:sp>
        <p:nvSpPr>
          <p:cNvPr id="311318" name="AutoShape 22" descr="image002"/>
          <p:cNvSpPr>
            <a:spLocks noChangeAspect="1" noChangeArrowheads="1"/>
          </p:cNvSpPr>
          <p:nvPr/>
        </p:nvSpPr>
        <p:spPr bwMode="auto">
          <a:xfrm>
            <a:off x="3857625" y="2928938"/>
            <a:ext cx="1428750" cy="1000125"/>
          </a:xfrm>
          <a:prstGeom prst="rect">
            <a:avLst/>
          </a:prstGeom>
          <a:noFill/>
        </p:spPr>
        <p:txBody>
          <a:bodyPr/>
          <a:lstStyle/>
          <a:p>
            <a:endParaRPr lang="en-US" dirty="0"/>
          </a:p>
        </p:txBody>
      </p:sp>
      <p:sp>
        <p:nvSpPr>
          <p:cNvPr id="311320" name="AutoShape 24" descr="image002"/>
          <p:cNvSpPr>
            <a:spLocks noChangeAspect="1" noChangeArrowheads="1"/>
          </p:cNvSpPr>
          <p:nvPr/>
        </p:nvSpPr>
        <p:spPr bwMode="auto">
          <a:xfrm>
            <a:off x="3857625" y="2928938"/>
            <a:ext cx="1428750" cy="1000125"/>
          </a:xfrm>
          <a:prstGeom prst="rect">
            <a:avLst/>
          </a:prstGeom>
          <a:noFill/>
        </p:spPr>
        <p:txBody>
          <a:bodyPr/>
          <a:lstStyle/>
          <a:p>
            <a:endParaRPr lang="en-US" dirty="0"/>
          </a:p>
        </p:txBody>
      </p:sp>
      <p:sp>
        <p:nvSpPr>
          <p:cNvPr id="311322" name="Rectangle 26"/>
          <p:cNvSpPr>
            <a:spLocks noChangeArrowheads="1"/>
          </p:cNvSpPr>
          <p:nvPr/>
        </p:nvSpPr>
        <p:spPr bwMode="auto">
          <a:xfrm>
            <a:off x="0" y="2928938"/>
            <a:ext cx="9144000" cy="0"/>
          </a:xfrm>
          <a:prstGeom prst="rect">
            <a:avLst/>
          </a:prstGeom>
          <a:noFill/>
          <a:ln w="9525">
            <a:noFill/>
            <a:miter lim="800000"/>
            <a:headEnd/>
            <a:tailEnd/>
          </a:ln>
          <a:effectLst/>
        </p:spPr>
        <p:txBody>
          <a:bodyPr wrap="none" anchor="ctr">
            <a:spAutoFit/>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Conformance &amp; Interop : in Real Life !</a:t>
            </a:r>
          </a:p>
        </p:txBody>
      </p:sp>
      <p:sp>
        <p:nvSpPr>
          <p:cNvPr id="11268" name="Slide Number Placeholder 4"/>
          <p:cNvSpPr>
            <a:spLocks noGrp="1"/>
          </p:cNvSpPr>
          <p:nvPr>
            <p:ph type="sldNum" sz="quarter" idx="11"/>
          </p:nvPr>
        </p:nvSpPr>
        <p:spPr>
          <a:noFill/>
        </p:spPr>
        <p:txBody>
          <a:bodyPr/>
          <a:lstStyle/>
          <a:p>
            <a:fld id="{E55AAC18-6842-4A2E-B47F-E710129B8E6B}" type="slidenum">
              <a:rPr lang="en-US"/>
              <a:pPr/>
              <a:t>10</a:t>
            </a:fld>
            <a:endParaRPr lang="en-US"/>
          </a:p>
        </p:txBody>
      </p:sp>
      <p:pic>
        <p:nvPicPr>
          <p:cNvPr id="11269" name="Picture 3" descr="C:\Users\Dr. G\Pictures\May Clip Art\SquarePegRoundHole.jpg"/>
          <p:cNvPicPr>
            <a:picLocks noChangeAspect="1" noChangeArrowheads="1"/>
          </p:cNvPicPr>
          <p:nvPr/>
        </p:nvPicPr>
        <p:blipFill>
          <a:blip r:embed="rId3" cstate="print"/>
          <a:srcRect/>
          <a:stretch>
            <a:fillRect/>
          </a:stretch>
        </p:blipFill>
        <p:spPr bwMode="auto">
          <a:xfrm>
            <a:off x="4533652" y="1284337"/>
            <a:ext cx="4214812" cy="3152775"/>
          </a:xfrm>
          <a:prstGeom prst="rect">
            <a:avLst/>
          </a:prstGeom>
          <a:noFill/>
          <a:ln w="9525">
            <a:noFill/>
            <a:miter lim="800000"/>
            <a:headEnd/>
            <a:tailEnd/>
          </a:ln>
        </p:spPr>
      </p:pic>
      <p:pic>
        <p:nvPicPr>
          <p:cNvPr id="11270" name="Picture 3" descr="C:\Users\Dr. G\AppData\Local\Microsoft\Windows\Temporary Internet Files\Content.IE5\16672KL3\MC900290984[1].wmf"/>
          <p:cNvPicPr>
            <a:picLocks noChangeAspect="1" noChangeArrowheads="1"/>
          </p:cNvPicPr>
          <p:nvPr/>
        </p:nvPicPr>
        <p:blipFill>
          <a:blip r:embed="rId4" cstate="print"/>
          <a:srcRect/>
          <a:stretch>
            <a:fillRect/>
          </a:stretch>
        </p:blipFill>
        <p:spPr bwMode="auto">
          <a:xfrm rot="902928" flipH="1">
            <a:off x="5154932" y="912540"/>
            <a:ext cx="910681" cy="1927225"/>
          </a:xfrm>
          <a:prstGeom prst="rect">
            <a:avLst/>
          </a:prstGeom>
          <a:noFill/>
          <a:ln w="9525">
            <a:noFill/>
            <a:miter lim="800000"/>
            <a:headEnd/>
            <a:tailEnd/>
          </a:ln>
        </p:spPr>
      </p:pic>
      <p:sp>
        <p:nvSpPr>
          <p:cNvPr id="10" name="Rectangular Callout 9"/>
          <p:cNvSpPr>
            <a:spLocks noChangeArrowheads="1"/>
          </p:cNvSpPr>
          <p:nvPr/>
        </p:nvSpPr>
        <p:spPr bwMode="auto">
          <a:xfrm>
            <a:off x="7204044" y="5733256"/>
            <a:ext cx="1900200" cy="1022592"/>
          </a:xfrm>
          <a:prstGeom prst="wedgeRectCallout">
            <a:avLst>
              <a:gd name="adj1" fmla="val -98990"/>
              <a:gd name="adj2" fmla="val -202359"/>
            </a:avLst>
          </a:prstGeom>
          <a:solidFill>
            <a:srgbClr val="FFCC66"/>
          </a:solidFill>
          <a:ln w="9525" algn="ctr">
            <a:solidFill>
              <a:schemeClr val="tx1"/>
            </a:solidFill>
            <a:round/>
            <a:headEnd/>
            <a:tailEnd/>
          </a:ln>
        </p:spPr>
        <p:txBody>
          <a:bodyPr/>
          <a:lstStyle/>
          <a:p>
            <a:pPr eaLnBrk="0" hangingPunct="0"/>
            <a:r>
              <a:rPr lang="en-US" sz="2000" b="1" dirty="0" smtClean="0"/>
              <a:t>Its Cheap!</a:t>
            </a:r>
          </a:p>
          <a:p>
            <a:pPr eaLnBrk="0" hangingPunct="0"/>
            <a:r>
              <a:rPr lang="en-US" sz="2000" b="1" dirty="0" smtClean="0"/>
              <a:t>Believe me! I Swear!</a:t>
            </a:r>
          </a:p>
        </p:txBody>
      </p:sp>
      <p:sp>
        <p:nvSpPr>
          <p:cNvPr id="11" name="Rectangular Callout 10"/>
          <p:cNvSpPr>
            <a:spLocks noChangeArrowheads="1"/>
          </p:cNvSpPr>
          <p:nvPr/>
        </p:nvSpPr>
        <p:spPr bwMode="auto">
          <a:xfrm>
            <a:off x="6588224" y="3284984"/>
            <a:ext cx="2448272" cy="1928813"/>
          </a:xfrm>
          <a:prstGeom prst="wedgeRectCallout">
            <a:avLst>
              <a:gd name="adj1" fmla="val 3535"/>
              <a:gd name="adj2" fmla="val -102314"/>
            </a:avLst>
          </a:prstGeom>
          <a:solidFill>
            <a:srgbClr val="04FCBB"/>
          </a:solidFill>
          <a:ln w="9525" algn="ctr">
            <a:solidFill>
              <a:schemeClr val="tx1"/>
            </a:solidFill>
            <a:round/>
            <a:headEnd/>
            <a:tailEnd/>
          </a:ln>
        </p:spPr>
        <p:txBody>
          <a:bodyPr/>
          <a:lstStyle/>
          <a:p>
            <a:pPr algn="ctr" eaLnBrk="0" hangingPunct="0"/>
            <a:r>
              <a:rPr lang="en-US" sz="2400" b="1" dirty="0"/>
              <a:t>Don’t worry, eventually it will </a:t>
            </a:r>
            <a:r>
              <a:rPr lang="en-US" sz="2400" b="1" dirty="0" err="1" smtClean="0"/>
              <a:t>Iterop</a:t>
            </a:r>
            <a:r>
              <a:rPr lang="en-US" sz="2400" b="1" dirty="0" smtClean="0"/>
              <a:t> </a:t>
            </a:r>
            <a:r>
              <a:rPr lang="en-US" sz="2400" b="1" dirty="0"/>
              <a:t>! </a:t>
            </a:r>
            <a:endParaRPr lang="en-US" sz="2400" b="1" dirty="0" smtClean="0"/>
          </a:p>
          <a:p>
            <a:pPr algn="ctr" eaLnBrk="0" hangingPunct="0"/>
            <a:r>
              <a:rPr lang="en-US" sz="1600" b="1" i="1" dirty="0" smtClean="0"/>
              <a:t>(@ Some Time !)</a:t>
            </a:r>
            <a:endParaRPr lang="en-US" sz="1600" b="1" i="1" dirty="0"/>
          </a:p>
          <a:p>
            <a:pPr algn="ctr" eaLnBrk="0" hangingPunct="0"/>
            <a:r>
              <a:rPr lang="en-US" sz="1600" b="1" i="1" dirty="0" smtClean="0"/>
              <a:t>&amp; with</a:t>
            </a:r>
          </a:p>
          <a:p>
            <a:pPr algn="ctr" eaLnBrk="0" hangingPunct="0"/>
            <a:r>
              <a:rPr lang="en-US" sz="1600" b="1" i="1" dirty="0" smtClean="0"/>
              <a:t>(Some </a:t>
            </a:r>
            <a:r>
              <a:rPr lang="en-US" sz="1600" b="1" i="1" dirty="0"/>
              <a:t>E</a:t>
            </a:r>
            <a:r>
              <a:rPr lang="en-US" sz="1600" b="1" i="1" dirty="0" smtClean="0"/>
              <a:t>xtra Cost !)</a:t>
            </a:r>
            <a:endParaRPr lang="en-US" sz="2400" b="1" i="1" dirty="0"/>
          </a:p>
        </p:txBody>
      </p:sp>
      <p:grpSp>
        <p:nvGrpSpPr>
          <p:cNvPr id="3" name="Group 18"/>
          <p:cNvGrpSpPr>
            <a:grpSpLocks/>
          </p:cNvGrpSpPr>
          <p:nvPr/>
        </p:nvGrpSpPr>
        <p:grpSpPr bwMode="auto">
          <a:xfrm>
            <a:off x="1403648" y="4357688"/>
            <a:ext cx="4168477" cy="857250"/>
            <a:chOff x="1626019" y="4357694"/>
            <a:chExt cx="3731800" cy="857256"/>
          </a:xfrm>
        </p:grpSpPr>
        <p:sp>
          <p:nvSpPr>
            <p:cNvPr id="11281" name="Rectangular Callout 13"/>
            <p:cNvSpPr>
              <a:spLocks noChangeArrowheads="1"/>
            </p:cNvSpPr>
            <p:nvPr/>
          </p:nvSpPr>
          <p:spPr bwMode="auto">
            <a:xfrm>
              <a:off x="1626019" y="4357694"/>
              <a:ext cx="3731800" cy="857256"/>
            </a:xfrm>
            <a:prstGeom prst="wedgeRectCallout">
              <a:avLst>
                <a:gd name="adj1" fmla="val 72915"/>
                <a:gd name="adj2" fmla="val -277655"/>
              </a:avLst>
            </a:prstGeom>
            <a:solidFill>
              <a:srgbClr val="FFCC66"/>
            </a:solidFill>
            <a:ln w="9525" algn="ctr">
              <a:solidFill>
                <a:schemeClr val="tx1"/>
              </a:solidFill>
              <a:round/>
              <a:headEnd/>
              <a:tailEnd/>
            </a:ln>
          </p:spPr>
          <p:txBody>
            <a:bodyPr/>
            <a:lstStyle/>
            <a:p>
              <a:pPr eaLnBrk="0" hangingPunct="0"/>
              <a:r>
                <a:rPr lang="en-US" sz="2400" b="1" dirty="0"/>
                <a:t>It is compliant </a:t>
              </a:r>
              <a:r>
                <a:rPr lang="en-US" sz="2400" b="1" dirty="0" smtClean="0"/>
                <a:t>with </a:t>
              </a:r>
              <a:r>
                <a:rPr lang="en-US" sz="2400" b="1" dirty="0"/>
                <a:t>the </a:t>
              </a:r>
              <a:r>
                <a:rPr lang="en-US" sz="2400" b="1" dirty="0" smtClean="0"/>
                <a:t>Standard </a:t>
              </a:r>
              <a:r>
                <a:rPr lang="en-US" sz="2400" b="1" dirty="0"/>
                <a:t>! </a:t>
              </a:r>
            </a:p>
          </p:txBody>
        </p:sp>
        <p:sp>
          <p:nvSpPr>
            <p:cNvPr id="11282" name="TextBox 15"/>
            <p:cNvSpPr txBox="1">
              <a:spLocks noChangeArrowheads="1"/>
            </p:cNvSpPr>
            <p:nvPr/>
          </p:nvSpPr>
          <p:spPr bwMode="auto">
            <a:xfrm rot="10800000">
              <a:off x="3981668" y="4834676"/>
              <a:ext cx="1303338" cy="307779"/>
            </a:xfrm>
            <a:prstGeom prst="rect">
              <a:avLst/>
            </a:prstGeom>
            <a:solidFill>
              <a:srgbClr val="FFCC66"/>
            </a:solidFill>
            <a:ln w="9525">
              <a:noFill/>
              <a:miter lim="800000"/>
              <a:headEnd/>
              <a:tailEnd/>
            </a:ln>
          </p:spPr>
          <p:txBody>
            <a:bodyPr wrap="none">
              <a:spAutoFit/>
            </a:bodyPr>
            <a:lstStyle/>
            <a:p>
              <a:pPr eaLnBrk="0" hangingPunct="0"/>
              <a:r>
                <a:rPr lang="en-US" sz="1400" b="1" dirty="0"/>
                <a:t>of a SQUARE</a:t>
              </a:r>
            </a:p>
          </p:txBody>
        </p:sp>
      </p:grpSp>
      <p:grpSp>
        <p:nvGrpSpPr>
          <p:cNvPr id="6" name="Group 17"/>
          <p:cNvGrpSpPr>
            <a:grpSpLocks/>
          </p:cNvGrpSpPr>
          <p:nvPr/>
        </p:nvGrpSpPr>
        <p:grpSpPr bwMode="auto">
          <a:xfrm>
            <a:off x="571500" y="857250"/>
            <a:ext cx="4357688" cy="1285877"/>
            <a:chOff x="571472" y="857232"/>
            <a:chExt cx="4357718" cy="1285886"/>
          </a:xfrm>
        </p:grpSpPr>
        <p:sp>
          <p:nvSpPr>
            <p:cNvPr id="11279" name="Rectangular Callout 12"/>
            <p:cNvSpPr>
              <a:spLocks noChangeArrowheads="1"/>
            </p:cNvSpPr>
            <p:nvPr/>
          </p:nvSpPr>
          <p:spPr bwMode="auto">
            <a:xfrm>
              <a:off x="571472" y="928671"/>
              <a:ext cx="3714776" cy="1214447"/>
            </a:xfrm>
            <a:prstGeom prst="wedgeRectCallout">
              <a:avLst>
                <a:gd name="adj1" fmla="val 62307"/>
                <a:gd name="adj2" fmla="val 76969"/>
              </a:avLst>
            </a:prstGeom>
            <a:solidFill>
              <a:srgbClr val="FFCC66"/>
            </a:solidFill>
            <a:ln w="9525" algn="ctr">
              <a:solidFill>
                <a:schemeClr val="tx1"/>
              </a:solidFill>
              <a:round/>
              <a:headEnd/>
              <a:tailEnd/>
            </a:ln>
          </p:spPr>
          <p:txBody>
            <a:bodyPr/>
            <a:lstStyle/>
            <a:p>
              <a:pPr eaLnBrk="0" hangingPunct="0"/>
              <a:r>
                <a:rPr lang="en-US" sz="2400" b="1" dirty="0"/>
                <a:t>Here is </a:t>
              </a:r>
              <a:r>
                <a:rPr lang="en-US" sz="2400" b="1" dirty="0" smtClean="0"/>
                <a:t>the </a:t>
              </a:r>
              <a:r>
                <a:rPr lang="en-US" sz="2400" b="1" dirty="0"/>
                <a:t>nice looking certificate you have asked for !</a:t>
              </a:r>
            </a:p>
          </p:txBody>
        </p:sp>
        <p:pic>
          <p:nvPicPr>
            <p:cNvPr id="11280" name="Picture 5" descr="C:\Users\Dr. G\AppData\Local\Microsoft\Windows\Temporary Internet Files\Content.IE5\TRYKR96G\MC900353686[1].wmf"/>
            <p:cNvPicPr>
              <a:picLocks noChangeAspect="1" noChangeArrowheads="1"/>
            </p:cNvPicPr>
            <p:nvPr/>
          </p:nvPicPr>
          <p:blipFill>
            <a:blip r:embed="rId5" cstate="print"/>
            <a:srcRect/>
            <a:stretch>
              <a:fillRect/>
            </a:stretch>
          </p:blipFill>
          <p:spPr bwMode="auto">
            <a:xfrm>
              <a:off x="4116780" y="857232"/>
              <a:ext cx="812410" cy="1043680"/>
            </a:xfrm>
            <a:prstGeom prst="rect">
              <a:avLst/>
            </a:prstGeom>
            <a:noFill/>
            <a:ln w="9525">
              <a:noFill/>
              <a:miter lim="800000"/>
              <a:headEnd/>
              <a:tailEnd/>
            </a:ln>
          </p:spPr>
        </p:pic>
      </p:grpSp>
      <p:sp>
        <p:nvSpPr>
          <p:cNvPr id="20" name="Content Placeholder 19"/>
          <p:cNvSpPr>
            <a:spLocks noGrp="1"/>
          </p:cNvSpPr>
          <p:nvPr>
            <p:ph idx="1"/>
          </p:nvPr>
        </p:nvSpPr>
        <p:spPr>
          <a:xfrm>
            <a:off x="-36512" y="5386338"/>
            <a:ext cx="7272808" cy="1643062"/>
          </a:xfrm>
        </p:spPr>
        <p:txBody>
          <a:bodyPr/>
          <a:lstStyle/>
          <a:p>
            <a:r>
              <a:rPr lang="en-US" sz="2400" b="1" dirty="0" smtClean="0"/>
              <a:t>Of main concern to DCs :</a:t>
            </a:r>
          </a:p>
          <a:p>
            <a:pPr lvl="1"/>
            <a:r>
              <a:rPr lang="en-US" sz="2000" b="1" dirty="0" smtClean="0"/>
              <a:t>Unfortunately not all suppliers play it fair !</a:t>
            </a:r>
          </a:p>
          <a:p>
            <a:pPr lvl="1"/>
            <a:r>
              <a:rPr lang="en-US" sz="2000" b="1" dirty="0" smtClean="0"/>
              <a:t>DCs can not afford a try and error approach!</a:t>
            </a:r>
          </a:p>
        </p:txBody>
      </p:sp>
      <p:grpSp>
        <p:nvGrpSpPr>
          <p:cNvPr id="7" name="Group 21"/>
          <p:cNvGrpSpPr>
            <a:grpSpLocks/>
          </p:cNvGrpSpPr>
          <p:nvPr/>
        </p:nvGrpSpPr>
        <p:grpSpPr bwMode="auto">
          <a:xfrm>
            <a:off x="60325" y="2619647"/>
            <a:ext cx="4871715" cy="1601441"/>
            <a:chOff x="71438" y="2500306"/>
            <a:chExt cx="4865640" cy="1601454"/>
          </a:xfrm>
        </p:grpSpPr>
        <p:sp>
          <p:nvSpPr>
            <p:cNvPr id="11277" name="Rectangular Callout 11"/>
            <p:cNvSpPr>
              <a:spLocks noChangeArrowheads="1"/>
            </p:cNvSpPr>
            <p:nvPr/>
          </p:nvSpPr>
          <p:spPr bwMode="auto">
            <a:xfrm>
              <a:off x="71438" y="2500306"/>
              <a:ext cx="4723899" cy="1500198"/>
            </a:xfrm>
            <a:prstGeom prst="wedgeRectCallout">
              <a:avLst>
                <a:gd name="adj1" fmla="val 64865"/>
                <a:gd name="adj2" fmla="val -21199"/>
              </a:avLst>
            </a:prstGeom>
            <a:solidFill>
              <a:srgbClr val="FFCC66"/>
            </a:solidFill>
            <a:ln w="9525" algn="ctr">
              <a:solidFill>
                <a:schemeClr val="tx1"/>
              </a:solidFill>
              <a:round/>
              <a:headEnd/>
              <a:tailEnd/>
            </a:ln>
          </p:spPr>
          <p:txBody>
            <a:bodyPr/>
            <a:lstStyle/>
            <a:p>
              <a:pPr eaLnBrk="0" hangingPunct="0"/>
              <a:r>
                <a:rPr lang="en-US" sz="2400" b="1" dirty="0"/>
                <a:t>Go and </a:t>
              </a:r>
              <a:r>
                <a:rPr lang="en-US" sz="2400" b="1" dirty="0" smtClean="0"/>
                <a:t>contract now for the Pre-Standard; </a:t>
              </a:r>
              <a:r>
                <a:rPr lang="en-US" sz="2400" b="1" dirty="0"/>
                <a:t>for sure it will be conforming by the next release !</a:t>
              </a:r>
            </a:p>
          </p:txBody>
        </p:sp>
        <p:sp>
          <p:nvSpPr>
            <p:cNvPr id="11278" name="TextBox 20"/>
            <p:cNvSpPr txBox="1">
              <a:spLocks noChangeArrowheads="1"/>
            </p:cNvSpPr>
            <p:nvPr/>
          </p:nvSpPr>
          <p:spPr bwMode="auto">
            <a:xfrm rot="10800000">
              <a:off x="3063582" y="3701647"/>
              <a:ext cx="1873496" cy="400113"/>
            </a:xfrm>
            <a:prstGeom prst="rect">
              <a:avLst/>
            </a:prstGeom>
            <a:noFill/>
            <a:ln w="9525">
              <a:noFill/>
              <a:miter lim="800000"/>
              <a:headEnd/>
              <a:tailEnd/>
            </a:ln>
          </p:spPr>
          <p:txBody>
            <a:bodyPr wrap="none">
              <a:spAutoFit/>
            </a:bodyPr>
            <a:lstStyle/>
            <a:p>
              <a:pPr eaLnBrk="0" hangingPunct="0"/>
              <a:r>
                <a:rPr lang="en-US" sz="2000" dirty="0"/>
                <a:t> </a:t>
              </a:r>
              <a:r>
                <a:rPr lang="en-US" sz="1600" b="1" dirty="0"/>
                <a:t>I</a:t>
              </a:r>
              <a:r>
                <a:rPr lang="en-US" sz="1400" b="1" dirty="0"/>
                <a:t>f it ever comes</a:t>
              </a:r>
            </a:p>
          </p:txBody>
        </p:sp>
      </p:grpSp>
      <p:sp>
        <p:nvSpPr>
          <p:cNvPr id="19" name="Can 18"/>
          <p:cNvSpPr/>
          <p:nvPr/>
        </p:nvSpPr>
        <p:spPr bwMode="auto">
          <a:xfrm rot="20687525">
            <a:off x="7256631" y="1055615"/>
            <a:ext cx="581934" cy="878815"/>
          </a:xfrm>
          <a:prstGeom prst="can">
            <a:avLst>
              <a:gd name="adj" fmla="val 74791"/>
            </a:avLst>
          </a:prstGeom>
          <a:solidFill>
            <a:srgbClr val="00B050"/>
          </a:solidFill>
          <a:ln w="9525" cap="flat" cmpd="sng" algn="ctr">
            <a:solidFill>
              <a:srgbClr val="00B0F0"/>
            </a:solidFill>
            <a:prstDash val="solid"/>
            <a:round/>
            <a:headEnd type="none" w="med" len="med"/>
            <a:tailEnd type="none" w="med" len="med"/>
          </a:ln>
          <a:effectLst>
            <a:outerShdw blurRad="152400" dist="317500" dir="5400000" sx="90000" sy="-19000" rotWithShape="0">
              <a:prstClr val="black">
                <a:alpha val="15000"/>
              </a:prstClr>
            </a:outerShdw>
            <a:reflection blurRad="6350" stA="50000" endA="300" endPos="900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9" presetClass="entr" presetSubtype="0" fill="hold" grpId="0" nodeType="afterEffect">
                                  <p:stCondLst>
                                    <p:cond delay="300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dissolve">
                                      <p:cBhvr>
                                        <p:cTn id="28" dur="500"/>
                                        <p:tgtEl>
                                          <p:spTgt spid="20">
                                            <p:txEl>
                                              <p:pRg st="0" end="0"/>
                                            </p:txEl>
                                          </p:spTgt>
                                        </p:tgtEl>
                                      </p:cBhvr>
                                    </p:animEffect>
                                  </p:childTnLst>
                                </p:cTn>
                              </p:par>
                            </p:childTnLst>
                          </p:cTn>
                        </p:par>
                        <p:par>
                          <p:cTn id="29" fill="hold">
                            <p:stCondLst>
                              <p:cond delay="6000"/>
                            </p:stCondLst>
                            <p:childTnLst>
                              <p:par>
                                <p:cTn id="30" presetID="9" presetClass="entr" presetSubtype="0" fill="hold" grpId="0" nodeType="afterEffect">
                                  <p:stCondLst>
                                    <p:cond delay="300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dissolve">
                                      <p:cBhvr>
                                        <p:cTn id="32" dur="500"/>
                                        <p:tgtEl>
                                          <p:spTgt spid="20">
                                            <p:txEl>
                                              <p:pRg st="1" end="1"/>
                                            </p:txEl>
                                          </p:spTgt>
                                        </p:tgtEl>
                                      </p:cBhvr>
                                    </p:animEffect>
                                  </p:childTnLst>
                                </p:cTn>
                              </p:par>
                            </p:childTnLst>
                          </p:cTn>
                        </p:par>
                        <p:par>
                          <p:cTn id="33" fill="hold">
                            <p:stCondLst>
                              <p:cond delay="9500"/>
                            </p:stCondLst>
                            <p:childTnLst>
                              <p:par>
                                <p:cTn id="34" presetID="9" presetClass="entr" presetSubtype="0" fill="hold" grpId="0" nodeType="afterEffect">
                                  <p:stCondLst>
                                    <p:cond delay="3000"/>
                                  </p:stCondLst>
                                  <p:childTnLst>
                                    <p:set>
                                      <p:cBhvr>
                                        <p:cTn id="35" dur="1" fill="hold">
                                          <p:stCondLst>
                                            <p:cond delay="0"/>
                                          </p:stCondLst>
                                        </p:cTn>
                                        <p:tgtEl>
                                          <p:spTgt spid="20">
                                            <p:txEl>
                                              <p:pRg st="2" end="2"/>
                                            </p:txEl>
                                          </p:spTgt>
                                        </p:tgtEl>
                                        <p:attrNameLst>
                                          <p:attrName>style.visibility</p:attrName>
                                        </p:attrNameLst>
                                      </p:cBhvr>
                                      <p:to>
                                        <p:strVal val="visible"/>
                                      </p:to>
                                    </p:set>
                                    <p:animEffect transition="in" filter="dissolve">
                                      <p:cBhvr>
                                        <p:cTn id="36"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6752"/>
            <a:ext cx="9144000" cy="3089504"/>
          </a:xfrm>
        </p:spPr>
        <p:txBody>
          <a:bodyPr/>
          <a:lstStyle/>
          <a:p>
            <a:r>
              <a:rPr lang="en-US" sz="2400" dirty="0" smtClean="0"/>
              <a:t>Concerns of Developing Countries</a:t>
            </a:r>
            <a:br>
              <a:rPr lang="en-US" sz="2400" dirty="0" smtClean="0"/>
            </a:br>
            <a:r>
              <a:rPr lang="en-US" dirty="0" smtClean="0"/>
              <a:t/>
            </a:r>
            <a:br>
              <a:rPr lang="en-US" dirty="0" smtClean="0"/>
            </a:br>
            <a:r>
              <a:rPr lang="en-US" dirty="0" smtClean="0"/>
              <a:t>What </a:t>
            </a:r>
            <a:r>
              <a:rPr lang="en-US" dirty="0" smtClean="0"/>
              <a:t>Happened in the </a:t>
            </a:r>
            <a:r>
              <a:rPr lang="en-US" dirty="0" smtClean="0"/>
              <a:t>African</a:t>
            </a:r>
            <a:br>
              <a:rPr lang="en-US" dirty="0" smtClean="0"/>
            </a:br>
            <a:r>
              <a:rPr lang="en-US" dirty="0" smtClean="0"/>
              <a:t>ITU </a:t>
            </a:r>
            <a:r>
              <a:rPr lang="en-US" dirty="0" smtClean="0"/>
              <a:t>CIT Consultations </a:t>
            </a:r>
            <a:r>
              <a:rPr lang="en-US" dirty="0" smtClean="0"/>
              <a:t>?</a:t>
            </a:r>
            <a:br>
              <a:rPr lang="en-US" dirty="0" smtClean="0"/>
            </a:br>
            <a:r>
              <a:rPr lang="en-US" dirty="0" smtClean="0"/>
              <a:t/>
            </a:r>
            <a:br>
              <a:rPr lang="en-US" dirty="0" smtClean="0"/>
            </a:br>
            <a:r>
              <a:rPr lang="en-US" sz="2400" dirty="0" smtClean="0"/>
              <a:t>(Nairobi, Kenya 30-31 July 2010)</a:t>
            </a:r>
            <a:endParaRPr lang="en-US" dirty="0"/>
          </a:p>
        </p:txBody>
      </p:sp>
      <p:sp>
        <p:nvSpPr>
          <p:cNvPr id="5" name="Slide Number Placeholder 4"/>
          <p:cNvSpPr>
            <a:spLocks noGrp="1"/>
          </p:cNvSpPr>
          <p:nvPr>
            <p:ph type="sldNum" sz="quarter" idx="11"/>
          </p:nvPr>
        </p:nvSpPr>
        <p:spPr/>
        <p:txBody>
          <a:bodyPr/>
          <a:lstStyle/>
          <a:p>
            <a:fld id="{3238BC07-C009-47D1-AE1C-F6996C2B1864}" type="slidenum">
              <a:rPr lang="en-US" smtClean="0"/>
              <a:pPr/>
              <a:t>11</a:t>
            </a:fld>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Operators &amp; Integrators Question. </a:t>
            </a:r>
          </a:p>
        </p:txBody>
      </p:sp>
      <p:graphicFrame>
        <p:nvGraphicFramePr>
          <p:cNvPr id="6" name="Content Placeholder 5"/>
          <p:cNvGraphicFramePr>
            <a:graphicFrameLocks noGrp="1"/>
          </p:cNvGraphicFramePr>
          <p:nvPr>
            <p:ph idx="1"/>
          </p:nvPr>
        </p:nvGraphicFramePr>
        <p:xfrm>
          <a:off x="285750" y="1071563"/>
          <a:ext cx="8429625" cy="829564"/>
        </p:xfrm>
        <a:graphic>
          <a:graphicData uri="http://schemas.openxmlformats.org/drawingml/2006/table">
            <a:tbl>
              <a:tblPr/>
              <a:tblGrid>
                <a:gridCol w="1481138"/>
                <a:gridCol w="2941637"/>
                <a:gridCol w="1919288"/>
                <a:gridCol w="2087562"/>
              </a:tblGrid>
              <a:tr h="17303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Equip. Category </a:t>
                      </a:r>
                      <a:r>
                        <a:rPr kumimoji="0" lang="en-US" sz="1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a:t>
                      </a:r>
                      <a:endPar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2318" marR="523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Description of the problem </a:t>
                      </a:r>
                      <a:r>
                        <a:rPr kumimoji="0" lang="en-US" sz="1400" b="1"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(2)</a:t>
                      </a:r>
                      <a:endPar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2318" marR="523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Reasons </a:t>
                      </a:r>
                      <a:r>
                        <a:rPr kumimoji="0" lang="en-US" sz="1400" b="1"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(3)</a:t>
                      </a:r>
                      <a:endPar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2318" marR="523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Effects/Impact on </a:t>
                      </a:r>
                      <a:r>
                        <a:rPr kumimoji="0" lang="en-US" sz="1400" b="1"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(4)</a:t>
                      </a:r>
                      <a:endPar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2318" marR="5231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26035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2318" marR="523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2318" marR="523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2318" marR="523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2318" marR="523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2318" marR="523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2318" marR="523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2318" marR="523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2318" marR="5231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38" name="Slide Number Placeholder 4"/>
          <p:cNvSpPr>
            <a:spLocks noGrp="1"/>
          </p:cNvSpPr>
          <p:nvPr>
            <p:ph type="sldNum" sz="quarter" idx="11"/>
          </p:nvPr>
        </p:nvSpPr>
        <p:spPr>
          <a:noFill/>
        </p:spPr>
        <p:txBody>
          <a:bodyPr/>
          <a:lstStyle/>
          <a:p>
            <a:fld id="{FC95F427-433A-48BB-80A6-1DB90BAC0C58}" type="slidenum">
              <a:rPr lang="en-US"/>
              <a:pPr/>
              <a:t>12</a:t>
            </a:fld>
            <a:endParaRPr lang="en-US"/>
          </a:p>
        </p:txBody>
      </p:sp>
      <p:sp>
        <p:nvSpPr>
          <p:cNvPr id="13339" name="Rectangle 8"/>
          <p:cNvSpPr>
            <a:spLocks noChangeArrowheads="1"/>
          </p:cNvSpPr>
          <p:nvPr/>
        </p:nvSpPr>
        <p:spPr bwMode="auto">
          <a:xfrm>
            <a:off x="571500" y="2071688"/>
            <a:ext cx="5873750" cy="2200275"/>
          </a:xfrm>
          <a:prstGeom prst="rect">
            <a:avLst/>
          </a:prstGeom>
          <a:noFill/>
          <a:ln w="9525">
            <a:noFill/>
            <a:miter lim="800000"/>
            <a:headEnd/>
            <a:tailEnd/>
          </a:ln>
        </p:spPr>
        <p:txBody>
          <a:bodyPr>
            <a:spAutoFit/>
          </a:bodyPr>
          <a:lstStyle/>
          <a:p>
            <a:r>
              <a:rPr lang="en-US" sz="1400" b="1" dirty="0">
                <a:solidFill>
                  <a:srgbClr val="000000"/>
                </a:solidFill>
                <a:latin typeface="Arial" pitchFamily="34" charset="0"/>
                <a:ea typeface="Calibri" pitchFamily="34" charset="0"/>
                <a:cs typeface="Times New Roman" pitchFamily="18" charset="0"/>
              </a:rPr>
              <a:t>1) Category of Equipment:</a:t>
            </a:r>
            <a:r>
              <a:rPr lang="en-US" sz="1400" dirty="0">
                <a:solidFill>
                  <a:srgbClr val="000000"/>
                </a:solidFill>
                <a:latin typeface="Arial" pitchFamily="34" charset="0"/>
                <a:ea typeface="Calibri" pitchFamily="34" charset="0"/>
                <a:cs typeface="Times New Roman" pitchFamily="18" charset="0"/>
              </a:rPr>
              <a:t> </a:t>
            </a:r>
          </a:p>
          <a:p>
            <a:pPr lvl="1"/>
            <a:r>
              <a:rPr lang="en-US" sz="1200" dirty="0">
                <a:solidFill>
                  <a:srgbClr val="000000"/>
                </a:solidFill>
                <a:latin typeface="Arial" pitchFamily="34" charset="0"/>
                <a:ea typeface="Calibri" pitchFamily="34" charset="0"/>
                <a:cs typeface="Times New Roman" pitchFamily="18" charset="0"/>
              </a:rPr>
              <a:t>(Optical interface, repeaters, </a:t>
            </a:r>
            <a:r>
              <a:rPr lang="en-US" sz="1200" dirty="0" err="1">
                <a:solidFill>
                  <a:srgbClr val="000000"/>
                </a:solidFill>
                <a:latin typeface="Arial" pitchFamily="34" charset="0"/>
                <a:ea typeface="Calibri" pitchFamily="34" charset="0"/>
                <a:cs typeface="Times New Roman" pitchFamily="18" charset="0"/>
              </a:rPr>
              <a:t>xDSL</a:t>
            </a:r>
            <a:r>
              <a:rPr lang="en-US" sz="1200" dirty="0">
                <a:solidFill>
                  <a:srgbClr val="000000"/>
                </a:solidFill>
                <a:latin typeface="Arial" pitchFamily="34" charset="0"/>
                <a:ea typeface="Calibri" pitchFamily="34" charset="0"/>
                <a:cs typeface="Times New Roman" pitchFamily="18" charset="0"/>
              </a:rPr>
              <a:t>, GPON/BPON, OTN equipment, wireless access, maintenance, monitoring…….etc)</a:t>
            </a:r>
          </a:p>
          <a:p>
            <a:endParaRPr lang="en-US" sz="800" dirty="0">
              <a:solidFill>
                <a:srgbClr val="000000"/>
              </a:solidFill>
              <a:latin typeface="Arial" pitchFamily="34" charset="0"/>
              <a:ea typeface="Calibri" pitchFamily="34" charset="0"/>
            </a:endParaRPr>
          </a:p>
          <a:p>
            <a:pPr eaLnBrk="0" hangingPunct="0"/>
            <a:r>
              <a:rPr lang="en-US" sz="1400" dirty="0">
                <a:solidFill>
                  <a:srgbClr val="000000"/>
                </a:solidFill>
                <a:latin typeface="Arial" pitchFamily="34" charset="0"/>
                <a:ea typeface="Calibri" pitchFamily="34" charset="0"/>
                <a:cs typeface="Times New Roman" pitchFamily="18" charset="0"/>
              </a:rPr>
              <a:t>2) </a:t>
            </a:r>
            <a:r>
              <a:rPr lang="en-US" sz="1400" b="1" dirty="0">
                <a:solidFill>
                  <a:srgbClr val="000000"/>
                </a:solidFill>
                <a:latin typeface="Arial" pitchFamily="34" charset="0"/>
                <a:ea typeface="Calibri" pitchFamily="34" charset="0"/>
                <a:cs typeface="Times New Roman" pitchFamily="18" charset="0"/>
              </a:rPr>
              <a:t>Description of the Problem</a:t>
            </a:r>
            <a:r>
              <a:rPr lang="en-US" sz="1400" dirty="0">
                <a:solidFill>
                  <a:srgbClr val="000000"/>
                </a:solidFill>
                <a:latin typeface="Arial" pitchFamily="34" charset="0"/>
                <a:ea typeface="Calibri" pitchFamily="34" charset="0"/>
                <a:cs typeface="Times New Roman" pitchFamily="18" charset="0"/>
              </a:rPr>
              <a:t> (examples):</a:t>
            </a:r>
            <a:endParaRPr lang="en-US" sz="1000" dirty="0">
              <a:solidFill>
                <a:srgbClr val="000000"/>
              </a:solidFill>
              <a:latin typeface="Arial" pitchFamily="34" charset="0"/>
              <a:ea typeface="Calibri" pitchFamily="34" charset="0"/>
            </a:endParaRPr>
          </a:p>
          <a:p>
            <a:pPr lvl="1" eaLnBrk="0" hangingPunct="0">
              <a:buFontTx/>
              <a:buChar char="•"/>
            </a:pPr>
            <a:r>
              <a:rPr lang="en-US" sz="1100" dirty="0">
                <a:solidFill>
                  <a:srgbClr val="000000"/>
                </a:solidFill>
                <a:latin typeface="Arial" pitchFamily="34" charset="0"/>
                <a:cs typeface="Calibri" pitchFamily="34" charset="0"/>
              </a:rPr>
              <a:t>1 = Hardware </a:t>
            </a:r>
            <a:endParaRPr lang="en-US" sz="800" dirty="0">
              <a:solidFill>
                <a:srgbClr val="000000"/>
              </a:solidFill>
              <a:latin typeface="Arial" pitchFamily="34" charset="0"/>
            </a:endParaRPr>
          </a:p>
          <a:p>
            <a:pPr lvl="1" eaLnBrk="0" hangingPunct="0">
              <a:buFontTx/>
              <a:buChar char="•"/>
            </a:pPr>
            <a:r>
              <a:rPr lang="en-US" sz="1100" dirty="0">
                <a:solidFill>
                  <a:srgbClr val="000000"/>
                </a:solidFill>
                <a:latin typeface="Arial" pitchFamily="34" charset="0"/>
                <a:cs typeface="Calibri" pitchFamily="34" charset="0"/>
              </a:rPr>
              <a:t>2 = Software</a:t>
            </a:r>
            <a:endParaRPr lang="en-US" sz="800" dirty="0">
              <a:solidFill>
                <a:srgbClr val="000000"/>
              </a:solidFill>
              <a:latin typeface="Arial" pitchFamily="34" charset="0"/>
            </a:endParaRPr>
          </a:p>
          <a:p>
            <a:pPr lvl="1" eaLnBrk="0" hangingPunct="0">
              <a:buFontTx/>
              <a:buChar char="•"/>
            </a:pPr>
            <a:r>
              <a:rPr lang="en-US" sz="1100" dirty="0">
                <a:solidFill>
                  <a:srgbClr val="000000"/>
                </a:solidFill>
                <a:latin typeface="Arial" pitchFamily="34" charset="0"/>
                <a:cs typeface="Calibri" pitchFamily="34" charset="0"/>
              </a:rPr>
              <a:t>3 = Both H &amp; S</a:t>
            </a:r>
            <a:endParaRPr lang="en-US" sz="800" dirty="0">
              <a:solidFill>
                <a:srgbClr val="000000"/>
              </a:solidFill>
              <a:latin typeface="Arial" pitchFamily="34" charset="0"/>
            </a:endParaRPr>
          </a:p>
          <a:p>
            <a:pPr lvl="1" eaLnBrk="0" hangingPunct="0">
              <a:buFontTx/>
              <a:buChar char="•"/>
            </a:pPr>
            <a:r>
              <a:rPr lang="en-US" sz="1100" dirty="0">
                <a:solidFill>
                  <a:srgbClr val="000000"/>
                </a:solidFill>
                <a:latin typeface="Arial" pitchFamily="34" charset="0"/>
                <a:cs typeface="Calibri" pitchFamily="34" charset="0"/>
              </a:rPr>
              <a:t>4 = Partial/Total non conformity for expected functionalities </a:t>
            </a:r>
            <a:endParaRPr lang="en-US" sz="800" dirty="0">
              <a:solidFill>
                <a:srgbClr val="000000"/>
              </a:solidFill>
              <a:latin typeface="Arial" pitchFamily="34" charset="0"/>
            </a:endParaRPr>
          </a:p>
          <a:p>
            <a:pPr lvl="1" eaLnBrk="0" hangingPunct="0">
              <a:buFontTx/>
              <a:buChar char="•"/>
            </a:pPr>
            <a:r>
              <a:rPr lang="en-US" sz="1100" dirty="0">
                <a:solidFill>
                  <a:srgbClr val="000000"/>
                </a:solidFill>
                <a:latin typeface="Arial" pitchFamily="34" charset="0"/>
                <a:cs typeface="Calibri" pitchFamily="34" charset="0"/>
              </a:rPr>
              <a:t>5 = QoS: low Quality of Service – BER related issues</a:t>
            </a:r>
            <a:endParaRPr lang="en-US" sz="800" dirty="0">
              <a:solidFill>
                <a:srgbClr val="000000"/>
              </a:solidFill>
              <a:latin typeface="Arial" pitchFamily="34" charset="0"/>
            </a:endParaRPr>
          </a:p>
          <a:p>
            <a:pPr lvl="1" eaLnBrk="0" hangingPunct="0">
              <a:buFontTx/>
              <a:buChar char="•"/>
            </a:pPr>
            <a:r>
              <a:rPr lang="en-US" sz="1100" dirty="0">
                <a:solidFill>
                  <a:srgbClr val="000000"/>
                </a:solidFill>
                <a:latin typeface="Arial" pitchFamily="34" charset="0"/>
                <a:cs typeface="Calibri" pitchFamily="34" charset="0"/>
              </a:rPr>
              <a:t>6 = LEG: poor/no legacy with existing equipment/services/infrastructures</a:t>
            </a:r>
            <a:endParaRPr lang="en-US" sz="800" dirty="0">
              <a:solidFill>
                <a:srgbClr val="000000"/>
              </a:solidFill>
              <a:latin typeface="Arial" pitchFamily="34" charset="0"/>
            </a:endParaRPr>
          </a:p>
          <a:p>
            <a:pPr lvl="1" eaLnBrk="0" hangingPunct="0">
              <a:buFontTx/>
              <a:buChar char="•"/>
            </a:pPr>
            <a:r>
              <a:rPr lang="en-US" sz="1100" dirty="0">
                <a:solidFill>
                  <a:srgbClr val="000000"/>
                </a:solidFill>
                <a:latin typeface="Arial" pitchFamily="34" charset="0"/>
                <a:cs typeface="Calibri" pitchFamily="34" charset="0"/>
              </a:rPr>
              <a:t>7 = Errors in maintenance data </a:t>
            </a:r>
            <a:endParaRPr lang="en-US" sz="1800" dirty="0">
              <a:solidFill>
                <a:srgbClr val="000000"/>
              </a:solidFill>
              <a:latin typeface="Arial" pitchFamily="34" charset="0"/>
            </a:endParaRPr>
          </a:p>
        </p:txBody>
      </p:sp>
      <p:sp>
        <p:nvSpPr>
          <p:cNvPr id="13340" name="Rectangle 4"/>
          <p:cNvSpPr>
            <a:spLocks noChangeArrowheads="1"/>
          </p:cNvSpPr>
          <p:nvPr/>
        </p:nvSpPr>
        <p:spPr bwMode="auto">
          <a:xfrm>
            <a:off x="571500" y="4127500"/>
            <a:ext cx="4718050" cy="1230313"/>
          </a:xfrm>
          <a:prstGeom prst="rect">
            <a:avLst/>
          </a:prstGeom>
          <a:noFill/>
          <a:ln w="9525">
            <a:noFill/>
            <a:miter lim="800000"/>
            <a:headEnd/>
            <a:tailEnd/>
          </a:ln>
        </p:spPr>
        <p:txBody>
          <a:bodyPr wrap="none" anchor="ctr">
            <a:spAutoFit/>
          </a:bodyPr>
          <a:lstStyle/>
          <a:p>
            <a:r>
              <a:rPr lang="en-US" sz="1400">
                <a:latin typeface="Arial" pitchFamily="34" charset="0"/>
                <a:ea typeface="Calibri" pitchFamily="34" charset="0"/>
                <a:cs typeface="Times New Roman" pitchFamily="18" charset="0"/>
              </a:rPr>
              <a:t>3) </a:t>
            </a:r>
            <a:r>
              <a:rPr lang="en-US" sz="1400" b="1">
                <a:latin typeface="Arial" pitchFamily="34" charset="0"/>
                <a:ea typeface="Calibri" pitchFamily="34" charset="0"/>
                <a:cs typeface="Times New Roman" pitchFamily="18" charset="0"/>
              </a:rPr>
              <a:t>Main reasons:</a:t>
            </a:r>
            <a:r>
              <a:rPr lang="en-US" sz="1400">
                <a:latin typeface="Arial" pitchFamily="34" charset="0"/>
                <a:ea typeface="Calibri" pitchFamily="34" charset="0"/>
                <a:cs typeface="Times New Roman" pitchFamily="18" charset="0"/>
              </a:rPr>
              <a:t> </a:t>
            </a:r>
            <a:endParaRPr lang="en-US" sz="1000">
              <a:latin typeface="Arial" pitchFamily="34" charset="0"/>
              <a:ea typeface="Calibri" pitchFamily="34" charset="0"/>
            </a:endParaRPr>
          </a:p>
          <a:p>
            <a:pPr lvl="1" eaLnBrk="0" hangingPunct="0">
              <a:buFontTx/>
              <a:buChar char="•"/>
            </a:pPr>
            <a:r>
              <a:rPr lang="en-US" sz="1200">
                <a:latin typeface="Arial" pitchFamily="34" charset="0"/>
                <a:ea typeface="Calibri" pitchFamily="34" charset="0"/>
                <a:cs typeface="Times New Roman" pitchFamily="18" charset="0"/>
              </a:rPr>
              <a:t>1 = no conformity to standards</a:t>
            </a:r>
            <a:endParaRPr lang="en-US" sz="900">
              <a:latin typeface="Arial" pitchFamily="34" charset="0"/>
            </a:endParaRPr>
          </a:p>
          <a:p>
            <a:pPr lvl="1" eaLnBrk="0" hangingPunct="0">
              <a:buFontTx/>
              <a:buChar char="•"/>
            </a:pPr>
            <a:r>
              <a:rPr lang="en-US" sz="1200">
                <a:latin typeface="Arial" pitchFamily="34" charset="0"/>
                <a:cs typeface="Calibri" pitchFamily="34" charset="0"/>
              </a:rPr>
              <a:t>2 = poor interoperability equipment same vendor</a:t>
            </a:r>
            <a:endParaRPr lang="en-US" sz="900">
              <a:latin typeface="Arial" pitchFamily="34" charset="0"/>
            </a:endParaRPr>
          </a:p>
          <a:p>
            <a:pPr lvl="1" eaLnBrk="0" hangingPunct="0">
              <a:buFontTx/>
              <a:buChar char="•"/>
            </a:pPr>
            <a:r>
              <a:rPr lang="en-US" sz="1200">
                <a:latin typeface="Arial" pitchFamily="34" charset="0"/>
                <a:cs typeface="Calibri" pitchFamily="34" charset="0"/>
              </a:rPr>
              <a:t>3 = poor interoperability equipment different vendors</a:t>
            </a:r>
            <a:endParaRPr lang="en-US" sz="900">
              <a:latin typeface="Arial" pitchFamily="34" charset="0"/>
            </a:endParaRPr>
          </a:p>
          <a:p>
            <a:pPr lvl="1" eaLnBrk="0" hangingPunct="0">
              <a:buFontTx/>
              <a:buChar char="•"/>
            </a:pPr>
            <a:r>
              <a:rPr lang="en-US" sz="1200">
                <a:latin typeface="Arial" pitchFamily="34" charset="0"/>
                <a:cs typeface="Calibri" pitchFamily="34" charset="0"/>
              </a:rPr>
              <a:t>4 = poor interoperability same operator/service provider</a:t>
            </a:r>
            <a:endParaRPr lang="en-US" sz="900">
              <a:latin typeface="Arial" pitchFamily="34" charset="0"/>
            </a:endParaRPr>
          </a:p>
          <a:p>
            <a:pPr lvl="1" eaLnBrk="0" hangingPunct="0">
              <a:buFontTx/>
              <a:buChar char="•"/>
            </a:pPr>
            <a:r>
              <a:rPr lang="en-US" sz="1200">
                <a:latin typeface="Arial" pitchFamily="34" charset="0"/>
                <a:cs typeface="Calibri" pitchFamily="34" charset="0"/>
              </a:rPr>
              <a:t>5 = poor interoperability different operator/service providers</a:t>
            </a:r>
            <a:endParaRPr lang="en-US" sz="1200">
              <a:latin typeface="Arial" pitchFamily="34" charset="0"/>
            </a:endParaRPr>
          </a:p>
        </p:txBody>
      </p:sp>
      <p:sp>
        <p:nvSpPr>
          <p:cNvPr id="13341" name="Rectangle 5"/>
          <p:cNvSpPr>
            <a:spLocks noChangeArrowheads="1"/>
          </p:cNvSpPr>
          <p:nvPr/>
        </p:nvSpPr>
        <p:spPr bwMode="auto">
          <a:xfrm>
            <a:off x="642938" y="5270500"/>
            <a:ext cx="10404475" cy="1230313"/>
          </a:xfrm>
          <a:prstGeom prst="rect">
            <a:avLst/>
          </a:prstGeom>
          <a:noFill/>
          <a:ln w="9525">
            <a:noFill/>
            <a:miter lim="800000"/>
            <a:headEnd/>
            <a:tailEnd/>
          </a:ln>
        </p:spPr>
        <p:txBody>
          <a:bodyPr wrap="none" anchor="ctr">
            <a:spAutoFit/>
          </a:bodyPr>
          <a:lstStyle/>
          <a:p>
            <a:r>
              <a:rPr lang="en-US" sz="1400">
                <a:latin typeface="Arial" pitchFamily="34" charset="0"/>
                <a:ea typeface="Calibri" pitchFamily="34" charset="0"/>
                <a:cs typeface="Times New Roman" pitchFamily="18" charset="0"/>
              </a:rPr>
              <a:t>4</a:t>
            </a:r>
            <a:r>
              <a:rPr lang="en-US" sz="1400" b="1">
                <a:latin typeface="Arial" pitchFamily="34" charset="0"/>
                <a:ea typeface="Calibri" pitchFamily="34" charset="0"/>
                <a:cs typeface="Times New Roman" pitchFamily="18" charset="0"/>
              </a:rPr>
              <a:t>) Effects/impact on:</a:t>
            </a:r>
            <a:endParaRPr lang="en-US" sz="1000">
              <a:latin typeface="Arial" pitchFamily="34" charset="0"/>
              <a:ea typeface="Calibri" pitchFamily="34" charset="0"/>
            </a:endParaRPr>
          </a:p>
          <a:p>
            <a:pPr lvl="1" eaLnBrk="0" hangingPunct="0">
              <a:buFontTx/>
              <a:buChar char="•"/>
            </a:pPr>
            <a:r>
              <a:rPr lang="en-US" sz="1200">
                <a:latin typeface="Arial" pitchFamily="34" charset="0"/>
                <a:ea typeface="Calibri" pitchFamily="34" charset="0"/>
                <a:cs typeface="Times New Roman" pitchFamily="18" charset="0"/>
              </a:rPr>
              <a:t>1 = Cost increase due to the need to replace some/all old existing equipment or to buy additional equipment to solve problems (e.g. interfaces) </a:t>
            </a:r>
            <a:endParaRPr lang="en-US" sz="900">
              <a:latin typeface="Arial" pitchFamily="34" charset="0"/>
            </a:endParaRPr>
          </a:p>
          <a:p>
            <a:pPr lvl="1" eaLnBrk="0" hangingPunct="0">
              <a:buFontTx/>
              <a:buChar char="•"/>
            </a:pPr>
            <a:r>
              <a:rPr lang="en-US" sz="1200">
                <a:latin typeface="Arial" pitchFamily="34" charset="0"/>
                <a:cs typeface="Calibri" pitchFamily="34" charset="0"/>
              </a:rPr>
              <a:t>2 = Additional costs for maintenance/operation/restoring </a:t>
            </a:r>
            <a:endParaRPr lang="en-US" sz="900">
              <a:latin typeface="Arial" pitchFamily="34" charset="0"/>
            </a:endParaRPr>
          </a:p>
          <a:p>
            <a:pPr lvl="1" eaLnBrk="0" hangingPunct="0">
              <a:buFontTx/>
              <a:buChar char="•"/>
            </a:pPr>
            <a:r>
              <a:rPr lang="en-US" sz="1200">
                <a:latin typeface="Arial" pitchFamily="34" charset="0"/>
                <a:cs typeface="Calibri" pitchFamily="34" charset="0"/>
              </a:rPr>
              <a:t>3 = Negative impact on customers/new markets</a:t>
            </a:r>
            <a:endParaRPr lang="en-US" sz="900">
              <a:latin typeface="Arial" pitchFamily="34" charset="0"/>
            </a:endParaRPr>
          </a:p>
          <a:p>
            <a:pPr lvl="1" eaLnBrk="0" hangingPunct="0">
              <a:buFontTx/>
              <a:buChar char="•"/>
            </a:pPr>
            <a:r>
              <a:rPr lang="en-US" sz="1200">
                <a:latin typeface="Arial" pitchFamily="34" charset="0"/>
                <a:cs typeface="Calibri" pitchFamily="34" charset="0"/>
              </a:rPr>
              <a:t>4 = Loss of business / market opportunities / image with respect to competitors </a:t>
            </a:r>
            <a:endParaRPr lang="en-US" sz="900">
              <a:latin typeface="Arial" pitchFamily="34" charset="0"/>
            </a:endParaRPr>
          </a:p>
          <a:p>
            <a:pPr lvl="1" eaLnBrk="0" hangingPunct="0">
              <a:buFontTx/>
              <a:buChar char="•"/>
            </a:pPr>
            <a:r>
              <a:rPr lang="en-US" sz="1200">
                <a:latin typeface="Arial" pitchFamily="34" charset="0"/>
                <a:cs typeface="Calibri" pitchFamily="34" charset="0"/>
              </a:rPr>
              <a:t>5 = Limited or No access to required services</a:t>
            </a:r>
            <a:endParaRPr lang="en-US" sz="1200">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Network Integrator A</a:t>
            </a:r>
          </a:p>
        </p:txBody>
      </p:sp>
      <p:graphicFrame>
        <p:nvGraphicFramePr>
          <p:cNvPr id="6" name="Content Placeholder 5"/>
          <p:cNvGraphicFramePr>
            <a:graphicFrameLocks noGrp="1"/>
          </p:cNvGraphicFramePr>
          <p:nvPr>
            <p:ph idx="1"/>
          </p:nvPr>
        </p:nvGraphicFramePr>
        <p:xfrm>
          <a:off x="428625" y="1071563"/>
          <a:ext cx="8286750" cy="4792664"/>
        </p:xfrm>
        <a:graphic>
          <a:graphicData uri="http://schemas.openxmlformats.org/drawingml/2006/table">
            <a:tbl>
              <a:tblPr/>
              <a:tblGrid>
                <a:gridCol w="1428750"/>
                <a:gridCol w="1854200"/>
                <a:gridCol w="1966913"/>
                <a:gridCol w="3036887"/>
              </a:tblGrid>
              <a:tr h="101123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Equip. Category </a:t>
                      </a:r>
                      <a:r>
                        <a:rPr kumimoji="0" lang="en-US" sz="20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a:t>
                      </a:r>
                      <a:endPar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Description of the problem </a:t>
                      </a:r>
                      <a:r>
                        <a:rPr kumimoji="0" lang="en-US" sz="2000" b="1"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(2)</a:t>
                      </a:r>
                      <a:endPar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Reasons </a:t>
                      </a:r>
                      <a:r>
                        <a:rPr kumimoji="0" lang="en-US" sz="2000" b="1"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(3)</a:t>
                      </a:r>
                      <a:endPar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Effects/Impact on </a:t>
                      </a:r>
                      <a:r>
                        <a:rPr kumimoji="0" lang="en-US" sz="2000" b="1" i="0" u="none" strike="noStrike" cap="none" normalizeH="0" baseline="30000" smtClean="0">
                          <a:ln>
                            <a:noFill/>
                          </a:ln>
                          <a:solidFill>
                            <a:schemeClr val="tx1"/>
                          </a:solidFill>
                          <a:effectLst/>
                          <a:latin typeface="Calibri" pitchFamily="34" charset="0"/>
                          <a:ea typeface="Calibri" pitchFamily="34" charset="0"/>
                          <a:cs typeface="Times New Roman" pitchFamily="18" charset="0"/>
                        </a:rPr>
                        <a:t>(4)</a:t>
                      </a:r>
                      <a:endPar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18938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Wireless Access (WiMax 802.16d)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QoS: low Quality of Service – BER related issues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poor interoperability equipment different vendors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Loss of business / market opportunities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image with respect to competitors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75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CDMA Backhauling Via VSAT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Frame structures / key bytes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poor interoperability equipment different vendors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Additional costs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 maintenance/operation/</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restoring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361" name="Date Placeholder 3"/>
          <p:cNvSpPr>
            <a:spLocks noGrp="1"/>
          </p:cNvSpPr>
          <p:nvPr>
            <p:ph type="dt" sz="quarter" idx="10"/>
          </p:nvPr>
        </p:nvSpPr>
        <p:spPr>
          <a:noFill/>
        </p:spPr>
        <p:txBody>
          <a:bodyPr/>
          <a:lstStyle/>
          <a:p>
            <a:r>
              <a:rPr lang="en-US" dirty="0" smtClean="0"/>
              <a:t>Nairobi, Kenya, 30 – 31 July 2010</a:t>
            </a:r>
          </a:p>
        </p:txBody>
      </p:sp>
      <p:sp>
        <p:nvSpPr>
          <p:cNvPr id="14362" name="Slide Number Placeholder 4"/>
          <p:cNvSpPr>
            <a:spLocks noGrp="1"/>
          </p:cNvSpPr>
          <p:nvPr>
            <p:ph type="sldNum" sz="quarter" idx="11"/>
          </p:nvPr>
        </p:nvSpPr>
        <p:spPr>
          <a:noFill/>
        </p:spPr>
        <p:txBody>
          <a:bodyPr/>
          <a:lstStyle/>
          <a:p>
            <a:fld id="{25E11310-BCF0-4D1E-ACCF-91FE026C3405}" type="slidenum">
              <a:rPr lang="en-US"/>
              <a:pPr/>
              <a:t>13</a:t>
            </a:fld>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Network Integrator B</a:t>
            </a:r>
          </a:p>
        </p:txBody>
      </p:sp>
      <p:graphicFrame>
        <p:nvGraphicFramePr>
          <p:cNvPr id="6" name="Content Placeholder 5"/>
          <p:cNvGraphicFramePr>
            <a:graphicFrameLocks noGrp="1"/>
          </p:cNvGraphicFramePr>
          <p:nvPr>
            <p:ph idx="1"/>
          </p:nvPr>
        </p:nvGraphicFramePr>
        <p:xfrm>
          <a:off x="142875" y="980728"/>
          <a:ext cx="8791575" cy="5526660"/>
        </p:xfrm>
        <a:graphic>
          <a:graphicData uri="http://schemas.openxmlformats.org/drawingml/2006/table">
            <a:tbl>
              <a:tblPr/>
              <a:tblGrid>
                <a:gridCol w="1504950"/>
                <a:gridCol w="3168650"/>
                <a:gridCol w="1900238"/>
                <a:gridCol w="2217737"/>
              </a:tblGrid>
              <a:tr h="6270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Equip.</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Category </a:t>
                      </a:r>
                      <a:r>
                        <a:rPr kumimoji="0" lang="en-US" sz="1600" b="1" i="0" u="none" strike="noStrike" cap="none" normalizeH="0" baseline="30000" dirty="0" smtClean="0">
                          <a:ln>
                            <a:noFill/>
                          </a:ln>
                          <a:solidFill>
                            <a:schemeClr val="tx1"/>
                          </a:solidFill>
                          <a:effectLst/>
                          <a:latin typeface="Calibri" pitchFamily="34" charset="0"/>
                          <a:cs typeface="Calibri" pitchFamily="34" charset="0"/>
                        </a:rPr>
                        <a:t>(1)</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Description of the problem </a:t>
                      </a:r>
                      <a:r>
                        <a:rPr kumimoji="0" lang="en-US" sz="1600" b="1" i="0" u="none" strike="noStrike" cap="none" normalizeH="0" baseline="30000" dirty="0" smtClean="0">
                          <a:ln>
                            <a:noFill/>
                          </a:ln>
                          <a:solidFill>
                            <a:schemeClr val="tx1"/>
                          </a:solidFill>
                          <a:effectLst/>
                          <a:latin typeface="Calibri" pitchFamily="34" charset="0"/>
                          <a:cs typeface="Calibri" pitchFamily="34" charset="0"/>
                        </a:rPr>
                        <a:t>(2)</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Main Reasons </a:t>
                      </a:r>
                      <a:r>
                        <a:rPr kumimoji="0" lang="en-US" sz="1600" b="1" i="0" u="none" strike="noStrike" cap="none" normalizeH="0" baseline="30000" dirty="0" smtClean="0">
                          <a:ln>
                            <a:noFill/>
                          </a:ln>
                          <a:solidFill>
                            <a:schemeClr val="tx1"/>
                          </a:solidFill>
                          <a:effectLst/>
                          <a:latin typeface="Calibri" pitchFamily="34" charset="0"/>
                          <a:cs typeface="Calibri" pitchFamily="34" charset="0"/>
                        </a:rPr>
                        <a:t>(3)</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Effects/Impact on </a:t>
                      </a:r>
                      <a:r>
                        <a:rPr kumimoji="0" lang="en-US" sz="1600" b="1" i="0" u="none" strike="noStrike" cap="none" normalizeH="0" baseline="30000" dirty="0" smtClean="0">
                          <a:ln>
                            <a:noFill/>
                          </a:ln>
                          <a:solidFill>
                            <a:schemeClr val="tx1"/>
                          </a:solidFill>
                          <a:effectLst/>
                          <a:latin typeface="Calibri" pitchFamily="34" charset="0"/>
                          <a:cs typeface="Calibri" pitchFamily="34" charset="0"/>
                        </a:rPr>
                        <a:t>(4)</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1258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Analog  Voice Gateway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Calibri" pitchFamily="34" charset="0"/>
                        </a:rPr>
                        <a:t>Can’t forward dialed digits to next devise.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Calibri" pitchFamily="34" charset="0"/>
                        </a:rPr>
                        <a:t>Feature not supported and not mentioned on Data Sheet although it is basic requirements for operation.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Another devise should be used.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59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Voice interface Card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Calibri" pitchFamily="34" charset="0"/>
                        </a:rPr>
                        <a:t>Caller ID feature is not working on certain mode of operation although it is globally mentioned on Spec. Sheet that it is supported.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Calibri" pitchFamily="34" charset="0"/>
                        </a:rPr>
                        <a:t>New hardware interface card should be used.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The customer was unsatisfied and </a:t>
                      </a:r>
                      <a:r>
                        <a:rPr kumimoji="0" lang="en-US" sz="1800" b="1" i="0" u="none" strike="noStrike" cap="none" normalizeH="0" baseline="0" dirty="0" smtClean="0">
                          <a:ln>
                            <a:noFill/>
                          </a:ln>
                          <a:solidFill>
                            <a:srgbClr val="FF3300"/>
                          </a:solidFill>
                          <a:effectLst/>
                          <a:latin typeface="Calibri" pitchFamily="34" charset="0"/>
                          <a:cs typeface="Calibri" pitchFamily="34" charset="0"/>
                        </a:rPr>
                        <a:t>switched to another vendor</a:t>
                      </a:r>
                      <a:r>
                        <a:rPr kumimoji="0" lang="en-US" sz="1800" b="1" i="0" u="none" strike="noStrike" cap="none" normalizeH="0" baseline="0" dirty="0" smtClean="0">
                          <a:ln>
                            <a:noFill/>
                          </a:ln>
                          <a:solidFill>
                            <a:schemeClr val="tx1"/>
                          </a:solidFill>
                          <a:effectLst/>
                          <a:latin typeface="Calibri" pitchFamily="34" charset="0"/>
                          <a:cs typeface="Calibri" pitchFamily="34" charset="0"/>
                        </a:rPr>
                        <a:t>.</a:t>
                      </a:r>
                      <a:endParaRPr kumimoji="0" lang="en-US" sz="16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59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Calibri" pitchFamily="34" charset="0"/>
                        </a:rPr>
                        <a:t>Data Switch</a:t>
                      </a:r>
                      <a:endParaRPr kumimoji="0" lang="en-US" sz="18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Calibri" pitchFamily="34" charset="0"/>
                        </a:rPr>
                        <a:t>Per Packet load sharing on multi-trunk lines is not working although it is mentioned in the Spec. Sheet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Calibri" pitchFamily="34" charset="0"/>
                        </a:rPr>
                        <a:t>Function not available in current software release.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rgbClr val="FF3300"/>
                          </a:solidFill>
                          <a:effectLst/>
                          <a:latin typeface="Calibri" pitchFamily="34" charset="0"/>
                          <a:cs typeface="Calibri" pitchFamily="34" charset="0"/>
                        </a:rPr>
                        <a:t>Additional devices </a:t>
                      </a:r>
                      <a:r>
                        <a:rPr kumimoji="0" lang="en-US" sz="1600" b="1" i="0" u="none" strike="noStrike" cap="none" normalizeH="0" baseline="0" dirty="0" smtClean="0">
                          <a:ln>
                            <a:noFill/>
                          </a:ln>
                          <a:solidFill>
                            <a:schemeClr val="tx1"/>
                          </a:solidFill>
                          <a:effectLst/>
                          <a:latin typeface="Calibri" pitchFamily="34" charset="0"/>
                          <a:cs typeface="Calibri" pitchFamily="34" charset="0"/>
                        </a:rPr>
                        <a:t>need to be used to support the required function.</a:t>
                      </a:r>
                      <a:endParaRPr kumimoji="0" lang="en-US" sz="14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93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itchFamily="34" charset="0"/>
                          <a:cs typeface="Calibri" pitchFamily="34" charset="0"/>
                        </a:rPr>
                        <a:t>WiMAX</a:t>
                      </a:r>
                      <a:r>
                        <a:rPr kumimoji="0" lang="en-US" sz="1800" b="1" i="0" u="none" strike="noStrike" cap="none" normalizeH="0" baseline="0" dirty="0" smtClean="0">
                          <a:ln>
                            <a:noFill/>
                          </a:ln>
                          <a:solidFill>
                            <a:schemeClr val="tx1"/>
                          </a:solidFill>
                          <a:effectLst/>
                          <a:latin typeface="Calibri" pitchFamily="34" charset="0"/>
                          <a:cs typeface="Calibri" pitchFamily="34"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Calibri" pitchFamily="34" charset="0"/>
                        </a:rPr>
                        <a:t>Base-station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Calibri" pitchFamily="34" charset="0"/>
                        </a:rPr>
                        <a:t>Antenna diversity should be supported... It is available on the configuration menu but not working.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Calibri" pitchFamily="34" charset="0"/>
                        </a:rPr>
                        <a:t>The diversity is actually not working when it was enabled on the software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Calibri" pitchFamily="34" charset="0"/>
                        </a:rPr>
                        <a:t>support Team stated that the diversity is </a:t>
                      </a:r>
                      <a:r>
                        <a:rPr kumimoji="0" lang="en-US" sz="1600" b="1" i="0" u="none" strike="noStrike" cap="none" normalizeH="0" baseline="0" dirty="0" smtClean="0">
                          <a:ln>
                            <a:noFill/>
                          </a:ln>
                          <a:solidFill>
                            <a:srgbClr val="FF3300"/>
                          </a:solidFill>
                          <a:effectLst/>
                          <a:latin typeface="Calibri" pitchFamily="34" charset="0"/>
                          <a:cs typeface="Calibri" pitchFamily="34" charset="0"/>
                        </a:rPr>
                        <a:t>not working in the current software and may be active in next version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396" name="Slide Number Placeholder 4"/>
          <p:cNvSpPr>
            <a:spLocks noGrp="1"/>
          </p:cNvSpPr>
          <p:nvPr>
            <p:ph type="sldNum" sz="quarter" idx="11"/>
          </p:nvPr>
        </p:nvSpPr>
        <p:spPr>
          <a:xfrm>
            <a:off x="7308850" y="6426200"/>
            <a:ext cx="1366838" cy="431800"/>
          </a:xfrm>
          <a:noFill/>
        </p:spPr>
        <p:txBody>
          <a:bodyPr/>
          <a:lstStyle/>
          <a:p>
            <a:fld id="{240AF5D1-4962-4BCF-99EF-5F8BC5D70B1D}" type="slidenum">
              <a:rPr lang="en-US"/>
              <a:pPr/>
              <a:t>14</a:t>
            </a:fld>
            <a:endParaRPr lang="en-US" dirty="0"/>
          </a:p>
        </p:txBody>
      </p:sp>
      <p:sp>
        <p:nvSpPr>
          <p:cNvPr id="7" name="Date Placeholder 3"/>
          <p:cNvSpPr>
            <a:spLocks noGrp="1"/>
          </p:cNvSpPr>
          <p:nvPr>
            <p:ph type="dt" sz="quarter" idx="10"/>
          </p:nvPr>
        </p:nvSpPr>
        <p:spPr>
          <a:xfrm>
            <a:off x="395288" y="6500638"/>
            <a:ext cx="4032250" cy="312738"/>
          </a:xfrm>
          <a:noFill/>
        </p:spPr>
        <p:txBody>
          <a:bodyPr/>
          <a:lstStyle/>
          <a:p>
            <a:r>
              <a:rPr lang="en-US" dirty="0" smtClean="0"/>
              <a:t>Nairobi, Kenya, 30 – 31 July 2010</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Mobile Operator A</a:t>
            </a:r>
          </a:p>
        </p:txBody>
      </p:sp>
      <p:graphicFrame>
        <p:nvGraphicFramePr>
          <p:cNvPr id="7" name="Content Placeholder 6"/>
          <p:cNvGraphicFramePr>
            <a:graphicFrameLocks noGrp="1"/>
          </p:cNvGraphicFramePr>
          <p:nvPr>
            <p:ph idx="1"/>
          </p:nvPr>
        </p:nvGraphicFramePr>
        <p:xfrm>
          <a:off x="142875" y="908720"/>
          <a:ext cx="8858250" cy="5488051"/>
        </p:xfrm>
        <a:graphic>
          <a:graphicData uri="http://schemas.openxmlformats.org/drawingml/2006/table">
            <a:tbl>
              <a:tblPr/>
              <a:tblGrid>
                <a:gridCol w="1785938"/>
                <a:gridCol w="1500179"/>
                <a:gridCol w="2324108"/>
                <a:gridCol w="3248025"/>
              </a:tblGrid>
              <a:tr h="40798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Equip. Category </a:t>
                      </a:r>
                      <a:r>
                        <a:rPr kumimoji="0" lang="en-US" sz="18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Description of the problem </a:t>
                      </a:r>
                      <a:r>
                        <a:rPr kumimoji="0" lang="en-US" sz="18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Reasons </a:t>
                      </a:r>
                      <a:r>
                        <a:rPr kumimoji="0" lang="en-US" sz="18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Effects/Impact on </a:t>
                      </a:r>
                      <a:r>
                        <a:rPr kumimoji="0" lang="en-US" sz="18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(4)</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6508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OMC</a:t>
                      </a: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Signaling </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 conformity to standards</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Negative impact on customers/new markets</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96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Announcement Machine for subscribers</a:t>
                      </a: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500"/>
                        </a:spcBef>
                        <a:spcAft>
                          <a:spcPts val="5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Signaling </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 conformity to standards</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Cost increase</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due to the need to replace some/all old existing equipment or to buy additional equipment to solve problems (e.g. interfaces)</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08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a:t>
                      </a: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Partial/Total non conformity for expected functionalities</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 conformity to standards</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Negative impact on customers</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/new markets</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3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NGN (RNC/MGW)</a:t>
                      </a: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Software</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ts val="500"/>
                        </a:spcBef>
                        <a:spcAft>
                          <a:spcPts val="5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poor interoperability equipment of different vendors</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Negative impact on customers/new markets</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3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Mobile Switching Center</a:t>
                      </a: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Signaling</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poor interoperability equipment  of different vendors</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Loss of business / market opportunities / image with respect to competitors</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9696" marR="496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424" name="Slide Number Placeholder 4"/>
          <p:cNvSpPr>
            <a:spLocks noGrp="1"/>
          </p:cNvSpPr>
          <p:nvPr>
            <p:ph type="sldNum" sz="quarter" idx="11"/>
          </p:nvPr>
        </p:nvSpPr>
        <p:spPr>
          <a:xfrm>
            <a:off x="7634288" y="6429375"/>
            <a:ext cx="1366837" cy="431800"/>
          </a:xfrm>
          <a:noFill/>
        </p:spPr>
        <p:txBody>
          <a:bodyPr/>
          <a:lstStyle/>
          <a:p>
            <a:fld id="{2689B853-208C-4BA2-982D-E1E7B4B59511}" type="slidenum">
              <a:rPr lang="en-US"/>
              <a:pPr/>
              <a:t>15</a:t>
            </a:fld>
            <a:endParaRPr lang="en-US"/>
          </a:p>
        </p:txBody>
      </p:sp>
      <p:sp>
        <p:nvSpPr>
          <p:cNvPr id="6" name="Date Placeholder 3"/>
          <p:cNvSpPr>
            <a:spLocks noGrp="1"/>
          </p:cNvSpPr>
          <p:nvPr>
            <p:ph type="dt" sz="quarter" idx="10"/>
          </p:nvPr>
        </p:nvSpPr>
        <p:spPr>
          <a:xfrm>
            <a:off x="395288" y="6428630"/>
            <a:ext cx="4032250" cy="312738"/>
          </a:xfrm>
          <a:noFill/>
        </p:spPr>
        <p:txBody>
          <a:bodyPr/>
          <a:lstStyle/>
          <a:p>
            <a:r>
              <a:rPr lang="en-US" dirty="0" smtClean="0"/>
              <a:t>Nairobi, Kenya, 30 – 31 July 2010</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Mobile Operator B </a:t>
            </a:r>
          </a:p>
        </p:txBody>
      </p:sp>
      <p:sp>
        <p:nvSpPr>
          <p:cNvPr id="17413" name="Slide Number Placeholder 4"/>
          <p:cNvSpPr>
            <a:spLocks noGrp="1"/>
          </p:cNvSpPr>
          <p:nvPr>
            <p:ph type="sldNum" sz="quarter" idx="11"/>
          </p:nvPr>
        </p:nvSpPr>
        <p:spPr>
          <a:noFill/>
        </p:spPr>
        <p:txBody>
          <a:bodyPr/>
          <a:lstStyle/>
          <a:p>
            <a:fld id="{2A376156-7D64-4D16-B71D-B7371D0D6B79}" type="slidenum">
              <a:rPr lang="en-US"/>
              <a:pPr/>
              <a:t>16</a:t>
            </a:fld>
            <a:endParaRPr lang="en-US"/>
          </a:p>
        </p:txBody>
      </p:sp>
      <p:graphicFrame>
        <p:nvGraphicFramePr>
          <p:cNvPr id="7" name="Table 6"/>
          <p:cNvGraphicFramePr>
            <a:graphicFrameLocks noGrp="1"/>
          </p:cNvGraphicFramePr>
          <p:nvPr/>
        </p:nvGraphicFramePr>
        <p:xfrm>
          <a:off x="214282" y="1052736"/>
          <a:ext cx="8678200" cy="5143536"/>
        </p:xfrm>
        <a:graphic>
          <a:graphicData uri="http://schemas.openxmlformats.org/drawingml/2006/table">
            <a:tbl>
              <a:tblPr firstRow="1" bandRow="1">
                <a:tableStyleId>{5C22544A-7EE6-4342-B048-85BDC9FD1C3A}</a:tableStyleId>
              </a:tblPr>
              <a:tblGrid>
                <a:gridCol w="2169550"/>
                <a:gridCol w="2169550"/>
                <a:gridCol w="2169550"/>
                <a:gridCol w="2169550"/>
              </a:tblGrid>
              <a:tr h="857256">
                <a:tc>
                  <a:txBody>
                    <a:bodyPr/>
                    <a:lstStyle/>
                    <a:p>
                      <a:pPr algn="ctr"/>
                      <a:r>
                        <a:rPr lang="en-US" sz="1600" dirty="0" smtClean="0"/>
                        <a:t>Equip. Category </a:t>
                      </a:r>
                      <a:r>
                        <a:rPr lang="en-US" sz="1600" baseline="30000" dirty="0" smtClean="0"/>
                        <a:t>(1)</a:t>
                      </a:r>
                      <a:endParaRPr lang="en-US" sz="1600" baseline="30000" dirty="0"/>
                    </a:p>
                  </a:txBody>
                  <a:tcPr anchor="ctr"/>
                </a:tc>
                <a:tc>
                  <a:txBody>
                    <a:bodyPr/>
                    <a:lstStyle/>
                    <a:p>
                      <a:pPr algn="ctr"/>
                      <a:r>
                        <a:rPr lang="en-US" sz="1600" dirty="0" smtClean="0"/>
                        <a:t>Description of the problem </a:t>
                      </a:r>
                      <a:r>
                        <a:rPr lang="en-US" sz="1600" baseline="30000" dirty="0" smtClean="0"/>
                        <a:t>(2)</a:t>
                      </a:r>
                      <a:endParaRPr lang="en-US" sz="1600" baseline="30000" dirty="0"/>
                    </a:p>
                  </a:txBody>
                  <a:tcPr anchor="ctr"/>
                </a:tc>
                <a:tc>
                  <a:txBody>
                    <a:bodyPr/>
                    <a:lstStyle/>
                    <a:p>
                      <a:pPr algn="ctr"/>
                      <a:r>
                        <a:rPr lang="en-US" sz="1600" dirty="0" smtClean="0"/>
                        <a:t>Main Reasons </a:t>
                      </a:r>
                      <a:r>
                        <a:rPr lang="en-US" sz="1600" baseline="30000" dirty="0" smtClean="0"/>
                        <a:t>(3)</a:t>
                      </a:r>
                      <a:endParaRPr lang="en-US" sz="1600" baseline="30000" dirty="0"/>
                    </a:p>
                  </a:txBody>
                  <a:tcPr anchor="ctr"/>
                </a:tc>
                <a:tc>
                  <a:txBody>
                    <a:bodyPr/>
                    <a:lstStyle/>
                    <a:p>
                      <a:pPr algn="ctr"/>
                      <a:r>
                        <a:rPr lang="en-US" sz="1600" dirty="0" smtClean="0"/>
                        <a:t>Effects / Impact on </a:t>
                      </a:r>
                      <a:r>
                        <a:rPr lang="en-US" sz="1600" baseline="30000" dirty="0" smtClean="0"/>
                        <a:t>(4)</a:t>
                      </a:r>
                      <a:endParaRPr lang="en-US" sz="1600" baseline="30000" dirty="0"/>
                    </a:p>
                  </a:txBody>
                  <a:tcPr anchor="ctr"/>
                </a:tc>
              </a:tr>
              <a:tr h="857256">
                <a:tc>
                  <a:txBody>
                    <a:bodyPr/>
                    <a:lstStyle/>
                    <a:p>
                      <a:pPr algn="ctr"/>
                      <a:r>
                        <a:rPr lang="en-US" sz="1600" dirty="0" smtClean="0"/>
                        <a:t>Optical Interface</a:t>
                      </a:r>
                      <a:endParaRPr lang="en-US" sz="1600" dirty="0"/>
                    </a:p>
                  </a:txBody>
                  <a:tcPr anchor="ctr"/>
                </a:tc>
                <a:tc>
                  <a:txBody>
                    <a:bodyPr/>
                    <a:lstStyle/>
                    <a:p>
                      <a:pPr algn="ctr"/>
                      <a:r>
                        <a:rPr lang="en-US" sz="1600" dirty="0" smtClean="0"/>
                        <a:t>2</a:t>
                      </a:r>
                      <a:endParaRPr lang="en-US" sz="1600" dirty="0"/>
                    </a:p>
                  </a:txBody>
                  <a:tcPr anchor="ctr"/>
                </a:tc>
                <a:tc>
                  <a:txBody>
                    <a:bodyPr/>
                    <a:lstStyle/>
                    <a:p>
                      <a:pPr algn="ctr"/>
                      <a:r>
                        <a:rPr lang="en-US" sz="1600" dirty="0" smtClean="0"/>
                        <a:t>3</a:t>
                      </a:r>
                      <a:endParaRPr lang="en-US" sz="1600" dirty="0"/>
                    </a:p>
                  </a:txBody>
                  <a:tcPr anchor="ctr"/>
                </a:tc>
                <a:tc>
                  <a:txBody>
                    <a:bodyPr/>
                    <a:lstStyle/>
                    <a:p>
                      <a:pPr algn="ctr"/>
                      <a:r>
                        <a:rPr lang="en-US" sz="1600" smtClean="0"/>
                        <a:t>5,6</a:t>
                      </a:r>
                      <a:endParaRPr lang="en-US" sz="1600" dirty="0"/>
                    </a:p>
                  </a:txBody>
                  <a:tcPr anchor="ctr"/>
                </a:tc>
              </a:tr>
              <a:tr h="857256">
                <a:tc>
                  <a:txBody>
                    <a:bodyPr/>
                    <a:lstStyle/>
                    <a:p>
                      <a:pPr algn="ctr"/>
                      <a:r>
                        <a:rPr lang="en-US" sz="1600" dirty="0" smtClean="0"/>
                        <a:t>Voice Codec</a:t>
                      </a:r>
                      <a:endParaRPr lang="en-US" sz="1600" dirty="0"/>
                    </a:p>
                  </a:txBody>
                  <a:tcPr anchor="ctr"/>
                </a:tc>
                <a:tc>
                  <a:txBody>
                    <a:bodyPr/>
                    <a:lstStyle/>
                    <a:p>
                      <a:pPr algn="ctr"/>
                      <a:r>
                        <a:rPr lang="en-US" sz="1600" dirty="0" smtClean="0"/>
                        <a:t>2</a:t>
                      </a:r>
                      <a:endParaRPr lang="en-US" sz="1600" dirty="0"/>
                    </a:p>
                  </a:txBody>
                  <a:tcPr anchor="ctr"/>
                </a:tc>
                <a:tc>
                  <a:txBody>
                    <a:bodyPr/>
                    <a:lstStyle/>
                    <a:p>
                      <a:pPr algn="ctr"/>
                      <a:r>
                        <a:rPr lang="en-US" sz="1600" dirty="0" smtClean="0"/>
                        <a:t>3</a:t>
                      </a:r>
                      <a:endParaRPr lang="en-US" sz="1600" dirty="0"/>
                    </a:p>
                  </a:txBody>
                  <a:tcPr anchor="ctr"/>
                </a:tc>
                <a:tc>
                  <a:txBody>
                    <a:bodyPr/>
                    <a:lstStyle/>
                    <a:p>
                      <a:pPr algn="ctr"/>
                      <a:r>
                        <a:rPr lang="en-US" sz="1600" dirty="0" smtClean="0"/>
                        <a:t>4,D</a:t>
                      </a:r>
                      <a:endParaRPr lang="en-US" sz="1600" dirty="0"/>
                    </a:p>
                  </a:txBody>
                  <a:tcPr anchor="ctr"/>
                </a:tc>
              </a:tr>
              <a:tr h="857256">
                <a:tc>
                  <a:txBody>
                    <a:bodyPr/>
                    <a:lstStyle/>
                    <a:p>
                      <a:pPr algn="ctr"/>
                      <a:r>
                        <a:rPr lang="en-US" sz="1600" dirty="0" smtClean="0"/>
                        <a:t>RAN</a:t>
                      </a:r>
                      <a:endParaRPr lang="en-US" sz="1600" dirty="0"/>
                    </a:p>
                  </a:txBody>
                  <a:tcPr anchor="ctr"/>
                </a:tc>
                <a:tc>
                  <a:txBody>
                    <a:bodyPr/>
                    <a:lstStyle/>
                    <a:p>
                      <a:pPr algn="ctr"/>
                      <a:r>
                        <a:rPr lang="en-US" sz="1600" dirty="0" smtClean="0"/>
                        <a:t>2</a:t>
                      </a:r>
                      <a:endParaRPr lang="en-US" sz="1600" dirty="0"/>
                    </a:p>
                  </a:txBody>
                  <a:tcPr anchor="ctr"/>
                </a:tc>
                <a:tc>
                  <a:txBody>
                    <a:bodyPr/>
                    <a:lstStyle/>
                    <a:p>
                      <a:pPr algn="ctr"/>
                      <a:r>
                        <a:rPr lang="en-US" sz="1600" dirty="0" smtClean="0"/>
                        <a:t>1</a:t>
                      </a:r>
                      <a:endParaRPr lang="en-US" sz="1600" dirty="0"/>
                    </a:p>
                  </a:txBody>
                  <a:tcPr anchor="ctr"/>
                </a:tc>
                <a:tc>
                  <a:txBody>
                    <a:bodyPr/>
                    <a:lstStyle/>
                    <a:p>
                      <a:pPr algn="ctr"/>
                      <a:r>
                        <a:rPr lang="en-US" sz="1600" dirty="0" smtClean="0"/>
                        <a:t>5,8</a:t>
                      </a:r>
                      <a:endParaRPr lang="en-US" sz="1600" dirty="0"/>
                    </a:p>
                  </a:txBody>
                  <a:tcPr anchor="ctr"/>
                </a:tc>
              </a:tr>
              <a:tr h="857256">
                <a:tc>
                  <a:txBody>
                    <a:bodyPr/>
                    <a:lstStyle/>
                    <a:p>
                      <a:pPr algn="ctr"/>
                      <a:r>
                        <a:rPr lang="en-US" sz="1600" dirty="0" smtClean="0"/>
                        <a:t>Signaling</a:t>
                      </a:r>
                      <a:endParaRPr lang="en-US" sz="1600" dirty="0"/>
                    </a:p>
                  </a:txBody>
                  <a:tcPr anchor="ctr"/>
                </a:tc>
                <a:tc>
                  <a:txBody>
                    <a:bodyPr/>
                    <a:lstStyle/>
                    <a:p>
                      <a:pPr algn="ctr"/>
                      <a:r>
                        <a:rPr lang="en-US" sz="1600" dirty="0" smtClean="0"/>
                        <a:t>3</a:t>
                      </a:r>
                      <a:endParaRPr lang="en-US" sz="1600" dirty="0"/>
                    </a:p>
                  </a:txBody>
                  <a:tcPr anchor="ctr"/>
                </a:tc>
                <a:tc>
                  <a:txBody>
                    <a:bodyPr/>
                    <a:lstStyle/>
                    <a:p>
                      <a:pPr algn="ctr"/>
                      <a:r>
                        <a:rPr lang="en-US" sz="1600" dirty="0" smtClean="0"/>
                        <a:t>3</a:t>
                      </a:r>
                      <a:endParaRPr lang="en-US" sz="1600" dirty="0"/>
                    </a:p>
                  </a:txBody>
                  <a:tcPr anchor="ctr"/>
                </a:tc>
                <a:tc>
                  <a:txBody>
                    <a:bodyPr/>
                    <a:lstStyle/>
                    <a:p>
                      <a:pPr algn="ctr"/>
                      <a:r>
                        <a:rPr lang="en-US" sz="1600" dirty="0" smtClean="0"/>
                        <a:t>1,2</a:t>
                      </a:r>
                      <a:endParaRPr lang="en-US" sz="1600" dirty="0"/>
                    </a:p>
                  </a:txBody>
                  <a:tcPr anchor="ctr"/>
                </a:tc>
              </a:tr>
              <a:tr h="8572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Signaling</a:t>
                      </a:r>
                    </a:p>
                  </a:txBody>
                  <a:tcPr anchor="ctr"/>
                </a:tc>
                <a:tc>
                  <a:txBody>
                    <a:bodyPr/>
                    <a:lstStyle/>
                    <a:p>
                      <a:pPr algn="ctr"/>
                      <a:r>
                        <a:rPr lang="en-US" sz="1600" dirty="0" smtClean="0"/>
                        <a:t>2</a:t>
                      </a:r>
                      <a:endParaRPr lang="en-US" sz="1600" dirty="0"/>
                    </a:p>
                  </a:txBody>
                  <a:tcPr anchor="ctr"/>
                </a:tc>
                <a:tc>
                  <a:txBody>
                    <a:bodyPr/>
                    <a:lstStyle/>
                    <a:p>
                      <a:pPr algn="ctr"/>
                      <a:r>
                        <a:rPr lang="en-US" sz="1600" dirty="0" smtClean="0"/>
                        <a:t>1</a:t>
                      </a:r>
                      <a:endParaRPr lang="en-US" sz="1600" dirty="0"/>
                    </a:p>
                  </a:txBody>
                  <a:tcPr anchor="ctr"/>
                </a:tc>
                <a:tc>
                  <a:txBody>
                    <a:bodyPr/>
                    <a:lstStyle/>
                    <a:p>
                      <a:pPr algn="ctr"/>
                      <a:r>
                        <a:rPr lang="en-US" sz="1600" dirty="0" smtClean="0"/>
                        <a:t>5,9</a:t>
                      </a:r>
                      <a:endParaRPr lang="en-US" sz="1600" dirty="0"/>
                    </a:p>
                  </a:txBody>
                  <a:tcPr anchor="ctr"/>
                </a:tc>
              </a:tr>
            </a:tbl>
          </a:graphicData>
        </a:graphic>
      </p:graphicFrame>
      <p:sp>
        <p:nvSpPr>
          <p:cNvPr id="5" name="Date Placeholder 3"/>
          <p:cNvSpPr>
            <a:spLocks noGrp="1"/>
          </p:cNvSpPr>
          <p:nvPr>
            <p:ph type="dt" sz="quarter" idx="10"/>
          </p:nvPr>
        </p:nvSpPr>
        <p:spPr>
          <a:xfrm>
            <a:off x="395288" y="6308725"/>
            <a:ext cx="4032250" cy="312738"/>
          </a:xfrm>
          <a:noFill/>
        </p:spPr>
        <p:txBody>
          <a:bodyPr/>
          <a:lstStyle/>
          <a:p>
            <a:r>
              <a:rPr lang="en-US" dirty="0" smtClean="0"/>
              <a:t>Nairobi, Kenya, 30 – 31 July 2010</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Far Eastern Vendor in Egypt </a:t>
            </a:r>
          </a:p>
        </p:txBody>
      </p:sp>
      <p:sp>
        <p:nvSpPr>
          <p:cNvPr id="18435" name="Content Placeholder 2"/>
          <p:cNvSpPr>
            <a:spLocks noGrp="1"/>
          </p:cNvSpPr>
          <p:nvPr>
            <p:ph idx="1"/>
          </p:nvPr>
        </p:nvSpPr>
        <p:spPr>
          <a:xfrm>
            <a:off x="285750" y="1143000"/>
            <a:ext cx="8643938" cy="5072063"/>
          </a:xfrm>
        </p:spPr>
        <p:txBody>
          <a:bodyPr/>
          <a:lstStyle/>
          <a:p>
            <a:r>
              <a:rPr lang="en-US" sz="2400" b="1" u="sng" dirty="0" smtClean="0"/>
              <a:t>Product Type: </a:t>
            </a:r>
          </a:p>
          <a:p>
            <a:pPr lvl="1"/>
            <a:r>
              <a:rPr lang="en-US" sz="1800" b="1" dirty="0" smtClean="0"/>
              <a:t>Microwave from ( X) need to be connected to another microwave from ( E) </a:t>
            </a:r>
            <a:endParaRPr lang="en-US" sz="1800" dirty="0" smtClean="0"/>
          </a:p>
          <a:p>
            <a:r>
              <a:rPr lang="en-US" sz="2400" b="1" u="sng" dirty="0" smtClean="0"/>
              <a:t>Interface name: </a:t>
            </a:r>
          </a:p>
          <a:p>
            <a:pPr lvl="1"/>
            <a:r>
              <a:rPr lang="en-US" sz="1800" b="1" dirty="0" smtClean="0"/>
              <a:t>OSPF over DCC</a:t>
            </a:r>
            <a:endParaRPr lang="en-US" sz="1800" dirty="0" smtClean="0"/>
          </a:p>
          <a:p>
            <a:r>
              <a:rPr lang="en-US" sz="2400" b="1" u="sng" dirty="0" smtClean="0"/>
              <a:t>Brief Description: </a:t>
            </a:r>
            <a:endParaRPr lang="en-US" sz="2400" dirty="0" smtClean="0"/>
          </a:p>
          <a:p>
            <a:pPr lvl="1">
              <a:lnSpc>
                <a:spcPct val="150000"/>
              </a:lnSpc>
            </a:pPr>
            <a:r>
              <a:rPr lang="en-US" sz="1800" b="1" dirty="0" smtClean="0"/>
              <a:t>Both X  and E  can support OSPF over DCC for management, but when the OSPF is enabled , some areas covered by this microwave is not working  although when we connect X with any other suppliers all the areas working fine .</a:t>
            </a:r>
            <a:endParaRPr lang="en-US" sz="1800" dirty="0" smtClean="0"/>
          </a:p>
          <a:p>
            <a:r>
              <a:rPr lang="en-US" sz="2400" b="1" dirty="0" smtClean="0"/>
              <a:t>Now </a:t>
            </a:r>
            <a:r>
              <a:rPr lang="en-US" sz="2400" b="1" i="1" dirty="0" smtClean="0"/>
              <a:t>(JUL 2010) </a:t>
            </a:r>
            <a:r>
              <a:rPr lang="en-US" sz="2400" b="1" dirty="0" smtClean="0"/>
              <a:t>issue still under investigation and </a:t>
            </a:r>
            <a:r>
              <a:rPr lang="en-US" sz="2400" b="1" dirty="0" smtClean="0">
                <a:solidFill>
                  <a:srgbClr val="FF0000"/>
                </a:solidFill>
              </a:rPr>
              <a:t>we will be waiting for next steps to solve this problem.</a:t>
            </a:r>
            <a:endParaRPr lang="en-US" sz="2400" dirty="0" smtClean="0">
              <a:solidFill>
                <a:srgbClr val="FF0000"/>
              </a:solidFill>
            </a:endParaRPr>
          </a:p>
        </p:txBody>
      </p:sp>
      <p:sp>
        <p:nvSpPr>
          <p:cNvPr id="18437" name="Slide Number Placeholder 4"/>
          <p:cNvSpPr>
            <a:spLocks noGrp="1"/>
          </p:cNvSpPr>
          <p:nvPr>
            <p:ph type="sldNum" sz="quarter" idx="11"/>
          </p:nvPr>
        </p:nvSpPr>
        <p:spPr>
          <a:noFill/>
        </p:spPr>
        <p:txBody>
          <a:bodyPr/>
          <a:lstStyle/>
          <a:p>
            <a:fld id="{7F9B9D47-2DC8-4785-8084-AD1F752EFB6E}" type="slidenum">
              <a:rPr lang="en-US"/>
              <a:pPr/>
              <a:t>17</a:t>
            </a:fld>
            <a:endParaRPr lang="en-US"/>
          </a:p>
        </p:txBody>
      </p:sp>
      <p:sp>
        <p:nvSpPr>
          <p:cNvPr id="5" name="Date Placeholder 3"/>
          <p:cNvSpPr>
            <a:spLocks noGrp="1"/>
          </p:cNvSpPr>
          <p:nvPr>
            <p:ph type="dt" sz="quarter" idx="10"/>
          </p:nvPr>
        </p:nvSpPr>
        <p:spPr>
          <a:xfrm>
            <a:off x="395288" y="6308725"/>
            <a:ext cx="4032250" cy="312738"/>
          </a:xfrm>
          <a:noFill/>
        </p:spPr>
        <p:txBody>
          <a:bodyPr/>
          <a:lstStyle/>
          <a:p>
            <a:r>
              <a:rPr lang="en-US" dirty="0" smtClean="0"/>
              <a:t>Nairobi, Kenya, 30 – 31 July 2010</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Africa; FIFA World Cup2010</a:t>
            </a:r>
            <a:endParaRPr lang="en-US" dirty="0"/>
          </a:p>
        </p:txBody>
      </p:sp>
      <p:sp>
        <p:nvSpPr>
          <p:cNvPr id="3" name="Content Placeholder 2"/>
          <p:cNvSpPr>
            <a:spLocks noGrp="1"/>
          </p:cNvSpPr>
          <p:nvPr>
            <p:ph idx="1"/>
          </p:nvPr>
        </p:nvSpPr>
        <p:spPr>
          <a:xfrm>
            <a:off x="467544" y="1124744"/>
            <a:ext cx="8229600" cy="5112568"/>
          </a:xfrm>
        </p:spPr>
        <p:txBody>
          <a:bodyPr/>
          <a:lstStyle/>
          <a:p>
            <a:pPr>
              <a:spcBef>
                <a:spcPts val="1200"/>
              </a:spcBef>
            </a:pPr>
            <a:r>
              <a:rPr lang="en-US" sz="2400" dirty="0" smtClean="0"/>
              <a:t>Interoperability challenges between IMAX (Multi-Service Access Node) and the Soft-Switch in a multi-domain environment.</a:t>
            </a:r>
          </a:p>
          <a:p>
            <a:pPr>
              <a:spcBef>
                <a:spcPts val="1200"/>
              </a:spcBef>
            </a:pPr>
            <a:r>
              <a:rPr lang="en-US" sz="2400" dirty="0" smtClean="0"/>
              <a:t>Network operator is expected to resolve the interoperability and systems integration issues/problems.</a:t>
            </a:r>
          </a:p>
          <a:p>
            <a:pPr>
              <a:spcBef>
                <a:spcPts val="1200"/>
              </a:spcBef>
            </a:pPr>
            <a:r>
              <a:rPr lang="en-US" sz="2400" dirty="0" smtClean="0"/>
              <a:t>Minimized C&amp;I issues/concerns by </a:t>
            </a:r>
            <a:r>
              <a:rPr lang="en-US" sz="2400" b="1" dirty="0" smtClean="0">
                <a:solidFill>
                  <a:srgbClr val="FF0000"/>
                </a:solidFill>
              </a:rPr>
              <a:t>adopting a single vendor strategy</a:t>
            </a:r>
            <a:r>
              <a:rPr lang="en-US" sz="2400" b="1" dirty="0" smtClean="0"/>
              <a:t> </a:t>
            </a:r>
            <a:r>
              <a:rPr lang="en-US" sz="2400" dirty="0" smtClean="0"/>
              <a:t>for national/regional optical fiber transport technology platform.</a:t>
            </a:r>
          </a:p>
          <a:p>
            <a:pPr>
              <a:spcBef>
                <a:spcPts val="1200"/>
              </a:spcBef>
            </a:pPr>
            <a:r>
              <a:rPr lang="en-US" sz="2400" dirty="0" smtClean="0"/>
              <a:t>Not the most optimum solution from a </a:t>
            </a:r>
            <a:r>
              <a:rPr lang="en-US" sz="2400" i="1" dirty="0" smtClean="0"/>
              <a:t>Total Cost of Ownership</a:t>
            </a:r>
            <a:r>
              <a:rPr lang="en-US" sz="2400" dirty="0" smtClean="0"/>
              <a:t> (TCO) (CAPEX+OPEX+ all other hidden costs) perspective. </a:t>
            </a:r>
          </a:p>
          <a:p>
            <a:endParaRPr lang="en-US" sz="2400" dirty="0"/>
          </a:p>
        </p:txBody>
      </p:sp>
      <p:sp>
        <p:nvSpPr>
          <p:cNvPr id="4" name="Date Placeholder 3"/>
          <p:cNvSpPr>
            <a:spLocks noGrp="1"/>
          </p:cNvSpPr>
          <p:nvPr>
            <p:ph type="dt" sz="half" idx="10"/>
          </p:nvPr>
        </p:nvSpPr>
        <p:spPr/>
        <p:txBody>
          <a:bodyPr/>
          <a:lstStyle/>
          <a:p>
            <a:pPr>
              <a:defRPr/>
            </a:pPr>
            <a:r>
              <a:rPr lang="en-US" smtClean="0"/>
              <a:t>Nairobi, Kenya, 30 – 31 July 2010</a:t>
            </a:r>
            <a:endParaRPr lang="en-US"/>
          </a:p>
        </p:txBody>
      </p:sp>
      <p:sp>
        <p:nvSpPr>
          <p:cNvPr id="5" name="Slide Number Placeholder 4"/>
          <p:cNvSpPr>
            <a:spLocks noGrp="1"/>
          </p:cNvSpPr>
          <p:nvPr>
            <p:ph type="sldNum" sz="quarter" idx="11"/>
          </p:nvPr>
        </p:nvSpPr>
        <p:spPr/>
        <p:txBody>
          <a:bodyPr/>
          <a:lstStyle/>
          <a:p>
            <a:fld id="{3238BC07-C009-47D1-AE1C-F6996C2B1864}" type="slidenum">
              <a:rPr lang="en-US" smtClean="0"/>
              <a:pPr/>
              <a:t>18</a:t>
            </a:fld>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8"/>
          <p:cNvSpPr>
            <a:spLocks noChangeArrowheads="1"/>
          </p:cNvSpPr>
          <p:nvPr/>
        </p:nvSpPr>
        <p:spPr bwMode="auto">
          <a:xfrm>
            <a:off x="0" y="2714620"/>
            <a:ext cx="9144000" cy="4143380"/>
          </a:xfrm>
          <a:prstGeom prst="rect">
            <a:avLst/>
          </a:prstGeom>
          <a:blipFill dpi="0" rotWithShape="1">
            <a:blip r:embed="rId3" cstate="print">
              <a:alphaModFix amt="31000"/>
            </a:blip>
            <a:srcRect/>
            <a:tile tx="0" ty="0" sx="100000" sy="100000" flip="none" algn="tl"/>
          </a:blipFill>
          <a:ln w="9525" algn="ctr">
            <a:noFill/>
            <a:round/>
            <a:headEnd/>
            <a:tailEnd/>
          </a:ln>
        </p:spPr>
        <p:txBody>
          <a:bodyPr/>
          <a:lstStyle/>
          <a:p>
            <a:pPr eaLnBrk="0" hangingPunct="0"/>
            <a:endParaRPr lang="en-US"/>
          </a:p>
        </p:txBody>
      </p:sp>
      <p:sp>
        <p:nvSpPr>
          <p:cNvPr id="19458" name="Title 1"/>
          <p:cNvSpPr>
            <a:spLocks noGrp="1"/>
          </p:cNvSpPr>
          <p:nvPr>
            <p:ph type="title"/>
          </p:nvPr>
        </p:nvSpPr>
        <p:spPr/>
        <p:txBody>
          <a:bodyPr/>
          <a:lstStyle/>
          <a:p>
            <a:r>
              <a:rPr lang="en-US" dirty="0" smtClean="0"/>
              <a:t>What we see is the top of the Ice Burg</a:t>
            </a:r>
          </a:p>
        </p:txBody>
      </p:sp>
      <p:sp>
        <p:nvSpPr>
          <p:cNvPr id="19460" name="Slide Number Placeholder 4"/>
          <p:cNvSpPr>
            <a:spLocks noGrp="1"/>
          </p:cNvSpPr>
          <p:nvPr>
            <p:ph type="sldNum" sz="quarter" idx="11"/>
          </p:nvPr>
        </p:nvSpPr>
        <p:spPr>
          <a:noFill/>
        </p:spPr>
        <p:txBody>
          <a:bodyPr/>
          <a:lstStyle/>
          <a:p>
            <a:fld id="{65EC91EE-2C4C-4D10-9C8D-FC807DCD9FD4}" type="slidenum">
              <a:rPr lang="en-US"/>
              <a:pPr/>
              <a:t>19</a:t>
            </a:fld>
            <a:endParaRPr lang="en-US"/>
          </a:p>
        </p:txBody>
      </p:sp>
      <p:grpSp>
        <p:nvGrpSpPr>
          <p:cNvPr id="2" name="Group 121"/>
          <p:cNvGrpSpPr/>
          <p:nvPr/>
        </p:nvGrpSpPr>
        <p:grpSpPr>
          <a:xfrm>
            <a:off x="571472" y="2857496"/>
            <a:ext cx="8572528" cy="3673496"/>
            <a:chOff x="571472" y="2857496"/>
            <a:chExt cx="8572528" cy="3673496"/>
          </a:xfrm>
        </p:grpSpPr>
        <p:grpSp>
          <p:nvGrpSpPr>
            <p:cNvPr id="3" name="Group 15"/>
            <p:cNvGrpSpPr>
              <a:grpSpLocks/>
            </p:cNvGrpSpPr>
            <p:nvPr/>
          </p:nvGrpSpPr>
          <p:grpSpPr bwMode="auto">
            <a:xfrm flipH="1">
              <a:off x="5643570" y="3071810"/>
              <a:ext cx="1285875" cy="1231900"/>
              <a:chOff x="-1428792" y="3983579"/>
              <a:chExt cx="4441794" cy="2874421"/>
            </a:xfrm>
          </p:grpSpPr>
          <p:pic>
            <p:nvPicPr>
              <p:cNvPr id="11" name="Picture 5" descr="C:\Users\Dr. G\AppData\Local\Microsoft\Windows\Temporary Internet Files\Content.IE5\OM600BPY\MC900330272[1].wmf"/>
              <p:cNvPicPr>
                <a:picLocks noChangeAspect="1" noChangeArrowheads="1"/>
              </p:cNvPicPr>
              <p:nvPr/>
            </p:nvPicPr>
            <p:blipFill>
              <a:blip r:embed="rId4" cstate="print"/>
              <a:srcRect/>
              <a:stretch>
                <a:fillRect/>
              </a:stretch>
            </p:blipFill>
            <p:spPr bwMode="auto">
              <a:xfrm>
                <a:off x="-1428792" y="3983579"/>
                <a:ext cx="4441794" cy="2874421"/>
              </a:xfrm>
              <a:prstGeom prst="rect">
                <a:avLst/>
              </a:prstGeom>
              <a:noFill/>
              <a:ln w="9525">
                <a:noFill/>
                <a:miter lim="800000"/>
                <a:headEnd/>
                <a:tailEnd/>
              </a:ln>
            </p:spPr>
          </p:pic>
          <p:sp>
            <p:nvSpPr>
              <p:cNvPr id="12" name="Oval 17"/>
              <p:cNvSpPr>
                <a:spLocks noChangeArrowheads="1"/>
              </p:cNvSpPr>
              <p:nvPr/>
            </p:nvSpPr>
            <p:spPr bwMode="auto">
              <a:xfrm>
                <a:off x="2000232" y="4286256"/>
                <a:ext cx="214314" cy="214314"/>
              </a:xfrm>
              <a:prstGeom prst="ellipse">
                <a:avLst/>
              </a:prstGeom>
              <a:solidFill>
                <a:schemeClr val="tx1"/>
              </a:solidFill>
              <a:ln w="9525" algn="ctr">
                <a:solidFill>
                  <a:schemeClr val="tx1"/>
                </a:solidFill>
                <a:round/>
                <a:headEnd/>
                <a:tailEnd/>
              </a:ln>
            </p:spPr>
            <p:txBody>
              <a:bodyPr/>
              <a:lstStyle/>
              <a:p>
                <a:pPr eaLnBrk="0" hangingPunct="0"/>
                <a:endParaRPr lang="en-US"/>
              </a:p>
            </p:txBody>
          </p:sp>
        </p:grpSp>
        <p:pic>
          <p:nvPicPr>
            <p:cNvPr id="13" name="Picture 11" descr="C:\Users\Dr. G\AppData\Local\Microsoft\Windows\Temporary Internet Files\Content.IE5\OM600BPY\MC900320068[1].wmf"/>
            <p:cNvPicPr>
              <a:picLocks noChangeAspect="1" noChangeArrowheads="1"/>
            </p:cNvPicPr>
            <p:nvPr/>
          </p:nvPicPr>
          <p:blipFill>
            <a:blip r:embed="rId5" cstate="print"/>
            <a:srcRect/>
            <a:stretch>
              <a:fillRect/>
            </a:stretch>
          </p:blipFill>
          <p:spPr bwMode="auto">
            <a:xfrm>
              <a:off x="6286512" y="5857892"/>
              <a:ext cx="966787" cy="673100"/>
            </a:xfrm>
            <a:prstGeom prst="rect">
              <a:avLst/>
            </a:prstGeom>
            <a:noFill/>
            <a:ln w="9525">
              <a:noFill/>
              <a:miter lim="800000"/>
              <a:headEnd/>
              <a:tailEnd/>
            </a:ln>
          </p:spPr>
        </p:pic>
        <p:pic>
          <p:nvPicPr>
            <p:cNvPr id="14" name="Picture 3" descr="C:\Users\Dr. G\AppData\Local\Microsoft\Windows\Temporary Internet Files\Content.IE5\OM600BPY\MC900020489[1].wmf"/>
            <p:cNvPicPr>
              <a:picLocks noChangeAspect="1" noChangeArrowheads="1"/>
            </p:cNvPicPr>
            <p:nvPr/>
          </p:nvPicPr>
          <p:blipFill>
            <a:blip r:embed="rId6" cstate="print"/>
            <a:srcRect/>
            <a:stretch>
              <a:fillRect/>
            </a:stretch>
          </p:blipFill>
          <p:spPr bwMode="auto">
            <a:xfrm flipH="1">
              <a:off x="6051550" y="3786190"/>
              <a:ext cx="3092450" cy="1928812"/>
            </a:xfrm>
            <a:prstGeom prst="rect">
              <a:avLst/>
            </a:prstGeom>
            <a:noFill/>
            <a:ln w="9525">
              <a:noFill/>
              <a:miter lim="800000"/>
              <a:headEnd/>
              <a:tailEnd/>
            </a:ln>
          </p:spPr>
        </p:pic>
        <p:pic>
          <p:nvPicPr>
            <p:cNvPr id="15" name="Picture 19" descr="C:\Users\Dr. G\AppData\Local\Microsoft\Windows\Temporary Internet Files\Content.IE5\V3SQ2O31\MC900343847[1].wmf"/>
            <p:cNvPicPr>
              <a:picLocks noChangeAspect="1" noChangeArrowheads="1"/>
            </p:cNvPicPr>
            <p:nvPr/>
          </p:nvPicPr>
          <p:blipFill>
            <a:blip r:embed="rId7" cstate="print"/>
            <a:srcRect/>
            <a:stretch>
              <a:fillRect/>
            </a:stretch>
          </p:blipFill>
          <p:spPr bwMode="auto">
            <a:xfrm>
              <a:off x="571472" y="3357562"/>
              <a:ext cx="1220787" cy="911225"/>
            </a:xfrm>
            <a:prstGeom prst="rect">
              <a:avLst/>
            </a:prstGeom>
            <a:noFill/>
            <a:ln w="9525">
              <a:noFill/>
              <a:miter lim="800000"/>
              <a:headEnd/>
              <a:tailEnd/>
            </a:ln>
          </p:spPr>
        </p:pic>
        <p:grpSp>
          <p:nvGrpSpPr>
            <p:cNvPr id="4" name="Group 3"/>
            <p:cNvGrpSpPr>
              <a:grpSpLocks noChangeAspect="1"/>
            </p:cNvGrpSpPr>
            <p:nvPr/>
          </p:nvGrpSpPr>
          <p:grpSpPr bwMode="auto">
            <a:xfrm>
              <a:off x="1785918" y="2857496"/>
              <a:ext cx="928688" cy="1171575"/>
              <a:chOff x="360" y="630"/>
              <a:chExt cx="900" cy="1136"/>
            </a:xfrm>
          </p:grpSpPr>
          <p:sp>
            <p:nvSpPr>
              <p:cNvPr id="17" name="AutoShape 2"/>
              <p:cNvSpPr>
                <a:spLocks noChangeAspect="1" noChangeArrowheads="1" noTextEdit="1"/>
              </p:cNvSpPr>
              <p:nvPr/>
            </p:nvSpPr>
            <p:spPr bwMode="auto">
              <a:xfrm>
                <a:off x="360" y="630"/>
                <a:ext cx="900" cy="1136"/>
              </a:xfrm>
              <a:prstGeom prst="rect">
                <a:avLst/>
              </a:prstGeom>
              <a:noFill/>
              <a:ln w="9525">
                <a:noFill/>
                <a:miter lim="800000"/>
                <a:headEnd/>
                <a:tailEnd/>
              </a:ln>
            </p:spPr>
            <p:txBody>
              <a:bodyPr/>
              <a:lstStyle/>
              <a:p>
                <a:endParaRPr lang="en-US"/>
              </a:p>
            </p:txBody>
          </p:sp>
          <p:sp>
            <p:nvSpPr>
              <p:cNvPr id="18" name="Freeform 5"/>
              <p:cNvSpPr>
                <a:spLocks/>
              </p:cNvSpPr>
              <p:nvPr/>
            </p:nvSpPr>
            <p:spPr bwMode="auto">
              <a:xfrm>
                <a:off x="990" y="1266"/>
                <a:ext cx="270" cy="148"/>
              </a:xfrm>
              <a:custGeom>
                <a:avLst/>
                <a:gdLst>
                  <a:gd name="T0" fmla="*/ 0 w 270"/>
                  <a:gd name="T1" fmla="*/ 0 h 148"/>
                  <a:gd name="T2" fmla="*/ 0 w 270"/>
                  <a:gd name="T3" fmla="*/ 0 h 148"/>
                  <a:gd name="T4" fmla="*/ 8 w 270"/>
                  <a:gd name="T5" fmla="*/ 6 h 148"/>
                  <a:gd name="T6" fmla="*/ 28 w 270"/>
                  <a:gd name="T7" fmla="*/ 20 h 148"/>
                  <a:gd name="T8" fmla="*/ 58 w 270"/>
                  <a:gd name="T9" fmla="*/ 40 h 148"/>
                  <a:gd name="T10" fmla="*/ 96 w 270"/>
                  <a:gd name="T11" fmla="*/ 60 h 148"/>
                  <a:gd name="T12" fmla="*/ 140 w 270"/>
                  <a:gd name="T13" fmla="*/ 82 h 148"/>
                  <a:gd name="T14" fmla="*/ 184 w 270"/>
                  <a:gd name="T15" fmla="*/ 100 h 148"/>
                  <a:gd name="T16" fmla="*/ 206 w 270"/>
                  <a:gd name="T17" fmla="*/ 106 h 148"/>
                  <a:gd name="T18" fmla="*/ 228 w 270"/>
                  <a:gd name="T19" fmla="*/ 112 h 148"/>
                  <a:gd name="T20" fmla="*/ 250 w 270"/>
                  <a:gd name="T21" fmla="*/ 116 h 148"/>
                  <a:gd name="T22" fmla="*/ 270 w 270"/>
                  <a:gd name="T23" fmla="*/ 118 h 148"/>
                  <a:gd name="T24" fmla="*/ 270 w 270"/>
                  <a:gd name="T25" fmla="*/ 118 h 148"/>
                  <a:gd name="T26" fmla="*/ 270 w 270"/>
                  <a:gd name="T27" fmla="*/ 124 h 148"/>
                  <a:gd name="T28" fmla="*/ 270 w 270"/>
                  <a:gd name="T29" fmla="*/ 128 h 148"/>
                  <a:gd name="T30" fmla="*/ 266 w 270"/>
                  <a:gd name="T31" fmla="*/ 134 h 148"/>
                  <a:gd name="T32" fmla="*/ 262 w 270"/>
                  <a:gd name="T33" fmla="*/ 140 h 148"/>
                  <a:gd name="T34" fmla="*/ 256 w 270"/>
                  <a:gd name="T35" fmla="*/ 146 h 148"/>
                  <a:gd name="T36" fmla="*/ 246 w 270"/>
                  <a:gd name="T37" fmla="*/ 148 h 148"/>
                  <a:gd name="T38" fmla="*/ 232 w 270"/>
                  <a:gd name="T39" fmla="*/ 148 h 148"/>
                  <a:gd name="T40" fmla="*/ 232 w 270"/>
                  <a:gd name="T41" fmla="*/ 148 h 148"/>
                  <a:gd name="T42" fmla="*/ 214 w 270"/>
                  <a:gd name="T43" fmla="*/ 146 h 148"/>
                  <a:gd name="T44" fmla="*/ 190 w 270"/>
                  <a:gd name="T45" fmla="*/ 136 h 148"/>
                  <a:gd name="T46" fmla="*/ 164 w 270"/>
                  <a:gd name="T47" fmla="*/ 124 h 148"/>
                  <a:gd name="T48" fmla="*/ 138 w 270"/>
                  <a:gd name="T49" fmla="*/ 110 h 148"/>
                  <a:gd name="T50" fmla="*/ 88 w 270"/>
                  <a:gd name="T51" fmla="*/ 84 h 148"/>
                  <a:gd name="T52" fmla="*/ 58 w 270"/>
                  <a:gd name="T53" fmla="*/ 66 h 148"/>
                  <a:gd name="T54" fmla="*/ 58 w 270"/>
                  <a:gd name="T55" fmla="*/ 66 h 148"/>
                  <a:gd name="T56" fmla="*/ 44 w 270"/>
                  <a:gd name="T57" fmla="*/ 56 h 148"/>
                  <a:gd name="T58" fmla="*/ 32 w 270"/>
                  <a:gd name="T59" fmla="*/ 46 h 148"/>
                  <a:gd name="T60" fmla="*/ 22 w 270"/>
                  <a:gd name="T61" fmla="*/ 36 h 148"/>
                  <a:gd name="T62" fmla="*/ 14 w 270"/>
                  <a:gd name="T63" fmla="*/ 24 h 148"/>
                  <a:gd name="T64" fmla="*/ 2 w 270"/>
                  <a:gd name="T65" fmla="*/ 6 h 148"/>
                  <a:gd name="T66" fmla="*/ 0 w 270"/>
                  <a:gd name="T67" fmla="*/ 0 h 148"/>
                  <a:gd name="T68" fmla="*/ 0 w 270"/>
                  <a:gd name="T69" fmla="*/ 0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0"/>
                  <a:gd name="T106" fmla="*/ 0 h 148"/>
                  <a:gd name="T107" fmla="*/ 270 w 270"/>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0" h="148">
                    <a:moveTo>
                      <a:pt x="0" y="0"/>
                    </a:moveTo>
                    <a:lnTo>
                      <a:pt x="0" y="0"/>
                    </a:lnTo>
                    <a:lnTo>
                      <a:pt x="8" y="6"/>
                    </a:lnTo>
                    <a:lnTo>
                      <a:pt x="28" y="20"/>
                    </a:lnTo>
                    <a:lnTo>
                      <a:pt x="58" y="40"/>
                    </a:lnTo>
                    <a:lnTo>
                      <a:pt x="96" y="60"/>
                    </a:lnTo>
                    <a:lnTo>
                      <a:pt x="140" y="82"/>
                    </a:lnTo>
                    <a:lnTo>
                      <a:pt x="184" y="100"/>
                    </a:lnTo>
                    <a:lnTo>
                      <a:pt x="206" y="106"/>
                    </a:lnTo>
                    <a:lnTo>
                      <a:pt x="228" y="112"/>
                    </a:lnTo>
                    <a:lnTo>
                      <a:pt x="250" y="116"/>
                    </a:lnTo>
                    <a:lnTo>
                      <a:pt x="270" y="118"/>
                    </a:lnTo>
                    <a:lnTo>
                      <a:pt x="270" y="124"/>
                    </a:lnTo>
                    <a:lnTo>
                      <a:pt x="270" y="128"/>
                    </a:lnTo>
                    <a:lnTo>
                      <a:pt x="266" y="134"/>
                    </a:lnTo>
                    <a:lnTo>
                      <a:pt x="262" y="140"/>
                    </a:lnTo>
                    <a:lnTo>
                      <a:pt x="256" y="146"/>
                    </a:lnTo>
                    <a:lnTo>
                      <a:pt x="246" y="148"/>
                    </a:lnTo>
                    <a:lnTo>
                      <a:pt x="232" y="148"/>
                    </a:lnTo>
                    <a:lnTo>
                      <a:pt x="214" y="146"/>
                    </a:lnTo>
                    <a:lnTo>
                      <a:pt x="190" y="136"/>
                    </a:lnTo>
                    <a:lnTo>
                      <a:pt x="164" y="124"/>
                    </a:lnTo>
                    <a:lnTo>
                      <a:pt x="138" y="110"/>
                    </a:lnTo>
                    <a:lnTo>
                      <a:pt x="88" y="84"/>
                    </a:lnTo>
                    <a:lnTo>
                      <a:pt x="58" y="66"/>
                    </a:lnTo>
                    <a:lnTo>
                      <a:pt x="44" y="56"/>
                    </a:lnTo>
                    <a:lnTo>
                      <a:pt x="32" y="46"/>
                    </a:lnTo>
                    <a:lnTo>
                      <a:pt x="22" y="36"/>
                    </a:lnTo>
                    <a:lnTo>
                      <a:pt x="14" y="24"/>
                    </a:lnTo>
                    <a:lnTo>
                      <a:pt x="2" y="6"/>
                    </a:lnTo>
                    <a:lnTo>
                      <a:pt x="0" y="0"/>
                    </a:lnTo>
                    <a:close/>
                  </a:path>
                </a:pathLst>
              </a:custGeom>
              <a:solidFill>
                <a:srgbClr val="6F7283"/>
              </a:solidFill>
              <a:ln w="9525">
                <a:noFill/>
                <a:round/>
                <a:headEnd/>
                <a:tailEnd/>
              </a:ln>
            </p:spPr>
            <p:txBody>
              <a:bodyPr/>
              <a:lstStyle/>
              <a:p>
                <a:endParaRPr lang="en-US"/>
              </a:p>
            </p:txBody>
          </p:sp>
          <p:sp>
            <p:nvSpPr>
              <p:cNvPr id="19" name="Freeform 6"/>
              <p:cNvSpPr>
                <a:spLocks/>
              </p:cNvSpPr>
              <p:nvPr/>
            </p:nvSpPr>
            <p:spPr bwMode="auto">
              <a:xfrm>
                <a:off x="686" y="1342"/>
                <a:ext cx="54" cy="100"/>
              </a:xfrm>
              <a:custGeom>
                <a:avLst/>
                <a:gdLst>
                  <a:gd name="T0" fmla="*/ 22 w 54"/>
                  <a:gd name="T1" fmla="*/ 12 h 100"/>
                  <a:gd name="T2" fmla="*/ 22 w 54"/>
                  <a:gd name="T3" fmla="*/ 12 h 100"/>
                  <a:gd name="T4" fmla="*/ 8 w 54"/>
                  <a:gd name="T5" fmla="*/ 44 h 100"/>
                  <a:gd name="T6" fmla="*/ 8 w 54"/>
                  <a:gd name="T7" fmla="*/ 44 h 100"/>
                  <a:gd name="T8" fmla="*/ 2 w 54"/>
                  <a:gd name="T9" fmla="*/ 58 h 100"/>
                  <a:gd name="T10" fmla="*/ 2 w 54"/>
                  <a:gd name="T11" fmla="*/ 58 h 100"/>
                  <a:gd name="T12" fmla="*/ 0 w 54"/>
                  <a:gd name="T13" fmla="*/ 64 h 100"/>
                  <a:gd name="T14" fmla="*/ 0 w 54"/>
                  <a:gd name="T15" fmla="*/ 72 h 100"/>
                  <a:gd name="T16" fmla="*/ 0 w 54"/>
                  <a:gd name="T17" fmla="*/ 80 h 100"/>
                  <a:gd name="T18" fmla="*/ 2 w 54"/>
                  <a:gd name="T19" fmla="*/ 88 h 100"/>
                  <a:gd name="T20" fmla="*/ 6 w 54"/>
                  <a:gd name="T21" fmla="*/ 94 h 100"/>
                  <a:gd name="T22" fmla="*/ 12 w 54"/>
                  <a:gd name="T23" fmla="*/ 98 h 100"/>
                  <a:gd name="T24" fmla="*/ 18 w 54"/>
                  <a:gd name="T25" fmla="*/ 100 h 100"/>
                  <a:gd name="T26" fmla="*/ 26 w 54"/>
                  <a:gd name="T27" fmla="*/ 100 h 100"/>
                  <a:gd name="T28" fmla="*/ 26 w 54"/>
                  <a:gd name="T29" fmla="*/ 100 h 100"/>
                  <a:gd name="T30" fmla="*/ 32 w 54"/>
                  <a:gd name="T31" fmla="*/ 96 h 100"/>
                  <a:gd name="T32" fmla="*/ 34 w 54"/>
                  <a:gd name="T33" fmla="*/ 92 h 100"/>
                  <a:gd name="T34" fmla="*/ 32 w 54"/>
                  <a:gd name="T35" fmla="*/ 92 h 100"/>
                  <a:gd name="T36" fmla="*/ 30 w 54"/>
                  <a:gd name="T37" fmla="*/ 90 h 100"/>
                  <a:gd name="T38" fmla="*/ 30 w 54"/>
                  <a:gd name="T39" fmla="*/ 90 h 100"/>
                  <a:gd name="T40" fmla="*/ 24 w 54"/>
                  <a:gd name="T41" fmla="*/ 86 h 100"/>
                  <a:gd name="T42" fmla="*/ 20 w 54"/>
                  <a:gd name="T43" fmla="*/ 82 h 100"/>
                  <a:gd name="T44" fmla="*/ 16 w 54"/>
                  <a:gd name="T45" fmla="*/ 78 h 100"/>
                  <a:gd name="T46" fmla="*/ 14 w 54"/>
                  <a:gd name="T47" fmla="*/ 72 h 100"/>
                  <a:gd name="T48" fmla="*/ 14 w 54"/>
                  <a:gd name="T49" fmla="*/ 66 h 100"/>
                  <a:gd name="T50" fmla="*/ 16 w 54"/>
                  <a:gd name="T51" fmla="*/ 56 h 100"/>
                  <a:gd name="T52" fmla="*/ 18 w 54"/>
                  <a:gd name="T53" fmla="*/ 46 h 100"/>
                  <a:gd name="T54" fmla="*/ 18 w 54"/>
                  <a:gd name="T55" fmla="*/ 46 h 100"/>
                  <a:gd name="T56" fmla="*/ 20 w 54"/>
                  <a:gd name="T57" fmla="*/ 50 h 100"/>
                  <a:gd name="T58" fmla="*/ 22 w 54"/>
                  <a:gd name="T59" fmla="*/ 60 h 100"/>
                  <a:gd name="T60" fmla="*/ 26 w 54"/>
                  <a:gd name="T61" fmla="*/ 64 h 100"/>
                  <a:gd name="T62" fmla="*/ 30 w 54"/>
                  <a:gd name="T63" fmla="*/ 68 h 100"/>
                  <a:gd name="T64" fmla="*/ 36 w 54"/>
                  <a:gd name="T65" fmla="*/ 72 h 100"/>
                  <a:gd name="T66" fmla="*/ 44 w 54"/>
                  <a:gd name="T67" fmla="*/ 72 h 100"/>
                  <a:gd name="T68" fmla="*/ 44 w 54"/>
                  <a:gd name="T69" fmla="*/ 72 h 100"/>
                  <a:gd name="T70" fmla="*/ 50 w 54"/>
                  <a:gd name="T71" fmla="*/ 70 h 100"/>
                  <a:gd name="T72" fmla="*/ 52 w 54"/>
                  <a:gd name="T73" fmla="*/ 66 h 100"/>
                  <a:gd name="T74" fmla="*/ 52 w 54"/>
                  <a:gd name="T75" fmla="*/ 64 h 100"/>
                  <a:gd name="T76" fmla="*/ 50 w 54"/>
                  <a:gd name="T77" fmla="*/ 62 h 100"/>
                  <a:gd name="T78" fmla="*/ 50 w 54"/>
                  <a:gd name="T79" fmla="*/ 62 h 100"/>
                  <a:gd name="T80" fmla="*/ 36 w 54"/>
                  <a:gd name="T81" fmla="*/ 50 h 100"/>
                  <a:gd name="T82" fmla="*/ 32 w 54"/>
                  <a:gd name="T83" fmla="*/ 42 h 100"/>
                  <a:gd name="T84" fmla="*/ 30 w 54"/>
                  <a:gd name="T85" fmla="*/ 38 h 100"/>
                  <a:gd name="T86" fmla="*/ 30 w 54"/>
                  <a:gd name="T87" fmla="*/ 32 h 100"/>
                  <a:gd name="T88" fmla="*/ 30 w 54"/>
                  <a:gd name="T89" fmla="*/ 32 h 100"/>
                  <a:gd name="T90" fmla="*/ 34 w 54"/>
                  <a:gd name="T91" fmla="*/ 24 h 100"/>
                  <a:gd name="T92" fmla="*/ 40 w 54"/>
                  <a:gd name="T93" fmla="*/ 16 h 100"/>
                  <a:gd name="T94" fmla="*/ 46 w 54"/>
                  <a:gd name="T95" fmla="*/ 12 h 100"/>
                  <a:gd name="T96" fmla="*/ 52 w 54"/>
                  <a:gd name="T97" fmla="*/ 12 h 100"/>
                  <a:gd name="T98" fmla="*/ 52 w 54"/>
                  <a:gd name="T99" fmla="*/ 12 h 100"/>
                  <a:gd name="T100" fmla="*/ 54 w 54"/>
                  <a:gd name="T101" fmla="*/ 6 h 100"/>
                  <a:gd name="T102" fmla="*/ 54 w 54"/>
                  <a:gd name="T103" fmla="*/ 2 h 100"/>
                  <a:gd name="T104" fmla="*/ 52 w 54"/>
                  <a:gd name="T105" fmla="*/ 0 h 100"/>
                  <a:gd name="T106" fmla="*/ 50 w 54"/>
                  <a:gd name="T107" fmla="*/ 0 h 100"/>
                  <a:gd name="T108" fmla="*/ 50 w 54"/>
                  <a:gd name="T109" fmla="*/ 0 h 100"/>
                  <a:gd name="T110" fmla="*/ 44 w 54"/>
                  <a:gd name="T111" fmla="*/ 0 h 100"/>
                  <a:gd name="T112" fmla="*/ 38 w 54"/>
                  <a:gd name="T113" fmla="*/ 2 h 100"/>
                  <a:gd name="T114" fmla="*/ 30 w 54"/>
                  <a:gd name="T115" fmla="*/ 4 h 100"/>
                  <a:gd name="T116" fmla="*/ 22 w 54"/>
                  <a:gd name="T117" fmla="*/ 12 h 100"/>
                  <a:gd name="T118" fmla="*/ 22 w 54"/>
                  <a:gd name="T119" fmla="*/ 12 h 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
                  <a:gd name="T181" fmla="*/ 0 h 100"/>
                  <a:gd name="T182" fmla="*/ 54 w 54"/>
                  <a:gd name="T183" fmla="*/ 100 h 1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 h="100">
                    <a:moveTo>
                      <a:pt x="22" y="12"/>
                    </a:moveTo>
                    <a:lnTo>
                      <a:pt x="22" y="12"/>
                    </a:lnTo>
                    <a:lnTo>
                      <a:pt x="8" y="44"/>
                    </a:lnTo>
                    <a:lnTo>
                      <a:pt x="2" y="58"/>
                    </a:lnTo>
                    <a:lnTo>
                      <a:pt x="0" y="64"/>
                    </a:lnTo>
                    <a:lnTo>
                      <a:pt x="0" y="72"/>
                    </a:lnTo>
                    <a:lnTo>
                      <a:pt x="0" y="80"/>
                    </a:lnTo>
                    <a:lnTo>
                      <a:pt x="2" y="88"/>
                    </a:lnTo>
                    <a:lnTo>
                      <a:pt x="6" y="94"/>
                    </a:lnTo>
                    <a:lnTo>
                      <a:pt x="12" y="98"/>
                    </a:lnTo>
                    <a:lnTo>
                      <a:pt x="18" y="100"/>
                    </a:lnTo>
                    <a:lnTo>
                      <a:pt x="26" y="100"/>
                    </a:lnTo>
                    <a:lnTo>
                      <a:pt x="32" y="96"/>
                    </a:lnTo>
                    <a:lnTo>
                      <a:pt x="34" y="92"/>
                    </a:lnTo>
                    <a:lnTo>
                      <a:pt x="32" y="92"/>
                    </a:lnTo>
                    <a:lnTo>
                      <a:pt x="30" y="90"/>
                    </a:lnTo>
                    <a:lnTo>
                      <a:pt x="24" y="86"/>
                    </a:lnTo>
                    <a:lnTo>
                      <a:pt x="20" y="82"/>
                    </a:lnTo>
                    <a:lnTo>
                      <a:pt x="16" y="78"/>
                    </a:lnTo>
                    <a:lnTo>
                      <a:pt x="14" y="72"/>
                    </a:lnTo>
                    <a:lnTo>
                      <a:pt x="14" y="66"/>
                    </a:lnTo>
                    <a:lnTo>
                      <a:pt x="16" y="56"/>
                    </a:lnTo>
                    <a:lnTo>
                      <a:pt x="18" y="46"/>
                    </a:lnTo>
                    <a:lnTo>
                      <a:pt x="20" y="50"/>
                    </a:lnTo>
                    <a:lnTo>
                      <a:pt x="22" y="60"/>
                    </a:lnTo>
                    <a:lnTo>
                      <a:pt x="26" y="64"/>
                    </a:lnTo>
                    <a:lnTo>
                      <a:pt x="30" y="68"/>
                    </a:lnTo>
                    <a:lnTo>
                      <a:pt x="36" y="72"/>
                    </a:lnTo>
                    <a:lnTo>
                      <a:pt x="44" y="72"/>
                    </a:lnTo>
                    <a:lnTo>
                      <a:pt x="50" y="70"/>
                    </a:lnTo>
                    <a:lnTo>
                      <a:pt x="52" y="66"/>
                    </a:lnTo>
                    <a:lnTo>
                      <a:pt x="52" y="64"/>
                    </a:lnTo>
                    <a:lnTo>
                      <a:pt x="50" y="62"/>
                    </a:lnTo>
                    <a:lnTo>
                      <a:pt x="36" y="50"/>
                    </a:lnTo>
                    <a:lnTo>
                      <a:pt x="32" y="42"/>
                    </a:lnTo>
                    <a:lnTo>
                      <a:pt x="30" y="38"/>
                    </a:lnTo>
                    <a:lnTo>
                      <a:pt x="30" y="32"/>
                    </a:lnTo>
                    <a:lnTo>
                      <a:pt x="34" y="24"/>
                    </a:lnTo>
                    <a:lnTo>
                      <a:pt x="40" y="16"/>
                    </a:lnTo>
                    <a:lnTo>
                      <a:pt x="46" y="12"/>
                    </a:lnTo>
                    <a:lnTo>
                      <a:pt x="52" y="12"/>
                    </a:lnTo>
                    <a:lnTo>
                      <a:pt x="54" y="6"/>
                    </a:lnTo>
                    <a:lnTo>
                      <a:pt x="54" y="2"/>
                    </a:lnTo>
                    <a:lnTo>
                      <a:pt x="52" y="0"/>
                    </a:lnTo>
                    <a:lnTo>
                      <a:pt x="50" y="0"/>
                    </a:lnTo>
                    <a:lnTo>
                      <a:pt x="44" y="0"/>
                    </a:lnTo>
                    <a:lnTo>
                      <a:pt x="38" y="2"/>
                    </a:lnTo>
                    <a:lnTo>
                      <a:pt x="30" y="4"/>
                    </a:lnTo>
                    <a:lnTo>
                      <a:pt x="22" y="12"/>
                    </a:lnTo>
                    <a:close/>
                  </a:path>
                </a:pathLst>
              </a:custGeom>
              <a:solidFill>
                <a:srgbClr val="CC8683"/>
              </a:solidFill>
              <a:ln w="9525">
                <a:noFill/>
                <a:round/>
                <a:headEnd/>
                <a:tailEnd/>
              </a:ln>
            </p:spPr>
            <p:txBody>
              <a:bodyPr/>
              <a:lstStyle/>
              <a:p>
                <a:endParaRPr lang="en-US"/>
              </a:p>
            </p:txBody>
          </p:sp>
          <p:sp>
            <p:nvSpPr>
              <p:cNvPr id="20" name="Freeform 7"/>
              <p:cNvSpPr>
                <a:spLocks/>
              </p:cNvSpPr>
              <p:nvPr/>
            </p:nvSpPr>
            <p:spPr bwMode="auto">
              <a:xfrm>
                <a:off x="842" y="1244"/>
                <a:ext cx="338" cy="242"/>
              </a:xfrm>
              <a:custGeom>
                <a:avLst/>
                <a:gdLst>
                  <a:gd name="T0" fmla="*/ 0 w 338"/>
                  <a:gd name="T1" fmla="*/ 126 h 242"/>
                  <a:gd name="T2" fmla="*/ 0 w 338"/>
                  <a:gd name="T3" fmla="*/ 126 h 242"/>
                  <a:gd name="T4" fmla="*/ 18 w 338"/>
                  <a:gd name="T5" fmla="*/ 126 h 242"/>
                  <a:gd name="T6" fmla="*/ 38 w 338"/>
                  <a:gd name="T7" fmla="*/ 128 h 242"/>
                  <a:gd name="T8" fmla="*/ 62 w 338"/>
                  <a:gd name="T9" fmla="*/ 130 h 242"/>
                  <a:gd name="T10" fmla="*/ 88 w 338"/>
                  <a:gd name="T11" fmla="*/ 136 h 242"/>
                  <a:gd name="T12" fmla="*/ 114 w 338"/>
                  <a:gd name="T13" fmla="*/ 142 h 242"/>
                  <a:gd name="T14" fmla="*/ 140 w 338"/>
                  <a:gd name="T15" fmla="*/ 152 h 242"/>
                  <a:gd name="T16" fmla="*/ 150 w 338"/>
                  <a:gd name="T17" fmla="*/ 160 h 242"/>
                  <a:gd name="T18" fmla="*/ 160 w 338"/>
                  <a:gd name="T19" fmla="*/ 166 h 242"/>
                  <a:gd name="T20" fmla="*/ 160 w 338"/>
                  <a:gd name="T21" fmla="*/ 166 h 242"/>
                  <a:gd name="T22" fmla="*/ 214 w 338"/>
                  <a:gd name="T23" fmla="*/ 214 h 242"/>
                  <a:gd name="T24" fmla="*/ 232 w 338"/>
                  <a:gd name="T25" fmla="*/ 232 h 242"/>
                  <a:gd name="T26" fmla="*/ 232 w 338"/>
                  <a:gd name="T27" fmla="*/ 232 h 242"/>
                  <a:gd name="T28" fmla="*/ 238 w 338"/>
                  <a:gd name="T29" fmla="*/ 236 h 242"/>
                  <a:gd name="T30" fmla="*/ 246 w 338"/>
                  <a:gd name="T31" fmla="*/ 240 h 242"/>
                  <a:gd name="T32" fmla="*/ 254 w 338"/>
                  <a:gd name="T33" fmla="*/ 242 h 242"/>
                  <a:gd name="T34" fmla="*/ 262 w 338"/>
                  <a:gd name="T35" fmla="*/ 242 h 242"/>
                  <a:gd name="T36" fmla="*/ 270 w 338"/>
                  <a:gd name="T37" fmla="*/ 240 h 242"/>
                  <a:gd name="T38" fmla="*/ 276 w 338"/>
                  <a:gd name="T39" fmla="*/ 234 h 242"/>
                  <a:gd name="T40" fmla="*/ 280 w 338"/>
                  <a:gd name="T41" fmla="*/ 224 h 242"/>
                  <a:gd name="T42" fmla="*/ 280 w 338"/>
                  <a:gd name="T43" fmla="*/ 224 h 242"/>
                  <a:gd name="T44" fmla="*/ 296 w 338"/>
                  <a:gd name="T45" fmla="*/ 226 h 242"/>
                  <a:gd name="T46" fmla="*/ 310 w 338"/>
                  <a:gd name="T47" fmla="*/ 228 h 242"/>
                  <a:gd name="T48" fmla="*/ 324 w 338"/>
                  <a:gd name="T49" fmla="*/ 226 h 242"/>
                  <a:gd name="T50" fmla="*/ 324 w 338"/>
                  <a:gd name="T51" fmla="*/ 226 h 242"/>
                  <a:gd name="T52" fmla="*/ 330 w 338"/>
                  <a:gd name="T53" fmla="*/ 224 h 242"/>
                  <a:gd name="T54" fmla="*/ 334 w 338"/>
                  <a:gd name="T55" fmla="*/ 222 h 242"/>
                  <a:gd name="T56" fmla="*/ 336 w 338"/>
                  <a:gd name="T57" fmla="*/ 218 h 242"/>
                  <a:gd name="T58" fmla="*/ 338 w 338"/>
                  <a:gd name="T59" fmla="*/ 214 h 242"/>
                  <a:gd name="T60" fmla="*/ 338 w 338"/>
                  <a:gd name="T61" fmla="*/ 208 h 242"/>
                  <a:gd name="T62" fmla="*/ 338 w 338"/>
                  <a:gd name="T63" fmla="*/ 202 h 242"/>
                  <a:gd name="T64" fmla="*/ 334 w 338"/>
                  <a:gd name="T65" fmla="*/ 196 h 242"/>
                  <a:gd name="T66" fmla="*/ 330 w 338"/>
                  <a:gd name="T67" fmla="*/ 188 h 242"/>
                  <a:gd name="T68" fmla="*/ 330 w 338"/>
                  <a:gd name="T69" fmla="*/ 188 h 242"/>
                  <a:gd name="T70" fmla="*/ 318 w 338"/>
                  <a:gd name="T71" fmla="*/ 174 h 242"/>
                  <a:gd name="T72" fmla="*/ 302 w 338"/>
                  <a:gd name="T73" fmla="*/ 158 h 242"/>
                  <a:gd name="T74" fmla="*/ 284 w 338"/>
                  <a:gd name="T75" fmla="*/ 142 h 242"/>
                  <a:gd name="T76" fmla="*/ 266 w 338"/>
                  <a:gd name="T77" fmla="*/ 128 h 242"/>
                  <a:gd name="T78" fmla="*/ 226 w 338"/>
                  <a:gd name="T79" fmla="*/ 100 h 242"/>
                  <a:gd name="T80" fmla="*/ 194 w 338"/>
                  <a:gd name="T81" fmla="*/ 82 h 242"/>
                  <a:gd name="T82" fmla="*/ 194 w 338"/>
                  <a:gd name="T83" fmla="*/ 82 h 242"/>
                  <a:gd name="T84" fmla="*/ 182 w 338"/>
                  <a:gd name="T85" fmla="*/ 74 h 242"/>
                  <a:gd name="T86" fmla="*/ 170 w 338"/>
                  <a:gd name="T87" fmla="*/ 64 h 242"/>
                  <a:gd name="T88" fmla="*/ 144 w 338"/>
                  <a:gd name="T89" fmla="*/ 42 h 242"/>
                  <a:gd name="T90" fmla="*/ 130 w 338"/>
                  <a:gd name="T91" fmla="*/ 30 h 242"/>
                  <a:gd name="T92" fmla="*/ 112 w 338"/>
                  <a:gd name="T93" fmla="*/ 20 h 242"/>
                  <a:gd name="T94" fmla="*/ 90 w 338"/>
                  <a:gd name="T95" fmla="*/ 10 h 242"/>
                  <a:gd name="T96" fmla="*/ 64 w 338"/>
                  <a:gd name="T97" fmla="*/ 2 h 242"/>
                  <a:gd name="T98" fmla="*/ 64 w 338"/>
                  <a:gd name="T99" fmla="*/ 2 h 242"/>
                  <a:gd name="T100" fmla="*/ 50 w 338"/>
                  <a:gd name="T101" fmla="*/ 0 h 242"/>
                  <a:gd name="T102" fmla="*/ 40 w 338"/>
                  <a:gd name="T103" fmla="*/ 0 h 242"/>
                  <a:gd name="T104" fmla="*/ 30 w 338"/>
                  <a:gd name="T105" fmla="*/ 6 h 242"/>
                  <a:gd name="T106" fmla="*/ 22 w 338"/>
                  <a:gd name="T107" fmla="*/ 12 h 242"/>
                  <a:gd name="T108" fmla="*/ 16 w 338"/>
                  <a:gd name="T109" fmla="*/ 22 h 242"/>
                  <a:gd name="T110" fmla="*/ 10 w 338"/>
                  <a:gd name="T111" fmla="*/ 32 h 242"/>
                  <a:gd name="T112" fmla="*/ 6 w 338"/>
                  <a:gd name="T113" fmla="*/ 44 h 242"/>
                  <a:gd name="T114" fmla="*/ 4 w 338"/>
                  <a:gd name="T115" fmla="*/ 56 h 242"/>
                  <a:gd name="T116" fmla="*/ 0 w 338"/>
                  <a:gd name="T117" fmla="*/ 82 h 242"/>
                  <a:gd name="T118" fmla="*/ 0 w 338"/>
                  <a:gd name="T119" fmla="*/ 104 h 242"/>
                  <a:gd name="T120" fmla="*/ 0 w 338"/>
                  <a:gd name="T121" fmla="*/ 126 h 242"/>
                  <a:gd name="T122" fmla="*/ 0 w 338"/>
                  <a:gd name="T123" fmla="*/ 126 h 2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8"/>
                  <a:gd name="T187" fmla="*/ 0 h 242"/>
                  <a:gd name="T188" fmla="*/ 338 w 338"/>
                  <a:gd name="T189" fmla="*/ 242 h 2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8" h="242">
                    <a:moveTo>
                      <a:pt x="0" y="126"/>
                    </a:moveTo>
                    <a:lnTo>
                      <a:pt x="0" y="126"/>
                    </a:lnTo>
                    <a:lnTo>
                      <a:pt x="18" y="126"/>
                    </a:lnTo>
                    <a:lnTo>
                      <a:pt x="38" y="128"/>
                    </a:lnTo>
                    <a:lnTo>
                      <a:pt x="62" y="130"/>
                    </a:lnTo>
                    <a:lnTo>
                      <a:pt x="88" y="136"/>
                    </a:lnTo>
                    <a:lnTo>
                      <a:pt x="114" y="142"/>
                    </a:lnTo>
                    <a:lnTo>
                      <a:pt x="140" y="152"/>
                    </a:lnTo>
                    <a:lnTo>
                      <a:pt x="150" y="160"/>
                    </a:lnTo>
                    <a:lnTo>
                      <a:pt x="160" y="166"/>
                    </a:lnTo>
                    <a:lnTo>
                      <a:pt x="214" y="214"/>
                    </a:lnTo>
                    <a:lnTo>
                      <a:pt x="232" y="232"/>
                    </a:lnTo>
                    <a:lnTo>
                      <a:pt x="238" y="236"/>
                    </a:lnTo>
                    <a:lnTo>
                      <a:pt x="246" y="240"/>
                    </a:lnTo>
                    <a:lnTo>
                      <a:pt x="254" y="242"/>
                    </a:lnTo>
                    <a:lnTo>
                      <a:pt x="262" y="242"/>
                    </a:lnTo>
                    <a:lnTo>
                      <a:pt x="270" y="240"/>
                    </a:lnTo>
                    <a:lnTo>
                      <a:pt x="276" y="234"/>
                    </a:lnTo>
                    <a:lnTo>
                      <a:pt x="280" y="224"/>
                    </a:lnTo>
                    <a:lnTo>
                      <a:pt x="296" y="226"/>
                    </a:lnTo>
                    <a:lnTo>
                      <a:pt x="310" y="228"/>
                    </a:lnTo>
                    <a:lnTo>
                      <a:pt x="324" y="226"/>
                    </a:lnTo>
                    <a:lnTo>
                      <a:pt x="330" y="224"/>
                    </a:lnTo>
                    <a:lnTo>
                      <a:pt x="334" y="222"/>
                    </a:lnTo>
                    <a:lnTo>
                      <a:pt x="336" y="218"/>
                    </a:lnTo>
                    <a:lnTo>
                      <a:pt x="338" y="214"/>
                    </a:lnTo>
                    <a:lnTo>
                      <a:pt x="338" y="208"/>
                    </a:lnTo>
                    <a:lnTo>
                      <a:pt x="338" y="202"/>
                    </a:lnTo>
                    <a:lnTo>
                      <a:pt x="334" y="196"/>
                    </a:lnTo>
                    <a:lnTo>
                      <a:pt x="330" y="188"/>
                    </a:lnTo>
                    <a:lnTo>
                      <a:pt x="318" y="174"/>
                    </a:lnTo>
                    <a:lnTo>
                      <a:pt x="302" y="158"/>
                    </a:lnTo>
                    <a:lnTo>
                      <a:pt x="284" y="142"/>
                    </a:lnTo>
                    <a:lnTo>
                      <a:pt x="266" y="128"/>
                    </a:lnTo>
                    <a:lnTo>
                      <a:pt x="226" y="100"/>
                    </a:lnTo>
                    <a:lnTo>
                      <a:pt x="194" y="82"/>
                    </a:lnTo>
                    <a:lnTo>
                      <a:pt x="182" y="74"/>
                    </a:lnTo>
                    <a:lnTo>
                      <a:pt x="170" y="64"/>
                    </a:lnTo>
                    <a:lnTo>
                      <a:pt x="144" y="42"/>
                    </a:lnTo>
                    <a:lnTo>
                      <a:pt x="130" y="30"/>
                    </a:lnTo>
                    <a:lnTo>
                      <a:pt x="112" y="20"/>
                    </a:lnTo>
                    <a:lnTo>
                      <a:pt x="90" y="10"/>
                    </a:lnTo>
                    <a:lnTo>
                      <a:pt x="64" y="2"/>
                    </a:lnTo>
                    <a:lnTo>
                      <a:pt x="50" y="0"/>
                    </a:lnTo>
                    <a:lnTo>
                      <a:pt x="40" y="0"/>
                    </a:lnTo>
                    <a:lnTo>
                      <a:pt x="30" y="6"/>
                    </a:lnTo>
                    <a:lnTo>
                      <a:pt x="22" y="12"/>
                    </a:lnTo>
                    <a:lnTo>
                      <a:pt x="16" y="22"/>
                    </a:lnTo>
                    <a:lnTo>
                      <a:pt x="10" y="32"/>
                    </a:lnTo>
                    <a:lnTo>
                      <a:pt x="6" y="44"/>
                    </a:lnTo>
                    <a:lnTo>
                      <a:pt x="4" y="56"/>
                    </a:lnTo>
                    <a:lnTo>
                      <a:pt x="0" y="82"/>
                    </a:lnTo>
                    <a:lnTo>
                      <a:pt x="0" y="104"/>
                    </a:lnTo>
                    <a:lnTo>
                      <a:pt x="0" y="126"/>
                    </a:lnTo>
                    <a:close/>
                  </a:path>
                </a:pathLst>
              </a:custGeom>
              <a:solidFill>
                <a:srgbClr val="D4D3D7"/>
              </a:solidFill>
              <a:ln w="9525">
                <a:noFill/>
                <a:round/>
                <a:headEnd/>
                <a:tailEnd/>
              </a:ln>
            </p:spPr>
            <p:txBody>
              <a:bodyPr/>
              <a:lstStyle/>
              <a:p>
                <a:endParaRPr lang="en-US"/>
              </a:p>
            </p:txBody>
          </p:sp>
          <p:sp>
            <p:nvSpPr>
              <p:cNvPr id="21" name="Freeform 8"/>
              <p:cNvSpPr>
                <a:spLocks/>
              </p:cNvSpPr>
              <p:nvPr/>
            </p:nvSpPr>
            <p:spPr bwMode="auto">
              <a:xfrm>
                <a:off x="622" y="630"/>
                <a:ext cx="348" cy="638"/>
              </a:xfrm>
              <a:custGeom>
                <a:avLst/>
                <a:gdLst>
                  <a:gd name="T0" fmla="*/ 24 w 348"/>
                  <a:gd name="T1" fmla="*/ 516 h 638"/>
                  <a:gd name="T2" fmla="*/ 4 w 348"/>
                  <a:gd name="T3" fmla="*/ 428 h 638"/>
                  <a:gd name="T4" fmla="*/ 2 w 348"/>
                  <a:gd name="T5" fmla="*/ 344 h 638"/>
                  <a:gd name="T6" fmla="*/ 10 w 348"/>
                  <a:gd name="T7" fmla="*/ 300 h 638"/>
                  <a:gd name="T8" fmla="*/ 38 w 348"/>
                  <a:gd name="T9" fmla="*/ 240 h 638"/>
                  <a:gd name="T10" fmla="*/ 106 w 348"/>
                  <a:gd name="T11" fmla="*/ 138 h 638"/>
                  <a:gd name="T12" fmla="*/ 152 w 348"/>
                  <a:gd name="T13" fmla="*/ 52 h 638"/>
                  <a:gd name="T14" fmla="*/ 172 w 348"/>
                  <a:gd name="T15" fmla="*/ 0 h 638"/>
                  <a:gd name="T16" fmla="*/ 180 w 348"/>
                  <a:gd name="T17" fmla="*/ 50 h 638"/>
                  <a:gd name="T18" fmla="*/ 164 w 348"/>
                  <a:gd name="T19" fmla="*/ 140 h 638"/>
                  <a:gd name="T20" fmla="*/ 132 w 348"/>
                  <a:gd name="T21" fmla="*/ 218 h 638"/>
                  <a:gd name="T22" fmla="*/ 182 w 348"/>
                  <a:gd name="T23" fmla="*/ 148 h 638"/>
                  <a:gd name="T24" fmla="*/ 234 w 348"/>
                  <a:gd name="T25" fmla="*/ 56 h 638"/>
                  <a:gd name="T26" fmla="*/ 244 w 348"/>
                  <a:gd name="T27" fmla="*/ 30 h 638"/>
                  <a:gd name="T28" fmla="*/ 246 w 348"/>
                  <a:gd name="T29" fmla="*/ 72 h 638"/>
                  <a:gd name="T30" fmla="*/ 240 w 348"/>
                  <a:gd name="T31" fmla="*/ 120 h 638"/>
                  <a:gd name="T32" fmla="*/ 214 w 348"/>
                  <a:gd name="T33" fmla="*/ 180 h 638"/>
                  <a:gd name="T34" fmla="*/ 162 w 348"/>
                  <a:gd name="T35" fmla="*/ 254 h 638"/>
                  <a:gd name="T36" fmla="*/ 154 w 348"/>
                  <a:gd name="T37" fmla="*/ 272 h 638"/>
                  <a:gd name="T38" fmla="*/ 236 w 348"/>
                  <a:gd name="T39" fmla="*/ 224 h 638"/>
                  <a:gd name="T40" fmla="*/ 278 w 348"/>
                  <a:gd name="T41" fmla="*/ 182 h 638"/>
                  <a:gd name="T42" fmla="*/ 278 w 348"/>
                  <a:gd name="T43" fmla="*/ 214 h 638"/>
                  <a:gd name="T44" fmla="*/ 258 w 348"/>
                  <a:gd name="T45" fmla="*/ 260 h 638"/>
                  <a:gd name="T46" fmla="*/ 222 w 348"/>
                  <a:gd name="T47" fmla="*/ 300 h 638"/>
                  <a:gd name="T48" fmla="*/ 158 w 348"/>
                  <a:gd name="T49" fmla="*/ 344 h 638"/>
                  <a:gd name="T50" fmla="*/ 200 w 348"/>
                  <a:gd name="T51" fmla="*/ 346 h 638"/>
                  <a:gd name="T52" fmla="*/ 274 w 348"/>
                  <a:gd name="T53" fmla="*/ 338 h 638"/>
                  <a:gd name="T54" fmla="*/ 320 w 348"/>
                  <a:gd name="T55" fmla="*/ 318 h 638"/>
                  <a:gd name="T56" fmla="*/ 348 w 348"/>
                  <a:gd name="T57" fmla="*/ 294 h 638"/>
                  <a:gd name="T58" fmla="*/ 338 w 348"/>
                  <a:gd name="T59" fmla="*/ 318 h 638"/>
                  <a:gd name="T60" fmla="*/ 302 w 348"/>
                  <a:gd name="T61" fmla="*/ 348 h 638"/>
                  <a:gd name="T62" fmla="*/ 252 w 348"/>
                  <a:gd name="T63" fmla="*/ 370 h 638"/>
                  <a:gd name="T64" fmla="*/ 172 w 348"/>
                  <a:gd name="T65" fmla="*/ 390 h 638"/>
                  <a:gd name="T66" fmla="*/ 216 w 348"/>
                  <a:gd name="T67" fmla="*/ 402 h 638"/>
                  <a:gd name="T68" fmla="*/ 276 w 348"/>
                  <a:gd name="T69" fmla="*/ 408 h 638"/>
                  <a:gd name="T70" fmla="*/ 292 w 348"/>
                  <a:gd name="T71" fmla="*/ 412 h 638"/>
                  <a:gd name="T72" fmla="*/ 262 w 348"/>
                  <a:gd name="T73" fmla="*/ 434 h 638"/>
                  <a:gd name="T74" fmla="*/ 216 w 348"/>
                  <a:gd name="T75" fmla="*/ 440 h 638"/>
                  <a:gd name="T76" fmla="*/ 182 w 348"/>
                  <a:gd name="T77" fmla="*/ 438 h 638"/>
                  <a:gd name="T78" fmla="*/ 208 w 348"/>
                  <a:gd name="T79" fmla="*/ 458 h 638"/>
                  <a:gd name="T80" fmla="*/ 252 w 348"/>
                  <a:gd name="T81" fmla="*/ 464 h 638"/>
                  <a:gd name="T82" fmla="*/ 250 w 348"/>
                  <a:gd name="T83" fmla="*/ 482 h 638"/>
                  <a:gd name="T84" fmla="*/ 234 w 348"/>
                  <a:gd name="T85" fmla="*/ 496 h 638"/>
                  <a:gd name="T86" fmla="*/ 206 w 348"/>
                  <a:gd name="T87" fmla="*/ 496 h 638"/>
                  <a:gd name="T88" fmla="*/ 160 w 348"/>
                  <a:gd name="T89" fmla="*/ 482 h 638"/>
                  <a:gd name="T90" fmla="*/ 184 w 348"/>
                  <a:gd name="T91" fmla="*/ 502 h 638"/>
                  <a:gd name="T92" fmla="*/ 226 w 348"/>
                  <a:gd name="T93" fmla="*/ 524 h 638"/>
                  <a:gd name="T94" fmla="*/ 240 w 348"/>
                  <a:gd name="T95" fmla="*/ 534 h 638"/>
                  <a:gd name="T96" fmla="*/ 206 w 348"/>
                  <a:gd name="T97" fmla="*/ 554 h 638"/>
                  <a:gd name="T98" fmla="*/ 166 w 348"/>
                  <a:gd name="T99" fmla="*/ 552 h 638"/>
                  <a:gd name="T100" fmla="*/ 140 w 348"/>
                  <a:gd name="T101" fmla="*/ 542 h 638"/>
                  <a:gd name="T102" fmla="*/ 208 w 348"/>
                  <a:gd name="T103" fmla="*/ 618 h 638"/>
                  <a:gd name="T104" fmla="*/ 216 w 348"/>
                  <a:gd name="T105" fmla="*/ 630 h 638"/>
                  <a:gd name="T106" fmla="*/ 208 w 348"/>
                  <a:gd name="T107" fmla="*/ 638 h 638"/>
                  <a:gd name="T108" fmla="*/ 174 w 348"/>
                  <a:gd name="T109" fmla="*/ 616 h 638"/>
                  <a:gd name="T110" fmla="*/ 134 w 348"/>
                  <a:gd name="T111" fmla="*/ 586 h 638"/>
                  <a:gd name="T112" fmla="*/ 48 w 348"/>
                  <a:gd name="T113" fmla="*/ 542 h 6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8"/>
                  <a:gd name="T172" fmla="*/ 0 h 638"/>
                  <a:gd name="T173" fmla="*/ 348 w 348"/>
                  <a:gd name="T174" fmla="*/ 638 h 6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8" h="638">
                    <a:moveTo>
                      <a:pt x="32" y="536"/>
                    </a:moveTo>
                    <a:lnTo>
                      <a:pt x="32" y="536"/>
                    </a:lnTo>
                    <a:lnTo>
                      <a:pt x="24" y="516"/>
                    </a:lnTo>
                    <a:lnTo>
                      <a:pt x="16" y="492"/>
                    </a:lnTo>
                    <a:lnTo>
                      <a:pt x="10" y="462"/>
                    </a:lnTo>
                    <a:lnTo>
                      <a:pt x="4" y="428"/>
                    </a:lnTo>
                    <a:lnTo>
                      <a:pt x="0" y="388"/>
                    </a:lnTo>
                    <a:lnTo>
                      <a:pt x="0" y="366"/>
                    </a:lnTo>
                    <a:lnTo>
                      <a:pt x="2" y="344"/>
                    </a:lnTo>
                    <a:lnTo>
                      <a:pt x="4" y="322"/>
                    </a:lnTo>
                    <a:lnTo>
                      <a:pt x="10" y="300"/>
                    </a:lnTo>
                    <a:lnTo>
                      <a:pt x="14" y="284"/>
                    </a:lnTo>
                    <a:lnTo>
                      <a:pt x="20" y="270"/>
                    </a:lnTo>
                    <a:lnTo>
                      <a:pt x="38" y="240"/>
                    </a:lnTo>
                    <a:lnTo>
                      <a:pt x="58" y="208"/>
                    </a:lnTo>
                    <a:lnTo>
                      <a:pt x="82" y="176"/>
                    </a:lnTo>
                    <a:lnTo>
                      <a:pt x="106" y="138"/>
                    </a:lnTo>
                    <a:lnTo>
                      <a:pt x="130" y="98"/>
                    </a:lnTo>
                    <a:lnTo>
                      <a:pt x="142" y="76"/>
                    </a:lnTo>
                    <a:lnTo>
                      <a:pt x="152" y="52"/>
                    </a:lnTo>
                    <a:lnTo>
                      <a:pt x="162" y="26"/>
                    </a:lnTo>
                    <a:lnTo>
                      <a:pt x="172" y="0"/>
                    </a:lnTo>
                    <a:lnTo>
                      <a:pt x="176" y="12"/>
                    </a:lnTo>
                    <a:lnTo>
                      <a:pt x="180" y="28"/>
                    </a:lnTo>
                    <a:lnTo>
                      <a:pt x="180" y="50"/>
                    </a:lnTo>
                    <a:lnTo>
                      <a:pt x="178" y="80"/>
                    </a:lnTo>
                    <a:lnTo>
                      <a:pt x="170" y="118"/>
                    </a:lnTo>
                    <a:lnTo>
                      <a:pt x="164" y="140"/>
                    </a:lnTo>
                    <a:lnTo>
                      <a:pt x="156" y="164"/>
                    </a:lnTo>
                    <a:lnTo>
                      <a:pt x="144" y="190"/>
                    </a:lnTo>
                    <a:lnTo>
                      <a:pt x="132" y="218"/>
                    </a:lnTo>
                    <a:lnTo>
                      <a:pt x="148" y="198"/>
                    </a:lnTo>
                    <a:lnTo>
                      <a:pt x="182" y="148"/>
                    </a:lnTo>
                    <a:lnTo>
                      <a:pt x="202" y="118"/>
                    </a:lnTo>
                    <a:lnTo>
                      <a:pt x="220" y="86"/>
                    </a:lnTo>
                    <a:lnTo>
                      <a:pt x="234" y="56"/>
                    </a:lnTo>
                    <a:lnTo>
                      <a:pt x="240" y="42"/>
                    </a:lnTo>
                    <a:lnTo>
                      <a:pt x="244" y="30"/>
                    </a:lnTo>
                    <a:lnTo>
                      <a:pt x="244" y="34"/>
                    </a:lnTo>
                    <a:lnTo>
                      <a:pt x="246" y="48"/>
                    </a:lnTo>
                    <a:lnTo>
                      <a:pt x="246" y="72"/>
                    </a:lnTo>
                    <a:lnTo>
                      <a:pt x="246" y="86"/>
                    </a:lnTo>
                    <a:lnTo>
                      <a:pt x="244" y="102"/>
                    </a:lnTo>
                    <a:lnTo>
                      <a:pt x="240" y="120"/>
                    </a:lnTo>
                    <a:lnTo>
                      <a:pt x="234" y="138"/>
                    </a:lnTo>
                    <a:lnTo>
                      <a:pt x="224" y="158"/>
                    </a:lnTo>
                    <a:lnTo>
                      <a:pt x="214" y="180"/>
                    </a:lnTo>
                    <a:lnTo>
                      <a:pt x="200" y="204"/>
                    </a:lnTo>
                    <a:lnTo>
                      <a:pt x="182" y="228"/>
                    </a:lnTo>
                    <a:lnTo>
                      <a:pt x="162" y="254"/>
                    </a:lnTo>
                    <a:lnTo>
                      <a:pt x="138" y="280"/>
                    </a:lnTo>
                    <a:lnTo>
                      <a:pt x="154" y="272"/>
                    </a:lnTo>
                    <a:lnTo>
                      <a:pt x="190" y="254"/>
                    </a:lnTo>
                    <a:lnTo>
                      <a:pt x="214" y="240"/>
                    </a:lnTo>
                    <a:lnTo>
                      <a:pt x="236" y="224"/>
                    </a:lnTo>
                    <a:lnTo>
                      <a:pt x="258" y="204"/>
                    </a:lnTo>
                    <a:lnTo>
                      <a:pt x="278" y="182"/>
                    </a:lnTo>
                    <a:lnTo>
                      <a:pt x="280" y="186"/>
                    </a:lnTo>
                    <a:lnTo>
                      <a:pt x="280" y="198"/>
                    </a:lnTo>
                    <a:lnTo>
                      <a:pt x="278" y="214"/>
                    </a:lnTo>
                    <a:lnTo>
                      <a:pt x="270" y="234"/>
                    </a:lnTo>
                    <a:lnTo>
                      <a:pt x="266" y="246"/>
                    </a:lnTo>
                    <a:lnTo>
                      <a:pt x="258" y="260"/>
                    </a:lnTo>
                    <a:lnTo>
                      <a:pt x="248" y="272"/>
                    </a:lnTo>
                    <a:lnTo>
                      <a:pt x="236" y="286"/>
                    </a:lnTo>
                    <a:lnTo>
                      <a:pt x="222" y="300"/>
                    </a:lnTo>
                    <a:lnTo>
                      <a:pt x="204" y="314"/>
                    </a:lnTo>
                    <a:lnTo>
                      <a:pt x="184" y="330"/>
                    </a:lnTo>
                    <a:lnTo>
                      <a:pt x="158" y="344"/>
                    </a:lnTo>
                    <a:lnTo>
                      <a:pt x="178" y="346"/>
                    </a:lnTo>
                    <a:lnTo>
                      <a:pt x="200" y="346"/>
                    </a:lnTo>
                    <a:lnTo>
                      <a:pt x="228" y="346"/>
                    </a:lnTo>
                    <a:lnTo>
                      <a:pt x="258" y="342"/>
                    </a:lnTo>
                    <a:lnTo>
                      <a:pt x="274" y="338"/>
                    </a:lnTo>
                    <a:lnTo>
                      <a:pt x="290" y="332"/>
                    </a:lnTo>
                    <a:lnTo>
                      <a:pt x="304" y="326"/>
                    </a:lnTo>
                    <a:lnTo>
                      <a:pt x="320" y="318"/>
                    </a:lnTo>
                    <a:lnTo>
                      <a:pt x="334" y="306"/>
                    </a:lnTo>
                    <a:lnTo>
                      <a:pt x="348" y="294"/>
                    </a:lnTo>
                    <a:lnTo>
                      <a:pt x="348" y="298"/>
                    </a:lnTo>
                    <a:lnTo>
                      <a:pt x="346" y="306"/>
                    </a:lnTo>
                    <a:lnTo>
                      <a:pt x="338" y="318"/>
                    </a:lnTo>
                    <a:lnTo>
                      <a:pt x="324" y="332"/>
                    </a:lnTo>
                    <a:lnTo>
                      <a:pt x="314" y="340"/>
                    </a:lnTo>
                    <a:lnTo>
                      <a:pt x="302" y="348"/>
                    </a:lnTo>
                    <a:lnTo>
                      <a:pt x="288" y="356"/>
                    </a:lnTo>
                    <a:lnTo>
                      <a:pt x="272" y="364"/>
                    </a:lnTo>
                    <a:lnTo>
                      <a:pt x="252" y="370"/>
                    </a:lnTo>
                    <a:lnTo>
                      <a:pt x="228" y="378"/>
                    </a:lnTo>
                    <a:lnTo>
                      <a:pt x="202" y="384"/>
                    </a:lnTo>
                    <a:lnTo>
                      <a:pt x="172" y="390"/>
                    </a:lnTo>
                    <a:lnTo>
                      <a:pt x="184" y="394"/>
                    </a:lnTo>
                    <a:lnTo>
                      <a:pt x="216" y="402"/>
                    </a:lnTo>
                    <a:lnTo>
                      <a:pt x="236" y="406"/>
                    </a:lnTo>
                    <a:lnTo>
                      <a:pt x="256" y="408"/>
                    </a:lnTo>
                    <a:lnTo>
                      <a:pt x="276" y="408"/>
                    </a:lnTo>
                    <a:lnTo>
                      <a:pt x="296" y="404"/>
                    </a:lnTo>
                    <a:lnTo>
                      <a:pt x="292" y="412"/>
                    </a:lnTo>
                    <a:lnTo>
                      <a:pt x="286" y="418"/>
                    </a:lnTo>
                    <a:lnTo>
                      <a:pt x="276" y="426"/>
                    </a:lnTo>
                    <a:lnTo>
                      <a:pt x="262" y="434"/>
                    </a:lnTo>
                    <a:lnTo>
                      <a:pt x="242" y="440"/>
                    </a:lnTo>
                    <a:lnTo>
                      <a:pt x="230" y="440"/>
                    </a:lnTo>
                    <a:lnTo>
                      <a:pt x="216" y="440"/>
                    </a:lnTo>
                    <a:lnTo>
                      <a:pt x="200" y="440"/>
                    </a:lnTo>
                    <a:lnTo>
                      <a:pt x="182" y="438"/>
                    </a:lnTo>
                    <a:lnTo>
                      <a:pt x="186" y="442"/>
                    </a:lnTo>
                    <a:lnTo>
                      <a:pt x="198" y="454"/>
                    </a:lnTo>
                    <a:lnTo>
                      <a:pt x="208" y="458"/>
                    </a:lnTo>
                    <a:lnTo>
                      <a:pt x="220" y="464"/>
                    </a:lnTo>
                    <a:lnTo>
                      <a:pt x="234" y="466"/>
                    </a:lnTo>
                    <a:lnTo>
                      <a:pt x="252" y="464"/>
                    </a:lnTo>
                    <a:lnTo>
                      <a:pt x="252" y="474"/>
                    </a:lnTo>
                    <a:lnTo>
                      <a:pt x="250" y="482"/>
                    </a:lnTo>
                    <a:lnTo>
                      <a:pt x="244" y="490"/>
                    </a:lnTo>
                    <a:lnTo>
                      <a:pt x="240" y="492"/>
                    </a:lnTo>
                    <a:lnTo>
                      <a:pt x="234" y="496"/>
                    </a:lnTo>
                    <a:lnTo>
                      <a:pt x="226" y="496"/>
                    </a:lnTo>
                    <a:lnTo>
                      <a:pt x="218" y="498"/>
                    </a:lnTo>
                    <a:lnTo>
                      <a:pt x="206" y="496"/>
                    </a:lnTo>
                    <a:lnTo>
                      <a:pt x="194" y="494"/>
                    </a:lnTo>
                    <a:lnTo>
                      <a:pt x="178" y="488"/>
                    </a:lnTo>
                    <a:lnTo>
                      <a:pt x="160" y="482"/>
                    </a:lnTo>
                    <a:lnTo>
                      <a:pt x="166" y="488"/>
                    </a:lnTo>
                    <a:lnTo>
                      <a:pt x="184" y="502"/>
                    </a:lnTo>
                    <a:lnTo>
                      <a:pt x="196" y="510"/>
                    </a:lnTo>
                    <a:lnTo>
                      <a:pt x="210" y="518"/>
                    </a:lnTo>
                    <a:lnTo>
                      <a:pt x="226" y="524"/>
                    </a:lnTo>
                    <a:lnTo>
                      <a:pt x="246" y="528"/>
                    </a:lnTo>
                    <a:lnTo>
                      <a:pt x="240" y="534"/>
                    </a:lnTo>
                    <a:lnTo>
                      <a:pt x="232" y="542"/>
                    </a:lnTo>
                    <a:lnTo>
                      <a:pt x="222" y="548"/>
                    </a:lnTo>
                    <a:lnTo>
                      <a:pt x="206" y="554"/>
                    </a:lnTo>
                    <a:lnTo>
                      <a:pt x="188" y="556"/>
                    </a:lnTo>
                    <a:lnTo>
                      <a:pt x="178" y="554"/>
                    </a:lnTo>
                    <a:lnTo>
                      <a:pt x="166" y="552"/>
                    </a:lnTo>
                    <a:lnTo>
                      <a:pt x="154" y="548"/>
                    </a:lnTo>
                    <a:lnTo>
                      <a:pt x="140" y="542"/>
                    </a:lnTo>
                    <a:lnTo>
                      <a:pt x="168" y="574"/>
                    </a:lnTo>
                    <a:lnTo>
                      <a:pt x="190" y="600"/>
                    </a:lnTo>
                    <a:lnTo>
                      <a:pt x="208" y="618"/>
                    </a:lnTo>
                    <a:lnTo>
                      <a:pt x="214" y="624"/>
                    </a:lnTo>
                    <a:lnTo>
                      <a:pt x="216" y="630"/>
                    </a:lnTo>
                    <a:lnTo>
                      <a:pt x="216" y="636"/>
                    </a:lnTo>
                    <a:lnTo>
                      <a:pt x="214" y="638"/>
                    </a:lnTo>
                    <a:lnTo>
                      <a:pt x="208" y="638"/>
                    </a:lnTo>
                    <a:lnTo>
                      <a:pt x="200" y="636"/>
                    </a:lnTo>
                    <a:lnTo>
                      <a:pt x="188" y="628"/>
                    </a:lnTo>
                    <a:lnTo>
                      <a:pt x="174" y="616"/>
                    </a:lnTo>
                    <a:lnTo>
                      <a:pt x="156" y="600"/>
                    </a:lnTo>
                    <a:lnTo>
                      <a:pt x="134" y="586"/>
                    </a:lnTo>
                    <a:lnTo>
                      <a:pt x="110" y="574"/>
                    </a:lnTo>
                    <a:lnTo>
                      <a:pt x="88" y="562"/>
                    </a:lnTo>
                    <a:lnTo>
                      <a:pt x="48" y="542"/>
                    </a:lnTo>
                    <a:lnTo>
                      <a:pt x="32" y="536"/>
                    </a:lnTo>
                    <a:close/>
                  </a:path>
                </a:pathLst>
              </a:custGeom>
              <a:solidFill>
                <a:srgbClr val="6F7283"/>
              </a:solidFill>
              <a:ln w="9525">
                <a:noFill/>
                <a:round/>
                <a:headEnd/>
                <a:tailEnd/>
              </a:ln>
            </p:spPr>
            <p:txBody>
              <a:bodyPr/>
              <a:lstStyle/>
              <a:p>
                <a:endParaRPr lang="en-US"/>
              </a:p>
            </p:txBody>
          </p:sp>
          <p:sp>
            <p:nvSpPr>
              <p:cNvPr id="22" name="Freeform 9"/>
              <p:cNvSpPr>
                <a:spLocks/>
              </p:cNvSpPr>
              <p:nvPr/>
            </p:nvSpPr>
            <p:spPr bwMode="auto">
              <a:xfrm>
                <a:off x="480" y="1036"/>
                <a:ext cx="518" cy="342"/>
              </a:xfrm>
              <a:custGeom>
                <a:avLst/>
                <a:gdLst>
                  <a:gd name="T0" fmla="*/ 0 w 518"/>
                  <a:gd name="T1" fmla="*/ 92 h 342"/>
                  <a:gd name="T2" fmla="*/ 0 w 518"/>
                  <a:gd name="T3" fmla="*/ 92 h 342"/>
                  <a:gd name="T4" fmla="*/ 2 w 518"/>
                  <a:gd name="T5" fmla="*/ 100 h 342"/>
                  <a:gd name="T6" fmla="*/ 8 w 518"/>
                  <a:gd name="T7" fmla="*/ 122 h 342"/>
                  <a:gd name="T8" fmla="*/ 14 w 518"/>
                  <a:gd name="T9" fmla="*/ 136 h 342"/>
                  <a:gd name="T10" fmla="*/ 22 w 518"/>
                  <a:gd name="T11" fmla="*/ 154 h 342"/>
                  <a:gd name="T12" fmla="*/ 32 w 518"/>
                  <a:gd name="T13" fmla="*/ 172 h 342"/>
                  <a:gd name="T14" fmla="*/ 46 w 518"/>
                  <a:gd name="T15" fmla="*/ 192 h 342"/>
                  <a:gd name="T16" fmla="*/ 64 w 518"/>
                  <a:gd name="T17" fmla="*/ 212 h 342"/>
                  <a:gd name="T18" fmla="*/ 86 w 518"/>
                  <a:gd name="T19" fmla="*/ 232 h 342"/>
                  <a:gd name="T20" fmla="*/ 114 w 518"/>
                  <a:gd name="T21" fmla="*/ 252 h 342"/>
                  <a:gd name="T22" fmla="*/ 144 w 518"/>
                  <a:gd name="T23" fmla="*/ 272 h 342"/>
                  <a:gd name="T24" fmla="*/ 182 w 518"/>
                  <a:gd name="T25" fmla="*/ 290 h 342"/>
                  <a:gd name="T26" fmla="*/ 224 w 518"/>
                  <a:gd name="T27" fmla="*/ 306 h 342"/>
                  <a:gd name="T28" fmla="*/ 272 w 518"/>
                  <a:gd name="T29" fmla="*/ 320 h 342"/>
                  <a:gd name="T30" fmla="*/ 326 w 518"/>
                  <a:gd name="T31" fmla="*/ 330 h 342"/>
                  <a:gd name="T32" fmla="*/ 326 w 518"/>
                  <a:gd name="T33" fmla="*/ 330 h 342"/>
                  <a:gd name="T34" fmla="*/ 368 w 518"/>
                  <a:gd name="T35" fmla="*/ 336 h 342"/>
                  <a:gd name="T36" fmla="*/ 404 w 518"/>
                  <a:gd name="T37" fmla="*/ 340 h 342"/>
                  <a:gd name="T38" fmla="*/ 434 w 518"/>
                  <a:gd name="T39" fmla="*/ 342 h 342"/>
                  <a:gd name="T40" fmla="*/ 458 w 518"/>
                  <a:gd name="T41" fmla="*/ 342 h 342"/>
                  <a:gd name="T42" fmla="*/ 478 w 518"/>
                  <a:gd name="T43" fmla="*/ 340 h 342"/>
                  <a:gd name="T44" fmla="*/ 494 w 518"/>
                  <a:gd name="T45" fmla="*/ 336 h 342"/>
                  <a:gd name="T46" fmla="*/ 504 w 518"/>
                  <a:gd name="T47" fmla="*/ 332 h 342"/>
                  <a:gd name="T48" fmla="*/ 512 w 518"/>
                  <a:gd name="T49" fmla="*/ 326 h 342"/>
                  <a:gd name="T50" fmla="*/ 516 w 518"/>
                  <a:gd name="T51" fmla="*/ 318 h 342"/>
                  <a:gd name="T52" fmla="*/ 518 w 518"/>
                  <a:gd name="T53" fmla="*/ 310 h 342"/>
                  <a:gd name="T54" fmla="*/ 518 w 518"/>
                  <a:gd name="T55" fmla="*/ 302 h 342"/>
                  <a:gd name="T56" fmla="*/ 516 w 518"/>
                  <a:gd name="T57" fmla="*/ 292 h 342"/>
                  <a:gd name="T58" fmla="*/ 506 w 518"/>
                  <a:gd name="T59" fmla="*/ 272 h 342"/>
                  <a:gd name="T60" fmla="*/ 496 w 518"/>
                  <a:gd name="T61" fmla="*/ 252 h 342"/>
                  <a:gd name="T62" fmla="*/ 496 w 518"/>
                  <a:gd name="T63" fmla="*/ 252 h 342"/>
                  <a:gd name="T64" fmla="*/ 480 w 518"/>
                  <a:gd name="T65" fmla="*/ 228 h 342"/>
                  <a:gd name="T66" fmla="*/ 452 w 518"/>
                  <a:gd name="T67" fmla="*/ 194 h 342"/>
                  <a:gd name="T68" fmla="*/ 416 w 518"/>
                  <a:gd name="T69" fmla="*/ 156 h 342"/>
                  <a:gd name="T70" fmla="*/ 372 w 518"/>
                  <a:gd name="T71" fmla="*/ 118 h 342"/>
                  <a:gd name="T72" fmla="*/ 348 w 518"/>
                  <a:gd name="T73" fmla="*/ 98 h 342"/>
                  <a:gd name="T74" fmla="*/ 324 w 518"/>
                  <a:gd name="T75" fmla="*/ 78 h 342"/>
                  <a:gd name="T76" fmla="*/ 298 w 518"/>
                  <a:gd name="T77" fmla="*/ 62 h 342"/>
                  <a:gd name="T78" fmla="*/ 272 w 518"/>
                  <a:gd name="T79" fmla="*/ 44 h 342"/>
                  <a:gd name="T80" fmla="*/ 244 w 518"/>
                  <a:gd name="T81" fmla="*/ 30 h 342"/>
                  <a:gd name="T82" fmla="*/ 218 w 518"/>
                  <a:gd name="T83" fmla="*/ 18 h 342"/>
                  <a:gd name="T84" fmla="*/ 190 w 518"/>
                  <a:gd name="T85" fmla="*/ 10 h 342"/>
                  <a:gd name="T86" fmla="*/ 164 w 518"/>
                  <a:gd name="T87" fmla="*/ 2 h 342"/>
                  <a:gd name="T88" fmla="*/ 164 w 518"/>
                  <a:gd name="T89" fmla="*/ 2 h 342"/>
                  <a:gd name="T90" fmla="*/ 138 w 518"/>
                  <a:gd name="T91" fmla="*/ 0 h 342"/>
                  <a:gd name="T92" fmla="*/ 116 w 518"/>
                  <a:gd name="T93" fmla="*/ 0 h 342"/>
                  <a:gd name="T94" fmla="*/ 96 w 518"/>
                  <a:gd name="T95" fmla="*/ 2 h 342"/>
                  <a:gd name="T96" fmla="*/ 78 w 518"/>
                  <a:gd name="T97" fmla="*/ 6 h 342"/>
                  <a:gd name="T98" fmla="*/ 64 w 518"/>
                  <a:gd name="T99" fmla="*/ 12 h 342"/>
                  <a:gd name="T100" fmla="*/ 50 w 518"/>
                  <a:gd name="T101" fmla="*/ 20 h 342"/>
                  <a:gd name="T102" fmla="*/ 38 w 518"/>
                  <a:gd name="T103" fmla="*/ 28 h 342"/>
                  <a:gd name="T104" fmla="*/ 30 w 518"/>
                  <a:gd name="T105" fmla="*/ 38 h 342"/>
                  <a:gd name="T106" fmla="*/ 22 w 518"/>
                  <a:gd name="T107" fmla="*/ 48 h 342"/>
                  <a:gd name="T108" fmla="*/ 14 w 518"/>
                  <a:gd name="T109" fmla="*/ 58 h 342"/>
                  <a:gd name="T110" fmla="*/ 6 w 518"/>
                  <a:gd name="T111" fmla="*/ 74 h 342"/>
                  <a:gd name="T112" fmla="*/ 2 w 518"/>
                  <a:gd name="T113" fmla="*/ 86 h 342"/>
                  <a:gd name="T114" fmla="*/ 0 w 518"/>
                  <a:gd name="T115" fmla="*/ 92 h 342"/>
                  <a:gd name="T116" fmla="*/ 0 w 518"/>
                  <a:gd name="T117" fmla="*/ 92 h 3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8"/>
                  <a:gd name="T178" fmla="*/ 0 h 342"/>
                  <a:gd name="T179" fmla="*/ 518 w 518"/>
                  <a:gd name="T180" fmla="*/ 342 h 3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8" h="342">
                    <a:moveTo>
                      <a:pt x="0" y="92"/>
                    </a:moveTo>
                    <a:lnTo>
                      <a:pt x="0" y="92"/>
                    </a:lnTo>
                    <a:lnTo>
                      <a:pt x="2" y="100"/>
                    </a:lnTo>
                    <a:lnTo>
                      <a:pt x="8" y="122"/>
                    </a:lnTo>
                    <a:lnTo>
                      <a:pt x="14" y="136"/>
                    </a:lnTo>
                    <a:lnTo>
                      <a:pt x="22" y="154"/>
                    </a:lnTo>
                    <a:lnTo>
                      <a:pt x="32" y="172"/>
                    </a:lnTo>
                    <a:lnTo>
                      <a:pt x="46" y="192"/>
                    </a:lnTo>
                    <a:lnTo>
                      <a:pt x="64" y="212"/>
                    </a:lnTo>
                    <a:lnTo>
                      <a:pt x="86" y="232"/>
                    </a:lnTo>
                    <a:lnTo>
                      <a:pt x="114" y="252"/>
                    </a:lnTo>
                    <a:lnTo>
                      <a:pt x="144" y="272"/>
                    </a:lnTo>
                    <a:lnTo>
                      <a:pt x="182" y="290"/>
                    </a:lnTo>
                    <a:lnTo>
                      <a:pt x="224" y="306"/>
                    </a:lnTo>
                    <a:lnTo>
                      <a:pt x="272" y="320"/>
                    </a:lnTo>
                    <a:lnTo>
                      <a:pt x="326" y="330"/>
                    </a:lnTo>
                    <a:lnTo>
                      <a:pt x="368" y="336"/>
                    </a:lnTo>
                    <a:lnTo>
                      <a:pt x="404" y="340"/>
                    </a:lnTo>
                    <a:lnTo>
                      <a:pt x="434" y="342"/>
                    </a:lnTo>
                    <a:lnTo>
                      <a:pt x="458" y="342"/>
                    </a:lnTo>
                    <a:lnTo>
                      <a:pt x="478" y="340"/>
                    </a:lnTo>
                    <a:lnTo>
                      <a:pt x="494" y="336"/>
                    </a:lnTo>
                    <a:lnTo>
                      <a:pt x="504" y="332"/>
                    </a:lnTo>
                    <a:lnTo>
                      <a:pt x="512" y="326"/>
                    </a:lnTo>
                    <a:lnTo>
                      <a:pt x="516" y="318"/>
                    </a:lnTo>
                    <a:lnTo>
                      <a:pt x="518" y="310"/>
                    </a:lnTo>
                    <a:lnTo>
                      <a:pt x="518" y="302"/>
                    </a:lnTo>
                    <a:lnTo>
                      <a:pt x="516" y="292"/>
                    </a:lnTo>
                    <a:lnTo>
                      <a:pt x="506" y="272"/>
                    </a:lnTo>
                    <a:lnTo>
                      <a:pt x="496" y="252"/>
                    </a:lnTo>
                    <a:lnTo>
                      <a:pt x="480" y="228"/>
                    </a:lnTo>
                    <a:lnTo>
                      <a:pt x="452" y="194"/>
                    </a:lnTo>
                    <a:lnTo>
                      <a:pt x="416" y="156"/>
                    </a:lnTo>
                    <a:lnTo>
                      <a:pt x="372" y="118"/>
                    </a:lnTo>
                    <a:lnTo>
                      <a:pt x="348" y="98"/>
                    </a:lnTo>
                    <a:lnTo>
                      <a:pt x="324" y="78"/>
                    </a:lnTo>
                    <a:lnTo>
                      <a:pt x="298" y="62"/>
                    </a:lnTo>
                    <a:lnTo>
                      <a:pt x="272" y="44"/>
                    </a:lnTo>
                    <a:lnTo>
                      <a:pt x="244" y="30"/>
                    </a:lnTo>
                    <a:lnTo>
                      <a:pt x="218" y="18"/>
                    </a:lnTo>
                    <a:lnTo>
                      <a:pt x="190" y="10"/>
                    </a:lnTo>
                    <a:lnTo>
                      <a:pt x="164" y="2"/>
                    </a:lnTo>
                    <a:lnTo>
                      <a:pt x="138" y="0"/>
                    </a:lnTo>
                    <a:lnTo>
                      <a:pt x="116" y="0"/>
                    </a:lnTo>
                    <a:lnTo>
                      <a:pt x="96" y="2"/>
                    </a:lnTo>
                    <a:lnTo>
                      <a:pt x="78" y="6"/>
                    </a:lnTo>
                    <a:lnTo>
                      <a:pt x="64" y="12"/>
                    </a:lnTo>
                    <a:lnTo>
                      <a:pt x="50" y="20"/>
                    </a:lnTo>
                    <a:lnTo>
                      <a:pt x="38" y="28"/>
                    </a:lnTo>
                    <a:lnTo>
                      <a:pt x="30" y="38"/>
                    </a:lnTo>
                    <a:lnTo>
                      <a:pt x="22" y="48"/>
                    </a:lnTo>
                    <a:lnTo>
                      <a:pt x="14" y="58"/>
                    </a:lnTo>
                    <a:lnTo>
                      <a:pt x="6" y="74"/>
                    </a:lnTo>
                    <a:lnTo>
                      <a:pt x="2" y="86"/>
                    </a:lnTo>
                    <a:lnTo>
                      <a:pt x="0" y="92"/>
                    </a:lnTo>
                    <a:close/>
                  </a:path>
                </a:pathLst>
              </a:custGeom>
              <a:solidFill>
                <a:srgbClr val="D4D3D7"/>
              </a:solidFill>
              <a:ln w="9525">
                <a:noFill/>
                <a:round/>
                <a:headEnd/>
                <a:tailEnd/>
              </a:ln>
            </p:spPr>
            <p:txBody>
              <a:bodyPr/>
              <a:lstStyle/>
              <a:p>
                <a:endParaRPr lang="en-US"/>
              </a:p>
            </p:txBody>
          </p:sp>
          <p:sp>
            <p:nvSpPr>
              <p:cNvPr id="23" name="Freeform 10"/>
              <p:cNvSpPr>
                <a:spLocks/>
              </p:cNvSpPr>
              <p:nvPr/>
            </p:nvSpPr>
            <p:spPr bwMode="auto">
              <a:xfrm>
                <a:off x="666" y="1052"/>
                <a:ext cx="560" cy="408"/>
              </a:xfrm>
              <a:custGeom>
                <a:avLst/>
                <a:gdLst>
                  <a:gd name="T0" fmla="*/ 0 w 560"/>
                  <a:gd name="T1" fmla="*/ 22 h 408"/>
                  <a:gd name="T2" fmla="*/ 0 w 560"/>
                  <a:gd name="T3" fmla="*/ 22 h 408"/>
                  <a:gd name="T4" fmla="*/ 34 w 560"/>
                  <a:gd name="T5" fmla="*/ 36 h 408"/>
                  <a:gd name="T6" fmla="*/ 72 w 560"/>
                  <a:gd name="T7" fmla="*/ 52 h 408"/>
                  <a:gd name="T8" fmla="*/ 120 w 560"/>
                  <a:gd name="T9" fmla="*/ 78 h 408"/>
                  <a:gd name="T10" fmla="*/ 146 w 560"/>
                  <a:gd name="T11" fmla="*/ 94 h 408"/>
                  <a:gd name="T12" fmla="*/ 172 w 560"/>
                  <a:gd name="T13" fmla="*/ 110 h 408"/>
                  <a:gd name="T14" fmla="*/ 200 w 560"/>
                  <a:gd name="T15" fmla="*/ 130 h 408"/>
                  <a:gd name="T16" fmla="*/ 226 w 560"/>
                  <a:gd name="T17" fmla="*/ 152 h 408"/>
                  <a:gd name="T18" fmla="*/ 252 w 560"/>
                  <a:gd name="T19" fmla="*/ 176 h 408"/>
                  <a:gd name="T20" fmla="*/ 278 w 560"/>
                  <a:gd name="T21" fmla="*/ 200 h 408"/>
                  <a:gd name="T22" fmla="*/ 300 w 560"/>
                  <a:gd name="T23" fmla="*/ 228 h 408"/>
                  <a:gd name="T24" fmla="*/ 322 w 560"/>
                  <a:gd name="T25" fmla="*/ 258 h 408"/>
                  <a:gd name="T26" fmla="*/ 322 w 560"/>
                  <a:gd name="T27" fmla="*/ 258 h 408"/>
                  <a:gd name="T28" fmla="*/ 340 w 560"/>
                  <a:gd name="T29" fmla="*/ 284 h 408"/>
                  <a:gd name="T30" fmla="*/ 360 w 560"/>
                  <a:gd name="T31" fmla="*/ 308 h 408"/>
                  <a:gd name="T32" fmla="*/ 386 w 560"/>
                  <a:gd name="T33" fmla="*/ 338 h 408"/>
                  <a:gd name="T34" fmla="*/ 416 w 560"/>
                  <a:gd name="T35" fmla="*/ 366 h 408"/>
                  <a:gd name="T36" fmla="*/ 432 w 560"/>
                  <a:gd name="T37" fmla="*/ 378 h 408"/>
                  <a:gd name="T38" fmla="*/ 448 w 560"/>
                  <a:gd name="T39" fmla="*/ 390 h 408"/>
                  <a:gd name="T40" fmla="*/ 464 w 560"/>
                  <a:gd name="T41" fmla="*/ 398 h 408"/>
                  <a:gd name="T42" fmla="*/ 480 w 560"/>
                  <a:gd name="T43" fmla="*/ 404 h 408"/>
                  <a:gd name="T44" fmla="*/ 496 w 560"/>
                  <a:gd name="T45" fmla="*/ 408 h 408"/>
                  <a:gd name="T46" fmla="*/ 512 w 560"/>
                  <a:gd name="T47" fmla="*/ 408 h 408"/>
                  <a:gd name="T48" fmla="*/ 512 w 560"/>
                  <a:gd name="T49" fmla="*/ 408 h 408"/>
                  <a:gd name="T50" fmla="*/ 500 w 560"/>
                  <a:gd name="T51" fmla="*/ 402 h 408"/>
                  <a:gd name="T52" fmla="*/ 466 w 560"/>
                  <a:gd name="T53" fmla="*/ 384 h 408"/>
                  <a:gd name="T54" fmla="*/ 446 w 560"/>
                  <a:gd name="T55" fmla="*/ 372 h 408"/>
                  <a:gd name="T56" fmla="*/ 426 w 560"/>
                  <a:gd name="T57" fmla="*/ 356 h 408"/>
                  <a:gd name="T58" fmla="*/ 404 w 560"/>
                  <a:gd name="T59" fmla="*/ 338 h 408"/>
                  <a:gd name="T60" fmla="*/ 386 w 560"/>
                  <a:gd name="T61" fmla="*/ 318 h 408"/>
                  <a:gd name="T62" fmla="*/ 386 w 560"/>
                  <a:gd name="T63" fmla="*/ 318 h 408"/>
                  <a:gd name="T64" fmla="*/ 402 w 560"/>
                  <a:gd name="T65" fmla="*/ 334 h 408"/>
                  <a:gd name="T66" fmla="*/ 422 w 560"/>
                  <a:gd name="T67" fmla="*/ 348 h 408"/>
                  <a:gd name="T68" fmla="*/ 446 w 560"/>
                  <a:gd name="T69" fmla="*/ 364 h 408"/>
                  <a:gd name="T70" fmla="*/ 474 w 560"/>
                  <a:gd name="T71" fmla="*/ 380 h 408"/>
                  <a:gd name="T72" fmla="*/ 488 w 560"/>
                  <a:gd name="T73" fmla="*/ 386 h 408"/>
                  <a:gd name="T74" fmla="*/ 502 w 560"/>
                  <a:gd name="T75" fmla="*/ 392 h 408"/>
                  <a:gd name="T76" fmla="*/ 518 w 560"/>
                  <a:gd name="T77" fmla="*/ 396 h 408"/>
                  <a:gd name="T78" fmla="*/ 532 w 560"/>
                  <a:gd name="T79" fmla="*/ 398 h 408"/>
                  <a:gd name="T80" fmla="*/ 546 w 560"/>
                  <a:gd name="T81" fmla="*/ 398 h 408"/>
                  <a:gd name="T82" fmla="*/ 560 w 560"/>
                  <a:gd name="T83" fmla="*/ 394 h 408"/>
                  <a:gd name="T84" fmla="*/ 560 w 560"/>
                  <a:gd name="T85" fmla="*/ 394 h 408"/>
                  <a:gd name="T86" fmla="*/ 484 w 560"/>
                  <a:gd name="T87" fmla="*/ 342 h 408"/>
                  <a:gd name="T88" fmla="*/ 420 w 560"/>
                  <a:gd name="T89" fmla="*/ 294 h 408"/>
                  <a:gd name="T90" fmla="*/ 358 w 560"/>
                  <a:gd name="T91" fmla="*/ 250 h 408"/>
                  <a:gd name="T92" fmla="*/ 358 w 560"/>
                  <a:gd name="T93" fmla="*/ 250 h 408"/>
                  <a:gd name="T94" fmla="*/ 346 w 560"/>
                  <a:gd name="T95" fmla="*/ 238 h 408"/>
                  <a:gd name="T96" fmla="*/ 332 w 560"/>
                  <a:gd name="T97" fmla="*/ 224 h 408"/>
                  <a:gd name="T98" fmla="*/ 304 w 560"/>
                  <a:gd name="T99" fmla="*/ 192 h 408"/>
                  <a:gd name="T100" fmla="*/ 272 w 560"/>
                  <a:gd name="T101" fmla="*/ 156 h 408"/>
                  <a:gd name="T102" fmla="*/ 236 w 560"/>
                  <a:gd name="T103" fmla="*/ 118 h 408"/>
                  <a:gd name="T104" fmla="*/ 214 w 560"/>
                  <a:gd name="T105" fmla="*/ 100 h 408"/>
                  <a:gd name="T106" fmla="*/ 192 w 560"/>
                  <a:gd name="T107" fmla="*/ 82 h 408"/>
                  <a:gd name="T108" fmla="*/ 166 w 560"/>
                  <a:gd name="T109" fmla="*/ 64 h 408"/>
                  <a:gd name="T110" fmla="*/ 140 w 560"/>
                  <a:gd name="T111" fmla="*/ 48 h 408"/>
                  <a:gd name="T112" fmla="*/ 110 w 560"/>
                  <a:gd name="T113" fmla="*/ 34 h 408"/>
                  <a:gd name="T114" fmla="*/ 76 w 560"/>
                  <a:gd name="T115" fmla="*/ 20 h 408"/>
                  <a:gd name="T116" fmla="*/ 40 w 560"/>
                  <a:gd name="T117" fmla="*/ 8 h 408"/>
                  <a:gd name="T118" fmla="*/ 0 w 560"/>
                  <a:gd name="T119" fmla="*/ 0 h 408"/>
                  <a:gd name="T120" fmla="*/ 0 w 560"/>
                  <a:gd name="T121" fmla="*/ 22 h 4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0"/>
                  <a:gd name="T184" fmla="*/ 0 h 408"/>
                  <a:gd name="T185" fmla="*/ 560 w 560"/>
                  <a:gd name="T186" fmla="*/ 408 h 4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0" h="408">
                    <a:moveTo>
                      <a:pt x="0" y="22"/>
                    </a:moveTo>
                    <a:lnTo>
                      <a:pt x="0" y="22"/>
                    </a:lnTo>
                    <a:lnTo>
                      <a:pt x="34" y="36"/>
                    </a:lnTo>
                    <a:lnTo>
                      <a:pt x="72" y="52"/>
                    </a:lnTo>
                    <a:lnTo>
                      <a:pt x="120" y="78"/>
                    </a:lnTo>
                    <a:lnTo>
                      <a:pt x="146" y="94"/>
                    </a:lnTo>
                    <a:lnTo>
                      <a:pt x="172" y="110"/>
                    </a:lnTo>
                    <a:lnTo>
                      <a:pt x="200" y="130"/>
                    </a:lnTo>
                    <a:lnTo>
                      <a:pt x="226" y="152"/>
                    </a:lnTo>
                    <a:lnTo>
                      <a:pt x="252" y="176"/>
                    </a:lnTo>
                    <a:lnTo>
                      <a:pt x="278" y="200"/>
                    </a:lnTo>
                    <a:lnTo>
                      <a:pt x="300" y="228"/>
                    </a:lnTo>
                    <a:lnTo>
                      <a:pt x="322" y="258"/>
                    </a:lnTo>
                    <a:lnTo>
                      <a:pt x="340" y="284"/>
                    </a:lnTo>
                    <a:lnTo>
                      <a:pt x="360" y="308"/>
                    </a:lnTo>
                    <a:lnTo>
                      <a:pt x="386" y="338"/>
                    </a:lnTo>
                    <a:lnTo>
                      <a:pt x="416" y="366"/>
                    </a:lnTo>
                    <a:lnTo>
                      <a:pt x="432" y="378"/>
                    </a:lnTo>
                    <a:lnTo>
                      <a:pt x="448" y="390"/>
                    </a:lnTo>
                    <a:lnTo>
                      <a:pt x="464" y="398"/>
                    </a:lnTo>
                    <a:lnTo>
                      <a:pt x="480" y="404"/>
                    </a:lnTo>
                    <a:lnTo>
                      <a:pt x="496" y="408"/>
                    </a:lnTo>
                    <a:lnTo>
                      <a:pt x="512" y="408"/>
                    </a:lnTo>
                    <a:lnTo>
                      <a:pt x="500" y="402"/>
                    </a:lnTo>
                    <a:lnTo>
                      <a:pt x="466" y="384"/>
                    </a:lnTo>
                    <a:lnTo>
                      <a:pt x="446" y="372"/>
                    </a:lnTo>
                    <a:lnTo>
                      <a:pt x="426" y="356"/>
                    </a:lnTo>
                    <a:lnTo>
                      <a:pt x="404" y="338"/>
                    </a:lnTo>
                    <a:lnTo>
                      <a:pt x="386" y="318"/>
                    </a:lnTo>
                    <a:lnTo>
                      <a:pt x="402" y="334"/>
                    </a:lnTo>
                    <a:lnTo>
                      <a:pt x="422" y="348"/>
                    </a:lnTo>
                    <a:lnTo>
                      <a:pt x="446" y="364"/>
                    </a:lnTo>
                    <a:lnTo>
                      <a:pt x="474" y="380"/>
                    </a:lnTo>
                    <a:lnTo>
                      <a:pt x="488" y="386"/>
                    </a:lnTo>
                    <a:lnTo>
                      <a:pt x="502" y="392"/>
                    </a:lnTo>
                    <a:lnTo>
                      <a:pt x="518" y="396"/>
                    </a:lnTo>
                    <a:lnTo>
                      <a:pt x="532" y="398"/>
                    </a:lnTo>
                    <a:lnTo>
                      <a:pt x="546" y="398"/>
                    </a:lnTo>
                    <a:lnTo>
                      <a:pt x="560" y="394"/>
                    </a:lnTo>
                    <a:lnTo>
                      <a:pt x="484" y="342"/>
                    </a:lnTo>
                    <a:lnTo>
                      <a:pt x="420" y="294"/>
                    </a:lnTo>
                    <a:lnTo>
                      <a:pt x="358" y="250"/>
                    </a:lnTo>
                    <a:lnTo>
                      <a:pt x="346" y="238"/>
                    </a:lnTo>
                    <a:lnTo>
                      <a:pt x="332" y="224"/>
                    </a:lnTo>
                    <a:lnTo>
                      <a:pt x="304" y="192"/>
                    </a:lnTo>
                    <a:lnTo>
                      <a:pt x="272" y="156"/>
                    </a:lnTo>
                    <a:lnTo>
                      <a:pt x="236" y="118"/>
                    </a:lnTo>
                    <a:lnTo>
                      <a:pt x="214" y="100"/>
                    </a:lnTo>
                    <a:lnTo>
                      <a:pt x="192" y="82"/>
                    </a:lnTo>
                    <a:lnTo>
                      <a:pt x="166" y="64"/>
                    </a:lnTo>
                    <a:lnTo>
                      <a:pt x="140" y="48"/>
                    </a:lnTo>
                    <a:lnTo>
                      <a:pt x="110" y="34"/>
                    </a:lnTo>
                    <a:lnTo>
                      <a:pt x="76" y="20"/>
                    </a:lnTo>
                    <a:lnTo>
                      <a:pt x="40" y="8"/>
                    </a:lnTo>
                    <a:lnTo>
                      <a:pt x="0" y="0"/>
                    </a:lnTo>
                    <a:lnTo>
                      <a:pt x="0" y="22"/>
                    </a:lnTo>
                    <a:close/>
                  </a:path>
                </a:pathLst>
              </a:custGeom>
              <a:solidFill>
                <a:srgbClr val="BCBBC2"/>
              </a:solidFill>
              <a:ln w="9525">
                <a:noFill/>
                <a:round/>
                <a:headEnd/>
                <a:tailEnd/>
              </a:ln>
            </p:spPr>
            <p:txBody>
              <a:bodyPr/>
              <a:lstStyle/>
              <a:p>
                <a:endParaRPr lang="en-US"/>
              </a:p>
            </p:txBody>
          </p:sp>
          <p:sp>
            <p:nvSpPr>
              <p:cNvPr id="24" name="Freeform 11"/>
              <p:cNvSpPr>
                <a:spLocks/>
              </p:cNvSpPr>
              <p:nvPr/>
            </p:nvSpPr>
            <p:spPr bwMode="auto">
              <a:xfrm>
                <a:off x="394" y="882"/>
                <a:ext cx="300" cy="336"/>
              </a:xfrm>
              <a:custGeom>
                <a:avLst/>
                <a:gdLst>
                  <a:gd name="T0" fmla="*/ 0 w 300"/>
                  <a:gd name="T1" fmla="*/ 66 h 336"/>
                  <a:gd name="T2" fmla="*/ 2 w 300"/>
                  <a:gd name="T3" fmla="*/ 50 h 336"/>
                  <a:gd name="T4" fmla="*/ 12 w 300"/>
                  <a:gd name="T5" fmla="*/ 30 h 336"/>
                  <a:gd name="T6" fmla="*/ 36 w 300"/>
                  <a:gd name="T7" fmla="*/ 10 h 336"/>
                  <a:gd name="T8" fmla="*/ 56 w 300"/>
                  <a:gd name="T9" fmla="*/ 4 h 336"/>
                  <a:gd name="T10" fmla="*/ 92 w 300"/>
                  <a:gd name="T11" fmla="*/ 2 h 336"/>
                  <a:gd name="T12" fmla="*/ 118 w 300"/>
                  <a:gd name="T13" fmla="*/ 14 h 336"/>
                  <a:gd name="T14" fmla="*/ 140 w 300"/>
                  <a:gd name="T15" fmla="*/ 38 h 336"/>
                  <a:gd name="T16" fmla="*/ 166 w 300"/>
                  <a:gd name="T17" fmla="*/ 70 h 336"/>
                  <a:gd name="T18" fmla="*/ 198 w 300"/>
                  <a:gd name="T19" fmla="*/ 106 h 336"/>
                  <a:gd name="T20" fmla="*/ 240 w 300"/>
                  <a:gd name="T21" fmla="*/ 136 h 336"/>
                  <a:gd name="T22" fmla="*/ 296 w 300"/>
                  <a:gd name="T23" fmla="*/ 166 h 336"/>
                  <a:gd name="T24" fmla="*/ 300 w 300"/>
                  <a:gd name="T25" fmla="*/ 168 h 336"/>
                  <a:gd name="T26" fmla="*/ 298 w 300"/>
                  <a:gd name="T27" fmla="*/ 176 h 336"/>
                  <a:gd name="T28" fmla="*/ 286 w 300"/>
                  <a:gd name="T29" fmla="*/ 184 h 336"/>
                  <a:gd name="T30" fmla="*/ 270 w 300"/>
                  <a:gd name="T31" fmla="*/ 188 h 336"/>
                  <a:gd name="T32" fmla="*/ 262 w 300"/>
                  <a:gd name="T33" fmla="*/ 188 h 336"/>
                  <a:gd name="T34" fmla="*/ 266 w 300"/>
                  <a:gd name="T35" fmla="*/ 204 h 336"/>
                  <a:gd name="T36" fmla="*/ 262 w 300"/>
                  <a:gd name="T37" fmla="*/ 212 h 336"/>
                  <a:gd name="T38" fmla="*/ 244 w 300"/>
                  <a:gd name="T39" fmla="*/ 210 h 336"/>
                  <a:gd name="T40" fmla="*/ 244 w 300"/>
                  <a:gd name="T41" fmla="*/ 216 h 336"/>
                  <a:gd name="T42" fmla="*/ 240 w 300"/>
                  <a:gd name="T43" fmla="*/ 236 h 336"/>
                  <a:gd name="T44" fmla="*/ 230 w 300"/>
                  <a:gd name="T45" fmla="*/ 240 h 336"/>
                  <a:gd name="T46" fmla="*/ 220 w 300"/>
                  <a:gd name="T47" fmla="*/ 238 h 336"/>
                  <a:gd name="T48" fmla="*/ 222 w 300"/>
                  <a:gd name="T49" fmla="*/ 252 h 336"/>
                  <a:gd name="T50" fmla="*/ 220 w 300"/>
                  <a:gd name="T51" fmla="*/ 264 h 336"/>
                  <a:gd name="T52" fmla="*/ 208 w 300"/>
                  <a:gd name="T53" fmla="*/ 270 h 336"/>
                  <a:gd name="T54" fmla="*/ 196 w 300"/>
                  <a:gd name="T55" fmla="*/ 266 h 336"/>
                  <a:gd name="T56" fmla="*/ 196 w 300"/>
                  <a:gd name="T57" fmla="*/ 284 h 336"/>
                  <a:gd name="T58" fmla="*/ 188 w 300"/>
                  <a:gd name="T59" fmla="*/ 292 h 336"/>
                  <a:gd name="T60" fmla="*/ 172 w 300"/>
                  <a:gd name="T61" fmla="*/ 282 h 336"/>
                  <a:gd name="T62" fmla="*/ 172 w 300"/>
                  <a:gd name="T63" fmla="*/ 288 h 336"/>
                  <a:gd name="T64" fmla="*/ 166 w 300"/>
                  <a:gd name="T65" fmla="*/ 306 h 336"/>
                  <a:gd name="T66" fmla="*/ 154 w 300"/>
                  <a:gd name="T67" fmla="*/ 308 h 336"/>
                  <a:gd name="T68" fmla="*/ 148 w 300"/>
                  <a:gd name="T69" fmla="*/ 302 h 336"/>
                  <a:gd name="T70" fmla="*/ 144 w 300"/>
                  <a:gd name="T71" fmla="*/ 316 h 336"/>
                  <a:gd name="T72" fmla="*/ 136 w 300"/>
                  <a:gd name="T73" fmla="*/ 320 h 336"/>
                  <a:gd name="T74" fmla="*/ 122 w 300"/>
                  <a:gd name="T75" fmla="*/ 306 h 336"/>
                  <a:gd name="T76" fmla="*/ 124 w 300"/>
                  <a:gd name="T77" fmla="*/ 324 h 336"/>
                  <a:gd name="T78" fmla="*/ 120 w 300"/>
                  <a:gd name="T79" fmla="*/ 336 h 336"/>
                  <a:gd name="T80" fmla="*/ 118 w 300"/>
                  <a:gd name="T81" fmla="*/ 334 h 336"/>
                  <a:gd name="T82" fmla="*/ 106 w 300"/>
                  <a:gd name="T83" fmla="*/ 314 h 336"/>
                  <a:gd name="T84" fmla="*/ 86 w 300"/>
                  <a:gd name="T85" fmla="*/ 244 h 336"/>
                  <a:gd name="T86" fmla="*/ 78 w 300"/>
                  <a:gd name="T87" fmla="*/ 202 h 336"/>
                  <a:gd name="T88" fmla="*/ 66 w 300"/>
                  <a:gd name="T89" fmla="*/ 152 h 336"/>
                  <a:gd name="T90" fmla="*/ 50 w 300"/>
                  <a:gd name="T91" fmla="*/ 114 h 336"/>
                  <a:gd name="T92" fmla="*/ 28 w 300"/>
                  <a:gd name="T93" fmla="*/ 92 h 336"/>
                  <a:gd name="T94" fmla="*/ 0 w 300"/>
                  <a:gd name="T95" fmla="*/ 88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0"/>
                  <a:gd name="T145" fmla="*/ 0 h 336"/>
                  <a:gd name="T146" fmla="*/ 300 w 300"/>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0" h="336">
                    <a:moveTo>
                      <a:pt x="0" y="66"/>
                    </a:moveTo>
                    <a:lnTo>
                      <a:pt x="0" y="66"/>
                    </a:lnTo>
                    <a:lnTo>
                      <a:pt x="0" y="58"/>
                    </a:lnTo>
                    <a:lnTo>
                      <a:pt x="2" y="50"/>
                    </a:lnTo>
                    <a:lnTo>
                      <a:pt x="6" y="40"/>
                    </a:lnTo>
                    <a:lnTo>
                      <a:pt x="12" y="30"/>
                    </a:lnTo>
                    <a:lnTo>
                      <a:pt x="22" y="20"/>
                    </a:lnTo>
                    <a:lnTo>
                      <a:pt x="36" y="10"/>
                    </a:lnTo>
                    <a:lnTo>
                      <a:pt x="56" y="4"/>
                    </a:lnTo>
                    <a:lnTo>
                      <a:pt x="74" y="0"/>
                    </a:lnTo>
                    <a:lnTo>
                      <a:pt x="92" y="2"/>
                    </a:lnTo>
                    <a:lnTo>
                      <a:pt x="106" y="6"/>
                    </a:lnTo>
                    <a:lnTo>
                      <a:pt x="118" y="14"/>
                    </a:lnTo>
                    <a:lnTo>
                      <a:pt x="130" y="26"/>
                    </a:lnTo>
                    <a:lnTo>
                      <a:pt x="140" y="38"/>
                    </a:lnTo>
                    <a:lnTo>
                      <a:pt x="166" y="70"/>
                    </a:lnTo>
                    <a:lnTo>
                      <a:pt x="180" y="88"/>
                    </a:lnTo>
                    <a:lnTo>
                      <a:pt x="198" y="106"/>
                    </a:lnTo>
                    <a:lnTo>
                      <a:pt x="218" y="122"/>
                    </a:lnTo>
                    <a:lnTo>
                      <a:pt x="240" y="136"/>
                    </a:lnTo>
                    <a:lnTo>
                      <a:pt x="276" y="158"/>
                    </a:lnTo>
                    <a:lnTo>
                      <a:pt x="296" y="166"/>
                    </a:lnTo>
                    <a:lnTo>
                      <a:pt x="300" y="168"/>
                    </a:lnTo>
                    <a:lnTo>
                      <a:pt x="300" y="172"/>
                    </a:lnTo>
                    <a:lnTo>
                      <a:pt x="298" y="176"/>
                    </a:lnTo>
                    <a:lnTo>
                      <a:pt x="294" y="180"/>
                    </a:lnTo>
                    <a:lnTo>
                      <a:pt x="286" y="184"/>
                    </a:lnTo>
                    <a:lnTo>
                      <a:pt x="280" y="186"/>
                    </a:lnTo>
                    <a:lnTo>
                      <a:pt x="270" y="188"/>
                    </a:lnTo>
                    <a:lnTo>
                      <a:pt x="262" y="188"/>
                    </a:lnTo>
                    <a:lnTo>
                      <a:pt x="264" y="194"/>
                    </a:lnTo>
                    <a:lnTo>
                      <a:pt x="266" y="204"/>
                    </a:lnTo>
                    <a:lnTo>
                      <a:pt x="264" y="210"/>
                    </a:lnTo>
                    <a:lnTo>
                      <a:pt x="262" y="212"/>
                    </a:lnTo>
                    <a:lnTo>
                      <a:pt x="254" y="212"/>
                    </a:lnTo>
                    <a:lnTo>
                      <a:pt x="244" y="210"/>
                    </a:lnTo>
                    <a:lnTo>
                      <a:pt x="244" y="216"/>
                    </a:lnTo>
                    <a:lnTo>
                      <a:pt x="244" y="230"/>
                    </a:lnTo>
                    <a:lnTo>
                      <a:pt x="240" y="236"/>
                    </a:lnTo>
                    <a:lnTo>
                      <a:pt x="236" y="240"/>
                    </a:lnTo>
                    <a:lnTo>
                      <a:pt x="230" y="240"/>
                    </a:lnTo>
                    <a:lnTo>
                      <a:pt x="220" y="238"/>
                    </a:lnTo>
                    <a:lnTo>
                      <a:pt x="222" y="244"/>
                    </a:lnTo>
                    <a:lnTo>
                      <a:pt x="222" y="252"/>
                    </a:lnTo>
                    <a:lnTo>
                      <a:pt x="222" y="258"/>
                    </a:lnTo>
                    <a:lnTo>
                      <a:pt x="220" y="264"/>
                    </a:lnTo>
                    <a:lnTo>
                      <a:pt x="216" y="268"/>
                    </a:lnTo>
                    <a:lnTo>
                      <a:pt x="208" y="270"/>
                    </a:lnTo>
                    <a:lnTo>
                      <a:pt x="196" y="266"/>
                    </a:lnTo>
                    <a:lnTo>
                      <a:pt x="196" y="272"/>
                    </a:lnTo>
                    <a:lnTo>
                      <a:pt x="196" y="284"/>
                    </a:lnTo>
                    <a:lnTo>
                      <a:pt x="194" y="288"/>
                    </a:lnTo>
                    <a:lnTo>
                      <a:pt x="188" y="292"/>
                    </a:lnTo>
                    <a:lnTo>
                      <a:pt x="182" y="290"/>
                    </a:lnTo>
                    <a:lnTo>
                      <a:pt x="172" y="282"/>
                    </a:lnTo>
                    <a:lnTo>
                      <a:pt x="172" y="288"/>
                    </a:lnTo>
                    <a:lnTo>
                      <a:pt x="168" y="300"/>
                    </a:lnTo>
                    <a:lnTo>
                      <a:pt x="166" y="306"/>
                    </a:lnTo>
                    <a:lnTo>
                      <a:pt x="160" y="308"/>
                    </a:lnTo>
                    <a:lnTo>
                      <a:pt x="154" y="308"/>
                    </a:lnTo>
                    <a:lnTo>
                      <a:pt x="148" y="302"/>
                    </a:lnTo>
                    <a:lnTo>
                      <a:pt x="146" y="306"/>
                    </a:lnTo>
                    <a:lnTo>
                      <a:pt x="144" y="316"/>
                    </a:lnTo>
                    <a:lnTo>
                      <a:pt x="142" y="320"/>
                    </a:lnTo>
                    <a:lnTo>
                      <a:pt x="136" y="320"/>
                    </a:lnTo>
                    <a:lnTo>
                      <a:pt x="130" y="316"/>
                    </a:lnTo>
                    <a:lnTo>
                      <a:pt x="122" y="306"/>
                    </a:lnTo>
                    <a:lnTo>
                      <a:pt x="124" y="324"/>
                    </a:lnTo>
                    <a:lnTo>
                      <a:pt x="122" y="334"/>
                    </a:lnTo>
                    <a:lnTo>
                      <a:pt x="120" y="336"/>
                    </a:lnTo>
                    <a:lnTo>
                      <a:pt x="118" y="334"/>
                    </a:lnTo>
                    <a:lnTo>
                      <a:pt x="112" y="326"/>
                    </a:lnTo>
                    <a:lnTo>
                      <a:pt x="106" y="314"/>
                    </a:lnTo>
                    <a:lnTo>
                      <a:pt x="94" y="284"/>
                    </a:lnTo>
                    <a:lnTo>
                      <a:pt x="86" y="244"/>
                    </a:lnTo>
                    <a:lnTo>
                      <a:pt x="78" y="202"/>
                    </a:lnTo>
                    <a:lnTo>
                      <a:pt x="72" y="174"/>
                    </a:lnTo>
                    <a:lnTo>
                      <a:pt x="66" y="152"/>
                    </a:lnTo>
                    <a:lnTo>
                      <a:pt x="58" y="132"/>
                    </a:lnTo>
                    <a:lnTo>
                      <a:pt x="50" y="114"/>
                    </a:lnTo>
                    <a:lnTo>
                      <a:pt x="40" y="102"/>
                    </a:lnTo>
                    <a:lnTo>
                      <a:pt x="28" y="92"/>
                    </a:lnTo>
                    <a:lnTo>
                      <a:pt x="14" y="88"/>
                    </a:lnTo>
                    <a:lnTo>
                      <a:pt x="0" y="88"/>
                    </a:lnTo>
                    <a:lnTo>
                      <a:pt x="0" y="66"/>
                    </a:lnTo>
                    <a:close/>
                  </a:path>
                </a:pathLst>
              </a:custGeom>
              <a:solidFill>
                <a:srgbClr val="6F7283"/>
              </a:solidFill>
              <a:ln w="9525">
                <a:noFill/>
                <a:round/>
                <a:headEnd/>
                <a:tailEnd/>
              </a:ln>
            </p:spPr>
            <p:txBody>
              <a:bodyPr/>
              <a:lstStyle/>
              <a:p>
                <a:endParaRPr lang="en-US"/>
              </a:p>
            </p:txBody>
          </p:sp>
          <p:sp>
            <p:nvSpPr>
              <p:cNvPr id="25" name="Freeform 12"/>
              <p:cNvSpPr>
                <a:spLocks/>
              </p:cNvSpPr>
              <p:nvPr/>
            </p:nvSpPr>
            <p:spPr bwMode="auto">
              <a:xfrm>
                <a:off x="360" y="942"/>
                <a:ext cx="60" cy="40"/>
              </a:xfrm>
              <a:custGeom>
                <a:avLst/>
                <a:gdLst>
                  <a:gd name="T0" fmla="*/ 60 w 60"/>
                  <a:gd name="T1" fmla="*/ 16 h 40"/>
                  <a:gd name="T2" fmla="*/ 60 w 60"/>
                  <a:gd name="T3" fmla="*/ 16 h 40"/>
                  <a:gd name="T4" fmla="*/ 50 w 60"/>
                  <a:gd name="T5" fmla="*/ 12 h 40"/>
                  <a:gd name="T6" fmla="*/ 44 w 60"/>
                  <a:gd name="T7" fmla="*/ 8 h 40"/>
                  <a:gd name="T8" fmla="*/ 36 w 60"/>
                  <a:gd name="T9" fmla="*/ 0 h 40"/>
                  <a:gd name="T10" fmla="*/ 36 w 60"/>
                  <a:gd name="T11" fmla="*/ 0 h 40"/>
                  <a:gd name="T12" fmla="*/ 30 w 60"/>
                  <a:gd name="T13" fmla="*/ 6 h 40"/>
                  <a:gd name="T14" fmla="*/ 22 w 60"/>
                  <a:gd name="T15" fmla="*/ 12 h 40"/>
                  <a:gd name="T16" fmla="*/ 14 w 60"/>
                  <a:gd name="T17" fmla="*/ 16 h 40"/>
                  <a:gd name="T18" fmla="*/ 14 w 60"/>
                  <a:gd name="T19" fmla="*/ 16 h 40"/>
                  <a:gd name="T20" fmla="*/ 8 w 60"/>
                  <a:gd name="T21" fmla="*/ 22 h 40"/>
                  <a:gd name="T22" fmla="*/ 2 w 60"/>
                  <a:gd name="T23" fmla="*/ 30 h 40"/>
                  <a:gd name="T24" fmla="*/ 0 w 60"/>
                  <a:gd name="T25" fmla="*/ 40 h 40"/>
                  <a:gd name="T26" fmla="*/ 0 w 60"/>
                  <a:gd name="T27" fmla="*/ 40 h 40"/>
                  <a:gd name="T28" fmla="*/ 8 w 60"/>
                  <a:gd name="T29" fmla="*/ 34 h 40"/>
                  <a:gd name="T30" fmla="*/ 16 w 60"/>
                  <a:gd name="T31" fmla="*/ 32 h 40"/>
                  <a:gd name="T32" fmla="*/ 24 w 60"/>
                  <a:gd name="T33" fmla="*/ 30 h 40"/>
                  <a:gd name="T34" fmla="*/ 24 w 60"/>
                  <a:gd name="T35" fmla="*/ 30 h 40"/>
                  <a:gd name="T36" fmla="*/ 48 w 60"/>
                  <a:gd name="T37" fmla="*/ 26 h 40"/>
                  <a:gd name="T38" fmla="*/ 48 w 60"/>
                  <a:gd name="T39" fmla="*/ 26 h 40"/>
                  <a:gd name="T40" fmla="*/ 52 w 60"/>
                  <a:gd name="T41" fmla="*/ 22 h 40"/>
                  <a:gd name="T42" fmla="*/ 54 w 60"/>
                  <a:gd name="T43" fmla="*/ 18 h 40"/>
                  <a:gd name="T44" fmla="*/ 60 w 60"/>
                  <a:gd name="T45" fmla="*/ 16 h 40"/>
                  <a:gd name="T46" fmla="*/ 60 w 60"/>
                  <a:gd name="T47" fmla="*/ 16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40"/>
                  <a:gd name="T74" fmla="*/ 60 w 60"/>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40">
                    <a:moveTo>
                      <a:pt x="60" y="16"/>
                    </a:moveTo>
                    <a:lnTo>
                      <a:pt x="60" y="16"/>
                    </a:lnTo>
                    <a:lnTo>
                      <a:pt x="50" y="12"/>
                    </a:lnTo>
                    <a:lnTo>
                      <a:pt x="44" y="8"/>
                    </a:lnTo>
                    <a:lnTo>
                      <a:pt x="36" y="0"/>
                    </a:lnTo>
                    <a:lnTo>
                      <a:pt x="30" y="6"/>
                    </a:lnTo>
                    <a:lnTo>
                      <a:pt x="22" y="12"/>
                    </a:lnTo>
                    <a:lnTo>
                      <a:pt x="14" y="16"/>
                    </a:lnTo>
                    <a:lnTo>
                      <a:pt x="8" y="22"/>
                    </a:lnTo>
                    <a:lnTo>
                      <a:pt x="2" y="30"/>
                    </a:lnTo>
                    <a:lnTo>
                      <a:pt x="0" y="40"/>
                    </a:lnTo>
                    <a:lnTo>
                      <a:pt x="8" y="34"/>
                    </a:lnTo>
                    <a:lnTo>
                      <a:pt x="16" y="32"/>
                    </a:lnTo>
                    <a:lnTo>
                      <a:pt x="24" y="30"/>
                    </a:lnTo>
                    <a:lnTo>
                      <a:pt x="48" y="26"/>
                    </a:lnTo>
                    <a:lnTo>
                      <a:pt x="52" y="22"/>
                    </a:lnTo>
                    <a:lnTo>
                      <a:pt x="54" y="18"/>
                    </a:lnTo>
                    <a:lnTo>
                      <a:pt x="60" y="16"/>
                    </a:lnTo>
                    <a:close/>
                  </a:path>
                </a:pathLst>
              </a:custGeom>
              <a:solidFill>
                <a:srgbClr val="484B58"/>
              </a:solidFill>
              <a:ln w="9525">
                <a:noFill/>
                <a:round/>
                <a:headEnd/>
                <a:tailEnd/>
              </a:ln>
            </p:spPr>
            <p:txBody>
              <a:bodyPr/>
              <a:lstStyle/>
              <a:p>
                <a:endParaRPr lang="en-US"/>
              </a:p>
            </p:txBody>
          </p:sp>
          <p:sp>
            <p:nvSpPr>
              <p:cNvPr id="26" name="Freeform 13"/>
              <p:cNvSpPr>
                <a:spLocks/>
              </p:cNvSpPr>
              <p:nvPr/>
            </p:nvSpPr>
            <p:spPr bwMode="auto">
              <a:xfrm>
                <a:off x="382" y="940"/>
                <a:ext cx="34" cy="18"/>
              </a:xfrm>
              <a:custGeom>
                <a:avLst/>
                <a:gdLst>
                  <a:gd name="T0" fmla="*/ 0 w 34"/>
                  <a:gd name="T1" fmla="*/ 12 h 18"/>
                  <a:gd name="T2" fmla="*/ 0 w 34"/>
                  <a:gd name="T3" fmla="*/ 12 h 18"/>
                  <a:gd name="T4" fmla="*/ 6 w 34"/>
                  <a:gd name="T5" fmla="*/ 12 h 18"/>
                  <a:gd name="T6" fmla="*/ 14 w 34"/>
                  <a:gd name="T7" fmla="*/ 14 h 18"/>
                  <a:gd name="T8" fmla="*/ 14 w 34"/>
                  <a:gd name="T9" fmla="*/ 14 h 18"/>
                  <a:gd name="T10" fmla="*/ 22 w 34"/>
                  <a:gd name="T11" fmla="*/ 16 h 18"/>
                  <a:gd name="T12" fmla="*/ 30 w 34"/>
                  <a:gd name="T13" fmla="*/ 18 h 18"/>
                  <a:gd name="T14" fmla="*/ 30 w 34"/>
                  <a:gd name="T15" fmla="*/ 18 h 18"/>
                  <a:gd name="T16" fmla="*/ 34 w 34"/>
                  <a:gd name="T17" fmla="*/ 16 h 18"/>
                  <a:gd name="T18" fmla="*/ 34 w 34"/>
                  <a:gd name="T19" fmla="*/ 10 h 18"/>
                  <a:gd name="T20" fmla="*/ 32 w 34"/>
                  <a:gd name="T21" fmla="*/ 6 h 18"/>
                  <a:gd name="T22" fmla="*/ 26 w 34"/>
                  <a:gd name="T23" fmla="*/ 2 h 18"/>
                  <a:gd name="T24" fmla="*/ 26 w 34"/>
                  <a:gd name="T25" fmla="*/ 2 h 18"/>
                  <a:gd name="T26" fmla="*/ 20 w 34"/>
                  <a:gd name="T27" fmla="*/ 0 h 18"/>
                  <a:gd name="T28" fmla="*/ 12 w 34"/>
                  <a:gd name="T29" fmla="*/ 0 h 18"/>
                  <a:gd name="T30" fmla="*/ 6 w 34"/>
                  <a:gd name="T31" fmla="*/ 4 h 18"/>
                  <a:gd name="T32" fmla="*/ 0 w 34"/>
                  <a:gd name="T33" fmla="*/ 12 h 18"/>
                  <a:gd name="T34" fmla="*/ 0 w 3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18"/>
                  <a:gd name="T56" fmla="*/ 34 w 3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18">
                    <a:moveTo>
                      <a:pt x="0" y="12"/>
                    </a:moveTo>
                    <a:lnTo>
                      <a:pt x="0" y="12"/>
                    </a:lnTo>
                    <a:lnTo>
                      <a:pt x="6" y="12"/>
                    </a:lnTo>
                    <a:lnTo>
                      <a:pt x="14" y="14"/>
                    </a:lnTo>
                    <a:lnTo>
                      <a:pt x="22" y="16"/>
                    </a:lnTo>
                    <a:lnTo>
                      <a:pt x="30" y="18"/>
                    </a:lnTo>
                    <a:lnTo>
                      <a:pt x="34" y="16"/>
                    </a:lnTo>
                    <a:lnTo>
                      <a:pt x="34" y="10"/>
                    </a:lnTo>
                    <a:lnTo>
                      <a:pt x="32" y="6"/>
                    </a:lnTo>
                    <a:lnTo>
                      <a:pt x="26" y="2"/>
                    </a:lnTo>
                    <a:lnTo>
                      <a:pt x="20" y="0"/>
                    </a:lnTo>
                    <a:lnTo>
                      <a:pt x="12" y="0"/>
                    </a:lnTo>
                    <a:lnTo>
                      <a:pt x="6" y="4"/>
                    </a:lnTo>
                    <a:lnTo>
                      <a:pt x="0" y="12"/>
                    </a:lnTo>
                    <a:close/>
                  </a:path>
                </a:pathLst>
              </a:custGeom>
              <a:solidFill>
                <a:srgbClr val="DAD9DD"/>
              </a:solidFill>
              <a:ln w="9525">
                <a:noFill/>
                <a:round/>
                <a:headEnd/>
                <a:tailEnd/>
              </a:ln>
            </p:spPr>
            <p:txBody>
              <a:bodyPr/>
              <a:lstStyle/>
              <a:p>
                <a:endParaRPr lang="en-US"/>
              </a:p>
            </p:txBody>
          </p:sp>
          <p:sp>
            <p:nvSpPr>
              <p:cNvPr id="27" name="Freeform 14"/>
              <p:cNvSpPr>
                <a:spLocks/>
              </p:cNvSpPr>
              <p:nvPr/>
            </p:nvSpPr>
            <p:spPr bwMode="auto">
              <a:xfrm>
                <a:off x="434" y="928"/>
                <a:ext cx="30" cy="16"/>
              </a:xfrm>
              <a:custGeom>
                <a:avLst/>
                <a:gdLst>
                  <a:gd name="T0" fmla="*/ 0 w 30"/>
                  <a:gd name="T1" fmla="*/ 4 h 16"/>
                  <a:gd name="T2" fmla="*/ 0 w 30"/>
                  <a:gd name="T3" fmla="*/ 4 h 16"/>
                  <a:gd name="T4" fmla="*/ 2 w 30"/>
                  <a:gd name="T5" fmla="*/ 8 h 16"/>
                  <a:gd name="T6" fmla="*/ 8 w 30"/>
                  <a:gd name="T7" fmla="*/ 14 h 16"/>
                  <a:gd name="T8" fmla="*/ 12 w 30"/>
                  <a:gd name="T9" fmla="*/ 16 h 16"/>
                  <a:gd name="T10" fmla="*/ 18 w 30"/>
                  <a:gd name="T11" fmla="*/ 14 h 16"/>
                  <a:gd name="T12" fmla="*/ 24 w 30"/>
                  <a:gd name="T13" fmla="*/ 10 h 16"/>
                  <a:gd name="T14" fmla="*/ 30 w 30"/>
                  <a:gd name="T15" fmla="*/ 0 h 16"/>
                  <a:gd name="T16" fmla="*/ 30 w 30"/>
                  <a:gd name="T17" fmla="*/ 0 h 16"/>
                  <a:gd name="T18" fmla="*/ 28 w 30"/>
                  <a:gd name="T19" fmla="*/ 2 h 16"/>
                  <a:gd name="T20" fmla="*/ 22 w 30"/>
                  <a:gd name="T21" fmla="*/ 8 h 16"/>
                  <a:gd name="T22" fmla="*/ 16 w 30"/>
                  <a:gd name="T23" fmla="*/ 10 h 16"/>
                  <a:gd name="T24" fmla="*/ 12 w 30"/>
                  <a:gd name="T25" fmla="*/ 10 h 16"/>
                  <a:gd name="T26" fmla="*/ 6 w 30"/>
                  <a:gd name="T27" fmla="*/ 8 h 16"/>
                  <a:gd name="T28" fmla="*/ 0 w 30"/>
                  <a:gd name="T29" fmla="*/ 4 h 16"/>
                  <a:gd name="T30" fmla="*/ 0 w 30"/>
                  <a:gd name="T31" fmla="*/ 4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6"/>
                  <a:gd name="T50" fmla="*/ 30 w 30"/>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6">
                    <a:moveTo>
                      <a:pt x="0" y="4"/>
                    </a:moveTo>
                    <a:lnTo>
                      <a:pt x="0" y="4"/>
                    </a:lnTo>
                    <a:lnTo>
                      <a:pt x="2" y="8"/>
                    </a:lnTo>
                    <a:lnTo>
                      <a:pt x="8" y="14"/>
                    </a:lnTo>
                    <a:lnTo>
                      <a:pt x="12" y="16"/>
                    </a:lnTo>
                    <a:lnTo>
                      <a:pt x="18" y="14"/>
                    </a:lnTo>
                    <a:lnTo>
                      <a:pt x="24" y="10"/>
                    </a:lnTo>
                    <a:lnTo>
                      <a:pt x="30" y="0"/>
                    </a:lnTo>
                    <a:lnTo>
                      <a:pt x="28" y="2"/>
                    </a:lnTo>
                    <a:lnTo>
                      <a:pt x="22" y="8"/>
                    </a:lnTo>
                    <a:lnTo>
                      <a:pt x="16" y="10"/>
                    </a:lnTo>
                    <a:lnTo>
                      <a:pt x="12" y="10"/>
                    </a:lnTo>
                    <a:lnTo>
                      <a:pt x="6" y="8"/>
                    </a:lnTo>
                    <a:lnTo>
                      <a:pt x="0" y="4"/>
                    </a:lnTo>
                    <a:close/>
                  </a:path>
                </a:pathLst>
              </a:custGeom>
              <a:solidFill>
                <a:srgbClr val="000000"/>
              </a:solidFill>
              <a:ln w="9525">
                <a:noFill/>
                <a:round/>
                <a:headEnd/>
                <a:tailEnd/>
              </a:ln>
            </p:spPr>
            <p:txBody>
              <a:bodyPr/>
              <a:lstStyle/>
              <a:p>
                <a:endParaRPr lang="en-US"/>
              </a:p>
            </p:txBody>
          </p:sp>
          <p:sp>
            <p:nvSpPr>
              <p:cNvPr id="28" name="Freeform 15"/>
              <p:cNvSpPr>
                <a:spLocks/>
              </p:cNvSpPr>
              <p:nvPr/>
            </p:nvSpPr>
            <p:spPr bwMode="auto">
              <a:xfrm>
                <a:off x="506" y="1060"/>
                <a:ext cx="30" cy="48"/>
              </a:xfrm>
              <a:custGeom>
                <a:avLst/>
                <a:gdLst>
                  <a:gd name="T0" fmla="*/ 22 w 30"/>
                  <a:gd name="T1" fmla="*/ 0 h 48"/>
                  <a:gd name="T2" fmla="*/ 22 w 30"/>
                  <a:gd name="T3" fmla="*/ 0 h 48"/>
                  <a:gd name="T4" fmla="*/ 28 w 30"/>
                  <a:gd name="T5" fmla="*/ 24 h 48"/>
                  <a:gd name="T6" fmla="*/ 30 w 30"/>
                  <a:gd name="T7" fmla="*/ 40 h 48"/>
                  <a:gd name="T8" fmla="*/ 30 w 30"/>
                  <a:gd name="T9" fmla="*/ 46 h 48"/>
                  <a:gd name="T10" fmla="*/ 28 w 30"/>
                  <a:gd name="T11" fmla="*/ 48 h 48"/>
                  <a:gd name="T12" fmla="*/ 26 w 30"/>
                  <a:gd name="T13" fmla="*/ 48 h 48"/>
                  <a:gd name="T14" fmla="*/ 26 w 30"/>
                  <a:gd name="T15" fmla="*/ 48 h 48"/>
                  <a:gd name="T16" fmla="*/ 22 w 30"/>
                  <a:gd name="T17" fmla="*/ 46 h 48"/>
                  <a:gd name="T18" fmla="*/ 18 w 30"/>
                  <a:gd name="T19" fmla="*/ 42 h 48"/>
                  <a:gd name="T20" fmla="*/ 8 w 30"/>
                  <a:gd name="T21" fmla="*/ 32 h 48"/>
                  <a:gd name="T22" fmla="*/ 0 w 30"/>
                  <a:gd name="T23" fmla="*/ 16 h 48"/>
                  <a:gd name="T24" fmla="*/ 0 w 30"/>
                  <a:gd name="T25" fmla="*/ 16 h 48"/>
                  <a:gd name="T26" fmla="*/ 8 w 30"/>
                  <a:gd name="T27" fmla="*/ 26 h 48"/>
                  <a:gd name="T28" fmla="*/ 16 w 30"/>
                  <a:gd name="T29" fmla="*/ 32 h 48"/>
                  <a:gd name="T30" fmla="*/ 18 w 30"/>
                  <a:gd name="T31" fmla="*/ 32 h 48"/>
                  <a:gd name="T32" fmla="*/ 20 w 30"/>
                  <a:gd name="T33" fmla="*/ 32 h 48"/>
                  <a:gd name="T34" fmla="*/ 20 w 30"/>
                  <a:gd name="T35" fmla="*/ 32 h 48"/>
                  <a:gd name="T36" fmla="*/ 22 w 30"/>
                  <a:gd name="T37" fmla="*/ 30 h 48"/>
                  <a:gd name="T38" fmla="*/ 22 w 30"/>
                  <a:gd name="T39" fmla="*/ 26 h 48"/>
                  <a:gd name="T40" fmla="*/ 22 w 30"/>
                  <a:gd name="T41" fmla="*/ 16 h 48"/>
                  <a:gd name="T42" fmla="*/ 22 w 30"/>
                  <a:gd name="T43" fmla="*/ 0 h 48"/>
                  <a:gd name="T44" fmla="*/ 22 w 30"/>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48"/>
                  <a:gd name="T71" fmla="*/ 30 w 30"/>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48">
                    <a:moveTo>
                      <a:pt x="22" y="0"/>
                    </a:moveTo>
                    <a:lnTo>
                      <a:pt x="22" y="0"/>
                    </a:lnTo>
                    <a:lnTo>
                      <a:pt x="28" y="24"/>
                    </a:lnTo>
                    <a:lnTo>
                      <a:pt x="30" y="40"/>
                    </a:lnTo>
                    <a:lnTo>
                      <a:pt x="30" y="46"/>
                    </a:lnTo>
                    <a:lnTo>
                      <a:pt x="28" y="48"/>
                    </a:lnTo>
                    <a:lnTo>
                      <a:pt x="26" y="48"/>
                    </a:lnTo>
                    <a:lnTo>
                      <a:pt x="22" y="46"/>
                    </a:lnTo>
                    <a:lnTo>
                      <a:pt x="18" y="42"/>
                    </a:lnTo>
                    <a:lnTo>
                      <a:pt x="8" y="32"/>
                    </a:lnTo>
                    <a:lnTo>
                      <a:pt x="0" y="16"/>
                    </a:lnTo>
                    <a:lnTo>
                      <a:pt x="8" y="26"/>
                    </a:lnTo>
                    <a:lnTo>
                      <a:pt x="16" y="32"/>
                    </a:lnTo>
                    <a:lnTo>
                      <a:pt x="18" y="32"/>
                    </a:lnTo>
                    <a:lnTo>
                      <a:pt x="20" y="32"/>
                    </a:lnTo>
                    <a:lnTo>
                      <a:pt x="22" y="30"/>
                    </a:lnTo>
                    <a:lnTo>
                      <a:pt x="22" y="26"/>
                    </a:lnTo>
                    <a:lnTo>
                      <a:pt x="22" y="16"/>
                    </a:lnTo>
                    <a:lnTo>
                      <a:pt x="22" y="0"/>
                    </a:lnTo>
                    <a:close/>
                  </a:path>
                </a:pathLst>
              </a:custGeom>
              <a:solidFill>
                <a:srgbClr val="679E9C"/>
              </a:solidFill>
              <a:ln w="9525">
                <a:noFill/>
                <a:round/>
                <a:headEnd/>
                <a:tailEnd/>
              </a:ln>
            </p:spPr>
            <p:txBody>
              <a:bodyPr/>
              <a:lstStyle/>
              <a:p>
                <a:endParaRPr lang="en-US"/>
              </a:p>
            </p:txBody>
          </p:sp>
          <p:sp>
            <p:nvSpPr>
              <p:cNvPr id="29" name="Freeform 16"/>
              <p:cNvSpPr>
                <a:spLocks/>
              </p:cNvSpPr>
              <p:nvPr/>
            </p:nvSpPr>
            <p:spPr bwMode="auto">
              <a:xfrm>
                <a:off x="546" y="1088"/>
                <a:ext cx="30" cy="48"/>
              </a:xfrm>
              <a:custGeom>
                <a:avLst/>
                <a:gdLst>
                  <a:gd name="T0" fmla="*/ 22 w 30"/>
                  <a:gd name="T1" fmla="*/ 0 h 48"/>
                  <a:gd name="T2" fmla="*/ 22 w 30"/>
                  <a:gd name="T3" fmla="*/ 0 h 48"/>
                  <a:gd name="T4" fmla="*/ 28 w 30"/>
                  <a:gd name="T5" fmla="*/ 24 h 48"/>
                  <a:gd name="T6" fmla="*/ 30 w 30"/>
                  <a:gd name="T7" fmla="*/ 40 h 48"/>
                  <a:gd name="T8" fmla="*/ 30 w 30"/>
                  <a:gd name="T9" fmla="*/ 46 h 48"/>
                  <a:gd name="T10" fmla="*/ 28 w 30"/>
                  <a:gd name="T11" fmla="*/ 46 h 48"/>
                  <a:gd name="T12" fmla="*/ 26 w 30"/>
                  <a:gd name="T13" fmla="*/ 48 h 48"/>
                  <a:gd name="T14" fmla="*/ 26 w 30"/>
                  <a:gd name="T15" fmla="*/ 48 h 48"/>
                  <a:gd name="T16" fmla="*/ 22 w 30"/>
                  <a:gd name="T17" fmla="*/ 46 h 48"/>
                  <a:gd name="T18" fmla="*/ 18 w 30"/>
                  <a:gd name="T19" fmla="*/ 42 h 48"/>
                  <a:gd name="T20" fmla="*/ 8 w 30"/>
                  <a:gd name="T21" fmla="*/ 32 h 48"/>
                  <a:gd name="T22" fmla="*/ 0 w 30"/>
                  <a:gd name="T23" fmla="*/ 16 h 48"/>
                  <a:gd name="T24" fmla="*/ 0 w 30"/>
                  <a:gd name="T25" fmla="*/ 16 h 48"/>
                  <a:gd name="T26" fmla="*/ 8 w 30"/>
                  <a:gd name="T27" fmla="*/ 26 h 48"/>
                  <a:gd name="T28" fmla="*/ 16 w 30"/>
                  <a:gd name="T29" fmla="*/ 30 h 48"/>
                  <a:gd name="T30" fmla="*/ 18 w 30"/>
                  <a:gd name="T31" fmla="*/ 32 h 48"/>
                  <a:gd name="T32" fmla="*/ 20 w 30"/>
                  <a:gd name="T33" fmla="*/ 32 h 48"/>
                  <a:gd name="T34" fmla="*/ 20 w 30"/>
                  <a:gd name="T35" fmla="*/ 32 h 48"/>
                  <a:gd name="T36" fmla="*/ 22 w 30"/>
                  <a:gd name="T37" fmla="*/ 30 h 48"/>
                  <a:gd name="T38" fmla="*/ 22 w 30"/>
                  <a:gd name="T39" fmla="*/ 26 h 48"/>
                  <a:gd name="T40" fmla="*/ 22 w 30"/>
                  <a:gd name="T41" fmla="*/ 14 h 48"/>
                  <a:gd name="T42" fmla="*/ 22 w 30"/>
                  <a:gd name="T43" fmla="*/ 0 h 48"/>
                  <a:gd name="T44" fmla="*/ 22 w 30"/>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48"/>
                  <a:gd name="T71" fmla="*/ 30 w 30"/>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48">
                    <a:moveTo>
                      <a:pt x="22" y="0"/>
                    </a:moveTo>
                    <a:lnTo>
                      <a:pt x="22" y="0"/>
                    </a:lnTo>
                    <a:lnTo>
                      <a:pt x="28" y="24"/>
                    </a:lnTo>
                    <a:lnTo>
                      <a:pt x="30" y="40"/>
                    </a:lnTo>
                    <a:lnTo>
                      <a:pt x="30" y="46"/>
                    </a:lnTo>
                    <a:lnTo>
                      <a:pt x="28" y="46"/>
                    </a:lnTo>
                    <a:lnTo>
                      <a:pt x="26" y="48"/>
                    </a:lnTo>
                    <a:lnTo>
                      <a:pt x="22" y="46"/>
                    </a:lnTo>
                    <a:lnTo>
                      <a:pt x="18" y="42"/>
                    </a:lnTo>
                    <a:lnTo>
                      <a:pt x="8" y="32"/>
                    </a:lnTo>
                    <a:lnTo>
                      <a:pt x="0" y="16"/>
                    </a:lnTo>
                    <a:lnTo>
                      <a:pt x="8" y="26"/>
                    </a:lnTo>
                    <a:lnTo>
                      <a:pt x="16" y="30"/>
                    </a:lnTo>
                    <a:lnTo>
                      <a:pt x="18" y="32"/>
                    </a:lnTo>
                    <a:lnTo>
                      <a:pt x="20" y="32"/>
                    </a:lnTo>
                    <a:lnTo>
                      <a:pt x="22" y="30"/>
                    </a:lnTo>
                    <a:lnTo>
                      <a:pt x="22" y="26"/>
                    </a:lnTo>
                    <a:lnTo>
                      <a:pt x="22" y="14"/>
                    </a:lnTo>
                    <a:lnTo>
                      <a:pt x="22" y="0"/>
                    </a:lnTo>
                    <a:close/>
                  </a:path>
                </a:pathLst>
              </a:custGeom>
              <a:solidFill>
                <a:srgbClr val="679E9C"/>
              </a:solidFill>
              <a:ln w="9525">
                <a:noFill/>
                <a:round/>
                <a:headEnd/>
                <a:tailEnd/>
              </a:ln>
            </p:spPr>
            <p:txBody>
              <a:bodyPr/>
              <a:lstStyle/>
              <a:p>
                <a:endParaRPr lang="en-US"/>
              </a:p>
            </p:txBody>
          </p:sp>
          <p:sp>
            <p:nvSpPr>
              <p:cNvPr id="30" name="Freeform 17"/>
              <p:cNvSpPr>
                <a:spLocks/>
              </p:cNvSpPr>
              <p:nvPr/>
            </p:nvSpPr>
            <p:spPr bwMode="auto">
              <a:xfrm>
                <a:off x="536" y="1034"/>
                <a:ext cx="32" cy="48"/>
              </a:xfrm>
              <a:custGeom>
                <a:avLst/>
                <a:gdLst>
                  <a:gd name="T0" fmla="*/ 22 w 32"/>
                  <a:gd name="T1" fmla="*/ 0 h 48"/>
                  <a:gd name="T2" fmla="*/ 22 w 32"/>
                  <a:gd name="T3" fmla="*/ 0 h 48"/>
                  <a:gd name="T4" fmla="*/ 30 w 32"/>
                  <a:gd name="T5" fmla="*/ 24 h 48"/>
                  <a:gd name="T6" fmla="*/ 32 w 32"/>
                  <a:gd name="T7" fmla="*/ 42 h 48"/>
                  <a:gd name="T8" fmla="*/ 30 w 32"/>
                  <a:gd name="T9" fmla="*/ 46 h 48"/>
                  <a:gd name="T10" fmla="*/ 30 w 32"/>
                  <a:gd name="T11" fmla="*/ 48 h 48"/>
                  <a:gd name="T12" fmla="*/ 28 w 32"/>
                  <a:gd name="T13" fmla="*/ 48 h 48"/>
                  <a:gd name="T14" fmla="*/ 28 w 32"/>
                  <a:gd name="T15" fmla="*/ 48 h 48"/>
                  <a:gd name="T16" fmla="*/ 24 w 32"/>
                  <a:gd name="T17" fmla="*/ 46 h 48"/>
                  <a:gd name="T18" fmla="*/ 18 w 32"/>
                  <a:gd name="T19" fmla="*/ 44 h 48"/>
                  <a:gd name="T20" fmla="*/ 10 w 32"/>
                  <a:gd name="T21" fmla="*/ 32 h 48"/>
                  <a:gd name="T22" fmla="*/ 0 w 32"/>
                  <a:gd name="T23" fmla="*/ 18 h 48"/>
                  <a:gd name="T24" fmla="*/ 0 w 32"/>
                  <a:gd name="T25" fmla="*/ 18 h 48"/>
                  <a:gd name="T26" fmla="*/ 10 w 32"/>
                  <a:gd name="T27" fmla="*/ 26 h 48"/>
                  <a:gd name="T28" fmla="*/ 16 w 32"/>
                  <a:gd name="T29" fmla="*/ 32 h 48"/>
                  <a:gd name="T30" fmla="*/ 20 w 32"/>
                  <a:gd name="T31" fmla="*/ 34 h 48"/>
                  <a:gd name="T32" fmla="*/ 22 w 32"/>
                  <a:gd name="T33" fmla="*/ 34 h 48"/>
                  <a:gd name="T34" fmla="*/ 22 w 32"/>
                  <a:gd name="T35" fmla="*/ 34 h 48"/>
                  <a:gd name="T36" fmla="*/ 24 w 32"/>
                  <a:gd name="T37" fmla="*/ 32 h 48"/>
                  <a:gd name="T38" fmla="*/ 24 w 32"/>
                  <a:gd name="T39" fmla="*/ 28 h 48"/>
                  <a:gd name="T40" fmla="*/ 24 w 32"/>
                  <a:gd name="T41" fmla="*/ 16 h 48"/>
                  <a:gd name="T42" fmla="*/ 22 w 32"/>
                  <a:gd name="T43" fmla="*/ 0 h 48"/>
                  <a:gd name="T44" fmla="*/ 22 w 32"/>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48"/>
                  <a:gd name="T71" fmla="*/ 32 w 32"/>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48">
                    <a:moveTo>
                      <a:pt x="22" y="0"/>
                    </a:moveTo>
                    <a:lnTo>
                      <a:pt x="22" y="0"/>
                    </a:lnTo>
                    <a:lnTo>
                      <a:pt x="30" y="24"/>
                    </a:lnTo>
                    <a:lnTo>
                      <a:pt x="32" y="42"/>
                    </a:lnTo>
                    <a:lnTo>
                      <a:pt x="30" y="46"/>
                    </a:lnTo>
                    <a:lnTo>
                      <a:pt x="30" y="48"/>
                    </a:lnTo>
                    <a:lnTo>
                      <a:pt x="28" y="48"/>
                    </a:lnTo>
                    <a:lnTo>
                      <a:pt x="24" y="46"/>
                    </a:lnTo>
                    <a:lnTo>
                      <a:pt x="18" y="44"/>
                    </a:lnTo>
                    <a:lnTo>
                      <a:pt x="10" y="32"/>
                    </a:lnTo>
                    <a:lnTo>
                      <a:pt x="0" y="18"/>
                    </a:lnTo>
                    <a:lnTo>
                      <a:pt x="10" y="26"/>
                    </a:lnTo>
                    <a:lnTo>
                      <a:pt x="16" y="32"/>
                    </a:lnTo>
                    <a:lnTo>
                      <a:pt x="20" y="34"/>
                    </a:lnTo>
                    <a:lnTo>
                      <a:pt x="22" y="34"/>
                    </a:lnTo>
                    <a:lnTo>
                      <a:pt x="24" y="32"/>
                    </a:lnTo>
                    <a:lnTo>
                      <a:pt x="24" y="28"/>
                    </a:lnTo>
                    <a:lnTo>
                      <a:pt x="24" y="16"/>
                    </a:lnTo>
                    <a:lnTo>
                      <a:pt x="22" y="0"/>
                    </a:lnTo>
                    <a:close/>
                  </a:path>
                </a:pathLst>
              </a:custGeom>
              <a:solidFill>
                <a:srgbClr val="679E9C"/>
              </a:solidFill>
              <a:ln w="9525">
                <a:noFill/>
                <a:round/>
                <a:headEnd/>
                <a:tailEnd/>
              </a:ln>
            </p:spPr>
            <p:txBody>
              <a:bodyPr/>
              <a:lstStyle/>
              <a:p>
                <a:endParaRPr lang="en-US"/>
              </a:p>
            </p:txBody>
          </p:sp>
          <p:sp>
            <p:nvSpPr>
              <p:cNvPr id="31" name="Freeform 18"/>
              <p:cNvSpPr>
                <a:spLocks/>
              </p:cNvSpPr>
              <p:nvPr/>
            </p:nvSpPr>
            <p:spPr bwMode="auto">
              <a:xfrm>
                <a:off x="502" y="1004"/>
                <a:ext cx="32" cy="48"/>
              </a:xfrm>
              <a:custGeom>
                <a:avLst/>
                <a:gdLst>
                  <a:gd name="T0" fmla="*/ 22 w 32"/>
                  <a:gd name="T1" fmla="*/ 0 h 48"/>
                  <a:gd name="T2" fmla="*/ 22 w 32"/>
                  <a:gd name="T3" fmla="*/ 0 h 48"/>
                  <a:gd name="T4" fmla="*/ 28 w 32"/>
                  <a:gd name="T5" fmla="*/ 24 h 48"/>
                  <a:gd name="T6" fmla="*/ 32 w 32"/>
                  <a:gd name="T7" fmla="*/ 42 h 48"/>
                  <a:gd name="T8" fmla="*/ 30 w 32"/>
                  <a:gd name="T9" fmla="*/ 46 h 48"/>
                  <a:gd name="T10" fmla="*/ 30 w 32"/>
                  <a:gd name="T11" fmla="*/ 48 h 48"/>
                  <a:gd name="T12" fmla="*/ 28 w 32"/>
                  <a:gd name="T13" fmla="*/ 48 h 48"/>
                  <a:gd name="T14" fmla="*/ 28 w 32"/>
                  <a:gd name="T15" fmla="*/ 48 h 48"/>
                  <a:gd name="T16" fmla="*/ 22 w 32"/>
                  <a:gd name="T17" fmla="*/ 46 h 48"/>
                  <a:gd name="T18" fmla="*/ 18 w 32"/>
                  <a:gd name="T19" fmla="*/ 42 h 48"/>
                  <a:gd name="T20" fmla="*/ 10 w 32"/>
                  <a:gd name="T21" fmla="*/ 32 h 48"/>
                  <a:gd name="T22" fmla="*/ 0 w 32"/>
                  <a:gd name="T23" fmla="*/ 18 h 48"/>
                  <a:gd name="T24" fmla="*/ 0 w 32"/>
                  <a:gd name="T25" fmla="*/ 18 h 48"/>
                  <a:gd name="T26" fmla="*/ 8 w 32"/>
                  <a:gd name="T27" fmla="*/ 26 h 48"/>
                  <a:gd name="T28" fmla="*/ 16 w 32"/>
                  <a:gd name="T29" fmla="*/ 32 h 48"/>
                  <a:gd name="T30" fmla="*/ 20 w 32"/>
                  <a:gd name="T31" fmla="*/ 34 h 48"/>
                  <a:gd name="T32" fmla="*/ 22 w 32"/>
                  <a:gd name="T33" fmla="*/ 34 h 48"/>
                  <a:gd name="T34" fmla="*/ 22 w 32"/>
                  <a:gd name="T35" fmla="*/ 34 h 48"/>
                  <a:gd name="T36" fmla="*/ 22 w 32"/>
                  <a:gd name="T37" fmla="*/ 32 h 48"/>
                  <a:gd name="T38" fmla="*/ 24 w 32"/>
                  <a:gd name="T39" fmla="*/ 28 h 48"/>
                  <a:gd name="T40" fmla="*/ 24 w 32"/>
                  <a:gd name="T41" fmla="*/ 16 h 48"/>
                  <a:gd name="T42" fmla="*/ 22 w 32"/>
                  <a:gd name="T43" fmla="*/ 0 h 48"/>
                  <a:gd name="T44" fmla="*/ 22 w 32"/>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48"/>
                  <a:gd name="T71" fmla="*/ 32 w 32"/>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48">
                    <a:moveTo>
                      <a:pt x="22" y="0"/>
                    </a:moveTo>
                    <a:lnTo>
                      <a:pt x="22" y="0"/>
                    </a:lnTo>
                    <a:lnTo>
                      <a:pt x="28" y="24"/>
                    </a:lnTo>
                    <a:lnTo>
                      <a:pt x="32" y="42"/>
                    </a:lnTo>
                    <a:lnTo>
                      <a:pt x="30" y="46"/>
                    </a:lnTo>
                    <a:lnTo>
                      <a:pt x="30" y="48"/>
                    </a:lnTo>
                    <a:lnTo>
                      <a:pt x="28" y="48"/>
                    </a:lnTo>
                    <a:lnTo>
                      <a:pt x="22" y="46"/>
                    </a:lnTo>
                    <a:lnTo>
                      <a:pt x="18" y="42"/>
                    </a:lnTo>
                    <a:lnTo>
                      <a:pt x="10" y="32"/>
                    </a:lnTo>
                    <a:lnTo>
                      <a:pt x="0" y="18"/>
                    </a:lnTo>
                    <a:lnTo>
                      <a:pt x="8" y="26"/>
                    </a:lnTo>
                    <a:lnTo>
                      <a:pt x="16" y="32"/>
                    </a:lnTo>
                    <a:lnTo>
                      <a:pt x="20" y="34"/>
                    </a:lnTo>
                    <a:lnTo>
                      <a:pt x="22" y="34"/>
                    </a:lnTo>
                    <a:lnTo>
                      <a:pt x="22" y="32"/>
                    </a:lnTo>
                    <a:lnTo>
                      <a:pt x="24" y="28"/>
                    </a:lnTo>
                    <a:lnTo>
                      <a:pt x="24" y="16"/>
                    </a:lnTo>
                    <a:lnTo>
                      <a:pt x="22" y="0"/>
                    </a:lnTo>
                    <a:close/>
                  </a:path>
                </a:pathLst>
              </a:custGeom>
              <a:solidFill>
                <a:srgbClr val="679E9C"/>
              </a:solidFill>
              <a:ln w="9525">
                <a:noFill/>
                <a:round/>
                <a:headEnd/>
                <a:tailEnd/>
              </a:ln>
            </p:spPr>
            <p:txBody>
              <a:bodyPr/>
              <a:lstStyle/>
              <a:p>
                <a:endParaRPr lang="en-US"/>
              </a:p>
            </p:txBody>
          </p:sp>
          <p:sp>
            <p:nvSpPr>
              <p:cNvPr id="32" name="Freeform 19"/>
              <p:cNvSpPr>
                <a:spLocks/>
              </p:cNvSpPr>
              <p:nvPr/>
            </p:nvSpPr>
            <p:spPr bwMode="auto">
              <a:xfrm>
                <a:off x="580" y="1060"/>
                <a:ext cx="30" cy="48"/>
              </a:xfrm>
              <a:custGeom>
                <a:avLst/>
                <a:gdLst>
                  <a:gd name="T0" fmla="*/ 22 w 30"/>
                  <a:gd name="T1" fmla="*/ 0 h 48"/>
                  <a:gd name="T2" fmla="*/ 22 w 30"/>
                  <a:gd name="T3" fmla="*/ 0 h 48"/>
                  <a:gd name="T4" fmla="*/ 28 w 30"/>
                  <a:gd name="T5" fmla="*/ 26 h 48"/>
                  <a:gd name="T6" fmla="*/ 30 w 30"/>
                  <a:gd name="T7" fmla="*/ 42 h 48"/>
                  <a:gd name="T8" fmla="*/ 30 w 30"/>
                  <a:gd name="T9" fmla="*/ 46 h 48"/>
                  <a:gd name="T10" fmla="*/ 28 w 30"/>
                  <a:gd name="T11" fmla="*/ 48 h 48"/>
                  <a:gd name="T12" fmla="*/ 26 w 30"/>
                  <a:gd name="T13" fmla="*/ 48 h 48"/>
                  <a:gd name="T14" fmla="*/ 26 w 30"/>
                  <a:gd name="T15" fmla="*/ 48 h 48"/>
                  <a:gd name="T16" fmla="*/ 22 w 30"/>
                  <a:gd name="T17" fmla="*/ 48 h 48"/>
                  <a:gd name="T18" fmla="*/ 18 w 30"/>
                  <a:gd name="T19" fmla="*/ 44 h 48"/>
                  <a:gd name="T20" fmla="*/ 10 w 30"/>
                  <a:gd name="T21" fmla="*/ 32 h 48"/>
                  <a:gd name="T22" fmla="*/ 0 w 30"/>
                  <a:gd name="T23" fmla="*/ 18 h 48"/>
                  <a:gd name="T24" fmla="*/ 0 w 30"/>
                  <a:gd name="T25" fmla="*/ 18 h 48"/>
                  <a:gd name="T26" fmla="*/ 8 w 30"/>
                  <a:gd name="T27" fmla="*/ 26 h 48"/>
                  <a:gd name="T28" fmla="*/ 16 w 30"/>
                  <a:gd name="T29" fmla="*/ 32 h 48"/>
                  <a:gd name="T30" fmla="*/ 18 w 30"/>
                  <a:gd name="T31" fmla="*/ 34 h 48"/>
                  <a:gd name="T32" fmla="*/ 22 w 30"/>
                  <a:gd name="T33" fmla="*/ 34 h 48"/>
                  <a:gd name="T34" fmla="*/ 22 w 30"/>
                  <a:gd name="T35" fmla="*/ 34 h 48"/>
                  <a:gd name="T36" fmla="*/ 22 w 30"/>
                  <a:gd name="T37" fmla="*/ 32 h 48"/>
                  <a:gd name="T38" fmla="*/ 24 w 30"/>
                  <a:gd name="T39" fmla="*/ 28 h 48"/>
                  <a:gd name="T40" fmla="*/ 24 w 30"/>
                  <a:gd name="T41" fmla="*/ 16 h 48"/>
                  <a:gd name="T42" fmla="*/ 22 w 30"/>
                  <a:gd name="T43" fmla="*/ 0 h 48"/>
                  <a:gd name="T44" fmla="*/ 22 w 30"/>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48"/>
                  <a:gd name="T71" fmla="*/ 30 w 30"/>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48">
                    <a:moveTo>
                      <a:pt x="22" y="0"/>
                    </a:moveTo>
                    <a:lnTo>
                      <a:pt x="22" y="0"/>
                    </a:lnTo>
                    <a:lnTo>
                      <a:pt x="28" y="26"/>
                    </a:lnTo>
                    <a:lnTo>
                      <a:pt x="30" y="42"/>
                    </a:lnTo>
                    <a:lnTo>
                      <a:pt x="30" y="46"/>
                    </a:lnTo>
                    <a:lnTo>
                      <a:pt x="28" y="48"/>
                    </a:lnTo>
                    <a:lnTo>
                      <a:pt x="26" y="48"/>
                    </a:lnTo>
                    <a:lnTo>
                      <a:pt x="22" y="48"/>
                    </a:lnTo>
                    <a:lnTo>
                      <a:pt x="18" y="44"/>
                    </a:lnTo>
                    <a:lnTo>
                      <a:pt x="10" y="32"/>
                    </a:lnTo>
                    <a:lnTo>
                      <a:pt x="0" y="18"/>
                    </a:lnTo>
                    <a:lnTo>
                      <a:pt x="8" y="26"/>
                    </a:lnTo>
                    <a:lnTo>
                      <a:pt x="16" y="32"/>
                    </a:lnTo>
                    <a:lnTo>
                      <a:pt x="18" y="34"/>
                    </a:lnTo>
                    <a:lnTo>
                      <a:pt x="22" y="34"/>
                    </a:lnTo>
                    <a:lnTo>
                      <a:pt x="22" y="32"/>
                    </a:lnTo>
                    <a:lnTo>
                      <a:pt x="24" y="28"/>
                    </a:lnTo>
                    <a:lnTo>
                      <a:pt x="24" y="16"/>
                    </a:lnTo>
                    <a:lnTo>
                      <a:pt x="22" y="0"/>
                    </a:lnTo>
                    <a:close/>
                  </a:path>
                </a:pathLst>
              </a:custGeom>
              <a:solidFill>
                <a:srgbClr val="679E9C"/>
              </a:solidFill>
              <a:ln w="9525">
                <a:noFill/>
                <a:round/>
                <a:headEnd/>
                <a:tailEnd/>
              </a:ln>
            </p:spPr>
            <p:txBody>
              <a:bodyPr/>
              <a:lstStyle/>
              <a:p>
                <a:endParaRPr lang="en-US"/>
              </a:p>
            </p:txBody>
          </p:sp>
          <p:sp>
            <p:nvSpPr>
              <p:cNvPr id="33" name="Freeform 20"/>
              <p:cNvSpPr>
                <a:spLocks/>
              </p:cNvSpPr>
              <p:nvPr/>
            </p:nvSpPr>
            <p:spPr bwMode="auto">
              <a:xfrm>
                <a:off x="548" y="1006"/>
                <a:ext cx="32" cy="48"/>
              </a:xfrm>
              <a:custGeom>
                <a:avLst/>
                <a:gdLst>
                  <a:gd name="T0" fmla="*/ 22 w 32"/>
                  <a:gd name="T1" fmla="*/ 0 h 48"/>
                  <a:gd name="T2" fmla="*/ 22 w 32"/>
                  <a:gd name="T3" fmla="*/ 0 h 48"/>
                  <a:gd name="T4" fmla="*/ 30 w 32"/>
                  <a:gd name="T5" fmla="*/ 24 h 48"/>
                  <a:gd name="T6" fmla="*/ 32 w 32"/>
                  <a:gd name="T7" fmla="*/ 42 h 48"/>
                  <a:gd name="T8" fmla="*/ 32 w 32"/>
                  <a:gd name="T9" fmla="*/ 46 h 48"/>
                  <a:gd name="T10" fmla="*/ 30 w 32"/>
                  <a:gd name="T11" fmla="*/ 48 h 48"/>
                  <a:gd name="T12" fmla="*/ 28 w 32"/>
                  <a:gd name="T13" fmla="*/ 48 h 48"/>
                  <a:gd name="T14" fmla="*/ 28 w 32"/>
                  <a:gd name="T15" fmla="*/ 48 h 48"/>
                  <a:gd name="T16" fmla="*/ 24 w 32"/>
                  <a:gd name="T17" fmla="*/ 46 h 48"/>
                  <a:gd name="T18" fmla="*/ 18 w 32"/>
                  <a:gd name="T19" fmla="*/ 44 h 48"/>
                  <a:gd name="T20" fmla="*/ 10 w 32"/>
                  <a:gd name="T21" fmla="*/ 32 h 48"/>
                  <a:gd name="T22" fmla="*/ 0 w 32"/>
                  <a:gd name="T23" fmla="*/ 18 h 48"/>
                  <a:gd name="T24" fmla="*/ 0 w 32"/>
                  <a:gd name="T25" fmla="*/ 18 h 48"/>
                  <a:gd name="T26" fmla="*/ 10 w 32"/>
                  <a:gd name="T27" fmla="*/ 26 h 48"/>
                  <a:gd name="T28" fmla="*/ 16 w 32"/>
                  <a:gd name="T29" fmla="*/ 32 h 48"/>
                  <a:gd name="T30" fmla="*/ 20 w 32"/>
                  <a:gd name="T31" fmla="*/ 34 h 48"/>
                  <a:gd name="T32" fmla="*/ 22 w 32"/>
                  <a:gd name="T33" fmla="*/ 34 h 48"/>
                  <a:gd name="T34" fmla="*/ 22 w 32"/>
                  <a:gd name="T35" fmla="*/ 34 h 48"/>
                  <a:gd name="T36" fmla="*/ 24 w 32"/>
                  <a:gd name="T37" fmla="*/ 32 h 48"/>
                  <a:gd name="T38" fmla="*/ 24 w 32"/>
                  <a:gd name="T39" fmla="*/ 28 h 48"/>
                  <a:gd name="T40" fmla="*/ 24 w 32"/>
                  <a:gd name="T41" fmla="*/ 16 h 48"/>
                  <a:gd name="T42" fmla="*/ 22 w 32"/>
                  <a:gd name="T43" fmla="*/ 0 h 48"/>
                  <a:gd name="T44" fmla="*/ 22 w 32"/>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48"/>
                  <a:gd name="T71" fmla="*/ 32 w 32"/>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48">
                    <a:moveTo>
                      <a:pt x="22" y="0"/>
                    </a:moveTo>
                    <a:lnTo>
                      <a:pt x="22" y="0"/>
                    </a:lnTo>
                    <a:lnTo>
                      <a:pt x="30" y="24"/>
                    </a:lnTo>
                    <a:lnTo>
                      <a:pt x="32" y="42"/>
                    </a:lnTo>
                    <a:lnTo>
                      <a:pt x="32" y="46"/>
                    </a:lnTo>
                    <a:lnTo>
                      <a:pt x="30" y="48"/>
                    </a:lnTo>
                    <a:lnTo>
                      <a:pt x="28" y="48"/>
                    </a:lnTo>
                    <a:lnTo>
                      <a:pt x="24" y="46"/>
                    </a:lnTo>
                    <a:lnTo>
                      <a:pt x="18" y="44"/>
                    </a:lnTo>
                    <a:lnTo>
                      <a:pt x="10" y="32"/>
                    </a:lnTo>
                    <a:lnTo>
                      <a:pt x="0" y="18"/>
                    </a:lnTo>
                    <a:lnTo>
                      <a:pt x="10" y="26"/>
                    </a:lnTo>
                    <a:lnTo>
                      <a:pt x="16" y="32"/>
                    </a:lnTo>
                    <a:lnTo>
                      <a:pt x="20" y="34"/>
                    </a:lnTo>
                    <a:lnTo>
                      <a:pt x="22" y="34"/>
                    </a:lnTo>
                    <a:lnTo>
                      <a:pt x="24" y="32"/>
                    </a:lnTo>
                    <a:lnTo>
                      <a:pt x="24" y="28"/>
                    </a:lnTo>
                    <a:lnTo>
                      <a:pt x="24" y="16"/>
                    </a:lnTo>
                    <a:lnTo>
                      <a:pt x="22" y="0"/>
                    </a:lnTo>
                    <a:close/>
                  </a:path>
                </a:pathLst>
              </a:custGeom>
              <a:solidFill>
                <a:srgbClr val="679E9C"/>
              </a:solidFill>
              <a:ln w="9525">
                <a:noFill/>
                <a:round/>
                <a:headEnd/>
                <a:tailEnd/>
              </a:ln>
            </p:spPr>
            <p:txBody>
              <a:bodyPr/>
              <a:lstStyle/>
              <a:p>
                <a:endParaRPr lang="en-US"/>
              </a:p>
            </p:txBody>
          </p:sp>
          <p:sp>
            <p:nvSpPr>
              <p:cNvPr id="34" name="Freeform 21"/>
              <p:cNvSpPr>
                <a:spLocks/>
              </p:cNvSpPr>
              <p:nvPr/>
            </p:nvSpPr>
            <p:spPr bwMode="auto">
              <a:xfrm>
                <a:off x="472" y="1046"/>
                <a:ext cx="20" cy="32"/>
              </a:xfrm>
              <a:custGeom>
                <a:avLst/>
                <a:gdLst>
                  <a:gd name="T0" fmla="*/ 0 w 20"/>
                  <a:gd name="T1" fmla="*/ 2 h 32"/>
                  <a:gd name="T2" fmla="*/ 0 w 20"/>
                  <a:gd name="T3" fmla="*/ 2 h 32"/>
                  <a:gd name="T4" fmla="*/ 4 w 20"/>
                  <a:gd name="T5" fmla="*/ 10 h 32"/>
                  <a:gd name="T6" fmla="*/ 10 w 20"/>
                  <a:gd name="T7" fmla="*/ 26 h 32"/>
                  <a:gd name="T8" fmla="*/ 14 w 20"/>
                  <a:gd name="T9" fmla="*/ 32 h 32"/>
                  <a:gd name="T10" fmla="*/ 16 w 20"/>
                  <a:gd name="T11" fmla="*/ 32 h 32"/>
                  <a:gd name="T12" fmla="*/ 18 w 20"/>
                  <a:gd name="T13" fmla="*/ 30 h 32"/>
                  <a:gd name="T14" fmla="*/ 20 w 20"/>
                  <a:gd name="T15" fmla="*/ 20 h 32"/>
                  <a:gd name="T16" fmla="*/ 20 w 20"/>
                  <a:gd name="T17" fmla="*/ 0 h 32"/>
                  <a:gd name="T18" fmla="*/ 20 w 20"/>
                  <a:gd name="T19" fmla="*/ 0 h 32"/>
                  <a:gd name="T20" fmla="*/ 20 w 20"/>
                  <a:gd name="T21" fmla="*/ 6 h 32"/>
                  <a:gd name="T22" fmla="*/ 18 w 20"/>
                  <a:gd name="T23" fmla="*/ 16 h 32"/>
                  <a:gd name="T24" fmla="*/ 14 w 20"/>
                  <a:gd name="T25" fmla="*/ 18 h 32"/>
                  <a:gd name="T26" fmla="*/ 12 w 20"/>
                  <a:gd name="T27" fmla="*/ 18 h 32"/>
                  <a:gd name="T28" fmla="*/ 6 w 20"/>
                  <a:gd name="T29" fmla="*/ 12 h 32"/>
                  <a:gd name="T30" fmla="*/ 0 w 20"/>
                  <a:gd name="T31" fmla="*/ 2 h 32"/>
                  <a:gd name="T32" fmla="*/ 0 w 20"/>
                  <a:gd name="T33" fmla="*/ 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0" y="2"/>
                    </a:moveTo>
                    <a:lnTo>
                      <a:pt x="0" y="2"/>
                    </a:lnTo>
                    <a:lnTo>
                      <a:pt x="4" y="10"/>
                    </a:lnTo>
                    <a:lnTo>
                      <a:pt x="10" y="26"/>
                    </a:lnTo>
                    <a:lnTo>
                      <a:pt x="14" y="32"/>
                    </a:lnTo>
                    <a:lnTo>
                      <a:pt x="16" y="32"/>
                    </a:lnTo>
                    <a:lnTo>
                      <a:pt x="18" y="30"/>
                    </a:lnTo>
                    <a:lnTo>
                      <a:pt x="20" y="20"/>
                    </a:lnTo>
                    <a:lnTo>
                      <a:pt x="20" y="0"/>
                    </a:lnTo>
                    <a:lnTo>
                      <a:pt x="20" y="6"/>
                    </a:lnTo>
                    <a:lnTo>
                      <a:pt x="18" y="16"/>
                    </a:lnTo>
                    <a:lnTo>
                      <a:pt x="14" y="18"/>
                    </a:lnTo>
                    <a:lnTo>
                      <a:pt x="12" y="18"/>
                    </a:lnTo>
                    <a:lnTo>
                      <a:pt x="6" y="12"/>
                    </a:lnTo>
                    <a:lnTo>
                      <a:pt x="0" y="2"/>
                    </a:lnTo>
                    <a:close/>
                  </a:path>
                </a:pathLst>
              </a:custGeom>
              <a:solidFill>
                <a:srgbClr val="7A5376"/>
              </a:solidFill>
              <a:ln w="9525">
                <a:noFill/>
                <a:round/>
                <a:headEnd/>
                <a:tailEnd/>
              </a:ln>
            </p:spPr>
            <p:txBody>
              <a:bodyPr/>
              <a:lstStyle/>
              <a:p>
                <a:endParaRPr lang="en-US"/>
              </a:p>
            </p:txBody>
          </p:sp>
          <p:sp>
            <p:nvSpPr>
              <p:cNvPr id="35" name="Freeform 22"/>
              <p:cNvSpPr>
                <a:spLocks/>
              </p:cNvSpPr>
              <p:nvPr/>
            </p:nvSpPr>
            <p:spPr bwMode="auto">
              <a:xfrm>
                <a:off x="492" y="1090"/>
                <a:ext cx="20" cy="32"/>
              </a:xfrm>
              <a:custGeom>
                <a:avLst/>
                <a:gdLst>
                  <a:gd name="T0" fmla="*/ 0 w 20"/>
                  <a:gd name="T1" fmla="*/ 2 h 32"/>
                  <a:gd name="T2" fmla="*/ 0 w 20"/>
                  <a:gd name="T3" fmla="*/ 2 h 32"/>
                  <a:gd name="T4" fmla="*/ 4 w 20"/>
                  <a:gd name="T5" fmla="*/ 12 h 32"/>
                  <a:gd name="T6" fmla="*/ 10 w 20"/>
                  <a:gd name="T7" fmla="*/ 28 h 32"/>
                  <a:gd name="T8" fmla="*/ 14 w 20"/>
                  <a:gd name="T9" fmla="*/ 32 h 32"/>
                  <a:gd name="T10" fmla="*/ 16 w 20"/>
                  <a:gd name="T11" fmla="*/ 32 h 32"/>
                  <a:gd name="T12" fmla="*/ 18 w 20"/>
                  <a:gd name="T13" fmla="*/ 30 h 32"/>
                  <a:gd name="T14" fmla="*/ 20 w 20"/>
                  <a:gd name="T15" fmla="*/ 20 h 32"/>
                  <a:gd name="T16" fmla="*/ 20 w 20"/>
                  <a:gd name="T17" fmla="*/ 0 h 32"/>
                  <a:gd name="T18" fmla="*/ 20 w 20"/>
                  <a:gd name="T19" fmla="*/ 0 h 32"/>
                  <a:gd name="T20" fmla="*/ 20 w 20"/>
                  <a:gd name="T21" fmla="*/ 6 h 32"/>
                  <a:gd name="T22" fmla="*/ 18 w 20"/>
                  <a:gd name="T23" fmla="*/ 16 h 32"/>
                  <a:gd name="T24" fmla="*/ 16 w 20"/>
                  <a:gd name="T25" fmla="*/ 20 h 32"/>
                  <a:gd name="T26" fmla="*/ 12 w 20"/>
                  <a:gd name="T27" fmla="*/ 18 h 32"/>
                  <a:gd name="T28" fmla="*/ 6 w 20"/>
                  <a:gd name="T29" fmla="*/ 14 h 32"/>
                  <a:gd name="T30" fmla="*/ 0 w 20"/>
                  <a:gd name="T31" fmla="*/ 2 h 32"/>
                  <a:gd name="T32" fmla="*/ 0 w 20"/>
                  <a:gd name="T33" fmla="*/ 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0" y="2"/>
                    </a:moveTo>
                    <a:lnTo>
                      <a:pt x="0" y="2"/>
                    </a:lnTo>
                    <a:lnTo>
                      <a:pt x="4" y="12"/>
                    </a:lnTo>
                    <a:lnTo>
                      <a:pt x="10" y="28"/>
                    </a:lnTo>
                    <a:lnTo>
                      <a:pt x="14" y="32"/>
                    </a:lnTo>
                    <a:lnTo>
                      <a:pt x="16" y="32"/>
                    </a:lnTo>
                    <a:lnTo>
                      <a:pt x="18" y="30"/>
                    </a:lnTo>
                    <a:lnTo>
                      <a:pt x="20" y="20"/>
                    </a:lnTo>
                    <a:lnTo>
                      <a:pt x="20" y="0"/>
                    </a:lnTo>
                    <a:lnTo>
                      <a:pt x="20" y="6"/>
                    </a:lnTo>
                    <a:lnTo>
                      <a:pt x="18" y="16"/>
                    </a:lnTo>
                    <a:lnTo>
                      <a:pt x="16" y="20"/>
                    </a:lnTo>
                    <a:lnTo>
                      <a:pt x="12" y="18"/>
                    </a:lnTo>
                    <a:lnTo>
                      <a:pt x="6" y="14"/>
                    </a:lnTo>
                    <a:lnTo>
                      <a:pt x="0" y="2"/>
                    </a:lnTo>
                    <a:close/>
                  </a:path>
                </a:pathLst>
              </a:custGeom>
              <a:solidFill>
                <a:srgbClr val="7A5376"/>
              </a:solidFill>
              <a:ln w="9525">
                <a:noFill/>
                <a:round/>
                <a:headEnd/>
                <a:tailEnd/>
              </a:ln>
            </p:spPr>
            <p:txBody>
              <a:bodyPr/>
              <a:lstStyle/>
              <a:p>
                <a:endParaRPr lang="en-US"/>
              </a:p>
            </p:txBody>
          </p:sp>
          <p:sp>
            <p:nvSpPr>
              <p:cNvPr id="36" name="Freeform 23"/>
              <p:cNvSpPr>
                <a:spLocks/>
              </p:cNvSpPr>
              <p:nvPr/>
            </p:nvSpPr>
            <p:spPr bwMode="auto">
              <a:xfrm>
                <a:off x="484" y="1132"/>
                <a:ext cx="20" cy="30"/>
              </a:xfrm>
              <a:custGeom>
                <a:avLst/>
                <a:gdLst>
                  <a:gd name="T0" fmla="*/ 0 w 20"/>
                  <a:gd name="T1" fmla="*/ 0 h 30"/>
                  <a:gd name="T2" fmla="*/ 0 w 20"/>
                  <a:gd name="T3" fmla="*/ 0 h 30"/>
                  <a:gd name="T4" fmla="*/ 4 w 20"/>
                  <a:gd name="T5" fmla="*/ 10 h 30"/>
                  <a:gd name="T6" fmla="*/ 10 w 20"/>
                  <a:gd name="T7" fmla="*/ 26 h 30"/>
                  <a:gd name="T8" fmla="*/ 14 w 20"/>
                  <a:gd name="T9" fmla="*/ 30 h 30"/>
                  <a:gd name="T10" fmla="*/ 16 w 20"/>
                  <a:gd name="T11" fmla="*/ 30 h 30"/>
                  <a:gd name="T12" fmla="*/ 18 w 20"/>
                  <a:gd name="T13" fmla="*/ 30 h 30"/>
                  <a:gd name="T14" fmla="*/ 20 w 20"/>
                  <a:gd name="T15" fmla="*/ 20 h 30"/>
                  <a:gd name="T16" fmla="*/ 20 w 20"/>
                  <a:gd name="T17" fmla="*/ 0 h 30"/>
                  <a:gd name="T18" fmla="*/ 20 w 20"/>
                  <a:gd name="T19" fmla="*/ 0 h 30"/>
                  <a:gd name="T20" fmla="*/ 20 w 20"/>
                  <a:gd name="T21" fmla="*/ 6 h 30"/>
                  <a:gd name="T22" fmla="*/ 18 w 20"/>
                  <a:gd name="T23" fmla="*/ 16 h 30"/>
                  <a:gd name="T24" fmla="*/ 16 w 20"/>
                  <a:gd name="T25" fmla="*/ 18 h 30"/>
                  <a:gd name="T26" fmla="*/ 12 w 20"/>
                  <a:gd name="T27" fmla="*/ 18 h 30"/>
                  <a:gd name="T28" fmla="*/ 6 w 20"/>
                  <a:gd name="T29" fmla="*/ 12 h 30"/>
                  <a:gd name="T30" fmla="*/ 0 w 20"/>
                  <a:gd name="T31" fmla="*/ 0 h 30"/>
                  <a:gd name="T32" fmla="*/ 0 w 2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0"/>
                  <a:gd name="T53" fmla="*/ 20 w 2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0">
                    <a:moveTo>
                      <a:pt x="0" y="0"/>
                    </a:moveTo>
                    <a:lnTo>
                      <a:pt x="0" y="0"/>
                    </a:lnTo>
                    <a:lnTo>
                      <a:pt x="4" y="10"/>
                    </a:lnTo>
                    <a:lnTo>
                      <a:pt x="10" y="26"/>
                    </a:lnTo>
                    <a:lnTo>
                      <a:pt x="14" y="30"/>
                    </a:lnTo>
                    <a:lnTo>
                      <a:pt x="16" y="30"/>
                    </a:lnTo>
                    <a:lnTo>
                      <a:pt x="18" y="30"/>
                    </a:lnTo>
                    <a:lnTo>
                      <a:pt x="20" y="20"/>
                    </a:lnTo>
                    <a:lnTo>
                      <a:pt x="20" y="0"/>
                    </a:lnTo>
                    <a:lnTo>
                      <a:pt x="20" y="6"/>
                    </a:lnTo>
                    <a:lnTo>
                      <a:pt x="18" y="16"/>
                    </a:lnTo>
                    <a:lnTo>
                      <a:pt x="16" y="18"/>
                    </a:lnTo>
                    <a:lnTo>
                      <a:pt x="12" y="18"/>
                    </a:lnTo>
                    <a:lnTo>
                      <a:pt x="6" y="12"/>
                    </a:lnTo>
                    <a:lnTo>
                      <a:pt x="0" y="0"/>
                    </a:lnTo>
                    <a:close/>
                  </a:path>
                </a:pathLst>
              </a:custGeom>
              <a:solidFill>
                <a:srgbClr val="7A5376"/>
              </a:solidFill>
              <a:ln w="9525">
                <a:noFill/>
                <a:round/>
                <a:headEnd/>
                <a:tailEnd/>
              </a:ln>
            </p:spPr>
            <p:txBody>
              <a:bodyPr/>
              <a:lstStyle/>
              <a:p>
                <a:endParaRPr lang="en-US"/>
              </a:p>
            </p:txBody>
          </p:sp>
          <p:sp>
            <p:nvSpPr>
              <p:cNvPr id="37" name="Freeform 24"/>
              <p:cNvSpPr>
                <a:spLocks/>
              </p:cNvSpPr>
              <p:nvPr/>
            </p:nvSpPr>
            <p:spPr bwMode="auto">
              <a:xfrm>
                <a:off x="618" y="1040"/>
                <a:ext cx="28" cy="30"/>
              </a:xfrm>
              <a:custGeom>
                <a:avLst/>
                <a:gdLst>
                  <a:gd name="T0" fmla="*/ 0 w 28"/>
                  <a:gd name="T1" fmla="*/ 12 h 30"/>
                  <a:gd name="T2" fmla="*/ 0 w 28"/>
                  <a:gd name="T3" fmla="*/ 12 h 30"/>
                  <a:gd name="T4" fmla="*/ 8 w 28"/>
                  <a:gd name="T5" fmla="*/ 18 h 30"/>
                  <a:gd name="T6" fmla="*/ 22 w 28"/>
                  <a:gd name="T7" fmla="*/ 28 h 30"/>
                  <a:gd name="T8" fmla="*/ 26 w 28"/>
                  <a:gd name="T9" fmla="*/ 30 h 30"/>
                  <a:gd name="T10" fmla="*/ 28 w 28"/>
                  <a:gd name="T11" fmla="*/ 30 h 30"/>
                  <a:gd name="T12" fmla="*/ 28 w 28"/>
                  <a:gd name="T13" fmla="*/ 28 h 30"/>
                  <a:gd name="T14" fmla="*/ 26 w 28"/>
                  <a:gd name="T15" fmla="*/ 18 h 30"/>
                  <a:gd name="T16" fmla="*/ 18 w 28"/>
                  <a:gd name="T17" fmla="*/ 0 h 30"/>
                  <a:gd name="T18" fmla="*/ 18 w 28"/>
                  <a:gd name="T19" fmla="*/ 0 h 30"/>
                  <a:gd name="T20" fmla="*/ 20 w 28"/>
                  <a:gd name="T21" fmla="*/ 6 h 30"/>
                  <a:gd name="T22" fmla="*/ 22 w 28"/>
                  <a:gd name="T23" fmla="*/ 16 h 30"/>
                  <a:gd name="T24" fmla="*/ 22 w 28"/>
                  <a:gd name="T25" fmla="*/ 20 h 30"/>
                  <a:gd name="T26" fmla="*/ 18 w 28"/>
                  <a:gd name="T27" fmla="*/ 22 h 30"/>
                  <a:gd name="T28" fmla="*/ 12 w 28"/>
                  <a:gd name="T29" fmla="*/ 18 h 30"/>
                  <a:gd name="T30" fmla="*/ 0 w 28"/>
                  <a:gd name="T31" fmla="*/ 12 h 30"/>
                  <a:gd name="T32" fmla="*/ 0 w 28"/>
                  <a:gd name="T33" fmla="*/ 12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0"/>
                  <a:gd name="T53" fmla="*/ 28 w 2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0">
                    <a:moveTo>
                      <a:pt x="0" y="12"/>
                    </a:moveTo>
                    <a:lnTo>
                      <a:pt x="0" y="12"/>
                    </a:lnTo>
                    <a:lnTo>
                      <a:pt x="8" y="18"/>
                    </a:lnTo>
                    <a:lnTo>
                      <a:pt x="22" y="28"/>
                    </a:lnTo>
                    <a:lnTo>
                      <a:pt x="26" y="30"/>
                    </a:lnTo>
                    <a:lnTo>
                      <a:pt x="28" y="30"/>
                    </a:lnTo>
                    <a:lnTo>
                      <a:pt x="28" y="28"/>
                    </a:lnTo>
                    <a:lnTo>
                      <a:pt x="26" y="18"/>
                    </a:lnTo>
                    <a:lnTo>
                      <a:pt x="18" y="0"/>
                    </a:lnTo>
                    <a:lnTo>
                      <a:pt x="20" y="6"/>
                    </a:lnTo>
                    <a:lnTo>
                      <a:pt x="22" y="16"/>
                    </a:lnTo>
                    <a:lnTo>
                      <a:pt x="22" y="20"/>
                    </a:lnTo>
                    <a:lnTo>
                      <a:pt x="18" y="22"/>
                    </a:lnTo>
                    <a:lnTo>
                      <a:pt x="12" y="18"/>
                    </a:lnTo>
                    <a:lnTo>
                      <a:pt x="0" y="12"/>
                    </a:lnTo>
                    <a:close/>
                  </a:path>
                </a:pathLst>
              </a:custGeom>
              <a:solidFill>
                <a:srgbClr val="7A5376"/>
              </a:solidFill>
              <a:ln w="9525">
                <a:noFill/>
                <a:round/>
                <a:headEnd/>
                <a:tailEnd/>
              </a:ln>
            </p:spPr>
            <p:txBody>
              <a:bodyPr/>
              <a:lstStyle/>
              <a:p>
                <a:endParaRPr lang="en-US"/>
              </a:p>
            </p:txBody>
          </p:sp>
          <p:sp>
            <p:nvSpPr>
              <p:cNvPr id="38" name="Freeform 25"/>
              <p:cNvSpPr>
                <a:spLocks/>
              </p:cNvSpPr>
              <p:nvPr/>
            </p:nvSpPr>
            <p:spPr bwMode="auto">
              <a:xfrm>
                <a:off x="590" y="1020"/>
                <a:ext cx="28" cy="30"/>
              </a:xfrm>
              <a:custGeom>
                <a:avLst/>
                <a:gdLst>
                  <a:gd name="T0" fmla="*/ 0 w 28"/>
                  <a:gd name="T1" fmla="*/ 10 h 30"/>
                  <a:gd name="T2" fmla="*/ 0 w 28"/>
                  <a:gd name="T3" fmla="*/ 10 h 30"/>
                  <a:gd name="T4" fmla="*/ 8 w 28"/>
                  <a:gd name="T5" fmla="*/ 18 h 30"/>
                  <a:gd name="T6" fmla="*/ 22 w 28"/>
                  <a:gd name="T7" fmla="*/ 28 h 30"/>
                  <a:gd name="T8" fmla="*/ 26 w 28"/>
                  <a:gd name="T9" fmla="*/ 30 h 30"/>
                  <a:gd name="T10" fmla="*/ 28 w 28"/>
                  <a:gd name="T11" fmla="*/ 30 h 30"/>
                  <a:gd name="T12" fmla="*/ 28 w 28"/>
                  <a:gd name="T13" fmla="*/ 28 h 30"/>
                  <a:gd name="T14" fmla="*/ 26 w 28"/>
                  <a:gd name="T15" fmla="*/ 18 h 30"/>
                  <a:gd name="T16" fmla="*/ 18 w 28"/>
                  <a:gd name="T17" fmla="*/ 0 h 30"/>
                  <a:gd name="T18" fmla="*/ 18 w 28"/>
                  <a:gd name="T19" fmla="*/ 0 h 30"/>
                  <a:gd name="T20" fmla="*/ 20 w 28"/>
                  <a:gd name="T21" fmla="*/ 6 h 30"/>
                  <a:gd name="T22" fmla="*/ 22 w 28"/>
                  <a:gd name="T23" fmla="*/ 16 h 30"/>
                  <a:gd name="T24" fmla="*/ 22 w 28"/>
                  <a:gd name="T25" fmla="*/ 20 h 30"/>
                  <a:gd name="T26" fmla="*/ 18 w 28"/>
                  <a:gd name="T27" fmla="*/ 20 h 30"/>
                  <a:gd name="T28" fmla="*/ 12 w 28"/>
                  <a:gd name="T29" fmla="*/ 18 h 30"/>
                  <a:gd name="T30" fmla="*/ 0 w 28"/>
                  <a:gd name="T31" fmla="*/ 10 h 30"/>
                  <a:gd name="T32" fmla="*/ 0 w 28"/>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0"/>
                  <a:gd name="T53" fmla="*/ 28 w 2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0">
                    <a:moveTo>
                      <a:pt x="0" y="10"/>
                    </a:moveTo>
                    <a:lnTo>
                      <a:pt x="0" y="10"/>
                    </a:lnTo>
                    <a:lnTo>
                      <a:pt x="8" y="18"/>
                    </a:lnTo>
                    <a:lnTo>
                      <a:pt x="22" y="28"/>
                    </a:lnTo>
                    <a:lnTo>
                      <a:pt x="26" y="30"/>
                    </a:lnTo>
                    <a:lnTo>
                      <a:pt x="28" y="30"/>
                    </a:lnTo>
                    <a:lnTo>
                      <a:pt x="28" y="28"/>
                    </a:lnTo>
                    <a:lnTo>
                      <a:pt x="26" y="18"/>
                    </a:lnTo>
                    <a:lnTo>
                      <a:pt x="18" y="0"/>
                    </a:lnTo>
                    <a:lnTo>
                      <a:pt x="20" y="6"/>
                    </a:lnTo>
                    <a:lnTo>
                      <a:pt x="22" y="16"/>
                    </a:lnTo>
                    <a:lnTo>
                      <a:pt x="22" y="20"/>
                    </a:lnTo>
                    <a:lnTo>
                      <a:pt x="18" y="20"/>
                    </a:lnTo>
                    <a:lnTo>
                      <a:pt x="12" y="18"/>
                    </a:lnTo>
                    <a:lnTo>
                      <a:pt x="0" y="10"/>
                    </a:lnTo>
                    <a:close/>
                  </a:path>
                </a:pathLst>
              </a:custGeom>
              <a:solidFill>
                <a:srgbClr val="7A5376"/>
              </a:solidFill>
              <a:ln w="9525">
                <a:noFill/>
                <a:round/>
                <a:headEnd/>
                <a:tailEnd/>
              </a:ln>
            </p:spPr>
            <p:txBody>
              <a:bodyPr/>
              <a:lstStyle/>
              <a:p>
                <a:endParaRPr lang="en-US"/>
              </a:p>
            </p:txBody>
          </p:sp>
          <p:sp>
            <p:nvSpPr>
              <p:cNvPr id="39" name="Freeform 26"/>
              <p:cNvSpPr>
                <a:spLocks/>
              </p:cNvSpPr>
              <p:nvPr/>
            </p:nvSpPr>
            <p:spPr bwMode="auto">
              <a:xfrm>
                <a:off x="612" y="1018"/>
                <a:ext cx="28" cy="30"/>
              </a:xfrm>
              <a:custGeom>
                <a:avLst/>
                <a:gdLst>
                  <a:gd name="T0" fmla="*/ 0 w 28"/>
                  <a:gd name="T1" fmla="*/ 10 h 30"/>
                  <a:gd name="T2" fmla="*/ 0 w 28"/>
                  <a:gd name="T3" fmla="*/ 10 h 30"/>
                  <a:gd name="T4" fmla="*/ 6 w 28"/>
                  <a:gd name="T5" fmla="*/ 18 h 30"/>
                  <a:gd name="T6" fmla="*/ 20 w 28"/>
                  <a:gd name="T7" fmla="*/ 28 h 30"/>
                  <a:gd name="T8" fmla="*/ 26 w 28"/>
                  <a:gd name="T9" fmla="*/ 30 h 30"/>
                  <a:gd name="T10" fmla="*/ 28 w 28"/>
                  <a:gd name="T11" fmla="*/ 30 h 30"/>
                  <a:gd name="T12" fmla="*/ 28 w 28"/>
                  <a:gd name="T13" fmla="*/ 28 h 30"/>
                  <a:gd name="T14" fmla="*/ 26 w 28"/>
                  <a:gd name="T15" fmla="*/ 18 h 30"/>
                  <a:gd name="T16" fmla="*/ 16 w 28"/>
                  <a:gd name="T17" fmla="*/ 0 h 30"/>
                  <a:gd name="T18" fmla="*/ 16 w 28"/>
                  <a:gd name="T19" fmla="*/ 0 h 30"/>
                  <a:gd name="T20" fmla="*/ 20 w 28"/>
                  <a:gd name="T21" fmla="*/ 4 h 30"/>
                  <a:gd name="T22" fmla="*/ 22 w 28"/>
                  <a:gd name="T23" fmla="*/ 16 h 30"/>
                  <a:gd name="T24" fmla="*/ 20 w 28"/>
                  <a:gd name="T25" fmla="*/ 18 h 30"/>
                  <a:gd name="T26" fmla="*/ 18 w 28"/>
                  <a:gd name="T27" fmla="*/ 20 h 30"/>
                  <a:gd name="T28" fmla="*/ 10 w 28"/>
                  <a:gd name="T29" fmla="*/ 18 h 30"/>
                  <a:gd name="T30" fmla="*/ 0 w 28"/>
                  <a:gd name="T31" fmla="*/ 10 h 30"/>
                  <a:gd name="T32" fmla="*/ 0 w 28"/>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0"/>
                  <a:gd name="T53" fmla="*/ 28 w 2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0">
                    <a:moveTo>
                      <a:pt x="0" y="10"/>
                    </a:moveTo>
                    <a:lnTo>
                      <a:pt x="0" y="10"/>
                    </a:lnTo>
                    <a:lnTo>
                      <a:pt x="6" y="18"/>
                    </a:lnTo>
                    <a:lnTo>
                      <a:pt x="20" y="28"/>
                    </a:lnTo>
                    <a:lnTo>
                      <a:pt x="26" y="30"/>
                    </a:lnTo>
                    <a:lnTo>
                      <a:pt x="28" y="30"/>
                    </a:lnTo>
                    <a:lnTo>
                      <a:pt x="28" y="28"/>
                    </a:lnTo>
                    <a:lnTo>
                      <a:pt x="26" y="18"/>
                    </a:lnTo>
                    <a:lnTo>
                      <a:pt x="16" y="0"/>
                    </a:lnTo>
                    <a:lnTo>
                      <a:pt x="20" y="4"/>
                    </a:lnTo>
                    <a:lnTo>
                      <a:pt x="22" y="16"/>
                    </a:lnTo>
                    <a:lnTo>
                      <a:pt x="20" y="18"/>
                    </a:lnTo>
                    <a:lnTo>
                      <a:pt x="18" y="20"/>
                    </a:lnTo>
                    <a:lnTo>
                      <a:pt x="10" y="18"/>
                    </a:lnTo>
                    <a:lnTo>
                      <a:pt x="0" y="10"/>
                    </a:lnTo>
                    <a:close/>
                  </a:path>
                </a:pathLst>
              </a:custGeom>
              <a:solidFill>
                <a:srgbClr val="7A5376"/>
              </a:solidFill>
              <a:ln w="9525">
                <a:noFill/>
                <a:round/>
                <a:headEnd/>
                <a:tailEnd/>
              </a:ln>
            </p:spPr>
            <p:txBody>
              <a:bodyPr/>
              <a:lstStyle/>
              <a:p>
                <a:endParaRPr lang="en-US"/>
              </a:p>
            </p:txBody>
          </p:sp>
          <p:sp>
            <p:nvSpPr>
              <p:cNvPr id="40" name="Freeform 27"/>
              <p:cNvSpPr>
                <a:spLocks/>
              </p:cNvSpPr>
              <p:nvPr/>
            </p:nvSpPr>
            <p:spPr bwMode="auto">
              <a:xfrm>
                <a:off x="644" y="1024"/>
                <a:ext cx="28" cy="30"/>
              </a:xfrm>
              <a:custGeom>
                <a:avLst/>
                <a:gdLst>
                  <a:gd name="T0" fmla="*/ 0 w 28"/>
                  <a:gd name="T1" fmla="*/ 10 h 30"/>
                  <a:gd name="T2" fmla="*/ 0 w 28"/>
                  <a:gd name="T3" fmla="*/ 10 h 30"/>
                  <a:gd name="T4" fmla="*/ 6 w 28"/>
                  <a:gd name="T5" fmla="*/ 18 h 30"/>
                  <a:gd name="T6" fmla="*/ 20 w 28"/>
                  <a:gd name="T7" fmla="*/ 28 h 30"/>
                  <a:gd name="T8" fmla="*/ 26 w 28"/>
                  <a:gd name="T9" fmla="*/ 30 h 30"/>
                  <a:gd name="T10" fmla="*/ 28 w 28"/>
                  <a:gd name="T11" fmla="*/ 30 h 30"/>
                  <a:gd name="T12" fmla="*/ 28 w 28"/>
                  <a:gd name="T13" fmla="*/ 28 h 30"/>
                  <a:gd name="T14" fmla="*/ 26 w 28"/>
                  <a:gd name="T15" fmla="*/ 18 h 30"/>
                  <a:gd name="T16" fmla="*/ 16 w 28"/>
                  <a:gd name="T17" fmla="*/ 0 h 30"/>
                  <a:gd name="T18" fmla="*/ 16 w 28"/>
                  <a:gd name="T19" fmla="*/ 0 h 30"/>
                  <a:gd name="T20" fmla="*/ 18 w 28"/>
                  <a:gd name="T21" fmla="*/ 6 h 30"/>
                  <a:gd name="T22" fmla="*/ 22 w 28"/>
                  <a:gd name="T23" fmla="*/ 16 h 30"/>
                  <a:gd name="T24" fmla="*/ 20 w 28"/>
                  <a:gd name="T25" fmla="*/ 20 h 30"/>
                  <a:gd name="T26" fmla="*/ 18 w 28"/>
                  <a:gd name="T27" fmla="*/ 20 h 30"/>
                  <a:gd name="T28" fmla="*/ 10 w 28"/>
                  <a:gd name="T29" fmla="*/ 18 h 30"/>
                  <a:gd name="T30" fmla="*/ 0 w 28"/>
                  <a:gd name="T31" fmla="*/ 10 h 30"/>
                  <a:gd name="T32" fmla="*/ 0 w 28"/>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0"/>
                  <a:gd name="T53" fmla="*/ 28 w 2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0">
                    <a:moveTo>
                      <a:pt x="0" y="10"/>
                    </a:moveTo>
                    <a:lnTo>
                      <a:pt x="0" y="10"/>
                    </a:lnTo>
                    <a:lnTo>
                      <a:pt x="6" y="18"/>
                    </a:lnTo>
                    <a:lnTo>
                      <a:pt x="20" y="28"/>
                    </a:lnTo>
                    <a:lnTo>
                      <a:pt x="26" y="30"/>
                    </a:lnTo>
                    <a:lnTo>
                      <a:pt x="28" y="30"/>
                    </a:lnTo>
                    <a:lnTo>
                      <a:pt x="28" y="28"/>
                    </a:lnTo>
                    <a:lnTo>
                      <a:pt x="26" y="18"/>
                    </a:lnTo>
                    <a:lnTo>
                      <a:pt x="16" y="0"/>
                    </a:lnTo>
                    <a:lnTo>
                      <a:pt x="18" y="6"/>
                    </a:lnTo>
                    <a:lnTo>
                      <a:pt x="22" y="16"/>
                    </a:lnTo>
                    <a:lnTo>
                      <a:pt x="20" y="20"/>
                    </a:lnTo>
                    <a:lnTo>
                      <a:pt x="18" y="20"/>
                    </a:lnTo>
                    <a:lnTo>
                      <a:pt x="10" y="18"/>
                    </a:lnTo>
                    <a:lnTo>
                      <a:pt x="0" y="10"/>
                    </a:lnTo>
                    <a:close/>
                  </a:path>
                </a:pathLst>
              </a:custGeom>
              <a:solidFill>
                <a:srgbClr val="7A5376"/>
              </a:solidFill>
              <a:ln w="9525">
                <a:noFill/>
                <a:round/>
                <a:headEnd/>
                <a:tailEnd/>
              </a:ln>
            </p:spPr>
            <p:txBody>
              <a:bodyPr/>
              <a:lstStyle/>
              <a:p>
                <a:endParaRPr lang="en-US"/>
              </a:p>
            </p:txBody>
          </p:sp>
          <p:sp>
            <p:nvSpPr>
              <p:cNvPr id="41" name="Freeform 28"/>
              <p:cNvSpPr>
                <a:spLocks/>
              </p:cNvSpPr>
              <p:nvPr/>
            </p:nvSpPr>
            <p:spPr bwMode="auto">
              <a:xfrm>
                <a:off x="578" y="990"/>
                <a:ext cx="30" cy="30"/>
              </a:xfrm>
              <a:custGeom>
                <a:avLst/>
                <a:gdLst>
                  <a:gd name="T0" fmla="*/ 0 w 30"/>
                  <a:gd name="T1" fmla="*/ 10 h 30"/>
                  <a:gd name="T2" fmla="*/ 0 w 30"/>
                  <a:gd name="T3" fmla="*/ 10 h 30"/>
                  <a:gd name="T4" fmla="*/ 8 w 30"/>
                  <a:gd name="T5" fmla="*/ 18 h 30"/>
                  <a:gd name="T6" fmla="*/ 22 w 30"/>
                  <a:gd name="T7" fmla="*/ 28 h 30"/>
                  <a:gd name="T8" fmla="*/ 28 w 30"/>
                  <a:gd name="T9" fmla="*/ 30 h 30"/>
                  <a:gd name="T10" fmla="*/ 28 w 30"/>
                  <a:gd name="T11" fmla="*/ 30 h 30"/>
                  <a:gd name="T12" fmla="*/ 30 w 30"/>
                  <a:gd name="T13" fmla="*/ 28 h 30"/>
                  <a:gd name="T14" fmla="*/ 26 w 30"/>
                  <a:gd name="T15" fmla="*/ 18 h 30"/>
                  <a:gd name="T16" fmla="*/ 18 w 30"/>
                  <a:gd name="T17" fmla="*/ 0 h 30"/>
                  <a:gd name="T18" fmla="*/ 18 w 30"/>
                  <a:gd name="T19" fmla="*/ 0 h 30"/>
                  <a:gd name="T20" fmla="*/ 20 w 30"/>
                  <a:gd name="T21" fmla="*/ 6 h 30"/>
                  <a:gd name="T22" fmla="*/ 22 w 30"/>
                  <a:gd name="T23" fmla="*/ 16 h 30"/>
                  <a:gd name="T24" fmla="*/ 22 w 30"/>
                  <a:gd name="T25" fmla="*/ 20 h 30"/>
                  <a:gd name="T26" fmla="*/ 18 w 30"/>
                  <a:gd name="T27" fmla="*/ 20 h 30"/>
                  <a:gd name="T28" fmla="*/ 12 w 30"/>
                  <a:gd name="T29" fmla="*/ 18 h 30"/>
                  <a:gd name="T30" fmla="*/ 0 w 30"/>
                  <a:gd name="T31" fmla="*/ 10 h 30"/>
                  <a:gd name="T32" fmla="*/ 0 w 3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0" y="10"/>
                    </a:moveTo>
                    <a:lnTo>
                      <a:pt x="0" y="10"/>
                    </a:lnTo>
                    <a:lnTo>
                      <a:pt x="8" y="18"/>
                    </a:lnTo>
                    <a:lnTo>
                      <a:pt x="22" y="28"/>
                    </a:lnTo>
                    <a:lnTo>
                      <a:pt x="28" y="30"/>
                    </a:lnTo>
                    <a:lnTo>
                      <a:pt x="30" y="28"/>
                    </a:lnTo>
                    <a:lnTo>
                      <a:pt x="26" y="18"/>
                    </a:lnTo>
                    <a:lnTo>
                      <a:pt x="18" y="0"/>
                    </a:lnTo>
                    <a:lnTo>
                      <a:pt x="20" y="6"/>
                    </a:lnTo>
                    <a:lnTo>
                      <a:pt x="22" y="16"/>
                    </a:lnTo>
                    <a:lnTo>
                      <a:pt x="22" y="20"/>
                    </a:lnTo>
                    <a:lnTo>
                      <a:pt x="18" y="20"/>
                    </a:lnTo>
                    <a:lnTo>
                      <a:pt x="12" y="18"/>
                    </a:lnTo>
                    <a:lnTo>
                      <a:pt x="0" y="10"/>
                    </a:lnTo>
                    <a:close/>
                  </a:path>
                </a:pathLst>
              </a:custGeom>
              <a:solidFill>
                <a:srgbClr val="7A5376"/>
              </a:solidFill>
              <a:ln w="9525">
                <a:noFill/>
                <a:round/>
                <a:headEnd/>
                <a:tailEnd/>
              </a:ln>
            </p:spPr>
            <p:txBody>
              <a:bodyPr/>
              <a:lstStyle/>
              <a:p>
                <a:endParaRPr lang="en-US"/>
              </a:p>
            </p:txBody>
          </p:sp>
          <p:sp>
            <p:nvSpPr>
              <p:cNvPr id="42" name="Freeform 29"/>
              <p:cNvSpPr>
                <a:spLocks/>
              </p:cNvSpPr>
              <p:nvPr/>
            </p:nvSpPr>
            <p:spPr bwMode="auto">
              <a:xfrm>
                <a:off x="550" y="970"/>
                <a:ext cx="30" cy="30"/>
              </a:xfrm>
              <a:custGeom>
                <a:avLst/>
                <a:gdLst>
                  <a:gd name="T0" fmla="*/ 0 w 30"/>
                  <a:gd name="T1" fmla="*/ 10 h 30"/>
                  <a:gd name="T2" fmla="*/ 0 w 30"/>
                  <a:gd name="T3" fmla="*/ 10 h 30"/>
                  <a:gd name="T4" fmla="*/ 8 w 30"/>
                  <a:gd name="T5" fmla="*/ 18 h 30"/>
                  <a:gd name="T6" fmla="*/ 22 w 30"/>
                  <a:gd name="T7" fmla="*/ 28 h 30"/>
                  <a:gd name="T8" fmla="*/ 28 w 30"/>
                  <a:gd name="T9" fmla="*/ 30 h 30"/>
                  <a:gd name="T10" fmla="*/ 30 w 30"/>
                  <a:gd name="T11" fmla="*/ 30 h 30"/>
                  <a:gd name="T12" fmla="*/ 30 w 30"/>
                  <a:gd name="T13" fmla="*/ 28 h 30"/>
                  <a:gd name="T14" fmla="*/ 28 w 30"/>
                  <a:gd name="T15" fmla="*/ 18 h 30"/>
                  <a:gd name="T16" fmla="*/ 18 w 30"/>
                  <a:gd name="T17" fmla="*/ 0 h 30"/>
                  <a:gd name="T18" fmla="*/ 18 w 30"/>
                  <a:gd name="T19" fmla="*/ 0 h 30"/>
                  <a:gd name="T20" fmla="*/ 20 w 30"/>
                  <a:gd name="T21" fmla="*/ 6 h 30"/>
                  <a:gd name="T22" fmla="*/ 24 w 30"/>
                  <a:gd name="T23" fmla="*/ 16 h 30"/>
                  <a:gd name="T24" fmla="*/ 22 w 30"/>
                  <a:gd name="T25" fmla="*/ 20 h 30"/>
                  <a:gd name="T26" fmla="*/ 18 w 30"/>
                  <a:gd name="T27" fmla="*/ 20 h 30"/>
                  <a:gd name="T28" fmla="*/ 12 w 30"/>
                  <a:gd name="T29" fmla="*/ 18 h 30"/>
                  <a:gd name="T30" fmla="*/ 0 w 30"/>
                  <a:gd name="T31" fmla="*/ 10 h 30"/>
                  <a:gd name="T32" fmla="*/ 0 w 3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0" y="10"/>
                    </a:moveTo>
                    <a:lnTo>
                      <a:pt x="0" y="10"/>
                    </a:lnTo>
                    <a:lnTo>
                      <a:pt x="8" y="18"/>
                    </a:lnTo>
                    <a:lnTo>
                      <a:pt x="22" y="28"/>
                    </a:lnTo>
                    <a:lnTo>
                      <a:pt x="28" y="30"/>
                    </a:lnTo>
                    <a:lnTo>
                      <a:pt x="30" y="30"/>
                    </a:lnTo>
                    <a:lnTo>
                      <a:pt x="30" y="28"/>
                    </a:lnTo>
                    <a:lnTo>
                      <a:pt x="28" y="18"/>
                    </a:lnTo>
                    <a:lnTo>
                      <a:pt x="18" y="0"/>
                    </a:lnTo>
                    <a:lnTo>
                      <a:pt x="20" y="6"/>
                    </a:lnTo>
                    <a:lnTo>
                      <a:pt x="24" y="16"/>
                    </a:lnTo>
                    <a:lnTo>
                      <a:pt x="22" y="20"/>
                    </a:lnTo>
                    <a:lnTo>
                      <a:pt x="18" y="20"/>
                    </a:lnTo>
                    <a:lnTo>
                      <a:pt x="12" y="18"/>
                    </a:lnTo>
                    <a:lnTo>
                      <a:pt x="0" y="10"/>
                    </a:lnTo>
                    <a:close/>
                  </a:path>
                </a:pathLst>
              </a:custGeom>
              <a:solidFill>
                <a:srgbClr val="7A5376"/>
              </a:solidFill>
              <a:ln w="9525">
                <a:noFill/>
                <a:round/>
                <a:headEnd/>
                <a:tailEnd/>
              </a:ln>
            </p:spPr>
            <p:txBody>
              <a:bodyPr/>
              <a:lstStyle/>
              <a:p>
                <a:endParaRPr lang="en-US"/>
              </a:p>
            </p:txBody>
          </p:sp>
          <p:sp>
            <p:nvSpPr>
              <p:cNvPr id="43" name="Freeform 30"/>
              <p:cNvSpPr>
                <a:spLocks/>
              </p:cNvSpPr>
              <p:nvPr/>
            </p:nvSpPr>
            <p:spPr bwMode="auto">
              <a:xfrm>
                <a:off x="686" y="644"/>
                <a:ext cx="480" cy="616"/>
              </a:xfrm>
              <a:custGeom>
                <a:avLst/>
                <a:gdLst>
                  <a:gd name="T0" fmla="*/ 12 w 480"/>
                  <a:gd name="T1" fmla="*/ 496 h 616"/>
                  <a:gd name="T2" fmla="*/ 0 w 480"/>
                  <a:gd name="T3" fmla="*/ 418 h 616"/>
                  <a:gd name="T4" fmla="*/ 6 w 480"/>
                  <a:gd name="T5" fmla="*/ 362 h 616"/>
                  <a:gd name="T6" fmla="*/ 32 w 480"/>
                  <a:gd name="T7" fmla="*/ 300 h 616"/>
                  <a:gd name="T8" fmla="*/ 56 w 480"/>
                  <a:gd name="T9" fmla="*/ 268 h 616"/>
                  <a:gd name="T10" fmla="*/ 132 w 480"/>
                  <a:gd name="T11" fmla="*/ 204 h 616"/>
                  <a:gd name="T12" fmla="*/ 250 w 480"/>
                  <a:gd name="T13" fmla="*/ 114 h 616"/>
                  <a:gd name="T14" fmla="*/ 316 w 480"/>
                  <a:gd name="T15" fmla="*/ 48 h 616"/>
                  <a:gd name="T16" fmla="*/ 352 w 480"/>
                  <a:gd name="T17" fmla="*/ 0 h 616"/>
                  <a:gd name="T18" fmla="*/ 352 w 480"/>
                  <a:gd name="T19" fmla="*/ 32 h 616"/>
                  <a:gd name="T20" fmla="*/ 332 w 480"/>
                  <a:gd name="T21" fmla="*/ 88 h 616"/>
                  <a:gd name="T22" fmla="*/ 294 w 480"/>
                  <a:gd name="T23" fmla="*/ 146 h 616"/>
                  <a:gd name="T24" fmla="*/ 226 w 480"/>
                  <a:gd name="T25" fmla="*/ 220 h 616"/>
                  <a:gd name="T26" fmla="*/ 298 w 480"/>
                  <a:gd name="T27" fmla="*/ 170 h 616"/>
                  <a:gd name="T28" fmla="*/ 384 w 480"/>
                  <a:gd name="T29" fmla="*/ 94 h 616"/>
                  <a:gd name="T30" fmla="*/ 404 w 480"/>
                  <a:gd name="T31" fmla="*/ 66 h 616"/>
                  <a:gd name="T32" fmla="*/ 410 w 480"/>
                  <a:gd name="T33" fmla="*/ 92 h 616"/>
                  <a:gd name="T34" fmla="*/ 402 w 480"/>
                  <a:gd name="T35" fmla="*/ 128 h 616"/>
                  <a:gd name="T36" fmla="*/ 370 w 480"/>
                  <a:gd name="T37" fmla="*/ 178 h 616"/>
                  <a:gd name="T38" fmla="*/ 294 w 480"/>
                  <a:gd name="T39" fmla="*/ 240 h 616"/>
                  <a:gd name="T40" fmla="*/ 214 w 480"/>
                  <a:gd name="T41" fmla="*/ 284 h 616"/>
                  <a:gd name="T42" fmla="*/ 328 w 480"/>
                  <a:gd name="T43" fmla="*/ 248 h 616"/>
                  <a:gd name="T44" fmla="*/ 434 w 480"/>
                  <a:gd name="T45" fmla="*/ 192 h 616"/>
                  <a:gd name="T46" fmla="*/ 434 w 480"/>
                  <a:gd name="T47" fmla="*/ 206 h 616"/>
                  <a:gd name="T48" fmla="*/ 424 w 480"/>
                  <a:gd name="T49" fmla="*/ 230 h 616"/>
                  <a:gd name="T50" fmla="*/ 394 w 480"/>
                  <a:gd name="T51" fmla="*/ 264 h 616"/>
                  <a:gd name="T52" fmla="*/ 330 w 480"/>
                  <a:gd name="T53" fmla="*/ 304 h 616"/>
                  <a:gd name="T54" fmla="*/ 224 w 480"/>
                  <a:gd name="T55" fmla="*/ 346 h 616"/>
                  <a:gd name="T56" fmla="*/ 280 w 480"/>
                  <a:gd name="T57" fmla="*/ 340 h 616"/>
                  <a:gd name="T58" fmla="*/ 400 w 480"/>
                  <a:gd name="T59" fmla="*/ 308 h 616"/>
                  <a:gd name="T60" fmla="*/ 460 w 480"/>
                  <a:gd name="T61" fmla="*/ 276 h 616"/>
                  <a:gd name="T62" fmla="*/ 478 w 480"/>
                  <a:gd name="T63" fmla="*/ 266 h 616"/>
                  <a:gd name="T64" fmla="*/ 454 w 480"/>
                  <a:gd name="T65" fmla="*/ 308 h 616"/>
                  <a:gd name="T66" fmla="*/ 410 w 480"/>
                  <a:gd name="T67" fmla="*/ 340 h 616"/>
                  <a:gd name="T68" fmla="*/ 338 w 480"/>
                  <a:gd name="T69" fmla="*/ 370 h 616"/>
                  <a:gd name="T70" fmla="*/ 226 w 480"/>
                  <a:gd name="T71" fmla="*/ 388 h 616"/>
                  <a:gd name="T72" fmla="*/ 278 w 480"/>
                  <a:gd name="T73" fmla="*/ 398 h 616"/>
                  <a:gd name="T74" fmla="*/ 348 w 480"/>
                  <a:gd name="T75" fmla="*/ 402 h 616"/>
                  <a:gd name="T76" fmla="*/ 364 w 480"/>
                  <a:gd name="T77" fmla="*/ 406 h 616"/>
                  <a:gd name="T78" fmla="*/ 324 w 480"/>
                  <a:gd name="T79" fmla="*/ 426 h 616"/>
                  <a:gd name="T80" fmla="*/ 226 w 480"/>
                  <a:gd name="T81" fmla="*/ 428 h 616"/>
                  <a:gd name="T82" fmla="*/ 262 w 480"/>
                  <a:gd name="T83" fmla="*/ 446 h 616"/>
                  <a:gd name="T84" fmla="*/ 320 w 480"/>
                  <a:gd name="T85" fmla="*/ 460 h 616"/>
                  <a:gd name="T86" fmla="*/ 332 w 480"/>
                  <a:gd name="T87" fmla="*/ 464 h 616"/>
                  <a:gd name="T88" fmla="*/ 284 w 480"/>
                  <a:gd name="T89" fmla="*/ 478 h 616"/>
                  <a:gd name="T90" fmla="*/ 190 w 480"/>
                  <a:gd name="T91" fmla="*/ 466 h 616"/>
                  <a:gd name="T92" fmla="*/ 212 w 480"/>
                  <a:gd name="T93" fmla="*/ 480 h 616"/>
                  <a:gd name="T94" fmla="*/ 256 w 480"/>
                  <a:gd name="T95" fmla="*/ 496 h 616"/>
                  <a:gd name="T96" fmla="*/ 274 w 480"/>
                  <a:gd name="T97" fmla="*/ 502 h 616"/>
                  <a:gd name="T98" fmla="*/ 240 w 480"/>
                  <a:gd name="T99" fmla="*/ 524 h 616"/>
                  <a:gd name="T100" fmla="*/ 204 w 480"/>
                  <a:gd name="T101" fmla="*/ 530 h 616"/>
                  <a:gd name="T102" fmla="*/ 152 w 480"/>
                  <a:gd name="T103" fmla="*/ 526 h 616"/>
                  <a:gd name="T104" fmla="*/ 110 w 480"/>
                  <a:gd name="T105" fmla="*/ 510 h 616"/>
                  <a:gd name="T106" fmla="*/ 224 w 480"/>
                  <a:gd name="T107" fmla="*/ 610 h 616"/>
                  <a:gd name="T108" fmla="*/ 226 w 480"/>
                  <a:gd name="T109" fmla="*/ 614 h 616"/>
                  <a:gd name="T110" fmla="*/ 192 w 480"/>
                  <a:gd name="T111" fmla="*/ 606 h 616"/>
                  <a:gd name="T112" fmla="*/ 164 w 480"/>
                  <a:gd name="T113" fmla="*/ 590 h 616"/>
                  <a:gd name="T114" fmla="*/ 18 w 480"/>
                  <a:gd name="T115" fmla="*/ 512 h 6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0"/>
                  <a:gd name="T175" fmla="*/ 0 h 616"/>
                  <a:gd name="T176" fmla="*/ 480 w 480"/>
                  <a:gd name="T177" fmla="*/ 616 h 6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0" h="616">
                    <a:moveTo>
                      <a:pt x="18" y="512"/>
                    </a:moveTo>
                    <a:lnTo>
                      <a:pt x="18" y="512"/>
                    </a:lnTo>
                    <a:lnTo>
                      <a:pt x="12" y="496"/>
                    </a:lnTo>
                    <a:lnTo>
                      <a:pt x="6" y="476"/>
                    </a:lnTo>
                    <a:lnTo>
                      <a:pt x="2" y="450"/>
                    </a:lnTo>
                    <a:lnTo>
                      <a:pt x="0" y="418"/>
                    </a:lnTo>
                    <a:lnTo>
                      <a:pt x="0" y="400"/>
                    </a:lnTo>
                    <a:lnTo>
                      <a:pt x="2" y="382"/>
                    </a:lnTo>
                    <a:lnTo>
                      <a:pt x="6" y="362"/>
                    </a:lnTo>
                    <a:lnTo>
                      <a:pt x="12" y="342"/>
                    </a:lnTo>
                    <a:lnTo>
                      <a:pt x="20" y="322"/>
                    </a:lnTo>
                    <a:lnTo>
                      <a:pt x="32" y="300"/>
                    </a:lnTo>
                    <a:lnTo>
                      <a:pt x="42" y="284"/>
                    </a:lnTo>
                    <a:lnTo>
                      <a:pt x="56" y="268"/>
                    </a:lnTo>
                    <a:lnTo>
                      <a:pt x="72" y="252"/>
                    </a:lnTo>
                    <a:lnTo>
                      <a:pt x="90" y="236"/>
                    </a:lnTo>
                    <a:lnTo>
                      <a:pt x="132" y="204"/>
                    </a:lnTo>
                    <a:lnTo>
                      <a:pt x="178" y="170"/>
                    </a:lnTo>
                    <a:lnTo>
                      <a:pt x="226" y="134"/>
                    </a:lnTo>
                    <a:lnTo>
                      <a:pt x="250" y="114"/>
                    </a:lnTo>
                    <a:lnTo>
                      <a:pt x="274" y="94"/>
                    </a:lnTo>
                    <a:lnTo>
                      <a:pt x="296" y="72"/>
                    </a:lnTo>
                    <a:lnTo>
                      <a:pt x="316" y="48"/>
                    </a:lnTo>
                    <a:lnTo>
                      <a:pt x="334" y="24"/>
                    </a:lnTo>
                    <a:lnTo>
                      <a:pt x="352" y="0"/>
                    </a:lnTo>
                    <a:lnTo>
                      <a:pt x="352" y="2"/>
                    </a:lnTo>
                    <a:lnTo>
                      <a:pt x="354" y="14"/>
                    </a:lnTo>
                    <a:lnTo>
                      <a:pt x="352" y="32"/>
                    </a:lnTo>
                    <a:lnTo>
                      <a:pt x="346" y="56"/>
                    </a:lnTo>
                    <a:lnTo>
                      <a:pt x="340" y="72"/>
                    </a:lnTo>
                    <a:lnTo>
                      <a:pt x="332" y="88"/>
                    </a:lnTo>
                    <a:lnTo>
                      <a:pt x="322" y="106"/>
                    </a:lnTo>
                    <a:lnTo>
                      <a:pt x="310" y="126"/>
                    </a:lnTo>
                    <a:lnTo>
                      <a:pt x="294" y="146"/>
                    </a:lnTo>
                    <a:lnTo>
                      <a:pt x="274" y="170"/>
                    </a:lnTo>
                    <a:lnTo>
                      <a:pt x="252" y="194"/>
                    </a:lnTo>
                    <a:lnTo>
                      <a:pt x="226" y="220"/>
                    </a:lnTo>
                    <a:lnTo>
                      <a:pt x="246" y="206"/>
                    </a:lnTo>
                    <a:lnTo>
                      <a:pt x="298" y="170"/>
                    </a:lnTo>
                    <a:lnTo>
                      <a:pt x="328" y="146"/>
                    </a:lnTo>
                    <a:lnTo>
                      <a:pt x="358" y="120"/>
                    </a:lnTo>
                    <a:lnTo>
                      <a:pt x="384" y="94"/>
                    </a:lnTo>
                    <a:lnTo>
                      <a:pt x="394" y="80"/>
                    </a:lnTo>
                    <a:lnTo>
                      <a:pt x="404" y="66"/>
                    </a:lnTo>
                    <a:lnTo>
                      <a:pt x="406" y="70"/>
                    </a:lnTo>
                    <a:lnTo>
                      <a:pt x="410" y="82"/>
                    </a:lnTo>
                    <a:lnTo>
                      <a:pt x="410" y="92"/>
                    </a:lnTo>
                    <a:lnTo>
                      <a:pt x="410" y="102"/>
                    </a:lnTo>
                    <a:lnTo>
                      <a:pt x="408" y="114"/>
                    </a:lnTo>
                    <a:lnTo>
                      <a:pt x="402" y="128"/>
                    </a:lnTo>
                    <a:lnTo>
                      <a:pt x="396" y="144"/>
                    </a:lnTo>
                    <a:lnTo>
                      <a:pt x="384" y="160"/>
                    </a:lnTo>
                    <a:lnTo>
                      <a:pt x="370" y="178"/>
                    </a:lnTo>
                    <a:lnTo>
                      <a:pt x="350" y="198"/>
                    </a:lnTo>
                    <a:lnTo>
                      <a:pt x="324" y="218"/>
                    </a:lnTo>
                    <a:lnTo>
                      <a:pt x="294" y="240"/>
                    </a:lnTo>
                    <a:lnTo>
                      <a:pt x="258" y="262"/>
                    </a:lnTo>
                    <a:lnTo>
                      <a:pt x="214" y="284"/>
                    </a:lnTo>
                    <a:lnTo>
                      <a:pt x="238" y="278"/>
                    </a:lnTo>
                    <a:lnTo>
                      <a:pt x="292" y="260"/>
                    </a:lnTo>
                    <a:lnTo>
                      <a:pt x="328" y="248"/>
                    </a:lnTo>
                    <a:lnTo>
                      <a:pt x="364" y="232"/>
                    </a:lnTo>
                    <a:lnTo>
                      <a:pt x="400" y="214"/>
                    </a:lnTo>
                    <a:lnTo>
                      <a:pt x="434" y="192"/>
                    </a:lnTo>
                    <a:lnTo>
                      <a:pt x="434" y="196"/>
                    </a:lnTo>
                    <a:lnTo>
                      <a:pt x="434" y="206"/>
                    </a:lnTo>
                    <a:lnTo>
                      <a:pt x="432" y="212"/>
                    </a:lnTo>
                    <a:lnTo>
                      <a:pt x="430" y="220"/>
                    </a:lnTo>
                    <a:lnTo>
                      <a:pt x="424" y="230"/>
                    </a:lnTo>
                    <a:lnTo>
                      <a:pt x="416" y="240"/>
                    </a:lnTo>
                    <a:lnTo>
                      <a:pt x="406" y="252"/>
                    </a:lnTo>
                    <a:lnTo>
                      <a:pt x="394" y="264"/>
                    </a:lnTo>
                    <a:lnTo>
                      <a:pt x="376" y="278"/>
                    </a:lnTo>
                    <a:lnTo>
                      <a:pt x="356" y="290"/>
                    </a:lnTo>
                    <a:lnTo>
                      <a:pt x="330" y="304"/>
                    </a:lnTo>
                    <a:lnTo>
                      <a:pt x="300" y="318"/>
                    </a:lnTo>
                    <a:lnTo>
                      <a:pt x="266" y="332"/>
                    </a:lnTo>
                    <a:lnTo>
                      <a:pt x="224" y="346"/>
                    </a:lnTo>
                    <a:lnTo>
                      <a:pt x="250" y="344"/>
                    </a:lnTo>
                    <a:lnTo>
                      <a:pt x="280" y="340"/>
                    </a:lnTo>
                    <a:lnTo>
                      <a:pt x="316" y="334"/>
                    </a:lnTo>
                    <a:lnTo>
                      <a:pt x="356" y="322"/>
                    </a:lnTo>
                    <a:lnTo>
                      <a:pt x="400" y="308"/>
                    </a:lnTo>
                    <a:lnTo>
                      <a:pt x="420" y="298"/>
                    </a:lnTo>
                    <a:lnTo>
                      <a:pt x="440" y="288"/>
                    </a:lnTo>
                    <a:lnTo>
                      <a:pt x="460" y="276"/>
                    </a:lnTo>
                    <a:lnTo>
                      <a:pt x="480" y="260"/>
                    </a:lnTo>
                    <a:lnTo>
                      <a:pt x="478" y="266"/>
                    </a:lnTo>
                    <a:lnTo>
                      <a:pt x="474" y="278"/>
                    </a:lnTo>
                    <a:lnTo>
                      <a:pt x="462" y="296"/>
                    </a:lnTo>
                    <a:lnTo>
                      <a:pt x="454" y="308"/>
                    </a:lnTo>
                    <a:lnTo>
                      <a:pt x="442" y="318"/>
                    </a:lnTo>
                    <a:lnTo>
                      <a:pt x="428" y="330"/>
                    </a:lnTo>
                    <a:lnTo>
                      <a:pt x="410" y="340"/>
                    </a:lnTo>
                    <a:lnTo>
                      <a:pt x="390" y="352"/>
                    </a:lnTo>
                    <a:lnTo>
                      <a:pt x="366" y="362"/>
                    </a:lnTo>
                    <a:lnTo>
                      <a:pt x="338" y="370"/>
                    </a:lnTo>
                    <a:lnTo>
                      <a:pt x="306" y="378"/>
                    </a:lnTo>
                    <a:lnTo>
                      <a:pt x="268" y="384"/>
                    </a:lnTo>
                    <a:lnTo>
                      <a:pt x="226" y="388"/>
                    </a:lnTo>
                    <a:lnTo>
                      <a:pt x="240" y="392"/>
                    </a:lnTo>
                    <a:lnTo>
                      <a:pt x="278" y="398"/>
                    </a:lnTo>
                    <a:lnTo>
                      <a:pt x="300" y="402"/>
                    </a:lnTo>
                    <a:lnTo>
                      <a:pt x="324" y="404"/>
                    </a:lnTo>
                    <a:lnTo>
                      <a:pt x="348" y="402"/>
                    </a:lnTo>
                    <a:lnTo>
                      <a:pt x="372" y="400"/>
                    </a:lnTo>
                    <a:lnTo>
                      <a:pt x="364" y="406"/>
                    </a:lnTo>
                    <a:lnTo>
                      <a:pt x="356" y="412"/>
                    </a:lnTo>
                    <a:lnTo>
                      <a:pt x="342" y="420"/>
                    </a:lnTo>
                    <a:lnTo>
                      <a:pt x="324" y="426"/>
                    </a:lnTo>
                    <a:lnTo>
                      <a:pt x="298" y="430"/>
                    </a:lnTo>
                    <a:lnTo>
                      <a:pt x="266" y="432"/>
                    </a:lnTo>
                    <a:lnTo>
                      <a:pt x="226" y="428"/>
                    </a:lnTo>
                    <a:lnTo>
                      <a:pt x="236" y="434"/>
                    </a:lnTo>
                    <a:lnTo>
                      <a:pt x="262" y="446"/>
                    </a:lnTo>
                    <a:lnTo>
                      <a:pt x="280" y="452"/>
                    </a:lnTo>
                    <a:lnTo>
                      <a:pt x="298" y="456"/>
                    </a:lnTo>
                    <a:lnTo>
                      <a:pt x="320" y="460"/>
                    </a:lnTo>
                    <a:lnTo>
                      <a:pt x="340" y="460"/>
                    </a:lnTo>
                    <a:lnTo>
                      <a:pt x="332" y="464"/>
                    </a:lnTo>
                    <a:lnTo>
                      <a:pt x="320" y="470"/>
                    </a:lnTo>
                    <a:lnTo>
                      <a:pt x="304" y="474"/>
                    </a:lnTo>
                    <a:lnTo>
                      <a:pt x="284" y="478"/>
                    </a:lnTo>
                    <a:lnTo>
                      <a:pt x="258" y="478"/>
                    </a:lnTo>
                    <a:lnTo>
                      <a:pt x="226" y="474"/>
                    </a:lnTo>
                    <a:lnTo>
                      <a:pt x="190" y="466"/>
                    </a:lnTo>
                    <a:lnTo>
                      <a:pt x="194" y="470"/>
                    </a:lnTo>
                    <a:lnTo>
                      <a:pt x="212" y="480"/>
                    </a:lnTo>
                    <a:lnTo>
                      <a:pt x="224" y="486"/>
                    </a:lnTo>
                    <a:lnTo>
                      <a:pt x="238" y="492"/>
                    </a:lnTo>
                    <a:lnTo>
                      <a:pt x="256" y="496"/>
                    </a:lnTo>
                    <a:lnTo>
                      <a:pt x="276" y="498"/>
                    </a:lnTo>
                    <a:lnTo>
                      <a:pt x="274" y="502"/>
                    </a:lnTo>
                    <a:lnTo>
                      <a:pt x="268" y="508"/>
                    </a:lnTo>
                    <a:lnTo>
                      <a:pt x="256" y="516"/>
                    </a:lnTo>
                    <a:lnTo>
                      <a:pt x="240" y="524"/>
                    </a:lnTo>
                    <a:lnTo>
                      <a:pt x="230" y="528"/>
                    </a:lnTo>
                    <a:lnTo>
                      <a:pt x="218" y="530"/>
                    </a:lnTo>
                    <a:lnTo>
                      <a:pt x="204" y="530"/>
                    </a:lnTo>
                    <a:lnTo>
                      <a:pt x="188" y="530"/>
                    </a:lnTo>
                    <a:lnTo>
                      <a:pt x="172" y="528"/>
                    </a:lnTo>
                    <a:lnTo>
                      <a:pt x="152" y="526"/>
                    </a:lnTo>
                    <a:lnTo>
                      <a:pt x="132" y="520"/>
                    </a:lnTo>
                    <a:lnTo>
                      <a:pt x="110" y="510"/>
                    </a:lnTo>
                    <a:lnTo>
                      <a:pt x="160" y="556"/>
                    </a:lnTo>
                    <a:lnTo>
                      <a:pt x="198" y="590"/>
                    </a:lnTo>
                    <a:lnTo>
                      <a:pt x="224" y="610"/>
                    </a:lnTo>
                    <a:lnTo>
                      <a:pt x="228" y="612"/>
                    </a:lnTo>
                    <a:lnTo>
                      <a:pt x="226" y="614"/>
                    </a:lnTo>
                    <a:lnTo>
                      <a:pt x="222" y="616"/>
                    </a:lnTo>
                    <a:lnTo>
                      <a:pt x="214" y="614"/>
                    </a:lnTo>
                    <a:lnTo>
                      <a:pt x="192" y="606"/>
                    </a:lnTo>
                    <a:lnTo>
                      <a:pt x="178" y="600"/>
                    </a:lnTo>
                    <a:lnTo>
                      <a:pt x="164" y="590"/>
                    </a:lnTo>
                    <a:lnTo>
                      <a:pt x="126" y="568"/>
                    </a:lnTo>
                    <a:lnTo>
                      <a:pt x="78" y="542"/>
                    </a:lnTo>
                    <a:lnTo>
                      <a:pt x="18" y="512"/>
                    </a:lnTo>
                    <a:close/>
                  </a:path>
                </a:pathLst>
              </a:custGeom>
              <a:solidFill>
                <a:srgbClr val="D4D3D7"/>
              </a:solidFill>
              <a:ln w="9525">
                <a:noFill/>
                <a:round/>
                <a:headEnd/>
                <a:tailEnd/>
              </a:ln>
            </p:spPr>
            <p:txBody>
              <a:bodyPr/>
              <a:lstStyle/>
              <a:p>
                <a:endParaRPr lang="en-US"/>
              </a:p>
            </p:txBody>
          </p:sp>
          <p:sp>
            <p:nvSpPr>
              <p:cNvPr id="44" name="Freeform 31"/>
              <p:cNvSpPr>
                <a:spLocks/>
              </p:cNvSpPr>
              <p:nvPr/>
            </p:nvSpPr>
            <p:spPr bwMode="auto">
              <a:xfrm>
                <a:off x="630" y="860"/>
                <a:ext cx="172" cy="282"/>
              </a:xfrm>
              <a:custGeom>
                <a:avLst/>
                <a:gdLst>
                  <a:gd name="T0" fmla="*/ 172 w 172"/>
                  <a:gd name="T1" fmla="*/ 0 h 282"/>
                  <a:gd name="T2" fmla="*/ 172 w 172"/>
                  <a:gd name="T3" fmla="*/ 0 h 282"/>
                  <a:gd name="T4" fmla="*/ 160 w 172"/>
                  <a:gd name="T5" fmla="*/ 8 h 282"/>
                  <a:gd name="T6" fmla="*/ 146 w 172"/>
                  <a:gd name="T7" fmla="*/ 20 h 282"/>
                  <a:gd name="T8" fmla="*/ 128 w 172"/>
                  <a:gd name="T9" fmla="*/ 34 h 282"/>
                  <a:gd name="T10" fmla="*/ 110 w 172"/>
                  <a:gd name="T11" fmla="*/ 52 h 282"/>
                  <a:gd name="T12" fmla="*/ 94 w 172"/>
                  <a:gd name="T13" fmla="*/ 74 h 282"/>
                  <a:gd name="T14" fmla="*/ 78 w 172"/>
                  <a:gd name="T15" fmla="*/ 98 h 282"/>
                  <a:gd name="T16" fmla="*/ 72 w 172"/>
                  <a:gd name="T17" fmla="*/ 110 h 282"/>
                  <a:gd name="T18" fmla="*/ 66 w 172"/>
                  <a:gd name="T19" fmla="*/ 124 h 282"/>
                  <a:gd name="T20" fmla="*/ 66 w 172"/>
                  <a:gd name="T21" fmla="*/ 124 h 282"/>
                  <a:gd name="T22" fmla="*/ 56 w 172"/>
                  <a:gd name="T23" fmla="*/ 150 h 282"/>
                  <a:gd name="T24" fmla="*/ 48 w 172"/>
                  <a:gd name="T25" fmla="*/ 170 h 282"/>
                  <a:gd name="T26" fmla="*/ 40 w 172"/>
                  <a:gd name="T27" fmla="*/ 188 h 282"/>
                  <a:gd name="T28" fmla="*/ 32 w 172"/>
                  <a:gd name="T29" fmla="*/ 200 h 282"/>
                  <a:gd name="T30" fmla="*/ 20 w 172"/>
                  <a:gd name="T31" fmla="*/ 218 h 282"/>
                  <a:gd name="T32" fmla="*/ 16 w 172"/>
                  <a:gd name="T33" fmla="*/ 222 h 282"/>
                  <a:gd name="T34" fmla="*/ 16 w 172"/>
                  <a:gd name="T35" fmla="*/ 222 h 282"/>
                  <a:gd name="T36" fmla="*/ 10 w 172"/>
                  <a:gd name="T37" fmla="*/ 226 h 282"/>
                  <a:gd name="T38" fmla="*/ 6 w 172"/>
                  <a:gd name="T39" fmla="*/ 232 h 282"/>
                  <a:gd name="T40" fmla="*/ 2 w 172"/>
                  <a:gd name="T41" fmla="*/ 238 h 282"/>
                  <a:gd name="T42" fmla="*/ 0 w 172"/>
                  <a:gd name="T43" fmla="*/ 246 h 282"/>
                  <a:gd name="T44" fmla="*/ 0 w 172"/>
                  <a:gd name="T45" fmla="*/ 256 h 282"/>
                  <a:gd name="T46" fmla="*/ 2 w 172"/>
                  <a:gd name="T47" fmla="*/ 264 h 282"/>
                  <a:gd name="T48" fmla="*/ 10 w 172"/>
                  <a:gd name="T49" fmla="*/ 274 h 282"/>
                  <a:gd name="T50" fmla="*/ 10 w 172"/>
                  <a:gd name="T51" fmla="*/ 274 h 282"/>
                  <a:gd name="T52" fmla="*/ 16 w 172"/>
                  <a:gd name="T53" fmla="*/ 278 h 282"/>
                  <a:gd name="T54" fmla="*/ 20 w 172"/>
                  <a:gd name="T55" fmla="*/ 280 h 282"/>
                  <a:gd name="T56" fmla="*/ 26 w 172"/>
                  <a:gd name="T57" fmla="*/ 282 h 282"/>
                  <a:gd name="T58" fmla="*/ 32 w 172"/>
                  <a:gd name="T59" fmla="*/ 282 h 282"/>
                  <a:gd name="T60" fmla="*/ 42 w 172"/>
                  <a:gd name="T61" fmla="*/ 278 h 282"/>
                  <a:gd name="T62" fmla="*/ 54 w 172"/>
                  <a:gd name="T63" fmla="*/ 270 h 282"/>
                  <a:gd name="T64" fmla="*/ 64 w 172"/>
                  <a:gd name="T65" fmla="*/ 260 h 282"/>
                  <a:gd name="T66" fmla="*/ 72 w 172"/>
                  <a:gd name="T67" fmla="*/ 244 h 282"/>
                  <a:gd name="T68" fmla="*/ 80 w 172"/>
                  <a:gd name="T69" fmla="*/ 226 h 282"/>
                  <a:gd name="T70" fmla="*/ 84 w 172"/>
                  <a:gd name="T71" fmla="*/ 204 h 282"/>
                  <a:gd name="T72" fmla="*/ 84 w 172"/>
                  <a:gd name="T73" fmla="*/ 204 h 282"/>
                  <a:gd name="T74" fmla="*/ 94 w 172"/>
                  <a:gd name="T75" fmla="*/ 156 h 282"/>
                  <a:gd name="T76" fmla="*/ 100 w 172"/>
                  <a:gd name="T77" fmla="*/ 130 h 282"/>
                  <a:gd name="T78" fmla="*/ 108 w 172"/>
                  <a:gd name="T79" fmla="*/ 104 h 282"/>
                  <a:gd name="T80" fmla="*/ 118 w 172"/>
                  <a:gd name="T81" fmla="*/ 78 h 282"/>
                  <a:gd name="T82" fmla="*/ 132 w 172"/>
                  <a:gd name="T83" fmla="*/ 52 h 282"/>
                  <a:gd name="T84" fmla="*/ 150 w 172"/>
                  <a:gd name="T85" fmla="*/ 26 h 282"/>
                  <a:gd name="T86" fmla="*/ 172 w 172"/>
                  <a:gd name="T87" fmla="*/ 0 h 282"/>
                  <a:gd name="T88" fmla="*/ 172 w 172"/>
                  <a:gd name="T89" fmla="*/ 0 h 2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2"/>
                  <a:gd name="T136" fmla="*/ 0 h 282"/>
                  <a:gd name="T137" fmla="*/ 172 w 172"/>
                  <a:gd name="T138" fmla="*/ 282 h 2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2" h="282">
                    <a:moveTo>
                      <a:pt x="172" y="0"/>
                    </a:moveTo>
                    <a:lnTo>
                      <a:pt x="172" y="0"/>
                    </a:lnTo>
                    <a:lnTo>
                      <a:pt x="160" y="8"/>
                    </a:lnTo>
                    <a:lnTo>
                      <a:pt x="146" y="20"/>
                    </a:lnTo>
                    <a:lnTo>
                      <a:pt x="128" y="34"/>
                    </a:lnTo>
                    <a:lnTo>
                      <a:pt x="110" y="52"/>
                    </a:lnTo>
                    <a:lnTo>
                      <a:pt x="94" y="74"/>
                    </a:lnTo>
                    <a:lnTo>
                      <a:pt x="78" y="98"/>
                    </a:lnTo>
                    <a:lnTo>
                      <a:pt x="72" y="110"/>
                    </a:lnTo>
                    <a:lnTo>
                      <a:pt x="66" y="124"/>
                    </a:lnTo>
                    <a:lnTo>
                      <a:pt x="56" y="150"/>
                    </a:lnTo>
                    <a:lnTo>
                      <a:pt x="48" y="170"/>
                    </a:lnTo>
                    <a:lnTo>
                      <a:pt x="40" y="188"/>
                    </a:lnTo>
                    <a:lnTo>
                      <a:pt x="32" y="200"/>
                    </a:lnTo>
                    <a:lnTo>
                      <a:pt x="20" y="218"/>
                    </a:lnTo>
                    <a:lnTo>
                      <a:pt x="16" y="222"/>
                    </a:lnTo>
                    <a:lnTo>
                      <a:pt x="10" y="226"/>
                    </a:lnTo>
                    <a:lnTo>
                      <a:pt x="6" y="232"/>
                    </a:lnTo>
                    <a:lnTo>
                      <a:pt x="2" y="238"/>
                    </a:lnTo>
                    <a:lnTo>
                      <a:pt x="0" y="246"/>
                    </a:lnTo>
                    <a:lnTo>
                      <a:pt x="0" y="256"/>
                    </a:lnTo>
                    <a:lnTo>
                      <a:pt x="2" y="264"/>
                    </a:lnTo>
                    <a:lnTo>
                      <a:pt x="10" y="274"/>
                    </a:lnTo>
                    <a:lnTo>
                      <a:pt x="16" y="278"/>
                    </a:lnTo>
                    <a:lnTo>
                      <a:pt x="20" y="280"/>
                    </a:lnTo>
                    <a:lnTo>
                      <a:pt x="26" y="282"/>
                    </a:lnTo>
                    <a:lnTo>
                      <a:pt x="32" y="282"/>
                    </a:lnTo>
                    <a:lnTo>
                      <a:pt x="42" y="278"/>
                    </a:lnTo>
                    <a:lnTo>
                      <a:pt x="54" y="270"/>
                    </a:lnTo>
                    <a:lnTo>
                      <a:pt x="64" y="260"/>
                    </a:lnTo>
                    <a:lnTo>
                      <a:pt x="72" y="244"/>
                    </a:lnTo>
                    <a:lnTo>
                      <a:pt x="80" y="226"/>
                    </a:lnTo>
                    <a:lnTo>
                      <a:pt x="84" y="204"/>
                    </a:lnTo>
                    <a:lnTo>
                      <a:pt x="94" y="156"/>
                    </a:lnTo>
                    <a:lnTo>
                      <a:pt x="100" y="130"/>
                    </a:lnTo>
                    <a:lnTo>
                      <a:pt x="108" y="104"/>
                    </a:lnTo>
                    <a:lnTo>
                      <a:pt x="118" y="78"/>
                    </a:lnTo>
                    <a:lnTo>
                      <a:pt x="132" y="52"/>
                    </a:lnTo>
                    <a:lnTo>
                      <a:pt x="150" y="26"/>
                    </a:lnTo>
                    <a:lnTo>
                      <a:pt x="172" y="0"/>
                    </a:lnTo>
                    <a:close/>
                  </a:path>
                </a:pathLst>
              </a:custGeom>
              <a:solidFill>
                <a:srgbClr val="BCBBC2"/>
              </a:solidFill>
              <a:ln w="9525">
                <a:noFill/>
                <a:round/>
                <a:headEnd/>
                <a:tailEnd/>
              </a:ln>
            </p:spPr>
            <p:txBody>
              <a:bodyPr/>
              <a:lstStyle/>
              <a:p>
                <a:endParaRPr lang="en-US"/>
              </a:p>
            </p:txBody>
          </p:sp>
          <p:sp>
            <p:nvSpPr>
              <p:cNvPr id="45" name="Freeform 32"/>
              <p:cNvSpPr>
                <a:spLocks/>
              </p:cNvSpPr>
              <p:nvPr/>
            </p:nvSpPr>
            <p:spPr bwMode="auto">
              <a:xfrm>
                <a:off x="510" y="1134"/>
                <a:ext cx="30" cy="24"/>
              </a:xfrm>
              <a:custGeom>
                <a:avLst/>
                <a:gdLst>
                  <a:gd name="T0" fmla="*/ 0 w 30"/>
                  <a:gd name="T1" fmla="*/ 4 h 24"/>
                  <a:gd name="T2" fmla="*/ 0 w 30"/>
                  <a:gd name="T3" fmla="*/ 4 h 24"/>
                  <a:gd name="T4" fmla="*/ 6 w 30"/>
                  <a:gd name="T5" fmla="*/ 10 h 24"/>
                  <a:gd name="T6" fmla="*/ 10 w 30"/>
                  <a:gd name="T7" fmla="*/ 16 h 24"/>
                  <a:gd name="T8" fmla="*/ 16 w 30"/>
                  <a:gd name="T9" fmla="*/ 22 h 24"/>
                  <a:gd name="T10" fmla="*/ 22 w 30"/>
                  <a:gd name="T11" fmla="*/ 24 h 24"/>
                  <a:gd name="T12" fmla="*/ 24 w 30"/>
                  <a:gd name="T13" fmla="*/ 24 h 24"/>
                  <a:gd name="T14" fmla="*/ 28 w 30"/>
                  <a:gd name="T15" fmla="*/ 24 h 24"/>
                  <a:gd name="T16" fmla="*/ 28 w 30"/>
                  <a:gd name="T17" fmla="*/ 20 h 24"/>
                  <a:gd name="T18" fmla="*/ 30 w 30"/>
                  <a:gd name="T19" fmla="*/ 16 h 24"/>
                  <a:gd name="T20" fmla="*/ 30 w 30"/>
                  <a:gd name="T21" fmla="*/ 0 h 24"/>
                  <a:gd name="T22" fmla="*/ 30 w 30"/>
                  <a:gd name="T23" fmla="*/ 0 h 24"/>
                  <a:gd name="T24" fmla="*/ 30 w 30"/>
                  <a:gd name="T25" fmla="*/ 4 h 24"/>
                  <a:gd name="T26" fmla="*/ 26 w 30"/>
                  <a:gd name="T27" fmla="*/ 10 h 24"/>
                  <a:gd name="T28" fmla="*/ 22 w 30"/>
                  <a:gd name="T29" fmla="*/ 10 h 24"/>
                  <a:gd name="T30" fmla="*/ 16 w 30"/>
                  <a:gd name="T31" fmla="*/ 12 h 24"/>
                  <a:gd name="T32" fmla="*/ 10 w 30"/>
                  <a:gd name="T33" fmla="*/ 8 h 24"/>
                  <a:gd name="T34" fmla="*/ 0 w 30"/>
                  <a:gd name="T35" fmla="*/ 4 h 24"/>
                  <a:gd name="T36" fmla="*/ 0 w 30"/>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4"/>
                  <a:gd name="T59" fmla="*/ 30 w 30"/>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4">
                    <a:moveTo>
                      <a:pt x="0" y="4"/>
                    </a:moveTo>
                    <a:lnTo>
                      <a:pt x="0" y="4"/>
                    </a:lnTo>
                    <a:lnTo>
                      <a:pt x="6" y="10"/>
                    </a:lnTo>
                    <a:lnTo>
                      <a:pt x="10" y="16"/>
                    </a:lnTo>
                    <a:lnTo>
                      <a:pt x="16" y="22"/>
                    </a:lnTo>
                    <a:lnTo>
                      <a:pt x="22" y="24"/>
                    </a:lnTo>
                    <a:lnTo>
                      <a:pt x="24" y="24"/>
                    </a:lnTo>
                    <a:lnTo>
                      <a:pt x="28" y="24"/>
                    </a:lnTo>
                    <a:lnTo>
                      <a:pt x="28" y="20"/>
                    </a:lnTo>
                    <a:lnTo>
                      <a:pt x="30" y="16"/>
                    </a:lnTo>
                    <a:lnTo>
                      <a:pt x="30" y="0"/>
                    </a:lnTo>
                    <a:lnTo>
                      <a:pt x="30" y="4"/>
                    </a:lnTo>
                    <a:lnTo>
                      <a:pt x="26" y="10"/>
                    </a:lnTo>
                    <a:lnTo>
                      <a:pt x="22" y="10"/>
                    </a:lnTo>
                    <a:lnTo>
                      <a:pt x="16" y="12"/>
                    </a:lnTo>
                    <a:lnTo>
                      <a:pt x="10" y="8"/>
                    </a:lnTo>
                    <a:lnTo>
                      <a:pt x="0" y="4"/>
                    </a:lnTo>
                    <a:close/>
                  </a:path>
                </a:pathLst>
              </a:custGeom>
              <a:solidFill>
                <a:srgbClr val="7A5376"/>
              </a:solidFill>
              <a:ln w="9525">
                <a:noFill/>
                <a:round/>
                <a:headEnd/>
                <a:tailEnd/>
              </a:ln>
            </p:spPr>
            <p:txBody>
              <a:bodyPr/>
              <a:lstStyle/>
              <a:p>
                <a:endParaRPr lang="en-US"/>
              </a:p>
            </p:txBody>
          </p:sp>
          <p:sp>
            <p:nvSpPr>
              <p:cNvPr id="46" name="Freeform 33"/>
              <p:cNvSpPr>
                <a:spLocks/>
              </p:cNvSpPr>
              <p:nvPr/>
            </p:nvSpPr>
            <p:spPr bwMode="auto">
              <a:xfrm>
                <a:off x="738" y="1358"/>
                <a:ext cx="54" cy="100"/>
              </a:xfrm>
              <a:custGeom>
                <a:avLst/>
                <a:gdLst>
                  <a:gd name="T0" fmla="*/ 24 w 54"/>
                  <a:gd name="T1" fmla="*/ 12 h 100"/>
                  <a:gd name="T2" fmla="*/ 24 w 54"/>
                  <a:gd name="T3" fmla="*/ 12 h 100"/>
                  <a:gd name="T4" fmla="*/ 8 w 54"/>
                  <a:gd name="T5" fmla="*/ 44 h 100"/>
                  <a:gd name="T6" fmla="*/ 8 w 54"/>
                  <a:gd name="T7" fmla="*/ 44 h 100"/>
                  <a:gd name="T8" fmla="*/ 2 w 54"/>
                  <a:gd name="T9" fmla="*/ 58 h 100"/>
                  <a:gd name="T10" fmla="*/ 2 w 54"/>
                  <a:gd name="T11" fmla="*/ 58 h 100"/>
                  <a:gd name="T12" fmla="*/ 2 w 54"/>
                  <a:gd name="T13" fmla="*/ 66 h 100"/>
                  <a:gd name="T14" fmla="*/ 0 w 54"/>
                  <a:gd name="T15" fmla="*/ 72 h 100"/>
                  <a:gd name="T16" fmla="*/ 2 w 54"/>
                  <a:gd name="T17" fmla="*/ 80 h 100"/>
                  <a:gd name="T18" fmla="*/ 4 w 54"/>
                  <a:gd name="T19" fmla="*/ 88 h 100"/>
                  <a:gd name="T20" fmla="*/ 8 w 54"/>
                  <a:gd name="T21" fmla="*/ 94 h 100"/>
                  <a:gd name="T22" fmla="*/ 14 w 54"/>
                  <a:gd name="T23" fmla="*/ 98 h 100"/>
                  <a:gd name="T24" fmla="*/ 20 w 54"/>
                  <a:gd name="T25" fmla="*/ 100 h 100"/>
                  <a:gd name="T26" fmla="*/ 28 w 54"/>
                  <a:gd name="T27" fmla="*/ 100 h 100"/>
                  <a:gd name="T28" fmla="*/ 28 w 54"/>
                  <a:gd name="T29" fmla="*/ 100 h 100"/>
                  <a:gd name="T30" fmla="*/ 34 w 54"/>
                  <a:gd name="T31" fmla="*/ 96 h 100"/>
                  <a:gd name="T32" fmla="*/ 36 w 54"/>
                  <a:gd name="T33" fmla="*/ 92 h 100"/>
                  <a:gd name="T34" fmla="*/ 34 w 54"/>
                  <a:gd name="T35" fmla="*/ 92 h 100"/>
                  <a:gd name="T36" fmla="*/ 32 w 54"/>
                  <a:gd name="T37" fmla="*/ 90 h 100"/>
                  <a:gd name="T38" fmla="*/ 32 w 54"/>
                  <a:gd name="T39" fmla="*/ 90 h 100"/>
                  <a:gd name="T40" fmla="*/ 26 w 54"/>
                  <a:gd name="T41" fmla="*/ 86 h 100"/>
                  <a:gd name="T42" fmla="*/ 22 w 54"/>
                  <a:gd name="T43" fmla="*/ 82 h 100"/>
                  <a:gd name="T44" fmla="*/ 18 w 54"/>
                  <a:gd name="T45" fmla="*/ 78 h 100"/>
                  <a:gd name="T46" fmla="*/ 16 w 54"/>
                  <a:gd name="T47" fmla="*/ 72 h 100"/>
                  <a:gd name="T48" fmla="*/ 16 w 54"/>
                  <a:gd name="T49" fmla="*/ 66 h 100"/>
                  <a:gd name="T50" fmla="*/ 16 w 54"/>
                  <a:gd name="T51" fmla="*/ 56 h 100"/>
                  <a:gd name="T52" fmla="*/ 20 w 54"/>
                  <a:gd name="T53" fmla="*/ 46 h 100"/>
                  <a:gd name="T54" fmla="*/ 20 w 54"/>
                  <a:gd name="T55" fmla="*/ 46 h 100"/>
                  <a:gd name="T56" fmla="*/ 20 w 54"/>
                  <a:gd name="T57" fmla="*/ 50 h 100"/>
                  <a:gd name="T58" fmla="*/ 24 w 54"/>
                  <a:gd name="T59" fmla="*/ 60 h 100"/>
                  <a:gd name="T60" fmla="*/ 28 w 54"/>
                  <a:gd name="T61" fmla="*/ 64 h 100"/>
                  <a:gd name="T62" fmla="*/ 32 w 54"/>
                  <a:gd name="T63" fmla="*/ 68 h 100"/>
                  <a:gd name="T64" fmla="*/ 38 w 54"/>
                  <a:gd name="T65" fmla="*/ 72 h 100"/>
                  <a:gd name="T66" fmla="*/ 46 w 54"/>
                  <a:gd name="T67" fmla="*/ 72 h 100"/>
                  <a:gd name="T68" fmla="*/ 46 w 54"/>
                  <a:gd name="T69" fmla="*/ 72 h 100"/>
                  <a:gd name="T70" fmla="*/ 50 w 54"/>
                  <a:gd name="T71" fmla="*/ 68 h 100"/>
                  <a:gd name="T72" fmla="*/ 54 w 54"/>
                  <a:gd name="T73" fmla="*/ 66 h 100"/>
                  <a:gd name="T74" fmla="*/ 54 w 54"/>
                  <a:gd name="T75" fmla="*/ 64 h 100"/>
                  <a:gd name="T76" fmla="*/ 52 w 54"/>
                  <a:gd name="T77" fmla="*/ 62 h 100"/>
                  <a:gd name="T78" fmla="*/ 52 w 54"/>
                  <a:gd name="T79" fmla="*/ 62 h 100"/>
                  <a:gd name="T80" fmla="*/ 38 w 54"/>
                  <a:gd name="T81" fmla="*/ 50 h 100"/>
                  <a:gd name="T82" fmla="*/ 32 w 54"/>
                  <a:gd name="T83" fmla="*/ 42 h 100"/>
                  <a:gd name="T84" fmla="*/ 32 w 54"/>
                  <a:gd name="T85" fmla="*/ 38 h 100"/>
                  <a:gd name="T86" fmla="*/ 32 w 54"/>
                  <a:gd name="T87" fmla="*/ 32 h 100"/>
                  <a:gd name="T88" fmla="*/ 32 w 54"/>
                  <a:gd name="T89" fmla="*/ 32 h 100"/>
                  <a:gd name="T90" fmla="*/ 36 w 54"/>
                  <a:gd name="T91" fmla="*/ 24 h 100"/>
                  <a:gd name="T92" fmla="*/ 40 w 54"/>
                  <a:gd name="T93" fmla="*/ 16 h 100"/>
                  <a:gd name="T94" fmla="*/ 46 w 54"/>
                  <a:gd name="T95" fmla="*/ 12 h 100"/>
                  <a:gd name="T96" fmla="*/ 52 w 54"/>
                  <a:gd name="T97" fmla="*/ 12 h 100"/>
                  <a:gd name="T98" fmla="*/ 52 w 54"/>
                  <a:gd name="T99" fmla="*/ 12 h 100"/>
                  <a:gd name="T100" fmla="*/ 54 w 54"/>
                  <a:gd name="T101" fmla="*/ 6 h 100"/>
                  <a:gd name="T102" fmla="*/ 54 w 54"/>
                  <a:gd name="T103" fmla="*/ 2 h 100"/>
                  <a:gd name="T104" fmla="*/ 52 w 54"/>
                  <a:gd name="T105" fmla="*/ 0 h 100"/>
                  <a:gd name="T106" fmla="*/ 50 w 54"/>
                  <a:gd name="T107" fmla="*/ 0 h 100"/>
                  <a:gd name="T108" fmla="*/ 50 w 54"/>
                  <a:gd name="T109" fmla="*/ 0 h 100"/>
                  <a:gd name="T110" fmla="*/ 44 w 54"/>
                  <a:gd name="T111" fmla="*/ 0 h 100"/>
                  <a:gd name="T112" fmla="*/ 38 w 54"/>
                  <a:gd name="T113" fmla="*/ 2 h 100"/>
                  <a:gd name="T114" fmla="*/ 30 w 54"/>
                  <a:gd name="T115" fmla="*/ 4 h 100"/>
                  <a:gd name="T116" fmla="*/ 24 w 54"/>
                  <a:gd name="T117" fmla="*/ 12 h 100"/>
                  <a:gd name="T118" fmla="*/ 24 w 54"/>
                  <a:gd name="T119" fmla="*/ 12 h 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
                  <a:gd name="T181" fmla="*/ 0 h 100"/>
                  <a:gd name="T182" fmla="*/ 54 w 54"/>
                  <a:gd name="T183" fmla="*/ 100 h 1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 h="100">
                    <a:moveTo>
                      <a:pt x="24" y="12"/>
                    </a:moveTo>
                    <a:lnTo>
                      <a:pt x="24" y="12"/>
                    </a:lnTo>
                    <a:lnTo>
                      <a:pt x="8" y="44"/>
                    </a:lnTo>
                    <a:lnTo>
                      <a:pt x="2" y="58"/>
                    </a:lnTo>
                    <a:lnTo>
                      <a:pt x="2" y="66"/>
                    </a:lnTo>
                    <a:lnTo>
                      <a:pt x="0" y="72"/>
                    </a:lnTo>
                    <a:lnTo>
                      <a:pt x="2" y="80"/>
                    </a:lnTo>
                    <a:lnTo>
                      <a:pt x="4" y="88"/>
                    </a:lnTo>
                    <a:lnTo>
                      <a:pt x="8" y="94"/>
                    </a:lnTo>
                    <a:lnTo>
                      <a:pt x="14" y="98"/>
                    </a:lnTo>
                    <a:lnTo>
                      <a:pt x="20" y="100"/>
                    </a:lnTo>
                    <a:lnTo>
                      <a:pt x="28" y="100"/>
                    </a:lnTo>
                    <a:lnTo>
                      <a:pt x="34" y="96"/>
                    </a:lnTo>
                    <a:lnTo>
                      <a:pt x="36" y="92"/>
                    </a:lnTo>
                    <a:lnTo>
                      <a:pt x="34" y="92"/>
                    </a:lnTo>
                    <a:lnTo>
                      <a:pt x="32" y="90"/>
                    </a:lnTo>
                    <a:lnTo>
                      <a:pt x="26" y="86"/>
                    </a:lnTo>
                    <a:lnTo>
                      <a:pt x="22" y="82"/>
                    </a:lnTo>
                    <a:lnTo>
                      <a:pt x="18" y="78"/>
                    </a:lnTo>
                    <a:lnTo>
                      <a:pt x="16" y="72"/>
                    </a:lnTo>
                    <a:lnTo>
                      <a:pt x="16" y="66"/>
                    </a:lnTo>
                    <a:lnTo>
                      <a:pt x="16" y="56"/>
                    </a:lnTo>
                    <a:lnTo>
                      <a:pt x="20" y="46"/>
                    </a:lnTo>
                    <a:lnTo>
                      <a:pt x="20" y="50"/>
                    </a:lnTo>
                    <a:lnTo>
                      <a:pt x="24" y="60"/>
                    </a:lnTo>
                    <a:lnTo>
                      <a:pt x="28" y="64"/>
                    </a:lnTo>
                    <a:lnTo>
                      <a:pt x="32" y="68"/>
                    </a:lnTo>
                    <a:lnTo>
                      <a:pt x="38" y="72"/>
                    </a:lnTo>
                    <a:lnTo>
                      <a:pt x="46" y="72"/>
                    </a:lnTo>
                    <a:lnTo>
                      <a:pt x="50" y="68"/>
                    </a:lnTo>
                    <a:lnTo>
                      <a:pt x="54" y="66"/>
                    </a:lnTo>
                    <a:lnTo>
                      <a:pt x="54" y="64"/>
                    </a:lnTo>
                    <a:lnTo>
                      <a:pt x="52" y="62"/>
                    </a:lnTo>
                    <a:lnTo>
                      <a:pt x="38" y="50"/>
                    </a:lnTo>
                    <a:lnTo>
                      <a:pt x="32" y="42"/>
                    </a:lnTo>
                    <a:lnTo>
                      <a:pt x="32" y="38"/>
                    </a:lnTo>
                    <a:lnTo>
                      <a:pt x="32" y="32"/>
                    </a:lnTo>
                    <a:lnTo>
                      <a:pt x="36" y="24"/>
                    </a:lnTo>
                    <a:lnTo>
                      <a:pt x="40" y="16"/>
                    </a:lnTo>
                    <a:lnTo>
                      <a:pt x="46" y="12"/>
                    </a:lnTo>
                    <a:lnTo>
                      <a:pt x="52" y="12"/>
                    </a:lnTo>
                    <a:lnTo>
                      <a:pt x="54" y="6"/>
                    </a:lnTo>
                    <a:lnTo>
                      <a:pt x="54" y="2"/>
                    </a:lnTo>
                    <a:lnTo>
                      <a:pt x="52" y="0"/>
                    </a:lnTo>
                    <a:lnTo>
                      <a:pt x="50" y="0"/>
                    </a:lnTo>
                    <a:lnTo>
                      <a:pt x="44" y="0"/>
                    </a:lnTo>
                    <a:lnTo>
                      <a:pt x="38" y="2"/>
                    </a:lnTo>
                    <a:lnTo>
                      <a:pt x="30" y="4"/>
                    </a:lnTo>
                    <a:lnTo>
                      <a:pt x="24" y="12"/>
                    </a:lnTo>
                    <a:close/>
                  </a:path>
                </a:pathLst>
              </a:custGeom>
              <a:solidFill>
                <a:srgbClr val="CC8683"/>
              </a:solidFill>
              <a:ln w="9525">
                <a:noFill/>
                <a:round/>
                <a:headEnd/>
                <a:tailEnd/>
              </a:ln>
            </p:spPr>
            <p:txBody>
              <a:bodyPr/>
              <a:lstStyle/>
              <a:p>
                <a:endParaRPr lang="en-US"/>
              </a:p>
            </p:txBody>
          </p:sp>
          <p:sp>
            <p:nvSpPr>
              <p:cNvPr id="47" name="Freeform 34"/>
              <p:cNvSpPr>
                <a:spLocks/>
              </p:cNvSpPr>
              <p:nvPr/>
            </p:nvSpPr>
            <p:spPr bwMode="auto">
              <a:xfrm>
                <a:off x="778" y="1358"/>
                <a:ext cx="38" cy="32"/>
              </a:xfrm>
              <a:custGeom>
                <a:avLst/>
                <a:gdLst>
                  <a:gd name="T0" fmla="*/ 4 w 38"/>
                  <a:gd name="T1" fmla="*/ 8 h 32"/>
                  <a:gd name="T2" fmla="*/ 4 w 38"/>
                  <a:gd name="T3" fmla="*/ 8 h 32"/>
                  <a:gd name="T4" fmla="*/ 12 w 38"/>
                  <a:gd name="T5" fmla="*/ 10 h 32"/>
                  <a:gd name="T6" fmla="*/ 20 w 38"/>
                  <a:gd name="T7" fmla="*/ 14 h 32"/>
                  <a:gd name="T8" fmla="*/ 22 w 38"/>
                  <a:gd name="T9" fmla="*/ 18 h 32"/>
                  <a:gd name="T10" fmla="*/ 22 w 38"/>
                  <a:gd name="T11" fmla="*/ 22 h 32"/>
                  <a:gd name="T12" fmla="*/ 22 w 38"/>
                  <a:gd name="T13" fmla="*/ 22 h 32"/>
                  <a:gd name="T14" fmla="*/ 24 w 38"/>
                  <a:gd name="T15" fmla="*/ 28 h 32"/>
                  <a:gd name="T16" fmla="*/ 26 w 38"/>
                  <a:gd name="T17" fmla="*/ 32 h 32"/>
                  <a:gd name="T18" fmla="*/ 30 w 38"/>
                  <a:gd name="T19" fmla="*/ 32 h 32"/>
                  <a:gd name="T20" fmla="*/ 36 w 38"/>
                  <a:gd name="T21" fmla="*/ 28 h 32"/>
                  <a:gd name="T22" fmla="*/ 36 w 38"/>
                  <a:gd name="T23" fmla="*/ 28 h 32"/>
                  <a:gd name="T24" fmla="*/ 38 w 38"/>
                  <a:gd name="T25" fmla="*/ 22 h 32"/>
                  <a:gd name="T26" fmla="*/ 38 w 38"/>
                  <a:gd name="T27" fmla="*/ 18 h 32"/>
                  <a:gd name="T28" fmla="*/ 36 w 38"/>
                  <a:gd name="T29" fmla="*/ 12 h 32"/>
                  <a:gd name="T30" fmla="*/ 30 w 38"/>
                  <a:gd name="T31" fmla="*/ 8 h 32"/>
                  <a:gd name="T32" fmla="*/ 26 w 38"/>
                  <a:gd name="T33" fmla="*/ 4 h 32"/>
                  <a:gd name="T34" fmla="*/ 18 w 38"/>
                  <a:gd name="T35" fmla="*/ 0 h 32"/>
                  <a:gd name="T36" fmla="*/ 10 w 38"/>
                  <a:gd name="T37" fmla="*/ 0 h 32"/>
                  <a:gd name="T38" fmla="*/ 0 w 38"/>
                  <a:gd name="T39" fmla="*/ 2 h 32"/>
                  <a:gd name="T40" fmla="*/ 4 w 38"/>
                  <a:gd name="T41" fmla="*/ 8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32"/>
                  <a:gd name="T65" fmla="*/ 38 w 38"/>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32">
                    <a:moveTo>
                      <a:pt x="4" y="8"/>
                    </a:moveTo>
                    <a:lnTo>
                      <a:pt x="4" y="8"/>
                    </a:lnTo>
                    <a:lnTo>
                      <a:pt x="12" y="10"/>
                    </a:lnTo>
                    <a:lnTo>
                      <a:pt x="20" y="14"/>
                    </a:lnTo>
                    <a:lnTo>
                      <a:pt x="22" y="18"/>
                    </a:lnTo>
                    <a:lnTo>
                      <a:pt x="22" y="22"/>
                    </a:lnTo>
                    <a:lnTo>
                      <a:pt x="24" y="28"/>
                    </a:lnTo>
                    <a:lnTo>
                      <a:pt x="26" y="32"/>
                    </a:lnTo>
                    <a:lnTo>
                      <a:pt x="30" y="32"/>
                    </a:lnTo>
                    <a:lnTo>
                      <a:pt x="36" y="28"/>
                    </a:lnTo>
                    <a:lnTo>
                      <a:pt x="38" y="22"/>
                    </a:lnTo>
                    <a:lnTo>
                      <a:pt x="38" y="18"/>
                    </a:lnTo>
                    <a:lnTo>
                      <a:pt x="36" y="12"/>
                    </a:lnTo>
                    <a:lnTo>
                      <a:pt x="30" y="8"/>
                    </a:lnTo>
                    <a:lnTo>
                      <a:pt x="26" y="4"/>
                    </a:lnTo>
                    <a:lnTo>
                      <a:pt x="18" y="0"/>
                    </a:lnTo>
                    <a:lnTo>
                      <a:pt x="10" y="0"/>
                    </a:lnTo>
                    <a:lnTo>
                      <a:pt x="0" y="2"/>
                    </a:lnTo>
                    <a:lnTo>
                      <a:pt x="4" y="8"/>
                    </a:lnTo>
                    <a:close/>
                  </a:path>
                </a:pathLst>
              </a:custGeom>
              <a:solidFill>
                <a:srgbClr val="CC8683"/>
              </a:solidFill>
              <a:ln w="9525">
                <a:noFill/>
                <a:round/>
                <a:headEnd/>
                <a:tailEnd/>
              </a:ln>
            </p:spPr>
            <p:txBody>
              <a:bodyPr/>
              <a:lstStyle/>
              <a:p>
                <a:endParaRPr lang="en-US"/>
              </a:p>
            </p:txBody>
          </p:sp>
          <p:sp>
            <p:nvSpPr>
              <p:cNvPr id="48" name="Freeform 35"/>
              <p:cNvSpPr>
                <a:spLocks/>
              </p:cNvSpPr>
              <p:nvPr/>
            </p:nvSpPr>
            <p:spPr bwMode="auto">
              <a:xfrm>
                <a:off x="772" y="1340"/>
                <a:ext cx="64" cy="26"/>
              </a:xfrm>
              <a:custGeom>
                <a:avLst/>
                <a:gdLst>
                  <a:gd name="T0" fmla="*/ 0 w 64"/>
                  <a:gd name="T1" fmla="*/ 22 h 26"/>
                  <a:gd name="T2" fmla="*/ 0 w 64"/>
                  <a:gd name="T3" fmla="*/ 22 h 26"/>
                  <a:gd name="T4" fmla="*/ 0 w 64"/>
                  <a:gd name="T5" fmla="*/ 22 h 26"/>
                  <a:gd name="T6" fmla="*/ 6 w 64"/>
                  <a:gd name="T7" fmla="*/ 18 h 26"/>
                  <a:gd name="T8" fmla="*/ 22 w 64"/>
                  <a:gd name="T9" fmla="*/ 12 h 26"/>
                  <a:gd name="T10" fmla="*/ 54 w 64"/>
                  <a:gd name="T11" fmla="*/ 2 h 26"/>
                  <a:gd name="T12" fmla="*/ 54 w 64"/>
                  <a:gd name="T13" fmla="*/ 2 h 26"/>
                  <a:gd name="T14" fmla="*/ 58 w 64"/>
                  <a:gd name="T15" fmla="*/ 0 h 26"/>
                  <a:gd name="T16" fmla="*/ 62 w 64"/>
                  <a:gd name="T17" fmla="*/ 2 h 26"/>
                  <a:gd name="T18" fmla="*/ 62 w 64"/>
                  <a:gd name="T19" fmla="*/ 2 h 26"/>
                  <a:gd name="T20" fmla="*/ 64 w 64"/>
                  <a:gd name="T21" fmla="*/ 6 h 26"/>
                  <a:gd name="T22" fmla="*/ 60 w 64"/>
                  <a:gd name="T23" fmla="*/ 10 h 26"/>
                  <a:gd name="T24" fmla="*/ 52 w 64"/>
                  <a:gd name="T25" fmla="*/ 14 h 26"/>
                  <a:gd name="T26" fmla="*/ 52 w 64"/>
                  <a:gd name="T27" fmla="*/ 14 h 26"/>
                  <a:gd name="T28" fmla="*/ 36 w 64"/>
                  <a:gd name="T29" fmla="*/ 20 h 26"/>
                  <a:gd name="T30" fmla="*/ 28 w 64"/>
                  <a:gd name="T31" fmla="*/ 22 h 26"/>
                  <a:gd name="T32" fmla="*/ 22 w 64"/>
                  <a:gd name="T33" fmla="*/ 26 h 26"/>
                  <a:gd name="T34" fmla="*/ 22 w 64"/>
                  <a:gd name="T35" fmla="*/ 26 h 26"/>
                  <a:gd name="T36" fmla="*/ 18 w 64"/>
                  <a:gd name="T37" fmla="*/ 26 h 26"/>
                  <a:gd name="T38" fmla="*/ 10 w 64"/>
                  <a:gd name="T39" fmla="*/ 26 h 26"/>
                  <a:gd name="T40" fmla="*/ 0 w 64"/>
                  <a:gd name="T41" fmla="*/ 22 h 26"/>
                  <a:gd name="T42" fmla="*/ 0 w 64"/>
                  <a:gd name="T43" fmla="*/ 22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26"/>
                  <a:gd name="T68" fmla="*/ 64 w 64"/>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26">
                    <a:moveTo>
                      <a:pt x="0" y="22"/>
                    </a:moveTo>
                    <a:lnTo>
                      <a:pt x="0" y="22"/>
                    </a:lnTo>
                    <a:lnTo>
                      <a:pt x="6" y="18"/>
                    </a:lnTo>
                    <a:lnTo>
                      <a:pt x="22" y="12"/>
                    </a:lnTo>
                    <a:lnTo>
                      <a:pt x="54" y="2"/>
                    </a:lnTo>
                    <a:lnTo>
                      <a:pt x="58" y="0"/>
                    </a:lnTo>
                    <a:lnTo>
                      <a:pt x="62" y="2"/>
                    </a:lnTo>
                    <a:lnTo>
                      <a:pt x="64" y="6"/>
                    </a:lnTo>
                    <a:lnTo>
                      <a:pt x="60" y="10"/>
                    </a:lnTo>
                    <a:lnTo>
                      <a:pt x="52" y="14"/>
                    </a:lnTo>
                    <a:lnTo>
                      <a:pt x="36" y="20"/>
                    </a:lnTo>
                    <a:lnTo>
                      <a:pt x="28" y="22"/>
                    </a:lnTo>
                    <a:lnTo>
                      <a:pt x="22" y="26"/>
                    </a:lnTo>
                    <a:lnTo>
                      <a:pt x="18" y="26"/>
                    </a:lnTo>
                    <a:lnTo>
                      <a:pt x="10" y="26"/>
                    </a:lnTo>
                    <a:lnTo>
                      <a:pt x="0" y="22"/>
                    </a:lnTo>
                    <a:close/>
                  </a:path>
                </a:pathLst>
              </a:custGeom>
              <a:solidFill>
                <a:srgbClr val="CC8683"/>
              </a:solidFill>
              <a:ln w="9525">
                <a:noFill/>
                <a:round/>
                <a:headEnd/>
                <a:tailEnd/>
              </a:ln>
            </p:spPr>
            <p:txBody>
              <a:bodyPr/>
              <a:lstStyle/>
              <a:p>
                <a:endParaRPr lang="en-US"/>
              </a:p>
            </p:txBody>
          </p:sp>
          <p:sp>
            <p:nvSpPr>
              <p:cNvPr id="49" name="Freeform 36"/>
              <p:cNvSpPr>
                <a:spLocks/>
              </p:cNvSpPr>
              <p:nvPr/>
            </p:nvSpPr>
            <p:spPr bwMode="auto">
              <a:xfrm>
                <a:off x="916" y="1268"/>
                <a:ext cx="40" cy="44"/>
              </a:xfrm>
              <a:custGeom>
                <a:avLst/>
                <a:gdLst>
                  <a:gd name="T0" fmla="*/ 0 w 40"/>
                  <a:gd name="T1" fmla="*/ 34 h 44"/>
                  <a:gd name="T2" fmla="*/ 0 w 40"/>
                  <a:gd name="T3" fmla="*/ 34 h 44"/>
                  <a:gd name="T4" fmla="*/ 10 w 40"/>
                  <a:gd name="T5" fmla="*/ 40 h 44"/>
                  <a:gd name="T6" fmla="*/ 20 w 40"/>
                  <a:gd name="T7" fmla="*/ 42 h 44"/>
                  <a:gd name="T8" fmla="*/ 30 w 40"/>
                  <a:gd name="T9" fmla="*/ 44 h 44"/>
                  <a:gd name="T10" fmla="*/ 34 w 40"/>
                  <a:gd name="T11" fmla="*/ 44 h 44"/>
                  <a:gd name="T12" fmla="*/ 36 w 40"/>
                  <a:gd name="T13" fmla="*/ 42 h 44"/>
                  <a:gd name="T14" fmla="*/ 38 w 40"/>
                  <a:gd name="T15" fmla="*/ 40 h 44"/>
                  <a:gd name="T16" fmla="*/ 40 w 40"/>
                  <a:gd name="T17" fmla="*/ 36 h 44"/>
                  <a:gd name="T18" fmla="*/ 38 w 40"/>
                  <a:gd name="T19" fmla="*/ 30 h 44"/>
                  <a:gd name="T20" fmla="*/ 34 w 40"/>
                  <a:gd name="T21" fmla="*/ 22 h 44"/>
                  <a:gd name="T22" fmla="*/ 22 w 40"/>
                  <a:gd name="T23" fmla="*/ 0 h 44"/>
                  <a:gd name="T24" fmla="*/ 22 w 40"/>
                  <a:gd name="T25" fmla="*/ 0 h 44"/>
                  <a:gd name="T26" fmla="*/ 24 w 40"/>
                  <a:gd name="T27" fmla="*/ 6 h 44"/>
                  <a:gd name="T28" fmla="*/ 26 w 40"/>
                  <a:gd name="T29" fmla="*/ 12 h 44"/>
                  <a:gd name="T30" fmla="*/ 28 w 40"/>
                  <a:gd name="T31" fmla="*/ 18 h 44"/>
                  <a:gd name="T32" fmla="*/ 26 w 40"/>
                  <a:gd name="T33" fmla="*/ 26 h 44"/>
                  <a:gd name="T34" fmla="*/ 22 w 40"/>
                  <a:gd name="T35" fmla="*/ 32 h 44"/>
                  <a:gd name="T36" fmla="*/ 12 w 40"/>
                  <a:gd name="T37" fmla="*/ 34 h 44"/>
                  <a:gd name="T38" fmla="*/ 0 w 40"/>
                  <a:gd name="T39" fmla="*/ 34 h 44"/>
                  <a:gd name="T40" fmla="*/ 0 w 40"/>
                  <a:gd name="T41" fmla="*/ 34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4"/>
                  <a:gd name="T65" fmla="*/ 40 w 40"/>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4">
                    <a:moveTo>
                      <a:pt x="0" y="34"/>
                    </a:moveTo>
                    <a:lnTo>
                      <a:pt x="0" y="34"/>
                    </a:lnTo>
                    <a:lnTo>
                      <a:pt x="10" y="40"/>
                    </a:lnTo>
                    <a:lnTo>
                      <a:pt x="20" y="42"/>
                    </a:lnTo>
                    <a:lnTo>
                      <a:pt x="30" y="44"/>
                    </a:lnTo>
                    <a:lnTo>
                      <a:pt x="34" y="44"/>
                    </a:lnTo>
                    <a:lnTo>
                      <a:pt x="36" y="42"/>
                    </a:lnTo>
                    <a:lnTo>
                      <a:pt x="38" y="40"/>
                    </a:lnTo>
                    <a:lnTo>
                      <a:pt x="40" y="36"/>
                    </a:lnTo>
                    <a:lnTo>
                      <a:pt x="38" y="30"/>
                    </a:lnTo>
                    <a:lnTo>
                      <a:pt x="34" y="22"/>
                    </a:lnTo>
                    <a:lnTo>
                      <a:pt x="22" y="0"/>
                    </a:lnTo>
                    <a:lnTo>
                      <a:pt x="24" y="6"/>
                    </a:lnTo>
                    <a:lnTo>
                      <a:pt x="26" y="12"/>
                    </a:lnTo>
                    <a:lnTo>
                      <a:pt x="28" y="18"/>
                    </a:lnTo>
                    <a:lnTo>
                      <a:pt x="26" y="26"/>
                    </a:lnTo>
                    <a:lnTo>
                      <a:pt x="22" y="32"/>
                    </a:lnTo>
                    <a:lnTo>
                      <a:pt x="12" y="34"/>
                    </a:lnTo>
                    <a:lnTo>
                      <a:pt x="0" y="34"/>
                    </a:lnTo>
                    <a:close/>
                  </a:path>
                </a:pathLst>
              </a:custGeom>
              <a:solidFill>
                <a:srgbClr val="BCBBC2"/>
              </a:solidFill>
              <a:ln w="9525">
                <a:noFill/>
                <a:round/>
                <a:headEnd/>
                <a:tailEnd/>
              </a:ln>
            </p:spPr>
            <p:txBody>
              <a:bodyPr/>
              <a:lstStyle/>
              <a:p>
                <a:endParaRPr lang="en-US"/>
              </a:p>
            </p:txBody>
          </p:sp>
          <p:sp>
            <p:nvSpPr>
              <p:cNvPr id="50" name="Freeform 37"/>
              <p:cNvSpPr>
                <a:spLocks/>
              </p:cNvSpPr>
              <p:nvPr/>
            </p:nvSpPr>
            <p:spPr bwMode="auto">
              <a:xfrm>
                <a:off x="898" y="1230"/>
                <a:ext cx="40" cy="44"/>
              </a:xfrm>
              <a:custGeom>
                <a:avLst/>
                <a:gdLst>
                  <a:gd name="T0" fmla="*/ 0 w 40"/>
                  <a:gd name="T1" fmla="*/ 34 h 44"/>
                  <a:gd name="T2" fmla="*/ 0 w 40"/>
                  <a:gd name="T3" fmla="*/ 34 h 44"/>
                  <a:gd name="T4" fmla="*/ 10 w 40"/>
                  <a:gd name="T5" fmla="*/ 40 h 44"/>
                  <a:gd name="T6" fmla="*/ 20 w 40"/>
                  <a:gd name="T7" fmla="*/ 44 h 44"/>
                  <a:gd name="T8" fmla="*/ 30 w 40"/>
                  <a:gd name="T9" fmla="*/ 44 h 44"/>
                  <a:gd name="T10" fmla="*/ 34 w 40"/>
                  <a:gd name="T11" fmla="*/ 44 h 44"/>
                  <a:gd name="T12" fmla="*/ 36 w 40"/>
                  <a:gd name="T13" fmla="*/ 42 h 44"/>
                  <a:gd name="T14" fmla="*/ 38 w 40"/>
                  <a:gd name="T15" fmla="*/ 40 h 44"/>
                  <a:gd name="T16" fmla="*/ 40 w 40"/>
                  <a:gd name="T17" fmla="*/ 36 h 44"/>
                  <a:gd name="T18" fmla="*/ 38 w 40"/>
                  <a:gd name="T19" fmla="*/ 30 h 44"/>
                  <a:gd name="T20" fmla="*/ 36 w 40"/>
                  <a:gd name="T21" fmla="*/ 22 h 44"/>
                  <a:gd name="T22" fmla="*/ 22 w 40"/>
                  <a:gd name="T23" fmla="*/ 0 h 44"/>
                  <a:gd name="T24" fmla="*/ 22 w 40"/>
                  <a:gd name="T25" fmla="*/ 0 h 44"/>
                  <a:gd name="T26" fmla="*/ 24 w 40"/>
                  <a:gd name="T27" fmla="*/ 6 h 44"/>
                  <a:gd name="T28" fmla="*/ 26 w 40"/>
                  <a:gd name="T29" fmla="*/ 12 h 44"/>
                  <a:gd name="T30" fmla="*/ 28 w 40"/>
                  <a:gd name="T31" fmla="*/ 20 h 44"/>
                  <a:gd name="T32" fmla="*/ 26 w 40"/>
                  <a:gd name="T33" fmla="*/ 26 h 44"/>
                  <a:gd name="T34" fmla="*/ 22 w 40"/>
                  <a:gd name="T35" fmla="*/ 32 h 44"/>
                  <a:gd name="T36" fmla="*/ 14 w 40"/>
                  <a:gd name="T37" fmla="*/ 34 h 44"/>
                  <a:gd name="T38" fmla="*/ 0 w 40"/>
                  <a:gd name="T39" fmla="*/ 34 h 44"/>
                  <a:gd name="T40" fmla="*/ 0 w 40"/>
                  <a:gd name="T41" fmla="*/ 34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4"/>
                  <a:gd name="T65" fmla="*/ 40 w 40"/>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4">
                    <a:moveTo>
                      <a:pt x="0" y="34"/>
                    </a:moveTo>
                    <a:lnTo>
                      <a:pt x="0" y="34"/>
                    </a:lnTo>
                    <a:lnTo>
                      <a:pt x="10" y="40"/>
                    </a:lnTo>
                    <a:lnTo>
                      <a:pt x="20" y="44"/>
                    </a:lnTo>
                    <a:lnTo>
                      <a:pt x="30" y="44"/>
                    </a:lnTo>
                    <a:lnTo>
                      <a:pt x="34" y="44"/>
                    </a:lnTo>
                    <a:lnTo>
                      <a:pt x="36" y="42"/>
                    </a:lnTo>
                    <a:lnTo>
                      <a:pt x="38" y="40"/>
                    </a:lnTo>
                    <a:lnTo>
                      <a:pt x="40" y="36"/>
                    </a:lnTo>
                    <a:lnTo>
                      <a:pt x="38" y="30"/>
                    </a:lnTo>
                    <a:lnTo>
                      <a:pt x="36" y="22"/>
                    </a:lnTo>
                    <a:lnTo>
                      <a:pt x="22" y="0"/>
                    </a:lnTo>
                    <a:lnTo>
                      <a:pt x="24" y="6"/>
                    </a:lnTo>
                    <a:lnTo>
                      <a:pt x="26" y="12"/>
                    </a:lnTo>
                    <a:lnTo>
                      <a:pt x="28" y="20"/>
                    </a:lnTo>
                    <a:lnTo>
                      <a:pt x="26" y="26"/>
                    </a:lnTo>
                    <a:lnTo>
                      <a:pt x="22" y="32"/>
                    </a:lnTo>
                    <a:lnTo>
                      <a:pt x="14" y="34"/>
                    </a:lnTo>
                    <a:lnTo>
                      <a:pt x="0" y="34"/>
                    </a:lnTo>
                    <a:close/>
                  </a:path>
                </a:pathLst>
              </a:custGeom>
              <a:solidFill>
                <a:srgbClr val="BCBBC2"/>
              </a:solidFill>
              <a:ln w="9525">
                <a:noFill/>
                <a:round/>
                <a:headEnd/>
                <a:tailEnd/>
              </a:ln>
            </p:spPr>
            <p:txBody>
              <a:bodyPr/>
              <a:lstStyle/>
              <a:p>
                <a:endParaRPr lang="en-US"/>
              </a:p>
            </p:txBody>
          </p:sp>
          <p:sp>
            <p:nvSpPr>
              <p:cNvPr id="51" name="Freeform 38"/>
              <p:cNvSpPr>
                <a:spLocks/>
              </p:cNvSpPr>
              <p:nvPr/>
            </p:nvSpPr>
            <p:spPr bwMode="auto">
              <a:xfrm>
                <a:off x="850" y="1230"/>
                <a:ext cx="40" cy="44"/>
              </a:xfrm>
              <a:custGeom>
                <a:avLst/>
                <a:gdLst>
                  <a:gd name="T0" fmla="*/ 0 w 40"/>
                  <a:gd name="T1" fmla="*/ 34 h 44"/>
                  <a:gd name="T2" fmla="*/ 0 w 40"/>
                  <a:gd name="T3" fmla="*/ 34 h 44"/>
                  <a:gd name="T4" fmla="*/ 10 w 40"/>
                  <a:gd name="T5" fmla="*/ 40 h 44"/>
                  <a:gd name="T6" fmla="*/ 20 w 40"/>
                  <a:gd name="T7" fmla="*/ 44 h 44"/>
                  <a:gd name="T8" fmla="*/ 30 w 40"/>
                  <a:gd name="T9" fmla="*/ 44 h 44"/>
                  <a:gd name="T10" fmla="*/ 34 w 40"/>
                  <a:gd name="T11" fmla="*/ 44 h 44"/>
                  <a:gd name="T12" fmla="*/ 38 w 40"/>
                  <a:gd name="T13" fmla="*/ 42 h 44"/>
                  <a:gd name="T14" fmla="*/ 40 w 40"/>
                  <a:gd name="T15" fmla="*/ 40 h 44"/>
                  <a:gd name="T16" fmla="*/ 40 w 40"/>
                  <a:gd name="T17" fmla="*/ 36 h 44"/>
                  <a:gd name="T18" fmla="*/ 40 w 40"/>
                  <a:gd name="T19" fmla="*/ 30 h 44"/>
                  <a:gd name="T20" fmla="*/ 36 w 40"/>
                  <a:gd name="T21" fmla="*/ 22 h 44"/>
                  <a:gd name="T22" fmla="*/ 22 w 40"/>
                  <a:gd name="T23" fmla="*/ 0 h 44"/>
                  <a:gd name="T24" fmla="*/ 22 w 40"/>
                  <a:gd name="T25" fmla="*/ 0 h 44"/>
                  <a:gd name="T26" fmla="*/ 26 w 40"/>
                  <a:gd name="T27" fmla="*/ 6 h 44"/>
                  <a:gd name="T28" fmla="*/ 28 w 40"/>
                  <a:gd name="T29" fmla="*/ 12 h 44"/>
                  <a:gd name="T30" fmla="*/ 28 w 40"/>
                  <a:gd name="T31" fmla="*/ 20 h 44"/>
                  <a:gd name="T32" fmla="*/ 26 w 40"/>
                  <a:gd name="T33" fmla="*/ 26 h 44"/>
                  <a:gd name="T34" fmla="*/ 22 w 40"/>
                  <a:gd name="T35" fmla="*/ 32 h 44"/>
                  <a:gd name="T36" fmla="*/ 14 w 40"/>
                  <a:gd name="T37" fmla="*/ 34 h 44"/>
                  <a:gd name="T38" fmla="*/ 0 w 40"/>
                  <a:gd name="T39" fmla="*/ 34 h 44"/>
                  <a:gd name="T40" fmla="*/ 0 w 40"/>
                  <a:gd name="T41" fmla="*/ 34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4"/>
                  <a:gd name="T65" fmla="*/ 40 w 40"/>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4">
                    <a:moveTo>
                      <a:pt x="0" y="34"/>
                    </a:moveTo>
                    <a:lnTo>
                      <a:pt x="0" y="34"/>
                    </a:lnTo>
                    <a:lnTo>
                      <a:pt x="10" y="40"/>
                    </a:lnTo>
                    <a:lnTo>
                      <a:pt x="20" y="44"/>
                    </a:lnTo>
                    <a:lnTo>
                      <a:pt x="30" y="44"/>
                    </a:lnTo>
                    <a:lnTo>
                      <a:pt x="34" y="44"/>
                    </a:lnTo>
                    <a:lnTo>
                      <a:pt x="38" y="42"/>
                    </a:lnTo>
                    <a:lnTo>
                      <a:pt x="40" y="40"/>
                    </a:lnTo>
                    <a:lnTo>
                      <a:pt x="40" y="36"/>
                    </a:lnTo>
                    <a:lnTo>
                      <a:pt x="40" y="30"/>
                    </a:lnTo>
                    <a:lnTo>
                      <a:pt x="36" y="22"/>
                    </a:lnTo>
                    <a:lnTo>
                      <a:pt x="22" y="0"/>
                    </a:lnTo>
                    <a:lnTo>
                      <a:pt x="26" y="6"/>
                    </a:lnTo>
                    <a:lnTo>
                      <a:pt x="28" y="12"/>
                    </a:lnTo>
                    <a:lnTo>
                      <a:pt x="28" y="20"/>
                    </a:lnTo>
                    <a:lnTo>
                      <a:pt x="26" y="26"/>
                    </a:lnTo>
                    <a:lnTo>
                      <a:pt x="22" y="32"/>
                    </a:lnTo>
                    <a:lnTo>
                      <a:pt x="14" y="34"/>
                    </a:lnTo>
                    <a:lnTo>
                      <a:pt x="0" y="34"/>
                    </a:lnTo>
                    <a:close/>
                  </a:path>
                </a:pathLst>
              </a:custGeom>
              <a:solidFill>
                <a:srgbClr val="BCBBC2"/>
              </a:solidFill>
              <a:ln w="9525">
                <a:noFill/>
                <a:round/>
                <a:headEnd/>
                <a:tailEnd/>
              </a:ln>
            </p:spPr>
            <p:txBody>
              <a:bodyPr/>
              <a:lstStyle/>
              <a:p>
                <a:endParaRPr lang="en-US"/>
              </a:p>
            </p:txBody>
          </p:sp>
          <p:sp>
            <p:nvSpPr>
              <p:cNvPr id="52" name="Freeform 39"/>
              <p:cNvSpPr>
                <a:spLocks/>
              </p:cNvSpPr>
              <p:nvPr/>
            </p:nvSpPr>
            <p:spPr bwMode="auto">
              <a:xfrm>
                <a:off x="866" y="1184"/>
                <a:ext cx="40" cy="46"/>
              </a:xfrm>
              <a:custGeom>
                <a:avLst/>
                <a:gdLst>
                  <a:gd name="T0" fmla="*/ 0 w 40"/>
                  <a:gd name="T1" fmla="*/ 36 h 46"/>
                  <a:gd name="T2" fmla="*/ 0 w 40"/>
                  <a:gd name="T3" fmla="*/ 36 h 46"/>
                  <a:gd name="T4" fmla="*/ 10 w 40"/>
                  <a:gd name="T5" fmla="*/ 40 h 46"/>
                  <a:gd name="T6" fmla="*/ 20 w 40"/>
                  <a:gd name="T7" fmla="*/ 44 h 46"/>
                  <a:gd name="T8" fmla="*/ 30 w 40"/>
                  <a:gd name="T9" fmla="*/ 46 h 46"/>
                  <a:gd name="T10" fmla="*/ 34 w 40"/>
                  <a:gd name="T11" fmla="*/ 46 h 46"/>
                  <a:gd name="T12" fmla="*/ 36 w 40"/>
                  <a:gd name="T13" fmla="*/ 44 h 46"/>
                  <a:gd name="T14" fmla="*/ 38 w 40"/>
                  <a:gd name="T15" fmla="*/ 42 h 46"/>
                  <a:gd name="T16" fmla="*/ 40 w 40"/>
                  <a:gd name="T17" fmla="*/ 38 h 46"/>
                  <a:gd name="T18" fmla="*/ 38 w 40"/>
                  <a:gd name="T19" fmla="*/ 32 h 46"/>
                  <a:gd name="T20" fmla="*/ 34 w 40"/>
                  <a:gd name="T21" fmla="*/ 24 h 46"/>
                  <a:gd name="T22" fmla="*/ 22 w 40"/>
                  <a:gd name="T23" fmla="*/ 0 h 46"/>
                  <a:gd name="T24" fmla="*/ 22 w 40"/>
                  <a:gd name="T25" fmla="*/ 0 h 46"/>
                  <a:gd name="T26" fmla="*/ 24 w 40"/>
                  <a:gd name="T27" fmla="*/ 8 h 46"/>
                  <a:gd name="T28" fmla="*/ 26 w 40"/>
                  <a:gd name="T29" fmla="*/ 14 h 46"/>
                  <a:gd name="T30" fmla="*/ 28 w 40"/>
                  <a:gd name="T31" fmla="*/ 20 h 46"/>
                  <a:gd name="T32" fmla="*/ 26 w 40"/>
                  <a:gd name="T33" fmla="*/ 28 h 46"/>
                  <a:gd name="T34" fmla="*/ 22 w 40"/>
                  <a:gd name="T35" fmla="*/ 32 h 46"/>
                  <a:gd name="T36" fmla="*/ 12 w 40"/>
                  <a:gd name="T37" fmla="*/ 36 h 46"/>
                  <a:gd name="T38" fmla="*/ 0 w 40"/>
                  <a:gd name="T39" fmla="*/ 36 h 46"/>
                  <a:gd name="T40" fmla="*/ 0 w 40"/>
                  <a:gd name="T41" fmla="*/ 3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6"/>
                  <a:gd name="T65" fmla="*/ 40 w 40"/>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6">
                    <a:moveTo>
                      <a:pt x="0" y="36"/>
                    </a:moveTo>
                    <a:lnTo>
                      <a:pt x="0" y="36"/>
                    </a:lnTo>
                    <a:lnTo>
                      <a:pt x="10" y="40"/>
                    </a:lnTo>
                    <a:lnTo>
                      <a:pt x="20" y="44"/>
                    </a:lnTo>
                    <a:lnTo>
                      <a:pt x="30" y="46"/>
                    </a:lnTo>
                    <a:lnTo>
                      <a:pt x="34" y="46"/>
                    </a:lnTo>
                    <a:lnTo>
                      <a:pt x="36" y="44"/>
                    </a:lnTo>
                    <a:lnTo>
                      <a:pt x="38" y="42"/>
                    </a:lnTo>
                    <a:lnTo>
                      <a:pt x="40" y="38"/>
                    </a:lnTo>
                    <a:lnTo>
                      <a:pt x="38" y="32"/>
                    </a:lnTo>
                    <a:lnTo>
                      <a:pt x="34" y="24"/>
                    </a:lnTo>
                    <a:lnTo>
                      <a:pt x="22" y="0"/>
                    </a:lnTo>
                    <a:lnTo>
                      <a:pt x="24" y="8"/>
                    </a:lnTo>
                    <a:lnTo>
                      <a:pt x="26" y="14"/>
                    </a:lnTo>
                    <a:lnTo>
                      <a:pt x="28" y="20"/>
                    </a:lnTo>
                    <a:lnTo>
                      <a:pt x="26" y="28"/>
                    </a:lnTo>
                    <a:lnTo>
                      <a:pt x="22" y="32"/>
                    </a:lnTo>
                    <a:lnTo>
                      <a:pt x="12" y="36"/>
                    </a:lnTo>
                    <a:lnTo>
                      <a:pt x="0" y="36"/>
                    </a:lnTo>
                    <a:close/>
                  </a:path>
                </a:pathLst>
              </a:custGeom>
              <a:solidFill>
                <a:srgbClr val="BCBBC2"/>
              </a:solidFill>
              <a:ln w="9525">
                <a:noFill/>
                <a:round/>
                <a:headEnd/>
                <a:tailEnd/>
              </a:ln>
            </p:spPr>
            <p:txBody>
              <a:bodyPr/>
              <a:lstStyle/>
              <a:p>
                <a:endParaRPr lang="en-US"/>
              </a:p>
            </p:txBody>
          </p:sp>
          <p:sp>
            <p:nvSpPr>
              <p:cNvPr id="53" name="Freeform 40"/>
              <p:cNvSpPr>
                <a:spLocks/>
              </p:cNvSpPr>
              <p:nvPr/>
            </p:nvSpPr>
            <p:spPr bwMode="auto">
              <a:xfrm>
                <a:off x="816" y="1174"/>
                <a:ext cx="40" cy="46"/>
              </a:xfrm>
              <a:custGeom>
                <a:avLst/>
                <a:gdLst>
                  <a:gd name="T0" fmla="*/ 0 w 40"/>
                  <a:gd name="T1" fmla="*/ 36 h 46"/>
                  <a:gd name="T2" fmla="*/ 0 w 40"/>
                  <a:gd name="T3" fmla="*/ 36 h 46"/>
                  <a:gd name="T4" fmla="*/ 10 w 40"/>
                  <a:gd name="T5" fmla="*/ 40 h 46"/>
                  <a:gd name="T6" fmla="*/ 20 w 40"/>
                  <a:gd name="T7" fmla="*/ 44 h 46"/>
                  <a:gd name="T8" fmla="*/ 30 w 40"/>
                  <a:gd name="T9" fmla="*/ 46 h 46"/>
                  <a:gd name="T10" fmla="*/ 34 w 40"/>
                  <a:gd name="T11" fmla="*/ 46 h 46"/>
                  <a:gd name="T12" fmla="*/ 36 w 40"/>
                  <a:gd name="T13" fmla="*/ 44 h 46"/>
                  <a:gd name="T14" fmla="*/ 38 w 40"/>
                  <a:gd name="T15" fmla="*/ 42 h 46"/>
                  <a:gd name="T16" fmla="*/ 40 w 40"/>
                  <a:gd name="T17" fmla="*/ 38 h 46"/>
                  <a:gd name="T18" fmla="*/ 38 w 40"/>
                  <a:gd name="T19" fmla="*/ 32 h 46"/>
                  <a:gd name="T20" fmla="*/ 34 w 40"/>
                  <a:gd name="T21" fmla="*/ 24 h 46"/>
                  <a:gd name="T22" fmla="*/ 22 w 40"/>
                  <a:gd name="T23" fmla="*/ 0 h 46"/>
                  <a:gd name="T24" fmla="*/ 22 w 40"/>
                  <a:gd name="T25" fmla="*/ 0 h 46"/>
                  <a:gd name="T26" fmla="*/ 24 w 40"/>
                  <a:gd name="T27" fmla="*/ 8 h 46"/>
                  <a:gd name="T28" fmla="*/ 26 w 40"/>
                  <a:gd name="T29" fmla="*/ 14 h 46"/>
                  <a:gd name="T30" fmla="*/ 28 w 40"/>
                  <a:gd name="T31" fmla="*/ 20 h 46"/>
                  <a:gd name="T32" fmla="*/ 26 w 40"/>
                  <a:gd name="T33" fmla="*/ 28 h 46"/>
                  <a:gd name="T34" fmla="*/ 22 w 40"/>
                  <a:gd name="T35" fmla="*/ 32 h 46"/>
                  <a:gd name="T36" fmla="*/ 12 w 40"/>
                  <a:gd name="T37" fmla="*/ 36 h 46"/>
                  <a:gd name="T38" fmla="*/ 0 w 40"/>
                  <a:gd name="T39" fmla="*/ 36 h 46"/>
                  <a:gd name="T40" fmla="*/ 0 w 40"/>
                  <a:gd name="T41" fmla="*/ 3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6"/>
                  <a:gd name="T65" fmla="*/ 40 w 40"/>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6">
                    <a:moveTo>
                      <a:pt x="0" y="36"/>
                    </a:moveTo>
                    <a:lnTo>
                      <a:pt x="0" y="36"/>
                    </a:lnTo>
                    <a:lnTo>
                      <a:pt x="10" y="40"/>
                    </a:lnTo>
                    <a:lnTo>
                      <a:pt x="20" y="44"/>
                    </a:lnTo>
                    <a:lnTo>
                      <a:pt x="30" y="46"/>
                    </a:lnTo>
                    <a:lnTo>
                      <a:pt x="34" y="46"/>
                    </a:lnTo>
                    <a:lnTo>
                      <a:pt x="36" y="44"/>
                    </a:lnTo>
                    <a:lnTo>
                      <a:pt x="38" y="42"/>
                    </a:lnTo>
                    <a:lnTo>
                      <a:pt x="40" y="38"/>
                    </a:lnTo>
                    <a:lnTo>
                      <a:pt x="38" y="32"/>
                    </a:lnTo>
                    <a:lnTo>
                      <a:pt x="34" y="24"/>
                    </a:lnTo>
                    <a:lnTo>
                      <a:pt x="22" y="0"/>
                    </a:lnTo>
                    <a:lnTo>
                      <a:pt x="24" y="8"/>
                    </a:lnTo>
                    <a:lnTo>
                      <a:pt x="26" y="14"/>
                    </a:lnTo>
                    <a:lnTo>
                      <a:pt x="28" y="20"/>
                    </a:lnTo>
                    <a:lnTo>
                      <a:pt x="26" y="28"/>
                    </a:lnTo>
                    <a:lnTo>
                      <a:pt x="22" y="32"/>
                    </a:lnTo>
                    <a:lnTo>
                      <a:pt x="12" y="36"/>
                    </a:lnTo>
                    <a:lnTo>
                      <a:pt x="0" y="36"/>
                    </a:lnTo>
                    <a:close/>
                  </a:path>
                </a:pathLst>
              </a:custGeom>
              <a:solidFill>
                <a:srgbClr val="BCBBC2"/>
              </a:solidFill>
              <a:ln w="9525">
                <a:noFill/>
                <a:round/>
                <a:headEnd/>
                <a:tailEnd/>
              </a:ln>
            </p:spPr>
            <p:txBody>
              <a:bodyPr/>
              <a:lstStyle/>
              <a:p>
                <a:endParaRPr lang="en-US"/>
              </a:p>
            </p:txBody>
          </p:sp>
          <p:sp>
            <p:nvSpPr>
              <p:cNvPr id="54" name="Freeform 41"/>
              <p:cNvSpPr>
                <a:spLocks/>
              </p:cNvSpPr>
              <p:nvPr/>
            </p:nvSpPr>
            <p:spPr bwMode="auto">
              <a:xfrm>
                <a:off x="950" y="1270"/>
                <a:ext cx="40" cy="44"/>
              </a:xfrm>
              <a:custGeom>
                <a:avLst/>
                <a:gdLst>
                  <a:gd name="T0" fmla="*/ 0 w 40"/>
                  <a:gd name="T1" fmla="*/ 36 h 44"/>
                  <a:gd name="T2" fmla="*/ 0 w 40"/>
                  <a:gd name="T3" fmla="*/ 36 h 44"/>
                  <a:gd name="T4" fmla="*/ 10 w 40"/>
                  <a:gd name="T5" fmla="*/ 40 h 44"/>
                  <a:gd name="T6" fmla="*/ 20 w 40"/>
                  <a:gd name="T7" fmla="*/ 44 h 44"/>
                  <a:gd name="T8" fmla="*/ 30 w 40"/>
                  <a:gd name="T9" fmla="*/ 44 h 44"/>
                  <a:gd name="T10" fmla="*/ 34 w 40"/>
                  <a:gd name="T11" fmla="*/ 44 h 44"/>
                  <a:gd name="T12" fmla="*/ 38 w 40"/>
                  <a:gd name="T13" fmla="*/ 42 h 44"/>
                  <a:gd name="T14" fmla="*/ 40 w 40"/>
                  <a:gd name="T15" fmla="*/ 40 h 44"/>
                  <a:gd name="T16" fmla="*/ 40 w 40"/>
                  <a:gd name="T17" fmla="*/ 36 h 44"/>
                  <a:gd name="T18" fmla="*/ 40 w 40"/>
                  <a:gd name="T19" fmla="*/ 30 h 44"/>
                  <a:gd name="T20" fmla="*/ 36 w 40"/>
                  <a:gd name="T21" fmla="*/ 22 h 44"/>
                  <a:gd name="T22" fmla="*/ 22 w 40"/>
                  <a:gd name="T23" fmla="*/ 0 h 44"/>
                  <a:gd name="T24" fmla="*/ 22 w 40"/>
                  <a:gd name="T25" fmla="*/ 0 h 44"/>
                  <a:gd name="T26" fmla="*/ 26 w 40"/>
                  <a:gd name="T27" fmla="*/ 6 h 44"/>
                  <a:gd name="T28" fmla="*/ 28 w 40"/>
                  <a:gd name="T29" fmla="*/ 12 h 44"/>
                  <a:gd name="T30" fmla="*/ 28 w 40"/>
                  <a:gd name="T31" fmla="*/ 20 h 44"/>
                  <a:gd name="T32" fmla="*/ 26 w 40"/>
                  <a:gd name="T33" fmla="*/ 26 h 44"/>
                  <a:gd name="T34" fmla="*/ 22 w 40"/>
                  <a:gd name="T35" fmla="*/ 32 h 44"/>
                  <a:gd name="T36" fmla="*/ 14 w 40"/>
                  <a:gd name="T37" fmla="*/ 34 h 44"/>
                  <a:gd name="T38" fmla="*/ 0 w 40"/>
                  <a:gd name="T39" fmla="*/ 36 h 44"/>
                  <a:gd name="T40" fmla="*/ 0 w 40"/>
                  <a:gd name="T41" fmla="*/ 36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4"/>
                  <a:gd name="T65" fmla="*/ 40 w 40"/>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4">
                    <a:moveTo>
                      <a:pt x="0" y="36"/>
                    </a:moveTo>
                    <a:lnTo>
                      <a:pt x="0" y="36"/>
                    </a:lnTo>
                    <a:lnTo>
                      <a:pt x="10" y="40"/>
                    </a:lnTo>
                    <a:lnTo>
                      <a:pt x="20" y="44"/>
                    </a:lnTo>
                    <a:lnTo>
                      <a:pt x="30" y="44"/>
                    </a:lnTo>
                    <a:lnTo>
                      <a:pt x="34" y="44"/>
                    </a:lnTo>
                    <a:lnTo>
                      <a:pt x="38" y="42"/>
                    </a:lnTo>
                    <a:lnTo>
                      <a:pt x="40" y="40"/>
                    </a:lnTo>
                    <a:lnTo>
                      <a:pt x="40" y="36"/>
                    </a:lnTo>
                    <a:lnTo>
                      <a:pt x="40" y="30"/>
                    </a:lnTo>
                    <a:lnTo>
                      <a:pt x="36" y="22"/>
                    </a:lnTo>
                    <a:lnTo>
                      <a:pt x="22" y="0"/>
                    </a:lnTo>
                    <a:lnTo>
                      <a:pt x="26" y="6"/>
                    </a:lnTo>
                    <a:lnTo>
                      <a:pt x="28" y="12"/>
                    </a:lnTo>
                    <a:lnTo>
                      <a:pt x="28" y="20"/>
                    </a:lnTo>
                    <a:lnTo>
                      <a:pt x="26" y="26"/>
                    </a:lnTo>
                    <a:lnTo>
                      <a:pt x="22" y="32"/>
                    </a:lnTo>
                    <a:lnTo>
                      <a:pt x="14" y="34"/>
                    </a:lnTo>
                    <a:lnTo>
                      <a:pt x="0" y="36"/>
                    </a:lnTo>
                    <a:close/>
                  </a:path>
                </a:pathLst>
              </a:custGeom>
              <a:solidFill>
                <a:srgbClr val="BCBBC2"/>
              </a:solidFill>
              <a:ln w="9525">
                <a:noFill/>
                <a:round/>
                <a:headEnd/>
                <a:tailEnd/>
              </a:ln>
            </p:spPr>
            <p:txBody>
              <a:bodyPr/>
              <a:lstStyle/>
              <a:p>
                <a:endParaRPr lang="en-US"/>
              </a:p>
            </p:txBody>
          </p:sp>
          <p:sp>
            <p:nvSpPr>
              <p:cNvPr id="55" name="Freeform 42"/>
              <p:cNvSpPr>
                <a:spLocks/>
              </p:cNvSpPr>
              <p:nvPr/>
            </p:nvSpPr>
            <p:spPr bwMode="auto">
              <a:xfrm>
                <a:off x="966" y="1240"/>
                <a:ext cx="248" cy="192"/>
              </a:xfrm>
              <a:custGeom>
                <a:avLst/>
                <a:gdLst>
                  <a:gd name="T0" fmla="*/ 0 w 248"/>
                  <a:gd name="T1" fmla="*/ 0 h 192"/>
                  <a:gd name="T2" fmla="*/ 0 w 248"/>
                  <a:gd name="T3" fmla="*/ 0 h 192"/>
                  <a:gd name="T4" fmla="*/ 26 w 248"/>
                  <a:gd name="T5" fmla="*/ 36 h 192"/>
                  <a:gd name="T6" fmla="*/ 54 w 248"/>
                  <a:gd name="T7" fmla="*/ 70 h 192"/>
                  <a:gd name="T8" fmla="*/ 90 w 248"/>
                  <a:gd name="T9" fmla="*/ 110 h 192"/>
                  <a:gd name="T10" fmla="*/ 110 w 248"/>
                  <a:gd name="T11" fmla="*/ 128 h 192"/>
                  <a:gd name="T12" fmla="*/ 130 w 248"/>
                  <a:gd name="T13" fmla="*/ 146 h 192"/>
                  <a:gd name="T14" fmla="*/ 150 w 248"/>
                  <a:gd name="T15" fmla="*/ 162 h 192"/>
                  <a:gd name="T16" fmla="*/ 170 w 248"/>
                  <a:gd name="T17" fmla="*/ 176 h 192"/>
                  <a:gd name="T18" fmla="*/ 192 w 248"/>
                  <a:gd name="T19" fmla="*/ 186 h 192"/>
                  <a:gd name="T20" fmla="*/ 212 w 248"/>
                  <a:gd name="T21" fmla="*/ 192 h 192"/>
                  <a:gd name="T22" fmla="*/ 222 w 248"/>
                  <a:gd name="T23" fmla="*/ 192 h 192"/>
                  <a:gd name="T24" fmla="*/ 230 w 248"/>
                  <a:gd name="T25" fmla="*/ 192 h 192"/>
                  <a:gd name="T26" fmla="*/ 240 w 248"/>
                  <a:gd name="T27" fmla="*/ 190 h 192"/>
                  <a:gd name="T28" fmla="*/ 248 w 248"/>
                  <a:gd name="T29" fmla="*/ 188 h 192"/>
                  <a:gd name="T30" fmla="*/ 248 w 248"/>
                  <a:gd name="T31" fmla="*/ 188 h 192"/>
                  <a:gd name="T32" fmla="*/ 224 w 248"/>
                  <a:gd name="T33" fmla="*/ 174 h 192"/>
                  <a:gd name="T34" fmla="*/ 162 w 248"/>
                  <a:gd name="T35" fmla="*/ 134 h 192"/>
                  <a:gd name="T36" fmla="*/ 124 w 248"/>
                  <a:gd name="T37" fmla="*/ 106 h 192"/>
                  <a:gd name="T38" fmla="*/ 82 w 248"/>
                  <a:gd name="T39" fmla="*/ 74 h 192"/>
                  <a:gd name="T40" fmla="*/ 40 w 248"/>
                  <a:gd name="T41" fmla="*/ 38 h 192"/>
                  <a:gd name="T42" fmla="*/ 0 w 248"/>
                  <a:gd name="T43" fmla="*/ 0 h 192"/>
                  <a:gd name="T44" fmla="*/ 0 w 248"/>
                  <a:gd name="T45" fmla="*/ 0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8"/>
                  <a:gd name="T70" fmla="*/ 0 h 192"/>
                  <a:gd name="T71" fmla="*/ 248 w 248"/>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8" h="192">
                    <a:moveTo>
                      <a:pt x="0" y="0"/>
                    </a:moveTo>
                    <a:lnTo>
                      <a:pt x="0" y="0"/>
                    </a:lnTo>
                    <a:lnTo>
                      <a:pt x="26" y="36"/>
                    </a:lnTo>
                    <a:lnTo>
                      <a:pt x="54" y="70"/>
                    </a:lnTo>
                    <a:lnTo>
                      <a:pt x="90" y="110"/>
                    </a:lnTo>
                    <a:lnTo>
                      <a:pt x="110" y="128"/>
                    </a:lnTo>
                    <a:lnTo>
                      <a:pt x="130" y="146"/>
                    </a:lnTo>
                    <a:lnTo>
                      <a:pt x="150" y="162"/>
                    </a:lnTo>
                    <a:lnTo>
                      <a:pt x="170" y="176"/>
                    </a:lnTo>
                    <a:lnTo>
                      <a:pt x="192" y="186"/>
                    </a:lnTo>
                    <a:lnTo>
                      <a:pt x="212" y="192"/>
                    </a:lnTo>
                    <a:lnTo>
                      <a:pt x="222" y="192"/>
                    </a:lnTo>
                    <a:lnTo>
                      <a:pt x="230" y="192"/>
                    </a:lnTo>
                    <a:lnTo>
                      <a:pt x="240" y="190"/>
                    </a:lnTo>
                    <a:lnTo>
                      <a:pt x="248" y="188"/>
                    </a:lnTo>
                    <a:lnTo>
                      <a:pt x="224" y="174"/>
                    </a:lnTo>
                    <a:lnTo>
                      <a:pt x="162" y="134"/>
                    </a:lnTo>
                    <a:lnTo>
                      <a:pt x="124" y="106"/>
                    </a:lnTo>
                    <a:lnTo>
                      <a:pt x="82" y="74"/>
                    </a:lnTo>
                    <a:lnTo>
                      <a:pt x="40" y="38"/>
                    </a:lnTo>
                    <a:lnTo>
                      <a:pt x="0" y="0"/>
                    </a:lnTo>
                    <a:close/>
                  </a:path>
                </a:pathLst>
              </a:custGeom>
              <a:solidFill>
                <a:srgbClr val="6F7283"/>
              </a:solidFill>
              <a:ln w="9525">
                <a:noFill/>
                <a:round/>
                <a:headEnd/>
                <a:tailEnd/>
              </a:ln>
            </p:spPr>
            <p:txBody>
              <a:bodyPr/>
              <a:lstStyle/>
              <a:p>
                <a:endParaRPr lang="en-US"/>
              </a:p>
            </p:txBody>
          </p:sp>
          <p:sp>
            <p:nvSpPr>
              <p:cNvPr id="56" name="Freeform 46"/>
              <p:cNvSpPr>
                <a:spLocks/>
              </p:cNvSpPr>
              <p:nvPr/>
            </p:nvSpPr>
            <p:spPr bwMode="auto">
              <a:xfrm>
                <a:off x="712" y="1084"/>
                <a:ext cx="38" cy="38"/>
              </a:xfrm>
              <a:custGeom>
                <a:avLst/>
                <a:gdLst>
                  <a:gd name="T0" fmla="*/ 0 w 38"/>
                  <a:gd name="T1" fmla="*/ 38 h 38"/>
                  <a:gd name="T2" fmla="*/ 0 w 38"/>
                  <a:gd name="T3" fmla="*/ 38 h 38"/>
                  <a:gd name="T4" fmla="*/ 10 w 38"/>
                  <a:gd name="T5" fmla="*/ 36 h 38"/>
                  <a:gd name="T6" fmla="*/ 20 w 38"/>
                  <a:gd name="T7" fmla="*/ 32 h 38"/>
                  <a:gd name="T8" fmla="*/ 28 w 38"/>
                  <a:gd name="T9" fmla="*/ 26 h 38"/>
                  <a:gd name="T10" fmla="*/ 36 w 38"/>
                  <a:gd name="T11" fmla="*/ 22 h 38"/>
                  <a:gd name="T12" fmla="*/ 38 w 38"/>
                  <a:gd name="T13" fmla="*/ 18 h 38"/>
                  <a:gd name="T14" fmla="*/ 38 w 38"/>
                  <a:gd name="T15" fmla="*/ 14 h 38"/>
                  <a:gd name="T16" fmla="*/ 36 w 38"/>
                  <a:gd name="T17" fmla="*/ 12 h 38"/>
                  <a:gd name="T18" fmla="*/ 32 w 38"/>
                  <a:gd name="T19" fmla="*/ 8 h 38"/>
                  <a:gd name="T20" fmla="*/ 18 w 38"/>
                  <a:gd name="T21" fmla="*/ 0 h 38"/>
                  <a:gd name="T22" fmla="*/ 18 w 38"/>
                  <a:gd name="T23" fmla="*/ 0 h 38"/>
                  <a:gd name="T24" fmla="*/ 20 w 38"/>
                  <a:gd name="T25" fmla="*/ 4 h 38"/>
                  <a:gd name="T26" fmla="*/ 24 w 38"/>
                  <a:gd name="T27" fmla="*/ 6 h 38"/>
                  <a:gd name="T28" fmla="*/ 24 w 38"/>
                  <a:gd name="T29" fmla="*/ 12 h 38"/>
                  <a:gd name="T30" fmla="*/ 24 w 38"/>
                  <a:gd name="T31" fmla="*/ 16 h 38"/>
                  <a:gd name="T32" fmla="*/ 20 w 38"/>
                  <a:gd name="T33" fmla="*/ 24 h 38"/>
                  <a:gd name="T34" fmla="*/ 14 w 38"/>
                  <a:gd name="T35" fmla="*/ 30 h 38"/>
                  <a:gd name="T36" fmla="*/ 0 w 38"/>
                  <a:gd name="T37" fmla="*/ 38 h 38"/>
                  <a:gd name="T38" fmla="*/ 0 w 3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8"/>
                  <a:gd name="T62" fmla="*/ 38 w 3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8">
                    <a:moveTo>
                      <a:pt x="0" y="38"/>
                    </a:moveTo>
                    <a:lnTo>
                      <a:pt x="0" y="38"/>
                    </a:lnTo>
                    <a:lnTo>
                      <a:pt x="10" y="36"/>
                    </a:lnTo>
                    <a:lnTo>
                      <a:pt x="20" y="32"/>
                    </a:lnTo>
                    <a:lnTo>
                      <a:pt x="28" y="26"/>
                    </a:lnTo>
                    <a:lnTo>
                      <a:pt x="36" y="22"/>
                    </a:lnTo>
                    <a:lnTo>
                      <a:pt x="38" y="18"/>
                    </a:lnTo>
                    <a:lnTo>
                      <a:pt x="38" y="14"/>
                    </a:lnTo>
                    <a:lnTo>
                      <a:pt x="36" y="12"/>
                    </a:lnTo>
                    <a:lnTo>
                      <a:pt x="32" y="8"/>
                    </a:lnTo>
                    <a:lnTo>
                      <a:pt x="18" y="0"/>
                    </a:lnTo>
                    <a:lnTo>
                      <a:pt x="20" y="4"/>
                    </a:lnTo>
                    <a:lnTo>
                      <a:pt x="24" y="6"/>
                    </a:lnTo>
                    <a:lnTo>
                      <a:pt x="24" y="12"/>
                    </a:lnTo>
                    <a:lnTo>
                      <a:pt x="24" y="16"/>
                    </a:lnTo>
                    <a:lnTo>
                      <a:pt x="20" y="24"/>
                    </a:lnTo>
                    <a:lnTo>
                      <a:pt x="14" y="30"/>
                    </a:lnTo>
                    <a:lnTo>
                      <a:pt x="0" y="38"/>
                    </a:lnTo>
                    <a:close/>
                  </a:path>
                </a:pathLst>
              </a:custGeom>
              <a:solidFill>
                <a:srgbClr val="BCBBC2"/>
              </a:solidFill>
              <a:ln w="9525">
                <a:noFill/>
                <a:round/>
                <a:headEnd/>
                <a:tailEnd/>
              </a:ln>
            </p:spPr>
            <p:txBody>
              <a:bodyPr/>
              <a:lstStyle/>
              <a:p>
                <a:endParaRPr lang="en-US"/>
              </a:p>
            </p:txBody>
          </p:sp>
          <p:sp>
            <p:nvSpPr>
              <p:cNvPr id="57" name="Freeform 47"/>
              <p:cNvSpPr>
                <a:spLocks/>
              </p:cNvSpPr>
              <p:nvPr/>
            </p:nvSpPr>
            <p:spPr bwMode="auto">
              <a:xfrm>
                <a:off x="718" y="1042"/>
                <a:ext cx="36" cy="38"/>
              </a:xfrm>
              <a:custGeom>
                <a:avLst/>
                <a:gdLst>
                  <a:gd name="T0" fmla="*/ 0 w 36"/>
                  <a:gd name="T1" fmla="*/ 38 h 38"/>
                  <a:gd name="T2" fmla="*/ 0 w 36"/>
                  <a:gd name="T3" fmla="*/ 38 h 38"/>
                  <a:gd name="T4" fmla="*/ 10 w 36"/>
                  <a:gd name="T5" fmla="*/ 36 h 38"/>
                  <a:gd name="T6" fmla="*/ 18 w 36"/>
                  <a:gd name="T7" fmla="*/ 32 h 38"/>
                  <a:gd name="T8" fmla="*/ 28 w 36"/>
                  <a:gd name="T9" fmla="*/ 26 h 38"/>
                  <a:gd name="T10" fmla="*/ 34 w 36"/>
                  <a:gd name="T11" fmla="*/ 22 h 38"/>
                  <a:gd name="T12" fmla="*/ 36 w 36"/>
                  <a:gd name="T13" fmla="*/ 18 h 38"/>
                  <a:gd name="T14" fmla="*/ 36 w 36"/>
                  <a:gd name="T15" fmla="*/ 14 h 38"/>
                  <a:gd name="T16" fmla="*/ 36 w 36"/>
                  <a:gd name="T17" fmla="*/ 12 h 38"/>
                  <a:gd name="T18" fmla="*/ 32 w 36"/>
                  <a:gd name="T19" fmla="*/ 8 h 38"/>
                  <a:gd name="T20" fmla="*/ 16 w 36"/>
                  <a:gd name="T21" fmla="*/ 0 h 38"/>
                  <a:gd name="T22" fmla="*/ 16 w 36"/>
                  <a:gd name="T23" fmla="*/ 0 h 38"/>
                  <a:gd name="T24" fmla="*/ 20 w 36"/>
                  <a:gd name="T25" fmla="*/ 4 h 38"/>
                  <a:gd name="T26" fmla="*/ 22 w 36"/>
                  <a:gd name="T27" fmla="*/ 6 h 38"/>
                  <a:gd name="T28" fmla="*/ 24 w 36"/>
                  <a:gd name="T29" fmla="*/ 12 h 38"/>
                  <a:gd name="T30" fmla="*/ 24 w 36"/>
                  <a:gd name="T31" fmla="*/ 16 h 38"/>
                  <a:gd name="T32" fmla="*/ 20 w 36"/>
                  <a:gd name="T33" fmla="*/ 24 h 38"/>
                  <a:gd name="T34" fmla="*/ 12 w 36"/>
                  <a:gd name="T35" fmla="*/ 30 h 38"/>
                  <a:gd name="T36" fmla="*/ 0 w 36"/>
                  <a:gd name="T37" fmla="*/ 38 h 38"/>
                  <a:gd name="T38" fmla="*/ 0 w 36"/>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8"/>
                  <a:gd name="T62" fmla="*/ 36 w 36"/>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8">
                    <a:moveTo>
                      <a:pt x="0" y="38"/>
                    </a:moveTo>
                    <a:lnTo>
                      <a:pt x="0" y="38"/>
                    </a:lnTo>
                    <a:lnTo>
                      <a:pt x="10" y="36"/>
                    </a:lnTo>
                    <a:lnTo>
                      <a:pt x="18" y="32"/>
                    </a:lnTo>
                    <a:lnTo>
                      <a:pt x="28" y="26"/>
                    </a:lnTo>
                    <a:lnTo>
                      <a:pt x="34" y="22"/>
                    </a:lnTo>
                    <a:lnTo>
                      <a:pt x="36" y="18"/>
                    </a:lnTo>
                    <a:lnTo>
                      <a:pt x="36" y="14"/>
                    </a:lnTo>
                    <a:lnTo>
                      <a:pt x="36" y="12"/>
                    </a:lnTo>
                    <a:lnTo>
                      <a:pt x="32" y="8"/>
                    </a:lnTo>
                    <a:lnTo>
                      <a:pt x="16" y="0"/>
                    </a:lnTo>
                    <a:lnTo>
                      <a:pt x="20" y="4"/>
                    </a:lnTo>
                    <a:lnTo>
                      <a:pt x="22" y="6"/>
                    </a:lnTo>
                    <a:lnTo>
                      <a:pt x="24" y="12"/>
                    </a:lnTo>
                    <a:lnTo>
                      <a:pt x="24" y="16"/>
                    </a:lnTo>
                    <a:lnTo>
                      <a:pt x="20" y="24"/>
                    </a:lnTo>
                    <a:lnTo>
                      <a:pt x="12" y="30"/>
                    </a:lnTo>
                    <a:lnTo>
                      <a:pt x="0" y="38"/>
                    </a:lnTo>
                    <a:close/>
                  </a:path>
                </a:pathLst>
              </a:custGeom>
              <a:solidFill>
                <a:srgbClr val="BCBBC2"/>
              </a:solidFill>
              <a:ln w="9525">
                <a:noFill/>
                <a:round/>
                <a:headEnd/>
                <a:tailEnd/>
              </a:ln>
            </p:spPr>
            <p:txBody>
              <a:bodyPr/>
              <a:lstStyle/>
              <a:p>
                <a:endParaRPr lang="en-US"/>
              </a:p>
            </p:txBody>
          </p:sp>
          <p:sp>
            <p:nvSpPr>
              <p:cNvPr id="58" name="Freeform 48"/>
              <p:cNvSpPr>
                <a:spLocks/>
              </p:cNvSpPr>
              <p:nvPr/>
            </p:nvSpPr>
            <p:spPr bwMode="auto">
              <a:xfrm>
                <a:off x="750" y="1062"/>
                <a:ext cx="38" cy="38"/>
              </a:xfrm>
              <a:custGeom>
                <a:avLst/>
                <a:gdLst>
                  <a:gd name="T0" fmla="*/ 0 w 38"/>
                  <a:gd name="T1" fmla="*/ 38 h 38"/>
                  <a:gd name="T2" fmla="*/ 0 w 38"/>
                  <a:gd name="T3" fmla="*/ 38 h 38"/>
                  <a:gd name="T4" fmla="*/ 10 w 38"/>
                  <a:gd name="T5" fmla="*/ 34 h 38"/>
                  <a:gd name="T6" fmla="*/ 20 w 38"/>
                  <a:gd name="T7" fmla="*/ 32 h 38"/>
                  <a:gd name="T8" fmla="*/ 30 w 38"/>
                  <a:gd name="T9" fmla="*/ 26 h 38"/>
                  <a:gd name="T10" fmla="*/ 36 w 38"/>
                  <a:gd name="T11" fmla="*/ 20 h 38"/>
                  <a:gd name="T12" fmla="*/ 38 w 38"/>
                  <a:gd name="T13" fmla="*/ 18 h 38"/>
                  <a:gd name="T14" fmla="*/ 38 w 38"/>
                  <a:gd name="T15" fmla="*/ 14 h 38"/>
                  <a:gd name="T16" fmla="*/ 36 w 38"/>
                  <a:gd name="T17" fmla="*/ 10 h 38"/>
                  <a:gd name="T18" fmla="*/ 32 w 38"/>
                  <a:gd name="T19" fmla="*/ 6 h 38"/>
                  <a:gd name="T20" fmla="*/ 18 w 38"/>
                  <a:gd name="T21" fmla="*/ 0 h 38"/>
                  <a:gd name="T22" fmla="*/ 18 w 38"/>
                  <a:gd name="T23" fmla="*/ 0 h 38"/>
                  <a:gd name="T24" fmla="*/ 22 w 38"/>
                  <a:gd name="T25" fmla="*/ 2 h 38"/>
                  <a:gd name="T26" fmla="*/ 24 w 38"/>
                  <a:gd name="T27" fmla="*/ 6 h 38"/>
                  <a:gd name="T28" fmla="*/ 26 w 38"/>
                  <a:gd name="T29" fmla="*/ 10 h 38"/>
                  <a:gd name="T30" fmla="*/ 26 w 38"/>
                  <a:gd name="T31" fmla="*/ 16 h 38"/>
                  <a:gd name="T32" fmla="*/ 22 w 38"/>
                  <a:gd name="T33" fmla="*/ 22 h 38"/>
                  <a:gd name="T34" fmla="*/ 14 w 38"/>
                  <a:gd name="T35" fmla="*/ 30 h 38"/>
                  <a:gd name="T36" fmla="*/ 0 w 38"/>
                  <a:gd name="T37" fmla="*/ 38 h 38"/>
                  <a:gd name="T38" fmla="*/ 0 w 3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8"/>
                  <a:gd name="T62" fmla="*/ 38 w 3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8">
                    <a:moveTo>
                      <a:pt x="0" y="38"/>
                    </a:moveTo>
                    <a:lnTo>
                      <a:pt x="0" y="38"/>
                    </a:lnTo>
                    <a:lnTo>
                      <a:pt x="10" y="34"/>
                    </a:lnTo>
                    <a:lnTo>
                      <a:pt x="20" y="32"/>
                    </a:lnTo>
                    <a:lnTo>
                      <a:pt x="30" y="26"/>
                    </a:lnTo>
                    <a:lnTo>
                      <a:pt x="36" y="20"/>
                    </a:lnTo>
                    <a:lnTo>
                      <a:pt x="38" y="18"/>
                    </a:lnTo>
                    <a:lnTo>
                      <a:pt x="38" y="14"/>
                    </a:lnTo>
                    <a:lnTo>
                      <a:pt x="36" y="10"/>
                    </a:lnTo>
                    <a:lnTo>
                      <a:pt x="32" y="6"/>
                    </a:lnTo>
                    <a:lnTo>
                      <a:pt x="18" y="0"/>
                    </a:lnTo>
                    <a:lnTo>
                      <a:pt x="22" y="2"/>
                    </a:lnTo>
                    <a:lnTo>
                      <a:pt x="24" y="6"/>
                    </a:lnTo>
                    <a:lnTo>
                      <a:pt x="26" y="10"/>
                    </a:lnTo>
                    <a:lnTo>
                      <a:pt x="26" y="16"/>
                    </a:lnTo>
                    <a:lnTo>
                      <a:pt x="22" y="22"/>
                    </a:lnTo>
                    <a:lnTo>
                      <a:pt x="14" y="30"/>
                    </a:lnTo>
                    <a:lnTo>
                      <a:pt x="0" y="38"/>
                    </a:lnTo>
                    <a:close/>
                  </a:path>
                </a:pathLst>
              </a:custGeom>
              <a:solidFill>
                <a:srgbClr val="BCBBC2"/>
              </a:solidFill>
              <a:ln w="9525">
                <a:noFill/>
                <a:round/>
                <a:headEnd/>
                <a:tailEnd/>
              </a:ln>
            </p:spPr>
            <p:txBody>
              <a:bodyPr/>
              <a:lstStyle/>
              <a:p>
                <a:endParaRPr lang="en-US"/>
              </a:p>
            </p:txBody>
          </p:sp>
          <p:sp>
            <p:nvSpPr>
              <p:cNvPr id="59" name="Freeform 49"/>
              <p:cNvSpPr>
                <a:spLocks/>
              </p:cNvSpPr>
              <p:nvPr/>
            </p:nvSpPr>
            <p:spPr bwMode="auto">
              <a:xfrm>
                <a:off x="754" y="1090"/>
                <a:ext cx="38" cy="38"/>
              </a:xfrm>
              <a:custGeom>
                <a:avLst/>
                <a:gdLst>
                  <a:gd name="T0" fmla="*/ 0 w 38"/>
                  <a:gd name="T1" fmla="*/ 38 h 38"/>
                  <a:gd name="T2" fmla="*/ 0 w 38"/>
                  <a:gd name="T3" fmla="*/ 38 h 38"/>
                  <a:gd name="T4" fmla="*/ 10 w 38"/>
                  <a:gd name="T5" fmla="*/ 34 h 38"/>
                  <a:gd name="T6" fmla="*/ 20 w 38"/>
                  <a:gd name="T7" fmla="*/ 32 h 38"/>
                  <a:gd name="T8" fmla="*/ 28 w 38"/>
                  <a:gd name="T9" fmla="*/ 26 h 38"/>
                  <a:gd name="T10" fmla="*/ 36 w 38"/>
                  <a:gd name="T11" fmla="*/ 20 h 38"/>
                  <a:gd name="T12" fmla="*/ 38 w 38"/>
                  <a:gd name="T13" fmla="*/ 18 h 38"/>
                  <a:gd name="T14" fmla="*/ 38 w 38"/>
                  <a:gd name="T15" fmla="*/ 14 h 38"/>
                  <a:gd name="T16" fmla="*/ 36 w 38"/>
                  <a:gd name="T17" fmla="*/ 10 h 38"/>
                  <a:gd name="T18" fmla="*/ 32 w 38"/>
                  <a:gd name="T19" fmla="*/ 6 h 38"/>
                  <a:gd name="T20" fmla="*/ 18 w 38"/>
                  <a:gd name="T21" fmla="*/ 0 h 38"/>
                  <a:gd name="T22" fmla="*/ 18 w 38"/>
                  <a:gd name="T23" fmla="*/ 0 h 38"/>
                  <a:gd name="T24" fmla="*/ 20 w 38"/>
                  <a:gd name="T25" fmla="*/ 2 h 38"/>
                  <a:gd name="T26" fmla="*/ 24 w 38"/>
                  <a:gd name="T27" fmla="*/ 6 h 38"/>
                  <a:gd name="T28" fmla="*/ 24 w 38"/>
                  <a:gd name="T29" fmla="*/ 10 h 38"/>
                  <a:gd name="T30" fmla="*/ 24 w 38"/>
                  <a:gd name="T31" fmla="*/ 16 h 38"/>
                  <a:gd name="T32" fmla="*/ 20 w 38"/>
                  <a:gd name="T33" fmla="*/ 22 h 38"/>
                  <a:gd name="T34" fmla="*/ 14 w 38"/>
                  <a:gd name="T35" fmla="*/ 30 h 38"/>
                  <a:gd name="T36" fmla="*/ 0 w 38"/>
                  <a:gd name="T37" fmla="*/ 38 h 38"/>
                  <a:gd name="T38" fmla="*/ 0 w 3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8"/>
                  <a:gd name="T62" fmla="*/ 38 w 3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8">
                    <a:moveTo>
                      <a:pt x="0" y="38"/>
                    </a:moveTo>
                    <a:lnTo>
                      <a:pt x="0" y="38"/>
                    </a:lnTo>
                    <a:lnTo>
                      <a:pt x="10" y="34"/>
                    </a:lnTo>
                    <a:lnTo>
                      <a:pt x="20" y="32"/>
                    </a:lnTo>
                    <a:lnTo>
                      <a:pt x="28" y="26"/>
                    </a:lnTo>
                    <a:lnTo>
                      <a:pt x="36" y="20"/>
                    </a:lnTo>
                    <a:lnTo>
                      <a:pt x="38" y="18"/>
                    </a:lnTo>
                    <a:lnTo>
                      <a:pt x="38" y="14"/>
                    </a:lnTo>
                    <a:lnTo>
                      <a:pt x="36" y="10"/>
                    </a:lnTo>
                    <a:lnTo>
                      <a:pt x="32" y="6"/>
                    </a:lnTo>
                    <a:lnTo>
                      <a:pt x="18" y="0"/>
                    </a:lnTo>
                    <a:lnTo>
                      <a:pt x="20" y="2"/>
                    </a:lnTo>
                    <a:lnTo>
                      <a:pt x="24" y="6"/>
                    </a:lnTo>
                    <a:lnTo>
                      <a:pt x="24" y="10"/>
                    </a:lnTo>
                    <a:lnTo>
                      <a:pt x="24" y="16"/>
                    </a:lnTo>
                    <a:lnTo>
                      <a:pt x="20" y="22"/>
                    </a:lnTo>
                    <a:lnTo>
                      <a:pt x="14" y="30"/>
                    </a:lnTo>
                    <a:lnTo>
                      <a:pt x="0" y="38"/>
                    </a:lnTo>
                    <a:close/>
                  </a:path>
                </a:pathLst>
              </a:custGeom>
              <a:solidFill>
                <a:srgbClr val="BCBBC2"/>
              </a:solidFill>
              <a:ln w="9525">
                <a:noFill/>
                <a:round/>
                <a:headEnd/>
                <a:tailEnd/>
              </a:ln>
            </p:spPr>
            <p:txBody>
              <a:bodyPr/>
              <a:lstStyle/>
              <a:p>
                <a:endParaRPr lang="en-US"/>
              </a:p>
            </p:txBody>
          </p:sp>
        </p:grpSp>
        <p:pic>
          <p:nvPicPr>
            <p:cNvPr id="60" name="Picture 19" descr="C:\Users\Dr. G\AppData\Local\Microsoft\Windows\Temporary Internet Files\Content.IE5\V3SQ2O31\MC900343847[1].wmf"/>
            <p:cNvPicPr>
              <a:picLocks noChangeAspect="1" noChangeArrowheads="1"/>
            </p:cNvPicPr>
            <p:nvPr/>
          </p:nvPicPr>
          <p:blipFill>
            <a:blip r:embed="rId7" cstate="print"/>
            <a:srcRect/>
            <a:stretch>
              <a:fillRect/>
            </a:stretch>
          </p:blipFill>
          <p:spPr bwMode="auto">
            <a:xfrm>
              <a:off x="928662" y="4429132"/>
              <a:ext cx="1220787" cy="911225"/>
            </a:xfrm>
            <a:prstGeom prst="rect">
              <a:avLst/>
            </a:prstGeom>
            <a:noFill/>
            <a:ln w="9525">
              <a:noFill/>
              <a:miter lim="800000"/>
              <a:headEnd/>
              <a:tailEnd/>
            </a:ln>
          </p:spPr>
        </p:pic>
        <p:grpSp>
          <p:nvGrpSpPr>
            <p:cNvPr id="5" name="Group 3"/>
            <p:cNvGrpSpPr>
              <a:grpSpLocks noChangeAspect="1"/>
            </p:cNvGrpSpPr>
            <p:nvPr/>
          </p:nvGrpSpPr>
          <p:grpSpPr bwMode="auto">
            <a:xfrm>
              <a:off x="2143108" y="3786190"/>
              <a:ext cx="928688" cy="1171575"/>
              <a:chOff x="360" y="630"/>
              <a:chExt cx="900" cy="1136"/>
            </a:xfrm>
          </p:grpSpPr>
          <p:sp>
            <p:nvSpPr>
              <p:cNvPr id="62" name="AutoShape 2"/>
              <p:cNvSpPr>
                <a:spLocks noChangeAspect="1" noChangeArrowheads="1" noTextEdit="1"/>
              </p:cNvSpPr>
              <p:nvPr/>
            </p:nvSpPr>
            <p:spPr bwMode="auto">
              <a:xfrm>
                <a:off x="360" y="630"/>
                <a:ext cx="900" cy="1136"/>
              </a:xfrm>
              <a:prstGeom prst="rect">
                <a:avLst/>
              </a:prstGeom>
              <a:noFill/>
              <a:ln w="9525">
                <a:noFill/>
                <a:miter lim="800000"/>
                <a:headEnd/>
                <a:tailEnd/>
              </a:ln>
            </p:spPr>
            <p:txBody>
              <a:bodyPr/>
              <a:lstStyle/>
              <a:p>
                <a:endParaRPr lang="en-US"/>
              </a:p>
            </p:txBody>
          </p:sp>
          <p:sp>
            <p:nvSpPr>
              <p:cNvPr id="63" name="Freeform 5"/>
              <p:cNvSpPr>
                <a:spLocks/>
              </p:cNvSpPr>
              <p:nvPr/>
            </p:nvSpPr>
            <p:spPr bwMode="auto">
              <a:xfrm>
                <a:off x="990" y="1266"/>
                <a:ext cx="270" cy="148"/>
              </a:xfrm>
              <a:custGeom>
                <a:avLst/>
                <a:gdLst>
                  <a:gd name="T0" fmla="*/ 0 w 270"/>
                  <a:gd name="T1" fmla="*/ 0 h 148"/>
                  <a:gd name="T2" fmla="*/ 0 w 270"/>
                  <a:gd name="T3" fmla="*/ 0 h 148"/>
                  <a:gd name="T4" fmla="*/ 8 w 270"/>
                  <a:gd name="T5" fmla="*/ 6 h 148"/>
                  <a:gd name="T6" fmla="*/ 28 w 270"/>
                  <a:gd name="T7" fmla="*/ 20 h 148"/>
                  <a:gd name="T8" fmla="*/ 58 w 270"/>
                  <a:gd name="T9" fmla="*/ 40 h 148"/>
                  <a:gd name="T10" fmla="*/ 96 w 270"/>
                  <a:gd name="T11" fmla="*/ 60 h 148"/>
                  <a:gd name="T12" fmla="*/ 140 w 270"/>
                  <a:gd name="T13" fmla="*/ 82 h 148"/>
                  <a:gd name="T14" fmla="*/ 184 w 270"/>
                  <a:gd name="T15" fmla="*/ 100 h 148"/>
                  <a:gd name="T16" fmla="*/ 206 w 270"/>
                  <a:gd name="T17" fmla="*/ 106 h 148"/>
                  <a:gd name="T18" fmla="*/ 228 w 270"/>
                  <a:gd name="T19" fmla="*/ 112 h 148"/>
                  <a:gd name="T20" fmla="*/ 250 w 270"/>
                  <a:gd name="T21" fmla="*/ 116 h 148"/>
                  <a:gd name="T22" fmla="*/ 270 w 270"/>
                  <a:gd name="T23" fmla="*/ 118 h 148"/>
                  <a:gd name="T24" fmla="*/ 270 w 270"/>
                  <a:gd name="T25" fmla="*/ 118 h 148"/>
                  <a:gd name="T26" fmla="*/ 270 w 270"/>
                  <a:gd name="T27" fmla="*/ 124 h 148"/>
                  <a:gd name="T28" fmla="*/ 270 w 270"/>
                  <a:gd name="T29" fmla="*/ 128 h 148"/>
                  <a:gd name="T30" fmla="*/ 266 w 270"/>
                  <a:gd name="T31" fmla="*/ 134 h 148"/>
                  <a:gd name="T32" fmla="*/ 262 w 270"/>
                  <a:gd name="T33" fmla="*/ 140 h 148"/>
                  <a:gd name="T34" fmla="*/ 256 w 270"/>
                  <a:gd name="T35" fmla="*/ 146 h 148"/>
                  <a:gd name="T36" fmla="*/ 246 w 270"/>
                  <a:gd name="T37" fmla="*/ 148 h 148"/>
                  <a:gd name="T38" fmla="*/ 232 w 270"/>
                  <a:gd name="T39" fmla="*/ 148 h 148"/>
                  <a:gd name="T40" fmla="*/ 232 w 270"/>
                  <a:gd name="T41" fmla="*/ 148 h 148"/>
                  <a:gd name="T42" fmla="*/ 214 w 270"/>
                  <a:gd name="T43" fmla="*/ 146 h 148"/>
                  <a:gd name="T44" fmla="*/ 190 w 270"/>
                  <a:gd name="T45" fmla="*/ 136 h 148"/>
                  <a:gd name="T46" fmla="*/ 164 w 270"/>
                  <a:gd name="T47" fmla="*/ 124 h 148"/>
                  <a:gd name="T48" fmla="*/ 138 w 270"/>
                  <a:gd name="T49" fmla="*/ 110 h 148"/>
                  <a:gd name="T50" fmla="*/ 88 w 270"/>
                  <a:gd name="T51" fmla="*/ 84 h 148"/>
                  <a:gd name="T52" fmla="*/ 58 w 270"/>
                  <a:gd name="T53" fmla="*/ 66 h 148"/>
                  <a:gd name="T54" fmla="*/ 58 w 270"/>
                  <a:gd name="T55" fmla="*/ 66 h 148"/>
                  <a:gd name="T56" fmla="*/ 44 w 270"/>
                  <a:gd name="T57" fmla="*/ 56 h 148"/>
                  <a:gd name="T58" fmla="*/ 32 w 270"/>
                  <a:gd name="T59" fmla="*/ 46 h 148"/>
                  <a:gd name="T60" fmla="*/ 22 w 270"/>
                  <a:gd name="T61" fmla="*/ 36 h 148"/>
                  <a:gd name="T62" fmla="*/ 14 w 270"/>
                  <a:gd name="T63" fmla="*/ 24 h 148"/>
                  <a:gd name="T64" fmla="*/ 2 w 270"/>
                  <a:gd name="T65" fmla="*/ 6 h 148"/>
                  <a:gd name="T66" fmla="*/ 0 w 270"/>
                  <a:gd name="T67" fmla="*/ 0 h 148"/>
                  <a:gd name="T68" fmla="*/ 0 w 270"/>
                  <a:gd name="T69" fmla="*/ 0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0"/>
                  <a:gd name="T106" fmla="*/ 0 h 148"/>
                  <a:gd name="T107" fmla="*/ 270 w 270"/>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0" h="148">
                    <a:moveTo>
                      <a:pt x="0" y="0"/>
                    </a:moveTo>
                    <a:lnTo>
                      <a:pt x="0" y="0"/>
                    </a:lnTo>
                    <a:lnTo>
                      <a:pt x="8" y="6"/>
                    </a:lnTo>
                    <a:lnTo>
                      <a:pt x="28" y="20"/>
                    </a:lnTo>
                    <a:lnTo>
                      <a:pt x="58" y="40"/>
                    </a:lnTo>
                    <a:lnTo>
                      <a:pt x="96" y="60"/>
                    </a:lnTo>
                    <a:lnTo>
                      <a:pt x="140" y="82"/>
                    </a:lnTo>
                    <a:lnTo>
                      <a:pt x="184" y="100"/>
                    </a:lnTo>
                    <a:lnTo>
                      <a:pt x="206" y="106"/>
                    </a:lnTo>
                    <a:lnTo>
                      <a:pt x="228" y="112"/>
                    </a:lnTo>
                    <a:lnTo>
                      <a:pt x="250" y="116"/>
                    </a:lnTo>
                    <a:lnTo>
                      <a:pt x="270" y="118"/>
                    </a:lnTo>
                    <a:lnTo>
                      <a:pt x="270" y="124"/>
                    </a:lnTo>
                    <a:lnTo>
                      <a:pt x="270" y="128"/>
                    </a:lnTo>
                    <a:lnTo>
                      <a:pt x="266" y="134"/>
                    </a:lnTo>
                    <a:lnTo>
                      <a:pt x="262" y="140"/>
                    </a:lnTo>
                    <a:lnTo>
                      <a:pt x="256" y="146"/>
                    </a:lnTo>
                    <a:lnTo>
                      <a:pt x="246" y="148"/>
                    </a:lnTo>
                    <a:lnTo>
                      <a:pt x="232" y="148"/>
                    </a:lnTo>
                    <a:lnTo>
                      <a:pt x="214" y="146"/>
                    </a:lnTo>
                    <a:lnTo>
                      <a:pt x="190" y="136"/>
                    </a:lnTo>
                    <a:lnTo>
                      <a:pt x="164" y="124"/>
                    </a:lnTo>
                    <a:lnTo>
                      <a:pt x="138" y="110"/>
                    </a:lnTo>
                    <a:lnTo>
                      <a:pt x="88" y="84"/>
                    </a:lnTo>
                    <a:lnTo>
                      <a:pt x="58" y="66"/>
                    </a:lnTo>
                    <a:lnTo>
                      <a:pt x="44" y="56"/>
                    </a:lnTo>
                    <a:lnTo>
                      <a:pt x="32" y="46"/>
                    </a:lnTo>
                    <a:lnTo>
                      <a:pt x="22" y="36"/>
                    </a:lnTo>
                    <a:lnTo>
                      <a:pt x="14" y="24"/>
                    </a:lnTo>
                    <a:lnTo>
                      <a:pt x="2" y="6"/>
                    </a:lnTo>
                    <a:lnTo>
                      <a:pt x="0" y="0"/>
                    </a:lnTo>
                    <a:close/>
                  </a:path>
                </a:pathLst>
              </a:custGeom>
              <a:solidFill>
                <a:srgbClr val="6F7283"/>
              </a:solidFill>
              <a:ln w="9525">
                <a:noFill/>
                <a:round/>
                <a:headEnd/>
                <a:tailEnd/>
              </a:ln>
            </p:spPr>
            <p:txBody>
              <a:bodyPr/>
              <a:lstStyle/>
              <a:p>
                <a:endParaRPr lang="en-US"/>
              </a:p>
            </p:txBody>
          </p:sp>
          <p:sp>
            <p:nvSpPr>
              <p:cNvPr id="64" name="Freeform 6"/>
              <p:cNvSpPr>
                <a:spLocks/>
              </p:cNvSpPr>
              <p:nvPr/>
            </p:nvSpPr>
            <p:spPr bwMode="auto">
              <a:xfrm>
                <a:off x="686" y="1342"/>
                <a:ext cx="54" cy="100"/>
              </a:xfrm>
              <a:custGeom>
                <a:avLst/>
                <a:gdLst>
                  <a:gd name="T0" fmla="*/ 22 w 54"/>
                  <a:gd name="T1" fmla="*/ 12 h 100"/>
                  <a:gd name="T2" fmla="*/ 22 w 54"/>
                  <a:gd name="T3" fmla="*/ 12 h 100"/>
                  <a:gd name="T4" fmla="*/ 8 w 54"/>
                  <a:gd name="T5" fmla="*/ 44 h 100"/>
                  <a:gd name="T6" fmla="*/ 8 w 54"/>
                  <a:gd name="T7" fmla="*/ 44 h 100"/>
                  <a:gd name="T8" fmla="*/ 2 w 54"/>
                  <a:gd name="T9" fmla="*/ 58 h 100"/>
                  <a:gd name="T10" fmla="*/ 2 w 54"/>
                  <a:gd name="T11" fmla="*/ 58 h 100"/>
                  <a:gd name="T12" fmla="*/ 0 w 54"/>
                  <a:gd name="T13" fmla="*/ 64 h 100"/>
                  <a:gd name="T14" fmla="*/ 0 w 54"/>
                  <a:gd name="T15" fmla="*/ 72 h 100"/>
                  <a:gd name="T16" fmla="*/ 0 w 54"/>
                  <a:gd name="T17" fmla="*/ 80 h 100"/>
                  <a:gd name="T18" fmla="*/ 2 w 54"/>
                  <a:gd name="T19" fmla="*/ 88 h 100"/>
                  <a:gd name="T20" fmla="*/ 6 w 54"/>
                  <a:gd name="T21" fmla="*/ 94 h 100"/>
                  <a:gd name="T22" fmla="*/ 12 w 54"/>
                  <a:gd name="T23" fmla="*/ 98 h 100"/>
                  <a:gd name="T24" fmla="*/ 18 w 54"/>
                  <a:gd name="T25" fmla="*/ 100 h 100"/>
                  <a:gd name="T26" fmla="*/ 26 w 54"/>
                  <a:gd name="T27" fmla="*/ 100 h 100"/>
                  <a:gd name="T28" fmla="*/ 26 w 54"/>
                  <a:gd name="T29" fmla="*/ 100 h 100"/>
                  <a:gd name="T30" fmla="*/ 32 w 54"/>
                  <a:gd name="T31" fmla="*/ 96 h 100"/>
                  <a:gd name="T32" fmla="*/ 34 w 54"/>
                  <a:gd name="T33" fmla="*/ 92 h 100"/>
                  <a:gd name="T34" fmla="*/ 32 w 54"/>
                  <a:gd name="T35" fmla="*/ 92 h 100"/>
                  <a:gd name="T36" fmla="*/ 30 w 54"/>
                  <a:gd name="T37" fmla="*/ 90 h 100"/>
                  <a:gd name="T38" fmla="*/ 30 w 54"/>
                  <a:gd name="T39" fmla="*/ 90 h 100"/>
                  <a:gd name="T40" fmla="*/ 24 w 54"/>
                  <a:gd name="T41" fmla="*/ 86 h 100"/>
                  <a:gd name="T42" fmla="*/ 20 w 54"/>
                  <a:gd name="T43" fmla="*/ 82 h 100"/>
                  <a:gd name="T44" fmla="*/ 16 w 54"/>
                  <a:gd name="T45" fmla="*/ 78 h 100"/>
                  <a:gd name="T46" fmla="*/ 14 w 54"/>
                  <a:gd name="T47" fmla="*/ 72 h 100"/>
                  <a:gd name="T48" fmla="*/ 14 w 54"/>
                  <a:gd name="T49" fmla="*/ 66 h 100"/>
                  <a:gd name="T50" fmla="*/ 16 w 54"/>
                  <a:gd name="T51" fmla="*/ 56 h 100"/>
                  <a:gd name="T52" fmla="*/ 18 w 54"/>
                  <a:gd name="T53" fmla="*/ 46 h 100"/>
                  <a:gd name="T54" fmla="*/ 18 w 54"/>
                  <a:gd name="T55" fmla="*/ 46 h 100"/>
                  <a:gd name="T56" fmla="*/ 20 w 54"/>
                  <a:gd name="T57" fmla="*/ 50 h 100"/>
                  <a:gd name="T58" fmla="*/ 22 w 54"/>
                  <a:gd name="T59" fmla="*/ 60 h 100"/>
                  <a:gd name="T60" fmla="*/ 26 w 54"/>
                  <a:gd name="T61" fmla="*/ 64 h 100"/>
                  <a:gd name="T62" fmla="*/ 30 w 54"/>
                  <a:gd name="T63" fmla="*/ 68 h 100"/>
                  <a:gd name="T64" fmla="*/ 36 w 54"/>
                  <a:gd name="T65" fmla="*/ 72 h 100"/>
                  <a:gd name="T66" fmla="*/ 44 w 54"/>
                  <a:gd name="T67" fmla="*/ 72 h 100"/>
                  <a:gd name="T68" fmla="*/ 44 w 54"/>
                  <a:gd name="T69" fmla="*/ 72 h 100"/>
                  <a:gd name="T70" fmla="*/ 50 w 54"/>
                  <a:gd name="T71" fmla="*/ 70 h 100"/>
                  <a:gd name="T72" fmla="*/ 52 w 54"/>
                  <a:gd name="T73" fmla="*/ 66 h 100"/>
                  <a:gd name="T74" fmla="*/ 52 w 54"/>
                  <a:gd name="T75" fmla="*/ 64 h 100"/>
                  <a:gd name="T76" fmla="*/ 50 w 54"/>
                  <a:gd name="T77" fmla="*/ 62 h 100"/>
                  <a:gd name="T78" fmla="*/ 50 w 54"/>
                  <a:gd name="T79" fmla="*/ 62 h 100"/>
                  <a:gd name="T80" fmla="*/ 36 w 54"/>
                  <a:gd name="T81" fmla="*/ 50 h 100"/>
                  <a:gd name="T82" fmla="*/ 32 w 54"/>
                  <a:gd name="T83" fmla="*/ 42 h 100"/>
                  <a:gd name="T84" fmla="*/ 30 w 54"/>
                  <a:gd name="T85" fmla="*/ 38 h 100"/>
                  <a:gd name="T86" fmla="*/ 30 w 54"/>
                  <a:gd name="T87" fmla="*/ 32 h 100"/>
                  <a:gd name="T88" fmla="*/ 30 w 54"/>
                  <a:gd name="T89" fmla="*/ 32 h 100"/>
                  <a:gd name="T90" fmla="*/ 34 w 54"/>
                  <a:gd name="T91" fmla="*/ 24 h 100"/>
                  <a:gd name="T92" fmla="*/ 40 w 54"/>
                  <a:gd name="T93" fmla="*/ 16 h 100"/>
                  <a:gd name="T94" fmla="*/ 46 w 54"/>
                  <a:gd name="T95" fmla="*/ 12 h 100"/>
                  <a:gd name="T96" fmla="*/ 52 w 54"/>
                  <a:gd name="T97" fmla="*/ 12 h 100"/>
                  <a:gd name="T98" fmla="*/ 52 w 54"/>
                  <a:gd name="T99" fmla="*/ 12 h 100"/>
                  <a:gd name="T100" fmla="*/ 54 w 54"/>
                  <a:gd name="T101" fmla="*/ 6 h 100"/>
                  <a:gd name="T102" fmla="*/ 54 w 54"/>
                  <a:gd name="T103" fmla="*/ 2 h 100"/>
                  <a:gd name="T104" fmla="*/ 52 w 54"/>
                  <a:gd name="T105" fmla="*/ 0 h 100"/>
                  <a:gd name="T106" fmla="*/ 50 w 54"/>
                  <a:gd name="T107" fmla="*/ 0 h 100"/>
                  <a:gd name="T108" fmla="*/ 50 w 54"/>
                  <a:gd name="T109" fmla="*/ 0 h 100"/>
                  <a:gd name="T110" fmla="*/ 44 w 54"/>
                  <a:gd name="T111" fmla="*/ 0 h 100"/>
                  <a:gd name="T112" fmla="*/ 38 w 54"/>
                  <a:gd name="T113" fmla="*/ 2 h 100"/>
                  <a:gd name="T114" fmla="*/ 30 w 54"/>
                  <a:gd name="T115" fmla="*/ 4 h 100"/>
                  <a:gd name="T116" fmla="*/ 22 w 54"/>
                  <a:gd name="T117" fmla="*/ 12 h 100"/>
                  <a:gd name="T118" fmla="*/ 22 w 54"/>
                  <a:gd name="T119" fmla="*/ 12 h 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
                  <a:gd name="T181" fmla="*/ 0 h 100"/>
                  <a:gd name="T182" fmla="*/ 54 w 54"/>
                  <a:gd name="T183" fmla="*/ 100 h 1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 h="100">
                    <a:moveTo>
                      <a:pt x="22" y="12"/>
                    </a:moveTo>
                    <a:lnTo>
                      <a:pt x="22" y="12"/>
                    </a:lnTo>
                    <a:lnTo>
                      <a:pt x="8" y="44"/>
                    </a:lnTo>
                    <a:lnTo>
                      <a:pt x="2" y="58"/>
                    </a:lnTo>
                    <a:lnTo>
                      <a:pt x="0" y="64"/>
                    </a:lnTo>
                    <a:lnTo>
                      <a:pt x="0" y="72"/>
                    </a:lnTo>
                    <a:lnTo>
                      <a:pt x="0" y="80"/>
                    </a:lnTo>
                    <a:lnTo>
                      <a:pt x="2" y="88"/>
                    </a:lnTo>
                    <a:lnTo>
                      <a:pt x="6" y="94"/>
                    </a:lnTo>
                    <a:lnTo>
                      <a:pt x="12" y="98"/>
                    </a:lnTo>
                    <a:lnTo>
                      <a:pt x="18" y="100"/>
                    </a:lnTo>
                    <a:lnTo>
                      <a:pt x="26" y="100"/>
                    </a:lnTo>
                    <a:lnTo>
                      <a:pt x="32" y="96"/>
                    </a:lnTo>
                    <a:lnTo>
                      <a:pt x="34" y="92"/>
                    </a:lnTo>
                    <a:lnTo>
                      <a:pt x="32" y="92"/>
                    </a:lnTo>
                    <a:lnTo>
                      <a:pt x="30" y="90"/>
                    </a:lnTo>
                    <a:lnTo>
                      <a:pt x="24" y="86"/>
                    </a:lnTo>
                    <a:lnTo>
                      <a:pt x="20" y="82"/>
                    </a:lnTo>
                    <a:lnTo>
                      <a:pt x="16" y="78"/>
                    </a:lnTo>
                    <a:lnTo>
                      <a:pt x="14" y="72"/>
                    </a:lnTo>
                    <a:lnTo>
                      <a:pt x="14" y="66"/>
                    </a:lnTo>
                    <a:lnTo>
                      <a:pt x="16" y="56"/>
                    </a:lnTo>
                    <a:lnTo>
                      <a:pt x="18" y="46"/>
                    </a:lnTo>
                    <a:lnTo>
                      <a:pt x="20" y="50"/>
                    </a:lnTo>
                    <a:lnTo>
                      <a:pt x="22" y="60"/>
                    </a:lnTo>
                    <a:lnTo>
                      <a:pt x="26" y="64"/>
                    </a:lnTo>
                    <a:lnTo>
                      <a:pt x="30" y="68"/>
                    </a:lnTo>
                    <a:lnTo>
                      <a:pt x="36" y="72"/>
                    </a:lnTo>
                    <a:lnTo>
                      <a:pt x="44" y="72"/>
                    </a:lnTo>
                    <a:lnTo>
                      <a:pt x="50" y="70"/>
                    </a:lnTo>
                    <a:lnTo>
                      <a:pt x="52" y="66"/>
                    </a:lnTo>
                    <a:lnTo>
                      <a:pt x="52" y="64"/>
                    </a:lnTo>
                    <a:lnTo>
                      <a:pt x="50" y="62"/>
                    </a:lnTo>
                    <a:lnTo>
                      <a:pt x="36" y="50"/>
                    </a:lnTo>
                    <a:lnTo>
                      <a:pt x="32" y="42"/>
                    </a:lnTo>
                    <a:lnTo>
                      <a:pt x="30" y="38"/>
                    </a:lnTo>
                    <a:lnTo>
                      <a:pt x="30" y="32"/>
                    </a:lnTo>
                    <a:lnTo>
                      <a:pt x="34" y="24"/>
                    </a:lnTo>
                    <a:lnTo>
                      <a:pt x="40" y="16"/>
                    </a:lnTo>
                    <a:lnTo>
                      <a:pt x="46" y="12"/>
                    </a:lnTo>
                    <a:lnTo>
                      <a:pt x="52" y="12"/>
                    </a:lnTo>
                    <a:lnTo>
                      <a:pt x="54" y="6"/>
                    </a:lnTo>
                    <a:lnTo>
                      <a:pt x="54" y="2"/>
                    </a:lnTo>
                    <a:lnTo>
                      <a:pt x="52" y="0"/>
                    </a:lnTo>
                    <a:lnTo>
                      <a:pt x="50" y="0"/>
                    </a:lnTo>
                    <a:lnTo>
                      <a:pt x="44" y="0"/>
                    </a:lnTo>
                    <a:lnTo>
                      <a:pt x="38" y="2"/>
                    </a:lnTo>
                    <a:lnTo>
                      <a:pt x="30" y="4"/>
                    </a:lnTo>
                    <a:lnTo>
                      <a:pt x="22" y="12"/>
                    </a:lnTo>
                    <a:close/>
                  </a:path>
                </a:pathLst>
              </a:custGeom>
              <a:solidFill>
                <a:srgbClr val="CC8683"/>
              </a:solidFill>
              <a:ln w="9525">
                <a:noFill/>
                <a:round/>
                <a:headEnd/>
                <a:tailEnd/>
              </a:ln>
            </p:spPr>
            <p:txBody>
              <a:bodyPr/>
              <a:lstStyle/>
              <a:p>
                <a:endParaRPr lang="en-US"/>
              </a:p>
            </p:txBody>
          </p:sp>
          <p:sp>
            <p:nvSpPr>
              <p:cNvPr id="65" name="Freeform 7"/>
              <p:cNvSpPr>
                <a:spLocks/>
              </p:cNvSpPr>
              <p:nvPr/>
            </p:nvSpPr>
            <p:spPr bwMode="auto">
              <a:xfrm>
                <a:off x="842" y="1244"/>
                <a:ext cx="338" cy="242"/>
              </a:xfrm>
              <a:custGeom>
                <a:avLst/>
                <a:gdLst>
                  <a:gd name="T0" fmla="*/ 0 w 338"/>
                  <a:gd name="T1" fmla="*/ 126 h 242"/>
                  <a:gd name="T2" fmla="*/ 0 w 338"/>
                  <a:gd name="T3" fmla="*/ 126 h 242"/>
                  <a:gd name="T4" fmla="*/ 18 w 338"/>
                  <a:gd name="T5" fmla="*/ 126 h 242"/>
                  <a:gd name="T6" fmla="*/ 38 w 338"/>
                  <a:gd name="T7" fmla="*/ 128 h 242"/>
                  <a:gd name="T8" fmla="*/ 62 w 338"/>
                  <a:gd name="T9" fmla="*/ 130 h 242"/>
                  <a:gd name="T10" fmla="*/ 88 w 338"/>
                  <a:gd name="T11" fmla="*/ 136 h 242"/>
                  <a:gd name="T12" fmla="*/ 114 w 338"/>
                  <a:gd name="T13" fmla="*/ 142 h 242"/>
                  <a:gd name="T14" fmla="*/ 140 w 338"/>
                  <a:gd name="T15" fmla="*/ 152 h 242"/>
                  <a:gd name="T16" fmla="*/ 150 w 338"/>
                  <a:gd name="T17" fmla="*/ 160 h 242"/>
                  <a:gd name="T18" fmla="*/ 160 w 338"/>
                  <a:gd name="T19" fmla="*/ 166 h 242"/>
                  <a:gd name="T20" fmla="*/ 160 w 338"/>
                  <a:gd name="T21" fmla="*/ 166 h 242"/>
                  <a:gd name="T22" fmla="*/ 214 w 338"/>
                  <a:gd name="T23" fmla="*/ 214 h 242"/>
                  <a:gd name="T24" fmla="*/ 232 w 338"/>
                  <a:gd name="T25" fmla="*/ 232 h 242"/>
                  <a:gd name="T26" fmla="*/ 232 w 338"/>
                  <a:gd name="T27" fmla="*/ 232 h 242"/>
                  <a:gd name="T28" fmla="*/ 238 w 338"/>
                  <a:gd name="T29" fmla="*/ 236 h 242"/>
                  <a:gd name="T30" fmla="*/ 246 w 338"/>
                  <a:gd name="T31" fmla="*/ 240 h 242"/>
                  <a:gd name="T32" fmla="*/ 254 w 338"/>
                  <a:gd name="T33" fmla="*/ 242 h 242"/>
                  <a:gd name="T34" fmla="*/ 262 w 338"/>
                  <a:gd name="T35" fmla="*/ 242 h 242"/>
                  <a:gd name="T36" fmla="*/ 270 w 338"/>
                  <a:gd name="T37" fmla="*/ 240 h 242"/>
                  <a:gd name="T38" fmla="*/ 276 w 338"/>
                  <a:gd name="T39" fmla="*/ 234 h 242"/>
                  <a:gd name="T40" fmla="*/ 280 w 338"/>
                  <a:gd name="T41" fmla="*/ 224 h 242"/>
                  <a:gd name="T42" fmla="*/ 280 w 338"/>
                  <a:gd name="T43" fmla="*/ 224 h 242"/>
                  <a:gd name="T44" fmla="*/ 296 w 338"/>
                  <a:gd name="T45" fmla="*/ 226 h 242"/>
                  <a:gd name="T46" fmla="*/ 310 w 338"/>
                  <a:gd name="T47" fmla="*/ 228 h 242"/>
                  <a:gd name="T48" fmla="*/ 324 w 338"/>
                  <a:gd name="T49" fmla="*/ 226 h 242"/>
                  <a:gd name="T50" fmla="*/ 324 w 338"/>
                  <a:gd name="T51" fmla="*/ 226 h 242"/>
                  <a:gd name="T52" fmla="*/ 330 w 338"/>
                  <a:gd name="T53" fmla="*/ 224 h 242"/>
                  <a:gd name="T54" fmla="*/ 334 w 338"/>
                  <a:gd name="T55" fmla="*/ 222 h 242"/>
                  <a:gd name="T56" fmla="*/ 336 w 338"/>
                  <a:gd name="T57" fmla="*/ 218 h 242"/>
                  <a:gd name="T58" fmla="*/ 338 w 338"/>
                  <a:gd name="T59" fmla="*/ 214 h 242"/>
                  <a:gd name="T60" fmla="*/ 338 w 338"/>
                  <a:gd name="T61" fmla="*/ 208 h 242"/>
                  <a:gd name="T62" fmla="*/ 338 w 338"/>
                  <a:gd name="T63" fmla="*/ 202 h 242"/>
                  <a:gd name="T64" fmla="*/ 334 w 338"/>
                  <a:gd name="T65" fmla="*/ 196 h 242"/>
                  <a:gd name="T66" fmla="*/ 330 w 338"/>
                  <a:gd name="T67" fmla="*/ 188 h 242"/>
                  <a:gd name="T68" fmla="*/ 330 w 338"/>
                  <a:gd name="T69" fmla="*/ 188 h 242"/>
                  <a:gd name="T70" fmla="*/ 318 w 338"/>
                  <a:gd name="T71" fmla="*/ 174 h 242"/>
                  <a:gd name="T72" fmla="*/ 302 w 338"/>
                  <a:gd name="T73" fmla="*/ 158 h 242"/>
                  <a:gd name="T74" fmla="*/ 284 w 338"/>
                  <a:gd name="T75" fmla="*/ 142 h 242"/>
                  <a:gd name="T76" fmla="*/ 266 w 338"/>
                  <a:gd name="T77" fmla="*/ 128 h 242"/>
                  <a:gd name="T78" fmla="*/ 226 w 338"/>
                  <a:gd name="T79" fmla="*/ 100 h 242"/>
                  <a:gd name="T80" fmla="*/ 194 w 338"/>
                  <a:gd name="T81" fmla="*/ 82 h 242"/>
                  <a:gd name="T82" fmla="*/ 194 w 338"/>
                  <a:gd name="T83" fmla="*/ 82 h 242"/>
                  <a:gd name="T84" fmla="*/ 182 w 338"/>
                  <a:gd name="T85" fmla="*/ 74 h 242"/>
                  <a:gd name="T86" fmla="*/ 170 w 338"/>
                  <a:gd name="T87" fmla="*/ 64 h 242"/>
                  <a:gd name="T88" fmla="*/ 144 w 338"/>
                  <a:gd name="T89" fmla="*/ 42 h 242"/>
                  <a:gd name="T90" fmla="*/ 130 w 338"/>
                  <a:gd name="T91" fmla="*/ 30 h 242"/>
                  <a:gd name="T92" fmla="*/ 112 w 338"/>
                  <a:gd name="T93" fmla="*/ 20 h 242"/>
                  <a:gd name="T94" fmla="*/ 90 w 338"/>
                  <a:gd name="T95" fmla="*/ 10 h 242"/>
                  <a:gd name="T96" fmla="*/ 64 w 338"/>
                  <a:gd name="T97" fmla="*/ 2 h 242"/>
                  <a:gd name="T98" fmla="*/ 64 w 338"/>
                  <a:gd name="T99" fmla="*/ 2 h 242"/>
                  <a:gd name="T100" fmla="*/ 50 w 338"/>
                  <a:gd name="T101" fmla="*/ 0 h 242"/>
                  <a:gd name="T102" fmla="*/ 40 w 338"/>
                  <a:gd name="T103" fmla="*/ 0 h 242"/>
                  <a:gd name="T104" fmla="*/ 30 w 338"/>
                  <a:gd name="T105" fmla="*/ 6 h 242"/>
                  <a:gd name="T106" fmla="*/ 22 w 338"/>
                  <a:gd name="T107" fmla="*/ 12 h 242"/>
                  <a:gd name="T108" fmla="*/ 16 w 338"/>
                  <a:gd name="T109" fmla="*/ 22 h 242"/>
                  <a:gd name="T110" fmla="*/ 10 w 338"/>
                  <a:gd name="T111" fmla="*/ 32 h 242"/>
                  <a:gd name="T112" fmla="*/ 6 w 338"/>
                  <a:gd name="T113" fmla="*/ 44 h 242"/>
                  <a:gd name="T114" fmla="*/ 4 w 338"/>
                  <a:gd name="T115" fmla="*/ 56 h 242"/>
                  <a:gd name="T116" fmla="*/ 0 w 338"/>
                  <a:gd name="T117" fmla="*/ 82 h 242"/>
                  <a:gd name="T118" fmla="*/ 0 w 338"/>
                  <a:gd name="T119" fmla="*/ 104 h 242"/>
                  <a:gd name="T120" fmla="*/ 0 w 338"/>
                  <a:gd name="T121" fmla="*/ 126 h 242"/>
                  <a:gd name="T122" fmla="*/ 0 w 338"/>
                  <a:gd name="T123" fmla="*/ 126 h 2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8"/>
                  <a:gd name="T187" fmla="*/ 0 h 242"/>
                  <a:gd name="T188" fmla="*/ 338 w 338"/>
                  <a:gd name="T189" fmla="*/ 242 h 2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8" h="242">
                    <a:moveTo>
                      <a:pt x="0" y="126"/>
                    </a:moveTo>
                    <a:lnTo>
                      <a:pt x="0" y="126"/>
                    </a:lnTo>
                    <a:lnTo>
                      <a:pt x="18" y="126"/>
                    </a:lnTo>
                    <a:lnTo>
                      <a:pt x="38" y="128"/>
                    </a:lnTo>
                    <a:lnTo>
                      <a:pt x="62" y="130"/>
                    </a:lnTo>
                    <a:lnTo>
                      <a:pt x="88" y="136"/>
                    </a:lnTo>
                    <a:lnTo>
                      <a:pt x="114" y="142"/>
                    </a:lnTo>
                    <a:lnTo>
                      <a:pt x="140" y="152"/>
                    </a:lnTo>
                    <a:lnTo>
                      <a:pt x="150" y="160"/>
                    </a:lnTo>
                    <a:lnTo>
                      <a:pt x="160" y="166"/>
                    </a:lnTo>
                    <a:lnTo>
                      <a:pt x="214" y="214"/>
                    </a:lnTo>
                    <a:lnTo>
                      <a:pt x="232" y="232"/>
                    </a:lnTo>
                    <a:lnTo>
                      <a:pt x="238" y="236"/>
                    </a:lnTo>
                    <a:lnTo>
                      <a:pt x="246" y="240"/>
                    </a:lnTo>
                    <a:lnTo>
                      <a:pt x="254" y="242"/>
                    </a:lnTo>
                    <a:lnTo>
                      <a:pt x="262" y="242"/>
                    </a:lnTo>
                    <a:lnTo>
                      <a:pt x="270" y="240"/>
                    </a:lnTo>
                    <a:lnTo>
                      <a:pt x="276" y="234"/>
                    </a:lnTo>
                    <a:lnTo>
                      <a:pt x="280" y="224"/>
                    </a:lnTo>
                    <a:lnTo>
                      <a:pt x="296" y="226"/>
                    </a:lnTo>
                    <a:lnTo>
                      <a:pt x="310" y="228"/>
                    </a:lnTo>
                    <a:lnTo>
                      <a:pt x="324" y="226"/>
                    </a:lnTo>
                    <a:lnTo>
                      <a:pt x="330" y="224"/>
                    </a:lnTo>
                    <a:lnTo>
                      <a:pt x="334" y="222"/>
                    </a:lnTo>
                    <a:lnTo>
                      <a:pt x="336" y="218"/>
                    </a:lnTo>
                    <a:lnTo>
                      <a:pt x="338" y="214"/>
                    </a:lnTo>
                    <a:lnTo>
                      <a:pt x="338" y="208"/>
                    </a:lnTo>
                    <a:lnTo>
                      <a:pt x="338" y="202"/>
                    </a:lnTo>
                    <a:lnTo>
                      <a:pt x="334" y="196"/>
                    </a:lnTo>
                    <a:lnTo>
                      <a:pt x="330" y="188"/>
                    </a:lnTo>
                    <a:lnTo>
                      <a:pt x="318" y="174"/>
                    </a:lnTo>
                    <a:lnTo>
                      <a:pt x="302" y="158"/>
                    </a:lnTo>
                    <a:lnTo>
                      <a:pt x="284" y="142"/>
                    </a:lnTo>
                    <a:lnTo>
                      <a:pt x="266" y="128"/>
                    </a:lnTo>
                    <a:lnTo>
                      <a:pt x="226" y="100"/>
                    </a:lnTo>
                    <a:lnTo>
                      <a:pt x="194" y="82"/>
                    </a:lnTo>
                    <a:lnTo>
                      <a:pt x="182" y="74"/>
                    </a:lnTo>
                    <a:lnTo>
                      <a:pt x="170" y="64"/>
                    </a:lnTo>
                    <a:lnTo>
                      <a:pt x="144" y="42"/>
                    </a:lnTo>
                    <a:lnTo>
                      <a:pt x="130" y="30"/>
                    </a:lnTo>
                    <a:lnTo>
                      <a:pt x="112" y="20"/>
                    </a:lnTo>
                    <a:lnTo>
                      <a:pt x="90" y="10"/>
                    </a:lnTo>
                    <a:lnTo>
                      <a:pt x="64" y="2"/>
                    </a:lnTo>
                    <a:lnTo>
                      <a:pt x="50" y="0"/>
                    </a:lnTo>
                    <a:lnTo>
                      <a:pt x="40" y="0"/>
                    </a:lnTo>
                    <a:lnTo>
                      <a:pt x="30" y="6"/>
                    </a:lnTo>
                    <a:lnTo>
                      <a:pt x="22" y="12"/>
                    </a:lnTo>
                    <a:lnTo>
                      <a:pt x="16" y="22"/>
                    </a:lnTo>
                    <a:lnTo>
                      <a:pt x="10" y="32"/>
                    </a:lnTo>
                    <a:lnTo>
                      <a:pt x="6" y="44"/>
                    </a:lnTo>
                    <a:lnTo>
                      <a:pt x="4" y="56"/>
                    </a:lnTo>
                    <a:lnTo>
                      <a:pt x="0" y="82"/>
                    </a:lnTo>
                    <a:lnTo>
                      <a:pt x="0" y="104"/>
                    </a:lnTo>
                    <a:lnTo>
                      <a:pt x="0" y="126"/>
                    </a:lnTo>
                    <a:close/>
                  </a:path>
                </a:pathLst>
              </a:custGeom>
              <a:solidFill>
                <a:srgbClr val="D4D3D7"/>
              </a:solidFill>
              <a:ln w="9525">
                <a:noFill/>
                <a:round/>
                <a:headEnd/>
                <a:tailEnd/>
              </a:ln>
            </p:spPr>
            <p:txBody>
              <a:bodyPr/>
              <a:lstStyle/>
              <a:p>
                <a:endParaRPr lang="en-US"/>
              </a:p>
            </p:txBody>
          </p:sp>
          <p:sp>
            <p:nvSpPr>
              <p:cNvPr id="66" name="Freeform 8"/>
              <p:cNvSpPr>
                <a:spLocks/>
              </p:cNvSpPr>
              <p:nvPr/>
            </p:nvSpPr>
            <p:spPr bwMode="auto">
              <a:xfrm>
                <a:off x="622" y="630"/>
                <a:ext cx="348" cy="638"/>
              </a:xfrm>
              <a:custGeom>
                <a:avLst/>
                <a:gdLst>
                  <a:gd name="T0" fmla="*/ 24 w 348"/>
                  <a:gd name="T1" fmla="*/ 516 h 638"/>
                  <a:gd name="T2" fmla="*/ 4 w 348"/>
                  <a:gd name="T3" fmla="*/ 428 h 638"/>
                  <a:gd name="T4" fmla="*/ 2 w 348"/>
                  <a:gd name="T5" fmla="*/ 344 h 638"/>
                  <a:gd name="T6" fmla="*/ 10 w 348"/>
                  <a:gd name="T7" fmla="*/ 300 h 638"/>
                  <a:gd name="T8" fmla="*/ 38 w 348"/>
                  <a:gd name="T9" fmla="*/ 240 h 638"/>
                  <a:gd name="T10" fmla="*/ 106 w 348"/>
                  <a:gd name="T11" fmla="*/ 138 h 638"/>
                  <a:gd name="T12" fmla="*/ 152 w 348"/>
                  <a:gd name="T13" fmla="*/ 52 h 638"/>
                  <a:gd name="T14" fmla="*/ 172 w 348"/>
                  <a:gd name="T15" fmla="*/ 0 h 638"/>
                  <a:gd name="T16" fmla="*/ 180 w 348"/>
                  <a:gd name="T17" fmla="*/ 50 h 638"/>
                  <a:gd name="T18" fmla="*/ 164 w 348"/>
                  <a:gd name="T19" fmla="*/ 140 h 638"/>
                  <a:gd name="T20" fmla="*/ 132 w 348"/>
                  <a:gd name="T21" fmla="*/ 218 h 638"/>
                  <a:gd name="T22" fmla="*/ 182 w 348"/>
                  <a:gd name="T23" fmla="*/ 148 h 638"/>
                  <a:gd name="T24" fmla="*/ 234 w 348"/>
                  <a:gd name="T25" fmla="*/ 56 h 638"/>
                  <a:gd name="T26" fmla="*/ 244 w 348"/>
                  <a:gd name="T27" fmla="*/ 30 h 638"/>
                  <a:gd name="T28" fmla="*/ 246 w 348"/>
                  <a:gd name="T29" fmla="*/ 72 h 638"/>
                  <a:gd name="T30" fmla="*/ 240 w 348"/>
                  <a:gd name="T31" fmla="*/ 120 h 638"/>
                  <a:gd name="T32" fmla="*/ 214 w 348"/>
                  <a:gd name="T33" fmla="*/ 180 h 638"/>
                  <a:gd name="T34" fmla="*/ 162 w 348"/>
                  <a:gd name="T35" fmla="*/ 254 h 638"/>
                  <a:gd name="T36" fmla="*/ 154 w 348"/>
                  <a:gd name="T37" fmla="*/ 272 h 638"/>
                  <a:gd name="T38" fmla="*/ 236 w 348"/>
                  <a:gd name="T39" fmla="*/ 224 h 638"/>
                  <a:gd name="T40" fmla="*/ 278 w 348"/>
                  <a:gd name="T41" fmla="*/ 182 h 638"/>
                  <a:gd name="T42" fmla="*/ 278 w 348"/>
                  <a:gd name="T43" fmla="*/ 214 h 638"/>
                  <a:gd name="T44" fmla="*/ 258 w 348"/>
                  <a:gd name="T45" fmla="*/ 260 h 638"/>
                  <a:gd name="T46" fmla="*/ 222 w 348"/>
                  <a:gd name="T47" fmla="*/ 300 h 638"/>
                  <a:gd name="T48" fmla="*/ 158 w 348"/>
                  <a:gd name="T49" fmla="*/ 344 h 638"/>
                  <a:gd name="T50" fmla="*/ 200 w 348"/>
                  <a:gd name="T51" fmla="*/ 346 h 638"/>
                  <a:gd name="T52" fmla="*/ 274 w 348"/>
                  <a:gd name="T53" fmla="*/ 338 h 638"/>
                  <a:gd name="T54" fmla="*/ 320 w 348"/>
                  <a:gd name="T55" fmla="*/ 318 h 638"/>
                  <a:gd name="T56" fmla="*/ 348 w 348"/>
                  <a:gd name="T57" fmla="*/ 294 h 638"/>
                  <a:gd name="T58" fmla="*/ 338 w 348"/>
                  <a:gd name="T59" fmla="*/ 318 h 638"/>
                  <a:gd name="T60" fmla="*/ 302 w 348"/>
                  <a:gd name="T61" fmla="*/ 348 h 638"/>
                  <a:gd name="T62" fmla="*/ 252 w 348"/>
                  <a:gd name="T63" fmla="*/ 370 h 638"/>
                  <a:gd name="T64" fmla="*/ 172 w 348"/>
                  <a:gd name="T65" fmla="*/ 390 h 638"/>
                  <a:gd name="T66" fmla="*/ 216 w 348"/>
                  <a:gd name="T67" fmla="*/ 402 h 638"/>
                  <a:gd name="T68" fmla="*/ 276 w 348"/>
                  <a:gd name="T69" fmla="*/ 408 h 638"/>
                  <a:gd name="T70" fmla="*/ 292 w 348"/>
                  <a:gd name="T71" fmla="*/ 412 h 638"/>
                  <a:gd name="T72" fmla="*/ 262 w 348"/>
                  <a:gd name="T73" fmla="*/ 434 h 638"/>
                  <a:gd name="T74" fmla="*/ 216 w 348"/>
                  <a:gd name="T75" fmla="*/ 440 h 638"/>
                  <a:gd name="T76" fmla="*/ 182 w 348"/>
                  <a:gd name="T77" fmla="*/ 438 h 638"/>
                  <a:gd name="T78" fmla="*/ 208 w 348"/>
                  <a:gd name="T79" fmla="*/ 458 h 638"/>
                  <a:gd name="T80" fmla="*/ 252 w 348"/>
                  <a:gd name="T81" fmla="*/ 464 h 638"/>
                  <a:gd name="T82" fmla="*/ 250 w 348"/>
                  <a:gd name="T83" fmla="*/ 482 h 638"/>
                  <a:gd name="T84" fmla="*/ 234 w 348"/>
                  <a:gd name="T85" fmla="*/ 496 h 638"/>
                  <a:gd name="T86" fmla="*/ 206 w 348"/>
                  <a:gd name="T87" fmla="*/ 496 h 638"/>
                  <a:gd name="T88" fmla="*/ 160 w 348"/>
                  <a:gd name="T89" fmla="*/ 482 h 638"/>
                  <a:gd name="T90" fmla="*/ 184 w 348"/>
                  <a:gd name="T91" fmla="*/ 502 h 638"/>
                  <a:gd name="T92" fmla="*/ 226 w 348"/>
                  <a:gd name="T93" fmla="*/ 524 h 638"/>
                  <a:gd name="T94" fmla="*/ 240 w 348"/>
                  <a:gd name="T95" fmla="*/ 534 h 638"/>
                  <a:gd name="T96" fmla="*/ 206 w 348"/>
                  <a:gd name="T97" fmla="*/ 554 h 638"/>
                  <a:gd name="T98" fmla="*/ 166 w 348"/>
                  <a:gd name="T99" fmla="*/ 552 h 638"/>
                  <a:gd name="T100" fmla="*/ 140 w 348"/>
                  <a:gd name="T101" fmla="*/ 542 h 638"/>
                  <a:gd name="T102" fmla="*/ 208 w 348"/>
                  <a:gd name="T103" fmla="*/ 618 h 638"/>
                  <a:gd name="T104" fmla="*/ 216 w 348"/>
                  <a:gd name="T105" fmla="*/ 630 h 638"/>
                  <a:gd name="T106" fmla="*/ 208 w 348"/>
                  <a:gd name="T107" fmla="*/ 638 h 638"/>
                  <a:gd name="T108" fmla="*/ 174 w 348"/>
                  <a:gd name="T109" fmla="*/ 616 h 638"/>
                  <a:gd name="T110" fmla="*/ 134 w 348"/>
                  <a:gd name="T111" fmla="*/ 586 h 638"/>
                  <a:gd name="T112" fmla="*/ 48 w 348"/>
                  <a:gd name="T113" fmla="*/ 542 h 6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8"/>
                  <a:gd name="T172" fmla="*/ 0 h 638"/>
                  <a:gd name="T173" fmla="*/ 348 w 348"/>
                  <a:gd name="T174" fmla="*/ 638 h 6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8" h="638">
                    <a:moveTo>
                      <a:pt x="32" y="536"/>
                    </a:moveTo>
                    <a:lnTo>
                      <a:pt x="32" y="536"/>
                    </a:lnTo>
                    <a:lnTo>
                      <a:pt x="24" y="516"/>
                    </a:lnTo>
                    <a:lnTo>
                      <a:pt x="16" y="492"/>
                    </a:lnTo>
                    <a:lnTo>
                      <a:pt x="10" y="462"/>
                    </a:lnTo>
                    <a:lnTo>
                      <a:pt x="4" y="428"/>
                    </a:lnTo>
                    <a:lnTo>
                      <a:pt x="0" y="388"/>
                    </a:lnTo>
                    <a:lnTo>
                      <a:pt x="0" y="366"/>
                    </a:lnTo>
                    <a:lnTo>
                      <a:pt x="2" y="344"/>
                    </a:lnTo>
                    <a:lnTo>
                      <a:pt x="4" y="322"/>
                    </a:lnTo>
                    <a:lnTo>
                      <a:pt x="10" y="300"/>
                    </a:lnTo>
                    <a:lnTo>
                      <a:pt x="14" y="284"/>
                    </a:lnTo>
                    <a:lnTo>
                      <a:pt x="20" y="270"/>
                    </a:lnTo>
                    <a:lnTo>
                      <a:pt x="38" y="240"/>
                    </a:lnTo>
                    <a:lnTo>
                      <a:pt x="58" y="208"/>
                    </a:lnTo>
                    <a:lnTo>
                      <a:pt x="82" y="176"/>
                    </a:lnTo>
                    <a:lnTo>
                      <a:pt x="106" y="138"/>
                    </a:lnTo>
                    <a:lnTo>
                      <a:pt x="130" y="98"/>
                    </a:lnTo>
                    <a:lnTo>
                      <a:pt x="142" y="76"/>
                    </a:lnTo>
                    <a:lnTo>
                      <a:pt x="152" y="52"/>
                    </a:lnTo>
                    <a:lnTo>
                      <a:pt x="162" y="26"/>
                    </a:lnTo>
                    <a:lnTo>
                      <a:pt x="172" y="0"/>
                    </a:lnTo>
                    <a:lnTo>
                      <a:pt x="176" y="12"/>
                    </a:lnTo>
                    <a:lnTo>
                      <a:pt x="180" y="28"/>
                    </a:lnTo>
                    <a:lnTo>
                      <a:pt x="180" y="50"/>
                    </a:lnTo>
                    <a:lnTo>
                      <a:pt x="178" y="80"/>
                    </a:lnTo>
                    <a:lnTo>
                      <a:pt x="170" y="118"/>
                    </a:lnTo>
                    <a:lnTo>
                      <a:pt x="164" y="140"/>
                    </a:lnTo>
                    <a:lnTo>
                      <a:pt x="156" y="164"/>
                    </a:lnTo>
                    <a:lnTo>
                      <a:pt x="144" y="190"/>
                    </a:lnTo>
                    <a:lnTo>
                      <a:pt x="132" y="218"/>
                    </a:lnTo>
                    <a:lnTo>
                      <a:pt x="148" y="198"/>
                    </a:lnTo>
                    <a:lnTo>
                      <a:pt x="182" y="148"/>
                    </a:lnTo>
                    <a:lnTo>
                      <a:pt x="202" y="118"/>
                    </a:lnTo>
                    <a:lnTo>
                      <a:pt x="220" y="86"/>
                    </a:lnTo>
                    <a:lnTo>
                      <a:pt x="234" y="56"/>
                    </a:lnTo>
                    <a:lnTo>
                      <a:pt x="240" y="42"/>
                    </a:lnTo>
                    <a:lnTo>
                      <a:pt x="244" y="30"/>
                    </a:lnTo>
                    <a:lnTo>
                      <a:pt x="244" y="34"/>
                    </a:lnTo>
                    <a:lnTo>
                      <a:pt x="246" y="48"/>
                    </a:lnTo>
                    <a:lnTo>
                      <a:pt x="246" y="72"/>
                    </a:lnTo>
                    <a:lnTo>
                      <a:pt x="246" y="86"/>
                    </a:lnTo>
                    <a:lnTo>
                      <a:pt x="244" y="102"/>
                    </a:lnTo>
                    <a:lnTo>
                      <a:pt x="240" y="120"/>
                    </a:lnTo>
                    <a:lnTo>
                      <a:pt x="234" y="138"/>
                    </a:lnTo>
                    <a:lnTo>
                      <a:pt x="224" y="158"/>
                    </a:lnTo>
                    <a:lnTo>
                      <a:pt x="214" y="180"/>
                    </a:lnTo>
                    <a:lnTo>
                      <a:pt x="200" y="204"/>
                    </a:lnTo>
                    <a:lnTo>
                      <a:pt x="182" y="228"/>
                    </a:lnTo>
                    <a:lnTo>
                      <a:pt x="162" y="254"/>
                    </a:lnTo>
                    <a:lnTo>
                      <a:pt x="138" y="280"/>
                    </a:lnTo>
                    <a:lnTo>
                      <a:pt x="154" y="272"/>
                    </a:lnTo>
                    <a:lnTo>
                      <a:pt x="190" y="254"/>
                    </a:lnTo>
                    <a:lnTo>
                      <a:pt x="214" y="240"/>
                    </a:lnTo>
                    <a:lnTo>
                      <a:pt x="236" y="224"/>
                    </a:lnTo>
                    <a:lnTo>
                      <a:pt x="258" y="204"/>
                    </a:lnTo>
                    <a:lnTo>
                      <a:pt x="278" y="182"/>
                    </a:lnTo>
                    <a:lnTo>
                      <a:pt x="280" y="186"/>
                    </a:lnTo>
                    <a:lnTo>
                      <a:pt x="280" y="198"/>
                    </a:lnTo>
                    <a:lnTo>
                      <a:pt x="278" y="214"/>
                    </a:lnTo>
                    <a:lnTo>
                      <a:pt x="270" y="234"/>
                    </a:lnTo>
                    <a:lnTo>
                      <a:pt x="266" y="246"/>
                    </a:lnTo>
                    <a:lnTo>
                      <a:pt x="258" y="260"/>
                    </a:lnTo>
                    <a:lnTo>
                      <a:pt x="248" y="272"/>
                    </a:lnTo>
                    <a:lnTo>
                      <a:pt x="236" y="286"/>
                    </a:lnTo>
                    <a:lnTo>
                      <a:pt x="222" y="300"/>
                    </a:lnTo>
                    <a:lnTo>
                      <a:pt x="204" y="314"/>
                    </a:lnTo>
                    <a:lnTo>
                      <a:pt x="184" y="330"/>
                    </a:lnTo>
                    <a:lnTo>
                      <a:pt x="158" y="344"/>
                    </a:lnTo>
                    <a:lnTo>
                      <a:pt x="178" y="346"/>
                    </a:lnTo>
                    <a:lnTo>
                      <a:pt x="200" y="346"/>
                    </a:lnTo>
                    <a:lnTo>
                      <a:pt x="228" y="346"/>
                    </a:lnTo>
                    <a:lnTo>
                      <a:pt x="258" y="342"/>
                    </a:lnTo>
                    <a:lnTo>
                      <a:pt x="274" y="338"/>
                    </a:lnTo>
                    <a:lnTo>
                      <a:pt x="290" y="332"/>
                    </a:lnTo>
                    <a:lnTo>
                      <a:pt x="304" y="326"/>
                    </a:lnTo>
                    <a:lnTo>
                      <a:pt x="320" y="318"/>
                    </a:lnTo>
                    <a:lnTo>
                      <a:pt x="334" y="306"/>
                    </a:lnTo>
                    <a:lnTo>
                      <a:pt x="348" y="294"/>
                    </a:lnTo>
                    <a:lnTo>
                      <a:pt x="348" y="298"/>
                    </a:lnTo>
                    <a:lnTo>
                      <a:pt x="346" y="306"/>
                    </a:lnTo>
                    <a:lnTo>
                      <a:pt x="338" y="318"/>
                    </a:lnTo>
                    <a:lnTo>
                      <a:pt x="324" y="332"/>
                    </a:lnTo>
                    <a:lnTo>
                      <a:pt x="314" y="340"/>
                    </a:lnTo>
                    <a:lnTo>
                      <a:pt x="302" y="348"/>
                    </a:lnTo>
                    <a:lnTo>
                      <a:pt x="288" y="356"/>
                    </a:lnTo>
                    <a:lnTo>
                      <a:pt x="272" y="364"/>
                    </a:lnTo>
                    <a:lnTo>
                      <a:pt x="252" y="370"/>
                    </a:lnTo>
                    <a:lnTo>
                      <a:pt x="228" y="378"/>
                    </a:lnTo>
                    <a:lnTo>
                      <a:pt x="202" y="384"/>
                    </a:lnTo>
                    <a:lnTo>
                      <a:pt x="172" y="390"/>
                    </a:lnTo>
                    <a:lnTo>
                      <a:pt x="184" y="394"/>
                    </a:lnTo>
                    <a:lnTo>
                      <a:pt x="216" y="402"/>
                    </a:lnTo>
                    <a:lnTo>
                      <a:pt x="236" y="406"/>
                    </a:lnTo>
                    <a:lnTo>
                      <a:pt x="256" y="408"/>
                    </a:lnTo>
                    <a:lnTo>
                      <a:pt x="276" y="408"/>
                    </a:lnTo>
                    <a:lnTo>
                      <a:pt x="296" y="404"/>
                    </a:lnTo>
                    <a:lnTo>
                      <a:pt x="292" y="412"/>
                    </a:lnTo>
                    <a:lnTo>
                      <a:pt x="286" y="418"/>
                    </a:lnTo>
                    <a:lnTo>
                      <a:pt x="276" y="426"/>
                    </a:lnTo>
                    <a:lnTo>
                      <a:pt x="262" y="434"/>
                    </a:lnTo>
                    <a:lnTo>
                      <a:pt x="242" y="440"/>
                    </a:lnTo>
                    <a:lnTo>
                      <a:pt x="230" y="440"/>
                    </a:lnTo>
                    <a:lnTo>
                      <a:pt x="216" y="440"/>
                    </a:lnTo>
                    <a:lnTo>
                      <a:pt x="200" y="440"/>
                    </a:lnTo>
                    <a:lnTo>
                      <a:pt x="182" y="438"/>
                    </a:lnTo>
                    <a:lnTo>
                      <a:pt x="186" y="442"/>
                    </a:lnTo>
                    <a:lnTo>
                      <a:pt x="198" y="454"/>
                    </a:lnTo>
                    <a:lnTo>
                      <a:pt x="208" y="458"/>
                    </a:lnTo>
                    <a:lnTo>
                      <a:pt x="220" y="464"/>
                    </a:lnTo>
                    <a:lnTo>
                      <a:pt x="234" y="466"/>
                    </a:lnTo>
                    <a:lnTo>
                      <a:pt x="252" y="464"/>
                    </a:lnTo>
                    <a:lnTo>
                      <a:pt x="252" y="474"/>
                    </a:lnTo>
                    <a:lnTo>
                      <a:pt x="250" y="482"/>
                    </a:lnTo>
                    <a:lnTo>
                      <a:pt x="244" y="490"/>
                    </a:lnTo>
                    <a:lnTo>
                      <a:pt x="240" y="492"/>
                    </a:lnTo>
                    <a:lnTo>
                      <a:pt x="234" y="496"/>
                    </a:lnTo>
                    <a:lnTo>
                      <a:pt x="226" y="496"/>
                    </a:lnTo>
                    <a:lnTo>
                      <a:pt x="218" y="498"/>
                    </a:lnTo>
                    <a:lnTo>
                      <a:pt x="206" y="496"/>
                    </a:lnTo>
                    <a:lnTo>
                      <a:pt x="194" y="494"/>
                    </a:lnTo>
                    <a:lnTo>
                      <a:pt x="178" y="488"/>
                    </a:lnTo>
                    <a:lnTo>
                      <a:pt x="160" y="482"/>
                    </a:lnTo>
                    <a:lnTo>
                      <a:pt x="166" y="488"/>
                    </a:lnTo>
                    <a:lnTo>
                      <a:pt x="184" y="502"/>
                    </a:lnTo>
                    <a:lnTo>
                      <a:pt x="196" y="510"/>
                    </a:lnTo>
                    <a:lnTo>
                      <a:pt x="210" y="518"/>
                    </a:lnTo>
                    <a:lnTo>
                      <a:pt x="226" y="524"/>
                    </a:lnTo>
                    <a:lnTo>
                      <a:pt x="246" y="528"/>
                    </a:lnTo>
                    <a:lnTo>
                      <a:pt x="240" y="534"/>
                    </a:lnTo>
                    <a:lnTo>
                      <a:pt x="232" y="542"/>
                    </a:lnTo>
                    <a:lnTo>
                      <a:pt x="222" y="548"/>
                    </a:lnTo>
                    <a:lnTo>
                      <a:pt x="206" y="554"/>
                    </a:lnTo>
                    <a:lnTo>
                      <a:pt x="188" y="556"/>
                    </a:lnTo>
                    <a:lnTo>
                      <a:pt x="178" y="554"/>
                    </a:lnTo>
                    <a:lnTo>
                      <a:pt x="166" y="552"/>
                    </a:lnTo>
                    <a:lnTo>
                      <a:pt x="154" y="548"/>
                    </a:lnTo>
                    <a:lnTo>
                      <a:pt x="140" y="542"/>
                    </a:lnTo>
                    <a:lnTo>
                      <a:pt x="168" y="574"/>
                    </a:lnTo>
                    <a:lnTo>
                      <a:pt x="190" y="600"/>
                    </a:lnTo>
                    <a:lnTo>
                      <a:pt x="208" y="618"/>
                    </a:lnTo>
                    <a:lnTo>
                      <a:pt x="214" y="624"/>
                    </a:lnTo>
                    <a:lnTo>
                      <a:pt x="216" y="630"/>
                    </a:lnTo>
                    <a:lnTo>
                      <a:pt x="216" y="636"/>
                    </a:lnTo>
                    <a:lnTo>
                      <a:pt x="214" y="638"/>
                    </a:lnTo>
                    <a:lnTo>
                      <a:pt x="208" y="638"/>
                    </a:lnTo>
                    <a:lnTo>
                      <a:pt x="200" y="636"/>
                    </a:lnTo>
                    <a:lnTo>
                      <a:pt x="188" y="628"/>
                    </a:lnTo>
                    <a:lnTo>
                      <a:pt x="174" y="616"/>
                    </a:lnTo>
                    <a:lnTo>
                      <a:pt x="156" y="600"/>
                    </a:lnTo>
                    <a:lnTo>
                      <a:pt x="134" y="586"/>
                    </a:lnTo>
                    <a:lnTo>
                      <a:pt x="110" y="574"/>
                    </a:lnTo>
                    <a:lnTo>
                      <a:pt x="88" y="562"/>
                    </a:lnTo>
                    <a:lnTo>
                      <a:pt x="48" y="542"/>
                    </a:lnTo>
                    <a:lnTo>
                      <a:pt x="32" y="536"/>
                    </a:lnTo>
                    <a:close/>
                  </a:path>
                </a:pathLst>
              </a:custGeom>
              <a:solidFill>
                <a:srgbClr val="6F7283"/>
              </a:solidFill>
              <a:ln w="9525">
                <a:noFill/>
                <a:round/>
                <a:headEnd/>
                <a:tailEnd/>
              </a:ln>
            </p:spPr>
            <p:txBody>
              <a:bodyPr/>
              <a:lstStyle/>
              <a:p>
                <a:endParaRPr lang="en-US"/>
              </a:p>
            </p:txBody>
          </p:sp>
          <p:sp>
            <p:nvSpPr>
              <p:cNvPr id="67" name="Freeform 9"/>
              <p:cNvSpPr>
                <a:spLocks/>
              </p:cNvSpPr>
              <p:nvPr/>
            </p:nvSpPr>
            <p:spPr bwMode="auto">
              <a:xfrm>
                <a:off x="480" y="1036"/>
                <a:ext cx="518" cy="342"/>
              </a:xfrm>
              <a:custGeom>
                <a:avLst/>
                <a:gdLst>
                  <a:gd name="T0" fmla="*/ 0 w 518"/>
                  <a:gd name="T1" fmla="*/ 92 h 342"/>
                  <a:gd name="T2" fmla="*/ 0 w 518"/>
                  <a:gd name="T3" fmla="*/ 92 h 342"/>
                  <a:gd name="T4" fmla="*/ 2 w 518"/>
                  <a:gd name="T5" fmla="*/ 100 h 342"/>
                  <a:gd name="T6" fmla="*/ 8 w 518"/>
                  <a:gd name="T7" fmla="*/ 122 h 342"/>
                  <a:gd name="T8" fmla="*/ 14 w 518"/>
                  <a:gd name="T9" fmla="*/ 136 h 342"/>
                  <a:gd name="T10" fmla="*/ 22 w 518"/>
                  <a:gd name="T11" fmla="*/ 154 h 342"/>
                  <a:gd name="T12" fmla="*/ 32 w 518"/>
                  <a:gd name="T13" fmla="*/ 172 h 342"/>
                  <a:gd name="T14" fmla="*/ 46 w 518"/>
                  <a:gd name="T15" fmla="*/ 192 h 342"/>
                  <a:gd name="T16" fmla="*/ 64 w 518"/>
                  <a:gd name="T17" fmla="*/ 212 h 342"/>
                  <a:gd name="T18" fmla="*/ 86 w 518"/>
                  <a:gd name="T19" fmla="*/ 232 h 342"/>
                  <a:gd name="T20" fmla="*/ 114 w 518"/>
                  <a:gd name="T21" fmla="*/ 252 h 342"/>
                  <a:gd name="T22" fmla="*/ 144 w 518"/>
                  <a:gd name="T23" fmla="*/ 272 h 342"/>
                  <a:gd name="T24" fmla="*/ 182 w 518"/>
                  <a:gd name="T25" fmla="*/ 290 h 342"/>
                  <a:gd name="T26" fmla="*/ 224 w 518"/>
                  <a:gd name="T27" fmla="*/ 306 h 342"/>
                  <a:gd name="T28" fmla="*/ 272 w 518"/>
                  <a:gd name="T29" fmla="*/ 320 h 342"/>
                  <a:gd name="T30" fmla="*/ 326 w 518"/>
                  <a:gd name="T31" fmla="*/ 330 h 342"/>
                  <a:gd name="T32" fmla="*/ 326 w 518"/>
                  <a:gd name="T33" fmla="*/ 330 h 342"/>
                  <a:gd name="T34" fmla="*/ 368 w 518"/>
                  <a:gd name="T35" fmla="*/ 336 h 342"/>
                  <a:gd name="T36" fmla="*/ 404 w 518"/>
                  <a:gd name="T37" fmla="*/ 340 h 342"/>
                  <a:gd name="T38" fmla="*/ 434 w 518"/>
                  <a:gd name="T39" fmla="*/ 342 h 342"/>
                  <a:gd name="T40" fmla="*/ 458 w 518"/>
                  <a:gd name="T41" fmla="*/ 342 h 342"/>
                  <a:gd name="T42" fmla="*/ 478 w 518"/>
                  <a:gd name="T43" fmla="*/ 340 h 342"/>
                  <a:gd name="T44" fmla="*/ 494 w 518"/>
                  <a:gd name="T45" fmla="*/ 336 h 342"/>
                  <a:gd name="T46" fmla="*/ 504 w 518"/>
                  <a:gd name="T47" fmla="*/ 332 h 342"/>
                  <a:gd name="T48" fmla="*/ 512 w 518"/>
                  <a:gd name="T49" fmla="*/ 326 h 342"/>
                  <a:gd name="T50" fmla="*/ 516 w 518"/>
                  <a:gd name="T51" fmla="*/ 318 h 342"/>
                  <a:gd name="T52" fmla="*/ 518 w 518"/>
                  <a:gd name="T53" fmla="*/ 310 h 342"/>
                  <a:gd name="T54" fmla="*/ 518 w 518"/>
                  <a:gd name="T55" fmla="*/ 302 h 342"/>
                  <a:gd name="T56" fmla="*/ 516 w 518"/>
                  <a:gd name="T57" fmla="*/ 292 h 342"/>
                  <a:gd name="T58" fmla="*/ 506 w 518"/>
                  <a:gd name="T59" fmla="*/ 272 h 342"/>
                  <a:gd name="T60" fmla="*/ 496 w 518"/>
                  <a:gd name="T61" fmla="*/ 252 h 342"/>
                  <a:gd name="T62" fmla="*/ 496 w 518"/>
                  <a:gd name="T63" fmla="*/ 252 h 342"/>
                  <a:gd name="T64" fmla="*/ 480 w 518"/>
                  <a:gd name="T65" fmla="*/ 228 h 342"/>
                  <a:gd name="T66" fmla="*/ 452 w 518"/>
                  <a:gd name="T67" fmla="*/ 194 h 342"/>
                  <a:gd name="T68" fmla="*/ 416 w 518"/>
                  <a:gd name="T69" fmla="*/ 156 h 342"/>
                  <a:gd name="T70" fmla="*/ 372 w 518"/>
                  <a:gd name="T71" fmla="*/ 118 h 342"/>
                  <a:gd name="T72" fmla="*/ 348 w 518"/>
                  <a:gd name="T73" fmla="*/ 98 h 342"/>
                  <a:gd name="T74" fmla="*/ 324 w 518"/>
                  <a:gd name="T75" fmla="*/ 78 h 342"/>
                  <a:gd name="T76" fmla="*/ 298 w 518"/>
                  <a:gd name="T77" fmla="*/ 62 h 342"/>
                  <a:gd name="T78" fmla="*/ 272 w 518"/>
                  <a:gd name="T79" fmla="*/ 44 h 342"/>
                  <a:gd name="T80" fmla="*/ 244 w 518"/>
                  <a:gd name="T81" fmla="*/ 30 h 342"/>
                  <a:gd name="T82" fmla="*/ 218 w 518"/>
                  <a:gd name="T83" fmla="*/ 18 h 342"/>
                  <a:gd name="T84" fmla="*/ 190 w 518"/>
                  <a:gd name="T85" fmla="*/ 10 h 342"/>
                  <a:gd name="T86" fmla="*/ 164 w 518"/>
                  <a:gd name="T87" fmla="*/ 2 h 342"/>
                  <a:gd name="T88" fmla="*/ 164 w 518"/>
                  <a:gd name="T89" fmla="*/ 2 h 342"/>
                  <a:gd name="T90" fmla="*/ 138 w 518"/>
                  <a:gd name="T91" fmla="*/ 0 h 342"/>
                  <a:gd name="T92" fmla="*/ 116 w 518"/>
                  <a:gd name="T93" fmla="*/ 0 h 342"/>
                  <a:gd name="T94" fmla="*/ 96 w 518"/>
                  <a:gd name="T95" fmla="*/ 2 h 342"/>
                  <a:gd name="T96" fmla="*/ 78 w 518"/>
                  <a:gd name="T97" fmla="*/ 6 h 342"/>
                  <a:gd name="T98" fmla="*/ 64 w 518"/>
                  <a:gd name="T99" fmla="*/ 12 h 342"/>
                  <a:gd name="T100" fmla="*/ 50 w 518"/>
                  <a:gd name="T101" fmla="*/ 20 h 342"/>
                  <a:gd name="T102" fmla="*/ 38 w 518"/>
                  <a:gd name="T103" fmla="*/ 28 h 342"/>
                  <a:gd name="T104" fmla="*/ 30 w 518"/>
                  <a:gd name="T105" fmla="*/ 38 h 342"/>
                  <a:gd name="T106" fmla="*/ 22 w 518"/>
                  <a:gd name="T107" fmla="*/ 48 h 342"/>
                  <a:gd name="T108" fmla="*/ 14 w 518"/>
                  <a:gd name="T109" fmla="*/ 58 h 342"/>
                  <a:gd name="T110" fmla="*/ 6 w 518"/>
                  <a:gd name="T111" fmla="*/ 74 h 342"/>
                  <a:gd name="T112" fmla="*/ 2 w 518"/>
                  <a:gd name="T113" fmla="*/ 86 h 342"/>
                  <a:gd name="T114" fmla="*/ 0 w 518"/>
                  <a:gd name="T115" fmla="*/ 92 h 342"/>
                  <a:gd name="T116" fmla="*/ 0 w 518"/>
                  <a:gd name="T117" fmla="*/ 92 h 3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8"/>
                  <a:gd name="T178" fmla="*/ 0 h 342"/>
                  <a:gd name="T179" fmla="*/ 518 w 518"/>
                  <a:gd name="T180" fmla="*/ 342 h 3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8" h="342">
                    <a:moveTo>
                      <a:pt x="0" y="92"/>
                    </a:moveTo>
                    <a:lnTo>
                      <a:pt x="0" y="92"/>
                    </a:lnTo>
                    <a:lnTo>
                      <a:pt x="2" y="100"/>
                    </a:lnTo>
                    <a:lnTo>
                      <a:pt x="8" y="122"/>
                    </a:lnTo>
                    <a:lnTo>
                      <a:pt x="14" y="136"/>
                    </a:lnTo>
                    <a:lnTo>
                      <a:pt x="22" y="154"/>
                    </a:lnTo>
                    <a:lnTo>
                      <a:pt x="32" y="172"/>
                    </a:lnTo>
                    <a:lnTo>
                      <a:pt x="46" y="192"/>
                    </a:lnTo>
                    <a:lnTo>
                      <a:pt x="64" y="212"/>
                    </a:lnTo>
                    <a:lnTo>
                      <a:pt x="86" y="232"/>
                    </a:lnTo>
                    <a:lnTo>
                      <a:pt x="114" y="252"/>
                    </a:lnTo>
                    <a:lnTo>
                      <a:pt x="144" y="272"/>
                    </a:lnTo>
                    <a:lnTo>
                      <a:pt x="182" y="290"/>
                    </a:lnTo>
                    <a:lnTo>
                      <a:pt x="224" y="306"/>
                    </a:lnTo>
                    <a:lnTo>
                      <a:pt x="272" y="320"/>
                    </a:lnTo>
                    <a:lnTo>
                      <a:pt x="326" y="330"/>
                    </a:lnTo>
                    <a:lnTo>
                      <a:pt x="368" y="336"/>
                    </a:lnTo>
                    <a:lnTo>
                      <a:pt x="404" y="340"/>
                    </a:lnTo>
                    <a:lnTo>
                      <a:pt x="434" y="342"/>
                    </a:lnTo>
                    <a:lnTo>
                      <a:pt x="458" y="342"/>
                    </a:lnTo>
                    <a:lnTo>
                      <a:pt x="478" y="340"/>
                    </a:lnTo>
                    <a:lnTo>
                      <a:pt x="494" y="336"/>
                    </a:lnTo>
                    <a:lnTo>
                      <a:pt x="504" y="332"/>
                    </a:lnTo>
                    <a:lnTo>
                      <a:pt x="512" y="326"/>
                    </a:lnTo>
                    <a:lnTo>
                      <a:pt x="516" y="318"/>
                    </a:lnTo>
                    <a:lnTo>
                      <a:pt x="518" y="310"/>
                    </a:lnTo>
                    <a:lnTo>
                      <a:pt x="518" y="302"/>
                    </a:lnTo>
                    <a:lnTo>
                      <a:pt x="516" y="292"/>
                    </a:lnTo>
                    <a:lnTo>
                      <a:pt x="506" y="272"/>
                    </a:lnTo>
                    <a:lnTo>
                      <a:pt x="496" y="252"/>
                    </a:lnTo>
                    <a:lnTo>
                      <a:pt x="480" y="228"/>
                    </a:lnTo>
                    <a:lnTo>
                      <a:pt x="452" y="194"/>
                    </a:lnTo>
                    <a:lnTo>
                      <a:pt x="416" y="156"/>
                    </a:lnTo>
                    <a:lnTo>
                      <a:pt x="372" y="118"/>
                    </a:lnTo>
                    <a:lnTo>
                      <a:pt x="348" y="98"/>
                    </a:lnTo>
                    <a:lnTo>
                      <a:pt x="324" y="78"/>
                    </a:lnTo>
                    <a:lnTo>
                      <a:pt x="298" y="62"/>
                    </a:lnTo>
                    <a:lnTo>
                      <a:pt x="272" y="44"/>
                    </a:lnTo>
                    <a:lnTo>
                      <a:pt x="244" y="30"/>
                    </a:lnTo>
                    <a:lnTo>
                      <a:pt x="218" y="18"/>
                    </a:lnTo>
                    <a:lnTo>
                      <a:pt x="190" y="10"/>
                    </a:lnTo>
                    <a:lnTo>
                      <a:pt x="164" y="2"/>
                    </a:lnTo>
                    <a:lnTo>
                      <a:pt x="138" y="0"/>
                    </a:lnTo>
                    <a:lnTo>
                      <a:pt x="116" y="0"/>
                    </a:lnTo>
                    <a:lnTo>
                      <a:pt x="96" y="2"/>
                    </a:lnTo>
                    <a:lnTo>
                      <a:pt x="78" y="6"/>
                    </a:lnTo>
                    <a:lnTo>
                      <a:pt x="64" y="12"/>
                    </a:lnTo>
                    <a:lnTo>
                      <a:pt x="50" y="20"/>
                    </a:lnTo>
                    <a:lnTo>
                      <a:pt x="38" y="28"/>
                    </a:lnTo>
                    <a:lnTo>
                      <a:pt x="30" y="38"/>
                    </a:lnTo>
                    <a:lnTo>
                      <a:pt x="22" y="48"/>
                    </a:lnTo>
                    <a:lnTo>
                      <a:pt x="14" y="58"/>
                    </a:lnTo>
                    <a:lnTo>
                      <a:pt x="6" y="74"/>
                    </a:lnTo>
                    <a:lnTo>
                      <a:pt x="2" y="86"/>
                    </a:lnTo>
                    <a:lnTo>
                      <a:pt x="0" y="92"/>
                    </a:lnTo>
                    <a:close/>
                  </a:path>
                </a:pathLst>
              </a:custGeom>
              <a:solidFill>
                <a:srgbClr val="D4D3D7"/>
              </a:solidFill>
              <a:ln w="9525">
                <a:noFill/>
                <a:round/>
                <a:headEnd/>
                <a:tailEnd/>
              </a:ln>
            </p:spPr>
            <p:txBody>
              <a:bodyPr/>
              <a:lstStyle/>
              <a:p>
                <a:endParaRPr lang="en-US"/>
              </a:p>
            </p:txBody>
          </p:sp>
          <p:sp>
            <p:nvSpPr>
              <p:cNvPr id="68" name="Freeform 10"/>
              <p:cNvSpPr>
                <a:spLocks/>
              </p:cNvSpPr>
              <p:nvPr/>
            </p:nvSpPr>
            <p:spPr bwMode="auto">
              <a:xfrm>
                <a:off x="666" y="1052"/>
                <a:ext cx="560" cy="408"/>
              </a:xfrm>
              <a:custGeom>
                <a:avLst/>
                <a:gdLst>
                  <a:gd name="T0" fmla="*/ 0 w 560"/>
                  <a:gd name="T1" fmla="*/ 22 h 408"/>
                  <a:gd name="T2" fmla="*/ 0 w 560"/>
                  <a:gd name="T3" fmla="*/ 22 h 408"/>
                  <a:gd name="T4" fmla="*/ 34 w 560"/>
                  <a:gd name="T5" fmla="*/ 36 h 408"/>
                  <a:gd name="T6" fmla="*/ 72 w 560"/>
                  <a:gd name="T7" fmla="*/ 52 h 408"/>
                  <a:gd name="T8" fmla="*/ 120 w 560"/>
                  <a:gd name="T9" fmla="*/ 78 h 408"/>
                  <a:gd name="T10" fmla="*/ 146 w 560"/>
                  <a:gd name="T11" fmla="*/ 94 h 408"/>
                  <a:gd name="T12" fmla="*/ 172 w 560"/>
                  <a:gd name="T13" fmla="*/ 110 h 408"/>
                  <a:gd name="T14" fmla="*/ 200 w 560"/>
                  <a:gd name="T15" fmla="*/ 130 h 408"/>
                  <a:gd name="T16" fmla="*/ 226 w 560"/>
                  <a:gd name="T17" fmla="*/ 152 h 408"/>
                  <a:gd name="T18" fmla="*/ 252 w 560"/>
                  <a:gd name="T19" fmla="*/ 176 h 408"/>
                  <a:gd name="T20" fmla="*/ 278 w 560"/>
                  <a:gd name="T21" fmla="*/ 200 h 408"/>
                  <a:gd name="T22" fmla="*/ 300 w 560"/>
                  <a:gd name="T23" fmla="*/ 228 h 408"/>
                  <a:gd name="T24" fmla="*/ 322 w 560"/>
                  <a:gd name="T25" fmla="*/ 258 h 408"/>
                  <a:gd name="T26" fmla="*/ 322 w 560"/>
                  <a:gd name="T27" fmla="*/ 258 h 408"/>
                  <a:gd name="T28" fmla="*/ 340 w 560"/>
                  <a:gd name="T29" fmla="*/ 284 h 408"/>
                  <a:gd name="T30" fmla="*/ 360 w 560"/>
                  <a:gd name="T31" fmla="*/ 308 h 408"/>
                  <a:gd name="T32" fmla="*/ 386 w 560"/>
                  <a:gd name="T33" fmla="*/ 338 h 408"/>
                  <a:gd name="T34" fmla="*/ 416 w 560"/>
                  <a:gd name="T35" fmla="*/ 366 h 408"/>
                  <a:gd name="T36" fmla="*/ 432 w 560"/>
                  <a:gd name="T37" fmla="*/ 378 h 408"/>
                  <a:gd name="T38" fmla="*/ 448 w 560"/>
                  <a:gd name="T39" fmla="*/ 390 h 408"/>
                  <a:gd name="T40" fmla="*/ 464 w 560"/>
                  <a:gd name="T41" fmla="*/ 398 h 408"/>
                  <a:gd name="T42" fmla="*/ 480 w 560"/>
                  <a:gd name="T43" fmla="*/ 404 h 408"/>
                  <a:gd name="T44" fmla="*/ 496 w 560"/>
                  <a:gd name="T45" fmla="*/ 408 h 408"/>
                  <a:gd name="T46" fmla="*/ 512 w 560"/>
                  <a:gd name="T47" fmla="*/ 408 h 408"/>
                  <a:gd name="T48" fmla="*/ 512 w 560"/>
                  <a:gd name="T49" fmla="*/ 408 h 408"/>
                  <a:gd name="T50" fmla="*/ 500 w 560"/>
                  <a:gd name="T51" fmla="*/ 402 h 408"/>
                  <a:gd name="T52" fmla="*/ 466 w 560"/>
                  <a:gd name="T53" fmla="*/ 384 h 408"/>
                  <a:gd name="T54" fmla="*/ 446 w 560"/>
                  <a:gd name="T55" fmla="*/ 372 h 408"/>
                  <a:gd name="T56" fmla="*/ 426 w 560"/>
                  <a:gd name="T57" fmla="*/ 356 h 408"/>
                  <a:gd name="T58" fmla="*/ 404 w 560"/>
                  <a:gd name="T59" fmla="*/ 338 h 408"/>
                  <a:gd name="T60" fmla="*/ 386 w 560"/>
                  <a:gd name="T61" fmla="*/ 318 h 408"/>
                  <a:gd name="T62" fmla="*/ 386 w 560"/>
                  <a:gd name="T63" fmla="*/ 318 h 408"/>
                  <a:gd name="T64" fmla="*/ 402 w 560"/>
                  <a:gd name="T65" fmla="*/ 334 h 408"/>
                  <a:gd name="T66" fmla="*/ 422 w 560"/>
                  <a:gd name="T67" fmla="*/ 348 h 408"/>
                  <a:gd name="T68" fmla="*/ 446 w 560"/>
                  <a:gd name="T69" fmla="*/ 364 h 408"/>
                  <a:gd name="T70" fmla="*/ 474 w 560"/>
                  <a:gd name="T71" fmla="*/ 380 h 408"/>
                  <a:gd name="T72" fmla="*/ 488 w 560"/>
                  <a:gd name="T73" fmla="*/ 386 h 408"/>
                  <a:gd name="T74" fmla="*/ 502 w 560"/>
                  <a:gd name="T75" fmla="*/ 392 h 408"/>
                  <a:gd name="T76" fmla="*/ 518 w 560"/>
                  <a:gd name="T77" fmla="*/ 396 h 408"/>
                  <a:gd name="T78" fmla="*/ 532 w 560"/>
                  <a:gd name="T79" fmla="*/ 398 h 408"/>
                  <a:gd name="T80" fmla="*/ 546 w 560"/>
                  <a:gd name="T81" fmla="*/ 398 h 408"/>
                  <a:gd name="T82" fmla="*/ 560 w 560"/>
                  <a:gd name="T83" fmla="*/ 394 h 408"/>
                  <a:gd name="T84" fmla="*/ 560 w 560"/>
                  <a:gd name="T85" fmla="*/ 394 h 408"/>
                  <a:gd name="T86" fmla="*/ 484 w 560"/>
                  <a:gd name="T87" fmla="*/ 342 h 408"/>
                  <a:gd name="T88" fmla="*/ 420 w 560"/>
                  <a:gd name="T89" fmla="*/ 294 h 408"/>
                  <a:gd name="T90" fmla="*/ 358 w 560"/>
                  <a:gd name="T91" fmla="*/ 250 h 408"/>
                  <a:gd name="T92" fmla="*/ 358 w 560"/>
                  <a:gd name="T93" fmla="*/ 250 h 408"/>
                  <a:gd name="T94" fmla="*/ 346 w 560"/>
                  <a:gd name="T95" fmla="*/ 238 h 408"/>
                  <a:gd name="T96" fmla="*/ 332 w 560"/>
                  <a:gd name="T97" fmla="*/ 224 h 408"/>
                  <a:gd name="T98" fmla="*/ 304 w 560"/>
                  <a:gd name="T99" fmla="*/ 192 h 408"/>
                  <a:gd name="T100" fmla="*/ 272 w 560"/>
                  <a:gd name="T101" fmla="*/ 156 h 408"/>
                  <a:gd name="T102" fmla="*/ 236 w 560"/>
                  <a:gd name="T103" fmla="*/ 118 h 408"/>
                  <a:gd name="T104" fmla="*/ 214 w 560"/>
                  <a:gd name="T105" fmla="*/ 100 h 408"/>
                  <a:gd name="T106" fmla="*/ 192 w 560"/>
                  <a:gd name="T107" fmla="*/ 82 h 408"/>
                  <a:gd name="T108" fmla="*/ 166 w 560"/>
                  <a:gd name="T109" fmla="*/ 64 h 408"/>
                  <a:gd name="T110" fmla="*/ 140 w 560"/>
                  <a:gd name="T111" fmla="*/ 48 h 408"/>
                  <a:gd name="T112" fmla="*/ 110 w 560"/>
                  <a:gd name="T113" fmla="*/ 34 h 408"/>
                  <a:gd name="T114" fmla="*/ 76 w 560"/>
                  <a:gd name="T115" fmla="*/ 20 h 408"/>
                  <a:gd name="T116" fmla="*/ 40 w 560"/>
                  <a:gd name="T117" fmla="*/ 8 h 408"/>
                  <a:gd name="T118" fmla="*/ 0 w 560"/>
                  <a:gd name="T119" fmla="*/ 0 h 408"/>
                  <a:gd name="T120" fmla="*/ 0 w 560"/>
                  <a:gd name="T121" fmla="*/ 22 h 4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0"/>
                  <a:gd name="T184" fmla="*/ 0 h 408"/>
                  <a:gd name="T185" fmla="*/ 560 w 560"/>
                  <a:gd name="T186" fmla="*/ 408 h 4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0" h="408">
                    <a:moveTo>
                      <a:pt x="0" y="22"/>
                    </a:moveTo>
                    <a:lnTo>
                      <a:pt x="0" y="22"/>
                    </a:lnTo>
                    <a:lnTo>
                      <a:pt x="34" y="36"/>
                    </a:lnTo>
                    <a:lnTo>
                      <a:pt x="72" y="52"/>
                    </a:lnTo>
                    <a:lnTo>
                      <a:pt x="120" y="78"/>
                    </a:lnTo>
                    <a:lnTo>
                      <a:pt x="146" y="94"/>
                    </a:lnTo>
                    <a:lnTo>
                      <a:pt x="172" y="110"/>
                    </a:lnTo>
                    <a:lnTo>
                      <a:pt x="200" y="130"/>
                    </a:lnTo>
                    <a:lnTo>
                      <a:pt x="226" y="152"/>
                    </a:lnTo>
                    <a:lnTo>
                      <a:pt x="252" y="176"/>
                    </a:lnTo>
                    <a:lnTo>
                      <a:pt x="278" y="200"/>
                    </a:lnTo>
                    <a:lnTo>
                      <a:pt x="300" y="228"/>
                    </a:lnTo>
                    <a:lnTo>
                      <a:pt x="322" y="258"/>
                    </a:lnTo>
                    <a:lnTo>
                      <a:pt x="340" y="284"/>
                    </a:lnTo>
                    <a:lnTo>
                      <a:pt x="360" y="308"/>
                    </a:lnTo>
                    <a:lnTo>
                      <a:pt x="386" y="338"/>
                    </a:lnTo>
                    <a:lnTo>
                      <a:pt x="416" y="366"/>
                    </a:lnTo>
                    <a:lnTo>
                      <a:pt x="432" y="378"/>
                    </a:lnTo>
                    <a:lnTo>
                      <a:pt x="448" y="390"/>
                    </a:lnTo>
                    <a:lnTo>
                      <a:pt x="464" y="398"/>
                    </a:lnTo>
                    <a:lnTo>
                      <a:pt x="480" y="404"/>
                    </a:lnTo>
                    <a:lnTo>
                      <a:pt x="496" y="408"/>
                    </a:lnTo>
                    <a:lnTo>
                      <a:pt x="512" y="408"/>
                    </a:lnTo>
                    <a:lnTo>
                      <a:pt x="500" y="402"/>
                    </a:lnTo>
                    <a:lnTo>
                      <a:pt x="466" y="384"/>
                    </a:lnTo>
                    <a:lnTo>
                      <a:pt x="446" y="372"/>
                    </a:lnTo>
                    <a:lnTo>
                      <a:pt x="426" y="356"/>
                    </a:lnTo>
                    <a:lnTo>
                      <a:pt x="404" y="338"/>
                    </a:lnTo>
                    <a:lnTo>
                      <a:pt x="386" y="318"/>
                    </a:lnTo>
                    <a:lnTo>
                      <a:pt x="402" y="334"/>
                    </a:lnTo>
                    <a:lnTo>
                      <a:pt x="422" y="348"/>
                    </a:lnTo>
                    <a:lnTo>
                      <a:pt x="446" y="364"/>
                    </a:lnTo>
                    <a:lnTo>
                      <a:pt x="474" y="380"/>
                    </a:lnTo>
                    <a:lnTo>
                      <a:pt x="488" y="386"/>
                    </a:lnTo>
                    <a:lnTo>
                      <a:pt x="502" y="392"/>
                    </a:lnTo>
                    <a:lnTo>
                      <a:pt x="518" y="396"/>
                    </a:lnTo>
                    <a:lnTo>
                      <a:pt x="532" y="398"/>
                    </a:lnTo>
                    <a:lnTo>
                      <a:pt x="546" y="398"/>
                    </a:lnTo>
                    <a:lnTo>
                      <a:pt x="560" y="394"/>
                    </a:lnTo>
                    <a:lnTo>
                      <a:pt x="484" y="342"/>
                    </a:lnTo>
                    <a:lnTo>
                      <a:pt x="420" y="294"/>
                    </a:lnTo>
                    <a:lnTo>
                      <a:pt x="358" y="250"/>
                    </a:lnTo>
                    <a:lnTo>
                      <a:pt x="346" y="238"/>
                    </a:lnTo>
                    <a:lnTo>
                      <a:pt x="332" y="224"/>
                    </a:lnTo>
                    <a:lnTo>
                      <a:pt x="304" y="192"/>
                    </a:lnTo>
                    <a:lnTo>
                      <a:pt x="272" y="156"/>
                    </a:lnTo>
                    <a:lnTo>
                      <a:pt x="236" y="118"/>
                    </a:lnTo>
                    <a:lnTo>
                      <a:pt x="214" y="100"/>
                    </a:lnTo>
                    <a:lnTo>
                      <a:pt x="192" y="82"/>
                    </a:lnTo>
                    <a:lnTo>
                      <a:pt x="166" y="64"/>
                    </a:lnTo>
                    <a:lnTo>
                      <a:pt x="140" y="48"/>
                    </a:lnTo>
                    <a:lnTo>
                      <a:pt x="110" y="34"/>
                    </a:lnTo>
                    <a:lnTo>
                      <a:pt x="76" y="20"/>
                    </a:lnTo>
                    <a:lnTo>
                      <a:pt x="40" y="8"/>
                    </a:lnTo>
                    <a:lnTo>
                      <a:pt x="0" y="0"/>
                    </a:lnTo>
                    <a:lnTo>
                      <a:pt x="0" y="22"/>
                    </a:lnTo>
                    <a:close/>
                  </a:path>
                </a:pathLst>
              </a:custGeom>
              <a:solidFill>
                <a:srgbClr val="BCBBC2"/>
              </a:solidFill>
              <a:ln w="9525">
                <a:noFill/>
                <a:round/>
                <a:headEnd/>
                <a:tailEnd/>
              </a:ln>
            </p:spPr>
            <p:txBody>
              <a:bodyPr/>
              <a:lstStyle/>
              <a:p>
                <a:endParaRPr lang="en-US"/>
              </a:p>
            </p:txBody>
          </p:sp>
          <p:sp>
            <p:nvSpPr>
              <p:cNvPr id="69" name="Freeform 11"/>
              <p:cNvSpPr>
                <a:spLocks/>
              </p:cNvSpPr>
              <p:nvPr/>
            </p:nvSpPr>
            <p:spPr bwMode="auto">
              <a:xfrm>
                <a:off x="394" y="882"/>
                <a:ext cx="300" cy="336"/>
              </a:xfrm>
              <a:custGeom>
                <a:avLst/>
                <a:gdLst>
                  <a:gd name="T0" fmla="*/ 0 w 300"/>
                  <a:gd name="T1" fmla="*/ 66 h 336"/>
                  <a:gd name="T2" fmla="*/ 2 w 300"/>
                  <a:gd name="T3" fmla="*/ 50 h 336"/>
                  <a:gd name="T4" fmla="*/ 12 w 300"/>
                  <a:gd name="T5" fmla="*/ 30 h 336"/>
                  <a:gd name="T6" fmla="*/ 36 w 300"/>
                  <a:gd name="T7" fmla="*/ 10 h 336"/>
                  <a:gd name="T8" fmla="*/ 56 w 300"/>
                  <a:gd name="T9" fmla="*/ 4 h 336"/>
                  <a:gd name="T10" fmla="*/ 92 w 300"/>
                  <a:gd name="T11" fmla="*/ 2 h 336"/>
                  <a:gd name="T12" fmla="*/ 118 w 300"/>
                  <a:gd name="T13" fmla="*/ 14 h 336"/>
                  <a:gd name="T14" fmla="*/ 140 w 300"/>
                  <a:gd name="T15" fmla="*/ 38 h 336"/>
                  <a:gd name="T16" fmla="*/ 166 w 300"/>
                  <a:gd name="T17" fmla="*/ 70 h 336"/>
                  <a:gd name="T18" fmla="*/ 198 w 300"/>
                  <a:gd name="T19" fmla="*/ 106 h 336"/>
                  <a:gd name="T20" fmla="*/ 240 w 300"/>
                  <a:gd name="T21" fmla="*/ 136 h 336"/>
                  <a:gd name="T22" fmla="*/ 296 w 300"/>
                  <a:gd name="T23" fmla="*/ 166 h 336"/>
                  <a:gd name="T24" fmla="*/ 300 w 300"/>
                  <a:gd name="T25" fmla="*/ 168 h 336"/>
                  <a:gd name="T26" fmla="*/ 298 w 300"/>
                  <a:gd name="T27" fmla="*/ 176 h 336"/>
                  <a:gd name="T28" fmla="*/ 286 w 300"/>
                  <a:gd name="T29" fmla="*/ 184 h 336"/>
                  <a:gd name="T30" fmla="*/ 270 w 300"/>
                  <a:gd name="T31" fmla="*/ 188 h 336"/>
                  <a:gd name="T32" fmla="*/ 262 w 300"/>
                  <a:gd name="T33" fmla="*/ 188 h 336"/>
                  <a:gd name="T34" fmla="*/ 266 w 300"/>
                  <a:gd name="T35" fmla="*/ 204 h 336"/>
                  <a:gd name="T36" fmla="*/ 262 w 300"/>
                  <a:gd name="T37" fmla="*/ 212 h 336"/>
                  <a:gd name="T38" fmla="*/ 244 w 300"/>
                  <a:gd name="T39" fmla="*/ 210 h 336"/>
                  <a:gd name="T40" fmla="*/ 244 w 300"/>
                  <a:gd name="T41" fmla="*/ 216 h 336"/>
                  <a:gd name="T42" fmla="*/ 240 w 300"/>
                  <a:gd name="T43" fmla="*/ 236 h 336"/>
                  <a:gd name="T44" fmla="*/ 230 w 300"/>
                  <a:gd name="T45" fmla="*/ 240 h 336"/>
                  <a:gd name="T46" fmla="*/ 220 w 300"/>
                  <a:gd name="T47" fmla="*/ 238 h 336"/>
                  <a:gd name="T48" fmla="*/ 222 w 300"/>
                  <a:gd name="T49" fmla="*/ 252 h 336"/>
                  <a:gd name="T50" fmla="*/ 220 w 300"/>
                  <a:gd name="T51" fmla="*/ 264 h 336"/>
                  <a:gd name="T52" fmla="*/ 208 w 300"/>
                  <a:gd name="T53" fmla="*/ 270 h 336"/>
                  <a:gd name="T54" fmla="*/ 196 w 300"/>
                  <a:gd name="T55" fmla="*/ 266 h 336"/>
                  <a:gd name="T56" fmla="*/ 196 w 300"/>
                  <a:gd name="T57" fmla="*/ 284 h 336"/>
                  <a:gd name="T58" fmla="*/ 188 w 300"/>
                  <a:gd name="T59" fmla="*/ 292 h 336"/>
                  <a:gd name="T60" fmla="*/ 172 w 300"/>
                  <a:gd name="T61" fmla="*/ 282 h 336"/>
                  <a:gd name="T62" fmla="*/ 172 w 300"/>
                  <a:gd name="T63" fmla="*/ 288 h 336"/>
                  <a:gd name="T64" fmla="*/ 166 w 300"/>
                  <a:gd name="T65" fmla="*/ 306 h 336"/>
                  <a:gd name="T66" fmla="*/ 154 w 300"/>
                  <a:gd name="T67" fmla="*/ 308 h 336"/>
                  <a:gd name="T68" fmla="*/ 148 w 300"/>
                  <a:gd name="T69" fmla="*/ 302 h 336"/>
                  <a:gd name="T70" fmla="*/ 144 w 300"/>
                  <a:gd name="T71" fmla="*/ 316 h 336"/>
                  <a:gd name="T72" fmla="*/ 136 w 300"/>
                  <a:gd name="T73" fmla="*/ 320 h 336"/>
                  <a:gd name="T74" fmla="*/ 122 w 300"/>
                  <a:gd name="T75" fmla="*/ 306 h 336"/>
                  <a:gd name="T76" fmla="*/ 124 w 300"/>
                  <a:gd name="T77" fmla="*/ 324 h 336"/>
                  <a:gd name="T78" fmla="*/ 120 w 300"/>
                  <a:gd name="T79" fmla="*/ 336 h 336"/>
                  <a:gd name="T80" fmla="*/ 118 w 300"/>
                  <a:gd name="T81" fmla="*/ 334 h 336"/>
                  <a:gd name="T82" fmla="*/ 106 w 300"/>
                  <a:gd name="T83" fmla="*/ 314 h 336"/>
                  <a:gd name="T84" fmla="*/ 86 w 300"/>
                  <a:gd name="T85" fmla="*/ 244 h 336"/>
                  <a:gd name="T86" fmla="*/ 78 w 300"/>
                  <a:gd name="T87" fmla="*/ 202 h 336"/>
                  <a:gd name="T88" fmla="*/ 66 w 300"/>
                  <a:gd name="T89" fmla="*/ 152 h 336"/>
                  <a:gd name="T90" fmla="*/ 50 w 300"/>
                  <a:gd name="T91" fmla="*/ 114 h 336"/>
                  <a:gd name="T92" fmla="*/ 28 w 300"/>
                  <a:gd name="T93" fmla="*/ 92 h 336"/>
                  <a:gd name="T94" fmla="*/ 0 w 300"/>
                  <a:gd name="T95" fmla="*/ 88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0"/>
                  <a:gd name="T145" fmla="*/ 0 h 336"/>
                  <a:gd name="T146" fmla="*/ 300 w 300"/>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0" h="336">
                    <a:moveTo>
                      <a:pt x="0" y="66"/>
                    </a:moveTo>
                    <a:lnTo>
                      <a:pt x="0" y="66"/>
                    </a:lnTo>
                    <a:lnTo>
                      <a:pt x="0" y="58"/>
                    </a:lnTo>
                    <a:lnTo>
                      <a:pt x="2" y="50"/>
                    </a:lnTo>
                    <a:lnTo>
                      <a:pt x="6" y="40"/>
                    </a:lnTo>
                    <a:lnTo>
                      <a:pt x="12" y="30"/>
                    </a:lnTo>
                    <a:lnTo>
                      <a:pt x="22" y="20"/>
                    </a:lnTo>
                    <a:lnTo>
                      <a:pt x="36" y="10"/>
                    </a:lnTo>
                    <a:lnTo>
                      <a:pt x="56" y="4"/>
                    </a:lnTo>
                    <a:lnTo>
                      <a:pt x="74" y="0"/>
                    </a:lnTo>
                    <a:lnTo>
                      <a:pt x="92" y="2"/>
                    </a:lnTo>
                    <a:lnTo>
                      <a:pt x="106" y="6"/>
                    </a:lnTo>
                    <a:lnTo>
                      <a:pt x="118" y="14"/>
                    </a:lnTo>
                    <a:lnTo>
                      <a:pt x="130" y="26"/>
                    </a:lnTo>
                    <a:lnTo>
                      <a:pt x="140" y="38"/>
                    </a:lnTo>
                    <a:lnTo>
                      <a:pt x="166" y="70"/>
                    </a:lnTo>
                    <a:lnTo>
                      <a:pt x="180" y="88"/>
                    </a:lnTo>
                    <a:lnTo>
                      <a:pt x="198" y="106"/>
                    </a:lnTo>
                    <a:lnTo>
                      <a:pt x="218" y="122"/>
                    </a:lnTo>
                    <a:lnTo>
                      <a:pt x="240" y="136"/>
                    </a:lnTo>
                    <a:lnTo>
                      <a:pt x="276" y="158"/>
                    </a:lnTo>
                    <a:lnTo>
                      <a:pt x="296" y="166"/>
                    </a:lnTo>
                    <a:lnTo>
                      <a:pt x="300" y="168"/>
                    </a:lnTo>
                    <a:lnTo>
                      <a:pt x="300" y="172"/>
                    </a:lnTo>
                    <a:lnTo>
                      <a:pt x="298" y="176"/>
                    </a:lnTo>
                    <a:lnTo>
                      <a:pt x="294" y="180"/>
                    </a:lnTo>
                    <a:lnTo>
                      <a:pt x="286" y="184"/>
                    </a:lnTo>
                    <a:lnTo>
                      <a:pt x="280" y="186"/>
                    </a:lnTo>
                    <a:lnTo>
                      <a:pt x="270" y="188"/>
                    </a:lnTo>
                    <a:lnTo>
                      <a:pt x="262" y="188"/>
                    </a:lnTo>
                    <a:lnTo>
                      <a:pt x="264" y="194"/>
                    </a:lnTo>
                    <a:lnTo>
                      <a:pt x="266" y="204"/>
                    </a:lnTo>
                    <a:lnTo>
                      <a:pt x="264" y="210"/>
                    </a:lnTo>
                    <a:lnTo>
                      <a:pt x="262" y="212"/>
                    </a:lnTo>
                    <a:lnTo>
                      <a:pt x="254" y="212"/>
                    </a:lnTo>
                    <a:lnTo>
                      <a:pt x="244" y="210"/>
                    </a:lnTo>
                    <a:lnTo>
                      <a:pt x="244" y="216"/>
                    </a:lnTo>
                    <a:lnTo>
                      <a:pt x="244" y="230"/>
                    </a:lnTo>
                    <a:lnTo>
                      <a:pt x="240" y="236"/>
                    </a:lnTo>
                    <a:lnTo>
                      <a:pt x="236" y="240"/>
                    </a:lnTo>
                    <a:lnTo>
                      <a:pt x="230" y="240"/>
                    </a:lnTo>
                    <a:lnTo>
                      <a:pt x="220" y="238"/>
                    </a:lnTo>
                    <a:lnTo>
                      <a:pt x="222" y="244"/>
                    </a:lnTo>
                    <a:lnTo>
                      <a:pt x="222" y="252"/>
                    </a:lnTo>
                    <a:lnTo>
                      <a:pt x="222" y="258"/>
                    </a:lnTo>
                    <a:lnTo>
                      <a:pt x="220" y="264"/>
                    </a:lnTo>
                    <a:lnTo>
                      <a:pt x="216" y="268"/>
                    </a:lnTo>
                    <a:lnTo>
                      <a:pt x="208" y="270"/>
                    </a:lnTo>
                    <a:lnTo>
                      <a:pt x="196" y="266"/>
                    </a:lnTo>
                    <a:lnTo>
                      <a:pt x="196" y="272"/>
                    </a:lnTo>
                    <a:lnTo>
                      <a:pt x="196" y="284"/>
                    </a:lnTo>
                    <a:lnTo>
                      <a:pt x="194" y="288"/>
                    </a:lnTo>
                    <a:lnTo>
                      <a:pt x="188" y="292"/>
                    </a:lnTo>
                    <a:lnTo>
                      <a:pt x="182" y="290"/>
                    </a:lnTo>
                    <a:lnTo>
                      <a:pt x="172" y="282"/>
                    </a:lnTo>
                    <a:lnTo>
                      <a:pt x="172" y="288"/>
                    </a:lnTo>
                    <a:lnTo>
                      <a:pt x="168" y="300"/>
                    </a:lnTo>
                    <a:lnTo>
                      <a:pt x="166" y="306"/>
                    </a:lnTo>
                    <a:lnTo>
                      <a:pt x="160" y="308"/>
                    </a:lnTo>
                    <a:lnTo>
                      <a:pt x="154" y="308"/>
                    </a:lnTo>
                    <a:lnTo>
                      <a:pt x="148" y="302"/>
                    </a:lnTo>
                    <a:lnTo>
                      <a:pt x="146" y="306"/>
                    </a:lnTo>
                    <a:lnTo>
                      <a:pt x="144" y="316"/>
                    </a:lnTo>
                    <a:lnTo>
                      <a:pt x="142" y="320"/>
                    </a:lnTo>
                    <a:lnTo>
                      <a:pt x="136" y="320"/>
                    </a:lnTo>
                    <a:lnTo>
                      <a:pt x="130" y="316"/>
                    </a:lnTo>
                    <a:lnTo>
                      <a:pt x="122" y="306"/>
                    </a:lnTo>
                    <a:lnTo>
                      <a:pt x="124" y="324"/>
                    </a:lnTo>
                    <a:lnTo>
                      <a:pt x="122" y="334"/>
                    </a:lnTo>
                    <a:lnTo>
                      <a:pt x="120" y="336"/>
                    </a:lnTo>
                    <a:lnTo>
                      <a:pt x="118" y="334"/>
                    </a:lnTo>
                    <a:lnTo>
                      <a:pt x="112" y="326"/>
                    </a:lnTo>
                    <a:lnTo>
                      <a:pt x="106" y="314"/>
                    </a:lnTo>
                    <a:lnTo>
                      <a:pt x="94" y="284"/>
                    </a:lnTo>
                    <a:lnTo>
                      <a:pt x="86" y="244"/>
                    </a:lnTo>
                    <a:lnTo>
                      <a:pt x="78" y="202"/>
                    </a:lnTo>
                    <a:lnTo>
                      <a:pt x="72" y="174"/>
                    </a:lnTo>
                    <a:lnTo>
                      <a:pt x="66" y="152"/>
                    </a:lnTo>
                    <a:lnTo>
                      <a:pt x="58" y="132"/>
                    </a:lnTo>
                    <a:lnTo>
                      <a:pt x="50" y="114"/>
                    </a:lnTo>
                    <a:lnTo>
                      <a:pt x="40" y="102"/>
                    </a:lnTo>
                    <a:lnTo>
                      <a:pt x="28" y="92"/>
                    </a:lnTo>
                    <a:lnTo>
                      <a:pt x="14" y="88"/>
                    </a:lnTo>
                    <a:lnTo>
                      <a:pt x="0" y="88"/>
                    </a:lnTo>
                    <a:lnTo>
                      <a:pt x="0" y="66"/>
                    </a:lnTo>
                    <a:close/>
                  </a:path>
                </a:pathLst>
              </a:custGeom>
              <a:solidFill>
                <a:srgbClr val="6F7283"/>
              </a:solidFill>
              <a:ln w="9525">
                <a:noFill/>
                <a:round/>
                <a:headEnd/>
                <a:tailEnd/>
              </a:ln>
            </p:spPr>
            <p:txBody>
              <a:bodyPr/>
              <a:lstStyle/>
              <a:p>
                <a:endParaRPr lang="en-US"/>
              </a:p>
            </p:txBody>
          </p:sp>
          <p:sp>
            <p:nvSpPr>
              <p:cNvPr id="70" name="Freeform 12"/>
              <p:cNvSpPr>
                <a:spLocks/>
              </p:cNvSpPr>
              <p:nvPr/>
            </p:nvSpPr>
            <p:spPr bwMode="auto">
              <a:xfrm>
                <a:off x="360" y="942"/>
                <a:ext cx="60" cy="40"/>
              </a:xfrm>
              <a:custGeom>
                <a:avLst/>
                <a:gdLst>
                  <a:gd name="T0" fmla="*/ 60 w 60"/>
                  <a:gd name="T1" fmla="*/ 16 h 40"/>
                  <a:gd name="T2" fmla="*/ 60 w 60"/>
                  <a:gd name="T3" fmla="*/ 16 h 40"/>
                  <a:gd name="T4" fmla="*/ 50 w 60"/>
                  <a:gd name="T5" fmla="*/ 12 h 40"/>
                  <a:gd name="T6" fmla="*/ 44 w 60"/>
                  <a:gd name="T7" fmla="*/ 8 h 40"/>
                  <a:gd name="T8" fmla="*/ 36 w 60"/>
                  <a:gd name="T9" fmla="*/ 0 h 40"/>
                  <a:gd name="T10" fmla="*/ 36 w 60"/>
                  <a:gd name="T11" fmla="*/ 0 h 40"/>
                  <a:gd name="T12" fmla="*/ 30 w 60"/>
                  <a:gd name="T13" fmla="*/ 6 h 40"/>
                  <a:gd name="T14" fmla="*/ 22 w 60"/>
                  <a:gd name="T15" fmla="*/ 12 h 40"/>
                  <a:gd name="T16" fmla="*/ 14 w 60"/>
                  <a:gd name="T17" fmla="*/ 16 h 40"/>
                  <a:gd name="T18" fmla="*/ 14 w 60"/>
                  <a:gd name="T19" fmla="*/ 16 h 40"/>
                  <a:gd name="T20" fmla="*/ 8 w 60"/>
                  <a:gd name="T21" fmla="*/ 22 h 40"/>
                  <a:gd name="T22" fmla="*/ 2 w 60"/>
                  <a:gd name="T23" fmla="*/ 30 h 40"/>
                  <a:gd name="T24" fmla="*/ 0 w 60"/>
                  <a:gd name="T25" fmla="*/ 40 h 40"/>
                  <a:gd name="T26" fmla="*/ 0 w 60"/>
                  <a:gd name="T27" fmla="*/ 40 h 40"/>
                  <a:gd name="T28" fmla="*/ 8 w 60"/>
                  <a:gd name="T29" fmla="*/ 34 h 40"/>
                  <a:gd name="T30" fmla="*/ 16 w 60"/>
                  <a:gd name="T31" fmla="*/ 32 h 40"/>
                  <a:gd name="T32" fmla="*/ 24 w 60"/>
                  <a:gd name="T33" fmla="*/ 30 h 40"/>
                  <a:gd name="T34" fmla="*/ 24 w 60"/>
                  <a:gd name="T35" fmla="*/ 30 h 40"/>
                  <a:gd name="T36" fmla="*/ 48 w 60"/>
                  <a:gd name="T37" fmla="*/ 26 h 40"/>
                  <a:gd name="T38" fmla="*/ 48 w 60"/>
                  <a:gd name="T39" fmla="*/ 26 h 40"/>
                  <a:gd name="T40" fmla="*/ 52 w 60"/>
                  <a:gd name="T41" fmla="*/ 22 h 40"/>
                  <a:gd name="T42" fmla="*/ 54 w 60"/>
                  <a:gd name="T43" fmla="*/ 18 h 40"/>
                  <a:gd name="T44" fmla="*/ 60 w 60"/>
                  <a:gd name="T45" fmla="*/ 16 h 40"/>
                  <a:gd name="T46" fmla="*/ 60 w 60"/>
                  <a:gd name="T47" fmla="*/ 16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40"/>
                  <a:gd name="T74" fmla="*/ 60 w 60"/>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40">
                    <a:moveTo>
                      <a:pt x="60" y="16"/>
                    </a:moveTo>
                    <a:lnTo>
                      <a:pt x="60" y="16"/>
                    </a:lnTo>
                    <a:lnTo>
                      <a:pt x="50" y="12"/>
                    </a:lnTo>
                    <a:lnTo>
                      <a:pt x="44" y="8"/>
                    </a:lnTo>
                    <a:lnTo>
                      <a:pt x="36" y="0"/>
                    </a:lnTo>
                    <a:lnTo>
                      <a:pt x="30" y="6"/>
                    </a:lnTo>
                    <a:lnTo>
                      <a:pt x="22" y="12"/>
                    </a:lnTo>
                    <a:lnTo>
                      <a:pt x="14" y="16"/>
                    </a:lnTo>
                    <a:lnTo>
                      <a:pt x="8" y="22"/>
                    </a:lnTo>
                    <a:lnTo>
                      <a:pt x="2" y="30"/>
                    </a:lnTo>
                    <a:lnTo>
                      <a:pt x="0" y="40"/>
                    </a:lnTo>
                    <a:lnTo>
                      <a:pt x="8" y="34"/>
                    </a:lnTo>
                    <a:lnTo>
                      <a:pt x="16" y="32"/>
                    </a:lnTo>
                    <a:lnTo>
                      <a:pt x="24" y="30"/>
                    </a:lnTo>
                    <a:lnTo>
                      <a:pt x="48" y="26"/>
                    </a:lnTo>
                    <a:lnTo>
                      <a:pt x="52" y="22"/>
                    </a:lnTo>
                    <a:lnTo>
                      <a:pt x="54" y="18"/>
                    </a:lnTo>
                    <a:lnTo>
                      <a:pt x="60" y="16"/>
                    </a:lnTo>
                    <a:close/>
                  </a:path>
                </a:pathLst>
              </a:custGeom>
              <a:solidFill>
                <a:srgbClr val="484B58"/>
              </a:solidFill>
              <a:ln w="9525">
                <a:noFill/>
                <a:round/>
                <a:headEnd/>
                <a:tailEnd/>
              </a:ln>
            </p:spPr>
            <p:txBody>
              <a:bodyPr/>
              <a:lstStyle/>
              <a:p>
                <a:endParaRPr lang="en-US"/>
              </a:p>
            </p:txBody>
          </p:sp>
          <p:sp>
            <p:nvSpPr>
              <p:cNvPr id="71" name="Freeform 13"/>
              <p:cNvSpPr>
                <a:spLocks/>
              </p:cNvSpPr>
              <p:nvPr/>
            </p:nvSpPr>
            <p:spPr bwMode="auto">
              <a:xfrm>
                <a:off x="382" y="940"/>
                <a:ext cx="34" cy="18"/>
              </a:xfrm>
              <a:custGeom>
                <a:avLst/>
                <a:gdLst>
                  <a:gd name="T0" fmla="*/ 0 w 34"/>
                  <a:gd name="T1" fmla="*/ 12 h 18"/>
                  <a:gd name="T2" fmla="*/ 0 w 34"/>
                  <a:gd name="T3" fmla="*/ 12 h 18"/>
                  <a:gd name="T4" fmla="*/ 6 w 34"/>
                  <a:gd name="T5" fmla="*/ 12 h 18"/>
                  <a:gd name="T6" fmla="*/ 14 w 34"/>
                  <a:gd name="T7" fmla="*/ 14 h 18"/>
                  <a:gd name="T8" fmla="*/ 14 w 34"/>
                  <a:gd name="T9" fmla="*/ 14 h 18"/>
                  <a:gd name="T10" fmla="*/ 22 w 34"/>
                  <a:gd name="T11" fmla="*/ 16 h 18"/>
                  <a:gd name="T12" fmla="*/ 30 w 34"/>
                  <a:gd name="T13" fmla="*/ 18 h 18"/>
                  <a:gd name="T14" fmla="*/ 30 w 34"/>
                  <a:gd name="T15" fmla="*/ 18 h 18"/>
                  <a:gd name="T16" fmla="*/ 34 w 34"/>
                  <a:gd name="T17" fmla="*/ 16 h 18"/>
                  <a:gd name="T18" fmla="*/ 34 w 34"/>
                  <a:gd name="T19" fmla="*/ 10 h 18"/>
                  <a:gd name="T20" fmla="*/ 32 w 34"/>
                  <a:gd name="T21" fmla="*/ 6 h 18"/>
                  <a:gd name="T22" fmla="*/ 26 w 34"/>
                  <a:gd name="T23" fmla="*/ 2 h 18"/>
                  <a:gd name="T24" fmla="*/ 26 w 34"/>
                  <a:gd name="T25" fmla="*/ 2 h 18"/>
                  <a:gd name="T26" fmla="*/ 20 w 34"/>
                  <a:gd name="T27" fmla="*/ 0 h 18"/>
                  <a:gd name="T28" fmla="*/ 12 w 34"/>
                  <a:gd name="T29" fmla="*/ 0 h 18"/>
                  <a:gd name="T30" fmla="*/ 6 w 34"/>
                  <a:gd name="T31" fmla="*/ 4 h 18"/>
                  <a:gd name="T32" fmla="*/ 0 w 34"/>
                  <a:gd name="T33" fmla="*/ 12 h 18"/>
                  <a:gd name="T34" fmla="*/ 0 w 3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18"/>
                  <a:gd name="T56" fmla="*/ 34 w 3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18">
                    <a:moveTo>
                      <a:pt x="0" y="12"/>
                    </a:moveTo>
                    <a:lnTo>
                      <a:pt x="0" y="12"/>
                    </a:lnTo>
                    <a:lnTo>
                      <a:pt x="6" y="12"/>
                    </a:lnTo>
                    <a:lnTo>
                      <a:pt x="14" y="14"/>
                    </a:lnTo>
                    <a:lnTo>
                      <a:pt x="22" y="16"/>
                    </a:lnTo>
                    <a:lnTo>
                      <a:pt x="30" y="18"/>
                    </a:lnTo>
                    <a:lnTo>
                      <a:pt x="34" y="16"/>
                    </a:lnTo>
                    <a:lnTo>
                      <a:pt x="34" y="10"/>
                    </a:lnTo>
                    <a:lnTo>
                      <a:pt x="32" y="6"/>
                    </a:lnTo>
                    <a:lnTo>
                      <a:pt x="26" y="2"/>
                    </a:lnTo>
                    <a:lnTo>
                      <a:pt x="20" y="0"/>
                    </a:lnTo>
                    <a:lnTo>
                      <a:pt x="12" y="0"/>
                    </a:lnTo>
                    <a:lnTo>
                      <a:pt x="6" y="4"/>
                    </a:lnTo>
                    <a:lnTo>
                      <a:pt x="0" y="12"/>
                    </a:lnTo>
                    <a:close/>
                  </a:path>
                </a:pathLst>
              </a:custGeom>
              <a:solidFill>
                <a:srgbClr val="DAD9DD"/>
              </a:solidFill>
              <a:ln w="9525">
                <a:noFill/>
                <a:round/>
                <a:headEnd/>
                <a:tailEnd/>
              </a:ln>
            </p:spPr>
            <p:txBody>
              <a:bodyPr/>
              <a:lstStyle/>
              <a:p>
                <a:endParaRPr lang="en-US"/>
              </a:p>
            </p:txBody>
          </p:sp>
          <p:sp>
            <p:nvSpPr>
              <p:cNvPr id="72" name="Freeform 14"/>
              <p:cNvSpPr>
                <a:spLocks/>
              </p:cNvSpPr>
              <p:nvPr/>
            </p:nvSpPr>
            <p:spPr bwMode="auto">
              <a:xfrm>
                <a:off x="434" y="928"/>
                <a:ext cx="30" cy="16"/>
              </a:xfrm>
              <a:custGeom>
                <a:avLst/>
                <a:gdLst>
                  <a:gd name="T0" fmla="*/ 0 w 30"/>
                  <a:gd name="T1" fmla="*/ 4 h 16"/>
                  <a:gd name="T2" fmla="*/ 0 w 30"/>
                  <a:gd name="T3" fmla="*/ 4 h 16"/>
                  <a:gd name="T4" fmla="*/ 2 w 30"/>
                  <a:gd name="T5" fmla="*/ 8 h 16"/>
                  <a:gd name="T6" fmla="*/ 8 w 30"/>
                  <a:gd name="T7" fmla="*/ 14 h 16"/>
                  <a:gd name="T8" fmla="*/ 12 w 30"/>
                  <a:gd name="T9" fmla="*/ 16 h 16"/>
                  <a:gd name="T10" fmla="*/ 18 w 30"/>
                  <a:gd name="T11" fmla="*/ 14 h 16"/>
                  <a:gd name="T12" fmla="*/ 24 w 30"/>
                  <a:gd name="T13" fmla="*/ 10 h 16"/>
                  <a:gd name="T14" fmla="*/ 30 w 30"/>
                  <a:gd name="T15" fmla="*/ 0 h 16"/>
                  <a:gd name="T16" fmla="*/ 30 w 30"/>
                  <a:gd name="T17" fmla="*/ 0 h 16"/>
                  <a:gd name="T18" fmla="*/ 28 w 30"/>
                  <a:gd name="T19" fmla="*/ 2 h 16"/>
                  <a:gd name="T20" fmla="*/ 22 w 30"/>
                  <a:gd name="T21" fmla="*/ 8 h 16"/>
                  <a:gd name="T22" fmla="*/ 16 w 30"/>
                  <a:gd name="T23" fmla="*/ 10 h 16"/>
                  <a:gd name="T24" fmla="*/ 12 w 30"/>
                  <a:gd name="T25" fmla="*/ 10 h 16"/>
                  <a:gd name="T26" fmla="*/ 6 w 30"/>
                  <a:gd name="T27" fmla="*/ 8 h 16"/>
                  <a:gd name="T28" fmla="*/ 0 w 30"/>
                  <a:gd name="T29" fmla="*/ 4 h 16"/>
                  <a:gd name="T30" fmla="*/ 0 w 30"/>
                  <a:gd name="T31" fmla="*/ 4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6"/>
                  <a:gd name="T50" fmla="*/ 30 w 30"/>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6">
                    <a:moveTo>
                      <a:pt x="0" y="4"/>
                    </a:moveTo>
                    <a:lnTo>
                      <a:pt x="0" y="4"/>
                    </a:lnTo>
                    <a:lnTo>
                      <a:pt x="2" y="8"/>
                    </a:lnTo>
                    <a:lnTo>
                      <a:pt x="8" y="14"/>
                    </a:lnTo>
                    <a:lnTo>
                      <a:pt x="12" y="16"/>
                    </a:lnTo>
                    <a:lnTo>
                      <a:pt x="18" y="14"/>
                    </a:lnTo>
                    <a:lnTo>
                      <a:pt x="24" y="10"/>
                    </a:lnTo>
                    <a:lnTo>
                      <a:pt x="30" y="0"/>
                    </a:lnTo>
                    <a:lnTo>
                      <a:pt x="28" y="2"/>
                    </a:lnTo>
                    <a:lnTo>
                      <a:pt x="22" y="8"/>
                    </a:lnTo>
                    <a:lnTo>
                      <a:pt x="16" y="10"/>
                    </a:lnTo>
                    <a:lnTo>
                      <a:pt x="12" y="10"/>
                    </a:lnTo>
                    <a:lnTo>
                      <a:pt x="6" y="8"/>
                    </a:lnTo>
                    <a:lnTo>
                      <a:pt x="0" y="4"/>
                    </a:lnTo>
                    <a:close/>
                  </a:path>
                </a:pathLst>
              </a:custGeom>
              <a:solidFill>
                <a:srgbClr val="000000"/>
              </a:solidFill>
              <a:ln w="9525">
                <a:noFill/>
                <a:round/>
                <a:headEnd/>
                <a:tailEnd/>
              </a:ln>
            </p:spPr>
            <p:txBody>
              <a:bodyPr/>
              <a:lstStyle/>
              <a:p>
                <a:endParaRPr lang="en-US"/>
              </a:p>
            </p:txBody>
          </p:sp>
          <p:sp>
            <p:nvSpPr>
              <p:cNvPr id="73" name="Freeform 15"/>
              <p:cNvSpPr>
                <a:spLocks/>
              </p:cNvSpPr>
              <p:nvPr/>
            </p:nvSpPr>
            <p:spPr bwMode="auto">
              <a:xfrm>
                <a:off x="506" y="1060"/>
                <a:ext cx="30" cy="48"/>
              </a:xfrm>
              <a:custGeom>
                <a:avLst/>
                <a:gdLst>
                  <a:gd name="T0" fmla="*/ 22 w 30"/>
                  <a:gd name="T1" fmla="*/ 0 h 48"/>
                  <a:gd name="T2" fmla="*/ 22 w 30"/>
                  <a:gd name="T3" fmla="*/ 0 h 48"/>
                  <a:gd name="T4" fmla="*/ 28 w 30"/>
                  <a:gd name="T5" fmla="*/ 24 h 48"/>
                  <a:gd name="T6" fmla="*/ 30 w 30"/>
                  <a:gd name="T7" fmla="*/ 40 h 48"/>
                  <a:gd name="T8" fmla="*/ 30 w 30"/>
                  <a:gd name="T9" fmla="*/ 46 h 48"/>
                  <a:gd name="T10" fmla="*/ 28 w 30"/>
                  <a:gd name="T11" fmla="*/ 48 h 48"/>
                  <a:gd name="T12" fmla="*/ 26 w 30"/>
                  <a:gd name="T13" fmla="*/ 48 h 48"/>
                  <a:gd name="T14" fmla="*/ 26 w 30"/>
                  <a:gd name="T15" fmla="*/ 48 h 48"/>
                  <a:gd name="T16" fmla="*/ 22 w 30"/>
                  <a:gd name="T17" fmla="*/ 46 h 48"/>
                  <a:gd name="T18" fmla="*/ 18 w 30"/>
                  <a:gd name="T19" fmla="*/ 42 h 48"/>
                  <a:gd name="T20" fmla="*/ 8 w 30"/>
                  <a:gd name="T21" fmla="*/ 32 h 48"/>
                  <a:gd name="T22" fmla="*/ 0 w 30"/>
                  <a:gd name="T23" fmla="*/ 16 h 48"/>
                  <a:gd name="T24" fmla="*/ 0 w 30"/>
                  <a:gd name="T25" fmla="*/ 16 h 48"/>
                  <a:gd name="T26" fmla="*/ 8 w 30"/>
                  <a:gd name="T27" fmla="*/ 26 h 48"/>
                  <a:gd name="T28" fmla="*/ 16 w 30"/>
                  <a:gd name="T29" fmla="*/ 32 h 48"/>
                  <a:gd name="T30" fmla="*/ 18 w 30"/>
                  <a:gd name="T31" fmla="*/ 32 h 48"/>
                  <a:gd name="T32" fmla="*/ 20 w 30"/>
                  <a:gd name="T33" fmla="*/ 32 h 48"/>
                  <a:gd name="T34" fmla="*/ 20 w 30"/>
                  <a:gd name="T35" fmla="*/ 32 h 48"/>
                  <a:gd name="T36" fmla="*/ 22 w 30"/>
                  <a:gd name="T37" fmla="*/ 30 h 48"/>
                  <a:gd name="T38" fmla="*/ 22 w 30"/>
                  <a:gd name="T39" fmla="*/ 26 h 48"/>
                  <a:gd name="T40" fmla="*/ 22 w 30"/>
                  <a:gd name="T41" fmla="*/ 16 h 48"/>
                  <a:gd name="T42" fmla="*/ 22 w 30"/>
                  <a:gd name="T43" fmla="*/ 0 h 48"/>
                  <a:gd name="T44" fmla="*/ 22 w 30"/>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48"/>
                  <a:gd name="T71" fmla="*/ 30 w 30"/>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48">
                    <a:moveTo>
                      <a:pt x="22" y="0"/>
                    </a:moveTo>
                    <a:lnTo>
                      <a:pt x="22" y="0"/>
                    </a:lnTo>
                    <a:lnTo>
                      <a:pt x="28" y="24"/>
                    </a:lnTo>
                    <a:lnTo>
                      <a:pt x="30" y="40"/>
                    </a:lnTo>
                    <a:lnTo>
                      <a:pt x="30" y="46"/>
                    </a:lnTo>
                    <a:lnTo>
                      <a:pt x="28" y="48"/>
                    </a:lnTo>
                    <a:lnTo>
                      <a:pt x="26" y="48"/>
                    </a:lnTo>
                    <a:lnTo>
                      <a:pt x="22" y="46"/>
                    </a:lnTo>
                    <a:lnTo>
                      <a:pt x="18" y="42"/>
                    </a:lnTo>
                    <a:lnTo>
                      <a:pt x="8" y="32"/>
                    </a:lnTo>
                    <a:lnTo>
                      <a:pt x="0" y="16"/>
                    </a:lnTo>
                    <a:lnTo>
                      <a:pt x="8" y="26"/>
                    </a:lnTo>
                    <a:lnTo>
                      <a:pt x="16" y="32"/>
                    </a:lnTo>
                    <a:lnTo>
                      <a:pt x="18" y="32"/>
                    </a:lnTo>
                    <a:lnTo>
                      <a:pt x="20" y="32"/>
                    </a:lnTo>
                    <a:lnTo>
                      <a:pt x="22" y="30"/>
                    </a:lnTo>
                    <a:lnTo>
                      <a:pt x="22" y="26"/>
                    </a:lnTo>
                    <a:lnTo>
                      <a:pt x="22" y="16"/>
                    </a:lnTo>
                    <a:lnTo>
                      <a:pt x="22" y="0"/>
                    </a:lnTo>
                    <a:close/>
                  </a:path>
                </a:pathLst>
              </a:custGeom>
              <a:solidFill>
                <a:srgbClr val="679E9C"/>
              </a:solidFill>
              <a:ln w="9525">
                <a:noFill/>
                <a:round/>
                <a:headEnd/>
                <a:tailEnd/>
              </a:ln>
            </p:spPr>
            <p:txBody>
              <a:bodyPr/>
              <a:lstStyle/>
              <a:p>
                <a:endParaRPr lang="en-US"/>
              </a:p>
            </p:txBody>
          </p:sp>
          <p:sp>
            <p:nvSpPr>
              <p:cNvPr id="74" name="Freeform 16"/>
              <p:cNvSpPr>
                <a:spLocks/>
              </p:cNvSpPr>
              <p:nvPr/>
            </p:nvSpPr>
            <p:spPr bwMode="auto">
              <a:xfrm>
                <a:off x="546" y="1088"/>
                <a:ext cx="30" cy="48"/>
              </a:xfrm>
              <a:custGeom>
                <a:avLst/>
                <a:gdLst>
                  <a:gd name="T0" fmla="*/ 22 w 30"/>
                  <a:gd name="T1" fmla="*/ 0 h 48"/>
                  <a:gd name="T2" fmla="*/ 22 w 30"/>
                  <a:gd name="T3" fmla="*/ 0 h 48"/>
                  <a:gd name="T4" fmla="*/ 28 w 30"/>
                  <a:gd name="T5" fmla="*/ 24 h 48"/>
                  <a:gd name="T6" fmla="*/ 30 w 30"/>
                  <a:gd name="T7" fmla="*/ 40 h 48"/>
                  <a:gd name="T8" fmla="*/ 30 w 30"/>
                  <a:gd name="T9" fmla="*/ 46 h 48"/>
                  <a:gd name="T10" fmla="*/ 28 w 30"/>
                  <a:gd name="T11" fmla="*/ 46 h 48"/>
                  <a:gd name="T12" fmla="*/ 26 w 30"/>
                  <a:gd name="T13" fmla="*/ 48 h 48"/>
                  <a:gd name="T14" fmla="*/ 26 w 30"/>
                  <a:gd name="T15" fmla="*/ 48 h 48"/>
                  <a:gd name="T16" fmla="*/ 22 w 30"/>
                  <a:gd name="T17" fmla="*/ 46 h 48"/>
                  <a:gd name="T18" fmla="*/ 18 w 30"/>
                  <a:gd name="T19" fmla="*/ 42 h 48"/>
                  <a:gd name="T20" fmla="*/ 8 w 30"/>
                  <a:gd name="T21" fmla="*/ 32 h 48"/>
                  <a:gd name="T22" fmla="*/ 0 w 30"/>
                  <a:gd name="T23" fmla="*/ 16 h 48"/>
                  <a:gd name="T24" fmla="*/ 0 w 30"/>
                  <a:gd name="T25" fmla="*/ 16 h 48"/>
                  <a:gd name="T26" fmla="*/ 8 w 30"/>
                  <a:gd name="T27" fmla="*/ 26 h 48"/>
                  <a:gd name="T28" fmla="*/ 16 w 30"/>
                  <a:gd name="T29" fmla="*/ 30 h 48"/>
                  <a:gd name="T30" fmla="*/ 18 w 30"/>
                  <a:gd name="T31" fmla="*/ 32 h 48"/>
                  <a:gd name="T32" fmla="*/ 20 w 30"/>
                  <a:gd name="T33" fmla="*/ 32 h 48"/>
                  <a:gd name="T34" fmla="*/ 20 w 30"/>
                  <a:gd name="T35" fmla="*/ 32 h 48"/>
                  <a:gd name="T36" fmla="*/ 22 w 30"/>
                  <a:gd name="T37" fmla="*/ 30 h 48"/>
                  <a:gd name="T38" fmla="*/ 22 w 30"/>
                  <a:gd name="T39" fmla="*/ 26 h 48"/>
                  <a:gd name="T40" fmla="*/ 22 w 30"/>
                  <a:gd name="T41" fmla="*/ 14 h 48"/>
                  <a:gd name="T42" fmla="*/ 22 w 30"/>
                  <a:gd name="T43" fmla="*/ 0 h 48"/>
                  <a:gd name="T44" fmla="*/ 22 w 30"/>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48"/>
                  <a:gd name="T71" fmla="*/ 30 w 30"/>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48">
                    <a:moveTo>
                      <a:pt x="22" y="0"/>
                    </a:moveTo>
                    <a:lnTo>
                      <a:pt x="22" y="0"/>
                    </a:lnTo>
                    <a:lnTo>
                      <a:pt x="28" y="24"/>
                    </a:lnTo>
                    <a:lnTo>
                      <a:pt x="30" y="40"/>
                    </a:lnTo>
                    <a:lnTo>
                      <a:pt x="30" y="46"/>
                    </a:lnTo>
                    <a:lnTo>
                      <a:pt x="28" y="46"/>
                    </a:lnTo>
                    <a:lnTo>
                      <a:pt x="26" y="48"/>
                    </a:lnTo>
                    <a:lnTo>
                      <a:pt x="22" y="46"/>
                    </a:lnTo>
                    <a:lnTo>
                      <a:pt x="18" y="42"/>
                    </a:lnTo>
                    <a:lnTo>
                      <a:pt x="8" y="32"/>
                    </a:lnTo>
                    <a:lnTo>
                      <a:pt x="0" y="16"/>
                    </a:lnTo>
                    <a:lnTo>
                      <a:pt x="8" y="26"/>
                    </a:lnTo>
                    <a:lnTo>
                      <a:pt x="16" y="30"/>
                    </a:lnTo>
                    <a:lnTo>
                      <a:pt x="18" y="32"/>
                    </a:lnTo>
                    <a:lnTo>
                      <a:pt x="20" y="32"/>
                    </a:lnTo>
                    <a:lnTo>
                      <a:pt x="22" y="30"/>
                    </a:lnTo>
                    <a:lnTo>
                      <a:pt x="22" y="26"/>
                    </a:lnTo>
                    <a:lnTo>
                      <a:pt x="22" y="14"/>
                    </a:lnTo>
                    <a:lnTo>
                      <a:pt x="22" y="0"/>
                    </a:lnTo>
                    <a:close/>
                  </a:path>
                </a:pathLst>
              </a:custGeom>
              <a:solidFill>
                <a:srgbClr val="679E9C"/>
              </a:solidFill>
              <a:ln w="9525">
                <a:noFill/>
                <a:round/>
                <a:headEnd/>
                <a:tailEnd/>
              </a:ln>
            </p:spPr>
            <p:txBody>
              <a:bodyPr/>
              <a:lstStyle/>
              <a:p>
                <a:endParaRPr lang="en-US"/>
              </a:p>
            </p:txBody>
          </p:sp>
          <p:sp>
            <p:nvSpPr>
              <p:cNvPr id="75" name="Freeform 17"/>
              <p:cNvSpPr>
                <a:spLocks/>
              </p:cNvSpPr>
              <p:nvPr/>
            </p:nvSpPr>
            <p:spPr bwMode="auto">
              <a:xfrm>
                <a:off x="536" y="1034"/>
                <a:ext cx="32" cy="48"/>
              </a:xfrm>
              <a:custGeom>
                <a:avLst/>
                <a:gdLst>
                  <a:gd name="T0" fmla="*/ 22 w 32"/>
                  <a:gd name="T1" fmla="*/ 0 h 48"/>
                  <a:gd name="T2" fmla="*/ 22 w 32"/>
                  <a:gd name="T3" fmla="*/ 0 h 48"/>
                  <a:gd name="T4" fmla="*/ 30 w 32"/>
                  <a:gd name="T5" fmla="*/ 24 h 48"/>
                  <a:gd name="T6" fmla="*/ 32 w 32"/>
                  <a:gd name="T7" fmla="*/ 42 h 48"/>
                  <a:gd name="T8" fmla="*/ 30 w 32"/>
                  <a:gd name="T9" fmla="*/ 46 h 48"/>
                  <a:gd name="T10" fmla="*/ 30 w 32"/>
                  <a:gd name="T11" fmla="*/ 48 h 48"/>
                  <a:gd name="T12" fmla="*/ 28 w 32"/>
                  <a:gd name="T13" fmla="*/ 48 h 48"/>
                  <a:gd name="T14" fmla="*/ 28 w 32"/>
                  <a:gd name="T15" fmla="*/ 48 h 48"/>
                  <a:gd name="T16" fmla="*/ 24 w 32"/>
                  <a:gd name="T17" fmla="*/ 46 h 48"/>
                  <a:gd name="T18" fmla="*/ 18 w 32"/>
                  <a:gd name="T19" fmla="*/ 44 h 48"/>
                  <a:gd name="T20" fmla="*/ 10 w 32"/>
                  <a:gd name="T21" fmla="*/ 32 h 48"/>
                  <a:gd name="T22" fmla="*/ 0 w 32"/>
                  <a:gd name="T23" fmla="*/ 18 h 48"/>
                  <a:gd name="T24" fmla="*/ 0 w 32"/>
                  <a:gd name="T25" fmla="*/ 18 h 48"/>
                  <a:gd name="T26" fmla="*/ 10 w 32"/>
                  <a:gd name="T27" fmla="*/ 26 h 48"/>
                  <a:gd name="T28" fmla="*/ 16 w 32"/>
                  <a:gd name="T29" fmla="*/ 32 h 48"/>
                  <a:gd name="T30" fmla="*/ 20 w 32"/>
                  <a:gd name="T31" fmla="*/ 34 h 48"/>
                  <a:gd name="T32" fmla="*/ 22 w 32"/>
                  <a:gd name="T33" fmla="*/ 34 h 48"/>
                  <a:gd name="T34" fmla="*/ 22 w 32"/>
                  <a:gd name="T35" fmla="*/ 34 h 48"/>
                  <a:gd name="T36" fmla="*/ 24 w 32"/>
                  <a:gd name="T37" fmla="*/ 32 h 48"/>
                  <a:gd name="T38" fmla="*/ 24 w 32"/>
                  <a:gd name="T39" fmla="*/ 28 h 48"/>
                  <a:gd name="T40" fmla="*/ 24 w 32"/>
                  <a:gd name="T41" fmla="*/ 16 h 48"/>
                  <a:gd name="T42" fmla="*/ 22 w 32"/>
                  <a:gd name="T43" fmla="*/ 0 h 48"/>
                  <a:gd name="T44" fmla="*/ 22 w 32"/>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48"/>
                  <a:gd name="T71" fmla="*/ 32 w 32"/>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48">
                    <a:moveTo>
                      <a:pt x="22" y="0"/>
                    </a:moveTo>
                    <a:lnTo>
                      <a:pt x="22" y="0"/>
                    </a:lnTo>
                    <a:lnTo>
                      <a:pt x="30" y="24"/>
                    </a:lnTo>
                    <a:lnTo>
                      <a:pt x="32" y="42"/>
                    </a:lnTo>
                    <a:lnTo>
                      <a:pt x="30" y="46"/>
                    </a:lnTo>
                    <a:lnTo>
                      <a:pt x="30" y="48"/>
                    </a:lnTo>
                    <a:lnTo>
                      <a:pt x="28" y="48"/>
                    </a:lnTo>
                    <a:lnTo>
                      <a:pt x="24" y="46"/>
                    </a:lnTo>
                    <a:lnTo>
                      <a:pt x="18" y="44"/>
                    </a:lnTo>
                    <a:lnTo>
                      <a:pt x="10" y="32"/>
                    </a:lnTo>
                    <a:lnTo>
                      <a:pt x="0" y="18"/>
                    </a:lnTo>
                    <a:lnTo>
                      <a:pt x="10" y="26"/>
                    </a:lnTo>
                    <a:lnTo>
                      <a:pt x="16" y="32"/>
                    </a:lnTo>
                    <a:lnTo>
                      <a:pt x="20" y="34"/>
                    </a:lnTo>
                    <a:lnTo>
                      <a:pt x="22" y="34"/>
                    </a:lnTo>
                    <a:lnTo>
                      <a:pt x="24" y="32"/>
                    </a:lnTo>
                    <a:lnTo>
                      <a:pt x="24" y="28"/>
                    </a:lnTo>
                    <a:lnTo>
                      <a:pt x="24" y="16"/>
                    </a:lnTo>
                    <a:lnTo>
                      <a:pt x="22" y="0"/>
                    </a:lnTo>
                    <a:close/>
                  </a:path>
                </a:pathLst>
              </a:custGeom>
              <a:solidFill>
                <a:srgbClr val="679E9C"/>
              </a:solidFill>
              <a:ln w="9525">
                <a:noFill/>
                <a:round/>
                <a:headEnd/>
                <a:tailEnd/>
              </a:ln>
            </p:spPr>
            <p:txBody>
              <a:bodyPr/>
              <a:lstStyle/>
              <a:p>
                <a:endParaRPr lang="en-US"/>
              </a:p>
            </p:txBody>
          </p:sp>
          <p:sp>
            <p:nvSpPr>
              <p:cNvPr id="76" name="Freeform 18"/>
              <p:cNvSpPr>
                <a:spLocks/>
              </p:cNvSpPr>
              <p:nvPr/>
            </p:nvSpPr>
            <p:spPr bwMode="auto">
              <a:xfrm>
                <a:off x="502" y="1004"/>
                <a:ext cx="32" cy="48"/>
              </a:xfrm>
              <a:custGeom>
                <a:avLst/>
                <a:gdLst>
                  <a:gd name="T0" fmla="*/ 22 w 32"/>
                  <a:gd name="T1" fmla="*/ 0 h 48"/>
                  <a:gd name="T2" fmla="*/ 22 w 32"/>
                  <a:gd name="T3" fmla="*/ 0 h 48"/>
                  <a:gd name="T4" fmla="*/ 28 w 32"/>
                  <a:gd name="T5" fmla="*/ 24 h 48"/>
                  <a:gd name="T6" fmla="*/ 32 w 32"/>
                  <a:gd name="T7" fmla="*/ 42 h 48"/>
                  <a:gd name="T8" fmla="*/ 30 w 32"/>
                  <a:gd name="T9" fmla="*/ 46 h 48"/>
                  <a:gd name="T10" fmla="*/ 30 w 32"/>
                  <a:gd name="T11" fmla="*/ 48 h 48"/>
                  <a:gd name="T12" fmla="*/ 28 w 32"/>
                  <a:gd name="T13" fmla="*/ 48 h 48"/>
                  <a:gd name="T14" fmla="*/ 28 w 32"/>
                  <a:gd name="T15" fmla="*/ 48 h 48"/>
                  <a:gd name="T16" fmla="*/ 22 w 32"/>
                  <a:gd name="T17" fmla="*/ 46 h 48"/>
                  <a:gd name="T18" fmla="*/ 18 w 32"/>
                  <a:gd name="T19" fmla="*/ 42 h 48"/>
                  <a:gd name="T20" fmla="*/ 10 w 32"/>
                  <a:gd name="T21" fmla="*/ 32 h 48"/>
                  <a:gd name="T22" fmla="*/ 0 w 32"/>
                  <a:gd name="T23" fmla="*/ 18 h 48"/>
                  <a:gd name="T24" fmla="*/ 0 w 32"/>
                  <a:gd name="T25" fmla="*/ 18 h 48"/>
                  <a:gd name="T26" fmla="*/ 8 w 32"/>
                  <a:gd name="T27" fmla="*/ 26 h 48"/>
                  <a:gd name="T28" fmla="*/ 16 w 32"/>
                  <a:gd name="T29" fmla="*/ 32 h 48"/>
                  <a:gd name="T30" fmla="*/ 20 w 32"/>
                  <a:gd name="T31" fmla="*/ 34 h 48"/>
                  <a:gd name="T32" fmla="*/ 22 w 32"/>
                  <a:gd name="T33" fmla="*/ 34 h 48"/>
                  <a:gd name="T34" fmla="*/ 22 w 32"/>
                  <a:gd name="T35" fmla="*/ 34 h 48"/>
                  <a:gd name="T36" fmla="*/ 22 w 32"/>
                  <a:gd name="T37" fmla="*/ 32 h 48"/>
                  <a:gd name="T38" fmla="*/ 24 w 32"/>
                  <a:gd name="T39" fmla="*/ 28 h 48"/>
                  <a:gd name="T40" fmla="*/ 24 w 32"/>
                  <a:gd name="T41" fmla="*/ 16 h 48"/>
                  <a:gd name="T42" fmla="*/ 22 w 32"/>
                  <a:gd name="T43" fmla="*/ 0 h 48"/>
                  <a:gd name="T44" fmla="*/ 22 w 32"/>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48"/>
                  <a:gd name="T71" fmla="*/ 32 w 32"/>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48">
                    <a:moveTo>
                      <a:pt x="22" y="0"/>
                    </a:moveTo>
                    <a:lnTo>
                      <a:pt x="22" y="0"/>
                    </a:lnTo>
                    <a:lnTo>
                      <a:pt x="28" y="24"/>
                    </a:lnTo>
                    <a:lnTo>
                      <a:pt x="32" y="42"/>
                    </a:lnTo>
                    <a:lnTo>
                      <a:pt x="30" y="46"/>
                    </a:lnTo>
                    <a:lnTo>
                      <a:pt x="30" y="48"/>
                    </a:lnTo>
                    <a:lnTo>
                      <a:pt x="28" y="48"/>
                    </a:lnTo>
                    <a:lnTo>
                      <a:pt x="22" y="46"/>
                    </a:lnTo>
                    <a:lnTo>
                      <a:pt x="18" y="42"/>
                    </a:lnTo>
                    <a:lnTo>
                      <a:pt x="10" y="32"/>
                    </a:lnTo>
                    <a:lnTo>
                      <a:pt x="0" y="18"/>
                    </a:lnTo>
                    <a:lnTo>
                      <a:pt x="8" y="26"/>
                    </a:lnTo>
                    <a:lnTo>
                      <a:pt x="16" y="32"/>
                    </a:lnTo>
                    <a:lnTo>
                      <a:pt x="20" y="34"/>
                    </a:lnTo>
                    <a:lnTo>
                      <a:pt x="22" y="34"/>
                    </a:lnTo>
                    <a:lnTo>
                      <a:pt x="22" y="32"/>
                    </a:lnTo>
                    <a:lnTo>
                      <a:pt x="24" y="28"/>
                    </a:lnTo>
                    <a:lnTo>
                      <a:pt x="24" y="16"/>
                    </a:lnTo>
                    <a:lnTo>
                      <a:pt x="22" y="0"/>
                    </a:lnTo>
                    <a:close/>
                  </a:path>
                </a:pathLst>
              </a:custGeom>
              <a:solidFill>
                <a:srgbClr val="679E9C"/>
              </a:solidFill>
              <a:ln w="9525">
                <a:noFill/>
                <a:round/>
                <a:headEnd/>
                <a:tailEnd/>
              </a:ln>
            </p:spPr>
            <p:txBody>
              <a:bodyPr/>
              <a:lstStyle/>
              <a:p>
                <a:endParaRPr lang="en-US"/>
              </a:p>
            </p:txBody>
          </p:sp>
          <p:sp>
            <p:nvSpPr>
              <p:cNvPr id="77" name="Freeform 19"/>
              <p:cNvSpPr>
                <a:spLocks/>
              </p:cNvSpPr>
              <p:nvPr/>
            </p:nvSpPr>
            <p:spPr bwMode="auto">
              <a:xfrm>
                <a:off x="580" y="1060"/>
                <a:ext cx="30" cy="48"/>
              </a:xfrm>
              <a:custGeom>
                <a:avLst/>
                <a:gdLst>
                  <a:gd name="T0" fmla="*/ 22 w 30"/>
                  <a:gd name="T1" fmla="*/ 0 h 48"/>
                  <a:gd name="T2" fmla="*/ 22 w 30"/>
                  <a:gd name="T3" fmla="*/ 0 h 48"/>
                  <a:gd name="T4" fmla="*/ 28 w 30"/>
                  <a:gd name="T5" fmla="*/ 26 h 48"/>
                  <a:gd name="T6" fmla="*/ 30 w 30"/>
                  <a:gd name="T7" fmla="*/ 42 h 48"/>
                  <a:gd name="T8" fmla="*/ 30 w 30"/>
                  <a:gd name="T9" fmla="*/ 46 h 48"/>
                  <a:gd name="T10" fmla="*/ 28 w 30"/>
                  <a:gd name="T11" fmla="*/ 48 h 48"/>
                  <a:gd name="T12" fmla="*/ 26 w 30"/>
                  <a:gd name="T13" fmla="*/ 48 h 48"/>
                  <a:gd name="T14" fmla="*/ 26 w 30"/>
                  <a:gd name="T15" fmla="*/ 48 h 48"/>
                  <a:gd name="T16" fmla="*/ 22 w 30"/>
                  <a:gd name="T17" fmla="*/ 48 h 48"/>
                  <a:gd name="T18" fmla="*/ 18 w 30"/>
                  <a:gd name="T19" fmla="*/ 44 h 48"/>
                  <a:gd name="T20" fmla="*/ 10 w 30"/>
                  <a:gd name="T21" fmla="*/ 32 h 48"/>
                  <a:gd name="T22" fmla="*/ 0 w 30"/>
                  <a:gd name="T23" fmla="*/ 18 h 48"/>
                  <a:gd name="T24" fmla="*/ 0 w 30"/>
                  <a:gd name="T25" fmla="*/ 18 h 48"/>
                  <a:gd name="T26" fmla="*/ 8 w 30"/>
                  <a:gd name="T27" fmla="*/ 26 h 48"/>
                  <a:gd name="T28" fmla="*/ 16 w 30"/>
                  <a:gd name="T29" fmla="*/ 32 h 48"/>
                  <a:gd name="T30" fmla="*/ 18 w 30"/>
                  <a:gd name="T31" fmla="*/ 34 h 48"/>
                  <a:gd name="T32" fmla="*/ 22 w 30"/>
                  <a:gd name="T33" fmla="*/ 34 h 48"/>
                  <a:gd name="T34" fmla="*/ 22 w 30"/>
                  <a:gd name="T35" fmla="*/ 34 h 48"/>
                  <a:gd name="T36" fmla="*/ 22 w 30"/>
                  <a:gd name="T37" fmla="*/ 32 h 48"/>
                  <a:gd name="T38" fmla="*/ 24 w 30"/>
                  <a:gd name="T39" fmla="*/ 28 h 48"/>
                  <a:gd name="T40" fmla="*/ 24 w 30"/>
                  <a:gd name="T41" fmla="*/ 16 h 48"/>
                  <a:gd name="T42" fmla="*/ 22 w 30"/>
                  <a:gd name="T43" fmla="*/ 0 h 48"/>
                  <a:gd name="T44" fmla="*/ 22 w 30"/>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48"/>
                  <a:gd name="T71" fmla="*/ 30 w 30"/>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48">
                    <a:moveTo>
                      <a:pt x="22" y="0"/>
                    </a:moveTo>
                    <a:lnTo>
                      <a:pt x="22" y="0"/>
                    </a:lnTo>
                    <a:lnTo>
                      <a:pt x="28" y="26"/>
                    </a:lnTo>
                    <a:lnTo>
                      <a:pt x="30" y="42"/>
                    </a:lnTo>
                    <a:lnTo>
                      <a:pt x="30" y="46"/>
                    </a:lnTo>
                    <a:lnTo>
                      <a:pt x="28" y="48"/>
                    </a:lnTo>
                    <a:lnTo>
                      <a:pt x="26" y="48"/>
                    </a:lnTo>
                    <a:lnTo>
                      <a:pt x="22" y="48"/>
                    </a:lnTo>
                    <a:lnTo>
                      <a:pt x="18" y="44"/>
                    </a:lnTo>
                    <a:lnTo>
                      <a:pt x="10" y="32"/>
                    </a:lnTo>
                    <a:lnTo>
                      <a:pt x="0" y="18"/>
                    </a:lnTo>
                    <a:lnTo>
                      <a:pt x="8" y="26"/>
                    </a:lnTo>
                    <a:lnTo>
                      <a:pt x="16" y="32"/>
                    </a:lnTo>
                    <a:lnTo>
                      <a:pt x="18" y="34"/>
                    </a:lnTo>
                    <a:lnTo>
                      <a:pt x="22" y="34"/>
                    </a:lnTo>
                    <a:lnTo>
                      <a:pt x="22" y="32"/>
                    </a:lnTo>
                    <a:lnTo>
                      <a:pt x="24" y="28"/>
                    </a:lnTo>
                    <a:lnTo>
                      <a:pt x="24" y="16"/>
                    </a:lnTo>
                    <a:lnTo>
                      <a:pt x="22" y="0"/>
                    </a:lnTo>
                    <a:close/>
                  </a:path>
                </a:pathLst>
              </a:custGeom>
              <a:solidFill>
                <a:srgbClr val="679E9C"/>
              </a:solidFill>
              <a:ln w="9525">
                <a:noFill/>
                <a:round/>
                <a:headEnd/>
                <a:tailEnd/>
              </a:ln>
            </p:spPr>
            <p:txBody>
              <a:bodyPr/>
              <a:lstStyle/>
              <a:p>
                <a:endParaRPr lang="en-US"/>
              </a:p>
            </p:txBody>
          </p:sp>
          <p:sp>
            <p:nvSpPr>
              <p:cNvPr id="78" name="Freeform 20"/>
              <p:cNvSpPr>
                <a:spLocks/>
              </p:cNvSpPr>
              <p:nvPr/>
            </p:nvSpPr>
            <p:spPr bwMode="auto">
              <a:xfrm>
                <a:off x="548" y="1006"/>
                <a:ext cx="32" cy="48"/>
              </a:xfrm>
              <a:custGeom>
                <a:avLst/>
                <a:gdLst>
                  <a:gd name="T0" fmla="*/ 22 w 32"/>
                  <a:gd name="T1" fmla="*/ 0 h 48"/>
                  <a:gd name="T2" fmla="*/ 22 w 32"/>
                  <a:gd name="T3" fmla="*/ 0 h 48"/>
                  <a:gd name="T4" fmla="*/ 30 w 32"/>
                  <a:gd name="T5" fmla="*/ 24 h 48"/>
                  <a:gd name="T6" fmla="*/ 32 w 32"/>
                  <a:gd name="T7" fmla="*/ 42 h 48"/>
                  <a:gd name="T8" fmla="*/ 32 w 32"/>
                  <a:gd name="T9" fmla="*/ 46 h 48"/>
                  <a:gd name="T10" fmla="*/ 30 w 32"/>
                  <a:gd name="T11" fmla="*/ 48 h 48"/>
                  <a:gd name="T12" fmla="*/ 28 w 32"/>
                  <a:gd name="T13" fmla="*/ 48 h 48"/>
                  <a:gd name="T14" fmla="*/ 28 w 32"/>
                  <a:gd name="T15" fmla="*/ 48 h 48"/>
                  <a:gd name="T16" fmla="*/ 24 w 32"/>
                  <a:gd name="T17" fmla="*/ 46 h 48"/>
                  <a:gd name="T18" fmla="*/ 18 w 32"/>
                  <a:gd name="T19" fmla="*/ 44 h 48"/>
                  <a:gd name="T20" fmla="*/ 10 w 32"/>
                  <a:gd name="T21" fmla="*/ 32 h 48"/>
                  <a:gd name="T22" fmla="*/ 0 w 32"/>
                  <a:gd name="T23" fmla="*/ 18 h 48"/>
                  <a:gd name="T24" fmla="*/ 0 w 32"/>
                  <a:gd name="T25" fmla="*/ 18 h 48"/>
                  <a:gd name="T26" fmla="*/ 10 w 32"/>
                  <a:gd name="T27" fmla="*/ 26 h 48"/>
                  <a:gd name="T28" fmla="*/ 16 w 32"/>
                  <a:gd name="T29" fmla="*/ 32 h 48"/>
                  <a:gd name="T30" fmla="*/ 20 w 32"/>
                  <a:gd name="T31" fmla="*/ 34 h 48"/>
                  <a:gd name="T32" fmla="*/ 22 w 32"/>
                  <a:gd name="T33" fmla="*/ 34 h 48"/>
                  <a:gd name="T34" fmla="*/ 22 w 32"/>
                  <a:gd name="T35" fmla="*/ 34 h 48"/>
                  <a:gd name="T36" fmla="*/ 24 w 32"/>
                  <a:gd name="T37" fmla="*/ 32 h 48"/>
                  <a:gd name="T38" fmla="*/ 24 w 32"/>
                  <a:gd name="T39" fmla="*/ 28 h 48"/>
                  <a:gd name="T40" fmla="*/ 24 w 32"/>
                  <a:gd name="T41" fmla="*/ 16 h 48"/>
                  <a:gd name="T42" fmla="*/ 22 w 32"/>
                  <a:gd name="T43" fmla="*/ 0 h 48"/>
                  <a:gd name="T44" fmla="*/ 22 w 32"/>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48"/>
                  <a:gd name="T71" fmla="*/ 32 w 32"/>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48">
                    <a:moveTo>
                      <a:pt x="22" y="0"/>
                    </a:moveTo>
                    <a:lnTo>
                      <a:pt x="22" y="0"/>
                    </a:lnTo>
                    <a:lnTo>
                      <a:pt x="30" y="24"/>
                    </a:lnTo>
                    <a:lnTo>
                      <a:pt x="32" y="42"/>
                    </a:lnTo>
                    <a:lnTo>
                      <a:pt x="32" y="46"/>
                    </a:lnTo>
                    <a:lnTo>
                      <a:pt x="30" y="48"/>
                    </a:lnTo>
                    <a:lnTo>
                      <a:pt x="28" y="48"/>
                    </a:lnTo>
                    <a:lnTo>
                      <a:pt x="24" y="46"/>
                    </a:lnTo>
                    <a:lnTo>
                      <a:pt x="18" y="44"/>
                    </a:lnTo>
                    <a:lnTo>
                      <a:pt x="10" y="32"/>
                    </a:lnTo>
                    <a:lnTo>
                      <a:pt x="0" y="18"/>
                    </a:lnTo>
                    <a:lnTo>
                      <a:pt x="10" y="26"/>
                    </a:lnTo>
                    <a:lnTo>
                      <a:pt x="16" y="32"/>
                    </a:lnTo>
                    <a:lnTo>
                      <a:pt x="20" y="34"/>
                    </a:lnTo>
                    <a:lnTo>
                      <a:pt x="22" y="34"/>
                    </a:lnTo>
                    <a:lnTo>
                      <a:pt x="24" y="32"/>
                    </a:lnTo>
                    <a:lnTo>
                      <a:pt x="24" y="28"/>
                    </a:lnTo>
                    <a:lnTo>
                      <a:pt x="24" y="16"/>
                    </a:lnTo>
                    <a:lnTo>
                      <a:pt x="22" y="0"/>
                    </a:lnTo>
                    <a:close/>
                  </a:path>
                </a:pathLst>
              </a:custGeom>
              <a:solidFill>
                <a:srgbClr val="679E9C"/>
              </a:solidFill>
              <a:ln w="9525">
                <a:noFill/>
                <a:round/>
                <a:headEnd/>
                <a:tailEnd/>
              </a:ln>
            </p:spPr>
            <p:txBody>
              <a:bodyPr/>
              <a:lstStyle/>
              <a:p>
                <a:endParaRPr lang="en-US"/>
              </a:p>
            </p:txBody>
          </p:sp>
          <p:sp>
            <p:nvSpPr>
              <p:cNvPr id="79" name="Freeform 21"/>
              <p:cNvSpPr>
                <a:spLocks/>
              </p:cNvSpPr>
              <p:nvPr/>
            </p:nvSpPr>
            <p:spPr bwMode="auto">
              <a:xfrm>
                <a:off x="472" y="1046"/>
                <a:ext cx="20" cy="32"/>
              </a:xfrm>
              <a:custGeom>
                <a:avLst/>
                <a:gdLst>
                  <a:gd name="T0" fmla="*/ 0 w 20"/>
                  <a:gd name="T1" fmla="*/ 2 h 32"/>
                  <a:gd name="T2" fmla="*/ 0 w 20"/>
                  <a:gd name="T3" fmla="*/ 2 h 32"/>
                  <a:gd name="T4" fmla="*/ 4 w 20"/>
                  <a:gd name="T5" fmla="*/ 10 h 32"/>
                  <a:gd name="T6" fmla="*/ 10 w 20"/>
                  <a:gd name="T7" fmla="*/ 26 h 32"/>
                  <a:gd name="T8" fmla="*/ 14 w 20"/>
                  <a:gd name="T9" fmla="*/ 32 h 32"/>
                  <a:gd name="T10" fmla="*/ 16 w 20"/>
                  <a:gd name="T11" fmla="*/ 32 h 32"/>
                  <a:gd name="T12" fmla="*/ 18 w 20"/>
                  <a:gd name="T13" fmla="*/ 30 h 32"/>
                  <a:gd name="T14" fmla="*/ 20 w 20"/>
                  <a:gd name="T15" fmla="*/ 20 h 32"/>
                  <a:gd name="T16" fmla="*/ 20 w 20"/>
                  <a:gd name="T17" fmla="*/ 0 h 32"/>
                  <a:gd name="T18" fmla="*/ 20 w 20"/>
                  <a:gd name="T19" fmla="*/ 0 h 32"/>
                  <a:gd name="T20" fmla="*/ 20 w 20"/>
                  <a:gd name="T21" fmla="*/ 6 h 32"/>
                  <a:gd name="T22" fmla="*/ 18 w 20"/>
                  <a:gd name="T23" fmla="*/ 16 h 32"/>
                  <a:gd name="T24" fmla="*/ 14 w 20"/>
                  <a:gd name="T25" fmla="*/ 18 h 32"/>
                  <a:gd name="T26" fmla="*/ 12 w 20"/>
                  <a:gd name="T27" fmla="*/ 18 h 32"/>
                  <a:gd name="T28" fmla="*/ 6 w 20"/>
                  <a:gd name="T29" fmla="*/ 12 h 32"/>
                  <a:gd name="T30" fmla="*/ 0 w 20"/>
                  <a:gd name="T31" fmla="*/ 2 h 32"/>
                  <a:gd name="T32" fmla="*/ 0 w 20"/>
                  <a:gd name="T33" fmla="*/ 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0" y="2"/>
                    </a:moveTo>
                    <a:lnTo>
                      <a:pt x="0" y="2"/>
                    </a:lnTo>
                    <a:lnTo>
                      <a:pt x="4" y="10"/>
                    </a:lnTo>
                    <a:lnTo>
                      <a:pt x="10" y="26"/>
                    </a:lnTo>
                    <a:lnTo>
                      <a:pt x="14" y="32"/>
                    </a:lnTo>
                    <a:lnTo>
                      <a:pt x="16" y="32"/>
                    </a:lnTo>
                    <a:lnTo>
                      <a:pt x="18" y="30"/>
                    </a:lnTo>
                    <a:lnTo>
                      <a:pt x="20" y="20"/>
                    </a:lnTo>
                    <a:lnTo>
                      <a:pt x="20" y="0"/>
                    </a:lnTo>
                    <a:lnTo>
                      <a:pt x="20" y="6"/>
                    </a:lnTo>
                    <a:lnTo>
                      <a:pt x="18" y="16"/>
                    </a:lnTo>
                    <a:lnTo>
                      <a:pt x="14" y="18"/>
                    </a:lnTo>
                    <a:lnTo>
                      <a:pt x="12" y="18"/>
                    </a:lnTo>
                    <a:lnTo>
                      <a:pt x="6" y="12"/>
                    </a:lnTo>
                    <a:lnTo>
                      <a:pt x="0" y="2"/>
                    </a:lnTo>
                    <a:close/>
                  </a:path>
                </a:pathLst>
              </a:custGeom>
              <a:solidFill>
                <a:srgbClr val="7A5376"/>
              </a:solidFill>
              <a:ln w="9525">
                <a:noFill/>
                <a:round/>
                <a:headEnd/>
                <a:tailEnd/>
              </a:ln>
            </p:spPr>
            <p:txBody>
              <a:bodyPr/>
              <a:lstStyle/>
              <a:p>
                <a:endParaRPr lang="en-US"/>
              </a:p>
            </p:txBody>
          </p:sp>
          <p:sp>
            <p:nvSpPr>
              <p:cNvPr id="80" name="Freeform 22"/>
              <p:cNvSpPr>
                <a:spLocks/>
              </p:cNvSpPr>
              <p:nvPr/>
            </p:nvSpPr>
            <p:spPr bwMode="auto">
              <a:xfrm>
                <a:off x="492" y="1090"/>
                <a:ext cx="20" cy="32"/>
              </a:xfrm>
              <a:custGeom>
                <a:avLst/>
                <a:gdLst>
                  <a:gd name="T0" fmla="*/ 0 w 20"/>
                  <a:gd name="T1" fmla="*/ 2 h 32"/>
                  <a:gd name="T2" fmla="*/ 0 w 20"/>
                  <a:gd name="T3" fmla="*/ 2 h 32"/>
                  <a:gd name="T4" fmla="*/ 4 w 20"/>
                  <a:gd name="T5" fmla="*/ 12 h 32"/>
                  <a:gd name="T6" fmla="*/ 10 w 20"/>
                  <a:gd name="T7" fmla="*/ 28 h 32"/>
                  <a:gd name="T8" fmla="*/ 14 w 20"/>
                  <a:gd name="T9" fmla="*/ 32 h 32"/>
                  <a:gd name="T10" fmla="*/ 16 w 20"/>
                  <a:gd name="T11" fmla="*/ 32 h 32"/>
                  <a:gd name="T12" fmla="*/ 18 w 20"/>
                  <a:gd name="T13" fmla="*/ 30 h 32"/>
                  <a:gd name="T14" fmla="*/ 20 w 20"/>
                  <a:gd name="T15" fmla="*/ 20 h 32"/>
                  <a:gd name="T16" fmla="*/ 20 w 20"/>
                  <a:gd name="T17" fmla="*/ 0 h 32"/>
                  <a:gd name="T18" fmla="*/ 20 w 20"/>
                  <a:gd name="T19" fmla="*/ 0 h 32"/>
                  <a:gd name="T20" fmla="*/ 20 w 20"/>
                  <a:gd name="T21" fmla="*/ 6 h 32"/>
                  <a:gd name="T22" fmla="*/ 18 w 20"/>
                  <a:gd name="T23" fmla="*/ 16 h 32"/>
                  <a:gd name="T24" fmla="*/ 16 w 20"/>
                  <a:gd name="T25" fmla="*/ 20 h 32"/>
                  <a:gd name="T26" fmla="*/ 12 w 20"/>
                  <a:gd name="T27" fmla="*/ 18 h 32"/>
                  <a:gd name="T28" fmla="*/ 6 w 20"/>
                  <a:gd name="T29" fmla="*/ 14 h 32"/>
                  <a:gd name="T30" fmla="*/ 0 w 20"/>
                  <a:gd name="T31" fmla="*/ 2 h 32"/>
                  <a:gd name="T32" fmla="*/ 0 w 20"/>
                  <a:gd name="T33" fmla="*/ 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0" y="2"/>
                    </a:moveTo>
                    <a:lnTo>
                      <a:pt x="0" y="2"/>
                    </a:lnTo>
                    <a:lnTo>
                      <a:pt x="4" y="12"/>
                    </a:lnTo>
                    <a:lnTo>
                      <a:pt x="10" y="28"/>
                    </a:lnTo>
                    <a:lnTo>
                      <a:pt x="14" y="32"/>
                    </a:lnTo>
                    <a:lnTo>
                      <a:pt x="16" y="32"/>
                    </a:lnTo>
                    <a:lnTo>
                      <a:pt x="18" y="30"/>
                    </a:lnTo>
                    <a:lnTo>
                      <a:pt x="20" y="20"/>
                    </a:lnTo>
                    <a:lnTo>
                      <a:pt x="20" y="0"/>
                    </a:lnTo>
                    <a:lnTo>
                      <a:pt x="20" y="6"/>
                    </a:lnTo>
                    <a:lnTo>
                      <a:pt x="18" y="16"/>
                    </a:lnTo>
                    <a:lnTo>
                      <a:pt x="16" y="20"/>
                    </a:lnTo>
                    <a:lnTo>
                      <a:pt x="12" y="18"/>
                    </a:lnTo>
                    <a:lnTo>
                      <a:pt x="6" y="14"/>
                    </a:lnTo>
                    <a:lnTo>
                      <a:pt x="0" y="2"/>
                    </a:lnTo>
                    <a:close/>
                  </a:path>
                </a:pathLst>
              </a:custGeom>
              <a:solidFill>
                <a:srgbClr val="7A5376"/>
              </a:solidFill>
              <a:ln w="9525">
                <a:noFill/>
                <a:round/>
                <a:headEnd/>
                <a:tailEnd/>
              </a:ln>
            </p:spPr>
            <p:txBody>
              <a:bodyPr/>
              <a:lstStyle/>
              <a:p>
                <a:endParaRPr lang="en-US"/>
              </a:p>
            </p:txBody>
          </p:sp>
          <p:sp>
            <p:nvSpPr>
              <p:cNvPr id="81" name="Freeform 23"/>
              <p:cNvSpPr>
                <a:spLocks/>
              </p:cNvSpPr>
              <p:nvPr/>
            </p:nvSpPr>
            <p:spPr bwMode="auto">
              <a:xfrm>
                <a:off x="484" y="1132"/>
                <a:ext cx="20" cy="30"/>
              </a:xfrm>
              <a:custGeom>
                <a:avLst/>
                <a:gdLst>
                  <a:gd name="T0" fmla="*/ 0 w 20"/>
                  <a:gd name="T1" fmla="*/ 0 h 30"/>
                  <a:gd name="T2" fmla="*/ 0 w 20"/>
                  <a:gd name="T3" fmla="*/ 0 h 30"/>
                  <a:gd name="T4" fmla="*/ 4 w 20"/>
                  <a:gd name="T5" fmla="*/ 10 h 30"/>
                  <a:gd name="T6" fmla="*/ 10 w 20"/>
                  <a:gd name="T7" fmla="*/ 26 h 30"/>
                  <a:gd name="T8" fmla="*/ 14 w 20"/>
                  <a:gd name="T9" fmla="*/ 30 h 30"/>
                  <a:gd name="T10" fmla="*/ 16 w 20"/>
                  <a:gd name="T11" fmla="*/ 30 h 30"/>
                  <a:gd name="T12" fmla="*/ 18 w 20"/>
                  <a:gd name="T13" fmla="*/ 30 h 30"/>
                  <a:gd name="T14" fmla="*/ 20 w 20"/>
                  <a:gd name="T15" fmla="*/ 20 h 30"/>
                  <a:gd name="T16" fmla="*/ 20 w 20"/>
                  <a:gd name="T17" fmla="*/ 0 h 30"/>
                  <a:gd name="T18" fmla="*/ 20 w 20"/>
                  <a:gd name="T19" fmla="*/ 0 h 30"/>
                  <a:gd name="T20" fmla="*/ 20 w 20"/>
                  <a:gd name="T21" fmla="*/ 6 h 30"/>
                  <a:gd name="T22" fmla="*/ 18 w 20"/>
                  <a:gd name="T23" fmla="*/ 16 h 30"/>
                  <a:gd name="T24" fmla="*/ 16 w 20"/>
                  <a:gd name="T25" fmla="*/ 18 h 30"/>
                  <a:gd name="T26" fmla="*/ 12 w 20"/>
                  <a:gd name="T27" fmla="*/ 18 h 30"/>
                  <a:gd name="T28" fmla="*/ 6 w 20"/>
                  <a:gd name="T29" fmla="*/ 12 h 30"/>
                  <a:gd name="T30" fmla="*/ 0 w 20"/>
                  <a:gd name="T31" fmla="*/ 0 h 30"/>
                  <a:gd name="T32" fmla="*/ 0 w 2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0"/>
                  <a:gd name="T53" fmla="*/ 20 w 2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0">
                    <a:moveTo>
                      <a:pt x="0" y="0"/>
                    </a:moveTo>
                    <a:lnTo>
                      <a:pt x="0" y="0"/>
                    </a:lnTo>
                    <a:lnTo>
                      <a:pt x="4" y="10"/>
                    </a:lnTo>
                    <a:lnTo>
                      <a:pt x="10" y="26"/>
                    </a:lnTo>
                    <a:lnTo>
                      <a:pt x="14" y="30"/>
                    </a:lnTo>
                    <a:lnTo>
                      <a:pt x="16" y="30"/>
                    </a:lnTo>
                    <a:lnTo>
                      <a:pt x="18" y="30"/>
                    </a:lnTo>
                    <a:lnTo>
                      <a:pt x="20" y="20"/>
                    </a:lnTo>
                    <a:lnTo>
                      <a:pt x="20" y="0"/>
                    </a:lnTo>
                    <a:lnTo>
                      <a:pt x="20" y="6"/>
                    </a:lnTo>
                    <a:lnTo>
                      <a:pt x="18" y="16"/>
                    </a:lnTo>
                    <a:lnTo>
                      <a:pt x="16" y="18"/>
                    </a:lnTo>
                    <a:lnTo>
                      <a:pt x="12" y="18"/>
                    </a:lnTo>
                    <a:lnTo>
                      <a:pt x="6" y="12"/>
                    </a:lnTo>
                    <a:lnTo>
                      <a:pt x="0" y="0"/>
                    </a:lnTo>
                    <a:close/>
                  </a:path>
                </a:pathLst>
              </a:custGeom>
              <a:solidFill>
                <a:srgbClr val="7A5376"/>
              </a:solidFill>
              <a:ln w="9525">
                <a:noFill/>
                <a:round/>
                <a:headEnd/>
                <a:tailEnd/>
              </a:ln>
            </p:spPr>
            <p:txBody>
              <a:bodyPr/>
              <a:lstStyle/>
              <a:p>
                <a:endParaRPr lang="en-US"/>
              </a:p>
            </p:txBody>
          </p:sp>
          <p:sp>
            <p:nvSpPr>
              <p:cNvPr id="82" name="Freeform 24"/>
              <p:cNvSpPr>
                <a:spLocks/>
              </p:cNvSpPr>
              <p:nvPr/>
            </p:nvSpPr>
            <p:spPr bwMode="auto">
              <a:xfrm>
                <a:off x="618" y="1040"/>
                <a:ext cx="28" cy="30"/>
              </a:xfrm>
              <a:custGeom>
                <a:avLst/>
                <a:gdLst>
                  <a:gd name="T0" fmla="*/ 0 w 28"/>
                  <a:gd name="T1" fmla="*/ 12 h 30"/>
                  <a:gd name="T2" fmla="*/ 0 w 28"/>
                  <a:gd name="T3" fmla="*/ 12 h 30"/>
                  <a:gd name="T4" fmla="*/ 8 w 28"/>
                  <a:gd name="T5" fmla="*/ 18 h 30"/>
                  <a:gd name="T6" fmla="*/ 22 w 28"/>
                  <a:gd name="T7" fmla="*/ 28 h 30"/>
                  <a:gd name="T8" fmla="*/ 26 w 28"/>
                  <a:gd name="T9" fmla="*/ 30 h 30"/>
                  <a:gd name="T10" fmla="*/ 28 w 28"/>
                  <a:gd name="T11" fmla="*/ 30 h 30"/>
                  <a:gd name="T12" fmla="*/ 28 w 28"/>
                  <a:gd name="T13" fmla="*/ 28 h 30"/>
                  <a:gd name="T14" fmla="*/ 26 w 28"/>
                  <a:gd name="T15" fmla="*/ 18 h 30"/>
                  <a:gd name="T16" fmla="*/ 18 w 28"/>
                  <a:gd name="T17" fmla="*/ 0 h 30"/>
                  <a:gd name="T18" fmla="*/ 18 w 28"/>
                  <a:gd name="T19" fmla="*/ 0 h 30"/>
                  <a:gd name="T20" fmla="*/ 20 w 28"/>
                  <a:gd name="T21" fmla="*/ 6 h 30"/>
                  <a:gd name="T22" fmla="*/ 22 w 28"/>
                  <a:gd name="T23" fmla="*/ 16 h 30"/>
                  <a:gd name="T24" fmla="*/ 22 w 28"/>
                  <a:gd name="T25" fmla="*/ 20 h 30"/>
                  <a:gd name="T26" fmla="*/ 18 w 28"/>
                  <a:gd name="T27" fmla="*/ 22 h 30"/>
                  <a:gd name="T28" fmla="*/ 12 w 28"/>
                  <a:gd name="T29" fmla="*/ 18 h 30"/>
                  <a:gd name="T30" fmla="*/ 0 w 28"/>
                  <a:gd name="T31" fmla="*/ 12 h 30"/>
                  <a:gd name="T32" fmla="*/ 0 w 28"/>
                  <a:gd name="T33" fmla="*/ 12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0"/>
                  <a:gd name="T53" fmla="*/ 28 w 2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0">
                    <a:moveTo>
                      <a:pt x="0" y="12"/>
                    </a:moveTo>
                    <a:lnTo>
                      <a:pt x="0" y="12"/>
                    </a:lnTo>
                    <a:lnTo>
                      <a:pt x="8" y="18"/>
                    </a:lnTo>
                    <a:lnTo>
                      <a:pt x="22" y="28"/>
                    </a:lnTo>
                    <a:lnTo>
                      <a:pt x="26" y="30"/>
                    </a:lnTo>
                    <a:lnTo>
                      <a:pt x="28" y="30"/>
                    </a:lnTo>
                    <a:lnTo>
                      <a:pt x="28" y="28"/>
                    </a:lnTo>
                    <a:lnTo>
                      <a:pt x="26" y="18"/>
                    </a:lnTo>
                    <a:lnTo>
                      <a:pt x="18" y="0"/>
                    </a:lnTo>
                    <a:lnTo>
                      <a:pt x="20" y="6"/>
                    </a:lnTo>
                    <a:lnTo>
                      <a:pt x="22" y="16"/>
                    </a:lnTo>
                    <a:lnTo>
                      <a:pt x="22" y="20"/>
                    </a:lnTo>
                    <a:lnTo>
                      <a:pt x="18" y="22"/>
                    </a:lnTo>
                    <a:lnTo>
                      <a:pt x="12" y="18"/>
                    </a:lnTo>
                    <a:lnTo>
                      <a:pt x="0" y="12"/>
                    </a:lnTo>
                    <a:close/>
                  </a:path>
                </a:pathLst>
              </a:custGeom>
              <a:solidFill>
                <a:srgbClr val="7A5376"/>
              </a:solidFill>
              <a:ln w="9525">
                <a:noFill/>
                <a:round/>
                <a:headEnd/>
                <a:tailEnd/>
              </a:ln>
            </p:spPr>
            <p:txBody>
              <a:bodyPr/>
              <a:lstStyle/>
              <a:p>
                <a:endParaRPr lang="en-US"/>
              </a:p>
            </p:txBody>
          </p:sp>
          <p:sp>
            <p:nvSpPr>
              <p:cNvPr id="83" name="Freeform 25"/>
              <p:cNvSpPr>
                <a:spLocks/>
              </p:cNvSpPr>
              <p:nvPr/>
            </p:nvSpPr>
            <p:spPr bwMode="auto">
              <a:xfrm>
                <a:off x="590" y="1020"/>
                <a:ext cx="28" cy="30"/>
              </a:xfrm>
              <a:custGeom>
                <a:avLst/>
                <a:gdLst>
                  <a:gd name="T0" fmla="*/ 0 w 28"/>
                  <a:gd name="T1" fmla="*/ 10 h 30"/>
                  <a:gd name="T2" fmla="*/ 0 w 28"/>
                  <a:gd name="T3" fmla="*/ 10 h 30"/>
                  <a:gd name="T4" fmla="*/ 8 w 28"/>
                  <a:gd name="T5" fmla="*/ 18 h 30"/>
                  <a:gd name="T6" fmla="*/ 22 w 28"/>
                  <a:gd name="T7" fmla="*/ 28 h 30"/>
                  <a:gd name="T8" fmla="*/ 26 w 28"/>
                  <a:gd name="T9" fmla="*/ 30 h 30"/>
                  <a:gd name="T10" fmla="*/ 28 w 28"/>
                  <a:gd name="T11" fmla="*/ 30 h 30"/>
                  <a:gd name="T12" fmla="*/ 28 w 28"/>
                  <a:gd name="T13" fmla="*/ 28 h 30"/>
                  <a:gd name="T14" fmla="*/ 26 w 28"/>
                  <a:gd name="T15" fmla="*/ 18 h 30"/>
                  <a:gd name="T16" fmla="*/ 18 w 28"/>
                  <a:gd name="T17" fmla="*/ 0 h 30"/>
                  <a:gd name="T18" fmla="*/ 18 w 28"/>
                  <a:gd name="T19" fmla="*/ 0 h 30"/>
                  <a:gd name="T20" fmla="*/ 20 w 28"/>
                  <a:gd name="T21" fmla="*/ 6 h 30"/>
                  <a:gd name="T22" fmla="*/ 22 w 28"/>
                  <a:gd name="T23" fmla="*/ 16 h 30"/>
                  <a:gd name="T24" fmla="*/ 22 w 28"/>
                  <a:gd name="T25" fmla="*/ 20 h 30"/>
                  <a:gd name="T26" fmla="*/ 18 w 28"/>
                  <a:gd name="T27" fmla="*/ 20 h 30"/>
                  <a:gd name="T28" fmla="*/ 12 w 28"/>
                  <a:gd name="T29" fmla="*/ 18 h 30"/>
                  <a:gd name="T30" fmla="*/ 0 w 28"/>
                  <a:gd name="T31" fmla="*/ 10 h 30"/>
                  <a:gd name="T32" fmla="*/ 0 w 28"/>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0"/>
                  <a:gd name="T53" fmla="*/ 28 w 2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0">
                    <a:moveTo>
                      <a:pt x="0" y="10"/>
                    </a:moveTo>
                    <a:lnTo>
                      <a:pt x="0" y="10"/>
                    </a:lnTo>
                    <a:lnTo>
                      <a:pt x="8" y="18"/>
                    </a:lnTo>
                    <a:lnTo>
                      <a:pt x="22" y="28"/>
                    </a:lnTo>
                    <a:lnTo>
                      <a:pt x="26" y="30"/>
                    </a:lnTo>
                    <a:lnTo>
                      <a:pt x="28" y="30"/>
                    </a:lnTo>
                    <a:lnTo>
                      <a:pt x="28" y="28"/>
                    </a:lnTo>
                    <a:lnTo>
                      <a:pt x="26" y="18"/>
                    </a:lnTo>
                    <a:lnTo>
                      <a:pt x="18" y="0"/>
                    </a:lnTo>
                    <a:lnTo>
                      <a:pt x="20" y="6"/>
                    </a:lnTo>
                    <a:lnTo>
                      <a:pt x="22" y="16"/>
                    </a:lnTo>
                    <a:lnTo>
                      <a:pt x="22" y="20"/>
                    </a:lnTo>
                    <a:lnTo>
                      <a:pt x="18" y="20"/>
                    </a:lnTo>
                    <a:lnTo>
                      <a:pt x="12" y="18"/>
                    </a:lnTo>
                    <a:lnTo>
                      <a:pt x="0" y="10"/>
                    </a:lnTo>
                    <a:close/>
                  </a:path>
                </a:pathLst>
              </a:custGeom>
              <a:solidFill>
                <a:srgbClr val="7A5376"/>
              </a:solidFill>
              <a:ln w="9525">
                <a:noFill/>
                <a:round/>
                <a:headEnd/>
                <a:tailEnd/>
              </a:ln>
            </p:spPr>
            <p:txBody>
              <a:bodyPr/>
              <a:lstStyle/>
              <a:p>
                <a:endParaRPr lang="en-US"/>
              </a:p>
            </p:txBody>
          </p:sp>
          <p:sp>
            <p:nvSpPr>
              <p:cNvPr id="84" name="Freeform 26"/>
              <p:cNvSpPr>
                <a:spLocks/>
              </p:cNvSpPr>
              <p:nvPr/>
            </p:nvSpPr>
            <p:spPr bwMode="auto">
              <a:xfrm>
                <a:off x="612" y="1018"/>
                <a:ext cx="28" cy="30"/>
              </a:xfrm>
              <a:custGeom>
                <a:avLst/>
                <a:gdLst>
                  <a:gd name="T0" fmla="*/ 0 w 28"/>
                  <a:gd name="T1" fmla="*/ 10 h 30"/>
                  <a:gd name="T2" fmla="*/ 0 w 28"/>
                  <a:gd name="T3" fmla="*/ 10 h 30"/>
                  <a:gd name="T4" fmla="*/ 6 w 28"/>
                  <a:gd name="T5" fmla="*/ 18 h 30"/>
                  <a:gd name="T6" fmla="*/ 20 w 28"/>
                  <a:gd name="T7" fmla="*/ 28 h 30"/>
                  <a:gd name="T8" fmla="*/ 26 w 28"/>
                  <a:gd name="T9" fmla="*/ 30 h 30"/>
                  <a:gd name="T10" fmla="*/ 28 w 28"/>
                  <a:gd name="T11" fmla="*/ 30 h 30"/>
                  <a:gd name="T12" fmla="*/ 28 w 28"/>
                  <a:gd name="T13" fmla="*/ 28 h 30"/>
                  <a:gd name="T14" fmla="*/ 26 w 28"/>
                  <a:gd name="T15" fmla="*/ 18 h 30"/>
                  <a:gd name="T16" fmla="*/ 16 w 28"/>
                  <a:gd name="T17" fmla="*/ 0 h 30"/>
                  <a:gd name="T18" fmla="*/ 16 w 28"/>
                  <a:gd name="T19" fmla="*/ 0 h 30"/>
                  <a:gd name="T20" fmla="*/ 20 w 28"/>
                  <a:gd name="T21" fmla="*/ 4 h 30"/>
                  <a:gd name="T22" fmla="*/ 22 w 28"/>
                  <a:gd name="T23" fmla="*/ 16 h 30"/>
                  <a:gd name="T24" fmla="*/ 20 w 28"/>
                  <a:gd name="T25" fmla="*/ 18 h 30"/>
                  <a:gd name="T26" fmla="*/ 18 w 28"/>
                  <a:gd name="T27" fmla="*/ 20 h 30"/>
                  <a:gd name="T28" fmla="*/ 10 w 28"/>
                  <a:gd name="T29" fmla="*/ 18 h 30"/>
                  <a:gd name="T30" fmla="*/ 0 w 28"/>
                  <a:gd name="T31" fmla="*/ 10 h 30"/>
                  <a:gd name="T32" fmla="*/ 0 w 28"/>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0"/>
                  <a:gd name="T53" fmla="*/ 28 w 2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0">
                    <a:moveTo>
                      <a:pt x="0" y="10"/>
                    </a:moveTo>
                    <a:lnTo>
                      <a:pt x="0" y="10"/>
                    </a:lnTo>
                    <a:lnTo>
                      <a:pt x="6" y="18"/>
                    </a:lnTo>
                    <a:lnTo>
                      <a:pt x="20" y="28"/>
                    </a:lnTo>
                    <a:lnTo>
                      <a:pt x="26" y="30"/>
                    </a:lnTo>
                    <a:lnTo>
                      <a:pt x="28" y="30"/>
                    </a:lnTo>
                    <a:lnTo>
                      <a:pt x="28" y="28"/>
                    </a:lnTo>
                    <a:lnTo>
                      <a:pt x="26" y="18"/>
                    </a:lnTo>
                    <a:lnTo>
                      <a:pt x="16" y="0"/>
                    </a:lnTo>
                    <a:lnTo>
                      <a:pt x="20" y="4"/>
                    </a:lnTo>
                    <a:lnTo>
                      <a:pt x="22" y="16"/>
                    </a:lnTo>
                    <a:lnTo>
                      <a:pt x="20" y="18"/>
                    </a:lnTo>
                    <a:lnTo>
                      <a:pt x="18" y="20"/>
                    </a:lnTo>
                    <a:lnTo>
                      <a:pt x="10" y="18"/>
                    </a:lnTo>
                    <a:lnTo>
                      <a:pt x="0" y="10"/>
                    </a:lnTo>
                    <a:close/>
                  </a:path>
                </a:pathLst>
              </a:custGeom>
              <a:solidFill>
                <a:srgbClr val="7A5376"/>
              </a:solidFill>
              <a:ln w="9525">
                <a:noFill/>
                <a:round/>
                <a:headEnd/>
                <a:tailEnd/>
              </a:ln>
            </p:spPr>
            <p:txBody>
              <a:bodyPr/>
              <a:lstStyle/>
              <a:p>
                <a:endParaRPr lang="en-US"/>
              </a:p>
            </p:txBody>
          </p:sp>
          <p:sp>
            <p:nvSpPr>
              <p:cNvPr id="85" name="Freeform 27"/>
              <p:cNvSpPr>
                <a:spLocks/>
              </p:cNvSpPr>
              <p:nvPr/>
            </p:nvSpPr>
            <p:spPr bwMode="auto">
              <a:xfrm>
                <a:off x="644" y="1024"/>
                <a:ext cx="28" cy="30"/>
              </a:xfrm>
              <a:custGeom>
                <a:avLst/>
                <a:gdLst>
                  <a:gd name="T0" fmla="*/ 0 w 28"/>
                  <a:gd name="T1" fmla="*/ 10 h 30"/>
                  <a:gd name="T2" fmla="*/ 0 w 28"/>
                  <a:gd name="T3" fmla="*/ 10 h 30"/>
                  <a:gd name="T4" fmla="*/ 6 w 28"/>
                  <a:gd name="T5" fmla="*/ 18 h 30"/>
                  <a:gd name="T6" fmla="*/ 20 w 28"/>
                  <a:gd name="T7" fmla="*/ 28 h 30"/>
                  <a:gd name="T8" fmla="*/ 26 w 28"/>
                  <a:gd name="T9" fmla="*/ 30 h 30"/>
                  <a:gd name="T10" fmla="*/ 28 w 28"/>
                  <a:gd name="T11" fmla="*/ 30 h 30"/>
                  <a:gd name="T12" fmla="*/ 28 w 28"/>
                  <a:gd name="T13" fmla="*/ 28 h 30"/>
                  <a:gd name="T14" fmla="*/ 26 w 28"/>
                  <a:gd name="T15" fmla="*/ 18 h 30"/>
                  <a:gd name="T16" fmla="*/ 16 w 28"/>
                  <a:gd name="T17" fmla="*/ 0 h 30"/>
                  <a:gd name="T18" fmla="*/ 16 w 28"/>
                  <a:gd name="T19" fmla="*/ 0 h 30"/>
                  <a:gd name="T20" fmla="*/ 18 w 28"/>
                  <a:gd name="T21" fmla="*/ 6 h 30"/>
                  <a:gd name="T22" fmla="*/ 22 w 28"/>
                  <a:gd name="T23" fmla="*/ 16 h 30"/>
                  <a:gd name="T24" fmla="*/ 20 w 28"/>
                  <a:gd name="T25" fmla="*/ 20 h 30"/>
                  <a:gd name="T26" fmla="*/ 18 w 28"/>
                  <a:gd name="T27" fmla="*/ 20 h 30"/>
                  <a:gd name="T28" fmla="*/ 10 w 28"/>
                  <a:gd name="T29" fmla="*/ 18 h 30"/>
                  <a:gd name="T30" fmla="*/ 0 w 28"/>
                  <a:gd name="T31" fmla="*/ 10 h 30"/>
                  <a:gd name="T32" fmla="*/ 0 w 28"/>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0"/>
                  <a:gd name="T53" fmla="*/ 28 w 2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0">
                    <a:moveTo>
                      <a:pt x="0" y="10"/>
                    </a:moveTo>
                    <a:lnTo>
                      <a:pt x="0" y="10"/>
                    </a:lnTo>
                    <a:lnTo>
                      <a:pt x="6" y="18"/>
                    </a:lnTo>
                    <a:lnTo>
                      <a:pt x="20" y="28"/>
                    </a:lnTo>
                    <a:lnTo>
                      <a:pt x="26" y="30"/>
                    </a:lnTo>
                    <a:lnTo>
                      <a:pt x="28" y="30"/>
                    </a:lnTo>
                    <a:lnTo>
                      <a:pt x="28" y="28"/>
                    </a:lnTo>
                    <a:lnTo>
                      <a:pt x="26" y="18"/>
                    </a:lnTo>
                    <a:lnTo>
                      <a:pt x="16" y="0"/>
                    </a:lnTo>
                    <a:lnTo>
                      <a:pt x="18" y="6"/>
                    </a:lnTo>
                    <a:lnTo>
                      <a:pt x="22" y="16"/>
                    </a:lnTo>
                    <a:lnTo>
                      <a:pt x="20" y="20"/>
                    </a:lnTo>
                    <a:lnTo>
                      <a:pt x="18" y="20"/>
                    </a:lnTo>
                    <a:lnTo>
                      <a:pt x="10" y="18"/>
                    </a:lnTo>
                    <a:lnTo>
                      <a:pt x="0" y="10"/>
                    </a:lnTo>
                    <a:close/>
                  </a:path>
                </a:pathLst>
              </a:custGeom>
              <a:solidFill>
                <a:srgbClr val="7A5376"/>
              </a:solidFill>
              <a:ln w="9525">
                <a:noFill/>
                <a:round/>
                <a:headEnd/>
                <a:tailEnd/>
              </a:ln>
            </p:spPr>
            <p:txBody>
              <a:bodyPr/>
              <a:lstStyle/>
              <a:p>
                <a:endParaRPr lang="en-US"/>
              </a:p>
            </p:txBody>
          </p:sp>
          <p:sp>
            <p:nvSpPr>
              <p:cNvPr id="86" name="Freeform 28"/>
              <p:cNvSpPr>
                <a:spLocks/>
              </p:cNvSpPr>
              <p:nvPr/>
            </p:nvSpPr>
            <p:spPr bwMode="auto">
              <a:xfrm>
                <a:off x="578" y="990"/>
                <a:ext cx="30" cy="30"/>
              </a:xfrm>
              <a:custGeom>
                <a:avLst/>
                <a:gdLst>
                  <a:gd name="T0" fmla="*/ 0 w 30"/>
                  <a:gd name="T1" fmla="*/ 10 h 30"/>
                  <a:gd name="T2" fmla="*/ 0 w 30"/>
                  <a:gd name="T3" fmla="*/ 10 h 30"/>
                  <a:gd name="T4" fmla="*/ 8 w 30"/>
                  <a:gd name="T5" fmla="*/ 18 h 30"/>
                  <a:gd name="T6" fmla="*/ 22 w 30"/>
                  <a:gd name="T7" fmla="*/ 28 h 30"/>
                  <a:gd name="T8" fmla="*/ 28 w 30"/>
                  <a:gd name="T9" fmla="*/ 30 h 30"/>
                  <a:gd name="T10" fmla="*/ 28 w 30"/>
                  <a:gd name="T11" fmla="*/ 30 h 30"/>
                  <a:gd name="T12" fmla="*/ 30 w 30"/>
                  <a:gd name="T13" fmla="*/ 28 h 30"/>
                  <a:gd name="T14" fmla="*/ 26 w 30"/>
                  <a:gd name="T15" fmla="*/ 18 h 30"/>
                  <a:gd name="T16" fmla="*/ 18 w 30"/>
                  <a:gd name="T17" fmla="*/ 0 h 30"/>
                  <a:gd name="T18" fmla="*/ 18 w 30"/>
                  <a:gd name="T19" fmla="*/ 0 h 30"/>
                  <a:gd name="T20" fmla="*/ 20 w 30"/>
                  <a:gd name="T21" fmla="*/ 6 h 30"/>
                  <a:gd name="T22" fmla="*/ 22 w 30"/>
                  <a:gd name="T23" fmla="*/ 16 h 30"/>
                  <a:gd name="T24" fmla="*/ 22 w 30"/>
                  <a:gd name="T25" fmla="*/ 20 h 30"/>
                  <a:gd name="T26" fmla="*/ 18 w 30"/>
                  <a:gd name="T27" fmla="*/ 20 h 30"/>
                  <a:gd name="T28" fmla="*/ 12 w 30"/>
                  <a:gd name="T29" fmla="*/ 18 h 30"/>
                  <a:gd name="T30" fmla="*/ 0 w 30"/>
                  <a:gd name="T31" fmla="*/ 10 h 30"/>
                  <a:gd name="T32" fmla="*/ 0 w 3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0" y="10"/>
                    </a:moveTo>
                    <a:lnTo>
                      <a:pt x="0" y="10"/>
                    </a:lnTo>
                    <a:lnTo>
                      <a:pt x="8" y="18"/>
                    </a:lnTo>
                    <a:lnTo>
                      <a:pt x="22" y="28"/>
                    </a:lnTo>
                    <a:lnTo>
                      <a:pt x="28" y="30"/>
                    </a:lnTo>
                    <a:lnTo>
                      <a:pt x="30" y="28"/>
                    </a:lnTo>
                    <a:lnTo>
                      <a:pt x="26" y="18"/>
                    </a:lnTo>
                    <a:lnTo>
                      <a:pt x="18" y="0"/>
                    </a:lnTo>
                    <a:lnTo>
                      <a:pt x="20" y="6"/>
                    </a:lnTo>
                    <a:lnTo>
                      <a:pt x="22" y="16"/>
                    </a:lnTo>
                    <a:lnTo>
                      <a:pt x="22" y="20"/>
                    </a:lnTo>
                    <a:lnTo>
                      <a:pt x="18" y="20"/>
                    </a:lnTo>
                    <a:lnTo>
                      <a:pt x="12" y="18"/>
                    </a:lnTo>
                    <a:lnTo>
                      <a:pt x="0" y="10"/>
                    </a:lnTo>
                    <a:close/>
                  </a:path>
                </a:pathLst>
              </a:custGeom>
              <a:solidFill>
                <a:srgbClr val="7A5376"/>
              </a:solidFill>
              <a:ln w="9525">
                <a:noFill/>
                <a:round/>
                <a:headEnd/>
                <a:tailEnd/>
              </a:ln>
            </p:spPr>
            <p:txBody>
              <a:bodyPr/>
              <a:lstStyle/>
              <a:p>
                <a:endParaRPr lang="en-US"/>
              </a:p>
            </p:txBody>
          </p:sp>
          <p:sp>
            <p:nvSpPr>
              <p:cNvPr id="87" name="Freeform 29"/>
              <p:cNvSpPr>
                <a:spLocks/>
              </p:cNvSpPr>
              <p:nvPr/>
            </p:nvSpPr>
            <p:spPr bwMode="auto">
              <a:xfrm>
                <a:off x="550" y="970"/>
                <a:ext cx="30" cy="30"/>
              </a:xfrm>
              <a:custGeom>
                <a:avLst/>
                <a:gdLst>
                  <a:gd name="T0" fmla="*/ 0 w 30"/>
                  <a:gd name="T1" fmla="*/ 10 h 30"/>
                  <a:gd name="T2" fmla="*/ 0 w 30"/>
                  <a:gd name="T3" fmla="*/ 10 h 30"/>
                  <a:gd name="T4" fmla="*/ 8 w 30"/>
                  <a:gd name="T5" fmla="*/ 18 h 30"/>
                  <a:gd name="T6" fmla="*/ 22 w 30"/>
                  <a:gd name="T7" fmla="*/ 28 h 30"/>
                  <a:gd name="T8" fmla="*/ 28 w 30"/>
                  <a:gd name="T9" fmla="*/ 30 h 30"/>
                  <a:gd name="T10" fmla="*/ 30 w 30"/>
                  <a:gd name="T11" fmla="*/ 30 h 30"/>
                  <a:gd name="T12" fmla="*/ 30 w 30"/>
                  <a:gd name="T13" fmla="*/ 28 h 30"/>
                  <a:gd name="T14" fmla="*/ 28 w 30"/>
                  <a:gd name="T15" fmla="*/ 18 h 30"/>
                  <a:gd name="T16" fmla="*/ 18 w 30"/>
                  <a:gd name="T17" fmla="*/ 0 h 30"/>
                  <a:gd name="T18" fmla="*/ 18 w 30"/>
                  <a:gd name="T19" fmla="*/ 0 h 30"/>
                  <a:gd name="T20" fmla="*/ 20 w 30"/>
                  <a:gd name="T21" fmla="*/ 6 h 30"/>
                  <a:gd name="T22" fmla="*/ 24 w 30"/>
                  <a:gd name="T23" fmla="*/ 16 h 30"/>
                  <a:gd name="T24" fmla="*/ 22 w 30"/>
                  <a:gd name="T25" fmla="*/ 20 h 30"/>
                  <a:gd name="T26" fmla="*/ 18 w 30"/>
                  <a:gd name="T27" fmla="*/ 20 h 30"/>
                  <a:gd name="T28" fmla="*/ 12 w 30"/>
                  <a:gd name="T29" fmla="*/ 18 h 30"/>
                  <a:gd name="T30" fmla="*/ 0 w 30"/>
                  <a:gd name="T31" fmla="*/ 10 h 30"/>
                  <a:gd name="T32" fmla="*/ 0 w 3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0" y="10"/>
                    </a:moveTo>
                    <a:lnTo>
                      <a:pt x="0" y="10"/>
                    </a:lnTo>
                    <a:lnTo>
                      <a:pt x="8" y="18"/>
                    </a:lnTo>
                    <a:lnTo>
                      <a:pt x="22" y="28"/>
                    </a:lnTo>
                    <a:lnTo>
                      <a:pt x="28" y="30"/>
                    </a:lnTo>
                    <a:lnTo>
                      <a:pt x="30" y="30"/>
                    </a:lnTo>
                    <a:lnTo>
                      <a:pt x="30" y="28"/>
                    </a:lnTo>
                    <a:lnTo>
                      <a:pt x="28" y="18"/>
                    </a:lnTo>
                    <a:lnTo>
                      <a:pt x="18" y="0"/>
                    </a:lnTo>
                    <a:lnTo>
                      <a:pt x="20" y="6"/>
                    </a:lnTo>
                    <a:lnTo>
                      <a:pt x="24" y="16"/>
                    </a:lnTo>
                    <a:lnTo>
                      <a:pt x="22" y="20"/>
                    </a:lnTo>
                    <a:lnTo>
                      <a:pt x="18" y="20"/>
                    </a:lnTo>
                    <a:lnTo>
                      <a:pt x="12" y="18"/>
                    </a:lnTo>
                    <a:lnTo>
                      <a:pt x="0" y="10"/>
                    </a:lnTo>
                    <a:close/>
                  </a:path>
                </a:pathLst>
              </a:custGeom>
              <a:solidFill>
                <a:srgbClr val="7A5376"/>
              </a:solidFill>
              <a:ln w="9525">
                <a:noFill/>
                <a:round/>
                <a:headEnd/>
                <a:tailEnd/>
              </a:ln>
            </p:spPr>
            <p:txBody>
              <a:bodyPr/>
              <a:lstStyle/>
              <a:p>
                <a:endParaRPr lang="en-US"/>
              </a:p>
            </p:txBody>
          </p:sp>
          <p:sp>
            <p:nvSpPr>
              <p:cNvPr id="88" name="Freeform 30"/>
              <p:cNvSpPr>
                <a:spLocks/>
              </p:cNvSpPr>
              <p:nvPr/>
            </p:nvSpPr>
            <p:spPr bwMode="auto">
              <a:xfrm>
                <a:off x="686" y="644"/>
                <a:ext cx="480" cy="616"/>
              </a:xfrm>
              <a:custGeom>
                <a:avLst/>
                <a:gdLst>
                  <a:gd name="T0" fmla="*/ 12 w 480"/>
                  <a:gd name="T1" fmla="*/ 496 h 616"/>
                  <a:gd name="T2" fmla="*/ 0 w 480"/>
                  <a:gd name="T3" fmla="*/ 418 h 616"/>
                  <a:gd name="T4" fmla="*/ 6 w 480"/>
                  <a:gd name="T5" fmla="*/ 362 h 616"/>
                  <a:gd name="T6" fmla="*/ 32 w 480"/>
                  <a:gd name="T7" fmla="*/ 300 h 616"/>
                  <a:gd name="T8" fmla="*/ 56 w 480"/>
                  <a:gd name="T9" fmla="*/ 268 h 616"/>
                  <a:gd name="T10" fmla="*/ 132 w 480"/>
                  <a:gd name="T11" fmla="*/ 204 h 616"/>
                  <a:gd name="T12" fmla="*/ 250 w 480"/>
                  <a:gd name="T13" fmla="*/ 114 h 616"/>
                  <a:gd name="T14" fmla="*/ 316 w 480"/>
                  <a:gd name="T15" fmla="*/ 48 h 616"/>
                  <a:gd name="T16" fmla="*/ 352 w 480"/>
                  <a:gd name="T17" fmla="*/ 0 h 616"/>
                  <a:gd name="T18" fmla="*/ 352 w 480"/>
                  <a:gd name="T19" fmla="*/ 32 h 616"/>
                  <a:gd name="T20" fmla="*/ 332 w 480"/>
                  <a:gd name="T21" fmla="*/ 88 h 616"/>
                  <a:gd name="T22" fmla="*/ 294 w 480"/>
                  <a:gd name="T23" fmla="*/ 146 h 616"/>
                  <a:gd name="T24" fmla="*/ 226 w 480"/>
                  <a:gd name="T25" fmla="*/ 220 h 616"/>
                  <a:gd name="T26" fmla="*/ 298 w 480"/>
                  <a:gd name="T27" fmla="*/ 170 h 616"/>
                  <a:gd name="T28" fmla="*/ 384 w 480"/>
                  <a:gd name="T29" fmla="*/ 94 h 616"/>
                  <a:gd name="T30" fmla="*/ 404 w 480"/>
                  <a:gd name="T31" fmla="*/ 66 h 616"/>
                  <a:gd name="T32" fmla="*/ 410 w 480"/>
                  <a:gd name="T33" fmla="*/ 92 h 616"/>
                  <a:gd name="T34" fmla="*/ 402 w 480"/>
                  <a:gd name="T35" fmla="*/ 128 h 616"/>
                  <a:gd name="T36" fmla="*/ 370 w 480"/>
                  <a:gd name="T37" fmla="*/ 178 h 616"/>
                  <a:gd name="T38" fmla="*/ 294 w 480"/>
                  <a:gd name="T39" fmla="*/ 240 h 616"/>
                  <a:gd name="T40" fmla="*/ 214 w 480"/>
                  <a:gd name="T41" fmla="*/ 284 h 616"/>
                  <a:gd name="T42" fmla="*/ 328 w 480"/>
                  <a:gd name="T43" fmla="*/ 248 h 616"/>
                  <a:gd name="T44" fmla="*/ 434 w 480"/>
                  <a:gd name="T45" fmla="*/ 192 h 616"/>
                  <a:gd name="T46" fmla="*/ 434 w 480"/>
                  <a:gd name="T47" fmla="*/ 206 h 616"/>
                  <a:gd name="T48" fmla="*/ 424 w 480"/>
                  <a:gd name="T49" fmla="*/ 230 h 616"/>
                  <a:gd name="T50" fmla="*/ 394 w 480"/>
                  <a:gd name="T51" fmla="*/ 264 h 616"/>
                  <a:gd name="T52" fmla="*/ 330 w 480"/>
                  <a:gd name="T53" fmla="*/ 304 h 616"/>
                  <a:gd name="T54" fmla="*/ 224 w 480"/>
                  <a:gd name="T55" fmla="*/ 346 h 616"/>
                  <a:gd name="T56" fmla="*/ 280 w 480"/>
                  <a:gd name="T57" fmla="*/ 340 h 616"/>
                  <a:gd name="T58" fmla="*/ 400 w 480"/>
                  <a:gd name="T59" fmla="*/ 308 h 616"/>
                  <a:gd name="T60" fmla="*/ 460 w 480"/>
                  <a:gd name="T61" fmla="*/ 276 h 616"/>
                  <a:gd name="T62" fmla="*/ 478 w 480"/>
                  <a:gd name="T63" fmla="*/ 266 h 616"/>
                  <a:gd name="T64" fmla="*/ 454 w 480"/>
                  <a:gd name="T65" fmla="*/ 308 h 616"/>
                  <a:gd name="T66" fmla="*/ 410 w 480"/>
                  <a:gd name="T67" fmla="*/ 340 h 616"/>
                  <a:gd name="T68" fmla="*/ 338 w 480"/>
                  <a:gd name="T69" fmla="*/ 370 h 616"/>
                  <a:gd name="T70" fmla="*/ 226 w 480"/>
                  <a:gd name="T71" fmla="*/ 388 h 616"/>
                  <a:gd name="T72" fmla="*/ 278 w 480"/>
                  <a:gd name="T73" fmla="*/ 398 h 616"/>
                  <a:gd name="T74" fmla="*/ 348 w 480"/>
                  <a:gd name="T75" fmla="*/ 402 h 616"/>
                  <a:gd name="T76" fmla="*/ 364 w 480"/>
                  <a:gd name="T77" fmla="*/ 406 h 616"/>
                  <a:gd name="T78" fmla="*/ 324 w 480"/>
                  <a:gd name="T79" fmla="*/ 426 h 616"/>
                  <a:gd name="T80" fmla="*/ 226 w 480"/>
                  <a:gd name="T81" fmla="*/ 428 h 616"/>
                  <a:gd name="T82" fmla="*/ 262 w 480"/>
                  <a:gd name="T83" fmla="*/ 446 h 616"/>
                  <a:gd name="T84" fmla="*/ 320 w 480"/>
                  <a:gd name="T85" fmla="*/ 460 h 616"/>
                  <a:gd name="T86" fmla="*/ 332 w 480"/>
                  <a:gd name="T87" fmla="*/ 464 h 616"/>
                  <a:gd name="T88" fmla="*/ 284 w 480"/>
                  <a:gd name="T89" fmla="*/ 478 h 616"/>
                  <a:gd name="T90" fmla="*/ 190 w 480"/>
                  <a:gd name="T91" fmla="*/ 466 h 616"/>
                  <a:gd name="T92" fmla="*/ 212 w 480"/>
                  <a:gd name="T93" fmla="*/ 480 h 616"/>
                  <a:gd name="T94" fmla="*/ 256 w 480"/>
                  <a:gd name="T95" fmla="*/ 496 h 616"/>
                  <a:gd name="T96" fmla="*/ 274 w 480"/>
                  <a:gd name="T97" fmla="*/ 502 h 616"/>
                  <a:gd name="T98" fmla="*/ 240 w 480"/>
                  <a:gd name="T99" fmla="*/ 524 h 616"/>
                  <a:gd name="T100" fmla="*/ 204 w 480"/>
                  <a:gd name="T101" fmla="*/ 530 h 616"/>
                  <a:gd name="T102" fmla="*/ 152 w 480"/>
                  <a:gd name="T103" fmla="*/ 526 h 616"/>
                  <a:gd name="T104" fmla="*/ 110 w 480"/>
                  <a:gd name="T105" fmla="*/ 510 h 616"/>
                  <a:gd name="T106" fmla="*/ 224 w 480"/>
                  <a:gd name="T107" fmla="*/ 610 h 616"/>
                  <a:gd name="T108" fmla="*/ 226 w 480"/>
                  <a:gd name="T109" fmla="*/ 614 h 616"/>
                  <a:gd name="T110" fmla="*/ 192 w 480"/>
                  <a:gd name="T111" fmla="*/ 606 h 616"/>
                  <a:gd name="T112" fmla="*/ 164 w 480"/>
                  <a:gd name="T113" fmla="*/ 590 h 616"/>
                  <a:gd name="T114" fmla="*/ 18 w 480"/>
                  <a:gd name="T115" fmla="*/ 512 h 6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0"/>
                  <a:gd name="T175" fmla="*/ 0 h 616"/>
                  <a:gd name="T176" fmla="*/ 480 w 480"/>
                  <a:gd name="T177" fmla="*/ 616 h 6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0" h="616">
                    <a:moveTo>
                      <a:pt x="18" y="512"/>
                    </a:moveTo>
                    <a:lnTo>
                      <a:pt x="18" y="512"/>
                    </a:lnTo>
                    <a:lnTo>
                      <a:pt x="12" y="496"/>
                    </a:lnTo>
                    <a:lnTo>
                      <a:pt x="6" y="476"/>
                    </a:lnTo>
                    <a:lnTo>
                      <a:pt x="2" y="450"/>
                    </a:lnTo>
                    <a:lnTo>
                      <a:pt x="0" y="418"/>
                    </a:lnTo>
                    <a:lnTo>
                      <a:pt x="0" y="400"/>
                    </a:lnTo>
                    <a:lnTo>
                      <a:pt x="2" y="382"/>
                    </a:lnTo>
                    <a:lnTo>
                      <a:pt x="6" y="362"/>
                    </a:lnTo>
                    <a:lnTo>
                      <a:pt x="12" y="342"/>
                    </a:lnTo>
                    <a:lnTo>
                      <a:pt x="20" y="322"/>
                    </a:lnTo>
                    <a:lnTo>
                      <a:pt x="32" y="300"/>
                    </a:lnTo>
                    <a:lnTo>
                      <a:pt x="42" y="284"/>
                    </a:lnTo>
                    <a:lnTo>
                      <a:pt x="56" y="268"/>
                    </a:lnTo>
                    <a:lnTo>
                      <a:pt x="72" y="252"/>
                    </a:lnTo>
                    <a:lnTo>
                      <a:pt x="90" y="236"/>
                    </a:lnTo>
                    <a:lnTo>
                      <a:pt x="132" y="204"/>
                    </a:lnTo>
                    <a:lnTo>
                      <a:pt x="178" y="170"/>
                    </a:lnTo>
                    <a:lnTo>
                      <a:pt x="226" y="134"/>
                    </a:lnTo>
                    <a:lnTo>
                      <a:pt x="250" y="114"/>
                    </a:lnTo>
                    <a:lnTo>
                      <a:pt x="274" y="94"/>
                    </a:lnTo>
                    <a:lnTo>
                      <a:pt x="296" y="72"/>
                    </a:lnTo>
                    <a:lnTo>
                      <a:pt x="316" y="48"/>
                    </a:lnTo>
                    <a:lnTo>
                      <a:pt x="334" y="24"/>
                    </a:lnTo>
                    <a:lnTo>
                      <a:pt x="352" y="0"/>
                    </a:lnTo>
                    <a:lnTo>
                      <a:pt x="352" y="2"/>
                    </a:lnTo>
                    <a:lnTo>
                      <a:pt x="354" y="14"/>
                    </a:lnTo>
                    <a:lnTo>
                      <a:pt x="352" y="32"/>
                    </a:lnTo>
                    <a:lnTo>
                      <a:pt x="346" y="56"/>
                    </a:lnTo>
                    <a:lnTo>
                      <a:pt x="340" y="72"/>
                    </a:lnTo>
                    <a:lnTo>
                      <a:pt x="332" y="88"/>
                    </a:lnTo>
                    <a:lnTo>
                      <a:pt x="322" y="106"/>
                    </a:lnTo>
                    <a:lnTo>
                      <a:pt x="310" y="126"/>
                    </a:lnTo>
                    <a:lnTo>
                      <a:pt x="294" y="146"/>
                    </a:lnTo>
                    <a:lnTo>
                      <a:pt x="274" y="170"/>
                    </a:lnTo>
                    <a:lnTo>
                      <a:pt x="252" y="194"/>
                    </a:lnTo>
                    <a:lnTo>
                      <a:pt x="226" y="220"/>
                    </a:lnTo>
                    <a:lnTo>
                      <a:pt x="246" y="206"/>
                    </a:lnTo>
                    <a:lnTo>
                      <a:pt x="298" y="170"/>
                    </a:lnTo>
                    <a:lnTo>
                      <a:pt x="328" y="146"/>
                    </a:lnTo>
                    <a:lnTo>
                      <a:pt x="358" y="120"/>
                    </a:lnTo>
                    <a:lnTo>
                      <a:pt x="384" y="94"/>
                    </a:lnTo>
                    <a:lnTo>
                      <a:pt x="394" y="80"/>
                    </a:lnTo>
                    <a:lnTo>
                      <a:pt x="404" y="66"/>
                    </a:lnTo>
                    <a:lnTo>
                      <a:pt x="406" y="70"/>
                    </a:lnTo>
                    <a:lnTo>
                      <a:pt x="410" y="82"/>
                    </a:lnTo>
                    <a:lnTo>
                      <a:pt x="410" y="92"/>
                    </a:lnTo>
                    <a:lnTo>
                      <a:pt x="410" y="102"/>
                    </a:lnTo>
                    <a:lnTo>
                      <a:pt x="408" y="114"/>
                    </a:lnTo>
                    <a:lnTo>
                      <a:pt x="402" y="128"/>
                    </a:lnTo>
                    <a:lnTo>
                      <a:pt x="396" y="144"/>
                    </a:lnTo>
                    <a:lnTo>
                      <a:pt x="384" y="160"/>
                    </a:lnTo>
                    <a:lnTo>
                      <a:pt x="370" y="178"/>
                    </a:lnTo>
                    <a:lnTo>
                      <a:pt x="350" y="198"/>
                    </a:lnTo>
                    <a:lnTo>
                      <a:pt x="324" y="218"/>
                    </a:lnTo>
                    <a:lnTo>
                      <a:pt x="294" y="240"/>
                    </a:lnTo>
                    <a:lnTo>
                      <a:pt x="258" y="262"/>
                    </a:lnTo>
                    <a:lnTo>
                      <a:pt x="214" y="284"/>
                    </a:lnTo>
                    <a:lnTo>
                      <a:pt x="238" y="278"/>
                    </a:lnTo>
                    <a:lnTo>
                      <a:pt x="292" y="260"/>
                    </a:lnTo>
                    <a:lnTo>
                      <a:pt x="328" y="248"/>
                    </a:lnTo>
                    <a:lnTo>
                      <a:pt x="364" y="232"/>
                    </a:lnTo>
                    <a:lnTo>
                      <a:pt x="400" y="214"/>
                    </a:lnTo>
                    <a:lnTo>
                      <a:pt x="434" y="192"/>
                    </a:lnTo>
                    <a:lnTo>
                      <a:pt x="434" y="196"/>
                    </a:lnTo>
                    <a:lnTo>
                      <a:pt x="434" y="206"/>
                    </a:lnTo>
                    <a:lnTo>
                      <a:pt x="432" y="212"/>
                    </a:lnTo>
                    <a:lnTo>
                      <a:pt x="430" y="220"/>
                    </a:lnTo>
                    <a:lnTo>
                      <a:pt x="424" y="230"/>
                    </a:lnTo>
                    <a:lnTo>
                      <a:pt x="416" y="240"/>
                    </a:lnTo>
                    <a:lnTo>
                      <a:pt x="406" y="252"/>
                    </a:lnTo>
                    <a:lnTo>
                      <a:pt x="394" y="264"/>
                    </a:lnTo>
                    <a:lnTo>
                      <a:pt x="376" y="278"/>
                    </a:lnTo>
                    <a:lnTo>
                      <a:pt x="356" y="290"/>
                    </a:lnTo>
                    <a:lnTo>
                      <a:pt x="330" y="304"/>
                    </a:lnTo>
                    <a:lnTo>
                      <a:pt x="300" y="318"/>
                    </a:lnTo>
                    <a:lnTo>
                      <a:pt x="266" y="332"/>
                    </a:lnTo>
                    <a:lnTo>
                      <a:pt x="224" y="346"/>
                    </a:lnTo>
                    <a:lnTo>
                      <a:pt x="250" y="344"/>
                    </a:lnTo>
                    <a:lnTo>
                      <a:pt x="280" y="340"/>
                    </a:lnTo>
                    <a:lnTo>
                      <a:pt x="316" y="334"/>
                    </a:lnTo>
                    <a:lnTo>
                      <a:pt x="356" y="322"/>
                    </a:lnTo>
                    <a:lnTo>
                      <a:pt x="400" y="308"/>
                    </a:lnTo>
                    <a:lnTo>
                      <a:pt x="420" y="298"/>
                    </a:lnTo>
                    <a:lnTo>
                      <a:pt x="440" y="288"/>
                    </a:lnTo>
                    <a:lnTo>
                      <a:pt x="460" y="276"/>
                    </a:lnTo>
                    <a:lnTo>
                      <a:pt x="480" y="260"/>
                    </a:lnTo>
                    <a:lnTo>
                      <a:pt x="478" y="266"/>
                    </a:lnTo>
                    <a:lnTo>
                      <a:pt x="474" y="278"/>
                    </a:lnTo>
                    <a:lnTo>
                      <a:pt x="462" y="296"/>
                    </a:lnTo>
                    <a:lnTo>
                      <a:pt x="454" y="308"/>
                    </a:lnTo>
                    <a:lnTo>
                      <a:pt x="442" y="318"/>
                    </a:lnTo>
                    <a:lnTo>
                      <a:pt x="428" y="330"/>
                    </a:lnTo>
                    <a:lnTo>
                      <a:pt x="410" y="340"/>
                    </a:lnTo>
                    <a:lnTo>
                      <a:pt x="390" y="352"/>
                    </a:lnTo>
                    <a:lnTo>
                      <a:pt x="366" y="362"/>
                    </a:lnTo>
                    <a:lnTo>
                      <a:pt x="338" y="370"/>
                    </a:lnTo>
                    <a:lnTo>
                      <a:pt x="306" y="378"/>
                    </a:lnTo>
                    <a:lnTo>
                      <a:pt x="268" y="384"/>
                    </a:lnTo>
                    <a:lnTo>
                      <a:pt x="226" y="388"/>
                    </a:lnTo>
                    <a:lnTo>
                      <a:pt x="240" y="392"/>
                    </a:lnTo>
                    <a:lnTo>
                      <a:pt x="278" y="398"/>
                    </a:lnTo>
                    <a:lnTo>
                      <a:pt x="300" y="402"/>
                    </a:lnTo>
                    <a:lnTo>
                      <a:pt x="324" y="404"/>
                    </a:lnTo>
                    <a:lnTo>
                      <a:pt x="348" y="402"/>
                    </a:lnTo>
                    <a:lnTo>
                      <a:pt x="372" y="400"/>
                    </a:lnTo>
                    <a:lnTo>
                      <a:pt x="364" y="406"/>
                    </a:lnTo>
                    <a:lnTo>
                      <a:pt x="356" y="412"/>
                    </a:lnTo>
                    <a:lnTo>
                      <a:pt x="342" y="420"/>
                    </a:lnTo>
                    <a:lnTo>
                      <a:pt x="324" y="426"/>
                    </a:lnTo>
                    <a:lnTo>
                      <a:pt x="298" y="430"/>
                    </a:lnTo>
                    <a:lnTo>
                      <a:pt x="266" y="432"/>
                    </a:lnTo>
                    <a:lnTo>
                      <a:pt x="226" y="428"/>
                    </a:lnTo>
                    <a:lnTo>
                      <a:pt x="236" y="434"/>
                    </a:lnTo>
                    <a:lnTo>
                      <a:pt x="262" y="446"/>
                    </a:lnTo>
                    <a:lnTo>
                      <a:pt x="280" y="452"/>
                    </a:lnTo>
                    <a:lnTo>
                      <a:pt x="298" y="456"/>
                    </a:lnTo>
                    <a:lnTo>
                      <a:pt x="320" y="460"/>
                    </a:lnTo>
                    <a:lnTo>
                      <a:pt x="340" y="460"/>
                    </a:lnTo>
                    <a:lnTo>
                      <a:pt x="332" y="464"/>
                    </a:lnTo>
                    <a:lnTo>
                      <a:pt x="320" y="470"/>
                    </a:lnTo>
                    <a:lnTo>
                      <a:pt x="304" y="474"/>
                    </a:lnTo>
                    <a:lnTo>
                      <a:pt x="284" y="478"/>
                    </a:lnTo>
                    <a:lnTo>
                      <a:pt x="258" y="478"/>
                    </a:lnTo>
                    <a:lnTo>
                      <a:pt x="226" y="474"/>
                    </a:lnTo>
                    <a:lnTo>
                      <a:pt x="190" y="466"/>
                    </a:lnTo>
                    <a:lnTo>
                      <a:pt x="194" y="470"/>
                    </a:lnTo>
                    <a:lnTo>
                      <a:pt x="212" y="480"/>
                    </a:lnTo>
                    <a:lnTo>
                      <a:pt x="224" y="486"/>
                    </a:lnTo>
                    <a:lnTo>
                      <a:pt x="238" y="492"/>
                    </a:lnTo>
                    <a:lnTo>
                      <a:pt x="256" y="496"/>
                    </a:lnTo>
                    <a:lnTo>
                      <a:pt x="276" y="498"/>
                    </a:lnTo>
                    <a:lnTo>
                      <a:pt x="274" y="502"/>
                    </a:lnTo>
                    <a:lnTo>
                      <a:pt x="268" y="508"/>
                    </a:lnTo>
                    <a:lnTo>
                      <a:pt x="256" y="516"/>
                    </a:lnTo>
                    <a:lnTo>
                      <a:pt x="240" y="524"/>
                    </a:lnTo>
                    <a:lnTo>
                      <a:pt x="230" y="528"/>
                    </a:lnTo>
                    <a:lnTo>
                      <a:pt x="218" y="530"/>
                    </a:lnTo>
                    <a:lnTo>
                      <a:pt x="204" y="530"/>
                    </a:lnTo>
                    <a:lnTo>
                      <a:pt x="188" y="530"/>
                    </a:lnTo>
                    <a:lnTo>
                      <a:pt x="172" y="528"/>
                    </a:lnTo>
                    <a:lnTo>
                      <a:pt x="152" y="526"/>
                    </a:lnTo>
                    <a:lnTo>
                      <a:pt x="132" y="520"/>
                    </a:lnTo>
                    <a:lnTo>
                      <a:pt x="110" y="510"/>
                    </a:lnTo>
                    <a:lnTo>
                      <a:pt x="160" y="556"/>
                    </a:lnTo>
                    <a:lnTo>
                      <a:pt x="198" y="590"/>
                    </a:lnTo>
                    <a:lnTo>
                      <a:pt x="224" y="610"/>
                    </a:lnTo>
                    <a:lnTo>
                      <a:pt x="228" y="612"/>
                    </a:lnTo>
                    <a:lnTo>
                      <a:pt x="226" y="614"/>
                    </a:lnTo>
                    <a:lnTo>
                      <a:pt x="222" y="616"/>
                    </a:lnTo>
                    <a:lnTo>
                      <a:pt x="214" y="614"/>
                    </a:lnTo>
                    <a:lnTo>
                      <a:pt x="192" y="606"/>
                    </a:lnTo>
                    <a:lnTo>
                      <a:pt x="178" y="600"/>
                    </a:lnTo>
                    <a:lnTo>
                      <a:pt x="164" y="590"/>
                    </a:lnTo>
                    <a:lnTo>
                      <a:pt x="126" y="568"/>
                    </a:lnTo>
                    <a:lnTo>
                      <a:pt x="78" y="542"/>
                    </a:lnTo>
                    <a:lnTo>
                      <a:pt x="18" y="512"/>
                    </a:lnTo>
                    <a:close/>
                  </a:path>
                </a:pathLst>
              </a:custGeom>
              <a:solidFill>
                <a:srgbClr val="D4D3D7"/>
              </a:solidFill>
              <a:ln w="9525">
                <a:noFill/>
                <a:round/>
                <a:headEnd/>
                <a:tailEnd/>
              </a:ln>
            </p:spPr>
            <p:txBody>
              <a:bodyPr/>
              <a:lstStyle/>
              <a:p>
                <a:endParaRPr lang="en-US"/>
              </a:p>
            </p:txBody>
          </p:sp>
          <p:sp>
            <p:nvSpPr>
              <p:cNvPr id="89" name="Freeform 31"/>
              <p:cNvSpPr>
                <a:spLocks/>
              </p:cNvSpPr>
              <p:nvPr/>
            </p:nvSpPr>
            <p:spPr bwMode="auto">
              <a:xfrm>
                <a:off x="630" y="860"/>
                <a:ext cx="172" cy="282"/>
              </a:xfrm>
              <a:custGeom>
                <a:avLst/>
                <a:gdLst>
                  <a:gd name="T0" fmla="*/ 172 w 172"/>
                  <a:gd name="T1" fmla="*/ 0 h 282"/>
                  <a:gd name="T2" fmla="*/ 172 w 172"/>
                  <a:gd name="T3" fmla="*/ 0 h 282"/>
                  <a:gd name="T4" fmla="*/ 160 w 172"/>
                  <a:gd name="T5" fmla="*/ 8 h 282"/>
                  <a:gd name="T6" fmla="*/ 146 w 172"/>
                  <a:gd name="T7" fmla="*/ 20 h 282"/>
                  <a:gd name="T8" fmla="*/ 128 w 172"/>
                  <a:gd name="T9" fmla="*/ 34 h 282"/>
                  <a:gd name="T10" fmla="*/ 110 w 172"/>
                  <a:gd name="T11" fmla="*/ 52 h 282"/>
                  <a:gd name="T12" fmla="*/ 94 w 172"/>
                  <a:gd name="T13" fmla="*/ 74 h 282"/>
                  <a:gd name="T14" fmla="*/ 78 w 172"/>
                  <a:gd name="T15" fmla="*/ 98 h 282"/>
                  <a:gd name="T16" fmla="*/ 72 w 172"/>
                  <a:gd name="T17" fmla="*/ 110 h 282"/>
                  <a:gd name="T18" fmla="*/ 66 w 172"/>
                  <a:gd name="T19" fmla="*/ 124 h 282"/>
                  <a:gd name="T20" fmla="*/ 66 w 172"/>
                  <a:gd name="T21" fmla="*/ 124 h 282"/>
                  <a:gd name="T22" fmla="*/ 56 w 172"/>
                  <a:gd name="T23" fmla="*/ 150 h 282"/>
                  <a:gd name="T24" fmla="*/ 48 w 172"/>
                  <a:gd name="T25" fmla="*/ 170 h 282"/>
                  <a:gd name="T26" fmla="*/ 40 w 172"/>
                  <a:gd name="T27" fmla="*/ 188 h 282"/>
                  <a:gd name="T28" fmla="*/ 32 w 172"/>
                  <a:gd name="T29" fmla="*/ 200 h 282"/>
                  <a:gd name="T30" fmla="*/ 20 w 172"/>
                  <a:gd name="T31" fmla="*/ 218 h 282"/>
                  <a:gd name="T32" fmla="*/ 16 w 172"/>
                  <a:gd name="T33" fmla="*/ 222 h 282"/>
                  <a:gd name="T34" fmla="*/ 16 w 172"/>
                  <a:gd name="T35" fmla="*/ 222 h 282"/>
                  <a:gd name="T36" fmla="*/ 10 w 172"/>
                  <a:gd name="T37" fmla="*/ 226 h 282"/>
                  <a:gd name="T38" fmla="*/ 6 w 172"/>
                  <a:gd name="T39" fmla="*/ 232 h 282"/>
                  <a:gd name="T40" fmla="*/ 2 w 172"/>
                  <a:gd name="T41" fmla="*/ 238 h 282"/>
                  <a:gd name="T42" fmla="*/ 0 w 172"/>
                  <a:gd name="T43" fmla="*/ 246 h 282"/>
                  <a:gd name="T44" fmla="*/ 0 w 172"/>
                  <a:gd name="T45" fmla="*/ 256 h 282"/>
                  <a:gd name="T46" fmla="*/ 2 w 172"/>
                  <a:gd name="T47" fmla="*/ 264 h 282"/>
                  <a:gd name="T48" fmla="*/ 10 w 172"/>
                  <a:gd name="T49" fmla="*/ 274 h 282"/>
                  <a:gd name="T50" fmla="*/ 10 w 172"/>
                  <a:gd name="T51" fmla="*/ 274 h 282"/>
                  <a:gd name="T52" fmla="*/ 16 w 172"/>
                  <a:gd name="T53" fmla="*/ 278 h 282"/>
                  <a:gd name="T54" fmla="*/ 20 w 172"/>
                  <a:gd name="T55" fmla="*/ 280 h 282"/>
                  <a:gd name="T56" fmla="*/ 26 w 172"/>
                  <a:gd name="T57" fmla="*/ 282 h 282"/>
                  <a:gd name="T58" fmla="*/ 32 w 172"/>
                  <a:gd name="T59" fmla="*/ 282 h 282"/>
                  <a:gd name="T60" fmla="*/ 42 w 172"/>
                  <a:gd name="T61" fmla="*/ 278 h 282"/>
                  <a:gd name="T62" fmla="*/ 54 w 172"/>
                  <a:gd name="T63" fmla="*/ 270 h 282"/>
                  <a:gd name="T64" fmla="*/ 64 w 172"/>
                  <a:gd name="T65" fmla="*/ 260 h 282"/>
                  <a:gd name="T66" fmla="*/ 72 w 172"/>
                  <a:gd name="T67" fmla="*/ 244 h 282"/>
                  <a:gd name="T68" fmla="*/ 80 w 172"/>
                  <a:gd name="T69" fmla="*/ 226 h 282"/>
                  <a:gd name="T70" fmla="*/ 84 w 172"/>
                  <a:gd name="T71" fmla="*/ 204 h 282"/>
                  <a:gd name="T72" fmla="*/ 84 w 172"/>
                  <a:gd name="T73" fmla="*/ 204 h 282"/>
                  <a:gd name="T74" fmla="*/ 94 w 172"/>
                  <a:gd name="T75" fmla="*/ 156 h 282"/>
                  <a:gd name="T76" fmla="*/ 100 w 172"/>
                  <a:gd name="T77" fmla="*/ 130 h 282"/>
                  <a:gd name="T78" fmla="*/ 108 w 172"/>
                  <a:gd name="T79" fmla="*/ 104 h 282"/>
                  <a:gd name="T80" fmla="*/ 118 w 172"/>
                  <a:gd name="T81" fmla="*/ 78 h 282"/>
                  <a:gd name="T82" fmla="*/ 132 w 172"/>
                  <a:gd name="T83" fmla="*/ 52 h 282"/>
                  <a:gd name="T84" fmla="*/ 150 w 172"/>
                  <a:gd name="T85" fmla="*/ 26 h 282"/>
                  <a:gd name="T86" fmla="*/ 172 w 172"/>
                  <a:gd name="T87" fmla="*/ 0 h 282"/>
                  <a:gd name="T88" fmla="*/ 172 w 172"/>
                  <a:gd name="T89" fmla="*/ 0 h 2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2"/>
                  <a:gd name="T136" fmla="*/ 0 h 282"/>
                  <a:gd name="T137" fmla="*/ 172 w 172"/>
                  <a:gd name="T138" fmla="*/ 282 h 2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2" h="282">
                    <a:moveTo>
                      <a:pt x="172" y="0"/>
                    </a:moveTo>
                    <a:lnTo>
                      <a:pt x="172" y="0"/>
                    </a:lnTo>
                    <a:lnTo>
                      <a:pt x="160" y="8"/>
                    </a:lnTo>
                    <a:lnTo>
                      <a:pt x="146" y="20"/>
                    </a:lnTo>
                    <a:lnTo>
                      <a:pt x="128" y="34"/>
                    </a:lnTo>
                    <a:lnTo>
                      <a:pt x="110" y="52"/>
                    </a:lnTo>
                    <a:lnTo>
                      <a:pt x="94" y="74"/>
                    </a:lnTo>
                    <a:lnTo>
                      <a:pt x="78" y="98"/>
                    </a:lnTo>
                    <a:lnTo>
                      <a:pt x="72" y="110"/>
                    </a:lnTo>
                    <a:lnTo>
                      <a:pt x="66" y="124"/>
                    </a:lnTo>
                    <a:lnTo>
                      <a:pt x="56" y="150"/>
                    </a:lnTo>
                    <a:lnTo>
                      <a:pt x="48" y="170"/>
                    </a:lnTo>
                    <a:lnTo>
                      <a:pt x="40" y="188"/>
                    </a:lnTo>
                    <a:lnTo>
                      <a:pt x="32" y="200"/>
                    </a:lnTo>
                    <a:lnTo>
                      <a:pt x="20" y="218"/>
                    </a:lnTo>
                    <a:lnTo>
                      <a:pt x="16" y="222"/>
                    </a:lnTo>
                    <a:lnTo>
                      <a:pt x="10" y="226"/>
                    </a:lnTo>
                    <a:lnTo>
                      <a:pt x="6" y="232"/>
                    </a:lnTo>
                    <a:lnTo>
                      <a:pt x="2" y="238"/>
                    </a:lnTo>
                    <a:lnTo>
                      <a:pt x="0" y="246"/>
                    </a:lnTo>
                    <a:lnTo>
                      <a:pt x="0" y="256"/>
                    </a:lnTo>
                    <a:lnTo>
                      <a:pt x="2" y="264"/>
                    </a:lnTo>
                    <a:lnTo>
                      <a:pt x="10" y="274"/>
                    </a:lnTo>
                    <a:lnTo>
                      <a:pt x="16" y="278"/>
                    </a:lnTo>
                    <a:lnTo>
                      <a:pt x="20" y="280"/>
                    </a:lnTo>
                    <a:lnTo>
                      <a:pt x="26" y="282"/>
                    </a:lnTo>
                    <a:lnTo>
                      <a:pt x="32" y="282"/>
                    </a:lnTo>
                    <a:lnTo>
                      <a:pt x="42" y="278"/>
                    </a:lnTo>
                    <a:lnTo>
                      <a:pt x="54" y="270"/>
                    </a:lnTo>
                    <a:lnTo>
                      <a:pt x="64" y="260"/>
                    </a:lnTo>
                    <a:lnTo>
                      <a:pt x="72" y="244"/>
                    </a:lnTo>
                    <a:lnTo>
                      <a:pt x="80" y="226"/>
                    </a:lnTo>
                    <a:lnTo>
                      <a:pt x="84" y="204"/>
                    </a:lnTo>
                    <a:lnTo>
                      <a:pt x="94" y="156"/>
                    </a:lnTo>
                    <a:lnTo>
                      <a:pt x="100" y="130"/>
                    </a:lnTo>
                    <a:lnTo>
                      <a:pt x="108" y="104"/>
                    </a:lnTo>
                    <a:lnTo>
                      <a:pt x="118" y="78"/>
                    </a:lnTo>
                    <a:lnTo>
                      <a:pt x="132" y="52"/>
                    </a:lnTo>
                    <a:lnTo>
                      <a:pt x="150" y="26"/>
                    </a:lnTo>
                    <a:lnTo>
                      <a:pt x="172" y="0"/>
                    </a:lnTo>
                    <a:close/>
                  </a:path>
                </a:pathLst>
              </a:custGeom>
              <a:solidFill>
                <a:srgbClr val="BCBBC2"/>
              </a:solidFill>
              <a:ln w="9525">
                <a:noFill/>
                <a:round/>
                <a:headEnd/>
                <a:tailEnd/>
              </a:ln>
            </p:spPr>
            <p:txBody>
              <a:bodyPr/>
              <a:lstStyle/>
              <a:p>
                <a:endParaRPr lang="en-US"/>
              </a:p>
            </p:txBody>
          </p:sp>
          <p:sp>
            <p:nvSpPr>
              <p:cNvPr id="90" name="Freeform 32"/>
              <p:cNvSpPr>
                <a:spLocks/>
              </p:cNvSpPr>
              <p:nvPr/>
            </p:nvSpPr>
            <p:spPr bwMode="auto">
              <a:xfrm>
                <a:off x="510" y="1134"/>
                <a:ext cx="30" cy="24"/>
              </a:xfrm>
              <a:custGeom>
                <a:avLst/>
                <a:gdLst>
                  <a:gd name="T0" fmla="*/ 0 w 30"/>
                  <a:gd name="T1" fmla="*/ 4 h 24"/>
                  <a:gd name="T2" fmla="*/ 0 w 30"/>
                  <a:gd name="T3" fmla="*/ 4 h 24"/>
                  <a:gd name="T4" fmla="*/ 6 w 30"/>
                  <a:gd name="T5" fmla="*/ 10 h 24"/>
                  <a:gd name="T6" fmla="*/ 10 w 30"/>
                  <a:gd name="T7" fmla="*/ 16 h 24"/>
                  <a:gd name="T8" fmla="*/ 16 w 30"/>
                  <a:gd name="T9" fmla="*/ 22 h 24"/>
                  <a:gd name="T10" fmla="*/ 22 w 30"/>
                  <a:gd name="T11" fmla="*/ 24 h 24"/>
                  <a:gd name="T12" fmla="*/ 24 w 30"/>
                  <a:gd name="T13" fmla="*/ 24 h 24"/>
                  <a:gd name="T14" fmla="*/ 28 w 30"/>
                  <a:gd name="T15" fmla="*/ 24 h 24"/>
                  <a:gd name="T16" fmla="*/ 28 w 30"/>
                  <a:gd name="T17" fmla="*/ 20 h 24"/>
                  <a:gd name="T18" fmla="*/ 30 w 30"/>
                  <a:gd name="T19" fmla="*/ 16 h 24"/>
                  <a:gd name="T20" fmla="*/ 30 w 30"/>
                  <a:gd name="T21" fmla="*/ 0 h 24"/>
                  <a:gd name="T22" fmla="*/ 30 w 30"/>
                  <a:gd name="T23" fmla="*/ 0 h 24"/>
                  <a:gd name="T24" fmla="*/ 30 w 30"/>
                  <a:gd name="T25" fmla="*/ 4 h 24"/>
                  <a:gd name="T26" fmla="*/ 26 w 30"/>
                  <a:gd name="T27" fmla="*/ 10 h 24"/>
                  <a:gd name="T28" fmla="*/ 22 w 30"/>
                  <a:gd name="T29" fmla="*/ 10 h 24"/>
                  <a:gd name="T30" fmla="*/ 16 w 30"/>
                  <a:gd name="T31" fmla="*/ 12 h 24"/>
                  <a:gd name="T32" fmla="*/ 10 w 30"/>
                  <a:gd name="T33" fmla="*/ 8 h 24"/>
                  <a:gd name="T34" fmla="*/ 0 w 30"/>
                  <a:gd name="T35" fmla="*/ 4 h 24"/>
                  <a:gd name="T36" fmla="*/ 0 w 30"/>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4"/>
                  <a:gd name="T59" fmla="*/ 30 w 30"/>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4">
                    <a:moveTo>
                      <a:pt x="0" y="4"/>
                    </a:moveTo>
                    <a:lnTo>
                      <a:pt x="0" y="4"/>
                    </a:lnTo>
                    <a:lnTo>
                      <a:pt x="6" y="10"/>
                    </a:lnTo>
                    <a:lnTo>
                      <a:pt x="10" y="16"/>
                    </a:lnTo>
                    <a:lnTo>
                      <a:pt x="16" y="22"/>
                    </a:lnTo>
                    <a:lnTo>
                      <a:pt x="22" y="24"/>
                    </a:lnTo>
                    <a:lnTo>
                      <a:pt x="24" y="24"/>
                    </a:lnTo>
                    <a:lnTo>
                      <a:pt x="28" y="24"/>
                    </a:lnTo>
                    <a:lnTo>
                      <a:pt x="28" y="20"/>
                    </a:lnTo>
                    <a:lnTo>
                      <a:pt x="30" y="16"/>
                    </a:lnTo>
                    <a:lnTo>
                      <a:pt x="30" y="0"/>
                    </a:lnTo>
                    <a:lnTo>
                      <a:pt x="30" y="4"/>
                    </a:lnTo>
                    <a:lnTo>
                      <a:pt x="26" y="10"/>
                    </a:lnTo>
                    <a:lnTo>
                      <a:pt x="22" y="10"/>
                    </a:lnTo>
                    <a:lnTo>
                      <a:pt x="16" y="12"/>
                    </a:lnTo>
                    <a:lnTo>
                      <a:pt x="10" y="8"/>
                    </a:lnTo>
                    <a:lnTo>
                      <a:pt x="0" y="4"/>
                    </a:lnTo>
                    <a:close/>
                  </a:path>
                </a:pathLst>
              </a:custGeom>
              <a:solidFill>
                <a:srgbClr val="7A5376"/>
              </a:solidFill>
              <a:ln w="9525">
                <a:noFill/>
                <a:round/>
                <a:headEnd/>
                <a:tailEnd/>
              </a:ln>
            </p:spPr>
            <p:txBody>
              <a:bodyPr/>
              <a:lstStyle/>
              <a:p>
                <a:endParaRPr lang="en-US"/>
              </a:p>
            </p:txBody>
          </p:sp>
          <p:sp>
            <p:nvSpPr>
              <p:cNvPr id="91" name="Freeform 33"/>
              <p:cNvSpPr>
                <a:spLocks/>
              </p:cNvSpPr>
              <p:nvPr/>
            </p:nvSpPr>
            <p:spPr bwMode="auto">
              <a:xfrm>
                <a:off x="738" y="1358"/>
                <a:ext cx="54" cy="100"/>
              </a:xfrm>
              <a:custGeom>
                <a:avLst/>
                <a:gdLst>
                  <a:gd name="T0" fmla="*/ 24 w 54"/>
                  <a:gd name="T1" fmla="*/ 12 h 100"/>
                  <a:gd name="T2" fmla="*/ 24 w 54"/>
                  <a:gd name="T3" fmla="*/ 12 h 100"/>
                  <a:gd name="T4" fmla="*/ 8 w 54"/>
                  <a:gd name="T5" fmla="*/ 44 h 100"/>
                  <a:gd name="T6" fmla="*/ 8 w 54"/>
                  <a:gd name="T7" fmla="*/ 44 h 100"/>
                  <a:gd name="T8" fmla="*/ 2 w 54"/>
                  <a:gd name="T9" fmla="*/ 58 h 100"/>
                  <a:gd name="T10" fmla="*/ 2 w 54"/>
                  <a:gd name="T11" fmla="*/ 58 h 100"/>
                  <a:gd name="T12" fmla="*/ 2 w 54"/>
                  <a:gd name="T13" fmla="*/ 66 h 100"/>
                  <a:gd name="T14" fmla="*/ 0 w 54"/>
                  <a:gd name="T15" fmla="*/ 72 h 100"/>
                  <a:gd name="T16" fmla="*/ 2 w 54"/>
                  <a:gd name="T17" fmla="*/ 80 h 100"/>
                  <a:gd name="T18" fmla="*/ 4 w 54"/>
                  <a:gd name="T19" fmla="*/ 88 h 100"/>
                  <a:gd name="T20" fmla="*/ 8 w 54"/>
                  <a:gd name="T21" fmla="*/ 94 h 100"/>
                  <a:gd name="T22" fmla="*/ 14 w 54"/>
                  <a:gd name="T23" fmla="*/ 98 h 100"/>
                  <a:gd name="T24" fmla="*/ 20 w 54"/>
                  <a:gd name="T25" fmla="*/ 100 h 100"/>
                  <a:gd name="T26" fmla="*/ 28 w 54"/>
                  <a:gd name="T27" fmla="*/ 100 h 100"/>
                  <a:gd name="T28" fmla="*/ 28 w 54"/>
                  <a:gd name="T29" fmla="*/ 100 h 100"/>
                  <a:gd name="T30" fmla="*/ 34 w 54"/>
                  <a:gd name="T31" fmla="*/ 96 h 100"/>
                  <a:gd name="T32" fmla="*/ 36 w 54"/>
                  <a:gd name="T33" fmla="*/ 92 h 100"/>
                  <a:gd name="T34" fmla="*/ 34 w 54"/>
                  <a:gd name="T35" fmla="*/ 92 h 100"/>
                  <a:gd name="T36" fmla="*/ 32 w 54"/>
                  <a:gd name="T37" fmla="*/ 90 h 100"/>
                  <a:gd name="T38" fmla="*/ 32 w 54"/>
                  <a:gd name="T39" fmla="*/ 90 h 100"/>
                  <a:gd name="T40" fmla="*/ 26 w 54"/>
                  <a:gd name="T41" fmla="*/ 86 h 100"/>
                  <a:gd name="T42" fmla="*/ 22 w 54"/>
                  <a:gd name="T43" fmla="*/ 82 h 100"/>
                  <a:gd name="T44" fmla="*/ 18 w 54"/>
                  <a:gd name="T45" fmla="*/ 78 h 100"/>
                  <a:gd name="T46" fmla="*/ 16 w 54"/>
                  <a:gd name="T47" fmla="*/ 72 h 100"/>
                  <a:gd name="T48" fmla="*/ 16 w 54"/>
                  <a:gd name="T49" fmla="*/ 66 h 100"/>
                  <a:gd name="T50" fmla="*/ 16 w 54"/>
                  <a:gd name="T51" fmla="*/ 56 h 100"/>
                  <a:gd name="T52" fmla="*/ 20 w 54"/>
                  <a:gd name="T53" fmla="*/ 46 h 100"/>
                  <a:gd name="T54" fmla="*/ 20 w 54"/>
                  <a:gd name="T55" fmla="*/ 46 h 100"/>
                  <a:gd name="T56" fmla="*/ 20 w 54"/>
                  <a:gd name="T57" fmla="*/ 50 h 100"/>
                  <a:gd name="T58" fmla="*/ 24 w 54"/>
                  <a:gd name="T59" fmla="*/ 60 h 100"/>
                  <a:gd name="T60" fmla="*/ 28 w 54"/>
                  <a:gd name="T61" fmla="*/ 64 h 100"/>
                  <a:gd name="T62" fmla="*/ 32 w 54"/>
                  <a:gd name="T63" fmla="*/ 68 h 100"/>
                  <a:gd name="T64" fmla="*/ 38 w 54"/>
                  <a:gd name="T65" fmla="*/ 72 h 100"/>
                  <a:gd name="T66" fmla="*/ 46 w 54"/>
                  <a:gd name="T67" fmla="*/ 72 h 100"/>
                  <a:gd name="T68" fmla="*/ 46 w 54"/>
                  <a:gd name="T69" fmla="*/ 72 h 100"/>
                  <a:gd name="T70" fmla="*/ 50 w 54"/>
                  <a:gd name="T71" fmla="*/ 68 h 100"/>
                  <a:gd name="T72" fmla="*/ 54 w 54"/>
                  <a:gd name="T73" fmla="*/ 66 h 100"/>
                  <a:gd name="T74" fmla="*/ 54 w 54"/>
                  <a:gd name="T75" fmla="*/ 64 h 100"/>
                  <a:gd name="T76" fmla="*/ 52 w 54"/>
                  <a:gd name="T77" fmla="*/ 62 h 100"/>
                  <a:gd name="T78" fmla="*/ 52 w 54"/>
                  <a:gd name="T79" fmla="*/ 62 h 100"/>
                  <a:gd name="T80" fmla="*/ 38 w 54"/>
                  <a:gd name="T81" fmla="*/ 50 h 100"/>
                  <a:gd name="T82" fmla="*/ 32 w 54"/>
                  <a:gd name="T83" fmla="*/ 42 h 100"/>
                  <a:gd name="T84" fmla="*/ 32 w 54"/>
                  <a:gd name="T85" fmla="*/ 38 h 100"/>
                  <a:gd name="T86" fmla="*/ 32 w 54"/>
                  <a:gd name="T87" fmla="*/ 32 h 100"/>
                  <a:gd name="T88" fmla="*/ 32 w 54"/>
                  <a:gd name="T89" fmla="*/ 32 h 100"/>
                  <a:gd name="T90" fmla="*/ 36 w 54"/>
                  <a:gd name="T91" fmla="*/ 24 h 100"/>
                  <a:gd name="T92" fmla="*/ 40 w 54"/>
                  <a:gd name="T93" fmla="*/ 16 h 100"/>
                  <a:gd name="T94" fmla="*/ 46 w 54"/>
                  <a:gd name="T95" fmla="*/ 12 h 100"/>
                  <a:gd name="T96" fmla="*/ 52 w 54"/>
                  <a:gd name="T97" fmla="*/ 12 h 100"/>
                  <a:gd name="T98" fmla="*/ 52 w 54"/>
                  <a:gd name="T99" fmla="*/ 12 h 100"/>
                  <a:gd name="T100" fmla="*/ 54 w 54"/>
                  <a:gd name="T101" fmla="*/ 6 h 100"/>
                  <a:gd name="T102" fmla="*/ 54 w 54"/>
                  <a:gd name="T103" fmla="*/ 2 h 100"/>
                  <a:gd name="T104" fmla="*/ 52 w 54"/>
                  <a:gd name="T105" fmla="*/ 0 h 100"/>
                  <a:gd name="T106" fmla="*/ 50 w 54"/>
                  <a:gd name="T107" fmla="*/ 0 h 100"/>
                  <a:gd name="T108" fmla="*/ 50 w 54"/>
                  <a:gd name="T109" fmla="*/ 0 h 100"/>
                  <a:gd name="T110" fmla="*/ 44 w 54"/>
                  <a:gd name="T111" fmla="*/ 0 h 100"/>
                  <a:gd name="T112" fmla="*/ 38 w 54"/>
                  <a:gd name="T113" fmla="*/ 2 h 100"/>
                  <a:gd name="T114" fmla="*/ 30 w 54"/>
                  <a:gd name="T115" fmla="*/ 4 h 100"/>
                  <a:gd name="T116" fmla="*/ 24 w 54"/>
                  <a:gd name="T117" fmla="*/ 12 h 100"/>
                  <a:gd name="T118" fmla="*/ 24 w 54"/>
                  <a:gd name="T119" fmla="*/ 12 h 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
                  <a:gd name="T181" fmla="*/ 0 h 100"/>
                  <a:gd name="T182" fmla="*/ 54 w 54"/>
                  <a:gd name="T183" fmla="*/ 100 h 1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 h="100">
                    <a:moveTo>
                      <a:pt x="24" y="12"/>
                    </a:moveTo>
                    <a:lnTo>
                      <a:pt x="24" y="12"/>
                    </a:lnTo>
                    <a:lnTo>
                      <a:pt x="8" y="44"/>
                    </a:lnTo>
                    <a:lnTo>
                      <a:pt x="2" y="58"/>
                    </a:lnTo>
                    <a:lnTo>
                      <a:pt x="2" y="66"/>
                    </a:lnTo>
                    <a:lnTo>
                      <a:pt x="0" y="72"/>
                    </a:lnTo>
                    <a:lnTo>
                      <a:pt x="2" y="80"/>
                    </a:lnTo>
                    <a:lnTo>
                      <a:pt x="4" y="88"/>
                    </a:lnTo>
                    <a:lnTo>
                      <a:pt x="8" y="94"/>
                    </a:lnTo>
                    <a:lnTo>
                      <a:pt x="14" y="98"/>
                    </a:lnTo>
                    <a:lnTo>
                      <a:pt x="20" y="100"/>
                    </a:lnTo>
                    <a:lnTo>
                      <a:pt x="28" y="100"/>
                    </a:lnTo>
                    <a:lnTo>
                      <a:pt x="34" y="96"/>
                    </a:lnTo>
                    <a:lnTo>
                      <a:pt x="36" y="92"/>
                    </a:lnTo>
                    <a:lnTo>
                      <a:pt x="34" y="92"/>
                    </a:lnTo>
                    <a:lnTo>
                      <a:pt x="32" y="90"/>
                    </a:lnTo>
                    <a:lnTo>
                      <a:pt x="26" y="86"/>
                    </a:lnTo>
                    <a:lnTo>
                      <a:pt x="22" y="82"/>
                    </a:lnTo>
                    <a:lnTo>
                      <a:pt x="18" y="78"/>
                    </a:lnTo>
                    <a:lnTo>
                      <a:pt x="16" y="72"/>
                    </a:lnTo>
                    <a:lnTo>
                      <a:pt x="16" y="66"/>
                    </a:lnTo>
                    <a:lnTo>
                      <a:pt x="16" y="56"/>
                    </a:lnTo>
                    <a:lnTo>
                      <a:pt x="20" y="46"/>
                    </a:lnTo>
                    <a:lnTo>
                      <a:pt x="20" y="50"/>
                    </a:lnTo>
                    <a:lnTo>
                      <a:pt x="24" y="60"/>
                    </a:lnTo>
                    <a:lnTo>
                      <a:pt x="28" y="64"/>
                    </a:lnTo>
                    <a:lnTo>
                      <a:pt x="32" y="68"/>
                    </a:lnTo>
                    <a:lnTo>
                      <a:pt x="38" y="72"/>
                    </a:lnTo>
                    <a:lnTo>
                      <a:pt x="46" y="72"/>
                    </a:lnTo>
                    <a:lnTo>
                      <a:pt x="50" y="68"/>
                    </a:lnTo>
                    <a:lnTo>
                      <a:pt x="54" y="66"/>
                    </a:lnTo>
                    <a:lnTo>
                      <a:pt x="54" y="64"/>
                    </a:lnTo>
                    <a:lnTo>
                      <a:pt x="52" y="62"/>
                    </a:lnTo>
                    <a:lnTo>
                      <a:pt x="38" y="50"/>
                    </a:lnTo>
                    <a:lnTo>
                      <a:pt x="32" y="42"/>
                    </a:lnTo>
                    <a:lnTo>
                      <a:pt x="32" y="38"/>
                    </a:lnTo>
                    <a:lnTo>
                      <a:pt x="32" y="32"/>
                    </a:lnTo>
                    <a:lnTo>
                      <a:pt x="36" y="24"/>
                    </a:lnTo>
                    <a:lnTo>
                      <a:pt x="40" y="16"/>
                    </a:lnTo>
                    <a:lnTo>
                      <a:pt x="46" y="12"/>
                    </a:lnTo>
                    <a:lnTo>
                      <a:pt x="52" y="12"/>
                    </a:lnTo>
                    <a:lnTo>
                      <a:pt x="54" y="6"/>
                    </a:lnTo>
                    <a:lnTo>
                      <a:pt x="54" y="2"/>
                    </a:lnTo>
                    <a:lnTo>
                      <a:pt x="52" y="0"/>
                    </a:lnTo>
                    <a:lnTo>
                      <a:pt x="50" y="0"/>
                    </a:lnTo>
                    <a:lnTo>
                      <a:pt x="44" y="0"/>
                    </a:lnTo>
                    <a:lnTo>
                      <a:pt x="38" y="2"/>
                    </a:lnTo>
                    <a:lnTo>
                      <a:pt x="30" y="4"/>
                    </a:lnTo>
                    <a:lnTo>
                      <a:pt x="24" y="12"/>
                    </a:lnTo>
                    <a:close/>
                  </a:path>
                </a:pathLst>
              </a:custGeom>
              <a:solidFill>
                <a:srgbClr val="CC8683"/>
              </a:solidFill>
              <a:ln w="9525">
                <a:noFill/>
                <a:round/>
                <a:headEnd/>
                <a:tailEnd/>
              </a:ln>
            </p:spPr>
            <p:txBody>
              <a:bodyPr/>
              <a:lstStyle/>
              <a:p>
                <a:endParaRPr lang="en-US"/>
              </a:p>
            </p:txBody>
          </p:sp>
          <p:sp>
            <p:nvSpPr>
              <p:cNvPr id="92" name="Freeform 34"/>
              <p:cNvSpPr>
                <a:spLocks/>
              </p:cNvSpPr>
              <p:nvPr/>
            </p:nvSpPr>
            <p:spPr bwMode="auto">
              <a:xfrm>
                <a:off x="778" y="1358"/>
                <a:ext cx="38" cy="32"/>
              </a:xfrm>
              <a:custGeom>
                <a:avLst/>
                <a:gdLst>
                  <a:gd name="T0" fmla="*/ 4 w 38"/>
                  <a:gd name="T1" fmla="*/ 8 h 32"/>
                  <a:gd name="T2" fmla="*/ 4 w 38"/>
                  <a:gd name="T3" fmla="*/ 8 h 32"/>
                  <a:gd name="T4" fmla="*/ 12 w 38"/>
                  <a:gd name="T5" fmla="*/ 10 h 32"/>
                  <a:gd name="T6" fmla="*/ 20 w 38"/>
                  <a:gd name="T7" fmla="*/ 14 h 32"/>
                  <a:gd name="T8" fmla="*/ 22 w 38"/>
                  <a:gd name="T9" fmla="*/ 18 h 32"/>
                  <a:gd name="T10" fmla="*/ 22 w 38"/>
                  <a:gd name="T11" fmla="*/ 22 h 32"/>
                  <a:gd name="T12" fmla="*/ 22 w 38"/>
                  <a:gd name="T13" fmla="*/ 22 h 32"/>
                  <a:gd name="T14" fmla="*/ 24 w 38"/>
                  <a:gd name="T15" fmla="*/ 28 h 32"/>
                  <a:gd name="T16" fmla="*/ 26 w 38"/>
                  <a:gd name="T17" fmla="*/ 32 h 32"/>
                  <a:gd name="T18" fmla="*/ 30 w 38"/>
                  <a:gd name="T19" fmla="*/ 32 h 32"/>
                  <a:gd name="T20" fmla="*/ 36 w 38"/>
                  <a:gd name="T21" fmla="*/ 28 h 32"/>
                  <a:gd name="T22" fmla="*/ 36 w 38"/>
                  <a:gd name="T23" fmla="*/ 28 h 32"/>
                  <a:gd name="T24" fmla="*/ 38 w 38"/>
                  <a:gd name="T25" fmla="*/ 22 h 32"/>
                  <a:gd name="T26" fmla="*/ 38 w 38"/>
                  <a:gd name="T27" fmla="*/ 18 h 32"/>
                  <a:gd name="T28" fmla="*/ 36 w 38"/>
                  <a:gd name="T29" fmla="*/ 12 h 32"/>
                  <a:gd name="T30" fmla="*/ 30 w 38"/>
                  <a:gd name="T31" fmla="*/ 8 h 32"/>
                  <a:gd name="T32" fmla="*/ 26 w 38"/>
                  <a:gd name="T33" fmla="*/ 4 h 32"/>
                  <a:gd name="T34" fmla="*/ 18 w 38"/>
                  <a:gd name="T35" fmla="*/ 0 h 32"/>
                  <a:gd name="T36" fmla="*/ 10 w 38"/>
                  <a:gd name="T37" fmla="*/ 0 h 32"/>
                  <a:gd name="T38" fmla="*/ 0 w 38"/>
                  <a:gd name="T39" fmla="*/ 2 h 32"/>
                  <a:gd name="T40" fmla="*/ 4 w 38"/>
                  <a:gd name="T41" fmla="*/ 8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32"/>
                  <a:gd name="T65" fmla="*/ 38 w 38"/>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32">
                    <a:moveTo>
                      <a:pt x="4" y="8"/>
                    </a:moveTo>
                    <a:lnTo>
                      <a:pt x="4" y="8"/>
                    </a:lnTo>
                    <a:lnTo>
                      <a:pt x="12" y="10"/>
                    </a:lnTo>
                    <a:lnTo>
                      <a:pt x="20" y="14"/>
                    </a:lnTo>
                    <a:lnTo>
                      <a:pt x="22" y="18"/>
                    </a:lnTo>
                    <a:lnTo>
                      <a:pt x="22" y="22"/>
                    </a:lnTo>
                    <a:lnTo>
                      <a:pt x="24" y="28"/>
                    </a:lnTo>
                    <a:lnTo>
                      <a:pt x="26" y="32"/>
                    </a:lnTo>
                    <a:lnTo>
                      <a:pt x="30" y="32"/>
                    </a:lnTo>
                    <a:lnTo>
                      <a:pt x="36" y="28"/>
                    </a:lnTo>
                    <a:lnTo>
                      <a:pt x="38" y="22"/>
                    </a:lnTo>
                    <a:lnTo>
                      <a:pt x="38" y="18"/>
                    </a:lnTo>
                    <a:lnTo>
                      <a:pt x="36" y="12"/>
                    </a:lnTo>
                    <a:lnTo>
                      <a:pt x="30" y="8"/>
                    </a:lnTo>
                    <a:lnTo>
                      <a:pt x="26" y="4"/>
                    </a:lnTo>
                    <a:lnTo>
                      <a:pt x="18" y="0"/>
                    </a:lnTo>
                    <a:lnTo>
                      <a:pt x="10" y="0"/>
                    </a:lnTo>
                    <a:lnTo>
                      <a:pt x="0" y="2"/>
                    </a:lnTo>
                    <a:lnTo>
                      <a:pt x="4" y="8"/>
                    </a:lnTo>
                    <a:close/>
                  </a:path>
                </a:pathLst>
              </a:custGeom>
              <a:solidFill>
                <a:srgbClr val="CC8683"/>
              </a:solidFill>
              <a:ln w="9525">
                <a:noFill/>
                <a:round/>
                <a:headEnd/>
                <a:tailEnd/>
              </a:ln>
            </p:spPr>
            <p:txBody>
              <a:bodyPr/>
              <a:lstStyle/>
              <a:p>
                <a:endParaRPr lang="en-US"/>
              </a:p>
            </p:txBody>
          </p:sp>
          <p:sp>
            <p:nvSpPr>
              <p:cNvPr id="93" name="Freeform 35"/>
              <p:cNvSpPr>
                <a:spLocks/>
              </p:cNvSpPr>
              <p:nvPr/>
            </p:nvSpPr>
            <p:spPr bwMode="auto">
              <a:xfrm>
                <a:off x="772" y="1340"/>
                <a:ext cx="64" cy="26"/>
              </a:xfrm>
              <a:custGeom>
                <a:avLst/>
                <a:gdLst>
                  <a:gd name="T0" fmla="*/ 0 w 64"/>
                  <a:gd name="T1" fmla="*/ 22 h 26"/>
                  <a:gd name="T2" fmla="*/ 0 w 64"/>
                  <a:gd name="T3" fmla="*/ 22 h 26"/>
                  <a:gd name="T4" fmla="*/ 0 w 64"/>
                  <a:gd name="T5" fmla="*/ 22 h 26"/>
                  <a:gd name="T6" fmla="*/ 6 w 64"/>
                  <a:gd name="T7" fmla="*/ 18 h 26"/>
                  <a:gd name="T8" fmla="*/ 22 w 64"/>
                  <a:gd name="T9" fmla="*/ 12 h 26"/>
                  <a:gd name="T10" fmla="*/ 54 w 64"/>
                  <a:gd name="T11" fmla="*/ 2 h 26"/>
                  <a:gd name="T12" fmla="*/ 54 w 64"/>
                  <a:gd name="T13" fmla="*/ 2 h 26"/>
                  <a:gd name="T14" fmla="*/ 58 w 64"/>
                  <a:gd name="T15" fmla="*/ 0 h 26"/>
                  <a:gd name="T16" fmla="*/ 62 w 64"/>
                  <a:gd name="T17" fmla="*/ 2 h 26"/>
                  <a:gd name="T18" fmla="*/ 62 w 64"/>
                  <a:gd name="T19" fmla="*/ 2 h 26"/>
                  <a:gd name="T20" fmla="*/ 64 w 64"/>
                  <a:gd name="T21" fmla="*/ 6 h 26"/>
                  <a:gd name="T22" fmla="*/ 60 w 64"/>
                  <a:gd name="T23" fmla="*/ 10 h 26"/>
                  <a:gd name="T24" fmla="*/ 52 w 64"/>
                  <a:gd name="T25" fmla="*/ 14 h 26"/>
                  <a:gd name="T26" fmla="*/ 52 w 64"/>
                  <a:gd name="T27" fmla="*/ 14 h 26"/>
                  <a:gd name="T28" fmla="*/ 36 w 64"/>
                  <a:gd name="T29" fmla="*/ 20 h 26"/>
                  <a:gd name="T30" fmla="*/ 28 w 64"/>
                  <a:gd name="T31" fmla="*/ 22 h 26"/>
                  <a:gd name="T32" fmla="*/ 22 w 64"/>
                  <a:gd name="T33" fmla="*/ 26 h 26"/>
                  <a:gd name="T34" fmla="*/ 22 w 64"/>
                  <a:gd name="T35" fmla="*/ 26 h 26"/>
                  <a:gd name="T36" fmla="*/ 18 w 64"/>
                  <a:gd name="T37" fmla="*/ 26 h 26"/>
                  <a:gd name="T38" fmla="*/ 10 w 64"/>
                  <a:gd name="T39" fmla="*/ 26 h 26"/>
                  <a:gd name="T40" fmla="*/ 0 w 64"/>
                  <a:gd name="T41" fmla="*/ 22 h 26"/>
                  <a:gd name="T42" fmla="*/ 0 w 64"/>
                  <a:gd name="T43" fmla="*/ 22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26"/>
                  <a:gd name="T68" fmla="*/ 64 w 64"/>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26">
                    <a:moveTo>
                      <a:pt x="0" y="22"/>
                    </a:moveTo>
                    <a:lnTo>
                      <a:pt x="0" y="22"/>
                    </a:lnTo>
                    <a:lnTo>
                      <a:pt x="6" y="18"/>
                    </a:lnTo>
                    <a:lnTo>
                      <a:pt x="22" y="12"/>
                    </a:lnTo>
                    <a:lnTo>
                      <a:pt x="54" y="2"/>
                    </a:lnTo>
                    <a:lnTo>
                      <a:pt x="58" y="0"/>
                    </a:lnTo>
                    <a:lnTo>
                      <a:pt x="62" y="2"/>
                    </a:lnTo>
                    <a:lnTo>
                      <a:pt x="64" y="6"/>
                    </a:lnTo>
                    <a:lnTo>
                      <a:pt x="60" y="10"/>
                    </a:lnTo>
                    <a:lnTo>
                      <a:pt x="52" y="14"/>
                    </a:lnTo>
                    <a:lnTo>
                      <a:pt x="36" y="20"/>
                    </a:lnTo>
                    <a:lnTo>
                      <a:pt x="28" y="22"/>
                    </a:lnTo>
                    <a:lnTo>
                      <a:pt x="22" y="26"/>
                    </a:lnTo>
                    <a:lnTo>
                      <a:pt x="18" y="26"/>
                    </a:lnTo>
                    <a:lnTo>
                      <a:pt x="10" y="26"/>
                    </a:lnTo>
                    <a:lnTo>
                      <a:pt x="0" y="22"/>
                    </a:lnTo>
                    <a:close/>
                  </a:path>
                </a:pathLst>
              </a:custGeom>
              <a:solidFill>
                <a:srgbClr val="CC8683"/>
              </a:solidFill>
              <a:ln w="9525">
                <a:noFill/>
                <a:round/>
                <a:headEnd/>
                <a:tailEnd/>
              </a:ln>
            </p:spPr>
            <p:txBody>
              <a:bodyPr/>
              <a:lstStyle/>
              <a:p>
                <a:endParaRPr lang="en-US"/>
              </a:p>
            </p:txBody>
          </p:sp>
          <p:sp>
            <p:nvSpPr>
              <p:cNvPr id="94" name="Freeform 36"/>
              <p:cNvSpPr>
                <a:spLocks/>
              </p:cNvSpPr>
              <p:nvPr/>
            </p:nvSpPr>
            <p:spPr bwMode="auto">
              <a:xfrm>
                <a:off x="916" y="1268"/>
                <a:ext cx="40" cy="44"/>
              </a:xfrm>
              <a:custGeom>
                <a:avLst/>
                <a:gdLst>
                  <a:gd name="T0" fmla="*/ 0 w 40"/>
                  <a:gd name="T1" fmla="*/ 34 h 44"/>
                  <a:gd name="T2" fmla="*/ 0 w 40"/>
                  <a:gd name="T3" fmla="*/ 34 h 44"/>
                  <a:gd name="T4" fmla="*/ 10 w 40"/>
                  <a:gd name="T5" fmla="*/ 40 h 44"/>
                  <a:gd name="T6" fmla="*/ 20 w 40"/>
                  <a:gd name="T7" fmla="*/ 42 h 44"/>
                  <a:gd name="T8" fmla="*/ 30 w 40"/>
                  <a:gd name="T9" fmla="*/ 44 h 44"/>
                  <a:gd name="T10" fmla="*/ 34 w 40"/>
                  <a:gd name="T11" fmla="*/ 44 h 44"/>
                  <a:gd name="T12" fmla="*/ 36 w 40"/>
                  <a:gd name="T13" fmla="*/ 42 h 44"/>
                  <a:gd name="T14" fmla="*/ 38 w 40"/>
                  <a:gd name="T15" fmla="*/ 40 h 44"/>
                  <a:gd name="T16" fmla="*/ 40 w 40"/>
                  <a:gd name="T17" fmla="*/ 36 h 44"/>
                  <a:gd name="T18" fmla="*/ 38 w 40"/>
                  <a:gd name="T19" fmla="*/ 30 h 44"/>
                  <a:gd name="T20" fmla="*/ 34 w 40"/>
                  <a:gd name="T21" fmla="*/ 22 h 44"/>
                  <a:gd name="T22" fmla="*/ 22 w 40"/>
                  <a:gd name="T23" fmla="*/ 0 h 44"/>
                  <a:gd name="T24" fmla="*/ 22 w 40"/>
                  <a:gd name="T25" fmla="*/ 0 h 44"/>
                  <a:gd name="T26" fmla="*/ 24 w 40"/>
                  <a:gd name="T27" fmla="*/ 6 h 44"/>
                  <a:gd name="T28" fmla="*/ 26 w 40"/>
                  <a:gd name="T29" fmla="*/ 12 h 44"/>
                  <a:gd name="T30" fmla="*/ 28 w 40"/>
                  <a:gd name="T31" fmla="*/ 18 h 44"/>
                  <a:gd name="T32" fmla="*/ 26 w 40"/>
                  <a:gd name="T33" fmla="*/ 26 h 44"/>
                  <a:gd name="T34" fmla="*/ 22 w 40"/>
                  <a:gd name="T35" fmla="*/ 32 h 44"/>
                  <a:gd name="T36" fmla="*/ 12 w 40"/>
                  <a:gd name="T37" fmla="*/ 34 h 44"/>
                  <a:gd name="T38" fmla="*/ 0 w 40"/>
                  <a:gd name="T39" fmla="*/ 34 h 44"/>
                  <a:gd name="T40" fmla="*/ 0 w 40"/>
                  <a:gd name="T41" fmla="*/ 34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4"/>
                  <a:gd name="T65" fmla="*/ 40 w 40"/>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4">
                    <a:moveTo>
                      <a:pt x="0" y="34"/>
                    </a:moveTo>
                    <a:lnTo>
                      <a:pt x="0" y="34"/>
                    </a:lnTo>
                    <a:lnTo>
                      <a:pt x="10" y="40"/>
                    </a:lnTo>
                    <a:lnTo>
                      <a:pt x="20" y="42"/>
                    </a:lnTo>
                    <a:lnTo>
                      <a:pt x="30" y="44"/>
                    </a:lnTo>
                    <a:lnTo>
                      <a:pt x="34" y="44"/>
                    </a:lnTo>
                    <a:lnTo>
                      <a:pt x="36" y="42"/>
                    </a:lnTo>
                    <a:lnTo>
                      <a:pt x="38" y="40"/>
                    </a:lnTo>
                    <a:lnTo>
                      <a:pt x="40" y="36"/>
                    </a:lnTo>
                    <a:lnTo>
                      <a:pt x="38" y="30"/>
                    </a:lnTo>
                    <a:lnTo>
                      <a:pt x="34" y="22"/>
                    </a:lnTo>
                    <a:lnTo>
                      <a:pt x="22" y="0"/>
                    </a:lnTo>
                    <a:lnTo>
                      <a:pt x="24" y="6"/>
                    </a:lnTo>
                    <a:lnTo>
                      <a:pt x="26" y="12"/>
                    </a:lnTo>
                    <a:lnTo>
                      <a:pt x="28" y="18"/>
                    </a:lnTo>
                    <a:lnTo>
                      <a:pt x="26" y="26"/>
                    </a:lnTo>
                    <a:lnTo>
                      <a:pt x="22" y="32"/>
                    </a:lnTo>
                    <a:lnTo>
                      <a:pt x="12" y="34"/>
                    </a:lnTo>
                    <a:lnTo>
                      <a:pt x="0" y="34"/>
                    </a:lnTo>
                    <a:close/>
                  </a:path>
                </a:pathLst>
              </a:custGeom>
              <a:solidFill>
                <a:srgbClr val="BCBBC2"/>
              </a:solidFill>
              <a:ln w="9525">
                <a:noFill/>
                <a:round/>
                <a:headEnd/>
                <a:tailEnd/>
              </a:ln>
            </p:spPr>
            <p:txBody>
              <a:bodyPr/>
              <a:lstStyle/>
              <a:p>
                <a:endParaRPr lang="en-US"/>
              </a:p>
            </p:txBody>
          </p:sp>
          <p:sp>
            <p:nvSpPr>
              <p:cNvPr id="95" name="Freeform 37"/>
              <p:cNvSpPr>
                <a:spLocks/>
              </p:cNvSpPr>
              <p:nvPr/>
            </p:nvSpPr>
            <p:spPr bwMode="auto">
              <a:xfrm>
                <a:off x="898" y="1230"/>
                <a:ext cx="40" cy="44"/>
              </a:xfrm>
              <a:custGeom>
                <a:avLst/>
                <a:gdLst>
                  <a:gd name="T0" fmla="*/ 0 w 40"/>
                  <a:gd name="T1" fmla="*/ 34 h 44"/>
                  <a:gd name="T2" fmla="*/ 0 w 40"/>
                  <a:gd name="T3" fmla="*/ 34 h 44"/>
                  <a:gd name="T4" fmla="*/ 10 w 40"/>
                  <a:gd name="T5" fmla="*/ 40 h 44"/>
                  <a:gd name="T6" fmla="*/ 20 w 40"/>
                  <a:gd name="T7" fmla="*/ 44 h 44"/>
                  <a:gd name="T8" fmla="*/ 30 w 40"/>
                  <a:gd name="T9" fmla="*/ 44 h 44"/>
                  <a:gd name="T10" fmla="*/ 34 w 40"/>
                  <a:gd name="T11" fmla="*/ 44 h 44"/>
                  <a:gd name="T12" fmla="*/ 36 w 40"/>
                  <a:gd name="T13" fmla="*/ 42 h 44"/>
                  <a:gd name="T14" fmla="*/ 38 w 40"/>
                  <a:gd name="T15" fmla="*/ 40 h 44"/>
                  <a:gd name="T16" fmla="*/ 40 w 40"/>
                  <a:gd name="T17" fmla="*/ 36 h 44"/>
                  <a:gd name="T18" fmla="*/ 38 w 40"/>
                  <a:gd name="T19" fmla="*/ 30 h 44"/>
                  <a:gd name="T20" fmla="*/ 36 w 40"/>
                  <a:gd name="T21" fmla="*/ 22 h 44"/>
                  <a:gd name="T22" fmla="*/ 22 w 40"/>
                  <a:gd name="T23" fmla="*/ 0 h 44"/>
                  <a:gd name="T24" fmla="*/ 22 w 40"/>
                  <a:gd name="T25" fmla="*/ 0 h 44"/>
                  <a:gd name="T26" fmla="*/ 24 w 40"/>
                  <a:gd name="T27" fmla="*/ 6 h 44"/>
                  <a:gd name="T28" fmla="*/ 26 w 40"/>
                  <a:gd name="T29" fmla="*/ 12 h 44"/>
                  <a:gd name="T30" fmla="*/ 28 w 40"/>
                  <a:gd name="T31" fmla="*/ 20 h 44"/>
                  <a:gd name="T32" fmla="*/ 26 w 40"/>
                  <a:gd name="T33" fmla="*/ 26 h 44"/>
                  <a:gd name="T34" fmla="*/ 22 w 40"/>
                  <a:gd name="T35" fmla="*/ 32 h 44"/>
                  <a:gd name="T36" fmla="*/ 14 w 40"/>
                  <a:gd name="T37" fmla="*/ 34 h 44"/>
                  <a:gd name="T38" fmla="*/ 0 w 40"/>
                  <a:gd name="T39" fmla="*/ 34 h 44"/>
                  <a:gd name="T40" fmla="*/ 0 w 40"/>
                  <a:gd name="T41" fmla="*/ 34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4"/>
                  <a:gd name="T65" fmla="*/ 40 w 40"/>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4">
                    <a:moveTo>
                      <a:pt x="0" y="34"/>
                    </a:moveTo>
                    <a:lnTo>
                      <a:pt x="0" y="34"/>
                    </a:lnTo>
                    <a:lnTo>
                      <a:pt x="10" y="40"/>
                    </a:lnTo>
                    <a:lnTo>
                      <a:pt x="20" y="44"/>
                    </a:lnTo>
                    <a:lnTo>
                      <a:pt x="30" y="44"/>
                    </a:lnTo>
                    <a:lnTo>
                      <a:pt x="34" y="44"/>
                    </a:lnTo>
                    <a:lnTo>
                      <a:pt x="36" y="42"/>
                    </a:lnTo>
                    <a:lnTo>
                      <a:pt x="38" y="40"/>
                    </a:lnTo>
                    <a:lnTo>
                      <a:pt x="40" y="36"/>
                    </a:lnTo>
                    <a:lnTo>
                      <a:pt x="38" y="30"/>
                    </a:lnTo>
                    <a:lnTo>
                      <a:pt x="36" y="22"/>
                    </a:lnTo>
                    <a:lnTo>
                      <a:pt x="22" y="0"/>
                    </a:lnTo>
                    <a:lnTo>
                      <a:pt x="24" y="6"/>
                    </a:lnTo>
                    <a:lnTo>
                      <a:pt x="26" y="12"/>
                    </a:lnTo>
                    <a:lnTo>
                      <a:pt x="28" y="20"/>
                    </a:lnTo>
                    <a:lnTo>
                      <a:pt x="26" y="26"/>
                    </a:lnTo>
                    <a:lnTo>
                      <a:pt x="22" y="32"/>
                    </a:lnTo>
                    <a:lnTo>
                      <a:pt x="14" y="34"/>
                    </a:lnTo>
                    <a:lnTo>
                      <a:pt x="0" y="34"/>
                    </a:lnTo>
                    <a:close/>
                  </a:path>
                </a:pathLst>
              </a:custGeom>
              <a:solidFill>
                <a:srgbClr val="BCBBC2"/>
              </a:solidFill>
              <a:ln w="9525">
                <a:noFill/>
                <a:round/>
                <a:headEnd/>
                <a:tailEnd/>
              </a:ln>
            </p:spPr>
            <p:txBody>
              <a:bodyPr/>
              <a:lstStyle/>
              <a:p>
                <a:endParaRPr lang="en-US"/>
              </a:p>
            </p:txBody>
          </p:sp>
          <p:sp>
            <p:nvSpPr>
              <p:cNvPr id="96" name="Freeform 38"/>
              <p:cNvSpPr>
                <a:spLocks/>
              </p:cNvSpPr>
              <p:nvPr/>
            </p:nvSpPr>
            <p:spPr bwMode="auto">
              <a:xfrm>
                <a:off x="850" y="1230"/>
                <a:ext cx="40" cy="44"/>
              </a:xfrm>
              <a:custGeom>
                <a:avLst/>
                <a:gdLst>
                  <a:gd name="T0" fmla="*/ 0 w 40"/>
                  <a:gd name="T1" fmla="*/ 34 h 44"/>
                  <a:gd name="T2" fmla="*/ 0 w 40"/>
                  <a:gd name="T3" fmla="*/ 34 h 44"/>
                  <a:gd name="T4" fmla="*/ 10 w 40"/>
                  <a:gd name="T5" fmla="*/ 40 h 44"/>
                  <a:gd name="T6" fmla="*/ 20 w 40"/>
                  <a:gd name="T7" fmla="*/ 44 h 44"/>
                  <a:gd name="T8" fmla="*/ 30 w 40"/>
                  <a:gd name="T9" fmla="*/ 44 h 44"/>
                  <a:gd name="T10" fmla="*/ 34 w 40"/>
                  <a:gd name="T11" fmla="*/ 44 h 44"/>
                  <a:gd name="T12" fmla="*/ 38 w 40"/>
                  <a:gd name="T13" fmla="*/ 42 h 44"/>
                  <a:gd name="T14" fmla="*/ 40 w 40"/>
                  <a:gd name="T15" fmla="*/ 40 h 44"/>
                  <a:gd name="T16" fmla="*/ 40 w 40"/>
                  <a:gd name="T17" fmla="*/ 36 h 44"/>
                  <a:gd name="T18" fmla="*/ 40 w 40"/>
                  <a:gd name="T19" fmla="*/ 30 h 44"/>
                  <a:gd name="T20" fmla="*/ 36 w 40"/>
                  <a:gd name="T21" fmla="*/ 22 h 44"/>
                  <a:gd name="T22" fmla="*/ 22 w 40"/>
                  <a:gd name="T23" fmla="*/ 0 h 44"/>
                  <a:gd name="T24" fmla="*/ 22 w 40"/>
                  <a:gd name="T25" fmla="*/ 0 h 44"/>
                  <a:gd name="T26" fmla="*/ 26 w 40"/>
                  <a:gd name="T27" fmla="*/ 6 h 44"/>
                  <a:gd name="T28" fmla="*/ 28 w 40"/>
                  <a:gd name="T29" fmla="*/ 12 h 44"/>
                  <a:gd name="T30" fmla="*/ 28 w 40"/>
                  <a:gd name="T31" fmla="*/ 20 h 44"/>
                  <a:gd name="T32" fmla="*/ 26 w 40"/>
                  <a:gd name="T33" fmla="*/ 26 h 44"/>
                  <a:gd name="T34" fmla="*/ 22 w 40"/>
                  <a:gd name="T35" fmla="*/ 32 h 44"/>
                  <a:gd name="T36" fmla="*/ 14 w 40"/>
                  <a:gd name="T37" fmla="*/ 34 h 44"/>
                  <a:gd name="T38" fmla="*/ 0 w 40"/>
                  <a:gd name="T39" fmla="*/ 34 h 44"/>
                  <a:gd name="T40" fmla="*/ 0 w 40"/>
                  <a:gd name="T41" fmla="*/ 34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4"/>
                  <a:gd name="T65" fmla="*/ 40 w 40"/>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4">
                    <a:moveTo>
                      <a:pt x="0" y="34"/>
                    </a:moveTo>
                    <a:lnTo>
                      <a:pt x="0" y="34"/>
                    </a:lnTo>
                    <a:lnTo>
                      <a:pt x="10" y="40"/>
                    </a:lnTo>
                    <a:lnTo>
                      <a:pt x="20" y="44"/>
                    </a:lnTo>
                    <a:lnTo>
                      <a:pt x="30" y="44"/>
                    </a:lnTo>
                    <a:lnTo>
                      <a:pt x="34" y="44"/>
                    </a:lnTo>
                    <a:lnTo>
                      <a:pt x="38" y="42"/>
                    </a:lnTo>
                    <a:lnTo>
                      <a:pt x="40" y="40"/>
                    </a:lnTo>
                    <a:lnTo>
                      <a:pt x="40" y="36"/>
                    </a:lnTo>
                    <a:lnTo>
                      <a:pt x="40" y="30"/>
                    </a:lnTo>
                    <a:lnTo>
                      <a:pt x="36" y="22"/>
                    </a:lnTo>
                    <a:lnTo>
                      <a:pt x="22" y="0"/>
                    </a:lnTo>
                    <a:lnTo>
                      <a:pt x="26" y="6"/>
                    </a:lnTo>
                    <a:lnTo>
                      <a:pt x="28" y="12"/>
                    </a:lnTo>
                    <a:lnTo>
                      <a:pt x="28" y="20"/>
                    </a:lnTo>
                    <a:lnTo>
                      <a:pt x="26" y="26"/>
                    </a:lnTo>
                    <a:lnTo>
                      <a:pt x="22" y="32"/>
                    </a:lnTo>
                    <a:lnTo>
                      <a:pt x="14" y="34"/>
                    </a:lnTo>
                    <a:lnTo>
                      <a:pt x="0" y="34"/>
                    </a:lnTo>
                    <a:close/>
                  </a:path>
                </a:pathLst>
              </a:custGeom>
              <a:solidFill>
                <a:srgbClr val="BCBBC2"/>
              </a:solidFill>
              <a:ln w="9525">
                <a:noFill/>
                <a:round/>
                <a:headEnd/>
                <a:tailEnd/>
              </a:ln>
            </p:spPr>
            <p:txBody>
              <a:bodyPr/>
              <a:lstStyle/>
              <a:p>
                <a:endParaRPr lang="en-US"/>
              </a:p>
            </p:txBody>
          </p:sp>
          <p:sp>
            <p:nvSpPr>
              <p:cNvPr id="97" name="Freeform 39"/>
              <p:cNvSpPr>
                <a:spLocks/>
              </p:cNvSpPr>
              <p:nvPr/>
            </p:nvSpPr>
            <p:spPr bwMode="auto">
              <a:xfrm>
                <a:off x="866" y="1184"/>
                <a:ext cx="40" cy="46"/>
              </a:xfrm>
              <a:custGeom>
                <a:avLst/>
                <a:gdLst>
                  <a:gd name="T0" fmla="*/ 0 w 40"/>
                  <a:gd name="T1" fmla="*/ 36 h 46"/>
                  <a:gd name="T2" fmla="*/ 0 w 40"/>
                  <a:gd name="T3" fmla="*/ 36 h 46"/>
                  <a:gd name="T4" fmla="*/ 10 w 40"/>
                  <a:gd name="T5" fmla="*/ 40 h 46"/>
                  <a:gd name="T6" fmla="*/ 20 w 40"/>
                  <a:gd name="T7" fmla="*/ 44 h 46"/>
                  <a:gd name="T8" fmla="*/ 30 w 40"/>
                  <a:gd name="T9" fmla="*/ 46 h 46"/>
                  <a:gd name="T10" fmla="*/ 34 w 40"/>
                  <a:gd name="T11" fmla="*/ 46 h 46"/>
                  <a:gd name="T12" fmla="*/ 36 w 40"/>
                  <a:gd name="T13" fmla="*/ 44 h 46"/>
                  <a:gd name="T14" fmla="*/ 38 w 40"/>
                  <a:gd name="T15" fmla="*/ 42 h 46"/>
                  <a:gd name="T16" fmla="*/ 40 w 40"/>
                  <a:gd name="T17" fmla="*/ 38 h 46"/>
                  <a:gd name="T18" fmla="*/ 38 w 40"/>
                  <a:gd name="T19" fmla="*/ 32 h 46"/>
                  <a:gd name="T20" fmla="*/ 34 w 40"/>
                  <a:gd name="T21" fmla="*/ 24 h 46"/>
                  <a:gd name="T22" fmla="*/ 22 w 40"/>
                  <a:gd name="T23" fmla="*/ 0 h 46"/>
                  <a:gd name="T24" fmla="*/ 22 w 40"/>
                  <a:gd name="T25" fmla="*/ 0 h 46"/>
                  <a:gd name="T26" fmla="*/ 24 w 40"/>
                  <a:gd name="T27" fmla="*/ 8 h 46"/>
                  <a:gd name="T28" fmla="*/ 26 w 40"/>
                  <a:gd name="T29" fmla="*/ 14 h 46"/>
                  <a:gd name="T30" fmla="*/ 28 w 40"/>
                  <a:gd name="T31" fmla="*/ 20 h 46"/>
                  <a:gd name="T32" fmla="*/ 26 w 40"/>
                  <a:gd name="T33" fmla="*/ 28 h 46"/>
                  <a:gd name="T34" fmla="*/ 22 w 40"/>
                  <a:gd name="T35" fmla="*/ 32 h 46"/>
                  <a:gd name="T36" fmla="*/ 12 w 40"/>
                  <a:gd name="T37" fmla="*/ 36 h 46"/>
                  <a:gd name="T38" fmla="*/ 0 w 40"/>
                  <a:gd name="T39" fmla="*/ 36 h 46"/>
                  <a:gd name="T40" fmla="*/ 0 w 40"/>
                  <a:gd name="T41" fmla="*/ 3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6"/>
                  <a:gd name="T65" fmla="*/ 40 w 40"/>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6">
                    <a:moveTo>
                      <a:pt x="0" y="36"/>
                    </a:moveTo>
                    <a:lnTo>
                      <a:pt x="0" y="36"/>
                    </a:lnTo>
                    <a:lnTo>
                      <a:pt x="10" y="40"/>
                    </a:lnTo>
                    <a:lnTo>
                      <a:pt x="20" y="44"/>
                    </a:lnTo>
                    <a:lnTo>
                      <a:pt x="30" y="46"/>
                    </a:lnTo>
                    <a:lnTo>
                      <a:pt x="34" y="46"/>
                    </a:lnTo>
                    <a:lnTo>
                      <a:pt x="36" y="44"/>
                    </a:lnTo>
                    <a:lnTo>
                      <a:pt x="38" y="42"/>
                    </a:lnTo>
                    <a:lnTo>
                      <a:pt x="40" y="38"/>
                    </a:lnTo>
                    <a:lnTo>
                      <a:pt x="38" y="32"/>
                    </a:lnTo>
                    <a:lnTo>
                      <a:pt x="34" y="24"/>
                    </a:lnTo>
                    <a:lnTo>
                      <a:pt x="22" y="0"/>
                    </a:lnTo>
                    <a:lnTo>
                      <a:pt x="24" y="8"/>
                    </a:lnTo>
                    <a:lnTo>
                      <a:pt x="26" y="14"/>
                    </a:lnTo>
                    <a:lnTo>
                      <a:pt x="28" y="20"/>
                    </a:lnTo>
                    <a:lnTo>
                      <a:pt x="26" y="28"/>
                    </a:lnTo>
                    <a:lnTo>
                      <a:pt x="22" y="32"/>
                    </a:lnTo>
                    <a:lnTo>
                      <a:pt x="12" y="36"/>
                    </a:lnTo>
                    <a:lnTo>
                      <a:pt x="0" y="36"/>
                    </a:lnTo>
                    <a:close/>
                  </a:path>
                </a:pathLst>
              </a:custGeom>
              <a:solidFill>
                <a:srgbClr val="BCBBC2"/>
              </a:solidFill>
              <a:ln w="9525">
                <a:noFill/>
                <a:round/>
                <a:headEnd/>
                <a:tailEnd/>
              </a:ln>
            </p:spPr>
            <p:txBody>
              <a:bodyPr/>
              <a:lstStyle/>
              <a:p>
                <a:endParaRPr lang="en-US"/>
              </a:p>
            </p:txBody>
          </p:sp>
          <p:sp>
            <p:nvSpPr>
              <p:cNvPr id="98" name="Freeform 40"/>
              <p:cNvSpPr>
                <a:spLocks/>
              </p:cNvSpPr>
              <p:nvPr/>
            </p:nvSpPr>
            <p:spPr bwMode="auto">
              <a:xfrm>
                <a:off x="816" y="1174"/>
                <a:ext cx="40" cy="46"/>
              </a:xfrm>
              <a:custGeom>
                <a:avLst/>
                <a:gdLst>
                  <a:gd name="T0" fmla="*/ 0 w 40"/>
                  <a:gd name="T1" fmla="*/ 36 h 46"/>
                  <a:gd name="T2" fmla="*/ 0 w 40"/>
                  <a:gd name="T3" fmla="*/ 36 h 46"/>
                  <a:gd name="T4" fmla="*/ 10 w 40"/>
                  <a:gd name="T5" fmla="*/ 40 h 46"/>
                  <a:gd name="T6" fmla="*/ 20 w 40"/>
                  <a:gd name="T7" fmla="*/ 44 h 46"/>
                  <a:gd name="T8" fmla="*/ 30 w 40"/>
                  <a:gd name="T9" fmla="*/ 46 h 46"/>
                  <a:gd name="T10" fmla="*/ 34 w 40"/>
                  <a:gd name="T11" fmla="*/ 46 h 46"/>
                  <a:gd name="T12" fmla="*/ 36 w 40"/>
                  <a:gd name="T13" fmla="*/ 44 h 46"/>
                  <a:gd name="T14" fmla="*/ 38 w 40"/>
                  <a:gd name="T15" fmla="*/ 42 h 46"/>
                  <a:gd name="T16" fmla="*/ 40 w 40"/>
                  <a:gd name="T17" fmla="*/ 38 h 46"/>
                  <a:gd name="T18" fmla="*/ 38 w 40"/>
                  <a:gd name="T19" fmla="*/ 32 h 46"/>
                  <a:gd name="T20" fmla="*/ 34 w 40"/>
                  <a:gd name="T21" fmla="*/ 24 h 46"/>
                  <a:gd name="T22" fmla="*/ 22 w 40"/>
                  <a:gd name="T23" fmla="*/ 0 h 46"/>
                  <a:gd name="T24" fmla="*/ 22 w 40"/>
                  <a:gd name="T25" fmla="*/ 0 h 46"/>
                  <a:gd name="T26" fmla="*/ 24 w 40"/>
                  <a:gd name="T27" fmla="*/ 8 h 46"/>
                  <a:gd name="T28" fmla="*/ 26 w 40"/>
                  <a:gd name="T29" fmla="*/ 14 h 46"/>
                  <a:gd name="T30" fmla="*/ 28 w 40"/>
                  <a:gd name="T31" fmla="*/ 20 h 46"/>
                  <a:gd name="T32" fmla="*/ 26 w 40"/>
                  <a:gd name="T33" fmla="*/ 28 h 46"/>
                  <a:gd name="T34" fmla="*/ 22 w 40"/>
                  <a:gd name="T35" fmla="*/ 32 h 46"/>
                  <a:gd name="T36" fmla="*/ 12 w 40"/>
                  <a:gd name="T37" fmla="*/ 36 h 46"/>
                  <a:gd name="T38" fmla="*/ 0 w 40"/>
                  <a:gd name="T39" fmla="*/ 36 h 46"/>
                  <a:gd name="T40" fmla="*/ 0 w 40"/>
                  <a:gd name="T41" fmla="*/ 3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6"/>
                  <a:gd name="T65" fmla="*/ 40 w 40"/>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6">
                    <a:moveTo>
                      <a:pt x="0" y="36"/>
                    </a:moveTo>
                    <a:lnTo>
                      <a:pt x="0" y="36"/>
                    </a:lnTo>
                    <a:lnTo>
                      <a:pt x="10" y="40"/>
                    </a:lnTo>
                    <a:lnTo>
                      <a:pt x="20" y="44"/>
                    </a:lnTo>
                    <a:lnTo>
                      <a:pt x="30" y="46"/>
                    </a:lnTo>
                    <a:lnTo>
                      <a:pt x="34" y="46"/>
                    </a:lnTo>
                    <a:lnTo>
                      <a:pt x="36" y="44"/>
                    </a:lnTo>
                    <a:lnTo>
                      <a:pt x="38" y="42"/>
                    </a:lnTo>
                    <a:lnTo>
                      <a:pt x="40" y="38"/>
                    </a:lnTo>
                    <a:lnTo>
                      <a:pt x="38" y="32"/>
                    </a:lnTo>
                    <a:lnTo>
                      <a:pt x="34" y="24"/>
                    </a:lnTo>
                    <a:lnTo>
                      <a:pt x="22" y="0"/>
                    </a:lnTo>
                    <a:lnTo>
                      <a:pt x="24" y="8"/>
                    </a:lnTo>
                    <a:lnTo>
                      <a:pt x="26" y="14"/>
                    </a:lnTo>
                    <a:lnTo>
                      <a:pt x="28" y="20"/>
                    </a:lnTo>
                    <a:lnTo>
                      <a:pt x="26" y="28"/>
                    </a:lnTo>
                    <a:lnTo>
                      <a:pt x="22" y="32"/>
                    </a:lnTo>
                    <a:lnTo>
                      <a:pt x="12" y="36"/>
                    </a:lnTo>
                    <a:lnTo>
                      <a:pt x="0" y="36"/>
                    </a:lnTo>
                    <a:close/>
                  </a:path>
                </a:pathLst>
              </a:custGeom>
              <a:solidFill>
                <a:srgbClr val="BCBBC2"/>
              </a:solidFill>
              <a:ln w="9525">
                <a:noFill/>
                <a:round/>
                <a:headEnd/>
                <a:tailEnd/>
              </a:ln>
            </p:spPr>
            <p:txBody>
              <a:bodyPr/>
              <a:lstStyle/>
              <a:p>
                <a:endParaRPr lang="en-US"/>
              </a:p>
            </p:txBody>
          </p:sp>
          <p:sp>
            <p:nvSpPr>
              <p:cNvPr id="99" name="Freeform 41"/>
              <p:cNvSpPr>
                <a:spLocks/>
              </p:cNvSpPr>
              <p:nvPr/>
            </p:nvSpPr>
            <p:spPr bwMode="auto">
              <a:xfrm>
                <a:off x="950" y="1270"/>
                <a:ext cx="40" cy="44"/>
              </a:xfrm>
              <a:custGeom>
                <a:avLst/>
                <a:gdLst>
                  <a:gd name="T0" fmla="*/ 0 w 40"/>
                  <a:gd name="T1" fmla="*/ 36 h 44"/>
                  <a:gd name="T2" fmla="*/ 0 w 40"/>
                  <a:gd name="T3" fmla="*/ 36 h 44"/>
                  <a:gd name="T4" fmla="*/ 10 w 40"/>
                  <a:gd name="T5" fmla="*/ 40 h 44"/>
                  <a:gd name="T6" fmla="*/ 20 w 40"/>
                  <a:gd name="T7" fmla="*/ 44 h 44"/>
                  <a:gd name="T8" fmla="*/ 30 w 40"/>
                  <a:gd name="T9" fmla="*/ 44 h 44"/>
                  <a:gd name="T10" fmla="*/ 34 w 40"/>
                  <a:gd name="T11" fmla="*/ 44 h 44"/>
                  <a:gd name="T12" fmla="*/ 38 w 40"/>
                  <a:gd name="T13" fmla="*/ 42 h 44"/>
                  <a:gd name="T14" fmla="*/ 40 w 40"/>
                  <a:gd name="T15" fmla="*/ 40 h 44"/>
                  <a:gd name="T16" fmla="*/ 40 w 40"/>
                  <a:gd name="T17" fmla="*/ 36 h 44"/>
                  <a:gd name="T18" fmla="*/ 40 w 40"/>
                  <a:gd name="T19" fmla="*/ 30 h 44"/>
                  <a:gd name="T20" fmla="*/ 36 w 40"/>
                  <a:gd name="T21" fmla="*/ 22 h 44"/>
                  <a:gd name="T22" fmla="*/ 22 w 40"/>
                  <a:gd name="T23" fmla="*/ 0 h 44"/>
                  <a:gd name="T24" fmla="*/ 22 w 40"/>
                  <a:gd name="T25" fmla="*/ 0 h 44"/>
                  <a:gd name="T26" fmla="*/ 26 w 40"/>
                  <a:gd name="T27" fmla="*/ 6 h 44"/>
                  <a:gd name="T28" fmla="*/ 28 w 40"/>
                  <a:gd name="T29" fmla="*/ 12 h 44"/>
                  <a:gd name="T30" fmla="*/ 28 w 40"/>
                  <a:gd name="T31" fmla="*/ 20 h 44"/>
                  <a:gd name="T32" fmla="*/ 26 w 40"/>
                  <a:gd name="T33" fmla="*/ 26 h 44"/>
                  <a:gd name="T34" fmla="*/ 22 w 40"/>
                  <a:gd name="T35" fmla="*/ 32 h 44"/>
                  <a:gd name="T36" fmla="*/ 14 w 40"/>
                  <a:gd name="T37" fmla="*/ 34 h 44"/>
                  <a:gd name="T38" fmla="*/ 0 w 40"/>
                  <a:gd name="T39" fmla="*/ 36 h 44"/>
                  <a:gd name="T40" fmla="*/ 0 w 40"/>
                  <a:gd name="T41" fmla="*/ 36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4"/>
                  <a:gd name="T65" fmla="*/ 40 w 40"/>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4">
                    <a:moveTo>
                      <a:pt x="0" y="36"/>
                    </a:moveTo>
                    <a:lnTo>
                      <a:pt x="0" y="36"/>
                    </a:lnTo>
                    <a:lnTo>
                      <a:pt x="10" y="40"/>
                    </a:lnTo>
                    <a:lnTo>
                      <a:pt x="20" y="44"/>
                    </a:lnTo>
                    <a:lnTo>
                      <a:pt x="30" y="44"/>
                    </a:lnTo>
                    <a:lnTo>
                      <a:pt x="34" y="44"/>
                    </a:lnTo>
                    <a:lnTo>
                      <a:pt x="38" y="42"/>
                    </a:lnTo>
                    <a:lnTo>
                      <a:pt x="40" y="40"/>
                    </a:lnTo>
                    <a:lnTo>
                      <a:pt x="40" y="36"/>
                    </a:lnTo>
                    <a:lnTo>
                      <a:pt x="40" y="30"/>
                    </a:lnTo>
                    <a:lnTo>
                      <a:pt x="36" y="22"/>
                    </a:lnTo>
                    <a:lnTo>
                      <a:pt x="22" y="0"/>
                    </a:lnTo>
                    <a:lnTo>
                      <a:pt x="26" y="6"/>
                    </a:lnTo>
                    <a:lnTo>
                      <a:pt x="28" y="12"/>
                    </a:lnTo>
                    <a:lnTo>
                      <a:pt x="28" y="20"/>
                    </a:lnTo>
                    <a:lnTo>
                      <a:pt x="26" y="26"/>
                    </a:lnTo>
                    <a:lnTo>
                      <a:pt x="22" y="32"/>
                    </a:lnTo>
                    <a:lnTo>
                      <a:pt x="14" y="34"/>
                    </a:lnTo>
                    <a:lnTo>
                      <a:pt x="0" y="36"/>
                    </a:lnTo>
                    <a:close/>
                  </a:path>
                </a:pathLst>
              </a:custGeom>
              <a:solidFill>
                <a:srgbClr val="BCBBC2"/>
              </a:solidFill>
              <a:ln w="9525">
                <a:noFill/>
                <a:round/>
                <a:headEnd/>
                <a:tailEnd/>
              </a:ln>
            </p:spPr>
            <p:txBody>
              <a:bodyPr/>
              <a:lstStyle/>
              <a:p>
                <a:endParaRPr lang="en-US"/>
              </a:p>
            </p:txBody>
          </p:sp>
          <p:sp>
            <p:nvSpPr>
              <p:cNvPr id="100" name="Freeform 42"/>
              <p:cNvSpPr>
                <a:spLocks/>
              </p:cNvSpPr>
              <p:nvPr/>
            </p:nvSpPr>
            <p:spPr bwMode="auto">
              <a:xfrm>
                <a:off x="966" y="1240"/>
                <a:ext cx="248" cy="192"/>
              </a:xfrm>
              <a:custGeom>
                <a:avLst/>
                <a:gdLst>
                  <a:gd name="T0" fmla="*/ 0 w 248"/>
                  <a:gd name="T1" fmla="*/ 0 h 192"/>
                  <a:gd name="T2" fmla="*/ 0 w 248"/>
                  <a:gd name="T3" fmla="*/ 0 h 192"/>
                  <a:gd name="T4" fmla="*/ 26 w 248"/>
                  <a:gd name="T5" fmla="*/ 36 h 192"/>
                  <a:gd name="T6" fmla="*/ 54 w 248"/>
                  <a:gd name="T7" fmla="*/ 70 h 192"/>
                  <a:gd name="T8" fmla="*/ 90 w 248"/>
                  <a:gd name="T9" fmla="*/ 110 h 192"/>
                  <a:gd name="T10" fmla="*/ 110 w 248"/>
                  <a:gd name="T11" fmla="*/ 128 h 192"/>
                  <a:gd name="T12" fmla="*/ 130 w 248"/>
                  <a:gd name="T13" fmla="*/ 146 h 192"/>
                  <a:gd name="T14" fmla="*/ 150 w 248"/>
                  <a:gd name="T15" fmla="*/ 162 h 192"/>
                  <a:gd name="T16" fmla="*/ 170 w 248"/>
                  <a:gd name="T17" fmla="*/ 176 h 192"/>
                  <a:gd name="T18" fmla="*/ 192 w 248"/>
                  <a:gd name="T19" fmla="*/ 186 h 192"/>
                  <a:gd name="T20" fmla="*/ 212 w 248"/>
                  <a:gd name="T21" fmla="*/ 192 h 192"/>
                  <a:gd name="T22" fmla="*/ 222 w 248"/>
                  <a:gd name="T23" fmla="*/ 192 h 192"/>
                  <a:gd name="T24" fmla="*/ 230 w 248"/>
                  <a:gd name="T25" fmla="*/ 192 h 192"/>
                  <a:gd name="T26" fmla="*/ 240 w 248"/>
                  <a:gd name="T27" fmla="*/ 190 h 192"/>
                  <a:gd name="T28" fmla="*/ 248 w 248"/>
                  <a:gd name="T29" fmla="*/ 188 h 192"/>
                  <a:gd name="T30" fmla="*/ 248 w 248"/>
                  <a:gd name="T31" fmla="*/ 188 h 192"/>
                  <a:gd name="T32" fmla="*/ 224 w 248"/>
                  <a:gd name="T33" fmla="*/ 174 h 192"/>
                  <a:gd name="T34" fmla="*/ 162 w 248"/>
                  <a:gd name="T35" fmla="*/ 134 h 192"/>
                  <a:gd name="T36" fmla="*/ 124 w 248"/>
                  <a:gd name="T37" fmla="*/ 106 h 192"/>
                  <a:gd name="T38" fmla="*/ 82 w 248"/>
                  <a:gd name="T39" fmla="*/ 74 h 192"/>
                  <a:gd name="T40" fmla="*/ 40 w 248"/>
                  <a:gd name="T41" fmla="*/ 38 h 192"/>
                  <a:gd name="T42" fmla="*/ 0 w 248"/>
                  <a:gd name="T43" fmla="*/ 0 h 192"/>
                  <a:gd name="T44" fmla="*/ 0 w 248"/>
                  <a:gd name="T45" fmla="*/ 0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8"/>
                  <a:gd name="T70" fmla="*/ 0 h 192"/>
                  <a:gd name="T71" fmla="*/ 248 w 248"/>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8" h="192">
                    <a:moveTo>
                      <a:pt x="0" y="0"/>
                    </a:moveTo>
                    <a:lnTo>
                      <a:pt x="0" y="0"/>
                    </a:lnTo>
                    <a:lnTo>
                      <a:pt x="26" y="36"/>
                    </a:lnTo>
                    <a:lnTo>
                      <a:pt x="54" y="70"/>
                    </a:lnTo>
                    <a:lnTo>
                      <a:pt x="90" y="110"/>
                    </a:lnTo>
                    <a:lnTo>
                      <a:pt x="110" y="128"/>
                    </a:lnTo>
                    <a:lnTo>
                      <a:pt x="130" y="146"/>
                    </a:lnTo>
                    <a:lnTo>
                      <a:pt x="150" y="162"/>
                    </a:lnTo>
                    <a:lnTo>
                      <a:pt x="170" y="176"/>
                    </a:lnTo>
                    <a:lnTo>
                      <a:pt x="192" y="186"/>
                    </a:lnTo>
                    <a:lnTo>
                      <a:pt x="212" y="192"/>
                    </a:lnTo>
                    <a:lnTo>
                      <a:pt x="222" y="192"/>
                    </a:lnTo>
                    <a:lnTo>
                      <a:pt x="230" y="192"/>
                    </a:lnTo>
                    <a:lnTo>
                      <a:pt x="240" y="190"/>
                    </a:lnTo>
                    <a:lnTo>
                      <a:pt x="248" y="188"/>
                    </a:lnTo>
                    <a:lnTo>
                      <a:pt x="224" y="174"/>
                    </a:lnTo>
                    <a:lnTo>
                      <a:pt x="162" y="134"/>
                    </a:lnTo>
                    <a:lnTo>
                      <a:pt x="124" y="106"/>
                    </a:lnTo>
                    <a:lnTo>
                      <a:pt x="82" y="74"/>
                    </a:lnTo>
                    <a:lnTo>
                      <a:pt x="40" y="38"/>
                    </a:lnTo>
                    <a:lnTo>
                      <a:pt x="0" y="0"/>
                    </a:lnTo>
                    <a:close/>
                  </a:path>
                </a:pathLst>
              </a:custGeom>
              <a:solidFill>
                <a:srgbClr val="6F7283"/>
              </a:solidFill>
              <a:ln w="9525">
                <a:noFill/>
                <a:round/>
                <a:headEnd/>
                <a:tailEnd/>
              </a:ln>
            </p:spPr>
            <p:txBody>
              <a:bodyPr/>
              <a:lstStyle/>
              <a:p>
                <a:endParaRPr lang="en-US"/>
              </a:p>
            </p:txBody>
          </p:sp>
          <p:sp>
            <p:nvSpPr>
              <p:cNvPr id="101" name="Freeform 46"/>
              <p:cNvSpPr>
                <a:spLocks/>
              </p:cNvSpPr>
              <p:nvPr/>
            </p:nvSpPr>
            <p:spPr bwMode="auto">
              <a:xfrm>
                <a:off x="712" y="1084"/>
                <a:ext cx="38" cy="38"/>
              </a:xfrm>
              <a:custGeom>
                <a:avLst/>
                <a:gdLst>
                  <a:gd name="T0" fmla="*/ 0 w 38"/>
                  <a:gd name="T1" fmla="*/ 38 h 38"/>
                  <a:gd name="T2" fmla="*/ 0 w 38"/>
                  <a:gd name="T3" fmla="*/ 38 h 38"/>
                  <a:gd name="T4" fmla="*/ 10 w 38"/>
                  <a:gd name="T5" fmla="*/ 36 h 38"/>
                  <a:gd name="T6" fmla="*/ 20 w 38"/>
                  <a:gd name="T7" fmla="*/ 32 h 38"/>
                  <a:gd name="T8" fmla="*/ 28 w 38"/>
                  <a:gd name="T9" fmla="*/ 26 h 38"/>
                  <a:gd name="T10" fmla="*/ 36 w 38"/>
                  <a:gd name="T11" fmla="*/ 22 h 38"/>
                  <a:gd name="T12" fmla="*/ 38 w 38"/>
                  <a:gd name="T13" fmla="*/ 18 h 38"/>
                  <a:gd name="T14" fmla="*/ 38 w 38"/>
                  <a:gd name="T15" fmla="*/ 14 h 38"/>
                  <a:gd name="T16" fmla="*/ 36 w 38"/>
                  <a:gd name="T17" fmla="*/ 12 h 38"/>
                  <a:gd name="T18" fmla="*/ 32 w 38"/>
                  <a:gd name="T19" fmla="*/ 8 h 38"/>
                  <a:gd name="T20" fmla="*/ 18 w 38"/>
                  <a:gd name="T21" fmla="*/ 0 h 38"/>
                  <a:gd name="T22" fmla="*/ 18 w 38"/>
                  <a:gd name="T23" fmla="*/ 0 h 38"/>
                  <a:gd name="T24" fmla="*/ 20 w 38"/>
                  <a:gd name="T25" fmla="*/ 4 h 38"/>
                  <a:gd name="T26" fmla="*/ 24 w 38"/>
                  <a:gd name="T27" fmla="*/ 6 h 38"/>
                  <a:gd name="T28" fmla="*/ 24 w 38"/>
                  <a:gd name="T29" fmla="*/ 12 h 38"/>
                  <a:gd name="T30" fmla="*/ 24 w 38"/>
                  <a:gd name="T31" fmla="*/ 16 h 38"/>
                  <a:gd name="T32" fmla="*/ 20 w 38"/>
                  <a:gd name="T33" fmla="*/ 24 h 38"/>
                  <a:gd name="T34" fmla="*/ 14 w 38"/>
                  <a:gd name="T35" fmla="*/ 30 h 38"/>
                  <a:gd name="T36" fmla="*/ 0 w 38"/>
                  <a:gd name="T37" fmla="*/ 38 h 38"/>
                  <a:gd name="T38" fmla="*/ 0 w 3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8"/>
                  <a:gd name="T62" fmla="*/ 38 w 3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8">
                    <a:moveTo>
                      <a:pt x="0" y="38"/>
                    </a:moveTo>
                    <a:lnTo>
                      <a:pt x="0" y="38"/>
                    </a:lnTo>
                    <a:lnTo>
                      <a:pt x="10" y="36"/>
                    </a:lnTo>
                    <a:lnTo>
                      <a:pt x="20" y="32"/>
                    </a:lnTo>
                    <a:lnTo>
                      <a:pt x="28" y="26"/>
                    </a:lnTo>
                    <a:lnTo>
                      <a:pt x="36" y="22"/>
                    </a:lnTo>
                    <a:lnTo>
                      <a:pt x="38" y="18"/>
                    </a:lnTo>
                    <a:lnTo>
                      <a:pt x="38" y="14"/>
                    </a:lnTo>
                    <a:lnTo>
                      <a:pt x="36" y="12"/>
                    </a:lnTo>
                    <a:lnTo>
                      <a:pt x="32" y="8"/>
                    </a:lnTo>
                    <a:lnTo>
                      <a:pt x="18" y="0"/>
                    </a:lnTo>
                    <a:lnTo>
                      <a:pt x="20" y="4"/>
                    </a:lnTo>
                    <a:lnTo>
                      <a:pt x="24" y="6"/>
                    </a:lnTo>
                    <a:lnTo>
                      <a:pt x="24" y="12"/>
                    </a:lnTo>
                    <a:lnTo>
                      <a:pt x="24" y="16"/>
                    </a:lnTo>
                    <a:lnTo>
                      <a:pt x="20" y="24"/>
                    </a:lnTo>
                    <a:lnTo>
                      <a:pt x="14" y="30"/>
                    </a:lnTo>
                    <a:lnTo>
                      <a:pt x="0" y="38"/>
                    </a:lnTo>
                    <a:close/>
                  </a:path>
                </a:pathLst>
              </a:custGeom>
              <a:solidFill>
                <a:srgbClr val="BCBBC2"/>
              </a:solidFill>
              <a:ln w="9525">
                <a:noFill/>
                <a:round/>
                <a:headEnd/>
                <a:tailEnd/>
              </a:ln>
            </p:spPr>
            <p:txBody>
              <a:bodyPr/>
              <a:lstStyle/>
              <a:p>
                <a:endParaRPr lang="en-US"/>
              </a:p>
            </p:txBody>
          </p:sp>
          <p:sp>
            <p:nvSpPr>
              <p:cNvPr id="102" name="Freeform 47"/>
              <p:cNvSpPr>
                <a:spLocks/>
              </p:cNvSpPr>
              <p:nvPr/>
            </p:nvSpPr>
            <p:spPr bwMode="auto">
              <a:xfrm>
                <a:off x="718" y="1042"/>
                <a:ext cx="36" cy="38"/>
              </a:xfrm>
              <a:custGeom>
                <a:avLst/>
                <a:gdLst>
                  <a:gd name="T0" fmla="*/ 0 w 36"/>
                  <a:gd name="T1" fmla="*/ 38 h 38"/>
                  <a:gd name="T2" fmla="*/ 0 w 36"/>
                  <a:gd name="T3" fmla="*/ 38 h 38"/>
                  <a:gd name="T4" fmla="*/ 10 w 36"/>
                  <a:gd name="T5" fmla="*/ 36 h 38"/>
                  <a:gd name="T6" fmla="*/ 18 w 36"/>
                  <a:gd name="T7" fmla="*/ 32 h 38"/>
                  <a:gd name="T8" fmla="*/ 28 w 36"/>
                  <a:gd name="T9" fmla="*/ 26 h 38"/>
                  <a:gd name="T10" fmla="*/ 34 w 36"/>
                  <a:gd name="T11" fmla="*/ 22 h 38"/>
                  <a:gd name="T12" fmla="*/ 36 w 36"/>
                  <a:gd name="T13" fmla="*/ 18 h 38"/>
                  <a:gd name="T14" fmla="*/ 36 w 36"/>
                  <a:gd name="T15" fmla="*/ 14 h 38"/>
                  <a:gd name="T16" fmla="*/ 36 w 36"/>
                  <a:gd name="T17" fmla="*/ 12 h 38"/>
                  <a:gd name="T18" fmla="*/ 32 w 36"/>
                  <a:gd name="T19" fmla="*/ 8 h 38"/>
                  <a:gd name="T20" fmla="*/ 16 w 36"/>
                  <a:gd name="T21" fmla="*/ 0 h 38"/>
                  <a:gd name="T22" fmla="*/ 16 w 36"/>
                  <a:gd name="T23" fmla="*/ 0 h 38"/>
                  <a:gd name="T24" fmla="*/ 20 w 36"/>
                  <a:gd name="T25" fmla="*/ 4 h 38"/>
                  <a:gd name="T26" fmla="*/ 22 w 36"/>
                  <a:gd name="T27" fmla="*/ 6 h 38"/>
                  <a:gd name="T28" fmla="*/ 24 w 36"/>
                  <a:gd name="T29" fmla="*/ 12 h 38"/>
                  <a:gd name="T30" fmla="*/ 24 w 36"/>
                  <a:gd name="T31" fmla="*/ 16 h 38"/>
                  <a:gd name="T32" fmla="*/ 20 w 36"/>
                  <a:gd name="T33" fmla="*/ 24 h 38"/>
                  <a:gd name="T34" fmla="*/ 12 w 36"/>
                  <a:gd name="T35" fmla="*/ 30 h 38"/>
                  <a:gd name="T36" fmla="*/ 0 w 36"/>
                  <a:gd name="T37" fmla="*/ 38 h 38"/>
                  <a:gd name="T38" fmla="*/ 0 w 36"/>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8"/>
                  <a:gd name="T62" fmla="*/ 36 w 36"/>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8">
                    <a:moveTo>
                      <a:pt x="0" y="38"/>
                    </a:moveTo>
                    <a:lnTo>
                      <a:pt x="0" y="38"/>
                    </a:lnTo>
                    <a:lnTo>
                      <a:pt x="10" y="36"/>
                    </a:lnTo>
                    <a:lnTo>
                      <a:pt x="18" y="32"/>
                    </a:lnTo>
                    <a:lnTo>
                      <a:pt x="28" y="26"/>
                    </a:lnTo>
                    <a:lnTo>
                      <a:pt x="34" y="22"/>
                    </a:lnTo>
                    <a:lnTo>
                      <a:pt x="36" y="18"/>
                    </a:lnTo>
                    <a:lnTo>
                      <a:pt x="36" y="14"/>
                    </a:lnTo>
                    <a:lnTo>
                      <a:pt x="36" y="12"/>
                    </a:lnTo>
                    <a:lnTo>
                      <a:pt x="32" y="8"/>
                    </a:lnTo>
                    <a:lnTo>
                      <a:pt x="16" y="0"/>
                    </a:lnTo>
                    <a:lnTo>
                      <a:pt x="20" y="4"/>
                    </a:lnTo>
                    <a:lnTo>
                      <a:pt x="22" y="6"/>
                    </a:lnTo>
                    <a:lnTo>
                      <a:pt x="24" y="12"/>
                    </a:lnTo>
                    <a:lnTo>
                      <a:pt x="24" y="16"/>
                    </a:lnTo>
                    <a:lnTo>
                      <a:pt x="20" y="24"/>
                    </a:lnTo>
                    <a:lnTo>
                      <a:pt x="12" y="30"/>
                    </a:lnTo>
                    <a:lnTo>
                      <a:pt x="0" y="38"/>
                    </a:lnTo>
                    <a:close/>
                  </a:path>
                </a:pathLst>
              </a:custGeom>
              <a:solidFill>
                <a:srgbClr val="BCBBC2"/>
              </a:solidFill>
              <a:ln w="9525">
                <a:noFill/>
                <a:round/>
                <a:headEnd/>
                <a:tailEnd/>
              </a:ln>
            </p:spPr>
            <p:txBody>
              <a:bodyPr/>
              <a:lstStyle/>
              <a:p>
                <a:endParaRPr lang="en-US"/>
              </a:p>
            </p:txBody>
          </p:sp>
          <p:sp>
            <p:nvSpPr>
              <p:cNvPr id="103" name="Freeform 48"/>
              <p:cNvSpPr>
                <a:spLocks/>
              </p:cNvSpPr>
              <p:nvPr/>
            </p:nvSpPr>
            <p:spPr bwMode="auto">
              <a:xfrm>
                <a:off x="750" y="1062"/>
                <a:ext cx="38" cy="38"/>
              </a:xfrm>
              <a:custGeom>
                <a:avLst/>
                <a:gdLst>
                  <a:gd name="T0" fmla="*/ 0 w 38"/>
                  <a:gd name="T1" fmla="*/ 38 h 38"/>
                  <a:gd name="T2" fmla="*/ 0 w 38"/>
                  <a:gd name="T3" fmla="*/ 38 h 38"/>
                  <a:gd name="T4" fmla="*/ 10 w 38"/>
                  <a:gd name="T5" fmla="*/ 34 h 38"/>
                  <a:gd name="T6" fmla="*/ 20 w 38"/>
                  <a:gd name="T7" fmla="*/ 32 h 38"/>
                  <a:gd name="T8" fmla="*/ 30 w 38"/>
                  <a:gd name="T9" fmla="*/ 26 h 38"/>
                  <a:gd name="T10" fmla="*/ 36 w 38"/>
                  <a:gd name="T11" fmla="*/ 20 h 38"/>
                  <a:gd name="T12" fmla="*/ 38 w 38"/>
                  <a:gd name="T13" fmla="*/ 18 h 38"/>
                  <a:gd name="T14" fmla="*/ 38 w 38"/>
                  <a:gd name="T15" fmla="*/ 14 h 38"/>
                  <a:gd name="T16" fmla="*/ 36 w 38"/>
                  <a:gd name="T17" fmla="*/ 10 h 38"/>
                  <a:gd name="T18" fmla="*/ 32 w 38"/>
                  <a:gd name="T19" fmla="*/ 6 h 38"/>
                  <a:gd name="T20" fmla="*/ 18 w 38"/>
                  <a:gd name="T21" fmla="*/ 0 h 38"/>
                  <a:gd name="T22" fmla="*/ 18 w 38"/>
                  <a:gd name="T23" fmla="*/ 0 h 38"/>
                  <a:gd name="T24" fmla="*/ 22 w 38"/>
                  <a:gd name="T25" fmla="*/ 2 h 38"/>
                  <a:gd name="T26" fmla="*/ 24 w 38"/>
                  <a:gd name="T27" fmla="*/ 6 h 38"/>
                  <a:gd name="T28" fmla="*/ 26 w 38"/>
                  <a:gd name="T29" fmla="*/ 10 h 38"/>
                  <a:gd name="T30" fmla="*/ 26 w 38"/>
                  <a:gd name="T31" fmla="*/ 16 h 38"/>
                  <a:gd name="T32" fmla="*/ 22 w 38"/>
                  <a:gd name="T33" fmla="*/ 22 h 38"/>
                  <a:gd name="T34" fmla="*/ 14 w 38"/>
                  <a:gd name="T35" fmla="*/ 30 h 38"/>
                  <a:gd name="T36" fmla="*/ 0 w 38"/>
                  <a:gd name="T37" fmla="*/ 38 h 38"/>
                  <a:gd name="T38" fmla="*/ 0 w 3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8"/>
                  <a:gd name="T62" fmla="*/ 38 w 3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8">
                    <a:moveTo>
                      <a:pt x="0" y="38"/>
                    </a:moveTo>
                    <a:lnTo>
                      <a:pt x="0" y="38"/>
                    </a:lnTo>
                    <a:lnTo>
                      <a:pt x="10" y="34"/>
                    </a:lnTo>
                    <a:lnTo>
                      <a:pt x="20" y="32"/>
                    </a:lnTo>
                    <a:lnTo>
                      <a:pt x="30" y="26"/>
                    </a:lnTo>
                    <a:lnTo>
                      <a:pt x="36" y="20"/>
                    </a:lnTo>
                    <a:lnTo>
                      <a:pt x="38" y="18"/>
                    </a:lnTo>
                    <a:lnTo>
                      <a:pt x="38" y="14"/>
                    </a:lnTo>
                    <a:lnTo>
                      <a:pt x="36" y="10"/>
                    </a:lnTo>
                    <a:lnTo>
                      <a:pt x="32" y="6"/>
                    </a:lnTo>
                    <a:lnTo>
                      <a:pt x="18" y="0"/>
                    </a:lnTo>
                    <a:lnTo>
                      <a:pt x="22" y="2"/>
                    </a:lnTo>
                    <a:lnTo>
                      <a:pt x="24" y="6"/>
                    </a:lnTo>
                    <a:lnTo>
                      <a:pt x="26" y="10"/>
                    </a:lnTo>
                    <a:lnTo>
                      <a:pt x="26" y="16"/>
                    </a:lnTo>
                    <a:lnTo>
                      <a:pt x="22" y="22"/>
                    </a:lnTo>
                    <a:lnTo>
                      <a:pt x="14" y="30"/>
                    </a:lnTo>
                    <a:lnTo>
                      <a:pt x="0" y="38"/>
                    </a:lnTo>
                    <a:close/>
                  </a:path>
                </a:pathLst>
              </a:custGeom>
              <a:solidFill>
                <a:srgbClr val="BCBBC2"/>
              </a:solidFill>
              <a:ln w="9525">
                <a:noFill/>
                <a:round/>
                <a:headEnd/>
                <a:tailEnd/>
              </a:ln>
            </p:spPr>
            <p:txBody>
              <a:bodyPr/>
              <a:lstStyle/>
              <a:p>
                <a:endParaRPr lang="en-US"/>
              </a:p>
            </p:txBody>
          </p:sp>
          <p:sp>
            <p:nvSpPr>
              <p:cNvPr id="104" name="Freeform 49"/>
              <p:cNvSpPr>
                <a:spLocks/>
              </p:cNvSpPr>
              <p:nvPr/>
            </p:nvSpPr>
            <p:spPr bwMode="auto">
              <a:xfrm>
                <a:off x="754" y="1090"/>
                <a:ext cx="38" cy="38"/>
              </a:xfrm>
              <a:custGeom>
                <a:avLst/>
                <a:gdLst>
                  <a:gd name="T0" fmla="*/ 0 w 38"/>
                  <a:gd name="T1" fmla="*/ 38 h 38"/>
                  <a:gd name="T2" fmla="*/ 0 w 38"/>
                  <a:gd name="T3" fmla="*/ 38 h 38"/>
                  <a:gd name="T4" fmla="*/ 10 w 38"/>
                  <a:gd name="T5" fmla="*/ 34 h 38"/>
                  <a:gd name="T6" fmla="*/ 20 w 38"/>
                  <a:gd name="T7" fmla="*/ 32 h 38"/>
                  <a:gd name="T8" fmla="*/ 28 w 38"/>
                  <a:gd name="T9" fmla="*/ 26 h 38"/>
                  <a:gd name="T10" fmla="*/ 36 w 38"/>
                  <a:gd name="T11" fmla="*/ 20 h 38"/>
                  <a:gd name="T12" fmla="*/ 38 w 38"/>
                  <a:gd name="T13" fmla="*/ 18 h 38"/>
                  <a:gd name="T14" fmla="*/ 38 w 38"/>
                  <a:gd name="T15" fmla="*/ 14 h 38"/>
                  <a:gd name="T16" fmla="*/ 36 w 38"/>
                  <a:gd name="T17" fmla="*/ 10 h 38"/>
                  <a:gd name="T18" fmla="*/ 32 w 38"/>
                  <a:gd name="T19" fmla="*/ 6 h 38"/>
                  <a:gd name="T20" fmla="*/ 18 w 38"/>
                  <a:gd name="T21" fmla="*/ 0 h 38"/>
                  <a:gd name="T22" fmla="*/ 18 w 38"/>
                  <a:gd name="T23" fmla="*/ 0 h 38"/>
                  <a:gd name="T24" fmla="*/ 20 w 38"/>
                  <a:gd name="T25" fmla="*/ 2 h 38"/>
                  <a:gd name="T26" fmla="*/ 24 w 38"/>
                  <a:gd name="T27" fmla="*/ 6 h 38"/>
                  <a:gd name="T28" fmla="*/ 24 w 38"/>
                  <a:gd name="T29" fmla="*/ 10 h 38"/>
                  <a:gd name="T30" fmla="*/ 24 w 38"/>
                  <a:gd name="T31" fmla="*/ 16 h 38"/>
                  <a:gd name="T32" fmla="*/ 20 w 38"/>
                  <a:gd name="T33" fmla="*/ 22 h 38"/>
                  <a:gd name="T34" fmla="*/ 14 w 38"/>
                  <a:gd name="T35" fmla="*/ 30 h 38"/>
                  <a:gd name="T36" fmla="*/ 0 w 38"/>
                  <a:gd name="T37" fmla="*/ 38 h 38"/>
                  <a:gd name="T38" fmla="*/ 0 w 3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8"/>
                  <a:gd name="T62" fmla="*/ 38 w 3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8">
                    <a:moveTo>
                      <a:pt x="0" y="38"/>
                    </a:moveTo>
                    <a:lnTo>
                      <a:pt x="0" y="38"/>
                    </a:lnTo>
                    <a:lnTo>
                      <a:pt x="10" y="34"/>
                    </a:lnTo>
                    <a:lnTo>
                      <a:pt x="20" y="32"/>
                    </a:lnTo>
                    <a:lnTo>
                      <a:pt x="28" y="26"/>
                    </a:lnTo>
                    <a:lnTo>
                      <a:pt x="36" y="20"/>
                    </a:lnTo>
                    <a:lnTo>
                      <a:pt x="38" y="18"/>
                    </a:lnTo>
                    <a:lnTo>
                      <a:pt x="38" y="14"/>
                    </a:lnTo>
                    <a:lnTo>
                      <a:pt x="36" y="10"/>
                    </a:lnTo>
                    <a:lnTo>
                      <a:pt x="32" y="6"/>
                    </a:lnTo>
                    <a:lnTo>
                      <a:pt x="18" y="0"/>
                    </a:lnTo>
                    <a:lnTo>
                      <a:pt x="20" y="2"/>
                    </a:lnTo>
                    <a:lnTo>
                      <a:pt x="24" y="6"/>
                    </a:lnTo>
                    <a:lnTo>
                      <a:pt x="24" y="10"/>
                    </a:lnTo>
                    <a:lnTo>
                      <a:pt x="24" y="16"/>
                    </a:lnTo>
                    <a:lnTo>
                      <a:pt x="20" y="22"/>
                    </a:lnTo>
                    <a:lnTo>
                      <a:pt x="14" y="30"/>
                    </a:lnTo>
                    <a:lnTo>
                      <a:pt x="0" y="38"/>
                    </a:lnTo>
                    <a:close/>
                  </a:path>
                </a:pathLst>
              </a:custGeom>
              <a:solidFill>
                <a:srgbClr val="BCBBC2"/>
              </a:solidFill>
              <a:ln w="9525">
                <a:noFill/>
                <a:round/>
                <a:headEnd/>
                <a:tailEnd/>
              </a:ln>
            </p:spPr>
            <p:txBody>
              <a:bodyPr/>
              <a:lstStyle/>
              <a:p>
                <a:endParaRPr lang="en-US"/>
              </a:p>
            </p:txBody>
          </p:sp>
        </p:grpSp>
        <p:pic>
          <p:nvPicPr>
            <p:cNvPr id="13316" name="Picture 4" descr="D:\Temporary Internet Files\Content.IE5\TNEP5IQZ\MC900350434[1].wmf"/>
            <p:cNvPicPr>
              <a:picLocks noChangeAspect="1" noChangeArrowheads="1"/>
            </p:cNvPicPr>
            <p:nvPr/>
          </p:nvPicPr>
          <p:blipFill>
            <a:blip r:embed="rId8" cstate="print"/>
            <a:srcRect/>
            <a:stretch>
              <a:fillRect/>
            </a:stretch>
          </p:blipFill>
          <p:spPr bwMode="auto">
            <a:xfrm flipH="1">
              <a:off x="785786" y="5500702"/>
              <a:ext cx="1357322" cy="589148"/>
            </a:xfrm>
            <a:prstGeom prst="rect">
              <a:avLst/>
            </a:prstGeom>
            <a:noFill/>
          </p:spPr>
        </p:pic>
      </p:grpSp>
      <p:sp>
        <p:nvSpPr>
          <p:cNvPr id="19461" name="Isosceles Triangle 5"/>
          <p:cNvSpPr>
            <a:spLocks noChangeArrowheads="1"/>
          </p:cNvSpPr>
          <p:nvPr/>
        </p:nvSpPr>
        <p:spPr bwMode="auto">
          <a:xfrm>
            <a:off x="2339752" y="1844824"/>
            <a:ext cx="3888432" cy="4464496"/>
          </a:xfrm>
          <a:prstGeom prst="triangle">
            <a:avLst>
              <a:gd name="adj" fmla="val 50000"/>
            </a:avLst>
          </a:prstGeom>
          <a:gradFill flip="none" rotWithShape="1">
            <a:gsLst>
              <a:gs pos="0">
                <a:srgbClr val="5E9EFF"/>
              </a:gs>
              <a:gs pos="39999">
                <a:srgbClr val="85C2FF"/>
              </a:gs>
              <a:gs pos="70000">
                <a:srgbClr val="C4D6EB"/>
              </a:gs>
              <a:gs pos="100000">
                <a:srgbClr val="FFEBFA"/>
              </a:gs>
            </a:gsLst>
            <a:lin ang="16200000" scaled="1"/>
            <a:tileRect/>
          </a:gradFill>
          <a:ln w="76200" algn="ctr">
            <a:solidFill>
              <a:schemeClr val="bg2">
                <a:lumMod val="60000"/>
                <a:lumOff val="40000"/>
              </a:schemeClr>
            </a:solidFill>
            <a:round/>
            <a:headEnd/>
            <a:tailEnd/>
          </a:ln>
        </p:spPr>
        <p:txBody>
          <a:bodyPr/>
          <a:lstStyle/>
          <a:p>
            <a:pPr eaLnBrk="0" hangingPunct="0"/>
            <a:endParaRPr lang="en-US"/>
          </a:p>
        </p:txBody>
      </p:sp>
      <p:sp>
        <p:nvSpPr>
          <p:cNvPr id="10" name="Rectangle 9"/>
          <p:cNvSpPr/>
          <p:nvPr/>
        </p:nvSpPr>
        <p:spPr bwMode="auto">
          <a:xfrm>
            <a:off x="-214346" y="2500306"/>
            <a:ext cx="9572692" cy="357190"/>
          </a:xfrm>
          <a:prstGeom prst="rect">
            <a:avLst/>
          </a:prstGeom>
          <a:solidFill>
            <a:schemeClr val="accent2">
              <a:lumMod val="40000"/>
              <a:lumOff val="60000"/>
            </a:schemeClr>
          </a:solidFill>
          <a:ln w="9525" cap="flat" cmpd="sng" algn="ctr">
            <a:noFill/>
            <a:prstDash val="solid"/>
            <a:round/>
            <a:headEnd type="none" w="med" len="med"/>
            <a:tailEnd type="none" w="med" len="med"/>
          </a:ln>
          <a:effectLst>
            <a:outerShdw blurRad="152400" dist="317500" dir="5400000" sx="90000" sy="-19000" rotWithShape="0">
              <a:prstClr val="black">
                <a:alpha val="15000"/>
              </a:prstClr>
            </a:outerShdw>
            <a:softEdge rad="63500"/>
          </a:effectLst>
        </p:spPr>
        <p:txBody>
          <a:bodyPr/>
          <a:lstStyle/>
          <a:p>
            <a:pPr eaLnBrk="0" hangingPunct="0"/>
            <a:endParaRPr lang="en-US"/>
          </a:p>
        </p:txBody>
      </p:sp>
      <p:grpSp>
        <p:nvGrpSpPr>
          <p:cNvPr id="6" name="Group 130"/>
          <p:cNvGrpSpPr/>
          <p:nvPr/>
        </p:nvGrpSpPr>
        <p:grpSpPr>
          <a:xfrm>
            <a:off x="-32" y="2768468"/>
            <a:ext cx="9144064" cy="4303870"/>
            <a:chOff x="-2000296" y="5143512"/>
            <a:chExt cx="9144064" cy="4018118"/>
          </a:xfrm>
        </p:grpSpPr>
        <p:sp>
          <p:nvSpPr>
            <p:cNvPr id="124" name="Rectangle 123"/>
            <p:cNvSpPr/>
            <p:nvPr/>
          </p:nvSpPr>
          <p:spPr bwMode="auto">
            <a:xfrm>
              <a:off x="-2000296" y="5143512"/>
              <a:ext cx="9144064" cy="40005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Verdana" pitchFamily="34" charset="0"/>
              </a:endParaRPr>
            </a:p>
          </p:txBody>
        </p:sp>
        <p:sp>
          <p:nvSpPr>
            <p:cNvPr id="19463" name="Rectangle 8"/>
            <p:cNvSpPr>
              <a:spLocks noChangeArrowheads="1"/>
            </p:cNvSpPr>
            <p:nvPr/>
          </p:nvSpPr>
          <p:spPr bwMode="auto">
            <a:xfrm>
              <a:off x="-2000296" y="5149524"/>
              <a:ext cx="9144000" cy="3923078"/>
            </a:xfrm>
            <a:prstGeom prst="rect">
              <a:avLst/>
            </a:prstGeom>
            <a:blipFill dpi="0" rotWithShape="1">
              <a:blip r:embed="rId3" cstate="print">
                <a:alphaModFix amt="31000"/>
              </a:blip>
              <a:srcRect/>
              <a:tile tx="0" ty="0" sx="100000" sy="100000" flip="none" algn="tl"/>
            </a:blipFill>
            <a:ln w="9525" algn="ctr">
              <a:noFill/>
              <a:round/>
              <a:headEnd/>
              <a:tailEnd/>
            </a:ln>
          </p:spPr>
          <p:txBody>
            <a:bodyPr/>
            <a:lstStyle/>
            <a:p>
              <a:pPr eaLnBrk="0" hangingPunct="0"/>
              <a:endParaRPr lang="en-US"/>
            </a:p>
          </p:txBody>
        </p:sp>
        <p:pic>
          <p:nvPicPr>
            <p:cNvPr id="13322" name="Picture 10" descr="D:\Temporary Internet Files\Content.IE5\1GTYTXK5\MC900356097[1].wmf"/>
            <p:cNvPicPr>
              <a:picLocks noChangeAspect="1" noChangeArrowheads="1"/>
            </p:cNvPicPr>
            <p:nvPr/>
          </p:nvPicPr>
          <p:blipFill>
            <a:blip r:embed="rId9" cstate="print"/>
            <a:srcRect/>
            <a:stretch>
              <a:fillRect/>
            </a:stretch>
          </p:blipFill>
          <p:spPr bwMode="auto">
            <a:xfrm>
              <a:off x="3786182" y="6528939"/>
              <a:ext cx="2698854" cy="1196880"/>
            </a:xfrm>
            <a:prstGeom prst="rect">
              <a:avLst/>
            </a:prstGeom>
            <a:noFill/>
          </p:spPr>
        </p:pic>
        <p:pic>
          <p:nvPicPr>
            <p:cNvPr id="13324" name="Picture 12" descr="D:\Temporary Internet Files\Content.IE5\TNEP5IQZ\MC900356157[1].wmf"/>
            <p:cNvPicPr>
              <a:picLocks noChangeAspect="1" noChangeArrowheads="1"/>
            </p:cNvPicPr>
            <p:nvPr/>
          </p:nvPicPr>
          <p:blipFill>
            <a:blip r:embed="rId10" cstate="print"/>
            <a:srcRect/>
            <a:stretch>
              <a:fillRect/>
            </a:stretch>
          </p:blipFill>
          <p:spPr bwMode="auto">
            <a:xfrm>
              <a:off x="3214678" y="5199073"/>
              <a:ext cx="1373884" cy="1397156"/>
            </a:xfrm>
            <a:prstGeom prst="rect">
              <a:avLst/>
            </a:prstGeom>
            <a:noFill/>
          </p:spPr>
        </p:pic>
        <p:pic>
          <p:nvPicPr>
            <p:cNvPr id="13325" name="Picture 13" descr="D:\Temporary Internet Files\Content.IE5\1GTYTXK5\MC900441421[1].wmf"/>
            <p:cNvPicPr>
              <a:picLocks noChangeAspect="1" noChangeArrowheads="1"/>
            </p:cNvPicPr>
            <p:nvPr/>
          </p:nvPicPr>
          <p:blipFill>
            <a:blip r:embed="rId11" cstate="print"/>
            <a:srcRect/>
            <a:stretch>
              <a:fillRect/>
            </a:stretch>
          </p:blipFill>
          <p:spPr bwMode="auto">
            <a:xfrm>
              <a:off x="-1500230" y="6861406"/>
              <a:ext cx="1409704" cy="938871"/>
            </a:xfrm>
            <a:prstGeom prst="rect">
              <a:avLst/>
            </a:prstGeom>
            <a:noFill/>
          </p:spPr>
        </p:pic>
        <p:pic>
          <p:nvPicPr>
            <p:cNvPr id="116" name="Picture 13" descr="D:\Temporary Internet Files\Content.IE5\1GTYTXK5\MC900441421[1].wmf"/>
            <p:cNvPicPr>
              <a:picLocks noChangeAspect="1" noChangeArrowheads="1"/>
            </p:cNvPicPr>
            <p:nvPr/>
          </p:nvPicPr>
          <p:blipFill>
            <a:blip r:embed="rId11" cstate="print"/>
            <a:srcRect/>
            <a:stretch>
              <a:fillRect/>
            </a:stretch>
          </p:blipFill>
          <p:spPr bwMode="auto">
            <a:xfrm>
              <a:off x="-1785982" y="5797513"/>
              <a:ext cx="1409704" cy="938871"/>
            </a:xfrm>
            <a:prstGeom prst="rect">
              <a:avLst/>
            </a:prstGeom>
            <a:noFill/>
          </p:spPr>
        </p:pic>
        <p:pic>
          <p:nvPicPr>
            <p:cNvPr id="13326" name="Picture 14" descr="D:\Temporary Internet Files\Content.IE5\TNEP5IQZ\MC900021314[1].wmf"/>
            <p:cNvPicPr>
              <a:picLocks noChangeAspect="1" noChangeArrowheads="1"/>
            </p:cNvPicPr>
            <p:nvPr/>
          </p:nvPicPr>
          <p:blipFill>
            <a:blip r:embed="rId12" cstate="print"/>
            <a:srcRect/>
            <a:stretch>
              <a:fillRect/>
            </a:stretch>
          </p:blipFill>
          <p:spPr bwMode="auto">
            <a:xfrm>
              <a:off x="-285784" y="5143512"/>
              <a:ext cx="1357322" cy="1346050"/>
            </a:xfrm>
            <a:prstGeom prst="rect">
              <a:avLst/>
            </a:prstGeom>
            <a:noFill/>
          </p:spPr>
        </p:pic>
        <p:pic>
          <p:nvPicPr>
            <p:cNvPr id="118" name="Picture 14" descr="D:\Temporary Internet Files\Content.IE5\TNEP5IQZ\MC900021314[1].wmf"/>
            <p:cNvPicPr>
              <a:picLocks noChangeAspect="1" noChangeArrowheads="1"/>
            </p:cNvPicPr>
            <p:nvPr/>
          </p:nvPicPr>
          <p:blipFill>
            <a:blip r:embed="rId12" cstate="print"/>
            <a:srcRect/>
            <a:stretch>
              <a:fillRect/>
            </a:stretch>
          </p:blipFill>
          <p:spPr bwMode="auto">
            <a:xfrm>
              <a:off x="0" y="6184975"/>
              <a:ext cx="1357322" cy="1346050"/>
            </a:xfrm>
            <a:prstGeom prst="rect">
              <a:avLst/>
            </a:prstGeom>
            <a:noFill/>
          </p:spPr>
        </p:pic>
        <p:pic>
          <p:nvPicPr>
            <p:cNvPr id="13328" name="Picture 16" descr="D:\Temporary Internet Files\Content.IE5\T8XBOSGI\MC900358131[1].wmf"/>
            <p:cNvPicPr>
              <a:picLocks noChangeAspect="1" noChangeArrowheads="1"/>
            </p:cNvPicPr>
            <p:nvPr/>
          </p:nvPicPr>
          <p:blipFill>
            <a:blip r:embed="rId13" cstate="print"/>
            <a:srcRect/>
            <a:stretch>
              <a:fillRect/>
            </a:stretch>
          </p:blipFill>
          <p:spPr bwMode="auto">
            <a:xfrm>
              <a:off x="-1571668" y="7526339"/>
              <a:ext cx="1815998" cy="1251980"/>
            </a:xfrm>
            <a:prstGeom prst="rect">
              <a:avLst/>
            </a:prstGeom>
            <a:noFill/>
          </p:spPr>
        </p:pic>
        <p:pic>
          <p:nvPicPr>
            <p:cNvPr id="13317" name="Picture 5" descr="D:\Temporary Internet Files\Content.IE5\TNEP5IQZ\MC900019178[1].wmf"/>
            <p:cNvPicPr>
              <a:picLocks noChangeAspect="1" noChangeArrowheads="1"/>
            </p:cNvPicPr>
            <p:nvPr/>
          </p:nvPicPr>
          <p:blipFill>
            <a:blip r:embed="rId14" cstate="print"/>
            <a:srcRect/>
            <a:stretch>
              <a:fillRect/>
            </a:stretch>
          </p:blipFill>
          <p:spPr bwMode="auto">
            <a:xfrm rot="20290144" flipH="1">
              <a:off x="3671771" y="7950801"/>
              <a:ext cx="1500198" cy="1210829"/>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strVal val="ppt_h"/>
                                          </p:val>
                                        </p:tav>
                                      </p:tavLst>
                                    </p:anim>
                                    <p:set>
                                      <p:cBhvr>
                                        <p:cTn id="8"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5" name="Slide Number Placeholder 4"/>
          <p:cNvSpPr>
            <a:spLocks noGrp="1"/>
          </p:cNvSpPr>
          <p:nvPr>
            <p:ph type="sldNum" sz="quarter" idx="11"/>
          </p:nvPr>
        </p:nvSpPr>
        <p:spPr/>
        <p:txBody>
          <a:bodyPr/>
          <a:lstStyle/>
          <a:p>
            <a:fld id="{3238BC07-C009-47D1-AE1C-F6996C2B1864}" type="slidenum">
              <a:rPr lang="en-US" smtClean="0"/>
              <a:pPr/>
              <a:t>2</a:t>
            </a:fld>
            <a:endParaRPr lang="en-US" dirty="0"/>
          </a:p>
        </p:txBody>
      </p:sp>
      <p:sp>
        <p:nvSpPr>
          <p:cNvPr id="3" name="Content Placeholder 2"/>
          <p:cNvSpPr>
            <a:spLocks noGrp="1"/>
          </p:cNvSpPr>
          <p:nvPr>
            <p:ph idx="1"/>
          </p:nvPr>
        </p:nvSpPr>
        <p:spPr>
          <a:xfrm>
            <a:off x="216024" y="1525125"/>
            <a:ext cx="8892480" cy="4925144"/>
          </a:xfrm>
        </p:spPr>
        <p:txBody>
          <a:bodyPr/>
          <a:lstStyle/>
          <a:p>
            <a:pPr>
              <a:spcBef>
                <a:spcPts val="1800"/>
              </a:spcBef>
            </a:pPr>
            <a:r>
              <a:rPr lang="en-US" dirty="0" smtClean="0"/>
              <a:t>The Standardization environment and the motives.</a:t>
            </a:r>
          </a:p>
          <a:p>
            <a:pPr>
              <a:spcBef>
                <a:spcPts val="1800"/>
              </a:spcBef>
            </a:pPr>
            <a:r>
              <a:rPr lang="en-US" dirty="0" smtClean="0"/>
              <a:t>What is happening in the real life, the CIT consultation in the Region.</a:t>
            </a:r>
          </a:p>
          <a:p>
            <a:pPr>
              <a:spcBef>
                <a:spcPts val="1800"/>
              </a:spcBef>
            </a:pPr>
            <a:r>
              <a:rPr lang="en-US" dirty="0" smtClean="0"/>
              <a:t>Progress and impediments to the implementation of ITU CIT Resolutions.</a:t>
            </a:r>
          </a:p>
          <a:p>
            <a:pPr>
              <a:spcBef>
                <a:spcPts val="1800"/>
              </a:spcBef>
            </a:pPr>
            <a:r>
              <a:rPr lang="en-US" dirty="0" smtClean="0"/>
              <a:t>What </a:t>
            </a:r>
            <a:r>
              <a:rPr lang="en-US" dirty="0" smtClean="0"/>
              <a:t>are the </a:t>
            </a:r>
            <a:r>
              <a:rPr lang="en-US" dirty="0" smtClean="0"/>
              <a:t>Arab Region </a:t>
            </a:r>
            <a:r>
              <a:rPr lang="en-US" dirty="0" smtClean="0"/>
              <a:t>needs?</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ight Arrow 116"/>
          <p:cNvSpPr/>
          <p:nvPr/>
        </p:nvSpPr>
        <p:spPr bwMode="auto">
          <a:xfrm>
            <a:off x="467545" y="4445691"/>
            <a:ext cx="936103" cy="855517"/>
          </a:xfrm>
          <a:prstGeom prst="rightArrow">
            <a:avLst/>
          </a:prstGeom>
          <a:solidFill>
            <a:schemeClr val="accent1">
              <a:alpha val="69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Verdana" pitchFamily="34" charset="0"/>
              </a:rPr>
              <a:t>   </a:t>
            </a:r>
          </a:p>
        </p:txBody>
      </p:sp>
      <p:sp>
        <p:nvSpPr>
          <p:cNvPr id="20496" name="Oval 69"/>
          <p:cNvSpPr>
            <a:spLocks noChangeArrowheads="1"/>
          </p:cNvSpPr>
          <p:nvPr/>
        </p:nvSpPr>
        <p:spPr bwMode="auto">
          <a:xfrm>
            <a:off x="642938" y="3929063"/>
            <a:ext cx="8143875" cy="2428875"/>
          </a:xfrm>
          <a:prstGeom prst="ellipse">
            <a:avLst/>
          </a:prstGeom>
          <a:solidFill>
            <a:schemeClr val="accent1">
              <a:alpha val="34901"/>
            </a:schemeClr>
          </a:solidFill>
          <a:ln w="9525" algn="ctr">
            <a:solidFill>
              <a:schemeClr val="tx1"/>
            </a:solidFill>
            <a:round/>
            <a:headEnd/>
            <a:tailEnd/>
          </a:ln>
        </p:spPr>
        <p:txBody>
          <a:bodyPr/>
          <a:lstStyle/>
          <a:p>
            <a:pPr algn="ctr" eaLnBrk="0" hangingPunct="0"/>
            <a:r>
              <a:rPr lang="en-US" dirty="0"/>
              <a:t>Local </a:t>
            </a:r>
            <a:r>
              <a:rPr lang="en-US" dirty="0" smtClean="0"/>
              <a:t>DC Markets</a:t>
            </a:r>
            <a:endParaRPr lang="en-US" dirty="0"/>
          </a:p>
        </p:txBody>
      </p:sp>
      <p:sp>
        <p:nvSpPr>
          <p:cNvPr id="20482" name="Title 1"/>
          <p:cNvSpPr>
            <a:spLocks noGrp="1"/>
          </p:cNvSpPr>
          <p:nvPr>
            <p:ph type="title"/>
          </p:nvPr>
        </p:nvSpPr>
        <p:spPr>
          <a:xfrm>
            <a:off x="0" y="0"/>
            <a:ext cx="9144000" cy="980728"/>
          </a:xfrm>
        </p:spPr>
        <p:txBody>
          <a:bodyPr/>
          <a:lstStyle/>
          <a:p>
            <a:r>
              <a:rPr lang="en-US" dirty="0" smtClean="0"/>
              <a:t>The Market : Negotiation Power ?</a:t>
            </a:r>
          </a:p>
        </p:txBody>
      </p:sp>
      <p:sp>
        <p:nvSpPr>
          <p:cNvPr id="20484" name="Slide Number Placeholder 4"/>
          <p:cNvSpPr>
            <a:spLocks noGrp="1"/>
          </p:cNvSpPr>
          <p:nvPr>
            <p:ph type="sldNum" sz="quarter" idx="11"/>
          </p:nvPr>
        </p:nvSpPr>
        <p:spPr>
          <a:noFill/>
        </p:spPr>
        <p:txBody>
          <a:bodyPr/>
          <a:lstStyle/>
          <a:p>
            <a:fld id="{5E4C2482-36B5-4FE2-80F9-2CFBC4DA7514}" type="slidenum">
              <a:rPr lang="en-US"/>
              <a:pPr/>
              <a:t>20</a:t>
            </a:fld>
            <a:endParaRPr lang="en-US"/>
          </a:p>
        </p:txBody>
      </p:sp>
      <p:pic>
        <p:nvPicPr>
          <p:cNvPr id="20485" name="Picture 3" descr="C:\Users\Dr. G\AppData\Local\Microsoft\Windows\Temporary Internet Files\Content.IE5\OM600BPY\MC900020489[1].wmf"/>
          <p:cNvPicPr>
            <a:picLocks noChangeAspect="1" noChangeArrowheads="1"/>
          </p:cNvPicPr>
          <p:nvPr/>
        </p:nvPicPr>
        <p:blipFill>
          <a:blip r:embed="rId4" cstate="print"/>
          <a:srcRect/>
          <a:stretch>
            <a:fillRect/>
          </a:stretch>
        </p:blipFill>
        <p:spPr bwMode="auto">
          <a:xfrm>
            <a:off x="300038" y="785813"/>
            <a:ext cx="2863850" cy="1785937"/>
          </a:xfrm>
          <a:prstGeom prst="rect">
            <a:avLst/>
          </a:prstGeom>
          <a:noFill/>
          <a:ln w="9525">
            <a:noFill/>
            <a:miter lim="800000"/>
            <a:headEnd/>
            <a:tailEnd/>
          </a:ln>
        </p:spPr>
      </p:pic>
      <p:pic>
        <p:nvPicPr>
          <p:cNvPr id="20486" name="Picture 3" descr="C:\Users\Dr. G\AppData\Local\Microsoft\Windows\Temporary Internet Files\Content.IE5\OM600BPY\MC900020489[1].wmf"/>
          <p:cNvPicPr>
            <a:picLocks noChangeAspect="1" noChangeArrowheads="1"/>
          </p:cNvPicPr>
          <p:nvPr/>
        </p:nvPicPr>
        <p:blipFill>
          <a:blip r:embed="rId4" cstate="print"/>
          <a:srcRect/>
          <a:stretch>
            <a:fillRect/>
          </a:stretch>
        </p:blipFill>
        <p:spPr bwMode="auto">
          <a:xfrm flipH="1">
            <a:off x="4643438" y="808038"/>
            <a:ext cx="4381500" cy="2978150"/>
          </a:xfrm>
          <a:prstGeom prst="rect">
            <a:avLst/>
          </a:prstGeom>
          <a:noFill/>
          <a:ln w="9525">
            <a:noFill/>
            <a:miter lim="800000"/>
            <a:headEnd/>
            <a:tailEnd/>
          </a:ln>
        </p:spPr>
      </p:pic>
      <p:pic>
        <p:nvPicPr>
          <p:cNvPr id="20487" name="Picture 3" descr="C:\Users\Dr. G\AppData\Local\Microsoft\Windows\Temporary Internet Files\Content.IE5\OM600BPY\MC900020489[1].wmf"/>
          <p:cNvPicPr>
            <a:picLocks noChangeAspect="1" noChangeArrowheads="1"/>
          </p:cNvPicPr>
          <p:nvPr/>
        </p:nvPicPr>
        <p:blipFill>
          <a:blip r:embed="rId4" cstate="print"/>
          <a:srcRect/>
          <a:stretch>
            <a:fillRect/>
          </a:stretch>
        </p:blipFill>
        <p:spPr bwMode="auto">
          <a:xfrm>
            <a:off x="442913" y="1214438"/>
            <a:ext cx="2863850" cy="1785937"/>
          </a:xfrm>
          <a:prstGeom prst="rect">
            <a:avLst/>
          </a:prstGeom>
          <a:noFill/>
          <a:ln w="9525">
            <a:noFill/>
            <a:miter lim="800000"/>
            <a:headEnd/>
            <a:tailEnd/>
          </a:ln>
        </p:spPr>
      </p:pic>
      <p:pic>
        <p:nvPicPr>
          <p:cNvPr id="20488" name="Picture 3" descr="C:\Users\Dr. G\AppData\Local\Microsoft\Windows\Temporary Internet Files\Content.IE5\OM600BPY\MC900020489[1].wmf"/>
          <p:cNvPicPr>
            <a:picLocks noChangeAspect="1" noChangeArrowheads="1"/>
          </p:cNvPicPr>
          <p:nvPr/>
        </p:nvPicPr>
        <p:blipFill>
          <a:blip r:embed="rId4" cstate="print"/>
          <a:srcRect/>
          <a:stretch>
            <a:fillRect/>
          </a:stretch>
        </p:blipFill>
        <p:spPr bwMode="auto">
          <a:xfrm>
            <a:off x="285750" y="1928813"/>
            <a:ext cx="3092450" cy="1928812"/>
          </a:xfrm>
          <a:prstGeom prst="rect">
            <a:avLst/>
          </a:prstGeom>
          <a:noFill/>
          <a:ln w="9525">
            <a:noFill/>
            <a:miter lim="800000"/>
            <a:headEnd/>
            <a:tailEnd/>
          </a:ln>
        </p:spPr>
      </p:pic>
      <p:grpSp>
        <p:nvGrpSpPr>
          <p:cNvPr id="20489" name="Group 9"/>
          <p:cNvGrpSpPr>
            <a:grpSpLocks/>
          </p:cNvGrpSpPr>
          <p:nvPr/>
        </p:nvGrpSpPr>
        <p:grpSpPr bwMode="auto">
          <a:xfrm flipH="1">
            <a:off x="7358063" y="4143375"/>
            <a:ext cx="1500187" cy="1160463"/>
            <a:chOff x="-1428792" y="3983579"/>
            <a:chExt cx="4441794" cy="2874421"/>
          </a:xfrm>
        </p:grpSpPr>
        <p:pic>
          <p:nvPicPr>
            <p:cNvPr id="20564" name="Picture 5" descr="C:\Users\Dr. G\AppData\Local\Microsoft\Windows\Temporary Internet Files\Content.IE5\OM600BPY\MC900330272[1].wmf"/>
            <p:cNvPicPr>
              <a:picLocks noChangeAspect="1" noChangeArrowheads="1"/>
            </p:cNvPicPr>
            <p:nvPr/>
          </p:nvPicPr>
          <p:blipFill>
            <a:blip r:embed="rId5" cstate="print"/>
            <a:srcRect/>
            <a:stretch>
              <a:fillRect/>
            </a:stretch>
          </p:blipFill>
          <p:spPr bwMode="auto">
            <a:xfrm>
              <a:off x="-1428792" y="3983579"/>
              <a:ext cx="4441794" cy="2874421"/>
            </a:xfrm>
            <a:prstGeom prst="rect">
              <a:avLst/>
            </a:prstGeom>
            <a:noFill/>
            <a:ln w="9525">
              <a:noFill/>
              <a:miter lim="800000"/>
              <a:headEnd/>
              <a:tailEnd/>
            </a:ln>
          </p:spPr>
        </p:pic>
        <p:sp>
          <p:nvSpPr>
            <p:cNvPr id="20565" name="Oval 11"/>
            <p:cNvSpPr>
              <a:spLocks noChangeArrowheads="1"/>
            </p:cNvSpPr>
            <p:nvPr/>
          </p:nvSpPr>
          <p:spPr bwMode="auto">
            <a:xfrm>
              <a:off x="2000232" y="4286256"/>
              <a:ext cx="214314" cy="214314"/>
            </a:xfrm>
            <a:prstGeom prst="ellipse">
              <a:avLst/>
            </a:prstGeom>
            <a:solidFill>
              <a:schemeClr val="tx1"/>
            </a:solidFill>
            <a:ln w="9525" algn="ctr">
              <a:solidFill>
                <a:schemeClr val="tx1"/>
              </a:solidFill>
              <a:round/>
              <a:headEnd/>
              <a:tailEnd/>
            </a:ln>
          </p:spPr>
          <p:txBody>
            <a:bodyPr/>
            <a:lstStyle/>
            <a:p>
              <a:pPr eaLnBrk="0" hangingPunct="0"/>
              <a:endParaRPr lang="en-US"/>
            </a:p>
          </p:txBody>
        </p:sp>
      </p:grpSp>
      <p:grpSp>
        <p:nvGrpSpPr>
          <p:cNvPr id="20490" name="Group 12"/>
          <p:cNvGrpSpPr>
            <a:grpSpLocks/>
          </p:cNvGrpSpPr>
          <p:nvPr/>
        </p:nvGrpSpPr>
        <p:grpSpPr bwMode="auto">
          <a:xfrm flipH="1">
            <a:off x="7358063" y="5000625"/>
            <a:ext cx="1714500" cy="1160463"/>
            <a:chOff x="-1428792" y="3983579"/>
            <a:chExt cx="4441794" cy="2874421"/>
          </a:xfrm>
        </p:grpSpPr>
        <p:pic>
          <p:nvPicPr>
            <p:cNvPr id="20562" name="Picture 5" descr="C:\Users\Dr. G\AppData\Local\Microsoft\Windows\Temporary Internet Files\Content.IE5\OM600BPY\MC900330272[1].wmf"/>
            <p:cNvPicPr>
              <a:picLocks noChangeAspect="1" noChangeArrowheads="1"/>
            </p:cNvPicPr>
            <p:nvPr/>
          </p:nvPicPr>
          <p:blipFill>
            <a:blip r:embed="rId5" cstate="print"/>
            <a:srcRect/>
            <a:stretch>
              <a:fillRect/>
            </a:stretch>
          </p:blipFill>
          <p:spPr bwMode="auto">
            <a:xfrm>
              <a:off x="-1428792" y="3983579"/>
              <a:ext cx="4441794" cy="2874421"/>
            </a:xfrm>
            <a:prstGeom prst="rect">
              <a:avLst/>
            </a:prstGeom>
            <a:noFill/>
            <a:ln w="9525">
              <a:noFill/>
              <a:miter lim="800000"/>
              <a:headEnd/>
              <a:tailEnd/>
            </a:ln>
          </p:spPr>
        </p:pic>
        <p:sp>
          <p:nvSpPr>
            <p:cNvPr id="20563" name="Oval 14"/>
            <p:cNvSpPr>
              <a:spLocks noChangeArrowheads="1"/>
            </p:cNvSpPr>
            <p:nvPr/>
          </p:nvSpPr>
          <p:spPr bwMode="auto">
            <a:xfrm>
              <a:off x="2000232" y="4286256"/>
              <a:ext cx="214314" cy="214314"/>
            </a:xfrm>
            <a:prstGeom prst="ellipse">
              <a:avLst/>
            </a:prstGeom>
            <a:solidFill>
              <a:schemeClr val="tx1"/>
            </a:solidFill>
            <a:ln w="9525" algn="ctr">
              <a:solidFill>
                <a:schemeClr val="tx1"/>
              </a:solidFill>
              <a:round/>
              <a:headEnd/>
              <a:tailEnd/>
            </a:ln>
          </p:spPr>
          <p:txBody>
            <a:bodyPr/>
            <a:lstStyle/>
            <a:p>
              <a:pPr eaLnBrk="0" hangingPunct="0"/>
              <a:endParaRPr lang="en-US"/>
            </a:p>
          </p:txBody>
        </p:sp>
      </p:grpSp>
      <p:grpSp>
        <p:nvGrpSpPr>
          <p:cNvPr id="20491" name="Group 15"/>
          <p:cNvGrpSpPr>
            <a:grpSpLocks/>
          </p:cNvGrpSpPr>
          <p:nvPr/>
        </p:nvGrpSpPr>
        <p:grpSpPr bwMode="auto">
          <a:xfrm flipH="1">
            <a:off x="6572250" y="4929188"/>
            <a:ext cx="1285875" cy="1231900"/>
            <a:chOff x="-1428792" y="3983579"/>
            <a:chExt cx="4441794" cy="2874421"/>
          </a:xfrm>
        </p:grpSpPr>
        <p:pic>
          <p:nvPicPr>
            <p:cNvPr id="20560" name="Picture 5" descr="C:\Users\Dr. G\AppData\Local\Microsoft\Windows\Temporary Internet Files\Content.IE5\OM600BPY\MC900330272[1].wmf"/>
            <p:cNvPicPr>
              <a:picLocks noChangeAspect="1" noChangeArrowheads="1"/>
            </p:cNvPicPr>
            <p:nvPr/>
          </p:nvPicPr>
          <p:blipFill>
            <a:blip r:embed="rId5" cstate="print"/>
            <a:srcRect/>
            <a:stretch>
              <a:fillRect/>
            </a:stretch>
          </p:blipFill>
          <p:spPr bwMode="auto">
            <a:xfrm>
              <a:off x="-1428792" y="3983579"/>
              <a:ext cx="4441794" cy="2874421"/>
            </a:xfrm>
            <a:prstGeom prst="rect">
              <a:avLst/>
            </a:prstGeom>
            <a:noFill/>
            <a:ln w="9525">
              <a:noFill/>
              <a:miter lim="800000"/>
              <a:headEnd/>
              <a:tailEnd/>
            </a:ln>
          </p:spPr>
        </p:pic>
        <p:sp>
          <p:nvSpPr>
            <p:cNvPr id="20561" name="Oval 17"/>
            <p:cNvSpPr>
              <a:spLocks noChangeArrowheads="1"/>
            </p:cNvSpPr>
            <p:nvPr/>
          </p:nvSpPr>
          <p:spPr bwMode="auto">
            <a:xfrm>
              <a:off x="2000232" y="4286256"/>
              <a:ext cx="214314" cy="214314"/>
            </a:xfrm>
            <a:prstGeom prst="ellipse">
              <a:avLst/>
            </a:prstGeom>
            <a:solidFill>
              <a:schemeClr val="tx1"/>
            </a:solidFill>
            <a:ln w="9525" algn="ctr">
              <a:solidFill>
                <a:schemeClr val="tx1"/>
              </a:solidFill>
              <a:round/>
              <a:headEnd/>
              <a:tailEnd/>
            </a:ln>
          </p:spPr>
          <p:txBody>
            <a:bodyPr/>
            <a:lstStyle/>
            <a:p>
              <a:pPr eaLnBrk="0" hangingPunct="0"/>
              <a:endParaRPr lang="en-US"/>
            </a:p>
          </p:txBody>
        </p:sp>
      </p:grpSp>
      <p:pic>
        <p:nvPicPr>
          <p:cNvPr id="20492" name="Picture 11" descr="C:\Users\Dr. G\AppData\Local\Microsoft\Windows\Temporary Internet Files\Content.IE5\OM600BPY\MC900320068[1].wmf"/>
          <p:cNvPicPr>
            <a:picLocks noChangeAspect="1" noChangeArrowheads="1"/>
          </p:cNvPicPr>
          <p:nvPr/>
        </p:nvPicPr>
        <p:blipFill>
          <a:blip r:embed="rId6" cstate="print"/>
          <a:srcRect/>
          <a:stretch>
            <a:fillRect/>
          </a:stretch>
        </p:blipFill>
        <p:spPr bwMode="auto">
          <a:xfrm>
            <a:off x="5214938" y="5500688"/>
            <a:ext cx="966787" cy="673100"/>
          </a:xfrm>
          <a:prstGeom prst="rect">
            <a:avLst/>
          </a:prstGeom>
          <a:noFill/>
          <a:ln w="9525">
            <a:noFill/>
            <a:miter lim="800000"/>
            <a:headEnd/>
            <a:tailEnd/>
          </a:ln>
        </p:spPr>
      </p:pic>
      <p:pic>
        <p:nvPicPr>
          <p:cNvPr id="20493" name="Picture 11" descr="C:\Users\Dr. G\AppData\Local\Microsoft\Windows\Temporary Internet Files\Content.IE5\OM600BPY\MC900320068[1].wmf"/>
          <p:cNvPicPr>
            <a:picLocks noChangeAspect="1" noChangeArrowheads="1"/>
          </p:cNvPicPr>
          <p:nvPr/>
        </p:nvPicPr>
        <p:blipFill>
          <a:blip r:embed="rId6" cstate="print"/>
          <a:srcRect/>
          <a:stretch>
            <a:fillRect/>
          </a:stretch>
        </p:blipFill>
        <p:spPr bwMode="auto">
          <a:xfrm>
            <a:off x="5572125" y="5786438"/>
            <a:ext cx="966788" cy="673100"/>
          </a:xfrm>
          <a:prstGeom prst="rect">
            <a:avLst/>
          </a:prstGeom>
          <a:noFill/>
          <a:ln w="9525">
            <a:noFill/>
            <a:miter lim="800000"/>
            <a:headEnd/>
            <a:tailEnd/>
          </a:ln>
        </p:spPr>
      </p:pic>
      <p:sp>
        <p:nvSpPr>
          <p:cNvPr id="20494" name="TextBox 67"/>
          <p:cNvSpPr txBox="1">
            <a:spLocks noChangeArrowheads="1"/>
          </p:cNvSpPr>
          <p:nvPr/>
        </p:nvSpPr>
        <p:spPr bwMode="auto">
          <a:xfrm>
            <a:off x="5643563" y="1785938"/>
            <a:ext cx="2000250" cy="830262"/>
          </a:xfrm>
          <a:prstGeom prst="rect">
            <a:avLst/>
          </a:prstGeom>
          <a:noFill/>
          <a:ln w="9525">
            <a:noFill/>
            <a:miter lim="800000"/>
            <a:headEnd/>
            <a:tailEnd/>
          </a:ln>
        </p:spPr>
        <p:txBody>
          <a:bodyPr>
            <a:spAutoFit/>
          </a:bodyPr>
          <a:lstStyle/>
          <a:p>
            <a:pPr algn="ctr" eaLnBrk="0" hangingPunct="0"/>
            <a:r>
              <a:rPr lang="en-US" sz="1600" b="1" dirty="0">
                <a:solidFill>
                  <a:srgbClr val="FFFF00"/>
                </a:solidFill>
              </a:rPr>
              <a:t>Big Multinational</a:t>
            </a:r>
          </a:p>
          <a:p>
            <a:pPr algn="ctr" eaLnBrk="0" hangingPunct="0"/>
            <a:r>
              <a:rPr lang="en-US" sz="1600" b="1" dirty="0">
                <a:solidFill>
                  <a:srgbClr val="FFFF00"/>
                </a:solidFill>
              </a:rPr>
              <a:t>Operator</a:t>
            </a:r>
          </a:p>
        </p:txBody>
      </p:sp>
      <p:sp>
        <p:nvSpPr>
          <p:cNvPr id="20495" name="TextBox 68"/>
          <p:cNvSpPr txBox="1">
            <a:spLocks noChangeArrowheads="1"/>
          </p:cNvSpPr>
          <p:nvPr/>
        </p:nvSpPr>
        <p:spPr bwMode="auto">
          <a:xfrm>
            <a:off x="1435100" y="2541588"/>
            <a:ext cx="1252538" cy="647700"/>
          </a:xfrm>
          <a:prstGeom prst="rect">
            <a:avLst/>
          </a:prstGeom>
          <a:noFill/>
          <a:ln w="9525">
            <a:noFill/>
            <a:miter lim="800000"/>
            <a:headEnd/>
            <a:tailEnd/>
          </a:ln>
        </p:spPr>
        <p:txBody>
          <a:bodyPr wrap="none">
            <a:spAutoFit/>
          </a:bodyPr>
          <a:lstStyle/>
          <a:p>
            <a:pPr algn="ctr" eaLnBrk="0" hangingPunct="0"/>
            <a:r>
              <a:rPr lang="en-US" sz="1800" b="1" dirty="0">
                <a:solidFill>
                  <a:srgbClr val="FFFF00"/>
                </a:solidFill>
              </a:rPr>
              <a:t>Big</a:t>
            </a:r>
          </a:p>
          <a:p>
            <a:pPr algn="ctr" eaLnBrk="0" hangingPunct="0"/>
            <a:r>
              <a:rPr lang="en-US" sz="1800" b="1" dirty="0">
                <a:solidFill>
                  <a:srgbClr val="FFFF00"/>
                </a:solidFill>
              </a:rPr>
              <a:t>Vendors</a:t>
            </a:r>
          </a:p>
        </p:txBody>
      </p:sp>
      <p:pic>
        <p:nvPicPr>
          <p:cNvPr id="20497" name="Picture 19" descr="C:\Users\Dr. G\AppData\Local\Microsoft\Windows\Temporary Internet Files\Content.IE5\V3SQ2O31\MC900343847[1].wmf"/>
          <p:cNvPicPr>
            <a:picLocks noChangeAspect="1" noChangeArrowheads="1"/>
          </p:cNvPicPr>
          <p:nvPr/>
        </p:nvPicPr>
        <p:blipFill>
          <a:blip r:embed="rId7" cstate="print"/>
          <a:srcRect/>
          <a:stretch>
            <a:fillRect/>
          </a:stretch>
        </p:blipFill>
        <p:spPr bwMode="auto">
          <a:xfrm>
            <a:off x="2786063" y="5013176"/>
            <a:ext cx="1220787" cy="911225"/>
          </a:xfrm>
          <a:prstGeom prst="rect">
            <a:avLst/>
          </a:prstGeom>
          <a:noFill/>
          <a:ln w="9525">
            <a:noFill/>
            <a:miter lim="800000"/>
            <a:headEnd/>
            <a:tailEnd/>
          </a:ln>
        </p:spPr>
      </p:pic>
      <p:grpSp>
        <p:nvGrpSpPr>
          <p:cNvPr id="20498" name="Group 3"/>
          <p:cNvGrpSpPr>
            <a:grpSpLocks noChangeAspect="1"/>
          </p:cNvGrpSpPr>
          <p:nvPr/>
        </p:nvGrpSpPr>
        <p:grpSpPr bwMode="auto">
          <a:xfrm>
            <a:off x="1857375" y="4357688"/>
            <a:ext cx="928688" cy="1171575"/>
            <a:chOff x="360" y="630"/>
            <a:chExt cx="900" cy="1136"/>
          </a:xfrm>
        </p:grpSpPr>
        <p:sp>
          <p:nvSpPr>
            <p:cNvPr id="20517" name="AutoShape 2"/>
            <p:cNvSpPr>
              <a:spLocks noChangeAspect="1" noChangeArrowheads="1" noTextEdit="1"/>
            </p:cNvSpPr>
            <p:nvPr/>
          </p:nvSpPr>
          <p:spPr bwMode="auto">
            <a:xfrm>
              <a:off x="360" y="630"/>
              <a:ext cx="900" cy="1136"/>
            </a:xfrm>
            <a:prstGeom prst="rect">
              <a:avLst/>
            </a:prstGeom>
            <a:noFill/>
            <a:ln w="9525">
              <a:noFill/>
              <a:miter lim="800000"/>
              <a:headEnd/>
              <a:tailEnd/>
            </a:ln>
          </p:spPr>
          <p:txBody>
            <a:bodyPr/>
            <a:lstStyle/>
            <a:p>
              <a:endParaRPr lang="en-US"/>
            </a:p>
          </p:txBody>
        </p:sp>
        <p:sp>
          <p:nvSpPr>
            <p:cNvPr id="20518" name="Freeform 5"/>
            <p:cNvSpPr>
              <a:spLocks/>
            </p:cNvSpPr>
            <p:nvPr/>
          </p:nvSpPr>
          <p:spPr bwMode="auto">
            <a:xfrm>
              <a:off x="990" y="1266"/>
              <a:ext cx="270" cy="148"/>
            </a:xfrm>
            <a:custGeom>
              <a:avLst/>
              <a:gdLst>
                <a:gd name="T0" fmla="*/ 0 w 270"/>
                <a:gd name="T1" fmla="*/ 0 h 148"/>
                <a:gd name="T2" fmla="*/ 0 w 270"/>
                <a:gd name="T3" fmla="*/ 0 h 148"/>
                <a:gd name="T4" fmla="*/ 8 w 270"/>
                <a:gd name="T5" fmla="*/ 6 h 148"/>
                <a:gd name="T6" fmla="*/ 28 w 270"/>
                <a:gd name="T7" fmla="*/ 20 h 148"/>
                <a:gd name="T8" fmla="*/ 58 w 270"/>
                <a:gd name="T9" fmla="*/ 40 h 148"/>
                <a:gd name="T10" fmla="*/ 96 w 270"/>
                <a:gd name="T11" fmla="*/ 60 h 148"/>
                <a:gd name="T12" fmla="*/ 140 w 270"/>
                <a:gd name="T13" fmla="*/ 82 h 148"/>
                <a:gd name="T14" fmla="*/ 184 w 270"/>
                <a:gd name="T15" fmla="*/ 100 h 148"/>
                <a:gd name="T16" fmla="*/ 206 w 270"/>
                <a:gd name="T17" fmla="*/ 106 h 148"/>
                <a:gd name="T18" fmla="*/ 228 w 270"/>
                <a:gd name="T19" fmla="*/ 112 h 148"/>
                <a:gd name="T20" fmla="*/ 250 w 270"/>
                <a:gd name="T21" fmla="*/ 116 h 148"/>
                <a:gd name="T22" fmla="*/ 270 w 270"/>
                <a:gd name="T23" fmla="*/ 118 h 148"/>
                <a:gd name="T24" fmla="*/ 270 w 270"/>
                <a:gd name="T25" fmla="*/ 118 h 148"/>
                <a:gd name="T26" fmla="*/ 270 w 270"/>
                <a:gd name="T27" fmla="*/ 124 h 148"/>
                <a:gd name="T28" fmla="*/ 270 w 270"/>
                <a:gd name="T29" fmla="*/ 128 h 148"/>
                <a:gd name="T30" fmla="*/ 266 w 270"/>
                <a:gd name="T31" fmla="*/ 134 h 148"/>
                <a:gd name="T32" fmla="*/ 262 w 270"/>
                <a:gd name="T33" fmla="*/ 140 h 148"/>
                <a:gd name="T34" fmla="*/ 256 w 270"/>
                <a:gd name="T35" fmla="*/ 146 h 148"/>
                <a:gd name="T36" fmla="*/ 246 w 270"/>
                <a:gd name="T37" fmla="*/ 148 h 148"/>
                <a:gd name="T38" fmla="*/ 232 w 270"/>
                <a:gd name="T39" fmla="*/ 148 h 148"/>
                <a:gd name="T40" fmla="*/ 232 w 270"/>
                <a:gd name="T41" fmla="*/ 148 h 148"/>
                <a:gd name="T42" fmla="*/ 214 w 270"/>
                <a:gd name="T43" fmla="*/ 146 h 148"/>
                <a:gd name="T44" fmla="*/ 190 w 270"/>
                <a:gd name="T45" fmla="*/ 136 h 148"/>
                <a:gd name="T46" fmla="*/ 164 w 270"/>
                <a:gd name="T47" fmla="*/ 124 h 148"/>
                <a:gd name="T48" fmla="*/ 138 w 270"/>
                <a:gd name="T49" fmla="*/ 110 h 148"/>
                <a:gd name="T50" fmla="*/ 88 w 270"/>
                <a:gd name="T51" fmla="*/ 84 h 148"/>
                <a:gd name="T52" fmla="*/ 58 w 270"/>
                <a:gd name="T53" fmla="*/ 66 h 148"/>
                <a:gd name="T54" fmla="*/ 58 w 270"/>
                <a:gd name="T55" fmla="*/ 66 h 148"/>
                <a:gd name="T56" fmla="*/ 44 w 270"/>
                <a:gd name="T57" fmla="*/ 56 h 148"/>
                <a:gd name="T58" fmla="*/ 32 w 270"/>
                <a:gd name="T59" fmla="*/ 46 h 148"/>
                <a:gd name="T60" fmla="*/ 22 w 270"/>
                <a:gd name="T61" fmla="*/ 36 h 148"/>
                <a:gd name="T62" fmla="*/ 14 w 270"/>
                <a:gd name="T63" fmla="*/ 24 h 148"/>
                <a:gd name="T64" fmla="*/ 2 w 270"/>
                <a:gd name="T65" fmla="*/ 6 h 148"/>
                <a:gd name="T66" fmla="*/ 0 w 270"/>
                <a:gd name="T67" fmla="*/ 0 h 148"/>
                <a:gd name="T68" fmla="*/ 0 w 270"/>
                <a:gd name="T69" fmla="*/ 0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0"/>
                <a:gd name="T106" fmla="*/ 0 h 148"/>
                <a:gd name="T107" fmla="*/ 270 w 270"/>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0" h="148">
                  <a:moveTo>
                    <a:pt x="0" y="0"/>
                  </a:moveTo>
                  <a:lnTo>
                    <a:pt x="0" y="0"/>
                  </a:lnTo>
                  <a:lnTo>
                    <a:pt x="8" y="6"/>
                  </a:lnTo>
                  <a:lnTo>
                    <a:pt x="28" y="20"/>
                  </a:lnTo>
                  <a:lnTo>
                    <a:pt x="58" y="40"/>
                  </a:lnTo>
                  <a:lnTo>
                    <a:pt x="96" y="60"/>
                  </a:lnTo>
                  <a:lnTo>
                    <a:pt x="140" y="82"/>
                  </a:lnTo>
                  <a:lnTo>
                    <a:pt x="184" y="100"/>
                  </a:lnTo>
                  <a:lnTo>
                    <a:pt x="206" y="106"/>
                  </a:lnTo>
                  <a:lnTo>
                    <a:pt x="228" y="112"/>
                  </a:lnTo>
                  <a:lnTo>
                    <a:pt x="250" y="116"/>
                  </a:lnTo>
                  <a:lnTo>
                    <a:pt x="270" y="118"/>
                  </a:lnTo>
                  <a:lnTo>
                    <a:pt x="270" y="124"/>
                  </a:lnTo>
                  <a:lnTo>
                    <a:pt x="270" y="128"/>
                  </a:lnTo>
                  <a:lnTo>
                    <a:pt x="266" y="134"/>
                  </a:lnTo>
                  <a:lnTo>
                    <a:pt x="262" y="140"/>
                  </a:lnTo>
                  <a:lnTo>
                    <a:pt x="256" y="146"/>
                  </a:lnTo>
                  <a:lnTo>
                    <a:pt x="246" y="148"/>
                  </a:lnTo>
                  <a:lnTo>
                    <a:pt x="232" y="148"/>
                  </a:lnTo>
                  <a:lnTo>
                    <a:pt x="214" y="146"/>
                  </a:lnTo>
                  <a:lnTo>
                    <a:pt x="190" y="136"/>
                  </a:lnTo>
                  <a:lnTo>
                    <a:pt x="164" y="124"/>
                  </a:lnTo>
                  <a:lnTo>
                    <a:pt x="138" y="110"/>
                  </a:lnTo>
                  <a:lnTo>
                    <a:pt x="88" y="84"/>
                  </a:lnTo>
                  <a:lnTo>
                    <a:pt x="58" y="66"/>
                  </a:lnTo>
                  <a:lnTo>
                    <a:pt x="44" y="56"/>
                  </a:lnTo>
                  <a:lnTo>
                    <a:pt x="32" y="46"/>
                  </a:lnTo>
                  <a:lnTo>
                    <a:pt x="22" y="36"/>
                  </a:lnTo>
                  <a:lnTo>
                    <a:pt x="14" y="24"/>
                  </a:lnTo>
                  <a:lnTo>
                    <a:pt x="2" y="6"/>
                  </a:lnTo>
                  <a:lnTo>
                    <a:pt x="0" y="0"/>
                  </a:lnTo>
                  <a:close/>
                </a:path>
              </a:pathLst>
            </a:custGeom>
            <a:solidFill>
              <a:srgbClr val="6F7283"/>
            </a:solidFill>
            <a:ln w="9525">
              <a:noFill/>
              <a:round/>
              <a:headEnd/>
              <a:tailEnd/>
            </a:ln>
          </p:spPr>
          <p:txBody>
            <a:bodyPr/>
            <a:lstStyle/>
            <a:p>
              <a:endParaRPr lang="en-US"/>
            </a:p>
          </p:txBody>
        </p:sp>
        <p:sp>
          <p:nvSpPr>
            <p:cNvPr id="20519" name="Freeform 6"/>
            <p:cNvSpPr>
              <a:spLocks/>
            </p:cNvSpPr>
            <p:nvPr/>
          </p:nvSpPr>
          <p:spPr bwMode="auto">
            <a:xfrm>
              <a:off x="686" y="1342"/>
              <a:ext cx="54" cy="100"/>
            </a:xfrm>
            <a:custGeom>
              <a:avLst/>
              <a:gdLst>
                <a:gd name="T0" fmla="*/ 22 w 54"/>
                <a:gd name="T1" fmla="*/ 12 h 100"/>
                <a:gd name="T2" fmla="*/ 22 w 54"/>
                <a:gd name="T3" fmla="*/ 12 h 100"/>
                <a:gd name="T4" fmla="*/ 8 w 54"/>
                <a:gd name="T5" fmla="*/ 44 h 100"/>
                <a:gd name="T6" fmla="*/ 8 w 54"/>
                <a:gd name="T7" fmla="*/ 44 h 100"/>
                <a:gd name="T8" fmla="*/ 2 w 54"/>
                <a:gd name="T9" fmla="*/ 58 h 100"/>
                <a:gd name="T10" fmla="*/ 2 w 54"/>
                <a:gd name="T11" fmla="*/ 58 h 100"/>
                <a:gd name="T12" fmla="*/ 0 w 54"/>
                <a:gd name="T13" fmla="*/ 64 h 100"/>
                <a:gd name="T14" fmla="*/ 0 w 54"/>
                <a:gd name="T15" fmla="*/ 72 h 100"/>
                <a:gd name="T16" fmla="*/ 0 w 54"/>
                <a:gd name="T17" fmla="*/ 80 h 100"/>
                <a:gd name="T18" fmla="*/ 2 w 54"/>
                <a:gd name="T19" fmla="*/ 88 h 100"/>
                <a:gd name="T20" fmla="*/ 6 w 54"/>
                <a:gd name="T21" fmla="*/ 94 h 100"/>
                <a:gd name="T22" fmla="*/ 12 w 54"/>
                <a:gd name="T23" fmla="*/ 98 h 100"/>
                <a:gd name="T24" fmla="*/ 18 w 54"/>
                <a:gd name="T25" fmla="*/ 100 h 100"/>
                <a:gd name="T26" fmla="*/ 26 w 54"/>
                <a:gd name="T27" fmla="*/ 100 h 100"/>
                <a:gd name="T28" fmla="*/ 26 w 54"/>
                <a:gd name="T29" fmla="*/ 100 h 100"/>
                <a:gd name="T30" fmla="*/ 32 w 54"/>
                <a:gd name="T31" fmla="*/ 96 h 100"/>
                <a:gd name="T32" fmla="*/ 34 w 54"/>
                <a:gd name="T33" fmla="*/ 92 h 100"/>
                <a:gd name="T34" fmla="*/ 32 w 54"/>
                <a:gd name="T35" fmla="*/ 92 h 100"/>
                <a:gd name="T36" fmla="*/ 30 w 54"/>
                <a:gd name="T37" fmla="*/ 90 h 100"/>
                <a:gd name="T38" fmla="*/ 30 w 54"/>
                <a:gd name="T39" fmla="*/ 90 h 100"/>
                <a:gd name="T40" fmla="*/ 24 w 54"/>
                <a:gd name="T41" fmla="*/ 86 h 100"/>
                <a:gd name="T42" fmla="*/ 20 w 54"/>
                <a:gd name="T43" fmla="*/ 82 h 100"/>
                <a:gd name="T44" fmla="*/ 16 w 54"/>
                <a:gd name="T45" fmla="*/ 78 h 100"/>
                <a:gd name="T46" fmla="*/ 14 w 54"/>
                <a:gd name="T47" fmla="*/ 72 h 100"/>
                <a:gd name="T48" fmla="*/ 14 w 54"/>
                <a:gd name="T49" fmla="*/ 66 h 100"/>
                <a:gd name="T50" fmla="*/ 16 w 54"/>
                <a:gd name="T51" fmla="*/ 56 h 100"/>
                <a:gd name="T52" fmla="*/ 18 w 54"/>
                <a:gd name="T53" fmla="*/ 46 h 100"/>
                <a:gd name="T54" fmla="*/ 18 w 54"/>
                <a:gd name="T55" fmla="*/ 46 h 100"/>
                <a:gd name="T56" fmla="*/ 20 w 54"/>
                <a:gd name="T57" fmla="*/ 50 h 100"/>
                <a:gd name="T58" fmla="*/ 22 w 54"/>
                <a:gd name="T59" fmla="*/ 60 h 100"/>
                <a:gd name="T60" fmla="*/ 26 w 54"/>
                <a:gd name="T61" fmla="*/ 64 h 100"/>
                <a:gd name="T62" fmla="*/ 30 w 54"/>
                <a:gd name="T63" fmla="*/ 68 h 100"/>
                <a:gd name="T64" fmla="*/ 36 w 54"/>
                <a:gd name="T65" fmla="*/ 72 h 100"/>
                <a:gd name="T66" fmla="*/ 44 w 54"/>
                <a:gd name="T67" fmla="*/ 72 h 100"/>
                <a:gd name="T68" fmla="*/ 44 w 54"/>
                <a:gd name="T69" fmla="*/ 72 h 100"/>
                <a:gd name="T70" fmla="*/ 50 w 54"/>
                <a:gd name="T71" fmla="*/ 70 h 100"/>
                <a:gd name="T72" fmla="*/ 52 w 54"/>
                <a:gd name="T73" fmla="*/ 66 h 100"/>
                <a:gd name="T74" fmla="*/ 52 w 54"/>
                <a:gd name="T75" fmla="*/ 64 h 100"/>
                <a:gd name="T76" fmla="*/ 50 w 54"/>
                <a:gd name="T77" fmla="*/ 62 h 100"/>
                <a:gd name="T78" fmla="*/ 50 w 54"/>
                <a:gd name="T79" fmla="*/ 62 h 100"/>
                <a:gd name="T80" fmla="*/ 36 w 54"/>
                <a:gd name="T81" fmla="*/ 50 h 100"/>
                <a:gd name="T82" fmla="*/ 32 w 54"/>
                <a:gd name="T83" fmla="*/ 42 h 100"/>
                <a:gd name="T84" fmla="*/ 30 w 54"/>
                <a:gd name="T85" fmla="*/ 38 h 100"/>
                <a:gd name="T86" fmla="*/ 30 w 54"/>
                <a:gd name="T87" fmla="*/ 32 h 100"/>
                <a:gd name="T88" fmla="*/ 30 w 54"/>
                <a:gd name="T89" fmla="*/ 32 h 100"/>
                <a:gd name="T90" fmla="*/ 34 w 54"/>
                <a:gd name="T91" fmla="*/ 24 h 100"/>
                <a:gd name="T92" fmla="*/ 40 w 54"/>
                <a:gd name="T93" fmla="*/ 16 h 100"/>
                <a:gd name="T94" fmla="*/ 46 w 54"/>
                <a:gd name="T95" fmla="*/ 12 h 100"/>
                <a:gd name="T96" fmla="*/ 52 w 54"/>
                <a:gd name="T97" fmla="*/ 12 h 100"/>
                <a:gd name="T98" fmla="*/ 52 w 54"/>
                <a:gd name="T99" fmla="*/ 12 h 100"/>
                <a:gd name="T100" fmla="*/ 54 w 54"/>
                <a:gd name="T101" fmla="*/ 6 h 100"/>
                <a:gd name="T102" fmla="*/ 54 w 54"/>
                <a:gd name="T103" fmla="*/ 2 h 100"/>
                <a:gd name="T104" fmla="*/ 52 w 54"/>
                <a:gd name="T105" fmla="*/ 0 h 100"/>
                <a:gd name="T106" fmla="*/ 50 w 54"/>
                <a:gd name="T107" fmla="*/ 0 h 100"/>
                <a:gd name="T108" fmla="*/ 50 w 54"/>
                <a:gd name="T109" fmla="*/ 0 h 100"/>
                <a:gd name="T110" fmla="*/ 44 w 54"/>
                <a:gd name="T111" fmla="*/ 0 h 100"/>
                <a:gd name="T112" fmla="*/ 38 w 54"/>
                <a:gd name="T113" fmla="*/ 2 h 100"/>
                <a:gd name="T114" fmla="*/ 30 w 54"/>
                <a:gd name="T115" fmla="*/ 4 h 100"/>
                <a:gd name="T116" fmla="*/ 22 w 54"/>
                <a:gd name="T117" fmla="*/ 12 h 100"/>
                <a:gd name="T118" fmla="*/ 22 w 54"/>
                <a:gd name="T119" fmla="*/ 12 h 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
                <a:gd name="T181" fmla="*/ 0 h 100"/>
                <a:gd name="T182" fmla="*/ 54 w 54"/>
                <a:gd name="T183" fmla="*/ 100 h 1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 h="100">
                  <a:moveTo>
                    <a:pt x="22" y="12"/>
                  </a:moveTo>
                  <a:lnTo>
                    <a:pt x="22" y="12"/>
                  </a:lnTo>
                  <a:lnTo>
                    <a:pt x="8" y="44"/>
                  </a:lnTo>
                  <a:lnTo>
                    <a:pt x="2" y="58"/>
                  </a:lnTo>
                  <a:lnTo>
                    <a:pt x="0" y="64"/>
                  </a:lnTo>
                  <a:lnTo>
                    <a:pt x="0" y="72"/>
                  </a:lnTo>
                  <a:lnTo>
                    <a:pt x="0" y="80"/>
                  </a:lnTo>
                  <a:lnTo>
                    <a:pt x="2" y="88"/>
                  </a:lnTo>
                  <a:lnTo>
                    <a:pt x="6" y="94"/>
                  </a:lnTo>
                  <a:lnTo>
                    <a:pt x="12" y="98"/>
                  </a:lnTo>
                  <a:lnTo>
                    <a:pt x="18" y="100"/>
                  </a:lnTo>
                  <a:lnTo>
                    <a:pt x="26" y="100"/>
                  </a:lnTo>
                  <a:lnTo>
                    <a:pt x="32" y="96"/>
                  </a:lnTo>
                  <a:lnTo>
                    <a:pt x="34" y="92"/>
                  </a:lnTo>
                  <a:lnTo>
                    <a:pt x="32" y="92"/>
                  </a:lnTo>
                  <a:lnTo>
                    <a:pt x="30" y="90"/>
                  </a:lnTo>
                  <a:lnTo>
                    <a:pt x="24" y="86"/>
                  </a:lnTo>
                  <a:lnTo>
                    <a:pt x="20" y="82"/>
                  </a:lnTo>
                  <a:lnTo>
                    <a:pt x="16" y="78"/>
                  </a:lnTo>
                  <a:lnTo>
                    <a:pt x="14" y="72"/>
                  </a:lnTo>
                  <a:lnTo>
                    <a:pt x="14" y="66"/>
                  </a:lnTo>
                  <a:lnTo>
                    <a:pt x="16" y="56"/>
                  </a:lnTo>
                  <a:lnTo>
                    <a:pt x="18" y="46"/>
                  </a:lnTo>
                  <a:lnTo>
                    <a:pt x="20" y="50"/>
                  </a:lnTo>
                  <a:lnTo>
                    <a:pt x="22" y="60"/>
                  </a:lnTo>
                  <a:lnTo>
                    <a:pt x="26" y="64"/>
                  </a:lnTo>
                  <a:lnTo>
                    <a:pt x="30" y="68"/>
                  </a:lnTo>
                  <a:lnTo>
                    <a:pt x="36" y="72"/>
                  </a:lnTo>
                  <a:lnTo>
                    <a:pt x="44" y="72"/>
                  </a:lnTo>
                  <a:lnTo>
                    <a:pt x="50" y="70"/>
                  </a:lnTo>
                  <a:lnTo>
                    <a:pt x="52" y="66"/>
                  </a:lnTo>
                  <a:lnTo>
                    <a:pt x="52" y="64"/>
                  </a:lnTo>
                  <a:lnTo>
                    <a:pt x="50" y="62"/>
                  </a:lnTo>
                  <a:lnTo>
                    <a:pt x="36" y="50"/>
                  </a:lnTo>
                  <a:lnTo>
                    <a:pt x="32" y="42"/>
                  </a:lnTo>
                  <a:lnTo>
                    <a:pt x="30" y="38"/>
                  </a:lnTo>
                  <a:lnTo>
                    <a:pt x="30" y="32"/>
                  </a:lnTo>
                  <a:lnTo>
                    <a:pt x="34" y="24"/>
                  </a:lnTo>
                  <a:lnTo>
                    <a:pt x="40" y="16"/>
                  </a:lnTo>
                  <a:lnTo>
                    <a:pt x="46" y="12"/>
                  </a:lnTo>
                  <a:lnTo>
                    <a:pt x="52" y="12"/>
                  </a:lnTo>
                  <a:lnTo>
                    <a:pt x="54" y="6"/>
                  </a:lnTo>
                  <a:lnTo>
                    <a:pt x="54" y="2"/>
                  </a:lnTo>
                  <a:lnTo>
                    <a:pt x="52" y="0"/>
                  </a:lnTo>
                  <a:lnTo>
                    <a:pt x="50" y="0"/>
                  </a:lnTo>
                  <a:lnTo>
                    <a:pt x="44" y="0"/>
                  </a:lnTo>
                  <a:lnTo>
                    <a:pt x="38" y="2"/>
                  </a:lnTo>
                  <a:lnTo>
                    <a:pt x="30" y="4"/>
                  </a:lnTo>
                  <a:lnTo>
                    <a:pt x="22" y="12"/>
                  </a:lnTo>
                  <a:close/>
                </a:path>
              </a:pathLst>
            </a:custGeom>
            <a:solidFill>
              <a:srgbClr val="CC8683"/>
            </a:solidFill>
            <a:ln w="9525">
              <a:noFill/>
              <a:round/>
              <a:headEnd/>
              <a:tailEnd/>
            </a:ln>
          </p:spPr>
          <p:txBody>
            <a:bodyPr/>
            <a:lstStyle/>
            <a:p>
              <a:endParaRPr lang="en-US"/>
            </a:p>
          </p:txBody>
        </p:sp>
        <p:sp>
          <p:nvSpPr>
            <p:cNvPr id="20520" name="Freeform 7"/>
            <p:cNvSpPr>
              <a:spLocks/>
            </p:cNvSpPr>
            <p:nvPr/>
          </p:nvSpPr>
          <p:spPr bwMode="auto">
            <a:xfrm>
              <a:off x="842" y="1244"/>
              <a:ext cx="338" cy="242"/>
            </a:xfrm>
            <a:custGeom>
              <a:avLst/>
              <a:gdLst>
                <a:gd name="T0" fmla="*/ 0 w 338"/>
                <a:gd name="T1" fmla="*/ 126 h 242"/>
                <a:gd name="T2" fmla="*/ 0 w 338"/>
                <a:gd name="T3" fmla="*/ 126 h 242"/>
                <a:gd name="T4" fmla="*/ 18 w 338"/>
                <a:gd name="T5" fmla="*/ 126 h 242"/>
                <a:gd name="T6" fmla="*/ 38 w 338"/>
                <a:gd name="T7" fmla="*/ 128 h 242"/>
                <a:gd name="T8" fmla="*/ 62 w 338"/>
                <a:gd name="T9" fmla="*/ 130 h 242"/>
                <a:gd name="T10" fmla="*/ 88 w 338"/>
                <a:gd name="T11" fmla="*/ 136 h 242"/>
                <a:gd name="T12" fmla="*/ 114 w 338"/>
                <a:gd name="T13" fmla="*/ 142 h 242"/>
                <a:gd name="T14" fmla="*/ 140 w 338"/>
                <a:gd name="T15" fmla="*/ 152 h 242"/>
                <a:gd name="T16" fmla="*/ 150 w 338"/>
                <a:gd name="T17" fmla="*/ 160 h 242"/>
                <a:gd name="T18" fmla="*/ 160 w 338"/>
                <a:gd name="T19" fmla="*/ 166 h 242"/>
                <a:gd name="T20" fmla="*/ 160 w 338"/>
                <a:gd name="T21" fmla="*/ 166 h 242"/>
                <a:gd name="T22" fmla="*/ 214 w 338"/>
                <a:gd name="T23" fmla="*/ 214 h 242"/>
                <a:gd name="T24" fmla="*/ 232 w 338"/>
                <a:gd name="T25" fmla="*/ 232 h 242"/>
                <a:gd name="T26" fmla="*/ 232 w 338"/>
                <a:gd name="T27" fmla="*/ 232 h 242"/>
                <a:gd name="T28" fmla="*/ 238 w 338"/>
                <a:gd name="T29" fmla="*/ 236 h 242"/>
                <a:gd name="T30" fmla="*/ 246 w 338"/>
                <a:gd name="T31" fmla="*/ 240 h 242"/>
                <a:gd name="T32" fmla="*/ 254 w 338"/>
                <a:gd name="T33" fmla="*/ 242 h 242"/>
                <a:gd name="T34" fmla="*/ 262 w 338"/>
                <a:gd name="T35" fmla="*/ 242 h 242"/>
                <a:gd name="T36" fmla="*/ 270 w 338"/>
                <a:gd name="T37" fmla="*/ 240 h 242"/>
                <a:gd name="T38" fmla="*/ 276 w 338"/>
                <a:gd name="T39" fmla="*/ 234 h 242"/>
                <a:gd name="T40" fmla="*/ 280 w 338"/>
                <a:gd name="T41" fmla="*/ 224 h 242"/>
                <a:gd name="T42" fmla="*/ 280 w 338"/>
                <a:gd name="T43" fmla="*/ 224 h 242"/>
                <a:gd name="T44" fmla="*/ 296 w 338"/>
                <a:gd name="T45" fmla="*/ 226 h 242"/>
                <a:gd name="T46" fmla="*/ 310 w 338"/>
                <a:gd name="T47" fmla="*/ 228 h 242"/>
                <a:gd name="T48" fmla="*/ 324 w 338"/>
                <a:gd name="T49" fmla="*/ 226 h 242"/>
                <a:gd name="T50" fmla="*/ 324 w 338"/>
                <a:gd name="T51" fmla="*/ 226 h 242"/>
                <a:gd name="T52" fmla="*/ 330 w 338"/>
                <a:gd name="T53" fmla="*/ 224 h 242"/>
                <a:gd name="T54" fmla="*/ 334 w 338"/>
                <a:gd name="T55" fmla="*/ 222 h 242"/>
                <a:gd name="T56" fmla="*/ 336 w 338"/>
                <a:gd name="T57" fmla="*/ 218 h 242"/>
                <a:gd name="T58" fmla="*/ 338 w 338"/>
                <a:gd name="T59" fmla="*/ 214 h 242"/>
                <a:gd name="T60" fmla="*/ 338 w 338"/>
                <a:gd name="T61" fmla="*/ 208 h 242"/>
                <a:gd name="T62" fmla="*/ 338 w 338"/>
                <a:gd name="T63" fmla="*/ 202 h 242"/>
                <a:gd name="T64" fmla="*/ 334 w 338"/>
                <a:gd name="T65" fmla="*/ 196 h 242"/>
                <a:gd name="T66" fmla="*/ 330 w 338"/>
                <a:gd name="T67" fmla="*/ 188 h 242"/>
                <a:gd name="T68" fmla="*/ 330 w 338"/>
                <a:gd name="T69" fmla="*/ 188 h 242"/>
                <a:gd name="T70" fmla="*/ 318 w 338"/>
                <a:gd name="T71" fmla="*/ 174 h 242"/>
                <a:gd name="T72" fmla="*/ 302 w 338"/>
                <a:gd name="T73" fmla="*/ 158 h 242"/>
                <a:gd name="T74" fmla="*/ 284 w 338"/>
                <a:gd name="T75" fmla="*/ 142 h 242"/>
                <a:gd name="T76" fmla="*/ 266 w 338"/>
                <a:gd name="T77" fmla="*/ 128 h 242"/>
                <a:gd name="T78" fmla="*/ 226 w 338"/>
                <a:gd name="T79" fmla="*/ 100 h 242"/>
                <a:gd name="T80" fmla="*/ 194 w 338"/>
                <a:gd name="T81" fmla="*/ 82 h 242"/>
                <a:gd name="T82" fmla="*/ 194 w 338"/>
                <a:gd name="T83" fmla="*/ 82 h 242"/>
                <a:gd name="T84" fmla="*/ 182 w 338"/>
                <a:gd name="T85" fmla="*/ 74 h 242"/>
                <a:gd name="T86" fmla="*/ 170 w 338"/>
                <a:gd name="T87" fmla="*/ 64 h 242"/>
                <a:gd name="T88" fmla="*/ 144 w 338"/>
                <a:gd name="T89" fmla="*/ 42 h 242"/>
                <a:gd name="T90" fmla="*/ 130 w 338"/>
                <a:gd name="T91" fmla="*/ 30 h 242"/>
                <a:gd name="T92" fmla="*/ 112 w 338"/>
                <a:gd name="T93" fmla="*/ 20 h 242"/>
                <a:gd name="T94" fmla="*/ 90 w 338"/>
                <a:gd name="T95" fmla="*/ 10 h 242"/>
                <a:gd name="T96" fmla="*/ 64 w 338"/>
                <a:gd name="T97" fmla="*/ 2 h 242"/>
                <a:gd name="T98" fmla="*/ 64 w 338"/>
                <a:gd name="T99" fmla="*/ 2 h 242"/>
                <a:gd name="T100" fmla="*/ 50 w 338"/>
                <a:gd name="T101" fmla="*/ 0 h 242"/>
                <a:gd name="T102" fmla="*/ 40 w 338"/>
                <a:gd name="T103" fmla="*/ 0 h 242"/>
                <a:gd name="T104" fmla="*/ 30 w 338"/>
                <a:gd name="T105" fmla="*/ 6 h 242"/>
                <a:gd name="T106" fmla="*/ 22 w 338"/>
                <a:gd name="T107" fmla="*/ 12 h 242"/>
                <a:gd name="T108" fmla="*/ 16 w 338"/>
                <a:gd name="T109" fmla="*/ 22 h 242"/>
                <a:gd name="T110" fmla="*/ 10 w 338"/>
                <a:gd name="T111" fmla="*/ 32 h 242"/>
                <a:gd name="T112" fmla="*/ 6 w 338"/>
                <a:gd name="T113" fmla="*/ 44 h 242"/>
                <a:gd name="T114" fmla="*/ 4 w 338"/>
                <a:gd name="T115" fmla="*/ 56 h 242"/>
                <a:gd name="T116" fmla="*/ 0 w 338"/>
                <a:gd name="T117" fmla="*/ 82 h 242"/>
                <a:gd name="T118" fmla="*/ 0 w 338"/>
                <a:gd name="T119" fmla="*/ 104 h 242"/>
                <a:gd name="T120" fmla="*/ 0 w 338"/>
                <a:gd name="T121" fmla="*/ 126 h 242"/>
                <a:gd name="T122" fmla="*/ 0 w 338"/>
                <a:gd name="T123" fmla="*/ 126 h 2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8"/>
                <a:gd name="T187" fmla="*/ 0 h 242"/>
                <a:gd name="T188" fmla="*/ 338 w 338"/>
                <a:gd name="T189" fmla="*/ 242 h 2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8" h="242">
                  <a:moveTo>
                    <a:pt x="0" y="126"/>
                  </a:moveTo>
                  <a:lnTo>
                    <a:pt x="0" y="126"/>
                  </a:lnTo>
                  <a:lnTo>
                    <a:pt x="18" y="126"/>
                  </a:lnTo>
                  <a:lnTo>
                    <a:pt x="38" y="128"/>
                  </a:lnTo>
                  <a:lnTo>
                    <a:pt x="62" y="130"/>
                  </a:lnTo>
                  <a:lnTo>
                    <a:pt x="88" y="136"/>
                  </a:lnTo>
                  <a:lnTo>
                    <a:pt x="114" y="142"/>
                  </a:lnTo>
                  <a:lnTo>
                    <a:pt x="140" y="152"/>
                  </a:lnTo>
                  <a:lnTo>
                    <a:pt x="150" y="160"/>
                  </a:lnTo>
                  <a:lnTo>
                    <a:pt x="160" y="166"/>
                  </a:lnTo>
                  <a:lnTo>
                    <a:pt x="214" y="214"/>
                  </a:lnTo>
                  <a:lnTo>
                    <a:pt x="232" y="232"/>
                  </a:lnTo>
                  <a:lnTo>
                    <a:pt x="238" y="236"/>
                  </a:lnTo>
                  <a:lnTo>
                    <a:pt x="246" y="240"/>
                  </a:lnTo>
                  <a:lnTo>
                    <a:pt x="254" y="242"/>
                  </a:lnTo>
                  <a:lnTo>
                    <a:pt x="262" y="242"/>
                  </a:lnTo>
                  <a:lnTo>
                    <a:pt x="270" y="240"/>
                  </a:lnTo>
                  <a:lnTo>
                    <a:pt x="276" y="234"/>
                  </a:lnTo>
                  <a:lnTo>
                    <a:pt x="280" y="224"/>
                  </a:lnTo>
                  <a:lnTo>
                    <a:pt x="296" y="226"/>
                  </a:lnTo>
                  <a:lnTo>
                    <a:pt x="310" y="228"/>
                  </a:lnTo>
                  <a:lnTo>
                    <a:pt x="324" y="226"/>
                  </a:lnTo>
                  <a:lnTo>
                    <a:pt x="330" y="224"/>
                  </a:lnTo>
                  <a:lnTo>
                    <a:pt x="334" y="222"/>
                  </a:lnTo>
                  <a:lnTo>
                    <a:pt x="336" y="218"/>
                  </a:lnTo>
                  <a:lnTo>
                    <a:pt x="338" y="214"/>
                  </a:lnTo>
                  <a:lnTo>
                    <a:pt x="338" y="208"/>
                  </a:lnTo>
                  <a:lnTo>
                    <a:pt x="338" y="202"/>
                  </a:lnTo>
                  <a:lnTo>
                    <a:pt x="334" y="196"/>
                  </a:lnTo>
                  <a:lnTo>
                    <a:pt x="330" y="188"/>
                  </a:lnTo>
                  <a:lnTo>
                    <a:pt x="318" y="174"/>
                  </a:lnTo>
                  <a:lnTo>
                    <a:pt x="302" y="158"/>
                  </a:lnTo>
                  <a:lnTo>
                    <a:pt x="284" y="142"/>
                  </a:lnTo>
                  <a:lnTo>
                    <a:pt x="266" y="128"/>
                  </a:lnTo>
                  <a:lnTo>
                    <a:pt x="226" y="100"/>
                  </a:lnTo>
                  <a:lnTo>
                    <a:pt x="194" y="82"/>
                  </a:lnTo>
                  <a:lnTo>
                    <a:pt x="182" y="74"/>
                  </a:lnTo>
                  <a:lnTo>
                    <a:pt x="170" y="64"/>
                  </a:lnTo>
                  <a:lnTo>
                    <a:pt x="144" y="42"/>
                  </a:lnTo>
                  <a:lnTo>
                    <a:pt x="130" y="30"/>
                  </a:lnTo>
                  <a:lnTo>
                    <a:pt x="112" y="20"/>
                  </a:lnTo>
                  <a:lnTo>
                    <a:pt x="90" y="10"/>
                  </a:lnTo>
                  <a:lnTo>
                    <a:pt x="64" y="2"/>
                  </a:lnTo>
                  <a:lnTo>
                    <a:pt x="50" y="0"/>
                  </a:lnTo>
                  <a:lnTo>
                    <a:pt x="40" y="0"/>
                  </a:lnTo>
                  <a:lnTo>
                    <a:pt x="30" y="6"/>
                  </a:lnTo>
                  <a:lnTo>
                    <a:pt x="22" y="12"/>
                  </a:lnTo>
                  <a:lnTo>
                    <a:pt x="16" y="22"/>
                  </a:lnTo>
                  <a:lnTo>
                    <a:pt x="10" y="32"/>
                  </a:lnTo>
                  <a:lnTo>
                    <a:pt x="6" y="44"/>
                  </a:lnTo>
                  <a:lnTo>
                    <a:pt x="4" y="56"/>
                  </a:lnTo>
                  <a:lnTo>
                    <a:pt x="0" y="82"/>
                  </a:lnTo>
                  <a:lnTo>
                    <a:pt x="0" y="104"/>
                  </a:lnTo>
                  <a:lnTo>
                    <a:pt x="0" y="126"/>
                  </a:lnTo>
                  <a:close/>
                </a:path>
              </a:pathLst>
            </a:custGeom>
            <a:solidFill>
              <a:srgbClr val="D4D3D7"/>
            </a:solidFill>
            <a:ln w="9525">
              <a:noFill/>
              <a:round/>
              <a:headEnd/>
              <a:tailEnd/>
            </a:ln>
          </p:spPr>
          <p:txBody>
            <a:bodyPr/>
            <a:lstStyle/>
            <a:p>
              <a:endParaRPr lang="en-US"/>
            </a:p>
          </p:txBody>
        </p:sp>
        <p:sp>
          <p:nvSpPr>
            <p:cNvPr id="20521" name="Freeform 8"/>
            <p:cNvSpPr>
              <a:spLocks/>
            </p:cNvSpPr>
            <p:nvPr/>
          </p:nvSpPr>
          <p:spPr bwMode="auto">
            <a:xfrm>
              <a:off x="622" y="630"/>
              <a:ext cx="348" cy="638"/>
            </a:xfrm>
            <a:custGeom>
              <a:avLst/>
              <a:gdLst>
                <a:gd name="T0" fmla="*/ 24 w 348"/>
                <a:gd name="T1" fmla="*/ 516 h 638"/>
                <a:gd name="T2" fmla="*/ 4 w 348"/>
                <a:gd name="T3" fmla="*/ 428 h 638"/>
                <a:gd name="T4" fmla="*/ 2 w 348"/>
                <a:gd name="T5" fmla="*/ 344 h 638"/>
                <a:gd name="T6" fmla="*/ 10 w 348"/>
                <a:gd name="T7" fmla="*/ 300 h 638"/>
                <a:gd name="T8" fmla="*/ 38 w 348"/>
                <a:gd name="T9" fmla="*/ 240 h 638"/>
                <a:gd name="T10" fmla="*/ 106 w 348"/>
                <a:gd name="T11" fmla="*/ 138 h 638"/>
                <a:gd name="T12" fmla="*/ 152 w 348"/>
                <a:gd name="T13" fmla="*/ 52 h 638"/>
                <a:gd name="T14" fmla="*/ 172 w 348"/>
                <a:gd name="T15" fmla="*/ 0 h 638"/>
                <a:gd name="T16" fmla="*/ 180 w 348"/>
                <a:gd name="T17" fmla="*/ 50 h 638"/>
                <a:gd name="T18" fmla="*/ 164 w 348"/>
                <a:gd name="T19" fmla="*/ 140 h 638"/>
                <a:gd name="T20" fmla="*/ 132 w 348"/>
                <a:gd name="T21" fmla="*/ 218 h 638"/>
                <a:gd name="T22" fmla="*/ 182 w 348"/>
                <a:gd name="T23" fmla="*/ 148 h 638"/>
                <a:gd name="T24" fmla="*/ 234 w 348"/>
                <a:gd name="T25" fmla="*/ 56 h 638"/>
                <a:gd name="T26" fmla="*/ 244 w 348"/>
                <a:gd name="T27" fmla="*/ 30 h 638"/>
                <a:gd name="T28" fmla="*/ 246 w 348"/>
                <a:gd name="T29" fmla="*/ 72 h 638"/>
                <a:gd name="T30" fmla="*/ 240 w 348"/>
                <a:gd name="T31" fmla="*/ 120 h 638"/>
                <a:gd name="T32" fmla="*/ 214 w 348"/>
                <a:gd name="T33" fmla="*/ 180 h 638"/>
                <a:gd name="T34" fmla="*/ 162 w 348"/>
                <a:gd name="T35" fmla="*/ 254 h 638"/>
                <a:gd name="T36" fmla="*/ 154 w 348"/>
                <a:gd name="T37" fmla="*/ 272 h 638"/>
                <a:gd name="T38" fmla="*/ 236 w 348"/>
                <a:gd name="T39" fmla="*/ 224 h 638"/>
                <a:gd name="T40" fmla="*/ 278 w 348"/>
                <a:gd name="T41" fmla="*/ 182 h 638"/>
                <a:gd name="T42" fmla="*/ 278 w 348"/>
                <a:gd name="T43" fmla="*/ 214 h 638"/>
                <a:gd name="T44" fmla="*/ 258 w 348"/>
                <a:gd name="T45" fmla="*/ 260 h 638"/>
                <a:gd name="T46" fmla="*/ 222 w 348"/>
                <a:gd name="T47" fmla="*/ 300 h 638"/>
                <a:gd name="T48" fmla="*/ 158 w 348"/>
                <a:gd name="T49" fmla="*/ 344 h 638"/>
                <a:gd name="T50" fmla="*/ 200 w 348"/>
                <a:gd name="T51" fmla="*/ 346 h 638"/>
                <a:gd name="T52" fmla="*/ 274 w 348"/>
                <a:gd name="T53" fmla="*/ 338 h 638"/>
                <a:gd name="T54" fmla="*/ 320 w 348"/>
                <a:gd name="T55" fmla="*/ 318 h 638"/>
                <a:gd name="T56" fmla="*/ 348 w 348"/>
                <a:gd name="T57" fmla="*/ 294 h 638"/>
                <a:gd name="T58" fmla="*/ 338 w 348"/>
                <a:gd name="T59" fmla="*/ 318 h 638"/>
                <a:gd name="T60" fmla="*/ 302 w 348"/>
                <a:gd name="T61" fmla="*/ 348 h 638"/>
                <a:gd name="T62" fmla="*/ 252 w 348"/>
                <a:gd name="T63" fmla="*/ 370 h 638"/>
                <a:gd name="T64" fmla="*/ 172 w 348"/>
                <a:gd name="T65" fmla="*/ 390 h 638"/>
                <a:gd name="T66" fmla="*/ 216 w 348"/>
                <a:gd name="T67" fmla="*/ 402 h 638"/>
                <a:gd name="T68" fmla="*/ 276 w 348"/>
                <a:gd name="T69" fmla="*/ 408 h 638"/>
                <a:gd name="T70" fmla="*/ 292 w 348"/>
                <a:gd name="T71" fmla="*/ 412 h 638"/>
                <a:gd name="T72" fmla="*/ 262 w 348"/>
                <a:gd name="T73" fmla="*/ 434 h 638"/>
                <a:gd name="T74" fmla="*/ 216 w 348"/>
                <a:gd name="T75" fmla="*/ 440 h 638"/>
                <a:gd name="T76" fmla="*/ 182 w 348"/>
                <a:gd name="T77" fmla="*/ 438 h 638"/>
                <a:gd name="T78" fmla="*/ 208 w 348"/>
                <a:gd name="T79" fmla="*/ 458 h 638"/>
                <a:gd name="T80" fmla="*/ 252 w 348"/>
                <a:gd name="T81" fmla="*/ 464 h 638"/>
                <a:gd name="T82" fmla="*/ 250 w 348"/>
                <a:gd name="T83" fmla="*/ 482 h 638"/>
                <a:gd name="T84" fmla="*/ 234 w 348"/>
                <a:gd name="T85" fmla="*/ 496 h 638"/>
                <a:gd name="T86" fmla="*/ 206 w 348"/>
                <a:gd name="T87" fmla="*/ 496 h 638"/>
                <a:gd name="T88" fmla="*/ 160 w 348"/>
                <a:gd name="T89" fmla="*/ 482 h 638"/>
                <a:gd name="T90" fmla="*/ 184 w 348"/>
                <a:gd name="T91" fmla="*/ 502 h 638"/>
                <a:gd name="T92" fmla="*/ 226 w 348"/>
                <a:gd name="T93" fmla="*/ 524 h 638"/>
                <a:gd name="T94" fmla="*/ 240 w 348"/>
                <a:gd name="T95" fmla="*/ 534 h 638"/>
                <a:gd name="T96" fmla="*/ 206 w 348"/>
                <a:gd name="T97" fmla="*/ 554 h 638"/>
                <a:gd name="T98" fmla="*/ 166 w 348"/>
                <a:gd name="T99" fmla="*/ 552 h 638"/>
                <a:gd name="T100" fmla="*/ 140 w 348"/>
                <a:gd name="T101" fmla="*/ 542 h 638"/>
                <a:gd name="T102" fmla="*/ 208 w 348"/>
                <a:gd name="T103" fmla="*/ 618 h 638"/>
                <a:gd name="T104" fmla="*/ 216 w 348"/>
                <a:gd name="T105" fmla="*/ 630 h 638"/>
                <a:gd name="T106" fmla="*/ 208 w 348"/>
                <a:gd name="T107" fmla="*/ 638 h 638"/>
                <a:gd name="T108" fmla="*/ 174 w 348"/>
                <a:gd name="T109" fmla="*/ 616 h 638"/>
                <a:gd name="T110" fmla="*/ 134 w 348"/>
                <a:gd name="T111" fmla="*/ 586 h 638"/>
                <a:gd name="T112" fmla="*/ 48 w 348"/>
                <a:gd name="T113" fmla="*/ 542 h 6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8"/>
                <a:gd name="T172" fmla="*/ 0 h 638"/>
                <a:gd name="T173" fmla="*/ 348 w 348"/>
                <a:gd name="T174" fmla="*/ 638 h 6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8" h="638">
                  <a:moveTo>
                    <a:pt x="32" y="536"/>
                  </a:moveTo>
                  <a:lnTo>
                    <a:pt x="32" y="536"/>
                  </a:lnTo>
                  <a:lnTo>
                    <a:pt x="24" y="516"/>
                  </a:lnTo>
                  <a:lnTo>
                    <a:pt x="16" y="492"/>
                  </a:lnTo>
                  <a:lnTo>
                    <a:pt x="10" y="462"/>
                  </a:lnTo>
                  <a:lnTo>
                    <a:pt x="4" y="428"/>
                  </a:lnTo>
                  <a:lnTo>
                    <a:pt x="0" y="388"/>
                  </a:lnTo>
                  <a:lnTo>
                    <a:pt x="0" y="366"/>
                  </a:lnTo>
                  <a:lnTo>
                    <a:pt x="2" y="344"/>
                  </a:lnTo>
                  <a:lnTo>
                    <a:pt x="4" y="322"/>
                  </a:lnTo>
                  <a:lnTo>
                    <a:pt x="10" y="300"/>
                  </a:lnTo>
                  <a:lnTo>
                    <a:pt x="14" y="284"/>
                  </a:lnTo>
                  <a:lnTo>
                    <a:pt x="20" y="270"/>
                  </a:lnTo>
                  <a:lnTo>
                    <a:pt x="38" y="240"/>
                  </a:lnTo>
                  <a:lnTo>
                    <a:pt x="58" y="208"/>
                  </a:lnTo>
                  <a:lnTo>
                    <a:pt x="82" y="176"/>
                  </a:lnTo>
                  <a:lnTo>
                    <a:pt x="106" y="138"/>
                  </a:lnTo>
                  <a:lnTo>
                    <a:pt x="130" y="98"/>
                  </a:lnTo>
                  <a:lnTo>
                    <a:pt x="142" y="76"/>
                  </a:lnTo>
                  <a:lnTo>
                    <a:pt x="152" y="52"/>
                  </a:lnTo>
                  <a:lnTo>
                    <a:pt x="162" y="26"/>
                  </a:lnTo>
                  <a:lnTo>
                    <a:pt x="172" y="0"/>
                  </a:lnTo>
                  <a:lnTo>
                    <a:pt x="176" y="12"/>
                  </a:lnTo>
                  <a:lnTo>
                    <a:pt x="180" y="28"/>
                  </a:lnTo>
                  <a:lnTo>
                    <a:pt x="180" y="50"/>
                  </a:lnTo>
                  <a:lnTo>
                    <a:pt x="178" y="80"/>
                  </a:lnTo>
                  <a:lnTo>
                    <a:pt x="170" y="118"/>
                  </a:lnTo>
                  <a:lnTo>
                    <a:pt x="164" y="140"/>
                  </a:lnTo>
                  <a:lnTo>
                    <a:pt x="156" y="164"/>
                  </a:lnTo>
                  <a:lnTo>
                    <a:pt x="144" y="190"/>
                  </a:lnTo>
                  <a:lnTo>
                    <a:pt x="132" y="218"/>
                  </a:lnTo>
                  <a:lnTo>
                    <a:pt x="148" y="198"/>
                  </a:lnTo>
                  <a:lnTo>
                    <a:pt x="182" y="148"/>
                  </a:lnTo>
                  <a:lnTo>
                    <a:pt x="202" y="118"/>
                  </a:lnTo>
                  <a:lnTo>
                    <a:pt x="220" y="86"/>
                  </a:lnTo>
                  <a:lnTo>
                    <a:pt x="234" y="56"/>
                  </a:lnTo>
                  <a:lnTo>
                    <a:pt x="240" y="42"/>
                  </a:lnTo>
                  <a:lnTo>
                    <a:pt x="244" y="30"/>
                  </a:lnTo>
                  <a:lnTo>
                    <a:pt x="244" y="34"/>
                  </a:lnTo>
                  <a:lnTo>
                    <a:pt x="246" y="48"/>
                  </a:lnTo>
                  <a:lnTo>
                    <a:pt x="246" y="72"/>
                  </a:lnTo>
                  <a:lnTo>
                    <a:pt x="246" y="86"/>
                  </a:lnTo>
                  <a:lnTo>
                    <a:pt x="244" y="102"/>
                  </a:lnTo>
                  <a:lnTo>
                    <a:pt x="240" y="120"/>
                  </a:lnTo>
                  <a:lnTo>
                    <a:pt x="234" y="138"/>
                  </a:lnTo>
                  <a:lnTo>
                    <a:pt x="224" y="158"/>
                  </a:lnTo>
                  <a:lnTo>
                    <a:pt x="214" y="180"/>
                  </a:lnTo>
                  <a:lnTo>
                    <a:pt x="200" y="204"/>
                  </a:lnTo>
                  <a:lnTo>
                    <a:pt x="182" y="228"/>
                  </a:lnTo>
                  <a:lnTo>
                    <a:pt x="162" y="254"/>
                  </a:lnTo>
                  <a:lnTo>
                    <a:pt x="138" y="280"/>
                  </a:lnTo>
                  <a:lnTo>
                    <a:pt x="154" y="272"/>
                  </a:lnTo>
                  <a:lnTo>
                    <a:pt x="190" y="254"/>
                  </a:lnTo>
                  <a:lnTo>
                    <a:pt x="214" y="240"/>
                  </a:lnTo>
                  <a:lnTo>
                    <a:pt x="236" y="224"/>
                  </a:lnTo>
                  <a:lnTo>
                    <a:pt x="258" y="204"/>
                  </a:lnTo>
                  <a:lnTo>
                    <a:pt x="278" y="182"/>
                  </a:lnTo>
                  <a:lnTo>
                    <a:pt x="280" y="186"/>
                  </a:lnTo>
                  <a:lnTo>
                    <a:pt x="280" y="198"/>
                  </a:lnTo>
                  <a:lnTo>
                    <a:pt x="278" y="214"/>
                  </a:lnTo>
                  <a:lnTo>
                    <a:pt x="270" y="234"/>
                  </a:lnTo>
                  <a:lnTo>
                    <a:pt x="266" y="246"/>
                  </a:lnTo>
                  <a:lnTo>
                    <a:pt x="258" y="260"/>
                  </a:lnTo>
                  <a:lnTo>
                    <a:pt x="248" y="272"/>
                  </a:lnTo>
                  <a:lnTo>
                    <a:pt x="236" y="286"/>
                  </a:lnTo>
                  <a:lnTo>
                    <a:pt x="222" y="300"/>
                  </a:lnTo>
                  <a:lnTo>
                    <a:pt x="204" y="314"/>
                  </a:lnTo>
                  <a:lnTo>
                    <a:pt x="184" y="330"/>
                  </a:lnTo>
                  <a:lnTo>
                    <a:pt x="158" y="344"/>
                  </a:lnTo>
                  <a:lnTo>
                    <a:pt x="178" y="346"/>
                  </a:lnTo>
                  <a:lnTo>
                    <a:pt x="200" y="346"/>
                  </a:lnTo>
                  <a:lnTo>
                    <a:pt x="228" y="346"/>
                  </a:lnTo>
                  <a:lnTo>
                    <a:pt x="258" y="342"/>
                  </a:lnTo>
                  <a:lnTo>
                    <a:pt x="274" y="338"/>
                  </a:lnTo>
                  <a:lnTo>
                    <a:pt x="290" y="332"/>
                  </a:lnTo>
                  <a:lnTo>
                    <a:pt x="304" y="326"/>
                  </a:lnTo>
                  <a:lnTo>
                    <a:pt x="320" y="318"/>
                  </a:lnTo>
                  <a:lnTo>
                    <a:pt x="334" y="306"/>
                  </a:lnTo>
                  <a:lnTo>
                    <a:pt x="348" y="294"/>
                  </a:lnTo>
                  <a:lnTo>
                    <a:pt x="348" y="298"/>
                  </a:lnTo>
                  <a:lnTo>
                    <a:pt x="346" y="306"/>
                  </a:lnTo>
                  <a:lnTo>
                    <a:pt x="338" y="318"/>
                  </a:lnTo>
                  <a:lnTo>
                    <a:pt x="324" y="332"/>
                  </a:lnTo>
                  <a:lnTo>
                    <a:pt x="314" y="340"/>
                  </a:lnTo>
                  <a:lnTo>
                    <a:pt x="302" y="348"/>
                  </a:lnTo>
                  <a:lnTo>
                    <a:pt x="288" y="356"/>
                  </a:lnTo>
                  <a:lnTo>
                    <a:pt x="272" y="364"/>
                  </a:lnTo>
                  <a:lnTo>
                    <a:pt x="252" y="370"/>
                  </a:lnTo>
                  <a:lnTo>
                    <a:pt x="228" y="378"/>
                  </a:lnTo>
                  <a:lnTo>
                    <a:pt x="202" y="384"/>
                  </a:lnTo>
                  <a:lnTo>
                    <a:pt x="172" y="390"/>
                  </a:lnTo>
                  <a:lnTo>
                    <a:pt x="184" y="394"/>
                  </a:lnTo>
                  <a:lnTo>
                    <a:pt x="216" y="402"/>
                  </a:lnTo>
                  <a:lnTo>
                    <a:pt x="236" y="406"/>
                  </a:lnTo>
                  <a:lnTo>
                    <a:pt x="256" y="408"/>
                  </a:lnTo>
                  <a:lnTo>
                    <a:pt x="276" y="408"/>
                  </a:lnTo>
                  <a:lnTo>
                    <a:pt x="296" y="404"/>
                  </a:lnTo>
                  <a:lnTo>
                    <a:pt x="292" y="412"/>
                  </a:lnTo>
                  <a:lnTo>
                    <a:pt x="286" y="418"/>
                  </a:lnTo>
                  <a:lnTo>
                    <a:pt x="276" y="426"/>
                  </a:lnTo>
                  <a:lnTo>
                    <a:pt x="262" y="434"/>
                  </a:lnTo>
                  <a:lnTo>
                    <a:pt x="242" y="440"/>
                  </a:lnTo>
                  <a:lnTo>
                    <a:pt x="230" y="440"/>
                  </a:lnTo>
                  <a:lnTo>
                    <a:pt x="216" y="440"/>
                  </a:lnTo>
                  <a:lnTo>
                    <a:pt x="200" y="440"/>
                  </a:lnTo>
                  <a:lnTo>
                    <a:pt x="182" y="438"/>
                  </a:lnTo>
                  <a:lnTo>
                    <a:pt x="186" y="442"/>
                  </a:lnTo>
                  <a:lnTo>
                    <a:pt x="198" y="454"/>
                  </a:lnTo>
                  <a:lnTo>
                    <a:pt x="208" y="458"/>
                  </a:lnTo>
                  <a:lnTo>
                    <a:pt x="220" y="464"/>
                  </a:lnTo>
                  <a:lnTo>
                    <a:pt x="234" y="466"/>
                  </a:lnTo>
                  <a:lnTo>
                    <a:pt x="252" y="464"/>
                  </a:lnTo>
                  <a:lnTo>
                    <a:pt x="252" y="474"/>
                  </a:lnTo>
                  <a:lnTo>
                    <a:pt x="250" y="482"/>
                  </a:lnTo>
                  <a:lnTo>
                    <a:pt x="244" y="490"/>
                  </a:lnTo>
                  <a:lnTo>
                    <a:pt x="240" y="492"/>
                  </a:lnTo>
                  <a:lnTo>
                    <a:pt x="234" y="496"/>
                  </a:lnTo>
                  <a:lnTo>
                    <a:pt x="226" y="496"/>
                  </a:lnTo>
                  <a:lnTo>
                    <a:pt x="218" y="498"/>
                  </a:lnTo>
                  <a:lnTo>
                    <a:pt x="206" y="496"/>
                  </a:lnTo>
                  <a:lnTo>
                    <a:pt x="194" y="494"/>
                  </a:lnTo>
                  <a:lnTo>
                    <a:pt x="178" y="488"/>
                  </a:lnTo>
                  <a:lnTo>
                    <a:pt x="160" y="482"/>
                  </a:lnTo>
                  <a:lnTo>
                    <a:pt x="166" y="488"/>
                  </a:lnTo>
                  <a:lnTo>
                    <a:pt x="184" y="502"/>
                  </a:lnTo>
                  <a:lnTo>
                    <a:pt x="196" y="510"/>
                  </a:lnTo>
                  <a:lnTo>
                    <a:pt x="210" y="518"/>
                  </a:lnTo>
                  <a:lnTo>
                    <a:pt x="226" y="524"/>
                  </a:lnTo>
                  <a:lnTo>
                    <a:pt x="246" y="528"/>
                  </a:lnTo>
                  <a:lnTo>
                    <a:pt x="240" y="534"/>
                  </a:lnTo>
                  <a:lnTo>
                    <a:pt x="232" y="542"/>
                  </a:lnTo>
                  <a:lnTo>
                    <a:pt x="222" y="548"/>
                  </a:lnTo>
                  <a:lnTo>
                    <a:pt x="206" y="554"/>
                  </a:lnTo>
                  <a:lnTo>
                    <a:pt x="188" y="556"/>
                  </a:lnTo>
                  <a:lnTo>
                    <a:pt x="178" y="554"/>
                  </a:lnTo>
                  <a:lnTo>
                    <a:pt x="166" y="552"/>
                  </a:lnTo>
                  <a:lnTo>
                    <a:pt x="154" y="548"/>
                  </a:lnTo>
                  <a:lnTo>
                    <a:pt x="140" y="542"/>
                  </a:lnTo>
                  <a:lnTo>
                    <a:pt x="168" y="574"/>
                  </a:lnTo>
                  <a:lnTo>
                    <a:pt x="190" y="600"/>
                  </a:lnTo>
                  <a:lnTo>
                    <a:pt x="208" y="618"/>
                  </a:lnTo>
                  <a:lnTo>
                    <a:pt x="214" y="624"/>
                  </a:lnTo>
                  <a:lnTo>
                    <a:pt x="216" y="630"/>
                  </a:lnTo>
                  <a:lnTo>
                    <a:pt x="216" y="636"/>
                  </a:lnTo>
                  <a:lnTo>
                    <a:pt x="214" y="638"/>
                  </a:lnTo>
                  <a:lnTo>
                    <a:pt x="208" y="638"/>
                  </a:lnTo>
                  <a:lnTo>
                    <a:pt x="200" y="636"/>
                  </a:lnTo>
                  <a:lnTo>
                    <a:pt x="188" y="628"/>
                  </a:lnTo>
                  <a:lnTo>
                    <a:pt x="174" y="616"/>
                  </a:lnTo>
                  <a:lnTo>
                    <a:pt x="156" y="600"/>
                  </a:lnTo>
                  <a:lnTo>
                    <a:pt x="134" y="586"/>
                  </a:lnTo>
                  <a:lnTo>
                    <a:pt x="110" y="574"/>
                  </a:lnTo>
                  <a:lnTo>
                    <a:pt x="88" y="562"/>
                  </a:lnTo>
                  <a:lnTo>
                    <a:pt x="48" y="542"/>
                  </a:lnTo>
                  <a:lnTo>
                    <a:pt x="32" y="536"/>
                  </a:lnTo>
                  <a:close/>
                </a:path>
              </a:pathLst>
            </a:custGeom>
            <a:solidFill>
              <a:srgbClr val="6F7283"/>
            </a:solidFill>
            <a:ln w="9525">
              <a:noFill/>
              <a:round/>
              <a:headEnd/>
              <a:tailEnd/>
            </a:ln>
          </p:spPr>
          <p:txBody>
            <a:bodyPr/>
            <a:lstStyle/>
            <a:p>
              <a:endParaRPr lang="en-US"/>
            </a:p>
          </p:txBody>
        </p:sp>
        <p:sp>
          <p:nvSpPr>
            <p:cNvPr id="20522" name="Freeform 9"/>
            <p:cNvSpPr>
              <a:spLocks/>
            </p:cNvSpPr>
            <p:nvPr/>
          </p:nvSpPr>
          <p:spPr bwMode="auto">
            <a:xfrm>
              <a:off x="480" y="1036"/>
              <a:ext cx="518" cy="342"/>
            </a:xfrm>
            <a:custGeom>
              <a:avLst/>
              <a:gdLst>
                <a:gd name="T0" fmla="*/ 0 w 518"/>
                <a:gd name="T1" fmla="*/ 92 h 342"/>
                <a:gd name="T2" fmla="*/ 0 w 518"/>
                <a:gd name="T3" fmla="*/ 92 h 342"/>
                <a:gd name="T4" fmla="*/ 2 w 518"/>
                <a:gd name="T5" fmla="*/ 100 h 342"/>
                <a:gd name="T6" fmla="*/ 8 w 518"/>
                <a:gd name="T7" fmla="*/ 122 h 342"/>
                <a:gd name="T8" fmla="*/ 14 w 518"/>
                <a:gd name="T9" fmla="*/ 136 h 342"/>
                <a:gd name="T10" fmla="*/ 22 w 518"/>
                <a:gd name="T11" fmla="*/ 154 h 342"/>
                <a:gd name="T12" fmla="*/ 32 w 518"/>
                <a:gd name="T13" fmla="*/ 172 h 342"/>
                <a:gd name="T14" fmla="*/ 46 w 518"/>
                <a:gd name="T15" fmla="*/ 192 h 342"/>
                <a:gd name="T16" fmla="*/ 64 w 518"/>
                <a:gd name="T17" fmla="*/ 212 h 342"/>
                <a:gd name="T18" fmla="*/ 86 w 518"/>
                <a:gd name="T19" fmla="*/ 232 h 342"/>
                <a:gd name="T20" fmla="*/ 114 w 518"/>
                <a:gd name="T21" fmla="*/ 252 h 342"/>
                <a:gd name="T22" fmla="*/ 144 w 518"/>
                <a:gd name="T23" fmla="*/ 272 h 342"/>
                <a:gd name="T24" fmla="*/ 182 w 518"/>
                <a:gd name="T25" fmla="*/ 290 h 342"/>
                <a:gd name="T26" fmla="*/ 224 w 518"/>
                <a:gd name="T27" fmla="*/ 306 h 342"/>
                <a:gd name="T28" fmla="*/ 272 w 518"/>
                <a:gd name="T29" fmla="*/ 320 h 342"/>
                <a:gd name="T30" fmla="*/ 326 w 518"/>
                <a:gd name="T31" fmla="*/ 330 h 342"/>
                <a:gd name="T32" fmla="*/ 326 w 518"/>
                <a:gd name="T33" fmla="*/ 330 h 342"/>
                <a:gd name="T34" fmla="*/ 368 w 518"/>
                <a:gd name="T35" fmla="*/ 336 h 342"/>
                <a:gd name="T36" fmla="*/ 404 w 518"/>
                <a:gd name="T37" fmla="*/ 340 h 342"/>
                <a:gd name="T38" fmla="*/ 434 w 518"/>
                <a:gd name="T39" fmla="*/ 342 h 342"/>
                <a:gd name="T40" fmla="*/ 458 w 518"/>
                <a:gd name="T41" fmla="*/ 342 h 342"/>
                <a:gd name="T42" fmla="*/ 478 w 518"/>
                <a:gd name="T43" fmla="*/ 340 h 342"/>
                <a:gd name="T44" fmla="*/ 494 w 518"/>
                <a:gd name="T45" fmla="*/ 336 h 342"/>
                <a:gd name="T46" fmla="*/ 504 w 518"/>
                <a:gd name="T47" fmla="*/ 332 h 342"/>
                <a:gd name="T48" fmla="*/ 512 w 518"/>
                <a:gd name="T49" fmla="*/ 326 h 342"/>
                <a:gd name="T50" fmla="*/ 516 w 518"/>
                <a:gd name="T51" fmla="*/ 318 h 342"/>
                <a:gd name="T52" fmla="*/ 518 w 518"/>
                <a:gd name="T53" fmla="*/ 310 h 342"/>
                <a:gd name="T54" fmla="*/ 518 w 518"/>
                <a:gd name="T55" fmla="*/ 302 h 342"/>
                <a:gd name="T56" fmla="*/ 516 w 518"/>
                <a:gd name="T57" fmla="*/ 292 h 342"/>
                <a:gd name="T58" fmla="*/ 506 w 518"/>
                <a:gd name="T59" fmla="*/ 272 h 342"/>
                <a:gd name="T60" fmla="*/ 496 w 518"/>
                <a:gd name="T61" fmla="*/ 252 h 342"/>
                <a:gd name="T62" fmla="*/ 496 w 518"/>
                <a:gd name="T63" fmla="*/ 252 h 342"/>
                <a:gd name="T64" fmla="*/ 480 w 518"/>
                <a:gd name="T65" fmla="*/ 228 h 342"/>
                <a:gd name="T66" fmla="*/ 452 w 518"/>
                <a:gd name="T67" fmla="*/ 194 h 342"/>
                <a:gd name="T68" fmla="*/ 416 w 518"/>
                <a:gd name="T69" fmla="*/ 156 h 342"/>
                <a:gd name="T70" fmla="*/ 372 w 518"/>
                <a:gd name="T71" fmla="*/ 118 h 342"/>
                <a:gd name="T72" fmla="*/ 348 w 518"/>
                <a:gd name="T73" fmla="*/ 98 h 342"/>
                <a:gd name="T74" fmla="*/ 324 w 518"/>
                <a:gd name="T75" fmla="*/ 78 h 342"/>
                <a:gd name="T76" fmla="*/ 298 w 518"/>
                <a:gd name="T77" fmla="*/ 62 h 342"/>
                <a:gd name="T78" fmla="*/ 272 w 518"/>
                <a:gd name="T79" fmla="*/ 44 h 342"/>
                <a:gd name="T80" fmla="*/ 244 w 518"/>
                <a:gd name="T81" fmla="*/ 30 h 342"/>
                <a:gd name="T82" fmla="*/ 218 w 518"/>
                <a:gd name="T83" fmla="*/ 18 h 342"/>
                <a:gd name="T84" fmla="*/ 190 w 518"/>
                <a:gd name="T85" fmla="*/ 10 h 342"/>
                <a:gd name="T86" fmla="*/ 164 w 518"/>
                <a:gd name="T87" fmla="*/ 2 h 342"/>
                <a:gd name="T88" fmla="*/ 164 w 518"/>
                <a:gd name="T89" fmla="*/ 2 h 342"/>
                <a:gd name="T90" fmla="*/ 138 w 518"/>
                <a:gd name="T91" fmla="*/ 0 h 342"/>
                <a:gd name="T92" fmla="*/ 116 w 518"/>
                <a:gd name="T93" fmla="*/ 0 h 342"/>
                <a:gd name="T94" fmla="*/ 96 w 518"/>
                <a:gd name="T95" fmla="*/ 2 h 342"/>
                <a:gd name="T96" fmla="*/ 78 w 518"/>
                <a:gd name="T97" fmla="*/ 6 h 342"/>
                <a:gd name="T98" fmla="*/ 64 w 518"/>
                <a:gd name="T99" fmla="*/ 12 h 342"/>
                <a:gd name="T100" fmla="*/ 50 w 518"/>
                <a:gd name="T101" fmla="*/ 20 h 342"/>
                <a:gd name="T102" fmla="*/ 38 w 518"/>
                <a:gd name="T103" fmla="*/ 28 h 342"/>
                <a:gd name="T104" fmla="*/ 30 w 518"/>
                <a:gd name="T105" fmla="*/ 38 h 342"/>
                <a:gd name="T106" fmla="*/ 22 w 518"/>
                <a:gd name="T107" fmla="*/ 48 h 342"/>
                <a:gd name="T108" fmla="*/ 14 w 518"/>
                <a:gd name="T109" fmla="*/ 58 h 342"/>
                <a:gd name="T110" fmla="*/ 6 w 518"/>
                <a:gd name="T111" fmla="*/ 74 h 342"/>
                <a:gd name="T112" fmla="*/ 2 w 518"/>
                <a:gd name="T113" fmla="*/ 86 h 342"/>
                <a:gd name="T114" fmla="*/ 0 w 518"/>
                <a:gd name="T115" fmla="*/ 92 h 342"/>
                <a:gd name="T116" fmla="*/ 0 w 518"/>
                <a:gd name="T117" fmla="*/ 92 h 3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8"/>
                <a:gd name="T178" fmla="*/ 0 h 342"/>
                <a:gd name="T179" fmla="*/ 518 w 518"/>
                <a:gd name="T180" fmla="*/ 342 h 3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8" h="342">
                  <a:moveTo>
                    <a:pt x="0" y="92"/>
                  </a:moveTo>
                  <a:lnTo>
                    <a:pt x="0" y="92"/>
                  </a:lnTo>
                  <a:lnTo>
                    <a:pt x="2" y="100"/>
                  </a:lnTo>
                  <a:lnTo>
                    <a:pt x="8" y="122"/>
                  </a:lnTo>
                  <a:lnTo>
                    <a:pt x="14" y="136"/>
                  </a:lnTo>
                  <a:lnTo>
                    <a:pt x="22" y="154"/>
                  </a:lnTo>
                  <a:lnTo>
                    <a:pt x="32" y="172"/>
                  </a:lnTo>
                  <a:lnTo>
                    <a:pt x="46" y="192"/>
                  </a:lnTo>
                  <a:lnTo>
                    <a:pt x="64" y="212"/>
                  </a:lnTo>
                  <a:lnTo>
                    <a:pt x="86" y="232"/>
                  </a:lnTo>
                  <a:lnTo>
                    <a:pt x="114" y="252"/>
                  </a:lnTo>
                  <a:lnTo>
                    <a:pt x="144" y="272"/>
                  </a:lnTo>
                  <a:lnTo>
                    <a:pt x="182" y="290"/>
                  </a:lnTo>
                  <a:lnTo>
                    <a:pt x="224" y="306"/>
                  </a:lnTo>
                  <a:lnTo>
                    <a:pt x="272" y="320"/>
                  </a:lnTo>
                  <a:lnTo>
                    <a:pt x="326" y="330"/>
                  </a:lnTo>
                  <a:lnTo>
                    <a:pt x="368" y="336"/>
                  </a:lnTo>
                  <a:lnTo>
                    <a:pt x="404" y="340"/>
                  </a:lnTo>
                  <a:lnTo>
                    <a:pt x="434" y="342"/>
                  </a:lnTo>
                  <a:lnTo>
                    <a:pt x="458" y="342"/>
                  </a:lnTo>
                  <a:lnTo>
                    <a:pt x="478" y="340"/>
                  </a:lnTo>
                  <a:lnTo>
                    <a:pt x="494" y="336"/>
                  </a:lnTo>
                  <a:lnTo>
                    <a:pt x="504" y="332"/>
                  </a:lnTo>
                  <a:lnTo>
                    <a:pt x="512" y="326"/>
                  </a:lnTo>
                  <a:lnTo>
                    <a:pt x="516" y="318"/>
                  </a:lnTo>
                  <a:lnTo>
                    <a:pt x="518" y="310"/>
                  </a:lnTo>
                  <a:lnTo>
                    <a:pt x="518" y="302"/>
                  </a:lnTo>
                  <a:lnTo>
                    <a:pt x="516" y="292"/>
                  </a:lnTo>
                  <a:lnTo>
                    <a:pt x="506" y="272"/>
                  </a:lnTo>
                  <a:lnTo>
                    <a:pt x="496" y="252"/>
                  </a:lnTo>
                  <a:lnTo>
                    <a:pt x="480" y="228"/>
                  </a:lnTo>
                  <a:lnTo>
                    <a:pt x="452" y="194"/>
                  </a:lnTo>
                  <a:lnTo>
                    <a:pt x="416" y="156"/>
                  </a:lnTo>
                  <a:lnTo>
                    <a:pt x="372" y="118"/>
                  </a:lnTo>
                  <a:lnTo>
                    <a:pt x="348" y="98"/>
                  </a:lnTo>
                  <a:lnTo>
                    <a:pt x="324" y="78"/>
                  </a:lnTo>
                  <a:lnTo>
                    <a:pt x="298" y="62"/>
                  </a:lnTo>
                  <a:lnTo>
                    <a:pt x="272" y="44"/>
                  </a:lnTo>
                  <a:lnTo>
                    <a:pt x="244" y="30"/>
                  </a:lnTo>
                  <a:lnTo>
                    <a:pt x="218" y="18"/>
                  </a:lnTo>
                  <a:lnTo>
                    <a:pt x="190" y="10"/>
                  </a:lnTo>
                  <a:lnTo>
                    <a:pt x="164" y="2"/>
                  </a:lnTo>
                  <a:lnTo>
                    <a:pt x="138" y="0"/>
                  </a:lnTo>
                  <a:lnTo>
                    <a:pt x="116" y="0"/>
                  </a:lnTo>
                  <a:lnTo>
                    <a:pt x="96" y="2"/>
                  </a:lnTo>
                  <a:lnTo>
                    <a:pt x="78" y="6"/>
                  </a:lnTo>
                  <a:lnTo>
                    <a:pt x="64" y="12"/>
                  </a:lnTo>
                  <a:lnTo>
                    <a:pt x="50" y="20"/>
                  </a:lnTo>
                  <a:lnTo>
                    <a:pt x="38" y="28"/>
                  </a:lnTo>
                  <a:lnTo>
                    <a:pt x="30" y="38"/>
                  </a:lnTo>
                  <a:lnTo>
                    <a:pt x="22" y="48"/>
                  </a:lnTo>
                  <a:lnTo>
                    <a:pt x="14" y="58"/>
                  </a:lnTo>
                  <a:lnTo>
                    <a:pt x="6" y="74"/>
                  </a:lnTo>
                  <a:lnTo>
                    <a:pt x="2" y="86"/>
                  </a:lnTo>
                  <a:lnTo>
                    <a:pt x="0" y="92"/>
                  </a:lnTo>
                  <a:close/>
                </a:path>
              </a:pathLst>
            </a:custGeom>
            <a:solidFill>
              <a:srgbClr val="D4D3D7"/>
            </a:solidFill>
            <a:ln w="9525">
              <a:noFill/>
              <a:round/>
              <a:headEnd/>
              <a:tailEnd/>
            </a:ln>
          </p:spPr>
          <p:txBody>
            <a:bodyPr/>
            <a:lstStyle/>
            <a:p>
              <a:endParaRPr lang="en-US"/>
            </a:p>
          </p:txBody>
        </p:sp>
        <p:sp>
          <p:nvSpPr>
            <p:cNvPr id="20523" name="Freeform 10"/>
            <p:cNvSpPr>
              <a:spLocks/>
            </p:cNvSpPr>
            <p:nvPr/>
          </p:nvSpPr>
          <p:spPr bwMode="auto">
            <a:xfrm>
              <a:off x="666" y="1052"/>
              <a:ext cx="560" cy="408"/>
            </a:xfrm>
            <a:custGeom>
              <a:avLst/>
              <a:gdLst>
                <a:gd name="T0" fmla="*/ 0 w 560"/>
                <a:gd name="T1" fmla="*/ 22 h 408"/>
                <a:gd name="T2" fmla="*/ 0 w 560"/>
                <a:gd name="T3" fmla="*/ 22 h 408"/>
                <a:gd name="T4" fmla="*/ 34 w 560"/>
                <a:gd name="T5" fmla="*/ 36 h 408"/>
                <a:gd name="T6" fmla="*/ 72 w 560"/>
                <a:gd name="T7" fmla="*/ 52 h 408"/>
                <a:gd name="T8" fmla="*/ 120 w 560"/>
                <a:gd name="T9" fmla="*/ 78 h 408"/>
                <a:gd name="T10" fmla="*/ 146 w 560"/>
                <a:gd name="T11" fmla="*/ 94 h 408"/>
                <a:gd name="T12" fmla="*/ 172 w 560"/>
                <a:gd name="T13" fmla="*/ 110 h 408"/>
                <a:gd name="T14" fmla="*/ 200 w 560"/>
                <a:gd name="T15" fmla="*/ 130 h 408"/>
                <a:gd name="T16" fmla="*/ 226 w 560"/>
                <a:gd name="T17" fmla="*/ 152 h 408"/>
                <a:gd name="T18" fmla="*/ 252 w 560"/>
                <a:gd name="T19" fmla="*/ 176 h 408"/>
                <a:gd name="T20" fmla="*/ 278 w 560"/>
                <a:gd name="T21" fmla="*/ 200 h 408"/>
                <a:gd name="T22" fmla="*/ 300 w 560"/>
                <a:gd name="T23" fmla="*/ 228 h 408"/>
                <a:gd name="T24" fmla="*/ 322 w 560"/>
                <a:gd name="T25" fmla="*/ 258 h 408"/>
                <a:gd name="T26" fmla="*/ 322 w 560"/>
                <a:gd name="T27" fmla="*/ 258 h 408"/>
                <a:gd name="T28" fmla="*/ 340 w 560"/>
                <a:gd name="T29" fmla="*/ 284 h 408"/>
                <a:gd name="T30" fmla="*/ 360 w 560"/>
                <a:gd name="T31" fmla="*/ 308 h 408"/>
                <a:gd name="T32" fmla="*/ 386 w 560"/>
                <a:gd name="T33" fmla="*/ 338 h 408"/>
                <a:gd name="T34" fmla="*/ 416 w 560"/>
                <a:gd name="T35" fmla="*/ 366 h 408"/>
                <a:gd name="T36" fmla="*/ 432 w 560"/>
                <a:gd name="T37" fmla="*/ 378 h 408"/>
                <a:gd name="T38" fmla="*/ 448 w 560"/>
                <a:gd name="T39" fmla="*/ 390 h 408"/>
                <a:gd name="T40" fmla="*/ 464 w 560"/>
                <a:gd name="T41" fmla="*/ 398 h 408"/>
                <a:gd name="T42" fmla="*/ 480 w 560"/>
                <a:gd name="T43" fmla="*/ 404 h 408"/>
                <a:gd name="T44" fmla="*/ 496 w 560"/>
                <a:gd name="T45" fmla="*/ 408 h 408"/>
                <a:gd name="T46" fmla="*/ 512 w 560"/>
                <a:gd name="T47" fmla="*/ 408 h 408"/>
                <a:gd name="T48" fmla="*/ 512 w 560"/>
                <a:gd name="T49" fmla="*/ 408 h 408"/>
                <a:gd name="T50" fmla="*/ 500 w 560"/>
                <a:gd name="T51" fmla="*/ 402 h 408"/>
                <a:gd name="T52" fmla="*/ 466 w 560"/>
                <a:gd name="T53" fmla="*/ 384 h 408"/>
                <a:gd name="T54" fmla="*/ 446 w 560"/>
                <a:gd name="T55" fmla="*/ 372 h 408"/>
                <a:gd name="T56" fmla="*/ 426 w 560"/>
                <a:gd name="T57" fmla="*/ 356 h 408"/>
                <a:gd name="T58" fmla="*/ 404 w 560"/>
                <a:gd name="T59" fmla="*/ 338 h 408"/>
                <a:gd name="T60" fmla="*/ 386 w 560"/>
                <a:gd name="T61" fmla="*/ 318 h 408"/>
                <a:gd name="T62" fmla="*/ 386 w 560"/>
                <a:gd name="T63" fmla="*/ 318 h 408"/>
                <a:gd name="T64" fmla="*/ 402 w 560"/>
                <a:gd name="T65" fmla="*/ 334 h 408"/>
                <a:gd name="T66" fmla="*/ 422 w 560"/>
                <a:gd name="T67" fmla="*/ 348 h 408"/>
                <a:gd name="T68" fmla="*/ 446 w 560"/>
                <a:gd name="T69" fmla="*/ 364 h 408"/>
                <a:gd name="T70" fmla="*/ 474 w 560"/>
                <a:gd name="T71" fmla="*/ 380 h 408"/>
                <a:gd name="T72" fmla="*/ 488 w 560"/>
                <a:gd name="T73" fmla="*/ 386 h 408"/>
                <a:gd name="T74" fmla="*/ 502 w 560"/>
                <a:gd name="T75" fmla="*/ 392 h 408"/>
                <a:gd name="T76" fmla="*/ 518 w 560"/>
                <a:gd name="T77" fmla="*/ 396 h 408"/>
                <a:gd name="T78" fmla="*/ 532 w 560"/>
                <a:gd name="T79" fmla="*/ 398 h 408"/>
                <a:gd name="T80" fmla="*/ 546 w 560"/>
                <a:gd name="T81" fmla="*/ 398 h 408"/>
                <a:gd name="T82" fmla="*/ 560 w 560"/>
                <a:gd name="T83" fmla="*/ 394 h 408"/>
                <a:gd name="T84" fmla="*/ 560 w 560"/>
                <a:gd name="T85" fmla="*/ 394 h 408"/>
                <a:gd name="T86" fmla="*/ 484 w 560"/>
                <a:gd name="T87" fmla="*/ 342 h 408"/>
                <a:gd name="T88" fmla="*/ 420 w 560"/>
                <a:gd name="T89" fmla="*/ 294 h 408"/>
                <a:gd name="T90" fmla="*/ 358 w 560"/>
                <a:gd name="T91" fmla="*/ 250 h 408"/>
                <a:gd name="T92" fmla="*/ 358 w 560"/>
                <a:gd name="T93" fmla="*/ 250 h 408"/>
                <a:gd name="T94" fmla="*/ 346 w 560"/>
                <a:gd name="T95" fmla="*/ 238 h 408"/>
                <a:gd name="T96" fmla="*/ 332 w 560"/>
                <a:gd name="T97" fmla="*/ 224 h 408"/>
                <a:gd name="T98" fmla="*/ 304 w 560"/>
                <a:gd name="T99" fmla="*/ 192 h 408"/>
                <a:gd name="T100" fmla="*/ 272 w 560"/>
                <a:gd name="T101" fmla="*/ 156 h 408"/>
                <a:gd name="T102" fmla="*/ 236 w 560"/>
                <a:gd name="T103" fmla="*/ 118 h 408"/>
                <a:gd name="T104" fmla="*/ 214 w 560"/>
                <a:gd name="T105" fmla="*/ 100 h 408"/>
                <a:gd name="T106" fmla="*/ 192 w 560"/>
                <a:gd name="T107" fmla="*/ 82 h 408"/>
                <a:gd name="T108" fmla="*/ 166 w 560"/>
                <a:gd name="T109" fmla="*/ 64 h 408"/>
                <a:gd name="T110" fmla="*/ 140 w 560"/>
                <a:gd name="T111" fmla="*/ 48 h 408"/>
                <a:gd name="T112" fmla="*/ 110 w 560"/>
                <a:gd name="T113" fmla="*/ 34 h 408"/>
                <a:gd name="T114" fmla="*/ 76 w 560"/>
                <a:gd name="T115" fmla="*/ 20 h 408"/>
                <a:gd name="T116" fmla="*/ 40 w 560"/>
                <a:gd name="T117" fmla="*/ 8 h 408"/>
                <a:gd name="T118" fmla="*/ 0 w 560"/>
                <a:gd name="T119" fmla="*/ 0 h 408"/>
                <a:gd name="T120" fmla="*/ 0 w 560"/>
                <a:gd name="T121" fmla="*/ 22 h 4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0"/>
                <a:gd name="T184" fmla="*/ 0 h 408"/>
                <a:gd name="T185" fmla="*/ 560 w 560"/>
                <a:gd name="T186" fmla="*/ 408 h 4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0" h="408">
                  <a:moveTo>
                    <a:pt x="0" y="22"/>
                  </a:moveTo>
                  <a:lnTo>
                    <a:pt x="0" y="22"/>
                  </a:lnTo>
                  <a:lnTo>
                    <a:pt x="34" y="36"/>
                  </a:lnTo>
                  <a:lnTo>
                    <a:pt x="72" y="52"/>
                  </a:lnTo>
                  <a:lnTo>
                    <a:pt x="120" y="78"/>
                  </a:lnTo>
                  <a:lnTo>
                    <a:pt x="146" y="94"/>
                  </a:lnTo>
                  <a:lnTo>
                    <a:pt x="172" y="110"/>
                  </a:lnTo>
                  <a:lnTo>
                    <a:pt x="200" y="130"/>
                  </a:lnTo>
                  <a:lnTo>
                    <a:pt x="226" y="152"/>
                  </a:lnTo>
                  <a:lnTo>
                    <a:pt x="252" y="176"/>
                  </a:lnTo>
                  <a:lnTo>
                    <a:pt x="278" y="200"/>
                  </a:lnTo>
                  <a:lnTo>
                    <a:pt x="300" y="228"/>
                  </a:lnTo>
                  <a:lnTo>
                    <a:pt x="322" y="258"/>
                  </a:lnTo>
                  <a:lnTo>
                    <a:pt x="340" y="284"/>
                  </a:lnTo>
                  <a:lnTo>
                    <a:pt x="360" y="308"/>
                  </a:lnTo>
                  <a:lnTo>
                    <a:pt x="386" y="338"/>
                  </a:lnTo>
                  <a:lnTo>
                    <a:pt x="416" y="366"/>
                  </a:lnTo>
                  <a:lnTo>
                    <a:pt x="432" y="378"/>
                  </a:lnTo>
                  <a:lnTo>
                    <a:pt x="448" y="390"/>
                  </a:lnTo>
                  <a:lnTo>
                    <a:pt x="464" y="398"/>
                  </a:lnTo>
                  <a:lnTo>
                    <a:pt x="480" y="404"/>
                  </a:lnTo>
                  <a:lnTo>
                    <a:pt x="496" y="408"/>
                  </a:lnTo>
                  <a:lnTo>
                    <a:pt x="512" y="408"/>
                  </a:lnTo>
                  <a:lnTo>
                    <a:pt x="500" y="402"/>
                  </a:lnTo>
                  <a:lnTo>
                    <a:pt x="466" y="384"/>
                  </a:lnTo>
                  <a:lnTo>
                    <a:pt x="446" y="372"/>
                  </a:lnTo>
                  <a:lnTo>
                    <a:pt x="426" y="356"/>
                  </a:lnTo>
                  <a:lnTo>
                    <a:pt x="404" y="338"/>
                  </a:lnTo>
                  <a:lnTo>
                    <a:pt x="386" y="318"/>
                  </a:lnTo>
                  <a:lnTo>
                    <a:pt x="402" y="334"/>
                  </a:lnTo>
                  <a:lnTo>
                    <a:pt x="422" y="348"/>
                  </a:lnTo>
                  <a:lnTo>
                    <a:pt x="446" y="364"/>
                  </a:lnTo>
                  <a:lnTo>
                    <a:pt x="474" y="380"/>
                  </a:lnTo>
                  <a:lnTo>
                    <a:pt x="488" y="386"/>
                  </a:lnTo>
                  <a:lnTo>
                    <a:pt x="502" y="392"/>
                  </a:lnTo>
                  <a:lnTo>
                    <a:pt x="518" y="396"/>
                  </a:lnTo>
                  <a:lnTo>
                    <a:pt x="532" y="398"/>
                  </a:lnTo>
                  <a:lnTo>
                    <a:pt x="546" y="398"/>
                  </a:lnTo>
                  <a:lnTo>
                    <a:pt x="560" y="394"/>
                  </a:lnTo>
                  <a:lnTo>
                    <a:pt x="484" y="342"/>
                  </a:lnTo>
                  <a:lnTo>
                    <a:pt x="420" y="294"/>
                  </a:lnTo>
                  <a:lnTo>
                    <a:pt x="358" y="250"/>
                  </a:lnTo>
                  <a:lnTo>
                    <a:pt x="346" y="238"/>
                  </a:lnTo>
                  <a:lnTo>
                    <a:pt x="332" y="224"/>
                  </a:lnTo>
                  <a:lnTo>
                    <a:pt x="304" y="192"/>
                  </a:lnTo>
                  <a:lnTo>
                    <a:pt x="272" y="156"/>
                  </a:lnTo>
                  <a:lnTo>
                    <a:pt x="236" y="118"/>
                  </a:lnTo>
                  <a:lnTo>
                    <a:pt x="214" y="100"/>
                  </a:lnTo>
                  <a:lnTo>
                    <a:pt x="192" y="82"/>
                  </a:lnTo>
                  <a:lnTo>
                    <a:pt x="166" y="64"/>
                  </a:lnTo>
                  <a:lnTo>
                    <a:pt x="140" y="48"/>
                  </a:lnTo>
                  <a:lnTo>
                    <a:pt x="110" y="34"/>
                  </a:lnTo>
                  <a:lnTo>
                    <a:pt x="76" y="20"/>
                  </a:lnTo>
                  <a:lnTo>
                    <a:pt x="40" y="8"/>
                  </a:lnTo>
                  <a:lnTo>
                    <a:pt x="0" y="0"/>
                  </a:lnTo>
                  <a:lnTo>
                    <a:pt x="0" y="22"/>
                  </a:lnTo>
                  <a:close/>
                </a:path>
              </a:pathLst>
            </a:custGeom>
            <a:solidFill>
              <a:srgbClr val="BCBBC2"/>
            </a:solidFill>
            <a:ln w="9525">
              <a:noFill/>
              <a:round/>
              <a:headEnd/>
              <a:tailEnd/>
            </a:ln>
          </p:spPr>
          <p:txBody>
            <a:bodyPr/>
            <a:lstStyle/>
            <a:p>
              <a:endParaRPr lang="en-US"/>
            </a:p>
          </p:txBody>
        </p:sp>
        <p:sp>
          <p:nvSpPr>
            <p:cNvPr id="20524" name="Freeform 11"/>
            <p:cNvSpPr>
              <a:spLocks/>
            </p:cNvSpPr>
            <p:nvPr/>
          </p:nvSpPr>
          <p:spPr bwMode="auto">
            <a:xfrm>
              <a:off x="394" y="882"/>
              <a:ext cx="300" cy="336"/>
            </a:xfrm>
            <a:custGeom>
              <a:avLst/>
              <a:gdLst>
                <a:gd name="T0" fmla="*/ 0 w 300"/>
                <a:gd name="T1" fmla="*/ 66 h 336"/>
                <a:gd name="T2" fmla="*/ 2 w 300"/>
                <a:gd name="T3" fmla="*/ 50 h 336"/>
                <a:gd name="T4" fmla="*/ 12 w 300"/>
                <a:gd name="T5" fmla="*/ 30 h 336"/>
                <a:gd name="T6" fmla="*/ 36 w 300"/>
                <a:gd name="T7" fmla="*/ 10 h 336"/>
                <a:gd name="T8" fmla="*/ 56 w 300"/>
                <a:gd name="T9" fmla="*/ 4 h 336"/>
                <a:gd name="T10" fmla="*/ 92 w 300"/>
                <a:gd name="T11" fmla="*/ 2 h 336"/>
                <a:gd name="T12" fmla="*/ 118 w 300"/>
                <a:gd name="T13" fmla="*/ 14 h 336"/>
                <a:gd name="T14" fmla="*/ 140 w 300"/>
                <a:gd name="T15" fmla="*/ 38 h 336"/>
                <a:gd name="T16" fmla="*/ 166 w 300"/>
                <a:gd name="T17" fmla="*/ 70 h 336"/>
                <a:gd name="T18" fmla="*/ 198 w 300"/>
                <a:gd name="T19" fmla="*/ 106 h 336"/>
                <a:gd name="T20" fmla="*/ 240 w 300"/>
                <a:gd name="T21" fmla="*/ 136 h 336"/>
                <a:gd name="T22" fmla="*/ 296 w 300"/>
                <a:gd name="T23" fmla="*/ 166 h 336"/>
                <a:gd name="T24" fmla="*/ 300 w 300"/>
                <a:gd name="T25" fmla="*/ 168 h 336"/>
                <a:gd name="T26" fmla="*/ 298 w 300"/>
                <a:gd name="T27" fmla="*/ 176 h 336"/>
                <a:gd name="T28" fmla="*/ 286 w 300"/>
                <a:gd name="T29" fmla="*/ 184 h 336"/>
                <a:gd name="T30" fmla="*/ 270 w 300"/>
                <a:gd name="T31" fmla="*/ 188 h 336"/>
                <a:gd name="T32" fmla="*/ 262 w 300"/>
                <a:gd name="T33" fmla="*/ 188 h 336"/>
                <a:gd name="T34" fmla="*/ 266 w 300"/>
                <a:gd name="T35" fmla="*/ 204 h 336"/>
                <a:gd name="T36" fmla="*/ 262 w 300"/>
                <a:gd name="T37" fmla="*/ 212 h 336"/>
                <a:gd name="T38" fmla="*/ 244 w 300"/>
                <a:gd name="T39" fmla="*/ 210 h 336"/>
                <a:gd name="T40" fmla="*/ 244 w 300"/>
                <a:gd name="T41" fmla="*/ 216 h 336"/>
                <a:gd name="T42" fmla="*/ 240 w 300"/>
                <a:gd name="T43" fmla="*/ 236 h 336"/>
                <a:gd name="T44" fmla="*/ 230 w 300"/>
                <a:gd name="T45" fmla="*/ 240 h 336"/>
                <a:gd name="T46" fmla="*/ 220 w 300"/>
                <a:gd name="T47" fmla="*/ 238 h 336"/>
                <a:gd name="T48" fmla="*/ 222 w 300"/>
                <a:gd name="T49" fmla="*/ 252 h 336"/>
                <a:gd name="T50" fmla="*/ 220 w 300"/>
                <a:gd name="T51" fmla="*/ 264 h 336"/>
                <a:gd name="T52" fmla="*/ 208 w 300"/>
                <a:gd name="T53" fmla="*/ 270 h 336"/>
                <a:gd name="T54" fmla="*/ 196 w 300"/>
                <a:gd name="T55" fmla="*/ 266 h 336"/>
                <a:gd name="T56" fmla="*/ 196 w 300"/>
                <a:gd name="T57" fmla="*/ 284 h 336"/>
                <a:gd name="T58" fmla="*/ 188 w 300"/>
                <a:gd name="T59" fmla="*/ 292 h 336"/>
                <a:gd name="T60" fmla="*/ 172 w 300"/>
                <a:gd name="T61" fmla="*/ 282 h 336"/>
                <a:gd name="T62" fmla="*/ 172 w 300"/>
                <a:gd name="T63" fmla="*/ 288 h 336"/>
                <a:gd name="T64" fmla="*/ 166 w 300"/>
                <a:gd name="T65" fmla="*/ 306 h 336"/>
                <a:gd name="T66" fmla="*/ 154 w 300"/>
                <a:gd name="T67" fmla="*/ 308 h 336"/>
                <a:gd name="T68" fmla="*/ 148 w 300"/>
                <a:gd name="T69" fmla="*/ 302 h 336"/>
                <a:gd name="T70" fmla="*/ 144 w 300"/>
                <a:gd name="T71" fmla="*/ 316 h 336"/>
                <a:gd name="T72" fmla="*/ 136 w 300"/>
                <a:gd name="T73" fmla="*/ 320 h 336"/>
                <a:gd name="T74" fmla="*/ 122 w 300"/>
                <a:gd name="T75" fmla="*/ 306 h 336"/>
                <a:gd name="T76" fmla="*/ 124 w 300"/>
                <a:gd name="T77" fmla="*/ 324 h 336"/>
                <a:gd name="T78" fmla="*/ 120 w 300"/>
                <a:gd name="T79" fmla="*/ 336 h 336"/>
                <a:gd name="T80" fmla="*/ 118 w 300"/>
                <a:gd name="T81" fmla="*/ 334 h 336"/>
                <a:gd name="T82" fmla="*/ 106 w 300"/>
                <a:gd name="T83" fmla="*/ 314 h 336"/>
                <a:gd name="T84" fmla="*/ 86 w 300"/>
                <a:gd name="T85" fmla="*/ 244 h 336"/>
                <a:gd name="T86" fmla="*/ 78 w 300"/>
                <a:gd name="T87" fmla="*/ 202 h 336"/>
                <a:gd name="T88" fmla="*/ 66 w 300"/>
                <a:gd name="T89" fmla="*/ 152 h 336"/>
                <a:gd name="T90" fmla="*/ 50 w 300"/>
                <a:gd name="T91" fmla="*/ 114 h 336"/>
                <a:gd name="T92" fmla="*/ 28 w 300"/>
                <a:gd name="T93" fmla="*/ 92 h 336"/>
                <a:gd name="T94" fmla="*/ 0 w 300"/>
                <a:gd name="T95" fmla="*/ 88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0"/>
                <a:gd name="T145" fmla="*/ 0 h 336"/>
                <a:gd name="T146" fmla="*/ 300 w 300"/>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0" h="336">
                  <a:moveTo>
                    <a:pt x="0" y="66"/>
                  </a:moveTo>
                  <a:lnTo>
                    <a:pt x="0" y="66"/>
                  </a:lnTo>
                  <a:lnTo>
                    <a:pt x="0" y="58"/>
                  </a:lnTo>
                  <a:lnTo>
                    <a:pt x="2" y="50"/>
                  </a:lnTo>
                  <a:lnTo>
                    <a:pt x="6" y="40"/>
                  </a:lnTo>
                  <a:lnTo>
                    <a:pt x="12" y="30"/>
                  </a:lnTo>
                  <a:lnTo>
                    <a:pt x="22" y="20"/>
                  </a:lnTo>
                  <a:lnTo>
                    <a:pt x="36" y="10"/>
                  </a:lnTo>
                  <a:lnTo>
                    <a:pt x="56" y="4"/>
                  </a:lnTo>
                  <a:lnTo>
                    <a:pt x="74" y="0"/>
                  </a:lnTo>
                  <a:lnTo>
                    <a:pt x="92" y="2"/>
                  </a:lnTo>
                  <a:lnTo>
                    <a:pt x="106" y="6"/>
                  </a:lnTo>
                  <a:lnTo>
                    <a:pt x="118" y="14"/>
                  </a:lnTo>
                  <a:lnTo>
                    <a:pt x="130" y="26"/>
                  </a:lnTo>
                  <a:lnTo>
                    <a:pt x="140" y="38"/>
                  </a:lnTo>
                  <a:lnTo>
                    <a:pt x="166" y="70"/>
                  </a:lnTo>
                  <a:lnTo>
                    <a:pt x="180" y="88"/>
                  </a:lnTo>
                  <a:lnTo>
                    <a:pt x="198" y="106"/>
                  </a:lnTo>
                  <a:lnTo>
                    <a:pt x="218" y="122"/>
                  </a:lnTo>
                  <a:lnTo>
                    <a:pt x="240" y="136"/>
                  </a:lnTo>
                  <a:lnTo>
                    <a:pt x="276" y="158"/>
                  </a:lnTo>
                  <a:lnTo>
                    <a:pt x="296" y="166"/>
                  </a:lnTo>
                  <a:lnTo>
                    <a:pt x="300" y="168"/>
                  </a:lnTo>
                  <a:lnTo>
                    <a:pt x="300" y="172"/>
                  </a:lnTo>
                  <a:lnTo>
                    <a:pt x="298" y="176"/>
                  </a:lnTo>
                  <a:lnTo>
                    <a:pt x="294" y="180"/>
                  </a:lnTo>
                  <a:lnTo>
                    <a:pt x="286" y="184"/>
                  </a:lnTo>
                  <a:lnTo>
                    <a:pt x="280" y="186"/>
                  </a:lnTo>
                  <a:lnTo>
                    <a:pt x="270" y="188"/>
                  </a:lnTo>
                  <a:lnTo>
                    <a:pt x="262" y="188"/>
                  </a:lnTo>
                  <a:lnTo>
                    <a:pt x="264" y="194"/>
                  </a:lnTo>
                  <a:lnTo>
                    <a:pt x="266" y="204"/>
                  </a:lnTo>
                  <a:lnTo>
                    <a:pt x="264" y="210"/>
                  </a:lnTo>
                  <a:lnTo>
                    <a:pt x="262" y="212"/>
                  </a:lnTo>
                  <a:lnTo>
                    <a:pt x="254" y="212"/>
                  </a:lnTo>
                  <a:lnTo>
                    <a:pt x="244" y="210"/>
                  </a:lnTo>
                  <a:lnTo>
                    <a:pt x="244" y="216"/>
                  </a:lnTo>
                  <a:lnTo>
                    <a:pt x="244" y="230"/>
                  </a:lnTo>
                  <a:lnTo>
                    <a:pt x="240" y="236"/>
                  </a:lnTo>
                  <a:lnTo>
                    <a:pt x="236" y="240"/>
                  </a:lnTo>
                  <a:lnTo>
                    <a:pt x="230" y="240"/>
                  </a:lnTo>
                  <a:lnTo>
                    <a:pt x="220" y="238"/>
                  </a:lnTo>
                  <a:lnTo>
                    <a:pt x="222" y="244"/>
                  </a:lnTo>
                  <a:lnTo>
                    <a:pt x="222" y="252"/>
                  </a:lnTo>
                  <a:lnTo>
                    <a:pt x="222" y="258"/>
                  </a:lnTo>
                  <a:lnTo>
                    <a:pt x="220" y="264"/>
                  </a:lnTo>
                  <a:lnTo>
                    <a:pt x="216" y="268"/>
                  </a:lnTo>
                  <a:lnTo>
                    <a:pt x="208" y="270"/>
                  </a:lnTo>
                  <a:lnTo>
                    <a:pt x="196" y="266"/>
                  </a:lnTo>
                  <a:lnTo>
                    <a:pt x="196" y="272"/>
                  </a:lnTo>
                  <a:lnTo>
                    <a:pt x="196" y="284"/>
                  </a:lnTo>
                  <a:lnTo>
                    <a:pt x="194" y="288"/>
                  </a:lnTo>
                  <a:lnTo>
                    <a:pt x="188" y="292"/>
                  </a:lnTo>
                  <a:lnTo>
                    <a:pt x="182" y="290"/>
                  </a:lnTo>
                  <a:lnTo>
                    <a:pt x="172" y="282"/>
                  </a:lnTo>
                  <a:lnTo>
                    <a:pt x="172" y="288"/>
                  </a:lnTo>
                  <a:lnTo>
                    <a:pt x="168" y="300"/>
                  </a:lnTo>
                  <a:lnTo>
                    <a:pt x="166" y="306"/>
                  </a:lnTo>
                  <a:lnTo>
                    <a:pt x="160" y="308"/>
                  </a:lnTo>
                  <a:lnTo>
                    <a:pt x="154" y="308"/>
                  </a:lnTo>
                  <a:lnTo>
                    <a:pt x="148" y="302"/>
                  </a:lnTo>
                  <a:lnTo>
                    <a:pt x="146" y="306"/>
                  </a:lnTo>
                  <a:lnTo>
                    <a:pt x="144" y="316"/>
                  </a:lnTo>
                  <a:lnTo>
                    <a:pt x="142" y="320"/>
                  </a:lnTo>
                  <a:lnTo>
                    <a:pt x="136" y="320"/>
                  </a:lnTo>
                  <a:lnTo>
                    <a:pt x="130" y="316"/>
                  </a:lnTo>
                  <a:lnTo>
                    <a:pt x="122" y="306"/>
                  </a:lnTo>
                  <a:lnTo>
                    <a:pt x="124" y="324"/>
                  </a:lnTo>
                  <a:lnTo>
                    <a:pt x="122" y="334"/>
                  </a:lnTo>
                  <a:lnTo>
                    <a:pt x="120" y="336"/>
                  </a:lnTo>
                  <a:lnTo>
                    <a:pt x="118" y="334"/>
                  </a:lnTo>
                  <a:lnTo>
                    <a:pt x="112" y="326"/>
                  </a:lnTo>
                  <a:lnTo>
                    <a:pt x="106" y="314"/>
                  </a:lnTo>
                  <a:lnTo>
                    <a:pt x="94" y="284"/>
                  </a:lnTo>
                  <a:lnTo>
                    <a:pt x="86" y="244"/>
                  </a:lnTo>
                  <a:lnTo>
                    <a:pt x="78" y="202"/>
                  </a:lnTo>
                  <a:lnTo>
                    <a:pt x="72" y="174"/>
                  </a:lnTo>
                  <a:lnTo>
                    <a:pt x="66" y="152"/>
                  </a:lnTo>
                  <a:lnTo>
                    <a:pt x="58" y="132"/>
                  </a:lnTo>
                  <a:lnTo>
                    <a:pt x="50" y="114"/>
                  </a:lnTo>
                  <a:lnTo>
                    <a:pt x="40" y="102"/>
                  </a:lnTo>
                  <a:lnTo>
                    <a:pt x="28" y="92"/>
                  </a:lnTo>
                  <a:lnTo>
                    <a:pt x="14" y="88"/>
                  </a:lnTo>
                  <a:lnTo>
                    <a:pt x="0" y="88"/>
                  </a:lnTo>
                  <a:lnTo>
                    <a:pt x="0" y="66"/>
                  </a:lnTo>
                  <a:close/>
                </a:path>
              </a:pathLst>
            </a:custGeom>
            <a:solidFill>
              <a:srgbClr val="6F7283"/>
            </a:solidFill>
            <a:ln w="9525">
              <a:noFill/>
              <a:round/>
              <a:headEnd/>
              <a:tailEnd/>
            </a:ln>
          </p:spPr>
          <p:txBody>
            <a:bodyPr/>
            <a:lstStyle/>
            <a:p>
              <a:endParaRPr lang="en-US"/>
            </a:p>
          </p:txBody>
        </p:sp>
        <p:sp>
          <p:nvSpPr>
            <p:cNvPr id="20525" name="Freeform 12"/>
            <p:cNvSpPr>
              <a:spLocks/>
            </p:cNvSpPr>
            <p:nvPr/>
          </p:nvSpPr>
          <p:spPr bwMode="auto">
            <a:xfrm>
              <a:off x="360" y="942"/>
              <a:ext cx="60" cy="40"/>
            </a:xfrm>
            <a:custGeom>
              <a:avLst/>
              <a:gdLst>
                <a:gd name="T0" fmla="*/ 60 w 60"/>
                <a:gd name="T1" fmla="*/ 16 h 40"/>
                <a:gd name="T2" fmla="*/ 60 w 60"/>
                <a:gd name="T3" fmla="*/ 16 h 40"/>
                <a:gd name="T4" fmla="*/ 50 w 60"/>
                <a:gd name="T5" fmla="*/ 12 h 40"/>
                <a:gd name="T6" fmla="*/ 44 w 60"/>
                <a:gd name="T7" fmla="*/ 8 h 40"/>
                <a:gd name="T8" fmla="*/ 36 w 60"/>
                <a:gd name="T9" fmla="*/ 0 h 40"/>
                <a:gd name="T10" fmla="*/ 36 w 60"/>
                <a:gd name="T11" fmla="*/ 0 h 40"/>
                <a:gd name="T12" fmla="*/ 30 w 60"/>
                <a:gd name="T13" fmla="*/ 6 h 40"/>
                <a:gd name="T14" fmla="*/ 22 w 60"/>
                <a:gd name="T15" fmla="*/ 12 h 40"/>
                <a:gd name="T16" fmla="*/ 14 w 60"/>
                <a:gd name="T17" fmla="*/ 16 h 40"/>
                <a:gd name="T18" fmla="*/ 14 w 60"/>
                <a:gd name="T19" fmla="*/ 16 h 40"/>
                <a:gd name="T20" fmla="*/ 8 w 60"/>
                <a:gd name="T21" fmla="*/ 22 h 40"/>
                <a:gd name="T22" fmla="*/ 2 w 60"/>
                <a:gd name="T23" fmla="*/ 30 h 40"/>
                <a:gd name="T24" fmla="*/ 0 w 60"/>
                <a:gd name="T25" fmla="*/ 40 h 40"/>
                <a:gd name="T26" fmla="*/ 0 w 60"/>
                <a:gd name="T27" fmla="*/ 40 h 40"/>
                <a:gd name="T28" fmla="*/ 8 w 60"/>
                <a:gd name="T29" fmla="*/ 34 h 40"/>
                <a:gd name="T30" fmla="*/ 16 w 60"/>
                <a:gd name="T31" fmla="*/ 32 h 40"/>
                <a:gd name="T32" fmla="*/ 24 w 60"/>
                <a:gd name="T33" fmla="*/ 30 h 40"/>
                <a:gd name="T34" fmla="*/ 24 w 60"/>
                <a:gd name="T35" fmla="*/ 30 h 40"/>
                <a:gd name="T36" fmla="*/ 48 w 60"/>
                <a:gd name="T37" fmla="*/ 26 h 40"/>
                <a:gd name="T38" fmla="*/ 48 w 60"/>
                <a:gd name="T39" fmla="*/ 26 h 40"/>
                <a:gd name="T40" fmla="*/ 52 w 60"/>
                <a:gd name="T41" fmla="*/ 22 h 40"/>
                <a:gd name="T42" fmla="*/ 54 w 60"/>
                <a:gd name="T43" fmla="*/ 18 h 40"/>
                <a:gd name="T44" fmla="*/ 60 w 60"/>
                <a:gd name="T45" fmla="*/ 16 h 40"/>
                <a:gd name="T46" fmla="*/ 60 w 60"/>
                <a:gd name="T47" fmla="*/ 16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40"/>
                <a:gd name="T74" fmla="*/ 60 w 60"/>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40">
                  <a:moveTo>
                    <a:pt x="60" y="16"/>
                  </a:moveTo>
                  <a:lnTo>
                    <a:pt x="60" y="16"/>
                  </a:lnTo>
                  <a:lnTo>
                    <a:pt x="50" y="12"/>
                  </a:lnTo>
                  <a:lnTo>
                    <a:pt x="44" y="8"/>
                  </a:lnTo>
                  <a:lnTo>
                    <a:pt x="36" y="0"/>
                  </a:lnTo>
                  <a:lnTo>
                    <a:pt x="30" y="6"/>
                  </a:lnTo>
                  <a:lnTo>
                    <a:pt x="22" y="12"/>
                  </a:lnTo>
                  <a:lnTo>
                    <a:pt x="14" y="16"/>
                  </a:lnTo>
                  <a:lnTo>
                    <a:pt x="8" y="22"/>
                  </a:lnTo>
                  <a:lnTo>
                    <a:pt x="2" y="30"/>
                  </a:lnTo>
                  <a:lnTo>
                    <a:pt x="0" y="40"/>
                  </a:lnTo>
                  <a:lnTo>
                    <a:pt x="8" y="34"/>
                  </a:lnTo>
                  <a:lnTo>
                    <a:pt x="16" y="32"/>
                  </a:lnTo>
                  <a:lnTo>
                    <a:pt x="24" y="30"/>
                  </a:lnTo>
                  <a:lnTo>
                    <a:pt x="48" y="26"/>
                  </a:lnTo>
                  <a:lnTo>
                    <a:pt x="52" y="22"/>
                  </a:lnTo>
                  <a:lnTo>
                    <a:pt x="54" y="18"/>
                  </a:lnTo>
                  <a:lnTo>
                    <a:pt x="60" y="16"/>
                  </a:lnTo>
                  <a:close/>
                </a:path>
              </a:pathLst>
            </a:custGeom>
            <a:solidFill>
              <a:srgbClr val="484B58"/>
            </a:solidFill>
            <a:ln w="9525">
              <a:noFill/>
              <a:round/>
              <a:headEnd/>
              <a:tailEnd/>
            </a:ln>
          </p:spPr>
          <p:txBody>
            <a:bodyPr/>
            <a:lstStyle/>
            <a:p>
              <a:endParaRPr lang="en-US"/>
            </a:p>
          </p:txBody>
        </p:sp>
        <p:sp>
          <p:nvSpPr>
            <p:cNvPr id="20526" name="Freeform 13"/>
            <p:cNvSpPr>
              <a:spLocks/>
            </p:cNvSpPr>
            <p:nvPr/>
          </p:nvSpPr>
          <p:spPr bwMode="auto">
            <a:xfrm>
              <a:off x="382" y="940"/>
              <a:ext cx="34" cy="18"/>
            </a:xfrm>
            <a:custGeom>
              <a:avLst/>
              <a:gdLst>
                <a:gd name="T0" fmla="*/ 0 w 34"/>
                <a:gd name="T1" fmla="*/ 12 h 18"/>
                <a:gd name="T2" fmla="*/ 0 w 34"/>
                <a:gd name="T3" fmla="*/ 12 h 18"/>
                <a:gd name="T4" fmla="*/ 6 w 34"/>
                <a:gd name="T5" fmla="*/ 12 h 18"/>
                <a:gd name="T6" fmla="*/ 14 w 34"/>
                <a:gd name="T7" fmla="*/ 14 h 18"/>
                <a:gd name="T8" fmla="*/ 14 w 34"/>
                <a:gd name="T9" fmla="*/ 14 h 18"/>
                <a:gd name="T10" fmla="*/ 22 w 34"/>
                <a:gd name="T11" fmla="*/ 16 h 18"/>
                <a:gd name="T12" fmla="*/ 30 w 34"/>
                <a:gd name="T13" fmla="*/ 18 h 18"/>
                <a:gd name="T14" fmla="*/ 30 w 34"/>
                <a:gd name="T15" fmla="*/ 18 h 18"/>
                <a:gd name="T16" fmla="*/ 34 w 34"/>
                <a:gd name="T17" fmla="*/ 16 h 18"/>
                <a:gd name="T18" fmla="*/ 34 w 34"/>
                <a:gd name="T19" fmla="*/ 10 h 18"/>
                <a:gd name="T20" fmla="*/ 32 w 34"/>
                <a:gd name="T21" fmla="*/ 6 h 18"/>
                <a:gd name="T22" fmla="*/ 26 w 34"/>
                <a:gd name="T23" fmla="*/ 2 h 18"/>
                <a:gd name="T24" fmla="*/ 26 w 34"/>
                <a:gd name="T25" fmla="*/ 2 h 18"/>
                <a:gd name="T26" fmla="*/ 20 w 34"/>
                <a:gd name="T27" fmla="*/ 0 h 18"/>
                <a:gd name="T28" fmla="*/ 12 w 34"/>
                <a:gd name="T29" fmla="*/ 0 h 18"/>
                <a:gd name="T30" fmla="*/ 6 w 34"/>
                <a:gd name="T31" fmla="*/ 4 h 18"/>
                <a:gd name="T32" fmla="*/ 0 w 34"/>
                <a:gd name="T33" fmla="*/ 12 h 18"/>
                <a:gd name="T34" fmla="*/ 0 w 3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18"/>
                <a:gd name="T56" fmla="*/ 34 w 3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18">
                  <a:moveTo>
                    <a:pt x="0" y="12"/>
                  </a:moveTo>
                  <a:lnTo>
                    <a:pt x="0" y="12"/>
                  </a:lnTo>
                  <a:lnTo>
                    <a:pt x="6" y="12"/>
                  </a:lnTo>
                  <a:lnTo>
                    <a:pt x="14" y="14"/>
                  </a:lnTo>
                  <a:lnTo>
                    <a:pt x="22" y="16"/>
                  </a:lnTo>
                  <a:lnTo>
                    <a:pt x="30" y="18"/>
                  </a:lnTo>
                  <a:lnTo>
                    <a:pt x="34" y="16"/>
                  </a:lnTo>
                  <a:lnTo>
                    <a:pt x="34" y="10"/>
                  </a:lnTo>
                  <a:lnTo>
                    <a:pt x="32" y="6"/>
                  </a:lnTo>
                  <a:lnTo>
                    <a:pt x="26" y="2"/>
                  </a:lnTo>
                  <a:lnTo>
                    <a:pt x="20" y="0"/>
                  </a:lnTo>
                  <a:lnTo>
                    <a:pt x="12" y="0"/>
                  </a:lnTo>
                  <a:lnTo>
                    <a:pt x="6" y="4"/>
                  </a:lnTo>
                  <a:lnTo>
                    <a:pt x="0" y="12"/>
                  </a:lnTo>
                  <a:close/>
                </a:path>
              </a:pathLst>
            </a:custGeom>
            <a:solidFill>
              <a:srgbClr val="DAD9DD"/>
            </a:solidFill>
            <a:ln w="9525">
              <a:noFill/>
              <a:round/>
              <a:headEnd/>
              <a:tailEnd/>
            </a:ln>
          </p:spPr>
          <p:txBody>
            <a:bodyPr/>
            <a:lstStyle/>
            <a:p>
              <a:endParaRPr lang="en-US"/>
            </a:p>
          </p:txBody>
        </p:sp>
        <p:sp>
          <p:nvSpPr>
            <p:cNvPr id="20527" name="Freeform 14"/>
            <p:cNvSpPr>
              <a:spLocks/>
            </p:cNvSpPr>
            <p:nvPr/>
          </p:nvSpPr>
          <p:spPr bwMode="auto">
            <a:xfrm>
              <a:off x="434" y="928"/>
              <a:ext cx="30" cy="16"/>
            </a:xfrm>
            <a:custGeom>
              <a:avLst/>
              <a:gdLst>
                <a:gd name="T0" fmla="*/ 0 w 30"/>
                <a:gd name="T1" fmla="*/ 4 h 16"/>
                <a:gd name="T2" fmla="*/ 0 w 30"/>
                <a:gd name="T3" fmla="*/ 4 h 16"/>
                <a:gd name="T4" fmla="*/ 2 w 30"/>
                <a:gd name="T5" fmla="*/ 8 h 16"/>
                <a:gd name="T6" fmla="*/ 8 w 30"/>
                <a:gd name="T7" fmla="*/ 14 h 16"/>
                <a:gd name="T8" fmla="*/ 12 w 30"/>
                <a:gd name="T9" fmla="*/ 16 h 16"/>
                <a:gd name="T10" fmla="*/ 18 w 30"/>
                <a:gd name="T11" fmla="*/ 14 h 16"/>
                <a:gd name="T12" fmla="*/ 24 w 30"/>
                <a:gd name="T13" fmla="*/ 10 h 16"/>
                <a:gd name="T14" fmla="*/ 30 w 30"/>
                <a:gd name="T15" fmla="*/ 0 h 16"/>
                <a:gd name="T16" fmla="*/ 30 w 30"/>
                <a:gd name="T17" fmla="*/ 0 h 16"/>
                <a:gd name="T18" fmla="*/ 28 w 30"/>
                <a:gd name="T19" fmla="*/ 2 h 16"/>
                <a:gd name="T20" fmla="*/ 22 w 30"/>
                <a:gd name="T21" fmla="*/ 8 h 16"/>
                <a:gd name="T22" fmla="*/ 16 w 30"/>
                <a:gd name="T23" fmla="*/ 10 h 16"/>
                <a:gd name="T24" fmla="*/ 12 w 30"/>
                <a:gd name="T25" fmla="*/ 10 h 16"/>
                <a:gd name="T26" fmla="*/ 6 w 30"/>
                <a:gd name="T27" fmla="*/ 8 h 16"/>
                <a:gd name="T28" fmla="*/ 0 w 30"/>
                <a:gd name="T29" fmla="*/ 4 h 16"/>
                <a:gd name="T30" fmla="*/ 0 w 30"/>
                <a:gd name="T31" fmla="*/ 4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6"/>
                <a:gd name="T50" fmla="*/ 30 w 30"/>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6">
                  <a:moveTo>
                    <a:pt x="0" y="4"/>
                  </a:moveTo>
                  <a:lnTo>
                    <a:pt x="0" y="4"/>
                  </a:lnTo>
                  <a:lnTo>
                    <a:pt x="2" y="8"/>
                  </a:lnTo>
                  <a:lnTo>
                    <a:pt x="8" y="14"/>
                  </a:lnTo>
                  <a:lnTo>
                    <a:pt x="12" y="16"/>
                  </a:lnTo>
                  <a:lnTo>
                    <a:pt x="18" y="14"/>
                  </a:lnTo>
                  <a:lnTo>
                    <a:pt x="24" y="10"/>
                  </a:lnTo>
                  <a:lnTo>
                    <a:pt x="30" y="0"/>
                  </a:lnTo>
                  <a:lnTo>
                    <a:pt x="28" y="2"/>
                  </a:lnTo>
                  <a:lnTo>
                    <a:pt x="22" y="8"/>
                  </a:lnTo>
                  <a:lnTo>
                    <a:pt x="16" y="10"/>
                  </a:lnTo>
                  <a:lnTo>
                    <a:pt x="12" y="10"/>
                  </a:lnTo>
                  <a:lnTo>
                    <a:pt x="6" y="8"/>
                  </a:lnTo>
                  <a:lnTo>
                    <a:pt x="0" y="4"/>
                  </a:lnTo>
                  <a:close/>
                </a:path>
              </a:pathLst>
            </a:custGeom>
            <a:solidFill>
              <a:srgbClr val="000000"/>
            </a:solidFill>
            <a:ln w="9525">
              <a:noFill/>
              <a:round/>
              <a:headEnd/>
              <a:tailEnd/>
            </a:ln>
          </p:spPr>
          <p:txBody>
            <a:bodyPr/>
            <a:lstStyle/>
            <a:p>
              <a:endParaRPr lang="en-US"/>
            </a:p>
          </p:txBody>
        </p:sp>
        <p:sp>
          <p:nvSpPr>
            <p:cNvPr id="20528" name="Freeform 15"/>
            <p:cNvSpPr>
              <a:spLocks/>
            </p:cNvSpPr>
            <p:nvPr/>
          </p:nvSpPr>
          <p:spPr bwMode="auto">
            <a:xfrm>
              <a:off x="506" y="1060"/>
              <a:ext cx="30" cy="48"/>
            </a:xfrm>
            <a:custGeom>
              <a:avLst/>
              <a:gdLst>
                <a:gd name="T0" fmla="*/ 22 w 30"/>
                <a:gd name="T1" fmla="*/ 0 h 48"/>
                <a:gd name="T2" fmla="*/ 22 w 30"/>
                <a:gd name="T3" fmla="*/ 0 h 48"/>
                <a:gd name="T4" fmla="*/ 28 w 30"/>
                <a:gd name="T5" fmla="*/ 24 h 48"/>
                <a:gd name="T6" fmla="*/ 30 w 30"/>
                <a:gd name="T7" fmla="*/ 40 h 48"/>
                <a:gd name="T8" fmla="*/ 30 w 30"/>
                <a:gd name="T9" fmla="*/ 46 h 48"/>
                <a:gd name="T10" fmla="*/ 28 w 30"/>
                <a:gd name="T11" fmla="*/ 48 h 48"/>
                <a:gd name="T12" fmla="*/ 26 w 30"/>
                <a:gd name="T13" fmla="*/ 48 h 48"/>
                <a:gd name="T14" fmla="*/ 26 w 30"/>
                <a:gd name="T15" fmla="*/ 48 h 48"/>
                <a:gd name="T16" fmla="*/ 22 w 30"/>
                <a:gd name="T17" fmla="*/ 46 h 48"/>
                <a:gd name="T18" fmla="*/ 18 w 30"/>
                <a:gd name="T19" fmla="*/ 42 h 48"/>
                <a:gd name="T20" fmla="*/ 8 w 30"/>
                <a:gd name="T21" fmla="*/ 32 h 48"/>
                <a:gd name="T22" fmla="*/ 0 w 30"/>
                <a:gd name="T23" fmla="*/ 16 h 48"/>
                <a:gd name="T24" fmla="*/ 0 w 30"/>
                <a:gd name="T25" fmla="*/ 16 h 48"/>
                <a:gd name="T26" fmla="*/ 8 w 30"/>
                <a:gd name="T27" fmla="*/ 26 h 48"/>
                <a:gd name="T28" fmla="*/ 16 w 30"/>
                <a:gd name="T29" fmla="*/ 32 h 48"/>
                <a:gd name="T30" fmla="*/ 18 w 30"/>
                <a:gd name="T31" fmla="*/ 32 h 48"/>
                <a:gd name="T32" fmla="*/ 20 w 30"/>
                <a:gd name="T33" fmla="*/ 32 h 48"/>
                <a:gd name="T34" fmla="*/ 20 w 30"/>
                <a:gd name="T35" fmla="*/ 32 h 48"/>
                <a:gd name="T36" fmla="*/ 22 w 30"/>
                <a:gd name="T37" fmla="*/ 30 h 48"/>
                <a:gd name="T38" fmla="*/ 22 w 30"/>
                <a:gd name="T39" fmla="*/ 26 h 48"/>
                <a:gd name="T40" fmla="*/ 22 w 30"/>
                <a:gd name="T41" fmla="*/ 16 h 48"/>
                <a:gd name="T42" fmla="*/ 22 w 30"/>
                <a:gd name="T43" fmla="*/ 0 h 48"/>
                <a:gd name="T44" fmla="*/ 22 w 30"/>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48"/>
                <a:gd name="T71" fmla="*/ 30 w 30"/>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48">
                  <a:moveTo>
                    <a:pt x="22" y="0"/>
                  </a:moveTo>
                  <a:lnTo>
                    <a:pt x="22" y="0"/>
                  </a:lnTo>
                  <a:lnTo>
                    <a:pt x="28" y="24"/>
                  </a:lnTo>
                  <a:lnTo>
                    <a:pt x="30" y="40"/>
                  </a:lnTo>
                  <a:lnTo>
                    <a:pt x="30" y="46"/>
                  </a:lnTo>
                  <a:lnTo>
                    <a:pt x="28" y="48"/>
                  </a:lnTo>
                  <a:lnTo>
                    <a:pt x="26" y="48"/>
                  </a:lnTo>
                  <a:lnTo>
                    <a:pt x="22" y="46"/>
                  </a:lnTo>
                  <a:lnTo>
                    <a:pt x="18" y="42"/>
                  </a:lnTo>
                  <a:lnTo>
                    <a:pt x="8" y="32"/>
                  </a:lnTo>
                  <a:lnTo>
                    <a:pt x="0" y="16"/>
                  </a:lnTo>
                  <a:lnTo>
                    <a:pt x="8" y="26"/>
                  </a:lnTo>
                  <a:lnTo>
                    <a:pt x="16" y="32"/>
                  </a:lnTo>
                  <a:lnTo>
                    <a:pt x="18" y="32"/>
                  </a:lnTo>
                  <a:lnTo>
                    <a:pt x="20" y="32"/>
                  </a:lnTo>
                  <a:lnTo>
                    <a:pt x="22" y="30"/>
                  </a:lnTo>
                  <a:lnTo>
                    <a:pt x="22" y="26"/>
                  </a:lnTo>
                  <a:lnTo>
                    <a:pt x="22" y="16"/>
                  </a:lnTo>
                  <a:lnTo>
                    <a:pt x="22" y="0"/>
                  </a:lnTo>
                  <a:close/>
                </a:path>
              </a:pathLst>
            </a:custGeom>
            <a:solidFill>
              <a:srgbClr val="679E9C"/>
            </a:solidFill>
            <a:ln w="9525">
              <a:noFill/>
              <a:round/>
              <a:headEnd/>
              <a:tailEnd/>
            </a:ln>
          </p:spPr>
          <p:txBody>
            <a:bodyPr/>
            <a:lstStyle/>
            <a:p>
              <a:endParaRPr lang="en-US"/>
            </a:p>
          </p:txBody>
        </p:sp>
        <p:sp>
          <p:nvSpPr>
            <p:cNvPr id="20529" name="Freeform 16"/>
            <p:cNvSpPr>
              <a:spLocks/>
            </p:cNvSpPr>
            <p:nvPr/>
          </p:nvSpPr>
          <p:spPr bwMode="auto">
            <a:xfrm>
              <a:off x="546" y="1088"/>
              <a:ext cx="30" cy="48"/>
            </a:xfrm>
            <a:custGeom>
              <a:avLst/>
              <a:gdLst>
                <a:gd name="T0" fmla="*/ 22 w 30"/>
                <a:gd name="T1" fmla="*/ 0 h 48"/>
                <a:gd name="T2" fmla="*/ 22 w 30"/>
                <a:gd name="T3" fmla="*/ 0 h 48"/>
                <a:gd name="T4" fmla="*/ 28 w 30"/>
                <a:gd name="T5" fmla="*/ 24 h 48"/>
                <a:gd name="T6" fmla="*/ 30 w 30"/>
                <a:gd name="T7" fmla="*/ 40 h 48"/>
                <a:gd name="T8" fmla="*/ 30 w 30"/>
                <a:gd name="T9" fmla="*/ 46 h 48"/>
                <a:gd name="T10" fmla="*/ 28 w 30"/>
                <a:gd name="T11" fmla="*/ 46 h 48"/>
                <a:gd name="T12" fmla="*/ 26 w 30"/>
                <a:gd name="T13" fmla="*/ 48 h 48"/>
                <a:gd name="T14" fmla="*/ 26 w 30"/>
                <a:gd name="T15" fmla="*/ 48 h 48"/>
                <a:gd name="T16" fmla="*/ 22 w 30"/>
                <a:gd name="T17" fmla="*/ 46 h 48"/>
                <a:gd name="T18" fmla="*/ 18 w 30"/>
                <a:gd name="T19" fmla="*/ 42 h 48"/>
                <a:gd name="T20" fmla="*/ 8 w 30"/>
                <a:gd name="T21" fmla="*/ 32 h 48"/>
                <a:gd name="T22" fmla="*/ 0 w 30"/>
                <a:gd name="T23" fmla="*/ 16 h 48"/>
                <a:gd name="T24" fmla="*/ 0 w 30"/>
                <a:gd name="T25" fmla="*/ 16 h 48"/>
                <a:gd name="T26" fmla="*/ 8 w 30"/>
                <a:gd name="T27" fmla="*/ 26 h 48"/>
                <a:gd name="T28" fmla="*/ 16 w 30"/>
                <a:gd name="T29" fmla="*/ 30 h 48"/>
                <a:gd name="T30" fmla="*/ 18 w 30"/>
                <a:gd name="T31" fmla="*/ 32 h 48"/>
                <a:gd name="T32" fmla="*/ 20 w 30"/>
                <a:gd name="T33" fmla="*/ 32 h 48"/>
                <a:gd name="T34" fmla="*/ 20 w 30"/>
                <a:gd name="T35" fmla="*/ 32 h 48"/>
                <a:gd name="T36" fmla="*/ 22 w 30"/>
                <a:gd name="T37" fmla="*/ 30 h 48"/>
                <a:gd name="T38" fmla="*/ 22 w 30"/>
                <a:gd name="T39" fmla="*/ 26 h 48"/>
                <a:gd name="T40" fmla="*/ 22 w 30"/>
                <a:gd name="T41" fmla="*/ 14 h 48"/>
                <a:gd name="T42" fmla="*/ 22 w 30"/>
                <a:gd name="T43" fmla="*/ 0 h 48"/>
                <a:gd name="T44" fmla="*/ 22 w 30"/>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48"/>
                <a:gd name="T71" fmla="*/ 30 w 30"/>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48">
                  <a:moveTo>
                    <a:pt x="22" y="0"/>
                  </a:moveTo>
                  <a:lnTo>
                    <a:pt x="22" y="0"/>
                  </a:lnTo>
                  <a:lnTo>
                    <a:pt x="28" y="24"/>
                  </a:lnTo>
                  <a:lnTo>
                    <a:pt x="30" y="40"/>
                  </a:lnTo>
                  <a:lnTo>
                    <a:pt x="30" y="46"/>
                  </a:lnTo>
                  <a:lnTo>
                    <a:pt x="28" y="46"/>
                  </a:lnTo>
                  <a:lnTo>
                    <a:pt x="26" y="48"/>
                  </a:lnTo>
                  <a:lnTo>
                    <a:pt x="22" y="46"/>
                  </a:lnTo>
                  <a:lnTo>
                    <a:pt x="18" y="42"/>
                  </a:lnTo>
                  <a:lnTo>
                    <a:pt x="8" y="32"/>
                  </a:lnTo>
                  <a:lnTo>
                    <a:pt x="0" y="16"/>
                  </a:lnTo>
                  <a:lnTo>
                    <a:pt x="8" y="26"/>
                  </a:lnTo>
                  <a:lnTo>
                    <a:pt x="16" y="30"/>
                  </a:lnTo>
                  <a:lnTo>
                    <a:pt x="18" y="32"/>
                  </a:lnTo>
                  <a:lnTo>
                    <a:pt x="20" y="32"/>
                  </a:lnTo>
                  <a:lnTo>
                    <a:pt x="22" y="30"/>
                  </a:lnTo>
                  <a:lnTo>
                    <a:pt x="22" y="26"/>
                  </a:lnTo>
                  <a:lnTo>
                    <a:pt x="22" y="14"/>
                  </a:lnTo>
                  <a:lnTo>
                    <a:pt x="22" y="0"/>
                  </a:lnTo>
                  <a:close/>
                </a:path>
              </a:pathLst>
            </a:custGeom>
            <a:solidFill>
              <a:srgbClr val="679E9C"/>
            </a:solidFill>
            <a:ln w="9525">
              <a:noFill/>
              <a:round/>
              <a:headEnd/>
              <a:tailEnd/>
            </a:ln>
          </p:spPr>
          <p:txBody>
            <a:bodyPr/>
            <a:lstStyle/>
            <a:p>
              <a:endParaRPr lang="en-US"/>
            </a:p>
          </p:txBody>
        </p:sp>
        <p:sp>
          <p:nvSpPr>
            <p:cNvPr id="20530" name="Freeform 17"/>
            <p:cNvSpPr>
              <a:spLocks/>
            </p:cNvSpPr>
            <p:nvPr/>
          </p:nvSpPr>
          <p:spPr bwMode="auto">
            <a:xfrm>
              <a:off x="536" y="1034"/>
              <a:ext cx="32" cy="48"/>
            </a:xfrm>
            <a:custGeom>
              <a:avLst/>
              <a:gdLst>
                <a:gd name="T0" fmla="*/ 22 w 32"/>
                <a:gd name="T1" fmla="*/ 0 h 48"/>
                <a:gd name="T2" fmla="*/ 22 w 32"/>
                <a:gd name="T3" fmla="*/ 0 h 48"/>
                <a:gd name="T4" fmla="*/ 30 w 32"/>
                <a:gd name="T5" fmla="*/ 24 h 48"/>
                <a:gd name="T6" fmla="*/ 32 w 32"/>
                <a:gd name="T7" fmla="*/ 42 h 48"/>
                <a:gd name="T8" fmla="*/ 30 w 32"/>
                <a:gd name="T9" fmla="*/ 46 h 48"/>
                <a:gd name="T10" fmla="*/ 30 w 32"/>
                <a:gd name="T11" fmla="*/ 48 h 48"/>
                <a:gd name="T12" fmla="*/ 28 w 32"/>
                <a:gd name="T13" fmla="*/ 48 h 48"/>
                <a:gd name="T14" fmla="*/ 28 w 32"/>
                <a:gd name="T15" fmla="*/ 48 h 48"/>
                <a:gd name="T16" fmla="*/ 24 w 32"/>
                <a:gd name="T17" fmla="*/ 46 h 48"/>
                <a:gd name="T18" fmla="*/ 18 w 32"/>
                <a:gd name="T19" fmla="*/ 44 h 48"/>
                <a:gd name="T20" fmla="*/ 10 w 32"/>
                <a:gd name="T21" fmla="*/ 32 h 48"/>
                <a:gd name="T22" fmla="*/ 0 w 32"/>
                <a:gd name="T23" fmla="*/ 18 h 48"/>
                <a:gd name="T24" fmla="*/ 0 w 32"/>
                <a:gd name="T25" fmla="*/ 18 h 48"/>
                <a:gd name="T26" fmla="*/ 10 w 32"/>
                <a:gd name="T27" fmla="*/ 26 h 48"/>
                <a:gd name="T28" fmla="*/ 16 w 32"/>
                <a:gd name="T29" fmla="*/ 32 h 48"/>
                <a:gd name="T30" fmla="*/ 20 w 32"/>
                <a:gd name="T31" fmla="*/ 34 h 48"/>
                <a:gd name="T32" fmla="*/ 22 w 32"/>
                <a:gd name="T33" fmla="*/ 34 h 48"/>
                <a:gd name="T34" fmla="*/ 22 w 32"/>
                <a:gd name="T35" fmla="*/ 34 h 48"/>
                <a:gd name="T36" fmla="*/ 24 w 32"/>
                <a:gd name="T37" fmla="*/ 32 h 48"/>
                <a:gd name="T38" fmla="*/ 24 w 32"/>
                <a:gd name="T39" fmla="*/ 28 h 48"/>
                <a:gd name="T40" fmla="*/ 24 w 32"/>
                <a:gd name="T41" fmla="*/ 16 h 48"/>
                <a:gd name="T42" fmla="*/ 22 w 32"/>
                <a:gd name="T43" fmla="*/ 0 h 48"/>
                <a:gd name="T44" fmla="*/ 22 w 32"/>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48"/>
                <a:gd name="T71" fmla="*/ 32 w 32"/>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48">
                  <a:moveTo>
                    <a:pt x="22" y="0"/>
                  </a:moveTo>
                  <a:lnTo>
                    <a:pt x="22" y="0"/>
                  </a:lnTo>
                  <a:lnTo>
                    <a:pt x="30" y="24"/>
                  </a:lnTo>
                  <a:lnTo>
                    <a:pt x="32" y="42"/>
                  </a:lnTo>
                  <a:lnTo>
                    <a:pt x="30" y="46"/>
                  </a:lnTo>
                  <a:lnTo>
                    <a:pt x="30" y="48"/>
                  </a:lnTo>
                  <a:lnTo>
                    <a:pt x="28" y="48"/>
                  </a:lnTo>
                  <a:lnTo>
                    <a:pt x="24" y="46"/>
                  </a:lnTo>
                  <a:lnTo>
                    <a:pt x="18" y="44"/>
                  </a:lnTo>
                  <a:lnTo>
                    <a:pt x="10" y="32"/>
                  </a:lnTo>
                  <a:lnTo>
                    <a:pt x="0" y="18"/>
                  </a:lnTo>
                  <a:lnTo>
                    <a:pt x="10" y="26"/>
                  </a:lnTo>
                  <a:lnTo>
                    <a:pt x="16" y="32"/>
                  </a:lnTo>
                  <a:lnTo>
                    <a:pt x="20" y="34"/>
                  </a:lnTo>
                  <a:lnTo>
                    <a:pt x="22" y="34"/>
                  </a:lnTo>
                  <a:lnTo>
                    <a:pt x="24" y="32"/>
                  </a:lnTo>
                  <a:lnTo>
                    <a:pt x="24" y="28"/>
                  </a:lnTo>
                  <a:lnTo>
                    <a:pt x="24" y="16"/>
                  </a:lnTo>
                  <a:lnTo>
                    <a:pt x="22" y="0"/>
                  </a:lnTo>
                  <a:close/>
                </a:path>
              </a:pathLst>
            </a:custGeom>
            <a:solidFill>
              <a:srgbClr val="679E9C"/>
            </a:solidFill>
            <a:ln w="9525">
              <a:noFill/>
              <a:round/>
              <a:headEnd/>
              <a:tailEnd/>
            </a:ln>
          </p:spPr>
          <p:txBody>
            <a:bodyPr/>
            <a:lstStyle/>
            <a:p>
              <a:endParaRPr lang="en-US"/>
            </a:p>
          </p:txBody>
        </p:sp>
        <p:sp>
          <p:nvSpPr>
            <p:cNvPr id="20531" name="Freeform 18"/>
            <p:cNvSpPr>
              <a:spLocks/>
            </p:cNvSpPr>
            <p:nvPr/>
          </p:nvSpPr>
          <p:spPr bwMode="auto">
            <a:xfrm>
              <a:off x="502" y="1004"/>
              <a:ext cx="32" cy="48"/>
            </a:xfrm>
            <a:custGeom>
              <a:avLst/>
              <a:gdLst>
                <a:gd name="T0" fmla="*/ 22 w 32"/>
                <a:gd name="T1" fmla="*/ 0 h 48"/>
                <a:gd name="T2" fmla="*/ 22 w 32"/>
                <a:gd name="T3" fmla="*/ 0 h 48"/>
                <a:gd name="T4" fmla="*/ 28 w 32"/>
                <a:gd name="T5" fmla="*/ 24 h 48"/>
                <a:gd name="T6" fmla="*/ 32 w 32"/>
                <a:gd name="T7" fmla="*/ 42 h 48"/>
                <a:gd name="T8" fmla="*/ 30 w 32"/>
                <a:gd name="T9" fmla="*/ 46 h 48"/>
                <a:gd name="T10" fmla="*/ 30 w 32"/>
                <a:gd name="T11" fmla="*/ 48 h 48"/>
                <a:gd name="T12" fmla="*/ 28 w 32"/>
                <a:gd name="T13" fmla="*/ 48 h 48"/>
                <a:gd name="T14" fmla="*/ 28 w 32"/>
                <a:gd name="T15" fmla="*/ 48 h 48"/>
                <a:gd name="T16" fmla="*/ 22 w 32"/>
                <a:gd name="T17" fmla="*/ 46 h 48"/>
                <a:gd name="T18" fmla="*/ 18 w 32"/>
                <a:gd name="T19" fmla="*/ 42 h 48"/>
                <a:gd name="T20" fmla="*/ 10 w 32"/>
                <a:gd name="T21" fmla="*/ 32 h 48"/>
                <a:gd name="T22" fmla="*/ 0 w 32"/>
                <a:gd name="T23" fmla="*/ 18 h 48"/>
                <a:gd name="T24" fmla="*/ 0 w 32"/>
                <a:gd name="T25" fmla="*/ 18 h 48"/>
                <a:gd name="T26" fmla="*/ 8 w 32"/>
                <a:gd name="T27" fmla="*/ 26 h 48"/>
                <a:gd name="T28" fmla="*/ 16 w 32"/>
                <a:gd name="T29" fmla="*/ 32 h 48"/>
                <a:gd name="T30" fmla="*/ 20 w 32"/>
                <a:gd name="T31" fmla="*/ 34 h 48"/>
                <a:gd name="T32" fmla="*/ 22 w 32"/>
                <a:gd name="T33" fmla="*/ 34 h 48"/>
                <a:gd name="T34" fmla="*/ 22 w 32"/>
                <a:gd name="T35" fmla="*/ 34 h 48"/>
                <a:gd name="T36" fmla="*/ 22 w 32"/>
                <a:gd name="T37" fmla="*/ 32 h 48"/>
                <a:gd name="T38" fmla="*/ 24 w 32"/>
                <a:gd name="T39" fmla="*/ 28 h 48"/>
                <a:gd name="T40" fmla="*/ 24 w 32"/>
                <a:gd name="T41" fmla="*/ 16 h 48"/>
                <a:gd name="T42" fmla="*/ 22 w 32"/>
                <a:gd name="T43" fmla="*/ 0 h 48"/>
                <a:gd name="T44" fmla="*/ 22 w 32"/>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48"/>
                <a:gd name="T71" fmla="*/ 32 w 32"/>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48">
                  <a:moveTo>
                    <a:pt x="22" y="0"/>
                  </a:moveTo>
                  <a:lnTo>
                    <a:pt x="22" y="0"/>
                  </a:lnTo>
                  <a:lnTo>
                    <a:pt x="28" y="24"/>
                  </a:lnTo>
                  <a:lnTo>
                    <a:pt x="32" y="42"/>
                  </a:lnTo>
                  <a:lnTo>
                    <a:pt x="30" y="46"/>
                  </a:lnTo>
                  <a:lnTo>
                    <a:pt x="30" y="48"/>
                  </a:lnTo>
                  <a:lnTo>
                    <a:pt x="28" y="48"/>
                  </a:lnTo>
                  <a:lnTo>
                    <a:pt x="22" y="46"/>
                  </a:lnTo>
                  <a:lnTo>
                    <a:pt x="18" y="42"/>
                  </a:lnTo>
                  <a:lnTo>
                    <a:pt x="10" y="32"/>
                  </a:lnTo>
                  <a:lnTo>
                    <a:pt x="0" y="18"/>
                  </a:lnTo>
                  <a:lnTo>
                    <a:pt x="8" y="26"/>
                  </a:lnTo>
                  <a:lnTo>
                    <a:pt x="16" y="32"/>
                  </a:lnTo>
                  <a:lnTo>
                    <a:pt x="20" y="34"/>
                  </a:lnTo>
                  <a:lnTo>
                    <a:pt x="22" y="34"/>
                  </a:lnTo>
                  <a:lnTo>
                    <a:pt x="22" y="32"/>
                  </a:lnTo>
                  <a:lnTo>
                    <a:pt x="24" y="28"/>
                  </a:lnTo>
                  <a:lnTo>
                    <a:pt x="24" y="16"/>
                  </a:lnTo>
                  <a:lnTo>
                    <a:pt x="22" y="0"/>
                  </a:lnTo>
                  <a:close/>
                </a:path>
              </a:pathLst>
            </a:custGeom>
            <a:solidFill>
              <a:srgbClr val="679E9C"/>
            </a:solidFill>
            <a:ln w="9525">
              <a:noFill/>
              <a:round/>
              <a:headEnd/>
              <a:tailEnd/>
            </a:ln>
          </p:spPr>
          <p:txBody>
            <a:bodyPr/>
            <a:lstStyle/>
            <a:p>
              <a:endParaRPr lang="en-US"/>
            </a:p>
          </p:txBody>
        </p:sp>
        <p:sp>
          <p:nvSpPr>
            <p:cNvPr id="20532" name="Freeform 19"/>
            <p:cNvSpPr>
              <a:spLocks/>
            </p:cNvSpPr>
            <p:nvPr/>
          </p:nvSpPr>
          <p:spPr bwMode="auto">
            <a:xfrm>
              <a:off x="580" y="1060"/>
              <a:ext cx="30" cy="48"/>
            </a:xfrm>
            <a:custGeom>
              <a:avLst/>
              <a:gdLst>
                <a:gd name="T0" fmla="*/ 22 w 30"/>
                <a:gd name="T1" fmla="*/ 0 h 48"/>
                <a:gd name="T2" fmla="*/ 22 w 30"/>
                <a:gd name="T3" fmla="*/ 0 h 48"/>
                <a:gd name="T4" fmla="*/ 28 w 30"/>
                <a:gd name="T5" fmla="*/ 26 h 48"/>
                <a:gd name="T6" fmla="*/ 30 w 30"/>
                <a:gd name="T7" fmla="*/ 42 h 48"/>
                <a:gd name="T8" fmla="*/ 30 w 30"/>
                <a:gd name="T9" fmla="*/ 46 h 48"/>
                <a:gd name="T10" fmla="*/ 28 w 30"/>
                <a:gd name="T11" fmla="*/ 48 h 48"/>
                <a:gd name="T12" fmla="*/ 26 w 30"/>
                <a:gd name="T13" fmla="*/ 48 h 48"/>
                <a:gd name="T14" fmla="*/ 26 w 30"/>
                <a:gd name="T15" fmla="*/ 48 h 48"/>
                <a:gd name="T16" fmla="*/ 22 w 30"/>
                <a:gd name="T17" fmla="*/ 48 h 48"/>
                <a:gd name="T18" fmla="*/ 18 w 30"/>
                <a:gd name="T19" fmla="*/ 44 h 48"/>
                <a:gd name="T20" fmla="*/ 10 w 30"/>
                <a:gd name="T21" fmla="*/ 32 h 48"/>
                <a:gd name="T22" fmla="*/ 0 w 30"/>
                <a:gd name="T23" fmla="*/ 18 h 48"/>
                <a:gd name="T24" fmla="*/ 0 w 30"/>
                <a:gd name="T25" fmla="*/ 18 h 48"/>
                <a:gd name="T26" fmla="*/ 8 w 30"/>
                <a:gd name="T27" fmla="*/ 26 h 48"/>
                <a:gd name="T28" fmla="*/ 16 w 30"/>
                <a:gd name="T29" fmla="*/ 32 h 48"/>
                <a:gd name="T30" fmla="*/ 18 w 30"/>
                <a:gd name="T31" fmla="*/ 34 h 48"/>
                <a:gd name="T32" fmla="*/ 22 w 30"/>
                <a:gd name="T33" fmla="*/ 34 h 48"/>
                <a:gd name="T34" fmla="*/ 22 w 30"/>
                <a:gd name="T35" fmla="*/ 34 h 48"/>
                <a:gd name="T36" fmla="*/ 22 w 30"/>
                <a:gd name="T37" fmla="*/ 32 h 48"/>
                <a:gd name="T38" fmla="*/ 24 w 30"/>
                <a:gd name="T39" fmla="*/ 28 h 48"/>
                <a:gd name="T40" fmla="*/ 24 w 30"/>
                <a:gd name="T41" fmla="*/ 16 h 48"/>
                <a:gd name="T42" fmla="*/ 22 w 30"/>
                <a:gd name="T43" fmla="*/ 0 h 48"/>
                <a:gd name="T44" fmla="*/ 22 w 30"/>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48"/>
                <a:gd name="T71" fmla="*/ 30 w 30"/>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48">
                  <a:moveTo>
                    <a:pt x="22" y="0"/>
                  </a:moveTo>
                  <a:lnTo>
                    <a:pt x="22" y="0"/>
                  </a:lnTo>
                  <a:lnTo>
                    <a:pt x="28" y="26"/>
                  </a:lnTo>
                  <a:lnTo>
                    <a:pt x="30" y="42"/>
                  </a:lnTo>
                  <a:lnTo>
                    <a:pt x="30" y="46"/>
                  </a:lnTo>
                  <a:lnTo>
                    <a:pt x="28" y="48"/>
                  </a:lnTo>
                  <a:lnTo>
                    <a:pt x="26" y="48"/>
                  </a:lnTo>
                  <a:lnTo>
                    <a:pt x="22" y="48"/>
                  </a:lnTo>
                  <a:lnTo>
                    <a:pt x="18" y="44"/>
                  </a:lnTo>
                  <a:lnTo>
                    <a:pt x="10" y="32"/>
                  </a:lnTo>
                  <a:lnTo>
                    <a:pt x="0" y="18"/>
                  </a:lnTo>
                  <a:lnTo>
                    <a:pt x="8" y="26"/>
                  </a:lnTo>
                  <a:lnTo>
                    <a:pt x="16" y="32"/>
                  </a:lnTo>
                  <a:lnTo>
                    <a:pt x="18" y="34"/>
                  </a:lnTo>
                  <a:lnTo>
                    <a:pt x="22" y="34"/>
                  </a:lnTo>
                  <a:lnTo>
                    <a:pt x="22" y="32"/>
                  </a:lnTo>
                  <a:lnTo>
                    <a:pt x="24" y="28"/>
                  </a:lnTo>
                  <a:lnTo>
                    <a:pt x="24" y="16"/>
                  </a:lnTo>
                  <a:lnTo>
                    <a:pt x="22" y="0"/>
                  </a:lnTo>
                  <a:close/>
                </a:path>
              </a:pathLst>
            </a:custGeom>
            <a:solidFill>
              <a:srgbClr val="679E9C"/>
            </a:solidFill>
            <a:ln w="9525">
              <a:noFill/>
              <a:round/>
              <a:headEnd/>
              <a:tailEnd/>
            </a:ln>
          </p:spPr>
          <p:txBody>
            <a:bodyPr/>
            <a:lstStyle/>
            <a:p>
              <a:endParaRPr lang="en-US"/>
            </a:p>
          </p:txBody>
        </p:sp>
        <p:sp>
          <p:nvSpPr>
            <p:cNvPr id="20533" name="Freeform 20"/>
            <p:cNvSpPr>
              <a:spLocks/>
            </p:cNvSpPr>
            <p:nvPr/>
          </p:nvSpPr>
          <p:spPr bwMode="auto">
            <a:xfrm>
              <a:off x="548" y="1006"/>
              <a:ext cx="32" cy="48"/>
            </a:xfrm>
            <a:custGeom>
              <a:avLst/>
              <a:gdLst>
                <a:gd name="T0" fmla="*/ 22 w 32"/>
                <a:gd name="T1" fmla="*/ 0 h 48"/>
                <a:gd name="T2" fmla="*/ 22 w 32"/>
                <a:gd name="T3" fmla="*/ 0 h 48"/>
                <a:gd name="T4" fmla="*/ 30 w 32"/>
                <a:gd name="T5" fmla="*/ 24 h 48"/>
                <a:gd name="T6" fmla="*/ 32 w 32"/>
                <a:gd name="T7" fmla="*/ 42 h 48"/>
                <a:gd name="T8" fmla="*/ 32 w 32"/>
                <a:gd name="T9" fmla="*/ 46 h 48"/>
                <a:gd name="T10" fmla="*/ 30 w 32"/>
                <a:gd name="T11" fmla="*/ 48 h 48"/>
                <a:gd name="T12" fmla="*/ 28 w 32"/>
                <a:gd name="T13" fmla="*/ 48 h 48"/>
                <a:gd name="T14" fmla="*/ 28 w 32"/>
                <a:gd name="T15" fmla="*/ 48 h 48"/>
                <a:gd name="T16" fmla="*/ 24 w 32"/>
                <a:gd name="T17" fmla="*/ 46 h 48"/>
                <a:gd name="T18" fmla="*/ 18 w 32"/>
                <a:gd name="T19" fmla="*/ 44 h 48"/>
                <a:gd name="T20" fmla="*/ 10 w 32"/>
                <a:gd name="T21" fmla="*/ 32 h 48"/>
                <a:gd name="T22" fmla="*/ 0 w 32"/>
                <a:gd name="T23" fmla="*/ 18 h 48"/>
                <a:gd name="T24" fmla="*/ 0 w 32"/>
                <a:gd name="T25" fmla="*/ 18 h 48"/>
                <a:gd name="T26" fmla="*/ 10 w 32"/>
                <a:gd name="T27" fmla="*/ 26 h 48"/>
                <a:gd name="T28" fmla="*/ 16 w 32"/>
                <a:gd name="T29" fmla="*/ 32 h 48"/>
                <a:gd name="T30" fmla="*/ 20 w 32"/>
                <a:gd name="T31" fmla="*/ 34 h 48"/>
                <a:gd name="T32" fmla="*/ 22 w 32"/>
                <a:gd name="T33" fmla="*/ 34 h 48"/>
                <a:gd name="T34" fmla="*/ 22 w 32"/>
                <a:gd name="T35" fmla="*/ 34 h 48"/>
                <a:gd name="T36" fmla="*/ 24 w 32"/>
                <a:gd name="T37" fmla="*/ 32 h 48"/>
                <a:gd name="T38" fmla="*/ 24 w 32"/>
                <a:gd name="T39" fmla="*/ 28 h 48"/>
                <a:gd name="T40" fmla="*/ 24 w 32"/>
                <a:gd name="T41" fmla="*/ 16 h 48"/>
                <a:gd name="T42" fmla="*/ 22 w 32"/>
                <a:gd name="T43" fmla="*/ 0 h 48"/>
                <a:gd name="T44" fmla="*/ 22 w 32"/>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48"/>
                <a:gd name="T71" fmla="*/ 32 w 32"/>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48">
                  <a:moveTo>
                    <a:pt x="22" y="0"/>
                  </a:moveTo>
                  <a:lnTo>
                    <a:pt x="22" y="0"/>
                  </a:lnTo>
                  <a:lnTo>
                    <a:pt x="30" y="24"/>
                  </a:lnTo>
                  <a:lnTo>
                    <a:pt x="32" y="42"/>
                  </a:lnTo>
                  <a:lnTo>
                    <a:pt x="32" y="46"/>
                  </a:lnTo>
                  <a:lnTo>
                    <a:pt x="30" y="48"/>
                  </a:lnTo>
                  <a:lnTo>
                    <a:pt x="28" y="48"/>
                  </a:lnTo>
                  <a:lnTo>
                    <a:pt x="24" y="46"/>
                  </a:lnTo>
                  <a:lnTo>
                    <a:pt x="18" y="44"/>
                  </a:lnTo>
                  <a:lnTo>
                    <a:pt x="10" y="32"/>
                  </a:lnTo>
                  <a:lnTo>
                    <a:pt x="0" y="18"/>
                  </a:lnTo>
                  <a:lnTo>
                    <a:pt x="10" y="26"/>
                  </a:lnTo>
                  <a:lnTo>
                    <a:pt x="16" y="32"/>
                  </a:lnTo>
                  <a:lnTo>
                    <a:pt x="20" y="34"/>
                  </a:lnTo>
                  <a:lnTo>
                    <a:pt x="22" y="34"/>
                  </a:lnTo>
                  <a:lnTo>
                    <a:pt x="24" y="32"/>
                  </a:lnTo>
                  <a:lnTo>
                    <a:pt x="24" y="28"/>
                  </a:lnTo>
                  <a:lnTo>
                    <a:pt x="24" y="16"/>
                  </a:lnTo>
                  <a:lnTo>
                    <a:pt x="22" y="0"/>
                  </a:lnTo>
                  <a:close/>
                </a:path>
              </a:pathLst>
            </a:custGeom>
            <a:solidFill>
              <a:srgbClr val="679E9C"/>
            </a:solidFill>
            <a:ln w="9525">
              <a:noFill/>
              <a:round/>
              <a:headEnd/>
              <a:tailEnd/>
            </a:ln>
          </p:spPr>
          <p:txBody>
            <a:bodyPr/>
            <a:lstStyle/>
            <a:p>
              <a:endParaRPr lang="en-US"/>
            </a:p>
          </p:txBody>
        </p:sp>
        <p:sp>
          <p:nvSpPr>
            <p:cNvPr id="20534" name="Freeform 21"/>
            <p:cNvSpPr>
              <a:spLocks/>
            </p:cNvSpPr>
            <p:nvPr/>
          </p:nvSpPr>
          <p:spPr bwMode="auto">
            <a:xfrm>
              <a:off x="472" y="1046"/>
              <a:ext cx="20" cy="32"/>
            </a:xfrm>
            <a:custGeom>
              <a:avLst/>
              <a:gdLst>
                <a:gd name="T0" fmla="*/ 0 w 20"/>
                <a:gd name="T1" fmla="*/ 2 h 32"/>
                <a:gd name="T2" fmla="*/ 0 w 20"/>
                <a:gd name="T3" fmla="*/ 2 h 32"/>
                <a:gd name="T4" fmla="*/ 4 w 20"/>
                <a:gd name="T5" fmla="*/ 10 h 32"/>
                <a:gd name="T6" fmla="*/ 10 w 20"/>
                <a:gd name="T7" fmla="*/ 26 h 32"/>
                <a:gd name="T8" fmla="*/ 14 w 20"/>
                <a:gd name="T9" fmla="*/ 32 h 32"/>
                <a:gd name="T10" fmla="*/ 16 w 20"/>
                <a:gd name="T11" fmla="*/ 32 h 32"/>
                <a:gd name="T12" fmla="*/ 18 w 20"/>
                <a:gd name="T13" fmla="*/ 30 h 32"/>
                <a:gd name="T14" fmla="*/ 20 w 20"/>
                <a:gd name="T15" fmla="*/ 20 h 32"/>
                <a:gd name="T16" fmla="*/ 20 w 20"/>
                <a:gd name="T17" fmla="*/ 0 h 32"/>
                <a:gd name="T18" fmla="*/ 20 w 20"/>
                <a:gd name="T19" fmla="*/ 0 h 32"/>
                <a:gd name="T20" fmla="*/ 20 w 20"/>
                <a:gd name="T21" fmla="*/ 6 h 32"/>
                <a:gd name="T22" fmla="*/ 18 w 20"/>
                <a:gd name="T23" fmla="*/ 16 h 32"/>
                <a:gd name="T24" fmla="*/ 14 w 20"/>
                <a:gd name="T25" fmla="*/ 18 h 32"/>
                <a:gd name="T26" fmla="*/ 12 w 20"/>
                <a:gd name="T27" fmla="*/ 18 h 32"/>
                <a:gd name="T28" fmla="*/ 6 w 20"/>
                <a:gd name="T29" fmla="*/ 12 h 32"/>
                <a:gd name="T30" fmla="*/ 0 w 20"/>
                <a:gd name="T31" fmla="*/ 2 h 32"/>
                <a:gd name="T32" fmla="*/ 0 w 20"/>
                <a:gd name="T33" fmla="*/ 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0" y="2"/>
                  </a:moveTo>
                  <a:lnTo>
                    <a:pt x="0" y="2"/>
                  </a:lnTo>
                  <a:lnTo>
                    <a:pt x="4" y="10"/>
                  </a:lnTo>
                  <a:lnTo>
                    <a:pt x="10" y="26"/>
                  </a:lnTo>
                  <a:lnTo>
                    <a:pt x="14" y="32"/>
                  </a:lnTo>
                  <a:lnTo>
                    <a:pt x="16" y="32"/>
                  </a:lnTo>
                  <a:lnTo>
                    <a:pt x="18" y="30"/>
                  </a:lnTo>
                  <a:lnTo>
                    <a:pt x="20" y="20"/>
                  </a:lnTo>
                  <a:lnTo>
                    <a:pt x="20" y="0"/>
                  </a:lnTo>
                  <a:lnTo>
                    <a:pt x="20" y="6"/>
                  </a:lnTo>
                  <a:lnTo>
                    <a:pt x="18" y="16"/>
                  </a:lnTo>
                  <a:lnTo>
                    <a:pt x="14" y="18"/>
                  </a:lnTo>
                  <a:lnTo>
                    <a:pt x="12" y="18"/>
                  </a:lnTo>
                  <a:lnTo>
                    <a:pt x="6" y="12"/>
                  </a:lnTo>
                  <a:lnTo>
                    <a:pt x="0" y="2"/>
                  </a:lnTo>
                  <a:close/>
                </a:path>
              </a:pathLst>
            </a:custGeom>
            <a:solidFill>
              <a:srgbClr val="7A5376"/>
            </a:solidFill>
            <a:ln w="9525">
              <a:noFill/>
              <a:round/>
              <a:headEnd/>
              <a:tailEnd/>
            </a:ln>
          </p:spPr>
          <p:txBody>
            <a:bodyPr/>
            <a:lstStyle/>
            <a:p>
              <a:endParaRPr lang="en-US"/>
            </a:p>
          </p:txBody>
        </p:sp>
        <p:sp>
          <p:nvSpPr>
            <p:cNvPr id="20535" name="Freeform 22"/>
            <p:cNvSpPr>
              <a:spLocks/>
            </p:cNvSpPr>
            <p:nvPr/>
          </p:nvSpPr>
          <p:spPr bwMode="auto">
            <a:xfrm>
              <a:off x="492" y="1090"/>
              <a:ext cx="20" cy="32"/>
            </a:xfrm>
            <a:custGeom>
              <a:avLst/>
              <a:gdLst>
                <a:gd name="T0" fmla="*/ 0 w 20"/>
                <a:gd name="T1" fmla="*/ 2 h 32"/>
                <a:gd name="T2" fmla="*/ 0 w 20"/>
                <a:gd name="T3" fmla="*/ 2 h 32"/>
                <a:gd name="T4" fmla="*/ 4 w 20"/>
                <a:gd name="T5" fmla="*/ 12 h 32"/>
                <a:gd name="T6" fmla="*/ 10 w 20"/>
                <a:gd name="T7" fmla="*/ 28 h 32"/>
                <a:gd name="T8" fmla="*/ 14 w 20"/>
                <a:gd name="T9" fmla="*/ 32 h 32"/>
                <a:gd name="T10" fmla="*/ 16 w 20"/>
                <a:gd name="T11" fmla="*/ 32 h 32"/>
                <a:gd name="T12" fmla="*/ 18 w 20"/>
                <a:gd name="T13" fmla="*/ 30 h 32"/>
                <a:gd name="T14" fmla="*/ 20 w 20"/>
                <a:gd name="T15" fmla="*/ 20 h 32"/>
                <a:gd name="T16" fmla="*/ 20 w 20"/>
                <a:gd name="T17" fmla="*/ 0 h 32"/>
                <a:gd name="T18" fmla="*/ 20 w 20"/>
                <a:gd name="T19" fmla="*/ 0 h 32"/>
                <a:gd name="T20" fmla="*/ 20 w 20"/>
                <a:gd name="T21" fmla="*/ 6 h 32"/>
                <a:gd name="T22" fmla="*/ 18 w 20"/>
                <a:gd name="T23" fmla="*/ 16 h 32"/>
                <a:gd name="T24" fmla="*/ 16 w 20"/>
                <a:gd name="T25" fmla="*/ 20 h 32"/>
                <a:gd name="T26" fmla="*/ 12 w 20"/>
                <a:gd name="T27" fmla="*/ 18 h 32"/>
                <a:gd name="T28" fmla="*/ 6 w 20"/>
                <a:gd name="T29" fmla="*/ 14 h 32"/>
                <a:gd name="T30" fmla="*/ 0 w 20"/>
                <a:gd name="T31" fmla="*/ 2 h 32"/>
                <a:gd name="T32" fmla="*/ 0 w 20"/>
                <a:gd name="T33" fmla="*/ 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0" y="2"/>
                  </a:moveTo>
                  <a:lnTo>
                    <a:pt x="0" y="2"/>
                  </a:lnTo>
                  <a:lnTo>
                    <a:pt x="4" y="12"/>
                  </a:lnTo>
                  <a:lnTo>
                    <a:pt x="10" y="28"/>
                  </a:lnTo>
                  <a:lnTo>
                    <a:pt x="14" y="32"/>
                  </a:lnTo>
                  <a:lnTo>
                    <a:pt x="16" y="32"/>
                  </a:lnTo>
                  <a:lnTo>
                    <a:pt x="18" y="30"/>
                  </a:lnTo>
                  <a:lnTo>
                    <a:pt x="20" y="20"/>
                  </a:lnTo>
                  <a:lnTo>
                    <a:pt x="20" y="0"/>
                  </a:lnTo>
                  <a:lnTo>
                    <a:pt x="20" y="6"/>
                  </a:lnTo>
                  <a:lnTo>
                    <a:pt x="18" y="16"/>
                  </a:lnTo>
                  <a:lnTo>
                    <a:pt x="16" y="20"/>
                  </a:lnTo>
                  <a:lnTo>
                    <a:pt x="12" y="18"/>
                  </a:lnTo>
                  <a:lnTo>
                    <a:pt x="6" y="14"/>
                  </a:lnTo>
                  <a:lnTo>
                    <a:pt x="0" y="2"/>
                  </a:lnTo>
                  <a:close/>
                </a:path>
              </a:pathLst>
            </a:custGeom>
            <a:solidFill>
              <a:srgbClr val="7A5376"/>
            </a:solidFill>
            <a:ln w="9525">
              <a:noFill/>
              <a:round/>
              <a:headEnd/>
              <a:tailEnd/>
            </a:ln>
          </p:spPr>
          <p:txBody>
            <a:bodyPr/>
            <a:lstStyle/>
            <a:p>
              <a:endParaRPr lang="en-US"/>
            </a:p>
          </p:txBody>
        </p:sp>
        <p:sp>
          <p:nvSpPr>
            <p:cNvPr id="20536" name="Freeform 23"/>
            <p:cNvSpPr>
              <a:spLocks/>
            </p:cNvSpPr>
            <p:nvPr/>
          </p:nvSpPr>
          <p:spPr bwMode="auto">
            <a:xfrm>
              <a:off x="484" y="1132"/>
              <a:ext cx="20" cy="30"/>
            </a:xfrm>
            <a:custGeom>
              <a:avLst/>
              <a:gdLst>
                <a:gd name="T0" fmla="*/ 0 w 20"/>
                <a:gd name="T1" fmla="*/ 0 h 30"/>
                <a:gd name="T2" fmla="*/ 0 w 20"/>
                <a:gd name="T3" fmla="*/ 0 h 30"/>
                <a:gd name="T4" fmla="*/ 4 w 20"/>
                <a:gd name="T5" fmla="*/ 10 h 30"/>
                <a:gd name="T6" fmla="*/ 10 w 20"/>
                <a:gd name="T7" fmla="*/ 26 h 30"/>
                <a:gd name="T8" fmla="*/ 14 w 20"/>
                <a:gd name="T9" fmla="*/ 30 h 30"/>
                <a:gd name="T10" fmla="*/ 16 w 20"/>
                <a:gd name="T11" fmla="*/ 30 h 30"/>
                <a:gd name="T12" fmla="*/ 18 w 20"/>
                <a:gd name="T13" fmla="*/ 30 h 30"/>
                <a:gd name="T14" fmla="*/ 20 w 20"/>
                <a:gd name="T15" fmla="*/ 20 h 30"/>
                <a:gd name="T16" fmla="*/ 20 w 20"/>
                <a:gd name="T17" fmla="*/ 0 h 30"/>
                <a:gd name="T18" fmla="*/ 20 w 20"/>
                <a:gd name="T19" fmla="*/ 0 h 30"/>
                <a:gd name="T20" fmla="*/ 20 w 20"/>
                <a:gd name="T21" fmla="*/ 6 h 30"/>
                <a:gd name="T22" fmla="*/ 18 w 20"/>
                <a:gd name="T23" fmla="*/ 16 h 30"/>
                <a:gd name="T24" fmla="*/ 16 w 20"/>
                <a:gd name="T25" fmla="*/ 18 h 30"/>
                <a:gd name="T26" fmla="*/ 12 w 20"/>
                <a:gd name="T27" fmla="*/ 18 h 30"/>
                <a:gd name="T28" fmla="*/ 6 w 20"/>
                <a:gd name="T29" fmla="*/ 12 h 30"/>
                <a:gd name="T30" fmla="*/ 0 w 20"/>
                <a:gd name="T31" fmla="*/ 0 h 30"/>
                <a:gd name="T32" fmla="*/ 0 w 2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0"/>
                <a:gd name="T53" fmla="*/ 20 w 2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0">
                  <a:moveTo>
                    <a:pt x="0" y="0"/>
                  </a:moveTo>
                  <a:lnTo>
                    <a:pt x="0" y="0"/>
                  </a:lnTo>
                  <a:lnTo>
                    <a:pt x="4" y="10"/>
                  </a:lnTo>
                  <a:lnTo>
                    <a:pt x="10" y="26"/>
                  </a:lnTo>
                  <a:lnTo>
                    <a:pt x="14" y="30"/>
                  </a:lnTo>
                  <a:lnTo>
                    <a:pt x="16" y="30"/>
                  </a:lnTo>
                  <a:lnTo>
                    <a:pt x="18" y="30"/>
                  </a:lnTo>
                  <a:lnTo>
                    <a:pt x="20" y="20"/>
                  </a:lnTo>
                  <a:lnTo>
                    <a:pt x="20" y="0"/>
                  </a:lnTo>
                  <a:lnTo>
                    <a:pt x="20" y="6"/>
                  </a:lnTo>
                  <a:lnTo>
                    <a:pt x="18" y="16"/>
                  </a:lnTo>
                  <a:lnTo>
                    <a:pt x="16" y="18"/>
                  </a:lnTo>
                  <a:lnTo>
                    <a:pt x="12" y="18"/>
                  </a:lnTo>
                  <a:lnTo>
                    <a:pt x="6" y="12"/>
                  </a:lnTo>
                  <a:lnTo>
                    <a:pt x="0" y="0"/>
                  </a:lnTo>
                  <a:close/>
                </a:path>
              </a:pathLst>
            </a:custGeom>
            <a:solidFill>
              <a:srgbClr val="7A5376"/>
            </a:solidFill>
            <a:ln w="9525">
              <a:noFill/>
              <a:round/>
              <a:headEnd/>
              <a:tailEnd/>
            </a:ln>
          </p:spPr>
          <p:txBody>
            <a:bodyPr/>
            <a:lstStyle/>
            <a:p>
              <a:endParaRPr lang="en-US"/>
            </a:p>
          </p:txBody>
        </p:sp>
        <p:sp>
          <p:nvSpPr>
            <p:cNvPr id="20537" name="Freeform 24"/>
            <p:cNvSpPr>
              <a:spLocks/>
            </p:cNvSpPr>
            <p:nvPr/>
          </p:nvSpPr>
          <p:spPr bwMode="auto">
            <a:xfrm>
              <a:off x="618" y="1040"/>
              <a:ext cx="28" cy="30"/>
            </a:xfrm>
            <a:custGeom>
              <a:avLst/>
              <a:gdLst>
                <a:gd name="T0" fmla="*/ 0 w 28"/>
                <a:gd name="T1" fmla="*/ 12 h 30"/>
                <a:gd name="T2" fmla="*/ 0 w 28"/>
                <a:gd name="T3" fmla="*/ 12 h 30"/>
                <a:gd name="T4" fmla="*/ 8 w 28"/>
                <a:gd name="T5" fmla="*/ 18 h 30"/>
                <a:gd name="T6" fmla="*/ 22 w 28"/>
                <a:gd name="T7" fmla="*/ 28 h 30"/>
                <a:gd name="T8" fmla="*/ 26 w 28"/>
                <a:gd name="T9" fmla="*/ 30 h 30"/>
                <a:gd name="T10" fmla="*/ 28 w 28"/>
                <a:gd name="T11" fmla="*/ 30 h 30"/>
                <a:gd name="T12" fmla="*/ 28 w 28"/>
                <a:gd name="T13" fmla="*/ 28 h 30"/>
                <a:gd name="T14" fmla="*/ 26 w 28"/>
                <a:gd name="T15" fmla="*/ 18 h 30"/>
                <a:gd name="T16" fmla="*/ 18 w 28"/>
                <a:gd name="T17" fmla="*/ 0 h 30"/>
                <a:gd name="T18" fmla="*/ 18 w 28"/>
                <a:gd name="T19" fmla="*/ 0 h 30"/>
                <a:gd name="T20" fmla="*/ 20 w 28"/>
                <a:gd name="T21" fmla="*/ 6 h 30"/>
                <a:gd name="T22" fmla="*/ 22 w 28"/>
                <a:gd name="T23" fmla="*/ 16 h 30"/>
                <a:gd name="T24" fmla="*/ 22 w 28"/>
                <a:gd name="T25" fmla="*/ 20 h 30"/>
                <a:gd name="T26" fmla="*/ 18 w 28"/>
                <a:gd name="T27" fmla="*/ 22 h 30"/>
                <a:gd name="T28" fmla="*/ 12 w 28"/>
                <a:gd name="T29" fmla="*/ 18 h 30"/>
                <a:gd name="T30" fmla="*/ 0 w 28"/>
                <a:gd name="T31" fmla="*/ 12 h 30"/>
                <a:gd name="T32" fmla="*/ 0 w 28"/>
                <a:gd name="T33" fmla="*/ 12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0"/>
                <a:gd name="T53" fmla="*/ 28 w 2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0">
                  <a:moveTo>
                    <a:pt x="0" y="12"/>
                  </a:moveTo>
                  <a:lnTo>
                    <a:pt x="0" y="12"/>
                  </a:lnTo>
                  <a:lnTo>
                    <a:pt x="8" y="18"/>
                  </a:lnTo>
                  <a:lnTo>
                    <a:pt x="22" y="28"/>
                  </a:lnTo>
                  <a:lnTo>
                    <a:pt x="26" y="30"/>
                  </a:lnTo>
                  <a:lnTo>
                    <a:pt x="28" y="30"/>
                  </a:lnTo>
                  <a:lnTo>
                    <a:pt x="28" y="28"/>
                  </a:lnTo>
                  <a:lnTo>
                    <a:pt x="26" y="18"/>
                  </a:lnTo>
                  <a:lnTo>
                    <a:pt x="18" y="0"/>
                  </a:lnTo>
                  <a:lnTo>
                    <a:pt x="20" y="6"/>
                  </a:lnTo>
                  <a:lnTo>
                    <a:pt x="22" y="16"/>
                  </a:lnTo>
                  <a:lnTo>
                    <a:pt x="22" y="20"/>
                  </a:lnTo>
                  <a:lnTo>
                    <a:pt x="18" y="22"/>
                  </a:lnTo>
                  <a:lnTo>
                    <a:pt x="12" y="18"/>
                  </a:lnTo>
                  <a:lnTo>
                    <a:pt x="0" y="12"/>
                  </a:lnTo>
                  <a:close/>
                </a:path>
              </a:pathLst>
            </a:custGeom>
            <a:solidFill>
              <a:srgbClr val="7A5376"/>
            </a:solidFill>
            <a:ln w="9525">
              <a:noFill/>
              <a:round/>
              <a:headEnd/>
              <a:tailEnd/>
            </a:ln>
          </p:spPr>
          <p:txBody>
            <a:bodyPr/>
            <a:lstStyle/>
            <a:p>
              <a:endParaRPr lang="en-US"/>
            </a:p>
          </p:txBody>
        </p:sp>
        <p:sp>
          <p:nvSpPr>
            <p:cNvPr id="20538" name="Freeform 25"/>
            <p:cNvSpPr>
              <a:spLocks/>
            </p:cNvSpPr>
            <p:nvPr/>
          </p:nvSpPr>
          <p:spPr bwMode="auto">
            <a:xfrm>
              <a:off x="590" y="1020"/>
              <a:ext cx="28" cy="30"/>
            </a:xfrm>
            <a:custGeom>
              <a:avLst/>
              <a:gdLst>
                <a:gd name="T0" fmla="*/ 0 w 28"/>
                <a:gd name="T1" fmla="*/ 10 h 30"/>
                <a:gd name="T2" fmla="*/ 0 w 28"/>
                <a:gd name="T3" fmla="*/ 10 h 30"/>
                <a:gd name="T4" fmla="*/ 8 w 28"/>
                <a:gd name="T5" fmla="*/ 18 h 30"/>
                <a:gd name="T6" fmla="*/ 22 w 28"/>
                <a:gd name="T7" fmla="*/ 28 h 30"/>
                <a:gd name="T8" fmla="*/ 26 w 28"/>
                <a:gd name="T9" fmla="*/ 30 h 30"/>
                <a:gd name="T10" fmla="*/ 28 w 28"/>
                <a:gd name="T11" fmla="*/ 30 h 30"/>
                <a:gd name="T12" fmla="*/ 28 w 28"/>
                <a:gd name="T13" fmla="*/ 28 h 30"/>
                <a:gd name="T14" fmla="*/ 26 w 28"/>
                <a:gd name="T15" fmla="*/ 18 h 30"/>
                <a:gd name="T16" fmla="*/ 18 w 28"/>
                <a:gd name="T17" fmla="*/ 0 h 30"/>
                <a:gd name="T18" fmla="*/ 18 w 28"/>
                <a:gd name="T19" fmla="*/ 0 h 30"/>
                <a:gd name="T20" fmla="*/ 20 w 28"/>
                <a:gd name="T21" fmla="*/ 6 h 30"/>
                <a:gd name="T22" fmla="*/ 22 w 28"/>
                <a:gd name="T23" fmla="*/ 16 h 30"/>
                <a:gd name="T24" fmla="*/ 22 w 28"/>
                <a:gd name="T25" fmla="*/ 20 h 30"/>
                <a:gd name="T26" fmla="*/ 18 w 28"/>
                <a:gd name="T27" fmla="*/ 20 h 30"/>
                <a:gd name="T28" fmla="*/ 12 w 28"/>
                <a:gd name="T29" fmla="*/ 18 h 30"/>
                <a:gd name="T30" fmla="*/ 0 w 28"/>
                <a:gd name="T31" fmla="*/ 10 h 30"/>
                <a:gd name="T32" fmla="*/ 0 w 28"/>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0"/>
                <a:gd name="T53" fmla="*/ 28 w 2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0">
                  <a:moveTo>
                    <a:pt x="0" y="10"/>
                  </a:moveTo>
                  <a:lnTo>
                    <a:pt x="0" y="10"/>
                  </a:lnTo>
                  <a:lnTo>
                    <a:pt x="8" y="18"/>
                  </a:lnTo>
                  <a:lnTo>
                    <a:pt x="22" y="28"/>
                  </a:lnTo>
                  <a:lnTo>
                    <a:pt x="26" y="30"/>
                  </a:lnTo>
                  <a:lnTo>
                    <a:pt x="28" y="30"/>
                  </a:lnTo>
                  <a:lnTo>
                    <a:pt x="28" y="28"/>
                  </a:lnTo>
                  <a:lnTo>
                    <a:pt x="26" y="18"/>
                  </a:lnTo>
                  <a:lnTo>
                    <a:pt x="18" y="0"/>
                  </a:lnTo>
                  <a:lnTo>
                    <a:pt x="20" y="6"/>
                  </a:lnTo>
                  <a:lnTo>
                    <a:pt x="22" y="16"/>
                  </a:lnTo>
                  <a:lnTo>
                    <a:pt x="22" y="20"/>
                  </a:lnTo>
                  <a:lnTo>
                    <a:pt x="18" y="20"/>
                  </a:lnTo>
                  <a:lnTo>
                    <a:pt x="12" y="18"/>
                  </a:lnTo>
                  <a:lnTo>
                    <a:pt x="0" y="10"/>
                  </a:lnTo>
                  <a:close/>
                </a:path>
              </a:pathLst>
            </a:custGeom>
            <a:solidFill>
              <a:srgbClr val="7A5376"/>
            </a:solidFill>
            <a:ln w="9525">
              <a:noFill/>
              <a:round/>
              <a:headEnd/>
              <a:tailEnd/>
            </a:ln>
          </p:spPr>
          <p:txBody>
            <a:bodyPr/>
            <a:lstStyle/>
            <a:p>
              <a:endParaRPr lang="en-US"/>
            </a:p>
          </p:txBody>
        </p:sp>
        <p:sp>
          <p:nvSpPr>
            <p:cNvPr id="20539" name="Freeform 26"/>
            <p:cNvSpPr>
              <a:spLocks/>
            </p:cNvSpPr>
            <p:nvPr/>
          </p:nvSpPr>
          <p:spPr bwMode="auto">
            <a:xfrm>
              <a:off x="612" y="1018"/>
              <a:ext cx="28" cy="30"/>
            </a:xfrm>
            <a:custGeom>
              <a:avLst/>
              <a:gdLst>
                <a:gd name="T0" fmla="*/ 0 w 28"/>
                <a:gd name="T1" fmla="*/ 10 h 30"/>
                <a:gd name="T2" fmla="*/ 0 w 28"/>
                <a:gd name="T3" fmla="*/ 10 h 30"/>
                <a:gd name="T4" fmla="*/ 6 w 28"/>
                <a:gd name="T5" fmla="*/ 18 h 30"/>
                <a:gd name="T6" fmla="*/ 20 w 28"/>
                <a:gd name="T7" fmla="*/ 28 h 30"/>
                <a:gd name="T8" fmla="*/ 26 w 28"/>
                <a:gd name="T9" fmla="*/ 30 h 30"/>
                <a:gd name="T10" fmla="*/ 28 w 28"/>
                <a:gd name="T11" fmla="*/ 30 h 30"/>
                <a:gd name="T12" fmla="*/ 28 w 28"/>
                <a:gd name="T13" fmla="*/ 28 h 30"/>
                <a:gd name="T14" fmla="*/ 26 w 28"/>
                <a:gd name="T15" fmla="*/ 18 h 30"/>
                <a:gd name="T16" fmla="*/ 16 w 28"/>
                <a:gd name="T17" fmla="*/ 0 h 30"/>
                <a:gd name="T18" fmla="*/ 16 w 28"/>
                <a:gd name="T19" fmla="*/ 0 h 30"/>
                <a:gd name="T20" fmla="*/ 20 w 28"/>
                <a:gd name="T21" fmla="*/ 4 h 30"/>
                <a:gd name="T22" fmla="*/ 22 w 28"/>
                <a:gd name="T23" fmla="*/ 16 h 30"/>
                <a:gd name="T24" fmla="*/ 20 w 28"/>
                <a:gd name="T25" fmla="*/ 18 h 30"/>
                <a:gd name="T26" fmla="*/ 18 w 28"/>
                <a:gd name="T27" fmla="*/ 20 h 30"/>
                <a:gd name="T28" fmla="*/ 10 w 28"/>
                <a:gd name="T29" fmla="*/ 18 h 30"/>
                <a:gd name="T30" fmla="*/ 0 w 28"/>
                <a:gd name="T31" fmla="*/ 10 h 30"/>
                <a:gd name="T32" fmla="*/ 0 w 28"/>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0"/>
                <a:gd name="T53" fmla="*/ 28 w 2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0">
                  <a:moveTo>
                    <a:pt x="0" y="10"/>
                  </a:moveTo>
                  <a:lnTo>
                    <a:pt x="0" y="10"/>
                  </a:lnTo>
                  <a:lnTo>
                    <a:pt x="6" y="18"/>
                  </a:lnTo>
                  <a:lnTo>
                    <a:pt x="20" y="28"/>
                  </a:lnTo>
                  <a:lnTo>
                    <a:pt x="26" y="30"/>
                  </a:lnTo>
                  <a:lnTo>
                    <a:pt x="28" y="30"/>
                  </a:lnTo>
                  <a:lnTo>
                    <a:pt x="28" y="28"/>
                  </a:lnTo>
                  <a:lnTo>
                    <a:pt x="26" y="18"/>
                  </a:lnTo>
                  <a:lnTo>
                    <a:pt x="16" y="0"/>
                  </a:lnTo>
                  <a:lnTo>
                    <a:pt x="20" y="4"/>
                  </a:lnTo>
                  <a:lnTo>
                    <a:pt x="22" y="16"/>
                  </a:lnTo>
                  <a:lnTo>
                    <a:pt x="20" y="18"/>
                  </a:lnTo>
                  <a:lnTo>
                    <a:pt x="18" y="20"/>
                  </a:lnTo>
                  <a:lnTo>
                    <a:pt x="10" y="18"/>
                  </a:lnTo>
                  <a:lnTo>
                    <a:pt x="0" y="10"/>
                  </a:lnTo>
                  <a:close/>
                </a:path>
              </a:pathLst>
            </a:custGeom>
            <a:solidFill>
              <a:srgbClr val="7A5376"/>
            </a:solidFill>
            <a:ln w="9525">
              <a:noFill/>
              <a:round/>
              <a:headEnd/>
              <a:tailEnd/>
            </a:ln>
          </p:spPr>
          <p:txBody>
            <a:bodyPr/>
            <a:lstStyle/>
            <a:p>
              <a:endParaRPr lang="en-US"/>
            </a:p>
          </p:txBody>
        </p:sp>
        <p:sp>
          <p:nvSpPr>
            <p:cNvPr id="20540" name="Freeform 27"/>
            <p:cNvSpPr>
              <a:spLocks/>
            </p:cNvSpPr>
            <p:nvPr/>
          </p:nvSpPr>
          <p:spPr bwMode="auto">
            <a:xfrm>
              <a:off x="644" y="1024"/>
              <a:ext cx="28" cy="30"/>
            </a:xfrm>
            <a:custGeom>
              <a:avLst/>
              <a:gdLst>
                <a:gd name="T0" fmla="*/ 0 w 28"/>
                <a:gd name="T1" fmla="*/ 10 h 30"/>
                <a:gd name="T2" fmla="*/ 0 w 28"/>
                <a:gd name="T3" fmla="*/ 10 h 30"/>
                <a:gd name="T4" fmla="*/ 6 w 28"/>
                <a:gd name="T5" fmla="*/ 18 h 30"/>
                <a:gd name="T6" fmla="*/ 20 w 28"/>
                <a:gd name="T7" fmla="*/ 28 h 30"/>
                <a:gd name="T8" fmla="*/ 26 w 28"/>
                <a:gd name="T9" fmla="*/ 30 h 30"/>
                <a:gd name="T10" fmla="*/ 28 w 28"/>
                <a:gd name="T11" fmla="*/ 30 h 30"/>
                <a:gd name="T12" fmla="*/ 28 w 28"/>
                <a:gd name="T13" fmla="*/ 28 h 30"/>
                <a:gd name="T14" fmla="*/ 26 w 28"/>
                <a:gd name="T15" fmla="*/ 18 h 30"/>
                <a:gd name="T16" fmla="*/ 16 w 28"/>
                <a:gd name="T17" fmla="*/ 0 h 30"/>
                <a:gd name="T18" fmla="*/ 16 w 28"/>
                <a:gd name="T19" fmla="*/ 0 h 30"/>
                <a:gd name="T20" fmla="*/ 18 w 28"/>
                <a:gd name="T21" fmla="*/ 6 h 30"/>
                <a:gd name="T22" fmla="*/ 22 w 28"/>
                <a:gd name="T23" fmla="*/ 16 h 30"/>
                <a:gd name="T24" fmla="*/ 20 w 28"/>
                <a:gd name="T25" fmla="*/ 20 h 30"/>
                <a:gd name="T26" fmla="*/ 18 w 28"/>
                <a:gd name="T27" fmla="*/ 20 h 30"/>
                <a:gd name="T28" fmla="*/ 10 w 28"/>
                <a:gd name="T29" fmla="*/ 18 h 30"/>
                <a:gd name="T30" fmla="*/ 0 w 28"/>
                <a:gd name="T31" fmla="*/ 10 h 30"/>
                <a:gd name="T32" fmla="*/ 0 w 28"/>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0"/>
                <a:gd name="T53" fmla="*/ 28 w 2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0">
                  <a:moveTo>
                    <a:pt x="0" y="10"/>
                  </a:moveTo>
                  <a:lnTo>
                    <a:pt x="0" y="10"/>
                  </a:lnTo>
                  <a:lnTo>
                    <a:pt x="6" y="18"/>
                  </a:lnTo>
                  <a:lnTo>
                    <a:pt x="20" y="28"/>
                  </a:lnTo>
                  <a:lnTo>
                    <a:pt x="26" y="30"/>
                  </a:lnTo>
                  <a:lnTo>
                    <a:pt x="28" y="30"/>
                  </a:lnTo>
                  <a:lnTo>
                    <a:pt x="28" y="28"/>
                  </a:lnTo>
                  <a:lnTo>
                    <a:pt x="26" y="18"/>
                  </a:lnTo>
                  <a:lnTo>
                    <a:pt x="16" y="0"/>
                  </a:lnTo>
                  <a:lnTo>
                    <a:pt x="18" y="6"/>
                  </a:lnTo>
                  <a:lnTo>
                    <a:pt x="22" y="16"/>
                  </a:lnTo>
                  <a:lnTo>
                    <a:pt x="20" y="20"/>
                  </a:lnTo>
                  <a:lnTo>
                    <a:pt x="18" y="20"/>
                  </a:lnTo>
                  <a:lnTo>
                    <a:pt x="10" y="18"/>
                  </a:lnTo>
                  <a:lnTo>
                    <a:pt x="0" y="10"/>
                  </a:lnTo>
                  <a:close/>
                </a:path>
              </a:pathLst>
            </a:custGeom>
            <a:solidFill>
              <a:srgbClr val="7A5376"/>
            </a:solidFill>
            <a:ln w="9525">
              <a:noFill/>
              <a:round/>
              <a:headEnd/>
              <a:tailEnd/>
            </a:ln>
          </p:spPr>
          <p:txBody>
            <a:bodyPr/>
            <a:lstStyle/>
            <a:p>
              <a:endParaRPr lang="en-US"/>
            </a:p>
          </p:txBody>
        </p:sp>
        <p:sp>
          <p:nvSpPr>
            <p:cNvPr id="20541" name="Freeform 28"/>
            <p:cNvSpPr>
              <a:spLocks/>
            </p:cNvSpPr>
            <p:nvPr/>
          </p:nvSpPr>
          <p:spPr bwMode="auto">
            <a:xfrm>
              <a:off x="578" y="990"/>
              <a:ext cx="30" cy="30"/>
            </a:xfrm>
            <a:custGeom>
              <a:avLst/>
              <a:gdLst>
                <a:gd name="T0" fmla="*/ 0 w 30"/>
                <a:gd name="T1" fmla="*/ 10 h 30"/>
                <a:gd name="T2" fmla="*/ 0 w 30"/>
                <a:gd name="T3" fmla="*/ 10 h 30"/>
                <a:gd name="T4" fmla="*/ 8 w 30"/>
                <a:gd name="T5" fmla="*/ 18 h 30"/>
                <a:gd name="T6" fmla="*/ 22 w 30"/>
                <a:gd name="T7" fmla="*/ 28 h 30"/>
                <a:gd name="T8" fmla="*/ 28 w 30"/>
                <a:gd name="T9" fmla="*/ 30 h 30"/>
                <a:gd name="T10" fmla="*/ 28 w 30"/>
                <a:gd name="T11" fmla="*/ 30 h 30"/>
                <a:gd name="T12" fmla="*/ 30 w 30"/>
                <a:gd name="T13" fmla="*/ 28 h 30"/>
                <a:gd name="T14" fmla="*/ 26 w 30"/>
                <a:gd name="T15" fmla="*/ 18 h 30"/>
                <a:gd name="T16" fmla="*/ 18 w 30"/>
                <a:gd name="T17" fmla="*/ 0 h 30"/>
                <a:gd name="T18" fmla="*/ 18 w 30"/>
                <a:gd name="T19" fmla="*/ 0 h 30"/>
                <a:gd name="T20" fmla="*/ 20 w 30"/>
                <a:gd name="T21" fmla="*/ 6 h 30"/>
                <a:gd name="T22" fmla="*/ 22 w 30"/>
                <a:gd name="T23" fmla="*/ 16 h 30"/>
                <a:gd name="T24" fmla="*/ 22 w 30"/>
                <a:gd name="T25" fmla="*/ 20 h 30"/>
                <a:gd name="T26" fmla="*/ 18 w 30"/>
                <a:gd name="T27" fmla="*/ 20 h 30"/>
                <a:gd name="T28" fmla="*/ 12 w 30"/>
                <a:gd name="T29" fmla="*/ 18 h 30"/>
                <a:gd name="T30" fmla="*/ 0 w 30"/>
                <a:gd name="T31" fmla="*/ 10 h 30"/>
                <a:gd name="T32" fmla="*/ 0 w 3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0" y="10"/>
                  </a:moveTo>
                  <a:lnTo>
                    <a:pt x="0" y="10"/>
                  </a:lnTo>
                  <a:lnTo>
                    <a:pt x="8" y="18"/>
                  </a:lnTo>
                  <a:lnTo>
                    <a:pt x="22" y="28"/>
                  </a:lnTo>
                  <a:lnTo>
                    <a:pt x="28" y="30"/>
                  </a:lnTo>
                  <a:lnTo>
                    <a:pt x="30" y="28"/>
                  </a:lnTo>
                  <a:lnTo>
                    <a:pt x="26" y="18"/>
                  </a:lnTo>
                  <a:lnTo>
                    <a:pt x="18" y="0"/>
                  </a:lnTo>
                  <a:lnTo>
                    <a:pt x="20" y="6"/>
                  </a:lnTo>
                  <a:lnTo>
                    <a:pt x="22" y="16"/>
                  </a:lnTo>
                  <a:lnTo>
                    <a:pt x="22" y="20"/>
                  </a:lnTo>
                  <a:lnTo>
                    <a:pt x="18" y="20"/>
                  </a:lnTo>
                  <a:lnTo>
                    <a:pt x="12" y="18"/>
                  </a:lnTo>
                  <a:lnTo>
                    <a:pt x="0" y="10"/>
                  </a:lnTo>
                  <a:close/>
                </a:path>
              </a:pathLst>
            </a:custGeom>
            <a:solidFill>
              <a:srgbClr val="7A5376"/>
            </a:solidFill>
            <a:ln w="9525">
              <a:noFill/>
              <a:round/>
              <a:headEnd/>
              <a:tailEnd/>
            </a:ln>
          </p:spPr>
          <p:txBody>
            <a:bodyPr/>
            <a:lstStyle/>
            <a:p>
              <a:endParaRPr lang="en-US"/>
            </a:p>
          </p:txBody>
        </p:sp>
        <p:sp>
          <p:nvSpPr>
            <p:cNvPr id="20542" name="Freeform 29"/>
            <p:cNvSpPr>
              <a:spLocks/>
            </p:cNvSpPr>
            <p:nvPr/>
          </p:nvSpPr>
          <p:spPr bwMode="auto">
            <a:xfrm>
              <a:off x="550" y="970"/>
              <a:ext cx="30" cy="30"/>
            </a:xfrm>
            <a:custGeom>
              <a:avLst/>
              <a:gdLst>
                <a:gd name="T0" fmla="*/ 0 w 30"/>
                <a:gd name="T1" fmla="*/ 10 h 30"/>
                <a:gd name="T2" fmla="*/ 0 w 30"/>
                <a:gd name="T3" fmla="*/ 10 h 30"/>
                <a:gd name="T4" fmla="*/ 8 w 30"/>
                <a:gd name="T5" fmla="*/ 18 h 30"/>
                <a:gd name="T6" fmla="*/ 22 w 30"/>
                <a:gd name="T7" fmla="*/ 28 h 30"/>
                <a:gd name="T8" fmla="*/ 28 w 30"/>
                <a:gd name="T9" fmla="*/ 30 h 30"/>
                <a:gd name="T10" fmla="*/ 30 w 30"/>
                <a:gd name="T11" fmla="*/ 30 h 30"/>
                <a:gd name="T12" fmla="*/ 30 w 30"/>
                <a:gd name="T13" fmla="*/ 28 h 30"/>
                <a:gd name="T14" fmla="*/ 28 w 30"/>
                <a:gd name="T15" fmla="*/ 18 h 30"/>
                <a:gd name="T16" fmla="*/ 18 w 30"/>
                <a:gd name="T17" fmla="*/ 0 h 30"/>
                <a:gd name="T18" fmla="*/ 18 w 30"/>
                <a:gd name="T19" fmla="*/ 0 h 30"/>
                <a:gd name="T20" fmla="*/ 20 w 30"/>
                <a:gd name="T21" fmla="*/ 6 h 30"/>
                <a:gd name="T22" fmla="*/ 24 w 30"/>
                <a:gd name="T23" fmla="*/ 16 h 30"/>
                <a:gd name="T24" fmla="*/ 22 w 30"/>
                <a:gd name="T25" fmla="*/ 20 h 30"/>
                <a:gd name="T26" fmla="*/ 18 w 30"/>
                <a:gd name="T27" fmla="*/ 20 h 30"/>
                <a:gd name="T28" fmla="*/ 12 w 30"/>
                <a:gd name="T29" fmla="*/ 18 h 30"/>
                <a:gd name="T30" fmla="*/ 0 w 30"/>
                <a:gd name="T31" fmla="*/ 10 h 30"/>
                <a:gd name="T32" fmla="*/ 0 w 3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0" y="10"/>
                  </a:moveTo>
                  <a:lnTo>
                    <a:pt x="0" y="10"/>
                  </a:lnTo>
                  <a:lnTo>
                    <a:pt x="8" y="18"/>
                  </a:lnTo>
                  <a:lnTo>
                    <a:pt x="22" y="28"/>
                  </a:lnTo>
                  <a:lnTo>
                    <a:pt x="28" y="30"/>
                  </a:lnTo>
                  <a:lnTo>
                    <a:pt x="30" y="30"/>
                  </a:lnTo>
                  <a:lnTo>
                    <a:pt x="30" y="28"/>
                  </a:lnTo>
                  <a:lnTo>
                    <a:pt x="28" y="18"/>
                  </a:lnTo>
                  <a:lnTo>
                    <a:pt x="18" y="0"/>
                  </a:lnTo>
                  <a:lnTo>
                    <a:pt x="20" y="6"/>
                  </a:lnTo>
                  <a:lnTo>
                    <a:pt x="24" y="16"/>
                  </a:lnTo>
                  <a:lnTo>
                    <a:pt x="22" y="20"/>
                  </a:lnTo>
                  <a:lnTo>
                    <a:pt x="18" y="20"/>
                  </a:lnTo>
                  <a:lnTo>
                    <a:pt x="12" y="18"/>
                  </a:lnTo>
                  <a:lnTo>
                    <a:pt x="0" y="10"/>
                  </a:lnTo>
                  <a:close/>
                </a:path>
              </a:pathLst>
            </a:custGeom>
            <a:solidFill>
              <a:srgbClr val="7A5376"/>
            </a:solidFill>
            <a:ln w="9525">
              <a:noFill/>
              <a:round/>
              <a:headEnd/>
              <a:tailEnd/>
            </a:ln>
          </p:spPr>
          <p:txBody>
            <a:bodyPr/>
            <a:lstStyle/>
            <a:p>
              <a:endParaRPr lang="en-US"/>
            </a:p>
          </p:txBody>
        </p:sp>
        <p:sp>
          <p:nvSpPr>
            <p:cNvPr id="20543" name="Freeform 30"/>
            <p:cNvSpPr>
              <a:spLocks/>
            </p:cNvSpPr>
            <p:nvPr/>
          </p:nvSpPr>
          <p:spPr bwMode="auto">
            <a:xfrm>
              <a:off x="686" y="644"/>
              <a:ext cx="480" cy="616"/>
            </a:xfrm>
            <a:custGeom>
              <a:avLst/>
              <a:gdLst>
                <a:gd name="T0" fmla="*/ 12 w 480"/>
                <a:gd name="T1" fmla="*/ 496 h 616"/>
                <a:gd name="T2" fmla="*/ 0 w 480"/>
                <a:gd name="T3" fmla="*/ 418 h 616"/>
                <a:gd name="T4" fmla="*/ 6 w 480"/>
                <a:gd name="T5" fmla="*/ 362 h 616"/>
                <a:gd name="T6" fmla="*/ 32 w 480"/>
                <a:gd name="T7" fmla="*/ 300 h 616"/>
                <a:gd name="T8" fmla="*/ 56 w 480"/>
                <a:gd name="T9" fmla="*/ 268 h 616"/>
                <a:gd name="T10" fmla="*/ 132 w 480"/>
                <a:gd name="T11" fmla="*/ 204 h 616"/>
                <a:gd name="T12" fmla="*/ 250 w 480"/>
                <a:gd name="T13" fmla="*/ 114 h 616"/>
                <a:gd name="T14" fmla="*/ 316 w 480"/>
                <a:gd name="T15" fmla="*/ 48 h 616"/>
                <a:gd name="T16" fmla="*/ 352 w 480"/>
                <a:gd name="T17" fmla="*/ 0 h 616"/>
                <a:gd name="T18" fmla="*/ 352 w 480"/>
                <a:gd name="T19" fmla="*/ 32 h 616"/>
                <a:gd name="T20" fmla="*/ 332 w 480"/>
                <a:gd name="T21" fmla="*/ 88 h 616"/>
                <a:gd name="T22" fmla="*/ 294 w 480"/>
                <a:gd name="T23" fmla="*/ 146 h 616"/>
                <a:gd name="T24" fmla="*/ 226 w 480"/>
                <a:gd name="T25" fmla="*/ 220 h 616"/>
                <a:gd name="T26" fmla="*/ 298 w 480"/>
                <a:gd name="T27" fmla="*/ 170 h 616"/>
                <a:gd name="T28" fmla="*/ 384 w 480"/>
                <a:gd name="T29" fmla="*/ 94 h 616"/>
                <a:gd name="T30" fmla="*/ 404 w 480"/>
                <a:gd name="T31" fmla="*/ 66 h 616"/>
                <a:gd name="T32" fmla="*/ 410 w 480"/>
                <a:gd name="T33" fmla="*/ 92 h 616"/>
                <a:gd name="T34" fmla="*/ 402 w 480"/>
                <a:gd name="T35" fmla="*/ 128 h 616"/>
                <a:gd name="T36" fmla="*/ 370 w 480"/>
                <a:gd name="T37" fmla="*/ 178 h 616"/>
                <a:gd name="T38" fmla="*/ 294 w 480"/>
                <a:gd name="T39" fmla="*/ 240 h 616"/>
                <a:gd name="T40" fmla="*/ 214 w 480"/>
                <a:gd name="T41" fmla="*/ 284 h 616"/>
                <a:gd name="T42" fmla="*/ 328 w 480"/>
                <a:gd name="T43" fmla="*/ 248 h 616"/>
                <a:gd name="T44" fmla="*/ 434 w 480"/>
                <a:gd name="T45" fmla="*/ 192 h 616"/>
                <a:gd name="T46" fmla="*/ 434 w 480"/>
                <a:gd name="T47" fmla="*/ 206 h 616"/>
                <a:gd name="T48" fmla="*/ 424 w 480"/>
                <a:gd name="T49" fmla="*/ 230 h 616"/>
                <a:gd name="T50" fmla="*/ 394 w 480"/>
                <a:gd name="T51" fmla="*/ 264 h 616"/>
                <a:gd name="T52" fmla="*/ 330 w 480"/>
                <a:gd name="T53" fmla="*/ 304 h 616"/>
                <a:gd name="T54" fmla="*/ 224 w 480"/>
                <a:gd name="T55" fmla="*/ 346 h 616"/>
                <a:gd name="T56" fmla="*/ 280 w 480"/>
                <a:gd name="T57" fmla="*/ 340 h 616"/>
                <a:gd name="T58" fmla="*/ 400 w 480"/>
                <a:gd name="T59" fmla="*/ 308 h 616"/>
                <a:gd name="T60" fmla="*/ 460 w 480"/>
                <a:gd name="T61" fmla="*/ 276 h 616"/>
                <a:gd name="T62" fmla="*/ 478 w 480"/>
                <a:gd name="T63" fmla="*/ 266 h 616"/>
                <a:gd name="T64" fmla="*/ 454 w 480"/>
                <a:gd name="T65" fmla="*/ 308 h 616"/>
                <a:gd name="T66" fmla="*/ 410 w 480"/>
                <a:gd name="T67" fmla="*/ 340 h 616"/>
                <a:gd name="T68" fmla="*/ 338 w 480"/>
                <a:gd name="T69" fmla="*/ 370 h 616"/>
                <a:gd name="T70" fmla="*/ 226 w 480"/>
                <a:gd name="T71" fmla="*/ 388 h 616"/>
                <a:gd name="T72" fmla="*/ 278 w 480"/>
                <a:gd name="T73" fmla="*/ 398 h 616"/>
                <a:gd name="T74" fmla="*/ 348 w 480"/>
                <a:gd name="T75" fmla="*/ 402 h 616"/>
                <a:gd name="T76" fmla="*/ 364 w 480"/>
                <a:gd name="T77" fmla="*/ 406 h 616"/>
                <a:gd name="T78" fmla="*/ 324 w 480"/>
                <a:gd name="T79" fmla="*/ 426 h 616"/>
                <a:gd name="T80" fmla="*/ 226 w 480"/>
                <a:gd name="T81" fmla="*/ 428 h 616"/>
                <a:gd name="T82" fmla="*/ 262 w 480"/>
                <a:gd name="T83" fmla="*/ 446 h 616"/>
                <a:gd name="T84" fmla="*/ 320 w 480"/>
                <a:gd name="T85" fmla="*/ 460 h 616"/>
                <a:gd name="T86" fmla="*/ 332 w 480"/>
                <a:gd name="T87" fmla="*/ 464 h 616"/>
                <a:gd name="T88" fmla="*/ 284 w 480"/>
                <a:gd name="T89" fmla="*/ 478 h 616"/>
                <a:gd name="T90" fmla="*/ 190 w 480"/>
                <a:gd name="T91" fmla="*/ 466 h 616"/>
                <a:gd name="T92" fmla="*/ 212 w 480"/>
                <a:gd name="T93" fmla="*/ 480 h 616"/>
                <a:gd name="T94" fmla="*/ 256 w 480"/>
                <a:gd name="T95" fmla="*/ 496 h 616"/>
                <a:gd name="T96" fmla="*/ 274 w 480"/>
                <a:gd name="T97" fmla="*/ 502 h 616"/>
                <a:gd name="T98" fmla="*/ 240 w 480"/>
                <a:gd name="T99" fmla="*/ 524 h 616"/>
                <a:gd name="T100" fmla="*/ 204 w 480"/>
                <a:gd name="T101" fmla="*/ 530 h 616"/>
                <a:gd name="T102" fmla="*/ 152 w 480"/>
                <a:gd name="T103" fmla="*/ 526 h 616"/>
                <a:gd name="T104" fmla="*/ 110 w 480"/>
                <a:gd name="T105" fmla="*/ 510 h 616"/>
                <a:gd name="T106" fmla="*/ 224 w 480"/>
                <a:gd name="T107" fmla="*/ 610 h 616"/>
                <a:gd name="T108" fmla="*/ 226 w 480"/>
                <a:gd name="T109" fmla="*/ 614 h 616"/>
                <a:gd name="T110" fmla="*/ 192 w 480"/>
                <a:gd name="T111" fmla="*/ 606 h 616"/>
                <a:gd name="T112" fmla="*/ 164 w 480"/>
                <a:gd name="T113" fmla="*/ 590 h 616"/>
                <a:gd name="T114" fmla="*/ 18 w 480"/>
                <a:gd name="T115" fmla="*/ 512 h 6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0"/>
                <a:gd name="T175" fmla="*/ 0 h 616"/>
                <a:gd name="T176" fmla="*/ 480 w 480"/>
                <a:gd name="T177" fmla="*/ 616 h 6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0" h="616">
                  <a:moveTo>
                    <a:pt x="18" y="512"/>
                  </a:moveTo>
                  <a:lnTo>
                    <a:pt x="18" y="512"/>
                  </a:lnTo>
                  <a:lnTo>
                    <a:pt x="12" y="496"/>
                  </a:lnTo>
                  <a:lnTo>
                    <a:pt x="6" y="476"/>
                  </a:lnTo>
                  <a:lnTo>
                    <a:pt x="2" y="450"/>
                  </a:lnTo>
                  <a:lnTo>
                    <a:pt x="0" y="418"/>
                  </a:lnTo>
                  <a:lnTo>
                    <a:pt x="0" y="400"/>
                  </a:lnTo>
                  <a:lnTo>
                    <a:pt x="2" y="382"/>
                  </a:lnTo>
                  <a:lnTo>
                    <a:pt x="6" y="362"/>
                  </a:lnTo>
                  <a:lnTo>
                    <a:pt x="12" y="342"/>
                  </a:lnTo>
                  <a:lnTo>
                    <a:pt x="20" y="322"/>
                  </a:lnTo>
                  <a:lnTo>
                    <a:pt x="32" y="300"/>
                  </a:lnTo>
                  <a:lnTo>
                    <a:pt x="42" y="284"/>
                  </a:lnTo>
                  <a:lnTo>
                    <a:pt x="56" y="268"/>
                  </a:lnTo>
                  <a:lnTo>
                    <a:pt x="72" y="252"/>
                  </a:lnTo>
                  <a:lnTo>
                    <a:pt x="90" y="236"/>
                  </a:lnTo>
                  <a:lnTo>
                    <a:pt x="132" y="204"/>
                  </a:lnTo>
                  <a:lnTo>
                    <a:pt x="178" y="170"/>
                  </a:lnTo>
                  <a:lnTo>
                    <a:pt x="226" y="134"/>
                  </a:lnTo>
                  <a:lnTo>
                    <a:pt x="250" y="114"/>
                  </a:lnTo>
                  <a:lnTo>
                    <a:pt x="274" y="94"/>
                  </a:lnTo>
                  <a:lnTo>
                    <a:pt x="296" y="72"/>
                  </a:lnTo>
                  <a:lnTo>
                    <a:pt x="316" y="48"/>
                  </a:lnTo>
                  <a:lnTo>
                    <a:pt x="334" y="24"/>
                  </a:lnTo>
                  <a:lnTo>
                    <a:pt x="352" y="0"/>
                  </a:lnTo>
                  <a:lnTo>
                    <a:pt x="352" y="2"/>
                  </a:lnTo>
                  <a:lnTo>
                    <a:pt x="354" y="14"/>
                  </a:lnTo>
                  <a:lnTo>
                    <a:pt x="352" y="32"/>
                  </a:lnTo>
                  <a:lnTo>
                    <a:pt x="346" y="56"/>
                  </a:lnTo>
                  <a:lnTo>
                    <a:pt x="340" y="72"/>
                  </a:lnTo>
                  <a:lnTo>
                    <a:pt x="332" y="88"/>
                  </a:lnTo>
                  <a:lnTo>
                    <a:pt x="322" y="106"/>
                  </a:lnTo>
                  <a:lnTo>
                    <a:pt x="310" y="126"/>
                  </a:lnTo>
                  <a:lnTo>
                    <a:pt x="294" y="146"/>
                  </a:lnTo>
                  <a:lnTo>
                    <a:pt x="274" y="170"/>
                  </a:lnTo>
                  <a:lnTo>
                    <a:pt x="252" y="194"/>
                  </a:lnTo>
                  <a:lnTo>
                    <a:pt x="226" y="220"/>
                  </a:lnTo>
                  <a:lnTo>
                    <a:pt x="246" y="206"/>
                  </a:lnTo>
                  <a:lnTo>
                    <a:pt x="298" y="170"/>
                  </a:lnTo>
                  <a:lnTo>
                    <a:pt x="328" y="146"/>
                  </a:lnTo>
                  <a:lnTo>
                    <a:pt x="358" y="120"/>
                  </a:lnTo>
                  <a:lnTo>
                    <a:pt x="384" y="94"/>
                  </a:lnTo>
                  <a:lnTo>
                    <a:pt x="394" y="80"/>
                  </a:lnTo>
                  <a:lnTo>
                    <a:pt x="404" y="66"/>
                  </a:lnTo>
                  <a:lnTo>
                    <a:pt x="406" y="70"/>
                  </a:lnTo>
                  <a:lnTo>
                    <a:pt x="410" y="82"/>
                  </a:lnTo>
                  <a:lnTo>
                    <a:pt x="410" y="92"/>
                  </a:lnTo>
                  <a:lnTo>
                    <a:pt x="410" y="102"/>
                  </a:lnTo>
                  <a:lnTo>
                    <a:pt x="408" y="114"/>
                  </a:lnTo>
                  <a:lnTo>
                    <a:pt x="402" y="128"/>
                  </a:lnTo>
                  <a:lnTo>
                    <a:pt x="396" y="144"/>
                  </a:lnTo>
                  <a:lnTo>
                    <a:pt x="384" y="160"/>
                  </a:lnTo>
                  <a:lnTo>
                    <a:pt x="370" y="178"/>
                  </a:lnTo>
                  <a:lnTo>
                    <a:pt x="350" y="198"/>
                  </a:lnTo>
                  <a:lnTo>
                    <a:pt x="324" y="218"/>
                  </a:lnTo>
                  <a:lnTo>
                    <a:pt x="294" y="240"/>
                  </a:lnTo>
                  <a:lnTo>
                    <a:pt x="258" y="262"/>
                  </a:lnTo>
                  <a:lnTo>
                    <a:pt x="214" y="284"/>
                  </a:lnTo>
                  <a:lnTo>
                    <a:pt x="238" y="278"/>
                  </a:lnTo>
                  <a:lnTo>
                    <a:pt x="292" y="260"/>
                  </a:lnTo>
                  <a:lnTo>
                    <a:pt x="328" y="248"/>
                  </a:lnTo>
                  <a:lnTo>
                    <a:pt x="364" y="232"/>
                  </a:lnTo>
                  <a:lnTo>
                    <a:pt x="400" y="214"/>
                  </a:lnTo>
                  <a:lnTo>
                    <a:pt x="434" y="192"/>
                  </a:lnTo>
                  <a:lnTo>
                    <a:pt x="434" y="196"/>
                  </a:lnTo>
                  <a:lnTo>
                    <a:pt x="434" y="206"/>
                  </a:lnTo>
                  <a:lnTo>
                    <a:pt x="432" y="212"/>
                  </a:lnTo>
                  <a:lnTo>
                    <a:pt x="430" y="220"/>
                  </a:lnTo>
                  <a:lnTo>
                    <a:pt x="424" y="230"/>
                  </a:lnTo>
                  <a:lnTo>
                    <a:pt x="416" y="240"/>
                  </a:lnTo>
                  <a:lnTo>
                    <a:pt x="406" y="252"/>
                  </a:lnTo>
                  <a:lnTo>
                    <a:pt x="394" y="264"/>
                  </a:lnTo>
                  <a:lnTo>
                    <a:pt x="376" y="278"/>
                  </a:lnTo>
                  <a:lnTo>
                    <a:pt x="356" y="290"/>
                  </a:lnTo>
                  <a:lnTo>
                    <a:pt x="330" y="304"/>
                  </a:lnTo>
                  <a:lnTo>
                    <a:pt x="300" y="318"/>
                  </a:lnTo>
                  <a:lnTo>
                    <a:pt x="266" y="332"/>
                  </a:lnTo>
                  <a:lnTo>
                    <a:pt x="224" y="346"/>
                  </a:lnTo>
                  <a:lnTo>
                    <a:pt x="250" y="344"/>
                  </a:lnTo>
                  <a:lnTo>
                    <a:pt x="280" y="340"/>
                  </a:lnTo>
                  <a:lnTo>
                    <a:pt x="316" y="334"/>
                  </a:lnTo>
                  <a:lnTo>
                    <a:pt x="356" y="322"/>
                  </a:lnTo>
                  <a:lnTo>
                    <a:pt x="400" y="308"/>
                  </a:lnTo>
                  <a:lnTo>
                    <a:pt x="420" y="298"/>
                  </a:lnTo>
                  <a:lnTo>
                    <a:pt x="440" y="288"/>
                  </a:lnTo>
                  <a:lnTo>
                    <a:pt x="460" y="276"/>
                  </a:lnTo>
                  <a:lnTo>
                    <a:pt x="480" y="260"/>
                  </a:lnTo>
                  <a:lnTo>
                    <a:pt x="478" y="266"/>
                  </a:lnTo>
                  <a:lnTo>
                    <a:pt x="474" y="278"/>
                  </a:lnTo>
                  <a:lnTo>
                    <a:pt x="462" y="296"/>
                  </a:lnTo>
                  <a:lnTo>
                    <a:pt x="454" y="308"/>
                  </a:lnTo>
                  <a:lnTo>
                    <a:pt x="442" y="318"/>
                  </a:lnTo>
                  <a:lnTo>
                    <a:pt x="428" y="330"/>
                  </a:lnTo>
                  <a:lnTo>
                    <a:pt x="410" y="340"/>
                  </a:lnTo>
                  <a:lnTo>
                    <a:pt x="390" y="352"/>
                  </a:lnTo>
                  <a:lnTo>
                    <a:pt x="366" y="362"/>
                  </a:lnTo>
                  <a:lnTo>
                    <a:pt x="338" y="370"/>
                  </a:lnTo>
                  <a:lnTo>
                    <a:pt x="306" y="378"/>
                  </a:lnTo>
                  <a:lnTo>
                    <a:pt x="268" y="384"/>
                  </a:lnTo>
                  <a:lnTo>
                    <a:pt x="226" y="388"/>
                  </a:lnTo>
                  <a:lnTo>
                    <a:pt x="240" y="392"/>
                  </a:lnTo>
                  <a:lnTo>
                    <a:pt x="278" y="398"/>
                  </a:lnTo>
                  <a:lnTo>
                    <a:pt x="300" y="402"/>
                  </a:lnTo>
                  <a:lnTo>
                    <a:pt x="324" y="404"/>
                  </a:lnTo>
                  <a:lnTo>
                    <a:pt x="348" y="402"/>
                  </a:lnTo>
                  <a:lnTo>
                    <a:pt x="372" y="400"/>
                  </a:lnTo>
                  <a:lnTo>
                    <a:pt x="364" y="406"/>
                  </a:lnTo>
                  <a:lnTo>
                    <a:pt x="356" y="412"/>
                  </a:lnTo>
                  <a:lnTo>
                    <a:pt x="342" y="420"/>
                  </a:lnTo>
                  <a:lnTo>
                    <a:pt x="324" y="426"/>
                  </a:lnTo>
                  <a:lnTo>
                    <a:pt x="298" y="430"/>
                  </a:lnTo>
                  <a:lnTo>
                    <a:pt x="266" y="432"/>
                  </a:lnTo>
                  <a:lnTo>
                    <a:pt x="226" y="428"/>
                  </a:lnTo>
                  <a:lnTo>
                    <a:pt x="236" y="434"/>
                  </a:lnTo>
                  <a:lnTo>
                    <a:pt x="262" y="446"/>
                  </a:lnTo>
                  <a:lnTo>
                    <a:pt x="280" y="452"/>
                  </a:lnTo>
                  <a:lnTo>
                    <a:pt x="298" y="456"/>
                  </a:lnTo>
                  <a:lnTo>
                    <a:pt x="320" y="460"/>
                  </a:lnTo>
                  <a:lnTo>
                    <a:pt x="340" y="460"/>
                  </a:lnTo>
                  <a:lnTo>
                    <a:pt x="332" y="464"/>
                  </a:lnTo>
                  <a:lnTo>
                    <a:pt x="320" y="470"/>
                  </a:lnTo>
                  <a:lnTo>
                    <a:pt x="304" y="474"/>
                  </a:lnTo>
                  <a:lnTo>
                    <a:pt x="284" y="478"/>
                  </a:lnTo>
                  <a:lnTo>
                    <a:pt x="258" y="478"/>
                  </a:lnTo>
                  <a:lnTo>
                    <a:pt x="226" y="474"/>
                  </a:lnTo>
                  <a:lnTo>
                    <a:pt x="190" y="466"/>
                  </a:lnTo>
                  <a:lnTo>
                    <a:pt x="194" y="470"/>
                  </a:lnTo>
                  <a:lnTo>
                    <a:pt x="212" y="480"/>
                  </a:lnTo>
                  <a:lnTo>
                    <a:pt x="224" y="486"/>
                  </a:lnTo>
                  <a:lnTo>
                    <a:pt x="238" y="492"/>
                  </a:lnTo>
                  <a:lnTo>
                    <a:pt x="256" y="496"/>
                  </a:lnTo>
                  <a:lnTo>
                    <a:pt x="276" y="498"/>
                  </a:lnTo>
                  <a:lnTo>
                    <a:pt x="274" y="502"/>
                  </a:lnTo>
                  <a:lnTo>
                    <a:pt x="268" y="508"/>
                  </a:lnTo>
                  <a:lnTo>
                    <a:pt x="256" y="516"/>
                  </a:lnTo>
                  <a:lnTo>
                    <a:pt x="240" y="524"/>
                  </a:lnTo>
                  <a:lnTo>
                    <a:pt x="230" y="528"/>
                  </a:lnTo>
                  <a:lnTo>
                    <a:pt x="218" y="530"/>
                  </a:lnTo>
                  <a:lnTo>
                    <a:pt x="204" y="530"/>
                  </a:lnTo>
                  <a:lnTo>
                    <a:pt x="188" y="530"/>
                  </a:lnTo>
                  <a:lnTo>
                    <a:pt x="172" y="528"/>
                  </a:lnTo>
                  <a:lnTo>
                    <a:pt x="152" y="526"/>
                  </a:lnTo>
                  <a:lnTo>
                    <a:pt x="132" y="520"/>
                  </a:lnTo>
                  <a:lnTo>
                    <a:pt x="110" y="510"/>
                  </a:lnTo>
                  <a:lnTo>
                    <a:pt x="160" y="556"/>
                  </a:lnTo>
                  <a:lnTo>
                    <a:pt x="198" y="590"/>
                  </a:lnTo>
                  <a:lnTo>
                    <a:pt x="224" y="610"/>
                  </a:lnTo>
                  <a:lnTo>
                    <a:pt x="228" y="612"/>
                  </a:lnTo>
                  <a:lnTo>
                    <a:pt x="226" y="614"/>
                  </a:lnTo>
                  <a:lnTo>
                    <a:pt x="222" y="616"/>
                  </a:lnTo>
                  <a:lnTo>
                    <a:pt x="214" y="614"/>
                  </a:lnTo>
                  <a:lnTo>
                    <a:pt x="192" y="606"/>
                  </a:lnTo>
                  <a:lnTo>
                    <a:pt x="178" y="600"/>
                  </a:lnTo>
                  <a:lnTo>
                    <a:pt x="164" y="590"/>
                  </a:lnTo>
                  <a:lnTo>
                    <a:pt x="126" y="568"/>
                  </a:lnTo>
                  <a:lnTo>
                    <a:pt x="78" y="542"/>
                  </a:lnTo>
                  <a:lnTo>
                    <a:pt x="18" y="512"/>
                  </a:lnTo>
                  <a:close/>
                </a:path>
              </a:pathLst>
            </a:custGeom>
            <a:solidFill>
              <a:srgbClr val="D4D3D7"/>
            </a:solidFill>
            <a:ln w="9525">
              <a:noFill/>
              <a:round/>
              <a:headEnd/>
              <a:tailEnd/>
            </a:ln>
          </p:spPr>
          <p:txBody>
            <a:bodyPr/>
            <a:lstStyle/>
            <a:p>
              <a:endParaRPr lang="en-US"/>
            </a:p>
          </p:txBody>
        </p:sp>
        <p:sp>
          <p:nvSpPr>
            <p:cNvPr id="20544" name="Freeform 31"/>
            <p:cNvSpPr>
              <a:spLocks/>
            </p:cNvSpPr>
            <p:nvPr/>
          </p:nvSpPr>
          <p:spPr bwMode="auto">
            <a:xfrm>
              <a:off x="630" y="860"/>
              <a:ext cx="172" cy="282"/>
            </a:xfrm>
            <a:custGeom>
              <a:avLst/>
              <a:gdLst>
                <a:gd name="T0" fmla="*/ 172 w 172"/>
                <a:gd name="T1" fmla="*/ 0 h 282"/>
                <a:gd name="T2" fmla="*/ 172 w 172"/>
                <a:gd name="T3" fmla="*/ 0 h 282"/>
                <a:gd name="T4" fmla="*/ 160 w 172"/>
                <a:gd name="T5" fmla="*/ 8 h 282"/>
                <a:gd name="T6" fmla="*/ 146 w 172"/>
                <a:gd name="T7" fmla="*/ 20 h 282"/>
                <a:gd name="T8" fmla="*/ 128 w 172"/>
                <a:gd name="T9" fmla="*/ 34 h 282"/>
                <a:gd name="T10" fmla="*/ 110 w 172"/>
                <a:gd name="T11" fmla="*/ 52 h 282"/>
                <a:gd name="T12" fmla="*/ 94 w 172"/>
                <a:gd name="T13" fmla="*/ 74 h 282"/>
                <a:gd name="T14" fmla="*/ 78 w 172"/>
                <a:gd name="T15" fmla="*/ 98 h 282"/>
                <a:gd name="T16" fmla="*/ 72 w 172"/>
                <a:gd name="T17" fmla="*/ 110 h 282"/>
                <a:gd name="T18" fmla="*/ 66 w 172"/>
                <a:gd name="T19" fmla="*/ 124 h 282"/>
                <a:gd name="T20" fmla="*/ 66 w 172"/>
                <a:gd name="T21" fmla="*/ 124 h 282"/>
                <a:gd name="T22" fmla="*/ 56 w 172"/>
                <a:gd name="T23" fmla="*/ 150 h 282"/>
                <a:gd name="T24" fmla="*/ 48 w 172"/>
                <a:gd name="T25" fmla="*/ 170 h 282"/>
                <a:gd name="T26" fmla="*/ 40 w 172"/>
                <a:gd name="T27" fmla="*/ 188 h 282"/>
                <a:gd name="T28" fmla="*/ 32 w 172"/>
                <a:gd name="T29" fmla="*/ 200 h 282"/>
                <a:gd name="T30" fmla="*/ 20 w 172"/>
                <a:gd name="T31" fmla="*/ 218 h 282"/>
                <a:gd name="T32" fmla="*/ 16 w 172"/>
                <a:gd name="T33" fmla="*/ 222 h 282"/>
                <a:gd name="T34" fmla="*/ 16 w 172"/>
                <a:gd name="T35" fmla="*/ 222 h 282"/>
                <a:gd name="T36" fmla="*/ 10 w 172"/>
                <a:gd name="T37" fmla="*/ 226 h 282"/>
                <a:gd name="T38" fmla="*/ 6 w 172"/>
                <a:gd name="T39" fmla="*/ 232 h 282"/>
                <a:gd name="T40" fmla="*/ 2 w 172"/>
                <a:gd name="T41" fmla="*/ 238 h 282"/>
                <a:gd name="T42" fmla="*/ 0 w 172"/>
                <a:gd name="T43" fmla="*/ 246 h 282"/>
                <a:gd name="T44" fmla="*/ 0 w 172"/>
                <a:gd name="T45" fmla="*/ 256 h 282"/>
                <a:gd name="T46" fmla="*/ 2 w 172"/>
                <a:gd name="T47" fmla="*/ 264 h 282"/>
                <a:gd name="T48" fmla="*/ 10 w 172"/>
                <a:gd name="T49" fmla="*/ 274 h 282"/>
                <a:gd name="T50" fmla="*/ 10 w 172"/>
                <a:gd name="T51" fmla="*/ 274 h 282"/>
                <a:gd name="T52" fmla="*/ 16 w 172"/>
                <a:gd name="T53" fmla="*/ 278 h 282"/>
                <a:gd name="T54" fmla="*/ 20 w 172"/>
                <a:gd name="T55" fmla="*/ 280 h 282"/>
                <a:gd name="T56" fmla="*/ 26 w 172"/>
                <a:gd name="T57" fmla="*/ 282 h 282"/>
                <a:gd name="T58" fmla="*/ 32 w 172"/>
                <a:gd name="T59" fmla="*/ 282 h 282"/>
                <a:gd name="T60" fmla="*/ 42 w 172"/>
                <a:gd name="T61" fmla="*/ 278 h 282"/>
                <a:gd name="T62" fmla="*/ 54 w 172"/>
                <a:gd name="T63" fmla="*/ 270 h 282"/>
                <a:gd name="T64" fmla="*/ 64 w 172"/>
                <a:gd name="T65" fmla="*/ 260 h 282"/>
                <a:gd name="T66" fmla="*/ 72 w 172"/>
                <a:gd name="T67" fmla="*/ 244 h 282"/>
                <a:gd name="T68" fmla="*/ 80 w 172"/>
                <a:gd name="T69" fmla="*/ 226 h 282"/>
                <a:gd name="T70" fmla="*/ 84 w 172"/>
                <a:gd name="T71" fmla="*/ 204 h 282"/>
                <a:gd name="T72" fmla="*/ 84 w 172"/>
                <a:gd name="T73" fmla="*/ 204 h 282"/>
                <a:gd name="T74" fmla="*/ 94 w 172"/>
                <a:gd name="T75" fmla="*/ 156 h 282"/>
                <a:gd name="T76" fmla="*/ 100 w 172"/>
                <a:gd name="T77" fmla="*/ 130 h 282"/>
                <a:gd name="T78" fmla="*/ 108 w 172"/>
                <a:gd name="T79" fmla="*/ 104 h 282"/>
                <a:gd name="T80" fmla="*/ 118 w 172"/>
                <a:gd name="T81" fmla="*/ 78 h 282"/>
                <a:gd name="T82" fmla="*/ 132 w 172"/>
                <a:gd name="T83" fmla="*/ 52 h 282"/>
                <a:gd name="T84" fmla="*/ 150 w 172"/>
                <a:gd name="T85" fmla="*/ 26 h 282"/>
                <a:gd name="T86" fmla="*/ 172 w 172"/>
                <a:gd name="T87" fmla="*/ 0 h 282"/>
                <a:gd name="T88" fmla="*/ 172 w 172"/>
                <a:gd name="T89" fmla="*/ 0 h 2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2"/>
                <a:gd name="T136" fmla="*/ 0 h 282"/>
                <a:gd name="T137" fmla="*/ 172 w 172"/>
                <a:gd name="T138" fmla="*/ 282 h 2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2" h="282">
                  <a:moveTo>
                    <a:pt x="172" y="0"/>
                  </a:moveTo>
                  <a:lnTo>
                    <a:pt x="172" y="0"/>
                  </a:lnTo>
                  <a:lnTo>
                    <a:pt x="160" y="8"/>
                  </a:lnTo>
                  <a:lnTo>
                    <a:pt x="146" y="20"/>
                  </a:lnTo>
                  <a:lnTo>
                    <a:pt x="128" y="34"/>
                  </a:lnTo>
                  <a:lnTo>
                    <a:pt x="110" y="52"/>
                  </a:lnTo>
                  <a:lnTo>
                    <a:pt x="94" y="74"/>
                  </a:lnTo>
                  <a:lnTo>
                    <a:pt x="78" y="98"/>
                  </a:lnTo>
                  <a:lnTo>
                    <a:pt x="72" y="110"/>
                  </a:lnTo>
                  <a:lnTo>
                    <a:pt x="66" y="124"/>
                  </a:lnTo>
                  <a:lnTo>
                    <a:pt x="56" y="150"/>
                  </a:lnTo>
                  <a:lnTo>
                    <a:pt x="48" y="170"/>
                  </a:lnTo>
                  <a:lnTo>
                    <a:pt x="40" y="188"/>
                  </a:lnTo>
                  <a:lnTo>
                    <a:pt x="32" y="200"/>
                  </a:lnTo>
                  <a:lnTo>
                    <a:pt x="20" y="218"/>
                  </a:lnTo>
                  <a:lnTo>
                    <a:pt x="16" y="222"/>
                  </a:lnTo>
                  <a:lnTo>
                    <a:pt x="10" y="226"/>
                  </a:lnTo>
                  <a:lnTo>
                    <a:pt x="6" y="232"/>
                  </a:lnTo>
                  <a:lnTo>
                    <a:pt x="2" y="238"/>
                  </a:lnTo>
                  <a:lnTo>
                    <a:pt x="0" y="246"/>
                  </a:lnTo>
                  <a:lnTo>
                    <a:pt x="0" y="256"/>
                  </a:lnTo>
                  <a:lnTo>
                    <a:pt x="2" y="264"/>
                  </a:lnTo>
                  <a:lnTo>
                    <a:pt x="10" y="274"/>
                  </a:lnTo>
                  <a:lnTo>
                    <a:pt x="16" y="278"/>
                  </a:lnTo>
                  <a:lnTo>
                    <a:pt x="20" y="280"/>
                  </a:lnTo>
                  <a:lnTo>
                    <a:pt x="26" y="282"/>
                  </a:lnTo>
                  <a:lnTo>
                    <a:pt x="32" y="282"/>
                  </a:lnTo>
                  <a:lnTo>
                    <a:pt x="42" y="278"/>
                  </a:lnTo>
                  <a:lnTo>
                    <a:pt x="54" y="270"/>
                  </a:lnTo>
                  <a:lnTo>
                    <a:pt x="64" y="260"/>
                  </a:lnTo>
                  <a:lnTo>
                    <a:pt x="72" y="244"/>
                  </a:lnTo>
                  <a:lnTo>
                    <a:pt x="80" y="226"/>
                  </a:lnTo>
                  <a:lnTo>
                    <a:pt x="84" y="204"/>
                  </a:lnTo>
                  <a:lnTo>
                    <a:pt x="94" y="156"/>
                  </a:lnTo>
                  <a:lnTo>
                    <a:pt x="100" y="130"/>
                  </a:lnTo>
                  <a:lnTo>
                    <a:pt x="108" y="104"/>
                  </a:lnTo>
                  <a:lnTo>
                    <a:pt x="118" y="78"/>
                  </a:lnTo>
                  <a:lnTo>
                    <a:pt x="132" y="52"/>
                  </a:lnTo>
                  <a:lnTo>
                    <a:pt x="150" y="26"/>
                  </a:lnTo>
                  <a:lnTo>
                    <a:pt x="172" y="0"/>
                  </a:lnTo>
                  <a:close/>
                </a:path>
              </a:pathLst>
            </a:custGeom>
            <a:solidFill>
              <a:srgbClr val="BCBBC2"/>
            </a:solidFill>
            <a:ln w="9525">
              <a:noFill/>
              <a:round/>
              <a:headEnd/>
              <a:tailEnd/>
            </a:ln>
          </p:spPr>
          <p:txBody>
            <a:bodyPr/>
            <a:lstStyle/>
            <a:p>
              <a:endParaRPr lang="en-US"/>
            </a:p>
          </p:txBody>
        </p:sp>
        <p:sp>
          <p:nvSpPr>
            <p:cNvPr id="20545" name="Freeform 32"/>
            <p:cNvSpPr>
              <a:spLocks/>
            </p:cNvSpPr>
            <p:nvPr/>
          </p:nvSpPr>
          <p:spPr bwMode="auto">
            <a:xfrm>
              <a:off x="510" y="1134"/>
              <a:ext cx="30" cy="24"/>
            </a:xfrm>
            <a:custGeom>
              <a:avLst/>
              <a:gdLst>
                <a:gd name="T0" fmla="*/ 0 w 30"/>
                <a:gd name="T1" fmla="*/ 4 h 24"/>
                <a:gd name="T2" fmla="*/ 0 w 30"/>
                <a:gd name="T3" fmla="*/ 4 h 24"/>
                <a:gd name="T4" fmla="*/ 6 w 30"/>
                <a:gd name="T5" fmla="*/ 10 h 24"/>
                <a:gd name="T6" fmla="*/ 10 w 30"/>
                <a:gd name="T7" fmla="*/ 16 h 24"/>
                <a:gd name="T8" fmla="*/ 16 w 30"/>
                <a:gd name="T9" fmla="*/ 22 h 24"/>
                <a:gd name="T10" fmla="*/ 22 w 30"/>
                <a:gd name="T11" fmla="*/ 24 h 24"/>
                <a:gd name="T12" fmla="*/ 24 w 30"/>
                <a:gd name="T13" fmla="*/ 24 h 24"/>
                <a:gd name="T14" fmla="*/ 28 w 30"/>
                <a:gd name="T15" fmla="*/ 24 h 24"/>
                <a:gd name="T16" fmla="*/ 28 w 30"/>
                <a:gd name="T17" fmla="*/ 20 h 24"/>
                <a:gd name="T18" fmla="*/ 30 w 30"/>
                <a:gd name="T19" fmla="*/ 16 h 24"/>
                <a:gd name="T20" fmla="*/ 30 w 30"/>
                <a:gd name="T21" fmla="*/ 0 h 24"/>
                <a:gd name="T22" fmla="*/ 30 w 30"/>
                <a:gd name="T23" fmla="*/ 0 h 24"/>
                <a:gd name="T24" fmla="*/ 30 w 30"/>
                <a:gd name="T25" fmla="*/ 4 h 24"/>
                <a:gd name="T26" fmla="*/ 26 w 30"/>
                <a:gd name="T27" fmla="*/ 10 h 24"/>
                <a:gd name="T28" fmla="*/ 22 w 30"/>
                <a:gd name="T29" fmla="*/ 10 h 24"/>
                <a:gd name="T30" fmla="*/ 16 w 30"/>
                <a:gd name="T31" fmla="*/ 12 h 24"/>
                <a:gd name="T32" fmla="*/ 10 w 30"/>
                <a:gd name="T33" fmla="*/ 8 h 24"/>
                <a:gd name="T34" fmla="*/ 0 w 30"/>
                <a:gd name="T35" fmla="*/ 4 h 24"/>
                <a:gd name="T36" fmla="*/ 0 w 30"/>
                <a:gd name="T37" fmla="*/ 4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4"/>
                <a:gd name="T59" fmla="*/ 30 w 30"/>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4">
                  <a:moveTo>
                    <a:pt x="0" y="4"/>
                  </a:moveTo>
                  <a:lnTo>
                    <a:pt x="0" y="4"/>
                  </a:lnTo>
                  <a:lnTo>
                    <a:pt x="6" y="10"/>
                  </a:lnTo>
                  <a:lnTo>
                    <a:pt x="10" y="16"/>
                  </a:lnTo>
                  <a:lnTo>
                    <a:pt x="16" y="22"/>
                  </a:lnTo>
                  <a:lnTo>
                    <a:pt x="22" y="24"/>
                  </a:lnTo>
                  <a:lnTo>
                    <a:pt x="24" y="24"/>
                  </a:lnTo>
                  <a:lnTo>
                    <a:pt x="28" y="24"/>
                  </a:lnTo>
                  <a:lnTo>
                    <a:pt x="28" y="20"/>
                  </a:lnTo>
                  <a:lnTo>
                    <a:pt x="30" y="16"/>
                  </a:lnTo>
                  <a:lnTo>
                    <a:pt x="30" y="0"/>
                  </a:lnTo>
                  <a:lnTo>
                    <a:pt x="30" y="4"/>
                  </a:lnTo>
                  <a:lnTo>
                    <a:pt x="26" y="10"/>
                  </a:lnTo>
                  <a:lnTo>
                    <a:pt x="22" y="10"/>
                  </a:lnTo>
                  <a:lnTo>
                    <a:pt x="16" y="12"/>
                  </a:lnTo>
                  <a:lnTo>
                    <a:pt x="10" y="8"/>
                  </a:lnTo>
                  <a:lnTo>
                    <a:pt x="0" y="4"/>
                  </a:lnTo>
                  <a:close/>
                </a:path>
              </a:pathLst>
            </a:custGeom>
            <a:solidFill>
              <a:srgbClr val="7A5376"/>
            </a:solidFill>
            <a:ln w="9525">
              <a:noFill/>
              <a:round/>
              <a:headEnd/>
              <a:tailEnd/>
            </a:ln>
          </p:spPr>
          <p:txBody>
            <a:bodyPr/>
            <a:lstStyle/>
            <a:p>
              <a:endParaRPr lang="en-US"/>
            </a:p>
          </p:txBody>
        </p:sp>
        <p:sp>
          <p:nvSpPr>
            <p:cNvPr id="20546" name="Freeform 33"/>
            <p:cNvSpPr>
              <a:spLocks/>
            </p:cNvSpPr>
            <p:nvPr/>
          </p:nvSpPr>
          <p:spPr bwMode="auto">
            <a:xfrm>
              <a:off x="738" y="1358"/>
              <a:ext cx="54" cy="100"/>
            </a:xfrm>
            <a:custGeom>
              <a:avLst/>
              <a:gdLst>
                <a:gd name="T0" fmla="*/ 24 w 54"/>
                <a:gd name="T1" fmla="*/ 12 h 100"/>
                <a:gd name="T2" fmla="*/ 24 w 54"/>
                <a:gd name="T3" fmla="*/ 12 h 100"/>
                <a:gd name="T4" fmla="*/ 8 w 54"/>
                <a:gd name="T5" fmla="*/ 44 h 100"/>
                <a:gd name="T6" fmla="*/ 8 w 54"/>
                <a:gd name="T7" fmla="*/ 44 h 100"/>
                <a:gd name="T8" fmla="*/ 2 w 54"/>
                <a:gd name="T9" fmla="*/ 58 h 100"/>
                <a:gd name="T10" fmla="*/ 2 w 54"/>
                <a:gd name="T11" fmla="*/ 58 h 100"/>
                <a:gd name="T12" fmla="*/ 2 w 54"/>
                <a:gd name="T13" fmla="*/ 66 h 100"/>
                <a:gd name="T14" fmla="*/ 0 w 54"/>
                <a:gd name="T15" fmla="*/ 72 h 100"/>
                <a:gd name="T16" fmla="*/ 2 w 54"/>
                <a:gd name="T17" fmla="*/ 80 h 100"/>
                <a:gd name="T18" fmla="*/ 4 w 54"/>
                <a:gd name="T19" fmla="*/ 88 h 100"/>
                <a:gd name="T20" fmla="*/ 8 w 54"/>
                <a:gd name="T21" fmla="*/ 94 h 100"/>
                <a:gd name="T22" fmla="*/ 14 w 54"/>
                <a:gd name="T23" fmla="*/ 98 h 100"/>
                <a:gd name="T24" fmla="*/ 20 w 54"/>
                <a:gd name="T25" fmla="*/ 100 h 100"/>
                <a:gd name="T26" fmla="*/ 28 w 54"/>
                <a:gd name="T27" fmla="*/ 100 h 100"/>
                <a:gd name="T28" fmla="*/ 28 w 54"/>
                <a:gd name="T29" fmla="*/ 100 h 100"/>
                <a:gd name="T30" fmla="*/ 34 w 54"/>
                <a:gd name="T31" fmla="*/ 96 h 100"/>
                <a:gd name="T32" fmla="*/ 36 w 54"/>
                <a:gd name="T33" fmla="*/ 92 h 100"/>
                <a:gd name="T34" fmla="*/ 34 w 54"/>
                <a:gd name="T35" fmla="*/ 92 h 100"/>
                <a:gd name="T36" fmla="*/ 32 w 54"/>
                <a:gd name="T37" fmla="*/ 90 h 100"/>
                <a:gd name="T38" fmla="*/ 32 w 54"/>
                <a:gd name="T39" fmla="*/ 90 h 100"/>
                <a:gd name="T40" fmla="*/ 26 w 54"/>
                <a:gd name="T41" fmla="*/ 86 h 100"/>
                <a:gd name="T42" fmla="*/ 22 w 54"/>
                <a:gd name="T43" fmla="*/ 82 h 100"/>
                <a:gd name="T44" fmla="*/ 18 w 54"/>
                <a:gd name="T45" fmla="*/ 78 h 100"/>
                <a:gd name="T46" fmla="*/ 16 w 54"/>
                <a:gd name="T47" fmla="*/ 72 h 100"/>
                <a:gd name="T48" fmla="*/ 16 w 54"/>
                <a:gd name="T49" fmla="*/ 66 h 100"/>
                <a:gd name="T50" fmla="*/ 16 w 54"/>
                <a:gd name="T51" fmla="*/ 56 h 100"/>
                <a:gd name="T52" fmla="*/ 20 w 54"/>
                <a:gd name="T53" fmla="*/ 46 h 100"/>
                <a:gd name="T54" fmla="*/ 20 w 54"/>
                <a:gd name="T55" fmla="*/ 46 h 100"/>
                <a:gd name="T56" fmla="*/ 20 w 54"/>
                <a:gd name="T57" fmla="*/ 50 h 100"/>
                <a:gd name="T58" fmla="*/ 24 w 54"/>
                <a:gd name="T59" fmla="*/ 60 h 100"/>
                <a:gd name="T60" fmla="*/ 28 w 54"/>
                <a:gd name="T61" fmla="*/ 64 h 100"/>
                <a:gd name="T62" fmla="*/ 32 w 54"/>
                <a:gd name="T63" fmla="*/ 68 h 100"/>
                <a:gd name="T64" fmla="*/ 38 w 54"/>
                <a:gd name="T65" fmla="*/ 72 h 100"/>
                <a:gd name="T66" fmla="*/ 46 w 54"/>
                <a:gd name="T67" fmla="*/ 72 h 100"/>
                <a:gd name="T68" fmla="*/ 46 w 54"/>
                <a:gd name="T69" fmla="*/ 72 h 100"/>
                <a:gd name="T70" fmla="*/ 50 w 54"/>
                <a:gd name="T71" fmla="*/ 68 h 100"/>
                <a:gd name="T72" fmla="*/ 54 w 54"/>
                <a:gd name="T73" fmla="*/ 66 h 100"/>
                <a:gd name="T74" fmla="*/ 54 w 54"/>
                <a:gd name="T75" fmla="*/ 64 h 100"/>
                <a:gd name="T76" fmla="*/ 52 w 54"/>
                <a:gd name="T77" fmla="*/ 62 h 100"/>
                <a:gd name="T78" fmla="*/ 52 w 54"/>
                <a:gd name="T79" fmla="*/ 62 h 100"/>
                <a:gd name="T80" fmla="*/ 38 w 54"/>
                <a:gd name="T81" fmla="*/ 50 h 100"/>
                <a:gd name="T82" fmla="*/ 32 w 54"/>
                <a:gd name="T83" fmla="*/ 42 h 100"/>
                <a:gd name="T84" fmla="*/ 32 w 54"/>
                <a:gd name="T85" fmla="*/ 38 h 100"/>
                <a:gd name="T86" fmla="*/ 32 w 54"/>
                <a:gd name="T87" fmla="*/ 32 h 100"/>
                <a:gd name="T88" fmla="*/ 32 w 54"/>
                <a:gd name="T89" fmla="*/ 32 h 100"/>
                <a:gd name="T90" fmla="*/ 36 w 54"/>
                <a:gd name="T91" fmla="*/ 24 h 100"/>
                <a:gd name="T92" fmla="*/ 40 w 54"/>
                <a:gd name="T93" fmla="*/ 16 h 100"/>
                <a:gd name="T94" fmla="*/ 46 w 54"/>
                <a:gd name="T95" fmla="*/ 12 h 100"/>
                <a:gd name="T96" fmla="*/ 52 w 54"/>
                <a:gd name="T97" fmla="*/ 12 h 100"/>
                <a:gd name="T98" fmla="*/ 52 w 54"/>
                <a:gd name="T99" fmla="*/ 12 h 100"/>
                <a:gd name="T100" fmla="*/ 54 w 54"/>
                <a:gd name="T101" fmla="*/ 6 h 100"/>
                <a:gd name="T102" fmla="*/ 54 w 54"/>
                <a:gd name="T103" fmla="*/ 2 h 100"/>
                <a:gd name="T104" fmla="*/ 52 w 54"/>
                <a:gd name="T105" fmla="*/ 0 h 100"/>
                <a:gd name="T106" fmla="*/ 50 w 54"/>
                <a:gd name="T107" fmla="*/ 0 h 100"/>
                <a:gd name="T108" fmla="*/ 50 w 54"/>
                <a:gd name="T109" fmla="*/ 0 h 100"/>
                <a:gd name="T110" fmla="*/ 44 w 54"/>
                <a:gd name="T111" fmla="*/ 0 h 100"/>
                <a:gd name="T112" fmla="*/ 38 w 54"/>
                <a:gd name="T113" fmla="*/ 2 h 100"/>
                <a:gd name="T114" fmla="*/ 30 w 54"/>
                <a:gd name="T115" fmla="*/ 4 h 100"/>
                <a:gd name="T116" fmla="*/ 24 w 54"/>
                <a:gd name="T117" fmla="*/ 12 h 100"/>
                <a:gd name="T118" fmla="*/ 24 w 54"/>
                <a:gd name="T119" fmla="*/ 12 h 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
                <a:gd name="T181" fmla="*/ 0 h 100"/>
                <a:gd name="T182" fmla="*/ 54 w 54"/>
                <a:gd name="T183" fmla="*/ 100 h 1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 h="100">
                  <a:moveTo>
                    <a:pt x="24" y="12"/>
                  </a:moveTo>
                  <a:lnTo>
                    <a:pt x="24" y="12"/>
                  </a:lnTo>
                  <a:lnTo>
                    <a:pt x="8" y="44"/>
                  </a:lnTo>
                  <a:lnTo>
                    <a:pt x="2" y="58"/>
                  </a:lnTo>
                  <a:lnTo>
                    <a:pt x="2" y="66"/>
                  </a:lnTo>
                  <a:lnTo>
                    <a:pt x="0" y="72"/>
                  </a:lnTo>
                  <a:lnTo>
                    <a:pt x="2" y="80"/>
                  </a:lnTo>
                  <a:lnTo>
                    <a:pt x="4" y="88"/>
                  </a:lnTo>
                  <a:lnTo>
                    <a:pt x="8" y="94"/>
                  </a:lnTo>
                  <a:lnTo>
                    <a:pt x="14" y="98"/>
                  </a:lnTo>
                  <a:lnTo>
                    <a:pt x="20" y="100"/>
                  </a:lnTo>
                  <a:lnTo>
                    <a:pt x="28" y="100"/>
                  </a:lnTo>
                  <a:lnTo>
                    <a:pt x="34" y="96"/>
                  </a:lnTo>
                  <a:lnTo>
                    <a:pt x="36" y="92"/>
                  </a:lnTo>
                  <a:lnTo>
                    <a:pt x="34" y="92"/>
                  </a:lnTo>
                  <a:lnTo>
                    <a:pt x="32" y="90"/>
                  </a:lnTo>
                  <a:lnTo>
                    <a:pt x="26" y="86"/>
                  </a:lnTo>
                  <a:lnTo>
                    <a:pt x="22" y="82"/>
                  </a:lnTo>
                  <a:lnTo>
                    <a:pt x="18" y="78"/>
                  </a:lnTo>
                  <a:lnTo>
                    <a:pt x="16" y="72"/>
                  </a:lnTo>
                  <a:lnTo>
                    <a:pt x="16" y="66"/>
                  </a:lnTo>
                  <a:lnTo>
                    <a:pt x="16" y="56"/>
                  </a:lnTo>
                  <a:lnTo>
                    <a:pt x="20" y="46"/>
                  </a:lnTo>
                  <a:lnTo>
                    <a:pt x="20" y="50"/>
                  </a:lnTo>
                  <a:lnTo>
                    <a:pt x="24" y="60"/>
                  </a:lnTo>
                  <a:lnTo>
                    <a:pt x="28" y="64"/>
                  </a:lnTo>
                  <a:lnTo>
                    <a:pt x="32" y="68"/>
                  </a:lnTo>
                  <a:lnTo>
                    <a:pt x="38" y="72"/>
                  </a:lnTo>
                  <a:lnTo>
                    <a:pt x="46" y="72"/>
                  </a:lnTo>
                  <a:lnTo>
                    <a:pt x="50" y="68"/>
                  </a:lnTo>
                  <a:lnTo>
                    <a:pt x="54" y="66"/>
                  </a:lnTo>
                  <a:lnTo>
                    <a:pt x="54" y="64"/>
                  </a:lnTo>
                  <a:lnTo>
                    <a:pt x="52" y="62"/>
                  </a:lnTo>
                  <a:lnTo>
                    <a:pt x="38" y="50"/>
                  </a:lnTo>
                  <a:lnTo>
                    <a:pt x="32" y="42"/>
                  </a:lnTo>
                  <a:lnTo>
                    <a:pt x="32" y="38"/>
                  </a:lnTo>
                  <a:lnTo>
                    <a:pt x="32" y="32"/>
                  </a:lnTo>
                  <a:lnTo>
                    <a:pt x="36" y="24"/>
                  </a:lnTo>
                  <a:lnTo>
                    <a:pt x="40" y="16"/>
                  </a:lnTo>
                  <a:lnTo>
                    <a:pt x="46" y="12"/>
                  </a:lnTo>
                  <a:lnTo>
                    <a:pt x="52" y="12"/>
                  </a:lnTo>
                  <a:lnTo>
                    <a:pt x="54" y="6"/>
                  </a:lnTo>
                  <a:lnTo>
                    <a:pt x="54" y="2"/>
                  </a:lnTo>
                  <a:lnTo>
                    <a:pt x="52" y="0"/>
                  </a:lnTo>
                  <a:lnTo>
                    <a:pt x="50" y="0"/>
                  </a:lnTo>
                  <a:lnTo>
                    <a:pt x="44" y="0"/>
                  </a:lnTo>
                  <a:lnTo>
                    <a:pt x="38" y="2"/>
                  </a:lnTo>
                  <a:lnTo>
                    <a:pt x="30" y="4"/>
                  </a:lnTo>
                  <a:lnTo>
                    <a:pt x="24" y="12"/>
                  </a:lnTo>
                  <a:close/>
                </a:path>
              </a:pathLst>
            </a:custGeom>
            <a:solidFill>
              <a:srgbClr val="CC8683"/>
            </a:solidFill>
            <a:ln w="9525">
              <a:noFill/>
              <a:round/>
              <a:headEnd/>
              <a:tailEnd/>
            </a:ln>
          </p:spPr>
          <p:txBody>
            <a:bodyPr/>
            <a:lstStyle/>
            <a:p>
              <a:endParaRPr lang="en-US"/>
            </a:p>
          </p:txBody>
        </p:sp>
        <p:sp>
          <p:nvSpPr>
            <p:cNvPr id="20547" name="Freeform 34"/>
            <p:cNvSpPr>
              <a:spLocks/>
            </p:cNvSpPr>
            <p:nvPr/>
          </p:nvSpPr>
          <p:spPr bwMode="auto">
            <a:xfrm>
              <a:off x="778" y="1358"/>
              <a:ext cx="38" cy="32"/>
            </a:xfrm>
            <a:custGeom>
              <a:avLst/>
              <a:gdLst>
                <a:gd name="T0" fmla="*/ 4 w 38"/>
                <a:gd name="T1" fmla="*/ 8 h 32"/>
                <a:gd name="T2" fmla="*/ 4 w 38"/>
                <a:gd name="T3" fmla="*/ 8 h 32"/>
                <a:gd name="T4" fmla="*/ 12 w 38"/>
                <a:gd name="T5" fmla="*/ 10 h 32"/>
                <a:gd name="T6" fmla="*/ 20 w 38"/>
                <a:gd name="T7" fmla="*/ 14 h 32"/>
                <a:gd name="T8" fmla="*/ 22 w 38"/>
                <a:gd name="T9" fmla="*/ 18 h 32"/>
                <a:gd name="T10" fmla="*/ 22 w 38"/>
                <a:gd name="T11" fmla="*/ 22 h 32"/>
                <a:gd name="T12" fmla="*/ 22 w 38"/>
                <a:gd name="T13" fmla="*/ 22 h 32"/>
                <a:gd name="T14" fmla="*/ 24 w 38"/>
                <a:gd name="T15" fmla="*/ 28 h 32"/>
                <a:gd name="T16" fmla="*/ 26 w 38"/>
                <a:gd name="T17" fmla="*/ 32 h 32"/>
                <a:gd name="T18" fmla="*/ 30 w 38"/>
                <a:gd name="T19" fmla="*/ 32 h 32"/>
                <a:gd name="T20" fmla="*/ 36 w 38"/>
                <a:gd name="T21" fmla="*/ 28 h 32"/>
                <a:gd name="T22" fmla="*/ 36 w 38"/>
                <a:gd name="T23" fmla="*/ 28 h 32"/>
                <a:gd name="T24" fmla="*/ 38 w 38"/>
                <a:gd name="T25" fmla="*/ 22 h 32"/>
                <a:gd name="T26" fmla="*/ 38 w 38"/>
                <a:gd name="T27" fmla="*/ 18 h 32"/>
                <a:gd name="T28" fmla="*/ 36 w 38"/>
                <a:gd name="T29" fmla="*/ 12 h 32"/>
                <a:gd name="T30" fmla="*/ 30 w 38"/>
                <a:gd name="T31" fmla="*/ 8 h 32"/>
                <a:gd name="T32" fmla="*/ 26 w 38"/>
                <a:gd name="T33" fmla="*/ 4 h 32"/>
                <a:gd name="T34" fmla="*/ 18 w 38"/>
                <a:gd name="T35" fmla="*/ 0 h 32"/>
                <a:gd name="T36" fmla="*/ 10 w 38"/>
                <a:gd name="T37" fmla="*/ 0 h 32"/>
                <a:gd name="T38" fmla="*/ 0 w 38"/>
                <a:gd name="T39" fmla="*/ 2 h 32"/>
                <a:gd name="T40" fmla="*/ 4 w 38"/>
                <a:gd name="T41" fmla="*/ 8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32"/>
                <a:gd name="T65" fmla="*/ 38 w 38"/>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32">
                  <a:moveTo>
                    <a:pt x="4" y="8"/>
                  </a:moveTo>
                  <a:lnTo>
                    <a:pt x="4" y="8"/>
                  </a:lnTo>
                  <a:lnTo>
                    <a:pt x="12" y="10"/>
                  </a:lnTo>
                  <a:lnTo>
                    <a:pt x="20" y="14"/>
                  </a:lnTo>
                  <a:lnTo>
                    <a:pt x="22" y="18"/>
                  </a:lnTo>
                  <a:lnTo>
                    <a:pt x="22" y="22"/>
                  </a:lnTo>
                  <a:lnTo>
                    <a:pt x="24" y="28"/>
                  </a:lnTo>
                  <a:lnTo>
                    <a:pt x="26" y="32"/>
                  </a:lnTo>
                  <a:lnTo>
                    <a:pt x="30" y="32"/>
                  </a:lnTo>
                  <a:lnTo>
                    <a:pt x="36" y="28"/>
                  </a:lnTo>
                  <a:lnTo>
                    <a:pt x="38" y="22"/>
                  </a:lnTo>
                  <a:lnTo>
                    <a:pt x="38" y="18"/>
                  </a:lnTo>
                  <a:lnTo>
                    <a:pt x="36" y="12"/>
                  </a:lnTo>
                  <a:lnTo>
                    <a:pt x="30" y="8"/>
                  </a:lnTo>
                  <a:lnTo>
                    <a:pt x="26" y="4"/>
                  </a:lnTo>
                  <a:lnTo>
                    <a:pt x="18" y="0"/>
                  </a:lnTo>
                  <a:lnTo>
                    <a:pt x="10" y="0"/>
                  </a:lnTo>
                  <a:lnTo>
                    <a:pt x="0" y="2"/>
                  </a:lnTo>
                  <a:lnTo>
                    <a:pt x="4" y="8"/>
                  </a:lnTo>
                  <a:close/>
                </a:path>
              </a:pathLst>
            </a:custGeom>
            <a:solidFill>
              <a:srgbClr val="CC8683"/>
            </a:solidFill>
            <a:ln w="9525">
              <a:noFill/>
              <a:round/>
              <a:headEnd/>
              <a:tailEnd/>
            </a:ln>
          </p:spPr>
          <p:txBody>
            <a:bodyPr/>
            <a:lstStyle/>
            <a:p>
              <a:endParaRPr lang="en-US"/>
            </a:p>
          </p:txBody>
        </p:sp>
        <p:sp>
          <p:nvSpPr>
            <p:cNvPr id="20548" name="Freeform 35"/>
            <p:cNvSpPr>
              <a:spLocks/>
            </p:cNvSpPr>
            <p:nvPr/>
          </p:nvSpPr>
          <p:spPr bwMode="auto">
            <a:xfrm>
              <a:off x="772" y="1340"/>
              <a:ext cx="64" cy="26"/>
            </a:xfrm>
            <a:custGeom>
              <a:avLst/>
              <a:gdLst>
                <a:gd name="T0" fmla="*/ 0 w 64"/>
                <a:gd name="T1" fmla="*/ 22 h 26"/>
                <a:gd name="T2" fmla="*/ 0 w 64"/>
                <a:gd name="T3" fmla="*/ 22 h 26"/>
                <a:gd name="T4" fmla="*/ 0 w 64"/>
                <a:gd name="T5" fmla="*/ 22 h 26"/>
                <a:gd name="T6" fmla="*/ 6 w 64"/>
                <a:gd name="T7" fmla="*/ 18 h 26"/>
                <a:gd name="T8" fmla="*/ 22 w 64"/>
                <a:gd name="T9" fmla="*/ 12 h 26"/>
                <a:gd name="T10" fmla="*/ 54 w 64"/>
                <a:gd name="T11" fmla="*/ 2 h 26"/>
                <a:gd name="T12" fmla="*/ 54 w 64"/>
                <a:gd name="T13" fmla="*/ 2 h 26"/>
                <a:gd name="T14" fmla="*/ 58 w 64"/>
                <a:gd name="T15" fmla="*/ 0 h 26"/>
                <a:gd name="T16" fmla="*/ 62 w 64"/>
                <a:gd name="T17" fmla="*/ 2 h 26"/>
                <a:gd name="T18" fmla="*/ 62 w 64"/>
                <a:gd name="T19" fmla="*/ 2 h 26"/>
                <a:gd name="T20" fmla="*/ 64 w 64"/>
                <a:gd name="T21" fmla="*/ 6 h 26"/>
                <a:gd name="T22" fmla="*/ 60 w 64"/>
                <a:gd name="T23" fmla="*/ 10 h 26"/>
                <a:gd name="T24" fmla="*/ 52 w 64"/>
                <a:gd name="T25" fmla="*/ 14 h 26"/>
                <a:gd name="T26" fmla="*/ 52 w 64"/>
                <a:gd name="T27" fmla="*/ 14 h 26"/>
                <a:gd name="T28" fmla="*/ 36 w 64"/>
                <a:gd name="T29" fmla="*/ 20 h 26"/>
                <a:gd name="T30" fmla="*/ 28 w 64"/>
                <a:gd name="T31" fmla="*/ 22 h 26"/>
                <a:gd name="T32" fmla="*/ 22 w 64"/>
                <a:gd name="T33" fmla="*/ 26 h 26"/>
                <a:gd name="T34" fmla="*/ 22 w 64"/>
                <a:gd name="T35" fmla="*/ 26 h 26"/>
                <a:gd name="T36" fmla="*/ 18 w 64"/>
                <a:gd name="T37" fmla="*/ 26 h 26"/>
                <a:gd name="T38" fmla="*/ 10 w 64"/>
                <a:gd name="T39" fmla="*/ 26 h 26"/>
                <a:gd name="T40" fmla="*/ 0 w 64"/>
                <a:gd name="T41" fmla="*/ 22 h 26"/>
                <a:gd name="T42" fmla="*/ 0 w 64"/>
                <a:gd name="T43" fmla="*/ 22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26"/>
                <a:gd name="T68" fmla="*/ 64 w 64"/>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26">
                  <a:moveTo>
                    <a:pt x="0" y="22"/>
                  </a:moveTo>
                  <a:lnTo>
                    <a:pt x="0" y="22"/>
                  </a:lnTo>
                  <a:lnTo>
                    <a:pt x="6" y="18"/>
                  </a:lnTo>
                  <a:lnTo>
                    <a:pt x="22" y="12"/>
                  </a:lnTo>
                  <a:lnTo>
                    <a:pt x="54" y="2"/>
                  </a:lnTo>
                  <a:lnTo>
                    <a:pt x="58" y="0"/>
                  </a:lnTo>
                  <a:lnTo>
                    <a:pt x="62" y="2"/>
                  </a:lnTo>
                  <a:lnTo>
                    <a:pt x="64" y="6"/>
                  </a:lnTo>
                  <a:lnTo>
                    <a:pt x="60" y="10"/>
                  </a:lnTo>
                  <a:lnTo>
                    <a:pt x="52" y="14"/>
                  </a:lnTo>
                  <a:lnTo>
                    <a:pt x="36" y="20"/>
                  </a:lnTo>
                  <a:lnTo>
                    <a:pt x="28" y="22"/>
                  </a:lnTo>
                  <a:lnTo>
                    <a:pt x="22" y="26"/>
                  </a:lnTo>
                  <a:lnTo>
                    <a:pt x="18" y="26"/>
                  </a:lnTo>
                  <a:lnTo>
                    <a:pt x="10" y="26"/>
                  </a:lnTo>
                  <a:lnTo>
                    <a:pt x="0" y="22"/>
                  </a:lnTo>
                  <a:close/>
                </a:path>
              </a:pathLst>
            </a:custGeom>
            <a:solidFill>
              <a:srgbClr val="CC8683"/>
            </a:solidFill>
            <a:ln w="9525">
              <a:noFill/>
              <a:round/>
              <a:headEnd/>
              <a:tailEnd/>
            </a:ln>
          </p:spPr>
          <p:txBody>
            <a:bodyPr/>
            <a:lstStyle/>
            <a:p>
              <a:endParaRPr lang="en-US"/>
            </a:p>
          </p:txBody>
        </p:sp>
        <p:sp>
          <p:nvSpPr>
            <p:cNvPr id="20549" name="Freeform 36"/>
            <p:cNvSpPr>
              <a:spLocks/>
            </p:cNvSpPr>
            <p:nvPr/>
          </p:nvSpPr>
          <p:spPr bwMode="auto">
            <a:xfrm>
              <a:off x="916" y="1268"/>
              <a:ext cx="40" cy="44"/>
            </a:xfrm>
            <a:custGeom>
              <a:avLst/>
              <a:gdLst>
                <a:gd name="T0" fmla="*/ 0 w 40"/>
                <a:gd name="T1" fmla="*/ 34 h 44"/>
                <a:gd name="T2" fmla="*/ 0 w 40"/>
                <a:gd name="T3" fmla="*/ 34 h 44"/>
                <a:gd name="T4" fmla="*/ 10 w 40"/>
                <a:gd name="T5" fmla="*/ 40 h 44"/>
                <a:gd name="T6" fmla="*/ 20 w 40"/>
                <a:gd name="T7" fmla="*/ 42 h 44"/>
                <a:gd name="T8" fmla="*/ 30 w 40"/>
                <a:gd name="T9" fmla="*/ 44 h 44"/>
                <a:gd name="T10" fmla="*/ 34 w 40"/>
                <a:gd name="T11" fmla="*/ 44 h 44"/>
                <a:gd name="T12" fmla="*/ 36 w 40"/>
                <a:gd name="T13" fmla="*/ 42 h 44"/>
                <a:gd name="T14" fmla="*/ 38 w 40"/>
                <a:gd name="T15" fmla="*/ 40 h 44"/>
                <a:gd name="T16" fmla="*/ 40 w 40"/>
                <a:gd name="T17" fmla="*/ 36 h 44"/>
                <a:gd name="T18" fmla="*/ 38 w 40"/>
                <a:gd name="T19" fmla="*/ 30 h 44"/>
                <a:gd name="T20" fmla="*/ 34 w 40"/>
                <a:gd name="T21" fmla="*/ 22 h 44"/>
                <a:gd name="T22" fmla="*/ 22 w 40"/>
                <a:gd name="T23" fmla="*/ 0 h 44"/>
                <a:gd name="T24" fmla="*/ 22 w 40"/>
                <a:gd name="T25" fmla="*/ 0 h 44"/>
                <a:gd name="T26" fmla="*/ 24 w 40"/>
                <a:gd name="T27" fmla="*/ 6 h 44"/>
                <a:gd name="T28" fmla="*/ 26 w 40"/>
                <a:gd name="T29" fmla="*/ 12 h 44"/>
                <a:gd name="T30" fmla="*/ 28 w 40"/>
                <a:gd name="T31" fmla="*/ 18 h 44"/>
                <a:gd name="T32" fmla="*/ 26 w 40"/>
                <a:gd name="T33" fmla="*/ 26 h 44"/>
                <a:gd name="T34" fmla="*/ 22 w 40"/>
                <a:gd name="T35" fmla="*/ 32 h 44"/>
                <a:gd name="T36" fmla="*/ 12 w 40"/>
                <a:gd name="T37" fmla="*/ 34 h 44"/>
                <a:gd name="T38" fmla="*/ 0 w 40"/>
                <a:gd name="T39" fmla="*/ 34 h 44"/>
                <a:gd name="T40" fmla="*/ 0 w 40"/>
                <a:gd name="T41" fmla="*/ 34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4"/>
                <a:gd name="T65" fmla="*/ 40 w 40"/>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4">
                  <a:moveTo>
                    <a:pt x="0" y="34"/>
                  </a:moveTo>
                  <a:lnTo>
                    <a:pt x="0" y="34"/>
                  </a:lnTo>
                  <a:lnTo>
                    <a:pt x="10" y="40"/>
                  </a:lnTo>
                  <a:lnTo>
                    <a:pt x="20" y="42"/>
                  </a:lnTo>
                  <a:lnTo>
                    <a:pt x="30" y="44"/>
                  </a:lnTo>
                  <a:lnTo>
                    <a:pt x="34" y="44"/>
                  </a:lnTo>
                  <a:lnTo>
                    <a:pt x="36" y="42"/>
                  </a:lnTo>
                  <a:lnTo>
                    <a:pt x="38" y="40"/>
                  </a:lnTo>
                  <a:lnTo>
                    <a:pt x="40" y="36"/>
                  </a:lnTo>
                  <a:lnTo>
                    <a:pt x="38" y="30"/>
                  </a:lnTo>
                  <a:lnTo>
                    <a:pt x="34" y="22"/>
                  </a:lnTo>
                  <a:lnTo>
                    <a:pt x="22" y="0"/>
                  </a:lnTo>
                  <a:lnTo>
                    <a:pt x="24" y="6"/>
                  </a:lnTo>
                  <a:lnTo>
                    <a:pt x="26" y="12"/>
                  </a:lnTo>
                  <a:lnTo>
                    <a:pt x="28" y="18"/>
                  </a:lnTo>
                  <a:lnTo>
                    <a:pt x="26" y="26"/>
                  </a:lnTo>
                  <a:lnTo>
                    <a:pt x="22" y="32"/>
                  </a:lnTo>
                  <a:lnTo>
                    <a:pt x="12" y="34"/>
                  </a:lnTo>
                  <a:lnTo>
                    <a:pt x="0" y="34"/>
                  </a:lnTo>
                  <a:close/>
                </a:path>
              </a:pathLst>
            </a:custGeom>
            <a:solidFill>
              <a:srgbClr val="BCBBC2"/>
            </a:solidFill>
            <a:ln w="9525">
              <a:noFill/>
              <a:round/>
              <a:headEnd/>
              <a:tailEnd/>
            </a:ln>
          </p:spPr>
          <p:txBody>
            <a:bodyPr/>
            <a:lstStyle/>
            <a:p>
              <a:endParaRPr lang="en-US"/>
            </a:p>
          </p:txBody>
        </p:sp>
        <p:sp>
          <p:nvSpPr>
            <p:cNvPr id="20550" name="Freeform 37"/>
            <p:cNvSpPr>
              <a:spLocks/>
            </p:cNvSpPr>
            <p:nvPr/>
          </p:nvSpPr>
          <p:spPr bwMode="auto">
            <a:xfrm>
              <a:off x="898" y="1230"/>
              <a:ext cx="40" cy="44"/>
            </a:xfrm>
            <a:custGeom>
              <a:avLst/>
              <a:gdLst>
                <a:gd name="T0" fmla="*/ 0 w 40"/>
                <a:gd name="T1" fmla="*/ 34 h 44"/>
                <a:gd name="T2" fmla="*/ 0 w 40"/>
                <a:gd name="T3" fmla="*/ 34 h 44"/>
                <a:gd name="T4" fmla="*/ 10 w 40"/>
                <a:gd name="T5" fmla="*/ 40 h 44"/>
                <a:gd name="T6" fmla="*/ 20 w 40"/>
                <a:gd name="T7" fmla="*/ 44 h 44"/>
                <a:gd name="T8" fmla="*/ 30 w 40"/>
                <a:gd name="T9" fmla="*/ 44 h 44"/>
                <a:gd name="T10" fmla="*/ 34 w 40"/>
                <a:gd name="T11" fmla="*/ 44 h 44"/>
                <a:gd name="T12" fmla="*/ 36 w 40"/>
                <a:gd name="T13" fmla="*/ 42 h 44"/>
                <a:gd name="T14" fmla="*/ 38 w 40"/>
                <a:gd name="T15" fmla="*/ 40 h 44"/>
                <a:gd name="T16" fmla="*/ 40 w 40"/>
                <a:gd name="T17" fmla="*/ 36 h 44"/>
                <a:gd name="T18" fmla="*/ 38 w 40"/>
                <a:gd name="T19" fmla="*/ 30 h 44"/>
                <a:gd name="T20" fmla="*/ 36 w 40"/>
                <a:gd name="T21" fmla="*/ 22 h 44"/>
                <a:gd name="T22" fmla="*/ 22 w 40"/>
                <a:gd name="T23" fmla="*/ 0 h 44"/>
                <a:gd name="T24" fmla="*/ 22 w 40"/>
                <a:gd name="T25" fmla="*/ 0 h 44"/>
                <a:gd name="T26" fmla="*/ 24 w 40"/>
                <a:gd name="T27" fmla="*/ 6 h 44"/>
                <a:gd name="T28" fmla="*/ 26 w 40"/>
                <a:gd name="T29" fmla="*/ 12 h 44"/>
                <a:gd name="T30" fmla="*/ 28 w 40"/>
                <a:gd name="T31" fmla="*/ 20 h 44"/>
                <a:gd name="T32" fmla="*/ 26 w 40"/>
                <a:gd name="T33" fmla="*/ 26 h 44"/>
                <a:gd name="T34" fmla="*/ 22 w 40"/>
                <a:gd name="T35" fmla="*/ 32 h 44"/>
                <a:gd name="T36" fmla="*/ 14 w 40"/>
                <a:gd name="T37" fmla="*/ 34 h 44"/>
                <a:gd name="T38" fmla="*/ 0 w 40"/>
                <a:gd name="T39" fmla="*/ 34 h 44"/>
                <a:gd name="T40" fmla="*/ 0 w 40"/>
                <a:gd name="T41" fmla="*/ 34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4"/>
                <a:gd name="T65" fmla="*/ 40 w 40"/>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4">
                  <a:moveTo>
                    <a:pt x="0" y="34"/>
                  </a:moveTo>
                  <a:lnTo>
                    <a:pt x="0" y="34"/>
                  </a:lnTo>
                  <a:lnTo>
                    <a:pt x="10" y="40"/>
                  </a:lnTo>
                  <a:lnTo>
                    <a:pt x="20" y="44"/>
                  </a:lnTo>
                  <a:lnTo>
                    <a:pt x="30" y="44"/>
                  </a:lnTo>
                  <a:lnTo>
                    <a:pt x="34" y="44"/>
                  </a:lnTo>
                  <a:lnTo>
                    <a:pt x="36" y="42"/>
                  </a:lnTo>
                  <a:lnTo>
                    <a:pt x="38" y="40"/>
                  </a:lnTo>
                  <a:lnTo>
                    <a:pt x="40" y="36"/>
                  </a:lnTo>
                  <a:lnTo>
                    <a:pt x="38" y="30"/>
                  </a:lnTo>
                  <a:lnTo>
                    <a:pt x="36" y="22"/>
                  </a:lnTo>
                  <a:lnTo>
                    <a:pt x="22" y="0"/>
                  </a:lnTo>
                  <a:lnTo>
                    <a:pt x="24" y="6"/>
                  </a:lnTo>
                  <a:lnTo>
                    <a:pt x="26" y="12"/>
                  </a:lnTo>
                  <a:lnTo>
                    <a:pt x="28" y="20"/>
                  </a:lnTo>
                  <a:lnTo>
                    <a:pt x="26" y="26"/>
                  </a:lnTo>
                  <a:lnTo>
                    <a:pt x="22" y="32"/>
                  </a:lnTo>
                  <a:lnTo>
                    <a:pt x="14" y="34"/>
                  </a:lnTo>
                  <a:lnTo>
                    <a:pt x="0" y="34"/>
                  </a:lnTo>
                  <a:close/>
                </a:path>
              </a:pathLst>
            </a:custGeom>
            <a:solidFill>
              <a:srgbClr val="BCBBC2"/>
            </a:solidFill>
            <a:ln w="9525">
              <a:noFill/>
              <a:round/>
              <a:headEnd/>
              <a:tailEnd/>
            </a:ln>
          </p:spPr>
          <p:txBody>
            <a:bodyPr/>
            <a:lstStyle/>
            <a:p>
              <a:endParaRPr lang="en-US"/>
            </a:p>
          </p:txBody>
        </p:sp>
        <p:sp>
          <p:nvSpPr>
            <p:cNvPr id="20551" name="Freeform 38"/>
            <p:cNvSpPr>
              <a:spLocks/>
            </p:cNvSpPr>
            <p:nvPr/>
          </p:nvSpPr>
          <p:spPr bwMode="auto">
            <a:xfrm>
              <a:off x="850" y="1230"/>
              <a:ext cx="40" cy="44"/>
            </a:xfrm>
            <a:custGeom>
              <a:avLst/>
              <a:gdLst>
                <a:gd name="T0" fmla="*/ 0 w 40"/>
                <a:gd name="T1" fmla="*/ 34 h 44"/>
                <a:gd name="T2" fmla="*/ 0 w 40"/>
                <a:gd name="T3" fmla="*/ 34 h 44"/>
                <a:gd name="T4" fmla="*/ 10 w 40"/>
                <a:gd name="T5" fmla="*/ 40 h 44"/>
                <a:gd name="T6" fmla="*/ 20 w 40"/>
                <a:gd name="T7" fmla="*/ 44 h 44"/>
                <a:gd name="T8" fmla="*/ 30 w 40"/>
                <a:gd name="T9" fmla="*/ 44 h 44"/>
                <a:gd name="T10" fmla="*/ 34 w 40"/>
                <a:gd name="T11" fmla="*/ 44 h 44"/>
                <a:gd name="T12" fmla="*/ 38 w 40"/>
                <a:gd name="T13" fmla="*/ 42 h 44"/>
                <a:gd name="T14" fmla="*/ 40 w 40"/>
                <a:gd name="T15" fmla="*/ 40 h 44"/>
                <a:gd name="T16" fmla="*/ 40 w 40"/>
                <a:gd name="T17" fmla="*/ 36 h 44"/>
                <a:gd name="T18" fmla="*/ 40 w 40"/>
                <a:gd name="T19" fmla="*/ 30 h 44"/>
                <a:gd name="T20" fmla="*/ 36 w 40"/>
                <a:gd name="T21" fmla="*/ 22 h 44"/>
                <a:gd name="T22" fmla="*/ 22 w 40"/>
                <a:gd name="T23" fmla="*/ 0 h 44"/>
                <a:gd name="T24" fmla="*/ 22 w 40"/>
                <a:gd name="T25" fmla="*/ 0 h 44"/>
                <a:gd name="T26" fmla="*/ 26 w 40"/>
                <a:gd name="T27" fmla="*/ 6 h 44"/>
                <a:gd name="T28" fmla="*/ 28 w 40"/>
                <a:gd name="T29" fmla="*/ 12 h 44"/>
                <a:gd name="T30" fmla="*/ 28 w 40"/>
                <a:gd name="T31" fmla="*/ 20 h 44"/>
                <a:gd name="T32" fmla="*/ 26 w 40"/>
                <a:gd name="T33" fmla="*/ 26 h 44"/>
                <a:gd name="T34" fmla="*/ 22 w 40"/>
                <a:gd name="T35" fmla="*/ 32 h 44"/>
                <a:gd name="T36" fmla="*/ 14 w 40"/>
                <a:gd name="T37" fmla="*/ 34 h 44"/>
                <a:gd name="T38" fmla="*/ 0 w 40"/>
                <a:gd name="T39" fmla="*/ 34 h 44"/>
                <a:gd name="T40" fmla="*/ 0 w 40"/>
                <a:gd name="T41" fmla="*/ 34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4"/>
                <a:gd name="T65" fmla="*/ 40 w 40"/>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4">
                  <a:moveTo>
                    <a:pt x="0" y="34"/>
                  </a:moveTo>
                  <a:lnTo>
                    <a:pt x="0" y="34"/>
                  </a:lnTo>
                  <a:lnTo>
                    <a:pt x="10" y="40"/>
                  </a:lnTo>
                  <a:lnTo>
                    <a:pt x="20" y="44"/>
                  </a:lnTo>
                  <a:lnTo>
                    <a:pt x="30" y="44"/>
                  </a:lnTo>
                  <a:lnTo>
                    <a:pt x="34" y="44"/>
                  </a:lnTo>
                  <a:lnTo>
                    <a:pt x="38" y="42"/>
                  </a:lnTo>
                  <a:lnTo>
                    <a:pt x="40" y="40"/>
                  </a:lnTo>
                  <a:lnTo>
                    <a:pt x="40" y="36"/>
                  </a:lnTo>
                  <a:lnTo>
                    <a:pt x="40" y="30"/>
                  </a:lnTo>
                  <a:lnTo>
                    <a:pt x="36" y="22"/>
                  </a:lnTo>
                  <a:lnTo>
                    <a:pt x="22" y="0"/>
                  </a:lnTo>
                  <a:lnTo>
                    <a:pt x="26" y="6"/>
                  </a:lnTo>
                  <a:lnTo>
                    <a:pt x="28" y="12"/>
                  </a:lnTo>
                  <a:lnTo>
                    <a:pt x="28" y="20"/>
                  </a:lnTo>
                  <a:lnTo>
                    <a:pt x="26" y="26"/>
                  </a:lnTo>
                  <a:lnTo>
                    <a:pt x="22" y="32"/>
                  </a:lnTo>
                  <a:lnTo>
                    <a:pt x="14" y="34"/>
                  </a:lnTo>
                  <a:lnTo>
                    <a:pt x="0" y="34"/>
                  </a:lnTo>
                  <a:close/>
                </a:path>
              </a:pathLst>
            </a:custGeom>
            <a:solidFill>
              <a:srgbClr val="BCBBC2"/>
            </a:solidFill>
            <a:ln w="9525">
              <a:noFill/>
              <a:round/>
              <a:headEnd/>
              <a:tailEnd/>
            </a:ln>
          </p:spPr>
          <p:txBody>
            <a:bodyPr/>
            <a:lstStyle/>
            <a:p>
              <a:endParaRPr lang="en-US"/>
            </a:p>
          </p:txBody>
        </p:sp>
        <p:sp>
          <p:nvSpPr>
            <p:cNvPr id="20552" name="Freeform 39"/>
            <p:cNvSpPr>
              <a:spLocks/>
            </p:cNvSpPr>
            <p:nvPr/>
          </p:nvSpPr>
          <p:spPr bwMode="auto">
            <a:xfrm>
              <a:off x="866" y="1184"/>
              <a:ext cx="40" cy="46"/>
            </a:xfrm>
            <a:custGeom>
              <a:avLst/>
              <a:gdLst>
                <a:gd name="T0" fmla="*/ 0 w 40"/>
                <a:gd name="T1" fmla="*/ 36 h 46"/>
                <a:gd name="T2" fmla="*/ 0 w 40"/>
                <a:gd name="T3" fmla="*/ 36 h 46"/>
                <a:gd name="T4" fmla="*/ 10 w 40"/>
                <a:gd name="T5" fmla="*/ 40 h 46"/>
                <a:gd name="T6" fmla="*/ 20 w 40"/>
                <a:gd name="T7" fmla="*/ 44 h 46"/>
                <a:gd name="T8" fmla="*/ 30 w 40"/>
                <a:gd name="T9" fmla="*/ 46 h 46"/>
                <a:gd name="T10" fmla="*/ 34 w 40"/>
                <a:gd name="T11" fmla="*/ 46 h 46"/>
                <a:gd name="T12" fmla="*/ 36 w 40"/>
                <a:gd name="T13" fmla="*/ 44 h 46"/>
                <a:gd name="T14" fmla="*/ 38 w 40"/>
                <a:gd name="T15" fmla="*/ 42 h 46"/>
                <a:gd name="T16" fmla="*/ 40 w 40"/>
                <a:gd name="T17" fmla="*/ 38 h 46"/>
                <a:gd name="T18" fmla="*/ 38 w 40"/>
                <a:gd name="T19" fmla="*/ 32 h 46"/>
                <a:gd name="T20" fmla="*/ 34 w 40"/>
                <a:gd name="T21" fmla="*/ 24 h 46"/>
                <a:gd name="T22" fmla="*/ 22 w 40"/>
                <a:gd name="T23" fmla="*/ 0 h 46"/>
                <a:gd name="T24" fmla="*/ 22 w 40"/>
                <a:gd name="T25" fmla="*/ 0 h 46"/>
                <a:gd name="T26" fmla="*/ 24 w 40"/>
                <a:gd name="T27" fmla="*/ 8 h 46"/>
                <a:gd name="T28" fmla="*/ 26 w 40"/>
                <a:gd name="T29" fmla="*/ 14 h 46"/>
                <a:gd name="T30" fmla="*/ 28 w 40"/>
                <a:gd name="T31" fmla="*/ 20 h 46"/>
                <a:gd name="T32" fmla="*/ 26 w 40"/>
                <a:gd name="T33" fmla="*/ 28 h 46"/>
                <a:gd name="T34" fmla="*/ 22 w 40"/>
                <a:gd name="T35" fmla="*/ 32 h 46"/>
                <a:gd name="T36" fmla="*/ 12 w 40"/>
                <a:gd name="T37" fmla="*/ 36 h 46"/>
                <a:gd name="T38" fmla="*/ 0 w 40"/>
                <a:gd name="T39" fmla="*/ 36 h 46"/>
                <a:gd name="T40" fmla="*/ 0 w 40"/>
                <a:gd name="T41" fmla="*/ 3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6"/>
                <a:gd name="T65" fmla="*/ 40 w 40"/>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6">
                  <a:moveTo>
                    <a:pt x="0" y="36"/>
                  </a:moveTo>
                  <a:lnTo>
                    <a:pt x="0" y="36"/>
                  </a:lnTo>
                  <a:lnTo>
                    <a:pt x="10" y="40"/>
                  </a:lnTo>
                  <a:lnTo>
                    <a:pt x="20" y="44"/>
                  </a:lnTo>
                  <a:lnTo>
                    <a:pt x="30" y="46"/>
                  </a:lnTo>
                  <a:lnTo>
                    <a:pt x="34" y="46"/>
                  </a:lnTo>
                  <a:lnTo>
                    <a:pt x="36" y="44"/>
                  </a:lnTo>
                  <a:lnTo>
                    <a:pt x="38" y="42"/>
                  </a:lnTo>
                  <a:lnTo>
                    <a:pt x="40" y="38"/>
                  </a:lnTo>
                  <a:lnTo>
                    <a:pt x="38" y="32"/>
                  </a:lnTo>
                  <a:lnTo>
                    <a:pt x="34" y="24"/>
                  </a:lnTo>
                  <a:lnTo>
                    <a:pt x="22" y="0"/>
                  </a:lnTo>
                  <a:lnTo>
                    <a:pt x="24" y="8"/>
                  </a:lnTo>
                  <a:lnTo>
                    <a:pt x="26" y="14"/>
                  </a:lnTo>
                  <a:lnTo>
                    <a:pt x="28" y="20"/>
                  </a:lnTo>
                  <a:lnTo>
                    <a:pt x="26" y="28"/>
                  </a:lnTo>
                  <a:lnTo>
                    <a:pt x="22" y="32"/>
                  </a:lnTo>
                  <a:lnTo>
                    <a:pt x="12" y="36"/>
                  </a:lnTo>
                  <a:lnTo>
                    <a:pt x="0" y="36"/>
                  </a:lnTo>
                  <a:close/>
                </a:path>
              </a:pathLst>
            </a:custGeom>
            <a:solidFill>
              <a:srgbClr val="BCBBC2"/>
            </a:solidFill>
            <a:ln w="9525">
              <a:noFill/>
              <a:round/>
              <a:headEnd/>
              <a:tailEnd/>
            </a:ln>
          </p:spPr>
          <p:txBody>
            <a:bodyPr/>
            <a:lstStyle/>
            <a:p>
              <a:endParaRPr lang="en-US"/>
            </a:p>
          </p:txBody>
        </p:sp>
        <p:sp>
          <p:nvSpPr>
            <p:cNvPr id="20553" name="Freeform 40"/>
            <p:cNvSpPr>
              <a:spLocks/>
            </p:cNvSpPr>
            <p:nvPr/>
          </p:nvSpPr>
          <p:spPr bwMode="auto">
            <a:xfrm>
              <a:off x="816" y="1174"/>
              <a:ext cx="40" cy="46"/>
            </a:xfrm>
            <a:custGeom>
              <a:avLst/>
              <a:gdLst>
                <a:gd name="T0" fmla="*/ 0 w 40"/>
                <a:gd name="T1" fmla="*/ 36 h 46"/>
                <a:gd name="T2" fmla="*/ 0 w 40"/>
                <a:gd name="T3" fmla="*/ 36 h 46"/>
                <a:gd name="T4" fmla="*/ 10 w 40"/>
                <a:gd name="T5" fmla="*/ 40 h 46"/>
                <a:gd name="T6" fmla="*/ 20 w 40"/>
                <a:gd name="T7" fmla="*/ 44 h 46"/>
                <a:gd name="T8" fmla="*/ 30 w 40"/>
                <a:gd name="T9" fmla="*/ 46 h 46"/>
                <a:gd name="T10" fmla="*/ 34 w 40"/>
                <a:gd name="T11" fmla="*/ 46 h 46"/>
                <a:gd name="T12" fmla="*/ 36 w 40"/>
                <a:gd name="T13" fmla="*/ 44 h 46"/>
                <a:gd name="T14" fmla="*/ 38 w 40"/>
                <a:gd name="T15" fmla="*/ 42 h 46"/>
                <a:gd name="T16" fmla="*/ 40 w 40"/>
                <a:gd name="T17" fmla="*/ 38 h 46"/>
                <a:gd name="T18" fmla="*/ 38 w 40"/>
                <a:gd name="T19" fmla="*/ 32 h 46"/>
                <a:gd name="T20" fmla="*/ 34 w 40"/>
                <a:gd name="T21" fmla="*/ 24 h 46"/>
                <a:gd name="T22" fmla="*/ 22 w 40"/>
                <a:gd name="T23" fmla="*/ 0 h 46"/>
                <a:gd name="T24" fmla="*/ 22 w 40"/>
                <a:gd name="T25" fmla="*/ 0 h 46"/>
                <a:gd name="T26" fmla="*/ 24 w 40"/>
                <a:gd name="T27" fmla="*/ 8 h 46"/>
                <a:gd name="T28" fmla="*/ 26 w 40"/>
                <a:gd name="T29" fmla="*/ 14 h 46"/>
                <a:gd name="T30" fmla="*/ 28 w 40"/>
                <a:gd name="T31" fmla="*/ 20 h 46"/>
                <a:gd name="T32" fmla="*/ 26 w 40"/>
                <a:gd name="T33" fmla="*/ 28 h 46"/>
                <a:gd name="T34" fmla="*/ 22 w 40"/>
                <a:gd name="T35" fmla="*/ 32 h 46"/>
                <a:gd name="T36" fmla="*/ 12 w 40"/>
                <a:gd name="T37" fmla="*/ 36 h 46"/>
                <a:gd name="T38" fmla="*/ 0 w 40"/>
                <a:gd name="T39" fmla="*/ 36 h 46"/>
                <a:gd name="T40" fmla="*/ 0 w 40"/>
                <a:gd name="T41" fmla="*/ 3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6"/>
                <a:gd name="T65" fmla="*/ 40 w 40"/>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6">
                  <a:moveTo>
                    <a:pt x="0" y="36"/>
                  </a:moveTo>
                  <a:lnTo>
                    <a:pt x="0" y="36"/>
                  </a:lnTo>
                  <a:lnTo>
                    <a:pt x="10" y="40"/>
                  </a:lnTo>
                  <a:lnTo>
                    <a:pt x="20" y="44"/>
                  </a:lnTo>
                  <a:lnTo>
                    <a:pt x="30" y="46"/>
                  </a:lnTo>
                  <a:lnTo>
                    <a:pt x="34" y="46"/>
                  </a:lnTo>
                  <a:lnTo>
                    <a:pt x="36" y="44"/>
                  </a:lnTo>
                  <a:lnTo>
                    <a:pt x="38" y="42"/>
                  </a:lnTo>
                  <a:lnTo>
                    <a:pt x="40" y="38"/>
                  </a:lnTo>
                  <a:lnTo>
                    <a:pt x="38" y="32"/>
                  </a:lnTo>
                  <a:lnTo>
                    <a:pt x="34" y="24"/>
                  </a:lnTo>
                  <a:lnTo>
                    <a:pt x="22" y="0"/>
                  </a:lnTo>
                  <a:lnTo>
                    <a:pt x="24" y="8"/>
                  </a:lnTo>
                  <a:lnTo>
                    <a:pt x="26" y="14"/>
                  </a:lnTo>
                  <a:lnTo>
                    <a:pt x="28" y="20"/>
                  </a:lnTo>
                  <a:lnTo>
                    <a:pt x="26" y="28"/>
                  </a:lnTo>
                  <a:lnTo>
                    <a:pt x="22" y="32"/>
                  </a:lnTo>
                  <a:lnTo>
                    <a:pt x="12" y="36"/>
                  </a:lnTo>
                  <a:lnTo>
                    <a:pt x="0" y="36"/>
                  </a:lnTo>
                  <a:close/>
                </a:path>
              </a:pathLst>
            </a:custGeom>
            <a:solidFill>
              <a:srgbClr val="BCBBC2"/>
            </a:solidFill>
            <a:ln w="9525">
              <a:noFill/>
              <a:round/>
              <a:headEnd/>
              <a:tailEnd/>
            </a:ln>
          </p:spPr>
          <p:txBody>
            <a:bodyPr/>
            <a:lstStyle/>
            <a:p>
              <a:endParaRPr lang="en-US"/>
            </a:p>
          </p:txBody>
        </p:sp>
        <p:sp>
          <p:nvSpPr>
            <p:cNvPr id="20554" name="Freeform 41"/>
            <p:cNvSpPr>
              <a:spLocks/>
            </p:cNvSpPr>
            <p:nvPr/>
          </p:nvSpPr>
          <p:spPr bwMode="auto">
            <a:xfrm>
              <a:off x="950" y="1270"/>
              <a:ext cx="40" cy="44"/>
            </a:xfrm>
            <a:custGeom>
              <a:avLst/>
              <a:gdLst>
                <a:gd name="T0" fmla="*/ 0 w 40"/>
                <a:gd name="T1" fmla="*/ 36 h 44"/>
                <a:gd name="T2" fmla="*/ 0 w 40"/>
                <a:gd name="T3" fmla="*/ 36 h 44"/>
                <a:gd name="T4" fmla="*/ 10 w 40"/>
                <a:gd name="T5" fmla="*/ 40 h 44"/>
                <a:gd name="T6" fmla="*/ 20 w 40"/>
                <a:gd name="T7" fmla="*/ 44 h 44"/>
                <a:gd name="T8" fmla="*/ 30 w 40"/>
                <a:gd name="T9" fmla="*/ 44 h 44"/>
                <a:gd name="T10" fmla="*/ 34 w 40"/>
                <a:gd name="T11" fmla="*/ 44 h 44"/>
                <a:gd name="T12" fmla="*/ 38 w 40"/>
                <a:gd name="T13" fmla="*/ 42 h 44"/>
                <a:gd name="T14" fmla="*/ 40 w 40"/>
                <a:gd name="T15" fmla="*/ 40 h 44"/>
                <a:gd name="T16" fmla="*/ 40 w 40"/>
                <a:gd name="T17" fmla="*/ 36 h 44"/>
                <a:gd name="T18" fmla="*/ 40 w 40"/>
                <a:gd name="T19" fmla="*/ 30 h 44"/>
                <a:gd name="T20" fmla="*/ 36 w 40"/>
                <a:gd name="T21" fmla="*/ 22 h 44"/>
                <a:gd name="T22" fmla="*/ 22 w 40"/>
                <a:gd name="T23" fmla="*/ 0 h 44"/>
                <a:gd name="T24" fmla="*/ 22 w 40"/>
                <a:gd name="T25" fmla="*/ 0 h 44"/>
                <a:gd name="T26" fmla="*/ 26 w 40"/>
                <a:gd name="T27" fmla="*/ 6 h 44"/>
                <a:gd name="T28" fmla="*/ 28 w 40"/>
                <a:gd name="T29" fmla="*/ 12 h 44"/>
                <a:gd name="T30" fmla="*/ 28 w 40"/>
                <a:gd name="T31" fmla="*/ 20 h 44"/>
                <a:gd name="T32" fmla="*/ 26 w 40"/>
                <a:gd name="T33" fmla="*/ 26 h 44"/>
                <a:gd name="T34" fmla="*/ 22 w 40"/>
                <a:gd name="T35" fmla="*/ 32 h 44"/>
                <a:gd name="T36" fmla="*/ 14 w 40"/>
                <a:gd name="T37" fmla="*/ 34 h 44"/>
                <a:gd name="T38" fmla="*/ 0 w 40"/>
                <a:gd name="T39" fmla="*/ 36 h 44"/>
                <a:gd name="T40" fmla="*/ 0 w 40"/>
                <a:gd name="T41" fmla="*/ 36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4"/>
                <a:gd name="T65" fmla="*/ 40 w 40"/>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4">
                  <a:moveTo>
                    <a:pt x="0" y="36"/>
                  </a:moveTo>
                  <a:lnTo>
                    <a:pt x="0" y="36"/>
                  </a:lnTo>
                  <a:lnTo>
                    <a:pt x="10" y="40"/>
                  </a:lnTo>
                  <a:lnTo>
                    <a:pt x="20" y="44"/>
                  </a:lnTo>
                  <a:lnTo>
                    <a:pt x="30" y="44"/>
                  </a:lnTo>
                  <a:lnTo>
                    <a:pt x="34" y="44"/>
                  </a:lnTo>
                  <a:lnTo>
                    <a:pt x="38" y="42"/>
                  </a:lnTo>
                  <a:lnTo>
                    <a:pt x="40" y="40"/>
                  </a:lnTo>
                  <a:lnTo>
                    <a:pt x="40" y="36"/>
                  </a:lnTo>
                  <a:lnTo>
                    <a:pt x="40" y="30"/>
                  </a:lnTo>
                  <a:lnTo>
                    <a:pt x="36" y="22"/>
                  </a:lnTo>
                  <a:lnTo>
                    <a:pt x="22" y="0"/>
                  </a:lnTo>
                  <a:lnTo>
                    <a:pt x="26" y="6"/>
                  </a:lnTo>
                  <a:lnTo>
                    <a:pt x="28" y="12"/>
                  </a:lnTo>
                  <a:lnTo>
                    <a:pt x="28" y="20"/>
                  </a:lnTo>
                  <a:lnTo>
                    <a:pt x="26" y="26"/>
                  </a:lnTo>
                  <a:lnTo>
                    <a:pt x="22" y="32"/>
                  </a:lnTo>
                  <a:lnTo>
                    <a:pt x="14" y="34"/>
                  </a:lnTo>
                  <a:lnTo>
                    <a:pt x="0" y="36"/>
                  </a:lnTo>
                  <a:close/>
                </a:path>
              </a:pathLst>
            </a:custGeom>
            <a:solidFill>
              <a:srgbClr val="BCBBC2"/>
            </a:solidFill>
            <a:ln w="9525">
              <a:noFill/>
              <a:round/>
              <a:headEnd/>
              <a:tailEnd/>
            </a:ln>
          </p:spPr>
          <p:txBody>
            <a:bodyPr/>
            <a:lstStyle/>
            <a:p>
              <a:endParaRPr lang="en-US"/>
            </a:p>
          </p:txBody>
        </p:sp>
        <p:sp>
          <p:nvSpPr>
            <p:cNvPr id="20555" name="Freeform 42"/>
            <p:cNvSpPr>
              <a:spLocks/>
            </p:cNvSpPr>
            <p:nvPr/>
          </p:nvSpPr>
          <p:spPr bwMode="auto">
            <a:xfrm>
              <a:off x="966" y="1240"/>
              <a:ext cx="248" cy="192"/>
            </a:xfrm>
            <a:custGeom>
              <a:avLst/>
              <a:gdLst>
                <a:gd name="T0" fmla="*/ 0 w 248"/>
                <a:gd name="T1" fmla="*/ 0 h 192"/>
                <a:gd name="T2" fmla="*/ 0 w 248"/>
                <a:gd name="T3" fmla="*/ 0 h 192"/>
                <a:gd name="T4" fmla="*/ 26 w 248"/>
                <a:gd name="T5" fmla="*/ 36 h 192"/>
                <a:gd name="T6" fmla="*/ 54 w 248"/>
                <a:gd name="T7" fmla="*/ 70 h 192"/>
                <a:gd name="T8" fmla="*/ 90 w 248"/>
                <a:gd name="T9" fmla="*/ 110 h 192"/>
                <a:gd name="T10" fmla="*/ 110 w 248"/>
                <a:gd name="T11" fmla="*/ 128 h 192"/>
                <a:gd name="T12" fmla="*/ 130 w 248"/>
                <a:gd name="T13" fmla="*/ 146 h 192"/>
                <a:gd name="T14" fmla="*/ 150 w 248"/>
                <a:gd name="T15" fmla="*/ 162 h 192"/>
                <a:gd name="T16" fmla="*/ 170 w 248"/>
                <a:gd name="T17" fmla="*/ 176 h 192"/>
                <a:gd name="T18" fmla="*/ 192 w 248"/>
                <a:gd name="T19" fmla="*/ 186 h 192"/>
                <a:gd name="T20" fmla="*/ 212 w 248"/>
                <a:gd name="T21" fmla="*/ 192 h 192"/>
                <a:gd name="T22" fmla="*/ 222 w 248"/>
                <a:gd name="T23" fmla="*/ 192 h 192"/>
                <a:gd name="T24" fmla="*/ 230 w 248"/>
                <a:gd name="T25" fmla="*/ 192 h 192"/>
                <a:gd name="T26" fmla="*/ 240 w 248"/>
                <a:gd name="T27" fmla="*/ 190 h 192"/>
                <a:gd name="T28" fmla="*/ 248 w 248"/>
                <a:gd name="T29" fmla="*/ 188 h 192"/>
                <a:gd name="T30" fmla="*/ 248 w 248"/>
                <a:gd name="T31" fmla="*/ 188 h 192"/>
                <a:gd name="T32" fmla="*/ 224 w 248"/>
                <a:gd name="T33" fmla="*/ 174 h 192"/>
                <a:gd name="T34" fmla="*/ 162 w 248"/>
                <a:gd name="T35" fmla="*/ 134 h 192"/>
                <a:gd name="T36" fmla="*/ 124 w 248"/>
                <a:gd name="T37" fmla="*/ 106 h 192"/>
                <a:gd name="T38" fmla="*/ 82 w 248"/>
                <a:gd name="T39" fmla="*/ 74 h 192"/>
                <a:gd name="T40" fmla="*/ 40 w 248"/>
                <a:gd name="T41" fmla="*/ 38 h 192"/>
                <a:gd name="T42" fmla="*/ 0 w 248"/>
                <a:gd name="T43" fmla="*/ 0 h 192"/>
                <a:gd name="T44" fmla="*/ 0 w 248"/>
                <a:gd name="T45" fmla="*/ 0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8"/>
                <a:gd name="T70" fmla="*/ 0 h 192"/>
                <a:gd name="T71" fmla="*/ 248 w 248"/>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8" h="192">
                  <a:moveTo>
                    <a:pt x="0" y="0"/>
                  </a:moveTo>
                  <a:lnTo>
                    <a:pt x="0" y="0"/>
                  </a:lnTo>
                  <a:lnTo>
                    <a:pt x="26" y="36"/>
                  </a:lnTo>
                  <a:lnTo>
                    <a:pt x="54" y="70"/>
                  </a:lnTo>
                  <a:lnTo>
                    <a:pt x="90" y="110"/>
                  </a:lnTo>
                  <a:lnTo>
                    <a:pt x="110" y="128"/>
                  </a:lnTo>
                  <a:lnTo>
                    <a:pt x="130" y="146"/>
                  </a:lnTo>
                  <a:lnTo>
                    <a:pt x="150" y="162"/>
                  </a:lnTo>
                  <a:lnTo>
                    <a:pt x="170" y="176"/>
                  </a:lnTo>
                  <a:lnTo>
                    <a:pt x="192" y="186"/>
                  </a:lnTo>
                  <a:lnTo>
                    <a:pt x="212" y="192"/>
                  </a:lnTo>
                  <a:lnTo>
                    <a:pt x="222" y="192"/>
                  </a:lnTo>
                  <a:lnTo>
                    <a:pt x="230" y="192"/>
                  </a:lnTo>
                  <a:lnTo>
                    <a:pt x="240" y="190"/>
                  </a:lnTo>
                  <a:lnTo>
                    <a:pt x="248" y="188"/>
                  </a:lnTo>
                  <a:lnTo>
                    <a:pt x="224" y="174"/>
                  </a:lnTo>
                  <a:lnTo>
                    <a:pt x="162" y="134"/>
                  </a:lnTo>
                  <a:lnTo>
                    <a:pt x="124" y="106"/>
                  </a:lnTo>
                  <a:lnTo>
                    <a:pt x="82" y="74"/>
                  </a:lnTo>
                  <a:lnTo>
                    <a:pt x="40" y="38"/>
                  </a:lnTo>
                  <a:lnTo>
                    <a:pt x="0" y="0"/>
                  </a:lnTo>
                  <a:close/>
                </a:path>
              </a:pathLst>
            </a:custGeom>
            <a:solidFill>
              <a:srgbClr val="6F7283"/>
            </a:solidFill>
            <a:ln w="9525">
              <a:noFill/>
              <a:round/>
              <a:headEnd/>
              <a:tailEnd/>
            </a:ln>
          </p:spPr>
          <p:txBody>
            <a:bodyPr/>
            <a:lstStyle/>
            <a:p>
              <a:endParaRPr lang="en-US"/>
            </a:p>
          </p:txBody>
        </p:sp>
        <p:sp>
          <p:nvSpPr>
            <p:cNvPr id="20556" name="Freeform 46"/>
            <p:cNvSpPr>
              <a:spLocks/>
            </p:cNvSpPr>
            <p:nvPr/>
          </p:nvSpPr>
          <p:spPr bwMode="auto">
            <a:xfrm>
              <a:off x="712" y="1084"/>
              <a:ext cx="38" cy="38"/>
            </a:xfrm>
            <a:custGeom>
              <a:avLst/>
              <a:gdLst>
                <a:gd name="T0" fmla="*/ 0 w 38"/>
                <a:gd name="T1" fmla="*/ 38 h 38"/>
                <a:gd name="T2" fmla="*/ 0 w 38"/>
                <a:gd name="T3" fmla="*/ 38 h 38"/>
                <a:gd name="T4" fmla="*/ 10 w 38"/>
                <a:gd name="T5" fmla="*/ 36 h 38"/>
                <a:gd name="T6" fmla="*/ 20 w 38"/>
                <a:gd name="T7" fmla="*/ 32 h 38"/>
                <a:gd name="T8" fmla="*/ 28 w 38"/>
                <a:gd name="T9" fmla="*/ 26 h 38"/>
                <a:gd name="T10" fmla="*/ 36 w 38"/>
                <a:gd name="T11" fmla="*/ 22 h 38"/>
                <a:gd name="T12" fmla="*/ 38 w 38"/>
                <a:gd name="T13" fmla="*/ 18 h 38"/>
                <a:gd name="T14" fmla="*/ 38 w 38"/>
                <a:gd name="T15" fmla="*/ 14 h 38"/>
                <a:gd name="T16" fmla="*/ 36 w 38"/>
                <a:gd name="T17" fmla="*/ 12 h 38"/>
                <a:gd name="T18" fmla="*/ 32 w 38"/>
                <a:gd name="T19" fmla="*/ 8 h 38"/>
                <a:gd name="T20" fmla="*/ 18 w 38"/>
                <a:gd name="T21" fmla="*/ 0 h 38"/>
                <a:gd name="T22" fmla="*/ 18 w 38"/>
                <a:gd name="T23" fmla="*/ 0 h 38"/>
                <a:gd name="T24" fmla="*/ 20 w 38"/>
                <a:gd name="T25" fmla="*/ 4 h 38"/>
                <a:gd name="T26" fmla="*/ 24 w 38"/>
                <a:gd name="T27" fmla="*/ 6 h 38"/>
                <a:gd name="T28" fmla="*/ 24 w 38"/>
                <a:gd name="T29" fmla="*/ 12 h 38"/>
                <a:gd name="T30" fmla="*/ 24 w 38"/>
                <a:gd name="T31" fmla="*/ 16 h 38"/>
                <a:gd name="T32" fmla="*/ 20 w 38"/>
                <a:gd name="T33" fmla="*/ 24 h 38"/>
                <a:gd name="T34" fmla="*/ 14 w 38"/>
                <a:gd name="T35" fmla="*/ 30 h 38"/>
                <a:gd name="T36" fmla="*/ 0 w 38"/>
                <a:gd name="T37" fmla="*/ 38 h 38"/>
                <a:gd name="T38" fmla="*/ 0 w 3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8"/>
                <a:gd name="T62" fmla="*/ 38 w 3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8">
                  <a:moveTo>
                    <a:pt x="0" y="38"/>
                  </a:moveTo>
                  <a:lnTo>
                    <a:pt x="0" y="38"/>
                  </a:lnTo>
                  <a:lnTo>
                    <a:pt x="10" y="36"/>
                  </a:lnTo>
                  <a:lnTo>
                    <a:pt x="20" y="32"/>
                  </a:lnTo>
                  <a:lnTo>
                    <a:pt x="28" y="26"/>
                  </a:lnTo>
                  <a:lnTo>
                    <a:pt x="36" y="22"/>
                  </a:lnTo>
                  <a:lnTo>
                    <a:pt x="38" y="18"/>
                  </a:lnTo>
                  <a:lnTo>
                    <a:pt x="38" y="14"/>
                  </a:lnTo>
                  <a:lnTo>
                    <a:pt x="36" y="12"/>
                  </a:lnTo>
                  <a:lnTo>
                    <a:pt x="32" y="8"/>
                  </a:lnTo>
                  <a:lnTo>
                    <a:pt x="18" y="0"/>
                  </a:lnTo>
                  <a:lnTo>
                    <a:pt x="20" y="4"/>
                  </a:lnTo>
                  <a:lnTo>
                    <a:pt x="24" y="6"/>
                  </a:lnTo>
                  <a:lnTo>
                    <a:pt x="24" y="12"/>
                  </a:lnTo>
                  <a:lnTo>
                    <a:pt x="24" y="16"/>
                  </a:lnTo>
                  <a:lnTo>
                    <a:pt x="20" y="24"/>
                  </a:lnTo>
                  <a:lnTo>
                    <a:pt x="14" y="30"/>
                  </a:lnTo>
                  <a:lnTo>
                    <a:pt x="0" y="38"/>
                  </a:lnTo>
                  <a:close/>
                </a:path>
              </a:pathLst>
            </a:custGeom>
            <a:solidFill>
              <a:srgbClr val="BCBBC2"/>
            </a:solidFill>
            <a:ln w="9525">
              <a:noFill/>
              <a:round/>
              <a:headEnd/>
              <a:tailEnd/>
            </a:ln>
          </p:spPr>
          <p:txBody>
            <a:bodyPr/>
            <a:lstStyle/>
            <a:p>
              <a:endParaRPr lang="en-US"/>
            </a:p>
          </p:txBody>
        </p:sp>
        <p:sp>
          <p:nvSpPr>
            <p:cNvPr id="20557" name="Freeform 47"/>
            <p:cNvSpPr>
              <a:spLocks/>
            </p:cNvSpPr>
            <p:nvPr/>
          </p:nvSpPr>
          <p:spPr bwMode="auto">
            <a:xfrm>
              <a:off x="718" y="1042"/>
              <a:ext cx="36" cy="38"/>
            </a:xfrm>
            <a:custGeom>
              <a:avLst/>
              <a:gdLst>
                <a:gd name="T0" fmla="*/ 0 w 36"/>
                <a:gd name="T1" fmla="*/ 38 h 38"/>
                <a:gd name="T2" fmla="*/ 0 w 36"/>
                <a:gd name="T3" fmla="*/ 38 h 38"/>
                <a:gd name="T4" fmla="*/ 10 w 36"/>
                <a:gd name="T5" fmla="*/ 36 h 38"/>
                <a:gd name="T6" fmla="*/ 18 w 36"/>
                <a:gd name="T7" fmla="*/ 32 h 38"/>
                <a:gd name="T8" fmla="*/ 28 w 36"/>
                <a:gd name="T9" fmla="*/ 26 h 38"/>
                <a:gd name="T10" fmla="*/ 34 w 36"/>
                <a:gd name="T11" fmla="*/ 22 h 38"/>
                <a:gd name="T12" fmla="*/ 36 w 36"/>
                <a:gd name="T13" fmla="*/ 18 h 38"/>
                <a:gd name="T14" fmla="*/ 36 w 36"/>
                <a:gd name="T15" fmla="*/ 14 h 38"/>
                <a:gd name="T16" fmla="*/ 36 w 36"/>
                <a:gd name="T17" fmla="*/ 12 h 38"/>
                <a:gd name="T18" fmla="*/ 32 w 36"/>
                <a:gd name="T19" fmla="*/ 8 h 38"/>
                <a:gd name="T20" fmla="*/ 16 w 36"/>
                <a:gd name="T21" fmla="*/ 0 h 38"/>
                <a:gd name="T22" fmla="*/ 16 w 36"/>
                <a:gd name="T23" fmla="*/ 0 h 38"/>
                <a:gd name="T24" fmla="*/ 20 w 36"/>
                <a:gd name="T25" fmla="*/ 4 h 38"/>
                <a:gd name="T26" fmla="*/ 22 w 36"/>
                <a:gd name="T27" fmla="*/ 6 h 38"/>
                <a:gd name="T28" fmla="*/ 24 w 36"/>
                <a:gd name="T29" fmla="*/ 12 h 38"/>
                <a:gd name="T30" fmla="*/ 24 w 36"/>
                <a:gd name="T31" fmla="*/ 16 h 38"/>
                <a:gd name="T32" fmla="*/ 20 w 36"/>
                <a:gd name="T33" fmla="*/ 24 h 38"/>
                <a:gd name="T34" fmla="*/ 12 w 36"/>
                <a:gd name="T35" fmla="*/ 30 h 38"/>
                <a:gd name="T36" fmla="*/ 0 w 36"/>
                <a:gd name="T37" fmla="*/ 38 h 38"/>
                <a:gd name="T38" fmla="*/ 0 w 36"/>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8"/>
                <a:gd name="T62" fmla="*/ 36 w 36"/>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8">
                  <a:moveTo>
                    <a:pt x="0" y="38"/>
                  </a:moveTo>
                  <a:lnTo>
                    <a:pt x="0" y="38"/>
                  </a:lnTo>
                  <a:lnTo>
                    <a:pt x="10" y="36"/>
                  </a:lnTo>
                  <a:lnTo>
                    <a:pt x="18" y="32"/>
                  </a:lnTo>
                  <a:lnTo>
                    <a:pt x="28" y="26"/>
                  </a:lnTo>
                  <a:lnTo>
                    <a:pt x="34" y="22"/>
                  </a:lnTo>
                  <a:lnTo>
                    <a:pt x="36" y="18"/>
                  </a:lnTo>
                  <a:lnTo>
                    <a:pt x="36" y="14"/>
                  </a:lnTo>
                  <a:lnTo>
                    <a:pt x="36" y="12"/>
                  </a:lnTo>
                  <a:lnTo>
                    <a:pt x="32" y="8"/>
                  </a:lnTo>
                  <a:lnTo>
                    <a:pt x="16" y="0"/>
                  </a:lnTo>
                  <a:lnTo>
                    <a:pt x="20" y="4"/>
                  </a:lnTo>
                  <a:lnTo>
                    <a:pt x="22" y="6"/>
                  </a:lnTo>
                  <a:lnTo>
                    <a:pt x="24" y="12"/>
                  </a:lnTo>
                  <a:lnTo>
                    <a:pt x="24" y="16"/>
                  </a:lnTo>
                  <a:lnTo>
                    <a:pt x="20" y="24"/>
                  </a:lnTo>
                  <a:lnTo>
                    <a:pt x="12" y="30"/>
                  </a:lnTo>
                  <a:lnTo>
                    <a:pt x="0" y="38"/>
                  </a:lnTo>
                  <a:close/>
                </a:path>
              </a:pathLst>
            </a:custGeom>
            <a:solidFill>
              <a:srgbClr val="BCBBC2"/>
            </a:solidFill>
            <a:ln w="9525">
              <a:noFill/>
              <a:round/>
              <a:headEnd/>
              <a:tailEnd/>
            </a:ln>
          </p:spPr>
          <p:txBody>
            <a:bodyPr/>
            <a:lstStyle/>
            <a:p>
              <a:endParaRPr lang="en-US"/>
            </a:p>
          </p:txBody>
        </p:sp>
        <p:sp>
          <p:nvSpPr>
            <p:cNvPr id="20558" name="Freeform 48"/>
            <p:cNvSpPr>
              <a:spLocks/>
            </p:cNvSpPr>
            <p:nvPr/>
          </p:nvSpPr>
          <p:spPr bwMode="auto">
            <a:xfrm>
              <a:off x="750" y="1062"/>
              <a:ext cx="38" cy="38"/>
            </a:xfrm>
            <a:custGeom>
              <a:avLst/>
              <a:gdLst>
                <a:gd name="T0" fmla="*/ 0 w 38"/>
                <a:gd name="T1" fmla="*/ 38 h 38"/>
                <a:gd name="T2" fmla="*/ 0 w 38"/>
                <a:gd name="T3" fmla="*/ 38 h 38"/>
                <a:gd name="T4" fmla="*/ 10 w 38"/>
                <a:gd name="T5" fmla="*/ 34 h 38"/>
                <a:gd name="T6" fmla="*/ 20 w 38"/>
                <a:gd name="T7" fmla="*/ 32 h 38"/>
                <a:gd name="T8" fmla="*/ 30 w 38"/>
                <a:gd name="T9" fmla="*/ 26 h 38"/>
                <a:gd name="T10" fmla="*/ 36 w 38"/>
                <a:gd name="T11" fmla="*/ 20 h 38"/>
                <a:gd name="T12" fmla="*/ 38 w 38"/>
                <a:gd name="T13" fmla="*/ 18 h 38"/>
                <a:gd name="T14" fmla="*/ 38 w 38"/>
                <a:gd name="T15" fmla="*/ 14 h 38"/>
                <a:gd name="T16" fmla="*/ 36 w 38"/>
                <a:gd name="T17" fmla="*/ 10 h 38"/>
                <a:gd name="T18" fmla="*/ 32 w 38"/>
                <a:gd name="T19" fmla="*/ 6 h 38"/>
                <a:gd name="T20" fmla="*/ 18 w 38"/>
                <a:gd name="T21" fmla="*/ 0 h 38"/>
                <a:gd name="T22" fmla="*/ 18 w 38"/>
                <a:gd name="T23" fmla="*/ 0 h 38"/>
                <a:gd name="T24" fmla="*/ 22 w 38"/>
                <a:gd name="T25" fmla="*/ 2 h 38"/>
                <a:gd name="T26" fmla="*/ 24 w 38"/>
                <a:gd name="T27" fmla="*/ 6 h 38"/>
                <a:gd name="T28" fmla="*/ 26 w 38"/>
                <a:gd name="T29" fmla="*/ 10 h 38"/>
                <a:gd name="T30" fmla="*/ 26 w 38"/>
                <a:gd name="T31" fmla="*/ 16 h 38"/>
                <a:gd name="T32" fmla="*/ 22 w 38"/>
                <a:gd name="T33" fmla="*/ 22 h 38"/>
                <a:gd name="T34" fmla="*/ 14 w 38"/>
                <a:gd name="T35" fmla="*/ 30 h 38"/>
                <a:gd name="T36" fmla="*/ 0 w 38"/>
                <a:gd name="T37" fmla="*/ 38 h 38"/>
                <a:gd name="T38" fmla="*/ 0 w 3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8"/>
                <a:gd name="T62" fmla="*/ 38 w 3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8">
                  <a:moveTo>
                    <a:pt x="0" y="38"/>
                  </a:moveTo>
                  <a:lnTo>
                    <a:pt x="0" y="38"/>
                  </a:lnTo>
                  <a:lnTo>
                    <a:pt x="10" y="34"/>
                  </a:lnTo>
                  <a:lnTo>
                    <a:pt x="20" y="32"/>
                  </a:lnTo>
                  <a:lnTo>
                    <a:pt x="30" y="26"/>
                  </a:lnTo>
                  <a:lnTo>
                    <a:pt x="36" y="20"/>
                  </a:lnTo>
                  <a:lnTo>
                    <a:pt x="38" y="18"/>
                  </a:lnTo>
                  <a:lnTo>
                    <a:pt x="38" y="14"/>
                  </a:lnTo>
                  <a:lnTo>
                    <a:pt x="36" y="10"/>
                  </a:lnTo>
                  <a:lnTo>
                    <a:pt x="32" y="6"/>
                  </a:lnTo>
                  <a:lnTo>
                    <a:pt x="18" y="0"/>
                  </a:lnTo>
                  <a:lnTo>
                    <a:pt x="22" y="2"/>
                  </a:lnTo>
                  <a:lnTo>
                    <a:pt x="24" y="6"/>
                  </a:lnTo>
                  <a:lnTo>
                    <a:pt x="26" y="10"/>
                  </a:lnTo>
                  <a:lnTo>
                    <a:pt x="26" y="16"/>
                  </a:lnTo>
                  <a:lnTo>
                    <a:pt x="22" y="22"/>
                  </a:lnTo>
                  <a:lnTo>
                    <a:pt x="14" y="30"/>
                  </a:lnTo>
                  <a:lnTo>
                    <a:pt x="0" y="38"/>
                  </a:lnTo>
                  <a:close/>
                </a:path>
              </a:pathLst>
            </a:custGeom>
            <a:solidFill>
              <a:srgbClr val="BCBBC2"/>
            </a:solidFill>
            <a:ln w="9525">
              <a:noFill/>
              <a:round/>
              <a:headEnd/>
              <a:tailEnd/>
            </a:ln>
          </p:spPr>
          <p:txBody>
            <a:bodyPr/>
            <a:lstStyle/>
            <a:p>
              <a:endParaRPr lang="en-US"/>
            </a:p>
          </p:txBody>
        </p:sp>
        <p:sp>
          <p:nvSpPr>
            <p:cNvPr id="20559" name="Freeform 49"/>
            <p:cNvSpPr>
              <a:spLocks/>
            </p:cNvSpPr>
            <p:nvPr/>
          </p:nvSpPr>
          <p:spPr bwMode="auto">
            <a:xfrm>
              <a:off x="754" y="1090"/>
              <a:ext cx="38" cy="38"/>
            </a:xfrm>
            <a:custGeom>
              <a:avLst/>
              <a:gdLst>
                <a:gd name="T0" fmla="*/ 0 w 38"/>
                <a:gd name="T1" fmla="*/ 38 h 38"/>
                <a:gd name="T2" fmla="*/ 0 w 38"/>
                <a:gd name="T3" fmla="*/ 38 h 38"/>
                <a:gd name="T4" fmla="*/ 10 w 38"/>
                <a:gd name="T5" fmla="*/ 34 h 38"/>
                <a:gd name="T6" fmla="*/ 20 w 38"/>
                <a:gd name="T7" fmla="*/ 32 h 38"/>
                <a:gd name="T8" fmla="*/ 28 w 38"/>
                <a:gd name="T9" fmla="*/ 26 h 38"/>
                <a:gd name="T10" fmla="*/ 36 w 38"/>
                <a:gd name="T11" fmla="*/ 20 h 38"/>
                <a:gd name="T12" fmla="*/ 38 w 38"/>
                <a:gd name="T13" fmla="*/ 18 h 38"/>
                <a:gd name="T14" fmla="*/ 38 w 38"/>
                <a:gd name="T15" fmla="*/ 14 h 38"/>
                <a:gd name="T16" fmla="*/ 36 w 38"/>
                <a:gd name="T17" fmla="*/ 10 h 38"/>
                <a:gd name="T18" fmla="*/ 32 w 38"/>
                <a:gd name="T19" fmla="*/ 6 h 38"/>
                <a:gd name="T20" fmla="*/ 18 w 38"/>
                <a:gd name="T21" fmla="*/ 0 h 38"/>
                <a:gd name="T22" fmla="*/ 18 w 38"/>
                <a:gd name="T23" fmla="*/ 0 h 38"/>
                <a:gd name="T24" fmla="*/ 20 w 38"/>
                <a:gd name="T25" fmla="*/ 2 h 38"/>
                <a:gd name="T26" fmla="*/ 24 w 38"/>
                <a:gd name="T27" fmla="*/ 6 h 38"/>
                <a:gd name="T28" fmla="*/ 24 w 38"/>
                <a:gd name="T29" fmla="*/ 10 h 38"/>
                <a:gd name="T30" fmla="*/ 24 w 38"/>
                <a:gd name="T31" fmla="*/ 16 h 38"/>
                <a:gd name="T32" fmla="*/ 20 w 38"/>
                <a:gd name="T33" fmla="*/ 22 h 38"/>
                <a:gd name="T34" fmla="*/ 14 w 38"/>
                <a:gd name="T35" fmla="*/ 30 h 38"/>
                <a:gd name="T36" fmla="*/ 0 w 38"/>
                <a:gd name="T37" fmla="*/ 38 h 38"/>
                <a:gd name="T38" fmla="*/ 0 w 38"/>
                <a:gd name="T39" fmla="*/ 38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8"/>
                <a:gd name="T62" fmla="*/ 38 w 3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8">
                  <a:moveTo>
                    <a:pt x="0" y="38"/>
                  </a:moveTo>
                  <a:lnTo>
                    <a:pt x="0" y="38"/>
                  </a:lnTo>
                  <a:lnTo>
                    <a:pt x="10" y="34"/>
                  </a:lnTo>
                  <a:lnTo>
                    <a:pt x="20" y="32"/>
                  </a:lnTo>
                  <a:lnTo>
                    <a:pt x="28" y="26"/>
                  </a:lnTo>
                  <a:lnTo>
                    <a:pt x="36" y="20"/>
                  </a:lnTo>
                  <a:lnTo>
                    <a:pt x="38" y="18"/>
                  </a:lnTo>
                  <a:lnTo>
                    <a:pt x="38" y="14"/>
                  </a:lnTo>
                  <a:lnTo>
                    <a:pt x="36" y="10"/>
                  </a:lnTo>
                  <a:lnTo>
                    <a:pt x="32" y="6"/>
                  </a:lnTo>
                  <a:lnTo>
                    <a:pt x="18" y="0"/>
                  </a:lnTo>
                  <a:lnTo>
                    <a:pt x="20" y="2"/>
                  </a:lnTo>
                  <a:lnTo>
                    <a:pt x="24" y="6"/>
                  </a:lnTo>
                  <a:lnTo>
                    <a:pt x="24" y="10"/>
                  </a:lnTo>
                  <a:lnTo>
                    <a:pt x="24" y="16"/>
                  </a:lnTo>
                  <a:lnTo>
                    <a:pt x="20" y="22"/>
                  </a:lnTo>
                  <a:lnTo>
                    <a:pt x="14" y="30"/>
                  </a:lnTo>
                  <a:lnTo>
                    <a:pt x="0" y="38"/>
                  </a:lnTo>
                  <a:close/>
                </a:path>
              </a:pathLst>
            </a:custGeom>
            <a:solidFill>
              <a:srgbClr val="BCBBC2"/>
            </a:solidFill>
            <a:ln w="9525">
              <a:noFill/>
              <a:round/>
              <a:headEnd/>
              <a:tailEnd/>
            </a:ln>
          </p:spPr>
          <p:txBody>
            <a:bodyPr/>
            <a:lstStyle/>
            <a:p>
              <a:endParaRPr lang="en-US"/>
            </a:p>
          </p:txBody>
        </p:sp>
      </p:grpSp>
      <p:sp>
        <p:nvSpPr>
          <p:cNvPr id="20499" name="TextBox 75"/>
          <p:cNvSpPr txBox="1">
            <a:spLocks noChangeArrowheads="1"/>
          </p:cNvSpPr>
          <p:nvPr/>
        </p:nvSpPr>
        <p:spPr bwMode="auto">
          <a:xfrm>
            <a:off x="4714875" y="4929188"/>
            <a:ext cx="1522413" cy="646112"/>
          </a:xfrm>
          <a:prstGeom prst="rect">
            <a:avLst/>
          </a:prstGeom>
          <a:noFill/>
          <a:ln w="9525">
            <a:noFill/>
            <a:miter lim="800000"/>
            <a:headEnd/>
            <a:tailEnd/>
          </a:ln>
        </p:spPr>
        <p:txBody>
          <a:bodyPr wrap="none">
            <a:spAutoFit/>
          </a:bodyPr>
          <a:lstStyle/>
          <a:p>
            <a:pPr algn="ctr" eaLnBrk="0" hangingPunct="0"/>
            <a:r>
              <a:rPr lang="en-US" sz="1800" b="1" dirty="0"/>
              <a:t>Smaller</a:t>
            </a:r>
          </a:p>
          <a:p>
            <a:pPr algn="ctr" eaLnBrk="0" hangingPunct="0"/>
            <a:r>
              <a:rPr lang="en-US" sz="1800" b="1" dirty="0"/>
              <a:t> operators</a:t>
            </a:r>
          </a:p>
        </p:txBody>
      </p:sp>
      <p:sp>
        <p:nvSpPr>
          <p:cNvPr id="20500" name="TextBox 76"/>
          <p:cNvSpPr txBox="1">
            <a:spLocks noChangeArrowheads="1"/>
          </p:cNvSpPr>
          <p:nvPr/>
        </p:nvSpPr>
        <p:spPr bwMode="auto">
          <a:xfrm>
            <a:off x="179512" y="5457403"/>
            <a:ext cx="3067050" cy="923925"/>
          </a:xfrm>
          <a:prstGeom prst="rect">
            <a:avLst/>
          </a:prstGeom>
          <a:noFill/>
          <a:ln w="9525">
            <a:noFill/>
            <a:miter lim="800000"/>
            <a:headEnd/>
            <a:tailEnd/>
          </a:ln>
        </p:spPr>
        <p:txBody>
          <a:bodyPr wrap="none">
            <a:spAutoFit/>
          </a:bodyPr>
          <a:lstStyle/>
          <a:p>
            <a:pPr algn="ctr" eaLnBrk="0" hangingPunct="0"/>
            <a:r>
              <a:rPr lang="en-US" sz="1800" b="1" dirty="0"/>
              <a:t>Local Small</a:t>
            </a:r>
          </a:p>
          <a:p>
            <a:pPr algn="ctr" eaLnBrk="0" hangingPunct="0"/>
            <a:r>
              <a:rPr lang="en-US" sz="1800" b="1" dirty="0"/>
              <a:t>Operators;</a:t>
            </a:r>
          </a:p>
          <a:p>
            <a:pPr algn="ctr" eaLnBrk="0" hangingPunct="0"/>
            <a:r>
              <a:rPr lang="en-US" sz="1800" b="1" dirty="0"/>
              <a:t> Network Integrators</a:t>
            </a:r>
          </a:p>
        </p:txBody>
      </p:sp>
      <p:grpSp>
        <p:nvGrpSpPr>
          <p:cNvPr id="19" name="Group 85"/>
          <p:cNvGrpSpPr>
            <a:grpSpLocks/>
          </p:cNvGrpSpPr>
          <p:nvPr/>
        </p:nvGrpSpPr>
        <p:grpSpPr bwMode="auto">
          <a:xfrm>
            <a:off x="3032125" y="857250"/>
            <a:ext cx="2448106" cy="3052811"/>
            <a:chOff x="3031540" y="857232"/>
            <a:chExt cx="2448727" cy="3053246"/>
          </a:xfrm>
        </p:grpSpPr>
        <p:grpSp>
          <p:nvGrpSpPr>
            <p:cNvPr id="20509" name="Group 84"/>
            <p:cNvGrpSpPr>
              <a:grpSpLocks/>
            </p:cNvGrpSpPr>
            <p:nvPr/>
          </p:nvGrpSpPr>
          <p:grpSpPr bwMode="auto">
            <a:xfrm>
              <a:off x="3214678" y="857232"/>
              <a:ext cx="1571636" cy="2714644"/>
              <a:chOff x="3214678" y="857232"/>
              <a:chExt cx="1571636" cy="2714644"/>
            </a:xfrm>
          </p:grpSpPr>
          <p:pic>
            <p:nvPicPr>
              <p:cNvPr id="20511" name="Picture 2" descr="C:\Users\Dr. G\AppData\Local\Microsoft\Windows\Temporary Internet Files\Content.IE5\1LIX7FB8\MC900237459[1].wmf"/>
              <p:cNvPicPr>
                <a:picLocks noChangeAspect="1" noChangeArrowheads="1"/>
              </p:cNvPicPr>
              <p:nvPr/>
            </p:nvPicPr>
            <p:blipFill>
              <a:blip r:embed="rId8" cstate="print"/>
              <a:srcRect/>
              <a:stretch>
                <a:fillRect/>
              </a:stretch>
            </p:blipFill>
            <p:spPr bwMode="auto">
              <a:xfrm>
                <a:off x="3214678" y="857232"/>
                <a:ext cx="734381" cy="855207"/>
              </a:xfrm>
              <a:prstGeom prst="rect">
                <a:avLst/>
              </a:prstGeom>
              <a:noFill/>
              <a:ln w="9525">
                <a:noFill/>
                <a:miter lim="800000"/>
                <a:headEnd/>
                <a:tailEnd/>
              </a:ln>
            </p:spPr>
          </p:pic>
          <p:pic>
            <p:nvPicPr>
              <p:cNvPr id="20512" name="Picture 1" descr="C:\Users\Dr. G\AppData\Local\Microsoft\Windows\Temporary Internet Files\Content.IE5\TRYKR96G\MC900434832[1].png"/>
              <p:cNvPicPr>
                <a:picLocks noChangeAspect="1" noChangeArrowheads="1"/>
              </p:cNvPicPr>
              <p:nvPr/>
            </p:nvPicPr>
            <p:blipFill>
              <a:blip r:embed="rId9" cstate="print"/>
              <a:srcRect/>
              <a:stretch>
                <a:fillRect/>
              </a:stretch>
            </p:blipFill>
            <p:spPr bwMode="auto">
              <a:xfrm>
                <a:off x="3643306" y="857232"/>
                <a:ext cx="857256" cy="857256"/>
              </a:xfrm>
              <a:prstGeom prst="rect">
                <a:avLst/>
              </a:prstGeom>
              <a:noFill/>
              <a:ln w="9525">
                <a:noFill/>
                <a:miter lim="800000"/>
                <a:headEnd/>
                <a:tailEnd/>
              </a:ln>
            </p:spPr>
          </p:pic>
          <p:pic>
            <p:nvPicPr>
              <p:cNvPr id="20513" name="Picture 2" descr="C:\Users\Dr. G\AppData\Local\Microsoft\Windows\Temporary Internet Files\Content.IE5\1LIX7FB8\MC900237459[1].wmf"/>
              <p:cNvPicPr>
                <a:picLocks noChangeAspect="1" noChangeArrowheads="1"/>
              </p:cNvPicPr>
              <p:nvPr/>
            </p:nvPicPr>
            <p:blipFill>
              <a:blip r:embed="rId8" cstate="print"/>
              <a:srcRect/>
              <a:stretch>
                <a:fillRect/>
              </a:stretch>
            </p:blipFill>
            <p:spPr bwMode="auto">
              <a:xfrm>
                <a:off x="3357554" y="1785926"/>
                <a:ext cx="734381" cy="855207"/>
              </a:xfrm>
              <a:prstGeom prst="rect">
                <a:avLst/>
              </a:prstGeom>
              <a:noFill/>
              <a:ln w="9525">
                <a:noFill/>
                <a:miter lim="800000"/>
                <a:headEnd/>
                <a:tailEnd/>
              </a:ln>
            </p:spPr>
          </p:pic>
          <p:pic>
            <p:nvPicPr>
              <p:cNvPr id="20514" name="Picture 1" descr="C:\Users\Dr. G\AppData\Local\Microsoft\Windows\Temporary Internet Files\Content.IE5\TRYKR96G\MC900434832[1].png"/>
              <p:cNvPicPr>
                <a:picLocks noChangeAspect="1" noChangeArrowheads="1"/>
              </p:cNvPicPr>
              <p:nvPr/>
            </p:nvPicPr>
            <p:blipFill>
              <a:blip r:embed="rId9" cstate="print"/>
              <a:srcRect/>
              <a:stretch>
                <a:fillRect/>
              </a:stretch>
            </p:blipFill>
            <p:spPr bwMode="auto">
              <a:xfrm>
                <a:off x="3786182" y="1785926"/>
                <a:ext cx="857256" cy="857256"/>
              </a:xfrm>
              <a:prstGeom prst="rect">
                <a:avLst/>
              </a:prstGeom>
              <a:noFill/>
              <a:ln w="9525">
                <a:noFill/>
                <a:miter lim="800000"/>
                <a:headEnd/>
                <a:tailEnd/>
              </a:ln>
            </p:spPr>
          </p:pic>
          <p:pic>
            <p:nvPicPr>
              <p:cNvPr id="20515" name="Picture 2" descr="C:\Users\Dr. G\AppData\Local\Microsoft\Windows\Temporary Internet Files\Content.IE5\1LIX7FB8\MC900237459[1].wmf"/>
              <p:cNvPicPr>
                <a:picLocks noChangeAspect="1" noChangeArrowheads="1"/>
              </p:cNvPicPr>
              <p:nvPr/>
            </p:nvPicPr>
            <p:blipFill>
              <a:blip r:embed="rId8" cstate="print"/>
              <a:srcRect/>
              <a:stretch>
                <a:fillRect/>
              </a:stretch>
            </p:blipFill>
            <p:spPr bwMode="auto">
              <a:xfrm>
                <a:off x="3500430" y="2714620"/>
                <a:ext cx="734381" cy="855207"/>
              </a:xfrm>
              <a:prstGeom prst="rect">
                <a:avLst/>
              </a:prstGeom>
              <a:noFill/>
              <a:ln w="9525">
                <a:noFill/>
                <a:miter lim="800000"/>
                <a:headEnd/>
                <a:tailEnd/>
              </a:ln>
            </p:spPr>
          </p:pic>
          <p:pic>
            <p:nvPicPr>
              <p:cNvPr id="20516" name="Picture 1" descr="C:\Users\Dr. G\AppData\Local\Microsoft\Windows\Temporary Internet Files\Content.IE5\TRYKR96G\MC900434832[1].png"/>
              <p:cNvPicPr>
                <a:picLocks noChangeAspect="1" noChangeArrowheads="1"/>
              </p:cNvPicPr>
              <p:nvPr/>
            </p:nvPicPr>
            <p:blipFill>
              <a:blip r:embed="rId9" cstate="print"/>
              <a:srcRect/>
              <a:stretch>
                <a:fillRect/>
              </a:stretch>
            </p:blipFill>
            <p:spPr bwMode="auto">
              <a:xfrm>
                <a:off x="3929058" y="2714620"/>
                <a:ext cx="857256" cy="857256"/>
              </a:xfrm>
              <a:prstGeom prst="rect">
                <a:avLst/>
              </a:prstGeom>
              <a:noFill/>
              <a:ln w="9525">
                <a:noFill/>
                <a:miter lim="800000"/>
                <a:headEnd/>
                <a:tailEnd/>
              </a:ln>
            </p:spPr>
          </p:pic>
        </p:grpSp>
        <p:sp>
          <p:nvSpPr>
            <p:cNvPr id="20510" name="TextBox 83"/>
            <p:cNvSpPr txBox="1">
              <a:spLocks noChangeArrowheads="1"/>
            </p:cNvSpPr>
            <p:nvPr/>
          </p:nvSpPr>
          <p:spPr bwMode="auto">
            <a:xfrm>
              <a:off x="3031540" y="3571876"/>
              <a:ext cx="2448727" cy="338602"/>
            </a:xfrm>
            <a:prstGeom prst="rect">
              <a:avLst/>
            </a:prstGeom>
            <a:noFill/>
            <a:ln w="9525">
              <a:noFill/>
              <a:miter lim="800000"/>
              <a:headEnd/>
              <a:tailEnd/>
            </a:ln>
          </p:spPr>
          <p:txBody>
            <a:bodyPr wrap="none">
              <a:spAutoFit/>
            </a:bodyPr>
            <a:lstStyle/>
            <a:p>
              <a:pPr eaLnBrk="0" hangingPunct="0"/>
              <a:r>
                <a:rPr lang="en-US" sz="1600" b="1" dirty="0" smtClean="0"/>
                <a:t>Tender/Certificates</a:t>
              </a:r>
              <a:endParaRPr lang="en-US" sz="1600" b="1" dirty="0"/>
            </a:p>
          </p:txBody>
        </p:sp>
      </p:grpSp>
      <p:grpSp>
        <p:nvGrpSpPr>
          <p:cNvPr id="394240" name="Group 88"/>
          <p:cNvGrpSpPr>
            <a:grpSpLocks/>
          </p:cNvGrpSpPr>
          <p:nvPr/>
        </p:nvGrpSpPr>
        <p:grpSpPr bwMode="auto">
          <a:xfrm>
            <a:off x="6554788" y="1357313"/>
            <a:ext cx="2517775" cy="3748087"/>
            <a:chOff x="6554855" y="1357298"/>
            <a:chExt cx="2517739" cy="3748821"/>
          </a:xfrm>
        </p:grpSpPr>
        <p:sp>
          <p:nvSpPr>
            <p:cNvPr id="20504" name="Down Arrow 70"/>
            <p:cNvSpPr>
              <a:spLocks noChangeArrowheads="1"/>
            </p:cNvSpPr>
            <p:nvPr/>
          </p:nvSpPr>
          <p:spPr bwMode="auto">
            <a:xfrm rot="-1081786">
              <a:off x="7256608" y="3250669"/>
              <a:ext cx="357190" cy="785818"/>
            </a:xfrm>
            <a:prstGeom prst="downArrow">
              <a:avLst>
                <a:gd name="adj1" fmla="val 50000"/>
                <a:gd name="adj2" fmla="val 49999"/>
              </a:avLst>
            </a:prstGeom>
            <a:solidFill>
              <a:schemeClr val="accent1"/>
            </a:solidFill>
            <a:ln w="9525" algn="ctr">
              <a:solidFill>
                <a:schemeClr val="tx1"/>
              </a:solidFill>
              <a:round/>
              <a:headEnd/>
              <a:tailEnd/>
            </a:ln>
          </p:spPr>
          <p:txBody>
            <a:bodyPr/>
            <a:lstStyle/>
            <a:p>
              <a:pPr eaLnBrk="0" hangingPunct="0"/>
              <a:endParaRPr lang="en-US"/>
            </a:p>
          </p:txBody>
        </p:sp>
        <p:sp>
          <p:nvSpPr>
            <p:cNvPr id="20505" name="Down Arrow 71"/>
            <p:cNvSpPr>
              <a:spLocks noChangeArrowheads="1"/>
            </p:cNvSpPr>
            <p:nvPr/>
          </p:nvSpPr>
          <p:spPr bwMode="auto">
            <a:xfrm rot="-253288">
              <a:off x="6554855" y="3226626"/>
              <a:ext cx="379043" cy="1481925"/>
            </a:xfrm>
            <a:prstGeom prst="downArrow">
              <a:avLst>
                <a:gd name="adj1" fmla="val 50000"/>
                <a:gd name="adj2" fmla="val 49993"/>
              </a:avLst>
            </a:prstGeom>
            <a:solidFill>
              <a:schemeClr val="accent1"/>
            </a:solidFill>
            <a:ln w="9525" algn="ctr">
              <a:solidFill>
                <a:schemeClr val="tx1"/>
              </a:solidFill>
              <a:round/>
              <a:headEnd/>
              <a:tailEnd/>
            </a:ln>
          </p:spPr>
          <p:txBody>
            <a:bodyPr/>
            <a:lstStyle/>
            <a:p>
              <a:pPr eaLnBrk="0" hangingPunct="0"/>
              <a:endParaRPr lang="en-US"/>
            </a:p>
          </p:txBody>
        </p:sp>
        <p:sp>
          <p:nvSpPr>
            <p:cNvPr id="20506" name="Down Arrow 72"/>
            <p:cNvSpPr>
              <a:spLocks noChangeArrowheads="1"/>
            </p:cNvSpPr>
            <p:nvPr/>
          </p:nvSpPr>
          <p:spPr bwMode="auto">
            <a:xfrm rot="-598900">
              <a:off x="6958492" y="3089396"/>
              <a:ext cx="379043" cy="2016723"/>
            </a:xfrm>
            <a:prstGeom prst="downArrow">
              <a:avLst>
                <a:gd name="adj1" fmla="val 50000"/>
                <a:gd name="adj2" fmla="val 50003"/>
              </a:avLst>
            </a:prstGeom>
            <a:solidFill>
              <a:schemeClr val="accent1"/>
            </a:solidFill>
            <a:ln w="9525" algn="ctr">
              <a:solidFill>
                <a:schemeClr val="tx1"/>
              </a:solidFill>
              <a:round/>
              <a:headEnd/>
              <a:tailEnd/>
            </a:ln>
          </p:spPr>
          <p:txBody>
            <a:bodyPr/>
            <a:lstStyle/>
            <a:p>
              <a:pPr eaLnBrk="0" hangingPunct="0"/>
              <a:endParaRPr lang="en-US"/>
            </a:p>
          </p:txBody>
        </p:sp>
        <p:pic>
          <p:nvPicPr>
            <p:cNvPr id="20507" name="Picture 6" descr="C:\Users\Dr. G\AppData\Local\Microsoft\Windows\Temporary Internet Files\Content.IE5\XR9OE7UV\MC900434929[1].png"/>
            <p:cNvPicPr>
              <a:picLocks noChangeAspect="1" noChangeArrowheads="1"/>
            </p:cNvPicPr>
            <p:nvPr/>
          </p:nvPicPr>
          <p:blipFill>
            <a:blip r:embed="rId10" cstate="print"/>
            <a:srcRect/>
            <a:stretch>
              <a:fillRect/>
            </a:stretch>
          </p:blipFill>
          <p:spPr bwMode="auto">
            <a:xfrm>
              <a:off x="7643834" y="2285992"/>
              <a:ext cx="985724" cy="1705006"/>
            </a:xfrm>
            <a:prstGeom prst="rect">
              <a:avLst/>
            </a:prstGeom>
            <a:noFill/>
            <a:ln w="9525">
              <a:noFill/>
              <a:miter lim="800000"/>
              <a:headEnd/>
              <a:tailEnd/>
            </a:ln>
          </p:spPr>
        </p:pic>
        <p:sp>
          <p:nvSpPr>
            <p:cNvPr id="20508" name="Rectangular Callout 87"/>
            <p:cNvSpPr>
              <a:spLocks noChangeArrowheads="1"/>
            </p:cNvSpPr>
            <p:nvPr/>
          </p:nvSpPr>
          <p:spPr bwMode="auto">
            <a:xfrm>
              <a:off x="7786710" y="1357298"/>
              <a:ext cx="1285884" cy="857256"/>
            </a:xfrm>
            <a:prstGeom prst="wedgeRectCallout">
              <a:avLst>
                <a:gd name="adj1" fmla="val -25014"/>
                <a:gd name="adj2" fmla="val 150343"/>
              </a:avLst>
            </a:prstGeom>
            <a:solidFill>
              <a:schemeClr val="accent1"/>
            </a:solidFill>
            <a:ln w="9525" algn="ctr">
              <a:solidFill>
                <a:schemeClr val="tx1"/>
              </a:solidFill>
              <a:round/>
              <a:headEnd/>
              <a:tailEnd/>
            </a:ln>
          </p:spPr>
          <p:txBody>
            <a:bodyPr/>
            <a:lstStyle/>
            <a:p>
              <a:pPr algn="r" eaLnBrk="0" hangingPunct="0"/>
              <a:r>
                <a:rPr lang="en-US" sz="1400" b="1"/>
                <a:t>Equipment standard list prices</a:t>
              </a:r>
            </a:p>
          </p:txBody>
        </p:sp>
      </p:grpSp>
      <p:sp>
        <p:nvSpPr>
          <p:cNvPr id="20503" name="TextBox 73"/>
          <p:cNvSpPr txBox="1">
            <a:spLocks noChangeArrowheads="1"/>
          </p:cNvSpPr>
          <p:nvPr/>
        </p:nvSpPr>
        <p:spPr bwMode="auto">
          <a:xfrm>
            <a:off x="6286500" y="3857625"/>
            <a:ext cx="2533650" cy="400050"/>
          </a:xfrm>
          <a:prstGeom prst="rect">
            <a:avLst/>
          </a:prstGeom>
          <a:noFill/>
          <a:ln w="9525">
            <a:noFill/>
            <a:miter lim="800000"/>
            <a:headEnd/>
            <a:tailEnd/>
          </a:ln>
        </p:spPr>
        <p:txBody>
          <a:bodyPr wrap="none">
            <a:spAutoFit/>
          </a:bodyPr>
          <a:lstStyle/>
          <a:p>
            <a:pPr eaLnBrk="0" hangingPunct="0"/>
            <a:r>
              <a:rPr lang="en-US" sz="2000"/>
              <a:t>Local Big Affiliates</a:t>
            </a:r>
          </a:p>
        </p:txBody>
      </p:sp>
      <p:sp>
        <p:nvSpPr>
          <p:cNvPr id="86" name="Right Arrow 85"/>
          <p:cNvSpPr/>
          <p:nvPr/>
        </p:nvSpPr>
        <p:spPr bwMode="auto">
          <a:xfrm rot="2495148">
            <a:off x="2489686" y="4023669"/>
            <a:ext cx="2550679" cy="855517"/>
          </a:xfrm>
          <a:prstGeom prst="rightArrow">
            <a:avLst/>
          </a:prstGeom>
          <a:solidFill>
            <a:schemeClr val="accent1">
              <a:alpha val="69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Verdana" pitchFamily="34" charset="0"/>
              </a:rPr>
              <a:t>   SNP</a:t>
            </a:r>
          </a:p>
        </p:txBody>
      </p:sp>
      <p:sp>
        <p:nvSpPr>
          <p:cNvPr id="87" name="Right Arrow 86"/>
          <p:cNvSpPr/>
          <p:nvPr/>
        </p:nvSpPr>
        <p:spPr bwMode="auto">
          <a:xfrm rot="5400000">
            <a:off x="1353432" y="3378784"/>
            <a:ext cx="1296141" cy="1540594"/>
          </a:xfrm>
          <a:prstGeom prst="rightArrow">
            <a:avLst/>
          </a:prstGeom>
          <a:solidFill>
            <a:schemeClr val="accent1">
              <a:alpha val="69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b="1" dirty="0" smtClean="0"/>
          </a:p>
          <a:p>
            <a:pPr eaLnBrk="0" hangingPunct="0"/>
            <a:r>
              <a:rPr lang="en-US" sz="2400" b="1" dirty="0" smtClean="0"/>
              <a:t>SNP</a:t>
            </a:r>
          </a:p>
        </p:txBody>
      </p:sp>
      <p:sp>
        <p:nvSpPr>
          <p:cNvPr id="88" name="Left-Right Arrow 87"/>
          <p:cNvSpPr/>
          <p:nvPr/>
        </p:nvSpPr>
        <p:spPr bwMode="auto">
          <a:xfrm>
            <a:off x="4427984" y="980728"/>
            <a:ext cx="1152128" cy="1152128"/>
          </a:xfrm>
          <a:prstGeom prst="leftRightArrow">
            <a:avLst>
              <a:gd name="adj1" fmla="val 50000"/>
              <a:gd name="adj2" fmla="val 3614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Verdana" pitchFamily="34" charset="0"/>
              </a:rPr>
              <a:t> =</a:t>
            </a:r>
          </a:p>
        </p:txBody>
      </p:sp>
      <p:pic>
        <p:nvPicPr>
          <p:cNvPr id="90" name="Picture 4" descr="D:\Temporary Internet Files\Content.IE5\TNEP5IQZ\MC900350434[1].wmf"/>
          <p:cNvPicPr>
            <a:picLocks noChangeAspect="1" noChangeArrowheads="1"/>
          </p:cNvPicPr>
          <p:nvPr/>
        </p:nvPicPr>
        <p:blipFill>
          <a:blip r:embed="rId11" cstate="print"/>
          <a:srcRect/>
          <a:stretch>
            <a:fillRect/>
          </a:stretch>
        </p:blipFill>
        <p:spPr bwMode="auto">
          <a:xfrm rot="682315" flipH="1">
            <a:off x="3222592" y="6126453"/>
            <a:ext cx="1027492" cy="445985"/>
          </a:xfrm>
          <a:prstGeom prst="rect">
            <a:avLst/>
          </a:prstGeom>
          <a:noFill/>
        </p:spPr>
      </p:pic>
      <p:sp>
        <p:nvSpPr>
          <p:cNvPr id="113" name="Rectangle 112"/>
          <p:cNvSpPr/>
          <p:nvPr/>
        </p:nvSpPr>
        <p:spPr bwMode="auto">
          <a:xfrm>
            <a:off x="-36512" y="3501008"/>
            <a:ext cx="9180512" cy="432048"/>
          </a:xfrm>
          <a:prstGeom prst="rect">
            <a:avLst/>
          </a:prstGeom>
          <a:solidFill>
            <a:srgbClr val="FF0000"/>
          </a:solidFill>
          <a:ln w="9525" cap="flat" cmpd="sng" algn="ctr">
            <a:solidFill>
              <a:schemeClr val="tx1"/>
            </a:solidFill>
            <a:prstDash val="solid"/>
            <a:round/>
            <a:headEnd type="none" w="med" len="med"/>
            <a:tailEnd type="none" w="med" len="med"/>
          </a:ln>
          <a:effectLst>
            <a:innerShdw blurRad="114300">
              <a:prstClr val="black"/>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b="1" dirty="0" smtClean="0"/>
              <a:t>Trade</a:t>
            </a:r>
            <a:r>
              <a:rPr kumimoji="0" lang="en-US" sz="2400" b="1" i="0" u="none" strike="noStrike" cap="none" normalizeH="0" baseline="0" dirty="0" smtClean="0">
                <a:ln>
                  <a:noFill/>
                </a:ln>
                <a:solidFill>
                  <a:schemeClr val="tx1"/>
                </a:solidFill>
                <a:effectLst/>
                <a:latin typeface="Verdana" pitchFamily="34" charset="0"/>
              </a:rPr>
              <a:t> </a:t>
            </a:r>
            <a:r>
              <a:rPr kumimoji="0" lang="en-US" sz="2400" b="1" i="0" u="none" strike="noStrike" cap="none" normalizeH="0" baseline="0" dirty="0" smtClean="0">
                <a:ln>
                  <a:noFill/>
                </a:ln>
                <a:solidFill>
                  <a:schemeClr val="tx1"/>
                </a:solidFill>
                <a:effectLst/>
                <a:latin typeface="Verdana" pitchFamily="34" charset="0"/>
              </a:rPr>
              <a:t>Barriers</a:t>
            </a:r>
          </a:p>
        </p:txBody>
      </p:sp>
      <p:sp>
        <p:nvSpPr>
          <p:cNvPr id="114" name="TextBox 113"/>
          <p:cNvSpPr txBox="1"/>
          <p:nvPr/>
        </p:nvSpPr>
        <p:spPr>
          <a:xfrm>
            <a:off x="0" y="3429000"/>
            <a:ext cx="1157305" cy="584775"/>
          </a:xfrm>
          <a:prstGeom prst="rect">
            <a:avLst/>
          </a:prstGeom>
          <a:noFill/>
        </p:spPr>
        <p:txBody>
          <a:bodyPr wrap="none" rtlCol="0">
            <a:spAutoFit/>
          </a:bodyPr>
          <a:lstStyle/>
          <a:p>
            <a:r>
              <a:rPr lang="en-US" dirty="0" smtClean="0"/>
              <a:t>WTO</a:t>
            </a:r>
            <a:endParaRPr lang="en-US" dirty="0"/>
          </a:p>
        </p:txBody>
      </p:sp>
      <p:sp>
        <p:nvSpPr>
          <p:cNvPr id="116" name="TextBox 75"/>
          <p:cNvSpPr txBox="1">
            <a:spLocks noChangeArrowheads="1"/>
          </p:cNvSpPr>
          <p:nvPr/>
        </p:nvSpPr>
        <p:spPr bwMode="auto">
          <a:xfrm>
            <a:off x="0" y="4725144"/>
            <a:ext cx="1651414" cy="646331"/>
          </a:xfrm>
          <a:prstGeom prst="rect">
            <a:avLst/>
          </a:prstGeom>
          <a:noFill/>
          <a:ln w="9525">
            <a:noFill/>
            <a:miter lim="800000"/>
            <a:headEnd/>
            <a:tailEnd/>
          </a:ln>
        </p:spPr>
        <p:txBody>
          <a:bodyPr wrap="none">
            <a:spAutoFit/>
          </a:bodyPr>
          <a:lstStyle/>
          <a:p>
            <a:pPr algn="ctr" eaLnBrk="0" hangingPunct="0"/>
            <a:r>
              <a:rPr lang="en-US" sz="1800" b="1" dirty="0" smtClean="0"/>
              <a:t>Counterfeit</a:t>
            </a:r>
          </a:p>
          <a:p>
            <a:pPr algn="ctr" eaLnBrk="0" hangingPunct="0"/>
            <a:r>
              <a:rPr lang="en-US" sz="1800" b="1" dirty="0" smtClean="0"/>
              <a:t>Equipment</a:t>
            </a:r>
            <a:endParaRPr lang="en-US" sz="1800" b="1" dirty="0"/>
          </a:p>
        </p:txBody>
      </p:sp>
      <p:pic>
        <p:nvPicPr>
          <p:cNvPr id="15384" name="Picture 24" descr="C:\Users\Dr. G\AppData\Local\Microsoft\Windows\Temporary Internet Files\Content.IE5\YX3VGVQK\MC900020512[1].wmf"/>
          <p:cNvPicPr>
            <a:picLocks noChangeAspect="1" noChangeArrowheads="1"/>
          </p:cNvPicPr>
          <p:nvPr/>
        </p:nvPicPr>
        <p:blipFill>
          <a:blip r:embed="rId12" cstate="print"/>
          <a:srcRect/>
          <a:stretch>
            <a:fillRect/>
          </a:stretch>
        </p:blipFill>
        <p:spPr bwMode="auto">
          <a:xfrm>
            <a:off x="0" y="4077072"/>
            <a:ext cx="1080120" cy="778409"/>
          </a:xfrm>
          <a:prstGeom prst="rect">
            <a:avLst/>
          </a:prstGeom>
          <a:noFill/>
        </p:spPr>
      </p:pic>
      <p:sp>
        <p:nvSpPr>
          <p:cNvPr id="118" name="TextBox 117"/>
          <p:cNvSpPr txBox="1"/>
          <p:nvPr/>
        </p:nvSpPr>
        <p:spPr>
          <a:xfrm>
            <a:off x="0" y="6525344"/>
            <a:ext cx="4257897" cy="338554"/>
          </a:xfrm>
          <a:prstGeom prst="rect">
            <a:avLst/>
          </a:prstGeom>
          <a:noFill/>
        </p:spPr>
        <p:txBody>
          <a:bodyPr wrap="none" rtlCol="0">
            <a:spAutoFit/>
          </a:bodyPr>
          <a:lstStyle/>
          <a:p>
            <a:r>
              <a:rPr lang="en-US" sz="1600" b="1" dirty="0" smtClean="0">
                <a:solidFill>
                  <a:schemeClr val="tx1">
                    <a:lumMod val="65000"/>
                    <a:lumOff val="35000"/>
                  </a:schemeClr>
                </a:solidFill>
              </a:rPr>
              <a:t>SNP: Significant Negotiation Power</a:t>
            </a:r>
            <a:endParaRPr lang="en-US" sz="1600" b="1" dirty="0">
              <a:solidFill>
                <a:schemeClr val="tx1">
                  <a:lumMod val="65000"/>
                  <a:lumOff val="35000"/>
                </a:schemeClr>
              </a:solidFill>
            </a:endParaRPr>
          </a:p>
        </p:txBody>
      </p:sp>
      <p:sp>
        <p:nvSpPr>
          <p:cNvPr id="95" name="TextBox 94"/>
          <p:cNvSpPr txBox="1"/>
          <p:nvPr/>
        </p:nvSpPr>
        <p:spPr>
          <a:xfrm>
            <a:off x="3419872" y="6021288"/>
            <a:ext cx="1874231" cy="461665"/>
          </a:xfrm>
          <a:prstGeom prst="rect">
            <a:avLst/>
          </a:prstGeom>
          <a:noFill/>
        </p:spPr>
        <p:txBody>
          <a:bodyPr wrap="none" rtlCol="0">
            <a:spAutoFit/>
          </a:bodyPr>
          <a:lstStyle/>
          <a:p>
            <a:r>
              <a:rPr lang="en-US" sz="1200" b="1" dirty="0" smtClean="0"/>
              <a:t>EMC/Health/Safety</a:t>
            </a:r>
          </a:p>
          <a:p>
            <a:pPr algn="ctr"/>
            <a:r>
              <a:rPr lang="en-US" sz="1200" b="1" dirty="0" err="1" smtClean="0"/>
              <a:t>IoP</a:t>
            </a:r>
            <a:endParaRPr lang="en-US" sz="12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13"/>
                                        </p:tgtEl>
                                        <p:attrNameLst>
                                          <p:attrName>style.opacity</p:attrName>
                                        </p:attrNameLst>
                                      </p:cBhvr>
                                      <p:to>
                                        <p:strVal val="0.25"/>
                                      </p:to>
                                    </p:set>
                                    <p:animEffect filter="image" prLst="opacity: 0.25">
                                      <p:cBhvr rctx="IE">
                                        <p:cTn id="7" dur="indefinite"/>
                                        <p:tgtEl>
                                          <p:spTgt spid="1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2000"/>
                                        <p:tgtEl>
                                          <p:spTgt spid="1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20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94240"/>
                                        </p:tgtEl>
                                        <p:attrNameLst>
                                          <p:attrName>style.visibility</p:attrName>
                                        </p:attrNameLst>
                                      </p:cBhvr>
                                      <p:to>
                                        <p:strVal val="visible"/>
                                      </p:to>
                                    </p:set>
                                    <p:animEffect transition="in" filter="fade">
                                      <p:cBhvr>
                                        <p:cTn id="24" dur="500"/>
                                        <p:tgtEl>
                                          <p:spTgt spid="39424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fade">
                                      <p:cBhvr>
                                        <p:cTn id="29" dur="500"/>
                                        <p:tgtEl>
                                          <p:spTgt spid="8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500"/>
                                        <p:tgtEl>
                                          <p:spTgt spid="8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fade">
                                      <p:cBhvr>
                                        <p:cTn id="35"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86" grpId="0" animBg="1"/>
      <p:bldP spid="87" grpId="0" animBg="1"/>
      <p:bldP spid="88" grpId="0" animBg="1"/>
      <p:bldP spid="113" grpId="0" animBg="1"/>
      <p:bldP spid="1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WTSA Res. 76</a:t>
            </a:r>
          </a:p>
        </p:txBody>
      </p:sp>
      <p:sp>
        <p:nvSpPr>
          <p:cNvPr id="21507" name="Content Placeholder 2"/>
          <p:cNvSpPr>
            <a:spLocks noGrp="1"/>
          </p:cNvSpPr>
          <p:nvPr>
            <p:ph idx="1"/>
          </p:nvPr>
        </p:nvSpPr>
        <p:spPr>
          <a:xfrm>
            <a:off x="179512" y="3140968"/>
            <a:ext cx="8784976" cy="3456384"/>
          </a:xfrm>
        </p:spPr>
        <p:txBody>
          <a:bodyPr/>
          <a:lstStyle/>
          <a:p>
            <a:pPr>
              <a:buNone/>
            </a:pPr>
            <a:r>
              <a:rPr lang="en-US" sz="2400" dirty="0" smtClean="0"/>
              <a:t>WTSA-08  Res.</a:t>
            </a:r>
            <a:r>
              <a:rPr lang="en-US" sz="2400" b="1" dirty="0" smtClean="0"/>
              <a:t>76</a:t>
            </a:r>
            <a:r>
              <a:rPr lang="en-US" sz="2400" dirty="0" smtClean="0"/>
              <a:t> lead to four TSB Programs, supported by WTDC-10 Res.</a:t>
            </a:r>
            <a:r>
              <a:rPr lang="en-US" sz="2400" b="1" dirty="0" smtClean="0"/>
              <a:t>47</a:t>
            </a:r>
            <a:r>
              <a:rPr lang="en-US" sz="2400" dirty="0" smtClean="0"/>
              <a:t>;                          and finally endorsed by PP-10 Res.</a:t>
            </a:r>
            <a:r>
              <a:rPr lang="en-US" sz="2400" b="1" dirty="0" smtClean="0"/>
              <a:t>177</a:t>
            </a:r>
            <a:r>
              <a:rPr lang="en-US" sz="2400" dirty="0" smtClean="0"/>
              <a:t> :</a:t>
            </a:r>
          </a:p>
          <a:p>
            <a:pPr lvl="1"/>
            <a:r>
              <a:rPr lang="en-US" sz="2400" b="1" dirty="0" smtClean="0"/>
              <a:t>Conformity Assessment Program.</a:t>
            </a:r>
          </a:p>
          <a:p>
            <a:pPr lvl="1"/>
            <a:r>
              <a:rPr lang="en-US" sz="2400" b="1" dirty="0" smtClean="0"/>
              <a:t>Interoperability Testing Program.</a:t>
            </a:r>
          </a:p>
          <a:p>
            <a:pPr lvl="1"/>
            <a:r>
              <a:rPr lang="en-US" sz="2400" b="1" dirty="0" smtClean="0"/>
              <a:t>Capacity building Program.</a:t>
            </a:r>
          </a:p>
          <a:p>
            <a:pPr lvl="1"/>
            <a:r>
              <a:rPr lang="en-US" sz="2400" b="1" dirty="0" smtClean="0"/>
              <a:t>Interop Test Labs.</a:t>
            </a:r>
          </a:p>
          <a:p>
            <a:pPr lvl="1">
              <a:buFont typeface="Wingdings" pitchFamily="2" charset="2"/>
              <a:buChar char="Ø"/>
            </a:pPr>
            <a:r>
              <a:rPr lang="en-US" sz="2400" b="1" dirty="0" smtClean="0"/>
              <a:t>Studies for the ITU-MARK.</a:t>
            </a:r>
          </a:p>
        </p:txBody>
      </p:sp>
      <p:sp>
        <p:nvSpPr>
          <p:cNvPr id="21509" name="Slide Number Placeholder 4"/>
          <p:cNvSpPr>
            <a:spLocks noGrp="1"/>
          </p:cNvSpPr>
          <p:nvPr>
            <p:ph type="sldNum" sz="quarter" idx="11"/>
          </p:nvPr>
        </p:nvSpPr>
        <p:spPr>
          <a:noFill/>
        </p:spPr>
        <p:txBody>
          <a:bodyPr/>
          <a:lstStyle/>
          <a:p>
            <a:fld id="{2328D104-EF12-485B-AE6B-60C4176510F3}" type="slidenum">
              <a:rPr lang="en-US"/>
              <a:pPr/>
              <a:t>21</a:t>
            </a:fld>
            <a:endParaRPr lang="en-US"/>
          </a:p>
        </p:txBody>
      </p:sp>
      <p:pic>
        <p:nvPicPr>
          <p:cNvPr id="21510" name="Picture 2" descr="I:\Clipart\illusion road.jpg"/>
          <p:cNvPicPr>
            <a:picLocks noChangeAspect="1" noChangeArrowheads="1"/>
          </p:cNvPicPr>
          <p:nvPr/>
        </p:nvPicPr>
        <p:blipFill>
          <a:blip r:embed="rId3" cstate="print"/>
          <a:srcRect/>
          <a:stretch>
            <a:fillRect/>
          </a:stretch>
        </p:blipFill>
        <p:spPr bwMode="auto">
          <a:xfrm>
            <a:off x="2555776" y="875901"/>
            <a:ext cx="3888432" cy="2204558"/>
          </a:xfrm>
          <a:prstGeom prst="rect">
            <a:avLst/>
          </a:prstGeom>
          <a:noFill/>
          <a:ln w="9525">
            <a:noFill/>
            <a:miter lim="800000"/>
            <a:headEnd/>
            <a:tailEnd/>
          </a:ln>
        </p:spPr>
      </p:pic>
      <p:sp>
        <p:nvSpPr>
          <p:cNvPr id="7" name="Content Placeholder 2"/>
          <p:cNvSpPr txBox="1">
            <a:spLocks/>
          </p:cNvSpPr>
          <p:nvPr/>
        </p:nvSpPr>
        <p:spPr bwMode="auto">
          <a:xfrm>
            <a:off x="357188" y="4000500"/>
            <a:ext cx="8072437" cy="1971675"/>
          </a:xfrm>
          <a:prstGeom prst="rect">
            <a:avLst/>
          </a:prstGeom>
          <a:noFill/>
          <a:ln w="9525">
            <a:noFill/>
            <a:miter lim="800000"/>
            <a:headEnd/>
            <a:tailEnd/>
          </a:ln>
          <a:effectLst/>
        </p:spPr>
        <p:txBody>
          <a:bodyPr/>
          <a:lstStyle/>
          <a:p>
            <a:pPr marL="342900" indent="-342900" eaLnBrk="0" hangingPunct="0">
              <a:spcBef>
                <a:spcPct val="20000"/>
              </a:spcBef>
              <a:buSzPct val="75000"/>
              <a:buFontTx/>
              <a:buBlip>
                <a:blip r:embed="rId4"/>
              </a:buBlip>
            </a:pPr>
            <a:endParaRPr lang="en-US" sz="2800">
              <a:solidFill>
                <a:schemeClr val="bg2"/>
              </a:solidFill>
            </a:endParaRPr>
          </a:p>
        </p:txBody>
      </p:sp>
      <p:pic>
        <p:nvPicPr>
          <p:cNvPr id="8" name="Picture 9"/>
          <p:cNvPicPr>
            <a:picLocks noChangeAspect="1" noChangeArrowheads="1"/>
          </p:cNvPicPr>
          <p:nvPr/>
        </p:nvPicPr>
        <p:blipFill>
          <a:blip r:embed="rId5" cstate="print"/>
          <a:srcRect/>
          <a:stretch>
            <a:fillRect/>
          </a:stretch>
        </p:blipFill>
        <p:spPr bwMode="auto">
          <a:xfrm>
            <a:off x="6804248" y="4437112"/>
            <a:ext cx="2160240" cy="165618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Implementation of PP-10 Res. 177</a:t>
            </a:r>
          </a:p>
        </p:txBody>
      </p:sp>
      <p:sp>
        <p:nvSpPr>
          <p:cNvPr id="21509" name="Slide Number Placeholder 4"/>
          <p:cNvSpPr>
            <a:spLocks noGrp="1"/>
          </p:cNvSpPr>
          <p:nvPr>
            <p:ph type="sldNum" sz="quarter" idx="11"/>
          </p:nvPr>
        </p:nvSpPr>
        <p:spPr>
          <a:xfrm>
            <a:off x="7525642" y="6381576"/>
            <a:ext cx="1366838" cy="431800"/>
          </a:xfrm>
          <a:noFill/>
        </p:spPr>
        <p:txBody>
          <a:bodyPr/>
          <a:lstStyle/>
          <a:p>
            <a:fld id="{2328D104-EF12-485B-AE6B-60C4176510F3}" type="slidenum">
              <a:rPr lang="en-US"/>
              <a:pPr/>
              <a:t>22</a:t>
            </a:fld>
            <a:endParaRPr lang="en-US" dirty="0"/>
          </a:p>
        </p:txBody>
      </p:sp>
      <p:sp>
        <p:nvSpPr>
          <p:cNvPr id="7" name="Content Placeholder 2"/>
          <p:cNvSpPr txBox="1">
            <a:spLocks/>
          </p:cNvSpPr>
          <p:nvPr/>
        </p:nvSpPr>
        <p:spPr bwMode="auto">
          <a:xfrm>
            <a:off x="357188" y="4000500"/>
            <a:ext cx="8072437" cy="1971675"/>
          </a:xfrm>
          <a:prstGeom prst="rect">
            <a:avLst/>
          </a:prstGeom>
          <a:noFill/>
          <a:ln w="9525">
            <a:noFill/>
            <a:miter lim="800000"/>
            <a:headEnd/>
            <a:tailEnd/>
          </a:ln>
          <a:effectLst/>
        </p:spPr>
        <p:txBody>
          <a:bodyPr/>
          <a:lstStyle/>
          <a:p>
            <a:pPr marL="342900" indent="-342900" eaLnBrk="0" hangingPunct="0">
              <a:spcBef>
                <a:spcPct val="20000"/>
              </a:spcBef>
              <a:buSzPct val="75000"/>
              <a:buFontTx/>
              <a:buBlip>
                <a:blip r:embed="rId3"/>
              </a:buBlip>
            </a:pPr>
            <a:endParaRPr lang="en-US" sz="2800">
              <a:solidFill>
                <a:schemeClr val="bg2"/>
              </a:solidFill>
            </a:endParaRPr>
          </a:p>
        </p:txBody>
      </p:sp>
      <p:sp>
        <p:nvSpPr>
          <p:cNvPr id="8" name="Content Placeholder 2"/>
          <p:cNvSpPr txBox="1">
            <a:spLocks/>
          </p:cNvSpPr>
          <p:nvPr/>
        </p:nvSpPr>
        <p:spPr bwMode="auto">
          <a:xfrm>
            <a:off x="107504" y="980728"/>
            <a:ext cx="9144000" cy="5544616"/>
          </a:xfrm>
          <a:prstGeom prst="rect">
            <a:avLst/>
          </a:prstGeom>
          <a:noFill/>
          <a:ln w="9525">
            <a:noFill/>
            <a:miter lim="800000"/>
            <a:headEnd/>
            <a:tailEnd/>
          </a:ln>
          <a:effectLst/>
        </p:spPr>
        <p:txBody>
          <a:bodyPr/>
          <a:lstStyle/>
          <a:p>
            <a:pPr marL="342900" indent="-342900" eaLnBrk="0" hangingPunct="0">
              <a:lnSpc>
                <a:spcPct val="200000"/>
              </a:lnSpc>
              <a:spcBef>
                <a:spcPct val="20000"/>
              </a:spcBef>
              <a:buSzPct val="75000"/>
              <a:buFontTx/>
              <a:buBlip>
                <a:blip r:embed="rId3"/>
              </a:buBlip>
              <a:defRPr/>
            </a:pPr>
            <a:r>
              <a:rPr lang="en-US" sz="2400" kern="0" dirty="0" smtClean="0">
                <a:solidFill>
                  <a:schemeClr val="bg2"/>
                </a:solidFill>
                <a:latin typeface="+mn-lt"/>
                <a:cs typeface="+mn-cs"/>
              </a:rPr>
              <a:t>TSB created the conformity DB </a:t>
            </a:r>
            <a:r>
              <a:rPr lang="en-US" sz="2800" b="1" kern="0" dirty="0" smtClean="0">
                <a:solidFill>
                  <a:srgbClr val="FF0000"/>
                </a:solidFill>
                <a:effectLst>
                  <a:outerShdw blurRad="38100" dist="38100" dir="2700000" algn="tl">
                    <a:srgbClr val="000000">
                      <a:alpha val="43137"/>
                    </a:srgbClr>
                  </a:outerShdw>
                </a:effectLst>
                <a:latin typeface="+mn-lt"/>
                <a:cs typeface="+mn-cs"/>
                <a:sym typeface="Wingdings"/>
              </a:rPr>
              <a:t></a:t>
            </a:r>
            <a:r>
              <a:rPr lang="en-US" sz="2400" kern="0" dirty="0" smtClean="0">
                <a:solidFill>
                  <a:schemeClr val="bg2"/>
                </a:solidFill>
                <a:effectLst>
                  <a:outerShdw blurRad="38100" dist="38100" dir="2700000" algn="tl">
                    <a:srgbClr val="000000">
                      <a:alpha val="43137"/>
                    </a:srgbClr>
                  </a:outerShdw>
                </a:effectLst>
                <a:latin typeface="+mn-lt"/>
                <a:cs typeface="+mn-cs"/>
              </a:rPr>
              <a:t> </a:t>
            </a:r>
            <a:r>
              <a:rPr lang="en-US" sz="2400" kern="0" dirty="0" smtClean="0">
                <a:solidFill>
                  <a:schemeClr val="bg2"/>
                </a:solidFill>
                <a:latin typeface="+mn-lt"/>
                <a:cs typeface="+mn-cs"/>
              </a:rPr>
              <a:t>CIT portal.</a:t>
            </a:r>
          </a:p>
          <a:p>
            <a:pPr marL="342900" indent="-342900" eaLnBrk="0" hangingPunct="0">
              <a:lnSpc>
                <a:spcPct val="200000"/>
              </a:lnSpc>
              <a:spcBef>
                <a:spcPct val="20000"/>
              </a:spcBef>
              <a:buSzPct val="75000"/>
              <a:buFontTx/>
              <a:buBlip>
                <a:blip r:embed="rId3"/>
              </a:buBlip>
              <a:defRPr/>
            </a:pPr>
            <a:r>
              <a:rPr lang="en-US" sz="2400" kern="0" dirty="0" smtClean="0">
                <a:solidFill>
                  <a:schemeClr val="bg2"/>
                </a:solidFill>
                <a:latin typeface="+mn-lt"/>
                <a:cs typeface="+mn-cs"/>
              </a:rPr>
              <a:t>Several Interop events done.</a:t>
            </a:r>
          </a:p>
          <a:p>
            <a:pPr marL="342900" indent="-342900" eaLnBrk="0" hangingPunct="0">
              <a:lnSpc>
                <a:spcPct val="200000"/>
              </a:lnSpc>
              <a:spcBef>
                <a:spcPct val="20000"/>
              </a:spcBef>
              <a:buSzPct val="75000"/>
              <a:buFontTx/>
              <a:buBlip>
                <a:blip r:embed="rId3"/>
              </a:buBlip>
              <a:defRPr/>
            </a:pPr>
            <a:r>
              <a:rPr lang="en-US" sz="2400" kern="0" dirty="0" smtClean="0">
                <a:solidFill>
                  <a:schemeClr val="bg2"/>
                </a:solidFill>
                <a:latin typeface="+mn-lt"/>
                <a:cs typeface="+mn-cs"/>
              </a:rPr>
              <a:t>Several Workshops/Capacity building events done.</a:t>
            </a:r>
          </a:p>
          <a:p>
            <a:pPr marL="342900" indent="-342900" eaLnBrk="0" hangingPunct="0">
              <a:lnSpc>
                <a:spcPct val="200000"/>
              </a:lnSpc>
              <a:spcBef>
                <a:spcPct val="20000"/>
              </a:spcBef>
              <a:buSzPct val="75000"/>
              <a:buFontTx/>
              <a:buBlip>
                <a:blip r:embed="rId3"/>
              </a:buBlip>
              <a:defRPr/>
            </a:pPr>
            <a:r>
              <a:rPr lang="en-US" sz="2400" kern="0" dirty="0" smtClean="0">
                <a:solidFill>
                  <a:schemeClr val="bg2"/>
                </a:solidFill>
                <a:latin typeface="+mn-lt"/>
                <a:cs typeface="+mn-cs"/>
              </a:rPr>
              <a:t>Continued Consultations and Questionnaires.</a:t>
            </a:r>
          </a:p>
          <a:p>
            <a:pPr marL="342900" indent="-342900" eaLnBrk="0" hangingPunct="0">
              <a:lnSpc>
                <a:spcPct val="200000"/>
              </a:lnSpc>
              <a:spcBef>
                <a:spcPct val="20000"/>
              </a:spcBef>
              <a:buSzPct val="75000"/>
              <a:buFontTx/>
              <a:buBlip>
                <a:blip r:embed="rId3"/>
              </a:buBlip>
              <a:defRPr/>
            </a:pPr>
            <a:r>
              <a:rPr lang="en-US" sz="2400" kern="0" dirty="0" smtClean="0">
                <a:solidFill>
                  <a:schemeClr val="bg2"/>
                </a:solidFill>
                <a:latin typeface="+mn-lt"/>
                <a:cs typeface="+mn-cs"/>
              </a:rPr>
              <a:t>Investigations, Studies and Guidelines for </a:t>
            </a:r>
            <a:r>
              <a:rPr lang="en-US" sz="2400" i="1" kern="0" dirty="0" smtClean="0">
                <a:solidFill>
                  <a:schemeClr val="bg2"/>
                </a:solidFill>
                <a:latin typeface="+mn-lt"/>
                <a:cs typeface="+mn-cs"/>
              </a:rPr>
              <a:t>Test Labs.</a:t>
            </a:r>
          </a:p>
          <a:p>
            <a:pPr marL="342900" indent="-342900" eaLnBrk="0" hangingPunct="0">
              <a:lnSpc>
                <a:spcPct val="200000"/>
              </a:lnSpc>
              <a:spcBef>
                <a:spcPct val="20000"/>
              </a:spcBef>
              <a:buSzPct val="75000"/>
              <a:buFontTx/>
              <a:buBlip>
                <a:blip r:embed="rId3"/>
              </a:buBlip>
              <a:defRPr/>
            </a:pPr>
            <a:r>
              <a:rPr lang="en-US" sz="2400" kern="0" dirty="0" smtClean="0">
                <a:solidFill>
                  <a:schemeClr val="bg2"/>
                </a:solidFill>
                <a:latin typeface="+mn-lt"/>
                <a:cs typeface="+mn-cs"/>
              </a:rPr>
              <a:t>KMPG Contracted for the requested // </a:t>
            </a:r>
            <a:r>
              <a:rPr lang="en-US" sz="2400" i="1" kern="0" dirty="0" smtClean="0">
                <a:solidFill>
                  <a:schemeClr val="bg2"/>
                </a:solidFill>
                <a:latin typeface="+mn-lt"/>
                <a:cs typeface="+mn-cs"/>
              </a:rPr>
              <a:t>Feasibility Study</a:t>
            </a:r>
            <a:r>
              <a:rPr lang="en-US" sz="2400" kern="0" dirty="0" smtClean="0">
                <a:solidFill>
                  <a:schemeClr val="bg2"/>
                </a:solidFill>
                <a:latin typeface="+mn-lt"/>
                <a:cs typeface="+mn-cs"/>
              </a:rPr>
              <a:t>.</a:t>
            </a:r>
          </a:p>
          <a:p>
            <a:pPr marL="342900" indent="-342900" eaLnBrk="0" hangingPunct="0">
              <a:lnSpc>
                <a:spcPct val="200000"/>
              </a:lnSpc>
              <a:spcBef>
                <a:spcPct val="20000"/>
              </a:spcBef>
              <a:buSzPct val="75000"/>
              <a:buFontTx/>
              <a:buBlip>
                <a:blip r:embed="rId3"/>
              </a:buBlip>
              <a:defRPr/>
            </a:pPr>
            <a:r>
              <a:rPr lang="en-US" sz="2400" kern="0" dirty="0" smtClean="0">
                <a:solidFill>
                  <a:schemeClr val="bg2"/>
                </a:solidFill>
                <a:latin typeface="+mn-lt"/>
                <a:cs typeface="+mn-cs"/>
              </a:rPr>
              <a:t>Studies </a:t>
            </a:r>
            <a:r>
              <a:rPr lang="en-US" sz="2400" kern="0" dirty="0" smtClean="0">
                <a:solidFill>
                  <a:schemeClr val="bg2"/>
                </a:solidFill>
                <a:latin typeface="+mn-lt"/>
                <a:cs typeface="+mn-cs"/>
              </a:rPr>
              <a:t>on</a:t>
            </a:r>
            <a:r>
              <a:rPr lang="en-US" sz="2400" kern="0" dirty="0" smtClean="0">
                <a:solidFill>
                  <a:schemeClr val="bg2"/>
                </a:solidFill>
                <a:latin typeface="+mn-lt"/>
                <a:cs typeface="+mn-cs"/>
              </a:rPr>
              <a:t> </a:t>
            </a:r>
            <a:r>
              <a:rPr lang="en-US" sz="2400" kern="0" dirty="0" smtClean="0">
                <a:solidFill>
                  <a:schemeClr val="bg2"/>
                </a:solidFill>
                <a:latin typeface="+mn-lt"/>
                <a:cs typeface="+mn-cs"/>
              </a:rPr>
              <a:t>the ITU MARK (part of KMPG contract).</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smtClean="0"/>
              <a:t>Post-Reactions</a:t>
            </a:r>
            <a:r>
              <a:rPr lang="en-US" sz="2800" dirty="0" smtClean="0"/>
              <a:t> to WTSA, WTDC and PP Resolutions</a:t>
            </a:r>
            <a:endParaRPr lang="en-US" sz="2800" dirty="0"/>
          </a:p>
        </p:txBody>
      </p:sp>
      <p:sp>
        <p:nvSpPr>
          <p:cNvPr id="3" name="Content Placeholder 2"/>
          <p:cNvSpPr>
            <a:spLocks noGrp="1"/>
          </p:cNvSpPr>
          <p:nvPr>
            <p:ph idx="1"/>
          </p:nvPr>
        </p:nvSpPr>
        <p:spPr>
          <a:xfrm>
            <a:off x="467544" y="1268760"/>
            <a:ext cx="8208912" cy="5328592"/>
          </a:xfrm>
        </p:spPr>
        <p:txBody>
          <a:bodyPr/>
          <a:lstStyle/>
          <a:p>
            <a:pPr>
              <a:spcBef>
                <a:spcPts val="900"/>
              </a:spcBef>
            </a:pPr>
            <a:r>
              <a:rPr lang="en-US" sz="2000" dirty="0" smtClean="0"/>
              <a:t>TSB and BDT are fulfilling their </a:t>
            </a:r>
            <a:r>
              <a:rPr lang="en-US" sz="2000" i="1" dirty="0" smtClean="0"/>
              <a:t>Roles</a:t>
            </a:r>
            <a:r>
              <a:rPr lang="en-US" sz="2000" dirty="0" smtClean="0"/>
              <a:t>.</a:t>
            </a:r>
            <a:endParaRPr lang="en-US" sz="2000" dirty="0" smtClean="0"/>
          </a:p>
          <a:p>
            <a:pPr>
              <a:spcBef>
                <a:spcPts val="900"/>
              </a:spcBef>
            </a:pPr>
            <a:r>
              <a:rPr lang="en-US" sz="2000" dirty="0" smtClean="0"/>
              <a:t>Industry Responses to the ITU-T DB:</a:t>
            </a:r>
          </a:p>
          <a:p>
            <a:pPr lvl="1">
              <a:spcBef>
                <a:spcPts val="900"/>
              </a:spcBef>
            </a:pPr>
            <a:r>
              <a:rPr lang="en-US" sz="1800" dirty="0" smtClean="0"/>
              <a:t>e.g. CTO meeting 29 OCT 2010: Negative Messages, even post PP-10 Res. 177 !</a:t>
            </a:r>
          </a:p>
          <a:p>
            <a:pPr lvl="1">
              <a:spcBef>
                <a:spcPts val="900"/>
              </a:spcBef>
            </a:pPr>
            <a:r>
              <a:rPr lang="en-US" sz="1800" dirty="0" smtClean="0"/>
              <a:t>Almost Boycott of the ITU-T Conformance DB !!</a:t>
            </a:r>
          </a:p>
          <a:p>
            <a:pPr>
              <a:spcBef>
                <a:spcPts val="900"/>
              </a:spcBef>
            </a:pPr>
            <a:r>
              <a:rPr lang="en-US" sz="2000" dirty="0" smtClean="0"/>
              <a:t>Some MSs and ITU-T SGs </a:t>
            </a:r>
            <a:r>
              <a:rPr lang="en-US" sz="1600" i="1" dirty="0" smtClean="0"/>
              <a:t>(some are Dominated by the Industry):</a:t>
            </a:r>
            <a:endParaRPr lang="en-US" sz="2000" i="1" dirty="0" smtClean="0"/>
          </a:p>
          <a:p>
            <a:pPr lvl="1">
              <a:spcBef>
                <a:spcPts val="900"/>
              </a:spcBef>
            </a:pPr>
            <a:r>
              <a:rPr lang="en-US" sz="1800" dirty="0" smtClean="0"/>
              <a:t>Reluctance </a:t>
            </a:r>
            <a:r>
              <a:rPr lang="en-US" sz="1800" dirty="0" smtClean="0"/>
              <a:t>and/or concerns on implementing </a:t>
            </a:r>
            <a:r>
              <a:rPr lang="en-US" sz="1800" dirty="0" smtClean="0"/>
              <a:t>JCA-CIT </a:t>
            </a:r>
            <a:r>
              <a:rPr lang="en-US" sz="1800" dirty="0" smtClean="0"/>
              <a:t>proposal </a:t>
            </a:r>
            <a:r>
              <a:rPr lang="en-US" sz="1800" dirty="0" smtClean="0"/>
              <a:t>of embedding CIT Clauses in Recommendations.</a:t>
            </a:r>
          </a:p>
          <a:p>
            <a:pPr>
              <a:spcBef>
                <a:spcPts val="900"/>
              </a:spcBef>
            </a:pPr>
            <a:r>
              <a:rPr lang="en-US" sz="2000" dirty="0" smtClean="0"/>
              <a:t>Some MSs/SMs:</a:t>
            </a:r>
          </a:p>
          <a:p>
            <a:pPr lvl="1">
              <a:spcBef>
                <a:spcPts val="900"/>
              </a:spcBef>
            </a:pPr>
            <a:r>
              <a:rPr lang="en-US" sz="1800" dirty="0" smtClean="0"/>
              <a:t>Still asking “What are the Problems Facing DCs ??”.</a:t>
            </a:r>
          </a:p>
          <a:p>
            <a:pPr lvl="1">
              <a:spcBef>
                <a:spcPts val="900"/>
              </a:spcBef>
            </a:pPr>
            <a:r>
              <a:rPr lang="en-US" sz="1800" dirty="0" smtClean="0"/>
              <a:t>Assuming Crucial Role to the Feasibility Study!!.   </a:t>
            </a:r>
          </a:p>
          <a:p>
            <a:pPr>
              <a:spcBef>
                <a:spcPts val="900"/>
              </a:spcBef>
            </a:pPr>
            <a:r>
              <a:rPr lang="en-US" sz="2000" dirty="0" smtClean="0"/>
              <a:t>Several MSs/SMs including DCs:</a:t>
            </a:r>
          </a:p>
          <a:p>
            <a:pPr lvl="1">
              <a:spcBef>
                <a:spcPts val="900"/>
              </a:spcBef>
            </a:pPr>
            <a:r>
              <a:rPr lang="en-US" sz="1800" dirty="0" smtClean="0"/>
              <a:t>Recognizes the importance &amp; necessity of CIT programs (expressed in W/Shops, Consultations, Conf.……etc).</a:t>
            </a:r>
          </a:p>
        </p:txBody>
      </p:sp>
      <p:sp>
        <p:nvSpPr>
          <p:cNvPr id="5" name="Slide Number Placeholder 4"/>
          <p:cNvSpPr>
            <a:spLocks noGrp="1"/>
          </p:cNvSpPr>
          <p:nvPr>
            <p:ph type="sldNum" sz="quarter" idx="11"/>
          </p:nvPr>
        </p:nvSpPr>
        <p:spPr/>
        <p:txBody>
          <a:bodyPr/>
          <a:lstStyle/>
          <a:p>
            <a:fld id="{3238BC07-C009-47D1-AE1C-F6996C2B1864}" type="slidenum">
              <a:rPr lang="en-US" smtClean="0"/>
              <a:pPr/>
              <a:t>23</a:t>
            </a:fld>
            <a:endParaRPr lang="en-US"/>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ITU Database and the DCs</a:t>
            </a:r>
          </a:p>
        </p:txBody>
      </p:sp>
      <p:sp>
        <p:nvSpPr>
          <p:cNvPr id="22532" name="Slide Number Placeholder 4"/>
          <p:cNvSpPr>
            <a:spLocks noGrp="1"/>
          </p:cNvSpPr>
          <p:nvPr>
            <p:ph type="sldNum" sz="quarter" idx="11"/>
          </p:nvPr>
        </p:nvSpPr>
        <p:spPr>
          <a:xfrm>
            <a:off x="7596336" y="6525592"/>
            <a:ext cx="1366838" cy="431800"/>
          </a:xfrm>
          <a:noFill/>
        </p:spPr>
        <p:txBody>
          <a:bodyPr/>
          <a:lstStyle/>
          <a:p>
            <a:fld id="{E665043D-827F-4024-B550-0582B5A21E60}" type="slidenum">
              <a:rPr lang="en-US"/>
              <a:pPr/>
              <a:t>24</a:t>
            </a:fld>
            <a:endParaRPr lang="en-US" dirty="0"/>
          </a:p>
        </p:txBody>
      </p:sp>
      <p:pic>
        <p:nvPicPr>
          <p:cNvPr id="22533" name="Picture 6"/>
          <p:cNvPicPr>
            <a:picLocks noChangeAspect="1" noChangeArrowheads="1"/>
          </p:cNvPicPr>
          <p:nvPr/>
        </p:nvPicPr>
        <p:blipFill>
          <a:blip r:embed="rId3" cstate="print"/>
          <a:srcRect/>
          <a:stretch>
            <a:fillRect/>
          </a:stretch>
        </p:blipFill>
        <p:spPr bwMode="auto">
          <a:xfrm>
            <a:off x="5796136" y="2901923"/>
            <a:ext cx="3491880" cy="1838325"/>
          </a:xfrm>
          <a:prstGeom prst="rect">
            <a:avLst/>
          </a:prstGeom>
          <a:noFill/>
          <a:ln w="9525">
            <a:noFill/>
            <a:miter lim="800000"/>
            <a:headEnd/>
            <a:tailEnd/>
          </a:ln>
        </p:spPr>
      </p:pic>
      <p:pic>
        <p:nvPicPr>
          <p:cNvPr id="22534" name="Picture 14" descr="http://www.clker.com/cliparts/e/6/a/9/1216829321427973809red_flag.svg.med.png"/>
          <p:cNvPicPr>
            <a:picLocks noChangeAspect="1" noChangeArrowheads="1"/>
          </p:cNvPicPr>
          <p:nvPr/>
        </p:nvPicPr>
        <p:blipFill>
          <a:blip r:embed="rId4" cstate="print"/>
          <a:srcRect/>
          <a:stretch>
            <a:fillRect/>
          </a:stretch>
        </p:blipFill>
        <p:spPr bwMode="auto">
          <a:xfrm rot="887106">
            <a:off x="7237605" y="2497409"/>
            <a:ext cx="685800" cy="663575"/>
          </a:xfrm>
          <a:prstGeom prst="rect">
            <a:avLst/>
          </a:prstGeom>
          <a:noFill/>
          <a:ln w="9525">
            <a:noFill/>
            <a:miter lim="800000"/>
            <a:headEnd/>
            <a:tailEnd/>
          </a:ln>
        </p:spPr>
      </p:pic>
      <p:pic>
        <p:nvPicPr>
          <p:cNvPr id="22535" name="Picture 14" descr="http://www.clker.com/cliparts/e/6/a/9/1216829321427973809red_flag.svg.med.png"/>
          <p:cNvPicPr>
            <a:picLocks noChangeAspect="1" noChangeArrowheads="1"/>
          </p:cNvPicPr>
          <p:nvPr/>
        </p:nvPicPr>
        <p:blipFill>
          <a:blip r:embed="rId4" cstate="print"/>
          <a:srcRect/>
          <a:stretch>
            <a:fillRect/>
          </a:stretch>
        </p:blipFill>
        <p:spPr bwMode="auto">
          <a:xfrm rot="887106">
            <a:off x="7345555" y="2684734"/>
            <a:ext cx="685800" cy="661988"/>
          </a:xfrm>
          <a:prstGeom prst="rect">
            <a:avLst/>
          </a:prstGeom>
          <a:noFill/>
          <a:ln w="9525">
            <a:noFill/>
            <a:miter lim="800000"/>
            <a:headEnd/>
            <a:tailEnd/>
          </a:ln>
        </p:spPr>
      </p:pic>
      <p:pic>
        <p:nvPicPr>
          <p:cNvPr id="22536" name="Picture 14" descr="http://www.clker.com/cliparts/e/6/a/9/1216829321427973809red_flag.svg.med.png"/>
          <p:cNvPicPr>
            <a:picLocks noChangeAspect="1" noChangeArrowheads="1"/>
          </p:cNvPicPr>
          <p:nvPr/>
        </p:nvPicPr>
        <p:blipFill>
          <a:blip r:embed="rId4" cstate="print"/>
          <a:srcRect/>
          <a:stretch>
            <a:fillRect/>
          </a:stretch>
        </p:blipFill>
        <p:spPr bwMode="auto">
          <a:xfrm rot="887106">
            <a:off x="7455093" y="2870472"/>
            <a:ext cx="685800" cy="661987"/>
          </a:xfrm>
          <a:prstGeom prst="rect">
            <a:avLst/>
          </a:prstGeom>
          <a:noFill/>
          <a:ln w="9525">
            <a:noFill/>
            <a:miter lim="800000"/>
            <a:headEnd/>
            <a:tailEnd/>
          </a:ln>
        </p:spPr>
      </p:pic>
      <p:pic>
        <p:nvPicPr>
          <p:cNvPr id="22537" name="Picture 14" descr="http://www.clker.com/cliparts/e/6/a/9/1216829321427973809red_flag.svg.med.png"/>
          <p:cNvPicPr>
            <a:picLocks noChangeAspect="1" noChangeArrowheads="1"/>
          </p:cNvPicPr>
          <p:nvPr/>
        </p:nvPicPr>
        <p:blipFill>
          <a:blip r:embed="rId4" cstate="print"/>
          <a:srcRect/>
          <a:stretch>
            <a:fillRect/>
          </a:stretch>
        </p:blipFill>
        <p:spPr bwMode="auto">
          <a:xfrm rot="887106">
            <a:off x="7563043" y="3056209"/>
            <a:ext cx="685800" cy="663575"/>
          </a:xfrm>
          <a:prstGeom prst="rect">
            <a:avLst/>
          </a:prstGeom>
          <a:noFill/>
          <a:ln w="9525">
            <a:noFill/>
            <a:miter lim="800000"/>
            <a:headEnd/>
            <a:tailEnd/>
          </a:ln>
        </p:spPr>
      </p:pic>
      <p:pic>
        <p:nvPicPr>
          <p:cNvPr id="22538" name="Picture 14" descr="http://www.clker.com/cliparts/e/6/a/9/1216829321427973809red_flag.svg.med.png"/>
          <p:cNvPicPr>
            <a:picLocks noChangeAspect="1" noChangeArrowheads="1"/>
          </p:cNvPicPr>
          <p:nvPr/>
        </p:nvPicPr>
        <p:blipFill>
          <a:blip r:embed="rId4" cstate="print"/>
          <a:srcRect/>
          <a:stretch>
            <a:fillRect/>
          </a:stretch>
        </p:blipFill>
        <p:spPr bwMode="auto">
          <a:xfrm rot="887106">
            <a:off x="7670993" y="3241947"/>
            <a:ext cx="685800" cy="663575"/>
          </a:xfrm>
          <a:prstGeom prst="rect">
            <a:avLst/>
          </a:prstGeom>
          <a:noFill/>
          <a:ln w="9525">
            <a:noFill/>
            <a:miter lim="800000"/>
            <a:headEnd/>
            <a:tailEnd/>
          </a:ln>
        </p:spPr>
      </p:pic>
      <p:grpSp>
        <p:nvGrpSpPr>
          <p:cNvPr id="22539" name="Group 22"/>
          <p:cNvGrpSpPr>
            <a:grpSpLocks/>
          </p:cNvGrpSpPr>
          <p:nvPr/>
        </p:nvGrpSpPr>
        <p:grpSpPr bwMode="auto">
          <a:xfrm>
            <a:off x="611560" y="1412776"/>
            <a:ext cx="8286750" cy="1206500"/>
            <a:chOff x="857224" y="1357298"/>
            <a:chExt cx="8286776" cy="2921591"/>
          </a:xfrm>
        </p:grpSpPr>
        <p:pic>
          <p:nvPicPr>
            <p:cNvPr id="22567" name="Picture 3"/>
            <p:cNvPicPr>
              <a:picLocks noChangeAspect="1" noChangeArrowheads="1"/>
            </p:cNvPicPr>
            <p:nvPr/>
          </p:nvPicPr>
          <p:blipFill>
            <a:blip r:embed="rId5" cstate="print"/>
            <a:srcRect/>
            <a:stretch>
              <a:fillRect/>
            </a:stretch>
          </p:blipFill>
          <p:spPr bwMode="auto">
            <a:xfrm>
              <a:off x="7643866" y="1357298"/>
              <a:ext cx="1500134" cy="1914530"/>
            </a:xfrm>
            <a:prstGeom prst="rect">
              <a:avLst/>
            </a:prstGeom>
            <a:noFill/>
            <a:ln w="9525">
              <a:noFill/>
              <a:miter lim="800000"/>
              <a:headEnd/>
              <a:tailEnd/>
            </a:ln>
          </p:spPr>
        </p:pic>
        <p:grpSp>
          <p:nvGrpSpPr>
            <p:cNvPr id="22569" name="Group 58"/>
            <p:cNvGrpSpPr>
              <a:grpSpLocks/>
            </p:cNvGrpSpPr>
            <p:nvPr/>
          </p:nvGrpSpPr>
          <p:grpSpPr bwMode="auto">
            <a:xfrm>
              <a:off x="6715151" y="2285992"/>
              <a:ext cx="909082" cy="1617119"/>
              <a:chOff x="5833148" y="1260405"/>
              <a:chExt cx="1909278" cy="3225381"/>
            </a:xfrm>
          </p:grpSpPr>
          <p:sp>
            <p:nvSpPr>
              <p:cNvPr id="22672" name="Freeform 9"/>
              <p:cNvSpPr>
                <a:spLocks/>
              </p:cNvSpPr>
              <p:nvPr/>
            </p:nvSpPr>
            <p:spPr bwMode="auto">
              <a:xfrm>
                <a:off x="6507419" y="1758578"/>
                <a:ext cx="421709" cy="681223"/>
              </a:xfrm>
              <a:custGeom>
                <a:avLst/>
                <a:gdLst>
                  <a:gd name="T0" fmla="*/ 49 w 182"/>
                  <a:gd name="T1" fmla="*/ 19 h 294"/>
                  <a:gd name="T2" fmla="*/ 148 w 182"/>
                  <a:gd name="T3" fmla="*/ 0 h 294"/>
                  <a:gd name="T4" fmla="*/ 182 w 182"/>
                  <a:gd name="T5" fmla="*/ 0 h 294"/>
                  <a:gd name="T6" fmla="*/ 156 w 182"/>
                  <a:gd name="T7" fmla="*/ 25 h 294"/>
                  <a:gd name="T8" fmla="*/ 74 w 182"/>
                  <a:gd name="T9" fmla="*/ 294 h 294"/>
                  <a:gd name="T10" fmla="*/ 70 w 182"/>
                  <a:gd name="T11" fmla="*/ 292 h 294"/>
                  <a:gd name="T12" fmla="*/ 65 w 182"/>
                  <a:gd name="T13" fmla="*/ 291 h 294"/>
                  <a:gd name="T14" fmla="*/ 56 w 182"/>
                  <a:gd name="T15" fmla="*/ 285 h 294"/>
                  <a:gd name="T16" fmla="*/ 46 w 182"/>
                  <a:gd name="T17" fmla="*/ 280 h 294"/>
                  <a:gd name="T18" fmla="*/ 35 w 182"/>
                  <a:gd name="T19" fmla="*/ 273 h 294"/>
                  <a:gd name="T20" fmla="*/ 28 w 182"/>
                  <a:gd name="T21" fmla="*/ 269 h 294"/>
                  <a:gd name="T22" fmla="*/ 21 w 182"/>
                  <a:gd name="T23" fmla="*/ 264 h 294"/>
                  <a:gd name="T24" fmla="*/ 19 w 182"/>
                  <a:gd name="T25" fmla="*/ 262 h 294"/>
                  <a:gd name="T26" fmla="*/ 17 w 182"/>
                  <a:gd name="T27" fmla="*/ 257 h 294"/>
                  <a:gd name="T28" fmla="*/ 17 w 182"/>
                  <a:gd name="T29" fmla="*/ 250 h 294"/>
                  <a:gd name="T30" fmla="*/ 15 w 182"/>
                  <a:gd name="T31" fmla="*/ 243 h 294"/>
                  <a:gd name="T32" fmla="*/ 15 w 182"/>
                  <a:gd name="T33" fmla="*/ 237 h 294"/>
                  <a:gd name="T34" fmla="*/ 15 w 182"/>
                  <a:gd name="T35" fmla="*/ 230 h 294"/>
                  <a:gd name="T36" fmla="*/ 15 w 182"/>
                  <a:gd name="T37" fmla="*/ 223 h 294"/>
                  <a:gd name="T38" fmla="*/ 14 w 182"/>
                  <a:gd name="T39" fmla="*/ 214 h 294"/>
                  <a:gd name="T40" fmla="*/ 14 w 182"/>
                  <a:gd name="T41" fmla="*/ 204 h 294"/>
                  <a:gd name="T42" fmla="*/ 12 w 182"/>
                  <a:gd name="T43" fmla="*/ 195 h 294"/>
                  <a:gd name="T44" fmla="*/ 12 w 182"/>
                  <a:gd name="T45" fmla="*/ 186 h 294"/>
                  <a:gd name="T46" fmla="*/ 10 w 182"/>
                  <a:gd name="T47" fmla="*/ 174 h 294"/>
                  <a:gd name="T48" fmla="*/ 10 w 182"/>
                  <a:gd name="T49" fmla="*/ 165 h 294"/>
                  <a:gd name="T50" fmla="*/ 8 w 182"/>
                  <a:gd name="T51" fmla="*/ 154 h 294"/>
                  <a:gd name="T52" fmla="*/ 8 w 182"/>
                  <a:gd name="T53" fmla="*/ 143 h 294"/>
                  <a:gd name="T54" fmla="*/ 8 w 182"/>
                  <a:gd name="T55" fmla="*/ 138 h 294"/>
                  <a:gd name="T56" fmla="*/ 7 w 182"/>
                  <a:gd name="T57" fmla="*/ 131 h 294"/>
                  <a:gd name="T58" fmla="*/ 7 w 182"/>
                  <a:gd name="T59" fmla="*/ 126 h 294"/>
                  <a:gd name="T60" fmla="*/ 7 w 182"/>
                  <a:gd name="T61" fmla="*/ 122 h 294"/>
                  <a:gd name="T62" fmla="*/ 5 w 182"/>
                  <a:gd name="T63" fmla="*/ 110 h 294"/>
                  <a:gd name="T64" fmla="*/ 5 w 182"/>
                  <a:gd name="T65" fmla="*/ 101 h 294"/>
                  <a:gd name="T66" fmla="*/ 3 w 182"/>
                  <a:gd name="T67" fmla="*/ 90 h 294"/>
                  <a:gd name="T68" fmla="*/ 3 w 182"/>
                  <a:gd name="T69" fmla="*/ 81 h 294"/>
                  <a:gd name="T70" fmla="*/ 1 w 182"/>
                  <a:gd name="T71" fmla="*/ 71 h 294"/>
                  <a:gd name="T72" fmla="*/ 1 w 182"/>
                  <a:gd name="T73" fmla="*/ 64 h 294"/>
                  <a:gd name="T74" fmla="*/ 1 w 182"/>
                  <a:gd name="T75" fmla="*/ 55 h 294"/>
                  <a:gd name="T76" fmla="*/ 1 w 182"/>
                  <a:gd name="T77" fmla="*/ 49 h 294"/>
                  <a:gd name="T78" fmla="*/ 0 w 182"/>
                  <a:gd name="T79" fmla="*/ 42 h 294"/>
                  <a:gd name="T80" fmla="*/ 0 w 182"/>
                  <a:gd name="T81" fmla="*/ 39 h 294"/>
                  <a:gd name="T82" fmla="*/ 0 w 182"/>
                  <a:gd name="T83" fmla="*/ 32 h 294"/>
                  <a:gd name="T84" fmla="*/ 0 w 182"/>
                  <a:gd name="T85" fmla="*/ 28 h 294"/>
                  <a:gd name="T86" fmla="*/ 49 w 182"/>
                  <a:gd name="T87" fmla="*/ 19 h 294"/>
                  <a:gd name="T88" fmla="*/ 49 w 182"/>
                  <a:gd name="T89" fmla="*/ 19 h 2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2"/>
                  <a:gd name="T136" fmla="*/ 0 h 294"/>
                  <a:gd name="T137" fmla="*/ 182 w 182"/>
                  <a:gd name="T138" fmla="*/ 294 h 2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2" h="294">
                    <a:moveTo>
                      <a:pt x="49" y="19"/>
                    </a:moveTo>
                    <a:lnTo>
                      <a:pt x="148" y="0"/>
                    </a:lnTo>
                    <a:lnTo>
                      <a:pt x="182" y="0"/>
                    </a:lnTo>
                    <a:lnTo>
                      <a:pt x="156" y="25"/>
                    </a:lnTo>
                    <a:lnTo>
                      <a:pt x="74" y="294"/>
                    </a:lnTo>
                    <a:lnTo>
                      <a:pt x="70" y="292"/>
                    </a:lnTo>
                    <a:lnTo>
                      <a:pt x="65" y="291"/>
                    </a:lnTo>
                    <a:lnTo>
                      <a:pt x="56" y="285"/>
                    </a:lnTo>
                    <a:lnTo>
                      <a:pt x="46" y="280"/>
                    </a:lnTo>
                    <a:lnTo>
                      <a:pt x="35" y="273"/>
                    </a:lnTo>
                    <a:lnTo>
                      <a:pt x="28" y="269"/>
                    </a:lnTo>
                    <a:lnTo>
                      <a:pt x="21" y="264"/>
                    </a:lnTo>
                    <a:lnTo>
                      <a:pt x="19" y="262"/>
                    </a:lnTo>
                    <a:lnTo>
                      <a:pt x="17" y="257"/>
                    </a:lnTo>
                    <a:lnTo>
                      <a:pt x="17" y="250"/>
                    </a:lnTo>
                    <a:lnTo>
                      <a:pt x="15" y="243"/>
                    </a:lnTo>
                    <a:lnTo>
                      <a:pt x="15" y="237"/>
                    </a:lnTo>
                    <a:lnTo>
                      <a:pt x="15" y="230"/>
                    </a:lnTo>
                    <a:lnTo>
                      <a:pt x="15" y="223"/>
                    </a:lnTo>
                    <a:lnTo>
                      <a:pt x="14" y="214"/>
                    </a:lnTo>
                    <a:lnTo>
                      <a:pt x="14" y="204"/>
                    </a:lnTo>
                    <a:lnTo>
                      <a:pt x="12" y="195"/>
                    </a:lnTo>
                    <a:lnTo>
                      <a:pt x="12" y="186"/>
                    </a:lnTo>
                    <a:lnTo>
                      <a:pt x="10" y="174"/>
                    </a:lnTo>
                    <a:lnTo>
                      <a:pt x="10" y="165"/>
                    </a:lnTo>
                    <a:lnTo>
                      <a:pt x="8" y="154"/>
                    </a:lnTo>
                    <a:lnTo>
                      <a:pt x="8" y="143"/>
                    </a:lnTo>
                    <a:lnTo>
                      <a:pt x="8" y="138"/>
                    </a:lnTo>
                    <a:lnTo>
                      <a:pt x="7" y="131"/>
                    </a:lnTo>
                    <a:lnTo>
                      <a:pt x="7" y="126"/>
                    </a:lnTo>
                    <a:lnTo>
                      <a:pt x="7" y="122"/>
                    </a:lnTo>
                    <a:lnTo>
                      <a:pt x="5" y="110"/>
                    </a:lnTo>
                    <a:lnTo>
                      <a:pt x="5" y="101"/>
                    </a:lnTo>
                    <a:lnTo>
                      <a:pt x="3" y="90"/>
                    </a:lnTo>
                    <a:lnTo>
                      <a:pt x="3" y="81"/>
                    </a:lnTo>
                    <a:lnTo>
                      <a:pt x="1" y="71"/>
                    </a:lnTo>
                    <a:lnTo>
                      <a:pt x="1" y="64"/>
                    </a:lnTo>
                    <a:lnTo>
                      <a:pt x="1" y="55"/>
                    </a:lnTo>
                    <a:lnTo>
                      <a:pt x="1" y="49"/>
                    </a:lnTo>
                    <a:lnTo>
                      <a:pt x="0" y="42"/>
                    </a:lnTo>
                    <a:lnTo>
                      <a:pt x="0" y="39"/>
                    </a:lnTo>
                    <a:lnTo>
                      <a:pt x="0" y="32"/>
                    </a:lnTo>
                    <a:lnTo>
                      <a:pt x="0" y="28"/>
                    </a:lnTo>
                    <a:lnTo>
                      <a:pt x="49" y="19"/>
                    </a:lnTo>
                    <a:close/>
                  </a:path>
                </a:pathLst>
              </a:custGeom>
              <a:solidFill>
                <a:srgbClr val="FFFFFF"/>
              </a:solidFill>
              <a:ln w="9525">
                <a:noFill/>
                <a:round/>
                <a:headEnd/>
                <a:tailEnd/>
              </a:ln>
            </p:spPr>
            <p:txBody>
              <a:bodyPr/>
              <a:lstStyle/>
              <a:p>
                <a:endParaRPr lang="en-US"/>
              </a:p>
            </p:txBody>
          </p:sp>
          <p:sp>
            <p:nvSpPr>
              <p:cNvPr id="22673" name="Freeform 12"/>
              <p:cNvSpPr>
                <a:spLocks/>
              </p:cNvSpPr>
              <p:nvPr/>
            </p:nvSpPr>
            <p:spPr bwMode="auto">
              <a:xfrm>
                <a:off x="7146935" y="2349434"/>
                <a:ext cx="553783" cy="456466"/>
              </a:xfrm>
              <a:custGeom>
                <a:avLst/>
                <a:gdLst>
                  <a:gd name="T0" fmla="*/ 0 w 239"/>
                  <a:gd name="T1" fmla="*/ 0 h 197"/>
                  <a:gd name="T2" fmla="*/ 239 w 239"/>
                  <a:gd name="T3" fmla="*/ 66 h 197"/>
                  <a:gd name="T4" fmla="*/ 206 w 239"/>
                  <a:gd name="T5" fmla="*/ 197 h 197"/>
                  <a:gd name="T6" fmla="*/ 9 w 239"/>
                  <a:gd name="T7" fmla="*/ 142 h 197"/>
                  <a:gd name="T8" fmla="*/ 14 w 239"/>
                  <a:gd name="T9" fmla="*/ 30 h 197"/>
                  <a:gd name="T10" fmla="*/ 0 w 239"/>
                  <a:gd name="T11" fmla="*/ 0 h 197"/>
                  <a:gd name="T12" fmla="*/ 0 w 239"/>
                  <a:gd name="T13" fmla="*/ 0 h 197"/>
                  <a:gd name="T14" fmla="*/ 0 60000 65536"/>
                  <a:gd name="T15" fmla="*/ 0 60000 65536"/>
                  <a:gd name="T16" fmla="*/ 0 60000 65536"/>
                  <a:gd name="T17" fmla="*/ 0 60000 65536"/>
                  <a:gd name="T18" fmla="*/ 0 60000 65536"/>
                  <a:gd name="T19" fmla="*/ 0 60000 65536"/>
                  <a:gd name="T20" fmla="*/ 0 60000 65536"/>
                  <a:gd name="T21" fmla="*/ 0 w 239"/>
                  <a:gd name="T22" fmla="*/ 0 h 197"/>
                  <a:gd name="T23" fmla="*/ 239 w 23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97">
                    <a:moveTo>
                      <a:pt x="0" y="0"/>
                    </a:moveTo>
                    <a:lnTo>
                      <a:pt x="239" y="66"/>
                    </a:lnTo>
                    <a:lnTo>
                      <a:pt x="206" y="197"/>
                    </a:lnTo>
                    <a:lnTo>
                      <a:pt x="9" y="142"/>
                    </a:lnTo>
                    <a:lnTo>
                      <a:pt x="14" y="30"/>
                    </a:lnTo>
                    <a:lnTo>
                      <a:pt x="0" y="0"/>
                    </a:lnTo>
                    <a:close/>
                  </a:path>
                </a:pathLst>
              </a:custGeom>
              <a:solidFill>
                <a:srgbClr val="669EE6"/>
              </a:solidFill>
              <a:ln w="9525">
                <a:noFill/>
                <a:round/>
                <a:headEnd/>
                <a:tailEnd/>
              </a:ln>
            </p:spPr>
            <p:txBody>
              <a:bodyPr/>
              <a:lstStyle/>
              <a:p>
                <a:endParaRPr lang="en-US"/>
              </a:p>
            </p:txBody>
          </p:sp>
          <p:sp>
            <p:nvSpPr>
              <p:cNvPr id="22674" name="Freeform 18"/>
              <p:cNvSpPr>
                <a:spLocks/>
              </p:cNvSpPr>
              <p:nvPr/>
            </p:nvSpPr>
            <p:spPr bwMode="auto">
              <a:xfrm>
                <a:off x="6572298" y="1466625"/>
                <a:ext cx="356831" cy="356831"/>
              </a:xfrm>
              <a:custGeom>
                <a:avLst/>
                <a:gdLst>
                  <a:gd name="T0" fmla="*/ 0 w 154"/>
                  <a:gd name="T1" fmla="*/ 12 h 154"/>
                  <a:gd name="T2" fmla="*/ 7 w 154"/>
                  <a:gd name="T3" fmla="*/ 51 h 154"/>
                  <a:gd name="T4" fmla="*/ 44 w 154"/>
                  <a:gd name="T5" fmla="*/ 154 h 154"/>
                  <a:gd name="T6" fmla="*/ 115 w 154"/>
                  <a:gd name="T7" fmla="*/ 117 h 154"/>
                  <a:gd name="T8" fmla="*/ 149 w 154"/>
                  <a:gd name="T9" fmla="*/ 69 h 154"/>
                  <a:gd name="T10" fmla="*/ 154 w 154"/>
                  <a:gd name="T11" fmla="*/ 28 h 154"/>
                  <a:gd name="T12" fmla="*/ 151 w 154"/>
                  <a:gd name="T13" fmla="*/ 26 h 154"/>
                  <a:gd name="T14" fmla="*/ 149 w 154"/>
                  <a:gd name="T15" fmla="*/ 26 h 154"/>
                  <a:gd name="T16" fmla="*/ 143 w 154"/>
                  <a:gd name="T17" fmla="*/ 25 h 154"/>
                  <a:gd name="T18" fmla="*/ 138 w 154"/>
                  <a:gd name="T19" fmla="*/ 23 h 154"/>
                  <a:gd name="T20" fmla="*/ 131 w 154"/>
                  <a:gd name="T21" fmla="*/ 19 h 154"/>
                  <a:gd name="T22" fmla="*/ 126 w 154"/>
                  <a:gd name="T23" fmla="*/ 18 h 154"/>
                  <a:gd name="T24" fmla="*/ 117 w 154"/>
                  <a:gd name="T25" fmla="*/ 16 h 154"/>
                  <a:gd name="T26" fmla="*/ 110 w 154"/>
                  <a:gd name="T27" fmla="*/ 14 h 154"/>
                  <a:gd name="T28" fmla="*/ 101 w 154"/>
                  <a:gd name="T29" fmla="*/ 11 h 154"/>
                  <a:gd name="T30" fmla="*/ 92 w 154"/>
                  <a:gd name="T31" fmla="*/ 7 h 154"/>
                  <a:gd name="T32" fmla="*/ 85 w 154"/>
                  <a:gd name="T33" fmla="*/ 5 h 154"/>
                  <a:gd name="T34" fmla="*/ 78 w 154"/>
                  <a:gd name="T35" fmla="*/ 3 h 154"/>
                  <a:gd name="T36" fmla="*/ 73 w 154"/>
                  <a:gd name="T37" fmla="*/ 2 h 154"/>
                  <a:gd name="T38" fmla="*/ 67 w 154"/>
                  <a:gd name="T39" fmla="*/ 0 h 154"/>
                  <a:gd name="T40" fmla="*/ 64 w 154"/>
                  <a:gd name="T41" fmla="*/ 0 h 154"/>
                  <a:gd name="T42" fmla="*/ 58 w 154"/>
                  <a:gd name="T43" fmla="*/ 0 h 154"/>
                  <a:gd name="T44" fmla="*/ 51 w 154"/>
                  <a:gd name="T45" fmla="*/ 2 h 154"/>
                  <a:gd name="T46" fmla="*/ 46 w 154"/>
                  <a:gd name="T47" fmla="*/ 2 h 154"/>
                  <a:gd name="T48" fmla="*/ 41 w 154"/>
                  <a:gd name="T49" fmla="*/ 3 h 154"/>
                  <a:gd name="T50" fmla="*/ 35 w 154"/>
                  <a:gd name="T51" fmla="*/ 3 h 154"/>
                  <a:gd name="T52" fmla="*/ 30 w 154"/>
                  <a:gd name="T53" fmla="*/ 5 h 154"/>
                  <a:gd name="T54" fmla="*/ 23 w 154"/>
                  <a:gd name="T55" fmla="*/ 5 h 154"/>
                  <a:gd name="T56" fmla="*/ 18 w 154"/>
                  <a:gd name="T57" fmla="*/ 7 h 154"/>
                  <a:gd name="T58" fmla="*/ 12 w 154"/>
                  <a:gd name="T59" fmla="*/ 7 h 154"/>
                  <a:gd name="T60" fmla="*/ 9 w 154"/>
                  <a:gd name="T61" fmla="*/ 11 h 154"/>
                  <a:gd name="T62" fmla="*/ 2 w 154"/>
                  <a:gd name="T63" fmla="*/ 11 h 154"/>
                  <a:gd name="T64" fmla="*/ 0 w 154"/>
                  <a:gd name="T65" fmla="*/ 12 h 154"/>
                  <a:gd name="T66" fmla="*/ 0 w 154"/>
                  <a:gd name="T67" fmla="*/ 12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0" y="12"/>
                    </a:moveTo>
                    <a:lnTo>
                      <a:pt x="7" y="51"/>
                    </a:lnTo>
                    <a:lnTo>
                      <a:pt x="44" y="154"/>
                    </a:lnTo>
                    <a:lnTo>
                      <a:pt x="115" y="117"/>
                    </a:lnTo>
                    <a:lnTo>
                      <a:pt x="149" y="69"/>
                    </a:lnTo>
                    <a:lnTo>
                      <a:pt x="154" y="28"/>
                    </a:lnTo>
                    <a:lnTo>
                      <a:pt x="151" y="26"/>
                    </a:lnTo>
                    <a:lnTo>
                      <a:pt x="149" y="26"/>
                    </a:lnTo>
                    <a:lnTo>
                      <a:pt x="143" y="25"/>
                    </a:lnTo>
                    <a:lnTo>
                      <a:pt x="138" y="23"/>
                    </a:lnTo>
                    <a:lnTo>
                      <a:pt x="131" y="19"/>
                    </a:lnTo>
                    <a:lnTo>
                      <a:pt x="126" y="18"/>
                    </a:lnTo>
                    <a:lnTo>
                      <a:pt x="117" y="16"/>
                    </a:lnTo>
                    <a:lnTo>
                      <a:pt x="110" y="14"/>
                    </a:lnTo>
                    <a:lnTo>
                      <a:pt x="101" y="11"/>
                    </a:lnTo>
                    <a:lnTo>
                      <a:pt x="92" y="7"/>
                    </a:lnTo>
                    <a:lnTo>
                      <a:pt x="85" y="5"/>
                    </a:lnTo>
                    <a:lnTo>
                      <a:pt x="78" y="3"/>
                    </a:lnTo>
                    <a:lnTo>
                      <a:pt x="73" y="2"/>
                    </a:lnTo>
                    <a:lnTo>
                      <a:pt x="67" y="0"/>
                    </a:lnTo>
                    <a:lnTo>
                      <a:pt x="64" y="0"/>
                    </a:lnTo>
                    <a:lnTo>
                      <a:pt x="58" y="0"/>
                    </a:lnTo>
                    <a:lnTo>
                      <a:pt x="51" y="2"/>
                    </a:lnTo>
                    <a:lnTo>
                      <a:pt x="46" y="2"/>
                    </a:lnTo>
                    <a:lnTo>
                      <a:pt x="41" y="3"/>
                    </a:lnTo>
                    <a:lnTo>
                      <a:pt x="35" y="3"/>
                    </a:lnTo>
                    <a:lnTo>
                      <a:pt x="30" y="5"/>
                    </a:lnTo>
                    <a:lnTo>
                      <a:pt x="23" y="5"/>
                    </a:lnTo>
                    <a:lnTo>
                      <a:pt x="18" y="7"/>
                    </a:lnTo>
                    <a:lnTo>
                      <a:pt x="12" y="7"/>
                    </a:lnTo>
                    <a:lnTo>
                      <a:pt x="9" y="11"/>
                    </a:lnTo>
                    <a:lnTo>
                      <a:pt x="2" y="11"/>
                    </a:lnTo>
                    <a:lnTo>
                      <a:pt x="0" y="12"/>
                    </a:lnTo>
                    <a:close/>
                  </a:path>
                </a:pathLst>
              </a:custGeom>
              <a:solidFill>
                <a:srgbClr val="FFE6D9"/>
              </a:solidFill>
              <a:ln w="9525">
                <a:noFill/>
                <a:round/>
                <a:headEnd/>
                <a:tailEnd/>
              </a:ln>
            </p:spPr>
            <p:txBody>
              <a:bodyPr/>
              <a:lstStyle/>
              <a:p>
                <a:endParaRPr lang="en-US"/>
              </a:p>
            </p:txBody>
          </p:sp>
          <p:sp>
            <p:nvSpPr>
              <p:cNvPr id="22675" name="Freeform 19"/>
              <p:cNvSpPr>
                <a:spLocks/>
              </p:cNvSpPr>
              <p:nvPr/>
            </p:nvSpPr>
            <p:spPr bwMode="auto">
              <a:xfrm>
                <a:off x="6583883" y="1313698"/>
                <a:ext cx="391587" cy="264148"/>
              </a:xfrm>
              <a:custGeom>
                <a:avLst/>
                <a:gdLst>
                  <a:gd name="T0" fmla="*/ 0 w 169"/>
                  <a:gd name="T1" fmla="*/ 78 h 114"/>
                  <a:gd name="T2" fmla="*/ 7 w 169"/>
                  <a:gd name="T3" fmla="*/ 48 h 114"/>
                  <a:gd name="T4" fmla="*/ 62 w 169"/>
                  <a:gd name="T5" fmla="*/ 0 h 114"/>
                  <a:gd name="T6" fmla="*/ 110 w 169"/>
                  <a:gd name="T7" fmla="*/ 25 h 114"/>
                  <a:gd name="T8" fmla="*/ 158 w 169"/>
                  <a:gd name="T9" fmla="*/ 27 h 114"/>
                  <a:gd name="T10" fmla="*/ 169 w 169"/>
                  <a:gd name="T11" fmla="*/ 77 h 114"/>
                  <a:gd name="T12" fmla="*/ 153 w 169"/>
                  <a:gd name="T13" fmla="*/ 114 h 114"/>
                  <a:gd name="T14" fmla="*/ 80 w 169"/>
                  <a:gd name="T15" fmla="*/ 80 h 114"/>
                  <a:gd name="T16" fmla="*/ 0 w 169"/>
                  <a:gd name="T17" fmla="*/ 78 h 114"/>
                  <a:gd name="T18" fmla="*/ 0 w 169"/>
                  <a:gd name="T19" fmla="*/ 78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14"/>
                  <a:gd name="T32" fmla="*/ 169 w 169"/>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14">
                    <a:moveTo>
                      <a:pt x="0" y="78"/>
                    </a:moveTo>
                    <a:lnTo>
                      <a:pt x="7" y="48"/>
                    </a:lnTo>
                    <a:lnTo>
                      <a:pt x="62" y="0"/>
                    </a:lnTo>
                    <a:lnTo>
                      <a:pt x="110" y="25"/>
                    </a:lnTo>
                    <a:lnTo>
                      <a:pt x="158" y="27"/>
                    </a:lnTo>
                    <a:lnTo>
                      <a:pt x="169" y="77"/>
                    </a:lnTo>
                    <a:lnTo>
                      <a:pt x="153" y="114"/>
                    </a:lnTo>
                    <a:lnTo>
                      <a:pt x="80" y="80"/>
                    </a:lnTo>
                    <a:lnTo>
                      <a:pt x="0" y="78"/>
                    </a:lnTo>
                    <a:close/>
                  </a:path>
                </a:pathLst>
              </a:custGeom>
              <a:solidFill>
                <a:srgbClr val="B3B3B3"/>
              </a:solidFill>
              <a:ln w="9525">
                <a:noFill/>
                <a:round/>
                <a:headEnd/>
                <a:tailEnd/>
              </a:ln>
            </p:spPr>
            <p:txBody>
              <a:bodyPr/>
              <a:lstStyle/>
              <a:p>
                <a:endParaRPr lang="en-US"/>
              </a:p>
            </p:txBody>
          </p:sp>
          <p:sp>
            <p:nvSpPr>
              <p:cNvPr id="22676" name="Freeform 20"/>
              <p:cNvSpPr>
                <a:spLocks/>
              </p:cNvSpPr>
              <p:nvPr/>
            </p:nvSpPr>
            <p:spPr bwMode="auto">
              <a:xfrm>
                <a:off x="6407785" y="1466625"/>
                <a:ext cx="637198" cy="208538"/>
              </a:xfrm>
              <a:custGeom>
                <a:avLst/>
                <a:gdLst>
                  <a:gd name="T0" fmla="*/ 51 w 275"/>
                  <a:gd name="T1" fmla="*/ 69 h 90"/>
                  <a:gd name="T2" fmla="*/ 37 w 275"/>
                  <a:gd name="T3" fmla="*/ 62 h 90"/>
                  <a:gd name="T4" fmla="*/ 25 w 275"/>
                  <a:gd name="T5" fmla="*/ 57 h 90"/>
                  <a:gd name="T6" fmla="*/ 14 w 275"/>
                  <a:gd name="T7" fmla="*/ 51 h 90"/>
                  <a:gd name="T8" fmla="*/ 4 w 275"/>
                  <a:gd name="T9" fmla="*/ 42 h 90"/>
                  <a:gd name="T10" fmla="*/ 0 w 275"/>
                  <a:gd name="T11" fmla="*/ 28 h 90"/>
                  <a:gd name="T12" fmla="*/ 12 w 275"/>
                  <a:gd name="T13" fmla="*/ 14 h 90"/>
                  <a:gd name="T14" fmla="*/ 28 w 275"/>
                  <a:gd name="T15" fmla="*/ 7 h 90"/>
                  <a:gd name="T16" fmla="*/ 43 w 275"/>
                  <a:gd name="T17" fmla="*/ 3 h 90"/>
                  <a:gd name="T18" fmla="*/ 53 w 275"/>
                  <a:gd name="T19" fmla="*/ 2 h 90"/>
                  <a:gd name="T20" fmla="*/ 67 w 275"/>
                  <a:gd name="T21" fmla="*/ 0 h 90"/>
                  <a:gd name="T22" fmla="*/ 80 w 275"/>
                  <a:gd name="T23" fmla="*/ 0 h 90"/>
                  <a:gd name="T24" fmla="*/ 94 w 275"/>
                  <a:gd name="T25" fmla="*/ 2 h 90"/>
                  <a:gd name="T26" fmla="*/ 108 w 275"/>
                  <a:gd name="T27" fmla="*/ 2 h 90"/>
                  <a:gd name="T28" fmla="*/ 122 w 275"/>
                  <a:gd name="T29" fmla="*/ 3 h 90"/>
                  <a:gd name="T30" fmla="*/ 138 w 275"/>
                  <a:gd name="T31" fmla="*/ 5 h 90"/>
                  <a:gd name="T32" fmla="*/ 152 w 275"/>
                  <a:gd name="T33" fmla="*/ 9 h 90"/>
                  <a:gd name="T34" fmla="*/ 168 w 275"/>
                  <a:gd name="T35" fmla="*/ 12 h 90"/>
                  <a:gd name="T36" fmla="*/ 184 w 275"/>
                  <a:gd name="T37" fmla="*/ 18 h 90"/>
                  <a:gd name="T38" fmla="*/ 199 w 275"/>
                  <a:gd name="T39" fmla="*/ 23 h 90"/>
                  <a:gd name="T40" fmla="*/ 213 w 275"/>
                  <a:gd name="T41" fmla="*/ 28 h 90"/>
                  <a:gd name="T42" fmla="*/ 227 w 275"/>
                  <a:gd name="T43" fmla="*/ 34 h 90"/>
                  <a:gd name="T44" fmla="*/ 243 w 275"/>
                  <a:gd name="T45" fmla="*/ 42 h 90"/>
                  <a:gd name="T46" fmla="*/ 261 w 275"/>
                  <a:gd name="T47" fmla="*/ 55 h 90"/>
                  <a:gd name="T48" fmla="*/ 271 w 275"/>
                  <a:gd name="T49" fmla="*/ 67 h 90"/>
                  <a:gd name="T50" fmla="*/ 275 w 275"/>
                  <a:gd name="T51" fmla="*/ 81 h 90"/>
                  <a:gd name="T52" fmla="*/ 262 w 275"/>
                  <a:gd name="T53" fmla="*/ 89 h 90"/>
                  <a:gd name="T54" fmla="*/ 250 w 275"/>
                  <a:gd name="T55" fmla="*/ 89 h 90"/>
                  <a:gd name="T56" fmla="*/ 239 w 275"/>
                  <a:gd name="T57" fmla="*/ 89 h 90"/>
                  <a:gd name="T58" fmla="*/ 213 w 275"/>
                  <a:gd name="T59" fmla="*/ 83 h 90"/>
                  <a:gd name="T60" fmla="*/ 218 w 275"/>
                  <a:gd name="T61" fmla="*/ 71 h 90"/>
                  <a:gd name="T62" fmla="*/ 229 w 275"/>
                  <a:gd name="T63" fmla="*/ 69 h 90"/>
                  <a:gd name="T64" fmla="*/ 229 w 275"/>
                  <a:gd name="T65" fmla="*/ 64 h 90"/>
                  <a:gd name="T66" fmla="*/ 222 w 275"/>
                  <a:gd name="T67" fmla="*/ 53 h 90"/>
                  <a:gd name="T68" fmla="*/ 211 w 275"/>
                  <a:gd name="T69" fmla="*/ 46 h 90"/>
                  <a:gd name="T70" fmla="*/ 197 w 275"/>
                  <a:gd name="T71" fmla="*/ 39 h 90"/>
                  <a:gd name="T72" fmla="*/ 181 w 275"/>
                  <a:gd name="T73" fmla="*/ 32 h 90"/>
                  <a:gd name="T74" fmla="*/ 163 w 275"/>
                  <a:gd name="T75" fmla="*/ 26 h 90"/>
                  <a:gd name="T76" fmla="*/ 145 w 275"/>
                  <a:gd name="T77" fmla="*/ 23 h 90"/>
                  <a:gd name="T78" fmla="*/ 126 w 275"/>
                  <a:gd name="T79" fmla="*/ 21 h 90"/>
                  <a:gd name="T80" fmla="*/ 108 w 275"/>
                  <a:gd name="T81" fmla="*/ 23 h 90"/>
                  <a:gd name="T82" fmla="*/ 90 w 275"/>
                  <a:gd name="T83" fmla="*/ 26 h 90"/>
                  <a:gd name="T84" fmla="*/ 80 w 275"/>
                  <a:gd name="T85" fmla="*/ 32 h 90"/>
                  <a:gd name="T86" fmla="*/ 74 w 275"/>
                  <a:gd name="T87" fmla="*/ 41 h 90"/>
                  <a:gd name="T88" fmla="*/ 78 w 275"/>
                  <a:gd name="T89" fmla="*/ 51 h 90"/>
                  <a:gd name="T90" fmla="*/ 87 w 275"/>
                  <a:gd name="T91" fmla="*/ 58 h 90"/>
                  <a:gd name="T92" fmla="*/ 87 w 275"/>
                  <a:gd name="T93" fmla="*/ 74 h 90"/>
                  <a:gd name="T94" fmla="*/ 57 w 275"/>
                  <a:gd name="T95" fmla="*/ 71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5"/>
                  <a:gd name="T145" fmla="*/ 0 h 90"/>
                  <a:gd name="T146" fmla="*/ 275 w 275"/>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5" h="90">
                    <a:moveTo>
                      <a:pt x="57" y="71"/>
                    </a:moveTo>
                    <a:lnTo>
                      <a:pt x="51" y="69"/>
                    </a:lnTo>
                    <a:lnTo>
                      <a:pt x="44" y="65"/>
                    </a:lnTo>
                    <a:lnTo>
                      <a:pt x="37" y="62"/>
                    </a:lnTo>
                    <a:lnTo>
                      <a:pt x="32" y="60"/>
                    </a:lnTo>
                    <a:lnTo>
                      <a:pt x="25" y="57"/>
                    </a:lnTo>
                    <a:lnTo>
                      <a:pt x="19" y="55"/>
                    </a:lnTo>
                    <a:lnTo>
                      <a:pt x="14" y="51"/>
                    </a:lnTo>
                    <a:lnTo>
                      <a:pt x="9" y="48"/>
                    </a:lnTo>
                    <a:lnTo>
                      <a:pt x="4" y="42"/>
                    </a:lnTo>
                    <a:lnTo>
                      <a:pt x="2" y="39"/>
                    </a:lnTo>
                    <a:lnTo>
                      <a:pt x="0" y="28"/>
                    </a:lnTo>
                    <a:lnTo>
                      <a:pt x="7" y="19"/>
                    </a:lnTo>
                    <a:lnTo>
                      <a:pt x="12" y="14"/>
                    </a:lnTo>
                    <a:lnTo>
                      <a:pt x="19" y="11"/>
                    </a:lnTo>
                    <a:lnTo>
                      <a:pt x="28" y="7"/>
                    </a:lnTo>
                    <a:lnTo>
                      <a:pt x="37" y="5"/>
                    </a:lnTo>
                    <a:lnTo>
                      <a:pt x="43" y="3"/>
                    </a:lnTo>
                    <a:lnTo>
                      <a:pt x="48" y="2"/>
                    </a:lnTo>
                    <a:lnTo>
                      <a:pt x="53" y="2"/>
                    </a:lnTo>
                    <a:lnTo>
                      <a:pt x="60" y="2"/>
                    </a:lnTo>
                    <a:lnTo>
                      <a:pt x="67" y="0"/>
                    </a:lnTo>
                    <a:lnTo>
                      <a:pt x="73" y="0"/>
                    </a:lnTo>
                    <a:lnTo>
                      <a:pt x="80" y="0"/>
                    </a:lnTo>
                    <a:lnTo>
                      <a:pt x="87" y="2"/>
                    </a:lnTo>
                    <a:lnTo>
                      <a:pt x="94" y="2"/>
                    </a:lnTo>
                    <a:lnTo>
                      <a:pt x="101" y="2"/>
                    </a:lnTo>
                    <a:lnTo>
                      <a:pt x="108" y="2"/>
                    </a:lnTo>
                    <a:lnTo>
                      <a:pt x="115" y="3"/>
                    </a:lnTo>
                    <a:lnTo>
                      <a:pt x="122" y="3"/>
                    </a:lnTo>
                    <a:lnTo>
                      <a:pt x="131" y="5"/>
                    </a:lnTo>
                    <a:lnTo>
                      <a:pt x="138" y="5"/>
                    </a:lnTo>
                    <a:lnTo>
                      <a:pt x="145" y="7"/>
                    </a:lnTo>
                    <a:lnTo>
                      <a:pt x="152" y="9"/>
                    </a:lnTo>
                    <a:lnTo>
                      <a:pt x="161" y="11"/>
                    </a:lnTo>
                    <a:lnTo>
                      <a:pt x="168" y="12"/>
                    </a:lnTo>
                    <a:lnTo>
                      <a:pt x="177" y="14"/>
                    </a:lnTo>
                    <a:lnTo>
                      <a:pt x="184" y="18"/>
                    </a:lnTo>
                    <a:lnTo>
                      <a:pt x="191" y="19"/>
                    </a:lnTo>
                    <a:lnTo>
                      <a:pt x="199" y="23"/>
                    </a:lnTo>
                    <a:lnTo>
                      <a:pt x="207" y="26"/>
                    </a:lnTo>
                    <a:lnTo>
                      <a:pt x="213" y="28"/>
                    </a:lnTo>
                    <a:lnTo>
                      <a:pt x="220" y="32"/>
                    </a:lnTo>
                    <a:lnTo>
                      <a:pt x="227" y="34"/>
                    </a:lnTo>
                    <a:lnTo>
                      <a:pt x="234" y="37"/>
                    </a:lnTo>
                    <a:lnTo>
                      <a:pt x="243" y="42"/>
                    </a:lnTo>
                    <a:lnTo>
                      <a:pt x="254" y="50"/>
                    </a:lnTo>
                    <a:lnTo>
                      <a:pt x="261" y="55"/>
                    </a:lnTo>
                    <a:lnTo>
                      <a:pt x="268" y="60"/>
                    </a:lnTo>
                    <a:lnTo>
                      <a:pt x="271" y="67"/>
                    </a:lnTo>
                    <a:lnTo>
                      <a:pt x="275" y="73"/>
                    </a:lnTo>
                    <a:lnTo>
                      <a:pt x="275" y="81"/>
                    </a:lnTo>
                    <a:lnTo>
                      <a:pt x="268" y="89"/>
                    </a:lnTo>
                    <a:lnTo>
                      <a:pt x="262" y="89"/>
                    </a:lnTo>
                    <a:lnTo>
                      <a:pt x="255" y="90"/>
                    </a:lnTo>
                    <a:lnTo>
                      <a:pt x="250" y="89"/>
                    </a:lnTo>
                    <a:lnTo>
                      <a:pt x="245" y="89"/>
                    </a:lnTo>
                    <a:lnTo>
                      <a:pt x="239" y="89"/>
                    </a:lnTo>
                    <a:lnTo>
                      <a:pt x="234" y="89"/>
                    </a:lnTo>
                    <a:lnTo>
                      <a:pt x="213" y="83"/>
                    </a:lnTo>
                    <a:lnTo>
                      <a:pt x="214" y="71"/>
                    </a:lnTo>
                    <a:lnTo>
                      <a:pt x="218" y="71"/>
                    </a:lnTo>
                    <a:lnTo>
                      <a:pt x="227" y="71"/>
                    </a:lnTo>
                    <a:lnTo>
                      <a:pt x="229" y="69"/>
                    </a:lnTo>
                    <a:lnTo>
                      <a:pt x="230" y="67"/>
                    </a:lnTo>
                    <a:lnTo>
                      <a:pt x="229" y="64"/>
                    </a:lnTo>
                    <a:lnTo>
                      <a:pt x="227" y="58"/>
                    </a:lnTo>
                    <a:lnTo>
                      <a:pt x="222" y="53"/>
                    </a:lnTo>
                    <a:lnTo>
                      <a:pt x="216" y="50"/>
                    </a:lnTo>
                    <a:lnTo>
                      <a:pt x="211" y="46"/>
                    </a:lnTo>
                    <a:lnTo>
                      <a:pt x="206" y="42"/>
                    </a:lnTo>
                    <a:lnTo>
                      <a:pt x="197" y="39"/>
                    </a:lnTo>
                    <a:lnTo>
                      <a:pt x="190" y="35"/>
                    </a:lnTo>
                    <a:lnTo>
                      <a:pt x="181" y="32"/>
                    </a:lnTo>
                    <a:lnTo>
                      <a:pt x="174" y="30"/>
                    </a:lnTo>
                    <a:lnTo>
                      <a:pt x="163" y="26"/>
                    </a:lnTo>
                    <a:lnTo>
                      <a:pt x="154" y="25"/>
                    </a:lnTo>
                    <a:lnTo>
                      <a:pt x="145" y="23"/>
                    </a:lnTo>
                    <a:lnTo>
                      <a:pt x="136" y="23"/>
                    </a:lnTo>
                    <a:lnTo>
                      <a:pt x="126" y="21"/>
                    </a:lnTo>
                    <a:lnTo>
                      <a:pt x="117" y="23"/>
                    </a:lnTo>
                    <a:lnTo>
                      <a:pt x="108" y="23"/>
                    </a:lnTo>
                    <a:lnTo>
                      <a:pt x="99" y="26"/>
                    </a:lnTo>
                    <a:lnTo>
                      <a:pt x="90" y="26"/>
                    </a:lnTo>
                    <a:lnTo>
                      <a:pt x="85" y="30"/>
                    </a:lnTo>
                    <a:lnTo>
                      <a:pt x="80" y="32"/>
                    </a:lnTo>
                    <a:lnTo>
                      <a:pt x="78" y="35"/>
                    </a:lnTo>
                    <a:lnTo>
                      <a:pt x="74" y="41"/>
                    </a:lnTo>
                    <a:lnTo>
                      <a:pt x="76" y="48"/>
                    </a:lnTo>
                    <a:lnTo>
                      <a:pt x="78" y="51"/>
                    </a:lnTo>
                    <a:lnTo>
                      <a:pt x="83" y="57"/>
                    </a:lnTo>
                    <a:lnTo>
                      <a:pt x="87" y="58"/>
                    </a:lnTo>
                    <a:lnTo>
                      <a:pt x="89" y="60"/>
                    </a:lnTo>
                    <a:lnTo>
                      <a:pt x="87" y="74"/>
                    </a:lnTo>
                    <a:lnTo>
                      <a:pt x="57" y="71"/>
                    </a:lnTo>
                    <a:close/>
                  </a:path>
                </a:pathLst>
              </a:custGeom>
              <a:solidFill>
                <a:srgbClr val="000000"/>
              </a:solidFill>
              <a:ln w="9525">
                <a:noFill/>
                <a:round/>
                <a:headEnd/>
                <a:tailEnd/>
              </a:ln>
            </p:spPr>
            <p:txBody>
              <a:bodyPr/>
              <a:lstStyle/>
              <a:p>
                <a:endParaRPr lang="en-US"/>
              </a:p>
            </p:txBody>
          </p:sp>
          <p:sp>
            <p:nvSpPr>
              <p:cNvPr id="22677" name="Freeform 21"/>
              <p:cNvSpPr>
                <a:spLocks/>
              </p:cNvSpPr>
              <p:nvPr/>
            </p:nvSpPr>
            <p:spPr bwMode="auto">
              <a:xfrm>
                <a:off x="5860953" y="2727119"/>
                <a:ext cx="229391" cy="157562"/>
              </a:xfrm>
              <a:custGeom>
                <a:avLst/>
                <a:gdLst>
                  <a:gd name="T0" fmla="*/ 62 w 99"/>
                  <a:gd name="T1" fmla="*/ 0 h 68"/>
                  <a:gd name="T2" fmla="*/ 25 w 99"/>
                  <a:gd name="T3" fmla="*/ 27 h 68"/>
                  <a:gd name="T4" fmla="*/ 0 w 99"/>
                  <a:gd name="T5" fmla="*/ 48 h 68"/>
                  <a:gd name="T6" fmla="*/ 20 w 99"/>
                  <a:gd name="T7" fmla="*/ 68 h 68"/>
                  <a:gd name="T8" fmla="*/ 43 w 99"/>
                  <a:gd name="T9" fmla="*/ 55 h 68"/>
                  <a:gd name="T10" fmla="*/ 45 w 99"/>
                  <a:gd name="T11" fmla="*/ 64 h 68"/>
                  <a:gd name="T12" fmla="*/ 84 w 99"/>
                  <a:gd name="T13" fmla="*/ 36 h 68"/>
                  <a:gd name="T14" fmla="*/ 85 w 99"/>
                  <a:gd name="T15" fmla="*/ 30 h 68"/>
                  <a:gd name="T16" fmla="*/ 91 w 99"/>
                  <a:gd name="T17" fmla="*/ 22 h 68"/>
                  <a:gd name="T18" fmla="*/ 96 w 99"/>
                  <a:gd name="T19" fmla="*/ 13 h 68"/>
                  <a:gd name="T20" fmla="*/ 99 w 99"/>
                  <a:gd name="T21" fmla="*/ 9 h 68"/>
                  <a:gd name="T22" fmla="*/ 98 w 99"/>
                  <a:gd name="T23" fmla="*/ 9 h 68"/>
                  <a:gd name="T24" fmla="*/ 92 w 99"/>
                  <a:gd name="T25" fmla="*/ 7 h 68"/>
                  <a:gd name="T26" fmla="*/ 87 w 99"/>
                  <a:gd name="T27" fmla="*/ 6 h 68"/>
                  <a:gd name="T28" fmla="*/ 82 w 99"/>
                  <a:gd name="T29" fmla="*/ 6 h 68"/>
                  <a:gd name="T30" fmla="*/ 73 w 99"/>
                  <a:gd name="T31" fmla="*/ 2 h 68"/>
                  <a:gd name="T32" fmla="*/ 68 w 99"/>
                  <a:gd name="T33" fmla="*/ 0 h 68"/>
                  <a:gd name="T34" fmla="*/ 62 w 99"/>
                  <a:gd name="T35" fmla="*/ 0 h 68"/>
                  <a:gd name="T36" fmla="*/ 62 w 99"/>
                  <a:gd name="T37" fmla="*/ 0 h 68"/>
                  <a:gd name="T38" fmla="*/ 62 w 99"/>
                  <a:gd name="T39" fmla="*/ 0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9"/>
                  <a:gd name="T61" fmla="*/ 0 h 68"/>
                  <a:gd name="T62" fmla="*/ 99 w 99"/>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9" h="68">
                    <a:moveTo>
                      <a:pt x="62" y="0"/>
                    </a:moveTo>
                    <a:lnTo>
                      <a:pt x="25" y="27"/>
                    </a:lnTo>
                    <a:lnTo>
                      <a:pt x="0" y="48"/>
                    </a:lnTo>
                    <a:lnTo>
                      <a:pt x="20" y="68"/>
                    </a:lnTo>
                    <a:lnTo>
                      <a:pt x="43" y="55"/>
                    </a:lnTo>
                    <a:lnTo>
                      <a:pt x="45" y="64"/>
                    </a:lnTo>
                    <a:lnTo>
                      <a:pt x="84" y="36"/>
                    </a:lnTo>
                    <a:lnTo>
                      <a:pt x="85" y="30"/>
                    </a:lnTo>
                    <a:lnTo>
                      <a:pt x="91" y="22"/>
                    </a:lnTo>
                    <a:lnTo>
                      <a:pt x="96" y="13"/>
                    </a:lnTo>
                    <a:lnTo>
                      <a:pt x="99" y="9"/>
                    </a:lnTo>
                    <a:lnTo>
                      <a:pt x="98" y="9"/>
                    </a:lnTo>
                    <a:lnTo>
                      <a:pt x="92" y="7"/>
                    </a:lnTo>
                    <a:lnTo>
                      <a:pt x="87" y="6"/>
                    </a:lnTo>
                    <a:lnTo>
                      <a:pt x="82" y="6"/>
                    </a:lnTo>
                    <a:lnTo>
                      <a:pt x="73" y="2"/>
                    </a:lnTo>
                    <a:lnTo>
                      <a:pt x="68" y="0"/>
                    </a:lnTo>
                    <a:lnTo>
                      <a:pt x="62" y="0"/>
                    </a:lnTo>
                    <a:close/>
                  </a:path>
                </a:pathLst>
              </a:custGeom>
              <a:solidFill>
                <a:srgbClr val="FFE6D9"/>
              </a:solidFill>
              <a:ln w="9525">
                <a:noFill/>
                <a:round/>
                <a:headEnd/>
                <a:tailEnd/>
              </a:ln>
            </p:spPr>
            <p:txBody>
              <a:bodyPr/>
              <a:lstStyle/>
              <a:p>
                <a:endParaRPr lang="en-US"/>
              </a:p>
            </p:txBody>
          </p:sp>
          <p:sp>
            <p:nvSpPr>
              <p:cNvPr id="22678" name="Freeform 22"/>
              <p:cNvSpPr>
                <a:spLocks/>
              </p:cNvSpPr>
              <p:nvPr/>
            </p:nvSpPr>
            <p:spPr bwMode="auto">
              <a:xfrm>
                <a:off x="6593151" y="1260405"/>
                <a:ext cx="382319" cy="287318"/>
              </a:xfrm>
              <a:custGeom>
                <a:avLst/>
                <a:gdLst>
                  <a:gd name="T0" fmla="*/ 7 w 165"/>
                  <a:gd name="T1" fmla="*/ 73 h 124"/>
                  <a:gd name="T2" fmla="*/ 16 w 165"/>
                  <a:gd name="T3" fmla="*/ 61 h 124"/>
                  <a:gd name="T4" fmla="*/ 35 w 165"/>
                  <a:gd name="T5" fmla="*/ 46 h 124"/>
                  <a:gd name="T6" fmla="*/ 51 w 165"/>
                  <a:gd name="T7" fmla="*/ 41 h 124"/>
                  <a:gd name="T8" fmla="*/ 64 w 165"/>
                  <a:gd name="T9" fmla="*/ 43 h 124"/>
                  <a:gd name="T10" fmla="*/ 80 w 165"/>
                  <a:gd name="T11" fmla="*/ 52 h 124"/>
                  <a:gd name="T12" fmla="*/ 92 w 165"/>
                  <a:gd name="T13" fmla="*/ 64 h 124"/>
                  <a:gd name="T14" fmla="*/ 101 w 165"/>
                  <a:gd name="T15" fmla="*/ 80 h 124"/>
                  <a:gd name="T16" fmla="*/ 104 w 165"/>
                  <a:gd name="T17" fmla="*/ 82 h 124"/>
                  <a:gd name="T18" fmla="*/ 110 w 165"/>
                  <a:gd name="T19" fmla="*/ 71 h 124"/>
                  <a:gd name="T20" fmla="*/ 119 w 165"/>
                  <a:gd name="T21" fmla="*/ 62 h 124"/>
                  <a:gd name="T22" fmla="*/ 129 w 165"/>
                  <a:gd name="T23" fmla="*/ 64 h 124"/>
                  <a:gd name="T24" fmla="*/ 138 w 165"/>
                  <a:gd name="T25" fmla="*/ 80 h 124"/>
                  <a:gd name="T26" fmla="*/ 145 w 165"/>
                  <a:gd name="T27" fmla="*/ 98 h 124"/>
                  <a:gd name="T28" fmla="*/ 149 w 165"/>
                  <a:gd name="T29" fmla="*/ 110 h 124"/>
                  <a:gd name="T30" fmla="*/ 149 w 165"/>
                  <a:gd name="T31" fmla="*/ 121 h 124"/>
                  <a:gd name="T32" fmla="*/ 161 w 165"/>
                  <a:gd name="T33" fmla="*/ 124 h 124"/>
                  <a:gd name="T34" fmla="*/ 163 w 165"/>
                  <a:gd name="T35" fmla="*/ 115 h 124"/>
                  <a:gd name="T36" fmla="*/ 165 w 165"/>
                  <a:gd name="T37" fmla="*/ 100 h 124"/>
                  <a:gd name="T38" fmla="*/ 165 w 165"/>
                  <a:gd name="T39" fmla="*/ 87 h 124"/>
                  <a:gd name="T40" fmla="*/ 165 w 165"/>
                  <a:gd name="T41" fmla="*/ 75 h 124"/>
                  <a:gd name="T42" fmla="*/ 161 w 165"/>
                  <a:gd name="T43" fmla="*/ 64 h 124"/>
                  <a:gd name="T44" fmla="*/ 154 w 165"/>
                  <a:gd name="T45" fmla="*/ 52 h 124"/>
                  <a:gd name="T46" fmla="*/ 145 w 165"/>
                  <a:gd name="T47" fmla="*/ 41 h 124"/>
                  <a:gd name="T48" fmla="*/ 134 w 165"/>
                  <a:gd name="T49" fmla="*/ 37 h 124"/>
                  <a:gd name="T50" fmla="*/ 119 w 165"/>
                  <a:gd name="T51" fmla="*/ 37 h 124"/>
                  <a:gd name="T52" fmla="*/ 106 w 165"/>
                  <a:gd name="T53" fmla="*/ 41 h 124"/>
                  <a:gd name="T54" fmla="*/ 101 w 165"/>
                  <a:gd name="T55" fmla="*/ 46 h 124"/>
                  <a:gd name="T56" fmla="*/ 99 w 165"/>
                  <a:gd name="T57" fmla="*/ 39 h 124"/>
                  <a:gd name="T58" fmla="*/ 92 w 165"/>
                  <a:gd name="T59" fmla="*/ 25 h 124"/>
                  <a:gd name="T60" fmla="*/ 81 w 165"/>
                  <a:gd name="T61" fmla="*/ 11 h 124"/>
                  <a:gd name="T62" fmla="*/ 62 w 165"/>
                  <a:gd name="T63" fmla="*/ 2 h 124"/>
                  <a:gd name="T64" fmla="*/ 49 w 165"/>
                  <a:gd name="T65" fmla="*/ 2 h 124"/>
                  <a:gd name="T66" fmla="*/ 39 w 165"/>
                  <a:gd name="T67" fmla="*/ 9 h 124"/>
                  <a:gd name="T68" fmla="*/ 28 w 165"/>
                  <a:gd name="T69" fmla="*/ 20 h 124"/>
                  <a:gd name="T70" fmla="*/ 19 w 165"/>
                  <a:gd name="T71" fmla="*/ 36 h 124"/>
                  <a:gd name="T72" fmla="*/ 10 w 165"/>
                  <a:gd name="T73" fmla="*/ 48 h 124"/>
                  <a:gd name="T74" fmla="*/ 5 w 165"/>
                  <a:gd name="T75" fmla="*/ 62 h 124"/>
                  <a:gd name="T76" fmla="*/ 0 w 165"/>
                  <a:gd name="T77" fmla="*/ 71 h 124"/>
                  <a:gd name="T78" fmla="*/ 0 w 165"/>
                  <a:gd name="T79" fmla="*/ 75 h 124"/>
                  <a:gd name="T80" fmla="*/ 5 w 165"/>
                  <a:gd name="T81" fmla="*/ 75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4"/>
                  <a:gd name="T125" fmla="*/ 165 w 165"/>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4">
                    <a:moveTo>
                      <a:pt x="5" y="75"/>
                    </a:moveTo>
                    <a:lnTo>
                      <a:pt x="7" y="73"/>
                    </a:lnTo>
                    <a:lnTo>
                      <a:pt x="10" y="68"/>
                    </a:lnTo>
                    <a:lnTo>
                      <a:pt x="16" y="61"/>
                    </a:lnTo>
                    <a:lnTo>
                      <a:pt x="26" y="53"/>
                    </a:lnTo>
                    <a:lnTo>
                      <a:pt x="35" y="46"/>
                    </a:lnTo>
                    <a:lnTo>
                      <a:pt x="48" y="43"/>
                    </a:lnTo>
                    <a:lnTo>
                      <a:pt x="51" y="41"/>
                    </a:lnTo>
                    <a:lnTo>
                      <a:pt x="58" y="41"/>
                    </a:lnTo>
                    <a:lnTo>
                      <a:pt x="64" y="43"/>
                    </a:lnTo>
                    <a:lnTo>
                      <a:pt x="71" y="46"/>
                    </a:lnTo>
                    <a:lnTo>
                      <a:pt x="80" y="52"/>
                    </a:lnTo>
                    <a:lnTo>
                      <a:pt x="87" y="59"/>
                    </a:lnTo>
                    <a:lnTo>
                      <a:pt x="92" y="64"/>
                    </a:lnTo>
                    <a:lnTo>
                      <a:pt x="97" y="69"/>
                    </a:lnTo>
                    <a:lnTo>
                      <a:pt x="101" y="80"/>
                    </a:lnTo>
                    <a:lnTo>
                      <a:pt x="104" y="84"/>
                    </a:lnTo>
                    <a:lnTo>
                      <a:pt x="104" y="82"/>
                    </a:lnTo>
                    <a:lnTo>
                      <a:pt x="106" y="76"/>
                    </a:lnTo>
                    <a:lnTo>
                      <a:pt x="110" y="71"/>
                    </a:lnTo>
                    <a:lnTo>
                      <a:pt x="115" y="66"/>
                    </a:lnTo>
                    <a:lnTo>
                      <a:pt x="119" y="62"/>
                    </a:lnTo>
                    <a:lnTo>
                      <a:pt x="126" y="61"/>
                    </a:lnTo>
                    <a:lnTo>
                      <a:pt x="129" y="64"/>
                    </a:lnTo>
                    <a:lnTo>
                      <a:pt x="134" y="71"/>
                    </a:lnTo>
                    <a:lnTo>
                      <a:pt x="138" y="80"/>
                    </a:lnTo>
                    <a:lnTo>
                      <a:pt x="142" y="89"/>
                    </a:lnTo>
                    <a:lnTo>
                      <a:pt x="145" y="98"/>
                    </a:lnTo>
                    <a:lnTo>
                      <a:pt x="147" y="107"/>
                    </a:lnTo>
                    <a:lnTo>
                      <a:pt x="149" y="110"/>
                    </a:lnTo>
                    <a:lnTo>
                      <a:pt x="149" y="117"/>
                    </a:lnTo>
                    <a:lnTo>
                      <a:pt x="149" y="121"/>
                    </a:lnTo>
                    <a:lnTo>
                      <a:pt x="150" y="123"/>
                    </a:lnTo>
                    <a:lnTo>
                      <a:pt x="161" y="124"/>
                    </a:lnTo>
                    <a:lnTo>
                      <a:pt x="161" y="121"/>
                    </a:lnTo>
                    <a:lnTo>
                      <a:pt x="163" y="115"/>
                    </a:lnTo>
                    <a:lnTo>
                      <a:pt x="163" y="108"/>
                    </a:lnTo>
                    <a:lnTo>
                      <a:pt x="165" y="100"/>
                    </a:lnTo>
                    <a:lnTo>
                      <a:pt x="165" y="92"/>
                    </a:lnTo>
                    <a:lnTo>
                      <a:pt x="165" y="87"/>
                    </a:lnTo>
                    <a:lnTo>
                      <a:pt x="165" y="80"/>
                    </a:lnTo>
                    <a:lnTo>
                      <a:pt x="165" y="75"/>
                    </a:lnTo>
                    <a:lnTo>
                      <a:pt x="163" y="69"/>
                    </a:lnTo>
                    <a:lnTo>
                      <a:pt x="161" y="64"/>
                    </a:lnTo>
                    <a:lnTo>
                      <a:pt x="158" y="57"/>
                    </a:lnTo>
                    <a:lnTo>
                      <a:pt x="154" y="52"/>
                    </a:lnTo>
                    <a:lnTo>
                      <a:pt x="149" y="46"/>
                    </a:lnTo>
                    <a:lnTo>
                      <a:pt x="145" y="41"/>
                    </a:lnTo>
                    <a:lnTo>
                      <a:pt x="140" y="39"/>
                    </a:lnTo>
                    <a:lnTo>
                      <a:pt x="134" y="37"/>
                    </a:lnTo>
                    <a:lnTo>
                      <a:pt x="126" y="36"/>
                    </a:lnTo>
                    <a:lnTo>
                      <a:pt x="119" y="37"/>
                    </a:lnTo>
                    <a:lnTo>
                      <a:pt x="111" y="39"/>
                    </a:lnTo>
                    <a:lnTo>
                      <a:pt x="106" y="41"/>
                    </a:lnTo>
                    <a:lnTo>
                      <a:pt x="101" y="45"/>
                    </a:lnTo>
                    <a:lnTo>
                      <a:pt x="101" y="46"/>
                    </a:lnTo>
                    <a:lnTo>
                      <a:pt x="101" y="45"/>
                    </a:lnTo>
                    <a:lnTo>
                      <a:pt x="99" y="39"/>
                    </a:lnTo>
                    <a:lnTo>
                      <a:pt x="95" y="32"/>
                    </a:lnTo>
                    <a:lnTo>
                      <a:pt x="92" y="25"/>
                    </a:lnTo>
                    <a:lnTo>
                      <a:pt x="87" y="18"/>
                    </a:lnTo>
                    <a:lnTo>
                      <a:pt x="81" y="11"/>
                    </a:lnTo>
                    <a:lnTo>
                      <a:pt x="71" y="4"/>
                    </a:lnTo>
                    <a:lnTo>
                      <a:pt x="62" y="2"/>
                    </a:lnTo>
                    <a:lnTo>
                      <a:pt x="56" y="0"/>
                    </a:lnTo>
                    <a:lnTo>
                      <a:pt x="49" y="2"/>
                    </a:lnTo>
                    <a:lnTo>
                      <a:pt x="44" y="4"/>
                    </a:lnTo>
                    <a:lnTo>
                      <a:pt x="39" y="9"/>
                    </a:lnTo>
                    <a:lnTo>
                      <a:pt x="33" y="14"/>
                    </a:lnTo>
                    <a:lnTo>
                      <a:pt x="28" y="20"/>
                    </a:lnTo>
                    <a:lnTo>
                      <a:pt x="23" y="27"/>
                    </a:lnTo>
                    <a:lnTo>
                      <a:pt x="19" y="36"/>
                    </a:lnTo>
                    <a:lnTo>
                      <a:pt x="14" y="41"/>
                    </a:lnTo>
                    <a:lnTo>
                      <a:pt x="10" y="48"/>
                    </a:lnTo>
                    <a:lnTo>
                      <a:pt x="7" y="55"/>
                    </a:lnTo>
                    <a:lnTo>
                      <a:pt x="5" y="62"/>
                    </a:lnTo>
                    <a:lnTo>
                      <a:pt x="2" y="68"/>
                    </a:lnTo>
                    <a:lnTo>
                      <a:pt x="0" y="71"/>
                    </a:lnTo>
                    <a:lnTo>
                      <a:pt x="0" y="73"/>
                    </a:lnTo>
                    <a:lnTo>
                      <a:pt x="0" y="75"/>
                    </a:lnTo>
                    <a:lnTo>
                      <a:pt x="5" y="75"/>
                    </a:lnTo>
                    <a:close/>
                  </a:path>
                </a:pathLst>
              </a:custGeom>
              <a:solidFill>
                <a:srgbClr val="000000"/>
              </a:solidFill>
              <a:ln w="9525">
                <a:noFill/>
                <a:round/>
                <a:headEnd/>
                <a:tailEnd/>
              </a:ln>
            </p:spPr>
            <p:txBody>
              <a:bodyPr/>
              <a:lstStyle/>
              <a:p>
                <a:endParaRPr lang="en-US"/>
              </a:p>
            </p:txBody>
          </p:sp>
          <p:sp>
            <p:nvSpPr>
              <p:cNvPr id="22679" name="Freeform 23"/>
              <p:cNvSpPr>
                <a:spLocks/>
              </p:cNvSpPr>
              <p:nvPr/>
            </p:nvSpPr>
            <p:spPr bwMode="auto">
              <a:xfrm>
                <a:off x="6583883" y="1582479"/>
                <a:ext cx="345246" cy="257196"/>
              </a:xfrm>
              <a:custGeom>
                <a:avLst/>
                <a:gdLst>
                  <a:gd name="T0" fmla="*/ 13 w 149"/>
                  <a:gd name="T1" fmla="*/ 1 h 111"/>
                  <a:gd name="T2" fmla="*/ 13 w 149"/>
                  <a:gd name="T3" fmla="*/ 3 h 111"/>
                  <a:gd name="T4" fmla="*/ 14 w 149"/>
                  <a:gd name="T5" fmla="*/ 12 h 111"/>
                  <a:gd name="T6" fmla="*/ 14 w 149"/>
                  <a:gd name="T7" fmla="*/ 17 h 111"/>
                  <a:gd name="T8" fmla="*/ 16 w 149"/>
                  <a:gd name="T9" fmla="*/ 24 h 111"/>
                  <a:gd name="T10" fmla="*/ 16 w 149"/>
                  <a:gd name="T11" fmla="*/ 31 h 111"/>
                  <a:gd name="T12" fmla="*/ 20 w 149"/>
                  <a:gd name="T13" fmla="*/ 40 h 111"/>
                  <a:gd name="T14" fmla="*/ 20 w 149"/>
                  <a:gd name="T15" fmla="*/ 47 h 111"/>
                  <a:gd name="T16" fmla="*/ 23 w 149"/>
                  <a:gd name="T17" fmla="*/ 55 h 111"/>
                  <a:gd name="T18" fmla="*/ 25 w 149"/>
                  <a:gd name="T19" fmla="*/ 62 h 111"/>
                  <a:gd name="T20" fmla="*/ 29 w 149"/>
                  <a:gd name="T21" fmla="*/ 69 h 111"/>
                  <a:gd name="T22" fmla="*/ 32 w 149"/>
                  <a:gd name="T23" fmla="*/ 74 h 111"/>
                  <a:gd name="T24" fmla="*/ 34 w 149"/>
                  <a:gd name="T25" fmla="*/ 78 h 111"/>
                  <a:gd name="T26" fmla="*/ 39 w 149"/>
                  <a:gd name="T27" fmla="*/ 83 h 111"/>
                  <a:gd name="T28" fmla="*/ 45 w 149"/>
                  <a:gd name="T29" fmla="*/ 86 h 111"/>
                  <a:gd name="T30" fmla="*/ 48 w 149"/>
                  <a:gd name="T31" fmla="*/ 86 h 111"/>
                  <a:gd name="T32" fmla="*/ 55 w 149"/>
                  <a:gd name="T33" fmla="*/ 86 h 111"/>
                  <a:gd name="T34" fmla="*/ 60 w 149"/>
                  <a:gd name="T35" fmla="*/ 83 h 111"/>
                  <a:gd name="T36" fmla="*/ 68 w 149"/>
                  <a:gd name="T37" fmla="*/ 83 h 111"/>
                  <a:gd name="T38" fmla="*/ 73 w 149"/>
                  <a:gd name="T39" fmla="*/ 78 h 111"/>
                  <a:gd name="T40" fmla="*/ 80 w 149"/>
                  <a:gd name="T41" fmla="*/ 76 h 111"/>
                  <a:gd name="T42" fmla="*/ 87 w 149"/>
                  <a:gd name="T43" fmla="*/ 72 h 111"/>
                  <a:gd name="T44" fmla="*/ 94 w 149"/>
                  <a:gd name="T45" fmla="*/ 69 h 111"/>
                  <a:gd name="T46" fmla="*/ 98 w 149"/>
                  <a:gd name="T47" fmla="*/ 63 h 111"/>
                  <a:gd name="T48" fmla="*/ 105 w 149"/>
                  <a:gd name="T49" fmla="*/ 60 h 111"/>
                  <a:gd name="T50" fmla="*/ 110 w 149"/>
                  <a:gd name="T51" fmla="*/ 56 h 111"/>
                  <a:gd name="T52" fmla="*/ 115 w 149"/>
                  <a:gd name="T53" fmla="*/ 53 h 111"/>
                  <a:gd name="T54" fmla="*/ 123 w 149"/>
                  <a:gd name="T55" fmla="*/ 47 h 111"/>
                  <a:gd name="T56" fmla="*/ 124 w 149"/>
                  <a:gd name="T57" fmla="*/ 46 h 111"/>
                  <a:gd name="T58" fmla="*/ 149 w 149"/>
                  <a:gd name="T59" fmla="*/ 53 h 111"/>
                  <a:gd name="T60" fmla="*/ 144 w 149"/>
                  <a:gd name="T61" fmla="*/ 55 h 111"/>
                  <a:gd name="T62" fmla="*/ 137 w 149"/>
                  <a:gd name="T63" fmla="*/ 60 h 111"/>
                  <a:gd name="T64" fmla="*/ 130 w 149"/>
                  <a:gd name="T65" fmla="*/ 65 h 111"/>
                  <a:gd name="T66" fmla="*/ 123 w 149"/>
                  <a:gd name="T67" fmla="*/ 69 h 111"/>
                  <a:gd name="T68" fmla="*/ 115 w 149"/>
                  <a:gd name="T69" fmla="*/ 74 h 111"/>
                  <a:gd name="T70" fmla="*/ 108 w 149"/>
                  <a:gd name="T71" fmla="*/ 81 h 111"/>
                  <a:gd name="T72" fmla="*/ 98 w 149"/>
                  <a:gd name="T73" fmla="*/ 86 h 111"/>
                  <a:gd name="T74" fmla="*/ 91 w 149"/>
                  <a:gd name="T75" fmla="*/ 90 h 111"/>
                  <a:gd name="T76" fmla="*/ 82 w 149"/>
                  <a:gd name="T77" fmla="*/ 95 h 111"/>
                  <a:gd name="T78" fmla="*/ 75 w 149"/>
                  <a:gd name="T79" fmla="*/ 101 h 111"/>
                  <a:gd name="T80" fmla="*/ 66 w 149"/>
                  <a:gd name="T81" fmla="*/ 102 h 111"/>
                  <a:gd name="T82" fmla="*/ 59 w 149"/>
                  <a:gd name="T83" fmla="*/ 108 h 111"/>
                  <a:gd name="T84" fmla="*/ 52 w 149"/>
                  <a:gd name="T85" fmla="*/ 109 h 111"/>
                  <a:gd name="T86" fmla="*/ 46 w 149"/>
                  <a:gd name="T87" fmla="*/ 111 h 111"/>
                  <a:gd name="T88" fmla="*/ 41 w 149"/>
                  <a:gd name="T89" fmla="*/ 109 h 111"/>
                  <a:gd name="T90" fmla="*/ 34 w 149"/>
                  <a:gd name="T91" fmla="*/ 106 h 111"/>
                  <a:gd name="T92" fmla="*/ 30 w 149"/>
                  <a:gd name="T93" fmla="*/ 101 h 111"/>
                  <a:gd name="T94" fmla="*/ 25 w 149"/>
                  <a:gd name="T95" fmla="*/ 94 h 111"/>
                  <a:gd name="T96" fmla="*/ 20 w 149"/>
                  <a:gd name="T97" fmla="*/ 85 h 111"/>
                  <a:gd name="T98" fmla="*/ 18 w 149"/>
                  <a:gd name="T99" fmla="*/ 76 h 111"/>
                  <a:gd name="T100" fmla="*/ 14 w 149"/>
                  <a:gd name="T101" fmla="*/ 65 h 111"/>
                  <a:gd name="T102" fmla="*/ 11 w 149"/>
                  <a:gd name="T103" fmla="*/ 55 h 111"/>
                  <a:gd name="T104" fmla="*/ 9 w 149"/>
                  <a:gd name="T105" fmla="*/ 44 h 111"/>
                  <a:gd name="T106" fmla="*/ 6 w 149"/>
                  <a:gd name="T107" fmla="*/ 33 h 111"/>
                  <a:gd name="T108" fmla="*/ 4 w 149"/>
                  <a:gd name="T109" fmla="*/ 24 h 111"/>
                  <a:gd name="T110" fmla="*/ 2 w 149"/>
                  <a:gd name="T111" fmla="*/ 17 h 111"/>
                  <a:gd name="T112" fmla="*/ 0 w 149"/>
                  <a:gd name="T113" fmla="*/ 8 h 111"/>
                  <a:gd name="T114" fmla="*/ 0 w 149"/>
                  <a:gd name="T115" fmla="*/ 3 h 111"/>
                  <a:gd name="T116" fmla="*/ 0 w 149"/>
                  <a:gd name="T117" fmla="*/ 0 h 111"/>
                  <a:gd name="T118" fmla="*/ 13 w 149"/>
                  <a:gd name="T119" fmla="*/ 1 h 111"/>
                  <a:gd name="T120" fmla="*/ 13 w 149"/>
                  <a:gd name="T121" fmla="*/ 1 h 1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9"/>
                  <a:gd name="T184" fmla="*/ 0 h 111"/>
                  <a:gd name="T185" fmla="*/ 149 w 149"/>
                  <a:gd name="T186" fmla="*/ 111 h 1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9" h="111">
                    <a:moveTo>
                      <a:pt x="13" y="1"/>
                    </a:moveTo>
                    <a:lnTo>
                      <a:pt x="13" y="3"/>
                    </a:lnTo>
                    <a:lnTo>
                      <a:pt x="14" y="12"/>
                    </a:lnTo>
                    <a:lnTo>
                      <a:pt x="14" y="17"/>
                    </a:lnTo>
                    <a:lnTo>
                      <a:pt x="16" y="24"/>
                    </a:lnTo>
                    <a:lnTo>
                      <a:pt x="16" y="31"/>
                    </a:lnTo>
                    <a:lnTo>
                      <a:pt x="20" y="40"/>
                    </a:lnTo>
                    <a:lnTo>
                      <a:pt x="20" y="47"/>
                    </a:lnTo>
                    <a:lnTo>
                      <a:pt x="23" y="55"/>
                    </a:lnTo>
                    <a:lnTo>
                      <a:pt x="25" y="62"/>
                    </a:lnTo>
                    <a:lnTo>
                      <a:pt x="29" y="69"/>
                    </a:lnTo>
                    <a:lnTo>
                      <a:pt x="32" y="74"/>
                    </a:lnTo>
                    <a:lnTo>
                      <a:pt x="34" y="78"/>
                    </a:lnTo>
                    <a:lnTo>
                      <a:pt x="39" y="83"/>
                    </a:lnTo>
                    <a:lnTo>
                      <a:pt x="45" y="86"/>
                    </a:lnTo>
                    <a:lnTo>
                      <a:pt x="48" y="86"/>
                    </a:lnTo>
                    <a:lnTo>
                      <a:pt x="55" y="86"/>
                    </a:lnTo>
                    <a:lnTo>
                      <a:pt x="60" y="83"/>
                    </a:lnTo>
                    <a:lnTo>
                      <a:pt x="68" y="83"/>
                    </a:lnTo>
                    <a:lnTo>
                      <a:pt x="73" y="78"/>
                    </a:lnTo>
                    <a:lnTo>
                      <a:pt x="80" y="76"/>
                    </a:lnTo>
                    <a:lnTo>
                      <a:pt x="87" y="72"/>
                    </a:lnTo>
                    <a:lnTo>
                      <a:pt x="94" y="69"/>
                    </a:lnTo>
                    <a:lnTo>
                      <a:pt x="98" y="63"/>
                    </a:lnTo>
                    <a:lnTo>
                      <a:pt x="105" y="60"/>
                    </a:lnTo>
                    <a:lnTo>
                      <a:pt x="110" y="56"/>
                    </a:lnTo>
                    <a:lnTo>
                      <a:pt x="115" y="53"/>
                    </a:lnTo>
                    <a:lnTo>
                      <a:pt x="123" y="47"/>
                    </a:lnTo>
                    <a:lnTo>
                      <a:pt x="124" y="46"/>
                    </a:lnTo>
                    <a:lnTo>
                      <a:pt x="149" y="53"/>
                    </a:lnTo>
                    <a:lnTo>
                      <a:pt x="144" y="55"/>
                    </a:lnTo>
                    <a:lnTo>
                      <a:pt x="137" y="60"/>
                    </a:lnTo>
                    <a:lnTo>
                      <a:pt x="130" y="65"/>
                    </a:lnTo>
                    <a:lnTo>
                      <a:pt x="123" y="69"/>
                    </a:lnTo>
                    <a:lnTo>
                      <a:pt x="115" y="74"/>
                    </a:lnTo>
                    <a:lnTo>
                      <a:pt x="108" y="81"/>
                    </a:lnTo>
                    <a:lnTo>
                      <a:pt x="98" y="86"/>
                    </a:lnTo>
                    <a:lnTo>
                      <a:pt x="91" y="90"/>
                    </a:lnTo>
                    <a:lnTo>
                      <a:pt x="82" y="95"/>
                    </a:lnTo>
                    <a:lnTo>
                      <a:pt x="75" y="101"/>
                    </a:lnTo>
                    <a:lnTo>
                      <a:pt x="66" y="102"/>
                    </a:lnTo>
                    <a:lnTo>
                      <a:pt x="59" y="108"/>
                    </a:lnTo>
                    <a:lnTo>
                      <a:pt x="52" y="109"/>
                    </a:lnTo>
                    <a:lnTo>
                      <a:pt x="46" y="111"/>
                    </a:lnTo>
                    <a:lnTo>
                      <a:pt x="41" y="109"/>
                    </a:lnTo>
                    <a:lnTo>
                      <a:pt x="34" y="106"/>
                    </a:lnTo>
                    <a:lnTo>
                      <a:pt x="30" y="101"/>
                    </a:lnTo>
                    <a:lnTo>
                      <a:pt x="25" y="94"/>
                    </a:lnTo>
                    <a:lnTo>
                      <a:pt x="20" y="85"/>
                    </a:lnTo>
                    <a:lnTo>
                      <a:pt x="18" y="76"/>
                    </a:lnTo>
                    <a:lnTo>
                      <a:pt x="14" y="65"/>
                    </a:lnTo>
                    <a:lnTo>
                      <a:pt x="11" y="55"/>
                    </a:lnTo>
                    <a:lnTo>
                      <a:pt x="9" y="44"/>
                    </a:lnTo>
                    <a:lnTo>
                      <a:pt x="6" y="33"/>
                    </a:lnTo>
                    <a:lnTo>
                      <a:pt x="4" y="24"/>
                    </a:lnTo>
                    <a:lnTo>
                      <a:pt x="2" y="17"/>
                    </a:lnTo>
                    <a:lnTo>
                      <a:pt x="0" y="8"/>
                    </a:lnTo>
                    <a:lnTo>
                      <a:pt x="0" y="3"/>
                    </a:lnTo>
                    <a:lnTo>
                      <a:pt x="0" y="0"/>
                    </a:lnTo>
                    <a:lnTo>
                      <a:pt x="13" y="1"/>
                    </a:lnTo>
                    <a:close/>
                  </a:path>
                </a:pathLst>
              </a:custGeom>
              <a:solidFill>
                <a:srgbClr val="000000"/>
              </a:solidFill>
              <a:ln w="9525">
                <a:noFill/>
                <a:round/>
                <a:headEnd/>
                <a:tailEnd/>
              </a:ln>
            </p:spPr>
            <p:txBody>
              <a:bodyPr/>
              <a:lstStyle/>
              <a:p>
                <a:endParaRPr lang="en-US"/>
              </a:p>
            </p:txBody>
          </p:sp>
          <p:sp>
            <p:nvSpPr>
              <p:cNvPr id="22680" name="Freeform 24"/>
              <p:cNvSpPr>
                <a:spLocks/>
              </p:cNvSpPr>
              <p:nvPr/>
            </p:nvSpPr>
            <p:spPr bwMode="auto">
              <a:xfrm>
                <a:off x="6614005" y="1397113"/>
                <a:ext cx="196952" cy="32439"/>
              </a:xfrm>
              <a:custGeom>
                <a:avLst/>
                <a:gdLst>
                  <a:gd name="T0" fmla="*/ 5 w 85"/>
                  <a:gd name="T1" fmla="*/ 0 h 14"/>
                  <a:gd name="T2" fmla="*/ 7 w 85"/>
                  <a:gd name="T3" fmla="*/ 0 h 14"/>
                  <a:gd name="T4" fmla="*/ 10 w 85"/>
                  <a:gd name="T5" fmla="*/ 0 h 14"/>
                  <a:gd name="T6" fmla="*/ 17 w 85"/>
                  <a:gd name="T7" fmla="*/ 0 h 14"/>
                  <a:gd name="T8" fmla="*/ 21 w 85"/>
                  <a:gd name="T9" fmla="*/ 0 h 14"/>
                  <a:gd name="T10" fmla="*/ 28 w 85"/>
                  <a:gd name="T11" fmla="*/ 0 h 14"/>
                  <a:gd name="T12" fmla="*/ 35 w 85"/>
                  <a:gd name="T13" fmla="*/ 2 h 14"/>
                  <a:gd name="T14" fmla="*/ 44 w 85"/>
                  <a:gd name="T15" fmla="*/ 2 h 14"/>
                  <a:gd name="T16" fmla="*/ 51 w 85"/>
                  <a:gd name="T17" fmla="*/ 2 h 14"/>
                  <a:gd name="T18" fmla="*/ 58 w 85"/>
                  <a:gd name="T19" fmla="*/ 3 h 14"/>
                  <a:gd name="T20" fmla="*/ 63 w 85"/>
                  <a:gd name="T21" fmla="*/ 5 h 14"/>
                  <a:gd name="T22" fmla="*/ 72 w 85"/>
                  <a:gd name="T23" fmla="*/ 5 h 14"/>
                  <a:gd name="T24" fmla="*/ 76 w 85"/>
                  <a:gd name="T25" fmla="*/ 7 h 14"/>
                  <a:gd name="T26" fmla="*/ 81 w 85"/>
                  <a:gd name="T27" fmla="*/ 9 h 14"/>
                  <a:gd name="T28" fmla="*/ 83 w 85"/>
                  <a:gd name="T29" fmla="*/ 9 h 14"/>
                  <a:gd name="T30" fmla="*/ 85 w 85"/>
                  <a:gd name="T31" fmla="*/ 12 h 14"/>
                  <a:gd name="T32" fmla="*/ 81 w 85"/>
                  <a:gd name="T33" fmla="*/ 14 h 14"/>
                  <a:gd name="T34" fmla="*/ 72 w 85"/>
                  <a:gd name="T35" fmla="*/ 14 h 14"/>
                  <a:gd name="T36" fmla="*/ 67 w 85"/>
                  <a:gd name="T37" fmla="*/ 14 h 14"/>
                  <a:gd name="T38" fmla="*/ 60 w 85"/>
                  <a:gd name="T39" fmla="*/ 14 h 14"/>
                  <a:gd name="T40" fmla="*/ 53 w 85"/>
                  <a:gd name="T41" fmla="*/ 14 h 14"/>
                  <a:gd name="T42" fmla="*/ 47 w 85"/>
                  <a:gd name="T43" fmla="*/ 14 h 14"/>
                  <a:gd name="T44" fmla="*/ 39 w 85"/>
                  <a:gd name="T45" fmla="*/ 12 h 14"/>
                  <a:gd name="T46" fmla="*/ 32 w 85"/>
                  <a:gd name="T47" fmla="*/ 10 h 14"/>
                  <a:gd name="T48" fmla="*/ 26 w 85"/>
                  <a:gd name="T49" fmla="*/ 10 h 14"/>
                  <a:gd name="T50" fmla="*/ 19 w 85"/>
                  <a:gd name="T51" fmla="*/ 10 h 14"/>
                  <a:gd name="T52" fmla="*/ 14 w 85"/>
                  <a:gd name="T53" fmla="*/ 9 h 14"/>
                  <a:gd name="T54" fmla="*/ 10 w 85"/>
                  <a:gd name="T55" fmla="*/ 9 h 14"/>
                  <a:gd name="T56" fmla="*/ 5 w 85"/>
                  <a:gd name="T57" fmla="*/ 9 h 14"/>
                  <a:gd name="T58" fmla="*/ 5 w 85"/>
                  <a:gd name="T59" fmla="*/ 9 h 14"/>
                  <a:gd name="T60" fmla="*/ 0 w 85"/>
                  <a:gd name="T61" fmla="*/ 5 h 14"/>
                  <a:gd name="T62" fmla="*/ 0 w 85"/>
                  <a:gd name="T63" fmla="*/ 2 h 14"/>
                  <a:gd name="T64" fmla="*/ 3 w 85"/>
                  <a:gd name="T65" fmla="*/ 0 h 14"/>
                  <a:gd name="T66" fmla="*/ 5 w 85"/>
                  <a:gd name="T67" fmla="*/ 0 h 14"/>
                  <a:gd name="T68" fmla="*/ 5 w 85"/>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4"/>
                  <a:gd name="T107" fmla="*/ 85 w 85"/>
                  <a:gd name="T108" fmla="*/ 14 h 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4">
                    <a:moveTo>
                      <a:pt x="5" y="0"/>
                    </a:moveTo>
                    <a:lnTo>
                      <a:pt x="7" y="0"/>
                    </a:lnTo>
                    <a:lnTo>
                      <a:pt x="10" y="0"/>
                    </a:lnTo>
                    <a:lnTo>
                      <a:pt x="17" y="0"/>
                    </a:lnTo>
                    <a:lnTo>
                      <a:pt x="21" y="0"/>
                    </a:lnTo>
                    <a:lnTo>
                      <a:pt x="28" y="0"/>
                    </a:lnTo>
                    <a:lnTo>
                      <a:pt x="35" y="2"/>
                    </a:lnTo>
                    <a:lnTo>
                      <a:pt x="44" y="2"/>
                    </a:lnTo>
                    <a:lnTo>
                      <a:pt x="51" y="2"/>
                    </a:lnTo>
                    <a:lnTo>
                      <a:pt x="58" y="3"/>
                    </a:lnTo>
                    <a:lnTo>
                      <a:pt x="63" y="5"/>
                    </a:lnTo>
                    <a:lnTo>
                      <a:pt x="72" y="5"/>
                    </a:lnTo>
                    <a:lnTo>
                      <a:pt x="76" y="7"/>
                    </a:lnTo>
                    <a:lnTo>
                      <a:pt x="81" y="9"/>
                    </a:lnTo>
                    <a:lnTo>
                      <a:pt x="83" y="9"/>
                    </a:lnTo>
                    <a:lnTo>
                      <a:pt x="85" y="12"/>
                    </a:lnTo>
                    <a:lnTo>
                      <a:pt x="81" y="14"/>
                    </a:lnTo>
                    <a:lnTo>
                      <a:pt x="72" y="14"/>
                    </a:lnTo>
                    <a:lnTo>
                      <a:pt x="67" y="14"/>
                    </a:lnTo>
                    <a:lnTo>
                      <a:pt x="60" y="14"/>
                    </a:lnTo>
                    <a:lnTo>
                      <a:pt x="53" y="14"/>
                    </a:lnTo>
                    <a:lnTo>
                      <a:pt x="47" y="14"/>
                    </a:lnTo>
                    <a:lnTo>
                      <a:pt x="39" y="12"/>
                    </a:lnTo>
                    <a:lnTo>
                      <a:pt x="32" y="10"/>
                    </a:lnTo>
                    <a:lnTo>
                      <a:pt x="26" y="10"/>
                    </a:lnTo>
                    <a:lnTo>
                      <a:pt x="19" y="10"/>
                    </a:lnTo>
                    <a:lnTo>
                      <a:pt x="14" y="9"/>
                    </a:lnTo>
                    <a:lnTo>
                      <a:pt x="10" y="9"/>
                    </a:lnTo>
                    <a:lnTo>
                      <a:pt x="5" y="9"/>
                    </a:lnTo>
                    <a:lnTo>
                      <a:pt x="0" y="5"/>
                    </a:lnTo>
                    <a:lnTo>
                      <a:pt x="0" y="2"/>
                    </a:lnTo>
                    <a:lnTo>
                      <a:pt x="3" y="0"/>
                    </a:lnTo>
                    <a:lnTo>
                      <a:pt x="5" y="0"/>
                    </a:lnTo>
                    <a:close/>
                  </a:path>
                </a:pathLst>
              </a:custGeom>
              <a:solidFill>
                <a:srgbClr val="000000"/>
              </a:solidFill>
              <a:ln w="9525">
                <a:noFill/>
                <a:round/>
                <a:headEnd/>
                <a:tailEnd/>
              </a:ln>
            </p:spPr>
            <p:txBody>
              <a:bodyPr/>
              <a:lstStyle/>
              <a:p>
                <a:endParaRPr lang="en-US"/>
              </a:p>
            </p:txBody>
          </p:sp>
          <p:sp>
            <p:nvSpPr>
              <p:cNvPr id="22681" name="Freeform 25"/>
              <p:cNvSpPr>
                <a:spLocks/>
              </p:cNvSpPr>
              <p:nvPr/>
            </p:nvSpPr>
            <p:spPr bwMode="auto">
              <a:xfrm>
                <a:off x="5955953" y="2863827"/>
                <a:ext cx="1577935" cy="1621959"/>
              </a:xfrm>
              <a:custGeom>
                <a:avLst/>
                <a:gdLst>
                  <a:gd name="T0" fmla="*/ 170 w 681"/>
                  <a:gd name="T1" fmla="*/ 16 h 700"/>
                  <a:gd name="T2" fmla="*/ 101 w 681"/>
                  <a:gd name="T3" fmla="*/ 544 h 700"/>
                  <a:gd name="T4" fmla="*/ 0 w 681"/>
                  <a:gd name="T5" fmla="*/ 580 h 700"/>
                  <a:gd name="T6" fmla="*/ 37 w 681"/>
                  <a:gd name="T7" fmla="*/ 601 h 700"/>
                  <a:gd name="T8" fmla="*/ 158 w 681"/>
                  <a:gd name="T9" fmla="*/ 581 h 700"/>
                  <a:gd name="T10" fmla="*/ 316 w 681"/>
                  <a:gd name="T11" fmla="*/ 127 h 700"/>
                  <a:gd name="T12" fmla="*/ 544 w 681"/>
                  <a:gd name="T13" fmla="*/ 640 h 700"/>
                  <a:gd name="T14" fmla="*/ 640 w 681"/>
                  <a:gd name="T15" fmla="*/ 700 h 700"/>
                  <a:gd name="T16" fmla="*/ 681 w 681"/>
                  <a:gd name="T17" fmla="*/ 666 h 700"/>
                  <a:gd name="T18" fmla="*/ 597 w 681"/>
                  <a:gd name="T19" fmla="*/ 610 h 700"/>
                  <a:gd name="T20" fmla="*/ 488 w 681"/>
                  <a:gd name="T21" fmla="*/ 0 h 700"/>
                  <a:gd name="T22" fmla="*/ 170 w 681"/>
                  <a:gd name="T23" fmla="*/ 16 h 700"/>
                  <a:gd name="T24" fmla="*/ 170 w 681"/>
                  <a:gd name="T25" fmla="*/ 16 h 7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1"/>
                  <a:gd name="T40" fmla="*/ 0 h 700"/>
                  <a:gd name="T41" fmla="*/ 681 w 681"/>
                  <a:gd name="T42" fmla="*/ 700 h 7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1" h="700">
                    <a:moveTo>
                      <a:pt x="170" y="16"/>
                    </a:moveTo>
                    <a:lnTo>
                      <a:pt x="101" y="544"/>
                    </a:lnTo>
                    <a:lnTo>
                      <a:pt x="0" y="580"/>
                    </a:lnTo>
                    <a:lnTo>
                      <a:pt x="37" y="601"/>
                    </a:lnTo>
                    <a:lnTo>
                      <a:pt x="158" y="581"/>
                    </a:lnTo>
                    <a:lnTo>
                      <a:pt x="316" y="127"/>
                    </a:lnTo>
                    <a:lnTo>
                      <a:pt x="544" y="640"/>
                    </a:lnTo>
                    <a:lnTo>
                      <a:pt x="640" y="700"/>
                    </a:lnTo>
                    <a:lnTo>
                      <a:pt x="681" y="666"/>
                    </a:lnTo>
                    <a:lnTo>
                      <a:pt x="597" y="610"/>
                    </a:lnTo>
                    <a:lnTo>
                      <a:pt x="488" y="0"/>
                    </a:lnTo>
                    <a:lnTo>
                      <a:pt x="170" y="16"/>
                    </a:lnTo>
                    <a:close/>
                  </a:path>
                </a:pathLst>
              </a:custGeom>
              <a:solidFill>
                <a:srgbClr val="000000"/>
              </a:solidFill>
              <a:ln w="9525">
                <a:noFill/>
                <a:round/>
                <a:headEnd/>
                <a:tailEnd/>
              </a:ln>
            </p:spPr>
            <p:txBody>
              <a:bodyPr/>
              <a:lstStyle/>
              <a:p>
                <a:endParaRPr lang="en-US"/>
              </a:p>
            </p:txBody>
          </p:sp>
          <p:sp>
            <p:nvSpPr>
              <p:cNvPr id="22682" name="Freeform 26"/>
              <p:cNvSpPr>
                <a:spLocks/>
              </p:cNvSpPr>
              <p:nvPr/>
            </p:nvSpPr>
            <p:spPr bwMode="auto">
              <a:xfrm>
                <a:off x="6259491" y="1781749"/>
                <a:ext cx="1244275" cy="1267445"/>
              </a:xfrm>
              <a:custGeom>
                <a:avLst/>
                <a:gdLst>
                  <a:gd name="T0" fmla="*/ 241 w 537"/>
                  <a:gd name="T1" fmla="*/ 50 h 547"/>
                  <a:gd name="T2" fmla="*/ 364 w 537"/>
                  <a:gd name="T3" fmla="*/ 27 h 547"/>
                  <a:gd name="T4" fmla="*/ 380 w 537"/>
                  <a:gd name="T5" fmla="*/ 34 h 547"/>
                  <a:gd name="T6" fmla="*/ 399 w 537"/>
                  <a:gd name="T7" fmla="*/ 45 h 547"/>
                  <a:gd name="T8" fmla="*/ 424 w 537"/>
                  <a:gd name="T9" fmla="*/ 59 h 547"/>
                  <a:gd name="T10" fmla="*/ 449 w 537"/>
                  <a:gd name="T11" fmla="*/ 78 h 547"/>
                  <a:gd name="T12" fmla="*/ 475 w 537"/>
                  <a:gd name="T13" fmla="*/ 100 h 547"/>
                  <a:gd name="T14" fmla="*/ 498 w 537"/>
                  <a:gd name="T15" fmla="*/ 126 h 547"/>
                  <a:gd name="T16" fmla="*/ 513 w 537"/>
                  <a:gd name="T17" fmla="*/ 146 h 547"/>
                  <a:gd name="T18" fmla="*/ 523 w 537"/>
                  <a:gd name="T19" fmla="*/ 169 h 547"/>
                  <a:gd name="T20" fmla="*/ 532 w 537"/>
                  <a:gd name="T21" fmla="*/ 192 h 547"/>
                  <a:gd name="T22" fmla="*/ 534 w 537"/>
                  <a:gd name="T23" fmla="*/ 210 h 547"/>
                  <a:gd name="T24" fmla="*/ 537 w 537"/>
                  <a:gd name="T25" fmla="*/ 229 h 547"/>
                  <a:gd name="T26" fmla="*/ 534 w 537"/>
                  <a:gd name="T27" fmla="*/ 249 h 547"/>
                  <a:gd name="T28" fmla="*/ 532 w 537"/>
                  <a:gd name="T29" fmla="*/ 270 h 547"/>
                  <a:gd name="T30" fmla="*/ 527 w 537"/>
                  <a:gd name="T31" fmla="*/ 289 h 547"/>
                  <a:gd name="T32" fmla="*/ 523 w 537"/>
                  <a:gd name="T33" fmla="*/ 307 h 547"/>
                  <a:gd name="T34" fmla="*/ 514 w 537"/>
                  <a:gd name="T35" fmla="*/ 337 h 547"/>
                  <a:gd name="T36" fmla="*/ 505 w 537"/>
                  <a:gd name="T37" fmla="*/ 364 h 547"/>
                  <a:gd name="T38" fmla="*/ 498 w 537"/>
                  <a:gd name="T39" fmla="*/ 383 h 547"/>
                  <a:gd name="T40" fmla="*/ 491 w 537"/>
                  <a:gd name="T41" fmla="*/ 401 h 547"/>
                  <a:gd name="T42" fmla="*/ 481 w 537"/>
                  <a:gd name="T43" fmla="*/ 421 h 547"/>
                  <a:gd name="T44" fmla="*/ 472 w 537"/>
                  <a:gd name="T45" fmla="*/ 431 h 547"/>
                  <a:gd name="T46" fmla="*/ 419 w 537"/>
                  <a:gd name="T47" fmla="*/ 417 h 547"/>
                  <a:gd name="T48" fmla="*/ 426 w 537"/>
                  <a:gd name="T49" fmla="*/ 396 h 547"/>
                  <a:gd name="T50" fmla="*/ 433 w 537"/>
                  <a:gd name="T51" fmla="*/ 373 h 547"/>
                  <a:gd name="T52" fmla="*/ 438 w 537"/>
                  <a:gd name="T53" fmla="*/ 353 h 547"/>
                  <a:gd name="T54" fmla="*/ 440 w 537"/>
                  <a:gd name="T55" fmla="*/ 332 h 547"/>
                  <a:gd name="T56" fmla="*/ 440 w 537"/>
                  <a:gd name="T57" fmla="*/ 309 h 547"/>
                  <a:gd name="T58" fmla="*/ 440 w 537"/>
                  <a:gd name="T59" fmla="*/ 282 h 547"/>
                  <a:gd name="T60" fmla="*/ 435 w 537"/>
                  <a:gd name="T61" fmla="*/ 256 h 547"/>
                  <a:gd name="T62" fmla="*/ 427 w 537"/>
                  <a:gd name="T63" fmla="*/ 231 h 547"/>
                  <a:gd name="T64" fmla="*/ 415 w 537"/>
                  <a:gd name="T65" fmla="*/ 206 h 547"/>
                  <a:gd name="T66" fmla="*/ 397 w 537"/>
                  <a:gd name="T67" fmla="*/ 185 h 547"/>
                  <a:gd name="T68" fmla="*/ 374 w 537"/>
                  <a:gd name="T69" fmla="*/ 178 h 547"/>
                  <a:gd name="T70" fmla="*/ 355 w 537"/>
                  <a:gd name="T71" fmla="*/ 185 h 547"/>
                  <a:gd name="T72" fmla="*/ 339 w 537"/>
                  <a:gd name="T73" fmla="*/ 199 h 547"/>
                  <a:gd name="T74" fmla="*/ 369 w 537"/>
                  <a:gd name="T75" fmla="*/ 490 h 547"/>
                  <a:gd name="T76" fmla="*/ 75 w 537"/>
                  <a:gd name="T77" fmla="*/ 270 h 547"/>
                  <a:gd name="T78" fmla="*/ 71 w 537"/>
                  <a:gd name="T79" fmla="*/ 256 h 547"/>
                  <a:gd name="T80" fmla="*/ 68 w 537"/>
                  <a:gd name="T81" fmla="*/ 242 h 547"/>
                  <a:gd name="T82" fmla="*/ 60 w 537"/>
                  <a:gd name="T83" fmla="*/ 220 h 547"/>
                  <a:gd name="T84" fmla="*/ 55 w 537"/>
                  <a:gd name="T85" fmla="*/ 197 h 547"/>
                  <a:gd name="T86" fmla="*/ 48 w 537"/>
                  <a:gd name="T87" fmla="*/ 171 h 547"/>
                  <a:gd name="T88" fmla="*/ 44 w 537"/>
                  <a:gd name="T89" fmla="*/ 144 h 547"/>
                  <a:gd name="T90" fmla="*/ 43 w 537"/>
                  <a:gd name="T91" fmla="*/ 117 h 547"/>
                  <a:gd name="T92" fmla="*/ 43 w 537"/>
                  <a:gd name="T93" fmla="*/ 94 h 547"/>
                  <a:gd name="T94" fmla="*/ 44 w 537"/>
                  <a:gd name="T95" fmla="*/ 73 h 547"/>
                  <a:gd name="T96" fmla="*/ 52 w 537"/>
                  <a:gd name="T97" fmla="*/ 59 h 5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7"/>
                  <a:gd name="T148" fmla="*/ 0 h 547"/>
                  <a:gd name="T149" fmla="*/ 537 w 537"/>
                  <a:gd name="T150" fmla="*/ 547 h 5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7" h="547">
                    <a:moveTo>
                      <a:pt x="122" y="0"/>
                    </a:moveTo>
                    <a:lnTo>
                      <a:pt x="174" y="252"/>
                    </a:lnTo>
                    <a:lnTo>
                      <a:pt x="241" y="50"/>
                    </a:lnTo>
                    <a:lnTo>
                      <a:pt x="263" y="13"/>
                    </a:lnTo>
                    <a:lnTo>
                      <a:pt x="362" y="27"/>
                    </a:lnTo>
                    <a:lnTo>
                      <a:pt x="364" y="27"/>
                    </a:lnTo>
                    <a:lnTo>
                      <a:pt x="371" y="31"/>
                    </a:lnTo>
                    <a:lnTo>
                      <a:pt x="374" y="31"/>
                    </a:lnTo>
                    <a:lnTo>
                      <a:pt x="380" y="34"/>
                    </a:lnTo>
                    <a:lnTo>
                      <a:pt x="385" y="38"/>
                    </a:lnTo>
                    <a:lnTo>
                      <a:pt x="392" y="41"/>
                    </a:lnTo>
                    <a:lnTo>
                      <a:pt x="399" y="45"/>
                    </a:lnTo>
                    <a:lnTo>
                      <a:pt x="406" y="50"/>
                    </a:lnTo>
                    <a:lnTo>
                      <a:pt x="413" y="54"/>
                    </a:lnTo>
                    <a:lnTo>
                      <a:pt x="424" y="59"/>
                    </a:lnTo>
                    <a:lnTo>
                      <a:pt x="431" y="64"/>
                    </a:lnTo>
                    <a:lnTo>
                      <a:pt x="440" y="71"/>
                    </a:lnTo>
                    <a:lnTo>
                      <a:pt x="449" y="78"/>
                    </a:lnTo>
                    <a:lnTo>
                      <a:pt x="459" y="86"/>
                    </a:lnTo>
                    <a:lnTo>
                      <a:pt x="466" y="93"/>
                    </a:lnTo>
                    <a:lnTo>
                      <a:pt x="475" y="100"/>
                    </a:lnTo>
                    <a:lnTo>
                      <a:pt x="482" y="109"/>
                    </a:lnTo>
                    <a:lnTo>
                      <a:pt x="491" y="117"/>
                    </a:lnTo>
                    <a:lnTo>
                      <a:pt x="498" y="126"/>
                    </a:lnTo>
                    <a:lnTo>
                      <a:pt x="507" y="135"/>
                    </a:lnTo>
                    <a:lnTo>
                      <a:pt x="509" y="141"/>
                    </a:lnTo>
                    <a:lnTo>
                      <a:pt x="513" y="146"/>
                    </a:lnTo>
                    <a:lnTo>
                      <a:pt x="516" y="151"/>
                    </a:lnTo>
                    <a:lnTo>
                      <a:pt x="520" y="158"/>
                    </a:lnTo>
                    <a:lnTo>
                      <a:pt x="523" y="169"/>
                    </a:lnTo>
                    <a:lnTo>
                      <a:pt x="528" y="180"/>
                    </a:lnTo>
                    <a:lnTo>
                      <a:pt x="530" y="185"/>
                    </a:lnTo>
                    <a:lnTo>
                      <a:pt x="532" y="192"/>
                    </a:lnTo>
                    <a:lnTo>
                      <a:pt x="532" y="197"/>
                    </a:lnTo>
                    <a:lnTo>
                      <a:pt x="534" y="204"/>
                    </a:lnTo>
                    <a:lnTo>
                      <a:pt x="534" y="210"/>
                    </a:lnTo>
                    <a:lnTo>
                      <a:pt x="536" y="217"/>
                    </a:lnTo>
                    <a:lnTo>
                      <a:pt x="536" y="222"/>
                    </a:lnTo>
                    <a:lnTo>
                      <a:pt x="537" y="229"/>
                    </a:lnTo>
                    <a:lnTo>
                      <a:pt x="536" y="234"/>
                    </a:lnTo>
                    <a:lnTo>
                      <a:pt x="536" y="242"/>
                    </a:lnTo>
                    <a:lnTo>
                      <a:pt x="534" y="249"/>
                    </a:lnTo>
                    <a:lnTo>
                      <a:pt x="534" y="258"/>
                    </a:lnTo>
                    <a:lnTo>
                      <a:pt x="532" y="263"/>
                    </a:lnTo>
                    <a:lnTo>
                      <a:pt x="532" y="270"/>
                    </a:lnTo>
                    <a:lnTo>
                      <a:pt x="530" y="277"/>
                    </a:lnTo>
                    <a:lnTo>
                      <a:pt x="528" y="284"/>
                    </a:lnTo>
                    <a:lnTo>
                      <a:pt x="527" y="289"/>
                    </a:lnTo>
                    <a:lnTo>
                      <a:pt x="525" y="295"/>
                    </a:lnTo>
                    <a:lnTo>
                      <a:pt x="523" y="302"/>
                    </a:lnTo>
                    <a:lnTo>
                      <a:pt x="523" y="307"/>
                    </a:lnTo>
                    <a:lnTo>
                      <a:pt x="520" y="318"/>
                    </a:lnTo>
                    <a:lnTo>
                      <a:pt x="516" y="328"/>
                    </a:lnTo>
                    <a:lnTo>
                      <a:pt x="514" y="337"/>
                    </a:lnTo>
                    <a:lnTo>
                      <a:pt x="511" y="348"/>
                    </a:lnTo>
                    <a:lnTo>
                      <a:pt x="509" y="355"/>
                    </a:lnTo>
                    <a:lnTo>
                      <a:pt x="505" y="364"/>
                    </a:lnTo>
                    <a:lnTo>
                      <a:pt x="504" y="371"/>
                    </a:lnTo>
                    <a:lnTo>
                      <a:pt x="502" y="378"/>
                    </a:lnTo>
                    <a:lnTo>
                      <a:pt x="498" y="383"/>
                    </a:lnTo>
                    <a:lnTo>
                      <a:pt x="497" y="389"/>
                    </a:lnTo>
                    <a:lnTo>
                      <a:pt x="495" y="394"/>
                    </a:lnTo>
                    <a:lnTo>
                      <a:pt x="491" y="401"/>
                    </a:lnTo>
                    <a:lnTo>
                      <a:pt x="488" y="408"/>
                    </a:lnTo>
                    <a:lnTo>
                      <a:pt x="482" y="415"/>
                    </a:lnTo>
                    <a:lnTo>
                      <a:pt x="481" y="421"/>
                    </a:lnTo>
                    <a:lnTo>
                      <a:pt x="477" y="424"/>
                    </a:lnTo>
                    <a:lnTo>
                      <a:pt x="474" y="430"/>
                    </a:lnTo>
                    <a:lnTo>
                      <a:pt x="472" y="431"/>
                    </a:lnTo>
                    <a:lnTo>
                      <a:pt x="417" y="422"/>
                    </a:lnTo>
                    <a:lnTo>
                      <a:pt x="417" y="421"/>
                    </a:lnTo>
                    <a:lnTo>
                      <a:pt x="419" y="417"/>
                    </a:lnTo>
                    <a:lnTo>
                      <a:pt x="420" y="412"/>
                    </a:lnTo>
                    <a:lnTo>
                      <a:pt x="424" y="405"/>
                    </a:lnTo>
                    <a:lnTo>
                      <a:pt x="426" y="396"/>
                    </a:lnTo>
                    <a:lnTo>
                      <a:pt x="429" y="385"/>
                    </a:lnTo>
                    <a:lnTo>
                      <a:pt x="431" y="380"/>
                    </a:lnTo>
                    <a:lnTo>
                      <a:pt x="433" y="373"/>
                    </a:lnTo>
                    <a:lnTo>
                      <a:pt x="435" y="367"/>
                    </a:lnTo>
                    <a:lnTo>
                      <a:pt x="436" y="362"/>
                    </a:lnTo>
                    <a:lnTo>
                      <a:pt x="438" y="353"/>
                    </a:lnTo>
                    <a:lnTo>
                      <a:pt x="438" y="346"/>
                    </a:lnTo>
                    <a:lnTo>
                      <a:pt x="440" y="339"/>
                    </a:lnTo>
                    <a:lnTo>
                      <a:pt x="440" y="332"/>
                    </a:lnTo>
                    <a:lnTo>
                      <a:pt x="440" y="325"/>
                    </a:lnTo>
                    <a:lnTo>
                      <a:pt x="440" y="316"/>
                    </a:lnTo>
                    <a:lnTo>
                      <a:pt x="440" y="309"/>
                    </a:lnTo>
                    <a:lnTo>
                      <a:pt x="442" y="300"/>
                    </a:lnTo>
                    <a:lnTo>
                      <a:pt x="440" y="291"/>
                    </a:lnTo>
                    <a:lnTo>
                      <a:pt x="440" y="282"/>
                    </a:lnTo>
                    <a:lnTo>
                      <a:pt x="438" y="273"/>
                    </a:lnTo>
                    <a:lnTo>
                      <a:pt x="438" y="266"/>
                    </a:lnTo>
                    <a:lnTo>
                      <a:pt x="435" y="256"/>
                    </a:lnTo>
                    <a:lnTo>
                      <a:pt x="433" y="247"/>
                    </a:lnTo>
                    <a:lnTo>
                      <a:pt x="429" y="238"/>
                    </a:lnTo>
                    <a:lnTo>
                      <a:pt x="427" y="231"/>
                    </a:lnTo>
                    <a:lnTo>
                      <a:pt x="424" y="220"/>
                    </a:lnTo>
                    <a:lnTo>
                      <a:pt x="419" y="213"/>
                    </a:lnTo>
                    <a:lnTo>
                      <a:pt x="415" y="206"/>
                    </a:lnTo>
                    <a:lnTo>
                      <a:pt x="411" y="201"/>
                    </a:lnTo>
                    <a:lnTo>
                      <a:pt x="404" y="192"/>
                    </a:lnTo>
                    <a:lnTo>
                      <a:pt x="397" y="185"/>
                    </a:lnTo>
                    <a:lnTo>
                      <a:pt x="388" y="180"/>
                    </a:lnTo>
                    <a:lnTo>
                      <a:pt x="381" y="178"/>
                    </a:lnTo>
                    <a:lnTo>
                      <a:pt x="374" y="178"/>
                    </a:lnTo>
                    <a:lnTo>
                      <a:pt x="367" y="180"/>
                    </a:lnTo>
                    <a:lnTo>
                      <a:pt x="360" y="183"/>
                    </a:lnTo>
                    <a:lnTo>
                      <a:pt x="355" y="185"/>
                    </a:lnTo>
                    <a:lnTo>
                      <a:pt x="349" y="188"/>
                    </a:lnTo>
                    <a:lnTo>
                      <a:pt x="346" y="192"/>
                    </a:lnTo>
                    <a:lnTo>
                      <a:pt x="339" y="199"/>
                    </a:lnTo>
                    <a:lnTo>
                      <a:pt x="337" y="203"/>
                    </a:lnTo>
                    <a:lnTo>
                      <a:pt x="339" y="350"/>
                    </a:lnTo>
                    <a:lnTo>
                      <a:pt x="369" y="490"/>
                    </a:lnTo>
                    <a:lnTo>
                      <a:pt x="195" y="547"/>
                    </a:lnTo>
                    <a:lnTo>
                      <a:pt x="0" y="513"/>
                    </a:lnTo>
                    <a:lnTo>
                      <a:pt x="75" y="270"/>
                    </a:lnTo>
                    <a:lnTo>
                      <a:pt x="75" y="266"/>
                    </a:lnTo>
                    <a:lnTo>
                      <a:pt x="73" y="261"/>
                    </a:lnTo>
                    <a:lnTo>
                      <a:pt x="71" y="256"/>
                    </a:lnTo>
                    <a:lnTo>
                      <a:pt x="69" y="252"/>
                    </a:lnTo>
                    <a:lnTo>
                      <a:pt x="68" y="247"/>
                    </a:lnTo>
                    <a:lnTo>
                      <a:pt x="68" y="242"/>
                    </a:lnTo>
                    <a:lnTo>
                      <a:pt x="64" y="234"/>
                    </a:lnTo>
                    <a:lnTo>
                      <a:pt x="64" y="227"/>
                    </a:lnTo>
                    <a:lnTo>
                      <a:pt x="60" y="220"/>
                    </a:lnTo>
                    <a:lnTo>
                      <a:pt x="59" y="213"/>
                    </a:lnTo>
                    <a:lnTo>
                      <a:pt x="57" y="204"/>
                    </a:lnTo>
                    <a:lnTo>
                      <a:pt x="55" y="197"/>
                    </a:lnTo>
                    <a:lnTo>
                      <a:pt x="53" y="188"/>
                    </a:lnTo>
                    <a:lnTo>
                      <a:pt x="52" y="180"/>
                    </a:lnTo>
                    <a:lnTo>
                      <a:pt x="48" y="171"/>
                    </a:lnTo>
                    <a:lnTo>
                      <a:pt x="48" y="162"/>
                    </a:lnTo>
                    <a:lnTo>
                      <a:pt x="46" y="153"/>
                    </a:lnTo>
                    <a:lnTo>
                      <a:pt x="44" y="144"/>
                    </a:lnTo>
                    <a:lnTo>
                      <a:pt x="44" y="135"/>
                    </a:lnTo>
                    <a:lnTo>
                      <a:pt x="43" y="126"/>
                    </a:lnTo>
                    <a:lnTo>
                      <a:pt x="43" y="117"/>
                    </a:lnTo>
                    <a:lnTo>
                      <a:pt x="43" y="110"/>
                    </a:lnTo>
                    <a:lnTo>
                      <a:pt x="43" y="101"/>
                    </a:lnTo>
                    <a:lnTo>
                      <a:pt x="43" y="94"/>
                    </a:lnTo>
                    <a:lnTo>
                      <a:pt x="43" y="86"/>
                    </a:lnTo>
                    <a:lnTo>
                      <a:pt x="44" y="80"/>
                    </a:lnTo>
                    <a:lnTo>
                      <a:pt x="44" y="73"/>
                    </a:lnTo>
                    <a:lnTo>
                      <a:pt x="46" y="68"/>
                    </a:lnTo>
                    <a:lnTo>
                      <a:pt x="48" y="62"/>
                    </a:lnTo>
                    <a:lnTo>
                      <a:pt x="52" y="59"/>
                    </a:lnTo>
                    <a:lnTo>
                      <a:pt x="122" y="0"/>
                    </a:lnTo>
                    <a:close/>
                  </a:path>
                </a:pathLst>
              </a:custGeom>
              <a:solidFill>
                <a:srgbClr val="000000"/>
              </a:solidFill>
              <a:ln w="9525">
                <a:noFill/>
                <a:round/>
                <a:headEnd/>
                <a:tailEnd/>
              </a:ln>
            </p:spPr>
            <p:txBody>
              <a:bodyPr/>
              <a:lstStyle/>
              <a:p>
                <a:endParaRPr lang="en-US"/>
              </a:p>
            </p:txBody>
          </p:sp>
          <p:sp>
            <p:nvSpPr>
              <p:cNvPr id="22683" name="Freeform 27"/>
              <p:cNvSpPr>
                <a:spLocks/>
              </p:cNvSpPr>
              <p:nvPr/>
            </p:nvSpPr>
            <p:spPr bwMode="auto">
              <a:xfrm>
                <a:off x="7082056" y="2358703"/>
                <a:ext cx="565369" cy="500490"/>
              </a:xfrm>
              <a:custGeom>
                <a:avLst/>
                <a:gdLst>
                  <a:gd name="T0" fmla="*/ 17 w 244"/>
                  <a:gd name="T1" fmla="*/ 0 h 216"/>
                  <a:gd name="T2" fmla="*/ 0 w 244"/>
                  <a:gd name="T3" fmla="*/ 175 h 216"/>
                  <a:gd name="T4" fmla="*/ 237 w 244"/>
                  <a:gd name="T5" fmla="*/ 216 h 216"/>
                  <a:gd name="T6" fmla="*/ 244 w 244"/>
                  <a:gd name="T7" fmla="*/ 202 h 216"/>
                  <a:gd name="T8" fmla="*/ 21 w 244"/>
                  <a:gd name="T9" fmla="*/ 145 h 216"/>
                  <a:gd name="T10" fmla="*/ 41 w 244"/>
                  <a:gd name="T11" fmla="*/ 24 h 216"/>
                  <a:gd name="T12" fmla="*/ 17 w 244"/>
                  <a:gd name="T13" fmla="*/ 0 h 216"/>
                  <a:gd name="T14" fmla="*/ 17 w 244"/>
                  <a:gd name="T15" fmla="*/ 0 h 216"/>
                  <a:gd name="T16" fmla="*/ 0 60000 65536"/>
                  <a:gd name="T17" fmla="*/ 0 60000 65536"/>
                  <a:gd name="T18" fmla="*/ 0 60000 65536"/>
                  <a:gd name="T19" fmla="*/ 0 60000 65536"/>
                  <a:gd name="T20" fmla="*/ 0 60000 65536"/>
                  <a:gd name="T21" fmla="*/ 0 60000 65536"/>
                  <a:gd name="T22" fmla="*/ 0 60000 65536"/>
                  <a:gd name="T23" fmla="*/ 0 60000 65536"/>
                  <a:gd name="T24" fmla="*/ 0 w 244"/>
                  <a:gd name="T25" fmla="*/ 0 h 216"/>
                  <a:gd name="T26" fmla="*/ 244 w 244"/>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 h="216">
                    <a:moveTo>
                      <a:pt x="17" y="0"/>
                    </a:moveTo>
                    <a:lnTo>
                      <a:pt x="0" y="175"/>
                    </a:lnTo>
                    <a:lnTo>
                      <a:pt x="237" y="216"/>
                    </a:lnTo>
                    <a:lnTo>
                      <a:pt x="244" y="202"/>
                    </a:lnTo>
                    <a:lnTo>
                      <a:pt x="21" y="145"/>
                    </a:lnTo>
                    <a:lnTo>
                      <a:pt x="41" y="24"/>
                    </a:lnTo>
                    <a:lnTo>
                      <a:pt x="17" y="0"/>
                    </a:lnTo>
                    <a:close/>
                  </a:path>
                </a:pathLst>
              </a:custGeom>
              <a:solidFill>
                <a:srgbClr val="000000"/>
              </a:solidFill>
              <a:ln w="9525">
                <a:noFill/>
                <a:round/>
                <a:headEnd/>
                <a:tailEnd/>
              </a:ln>
            </p:spPr>
            <p:txBody>
              <a:bodyPr/>
              <a:lstStyle/>
              <a:p>
                <a:endParaRPr lang="en-US"/>
              </a:p>
            </p:txBody>
          </p:sp>
          <p:sp>
            <p:nvSpPr>
              <p:cNvPr id="22684" name="Freeform 28"/>
              <p:cNvSpPr>
                <a:spLocks/>
              </p:cNvSpPr>
              <p:nvPr/>
            </p:nvSpPr>
            <p:spPr bwMode="auto">
              <a:xfrm>
                <a:off x="7232667" y="2358703"/>
                <a:ext cx="509759" cy="405490"/>
              </a:xfrm>
              <a:custGeom>
                <a:avLst/>
                <a:gdLst>
                  <a:gd name="T0" fmla="*/ 0 w 220"/>
                  <a:gd name="T1" fmla="*/ 0 h 175"/>
                  <a:gd name="T2" fmla="*/ 220 w 220"/>
                  <a:gd name="T3" fmla="*/ 53 h 175"/>
                  <a:gd name="T4" fmla="*/ 204 w 220"/>
                  <a:gd name="T5" fmla="*/ 175 h 175"/>
                  <a:gd name="T6" fmla="*/ 190 w 220"/>
                  <a:gd name="T7" fmla="*/ 175 h 175"/>
                  <a:gd name="T8" fmla="*/ 204 w 220"/>
                  <a:gd name="T9" fmla="*/ 83 h 175"/>
                  <a:gd name="T10" fmla="*/ 6 w 220"/>
                  <a:gd name="T11" fmla="*/ 24 h 175"/>
                  <a:gd name="T12" fmla="*/ 0 w 220"/>
                  <a:gd name="T13" fmla="*/ 0 h 175"/>
                  <a:gd name="T14" fmla="*/ 0 w 220"/>
                  <a:gd name="T15" fmla="*/ 0 h 175"/>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175"/>
                  <a:gd name="T26" fmla="*/ 220 w 220"/>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175">
                    <a:moveTo>
                      <a:pt x="0" y="0"/>
                    </a:moveTo>
                    <a:lnTo>
                      <a:pt x="220" y="53"/>
                    </a:lnTo>
                    <a:lnTo>
                      <a:pt x="204" y="175"/>
                    </a:lnTo>
                    <a:lnTo>
                      <a:pt x="190" y="175"/>
                    </a:lnTo>
                    <a:lnTo>
                      <a:pt x="204" y="83"/>
                    </a:lnTo>
                    <a:lnTo>
                      <a:pt x="6" y="24"/>
                    </a:lnTo>
                    <a:lnTo>
                      <a:pt x="0" y="0"/>
                    </a:lnTo>
                    <a:close/>
                  </a:path>
                </a:pathLst>
              </a:custGeom>
              <a:solidFill>
                <a:srgbClr val="000000"/>
              </a:solidFill>
              <a:ln w="9525">
                <a:noFill/>
                <a:round/>
                <a:headEnd/>
                <a:tailEnd/>
              </a:ln>
            </p:spPr>
            <p:txBody>
              <a:bodyPr/>
              <a:lstStyle/>
              <a:p>
                <a:endParaRPr lang="en-US"/>
              </a:p>
            </p:txBody>
          </p:sp>
          <p:sp>
            <p:nvSpPr>
              <p:cNvPr id="22685" name="Freeform 29"/>
              <p:cNvSpPr>
                <a:spLocks/>
              </p:cNvSpPr>
              <p:nvPr/>
            </p:nvSpPr>
            <p:spPr bwMode="auto">
              <a:xfrm>
                <a:off x="7211813" y="2810534"/>
                <a:ext cx="194635" cy="159879"/>
              </a:xfrm>
              <a:custGeom>
                <a:avLst/>
                <a:gdLst>
                  <a:gd name="T0" fmla="*/ 27 w 84"/>
                  <a:gd name="T1" fmla="*/ 0 h 69"/>
                  <a:gd name="T2" fmla="*/ 0 w 84"/>
                  <a:gd name="T3" fmla="*/ 35 h 69"/>
                  <a:gd name="T4" fmla="*/ 24 w 84"/>
                  <a:gd name="T5" fmla="*/ 39 h 69"/>
                  <a:gd name="T6" fmla="*/ 27 w 84"/>
                  <a:gd name="T7" fmla="*/ 55 h 69"/>
                  <a:gd name="T8" fmla="*/ 52 w 84"/>
                  <a:gd name="T9" fmla="*/ 53 h 69"/>
                  <a:gd name="T10" fmla="*/ 45 w 84"/>
                  <a:gd name="T11" fmla="*/ 67 h 69"/>
                  <a:gd name="T12" fmla="*/ 63 w 84"/>
                  <a:gd name="T13" fmla="*/ 69 h 69"/>
                  <a:gd name="T14" fmla="*/ 84 w 84"/>
                  <a:gd name="T15" fmla="*/ 10 h 69"/>
                  <a:gd name="T16" fmla="*/ 27 w 84"/>
                  <a:gd name="T17" fmla="*/ 0 h 69"/>
                  <a:gd name="T18" fmla="*/ 27 w 84"/>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9"/>
                  <a:gd name="T32" fmla="*/ 84 w 84"/>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9">
                    <a:moveTo>
                      <a:pt x="27" y="0"/>
                    </a:moveTo>
                    <a:lnTo>
                      <a:pt x="0" y="35"/>
                    </a:lnTo>
                    <a:lnTo>
                      <a:pt x="24" y="39"/>
                    </a:lnTo>
                    <a:lnTo>
                      <a:pt x="27" y="55"/>
                    </a:lnTo>
                    <a:lnTo>
                      <a:pt x="52" y="53"/>
                    </a:lnTo>
                    <a:lnTo>
                      <a:pt x="45" y="67"/>
                    </a:lnTo>
                    <a:lnTo>
                      <a:pt x="63" y="69"/>
                    </a:lnTo>
                    <a:lnTo>
                      <a:pt x="84" y="10"/>
                    </a:lnTo>
                    <a:lnTo>
                      <a:pt x="27" y="0"/>
                    </a:lnTo>
                    <a:close/>
                  </a:path>
                </a:pathLst>
              </a:custGeom>
              <a:solidFill>
                <a:srgbClr val="000000"/>
              </a:solidFill>
              <a:ln w="9525">
                <a:noFill/>
                <a:round/>
                <a:headEnd/>
                <a:tailEnd/>
              </a:ln>
            </p:spPr>
            <p:txBody>
              <a:bodyPr/>
              <a:lstStyle/>
              <a:p>
                <a:endParaRPr lang="en-US"/>
              </a:p>
            </p:txBody>
          </p:sp>
          <p:sp>
            <p:nvSpPr>
              <p:cNvPr id="22686" name="Freeform 30"/>
              <p:cNvSpPr>
                <a:spLocks/>
              </p:cNvSpPr>
              <p:nvPr/>
            </p:nvSpPr>
            <p:spPr bwMode="auto">
              <a:xfrm>
                <a:off x="7177057" y="2794315"/>
                <a:ext cx="90366" cy="74147"/>
              </a:xfrm>
              <a:custGeom>
                <a:avLst/>
                <a:gdLst>
                  <a:gd name="T0" fmla="*/ 33 w 39"/>
                  <a:gd name="T1" fmla="*/ 7 h 32"/>
                  <a:gd name="T2" fmla="*/ 3 w 39"/>
                  <a:gd name="T3" fmla="*/ 0 h 32"/>
                  <a:gd name="T4" fmla="*/ 0 w 39"/>
                  <a:gd name="T5" fmla="*/ 8 h 32"/>
                  <a:gd name="T6" fmla="*/ 39 w 39"/>
                  <a:gd name="T7" fmla="*/ 32 h 32"/>
                  <a:gd name="T8" fmla="*/ 33 w 39"/>
                  <a:gd name="T9" fmla="*/ 7 h 32"/>
                  <a:gd name="T10" fmla="*/ 33 w 39"/>
                  <a:gd name="T11" fmla="*/ 7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33" y="7"/>
                    </a:moveTo>
                    <a:lnTo>
                      <a:pt x="3" y="0"/>
                    </a:lnTo>
                    <a:lnTo>
                      <a:pt x="0" y="8"/>
                    </a:lnTo>
                    <a:lnTo>
                      <a:pt x="39" y="32"/>
                    </a:lnTo>
                    <a:lnTo>
                      <a:pt x="33" y="7"/>
                    </a:lnTo>
                    <a:close/>
                  </a:path>
                </a:pathLst>
              </a:custGeom>
              <a:solidFill>
                <a:srgbClr val="000000"/>
              </a:solidFill>
              <a:ln w="9525">
                <a:noFill/>
                <a:round/>
                <a:headEnd/>
                <a:tailEnd/>
              </a:ln>
            </p:spPr>
            <p:txBody>
              <a:bodyPr/>
              <a:lstStyle/>
              <a:p>
                <a:endParaRPr lang="en-US"/>
              </a:p>
            </p:txBody>
          </p:sp>
          <p:sp>
            <p:nvSpPr>
              <p:cNvPr id="22687" name="Freeform 31"/>
              <p:cNvSpPr>
                <a:spLocks/>
              </p:cNvSpPr>
              <p:nvPr/>
            </p:nvSpPr>
            <p:spPr bwMode="auto">
              <a:xfrm>
                <a:off x="5960587" y="1939310"/>
                <a:ext cx="495856" cy="850370"/>
              </a:xfrm>
              <a:custGeom>
                <a:avLst/>
                <a:gdLst>
                  <a:gd name="T0" fmla="*/ 181 w 214"/>
                  <a:gd name="T1" fmla="*/ 0 h 367"/>
                  <a:gd name="T2" fmla="*/ 131 w 214"/>
                  <a:gd name="T3" fmla="*/ 168 h 367"/>
                  <a:gd name="T4" fmla="*/ 0 w 214"/>
                  <a:gd name="T5" fmla="*/ 354 h 367"/>
                  <a:gd name="T6" fmla="*/ 39 w 214"/>
                  <a:gd name="T7" fmla="*/ 367 h 367"/>
                  <a:gd name="T8" fmla="*/ 39 w 214"/>
                  <a:gd name="T9" fmla="*/ 365 h 367"/>
                  <a:gd name="T10" fmla="*/ 44 w 214"/>
                  <a:gd name="T11" fmla="*/ 362 h 367"/>
                  <a:gd name="T12" fmla="*/ 48 w 214"/>
                  <a:gd name="T13" fmla="*/ 360 h 367"/>
                  <a:gd name="T14" fmla="*/ 51 w 214"/>
                  <a:gd name="T15" fmla="*/ 356 h 367"/>
                  <a:gd name="T16" fmla="*/ 56 w 214"/>
                  <a:gd name="T17" fmla="*/ 354 h 367"/>
                  <a:gd name="T18" fmla="*/ 62 w 214"/>
                  <a:gd name="T19" fmla="*/ 353 h 367"/>
                  <a:gd name="T20" fmla="*/ 67 w 214"/>
                  <a:gd name="T21" fmla="*/ 347 h 367"/>
                  <a:gd name="T22" fmla="*/ 74 w 214"/>
                  <a:gd name="T23" fmla="*/ 344 h 367"/>
                  <a:gd name="T24" fmla="*/ 80 w 214"/>
                  <a:gd name="T25" fmla="*/ 340 h 367"/>
                  <a:gd name="T26" fmla="*/ 87 w 214"/>
                  <a:gd name="T27" fmla="*/ 337 h 367"/>
                  <a:gd name="T28" fmla="*/ 94 w 214"/>
                  <a:gd name="T29" fmla="*/ 331 h 367"/>
                  <a:gd name="T30" fmla="*/ 103 w 214"/>
                  <a:gd name="T31" fmla="*/ 326 h 367"/>
                  <a:gd name="T32" fmla="*/ 110 w 214"/>
                  <a:gd name="T33" fmla="*/ 321 h 367"/>
                  <a:gd name="T34" fmla="*/ 117 w 214"/>
                  <a:gd name="T35" fmla="*/ 317 h 367"/>
                  <a:gd name="T36" fmla="*/ 124 w 214"/>
                  <a:gd name="T37" fmla="*/ 310 h 367"/>
                  <a:gd name="T38" fmla="*/ 133 w 214"/>
                  <a:gd name="T39" fmla="*/ 305 h 367"/>
                  <a:gd name="T40" fmla="*/ 140 w 214"/>
                  <a:gd name="T41" fmla="*/ 299 h 367"/>
                  <a:gd name="T42" fmla="*/ 147 w 214"/>
                  <a:gd name="T43" fmla="*/ 294 h 367"/>
                  <a:gd name="T44" fmla="*/ 154 w 214"/>
                  <a:gd name="T45" fmla="*/ 289 h 367"/>
                  <a:gd name="T46" fmla="*/ 161 w 214"/>
                  <a:gd name="T47" fmla="*/ 282 h 367"/>
                  <a:gd name="T48" fmla="*/ 168 w 214"/>
                  <a:gd name="T49" fmla="*/ 276 h 367"/>
                  <a:gd name="T50" fmla="*/ 175 w 214"/>
                  <a:gd name="T51" fmla="*/ 271 h 367"/>
                  <a:gd name="T52" fmla="*/ 181 w 214"/>
                  <a:gd name="T53" fmla="*/ 266 h 367"/>
                  <a:gd name="T54" fmla="*/ 188 w 214"/>
                  <a:gd name="T55" fmla="*/ 259 h 367"/>
                  <a:gd name="T56" fmla="*/ 193 w 214"/>
                  <a:gd name="T57" fmla="*/ 255 h 367"/>
                  <a:gd name="T58" fmla="*/ 197 w 214"/>
                  <a:gd name="T59" fmla="*/ 250 h 367"/>
                  <a:gd name="T60" fmla="*/ 204 w 214"/>
                  <a:gd name="T61" fmla="*/ 241 h 367"/>
                  <a:gd name="T62" fmla="*/ 211 w 214"/>
                  <a:gd name="T63" fmla="*/ 232 h 367"/>
                  <a:gd name="T64" fmla="*/ 211 w 214"/>
                  <a:gd name="T65" fmla="*/ 221 h 367"/>
                  <a:gd name="T66" fmla="*/ 212 w 214"/>
                  <a:gd name="T67" fmla="*/ 213 h 367"/>
                  <a:gd name="T68" fmla="*/ 212 w 214"/>
                  <a:gd name="T69" fmla="*/ 205 h 367"/>
                  <a:gd name="T70" fmla="*/ 212 w 214"/>
                  <a:gd name="T71" fmla="*/ 200 h 367"/>
                  <a:gd name="T72" fmla="*/ 212 w 214"/>
                  <a:gd name="T73" fmla="*/ 195 h 367"/>
                  <a:gd name="T74" fmla="*/ 214 w 214"/>
                  <a:gd name="T75" fmla="*/ 190 h 367"/>
                  <a:gd name="T76" fmla="*/ 212 w 214"/>
                  <a:gd name="T77" fmla="*/ 182 h 367"/>
                  <a:gd name="T78" fmla="*/ 212 w 214"/>
                  <a:gd name="T79" fmla="*/ 177 h 367"/>
                  <a:gd name="T80" fmla="*/ 212 w 214"/>
                  <a:gd name="T81" fmla="*/ 170 h 367"/>
                  <a:gd name="T82" fmla="*/ 212 w 214"/>
                  <a:gd name="T83" fmla="*/ 165 h 367"/>
                  <a:gd name="T84" fmla="*/ 211 w 214"/>
                  <a:gd name="T85" fmla="*/ 158 h 367"/>
                  <a:gd name="T86" fmla="*/ 211 w 214"/>
                  <a:gd name="T87" fmla="*/ 152 h 367"/>
                  <a:gd name="T88" fmla="*/ 211 w 214"/>
                  <a:gd name="T89" fmla="*/ 145 h 367"/>
                  <a:gd name="T90" fmla="*/ 211 w 214"/>
                  <a:gd name="T91" fmla="*/ 142 h 367"/>
                  <a:gd name="T92" fmla="*/ 209 w 214"/>
                  <a:gd name="T93" fmla="*/ 135 h 367"/>
                  <a:gd name="T94" fmla="*/ 209 w 214"/>
                  <a:gd name="T95" fmla="*/ 129 h 367"/>
                  <a:gd name="T96" fmla="*/ 207 w 214"/>
                  <a:gd name="T97" fmla="*/ 124 h 367"/>
                  <a:gd name="T98" fmla="*/ 207 w 214"/>
                  <a:gd name="T99" fmla="*/ 119 h 367"/>
                  <a:gd name="T100" fmla="*/ 204 w 214"/>
                  <a:gd name="T101" fmla="*/ 110 h 367"/>
                  <a:gd name="T102" fmla="*/ 204 w 214"/>
                  <a:gd name="T103" fmla="*/ 101 h 367"/>
                  <a:gd name="T104" fmla="*/ 202 w 214"/>
                  <a:gd name="T105" fmla="*/ 94 h 367"/>
                  <a:gd name="T106" fmla="*/ 200 w 214"/>
                  <a:gd name="T107" fmla="*/ 90 h 367"/>
                  <a:gd name="T108" fmla="*/ 200 w 214"/>
                  <a:gd name="T109" fmla="*/ 87 h 367"/>
                  <a:gd name="T110" fmla="*/ 181 w 214"/>
                  <a:gd name="T111" fmla="*/ 0 h 367"/>
                  <a:gd name="T112" fmla="*/ 181 w 214"/>
                  <a:gd name="T113" fmla="*/ 0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
                  <a:gd name="T172" fmla="*/ 0 h 367"/>
                  <a:gd name="T173" fmla="*/ 214 w 214"/>
                  <a:gd name="T174" fmla="*/ 367 h 3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 h="367">
                    <a:moveTo>
                      <a:pt x="181" y="0"/>
                    </a:moveTo>
                    <a:lnTo>
                      <a:pt x="131" y="168"/>
                    </a:lnTo>
                    <a:lnTo>
                      <a:pt x="0" y="354"/>
                    </a:lnTo>
                    <a:lnTo>
                      <a:pt x="39" y="367"/>
                    </a:lnTo>
                    <a:lnTo>
                      <a:pt x="39" y="365"/>
                    </a:lnTo>
                    <a:lnTo>
                      <a:pt x="44" y="362"/>
                    </a:lnTo>
                    <a:lnTo>
                      <a:pt x="48" y="360"/>
                    </a:lnTo>
                    <a:lnTo>
                      <a:pt x="51" y="356"/>
                    </a:lnTo>
                    <a:lnTo>
                      <a:pt x="56" y="354"/>
                    </a:lnTo>
                    <a:lnTo>
                      <a:pt x="62" y="353"/>
                    </a:lnTo>
                    <a:lnTo>
                      <a:pt x="67" y="347"/>
                    </a:lnTo>
                    <a:lnTo>
                      <a:pt x="74" y="344"/>
                    </a:lnTo>
                    <a:lnTo>
                      <a:pt x="80" y="340"/>
                    </a:lnTo>
                    <a:lnTo>
                      <a:pt x="87" y="337"/>
                    </a:lnTo>
                    <a:lnTo>
                      <a:pt x="94" y="331"/>
                    </a:lnTo>
                    <a:lnTo>
                      <a:pt x="103" y="326"/>
                    </a:lnTo>
                    <a:lnTo>
                      <a:pt x="110" y="321"/>
                    </a:lnTo>
                    <a:lnTo>
                      <a:pt x="117" y="317"/>
                    </a:lnTo>
                    <a:lnTo>
                      <a:pt x="124" y="310"/>
                    </a:lnTo>
                    <a:lnTo>
                      <a:pt x="133" y="305"/>
                    </a:lnTo>
                    <a:lnTo>
                      <a:pt x="140" y="299"/>
                    </a:lnTo>
                    <a:lnTo>
                      <a:pt x="147" y="294"/>
                    </a:lnTo>
                    <a:lnTo>
                      <a:pt x="154" y="289"/>
                    </a:lnTo>
                    <a:lnTo>
                      <a:pt x="161" y="282"/>
                    </a:lnTo>
                    <a:lnTo>
                      <a:pt x="168" y="276"/>
                    </a:lnTo>
                    <a:lnTo>
                      <a:pt x="175" y="271"/>
                    </a:lnTo>
                    <a:lnTo>
                      <a:pt x="181" y="266"/>
                    </a:lnTo>
                    <a:lnTo>
                      <a:pt x="188" y="259"/>
                    </a:lnTo>
                    <a:lnTo>
                      <a:pt x="193" y="255"/>
                    </a:lnTo>
                    <a:lnTo>
                      <a:pt x="197" y="250"/>
                    </a:lnTo>
                    <a:lnTo>
                      <a:pt x="204" y="241"/>
                    </a:lnTo>
                    <a:lnTo>
                      <a:pt x="211" y="232"/>
                    </a:lnTo>
                    <a:lnTo>
                      <a:pt x="211" y="221"/>
                    </a:lnTo>
                    <a:lnTo>
                      <a:pt x="212" y="213"/>
                    </a:lnTo>
                    <a:lnTo>
                      <a:pt x="212" y="205"/>
                    </a:lnTo>
                    <a:lnTo>
                      <a:pt x="212" y="200"/>
                    </a:lnTo>
                    <a:lnTo>
                      <a:pt x="212" y="195"/>
                    </a:lnTo>
                    <a:lnTo>
                      <a:pt x="214" y="190"/>
                    </a:lnTo>
                    <a:lnTo>
                      <a:pt x="212" y="182"/>
                    </a:lnTo>
                    <a:lnTo>
                      <a:pt x="212" y="177"/>
                    </a:lnTo>
                    <a:lnTo>
                      <a:pt x="212" y="170"/>
                    </a:lnTo>
                    <a:lnTo>
                      <a:pt x="212" y="165"/>
                    </a:lnTo>
                    <a:lnTo>
                      <a:pt x="211" y="158"/>
                    </a:lnTo>
                    <a:lnTo>
                      <a:pt x="211" y="152"/>
                    </a:lnTo>
                    <a:lnTo>
                      <a:pt x="211" y="145"/>
                    </a:lnTo>
                    <a:lnTo>
                      <a:pt x="211" y="142"/>
                    </a:lnTo>
                    <a:lnTo>
                      <a:pt x="209" y="135"/>
                    </a:lnTo>
                    <a:lnTo>
                      <a:pt x="209" y="129"/>
                    </a:lnTo>
                    <a:lnTo>
                      <a:pt x="207" y="124"/>
                    </a:lnTo>
                    <a:lnTo>
                      <a:pt x="207" y="119"/>
                    </a:lnTo>
                    <a:lnTo>
                      <a:pt x="204" y="110"/>
                    </a:lnTo>
                    <a:lnTo>
                      <a:pt x="204" y="101"/>
                    </a:lnTo>
                    <a:lnTo>
                      <a:pt x="202" y="94"/>
                    </a:lnTo>
                    <a:lnTo>
                      <a:pt x="200" y="90"/>
                    </a:lnTo>
                    <a:lnTo>
                      <a:pt x="200" y="87"/>
                    </a:lnTo>
                    <a:lnTo>
                      <a:pt x="181" y="0"/>
                    </a:lnTo>
                    <a:close/>
                  </a:path>
                </a:pathLst>
              </a:custGeom>
              <a:solidFill>
                <a:srgbClr val="000000"/>
              </a:solidFill>
              <a:ln w="9525">
                <a:noFill/>
                <a:round/>
                <a:headEnd/>
                <a:tailEnd/>
              </a:ln>
            </p:spPr>
            <p:txBody>
              <a:bodyPr/>
              <a:lstStyle/>
              <a:p>
                <a:endParaRPr lang="en-US"/>
              </a:p>
            </p:txBody>
          </p:sp>
          <p:sp>
            <p:nvSpPr>
              <p:cNvPr id="22688" name="Freeform 32"/>
              <p:cNvSpPr>
                <a:spLocks/>
              </p:cNvSpPr>
              <p:nvPr/>
            </p:nvSpPr>
            <p:spPr bwMode="auto">
              <a:xfrm>
                <a:off x="6609371" y="1902237"/>
                <a:ext cx="132074" cy="373051"/>
              </a:xfrm>
              <a:custGeom>
                <a:avLst/>
                <a:gdLst>
                  <a:gd name="T0" fmla="*/ 14 w 57"/>
                  <a:gd name="T1" fmla="*/ 0 h 161"/>
                  <a:gd name="T2" fmla="*/ 0 w 57"/>
                  <a:gd name="T3" fmla="*/ 26 h 161"/>
                  <a:gd name="T4" fmla="*/ 14 w 57"/>
                  <a:gd name="T5" fmla="*/ 41 h 161"/>
                  <a:gd name="T6" fmla="*/ 2 w 57"/>
                  <a:gd name="T7" fmla="*/ 104 h 161"/>
                  <a:gd name="T8" fmla="*/ 35 w 57"/>
                  <a:gd name="T9" fmla="*/ 161 h 161"/>
                  <a:gd name="T10" fmla="*/ 57 w 57"/>
                  <a:gd name="T11" fmla="*/ 58 h 161"/>
                  <a:gd name="T12" fmla="*/ 35 w 57"/>
                  <a:gd name="T13" fmla="*/ 44 h 161"/>
                  <a:gd name="T14" fmla="*/ 35 w 57"/>
                  <a:gd name="T15" fmla="*/ 5 h 161"/>
                  <a:gd name="T16" fmla="*/ 14 w 57"/>
                  <a:gd name="T17" fmla="*/ 0 h 161"/>
                  <a:gd name="T18" fmla="*/ 14 w 57"/>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61"/>
                  <a:gd name="T32" fmla="*/ 57 w 57"/>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61">
                    <a:moveTo>
                      <a:pt x="14" y="0"/>
                    </a:moveTo>
                    <a:lnTo>
                      <a:pt x="0" y="26"/>
                    </a:lnTo>
                    <a:lnTo>
                      <a:pt x="14" y="41"/>
                    </a:lnTo>
                    <a:lnTo>
                      <a:pt x="2" y="104"/>
                    </a:lnTo>
                    <a:lnTo>
                      <a:pt x="35" y="161"/>
                    </a:lnTo>
                    <a:lnTo>
                      <a:pt x="57" y="58"/>
                    </a:lnTo>
                    <a:lnTo>
                      <a:pt x="35" y="44"/>
                    </a:lnTo>
                    <a:lnTo>
                      <a:pt x="35" y="5"/>
                    </a:lnTo>
                    <a:lnTo>
                      <a:pt x="14" y="0"/>
                    </a:lnTo>
                    <a:close/>
                  </a:path>
                </a:pathLst>
              </a:custGeom>
              <a:solidFill>
                <a:srgbClr val="000000"/>
              </a:solidFill>
              <a:ln w="9525">
                <a:noFill/>
                <a:round/>
                <a:headEnd/>
                <a:tailEnd/>
              </a:ln>
            </p:spPr>
            <p:txBody>
              <a:bodyPr/>
              <a:lstStyle/>
              <a:p>
                <a:endParaRPr lang="en-US"/>
              </a:p>
            </p:txBody>
          </p:sp>
          <p:sp>
            <p:nvSpPr>
              <p:cNvPr id="22689" name="Freeform 33"/>
              <p:cNvSpPr>
                <a:spLocks/>
              </p:cNvSpPr>
              <p:nvPr/>
            </p:nvSpPr>
            <p:spPr bwMode="auto">
              <a:xfrm>
                <a:off x="6551444" y="1786383"/>
                <a:ext cx="106586" cy="106586"/>
              </a:xfrm>
              <a:custGeom>
                <a:avLst/>
                <a:gdLst>
                  <a:gd name="T0" fmla="*/ 23 w 46"/>
                  <a:gd name="T1" fmla="*/ 0 h 46"/>
                  <a:gd name="T2" fmla="*/ 0 w 46"/>
                  <a:gd name="T3" fmla="*/ 11 h 46"/>
                  <a:gd name="T4" fmla="*/ 25 w 46"/>
                  <a:gd name="T5" fmla="*/ 46 h 46"/>
                  <a:gd name="T6" fmla="*/ 46 w 46"/>
                  <a:gd name="T7" fmla="*/ 7 h 46"/>
                  <a:gd name="T8" fmla="*/ 41 w 46"/>
                  <a:gd name="T9" fmla="*/ 6 h 46"/>
                  <a:gd name="T10" fmla="*/ 35 w 46"/>
                  <a:gd name="T11" fmla="*/ 2 h 46"/>
                  <a:gd name="T12" fmla="*/ 27 w 46"/>
                  <a:gd name="T13" fmla="*/ 0 h 46"/>
                  <a:gd name="T14" fmla="*/ 23 w 46"/>
                  <a:gd name="T15" fmla="*/ 0 h 46"/>
                  <a:gd name="T16" fmla="*/ 23 w 46"/>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6"/>
                  <a:gd name="T29" fmla="*/ 46 w 4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6">
                    <a:moveTo>
                      <a:pt x="23" y="0"/>
                    </a:moveTo>
                    <a:lnTo>
                      <a:pt x="0" y="11"/>
                    </a:lnTo>
                    <a:lnTo>
                      <a:pt x="25" y="46"/>
                    </a:lnTo>
                    <a:lnTo>
                      <a:pt x="46" y="7"/>
                    </a:lnTo>
                    <a:lnTo>
                      <a:pt x="41" y="6"/>
                    </a:lnTo>
                    <a:lnTo>
                      <a:pt x="35" y="2"/>
                    </a:lnTo>
                    <a:lnTo>
                      <a:pt x="27" y="0"/>
                    </a:lnTo>
                    <a:lnTo>
                      <a:pt x="23" y="0"/>
                    </a:lnTo>
                    <a:close/>
                  </a:path>
                </a:pathLst>
              </a:custGeom>
              <a:solidFill>
                <a:srgbClr val="000000"/>
              </a:solidFill>
              <a:ln w="9525">
                <a:noFill/>
                <a:round/>
                <a:headEnd/>
                <a:tailEnd/>
              </a:ln>
            </p:spPr>
            <p:txBody>
              <a:bodyPr/>
              <a:lstStyle/>
              <a:p>
                <a:endParaRPr lang="en-US"/>
              </a:p>
            </p:txBody>
          </p:sp>
          <p:sp>
            <p:nvSpPr>
              <p:cNvPr id="22690" name="Freeform 34"/>
              <p:cNvSpPr>
                <a:spLocks/>
              </p:cNvSpPr>
              <p:nvPr/>
            </p:nvSpPr>
            <p:spPr bwMode="auto">
              <a:xfrm>
                <a:off x="5833148" y="2764193"/>
                <a:ext cx="217806" cy="132074"/>
              </a:xfrm>
              <a:custGeom>
                <a:avLst/>
                <a:gdLst>
                  <a:gd name="T0" fmla="*/ 33 w 94"/>
                  <a:gd name="T1" fmla="*/ 0 h 57"/>
                  <a:gd name="T2" fmla="*/ 0 w 94"/>
                  <a:gd name="T3" fmla="*/ 32 h 57"/>
                  <a:gd name="T4" fmla="*/ 14 w 94"/>
                  <a:gd name="T5" fmla="*/ 41 h 57"/>
                  <a:gd name="T6" fmla="*/ 33 w 94"/>
                  <a:gd name="T7" fmla="*/ 27 h 57"/>
                  <a:gd name="T8" fmla="*/ 39 w 94"/>
                  <a:gd name="T9" fmla="*/ 34 h 57"/>
                  <a:gd name="T10" fmla="*/ 23 w 94"/>
                  <a:gd name="T11" fmla="*/ 57 h 57"/>
                  <a:gd name="T12" fmla="*/ 37 w 94"/>
                  <a:gd name="T13" fmla="*/ 57 h 57"/>
                  <a:gd name="T14" fmla="*/ 48 w 94"/>
                  <a:gd name="T15" fmla="*/ 46 h 57"/>
                  <a:gd name="T16" fmla="*/ 48 w 94"/>
                  <a:gd name="T17" fmla="*/ 55 h 57"/>
                  <a:gd name="T18" fmla="*/ 64 w 94"/>
                  <a:gd name="T19" fmla="*/ 53 h 57"/>
                  <a:gd name="T20" fmla="*/ 94 w 94"/>
                  <a:gd name="T21" fmla="*/ 23 h 57"/>
                  <a:gd name="T22" fmla="*/ 78 w 94"/>
                  <a:gd name="T23" fmla="*/ 20 h 57"/>
                  <a:gd name="T24" fmla="*/ 65 w 94"/>
                  <a:gd name="T25" fmla="*/ 30 h 57"/>
                  <a:gd name="T26" fmla="*/ 57 w 94"/>
                  <a:gd name="T27" fmla="*/ 16 h 57"/>
                  <a:gd name="T28" fmla="*/ 42 w 94"/>
                  <a:gd name="T29" fmla="*/ 16 h 57"/>
                  <a:gd name="T30" fmla="*/ 51 w 94"/>
                  <a:gd name="T31" fmla="*/ 0 h 57"/>
                  <a:gd name="T32" fmla="*/ 33 w 94"/>
                  <a:gd name="T33" fmla="*/ 0 h 57"/>
                  <a:gd name="T34" fmla="*/ 33 w 94"/>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4"/>
                  <a:gd name="T55" fmla="*/ 0 h 57"/>
                  <a:gd name="T56" fmla="*/ 94 w 94"/>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4" h="57">
                    <a:moveTo>
                      <a:pt x="33" y="0"/>
                    </a:moveTo>
                    <a:lnTo>
                      <a:pt x="0" y="32"/>
                    </a:lnTo>
                    <a:lnTo>
                      <a:pt x="14" y="41"/>
                    </a:lnTo>
                    <a:lnTo>
                      <a:pt x="33" y="27"/>
                    </a:lnTo>
                    <a:lnTo>
                      <a:pt x="39" y="34"/>
                    </a:lnTo>
                    <a:lnTo>
                      <a:pt x="23" y="57"/>
                    </a:lnTo>
                    <a:lnTo>
                      <a:pt x="37" y="57"/>
                    </a:lnTo>
                    <a:lnTo>
                      <a:pt x="48" y="46"/>
                    </a:lnTo>
                    <a:lnTo>
                      <a:pt x="48" y="55"/>
                    </a:lnTo>
                    <a:lnTo>
                      <a:pt x="64" y="53"/>
                    </a:lnTo>
                    <a:lnTo>
                      <a:pt x="94" y="23"/>
                    </a:lnTo>
                    <a:lnTo>
                      <a:pt x="78" y="20"/>
                    </a:lnTo>
                    <a:lnTo>
                      <a:pt x="65" y="30"/>
                    </a:lnTo>
                    <a:lnTo>
                      <a:pt x="57" y="16"/>
                    </a:lnTo>
                    <a:lnTo>
                      <a:pt x="42" y="16"/>
                    </a:lnTo>
                    <a:lnTo>
                      <a:pt x="51" y="0"/>
                    </a:lnTo>
                    <a:lnTo>
                      <a:pt x="33" y="0"/>
                    </a:lnTo>
                    <a:close/>
                  </a:path>
                </a:pathLst>
              </a:custGeom>
              <a:solidFill>
                <a:srgbClr val="000000"/>
              </a:solidFill>
              <a:ln w="9525">
                <a:noFill/>
                <a:round/>
                <a:headEnd/>
                <a:tailEnd/>
              </a:ln>
            </p:spPr>
            <p:txBody>
              <a:bodyPr/>
              <a:lstStyle/>
              <a:p>
                <a:endParaRPr lang="en-US"/>
              </a:p>
            </p:txBody>
          </p:sp>
          <p:sp>
            <p:nvSpPr>
              <p:cNvPr id="22691" name="Freeform 35"/>
              <p:cNvSpPr>
                <a:spLocks/>
              </p:cNvSpPr>
              <p:nvPr/>
            </p:nvSpPr>
            <p:spPr bwMode="auto">
              <a:xfrm>
                <a:off x="7248886" y="2826754"/>
                <a:ext cx="90366" cy="74147"/>
              </a:xfrm>
              <a:custGeom>
                <a:avLst/>
                <a:gdLst>
                  <a:gd name="T0" fmla="*/ 4 w 39"/>
                  <a:gd name="T1" fmla="*/ 0 h 32"/>
                  <a:gd name="T2" fmla="*/ 0 w 39"/>
                  <a:gd name="T3" fmla="*/ 21 h 32"/>
                  <a:gd name="T4" fmla="*/ 18 w 39"/>
                  <a:gd name="T5" fmla="*/ 19 h 32"/>
                  <a:gd name="T6" fmla="*/ 22 w 39"/>
                  <a:gd name="T7" fmla="*/ 32 h 32"/>
                  <a:gd name="T8" fmla="*/ 38 w 39"/>
                  <a:gd name="T9" fmla="*/ 21 h 32"/>
                  <a:gd name="T10" fmla="*/ 39 w 39"/>
                  <a:gd name="T11" fmla="*/ 7 h 32"/>
                  <a:gd name="T12" fmla="*/ 4 w 39"/>
                  <a:gd name="T13" fmla="*/ 0 h 32"/>
                  <a:gd name="T14" fmla="*/ 4 w 39"/>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2"/>
                  <a:gd name="T26" fmla="*/ 39 w 39"/>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2">
                    <a:moveTo>
                      <a:pt x="4" y="0"/>
                    </a:moveTo>
                    <a:lnTo>
                      <a:pt x="0" y="21"/>
                    </a:lnTo>
                    <a:lnTo>
                      <a:pt x="18" y="19"/>
                    </a:lnTo>
                    <a:lnTo>
                      <a:pt x="22" y="32"/>
                    </a:lnTo>
                    <a:lnTo>
                      <a:pt x="38" y="21"/>
                    </a:lnTo>
                    <a:lnTo>
                      <a:pt x="39" y="7"/>
                    </a:lnTo>
                    <a:lnTo>
                      <a:pt x="4" y="0"/>
                    </a:lnTo>
                    <a:close/>
                  </a:path>
                </a:pathLst>
              </a:custGeom>
              <a:solidFill>
                <a:srgbClr val="FFE6D9"/>
              </a:solidFill>
              <a:ln w="9525">
                <a:noFill/>
                <a:round/>
                <a:headEnd/>
                <a:tailEnd/>
              </a:ln>
            </p:spPr>
            <p:txBody>
              <a:bodyPr/>
              <a:lstStyle/>
              <a:p>
                <a:endParaRPr lang="en-US"/>
              </a:p>
            </p:txBody>
          </p:sp>
          <p:sp>
            <p:nvSpPr>
              <p:cNvPr id="22692" name="Freeform 36"/>
              <p:cNvSpPr>
                <a:spLocks/>
              </p:cNvSpPr>
              <p:nvPr/>
            </p:nvSpPr>
            <p:spPr bwMode="auto">
              <a:xfrm>
                <a:off x="6514371" y="2546387"/>
                <a:ext cx="164513" cy="345246"/>
              </a:xfrm>
              <a:custGeom>
                <a:avLst/>
                <a:gdLst>
                  <a:gd name="T0" fmla="*/ 0 w 71"/>
                  <a:gd name="T1" fmla="*/ 137 h 149"/>
                  <a:gd name="T2" fmla="*/ 71 w 71"/>
                  <a:gd name="T3" fmla="*/ 0 h 149"/>
                  <a:gd name="T4" fmla="*/ 71 w 71"/>
                  <a:gd name="T5" fmla="*/ 34 h 149"/>
                  <a:gd name="T6" fmla="*/ 34 w 71"/>
                  <a:gd name="T7" fmla="*/ 149 h 149"/>
                  <a:gd name="T8" fmla="*/ 0 w 71"/>
                  <a:gd name="T9" fmla="*/ 137 h 149"/>
                  <a:gd name="T10" fmla="*/ 0 w 71"/>
                  <a:gd name="T11" fmla="*/ 137 h 149"/>
                  <a:gd name="T12" fmla="*/ 0 60000 65536"/>
                  <a:gd name="T13" fmla="*/ 0 60000 65536"/>
                  <a:gd name="T14" fmla="*/ 0 60000 65536"/>
                  <a:gd name="T15" fmla="*/ 0 60000 65536"/>
                  <a:gd name="T16" fmla="*/ 0 60000 65536"/>
                  <a:gd name="T17" fmla="*/ 0 60000 65536"/>
                  <a:gd name="T18" fmla="*/ 0 w 71"/>
                  <a:gd name="T19" fmla="*/ 0 h 149"/>
                  <a:gd name="T20" fmla="*/ 71 w 71"/>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71" h="149">
                    <a:moveTo>
                      <a:pt x="0" y="137"/>
                    </a:moveTo>
                    <a:lnTo>
                      <a:pt x="71" y="0"/>
                    </a:lnTo>
                    <a:lnTo>
                      <a:pt x="71" y="34"/>
                    </a:lnTo>
                    <a:lnTo>
                      <a:pt x="34" y="149"/>
                    </a:lnTo>
                    <a:lnTo>
                      <a:pt x="0" y="137"/>
                    </a:lnTo>
                    <a:close/>
                  </a:path>
                </a:pathLst>
              </a:custGeom>
              <a:solidFill>
                <a:srgbClr val="FFFFFF"/>
              </a:solidFill>
              <a:ln w="9525">
                <a:noFill/>
                <a:round/>
                <a:headEnd/>
                <a:tailEnd/>
              </a:ln>
            </p:spPr>
            <p:txBody>
              <a:bodyPr/>
              <a:lstStyle/>
              <a:p>
                <a:endParaRPr lang="en-US"/>
              </a:p>
            </p:txBody>
          </p:sp>
        </p:grpSp>
        <p:grpSp>
          <p:nvGrpSpPr>
            <p:cNvPr id="22570" name="Group 80"/>
            <p:cNvGrpSpPr>
              <a:grpSpLocks/>
            </p:cNvGrpSpPr>
            <p:nvPr/>
          </p:nvGrpSpPr>
          <p:grpSpPr bwMode="auto">
            <a:xfrm>
              <a:off x="5286374" y="2214552"/>
              <a:ext cx="847026" cy="1579787"/>
              <a:chOff x="5833148" y="1260405"/>
              <a:chExt cx="1909278" cy="3225381"/>
            </a:xfrm>
          </p:grpSpPr>
          <p:sp>
            <p:nvSpPr>
              <p:cNvPr id="22651" name="Freeform 9"/>
              <p:cNvSpPr>
                <a:spLocks/>
              </p:cNvSpPr>
              <p:nvPr/>
            </p:nvSpPr>
            <p:spPr bwMode="auto">
              <a:xfrm>
                <a:off x="6507419" y="1758578"/>
                <a:ext cx="421709" cy="681223"/>
              </a:xfrm>
              <a:custGeom>
                <a:avLst/>
                <a:gdLst>
                  <a:gd name="T0" fmla="*/ 49 w 182"/>
                  <a:gd name="T1" fmla="*/ 19 h 294"/>
                  <a:gd name="T2" fmla="*/ 148 w 182"/>
                  <a:gd name="T3" fmla="*/ 0 h 294"/>
                  <a:gd name="T4" fmla="*/ 182 w 182"/>
                  <a:gd name="T5" fmla="*/ 0 h 294"/>
                  <a:gd name="T6" fmla="*/ 156 w 182"/>
                  <a:gd name="T7" fmla="*/ 25 h 294"/>
                  <a:gd name="T8" fmla="*/ 74 w 182"/>
                  <a:gd name="T9" fmla="*/ 294 h 294"/>
                  <a:gd name="T10" fmla="*/ 70 w 182"/>
                  <a:gd name="T11" fmla="*/ 292 h 294"/>
                  <a:gd name="T12" fmla="*/ 65 w 182"/>
                  <a:gd name="T13" fmla="*/ 291 h 294"/>
                  <a:gd name="T14" fmla="*/ 56 w 182"/>
                  <a:gd name="T15" fmla="*/ 285 h 294"/>
                  <a:gd name="T16" fmla="*/ 46 w 182"/>
                  <a:gd name="T17" fmla="*/ 280 h 294"/>
                  <a:gd name="T18" fmla="*/ 35 w 182"/>
                  <a:gd name="T19" fmla="*/ 273 h 294"/>
                  <a:gd name="T20" fmla="*/ 28 w 182"/>
                  <a:gd name="T21" fmla="*/ 269 h 294"/>
                  <a:gd name="T22" fmla="*/ 21 w 182"/>
                  <a:gd name="T23" fmla="*/ 264 h 294"/>
                  <a:gd name="T24" fmla="*/ 19 w 182"/>
                  <a:gd name="T25" fmla="*/ 262 h 294"/>
                  <a:gd name="T26" fmla="*/ 17 w 182"/>
                  <a:gd name="T27" fmla="*/ 257 h 294"/>
                  <a:gd name="T28" fmla="*/ 17 w 182"/>
                  <a:gd name="T29" fmla="*/ 250 h 294"/>
                  <a:gd name="T30" fmla="*/ 15 w 182"/>
                  <a:gd name="T31" fmla="*/ 243 h 294"/>
                  <a:gd name="T32" fmla="*/ 15 w 182"/>
                  <a:gd name="T33" fmla="*/ 237 h 294"/>
                  <a:gd name="T34" fmla="*/ 15 w 182"/>
                  <a:gd name="T35" fmla="*/ 230 h 294"/>
                  <a:gd name="T36" fmla="*/ 15 w 182"/>
                  <a:gd name="T37" fmla="*/ 223 h 294"/>
                  <a:gd name="T38" fmla="*/ 14 w 182"/>
                  <a:gd name="T39" fmla="*/ 214 h 294"/>
                  <a:gd name="T40" fmla="*/ 14 w 182"/>
                  <a:gd name="T41" fmla="*/ 204 h 294"/>
                  <a:gd name="T42" fmla="*/ 12 w 182"/>
                  <a:gd name="T43" fmla="*/ 195 h 294"/>
                  <a:gd name="T44" fmla="*/ 12 w 182"/>
                  <a:gd name="T45" fmla="*/ 186 h 294"/>
                  <a:gd name="T46" fmla="*/ 10 w 182"/>
                  <a:gd name="T47" fmla="*/ 174 h 294"/>
                  <a:gd name="T48" fmla="*/ 10 w 182"/>
                  <a:gd name="T49" fmla="*/ 165 h 294"/>
                  <a:gd name="T50" fmla="*/ 8 w 182"/>
                  <a:gd name="T51" fmla="*/ 154 h 294"/>
                  <a:gd name="T52" fmla="*/ 8 w 182"/>
                  <a:gd name="T53" fmla="*/ 143 h 294"/>
                  <a:gd name="T54" fmla="*/ 8 w 182"/>
                  <a:gd name="T55" fmla="*/ 138 h 294"/>
                  <a:gd name="T56" fmla="*/ 7 w 182"/>
                  <a:gd name="T57" fmla="*/ 131 h 294"/>
                  <a:gd name="T58" fmla="*/ 7 w 182"/>
                  <a:gd name="T59" fmla="*/ 126 h 294"/>
                  <a:gd name="T60" fmla="*/ 7 w 182"/>
                  <a:gd name="T61" fmla="*/ 122 h 294"/>
                  <a:gd name="T62" fmla="*/ 5 w 182"/>
                  <a:gd name="T63" fmla="*/ 110 h 294"/>
                  <a:gd name="T64" fmla="*/ 5 w 182"/>
                  <a:gd name="T65" fmla="*/ 101 h 294"/>
                  <a:gd name="T66" fmla="*/ 3 w 182"/>
                  <a:gd name="T67" fmla="*/ 90 h 294"/>
                  <a:gd name="T68" fmla="*/ 3 w 182"/>
                  <a:gd name="T69" fmla="*/ 81 h 294"/>
                  <a:gd name="T70" fmla="*/ 1 w 182"/>
                  <a:gd name="T71" fmla="*/ 71 h 294"/>
                  <a:gd name="T72" fmla="*/ 1 w 182"/>
                  <a:gd name="T73" fmla="*/ 64 h 294"/>
                  <a:gd name="T74" fmla="*/ 1 w 182"/>
                  <a:gd name="T75" fmla="*/ 55 h 294"/>
                  <a:gd name="T76" fmla="*/ 1 w 182"/>
                  <a:gd name="T77" fmla="*/ 49 h 294"/>
                  <a:gd name="T78" fmla="*/ 0 w 182"/>
                  <a:gd name="T79" fmla="*/ 42 h 294"/>
                  <a:gd name="T80" fmla="*/ 0 w 182"/>
                  <a:gd name="T81" fmla="*/ 39 h 294"/>
                  <a:gd name="T82" fmla="*/ 0 w 182"/>
                  <a:gd name="T83" fmla="*/ 32 h 294"/>
                  <a:gd name="T84" fmla="*/ 0 w 182"/>
                  <a:gd name="T85" fmla="*/ 28 h 294"/>
                  <a:gd name="T86" fmla="*/ 49 w 182"/>
                  <a:gd name="T87" fmla="*/ 19 h 294"/>
                  <a:gd name="T88" fmla="*/ 49 w 182"/>
                  <a:gd name="T89" fmla="*/ 19 h 2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2"/>
                  <a:gd name="T136" fmla="*/ 0 h 294"/>
                  <a:gd name="T137" fmla="*/ 182 w 182"/>
                  <a:gd name="T138" fmla="*/ 294 h 2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2" h="294">
                    <a:moveTo>
                      <a:pt x="49" y="19"/>
                    </a:moveTo>
                    <a:lnTo>
                      <a:pt x="148" y="0"/>
                    </a:lnTo>
                    <a:lnTo>
                      <a:pt x="182" y="0"/>
                    </a:lnTo>
                    <a:lnTo>
                      <a:pt x="156" y="25"/>
                    </a:lnTo>
                    <a:lnTo>
                      <a:pt x="74" y="294"/>
                    </a:lnTo>
                    <a:lnTo>
                      <a:pt x="70" y="292"/>
                    </a:lnTo>
                    <a:lnTo>
                      <a:pt x="65" y="291"/>
                    </a:lnTo>
                    <a:lnTo>
                      <a:pt x="56" y="285"/>
                    </a:lnTo>
                    <a:lnTo>
                      <a:pt x="46" y="280"/>
                    </a:lnTo>
                    <a:lnTo>
                      <a:pt x="35" y="273"/>
                    </a:lnTo>
                    <a:lnTo>
                      <a:pt x="28" y="269"/>
                    </a:lnTo>
                    <a:lnTo>
                      <a:pt x="21" y="264"/>
                    </a:lnTo>
                    <a:lnTo>
                      <a:pt x="19" y="262"/>
                    </a:lnTo>
                    <a:lnTo>
                      <a:pt x="17" y="257"/>
                    </a:lnTo>
                    <a:lnTo>
                      <a:pt x="17" y="250"/>
                    </a:lnTo>
                    <a:lnTo>
                      <a:pt x="15" y="243"/>
                    </a:lnTo>
                    <a:lnTo>
                      <a:pt x="15" y="237"/>
                    </a:lnTo>
                    <a:lnTo>
                      <a:pt x="15" y="230"/>
                    </a:lnTo>
                    <a:lnTo>
                      <a:pt x="15" y="223"/>
                    </a:lnTo>
                    <a:lnTo>
                      <a:pt x="14" y="214"/>
                    </a:lnTo>
                    <a:lnTo>
                      <a:pt x="14" y="204"/>
                    </a:lnTo>
                    <a:lnTo>
                      <a:pt x="12" y="195"/>
                    </a:lnTo>
                    <a:lnTo>
                      <a:pt x="12" y="186"/>
                    </a:lnTo>
                    <a:lnTo>
                      <a:pt x="10" y="174"/>
                    </a:lnTo>
                    <a:lnTo>
                      <a:pt x="10" y="165"/>
                    </a:lnTo>
                    <a:lnTo>
                      <a:pt x="8" y="154"/>
                    </a:lnTo>
                    <a:lnTo>
                      <a:pt x="8" y="143"/>
                    </a:lnTo>
                    <a:lnTo>
                      <a:pt x="8" y="138"/>
                    </a:lnTo>
                    <a:lnTo>
                      <a:pt x="7" y="131"/>
                    </a:lnTo>
                    <a:lnTo>
                      <a:pt x="7" y="126"/>
                    </a:lnTo>
                    <a:lnTo>
                      <a:pt x="7" y="122"/>
                    </a:lnTo>
                    <a:lnTo>
                      <a:pt x="5" y="110"/>
                    </a:lnTo>
                    <a:lnTo>
                      <a:pt x="5" y="101"/>
                    </a:lnTo>
                    <a:lnTo>
                      <a:pt x="3" y="90"/>
                    </a:lnTo>
                    <a:lnTo>
                      <a:pt x="3" y="81"/>
                    </a:lnTo>
                    <a:lnTo>
                      <a:pt x="1" y="71"/>
                    </a:lnTo>
                    <a:lnTo>
                      <a:pt x="1" y="64"/>
                    </a:lnTo>
                    <a:lnTo>
                      <a:pt x="1" y="55"/>
                    </a:lnTo>
                    <a:lnTo>
                      <a:pt x="1" y="49"/>
                    </a:lnTo>
                    <a:lnTo>
                      <a:pt x="0" y="42"/>
                    </a:lnTo>
                    <a:lnTo>
                      <a:pt x="0" y="39"/>
                    </a:lnTo>
                    <a:lnTo>
                      <a:pt x="0" y="32"/>
                    </a:lnTo>
                    <a:lnTo>
                      <a:pt x="0" y="28"/>
                    </a:lnTo>
                    <a:lnTo>
                      <a:pt x="49" y="19"/>
                    </a:lnTo>
                    <a:close/>
                  </a:path>
                </a:pathLst>
              </a:custGeom>
              <a:solidFill>
                <a:srgbClr val="FFFFFF"/>
              </a:solidFill>
              <a:ln w="9525">
                <a:noFill/>
                <a:round/>
                <a:headEnd/>
                <a:tailEnd/>
              </a:ln>
            </p:spPr>
            <p:txBody>
              <a:bodyPr/>
              <a:lstStyle/>
              <a:p>
                <a:endParaRPr lang="en-US"/>
              </a:p>
            </p:txBody>
          </p:sp>
          <p:sp>
            <p:nvSpPr>
              <p:cNvPr id="22652" name="Freeform 12"/>
              <p:cNvSpPr>
                <a:spLocks/>
              </p:cNvSpPr>
              <p:nvPr/>
            </p:nvSpPr>
            <p:spPr bwMode="auto">
              <a:xfrm>
                <a:off x="7146935" y="2349434"/>
                <a:ext cx="553783" cy="456466"/>
              </a:xfrm>
              <a:custGeom>
                <a:avLst/>
                <a:gdLst>
                  <a:gd name="T0" fmla="*/ 0 w 239"/>
                  <a:gd name="T1" fmla="*/ 0 h 197"/>
                  <a:gd name="T2" fmla="*/ 239 w 239"/>
                  <a:gd name="T3" fmla="*/ 66 h 197"/>
                  <a:gd name="T4" fmla="*/ 206 w 239"/>
                  <a:gd name="T5" fmla="*/ 197 h 197"/>
                  <a:gd name="T6" fmla="*/ 9 w 239"/>
                  <a:gd name="T7" fmla="*/ 142 h 197"/>
                  <a:gd name="T8" fmla="*/ 14 w 239"/>
                  <a:gd name="T9" fmla="*/ 30 h 197"/>
                  <a:gd name="T10" fmla="*/ 0 w 239"/>
                  <a:gd name="T11" fmla="*/ 0 h 197"/>
                  <a:gd name="T12" fmla="*/ 0 w 239"/>
                  <a:gd name="T13" fmla="*/ 0 h 197"/>
                  <a:gd name="T14" fmla="*/ 0 60000 65536"/>
                  <a:gd name="T15" fmla="*/ 0 60000 65536"/>
                  <a:gd name="T16" fmla="*/ 0 60000 65536"/>
                  <a:gd name="T17" fmla="*/ 0 60000 65536"/>
                  <a:gd name="T18" fmla="*/ 0 60000 65536"/>
                  <a:gd name="T19" fmla="*/ 0 60000 65536"/>
                  <a:gd name="T20" fmla="*/ 0 60000 65536"/>
                  <a:gd name="T21" fmla="*/ 0 w 239"/>
                  <a:gd name="T22" fmla="*/ 0 h 197"/>
                  <a:gd name="T23" fmla="*/ 239 w 23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97">
                    <a:moveTo>
                      <a:pt x="0" y="0"/>
                    </a:moveTo>
                    <a:lnTo>
                      <a:pt x="239" y="66"/>
                    </a:lnTo>
                    <a:lnTo>
                      <a:pt x="206" y="197"/>
                    </a:lnTo>
                    <a:lnTo>
                      <a:pt x="9" y="142"/>
                    </a:lnTo>
                    <a:lnTo>
                      <a:pt x="14" y="30"/>
                    </a:lnTo>
                    <a:lnTo>
                      <a:pt x="0" y="0"/>
                    </a:lnTo>
                    <a:close/>
                  </a:path>
                </a:pathLst>
              </a:custGeom>
              <a:solidFill>
                <a:srgbClr val="669EE6"/>
              </a:solidFill>
              <a:ln w="9525">
                <a:noFill/>
                <a:round/>
                <a:headEnd/>
                <a:tailEnd/>
              </a:ln>
            </p:spPr>
            <p:txBody>
              <a:bodyPr/>
              <a:lstStyle/>
              <a:p>
                <a:endParaRPr lang="en-US"/>
              </a:p>
            </p:txBody>
          </p:sp>
          <p:sp>
            <p:nvSpPr>
              <p:cNvPr id="22653" name="Freeform 18"/>
              <p:cNvSpPr>
                <a:spLocks/>
              </p:cNvSpPr>
              <p:nvPr/>
            </p:nvSpPr>
            <p:spPr bwMode="auto">
              <a:xfrm>
                <a:off x="6572298" y="1466625"/>
                <a:ext cx="356831" cy="356831"/>
              </a:xfrm>
              <a:custGeom>
                <a:avLst/>
                <a:gdLst>
                  <a:gd name="T0" fmla="*/ 0 w 154"/>
                  <a:gd name="T1" fmla="*/ 12 h 154"/>
                  <a:gd name="T2" fmla="*/ 7 w 154"/>
                  <a:gd name="T3" fmla="*/ 51 h 154"/>
                  <a:gd name="T4" fmla="*/ 44 w 154"/>
                  <a:gd name="T5" fmla="*/ 154 h 154"/>
                  <a:gd name="T6" fmla="*/ 115 w 154"/>
                  <a:gd name="T7" fmla="*/ 117 h 154"/>
                  <a:gd name="T8" fmla="*/ 149 w 154"/>
                  <a:gd name="T9" fmla="*/ 69 h 154"/>
                  <a:gd name="T10" fmla="*/ 154 w 154"/>
                  <a:gd name="T11" fmla="*/ 28 h 154"/>
                  <a:gd name="T12" fmla="*/ 151 w 154"/>
                  <a:gd name="T13" fmla="*/ 26 h 154"/>
                  <a:gd name="T14" fmla="*/ 149 w 154"/>
                  <a:gd name="T15" fmla="*/ 26 h 154"/>
                  <a:gd name="T16" fmla="*/ 143 w 154"/>
                  <a:gd name="T17" fmla="*/ 25 h 154"/>
                  <a:gd name="T18" fmla="*/ 138 w 154"/>
                  <a:gd name="T19" fmla="*/ 23 h 154"/>
                  <a:gd name="T20" fmla="*/ 131 w 154"/>
                  <a:gd name="T21" fmla="*/ 19 h 154"/>
                  <a:gd name="T22" fmla="*/ 126 w 154"/>
                  <a:gd name="T23" fmla="*/ 18 h 154"/>
                  <a:gd name="T24" fmla="*/ 117 w 154"/>
                  <a:gd name="T25" fmla="*/ 16 h 154"/>
                  <a:gd name="T26" fmla="*/ 110 w 154"/>
                  <a:gd name="T27" fmla="*/ 14 h 154"/>
                  <a:gd name="T28" fmla="*/ 101 w 154"/>
                  <a:gd name="T29" fmla="*/ 11 h 154"/>
                  <a:gd name="T30" fmla="*/ 92 w 154"/>
                  <a:gd name="T31" fmla="*/ 7 h 154"/>
                  <a:gd name="T32" fmla="*/ 85 w 154"/>
                  <a:gd name="T33" fmla="*/ 5 h 154"/>
                  <a:gd name="T34" fmla="*/ 78 w 154"/>
                  <a:gd name="T35" fmla="*/ 3 h 154"/>
                  <a:gd name="T36" fmla="*/ 73 w 154"/>
                  <a:gd name="T37" fmla="*/ 2 h 154"/>
                  <a:gd name="T38" fmla="*/ 67 w 154"/>
                  <a:gd name="T39" fmla="*/ 0 h 154"/>
                  <a:gd name="T40" fmla="*/ 64 w 154"/>
                  <a:gd name="T41" fmla="*/ 0 h 154"/>
                  <a:gd name="T42" fmla="*/ 58 w 154"/>
                  <a:gd name="T43" fmla="*/ 0 h 154"/>
                  <a:gd name="T44" fmla="*/ 51 w 154"/>
                  <a:gd name="T45" fmla="*/ 2 h 154"/>
                  <a:gd name="T46" fmla="*/ 46 w 154"/>
                  <a:gd name="T47" fmla="*/ 2 h 154"/>
                  <a:gd name="T48" fmla="*/ 41 w 154"/>
                  <a:gd name="T49" fmla="*/ 3 h 154"/>
                  <a:gd name="T50" fmla="*/ 35 w 154"/>
                  <a:gd name="T51" fmla="*/ 3 h 154"/>
                  <a:gd name="T52" fmla="*/ 30 w 154"/>
                  <a:gd name="T53" fmla="*/ 5 h 154"/>
                  <a:gd name="T54" fmla="*/ 23 w 154"/>
                  <a:gd name="T55" fmla="*/ 5 h 154"/>
                  <a:gd name="T56" fmla="*/ 18 w 154"/>
                  <a:gd name="T57" fmla="*/ 7 h 154"/>
                  <a:gd name="T58" fmla="*/ 12 w 154"/>
                  <a:gd name="T59" fmla="*/ 7 h 154"/>
                  <a:gd name="T60" fmla="*/ 9 w 154"/>
                  <a:gd name="T61" fmla="*/ 11 h 154"/>
                  <a:gd name="T62" fmla="*/ 2 w 154"/>
                  <a:gd name="T63" fmla="*/ 11 h 154"/>
                  <a:gd name="T64" fmla="*/ 0 w 154"/>
                  <a:gd name="T65" fmla="*/ 12 h 154"/>
                  <a:gd name="T66" fmla="*/ 0 w 154"/>
                  <a:gd name="T67" fmla="*/ 12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0" y="12"/>
                    </a:moveTo>
                    <a:lnTo>
                      <a:pt x="7" y="51"/>
                    </a:lnTo>
                    <a:lnTo>
                      <a:pt x="44" y="154"/>
                    </a:lnTo>
                    <a:lnTo>
                      <a:pt x="115" y="117"/>
                    </a:lnTo>
                    <a:lnTo>
                      <a:pt x="149" y="69"/>
                    </a:lnTo>
                    <a:lnTo>
                      <a:pt x="154" y="28"/>
                    </a:lnTo>
                    <a:lnTo>
                      <a:pt x="151" y="26"/>
                    </a:lnTo>
                    <a:lnTo>
                      <a:pt x="149" y="26"/>
                    </a:lnTo>
                    <a:lnTo>
                      <a:pt x="143" y="25"/>
                    </a:lnTo>
                    <a:lnTo>
                      <a:pt x="138" y="23"/>
                    </a:lnTo>
                    <a:lnTo>
                      <a:pt x="131" y="19"/>
                    </a:lnTo>
                    <a:lnTo>
                      <a:pt x="126" y="18"/>
                    </a:lnTo>
                    <a:lnTo>
                      <a:pt x="117" y="16"/>
                    </a:lnTo>
                    <a:lnTo>
                      <a:pt x="110" y="14"/>
                    </a:lnTo>
                    <a:lnTo>
                      <a:pt x="101" y="11"/>
                    </a:lnTo>
                    <a:lnTo>
                      <a:pt x="92" y="7"/>
                    </a:lnTo>
                    <a:lnTo>
                      <a:pt x="85" y="5"/>
                    </a:lnTo>
                    <a:lnTo>
                      <a:pt x="78" y="3"/>
                    </a:lnTo>
                    <a:lnTo>
                      <a:pt x="73" y="2"/>
                    </a:lnTo>
                    <a:lnTo>
                      <a:pt x="67" y="0"/>
                    </a:lnTo>
                    <a:lnTo>
                      <a:pt x="64" y="0"/>
                    </a:lnTo>
                    <a:lnTo>
                      <a:pt x="58" y="0"/>
                    </a:lnTo>
                    <a:lnTo>
                      <a:pt x="51" y="2"/>
                    </a:lnTo>
                    <a:lnTo>
                      <a:pt x="46" y="2"/>
                    </a:lnTo>
                    <a:lnTo>
                      <a:pt x="41" y="3"/>
                    </a:lnTo>
                    <a:lnTo>
                      <a:pt x="35" y="3"/>
                    </a:lnTo>
                    <a:lnTo>
                      <a:pt x="30" y="5"/>
                    </a:lnTo>
                    <a:lnTo>
                      <a:pt x="23" y="5"/>
                    </a:lnTo>
                    <a:lnTo>
                      <a:pt x="18" y="7"/>
                    </a:lnTo>
                    <a:lnTo>
                      <a:pt x="12" y="7"/>
                    </a:lnTo>
                    <a:lnTo>
                      <a:pt x="9" y="11"/>
                    </a:lnTo>
                    <a:lnTo>
                      <a:pt x="2" y="11"/>
                    </a:lnTo>
                    <a:lnTo>
                      <a:pt x="0" y="12"/>
                    </a:lnTo>
                    <a:close/>
                  </a:path>
                </a:pathLst>
              </a:custGeom>
              <a:solidFill>
                <a:srgbClr val="FFE6D9"/>
              </a:solidFill>
              <a:ln w="9525">
                <a:noFill/>
                <a:round/>
                <a:headEnd/>
                <a:tailEnd/>
              </a:ln>
            </p:spPr>
            <p:txBody>
              <a:bodyPr/>
              <a:lstStyle/>
              <a:p>
                <a:endParaRPr lang="en-US"/>
              </a:p>
            </p:txBody>
          </p:sp>
          <p:sp>
            <p:nvSpPr>
              <p:cNvPr id="22654" name="Freeform 19"/>
              <p:cNvSpPr>
                <a:spLocks/>
              </p:cNvSpPr>
              <p:nvPr/>
            </p:nvSpPr>
            <p:spPr bwMode="auto">
              <a:xfrm>
                <a:off x="6583883" y="1313698"/>
                <a:ext cx="391587" cy="264148"/>
              </a:xfrm>
              <a:custGeom>
                <a:avLst/>
                <a:gdLst>
                  <a:gd name="T0" fmla="*/ 0 w 169"/>
                  <a:gd name="T1" fmla="*/ 78 h 114"/>
                  <a:gd name="T2" fmla="*/ 7 w 169"/>
                  <a:gd name="T3" fmla="*/ 48 h 114"/>
                  <a:gd name="T4" fmla="*/ 62 w 169"/>
                  <a:gd name="T5" fmla="*/ 0 h 114"/>
                  <a:gd name="T6" fmla="*/ 110 w 169"/>
                  <a:gd name="T7" fmla="*/ 25 h 114"/>
                  <a:gd name="T8" fmla="*/ 158 w 169"/>
                  <a:gd name="T9" fmla="*/ 27 h 114"/>
                  <a:gd name="T10" fmla="*/ 169 w 169"/>
                  <a:gd name="T11" fmla="*/ 77 h 114"/>
                  <a:gd name="T12" fmla="*/ 153 w 169"/>
                  <a:gd name="T13" fmla="*/ 114 h 114"/>
                  <a:gd name="T14" fmla="*/ 80 w 169"/>
                  <a:gd name="T15" fmla="*/ 80 h 114"/>
                  <a:gd name="T16" fmla="*/ 0 w 169"/>
                  <a:gd name="T17" fmla="*/ 78 h 114"/>
                  <a:gd name="T18" fmla="*/ 0 w 169"/>
                  <a:gd name="T19" fmla="*/ 78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14"/>
                  <a:gd name="T32" fmla="*/ 169 w 169"/>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14">
                    <a:moveTo>
                      <a:pt x="0" y="78"/>
                    </a:moveTo>
                    <a:lnTo>
                      <a:pt x="7" y="48"/>
                    </a:lnTo>
                    <a:lnTo>
                      <a:pt x="62" y="0"/>
                    </a:lnTo>
                    <a:lnTo>
                      <a:pt x="110" y="25"/>
                    </a:lnTo>
                    <a:lnTo>
                      <a:pt x="158" y="27"/>
                    </a:lnTo>
                    <a:lnTo>
                      <a:pt x="169" y="77"/>
                    </a:lnTo>
                    <a:lnTo>
                      <a:pt x="153" y="114"/>
                    </a:lnTo>
                    <a:lnTo>
                      <a:pt x="80" y="80"/>
                    </a:lnTo>
                    <a:lnTo>
                      <a:pt x="0" y="78"/>
                    </a:lnTo>
                    <a:close/>
                  </a:path>
                </a:pathLst>
              </a:custGeom>
              <a:solidFill>
                <a:srgbClr val="B3B3B3"/>
              </a:solidFill>
              <a:ln w="9525">
                <a:noFill/>
                <a:round/>
                <a:headEnd/>
                <a:tailEnd/>
              </a:ln>
            </p:spPr>
            <p:txBody>
              <a:bodyPr/>
              <a:lstStyle/>
              <a:p>
                <a:endParaRPr lang="en-US"/>
              </a:p>
            </p:txBody>
          </p:sp>
          <p:sp>
            <p:nvSpPr>
              <p:cNvPr id="22655" name="Freeform 20"/>
              <p:cNvSpPr>
                <a:spLocks/>
              </p:cNvSpPr>
              <p:nvPr/>
            </p:nvSpPr>
            <p:spPr bwMode="auto">
              <a:xfrm>
                <a:off x="6407785" y="1466625"/>
                <a:ext cx="637198" cy="208538"/>
              </a:xfrm>
              <a:custGeom>
                <a:avLst/>
                <a:gdLst>
                  <a:gd name="T0" fmla="*/ 51 w 275"/>
                  <a:gd name="T1" fmla="*/ 69 h 90"/>
                  <a:gd name="T2" fmla="*/ 37 w 275"/>
                  <a:gd name="T3" fmla="*/ 62 h 90"/>
                  <a:gd name="T4" fmla="*/ 25 w 275"/>
                  <a:gd name="T5" fmla="*/ 57 h 90"/>
                  <a:gd name="T6" fmla="*/ 14 w 275"/>
                  <a:gd name="T7" fmla="*/ 51 h 90"/>
                  <a:gd name="T8" fmla="*/ 4 w 275"/>
                  <a:gd name="T9" fmla="*/ 42 h 90"/>
                  <a:gd name="T10" fmla="*/ 0 w 275"/>
                  <a:gd name="T11" fmla="*/ 28 h 90"/>
                  <a:gd name="T12" fmla="*/ 12 w 275"/>
                  <a:gd name="T13" fmla="*/ 14 h 90"/>
                  <a:gd name="T14" fmla="*/ 28 w 275"/>
                  <a:gd name="T15" fmla="*/ 7 h 90"/>
                  <a:gd name="T16" fmla="*/ 43 w 275"/>
                  <a:gd name="T17" fmla="*/ 3 h 90"/>
                  <a:gd name="T18" fmla="*/ 53 w 275"/>
                  <a:gd name="T19" fmla="*/ 2 h 90"/>
                  <a:gd name="T20" fmla="*/ 67 w 275"/>
                  <a:gd name="T21" fmla="*/ 0 h 90"/>
                  <a:gd name="T22" fmla="*/ 80 w 275"/>
                  <a:gd name="T23" fmla="*/ 0 h 90"/>
                  <a:gd name="T24" fmla="*/ 94 w 275"/>
                  <a:gd name="T25" fmla="*/ 2 h 90"/>
                  <a:gd name="T26" fmla="*/ 108 w 275"/>
                  <a:gd name="T27" fmla="*/ 2 h 90"/>
                  <a:gd name="T28" fmla="*/ 122 w 275"/>
                  <a:gd name="T29" fmla="*/ 3 h 90"/>
                  <a:gd name="T30" fmla="*/ 138 w 275"/>
                  <a:gd name="T31" fmla="*/ 5 h 90"/>
                  <a:gd name="T32" fmla="*/ 152 w 275"/>
                  <a:gd name="T33" fmla="*/ 9 h 90"/>
                  <a:gd name="T34" fmla="*/ 168 w 275"/>
                  <a:gd name="T35" fmla="*/ 12 h 90"/>
                  <a:gd name="T36" fmla="*/ 184 w 275"/>
                  <a:gd name="T37" fmla="*/ 18 h 90"/>
                  <a:gd name="T38" fmla="*/ 199 w 275"/>
                  <a:gd name="T39" fmla="*/ 23 h 90"/>
                  <a:gd name="T40" fmla="*/ 213 w 275"/>
                  <a:gd name="T41" fmla="*/ 28 h 90"/>
                  <a:gd name="T42" fmla="*/ 227 w 275"/>
                  <a:gd name="T43" fmla="*/ 34 h 90"/>
                  <a:gd name="T44" fmla="*/ 243 w 275"/>
                  <a:gd name="T45" fmla="*/ 42 h 90"/>
                  <a:gd name="T46" fmla="*/ 261 w 275"/>
                  <a:gd name="T47" fmla="*/ 55 h 90"/>
                  <a:gd name="T48" fmla="*/ 271 w 275"/>
                  <a:gd name="T49" fmla="*/ 67 h 90"/>
                  <a:gd name="T50" fmla="*/ 275 w 275"/>
                  <a:gd name="T51" fmla="*/ 81 h 90"/>
                  <a:gd name="T52" fmla="*/ 262 w 275"/>
                  <a:gd name="T53" fmla="*/ 89 h 90"/>
                  <a:gd name="T54" fmla="*/ 250 w 275"/>
                  <a:gd name="T55" fmla="*/ 89 h 90"/>
                  <a:gd name="T56" fmla="*/ 239 w 275"/>
                  <a:gd name="T57" fmla="*/ 89 h 90"/>
                  <a:gd name="T58" fmla="*/ 213 w 275"/>
                  <a:gd name="T59" fmla="*/ 83 h 90"/>
                  <a:gd name="T60" fmla="*/ 218 w 275"/>
                  <a:gd name="T61" fmla="*/ 71 h 90"/>
                  <a:gd name="T62" fmla="*/ 229 w 275"/>
                  <a:gd name="T63" fmla="*/ 69 h 90"/>
                  <a:gd name="T64" fmla="*/ 229 w 275"/>
                  <a:gd name="T65" fmla="*/ 64 h 90"/>
                  <a:gd name="T66" fmla="*/ 222 w 275"/>
                  <a:gd name="T67" fmla="*/ 53 h 90"/>
                  <a:gd name="T68" fmla="*/ 211 w 275"/>
                  <a:gd name="T69" fmla="*/ 46 h 90"/>
                  <a:gd name="T70" fmla="*/ 197 w 275"/>
                  <a:gd name="T71" fmla="*/ 39 h 90"/>
                  <a:gd name="T72" fmla="*/ 181 w 275"/>
                  <a:gd name="T73" fmla="*/ 32 h 90"/>
                  <a:gd name="T74" fmla="*/ 163 w 275"/>
                  <a:gd name="T75" fmla="*/ 26 h 90"/>
                  <a:gd name="T76" fmla="*/ 145 w 275"/>
                  <a:gd name="T77" fmla="*/ 23 h 90"/>
                  <a:gd name="T78" fmla="*/ 126 w 275"/>
                  <a:gd name="T79" fmla="*/ 21 h 90"/>
                  <a:gd name="T80" fmla="*/ 108 w 275"/>
                  <a:gd name="T81" fmla="*/ 23 h 90"/>
                  <a:gd name="T82" fmla="*/ 90 w 275"/>
                  <a:gd name="T83" fmla="*/ 26 h 90"/>
                  <a:gd name="T84" fmla="*/ 80 w 275"/>
                  <a:gd name="T85" fmla="*/ 32 h 90"/>
                  <a:gd name="T86" fmla="*/ 74 w 275"/>
                  <a:gd name="T87" fmla="*/ 41 h 90"/>
                  <a:gd name="T88" fmla="*/ 78 w 275"/>
                  <a:gd name="T89" fmla="*/ 51 h 90"/>
                  <a:gd name="T90" fmla="*/ 87 w 275"/>
                  <a:gd name="T91" fmla="*/ 58 h 90"/>
                  <a:gd name="T92" fmla="*/ 87 w 275"/>
                  <a:gd name="T93" fmla="*/ 74 h 90"/>
                  <a:gd name="T94" fmla="*/ 57 w 275"/>
                  <a:gd name="T95" fmla="*/ 71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5"/>
                  <a:gd name="T145" fmla="*/ 0 h 90"/>
                  <a:gd name="T146" fmla="*/ 275 w 275"/>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5" h="90">
                    <a:moveTo>
                      <a:pt x="57" y="71"/>
                    </a:moveTo>
                    <a:lnTo>
                      <a:pt x="51" y="69"/>
                    </a:lnTo>
                    <a:lnTo>
                      <a:pt x="44" y="65"/>
                    </a:lnTo>
                    <a:lnTo>
                      <a:pt x="37" y="62"/>
                    </a:lnTo>
                    <a:lnTo>
                      <a:pt x="32" y="60"/>
                    </a:lnTo>
                    <a:lnTo>
                      <a:pt x="25" y="57"/>
                    </a:lnTo>
                    <a:lnTo>
                      <a:pt x="19" y="55"/>
                    </a:lnTo>
                    <a:lnTo>
                      <a:pt x="14" y="51"/>
                    </a:lnTo>
                    <a:lnTo>
                      <a:pt x="9" y="48"/>
                    </a:lnTo>
                    <a:lnTo>
                      <a:pt x="4" y="42"/>
                    </a:lnTo>
                    <a:lnTo>
                      <a:pt x="2" y="39"/>
                    </a:lnTo>
                    <a:lnTo>
                      <a:pt x="0" y="28"/>
                    </a:lnTo>
                    <a:lnTo>
                      <a:pt x="7" y="19"/>
                    </a:lnTo>
                    <a:lnTo>
                      <a:pt x="12" y="14"/>
                    </a:lnTo>
                    <a:lnTo>
                      <a:pt x="19" y="11"/>
                    </a:lnTo>
                    <a:lnTo>
                      <a:pt x="28" y="7"/>
                    </a:lnTo>
                    <a:lnTo>
                      <a:pt x="37" y="5"/>
                    </a:lnTo>
                    <a:lnTo>
                      <a:pt x="43" y="3"/>
                    </a:lnTo>
                    <a:lnTo>
                      <a:pt x="48" y="2"/>
                    </a:lnTo>
                    <a:lnTo>
                      <a:pt x="53" y="2"/>
                    </a:lnTo>
                    <a:lnTo>
                      <a:pt x="60" y="2"/>
                    </a:lnTo>
                    <a:lnTo>
                      <a:pt x="67" y="0"/>
                    </a:lnTo>
                    <a:lnTo>
                      <a:pt x="73" y="0"/>
                    </a:lnTo>
                    <a:lnTo>
                      <a:pt x="80" y="0"/>
                    </a:lnTo>
                    <a:lnTo>
                      <a:pt x="87" y="2"/>
                    </a:lnTo>
                    <a:lnTo>
                      <a:pt x="94" y="2"/>
                    </a:lnTo>
                    <a:lnTo>
                      <a:pt x="101" y="2"/>
                    </a:lnTo>
                    <a:lnTo>
                      <a:pt x="108" y="2"/>
                    </a:lnTo>
                    <a:lnTo>
                      <a:pt x="115" y="3"/>
                    </a:lnTo>
                    <a:lnTo>
                      <a:pt x="122" y="3"/>
                    </a:lnTo>
                    <a:lnTo>
                      <a:pt x="131" y="5"/>
                    </a:lnTo>
                    <a:lnTo>
                      <a:pt x="138" y="5"/>
                    </a:lnTo>
                    <a:lnTo>
                      <a:pt x="145" y="7"/>
                    </a:lnTo>
                    <a:lnTo>
                      <a:pt x="152" y="9"/>
                    </a:lnTo>
                    <a:lnTo>
                      <a:pt x="161" y="11"/>
                    </a:lnTo>
                    <a:lnTo>
                      <a:pt x="168" y="12"/>
                    </a:lnTo>
                    <a:lnTo>
                      <a:pt x="177" y="14"/>
                    </a:lnTo>
                    <a:lnTo>
                      <a:pt x="184" y="18"/>
                    </a:lnTo>
                    <a:lnTo>
                      <a:pt x="191" y="19"/>
                    </a:lnTo>
                    <a:lnTo>
                      <a:pt x="199" y="23"/>
                    </a:lnTo>
                    <a:lnTo>
                      <a:pt x="207" y="26"/>
                    </a:lnTo>
                    <a:lnTo>
                      <a:pt x="213" y="28"/>
                    </a:lnTo>
                    <a:lnTo>
                      <a:pt x="220" y="32"/>
                    </a:lnTo>
                    <a:lnTo>
                      <a:pt x="227" y="34"/>
                    </a:lnTo>
                    <a:lnTo>
                      <a:pt x="234" y="37"/>
                    </a:lnTo>
                    <a:lnTo>
                      <a:pt x="243" y="42"/>
                    </a:lnTo>
                    <a:lnTo>
                      <a:pt x="254" y="50"/>
                    </a:lnTo>
                    <a:lnTo>
                      <a:pt x="261" y="55"/>
                    </a:lnTo>
                    <a:lnTo>
                      <a:pt x="268" y="60"/>
                    </a:lnTo>
                    <a:lnTo>
                      <a:pt x="271" y="67"/>
                    </a:lnTo>
                    <a:lnTo>
                      <a:pt x="275" y="73"/>
                    </a:lnTo>
                    <a:lnTo>
                      <a:pt x="275" y="81"/>
                    </a:lnTo>
                    <a:lnTo>
                      <a:pt x="268" y="89"/>
                    </a:lnTo>
                    <a:lnTo>
                      <a:pt x="262" y="89"/>
                    </a:lnTo>
                    <a:lnTo>
                      <a:pt x="255" y="90"/>
                    </a:lnTo>
                    <a:lnTo>
                      <a:pt x="250" y="89"/>
                    </a:lnTo>
                    <a:lnTo>
                      <a:pt x="245" y="89"/>
                    </a:lnTo>
                    <a:lnTo>
                      <a:pt x="239" y="89"/>
                    </a:lnTo>
                    <a:lnTo>
                      <a:pt x="234" y="89"/>
                    </a:lnTo>
                    <a:lnTo>
                      <a:pt x="213" y="83"/>
                    </a:lnTo>
                    <a:lnTo>
                      <a:pt x="214" y="71"/>
                    </a:lnTo>
                    <a:lnTo>
                      <a:pt x="218" y="71"/>
                    </a:lnTo>
                    <a:lnTo>
                      <a:pt x="227" y="71"/>
                    </a:lnTo>
                    <a:lnTo>
                      <a:pt x="229" y="69"/>
                    </a:lnTo>
                    <a:lnTo>
                      <a:pt x="230" y="67"/>
                    </a:lnTo>
                    <a:lnTo>
                      <a:pt x="229" y="64"/>
                    </a:lnTo>
                    <a:lnTo>
                      <a:pt x="227" y="58"/>
                    </a:lnTo>
                    <a:lnTo>
                      <a:pt x="222" y="53"/>
                    </a:lnTo>
                    <a:lnTo>
                      <a:pt x="216" y="50"/>
                    </a:lnTo>
                    <a:lnTo>
                      <a:pt x="211" y="46"/>
                    </a:lnTo>
                    <a:lnTo>
                      <a:pt x="206" y="42"/>
                    </a:lnTo>
                    <a:lnTo>
                      <a:pt x="197" y="39"/>
                    </a:lnTo>
                    <a:lnTo>
                      <a:pt x="190" y="35"/>
                    </a:lnTo>
                    <a:lnTo>
                      <a:pt x="181" y="32"/>
                    </a:lnTo>
                    <a:lnTo>
                      <a:pt x="174" y="30"/>
                    </a:lnTo>
                    <a:lnTo>
                      <a:pt x="163" y="26"/>
                    </a:lnTo>
                    <a:lnTo>
                      <a:pt x="154" y="25"/>
                    </a:lnTo>
                    <a:lnTo>
                      <a:pt x="145" y="23"/>
                    </a:lnTo>
                    <a:lnTo>
                      <a:pt x="136" y="23"/>
                    </a:lnTo>
                    <a:lnTo>
                      <a:pt x="126" y="21"/>
                    </a:lnTo>
                    <a:lnTo>
                      <a:pt x="117" y="23"/>
                    </a:lnTo>
                    <a:lnTo>
                      <a:pt x="108" y="23"/>
                    </a:lnTo>
                    <a:lnTo>
                      <a:pt x="99" y="26"/>
                    </a:lnTo>
                    <a:lnTo>
                      <a:pt x="90" y="26"/>
                    </a:lnTo>
                    <a:lnTo>
                      <a:pt x="85" y="30"/>
                    </a:lnTo>
                    <a:lnTo>
                      <a:pt x="80" y="32"/>
                    </a:lnTo>
                    <a:lnTo>
                      <a:pt x="78" y="35"/>
                    </a:lnTo>
                    <a:lnTo>
                      <a:pt x="74" y="41"/>
                    </a:lnTo>
                    <a:lnTo>
                      <a:pt x="76" y="48"/>
                    </a:lnTo>
                    <a:lnTo>
                      <a:pt x="78" y="51"/>
                    </a:lnTo>
                    <a:lnTo>
                      <a:pt x="83" y="57"/>
                    </a:lnTo>
                    <a:lnTo>
                      <a:pt x="87" y="58"/>
                    </a:lnTo>
                    <a:lnTo>
                      <a:pt x="89" y="60"/>
                    </a:lnTo>
                    <a:lnTo>
                      <a:pt x="87" y="74"/>
                    </a:lnTo>
                    <a:lnTo>
                      <a:pt x="57" y="71"/>
                    </a:lnTo>
                    <a:close/>
                  </a:path>
                </a:pathLst>
              </a:custGeom>
              <a:solidFill>
                <a:srgbClr val="000000"/>
              </a:solidFill>
              <a:ln w="9525">
                <a:noFill/>
                <a:round/>
                <a:headEnd/>
                <a:tailEnd/>
              </a:ln>
            </p:spPr>
            <p:txBody>
              <a:bodyPr/>
              <a:lstStyle/>
              <a:p>
                <a:endParaRPr lang="en-US"/>
              </a:p>
            </p:txBody>
          </p:sp>
          <p:sp>
            <p:nvSpPr>
              <p:cNvPr id="22656" name="Freeform 21"/>
              <p:cNvSpPr>
                <a:spLocks/>
              </p:cNvSpPr>
              <p:nvPr/>
            </p:nvSpPr>
            <p:spPr bwMode="auto">
              <a:xfrm>
                <a:off x="5860953" y="2727119"/>
                <a:ext cx="229391" cy="157562"/>
              </a:xfrm>
              <a:custGeom>
                <a:avLst/>
                <a:gdLst>
                  <a:gd name="T0" fmla="*/ 62 w 99"/>
                  <a:gd name="T1" fmla="*/ 0 h 68"/>
                  <a:gd name="T2" fmla="*/ 25 w 99"/>
                  <a:gd name="T3" fmla="*/ 27 h 68"/>
                  <a:gd name="T4" fmla="*/ 0 w 99"/>
                  <a:gd name="T5" fmla="*/ 48 h 68"/>
                  <a:gd name="T6" fmla="*/ 20 w 99"/>
                  <a:gd name="T7" fmla="*/ 68 h 68"/>
                  <a:gd name="T8" fmla="*/ 43 w 99"/>
                  <a:gd name="T9" fmla="*/ 55 h 68"/>
                  <a:gd name="T10" fmla="*/ 45 w 99"/>
                  <a:gd name="T11" fmla="*/ 64 h 68"/>
                  <a:gd name="T12" fmla="*/ 84 w 99"/>
                  <a:gd name="T13" fmla="*/ 36 h 68"/>
                  <a:gd name="T14" fmla="*/ 85 w 99"/>
                  <a:gd name="T15" fmla="*/ 30 h 68"/>
                  <a:gd name="T16" fmla="*/ 91 w 99"/>
                  <a:gd name="T17" fmla="*/ 22 h 68"/>
                  <a:gd name="T18" fmla="*/ 96 w 99"/>
                  <a:gd name="T19" fmla="*/ 13 h 68"/>
                  <a:gd name="T20" fmla="*/ 99 w 99"/>
                  <a:gd name="T21" fmla="*/ 9 h 68"/>
                  <a:gd name="T22" fmla="*/ 98 w 99"/>
                  <a:gd name="T23" fmla="*/ 9 h 68"/>
                  <a:gd name="T24" fmla="*/ 92 w 99"/>
                  <a:gd name="T25" fmla="*/ 7 h 68"/>
                  <a:gd name="T26" fmla="*/ 87 w 99"/>
                  <a:gd name="T27" fmla="*/ 6 h 68"/>
                  <a:gd name="T28" fmla="*/ 82 w 99"/>
                  <a:gd name="T29" fmla="*/ 6 h 68"/>
                  <a:gd name="T30" fmla="*/ 73 w 99"/>
                  <a:gd name="T31" fmla="*/ 2 h 68"/>
                  <a:gd name="T32" fmla="*/ 68 w 99"/>
                  <a:gd name="T33" fmla="*/ 0 h 68"/>
                  <a:gd name="T34" fmla="*/ 62 w 99"/>
                  <a:gd name="T35" fmla="*/ 0 h 68"/>
                  <a:gd name="T36" fmla="*/ 62 w 99"/>
                  <a:gd name="T37" fmla="*/ 0 h 68"/>
                  <a:gd name="T38" fmla="*/ 62 w 99"/>
                  <a:gd name="T39" fmla="*/ 0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9"/>
                  <a:gd name="T61" fmla="*/ 0 h 68"/>
                  <a:gd name="T62" fmla="*/ 99 w 99"/>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9" h="68">
                    <a:moveTo>
                      <a:pt x="62" y="0"/>
                    </a:moveTo>
                    <a:lnTo>
                      <a:pt x="25" y="27"/>
                    </a:lnTo>
                    <a:lnTo>
                      <a:pt x="0" y="48"/>
                    </a:lnTo>
                    <a:lnTo>
                      <a:pt x="20" y="68"/>
                    </a:lnTo>
                    <a:lnTo>
                      <a:pt x="43" y="55"/>
                    </a:lnTo>
                    <a:lnTo>
                      <a:pt x="45" y="64"/>
                    </a:lnTo>
                    <a:lnTo>
                      <a:pt x="84" y="36"/>
                    </a:lnTo>
                    <a:lnTo>
                      <a:pt x="85" y="30"/>
                    </a:lnTo>
                    <a:lnTo>
                      <a:pt x="91" y="22"/>
                    </a:lnTo>
                    <a:lnTo>
                      <a:pt x="96" y="13"/>
                    </a:lnTo>
                    <a:lnTo>
                      <a:pt x="99" y="9"/>
                    </a:lnTo>
                    <a:lnTo>
                      <a:pt x="98" y="9"/>
                    </a:lnTo>
                    <a:lnTo>
                      <a:pt x="92" y="7"/>
                    </a:lnTo>
                    <a:lnTo>
                      <a:pt x="87" y="6"/>
                    </a:lnTo>
                    <a:lnTo>
                      <a:pt x="82" y="6"/>
                    </a:lnTo>
                    <a:lnTo>
                      <a:pt x="73" y="2"/>
                    </a:lnTo>
                    <a:lnTo>
                      <a:pt x="68" y="0"/>
                    </a:lnTo>
                    <a:lnTo>
                      <a:pt x="62" y="0"/>
                    </a:lnTo>
                    <a:close/>
                  </a:path>
                </a:pathLst>
              </a:custGeom>
              <a:solidFill>
                <a:srgbClr val="FFE6D9"/>
              </a:solidFill>
              <a:ln w="9525">
                <a:noFill/>
                <a:round/>
                <a:headEnd/>
                <a:tailEnd/>
              </a:ln>
            </p:spPr>
            <p:txBody>
              <a:bodyPr/>
              <a:lstStyle/>
              <a:p>
                <a:endParaRPr lang="en-US"/>
              </a:p>
            </p:txBody>
          </p:sp>
          <p:sp>
            <p:nvSpPr>
              <p:cNvPr id="22657" name="Freeform 22"/>
              <p:cNvSpPr>
                <a:spLocks/>
              </p:cNvSpPr>
              <p:nvPr/>
            </p:nvSpPr>
            <p:spPr bwMode="auto">
              <a:xfrm>
                <a:off x="6593151" y="1260405"/>
                <a:ext cx="382319" cy="287318"/>
              </a:xfrm>
              <a:custGeom>
                <a:avLst/>
                <a:gdLst>
                  <a:gd name="T0" fmla="*/ 7 w 165"/>
                  <a:gd name="T1" fmla="*/ 73 h 124"/>
                  <a:gd name="T2" fmla="*/ 16 w 165"/>
                  <a:gd name="T3" fmla="*/ 61 h 124"/>
                  <a:gd name="T4" fmla="*/ 35 w 165"/>
                  <a:gd name="T5" fmla="*/ 46 h 124"/>
                  <a:gd name="T6" fmla="*/ 51 w 165"/>
                  <a:gd name="T7" fmla="*/ 41 h 124"/>
                  <a:gd name="T8" fmla="*/ 64 w 165"/>
                  <a:gd name="T9" fmla="*/ 43 h 124"/>
                  <a:gd name="T10" fmla="*/ 80 w 165"/>
                  <a:gd name="T11" fmla="*/ 52 h 124"/>
                  <a:gd name="T12" fmla="*/ 92 w 165"/>
                  <a:gd name="T13" fmla="*/ 64 h 124"/>
                  <a:gd name="T14" fmla="*/ 101 w 165"/>
                  <a:gd name="T15" fmla="*/ 80 h 124"/>
                  <a:gd name="T16" fmla="*/ 104 w 165"/>
                  <a:gd name="T17" fmla="*/ 82 h 124"/>
                  <a:gd name="T18" fmla="*/ 110 w 165"/>
                  <a:gd name="T19" fmla="*/ 71 h 124"/>
                  <a:gd name="T20" fmla="*/ 119 w 165"/>
                  <a:gd name="T21" fmla="*/ 62 h 124"/>
                  <a:gd name="T22" fmla="*/ 129 w 165"/>
                  <a:gd name="T23" fmla="*/ 64 h 124"/>
                  <a:gd name="T24" fmla="*/ 138 w 165"/>
                  <a:gd name="T25" fmla="*/ 80 h 124"/>
                  <a:gd name="T26" fmla="*/ 145 w 165"/>
                  <a:gd name="T27" fmla="*/ 98 h 124"/>
                  <a:gd name="T28" fmla="*/ 149 w 165"/>
                  <a:gd name="T29" fmla="*/ 110 h 124"/>
                  <a:gd name="T30" fmla="*/ 149 w 165"/>
                  <a:gd name="T31" fmla="*/ 121 h 124"/>
                  <a:gd name="T32" fmla="*/ 161 w 165"/>
                  <a:gd name="T33" fmla="*/ 124 h 124"/>
                  <a:gd name="T34" fmla="*/ 163 w 165"/>
                  <a:gd name="T35" fmla="*/ 115 h 124"/>
                  <a:gd name="T36" fmla="*/ 165 w 165"/>
                  <a:gd name="T37" fmla="*/ 100 h 124"/>
                  <a:gd name="T38" fmla="*/ 165 w 165"/>
                  <a:gd name="T39" fmla="*/ 87 h 124"/>
                  <a:gd name="T40" fmla="*/ 165 w 165"/>
                  <a:gd name="T41" fmla="*/ 75 h 124"/>
                  <a:gd name="T42" fmla="*/ 161 w 165"/>
                  <a:gd name="T43" fmla="*/ 64 h 124"/>
                  <a:gd name="T44" fmla="*/ 154 w 165"/>
                  <a:gd name="T45" fmla="*/ 52 h 124"/>
                  <a:gd name="T46" fmla="*/ 145 w 165"/>
                  <a:gd name="T47" fmla="*/ 41 h 124"/>
                  <a:gd name="T48" fmla="*/ 134 w 165"/>
                  <a:gd name="T49" fmla="*/ 37 h 124"/>
                  <a:gd name="T50" fmla="*/ 119 w 165"/>
                  <a:gd name="T51" fmla="*/ 37 h 124"/>
                  <a:gd name="T52" fmla="*/ 106 w 165"/>
                  <a:gd name="T53" fmla="*/ 41 h 124"/>
                  <a:gd name="T54" fmla="*/ 101 w 165"/>
                  <a:gd name="T55" fmla="*/ 46 h 124"/>
                  <a:gd name="T56" fmla="*/ 99 w 165"/>
                  <a:gd name="T57" fmla="*/ 39 h 124"/>
                  <a:gd name="T58" fmla="*/ 92 w 165"/>
                  <a:gd name="T59" fmla="*/ 25 h 124"/>
                  <a:gd name="T60" fmla="*/ 81 w 165"/>
                  <a:gd name="T61" fmla="*/ 11 h 124"/>
                  <a:gd name="T62" fmla="*/ 62 w 165"/>
                  <a:gd name="T63" fmla="*/ 2 h 124"/>
                  <a:gd name="T64" fmla="*/ 49 w 165"/>
                  <a:gd name="T65" fmla="*/ 2 h 124"/>
                  <a:gd name="T66" fmla="*/ 39 w 165"/>
                  <a:gd name="T67" fmla="*/ 9 h 124"/>
                  <a:gd name="T68" fmla="*/ 28 w 165"/>
                  <a:gd name="T69" fmla="*/ 20 h 124"/>
                  <a:gd name="T70" fmla="*/ 19 w 165"/>
                  <a:gd name="T71" fmla="*/ 36 h 124"/>
                  <a:gd name="T72" fmla="*/ 10 w 165"/>
                  <a:gd name="T73" fmla="*/ 48 h 124"/>
                  <a:gd name="T74" fmla="*/ 5 w 165"/>
                  <a:gd name="T75" fmla="*/ 62 h 124"/>
                  <a:gd name="T76" fmla="*/ 0 w 165"/>
                  <a:gd name="T77" fmla="*/ 71 h 124"/>
                  <a:gd name="T78" fmla="*/ 0 w 165"/>
                  <a:gd name="T79" fmla="*/ 75 h 124"/>
                  <a:gd name="T80" fmla="*/ 5 w 165"/>
                  <a:gd name="T81" fmla="*/ 75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4"/>
                  <a:gd name="T125" fmla="*/ 165 w 165"/>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4">
                    <a:moveTo>
                      <a:pt x="5" y="75"/>
                    </a:moveTo>
                    <a:lnTo>
                      <a:pt x="7" y="73"/>
                    </a:lnTo>
                    <a:lnTo>
                      <a:pt x="10" y="68"/>
                    </a:lnTo>
                    <a:lnTo>
                      <a:pt x="16" y="61"/>
                    </a:lnTo>
                    <a:lnTo>
                      <a:pt x="26" y="53"/>
                    </a:lnTo>
                    <a:lnTo>
                      <a:pt x="35" y="46"/>
                    </a:lnTo>
                    <a:lnTo>
                      <a:pt x="48" y="43"/>
                    </a:lnTo>
                    <a:lnTo>
                      <a:pt x="51" y="41"/>
                    </a:lnTo>
                    <a:lnTo>
                      <a:pt x="58" y="41"/>
                    </a:lnTo>
                    <a:lnTo>
                      <a:pt x="64" y="43"/>
                    </a:lnTo>
                    <a:lnTo>
                      <a:pt x="71" y="46"/>
                    </a:lnTo>
                    <a:lnTo>
                      <a:pt x="80" y="52"/>
                    </a:lnTo>
                    <a:lnTo>
                      <a:pt x="87" y="59"/>
                    </a:lnTo>
                    <a:lnTo>
                      <a:pt x="92" y="64"/>
                    </a:lnTo>
                    <a:lnTo>
                      <a:pt x="97" y="69"/>
                    </a:lnTo>
                    <a:lnTo>
                      <a:pt x="101" y="80"/>
                    </a:lnTo>
                    <a:lnTo>
                      <a:pt x="104" y="84"/>
                    </a:lnTo>
                    <a:lnTo>
                      <a:pt x="104" y="82"/>
                    </a:lnTo>
                    <a:lnTo>
                      <a:pt x="106" y="76"/>
                    </a:lnTo>
                    <a:lnTo>
                      <a:pt x="110" y="71"/>
                    </a:lnTo>
                    <a:lnTo>
                      <a:pt x="115" y="66"/>
                    </a:lnTo>
                    <a:lnTo>
                      <a:pt x="119" y="62"/>
                    </a:lnTo>
                    <a:lnTo>
                      <a:pt x="126" y="61"/>
                    </a:lnTo>
                    <a:lnTo>
                      <a:pt x="129" y="64"/>
                    </a:lnTo>
                    <a:lnTo>
                      <a:pt x="134" y="71"/>
                    </a:lnTo>
                    <a:lnTo>
                      <a:pt x="138" y="80"/>
                    </a:lnTo>
                    <a:lnTo>
                      <a:pt x="142" y="89"/>
                    </a:lnTo>
                    <a:lnTo>
                      <a:pt x="145" y="98"/>
                    </a:lnTo>
                    <a:lnTo>
                      <a:pt x="147" y="107"/>
                    </a:lnTo>
                    <a:lnTo>
                      <a:pt x="149" y="110"/>
                    </a:lnTo>
                    <a:lnTo>
                      <a:pt x="149" y="117"/>
                    </a:lnTo>
                    <a:lnTo>
                      <a:pt x="149" y="121"/>
                    </a:lnTo>
                    <a:lnTo>
                      <a:pt x="150" y="123"/>
                    </a:lnTo>
                    <a:lnTo>
                      <a:pt x="161" y="124"/>
                    </a:lnTo>
                    <a:lnTo>
                      <a:pt x="161" y="121"/>
                    </a:lnTo>
                    <a:lnTo>
                      <a:pt x="163" y="115"/>
                    </a:lnTo>
                    <a:lnTo>
                      <a:pt x="163" y="108"/>
                    </a:lnTo>
                    <a:lnTo>
                      <a:pt x="165" y="100"/>
                    </a:lnTo>
                    <a:lnTo>
                      <a:pt x="165" y="92"/>
                    </a:lnTo>
                    <a:lnTo>
                      <a:pt x="165" y="87"/>
                    </a:lnTo>
                    <a:lnTo>
                      <a:pt x="165" y="80"/>
                    </a:lnTo>
                    <a:lnTo>
                      <a:pt x="165" y="75"/>
                    </a:lnTo>
                    <a:lnTo>
                      <a:pt x="163" y="69"/>
                    </a:lnTo>
                    <a:lnTo>
                      <a:pt x="161" y="64"/>
                    </a:lnTo>
                    <a:lnTo>
                      <a:pt x="158" y="57"/>
                    </a:lnTo>
                    <a:lnTo>
                      <a:pt x="154" y="52"/>
                    </a:lnTo>
                    <a:lnTo>
                      <a:pt x="149" y="46"/>
                    </a:lnTo>
                    <a:lnTo>
                      <a:pt x="145" y="41"/>
                    </a:lnTo>
                    <a:lnTo>
                      <a:pt x="140" y="39"/>
                    </a:lnTo>
                    <a:lnTo>
                      <a:pt x="134" y="37"/>
                    </a:lnTo>
                    <a:lnTo>
                      <a:pt x="126" y="36"/>
                    </a:lnTo>
                    <a:lnTo>
                      <a:pt x="119" y="37"/>
                    </a:lnTo>
                    <a:lnTo>
                      <a:pt x="111" y="39"/>
                    </a:lnTo>
                    <a:lnTo>
                      <a:pt x="106" y="41"/>
                    </a:lnTo>
                    <a:lnTo>
                      <a:pt x="101" y="45"/>
                    </a:lnTo>
                    <a:lnTo>
                      <a:pt x="101" y="46"/>
                    </a:lnTo>
                    <a:lnTo>
                      <a:pt x="101" y="45"/>
                    </a:lnTo>
                    <a:lnTo>
                      <a:pt x="99" y="39"/>
                    </a:lnTo>
                    <a:lnTo>
                      <a:pt x="95" y="32"/>
                    </a:lnTo>
                    <a:lnTo>
                      <a:pt x="92" y="25"/>
                    </a:lnTo>
                    <a:lnTo>
                      <a:pt x="87" y="18"/>
                    </a:lnTo>
                    <a:lnTo>
                      <a:pt x="81" y="11"/>
                    </a:lnTo>
                    <a:lnTo>
                      <a:pt x="71" y="4"/>
                    </a:lnTo>
                    <a:lnTo>
                      <a:pt x="62" y="2"/>
                    </a:lnTo>
                    <a:lnTo>
                      <a:pt x="56" y="0"/>
                    </a:lnTo>
                    <a:lnTo>
                      <a:pt x="49" y="2"/>
                    </a:lnTo>
                    <a:lnTo>
                      <a:pt x="44" y="4"/>
                    </a:lnTo>
                    <a:lnTo>
                      <a:pt x="39" y="9"/>
                    </a:lnTo>
                    <a:lnTo>
                      <a:pt x="33" y="14"/>
                    </a:lnTo>
                    <a:lnTo>
                      <a:pt x="28" y="20"/>
                    </a:lnTo>
                    <a:lnTo>
                      <a:pt x="23" y="27"/>
                    </a:lnTo>
                    <a:lnTo>
                      <a:pt x="19" y="36"/>
                    </a:lnTo>
                    <a:lnTo>
                      <a:pt x="14" y="41"/>
                    </a:lnTo>
                    <a:lnTo>
                      <a:pt x="10" y="48"/>
                    </a:lnTo>
                    <a:lnTo>
                      <a:pt x="7" y="55"/>
                    </a:lnTo>
                    <a:lnTo>
                      <a:pt x="5" y="62"/>
                    </a:lnTo>
                    <a:lnTo>
                      <a:pt x="2" y="68"/>
                    </a:lnTo>
                    <a:lnTo>
                      <a:pt x="0" y="71"/>
                    </a:lnTo>
                    <a:lnTo>
                      <a:pt x="0" y="73"/>
                    </a:lnTo>
                    <a:lnTo>
                      <a:pt x="0" y="75"/>
                    </a:lnTo>
                    <a:lnTo>
                      <a:pt x="5" y="75"/>
                    </a:lnTo>
                    <a:close/>
                  </a:path>
                </a:pathLst>
              </a:custGeom>
              <a:solidFill>
                <a:srgbClr val="000000"/>
              </a:solidFill>
              <a:ln w="9525">
                <a:noFill/>
                <a:round/>
                <a:headEnd/>
                <a:tailEnd/>
              </a:ln>
            </p:spPr>
            <p:txBody>
              <a:bodyPr/>
              <a:lstStyle/>
              <a:p>
                <a:endParaRPr lang="en-US"/>
              </a:p>
            </p:txBody>
          </p:sp>
          <p:sp>
            <p:nvSpPr>
              <p:cNvPr id="22658" name="Freeform 23"/>
              <p:cNvSpPr>
                <a:spLocks/>
              </p:cNvSpPr>
              <p:nvPr/>
            </p:nvSpPr>
            <p:spPr bwMode="auto">
              <a:xfrm>
                <a:off x="6583883" y="1582479"/>
                <a:ext cx="345246" cy="257196"/>
              </a:xfrm>
              <a:custGeom>
                <a:avLst/>
                <a:gdLst>
                  <a:gd name="T0" fmla="*/ 13 w 149"/>
                  <a:gd name="T1" fmla="*/ 1 h 111"/>
                  <a:gd name="T2" fmla="*/ 13 w 149"/>
                  <a:gd name="T3" fmla="*/ 3 h 111"/>
                  <a:gd name="T4" fmla="*/ 14 w 149"/>
                  <a:gd name="T5" fmla="*/ 12 h 111"/>
                  <a:gd name="T6" fmla="*/ 14 w 149"/>
                  <a:gd name="T7" fmla="*/ 17 h 111"/>
                  <a:gd name="T8" fmla="*/ 16 w 149"/>
                  <a:gd name="T9" fmla="*/ 24 h 111"/>
                  <a:gd name="T10" fmla="*/ 16 w 149"/>
                  <a:gd name="T11" fmla="*/ 31 h 111"/>
                  <a:gd name="T12" fmla="*/ 20 w 149"/>
                  <a:gd name="T13" fmla="*/ 40 h 111"/>
                  <a:gd name="T14" fmla="*/ 20 w 149"/>
                  <a:gd name="T15" fmla="*/ 47 h 111"/>
                  <a:gd name="T16" fmla="*/ 23 w 149"/>
                  <a:gd name="T17" fmla="*/ 55 h 111"/>
                  <a:gd name="T18" fmla="*/ 25 w 149"/>
                  <a:gd name="T19" fmla="*/ 62 h 111"/>
                  <a:gd name="T20" fmla="*/ 29 w 149"/>
                  <a:gd name="T21" fmla="*/ 69 h 111"/>
                  <a:gd name="T22" fmla="*/ 32 w 149"/>
                  <a:gd name="T23" fmla="*/ 74 h 111"/>
                  <a:gd name="T24" fmla="*/ 34 w 149"/>
                  <a:gd name="T25" fmla="*/ 78 h 111"/>
                  <a:gd name="T26" fmla="*/ 39 w 149"/>
                  <a:gd name="T27" fmla="*/ 83 h 111"/>
                  <a:gd name="T28" fmla="*/ 45 w 149"/>
                  <a:gd name="T29" fmla="*/ 86 h 111"/>
                  <a:gd name="T30" fmla="*/ 48 w 149"/>
                  <a:gd name="T31" fmla="*/ 86 h 111"/>
                  <a:gd name="T32" fmla="*/ 55 w 149"/>
                  <a:gd name="T33" fmla="*/ 86 h 111"/>
                  <a:gd name="T34" fmla="*/ 60 w 149"/>
                  <a:gd name="T35" fmla="*/ 83 h 111"/>
                  <a:gd name="T36" fmla="*/ 68 w 149"/>
                  <a:gd name="T37" fmla="*/ 83 h 111"/>
                  <a:gd name="T38" fmla="*/ 73 w 149"/>
                  <a:gd name="T39" fmla="*/ 78 h 111"/>
                  <a:gd name="T40" fmla="*/ 80 w 149"/>
                  <a:gd name="T41" fmla="*/ 76 h 111"/>
                  <a:gd name="T42" fmla="*/ 87 w 149"/>
                  <a:gd name="T43" fmla="*/ 72 h 111"/>
                  <a:gd name="T44" fmla="*/ 94 w 149"/>
                  <a:gd name="T45" fmla="*/ 69 h 111"/>
                  <a:gd name="T46" fmla="*/ 98 w 149"/>
                  <a:gd name="T47" fmla="*/ 63 h 111"/>
                  <a:gd name="T48" fmla="*/ 105 w 149"/>
                  <a:gd name="T49" fmla="*/ 60 h 111"/>
                  <a:gd name="T50" fmla="*/ 110 w 149"/>
                  <a:gd name="T51" fmla="*/ 56 h 111"/>
                  <a:gd name="T52" fmla="*/ 115 w 149"/>
                  <a:gd name="T53" fmla="*/ 53 h 111"/>
                  <a:gd name="T54" fmla="*/ 123 w 149"/>
                  <a:gd name="T55" fmla="*/ 47 h 111"/>
                  <a:gd name="T56" fmla="*/ 124 w 149"/>
                  <a:gd name="T57" fmla="*/ 46 h 111"/>
                  <a:gd name="T58" fmla="*/ 149 w 149"/>
                  <a:gd name="T59" fmla="*/ 53 h 111"/>
                  <a:gd name="T60" fmla="*/ 144 w 149"/>
                  <a:gd name="T61" fmla="*/ 55 h 111"/>
                  <a:gd name="T62" fmla="*/ 137 w 149"/>
                  <a:gd name="T63" fmla="*/ 60 h 111"/>
                  <a:gd name="T64" fmla="*/ 130 w 149"/>
                  <a:gd name="T65" fmla="*/ 65 h 111"/>
                  <a:gd name="T66" fmla="*/ 123 w 149"/>
                  <a:gd name="T67" fmla="*/ 69 h 111"/>
                  <a:gd name="T68" fmla="*/ 115 w 149"/>
                  <a:gd name="T69" fmla="*/ 74 h 111"/>
                  <a:gd name="T70" fmla="*/ 108 w 149"/>
                  <a:gd name="T71" fmla="*/ 81 h 111"/>
                  <a:gd name="T72" fmla="*/ 98 w 149"/>
                  <a:gd name="T73" fmla="*/ 86 h 111"/>
                  <a:gd name="T74" fmla="*/ 91 w 149"/>
                  <a:gd name="T75" fmla="*/ 90 h 111"/>
                  <a:gd name="T76" fmla="*/ 82 w 149"/>
                  <a:gd name="T77" fmla="*/ 95 h 111"/>
                  <a:gd name="T78" fmla="*/ 75 w 149"/>
                  <a:gd name="T79" fmla="*/ 101 h 111"/>
                  <a:gd name="T80" fmla="*/ 66 w 149"/>
                  <a:gd name="T81" fmla="*/ 102 h 111"/>
                  <a:gd name="T82" fmla="*/ 59 w 149"/>
                  <a:gd name="T83" fmla="*/ 108 h 111"/>
                  <a:gd name="T84" fmla="*/ 52 w 149"/>
                  <a:gd name="T85" fmla="*/ 109 h 111"/>
                  <a:gd name="T86" fmla="*/ 46 w 149"/>
                  <a:gd name="T87" fmla="*/ 111 h 111"/>
                  <a:gd name="T88" fmla="*/ 41 w 149"/>
                  <a:gd name="T89" fmla="*/ 109 h 111"/>
                  <a:gd name="T90" fmla="*/ 34 w 149"/>
                  <a:gd name="T91" fmla="*/ 106 h 111"/>
                  <a:gd name="T92" fmla="*/ 30 w 149"/>
                  <a:gd name="T93" fmla="*/ 101 h 111"/>
                  <a:gd name="T94" fmla="*/ 25 w 149"/>
                  <a:gd name="T95" fmla="*/ 94 h 111"/>
                  <a:gd name="T96" fmla="*/ 20 w 149"/>
                  <a:gd name="T97" fmla="*/ 85 h 111"/>
                  <a:gd name="T98" fmla="*/ 18 w 149"/>
                  <a:gd name="T99" fmla="*/ 76 h 111"/>
                  <a:gd name="T100" fmla="*/ 14 w 149"/>
                  <a:gd name="T101" fmla="*/ 65 h 111"/>
                  <a:gd name="T102" fmla="*/ 11 w 149"/>
                  <a:gd name="T103" fmla="*/ 55 h 111"/>
                  <a:gd name="T104" fmla="*/ 9 w 149"/>
                  <a:gd name="T105" fmla="*/ 44 h 111"/>
                  <a:gd name="T106" fmla="*/ 6 w 149"/>
                  <a:gd name="T107" fmla="*/ 33 h 111"/>
                  <a:gd name="T108" fmla="*/ 4 w 149"/>
                  <a:gd name="T109" fmla="*/ 24 h 111"/>
                  <a:gd name="T110" fmla="*/ 2 w 149"/>
                  <a:gd name="T111" fmla="*/ 17 h 111"/>
                  <a:gd name="T112" fmla="*/ 0 w 149"/>
                  <a:gd name="T113" fmla="*/ 8 h 111"/>
                  <a:gd name="T114" fmla="*/ 0 w 149"/>
                  <a:gd name="T115" fmla="*/ 3 h 111"/>
                  <a:gd name="T116" fmla="*/ 0 w 149"/>
                  <a:gd name="T117" fmla="*/ 0 h 111"/>
                  <a:gd name="T118" fmla="*/ 13 w 149"/>
                  <a:gd name="T119" fmla="*/ 1 h 111"/>
                  <a:gd name="T120" fmla="*/ 13 w 149"/>
                  <a:gd name="T121" fmla="*/ 1 h 1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9"/>
                  <a:gd name="T184" fmla="*/ 0 h 111"/>
                  <a:gd name="T185" fmla="*/ 149 w 149"/>
                  <a:gd name="T186" fmla="*/ 111 h 1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9" h="111">
                    <a:moveTo>
                      <a:pt x="13" y="1"/>
                    </a:moveTo>
                    <a:lnTo>
                      <a:pt x="13" y="3"/>
                    </a:lnTo>
                    <a:lnTo>
                      <a:pt x="14" y="12"/>
                    </a:lnTo>
                    <a:lnTo>
                      <a:pt x="14" y="17"/>
                    </a:lnTo>
                    <a:lnTo>
                      <a:pt x="16" y="24"/>
                    </a:lnTo>
                    <a:lnTo>
                      <a:pt x="16" y="31"/>
                    </a:lnTo>
                    <a:lnTo>
                      <a:pt x="20" y="40"/>
                    </a:lnTo>
                    <a:lnTo>
                      <a:pt x="20" y="47"/>
                    </a:lnTo>
                    <a:lnTo>
                      <a:pt x="23" y="55"/>
                    </a:lnTo>
                    <a:lnTo>
                      <a:pt x="25" y="62"/>
                    </a:lnTo>
                    <a:lnTo>
                      <a:pt x="29" y="69"/>
                    </a:lnTo>
                    <a:lnTo>
                      <a:pt x="32" y="74"/>
                    </a:lnTo>
                    <a:lnTo>
                      <a:pt x="34" y="78"/>
                    </a:lnTo>
                    <a:lnTo>
                      <a:pt x="39" y="83"/>
                    </a:lnTo>
                    <a:lnTo>
                      <a:pt x="45" y="86"/>
                    </a:lnTo>
                    <a:lnTo>
                      <a:pt x="48" y="86"/>
                    </a:lnTo>
                    <a:lnTo>
                      <a:pt x="55" y="86"/>
                    </a:lnTo>
                    <a:lnTo>
                      <a:pt x="60" y="83"/>
                    </a:lnTo>
                    <a:lnTo>
                      <a:pt x="68" y="83"/>
                    </a:lnTo>
                    <a:lnTo>
                      <a:pt x="73" y="78"/>
                    </a:lnTo>
                    <a:lnTo>
                      <a:pt x="80" y="76"/>
                    </a:lnTo>
                    <a:lnTo>
                      <a:pt x="87" y="72"/>
                    </a:lnTo>
                    <a:lnTo>
                      <a:pt x="94" y="69"/>
                    </a:lnTo>
                    <a:lnTo>
                      <a:pt x="98" y="63"/>
                    </a:lnTo>
                    <a:lnTo>
                      <a:pt x="105" y="60"/>
                    </a:lnTo>
                    <a:lnTo>
                      <a:pt x="110" y="56"/>
                    </a:lnTo>
                    <a:lnTo>
                      <a:pt x="115" y="53"/>
                    </a:lnTo>
                    <a:lnTo>
                      <a:pt x="123" y="47"/>
                    </a:lnTo>
                    <a:lnTo>
                      <a:pt x="124" y="46"/>
                    </a:lnTo>
                    <a:lnTo>
                      <a:pt x="149" y="53"/>
                    </a:lnTo>
                    <a:lnTo>
                      <a:pt x="144" y="55"/>
                    </a:lnTo>
                    <a:lnTo>
                      <a:pt x="137" y="60"/>
                    </a:lnTo>
                    <a:lnTo>
                      <a:pt x="130" y="65"/>
                    </a:lnTo>
                    <a:lnTo>
                      <a:pt x="123" y="69"/>
                    </a:lnTo>
                    <a:lnTo>
                      <a:pt x="115" y="74"/>
                    </a:lnTo>
                    <a:lnTo>
                      <a:pt x="108" y="81"/>
                    </a:lnTo>
                    <a:lnTo>
                      <a:pt x="98" y="86"/>
                    </a:lnTo>
                    <a:lnTo>
                      <a:pt x="91" y="90"/>
                    </a:lnTo>
                    <a:lnTo>
                      <a:pt x="82" y="95"/>
                    </a:lnTo>
                    <a:lnTo>
                      <a:pt x="75" y="101"/>
                    </a:lnTo>
                    <a:lnTo>
                      <a:pt x="66" y="102"/>
                    </a:lnTo>
                    <a:lnTo>
                      <a:pt x="59" y="108"/>
                    </a:lnTo>
                    <a:lnTo>
                      <a:pt x="52" y="109"/>
                    </a:lnTo>
                    <a:lnTo>
                      <a:pt x="46" y="111"/>
                    </a:lnTo>
                    <a:lnTo>
                      <a:pt x="41" y="109"/>
                    </a:lnTo>
                    <a:lnTo>
                      <a:pt x="34" y="106"/>
                    </a:lnTo>
                    <a:lnTo>
                      <a:pt x="30" y="101"/>
                    </a:lnTo>
                    <a:lnTo>
                      <a:pt x="25" y="94"/>
                    </a:lnTo>
                    <a:lnTo>
                      <a:pt x="20" y="85"/>
                    </a:lnTo>
                    <a:lnTo>
                      <a:pt x="18" y="76"/>
                    </a:lnTo>
                    <a:lnTo>
                      <a:pt x="14" y="65"/>
                    </a:lnTo>
                    <a:lnTo>
                      <a:pt x="11" y="55"/>
                    </a:lnTo>
                    <a:lnTo>
                      <a:pt x="9" y="44"/>
                    </a:lnTo>
                    <a:lnTo>
                      <a:pt x="6" y="33"/>
                    </a:lnTo>
                    <a:lnTo>
                      <a:pt x="4" y="24"/>
                    </a:lnTo>
                    <a:lnTo>
                      <a:pt x="2" y="17"/>
                    </a:lnTo>
                    <a:lnTo>
                      <a:pt x="0" y="8"/>
                    </a:lnTo>
                    <a:lnTo>
                      <a:pt x="0" y="3"/>
                    </a:lnTo>
                    <a:lnTo>
                      <a:pt x="0" y="0"/>
                    </a:lnTo>
                    <a:lnTo>
                      <a:pt x="13" y="1"/>
                    </a:lnTo>
                    <a:close/>
                  </a:path>
                </a:pathLst>
              </a:custGeom>
              <a:solidFill>
                <a:srgbClr val="000000"/>
              </a:solidFill>
              <a:ln w="9525">
                <a:noFill/>
                <a:round/>
                <a:headEnd/>
                <a:tailEnd/>
              </a:ln>
            </p:spPr>
            <p:txBody>
              <a:bodyPr/>
              <a:lstStyle/>
              <a:p>
                <a:endParaRPr lang="en-US"/>
              </a:p>
            </p:txBody>
          </p:sp>
          <p:sp>
            <p:nvSpPr>
              <p:cNvPr id="22659" name="Freeform 24"/>
              <p:cNvSpPr>
                <a:spLocks/>
              </p:cNvSpPr>
              <p:nvPr/>
            </p:nvSpPr>
            <p:spPr bwMode="auto">
              <a:xfrm>
                <a:off x="6614005" y="1397113"/>
                <a:ext cx="196952" cy="32439"/>
              </a:xfrm>
              <a:custGeom>
                <a:avLst/>
                <a:gdLst>
                  <a:gd name="T0" fmla="*/ 5 w 85"/>
                  <a:gd name="T1" fmla="*/ 0 h 14"/>
                  <a:gd name="T2" fmla="*/ 7 w 85"/>
                  <a:gd name="T3" fmla="*/ 0 h 14"/>
                  <a:gd name="T4" fmla="*/ 10 w 85"/>
                  <a:gd name="T5" fmla="*/ 0 h 14"/>
                  <a:gd name="T6" fmla="*/ 17 w 85"/>
                  <a:gd name="T7" fmla="*/ 0 h 14"/>
                  <a:gd name="T8" fmla="*/ 21 w 85"/>
                  <a:gd name="T9" fmla="*/ 0 h 14"/>
                  <a:gd name="T10" fmla="*/ 28 w 85"/>
                  <a:gd name="T11" fmla="*/ 0 h 14"/>
                  <a:gd name="T12" fmla="*/ 35 w 85"/>
                  <a:gd name="T13" fmla="*/ 2 h 14"/>
                  <a:gd name="T14" fmla="*/ 44 w 85"/>
                  <a:gd name="T15" fmla="*/ 2 h 14"/>
                  <a:gd name="T16" fmla="*/ 51 w 85"/>
                  <a:gd name="T17" fmla="*/ 2 h 14"/>
                  <a:gd name="T18" fmla="*/ 58 w 85"/>
                  <a:gd name="T19" fmla="*/ 3 h 14"/>
                  <a:gd name="T20" fmla="*/ 63 w 85"/>
                  <a:gd name="T21" fmla="*/ 5 h 14"/>
                  <a:gd name="T22" fmla="*/ 72 w 85"/>
                  <a:gd name="T23" fmla="*/ 5 h 14"/>
                  <a:gd name="T24" fmla="*/ 76 w 85"/>
                  <a:gd name="T25" fmla="*/ 7 h 14"/>
                  <a:gd name="T26" fmla="*/ 81 w 85"/>
                  <a:gd name="T27" fmla="*/ 9 h 14"/>
                  <a:gd name="T28" fmla="*/ 83 w 85"/>
                  <a:gd name="T29" fmla="*/ 9 h 14"/>
                  <a:gd name="T30" fmla="*/ 85 w 85"/>
                  <a:gd name="T31" fmla="*/ 12 h 14"/>
                  <a:gd name="T32" fmla="*/ 81 w 85"/>
                  <a:gd name="T33" fmla="*/ 14 h 14"/>
                  <a:gd name="T34" fmla="*/ 72 w 85"/>
                  <a:gd name="T35" fmla="*/ 14 h 14"/>
                  <a:gd name="T36" fmla="*/ 67 w 85"/>
                  <a:gd name="T37" fmla="*/ 14 h 14"/>
                  <a:gd name="T38" fmla="*/ 60 w 85"/>
                  <a:gd name="T39" fmla="*/ 14 h 14"/>
                  <a:gd name="T40" fmla="*/ 53 w 85"/>
                  <a:gd name="T41" fmla="*/ 14 h 14"/>
                  <a:gd name="T42" fmla="*/ 47 w 85"/>
                  <a:gd name="T43" fmla="*/ 14 h 14"/>
                  <a:gd name="T44" fmla="*/ 39 w 85"/>
                  <a:gd name="T45" fmla="*/ 12 h 14"/>
                  <a:gd name="T46" fmla="*/ 32 w 85"/>
                  <a:gd name="T47" fmla="*/ 10 h 14"/>
                  <a:gd name="T48" fmla="*/ 26 w 85"/>
                  <a:gd name="T49" fmla="*/ 10 h 14"/>
                  <a:gd name="T50" fmla="*/ 19 w 85"/>
                  <a:gd name="T51" fmla="*/ 10 h 14"/>
                  <a:gd name="T52" fmla="*/ 14 w 85"/>
                  <a:gd name="T53" fmla="*/ 9 h 14"/>
                  <a:gd name="T54" fmla="*/ 10 w 85"/>
                  <a:gd name="T55" fmla="*/ 9 h 14"/>
                  <a:gd name="T56" fmla="*/ 5 w 85"/>
                  <a:gd name="T57" fmla="*/ 9 h 14"/>
                  <a:gd name="T58" fmla="*/ 5 w 85"/>
                  <a:gd name="T59" fmla="*/ 9 h 14"/>
                  <a:gd name="T60" fmla="*/ 0 w 85"/>
                  <a:gd name="T61" fmla="*/ 5 h 14"/>
                  <a:gd name="T62" fmla="*/ 0 w 85"/>
                  <a:gd name="T63" fmla="*/ 2 h 14"/>
                  <a:gd name="T64" fmla="*/ 3 w 85"/>
                  <a:gd name="T65" fmla="*/ 0 h 14"/>
                  <a:gd name="T66" fmla="*/ 5 w 85"/>
                  <a:gd name="T67" fmla="*/ 0 h 14"/>
                  <a:gd name="T68" fmla="*/ 5 w 85"/>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4"/>
                  <a:gd name="T107" fmla="*/ 85 w 85"/>
                  <a:gd name="T108" fmla="*/ 14 h 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4">
                    <a:moveTo>
                      <a:pt x="5" y="0"/>
                    </a:moveTo>
                    <a:lnTo>
                      <a:pt x="7" y="0"/>
                    </a:lnTo>
                    <a:lnTo>
                      <a:pt x="10" y="0"/>
                    </a:lnTo>
                    <a:lnTo>
                      <a:pt x="17" y="0"/>
                    </a:lnTo>
                    <a:lnTo>
                      <a:pt x="21" y="0"/>
                    </a:lnTo>
                    <a:lnTo>
                      <a:pt x="28" y="0"/>
                    </a:lnTo>
                    <a:lnTo>
                      <a:pt x="35" y="2"/>
                    </a:lnTo>
                    <a:lnTo>
                      <a:pt x="44" y="2"/>
                    </a:lnTo>
                    <a:lnTo>
                      <a:pt x="51" y="2"/>
                    </a:lnTo>
                    <a:lnTo>
                      <a:pt x="58" y="3"/>
                    </a:lnTo>
                    <a:lnTo>
                      <a:pt x="63" y="5"/>
                    </a:lnTo>
                    <a:lnTo>
                      <a:pt x="72" y="5"/>
                    </a:lnTo>
                    <a:lnTo>
                      <a:pt x="76" y="7"/>
                    </a:lnTo>
                    <a:lnTo>
                      <a:pt x="81" y="9"/>
                    </a:lnTo>
                    <a:lnTo>
                      <a:pt x="83" y="9"/>
                    </a:lnTo>
                    <a:lnTo>
                      <a:pt x="85" y="12"/>
                    </a:lnTo>
                    <a:lnTo>
                      <a:pt x="81" y="14"/>
                    </a:lnTo>
                    <a:lnTo>
                      <a:pt x="72" y="14"/>
                    </a:lnTo>
                    <a:lnTo>
                      <a:pt x="67" y="14"/>
                    </a:lnTo>
                    <a:lnTo>
                      <a:pt x="60" y="14"/>
                    </a:lnTo>
                    <a:lnTo>
                      <a:pt x="53" y="14"/>
                    </a:lnTo>
                    <a:lnTo>
                      <a:pt x="47" y="14"/>
                    </a:lnTo>
                    <a:lnTo>
                      <a:pt x="39" y="12"/>
                    </a:lnTo>
                    <a:lnTo>
                      <a:pt x="32" y="10"/>
                    </a:lnTo>
                    <a:lnTo>
                      <a:pt x="26" y="10"/>
                    </a:lnTo>
                    <a:lnTo>
                      <a:pt x="19" y="10"/>
                    </a:lnTo>
                    <a:lnTo>
                      <a:pt x="14" y="9"/>
                    </a:lnTo>
                    <a:lnTo>
                      <a:pt x="10" y="9"/>
                    </a:lnTo>
                    <a:lnTo>
                      <a:pt x="5" y="9"/>
                    </a:lnTo>
                    <a:lnTo>
                      <a:pt x="0" y="5"/>
                    </a:lnTo>
                    <a:lnTo>
                      <a:pt x="0" y="2"/>
                    </a:lnTo>
                    <a:lnTo>
                      <a:pt x="3" y="0"/>
                    </a:lnTo>
                    <a:lnTo>
                      <a:pt x="5" y="0"/>
                    </a:lnTo>
                    <a:close/>
                  </a:path>
                </a:pathLst>
              </a:custGeom>
              <a:solidFill>
                <a:srgbClr val="000000"/>
              </a:solidFill>
              <a:ln w="9525">
                <a:noFill/>
                <a:round/>
                <a:headEnd/>
                <a:tailEnd/>
              </a:ln>
            </p:spPr>
            <p:txBody>
              <a:bodyPr/>
              <a:lstStyle/>
              <a:p>
                <a:endParaRPr lang="en-US"/>
              </a:p>
            </p:txBody>
          </p:sp>
          <p:sp>
            <p:nvSpPr>
              <p:cNvPr id="22660" name="Freeform 25"/>
              <p:cNvSpPr>
                <a:spLocks/>
              </p:cNvSpPr>
              <p:nvPr/>
            </p:nvSpPr>
            <p:spPr bwMode="auto">
              <a:xfrm>
                <a:off x="5955953" y="2863827"/>
                <a:ext cx="1577935" cy="1621959"/>
              </a:xfrm>
              <a:custGeom>
                <a:avLst/>
                <a:gdLst>
                  <a:gd name="T0" fmla="*/ 170 w 681"/>
                  <a:gd name="T1" fmla="*/ 16 h 700"/>
                  <a:gd name="T2" fmla="*/ 101 w 681"/>
                  <a:gd name="T3" fmla="*/ 544 h 700"/>
                  <a:gd name="T4" fmla="*/ 0 w 681"/>
                  <a:gd name="T5" fmla="*/ 580 h 700"/>
                  <a:gd name="T6" fmla="*/ 37 w 681"/>
                  <a:gd name="T7" fmla="*/ 601 h 700"/>
                  <a:gd name="T8" fmla="*/ 158 w 681"/>
                  <a:gd name="T9" fmla="*/ 581 h 700"/>
                  <a:gd name="T10" fmla="*/ 316 w 681"/>
                  <a:gd name="T11" fmla="*/ 127 h 700"/>
                  <a:gd name="T12" fmla="*/ 544 w 681"/>
                  <a:gd name="T13" fmla="*/ 640 h 700"/>
                  <a:gd name="T14" fmla="*/ 640 w 681"/>
                  <a:gd name="T15" fmla="*/ 700 h 700"/>
                  <a:gd name="T16" fmla="*/ 681 w 681"/>
                  <a:gd name="T17" fmla="*/ 666 h 700"/>
                  <a:gd name="T18" fmla="*/ 597 w 681"/>
                  <a:gd name="T19" fmla="*/ 610 h 700"/>
                  <a:gd name="T20" fmla="*/ 488 w 681"/>
                  <a:gd name="T21" fmla="*/ 0 h 700"/>
                  <a:gd name="T22" fmla="*/ 170 w 681"/>
                  <a:gd name="T23" fmla="*/ 16 h 700"/>
                  <a:gd name="T24" fmla="*/ 170 w 681"/>
                  <a:gd name="T25" fmla="*/ 16 h 7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1"/>
                  <a:gd name="T40" fmla="*/ 0 h 700"/>
                  <a:gd name="T41" fmla="*/ 681 w 681"/>
                  <a:gd name="T42" fmla="*/ 700 h 7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1" h="700">
                    <a:moveTo>
                      <a:pt x="170" y="16"/>
                    </a:moveTo>
                    <a:lnTo>
                      <a:pt x="101" y="544"/>
                    </a:lnTo>
                    <a:lnTo>
                      <a:pt x="0" y="580"/>
                    </a:lnTo>
                    <a:lnTo>
                      <a:pt x="37" y="601"/>
                    </a:lnTo>
                    <a:lnTo>
                      <a:pt x="158" y="581"/>
                    </a:lnTo>
                    <a:lnTo>
                      <a:pt x="316" y="127"/>
                    </a:lnTo>
                    <a:lnTo>
                      <a:pt x="544" y="640"/>
                    </a:lnTo>
                    <a:lnTo>
                      <a:pt x="640" y="700"/>
                    </a:lnTo>
                    <a:lnTo>
                      <a:pt x="681" y="666"/>
                    </a:lnTo>
                    <a:lnTo>
                      <a:pt x="597" y="610"/>
                    </a:lnTo>
                    <a:lnTo>
                      <a:pt x="488" y="0"/>
                    </a:lnTo>
                    <a:lnTo>
                      <a:pt x="170" y="16"/>
                    </a:lnTo>
                    <a:close/>
                  </a:path>
                </a:pathLst>
              </a:custGeom>
              <a:solidFill>
                <a:srgbClr val="000000"/>
              </a:solidFill>
              <a:ln w="9525">
                <a:noFill/>
                <a:round/>
                <a:headEnd/>
                <a:tailEnd/>
              </a:ln>
            </p:spPr>
            <p:txBody>
              <a:bodyPr/>
              <a:lstStyle/>
              <a:p>
                <a:endParaRPr lang="en-US"/>
              </a:p>
            </p:txBody>
          </p:sp>
          <p:sp>
            <p:nvSpPr>
              <p:cNvPr id="22661" name="Freeform 26"/>
              <p:cNvSpPr>
                <a:spLocks/>
              </p:cNvSpPr>
              <p:nvPr/>
            </p:nvSpPr>
            <p:spPr bwMode="auto">
              <a:xfrm>
                <a:off x="6259491" y="1781749"/>
                <a:ext cx="1244275" cy="1267445"/>
              </a:xfrm>
              <a:custGeom>
                <a:avLst/>
                <a:gdLst>
                  <a:gd name="T0" fmla="*/ 241 w 537"/>
                  <a:gd name="T1" fmla="*/ 50 h 547"/>
                  <a:gd name="T2" fmla="*/ 364 w 537"/>
                  <a:gd name="T3" fmla="*/ 27 h 547"/>
                  <a:gd name="T4" fmla="*/ 380 w 537"/>
                  <a:gd name="T5" fmla="*/ 34 h 547"/>
                  <a:gd name="T6" fmla="*/ 399 w 537"/>
                  <a:gd name="T7" fmla="*/ 45 h 547"/>
                  <a:gd name="T8" fmla="*/ 424 w 537"/>
                  <a:gd name="T9" fmla="*/ 59 h 547"/>
                  <a:gd name="T10" fmla="*/ 449 w 537"/>
                  <a:gd name="T11" fmla="*/ 78 h 547"/>
                  <a:gd name="T12" fmla="*/ 475 w 537"/>
                  <a:gd name="T13" fmla="*/ 100 h 547"/>
                  <a:gd name="T14" fmla="*/ 498 w 537"/>
                  <a:gd name="T15" fmla="*/ 126 h 547"/>
                  <a:gd name="T16" fmla="*/ 513 w 537"/>
                  <a:gd name="T17" fmla="*/ 146 h 547"/>
                  <a:gd name="T18" fmla="*/ 523 w 537"/>
                  <a:gd name="T19" fmla="*/ 169 h 547"/>
                  <a:gd name="T20" fmla="*/ 532 w 537"/>
                  <a:gd name="T21" fmla="*/ 192 h 547"/>
                  <a:gd name="T22" fmla="*/ 534 w 537"/>
                  <a:gd name="T23" fmla="*/ 210 h 547"/>
                  <a:gd name="T24" fmla="*/ 537 w 537"/>
                  <a:gd name="T25" fmla="*/ 229 h 547"/>
                  <a:gd name="T26" fmla="*/ 534 w 537"/>
                  <a:gd name="T27" fmla="*/ 249 h 547"/>
                  <a:gd name="T28" fmla="*/ 532 w 537"/>
                  <a:gd name="T29" fmla="*/ 270 h 547"/>
                  <a:gd name="T30" fmla="*/ 527 w 537"/>
                  <a:gd name="T31" fmla="*/ 289 h 547"/>
                  <a:gd name="T32" fmla="*/ 523 w 537"/>
                  <a:gd name="T33" fmla="*/ 307 h 547"/>
                  <a:gd name="T34" fmla="*/ 514 w 537"/>
                  <a:gd name="T35" fmla="*/ 337 h 547"/>
                  <a:gd name="T36" fmla="*/ 505 w 537"/>
                  <a:gd name="T37" fmla="*/ 364 h 547"/>
                  <a:gd name="T38" fmla="*/ 498 w 537"/>
                  <a:gd name="T39" fmla="*/ 383 h 547"/>
                  <a:gd name="T40" fmla="*/ 491 w 537"/>
                  <a:gd name="T41" fmla="*/ 401 h 547"/>
                  <a:gd name="T42" fmla="*/ 481 w 537"/>
                  <a:gd name="T43" fmla="*/ 421 h 547"/>
                  <a:gd name="T44" fmla="*/ 472 w 537"/>
                  <a:gd name="T45" fmla="*/ 431 h 547"/>
                  <a:gd name="T46" fmla="*/ 419 w 537"/>
                  <a:gd name="T47" fmla="*/ 417 h 547"/>
                  <a:gd name="T48" fmla="*/ 426 w 537"/>
                  <a:gd name="T49" fmla="*/ 396 h 547"/>
                  <a:gd name="T50" fmla="*/ 433 w 537"/>
                  <a:gd name="T51" fmla="*/ 373 h 547"/>
                  <a:gd name="T52" fmla="*/ 438 w 537"/>
                  <a:gd name="T53" fmla="*/ 353 h 547"/>
                  <a:gd name="T54" fmla="*/ 440 w 537"/>
                  <a:gd name="T55" fmla="*/ 332 h 547"/>
                  <a:gd name="T56" fmla="*/ 440 w 537"/>
                  <a:gd name="T57" fmla="*/ 309 h 547"/>
                  <a:gd name="T58" fmla="*/ 440 w 537"/>
                  <a:gd name="T59" fmla="*/ 282 h 547"/>
                  <a:gd name="T60" fmla="*/ 435 w 537"/>
                  <a:gd name="T61" fmla="*/ 256 h 547"/>
                  <a:gd name="T62" fmla="*/ 427 w 537"/>
                  <a:gd name="T63" fmla="*/ 231 h 547"/>
                  <a:gd name="T64" fmla="*/ 415 w 537"/>
                  <a:gd name="T65" fmla="*/ 206 h 547"/>
                  <a:gd name="T66" fmla="*/ 397 w 537"/>
                  <a:gd name="T67" fmla="*/ 185 h 547"/>
                  <a:gd name="T68" fmla="*/ 374 w 537"/>
                  <a:gd name="T69" fmla="*/ 178 h 547"/>
                  <a:gd name="T70" fmla="*/ 355 w 537"/>
                  <a:gd name="T71" fmla="*/ 185 h 547"/>
                  <a:gd name="T72" fmla="*/ 339 w 537"/>
                  <a:gd name="T73" fmla="*/ 199 h 547"/>
                  <a:gd name="T74" fmla="*/ 369 w 537"/>
                  <a:gd name="T75" fmla="*/ 490 h 547"/>
                  <a:gd name="T76" fmla="*/ 75 w 537"/>
                  <a:gd name="T77" fmla="*/ 270 h 547"/>
                  <a:gd name="T78" fmla="*/ 71 w 537"/>
                  <a:gd name="T79" fmla="*/ 256 h 547"/>
                  <a:gd name="T80" fmla="*/ 68 w 537"/>
                  <a:gd name="T81" fmla="*/ 242 h 547"/>
                  <a:gd name="T82" fmla="*/ 60 w 537"/>
                  <a:gd name="T83" fmla="*/ 220 h 547"/>
                  <a:gd name="T84" fmla="*/ 55 w 537"/>
                  <a:gd name="T85" fmla="*/ 197 h 547"/>
                  <a:gd name="T86" fmla="*/ 48 w 537"/>
                  <a:gd name="T87" fmla="*/ 171 h 547"/>
                  <a:gd name="T88" fmla="*/ 44 w 537"/>
                  <a:gd name="T89" fmla="*/ 144 h 547"/>
                  <a:gd name="T90" fmla="*/ 43 w 537"/>
                  <a:gd name="T91" fmla="*/ 117 h 547"/>
                  <a:gd name="T92" fmla="*/ 43 w 537"/>
                  <a:gd name="T93" fmla="*/ 94 h 547"/>
                  <a:gd name="T94" fmla="*/ 44 w 537"/>
                  <a:gd name="T95" fmla="*/ 73 h 547"/>
                  <a:gd name="T96" fmla="*/ 52 w 537"/>
                  <a:gd name="T97" fmla="*/ 59 h 5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7"/>
                  <a:gd name="T148" fmla="*/ 0 h 547"/>
                  <a:gd name="T149" fmla="*/ 537 w 537"/>
                  <a:gd name="T150" fmla="*/ 547 h 5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7" h="547">
                    <a:moveTo>
                      <a:pt x="122" y="0"/>
                    </a:moveTo>
                    <a:lnTo>
                      <a:pt x="174" y="252"/>
                    </a:lnTo>
                    <a:lnTo>
                      <a:pt x="241" y="50"/>
                    </a:lnTo>
                    <a:lnTo>
                      <a:pt x="263" y="13"/>
                    </a:lnTo>
                    <a:lnTo>
                      <a:pt x="362" y="27"/>
                    </a:lnTo>
                    <a:lnTo>
                      <a:pt x="364" y="27"/>
                    </a:lnTo>
                    <a:lnTo>
                      <a:pt x="371" y="31"/>
                    </a:lnTo>
                    <a:lnTo>
                      <a:pt x="374" y="31"/>
                    </a:lnTo>
                    <a:lnTo>
                      <a:pt x="380" y="34"/>
                    </a:lnTo>
                    <a:lnTo>
                      <a:pt x="385" y="38"/>
                    </a:lnTo>
                    <a:lnTo>
                      <a:pt x="392" y="41"/>
                    </a:lnTo>
                    <a:lnTo>
                      <a:pt x="399" y="45"/>
                    </a:lnTo>
                    <a:lnTo>
                      <a:pt x="406" y="50"/>
                    </a:lnTo>
                    <a:lnTo>
                      <a:pt x="413" y="54"/>
                    </a:lnTo>
                    <a:lnTo>
                      <a:pt x="424" y="59"/>
                    </a:lnTo>
                    <a:lnTo>
                      <a:pt x="431" y="64"/>
                    </a:lnTo>
                    <a:lnTo>
                      <a:pt x="440" y="71"/>
                    </a:lnTo>
                    <a:lnTo>
                      <a:pt x="449" y="78"/>
                    </a:lnTo>
                    <a:lnTo>
                      <a:pt x="459" y="86"/>
                    </a:lnTo>
                    <a:lnTo>
                      <a:pt x="466" y="93"/>
                    </a:lnTo>
                    <a:lnTo>
                      <a:pt x="475" y="100"/>
                    </a:lnTo>
                    <a:lnTo>
                      <a:pt x="482" y="109"/>
                    </a:lnTo>
                    <a:lnTo>
                      <a:pt x="491" y="117"/>
                    </a:lnTo>
                    <a:lnTo>
                      <a:pt x="498" y="126"/>
                    </a:lnTo>
                    <a:lnTo>
                      <a:pt x="507" y="135"/>
                    </a:lnTo>
                    <a:lnTo>
                      <a:pt x="509" y="141"/>
                    </a:lnTo>
                    <a:lnTo>
                      <a:pt x="513" y="146"/>
                    </a:lnTo>
                    <a:lnTo>
                      <a:pt x="516" y="151"/>
                    </a:lnTo>
                    <a:lnTo>
                      <a:pt x="520" y="158"/>
                    </a:lnTo>
                    <a:lnTo>
                      <a:pt x="523" y="169"/>
                    </a:lnTo>
                    <a:lnTo>
                      <a:pt x="528" y="180"/>
                    </a:lnTo>
                    <a:lnTo>
                      <a:pt x="530" y="185"/>
                    </a:lnTo>
                    <a:lnTo>
                      <a:pt x="532" y="192"/>
                    </a:lnTo>
                    <a:lnTo>
                      <a:pt x="532" y="197"/>
                    </a:lnTo>
                    <a:lnTo>
                      <a:pt x="534" y="204"/>
                    </a:lnTo>
                    <a:lnTo>
                      <a:pt x="534" y="210"/>
                    </a:lnTo>
                    <a:lnTo>
                      <a:pt x="536" y="217"/>
                    </a:lnTo>
                    <a:lnTo>
                      <a:pt x="536" y="222"/>
                    </a:lnTo>
                    <a:lnTo>
                      <a:pt x="537" y="229"/>
                    </a:lnTo>
                    <a:lnTo>
                      <a:pt x="536" y="234"/>
                    </a:lnTo>
                    <a:lnTo>
                      <a:pt x="536" y="242"/>
                    </a:lnTo>
                    <a:lnTo>
                      <a:pt x="534" y="249"/>
                    </a:lnTo>
                    <a:lnTo>
                      <a:pt x="534" y="258"/>
                    </a:lnTo>
                    <a:lnTo>
                      <a:pt x="532" y="263"/>
                    </a:lnTo>
                    <a:lnTo>
                      <a:pt x="532" y="270"/>
                    </a:lnTo>
                    <a:lnTo>
                      <a:pt x="530" y="277"/>
                    </a:lnTo>
                    <a:lnTo>
                      <a:pt x="528" y="284"/>
                    </a:lnTo>
                    <a:lnTo>
                      <a:pt x="527" y="289"/>
                    </a:lnTo>
                    <a:lnTo>
                      <a:pt x="525" y="295"/>
                    </a:lnTo>
                    <a:lnTo>
                      <a:pt x="523" y="302"/>
                    </a:lnTo>
                    <a:lnTo>
                      <a:pt x="523" y="307"/>
                    </a:lnTo>
                    <a:lnTo>
                      <a:pt x="520" y="318"/>
                    </a:lnTo>
                    <a:lnTo>
                      <a:pt x="516" y="328"/>
                    </a:lnTo>
                    <a:lnTo>
                      <a:pt x="514" y="337"/>
                    </a:lnTo>
                    <a:lnTo>
                      <a:pt x="511" y="348"/>
                    </a:lnTo>
                    <a:lnTo>
                      <a:pt x="509" y="355"/>
                    </a:lnTo>
                    <a:lnTo>
                      <a:pt x="505" y="364"/>
                    </a:lnTo>
                    <a:lnTo>
                      <a:pt x="504" y="371"/>
                    </a:lnTo>
                    <a:lnTo>
                      <a:pt x="502" y="378"/>
                    </a:lnTo>
                    <a:lnTo>
                      <a:pt x="498" y="383"/>
                    </a:lnTo>
                    <a:lnTo>
                      <a:pt x="497" y="389"/>
                    </a:lnTo>
                    <a:lnTo>
                      <a:pt x="495" y="394"/>
                    </a:lnTo>
                    <a:lnTo>
                      <a:pt x="491" y="401"/>
                    </a:lnTo>
                    <a:lnTo>
                      <a:pt x="488" y="408"/>
                    </a:lnTo>
                    <a:lnTo>
                      <a:pt x="482" y="415"/>
                    </a:lnTo>
                    <a:lnTo>
                      <a:pt x="481" y="421"/>
                    </a:lnTo>
                    <a:lnTo>
                      <a:pt x="477" y="424"/>
                    </a:lnTo>
                    <a:lnTo>
                      <a:pt x="474" y="430"/>
                    </a:lnTo>
                    <a:lnTo>
                      <a:pt x="472" y="431"/>
                    </a:lnTo>
                    <a:lnTo>
                      <a:pt x="417" y="422"/>
                    </a:lnTo>
                    <a:lnTo>
                      <a:pt x="417" y="421"/>
                    </a:lnTo>
                    <a:lnTo>
                      <a:pt x="419" y="417"/>
                    </a:lnTo>
                    <a:lnTo>
                      <a:pt x="420" y="412"/>
                    </a:lnTo>
                    <a:lnTo>
                      <a:pt x="424" y="405"/>
                    </a:lnTo>
                    <a:lnTo>
                      <a:pt x="426" y="396"/>
                    </a:lnTo>
                    <a:lnTo>
                      <a:pt x="429" y="385"/>
                    </a:lnTo>
                    <a:lnTo>
                      <a:pt x="431" y="380"/>
                    </a:lnTo>
                    <a:lnTo>
                      <a:pt x="433" y="373"/>
                    </a:lnTo>
                    <a:lnTo>
                      <a:pt x="435" y="367"/>
                    </a:lnTo>
                    <a:lnTo>
                      <a:pt x="436" y="362"/>
                    </a:lnTo>
                    <a:lnTo>
                      <a:pt x="438" y="353"/>
                    </a:lnTo>
                    <a:lnTo>
                      <a:pt x="438" y="346"/>
                    </a:lnTo>
                    <a:lnTo>
                      <a:pt x="440" y="339"/>
                    </a:lnTo>
                    <a:lnTo>
                      <a:pt x="440" y="332"/>
                    </a:lnTo>
                    <a:lnTo>
                      <a:pt x="440" y="325"/>
                    </a:lnTo>
                    <a:lnTo>
                      <a:pt x="440" y="316"/>
                    </a:lnTo>
                    <a:lnTo>
                      <a:pt x="440" y="309"/>
                    </a:lnTo>
                    <a:lnTo>
                      <a:pt x="442" y="300"/>
                    </a:lnTo>
                    <a:lnTo>
                      <a:pt x="440" y="291"/>
                    </a:lnTo>
                    <a:lnTo>
                      <a:pt x="440" y="282"/>
                    </a:lnTo>
                    <a:lnTo>
                      <a:pt x="438" y="273"/>
                    </a:lnTo>
                    <a:lnTo>
                      <a:pt x="438" y="266"/>
                    </a:lnTo>
                    <a:lnTo>
                      <a:pt x="435" y="256"/>
                    </a:lnTo>
                    <a:lnTo>
                      <a:pt x="433" y="247"/>
                    </a:lnTo>
                    <a:lnTo>
                      <a:pt x="429" y="238"/>
                    </a:lnTo>
                    <a:lnTo>
                      <a:pt x="427" y="231"/>
                    </a:lnTo>
                    <a:lnTo>
                      <a:pt x="424" y="220"/>
                    </a:lnTo>
                    <a:lnTo>
                      <a:pt x="419" y="213"/>
                    </a:lnTo>
                    <a:lnTo>
                      <a:pt x="415" y="206"/>
                    </a:lnTo>
                    <a:lnTo>
                      <a:pt x="411" y="201"/>
                    </a:lnTo>
                    <a:lnTo>
                      <a:pt x="404" y="192"/>
                    </a:lnTo>
                    <a:lnTo>
                      <a:pt x="397" y="185"/>
                    </a:lnTo>
                    <a:lnTo>
                      <a:pt x="388" y="180"/>
                    </a:lnTo>
                    <a:lnTo>
                      <a:pt x="381" y="178"/>
                    </a:lnTo>
                    <a:lnTo>
                      <a:pt x="374" y="178"/>
                    </a:lnTo>
                    <a:lnTo>
                      <a:pt x="367" y="180"/>
                    </a:lnTo>
                    <a:lnTo>
                      <a:pt x="360" y="183"/>
                    </a:lnTo>
                    <a:lnTo>
                      <a:pt x="355" y="185"/>
                    </a:lnTo>
                    <a:lnTo>
                      <a:pt x="349" y="188"/>
                    </a:lnTo>
                    <a:lnTo>
                      <a:pt x="346" y="192"/>
                    </a:lnTo>
                    <a:lnTo>
                      <a:pt x="339" y="199"/>
                    </a:lnTo>
                    <a:lnTo>
                      <a:pt x="337" y="203"/>
                    </a:lnTo>
                    <a:lnTo>
                      <a:pt x="339" y="350"/>
                    </a:lnTo>
                    <a:lnTo>
                      <a:pt x="369" y="490"/>
                    </a:lnTo>
                    <a:lnTo>
                      <a:pt x="195" y="547"/>
                    </a:lnTo>
                    <a:lnTo>
                      <a:pt x="0" y="513"/>
                    </a:lnTo>
                    <a:lnTo>
                      <a:pt x="75" y="270"/>
                    </a:lnTo>
                    <a:lnTo>
                      <a:pt x="75" y="266"/>
                    </a:lnTo>
                    <a:lnTo>
                      <a:pt x="73" y="261"/>
                    </a:lnTo>
                    <a:lnTo>
                      <a:pt x="71" y="256"/>
                    </a:lnTo>
                    <a:lnTo>
                      <a:pt x="69" y="252"/>
                    </a:lnTo>
                    <a:lnTo>
                      <a:pt x="68" y="247"/>
                    </a:lnTo>
                    <a:lnTo>
                      <a:pt x="68" y="242"/>
                    </a:lnTo>
                    <a:lnTo>
                      <a:pt x="64" y="234"/>
                    </a:lnTo>
                    <a:lnTo>
                      <a:pt x="64" y="227"/>
                    </a:lnTo>
                    <a:lnTo>
                      <a:pt x="60" y="220"/>
                    </a:lnTo>
                    <a:lnTo>
                      <a:pt x="59" y="213"/>
                    </a:lnTo>
                    <a:lnTo>
                      <a:pt x="57" y="204"/>
                    </a:lnTo>
                    <a:lnTo>
                      <a:pt x="55" y="197"/>
                    </a:lnTo>
                    <a:lnTo>
                      <a:pt x="53" y="188"/>
                    </a:lnTo>
                    <a:lnTo>
                      <a:pt x="52" y="180"/>
                    </a:lnTo>
                    <a:lnTo>
                      <a:pt x="48" y="171"/>
                    </a:lnTo>
                    <a:lnTo>
                      <a:pt x="48" y="162"/>
                    </a:lnTo>
                    <a:lnTo>
                      <a:pt x="46" y="153"/>
                    </a:lnTo>
                    <a:lnTo>
                      <a:pt x="44" y="144"/>
                    </a:lnTo>
                    <a:lnTo>
                      <a:pt x="44" y="135"/>
                    </a:lnTo>
                    <a:lnTo>
                      <a:pt x="43" y="126"/>
                    </a:lnTo>
                    <a:lnTo>
                      <a:pt x="43" y="117"/>
                    </a:lnTo>
                    <a:lnTo>
                      <a:pt x="43" y="110"/>
                    </a:lnTo>
                    <a:lnTo>
                      <a:pt x="43" y="101"/>
                    </a:lnTo>
                    <a:lnTo>
                      <a:pt x="43" y="94"/>
                    </a:lnTo>
                    <a:lnTo>
                      <a:pt x="43" y="86"/>
                    </a:lnTo>
                    <a:lnTo>
                      <a:pt x="44" y="80"/>
                    </a:lnTo>
                    <a:lnTo>
                      <a:pt x="44" y="73"/>
                    </a:lnTo>
                    <a:lnTo>
                      <a:pt x="46" y="68"/>
                    </a:lnTo>
                    <a:lnTo>
                      <a:pt x="48" y="62"/>
                    </a:lnTo>
                    <a:lnTo>
                      <a:pt x="52" y="59"/>
                    </a:lnTo>
                    <a:lnTo>
                      <a:pt x="122" y="0"/>
                    </a:lnTo>
                    <a:close/>
                  </a:path>
                </a:pathLst>
              </a:custGeom>
              <a:solidFill>
                <a:srgbClr val="000000"/>
              </a:solidFill>
              <a:ln w="9525">
                <a:noFill/>
                <a:round/>
                <a:headEnd/>
                <a:tailEnd/>
              </a:ln>
            </p:spPr>
            <p:txBody>
              <a:bodyPr/>
              <a:lstStyle/>
              <a:p>
                <a:endParaRPr lang="en-US"/>
              </a:p>
            </p:txBody>
          </p:sp>
          <p:sp>
            <p:nvSpPr>
              <p:cNvPr id="22662" name="Freeform 27"/>
              <p:cNvSpPr>
                <a:spLocks/>
              </p:cNvSpPr>
              <p:nvPr/>
            </p:nvSpPr>
            <p:spPr bwMode="auto">
              <a:xfrm>
                <a:off x="7082056" y="2358703"/>
                <a:ext cx="565369" cy="500490"/>
              </a:xfrm>
              <a:custGeom>
                <a:avLst/>
                <a:gdLst>
                  <a:gd name="T0" fmla="*/ 17 w 244"/>
                  <a:gd name="T1" fmla="*/ 0 h 216"/>
                  <a:gd name="T2" fmla="*/ 0 w 244"/>
                  <a:gd name="T3" fmla="*/ 175 h 216"/>
                  <a:gd name="T4" fmla="*/ 237 w 244"/>
                  <a:gd name="T5" fmla="*/ 216 h 216"/>
                  <a:gd name="T6" fmla="*/ 244 w 244"/>
                  <a:gd name="T7" fmla="*/ 202 h 216"/>
                  <a:gd name="T8" fmla="*/ 21 w 244"/>
                  <a:gd name="T9" fmla="*/ 145 h 216"/>
                  <a:gd name="T10" fmla="*/ 41 w 244"/>
                  <a:gd name="T11" fmla="*/ 24 h 216"/>
                  <a:gd name="T12" fmla="*/ 17 w 244"/>
                  <a:gd name="T13" fmla="*/ 0 h 216"/>
                  <a:gd name="T14" fmla="*/ 17 w 244"/>
                  <a:gd name="T15" fmla="*/ 0 h 216"/>
                  <a:gd name="T16" fmla="*/ 0 60000 65536"/>
                  <a:gd name="T17" fmla="*/ 0 60000 65536"/>
                  <a:gd name="T18" fmla="*/ 0 60000 65536"/>
                  <a:gd name="T19" fmla="*/ 0 60000 65536"/>
                  <a:gd name="T20" fmla="*/ 0 60000 65536"/>
                  <a:gd name="T21" fmla="*/ 0 60000 65536"/>
                  <a:gd name="T22" fmla="*/ 0 60000 65536"/>
                  <a:gd name="T23" fmla="*/ 0 60000 65536"/>
                  <a:gd name="T24" fmla="*/ 0 w 244"/>
                  <a:gd name="T25" fmla="*/ 0 h 216"/>
                  <a:gd name="T26" fmla="*/ 244 w 244"/>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 h="216">
                    <a:moveTo>
                      <a:pt x="17" y="0"/>
                    </a:moveTo>
                    <a:lnTo>
                      <a:pt x="0" y="175"/>
                    </a:lnTo>
                    <a:lnTo>
                      <a:pt x="237" y="216"/>
                    </a:lnTo>
                    <a:lnTo>
                      <a:pt x="244" y="202"/>
                    </a:lnTo>
                    <a:lnTo>
                      <a:pt x="21" y="145"/>
                    </a:lnTo>
                    <a:lnTo>
                      <a:pt x="41" y="24"/>
                    </a:lnTo>
                    <a:lnTo>
                      <a:pt x="17" y="0"/>
                    </a:lnTo>
                    <a:close/>
                  </a:path>
                </a:pathLst>
              </a:custGeom>
              <a:solidFill>
                <a:srgbClr val="000000"/>
              </a:solidFill>
              <a:ln w="9525">
                <a:noFill/>
                <a:round/>
                <a:headEnd/>
                <a:tailEnd/>
              </a:ln>
            </p:spPr>
            <p:txBody>
              <a:bodyPr/>
              <a:lstStyle/>
              <a:p>
                <a:endParaRPr lang="en-US"/>
              </a:p>
            </p:txBody>
          </p:sp>
          <p:sp>
            <p:nvSpPr>
              <p:cNvPr id="22663" name="Freeform 28"/>
              <p:cNvSpPr>
                <a:spLocks/>
              </p:cNvSpPr>
              <p:nvPr/>
            </p:nvSpPr>
            <p:spPr bwMode="auto">
              <a:xfrm>
                <a:off x="7232667" y="2358703"/>
                <a:ext cx="509759" cy="405490"/>
              </a:xfrm>
              <a:custGeom>
                <a:avLst/>
                <a:gdLst>
                  <a:gd name="T0" fmla="*/ 0 w 220"/>
                  <a:gd name="T1" fmla="*/ 0 h 175"/>
                  <a:gd name="T2" fmla="*/ 220 w 220"/>
                  <a:gd name="T3" fmla="*/ 53 h 175"/>
                  <a:gd name="T4" fmla="*/ 204 w 220"/>
                  <a:gd name="T5" fmla="*/ 175 h 175"/>
                  <a:gd name="T6" fmla="*/ 190 w 220"/>
                  <a:gd name="T7" fmla="*/ 175 h 175"/>
                  <a:gd name="T8" fmla="*/ 204 w 220"/>
                  <a:gd name="T9" fmla="*/ 83 h 175"/>
                  <a:gd name="T10" fmla="*/ 6 w 220"/>
                  <a:gd name="T11" fmla="*/ 24 h 175"/>
                  <a:gd name="T12" fmla="*/ 0 w 220"/>
                  <a:gd name="T13" fmla="*/ 0 h 175"/>
                  <a:gd name="T14" fmla="*/ 0 w 220"/>
                  <a:gd name="T15" fmla="*/ 0 h 175"/>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175"/>
                  <a:gd name="T26" fmla="*/ 220 w 220"/>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175">
                    <a:moveTo>
                      <a:pt x="0" y="0"/>
                    </a:moveTo>
                    <a:lnTo>
                      <a:pt x="220" y="53"/>
                    </a:lnTo>
                    <a:lnTo>
                      <a:pt x="204" y="175"/>
                    </a:lnTo>
                    <a:lnTo>
                      <a:pt x="190" y="175"/>
                    </a:lnTo>
                    <a:lnTo>
                      <a:pt x="204" y="83"/>
                    </a:lnTo>
                    <a:lnTo>
                      <a:pt x="6" y="24"/>
                    </a:lnTo>
                    <a:lnTo>
                      <a:pt x="0" y="0"/>
                    </a:lnTo>
                    <a:close/>
                  </a:path>
                </a:pathLst>
              </a:custGeom>
              <a:solidFill>
                <a:srgbClr val="000000"/>
              </a:solidFill>
              <a:ln w="9525">
                <a:noFill/>
                <a:round/>
                <a:headEnd/>
                <a:tailEnd/>
              </a:ln>
            </p:spPr>
            <p:txBody>
              <a:bodyPr/>
              <a:lstStyle/>
              <a:p>
                <a:endParaRPr lang="en-US"/>
              </a:p>
            </p:txBody>
          </p:sp>
          <p:sp>
            <p:nvSpPr>
              <p:cNvPr id="22664" name="Freeform 29"/>
              <p:cNvSpPr>
                <a:spLocks/>
              </p:cNvSpPr>
              <p:nvPr/>
            </p:nvSpPr>
            <p:spPr bwMode="auto">
              <a:xfrm>
                <a:off x="7211813" y="2810534"/>
                <a:ext cx="194635" cy="159879"/>
              </a:xfrm>
              <a:custGeom>
                <a:avLst/>
                <a:gdLst>
                  <a:gd name="T0" fmla="*/ 27 w 84"/>
                  <a:gd name="T1" fmla="*/ 0 h 69"/>
                  <a:gd name="T2" fmla="*/ 0 w 84"/>
                  <a:gd name="T3" fmla="*/ 35 h 69"/>
                  <a:gd name="T4" fmla="*/ 24 w 84"/>
                  <a:gd name="T5" fmla="*/ 39 h 69"/>
                  <a:gd name="T6" fmla="*/ 27 w 84"/>
                  <a:gd name="T7" fmla="*/ 55 h 69"/>
                  <a:gd name="T8" fmla="*/ 52 w 84"/>
                  <a:gd name="T9" fmla="*/ 53 h 69"/>
                  <a:gd name="T10" fmla="*/ 45 w 84"/>
                  <a:gd name="T11" fmla="*/ 67 h 69"/>
                  <a:gd name="T12" fmla="*/ 63 w 84"/>
                  <a:gd name="T13" fmla="*/ 69 h 69"/>
                  <a:gd name="T14" fmla="*/ 84 w 84"/>
                  <a:gd name="T15" fmla="*/ 10 h 69"/>
                  <a:gd name="T16" fmla="*/ 27 w 84"/>
                  <a:gd name="T17" fmla="*/ 0 h 69"/>
                  <a:gd name="T18" fmla="*/ 27 w 84"/>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9"/>
                  <a:gd name="T32" fmla="*/ 84 w 84"/>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9">
                    <a:moveTo>
                      <a:pt x="27" y="0"/>
                    </a:moveTo>
                    <a:lnTo>
                      <a:pt x="0" y="35"/>
                    </a:lnTo>
                    <a:lnTo>
                      <a:pt x="24" y="39"/>
                    </a:lnTo>
                    <a:lnTo>
                      <a:pt x="27" y="55"/>
                    </a:lnTo>
                    <a:lnTo>
                      <a:pt x="52" y="53"/>
                    </a:lnTo>
                    <a:lnTo>
                      <a:pt x="45" y="67"/>
                    </a:lnTo>
                    <a:lnTo>
                      <a:pt x="63" y="69"/>
                    </a:lnTo>
                    <a:lnTo>
                      <a:pt x="84" y="10"/>
                    </a:lnTo>
                    <a:lnTo>
                      <a:pt x="27" y="0"/>
                    </a:lnTo>
                    <a:close/>
                  </a:path>
                </a:pathLst>
              </a:custGeom>
              <a:solidFill>
                <a:srgbClr val="000000"/>
              </a:solidFill>
              <a:ln w="9525">
                <a:noFill/>
                <a:round/>
                <a:headEnd/>
                <a:tailEnd/>
              </a:ln>
            </p:spPr>
            <p:txBody>
              <a:bodyPr/>
              <a:lstStyle/>
              <a:p>
                <a:endParaRPr lang="en-US"/>
              </a:p>
            </p:txBody>
          </p:sp>
          <p:sp>
            <p:nvSpPr>
              <p:cNvPr id="22665" name="Freeform 30"/>
              <p:cNvSpPr>
                <a:spLocks/>
              </p:cNvSpPr>
              <p:nvPr/>
            </p:nvSpPr>
            <p:spPr bwMode="auto">
              <a:xfrm>
                <a:off x="7177057" y="2794315"/>
                <a:ext cx="90366" cy="74147"/>
              </a:xfrm>
              <a:custGeom>
                <a:avLst/>
                <a:gdLst>
                  <a:gd name="T0" fmla="*/ 33 w 39"/>
                  <a:gd name="T1" fmla="*/ 7 h 32"/>
                  <a:gd name="T2" fmla="*/ 3 w 39"/>
                  <a:gd name="T3" fmla="*/ 0 h 32"/>
                  <a:gd name="T4" fmla="*/ 0 w 39"/>
                  <a:gd name="T5" fmla="*/ 8 h 32"/>
                  <a:gd name="T6" fmla="*/ 39 w 39"/>
                  <a:gd name="T7" fmla="*/ 32 h 32"/>
                  <a:gd name="T8" fmla="*/ 33 w 39"/>
                  <a:gd name="T9" fmla="*/ 7 h 32"/>
                  <a:gd name="T10" fmla="*/ 33 w 39"/>
                  <a:gd name="T11" fmla="*/ 7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33" y="7"/>
                    </a:moveTo>
                    <a:lnTo>
                      <a:pt x="3" y="0"/>
                    </a:lnTo>
                    <a:lnTo>
                      <a:pt x="0" y="8"/>
                    </a:lnTo>
                    <a:lnTo>
                      <a:pt x="39" y="32"/>
                    </a:lnTo>
                    <a:lnTo>
                      <a:pt x="33" y="7"/>
                    </a:lnTo>
                    <a:close/>
                  </a:path>
                </a:pathLst>
              </a:custGeom>
              <a:solidFill>
                <a:srgbClr val="000000"/>
              </a:solidFill>
              <a:ln w="9525">
                <a:noFill/>
                <a:round/>
                <a:headEnd/>
                <a:tailEnd/>
              </a:ln>
            </p:spPr>
            <p:txBody>
              <a:bodyPr/>
              <a:lstStyle/>
              <a:p>
                <a:endParaRPr lang="en-US"/>
              </a:p>
            </p:txBody>
          </p:sp>
          <p:sp>
            <p:nvSpPr>
              <p:cNvPr id="22666" name="Freeform 31"/>
              <p:cNvSpPr>
                <a:spLocks/>
              </p:cNvSpPr>
              <p:nvPr/>
            </p:nvSpPr>
            <p:spPr bwMode="auto">
              <a:xfrm>
                <a:off x="5960587" y="1939310"/>
                <a:ext cx="495856" cy="850370"/>
              </a:xfrm>
              <a:custGeom>
                <a:avLst/>
                <a:gdLst>
                  <a:gd name="T0" fmla="*/ 181 w 214"/>
                  <a:gd name="T1" fmla="*/ 0 h 367"/>
                  <a:gd name="T2" fmla="*/ 131 w 214"/>
                  <a:gd name="T3" fmla="*/ 168 h 367"/>
                  <a:gd name="T4" fmla="*/ 0 w 214"/>
                  <a:gd name="T5" fmla="*/ 354 h 367"/>
                  <a:gd name="T6" fmla="*/ 39 w 214"/>
                  <a:gd name="T7" fmla="*/ 367 h 367"/>
                  <a:gd name="T8" fmla="*/ 39 w 214"/>
                  <a:gd name="T9" fmla="*/ 365 h 367"/>
                  <a:gd name="T10" fmla="*/ 44 w 214"/>
                  <a:gd name="T11" fmla="*/ 362 h 367"/>
                  <a:gd name="T12" fmla="*/ 48 w 214"/>
                  <a:gd name="T13" fmla="*/ 360 h 367"/>
                  <a:gd name="T14" fmla="*/ 51 w 214"/>
                  <a:gd name="T15" fmla="*/ 356 h 367"/>
                  <a:gd name="T16" fmla="*/ 56 w 214"/>
                  <a:gd name="T17" fmla="*/ 354 h 367"/>
                  <a:gd name="T18" fmla="*/ 62 w 214"/>
                  <a:gd name="T19" fmla="*/ 353 h 367"/>
                  <a:gd name="T20" fmla="*/ 67 w 214"/>
                  <a:gd name="T21" fmla="*/ 347 h 367"/>
                  <a:gd name="T22" fmla="*/ 74 w 214"/>
                  <a:gd name="T23" fmla="*/ 344 h 367"/>
                  <a:gd name="T24" fmla="*/ 80 w 214"/>
                  <a:gd name="T25" fmla="*/ 340 h 367"/>
                  <a:gd name="T26" fmla="*/ 87 w 214"/>
                  <a:gd name="T27" fmla="*/ 337 h 367"/>
                  <a:gd name="T28" fmla="*/ 94 w 214"/>
                  <a:gd name="T29" fmla="*/ 331 h 367"/>
                  <a:gd name="T30" fmla="*/ 103 w 214"/>
                  <a:gd name="T31" fmla="*/ 326 h 367"/>
                  <a:gd name="T32" fmla="*/ 110 w 214"/>
                  <a:gd name="T33" fmla="*/ 321 h 367"/>
                  <a:gd name="T34" fmla="*/ 117 w 214"/>
                  <a:gd name="T35" fmla="*/ 317 h 367"/>
                  <a:gd name="T36" fmla="*/ 124 w 214"/>
                  <a:gd name="T37" fmla="*/ 310 h 367"/>
                  <a:gd name="T38" fmla="*/ 133 w 214"/>
                  <a:gd name="T39" fmla="*/ 305 h 367"/>
                  <a:gd name="T40" fmla="*/ 140 w 214"/>
                  <a:gd name="T41" fmla="*/ 299 h 367"/>
                  <a:gd name="T42" fmla="*/ 147 w 214"/>
                  <a:gd name="T43" fmla="*/ 294 h 367"/>
                  <a:gd name="T44" fmla="*/ 154 w 214"/>
                  <a:gd name="T45" fmla="*/ 289 h 367"/>
                  <a:gd name="T46" fmla="*/ 161 w 214"/>
                  <a:gd name="T47" fmla="*/ 282 h 367"/>
                  <a:gd name="T48" fmla="*/ 168 w 214"/>
                  <a:gd name="T49" fmla="*/ 276 h 367"/>
                  <a:gd name="T50" fmla="*/ 175 w 214"/>
                  <a:gd name="T51" fmla="*/ 271 h 367"/>
                  <a:gd name="T52" fmla="*/ 181 w 214"/>
                  <a:gd name="T53" fmla="*/ 266 h 367"/>
                  <a:gd name="T54" fmla="*/ 188 w 214"/>
                  <a:gd name="T55" fmla="*/ 259 h 367"/>
                  <a:gd name="T56" fmla="*/ 193 w 214"/>
                  <a:gd name="T57" fmla="*/ 255 h 367"/>
                  <a:gd name="T58" fmla="*/ 197 w 214"/>
                  <a:gd name="T59" fmla="*/ 250 h 367"/>
                  <a:gd name="T60" fmla="*/ 204 w 214"/>
                  <a:gd name="T61" fmla="*/ 241 h 367"/>
                  <a:gd name="T62" fmla="*/ 211 w 214"/>
                  <a:gd name="T63" fmla="*/ 232 h 367"/>
                  <a:gd name="T64" fmla="*/ 211 w 214"/>
                  <a:gd name="T65" fmla="*/ 221 h 367"/>
                  <a:gd name="T66" fmla="*/ 212 w 214"/>
                  <a:gd name="T67" fmla="*/ 213 h 367"/>
                  <a:gd name="T68" fmla="*/ 212 w 214"/>
                  <a:gd name="T69" fmla="*/ 205 h 367"/>
                  <a:gd name="T70" fmla="*/ 212 w 214"/>
                  <a:gd name="T71" fmla="*/ 200 h 367"/>
                  <a:gd name="T72" fmla="*/ 212 w 214"/>
                  <a:gd name="T73" fmla="*/ 195 h 367"/>
                  <a:gd name="T74" fmla="*/ 214 w 214"/>
                  <a:gd name="T75" fmla="*/ 190 h 367"/>
                  <a:gd name="T76" fmla="*/ 212 w 214"/>
                  <a:gd name="T77" fmla="*/ 182 h 367"/>
                  <a:gd name="T78" fmla="*/ 212 w 214"/>
                  <a:gd name="T79" fmla="*/ 177 h 367"/>
                  <a:gd name="T80" fmla="*/ 212 w 214"/>
                  <a:gd name="T81" fmla="*/ 170 h 367"/>
                  <a:gd name="T82" fmla="*/ 212 w 214"/>
                  <a:gd name="T83" fmla="*/ 165 h 367"/>
                  <a:gd name="T84" fmla="*/ 211 w 214"/>
                  <a:gd name="T85" fmla="*/ 158 h 367"/>
                  <a:gd name="T86" fmla="*/ 211 w 214"/>
                  <a:gd name="T87" fmla="*/ 152 h 367"/>
                  <a:gd name="T88" fmla="*/ 211 w 214"/>
                  <a:gd name="T89" fmla="*/ 145 h 367"/>
                  <a:gd name="T90" fmla="*/ 211 w 214"/>
                  <a:gd name="T91" fmla="*/ 142 h 367"/>
                  <a:gd name="T92" fmla="*/ 209 w 214"/>
                  <a:gd name="T93" fmla="*/ 135 h 367"/>
                  <a:gd name="T94" fmla="*/ 209 w 214"/>
                  <a:gd name="T95" fmla="*/ 129 h 367"/>
                  <a:gd name="T96" fmla="*/ 207 w 214"/>
                  <a:gd name="T97" fmla="*/ 124 h 367"/>
                  <a:gd name="T98" fmla="*/ 207 w 214"/>
                  <a:gd name="T99" fmla="*/ 119 h 367"/>
                  <a:gd name="T100" fmla="*/ 204 w 214"/>
                  <a:gd name="T101" fmla="*/ 110 h 367"/>
                  <a:gd name="T102" fmla="*/ 204 w 214"/>
                  <a:gd name="T103" fmla="*/ 101 h 367"/>
                  <a:gd name="T104" fmla="*/ 202 w 214"/>
                  <a:gd name="T105" fmla="*/ 94 h 367"/>
                  <a:gd name="T106" fmla="*/ 200 w 214"/>
                  <a:gd name="T107" fmla="*/ 90 h 367"/>
                  <a:gd name="T108" fmla="*/ 200 w 214"/>
                  <a:gd name="T109" fmla="*/ 87 h 367"/>
                  <a:gd name="T110" fmla="*/ 181 w 214"/>
                  <a:gd name="T111" fmla="*/ 0 h 367"/>
                  <a:gd name="T112" fmla="*/ 181 w 214"/>
                  <a:gd name="T113" fmla="*/ 0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
                  <a:gd name="T172" fmla="*/ 0 h 367"/>
                  <a:gd name="T173" fmla="*/ 214 w 214"/>
                  <a:gd name="T174" fmla="*/ 367 h 3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 h="367">
                    <a:moveTo>
                      <a:pt x="181" y="0"/>
                    </a:moveTo>
                    <a:lnTo>
                      <a:pt x="131" y="168"/>
                    </a:lnTo>
                    <a:lnTo>
                      <a:pt x="0" y="354"/>
                    </a:lnTo>
                    <a:lnTo>
                      <a:pt x="39" y="367"/>
                    </a:lnTo>
                    <a:lnTo>
                      <a:pt x="39" y="365"/>
                    </a:lnTo>
                    <a:lnTo>
                      <a:pt x="44" y="362"/>
                    </a:lnTo>
                    <a:lnTo>
                      <a:pt x="48" y="360"/>
                    </a:lnTo>
                    <a:lnTo>
                      <a:pt x="51" y="356"/>
                    </a:lnTo>
                    <a:lnTo>
                      <a:pt x="56" y="354"/>
                    </a:lnTo>
                    <a:lnTo>
                      <a:pt x="62" y="353"/>
                    </a:lnTo>
                    <a:lnTo>
                      <a:pt x="67" y="347"/>
                    </a:lnTo>
                    <a:lnTo>
                      <a:pt x="74" y="344"/>
                    </a:lnTo>
                    <a:lnTo>
                      <a:pt x="80" y="340"/>
                    </a:lnTo>
                    <a:lnTo>
                      <a:pt x="87" y="337"/>
                    </a:lnTo>
                    <a:lnTo>
                      <a:pt x="94" y="331"/>
                    </a:lnTo>
                    <a:lnTo>
                      <a:pt x="103" y="326"/>
                    </a:lnTo>
                    <a:lnTo>
                      <a:pt x="110" y="321"/>
                    </a:lnTo>
                    <a:lnTo>
                      <a:pt x="117" y="317"/>
                    </a:lnTo>
                    <a:lnTo>
                      <a:pt x="124" y="310"/>
                    </a:lnTo>
                    <a:lnTo>
                      <a:pt x="133" y="305"/>
                    </a:lnTo>
                    <a:lnTo>
                      <a:pt x="140" y="299"/>
                    </a:lnTo>
                    <a:lnTo>
                      <a:pt x="147" y="294"/>
                    </a:lnTo>
                    <a:lnTo>
                      <a:pt x="154" y="289"/>
                    </a:lnTo>
                    <a:lnTo>
                      <a:pt x="161" y="282"/>
                    </a:lnTo>
                    <a:lnTo>
                      <a:pt x="168" y="276"/>
                    </a:lnTo>
                    <a:lnTo>
                      <a:pt x="175" y="271"/>
                    </a:lnTo>
                    <a:lnTo>
                      <a:pt x="181" y="266"/>
                    </a:lnTo>
                    <a:lnTo>
                      <a:pt x="188" y="259"/>
                    </a:lnTo>
                    <a:lnTo>
                      <a:pt x="193" y="255"/>
                    </a:lnTo>
                    <a:lnTo>
                      <a:pt x="197" y="250"/>
                    </a:lnTo>
                    <a:lnTo>
                      <a:pt x="204" y="241"/>
                    </a:lnTo>
                    <a:lnTo>
                      <a:pt x="211" y="232"/>
                    </a:lnTo>
                    <a:lnTo>
                      <a:pt x="211" y="221"/>
                    </a:lnTo>
                    <a:lnTo>
                      <a:pt x="212" y="213"/>
                    </a:lnTo>
                    <a:lnTo>
                      <a:pt x="212" y="205"/>
                    </a:lnTo>
                    <a:lnTo>
                      <a:pt x="212" y="200"/>
                    </a:lnTo>
                    <a:lnTo>
                      <a:pt x="212" y="195"/>
                    </a:lnTo>
                    <a:lnTo>
                      <a:pt x="214" y="190"/>
                    </a:lnTo>
                    <a:lnTo>
                      <a:pt x="212" y="182"/>
                    </a:lnTo>
                    <a:lnTo>
                      <a:pt x="212" y="177"/>
                    </a:lnTo>
                    <a:lnTo>
                      <a:pt x="212" y="170"/>
                    </a:lnTo>
                    <a:lnTo>
                      <a:pt x="212" y="165"/>
                    </a:lnTo>
                    <a:lnTo>
                      <a:pt x="211" y="158"/>
                    </a:lnTo>
                    <a:lnTo>
                      <a:pt x="211" y="152"/>
                    </a:lnTo>
                    <a:lnTo>
                      <a:pt x="211" y="145"/>
                    </a:lnTo>
                    <a:lnTo>
                      <a:pt x="211" y="142"/>
                    </a:lnTo>
                    <a:lnTo>
                      <a:pt x="209" y="135"/>
                    </a:lnTo>
                    <a:lnTo>
                      <a:pt x="209" y="129"/>
                    </a:lnTo>
                    <a:lnTo>
                      <a:pt x="207" y="124"/>
                    </a:lnTo>
                    <a:lnTo>
                      <a:pt x="207" y="119"/>
                    </a:lnTo>
                    <a:lnTo>
                      <a:pt x="204" y="110"/>
                    </a:lnTo>
                    <a:lnTo>
                      <a:pt x="204" y="101"/>
                    </a:lnTo>
                    <a:lnTo>
                      <a:pt x="202" y="94"/>
                    </a:lnTo>
                    <a:lnTo>
                      <a:pt x="200" y="90"/>
                    </a:lnTo>
                    <a:lnTo>
                      <a:pt x="200" y="87"/>
                    </a:lnTo>
                    <a:lnTo>
                      <a:pt x="181" y="0"/>
                    </a:lnTo>
                    <a:close/>
                  </a:path>
                </a:pathLst>
              </a:custGeom>
              <a:solidFill>
                <a:srgbClr val="000000"/>
              </a:solidFill>
              <a:ln w="9525">
                <a:noFill/>
                <a:round/>
                <a:headEnd/>
                <a:tailEnd/>
              </a:ln>
            </p:spPr>
            <p:txBody>
              <a:bodyPr/>
              <a:lstStyle/>
              <a:p>
                <a:endParaRPr lang="en-US"/>
              </a:p>
            </p:txBody>
          </p:sp>
          <p:sp>
            <p:nvSpPr>
              <p:cNvPr id="22667" name="Freeform 32"/>
              <p:cNvSpPr>
                <a:spLocks/>
              </p:cNvSpPr>
              <p:nvPr/>
            </p:nvSpPr>
            <p:spPr bwMode="auto">
              <a:xfrm>
                <a:off x="6609371" y="1902237"/>
                <a:ext cx="132074" cy="373051"/>
              </a:xfrm>
              <a:custGeom>
                <a:avLst/>
                <a:gdLst>
                  <a:gd name="T0" fmla="*/ 14 w 57"/>
                  <a:gd name="T1" fmla="*/ 0 h 161"/>
                  <a:gd name="T2" fmla="*/ 0 w 57"/>
                  <a:gd name="T3" fmla="*/ 26 h 161"/>
                  <a:gd name="T4" fmla="*/ 14 w 57"/>
                  <a:gd name="T5" fmla="*/ 41 h 161"/>
                  <a:gd name="T6" fmla="*/ 2 w 57"/>
                  <a:gd name="T7" fmla="*/ 104 h 161"/>
                  <a:gd name="T8" fmla="*/ 35 w 57"/>
                  <a:gd name="T9" fmla="*/ 161 h 161"/>
                  <a:gd name="T10" fmla="*/ 57 w 57"/>
                  <a:gd name="T11" fmla="*/ 58 h 161"/>
                  <a:gd name="T12" fmla="*/ 35 w 57"/>
                  <a:gd name="T13" fmla="*/ 44 h 161"/>
                  <a:gd name="T14" fmla="*/ 35 w 57"/>
                  <a:gd name="T15" fmla="*/ 5 h 161"/>
                  <a:gd name="T16" fmla="*/ 14 w 57"/>
                  <a:gd name="T17" fmla="*/ 0 h 161"/>
                  <a:gd name="T18" fmla="*/ 14 w 57"/>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61"/>
                  <a:gd name="T32" fmla="*/ 57 w 57"/>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61">
                    <a:moveTo>
                      <a:pt x="14" y="0"/>
                    </a:moveTo>
                    <a:lnTo>
                      <a:pt x="0" y="26"/>
                    </a:lnTo>
                    <a:lnTo>
                      <a:pt x="14" y="41"/>
                    </a:lnTo>
                    <a:lnTo>
                      <a:pt x="2" y="104"/>
                    </a:lnTo>
                    <a:lnTo>
                      <a:pt x="35" y="161"/>
                    </a:lnTo>
                    <a:lnTo>
                      <a:pt x="57" y="58"/>
                    </a:lnTo>
                    <a:lnTo>
                      <a:pt x="35" y="44"/>
                    </a:lnTo>
                    <a:lnTo>
                      <a:pt x="35" y="5"/>
                    </a:lnTo>
                    <a:lnTo>
                      <a:pt x="14" y="0"/>
                    </a:lnTo>
                    <a:close/>
                  </a:path>
                </a:pathLst>
              </a:custGeom>
              <a:solidFill>
                <a:srgbClr val="000000"/>
              </a:solidFill>
              <a:ln w="9525">
                <a:noFill/>
                <a:round/>
                <a:headEnd/>
                <a:tailEnd/>
              </a:ln>
            </p:spPr>
            <p:txBody>
              <a:bodyPr/>
              <a:lstStyle/>
              <a:p>
                <a:endParaRPr lang="en-US"/>
              </a:p>
            </p:txBody>
          </p:sp>
          <p:sp>
            <p:nvSpPr>
              <p:cNvPr id="22668" name="Freeform 33"/>
              <p:cNvSpPr>
                <a:spLocks/>
              </p:cNvSpPr>
              <p:nvPr/>
            </p:nvSpPr>
            <p:spPr bwMode="auto">
              <a:xfrm>
                <a:off x="6551444" y="1786383"/>
                <a:ext cx="106586" cy="106586"/>
              </a:xfrm>
              <a:custGeom>
                <a:avLst/>
                <a:gdLst>
                  <a:gd name="T0" fmla="*/ 23 w 46"/>
                  <a:gd name="T1" fmla="*/ 0 h 46"/>
                  <a:gd name="T2" fmla="*/ 0 w 46"/>
                  <a:gd name="T3" fmla="*/ 11 h 46"/>
                  <a:gd name="T4" fmla="*/ 25 w 46"/>
                  <a:gd name="T5" fmla="*/ 46 h 46"/>
                  <a:gd name="T6" fmla="*/ 46 w 46"/>
                  <a:gd name="T7" fmla="*/ 7 h 46"/>
                  <a:gd name="T8" fmla="*/ 41 w 46"/>
                  <a:gd name="T9" fmla="*/ 6 h 46"/>
                  <a:gd name="T10" fmla="*/ 35 w 46"/>
                  <a:gd name="T11" fmla="*/ 2 h 46"/>
                  <a:gd name="T12" fmla="*/ 27 w 46"/>
                  <a:gd name="T13" fmla="*/ 0 h 46"/>
                  <a:gd name="T14" fmla="*/ 23 w 46"/>
                  <a:gd name="T15" fmla="*/ 0 h 46"/>
                  <a:gd name="T16" fmla="*/ 23 w 46"/>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6"/>
                  <a:gd name="T29" fmla="*/ 46 w 4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6">
                    <a:moveTo>
                      <a:pt x="23" y="0"/>
                    </a:moveTo>
                    <a:lnTo>
                      <a:pt x="0" y="11"/>
                    </a:lnTo>
                    <a:lnTo>
                      <a:pt x="25" y="46"/>
                    </a:lnTo>
                    <a:lnTo>
                      <a:pt x="46" y="7"/>
                    </a:lnTo>
                    <a:lnTo>
                      <a:pt x="41" y="6"/>
                    </a:lnTo>
                    <a:lnTo>
                      <a:pt x="35" y="2"/>
                    </a:lnTo>
                    <a:lnTo>
                      <a:pt x="27" y="0"/>
                    </a:lnTo>
                    <a:lnTo>
                      <a:pt x="23" y="0"/>
                    </a:lnTo>
                    <a:close/>
                  </a:path>
                </a:pathLst>
              </a:custGeom>
              <a:solidFill>
                <a:srgbClr val="000000"/>
              </a:solidFill>
              <a:ln w="9525">
                <a:noFill/>
                <a:round/>
                <a:headEnd/>
                <a:tailEnd/>
              </a:ln>
            </p:spPr>
            <p:txBody>
              <a:bodyPr/>
              <a:lstStyle/>
              <a:p>
                <a:endParaRPr lang="en-US"/>
              </a:p>
            </p:txBody>
          </p:sp>
          <p:sp>
            <p:nvSpPr>
              <p:cNvPr id="22669" name="Freeform 34"/>
              <p:cNvSpPr>
                <a:spLocks/>
              </p:cNvSpPr>
              <p:nvPr/>
            </p:nvSpPr>
            <p:spPr bwMode="auto">
              <a:xfrm>
                <a:off x="5833148" y="2764193"/>
                <a:ext cx="217806" cy="132074"/>
              </a:xfrm>
              <a:custGeom>
                <a:avLst/>
                <a:gdLst>
                  <a:gd name="T0" fmla="*/ 33 w 94"/>
                  <a:gd name="T1" fmla="*/ 0 h 57"/>
                  <a:gd name="T2" fmla="*/ 0 w 94"/>
                  <a:gd name="T3" fmla="*/ 32 h 57"/>
                  <a:gd name="T4" fmla="*/ 14 w 94"/>
                  <a:gd name="T5" fmla="*/ 41 h 57"/>
                  <a:gd name="T6" fmla="*/ 33 w 94"/>
                  <a:gd name="T7" fmla="*/ 27 h 57"/>
                  <a:gd name="T8" fmla="*/ 39 w 94"/>
                  <a:gd name="T9" fmla="*/ 34 h 57"/>
                  <a:gd name="T10" fmla="*/ 23 w 94"/>
                  <a:gd name="T11" fmla="*/ 57 h 57"/>
                  <a:gd name="T12" fmla="*/ 37 w 94"/>
                  <a:gd name="T13" fmla="*/ 57 h 57"/>
                  <a:gd name="T14" fmla="*/ 48 w 94"/>
                  <a:gd name="T15" fmla="*/ 46 h 57"/>
                  <a:gd name="T16" fmla="*/ 48 w 94"/>
                  <a:gd name="T17" fmla="*/ 55 h 57"/>
                  <a:gd name="T18" fmla="*/ 64 w 94"/>
                  <a:gd name="T19" fmla="*/ 53 h 57"/>
                  <a:gd name="T20" fmla="*/ 94 w 94"/>
                  <a:gd name="T21" fmla="*/ 23 h 57"/>
                  <a:gd name="T22" fmla="*/ 78 w 94"/>
                  <a:gd name="T23" fmla="*/ 20 h 57"/>
                  <a:gd name="T24" fmla="*/ 65 w 94"/>
                  <a:gd name="T25" fmla="*/ 30 h 57"/>
                  <a:gd name="T26" fmla="*/ 57 w 94"/>
                  <a:gd name="T27" fmla="*/ 16 h 57"/>
                  <a:gd name="T28" fmla="*/ 42 w 94"/>
                  <a:gd name="T29" fmla="*/ 16 h 57"/>
                  <a:gd name="T30" fmla="*/ 51 w 94"/>
                  <a:gd name="T31" fmla="*/ 0 h 57"/>
                  <a:gd name="T32" fmla="*/ 33 w 94"/>
                  <a:gd name="T33" fmla="*/ 0 h 57"/>
                  <a:gd name="T34" fmla="*/ 33 w 94"/>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4"/>
                  <a:gd name="T55" fmla="*/ 0 h 57"/>
                  <a:gd name="T56" fmla="*/ 94 w 94"/>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4" h="57">
                    <a:moveTo>
                      <a:pt x="33" y="0"/>
                    </a:moveTo>
                    <a:lnTo>
                      <a:pt x="0" y="32"/>
                    </a:lnTo>
                    <a:lnTo>
                      <a:pt x="14" y="41"/>
                    </a:lnTo>
                    <a:lnTo>
                      <a:pt x="33" y="27"/>
                    </a:lnTo>
                    <a:lnTo>
                      <a:pt x="39" y="34"/>
                    </a:lnTo>
                    <a:lnTo>
                      <a:pt x="23" y="57"/>
                    </a:lnTo>
                    <a:lnTo>
                      <a:pt x="37" y="57"/>
                    </a:lnTo>
                    <a:lnTo>
                      <a:pt x="48" y="46"/>
                    </a:lnTo>
                    <a:lnTo>
                      <a:pt x="48" y="55"/>
                    </a:lnTo>
                    <a:lnTo>
                      <a:pt x="64" y="53"/>
                    </a:lnTo>
                    <a:lnTo>
                      <a:pt x="94" y="23"/>
                    </a:lnTo>
                    <a:lnTo>
                      <a:pt x="78" y="20"/>
                    </a:lnTo>
                    <a:lnTo>
                      <a:pt x="65" y="30"/>
                    </a:lnTo>
                    <a:lnTo>
                      <a:pt x="57" y="16"/>
                    </a:lnTo>
                    <a:lnTo>
                      <a:pt x="42" y="16"/>
                    </a:lnTo>
                    <a:lnTo>
                      <a:pt x="51" y="0"/>
                    </a:lnTo>
                    <a:lnTo>
                      <a:pt x="33" y="0"/>
                    </a:lnTo>
                    <a:close/>
                  </a:path>
                </a:pathLst>
              </a:custGeom>
              <a:solidFill>
                <a:srgbClr val="000000"/>
              </a:solidFill>
              <a:ln w="9525">
                <a:noFill/>
                <a:round/>
                <a:headEnd/>
                <a:tailEnd/>
              </a:ln>
            </p:spPr>
            <p:txBody>
              <a:bodyPr/>
              <a:lstStyle/>
              <a:p>
                <a:endParaRPr lang="en-US"/>
              </a:p>
            </p:txBody>
          </p:sp>
          <p:sp>
            <p:nvSpPr>
              <p:cNvPr id="22670" name="Freeform 35"/>
              <p:cNvSpPr>
                <a:spLocks/>
              </p:cNvSpPr>
              <p:nvPr/>
            </p:nvSpPr>
            <p:spPr bwMode="auto">
              <a:xfrm>
                <a:off x="7248886" y="2826754"/>
                <a:ext cx="90366" cy="74147"/>
              </a:xfrm>
              <a:custGeom>
                <a:avLst/>
                <a:gdLst>
                  <a:gd name="T0" fmla="*/ 4 w 39"/>
                  <a:gd name="T1" fmla="*/ 0 h 32"/>
                  <a:gd name="T2" fmla="*/ 0 w 39"/>
                  <a:gd name="T3" fmla="*/ 21 h 32"/>
                  <a:gd name="T4" fmla="*/ 18 w 39"/>
                  <a:gd name="T5" fmla="*/ 19 h 32"/>
                  <a:gd name="T6" fmla="*/ 22 w 39"/>
                  <a:gd name="T7" fmla="*/ 32 h 32"/>
                  <a:gd name="T8" fmla="*/ 38 w 39"/>
                  <a:gd name="T9" fmla="*/ 21 h 32"/>
                  <a:gd name="T10" fmla="*/ 39 w 39"/>
                  <a:gd name="T11" fmla="*/ 7 h 32"/>
                  <a:gd name="T12" fmla="*/ 4 w 39"/>
                  <a:gd name="T13" fmla="*/ 0 h 32"/>
                  <a:gd name="T14" fmla="*/ 4 w 39"/>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2"/>
                  <a:gd name="T26" fmla="*/ 39 w 39"/>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2">
                    <a:moveTo>
                      <a:pt x="4" y="0"/>
                    </a:moveTo>
                    <a:lnTo>
                      <a:pt x="0" y="21"/>
                    </a:lnTo>
                    <a:lnTo>
                      <a:pt x="18" y="19"/>
                    </a:lnTo>
                    <a:lnTo>
                      <a:pt x="22" y="32"/>
                    </a:lnTo>
                    <a:lnTo>
                      <a:pt x="38" y="21"/>
                    </a:lnTo>
                    <a:lnTo>
                      <a:pt x="39" y="7"/>
                    </a:lnTo>
                    <a:lnTo>
                      <a:pt x="4" y="0"/>
                    </a:lnTo>
                    <a:close/>
                  </a:path>
                </a:pathLst>
              </a:custGeom>
              <a:solidFill>
                <a:srgbClr val="FFE6D9"/>
              </a:solidFill>
              <a:ln w="9525">
                <a:noFill/>
                <a:round/>
                <a:headEnd/>
                <a:tailEnd/>
              </a:ln>
            </p:spPr>
            <p:txBody>
              <a:bodyPr/>
              <a:lstStyle/>
              <a:p>
                <a:endParaRPr lang="en-US"/>
              </a:p>
            </p:txBody>
          </p:sp>
          <p:sp>
            <p:nvSpPr>
              <p:cNvPr id="22671" name="Freeform 36"/>
              <p:cNvSpPr>
                <a:spLocks/>
              </p:cNvSpPr>
              <p:nvPr/>
            </p:nvSpPr>
            <p:spPr bwMode="auto">
              <a:xfrm>
                <a:off x="6514371" y="2546387"/>
                <a:ext cx="164513" cy="345246"/>
              </a:xfrm>
              <a:custGeom>
                <a:avLst/>
                <a:gdLst>
                  <a:gd name="T0" fmla="*/ 0 w 71"/>
                  <a:gd name="T1" fmla="*/ 137 h 149"/>
                  <a:gd name="T2" fmla="*/ 71 w 71"/>
                  <a:gd name="T3" fmla="*/ 0 h 149"/>
                  <a:gd name="T4" fmla="*/ 71 w 71"/>
                  <a:gd name="T5" fmla="*/ 34 h 149"/>
                  <a:gd name="T6" fmla="*/ 34 w 71"/>
                  <a:gd name="T7" fmla="*/ 149 h 149"/>
                  <a:gd name="T8" fmla="*/ 0 w 71"/>
                  <a:gd name="T9" fmla="*/ 137 h 149"/>
                  <a:gd name="T10" fmla="*/ 0 w 71"/>
                  <a:gd name="T11" fmla="*/ 137 h 149"/>
                  <a:gd name="T12" fmla="*/ 0 60000 65536"/>
                  <a:gd name="T13" fmla="*/ 0 60000 65536"/>
                  <a:gd name="T14" fmla="*/ 0 60000 65536"/>
                  <a:gd name="T15" fmla="*/ 0 60000 65536"/>
                  <a:gd name="T16" fmla="*/ 0 60000 65536"/>
                  <a:gd name="T17" fmla="*/ 0 60000 65536"/>
                  <a:gd name="T18" fmla="*/ 0 w 71"/>
                  <a:gd name="T19" fmla="*/ 0 h 149"/>
                  <a:gd name="T20" fmla="*/ 71 w 71"/>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71" h="149">
                    <a:moveTo>
                      <a:pt x="0" y="137"/>
                    </a:moveTo>
                    <a:lnTo>
                      <a:pt x="71" y="0"/>
                    </a:lnTo>
                    <a:lnTo>
                      <a:pt x="71" y="34"/>
                    </a:lnTo>
                    <a:lnTo>
                      <a:pt x="34" y="149"/>
                    </a:lnTo>
                    <a:lnTo>
                      <a:pt x="0" y="137"/>
                    </a:lnTo>
                    <a:close/>
                  </a:path>
                </a:pathLst>
              </a:custGeom>
              <a:solidFill>
                <a:srgbClr val="FFFFFF"/>
              </a:solidFill>
              <a:ln w="9525">
                <a:noFill/>
                <a:round/>
                <a:headEnd/>
                <a:tailEnd/>
              </a:ln>
            </p:spPr>
            <p:txBody>
              <a:bodyPr/>
              <a:lstStyle/>
              <a:p>
                <a:endParaRPr lang="en-US"/>
              </a:p>
            </p:txBody>
          </p:sp>
        </p:grpSp>
        <p:grpSp>
          <p:nvGrpSpPr>
            <p:cNvPr id="22571" name="Group 57"/>
            <p:cNvGrpSpPr>
              <a:grpSpLocks/>
            </p:cNvGrpSpPr>
            <p:nvPr/>
          </p:nvGrpSpPr>
          <p:grpSpPr bwMode="auto">
            <a:xfrm>
              <a:off x="3500432" y="1428737"/>
              <a:ext cx="1785951" cy="2374925"/>
              <a:chOff x="6160880" y="1214422"/>
              <a:chExt cx="2554525" cy="4429156"/>
            </a:xfrm>
          </p:grpSpPr>
          <p:sp>
            <p:nvSpPr>
              <p:cNvPr id="22628" name="Freeform 6"/>
              <p:cNvSpPr>
                <a:spLocks/>
              </p:cNvSpPr>
              <p:nvPr/>
            </p:nvSpPr>
            <p:spPr bwMode="auto">
              <a:xfrm flipH="1">
                <a:off x="7057550" y="1876218"/>
                <a:ext cx="440945" cy="886917"/>
              </a:xfrm>
              <a:custGeom>
                <a:avLst/>
                <a:gdLst>
                  <a:gd name="T0" fmla="*/ 0 w 179"/>
                  <a:gd name="T1" fmla="*/ 36 h 327"/>
                  <a:gd name="T2" fmla="*/ 48 w 179"/>
                  <a:gd name="T3" fmla="*/ 15 h 327"/>
                  <a:gd name="T4" fmla="*/ 155 w 179"/>
                  <a:gd name="T5" fmla="*/ 0 h 327"/>
                  <a:gd name="T6" fmla="*/ 179 w 179"/>
                  <a:gd name="T7" fmla="*/ 109 h 327"/>
                  <a:gd name="T8" fmla="*/ 103 w 179"/>
                  <a:gd name="T9" fmla="*/ 327 h 327"/>
                  <a:gd name="T10" fmla="*/ 0 w 179"/>
                  <a:gd name="T11" fmla="*/ 36 h 327"/>
                  <a:gd name="T12" fmla="*/ 0 w 179"/>
                  <a:gd name="T13" fmla="*/ 36 h 327"/>
                  <a:gd name="T14" fmla="*/ 0 60000 65536"/>
                  <a:gd name="T15" fmla="*/ 0 60000 65536"/>
                  <a:gd name="T16" fmla="*/ 0 60000 65536"/>
                  <a:gd name="T17" fmla="*/ 0 60000 65536"/>
                  <a:gd name="T18" fmla="*/ 0 60000 65536"/>
                  <a:gd name="T19" fmla="*/ 0 60000 65536"/>
                  <a:gd name="T20" fmla="*/ 0 60000 65536"/>
                  <a:gd name="T21" fmla="*/ 0 w 179"/>
                  <a:gd name="T22" fmla="*/ 0 h 327"/>
                  <a:gd name="T23" fmla="*/ 179 w 179"/>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327">
                    <a:moveTo>
                      <a:pt x="0" y="36"/>
                    </a:moveTo>
                    <a:lnTo>
                      <a:pt x="48" y="15"/>
                    </a:lnTo>
                    <a:lnTo>
                      <a:pt x="155" y="0"/>
                    </a:lnTo>
                    <a:lnTo>
                      <a:pt x="179" y="109"/>
                    </a:lnTo>
                    <a:lnTo>
                      <a:pt x="103" y="327"/>
                    </a:lnTo>
                    <a:lnTo>
                      <a:pt x="0" y="36"/>
                    </a:lnTo>
                    <a:close/>
                  </a:path>
                </a:pathLst>
              </a:custGeom>
              <a:solidFill>
                <a:srgbClr val="FFFFFF"/>
              </a:solidFill>
              <a:ln w="9525">
                <a:noFill/>
                <a:round/>
                <a:headEnd/>
                <a:tailEnd/>
              </a:ln>
            </p:spPr>
            <p:txBody>
              <a:bodyPr/>
              <a:lstStyle/>
              <a:p>
                <a:endParaRPr lang="en-US"/>
              </a:p>
            </p:txBody>
          </p:sp>
          <p:sp>
            <p:nvSpPr>
              <p:cNvPr id="22629" name="Freeform 10"/>
              <p:cNvSpPr>
                <a:spLocks/>
              </p:cNvSpPr>
              <p:nvPr/>
            </p:nvSpPr>
            <p:spPr bwMode="auto">
              <a:xfrm flipH="1">
                <a:off x="6175661" y="3262195"/>
                <a:ext cx="295605" cy="249530"/>
              </a:xfrm>
              <a:custGeom>
                <a:avLst/>
                <a:gdLst>
                  <a:gd name="T0" fmla="*/ 0 w 120"/>
                  <a:gd name="T1" fmla="*/ 14 h 92"/>
                  <a:gd name="T2" fmla="*/ 35 w 120"/>
                  <a:gd name="T3" fmla="*/ 82 h 92"/>
                  <a:gd name="T4" fmla="*/ 64 w 120"/>
                  <a:gd name="T5" fmla="*/ 92 h 92"/>
                  <a:gd name="T6" fmla="*/ 83 w 120"/>
                  <a:gd name="T7" fmla="*/ 62 h 92"/>
                  <a:gd name="T8" fmla="*/ 106 w 120"/>
                  <a:gd name="T9" fmla="*/ 75 h 92"/>
                  <a:gd name="T10" fmla="*/ 120 w 120"/>
                  <a:gd name="T11" fmla="*/ 37 h 92"/>
                  <a:gd name="T12" fmla="*/ 64 w 120"/>
                  <a:gd name="T13" fmla="*/ 0 h 92"/>
                  <a:gd name="T14" fmla="*/ 0 w 120"/>
                  <a:gd name="T15" fmla="*/ 14 h 92"/>
                  <a:gd name="T16" fmla="*/ 0 w 120"/>
                  <a:gd name="T17" fmla="*/ 14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92"/>
                  <a:gd name="T29" fmla="*/ 120 w 120"/>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92">
                    <a:moveTo>
                      <a:pt x="0" y="14"/>
                    </a:moveTo>
                    <a:lnTo>
                      <a:pt x="35" y="82"/>
                    </a:lnTo>
                    <a:lnTo>
                      <a:pt x="64" y="92"/>
                    </a:lnTo>
                    <a:lnTo>
                      <a:pt x="83" y="62"/>
                    </a:lnTo>
                    <a:lnTo>
                      <a:pt x="106" y="75"/>
                    </a:lnTo>
                    <a:lnTo>
                      <a:pt x="120" y="37"/>
                    </a:lnTo>
                    <a:lnTo>
                      <a:pt x="64" y="0"/>
                    </a:lnTo>
                    <a:lnTo>
                      <a:pt x="0" y="14"/>
                    </a:lnTo>
                    <a:close/>
                  </a:path>
                </a:pathLst>
              </a:custGeom>
              <a:solidFill>
                <a:srgbClr val="FFE6D9"/>
              </a:solidFill>
              <a:ln w="9525">
                <a:noFill/>
                <a:round/>
                <a:headEnd/>
                <a:tailEnd/>
              </a:ln>
            </p:spPr>
            <p:txBody>
              <a:bodyPr/>
              <a:lstStyle/>
              <a:p>
                <a:endParaRPr lang="en-US"/>
              </a:p>
            </p:txBody>
          </p:sp>
          <p:sp>
            <p:nvSpPr>
              <p:cNvPr id="22630" name="Freeform 65"/>
              <p:cNvSpPr>
                <a:spLocks/>
              </p:cNvSpPr>
              <p:nvPr/>
            </p:nvSpPr>
            <p:spPr bwMode="auto">
              <a:xfrm flipH="1">
                <a:off x="7769467" y="3465616"/>
                <a:ext cx="923768" cy="979135"/>
              </a:xfrm>
              <a:custGeom>
                <a:avLst/>
                <a:gdLst>
                  <a:gd name="T0" fmla="*/ 39 w 375"/>
                  <a:gd name="T1" fmla="*/ 56 h 361"/>
                  <a:gd name="T2" fmla="*/ 0 w 375"/>
                  <a:gd name="T3" fmla="*/ 345 h 361"/>
                  <a:gd name="T4" fmla="*/ 120 w 375"/>
                  <a:gd name="T5" fmla="*/ 361 h 361"/>
                  <a:gd name="T6" fmla="*/ 320 w 375"/>
                  <a:gd name="T7" fmla="*/ 329 h 361"/>
                  <a:gd name="T8" fmla="*/ 375 w 375"/>
                  <a:gd name="T9" fmla="*/ 0 h 361"/>
                  <a:gd name="T10" fmla="*/ 39 w 375"/>
                  <a:gd name="T11" fmla="*/ 56 h 361"/>
                  <a:gd name="T12" fmla="*/ 39 w 375"/>
                  <a:gd name="T13" fmla="*/ 56 h 361"/>
                  <a:gd name="T14" fmla="*/ 0 60000 65536"/>
                  <a:gd name="T15" fmla="*/ 0 60000 65536"/>
                  <a:gd name="T16" fmla="*/ 0 60000 65536"/>
                  <a:gd name="T17" fmla="*/ 0 60000 65536"/>
                  <a:gd name="T18" fmla="*/ 0 60000 65536"/>
                  <a:gd name="T19" fmla="*/ 0 60000 65536"/>
                  <a:gd name="T20" fmla="*/ 0 60000 65536"/>
                  <a:gd name="T21" fmla="*/ 0 w 375"/>
                  <a:gd name="T22" fmla="*/ 0 h 361"/>
                  <a:gd name="T23" fmla="*/ 375 w 375"/>
                  <a:gd name="T24" fmla="*/ 361 h 3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361">
                    <a:moveTo>
                      <a:pt x="39" y="56"/>
                    </a:moveTo>
                    <a:lnTo>
                      <a:pt x="0" y="345"/>
                    </a:lnTo>
                    <a:lnTo>
                      <a:pt x="120" y="361"/>
                    </a:lnTo>
                    <a:lnTo>
                      <a:pt x="320" y="329"/>
                    </a:lnTo>
                    <a:lnTo>
                      <a:pt x="375" y="0"/>
                    </a:lnTo>
                    <a:lnTo>
                      <a:pt x="39" y="56"/>
                    </a:lnTo>
                    <a:close/>
                  </a:path>
                </a:pathLst>
              </a:custGeom>
              <a:solidFill>
                <a:srgbClr val="FFCC00"/>
              </a:solidFill>
              <a:ln w="9525">
                <a:noFill/>
                <a:round/>
                <a:headEnd/>
                <a:tailEnd/>
              </a:ln>
            </p:spPr>
            <p:txBody>
              <a:bodyPr/>
              <a:lstStyle/>
              <a:p>
                <a:endParaRPr lang="en-US"/>
              </a:p>
            </p:txBody>
          </p:sp>
          <p:sp>
            <p:nvSpPr>
              <p:cNvPr id="22631" name="Freeform 69"/>
              <p:cNvSpPr>
                <a:spLocks/>
              </p:cNvSpPr>
              <p:nvPr/>
            </p:nvSpPr>
            <p:spPr bwMode="auto">
              <a:xfrm flipH="1">
                <a:off x="7148696" y="1453102"/>
                <a:ext cx="448335" cy="488211"/>
              </a:xfrm>
              <a:custGeom>
                <a:avLst/>
                <a:gdLst>
                  <a:gd name="T0" fmla="*/ 182 w 182"/>
                  <a:gd name="T1" fmla="*/ 4 h 180"/>
                  <a:gd name="T2" fmla="*/ 175 w 182"/>
                  <a:gd name="T3" fmla="*/ 55 h 180"/>
                  <a:gd name="T4" fmla="*/ 141 w 182"/>
                  <a:gd name="T5" fmla="*/ 180 h 180"/>
                  <a:gd name="T6" fmla="*/ 54 w 182"/>
                  <a:gd name="T7" fmla="*/ 146 h 180"/>
                  <a:gd name="T8" fmla="*/ 8 w 182"/>
                  <a:gd name="T9" fmla="*/ 93 h 180"/>
                  <a:gd name="T10" fmla="*/ 0 w 182"/>
                  <a:gd name="T11" fmla="*/ 47 h 180"/>
                  <a:gd name="T12" fmla="*/ 0 w 182"/>
                  <a:gd name="T13" fmla="*/ 45 h 180"/>
                  <a:gd name="T14" fmla="*/ 5 w 182"/>
                  <a:gd name="T15" fmla="*/ 43 h 180"/>
                  <a:gd name="T16" fmla="*/ 8 w 182"/>
                  <a:gd name="T17" fmla="*/ 41 h 180"/>
                  <a:gd name="T18" fmla="*/ 15 w 182"/>
                  <a:gd name="T19" fmla="*/ 38 h 180"/>
                  <a:gd name="T20" fmla="*/ 23 w 182"/>
                  <a:gd name="T21" fmla="*/ 34 h 180"/>
                  <a:gd name="T22" fmla="*/ 31 w 182"/>
                  <a:gd name="T23" fmla="*/ 31 h 180"/>
                  <a:gd name="T24" fmla="*/ 40 w 182"/>
                  <a:gd name="T25" fmla="*/ 27 h 180"/>
                  <a:gd name="T26" fmla="*/ 51 w 182"/>
                  <a:gd name="T27" fmla="*/ 23 h 180"/>
                  <a:gd name="T28" fmla="*/ 60 w 182"/>
                  <a:gd name="T29" fmla="*/ 18 h 180"/>
                  <a:gd name="T30" fmla="*/ 69 w 182"/>
                  <a:gd name="T31" fmla="*/ 15 h 180"/>
                  <a:gd name="T32" fmla="*/ 78 w 182"/>
                  <a:gd name="T33" fmla="*/ 9 h 180"/>
                  <a:gd name="T34" fmla="*/ 86 w 182"/>
                  <a:gd name="T35" fmla="*/ 8 h 180"/>
                  <a:gd name="T36" fmla="*/ 92 w 182"/>
                  <a:gd name="T37" fmla="*/ 2 h 180"/>
                  <a:gd name="T38" fmla="*/ 99 w 182"/>
                  <a:gd name="T39" fmla="*/ 0 h 180"/>
                  <a:gd name="T40" fmla="*/ 102 w 182"/>
                  <a:gd name="T41" fmla="*/ 0 h 180"/>
                  <a:gd name="T42" fmla="*/ 106 w 182"/>
                  <a:gd name="T43" fmla="*/ 0 h 180"/>
                  <a:gd name="T44" fmla="*/ 109 w 182"/>
                  <a:gd name="T45" fmla="*/ 0 h 180"/>
                  <a:gd name="T46" fmla="*/ 118 w 182"/>
                  <a:gd name="T47" fmla="*/ 0 h 180"/>
                  <a:gd name="T48" fmla="*/ 124 w 182"/>
                  <a:gd name="T49" fmla="*/ 0 h 180"/>
                  <a:gd name="T50" fmla="*/ 131 w 182"/>
                  <a:gd name="T51" fmla="*/ 0 h 180"/>
                  <a:gd name="T52" fmla="*/ 138 w 182"/>
                  <a:gd name="T53" fmla="*/ 0 h 180"/>
                  <a:gd name="T54" fmla="*/ 145 w 182"/>
                  <a:gd name="T55" fmla="*/ 2 h 180"/>
                  <a:gd name="T56" fmla="*/ 152 w 182"/>
                  <a:gd name="T57" fmla="*/ 2 h 180"/>
                  <a:gd name="T58" fmla="*/ 159 w 182"/>
                  <a:gd name="T59" fmla="*/ 2 h 180"/>
                  <a:gd name="T60" fmla="*/ 164 w 182"/>
                  <a:gd name="T61" fmla="*/ 2 h 180"/>
                  <a:gd name="T62" fmla="*/ 170 w 182"/>
                  <a:gd name="T63" fmla="*/ 2 h 180"/>
                  <a:gd name="T64" fmla="*/ 179 w 182"/>
                  <a:gd name="T65" fmla="*/ 4 h 180"/>
                  <a:gd name="T66" fmla="*/ 182 w 182"/>
                  <a:gd name="T67" fmla="*/ 4 h 180"/>
                  <a:gd name="T68" fmla="*/ 182 w 182"/>
                  <a:gd name="T69" fmla="*/ 4 h 1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180"/>
                  <a:gd name="T107" fmla="*/ 182 w 182"/>
                  <a:gd name="T108" fmla="*/ 180 h 1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180">
                    <a:moveTo>
                      <a:pt x="182" y="4"/>
                    </a:moveTo>
                    <a:lnTo>
                      <a:pt x="175" y="55"/>
                    </a:lnTo>
                    <a:lnTo>
                      <a:pt x="141" y="180"/>
                    </a:lnTo>
                    <a:lnTo>
                      <a:pt x="54" y="146"/>
                    </a:lnTo>
                    <a:lnTo>
                      <a:pt x="8" y="93"/>
                    </a:lnTo>
                    <a:lnTo>
                      <a:pt x="0" y="47"/>
                    </a:lnTo>
                    <a:lnTo>
                      <a:pt x="0" y="45"/>
                    </a:lnTo>
                    <a:lnTo>
                      <a:pt x="5" y="43"/>
                    </a:lnTo>
                    <a:lnTo>
                      <a:pt x="8" y="41"/>
                    </a:lnTo>
                    <a:lnTo>
                      <a:pt x="15" y="38"/>
                    </a:lnTo>
                    <a:lnTo>
                      <a:pt x="23" y="34"/>
                    </a:lnTo>
                    <a:lnTo>
                      <a:pt x="31" y="31"/>
                    </a:lnTo>
                    <a:lnTo>
                      <a:pt x="40" y="27"/>
                    </a:lnTo>
                    <a:lnTo>
                      <a:pt x="51" y="23"/>
                    </a:lnTo>
                    <a:lnTo>
                      <a:pt x="60" y="18"/>
                    </a:lnTo>
                    <a:lnTo>
                      <a:pt x="69" y="15"/>
                    </a:lnTo>
                    <a:lnTo>
                      <a:pt x="78" y="9"/>
                    </a:lnTo>
                    <a:lnTo>
                      <a:pt x="86" y="8"/>
                    </a:lnTo>
                    <a:lnTo>
                      <a:pt x="92" y="2"/>
                    </a:lnTo>
                    <a:lnTo>
                      <a:pt x="99" y="0"/>
                    </a:lnTo>
                    <a:lnTo>
                      <a:pt x="102" y="0"/>
                    </a:lnTo>
                    <a:lnTo>
                      <a:pt x="106" y="0"/>
                    </a:lnTo>
                    <a:lnTo>
                      <a:pt x="109" y="0"/>
                    </a:lnTo>
                    <a:lnTo>
                      <a:pt x="118" y="0"/>
                    </a:lnTo>
                    <a:lnTo>
                      <a:pt x="124" y="0"/>
                    </a:lnTo>
                    <a:lnTo>
                      <a:pt x="131" y="0"/>
                    </a:lnTo>
                    <a:lnTo>
                      <a:pt x="138" y="0"/>
                    </a:lnTo>
                    <a:lnTo>
                      <a:pt x="145" y="2"/>
                    </a:lnTo>
                    <a:lnTo>
                      <a:pt x="152" y="2"/>
                    </a:lnTo>
                    <a:lnTo>
                      <a:pt x="159" y="2"/>
                    </a:lnTo>
                    <a:lnTo>
                      <a:pt x="164" y="2"/>
                    </a:lnTo>
                    <a:lnTo>
                      <a:pt x="170" y="2"/>
                    </a:lnTo>
                    <a:lnTo>
                      <a:pt x="179" y="4"/>
                    </a:lnTo>
                    <a:lnTo>
                      <a:pt x="182" y="4"/>
                    </a:lnTo>
                    <a:close/>
                  </a:path>
                </a:pathLst>
              </a:custGeom>
              <a:solidFill>
                <a:srgbClr val="FFE6D9"/>
              </a:solidFill>
              <a:ln w="9525">
                <a:noFill/>
                <a:round/>
                <a:headEnd/>
                <a:tailEnd/>
              </a:ln>
            </p:spPr>
            <p:txBody>
              <a:bodyPr/>
              <a:lstStyle/>
              <a:p>
                <a:endParaRPr lang="en-US"/>
              </a:p>
            </p:txBody>
          </p:sp>
          <p:sp>
            <p:nvSpPr>
              <p:cNvPr id="22632" name="Freeform 70"/>
              <p:cNvSpPr>
                <a:spLocks/>
              </p:cNvSpPr>
              <p:nvPr/>
            </p:nvSpPr>
            <p:spPr bwMode="auto">
              <a:xfrm flipH="1">
                <a:off x="7165939" y="1588717"/>
                <a:ext cx="357190" cy="385144"/>
              </a:xfrm>
              <a:custGeom>
                <a:avLst/>
                <a:gdLst>
                  <a:gd name="T0" fmla="*/ 101 w 145"/>
                  <a:gd name="T1" fmla="*/ 4 h 142"/>
                  <a:gd name="T2" fmla="*/ 102 w 145"/>
                  <a:gd name="T3" fmla="*/ 14 h 142"/>
                  <a:gd name="T4" fmla="*/ 102 w 145"/>
                  <a:gd name="T5" fmla="*/ 30 h 142"/>
                  <a:gd name="T6" fmla="*/ 102 w 145"/>
                  <a:gd name="T7" fmla="*/ 50 h 142"/>
                  <a:gd name="T8" fmla="*/ 101 w 145"/>
                  <a:gd name="T9" fmla="*/ 69 h 142"/>
                  <a:gd name="T10" fmla="*/ 97 w 145"/>
                  <a:gd name="T11" fmla="*/ 87 h 142"/>
                  <a:gd name="T12" fmla="*/ 92 w 145"/>
                  <a:gd name="T13" fmla="*/ 101 h 142"/>
                  <a:gd name="T14" fmla="*/ 83 w 145"/>
                  <a:gd name="T15" fmla="*/ 110 h 142"/>
                  <a:gd name="T16" fmla="*/ 72 w 145"/>
                  <a:gd name="T17" fmla="*/ 112 h 142"/>
                  <a:gd name="T18" fmla="*/ 60 w 145"/>
                  <a:gd name="T19" fmla="*/ 110 h 142"/>
                  <a:gd name="T20" fmla="*/ 46 w 145"/>
                  <a:gd name="T21" fmla="*/ 105 h 142"/>
                  <a:gd name="T22" fmla="*/ 35 w 145"/>
                  <a:gd name="T23" fmla="*/ 99 h 142"/>
                  <a:gd name="T24" fmla="*/ 23 w 145"/>
                  <a:gd name="T25" fmla="*/ 91 h 142"/>
                  <a:gd name="T26" fmla="*/ 16 w 145"/>
                  <a:gd name="T27" fmla="*/ 83 h 142"/>
                  <a:gd name="T28" fmla="*/ 9 w 145"/>
                  <a:gd name="T29" fmla="*/ 76 h 142"/>
                  <a:gd name="T30" fmla="*/ 1 w 145"/>
                  <a:gd name="T31" fmla="*/ 85 h 142"/>
                  <a:gd name="T32" fmla="*/ 16 w 145"/>
                  <a:gd name="T33" fmla="*/ 96 h 142"/>
                  <a:gd name="T34" fmla="*/ 28 w 145"/>
                  <a:gd name="T35" fmla="*/ 106 h 142"/>
                  <a:gd name="T36" fmla="*/ 44 w 145"/>
                  <a:gd name="T37" fmla="*/ 119 h 142"/>
                  <a:gd name="T38" fmla="*/ 60 w 145"/>
                  <a:gd name="T39" fmla="*/ 128 h 142"/>
                  <a:gd name="T40" fmla="*/ 78 w 145"/>
                  <a:gd name="T41" fmla="*/ 135 h 142"/>
                  <a:gd name="T42" fmla="*/ 94 w 145"/>
                  <a:gd name="T43" fmla="*/ 140 h 142"/>
                  <a:gd name="T44" fmla="*/ 108 w 145"/>
                  <a:gd name="T45" fmla="*/ 138 h 142"/>
                  <a:gd name="T46" fmla="*/ 118 w 145"/>
                  <a:gd name="T47" fmla="*/ 126 h 142"/>
                  <a:gd name="T48" fmla="*/ 124 w 145"/>
                  <a:gd name="T49" fmla="*/ 112 h 142"/>
                  <a:gd name="T50" fmla="*/ 129 w 145"/>
                  <a:gd name="T51" fmla="*/ 99 h 142"/>
                  <a:gd name="T52" fmla="*/ 131 w 145"/>
                  <a:gd name="T53" fmla="*/ 89 h 142"/>
                  <a:gd name="T54" fmla="*/ 134 w 145"/>
                  <a:gd name="T55" fmla="*/ 76 h 142"/>
                  <a:gd name="T56" fmla="*/ 136 w 145"/>
                  <a:gd name="T57" fmla="*/ 62 h 142"/>
                  <a:gd name="T58" fmla="*/ 138 w 145"/>
                  <a:gd name="T59" fmla="*/ 50 h 142"/>
                  <a:gd name="T60" fmla="*/ 140 w 145"/>
                  <a:gd name="T61" fmla="*/ 37 h 142"/>
                  <a:gd name="T62" fmla="*/ 141 w 145"/>
                  <a:gd name="T63" fmla="*/ 25 h 142"/>
                  <a:gd name="T64" fmla="*/ 143 w 145"/>
                  <a:gd name="T65" fmla="*/ 13 h 142"/>
                  <a:gd name="T66" fmla="*/ 143 w 145"/>
                  <a:gd name="T67" fmla="*/ 2 h 142"/>
                  <a:gd name="T68" fmla="*/ 101 w 145"/>
                  <a:gd name="T69" fmla="*/ 0 h 1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142"/>
                  <a:gd name="T107" fmla="*/ 145 w 145"/>
                  <a:gd name="T108" fmla="*/ 142 h 1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142">
                    <a:moveTo>
                      <a:pt x="101" y="0"/>
                    </a:moveTo>
                    <a:lnTo>
                      <a:pt x="101" y="4"/>
                    </a:lnTo>
                    <a:lnTo>
                      <a:pt x="101" y="7"/>
                    </a:lnTo>
                    <a:lnTo>
                      <a:pt x="102" y="14"/>
                    </a:lnTo>
                    <a:lnTo>
                      <a:pt x="102" y="21"/>
                    </a:lnTo>
                    <a:lnTo>
                      <a:pt x="102" y="30"/>
                    </a:lnTo>
                    <a:lnTo>
                      <a:pt x="102" y="39"/>
                    </a:lnTo>
                    <a:lnTo>
                      <a:pt x="102" y="50"/>
                    </a:lnTo>
                    <a:lnTo>
                      <a:pt x="102" y="59"/>
                    </a:lnTo>
                    <a:lnTo>
                      <a:pt x="101" y="69"/>
                    </a:lnTo>
                    <a:lnTo>
                      <a:pt x="99" y="78"/>
                    </a:lnTo>
                    <a:lnTo>
                      <a:pt x="97" y="87"/>
                    </a:lnTo>
                    <a:lnTo>
                      <a:pt x="95" y="94"/>
                    </a:lnTo>
                    <a:lnTo>
                      <a:pt x="92" y="101"/>
                    </a:lnTo>
                    <a:lnTo>
                      <a:pt x="88" y="106"/>
                    </a:lnTo>
                    <a:lnTo>
                      <a:pt x="83" y="110"/>
                    </a:lnTo>
                    <a:lnTo>
                      <a:pt x="78" y="112"/>
                    </a:lnTo>
                    <a:lnTo>
                      <a:pt x="72" y="112"/>
                    </a:lnTo>
                    <a:lnTo>
                      <a:pt x="65" y="112"/>
                    </a:lnTo>
                    <a:lnTo>
                      <a:pt x="60" y="110"/>
                    </a:lnTo>
                    <a:lnTo>
                      <a:pt x="53" y="106"/>
                    </a:lnTo>
                    <a:lnTo>
                      <a:pt x="46" y="105"/>
                    </a:lnTo>
                    <a:lnTo>
                      <a:pt x="40" y="103"/>
                    </a:lnTo>
                    <a:lnTo>
                      <a:pt x="35" y="99"/>
                    </a:lnTo>
                    <a:lnTo>
                      <a:pt x="30" y="94"/>
                    </a:lnTo>
                    <a:lnTo>
                      <a:pt x="23" y="91"/>
                    </a:lnTo>
                    <a:lnTo>
                      <a:pt x="17" y="87"/>
                    </a:lnTo>
                    <a:lnTo>
                      <a:pt x="16" y="83"/>
                    </a:lnTo>
                    <a:lnTo>
                      <a:pt x="10" y="78"/>
                    </a:lnTo>
                    <a:lnTo>
                      <a:pt x="9" y="76"/>
                    </a:lnTo>
                    <a:lnTo>
                      <a:pt x="0" y="83"/>
                    </a:lnTo>
                    <a:lnTo>
                      <a:pt x="1" y="85"/>
                    </a:lnTo>
                    <a:lnTo>
                      <a:pt x="10" y="92"/>
                    </a:lnTo>
                    <a:lnTo>
                      <a:pt x="16" y="96"/>
                    </a:lnTo>
                    <a:lnTo>
                      <a:pt x="21" y="101"/>
                    </a:lnTo>
                    <a:lnTo>
                      <a:pt x="28" y="106"/>
                    </a:lnTo>
                    <a:lnTo>
                      <a:pt x="37" y="114"/>
                    </a:lnTo>
                    <a:lnTo>
                      <a:pt x="44" y="119"/>
                    </a:lnTo>
                    <a:lnTo>
                      <a:pt x="53" y="124"/>
                    </a:lnTo>
                    <a:lnTo>
                      <a:pt x="60" y="128"/>
                    </a:lnTo>
                    <a:lnTo>
                      <a:pt x="69" y="133"/>
                    </a:lnTo>
                    <a:lnTo>
                      <a:pt x="78" y="135"/>
                    </a:lnTo>
                    <a:lnTo>
                      <a:pt x="87" y="138"/>
                    </a:lnTo>
                    <a:lnTo>
                      <a:pt x="94" y="140"/>
                    </a:lnTo>
                    <a:lnTo>
                      <a:pt x="101" y="142"/>
                    </a:lnTo>
                    <a:lnTo>
                      <a:pt x="108" y="138"/>
                    </a:lnTo>
                    <a:lnTo>
                      <a:pt x="113" y="133"/>
                    </a:lnTo>
                    <a:lnTo>
                      <a:pt x="118" y="126"/>
                    </a:lnTo>
                    <a:lnTo>
                      <a:pt x="124" y="117"/>
                    </a:lnTo>
                    <a:lnTo>
                      <a:pt x="124" y="112"/>
                    </a:lnTo>
                    <a:lnTo>
                      <a:pt x="126" y="106"/>
                    </a:lnTo>
                    <a:lnTo>
                      <a:pt x="129" y="99"/>
                    </a:lnTo>
                    <a:lnTo>
                      <a:pt x="131" y="96"/>
                    </a:lnTo>
                    <a:lnTo>
                      <a:pt x="131" y="89"/>
                    </a:lnTo>
                    <a:lnTo>
                      <a:pt x="133" y="82"/>
                    </a:lnTo>
                    <a:lnTo>
                      <a:pt x="134" y="76"/>
                    </a:lnTo>
                    <a:lnTo>
                      <a:pt x="136" y="69"/>
                    </a:lnTo>
                    <a:lnTo>
                      <a:pt x="136" y="62"/>
                    </a:lnTo>
                    <a:lnTo>
                      <a:pt x="138" y="55"/>
                    </a:lnTo>
                    <a:lnTo>
                      <a:pt x="138" y="50"/>
                    </a:lnTo>
                    <a:lnTo>
                      <a:pt x="140" y="43"/>
                    </a:lnTo>
                    <a:lnTo>
                      <a:pt x="140" y="37"/>
                    </a:lnTo>
                    <a:lnTo>
                      <a:pt x="140" y="30"/>
                    </a:lnTo>
                    <a:lnTo>
                      <a:pt x="141" y="25"/>
                    </a:lnTo>
                    <a:lnTo>
                      <a:pt x="143" y="21"/>
                    </a:lnTo>
                    <a:lnTo>
                      <a:pt x="143" y="13"/>
                    </a:lnTo>
                    <a:lnTo>
                      <a:pt x="143" y="5"/>
                    </a:lnTo>
                    <a:lnTo>
                      <a:pt x="143" y="2"/>
                    </a:lnTo>
                    <a:lnTo>
                      <a:pt x="145" y="0"/>
                    </a:lnTo>
                    <a:lnTo>
                      <a:pt x="101" y="0"/>
                    </a:lnTo>
                    <a:close/>
                  </a:path>
                </a:pathLst>
              </a:custGeom>
              <a:solidFill>
                <a:srgbClr val="000000"/>
              </a:solidFill>
              <a:ln w="9525">
                <a:noFill/>
                <a:round/>
                <a:headEnd/>
                <a:tailEnd/>
              </a:ln>
            </p:spPr>
            <p:txBody>
              <a:bodyPr/>
              <a:lstStyle/>
              <a:p>
                <a:endParaRPr lang="en-US"/>
              </a:p>
            </p:txBody>
          </p:sp>
          <p:sp>
            <p:nvSpPr>
              <p:cNvPr id="22633" name="Freeform 71"/>
              <p:cNvSpPr>
                <a:spLocks/>
              </p:cNvSpPr>
              <p:nvPr/>
            </p:nvSpPr>
            <p:spPr bwMode="auto">
              <a:xfrm flipH="1">
                <a:off x="7200426" y="1282229"/>
                <a:ext cx="455726" cy="363445"/>
              </a:xfrm>
              <a:custGeom>
                <a:avLst/>
                <a:gdLst>
                  <a:gd name="T0" fmla="*/ 185 w 185"/>
                  <a:gd name="T1" fmla="*/ 78 h 134"/>
                  <a:gd name="T2" fmla="*/ 176 w 185"/>
                  <a:gd name="T3" fmla="*/ 44 h 134"/>
                  <a:gd name="T4" fmla="*/ 112 w 185"/>
                  <a:gd name="T5" fmla="*/ 0 h 134"/>
                  <a:gd name="T6" fmla="*/ 63 w 185"/>
                  <a:gd name="T7" fmla="*/ 33 h 134"/>
                  <a:gd name="T8" fmla="*/ 9 w 185"/>
                  <a:gd name="T9" fmla="*/ 42 h 134"/>
                  <a:gd name="T10" fmla="*/ 0 w 185"/>
                  <a:gd name="T11" fmla="*/ 97 h 134"/>
                  <a:gd name="T12" fmla="*/ 22 w 185"/>
                  <a:gd name="T13" fmla="*/ 134 h 134"/>
                  <a:gd name="T14" fmla="*/ 98 w 185"/>
                  <a:gd name="T15" fmla="*/ 90 h 134"/>
                  <a:gd name="T16" fmla="*/ 185 w 185"/>
                  <a:gd name="T17" fmla="*/ 78 h 134"/>
                  <a:gd name="T18" fmla="*/ 185 w 185"/>
                  <a:gd name="T19" fmla="*/ 78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134"/>
                  <a:gd name="T32" fmla="*/ 185 w 185"/>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134">
                    <a:moveTo>
                      <a:pt x="185" y="78"/>
                    </a:moveTo>
                    <a:lnTo>
                      <a:pt x="176" y="44"/>
                    </a:lnTo>
                    <a:lnTo>
                      <a:pt x="112" y="0"/>
                    </a:lnTo>
                    <a:lnTo>
                      <a:pt x="63" y="33"/>
                    </a:lnTo>
                    <a:lnTo>
                      <a:pt x="9" y="42"/>
                    </a:lnTo>
                    <a:lnTo>
                      <a:pt x="0" y="97"/>
                    </a:lnTo>
                    <a:lnTo>
                      <a:pt x="22" y="134"/>
                    </a:lnTo>
                    <a:lnTo>
                      <a:pt x="98" y="90"/>
                    </a:lnTo>
                    <a:lnTo>
                      <a:pt x="185" y="78"/>
                    </a:lnTo>
                    <a:close/>
                  </a:path>
                </a:pathLst>
              </a:custGeom>
              <a:solidFill>
                <a:srgbClr val="C9C78A"/>
              </a:solidFill>
              <a:ln w="9525">
                <a:noFill/>
                <a:round/>
                <a:headEnd/>
                <a:tailEnd/>
              </a:ln>
            </p:spPr>
            <p:txBody>
              <a:bodyPr/>
              <a:lstStyle/>
              <a:p>
                <a:endParaRPr lang="en-US"/>
              </a:p>
            </p:txBody>
          </p:sp>
          <p:sp>
            <p:nvSpPr>
              <p:cNvPr id="22634" name="Freeform 72"/>
              <p:cNvSpPr>
                <a:spLocks/>
              </p:cNvSpPr>
              <p:nvPr/>
            </p:nvSpPr>
            <p:spPr bwMode="auto">
              <a:xfrm flipH="1">
                <a:off x="7000893" y="1450390"/>
                <a:ext cx="729160" cy="330898"/>
              </a:xfrm>
              <a:custGeom>
                <a:avLst/>
                <a:gdLst>
                  <a:gd name="T0" fmla="*/ 243 w 296"/>
                  <a:gd name="T1" fmla="*/ 72 h 122"/>
                  <a:gd name="T2" fmla="*/ 257 w 296"/>
                  <a:gd name="T3" fmla="*/ 65 h 122"/>
                  <a:gd name="T4" fmla="*/ 270 w 296"/>
                  <a:gd name="T5" fmla="*/ 58 h 122"/>
                  <a:gd name="T6" fmla="*/ 282 w 296"/>
                  <a:gd name="T7" fmla="*/ 49 h 122"/>
                  <a:gd name="T8" fmla="*/ 291 w 296"/>
                  <a:gd name="T9" fmla="*/ 39 h 122"/>
                  <a:gd name="T10" fmla="*/ 296 w 296"/>
                  <a:gd name="T11" fmla="*/ 28 h 122"/>
                  <a:gd name="T12" fmla="*/ 293 w 296"/>
                  <a:gd name="T13" fmla="*/ 17 h 122"/>
                  <a:gd name="T14" fmla="*/ 282 w 296"/>
                  <a:gd name="T15" fmla="*/ 9 h 122"/>
                  <a:gd name="T16" fmla="*/ 263 w 296"/>
                  <a:gd name="T17" fmla="*/ 1 h 122"/>
                  <a:gd name="T18" fmla="*/ 245 w 296"/>
                  <a:gd name="T19" fmla="*/ 0 h 122"/>
                  <a:gd name="T20" fmla="*/ 234 w 296"/>
                  <a:gd name="T21" fmla="*/ 0 h 122"/>
                  <a:gd name="T22" fmla="*/ 220 w 296"/>
                  <a:gd name="T23" fmla="*/ 1 h 122"/>
                  <a:gd name="T24" fmla="*/ 206 w 296"/>
                  <a:gd name="T25" fmla="*/ 1 h 122"/>
                  <a:gd name="T26" fmla="*/ 192 w 296"/>
                  <a:gd name="T27" fmla="*/ 3 h 122"/>
                  <a:gd name="T28" fmla="*/ 174 w 296"/>
                  <a:gd name="T29" fmla="*/ 7 h 122"/>
                  <a:gd name="T30" fmla="*/ 158 w 296"/>
                  <a:gd name="T31" fmla="*/ 10 h 122"/>
                  <a:gd name="T32" fmla="*/ 142 w 296"/>
                  <a:gd name="T33" fmla="*/ 16 h 122"/>
                  <a:gd name="T34" fmla="*/ 126 w 296"/>
                  <a:gd name="T35" fmla="*/ 21 h 122"/>
                  <a:gd name="T36" fmla="*/ 110 w 296"/>
                  <a:gd name="T37" fmla="*/ 28 h 122"/>
                  <a:gd name="T38" fmla="*/ 94 w 296"/>
                  <a:gd name="T39" fmla="*/ 35 h 122"/>
                  <a:gd name="T40" fmla="*/ 80 w 296"/>
                  <a:gd name="T41" fmla="*/ 42 h 122"/>
                  <a:gd name="T42" fmla="*/ 64 w 296"/>
                  <a:gd name="T43" fmla="*/ 51 h 122"/>
                  <a:gd name="T44" fmla="*/ 50 w 296"/>
                  <a:gd name="T45" fmla="*/ 58 h 122"/>
                  <a:gd name="T46" fmla="*/ 38 w 296"/>
                  <a:gd name="T47" fmla="*/ 65 h 122"/>
                  <a:gd name="T48" fmla="*/ 25 w 296"/>
                  <a:gd name="T49" fmla="*/ 74 h 122"/>
                  <a:gd name="T50" fmla="*/ 15 w 296"/>
                  <a:gd name="T51" fmla="*/ 87 h 122"/>
                  <a:gd name="T52" fmla="*/ 4 w 296"/>
                  <a:gd name="T53" fmla="*/ 99 h 122"/>
                  <a:gd name="T54" fmla="*/ 0 w 296"/>
                  <a:gd name="T55" fmla="*/ 110 h 122"/>
                  <a:gd name="T56" fmla="*/ 4 w 296"/>
                  <a:gd name="T57" fmla="*/ 118 h 122"/>
                  <a:gd name="T58" fmla="*/ 15 w 296"/>
                  <a:gd name="T59" fmla="*/ 122 h 122"/>
                  <a:gd name="T60" fmla="*/ 29 w 296"/>
                  <a:gd name="T61" fmla="*/ 120 h 122"/>
                  <a:gd name="T62" fmla="*/ 39 w 296"/>
                  <a:gd name="T63" fmla="*/ 118 h 122"/>
                  <a:gd name="T64" fmla="*/ 80 w 296"/>
                  <a:gd name="T65" fmla="*/ 110 h 122"/>
                  <a:gd name="T66" fmla="*/ 61 w 296"/>
                  <a:gd name="T67" fmla="*/ 97 h 122"/>
                  <a:gd name="T68" fmla="*/ 52 w 296"/>
                  <a:gd name="T69" fmla="*/ 95 h 122"/>
                  <a:gd name="T70" fmla="*/ 52 w 296"/>
                  <a:gd name="T71" fmla="*/ 88 h 122"/>
                  <a:gd name="T72" fmla="*/ 59 w 296"/>
                  <a:gd name="T73" fmla="*/ 78 h 122"/>
                  <a:gd name="T74" fmla="*/ 69 w 296"/>
                  <a:gd name="T75" fmla="*/ 69 h 122"/>
                  <a:gd name="T76" fmla="*/ 82 w 296"/>
                  <a:gd name="T77" fmla="*/ 60 h 122"/>
                  <a:gd name="T78" fmla="*/ 100 w 296"/>
                  <a:gd name="T79" fmla="*/ 51 h 122"/>
                  <a:gd name="T80" fmla="*/ 119 w 296"/>
                  <a:gd name="T81" fmla="*/ 42 h 122"/>
                  <a:gd name="T82" fmla="*/ 139 w 296"/>
                  <a:gd name="T83" fmla="*/ 37 h 122"/>
                  <a:gd name="T84" fmla="*/ 160 w 296"/>
                  <a:gd name="T85" fmla="*/ 32 h 122"/>
                  <a:gd name="T86" fmla="*/ 179 w 296"/>
                  <a:gd name="T87" fmla="*/ 32 h 122"/>
                  <a:gd name="T88" fmla="*/ 199 w 296"/>
                  <a:gd name="T89" fmla="*/ 33 h 122"/>
                  <a:gd name="T90" fmla="*/ 210 w 296"/>
                  <a:gd name="T91" fmla="*/ 37 h 122"/>
                  <a:gd name="T92" fmla="*/ 217 w 296"/>
                  <a:gd name="T93" fmla="*/ 46 h 122"/>
                  <a:gd name="T94" fmla="*/ 211 w 296"/>
                  <a:gd name="T95" fmla="*/ 58 h 122"/>
                  <a:gd name="T96" fmla="*/ 204 w 296"/>
                  <a:gd name="T97" fmla="*/ 67 h 122"/>
                  <a:gd name="T98" fmla="*/ 206 w 296"/>
                  <a:gd name="T99" fmla="*/ 83 h 122"/>
                  <a:gd name="T100" fmla="*/ 241 w 296"/>
                  <a:gd name="T101" fmla="*/ 74 h 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6"/>
                  <a:gd name="T154" fmla="*/ 0 h 122"/>
                  <a:gd name="T155" fmla="*/ 296 w 296"/>
                  <a:gd name="T156" fmla="*/ 122 h 1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6" h="122">
                    <a:moveTo>
                      <a:pt x="241" y="74"/>
                    </a:moveTo>
                    <a:lnTo>
                      <a:pt x="243" y="72"/>
                    </a:lnTo>
                    <a:lnTo>
                      <a:pt x="252" y="69"/>
                    </a:lnTo>
                    <a:lnTo>
                      <a:pt x="257" y="65"/>
                    </a:lnTo>
                    <a:lnTo>
                      <a:pt x="264" y="62"/>
                    </a:lnTo>
                    <a:lnTo>
                      <a:pt x="270" y="58"/>
                    </a:lnTo>
                    <a:lnTo>
                      <a:pt x="277" y="55"/>
                    </a:lnTo>
                    <a:lnTo>
                      <a:pt x="282" y="49"/>
                    </a:lnTo>
                    <a:lnTo>
                      <a:pt x="288" y="44"/>
                    </a:lnTo>
                    <a:lnTo>
                      <a:pt x="291" y="39"/>
                    </a:lnTo>
                    <a:lnTo>
                      <a:pt x="295" y="35"/>
                    </a:lnTo>
                    <a:lnTo>
                      <a:pt x="296" y="28"/>
                    </a:lnTo>
                    <a:lnTo>
                      <a:pt x="296" y="23"/>
                    </a:lnTo>
                    <a:lnTo>
                      <a:pt x="293" y="17"/>
                    </a:lnTo>
                    <a:lnTo>
                      <a:pt x="289" y="14"/>
                    </a:lnTo>
                    <a:lnTo>
                      <a:pt x="282" y="9"/>
                    </a:lnTo>
                    <a:lnTo>
                      <a:pt x="273" y="5"/>
                    </a:lnTo>
                    <a:lnTo>
                      <a:pt x="263" y="1"/>
                    </a:lnTo>
                    <a:lnTo>
                      <a:pt x="252" y="1"/>
                    </a:lnTo>
                    <a:lnTo>
                      <a:pt x="245" y="0"/>
                    </a:lnTo>
                    <a:lnTo>
                      <a:pt x="240" y="0"/>
                    </a:lnTo>
                    <a:lnTo>
                      <a:pt x="234" y="0"/>
                    </a:lnTo>
                    <a:lnTo>
                      <a:pt x="227" y="1"/>
                    </a:lnTo>
                    <a:lnTo>
                      <a:pt x="220" y="1"/>
                    </a:lnTo>
                    <a:lnTo>
                      <a:pt x="213" y="1"/>
                    </a:lnTo>
                    <a:lnTo>
                      <a:pt x="206" y="1"/>
                    </a:lnTo>
                    <a:lnTo>
                      <a:pt x="199" y="3"/>
                    </a:lnTo>
                    <a:lnTo>
                      <a:pt x="192" y="3"/>
                    </a:lnTo>
                    <a:lnTo>
                      <a:pt x="183" y="5"/>
                    </a:lnTo>
                    <a:lnTo>
                      <a:pt x="174" y="7"/>
                    </a:lnTo>
                    <a:lnTo>
                      <a:pt x="167" y="10"/>
                    </a:lnTo>
                    <a:lnTo>
                      <a:pt x="158" y="10"/>
                    </a:lnTo>
                    <a:lnTo>
                      <a:pt x="151" y="12"/>
                    </a:lnTo>
                    <a:lnTo>
                      <a:pt x="142" y="16"/>
                    </a:lnTo>
                    <a:lnTo>
                      <a:pt x="135" y="19"/>
                    </a:lnTo>
                    <a:lnTo>
                      <a:pt x="126" y="21"/>
                    </a:lnTo>
                    <a:lnTo>
                      <a:pt x="119" y="24"/>
                    </a:lnTo>
                    <a:lnTo>
                      <a:pt x="110" y="28"/>
                    </a:lnTo>
                    <a:lnTo>
                      <a:pt x="103" y="32"/>
                    </a:lnTo>
                    <a:lnTo>
                      <a:pt x="94" y="35"/>
                    </a:lnTo>
                    <a:lnTo>
                      <a:pt x="87" y="39"/>
                    </a:lnTo>
                    <a:lnTo>
                      <a:pt x="80" y="42"/>
                    </a:lnTo>
                    <a:lnTo>
                      <a:pt x="73" y="48"/>
                    </a:lnTo>
                    <a:lnTo>
                      <a:pt x="64" y="51"/>
                    </a:lnTo>
                    <a:lnTo>
                      <a:pt x="57" y="55"/>
                    </a:lnTo>
                    <a:lnTo>
                      <a:pt x="50" y="58"/>
                    </a:lnTo>
                    <a:lnTo>
                      <a:pt x="43" y="64"/>
                    </a:lnTo>
                    <a:lnTo>
                      <a:pt x="38" y="65"/>
                    </a:lnTo>
                    <a:lnTo>
                      <a:pt x="30" y="71"/>
                    </a:lnTo>
                    <a:lnTo>
                      <a:pt x="25" y="74"/>
                    </a:lnTo>
                    <a:lnTo>
                      <a:pt x="23" y="79"/>
                    </a:lnTo>
                    <a:lnTo>
                      <a:pt x="15" y="87"/>
                    </a:lnTo>
                    <a:lnTo>
                      <a:pt x="7" y="94"/>
                    </a:lnTo>
                    <a:lnTo>
                      <a:pt x="4" y="99"/>
                    </a:lnTo>
                    <a:lnTo>
                      <a:pt x="2" y="106"/>
                    </a:lnTo>
                    <a:lnTo>
                      <a:pt x="0" y="110"/>
                    </a:lnTo>
                    <a:lnTo>
                      <a:pt x="2" y="115"/>
                    </a:lnTo>
                    <a:lnTo>
                      <a:pt x="4" y="118"/>
                    </a:lnTo>
                    <a:lnTo>
                      <a:pt x="9" y="122"/>
                    </a:lnTo>
                    <a:lnTo>
                      <a:pt x="15" y="122"/>
                    </a:lnTo>
                    <a:lnTo>
                      <a:pt x="23" y="122"/>
                    </a:lnTo>
                    <a:lnTo>
                      <a:pt x="29" y="120"/>
                    </a:lnTo>
                    <a:lnTo>
                      <a:pt x="34" y="120"/>
                    </a:lnTo>
                    <a:lnTo>
                      <a:pt x="39" y="118"/>
                    </a:lnTo>
                    <a:lnTo>
                      <a:pt x="46" y="117"/>
                    </a:lnTo>
                    <a:lnTo>
                      <a:pt x="80" y="110"/>
                    </a:lnTo>
                    <a:lnTo>
                      <a:pt x="66" y="95"/>
                    </a:lnTo>
                    <a:lnTo>
                      <a:pt x="61" y="97"/>
                    </a:lnTo>
                    <a:lnTo>
                      <a:pt x="54" y="99"/>
                    </a:lnTo>
                    <a:lnTo>
                      <a:pt x="52" y="95"/>
                    </a:lnTo>
                    <a:lnTo>
                      <a:pt x="50" y="94"/>
                    </a:lnTo>
                    <a:lnTo>
                      <a:pt x="52" y="88"/>
                    </a:lnTo>
                    <a:lnTo>
                      <a:pt x="57" y="83"/>
                    </a:lnTo>
                    <a:lnTo>
                      <a:pt x="59" y="78"/>
                    </a:lnTo>
                    <a:lnTo>
                      <a:pt x="64" y="74"/>
                    </a:lnTo>
                    <a:lnTo>
                      <a:pt x="69" y="69"/>
                    </a:lnTo>
                    <a:lnTo>
                      <a:pt x="77" y="65"/>
                    </a:lnTo>
                    <a:lnTo>
                      <a:pt x="82" y="60"/>
                    </a:lnTo>
                    <a:lnTo>
                      <a:pt x="93" y="56"/>
                    </a:lnTo>
                    <a:lnTo>
                      <a:pt x="100" y="51"/>
                    </a:lnTo>
                    <a:lnTo>
                      <a:pt x="110" y="48"/>
                    </a:lnTo>
                    <a:lnTo>
                      <a:pt x="119" y="42"/>
                    </a:lnTo>
                    <a:lnTo>
                      <a:pt x="128" y="39"/>
                    </a:lnTo>
                    <a:lnTo>
                      <a:pt x="139" y="37"/>
                    </a:lnTo>
                    <a:lnTo>
                      <a:pt x="149" y="35"/>
                    </a:lnTo>
                    <a:lnTo>
                      <a:pt x="160" y="32"/>
                    </a:lnTo>
                    <a:lnTo>
                      <a:pt x="171" y="32"/>
                    </a:lnTo>
                    <a:lnTo>
                      <a:pt x="179" y="32"/>
                    </a:lnTo>
                    <a:lnTo>
                      <a:pt x="192" y="33"/>
                    </a:lnTo>
                    <a:lnTo>
                      <a:pt x="199" y="33"/>
                    </a:lnTo>
                    <a:lnTo>
                      <a:pt x="206" y="35"/>
                    </a:lnTo>
                    <a:lnTo>
                      <a:pt x="210" y="37"/>
                    </a:lnTo>
                    <a:lnTo>
                      <a:pt x="213" y="40"/>
                    </a:lnTo>
                    <a:lnTo>
                      <a:pt x="217" y="46"/>
                    </a:lnTo>
                    <a:lnTo>
                      <a:pt x="215" y="53"/>
                    </a:lnTo>
                    <a:lnTo>
                      <a:pt x="211" y="58"/>
                    </a:lnTo>
                    <a:lnTo>
                      <a:pt x="208" y="64"/>
                    </a:lnTo>
                    <a:lnTo>
                      <a:pt x="204" y="67"/>
                    </a:lnTo>
                    <a:lnTo>
                      <a:pt x="202" y="69"/>
                    </a:lnTo>
                    <a:lnTo>
                      <a:pt x="206" y="83"/>
                    </a:lnTo>
                    <a:lnTo>
                      <a:pt x="241" y="74"/>
                    </a:lnTo>
                    <a:close/>
                  </a:path>
                </a:pathLst>
              </a:custGeom>
              <a:solidFill>
                <a:srgbClr val="000000"/>
              </a:solidFill>
              <a:ln w="9525">
                <a:noFill/>
                <a:round/>
                <a:headEnd/>
                <a:tailEnd/>
              </a:ln>
            </p:spPr>
            <p:txBody>
              <a:bodyPr/>
              <a:lstStyle/>
              <a:p>
                <a:endParaRPr lang="en-US"/>
              </a:p>
            </p:txBody>
          </p:sp>
          <p:sp>
            <p:nvSpPr>
              <p:cNvPr id="22635" name="Freeform 73"/>
              <p:cNvSpPr>
                <a:spLocks/>
              </p:cNvSpPr>
              <p:nvPr/>
            </p:nvSpPr>
            <p:spPr bwMode="auto">
              <a:xfrm flipH="1">
                <a:off x="7217671" y="1214422"/>
                <a:ext cx="445871" cy="409555"/>
              </a:xfrm>
              <a:custGeom>
                <a:avLst/>
                <a:gdLst>
                  <a:gd name="T0" fmla="*/ 174 w 181"/>
                  <a:gd name="T1" fmla="*/ 74 h 151"/>
                  <a:gd name="T2" fmla="*/ 159 w 181"/>
                  <a:gd name="T3" fmla="*/ 62 h 151"/>
                  <a:gd name="T4" fmla="*/ 145 w 181"/>
                  <a:gd name="T5" fmla="*/ 53 h 151"/>
                  <a:gd name="T6" fmla="*/ 133 w 181"/>
                  <a:gd name="T7" fmla="*/ 46 h 151"/>
                  <a:gd name="T8" fmla="*/ 120 w 181"/>
                  <a:gd name="T9" fmla="*/ 46 h 151"/>
                  <a:gd name="T10" fmla="*/ 108 w 181"/>
                  <a:gd name="T11" fmla="*/ 48 h 151"/>
                  <a:gd name="T12" fmla="*/ 96 w 181"/>
                  <a:gd name="T13" fmla="*/ 55 h 151"/>
                  <a:gd name="T14" fmla="*/ 87 w 181"/>
                  <a:gd name="T15" fmla="*/ 64 h 151"/>
                  <a:gd name="T16" fmla="*/ 78 w 181"/>
                  <a:gd name="T17" fmla="*/ 74 h 151"/>
                  <a:gd name="T18" fmla="*/ 73 w 181"/>
                  <a:gd name="T19" fmla="*/ 87 h 151"/>
                  <a:gd name="T20" fmla="*/ 71 w 181"/>
                  <a:gd name="T21" fmla="*/ 96 h 151"/>
                  <a:gd name="T22" fmla="*/ 69 w 181"/>
                  <a:gd name="T23" fmla="*/ 96 h 151"/>
                  <a:gd name="T24" fmla="*/ 60 w 181"/>
                  <a:gd name="T25" fmla="*/ 85 h 151"/>
                  <a:gd name="T26" fmla="*/ 50 w 181"/>
                  <a:gd name="T27" fmla="*/ 76 h 151"/>
                  <a:gd name="T28" fmla="*/ 41 w 181"/>
                  <a:gd name="T29" fmla="*/ 74 h 151"/>
                  <a:gd name="T30" fmla="*/ 35 w 181"/>
                  <a:gd name="T31" fmla="*/ 80 h 151"/>
                  <a:gd name="T32" fmla="*/ 30 w 181"/>
                  <a:gd name="T33" fmla="*/ 90 h 151"/>
                  <a:gd name="T34" fmla="*/ 27 w 181"/>
                  <a:gd name="T35" fmla="*/ 101 h 151"/>
                  <a:gd name="T36" fmla="*/ 25 w 181"/>
                  <a:gd name="T37" fmla="*/ 117 h 151"/>
                  <a:gd name="T38" fmla="*/ 23 w 181"/>
                  <a:gd name="T39" fmla="*/ 133 h 151"/>
                  <a:gd name="T40" fmla="*/ 23 w 181"/>
                  <a:gd name="T41" fmla="*/ 143 h 151"/>
                  <a:gd name="T42" fmla="*/ 12 w 181"/>
                  <a:gd name="T43" fmla="*/ 151 h 151"/>
                  <a:gd name="T44" fmla="*/ 7 w 181"/>
                  <a:gd name="T45" fmla="*/ 142 h 151"/>
                  <a:gd name="T46" fmla="*/ 5 w 181"/>
                  <a:gd name="T47" fmla="*/ 133 h 151"/>
                  <a:gd name="T48" fmla="*/ 3 w 181"/>
                  <a:gd name="T49" fmla="*/ 122 h 151"/>
                  <a:gd name="T50" fmla="*/ 0 w 181"/>
                  <a:gd name="T51" fmla="*/ 110 h 151"/>
                  <a:gd name="T52" fmla="*/ 0 w 181"/>
                  <a:gd name="T53" fmla="*/ 96 h 151"/>
                  <a:gd name="T54" fmla="*/ 5 w 181"/>
                  <a:gd name="T55" fmla="*/ 81 h 151"/>
                  <a:gd name="T56" fmla="*/ 12 w 181"/>
                  <a:gd name="T57" fmla="*/ 69 h 151"/>
                  <a:gd name="T58" fmla="*/ 19 w 181"/>
                  <a:gd name="T59" fmla="*/ 57 h 151"/>
                  <a:gd name="T60" fmla="*/ 30 w 181"/>
                  <a:gd name="T61" fmla="*/ 51 h 151"/>
                  <a:gd name="T62" fmla="*/ 48 w 181"/>
                  <a:gd name="T63" fmla="*/ 48 h 151"/>
                  <a:gd name="T64" fmla="*/ 62 w 181"/>
                  <a:gd name="T65" fmla="*/ 51 h 151"/>
                  <a:gd name="T66" fmla="*/ 69 w 181"/>
                  <a:gd name="T67" fmla="*/ 55 h 151"/>
                  <a:gd name="T68" fmla="*/ 69 w 181"/>
                  <a:gd name="T69" fmla="*/ 48 h 151"/>
                  <a:gd name="T70" fmla="*/ 76 w 181"/>
                  <a:gd name="T71" fmla="*/ 32 h 151"/>
                  <a:gd name="T72" fmla="*/ 89 w 181"/>
                  <a:gd name="T73" fmla="*/ 14 h 151"/>
                  <a:gd name="T74" fmla="*/ 97 w 181"/>
                  <a:gd name="T75" fmla="*/ 7 h 151"/>
                  <a:gd name="T76" fmla="*/ 110 w 181"/>
                  <a:gd name="T77" fmla="*/ 2 h 151"/>
                  <a:gd name="T78" fmla="*/ 120 w 181"/>
                  <a:gd name="T79" fmla="*/ 0 h 151"/>
                  <a:gd name="T80" fmla="*/ 133 w 181"/>
                  <a:gd name="T81" fmla="*/ 9 h 151"/>
                  <a:gd name="T82" fmla="*/ 144 w 181"/>
                  <a:gd name="T83" fmla="*/ 19 h 151"/>
                  <a:gd name="T84" fmla="*/ 156 w 181"/>
                  <a:gd name="T85" fmla="*/ 33 h 151"/>
                  <a:gd name="T86" fmla="*/ 165 w 181"/>
                  <a:gd name="T87" fmla="*/ 48 h 151"/>
                  <a:gd name="T88" fmla="*/ 174 w 181"/>
                  <a:gd name="T89" fmla="*/ 62 h 151"/>
                  <a:gd name="T90" fmla="*/ 181 w 181"/>
                  <a:gd name="T91" fmla="*/ 76 h 151"/>
                  <a:gd name="T92" fmla="*/ 175 w 181"/>
                  <a:gd name="T93" fmla="*/ 76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51"/>
                  <a:gd name="T143" fmla="*/ 181 w 18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51">
                    <a:moveTo>
                      <a:pt x="175" y="76"/>
                    </a:moveTo>
                    <a:lnTo>
                      <a:pt x="174" y="74"/>
                    </a:lnTo>
                    <a:lnTo>
                      <a:pt x="168" y="69"/>
                    </a:lnTo>
                    <a:lnTo>
                      <a:pt x="159" y="62"/>
                    </a:lnTo>
                    <a:lnTo>
                      <a:pt x="151" y="55"/>
                    </a:lnTo>
                    <a:lnTo>
                      <a:pt x="145" y="53"/>
                    </a:lnTo>
                    <a:lnTo>
                      <a:pt x="138" y="49"/>
                    </a:lnTo>
                    <a:lnTo>
                      <a:pt x="133" y="46"/>
                    </a:lnTo>
                    <a:lnTo>
                      <a:pt x="126" y="46"/>
                    </a:lnTo>
                    <a:lnTo>
                      <a:pt x="120" y="46"/>
                    </a:lnTo>
                    <a:lnTo>
                      <a:pt x="115" y="46"/>
                    </a:lnTo>
                    <a:lnTo>
                      <a:pt x="108" y="48"/>
                    </a:lnTo>
                    <a:lnTo>
                      <a:pt x="103" y="53"/>
                    </a:lnTo>
                    <a:lnTo>
                      <a:pt x="96" y="55"/>
                    </a:lnTo>
                    <a:lnTo>
                      <a:pt x="90" y="60"/>
                    </a:lnTo>
                    <a:lnTo>
                      <a:pt x="87" y="64"/>
                    </a:lnTo>
                    <a:lnTo>
                      <a:pt x="83" y="67"/>
                    </a:lnTo>
                    <a:lnTo>
                      <a:pt x="78" y="74"/>
                    </a:lnTo>
                    <a:lnTo>
                      <a:pt x="74" y="81"/>
                    </a:lnTo>
                    <a:lnTo>
                      <a:pt x="73" y="87"/>
                    </a:lnTo>
                    <a:lnTo>
                      <a:pt x="71" y="92"/>
                    </a:lnTo>
                    <a:lnTo>
                      <a:pt x="71" y="96"/>
                    </a:lnTo>
                    <a:lnTo>
                      <a:pt x="71" y="97"/>
                    </a:lnTo>
                    <a:lnTo>
                      <a:pt x="69" y="96"/>
                    </a:lnTo>
                    <a:lnTo>
                      <a:pt x="66" y="90"/>
                    </a:lnTo>
                    <a:lnTo>
                      <a:pt x="60" y="85"/>
                    </a:lnTo>
                    <a:lnTo>
                      <a:pt x="57" y="80"/>
                    </a:lnTo>
                    <a:lnTo>
                      <a:pt x="50" y="76"/>
                    </a:lnTo>
                    <a:lnTo>
                      <a:pt x="42" y="74"/>
                    </a:lnTo>
                    <a:lnTo>
                      <a:pt x="41" y="74"/>
                    </a:lnTo>
                    <a:lnTo>
                      <a:pt x="37" y="76"/>
                    </a:lnTo>
                    <a:lnTo>
                      <a:pt x="35" y="80"/>
                    </a:lnTo>
                    <a:lnTo>
                      <a:pt x="34" y="87"/>
                    </a:lnTo>
                    <a:lnTo>
                      <a:pt x="30" y="90"/>
                    </a:lnTo>
                    <a:lnTo>
                      <a:pt x="30" y="96"/>
                    </a:lnTo>
                    <a:lnTo>
                      <a:pt x="27" y="101"/>
                    </a:lnTo>
                    <a:lnTo>
                      <a:pt x="27" y="106"/>
                    </a:lnTo>
                    <a:lnTo>
                      <a:pt x="25" y="117"/>
                    </a:lnTo>
                    <a:lnTo>
                      <a:pt x="25" y="126"/>
                    </a:lnTo>
                    <a:lnTo>
                      <a:pt x="23" y="133"/>
                    </a:lnTo>
                    <a:lnTo>
                      <a:pt x="23" y="140"/>
                    </a:lnTo>
                    <a:lnTo>
                      <a:pt x="23" y="143"/>
                    </a:lnTo>
                    <a:lnTo>
                      <a:pt x="23" y="145"/>
                    </a:lnTo>
                    <a:lnTo>
                      <a:pt x="12" y="151"/>
                    </a:lnTo>
                    <a:lnTo>
                      <a:pt x="11" y="147"/>
                    </a:lnTo>
                    <a:lnTo>
                      <a:pt x="7" y="142"/>
                    </a:lnTo>
                    <a:lnTo>
                      <a:pt x="5" y="136"/>
                    </a:lnTo>
                    <a:lnTo>
                      <a:pt x="5" y="133"/>
                    </a:lnTo>
                    <a:lnTo>
                      <a:pt x="3" y="127"/>
                    </a:lnTo>
                    <a:lnTo>
                      <a:pt x="3" y="122"/>
                    </a:lnTo>
                    <a:lnTo>
                      <a:pt x="0" y="115"/>
                    </a:lnTo>
                    <a:lnTo>
                      <a:pt x="0" y="110"/>
                    </a:lnTo>
                    <a:lnTo>
                      <a:pt x="0" y="103"/>
                    </a:lnTo>
                    <a:lnTo>
                      <a:pt x="0" y="96"/>
                    </a:lnTo>
                    <a:lnTo>
                      <a:pt x="2" y="88"/>
                    </a:lnTo>
                    <a:lnTo>
                      <a:pt x="5" y="81"/>
                    </a:lnTo>
                    <a:lnTo>
                      <a:pt x="7" y="76"/>
                    </a:lnTo>
                    <a:lnTo>
                      <a:pt x="12" y="69"/>
                    </a:lnTo>
                    <a:lnTo>
                      <a:pt x="14" y="62"/>
                    </a:lnTo>
                    <a:lnTo>
                      <a:pt x="19" y="57"/>
                    </a:lnTo>
                    <a:lnTo>
                      <a:pt x="25" y="53"/>
                    </a:lnTo>
                    <a:lnTo>
                      <a:pt x="30" y="51"/>
                    </a:lnTo>
                    <a:lnTo>
                      <a:pt x="39" y="48"/>
                    </a:lnTo>
                    <a:lnTo>
                      <a:pt x="48" y="48"/>
                    </a:lnTo>
                    <a:lnTo>
                      <a:pt x="55" y="48"/>
                    </a:lnTo>
                    <a:lnTo>
                      <a:pt x="62" y="51"/>
                    </a:lnTo>
                    <a:lnTo>
                      <a:pt x="67" y="53"/>
                    </a:lnTo>
                    <a:lnTo>
                      <a:pt x="69" y="55"/>
                    </a:lnTo>
                    <a:lnTo>
                      <a:pt x="69" y="53"/>
                    </a:lnTo>
                    <a:lnTo>
                      <a:pt x="69" y="48"/>
                    </a:lnTo>
                    <a:lnTo>
                      <a:pt x="73" y="41"/>
                    </a:lnTo>
                    <a:lnTo>
                      <a:pt x="76" y="32"/>
                    </a:lnTo>
                    <a:lnTo>
                      <a:pt x="81" y="23"/>
                    </a:lnTo>
                    <a:lnTo>
                      <a:pt x="89" y="14"/>
                    </a:lnTo>
                    <a:lnTo>
                      <a:pt x="92" y="10"/>
                    </a:lnTo>
                    <a:lnTo>
                      <a:pt x="97" y="7"/>
                    </a:lnTo>
                    <a:lnTo>
                      <a:pt x="103" y="3"/>
                    </a:lnTo>
                    <a:lnTo>
                      <a:pt x="110" y="2"/>
                    </a:lnTo>
                    <a:lnTo>
                      <a:pt x="115" y="0"/>
                    </a:lnTo>
                    <a:lnTo>
                      <a:pt x="120" y="0"/>
                    </a:lnTo>
                    <a:lnTo>
                      <a:pt x="126" y="3"/>
                    </a:lnTo>
                    <a:lnTo>
                      <a:pt x="133" y="9"/>
                    </a:lnTo>
                    <a:lnTo>
                      <a:pt x="138" y="12"/>
                    </a:lnTo>
                    <a:lnTo>
                      <a:pt x="144" y="19"/>
                    </a:lnTo>
                    <a:lnTo>
                      <a:pt x="151" y="26"/>
                    </a:lnTo>
                    <a:lnTo>
                      <a:pt x="156" y="33"/>
                    </a:lnTo>
                    <a:lnTo>
                      <a:pt x="159" y="41"/>
                    </a:lnTo>
                    <a:lnTo>
                      <a:pt x="165" y="48"/>
                    </a:lnTo>
                    <a:lnTo>
                      <a:pt x="168" y="55"/>
                    </a:lnTo>
                    <a:lnTo>
                      <a:pt x="174" y="62"/>
                    </a:lnTo>
                    <a:lnTo>
                      <a:pt x="179" y="71"/>
                    </a:lnTo>
                    <a:lnTo>
                      <a:pt x="181" y="76"/>
                    </a:lnTo>
                    <a:lnTo>
                      <a:pt x="175" y="76"/>
                    </a:lnTo>
                    <a:close/>
                  </a:path>
                </a:pathLst>
              </a:custGeom>
              <a:solidFill>
                <a:srgbClr val="000000"/>
              </a:solidFill>
              <a:ln w="9525">
                <a:noFill/>
                <a:round/>
                <a:headEnd/>
                <a:tailEnd/>
              </a:ln>
            </p:spPr>
            <p:txBody>
              <a:bodyPr/>
              <a:lstStyle/>
              <a:p>
                <a:endParaRPr lang="en-US"/>
              </a:p>
            </p:txBody>
          </p:sp>
          <p:sp>
            <p:nvSpPr>
              <p:cNvPr id="22636" name="Freeform 74"/>
              <p:cNvSpPr>
                <a:spLocks/>
              </p:cNvSpPr>
              <p:nvPr/>
            </p:nvSpPr>
            <p:spPr bwMode="auto">
              <a:xfrm flipH="1">
                <a:off x="7239840" y="1371734"/>
                <a:ext cx="226631" cy="67807"/>
              </a:xfrm>
              <a:custGeom>
                <a:avLst/>
                <a:gdLst>
                  <a:gd name="T0" fmla="*/ 87 w 92"/>
                  <a:gd name="T1" fmla="*/ 0 h 25"/>
                  <a:gd name="T2" fmla="*/ 85 w 92"/>
                  <a:gd name="T3" fmla="*/ 0 h 25"/>
                  <a:gd name="T4" fmla="*/ 81 w 92"/>
                  <a:gd name="T5" fmla="*/ 0 h 25"/>
                  <a:gd name="T6" fmla="*/ 78 w 92"/>
                  <a:gd name="T7" fmla="*/ 0 h 25"/>
                  <a:gd name="T8" fmla="*/ 72 w 92"/>
                  <a:gd name="T9" fmla="*/ 2 h 25"/>
                  <a:gd name="T10" fmla="*/ 65 w 92"/>
                  <a:gd name="T11" fmla="*/ 2 h 25"/>
                  <a:gd name="T12" fmla="*/ 58 w 92"/>
                  <a:gd name="T13" fmla="*/ 4 h 25"/>
                  <a:gd name="T14" fmla="*/ 49 w 92"/>
                  <a:gd name="T15" fmla="*/ 6 h 25"/>
                  <a:gd name="T16" fmla="*/ 42 w 92"/>
                  <a:gd name="T17" fmla="*/ 9 h 25"/>
                  <a:gd name="T18" fmla="*/ 33 w 92"/>
                  <a:gd name="T19" fmla="*/ 9 h 25"/>
                  <a:gd name="T20" fmla="*/ 26 w 92"/>
                  <a:gd name="T21" fmla="*/ 11 h 25"/>
                  <a:gd name="T22" fmla="*/ 19 w 92"/>
                  <a:gd name="T23" fmla="*/ 13 h 25"/>
                  <a:gd name="T24" fmla="*/ 14 w 92"/>
                  <a:gd name="T25" fmla="*/ 16 h 25"/>
                  <a:gd name="T26" fmla="*/ 7 w 92"/>
                  <a:gd name="T27" fmla="*/ 18 h 25"/>
                  <a:gd name="T28" fmla="*/ 3 w 92"/>
                  <a:gd name="T29" fmla="*/ 20 h 25"/>
                  <a:gd name="T30" fmla="*/ 0 w 92"/>
                  <a:gd name="T31" fmla="*/ 22 h 25"/>
                  <a:gd name="T32" fmla="*/ 0 w 92"/>
                  <a:gd name="T33" fmla="*/ 23 h 25"/>
                  <a:gd name="T34" fmla="*/ 3 w 92"/>
                  <a:gd name="T35" fmla="*/ 25 h 25"/>
                  <a:gd name="T36" fmla="*/ 7 w 92"/>
                  <a:gd name="T37" fmla="*/ 25 h 25"/>
                  <a:gd name="T38" fmla="*/ 12 w 92"/>
                  <a:gd name="T39" fmla="*/ 25 h 25"/>
                  <a:gd name="T40" fmla="*/ 17 w 92"/>
                  <a:gd name="T41" fmla="*/ 23 h 25"/>
                  <a:gd name="T42" fmla="*/ 25 w 92"/>
                  <a:gd name="T43" fmla="*/ 23 h 25"/>
                  <a:gd name="T44" fmla="*/ 32 w 92"/>
                  <a:gd name="T45" fmla="*/ 22 h 25"/>
                  <a:gd name="T46" fmla="*/ 39 w 92"/>
                  <a:gd name="T47" fmla="*/ 22 h 25"/>
                  <a:gd name="T48" fmla="*/ 46 w 92"/>
                  <a:gd name="T49" fmla="*/ 18 h 25"/>
                  <a:gd name="T50" fmla="*/ 55 w 92"/>
                  <a:gd name="T51" fmla="*/ 16 h 25"/>
                  <a:gd name="T52" fmla="*/ 62 w 92"/>
                  <a:gd name="T53" fmla="*/ 14 h 25"/>
                  <a:gd name="T54" fmla="*/ 71 w 92"/>
                  <a:gd name="T55" fmla="*/ 13 h 25"/>
                  <a:gd name="T56" fmla="*/ 74 w 92"/>
                  <a:gd name="T57" fmla="*/ 11 h 25"/>
                  <a:gd name="T58" fmla="*/ 79 w 92"/>
                  <a:gd name="T59" fmla="*/ 11 h 25"/>
                  <a:gd name="T60" fmla="*/ 85 w 92"/>
                  <a:gd name="T61" fmla="*/ 9 h 25"/>
                  <a:gd name="T62" fmla="*/ 88 w 92"/>
                  <a:gd name="T63" fmla="*/ 9 h 25"/>
                  <a:gd name="T64" fmla="*/ 92 w 92"/>
                  <a:gd name="T65" fmla="*/ 6 h 25"/>
                  <a:gd name="T66" fmla="*/ 90 w 92"/>
                  <a:gd name="T67" fmla="*/ 2 h 25"/>
                  <a:gd name="T68" fmla="*/ 87 w 92"/>
                  <a:gd name="T69" fmla="*/ 0 h 25"/>
                  <a:gd name="T70" fmla="*/ 87 w 92"/>
                  <a:gd name="T71" fmla="*/ 0 h 25"/>
                  <a:gd name="T72" fmla="*/ 87 w 92"/>
                  <a:gd name="T73" fmla="*/ 0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5"/>
                  <a:gd name="T113" fmla="*/ 92 w 92"/>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5">
                    <a:moveTo>
                      <a:pt x="87" y="0"/>
                    </a:moveTo>
                    <a:lnTo>
                      <a:pt x="85" y="0"/>
                    </a:lnTo>
                    <a:lnTo>
                      <a:pt x="81" y="0"/>
                    </a:lnTo>
                    <a:lnTo>
                      <a:pt x="78" y="0"/>
                    </a:lnTo>
                    <a:lnTo>
                      <a:pt x="72" y="2"/>
                    </a:lnTo>
                    <a:lnTo>
                      <a:pt x="65" y="2"/>
                    </a:lnTo>
                    <a:lnTo>
                      <a:pt x="58" y="4"/>
                    </a:lnTo>
                    <a:lnTo>
                      <a:pt x="49" y="6"/>
                    </a:lnTo>
                    <a:lnTo>
                      <a:pt x="42" y="9"/>
                    </a:lnTo>
                    <a:lnTo>
                      <a:pt x="33" y="9"/>
                    </a:lnTo>
                    <a:lnTo>
                      <a:pt x="26" y="11"/>
                    </a:lnTo>
                    <a:lnTo>
                      <a:pt x="19" y="13"/>
                    </a:lnTo>
                    <a:lnTo>
                      <a:pt x="14" y="16"/>
                    </a:lnTo>
                    <a:lnTo>
                      <a:pt x="7" y="18"/>
                    </a:lnTo>
                    <a:lnTo>
                      <a:pt x="3" y="20"/>
                    </a:lnTo>
                    <a:lnTo>
                      <a:pt x="0" y="22"/>
                    </a:lnTo>
                    <a:lnTo>
                      <a:pt x="0" y="23"/>
                    </a:lnTo>
                    <a:lnTo>
                      <a:pt x="3" y="25"/>
                    </a:lnTo>
                    <a:lnTo>
                      <a:pt x="7" y="25"/>
                    </a:lnTo>
                    <a:lnTo>
                      <a:pt x="12" y="25"/>
                    </a:lnTo>
                    <a:lnTo>
                      <a:pt x="17" y="23"/>
                    </a:lnTo>
                    <a:lnTo>
                      <a:pt x="25" y="23"/>
                    </a:lnTo>
                    <a:lnTo>
                      <a:pt x="32" y="22"/>
                    </a:lnTo>
                    <a:lnTo>
                      <a:pt x="39" y="22"/>
                    </a:lnTo>
                    <a:lnTo>
                      <a:pt x="46" y="18"/>
                    </a:lnTo>
                    <a:lnTo>
                      <a:pt x="55" y="16"/>
                    </a:lnTo>
                    <a:lnTo>
                      <a:pt x="62" y="14"/>
                    </a:lnTo>
                    <a:lnTo>
                      <a:pt x="71" y="13"/>
                    </a:lnTo>
                    <a:lnTo>
                      <a:pt x="74" y="11"/>
                    </a:lnTo>
                    <a:lnTo>
                      <a:pt x="79" y="11"/>
                    </a:lnTo>
                    <a:lnTo>
                      <a:pt x="85" y="9"/>
                    </a:lnTo>
                    <a:lnTo>
                      <a:pt x="88" y="9"/>
                    </a:lnTo>
                    <a:lnTo>
                      <a:pt x="92" y="6"/>
                    </a:lnTo>
                    <a:lnTo>
                      <a:pt x="90" y="2"/>
                    </a:lnTo>
                    <a:lnTo>
                      <a:pt x="87" y="0"/>
                    </a:lnTo>
                    <a:close/>
                  </a:path>
                </a:pathLst>
              </a:custGeom>
              <a:solidFill>
                <a:srgbClr val="000000"/>
              </a:solidFill>
              <a:ln w="9525">
                <a:noFill/>
                <a:round/>
                <a:headEnd/>
                <a:tailEnd/>
              </a:ln>
            </p:spPr>
            <p:txBody>
              <a:bodyPr/>
              <a:lstStyle/>
              <a:p>
                <a:endParaRPr lang="en-US"/>
              </a:p>
            </p:txBody>
          </p:sp>
          <p:sp>
            <p:nvSpPr>
              <p:cNvPr id="22637" name="Freeform 75"/>
              <p:cNvSpPr>
                <a:spLocks/>
              </p:cNvSpPr>
              <p:nvPr/>
            </p:nvSpPr>
            <p:spPr bwMode="auto">
              <a:xfrm flipH="1">
                <a:off x="6419535" y="3381535"/>
                <a:ext cx="1973167" cy="2262043"/>
              </a:xfrm>
              <a:custGeom>
                <a:avLst/>
                <a:gdLst>
                  <a:gd name="T0" fmla="*/ 617 w 801"/>
                  <a:gd name="T1" fmla="*/ 13 h 834"/>
                  <a:gd name="T2" fmla="*/ 689 w 801"/>
                  <a:gd name="T3" fmla="*/ 676 h 834"/>
                  <a:gd name="T4" fmla="*/ 801 w 801"/>
                  <a:gd name="T5" fmla="*/ 724 h 834"/>
                  <a:gd name="T6" fmla="*/ 768 w 801"/>
                  <a:gd name="T7" fmla="*/ 743 h 834"/>
                  <a:gd name="T8" fmla="*/ 601 w 801"/>
                  <a:gd name="T9" fmla="*/ 731 h 834"/>
                  <a:gd name="T10" fmla="*/ 409 w 801"/>
                  <a:gd name="T11" fmla="*/ 211 h 834"/>
                  <a:gd name="T12" fmla="*/ 133 w 801"/>
                  <a:gd name="T13" fmla="*/ 754 h 834"/>
                  <a:gd name="T14" fmla="*/ 32 w 801"/>
                  <a:gd name="T15" fmla="*/ 834 h 834"/>
                  <a:gd name="T16" fmla="*/ 0 w 801"/>
                  <a:gd name="T17" fmla="*/ 821 h 834"/>
                  <a:gd name="T18" fmla="*/ 53 w 801"/>
                  <a:gd name="T19" fmla="*/ 743 h 834"/>
                  <a:gd name="T20" fmla="*/ 163 w 801"/>
                  <a:gd name="T21" fmla="*/ 295 h 834"/>
                  <a:gd name="T22" fmla="*/ 229 w 801"/>
                  <a:gd name="T23" fmla="*/ 0 h 834"/>
                  <a:gd name="T24" fmla="*/ 617 w 801"/>
                  <a:gd name="T25" fmla="*/ 13 h 834"/>
                  <a:gd name="T26" fmla="*/ 617 w 801"/>
                  <a:gd name="T27" fmla="*/ 13 h 8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1"/>
                  <a:gd name="T43" fmla="*/ 0 h 834"/>
                  <a:gd name="T44" fmla="*/ 801 w 801"/>
                  <a:gd name="T45" fmla="*/ 834 h 8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1" h="834">
                    <a:moveTo>
                      <a:pt x="617" y="13"/>
                    </a:moveTo>
                    <a:lnTo>
                      <a:pt x="689" y="676"/>
                    </a:lnTo>
                    <a:lnTo>
                      <a:pt x="801" y="724"/>
                    </a:lnTo>
                    <a:lnTo>
                      <a:pt x="768" y="743"/>
                    </a:lnTo>
                    <a:lnTo>
                      <a:pt x="601" y="731"/>
                    </a:lnTo>
                    <a:lnTo>
                      <a:pt x="409" y="211"/>
                    </a:lnTo>
                    <a:lnTo>
                      <a:pt x="133" y="754"/>
                    </a:lnTo>
                    <a:lnTo>
                      <a:pt x="32" y="834"/>
                    </a:lnTo>
                    <a:lnTo>
                      <a:pt x="0" y="821"/>
                    </a:lnTo>
                    <a:lnTo>
                      <a:pt x="53" y="743"/>
                    </a:lnTo>
                    <a:lnTo>
                      <a:pt x="163" y="295"/>
                    </a:lnTo>
                    <a:lnTo>
                      <a:pt x="229" y="0"/>
                    </a:lnTo>
                    <a:lnTo>
                      <a:pt x="617" y="13"/>
                    </a:lnTo>
                    <a:close/>
                  </a:path>
                </a:pathLst>
              </a:custGeom>
              <a:solidFill>
                <a:srgbClr val="000000"/>
              </a:solidFill>
              <a:ln w="9525">
                <a:noFill/>
                <a:round/>
                <a:headEnd/>
                <a:tailEnd/>
              </a:ln>
            </p:spPr>
            <p:txBody>
              <a:bodyPr/>
              <a:lstStyle/>
              <a:p>
                <a:endParaRPr lang="en-US"/>
              </a:p>
            </p:txBody>
          </p:sp>
          <p:sp>
            <p:nvSpPr>
              <p:cNvPr id="22638" name="Freeform 76"/>
              <p:cNvSpPr>
                <a:spLocks/>
              </p:cNvSpPr>
              <p:nvPr/>
            </p:nvSpPr>
            <p:spPr bwMode="auto">
              <a:xfrm flipH="1">
                <a:off x="6808748" y="1881644"/>
                <a:ext cx="1559320" cy="1814517"/>
              </a:xfrm>
              <a:custGeom>
                <a:avLst/>
                <a:gdLst>
                  <a:gd name="T0" fmla="*/ 353 w 633"/>
                  <a:gd name="T1" fmla="*/ 0 h 669"/>
                  <a:gd name="T2" fmla="*/ 211 w 633"/>
                  <a:gd name="T3" fmla="*/ 27 h 669"/>
                  <a:gd name="T4" fmla="*/ 178 w 633"/>
                  <a:gd name="T5" fmla="*/ 45 h 669"/>
                  <a:gd name="T6" fmla="*/ 142 w 633"/>
                  <a:gd name="T7" fmla="*/ 68 h 669"/>
                  <a:gd name="T8" fmla="*/ 114 w 633"/>
                  <a:gd name="T9" fmla="*/ 87 h 669"/>
                  <a:gd name="T10" fmla="*/ 86 w 633"/>
                  <a:gd name="T11" fmla="*/ 110 h 669"/>
                  <a:gd name="T12" fmla="*/ 64 w 633"/>
                  <a:gd name="T13" fmla="*/ 131 h 669"/>
                  <a:gd name="T14" fmla="*/ 45 w 633"/>
                  <a:gd name="T15" fmla="*/ 156 h 669"/>
                  <a:gd name="T16" fmla="*/ 29 w 633"/>
                  <a:gd name="T17" fmla="*/ 181 h 669"/>
                  <a:gd name="T18" fmla="*/ 15 w 633"/>
                  <a:gd name="T19" fmla="*/ 209 h 669"/>
                  <a:gd name="T20" fmla="*/ 4 w 633"/>
                  <a:gd name="T21" fmla="*/ 240 h 669"/>
                  <a:gd name="T22" fmla="*/ 0 w 633"/>
                  <a:gd name="T23" fmla="*/ 270 h 669"/>
                  <a:gd name="T24" fmla="*/ 2 w 633"/>
                  <a:gd name="T25" fmla="*/ 305 h 669"/>
                  <a:gd name="T26" fmla="*/ 9 w 633"/>
                  <a:gd name="T27" fmla="*/ 339 h 669"/>
                  <a:gd name="T28" fmla="*/ 15 w 633"/>
                  <a:gd name="T29" fmla="*/ 369 h 669"/>
                  <a:gd name="T30" fmla="*/ 22 w 633"/>
                  <a:gd name="T31" fmla="*/ 396 h 669"/>
                  <a:gd name="T32" fmla="*/ 29 w 633"/>
                  <a:gd name="T33" fmla="*/ 422 h 669"/>
                  <a:gd name="T34" fmla="*/ 39 w 633"/>
                  <a:gd name="T35" fmla="*/ 456 h 669"/>
                  <a:gd name="T36" fmla="*/ 52 w 633"/>
                  <a:gd name="T37" fmla="*/ 488 h 669"/>
                  <a:gd name="T38" fmla="*/ 68 w 633"/>
                  <a:gd name="T39" fmla="*/ 520 h 669"/>
                  <a:gd name="T40" fmla="*/ 149 w 633"/>
                  <a:gd name="T41" fmla="*/ 520 h 669"/>
                  <a:gd name="T42" fmla="*/ 135 w 633"/>
                  <a:gd name="T43" fmla="*/ 500 h 669"/>
                  <a:gd name="T44" fmla="*/ 121 w 633"/>
                  <a:gd name="T45" fmla="*/ 479 h 669"/>
                  <a:gd name="T46" fmla="*/ 109 w 633"/>
                  <a:gd name="T47" fmla="*/ 451 h 669"/>
                  <a:gd name="T48" fmla="*/ 96 w 633"/>
                  <a:gd name="T49" fmla="*/ 417 h 669"/>
                  <a:gd name="T50" fmla="*/ 91 w 633"/>
                  <a:gd name="T51" fmla="*/ 378 h 669"/>
                  <a:gd name="T52" fmla="*/ 93 w 633"/>
                  <a:gd name="T53" fmla="*/ 337 h 669"/>
                  <a:gd name="T54" fmla="*/ 98 w 633"/>
                  <a:gd name="T55" fmla="*/ 314 h 669"/>
                  <a:gd name="T56" fmla="*/ 107 w 633"/>
                  <a:gd name="T57" fmla="*/ 291 h 669"/>
                  <a:gd name="T58" fmla="*/ 116 w 633"/>
                  <a:gd name="T59" fmla="*/ 270 h 669"/>
                  <a:gd name="T60" fmla="*/ 139 w 633"/>
                  <a:gd name="T61" fmla="*/ 240 h 669"/>
                  <a:gd name="T62" fmla="*/ 164 w 633"/>
                  <a:gd name="T63" fmla="*/ 224 h 669"/>
                  <a:gd name="T64" fmla="*/ 187 w 633"/>
                  <a:gd name="T65" fmla="*/ 218 h 669"/>
                  <a:gd name="T66" fmla="*/ 220 w 633"/>
                  <a:gd name="T67" fmla="*/ 224 h 669"/>
                  <a:gd name="T68" fmla="*/ 250 w 633"/>
                  <a:gd name="T69" fmla="*/ 236 h 669"/>
                  <a:gd name="T70" fmla="*/ 194 w 633"/>
                  <a:gd name="T71" fmla="*/ 577 h 669"/>
                  <a:gd name="T72" fmla="*/ 582 w 633"/>
                  <a:gd name="T73" fmla="*/ 314 h 669"/>
                  <a:gd name="T74" fmla="*/ 587 w 633"/>
                  <a:gd name="T75" fmla="*/ 291 h 669"/>
                  <a:gd name="T76" fmla="*/ 596 w 633"/>
                  <a:gd name="T77" fmla="*/ 259 h 669"/>
                  <a:gd name="T78" fmla="*/ 605 w 633"/>
                  <a:gd name="T79" fmla="*/ 220 h 669"/>
                  <a:gd name="T80" fmla="*/ 609 w 633"/>
                  <a:gd name="T81" fmla="*/ 194 h 669"/>
                  <a:gd name="T82" fmla="*/ 614 w 633"/>
                  <a:gd name="T83" fmla="*/ 156 h 669"/>
                  <a:gd name="T84" fmla="*/ 616 w 633"/>
                  <a:gd name="T85" fmla="*/ 117 h 669"/>
                  <a:gd name="T86" fmla="*/ 614 w 633"/>
                  <a:gd name="T87" fmla="*/ 84 h 669"/>
                  <a:gd name="T88" fmla="*/ 600 w 633"/>
                  <a:gd name="T89" fmla="*/ 55 h 669"/>
                  <a:gd name="T90" fmla="*/ 568 w 633"/>
                  <a:gd name="T91" fmla="*/ 30 h 669"/>
                  <a:gd name="T92" fmla="*/ 536 w 633"/>
                  <a:gd name="T93" fmla="*/ 18 h 669"/>
                  <a:gd name="T94" fmla="*/ 509 w 633"/>
                  <a:gd name="T95" fmla="*/ 14 h 6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9"/>
                  <a:gd name="T146" fmla="*/ 633 w 633"/>
                  <a:gd name="T147" fmla="*/ 669 h 6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9">
                    <a:moveTo>
                      <a:pt x="508" y="16"/>
                    </a:moveTo>
                    <a:lnTo>
                      <a:pt x="458" y="296"/>
                    </a:lnTo>
                    <a:lnTo>
                      <a:pt x="378" y="45"/>
                    </a:lnTo>
                    <a:lnTo>
                      <a:pt x="353" y="0"/>
                    </a:lnTo>
                    <a:lnTo>
                      <a:pt x="229" y="22"/>
                    </a:lnTo>
                    <a:lnTo>
                      <a:pt x="226" y="22"/>
                    </a:lnTo>
                    <a:lnTo>
                      <a:pt x="219" y="25"/>
                    </a:lnTo>
                    <a:lnTo>
                      <a:pt x="211" y="27"/>
                    </a:lnTo>
                    <a:lnTo>
                      <a:pt x="204" y="32"/>
                    </a:lnTo>
                    <a:lnTo>
                      <a:pt x="197" y="34"/>
                    </a:lnTo>
                    <a:lnTo>
                      <a:pt x="188" y="41"/>
                    </a:lnTo>
                    <a:lnTo>
                      <a:pt x="178" y="45"/>
                    </a:lnTo>
                    <a:lnTo>
                      <a:pt x="169" y="52"/>
                    </a:lnTo>
                    <a:lnTo>
                      <a:pt x="158" y="55"/>
                    </a:lnTo>
                    <a:lnTo>
                      <a:pt x="148" y="64"/>
                    </a:lnTo>
                    <a:lnTo>
                      <a:pt x="142" y="68"/>
                    </a:lnTo>
                    <a:lnTo>
                      <a:pt x="137" y="71"/>
                    </a:lnTo>
                    <a:lnTo>
                      <a:pt x="130" y="75"/>
                    </a:lnTo>
                    <a:lnTo>
                      <a:pt x="126" y="80"/>
                    </a:lnTo>
                    <a:lnTo>
                      <a:pt x="114" y="87"/>
                    </a:lnTo>
                    <a:lnTo>
                      <a:pt x="103" y="98"/>
                    </a:lnTo>
                    <a:lnTo>
                      <a:pt x="98" y="101"/>
                    </a:lnTo>
                    <a:lnTo>
                      <a:pt x="93" y="107"/>
                    </a:lnTo>
                    <a:lnTo>
                      <a:pt x="86" y="110"/>
                    </a:lnTo>
                    <a:lnTo>
                      <a:pt x="80" y="116"/>
                    </a:lnTo>
                    <a:lnTo>
                      <a:pt x="75" y="121"/>
                    </a:lnTo>
                    <a:lnTo>
                      <a:pt x="70" y="126"/>
                    </a:lnTo>
                    <a:lnTo>
                      <a:pt x="64" y="131"/>
                    </a:lnTo>
                    <a:lnTo>
                      <a:pt x="59" y="139"/>
                    </a:lnTo>
                    <a:lnTo>
                      <a:pt x="54" y="144"/>
                    </a:lnTo>
                    <a:lnTo>
                      <a:pt x="50" y="149"/>
                    </a:lnTo>
                    <a:lnTo>
                      <a:pt x="45" y="156"/>
                    </a:lnTo>
                    <a:lnTo>
                      <a:pt x="39" y="162"/>
                    </a:lnTo>
                    <a:lnTo>
                      <a:pt x="36" y="169"/>
                    </a:lnTo>
                    <a:lnTo>
                      <a:pt x="31" y="176"/>
                    </a:lnTo>
                    <a:lnTo>
                      <a:pt x="29" y="181"/>
                    </a:lnTo>
                    <a:lnTo>
                      <a:pt x="25" y="188"/>
                    </a:lnTo>
                    <a:lnTo>
                      <a:pt x="22" y="195"/>
                    </a:lnTo>
                    <a:lnTo>
                      <a:pt x="16" y="202"/>
                    </a:lnTo>
                    <a:lnTo>
                      <a:pt x="15" y="209"/>
                    </a:lnTo>
                    <a:lnTo>
                      <a:pt x="11" y="217"/>
                    </a:lnTo>
                    <a:lnTo>
                      <a:pt x="9" y="224"/>
                    </a:lnTo>
                    <a:lnTo>
                      <a:pt x="8" y="233"/>
                    </a:lnTo>
                    <a:lnTo>
                      <a:pt x="4" y="240"/>
                    </a:lnTo>
                    <a:lnTo>
                      <a:pt x="4" y="247"/>
                    </a:lnTo>
                    <a:lnTo>
                      <a:pt x="2" y="254"/>
                    </a:lnTo>
                    <a:lnTo>
                      <a:pt x="0" y="263"/>
                    </a:lnTo>
                    <a:lnTo>
                      <a:pt x="0" y="270"/>
                    </a:lnTo>
                    <a:lnTo>
                      <a:pt x="0" y="279"/>
                    </a:lnTo>
                    <a:lnTo>
                      <a:pt x="0" y="288"/>
                    </a:lnTo>
                    <a:lnTo>
                      <a:pt x="0" y="296"/>
                    </a:lnTo>
                    <a:lnTo>
                      <a:pt x="2" y="305"/>
                    </a:lnTo>
                    <a:lnTo>
                      <a:pt x="4" y="316"/>
                    </a:lnTo>
                    <a:lnTo>
                      <a:pt x="6" y="323"/>
                    </a:lnTo>
                    <a:lnTo>
                      <a:pt x="8" y="332"/>
                    </a:lnTo>
                    <a:lnTo>
                      <a:pt x="9" y="339"/>
                    </a:lnTo>
                    <a:lnTo>
                      <a:pt x="11" y="348"/>
                    </a:lnTo>
                    <a:lnTo>
                      <a:pt x="11" y="355"/>
                    </a:lnTo>
                    <a:lnTo>
                      <a:pt x="15" y="362"/>
                    </a:lnTo>
                    <a:lnTo>
                      <a:pt x="15" y="369"/>
                    </a:lnTo>
                    <a:lnTo>
                      <a:pt x="16" y="376"/>
                    </a:lnTo>
                    <a:lnTo>
                      <a:pt x="18" y="383"/>
                    </a:lnTo>
                    <a:lnTo>
                      <a:pt x="20" y="390"/>
                    </a:lnTo>
                    <a:lnTo>
                      <a:pt x="22" y="396"/>
                    </a:lnTo>
                    <a:lnTo>
                      <a:pt x="24" y="403"/>
                    </a:lnTo>
                    <a:lnTo>
                      <a:pt x="24" y="410"/>
                    </a:lnTo>
                    <a:lnTo>
                      <a:pt x="27" y="415"/>
                    </a:lnTo>
                    <a:lnTo>
                      <a:pt x="29" y="422"/>
                    </a:lnTo>
                    <a:lnTo>
                      <a:pt x="31" y="428"/>
                    </a:lnTo>
                    <a:lnTo>
                      <a:pt x="32" y="438"/>
                    </a:lnTo>
                    <a:lnTo>
                      <a:pt x="36" y="449"/>
                    </a:lnTo>
                    <a:lnTo>
                      <a:pt x="39" y="456"/>
                    </a:lnTo>
                    <a:lnTo>
                      <a:pt x="43" y="465"/>
                    </a:lnTo>
                    <a:lnTo>
                      <a:pt x="45" y="472"/>
                    </a:lnTo>
                    <a:lnTo>
                      <a:pt x="48" y="481"/>
                    </a:lnTo>
                    <a:lnTo>
                      <a:pt x="52" y="488"/>
                    </a:lnTo>
                    <a:lnTo>
                      <a:pt x="55" y="495"/>
                    </a:lnTo>
                    <a:lnTo>
                      <a:pt x="59" y="504"/>
                    </a:lnTo>
                    <a:lnTo>
                      <a:pt x="64" y="513"/>
                    </a:lnTo>
                    <a:lnTo>
                      <a:pt x="68" y="520"/>
                    </a:lnTo>
                    <a:lnTo>
                      <a:pt x="71" y="527"/>
                    </a:lnTo>
                    <a:lnTo>
                      <a:pt x="77" y="532"/>
                    </a:lnTo>
                    <a:lnTo>
                      <a:pt x="78" y="534"/>
                    </a:lnTo>
                    <a:lnTo>
                      <a:pt x="149" y="520"/>
                    </a:lnTo>
                    <a:lnTo>
                      <a:pt x="148" y="516"/>
                    </a:lnTo>
                    <a:lnTo>
                      <a:pt x="144" y="514"/>
                    </a:lnTo>
                    <a:lnTo>
                      <a:pt x="141" y="507"/>
                    </a:lnTo>
                    <a:lnTo>
                      <a:pt x="135" y="500"/>
                    </a:lnTo>
                    <a:lnTo>
                      <a:pt x="130" y="495"/>
                    </a:lnTo>
                    <a:lnTo>
                      <a:pt x="128" y="490"/>
                    </a:lnTo>
                    <a:lnTo>
                      <a:pt x="125" y="484"/>
                    </a:lnTo>
                    <a:lnTo>
                      <a:pt x="121" y="479"/>
                    </a:lnTo>
                    <a:lnTo>
                      <a:pt x="117" y="472"/>
                    </a:lnTo>
                    <a:lnTo>
                      <a:pt x="114" y="465"/>
                    </a:lnTo>
                    <a:lnTo>
                      <a:pt x="112" y="458"/>
                    </a:lnTo>
                    <a:lnTo>
                      <a:pt x="109" y="451"/>
                    </a:lnTo>
                    <a:lnTo>
                      <a:pt x="103" y="442"/>
                    </a:lnTo>
                    <a:lnTo>
                      <a:pt x="102" y="435"/>
                    </a:lnTo>
                    <a:lnTo>
                      <a:pt x="98" y="424"/>
                    </a:lnTo>
                    <a:lnTo>
                      <a:pt x="96" y="417"/>
                    </a:lnTo>
                    <a:lnTo>
                      <a:pt x="93" y="406"/>
                    </a:lnTo>
                    <a:lnTo>
                      <a:pt x="93" y="397"/>
                    </a:lnTo>
                    <a:lnTo>
                      <a:pt x="91" y="387"/>
                    </a:lnTo>
                    <a:lnTo>
                      <a:pt x="91" y="378"/>
                    </a:lnTo>
                    <a:lnTo>
                      <a:pt x="91" y="367"/>
                    </a:lnTo>
                    <a:lnTo>
                      <a:pt x="91" y="357"/>
                    </a:lnTo>
                    <a:lnTo>
                      <a:pt x="91" y="346"/>
                    </a:lnTo>
                    <a:lnTo>
                      <a:pt x="93" y="337"/>
                    </a:lnTo>
                    <a:lnTo>
                      <a:pt x="93" y="330"/>
                    </a:lnTo>
                    <a:lnTo>
                      <a:pt x="94" y="325"/>
                    </a:lnTo>
                    <a:lnTo>
                      <a:pt x="94" y="319"/>
                    </a:lnTo>
                    <a:lnTo>
                      <a:pt x="98" y="314"/>
                    </a:lnTo>
                    <a:lnTo>
                      <a:pt x="98" y="309"/>
                    </a:lnTo>
                    <a:lnTo>
                      <a:pt x="100" y="302"/>
                    </a:lnTo>
                    <a:lnTo>
                      <a:pt x="103" y="296"/>
                    </a:lnTo>
                    <a:lnTo>
                      <a:pt x="107" y="291"/>
                    </a:lnTo>
                    <a:lnTo>
                      <a:pt x="109" y="286"/>
                    </a:lnTo>
                    <a:lnTo>
                      <a:pt x="110" y="279"/>
                    </a:lnTo>
                    <a:lnTo>
                      <a:pt x="112" y="275"/>
                    </a:lnTo>
                    <a:lnTo>
                      <a:pt x="116" y="270"/>
                    </a:lnTo>
                    <a:lnTo>
                      <a:pt x="121" y="261"/>
                    </a:lnTo>
                    <a:lnTo>
                      <a:pt x="126" y="254"/>
                    </a:lnTo>
                    <a:lnTo>
                      <a:pt x="133" y="245"/>
                    </a:lnTo>
                    <a:lnTo>
                      <a:pt x="139" y="240"/>
                    </a:lnTo>
                    <a:lnTo>
                      <a:pt x="144" y="234"/>
                    </a:lnTo>
                    <a:lnTo>
                      <a:pt x="151" y="231"/>
                    </a:lnTo>
                    <a:lnTo>
                      <a:pt x="156" y="227"/>
                    </a:lnTo>
                    <a:lnTo>
                      <a:pt x="164" y="224"/>
                    </a:lnTo>
                    <a:lnTo>
                      <a:pt x="169" y="222"/>
                    </a:lnTo>
                    <a:lnTo>
                      <a:pt x="176" y="220"/>
                    </a:lnTo>
                    <a:lnTo>
                      <a:pt x="181" y="218"/>
                    </a:lnTo>
                    <a:lnTo>
                      <a:pt x="187" y="218"/>
                    </a:lnTo>
                    <a:lnTo>
                      <a:pt x="194" y="218"/>
                    </a:lnTo>
                    <a:lnTo>
                      <a:pt x="199" y="220"/>
                    </a:lnTo>
                    <a:lnTo>
                      <a:pt x="210" y="220"/>
                    </a:lnTo>
                    <a:lnTo>
                      <a:pt x="220" y="224"/>
                    </a:lnTo>
                    <a:lnTo>
                      <a:pt x="229" y="227"/>
                    </a:lnTo>
                    <a:lnTo>
                      <a:pt x="240" y="231"/>
                    </a:lnTo>
                    <a:lnTo>
                      <a:pt x="245" y="234"/>
                    </a:lnTo>
                    <a:lnTo>
                      <a:pt x="250" y="236"/>
                    </a:lnTo>
                    <a:lnTo>
                      <a:pt x="254" y="240"/>
                    </a:lnTo>
                    <a:lnTo>
                      <a:pt x="256" y="241"/>
                    </a:lnTo>
                    <a:lnTo>
                      <a:pt x="247" y="426"/>
                    </a:lnTo>
                    <a:lnTo>
                      <a:pt x="194" y="577"/>
                    </a:lnTo>
                    <a:lnTo>
                      <a:pt x="422" y="669"/>
                    </a:lnTo>
                    <a:lnTo>
                      <a:pt x="633" y="624"/>
                    </a:lnTo>
                    <a:lnTo>
                      <a:pt x="582" y="318"/>
                    </a:lnTo>
                    <a:lnTo>
                      <a:pt x="582" y="314"/>
                    </a:lnTo>
                    <a:lnTo>
                      <a:pt x="586" y="309"/>
                    </a:lnTo>
                    <a:lnTo>
                      <a:pt x="586" y="302"/>
                    </a:lnTo>
                    <a:lnTo>
                      <a:pt x="587" y="296"/>
                    </a:lnTo>
                    <a:lnTo>
                      <a:pt x="587" y="291"/>
                    </a:lnTo>
                    <a:lnTo>
                      <a:pt x="591" y="284"/>
                    </a:lnTo>
                    <a:lnTo>
                      <a:pt x="593" y="277"/>
                    </a:lnTo>
                    <a:lnTo>
                      <a:pt x="594" y="268"/>
                    </a:lnTo>
                    <a:lnTo>
                      <a:pt x="596" y="259"/>
                    </a:lnTo>
                    <a:lnTo>
                      <a:pt x="600" y="250"/>
                    </a:lnTo>
                    <a:lnTo>
                      <a:pt x="600" y="241"/>
                    </a:lnTo>
                    <a:lnTo>
                      <a:pt x="601" y="231"/>
                    </a:lnTo>
                    <a:lnTo>
                      <a:pt x="605" y="220"/>
                    </a:lnTo>
                    <a:lnTo>
                      <a:pt x="607" y="211"/>
                    </a:lnTo>
                    <a:lnTo>
                      <a:pt x="607" y="206"/>
                    </a:lnTo>
                    <a:lnTo>
                      <a:pt x="609" y="201"/>
                    </a:lnTo>
                    <a:lnTo>
                      <a:pt x="609" y="194"/>
                    </a:lnTo>
                    <a:lnTo>
                      <a:pt x="610" y="188"/>
                    </a:lnTo>
                    <a:lnTo>
                      <a:pt x="612" y="178"/>
                    </a:lnTo>
                    <a:lnTo>
                      <a:pt x="614" y="169"/>
                    </a:lnTo>
                    <a:lnTo>
                      <a:pt x="614" y="156"/>
                    </a:lnTo>
                    <a:lnTo>
                      <a:pt x="616" y="147"/>
                    </a:lnTo>
                    <a:lnTo>
                      <a:pt x="616" y="137"/>
                    </a:lnTo>
                    <a:lnTo>
                      <a:pt x="617" y="128"/>
                    </a:lnTo>
                    <a:lnTo>
                      <a:pt x="616" y="117"/>
                    </a:lnTo>
                    <a:lnTo>
                      <a:pt x="616" y="108"/>
                    </a:lnTo>
                    <a:lnTo>
                      <a:pt x="616" y="100"/>
                    </a:lnTo>
                    <a:lnTo>
                      <a:pt x="616" y="91"/>
                    </a:lnTo>
                    <a:lnTo>
                      <a:pt x="614" y="84"/>
                    </a:lnTo>
                    <a:lnTo>
                      <a:pt x="612" y="78"/>
                    </a:lnTo>
                    <a:lnTo>
                      <a:pt x="610" y="71"/>
                    </a:lnTo>
                    <a:lnTo>
                      <a:pt x="609" y="66"/>
                    </a:lnTo>
                    <a:lnTo>
                      <a:pt x="600" y="55"/>
                    </a:lnTo>
                    <a:lnTo>
                      <a:pt x="593" y="48"/>
                    </a:lnTo>
                    <a:lnTo>
                      <a:pt x="586" y="41"/>
                    </a:lnTo>
                    <a:lnTo>
                      <a:pt x="577" y="36"/>
                    </a:lnTo>
                    <a:lnTo>
                      <a:pt x="568" y="30"/>
                    </a:lnTo>
                    <a:lnTo>
                      <a:pt x="559" y="25"/>
                    </a:lnTo>
                    <a:lnTo>
                      <a:pt x="550" y="23"/>
                    </a:lnTo>
                    <a:lnTo>
                      <a:pt x="543" y="20"/>
                    </a:lnTo>
                    <a:lnTo>
                      <a:pt x="536" y="18"/>
                    </a:lnTo>
                    <a:lnTo>
                      <a:pt x="529" y="16"/>
                    </a:lnTo>
                    <a:lnTo>
                      <a:pt x="522" y="16"/>
                    </a:lnTo>
                    <a:lnTo>
                      <a:pt x="516" y="16"/>
                    </a:lnTo>
                    <a:lnTo>
                      <a:pt x="509" y="14"/>
                    </a:lnTo>
                    <a:lnTo>
                      <a:pt x="508" y="16"/>
                    </a:lnTo>
                    <a:close/>
                  </a:path>
                </a:pathLst>
              </a:custGeom>
              <a:solidFill>
                <a:srgbClr val="000000"/>
              </a:solidFill>
              <a:ln w="9525">
                <a:noFill/>
                <a:round/>
                <a:headEnd/>
                <a:tailEnd/>
              </a:ln>
            </p:spPr>
            <p:txBody>
              <a:bodyPr/>
              <a:lstStyle/>
              <a:p>
                <a:endParaRPr lang="en-US"/>
              </a:p>
            </p:txBody>
          </p:sp>
          <p:sp>
            <p:nvSpPr>
              <p:cNvPr id="22639" name="Freeform 77"/>
              <p:cNvSpPr>
                <a:spLocks/>
              </p:cNvSpPr>
              <p:nvPr/>
            </p:nvSpPr>
            <p:spPr bwMode="auto">
              <a:xfrm flipH="1">
                <a:off x="7991171" y="3359838"/>
                <a:ext cx="221705" cy="219695"/>
              </a:xfrm>
              <a:custGeom>
                <a:avLst/>
                <a:gdLst>
                  <a:gd name="T0" fmla="*/ 70 w 90"/>
                  <a:gd name="T1" fmla="*/ 0 h 81"/>
                  <a:gd name="T2" fmla="*/ 90 w 90"/>
                  <a:gd name="T3" fmla="*/ 55 h 81"/>
                  <a:gd name="T4" fmla="*/ 70 w 90"/>
                  <a:gd name="T5" fmla="*/ 51 h 81"/>
                  <a:gd name="T6" fmla="*/ 69 w 90"/>
                  <a:gd name="T7" fmla="*/ 72 h 81"/>
                  <a:gd name="T8" fmla="*/ 37 w 90"/>
                  <a:gd name="T9" fmla="*/ 69 h 81"/>
                  <a:gd name="T10" fmla="*/ 33 w 90"/>
                  <a:gd name="T11" fmla="*/ 81 h 81"/>
                  <a:gd name="T12" fmla="*/ 12 w 90"/>
                  <a:gd name="T13" fmla="*/ 81 h 81"/>
                  <a:gd name="T14" fmla="*/ 0 w 90"/>
                  <a:gd name="T15" fmla="*/ 17 h 81"/>
                  <a:gd name="T16" fmla="*/ 70 w 90"/>
                  <a:gd name="T17" fmla="*/ 0 h 81"/>
                  <a:gd name="T18" fmla="*/ 70 w 90"/>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81"/>
                  <a:gd name="T32" fmla="*/ 90 w 9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81">
                    <a:moveTo>
                      <a:pt x="70" y="0"/>
                    </a:moveTo>
                    <a:lnTo>
                      <a:pt x="90" y="55"/>
                    </a:lnTo>
                    <a:lnTo>
                      <a:pt x="70" y="51"/>
                    </a:lnTo>
                    <a:lnTo>
                      <a:pt x="69" y="72"/>
                    </a:lnTo>
                    <a:lnTo>
                      <a:pt x="37" y="69"/>
                    </a:lnTo>
                    <a:lnTo>
                      <a:pt x="33" y="81"/>
                    </a:lnTo>
                    <a:lnTo>
                      <a:pt x="12" y="81"/>
                    </a:lnTo>
                    <a:lnTo>
                      <a:pt x="0" y="17"/>
                    </a:lnTo>
                    <a:lnTo>
                      <a:pt x="70" y="0"/>
                    </a:lnTo>
                    <a:close/>
                  </a:path>
                </a:pathLst>
              </a:custGeom>
              <a:solidFill>
                <a:srgbClr val="000000"/>
              </a:solidFill>
              <a:ln w="9525">
                <a:noFill/>
                <a:round/>
                <a:headEnd/>
                <a:tailEnd/>
              </a:ln>
            </p:spPr>
            <p:txBody>
              <a:bodyPr/>
              <a:lstStyle/>
              <a:p>
                <a:endParaRPr lang="en-US"/>
              </a:p>
            </p:txBody>
          </p:sp>
          <p:sp>
            <p:nvSpPr>
              <p:cNvPr id="22640" name="Freeform 78"/>
              <p:cNvSpPr>
                <a:spLocks/>
              </p:cNvSpPr>
              <p:nvPr/>
            </p:nvSpPr>
            <p:spPr bwMode="auto">
              <a:xfrm flipH="1">
                <a:off x="7939440" y="3335427"/>
                <a:ext cx="118242" cy="113916"/>
              </a:xfrm>
              <a:custGeom>
                <a:avLst/>
                <a:gdLst>
                  <a:gd name="T0" fmla="*/ 6 w 48"/>
                  <a:gd name="T1" fmla="*/ 9 h 42"/>
                  <a:gd name="T2" fmla="*/ 43 w 48"/>
                  <a:gd name="T3" fmla="*/ 0 h 42"/>
                  <a:gd name="T4" fmla="*/ 48 w 48"/>
                  <a:gd name="T5" fmla="*/ 14 h 42"/>
                  <a:gd name="T6" fmla="*/ 0 w 48"/>
                  <a:gd name="T7" fmla="*/ 42 h 42"/>
                  <a:gd name="T8" fmla="*/ 6 w 48"/>
                  <a:gd name="T9" fmla="*/ 9 h 42"/>
                  <a:gd name="T10" fmla="*/ 6 w 48"/>
                  <a:gd name="T11" fmla="*/ 9 h 42"/>
                  <a:gd name="T12" fmla="*/ 0 60000 65536"/>
                  <a:gd name="T13" fmla="*/ 0 60000 65536"/>
                  <a:gd name="T14" fmla="*/ 0 60000 65536"/>
                  <a:gd name="T15" fmla="*/ 0 60000 65536"/>
                  <a:gd name="T16" fmla="*/ 0 60000 65536"/>
                  <a:gd name="T17" fmla="*/ 0 60000 65536"/>
                  <a:gd name="T18" fmla="*/ 0 w 48"/>
                  <a:gd name="T19" fmla="*/ 0 h 42"/>
                  <a:gd name="T20" fmla="*/ 48 w 48"/>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8" h="42">
                    <a:moveTo>
                      <a:pt x="6" y="9"/>
                    </a:moveTo>
                    <a:lnTo>
                      <a:pt x="43" y="0"/>
                    </a:lnTo>
                    <a:lnTo>
                      <a:pt x="48" y="14"/>
                    </a:lnTo>
                    <a:lnTo>
                      <a:pt x="0" y="42"/>
                    </a:lnTo>
                    <a:lnTo>
                      <a:pt x="6" y="9"/>
                    </a:lnTo>
                    <a:close/>
                  </a:path>
                </a:pathLst>
              </a:custGeom>
              <a:solidFill>
                <a:srgbClr val="000000"/>
              </a:solidFill>
              <a:ln w="9525">
                <a:noFill/>
                <a:round/>
                <a:headEnd/>
                <a:tailEnd/>
              </a:ln>
            </p:spPr>
            <p:txBody>
              <a:bodyPr/>
              <a:lstStyle/>
              <a:p>
                <a:endParaRPr lang="en-US"/>
              </a:p>
            </p:txBody>
          </p:sp>
          <p:sp>
            <p:nvSpPr>
              <p:cNvPr id="22641" name="Freeform 79"/>
              <p:cNvSpPr>
                <a:spLocks/>
              </p:cNvSpPr>
              <p:nvPr/>
            </p:nvSpPr>
            <p:spPr bwMode="auto">
              <a:xfrm flipH="1">
                <a:off x="6308683" y="2098625"/>
                <a:ext cx="660186" cy="1220527"/>
              </a:xfrm>
              <a:custGeom>
                <a:avLst/>
                <a:gdLst>
                  <a:gd name="T0" fmla="*/ 108 w 268"/>
                  <a:gd name="T1" fmla="*/ 195 h 450"/>
                  <a:gd name="T2" fmla="*/ 204 w 268"/>
                  <a:gd name="T3" fmla="*/ 450 h 450"/>
                  <a:gd name="T4" fmla="*/ 195 w 268"/>
                  <a:gd name="T5" fmla="*/ 443 h 450"/>
                  <a:gd name="T6" fmla="*/ 186 w 268"/>
                  <a:gd name="T7" fmla="*/ 438 h 450"/>
                  <a:gd name="T8" fmla="*/ 175 w 268"/>
                  <a:gd name="T9" fmla="*/ 431 h 450"/>
                  <a:gd name="T10" fmla="*/ 159 w 268"/>
                  <a:gd name="T11" fmla="*/ 420 h 450"/>
                  <a:gd name="T12" fmla="*/ 145 w 268"/>
                  <a:gd name="T13" fmla="*/ 410 h 450"/>
                  <a:gd name="T14" fmla="*/ 127 w 268"/>
                  <a:gd name="T15" fmla="*/ 397 h 450"/>
                  <a:gd name="T16" fmla="*/ 111 w 268"/>
                  <a:gd name="T17" fmla="*/ 385 h 450"/>
                  <a:gd name="T18" fmla="*/ 94 w 268"/>
                  <a:gd name="T19" fmla="*/ 369 h 450"/>
                  <a:gd name="T20" fmla="*/ 74 w 268"/>
                  <a:gd name="T21" fmla="*/ 355 h 450"/>
                  <a:gd name="T22" fmla="*/ 58 w 268"/>
                  <a:gd name="T23" fmla="*/ 340 h 450"/>
                  <a:gd name="T24" fmla="*/ 44 w 268"/>
                  <a:gd name="T25" fmla="*/ 326 h 450"/>
                  <a:gd name="T26" fmla="*/ 30 w 268"/>
                  <a:gd name="T27" fmla="*/ 310 h 450"/>
                  <a:gd name="T28" fmla="*/ 18 w 268"/>
                  <a:gd name="T29" fmla="*/ 298 h 450"/>
                  <a:gd name="T30" fmla="*/ 10 w 268"/>
                  <a:gd name="T31" fmla="*/ 286 h 450"/>
                  <a:gd name="T32" fmla="*/ 5 w 268"/>
                  <a:gd name="T33" fmla="*/ 275 h 450"/>
                  <a:gd name="T34" fmla="*/ 2 w 268"/>
                  <a:gd name="T35" fmla="*/ 262 h 450"/>
                  <a:gd name="T36" fmla="*/ 2 w 268"/>
                  <a:gd name="T37" fmla="*/ 250 h 450"/>
                  <a:gd name="T38" fmla="*/ 0 w 268"/>
                  <a:gd name="T39" fmla="*/ 236 h 450"/>
                  <a:gd name="T40" fmla="*/ 0 w 268"/>
                  <a:gd name="T41" fmla="*/ 222 h 450"/>
                  <a:gd name="T42" fmla="*/ 0 w 268"/>
                  <a:gd name="T43" fmla="*/ 206 h 450"/>
                  <a:gd name="T44" fmla="*/ 2 w 268"/>
                  <a:gd name="T45" fmla="*/ 192 h 450"/>
                  <a:gd name="T46" fmla="*/ 3 w 268"/>
                  <a:gd name="T47" fmla="*/ 176 h 450"/>
                  <a:gd name="T48" fmla="*/ 7 w 268"/>
                  <a:gd name="T49" fmla="*/ 161 h 450"/>
                  <a:gd name="T50" fmla="*/ 9 w 268"/>
                  <a:gd name="T51" fmla="*/ 147 h 450"/>
                  <a:gd name="T52" fmla="*/ 12 w 268"/>
                  <a:gd name="T53" fmla="*/ 133 h 450"/>
                  <a:gd name="T54" fmla="*/ 14 w 268"/>
                  <a:gd name="T55" fmla="*/ 121 h 450"/>
                  <a:gd name="T56" fmla="*/ 18 w 268"/>
                  <a:gd name="T57" fmla="*/ 112 h 450"/>
                  <a:gd name="T58" fmla="*/ 21 w 268"/>
                  <a:gd name="T59" fmla="*/ 98 h 450"/>
                  <a:gd name="T60" fmla="*/ 23 w 268"/>
                  <a:gd name="T61" fmla="*/ 92 h 450"/>
                  <a:gd name="T62" fmla="*/ 44 w 268"/>
                  <a:gd name="T63" fmla="*/ 0 h 4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450"/>
                  <a:gd name="T98" fmla="*/ 268 w 268"/>
                  <a:gd name="T99" fmla="*/ 450 h 4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450">
                    <a:moveTo>
                      <a:pt x="44" y="0"/>
                    </a:moveTo>
                    <a:lnTo>
                      <a:pt x="108" y="195"/>
                    </a:lnTo>
                    <a:lnTo>
                      <a:pt x="268" y="424"/>
                    </a:lnTo>
                    <a:lnTo>
                      <a:pt x="204" y="450"/>
                    </a:lnTo>
                    <a:lnTo>
                      <a:pt x="202" y="449"/>
                    </a:lnTo>
                    <a:lnTo>
                      <a:pt x="195" y="443"/>
                    </a:lnTo>
                    <a:lnTo>
                      <a:pt x="191" y="442"/>
                    </a:lnTo>
                    <a:lnTo>
                      <a:pt x="186" y="438"/>
                    </a:lnTo>
                    <a:lnTo>
                      <a:pt x="181" y="434"/>
                    </a:lnTo>
                    <a:lnTo>
                      <a:pt x="175" y="431"/>
                    </a:lnTo>
                    <a:lnTo>
                      <a:pt x="166" y="426"/>
                    </a:lnTo>
                    <a:lnTo>
                      <a:pt x="159" y="420"/>
                    </a:lnTo>
                    <a:lnTo>
                      <a:pt x="152" y="415"/>
                    </a:lnTo>
                    <a:lnTo>
                      <a:pt x="145" y="410"/>
                    </a:lnTo>
                    <a:lnTo>
                      <a:pt x="136" y="403"/>
                    </a:lnTo>
                    <a:lnTo>
                      <a:pt x="127" y="397"/>
                    </a:lnTo>
                    <a:lnTo>
                      <a:pt x="119" y="390"/>
                    </a:lnTo>
                    <a:lnTo>
                      <a:pt x="111" y="385"/>
                    </a:lnTo>
                    <a:lnTo>
                      <a:pt x="103" y="376"/>
                    </a:lnTo>
                    <a:lnTo>
                      <a:pt x="94" y="369"/>
                    </a:lnTo>
                    <a:lnTo>
                      <a:pt x="83" y="362"/>
                    </a:lnTo>
                    <a:lnTo>
                      <a:pt x="74" y="355"/>
                    </a:lnTo>
                    <a:lnTo>
                      <a:pt x="65" y="346"/>
                    </a:lnTo>
                    <a:lnTo>
                      <a:pt x="58" y="340"/>
                    </a:lnTo>
                    <a:lnTo>
                      <a:pt x="49" y="333"/>
                    </a:lnTo>
                    <a:lnTo>
                      <a:pt x="44" y="326"/>
                    </a:lnTo>
                    <a:lnTo>
                      <a:pt x="35" y="317"/>
                    </a:lnTo>
                    <a:lnTo>
                      <a:pt x="30" y="310"/>
                    </a:lnTo>
                    <a:lnTo>
                      <a:pt x="23" y="303"/>
                    </a:lnTo>
                    <a:lnTo>
                      <a:pt x="18" y="298"/>
                    </a:lnTo>
                    <a:lnTo>
                      <a:pt x="12" y="293"/>
                    </a:lnTo>
                    <a:lnTo>
                      <a:pt x="10" y="286"/>
                    </a:lnTo>
                    <a:lnTo>
                      <a:pt x="7" y="280"/>
                    </a:lnTo>
                    <a:lnTo>
                      <a:pt x="5" y="275"/>
                    </a:lnTo>
                    <a:lnTo>
                      <a:pt x="3" y="268"/>
                    </a:lnTo>
                    <a:lnTo>
                      <a:pt x="2" y="262"/>
                    </a:lnTo>
                    <a:lnTo>
                      <a:pt x="2" y="255"/>
                    </a:lnTo>
                    <a:lnTo>
                      <a:pt x="2" y="250"/>
                    </a:lnTo>
                    <a:lnTo>
                      <a:pt x="0" y="243"/>
                    </a:lnTo>
                    <a:lnTo>
                      <a:pt x="0" y="236"/>
                    </a:lnTo>
                    <a:lnTo>
                      <a:pt x="0" y="229"/>
                    </a:lnTo>
                    <a:lnTo>
                      <a:pt x="0" y="222"/>
                    </a:lnTo>
                    <a:lnTo>
                      <a:pt x="0" y="213"/>
                    </a:lnTo>
                    <a:lnTo>
                      <a:pt x="0" y="206"/>
                    </a:lnTo>
                    <a:lnTo>
                      <a:pt x="2" y="199"/>
                    </a:lnTo>
                    <a:lnTo>
                      <a:pt x="2" y="192"/>
                    </a:lnTo>
                    <a:lnTo>
                      <a:pt x="3" y="183"/>
                    </a:lnTo>
                    <a:lnTo>
                      <a:pt x="3" y="176"/>
                    </a:lnTo>
                    <a:lnTo>
                      <a:pt x="5" y="168"/>
                    </a:lnTo>
                    <a:lnTo>
                      <a:pt x="7" y="161"/>
                    </a:lnTo>
                    <a:lnTo>
                      <a:pt x="7" y="154"/>
                    </a:lnTo>
                    <a:lnTo>
                      <a:pt x="9" y="147"/>
                    </a:lnTo>
                    <a:lnTo>
                      <a:pt x="10" y="140"/>
                    </a:lnTo>
                    <a:lnTo>
                      <a:pt x="12" y="133"/>
                    </a:lnTo>
                    <a:lnTo>
                      <a:pt x="12" y="128"/>
                    </a:lnTo>
                    <a:lnTo>
                      <a:pt x="14" y="121"/>
                    </a:lnTo>
                    <a:lnTo>
                      <a:pt x="14" y="115"/>
                    </a:lnTo>
                    <a:lnTo>
                      <a:pt x="18" y="112"/>
                    </a:lnTo>
                    <a:lnTo>
                      <a:pt x="19" y="103"/>
                    </a:lnTo>
                    <a:lnTo>
                      <a:pt x="21" y="98"/>
                    </a:lnTo>
                    <a:lnTo>
                      <a:pt x="23" y="92"/>
                    </a:lnTo>
                    <a:lnTo>
                      <a:pt x="44" y="0"/>
                    </a:lnTo>
                    <a:close/>
                  </a:path>
                </a:pathLst>
              </a:custGeom>
              <a:solidFill>
                <a:srgbClr val="000000"/>
              </a:solidFill>
              <a:ln w="9525">
                <a:noFill/>
                <a:round/>
                <a:headEnd/>
                <a:tailEnd/>
              </a:ln>
            </p:spPr>
            <p:txBody>
              <a:bodyPr/>
              <a:lstStyle/>
              <a:p>
                <a:endParaRPr lang="en-US"/>
              </a:p>
            </p:txBody>
          </p:sp>
          <p:sp>
            <p:nvSpPr>
              <p:cNvPr id="22642" name="Freeform 80"/>
              <p:cNvSpPr>
                <a:spLocks/>
              </p:cNvSpPr>
              <p:nvPr/>
            </p:nvSpPr>
            <p:spPr bwMode="auto">
              <a:xfrm flipH="1">
                <a:off x="7161012" y="2006409"/>
                <a:ext cx="169973" cy="547881"/>
              </a:xfrm>
              <a:custGeom>
                <a:avLst/>
                <a:gdLst>
                  <a:gd name="T0" fmla="*/ 53 w 69"/>
                  <a:gd name="T1" fmla="*/ 0 h 202"/>
                  <a:gd name="T2" fmla="*/ 69 w 69"/>
                  <a:gd name="T3" fmla="*/ 32 h 202"/>
                  <a:gd name="T4" fmla="*/ 53 w 69"/>
                  <a:gd name="T5" fmla="*/ 54 h 202"/>
                  <a:gd name="T6" fmla="*/ 53 w 69"/>
                  <a:gd name="T7" fmla="*/ 91 h 202"/>
                  <a:gd name="T8" fmla="*/ 23 w 69"/>
                  <a:gd name="T9" fmla="*/ 202 h 202"/>
                  <a:gd name="T10" fmla="*/ 0 w 69"/>
                  <a:gd name="T11" fmla="*/ 75 h 202"/>
                  <a:gd name="T12" fmla="*/ 24 w 69"/>
                  <a:gd name="T13" fmla="*/ 57 h 202"/>
                  <a:gd name="T14" fmla="*/ 24 w 69"/>
                  <a:gd name="T15" fmla="*/ 7 h 202"/>
                  <a:gd name="T16" fmla="*/ 53 w 69"/>
                  <a:gd name="T17" fmla="*/ 0 h 202"/>
                  <a:gd name="T18" fmla="*/ 53 w 69"/>
                  <a:gd name="T19" fmla="*/ 0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202"/>
                  <a:gd name="T32" fmla="*/ 69 w 69"/>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202">
                    <a:moveTo>
                      <a:pt x="53" y="0"/>
                    </a:moveTo>
                    <a:lnTo>
                      <a:pt x="69" y="32"/>
                    </a:lnTo>
                    <a:lnTo>
                      <a:pt x="53" y="54"/>
                    </a:lnTo>
                    <a:lnTo>
                      <a:pt x="53" y="91"/>
                    </a:lnTo>
                    <a:lnTo>
                      <a:pt x="23" y="202"/>
                    </a:lnTo>
                    <a:lnTo>
                      <a:pt x="0" y="75"/>
                    </a:lnTo>
                    <a:lnTo>
                      <a:pt x="24" y="57"/>
                    </a:lnTo>
                    <a:lnTo>
                      <a:pt x="24" y="7"/>
                    </a:lnTo>
                    <a:lnTo>
                      <a:pt x="53" y="0"/>
                    </a:lnTo>
                    <a:close/>
                  </a:path>
                </a:pathLst>
              </a:custGeom>
              <a:solidFill>
                <a:srgbClr val="000000"/>
              </a:solidFill>
              <a:ln w="9525">
                <a:noFill/>
                <a:round/>
                <a:headEnd/>
                <a:tailEnd/>
              </a:ln>
            </p:spPr>
            <p:txBody>
              <a:bodyPr/>
              <a:lstStyle/>
              <a:p>
                <a:endParaRPr lang="en-US"/>
              </a:p>
            </p:txBody>
          </p:sp>
          <p:sp>
            <p:nvSpPr>
              <p:cNvPr id="22643" name="Freeform 81"/>
              <p:cNvSpPr>
                <a:spLocks/>
              </p:cNvSpPr>
              <p:nvPr/>
            </p:nvSpPr>
            <p:spPr bwMode="auto">
              <a:xfrm flipH="1">
                <a:off x="7060014" y="1843671"/>
                <a:ext cx="110852" cy="160025"/>
              </a:xfrm>
              <a:custGeom>
                <a:avLst/>
                <a:gdLst>
                  <a:gd name="T0" fmla="*/ 9 w 45"/>
                  <a:gd name="T1" fmla="*/ 0 h 59"/>
                  <a:gd name="T2" fmla="*/ 45 w 45"/>
                  <a:gd name="T3" fmla="*/ 12 h 59"/>
                  <a:gd name="T4" fmla="*/ 7 w 45"/>
                  <a:gd name="T5" fmla="*/ 59 h 59"/>
                  <a:gd name="T6" fmla="*/ 0 w 45"/>
                  <a:gd name="T7" fmla="*/ 37 h 59"/>
                  <a:gd name="T8" fmla="*/ 0 w 45"/>
                  <a:gd name="T9" fmla="*/ 36 h 59"/>
                  <a:gd name="T10" fmla="*/ 0 w 45"/>
                  <a:gd name="T11" fmla="*/ 30 h 59"/>
                  <a:gd name="T12" fmla="*/ 0 w 45"/>
                  <a:gd name="T13" fmla="*/ 25 h 59"/>
                  <a:gd name="T14" fmla="*/ 2 w 45"/>
                  <a:gd name="T15" fmla="*/ 18 h 59"/>
                  <a:gd name="T16" fmla="*/ 2 w 45"/>
                  <a:gd name="T17" fmla="*/ 11 h 59"/>
                  <a:gd name="T18" fmla="*/ 4 w 45"/>
                  <a:gd name="T19" fmla="*/ 4 h 59"/>
                  <a:gd name="T20" fmla="*/ 7 w 45"/>
                  <a:gd name="T21" fmla="*/ 0 h 59"/>
                  <a:gd name="T22" fmla="*/ 9 w 45"/>
                  <a:gd name="T23" fmla="*/ 0 h 59"/>
                  <a:gd name="T24" fmla="*/ 9 w 45"/>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59"/>
                  <a:gd name="T41" fmla="*/ 45 w 45"/>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59">
                    <a:moveTo>
                      <a:pt x="9" y="0"/>
                    </a:moveTo>
                    <a:lnTo>
                      <a:pt x="45" y="12"/>
                    </a:lnTo>
                    <a:lnTo>
                      <a:pt x="7" y="59"/>
                    </a:lnTo>
                    <a:lnTo>
                      <a:pt x="0" y="37"/>
                    </a:lnTo>
                    <a:lnTo>
                      <a:pt x="0" y="36"/>
                    </a:lnTo>
                    <a:lnTo>
                      <a:pt x="0" y="30"/>
                    </a:lnTo>
                    <a:lnTo>
                      <a:pt x="0" y="25"/>
                    </a:lnTo>
                    <a:lnTo>
                      <a:pt x="2" y="18"/>
                    </a:lnTo>
                    <a:lnTo>
                      <a:pt x="2" y="11"/>
                    </a:lnTo>
                    <a:lnTo>
                      <a:pt x="4" y="4"/>
                    </a:lnTo>
                    <a:lnTo>
                      <a:pt x="7" y="0"/>
                    </a:lnTo>
                    <a:lnTo>
                      <a:pt x="9" y="0"/>
                    </a:lnTo>
                    <a:close/>
                  </a:path>
                </a:pathLst>
              </a:custGeom>
              <a:solidFill>
                <a:srgbClr val="000000"/>
              </a:solidFill>
              <a:ln w="9525">
                <a:noFill/>
                <a:round/>
                <a:headEnd/>
                <a:tailEnd/>
              </a:ln>
            </p:spPr>
            <p:txBody>
              <a:bodyPr/>
              <a:lstStyle/>
              <a:p>
                <a:endParaRPr lang="en-US"/>
              </a:p>
            </p:txBody>
          </p:sp>
          <p:sp>
            <p:nvSpPr>
              <p:cNvPr id="22644" name="Freeform 82"/>
              <p:cNvSpPr>
                <a:spLocks/>
              </p:cNvSpPr>
              <p:nvPr/>
            </p:nvSpPr>
            <p:spPr bwMode="auto">
              <a:xfrm flipH="1">
                <a:off x="6160880" y="3262195"/>
                <a:ext cx="283289" cy="206133"/>
              </a:xfrm>
              <a:custGeom>
                <a:avLst/>
                <a:gdLst>
                  <a:gd name="T0" fmla="*/ 76 w 115"/>
                  <a:gd name="T1" fmla="*/ 0 h 76"/>
                  <a:gd name="T2" fmla="*/ 115 w 115"/>
                  <a:gd name="T3" fmla="*/ 37 h 76"/>
                  <a:gd name="T4" fmla="*/ 97 w 115"/>
                  <a:gd name="T5" fmla="*/ 48 h 76"/>
                  <a:gd name="T6" fmla="*/ 76 w 115"/>
                  <a:gd name="T7" fmla="*/ 34 h 76"/>
                  <a:gd name="T8" fmla="*/ 72 w 115"/>
                  <a:gd name="T9" fmla="*/ 43 h 76"/>
                  <a:gd name="T10" fmla="*/ 86 w 115"/>
                  <a:gd name="T11" fmla="*/ 69 h 76"/>
                  <a:gd name="T12" fmla="*/ 72 w 115"/>
                  <a:gd name="T13" fmla="*/ 73 h 76"/>
                  <a:gd name="T14" fmla="*/ 53 w 115"/>
                  <a:gd name="T15" fmla="*/ 53 h 76"/>
                  <a:gd name="T16" fmla="*/ 51 w 115"/>
                  <a:gd name="T17" fmla="*/ 75 h 76"/>
                  <a:gd name="T18" fmla="*/ 26 w 115"/>
                  <a:gd name="T19" fmla="*/ 76 h 76"/>
                  <a:gd name="T20" fmla="*/ 0 w 115"/>
                  <a:gd name="T21" fmla="*/ 30 h 76"/>
                  <a:gd name="T22" fmla="*/ 19 w 115"/>
                  <a:gd name="T23" fmla="*/ 25 h 76"/>
                  <a:gd name="T24" fmla="*/ 33 w 115"/>
                  <a:gd name="T25" fmla="*/ 37 h 76"/>
                  <a:gd name="T26" fmla="*/ 44 w 115"/>
                  <a:gd name="T27" fmla="*/ 20 h 76"/>
                  <a:gd name="T28" fmla="*/ 65 w 115"/>
                  <a:gd name="T29" fmla="*/ 20 h 76"/>
                  <a:gd name="T30" fmla="*/ 53 w 115"/>
                  <a:gd name="T31" fmla="*/ 2 h 76"/>
                  <a:gd name="T32" fmla="*/ 76 w 115"/>
                  <a:gd name="T33" fmla="*/ 0 h 76"/>
                  <a:gd name="T34" fmla="*/ 76 w 115"/>
                  <a:gd name="T35" fmla="*/ 0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76"/>
                  <a:gd name="T56" fmla="*/ 115 w 115"/>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76">
                    <a:moveTo>
                      <a:pt x="76" y="0"/>
                    </a:moveTo>
                    <a:lnTo>
                      <a:pt x="115" y="37"/>
                    </a:lnTo>
                    <a:lnTo>
                      <a:pt x="97" y="48"/>
                    </a:lnTo>
                    <a:lnTo>
                      <a:pt x="76" y="34"/>
                    </a:lnTo>
                    <a:lnTo>
                      <a:pt x="72" y="43"/>
                    </a:lnTo>
                    <a:lnTo>
                      <a:pt x="86" y="69"/>
                    </a:lnTo>
                    <a:lnTo>
                      <a:pt x="72" y="73"/>
                    </a:lnTo>
                    <a:lnTo>
                      <a:pt x="53" y="53"/>
                    </a:lnTo>
                    <a:lnTo>
                      <a:pt x="51" y="75"/>
                    </a:lnTo>
                    <a:lnTo>
                      <a:pt x="26" y="76"/>
                    </a:lnTo>
                    <a:lnTo>
                      <a:pt x="0" y="30"/>
                    </a:lnTo>
                    <a:lnTo>
                      <a:pt x="19" y="25"/>
                    </a:lnTo>
                    <a:lnTo>
                      <a:pt x="33" y="37"/>
                    </a:lnTo>
                    <a:lnTo>
                      <a:pt x="44" y="20"/>
                    </a:lnTo>
                    <a:lnTo>
                      <a:pt x="65" y="20"/>
                    </a:lnTo>
                    <a:lnTo>
                      <a:pt x="53" y="2"/>
                    </a:lnTo>
                    <a:lnTo>
                      <a:pt x="76" y="0"/>
                    </a:lnTo>
                    <a:close/>
                  </a:path>
                </a:pathLst>
              </a:custGeom>
              <a:solidFill>
                <a:srgbClr val="000000"/>
              </a:solidFill>
              <a:ln w="9525">
                <a:noFill/>
                <a:round/>
                <a:headEnd/>
                <a:tailEnd/>
              </a:ln>
            </p:spPr>
            <p:txBody>
              <a:bodyPr/>
              <a:lstStyle/>
              <a:p>
                <a:endParaRPr lang="en-US"/>
              </a:p>
            </p:txBody>
          </p:sp>
          <p:sp>
            <p:nvSpPr>
              <p:cNvPr id="22645" name="Freeform 83"/>
              <p:cNvSpPr>
                <a:spLocks/>
              </p:cNvSpPr>
              <p:nvPr/>
            </p:nvSpPr>
            <p:spPr bwMode="auto">
              <a:xfrm flipH="1">
                <a:off x="8040439" y="3392385"/>
                <a:ext cx="120705" cy="111203"/>
              </a:xfrm>
              <a:custGeom>
                <a:avLst/>
                <a:gdLst>
                  <a:gd name="T0" fmla="*/ 46 w 49"/>
                  <a:gd name="T1" fmla="*/ 0 h 41"/>
                  <a:gd name="T2" fmla="*/ 49 w 49"/>
                  <a:gd name="T3" fmla="*/ 27 h 41"/>
                  <a:gd name="T4" fmla="*/ 28 w 49"/>
                  <a:gd name="T5" fmla="*/ 27 h 41"/>
                  <a:gd name="T6" fmla="*/ 23 w 49"/>
                  <a:gd name="T7" fmla="*/ 41 h 41"/>
                  <a:gd name="T8" fmla="*/ 2 w 49"/>
                  <a:gd name="T9" fmla="*/ 28 h 41"/>
                  <a:gd name="T10" fmla="*/ 0 w 49"/>
                  <a:gd name="T11" fmla="*/ 9 h 41"/>
                  <a:gd name="T12" fmla="*/ 46 w 49"/>
                  <a:gd name="T13" fmla="*/ 0 h 41"/>
                  <a:gd name="T14" fmla="*/ 46 w 49"/>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1"/>
                  <a:gd name="T26" fmla="*/ 49 w 49"/>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1">
                    <a:moveTo>
                      <a:pt x="46" y="0"/>
                    </a:moveTo>
                    <a:lnTo>
                      <a:pt x="49" y="27"/>
                    </a:lnTo>
                    <a:lnTo>
                      <a:pt x="28" y="27"/>
                    </a:lnTo>
                    <a:lnTo>
                      <a:pt x="23" y="41"/>
                    </a:lnTo>
                    <a:lnTo>
                      <a:pt x="2" y="28"/>
                    </a:lnTo>
                    <a:lnTo>
                      <a:pt x="0" y="9"/>
                    </a:lnTo>
                    <a:lnTo>
                      <a:pt x="46" y="0"/>
                    </a:lnTo>
                    <a:close/>
                  </a:path>
                </a:pathLst>
              </a:custGeom>
              <a:solidFill>
                <a:srgbClr val="FFE6D9"/>
              </a:solidFill>
              <a:ln w="9525">
                <a:noFill/>
                <a:round/>
                <a:headEnd/>
                <a:tailEnd/>
              </a:ln>
            </p:spPr>
            <p:txBody>
              <a:bodyPr/>
              <a:lstStyle/>
              <a:p>
                <a:endParaRPr lang="en-US"/>
              </a:p>
            </p:txBody>
          </p:sp>
          <p:sp>
            <p:nvSpPr>
              <p:cNvPr id="22646" name="Freeform 84"/>
              <p:cNvSpPr>
                <a:spLocks/>
              </p:cNvSpPr>
              <p:nvPr/>
            </p:nvSpPr>
            <p:spPr bwMode="auto">
              <a:xfrm flipH="1">
                <a:off x="8212876" y="3541560"/>
                <a:ext cx="502529" cy="952012"/>
              </a:xfrm>
              <a:custGeom>
                <a:avLst/>
                <a:gdLst>
                  <a:gd name="T0" fmla="*/ 189 w 204"/>
                  <a:gd name="T1" fmla="*/ 2 h 351"/>
                  <a:gd name="T2" fmla="*/ 42 w 204"/>
                  <a:gd name="T3" fmla="*/ 27 h 351"/>
                  <a:gd name="T4" fmla="*/ 0 w 204"/>
                  <a:gd name="T5" fmla="*/ 340 h 351"/>
                  <a:gd name="T6" fmla="*/ 40 w 204"/>
                  <a:gd name="T7" fmla="*/ 319 h 351"/>
                  <a:gd name="T8" fmla="*/ 104 w 204"/>
                  <a:gd name="T9" fmla="*/ 351 h 351"/>
                  <a:gd name="T10" fmla="*/ 101 w 204"/>
                  <a:gd name="T11" fmla="*/ 53 h 351"/>
                  <a:gd name="T12" fmla="*/ 83 w 204"/>
                  <a:gd name="T13" fmla="*/ 51 h 351"/>
                  <a:gd name="T14" fmla="*/ 71 w 204"/>
                  <a:gd name="T15" fmla="*/ 305 h 351"/>
                  <a:gd name="T16" fmla="*/ 48 w 204"/>
                  <a:gd name="T17" fmla="*/ 287 h 351"/>
                  <a:gd name="T18" fmla="*/ 24 w 204"/>
                  <a:gd name="T19" fmla="*/ 307 h 351"/>
                  <a:gd name="T20" fmla="*/ 63 w 204"/>
                  <a:gd name="T21" fmla="*/ 35 h 351"/>
                  <a:gd name="T22" fmla="*/ 204 w 204"/>
                  <a:gd name="T23" fmla="*/ 14 h 351"/>
                  <a:gd name="T24" fmla="*/ 195 w 204"/>
                  <a:gd name="T25" fmla="*/ 0 h 351"/>
                  <a:gd name="T26" fmla="*/ 189 w 204"/>
                  <a:gd name="T27" fmla="*/ 2 h 351"/>
                  <a:gd name="T28" fmla="*/ 189 w 204"/>
                  <a:gd name="T29" fmla="*/ 2 h 3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4"/>
                  <a:gd name="T46" fmla="*/ 0 h 351"/>
                  <a:gd name="T47" fmla="*/ 204 w 204"/>
                  <a:gd name="T48" fmla="*/ 351 h 3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4" h="351">
                    <a:moveTo>
                      <a:pt x="189" y="2"/>
                    </a:moveTo>
                    <a:lnTo>
                      <a:pt x="42" y="27"/>
                    </a:lnTo>
                    <a:lnTo>
                      <a:pt x="0" y="340"/>
                    </a:lnTo>
                    <a:lnTo>
                      <a:pt x="40" y="319"/>
                    </a:lnTo>
                    <a:lnTo>
                      <a:pt x="104" y="351"/>
                    </a:lnTo>
                    <a:lnTo>
                      <a:pt x="101" y="53"/>
                    </a:lnTo>
                    <a:lnTo>
                      <a:pt x="83" y="51"/>
                    </a:lnTo>
                    <a:lnTo>
                      <a:pt x="71" y="305"/>
                    </a:lnTo>
                    <a:lnTo>
                      <a:pt x="48" y="287"/>
                    </a:lnTo>
                    <a:lnTo>
                      <a:pt x="24" y="307"/>
                    </a:lnTo>
                    <a:lnTo>
                      <a:pt x="63" y="35"/>
                    </a:lnTo>
                    <a:lnTo>
                      <a:pt x="204" y="14"/>
                    </a:lnTo>
                    <a:lnTo>
                      <a:pt x="195" y="0"/>
                    </a:lnTo>
                    <a:lnTo>
                      <a:pt x="189" y="2"/>
                    </a:lnTo>
                    <a:close/>
                  </a:path>
                </a:pathLst>
              </a:custGeom>
              <a:solidFill>
                <a:srgbClr val="000000"/>
              </a:solidFill>
              <a:ln w="9525">
                <a:noFill/>
                <a:round/>
                <a:headEnd/>
                <a:tailEnd/>
              </a:ln>
            </p:spPr>
            <p:txBody>
              <a:bodyPr/>
              <a:lstStyle/>
              <a:p>
                <a:endParaRPr lang="en-US"/>
              </a:p>
            </p:txBody>
          </p:sp>
          <p:sp>
            <p:nvSpPr>
              <p:cNvPr id="22647" name="Freeform 85"/>
              <p:cNvSpPr>
                <a:spLocks/>
              </p:cNvSpPr>
              <p:nvPr/>
            </p:nvSpPr>
            <p:spPr bwMode="auto">
              <a:xfrm flipH="1">
                <a:off x="7811345" y="4319986"/>
                <a:ext cx="625699" cy="173586"/>
              </a:xfrm>
              <a:custGeom>
                <a:avLst/>
                <a:gdLst>
                  <a:gd name="T0" fmla="*/ 5 w 254"/>
                  <a:gd name="T1" fmla="*/ 64 h 64"/>
                  <a:gd name="T2" fmla="*/ 254 w 254"/>
                  <a:gd name="T3" fmla="*/ 22 h 64"/>
                  <a:gd name="T4" fmla="*/ 254 w 254"/>
                  <a:gd name="T5" fmla="*/ 0 h 64"/>
                  <a:gd name="T6" fmla="*/ 0 w 254"/>
                  <a:gd name="T7" fmla="*/ 36 h 64"/>
                  <a:gd name="T8" fmla="*/ 5 w 254"/>
                  <a:gd name="T9" fmla="*/ 64 h 64"/>
                  <a:gd name="T10" fmla="*/ 5 w 254"/>
                  <a:gd name="T11" fmla="*/ 64 h 64"/>
                  <a:gd name="T12" fmla="*/ 0 60000 65536"/>
                  <a:gd name="T13" fmla="*/ 0 60000 65536"/>
                  <a:gd name="T14" fmla="*/ 0 60000 65536"/>
                  <a:gd name="T15" fmla="*/ 0 60000 65536"/>
                  <a:gd name="T16" fmla="*/ 0 60000 65536"/>
                  <a:gd name="T17" fmla="*/ 0 60000 65536"/>
                  <a:gd name="T18" fmla="*/ 0 w 254"/>
                  <a:gd name="T19" fmla="*/ 0 h 64"/>
                  <a:gd name="T20" fmla="*/ 254 w 25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254" h="64">
                    <a:moveTo>
                      <a:pt x="5" y="64"/>
                    </a:moveTo>
                    <a:lnTo>
                      <a:pt x="254" y="22"/>
                    </a:lnTo>
                    <a:lnTo>
                      <a:pt x="254" y="0"/>
                    </a:lnTo>
                    <a:lnTo>
                      <a:pt x="0" y="36"/>
                    </a:lnTo>
                    <a:lnTo>
                      <a:pt x="5" y="64"/>
                    </a:lnTo>
                    <a:close/>
                  </a:path>
                </a:pathLst>
              </a:custGeom>
              <a:solidFill>
                <a:srgbClr val="000000"/>
              </a:solidFill>
              <a:ln w="9525">
                <a:noFill/>
                <a:round/>
                <a:headEnd/>
                <a:tailEnd/>
              </a:ln>
            </p:spPr>
            <p:txBody>
              <a:bodyPr/>
              <a:lstStyle/>
              <a:p>
                <a:endParaRPr lang="en-US"/>
              </a:p>
            </p:txBody>
          </p:sp>
          <p:sp>
            <p:nvSpPr>
              <p:cNvPr id="22648" name="Freeform 86"/>
              <p:cNvSpPr>
                <a:spLocks/>
              </p:cNvSpPr>
              <p:nvPr/>
            </p:nvSpPr>
            <p:spPr bwMode="auto">
              <a:xfrm flipH="1">
                <a:off x="7882783" y="3473753"/>
                <a:ext cx="327629" cy="192572"/>
              </a:xfrm>
              <a:custGeom>
                <a:avLst/>
                <a:gdLst>
                  <a:gd name="T0" fmla="*/ 0 w 133"/>
                  <a:gd name="T1" fmla="*/ 71 h 71"/>
                  <a:gd name="T2" fmla="*/ 126 w 133"/>
                  <a:gd name="T3" fmla="*/ 44 h 71"/>
                  <a:gd name="T4" fmla="*/ 133 w 133"/>
                  <a:gd name="T5" fmla="*/ 5 h 71"/>
                  <a:gd name="T6" fmla="*/ 105 w 133"/>
                  <a:gd name="T7" fmla="*/ 0 h 71"/>
                  <a:gd name="T8" fmla="*/ 89 w 133"/>
                  <a:gd name="T9" fmla="*/ 30 h 71"/>
                  <a:gd name="T10" fmla="*/ 78 w 133"/>
                  <a:gd name="T11" fmla="*/ 23 h 71"/>
                  <a:gd name="T12" fmla="*/ 66 w 133"/>
                  <a:gd name="T13" fmla="*/ 37 h 71"/>
                  <a:gd name="T14" fmla="*/ 32 w 133"/>
                  <a:gd name="T15" fmla="*/ 44 h 71"/>
                  <a:gd name="T16" fmla="*/ 7 w 133"/>
                  <a:gd name="T17" fmla="*/ 55 h 71"/>
                  <a:gd name="T18" fmla="*/ 0 w 133"/>
                  <a:gd name="T19" fmla="*/ 71 h 71"/>
                  <a:gd name="T20" fmla="*/ 0 w 133"/>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
                  <a:gd name="T34" fmla="*/ 0 h 71"/>
                  <a:gd name="T35" fmla="*/ 133 w 133"/>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 h="71">
                    <a:moveTo>
                      <a:pt x="0" y="71"/>
                    </a:moveTo>
                    <a:lnTo>
                      <a:pt x="126" y="44"/>
                    </a:lnTo>
                    <a:lnTo>
                      <a:pt x="133" y="5"/>
                    </a:lnTo>
                    <a:lnTo>
                      <a:pt x="105" y="0"/>
                    </a:lnTo>
                    <a:lnTo>
                      <a:pt x="89" y="30"/>
                    </a:lnTo>
                    <a:lnTo>
                      <a:pt x="78" y="23"/>
                    </a:lnTo>
                    <a:lnTo>
                      <a:pt x="66" y="37"/>
                    </a:lnTo>
                    <a:lnTo>
                      <a:pt x="32" y="44"/>
                    </a:lnTo>
                    <a:lnTo>
                      <a:pt x="7" y="55"/>
                    </a:lnTo>
                    <a:lnTo>
                      <a:pt x="0" y="71"/>
                    </a:lnTo>
                    <a:close/>
                  </a:path>
                </a:pathLst>
              </a:custGeom>
              <a:solidFill>
                <a:srgbClr val="000000"/>
              </a:solidFill>
              <a:ln w="9525">
                <a:noFill/>
                <a:round/>
                <a:headEnd/>
                <a:tailEnd/>
              </a:ln>
            </p:spPr>
            <p:txBody>
              <a:bodyPr/>
              <a:lstStyle/>
              <a:p>
                <a:endParaRPr lang="en-US"/>
              </a:p>
            </p:txBody>
          </p:sp>
          <p:sp>
            <p:nvSpPr>
              <p:cNvPr id="22649" name="Freeform 87"/>
              <p:cNvSpPr>
                <a:spLocks/>
              </p:cNvSpPr>
              <p:nvPr/>
            </p:nvSpPr>
            <p:spPr bwMode="auto">
              <a:xfrm flipH="1">
                <a:off x="7848295" y="3772105"/>
                <a:ext cx="596138" cy="160025"/>
              </a:xfrm>
              <a:custGeom>
                <a:avLst/>
                <a:gdLst>
                  <a:gd name="T0" fmla="*/ 0 w 242"/>
                  <a:gd name="T1" fmla="*/ 0 h 59"/>
                  <a:gd name="T2" fmla="*/ 111 w 242"/>
                  <a:gd name="T3" fmla="*/ 32 h 59"/>
                  <a:gd name="T4" fmla="*/ 242 w 242"/>
                  <a:gd name="T5" fmla="*/ 2 h 59"/>
                  <a:gd name="T6" fmla="*/ 237 w 242"/>
                  <a:gd name="T7" fmla="*/ 32 h 59"/>
                  <a:gd name="T8" fmla="*/ 115 w 242"/>
                  <a:gd name="T9" fmla="*/ 59 h 59"/>
                  <a:gd name="T10" fmla="*/ 3 w 242"/>
                  <a:gd name="T11" fmla="*/ 7 h 59"/>
                  <a:gd name="T12" fmla="*/ 0 w 242"/>
                  <a:gd name="T13" fmla="*/ 0 h 59"/>
                  <a:gd name="T14" fmla="*/ 0 w 242"/>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59"/>
                  <a:gd name="T26" fmla="*/ 242 w 24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59">
                    <a:moveTo>
                      <a:pt x="0" y="0"/>
                    </a:moveTo>
                    <a:lnTo>
                      <a:pt x="111" y="32"/>
                    </a:lnTo>
                    <a:lnTo>
                      <a:pt x="242" y="2"/>
                    </a:lnTo>
                    <a:lnTo>
                      <a:pt x="237" y="32"/>
                    </a:lnTo>
                    <a:lnTo>
                      <a:pt x="115" y="59"/>
                    </a:lnTo>
                    <a:lnTo>
                      <a:pt x="3" y="7"/>
                    </a:lnTo>
                    <a:lnTo>
                      <a:pt x="0" y="0"/>
                    </a:lnTo>
                    <a:close/>
                  </a:path>
                </a:pathLst>
              </a:custGeom>
              <a:solidFill>
                <a:srgbClr val="000000"/>
              </a:solidFill>
              <a:ln w="9525">
                <a:noFill/>
                <a:round/>
                <a:headEnd/>
                <a:tailEnd/>
              </a:ln>
            </p:spPr>
            <p:txBody>
              <a:bodyPr/>
              <a:lstStyle/>
              <a:p>
                <a:endParaRPr lang="en-US"/>
              </a:p>
            </p:txBody>
          </p:sp>
          <p:sp>
            <p:nvSpPr>
              <p:cNvPr id="22650" name="Freeform 88"/>
              <p:cNvSpPr>
                <a:spLocks/>
              </p:cNvSpPr>
              <p:nvPr/>
            </p:nvSpPr>
            <p:spPr bwMode="auto">
              <a:xfrm flipH="1">
                <a:off x="7188109" y="2874339"/>
                <a:ext cx="86218" cy="151888"/>
              </a:xfrm>
              <a:custGeom>
                <a:avLst/>
                <a:gdLst>
                  <a:gd name="T0" fmla="*/ 12 w 35"/>
                  <a:gd name="T1" fmla="*/ 0 h 56"/>
                  <a:gd name="T2" fmla="*/ 0 w 35"/>
                  <a:gd name="T3" fmla="*/ 56 h 56"/>
                  <a:gd name="T4" fmla="*/ 30 w 35"/>
                  <a:gd name="T5" fmla="*/ 56 h 56"/>
                  <a:gd name="T6" fmla="*/ 35 w 35"/>
                  <a:gd name="T7" fmla="*/ 24 h 56"/>
                  <a:gd name="T8" fmla="*/ 12 w 35"/>
                  <a:gd name="T9" fmla="*/ 0 h 56"/>
                  <a:gd name="T10" fmla="*/ 12 w 35"/>
                  <a:gd name="T11" fmla="*/ 0 h 56"/>
                  <a:gd name="T12" fmla="*/ 0 60000 65536"/>
                  <a:gd name="T13" fmla="*/ 0 60000 65536"/>
                  <a:gd name="T14" fmla="*/ 0 60000 65536"/>
                  <a:gd name="T15" fmla="*/ 0 60000 65536"/>
                  <a:gd name="T16" fmla="*/ 0 60000 65536"/>
                  <a:gd name="T17" fmla="*/ 0 60000 65536"/>
                  <a:gd name="T18" fmla="*/ 0 w 35"/>
                  <a:gd name="T19" fmla="*/ 0 h 56"/>
                  <a:gd name="T20" fmla="*/ 35 w 35"/>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35" h="56">
                    <a:moveTo>
                      <a:pt x="12" y="0"/>
                    </a:moveTo>
                    <a:lnTo>
                      <a:pt x="0" y="56"/>
                    </a:lnTo>
                    <a:lnTo>
                      <a:pt x="30" y="56"/>
                    </a:lnTo>
                    <a:lnTo>
                      <a:pt x="35" y="24"/>
                    </a:lnTo>
                    <a:lnTo>
                      <a:pt x="12" y="0"/>
                    </a:lnTo>
                    <a:close/>
                  </a:path>
                </a:pathLst>
              </a:custGeom>
              <a:solidFill>
                <a:srgbClr val="CCCCCC"/>
              </a:solidFill>
              <a:ln w="9525">
                <a:noFill/>
                <a:round/>
                <a:headEnd/>
                <a:tailEnd/>
              </a:ln>
            </p:spPr>
            <p:txBody>
              <a:bodyPr/>
              <a:lstStyle/>
              <a:p>
                <a:endParaRPr lang="en-US"/>
              </a:p>
            </p:txBody>
          </p:sp>
        </p:grpSp>
        <p:grpSp>
          <p:nvGrpSpPr>
            <p:cNvPr id="22572" name="Group 102"/>
            <p:cNvGrpSpPr>
              <a:grpSpLocks/>
            </p:cNvGrpSpPr>
            <p:nvPr/>
          </p:nvGrpSpPr>
          <p:grpSpPr bwMode="auto">
            <a:xfrm>
              <a:off x="5357816" y="1571611"/>
              <a:ext cx="2029965" cy="2676535"/>
              <a:chOff x="6160880" y="1214422"/>
              <a:chExt cx="2554525" cy="4429156"/>
            </a:xfrm>
          </p:grpSpPr>
          <p:sp>
            <p:nvSpPr>
              <p:cNvPr id="22605" name="Freeform 6"/>
              <p:cNvSpPr>
                <a:spLocks/>
              </p:cNvSpPr>
              <p:nvPr/>
            </p:nvSpPr>
            <p:spPr bwMode="auto">
              <a:xfrm flipH="1">
                <a:off x="7057550" y="1876218"/>
                <a:ext cx="440945" cy="886917"/>
              </a:xfrm>
              <a:custGeom>
                <a:avLst/>
                <a:gdLst>
                  <a:gd name="T0" fmla="*/ 0 w 179"/>
                  <a:gd name="T1" fmla="*/ 36 h 327"/>
                  <a:gd name="T2" fmla="*/ 48 w 179"/>
                  <a:gd name="T3" fmla="*/ 15 h 327"/>
                  <a:gd name="T4" fmla="*/ 155 w 179"/>
                  <a:gd name="T5" fmla="*/ 0 h 327"/>
                  <a:gd name="T6" fmla="*/ 179 w 179"/>
                  <a:gd name="T7" fmla="*/ 109 h 327"/>
                  <a:gd name="T8" fmla="*/ 103 w 179"/>
                  <a:gd name="T9" fmla="*/ 327 h 327"/>
                  <a:gd name="T10" fmla="*/ 0 w 179"/>
                  <a:gd name="T11" fmla="*/ 36 h 327"/>
                  <a:gd name="T12" fmla="*/ 0 w 179"/>
                  <a:gd name="T13" fmla="*/ 36 h 327"/>
                  <a:gd name="T14" fmla="*/ 0 60000 65536"/>
                  <a:gd name="T15" fmla="*/ 0 60000 65536"/>
                  <a:gd name="T16" fmla="*/ 0 60000 65536"/>
                  <a:gd name="T17" fmla="*/ 0 60000 65536"/>
                  <a:gd name="T18" fmla="*/ 0 60000 65536"/>
                  <a:gd name="T19" fmla="*/ 0 60000 65536"/>
                  <a:gd name="T20" fmla="*/ 0 60000 65536"/>
                  <a:gd name="T21" fmla="*/ 0 w 179"/>
                  <a:gd name="T22" fmla="*/ 0 h 327"/>
                  <a:gd name="T23" fmla="*/ 179 w 179"/>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327">
                    <a:moveTo>
                      <a:pt x="0" y="36"/>
                    </a:moveTo>
                    <a:lnTo>
                      <a:pt x="48" y="15"/>
                    </a:lnTo>
                    <a:lnTo>
                      <a:pt x="155" y="0"/>
                    </a:lnTo>
                    <a:lnTo>
                      <a:pt x="179" y="109"/>
                    </a:lnTo>
                    <a:lnTo>
                      <a:pt x="103" y="327"/>
                    </a:lnTo>
                    <a:lnTo>
                      <a:pt x="0" y="36"/>
                    </a:lnTo>
                    <a:close/>
                  </a:path>
                </a:pathLst>
              </a:custGeom>
              <a:solidFill>
                <a:srgbClr val="FFFFFF"/>
              </a:solidFill>
              <a:ln w="9525">
                <a:noFill/>
                <a:round/>
                <a:headEnd/>
                <a:tailEnd/>
              </a:ln>
            </p:spPr>
            <p:txBody>
              <a:bodyPr/>
              <a:lstStyle/>
              <a:p>
                <a:endParaRPr lang="en-US"/>
              </a:p>
            </p:txBody>
          </p:sp>
          <p:sp>
            <p:nvSpPr>
              <p:cNvPr id="22606" name="Freeform 10"/>
              <p:cNvSpPr>
                <a:spLocks/>
              </p:cNvSpPr>
              <p:nvPr/>
            </p:nvSpPr>
            <p:spPr bwMode="auto">
              <a:xfrm flipH="1">
                <a:off x="6175661" y="3262195"/>
                <a:ext cx="295605" cy="249530"/>
              </a:xfrm>
              <a:custGeom>
                <a:avLst/>
                <a:gdLst>
                  <a:gd name="T0" fmla="*/ 0 w 120"/>
                  <a:gd name="T1" fmla="*/ 14 h 92"/>
                  <a:gd name="T2" fmla="*/ 35 w 120"/>
                  <a:gd name="T3" fmla="*/ 82 h 92"/>
                  <a:gd name="T4" fmla="*/ 64 w 120"/>
                  <a:gd name="T5" fmla="*/ 92 h 92"/>
                  <a:gd name="T6" fmla="*/ 83 w 120"/>
                  <a:gd name="T7" fmla="*/ 62 h 92"/>
                  <a:gd name="T8" fmla="*/ 106 w 120"/>
                  <a:gd name="T9" fmla="*/ 75 h 92"/>
                  <a:gd name="T10" fmla="*/ 120 w 120"/>
                  <a:gd name="T11" fmla="*/ 37 h 92"/>
                  <a:gd name="T12" fmla="*/ 64 w 120"/>
                  <a:gd name="T13" fmla="*/ 0 h 92"/>
                  <a:gd name="T14" fmla="*/ 0 w 120"/>
                  <a:gd name="T15" fmla="*/ 14 h 92"/>
                  <a:gd name="T16" fmla="*/ 0 w 120"/>
                  <a:gd name="T17" fmla="*/ 14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92"/>
                  <a:gd name="T29" fmla="*/ 120 w 120"/>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92">
                    <a:moveTo>
                      <a:pt x="0" y="14"/>
                    </a:moveTo>
                    <a:lnTo>
                      <a:pt x="35" y="82"/>
                    </a:lnTo>
                    <a:lnTo>
                      <a:pt x="64" y="92"/>
                    </a:lnTo>
                    <a:lnTo>
                      <a:pt x="83" y="62"/>
                    </a:lnTo>
                    <a:lnTo>
                      <a:pt x="106" y="75"/>
                    </a:lnTo>
                    <a:lnTo>
                      <a:pt x="120" y="37"/>
                    </a:lnTo>
                    <a:lnTo>
                      <a:pt x="64" y="0"/>
                    </a:lnTo>
                    <a:lnTo>
                      <a:pt x="0" y="14"/>
                    </a:lnTo>
                    <a:close/>
                  </a:path>
                </a:pathLst>
              </a:custGeom>
              <a:solidFill>
                <a:srgbClr val="FFE6D9"/>
              </a:solidFill>
              <a:ln w="9525">
                <a:noFill/>
                <a:round/>
                <a:headEnd/>
                <a:tailEnd/>
              </a:ln>
            </p:spPr>
            <p:txBody>
              <a:bodyPr/>
              <a:lstStyle/>
              <a:p>
                <a:endParaRPr lang="en-US"/>
              </a:p>
            </p:txBody>
          </p:sp>
          <p:sp>
            <p:nvSpPr>
              <p:cNvPr id="22607" name="Freeform 65"/>
              <p:cNvSpPr>
                <a:spLocks/>
              </p:cNvSpPr>
              <p:nvPr/>
            </p:nvSpPr>
            <p:spPr bwMode="auto">
              <a:xfrm flipH="1">
                <a:off x="7769467" y="3465616"/>
                <a:ext cx="923768" cy="979135"/>
              </a:xfrm>
              <a:custGeom>
                <a:avLst/>
                <a:gdLst>
                  <a:gd name="T0" fmla="*/ 39 w 375"/>
                  <a:gd name="T1" fmla="*/ 56 h 361"/>
                  <a:gd name="T2" fmla="*/ 0 w 375"/>
                  <a:gd name="T3" fmla="*/ 345 h 361"/>
                  <a:gd name="T4" fmla="*/ 120 w 375"/>
                  <a:gd name="T5" fmla="*/ 361 h 361"/>
                  <a:gd name="T6" fmla="*/ 320 w 375"/>
                  <a:gd name="T7" fmla="*/ 329 h 361"/>
                  <a:gd name="T8" fmla="*/ 375 w 375"/>
                  <a:gd name="T9" fmla="*/ 0 h 361"/>
                  <a:gd name="T10" fmla="*/ 39 w 375"/>
                  <a:gd name="T11" fmla="*/ 56 h 361"/>
                  <a:gd name="T12" fmla="*/ 39 w 375"/>
                  <a:gd name="T13" fmla="*/ 56 h 361"/>
                  <a:gd name="T14" fmla="*/ 0 60000 65536"/>
                  <a:gd name="T15" fmla="*/ 0 60000 65536"/>
                  <a:gd name="T16" fmla="*/ 0 60000 65536"/>
                  <a:gd name="T17" fmla="*/ 0 60000 65536"/>
                  <a:gd name="T18" fmla="*/ 0 60000 65536"/>
                  <a:gd name="T19" fmla="*/ 0 60000 65536"/>
                  <a:gd name="T20" fmla="*/ 0 60000 65536"/>
                  <a:gd name="T21" fmla="*/ 0 w 375"/>
                  <a:gd name="T22" fmla="*/ 0 h 361"/>
                  <a:gd name="T23" fmla="*/ 375 w 375"/>
                  <a:gd name="T24" fmla="*/ 361 h 3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361">
                    <a:moveTo>
                      <a:pt x="39" y="56"/>
                    </a:moveTo>
                    <a:lnTo>
                      <a:pt x="0" y="345"/>
                    </a:lnTo>
                    <a:lnTo>
                      <a:pt x="120" y="361"/>
                    </a:lnTo>
                    <a:lnTo>
                      <a:pt x="320" y="329"/>
                    </a:lnTo>
                    <a:lnTo>
                      <a:pt x="375" y="0"/>
                    </a:lnTo>
                    <a:lnTo>
                      <a:pt x="39" y="56"/>
                    </a:lnTo>
                    <a:close/>
                  </a:path>
                </a:pathLst>
              </a:custGeom>
              <a:solidFill>
                <a:srgbClr val="FFCC00"/>
              </a:solidFill>
              <a:ln w="9525">
                <a:noFill/>
                <a:round/>
                <a:headEnd/>
                <a:tailEnd/>
              </a:ln>
            </p:spPr>
            <p:txBody>
              <a:bodyPr/>
              <a:lstStyle/>
              <a:p>
                <a:endParaRPr lang="en-US"/>
              </a:p>
            </p:txBody>
          </p:sp>
          <p:sp>
            <p:nvSpPr>
              <p:cNvPr id="22608" name="Freeform 69"/>
              <p:cNvSpPr>
                <a:spLocks/>
              </p:cNvSpPr>
              <p:nvPr/>
            </p:nvSpPr>
            <p:spPr bwMode="auto">
              <a:xfrm flipH="1">
                <a:off x="7148696" y="1453102"/>
                <a:ext cx="448335" cy="488211"/>
              </a:xfrm>
              <a:custGeom>
                <a:avLst/>
                <a:gdLst>
                  <a:gd name="T0" fmla="*/ 182 w 182"/>
                  <a:gd name="T1" fmla="*/ 4 h 180"/>
                  <a:gd name="T2" fmla="*/ 175 w 182"/>
                  <a:gd name="T3" fmla="*/ 55 h 180"/>
                  <a:gd name="T4" fmla="*/ 141 w 182"/>
                  <a:gd name="T5" fmla="*/ 180 h 180"/>
                  <a:gd name="T6" fmla="*/ 54 w 182"/>
                  <a:gd name="T7" fmla="*/ 146 h 180"/>
                  <a:gd name="T8" fmla="*/ 8 w 182"/>
                  <a:gd name="T9" fmla="*/ 93 h 180"/>
                  <a:gd name="T10" fmla="*/ 0 w 182"/>
                  <a:gd name="T11" fmla="*/ 47 h 180"/>
                  <a:gd name="T12" fmla="*/ 0 w 182"/>
                  <a:gd name="T13" fmla="*/ 45 h 180"/>
                  <a:gd name="T14" fmla="*/ 5 w 182"/>
                  <a:gd name="T15" fmla="*/ 43 h 180"/>
                  <a:gd name="T16" fmla="*/ 8 w 182"/>
                  <a:gd name="T17" fmla="*/ 41 h 180"/>
                  <a:gd name="T18" fmla="*/ 15 w 182"/>
                  <a:gd name="T19" fmla="*/ 38 h 180"/>
                  <a:gd name="T20" fmla="*/ 23 w 182"/>
                  <a:gd name="T21" fmla="*/ 34 h 180"/>
                  <a:gd name="T22" fmla="*/ 31 w 182"/>
                  <a:gd name="T23" fmla="*/ 31 h 180"/>
                  <a:gd name="T24" fmla="*/ 40 w 182"/>
                  <a:gd name="T25" fmla="*/ 27 h 180"/>
                  <a:gd name="T26" fmla="*/ 51 w 182"/>
                  <a:gd name="T27" fmla="*/ 23 h 180"/>
                  <a:gd name="T28" fmla="*/ 60 w 182"/>
                  <a:gd name="T29" fmla="*/ 18 h 180"/>
                  <a:gd name="T30" fmla="*/ 69 w 182"/>
                  <a:gd name="T31" fmla="*/ 15 h 180"/>
                  <a:gd name="T32" fmla="*/ 78 w 182"/>
                  <a:gd name="T33" fmla="*/ 9 h 180"/>
                  <a:gd name="T34" fmla="*/ 86 w 182"/>
                  <a:gd name="T35" fmla="*/ 8 h 180"/>
                  <a:gd name="T36" fmla="*/ 92 w 182"/>
                  <a:gd name="T37" fmla="*/ 2 h 180"/>
                  <a:gd name="T38" fmla="*/ 99 w 182"/>
                  <a:gd name="T39" fmla="*/ 0 h 180"/>
                  <a:gd name="T40" fmla="*/ 102 w 182"/>
                  <a:gd name="T41" fmla="*/ 0 h 180"/>
                  <a:gd name="T42" fmla="*/ 106 w 182"/>
                  <a:gd name="T43" fmla="*/ 0 h 180"/>
                  <a:gd name="T44" fmla="*/ 109 w 182"/>
                  <a:gd name="T45" fmla="*/ 0 h 180"/>
                  <a:gd name="T46" fmla="*/ 118 w 182"/>
                  <a:gd name="T47" fmla="*/ 0 h 180"/>
                  <a:gd name="T48" fmla="*/ 124 w 182"/>
                  <a:gd name="T49" fmla="*/ 0 h 180"/>
                  <a:gd name="T50" fmla="*/ 131 w 182"/>
                  <a:gd name="T51" fmla="*/ 0 h 180"/>
                  <a:gd name="T52" fmla="*/ 138 w 182"/>
                  <a:gd name="T53" fmla="*/ 0 h 180"/>
                  <a:gd name="T54" fmla="*/ 145 w 182"/>
                  <a:gd name="T55" fmla="*/ 2 h 180"/>
                  <a:gd name="T56" fmla="*/ 152 w 182"/>
                  <a:gd name="T57" fmla="*/ 2 h 180"/>
                  <a:gd name="T58" fmla="*/ 159 w 182"/>
                  <a:gd name="T59" fmla="*/ 2 h 180"/>
                  <a:gd name="T60" fmla="*/ 164 w 182"/>
                  <a:gd name="T61" fmla="*/ 2 h 180"/>
                  <a:gd name="T62" fmla="*/ 170 w 182"/>
                  <a:gd name="T63" fmla="*/ 2 h 180"/>
                  <a:gd name="T64" fmla="*/ 179 w 182"/>
                  <a:gd name="T65" fmla="*/ 4 h 180"/>
                  <a:gd name="T66" fmla="*/ 182 w 182"/>
                  <a:gd name="T67" fmla="*/ 4 h 180"/>
                  <a:gd name="T68" fmla="*/ 182 w 182"/>
                  <a:gd name="T69" fmla="*/ 4 h 1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180"/>
                  <a:gd name="T107" fmla="*/ 182 w 182"/>
                  <a:gd name="T108" fmla="*/ 180 h 1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180">
                    <a:moveTo>
                      <a:pt x="182" y="4"/>
                    </a:moveTo>
                    <a:lnTo>
                      <a:pt x="175" y="55"/>
                    </a:lnTo>
                    <a:lnTo>
                      <a:pt x="141" y="180"/>
                    </a:lnTo>
                    <a:lnTo>
                      <a:pt x="54" y="146"/>
                    </a:lnTo>
                    <a:lnTo>
                      <a:pt x="8" y="93"/>
                    </a:lnTo>
                    <a:lnTo>
                      <a:pt x="0" y="47"/>
                    </a:lnTo>
                    <a:lnTo>
                      <a:pt x="0" y="45"/>
                    </a:lnTo>
                    <a:lnTo>
                      <a:pt x="5" y="43"/>
                    </a:lnTo>
                    <a:lnTo>
                      <a:pt x="8" y="41"/>
                    </a:lnTo>
                    <a:lnTo>
                      <a:pt x="15" y="38"/>
                    </a:lnTo>
                    <a:lnTo>
                      <a:pt x="23" y="34"/>
                    </a:lnTo>
                    <a:lnTo>
                      <a:pt x="31" y="31"/>
                    </a:lnTo>
                    <a:lnTo>
                      <a:pt x="40" y="27"/>
                    </a:lnTo>
                    <a:lnTo>
                      <a:pt x="51" y="23"/>
                    </a:lnTo>
                    <a:lnTo>
                      <a:pt x="60" y="18"/>
                    </a:lnTo>
                    <a:lnTo>
                      <a:pt x="69" y="15"/>
                    </a:lnTo>
                    <a:lnTo>
                      <a:pt x="78" y="9"/>
                    </a:lnTo>
                    <a:lnTo>
                      <a:pt x="86" y="8"/>
                    </a:lnTo>
                    <a:lnTo>
                      <a:pt x="92" y="2"/>
                    </a:lnTo>
                    <a:lnTo>
                      <a:pt x="99" y="0"/>
                    </a:lnTo>
                    <a:lnTo>
                      <a:pt x="102" y="0"/>
                    </a:lnTo>
                    <a:lnTo>
                      <a:pt x="106" y="0"/>
                    </a:lnTo>
                    <a:lnTo>
                      <a:pt x="109" y="0"/>
                    </a:lnTo>
                    <a:lnTo>
                      <a:pt x="118" y="0"/>
                    </a:lnTo>
                    <a:lnTo>
                      <a:pt x="124" y="0"/>
                    </a:lnTo>
                    <a:lnTo>
                      <a:pt x="131" y="0"/>
                    </a:lnTo>
                    <a:lnTo>
                      <a:pt x="138" y="0"/>
                    </a:lnTo>
                    <a:lnTo>
                      <a:pt x="145" y="2"/>
                    </a:lnTo>
                    <a:lnTo>
                      <a:pt x="152" y="2"/>
                    </a:lnTo>
                    <a:lnTo>
                      <a:pt x="159" y="2"/>
                    </a:lnTo>
                    <a:lnTo>
                      <a:pt x="164" y="2"/>
                    </a:lnTo>
                    <a:lnTo>
                      <a:pt x="170" y="2"/>
                    </a:lnTo>
                    <a:lnTo>
                      <a:pt x="179" y="4"/>
                    </a:lnTo>
                    <a:lnTo>
                      <a:pt x="182" y="4"/>
                    </a:lnTo>
                    <a:close/>
                  </a:path>
                </a:pathLst>
              </a:custGeom>
              <a:solidFill>
                <a:srgbClr val="FFE6D9"/>
              </a:solidFill>
              <a:ln w="9525">
                <a:noFill/>
                <a:round/>
                <a:headEnd/>
                <a:tailEnd/>
              </a:ln>
            </p:spPr>
            <p:txBody>
              <a:bodyPr/>
              <a:lstStyle/>
              <a:p>
                <a:endParaRPr lang="en-US"/>
              </a:p>
            </p:txBody>
          </p:sp>
          <p:sp>
            <p:nvSpPr>
              <p:cNvPr id="22609" name="Freeform 70"/>
              <p:cNvSpPr>
                <a:spLocks/>
              </p:cNvSpPr>
              <p:nvPr/>
            </p:nvSpPr>
            <p:spPr bwMode="auto">
              <a:xfrm flipH="1">
                <a:off x="7165939" y="1588717"/>
                <a:ext cx="357190" cy="385144"/>
              </a:xfrm>
              <a:custGeom>
                <a:avLst/>
                <a:gdLst>
                  <a:gd name="T0" fmla="*/ 101 w 145"/>
                  <a:gd name="T1" fmla="*/ 4 h 142"/>
                  <a:gd name="T2" fmla="*/ 102 w 145"/>
                  <a:gd name="T3" fmla="*/ 14 h 142"/>
                  <a:gd name="T4" fmla="*/ 102 w 145"/>
                  <a:gd name="T5" fmla="*/ 30 h 142"/>
                  <a:gd name="T6" fmla="*/ 102 w 145"/>
                  <a:gd name="T7" fmla="*/ 50 h 142"/>
                  <a:gd name="T8" fmla="*/ 101 w 145"/>
                  <a:gd name="T9" fmla="*/ 69 h 142"/>
                  <a:gd name="T10" fmla="*/ 97 w 145"/>
                  <a:gd name="T11" fmla="*/ 87 h 142"/>
                  <a:gd name="T12" fmla="*/ 92 w 145"/>
                  <a:gd name="T13" fmla="*/ 101 h 142"/>
                  <a:gd name="T14" fmla="*/ 83 w 145"/>
                  <a:gd name="T15" fmla="*/ 110 h 142"/>
                  <a:gd name="T16" fmla="*/ 72 w 145"/>
                  <a:gd name="T17" fmla="*/ 112 h 142"/>
                  <a:gd name="T18" fmla="*/ 60 w 145"/>
                  <a:gd name="T19" fmla="*/ 110 h 142"/>
                  <a:gd name="T20" fmla="*/ 46 w 145"/>
                  <a:gd name="T21" fmla="*/ 105 h 142"/>
                  <a:gd name="T22" fmla="*/ 35 w 145"/>
                  <a:gd name="T23" fmla="*/ 99 h 142"/>
                  <a:gd name="T24" fmla="*/ 23 w 145"/>
                  <a:gd name="T25" fmla="*/ 91 h 142"/>
                  <a:gd name="T26" fmla="*/ 16 w 145"/>
                  <a:gd name="T27" fmla="*/ 83 h 142"/>
                  <a:gd name="T28" fmla="*/ 9 w 145"/>
                  <a:gd name="T29" fmla="*/ 76 h 142"/>
                  <a:gd name="T30" fmla="*/ 1 w 145"/>
                  <a:gd name="T31" fmla="*/ 85 h 142"/>
                  <a:gd name="T32" fmla="*/ 16 w 145"/>
                  <a:gd name="T33" fmla="*/ 96 h 142"/>
                  <a:gd name="T34" fmla="*/ 28 w 145"/>
                  <a:gd name="T35" fmla="*/ 106 h 142"/>
                  <a:gd name="T36" fmla="*/ 44 w 145"/>
                  <a:gd name="T37" fmla="*/ 119 h 142"/>
                  <a:gd name="T38" fmla="*/ 60 w 145"/>
                  <a:gd name="T39" fmla="*/ 128 h 142"/>
                  <a:gd name="T40" fmla="*/ 78 w 145"/>
                  <a:gd name="T41" fmla="*/ 135 h 142"/>
                  <a:gd name="T42" fmla="*/ 94 w 145"/>
                  <a:gd name="T43" fmla="*/ 140 h 142"/>
                  <a:gd name="T44" fmla="*/ 108 w 145"/>
                  <a:gd name="T45" fmla="*/ 138 h 142"/>
                  <a:gd name="T46" fmla="*/ 118 w 145"/>
                  <a:gd name="T47" fmla="*/ 126 h 142"/>
                  <a:gd name="T48" fmla="*/ 124 w 145"/>
                  <a:gd name="T49" fmla="*/ 112 h 142"/>
                  <a:gd name="T50" fmla="*/ 129 w 145"/>
                  <a:gd name="T51" fmla="*/ 99 h 142"/>
                  <a:gd name="T52" fmla="*/ 131 w 145"/>
                  <a:gd name="T53" fmla="*/ 89 h 142"/>
                  <a:gd name="T54" fmla="*/ 134 w 145"/>
                  <a:gd name="T55" fmla="*/ 76 h 142"/>
                  <a:gd name="T56" fmla="*/ 136 w 145"/>
                  <a:gd name="T57" fmla="*/ 62 h 142"/>
                  <a:gd name="T58" fmla="*/ 138 w 145"/>
                  <a:gd name="T59" fmla="*/ 50 h 142"/>
                  <a:gd name="T60" fmla="*/ 140 w 145"/>
                  <a:gd name="T61" fmla="*/ 37 h 142"/>
                  <a:gd name="T62" fmla="*/ 141 w 145"/>
                  <a:gd name="T63" fmla="*/ 25 h 142"/>
                  <a:gd name="T64" fmla="*/ 143 w 145"/>
                  <a:gd name="T65" fmla="*/ 13 h 142"/>
                  <a:gd name="T66" fmla="*/ 143 w 145"/>
                  <a:gd name="T67" fmla="*/ 2 h 142"/>
                  <a:gd name="T68" fmla="*/ 101 w 145"/>
                  <a:gd name="T69" fmla="*/ 0 h 1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142"/>
                  <a:gd name="T107" fmla="*/ 145 w 145"/>
                  <a:gd name="T108" fmla="*/ 142 h 1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142">
                    <a:moveTo>
                      <a:pt x="101" y="0"/>
                    </a:moveTo>
                    <a:lnTo>
                      <a:pt x="101" y="4"/>
                    </a:lnTo>
                    <a:lnTo>
                      <a:pt x="101" y="7"/>
                    </a:lnTo>
                    <a:lnTo>
                      <a:pt x="102" y="14"/>
                    </a:lnTo>
                    <a:lnTo>
                      <a:pt x="102" y="21"/>
                    </a:lnTo>
                    <a:lnTo>
                      <a:pt x="102" y="30"/>
                    </a:lnTo>
                    <a:lnTo>
                      <a:pt x="102" y="39"/>
                    </a:lnTo>
                    <a:lnTo>
                      <a:pt x="102" y="50"/>
                    </a:lnTo>
                    <a:lnTo>
                      <a:pt x="102" y="59"/>
                    </a:lnTo>
                    <a:lnTo>
                      <a:pt x="101" y="69"/>
                    </a:lnTo>
                    <a:lnTo>
                      <a:pt x="99" y="78"/>
                    </a:lnTo>
                    <a:lnTo>
                      <a:pt x="97" y="87"/>
                    </a:lnTo>
                    <a:lnTo>
                      <a:pt x="95" y="94"/>
                    </a:lnTo>
                    <a:lnTo>
                      <a:pt x="92" y="101"/>
                    </a:lnTo>
                    <a:lnTo>
                      <a:pt x="88" y="106"/>
                    </a:lnTo>
                    <a:lnTo>
                      <a:pt x="83" y="110"/>
                    </a:lnTo>
                    <a:lnTo>
                      <a:pt x="78" y="112"/>
                    </a:lnTo>
                    <a:lnTo>
                      <a:pt x="72" y="112"/>
                    </a:lnTo>
                    <a:lnTo>
                      <a:pt x="65" y="112"/>
                    </a:lnTo>
                    <a:lnTo>
                      <a:pt x="60" y="110"/>
                    </a:lnTo>
                    <a:lnTo>
                      <a:pt x="53" y="106"/>
                    </a:lnTo>
                    <a:lnTo>
                      <a:pt x="46" y="105"/>
                    </a:lnTo>
                    <a:lnTo>
                      <a:pt x="40" y="103"/>
                    </a:lnTo>
                    <a:lnTo>
                      <a:pt x="35" y="99"/>
                    </a:lnTo>
                    <a:lnTo>
                      <a:pt x="30" y="94"/>
                    </a:lnTo>
                    <a:lnTo>
                      <a:pt x="23" y="91"/>
                    </a:lnTo>
                    <a:lnTo>
                      <a:pt x="17" y="87"/>
                    </a:lnTo>
                    <a:lnTo>
                      <a:pt x="16" y="83"/>
                    </a:lnTo>
                    <a:lnTo>
                      <a:pt x="10" y="78"/>
                    </a:lnTo>
                    <a:lnTo>
                      <a:pt x="9" y="76"/>
                    </a:lnTo>
                    <a:lnTo>
                      <a:pt x="0" y="83"/>
                    </a:lnTo>
                    <a:lnTo>
                      <a:pt x="1" y="85"/>
                    </a:lnTo>
                    <a:lnTo>
                      <a:pt x="10" y="92"/>
                    </a:lnTo>
                    <a:lnTo>
                      <a:pt x="16" y="96"/>
                    </a:lnTo>
                    <a:lnTo>
                      <a:pt x="21" y="101"/>
                    </a:lnTo>
                    <a:lnTo>
                      <a:pt x="28" y="106"/>
                    </a:lnTo>
                    <a:lnTo>
                      <a:pt x="37" y="114"/>
                    </a:lnTo>
                    <a:lnTo>
                      <a:pt x="44" y="119"/>
                    </a:lnTo>
                    <a:lnTo>
                      <a:pt x="53" y="124"/>
                    </a:lnTo>
                    <a:lnTo>
                      <a:pt x="60" y="128"/>
                    </a:lnTo>
                    <a:lnTo>
                      <a:pt x="69" y="133"/>
                    </a:lnTo>
                    <a:lnTo>
                      <a:pt x="78" y="135"/>
                    </a:lnTo>
                    <a:lnTo>
                      <a:pt x="87" y="138"/>
                    </a:lnTo>
                    <a:lnTo>
                      <a:pt x="94" y="140"/>
                    </a:lnTo>
                    <a:lnTo>
                      <a:pt x="101" y="142"/>
                    </a:lnTo>
                    <a:lnTo>
                      <a:pt x="108" y="138"/>
                    </a:lnTo>
                    <a:lnTo>
                      <a:pt x="113" y="133"/>
                    </a:lnTo>
                    <a:lnTo>
                      <a:pt x="118" y="126"/>
                    </a:lnTo>
                    <a:lnTo>
                      <a:pt x="124" y="117"/>
                    </a:lnTo>
                    <a:lnTo>
                      <a:pt x="124" y="112"/>
                    </a:lnTo>
                    <a:lnTo>
                      <a:pt x="126" y="106"/>
                    </a:lnTo>
                    <a:lnTo>
                      <a:pt x="129" y="99"/>
                    </a:lnTo>
                    <a:lnTo>
                      <a:pt x="131" y="96"/>
                    </a:lnTo>
                    <a:lnTo>
                      <a:pt x="131" y="89"/>
                    </a:lnTo>
                    <a:lnTo>
                      <a:pt x="133" y="82"/>
                    </a:lnTo>
                    <a:lnTo>
                      <a:pt x="134" y="76"/>
                    </a:lnTo>
                    <a:lnTo>
                      <a:pt x="136" y="69"/>
                    </a:lnTo>
                    <a:lnTo>
                      <a:pt x="136" y="62"/>
                    </a:lnTo>
                    <a:lnTo>
                      <a:pt x="138" y="55"/>
                    </a:lnTo>
                    <a:lnTo>
                      <a:pt x="138" y="50"/>
                    </a:lnTo>
                    <a:lnTo>
                      <a:pt x="140" y="43"/>
                    </a:lnTo>
                    <a:lnTo>
                      <a:pt x="140" y="37"/>
                    </a:lnTo>
                    <a:lnTo>
                      <a:pt x="140" y="30"/>
                    </a:lnTo>
                    <a:lnTo>
                      <a:pt x="141" y="25"/>
                    </a:lnTo>
                    <a:lnTo>
                      <a:pt x="143" y="21"/>
                    </a:lnTo>
                    <a:lnTo>
                      <a:pt x="143" y="13"/>
                    </a:lnTo>
                    <a:lnTo>
                      <a:pt x="143" y="5"/>
                    </a:lnTo>
                    <a:lnTo>
                      <a:pt x="143" y="2"/>
                    </a:lnTo>
                    <a:lnTo>
                      <a:pt x="145" y="0"/>
                    </a:lnTo>
                    <a:lnTo>
                      <a:pt x="101" y="0"/>
                    </a:lnTo>
                    <a:close/>
                  </a:path>
                </a:pathLst>
              </a:custGeom>
              <a:solidFill>
                <a:srgbClr val="000000"/>
              </a:solidFill>
              <a:ln w="9525">
                <a:noFill/>
                <a:round/>
                <a:headEnd/>
                <a:tailEnd/>
              </a:ln>
            </p:spPr>
            <p:txBody>
              <a:bodyPr/>
              <a:lstStyle/>
              <a:p>
                <a:endParaRPr lang="en-US"/>
              </a:p>
            </p:txBody>
          </p:sp>
          <p:sp>
            <p:nvSpPr>
              <p:cNvPr id="22610" name="Freeform 71"/>
              <p:cNvSpPr>
                <a:spLocks/>
              </p:cNvSpPr>
              <p:nvPr/>
            </p:nvSpPr>
            <p:spPr bwMode="auto">
              <a:xfrm flipH="1">
                <a:off x="7200426" y="1282229"/>
                <a:ext cx="455726" cy="363445"/>
              </a:xfrm>
              <a:custGeom>
                <a:avLst/>
                <a:gdLst>
                  <a:gd name="T0" fmla="*/ 185 w 185"/>
                  <a:gd name="T1" fmla="*/ 78 h 134"/>
                  <a:gd name="T2" fmla="*/ 176 w 185"/>
                  <a:gd name="T3" fmla="*/ 44 h 134"/>
                  <a:gd name="T4" fmla="*/ 112 w 185"/>
                  <a:gd name="T5" fmla="*/ 0 h 134"/>
                  <a:gd name="T6" fmla="*/ 63 w 185"/>
                  <a:gd name="T7" fmla="*/ 33 h 134"/>
                  <a:gd name="T8" fmla="*/ 9 w 185"/>
                  <a:gd name="T9" fmla="*/ 42 h 134"/>
                  <a:gd name="T10" fmla="*/ 0 w 185"/>
                  <a:gd name="T11" fmla="*/ 97 h 134"/>
                  <a:gd name="T12" fmla="*/ 22 w 185"/>
                  <a:gd name="T13" fmla="*/ 134 h 134"/>
                  <a:gd name="T14" fmla="*/ 98 w 185"/>
                  <a:gd name="T15" fmla="*/ 90 h 134"/>
                  <a:gd name="T16" fmla="*/ 185 w 185"/>
                  <a:gd name="T17" fmla="*/ 78 h 134"/>
                  <a:gd name="T18" fmla="*/ 185 w 185"/>
                  <a:gd name="T19" fmla="*/ 78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134"/>
                  <a:gd name="T32" fmla="*/ 185 w 185"/>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134">
                    <a:moveTo>
                      <a:pt x="185" y="78"/>
                    </a:moveTo>
                    <a:lnTo>
                      <a:pt x="176" y="44"/>
                    </a:lnTo>
                    <a:lnTo>
                      <a:pt x="112" y="0"/>
                    </a:lnTo>
                    <a:lnTo>
                      <a:pt x="63" y="33"/>
                    </a:lnTo>
                    <a:lnTo>
                      <a:pt x="9" y="42"/>
                    </a:lnTo>
                    <a:lnTo>
                      <a:pt x="0" y="97"/>
                    </a:lnTo>
                    <a:lnTo>
                      <a:pt x="22" y="134"/>
                    </a:lnTo>
                    <a:lnTo>
                      <a:pt x="98" y="90"/>
                    </a:lnTo>
                    <a:lnTo>
                      <a:pt x="185" y="78"/>
                    </a:lnTo>
                    <a:close/>
                  </a:path>
                </a:pathLst>
              </a:custGeom>
              <a:solidFill>
                <a:srgbClr val="C9C78A"/>
              </a:solidFill>
              <a:ln w="9525">
                <a:noFill/>
                <a:round/>
                <a:headEnd/>
                <a:tailEnd/>
              </a:ln>
            </p:spPr>
            <p:txBody>
              <a:bodyPr/>
              <a:lstStyle/>
              <a:p>
                <a:endParaRPr lang="en-US"/>
              </a:p>
            </p:txBody>
          </p:sp>
          <p:sp>
            <p:nvSpPr>
              <p:cNvPr id="22611" name="Freeform 72"/>
              <p:cNvSpPr>
                <a:spLocks/>
              </p:cNvSpPr>
              <p:nvPr/>
            </p:nvSpPr>
            <p:spPr bwMode="auto">
              <a:xfrm flipH="1">
                <a:off x="7000893" y="1450390"/>
                <a:ext cx="729160" cy="330898"/>
              </a:xfrm>
              <a:custGeom>
                <a:avLst/>
                <a:gdLst>
                  <a:gd name="T0" fmla="*/ 243 w 296"/>
                  <a:gd name="T1" fmla="*/ 72 h 122"/>
                  <a:gd name="T2" fmla="*/ 257 w 296"/>
                  <a:gd name="T3" fmla="*/ 65 h 122"/>
                  <a:gd name="T4" fmla="*/ 270 w 296"/>
                  <a:gd name="T5" fmla="*/ 58 h 122"/>
                  <a:gd name="T6" fmla="*/ 282 w 296"/>
                  <a:gd name="T7" fmla="*/ 49 h 122"/>
                  <a:gd name="T8" fmla="*/ 291 w 296"/>
                  <a:gd name="T9" fmla="*/ 39 h 122"/>
                  <a:gd name="T10" fmla="*/ 296 w 296"/>
                  <a:gd name="T11" fmla="*/ 28 h 122"/>
                  <a:gd name="T12" fmla="*/ 293 w 296"/>
                  <a:gd name="T13" fmla="*/ 17 h 122"/>
                  <a:gd name="T14" fmla="*/ 282 w 296"/>
                  <a:gd name="T15" fmla="*/ 9 h 122"/>
                  <a:gd name="T16" fmla="*/ 263 w 296"/>
                  <a:gd name="T17" fmla="*/ 1 h 122"/>
                  <a:gd name="T18" fmla="*/ 245 w 296"/>
                  <a:gd name="T19" fmla="*/ 0 h 122"/>
                  <a:gd name="T20" fmla="*/ 234 w 296"/>
                  <a:gd name="T21" fmla="*/ 0 h 122"/>
                  <a:gd name="T22" fmla="*/ 220 w 296"/>
                  <a:gd name="T23" fmla="*/ 1 h 122"/>
                  <a:gd name="T24" fmla="*/ 206 w 296"/>
                  <a:gd name="T25" fmla="*/ 1 h 122"/>
                  <a:gd name="T26" fmla="*/ 192 w 296"/>
                  <a:gd name="T27" fmla="*/ 3 h 122"/>
                  <a:gd name="T28" fmla="*/ 174 w 296"/>
                  <a:gd name="T29" fmla="*/ 7 h 122"/>
                  <a:gd name="T30" fmla="*/ 158 w 296"/>
                  <a:gd name="T31" fmla="*/ 10 h 122"/>
                  <a:gd name="T32" fmla="*/ 142 w 296"/>
                  <a:gd name="T33" fmla="*/ 16 h 122"/>
                  <a:gd name="T34" fmla="*/ 126 w 296"/>
                  <a:gd name="T35" fmla="*/ 21 h 122"/>
                  <a:gd name="T36" fmla="*/ 110 w 296"/>
                  <a:gd name="T37" fmla="*/ 28 h 122"/>
                  <a:gd name="T38" fmla="*/ 94 w 296"/>
                  <a:gd name="T39" fmla="*/ 35 h 122"/>
                  <a:gd name="T40" fmla="*/ 80 w 296"/>
                  <a:gd name="T41" fmla="*/ 42 h 122"/>
                  <a:gd name="T42" fmla="*/ 64 w 296"/>
                  <a:gd name="T43" fmla="*/ 51 h 122"/>
                  <a:gd name="T44" fmla="*/ 50 w 296"/>
                  <a:gd name="T45" fmla="*/ 58 h 122"/>
                  <a:gd name="T46" fmla="*/ 38 w 296"/>
                  <a:gd name="T47" fmla="*/ 65 h 122"/>
                  <a:gd name="T48" fmla="*/ 25 w 296"/>
                  <a:gd name="T49" fmla="*/ 74 h 122"/>
                  <a:gd name="T50" fmla="*/ 15 w 296"/>
                  <a:gd name="T51" fmla="*/ 87 h 122"/>
                  <a:gd name="T52" fmla="*/ 4 w 296"/>
                  <a:gd name="T53" fmla="*/ 99 h 122"/>
                  <a:gd name="T54" fmla="*/ 0 w 296"/>
                  <a:gd name="T55" fmla="*/ 110 h 122"/>
                  <a:gd name="T56" fmla="*/ 4 w 296"/>
                  <a:gd name="T57" fmla="*/ 118 h 122"/>
                  <a:gd name="T58" fmla="*/ 15 w 296"/>
                  <a:gd name="T59" fmla="*/ 122 h 122"/>
                  <a:gd name="T60" fmla="*/ 29 w 296"/>
                  <a:gd name="T61" fmla="*/ 120 h 122"/>
                  <a:gd name="T62" fmla="*/ 39 w 296"/>
                  <a:gd name="T63" fmla="*/ 118 h 122"/>
                  <a:gd name="T64" fmla="*/ 80 w 296"/>
                  <a:gd name="T65" fmla="*/ 110 h 122"/>
                  <a:gd name="T66" fmla="*/ 61 w 296"/>
                  <a:gd name="T67" fmla="*/ 97 h 122"/>
                  <a:gd name="T68" fmla="*/ 52 w 296"/>
                  <a:gd name="T69" fmla="*/ 95 h 122"/>
                  <a:gd name="T70" fmla="*/ 52 w 296"/>
                  <a:gd name="T71" fmla="*/ 88 h 122"/>
                  <a:gd name="T72" fmla="*/ 59 w 296"/>
                  <a:gd name="T73" fmla="*/ 78 h 122"/>
                  <a:gd name="T74" fmla="*/ 69 w 296"/>
                  <a:gd name="T75" fmla="*/ 69 h 122"/>
                  <a:gd name="T76" fmla="*/ 82 w 296"/>
                  <a:gd name="T77" fmla="*/ 60 h 122"/>
                  <a:gd name="T78" fmla="*/ 100 w 296"/>
                  <a:gd name="T79" fmla="*/ 51 h 122"/>
                  <a:gd name="T80" fmla="*/ 119 w 296"/>
                  <a:gd name="T81" fmla="*/ 42 h 122"/>
                  <a:gd name="T82" fmla="*/ 139 w 296"/>
                  <a:gd name="T83" fmla="*/ 37 h 122"/>
                  <a:gd name="T84" fmla="*/ 160 w 296"/>
                  <a:gd name="T85" fmla="*/ 32 h 122"/>
                  <a:gd name="T86" fmla="*/ 179 w 296"/>
                  <a:gd name="T87" fmla="*/ 32 h 122"/>
                  <a:gd name="T88" fmla="*/ 199 w 296"/>
                  <a:gd name="T89" fmla="*/ 33 h 122"/>
                  <a:gd name="T90" fmla="*/ 210 w 296"/>
                  <a:gd name="T91" fmla="*/ 37 h 122"/>
                  <a:gd name="T92" fmla="*/ 217 w 296"/>
                  <a:gd name="T93" fmla="*/ 46 h 122"/>
                  <a:gd name="T94" fmla="*/ 211 w 296"/>
                  <a:gd name="T95" fmla="*/ 58 h 122"/>
                  <a:gd name="T96" fmla="*/ 204 w 296"/>
                  <a:gd name="T97" fmla="*/ 67 h 122"/>
                  <a:gd name="T98" fmla="*/ 206 w 296"/>
                  <a:gd name="T99" fmla="*/ 83 h 122"/>
                  <a:gd name="T100" fmla="*/ 241 w 296"/>
                  <a:gd name="T101" fmla="*/ 74 h 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6"/>
                  <a:gd name="T154" fmla="*/ 0 h 122"/>
                  <a:gd name="T155" fmla="*/ 296 w 296"/>
                  <a:gd name="T156" fmla="*/ 122 h 1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6" h="122">
                    <a:moveTo>
                      <a:pt x="241" y="74"/>
                    </a:moveTo>
                    <a:lnTo>
                      <a:pt x="243" y="72"/>
                    </a:lnTo>
                    <a:lnTo>
                      <a:pt x="252" y="69"/>
                    </a:lnTo>
                    <a:lnTo>
                      <a:pt x="257" y="65"/>
                    </a:lnTo>
                    <a:lnTo>
                      <a:pt x="264" y="62"/>
                    </a:lnTo>
                    <a:lnTo>
                      <a:pt x="270" y="58"/>
                    </a:lnTo>
                    <a:lnTo>
                      <a:pt x="277" y="55"/>
                    </a:lnTo>
                    <a:lnTo>
                      <a:pt x="282" y="49"/>
                    </a:lnTo>
                    <a:lnTo>
                      <a:pt x="288" y="44"/>
                    </a:lnTo>
                    <a:lnTo>
                      <a:pt x="291" y="39"/>
                    </a:lnTo>
                    <a:lnTo>
                      <a:pt x="295" y="35"/>
                    </a:lnTo>
                    <a:lnTo>
                      <a:pt x="296" y="28"/>
                    </a:lnTo>
                    <a:lnTo>
                      <a:pt x="296" y="23"/>
                    </a:lnTo>
                    <a:lnTo>
                      <a:pt x="293" y="17"/>
                    </a:lnTo>
                    <a:lnTo>
                      <a:pt x="289" y="14"/>
                    </a:lnTo>
                    <a:lnTo>
                      <a:pt x="282" y="9"/>
                    </a:lnTo>
                    <a:lnTo>
                      <a:pt x="273" y="5"/>
                    </a:lnTo>
                    <a:lnTo>
                      <a:pt x="263" y="1"/>
                    </a:lnTo>
                    <a:lnTo>
                      <a:pt x="252" y="1"/>
                    </a:lnTo>
                    <a:lnTo>
                      <a:pt x="245" y="0"/>
                    </a:lnTo>
                    <a:lnTo>
                      <a:pt x="240" y="0"/>
                    </a:lnTo>
                    <a:lnTo>
                      <a:pt x="234" y="0"/>
                    </a:lnTo>
                    <a:lnTo>
                      <a:pt x="227" y="1"/>
                    </a:lnTo>
                    <a:lnTo>
                      <a:pt x="220" y="1"/>
                    </a:lnTo>
                    <a:lnTo>
                      <a:pt x="213" y="1"/>
                    </a:lnTo>
                    <a:lnTo>
                      <a:pt x="206" y="1"/>
                    </a:lnTo>
                    <a:lnTo>
                      <a:pt x="199" y="3"/>
                    </a:lnTo>
                    <a:lnTo>
                      <a:pt x="192" y="3"/>
                    </a:lnTo>
                    <a:lnTo>
                      <a:pt x="183" y="5"/>
                    </a:lnTo>
                    <a:lnTo>
                      <a:pt x="174" y="7"/>
                    </a:lnTo>
                    <a:lnTo>
                      <a:pt x="167" y="10"/>
                    </a:lnTo>
                    <a:lnTo>
                      <a:pt x="158" y="10"/>
                    </a:lnTo>
                    <a:lnTo>
                      <a:pt x="151" y="12"/>
                    </a:lnTo>
                    <a:lnTo>
                      <a:pt x="142" y="16"/>
                    </a:lnTo>
                    <a:lnTo>
                      <a:pt x="135" y="19"/>
                    </a:lnTo>
                    <a:lnTo>
                      <a:pt x="126" y="21"/>
                    </a:lnTo>
                    <a:lnTo>
                      <a:pt x="119" y="24"/>
                    </a:lnTo>
                    <a:lnTo>
                      <a:pt x="110" y="28"/>
                    </a:lnTo>
                    <a:lnTo>
                      <a:pt x="103" y="32"/>
                    </a:lnTo>
                    <a:lnTo>
                      <a:pt x="94" y="35"/>
                    </a:lnTo>
                    <a:lnTo>
                      <a:pt x="87" y="39"/>
                    </a:lnTo>
                    <a:lnTo>
                      <a:pt x="80" y="42"/>
                    </a:lnTo>
                    <a:lnTo>
                      <a:pt x="73" y="48"/>
                    </a:lnTo>
                    <a:lnTo>
                      <a:pt x="64" y="51"/>
                    </a:lnTo>
                    <a:lnTo>
                      <a:pt x="57" y="55"/>
                    </a:lnTo>
                    <a:lnTo>
                      <a:pt x="50" y="58"/>
                    </a:lnTo>
                    <a:lnTo>
                      <a:pt x="43" y="64"/>
                    </a:lnTo>
                    <a:lnTo>
                      <a:pt x="38" y="65"/>
                    </a:lnTo>
                    <a:lnTo>
                      <a:pt x="30" y="71"/>
                    </a:lnTo>
                    <a:lnTo>
                      <a:pt x="25" y="74"/>
                    </a:lnTo>
                    <a:lnTo>
                      <a:pt x="23" y="79"/>
                    </a:lnTo>
                    <a:lnTo>
                      <a:pt x="15" y="87"/>
                    </a:lnTo>
                    <a:lnTo>
                      <a:pt x="7" y="94"/>
                    </a:lnTo>
                    <a:lnTo>
                      <a:pt x="4" y="99"/>
                    </a:lnTo>
                    <a:lnTo>
                      <a:pt x="2" y="106"/>
                    </a:lnTo>
                    <a:lnTo>
                      <a:pt x="0" y="110"/>
                    </a:lnTo>
                    <a:lnTo>
                      <a:pt x="2" y="115"/>
                    </a:lnTo>
                    <a:lnTo>
                      <a:pt x="4" y="118"/>
                    </a:lnTo>
                    <a:lnTo>
                      <a:pt x="9" y="122"/>
                    </a:lnTo>
                    <a:lnTo>
                      <a:pt x="15" y="122"/>
                    </a:lnTo>
                    <a:lnTo>
                      <a:pt x="23" y="122"/>
                    </a:lnTo>
                    <a:lnTo>
                      <a:pt x="29" y="120"/>
                    </a:lnTo>
                    <a:lnTo>
                      <a:pt x="34" y="120"/>
                    </a:lnTo>
                    <a:lnTo>
                      <a:pt x="39" y="118"/>
                    </a:lnTo>
                    <a:lnTo>
                      <a:pt x="46" y="117"/>
                    </a:lnTo>
                    <a:lnTo>
                      <a:pt x="80" y="110"/>
                    </a:lnTo>
                    <a:lnTo>
                      <a:pt x="66" y="95"/>
                    </a:lnTo>
                    <a:lnTo>
                      <a:pt x="61" y="97"/>
                    </a:lnTo>
                    <a:lnTo>
                      <a:pt x="54" y="99"/>
                    </a:lnTo>
                    <a:lnTo>
                      <a:pt x="52" y="95"/>
                    </a:lnTo>
                    <a:lnTo>
                      <a:pt x="50" y="94"/>
                    </a:lnTo>
                    <a:lnTo>
                      <a:pt x="52" y="88"/>
                    </a:lnTo>
                    <a:lnTo>
                      <a:pt x="57" y="83"/>
                    </a:lnTo>
                    <a:lnTo>
                      <a:pt x="59" y="78"/>
                    </a:lnTo>
                    <a:lnTo>
                      <a:pt x="64" y="74"/>
                    </a:lnTo>
                    <a:lnTo>
                      <a:pt x="69" y="69"/>
                    </a:lnTo>
                    <a:lnTo>
                      <a:pt x="77" y="65"/>
                    </a:lnTo>
                    <a:lnTo>
                      <a:pt x="82" y="60"/>
                    </a:lnTo>
                    <a:lnTo>
                      <a:pt x="93" y="56"/>
                    </a:lnTo>
                    <a:lnTo>
                      <a:pt x="100" y="51"/>
                    </a:lnTo>
                    <a:lnTo>
                      <a:pt x="110" y="48"/>
                    </a:lnTo>
                    <a:lnTo>
                      <a:pt x="119" y="42"/>
                    </a:lnTo>
                    <a:lnTo>
                      <a:pt x="128" y="39"/>
                    </a:lnTo>
                    <a:lnTo>
                      <a:pt x="139" y="37"/>
                    </a:lnTo>
                    <a:lnTo>
                      <a:pt x="149" y="35"/>
                    </a:lnTo>
                    <a:lnTo>
                      <a:pt x="160" y="32"/>
                    </a:lnTo>
                    <a:lnTo>
                      <a:pt x="171" y="32"/>
                    </a:lnTo>
                    <a:lnTo>
                      <a:pt x="179" y="32"/>
                    </a:lnTo>
                    <a:lnTo>
                      <a:pt x="192" y="33"/>
                    </a:lnTo>
                    <a:lnTo>
                      <a:pt x="199" y="33"/>
                    </a:lnTo>
                    <a:lnTo>
                      <a:pt x="206" y="35"/>
                    </a:lnTo>
                    <a:lnTo>
                      <a:pt x="210" y="37"/>
                    </a:lnTo>
                    <a:lnTo>
                      <a:pt x="213" y="40"/>
                    </a:lnTo>
                    <a:lnTo>
                      <a:pt x="217" y="46"/>
                    </a:lnTo>
                    <a:lnTo>
                      <a:pt x="215" y="53"/>
                    </a:lnTo>
                    <a:lnTo>
                      <a:pt x="211" y="58"/>
                    </a:lnTo>
                    <a:lnTo>
                      <a:pt x="208" y="64"/>
                    </a:lnTo>
                    <a:lnTo>
                      <a:pt x="204" y="67"/>
                    </a:lnTo>
                    <a:lnTo>
                      <a:pt x="202" y="69"/>
                    </a:lnTo>
                    <a:lnTo>
                      <a:pt x="206" y="83"/>
                    </a:lnTo>
                    <a:lnTo>
                      <a:pt x="241" y="74"/>
                    </a:lnTo>
                    <a:close/>
                  </a:path>
                </a:pathLst>
              </a:custGeom>
              <a:solidFill>
                <a:srgbClr val="000000"/>
              </a:solidFill>
              <a:ln w="9525">
                <a:noFill/>
                <a:round/>
                <a:headEnd/>
                <a:tailEnd/>
              </a:ln>
            </p:spPr>
            <p:txBody>
              <a:bodyPr/>
              <a:lstStyle/>
              <a:p>
                <a:endParaRPr lang="en-US"/>
              </a:p>
            </p:txBody>
          </p:sp>
          <p:sp>
            <p:nvSpPr>
              <p:cNvPr id="22612" name="Freeform 73"/>
              <p:cNvSpPr>
                <a:spLocks/>
              </p:cNvSpPr>
              <p:nvPr/>
            </p:nvSpPr>
            <p:spPr bwMode="auto">
              <a:xfrm flipH="1">
                <a:off x="7217671" y="1214422"/>
                <a:ext cx="445871" cy="409555"/>
              </a:xfrm>
              <a:custGeom>
                <a:avLst/>
                <a:gdLst>
                  <a:gd name="T0" fmla="*/ 174 w 181"/>
                  <a:gd name="T1" fmla="*/ 74 h 151"/>
                  <a:gd name="T2" fmla="*/ 159 w 181"/>
                  <a:gd name="T3" fmla="*/ 62 h 151"/>
                  <a:gd name="T4" fmla="*/ 145 w 181"/>
                  <a:gd name="T5" fmla="*/ 53 h 151"/>
                  <a:gd name="T6" fmla="*/ 133 w 181"/>
                  <a:gd name="T7" fmla="*/ 46 h 151"/>
                  <a:gd name="T8" fmla="*/ 120 w 181"/>
                  <a:gd name="T9" fmla="*/ 46 h 151"/>
                  <a:gd name="T10" fmla="*/ 108 w 181"/>
                  <a:gd name="T11" fmla="*/ 48 h 151"/>
                  <a:gd name="T12" fmla="*/ 96 w 181"/>
                  <a:gd name="T13" fmla="*/ 55 h 151"/>
                  <a:gd name="T14" fmla="*/ 87 w 181"/>
                  <a:gd name="T15" fmla="*/ 64 h 151"/>
                  <a:gd name="T16" fmla="*/ 78 w 181"/>
                  <a:gd name="T17" fmla="*/ 74 h 151"/>
                  <a:gd name="T18" fmla="*/ 73 w 181"/>
                  <a:gd name="T19" fmla="*/ 87 h 151"/>
                  <a:gd name="T20" fmla="*/ 71 w 181"/>
                  <a:gd name="T21" fmla="*/ 96 h 151"/>
                  <a:gd name="T22" fmla="*/ 69 w 181"/>
                  <a:gd name="T23" fmla="*/ 96 h 151"/>
                  <a:gd name="T24" fmla="*/ 60 w 181"/>
                  <a:gd name="T25" fmla="*/ 85 h 151"/>
                  <a:gd name="T26" fmla="*/ 50 w 181"/>
                  <a:gd name="T27" fmla="*/ 76 h 151"/>
                  <a:gd name="T28" fmla="*/ 41 w 181"/>
                  <a:gd name="T29" fmla="*/ 74 h 151"/>
                  <a:gd name="T30" fmla="*/ 35 w 181"/>
                  <a:gd name="T31" fmla="*/ 80 h 151"/>
                  <a:gd name="T32" fmla="*/ 30 w 181"/>
                  <a:gd name="T33" fmla="*/ 90 h 151"/>
                  <a:gd name="T34" fmla="*/ 27 w 181"/>
                  <a:gd name="T35" fmla="*/ 101 h 151"/>
                  <a:gd name="T36" fmla="*/ 25 w 181"/>
                  <a:gd name="T37" fmla="*/ 117 h 151"/>
                  <a:gd name="T38" fmla="*/ 23 w 181"/>
                  <a:gd name="T39" fmla="*/ 133 h 151"/>
                  <a:gd name="T40" fmla="*/ 23 w 181"/>
                  <a:gd name="T41" fmla="*/ 143 h 151"/>
                  <a:gd name="T42" fmla="*/ 12 w 181"/>
                  <a:gd name="T43" fmla="*/ 151 h 151"/>
                  <a:gd name="T44" fmla="*/ 7 w 181"/>
                  <a:gd name="T45" fmla="*/ 142 h 151"/>
                  <a:gd name="T46" fmla="*/ 5 w 181"/>
                  <a:gd name="T47" fmla="*/ 133 h 151"/>
                  <a:gd name="T48" fmla="*/ 3 w 181"/>
                  <a:gd name="T49" fmla="*/ 122 h 151"/>
                  <a:gd name="T50" fmla="*/ 0 w 181"/>
                  <a:gd name="T51" fmla="*/ 110 h 151"/>
                  <a:gd name="T52" fmla="*/ 0 w 181"/>
                  <a:gd name="T53" fmla="*/ 96 h 151"/>
                  <a:gd name="T54" fmla="*/ 5 w 181"/>
                  <a:gd name="T55" fmla="*/ 81 h 151"/>
                  <a:gd name="T56" fmla="*/ 12 w 181"/>
                  <a:gd name="T57" fmla="*/ 69 h 151"/>
                  <a:gd name="T58" fmla="*/ 19 w 181"/>
                  <a:gd name="T59" fmla="*/ 57 h 151"/>
                  <a:gd name="T60" fmla="*/ 30 w 181"/>
                  <a:gd name="T61" fmla="*/ 51 h 151"/>
                  <a:gd name="T62" fmla="*/ 48 w 181"/>
                  <a:gd name="T63" fmla="*/ 48 h 151"/>
                  <a:gd name="T64" fmla="*/ 62 w 181"/>
                  <a:gd name="T65" fmla="*/ 51 h 151"/>
                  <a:gd name="T66" fmla="*/ 69 w 181"/>
                  <a:gd name="T67" fmla="*/ 55 h 151"/>
                  <a:gd name="T68" fmla="*/ 69 w 181"/>
                  <a:gd name="T69" fmla="*/ 48 h 151"/>
                  <a:gd name="T70" fmla="*/ 76 w 181"/>
                  <a:gd name="T71" fmla="*/ 32 h 151"/>
                  <a:gd name="T72" fmla="*/ 89 w 181"/>
                  <a:gd name="T73" fmla="*/ 14 h 151"/>
                  <a:gd name="T74" fmla="*/ 97 w 181"/>
                  <a:gd name="T75" fmla="*/ 7 h 151"/>
                  <a:gd name="T76" fmla="*/ 110 w 181"/>
                  <a:gd name="T77" fmla="*/ 2 h 151"/>
                  <a:gd name="T78" fmla="*/ 120 w 181"/>
                  <a:gd name="T79" fmla="*/ 0 h 151"/>
                  <a:gd name="T80" fmla="*/ 133 w 181"/>
                  <a:gd name="T81" fmla="*/ 9 h 151"/>
                  <a:gd name="T82" fmla="*/ 144 w 181"/>
                  <a:gd name="T83" fmla="*/ 19 h 151"/>
                  <a:gd name="T84" fmla="*/ 156 w 181"/>
                  <a:gd name="T85" fmla="*/ 33 h 151"/>
                  <a:gd name="T86" fmla="*/ 165 w 181"/>
                  <a:gd name="T87" fmla="*/ 48 h 151"/>
                  <a:gd name="T88" fmla="*/ 174 w 181"/>
                  <a:gd name="T89" fmla="*/ 62 h 151"/>
                  <a:gd name="T90" fmla="*/ 181 w 181"/>
                  <a:gd name="T91" fmla="*/ 76 h 151"/>
                  <a:gd name="T92" fmla="*/ 175 w 181"/>
                  <a:gd name="T93" fmla="*/ 76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51"/>
                  <a:gd name="T143" fmla="*/ 181 w 18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51">
                    <a:moveTo>
                      <a:pt x="175" y="76"/>
                    </a:moveTo>
                    <a:lnTo>
                      <a:pt x="174" y="74"/>
                    </a:lnTo>
                    <a:lnTo>
                      <a:pt x="168" y="69"/>
                    </a:lnTo>
                    <a:lnTo>
                      <a:pt x="159" y="62"/>
                    </a:lnTo>
                    <a:lnTo>
                      <a:pt x="151" y="55"/>
                    </a:lnTo>
                    <a:lnTo>
                      <a:pt x="145" y="53"/>
                    </a:lnTo>
                    <a:lnTo>
                      <a:pt x="138" y="49"/>
                    </a:lnTo>
                    <a:lnTo>
                      <a:pt x="133" y="46"/>
                    </a:lnTo>
                    <a:lnTo>
                      <a:pt x="126" y="46"/>
                    </a:lnTo>
                    <a:lnTo>
                      <a:pt x="120" y="46"/>
                    </a:lnTo>
                    <a:lnTo>
                      <a:pt x="115" y="46"/>
                    </a:lnTo>
                    <a:lnTo>
                      <a:pt x="108" y="48"/>
                    </a:lnTo>
                    <a:lnTo>
                      <a:pt x="103" y="53"/>
                    </a:lnTo>
                    <a:lnTo>
                      <a:pt x="96" y="55"/>
                    </a:lnTo>
                    <a:lnTo>
                      <a:pt x="90" y="60"/>
                    </a:lnTo>
                    <a:lnTo>
                      <a:pt x="87" y="64"/>
                    </a:lnTo>
                    <a:lnTo>
                      <a:pt x="83" y="67"/>
                    </a:lnTo>
                    <a:lnTo>
                      <a:pt x="78" y="74"/>
                    </a:lnTo>
                    <a:lnTo>
                      <a:pt x="74" y="81"/>
                    </a:lnTo>
                    <a:lnTo>
                      <a:pt x="73" y="87"/>
                    </a:lnTo>
                    <a:lnTo>
                      <a:pt x="71" y="92"/>
                    </a:lnTo>
                    <a:lnTo>
                      <a:pt x="71" y="96"/>
                    </a:lnTo>
                    <a:lnTo>
                      <a:pt x="71" y="97"/>
                    </a:lnTo>
                    <a:lnTo>
                      <a:pt x="69" y="96"/>
                    </a:lnTo>
                    <a:lnTo>
                      <a:pt x="66" y="90"/>
                    </a:lnTo>
                    <a:lnTo>
                      <a:pt x="60" y="85"/>
                    </a:lnTo>
                    <a:lnTo>
                      <a:pt x="57" y="80"/>
                    </a:lnTo>
                    <a:lnTo>
                      <a:pt x="50" y="76"/>
                    </a:lnTo>
                    <a:lnTo>
                      <a:pt x="42" y="74"/>
                    </a:lnTo>
                    <a:lnTo>
                      <a:pt x="41" y="74"/>
                    </a:lnTo>
                    <a:lnTo>
                      <a:pt x="37" y="76"/>
                    </a:lnTo>
                    <a:lnTo>
                      <a:pt x="35" y="80"/>
                    </a:lnTo>
                    <a:lnTo>
                      <a:pt x="34" y="87"/>
                    </a:lnTo>
                    <a:lnTo>
                      <a:pt x="30" y="90"/>
                    </a:lnTo>
                    <a:lnTo>
                      <a:pt x="30" y="96"/>
                    </a:lnTo>
                    <a:lnTo>
                      <a:pt x="27" y="101"/>
                    </a:lnTo>
                    <a:lnTo>
                      <a:pt x="27" y="106"/>
                    </a:lnTo>
                    <a:lnTo>
                      <a:pt x="25" y="117"/>
                    </a:lnTo>
                    <a:lnTo>
                      <a:pt x="25" y="126"/>
                    </a:lnTo>
                    <a:lnTo>
                      <a:pt x="23" y="133"/>
                    </a:lnTo>
                    <a:lnTo>
                      <a:pt x="23" y="140"/>
                    </a:lnTo>
                    <a:lnTo>
                      <a:pt x="23" y="143"/>
                    </a:lnTo>
                    <a:lnTo>
                      <a:pt x="23" y="145"/>
                    </a:lnTo>
                    <a:lnTo>
                      <a:pt x="12" y="151"/>
                    </a:lnTo>
                    <a:lnTo>
                      <a:pt x="11" y="147"/>
                    </a:lnTo>
                    <a:lnTo>
                      <a:pt x="7" y="142"/>
                    </a:lnTo>
                    <a:lnTo>
                      <a:pt x="5" y="136"/>
                    </a:lnTo>
                    <a:lnTo>
                      <a:pt x="5" y="133"/>
                    </a:lnTo>
                    <a:lnTo>
                      <a:pt x="3" y="127"/>
                    </a:lnTo>
                    <a:lnTo>
                      <a:pt x="3" y="122"/>
                    </a:lnTo>
                    <a:lnTo>
                      <a:pt x="0" y="115"/>
                    </a:lnTo>
                    <a:lnTo>
                      <a:pt x="0" y="110"/>
                    </a:lnTo>
                    <a:lnTo>
                      <a:pt x="0" y="103"/>
                    </a:lnTo>
                    <a:lnTo>
                      <a:pt x="0" y="96"/>
                    </a:lnTo>
                    <a:lnTo>
                      <a:pt x="2" y="88"/>
                    </a:lnTo>
                    <a:lnTo>
                      <a:pt x="5" y="81"/>
                    </a:lnTo>
                    <a:lnTo>
                      <a:pt x="7" y="76"/>
                    </a:lnTo>
                    <a:lnTo>
                      <a:pt x="12" y="69"/>
                    </a:lnTo>
                    <a:lnTo>
                      <a:pt x="14" y="62"/>
                    </a:lnTo>
                    <a:lnTo>
                      <a:pt x="19" y="57"/>
                    </a:lnTo>
                    <a:lnTo>
                      <a:pt x="25" y="53"/>
                    </a:lnTo>
                    <a:lnTo>
                      <a:pt x="30" y="51"/>
                    </a:lnTo>
                    <a:lnTo>
                      <a:pt x="39" y="48"/>
                    </a:lnTo>
                    <a:lnTo>
                      <a:pt x="48" y="48"/>
                    </a:lnTo>
                    <a:lnTo>
                      <a:pt x="55" y="48"/>
                    </a:lnTo>
                    <a:lnTo>
                      <a:pt x="62" y="51"/>
                    </a:lnTo>
                    <a:lnTo>
                      <a:pt x="67" y="53"/>
                    </a:lnTo>
                    <a:lnTo>
                      <a:pt x="69" y="55"/>
                    </a:lnTo>
                    <a:lnTo>
                      <a:pt x="69" y="53"/>
                    </a:lnTo>
                    <a:lnTo>
                      <a:pt x="69" y="48"/>
                    </a:lnTo>
                    <a:lnTo>
                      <a:pt x="73" y="41"/>
                    </a:lnTo>
                    <a:lnTo>
                      <a:pt x="76" y="32"/>
                    </a:lnTo>
                    <a:lnTo>
                      <a:pt x="81" y="23"/>
                    </a:lnTo>
                    <a:lnTo>
                      <a:pt x="89" y="14"/>
                    </a:lnTo>
                    <a:lnTo>
                      <a:pt x="92" y="10"/>
                    </a:lnTo>
                    <a:lnTo>
                      <a:pt x="97" y="7"/>
                    </a:lnTo>
                    <a:lnTo>
                      <a:pt x="103" y="3"/>
                    </a:lnTo>
                    <a:lnTo>
                      <a:pt x="110" y="2"/>
                    </a:lnTo>
                    <a:lnTo>
                      <a:pt x="115" y="0"/>
                    </a:lnTo>
                    <a:lnTo>
                      <a:pt x="120" y="0"/>
                    </a:lnTo>
                    <a:lnTo>
                      <a:pt x="126" y="3"/>
                    </a:lnTo>
                    <a:lnTo>
                      <a:pt x="133" y="9"/>
                    </a:lnTo>
                    <a:lnTo>
                      <a:pt x="138" y="12"/>
                    </a:lnTo>
                    <a:lnTo>
                      <a:pt x="144" y="19"/>
                    </a:lnTo>
                    <a:lnTo>
                      <a:pt x="151" y="26"/>
                    </a:lnTo>
                    <a:lnTo>
                      <a:pt x="156" y="33"/>
                    </a:lnTo>
                    <a:lnTo>
                      <a:pt x="159" y="41"/>
                    </a:lnTo>
                    <a:lnTo>
                      <a:pt x="165" y="48"/>
                    </a:lnTo>
                    <a:lnTo>
                      <a:pt x="168" y="55"/>
                    </a:lnTo>
                    <a:lnTo>
                      <a:pt x="174" y="62"/>
                    </a:lnTo>
                    <a:lnTo>
                      <a:pt x="179" y="71"/>
                    </a:lnTo>
                    <a:lnTo>
                      <a:pt x="181" y="76"/>
                    </a:lnTo>
                    <a:lnTo>
                      <a:pt x="175" y="76"/>
                    </a:lnTo>
                    <a:close/>
                  </a:path>
                </a:pathLst>
              </a:custGeom>
              <a:solidFill>
                <a:srgbClr val="000000"/>
              </a:solidFill>
              <a:ln w="9525">
                <a:noFill/>
                <a:round/>
                <a:headEnd/>
                <a:tailEnd/>
              </a:ln>
            </p:spPr>
            <p:txBody>
              <a:bodyPr/>
              <a:lstStyle/>
              <a:p>
                <a:endParaRPr lang="en-US"/>
              </a:p>
            </p:txBody>
          </p:sp>
          <p:sp>
            <p:nvSpPr>
              <p:cNvPr id="22613" name="Freeform 74"/>
              <p:cNvSpPr>
                <a:spLocks/>
              </p:cNvSpPr>
              <p:nvPr/>
            </p:nvSpPr>
            <p:spPr bwMode="auto">
              <a:xfrm flipH="1">
                <a:off x="7239840" y="1371734"/>
                <a:ext cx="226631" cy="67807"/>
              </a:xfrm>
              <a:custGeom>
                <a:avLst/>
                <a:gdLst>
                  <a:gd name="T0" fmla="*/ 87 w 92"/>
                  <a:gd name="T1" fmla="*/ 0 h 25"/>
                  <a:gd name="T2" fmla="*/ 85 w 92"/>
                  <a:gd name="T3" fmla="*/ 0 h 25"/>
                  <a:gd name="T4" fmla="*/ 81 w 92"/>
                  <a:gd name="T5" fmla="*/ 0 h 25"/>
                  <a:gd name="T6" fmla="*/ 78 w 92"/>
                  <a:gd name="T7" fmla="*/ 0 h 25"/>
                  <a:gd name="T8" fmla="*/ 72 w 92"/>
                  <a:gd name="T9" fmla="*/ 2 h 25"/>
                  <a:gd name="T10" fmla="*/ 65 w 92"/>
                  <a:gd name="T11" fmla="*/ 2 h 25"/>
                  <a:gd name="T12" fmla="*/ 58 w 92"/>
                  <a:gd name="T13" fmla="*/ 4 h 25"/>
                  <a:gd name="T14" fmla="*/ 49 w 92"/>
                  <a:gd name="T15" fmla="*/ 6 h 25"/>
                  <a:gd name="T16" fmla="*/ 42 w 92"/>
                  <a:gd name="T17" fmla="*/ 9 h 25"/>
                  <a:gd name="T18" fmla="*/ 33 w 92"/>
                  <a:gd name="T19" fmla="*/ 9 h 25"/>
                  <a:gd name="T20" fmla="*/ 26 w 92"/>
                  <a:gd name="T21" fmla="*/ 11 h 25"/>
                  <a:gd name="T22" fmla="*/ 19 w 92"/>
                  <a:gd name="T23" fmla="*/ 13 h 25"/>
                  <a:gd name="T24" fmla="*/ 14 w 92"/>
                  <a:gd name="T25" fmla="*/ 16 h 25"/>
                  <a:gd name="T26" fmla="*/ 7 w 92"/>
                  <a:gd name="T27" fmla="*/ 18 h 25"/>
                  <a:gd name="T28" fmla="*/ 3 w 92"/>
                  <a:gd name="T29" fmla="*/ 20 h 25"/>
                  <a:gd name="T30" fmla="*/ 0 w 92"/>
                  <a:gd name="T31" fmla="*/ 22 h 25"/>
                  <a:gd name="T32" fmla="*/ 0 w 92"/>
                  <a:gd name="T33" fmla="*/ 23 h 25"/>
                  <a:gd name="T34" fmla="*/ 3 w 92"/>
                  <a:gd name="T35" fmla="*/ 25 h 25"/>
                  <a:gd name="T36" fmla="*/ 7 w 92"/>
                  <a:gd name="T37" fmla="*/ 25 h 25"/>
                  <a:gd name="T38" fmla="*/ 12 w 92"/>
                  <a:gd name="T39" fmla="*/ 25 h 25"/>
                  <a:gd name="T40" fmla="*/ 17 w 92"/>
                  <a:gd name="T41" fmla="*/ 23 h 25"/>
                  <a:gd name="T42" fmla="*/ 25 w 92"/>
                  <a:gd name="T43" fmla="*/ 23 h 25"/>
                  <a:gd name="T44" fmla="*/ 32 w 92"/>
                  <a:gd name="T45" fmla="*/ 22 h 25"/>
                  <a:gd name="T46" fmla="*/ 39 w 92"/>
                  <a:gd name="T47" fmla="*/ 22 h 25"/>
                  <a:gd name="T48" fmla="*/ 46 w 92"/>
                  <a:gd name="T49" fmla="*/ 18 h 25"/>
                  <a:gd name="T50" fmla="*/ 55 w 92"/>
                  <a:gd name="T51" fmla="*/ 16 h 25"/>
                  <a:gd name="T52" fmla="*/ 62 w 92"/>
                  <a:gd name="T53" fmla="*/ 14 h 25"/>
                  <a:gd name="T54" fmla="*/ 71 w 92"/>
                  <a:gd name="T55" fmla="*/ 13 h 25"/>
                  <a:gd name="T56" fmla="*/ 74 w 92"/>
                  <a:gd name="T57" fmla="*/ 11 h 25"/>
                  <a:gd name="T58" fmla="*/ 79 w 92"/>
                  <a:gd name="T59" fmla="*/ 11 h 25"/>
                  <a:gd name="T60" fmla="*/ 85 w 92"/>
                  <a:gd name="T61" fmla="*/ 9 h 25"/>
                  <a:gd name="T62" fmla="*/ 88 w 92"/>
                  <a:gd name="T63" fmla="*/ 9 h 25"/>
                  <a:gd name="T64" fmla="*/ 92 w 92"/>
                  <a:gd name="T65" fmla="*/ 6 h 25"/>
                  <a:gd name="T66" fmla="*/ 90 w 92"/>
                  <a:gd name="T67" fmla="*/ 2 h 25"/>
                  <a:gd name="T68" fmla="*/ 87 w 92"/>
                  <a:gd name="T69" fmla="*/ 0 h 25"/>
                  <a:gd name="T70" fmla="*/ 87 w 92"/>
                  <a:gd name="T71" fmla="*/ 0 h 25"/>
                  <a:gd name="T72" fmla="*/ 87 w 92"/>
                  <a:gd name="T73" fmla="*/ 0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5"/>
                  <a:gd name="T113" fmla="*/ 92 w 92"/>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5">
                    <a:moveTo>
                      <a:pt x="87" y="0"/>
                    </a:moveTo>
                    <a:lnTo>
                      <a:pt x="85" y="0"/>
                    </a:lnTo>
                    <a:lnTo>
                      <a:pt x="81" y="0"/>
                    </a:lnTo>
                    <a:lnTo>
                      <a:pt x="78" y="0"/>
                    </a:lnTo>
                    <a:lnTo>
                      <a:pt x="72" y="2"/>
                    </a:lnTo>
                    <a:lnTo>
                      <a:pt x="65" y="2"/>
                    </a:lnTo>
                    <a:lnTo>
                      <a:pt x="58" y="4"/>
                    </a:lnTo>
                    <a:lnTo>
                      <a:pt x="49" y="6"/>
                    </a:lnTo>
                    <a:lnTo>
                      <a:pt x="42" y="9"/>
                    </a:lnTo>
                    <a:lnTo>
                      <a:pt x="33" y="9"/>
                    </a:lnTo>
                    <a:lnTo>
                      <a:pt x="26" y="11"/>
                    </a:lnTo>
                    <a:lnTo>
                      <a:pt x="19" y="13"/>
                    </a:lnTo>
                    <a:lnTo>
                      <a:pt x="14" y="16"/>
                    </a:lnTo>
                    <a:lnTo>
                      <a:pt x="7" y="18"/>
                    </a:lnTo>
                    <a:lnTo>
                      <a:pt x="3" y="20"/>
                    </a:lnTo>
                    <a:lnTo>
                      <a:pt x="0" y="22"/>
                    </a:lnTo>
                    <a:lnTo>
                      <a:pt x="0" y="23"/>
                    </a:lnTo>
                    <a:lnTo>
                      <a:pt x="3" y="25"/>
                    </a:lnTo>
                    <a:lnTo>
                      <a:pt x="7" y="25"/>
                    </a:lnTo>
                    <a:lnTo>
                      <a:pt x="12" y="25"/>
                    </a:lnTo>
                    <a:lnTo>
                      <a:pt x="17" y="23"/>
                    </a:lnTo>
                    <a:lnTo>
                      <a:pt x="25" y="23"/>
                    </a:lnTo>
                    <a:lnTo>
                      <a:pt x="32" y="22"/>
                    </a:lnTo>
                    <a:lnTo>
                      <a:pt x="39" y="22"/>
                    </a:lnTo>
                    <a:lnTo>
                      <a:pt x="46" y="18"/>
                    </a:lnTo>
                    <a:lnTo>
                      <a:pt x="55" y="16"/>
                    </a:lnTo>
                    <a:lnTo>
                      <a:pt x="62" y="14"/>
                    </a:lnTo>
                    <a:lnTo>
                      <a:pt x="71" y="13"/>
                    </a:lnTo>
                    <a:lnTo>
                      <a:pt x="74" y="11"/>
                    </a:lnTo>
                    <a:lnTo>
                      <a:pt x="79" y="11"/>
                    </a:lnTo>
                    <a:lnTo>
                      <a:pt x="85" y="9"/>
                    </a:lnTo>
                    <a:lnTo>
                      <a:pt x="88" y="9"/>
                    </a:lnTo>
                    <a:lnTo>
                      <a:pt x="92" y="6"/>
                    </a:lnTo>
                    <a:lnTo>
                      <a:pt x="90" y="2"/>
                    </a:lnTo>
                    <a:lnTo>
                      <a:pt x="87" y="0"/>
                    </a:lnTo>
                    <a:close/>
                  </a:path>
                </a:pathLst>
              </a:custGeom>
              <a:solidFill>
                <a:srgbClr val="000000"/>
              </a:solidFill>
              <a:ln w="9525">
                <a:noFill/>
                <a:round/>
                <a:headEnd/>
                <a:tailEnd/>
              </a:ln>
            </p:spPr>
            <p:txBody>
              <a:bodyPr/>
              <a:lstStyle/>
              <a:p>
                <a:endParaRPr lang="en-US"/>
              </a:p>
            </p:txBody>
          </p:sp>
          <p:sp>
            <p:nvSpPr>
              <p:cNvPr id="22614" name="Freeform 75"/>
              <p:cNvSpPr>
                <a:spLocks/>
              </p:cNvSpPr>
              <p:nvPr/>
            </p:nvSpPr>
            <p:spPr bwMode="auto">
              <a:xfrm flipH="1">
                <a:off x="6419535" y="3381535"/>
                <a:ext cx="1973167" cy="2262043"/>
              </a:xfrm>
              <a:custGeom>
                <a:avLst/>
                <a:gdLst>
                  <a:gd name="T0" fmla="*/ 617 w 801"/>
                  <a:gd name="T1" fmla="*/ 13 h 834"/>
                  <a:gd name="T2" fmla="*/ 689 w 801"/>
                  <a:gd name="T3" fmla="*/ 676 h 834"/>
                  <a:gd name="T4" fmla="*/ 801 w 801"/>
                  <a:gd name="T5" fmla="*/ 724 h 834"/>
                  <a:gd name="T6" fmla="*/ 768 w 801"/>
                  <a:gd name="T7" fmla="*/ 743 h 834"/>
                  <a:gd name="T8" fmla="*/ 601 w 801"/>
                  <a:gd name="T9" fmla="*/ 731 h 834"/>
                  <a:gd name="T10" fmla="*/ 409 w 801"/>
                  <a:gd name="T11" fmla="*/ 211 h 834"/>
                  <a:gd name="T12" fmla="*/ 133 w 801"/>
                  <a:gd name="T13" fmla="*/ 754 h 834"/>
                  <a:gd name="T14" fmla="*/ 32 w 801"/>
                  <a:gd name="T15" fmla="*/ 834 h 834"/>
                  <a:gd name="T16" fmla="*/ 0 w 801"/>
                  <a:gd name="T17" fmla="*/ 821 h 834"/>
                  <a:gd name="T18" fmla="*/ 53 w 801"/>
                  <a:gd name="T19" fmla="*/ 743 h 834"/>
                  <a:gd name="T20" fmla="*/ 163 w 801"/>
                  <a:gd name="T21" fmla="*/ 295 h 834"/>
                  <a:gd name="T22" fmla="*/ 229 w 801"/>
                  <a:gd name="T23" fmla="*/ 0 h 834"/>
                  <a:gd name="T24" fmla="*/ 617 w 801"/>
                  <a:gd name="T25" fmla="*/ 13 h 834"/>
                  <a:gd name="T26" fmla="*/ 617 w 801"/>
                  <a:gd name="T27" fmla="*/ 13 h 8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1"/>
                  <a:gd name="T43" fmla="*/ 0 h 834"/>
                  <a:gd name="T44" fmla="*/ 801 w 801"/>
                  <a:gd name="T45" fmla="*/ 834 h 8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1" h="834">
                    <a:moveTo>
                      <a:pt x="617" y="13"/>
                    </a:moveTo>
                    <a:lnTo>
                      <a:pt x="689" y="676"/>
                    </a:lnTo>
                    <a:lnTo>
                      <a:pt x="801" y="724"/>
                    </a:lnTo>
                    <a:lnTo>
                      <a:pt x="768" y="743"/>
                    </a:lnTo>
                    <a:lnTo>
                      <a:pt x="601" y="731"/>
                    </a:lnTo>
                    <a:lnTo>
                      <a:pt x="409" y="211"/>
                    </a:lnTo>
                    <a:lnTo>
                      <a:pt x="133" y="754"/>
                    </a:lnTo>
                    <a:lnTo>
                      <a:pt x="32" y="834"/>
                    </a:lnTo>
                    <a:lnTo>
                      <a:pt x="0" y="821"/>
                    </a:lnTo>
                    <a:lnTo>
                      <a:pt x="53" y="743"/>
                    </a:lnTo>
                    <a:lnTo>
                      <a:pt x="163" y="295"/>
                    </a:lnTo>
                    <a:lnTo>
                      <a:pt x="229" y="0"/>
                    </a:lnTo>
                    <a:lnTo>
                      <a:pt x="617" y="13"/>
                    </a:lnTo>
                    <a:close/>
                  </a:path>
                </a:pathLst>
              </a:custGeom>
              <a:solidFill>
                <a:srgbClr val="000000"/>
              </a:solidFill>
              <a:ln w="9525">
                <a:noFill/>
                <a:round/>
                <a:headEnd/>
                <a:tailEnd/>
              </a:ln>
            </p:spPr>
            <p:txBody>
              <a:bodyPr/>
              <a:lstStyle/>
              <a:p>
                <a:endParaRPr lang="en-US"/>
              </a:p>
            </p:txBody>
          </p:sp>
          <p:sp>
            <p:nvSpPr>
              <p:cNvPr id="22615" name="Freeform 76"/>
              <p:cNvSpPr>
                <a:spLocks/>
              </p:cNvSpPr>
              <p:nvPr/>
            </p:nvSpPr>
            <p:spPr bwMode="auto">
              <a:xfrm flipH="1">
                <a:off x="6808748" y="1881644"/>
                <a:ext cx="1559320" cy="1814517"/>
              </a:xfrm>
              <a:custGeom>
                <a:avLst/>
                <a:gdLst>
                  <a:gd name="T0" fmla="*/ 353 w 633"/>
                  <a:gd name="T1" fmla="*/ 0 h 669"/>
                  <a:gd name="T2" fmla="*/ 211 w 633"/>
                  <a:gd name="T3" fmla="*/ 27 h 669"/>
                  <a:gd name="T4" fmla="*/ 178 w 633"/>
                  <a:gd name="T5" fmla="*/ 45 h 669"/>
                  <a:gd name="T6" fmla="*/ 142 w 633"/>
                  <a:gd name="T7" fmla="*/ 68 h 669"/>
                  <a:gd name="T8" fmla="*/ 114 w 633"/>
                  <a:gd name="T9" fmla="*/ 87 h 669"/>
                  <a:gd name="T10" fmla="*/ 86 w 633"/>
                  <a:gd name="T11" fmla="*/ 110 h 669"/>
                  <a:gd name="T12" fmla="*/ 64 w 633"/>
                  <a:gd name="T13" fmla="*/ 131 h 669"/>
                  <a:gd name="T14" fmla="*/ 45 w 633"/>
                  <a:gd name="T15" fmla="*/ 156 h 669"/>
                  <a:gd name="T16" fmla="*/ 29 w 633"/>
                  <a:gd name="T17" fmla="*/ 181 h 669"/>
                  <a:gd name="T18" fmla="*/ 15 w 633"/>
                  <a:gd name="T19" fmla="*/ 209 h 669"/>
                  <a:gd name="T20" fmla="*/ 4 w 633"/>
                  <a:gd name="T21" fmla="*/ 240 h 669"/>
                  <a:gd name="T22" fmla="*/ 0 w 633"/>
                  <a:gd name="T23" fmla="*/ 270 h 669"/>
                  <a:gd name="T24" fmla="*/ 2 w 633"/>
                  <a:gd name="T25" fmla="*/ 305 h 669"/>
                  <a:gd name="T26" fmla="*/ 9 w 633"/>
                  <a:gd name="T27" fmla="*/ 339 h 669"/>
                  <a:gd name="T28" fmla="*/ 15 w 633"/>
                  <a:gd name="T29" fmla="*/ 369 h 669"/>
                  <a:gd name="T30" fmla="*/ 22 w 633"/>
                  <a:gd name="T31" fmla="*/ 396 h 669"/>
                  <a:gd name="T32" fmla="*/ 29 w 633"/>
                  <a:gd name="T33" fmla="*/ 422 h 669"/>
                  <a:gd name="T34" fmla="*/ 39 w 633"/>
                  <a:gd name="T35" fmla="*/ 456 h 669"/>
                  <a:gd name="T36" fmla="*/ 52 w 633"/>
                  <a:gd name="T37" fmla="*/ 488 h 669"/>
                  <a:gd name="T38" fmla="*/ 68 w 633"/>
                  <a:gd name="T39" fmla="*/ 520 h 669"/>
                  <a:gd name="T40" fmla="*/ 149 w 633"/>
                  <a:gd name="T41" fmla="*/ 520 h 669"/>
                  <a:gd name="T42" fmla="*/ 135 w 633"/>
                  <a:gd name="T43" fmla="*/ 500 h 669"/>
                  <a:gd name="T44" fmla="*/ 121 w 633"/>
                  <a:gd name="T45" fmla="*/ 479 h 669"/>
                  <a:gd name="T46" fmla="*/ 109 w 633"/>
                  <a:gd name="T47" fmla="*/ 451 h 669"/>
                  <a:gd name="T48" fmla="*/ 96 w 633"/>
                  <a:gd name="T49" fmla="*/ 417 h 669"/>
                  <a:gd name="T50" fmla="*/ 91 w 633"/>
                  <a:gd name="T51" fmla="*/ 378 h 669"/>
                  <a:gd name="T52" fmla="*/ 93 w 633"/>
                  <a:gd name="T53" fmla="*/ 337 h 669"/>
                  <a:gd name="T54" fmla="*/ 98 w 633"/>
                  <a:gd name="T55" fmla="*/ 314 h 669"/>
                  <a:gd name="T56" fmla="*/ 107 w 633"/>
                  <a:gd name="T57" fmla="*/ 291 h 669"/>
                  <a:gd name="T58" fmla="*/ 116 w 633"/>
                  <a:gd name="T59" fmla="*/ 270 h 669"/>
                  <a:gd name="T60" fmla="*/ 139 w 633"/>
                  <a:gd name="T61" fmla="*/ 240 h 669"/>
                  <a:gd name="T62" fmla="*/ 164 w 633"/>
                  <a:gd name="T63" fmla="*/ 224 h 669"/>
                  <a:gd name="T64" fmla="*/ 187 w 633"/>
                  <a:gd name="T65" fmla="*/ 218 h 669"/>
                  <a:gd name="T66" fmla="*/ 220 w 633"/>
                  <a:gd name="T67" fmla="*/ 224 h 669"/>
                  <a:gd name="T68" fmla="*/ 250 w 633"/>
                  <a:gd name="T69" fmla="*/ 236 h 669"/>
                  <a:gd name="T70" fmla="*/ 194 w 633"/>
                  <a:gd name="T71" fmla="*/ 577 h 669"/>
                  <a:gd name="T72" fmla="*/ 582 w 633"/>
                  <a:gd name="T73" fmla="*/ 314 h 669"/>
                  <a:gd name="T74" fmla="*/ 587 w 633"/>
                  <a:gd name="T75" fmla="*/ 291 h 669"/>
                  <a:gd name="T76" fmla="*/ 596 w 633"/>
                  <a:gd name="T77" fmla="*/ 259 h 669"/>
                  <a:gd name="T78" fmla="*/ 605 w 633"/>
                  <a:gd name="T79" fmla="*/ 220 h 669"/>
                  <a:gd name="T80" fmla="*/ 609 w 633"/>
                  <a:gd name="T81" fmla="*/ 194 h 669"/>
                  <a:gd name="T82" fmla="*/ 614 w 633"/>
                  <a:gd name="T83" fmla="*/ 156 h 669"/>
                  <a:gd name="T84" fmla="*/ 616 w 633"/>
                  <a:gd name="T85" fmla="*/ 117 h 669"/>
                  <a:gd name="T86" fmla="*/ 614 w 633"/>
                  <a:gd name="T87" fmla="*/ 84 h 669"/>
                  <a:gd name="T88" fmla="*/ 600 w 633"/>
                  <a:gd name="T89" fmla="*/ 55 h 669"/>
                  <a:gd name="T90" fmla="*/ 568 w 633"/>
                  <a:gd name="T91" fmla="*/ 30 h 669"/>
                  <a:gd name="T92" fmla="*/ 536 w 633"/>
                  <a:gd name="T93" fmla="*/ 18 h 669"/>
                  <a:gd name="T94" fmla="*/ 509 w 633"/>
                  <a:gd name="T95" fmla="*/ 14 h 6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9"/>
                  <a:gd name="T146" fmla="*/ 633 w 633"/>
                  <a:gd name="T147" fmla="*/ 669 h 6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9">
                    <a:moveTo>
                      <a:pt x="508" y="16"/>
                    </a:moveTo>
                    <a:lnTo>
                      <a:pt x="458" y="296"/>
                    </a:lnTo>
                    <a:lnTo>
                      <a:pt x="378" y="45"/>
                    </a:lnTo>
                    <a:lnTo>
                      <a:pt x="353" y="0"/>
                    </a:lnTo>
                    <a:lnTo>
                      <a:pt x="229" y="22"/>
                    </a:lnTo>
                    <a:lnTo>
                      <a:pt x="226" y="22"/>
                    </a:lnTo>
                    <a:lnTo>
                      <a:pt x="219" y="25"/>
                    </a:lnTo>
                    <a:lnTo>
                      <a:pt x="211" y="27"/>
                    </a:lnTo>
                    <a:lnTo>
                      <a:pt x="204" y="32"/>
                    </a:lnTo>
                    <a:lnTo>
                      <a:pt x="197" y="34"/>
                    </a:lnTo>
                    <a:lnTo>
                      <a:pt x="188" y="41"/>
                    </a:lnTo>
                    <a:lnTo>
                      <a:pt x="178" y="45"/>
                    </a:lnTo>
                    <a:lnTo>
                      <a:pt x="169" y="52"/>
                    </a:lnTo>
                    <a:lnTo>
                      <a:pt x="158" y="55"/>
                    </a:lnTo>
                    <a:lnTo>
                      <a:pt x="148" y="64"/>
                    </a:lnTo>
                    <a:lnTo>
                      <a:pt x="142" y="68"/>
                    </a:lnTo>
                    <a:lnTo>
                      <a:pt x="137" y="71"/>
                    </a:lnTo>
                    <a:lnTo>
                      <a:pt x="130" y="75"/>
                    </a:lnTo>
                    <a:lnTo>
                      <a:pt x="126" y="80"/>
                    </a:lnTo>
                    <a:lnTo>
                      <a:pt x="114" y="87"/>
                    </a:lnTo>
                    <a:lnTo>
                      <a:pt x="103" y="98"/>
                    </a:lnTo>
                    <a:lnTo>
                      <a:pt x="98" y="101"/>
                    </a:lnTo>
                    <a:lnTo>
                      <a:pt x="93" y="107"/>
                    </a:lnTo>
                    <a:lnTo>
                      <a:pt x="86" y="110"/>
                    </a:lnTo>
                    <a:lnTo>
                      <a:pt x="80" y="116"/>
                    </a:lnTo>
                    <a:lnTo>
                      <a:pt x="75" y="121"/>
                    </a:lnTo>
                    <a:lnTo>
                      <a:pt x="70" y="126"/>
                    </a:lnTo>
                    <a:lnTo>
                      <a:pt x="64" y="131"/>
                    </a:lnTo>
                    <a:lnTo>
                      <a:pt x="59" y="139"/>
                    </a:lnTo>
                    <a:lnTo>
                      <a:pt x="54" y="144"/>
                    </a:lnTo>
                    <a:lnTo>
                      <a:pt x="50" y="149"/>
                    </a:lnTo>
                    <a:lnTo>
                      <a:pt x="45" y="156"/>
                    </a:lnTo>
                    <a:lnTo>
                      <a:pt x="39" y="162"/>
                    </a:lnTo>
                    <a:lnTo>
                      <a:pt x="36" y="169"/>
                    </a:lnTo>
                    <a:lnTo>
                      <a:pt x="31" y="176"/>
                    </a:lnTo>
                    <a:lnTo>
                      <a:pt x="29" y="181"/>
                    </a:lnTo>
                    <a:lnTo>
                      <a:pt x="25" y="188"/>
                    </a:lnTo>
                    <a:lnTo>
                      <a:pt x="22" y="195"/>
                    </a:lnTo>
                    <a:lnTo>
                      <a:pt x="16" y="202"/>
                    </a:lnTo>
                    <a:lnTo>
                      <a:pt x="15" y="209"/>
                    </a:lnTo>
                    <a:lnTo>
                      <a:pt x="11" y="217"/>
                    </a:lnTo>
                    <a:lnTo>
                      <a:pt x="9" y="224"/>
                    </a:lnTo>
                    <a:lnTo>
                      <a:pt x="8" y="233"/>
                    </a:lnTo>
                    <a:lnTo>
                      <a:pt x="4" y="240"/>
                    </a:lnTo>
                    <a:lnTo>
                      <a:pt x="4" y="247"/>
                    </a:lnTo>
                    <a:lnTo>
                      <a:pt x="2" y="254"/>
                    </a:lnTo>
                    <a:lnTo>
                      <a:pt x="0" y="263"/>
                    </a:lnTo>
                    <a:lnTo>
                      <a:pt x="0" y="270"/>
                    </a:lnTo>
                    <a:lnTo>
                      <a:pt x="0" y="279"/>
                    </a:lnTo>
                    <a:lnTo>
                      <a:pt x="0" y="288"/>
                    </a:lnTo>
                    <a:lnTo>
                      <a:pt x="0" y="296"/>
                    </a:lnTo>
                    <a:lnTo>
                      <a:pt x="2" y="305"/>
                    </a:lnTo>
                    <a:lnTo>
                      <a:pt x="4" y="316"/>
                    </a:lnTo>
                    <a:lnTo>
                      <a:pt x="6" y="323"/>
                    </a:lnTo>
                    <a:lnTo>
                      <a:pt x="8" y="332"/>
                    </a:lnTo>
                    <a:lnTo>
                      <a:pt x="9" y="339"/>
                    </a:lnTo>
                    <a:lnTo>
                      <a:pt x="11" y="348"/>
                    </a:lnTo>
                    <a:lnTo>
                      <a:pt x="11" y="355"/>
                    </a:lnTo>
                    <a:lnTo>
                      <a:pt x="15" y="362"/>
                    </a:lnTo>
                    <a:lnTo>
                      <a:pt x="15" y="369"/>
                    </a:lnTo>
                    <a:lnTo>
                      <a:pt x="16" y="376"/>
                    </a:lnTo>
                    <a:lnTo>
                      <a:pt x="18" y="383"/>
                    </a:lnTo>
                    <a:lnTo>
                      <a:pt x="20" y="390"/>
                    </a:lnTo>
                    <a:lnTo>
                      <a:pt x="22" y="396"/>
                    </a:lnTo>
                    <a:lnTo>
                      <a:pt x="24" y="403"/>
                    </a:lnTo>
                    <a:lnTo>
                      <a:pt x="24" y="410"/>
                    </a:lnTo>
                    <a:lnTo>
                      <a:pt x="27" y="415"/>
                    </a:lnTo>
                    <a:lnTo>
                      <a:pt x="29" y="422"/>
                    </a:lnTo>
                    <a:lnTo>
                      <a:pt x="31" y="428"/>
                    </a:lnTo>
                    <a:lnTo>
                      <a:pt x="32" y="438"/>
                    </a:lnTo>
                    <a:lnTo>
                      <a:pt x="36" y="449"/>
                    </a:lnTo>
                    <a:lnTo>
                      <a:pt x="39" y="456"/>
                    </a:lnTo>
                    <a:lnTo>
                      <a:pt x="43" y="465"/>
                    </a:lnTo>
                    <a:lnTo>
                      <a:pt x="45" y="472"/>
                    </a:lnTo>
                    <a:lnTo>
                      <a:pt x="48" y="481"/>
                    </a:lnTo>
                    <a:lnTo>
                      <a:pt x="52" y="488"/>
                    </a:lnTo>
                    <a:lnTo>
                      <a:pt x="55" y="495"/>
                    </a:lnTo>
                    <a:lnTo>
                      <a:pt x="59" y="504"/>
                    </a:lnTo>
                    <a:lnTo>
                      <a:pt x="64" y="513"/>
                    </a:lnTo>
                    <a:lnTo>
                      <a:pt x="68" y="520"/>
                    </a:lnTo>
                    <a:lnTo>
                      <a:pt x="71" y="527"/>
                    </a:lnTo>
                    <a:lnTo>
                      <a:pt x="77" y="532"/>
                    </a:lnTo>
                    <a:lnTo>
                      <a:pt x="78" y="534"/>
                    </a:lnTo>
                    <a:lnTo>
                      <a:pt x="149" y="520"/>
                    </a:lnTo>
                    <a:lnTo>
                      <a:pt x="148" y="516"/>
                    </a:lnTo>
                    <a:lnTo>
                      <a:pt x="144" y="514"/>
                    </a:lnTo>
                    <a:lnTo>
                      <a:pt x="141" y="507"/>
                    </a:lnTo>
                    <a:lnTo>
                      <a:pt x="135" y="500"/>
                    </a:lnTo>
                    <a:lnTo>
                      <a:pt x="130" y="495"/>
                    </a:lnTo>
                    <a:lnTo>
                      <a:pt x="128" y="490"/>
                    </a:lnTo>
                    <a:lnTo>
                      <a:pt x="125" y="484"/>
                    </a:lnTo>
                    <a:lnTo>
                      <a:pt x="121" y="479"/>
                    </a:lnTo>
                    <a:lnTo>
                      <a:pt x="117" y="472"/>
                    </a:lnTo>
                    <a:lnTo>
                      <a:pt x="114" y="465"/>
                    </a:lnTo>
                    <a:lnTo>
                      <a:pt x="112" y="458"/>
                    </a:lnTo>
                    <a:lnTo>
                      <a:pt x="109" y="451"/>
                    </a:lnTo>
                    <a:lnTo>
                      <a:pt x="103" y="442"/>
                    </a:lnTo>
                    <a:lnTo>
                      <a:pt x="102" y="435"/>
                    </a:lnTo>
                    <a:lnTo>
                      <a:pt x="98" y="424"/>
                    </a:lnTo>
                    <a:lnTo>
                      <a:pt x="96" y="417"/>
                    </a:lnTo>
                    <a:lnTo>
                      <a:pt x="93" y="406"/>
                    </a:lnTo>
                    <a:lnTo>
                      <a:pt x="93" y="397"/>
                    </a:lnTo>
                    <a:lnTo>
                      <a:pt x="91" y="387"/>
                    </a:lnTo>
                    <a:lnTo>
                      <a:pt x="91" y="378"/>
                    </a:lnTo>
                    <a:lnTo>
                      <a:pt x="91" y="367"/>
                    </a:lnTo>
                    <a:lnTo>
                      <a:pt x="91" y="357"/>
                    </a:lnTo>
                    <a:lnTo>
                      <a:pt x="91" y="346"/>
                    </a:lnTo>
                    <a:lnTo>
                      <a:pt x="93" y="337"/>
                    </a:lnTo>
                    <a:lnTo>
                      <a:pt x="93" y="330"/>
                    </a:lnTo>
                    <a:lnTo>
                      <a:pt x="94" y="325"/>
                    </a:lnTo>
                    <a:lnTo>
                      <a:pt x="94" y="319"/>
                    </a:lnTo>
                    <a:lnTo>
                      <a:pt x="98" y="314"/>
                    </a:lnTo>
                    <a:lnTo>
                      <a:pt x="98" y="309"/>
                    </a:lnTo>
                    <a:lnTo>
                      <a:pt x="100" y="302"/>
                    </a:lnTo>
                    <a:lnTo>
                      <a:pt x="103" y="296"/>
                    </a:lnTo>
                    <a:lnTo>
                      <a:pt x="107" y="291"/>
                    </a:lnTo>
                    <a:lnTo>
                      <a:pt x="109" y="286"/>
                    </a:lnTo>
                    <a:lnTo>
                      <a:pt x="110" y="279"/>
                    </a:lnTo>
                    <a:lnTo>
                      <a:pt x="112" y="275"/>
                    </a:lnTo>
                    <a:lnTo>
                      <a:pt x="116" y="270"/>
                    </a:lnTo>
                    <a:lnTo>
                      <a:pt x="121" y="261"/>
                    </a:lnTo>
                    <a:lnTo>
                      <a:pt x="126" y="254"/>
                    </a:lnTo>
                    <a:lnTo>
                      <a:pt x="133" y="245"/>
                    </a:lnTo>
                    <a:lnTo>
                      <a:pt x="139" y="240"/>
                    </a:lnTo>
                    <a:lnTo>
                      <a:pt x="144" y="234"/>
                    </a:lnTo>
                    <a:lnTo>
                      <a:pt x="151" y="231"/>
                    </a:lnTo>
                    <a:lnTo>
                      <a:pt x="156" y="227"/>
                    </a:lnTo>
                    <a:lnTo>
                      <a:pt x="164" y="224"/>
                    </a:lnTo>
                    <a:lnTo>
                      <a:pt x="169" y="222"/>
                    </a:lnTo>
                    <a:lnTo>
                      <a:pt x="176" y="220"/>
                    </a:lnTo>
                    <a:lnTo>
                      <a:pt x="181" y="218"/>
                    </a:lnTo>
                    <a:lnTo>
                      <a:pt x="187" y="218"/>
                    </a:lnTo>
                    <a:lnTo>
                      <a:pt x="194" y="218"/>
                    </a:lnTo>
                    <a:lnTo>
                      <a:pt x="199" y="220"/>
                    </a:lnTo>
                    <a:lnTo>
                      <a:pt x="210" y="220"/>
                    </a:lnTo>
                    <a:lnTo>
                      <a:pt x="220" y="224"/>
                    </a:lnTo>
                    <a:lnTo>
                      <a:pt x="229" y="227"/>
                    </a:lnTo>
                    <a:lnTo>
                      <a:pt x="240" y="231"/>
                    </a:lnTo>
                    <a:lnTo>
                      <a:pt x="245" y="234"/>
                    </a:lnTo>
                    <a:lnTo>
                      <a:pt x="250" y="236"/>
                    </a:lnTo>
                    <a:lnTo>
                      <a:pt x="254" y="240"/>
                    </a:lnTo>
                    <a:lnTo>
                      <a:pt x="256" y="241"/>
                    </a:lnTo>
                    <a:lnTo>
                      <a:pt x="247" y="426"/>
                    </a:lnTo>
                    <a:lnTo>
                      <a:pt x="194" y="577"/>
                    </a:lnTo>
                    <a:lnTo>
                      <a:pt x="422" y="669"/>
                    </a:lnTo>
                    <a:lnTo>
                      <a:pt x="633" y="624"/>
                    </a:lnTo>
                    <a:lnTo>
                      <a:pt x="582" y="318"/>
                    </a:lnTo>
                    <a:lnTo>
                      <a:pt x="582" y="314"/>
                    </a:lnTo>
                    <a:lnTo>
                      <a:pt x="586" y="309"/>
                    </a:lnTo>
                    <a:lnTo>
                      <a:pt x="586" y="302"/>
                    </a:lnTo>
                    <a:lnTo>
                      <a:pt x="587" y="296"/>
                    </a:lnTo>
                    <a:lnTo>
                      <a:pt x="587" y="291"/>
                    </a:lnTo>
                    <a:lnTo>
                      <a:pt x="591" y="284"/>
                    </a:lnTo>
                    <a:lnTo>
                      <a:pt x="593" y="277"/>
                    </a:lnTo>
                    <a:lnTo>
                      <a:pt x="594" y="268"/>
                    </a:lnTo>
                    <a:lnTo>
                      <a:pt x="596" y="259"/>
                    </a:lnTo>
                    <a:lnTo>
                      <a:pt x="600" y="250"/>
                    </a:lnTo>
                    <a:lnTo>
                      <a:pt x="600" y="241"/>
                    </a:lnTo>
                    <a:lnTo>
                      <a:pt x="601" y="231"/>
                    </a:lnTo>
                    <a:lnTo>
                      <a:pt x="605" y="220"/>
                    </a:lnTo>
                    <a:lnTo>
                      <a:pt x="607" y="211"/>
                    </a:lnTo>
                    <a:lnTo>
                      <a:pt x="607" y="206"/>
                    </a:lnTo>
                    <a:lnTo>
                      <a:pt x="609" y="201"/>
                    </a:lnTo>
                    <a:lnTo>
                      <a:pt x="609" y="194"/>
                    </a:lnTo>
                    <a:lnTo>
                      <a:pt x="610" y="188"/>
                    </a:lnTo>
                    <a:lnTo>
                      <a:pt x="612" y="178"/>
                    </a:lnTo>
                    <a:lnTo>
                      <a:pt x="614" y="169"/>
                    </a:lnTo>
                    <a:lnTo>
                      <a:pt x="614" y="156"/>
                    </a:lnTo>
                    <a:lnTo>
                      <a:pt x="616" y="147"/>
                    </a:lnTo>
                    <a:lnTo>
                      <a:pt x="616" y="137"/>
                    </a:lnTo>
                    <a:lnTo>
                      <a:pt x="617" y="128"/>
                    </a:lnTo>
                    <a:lnTo>
                      <a:pt x="616" y="117"/>
                    </a:lnTo>
                    <a:lnTo>
                      <a:pt x="616" y="108"/>
                    </a:lnTo>
                    <a:lnTo>
                      <a:pt x="616" y="100"/>
                    </a:lnTo>
                    <a:lnTo>
                      <a:pt x="616" y="91"/>
                    </a:lnTo>
                    <a:lnTo>
                      <a:pt x="614" y="84"/>
                    </a:lnTo>
                    <a:lnTo>
                      <a:pt x="612" y="78"/>
                    </a:lnTo>
                    <a:lnTo>
                      <a:pt x="610" y="71"/>
                    </a:lnTo>
                    <a:lnTo>
                      <a:pt x="609" y="66"/>
                    </a:lnTo>
                    <a:lnTo>
                      <a:pt x="600" y="55"/>
                    </a:lnTo>
                    <a:lnTo>
                      <a:pt x="593" y="48"/>
                    </a:lnTo>
                    <a:lnTo>
                      <a:pt x="586" y="41"/>
                    </a:lnTo>
                    <a:lnTo>
                      <a:pt x="577" y="36"/>
                    </a:lnTo>
                    <a:lnTo>
                      <a:pt x="568" y="30"/>
                    </a:lnTo>
                    <a:lnTo>
                      <a:pt x="559" y="25"/>
                    </a:lnTo>
                    <a:lnTo>
                      <a:pt x="550" y="23"/>
                    </a:lnTo>
                    <a:lnTo>
                      <a:pt x="543" y="20"/>
                    </a:lnTo>
                    <a:lnTo>
                      <a:pt x="536" y="18"/>
                    </a:lnTo>
                    <a:lnTo>
                      <a:pt x="529" y="16"/>
                    </a:lnTo>
                    <a:lnTo>
                      <a:pt x="522" y="16"/>
                    </a:lnTo>
                    <a:lnTo>
                      <a:pt x="516" y="16"/>
                    </a:lnTo>
                    <a:lnTo>
                      <a:pt x="509" y="14"/>
                    </a:lnTo>
                    <a:lnTo>
                      <a:pt x="508" y="16"/>
                    </a:lnTo>
                    <a:close/>
                  </a:path>
                </a:pathLst>
              </a:custGeom>
              <a:solidFill>
                <a:srgbClr val="000000"/>
              </a:solidFill>
              <a:ln w="9525">
                <a:noFill/>
                <a:round/>
                <a:headEnd/>
                <a:tailEnd/>
              </a:ln>
            </p:spPr>
            <p:txBody>
              <a:bodyPr/>
              <a:lstStyle/>
              <a:p>
                <a:endParaRPr lang="en-US"/>
              </a:p>
            </p:txBody>
          </p:sp>
          <p:sp>
            <p:nvSpPr>
              <p:cNvPr id="22616" name="Freeform 77"/>
              <p:cNvSpPr>
                <a:spLocks/>
              </p:cNvSpPr>
              <p:nvPr/>
            </p:nvSpPr>
            <p:spPr bwMode="auto">
              <a:xfrm flipH="1">
                <a:off x="7991171" y="3359838"/>
                <a:ext cx="221705" cy="219695"/>
              </a:xfrm>
              <a:custGeom>
                <a:avLst/>
                <a:gdLst>
                  <a:gd name="T0" fmla="*/ 70 w 90"/>
                  <a:gd name="T1" fmla="*/ 0 h 81"/>
                  <a:gd name="T2" fmla="*/ 90 w 90"/>
                  <a:gd name="T3" fmla="*/ 55 h 81"/>
                  <a:gd name="T4" fmla="*/ 70 w 90"/>
                  <a:gd name="T5" fmla="*/ 51 h 81"/>
                  <a:gd name="T6" fmla="*/ 69 w 90"/>
                  <a:gd name="T7" fmla="*/ 72 h 81"/>
                  <a:gd name="T8" fmla="*/ 37 w 90"/>
                  <a:gd name="T9" fmla="*/ 69 h 81"/>
                  <a:gd name="T10" fmla="*/ 33 w 90"/>
                  <a:gd name="T11" fmla="*/ 81 h 81"/>
                  <a:gd name="T12" fmla="*/ 12 w 90"/>
                  <a:gd name="T13" fmla="*/ 81 h 81"/>
                  <a:gd name="T14" fmla="*/ 0 w 90"/>
                  <a:gd name="T15" fmla="*/ 17 h 81"/>
                  <a:gd name="T16" fmla="*/ 70 w 90"/>
                  <a:gd name="T17" fmla="*/ 0 h 81"/>
                  <a:gd name="T18" fmla="*/ 70 w 90"/>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81"/>
                  <a:gd name="T32" fmla="*/ 90 w 9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81">
                    <a:moveTo>
                      <a:pt x="70" y="0"/>
                    </a:moveTo>
                    <a:lnTo>
                      <a:pt x="90" y="55"/>
                    </a:lnTo>
                    <a:lnTo>
                      <a:pt x="70" y="51"/>
                    </a:lnTo>
                    <a:lnTo>
                      <a:pt x="69" y="72"/>
                    </a:lnTo>
                    <a:lnTo>
                      <a:pt x="37" y="69"/>
                    </a:lnTo>
                    <a:lnTo>
                      <a:pt x="33" y="81"/>
                    </a:lnTo>
                    <a:lnTo>
                      <a:pt x="12" y="81"/>
                    </a:lnTo>
                    <a:lnTo>
                      <a:pt x="0" y="17"/>
                    </a:lnTo>
                    <a:lnTo>
                      <a:pt x="70" y="0"/>
                    </a:lnTo>
                    <a:close/>
                  </a:path>
                </a:pathLst>
              </a:custGeom>
              <a:solidFill>
                <a:srgbClr val="000000"/>
              </a:solidFill>
              <a:ln w="9525">
                <a:noFill/>
                <a:round/>
                <a:headEnd/>
                <a:tailEnd/>
              </a:ln>
            </p:spPr>
            <p:txBody>
              <a:bodyPr/>
              <a:lstStyle/>
              <a:p>
                <a:endParaRPr lang="en-US"/>
              </a:p>
            </p:txBody>
          </p:sp>
          <p:sp>
            <p:nvSpPr>
              <p:cNvPr id="22617" name="Freeform 78"/>
              <p:cNvSpPr>
                <a:spLocks/>
              </p:cNvSpPr>
              <p:nvPr/>
            </p:nvSpPr>
            <p:spPr bwMode="auto">
              <a:xfrm flipH="1">
                <a:off x="7939440" y="3335427"/>
                <a:ext cx="118242" cy="113916"/>
              </a:xfrm>
              <a:custGeom>
                <a:avLst/>
                <a:gdLst>
                  <a:gd name="T0" fmla="*/ 6 w 48"/>
                  <a:gd name="T1" fmla="*/ 9 h 42"/>
                  <a:gd name="T2" fmla="*/ 43 w 48"/>
                  <a:gd name="T3" fmla="*/ 0 h 42"/>
                  <a:gd name="T4" fmla="*/ 48 w 48"/>
                  <a:gd name="T5" fmla="*/ 14 h 42"/>
                  <a:gd name="T6" fmla="*/ 0 w 48"/>
                  <a:gd name="T7" fmla="*/ 42 h 42"/>
                  <a:gd name="T8" fmla="*/ 6 w 48"/>
                  <a:gd name="T9" fmla="*/ 9 h 42"/>
                  <a:gd name="T10" fmla="*/ 6 w 48"/>
                  <a:gd name="T11" fmla="*/ 9 h 42"/>
                  <a:gd name="T12" fmla="*/ 0 60000 65536"/>
                  <a:gd name="T13" fmla="*/ 0 60000 65536"/>
                  <a:gd name="T14" fmla="*/ 0 60000 65536"/>
                  <a:gd name="T15" fmla="*/ 0 60000 65536"/>
                  <a:gd name="T16" fmla="*/ 0 60000 65536"/>
                  <a:gd name="T17" fmla="*/ 0 60000 65536"/>
                  <a:gd name="T18" fmla="*/ 0 w 48"/>
                  <a:gd name="T19" fmla="*/ 0 h 42"/>
                  <a:gd name="T20" fmla="*/ 48 w 48"/>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8" h="42">
                    <a:moveTo>
                      <a:pt x="6" y="9"/>
                    </a:moveTo>
                    <a:lnTo>
                      <a:pt x="43" y="0"/>
                    </a:lnTo>
                    <a:lnTo>
                      <a:pt x="48" y="14"/>
                    </a:lnTo>
                    <a:lnTo>
                      <a:pt x="0" y="42"/>
                    </a:lnTo>
                    <a:lnTo>
                      <a:pt x="6" y="9"/>
                    </a:lnTo>
                    <a:close/>
                  </a:path>
                </a:pathLst>
              </a:custGeom>
              <a:solidFill>
                <a:srgbClr val="000000"/>
              </a:solidFill>
              <a:ln w="9525">
                <a:noFill/>
                <a:round/>
                <a:headEnd/>
                <a:tailEnd/>
              </a:ln>
            </p:spPr>
            <p:txBody>
              <a:bodyPr/>
              <a:lstStyle/>
              <a:p>
                <a:endParaRPr lang="en-US"/>
              </a:p>
            </p:txBody>
          </p:sp>
          <p:sp>
            <p:nvSpPr>
              <p:cNvPr id="22618" name="Freeform 79"/>
              <p:cNvSpPr>
                <a:spLocks/>
              </p:cNvSpPr>
              <p:nvPr/>
            </p:nvSpPr>
            <p:spPr bwMode="auto">
              <a:xfrm flipH="1">
                <a:off x="6308683" y="2098625"/>
                <a:ext cx="660186" cy="1220527"/>
              </a:xfrm>
              <a:custGeom>
                <a:avLst/>
                <a:gdLst>
                  <a:gd name="T0" fmla="*/ 108 w 268"/>
                  <a:gd name="T1" fmla="*/ 195 h 450"/>
                  <a:gd name="T2" fmla="*/ 204 w 268"/>
                  <a:gd name="T3" fmla="*/ 450 h 450"/>
                  <a:gd name="T4" fmla="*/ 195 w 268"/>
                  <a:gd name="T5" fmla="*/ 443 h 450"/>
                  <a:gd name="T6" fmla="*/ 186 w 268"/>
                  <a:gd name="T7" fmla="*/ 438 h 450"/>
                  <a:gd name="T8" fmla="*/ 175 w 268"/>
                  <a:gd name="T9" fmla="*/ 431 h 450"/>
                  <a:gd name="T10" fmla="*/ 159 w 268"/>
                  <a:gd name="T11" fmla="*/ 420 h 450"/>
                  <a:gd name="T12" fmla="*/ 145 w 268"/>
                  <a:gd name="T13" fmla="*/ 410 h 450"/>
                  <a:gd name="T14" fmla="*/ 127 w 268"/>
                  <a:gd name="T15" fmla="*/ 397 h 450"/>
                  <a:gd name="T16" fmla="*/ 111 w 268"/>
                  <a:gd name="T17" fmla="*/ 385 h 450"/>
                  <a:gd name="T18" fmla="*/ 94 w 268"/>
                  <a:gd name="T19" fmla="*/ 369 h 450"/>
                  <a:gd name="T20" fmla="*/ 74 w 268"/>
                  <a:gd name="T21" fmla="*/ 355 h 450"/>
                  <a:gd name="T22" fmla="*/ 58 w 268"/>
                  <a:gd name="T23" fmla="*/ 340 h 450"/>
                  <a:gd name="T24" fmla="*/ 44 w 268"/>
                  <a:gd name="T25" fmla="*/ 326 h 450"/>
                  <a:gd name="T26" fmla="*/ 30 w 268"/>
                  <a:gd name="T27" fmla="*/ 310 h 450"/>
                  <a:gd name="T28" fmla="*/ 18 w 268"/>
                  <a:gd name="T29" fmla="*/ 298 h 450"/>
                  <a:gd name="T30" fmla="*/ 10 w 268"/>
                  <a:gd name="T31" fmla="*/ 286 h 450"/>
                  <a:gd name="T32" fmla="*/ 5 w 268"/>
                  <a:gd name="T33" fmla="*/ 275 h 450"/>
                  <a:gd name="T34" fmla="*/ 2 w 268"/>
                  <a:gd name="T35" fmla="*/ 262 h 450"/>
                  <a:gd name="T36" fmla="*/ 2 w 268"/>
                  <a:gd name="T37" fmla="*/ 250 h 450"/>
                  <a:gd name="T38" fmla="*/ 0 w 268"/>
                  <a:gd name="T39" fmla="*/ 236 h 450"/>
                  <a:gd name="T40" fmla="*/ 0 w 268"/>
                  <a:gd name="T41" fmla="*/ 222 h 450"/>
                  <a:gd name="T42" fmla="*/ 0 w 268"/>
                  <a:gd name="T43" fmla="*/ 206 h 450"/>
                  <a:gd name="T44" fmla="*/ 2 w 268"/>
                  <a:gd name="T45" fmla="*/ 192 h 450"/>
                  <a:gd name="T46" fmla="*/ 3 w 268"/>
                  <a:gd name="T47" fmla="*/ 176 h 450"/>
                  <a:gd name="T48" fmla="*/ 7 w 268"/>
                  <a:gd name="T49" fmla="*/ 161 h 450"/>
                  <a:gd name="T50" fmla="*/ 9 w 268"/>
                  <a:gd name="T51" fmla="*/ 147 h 450"/>
                  <a:gd name="T52" fmla="*/ 12 w 268"/>
                  <a:gd name="T53" fmla="*/ 133 h 450"/>
                  <a:gd name="T54" fmla="*/ 14 w 268"/>
                  <a:gd name="T55" fmla="*/ 121 h 450"/>
                  <a:gd name="T56" fmla="*/ 18 w 268"/>
                  <a:gd name="T57" fmla="*/ 112 h 450"/>
                  <a:gd name="T58" fmla="*/ 21 w 268"/>
                  <a:gd name="T59" fmla="*/ 98 h 450"/>
                  <a:gd name="T60" fmla="*/ 23 w 268"/>
                  <a:gd name="T61" fmla="*/ 92 h 450"/>
                  <a:gd name="T62" fmla="*/ 44 w 268"/>
                  <a:gd name="T63" fmla="*/ 0 h 4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450"/>
                  <a:gd name="T98" fmla="*/ 268 w 268"/>
                  <a:gd name="T99" fmla="*/ 450 h 4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450">
                    <a:moveTo>
                      <a:pt x="44" y="0"/>
                    </a:moveTo>
                    <a:lnTo>
                      <a:pt x="108" y="195"/>
                    </a:lnTo>
                    <a:lnTo>
                      <a:pt x="268" y="424"/>
                    </a:lnTo>
                    <a:lnTo>
                      <a:pt x="204" y="450"/>
                    </a:lnTo>
                    <a:lnTo>
                      <a:pt x="202" y="449"/>
                    </a:lnTo>
                    <a:lnTo>
                      <a:pt x="195" y="443"/>
                    </a:lnTo>
                    <a:lnTo>
                      <a:pt x="191" y="442"/>
                    </a:lnTo>
                    <a:lnTo>
                      <a:pt x="186" y="438"/>
                    </a:lnTo>
                    <a:lnTo>
                      <a:pt x="181" y="434"/>
                    </a:lnTo>
                    <a:lnTo>
                      <a:pt x="175" y="431"/>
                    </a:lnTo>
                    <a:lnTo>
                      <a:pt x="166" y="426"/>
                    </a:lnTo>
                    <a:lnTo>
                      <a:pt x="159" y="420"/>
                    </a:lnTo>
                    <a:lnTo>
                      <a:pt x="152" y="415"/>
                    </a:lnTo>
                    <a:lnTo>
                      <a:pt x="145" y="410"/>
                    </a:lnTo>
                    <a:lnTo>
                      <a:pt x="136" y="403"/>
                    </a:lnTo>
                    <a:lnTo>
                      <a:pt x="127" y="397"/>
                    </a:lnTo>
                    <a:lnTo>
                      <a:pt x="119" y="390"/>
                    </a:lnTo>
                    <a:lnTo>
                      <a:pt x="111" y="385"/>
                    </a:lnTo>
                    <a:lnTo>
                      <a:pt x="103" y="376"/>
                    </a:lnTo>
                    <a:lnTo>
                      <a:pt x="94" y="369"/>
                    </a:lnTo>
                    <a:lnTo>
                      <a:pt x="83" y="362"/>
                    </a:lnTo>
                    <a:lnTo>
                      <a:pt x="74" y="355"/>
                    </a:lnTo>
                    <a:lnTo>
                      <a:pt x="65" y="346"/>
                    </a:lnTo>
                    <a:lnTo>
                      <a:pt x="58" y="340"/>
                    </a:lnTo>
                    <a:lnTo>
                      <a:pt x="49" y="333"/>
                    </a:lnTo>
                    <a:lnTo>
                      <a:pt x="44" y="326"/>
                    </a:lnTo>
                    <a:lnTo>
                      <a:pt x="35" y="317"/>
                    </a:lnTo>
                    <a:lnTo>
                      <a:pt x="30" y="310"/>
                    </a:lnTo>
                    <a:lnTo>
                      <a:pt x="23" y="303"/>
                    </a:lnTo>
                    <a:lnTo>
                      <a:pt x="18" y="298"/>
                    </a:lnTo>
                    <a:lnTo>
                      <a:pt x="12" y="293"/>
                    </a:lnTo>
                    <a:lnTo>
                      <a:pt x="10" y="286"/>
                    </a:lnTo>
                    <a:lnTo>
                      <a:pt x="7" y="280"/>
                    </a:lnTo>
                    <a:lnTo>
                      <a:pt x="5" y="275"/>
                    </a:lnTo>
                    <a:lnTo>
                      <a:pt x="3" y="268"/>
                    </a:lnTo>
                    <a:lnTo>
                      <a:pt x="2" y="262"/>
                    </a:lnTo>
                    <a:lnTo>
                      <a:pt x="2" y="255"/>
                    </a:lnTo>
                    <a:lnTo>
                      <a:pt x="2" y="250"/>
                    </a:lnTo>
                    <a:lnTo>
                      <a:pt x="0" y="243"/>
                    </a:lnTo>
                    <a:lnTo>
                      <a:pt x="0" y="236"/>
                    </a:lnTo>
                    <a:lnTo>
                      <a:pt x="0" y="229"/>
                    </a:lnTo>
                    <a:lnTo>
                      <a:pt x="0" y="222"/>
                    </a:lnTo>
                    <a:lnTo>
                      <a:pt x="0" y="213"/>
                    </a:lnTo>
                    <a:lnTo>
                      <a:pt x="0" y="206"/>
                    </a:lnTo>
                    <a:lnTo>
                      <a:pt x="2" y="199"/>
                    </a:lnTo>
                    <a:lnTo>
                      <a:pt x="2" y="192"/>
                    </a:lnTo>
                    <a:lnTo>
                      <a:pt x="3" y="183"/>
                    </a:lnTo>
                    <a:lnTo>
                      <a:pt x="3" y="176"/>
                    </a:lnTo>
                    <a:lnTo>
                      <a:pt x="5" y="168"/>
                    </a:lnTo>
                    <a:lnTo>
                      <a:pt x="7" y="161"/>
                    </a:lnTo>
                    <a:lnTo>
                      <a:pt x="7" y="154"/>
                    </a:lnTo>
                    <a:lnTo>
                      <a:pt x="9" y="147"/>
                    </a:lnTo>
                    <a:lnTo>
                      <a:pt x="10" y="140"/>
                    </a:lnTo>
                    <a:lnTo>
                      <a:pt x="12" y="133"/>
                    </a:lnTo>
                    <a:lnTo>
                      <a:pt x="12" y="128"/>
                    </a:lnTo>
                    <a:lnTo>
                      <a:pt x="14" y="121"/>
                    </a:lnTo>
                    <a:lnTo>
                      <a:pt x="14" y="115"/>
                    </a:lnTo>
                    <a:lnTo>
                      <a:pt x="18" y="112"/>
                    </a:lnTo>
                    <a:lnTo>
                      <a:pt x="19" y="103"/>
                    </a:lnTo>
                    <a:lnTo>
                      <a:pt x="21" y="98"/>
                    </a:lnTo>
                    <a:lnTo>
                      <a:pt x="23" y="92"/>
                    </a:lnTo>
                    <a:lnTo>
                      <a:pt x="44" y="0"/>
                    </a:lnTo>
                    <a:close/>
                  </a:path>
                </a:pathLst>
              </a:custGeom>
              <a:solidFill>
                <a:srgbClr val="000000"/>
              </a:solidFill>
              <a:ln w="9525">
                <a:noFill/>
                <a:round/>
                <a:headEnd/>
                <a:tailEnd/>
              </a:ln>
            </p:spPr>
            <p:txBody>
              <a:bodyPr/>
              <a:lstStyle/>
              <a:p>
                <a:endParaRPr lang="en-US"/>
              </a:p>
            </p:txBody>
          </p:sp>
          <p:sp>
            <p:nvSpPr>
              <p:cNvPr id="22619" name="Freeform 80"/>
              <p:cNvSpPr>
                <a:spLocks/>
              </p:cNvSpPr>
              <p:nvPr/>
            </p:nvSpPr>
            <p:spPr bwMode="auto">
              <a:xfrm flipH="1">
                <a:off x="7161012" y="2006409"/>
                <a:ext cx="169973" cy="547881"/>
              </a:xfrm>
              <a:custGeom>
                <a:avLst/>
                <a:gdLst>
                  <a:gd name="T0" fmla="*/ 53 w 69"/>
                  <a:gd name="T1" fmla="*/ 0 h 202"/>
                  <a:gd name="T2" fmla="*/ 69 w 69"/>
                  <a:gd name="T3" fmla="*/ 32 h 202"/>
                  <a:gd name="T4" fmla="*/ 53 w 69"/>
                  <a:gd name="T5" fmla="*/ 54 h 202"/>
                  <a:gd name="T6" fmla="*/ 53 w 69"/>
                  <a:gd name="T7" fmla="*/ 91 h 202"/>
                  <a:gd name="T8" fmla="*/ 23 w 69"/>
                  <a:gd name="T9" fmla="*/ 202 h 202"/>
                  <a:gd name="T10" fmla="*/ 0 w 69"/>
                  <a:gd name="T11" fmla="*/ 75 h 202"/>
                  <a:gd name="T12" fmla="*/ 24 w 69"/>
                  <a:gd name="T13" fmla="*/ 57 h 202"/>
                  <a:gd name="T14" fmla="*/ 24 w 69"/>
                  <a:gd name="T15" fmla="*/ 7 h 202"/>
                  <a:gd name="T16" fmla="*/ 53 w 69"/>
                  <a:gd name="T17" fmla="*/ 0 h 202"/>
                  <a:gd name="T18" fmla="*/ 53 w 69"/>
                  <a:gd name="T19" fmla="*/ 0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202"/>
                  <a:gd name="T32" fmla="*/ 69 w 69"/>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202">
                    <a:moveTo>
                      <a:pt x="53" y="0"/>
                    </a:moveTo>
                    <a:lnTo>
                      <a:pt x="69" y="32"/>
                    </a:lnTo>
                    <a:lnTo>
                      <a:pt x="53" y="54"/>
                    </a:lnTo>
                    <a:lnTo>
                      <a:pt x="53" y="91"/>
                    </a:lnTo>
                    <a:lnTo>
                      <a:pt x="23" y="202"/>
                    </a:lnTo>
                    <a:lnTo>
                      <a:pt x="0" y="75"/>
                    </a:lnTo>
                    <a:lnTo>
                      <a:pt x="24" y="57"/>
                    </a:lnTo>
                    <a:lnTo>
                      <a:pt x="24" y="7"/>
                    </a:lnTo>
                    <a:lnTo>
                      <a:pt x="53" y="0"/>
                    </a:lnTo>
                    <a:close/>
                  </a:path>
                </a:pathLst>
              </a:custGeom>
              <a:solidFill>
                <a:srgbClr val="000000"/>
              </a:solidFill>
              <a:ln w="9525">
                <a:noFill/>
                <a:round/>
                <a:headEnd/>
                <a:tailEnd/>
              </a:ln>
            </p:spPr>
            <p:txBody>
              <a:bodyPr/>
              <a:lstStyle/>
              <a:p>
                <a:endParaRPr lang="en-US"/>
              </a:p>
            </p:txBody>
          </p:sp>
          <p:sp>
            <p:nvSpPr>
              <p:cNvPr id="22620" name="Freeform 81"/>
              <p:cNvSpPr>
                <a:spLocks/>
              </p:cNvSpPr>
              <p:nvPr/>
            </p:nvSpPr>
            <p:spPr bwMode="auto">
              <a:xfrm flipH="1">
                <a:off x="7060014" y="1843671"/>
                <a:ext cx="110852" cy="160025"/>
              </a:xfrm>
              <a:custGeom>
                <a:avLst/>
                <a:gdLst>
                  <a:gd name="T0" fmla="*/ 9 w 45"/>
                  <a:gd name="T1" fmla="*/ 0 h 59"/>
                  <a:gd name="T2" fmla="*/ 45 w 45"/>
                  <a:gd name="T3" fmla="*/ 12 h 59"/>
                  <a:gd name="T4" fmla="*/ 7 w 45"/>
                  <a:gd name="T5" fmla="*/ 59 h 59"/>
                  <a:gd name="T6" fmla="*/ 0 w 45"/>
                  <a:gd name="T7" fmla="*/ 37 h 59"/>
                  <a:gd name="T8" fmla="*/ 0 w 45"/>
                  <a:gd name="T9" fmla="*/ 36 h 59"/>
                  <a:gd name="T10" fmla="*/ 0 w 45"/>
                  <a:gd name="T11" fmla="*/ 30 h 59"/>
                  <a:gd name="T12" fmla="*/ 0 w 45"/>
                  <a:gd name="T13" fmla="*/ 25 h 59"/>
                  <a:gd name="T14" fmla="*/ 2 w 45"/>
                  <a:gd name="T15" fmla="*/ 18 h 59"/>
                  <a:gd name="T16" fmla="*/ 2 w 45"/>
                  <a:gd name="T17" fmla="*/ 11 h 59"/>
                  <a:gd name="T18" fmla="*/ 4 w 45"/>
                  <a:gd name="T19" fmla="*/ 4 h 59"/>
                  <a:gd name="T20" fmla="*/ 7 w 45"/>
                  <a:gd name="T21" fmla="*/ 0 h 59"/>
                  <a:gd name="T22" fmla="*/ 9 w 45"/>
                  <a:gd name="T23" fmla="*/ 0 h 59"/>
                  <a:gd name="T24" fmla="*/ 9 w 45"/>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59"/>
                  <a:gd name="T41" fmla="*/ 45 w 45"/>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59">
                    <a:moveTo>
                      <a:pt x="9" y="0"/>
                    </a:moveTo>
                    <a:lnTo>
                      <a:pt x="45" y="12"/>
                    </a:lnTo>
                    <a:lnTo>
                      <a:pt x="7" y="59"/>
                    </a:lnTo>
                    <a:lnTo>
                      <a:pt x="0" y="37"/>
                    </a:lnTo>
                    <a:lnTo>
                      <a:pt x="0" y="36"/>
                    </a:lnTo>
                    <a:lnTo>
                      <a:pt x="0" y="30"/>
                    </a:lnTo>
                    <a:lnTo>
                      <a:pt x="0" y="25"/>
                    </a:lnTo>
                    <a:lnTo>
                      <a:pt x="2" y="18"/>
                    </a:lnTo>
                    <a:lnTo>
                      <a:pt x="2" y="11"/>
                    </a:lnTo>
                    <a:lnTo>
                      <a:pt x="4" y="4"/>
                    </a:lnTo>
                    <a:lnTo>
                      <a:pt x="7" y="0"/>
                    </a:lnTo>
                    <a:lnTo>
                      <a:pt x="9" y="0"/>
                    </a:lnTo>
                    <a:close/>
                  </a:path>
                </a:pathLst>
              </a:custGeom>
              <a:solidFill>
                <a:srgbClr val="000000"/>
              </a:solidFill>
              <a:ln w="9525">
                <a:noFill/>
                <a:round/>
                <a:headEnd/>
                <a:tailEnd/>
              </a:ln>
            </p:spPr>
            <p:txBody>
              <a:bodyPr/>
              <a:lstStyle/>
              <a:p>
                <a:endParaRPr lang="en-US"/>
              </a:p>
            </p:txBody>
          </p:sp>
          <p:sp>
            <p:nvSpPr>
              <p:cNvPr id="22621" name="Freeform 82"/>
              <p:cNvSpPr>
                <a:spLocks/>
              </p:cNvSpPr>
              <p:nvPr/>
            </p:nvSpPr>
            <p:spPr bwMode="auto">
              <a:xfrm flipH="1">
                <a:off x="6160880" y="3262195"/>
                <a:ext cx="283289" cy="206133"/>
              </a:xfrm>
              <a:custGeom>
                <a:avLst/>
                <a:gdLst>
                  <a:gd name="T0" fmla="*/ 76 w 115"/>
                  <a:gd name="T1" fmla="*/ 0 h 76"/>
                  <a:gd name="T2" fmla="*/ 115 w 115"/>
                  <a:gd name="T3" fmla="*/ 37 h 76"/>
                  <a:gd name="T4" fmla="*/ 97 w 115"/>
                  <a:gd name="T5" fmla="*/ 48 h 76"/>
                  <a:gd name="T6" fmla="*/ 76 w 115"/>
                  <a:gd name="T7" fmla="*/ 34 h 76"/>
                  <a:gd name="T8" fmla="*/ 72 w 115"/>
                  <a:gd name="T9" fmla="*/ 43 h 76"/>
                  <a:gd name="T10" fmla="*/ 86 w 115"/>
                  <a:gd name="T11" fmla="*/ 69 h 76"/>
                  <a:gd name="T12" fmla="*/ 72 w 115"/>
                  <a:gd name="T13" fmla="*/ 73 h 76"/>
                  <a:gd name="T14" fmla="*/ 53 w 115"/>
                  <a:gd name="T15" fmla="*/ 53 h 76"/>
                  <a:gd name="T16" fmla="*/ 51 w 115"/>
                  <a:gd name="T17" fmla="*/ 75 h 76"/>
                  <a:gd name="T18" fmla="*/ 26 w 115"/>
                  <a:gd name="T19" fmla="*/ 76 h 76"/>
                  <a:gd name="T20" fmla="*/ 0 w 115"/>
                  <a:gd name="T21" fmla="*/ 30 h 76"/>
                  <a:gd name="T22" fmla="*/ 19 w 115"/>
                  <a:gd name="T23" fmla="*/ 25 h 76"/>
                  <a:gd name="T24" fmla="*/ 33 w 115"/>
                  <a:gd name="T25" fmla="*/ 37 h 76"/>
                  <a:gd name="T26" fmla="*/ 44 w 115"/>
                  <a:gd name="T27" fmla="*/ 20 h 76"/>
                  <a:gd name="T28" fmla="*/ 65 w 115"/>
                  <a:gd name="T29" fmla="*/ 20 h 76"/>
                  <a:gd name="T30" fmla="*/ 53 w 115"/>
                  <a:gd name="T31" fmla="*/ 2 h 76"/>
                  <a:gd name="T32" fmla="*/ 76 w 115"/>
                  <a:gd name="T33" fmla="*/ 0 h 76"/>
                  <a:gd name="T34" fmla="*/ 76 w 115"/>
                  <a:gd name="T35" fmla="*/ 0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76"/>
                  <a:gd name="T56" fmla="*/ 115 w 115"/>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76">
                    <a:moveTo>
                      <a:pt x="76" y="0"/>
                    </a:moveTo>
                    <a:lnTo>
                      <a:pt x="115" y="37"/>
                    </a:lnTo>
                    <a:lnTo>
                      <a:pt x="97" y="48"/>
                    </a:lnTo>
                    <a:lnTo>
                      <a:pt x="76" y="34"/>
                    </a:lnTo>
                    <a:lnTo>
                      <a:pt x="72" y="43"/>
                    </a:lnTo>
                    <a:lnTo>
                      <a:pt x="86" y="69"/>
                    </a:lnTo>
                    <a:lnTo>
                      <a:pt x="72" y="73"/>
                    </a:lnTo>
                    <a:lnTo>
                      <a:pt x="53" y="53"/>
                    </a:lnTo>
                    <a:lnTo>
                      <a:pt x="51" y="75"/>
                    </a:lnTo>
                    <a:lnTo>
                      <a:pt x="26" y="76"/>
                    </a:lnTo>
                    <a:lnTo>
                      <a:pt x="0" y="30"/>
                    </a:lnTo>
                    <a:lnTo>
                      <a:pt x="19" y="25"/>
                    </a:lnTo>
                    <a:lnTo>
                      <a:pt x="33" y="37"/>
                    </a:lnTo>
                    <a:lnTo>
                      <a:pt x="44" y="20"/>
                    </a:lnTo>
                    <a:lnTo>
                      <a:pt x="65" y="20"/>
                    </a:lnTo>
                    <a:lnTo>
                      <a:pt x="53" y="2"/>
                    </a:lnTo>
                    <a:lnTo>
                      <a:pt x="76" y="0"/>
                    </a:lnTo>
                    <a:close/>
                  </a:path>
                </a:pathLst>
              </a:custGeom>
              <a:solidFill>
                <a:srgbClr val="000000"/>
              </a:solidFill>
              <a:ln w="9525">
                <a:noFill/>
                <a:round/>
                <a:headEnd/>
                <a:tailEnd/>
              </a:ln>
            </p:spPr>
            <p:txBody>
              <a:bodyPr/>
              <a:lstStyle/>
              <a:p>
                <a:endParaRPr lang="en-US"/>
              </a:p>
            </p:txBody>
          </p:sp>
          <p:sp>
            <p:nvSpPr>
              <p:cNvPr id="22622" name="Freeform 83"/>
              <p:cNvSpPr>
                <a:spLocks/>
              </p:cNvSpPr>
              <p:nvPr/>
            </p:nvSpPr>
            <p:spPr bwMode="auto">
              <a:xfrm flipH="1">
                <a:off x="8040439" y="3392385"/>
                <a:ext cx="120705" cy="111203"/>
              </a:xfrm>
              <a:custGeom>
                <a:avLst/>
                <a:gdLst>
                  <a:gd name="T0" fmla="*/ 46 w 49"/>
                  <a:gd name="T1" fmla="*/ 0 h 41"/>
                  <a:gd name="T2" fmla="*/ 49 w 49"/>
                  <a:gd name="T3" fmla="*/ 27 h 41"/>
                  <a:gd name="T4" fmla="*/ 28 w 49"/>
                  <a:gd name="T5" fmla="*/ 27 h 41"/>
                  <a:gd name="T6" fmla="*/ 23 w 49"/>
                  <a:gd name="T7" fmla="*/ 41 h 41"/>
                  <a:gd name="T8" fmla="*/ 2 w 49"/>
                  <a:gd name="T9" fmla="*/ 28 h 41"/>
                  <a:gd name="T10" fmla="*/ 0 w 49"/>
                  <a:gd name="T11" fmla="*/ 9 h 41"/>
                  <a:gd name="T12" fmla="*/ 46 w 49"/>
                  <a:gd name="T13" fmla="*/ 0 h 41"/>
                  <a:gd name="T14" fmla="*/ 46 w 49"/>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1"/>
                  <a:gd name="T26" fmla="*/ 49 w 49"/>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1">
                    <a:moveTo>
                      <a:pt x="46" y="0"/>
                    </a:moveTo>
                    <a:lnTo>
                      <a:pt x="49" y="27"/>
                    </a:lnTo>
                    <a:lnTo>
                      <a:pt x="28" y="27"/>
                    </a:lnTo>
                    <a:lnTo>
                      <a:pt x="23" y="41"/>
                    </a:lnTo>
                    <a:lnTo>
                      <a:pt x="2" y="28"/>
                    </a:lnTo>
                    <a:lnTo>
                      <a:pt x="0" y="9"/>
                    </a:lnTo>
                    <a:lnTo>
                      <a:pt x="46" y="0"/>
                    </a:lnTo>
                    <a:close/>
                  </a:path>
                </a:pathLst>
              </a:custGeom>
              <a:solidFill>
                <a:srgbClr val="FFE6D9"/>
              </a:solidFill>
              <a:ln w="9525">
                <a:noFill/>
                <a:round/>
                <a:headEnd/>
                <a:tailEnd/>
              </a:ln>
            </p:spPr>
            <p:txBody>
              <a:bodyPr/>
              <a:lstStyle/>
              <a:p>
                <a:endParaRPr lang="en-US"/>
              </a:p>
            </p:txBody>
          </p:sp>
          <p:sp>
            <p:nvSpPr>
              <p:cNvPr id="22623" name="Freeform 84"/>
              <p:cNvSpPr>
                <a:spLocks/>
              </p:cNvSpPr>
              <p:nvPr/>
            </p:nvSpPr>
            <p:spPr bwMode="auto">
              <a:xfrm flipH="1">
                <a:off x="8212876" y="3541560"/>
                <a:ext cx="502529" cy="952012"/>
              </a:xfrm>
              <a:custGeom>
                <a:avLst/>
                <a:gdLst>
                  <a:gd name="T0" fmla="*/ 189 w 204"/>
                  <a:gd name="T1" fmla="*/ 2 h 351"/>
                  <a:gd name="T2" fmla="*/ 42 w 204"/>
                  <a:gd name="T3" fmla="*/ 27 h 351"/>
                  <a:gd name="T4" fmla="*/ 0 w 204"/>
                  <a:gd name="T5" fmla="*/ 340 h 351"/>
                  <a:gd name="T6" fmla="*/ 40 w 204"/>
                  <a:gd name="T7" fmla="*/ 319 h 351"/>
                  <a:gd name="T8" fmla="*/ 104 w 204"/>
                  <a:gd name="T9" fmla="*/ 351 h 351"/>
                  <a:gd name="T10" fmla="*/ 101 w 204"/>
                  <a:gd name="T11" fmla="*/ 53 h 351"/>
                  <a:gd name="T12" fmla="*/ 83 w 204"/>
                  <a:gd name="T13" fmla="*/ 51 h 351"/>
                  <a:gd name="T14" fmla="*/ 71 w 204"/>
                  <a:gd name="T15" fmla="*/ 305 h 351"/>
                  <a:gd name="T16" fmla="*/ 48 w 204"/>
                  <a:gd name="T17" fmla="*/ 287 h 351"/>
                  <a:gd name="T18" fmla="*/ 24 w 204"/>
                  <a:gd name="T19" fmla="*/ 307 h 351"/>
                  <a:gd name="T20" fmla="*/ 63 w 204"/>
                  <a:gd name="T21" fmla="*/ 35 h 351"/>
                  <a:gd name="T22" fmla="*/ 204 w 204"/>
                  <a:gd name="T23" fmla="*/ 14 h 351"/>
                  <a:gd name="T24" fmla="*/ 195 w 204"/>
                  <a:gd name="T25" fmla="*/ 0 h 351"/>
                  <a:gd name="T26" fmla="*/ 189 w 204"/>
                  <a:gd name="T27" fmla="*/ 2 h 351"/>
                  <a:gd name="T28" fmla="*/ 189 w 204"/>
                  <a:gd name="T29" fmla="*/ 2 h 3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4"/>
                  <a:gd name="T46" fmla="*/ 0 h 351"/>
                  <a:gd name="T47" fmla="*/ 204 w 204"/>
                  <a:gd name="T48" fmla="*/ 351 h 3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4" h="351">
                    <a:moveTo>
                      <a:pt x="189" y="2"/>
                    </a:moveTo>
                    <a:lnTo>
                      <a:pt x="42" y="27"/>
                    </a:lnTo>
                    <a:lnTo>
                      <a:pt x="0" y="340"/>
                    </a:lnTo>
                    <a:lnTo>
                      <a:pt x="40" y="319"/>
                    </a:lnTo>
                    <a:lnTo>
                      <a:pt x="104" y="351"/>
                    </a:lnTo>
                    <a:lnTo>
                      <a:pt x="101" y="53"/>
                    </a:lnTo>
                    <a:lnTo>
                      <a:pt x="83" y="51"/>
                    </a:lnTo>
                    <a:lnTo>
                      <a:pt x="71" y="305"/>
                    </a:lnTo>
                    <a:lnTo>
                      <a:pt x="48" y="287"/>
                    </a:lnTo>
                    <a:lnTo>
                      <a:pt x="24" y="307"/>
                    </a:lnTo>
                    <a:lnTo>
                      <a:pt x="63" y="35"/>
                    </a:lnTo>
                    <a:lnTo>
                      <a:pt x="204" y="14"/>
                    </a:lnTo>
                    <a:lnTo>
                      <a:pt x="195" y="0"/>
                    </a:lnTo>
                    <a:lnTo>
                      <a:pt x="189" y="2"/>
                    </a:lnTo>
                    <a:close/>
                  </a:path>
                </a:pathLst>
              </a:custGeom>
              <a:solidFill>
                <a:srgbClr val="000000"/>
              </a:solidFill>
              <a:ln w="9525">
                <a:noFill/>
                <a:round/>
                <a:headEnd/>
                <a:tailEnd/>
              </a:ln>
            </p:spPr>
            <p:txBody>
              <a:bodyPr/>
              <a:lstStyle/>
              <a:p>
                <a:endParaRPr lang="en-US"/>
              </a:p>
            </p:txBody>
          </p:sp>
          <p:sp>
            <p:nvSpPr>
              <p:cNvPr id="22624" name="Freeform 85"/>
              <p:cNvSpPr>
                <a:spLocks/>
              </p:cNvSpPr>
              <p:nvPr/>
            </p:nvSpPr>
            <p:spPr bwMode="auto">
              <a:xfrm flipH="1">
                <a:off x="7811345" y="4319986"/>
                <a:ext cx="625699" cy="173586"/>
              </a:xfrm>
              <a:custGeom>
                <a:avLst/>
                <a:gdLst>
                  <a:gd name="T0" fmla="*/ 5 w 254"/>
                  <a:gd name="T1" fmla="*/ 64 h 64"/>
                  <a:gd name="T2" fmla="*/ 254 w 254"/>
                  <a:gd name="T3" fmla="*/ 22 h 64"/>
                  <a:gd name="T4" fmla="*/ 254 w 254"/>
                  <a:gd name="T5" fmla="*/ 0 h 64"/>
                  <a:gd name="T6" fmla="*/ 0 w 254"/>
                  <a:gd name="T7" fmla="*/ 36 h 64"/>
                  <a:gd name="T8" fmla="*/ 5 w 254"/>
                  <a:gd name="T9" fmla="*/ 64 h 64"/>
                  <a:gd name="T10" fmla="*/ 5 w 254"/>
                  <a:gd name="T11" fmla="*/ 64 h 64"/>
                  <a:gd name="T12" fmla="*/ 0 60000 65536"/>
                  <a:gd name="T13" fmla="*/ 0 60000 65536"/>
                  <a:gd name="T14" fmla="*/ 0 60000 65536"/>
                  <a:gd name="T15" fmla="*/ 0 60000 65536"/>
                  <a:gd name="T16" fmla="*/ 0 60000 65536"/>
                  <a:gd name="T17" fmla="*/ 0 60000 65536"/>
                  <a:gd name="T18" fmla="*/ 0 w 254"/>
                  <a:gd name="T19" fmla="*/ 0 h 64"/>
                  <a:gd name="T20" fmla="*/ 254 w 25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254" h="64">
                    <a:moveTo>
                      <a:pt x="5" y="64"/>
                    </a:moveTo>
                    <a:lnTo>
                      <a:pt x="254" y="22"/>
                    </a:lnTo>
                    <a:lnTo>
                      <a:pt x="254" y="0"/>
                    </a:lnTo>
                    <a:lnTo>
                      <a:pt x="0" y="36"/>
                    </a:lnTo>
                    <a:lnTo>
                      <a:pt x="5" y="64"/>
                    </a:lnTo>
                    <a:close/>
                  </a:path>
                </a:pathLst>
              </a:custGeom>
              <a:solidFill>
                <a:srgbClr val="000000"/>
              </a:solidFill>
              <a:ln w="9525">
                <a:noFill/>
                <a:round/>
                <a:headEnd/>
                <a:tailEnd/>
              </a:ln>
            </p:spPr>
            <p:txBody>
              <a:bodyPr/>
              <a:lstStyle/>
              <a:p>
                <a:endParaRPr lang="en-US"/>
              </a:p>
            </p:txBody>
          </p:sp>
          <p:sp>
            <p:nvSpPr>
              <p:cNvPr id="22625" name="Freeform 86"/>
              <p:cNvSpPr>
                <a:spLocks/>
              </p:cNvSpPr>
              <p:nvPr/>
            </p:nvSpPr>
            <p:spPr bwMode="auto">
              <a:xfrm flipH="1">
                <a:off x="7882783" y="3473753"/>
                <a:ext cx="327629" cy="192572"/>
              </a:xfrm>
              <a:custGeom>
                <a:avLst/>
                <a:gdLst>
                  <a:gd name="T0" fmla="*/ 0 w 133"/>
                  <a:gd name="T1" fmla="*/ 71 h 71"/>
                  <a:gd name="T2" fmla="*/ 126 w 133"/>
                  <a:gd name="T3" fmla="*/ 44 h 71"/>
                  <a:gd name="T4" fmla="*/ 133 w 133"/>
                  <a:gd name="T5" fmla="*/ 5 h 71"/>
                  <a:gd name="T6" fmla="*/ 105 w 133"/>
                  <a:gd name="T7" fmla="*/ 0 h 71"/>
                  <a:gd name="T8" fmla="*/ 89 w 133"/>
                  <a:gd name="T9" fmla="*/ 30 h 71"/>
                  <a:gd name="T10" fmla="*/ 78 w 133"/>
                  <a:gd name="T11" fmla="*/ 23 h 71"/>
                  <a:gd name="T12" fmla="*/ 66 w 133"/>
                  <a:gd name="T13" fmla="*/ 37 h 71"/>
                  <a:gd name="T14" fmla="*/ 32 w 133"/>
                  <a:gd name="T15" fmla="*/ 44 h 71"/>
                  <a:gd name="T16" fmla="*/ 7 w 133"/>
                  <a:gd name="T17" fmla="*/ 55 h 71"/>
                  <a:gd name="T18" fmla="*/ 0 w 133"/>
                  <a:gd name="T19" fmla="*/ 71 h 71"/>
                  <a:gd name="T20" fmla="*/ 0 w 133"/>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
                  <a:gd name="T34" fmla="*/ 0 h 71"/>
                  <a:gd name="T35" fmla="*/ 133 w 133"/>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 h="71">
                    <a:moveTo>
                      <a:pt x="0" y="71"/>
                    </a:moveTo>
                    <a:lnTo>
                      <a:pt x="126" y="44"/>
                    </a:lnTo>
                    <a:lnTo>
                      <a:pt x="133" y="5"/>
                    </a:lnTo>
                    <a:lnTo>
                      <a:pt x="105" y="0"/>
                    </a:lnTo>
                    <a:lnTo>
                      <a:pt x="89" y="30"/>
                    </a:lnTo>
                    <a:lnTo>
                      <a:pt x="78" y="23"/>
                    </a:lnTo>
                    <a:lnTo>
                      <a:pt x="66" y="37"/>
                    </a:lnTo>
                    <a:lnTo>
                      <a:pt x="32" y="44"/>
                    </a:lnTo>
                    <a:lnTo>
                      <a:pt x="7" y="55"/>
                    </a:lnTo>
                    <a:lnTo>
                      <a:pt x="0" y="71"/>
                    </a:lnTo>
                    <a:close/>
                  </a:path>
                </a:pathLst>
              </a:custGeom>
              <a:solidFill>
                <a:srgbClr val="000000"/>
              </a:solidFill>
              <a:ln w="9525">
                <a:noFill/>
                <a:round/>
                <a:headEnd/>
                <a:tailEnd/>
              </a:ln>
            </p:spPr>
            <p:txBody>
              <a:bodyPr/>
              <a:lstStyle/>
              <a:p>
                <a:endParaRPr lang="en-US"/>
              </a:p>
            </p:txBody>
          </p:sp>
          <p:sp>
            <p:nvSpPr>
              <p:cNvPr id="22626" name="Freeform 87"/>
              <p:cNvSpPr>
                <a:spLocks/>
              </p:cNvSpPr>
              <p:nvPr/>
            </p:nvSpPr>
            <p:spPr bwMode="auto">
              <a:xfrm flipH="1">
                <a:off x="7848295" y="3772105"/>
                <a:ext cx="596138" cy="160025"/>
              </a:xfrm>
              <a:custGeom>
                <a:avLst/>
                <a:gdLst>
                  <a:gd name="T0" fmla="*/ 0 w 242"/>
                  <a:gd name="T1" fmla="*/ 0 h 59"/>
                  <a:gd name="T2" fmla="*/ 111 w 242"/>
                  <a:gd name="T3" fmla="*/ 32 h 59"/>
                  <a:gd name="T4" fmla="*/ 242 w 242"/>
                  <a:gd name="T5" fmla="*/ 2 h 59"/>
                  <a:gd name="T6" fmla="*/ 237 w 242"/>
                  <a:gd name="T7" fmla="*/ 32 h 59"/>
                  <a:gd name="T8" fmla="*/ 115 w 242"/>
                  <a:gd name="T9" fmla="*/ 59 h 59"/>
                  <a:gd name="T10" fmla="*/ 3 w 242"/>
                  <a:gd name="T11" fmla="*/ 7 h 59"/>
                  <a:gd name="T12" fmla="*/ 0 w 242"/>
                  <a:gd name="T13" fmla="*/ 0 h 59"/>
                  <a:gd name="T14" fmla="*/ 0 w 242"/>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59"/>
                  <a:gd name="T26" fmla="*/ 242 w 24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59">
                    <a:moveTo>
                      <a:pt x="0" y="0"/>
                    </a:moveTo>
                    <a:lnTo>
                      <a:pt x="111" y="32"/>
                    </a:lnTo>
                    <a:lnTo>
                      <a:pt x="242" y="2"/>
                    </a:lnTo>
                    <a:lnTo>
                      <a:pt x="237" y="32"/>
                    </a:lnTo>
                    <a:lnTo>
                      <a:pt x="115" y="59"/>
                    </a:lnTo>
                    <a:lnTo>
                      <a:pt x="3" y="7"/>
                    </a:lnTo>
                    <a:lnTo>
                      <a:pt x="0" y="0"/>
                    </a:lnTo>
                    <a:close/>
                  </a:path>
                </a:pathLst>
              </a:custGeom>
              <a:solidFill>
                <a:srgbClr val="000000"/>
              </a:solidFill>
              <a:ln w="9525">
                <a:noFill/>
                <a:round/>
                <a:headEnd/>
                <a:tailEnd/>
              </a:ln>
            </p:spPr>
            <p:txBody>
              <a:bodyPr/>
              <a:lstStyle/>
              <a:p>
                <a:endParaRPr lang="en-US"/>
              </a:p>
            </p:txBody>
          </p:sp>
          <p:sp>
            <p:nvSpPr>
              <p:cNvPr id="22627" name="Freeform 88"/>
              <p:cNvSpPr>
                <a:spLocks/>
              </p:cNvSpPr>
              <p:nvPr/>
            </p:nvSpPr>
            <p:spPr bwMode="auto">
              <a:xfrm flipH="1">
                <a:off x="7188109" y="2874339"/>
                <a:ext cx="86218" cy="151888"/>
              </a:xfrm>
              <a:custGeom>
                <a:avLst/>
                <a:gdLst>
                  <a:gd name="T0" fmla="*/ 12 w 35"/>
                  <a:gd name="T1" fmla="*/ 0 h 56"/>
                  <a:gd name="T2" fmla="*/ 0 w 35"/>
                  <a:gd name="T3" fmla="*/ 56 h 56"/>
                  <a:gd name="T4" fmla="*/ 30 w 35"/>
                  <a:gd name="T5" fmla="*/ 56 h 56"/>
                  <a:gd name="T6" fmla="*/ 35 w 35"/>
                  <a:gd name="T7" fmla="*/ 24 h 56"/>
                  <a:gd name="T8" fmla="*/ 12 w 35"/>
                  <a:gd name="T9" fmla="*/ 0 h 56"/>
                  <a:gd name="T10" fmla="*/ 12 w 35"/>
                  <a:gd name="T11" fmla="*/ 0 h 56"/>
                  <a:gd name="T12" fmla="*/ 0 60000 65536"/>
                  <a:gd name="T13" fmla="*/ 0 60000 65536"/>
                  <a:gd name="T14" fmla="*/ 0 60000 65536"/>
                  <a:gd name="T15" fmla="*/ 0 60000 65536"/>
                  <a:gd name="T16" fmla="*/ 0 60000 65536"/>
                  <a:gd name="T17" fmla="*/ 0 60000 65536"/>
                  <a:gd name="T18" fmla="*/ 0 w 35"/>
                  <a:gd name="T19" fmla="*/ 0 h 56"/>
                  <a:gd name="T20" fmla="*/ 35 w 35"/>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35" h="56">
                    <a:moveTo>
                      <a:pt x="12" y="0"/>
                    </a:moveTo>
                    <a:lnTo>
                      <a:pt x="0" y="56"/>
                    </a:lnTo>
                    <a:lnTo>
                      <a:pt x="30" y="56"/>
                    </a:lnTo>
                    <a:lnTo>
                      <a:pt x="35" y="24"/>
                    </a:lnTo>
                    <a:lnTo>
                      <a:pt x="12" y="0"/>
                    </a:lnTo>
                    <a:close/>
                  </a:path>
                </a:pathLst>
              </a:custGeom>
              <a:solidFill>
                <a:srgbClr val="CCCCCC"/>
              </a:solidFill>
              <a:ln w="9525">
                <a:noFill/>
                <a:round/>
                <a:headEnd/>
                <a:tailEnd/>
              </a:ln>
            </p:spPr>
            <p:txBody>
              <a:bodyPr/>
              <a:lstStyle/>
              <a:p>
                <a:endParaRPr lang="en-US"/>
              </a:p>
            </p:txBody>
          </p:sp>
        </p:grpSp>
        <p:pic>
          <p:nvPicPr>
            <p:cNvPr id="22573" name="Picture 4" descr="C:\Users\Dr. G\AppData\Local\Microsoft\Windows\Temporary Internet Files\Content.IE5\V3SQ2O31\MC900323508[1].wmf"/>
            <p:cNvPicPr>
              <a:picLocks noChangeAspect="1" noChangeArrowheads="1"/>
            </p:cNvPicPr>
            <p:nvPr/>
          </p:nvPicPr>
          <p:blipFill>
            <a:blip r:embed="rId6" cstate="print"/>
            <a:srcRect/>
            <a:stretch>
              <a:fillRect/>
            </a:stretch>
          </p:blipFill>
          <p:spPr bwMode="auto">
            <a:xfrm>
              <a:off x="857224" y="2086036"/>
              <a:ext cx="2175197" cy="2053058"/>
            </a:xfrm>
            <a:prstGeom prst="rect">
              <a:avLst/>
            </a:prstGeom>
            <a:noFill/>
            <a:ln w="9525">
              <a:noFill/>
              <a:miter lim="800000"/>
              <a:headEnd/>
              <a:tailEnd/>
            </a:ln>
          </p:spPr>
        </p:pic>
        <p:grpSp>
          <p:nvGrpSpPr>
            <p:cNvPr id="22574" name="Group 134"/>
            <p:cNvGrpSpPr>
              <a:grpSpLocks/>
            </p:cNvGrpSpPr>
            <p:nvPr/>
          </p:nvGrpSpPr>
          <p:grpSpPr bwMode="auto">
            <a:xfrm>
              <a:off x="7829510" y="2591048"/>
              <a:ext cx="212341" cy="335579"/>
              <a:chOff x="6796103" y="1612887"/>
              <a:chExt cx="401638" cy="717549"/>
            </a:xfrm>
          </p:grpSpPr>
          <p:sp>
            <p:nvSpPr>
              <p:cNvPr id="22600" name="Freeform 21"/>
              <p:cNvSpPr>
                <a:spLocks/>
              </p:cNvSpPr>
              <p:nvPr/>
            </p:nvSpPr>
            <p:spPr bwMode="auto">
              <a:xfrm>
                <a:off x="7078678" y="2135174"/>
                <a:ext cx="36513" cy="52387"/>
              </a:xfrm>
              <a:custGeom>
                <a:avLst/>
                <a:gdLst>
                  <a:gd name="T0" fmla="*/ 45 w 45"/>
                  <a:gd name="T1" fmla="*/ 67 h 67"/>
                  <a:gd name="T2" fmla="*/ 37 w 45"/>
                  <a:gd name="T3" fmla="*/ 66 h 67"/>
                  <a:gd name="T4" fmla="*/ 29 w 45"/>
                  <a:gd name="T5" fmla="*/ 64 h 67"/>
                  <a:gd name="T6" fmla="*/ 21 w 45"/>
                  <a:gd name="T7" fmla="*/ 60 h 67"/>
                  <a:gd name="T8" fmla="*/ 14 w 45"/>
                  <a:gd name="T9" fmla="*/ 56 h 67"/>
                  <a:gd name="T10" fmla="*/ 8 w 45"/>
                  <a:gd name="T11" fmla="*/ 51 h 67"/>
                  <a:gd name="T12" fmla="*/ 4 w 45"/>
                  <a:gd name="T13" fmla="*/ 45 h 67"/>
                  <a:gd name="T14" fmla="*/ 2 w 45"/>
                  <a:gd name="T15" fmla="*/ 38 h 67"/>
                  <a:gd name="T16" fmla="*/ 0 w 45"/>
                  <a:gd name="T17" fmla="*/ 30 h 67"/>
                  <a:gd name="T18" fmla="*/ 2 w 45"/>
                  <a:gd name="T19" fmla="*/ 23 h 67"/>
                  <a:gd name="T20" fmla="*/ 4 w 45"/>
                  <a:gd name="T21" fmla="*/ 18 h 67"/>
                  <a:gd name="T22" fmla="*/ 8 w 45"/>
                  <a:gd name="T23" fmla="*/ 13 h 67"/>
                  <a:gd name="T24" fmla="*/ 14 w 45"/>
                  <a:gd name="T25" fmla="*/ 8 h 67"/>
                  <a:gd name="T26" fmla="*/ 21 w 45"/>
                  <a:gd name="T27" fmla="*/ 5 h 67"/>
                  <a:gd name="T28" fmla="*/ 29 w 45"/>
                  <a:gd name="T29" fmla="*/ 3 h 67"/>
                  <a:gd name="T30" fmla="*/ 37 w 45"/>
                  <a:gd name="T31" fmla="*/ 1 h 67"/>
                  <a:gd name="T32" fmla="*/ 45 w 45"/>
                  <a:gd name="T33" fmla="*/ 0 h 67"/>
                  <a:gd name="T34" fmla="*/ 45 w 45"/>
                  <a:gd name="T35" fmla="*/ 67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67"/>
                  <a:gd name="T56" fmla="*/ 45 w 45"/>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67">
                    <a:moveTo>
                      <a:pt x="45" y="67"/>
                    </a:moveTo>
                    <a:lnTo>
                      <a:pt x="37" y="66"/>
                    </a:lnTo>
                    <a:lnTo>
                      <a:pt x="29" y="64"/>
                    </a:lnTo>
                    <a:lnTo>
                      <a:pt x="21" y="60"/>
                    </a:lnTo>
                    <a:lnTo>
                      <a:pt x="14" y="56"/>
                    </a:lnTo>
                    <a:lnTo>
                      <a:pt x="8" y="51"/>
                    </a:lnTo>
                    <a:lnTo>
                      <a:pt x="4" y="45"/>
                    </a:lnTo>
                    <a:lnTo>
                      <a:pt x="2" y="38"/>
                    </a:lnTo>
                    <a:lnTo>
                      <a:pt x="0" y="30"/>
                    </a:lnTo>
                    <a:lnTo>
                      <a:pt x="2" y="23"/>
                    </a:lnTo>
                    <a:lnTo>
                      <a:pt x="4" y="18"/>
                    </a:lnTo>
                    <a:lnTo>
                      <a:pt x="8" y="13"/>
                    </a:lnTo>
                    <a:lnTo>
                      <a:pt x="14" y="8"/>
                    </a:lnTo>
                    <a:lnTo>
                      <a:pt x="21" y="5"/>
                    </a:lnTo>
                    <a:lnTo>
                      <a:pt x="29" y="3"/>
                    </a:lnTo>
                    <a:lnTo>
                      <a:pt x="37" y="1"/>
                    </a:lnTo>
                    <a:lnTo>
                      <a:pt x="45" y="0"/>
                    </a:lnTo>
                    <a:lnTo>
                      <a:pt x="45" y="67"/>
                    </a:lnTo>
                    <a:close/>
                  </a:path>
                </a:pathLst>
              </a:custGeom>
              <a:solidFill>
                <a:srgbClr val="BFDDDD"/>
              </a:solidFill>
              <a:ln w="9525">
                <a:noFill/>
                <a:round/>
                <a:headEnd/>
                <a:tailEnd/>
              </a:ln>
            </p:spPr>
            <p:txBody>
              <a:bodyPr/>
              <a:lstStyle/>
              <a:p>
                <a:endParaRPr lang="en-US"/>
              </a:p>
            </p:txBody>
          </p:sp>
          <p:sp>
            <p:nvSpPr>
              <p:cNvPr id="22601" name="Freeform 22"/>
              <p:cNvSpPr>
                <a:spLocks/>
              </p:cNvSpPr>
              <p:nvPr/>
            </p:nvSpPr>
            <p:spPr bwMode="auto">
              <a:xfrm>
                <a:off x="7145353" y="2271699"/>
                <a:ext cx="36513" cy="58737"/>
              </a:xfrm>
              <a:custGeom>
                <a:avLst/>
                <a:gdLst>
                  <a:gd name="T0" fmla="*/ 0 w 44"/>
                  <a:gd name="T1" fmla="*/ 74 h 74"/>
                  <a:gd name="T2" fmla="*/ 0 w 44"/>
                  <a:gd name="T3" fmla="*/ 0 h 74"/>
                  <a:gd name="T4" fmla="*/ 8 w 44"/>
                  <a:gd name="T5" fmla="*/ 1 h 74"/>
                  <a:gd name="T6" fmla="*/ 17 w 44"/>
                  <a:gd name="T7" fmla="*/ 3 h 74"/>
                  <a:gd name="T8" fmla="*/ 24 w 44"/>
                  <a:gd name="T9" fmla="*/ 7 h 74"/>
                  <a:gd name="T10" fmla="*/ 31 w 44"/>
                  <a:gd name="T11" fmla="*/ 10 h 74"/>
                  <a:gd name="T12" fmla="*/ 36 w 44"/>
                  <a:gd name="T13" fmla="*/ 16 h 74"/>
                  <a:gd name="T14" fmla="*/ 41 w 44"/>
                  <a:gd name="T15" fmla="*/ 22 h 74"/>
                  <a:gd name="T16" fmla="*/ 43 w 44"/>
                  <a:gd name="T17" fmla="*/ 30 h 74"/>
                  <a:gd name="T18" fmla="*/ 44 w 44"/>
                  <a:gd name="T19" fmla="*/ 39 h 74"/>
                  <a:gd name="T20" fmla="*/ 43 w 44"/>
                  <a:gd name="T21" fmla="*/ 47 h 74"/>
                  <a:gd name="T22" fmla="*/ 41 w 44"/>
                  <a:gd name="T23" fmla="*/ 54 h 74"/>
                  <a:gd name="T24" fmla="*/ 38 w 44"/>
                  <a:gd name="T25" fmla="*/ 60 h 74"/>
                  <a:gd name="T26" fmla="*/ 32 w 44"/>
                  <a:gd name="T27" fmla="*/ 65 h 74"/>
                  <a:gd name="T28" fmla="*/ 25 w 44"/>
                  <a:gd name="T29" fmla="*/ 68 h 74"/>
                  <a:gd name="T30" fmla="*/ 18 w 44"/>
                  <a:gd name="T31" fmla="*/ 70 h 74"/>
                  <a:gd name="T32" fmla="*/ 9 w 44"/>
                  <a:gd name="T33" fmla="*/ 73 h 74"/>
                  <a:gd name="T34" fmla="*/ 0 w 44"/>
                  <a:gd name="T35" fmla="*/ 74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74"/>
                  <a:gd name="T56" fmla="*/ 44 w 44"/>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74">
                    <a:moveTo>
                      <a:pt x="0" y="74"/>
                    </a:moveTo>
                    <a:lnTo>
                      <a:pt x="0" y="0"/>
                    </a:lnTo>
                    <a:lnTo>
                      <a:pt x="8" y="1"/>
                    </a:lnTo>
                    <a:lnTo>
                      <a:pt x="17" y="3"/>
                    </a:lnTo>
                    <a:lnTo>
                      <a:pt x="24" y="7"/>
                    </a:lnTo>
                    <a:lnTo>
                      <a:pt x="31" y="10"/>
                    </a:lnTo>
                    <a:lnTo>
                      <a:pt x="36" y="16"/>
                    </a:lnTo>
                    <a:lnTo>
                      <a:pt x="41" y="22"/>
                    </a:lnTo>
                    <a:lnTo>
                      <a:pt x="43" y="30"/>
                    </a:lnTo>
                    <a:lnTo>
                      <a:pt x="44" y="39"/>
                    </a:lnTo>
                    <a:lnTo>
                      <a:pt x="43" y="47"/>
                    </a:lnTo>
                    <a:lnTo>
                      <a:pt x="41" y="54"/>
                    </a:lnTo>
                    <a:lnTo>
                      <a:pt x="38" y="60"/>
                    </a:lnTo>
                    <a:lnTo>
                      <a:pt x="32" y="65"/>
                    </a:lnTo>
                    <a:lnTo>
                      <a:pt x="25" y="68"/>
                    </a:lnTo>
                    <a:lnTo>
                      <a:pt x="18" y="70"/>
                    </a:lnTo>
                    <a:lnTo>
                      <a:pt x="9" y="73"/>
                    </a:lnTo>
                    <a:lnTo>
                      <a:pt x="0" y="74"/>
                    </a:lnTo>
                    <a:close/>
                  </a:path>
                </a:pathLst>
              </a:custGeom>
              <a:solidFill>
                <a:srgbClr val="BFDDDD"/>
              </a:solidFill>
              <a:ln w="9525">
                <a:noFill/>
                <a:round/>
                <a:headEnd/>
                <a:tailEnd/>
              </a:ln>
            </p:spPr>
            <p:txBody>
              <a:bodyPr/>
              <a:lstStyle/>
              <a:p>
                <a:endParaRPr lang="en-US"/>
              </a:p>
            </p:txBody>
          </p:sp>
          <p:sp>
            <p:nvSpPr>
              <p:cNvPr id="22602" name="Freeform 23"/>
              <p:cNvSpPr>
                <a:spLocks/>
              </p:cNvSpPr>
              <p:nvPr/>
            </p:nvSpPr>
            <p:spPr bwMode="auto">
              <a:xfrm>
                <a:off x="6796103" y="2160574"/>
                <a:ext cx="77788" cy="46037"/>
              </a:xfrm>
              <a:custGeom>
                <a:avLst/>
                <a:gdLst>
                  <a:gd name="T0" fmla="*/ 98 w 98"/>
                  <a:gd name="T1" fmla="*/ 40 h 57"/>
                  <a:gd name="T2" fmla="*/ 11 w 98"/>
                  <a:gd name="T3" fmla="*/ 0 h 57"/>
                  <a:gd name="T4" fmla="*/ 7 w 98"/>
                  <a:gd name="T5" fmla="*/ 9 h 57"/>
                  <a:gd name="T6" fmla="*/ 5 w 98"/>
                  <a:gd name="T7" fmla="*/ 19 h 57"/>
                  <a:gd name="T8" fmla="*/ 3 w 98"/>
                  <a:gd name="T9" fmla="*/ 28 h 57"/>
                  <a:gd name="T10" fmla="*/ 0 w 98"/>
                  <a:gd name="T11" fmla="*/ 39 h 57"/>
                  <a:gd name="T12" fmla="*/ 94 w 98"/>
                  <a:gd name="T13" fmla="*/ 57 h 57"/>
                  <a:gd name="T14" fmla="*/ 95 w 98"/>
                  <a:gd name="T15" fmla="*/ 53 h 57"/>
                  <a:gd name="T16" fmla="*/ 96 w 98"/>
                  <a:gd name="T17" fmla="*/ 48 h 57"/>
                  <a:gd name="T18" fmla="*/ 97 w 98"/>
                  <a:gd name="T19" fmla="*/ 45 h 57"/>
                  <a:gd name="T20" fmla="*/ 98 w 98"/>
                  <a:gd name="T21" fmla="*/ 4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57"/>
                  <a:gd name="T35" fmla="*/ 98 w 98"/>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57">
                    <a:moveTo>
                      <a:pt x="98" y="40"/>
                    </a:moveTo>
                    <a:lnTo>
                      <a:pt x="11" y="0"/>
                    </a:lnTo>
                    <a:lnTo>
                      <a:pt x="7" y="9"/>
                    </a:lnTo>
                    <a:lnTo>
                      <a:pt x="5" y="19"/>
                    </a:lnTo>
                    <a:lnTo>
                      <a:pt x="3" y="28"/>
                    </a:lnTo>
                    <a:lnTo>
                      <a:pt x="0" y="39"/>
                    </a:lnTo>
                    <a:lnTo>
                      <a:pt x="94" y="57"/>
                    </a:lnTo>
                    <a:lnTo>
                      <a:pt x="95" y="53"/>
                    </a:lnTo>
                    <a:lnTo>
                      <a:pt x="96" y="48"/>
                    </a:lnTo>
                    <a:lnTo>
                      <a:pt x="97" y="45"/>
                    </a:lnTo>
                    <a:lnTo>
                      <a:pt x="98" y="40"/>
                    </a:lnTo>
                    <a:close/>
                  </a:path>
                </a:pathLst>
              </a:custGeom>
              <a:solidFill>
                <a:srgbClr val="000000"/>
              </a:solidFill>
              <a:ln w="9525">
                <a:noFill/>
                <a:round/>
                <a:headEnd/>
                <a:tailEnd/>
              </a:ln>
            </p:spPr>
            <p:txBody>
              <a:bodyPr/>
              <a:lstStyle/>
              <a:p>
                <a:endParaRPr lang="en-US"/>
              </a:p>
            </p:txBody>
          </p:sp>
          <p:sp>
            <p:nvSpPr>
              <p:cNvPr id="22603" name="Freeform 24"/>
              <p:cNvSpPr>
                <a:spLocks/>
              </p:cNvSpPr>
              <p:nvPr/>
            </p:nvSpPr>
            <p:spPr bwMode="auto">
              <a:xfrm>
                <a:off x="7132653" y="1612887"/>
                <a:ext cx="65088" cy="88900"/>
              </a:xfrm>
              <a:custGeom>
                <a:avLst/>
                <a:gdLst>
                  <a:gd name="T0" fmla="*/ 62 w 83"/>
                  <a:gd name="T1" fmla="*/ 100 h 111"/>
                  <a:gd name="T2" fmla="*/ 83 w 83"/>
                  <a:gd name="T3" fmla="*/ 0 h 111"/>
                  <a:gd name="T4" fmla="*/ 73 w 83"/>
                  <a:gd name="T5" fmla="*/ 1 h 111"/>
                  <a:gd name="T6" fmla="*/ 62 w 83"/>
                  <a:gd name="T7" fmla="*/ 2 h 111"/>
                  <a:gd name="T8" fmla="*/ 52 w 83"/>
                  <a:gd name="T9" fmla="*/ 5 h 111"/>
                  <a:gd name="T10" fmla="*/ 42 w 83"/>
                  <a:gd name="T11" fmla="*/ 6 h 111"/>
                  <a:gd name="T12" fmla="*/ 31 w 83"/>
                  <a:gd name="T13" fmla="*/ 9 h 111"/>
                  <a:gd name="T14" fmla="*/ 21 w 83"/>
                  <a:gd name="T15" fmla="*/ 11 h 111"/>
                  <a:gd name="T16" fmla="*/ 11 w 83"/>
                  <a:gd name="T17" fmla="*/ 15 h 111"/>
                  <a:gd name="T18" fmla="*/ 0 w 83"/>
                  <a:gd name="T19" fmla="*/ 20 h 111"/>
                  <a:gd name="T20" fmla="*/ 29 w 83"/>
                  <a:gd name="T21" fmla="*/ 111 h 111"/>
                  <a:gd name="T22" fmla="*/ 37 w 83"/>
                  <a:gd name="T23" fmla="*/ 107 h 111"/>
                  <a:gd name="T24" fmla="*/ 46 w 83"/>
                  <a:gd name="T25" fmla="*/ 105 h 111"/>
                  <a:gd name="T26" fmla="*/ 54 w 83"/>
                  <a:gd name="T27" fmla="*/ 102 h 111"/>
                  <a:gd name="T28" fmla="*/ 62 w 83"/>
                  <a:gd name="T29" fmla="*/ 100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111"/>
                  <a:gd name="T47" fmla="*/ 83 w 8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111">
                    <a:moveTo>
                      <a:pt x="62" y="100"/>
                    </a:moveTo>
                    <a:lnTo>
                      <a:pt x="83" y="0"/>
                    </a:lnTo>
                    <a:lnTo>
                      <a:pt x="73" y="1"/>
                    </a:lnTo>
                    <a:lnTo>
                      <a:pt x="62" y="2"/>
                    </a:lnTo>
                    <a:lnTo>
                      <a:pt x="52" y="5"/>
                    </a:lnTo>
                    <a:lnTo>
                      <a:pt x="42" y="6"/>
                    </a:lnTo>
                    <a:lnTo>
                      <a:pt x="31" y="9"/>
                    </a:lnTo>
                    <a:lnTo>
                      <a:pt x="21" y="11"/>
                    </a:lnTo>
                    <a:lnTo>
                      <a:pt x="11" y="15"/>
                    </a:lnTo>
                    <a:lnTo>
                      <a:pt x="0" y="20"/>
                    </a:lnTo>
                    <a:lnTo>
                      <a:pt x="29" y="111"/>
                    </a:lnTo>
                    <a:lnTo>
                      <a:pt x="37" y="107"/>
                    </a:lnTo>
                    <a:lnTo>
                      <a:pt x="46" y="105"/>
                    </a:lnTo>
                    <a:lnTo>
                      <a:pt x="54" y="102"/>
                    </a:lnTo>
                    <a:lnTo>
                      <a:pt x="62" y="100"/>
                    </a:lnTo>
                    <a:close/>
                  </a:path>
                </a:pathLst>
              </a:custGeom>
              <a:solidFill>
                <a:srgbClr val="000000"/>
              </a:solidFill>
              <a:ln w="9525">
                <a:noFill/>
                <a:round/>
                <a:headEnd/>
                <a:tailEnd/>
              </a:ln>
            </p:spPr>
            <p:txBody>
              <a:bodyPr/>
              <a:lstStyle/>
              <a:p>
                <a:endParaRPr lang="en-US"/>
              </a:p>
            </p:txBody>
          </p:sp>
        </p:grpSp>
        <p:pic>
          <p:nvPicPr>
            <p:cNvPr id="22575" name="Picture 10" descr="C:\Users\Dr. G\AppData\Local\Microsoft\Windows\Temporary Internet Files\Content.IE5\16672KL3\MC900056804[1].wmf"/>
            <p:cNvPicPr>
              <a:picLocks noChangeAspect="1" noChangeArrowheads="1"/>
            </p:cNvPicPr>
            <p:nvPr/>
          </p:nvPicPr>
          <p:blipFill>
            <a:blip r:embed="rId7" cstate="print"/>
            <a:srcRect/>
            <a:stretch>
              <a:fillRect/>
            </a:stretch>
          </p:blipFill>
          <p:spPr bwMode="auto">
            <a:xfrm>
              <a:off x="4929190" y="3214686"/>
              <a:ext cx="565381" cy="1064203"/>
            </a:xfrm>
            <a:prstGeom prst="rect">
              <a:avLst/>
            </a:prstGeom>
            <a:noFill/>
            <a:ln w="9525">
              <a:noFill/>
              <a:miter lim="800000"/>
              <a:headEnd/>
              <a:tailEnd/>
            </a:ln>
          </p:spPr>
        </p:pic>
        <p:grpSp>
          <p:nvGrpSpPr>
            <p:cNvPr id="22576" name="Group 53"/>
            <p:cNvGrpSpPr>
              <a:grpSpLocks/>
            </p:cNvGrpSpPr>
            <p:nvPr/>
          </p:nvGrpSpPr>
          <p:grpSpPr bwMode="auto">
            <a:xfrm>
              <a:off x="2786052" y="1500177"/>
              <a:ext cx="1828907" cy="2453709"/>
              <a:chOff x="5833148" y="1260405"/>
              <a:chExt cx="1909278" cy="3225381"/>
            </a:xfrm>
          </p:grpSpPr>
          <p:sp>
            <p:nvSpPr>
              <p:cNvPr id="22577" name="Freeform 9"/>
              <p:cNvSpPr>
                <a:spLocks/>
              </p:cNvSpPr>
              <p:nvPr/>
            </p:nvSpPr>
            <p:spPr bwMode="auto">
              <a:xfrm>
                <a:off x="6507419" y="1758578"/>
                <a:ext cx="421709" cy="681223"/>
              </a:xfrm>
              <a:custGeom>
                <a:avLst/>
                <a:gdLst>
                  <a:gd name="T0" fmla="*/ 49 w 182"/>
                  <a:gd name="T1" fmla="*/ 19 h 294"/>
                  <a:gd name="T2" fmla="*/ 148 w 182"/>
                  <a:gd name="T3" fmla="*/ 0 h 294"/>
                  <a:gd name="T4" fmla="*/ 182 w 182"/>
                  <a:gd name="T5" fmla="*/ 0 h 294"/>
                  <a:gd name="T6" fmla="*/ 156 w 182"/>
                  <a:gd name="T7" fmla="*/ 25 h 294"/>
                  <a:gd name="T8" fmla="*/ 74 w 182"/>
                  <a:gd name="T9" fmla="*/ 294 h 294"/>
                  <a:gd name="T10" fmla="*/ 70 w 182"/>
                  <a:gd name="T11" fmla="*/ 292 h 294"/>
                  <a:gd name="T12" fmla="*/ 65 w 182"/>
                  <a:gd name="T13" fmla="*/ 291 h 294"/>
                  <a:gd name="T14" fmla="*/ 56 w 182"/>
                  <a:gd name="T15" fmla="*/ 285 h 294"/>
                  <a:gd name="T16" fmla="*/ 46 w 182"/>
                  <a:gd name="T17" fmla="*/ 280 h 294"/>
                  <a:gd name="T18" fmla="*/ 35 w 182"/>
                  <a:gd name="T19" fmla="*/ 273 h 294"/>
                  <a:gd name="T20" fmla="*/ 28 w 182"/>
                  <a:gd name="T21" fmla="*/ 269 h 294"/>
                  <a:gd name="T22" fmla="*/ 21 w 182"/>
                  <a:gd name="T23" fmla="*/ 264 h 294"/>
                  <a:gd name="T24" fmla="*/ 19 w 182"/>
                  <a:gd name="T25" fmla="*/ 262 h 294"/>
                  <a:gd name="T26" fmla="*/ 17 w 182"/>
                  <a:gd name="T27" fmla="*/ 257 h 294"/>
                  <a:gd name="T28" fmla="*/ 17 w 182"/>
                  <a:gd name="T29" fmla="*/ 250 h 294"/>
                  <a:gd name="T30" fmla="*/ 15 w 182"/>
                  <a:gd name="T31" fmla="*/ 243 h 294"/>
                  <a:gd name="T32" fmla="*/ 15 w 182"/>
                  <a:gd name="T33" fmla="*/ 237 h 294"/>
                  <a:gd name="T34" fmla="*/ 15 w 182"/>
                  <a:gd name="T35" fmla="*/ 230 h 294"/>
                  <a:gd name="T36" fmla="*/ 15 w 182"/>
                  <a:gd name="T37" fmla="*/ 223 h 294"/>
                  <a:gd name="T38" fmla="*/ 14 w 182"/>
                  <a:gd name="T39" fmla="*/ 214 h 294"/>
                  <a:gd name="T40" fmla="*/ 14 w 182"/>
                  <a:gd name="T41" fmla="*/ 204 h 294"/>
                  <a:gd name="T42" fmla="*/ 12 w 182"/>
                  <a:gd name="T43" fmla="*/ 195 h 294"/>
                  <a:gd name="T44" fmla="*/ 12 w 182"/>
                  <a:gd name="T45" fmla="*/ 186 h 294"/>
                  <a:gd name="T46" fmla="*/ 10 w 182"/>
                  <a:gd name="T47" fmla="*/ 174 h 294"/>
                  <a:gd name="T48" fmla="*/ 10 w 182"/>
                  <a:gd name="T49" fmla="*/ 165 h 294"/>
                  <a:gd name="T50" fmla="*/ 8 w 182"/>
                  <a:gd name="T51" fmla="*/ 154 h 294"/>
                  <a:gd name="T52" fmla="*/ 8 w 182"/>
                  <a:gd name="T53" fmla="*/ 143 h 294"/>
                  <a:gd name="T54" fmla="*/ 8 w 182"/>
                  <a:gd name="T55" fmla="*/ 138 h 294"/>
                  <a:gd name="T56" fmla="*/ 7 w 182"/>
                  <a:gd name="T57" fmla="*/ 131 h 294"/>
                  <a:gd name="T58" fmla="*/ 7 w 182"/>
                  <a:gd name="T59" fmla="*/ 126 h 294"/>
                  <a:gd name="T60" fmla="*/ 7 w 182"/>
                  <a:gd name="T61" fmla="*/ 122 h 294"/>
                  <a:gd name="T62" fmla="*/ 5 w 182"/>
                  <a:gd name="T63" fmla="*/ 110 h 294"/>
                  <a:gd name="T64" fmla="*/ 5 w 182"/>
                  <a:gd name="T65" fmla="*/ 101 h 294"/>
                  <a:gd name="T66" fmla="*/ 3 w 182"/>
                  <a:gd name="T67" fmla="*/ 90 h 294"/>
                  <a:gd name="T68" fmla="*/ 3 w 182"/>
                  <a:gd name="T69" fmla="*/ 81 h 294"/>
                  <a:gd name="T70" fmla="*/ 1 w 182"/>
                  <a:gd name="T71" fmla="*/ 71 h 294"/>
                  <a:gd name="T72" fmla="*/ 1 w 182"/>
                  <a:gd name="T73" fmla="*/ 64 h 294"/>
                  <a:gd name="T74" fmla="*/ 1 w 182"/>
                  <a:gd name="T75" fmla="*/ 55 h 294"/>
                  <a:gd name="T76" fmla="*/ 1 w 182"/>
                  <a:gd name="T77" fmla="*/ 49 h 294"/>
                  <a:gd name="T78" fmla="*/ 0 w 182"/>
                  <a:gd name="T79" fmla="*/ 42 h 294"/>
                  <a:gd name="T80" fmla="*/ 0 w 182"/>
                  <a:gd name="T81" fmla="*/ 39 h 294"/>
                  <a:gd name="T82" fmla="*/ 0 w 182"/>
                  <a:gd name="T83" fmla="*/ 32 h 294"/>
                  <a:gd name="T84" fmla="*/ 0 w 182"/>
                  <a:gd name="T85" fmla="*/ 28 h 294"/>
                  <a:gd name="T86" fmla="*/ 49 w 182"/>
                  <a:gd name="T87" fmla="*/ 19 h 294"/>
                  <a:gd name="T88" fmla="*/ 49 w 182"/>
                  <a:gd name="T89" fmla="*/ 19 h 2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2"/>
                  <a:gd name="T136" fmla="*/ 0 h 294"/>
                  <a:gd name="T137" fmla="*/ 182 w 182"/>
                  <a:gd name="T138" fmla="*/ 294 h 2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2" h="294">
                    <a:moveTo>
                      <a:pt x="49" y="19"/>
                    </a:moveTo>
                    <a:lnTo>
                      <a:pt x="148" y="0"/>
                    </a:lnTo>
                    <a:lnTo>
                      <a:pt x="182" y="0"/>
                    </a:lnTo>
                    <a:lnTo>
                      <a:pt x="156" y="25"/>
                    </a:lnTo>
                    <a:lnTo>
                      <a:pt x="74" y="294"/>
                    </a:lnTo>
                    <a:lnTo>
                      <a:pt x="70" y="292"/>
                    </a:lnTo>
                    <a:lnTo>
                      <a:pt x="65" y="291"/>
                    </a:lnTo>
                    <a:lnTo>
                      <a:pt x="56" y="285"/>
                    </a:lnTo>
                    <a:lnTo>
                      <a:pt x="46" y="280"/>
                    </a:lnTo>
                    <a:lnTo>
                      <a:pt x="35" y="273"/>
                    </a:lnTo>
                    <a:lnTo>
                      <a:pt x="28" y="269"/>
                    </a:lnTo>
                    <a:lnTo>
                      <a:pt x="21" y="264"/>
                    </a:lnTo>
                    <a:lnTo>
                      <a:pt x="19" y="262"/>
                    </a:lnTo>
                    <a:lnTo>
                      <a:pt x="17" y="257"/>
                    </a:lnTo>
                    <a:lnTo>
                      <a:pt x="17" y="250"/>
                    </a:lnTo>
                    <a:lnTo>
                      <a:pt x="15" y="243"/>
                    </a:lnTo>
                    <a:lnTo>
                      <a:pt x="15" y="237"/>
                    </a:lnTo>
                    <a:lnTo>
                      <a:pt x="15" y="230"/>
                    </a:lnTo>
                    <a:lnTo>
                      <a:pt x="15" y="223"/>
                    </a:lnTo>
                    <a:lnTo>
                      <a:pt x="14" y="214"/>
                    </a:lnTo>
                    <a:lnTo>
                      <a:pt x="14" y="204"/>
                    </a:lnTo>
                    <a:lnTo>
                      <a:pt x="12" y="195"/>
                    </a:lnTo>
                    <a:lnTo>
                      <a:pt x="12" y="186"/>
                    </a:lnTo>
                    <a:lnTo>
                      <a:pt x="10" y="174"/>
                    </a:lnTo>
                    <a:lnTo>
                      <a:pt x="10" y="165"/>
                    </a:lnTo>
                    <a:lnTo>
                      <a:pt x="8" y="154"/>
                    </a:lnTo>
                    <a:lnTo>
                      <a:pt x="8" y="143"/>
                    </a:lnTo>
                    <a:lnTo>
                      <a:pt x="8" y="138"/>
                    </a:lnTo>
                    <a:lnTo>
                      <a:pt x="7" y="131"/>
                    </a:lnTo>
                    <a:lnTo>
                      <a:pt x="7" y="126"/>
                    </a:lnTo>
                    <a:lnTo>
                      <a:pt x="7" y="122"/>
                    </a:lnTo>
                    <a:lnTo>
                      <a:pt x="5" y="110"/>
                    </a:lnTo>
                    <a:lnTo>
                      <a:pt x="5" y="101"/>
                    </a:lnTo>
                    <a:lnTo>
                      <a:pt x="3" y="90"/>
                    </a:lnTo>
                    <a:lnTo>
                      <a:pt x="3" y="81"/>
                    </a:lnTo>
                    <a:lnTo>
                      <a:pt x="1" y="71"/>
                    </a:lnTo>
                    <a:lnTo>
                      <a:pt x="1" y="64"/>
                    </a:lnTo>
                    <a:lnTo>
                      <a:pt x="1" y="55"/>
                    </a:lnTo>
                    <a:lnTo>
                      <a:pt x="1" y="49"/>
                    </a:lnTo>
                    <a:lnTo>
                      <a:pt x="0" y="42"/>
                    </a:lnTo>
                    <a:lnTo>
                      <a:pt x="0" y="39"/>
                    </a:lnTo>
                    <a:lnTo>
                      <a:pt x="0" y="32"/>
                    </a:lnTo>
                    <a:lnTo>
                      <a:pt x="0" y="28"/>
                    </a:lnTo>
                    <a:lnTo>
                      <a:pt x="49" y="19"/>
                    </a:lnTo>
                    <a:close/>
                  </a:path>
                </a:pathLst>
              </a:custGeom>
              <a:solidFill>
                <a:srgbClr val="FFFFFF"/>
              </a:solidFill>
              <a:ln w="9525">
                <a:noFill/>
                <a:round/>
                <a:headEnd/>
                <a:tailEnd/>
              </a:ln>
            </p:spPr>
            <p:txBody>
              <a:bodyPr/>
              <a:lstStyle/>
              <a:p>
                <a:endParaRPr lang="en-US"/>
              </a:p>
            </p:txBody>
          </p:sp>
          <p:sp>
            <p:nvSpPr>
              <p:cNvPr id="22578" name="Freeform 12"/>
              <p:cNvSpPr>
                <a:spLocks/>
              </p:cNvSpPr>
              <p:nvPr/>
            </p:nvSpPr>
            <p:spPr bwMode="auto">
              <a:xfrm>
                <a:off x="7146935" y="2349434"/>
                <a:ext cx="553783" cy="456466"/>
              </a:xfrm>
              <a:custGeom>
                <a:avLst/>
                <a:gdLst>
                  <a:gd name="T0" fmla="*/ 0 w 239"/>
                  <a:gd name="T1" fmla="*/ 0 h 197"/>
                  <a:gd name="T2" fmla="*/ 239 w 239"/>
                  <a:gd name="T3" fmla="*/ 66 h 197"/>
                  <a:gd name="T4" fmla="*/ 206 w 239"/>
                  <a:gd name="T5" fmla="*/ 197 h 197"/>
                  <a:gd name="T6" fmla="*/ 9 w 239"/>
                  <a:gd name="T7" fmla="*/ 142 h 197"/>
                  <a:gd name="T8" fmla="*/ 14 w 239"/>
                  <a:gd name="T9" fmla="*/ 30 h 197"/>
                  <a:gd name="T10" fmla="*/ 0 w 239"/>
                  <a:gd name="T11" fmla="*/ 0 h 197"/>
                  <a:gd name="T12" fmla="*/ 0 w 239"/>
                  <a:gd name="T13" fmla="*/ 0 h 197"/>
                  <a:gd name="T14" fmla="*/ 0 60000 65536"/>
                  <a:gd name="T15" fmla="*/ 0 60000 65536"/>
                  <a:gd name="T16" fmla="*/ 0 60000 65536"/>
                  <a:gd name="T17" fmla="*/ 0 60000 65536"/>
                  <a:gd name="T18" fmla="*/ 0 60000 65536"/>
                  <a:gd name="T19" fmla="*/ 0 60000 65536"/>
                  <a:gd name="T20" fmla="*/ 0 60000 65536"/>
                  <a:gd name="T21" fmla="*/ 0 w 239"/>
                  <a:gd name="T22" fmla="*/ 0 h 197"/>
                  <a:gd name="T23" fmla="*/ 239 w 23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97">
                    <a:moveTo>
                      <a:pt x="0" y="0"/>
                    </a:moveTo>
                    <a:lnTo>
                      <a:pt x="239" y="66"/>
                    </a:lnTo>
                    <a:lnTo>
                      <a:pt x="206" y="197"/>
                    </a:lnTo>
                    <a:lnTo>
                      <a:pt x="9" y="142"/>
                    </a:lnTo>
                    <a:lnTo>
                      <a:pt x="14" y="30"/>
                    </a:lnTo>
                    <a:lnTo>
                      <a:pt x="0" y="0"/>
                    </a:lnTo>
                    <a:close/>
                  </a:path>
                </a:pathLst>
              </a:custGeom>
              <a:solidFill>
                <a:srgbClr val="669EE6"/>
              </a:solidFill>
              <a:ln w="9525">
                <a:noFill/>
                <a:round/>
                <a:headEnd/>
                <a:tailEnd/>
              </a:ln>
            </p:spPr>
            <p:txBody>
              <a:bodyPr/>
              <a:lstStyle/>
              <a:p>
                <a:endParaRPr lang="en-US"/>
              </a:p>
            </p:txBody>
          </p:sp>
          <p:sp>
            <p:nvSpPr>
              <p:cNvPr id="22579" name="Freeform 18"/>
              <p:cNvSpPr>
                <a:spLocks/>
              </p:cNvSpPr>
              <p:nvPr/>
            </p:nvSpPr>
            <p:spPr bwMode="auto">
              <a:xfrm>
                <a:off x="6572298" y="1466625"/>
                <a:ext cx="356831" cy="356831"/>
              </a:xfrm>
              <a:custGeom>
                <a:avLst/>
                <a:gdLst>
                  <a:gd name="T0" fmla="*/ 0 w 154"/>
                  <a:gd name="T1" fmla="*/ 12 h 154"/>
                  <a:gd name="T2" fmla="*/ 7 w 154"/>
                  <a:gd name="T3" fmla="*/ 51 h 154"/>
                  <a:gd name="T4" fmla="*/ 44 w 154"/>
                  <a:gd name="T5" fmla="*/ 154 h 154"/>
                  <a:gd name="T6" fmla="*/ 115 w 154"/>
                  <a:gd name="T7" fmla="*/ 117 h 154"/>
                  <a:gd name="T8" fmla="*/ 149 w 154"/>
                  <a:gd name="T9" fmla="*/ 69 h 154"/>
                  <a:gd name="T10" fmla="*/ 154 w 154"/>
                  <a:gd name="T11" fmla="*/ 28 h 154"/>
                  <a:gd name="T12" fmla="*/ 151 w 154"/>
                  <a:gd name="T13" fmla="*/ 26 h 154"/>
                  <a:gd name="T14" fmla="*/ 149 w 154"/>
                  <a:gd name="T15" fmla="*/ 26 h 154"/>
                  <a:gd name="T16" fmla="*/ 143 w 154"/>
                  <a:gd name="T17" fmla="*/ 25 h 154"/>
                  <a:gd name="T18" fmla="*/ 138 w 154"/>
                  <a:gd name="T19" fmla="*/ 23 h 154"/>
                  <a:gd name="T20" fmla="*/ 131 w 154"/>
                  <a:gd name="T21" fmla="*/ 19 h 154"/>
                  <a:gd name="T22" fmla="*/ 126 w 154"/>
                  <a:gd name="T23" fmla="*/ 18 h 154"/>
                  <a:gd name="T24" fmla="*/ 117 w 154"/>
                  <a:gd name="T25" fmla="*/ 16 h 154"/>
                  <a:gd name="T26" fmla="*/ 110 w 154"/>
                  <a:gd name="T27" fmla="*/ 14 h 154"/>
                  <a:gd name="T28" fmla="*/ 101 w 154"/>
                  <a:gd name="T29" fmla="*/ 11 h 154"/>
                  <a:gd name="T30" fmla="*/ 92 w 154"/>
                  <a:gd name="T31" fmla="*/ 7 h 154"/>
                  <a:gd name="T32" fmla="*/ 85 w 154"/>
                  <a:gd name="T33" fmla="*/ 5 h 154"/>
                  <a:gd name="T34" fmla="*/ 78 w 154"/>
                  <a:gd name="T35" fmla="*/ 3 h 154"/>
                  <a:gd name="T36" fmla="*/ 73 w 154"/>
                  <a:gd name="T37" fmla="*/ 2 h 154"/>
                  <a:gd name="T38" fmla="*/ 67 w 154"/>
                  <a:gd name="T39" fmla="*/ 0 h 154"/>
                  <a:gd name="T40" fmla="*/ 64 w 154"/>
                  <a:gd name="T41" fmla="*/ 0 h 154"/>
                  <a:gd name="T42" fmla="*/ 58 w 154"/>
                  <a:gd name="T43" fmla="*/ 0 h 154"/>
                  <a:gd name="T44" fmla="*/ 51 w 154"/>
                  <a:gd name="T45" fmla="*/ 2 h 154"/>
                  <a:gd name="T46" fmla="*/ 46 w 154"/>
                  <a:gd name="T47" fmla="*/ 2 h 154"/>
                  <a:gd name="T48" fmla="*/ 41 w 154"/>
                  <a:gd name="T49" fmla="*/ 3 h 154"/>
                  <a:gd name="T50" fmla="*/ 35 w 154"/>
                  <a:gd name="T51" fmla="*/ 3 h 154"/>
                  <a:gd name="T52" fmla="*/ 30 w 154"/>
                  <a:gd name="T53" fmla="*/ 5 h 154"/>
                  <a:gd name="T54" fmla="*/ 23 w 154"/>
                  <a:gd name="T55" fmla="*/ 5 h 154"/>
                  <a:gd name="T56" fmla="*/ 18 w 154"/>
                  <a:gd name="T57" fmla="*/ 7 h 154"/>
                  <a:gd name="T58" fmla="*/ 12 w 154"/>
                  <a:gd name="T59" fmla="*/ 7 h 154"/>
                  <a:gd name="T60" fmla="*/ 9 w 154"/>
                  <a:gd name="T61" fmla="*/ 11 h 154"/>
                  <a:gd name="T62" fmla="*/ 2 w 154"/>
                  <a:gd name="T63" fmla="*/ 11 h 154"/>
                  <a:gd name="T64" fmla="*/ 0 w 154"/>
                  <a:gd name="T65" fmla="*/ 12 h 154"/>
                  <a:gd name="T66" fmla="*/ 0 w 154"/>
                  <a:gd name="T67" fmla="*/ 12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0" y="12"/>
                    </a:moveTo>
                    <a:lnTo>
                      <a:pt x="7" y="51"/>
                    </a:lnTo>
                    <a:lnTo>
                      <a:pt x="44" y="154"/>
                    </a:lnTo>
                    <a:lnTo>
                      <a:pt x="115" y="117"/>
                    </a:lnTo>
                    <a:lnTo>
                      <a:pt x="149" y="69"/>
                    </a:lnTo>
                    <a:lnTo>
                      <a:pt x="154" y="28"/>
                    </a:lnTo>
                    <a:lnTo>
                      <a:pt x="151" y="26"/>
                    </a:lnTo>
                    <a:lnTo>
                      <a:pt x="149" y="26"/>
                    </a:lnTo>
                    <a:lnTo>
                      <a:pt x="143" y="25"/>
                    </a:lnTo>
                    <a:lnTo>
                      <a:pt x="138" y="23"/>
                    </a:lnTo>
                    <a:lnTo>
                      <a:pt x="131" y="19"/>
                    </a:lnTo>
                    <a:lnTo>
                      <a:pt x="126" y="18"/>
                    </a:lnTo>
                    <a:lnTo>
                      <a:pt x="117" y="16"/>
                    </a:lnTo>
                    <a:lnTo>
                      <a:pt x="110" y="14"/>
                    </a:lnTo>
                    <a:lnTo>
                      <a:pt x="101" y="11"/>
                    </a:lnTo>
                    <a:lnTo>
                      <a:pt x="92" y="7"/>
                    </a:lnTo>
                    <a:lnTo>
                      <a:pt x="85" y="5"/>
                    </a:lnTo>
                    <a:lnTo>
                      <a:pt x="78" y="3"/>
                    </a:lnTo>
                    <a:lnTo>
                      <a:pt x="73" y="2"/>
                    </a:lnTo>
                    <a:lnTo>
                      <a:pt x="67" y="0"/>
                    </a:lnTo>
                    <a:lnTo>
                      <a:pt x="64" y="0"/>
                    </a:lnTo>
                    <a:lnTo>
                      <a:pt x="58" y="0"/>
                    </a:lnTo>
                    <a:lnTo>
                      <a:pt x="51" y="2"/>
                    </a:lnTo>
                    <a:lnTo>
                      <a:pt x="46" y="2"/>
                    </a:lnTo>
                    <a:lnTo>
                      <a:pt x="41" y="3"/>
                    </a:lnTo>
                    <a:lnTo>
                      <a:pt x="35" y="3"/>
                    </a:lnTo>
                    <a:lnTo>
                      <a:pt x="30" y="5"/>
                    </a:lnTo>
                    <a:lnTo>
                      <a:pt x="23" y="5"/>
                    </a:lnTo>
                    <a:lnTo>
                      <a:pt x="18" y="7"/>
                    </a:lnTo>
                    <a:lnTo>
                      <a:pt x="12" y="7"/>
                    </a:lnTo>
                    <a:lnTo>
                      <a:pt x="9" y="11"/>
                    </a:lnTo>
                    <a:lnTo>
                      <a:pt x="2" y="11"/>
                    </a:lnTo>
                    <a:lnTo>
                      <a:pt x="0" y="12"/>
                    </a:lnTo>
                    <a:close/>
                  </a:path>
                </a:pathLst>
              </a:custGeom>
              <a:solidFill>
                <a:srgbClr val="FFE6D9"/>
              </a:solidFill>
              <a:ln w="9525">
                <a:noFill/>
                <a:round/>
                <a:headEnd/>
                <a:tailEnd/>
              </a:ln>
            </p:spPr>
            <p:txBody>
              <a:bodyPr/>
              <a:lstStyle/>
              <a:p>
                <a:endParaRPr lang="en-US"/>
              </a:p>
            </p:txBody>
          </p:sp>
          <p:sp>
            <p:nvSpPr>
              <p:cNvPr id="22580" name="Freeform 19"/>
              <p:cNvSpPr>
                <a:spLocks/>
              </p:cNvSpPr>
              <p:nvPr/>
            </p:nvSpPr>
            <p:spPr bwMode="auto">
              <a:xfrm>
                <a:off x="6583883" y="1313698"/>
                <a:ext cx="391587" cy="264148"/>
              </a:xfrm>
              <a:custGeom>
                <a:avLst/>
                <a:gdLst>
                  <a:gd name="T0" fmla="*/ 0 w 169"/>
                  <a:gd name="T1" fmla="*/ 78 h 114"/>
                  <a:gd name="T2" fmla="*/ 7 w 169"/>
                  <a:gd name="T3" fmla="*/ 48 h 114"/>
                  <a:gd name="T4" fmla="*/ 62 w 169"/>
                  <a:gd name="T5" fmla="*/ 0 h 114"/>
                  <a:gd name="T6" fmla="*/ 110 w 169"/>
                  <a:gd name="T7" fmla="*/ 25 h 114"/>
                  <a:gd name="T8" fmla="*/ 158 w 169"/>
                  <a:gd name="T9" fmla="*/ 27 h 114"/>
                  <a:gd name="T10" fmla="*/ 169 w 169"/>
                  <a:gd name="T11" fmla="*/ 77 h 114"/>
                  <a:gd name="T12" fmla="*/ 153 w 169"/>
                  <a:gd name="T13" fmla="*/ 114 h 114"/>
                  <a:gd name="T14" fmla="*/ 80 w 169"/>
                  <a:gd name="T15" fmla="*/ 80 h 114"/>
                  <a:gd name="T16" fmla="*/ 0 w 169"/>
                  <a:gd name="T17" fmla="*/ 78 h 114"/>
                  <a:gd name="T18" fmla="*/ 0 w 169"/>
                  <a:gd name="T19" fmla="*/ 78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14"/>
                  <a:gd name="T32" fmla="*/ 169 w 169"/>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14">
                    <a:moveTo>
                      <a:pt x="0" y="78"/>
                    </a:moveTo>
                    <a:lnTo>
                      <a:pt x="7" y="48"/>
                    </a:lnTo>
                    <a:lnTo>
                      <a:pt x="62" y="0"/>
                    </a:lnTo>
                    <a:lnTo>
                      <a:pt x="110" y="25"/>
                    </a:lnTo>
                    <a:lnTo>
                      <a:pt x="158" y="27"/>
                    </a:lnTo>
                    <a:lnTo>
                      <a:pt x="169" y="77"/>
                    </a:lnTo>
                    <a:lnTo>
                      <a:pt x="153" y="114"/>
                    </a:lnTo>
                    <a:lnTo>
                      <a:pt x="80" y="80"/>
                    </a:lnTo>
                    <a:lnTo>
                      <a:pt x="0" y="78"/>
                    </a:lnTo>
                    <a:close/>
                  </a:path>
                </a:pathLst>
              </a:custGeom>
              <a:solidFill>
                <a:srgbClr val="B3B3B3"/>
              </a:solidFill>
              <a:ln w="9525">
                <a:noFill/>
                <a:round/>
                <a:headEnd/>
                <a:tailEnd/>
              </a:ln>
            </p:spPr>
            <p:txBody>
              <a:bodyPr/>
              <a:lstStyle/>
              <a:p>
                <a:endParaRPr lang="en-US"/>
              </a:p>
            </p:txBody>
          </p:sp>
          <p:sp>
            <p:nvSpPr>
              <p:cNvPr id="22581" name="Freeform 20"/>
              <p:cNvSpPr>
                <a:spLocks/>
              </p:cNvSpPr>
              <p:nvPr/>
            </p:nvSpPr>
            <p:spPr bwMode="auto">
              <a:xfrm>
                <a:off x="6407785" y="1466625"/>
                <a:ext cx="637198" cy="208538"/>
              </a:xfrm>
              <a:custGeom>
                <a:avLst/>
                <a:gdLst>
                  <a:gd name="T0" fmla="*/ 51 w 275"/>
                  <a:gd name="T1" fmla="*/ 69 h 90"/>
                  <a:gd name="T2" fmla="*/ 37 w 275"/>
                  <a:gd name="T3" fmla="*/ 62 h 90"/>
                  <a:gd name="T4" fmla="*/ 25 w 275"/>
                  <a:gd name="T5" fmla="*/ 57 h 90"/>
                  <a:gd name="T6" fmla="*/ 14 w 275"/>
                  <a:gd name="T7" fmla="*/ 51 h 90"/>
                  <a:gd name="T8" fmla="*/ 4 w 275"/>
                  <a:gd name="T9" fmla="*/ 42 h 90"/>
                  <a:gd name="T10" fmla="*/ 0 w 275"/>
                  <a:gd name="T11" fmla="*/ 28 h 90"/>
                  <a:gd name="T12" fmla="*/ 12 w 275"/>
                  <a:gd name="T13" fmla="*/ 14 h 90"/>
                  <a:gd name="T14" fmla="*/ 28 w 275"/>
                  <a:gd name="T15" fmla="*/ 7 h 90"/>
                  <a:gd name="T16" fmla="*/ 43 w 275"/>
                  <a:gd name="T17" fmla="*/ 3 h 90"/>
                  <a:gd name="T18" fmla="*/ 53 w 275"/>
                  <a:gd name="T19" fmla="*/ 2 h 90"/>
                  <a:gd name="T20" fmla="*/ 67 w 275"/>
                  <a:gd name="T21" fmla="*/ 0 h 90"/>
                  <a:gd name="T22" fmla="*/ 80 w 275"/>
                  <a:gd name="T23" fmla="*/ 0 h 90"/>
                  <a:gd name="T24" fmla="*/ 94 w 275"/>
                  <a:gd name="T25" fmla="*/ 2 h 90"/>
                  <a:gd name="T26" fmla="*/ 108 w 275"/>
                  <a:gd name="T27" fmla="*/ 2 h 90"/>
                  <a:gd name="T28" fmla="*/ 122 w 275"/>
                  <a:gd name="T29" fmla="*/ 3 h 90"/>
                  <a:gd name="T30" fmla="*/ 138 w 275"/>
                  <a:gd name="T31" fmla="*/ 5 h 90"/>
                  <a:gd name="T32" fmla="*/ 152 w 275"/>
                  <a:gd name="T33" fmla="*/ 9 h 90"/>
                  <a:gd name="T34" fmla="*/ 168 w 275"/>
                  <a:gd name="T35" fmla="*/ 12 h 90"/>
                  <a:gd name="T36" fmla="*/ 184 w 275"/>
                  <a:gd name="T37" fmla="*/ 18 h 90"/>
                  <a:gd name="T38" fmla="*/ 199 w 275"/>
                  <a:gd name="T39" fmla="*/ 23 h 90"/>
                  <a:gd name="T40" fmla="*/ 213 w 275"/>
                  <a:gd name="T41" fmla="*/ 28 h 90"/>
                  <a:gd name="T42" fmla="*/ 227 w 275"/>
                  <a:gd name="T43" fmla="*/ 34 h 90"/>
                  <a:gd name="T44" fmla="*/ 243 w 275"/>
                  <a:gd name="T45" fmla="*/ 42 h 90"/>
                  <a:gd name="T46" fmla="*/ 261 w 275"/>
                  <a:gd name="T47" fmla="*/ 55 h 90"/>
                  <a:gd name="T48" fmla="*/ 271 w 275"/>
                  <a:gd name="T49" fmla="*/ 67 h 90"/>
                  <a:gd name="T50" fmla="*/ 275 w 275"/>
                  <a:gd name="T51" fmla="*/ 81 h 90"/>
                  <a:gd name="T52" fmla="*/ 262 w 275"/>
                  <a:gd name="T53" fmla="*/ 89 h 90"/>
                  <a:gd name="T54" fmla="*/ 250 w 275"/>
                  <a:gd name="T55" fmla="*/ 89 h 90"/>
                  <a:gd name="T56" fmla="*/ 239 w 275"/>
                  <a:gd name="T57" fmla="*/ 89 h 90"/>
                  <a:gd name="T58" fmla="*/ 213 w 275"/>
                  <a:gd name="T59" fmla="*/ 83 h 90"/>
                  <a:gd name="T60" fmla="*/ 218 w 275"/>
                  <a:gd name="T61" fmla="*/ 71 h 90"/>
                  <a:gd name="T62" fmla="*/ 229 w 275"/>
                  <a:gd name="T63" fmla="*/ 69 h 90"/>
                  <a:gd name="T64" fmla="*/ 229 w 275"/>
                  <a:gd name="T65" fmla="*/ 64 h 90"/>
                  <a:gd name="T66" fmla="*/ 222 w 275"/>
                  <a:gd name="T67" fmla="*/ 53 h 90"/>
                  <a:gd name="T68" fmla="*/ 211 w 275"/>
                  <a:gd name="T69" fmla="*/ 46 h 90"/>
                  <a:gd name="T70" fmla="*/ 197 w 275"/>
                  <a:gd name="T71" fmla="*/ 39 h 90"/>
                  <a:gd name="T72" fmla="*/ 181 w 275"/>
                  <a:gd name="T73" fmla="*/ 32 h 90"/>
                  <a:gd name="T74" fmla="*/ 163 w 275"/>
                  <a:gd name="T75" fmla="*/ 26 h 90"/>
                  <a:gd name="T76" fmla="*/ 145 w 275"/>
                  <a:gd name="T77" fmla="*/ 23 h 90"/>
                  <a:gd name="T78" fmla="*/ 126 w 275"/>
                  <a:gd name="T79" fmla="*/ 21 h 90"/>
                  <a:gd name="T80" fmla="*/ 108 w 275"/>
                  <a:gd name="T81" fmla="*/ 23 h 90"/>
                  <a:gd name="T82" fmla="*/ 90 w 275"/>
                  <a:gd name="T83" fmla="*/ 26 h 90"/>
                  <a:gd name="T84" fmla="*/ 80 w 275"/>
                  <a:gd name="T85" fmla="*/ 32 h 90"/>
                  <a:gd name="T86" fmla="*/ 74 w 275"/>
                  <a:gd name="T87" fmla="*/ 41 h 90"/>
                  <a:gd name="T88" fmla="*/ 78 w 275"/>
                  <a:gd name="T89" fmla="*/ 51 h 90"/>
                  <a:gd name="T90" fmla="*/ 87 w 275"/>
                  <a:gd name="T91" fmla="*/ 58 h 90"/>
                  <a:gd name="T92" fmla="*/ 87 w 275"/>
                  <a:gd name="T93" fmla="*/ 74 h 90"/>
                  <a:gd name="T94" fmla="*/ 57 w 275"/>
                  <a:gd name="T95" fmla="*/ 71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5"/>
                  <a:gd name="T145" fmla="*/ 0 h 90"/>
                  <a:gd name="T146" fmla="*/ 275 w 275"/>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5" h="90">
                    <a:moveTo>
                      <a:pt x="57" y="71"/>
                    </a:moveTo>
                    <a:lnTo>
                      <a:pt x="51" y="69"/>
                    </a:lnTo>
                    <a:lnTo>
                      <a:pt x="44" y="65"/>
                    </a:lnTo>
                    <a:lnTo>
                      <a:pt x="37" y="62"/>
                    </a:lnTo>
                    <a:lnTo>
                      <a:pt x="32" y="60"/>
                    </a:lnTo>
                    <a:lnTo>
                      <a:pt x="25" y="57"/>
                    </a:lnTo>
                    <a:lnTo>
                      <a:pt x="19" y="55"/>
                    </a:lnTo>
                    <a:lnTo>
                      <a:pt x="14" y="51"/>
                    </a:lnTo>
                    <a:lnTo>
                      <a:pt x="9" y="48"/>
                    </a:lnTo>
                    <a:lnTo>
                      <a:pt x="4" y="42"/>
                    </a:lnTo>
                    <a:lnTo>
                      <a:pt x="2" y="39"/>
                    </a:lnTo>
                    <a:lnTo>
                      <a:pt x="0" y="28"/>
                    </a:lnTo>
                    <a:lnTo>
                      <a:pt x="7" y="19"/>
                    </a:lnTo>
                    <a:lnTo>
                      <a:pt x="12" y="14"/>
                    </a:lnTo>
                    <a:lnTo>
                      <a:pt x="19" y="11"/>
                    </a:lnTo>
                    <a:lnTo>
                      <a:pt x="28" y="7"/>
                    </a:lnTo>
                    <a:lnTo>
                      <a:pt x="37" y="5"/>
                    </a:lnTo>
                    <a:lnTo>
                      <a:pt x="43" y="3"/>
                    </a:lnTo>
                    <a:lnTo>
                      <a:pt x="48" y="2"/>
                    </a:lnTo>
                    <a:lnTo>
                      <a:pt x="53" y="2"/>
                    </a:lnTo>
                    <a:lnTo>
                      <a:pt x="60" y="2"/>
                    </a:lnTo>
                    <a:lnTo>
                      <a:pt x="67" y="0"/>
                    </a:lnTo>
                    <a:lnTo>
                      <a:pt x="73" y="0"/>
                    </a:lnTo>
                    <a:lnTo>
                      <a:pt x="80" y="0"/>
                    </a:lnTo>
                    <a:lnTo>
                      <a:pt x="87" y="2"/>
                    </a:lnTo>
                    <a:lnTo>
                      <a:pt x="94" y="2"/>
                    </a:lnTo>
                    <a:lnTo>
                      <a:pt x="101" y="2"/>
                    </a:lnTo>
                    <a:lnTo>
                      <a:pt x="108" y="2"/>
                    </a:lnTo>
                    <a:lnTo>
                      <a:pt x="115" y="3"/>
                    </a:lnTo>
                    <a:lnTo>
                      <a:pt x="122" y="3"/>
                    </a:lnTo>
                    <a:lnTo>
                      <a:pt x="131" y="5"/>
                    </a:lnTo>
                    <a:lnTo>
                      <a:pt x="138" y="5"/>
                    </a:lnTo>
                    <a:lnTo>
                      <a:pt x="145" y="7"/>
                    </a:lnTo>
                    <a:lnTo>
                      <a:pt x="152" y="9"/>
                    </a:lnTo>
                    <a:lnTo>
                      <a:pt x="161" y="11"/>
                    </a:lnTo>
                    <a:lnTo>
                      <a:pt x="168" y="12"/>
                    </a:lnTo>
                    <a:lnTo>
                      <a:pt x="177" y="14"/>
                    </a:lnTo>
                    <a:lnTo>
                      <a:pt x="184" y="18"/>
                    </a:lnTo>
                    <a:lnTo>
                      <a:pt x="191" y="19"/>
                    </a:lnTo>
                    <a:lnTo>
                      <a:pt x="199" y="23"/>
                    </a:lnTo>
                    <a:lnTo>
                      <a:pt x="207" y="26"/>
                    </a:lnTo>
                    <a:lnTo>
                      <a:pt x="213" y="28"/>
                    </a:lnTo>
                    <a:lnTo>
                      <a:pt x="220" y="32"/>
                    </a:lnTo>
                    <a:lnTo>
                      <a:pt x="227" y="34"/>
                    </a:lnTo>
                    <a:lnTo>
                      <a:pt x="234" y="37"/>
                    </a:lnTo>
                    <a:lnTo>
                      <a:pt x="243" y="42"/>
                    </a:lnTo>
                    <a:lnTo>
                      <a:pt x="254" y="50"/>
                    </a:lnTo>
                    <a:lnTo>
                      <a:pt x="261" y="55"/>
                    </a:lnTo>
                    <a:lnTo>
                      <a:pt x="268" y="60"/>
                    </a:lnTo>
                    <a:lnTo>
                      <a:pt x="271" y="67"/>
                    </a:lnTo>
                    <a:lnTo>
                      <a:pt x="275" y="73"/>
                    </a:lnTo>
                    <a:lnTo>
                      <a:pt x="275" y="81"/>
                    </a:lnTo>
                    <a:lnTo>
                      <a:pt x="268" y="89"/>
                    </a:lnTo>
                    <a:lnTo>
                      <a:pt x="262" y="89"/>
                    </a:lnTo>
                    <a:lnTo>
                      <a:pt x="255" y="90"/>
                    </a:lnTo>
                    <a:lnTo>
                      <a:pt x="250" y="89"/>
                    </a:lnTo>
                    <a:lnTo>
                      <a:pt x="245" y="89"/>
                    </a:lnTo>
                    <a:lnTo>
                      <a:pt x="239" y="89"/>
                    </a:lnTo>
                    <a:lnTo>
                      <a:pt x="234" y="89"/>
                    </a:lnTo>
                    <a:lnTo>
                      <a:pt x="213" y="83"/>
                    </a:lnTo>
                    <a:lnTo>
                      <a:pt x="214" y="71"/>
                    </a:lnTo>
                    <a:lnTo>
                      <a:pt x="218" y="71"/>
                    </a:lnTo>
                    <a:lnTo>
                      <a:pt x="227" y="71"/>
                    </a:lnTo>
                    <a:lnTo>
                      <a:pt x="229" y="69"/>
                    </a:lnTo>
                    <a:lnTo>
                      <a:pt x="230" y="67"/>
                    </a:lnTo>
                    <a:lnTo>
                      <a:pt x="229" y="64"/>
                    </a:lnTo>
                    <a:lnTo>
                      <a:pt x="227" y="58"/>
                    </a:lnTo>
                    <a:lnTo>
                      <a:pt x="222" y="53"/>
                    </a:lnTo>
                    <a:lnTo>
                      <a:pt x="216" y="50"/>
                    </a:lnTo>
                    <a:lnTo>
                      <a:pt x="211" y="46"/>
                    </a:lnTo>
                    <a:lnTo>
                      <a:pt x="206" y="42"/>
                    </a:lnTo>
                    <a:lnTo>
                      <a:pt x="197" y="39"/>
                    </a:lnTo>
                    <a:lnTo>
                      <a:pt x="190" y="35"/>
                    </a:lnTo>
                    <a:lnTo>
                      <a:pt x="181" y="32"/>
                    </a:lnTo>
                    <a:lnTo>
                      <a:pt x="174" y="30"/>
                    </a:lnTo>
                    <a:lnTo>
                      <a:pt x="163" y="26"/>
                    </a:lnTo>
                    <a:lnTo>
                      <a:pt x="154" y="25"/>
                    </a:lnTo>
                    <a:lnTo>
                      <a:pt x="145" y="23"/>
                    </a:lnTo>
                    <a:lnTo>
                      <a:pt x="136" y="23"/>
                    </a:lnTo>
                    <a:lnTo>
                      <a:pt x="126" y="21"/>
                    </a:lnTo>
                    <a:lnTo>
                      <a:pt x="117" y="23"/>
                    </a:lnTo>
                    <a:lnTo>
                      <a:pt x="108" y="23"/>
                    </a:lnTo>
                    <a:lnTo>
                      <a:pt x="99" y="26"/>
                    </a:lnTo>
                    <a:lnTo>
                      <a:pt x="90" y="26"/>
                    </a:lnTo>
                    <a:lnTo>
                      <a:pt x="85" y="30"/>
                    </a:lnTo>
                    <a:lnTo>
                      <a:pt x="80" y="32"/>
                    </a:lnTo>
                    <a:lnTo>
                      <a:pt x="78" y="35"/>
                    </a:lnTo>
                    <a:lnTo>
                      <a:pt x="74" y="41"/>
                    </a:lnTo>
                    <a:lnTo>
                      <a:pt x="76" y="48"/>
                    </a:lnTo>
                    <a:lnTo>
                      <a:pt x="78" y="51"/>
                    </a:lnTo>
                    <a:lnTo>
                      <a:pt x="83" y="57"/>
                    </a:lnTo>
                    <a:lnTo>
                      <a:pt x="87" y="58"/>
                    </a:lnTo>
                    <a:lnTo>
                      <a:pt x="89" y="60"/>
                    </a:lnTo>
                    <a:lnTo>
                      <a:pt x="87" y="74"/>
                    </a:lnTo>
                    <a:lnTo>
                      <a:pt x="57" y="71"/>
                    </a:lnTo>
                    <a:close/>
                  </a:path>
                </a:pathLst>
              </a:custGeom>
              <a:solidFill>
                <a:srgbClr val="000000"/>
              </a:solidFill>
              <a:ln w="9525">
                <a:noFill/>
                <a:round/>
                <a:headEnd/>
                <a:tailEnd/>
              </a:ln>
            </p:spPr>
            <p:txBody>
              <a:bodyPr/>
              <a:lstStyle/>
              <a:p>
                <a:endParaRPr lang="en-US"/>
              </a:p>
            </p:txBody>
          </p:sp>
          <p:sp>
            <p:nvSpPr>
              <p:cNvPr id="22582" name="Freeform 21"/>
              <p:cNvSpPr>
                <a:spLocks/>
              </p:cNvSpPr>
              <p:nvPr/>
            </p:nvSpPr>
            <p:spPr bwMode="auto">
              <a:xfrm>
                <a:off x="5860953" y="2727119"/>
                <a:ext cx="229391" cy="157562"/>
              </a:xfrm>
              <a:custGeom>
                <a:avLst/>
                <a:gdLst>
                  <a:gd name="T0" fmla="*/ 62 w 99"/>
                  <a:gd name="T1" fmla="*/ 0 h 68"/>
                  <a:gd name="T2" fmla="*/ 25 w 99"/>
                  <a:gd name="T3" fmla="*/ 27 h 68"/>
                  <a:gd name="T4" fmla="*/ 0 w 99"/>
                  <a:gd name="T5" fmla="*/ 48 h 68"/>
                  <a:gd name="T6" fmla="*/ 20 w 99"/>
                  <a:gd name="T7" fmla="*/ 68 h 68"/>
                  <a:gd name="T8" fmla="*/ 43 w 99"/>
                  <a:gd name="T9" fmla="*/ 55 h 68"/>
                  <a:gd name="T10" fmla="*/ 45 w 99"/>
                  <a:gd name="T11" fmla="*/ 64 h 68"/>
                  <a:gd name="T12" fmla="*/ 84 w 99"/>
                  <a:gd name="T13" fmla="*/ 36 h 68"/>
                  <a:gd name="T14" fmla="*/ 85 w 99"/>
                  <a:gd name="T15" fmla="*/ 30 h 68"/>
                  <a:gd name="T16" fmla="*/ 91 w 99"/>
                  <a:gd name="T17" fmla="*/ 22 h 68"/>
                  <a:gd name="T18" fmla="*/ 96 w 99"/>
                  <a:gd name="T19" fmla="*/ 13 h 68"/>
                  <a:gd name="T20" fmla="*/ 99 w 99"/>
                  <a:gd name="T21" fmla="*/ 9 h 68"/>
                  <a:gd name="T22" fmla="*/ 98 w 99"/>
                  <a:gd name="T23" fmla="*/ 9 h 68"/>
                  <a:gd name="T24" fmla="*/ 92 w 99"/>
                  <a:gd name="T25" fmla="*/ 7 h 68"/>
                  <a:gd name="T26" fmla="*/ 87 w 99"/>
                  <a:gd name="T27" fmla="*/ 6 h 68"/>
                  <a:gd name="T28" fmla="*/ 82 w 99"/>
                  <a:gd name="T29" fmla="*/ 6 h 68"/>
                  <a:gd name="T30" fmla="*/ 73 w 99"/>
                  <a:gd name="T31" fmla="*/ 2 h 68"/>
                  <a:gd name="T32" fmla="*/ 68 w 99"/>
                  <a:gd name="T33" fmla="*/ 0 h 68"/>
                  <a:gd name="T34" fmla="*/ 62 w 99"/>
                  <a:gd name="T35" fmla="*/ 0 h 68"/>
                  <a:gd name="T36" fmla="*/ 62 w 99"/>
                  <a:gd name="T37" fmla="*/ 0 h 68"/>
                  <a:gd name="T38" fmla="*/ 62 w 99"/>
                  <a:gd name="T39" fmla="*/ 0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9"/>
                  <a:gd name="T61" fmla="*/ 0 h 68"/>
                  <a:gd name="T62" fmla="*/ 99 w 99"/>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9" h="68">
                    <a:moveTo>
                      <a:pt x="62" y="0"/>
                    </a:moveTo>
                    <a:lnTo>
                      <a:pt x="25" y="27"/>
                    </a:lnTo>
                    <a:lnTo>
                      <a:pt x="0" y="48"/>
                    </a:lnTo>
                    <a:lnTo>
                      <a:pt x="20" y="68"/>
                    </a:lnTo>
                    <a:lnTo>
                      <a:pt x="43" y="55"/>
                    </a:lnTo>
                    <a:lnTo>
                      <a:pt x="45" y="64"/>
                    </a:lnTo>
                    <a:lnTo>
                      <a:pt x="84" y="36"/>
                    </a:lnTo>
                    <a:lnTo>
                      <a:pt x="85" y="30"/>
                    </a:lnTo>
                    <a:lnTo>
                      <a:pt x="91" y="22"/>
                    </a:lnTo>
                    <a:lnTo>
                      <a:pt x="96" y="13"/>
                    </a:lnTo>
                    <a:lnTo>
                      <a:pt x="99" y="9"/>
                    </a:lnTo>
                    <a:lnTo>
                      <a:pt x="98" y="9"/>
                    </a:lnTo>
                    <a:lnTo>
                      <a:pt x="92" y="7"/>
                    </a:lnTo>
                    <a:lnTo>
                      <a:pt x="87" y="6"/>
                    </a:lnTo>
                    <a:lnTo>
                      <a:pt x="82" y="6"/>
                    </a:lnTo>
                    <a:lnTo>
                      <a:pt x="73" y="2"/>
                    </a:lnTo>
                    <a:lnTo>
                      <a:pt x="68" y="0"/>
                    </a:lnTo>
                    <a:lnTo>
                      <a:pt x="62" y="0"/>
                    </a:lnTo>
                    <a:close/>
                  </a:path>
                </a:pathLst>
              </a:custGeom>
              <a:solidFill>
                <a:srgbClr val="FFE6D9"/>
              </a:solidFill>
              <a:ln w="9525">
                <a:noFill/>
                <a:round/>
                <a:headEnd/>
                <a:tailEnd/>
              </a:ln>
            </p:spPr>
            <p:txBody>
              <a:bodyPr/>
              <a:lstStyle/>
              <a:p>
                <a:endParaRPr lang="en-US"/>
              </a:p>
            </p:txBody>
          </p:sp>
          <p:sp>
            <p:nvSpPr>
              <p:cNvPr id="22583" name="Freeform 22"/>
              <p:cNvSpPr>
                <a:spLocks/>
              </p:cNvSpPr>
              <p:nvPr/>
            </p:nvSpPr>
            <p:spPr bwMode="auto">
              <a:xfrm>
                <a:off x="6593151" y="1260405"/>
                <a:ext cx="382319" cy="287318"/>
              </a:xfrm>
              <a:custGeom>
                <a:avLst/>
                <a:gdLst>
                  <a:gd name="T0" fmla="*/ 7 w 165"/>
                  <a:gd name="T1" fmla="*/ 73 h 124"/>
                  <a:gd name="T2" fmla="*/ 16 w 165"/>
                  <a:gd name="T3" fmla="*/ 61 h 124"/>
                  <a:gd name="T4" fmla="*/ 35 w 165"/>
                  <a:gd name="T5" fmla="*/ 46 h 124"/>
                  <a:gd name="T6" fmla="*/ 51 w 165"/>
                  <a:gd name="T7" fmla="*/ 41 h 124"/>
                  <a:gd name="T8" fmla="*/ 64 w 165"/>
                  <a:gd name="T9" fmla="*/ 43 h 124"/>
                  <a:gd name="T10" fmla="*/ 80 w 165"/>
                  <a:gd name="T11" fmla="*/ 52 h 124"/>
                  <a:gd name="T12" fmla="*/ 92 w 165"/>
                  <a:gd name="T13" fmla="*/ 64 h 124"/>
                  <a:gd name="T14" fmla="*/ 101 w 165"/>
                  <a:gd name="T15" fmla="*/ 80 h 124"/>
                  <a:gd name="T16" fmla="*/ 104 w 165"/>
                  <a:gd name="T17" fmla="*/ 82 h 124"/>
                  <a:gd name="T18" fmla="*/ 110 w 165"/>
                  <a:gd name="T19" fmla="*/ 71 h 124"/>
                  <a:gd name="T20" fmla="*/ 119 w 165"/>
                  <a:gd name="T21" fmla="*/ 62 h 124"/>
                  <a:gd name="T22" fmla="*/ 129 w 165"/>
                  <a:gd name="T23" fmla="*/ 64 h 124"/>
                  <a:gd name="T24" fmla="*/ 138 w 165"/>
                  <a:gd name="T25" fmla="*/ 80 h 124"/>
                  <a:gd name="T26" fmla="*/ 145 w 165"/>
                  <a:gd name="T27" fmla="*/ 98 h 124"/>
                  <a:gd name="T28" fmla="*/ 149 w 165"/>
                  <a:gd name="T29" fmla="*/ 110 h 124"/>
                  <a:gd name="T30" fmla="*/ 149 w 165"/>
                  <a:gd name="T31" fmla="*/ 121 h 124"/>
                  <a:gd name="T32" fmla="*/ 161 w 165"/>
                  <a:gd name="T33" fmla="*/ 124 h 124"/>
                  <a:gd name="T34" fmla="*/ 163 w 165"/>
                  <a:gd name="T35" fmla="*/ 115 h 124"/>
                  <a:gd name="T36" fmla="*/ 165 w 165"/>
                  <a:gd name="T37" fmla="*/ 100 h 124"/>
                  <a:gd name="T38" fmla="*/ 165 w 165"/>
                  <a:gd name="T39" fmla="*/ 87 h 124"/>
                  <a:gd name="T40" fmla="*/ 165 w 165"/>
                  <a:gd name="T41" fmla="*/ 75 h 124"/>
                  <a:gd name="T42" fmla="*/ 161 w 165"/>
                  <a:gd name="T43" fmla="*/ 64 h 124"/>
                  <a:gd name="T44" fmla="*/ 154 w 165"/>
                  <a:gd name="T45" fmla="*/ 52 h 124"/>
                  <a:gd name="T46" fmla="*/ 145 w 165"/>
                  <a:gd name="T47" fmla="*/ 41 h 124"/>
                  <a:gd name="T48" fmla="*/ 134 w 165"/>
                  <a:gd name="T49" fmla="*/ 37 h 124"/>
                  <a:gd name="T50" fmla="*/ 119 w 165"/>
                  <a:gd name="T51" fmla="*/ 37 h 124"/>
                  <a:gd name="T52" fmla="*/ 106 w 165"/>
                  <a:gd name="T53" fmla="*/ 41 h 124"/>
                  <a:gd name="T54" fmla="*/ 101 w 165"/>
                  <a:gd name="T55" fmla="*/ 46 h 124"/>
                  <a:gd name="T56" fmla="*/ 99 w 165"/>
                  <a:gd name="T57" fmla="*/ 39 h 124"/>
                  <a:gd name="T58" fmla="*/ 92 w 165"/>
                  <a:gd name="T59" fmla="*/ 25 h 124"/>
                  <a:gd name="T60" fmla="*/ 81 w 165"/>
                  <a:gd name="T61" fmla="*/ 11 h 124"/>
                  <a:gd name="T62" fmla="*/ 62 w 165"/>
                  <a:gd name="T63" fmla="*/ 2 h 124"/>
                  <a:gd name="T64" fmla="*/ 49 w 165"/>
                  <a:gd name="T65" fmla="*/ 2 h 124"/>
                  <a:gd name="T66" fmla="*/ 39 w 165"/>
                  <a:gd name="T67" fmla="*/ 9 h 124"/>
                  <a:gd name="T68" fmla="*/ 28 w 165"/>
                  <a:gd name="T69" fmla="*/ 20 h 124"/>
                  <a:gd name="T70" fmla="*/ 19 w 165"/>
                  <a:gd name="T71" fmla="*/ 36 h 124"/>
                  <a:gd name="T72" fmla="*/ 10 w 165"/>
                  <a:gd name="T73" fmla="*/ 48 h 124"/>
                  <a:gd name="T74" fmla="*/ 5 w 165"/>
                  <a:gd name="T75" fmla="*/ 62 h 124"/>
                  <a:gd name="T76" fmla="*/ 0 w 165"/>
                  <a:gd name="T77" fmla="*/ 71 h 124"/>
                  <a:gd name="T78" fmla="*/ 0 w 165"/>
                  <a:gd name="T79" fmla="*/ 75 h 124"/>
                  <a:gd name="T80" fmla="*/ 5 w 165"/>
                  <a:gd name="T81" fmla="*/ 75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4"/>
                  <a:gd name="T125" fmla="*/ 165 w 165"/>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4">
                    <a:moveTo>
                      <a:pt x="5" y="75"/>
                    </a:moveTo>
                    <a:lnTo>
                      <a:pt x="7" y="73"/>
                    </a:lnTo>
                    <a:lnTo>
                      <a:pt x="10" y="68"/>
                    </a:lnTo>
                    <a:lnTo>
                      <a:pt x="16" y="61"/>
                    </a:lnTo>
                    <a:lnTo>
                      <a:pt x="26" y="53"/>
                    </a:lnTo>
                    <a:lnTo>
                      <a:pt x="35" y="46"/>
                    </a:lnTo>
                    <a:lnTo>
                      <a:pt x="48" y="43"/>
                    </a:lnTo>
                    <a:lnTo>
                      <a:pt x="51" y="41"/>
                    </a:lnTo>
                    <a:lnTo>
                      <a:pt x="58" y="41"/>
                    </a:lnTo>
                    <a:lnTo>
                      <a:pt x="64" y="43"/>
                    </a:lnTo>
                    <a:lnTo>
                      <a:pt x="71" y="46"/>
                    </a:lnTo>
                    <a:lnTo>
                      <a:pt x="80" y="52"/>
                    </a:lnTo>
                    <a:lnTo>
                      <a:pt x="87" y="59"/>
                    </a:lnTo>
                    <a:lnTo>
                      <a:pt x="92" y="64"/>
                    </a:lnTo>
                    <a:lnTo>
                      <a:pt x="97" y="69"/>
                    </a:lnTo>
                    <a:lnTo>
                      <a:pt x="101" y="80"/>
                    </a:lnTo>
                    <a:lnTo>
                      <a:pt x="104" y="84"/>
                    </a:lnTo>
                    <a:lnTo>
                      <a:pt x="104" y="82"/>
                    </a:lnTo>
                    <a:lnTo>
                      <a:pt x="106" y="76"/>
                    </a:lnTo>
                    <a:lnTo>
                      <a:pt x="110" y="71"/>
                    </a:lnTo>
                    <a:lnTo>
                      <a:pt x="115" y="66"/>
                    </a:lnTo>
                    <a:lnTo>
                      <a:pt x="119" y="62"/>
                    </a:lnTo>
                    <a:lnTo>
                      <a:pt x="126" y="61"/>
                    </a:lnTo>
                    <a:lnTo>
                      <a:pt x="129" y="64"/>
                    </a:lnTo>
                    <a:lnTo>
                      <a:pt x="134" y="71"/>
                    </a:lnTo>
                    <a:lnTo>
                      <a:pt x="138" y="80"/>
                    </a:lnTo>
                    <a:lnTo>
                      <a:pt x="142" y="89"/>
                    </a:lnTo>
                    <a:lnTo>
                      <a:pt x="145" y="98"/>
                    </a:lnTo>
                    <a:lnTo>
                      <a:pt x="147" y="107"/>
                    </a:lnTo>
                    <a:lnTo>
                      <a:pt x="149" y="110"/>
                    </a:lnTo>
                    <a:lnTo>
                      <a:pt x="149" y="117"/>
                    </a:lnTo>
                    <a:lnTo>
                      <a:pt x="149" y="121"/>
                    </a:lnTo>
                    <a:lnTo>
                      <a:pt x="150" y="123"/>
                    </a:lnTo>
                    <a:lnTo>
                      <a:pt x="161" y="124"/>
                    </a:lnTo>
                    <a:lnTo>
                      <a:pt x="161" y="121"/>
                    </a:lnTo>
                    <a:lnTo>
                      <a:pt x="163" y="115"/>
                    </a:lnTo>
                    <a:lnTo>
                      <a:pt x="163" y="108"/>
                    </a:lnTo>
                    <a:lnTo>
                      <a:pt x="165" y="100"/>
                    </a:lnTo>
                    <a:lnTo>
                      <a:pt x="165" y="92"/>
                    </a:lnTo>
                    <a:lnTo>
                      <a:pt x="165" y="87"/>
                    </a:lnTo>
                    <a:lnTo>
                      <a:pt x="165" y="80"/>
                    </a:lnTo>
                    <a:lnTo>
                      <a:pt x="165" y="75"/>
                    </a:lnTo>
                    <a:lnTo>
                      <a:pt x="163" y="69"/>
                    </a:lnTo>
                    <a:lnTo>
                      <a:pt x="161" y="64"/>
                    </a:lnTo>
                    <a:lnTo>
                      <a:pt x="158" y="57"/>
                    </a:lnTo>
                    <a:lnTo>
                      <a:pt x="154" y="52"/>
                    </a:lnTo>
                    <a:lnTo>
                      <a:pt x="149" y="46"/>
                    </a:lnTo>
                    <a:lnTo>
                      <a:pt x="145" y="41"/>
                    </a:lnTo>
                    <a:lnTo>
                      <a:pt x="140" y="39"/>
                    </a:lnTo>
                    <a:lnTo>
                      <a:pt x="134" y="37"/>
                    </a:lnTo>
                    <a:lnTo>
                      <a:pt x="126" y="36"/>
                    </a:lnTo>
                    <a:lnTo>
                      <a:pt x="119" y="37"/>
                    </a:lnTo>
                    <a:lnTo>
                      <a:pt x="111" y="39"/>
                    </a:lnTo>
                    <a:lnTo>
                      <a:pt x="106" y="41"/>
                    </a:lnTo>
                    <a:lnTo>
                      <a:pt x="101" y="45"/>
                    </a:lnTo>
                    <a:lnTo>
                      <a:pt x="101" y="46"/>
                    </a:lnTo>
                    <a:lnTo>
                      <a:pt x="101" y="45"/>
                    </a:lnTo>
                    <a:lnTo>
                      <a:pt x="99" y="39"/>
                    </a:lnTo>
                    <a:lnTo>
                      <a:pt x="95" y="32"/>
                    </a:lnTo>
                    <a:lnTo>
                      <a:pt x="92" y="25"/>
                    </a:lnTo>
                    <a:lnTo>
                      <a:pt x="87" y="18"/>
                    </a:lnTo>
                    <a:lnTo>
                      <a:pt x="81" y="11"/>
                    </a:lnTo>
                    <a:lnTo>
                      <a:pt x="71" y="4"/>
                    </a:lnTo>
                    <a:lnTo>
                      <a:pt x="62" y="2"/>
                    </a:lnTo>
                    <a:lnTo>
                      <a:pt x="56" y="0"/>
                    </a:lnTo>
                    <a:lnTo>
                      <a:pt x="49" y="2"/>
                    </a:lnTo>
                    <a:lnTo>
                      <a:pt x="44" y="4"/>
                    </a:lnTo>
                    <a:lnTo>
                      <a:pt x="39" y="9"/>
                    </a:lnTo>
                    <a:lnTo>
                      <a:pt x="33" y="14"/>
                    </a:lnTo>
                    <a:lnTo>
                      <a:pt x="28" y="20"/>
                    </a:lnTo>
                    <a:lnTo>
                      <a:pt x="23" y="27"/>
                    </a:lnTo>
                    <a:lnTo>
                      <a:pt x="19" y="36"/>
                    </a:lnTo>
                    <a:lnTo>
                      <a:pt x="14" y="41"/>
                    </a:lnTo>
                    <a:lnTo>
                      <a:pt x="10" y="48"/>
                    </a:lnTo>
                    <a:lnTo>
                      <a:pt x="7" y="55"/>
                    </a:lnTo>
                    <a:lnTo>
                      <a:pt x="5" y="62"/>
                    </a:lnTo>
                    <a:lnTo>
                      <a:pt x="2" y="68"/>
                    </a:lnTo>
                    <a:lnTo>
                      <a:pt x="0" y="71"/>
                    </a:lnTo>
                    <a:lnTo>
                      <a:pt x="0" y="73"/>
                    </a:lnTo>
                    <a:lnTo>
                      <a:pt x="0" y="75"/>
                    </a:lnTo>
                    <a:lnTo>
                      <a:pt x="5" y="75"/>
                    </a:lnTo>
                    <a:close/>
                  </a:path>
                </a:pathLst>
              </a:custGeom>
              <a:solidFill>
                <a:srgbClr val="000000"/>
              </a:solidFill>
              <a:ln w="9525">
                <a:noFill/>
                <a:round/>
                <a:headEnd/>
                <a:tailEnd/>
              </a:ln>
            </p:spPr>
            <p:txBody>
              <a:bodyPr/>
              <a:lstStyle/>
              <a:p>
                <a:endParaRPr lang="en-US"/>
              </a:p>
            </p:txBody>
          </p:sp>
          <p:sp>
            <p:nvSpPr>
              <p:cNvPr id="22584" name="Freeform 23"/>
              <p:cNvSpPr>
                <a:spLocks/>
              </p:cNvSpPr>
              <p:nvPr/>
            </p:nvSpPr>
            <p:spPr bwMode="auto">
              <a:xfrm>
                <a:off x="6583883" y="1582479"/>
                <a:ext cx="345246" cy="257196"/>
              </a:xfrm>
              <a:custGeom>
                <a:avLst/>
                <a:gdLst>
                  <a:gd name="T0" fmla="*/ 13 w 149"/>
                  <a:gd name="T1" fmla="*/ 1 h 111"/>
                  <a:gd name="T2" fmla="*/ 13 w 149"/>
                  <a:gd name="T3" fmla="*/ 3 h 111"/>
                  <a:gd name="T4" fmla="*/ 14 w 149"/>
                  <a:gd name="T5" fmla="*/ 12 h 111"/>
                  <a:gd name="T6" fmla="*/ 14 w 149"/>
                  <a:gd name="T7" fmla="*/ 17 h 111"/>
                  <a:gd name="T8" fmla="*/ 16 w 149"/>
                  <a:gd name="T9" fmla="*/ 24 h 111"/>
                  <a:gd name="T10" fmla="*/ 16 w 149"/>
                  <a:gd name="T11" fmla="*/ 31 h 111"/>
                  <a:gd name="T12" fmla="*/ 20 w 149"/>
                  <a:gd name="T13" fmla="*/ 40 h 111"/>
                  <a:gd name="T14" fmla="*/ 20 w 149"/>
                  <a:gd name="T15" fmla="*/ 47 h 111"/>
                  <a:gd name="T16" fmla="*/ 23 w 149"/>
                  <a:gd name="T17" fmla="*/ 55 h 111"/>
                  <a:gd name="T18" fmla="*/ 25 w 149"/>
                  <a:gd name="T19" fmla="*/ 62 h 111"/>
                  <a:gd name="T20" fmla="*/ 29 w 149"/>
                  <a:gd name="T21" fmla="*/ 69 h 111"/>
                  <a:gd name="T22" fmla="*/ 32 w 149"/>
                  <a:gd name="T23" fmla="*/ 74 h 111"/>
                  <a:gd name="T24" fmla="*/ 34 w 149"/>
                  <a:gd name="T25" fmla="*/ 78 h 111"/>
                  <a:gd name="T26" fmla="*/ 39 w 149"/>
                  <a:gd name="T27" fmla="*/ 83 h 111"/>
                  <a:gd name="T28" fmla="*/ 45 w 149"/>
                  <a:gd name="T29" fmla="*/ 86 h 111"/>
                  <a:gd name="T30" fmla="*/ 48 w 149"/>
                  <a:gd name="T31" fmla="*/ 86 h 111"/>
                  <a:gd name="T32" fmla="*/ 55 w 149"/>
                  <a:gd name="T33" fmla="*/ 86 h 111"/>
                  <a:gd name="T34" fmla="*/ 60 w 149"/>
                  <a:gd name="T35" fmla="*/ 83 h 111"/>
                  <a:gd name="T36" fmla="*/ 68 w 149"/>
                  <a:gd name="T37" fmla="*/ 83 h 111"/>
                  <a:gd name="T38" fmla="*/ 73 w 149"/>
                  <a:gd name="T39" fmla="*/ 78 h 111"/>
                  <a:gd name="T40" fmla="*/ 80 w 149"/>
                  <a:gd name="T41" fmla="*/ 76 h 111"/>
                  <a:gd name="T42" fmla="*/ 87 w 149"/>
                  <a:gd name="T43" fmla="*/ 72 h 111"/>
                  <a:gd name="T44" fmla="*/ 94 w 149"/>
                  <a:gd name="T45" fmla="*/ 69 h 111"/>
                  <a:gd name="T46" fmla="*/ 98 w 149"/>
                  <a:gd name="T47" fmla="*/ 63 h 111"/>
                  <a:gd name="T48" fmla="*/ 105 w 149"/>
                  <a:gd name="T49" fmla="*/ 60 h 111"/>
                  <a:gd name="T50" fmla="*/ 110 w 149"/>
                  <a:gd name="T51" fmla="*/ 56 h 111"/>
                  <a:gd name="T52" fmla="*/ 115 w 149"/>
                  <a:gd name="T53" fmla="*/ 53 h 111"/>
                  <a:gd name="T54" fmla="*/ 123 w 149"/>
                  <a:gd name="T55" fmla="*/ 47 h 111"/>
                  <a:gd name="T56" fmla="*/ 124 w 149"/>
                  <a:gd name="T57" fmla="*/ 46 h 111"/>
                  <a:gd name="T58" fmla="*/ 149 w 149"/>
                  <a:gd name="T59" fmla="*/ 53 h 111"/>
                  <a:gd name="T60" fmla="*/ 144 w 149"/>
                  <a:gd name="T61" fmla="*/ 55 h 111"/>
                  <a:gd name="T62" fmla="*/ 137 w 149"/>
                  <a:gd name="T63" fmla="*/ 60 h 111"/>
                  <a:gd name="T64" fmla="*/ 130 w 149"/>
                  <a:gd name="T65" fmla="*/ 65 h 111"/>
                  <a:gd name="T66" fmla="*/ 123 w 149"/>
                  <a:gd name="T67" fmla="*/ 69 h 111"/>
                  <a:gd name="T68" fmla="*/ 115 w 149"/>
                  <a:gd name="T69" fmla="*/ 74 h 111"/>
                  <a:gd name="T70" fmla="*/ 108 w 149"/>
                  <a:gd name="T71" fmla="*/ 81 h 111"/>
                  <a:gd name="T72" fmla="*/ 98 w 149"/>
                  <a:gd name="T73" fmla="*/ 86 h 111"/>
                  <a:gd name="T74" fmla="*/ 91 w 149"/>
                  <a:gd name="T75" fmla="*/ 90 h 111"/>
                  <a:gd name="T76" fmla="*/ 82 w 149"/>
                  <a:gd name="T77" fmla="*/ 95 h 111"/>
                  <a:gd name="T78" fmla="*/ 75 w 149"/>
                  <a:gd name="T79" fmla="*/ 101 h 111"/>
                  <a:gd name="T80" fmla="*/ 66 w 149"/>
                  <a:gd name="T81" fmla="*/ 102 h 111"/>
                  <a:gd name="T82" fmla="*/ 59 w 149"/>
                  <a:gd name="T83" fmla="*/ 108 h 111"/>
                  <a:gd name="T84" fmla="*/ 52 w 149"/>
                  <a:gd name="T85" fmla="*/ 109 h 111"/>
                  <a:gd name="T86" fmla="*/ 46 w 149"/>
                  <a:gd name="T87" fmla="*/ 111 h 111"/>
                  <a:gd name="T88" fmla="*/ 41 w 149"/>
                  <a:gd name="T89" fmla="*/ 109 h 111"/>
                  <a:gd name="T90" fmla="*/ 34 w 149"/>
                  <a:gd name="T91" fmla="*/ 106 h 111"/>
                  <a:gd name="T92" fmla="*/ 30 w 149"/>
                  <a:gd name="T93" fmla="*/ 101 h 111"/>
                  <a:gd name="T94" fmla="*/ 25 w 149"/>
                  <a:gd name="T95" fmla="*/ 94 h 111"/>
                  <a:gd name="T96" fmla="*/ 20 w 149"/>
                  <a:gd name="T97" fmla="*/ 85 h 111"/>
                  <a:gd name="T98" fmla="*/ 18 w 149"/>
                  <a:gd name="T99" fmla="*/ 76 h 111"/>
                  <a:gd name="T100" fmla="*/ 14 w 149"/>
                  <a:gd name="T101" fmla="*/ 65 h 111"/>
                  <a:gd name="T102" fmla="*/ 11 w 149"/>
                  <a:gd name="T103" fmla="*/ 55 h 111"/>
                  <a:gd name="T104" fmla="*/ 9 w 149"/>
                  <a:gd name="T105" fmla="*/ 44 h 111"/>
                  <a:gd name="T106" fmla="*/ 6 w 149"/>
                  <a:gd name="T107" fmla="*/ 33 h 111"/>
                  <a:gd name="T108" fmla="*/ 4 w 149"/>
                  <a:gd name="T109" fmla="*/ 24 h 111"/>
                  <a:gd name="T110" fmla="*/ 2 w 149"/>
                  <a:gd name="T111" fmla="*/ 17 h 111"/>
                  <a:gd name="T112" fmla="*/ 0 w 149"/>
                  <a:gd name="T113" fmla="*/ 8 h 111"/>
                  <a:gd name="T114" fmla="*/ 0 w 149"/>
                  <a:gd name="T115" fmla="*/ 3 h 111"/>
                  <a:gd name="T116" fmla="*/ 0 w 149"/>
                  <a:gd name="T117" fmla="*/ 0 h 111"/>
                  <a:gd name="T118" fmla="*/ 13 w 149"/>
                  <a:gd name="T119" fmla="*/ 1 h 111"/>
                  <a:gd name="T120" fmla="*/ 13 w 149"/>
                  <a:gd name="T121" fmla="*/ 1 h 1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9"/>
                  <a:gd name="T184" fmla="*/ 0 h 111"/>
                  <a:gd name="T185" fmla="*/ 149 w 149"/>
                  <a:gd name="T186" fmla="*/ 111 h 1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9" h="111">
                    <a:moveTo>
                      <a:pt x="13" y="1"/>
                    </a:moveTo>
                    <a:lnTo>
                      <a:pt x="13" y="3"/>
                    </a:lnTo>
                    <a:lnTo>
                      <a:pt x="14" y="12"/>
                    </a:lnTo>
                    <a:lnTo>
                      <a:pt x="14" y="17"/>
                    </a:lnTo>
                    <a:lnTo>
                      <a:pt x="16" y="24"/>
                    </a:lnTo>
                    <a:lnTo>
                      <a:pt x="16" y="31"/>
                    </a:lnTo>
                    <a:lnTo>
                      <a:pt x="20" y="40"/>
                    </a:lnTo>
                    <a:lnTo>
                      <a:pt x="20" y="47"/>
                    </a:lnTo>
                    <a:lnTo>
                      <a:pt x="23" y="55"/>
                    </a:lnTo>
                    <a:lnTo>
                      <a:pt x="25" y="62"/>
                    </a:lnTo>
                    <a:lnTo>
                      <a:pt x="29" y="69"/>
                    </a:lnTo>
                    <a:lnTo>
                      <a:pt x="32" y="74"/>
                    </a:lnTo>
                    <a:lnTo>
                      <a:pt x="34" y="78"/>
                    </a:lnTo>
                    <a:lnTo>
                      <a:pt x="39" y="83"/>
                    </a:lnTo>
                    <a:lnTo>
                      <a:pt x="45" y="86"/>
                    </a:lnTo>
                    <a:lnTo>
                      <a:pt x="48" y="86"/>
                    </a:lnTo>
                    <a:lnTo>
                      <a:pt x="55" y="86"/>
                    </a:lnTo>
                    <a:lnTo>
                      <a:pt x="60" y="83"/>
                    </a:lnTo>
                    <a:lnTo>
                      <a:pt x="68" y="83"/>
                    </a:lnTo>
                    <a:lnTo>
                      <a:pt x="73" y="78"/>
                    </a:lnTo>
                    <a:lnTo>
                      <a:pt x="80" y="76"/>
                    </a:lnTo>
                    <a:lnTo>
                      <a:pt x="87" y="72"/>
                    </a:lnTo>
                    <a:lnTo>
                      <a:pt x="94" y="69"/>
                    </a:lnTo>
                    <a:lnTo>
                      <a:pt x="98" y="63"/>
                    </a:lnTo>
                    <a:lnTo>
                      <a:pt x="105" y="60"/>
                    </a:lnTo>
                    <a:lnTo>
                      <a:pt x="110" y="56"/>
                    </a:lnTo>
                    <a:lnTo>
                      <a:pt x="115" y="53"/>
                    </a:lnTo>
                    <a:lnTo>
                      <a:pt x="123" y="47"/>
                    </a:lnTo>
                    <a:lnTo>
                      <a:pt x="124" y="46"/>
                    </a:lnTo>
                    <a:lnTo>
                      <a:pt x="149" y="53"/>
                    </a:lnTo>
                    <a:lnTo>
                      <a:pt x="144" y="55"/>
                    </a:lnTo>
                    <a:lnTo>
                      <a:pt x="137" y="60"/>
                    </a:lnTo>
                    <a:lnTo>
                      <a:pt x="130" y="65"/>
                    </a:lnTo>
                    <a:lnTo>
                      <a:pt x="123" y="69"/>
                    </a:lnTo>
                    <a:lnTo>
                      <a:pt x="115" y="74"/>
                    </a:lnTo>
                    <a:lnTo>
                      <a:pt x="108" y="81"/>
                    </a:lnTo>
                    <a:lnTo>
                      <a:pt x="98" y="86"/>
                    </a:lnTo>
                    <a:lnTo>
                      <a:pt x="91" y="90"/>
                    </a:lnTo>
                    <a:lnTo>
                      <a:pt x="82" y="95"/>
                    </a:lnTo>
                    <a:lnTo>
                      <a:pt x="75" y="101"/>
                    </a:lnTo>
                    <a:lnTo>
                      <a:pt x="66" y="102"/>
                    </a:lnTo>
                    <a:lnTo>
                      <a:pt x="59" y="108"/>
                    </a:lnTo>
                    <a:lnTo>
                      <a:pt x="52" y="109"/>
                    </a:lnTo>
                    <a:lnTo>
                      <a:pt x="46" y="111"/>
                    </a:lnTo>
                    <a:lnTo>
                      <a:pt x="41" y="109"/>
                    </a:lnTo>
                    <a:lnTo>
                      <a:pt x="34" y="106"/>
                    </a:lnTo>
                    <a:lnTo>
                      <a:pt x="30" y="101"/>
                    </a:lnTo>
                    <a:lnTo>
                      <a:pt x="25" y="94"/>
                    </a:lnTo>
                    <a:lnTo>
                      <a:pt x="20" y="85"/>
                    </a:lnTo>
                    <a:lnTo>
                      <a:pt x="18" y="76"/>
                    </a:lnTo>
                    <a:lnTo>
                      <a:pt x="14" y="65"/>
                    </a:lnTo>
                    <a:lnTo>
                      <a:pt x="11" y="55"/>
                    </a:lnTo>
                    <a:lnTo>
                      <a:pt x="9" y="44"/>
                    </a:lnTo>
                    <a:lnTo>
                      <a:pt x="6" y="33"/>
                    </a:lnTo>
                    <a:lnTo>
                      <a:pt x="4" y="24"/>
                    </a:lnTo>
                    <a:lnTo>
                      <a:pt x="2" y="17"/>
                    </a:lnTo>
                    <a:lnTo>
                      <a:pt x="0" y="8"/>
                    </a:lnTo>
                    <a:lnTo>
                      <a:pt x="0" y="3"/>
                    </a:lnTo>
                    <a:lnTo>
                      <a:pt x="0" y="0"/>
                    </a:lnTo>
                    <a:lnTo>
                      <a:pt x="13" y="1"/>
                    </a:lnTo>
                    <a:close/>
                  </a:path>
                </a:pathLst>
              </a:custGeom>
              <a:solidFill>
                <a:srgbClr val="000000"/>
              </a:solidFill>
              <a:ln w="9525">
                <a:noFill/>
                <a:round/>
                <a:headEnd/>
                <a:tailEnd/>
              </a:ln>
            </p:spPr>
            <p:txBody>
              <a:bodyPr/>
              <a:lstStyle/>
              <a:p>
                <a:endParaRPr lang="en-US"/>
              </a:p>
            </p:txBody>
          </p:sp>
          <p:sp>
            <p:nvSpPr>
              <p:cNvPr id="22585" name="Freeform 24"/>
              <p:cNvSpPr>
                <a:spLocks/>
              </p:cNvSpPr>
              <p:nvPr/>
            </p:nvSpPr>
            <p:spPr bwMode="auto">
              <a:xfrm>
                <a:off x="6614005" y="1397113"/>
                <a:ext cx="196952" cy="32439"/>
              </a:xfrm>
              <a:custGeom>
                <a:avLst/>
                <a:gdLst>
                  <a:gd name="T0" fmla="*/ 5 w 85"/>
                  <a:gd name="T1" fmla="*/ 0 h 14"/>
                  <a:gd name="T2" fmla="*/ 7 w 85"/>
                  <a:gd name="T3" fmla="*/ 0 h 14"/>
                  <a:gd name="T4" fmla="*/ 10 w 85"/>
                  <a:gd name="T5" fmla="*/ 0 h 14"/>
                  <a:gd name="T6" fmla="*/ 17 w 85"/>
                  <a:gd name="T7" fmla="*/ 0 h 14"/>
                  <a:gd name="T8" fmla="*/ 21 w 85"/>
                  <a:gd name="T9" fmla="*/ 0 h 14"/>
                  <a:gd name="T10" fmla="*/ 28 w 85"/>
                  <a:gd name="T11" fmla="*/ 0 h 14"/>
                  <a:gd name="T12" fmla="*/ 35 w 85"/>
                  <a:gd name="T13" fmla="*/ 2 h 14"/>
                  <a:gd name="T14" fmla="*/ 44 w 85"/>
                  <a:gd name="T15" fmla="*/ 2 h 14"/>
                  <a:gd name="T16" fmla="*/ 51 w 85"/>
                  <a:gd name="T17" fmla="*/ 2 h 14"/>
                  <a:gd name="T18" fmla="*/ 58 w 85"/>
                  <a:gd name="T19" fmla="*/ 3 h 14"/>
                  <a:gd name="T20" fmla="*/ 63 w 85"/>
                  <a:gd name="T21" fmla="*/ 5 h 14"/>
                  <a:gd name="T22" fmla="*/ 72 w 85"/>
                  <a:gd name="T23" fmla="*/ 5 h 14"/>
                  <a:gd name="T24" fmla="*/ 76 w 85"/>
                  <a:gd name="T25" fmla="*/ 7 h 14"/>
                  <a:gd name="T26" fmla="*/ 81 w 85"/>
                  <a:gd name="T27" fmla="*/ 9 h 14"/>
                  <a:gd name="T28" fmla="*/ 83 w 85"/>
                  <a:gd name="T29" fmla="*/ 9 h 14"/>
                  <a:gd name="T30" fmla="*/ 85 w 85"/>
                  <a:gd name="T31" fmla="*/ 12 h 14"/>
                  <a:gd name="T32" fmla="*/ 81 w 85"/>
                  <a:gd name="T33" fmla="*/ 14 h 14"/>
                  <a:gd name="T34" fmla="*/ 72 w 85"/>
                  <a:gd name="T35" fmla="*/ 14 h 14"/>
                  <a:gd name="T36" fmla="*/ 67 w 85"/>
                  <a:gd name="T37" fmla="*/ 14 h 14"/>
                  <a:gd name="T38" fmla="*/ 60 w 85"/>
                  <a:gd name="T39" fmla="*/ 14 h 14"/>
                  <a:gd name="T40" fmla="*/ 53 w 85"/>
                  <a:gd name="T41" fmla="*/ 14 h 14"/>
                  <a:gd name="T42" fmla="*/ 47 w 85"/>
                  <a:gd name="T43" fmla="*/ 14 h 14"/>
                  <a:gd name="T44" fmla="*/ 39 w 85"/>
                  <a:gd name="T45" fmla="*/ 12 h 14"/>
                  <a:gd name="T46" fmla="*/ 32 w 85"/>
                  <a:gd name="T47" fmla="*/ 10 h 14"/>
                  <a:gd name="T48" fmla="*/ 26 w 85"/>
                  <a:gd name="T49" fmla="*/ 10 h 14"/>
                  <a:gd name="T50" fmla="*/ 19 w 85"/>
                  <a:gd name="T51" fmla="*/ 10 h 14"/>
                  <a:gd name="T52" fmla="*/ 14 w 85"/>
                  <a:gd name="T53" fmla="*/ 9 h 14"/>
                  <a:gd name="T54" fmla="*/ 10 w 85"/>
                  <a:gd name="T55" fmla="*/ 9 h 14"/>
                  <a:gd name="T56" fmla="*/ 5 w 85"/>
                  <a:gd name="T57" fmla="*/ 9 h 14"/>
                  <a:gd name="T58" fmla="*/ 5 w 85"/>
                  <a:gd name="T59" fmla="*/ 9 h 14"/>
                  <a:gd name="T60" fmla="*/ 0 w 85"/>
                  <a:gd name="T61" fmla="*/ 5 h 14"/>
                  <a:gd name="T62" fmla="*/ 0 w 85"/>
                  <a:gd name="T63" fmla="*/ 2 h 14"/>
                  <a:gd name="T64" fmla="*/ 3 w 85"/>
                  <a:gd name="T65" fmla="*/ 0 h 14"/>
                  <a:gd name="T66" fmla="*/ 5 w 85"/>
                  <a:gd name="T67" fmla="*/ 0 h 14"/>
                  <a:gd name="T68" fmla="*/ 5 w 85"/>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4"/>
                  <a:gd name="T107" fmla="*/ 85 w 85"/>
                  <a:gd name="T108" fmla="*/ 14 h 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4">
                    <a:moveTo>
                      <a:pt x="5" y="0"/>
                    </a:moveTo>
                    <a:lnTo>
                      <a:pt x="7" y="0"/>
                    </a:lnTo>
                    <a:lnTo>
                      <a:pt x="10" y="0"/>
                    </a:lnTo>
                    <a:lnTo>
                      <a:pt x="17" y="0"/>
                    </a:lnTo>
                    <a:lnTo>
                      <a:pt x="21" y="0"/>
                    </a:lnTo>
                    <a:lnTo>
                      <a:pt x="28" y="0"/>
                    </a:lnTo>
                    <a:lnTo>
                      <a:pt x="35" y="2"/>
                    </a:lnTo>
                    <a:lnTo>
                      <a:pt x="44" y="2"/>
                    </a:lnTo>
                    <a:lnTo>
                      <a:pt x="51" y="2"/>
                    </a:lnTo>
                    <a:lnTo>
                      <a:pt x="58" y="3"/>
                    </a:lnTo>
                    <a:lnTo>
                      <a:pt x="63" y="5"/>
                    </a:lnTo>
                    <a:lnTo>
                      <a:pt x="72" y="5"/>
                    </a:lnTo>
                    <a:lnTo>
                      <a:pt x="76" y="7"/>
                    </a:lnTo>
                    <a:lnTo>
                      <a:pt x="81" y="9"/>
                    </a:lnTo>
                    <a:lnTo>
                      <a:pt x="83" y="9"/>
                    </a:lnTo>
                    <a:lnTo>
                      <a:pt x="85" y="12"/>
                    </a:lnTo>
                    <a:lnTo>
                      <a:pt x="81" y="14"/>
                    </a:lnTo>
                    <a:lnTo>
                      <a:pt x="72" y="14"/>
                    </a:lnTo>
                    <a:lnTo>
                      <a:pt x="67" y="14"/>
                    </a:lnTo>
                    <a:lnTo>
                      <a:pt x="60" y="14"/>
                    </a:lnTo>
                    <a:lnTo>
                      <a:pt x="53" y="14"/>
                    </a:lnTo>
                    <a:lnTo>
                      <a:pt x="47" y="14"/>
                    </a:lnTo>
                    <a:lnTo>
                      <a:pt x="39" y="12"/>
                    </a:lnTo>
                    <a:lnTo>
                      <a:pt x="32" y="10"/>
                    </a:lnTo>
                    <a:lnTo>
                      <a:pt x="26" y="10"/>
                    </a:lnTo>
                    <a:lnTo>
                      <a:pt x="19" y="10"/>
                    </a:lnTo>
                    <a:lnTo>
                      <a:pt x="14" y="9"/>
                    </a:lnTo>
                    <a:lnTo>
                      <a:pt x="10" y="9"/>
                    </a:lnTo>
                    <a:lnTo>
                      <a:pt x="5" y="9"/>
                    </a:lnTo>
                    <a:lnTo>
                      <a:pt x="0" y="5"/>
                    </a:lnTo>
                    <a:lnTo>
                      <a:pt x="0" y="2"/>
                    </a:lnTo>
                    <a:lnTo>
                      <a:pt x="3" y="0"/>
                    </a:lnTo>
                    <a:lnTo>
                      <a:pt x="5" y="0"/>
                    </a:lnTo>
                    <a:close/>
                  </a:path>
                </a:pathLst>
              </a:custGeom>
              <a:solidFill>
                <a:srgbClr val="000000"/>
              </a:solidFill>
              <a:ln w="9525">
                <a:noFill/>
                <a:round/>
                <a:headEnd/>
                <a:tailEnd/>
              </a:ln>
            </p:spPr>
            <p:txBody>
              <a:bodyPr/>
              <a:lstStyle/>
              <a:p>
                <a:endParaRPr lang="en-US"/>
              </a:p>
            </p:txBody>
          </p:sp>
          <p:sp>
            <p:nvSpPr>
              <p:cNvPr id="22586" name="Freeform 25"/>
              <p:cNvSpPr>
                <a:spLocks/>
              </p:cNvSpPr>
              <p:nvPr/>
            </p:nvSpPr>
            <p:spPr bwMode="auto">
              <a:xfrm>
                <a:off x="5955953" y="2863827"/>
                <a:ext cx="1577935" cy="1621959"/>
              </a:xfrm>
              <a:custGeom>
                <a:avLst/>
                <a:gdLst>
                  <a:gd name="T0" fmla="*/ 170 w 681"/>
                  <a:gd name="T1" fmla="*/ 16 h 700"/>
                  <a:gd name="T2" fmla="*/ 101 w 681"/>
                  <a:gd name="T3" fmla="*/ 544 h 700"/>
                  <a:gd name="T4" fmla="*/ 0 w 681"/>
                  <a:gd name="T5" fmla="*/ 580 h 700"/>
                  <a:gd name="T6" fmla="*/ 37 w 681"/>
                  <a:gd name="T7" fmla="*/ 601 h 700"/>
                  <a:gd name="T8" fmla="*/ 158 w 681"/>
                  <a:gd name="T9" fmla="*/ 581 h 700"/>
                  <a:gd name="T10" fmla="*/ 316 w 681"/>
                  <a:gd name="T11" fmla="*/ 127 h 700"/>
                  <a:gd name="T12" fmla="*/ 544 w 681"/>
                  <a:gd name="T13" fmla="*/ 640 h 700"/>
                  <a:gd name="T14" fmla="*/ 640 w 681"/>
                  <a:gd name="T15" fmla="*/ 700 h 700"/>
                  <a:gd name="T16" fmla="*/ 681 w 681"/>
                  <a:gd name="T17" fmla="*/ 666 h 700"/>
                  <a:gd name="T18" fmla="*/ 597 w 681"/>
                  <a:gd name="T19" fmla="*/ 610 h 700"/>
                  <a:gd name="T20" fmla="*/ 488 w 681"/>
                  <a:gd name="T21" fmla="*/ 0 h 700"/>
                  <a:gd name="T22" fmla="*/ 170 w 681"/>
                  <a:gd name="T23" fmla="*/ 16 h 700"/>
                  <a:gd name="T24" fmla="*/ 170 w 681"/>
                  <a:gd name="T25" fmla="*/ 16 h 7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1"/>
                  <a:gd name="T40" fmla="*/ 0 h 700"/>
                  <a:gd name="T41" fmla="*/ 681 w 681"/>
                  <a:gd name="T42" fmla="*/ 700 h 7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1" h="700">
                    <a:moveTo>
                      <a:pt x="170" y="16"/>
                    </a:moveTo>
                    <a:lnTo>
                      <a:pt x="101" y="544"/>
                    </a:lnTo>
                    <a:lnTo>
                      <a:pt x="0" y="580"/>
                    </a:lnTo>
                    <a:lnTo>
                      <a:pt x="37" y="601"/>
                    </a:lnTo>
                    <a:lnTo>
                      <a:pt x="158" y="581"/>
                    </a:lnTo>
                    <a:lnTo>
                      <a:pt x="316" y="127"/>
                    </a:lnTo>
                    <a:lnTo>
                      <a:pt x="544" y="640"/>
                    </a:lnTo>
                    <a:lnTo>
                      <a:pt x="640" y="700"/>
                    </a:lnTo>
                    <a:lnTo>
                      <a:pt x="681" y="666"/>
                    </a:lnTo>
                    <a:lnTo>
                      <a:pt x="597" y="610"/>
                    </a:lnTo>
                    <a:lnTo>
                      <a:pt x="488" y="0"/>
                    </a:lnTo>
                    <a:lnTo>
                      <a:pt x="170" y="16"/>
                    </a:lnTo>
                    <a:close/>
                  </a:path>
                </a:pathLst>
              </a:custGeom>
              <a:solidFill>
                <a:srgbClr val="000000"/>
              </a:solidFill>
              <a:ln w="9525">
                <a:noFill/>
                <a:round/>
                <a:headEnd/>
                <a:tailEnd/>
              </a:ln>
            </p:spPr>
            <p:txBody>
              <a:bodyPr/>
              <a:lstStyle/>
              <a:p>
                <a:endParaRPr lang="en-US"/>
              </a:p>
            </p:txBody>
          </p:sp>
          <p:sp>
            <p:nvSpPr>
              <p:cNvPr id="22587" name="Freeform 26"/>
              <p:cNvSpPr>
                <a:spLocks/>
              </p:cNvSpPr>
              <p:nvPr/>
            </p:nvSpPr>
            <p:spPr bwMode="auto">
              <a:xfrm>
                <a:off x="6259491" y="1781749"/>
                <a:ext cx="1244275" cy="1267445"/>
              </a:xfrm>
              <a:custGeom>
                <a:avLst/>
                <a:gdLst>
                  <a:gd name="T0" fmla="*/ 241 w 537"/>
                  <a:gd name="T1" fmla="*/ 50 h 547"/>
                  <a:gd name="T2" fmla="*/ 364 w 537"/>
                  <a:gd name="T3" fmla="*/ 27 h 547"/>
                  <a:gd name="T4" fmla="*/ 380 w 537"/>
                  <a:gd name="T5" fmla="*/ 34 h 547"/>
                  <a:gd name="T6" fmla="*/ 399 w 537"/>
                  <a:gd name="T7" fmla="*/ 45 h 547"/>
                  <a:gd name="T8" fmla="*/ 424 w 537"/>
                  <a:gd name="T9" fmla="*/ 59 h 547"/>
                  <a:gd name="T10" fmla="*/ 449 w 537"/>
                  <a:gd name="T11" fmla="*/ 78 h 547"/>
                  <a:gd name="T12" fmla="*/ 475 w 537"/>
                  <a:gd name="T13" fmla="*/ 100 h 547"/>
                  <a:gd name="T14" fmla="*/ 498 w 537"/>
                  <a:gd name="T15" fmla="*/ 126 h 547"/>
                  <a:gd name="T16" fmla="*/ 513 w 537"/>
                  <a:gd name="T17" fmla="*/ 146 h 547"/>
                  <a:gd name="T18" fmla="*/ 523 w 537"/>
                  <a:gd name="T19" fmla="*/ 169 h 547"/>
                  <a:gd name="T20" fmla="*/ 532 w 537"/>
                  <a:gd name="T21" fmla="*/ 192 h 547"/>
                  <a:gd name="T22" fmla="*/ 534 w 537"/>
                  <a:gd name="T23" fmla="*/ 210 h 547"/>
                  <a:gd name="T24" fmla="*/ 537 w 537"/>
                  <a:gd name="T25" fmla="*/ 229 h 547"/>
                  <a:gd name="T26" fmla="*/ 534 w 537"/>
                  <a:gd name="T27" fmla="*/ 249 h 547"/>
                  <a:gd name="T28" fmla="*/ 532 w 537"/>
                  <a:gd name="T29" fmla="*/ 270 h 547"/>
                  <a:gd name="T30" fmla="*/ 527 w 537"/>
                  <a:gd name="T31" fmla="*/ 289 h 547"/>
                  <a:gd name="T32" fmla="*/ 523 w 537"/>
                  <a:gd name="T33" fmla="*/ 307 h 547"/>
                  <a:gd name="T34" fmla="*/ 514 w 537"/>
                  <a:gd name="T35" fmla="*/ 337 h 547"/>
                  <a:gd name="T36" fmla="*/ 505 w 537"/>
                  <a:gd name="T37" fmla="*/ 364 h 547"/>
                  <a:gd name="T38" fmla="*/ 498 w 537"/>
                  <a:gd name="T39" fmla="*/ 383 h 547"/>
                  <a:gd name="T40" fmla="*/ 491 w 537"/>
                  <a:gd name="T41" fmla="*/ 401 h 547"/>
                  <a:gd name="T42" fmla="*/ 481 w 537"/>
                  <a:gd name="T43" fmla="*/ 421 h 547"/>
                  <a:gd name="T44" fmla="*/ 472 w 537"/>
                  <a:gd name="T45" fmla="*/ 431 h 547"/>
                  <a:gd name="T46" fmla="*/ 419 w 537"/>
                  <a:gd name="T47" fmla="*/ 417 h 547"/>
                  <a:gd name="T48" fmla="*/ 426 w 537"/>
                  <a:gd name="T49" fmla="*/ 396 h 547"/>
                  <a:gd name="T50" fmla="*/ 433 w 537"/>
                  <a:gd name="T51" fmla="*/ 373 h 547"/>
                  <a:gd name="T52" fmla="*/ 438 w 537"/>
                  <a:gd name="T53" fmla="*/ 353 h 547"/>
                  <a:gd name="T54" fmla="*/ 440 w 537"/>
                  <a:gd name="T55" fmla="*/ 332 h 547"/>
                  <a:gd name="T56" fmla="*/ 440 w 537"/>
                  <a:gd name="T57" fmla="*/ 309 h 547"/>
                  <a:gd name="T58" fmla="*/ 440 w 537"/>
                  <a:gd name="T59" fmla="*/ 282 h 547"/>
                  <a:gd name="T60" fmla="*/ 435 w 537"/>
                  <a:gd name="T61" fmla="*/ 256 h 547"/>
                  <a:gd name="T62" fmla="*/ 427 w 537"/>
                  <a:gd name="T63" fmla="*/ 231 h 547"/>
                  <a:gd name="T64" fmla="*/ 415 w 537"/>
                  <a:gd name="T65" fmla="*/ 206 h 547"/>
                  <a:gd name="T66" fmla="*/ 397 w 537"/>
                  <a:gd name="T67" fmla="*/ 185 h 547"/>
                  <a:gd name="T68" fmla="*/ 374 w 537"/>
                  <a:gd name="T69" fmla="*/ 178 h 547"/>
                  <a:gd name="T70" fmla="*/ 355 w 537"/>
                  <a:gd name="T71" fmla="*/ 185 h 547"/>
                  <a:gd name="T72" fmla="*/ 339 w 537"/>
                  <a:gd name="T73" fmla="*/ 199 h 547"/>
                  <a:gd name="T74" fmla="*/ 369 w 537"/>
                  <a:gd name="T75" fmla="*/ 490 h 547"/>
                  <a:gd name="T76" fmla="*/ 75 w 537"/>
                  <a:gd name="T77" fmla="*/ 270 h 547"/>
                  <a:gd name="T78" fmla="*/ 71 w 537"/>
                  <a:gd name="T79" fmla="*/ 256 h 547"/>
                  <a:gd name="T80" fmla="*/ 68 w 537"/>
                  <a:gd name="T81" fmla="*/ 242 h 547"/>
                  <a:gd name="T82" fmla="*/ 60 w 537"/>
                  <a:gd name="T83" fmla="*/ 220 h 547"/>
                  <a:gd name="T84" fmla="*/ 55 w 537"/>
                  <a:gd name="T85" fmla="*/ 197 h 547"/>
                  <a:gd name="T86" fmla="*/ 48 w 537"/>
                  <a:gd name="T87" fmla="*/ 171 h 547"/>
                  <a:gd name="T88" fmla="*/ 44 w 537"/>
                  <a:gd name="T89" fmla="*/ 144 h 547"/>
                  <a:gd name="T90" fmla="*/ 43 w 537"/>
                  <a:gd name="T91" fmla="*/ 117 h 547"/>
                  <a:gd name="T92" fmla="*/ 43 w 537"/>
                  <a:gd name="T93" fmla="*/ 94 h 547"/>
                  <a:gd name="T94" fmla="*/ 44 w 537"/>
                  <a:gd name="T95" fmla="*/ 73 h 547"/>
                  <a:gd name="T96" fmla="*/ 52 w 537"/>
                  <a:gd name="T97" fmla="*/ 59 h 5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7"/>
                  <a:gd name="T148" fmla="*/ 0 h 547"/>
                  <a:gd name="T149" fmla="*/ 537 w 537"/>
                  <a:gd name="T150" fmla="*/ 547 h 5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7" h="547">
                    <a:moveTo>
                      <a:pt x="122" y="0"/>
                    </a:moveTo>
                    <a:lnTo>
                      <a:pt x="174" y="252"/>
                    </a:lnTo>
                    <a:lnTo>
                      <a:pt x="241" y="50"/>
                    </a:lnTo>
                    <a:lnTo>
                      <a:pt x="263" y="13"/>
                    </a:lnTo>
                    <a:lnTo>
                      <a:pt x="362" y="27"/>
                    </a:lnTo>
                    <a:lnTo>
                      <a:pt x="364" y="27"/>
                    </a:lnTo>
                    <a:lnTo>
                      <a:pt x="371" y="31"/>
                    </a:lnTo>
                    <a:lnTo>
                      <a:pt x="374" y="31"/>
                    </a:lnTo>
                    <a:lnTo>
                      <a:pt x="380" y="34"/>
                    </a:lnTo>
                    <a:lnTo>
                      <a:pt x="385" y="38"/>
                    </a:lnTo>
                    <a:lnTo>
                      <a:pt x="392" y="41"/>
                    </a:lnTo>
                    <a:lnTo>
                      <a:pt x="399" y="45"/>
                    </a:lnTo>
                    <a:lnTo>
                      <a:pt x="406" y="50"/>
                    </a:lnTo>
                    <a:lnTo>
                      <a:pt x="413" y="54"/>
                    </a:lnTo>
                    <a:lnTo>
                      <a:pt x="424" y="59"/>
                    </a:lnTo>
                    <a:lnTo>
                      <a:pt x="431" y="64"/>
                    </a:lnTo>
                    <a:lnTo>
                      <a:pt x="440" y="71"/>
                    </a:lnTo>
                    <a:lnTo>
                      <a:pt x="449" y="78"/>
                    </a:lnTo>
                    <a:lnTo>
                      <a:pt x="459" y="86"/>
                    </a:lnTo>
                    <a:lnTo>
                      <a:pt x="466" y="93"/>
                    </a:lnTo>
                    <a:lnTo>
                      <a:pt x="475" y="100"/>
                    </a:lnTo>
                    <a:lnTo>
                      <a:pt x="482" y="109"/>
                    </a:lnTo>
                    <a:lnTo>
                      <a:pt x="491" y="117"/>
                    </a:lnTo>
                    <a:lnTo>
                      <a:pt x="498" y="126"/>
                    </a:lnTo>
                    <a:lnTo>
                      <a:pt x="507" y="135"/>
                    </a:lnTo>
                    <a:lnTo>
                      <a:pt x="509" y="141"/>
                    </a:lnTo>
                    <a:lnTo>
                      <a:pt x="513" y="146"/>
                    </a:lnTo>
                    <a:lnTo>
                      <a:pt x="516" y="151"/>
                    </a:lnTo>
                    <a:lnTo>
                      <a:pt x="520" y="158"/>
                    </a:lnTo>
                    <a:lnTo>
                      <a:pt x="523" y="169"/>
                    </a:lnTo>
                    <a:lnTo>
                      <a:pt x="528" y="180"/>
                    </a:lnTo>
                    <a:lnTo>
                      <a:pt x="530" y="185"/>
                    </a:lnTo>
                    <a:lnTo>
                      <a:pt x="532" y="192"/>
                    </a:lnTo>
                    <a:lnTo>
                      <a:pt x="532" y="197"/>
                    </a:lnTo>
                    <a:lnTo>
                      <a:pt x="534" y="204"/>
                    </a:lnTo>
                    <a:lnTo>
                      <a:pt x="534" y="210"/>
                    </a:lnTo>
                    <a:lnTo>
                      <a:pt x="536" y="217"/>
                    </a:lnTo>
                    <a:lnTo>
                      <a:pt x="536" y="222"/>
                    </a:lnTo>
                    <a:lnTo>
                      <a:pt x="537" y="229"/>
                    </a:lnTo>
                    <a:lnTo>
                      <a:pt x="536" y="234"/>
                    </a:lnTo>
                    <a:lnTo>
                      <a:pt x="536" y="242"/>
                    </a:lnTo>
                    <a:lnTo>
                      <a:pt x="534" y="249"/>
                    </a:lnTo>
                    <a:lnTo>
                      <a:pt x="534" y="258"/>
                    </a:lnTo>
                    <a:lnTo>
                      <a:pt x="532" y="263"/>
                    </a:lnTo>
                    <a:lnTo>
                      <a:pt x="532" y="270"/>
                    </a:lnTo>
                    <a:lnTo>
                      <a:pt x="530" y="277"/>
                    </a:lnTo>
                    <a:lnTo>
                      <a:pt x="528" y="284"/>
                    </a:lnTo>
                    <a:lnTo>
                      <a:pt x="527" y="289"/>
                    </a:lnTo>
                    <a:lnTo>
                      <a:pt x="525" y="295"/>
                    </a:lnTo>
                    <a:lnTo>
                      <a:pt x="523" y="302"/>
                    </a:lnTo>
                    <a:lnTo>
                      <a:pt x="523" y="307"/>
                    </a:lnTo>
                    <a:lnTo>
                      <a:pt x="520" y="318"/>
                    </a:lnTo>
                    <a:lnTo>
                      <a:pt x="516" y="328"/>
                    </a:lnTo>
                    <a:lnTo>
                      <a:pt x="514" y="337"/>
                    </a:lnTo>
                    <a:lnTo>
                      <a:pt x="511" y="348"/>
                    </a:lnTo>
                    <a:lnTo>
                      <a:pt x="509" y="355"/>
                    </a:lnTo>
                    <a:lnTo>
                      <a:pt x="505" y="364"/>
                    </a:lnTo>
                    <a:lnTo>
                      <a:pt x="504" y="371"/>
                    </a:lnTo>
                    <a:lnTo>
                      <a:pt x="502" y="378"/>
                    </a:lnTo>
                    <a:lnTo>
                      <a:pt x="498" y="383"/>
                    </a:lnTo>
                    <a:lnTo>
                      <a:pt x="497" y="389"/>
                    </a:lnTo>
                    <a:lnTo>
                      <a:pt x="495" y="394"/>
                    </a:lnTo>
                    <a:lnTo>
                      <a:pt x="491" y="401"/>
                    </a:lnTo>
                    <a:lnTo>
                      <a:pt x="488" y="408"/>
                    </a:lnTo>
                    <a:lnTo>
                      <a:pt x="482" y="415"/>
                    </a:lnTo>
                    <a:lnTo>
                      <a:pt x="481" y="421"/>
                    </a:lnTo>
                    <a:lnTo>
                      <a:pt x="477" y="424"/>
                    </a:lnTo>
                    <a:lnTo>
                      <a:pt x="474" y="430"/>
                    </a:lnTo>
                    <a:lnTo>
                      <a:pt x="472" y="431"/>
                    </a:lnTo>
                    <a:lnTo>
                      <a:pt x="417" y="422"/>
                    </a:lnTo>
                    <a:lnTo>
                      <a:pt x="417" y="421"/>
                    </a:lnTo>
                    <a:lnTo>
                      <a:pt x="419" y="417"/>
                    </a:lnTo>
                    <a:lnTo>
                      <a:pt x="420" y="412"/>
                    </a:lnTo>
                    <a:lnTo>
                      <a:pt x="424" y="405"/>
                    </a:lnTo>
                    <a:lnTo>
                      <a:pt x="426" y="396"/>
                    </a:lnTo>
                    <a:lnTo>
                      <a:pt x="429" y="385"/>
                    </a:lnTo>
                    <a:lnTo>
                      <a:pt x="431" y="380"/>
                    </a:lnTo>
                    <a:lnTo>
                      <a:pt x="433" y="373"/>
                    </a:lnTo>
                    <a:lnTo>
                      <a:pt x="435" y="367"/>
                    </a:lnTo>
                    <a:lnTo>
                      <a:pt x="436" y="362"/>
                    </a:lnTo>
                    <a:lnTo>
                      <a:pt x="438" y="353"/>
                    </a:lnTo>
                    <a:lnTo>
                      <a:pt x="438" y="346"/>
                    </a:lnTo>
                    <a:lnTo>
                      <a:pt x="440" y="339"/>
                    </a:lnTo>
                    <a:lnTo>
                      <a:pt x="440" y="332"/>
                    </a:lnTo>
                    <a:lnTo>
                      <a:pt x="440" y="325"/>
                    </a:lnTo>
                    <a:lnTo>
                      <a:pt x="440" y="316"/>
                    </a:lnTo>
                    <a:lnTo>
                      <a:pt x="440" y="309"/>
                    </a:lnTo>
                    <a:lnTo>
                      <a:pt x="442" y="300"/>
                    </a:lnTo>
                    <a:lnTo>
                      <a:pt x="440" y="291"/>
                    </a:lnTo>
                    <a:lnTo>
                      <a:pt x="440" y="282"/>
                    </a:lnTo>
                    <a:lnTo>
                      <a:pt x="438" y="273"/>
                    </a:lnTo>
                    <a:lnTo>
                      <a:pt x="438" y="266"/>
                    </a:lnTo>
                    <a:lnTo>
                      <a:pt x="435" y="256"/>
                    </a:lnTo>
                    <a:lnTo>
                      <a:pt x="433" y="247"/>
                    </a:lnTo>
                    <a:lnTo>
                      <a:pt x="429" y="238"/>
                    </a:lnTo>
                    <a:lnTo>
                      <a:pt x="427" y="231"/>
                    </a:lnTo>
                    <a:lnTo>
                      <a:pt x="424" y="220"/>
                    </a:lnTo>
                    <a:lnTo>
                      <a:pt x="419" y="213"/>
                    </a:lnTo>
                    <a:lnTo>
                      <a:pt x="415" y="206"/>
                    </a:lnTo>
                    <a:lnTo>
                      <a:pt x="411" y="201"/>
                    </a:lnTo>
                    <a:lnTo>
                      <a:pt x="404" y="192"/>
                    </a:lnTo>
                    <a:lnTo>
                      <a:pt x="397" y="185"/>
                    </a:lnTo>
                    <a:lnTo>
                      <a:pt x="388" y="180"/>
                    </a:lnTo>
                    <a:lnTo>
                      <a:pt x="381" y="178"/>
                    </a:lnTo>
                    <a:lnTo>
                      <a:pt x="374" y="178"/>
                    </a:lnTo>
                    <a:lnTo>
                      <a:pt x="367" y="180"/>
                    </a:lnTo>
                    <a:lnTo>
                      <a:pt x="360" y="183"/>
                    </a:lnTo>
                    <a:lnTo>
                      <a:pt x="355" y="185"/>
                    </a:lnTo>
                    <a:lnTo>
                      <a:pt x="349" y="188"/>
                    </a:lnTo>
                    <a:lnTo>
                      <a:pt x="346" y="192"/>
                    </a:lnTo>
                    <a:lnTo>
                      <a:pt x="339" y="199"/>
                    </a:lnTo>
                    <a:lnTo>
                      <a:pt x="337" y="203"/>
                    </a:lnTo>
                    <a:lnTo>
                      <a:pt x="339" y="350"/>
                    </a:lnTo>
                    <a:lnTo>
                      <a:pt x="369" y="490"/>
                    </a:lnTo>
                    <a:lnTo>
                      <a:pt x="195" y="547"/>
                    </a:lnTo>
                    <a:lnTo>
                      <a:pt x="0" y="513"/>
                    </a:lnTo>
                    <a:lnTo>
                      <a:pt x="75" y="270"/>
                    </a:lnTo>
                    <a:lnTo>
                      <a:pt x="75" y="266"/>
                    </a:lnTo>
                    <a:lnTo>
                      <a:pt x="73" y="261"/>
                    </a:lnTo>
                    <a:lnTo>
                      <a:pt x="71" y="256"/>
                    </a:lnTo>
                    <a:lnTo>
                      <a:pt x="69" y="252"/>
                    </a:lnTo>
                    <a:lnTo>
                      <a:pt x="68" y="247"/>
                    </a:lnTo>
                    <a:lnTo>
                      <a:pt x="68" y="242"/>
                    </a:lnTo>
                    <a:lnTo>
                      <a:pt x="64" y="234"/>
                    </a:lnTo>
                    <a:lnTo>
                      <a:pt x="64" y="227"/>
                    </a:lnTo>
                    <a:lnTo>
                      <a:pt x="60" y="220"/>
                    </a:lnTo>
                    <a:lnTo>
                      <a:pt x="59" y="213"/>
                    </a:lnTo>
                    <a:lnTo>
                      <a:pt x="57" y="204"/>
                    </a:lnTo>
                    <a:lnTo>
                      <a:pt x="55" y="197"/>
                    </a:lnTo>
                    <a:lnTo>
                      <a:pt x="53" y="188"/>
                    </a:lnTo>
                    <a:lnTo>
                      <a:pt x="52" y="180"/>
                    </a:lnTo>
                    <a:lnTo>
                      <a:pt x="48" y="171"/>
                    </a:lnTo>
                    <a:lnTo>
                      <a:pt x="48" y="162"/>
                    </a:lnTo>
                    <a:lnTo>
                      <a:pt x="46" y="153"/>
                    </a:lnTo>
                    <a:lnTo>
                      <a:pt x="44" y="144"/>
                    </a:lnTo>
                    <a:lnTo>
                      <a:pt x="44" y="135"/>
                    </a:lnTo>
                    <a:lnTo>
                      <a:pt x="43" y="126"/>
                    </a:lnTo>
                    <a:lnTo>
                      <a:pt x="43" y="117"/>
                    </a:lnTo>
                    <a:lnTo>
                      <a:pt x="43" y="110"/>
                    </a:lnTo>
                    <a:lnTo>
                      <a:pt x="43" y="101"/>
                    </a:lnTo>
                    <a:lnTo>
                      <a:pt x="43" y="94"/>
                    </a:lnTo>
                    <a:lnTo>
                      <a:pt x="43" y="86"/>
                    </a:lnTo>
                    <a:lnTo>
                      <a:pt x="44" y="80"/>
                    </a:lnTo>
                    <a:lnTo>
                      <a:pt x="44" y="73"/>
                    </a:lnTo>
                    <a:lnTo>
                      <a:pt x="46" y="68"/>
                    </a:lnTo>
                    <a:lnTo>
                      <a:pt x="48" y="62"/>
                    </a:lnTo>
                    <a:lnTo>
                      <a:pt x="52" y="59"/>
                    </a:lnTo>
                    <a:lnTo>
                      <a:pt x="122" y="0"/>
                    </a:lnTo>
                    <a:close/>
                  </a:path>
                </a:pathLst>
              </a:custGeom>
              <a:solidFill>
                <a:srgbClr val="000000"/>
              </a:solidFill>
              <a:ln w="9525">
                <a:noFill/>
                <a:round/>
                <a:headEnd/>
                <a:tailEnd/>
              </a:ln>
            </p:spPr>
            <p:txBody>
              <a:bodyPr/>
              <a:lstStyle/>
              <a:p>
                <a:endParaRPr lang="en-US"/>
              </a:p>
            </p:txBody>
          </p:sp>
          <p:sp>
            <p:nvSpPr>
              <p:cNvPr id="22588" name="Freeform 27"/>
              <p:cNvSpPr>
                <a:spLocks/>
              </p:cNvSpPr>
              <p:nvPr/>
            </p:nvSpPr>
            <p:spPr bwMode="auto">
              <a:xfrm>
                <a:off x="7082056" y="2358703"/>
                <a:ext cx="565369" cy="500490"/>
              </a:xfrm>
              <a:custGeom>
                <a:avLst/>
                <a:gdLst>
                  <a:gd name="T0" fmla="*/ 17 w 244"/>
                  <a:gd name="T1" fmla="*/ 0 h 216"/>
                  <a:gd name="T2" fmla="*/ 0 w 244"/>
                  <a:gd name="T3" fmla="*/ 175 h 216"/>
                  <a:gd name="T4" fmla="*/ 237 w 244"/>
                  <a:gd name="T5" fmla="*/ 216 h 216"/>
                  <a:gd name="T6" fmla="*/ 244 w 244"/>
                  <a:gd name="T7" fmla="*/ 202 h 216"/>
                  <a:gd name="T8" fmla="*/ 21 w 244"/>
                  <a:gd name="T9" fmla="*/ 145 h 216"/>
                  <a:gd name="T10" fmla="*/ 41 w 244"/>
                  <a:gd name="T11" fmla="*/ 24 h 216"/>
                  <a:gd name="T12" fmla="*/ 17 w 244"/>
                  <a:gd name="T13" fmla="*/ 0 h 216"/>
                  <a:gd name="T14" fmla="*/ 17 w 244"/>
                  <a:gd name="T15" fmla="*/ 0 h 216"/>
                  <a:gd name="T16" fmla="*/ 0 60000 65536"/>
                  <a:gd name="T17" fmla="*/ 0 60000 65536"/>
                  <a:gd name="T18" fmla="*/ 0 60000 65536"/>
                  <a:gd name="T19" fmla="*/ 0 60000 65536"/>
                  <a:gd name="T20" fmla="*/ 0 60000 65536"/>
                  <a:gd name="T21" fmla="*/ 0 60000 65536"/>
                  <a:gd name="T22" fmla="*/ 0 60000 65536"/>
                  <a:gd name="T23" fmla="*/ 0 60000 65536"/>
                  <a:gd name="T24" fmla="*/ 0 w 244"/>
                  <a:gd name="T25" fmla="*/ 0 h 216"/>
                  <a:gd name="T26" fmla="*/ 244 w 244"/>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 h="216">
                    <a:moveTo>
                      <a:pt x="17" y="0"/>
                    </a:moveTo>
                    <a:lnTo>
                      <a:pt x="0" y="175"/>
                    </a:lnTo>
                    <a:lnTo>
                      <a:pt x="237" y="216"/>
                    </a:lnTo>
                    <a:lnTo>
                      <a:pt x="244" y="202"/>
                    </a:lnTo>
                    <a:lnTo>
                      <a:pt x="21" y="145"/>
                    </a:lnTo>
                    <a:lnTo>
                      <a:pt x="41" y="24"/>
                    </a:lnTo>
                    <a:lnTo>
                      <a:pt x="17" y="0"/>
                    </a:lnTo>
                    <a:close/>
                  </a:path>
                </a:pathLst>
              </a:custGeom>
              <a:solidFill>
                <a:srgbClr val="000000"/>
              </a:solidFill>
              <a:ln w="9525">
                <a:noFill/>
                <a:round/>
                <a:headEnd/>
                <a:tailEnd/>
              </a:ln>
            </p:spPr>
            <p:txBody>
              <a:bodyPr/>
              <a:lstStyle/>
              <a:p>
                <a:endParaRPr lang="en-US"/>
              </a:p>
            </p:txBody>
          </p:sp>
          <p:sp>
            <p:nvSpPr>
              <p:cNvPr id="22589" name="Freeform 28"/>
              <p:cNvSpPr>
                <a:spLocks/>
              </p:cNvSpPr>
              <p:nvPr/>
            </p:nvSpPr>
            <p:spPr bwMode="auto">
              <a:xfrm>
                <a:off x="7232667" y="2358703"/>
                <a:ext cx="509759" cy="405490"/>
              </a:xfrm>
              <a:custGeom>
                <a:avLst/>
                <a:gdLst>
                  <a:gd name="T0" fmla="*/ 0 w 220"/>
                  <a:gd name="T1" fmla="*/ 0 h 175"/>
                  <a:gd name="T2" fmla="*/ 220 w 220"/>
                  <a:gd name="T3" fmla="*/ 53 h 175"/>
                  <a:gd name="T4" fmla="*/ 204 w 220"/>
                  <a:gd name="T5" fmla="*/ 175 h 175"/>
                  <a:gd name="T6" fmla="*/ 190 w 220"/>
                  <a:gd name="T7" fmla="*/ 175 h 175"/>
                  <a:gd name="T8" fmla="*/ 204 w 220"/>
                  <a:gd name="T9" fmla="*/ 83 h 175"/>
                  <a:gd name="T10" fmla="*/ 6 w 220"/>
                  <a:gd name="T11" fmla="*/ 24 h 175"/>
                  <a:gd name="T12" fmla="*/ 0 w 220"/>
                  <a:gd name="T13" fmla="*/ 0 h 175"/>
                  <a:gd name="T14" fmla="*/ 0 w 220"/>
                  <a:gd name="T15" fmla="*/ 0 h 175"/>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175"/>
                  <a:gd name="T26" fmla="*/ 220 w 220"/>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175">
                    <a:moveTo>
                      <a:pt x="0" y="0"/>
                    </a:moveTo>
                    <a:lnTo>
                      <a:pt x="220" y="53"/>
                    </a:lnTo>
                    <a:lnTo>
                      <a:pt x="204" y="175"/>
                    </a:lnTo>
                    <a:lnTo>
                      <a:pt x="190" y="175"/>
                    </a:lnTo>
                    <a:lnTo>
                      <a:pt x="204" y="83"/>
                    </a:lnTo>
                    <a:lnTo>
                      <a:pt x="6" y="24"/>
                    </a:lnTo>
                    <a:lnTo>
                      <a:pt x="0" y="0"/>
                    </a:lnTo>
                    <a:close/>
                  </a:path>
                </a:pathLst>
              </a:custGeom>
              <a:solidFill>
                <a:srgbClr val="000000"/>
              </a:solidFill>
              <a:ln w="9525">
                <a:noFill/>
                <a:round/>
                <a:headEnd/>
                <a:tailEnd/>
              </a:ln>
            </p:spPr>
            <p:txBody>
              <a:bodyPr/>
              <a:lstStyle/>
              <a:p>
                <a:endParaRPr lang="en-US"/>
              </a:p>
            </p:txBody>
          </p:sp>
          <p:sp>
            <p:nvSpPr>
              <p:cNvPr id="22590" name="Freeform 29"/>
              <p:cNvSpPr>
                <a:spLocks/>
              </p:cNvSpPr>
              <p:nvPr/>
            </p:nvSpPr>
            <p:spPr bwMode="auto">
              <a:xfrm>
                <a:off x="7211813" y="2810534"/>
                <a:ext cx="194635" cy="159879"/>
              </a:xfrm>
              <a:custGeom>
                <a:avLst/>
                <a:gdLst>
                  <a:gd name="T0" fmla="*/ 27 w 84"/>
                  <a:gd name="T1" fmla="*/ 0 h 69"/>
                  <a:gd name="T2" fmla="*/ 0 w 84"/>
                  <a:gd name="T3" fmla="*/ 35 h 69"/>
                  <a:gd name="T4" fmla="*/ 24 w 84"/>
                  <a:gd name="T5" fmla="*/ 39 h 69"/>
                  <a:gd name="T6" fmla="*/ 27 w 84"/>
                  <a:gd name="T7" fmla="*/ 55 h 69"/>
                  <a:gd name="T8" fmla="*/ 52 w 84"/>
                  <a:gd name="T9" fmla="*/ 53 h 69"/>
                  <a:gd name="T10" fmla="*/ 45 w 84"/>
                  <a:gd name="T11" fmla="*/ 67 h 69"/>
                  <a:gd name="T12" fmla="*/ 63 w 84"/>
                  <a:gd name="T13" fmla="*/ 69 h 69"/>
                  <a:gd name="T14" fmla="*/ 84 w 84"/>
                  <a:gd name="T15" fmla="*/ 10 h 69"/>
                  <a:gd name="T16" fmla="*/ 27 w 84"/>
                  <a:gd name="T17" fmla="*/ 0 h 69"/>
                  <a:gd name="T18" fmla="*/ 27 w 84"/>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9"/>
                  <a:gd name="T32" fmla="*/ 84 w 84"/>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9">
                    <a:moveTo>
                      <a:pt x="27" y="0"/>
                    </a:moveTo>
                    <a:lnTo>
                      <a:pt x="0" y="35"/>
                    </a:lnTo>
                    <a:lnTo>
                      <a:pt x="24" y="39"/>
                    </a:lnTo>
                    <a:lnTo>
                      <a:pt x="27" y="55"/>
                    </a:lnTo>
                    <a:lnTo>
                      <a:pt x="52" y="53"/>
                    </a:lnTo>
                    <a:lnTo>
                      <a:pt x="45" y="67"/>
                    </a:lnTo>
                    <a:lnTo>
                      <a:pt x="63" y="69"/>
                    </a:lnTo>
                    <a:lnTo>
                      <a:pt x="84" y="10"/>
                    </a:lnTo>
                    <a:lnTo>
                      <a:pt x="27" y="0"/>
                    </a:lnTo>
                    <a:close/>
                  </a:path>
                </a:pathLst>
              </a:custGeom>
              <a:solidFill>
                <a:srgbClr val="000000"/>
              </a:solidFill>
              <a:ln w="9525">
                <a:noFill/>
                <a:round/>
                <a:headEnd/>
                <a:tailEnd/>
              </a:ln>
            </p:spPr>
            <p:txBody>
              <a:bodyPr/>
              <a:lstStyle/>
              <a:p>
                <a:endParaRPr lang="en-US"/>
              </a:p>
            </p:txBody>
          </p:sp>
          <p:sp>
            <p:nvSpPr>
              <p:cNvPr id="22591" name="Freeform 30"/>
              <p:cNvSpPr>
                <a:spLocks/>
              </p:cNvSpPr>
              <p:nvPr/>
            </p:nvSpPr>
            <p:spPr bwMode="auto">
              <a:xfrm>
                <a:off x="7177057" y="2794315"/>
                <a:ext cx="90366" cy="74147"/>
              </a:xfrm>
              <a:custGeom>
                <a:avLst/>
                <a:gdLst>
                  <a:gd name="T0" fmla="*/ 33 w 39"/>
                  <a:gd name="T1" fmla="*/ 7 h 32"/>
                  <a:gd name="T2" fmla="*/ 3 w 39"/>
                  <a:gd name="T3" fmla="*/ 0 h 32"/>
                  <a:gd name="T4" fmla="*/ 0 w 39"/>
                  <a:gd name="T5" fmla="*/ 8 h 32"/>
                  <a:gd name="T6" fmla="*/ 39 w 39"/>
                  <a:gd name="T7" fmla="*/ 32 h 32"/>
                  <a:gd name="T8" fmla="*/ 33 w 39"/>
                  <a:gd name="T9" fmla="*/ 7 h 32"/>
                  <a:gd name="T10" fmla="*/ 33 w 39"/>
                  <a:gd name="T11" fmla="*/ 7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33" y="7"/>
                    </a:moveTo>
                    <a:lnTo>
                      <a:pt x="3" y="0"/>
                    </a:lnTo>
                    <a:lnTo>
                      <a:pt x="0" y="8"/>
                    </a:lnTo>
                    <a:lnTo>
                      <a:pt x="39" y="32"/>
                    </a:lnTo>
                    <a:lnTo>
                      <a:pt x="33" y="7"/>
                    </a:lnTo>
                    <a:close/>
                  </a:path>
                </a:pathLst>
              </a:custGeom>
              <a:solidFill>
                <a:srgbClr val="000000"/>
              </a:solidFill>
              <a:ln w="9525">
                <a:noFill/>
                <a:round/>
                <a:headEnd/>
                <a:tailEnd/>
              </a:ln>
            </p:spPr>
            <p:txBody>
              <a:bodyPr/>
              <a:lstStyle/>
              <a:p>
                <a:endParaRPr lang="en-US"/>
              </a:p>
            </p:txBody>
          </p:sp>
          <p:sp>
            <p:nvSpPr>
              <p:cNvPr id="22592" name="Freeform 31"/>
              <p:cNvSpPr>
                <a:spLocks/>
              </p:cNvSpPr>
              <p:nvPr/>
            </p:nvSpPr>
            <p:spPr bwMode="auto">
              <a:xfrm>
                <a:off x="5960587" y="1939310"/>
                <a:ext cx="495856" cy="850370"/>
              </a:xfrm>
              <a:custGeom>
                <a:avLst/>
                <a:gdLst>
                  <a:gd name="T0" fmla="*/ 181 w 214"/>
                  <a:gd name="T1" fmla="*/ 0 h 367"/>
                  <a:gd name="T2" fmla="*/ 131 w 214"/>
                  <a:gd name="T3" fmla="*/ 168 h 367"/>
                  <a:gd name="T4" fmla="*/ 0 w 214"/>
                  <a:gd name="T5" fmla="*/ 354 h 367"/>
                  <a:gd name="T6" fmla="*/ 39 w 214"/>
                  <a:gd name="T7" fmla="*/ 367 h 367"/>
                  <a:gd name="T8" fmla="*/ 39 w 214"/>
                  <a:gd name="T9" fmla="*/ 365 h 367"/>
                  <a:gd name="T10" fmla="*/ 44 w 214"/>
                  <a:gd name="T11" fmla="*/ 362 h 367"/>
                  <a:gd name="T12" fmla="*/ 48 w 214"/>
                  <a:gd name="T13" fmla="*/ 360 h 367"/>
                  <a:gd name="T14" fmla="*/ 51 w 214"/>
                  <a:gd name="T15" fmla="*/ 356 h 367"/>
                  <a:gd name="T16" fmla="*/ 56 w 214"/>
                  <a:gd name="T17" fmla="*/ 354 h 367"/>
                  <a:gd name="T18" fmla="*/ 62 w 214"/>
                  <a:gd name="T19" fmla="*/ 353 h 367"/>
                  <a:gd name="T20" fmla="*/ 67 w 214"/>
                  <a:gd name="T21" fmla="*/ 347 h 367"/>
                  <a:gd name="T22" fmla="*/ 74 w 214"/>
                  <a:gd name="T23" fmla="*/ 344 h 367"/>
                  <a:gd name="T24" fmla="*/ 80 w 214"/>
                  <a:gd name="T25" fmla="*/ 340 h 367"/>
                  <a:gd name="T26" fmla="*/ 87 w 214"/>
                  <a:gd name="T27" fmla="*/ 337 h 367"/>
                  <a:gd name="T28" fmla="*/ 94 w 214"/>
                  <a:gd name="T29" fmla="*/ 331 h 367"/>
                  <a:gd name="T30" fmla="*/ 103 w 214"/>
                  <a:gd name="T31" fmla="*/ 326 h 367"/>
                  <a:gd name="T32" fmla="*/ 110 w 214"/>
                  <a:gd name="T33" fmla="*/ 321 h 367"/>
                  <a:gd name="T34" fmla="*/ 117 w 214"/>
                  <a:gd name="T35" fmla="*/ 317 h 367"/>
                  <a:gd name="T36" fmla="*/ 124 w 214"/>
                  <a:gd name="T37" fmla="*/ 310 h 367"/>
                  <a:gd name="T38" fmla="*/ 133 w 214"/>
                  <a:gd name="T39" fmla="*/ 305 h 367"/>
                  <a:gd name="T40" fmla="*/ 140 w 214"/>
                  <a:gd name="T41" fmla="*/ 299 h 367"/>
                  <a:gd name="T42" fmla="*/ 147 w 214"/>
                  <a:gd name="T43" fmla="*/ 294 h 367"/>
                  <a:gd name="T44" fmla="*/ 154 w 214"/>
                  <a:gd name="T45" fmla="*/ 289 h 367"/>
                  <a:gd name="T46" fmla="*/ 161 w 214"/>
                  <a:gd name="T47" fmla="*/ 282 h 367"/>
                  <a:gd name="T48" fmla="*/ 168 w 214"/>
                  <a:gd name="T49" fmla="*/ 276 h 367"/>
                  <a:gd name="T50" fmla="*/ 175 w 214"/>
                  <a:gd name="T51" fmla="*/ 271 h 367"/>
                  <a:gd name="T52" fmla="*/ 181 w 214"/>
                  <a:gd name="T53" fmla="*/ 266 h 367"/>
                  <a:gd name="T54" fmla="*/ 188 w 214"/>
                  <a:gd name="T55" fmla="*/ 259 h 367"/>
                  <a:gd name="T56" fmla="*/ 193 w 214"/>
                  <a:gd name="T57" fmla="*/ 255 h 367"/>
                  <a:gd name="T58" fmla="*/ 197 w 214"/>
                  <a:gd name="T59" fmla="*/ 250 h 367"/>
                  <a:gd name="T60" fmla="*/ 204 w 214"/>
                  <a:gd name="T61" fmla="*/ 241 h 367"/>
                  <a:gd name="T62" fmla="*/ 211 w 214"/>
                  <a:gd name="T63" fmla="*/ 232 h 367"/>
                  <a:gd name="T64" fmla="*/ 211 w 214"/>
                  <a:gd name="T65" fmla="*/ 221 h 367"/>
                  <a:gd name="T66" fmla="*/ 212 w 214"/>
                  <a:gd name="T67" fmla="*/ 213 h 367"/>
                  <a:gd name="T68" fmla="*/ 212 w 214"/>
                  <a:gd name="T69" fmla="*/ 205 h 367"/>
                  <a:gd name="T70" fmla="*/ 212 w 214"/>
                  <a:gd name="T71" fmla="*/ 200 h 367"/>
                  <a:gd name="T72" fmla="*/ 212 w 214"/>
                  <a:gd name="T73" fmla="*/ 195 h 367"/>
                  <a:gd name="T74" fmla="*/ 214 w 214"/>
                  <a:gd name="T75" fmla="*/ 190 h 367"/>
                  <a:gd name="T76" fmla="*/ 212 w 214"/>
                  <a:gd name="T77" fmla="*/ 182 h 367"/>
                  <a:gd name="T78" fmla="*/ 212 w 214"/>
                  <a:gd name="T79" fmla="*/ 177 h 367"/>
                  <a:gd name="T80" fmla="*/ 212 w 214"/>
                  <a:gd name="T81" fmla="*/ 170 h 367"/>
                  <a:gd name="T82" fmla="*/ 212 w 214"/>
                  <a:gd name="T83" fmla="*/ 165 h 367"/>
                  <a:gd name="T84" fmla="*/ 211 w 214"/>
                  <a:gd name="T85" fmla="*/ 158 h 367"/>
                  <a:gd name="T86" fmla="*/ 211 w 214"/>
                  <a:gd name="T87" fmla="*/ 152 h 367"/>
                  <a:gd name="T88" fmla="*/ 211 w 214"/>
                  <a:gd name="T89" fmla="*/ 145 h 367"/>
                  <a:gd name="T90" fmla="*/ 211 w 214"/>
                  <a:gd name="T91" fmla="*/ 142 h 367"/>
                  <a:gd name="T92" fmla="*/ 209 w 214"/>
                  <a:gd name="T93" fmla="*/ 135 h 367"/>
                  <a:gd name="T94" fmla="*/ 209 w 214"/>
                  <a:gd name="T95" fmla="*/ 129 h 367"/>
                  <a:gd name="T96" fmla="*/ 207 w 214"/>
                  <a:gd name="T97" fmla="*/ 124 h 367"/>
                  <a:gd name="T98" fmla="*/ 207 w 214"/>
                  <a:gd name="T99" fmla="*/ 119 h 367"/>
                  <a:gd name="T100" fmla="*/ 204 w 214"/>
                  <a:gd name="T101" fmla="*/ 110 h 367"/>
                  <a:gd name="T102" fmla="*/ 204 w 214"/>
                  <a:gd name="T103" fmla="*/ 101 h 367"/>
                  <a:gd name="T104" fmla="*/ 202 w 214"/>
                  <a:gd name="T105" fmla="*/ 94 h 367"/>
                  <a:gd name="T106" fmla="*/ 200 w 214"/>
                  <a:gd name="T107" fmla="*/ 90 h 367"/>
                  <a:gd name="T108" fmla="*/ 200 w 214"/>
                  <a:gd name="T109" fmla="*/ 87 h 367"/>
                  <a:gd name="T110" fmla="*/ 181 w 214"/>
                  <a:gd name="T111" fmla="*/ 0 h 367"/>
                  <a:gd name="T112" fmla="*/ 181 w 214"/>
                  <a:gd name="T113" fmla="*/ 0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
                  <a:gd name="T172" fmla="*/ 0 h 367"/>
                  <a:gd name="T173" fmla="*/ 214 w 214"/>
                  <a:gd name="T174" fmla="*/ 367 h 3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 h="367">
                    <a:moveTo>
                      <a:pt x="181" y="0"/>
                    </a:moveTo>
                    <a:lnTo>
                      <a:pt x="131" y="168"/>
                    </a:lnTo>
                    <a:lnTo>
                      <a:pt x="0" y="354"/>
                    </a:lnTo>
                    <a:lnTo>
                      <a:pt x="39" y="367"/>
                    </a:lnTo>
                    <a:lnTo>
                      <a:pt x="39" y="365"/>
                    </a:lnTo>
                    <a:lnTo>
                      <a:pt x="44" y="362"/>
                    </a:lnTo>
                    <a:lnTo>
                      <a:pt x="48" y="360"/>
                    </a:lnTo>
                    <a:lnTo>
                      <a:pt x="51" y="356"/>
                    </a:lnTo>
                    <a:lnTo>
                      <a:pt x="56" y="354"/>
                    </a:lnTo>
                    <a:lnTo>
                      <a:pt x="62" y="353"/>
                    </a:lnTo>
                    <a:lnTo>
                      <a:pt x="67" y="347"/>
                    </a:lnTo>
                    <a:lnTo>
                      <a:pt x="74" y="344"/>
                    </a:lnTo>
                    <a:lnTo>
                      <a:pt x="80" y="340"/>
                    </a:lnTo>
                    <a:lnTo>
                      <a:pt x="87" y="337"/>
                    </a:lnTo>
                    <a:lnTo>
                      <a:pt x="94" y="331"/>
                    </a:lnTo>
                    <a:lnTo>
                      <a:pt x="103" y="326"/>
                    </a:lnTo>
                    <a:lnTo>
                      <a:pt x="110" y="321"/>
                    </a:lnTo>
                    <a:lnTo>
                      <a:pt x="117" y="317"/>
                    </a:lnTo>
                    <a:lnTo>
                      <a:pt x="124" y="310"/>
                    </a:lnTo>
                    <a:lnTo>
                      <a:pt x="133" y="305"/>
                    </a:lnTo>
                    <a:lnTo>
                      <a:pt x="140" y="299"/>
                    </a:lnTo>
                    <a:lnTo>
                      <a:pt x="147" y="294"/>
                    </a:lnTo>
                    <a:lnTo>
                      <a:pt x="154" y="289"/>
                    </a:lnTo>
                    <a:lnTo>
                      <a:pt x="161" y="282"/>
                    </a:lnTo>
                    <a:lnTo>
                      <a:pt x="168" y="276"/>
                    </a:lnTo>
                    <a:lnTo>
                      <a:pt x="175" y="271"/>
                    </a:lnTo>
                    <a:lnTo>
                      <a:pt x="181" y="266"/>
                    </a:lnTo>
                    <a:lnTo>
                      <a:pt x="188" y="259"/>
                    </a:lnTo>
                    <a:lnTo>
                      <a:pt x="193" y="255"/>
                    </a:lnTo>
                    <a:lnTo>
                      <a:pt x="197" y="250"/>
                    </a:lnTo>
                    <a:lnTo>
                      <a:pt x="204" y="241"/>
                    </a:lnTo>
                    <a:lnTo>
                      <a:pt x="211" y="232"/>
                    </a:lnTo>
                    <a:lnTo>
                      <a:pt x="211" y="221"/>
                    </a:lnTo>
                    <a:lnTo>
                      <a:pt x="212" y="213"/>
                    </a:lnTo>
                    <a:lnTo>
                      <a:pt x="212" y="205"/>
                    </a:lnTo>
                    <a:lnTo>
                      <a:pt x="212" y="200"/>
                    </a:lnTo>
                    <a:lnTo>
                      <a:pt x="212" y="195"/>
                    </a:lnTo>
                    <a:lnTo>
                      <a:pt x="214" y="190"/>
                    </a:lnTo>
                    <a:lnTo>
                      <a:pt x="212" y="182"/>
                    </a:lnTo>
                    <a:lnTo>
                      <a:pt x="212" y="177"/>
                    </a:lnTo>
                    <a:lnTo>
                      <a:pt x="212" y="170"/>
                    </a:lnTo>
                    <a:lnTo>
                      <a:pt x="212" y="165"/>
                    </a:lnTo>
                    <a:lnTo>
                      <a:pt x="211" y="158"/>
                    </a:lnTo>
                    <a:lnTo>
                      <a:pt x="211" y="152"/>
                    </a:lnTo>
                    <a:lnTo>
                      <a:pt x="211" y="145"/>
                    </a:lnTo>
                    <a:lnTo>
                      <a:pt x="211" y="142"/>
                    </a:lnTo>
                    <a:lnTo>
                      <a:pt x="209" y="135"/>
                    </a:lnTo>
                    <a:lnTo>
                      <a:pt x="209" y="129"/>
                    </a:lnTo>
                    <a:lnTo>
                      <a:pt x="207" y="124"/>
                    </a:lnTo>
                    <a:lnTo>
                      <a:pt x="207" y="119"/>
                    </a:lnTo>
                    <a:lnTo>
                      <a:pt x="204" y="110"/>
                    </a:lnTo>
                    <a:lnTo>
                      <a:pt x="204" y="101"/>
                    </a:lnTo>
                    <a:lnTo>
                      <a:pt x="202" y="94"/>
                    </a:lnTo>
                    <a:lnTo>
                      <a:pt x="200" y="90"/>
                    </a:lnTo>
                    <a:lnTo>
                      <a:pt x="200" y="87"/>
                    </a:lnTo>
                    <a:lnTo>
                      <a:pt x="181" y="0"/>
                    </a:lnTo>
                    <a:close/>
                  </a:path>
                </a:pathLst>
              </a:custGeom>
              <a:solidFill>
                <a:srgbClr val="000000"/>
              </a:solidFill>
              <a:ln w="9525">
                <a:noFill/>
                <a:round/>
                <a:headEnd/>
                <a:tailEnd/>
              </a:ln>
            </p:spPr>
            <p:txBody>
              <a:bodyPr/>
              <a:lstStyle/>
              <a:p>
                <a:endParaRPr lang="en-US"/>
              </a:p>
            </p:txBody>
          </p:sp>
          <p:sp>
            <p:nvSpPr>
              <p:cNvPr id="22593" name="Freeform 32"/>
              <p:cNvSpPr>
                <a:spLocks/>
              </p:cNvSpPr>
              <p:nvPr/>
            </p:nvSpPr>
            <p:spPr bwMode="auto">
              <a:xfrm>
                <a:off x="6609371" y="1902237"/>
                <a:ext cx="132074" cy="373051"/>
              </a:xfrm>
              <a:custGeom>
                <a:avLst/>
                <a:gdLst>
                  <a:gd name="T0" fmla="*/ 14 w 57"/>
                  <a:gd name="T1" fmla="*/ 0 h 161"/>
                  <a:gd name="T2" fmla="*/ 0 w 57"/>
                  <a:gd name="T3" fmla="*/ 26 h 161"/>
                  <a:gd name="T4" fmla="*/ 14 w 57"/>
                  <a:gd name="T5" fmla="*/ 41 h 161"/>
                  <a:gd name="T6" fmla="*/ 2 w 57"/>
                  <a:gd name="T7" fmla="*/ 104 h 161"/>
                  <a:gd name="T8" fmla="*/ 35 w 57"/>
                  <a:gd name="T9" fmla="*/ 161 h 161"/>
                  <a:gd name="T10" fmla="*/ 57 w 57"/>
                  <a:gd name="T11" fmla="*/ 58 h 161"/>
                  <a:gd name="T12" fmla="*/ 35 w 57"/>
                  <a:gd name="T13" fmla="*/ 44 h 161"/>
                  <a:gd name="T14" fmla="*/ 35 w 57"/>
                  <a:gd name="T15" fmla="*/ 5 h 161"/>
                  <a:gd name="T16" fmla="*/ 14 w 57"/>
                  <a:gd name="T17" fmla="*/ 0 h 161"/>
                  <a:gd name="T18" fmla="*/ 14 w 57"/>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61"/>
                  <a:gd name="T32" fmla="*/ 57 w 57"/>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61">
                    <a:moveTo>
                      <a:pt x="14" y="0"/>
                    </a:moveTo>
                    <a:lnTo>
                      <a:pt x="0" y="26"/>
                    </a:lnTo>
                    <a:lnTo>
                      <a:pt x="14" y="41"/>
                    </a:lnTo>
                    <a:lnTo>
                      <a:pt x="2" y="104"/>
                    </a:lnTo>
                    <a:lnTo>
                      <a:pt x="35" y="161"/>
                    </a:lnTo>
                    <a:lnTo>
                      <a:pt x="57" y="58"/>
                    </a:lnTo>
                    <a:lnTo>
                      <a:pt x="35" y="44"/>
                    </a:lnTo>
                    <a:lnTo>
                      <a:pt x="35" y="5"/>
                    </a:lnTo>
                    <a:lnTo>
                      <a:pt x="14" y="0"/>
                    </a:lnTo>
                    <a:close/>
                  </a:path>
                </a:pathLst>
              </a:custGeom>
              <a:solidFill>
                <a:srgbClr val="000000"/>
              </a:solidFill>
              <a:ln w="9525">
                <a:noFill/>
                <a:round/>
                <a:headEnd/>
                <a:tailEnd/>
              </a:ln>
            </p:spPr>
            <p:txBody>
              <a:bodyPr/>
              <a:lstStyle/>
              <a:p>
                <a:endParaRPr lang="en-US"/>
              </a:p>
            </p:txBody>
          </p:sp>
          <p:sp>
            <p:nvSpPr>
              <p:cNvPr id="22594" name="Freeform 33"/>
              <p:cNvSpPr>
                <a:spLocks/>
              </p:cNvSpPr>
              <p:nvPr/>
            </p:nvSpPr>
            <p:spPr bwMode="auto">
              <a:xfrm>
                <a:off x="6551444" y="1786383"/>
                <a:ext cx="106586" cy="106586"/>
              </a:xfrm>
              <a:custGeom>
                <a:avLst/>
                <a:gdLst>
                  <a:gd name="T0" fmla="*/ 23 w 46"/>
                  <a:gd name="T1" fmla="*/ 0 h 46"/>
                  <a:gd name="T2" fmla="*/ 0 w 46"/>
                  <a:gd name="T3" fmla="*/ 11 h 46"/>
                  <a:gd name="T4" fmla="*/ 25 w 46"/>
                  <a:gd name="T5" fmla="*/ 46 h 46"/>
                  <a:gd name="T6" fmla="*/ 46 w 46"/>
                  <a:gd name="T7" fmla="*/ 7 h 46"/>
                  <a:gd name="T8" fmla="*/ 41 w 46"/>
                  <a:gd name="T9" fmla="*/ 6 h 46"/>
                  <a:gd name="T10" fmla="*/ 35 w 46"/>
                  <a:gd name="T11" fmla="*/ 2 h 46"/>
                  <a:gd name="T12" fmla="*/ 27 w 46"/>
                  <a:gd name="T13" fmla="*/ 0 h 46"/>
                  <a:gd name="T14" fmla="*/ 23 w 46"/>
                  <a:gd name="T15" fmla="*/ 0 h 46"/>
                  <a:gd name="T16" fmla="*/ 23 w 46"/>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6"/>
                  <a:gd name="T29" fmla="*/ 46 w 4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6">
                    <a:moveTo>
                      <a:pt x="23" y="0"/>
                    </a:moveTo>
                    <a:lnTo>
                      <a:pt x="0" y="11"/>
                    </a:lnTo>
                    <a:lnTo>
                      <a:pt x="25" y="46"/>
                    </a:lnTo>
                    <a:lnTo>
                      <a:pt x="46" y="7"/>
                    </a:lnTo>
                    <a:lnTo>
                      <a:pt x="41" y="6"/>
                    </a:lnTo>
                    <a:lnTo>
                      <a:pt x="35" y="2"/>
                    </a:lnTo>
                    <a:lnTo>
                      <a:pt x="27" y="0"/>
                    </a:lnTo>
                    <a:lnTo>
                      <a:pt x="23" y="0"/>
                    </a:lnTo>
                    <a:close/>
                  </a:path>
                </a:pathLst>
              </a:custGeom>
              <a:solidFill>
                <a:srgbClr val="000000"/>
              </a:solidFill>
              <a:ln w="9525">
                <a:noFill/>
                <a:round/>
                <a:headEnd/>
                <a:tailEnd/>
              </a:ln>
            </p:spPr>
            <p:txBody>
              <a:bodyPr/>
              <a:lstStyle/>
              <a:p>
                <a:endParaRPr lang="en-US"/>
              </a:p>
            </p:txBody>
          </p:sp>
          <p:sp>
            <p:nvSpPr>
              <p:cNvPr id="22595" name="Freeform 34"/>
              <p:cNvSpPr>
                <a:spLocks/>
              </p:cNvSpPr>
              <p:nvPr/>
            </p:nvSpPr>
            <p:spPr bwMode="auto">
              <a:xfrm>
                <a:off x="5833148" y="2764193"/>
                <a:ext cx="217806" cy="132074"/>
              </a:xfrm>
              <a:custGeom>
                <a:avLst/>
                <a:gdLst>
                  <a:gd name="T0" fmla="*/ 33 w 94"/>
                  <a:gd name="T1" fmla="*/ 0 h 57"/>
                  <a:gd name="T2" fmla="*/ 0 w 94"/>
                  <a:gd name="T3" fmla="*/ 32 h 57"/>
                  <a:gd name="T4" fmla="*/ 14 w 94"/>
                  <a:gd name="T5" fmla="*/ 41 h 57"/>
                  <a:gd name="T6" fmla="*/ 33 w 94"/>
                  <a:gd name="T7" fmla="*/ 27 h 57"/>
                  <a:gd name="T8" fmla="*/ 39 w 94"/>
                  <a:gd name="T9" fmla="*/ 34 h 57"/>
                  <a:gd name="T10" fmla="*/ 23 w 94"/>
                  <a:gd name="T11" fmla="*/ 57 h 57"/>
                  <a:gd name="T12" fmla="*/ 37 w 94"/>
                  <a:gd name="T13" fmla="*/ 57 h 57"/>
                  <a:gd name="T14" fmla="*/ 48 w 94"/>
                  <a:gd name="T15" fmla="*/ 46 h 57"/>
                  <a:gd name="T16" fmla="*/ 48 w 94"/>
                  <a:gd name="T17" fmla="*/ 55 h 57"/>
                  <a:gd name="T18" fmla="*/ 64 w 94"/>
                  <a:gd name="T19" fmla="*/ 53 h 57"/>
                  <a:gd name="T20" fmla="*/ 94 w 94"/>
                  <a:gd name="T21" fmla="*/ 23 h 57"/>
                  <a:gd name="T22" fmla="*/ 78 w 94"/>
                  <a:gd name="T23" fmla="*/ 20 h 57"/>
                  <a:gd name="T24" fmla="*/ 65 w 94"/>
                  <a:gd name="T25" fmla="*/ 30 h 57"/>
                  <a:gd name="T26" fmla="*/ 57 w 94"/>
                  <a:gd name="T27" fmla="*/ 16 h 57"/>
                  <a:gd name="T28" fmla="*/ 42 w 94"/>
                  <a:gd name="T29" fmla="*/ 16 h 57"/>
                  <a:gd name="T30" fmla="*/ 51 w 94"/>
                  <a:gd name="T31" fmla="*/ 0 h 57"/>
                  <a:gd name="T32" fmla="*/ 33 w 94"/>
                  <a:gd name="T33" fmla="*/ 0 h 57"/>
                  <a:gd name="T34" fmla="*/ 33 w 94"/>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4"/>
                  <a:gd name="T55" fmla="*/ 0 h 57"/>
                  <a:gd name="T56" fmla="*/ 94 w 94"/>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4" h="57">
                    <a:moveTo>
                      <a:pt x="33" y="0"/>
                    </a:moveTo>
                    <a:lnTo>
                      <a:pt x="0" y="32"/>
                    </a:lnTo>
                    <a:lnTo>
                      <a:pt x="14" y="41"/>
                    </a:lnTo>
                    <a:lnTo>
                      <a:pt x="33" y="27"/>
                    </a:lnTo>
                    <a:lnTo>
                      <a:pt x="39" y="34"/>
                    </a:lnTo>
                    <a:lnTo>
                      <a:pt x="23" y="57"/>
                    </a:lnTo>
                    <a:lnTo>
                      <a:pt x="37" y="57"/>
                    </a:lnTo>
                    <a:lnTo>
                      <a:pt x="48" y="46"/>
                    </a:lnTo>
                    <a:lnTo>
                      <a:pt x="48" y="55"/>
                    </a:lnTo>
                    <a:lnTo>
                      <a:pt x="64" y="53"/>
                    </a:lnTo>
                    <a:lnTo>
                      <a:pt x="94" y="23"/>
                    </a:lnTo>
                    <a:lnTo>
                      <a:pt x="78" y="20"/>
                    </a:lnTo>
                    <a:lnTo>
                      <a:pt x="65" y="30"/>
                    </a:lnTo>
                    <a:lnTo>
                      <a:pt x="57" y="16"/>
                    </a:lnTo>
                    <a:lnTo>
                      <a:pt x="42" y="16"/>
                    </a:lnTo>
                    <a:lnTo>
                      <a:pt x="51" y="0"/>
                    </a:lnTo>
                    <a:lnTo>
                      <a:pt x="33" y="0"/>
                    </a:lnTo>
                    <a:close/>
                  </a:path>
                </a:pathLst>
              </a:custGeom>
              <a:solidFill>
                <a:srgbClr val="000000"/>
              </a:solidFill>
              <a:ln w="9525">
                <a:noFill/>
                <a:round/>
                <a:headEnd/>
                <a:tailEnd/>
              </a:ln>
            </p:spPr>
            <p:txBody>
              <a:bodyPr/>
              <a:lstStyle/>
              <a:p>
                <a:endParaRPr lang="en-US"/>
              </a:p>
            </p:txBody>
          </p:sp>
          <p:sp>
            <p:nvSpPr>
              <p:cNvPr id="22596" name="Freeform 35"/>
              <p:cNvSpPr>
                <a:spLocks/>
              </p:cNvSpPr>
              <p:nvPr/>
            </p:nvSpPr>
            <p:spPr bwMode="auto">
              <a:xfrm>
                <a:off x="7248886" y="2826754"/>
                <a:ext cx="90366" cy="74147"/>
              </a:xfrm>
              <a:custGeom>
                <a:avLst/>
                <a:gdLst>
                  <a:gd name="T0" fmla="*/ 4 w 39"/>
                  <a:gd name="T1" fmla="*/ 0 h 32"/>
                  <a:gd name="T2" fmla="*/ 0 w 39"/>
                  <a:gd name="T3" fmla="*/ 21 h 32"/>
                  <a:gd name="T4" fmla="*/ 18 w 39"/>
                  <a:gd name="T5" fmla="*/ 19 h 32"/>
                  <a:gd name="T6" fmla="*/ 22 w 39"/>
                  <a:gd name="T7" fmla="*/ 32 h 32"/>
                  <a:gd name="T8" fmla="*/ 38 w 39"/>
                  <a:gd name="T9" fmla="*/ 21 h 32"/>
                  <a:gd name="T10" fmla="*/ 39 w 39"/>
                  <a:gd name="T11" fmla="*/ 7 h 32"/>
                  <a:gd name="T12" fmla="*/ 4 w 39"/>
                  <a:gd name="T13" fmla="*/ 0 h 32"/>
                  <a:gd name="T14" fmla="*/ 4 w 39"/>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2"/>
                  <a:gd name="T26" fmla="*/ 39 w 39"/>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2">
                    <a:moveTo>
                      <a:pt x="4" y="0"/>
                    </a:moveTo>
                    <a:lnTo>
                      <a:pt x="0" y="21"/>
                    </a:lnTo>
                    <a:lnTo>
                      <a:pt x="18" y="19"/>
                    </a:lnTo>
                    <a:lnTo>
                      <a:pt x="22" y="32"/>
                    </a:lnTo>
                    <a:lnTo>
                      <a:pt x="38" y="21"/>
                    </a:lnTo>
                    <a:lnTo>
                      <a:pt x="39" y="7"/>
                    </a:lnTo>
                    <a:lnTo>
                      <a:pt x="4" y="0"/>
                    </a:lnTo>
                    <a:close/>
                  </a:path>
                </a:pathLst>
              </a:custGeom>
              <a:solidFill>
                <a:srgbClr val="FFE6D9"/>
              </a:solidFill>
              <a:ln w="9525">
                <a:noFill/>
                <a:round/>
                <a:headEnd/>
                <a:tailEnd/>
              </a:ln>
            </p:spPr>
            <p:txBody>
              <a:bodyPr/>
              <a:lstStyle/>
              <a:p>
                <a:endParaRPr lang="en-US"/>
              </a:p>
            </p:txBody>
          </p:sp>
          <p:sp>
            <p:nvSpPr>
              <p:cNvPr id="22597" name="Freeform 36"/>
              <p:cNvSpPr>
                <a:spLocks/>
              </p:cNvSpPr>
              <p:nvPr/>
            </p:nvSpPr>
            <p:spPr bwMode="auto">
              <a:xfrm>
                <a:off x="6514371" y="2546387"/>
                <a:ext cx="164513" cy="345246"/>
              </a:xfrm>
              <a:custGeom>
                <a:avLst/>
                <a:gdLst>
                  <a:gd name="T0" fmla="*/ 0 w 71"/>
                  <a:gd name="T1" fmla="*/ 137 h 149"/>
                  <a:gd name="T2" fmla="*/ 71 w 71"/>
                  <a:gd name="T3" fmla="*/ 0 h 149"/>
                  <a:gd name="T4" fmla="*/ 71 w 71"/>
                  <a:gd name="T5" fmla="*/ 34 h 149"/>
                  <a:gd name="T6" fmla="*/ 34 w 71"/>
                  <a:gd name="T7" fmla="*/ 149 h 149"/>
                  <a:gd name="T8" fmla="*/ 0 w 71"/>
                  <a:gd name="T9" fmla="*/ 137 h 149"/>
                  <a:gd name="T10" fmla="*/ 0 w 71"/>
                  <a:gd name="T11" fmla="*/ 137 h 149"/>
                  <a:gd name="T12" fmla="*/ 0 60000 65536"/>
                  <a:gd name="T13" fmla="*/ 0 60000 65536"/>
                  <a:gd name="T14" fmla="*/ 0 60000 65536"/>
                  <a:gd name="T15" fmla="*/ 0 60000 65536"/>
                  <a:gd name="T16" fmla="*/ 0 60000 65536"/>
                  <a:gd name="T17" fmla="*/ 0 60000 65536"/>
                  <a:gd name="T18" fmla="*/ 0 w 71"/>
                  <a:gd name="T19" fmla="*/ 0 h 149"/>
                  <a:gd name="T20" fmla="*/ 71 w 71"/>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71" h="149">
                    <a:moveTo>
                      <a:pt x="0" y="137"/>
                    </a:moveTo>
                    <a:lnTo>
                      <a:pt x="71" y="0"/>
                    </a:lnTo>
                    <a:lnTo>
                      <a:pt x="71" y="34"/>
                    </a:lnTo>
                    <a:lnTo>
                      <a:pt x="34" y="149"/>
                    </a:lnTo>
                    <a:lnTo>
                      <a:pt x="0" y="137"/>
                    </a:lnTo>
                    <a:close/>
                  </a:path>
                </a:pathLst>
              </a:custGeom>
              <a:solidFill>
                <a:srgbClr val="FFFFFF"/>
              </a:solidFill>
              <a:ln w="9525">
                <a:noFill/>
                <a:round/>
                <a:headEnd/>
                <a:tailEnd/>
              </a:ln>
            </p:spPr>
            <p:txBody>
              <a:bodyPr/>
              <a:lstStyle/>
              <a:p>
                <a:endParaRPr lang="en-US"/>
              </a:p>
            </p:txBody>
          </p:sp>
        </p:grpSp>
      </p:grpSp>
      <p:pic>
        <p:nvPicPr>
          <p:cNvPr id="22540" name="Picture 14" descr="http://www.clker.com/cliparts/e/6/a/9/1216829321427973809red_flag.svg.med.png"/>
          <p:cNvPicPr>
            <a:picLocks noChangeAspect="1" noChangeArrowheads="1"/>
          </p:cNvPicPr>
          <p:nvPr/>
        </p:nvPicPr>
        <p:blipFill>
          <a:blip r:embed="rId4" cstate="print"/>
          <a:srcRect/>
          <a:stretch>
            <a:fillRect/>
          </a:stretch>
        </p:blipFill>
        <p:spPr bwMode="auto">
          <a:xfrm rot="887106">
            <a:off x="7985125" y="949325"/>
            <a:ext cx="273050" cy="817563"/>
          </a:xfrm>
          <a:prstGeom prst="rect">
            <a:avLst/>
          </a:prstGeom>
          <a:noFill/>
          <a:ln w="9525">
            <a:noFill/>
            <a:miter lim="800000"/>
            <a:headEnd/>
            <a:tailEnd/>
          </a:ln>
        </p:spPr>
      </p:pic>
      <p:pic>
        <p:nvPicPr>
          <p:cNvPr id="22542" name="Picture 14" descr="http://www.clker.com/cliparts/e/6/a/9/1216829321427973809red_flag.svg.med.png"/>
          <p:cNvPicPr>
            <a:picLocks noChangeAspect="1" noChangeArrowheads="1"/>
          </p:cNvPicPr>
          <p:nvPr/>
        </p:nvPicPr>
        <p:blipFill>
          <a:blip r:embed="rId4" cstate="print"/>
          <a:srcRect/>
          <a:stretch>
            <a:fillRect/>
          </a:stretch>
        </p:blipFill>
        <p:spPr bwMode="auto">
          <a:xfrm rot="887106">
            <a:off x="7773323" y="3457971"/>
            <a:ext cx="685800" cy="663575"/>
          </a:xfrm>
          <a:prstGeom prst="rect">
            <a:avLst/>
          </a:prstGeom>
          <a:noFill/>
          <a:ln w="9525">
            <a:noFill/>
            <a:miter lim="800000"/>
            <a:headEnd/>
            <a:tailEnd/>
          </a:ln>
        </p:spPr>
      </p:pic>
      <p:pic>
        <p:nvPicPr>
          <p:cNvPr id="22543" name="Picture 14" descr="http://www.clker.com/cliparts/e/6/a/9/1216829321427973809red_flag.svg.med.png"/>
          <p:cNvPicPr>
            <a:picLocks noChangeAspect="1" noChangeArrowheads="1"/>
          </p:cNvPicPr>
          <p:nvPr/>
        </p:nvPicPr>
        <p:blipFill>
          <a:blip r:embed="rId4" cstate="print"/>
          <a:srcRect/>
          <a:stretch>
            <a:fillRect/>
          </a:stretch>
        </p:blipFill>
        <p:spPr bwMode="auto">
          <a:xfrm rot="887106">
            <a:off x="5743575" y="1020763"/>
            <a:ext cx="273050" cy="817562"/>
          </a:xfrm>
          <a:prstGeom prst="rect">
            <a:avLst/>
          </a:prstGeom>
          <a:noFill/>
          <a:ln w="9525">
            <a:noFill/>
            <a:miter lim="800000"/>
            <a:headEnd/>
            <a:tailEnd/>
          </a:ln>
        </p:spPr>
      </p:pic>
      <p:pic>
        <p:nvPicPr>
          <p:cNvPr id="22544" name="Picture 14" descr="http://www.clker.com/cliparts/e/6/a/9/1216829321427973809red_flag.svg.med.png"/>
          <p:cNvPicPr>
            <a:picLocks noChangeAspect="1" noChangeArrowheads="1"/>
          </p:cNvPicPr>
          <p:nvPr/>
        </p:nvPicPr>
        <p:blipFill>
          <a:blip r:embed="rId4" cstate="print"/>
          <a:srcRect/>
          <a:stretch>
            <a:fillRect/>
          </a:stretch>
        </p:blipFill>
        <p:spPr bwMode="auto">
          <a:xfrm rot="887106">
            <a:off x="3795713" y="858838"/>
            <a:ext cx="303212" cy="904875"/>
          </a:xfrm>
          <a:prstGeom prst="rect">
            <a:avLst/>
          </a:prstGeom>
          <a:noFill/>
          <a:ln w="9525">
            <a:noFill/>
            <a:miter lim="800000"/>
            <a:headEnd/>
            <a:tailEnd/>
          </a:ln>
        </p:spPr>
      </p:pic>
      <p:pic>
        <p:nvPicPr>
          <p:cNvPr id="22545" name="Picture 14" descr="http://www.clker.com/cliparts/e/6/a/9/1216829321427973809red_flag.svg.med.png"/>
          <p:cNvPicPr>
            <a:picLocks noChangeAspect="1" noChangeArrowheads="1"/>
          </p:cNvPicPr>
          <p:nvPr/>
        </p:nvPicPr>
        <p:blipFill>
          <a:blip r:embed="rId4" cstate="print"/>
          <a:srcRect/>
          <a:stretch>
            <a:fillRect/>
          </a:stretch>
        </p:blipFill>
        <p:spPr bwMode="auto">
          <a:xfrm rot="887106">
            <a:off x="2608263" y="798513"/>
            <a:ext cx="323850" cy="1195387"/>
          </a:xfrm>
          <a:prstGeom prst="rect">
            <a:avLst/>
          </a:prstGeom>
          <a:noFill/>
          <a:ln w="9525">
            <a:noFill/>
            <a:miter lim="800000"/>
            <a:headEnd/>
            <a:tailEnd/>
          </a:ln>
        </p:spPr>
      </p:pic>
      <p:pic>
        <p:nvPicPr>
          <p:cNvPr id="22546" name="Picture 14" descr="http://www.clker.com/cliparts/e/6/a/9/1216829321427973809red_flag.svg.med.png"/>
          <p:cNvPicPr>
            <a:picLocks noChangeAspect="1" noChangeArrowheads="1"/>
          </p:cNvPicPr>
          <p:nvPr/>
        </p:nvPicPr>
        <p:blipFill>
          <a:blip r:embed="rId4" cstate="print"/>
          <a:srcRect/>
          <a:stretch>
            <a:fillRect/>
          </a:stretch>
        </p:blipFill>
        <p:spPr bwMode="auto">
          <a:xfrm rot="887106">
            <a:off x="5365750" y="928688"/>
            <a:ext cx="269875" cy="1020762"/>
          </a:xfrm>
          <a:prstGeom prst="rect">
            <a:avLst/>
          </a:prstGeom>
          <a:noFill/>
          <a:ln w="9525">
            <a:noFill/>
            <a:miter lim="800000"/>
            <a:headEnd/>
            <a:tailEnd/>
          </a:ln>
        </p:spPr>
      </p:pic>
      <p:pic>
        <p:nvPicPr>
          <p:cNvPr id="22547" name="Picture 14" descr="http://www.clker.com/cliparts/e/6/a/9/1216829321427973809red_flag.svg.med.png"/>
          <p:cNvPicPr>
            <a:picLocks noChangeAspect="1" noChangeArrowheads="1"/>
          </p:cNvPicPr>
          <p:nvPr/>
        </p:nvPicPr>
        <p:blipFill>
          <a:blip r:embed="rId4" cstate="print"/>
          <a:srcRect/>
          <a:stretch>
            <a:fillRect/>
          </a:stretch>
        </p:blipFill>
        <p:spPr bwMode="auto">
          <a:xfrm rot="887106">
            <a:off x="4879975" y="850900"/>
            <a:ext cx="287338" cy="1506538"/>
          </a:xfrm>
          <a:prstGeom prst="rect">
            <a:avLst/>
          </a:prstGeom>
          <a:noFill/>
          <a:ln w="9525">
            <a:noFill/>
            <a:miter lim="800000"/>
            <a:headEnd/>
            <a:tailEnd/>
          </a:ln>
        </p:spPr>
      </p:pic>
      <p:sp>
        <p:nvSpPr>
          <p:cNvPr id="22549" name="Content Placeholder 2"/>
          <p:cNvSpPr>
            <a:spLocks noGrp="1"/>
          </p:cNvSpPr>
          <p:nvPr>
            <p:ph idx="1"/>
          </p:nvPr>
        </p:nvSpPr>
        <p:spPr>
          <a:xfrm>
            <a:off x="35496" y="2448272"/>
            <a:ext cx="7848872" cy="4221088"/>
          </a:xfrm>
        </p:spPr>
        <p:txBody>
          <a:bodyPr/>
          <a:lstStyle/>
          <a:p>
            <a:r>
              <a:rPr lang="en-US" sz="2400" dirty="0" smtClean="0"/>
              <a:t>Better exposure for vendors.</a:t>
            </a:r>
          </a:p>
          <a:p>
            <a:r>
              <a:rPr lang="en-US" sz="2400" dirty="0" smtClean="0"/>
              <a:t>Opportunity for small and emerging</a:t>
            </a:r>
          </a:p>
          <a:p>
            <a:pPr>
              <a:buFontTx/>
              <a:buNone/>
            </a:pPr>
            <a:r>
              <a:rPr lang="en-US" sz="2400" dirty="0" smtClean="0"/>
              <a:t>    vendors.</a:t>
            </a:r>
          </a:p>
          <a:p>
            <a:r>
              <a:rPr lang="en-US" sz="2400" dirty="0" smtClean="0"/>
              <a:t>Increasing portfolio to DCs = Better competition.</a:t>
            </a:r>
          </a:p>
          <a:p>
            <a:r>
              <a:rPr lang="en-US" sz="2400" dirty="0" smtClean="0"/>
              <a:t>Assist DCs in drafting RFPs and</a:t>
            </a:r>
          </a:p>
          <a:p>
            <a:pPr>
              <a:buFontTx/>
              <a:buNone/>
            </a:pPr>
            <a:r>
              <a:rPr lang="en-US" sz="2400" dirty="0" smtClean="0"/>
              <a:t>    Evaluating Bids.</a:t>
            </a:r>
          </a:p>
          <a:p>
            <a:r>
              <a:rPr lang="en-US" sz="2400" dirty="0" smtClean="0"/>
              <a:t>Better leveling between vendors, particularly when associated with </a:t>
            </a:r>
            <a:r>
              <a:rPr lang="en-US" sz="2400" b="1" i="1" dirty="0" smtClean="0"/>
              <a:t>Accreditation</a:t>
            </a:r>
            <a:r>
              <a:rPr lang="en-US" sz="2400" dirty="0" smtClean="0"/>
              <a:t>.</a:t>
            </a:r>
          </a:p>
          <a:p>
            <a:r>
              <a:rPr lang="en-US" sz="2400" dirty="0" smtClean="0"/>
              <a:t>Encouraging better Quality of ITU </a:t>
            </a:r>
            <a:r>
              <a:rPr lang="en-US" sz="2400" dirty="0" err="1" smtClean="0"/>
              <a:t>Recom</a:t>
            </a:r>
            <a:r>
              <a:rPr lang="en-US" sz="2400" dirty="0" smtClean="0"/>
              <a:t>.</a:t>
            </a:r>
          </a:p>
        </p:txBody>
      </p:sp>
      <p:pic>
        <p:nvPicPr>
          <p:cNvPr id="165" name="Picture 4" descr="C:\Users\Dr. G\Pictures\May Clip Art\square and ciecle.bmp"/>
          <p:cNvPicPr>
            <a:picLocks noChangeAspect="1" noChangeArrowheads="1"/>
          </p:cNvPicPr>
          <p:nvPr/>
        </p:nvPicPr>
        <p:blipFill>
          <a:blip r:embed="rId8" cstate="print"/>
          <a:srcRect/>
          <a:stretch>
            <a:fillRect/>
          </a:stretch>
        </p:blipFill>
        <p:spPr bwMode="auto">
          <a:xfrm>
            <a:off x="7380312" y="5365800"/>
            <a:ext cx="1643062" cy="1185862"/>
          </a:xfrm>
          <a:prstGeom prst="rect">
            <a:avLst/>
          </a:prstGeom>
          <a:noFill/>
          <a:ln w="9525">
            <a:noFill/>
            <a:miter lim="800000"/>
            <a:headEnd/>
            <a:tailEnd/>
          </a:ln>
        </p:spPr>
      </p:pic>
      <p:grpSp>
        <p:nvGrpSpPr>
          <p:cNvPr id="166" name="Group 167"/>
          <p:cNvGrpSpPr>
            <a:grpSpLocks/>
          </p:cNvGrpSpPr>
          <p:nvPr/>
        </p:nvGrpSpPr>
        <p:grpSpPr bwMode="auto">
          <a:xfrm>
            <a:off x="7762899" y="4611737"/>
            <a:ext cx="576263" cy="387350"/>
            <a:chOff x="5694539" y="3572901"/>
            <a:chExt cx="1621301" cy="1213421"/>
          </a:xfrm>
        </p:grpSpPr>
        <p:sp>
          <p:nvSpPr>
            <p:cNvPr id="167" name="Parallelogram 168"/>
            <p:cNvSpPr>
              <a:spLocks noChangeArrowheads="1"/>
            </p:cNvSpPr>
            <p:nvPr/>
          </p:nvSpPr>
          <p:spPr bwMode="auto">
            <a:xfrm rot="1755026" flipH="1">
              <a:off x="5694539" y="3855527"/>
              <a:ext cx="1621301" cy="878349"/>
            </a:xfrm>
            <a:prstGeom prst="parallelogram">
              <a:avLst>
                <a:gd name="adj" fmla="val 47684"/>
              </a:avLst>
            </a:prstGeom>
            <a:solidFill>
              <a:schemeClr val="bg1"/>
            </a:solidFill>
            <a:ln w="57150" algn="ctr">
              <a:solidFill>
                <a:srgbClr val="FF9900"/>
              </a:solidFill>
              <a:round/>
              <a:headEnd/>
              <a:tailEnd/>
            </a:ln>
          </p:spPr>
          <p:txBody>
            <a:bodyPr/>
            <a:lstStyle/>
            <a:p>
              <a:pPr eaLnBrk="0" hangingPunct="0"/>
              <a:endParaRPr lang="en-US"/>
            </a:p>
          </p:txBody>
        </p:sp>
        <p:cxnSp>
          <p:nvCxnSpPr>
            <p:cNvPr id="168" name="Straight Connector 169"/>
            <p:cNvCxnSpPr>
              <a:cxnSpLocks noChangeShapeType="1"/>
            </p:cNvCxnSpPr>
            <p:nvPr/>
          </p:nvCxnSpPr>
          <p:spPr bwMode="auto">
            <a:xfrm flipV="1">
              <a:off x="5929322" y="4357694"/>
              <a:ext cx="285752" cy="142876"/>
            </a:xfrm>
            <a:prstGeom prst="line">
              <a:avLst/>
            </a:prstGeom>
            <a:noFill/>
            <a:ln w="9525" algn="ctr">
              <a:solidFill>
                <a:schemeClr val="tx1"/>
              </a:solidFill>
              <a:round/>
              <a:headEnd/>
              <a:tailEnd/>
            </a:ln>
          </p:spPr>
        </p:cxnSp>
        <p:cxnSp>
          <p:nvCxnSpPr>
            <p:cNvPr id="169" name="Straight Connector 170"/>
            <p:cNvCxnSpPr>
              <a:cxnSpLocks noChangeShapeType="1"/>
            </p:cNvCxnSpPr>
            <p:nvPr/>
          </p:nvCxnSpPr>
          <p:spPr bwMode="auto">
            <a:xfrm rot="5400000" flipH="1" flipV="1">
              <a:off x="5929322" y="4000504"/>
              <a:ext cx="642942" cy="71438"/>
            </a:xfrm>
            <a:prstGeom prst="line">
              <a:avLst/>
            </a:prstGeom>
            <a:noFill/>
            <a:ln w="9525" algn="ctr">
              <a:solidFill>
                <a:schemeClr val="tx1"/>
              </a:solidFill>
              <a:round/>
              <a:headEnd/>
              <a:tailEnd/>
            </a:ln>
          </p:spPr>
        </p:cxnSp>
        <p:cxnSp>
          <p:nvCxnSpPr>
            <p:cNvPr id="170" name="Straight Connector 171"/>
            <p:cNvCxnSpPr>
              <a:cxnSpLocks noChangeShapeType="1"/>
            </p:cNvCxnSpPr>
            <p:nvPr/>
          </p:nvCxnSpPr>
          <p:spPr bwMode="auto">
            <a:xfrm>
              <a:off x="6215074" y="4357694"/>
              <a:ext cx="785818" cy="428628"/>
            </a:xfrm>
            <a:prstGeom prst="line">
              <a:avLst/>
            </a:prstGeom>
            <a:noFill/>
            <a:ln w="9525" algn="ctr">
              <a:solidFill>
                <a:schemeClr val="tx1"/>
              </a:solidFill>
              <a:round/>
              <a:headEnd/>
              <a:tailEnd/>
            </a:ln>
          </p:spPr>
        </p:cxnSp>
        <p:sp>
          <p:nvSpPr>
            <p:cNvPr id="171" name="Trapezoid 170"/>
            <p:cNvSpPr/>
            <p:nvPr/>
          </p:nvSpPr>
          <p:spPr bwMode="auto">
            <a:xfrm rot="1795795">
              <a:off x="5940192" y="4537670"/>
              <a:ext cx="1183592" cy="238706"/>
            </a:xfrm>
            <a:prstGeom prst="trapezoid">
              <a:avLst>
                <a:gd name="adj" fmla="val 58728"/>
              </a:avLst>
            </a:prstGeom>
            <a:solidFill>
              <a:srgbClr val="04FCBB"/>
            </a:solidFill>
            <a:ln w="9525" cap="flat" cmpd="sng" algn="ctr">
              <a:solidFill>
                <a:srgbClr val="00B050"/>
              </a:solidFill>
              <a:prstDash val="solid"/>
              <a:round/>
              <a:headEnd type="none" w="med" len="med"/>
              <a:tailEnd type="none" w="med" len="med"/>
            </a:ln>
            <a:effectLst/>
          </p:spPr>
          <p:txBody>
            <a:bodyPr/>
            <a:lstStyle/>
            <a:p>
              <a:pPr eaLnBrk="0" hangingPunct="0">
                <a:defRPr/>
              </a:pPr>
              <a:endParaRPr lang="en-US">
                <a:cs typeface="+mn-cs"/>
              </a:endParaRPr>
            </a:p>
          </p:txBody>
        </p:sp>
        <p:sp>
          <p:nvSpPr>
            <p:cNvPr id="172" name="Trapezoid 171"/>
            <p:cNvSpPr/>
            <p:nvPr/>
          </p:nvSpPr>
          <p:spPr bwMode="auto">
            <a:xfrm rot="5679011">
              <a:off x="5682899" y="3897189"/>
              <a:ext cx="929959" cy="281384"/>
            </a:xfrm>
            <a:prstGeom prst="trapezoid">
              <a:avLst>
                <a:gd name="adj" fmla="val 49538"/>
              </a:avLst>
            </a:prstGeom>
            <a:solidFill>
              <a:srgbClr val="04FCBB"/>
            </a:solidFill>
            <a:ln w="9525" cap="flat" cmpd="sng" algn="ctr">
              <a:solidFill>
                <a:srgbClr val="00B050"/>
              </a:solidFill>
              <a:prstDash val="solid"/>
              <a:round/>
              <a:headEnd type="none" w="med" len="med"/>
              <a:tailEnd type="none" w="med" len="med"/>
            </a:ln>
            <a:effectLst/>
          </p:spPr>
          <p:txBody>
            <a:bodyPr/>
            <a:lstStyle/>
            <a:p>
              <a:pPr eaLnBrk="0" hangingPunct="0">
                <a:defRPr/>
              </a:pPr>
              <a:endParaRPr lang="en-US">
                <a:cs typeface="+mn-cs"/>
              </a:endParaRPr>
            </a:p>
          </p:txBody>
        </p:sp>
      </p:grpSp>
      <p:sp>
        <p:nvSpPr>
          <p:cNvPr id="173" name="Cloud Callout 174"/>
          <p:cNvSpPr>
            <a:spLocks noChangeArrowheads="1"/>
          </p:cNvSpPr>
          <p:nvPr/>
        </p:nvSpPr>
        <p:spPr bwMode="auto">
          <a:xfrm>
            <a:off x="7164288" y="4437112"/>
            <a:ext cx="1907705" cy="792088"/>
          </a:xfrm>
          <a:prstGeom prst="cloudCallout">
            <a:avLst>
              <a:gd name="adj1" fmla="val 15736"/>
              <a:gd name="adj2" fmla="val 48134"/>
            </a:avLst>
          </a:prstGeom>
          <a:solidFill>
            <a:schemeClr val="accent1">
              <a:alpha val="25098"/>
            </a:schemeClr>
          </a:solidFill>
          <a:ln w="9525" algn="ctr">
            <a:solidFill>
              <a:schemeClr val="tx1"/>
            </a:solidFill>
            <a:round/>
            <a:headEnd/>
            <a:tailEnd/>
          </a:ln>
        </p:spPr>
        <p:txBody>
          <a:bodyPr/>
          <a:lstStyle/>
          <a:p>
            <a:pPr eaLnBrk="0" hangingPunct="0"/>
            <a:r>
              <a:rPr lang="en-US" sz="1600" b="1" dirty="0" err="1" smtClean="0"/>
              <a:t>Recomm</a:t>
            </a:r>
            <a:endParaRPr lang="en-US" sz="1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2000"/>
                                  </p:stCondLst>
                                  <p:childTnLst>
                                    <p:animMotion origin="layout" path="M -4.72222E-6 1.85185E-6 L 0.06302 0.17847 " pathEditMode="relative" ptsTypes="AA">
                                      <p:cBhvr>
                                        <p:cTn id="6" dur="2000" fill="hold"/>
                                        <p:tgtEl>
                                          <p:spTgt spid="166"/>
                                        </p:tgtEl>
                                        <p:attrNameLst>
                                          <p:attrName>ppt_x</p:attrName>
                                          <p:attrName>ppt_y</p:attrName>
                                        </p:attrNameLst>
                                      </p:cBhvr>
                                    </p:animMotion>
                                  </p:childTnLst>
                                </p:cTn>
                              </p:par>
                              <p:par>
                                <p:cTn id="7" presetID="10" presetClass="entr" presetSubtype="0" fill="hold" nodeType="withEffect">
                                  <p:stCondLst>
                                    <p:cond delay="0"/>
                                  </p:stCondLst>
                                  <p:childTnLst>
                                    <p:set>
                                      <p:cBhvr>
                                        <p:cTn id="8" dur="1" fill="hold">
                                          <p:stCondLst>
                                            <p:cond delay="0"/>
                                          </p:stCondLst>
                                        </p:cTn>
                                        <p:tgtEl>
                                          <p:spTgt spid="22549">
                                            <p:txEl>
                                              <p:pRg st="7" end="7"/>
                                            </p:txEl>
                                          </p:spTgt>
                                        </p:tgtEl>
                                        <p:attrNameLst>
                                          <p:attrName>style.visibility</p:attrName>
                                        </p:attrNameLst>
                                      </p:cBhvr>
                                      <p:to>
                                        <p:strVal val="visible"/>
                                      </p:to>
                                    </p:set>
                                    <p:animEffect transition="in" filter="fade">
                                      <p:cBhvr>
                                        <p:cTn id="9" dur="1000"/>
                                        <p:tgtEl>
                                          <p:spTgt spid="2254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ITU-T DB: not a new invention. </a:t>
            </a:r>
          </a:p>
        </p:txBody>
      </p:sp>
      <p:sp>
        <p:nvSpPr>
          <p:cNvPr id="24579" name="Content Placeholder 2"/>
          <p:cNvSpPr>
            <a:spLocks noGrp="1"/>
          </p:cNvSpPr>
          <p:nvPr>
            <p:ph idx="1"/>
          </p:nvPr>
        </p:nvSpPr>
        <p:spPr>
          <a:xfrm>
            <a:off x="251521" y="4005064"/>
            <a:ext cx="6552728" cy="2376264"/>
          </a:xfrm>
        </p:spPr>
        <p:txBody>
          <a:bodyPr/>
          <a:lstStyle/>
          <a:p>
            <a:r>
              <a:rPr lang="en-US" sz="2800" kern="1200" dirty="0" smtClean="0">
                <a:latin typeface="Verdana" pitchFamily="34" charset="0"/>
                <a:cs typeface="Arial" pitchFamily="34" charset="0"/>
              </a:rPr>
              <a:t>Cooperative Linking to other SDOs’ Data Bases encouraged: </a:t>
            </a:r>
          </a:p>
          <a:p>
            <a:pPr lvl="1"/>
            <a:r>
              <a:rPr lang="en-US" sz="2400" dirty="0" smtClean="0"/>
              <a:t>Can accommodate/link to other already existing well developed SDOs’ databases, in a worldwide cooperative standardization efforts.</a:t>
            </a:r>
          </a:p>
        </p:txBody>
      </p:sp>
      <p:sp>
        <p:nvSpPr>
          <p:cNvPr id="24581" name="Slide Number Placeholder 4"/>
          <p:cNvSpPr>
            <a:spLocks noGrp="1"/>
          </p:cNvSpPr>
          <p:nvPr>
            <p:ph type="sldNum" sz="quarter" idx="11"/>
          </p:nvPr>
        </p:nvSpPr>
        <p:spPr>
          <a:noFill/>
        </p:spPr>
        <p:txBody>
          <a:bodyPr/>
          <a:lstStyle/>
          <a:p>
            <a:fld id="{1208068B-AC59-47B1-8D2E-F1B63B744099}" type="slidenum">
              <a:rPr lang="en-US"/>
              <a:pPr/>
              <a:t>25</a:t>
            </a:fld>
            <a:endParaRPr lang="en-US"/>
          </a:p>
        </p:txBody>
      </p:sp>
      <p:pic>
        <p:nvPicPr>
          <p:cNvPr id="24582" name="Picture 3" descr="C:\Users\Dr. G\AppData\Local\Microsoft\Windows\Temporary Internet Files\Content.IE5\7YO2SYRK\MC900250090[1].wmf"/>
          <p:cNvPicPr>
            <a:picLocks noChangeAspect="1" noChangeArrowheads="1"/>
          </p:cNvPicPr>
          <p:nvPr/>
        </p:nvPicPr>
        <p:blipFill>
          <a:blip r:embed="rId3" cstate="print"/>
          <a:srcRect/>
          <a:stretch>
            <a:fillRect/>
          </a:stretch>
        </p:blipFill>
        <p:spPr bwMode="auto">
          <a:xfrm>
            <a:off x="6228184" y="4077072"/>
            <a:ext cx="2360612" cy="1714500"/>
          </a:xfrm>
          <a:prstGeom prst="rect">
            <a:avLst/>
          </a:prstGeom>
          <a:noFill/>
          <a:ln w="9525">
            <a:noFill/>
            <a:miter lim="800000"/>
            <a:headEnd/>
            <a:tailEnd/>
          </a:ln>
        </p:spPr>
      </p:pic>
      <p:sp>
        <p:nvSpPr>
          <p:cNvPr id="7" name="Content Placeholder 2"/>
          <p:cNvSpPr txBox="1">
            <a:spLocks/>
          </p:cNvSpPr>
          <p:nvPr/>
        </p:nvSpPr>
        <p:spPr bwMode="auto">
          <a:xfrm>
            <a:off x="251520" y="1052736"/>
            <a:ext cx="8143875" cy="2928937"/>
          </a:xfrm>
          <a:prstGeom prst="rect">
            <a:avLst/>
          </a:prstGeom>
          <a:noFill/>
          <a:ln w="9525">
            <a:noFill/>
            <a:miter lim="800000"/>
            <a:headEnd/>
            <a:tailEnd/>
          </a:ln>
          <a:effectLst/>
        </p:spPr>
        <p:txBody>
          <a:bodyPr/>
          <a:lstStyle/>
          <a:p>
            <a:pPr marL="342900" indent="-342900" eaLnBrk="0" hangingPunct="0">
              <a:spcBef>
                <a:spcPct val="20000"/>
              </a:spcBef>
              <a:buSzPct val="75000"/>
              <a:buFontTx/>
              <a:buBlip>
                <a:blip r:embed="rId4"/>
              </a:buBlip>
            </a:pPr>
            <a:r>
              <a:rPr lang="en-US" sz="2800" dirty="0" smtClean="0">
                <a:solidFill>
                  <a:schemeClr val="bg2"/>
                </a:solidFill>
              </a:rPr>
              <a:t>Several entities adopt similar DBs !!</a:t>
            </a:r>
            <a:endParaRPr lang="en-US" sz="2800" dirty="0">
              <a:solidFill>
                <a:schemeClr val="bg2"/>
              </a:solidFill>
            </a:endParaRPr>
          </a:p>
          <a:p>
            <a:pPr marL="742950" lvl="1" indent="-285750" algn="just" eaLnBrk="0" hangingPunct="0">
              <a:spcBef>
                <a:spcPct val="20000"/>
              </a:spcBef>
              <a:buSzPct val="70000"/>
              <a:buFont typeface="ZapfDingbats BT"/>
              <a:buBlip>
                <a:blip r:embed="rId5"/>
              </a:buBlip>
            </a:pPr>
            <a:r>
              <a:rPr lang="en-US" sz="1600" b="1" dirty="0">
                <a:solidFill>
                  <a:schemeClr val="bg2"/>
                </a:solidFill>
              </a:rPr>
              <a:t>FCC part 68</a:t>
            </a:r>
            <a:r>
              <a:rPr lang="en-US" sz="1600" dirty="0">
                <a:solidFill>
                  <a:schemeClr val="bg2"/>
                </a:solidFill>
              </a:rPr>
              <a:t> - “The rules also provide for the development and maintenance of </a:t>
            </a:r>
            <a:r>
              <a:rPr lang="en-US" sz="1600" b="1" dirty="0">
                <a:solidFill>
                  <a:srgbClr val="FF3300"/>
                </a:solidFill>
              </a:rPr>
              <a:t>a publicly accessible database of approved TE </a:t>
            </a:r>
            <a:r>
              <a:rPr lang="en-US" sz="1600" dirty="0">
                <a:solidFill>
                  <a:schemeClr val="bg2"/>
                </a:solidFill>
              </a:rPr>
              <a:t>and for </a:t>
            </a:r>
            <a:r>
              <a:rPr lang="en-US" sz="1600" b="1" dirty="0">
                <a:solidFill>
                  <a:srgbClr val="FF0000"/>
                </a:solidFill>
              </a:rPr>
              <a:t>labeling TE </a:t>
            </a:r>
            <a:r>
              <a:rPr lang="en-US" sz="1600" dirty="0">
                <a:solidFill>
                  <a:schemeClr val="bg2"/>
                </a:solidFill>
              </a:rPr>
              <a:t>that have been </a:t>
            </a:r>
            <a:r>
              <a:rPr lang="en-US" sz="1600" b="1" dirty="0">
                <a:solidFill>
                  <a:srgbClr val="FF3300"/>
                </a:solidFill>
              </a:rPr>
              <a:t>shown to comply with the technical criteria</a:t>
            </a:r>
            <a:r>
              <a:rPr lang="en-US" sz="1600" dirty="0">
                <a:solidFill>
                  <a:schemeClr val="bg2"/>
                </a:solidFill>
              </a:rPr>
              <a:t>. All </a:t>
            </a:r>
            <a:r>
              <a:rPr lang="en-US" sz="1600" b="1" dirty="0">
                <a:solidFill>
                  <a:srgbClr val="FF3300"/>
                </a:solidFill>
              </a:rPr>
              <a:t>approved TE are required to be listed in the database and to be properly labeled</a:t>
            </a:r>
            <a:r>
              <a:rPr lang="en-US" sz="1600" dirty="0">
                <a:solidFill>
                  <a:schemeClr val="bg2"/>
                </a:solidFill>
              </a:rPr>
              <a:t>”. The Administrative Council for Terminal Attachments (</a:t>
            </a:r>
            <a:r>
              <a:rPr lang="en-US" sz="1600" b="1" dirty="0">
                <a:solidFill>
                  <a:schemeClr val="bg2"/>
                </a:solidFill>
              </a:rPr>
              <a:t>ACTA</a:t>
            </a:r>
            <a:r>
              <a:rPr lang="en-US" sz="1600" dirty="0">
                <a:solidFill>
                  <a:schemeClr val="bg2"/>
                </a:solidFill>
              </a:rPr>
              <a:t>), joint sponsorship of the Alliance for Telecommunications Industry Solutions (</a:t>
            </a:r>
            <a:r>
              <a:rPr lang="en-US" sz="1600" b="1" dirty="0">
                <a:solidFill>
                  <a:schemeClr val="bg2"/>
                </a:solidFill>
              </a:rPr>
              <a:t>ATIS</a:t>
            </a:r>
            <a:r>
              <a:rPr lang="en-US" sz="1600" dirty="0">
                <a:solidFill>
                  <a:schemeClr val="bg2"/>
                </a:solidFill>
              </a:rPr>
              <a:t>) and the Telecommunications Industry Association (</a:t>
            </a:r>
            <a:r>
              <a:rPr lang="en-US" sz="1600" b="1" dirty="0">
                <a:solidFill>
                  <a:schemeClr val="bg2"/>
                </a:solidFill>
              </a:rPr>
              <a:t>TIA</a:t>
            </a:r>
            <a:r>
              <a:rPr lang="en-US" sz="1600" dirty="0">
                <a:solidFill>
                  <a:schemeClr val="bg2"/>
                </a:solidFill>
              </a:rPr>
              <a:t>), </a:t>
            </a:r>
            <a:r>
              <a:rPr lang="en-US" sz="1600" b="1" dirty="0">
                <a:solidFill>
                  <a:srgbClr val="FF3300"/>
                </a:solidFill>
              </a:rPr>
              <a:t>mandate</a:t>
            </a:r>
            <a:r>
              <a:rPr lang="en-US" sz="1600" dirty="0">
                <a:solidFill>
                  <a:schemeClr val="bg2"/>
                </a:solidFill>
              </a:rPr>
              <a:t> </a:t>
            </a:r>
            <a:r>
              <a:rPr lang="en-US" sz="1600" b="1" dirty="0">
                <a:solidFill>
                  <a:srgbClr val="FF3300"/>
                </a:solidFill>
              </a:rPr>
              <a:t>“for maintaining a publicly accessible database of all approved TE”.</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ITU-T DB: not a new invention. </a:t>
            </a:r>
          </a:p>
        </p:txBody>
      </p:sp>
      <p:sp>
        <p:nvSpPr>
          <p:cNvPr id="24579" name="Content Placeholder 2"/>
          <p:cNvSpPr>
            <a:spLocks noGrp="1"/>
          </p:cNvSpPr>
          <p:nvPr>
            <p:ph idx="1"/>
          </p:nvPr>
        </p:nvSpPr>
        <p:spPr>
          <a:xfrm>
            <a:off x="251521" y="4005064"/>
            <a:ext cx="6552728" cy="2376264"/>
          </a:xfrm>
        </p:spPr>
        <p:txBody>
          <a:bodyPr/>
          <a:lstStyle/>
          <a:p>
            <a:r>
              <a:rPr lang="en-US" sz="2800" kern="1200" dirty="0" smtClean="0">
                <a:latin typeface="Verdana" pitchFamily="34" charset="0"/>
                <a:cs typeface="Arial" pitchFamily="34" charset="0"/>
              </a:rPr>
              <a:t>Cooperative Linking to other SDOs’ Data Bases encouraged: </a:t>
            </a:r>
          </a:p>
          <a:p>
            <a:pPr lvl="1"/>
            <a:r>
              <a:rPr lang="en-US" sz="2400" dirty="0" smtClean="0"/>
              <a:t>Can accommodate/link to other already existing well developed SDOs’ databases, in a worldwide cooperative standardization efforts.</a:t>
            </a:r>
          </a:p>
        </p:txBody>
      </p:sp>
      <p:sp>
        <p:nvSpPr>
          <p:cNvPr id="24581" name="Slide Number Placeholder 4"/>
          <p:cNvSpPr>
            <a:spLocks noGrp="1"/>
          </p:cNvSpPr>
          <p:nvPr>
            <p:ph type="sldNum" sz="quarter" idx="11"/>
          </p:nvPr>
        </p:nvSpPr>
        <p:spPr>
          <a:noFill/>
        </p:spPr>
        <p:txBody>
          <a:bodyPr/>
          <a:lstStyle/>
          <a:p>
            <a:fld id="{1208068B-AC59-47B1-8D2E-F1B63B744099}" type="slidenum">
              <a:rPr lang="en-US"/>
              <a:pPr/>
              <a:t>26</a:t>
            </a:fld>
            <a:endParaRPr lang="en-US"/>
          </a:p>
        </p:txBody>
      </p:sp>
      <p:pic>
        <p:nvPicPr>
          <p:cNvPr id="24582" name="Picture 3" descr="C:\Users\Dr. G\AppData\Local\Microsoft\Windows\Temporary Internet Files\Content.IE5\7YO2SYRK\MC900250090[1].wmf"/>
          <p:cNvPicPr>
            <a:picLocks noChangeAspect="1" noChangeArrowheads="1"/>
          </p:cNvPicPr>
          <p:nvPr/>
        </p:nvPicPr>
        <p:blipFill>
          <a:blip r:embed="rId3" cstate="print"/>
          <a:srcRect/>
          <a:stretch>
            <a:fillRect/>
          </a:stretch>
        </p:blipFill>
        <p:spPr bwMode="auto">
          <a:xfrm>
            <a:off x="6228184" y="4077072"/>
            <a:ext cx="2360612" cy="1714500"/>
          </a:xfrm>
          <a:prstGeom prst="rect">
            <a:avLst/>
          </a:prstGeom>
          <a:noFill/>
          <a:ln w="9525">
            <a:noFill/>
            <a:miter lim="800000"/>
            <a:headEnd/>
            <a:tailEnd/>
          </a:ln>
        </p:spPr>
      </p:pic>
      <p:sp>
        <p:nvSpPr>
          <p:cNvPr id="9" name="Rectangle 3"/>
          <p:cNvSpPr txBox="1">
            <a:spLocks noChangeArrowheads="1"/>
          </p:cNvSpPr>
          <p:nvPr/>
        </p:nvSpPr>
        <p:spPr bwMode="auto">
          <a:xfrm>
            <a:off x="611882" y="980728"/>
            <a:ext cx="7776542" cy="295232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0" fontAlgn="auto" latinLnBrk="0" hangingPunct="0">
              <a:lnSpc>
                <a:spcPct val="100000"/>
              </a:lnSpc>
              <a:spcBef>
                <a:spcPct val="20000"/>
              </a:spcBef>
              <a:spcAft>
                <a:spcPts val="0"/>
              </a:spcAft>
              <a:buClrTx/>
              <a:buSzPct val="75000"/>
              <a:buFont typeface="Arial" pitchFamily="34" charset="0"/>
              <a:buChar char="•"/>
              <a:tabLst/>
              <a:defRPr/>
            </a:pPr>
            <a:r>
              <a:rPr kumimoji="0" lang="en-US" sz="1600" b="1" i="0" u="none" strike="noStrike" kern="0" cap="none" spc="0" normalizeH="0" baseline="0" noProof="0" dirty="0" smtClean="0">
                <a:ln>
                  <a:noFill/>
                </a:ln>
                <a:solidFill>
                  <a:srgbClr val="FF0000"/>
                </a:solidFill>
                <a:effectLst/>
                <a:uLnTx/>
                <a:uFillTx/>
                <a:latin typeface="+mn-lt"/>
                <a:ea typeface="+mn-ea"/>
                <a:cs typeface="+mn-cs"/>
              </a:rPr>
              <a:t>IEEE – ICAP Product Conformance Registry + Labs</a:t>
            </a:r>
          </a:p>
          <a:p>
            <a:pPr marL="342900" marR="0" lvl="0" indent="-342900" algn="l" defTabSz="914400" rtl="0" eaLnBrk="0" fontAlgn="auto" latinLnBrk="0" hangingPunct="0">
              <a:lnSpc>
                <a:spcPct val="100000"/>
              </a:lnSpc>
              <a:spcBef>
                <a:spcPct val="20000"/>
              </a:spcBef>
              <a:spcAft>
                <a:spcPts val="0"/>
              </a:spcAft>
              <a:buClrTx/>
              <a:buSzPct val="75000"/>
              <a:buFont typeface="Wingdings" pitchFamily="2" charset="2"/>
              <a:buNone/>
              <a:tabLst/>
              <a:defRPr/>
            </a:pPr>
            <a:r>
              <a:rPr kumimoji="0" lang="en-US" sz="1100" b="0" i="0" u="none" strike="noStrike" kern="0" cap="none" spc="0" normalizeH="0" baseline="0" noProof="0" dirty="0" smtClean="0">
                <a:ln>
                  <a:noFill/>
                </a:ln>
                <a:solidFill>
                  <a:schemeClr val="bg2"/>
                </a:solidFill>
                <a:effectLst/>
                <a:uLnTx/>
                <a:uFillTx/>
                <a:latin typeface="+mn-lt"/>
                <a:ea typeface="+mn-ea"/>
                <a:cs typeface="+mn-cs"/>
              </a:rPr>
              <a:t>	</a:t>
            </a:r>
            <a:r>
              <a:rPr kumimoji="0" lang="en-US" sz="1100" b="0" i="0" u="none" strike="noStrike" kern="0" cap="none" spc="0" normalizeH="0" baseline="0" noProof="0" dirty="0" smtClean="0">
                <a:ln>
                  <a:noFill/>
                </a:ln>
                <a:solidFill>
                  <a:schemeClr val="bg2"/>
                </a:solidFill>
                <a:effectLst/>
                <a:uLnTx/>
                <a:uFillTx/>
                <a:latin typeface="+mn-lt"/>
                <a:ea typeface="+mn-ea"/>
                <a:cs typeface="+mn-cs"/>
                <a:hlinkClick r:id="rId4"/>
              </a:rPr>
              <a:t>www.ieee-isto.org/icap-program/products</a:t>
            </a:r>
            <a:endParaRPr kumimoji="0" lang="en-US" sz="11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0" fontAlgn="auto" latinLnBrk="0" hangingPunct="0">
              <a:lnSpc>
                <a:spcPct val="100000"/>
              </a:lnSpc>
              <a:spcBef>
                <a:spcPct val="20000"/>
              </a:spcBef>
              <a:spcAft>
                <a:spcPts val="0"/>
              </a:spcAft>
              <a:buClrTx/>
              <a:buSzPct val="75000"/>
              <a:buFont typeface="Arial" pitchFamily="34" charset="0"/>
              <a:buChar char="•"/>
              <a:tabLst/>
              <a:defRPr/>
            </a:pPr>
            <a:r>
              <a:rPr kumimoji="0" lang="en-US" sz="1600" b="1" i="0" u="none" strike="noStrike" kern="0" cap="none" spc="0" normalizeH="0" baseline="0" noProof="0" dirty="0" smtClean="0">
                <a:ln>
                  <a:noFill/>
                </a:ln>
                <a:solidFill>
                  <a:srgbClr val="FF0000"/>
                </a:solidFill>
                <a:effectLst/>
                <a:uLnTx/>
                <a:uFillTx/>
                <a:latin typeface="+mn-lt"/>
                <a:ea typeface="+mn-ea"/>
                <a:cs typeface="+mn-cs"/>
              </a:rPr>
              <a:t>Open Mobile Alliance – Products Listing</a:t>
            </a:r>
            <a:r>
              <a:rPr kumimoji="0" lang="en-US" sz="1600" b="0" i="0" u="none" strike="noStrike" kern="0" cap="none" spc="0" normalizeH="0" baseline="0" noProof="0" dirty="0" smtClean="0">
                <a:ln>
                  <a:noFill/>
                </a:ln>
                <a:solidFill>
                  <a:srgbClr val="FF0000"/>
                </a:solidFill>
                <a:effectLst/>
                <a:uLnTx/>
                <a:uFillTx/>
                <a:latin typeface="+mn-lt"/>
                <a:ea typeface="+mn-ea"/>
                <a:cs typeface="+mn-cs"/>
              </a:rPr>
              <a:t> </a:t>
            </a:r>
            <a:r>
              <a:rPr kumimoji="0" lang="en-US" sz="1200" b="0" i="0" u="none" strike="noStrike" kern="0" cap="none" spc="0" normalizeH="0" baseline="0" noProof="0" dirty="0" smtClean="0">
                <a:ln>
                  <a:noFill/>
                </a:ln>
                <a:solidFill>
                  <a:schemeClr val="bg2"/>
                </a:solidFill>
                <a:effectLst/>
                <a:uLnTx/>
                <a:uFillTx/>
                <a:latin typeface="+mn-lt"/>
                <a:ea typeface="+mn-ea"/>
                <a:cs typeface="+mn-cs"/>
                <a:hlinkClick r:id="rId5"/>
              </a:rPr>
              <a:t>www.openmobilealliance.org/Application/ProductListing/products</a:t>
            </a:r>
            <a:endParaRPr kumimoji="0" lang="en-US" sz="1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0" fontAlgn="auto" latinLnBrk="0" hangingPunct="0">
              <a:lnSpc>
                <a:spcPct val="100000"/>
              </a:lnSpc>
              <a:spcBef>
                <a:spcPct val="20000"/>
              </a:spcBef>
              <a:spcAft>
                <a:spcPts val="0"/>
              </a:spcAft>
              <a:buClrTx/>
              <a:buSzPct val="75000"/>
              <a:buFont typeface="Arial" pitchFamily="34" charset="0"/>
              <a:buChar char="•"/>
              <a:tabLst/>
              <a:defRPr/>
            </a:pPr>
            <a:r>
              <a:rPr kumimoji="0" lang="en-US" sz="1600" b="1" i="0" u="none" strike="noStrike" kern="0" cap="none" spc="0" normalizeH="0" baseline="0" noProof="0" dirty="0" smtClean="0">
                <a:ln>
                  <a:noFill/>
                </a:ln>
                <a:solidFill>
                  <a:srgbClr val="FF0000"/>
                </a:solidFill>
                <a:effectLst/>
                <a:uLnTx/>
                <a:uFillTx/>
                <a:latin typeface="+mn-lt"/>
                <a:ea typeface="+mn-ea"/>
                <a:cs typeface="+mn-cs"/>
              </a:rPr>
              <a:t>FCC part 68 </a:t>
            </a:r>
            <a:r>
              <a:rPr kumimoji="0" lang="en-US" sz="1200" b="0" i="0" u="none" strike="noStrike" kern="0" cap="none" spc="0" normalizeH="0" baseline="0" noProof="0" dirty="0" smtClean="0">
                <a:ln>
                  <a:noFill/>
                </a:ln>
                <a:solidFill>
                  <a:schemeClr val="bg2"/>
                </a:solidFill>
                <a:effectLst/>
                <a:uLnTx/>
                <a:uFillTx/>
                <a:latin typeface="+mn-lt"/>
                <a:ea typeface="+mn-ea"/>
                <a:cs typeface="+mn-cs"/>
              </a:rPr>
              <a:t>- </a:t>
            </a:r>
            <a:r>
              <a:rPr kumimoji="0" lang="en-US" sz="1100" b="0" i="0" u="none" strike="noStrike" kern="0" cap="none" spc="0" normalizeH="0" baseline="0" noProof="0" dirty="0" smtClean="0">
                <a:ln>
                  <a:noFill/>
                </a:ln>
                <a:solidFill>
                  <a:schemeClr val="bg2"/>
                </a:solidFill>
                <a:effectLst/>
                <a:uLnTx/>
                <a:uFillTx/>
                <a:latin typeface="+mn-lt"/>
                <a:ea typeface="+mn-ea"/>
                <a:cs typeface="+mn-cs"/>
                <a:hlinkClick r:id="rId6"/>
              </a:rPr>
              <a:t>www.fcc.gov/wcb/iatd/part68faqs.pdf</a:t>
            </a:r>
            <a:r>
              <a:rPr kumimoji="0" lang="en-US" sz="1100" b="0" i="0" u="none" strike="noStrike" kern="0" cap="none" spc="0" normalizeH="0" baseline="0" noProof="0" dirty="0" smtClean="0">
                <a:ln>
                  <a:noFill/>
                </a:ln>
                <a:solidFill>
                  <a:schemeClr val="bg2"/>
                </a:solidFill>
                <a:effectLst/>
                <a:uLnTx/>
                <a:uFillTx/>
                <a:latin typeface="+mn-lt"/>
                <a:ea typeface="+mn-ea"/>
                <a:cs typeface="+mn-cs"/>
              </a:rPr>
              <a:t>  </a:t>
            </a:r>
          </a:p>
          <a:p>
            <a:pPr marL="342900" marR="0" lvl="0" indent="-342900" algn="l" defTabSz="914400" rtl="0" eaLnBrk="0" fontAlgn="auto" latinLnBrk="0" hangingPunct="0">
              <a:lnSpc>
                <a:spcPct val="100000"/>
              </a:lnSpc>
              <a:spcBef>
                <a:spcPct val="20000"/>
              </a:spcBef>
              <a:spcAft>
                <a:spcPts val="0"/>
              </a:spcAft>
              <a:buClrTx/>
              <a:buSzPct val="75000"/>
              <a:buFontTx/>
              <a:buNone/>
              <a:tabLst/>
              <a:defRPr/>
            </a:pPr>
            <a:r>
              <a:rPr kumimoji="0" lang="en-US" sz="1100" b="0" i="0" u="none" strike="noStrike" kern="0" cap="none" spc="0" normalizeH="0" baseline="0" noProof="0" dirty="0" smtClean="0">
                <a:ln>
                  <a:noFill/>
                </a:ln>
                <a:solidFill>
                  <a:schemeClr val="bg2"/>
                </a:solidFill>
                <a:effectLst/>
                <a:uLnTx/>
                <a:uFillTx/>
                <a:latin typeface="+mn-lt"/>
                <a:ea typeface="+mn-ea"/>
                <a:cs typeface="+mn-cs"/>
              </a:rPr>
              <a:t>	</a:t>
            </a:r>
            <a:r>
              <a:rPr kumimoji="0" lang="en-US" sz="1100" b="0" i="0" u="none" strike="noStrike" kern="0" cap="none" spc="0" normalizeH="0" baseline="0" noProof="0" dirty="0" err="1" smtClean="0">
                <a:ln>
                  <a:noFill/>
                </a:ln>
                <a:solidFill>
                  <a:schemeClr val="bg2"/>
                </a:solidFill>
                <a:effectLst/>
                <a:uLnTx/>
                <a:uFillTx/>
                <a:latin typeface="+mn-lt"/>
                <a:ea typeface="+mn-ea"/>
                <a:cs typeface="+mn-cs"/>
              </a:rPr>
              <a:t>Doc.:</a:t>
            </a:r>
            <a:r>
              <a:rPr kumimoji="0" lang="en-US" sz="1100" b="0" i="0" u="none" strike="noStrike" kern="0" cap="none" spc="0" normalizeH="0" baseline="0" noProof="0" dirty="0" err="1" smtClean="0">
                <a:ln>
                  <a:noFill/>
                </a:ln>
                <a:solidFill>
                  <a:schemeClr val="accent2"/>
                </a:solidFill>
                <a:effectLst/>
                <a:uLnTx/>
                <a:uFillTx/>
                <a:latin typeface="+mn-lt"/>
                <a:ea typeface="+mn-ea"/>
                <a:cs typeface="+mn-cs"/>
              </a:rPr>
              <a:t>FCC</a:t>
            </a:r>
            <a:r>
              <a:rPr kumimoji="0" lang="en-US" sz="1100" b="0" i="0" u="none" strike="noStrike" kern="0" cap="none" spc="0" normalizeH="0" baseline="0" noProof="0" dirty="0" smtClean="0">
                <a:ln>
                  <a:noFill/>
                </a:ln>
                <a:solidFill>
                  <a:schemeClr val="accent2"/>
                </a:solidFill>
                <a:effectLst/>
                <a:uLnTx/>
                <a:uFillTx/>
                <a:latin typeface="+mn-lt"/>
                <a:ea typeface="+mn-ea"/>
                <a:cs typeface="+mn-cs"/>
              </a:rPr>
              <a:t> – 00 – 171 Notice of proposed rulemaking and </a:t>
            </a:r>
            <a:r>
              <a:rPr kumimoji="0" lang="en-US" sz="1100" b="0" i="0" u="none" strike="noStrike" kern="0" cap="none" spc="0" normalizeH="0" baseline="0" noProof="0" dirty="0" smtClean="0">
                <a:ln>
                  <a:noFill/>
                </a:ln>
                <a:solidFill>
                  <a:schemeClr val="bg2"/>
                </a:solidFill>
                <a:effectLst/>
                <a:uLnTx/>
                <a:uFillTx/>
                <a:latin typeface="+mn-lt"/>
                <a:ea typeface="+mn-ea"/>
                <a:cs typeface="+mn-cs"/>
                <a:hlinkClick r:id="rId7"/>
              </a:rPr>
              <a:t>https://apps.fcc.gov/oetcf/eas/reports/GenericSearch.cfm</a:t>
            </a:r>
            <a:endParaRPr kumimoji="0" lang="en-US" sz="11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0" fontAlgn="auto" latinLnBrk="0" hangingPunct="0">
              <a:lnSpc>
                <a:spcPct val="100000"/>
              </a:lnSpc>
              <a:spcBef>
                <a:spcPct val="20000"/>
              </a:spcBef>
              <a:spcAft>
                <a:spcPts val="0"/>
              </a:spcAft>
              <a:buClrTx/>
              <a:buSzPct val="75000"/>
              <a:buFont typeface="Arial" pitchFamily="34" charset="0"/>
              <a:buChar char="•"/>
              <a:tabLst/>
              <a:defRPr/>
            </a:pPr>
            <a:r>
              <a:rPr kumimoji="0" lang="en-US" sz="1600" b="1" i="0" u="none" strike="noStrike" kern="0" cap="none" spc="0" normalizeH="0" baseline="0" noProof="0" dirty="0" err="1" smtClean="0">
                <a:ln>
                  <a:noFill/>
                </a:ln>
                <a:solidFill>
                  <a:srgbClr val="FF0000"/>
                </a:solidFill>
                <a:effectLst/>
                <a:uLnTx/>
                <a:uFillTx/>
                <a:latin typeface="+mn-lt"/>
                <a:ea typeface="+mn-ea"/>
                <a:cs typeface="+mn-cs"/>
              </a:rPr>
              <a:t>WiMAX</a:t>
            </a:r>
            <a:r>
              <a:rPr kumimoji="0" lang="en-US" sz="1600" b="1" i="0" u="none" strike="noStrike" kern="0" cap="none" spc="0" normalizeH="0" baseline="0" noProof="0" dirty="0" smtClean="0">
                <a:ln>
                  <a:noFill/>
                </a:ln>
                <a:solidFill>
                  <a:srgbClr val="FF0000"/>
                </a:solidFill>
                <a:effectLst/>
                <a:uLnTx/>
                <a:uFillTx/>
                <a:latin typeface="+mn-lt"/>
                <a:ea typeface="+mn-ea"/>
                <a:cs typeface="+mn-cs"/>
              </a:rPr>
              <a:t> Forum Spectrum and Regulatory Database</a:t>
            </a:r>
            <a:r>
              <a:rPr kumimoji="0" lang="en-US" sz="1200" b="1" i="0" u="none" strike="noStrike" kern="0" cap="none" spc="0" normalizeH="0" baseline="0" noProof="0" dirty="0" smtClean="0">
                <a:ln>
                  <a:noFill/>
                </a:ln>
                <a:solidFill>
                  <a:schemeClr val="bg2"/>
                </a:solidFill>
                <a:effectLst/>
                <a:uLnTx/>
                <a:uFillTx/>
                <a:latin typeface="+mn-lt"/>
                <a:ea typeface="+mn-ea"/>
                <a:cs typeface="+mn-cs"/>
              </a:rPr>
              <a:t>: </a:t>
            </a:r>
            <a:r>
              <a:rPr kumimoji="0" lang="en-US" sz="1100" b="0" i="0" u="none" strike="noStrike" kern="0" cap="none" spc="0" normalizeH="0" baseline="0" noProof="0" dirty="0" smtClean="0">
                <a:ln>
                  <a:noFill/>
                </a:ln>
                <a:solidFill>
                  <a:schemeClr val="bg2"/>
                </a:solidFill>
                <a:effectLst/>
                <a:uLnTx/>
                <a:uFillTx/>
                <a:latin typeface="+mn-lt"/>
                <a:ea typeface="+mn-ea"/>
                <a:cs typeface="+mn-cs"/>
                <a:hlinkClick r:id="rId8"/>
              </a:rPr>
              <a:t>www.wimaxforum.org/resources/wimax-forum-spectrum-and-regulatory-database</a:t>
            </a:r>
            <a:r>
              <a:rPr kumimoji="0" lang="en-US" sz="1100" b="1" i="0" u="none" strike="noStrike" kern="0" cap="none" spc="0" normalizeH="0" baseline="0" noProof="0" dirty="0" smtClean="0">
                <a:ln>
                  <a:noFill/>
                </a:ln>
                <a:solidFill>
                  <a:schemeClr val="bg2"/>
                </a:solidFill>
                <a:effectLst/>
                <a:uLnTx/>
                <a:uFillTx/>
                <a:latin typeface="+mn-lt"/>
                <a:ea typeface="+mn-ea"/>
                <a:cs typeface="+mn-cs"/>
              </a:rPr>
              <a:t> </a:t>
            </a:r>
            <a:endParaRPr kumimoji="0" lang="en-US" sz="1200" b="1"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0" fontAlgn="auto" latinLnBrk="0" hangingPunct="0">
              <a:lnSpc>
                <a:spcPct val="100000"/>
              </a:lnSpc>
              <a:spcBef>
                <a:spcPct val="20000"/>
              </a:spcBef>
              <a:spcAft>
                <a:spcPts val="0"/>
              </a:spcAft>
              <a:buClrTx/>
              <a:buSzPct val="75000"/>
              <a:buFont typeface="Arial" pitchFamily="34" charset="0"/>
              <a:buChar char="•"/>
              <a:tabLst/>
              <a:defRPr/>
            </a:pPr>
            <a:r>
              <a:rPr kumimoji="0" lang="en-US" sz="1600" b="1" i="0" u="none" strike="noStrike" kern="0" cap="none" spc="0" normalizeH="0" baseline="0" noProof="0" dirty="0" smtClean="0">
                <a:ln>
                  <a:noFill/>
                </a:ln>
                <a:solidFill>
                  <a:srgbClr val="FF0000"/>
                </a:solidFill>
                <a:effectLst/>
                <a:uLnTx/>
                <a:uFillTx/>
                <a:latin typeface="+mn-lt"/>
                <a:ea typeface="+mn-ea"/>
                <a:cs typeface="+mn-cs"/>
              </a:rPr>
              <a:t>Wi-Fi certified products database</a:t>
            </a:r>
            <a:r>
              <a:rPr kumimoji="0" lang="en-US" sz="1200" b="1" i="0" u="none" strike="noStrike" kern="0" cap="none" spc="0" normalizeH="0" baseline="0" noProof="0" dirty="0" smtClean="0">
                <a:ln>
                  <a:noFill/>
                </a:ln>
                <a:solidFill>
                  <a:schemeClr val="bg2"/>
                </a:solidFill>
                <a:effectLst/>
                <a:uLnTx/>
                <a:uFillTx/>
                <a:latin typeface="+mn-lt"/>
                <a:ea typeface="+mn-ea"/>
                <a:cs typeface="+mn-cs"/>
              </a:rPr>
              <a:t>: </a:t>
            </a:r>
            <a:r>
              <a:rPr kumimoji="0" lang="en-US" sz="1100" b="0" i="0" u="none" strike="noStrike" kern="0" cap="none" spc="0" normalizeH="0" baseline="0" noProof="0" dirty="0" smtClean="0">
                <a:ln>
                  <a:noFill/>
                </a:ln>
                <a:solidFill>
                  <a:schemeClr val="bg2"/>
                </a:solidFill>
                <a:effectLst/>
                <a:uLnTx/>
                <a:uFillTx/>
                <a:latin typeface="+mn-lt"/>
                <a:ea typeface="+mn-ea"/>
                <a:cs typeface="+mn-cs"/>
                <a:hlinkClick r:id="rId9"/>
              </a:rPr>
              <a:t>www.wifi.org/certified_products.php</a:t>
            </a:r>
            <a:r>
              <a:rPr kumimoji="0" lang="en-US" sz="1100" b="0" i="0" u="none" strike="noStrike" kern="0" cap="none" spc="0" normalizeH="0" baseline="0" noProof="0" dirty="0" smtClean="0">
                <a:ln>
                  <a:noFill/>
                </a:ln>
                <a:solidFill>
                  <a:schemeClr val="bg2"/>
                </a:solidFill>
                <a:effectLst/>
                <a:uLnTx/>
                <a:uFillTx/>
                <a:latin typeface="+mn-lt"/>
                <a:ea typeface="+mn-ea"/>
                <a:cs typeface="+mn-cs"/>
              </a:rPr>
              <a:t> </a:t>
            </a:r>
            <a:endParaRPr kumimoji="0" lang="en-US" sz="1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0" fontAlgn="auto" latinLnBrk="0" hangingPunct="0">
              <a:lnSpc>
                <a:spcPct val="100000"/>
              </a:lnSpc>
              <a:spcBef>
                <a:spcPct val="20000"/>
              </a:spcBef>
              <a:spcAft>
                <a:spcPts val="0"/>
              </a:spcAft>
              <a:buClrTx/>
              <a:buSzPct val="75000"/>
              <a:buFont typeface="Arial" pitchFamily="34" charset="0"/>
              <a:buChar char="•"/>
              <a:tabLst/>
              <a:defRPr/>
            </a:pPr>
            <a:r>
              <a:rPr kumimoji="0" lang="en-US" sz="1600" b="1" i="0" u="none" strike="noStrike" kern="0" cap="none" spc="0" normalizeH="0" baseline="0" noProof="0" dirty="0" smtClean="0">
                <a:ln>
                  <a:noFill/>
                </a:ln>
                <a:solidFill>
                  <a:srgbClr val="FF0000"/>
                </a:solidFill>
                <a:effectLst/>
                <a:uLnTx/>
                <a:uFillTx/>
                <a:latin typeface="+mn-lt"/>
                <a:ea typeface="+mn-ea"/>
                <a:cs typeface="+mn-cs"/>
              </a:rPr>
              <a:t>Global Certification Forum (GCF)</a:t>
            </a:r>
            <a:endParaRPr kumimoji="0" lang="en-US" sz="12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0" fontAlgn="auto" latinLnBrk="0" hangingPunct="0">
              <a:lnSpc>
                <a:spcPct val="100000"/>
              </a:lnSpc>
              <a:spcBef>
                <a:spcPct val="20000"/>
              </a:spcBef>
              <a:spcAft>
                <a:spcPts val="0"/>
              </a:spcAft>
              <a:buClrTx/>
              <a:buSzPct val="75000"/>
              <a:buFont typeface="Arial" pitchFamily="34" charset="0"/>
              <a:buNone/>
              <a:tabLst/>
              <a:defRPr/>
            </a:pPr>
            <a:r>
              <a:rPr kumimoji="0" lang="en-US" sz="1100" b="0" i="0" u="none" strike="noStrike" kern="0" cap="none" spc="0" normalizeH="0" baseline="0" noProof="0" dirty="0" smtClean="0">
                <a:ln>
                  <a:noFill/>
                </a:ln>
                <a:solidFill>
                  <a:schemeClr val="bg2"/>
                </a:solidFill>
                <a:effectLst/>
                <a:uLnTx/>
                <a:uFillTx/>
                <a:latin typeface="+mn-lt"/>
                <a:ea typeface="+mn-ea"/>
                <a:cs typeface="+mn-cs"/>
              </a:rPr>
              <a:t>	</a:t>
            </a:r>
            <a:r>
              <a:rPr kumimoji="0" lang="en-US" sz="1100" b="0" i="0" u="none" strike="noStrike" kern="0" cap="none" spc="0" normalizeH="0" baseline="0" noProof="0" dirty="0" smtClean="0">
                <a:ln>
                  <a:noFill/>
                </a:ln>
                <a:solidFill>
                  <a:schemeClr val="bg2"/>
                </a:solidFill>
                <a:effectLst/>
                <a:uLnTx/>
                <a:uFillTx/>
                <a:latin typeface="+mn-lt"/>
                <a:ea typeface="+mn-ea"/>
                <a:cs typeface="+mn-cs"/>
                <a:hlinkClick r:id="rId10"/>
              </a:rPr>
              <a:t>http://www.globalcertificationforum.org/WebSite/public/home_public.aspx</a:t>
            </a:r>
            <a:r>
              <a:rPr kumimoji="0" lang="en-US" sz="1100" b="0" i="0" u="none" strike="noStrike" kern="0" cap="none" spc="0" normalizeH="0" baseline="0" noProof="0" dirty="0" smtClean="0">
                <a:ln>
                  <a:noFill/>
                </a:ln>
                <a:solidFill>
                  <a:schemeClr val="bg2"/>
                </a:solidFill>
                <a:effectLst/>
                <a:uLnTx/>
                <a:uFillTx/>
                <a:latin typeface="+mn-lt"/>
                <a:ea typeface="+mn-ea"/>
                <a:cs typeface="+mn-cs"/>
              </a:rPr>
              <a:t> </a:t>
            </a:r>
            <a:r>
              <a:rPr kumimoji="0" lang="en-US" sz="1800" b="0" i="0" u="none" strike="noStrike" kern="0" cap="none" spc="0" normalizeH="0" baseline="0" noProof="0" dirty="0" smtClean="0">
                <a:ln>
                  <a:noFill/>
                </a:ln>
                <a:solidFill>
                  <a:schemeClr val="bg2"/>
                </a:solidFill>
                <a:effectLst/>
                <a:uLnTx/>
                <a:uFillTx/>
                <a:latin typeface="+mn-lt"/>
                <a:ea typeface="+mn-ea"/>
                <a:cs typeface="+mn-cs"/>
              </a:rPr>
              <a:t/>
            </a:r>
            <a:br>
              <a:rPr kumimoji="0" lang="en-US" sz="1800" b="0" i="0" u="none" strike="noStrike" kern="0" cap="none" spc="0" normalizeH="0" baseline="0" noProof="0" dirty="0" smtClean="0">
                <a:ln>
                  <a:noFill/>
                </a:ln>
                <a:solidFill>
                  <a:schemeClr val="bg2"/>
                </a:solidFill>
                <a:effectLst/>
                <a:uLnTx/>
                <a:uFillTx/>
                <a:latin typeface="+mn-lt"/>
                <a:ea typeface="+mn-ea"/>
                <a:cs typeface="+mn-cs"/>
              </a:rPr>
            </a:br>
            <a:endParaRPr kumimoji="0" lang="en-US" sz="18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0" fontAlgn="auto" latinLnBrk="0" hangingPunct="0">
              <a:lnSpc>
                <a:spcPct val="100000"/>
              </a:lnSpc>
              <a:spcBef>
                <a:spcPct val="20000"/>
              </a:spcBef>
              <a:spcAft>
                <a:spcPts val="0"/>
              </a:spcAft>
              <a:buClrTx/>
              <a:buSzPct val="75000"/>
              <a:buFont typeface="Arial" pitchFamily="34" charset="0"/>
              <a:buChar char="•"/>
              <a:tabLst/>
              <a:defRPr/>
            </a:pPr>
            <a:endParaRPr kumimoji="0" lang="en-US" sz="1800" b="0" i="0" u="none" strike="noStrike" kern="0" cap="none" spc="0" normalizeH="0" baseline="0" noProof="0" dirty="0" smtClean="0">
              <a:ln>
                <a:noFill/>
              </a:ln>
              <a:solidFill>
                <a:schemeClr val="bg2"/>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CTOs </a:t>
            </a:r>
            <a:r>
              <a:rPr lang="en-US" sz="2400" dirty="0" smtClean="0"/>
              <a:t>negative and positive messages</a:t>
            </a:r>
            <a:endParaRPr lang="en-US" sz="2400" dirty="0"/>
          </a:p>
        </p:txBody>
      </p:sp>
      <p:sp>
        <p:nvSpPr>
          <p:cNvPr id="3" name="Content Placeholder 2"/>
          <p:cNvSpPr>
            <a:spLocks noGrp="1"/>
          </p:cNvSpPr>
          <p:nvPr>
            <p:ph idx="1"/>
          </p:nvPr>
        </p:nvSpPr>
        <p:spPr>
          <a:xfrm>
            <a:off x="72008" y="1052736"/>
            <a:ext cx="8892480" cy="5544616"/>
          </a:xfrm>
        </p:spPr>
        <p:txBody>
          <a:bodyPr/>
          <a:lstStyle/>
          <a:p>
            <a:pPr>
              <a:spcBef>
                <a:spcPts val="600"/>
              </a:spcBef>
            </a:pPr>
            <a:r>
              <a:rPr lang="en-US" sz="1800" b="1" dirty="0" smtClean="0"/>
              <a:t>29 October 2010 meeting</a:t>
            </a:r>
            <a:r>
              <a:rPr lang="en-US" sz="1800" i="1" dirty="0" smtClean="0"/>
              <a:t>: “A number of CTOs expressed concerns about the ITU C&amp;I Program, especially with respect to the proposed future ITU Mark and the ITU Conformance Assessment Database” .</a:t>
            </a:r>
          </a:p>
          <a:p>
            <a:pPr>
              <a:spcBef>
                <a:spcPts val="600"/>
              </a:spcBef>
            </a:pPr>
            <a:r>
              <a:rPr lang="en-US" sz="1800" b="1" dirty="0" smtClean="0"/>
              <a:t>25 October 2011 meeting</a:t>
            </a:r>
            <a:r>
              <a:rPr lang="en-US" sz="1800" i="1" dirty="0" smtClean="0"/>
              <a:t>: “Reaffirmed the key role that standards play as a key driver for innovation and competitiveness and their critical role in promoting economic and social growth</a:t>
            </a:r>
            <a:r>
              <a:rPr lang="en-US" sz="1800" i="1" dirty="0" smtClean="0"/>
              <a:t>” :</a:t>
            </a:r>
            <a:endParaRPr lang="en-US" sz="1800" i="1" dirty="0" smtClean="0"/>
          </a:p>
          <a:p>
            <a:pPr>
              <a:spcBef>
                <a:spcPts val="600"/>
              </a:spcBef>
            </a:pPr>
            <a:r>
              <a:rPr lang="en-US" sz="2000" b="1" dirty="0" smtClean="0"/>
              <a:t>Standards Landscape</a:t>
            </a:r>
            <a:r>
              <a:rPr lang="en-US" sz="2000" dirty="0" smtClean="0"/>
              <a:t>: </a:t>
            </a:r>
          </a:p>
          <a:p>
            <a:pPr lvl="1">
              <a:spcBef>
                <a:spcPts val="600"/>
              </a:spcBef>
            </a:pPr>
            <a:r>
              <a:rPr lang="en-US" sz="1800" dirty="0" smtClean="0"/>
              <a:t>Faced with an </a:t>
            </a:r>
            <a:r>
              <a:rPr lang="en-US" sz="2000" b="1" i="1" dirty="0" smtClean="0">
                <a:solidFill>
                  <a:srgbClr val="FF0000"/>
                </a:solidFill>
              </a:rPr>
              <a:t>ever-growing number of standards bodies and consortia; </a:t>
            </a:r>
            <a:endParaRPr lang="en-US" sz="1800" b="1" i="1" dirty="0" smtClean="0">
              <a:solidFill>
                <a:srgbClr val="FF0000"/>
              </a:solidFill>
            </a:endParaRPr>
          </a:p>
          <a:p>
            <a:pPr lvl="1">
              <a:spcBef>
                <a:spcPts val="600"/>
              </a:spcBef>
            </a:pPr>
            <a:r>
              <a:rPr lang="en-US" sz="1800" dirty="0" smtClean="0"/>
              <a:t>CTOs renewed their call a new approach, based on </a:t>
            </a:r>
            <a:r>
              <a:rPr lang="en-US" sz="1800" i="1" dirty="0" smtClean="0">
                <a:solidFill>
                  <a:srgbClr val="FF0000"/>
                </a:solidFill>
              </a:rPr>
              <a:t>improved</a:t>
            </a:r>
            <a:r>
              <a:rPr lang="en-US" sz="1800" dirty="0" smtClean="0">
                <a:solidFill>
                  <a:srgbClr val="FF0000"/>
                </a:solidFill>
              </a:rPr>
              <a:t> </a:t>
            </a:r>
            <a:r>
              <a:rPr lang="en-US" sz="1800" i="1" dirty="0" smtClean="0">
                <a:solidFill>
                  <a:srgbClr val="FF0000"/>
                </a:solidFill>
              </a:rPr>
              <a:t>collaboration, cooperation and coordination to reduce unnecessary duplicating and conflicting standards</a:t>
            </a:r>
            <a:r>
              <a:rPr lang="en-US" sz="1800" dirty="0" smtClean="0"/>
              <a:t>, and promote an</a:t>
            </a:r>
            <a:r>
              <a:rPr lang="en-US" sz="1800" i="1" dirty="0" smtClean="0">
                <a:solidFill>
                  <a:srgbClr val="FF0000"/>
                </a:solidFill>
              </a:rPr>
              <a:t> interoperable, seamless </a:t>
            </a:r>
            <a:r>
              <a:rPr lang="en-US" sz="1800" dirty="0" smtClean="0"/>
              <a:t>future global communications network;</a:t>
            </a:r>
          </a:p>
          <a:p>
            <a:pPr lvl="1">
              <a:spcBef>
                <a:spcPts val="600"/>
              </a:spcBef>
            </a:pPr>
            <a:r>
              <a:rPr lang="en-US" sz="1800" dirty="0" smtClean="0"/>
              <a:t>Encourage </a:t>
            </a:r>
            <a:r>
              <a:rPr lang="en-US" sz="1800" dirty="0" smtClean="0">
                <a:solidFill>
                  <a:srgbClr val="FF0000"/>
                </a:solidFill>
              </a:rPr>
              <a:t>cooperation between SDOs </a:t>
            </a:r>
            <a:r>
              <a:rPr lang="en-US" sz="1800" dirty="0" smtClean="0"/>
              <a:t>when starting new business or domains; </a:t>
            </a:r>
          </a:p>
          <a:p>
            <a:pPr lvl="1">
              <a:spcBef>
                <a:spcPts val="600"/>
              </a:spcBef>
            </a:pPr>
            <a:r>
              <a:rPr lang="en-US" sz="1800" dirty="0" smtClean="0"/>
              <a:t>Enhance this cooperation by developing </a:t>
            </a:r>
            <a:r>
              <a:rPr lang="en-US" sz="1800" i="1" dirty="0" smtClean="0">
                <a:solidFill>
                  <a:srgbClr val="FF0000"/>
                </a:solidFill>
              </a:rPr>
              <a:t>a harmonization phase between SDOs for common specifications, and when possible, by developing joint standards.</a:t>
            </a:r>
          </a:p>
        </p:txBody>
      </p:sp>
      <p:sp>
        <p:nvSpPr>
          <p:cNvPr id="5" name="Slide Number Placeholder 4"/>
          <p:cNvSpPr>
            <a:spLocks noGrp="1"/>
          </p:cNvSpPr>
          <p:nvPr>
            <p:ph type="sldNum" sz="quarter" idx="11"/>
          </p:nvPr>
        </p:nvSpPr>
        <p:spPr/>
        <p:txBody>
          <a:bodyPr/>
          <a:lstStyle/>
          <a:p>
            <a:fld id="{3238BC07-C009-47D1-AE1C-F6996C2B1864}" type="slidenum">
              <a:rPr lang="en-US" smtClean="0"/>
              <a:pPr/>
              <a:t>27</a:t>
            </a:fld>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59756" y="819150"/>
            <a:ext cx="8820980" cy="5562178"/>
            <a:chOff x="116505" y="819150"/>
            <a:chExt cx="8820980" cy="6038850"/>
          </a:xfrm>
        </p:grpSpPr>
        <p:sp>
          <p:nvSpPr>
            <p:cNvPr id="52" name="Rectangle 51"/>
            <p:cNvSpPr/>
            <p:nvPr/>
          </p:nvSpPr>
          <p:spPr bwMode="auto">
            <a:xfrm>
              <a:off x="116505" y="836712"/>
              <a:ext cx="8820980" cy="4176464"/>
            </a:xfrm>
            <a:prstGeom prst="rect">
              <a:avLst/>
            </a:prstGeom>
            <a:solidFill>
              <a:schemeClr val="tx2">
                <a:lumMod val="20000"/>
                <a:lumOff val="80000"/>
              </a:schemeClr>
            </a:solidFill>
            <a:ln w="28575">
              <a:solidFill>
                <a:srgbClr val="00B050"/>
              </a:solidFill>
              <a:headEnd type="none" w="med" len="med"/>
              <a:tailEnd type="triangle" w="med" len="med"/>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
          <p:nvSpPr>
            <p:cNvPr id="53" name="Rectangle 52"/>
            <p:cNvSpPr/>
            <p:nvPr/>
          </p:nvSpPr>
          <p:spPr bwMode="auto">
            <a:xfrm>
              <a:off x="116505" y="4951230"/>
              <a:ext cx="8820980" cy="1906770"/>
            </a:xfrm>
            <a:prstGeom prst="rect">
              <a:avLst/>
            </a:prstGeom>
            <a:solidFill>
              <a:schemeClr val="accent1">
                <a:lumMod val="40000"/>
                <a:lumOff val="6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tLang="zh-CN" b="1">
                <a:solidFill>
                  <a:schemeClr val="accent2"/>
                </a:solidFill>
                <a:ea typeface="MS Mincho" pitchFamily="49" charset="-128"/>
              </a:endParaRPr>
            </a:p>
            <a:p>
              <a:pPr algn="ctr" eaLnBrk="0" hangingPunct="0">
                <a:defRPr/>
              </a:pPr>
              <a:endParaRPr lang="en-US" altLang="zh-CN" b="1">
                <a:solidFill>
                  <a:schemeClr val="accent2"/>
                </a:solidFill>
                <a:ea typeface="MS Mincho" pitchFamily="49" charset="-128"/>
              </a:endParaRPr>
            </a:p>
            <a:p>
              <a:pPr algn="ctr" eaLnBrk="0" hangingPunct="0">
                <a:defRPr/>
              </a:pPr>
              <a:endParaRPr lang="en-US" altLang="zh-CN" b="1">
                <a:solidFill>
                  <a:schemeClr val="accent2"/>
                </a:solidFill>
                <a:ea typeface="MS Mincho" pitchFamily="49" charset="-128"/>
              </a:endParaRPr>
            </a:p>
            <a:p>
              <a:pPr algn="ctr" eaLnBrk="0" hangingPunct="0">
                <a:defRPr/>
              </a:pPr>
              <a:endParaRPr lang="en-US" altLang="zh-CN" b="1">
                <a:solidFill>
                  <a:schemeClr val="accent2"/>
                </a:solidFill>
                <a:ea typeface="MS Mincho" pitchFamily="49" charset="-128"/>
              </a:endParaRPr>
            </a:p>
            <a:p>
              <a:pPr eaLnBrk="0" hangingPunct="0">
                <a:defRPr/>
              </a:pPr>
              <a:endParaRPr lang="en-US" altLang="zh-CN" sz="1000" b="1">
                <a:solidFill>
                  <a:schemeClr val="accent2"/>
                </a:solidFill>
                <a:ea typeface="MS Mincho" pitchFamily="49" charset="-128"/>
              </a:endParaRPr>
            </a:p>
            <a:p>
              <a:pPr eaLnBrk="0" hangingPunct="0">
                <a:defRPr/>
              </a:pPr>
              <a:r>
                <a:rPr lang="en-US" altLang="zh-CN" sz="1000" b="1">
                  <a:solidFill>
                    <a:schemeClr val="accent2"/>
                  </a:solidFill>
                  <a:ea typeface="MS Mincho" pitchFamily="49" charset="-128"/>
                </a:rPr>
                <a:t>	</a:t>
              </a:r>
              <a:r>
                <a:rPr lang="en-US" sz="800">
                  <a:solidFill>
                    <a:srgbClr val="666666"/>
                  </a:solidFill>
                </a:rPr>
                <a:t> </a:t>
              </a:r>
            </a:p>
            <a:p>
              <a:pPr eaLnBrk="0" hangingPunct="0">
                <a:defRPr/>
              </a:pPr>
              <a:endParaRPr lang="en-US" sz="1000" b="1">
                <a:solidFill>
                  <a:schemeClr val="accent2"/>
                </a:solidFill>
                <a:ea typeface="MS Mincho" pitchFamily="49" charset="-128"/>
              </a:endParaRPr>
            </a:p>
          </p:txBody>
        </p:sp>
        <p:sp>
          <p:nvSpPr>
            <p:cNvPr id="54" name="Text Box 12"/>
            <p:cNvSpPr txBox="1">
              <a:spLocks noChangeArrowheads="1"/>
            </p:cNvSpPr>
            <p:nvPr/>
          </p:nvSpPr>
          <p:spPr bwMode="auto">
            <a:xfrm>
              <a:off x="3304239" y="5537890"/>
              <a:ext cx="3500009" cy="771430"/>
            </a:xfrm>
            <a:prstGeom prst="rect">
              <a:avLst/>
            </a:prstGeom>
            <a:solidFill>
              <a:srgbClr val="00B0F0"/>
            </a:solidFill>
            <a:ln w="38100" algn="ctr">
              <a:noFill/>
              <a:miter lim="800000"/>
              <a:headEnd/>
              <a:tailEnd/>
            </a:ln>
            <a:scene3d>
              <a:camera prst="orthographicFront"/>
              <a:lightRig rig="threePt" dir="t"/>
            </a:scene3d>
            <a:sp3d>
              <a:bevelT w="165100" prst="coolSlant"/>
            </a:sp3d>
          </p:spPr>
          <p:txBody>
            <a:bodyPr lIns="61265" tIns="30632" rIns="61265" bIns="30632"/>
            <a:lstStyle/>
            <a:p>
              <a:pPr algn="ctr" eaLnBrk="0" hangingPunct="0">
                <a:defRPr/>
              </a:pPr>
              <a:r>
                <a:rPr lang="en-US" altLang="zh-CN" sz="2000" b="1" dirty="0" smtClean="0">
                  <a:solidFill>
                    <a:schemeClr val="bg1"/>
                  </a:solidFill>
                  <a:ea typeface="MS Mincho" pitchFamily="49" charset="-128"/>
                </a:rPr>
                <a:t>ITU </a:t>
              </a:r>
              <a:r>
                <a:rPr lang="en-US" altLang="zh-CN" sz="2000" b="1" dirty="0">
                  <a:solidFill>
                    <a:schemeClr val="bg1"/>
                  </a:solidFill>
                  <a:ea typeface="MS Mincho" pitchFamily="49" charset="-128"/>
                </a:rPr>
                <a:t>Conformity </a:t>
              </a:r>
            </a:p>
            <a:p>
              <a:pPr algn="ctr" eaLnBrk="0" hangingPunct="0">
                <a:defRPr/>
              </a:pPr>
              <a:r>
                <a:rPr lang="en-US" altLang="zh-CN" sz="2000" b="1" dirty="0">
                  <a:solidFill>
                    <a:schemeClr val="bg1"/>
                  </a:solidFill>
                  <a:ea typeface="MS Mincho" pitchFamily="49" charset="-128"/>
                </a:rPr>
                <a:t>Database</a:t>
              </a:r>
              <a:endParaRPr lang="en-US" sz="2000" b="1" dirty="0">
                <a:solidFill>
                  <a:schemeClr val="bg1"/>
                </a:solidFill>
                <a:ea typeface="MS Mincho" pitchFamily="49" charset="-128"/>
              </a:endParaRPr>
            </a:p>
          </p:txBody>
        </p:sp>
        <p:sp>
          <p:nvSpPr>
            <p:cNvPr id="55" name="Line 17"/>
            <p:cNvSpPr>
              <a:spLocks noChangeShapeType="1"/>
            </p:cNvSpPr>
            <p:nvPr/>
          </p:nvSpPr>
          <p:spPr bwMode="auto">
            <a:xfrm>
              <a:off x="836613" y="4959350"/>
              <a:ext cx="9525" cy="1616075"/>
            </a:xfrm>
            <a:prstGeom prst="line">
              <a:avLst/>
            </a:prstGeom>
            <a:noFill/>
            <a:ln w="28575">
              <a:solidFill>
                <a:srgbClr val="0000FF"/>
              </a:solidFill>
              <a:round/>
              <a:headEnd type="triangle" w="med" len="med"/>
              <a:tailEnd type="triangle" w="med" len="med"/>
            </a:ln>
          </p:spPr>
          <p:txBody>
            <a:bodyPr/>
            <a:lstStyle/>
            <a:p>
              <a:endParaRPr lang="en-US"/>
            </a:p>
          </p:txBody>
        </p:sp>
        <p:sp>
          <p:nvSpPr>
            <p:cNvPr id="56" name="Text Box 15"/>
            <p:cNvSpPr txBox="1">
              <a:spLocks noChangeArrowheads="1"/>
            </p:cNvSpPr>
            <p:nvPr/>
          </p:nvSpPr>
          <p:spPr bwMode="auto">
            <a:xfrm>
              <a:off x="206515" y="1358770"/>
              <a:ext cx="564133" cy="3272927"/>
            </a:xfrm>
            <a:prstGeom prst="rect">
              <a:avLst/>
            </a:prstGeom>
            <a:solidFill>
              <a:srgbClr val="99CC00"/>
            </a:solidFill>
            <a:ln w="9525">
              <a:noFill/>
              <a:miter lim="800000"/>
              <a:headEnd/>
              <a:tailEnd/>
            </a:ln>
            <a:effectLst>
              <a:glow rad="101600">
                <a:schemeClr val="accent2">
                  <a:satMod val="175000"/>
                  <a:alpha val="40000"/>
                </a:schemeClr>
              </a:glow>
              <a:innerShdw blurRad="63500" dist="50800" dir="2700000">
                <a:prstClr val="black">
                  <a:alpha val="50000"/>
                </a:prstClr>
              </a:innerShdw>
            </a:effectLst>
          </p:spPr>
          <p:txBody>
            <a:bodyPr/>
            <a:lstStyle/>
            <a:p>
              <a:pPr eaLnBrk="0" hangingPunct="0">
                <a:defRPr/>
              </a:pPr>
              <a:endParaRPr lang="es-CO" sz="2800">
                <a:solidFill>
                  <a:srgbClr val="000000"/>
                </a:solidFill>
              </a:endParaRPr>
            </a:p>
          </p:txBody>
        </p:sp>
        <p:sp>
          <p:nvSpPr>
            <p:cNvPr id="57" name="Text Box 40"/>
            <p:cNvSpPr txBox="1">
              <a:spLocks noChangeArrowheads="1"/>
            </p:cNvSpPr>
            <p:nvPr/>
          </p:nvSpPr>
          <p:spPr bwMode="auto">
            <a:xfrm rot="10800000">
              <a:off x="148735" y="1700808"/>
              <a:ext cx="615553" cy="2596225"/>
            </a:xfrm>
            <a:prstGeom prst="rect">
              <a:avLst/>
            </a:prstGeom>
            <a:noFill/>
            <a:ln w="9525">
              <a:noFill/>
              <a:miter lim="800000"/>
              <a:headEnd/>
              <a:tailEnd/>
            </a:ln>
          </p:spPr>
          <p:txBody>
            <a:bodyPr vert="eaVert" wrap="none">
              <a:spAutoFit/>
            </a:bodyPr>
            <a:lstStyle/>
            <a:p>
              <a:pPr algn="ctr" eaLnBrk="0" hangingPunct="0"/>
              <a:r>
                <a:rPr lang="fr-FR" sz="1400" b="1">
                  <a:solidFill>
                    <a:srgbClr val="000000"/>
                  </a:solidFill>
                </a:rPr>
                <a:t>Conformity</a:t>
              </a:r>
              <a:r>
                <a:rPr lang="fr-FR" sz="1400" b="1">
                  <a:solidFill>
                    <a:schemeClr val="bg1"/>
                  </a:solidFill>
                </a:rPr>
                <a:t>  </a:t>
              </a:r>
              <a:r>
                <a:rPr lang="fr-FR" sz="1400" b="1">
                  <a:solidFill>
                    <a:srgbClr val="000000"/>
                  </a:solidFill>
                </a:rPr>
                <a:t>Assessment </a:t>
              </a:r>
            </a:p>
            <a:p>
              <a:pPr algn="ctr" eaLnBrk="0" hangingPunct="0"/>
              <a:r>
                <a:rPr lang="fr-FR" sz="1400" b="1">
                  <a:solidFill>
                    <a:srgbClr val="000000"/>
                  </a:solidFill>
                </a:rPr>
                <a:t>&amp;  Certification</a:t>
              </a:r>
              <a:endParaRPr lang="en-US" sz="1400" b="1">
                <a:solidFill>
                  <a:srgbClr val="000000"/>
                </a:solidFill>
              </a:endParaRPr>
            </a:p>
          </p:txBody>
        </p:sp>
        <p:sp>
          <p:nvSpPr>
            <p:cNvPr id="58" name="Text Box 18"/>
            <p:cNvSpPr txBox="1">
              <a:spLocks noChangeArrowheads="1"/>
            </p:cNvSpPr>
            <p:nvPr/>
          </p:nvSpPr>
          <p:spPr bwMode="auto">
            <a:xfrm>
              <a:off x="206515" y="5059883"/>
              <a:ext cx="564134" cy="1255775"/>
            </a:xfrm>
            <a:prstGeom prst="rect">
              <a:avLst/>
            </a:prstGeom>
            <a:solidFill>
              <a:srgbClr val="00B0F0"/>
            </a:solidFill>
            <a:ln w="9525">
              <a:noFill/>
              <a:miter lim="800000"/>
              <a:headEnd/>
              <a:tailEnd/>
            </a:ln>
            <a:effectLst>
              <a:innerShdw blurRad="63500" dist="50800" dir="2700000">
                <a:prstClr val="black">
                  <a:alpha val="50000"/>
                </a:prstClr>
              </a:innerShdw>
            </a:effectLst>
            <a:scene3d>
              <a:camera prst="orthographicFront"/>
              <a:lightRig rig="threePt" dir="t"/>
            </a:scene3d>
            <a:sp3d>
              <a:bevelT w="165100" prst="coolSlant"/>
            </a:sp3d>
          </p:spPr>
          <p:txBody>
            <a:bodyPr/>
            <a:lstStyle/>
            <a:p>
              <a:pPr algn="ctr" eaLnBrk="0" hangingPunct="0">
                <a:defRPr/>
              </a:pPr>
              <a:endParaRPr lang="es-CO" dirty="0"/>
            </a:p>
          </p:txBody>
        </p:sp>
        <p:sp>
          <p:nvSpPr>
            <p:cNvPr id="59" name="Text Box 41"/>
            <p:cNvSpPr txBox="1">
              <a:spLocks noChangeArrowheads="1"/>
            </p:cNvSpPr>
            <p:nvPr/>
          </p:nvSpPr>
          <p:spPr bwMode="auto">
            <a:xfrm rot="10800000">
              <a:off x="239872" y="5273327"/>
              <a:ext cx="553998" cy="881062"/>
            </a:xfrm>
            <a:prstGeom prst="rect">
              <a:avLst/>
            </a:prstGeom>
            <a:noFill/>
            <a:ln w="9525">
              <a:noFill/>
              <a:miter lim="800000"/>
              <a:headEnd/>
              <a:tailEnd/>
            </a:ln>
            <a:scene3d>
              <a:camera prst="orthographicFront"/>
              <a:lightRig rig="threePt" dir="t"/>
            </a:scene3d>
            <a:sp3d>
              <a:bevelT w="165100" prst="coolSlant"/>
            </a:sp3d>
          </p:spPr>
          <p:txBody>
            <a:bodyPr vert="eaVert">
              <a:spAutoFit/>
            </a:bodyPr>
            <a:lstStyle/>
            <a:p>
              <a:pPr algn="ctr" eaLnBrk="0" hangingPunct="0">
                <a:defRPr/>
              </a:pPr>
              <a:r>
                <a:rPr lang="fr-FR" sz="1200" b="1" dirty="0">
                  <a:solidFill>
                    <a:srgbClr val="000000"/>
                  </a:solidFill>
                </a:rPr>
                <a:t>ITU C&amp;I services</a:t>
              </a:r>
              <a:endParaRPr lang="en-US" sz="1200" b="1" dirty="0">
                <a:solidFill>
                  <a:srgbClr val="000000"/>
                </a:solidFill>
              </a:endParaRPr>
            </a:p>
          </p:txBody>
        </p:sp>
        <p:cxnSp>
          <p:nvCxnSpPr>
            <p:cNvPr id="60" name="Straight Connector 59"/>
            <p:cNvCxnSpPr/>
            <p:nvPr/>
          </p:nvCxnSpPr>
          <p:spPr bwMode="auto">
            <a:xfrm>
              <a:off x="836613" y="819150"/>
              <a:ext cx="0" cy="3959225"/>
            </a:xfrm>
            <a:prstGeom prst="line">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bwMode="auto">
            <a:xfrm flipH="1">
              <a:off x="5832475" y="4464050"/>
              <a:ext cx="1935163" cy="0"/>
            </a:xfrm>
            <a:prstGeom prst="straightConnector1">
              <a:avLst/>
            </a:prstGeom>
            <a:ln>
              <a:solidFill>
                <a:srgbClr val="FF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62" name="Straight Connector 61"/>
            <p:cNvCxnSpPr/>
            <p:nvPr/>
          </p:nvCxnSpPr>
          <p:spPr bwMode="auto">
            <a:xfrm rot="16200000" flipV="1">
              <a:off x="7419976" y="4122886"/>
              <a:ext cx="704850" cy="9525"/>
            </a:xfrm>
            <a:prstGeom prst="lin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63" name="Text Box 33"/>
            <p:cNvSpPr txBox="1">
              <a:spLocks noChangeArrowheads="1"/>
            </p:cNvSpPr>
            <p:nvPr/>
          </p:nvSpPr>
          <p:spPr bwMode="auto">
            <a:xfrm>
              <a:off x="4121950" y="4194085"/>
              <a:ext cx="1694182" cy="747083"/>
            </a:xfrm>
            <a:prstGeom prst="rect">
              <a:avLst/>
            </a:prstGeom>
            <a:solidFill>
              <a:srgbClr val="FFFF00"/>
            </a:solidFill>
            <a:ln w="57150">
              <a:solidFill>
                <a:srgbClr val="FFC000"/>
              </a:solidFill>
              <a:miter lim="800000"/>
              <a:headEnd/>
              <a:tailEnd/>
            </a:ln>
            <a:scene3d>
              <a:camera prst="orthographicFront"/>
              <a:lightRig rig="threePt" dir="t"/>
            </a:scene3d>
            <a:sp3d>
              <a:bevelT w="165100" prst="coolSlant"/>
            </a:sp3d>
          </p:spPr>
          <p:txBody>
            <a:bodyPr/>
            <a:lstStyle/>
            <a:p>
              <a:pPr algn="ctr" eaLnBrk="0" hangingPunct="0">
                <a:defRPr/>
              </a:pPr>
              <a:r>
                <a:rPr lang="en-US" altLang="zh-CN" sz="1100" b="1" dirty="0" smtClean="0">
                  <a:solidFill>
                    <a:srgbClr val="0070C0"/>
                  </a:solidFill>
                  <a:ea typeface="MS Mincho" pitchFamily="49" charset="-128"/>
                </a:rPr>
                <a:t>Declaration </a:t>
              </a:r>
              <a:r>
                <a:rPr lang="en-US" altLang="zh-CN" sz="1100" b="1" dirty="0">
                  <a:solidFill>
                    <a:srgbClr val="0070C0"/>
                  </a:solidFill>
                  <a:ea typeface="MS Mincho" pitchFamily="49" charset="-128"/>
                </a:rPr>
                <a:t>of</a:t>
              </a:r>
            </a:p>
            <a:p>
              <a:pPr algn="ctr" eaLnBrk="0" hangingPunct="0">
                <a:defRPr/>
              </a:pPr>
              <a:r>
                <a:rPr lang="en-US" altLang="zh-CN" sz="1100" b="1" dirty="0">
                  <a:solidFill>
                    <a:srgbClr val="0070C0"/>
                  </a:solidFill>
                  <a:ea typeface="MS Mincho" pitchFamily="49" charset="-128"/>
                </a:rPr>
                <a:t>Conformity (</a:t>
              </a:r>
              <a:r>
                <a:rPr lang="en-US" altLang="zh-CN" sz="1100" b="1" dirty="0" err="1">
                  <a:solidFill>
                    <a:srgbClr val="0070C0"/>
                  </a:solidFill>
                  <a:ea typeface="MS Mincho" pitchFamily="49" charset="-128"/>
                </a:rPr>
                <a:t>SDoC</a:t>
              </a:r>
              <a:r>
                <a:rPr lang="en-US" altLang="zh-CN" sz="1100" b="1" dirty="0">
                  <a:solidFill>
                    <a:srgbClr val="0070C0"/>
                  </a:solidFill>
                  <a:ea typeface="MS Mincho" pitchFamily="49" charset="-128"/>
                </a:rPr>
                <a:t>)</a:t>
              </a:r>
            </a:p>
            <a:p>
              <a:pPr algn="ctr" eaLnBrk="0" hangingPunct="0">
                <a:defRPr/>
              </a:pPr>
              <a:r>
                <a:rPr lang="en-US" altLang="zh-CN" sz="1100" b="1" dirty="0">
                  <a:solidFill>
                    <a:srgbClr val="0070C0"/>
                  </a:solidFill>
                  <a:ea typeface="MS Mincho" pitchFamily="49" charset="-128"/>
                </a:rPr>
                <a:t>(ISO/IEC 17050)</a:t>
              </a:r>
              <a:endParaRPr lang="en-US" sz="1100" b="1" dirty="0">
                <a:solidFill>
                  <a:srgbClr val="0070C0"/>
                </a:solidFill>
                <a:ea typeface="MS Mincho" pitchFamily="49" charset="-128"/>
              </a:endParaRPr>
            </a:p>
            <a:p>
              <a:pPr algn="ctr" eaLnBrk="0" hangingPunct="0">
                <a:defRPr/>
              </a:pPr>
              <a:endParaRPr lang="en-US" sz="900" dirty="0">
                <a:solidFill>
                  <a:schemeClr val="accent2"/>
                </a:solidFill>
                <a:ea typeface="MS Mincho" pitchFamily="49" charset="-128"/>
              </a:endParaRPr>
            </a:p>
          </p:txBody>
        </p:sp>
        <p:sp>
          <p:nvSpPr>
            <p:cNvPr id="64" name="Rectangle 63"/>
            <p:cNvSpPr/>
            <p:nvPr/>
          </p:nvSpPr>
          <p:spPr bwMode="auto">
            <a:xfrm>
              <a:off x="2951820" y="1251596"/>
              <a:ext cx="1845205" cy="2672460"/>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000">
                <a:solidFill>
                  <a:srgbClr val="FFFFFF"/>
                </a:solidFill>
              </a:endParaRPr>
            </a:p>
          </p:txBody>
        </p:sp>
        <p:sp>
          <p:nvSpPr>
            <p:cNvPr id="65" name="Text Box 7"/>
            <p:cNvSpPr txBox="1">
              <a:spLocks noChangeArrowheads="1"/>
            </p:cNvSpPr>
            <p:nvPr/>
          </p:nvSpPr>
          <p:spPr bwMode="auto">
            <a:xfrm>
              <a:off x="3041830" y="1960181"/>
              <a:ext cx="1620179" cy="1120924"/>
            </a:xfrm>
            <a:prstGeom prst="rect">
              <a:avLst/>
            </a:prstGeom>
            <a:solidFill>
              <a:schemeClr val="accent1">
                <a:lumMod val="40000"/>
                <a:lumOff val="60000"/>
              </a:schemeClr>
            </a:solidFill>
            <a:ln w="28575">
              <a:solidFill>
                <a:srgbClr val="00B050"/>
              </a:solidFill>
              <a:miter lim="800000"/>
              <a:headEnd/>
              <a:tailEnd/>
            </a:ln>
            <a:scene3d>
              <a:camera prst="orthographicFront"/>
              <a:lightRig rig="threePt" dir="t"/>
            </a:scene3d>
            <a:sp3d>
              <a:bevelT w="165100" prst="coolSlant"/>
            </a:sp3d>
          </p:spPr>
          <p:txBody>
            <a:bodyPr/>
            <a:lstStyle/>
            <a:p>
              <a:pPr algn="ctr" eaLnBrk="0" hangingPunct="0">
                <a:defRPr/>
              </a:pPr>
              <a:r>
                <a:rPr lang="en-US" altLang="zh-CN" sz="1000" b="1">
                  <a:solidFill>
                    <a:srgbClr val="14447A"/>
                  </a:solidFill>
                  <a:ea typeface="MS Mincho" pitchFamily="49" charset="-128"/>
                </a:rPr>
                <a:t>Tests performed in </a:t>
              </a:r>
            </a:p>
            <a:p>
              <a:pPr algn="ctr" eaLnBrk="0" hangingPunct="0">
                <a:defRPr/>
              </a:pPr>
              <a:r>
                <a:rPr lang="en-US" altLang="zh-CN" sz="1000" b="1">
                  <a:solidFill>
                    <a:srgbClr val="14447A"/>
                  </a:solidFill>
                  <a:ea typeface="MS Mincho" pitchFamily="49" charset="-128"/>
                </a:rPr>
                <a:t>a lab agreed by an Accredited</a:t>
              </a:r>
            </a:p>
            <a:p>
              <a:pPr algn="ctr" eaLnBrk="0" hangingPunct="0">
                <a:defRPr/>
              </a:pPr>
              <a:r>
                <a:rPr lang="en-US" altLang="zh-CN" sz="1000" b="1">
                  <a:solidFill>
                    <a:srgbClr val="14447A"/>
                  </a:solidFill>
                  <a:ea typeface="MS Mincho" pitchFamily="49" charset="-128"/>
                </a:rPr>
                <a:t> Certification Body</a:t>
              </a:r>
            </a:p>
            <a:p>
              <a:pPr algn="ctr" eaLnBrk="0" hangingPunct="0">
                <a:defRPr/>
              </a:pPr>
              <a:r>
                <a:rPr lang="en-US" altLang="zh-CN" sz="1000" b="1">
                  <a:solidFill>
                    <a:srgbClr val="14447A"/>
                  </a:solidFill>
                  <a:ea typeface="MS Mincho" pitchFamily="49" charset="-128"/>
                </a:rPr>
                <a:t>(ISO/IEC guide 65)</a:t>
              </a:r>
            </a:p>
            <a:p>
              <a:pPr algn="ctr" eaLnBrk="0" hangingPunct="0">
                <a:defRPr/>
              </a:pPr>
              <a:r>
                <a:rPr lang="en-US" altLang="zh-CN" sz="1000" b="1">
                  <a:solidFill>
                    <a:srgbClr val="14447A"/>
                  </a:solidFill>
                  <a:ea typeface="MS Mincho" pitchFamily="49" charset="-128"/>
                </a:rPr>
                <a:t>(Rec. ITU-T X.290)</a:t>
              </a:r>
              <a:endParaRPr lang="en-US" sz="1000" b="1">
                <a:solidFill>
                  <a:srgbClr val="14447A"/>
                </a:solidFill>
                <a:ea typeface="MS Mincho" pitchFamily="49" charset="-128"/>
              </a:endParaRPr>
            </a:p>
            <a:p>
              <a:pPr algn="ctr" eaLnBrk="0" hangingPunct="0">
                <a:defRPr/>
              </a:pPr>
              <a:endParaRPr lang="en-US" sz="1000">
                <a:solidFill>
                  <a:srgbClr val="14447A"/>
                </a:solidFill>
                <a:ea typeface="MS Mincho" pitchFamily="49" charset="-128"/>
              </a:endParaRPr>
            </a:p>
          </p:txBody>
        </p:sp>
        <p:sp>
          <p:nvSpPr>
            <p:cNvPr id="66" name="Text Box 26"/>
            <p:cNvSpPr txBox="1">
              <a:spLocks noChangeArrowheads="1"/>
            </p:cNvSpPr>
            <p:nvPr/>
          </p:nvSpPr>
          <p:spPr bwMode="auto">
            <a:xfrm>
              <a:off x="3082987" y="1313765"/>
              <a:ext cx="1534018" cy="411067"/>
            </a:xfrm>
            <a:prstGeom prst="rect">
              <a:avLst/>
            </a:prstGeom>
            <a:solidFill>
              <a:schemeClr val="accent1">
                <a:lumMod val="40000"/>
                <a:lumOff val="60000"/>
              </a:schemeClr>
            </a:solidFill>
            <a:ln w="28575">
              <a:solidFill>
                <a:srgbClr val="00B050"/>
              </a:solidFill>
              <a:miter lim="800000"/>
              <a:headEnd/>
              <a:tailEnd/>
            </a:ln>
            <a:scene3d>
              <a:camera prst="orthographicFront"/>
              <a:lightRig rig="threePt" dir="t"/>
            </a:scene3d>
            <a:sp3d>
              <a:bevelT w="165100" prst="coolSlant"/>
            </a:sp3d>
          </p:spPr>
          <p:txBody>
            <a:bodyPr anchor="ctr"/>
            <a:lstStyle/>
            <a:p>
              <a:pPr eaLnBrk="0" hangingPunct="0">
                <a:defRPr/>
              </a:pPr>
              <a:r>
                <a:rPr lang="en-US" altLang="zh-CN" sz="1400" b="1">
                  <a:solidFill>
                    <a:srgbClr val="14447A"/>
                  </a:solidFill>
                  <a:ea typeface="SimSun" pitchFamily="2" charset="-122"/>
                </a:rPr>
                <a:t>Route 2</a:t>
              </a:r>
              <a:endParaRPr lang="en-US" sz="1400" b="1">
                <a:solidFill>
                  <a:srgbClr val="14447A"/>
                </a:solidFill>
              </a:endParaRPr>
            </a:p>
          </p:txBody>
        </p:sp>
        <p:cxnSp>
          <p:nvCxnSpPr>
            <p:cNvPr id="67" name="Straight Arrow Connector 66"/>
            <p:cNvCxnSpPr/>
            <p:nvPr/>
          </p:nvCxnSpPr>
          <p:spPr bwMode="auto">
            <a:xfrm flipV="1">
              <a:off x="1962150" y="4554538"/>
              <a:ext cx="2114550" cy="12700"/>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68" name="Text Box 7"/>
            <p:cNvSpPr txBox="1">
              <a:spLocks noChangeArrowheads="1"/>
            </p:cNvSpPr>
            <p:nvPr/>
          </p:nvSpPr>
          <p:spPr bwMode="auto">
            <a:xfrm>
              <a:off x="3028767" y="3212976"/>
              <a:ext cx="1674186" cy="678219"/>
            </a:xfrm>
            <a:prstGeom prst="rect">
              <a:avLst/>
            </a:prstGeom>
            <a:solidFill>
              <a:schemeClr val="accent1">
                <a:lumMod val="40000"/>
                <a:lumOff val="60000"/>
              </a:schemeClr>
            </a:solidFill>
            <a:ln w="28575">
              <a:solidFill>
                <a:srgbClr val="00B050"/>
              </a:solidFill>
              <a:miter lim="800000"/>
              <a:headEnd/>
              <a:tailEnd/>
            </a:ln>
            <a:scene3d>
              <a:camera prst="orthographicFront"/>
              <a:lightRig rig="threePt" dir="t"/>
            </a:scene3d>
            <a:sp3d>
              <a:bevelT w="165100" prst="coolSlant"/>
            </a:sp3d>
          </p:spPr>
          <p:txBody>
            <a:bodyPr/>
            <a:lstStyle/>
            <a:p>
              <a:pPr algn="ctr" eaLnBrk="0" hangingPunct="0">
                <a:defRPr/>
              </a:pPr>
              <a:r>
                <a:rPr lang="en-US" altLang="zh-CN" sz="1000" b="1" dirty="0">
                  <a:solidFill>
                    <a:schemeClr val="tx2">
                      <a:lumMod val="75000"/>
                    </a:schemeClr>
                  </a:solidFill>
                  <a:ea typeface="MS Mincho" pitchFamily="49" charset="-128"/>
                  <a:cs typeface="+mn-cs"/>
                </a:rPr>
                <a:t>Conformity Certificate issued by the Certification Body</a:t>
              </a:r>
              <a:r>
                <a:rPr lang="en-US" altLang="zh-CN" sz="1000" dirty="0">
                  <a:solidFill>
                    <a:schemeClr val="tx2">
                      <a:lumMod val="75000"/>
                    </a:schemeClr>
                  </a:solidFill>
                  <a:ea typeface="MS Mincho" pitchFamily="49" charset="-128"/>
                  <a:cs typeface="+mn-cs"/>
                </a:rPr>
                <a:t> </a:t>
              </a:r>
            </a:p>
          </p:txBody>
        </p:sp>
        <p:cxnSp>
          <p:nvCxnSpPr>
            <p:cNvPr id="69" name="Straight Arrow Connector 68"/>
            <p:cNvCxnSpPr>
              <a:stCxn id="65" idx="2"/>
              <a:endCxn id="68" idx="0"/>
            </p:cNvCxnSpPr>
            <p:nvPr/>
          </p:nvCxnSpPr>
          <p:spPr bwMode="auto">
            <a:xfrm>
              <a:off x="3851920" y="3081105"/>
              <a:ext cx="13940" cy="131871"/>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Conector de seta reta 5"/>
            <p:cNvCxnSpPr>
              <a:cxnSpLocks noChangeShapeType="1"/>
            </p:cNvCxnSpPr>
            <p:nvPr/>
          </p:nvCxnSpPr>
          <p:spPr bwMode="auto">
            <a:xfrm>
              <a:off x="3849688" y="1725613"/>
              <a:ext cx="1587" cy="234950"/>
            </a:xfrm>
            <a:prstGeom prst="straightConnector1">
              <a:avLst/>
            </a:prstGeom>
            <a:noFill/>
            <a:ln w="28575" algn="ctr">
              <a:solidFill>
                <a:schemeClr val="tx2">
                  <a:lumMod val="75000"/>
                </a:schemeClr>
              </a:solidFill>
              <a:round/>
              <a:headEnd type="none" w="med" len="med"/>
              <a:tailEnd type="triangle" w="med" len="med"/>
            </a:ln>
          </p:spPr>
        </p:cxnSp>
        <p:sp>
          <p:nvSpPr>
            <p:cNvPr id="72" name="Rectangle 71"/>
            <p:cNvSpPr/>
            <p:nvPr/>
          </p:nvSpPr>
          <p:spPr bwMode="auto">
            <a:xfrm>
              <a:off x="1106615" y="1251595"/>
              <a:ext cx="1703026" cy="3099708"/>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000">
                <a:solidFill>
                  <a:srgbClr val="FFFFFF"/>
                </a:solidFill>
              </a:endParaRPr>
            </a:p>
          </p:txBody>
        </p:sp>
        <p:sp>
          <p:nvSpPr>
            <p:cNvPr id="73" name="Text Box 26"/>
            <p:cNvSpPr txBox="1">
              <a:spLocks noChangeArrowheads="1"/>
            </p:cNvSpPr>
            <p:nvPr/>
          </p:nvSpPr>
          <p:spPr bwMode="auto">
            <a:xfrm>
              <a:off x="1189461" y="1313765"/>
              <a:ext cx="1534018" cy="411067"/>
            </a:xfrm>
            <a:prstGeom prst="rect">
              <a:avLst/>
            </a:prstGeom>
            <a:solidFill>
              <a:schemeClr val="accent1">
                <a:lumMod val="40000"/>
                <a:lumOff val="60000"/>
              </a:schemeClr>
            </a:solidFill>
            <a:ln w="28575">
              <a:solidFill>
                <a:srgbClr val="0070C0"/>
              </a:solidFill>
              <a:miter lim="800000"/>
              <a:headEnd/>
              <a:tailEnd/>
            </a:ln>
            <a:scene3d>
              <a:camera prst="orthographicFront"/>
              <a:lightRig rig="threePt" dir="t"/>
            </a:scene3d>
            <a:sp3d>
              <a:bevelT w="165100" prst="coolSlant"/>
            </a:sp3d>
          </p:spPr>
          <p:txBody>
            <a:bodyPr anchor="ctr"/>
            <a:lstStyle/>
            <a:p>
              <a:pPr eaLnBrk="0" hangingPunct="0">
                <a:defRPr/>
              </a:pPr>
              <a:r>
                <a:rPr lang="en-US" altLang="zh-CN" sz="1400" b="1" dirty="0">
                  <a:solidFill>
                    <a:srgbClr val="14447A"/>
                  </a:solidFill>
                  <a:ea typeface="SimSun" pitchFamily="2" charset="-122"/>
                </a:rPr>
                <a:t>Route 1</a:t>
              </a:r>
              <a:endParaRPr lang="en-US" sz="1400" b="1" dirty="0">
                <a:solidFill>
                  <a:srgbClr val="14447A"/>
                </a:solidFill>
              </a:endParaRPr>
            </a:p>
          </p:txBody>
        </p:sp>
        <p:sp>
          <p:nvSpPr>
            <p:cNvPr id="74" name="Text Box 8"/>
            <p:cNvSpPr txBox="1">
              <a:spLocks noChangeArrowheads="1"/>
            </p:cNvSpPr>
            <p:nvPr/>
          </p:nvSpPr>
          <p:spPr bwMode="auto">
            <a:xfrm>
              <a:off x="1197522" y="2095197"/>
              <a:ext cx="1522109" cy="1386153"/>
            </a:xfrm>
            <a:prstGeom prst="rect">
              <a:avLst/>
            </a:prstGeom>
            <a:solidFill>
              <a:schemeClr val="accent1">
                <a:lumMod val="40000"/>
                <a:lumOff val="60000"/>
              </a:schemeClr>
            </a:solidFill>
            <a:ln w="28575">
              <a:solidFill>
                <a:srgbClr val="0070C0"/>
              </a:solidFill>
              <a:miter lim="800000"/>
              <a:headEnd/>
              <a:tailEnd/>
            </a:ln>
            <a:scene3d>
              <a:camera prst="orthographicFront"/>
              <a:lightRig rig="threePt" dir="t"/>
            </a:scene3d>
            <a:sp3d>
              <a:bevelT w="165100" prst="coolSlant"/>
            </a:sp3d>
          </p:spPr>
          <p:txBody>
            <a:bodyPr/>
            <a:lstStyle/>
            <a:p>
              <a:pPr algn="ctr" eaLnBrk="0" hangingPunct="0">
                <a:defRPr/>
              </a:pPr>
              <a:r>
                <a:rPr lang="en-US" altLang="zh-CN" sz="1000" b="1" dirty="0">
                  <a:solidFill>
                    <a:srgbClr val="14447A"/>
                  </a:solidFill>
                  <a:ea typeface="MS Mincho" pitchFamily="49" charset="-128"/>
                </a:rPr>
                <a:t> </a:t>
              </a:r>
            </a:p>
            <a:p>
              <a:pPr algn="ctr" eaLnBrk="0" hangingPunct="0">
                <a:defRPr/>
              </a:pPr>
              <a:r>
                <a:rPr lang="en-US" altLang="zh-CN" sz="1000" b="1" dirty="0" smtClean="0">
                  <a:solidFill>
                    <a:srgbClr val="14447A"/>
                  </a:solidFill>
                  <a:ea typeface="MS Mincho" pitchFamily="49" charset="-128"/>
                </a:rPr>
                <a:t>Tests </a:t>
              </a:r>
              <a:r>
                <a:rPr lang="en-US" altLang="zh-CN" sz="1000" b="1" dirty="0">
                  <a:solidFill>
                    <a:srgbClr val="14447A"/>
                  </a:solidFill>
                  <a:ea typeface="MS Mincho" pitchFamily="49" charset="-128"/>
                </a:rPr>
                <a:t>performed by an accredited lab</a:t>
              </a:r>
            </a:p>
            <a:p>
              <a:pPr algn="ctr" eaLnBrk="0" hangingPunct="0">
                <a:defRPr/>
              </a:pPr>
              <a:r>
                <a:rPr lang="en-US" altLang="zh-CN" sz="1000" b="1" dirty="0">
                  <a:solidFill>
                    <a:srgbClr val="14447A"/>
                  </a:solidFill>
                  <a:ea typeface="MS Mincho" pitchFamily="49" charset="-128"/>
                </a:rPr>
                <a:t>(ISO/IEC 17025)</a:t>
              </a:r>
            </a:p>
            <a:p>
              <a:pPr algn="ctr" eaLnBrk="0" hangingPunct="0">
                <a:defRPr/>
              </a:pPr>
              <a:r>
                <a:rPr lang="en-US" altLang="zh-CN" sz="1000" b="1" dirty="0">
                  <a:solidFill>
                    <a:srgbClr val="14447A"/>
                  </a:solidFill>
                  <a:ea typeface="MS Mincho" pitchFamily="49" charset="-128"/>
                </a:rPr>
                <a:t>(Rec. ITU-T X.290)</a:t>
              </a:r>
            </a:p>
            <a:p>
              <a:pPr algn="ctr" eaLnBrk="0" hangingPunct="0">
                <a:defRPr/>
              </a:pPr>
              <a:endParaRPr lang="en-US" sz="1000" dirty="0">
                <a:solidFill>
                  <a:srgbClr val="14447A"/>
                </a:solidFill>
                <a:ea typeface="MS Mincho" pitchFamily="49" charset="-128"/>
              </a:endParaRPr>
            </a:p>
          </p:txBody>
        </p:sp>
        <p:sp>
          <p:nvSpPr>
            <p:cNvPr id="75" name="Text Box 7"/>
            <p:cNvSpPr txBox="1">
              <a:spLocks noChangeArrowheads="1"/>
            </p:cNvSpPr>
            <p:nvPr/>
          </p:nvSpPr>
          <p:spPr bwMode="auto">
            <a:xfrm>
              <a:off x="1234466" y="3702161"/>
              <a:ext cx="1429730" cy="581934"/>
            </a:xfrm>
            <a:prstGeom prst="rect">
              <a:avLst/>
            </a:prstGeom>
            <a:solidFill>
              <a:schemeClr val="accent1">
                <a:lumMod val="40000"/>
                <a:lumOff val="60000"/>
              </a:schemeClr>
            </a:solidFill>
            <a:ln w="28575">
              <a:solidFill>
                <a:srgbClr val="00B050"/>
              </a:solidFill>
              <a:miter lim="800000"/>
              <a:headEnd/>
              <a:tailEnd/>
            </a:ln>
            <a:scene3d>
              <a:camera prst="orthographicFront"/>
              <a:lightRig rig="threePt" dir="t"/>
            </a:scene3d>
            <a:sp3d>
              <a:bevelT w="165100" prst="coolSlant"/>
            </a:sp3d>
          </p:spPr>
          <p:txBody>
            <a:bodyPr/>
            <a:lstStyle/>
            <a:p>
              <a:pPr algn="ctr" eaLnBrk="0" hangingPunct="0">
                <a:defRPr/>
              </a:pPr>
              <a:r>
                <a:rPr lang="en-US" altLang="zh-CN" sz="1000" b="1" dirty="0">
                  <a:solidFill>
                    <a:schemeClr val="tx2">
                      <a:lumMod val="75000"/>
                    </a:schemeClr>
                  </a:solidFill>
                  <a:ea typeface="MS Mincho" pitchFamily="49" charset="-128"/>
                  <a:cs typeface="+mn-cs"/>
                </a:rPr>
                <a:t>Conformity Certificate issued by the test lab</a:t>
              </a:r>
              <a:r>
                <a:rPr lang="en-US" altLang="zh-CN" sz="1000" dirty="0">
                  <a:solidFill>
                    <a:schemeClr val="tx2">
                      <a:lumMod val="75000"/>
                    </a:schemeClr>
                  </a:solidFill>
                  <a:ea typeface="MS Mincho" pitchFamily="49" charset="-128"/>
                  <a:cs typeface="+mn-cs"/>
                </a:rPr>
                <a:t> </a:t>
              </a:r>
            </a:p>
          </p:txBody>
        </p:sp>
        <p:cxnSp>
          <p:nvCxnSpPr>
            <p:cNvPr id="76" name="Straight Arrow Connector 75"/>
            <p:cNvCxnSpPr/>
            <p:nvPr/>
          </p:nvCxnSpPr>
          <p:spPr bwMode="auto">
            <a:xfrm>
              <a:off x="1955800" y="1725613"/>
              <a:ext cx="3175" cy="369887"/>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bwMode="auto">
            <a:xfrm>
              <a:off x="1954213" y="3443288"/>
              <a:ext cx="7937" cy="300037"/>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035050" y="863600"/>
              <a:ext cx="3932238" cy="0"/>
            </a:xfrm>
            <a:prstGeom prst="line">
              <a:avLst/>
            </a:prstGeom>
            <a:ln w="28575">
              <a:solidFill>
                <a:srgbClr val="00B05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128963" y="4029075"/>
              <a:ext cx="0" cy="479425"/>
            </a:xfrm>
            <a:prstGeom prst="line">
              <a:avLst/>
            </a:prstGeom>
            <a:ln w="28575">
              <a:solidFill>
                <a:srgbClr val="00B05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1004888" y="4508500"/>
              <a:ext cx="2124075" cy="0"/>
            </a:xfrm>
            <a:prstGeom prst="line">
              <a:avLst/>
            </a:prstGeom>
            <a:ln w="28575">
              <a:solidFill>
                <a:srgbClr val="00B05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55675" y="863600"/>
              <a:ext cx="0" cy="3644900"/>
            </a:xfrm>
            <a:prstGeom prst="line">
              <a:avLst/>
            </a:prstGeom>
            <a:ln w="28575">
              <a:solidFill>
                <a:srgbClr val="00B05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1126433" y="863600"/>
              <a:ext cx="3557384" cy="307777"/>
            </a:xfrm>
            <a:prstGeom prst="rect">
              <a:avLst/>
            </a:prstGeom>
            <a:ln>
              <a:solidFill>
                <a:srgbClr val="00B050"/>
              </a:solidFill>
            </a:ln>
          </p:spPr>
          <p:txBody>
            <a:bodyPr wrap="none">
              <a:spAutoFit/>
            </a:bodyPr>
            <a:lstStyle/>
            <a:p>
              <a:pPr algn="ctr" eaLnBrk="0" hangingPunct="0">
                <a:defRPr/>
              </a:pPr>
              <a:r>
                <a:rPr lang="en-US" altLang="zh-CN" sz="1400" b="1" dirty="0">
                  <a:solidFill>
                    <a:schemeClr val="tx2">
                      <a:lumMod val="75000"/>
                    </a:schemeClr>
                  </a:solidFill>
                  <a:ea typeface="MS Mincho" pitchFamily="49" charset="-128"/>
                </a:rPr>
                <a:t>ISO/IEC Assessment Procedures </a:t>
              </a:r>
            </a:p>
          </p:txBody>
        </p:sp>
        <p:cxnSp>
          <p:nvCxnSpPr>
            <p:cNvPr id="83" name="Straight Connector 82"/>
            <p:cNvCxnSpPr/>
            <p:nvPr/>
          </p:nvCxnSpPr>
          <p:spPr>
            <a:xfrm>
              <a:off x="1949450" y="4284663"/>
              <a:ext cx="12700" cy="269875"/>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4" name="Straight Arrow Connector 83"/>
            <p:cNvCxnSpPr/>
            <p:nvPr/>
          </p:nvCxnSpPr>
          <p:spPr>
            <a:xfrm>
              <a:off x="3897313" y="3924300"/>
              <a:ext cx="0" cy="630238"/>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85" name="Line 4"/>
            <p:cNvSpPr>
              <a:spLocks noChangeShapeType="1"/>
            </p:cNvSpPr>
            <p:nvPr/>
          </p:nvSpPr>
          <p:spPr bwMode="auto">
            <a:xfrm>
              <a:off x="5345113" y="1233488"/>
              <a:ext cx="0" cy="98425"/>
            </a:xfrm>
            <a:prstGeom prst="line">
              <a:avLst/>
            </a:prstGeom>
            <a:noFill/>
            <a:ln w="12700">
              <a:noFill/>
              <a:round/>
              <a:headEnd/>
              <a:tailEnd/>
            </a:ln>
          </p:spPr>
          <p:txBody>
            <a:bodyPr/>
            <a:lstStyle/>
            <a:p>
              <a:endParaRPr lang="en-US" sz="1400"/>
            </a:p>
          </p:txBody>
        </p:sp>
        <p:sp>
          <p:nvSpPr>
            <p:cNvPr id="86" name="Rectangle 85"/>
            <p:cNvSpPr/>
            <p:nvPr/>
          </p:nvSpPr>
          <p:spPr bwMode="auto">
            <a:xfrm>
              <a:off x="5112060" y="1247724"/>
              <a:ext cx="1665185" cy="2676331"/>
            </a:xfrm>
            <a:prstGeom prst="rect">
              <a:avLst/>
            </a:prstGeom>
            <a:solidFill>
              <a:schemeClr val="accent6"/>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000">
                <a:solidFill>
                  <a:srgbClr val="FFFFFF"/>
                </a:solidFill>
              </a:endParaRPr>
            </a:p>
          </p:txBody>
        </p:sp>
        <p:sp>
          <p:nvSpPr>
            <p:cNvPr id="87" name="Text Box 26"/>
            <p:cNvSpPr txBox="1">
              <a:spLocks noChangeArrowheads="1"/>
            </p:cNvSpPr>
            <p:nvPr/>
          </p:nvSpPr>
          <p:spPr bwMode="auto">
            <a:xfrm>
              <a:off x="5157065" y="1307743"/>
              <a:ext cx="1534018" cy="411067"/>
            </a:xfrm>
            <a:prstGeom prst="rect">
              <a:avLst/>
            </a:prstGeom>
            <a:solidFill>
              <a:schemeClr val="accent3">
                <a:lumMod val="60000"/>
                <a:lumOff val="40000"/>
              </a:schemeClr>
            </a:solidFill>
            <a:ln w="28575">
              <a:solidFill>
                <a:srgbClr val="FF0000"/>
              </a:solidFill>
              <a:miter lim="800000"/>
              <a:headEnd/>
              <a:tailEnd/>
            </a:ln>
            <a:scene3d>
              <a:camera prst="orthographicFront"/>
              <a:lightRig rig="threePt" dir="t"/>
            </a:scene3d>
            <a:sp3d>
              <a:bevelT w="165100" prst="coolSlant"/>
            </a:sp3d>
          </p:spPr>
          <p:txBody>
            <a:bodyPr anchor="ctr"/>
            <a:lstStyle/>
            <a:p>
              <a:pPr eaLnBrk="0" hangingPunct="0">
                <a:defRPr/>
              </a:pPr>
              <a:r>
                <a:rPr lang="en-US" altLang="zh-CN" sz="1400" b="1" dirty="0">
                  <a:solidFill>
                    <a:srgbClr val="C00000"/>
                  </a:solidFill>
                  <a:ea typeface="SimSun" pitchFamily="2" charset="-122"/>
                </a:rPr>
                <a:t>Route 3</a:t>
              </a:r>
              <a:endParaRPr lang="en-US" sz="1400" b="1" dirty="0">
                <a:solidFill>
                  <a:srgbClr val="C00000"/>
                </a:solidFill>
              </a:endParaRPr>
            </a:p>
          </p:txBody>
        </p:sp>
        <p:sp>
          <p:nvSpPr>
            <p:cNvPr id="88" name="Text Box 7"/>
            <p:cNvSpPr txBox="1">
              <a:spLocks noChangeArrowheads="1"/>
            </p:cNvSpPr>
            <p:nvPr/>
          </p:nvSpPr>
          <p:spPr bwMode="auto">
            <a:xfrm>
              <a:off x="5202070" y="1939035"/>
              <a:ext cx="1485165" cy="1129925"/>
            </a:xfrm>
            <a:prstGeom prst="rect">
              <a:avLst/>
            </a:prstGeom>
            <a:solidFill>
              <a:srgbClr val="FFFFFF"/>
            </a:solidFill>
            <a:ln w="28575">
              <a:solidFill>
                <a:srgbClr val="FF0000"/>
              </a:solidFill>
              <a:miter lim="800000"/>
              <a:headEnd/>
              <a:tailEnd/>
            </a:ln>
            <a:scene3d>
              <a:camera prst="orthographicFront"/>
              <a:lightRig rig="threePt" dir="t"/>
            </a:scene3d>
            <a:sp3d>
              <a:bevelT w="165100" prst="coolSlant"/>
            </a:sp3d>
          </p:spPr>
          <p:txBody>
            <a:bodyPr tIns="457200" anchor="ctr"/>
            <a:lstStyle/>
            <a:p>
              <a:pPr algn="ctr" eaLnBrk="0" hangingPunct="0">
                <a:defRPr/>
              </a:pPr>
              <a:r>
                <a:rPr lang="en-US" altLang="zh-CN" sz="900" b="1" dirty="0">
                  <a:solidFill>
                    <a:srgbClr val="C00000"/>
                  </a:solidFill>
                  <a:ea typeface="MS Mincho" pitchFamily="49" charset="-128"/>
                </a:rPr>
                <a:t>Tests </a:t>
              </a:r>
              <a:r>
                <a:rPr lang="en-US" altLang="zh-CN" sz="900" b="1" dirty="0" smtClean="0">
                  <a:solidFill>
                    <a:srgbClr val="C00000"/>
                  </a:solidFill>
                  <a:ea typeface="MS Mincho" pitchFamily="49" charset="-128"/>
                </a:rPr>
                <a:t>performed</a:t>
              </a:r>
            </a:p>
            <a:p>
              <a:pPr algn="ctr" eaLnBrk="0" hangingPunct="0">
                <a:defRPr/>
              </a:pPr>
              <a:r>
                <a:rPr lang="en-US" altLang="zh-CN" sz="900" b="1" dirty="0" smtClean="0">
                  <a:solidFill>
                    <a:srgbClr val="C00000"/>
                  </a:solidFill>
                  <a:ea typeface="MS Mincho" pitchFamily="49" charset="-128"/>
                </a:rPr>
                <a:t>  in a </a:t>
              </a:r>
              <a:r>
                <a:rPr lang="en-US" altLang="zh-CN" sz="900" b="1" dirty="0">
                  <a:solidFill>
                    <a:srgbClr val="C00000"/>
                  </a:solidFill>
                  <a:ea typeface="MS Mincho" pitchFamily="49" charset="-128"/>
                </a:rPr>
                <a:t>lab selected by </a:t>
              </a:r>
              <a:r>
                <a:rPr lang="en-US" altLang="zh-CN" sz="900" b="1" dirty="0" smtClean="0">
                  <a:solidFill>
                    <a:srgbClr val="C00000"/>
                  </a:solidFill>
                  <a:ea typeface="MS Mincho" pitchFamily="49" charset="-128"/>
                </a:rPr>
                <a:t>an  </a:t>
              </a:r>
            </a:p>
            <a:p>
              <a:pPr algn="ctr" eaLnBrk="0" hangingPunct="0">
                <a:defRPr/>
              </a:pPr>
              <a:r>
                <a:rPr lang="en-US" altLang="zh-CN" sz="900" b="1" dirty="0" smtClean="0">
                  <a:solidFill>
                    <a:srgbClr val="C00000"/>
                  </a:solidFill>
                  <a:ea typeface="MS Mincho" pitchFamily="49" charset="-128"/>
                </a:rPr>
                <a:t>ITU-T </a:t>
              </a:r>
              <a:r>
                <a:rPr lang="en-US" altLang="zh-CN" sz="900" b="1" dirty="0">
                  <a:solidFill>
                    <a:srgbClr val="C00000"/>
                  </a:solidFill>
                  <a:ea typeface="MS Mincho" pitchFamily="49" charset="-128"/>
                </a:rPr>
                <a:t>A.5 agreed </a:t>
              </a:r>
              <a:r>
                <a:rPr lang="en-US" altLang="zh-CN" sz="900" b="1" dirty="0" smtClean="0">
                  <a:solidFill>
                    <a:srgbClr val="C00000"/>
                  </a:solidFill>
                  <a:ea typeface="MS Mincho" pitchFamily="49" charset="-128"/>
                </a:rPr>
                <a:t>SDO/Forum/</a:t>
              </a:r>
              <a:r>
                <a:rPr lang="en-US" altLang="zh-CN" sz="900" b="1" dirty="0" err="1" smtClean="0">
                  <a:solidFill>
                    <a:srgbClr val="C00000"/>
                  </a:solidFill>
                  <a:ea typeface="MS Mincho" pitchFamily="49" charset="-128"/>
                </a:rPr>
                <a:t>MoUs</a:t>
              </a:r>
              <a:r>
                <a:rPr lang="en-US" altLang="zh-CN" sz="900" b="1" dirty="0" smtClean="0">
                  <a:solidFill>
                    <a:srgbClr val="C00000"/>
                  </a:solidFill>
                  <a:ea typeface="MS Mincho" pitchFamily="49" charset="-128"/>
                </a:rPr>
                <a:t> (Rec</a:t>
              </a:r>
              <a:r>
                <a:rPr lang="en-US" altLang="zh-CN" sz="900" b="1" dirty="0">
                  <a:solidFill>
                    <a:srgbClr val="C00000"/>
                  </a:solidFill>
                  <a:ea typeface="MS Mincho" pitchFamily="49" charset="-128"/>
                </a:rPr>
                <a:t>. ITU-T </a:t>
              </a:r>
              <a:r>
                <a:rPr lang="en-US" altLang="zh-CN" sz="900" b="1" dirty="0" smtClean="0">
                  <a:solidFill>
                    <a:srgbClr val="C00000"/>
                  </a:solidFill>
                  <a:ea typeface="MS Mincho" pitchFamily="49" charset="-128"/>
                </a:rPr>
                <a:t>X.290</a:t>
              </a:r>
              <a:r>
                <a:rPr lang="en-US" altLang="zh-CN" sz="900" b="1" dirty="0">
                  <a:solidFill>
                    <a:srgbClr val="C00000"/>
                  </a:solidFill>
                  <a:ea typeface="MS Mincho" pitchFamily="49" charset="-128"/>
                </a:rPr>
                <a:t>)</a:t>
              </a:r>
              <a:endParaRPr lang="en-US" sz="900" b="1" dirty="0">
                <a:solidFill>
                  <a:srgbClr val="C00000"/>
                </a:solidFill>
                <a:ea typeface="MS Mincho" pitchFamily="49" charset="-128"/>
              </a:endParaRPr>
            </a:p>
            <a:p>
              <a:pPr algn="ctr" eaLnBrk="0" hangingPunct="0">
                <a:defRPr/>
              </a:pPr>
              <a:endParaRPr lang="en-US" altLang="zh-CN" sz="900" b="1" dirty="0">
                <a:solidFill>
                  <a:srgbClr val="C00000"/>
                </a:solidFill>
                <a:ea typeface="MS Mincho" pitchFamily="49" charset="-128"/>
              </a:endParaRPr>
            </a:p>
            <a:p>
              <a:pPr algn="ctr" eaLnBrk="0" hangingPunct="0">
                <a:defRPr/>
              </a:pPr>
              <a:endParaRPr lang="en-US" sz="900" b="1" dirty="0">
                <a:solidFill>
                  <a:srgbClr val="C00000"/>
                </a:solidFill>
                <a:ea typeface="MS Mincho" pitchFamily="49" charset="-128"/>
              </a:endParaRPr>
            </a:p>
            <a:p>
              <a:pPr algn="ctr" eaLnBrk="0" hangingPunct="0">
                <a:defRPr/>
              </a:pPr>
              <a:r>
                <a:rPr lang="en-US" altLang="zh-CN" sz="900" dirty="0">
                  <a:solidFill>
                    <a:srgbClr val="C00000"/>
                  </a:solidFill>
                  <a:ea typeface="MS Mincho" pitchFamily="49" charset="-128"/>
                </a:rPr>
                <a:t> </a:t>
              </a:r>
            </a:p>
          </p:txBody>
        </p:sp>
        <p:sp>
          <p:nvSpPr>
            <p:cNvPr id="89" name="Text Box 7"/>
            <p:cNvSpPr txBox="1">
              <a:spLocks noChangeArrowheads="1"/>
            </p:cNvSpPr>
            <p:nvPr/>
          </p:nvSpPr>
          <p:spPr bwMode="auto">
            <a:xfrm>
              <a:off x="5235061" y="3137992"/>
              <a:ext cx="1440160" cy="729082"/>
            </a:xfrm>
            <a:prstGeom prst="rect">
              <a:avLst/>
            </a:prstGeom>
            <a:solidFill>
              <a:srgbClr val="FFFFFF"/>
            </a:solidFill>
            <a:ln w="28575">
              <a:solidFill>
                <a:srgbClr val="FF0000"/>
              </a:solidFill>
              <a:miter lim="800000"/>
              <a:headEnd/>
              <a:tailEnd/>
            </a:ln>
            <a:scene3d>
              <a:camera prst="orthographicFront"/>
              <a:lightRig rig="threePt" dir="t"/>
            </a:scene3d>
            <a:sp3d>
              <a:bevelT w="165100" prst="coolSlant"/>
            </a:sp3d>
          </p:spPr>
          <p:txBody>
            <a:bodyPr/>
            <a:lstStyle/>
            <a:p>
              <a:pPr algn="ctr" eaLnBrk="0" hangingPunct="0">
                <a:defRPr/>
              </a:pPr>
              <a:r>
                <a:rPr lang="en-US" altLang="zh-CN" sz="1000" b="1" dirty="0">
                  <a:solidFill>
                    <a:srgbClr val="C00000"/>
                  </a:solidFill>
                  <a:ea typeface="MS Mincho" pitchFamily="49" charset="-128"/>
                </a:rPr>
                <a:t>Conformity Statement issued by the test Lab</a:t>
              </a:r>
            </a:p>
            <a:p>
              <a:pPr algn="ctr" eaLnBrk="0" hangingPunct="0">
                <a:defRPr/>
              </a:pPr>
              <a:r>
                <a:rPr lang="en-US" altLang="zh-CN" sz="1000" b="1" dirty="0">
                  <a:solidFill>
                    <a:srgbClr val="C00000"/>
                  </a:solidFill>
                  <a:ea typeface="MS Mincho" pitchFamily="49" charset="-128"/>
                </a:rPr>
                <a:t> </a:t>
              </a:r>
              <a:endParaRPr lang="en-US" altLang="zh-CN" sz="1000" dirty="0">
                <a:solidFill>
                  <a:srgbClr val="C00000"/>
                </a:solidFill>
                <a:ea typeface="MS Mincho" pitchFamily="49" charset="-128"/>
              </a:endParaRPr>
            </a:p>
          </p:txBody>
        </p:sp>
        <p:sp>
          <p:nvSpPr>
            <p:cNvPr id="90" name="Rectangle 89"/>
            <p:cNvSpPr/>
            <p:nvPr/>
          </p:nvSpPr>
          <p:spPr bwMode="auto">
            <a:xfrm>
              <a:off x="6957265" y="1243211"/>
              <a:ext cx="1665185" cy="2676331"/>
            </a:xfrm>
            <a:prstGeom prst="rect">
              <a:avLst/>
            </a:prstGeom>
            <a:solidFill>
              <a:schemeClr val="accent6"/>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000">
                <a:solidFill>
                  <a:srgbClr val="FFFFFF"/>
                </a:solidFill>
              </a:endParaRPr>
            </a:p>
          </p:txBody>
        </p:sp>
        <p:sp>
          <p:nvSpPr>
            <p:cNvPr id="91" name="Text Box 26"/>
            <p:cNvSpPr txBox="1">
              <a:spLocks noChangeArrowheads="1"/>
            </p:cNvSpPr>
            <p:nvPr/>
          </p:nvSpPr>
          <p:spPr bwMode="auto">
            <a:xfrm>
              <a:off x="7002270" y="1313604"/>
              <a:ext cx="1534018" cy="411067"/>
            </a:xfrm>
            <a:prstGeom prst="rect">
              <a:avLst/>
            </a:prstGeom>
            <a:solidFill>
              <a:schemeClr val="accent3">
                <a:lumMod val="60000"/>
                <a:lumOff val="40000"/>
              </a:schemeClr>
            </a:solidFill>
            <a:ln w="28575">
              <a:solidFill>
                <a:srgbClr val="FF0000"/>
              </a:solidFill>
              <a:miter lim="800000"/>
              <a:headEnd/>
              <a:tailEnd/>
            </a:ln>
            <a:scene3d>
              <a:camera prst="orthographicFront"/>
              <a:lightRig rig="threePt" dir="t"/>
            </a:scene3d>
            <a:sp3d>
              <a:bevelT w="165100" prst="coolSlant"/>
            </a:sp3d>
          </p:spPr>
          <p:txBody>
            <a:bodyPr anchor="ctr"/>
            <a:lstStyle/>
            <a:p>
              <a:pPr eaLnBrk="0" hangingPunct="0">
                <a:defRPr/>
              </a:pPr>
              <a:r>
                <a:rPr lang="en-US" altLang="zh-CN" sz="1400" b="1" dirty="0">
                  <a:solidFill>
                    <a:srgbClr val="C00000"/>
                  </a:solidFill>
                  <a:ea typeface="SimSun" pitchFamily="2" charset="-122"/>
                </a:rPr>
                <a:t>Route 4</a:t>
              </a:r>
              <a:endParaRPr lang="en-US" sz="1400" b="1" dirty="0">
                <a:solidFill>
                  <a:srgbClr val="C00000"/>
                </a:solidFill>
              </a:endParaRPr>
            </a:p>
          </p:txBody>
        </p:sp>
        <p:sp>
          <p:nvSpPr>
            <p:cNvPr id="92" name="Text Box 7"/>
            <p:cNvSpPr txBox="1">
              <a:spLocks noChangeArrowheads="1"/>
            </p:cNvSpPr>
            <p:nvPr/>
          </p:nvSpPr>
          <p:spPr bwMode="auto">
            <a:xfrm>
              <a:off x="7047275" y="1943835"/>
              <a:ext cx="1485165" cy="912170"/>
            </a:xfrm>
            <a:prstGeom prst="rect">
              <a:avLst/>
            </a:prstGeom>
            <a:solidFill>
              <a:srgbClr val="FFFFFF"/>
            </a:solidFill>
            <a:ln w="28575">
              <a:solidFill>
                <a:srgbClr val="FF0000"/>
              </a:solidFill>
              <a:miter lim="800000"/>
              <a:headEnd/>
              <a:tailEnd/>
            </a:ln>
            <a:scene3d>
              <a:camera prst="orthographicFront"/>
              <a:lightRig rig="threePt" dir="t"/>
            </a:scene3d>
            <a:sp3d>
              <a:bevelT w="165100" prst="coolSlant"/>
            </a:sp3d>
          </p:spPr>
          <p:txBody>
            <a:bodyPr tIns="137160" anchor="t"/>
            <a:lstStyle/>
            <a:p>
              <a:pPr algn="ctr" eaLnBrk="0" hangingPunct="0">
                <a:defRPr/>
              </a:pPr>
              <a:r>
                <a:rPr lang="en-US" altLang="zh-CN" sz="900" b="1" dirty="0" smtClean="0">
                  <a:solidFill>
                    <a:srgbClr val="C00000"/>
                  </a:solidFill>
                  <a:ea typeface="MS Mincho" pitchFamily="49" charset="-128"/>
                </a:rPr>
                <a:t>ITU Members Only</a:t>
              </a:r>
            </a:p>
            <a:p>
              <a:pPr algn="ctr" eaLnBrk="0" hangingPunct="0">
                <a:defRPr/>
              </a:pPr>
              <a:r>
                <a:rPr lang="en-US" altLang="zh-CN" sz="900" b="1" dirty="0" smtClean="0">
                  <a:solidFill>
                    <a:srgbClr val="C00000"/>
                  </a:solidFill>
                  <a:ea typeface="MS Mincho" pitchFamily="49" charset="-128"/>
                </a:rPr>
                <a:t>Tests </a:t>
              </a:r>
              <a:r>
                <a:rPr lang="en-US" altLang="zh-CN" sz="900" b="1" dirty="0">
                  <a:solidFill>
                    <a:srgbClr val="C00000"/>
                  </a:solidFill>
                  <a:ea typeface="MS Mincho" pitchFamily="49" charset="-128"/>
                </a:rPr>
                <a:t>performed  in </a:t>
              </a:r>
            </a:p>
            <a:p>
              <a:pPr algn="ctr" eaLnBrk="0" hangingPunct="0">
                <a:defRPr/>
              </a:pPr>
              <a:r>
                <a:rPr lang="en-US" altLang="zh-CN" sz="900" b="1" dirty="0">
                  <a:solidFill>
                    <a:srgbClr val="C00000"/>
                  </a:solidFill>
                  <a:ea typeface="MS Mincho" pitchFamily="49" charset="-128"/>
                </a:rPr>
                <a:t>a  1</a:t>
              </a:r>
              <a:r>
                <a:rPr lang="en-US" altLang="zh-CN" sz="900" b="1" baseline="30000" dirty="0">
                  <a:solidFill>
                    <a:srgbClr val="C00000"/>
                  </a:solidFill>
                  <a:ea typeface="MS Mincho" pitchFamily="49" charset="-128"/>
                </a:rPr>
                <a:t>st</a:t>
              </a:r>
              <a:r>
                <a:rPr lang="en-US" altLang="zh-CN" sz="900" b="1" dirty="0">
                  <a:solidFill>
                    <a:srgbClr val="C00000"/>
                  </a:solidFill>
                  <a:ea typeface="MS Mincho" pitchFamily="49" charset="-128"/>
                </a:rPr>
                <a:t>, 2</a:t>
              </a:r>
              <a:r>
                <a:rPr lang="en-US" altLang="zh-CN" sz="900" b="1" baseline="30000" dirty="0">
                  <a:solidFill>
                    <a:srgbClr val="C00000"/>
                  </a:solidFill>
                  <a:ea typeface="MS Mincho" pitchFamily="49" charset="-128"/>
                </a:rPr>
                <a:t>nd</a:t>
              </a:r>
              <a:r>
                <a:rPr lang="en-US" altLang="zh-CN" sz="900" b="1" dirty="0">
                  <a:solidFill>
                    <a:srgbClr val="C00000"/>
                  </a:solidFill>
                  <a:ea typeface="MS Mincho" pitchFamily="49" charset="-128"/>
                </a:rPr>
                <a:t> or 3</a:t>
              </a:r>
              <a:r>
                <a:rPr lang="en-US" altLang="zh-CN" sz="900" b="1" baseline="30000" dirty="0">
                  <a:solidFill>
                    <a:srgbClr val="C00000"/>
                  </a:solidFill>
                  <a:ea typeface="MS Mincho" pitchFamily="49" charset="-128"/>
                </a:rPr>
                <a:t>rd</a:t>
              </a:r>
              <a:r>
                <a:rPr lang="en-US" altLang="zh-CN" sz="900" b="1" dirty="0">
                  <a:solidFill>
                    <a:srgbClr val="C00000"/>
                  </a:solidFill>
                  <a:ea typeface="MS Mincho" pitchFamily="49" charset="-128"/>
                </a:rPr>
                <a:t> party lab. </a:t>
              </a:r>
              <a:endParaRPr lang="en-US" sz="900" b="1" dirty="0">
                <a:solidFill>
                  <a:srgbClr val="C00000"/>
                </a:solidFill>
                <a:ea typeface="MS Mincho" pitchFamily="49" charset="-128"/>
              </a:endParaRPr>
            </a:p>
            <a:p>
              <a:pPr algn="ctr" eaLnBrk="0" hangingPunct="0">
                <a:defRPr/>
              </a:pPr>
              <a:endParaRPr lang="en-US" altLang="zh-CN" sz="900" b="1" dirty="0">
                <a:solidFill>
                  <a:srgbClr val="C00000"/>
                </a:solidFill>
                <a:ea typeface="MS Mincho" pitchFamily="49" charset="-128"/>
              </a:endParaRPr>
            </a:p>
            <a:p>
              <a:pPr algn="ctr" eaLnBrk="0" hangingPunct="0">
                <a:defRPr/>
              </a:pPr>
              <a:endParaRPr lang="en-US" sz="900" b="1" dirty="0">
                <a:solidFill>
                  <a:srgbClr val="C00000"/>
                </a:solidFill>
                <a:ea typeface="MS Mincho" pitchFamily="49" charset="-128"/>
              </a:endParaRPr>
            </a:p>
            <a:p>
              <a:pPr algn="ctr" eaLnBrk="0" hangingPunct="0">
                <a:defRPr/>
              </a:pPr>
              <a:r>
                <a:rPr lang="en-US" altLang="zh-CN" sz="900" dirty="0">
                  <a:solidFill>
                    <a:srgbClr val="C00000"/>
                  </a:solidFill>
                  <a:ea typeface="MS Mincho" pitchFamily="49" charset="-128"/>
                </a:rPr>
                <a:t> </a:t>
              </a:r>
            </a:p>
          </p:txBody>
        </p:sp>
        <p:sp>
          <p:nvSpPr>
            <p:cNvPr id="93" name="Text Box 7"/>
            <p:cNvSpPr txBox="1">
              <a:spLocks noChangeArrowheads="1"/>
            </p:cNvSpPr>
            <p:nvPr/>
          </p:nvSpPr>
          <p:spPr bwMode="auto">
            <a:xfrm>
              <a:off x="7047275" y="3068960"/>
              <a:ext cx="1440160" cy="769967"/>
            </a:xfrm>
            <a:prstGeom prst="rect">
              <a:avLst/>
            </a:prstGeom>
            <a:solidFill>
              <a:srgbClr val="FFFFFF"/>
            </a:solidFill>
            <a:ln w="28575">
              <a:solidFill>
                <a:srgbClr val="FF0000"/>
              </a:solidFill>
              <a:miter lim="800000"/>
              <a:headEnd/>
              <a:tailEnd/>
            </a:ln>
            <a:scene3d>
              <a:camera prst="orthographicFront"/>
              <a:lightRig rig="threePt" dir="t"/>
            </a:scene3d>
            <a:sp3d>
              <a:bevelT w="165100" prst="coolSlant"/>
            </a:sp3d>
          </p:spPr>
          <p:txBody>
            <a:bodyPr/>
            <a:lstStyle/>
            <a:p>
              <a:pPr algn="ctr" eaLnBrk="0" hangingPunct="0">
                <a:defRPr/>
              </a:pPr>
              <a:r>
                <a:rPr lang="en-US" altLang="zh-CN" sz="1000" b="1" dirty="0">
                  <a:solidFill>
                    <a:srgbClr val="C00000"/>
                  </a:solidFill>
                  <a:ea typeface="MS Mincho" pitchFamily="49" charset="-128"/>
                </a:rPr>
                <a:t>Self-Declaration of Compliance issued  by the Supplier</a:t>
              </a:r>
            </a:p>
            <a:p>
              <a:pPr algn="ctr" eaLnBrk="0" hangingPunct="0">
                <a:defRPr/>
              </a:pPr>
              <a:r>
                <a:rPr lang="en-US" altLang="zh-CN" sz="1000" b="1" dirty="0">
                  <a:solidFill>
                    <a:srgbClr val="C00000"/>
                  </a:solidFill>
                  <a:ea typeface="MS Mincho" pitchFamily="49" charset="-128"/>
                </a:rPr>
                <a:t> </a:t>
              </a:r>
              <a:endParaRPr lang="en-US" altLang="zh-CN" sz="1000" dirty="0">
                <a:solidFill>
                  <a:srgbClr val="C00000"/>
                </a:solidFill>
                <a:ea typeface="MS Mincho" pitchFamily="49" charset="-128"/>
              </a:endParaRPr>
            </a:p>
          </p:txBody>
        </p:sp>
        <p:cxnSp>
          <p:nvCxnSpPr>
            <p:cNvPr id="94" name="Straight Arrow Connector 93"/>
            <p:cNvCxnSpPr>
              <a:endCxn id="88" idx="0"/>
            </p:cNvCxnSpPr>
            <p:nvPr/>
          </p:nvCxnSpPr>
          <p:spPr bwMode="auto">
            <a:xfrm>
              <a:off x="5922963" y="1673225"/>
              <a:ext cx="21690" cy="26581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bwMode="auto">
            <a:xfrm>
              <a:off x="7767638" y="1719263"/>
              <a:ext cx="0" cy="249237"/>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bwMode="auto">
            <a:xfrm flipV="1">
              <a:off x="5967413" y="3878263"/>
              <a:ext cx="0" cy="585787"/>
            </a:xfrm>
            <a:prstGeom prst="line">
              <a:avLst/>
            </a:prstGeom>
            <a:ln>
              <a:solidFill>
                <a:srgbClr val="FF0000"/>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7" name="Straight Arrow Connector 96"/>
            <p:cNvCxnSpPr>
              <a:endCxn id="93" idx="0"/>
            </p:cNvCxnSpPr>
            <p:nvPr/>
          </p:nvCxnSpPr>
          <p:spPr bwMode="auto">
            <a:xfrm flipH="1">
              <a:off x="7767355" y="2863850"/>
              <a:ext cx="283" cy="20511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021263" y="863600"/>
              <a:ext cx="3646487"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802688" y="863600"/>
              <a:ext cx="0" cy="310515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067300" y="4014788"/>
              <a:ext cx="3690938"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5021263" y="863600"/>
              <a:ext cx="0" cy="310515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960938" y="863600"/>
              <a:ext cx="0" cy="3151188"/>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03" name="Rectangle 126"/>
            <p:cNvSpPr>
              <a:spLocks noChangeArrowheads="1"/>
            </p:cNvSpPr>
            <p:nvPr/>
          </p:nvSpPr>
          <p:spPr bwMode="auto">
            <a:xfrm>
              <a:off x="5425536" y="863600"/>
              <a:ext cx="3033202" cy="307777"/>
            </a:xfrm>
            <a:prstGeom prst="rect">
              <a:avLst/>
            </a:prstGeom>
            <a:noFill/>
            <a:ln w="9525">
              <a:noFill/>
              <a:miter lim="800000"/>
              <a:headEnd/>
              <a:tailEnd/>
            </a:ln>
          </p:spPr>
          <p:txBody>
            <a:bodyPr wrap="none">
              <a:spAutoFit/>
            </a:bodyPr>
            <a:lstStyle/>
            <a:p>
              <a:pPr algn="ctr" eaLnBrk="0" hangingPunct="0"/>
              <a:r>
                <a:rPr lang="en-US" sz="1400" b="1">
                  <a:solidFill>
                    <a:srgbClr val="14447A"/>
                  </a:solidFill>
                </a:rPr>
                <a:t>Self-assessment Procedures</a:t>
              </a:r>
              <a:endParaRPr lang="en-US" altLang="zh-CN" sz="1400" b="1">
                <a:solidFill>
                  <a:srgbClr val="14447A"/>
                </a:solidFill>
                <a:ea typeface="MS Mincho" pitchFamily="49" charset="-128"/>
              </a:endParaRPr>
            </a:p>
          </p:txBody>
        </p:sp>
        <p:cxnSp>
          <p:nvCxnSpPr>
            <p:cNvPr id="104" name="Straight Connector 103"/>
            <p:cNvCxnSpPr/>
            <p:nvPr/>
          </p:nvCxnSpPr>
          <p:spPr>
            <a:xfrm>
              <a:off x="3131840" y="4005064"/>
              <a:ext cx="1800200"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5004048" y="4941168"/>
              <a:ext cx="0" cy="630238"/>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29" name="Slide Number Placeholder 4"/>
          <p:cNvSpPr>
            <a:spLocks noGrp="1"/>
          </p:cNvSpPr>
          <p:nvPr>
            <p:ph type="sldNum" sz="quarter" idx="11"/>
          </p:nvPr>
        </p:nvSpPr>
        <p:spPr>
          <a:xfrm>
            <a:off x="7812360" y="6021288"/>
            <a:ext cx="1366838" cy="431800"/>
          </a:xfrm>
          <a:noFill/>
        </p:spPr>
        <p:txBody>
          <a:bodyPr/>
          <a:lstStyle/>
          <a:p>
            <a:fld id="{C11C76F9-E49B-42FB-A55A-EA03BAE1074F}" type="slidenum">
              <a:rPr lang="en-US"/>
              <a:pPr/>
              <a:t>28</a:t>
            </a:fld>
            <a:endParaRPr lang="en-US" dirty="0"/>
          </a:p>
        </p:txBody>
      </p:sp>
      <p:sp>
        <p:nvSpPr>
          <p:cNvPr id="103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034" name="Title 1"/>
          <p:cNvSpPr>
            <a:spLocks noGrp="1"/>
          </p:cNvSpPr>
          <p:nvPr>
            <p:ph type="title"/>
          </p:nvPr>
        </p:nvSpPr>
        <p:spPr>
          <a:xfrm>
            <a:off x="0" y="0"/>
            <a:ext cx="9144000" cy="980728"/>
          </a:xfrm>
        </p:spPr>
        <p:txBody>
          <a:bodyPr/>
          <a:lstStyle/>
          <a:p>
            <a:r>
              <a:rPr lang="en-US" dirty="0" smtClean="0"/>
              <a:t>Testing, Certification &amp; Accreditation</a:t>
            </a:r>
          </a:p>
        </p:txBody>
      </p:sp>
      <p:pic>
        <p:nvPicPr>
          <p:cNvPr id="1031" name="Picture 6" descr="I:\Clipart\Smileys\thinking-idea-animated-animation-000339-design.gif"/>
          <p:cNvPicPr>
            <a:picLocks noChangeAspect="1" noChangeArrowheads="1" noCrop="1"/>
          </p:cNvPicPr>
          <p:nvPr/>
        </p:nvPicPr>
        <p:blipFill>
          <a:blip r:embed="rId3" cstate="print"/>
          <a:srcRect/>
          <a:stretch>
            <a:fillRect/>
          </a:stretch>
        </p:blipFill>
        <p:spPr bwMode="auto">
          <a:xfrm>
            <a:off x="7966091" y="836712"/>
            <a:ext cx="753616" cy="953795"/>
          </a:xfrm>
          <a:prstGeom prst="rect">
            <a:avLst/>
          </a:prstGeom>
          <a:noFill/>
          <a:ln w="9525">
            <a:noFill/>
            <a:miter lim="800000"/>
            <a:headEnd/>
            <a:tailEnd/>
          </a:ln>
        </p:spPr>
      </p:pic>
      <p:pic>
        <p:nvPicPr>
          <p:cNvPr id="1033" name="Picture 12" descr="http://www.graphicsfactory.com/clip-art/image_files/tn_image/5/755865-tn_BIB0146.gif"/>
          <p:cNvPicPr>
            <a:picLocks noChangeAspect="1" noChangeArrowheads="1"/>
          </p:cNvPicPr>
          <p:nvPr/>
        </p:nvPicPr>
        <p:blipFill>
          <a:blip r:embed="rId4" cstate="print"/>
          <a:srcRect/>
          <a:stretch>
            <a:fillRect/>
          </a:stretch>
        </p:blipFill>
        <p:spPr bwMode="auto">
          <a:xfrm>
            <a:off x="6271435" y="1200943"/>
            <a:ext cx="432048" cy="428447"/>
          </a:xfrm>
          <a:prstGeom prst="rect">
            <a:avLst/>
          </a:prstGeom>
          <a:noFill/>
          <a:ln w="9525">
            <a:noFill/>
            <a:miter lim="800000"/>
            <a:headEnd/>
            <a:tailEnd/>
          </a:ln>
        </p:spPr>
      </p:pic>
      <p:pic>
        <p:nvPicPr>
          <p:cNvPr id="1032" name="Picture 8" descr="smiley-face.jpg A smiley face for Madame Mouget! image by superhiro_2008"/>
          <p:cNvPicPr>
            <a:picLocks noChangeAspect="1" noChangeArrowheads="1"/>
          </p:cNvPicPr>
          <p:nvPr/>
        </p:nvPicPr>
        <p:blipFill>
          <a:blip r:embed="rId5" cstate="print"/>
          <a:srcRect/>
          <a:stretch>
            <a:fillRect/>
          </a:stretch>
        </p:blipFill>
        <p:spPr bwMode="auto">
          <a:xfrm>
            <a:off x="2703855" y="1237301"/>
            <a:ext cx="432047" cy="437381"/>
          </a:xfrm>
          <a:prstGeom prst="rect">
            <a:avLst/>
          </a:prstGeom>
          <a:noFill/>
          <a:ln w="9525">
            <a:noFill/>
            <a:miter lim="800000"/>
            <a:headEnd/>
            <a:tailEnd/>
          </a:ln>
        </p:spPr>
      </p:pic>
      <p:sp>
        <p:nvSpPr>
          <p:cNvPr id="50" name="Oval 49"/>
          <p:cNvSpPr/>
          <p:nvPr/>
        </p:nvSpPr>
        <p:spPr bwMode="auto">
          <a:xfrm>
            <a:off x="6886688" y="1700808"/>
            <a:ext cx="1872208" cy="1944216"/>
          </a:xfrm>
          <a:prstGeom prst="ellipse">
            <a:avLst/>
          </a:prstGeom>
          <a:solidFill>
            <a:srgbClr val="FF3300">
              <a:alpha val="3200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endParaRPr lang="en-US" smtClean="0"/>
          </a:p>
        </p:txBody>
      </p:sp>
      <p:sp>
        <p:nvSpPr>
          <p:cNvPr id="1027" name="Content Placeholder 2"/>
          <p:cNvSpPr>
            <a:spLocks noGrp="1"/>
          </p:cNvSpPr>
          <p:nvPr>
            <p:ph idx="1"/>
          </p:nvPr>
        </p:nvSpPr>
        <p:spPr>
          <a:xfrm>
            <a:off x="-108520" y="5949280"/>
            <a:ext cx="9252520" cy="841499"/>
          </a:xfrm>
          <a:solidFill>
            <a:srgbClr val="FF0000"/>
          </a:solidFill>
        </p:spPr>
        <p:txBody>
          <a:bodyPr/>
          <a:lstStyle/>
          <a:p>
            <a:pPr algn="ctr">
              <a:buNone/>
            </a:pPr>
            <a:r>
              <a:rPr lang="en-US" sz="2000" b="1" dirty="0" smtClean="0">
                <a:solidFill>
                  <a:schemeClr val="bg1"/>
                </a:solidFill>
              </a:rPr>
              <a:t>JCA-CIT proposed that an </a:t>
            </a:r>
            <a:r>
              <a:rPr lang="en-US" sz="2000" b="1" dirty="0" err="1" smtClean="0">
                <a:solidFill>
                  <a:schemeClr val="bg1"/>
                </a:solidFill>
              </a:rPr>
              <a:t>sDoC</a:t>
            </a:r>
            <a:r>
              <a:rPr lang="en-US" sz="2000" b="1" dirty="0" smtClean="0">
                <a:solidFill>
                  <a:schemeClr val="bg1"/>
                </a:solidFill>
              </a:rPr>
              <a:t> would be accepted, provided</a:t>
            </a:r>
          </a:p>
          <a:p>
            <a:pPr algn="ctr">
              <a:buNone/>
            </a:pPr>
            <a:r>
              <a:rPr lang="en-US" sz="2000" b="1" dirty="0" smtClean="0">
                <a:solidFill>
                  <a:schemeClr val="bg1"/>
                </a:solidFill>
              </a:rPr>
              <a:t>that the user is aware of the level of confidence in each track.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ircle(in)">
                                      <p:cBhvr>
                                        <p:cTn id="7" dur="1000"/>
                                        <p:tgtEl>
                                          <p:spTgt spid="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27">
                                            <p:bg/>
                                          </p:spTgt>
                                        </p:tgtEl>
                                        <p:attrNameLst>
                                          <p:attrName>style.visibility</p:attrName>
                                        </p:attrNameLst>
                                      </p:cBhvr>
                                      <p:to>
                                        <p:strVal val="visible"/>
                                      </p:to>
                                    </p:set>
                                    <p:animEffect transition="in" filter="circle(in)">
                                      <p:cBhvr>
                                        <p:cTn id="10" dur="1000"/>
                                        <p:tgtEl>
                                          <p:spTgt spid="1027">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Effect transition="in" filter="circle(in)">
                                      <p:cBhvr>
                                        <p:cTn id="13" dur="1000"/>
                                        <p:tgtEl>
                                          <p:spTgt spid="1027">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27">
                                            <p:txEl>
                                              <p:pRg st="1" end="1"/>
                                            </p:txEl>
                                          </p:spTgt>
                                        </p:tgtEl>
                                        <p:attrNameLst>
                                          <p:attrName>style.visibility</p:attrName>
                                        </p:attrNameLst>
                                      </p:cBhvr>
                                      <p:to>
                                        <p:strVal val="visible"/>
                                      </p:to>
                                    </p:set>
                                    <p:animEffect transition="in" filter="circle(in)">
                                      <p:cBhvr>
                                        <p:cTn id="16" dur="1000"/>
                                        <p:tgtEl>
                                          <p:spTgt spid="1027">
                                            <p:txEl>
                                              <p:pRg st="1" end="1"/>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p:cTn id="19" dur="500" fill="hold"/>
                                        <p:tgtEl>
                                          <p:spTgt spid="1032"/>
                                        </p:tgtEl>
                                        <p:attrNameLst>
                                          <p:attrName>ppt_w</p:attrName>
                                        </p:attrNameLst>
                                      </p:cBhvr>
                                      <p:tavLst>
                                        <p:tav tm="0">
                                          <p:val>
                                            <p:fltVal val="0"/>
                                          </p:val>
                                        </p:tav>
                                        <p:tav tm="100000">
                                          <p:val>
                                            <p:strVal val="#ppt_w"/>
                                          </p:val>
                                        </p:tav>
                                      </p:tavLst>
                                    </p:anim>
                                    <p:anim calcmode="lin" valueType="num">
                                      <p:cBhvr>
                                        <p:cTn id="20" dur="500" fill="hold"/>
                                        <p:tgtEl>
                                          <p:spTgt spid="1032"/>
                                        </p:tgtEl>
                                        <p:attrNameLst>
                                          <p:attrName>ppt_h</p:attrName>
                                        </p:attrNameLst>
                                      </p:cBhvr>
                                      <p:tavLst>
                                        <p:tav tm="0">
                                          <p:val>
                                            <p:fltVal val="0"/>
                                          </p:val>
                                        </p:tav>
                                        <p:tav tm="100000">
                                          <p:val>
                                            <p:strVal val="#ppt_h"/>
                                          </p:val>
                                        </p:tav>
                                      </p:tavLst>
                                    </p:anim>
                                    <p:animEffect transition="in" filter="fade">
                                      <p:cBhvr>
                                        <p:cTn id="21" dur="500"/>
                                        <p:tgtEl>
                                          <p:spTgt spid="1032"/>
                                        </p:tgtEl>
                                      </p:cBhvr>
                                    </p:animEffect>
                                  </p:childTnLst>
                                </p:cTn>
                              </p:par>
                              <p:par>
                                <p:cTn id="22" presetID="53" presetClass="entr" presetSubtype="0" fill="hold" nodeType="withEffect">
                                  <p:stCondLst>
                                    <p:cond delay="0"/>
                                  </p:stCondLst>
                                  <p:childTnLst>
                                    <p:set>
                                      <p:cBhvr>
                                        <p:cTn id="23" dur="1" fill="hold">
                                          <p:stCondLst>
                                            <p:cond delay="0"/>
                                          </p:stCondLst>
                                        </p:cTn>
                                        <p:tgtEl>
                                          <p:spTgt spid="1033"/>
                                        </p:tgtEl>
                                        <p:attrNameLst>
                                          <p:attrName>style.visibility</p:attrName>
                                        </p:attrNameLst>
                                      </p:cBhvr>
                                      <p:to>
                                        <p:strVal val="visible"/>
                                      </p:to>
                                    </p:set>
                                    <p:anim calcmode="lin" valueType="num">
                                      <p:cBhvr>
                                        <p:cTn id="24" dur="500" fill="hold"/>
                                        <p:tgtEl>
                                          <p:spTgt spid="1033"/>
                                        </p:tgtEl>
                                        <p:attrNameLst>
                                          <p:attrName>ppt_w</p:attrName>
                                        </p:attrNameLst>
                                      </p:cBhvr>
                                      <p:tavLst>
                                        <p:tav tm="0">
                                          <p:val>
                                            <p:fltVal val="0"/>
                                          </p:val>
                                        </p:tav>
                                        <p:tav tm="100000">
                                          <p:val>
                                            <p:strVal val="#ppt_w"/>
                                          </p:val>
                                        </p:tav>
                                      </p:tavLst>
                                    </p:anim>
                                    <p:anim calcmode="lin" valueType="num">
                                      <p:cBhvr>
                                        <p:cTn id="25" dur="500" fill="hold"/>
                                        <p:tgtEl>
                                          <p:spTgt spid="1033"/>
                                        </p:tgtEl>
                                        <p:attrNameLst>
                                          <p:attrName>ppt_h</p:attrName>
                                        </p:attrNameLst>
                                      </p:cBhvr>
                                      <p:tavLst>
                                        <p:tav tm="0">
                                          <p:val>
                                            <p:fltVal val="0"/>
                                          </p:val>
                                        </p:tav>
                                        <p:tav tm="100000">
                                          <p:val>
                                            <p:strVal val="#ppt_h"/>
                                          </p:val>
                                        </p:tav>
                                      </p:tavLst>
                                    </p:anim>
                                    <p:animEffect transition="in" filter="fade">
                                      <p:cBhvr>
                                        <p:cTn id="26" dur="500"/>
                                        <p:tgtEl>
                                          <p:spTgt spid="1033"/>
                                        </p:tgtEl>
                                      </p:cBhvr>
                                    </p:animEffect>
                                  </p:childTnLst>
                                </p:cTn>
                              </p:par>
                              <p:par>
                                <p:cTn id="27" presetID="53" presetClass="entr" presetSubtype="0" fill="hold" nodeType="withEffect">
                                  <p:stCondLst>
                                    <p:cond delay="0"/>
                                  </p:stCondLst>
                                  <p:childTnLst>
                                    <p:set>
                                      <p:cBhvr>
                                        <p:cTn id="28" dur="1" fill="hold">
                                          <p:stCondLst>
                                            <p:cond delay="0"/>
                                          </p:stCondLst>
                                        </p:cTn>
                                        <p:tgtEl>
                                          <p:spTgt spid="1031"/>
                                        </p:tgtEl>
                                        <p:attrNameLst>
                                          <p:attrName>style.visibility</p:attrName>
                                        </p:attrNameLst>
                                      </p:cBhvr>
                                      <p:to>
                                        <p:strVal val="visible"/>
                                      </p:to>
                                    </p:set>
                                    <p:anim calcmode="lin" valueType="num">
                                      <p:cBhvr>
                                        <p:cTn id="29" dur="500" fill="hold"/>
                                        <p:tgtEl>
                                          <p:spTgt spid="1031"/>
                                        </p:tgtEl>
                                        <p:attrNameLst>
                                          <p:attrName>ppt_w</p:attrName>
                                        </p:attrNameLst>
                                      </p:cBhvr>
                                      <p:tavLst>
                                        <p:tav tm="0">
                                          <p:val>
                                            <p:fltVal val="0"/>
                                          </p:val>
                                        </p:tav>
                                        <p:tav tm="100000">
                                          <p:val>
                                            <p:strVal val="#ppt_w"/>
                                          </p:val>
                                        </p:tav>
                                      </p:tavLst>
                                    </p:anim>
                                    <p:anim calcmode="lin" valueType="num">
                                      <p:cBhvr>
                                        <p:cTn id="30" dur="500" fill="hold"/>
                                        <p:tgtEl>
                                          <p:spTgt spid="1031"/>
                                        </p:tgtEl>
                                        <p:attrNameLst>
                                          <p:attrName>ppt_h</p:attrName>
                                        </p:attrNameLst>
                                      </p:cBhvr>
                                      <p:tavLst>
                                        <p:tav tm="0">
                                          <p:val>
                                            <p:fltVal val="0"/>
                                          </p:val>
                                        </p:tav>
                                        <p:tav tm="100000">
                                          <p:val>
                                            <p:strVal val="#ppt_h"/>
                                          </p:val>
                                        </p:tav>
                                      </p:tavLst>
                                    </p:anim>
                                    <p:animEffect transition="in" filter="fade">
                                      <p:cBhvr>
                                        <p:cTn id="31"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027"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Importance of the Accreditation issue</a:t>
            </a:r>
          </a:p>
        </p:txBody>
      </p:sp>
      <p:sp>
        <p:nvSpPr>
          <p:cNvPr id="25604" name="Slide Number Placeholder 4"/>
          <p:cNvSpPr>
            <a:spLocks noGrp="1"/>
          </p:cNvSpPr>
          <p:nvPr>
            <p:ph type="sldNum" sz="quarter" idx="11"/>
          </p:nvPr>
        </p:nvSpPr>
        <p:spPr>
          <a:xfrm>
            <a:off x="7308850" y="6309568"/>
            <a:ext cx="1366838" cy="431800"/>
          </a:xfrm>
          <a:noFill/>
        </p:spPr>
        <p:txBody>
          <a:bodyPr/>
          <a:lstStyle/>
          <a:p>
            <a:fld id="{CAFCCC52-337B-41DA-B3C2-49899F246D18}" type="slidenum">
              <a:rPr lang="en-US"/>
              <a:pPr/>
              <a:t>29</a:t>
            </a:fld>
            <a:endParaRPr lang="en-US"/>
          </a:p>
        </p:txBody>
      </p:sp>
      <p:sp>
        <p:nvSpPr>
          <p:cNvPr id="25605" name="Content Placeholder 7"/>
          <p:cNvSpPr>
            <a:spLocks noGrp="1"/>
          </p:cNvSpPr>
          <p:nvPr>
            <p:ph idx="1"/>
          </p:nvPr>
        </p:nvSpPr>
        <p:spPr>
          <a:xfrm>
            <a:off x="428625" y="1071563"/>
            <a:ext cx="8472488" cy="4525962"/>
          </a:xfrm>
        </p:spPr>
        <p:txBody>
          <a:bodyPr/>
          <a:lstStyle/>
          <a:p>
            <a:pPr algn="just"/>
            <a:r>
              <a:rPr lang="en-US" sz="2000" dirty="0" smtClean="0"/>
              <a:t>Incremental costs added, but more long-term benefits to all, plus increased confidence in the products.</a:t>
            </a:r>
          </a:p>
          <a:p>
            <a:pPr algn="just"/>
            <a:r>
              <a:rPr lang="en-US" sz="2000" dirty="0" smtClean="0"/>
              <a:t>National certification should rely on accredited testing procedures to have level playing ground for all vendors. </a:t>
            </a:r>
          </a:p>
          <a:p>
            <a:pPr algn="just"/>
            <a:r>
              <a:rPr lang="en-US" sz="2000" dirty="0" smtClean="0"/>
              <a:t>Flourishing testing and accreditation businesses will lead to better affordable testing and accredited certification economics to all players. </a:t>
            </a:r>
          </a:p>
          <a:p>
            <a:pPr algn="just"/>
            <a:r>
              <a:rPr lang="en-US" sz="2000" b="1" dirty="0" smtClean="0"/>
              <a:t>M</a:t>
            </a:r>
            <a:r>
              <a:rPr lang="en-US" sz="2000" dirty="0" smtClean="0"/>
              <a:t>utual </a:t>
            </a:r>
            <a:r>
              <a:rPr lang="en-US" sz="2000" b="1" dirty="0" smtClean="0"/>
              <a:t>R</a:t>
            </a:r>
            <a:r>
              <a:rPr lang="en-US" sz="2000" dirty="0" smtClean="0"/>
              <a:t>ecognition </a:t>
            </a:r>
            <a:r>
              <a:rPr lang="en-US" sz="2000" b="1" dirty="0" smtClean="0"/>
              <a:t>A</a:t>
            </a:r>
            <a:r>
              <a:rPr lang="en-US" sz="2000" dirty="0" smtClean="0"/>
              <a:t>greements, Global Certification Forum (GCF) : Test once, Use any where! Will reduce testing costs.</a:t>
            </a:r>
          </a:p>
          <a:p>
            <a:pPr algn="just"/>
            <a:r>
              <a:rPr lang="en-US" sz="2000" dirty="0" smtClean="0"/>
              <a:t>Confidence in technology is more  important than how quickly it appears in the market.</a:t>
            </a:r>
          </a:p>
        </p:txBody>
      </p:sp>
      <p:sp>
        <p:nvSpPr>
          <p:cNvPr id="26" name="Freeform 25"/>
          <p:cNvSpPr/>
          <p:nvPr/>
        </p:nvSpPr>
        <p:spPr bwMode="auto">
          <a:xfrm>
            <a:off x="500063" y="5072905"/>
            <a:ext cx="3714750" cy="1285875"/>
          </a:xfrm>
          <a:custGeom>
            <a:avLst/>
            <a:gdLst>
              <a:gd name="connsiteX0" fmla="*/ 0 w 4023360"/>
              <a:gd name="connsiteY0" fmla="*/ 1563188 h 1563188"/>
              <a:gd name="connsiteX1" fmla="*/ 809897 w 4023360"/>
              <a:gd name="connsiteY1" fmla="*/ 1354182 h 1563188"/>
              <a:gd name="connsiteX2" fmla="*/ 1554480 w 4023360"/>
              <a:gd name="connsiteY2" fmla="*/ 335279 h 1563188"/>
              <a:gd name="connsiteX3" fmla="*/ 1998617 w 4023360"/>
              <a:gd name="connsiteY3" fmla="*/ 8708 h 1563188"/>
              <a:gd name="connsiteX4" fmla="*/ 2403566 w 4023360"/>
              <a:gd name="connsiteY4" fmla="*/ 283028 h 1563188"/>
              <a:gd name="connsiteX5" fmla="*/ 3174274 w 4023360"/>
              <a:gd name="connsiteY5" fmla="*/ 1341119 h 1563188"/>
              <a:gd name="connsiteX6" fmla="*/ 4023360 w 4023360"/>
              <a:gd name="connsiteY6" fmla="*/ 1563188 h 1563188"/>
              <a:gd name="connsiteX7" fmla="*/ 4023360 w 4023360"/>
              <a:gd name="connsiteY7" fmla="*/ 1563188 h 156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3360" h="1563188">
                <a:moveTo>
                  <a:pt x="0" y="1563188"/>
                </a:moveTo>
                <a:cubicBezTo>
                  <a:pt x="275408" y="1561011"/>
                  <a:pt x="550817" y="1558834"/>
                  <a:pt x="809897" y="1354182"/>
                </a:cubicBezTo>
                <a:cubicBezTo>
                  <a:pt x="1068977" y="1149530"/>
                  <a:pt x="1356360" y="559525"/>
                  <a:pt x="1554480" y="335279"/>
                </a:cubicBezTo>
                <a:cubicBezTo>
                  <a:pt x="1752600" y="111033"/>
                  <a:pt x="1857103" y="17416"/>
                  <a:pt x="1998617" y="8708"/>
                </a:cubicBezTo>
                <a:cubicBezTo>
                  <a:pt x="2140131" y="0"/>
                  <a:pt x="2207623" y="60960"/>
                  <a:pt x="2403566" y="283028"/>
                </a:cubicBezTo>
                <a:cubicBezTo>
                  <a:pt x="2599509" y="505097"/>
                  <a:pt x="2904308" y="1127759"/>
                  <a:pt x="3174274" y="1341119"/>
                </a:cubicBezTo>
                <a:cubicBezTo>
                  <a:pt x="3444240" y="1554479"/>
                  <a:pt x="4023360" y="1563188"/>
                  <a:pt x="4023360" y="1563188"/>
                </a:cubicBezTo>
                <a:lnTo>
                  <a:pt x="4023360" y="1563188"/>
                </a:lnTo>
              </a:path>
            </a:pathLst>
          </a:custGeom>
          <a:noFill/>
          <a:ln w="38100"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cs typeface="+mn-cs"/>
            </a:endParaRPr>
          </a:p>
        </p:txBody>
      </p:sp>
      <p:sp>
        <p:nvSpPr>
          <p:cNvPr id="27" name="Freeform 26"/>
          <p:cNvSpPr/>
          <p:nvPr/>
        </p:nvSpPr>
        <p:spPr bwMode="auto">
          <a:xfrm>
            <a:off x="3500438" y="5072905"/>
            <a:ext cx="2500312" cy="1285875"/>
          </a:xfrm>
          <a:custGeom>
            <a:avLst/>
            <a:gdLst>
              <a:gd name="connsiteX0" fmla="*/ 0 w 4023360"/>
              <a:gd name="connsiteY0" fmla="*/ 1563188 h 1563188"/>
              <a:gd name="connsiteX1" fmla="*/ 809897 w 4023360"/>
              <a:gd name="connsiteY1" fmla="*/ 1354182 h 1563188"/>
              <a:gd name="connsiteX2" fmla="*/ 1554480 w 4023360"/>
              <a:gd name="connsiteY2" fmla="*/ 335279 h 1563188"/>
              <a:gd name="connsiteX3" fmla="*/ 1998617 w 4023360"/>
              <a:gd name="connsiteY3" fmla="*/ 8708 h 1563188"/>
              <a:gd name="connsiteX4" fmla="*/ 2403566 w 4023360"/>
              <a:gd name="connsiteY4" fmla="*/ 283028 h 1563188"/>
              <a:gd name="connsiteX5" fmla="*/ 3174274 w 4023360"/>
              <a:gd name="connsiteY5" fmla="*/ 1341119 h 1563188"/>
              <a:gd name="connsiteX6" fmla="*/ 4023360 w 4023360"/>
              <a:gd name="connsiteY6" fmla="*/ 1563188 h 1563188"/>
              <a:gd name="connsiteX7" fmla="*/ 4023360 w 4023360"/>
              <a:gd name="connsiteY7" fmla="*/ 1563188 h 156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3360" h="1563188">
                <a:moveTo>
                  <a:pt x="0" y="1563188"/>
                </a:moveTo>
                <a:cubicBezTo>
                  <a:pt x="275408" y="1561011"/>
                  <a:pt x="550817" y="1558834"/>
                  <a:pt x="809897" y="1354182"/>
                </a:cubicBezTo>
                <a:cubicBezTo>
                  <a:pt x="1068977" y="1149530"/>
                  <a:pt x="1356360" y="559525"/>
                  <a:pt x="1554480" y="335279"/>
                </a:cubicBezTo>
                <a:cubicBezTo>
                  <a:pt x="1752600" y="111033"/>
                  <a:pt x="1857103" y="17416"/>
                  <a:pt x="1998617" y="8708"/>
                </a:cubicBezTo>
                <a:cubicBezTo>
                  <a:pt x="2140131" y="0"/>
                  <a:pt x="2207623" y="60960"/>
                  <a:pt x="2403566" y="283028"/>
                </a:cubicBezTo>
                <a:cubicBezTo>
                  <a:pt x="2599509" y="505097"/>
                  <a:pt x="2904308" y="1127759"/>
                  <a:pt x="3174274" y="1341119"/>
                </a:cubicBezTo>
                <a:cubicBezTo>
                  <a:pt x="3444240" y="1554479"/>
                  <a:pt x="4023360" y="1563188"/>
                  <a:pt x="4023360" y="1563188"/>
                </a:cubicBezTo>
                <a:lnTo>
                  <a:pt x="4023360" y="1563188"/>
                </a:lnTo>
              </a:path>
            </a:pathLst>
          </a:custGeom>
          <a:noFill/>
          <a:ln w="38100"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cs typeface="+mn-cs"/>
            </a:endParaRPr>
          </a:p>
        </p:txBody>
      </p:sp>
      <p:sp>
        <p:nvSpPr>
          <p:cNvPr id="28" name="Freeform 27"/>
          <p:cNvSpPr/>
          <p:nvPr/>
        </p:nvSpPr>
        <p:spPr bwMode="auto">
          <a:xfrm>
            <a:off x="2571750" y="5072905"/>
            <a:ext cx="2832100" cy="1285875"/>
          </a:xfrm>
          <a:custGeom>
            <a:avLst/>
            <a:gdLst>
              <a:gd name="connsiteX0" fmla="*/ 0 w 4023360"/>
              <a:gd name="connsiteY0" fmla="*/ 1563188 h 1563188"/>
              <a:gd name="connsiteX1" fmla="*/ 809897 w 4023360"/>
              <a:gd name="connsiteY1" fmla="*/ 1354182 h 1563188"/>
              <a:gd name="connsiteX2" fmla="*/ 1554480 w 4023360"/>
              <a:gd name="connsiteY2" fmla="*/ 335279 h 1563188"/>
              <a:gd name="connsiteX3" fmla="*/ 1998617 w 4023360"/>
              <a:gd name="connsiteY3" fmla="*/ 8708 h 1563188"/>
              <a:gd name="connsiteX4" fmla="*/ 2403566 w 4023360"/>
              <a:gd name="connsiteY4" fmla="*/ 283028 h 1563188"/>
              <a:gd name="connsiteX5" fmla="*/ 3174274 w 4023360"/>
              <a:gd name="connsiteY5" fmla="*/ 1341119 h 1563188"/>
              <a:gd name="connsiteX6" fmla="*/ 4023360 w 4023360"/>
              <a:gd name="connsiteY6" fmla="*/ 1563188 h 1563188"/>
              <a:gd name="connsiteX7" fmla="*/ 4023360 w 4023360"/>
              <a:gd name="connsiteY7" fmla="*/ 1563188 h 156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3360" h="1563188">
                <a:moveTo>
                  <a:pt x="0" y="1563188"/>
                </a:moveTo>
                <a:cubicBezTo>
                  <a:pt x="275408" y="1561011"/>
                  <a:pt x="550817" y="1558834"/>
                  <a:pt x="809897" y="1354182"/>
                </a:cubicBezTo>
                <a:cubicBezTo>
                  <a:pt x="1068977" y="1149530"/>
                  <a:pt x="1356360" y="559525"/>
                  <a:pt x="1554480" y="335279"/>
                </a:cubicBezTo>
                <a:cubicBezTo>
                  <a:pt x="1752600" y="111033"/>
                  <a:pt x="1857103" y="17416"/>
                  <a:pt x="1998617" y="8708"/>
                </a:cubicBezTo>
                <a:cubicBezTo>
                  <a:pt x="2140131" y="0"/>
                  <a:pt x="2207623" y="60960"/>
                  <a:pt x="2403566" y="283028"/>
                </a:cubicBezTo>
                <a:cubicBezTo>
                  <a:pt x="2599509" y="505097"/>
                  <a:pt x="2904308" y="1127759"/>
                  <a:pt x="3174274" y="1341119"/>
                </a:cubicBezTo>
                <a:cubicBezTo>
                  <a:pt x="3444240" y="1554479"/>
                  <a:pt x="4023360" y="1563188"/>
                  <a:pt x="4023360" y="1563188"/>
                </a:cubicBezTo>
                <a:lnTo>
                  <a:pt x="4023360" y="1563188"/>
                </a:lnTo>
              </a:path>
            </a:pathLst>
          </a:custGeom>
          <a:noFill/>
          <a:ln w="38100"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cs typeface="+mn-cs"/>
            </a:endParaRPr>
          </a:p>
        </p:txBody>
      </p:sp>
      <p:sp>
        <p:nvSpPr>
          <p:cNvPr id="29" name="Freeform 28"/>
          <p:cNvSpPr/>
          <p:nvPr/>
        </p:nvSpPr>
        <p:spPr bwMode="auto">
          <a:xfrm>
            <a:off x="4857750" y="5072905"/>
            <a:ext cx="1714500" cy="1285875"/>
          </a:xfrm>
          <a:custGeom>
            <a:avLst/>
            <a:gdLst>
              <a:gd name="connsiteX0" fmla="*/ 0 w 4023360"/>
              <a:gd name="connsiteY0" fmla="*/ 1563188 h 1563188"/>
              <a:gd name="connsiteX1" fmla="*/ 809897 w 4023360"/>
              <a:gd name="connsiteY1" fmla="*/ 1354182 h 1563188"/>
              <a:gd name="connsiteX2" fmla="*/ 1554480 w 4023360"/>
              <a:gd name="connsiteY2" fmla="*/ 335279 h 1563188"/>
              <a:gd name="connsiteX3" fmla="*/ 1998617 w 4023360"/>
              <a:gd name="connsiteY3" fmla="*/ 8708 h 1563188"/>
              <a:gd name="connsiteX4" fmla="*/ 2403566 w 4023360"/>
              <a:gd name="connsiteY4" fmla="*/ 283028 h 1563188"/>
              <a:gd name="connsiteX5" fmla="*/ 3174274 w 4023360"/>
              <a:gd name="connsiteY5" fmla="*/ 1341119 h 1563188"/>
              <a:gd name="connsiteX6" fmla="*/ 4023360 w 4023360"/>
              <a:gd name="connsiteY6" fmla="*/ 1563188 h 1563188"/>
              <a:gd name="connsiteX7" fmla="*/ 4023360 w 4023360"/>
              <a:gd name="connsiteY7" fmla="*/ 1563188 h 156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3360" h="1563188">
                <a:moveTo>
                  <a:pt x="0" y="1563188"/>
                </a:moveTo>
                <a:cubicBezTo>
                  <a:pt x="275408" y="1561011"/>
                  <a:pt x="550817" y="1558834"/>
                  <a:pt x="809897" y="1354182"/>
                </a:cubicBezTo>
                <a:cubicBezTo>
                  <a:pt x="1068977" y="1149530"/>
                  <a:pt x="1356360" y="559525"/>
                  <a:pt x="1554480" y="335279"/>
                </a:cubicBezTo>
                <a:cubicBezTo>
                  <a:pt x="1752600" y="111033"/>
                  <a:pt x="1857103" y="17416"/>
                  <a:pt x="1998617" y="8708"/>
                </a:cubicBezTo>
                <a:cubicBezTo>
                  <a:pt x="2140131" y="0"/>
                  <a:pt x="2207623" y="60960"/>
                  <a:pt x="2403566" y="283028"/>
                </a:cubicBezTo>
                <a:cubicBezTo>
                  <a:pt x="2599509" y="505097"/>
                  <a:pt x="2904308" y="1127759"/>
                  <a:pt x="3174274" y="1341119"/>
                </a:cubicBezTo>
                <a:cubicBezTo>
                  <a:pt x="3444240" y="1554479"/>
                  <a:pt x="4023360" y="1563188"/>
                  <a:pt x="4023360" y="1563188"/>
                </a:cubicBezTo>
                <a:lnTo>
                  <a:pt x="4023360" y="1563188"/>
                </a:lnTo>
              </a:path>
            </a:pathLst>
          </a:custGeom>
          <a:noFill/>
          <a:ln w="38100"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cs typeface="+mn-cs"/>
            </a:endParaRPr>
          </a:p>
        </p:txBody>
      </p:sp>
      <p:sp>
        <p:nvSpPr>
          <p:cNvPr id="30" name="Freeform 29"/>
          <p:cNvSpPr/>
          <p:nvPr/>
        </p:nvSpPr>
        <p:spPr bwMode="auto">
          <a:xfrm>
            <a:off x="6143625" y="5072905"/>
            <a:ext cx="1071563" cy="1285875"/>
          </a:xfrm>
          <a:custGeom>
            <a:avLst/>
            <a:gdLst>
              <a:gd name="connsiteX0" fmla="*/ 0 w 4023360"/>
              <a:gd name="connsiteY0" fmla="*/ 1563188 h 1563188"/>
              <a:gd name="connsiteX1" fmla="*/ 809897 w 4023360"/>
              <a:gd name="connsiteY1" fmla="*/ 1354182 h 1563188"/>
              <a:gd name="connsiteX2" fmla="*/ 1554480 w 4023360"/>
              <a:gd name="connsiteY2" fmla="*/ 335279 h 1563188"/>
              <a:gd name="connsiteX3" fmla="*/ 1998617 w 4023360"/>
              <a:gd name="connsiteY3" fmla="*/ 8708 h 1563188"/>
              <a:gd name="connsiteX4" fmla="*/ 2403566 w 4023360"/>
              <a:gd name="connsiteY4" fmla="*/ 283028 h 1563188"/>
              <a:gd name="connsiteX5" fmla="*/ 3174274 w 4023360"/>
              <a:gd name="connsiteY5" fmla="*/ 1341119 h 1563188"/>
              <a:gd name="connsiteX6" fmla="*/ 4023360 w 4023360"/>
              <a:gd name="connsiteY6" fmla="*/ 1563188 h 1563188"/>
              <a:gd name="connsiteX7" fmla="*/ 4023360 w 4023360"/>
              <a:gd name="connsiteY7" fmla="*/ 1563188 h 156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3360" h="1563188">
                <a:moveTo>
                  <a:pt x="0" y="1563188"/>
                </a:moveTo>
                <a:cubicBezTo>
                  <a:pt x="275408" y="1561011"/>
                  <a:pt x="550817" y="1558834"/>
                  <a:pt x="809897" y="1354182"/>
                </a:cubicBezTo>
                <a:cubicBezTo>
                  <a:pt x="1068977" y="1149530"/>
                  <a:pt x="1356360" y="559525"/>
                  <a:pt x="1554480" y="335279"/>
                </a:cubicBezTo>
                <a:cubicBezTo>
                  <a:pt x="1752600" y="111033"/>
                  <a:pt x="1857103" y="17416"/>
                  <a:pt x="1998617" y="8708"/>
                </a:cubicBezTo>
                <a:cubicBezTo>
                  <a:pt x="2140131" y="0"/>
                  <a:pt x="2207623" y="60960"/>
                  <a:pt x="2403566" y="283028"/>
                </a:cubicBezTo>
                <a:cubicBezTo>
                  <a:pt x="2599509" y="505097"/>
                  <a:pt x="2904308" y="1127759"/>
                  <a:pt x="3174274" y="1341119"/>
                </a:cubicBezTo>
                <a:cubicBezTo>
                  <a:pt x="3444240" y="1554479"/>
                  <a:pt x="4023360" y="1563188"/>
                  <a:pt x="4023360" y="1563188"/>
                </a:cubicBezTo>
                <a:lnTo>
                  <a:pt x="4023360" y="1563188"/>
                </a:lnTo>
              </a:path>
            </a:pathLst>
          </a:custGeom>
          <a:noFill/>
          <a:ln w="38100"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5E-6 0.00255 L 0.25 0.00255 " pathEditMode="relative" rAng="0" ptsTypes="AA">
                                      <p:cBhvr>
                                        <p:cTn id="6" dur="1000" fill="hold"/>
                                        <p:tgtEl>
                                          <p:spTgt spid="26"/>
                                        </p:tgtEl>
                                        <p:attrNameLst>
                                          <p:attrName>ppt_x</p:attrName>
                                          <p:attrName>ppt_y</p:attrName>
                                        </p:attrNameLst>
                                      </p:cBhvr>
                                      <p:rCtr x="125" y="0"/>
                                    </p:animMotion>
                                  </p:childTnLst>
                                </p:cTn>
                              </p:par>
                              <p:par>
                                <p:cTn id="7" presetID="63" presetClass="path" presetSubtype="0" accel="50000" decel="50000" fill="hold" nodeType="withEffect">
                                  <p:stCondLst>
                                    <p:cond delay="0"/>
                                  </p:stCondLst>
                                  <p:childTnLst>
                                    <p:animMotion origin="layout" path="M -4.44444E-6 0.00255 L 0.25 0.00255 " pathEditMode="relative" rAng="0" ptsTypes="AA">
                                      <p:cBhvr>
                                        <p:cTn id="8" dur="1000" fill="hold"/>
                                        <p:tgtEl>
                                          <p:spTgt spid="27"/>
                                        </p:tgtEl>
                                        <p:attrNameLst>
                                          <p:attrName>ppt_x</p:attrName>
                                          <p:attrName>ppt_y</p:attrName>
                                        </p:attrNameLst>
                                      </p:cBhvr>
                                      <p:rCtr x="125" y="0"/>
                                    </p:animMotion>
                                  </p:childTnLst>
                                </p:cTn>
                              </p:par>
                              <p:par>
                                <p:cTn id="9" presetID="63" presetClass="path" presetSubtype="0" accel="50000" decel="50000" fill="hold" nodeType="withEffect">
                                  <p:stCondLst>
                                    <p:cond delay="0"/>
                                  </p:stCondLst>
                                  <p:childTnLst>
                                    <p:animMotion origin="layout" path="M -1.11111E-6 0.00255 L 0.25 0.00255 " pathEditMode="relative" rAng="0" ptsTypes="AA">
                                      <p:cBhvr>
                                        <p:cTn id="10" dur="1000" fill="hold"/>
                                        <p:tgtEl>
                                          <p:spTgt spid="28"/>
                                        </p:tgtEl>
                                        <p:attrNameLst>
                                          <p:attrName>ppt_x</p:attrName>
                                          <p:attrName>ppt_y</p:attrName>
                                        </p:attrNameLst>
                                      </p:cBhvr>
                                      <p:rCtr x="125" y="0"/>
                                    </p:animMotion>
                                  </p:childTnLst>
                                </p:cTn>
                              </p:par>
                              <p:par>
                                <p:cTn id="11" presetID="63" presetClass="path" presetSubtype="0" accel="50000" decel="50000" fill="hold" nodeType="withEffect">
                                  <p:stCondLst>
                                    <p:cond delay="0"/>
                                  </p:stCondLst>
                                  <p:childTnLst>
                                    <p:animMotion origin="layout" path="M 1.11022E-16 0.00255 L 0.25 0.00255 " pathEditMode="relative" rAng="0" ptsTypes="AA">
                                      <p:cBhvr>
                                        <p:cTn id="12" dur="1000" fill="hold"/>
                                        <p:tgtEl>
                                          <p:spTgt spid="29"/>
                                        </p:tgtEl>
                                        <p:attrNameLst>
                                          <p:attrName>ppt_x</p:attrName>
                                          <p:attrName>ppt_y</p:attrName>
                                        </p:attrNameLst>
                                      </p:cBhvr>
                                      <p:rCtr x="125" y="0"/>
                                    </p:animMotion>
                                  </p:childTnLst>
                                </p:cTn>
                              </p:par>
                              <p:par>
                                <p:cTn id="13" presetID="63" presetClass="path" presetSubtype="0" accel="50000" decel="50000" fill="hold" nodeType="withEffect">
                                  <p:stCondLst>
                                    <p:cond delay="0"/>
                                  </p:stCondLst>
                                  <p:childTnLst>
                                    <p:animMotion origin="layout" path="M -1.94444E-6 0.00255 L 0.1967 0.00232 " pathEditMode="relative" rAng="0" ptsTypes="AA">
                                      <p:cBhvr>
                                        <p:cTn id="14" dur="1000" fill="hold"/>
                                        <p:tgtEl>
                                          <p:spTgt spid="30"/>
                                        </p:tgtEl>
                                        <p:attrNameLst>
                                          <p:attrName>ppt_x</p:attrName>
                                          <p:attrName>ppt_y</p:attrName>
                                        </p:attrNameLst>
                                      </p:cBhvr>
                                      <p:rCtr x="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srcRect/>
          <a:stretch>
            <a:fillRect/>
          </a:stretch>
        </p:blipFill>
        <p:spPr bwMode="auto">
          <a:xfrm>
            <a:off x="1785938" y="1071563"/>
            <a:ext cx="5133975" cy="3286125"/>
          </a:xfrm>
          <a:prstGeom prst="rect">
            <a:avLst/>
          </a:prstGeom>
          <a:noFill/>
          <a:ln w="9525">
            <a:noFill/>
            <a:miter lim="800000"/>
            <a:headEnd/>
            <a:tailEnd/>
          </a:ln>
        </p:spPr>
      </p:pic>
      <p:sp>
        <p:nvSpPr>
          <p:cNvPr id="7171" name="Title 1"/>
          <p:cNvSpPr>
            <a:spLocks noGrp="1"/>
          </p:cNvSpPr>
          <p:nvPr>
            <p:ph type="title"/>
          </p:nvPr>
        </p:nvSpPr>
        <p:spPr/>
        <p:txBody>
          <a:bodyPr/>
          <a:lstStyle/>
          <a:p>
            <a:r>
              <a:rPr lang="en-US" dirty="0" smtClean="0"/>
              <a:t>Roger’s Theory for</a:t>
            </a:r>
            <a:br>
              <a:rPr lang="en-US" dirty="0" smtClean="0"/>
            </a:br>
            <a:r>
              <a:rPr lang="en-US" dirty="0" smtClean="0"/>
              <a:t> Innovation Adoption</a:t>
            </a:r>
          </a:p>
        </p:txBody>
      </p:sp>
      <p:sp>
        <p:nvSpPr>
          <p:cNvPr id="7173" name="Slide Number Placeholder 4"/>
          <p:cNvSpPr>
            <a:spLocks noGrp="1"/>
          </p:cNvSpPr>
          <p:nvPr>
            <p:ph type="sldNum" sz="quarter" idx="11"/>
          </p:nvPr>
        </p:nvSpPr>
        <p:spPr>
          <a:noFill/>
        </p:spPr>
        <p:txBody>
          <a:bodyPr/>
          <a:lstStyle/>
          <a:p>
            <a:fld id="{F77F72CF-D6F8-43CE-989C-DFB4543E459F}" type="slidenum">
              <a:rPr lang="en-US"/>
              <a:pPr/>
              <a:t>3</a:t>
            </a:fld>
            <a:endParaRPr lang="en-US" dirty="0"/>
          </a:p>
        </p:txBody>
      </p:sp>
      <p:sp>
        <p:nvSpPr>
          <p:cNvPr id="7174" name="Content Placeholder 2"/>
          <p:cNvSpPr>
            <a:spLocks noGrp="1"/>
          </p:cNvSpPr>
          <p:nvPr>
            <p:ph idx="1"/>
          </p:nvPr>
        </p:nvSpPr>
        <p:spPr>
          <a:xfrm>
            <a:off x="457200" y="4357688"/>
            <a:ext cx="8229600" cy="2000250"/>
          </a:xfrm>
        </p:spPr>
        <p:txBody>
          <a:bodyPr/>
          <a:lstStyle/>
          <a:p>
            <a:pPr algn="just"/>
            <a:r>
              <a:rPr lang="en-US" dirty="0" smtClean="0"/>
              <a:t>Industry is investing and struggling to be among the early innovators and rush their products as early as possible in the market.</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Quality of ITU-T Recommendations: CIT Clause</a:t>
            </a:r>
            <a:endParaRPr lang="en-US" dirty="0"/>
          </a:p>
        </p:txBody>
      </p:sp>
      <p:sp>
        <p:nvSpPr>
          <p:cNvPr id="3" name="Content Placeholder 2"/>
          <p:cNvSpPr>
            <a:spLocks noGrp="1"/>
          </p:cNvSpPr>
          <p:nvPr>
            <p:ph idx="1"/>
          </p:nvPr>
        </p:nvSpPr>
        <p:spPr>
          <a:xfrm>
            <a:off x="323528" y="1196752"/>
            <a:ext cx="8820472" cy="5256584"/>
          </a:xfrm>
        </p:spPr>
        <p:txBody>
          <a:bodyPr/>
          <a:lstStyle/>
          <a:p>
            <a:r>
              <a:rPr lang="en-US" sz="2800" dirty="0" smtClean="0"/>
              <a:t>JCA-CIT proposed new clause on CIT to be added to </a:t>
            </a:r>
            <a:r>
              <a:rPr lang="en-US" sz="2800" i="1" dirty="0" smtClean="0"/>
              <a:t>“Relevant” </a:t>
            </a:r>
            <a:r>
              <a:rPr lang="en-US" sz="2800" dirty="0" smtClean="0"/>
              <a:t>Recommendations:</a:t>
            </a:r>
            <a:endParaRPr lang="en-US" sz="2800" dirty="0" smtClean="0"/>
          </a:p>
          <a:p>
            <a:pPr lvl="1"/>
            <a:r>
              <a:rPr lang="en-GB" sz="2400" i="1" dirty="0" smtClean="0"/>
              <a:t>C&amp;I Testing Needs</a:t>
            </a:r>
            <a:r>
              <a:rPr lang="en-GB" sz="2400" dirty="0" smtClean="0"/>
              <a:t> – outline of a standard CIT clause listing the possible CIT Testing Needs. </a:t>
            </a:r>
            <a:endParaRPr lang="en-US" sz="2400" dirty="0" smtClean="0"/>
          </a:p>
          <a:p>
            <a:pPr lvl="1"/>
            <a:r>
              <a:rPr lang="en-US" sz="2400" dirty="0" smtClean="0"/>
              <a:t>C&amp;I</a:t>
            </a:r>
            <a:r>
              <a:rPr lang="en-GB" sz="2400" i="1" dirty="0" smtClean="0"/>
              <a:t> </a:t>
            </a:r>
            <a:r>
              <a:rPr lang="en-GB" sz="2400" i="1" dirty="0" smtClean="0"/>
              <a:t>Testing Guide and Checklist</a:t>
            </a:r>
            <a:r>
              <a:rPr lang="en-GB" sz="2400" dirty="0" smtClean="0"/>
              <a:t> – criteria to determine if the CIT issues listed in </a:t>
            </a:r>
            <a:r>
              <a:rPr lang="en-GB" sz="2400" i="1" dirty="0" smtClean="0"/>
              <a:t>Testing Needs</a:t>
            </a:r>
            <a:r>
              <a:rPr lang="en-GB" sz="2400" dirty="0" smtClean="0"/>
              <a:t> are relevant to a draft Rec. ; and actions to be taken if relevant. </a:t>
            </a:r>
          </a:p>
          <a:p>
            <a:r>
              <a:rPr lang="en-US" sz="2800" dirty="0" smtClean="0"/>
              <a:t>One MSs and some SGs (9, 11) raised concerns. SG2 asked for clarifications and questions to be answered</a:t>
            </a:r>
            <a:r>
              <a:rPr lang="en-US" sz="2800" dirty="0" smtClean="0"/>
              <a:t>.</a:t>
            </a:r>
            <a:endParaRPr lang="en-US" dirty="0" smtClean="0"/>
          </a:p>
        </p:txBody>
      </p:sp>
      <p:sp>
        <p:nvSpPr>
          <p:cNvPr id="5" name="Slide Number Placeholder 4"/>
          <p:cNvSpPr>
            <a:spLocks noGrp="1"/>
          </p:cNvSpPr>
          <p:nvPr>
            <p:ph type="sldNum" sz="quarter" idx="11"/>
          </p:nvPr>
        </p:nvSpPr>
        <p:spPr>
          <a:xfrm>
            <a:off x="7596336" y="6093544"/>
            <a:ext cx="1366838" cy="431800"/>
          </a:xfrm>
        </p:spPr>
        <p:txBody>
          <a:bodyPr/>
          <a:lstStyle/>
          <a:p>
            <a:fld id="{3238BC07-C009-47D1-AE1C-F6996C2B1864}" type="slidenum">
              <a:rPr lang="en-US" smtClean="0"/>
              <a:pPr/>
              <a:t>30</a:t>
            </a:fld>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Quality of ITU-T Recommendations: CIT </a:t>
            </a:r>
            <a:r>
              <a:rPr lang="en-US" dirty="0" smtClean="0"/>
              <a:t>Clause </a:t>
            </a:r>
            <a:r>
              <a:rPr lang="en-US" sz="2000" dirty="0" smtClean="0"/>
              <a:t>(cont.)</a:t>
            </a:r>
            <a:endParaRPr lang="en-US" dirty="0"/>
          </a:p>
        </p:txBody>
      </p:sp>
      <p:sp>
        <p:nvSpPr>
          <p:cNvPr id="3" name="Content Placeholder 2"/>
          <p:cNvSpPr>
            <a:spLocks noGrp="1"/>
          </p:cNvSpPr>
          <p:nvPr>
            <p:ph idx="1"/>
          </p:nvPr>
        </p:nvSpPr>
        <p:spPr>
          <a:xfrm>
            <a:off x="251520" y="1412776"/>
            <a:ext cx="8712968" cy="5069160"/>
          </a:xfrm>
        </p:spPr>
        <p:txBody>
          <a:bodyPr/>
          <a:lstStyle/>
          <a:p>
            <a:r>
              <a:rPr lang="en-US" sz="2400" dirty="0" smtClean="0"/>
              <a:t>ITU-T should take a leading role in Standardization, every </a:t>
            </a:r>
            <a:r>
              <a:rPr lang="en-US" sz="2400" b="1" i="1" dirty="0" smtClean="0"/>
              <a:t>“relevant”</a:t>
            </a:r>
            <a:r>
              <a:rPr lang="en-US" sz="2400" b="1" dirty="0" smtClean="0"/>
              <a:t> </a:t>
            </a:r>
            <a:r>
              <a:rPr lang="en-US" sz="2400" dirty="0" smtClean="0"/>
              <a:t>Rec. should have a </a:t>
            </a:r>
            <a:r>
              <a:rPr lang="en-US" sz="2400" b="1" i="1" dirty="0" smtClean="0"/>
              <a:t>CIT </a:t>
            </a:r>
            <a:r>
              <a:rPr lang="en-US" sz="2400" b="1" i="1" dirty="0" smtClean="0"/>
              <a:t>clause</a:t>
            </a:r>
            <a:r>
              <a:rPr lang="en-US" sz="2400" dirty="0" smtClean="0"/>
              <a:t>, </a:t>
            </a:r>
            <a:r>
              <a:rPr lang="en-US" sz="2400" dirty="0" smtClean="0"/>
              <a:t>but without duplication of efforts with other SDOs.</a:t>
            </a:r>
          </a:p>
          <a:p>
            <a:r>
              <a:rPr lang="en-US" sz="2400" dirty="0" smtClean="0"/>
              <a:t>Relevance of a Rec. to CIT Test Needs and its methodology can be determined by the SG experts; however, this should be according to a clear &amp; transparent criteria harmonized over all SGs (JCA).   </a:t>
            </a:r>
          </a:p>
          <a:p>
            <a:r>
              <a:rPr lang="en-US" sz="2400" dirty="0" smtClean="0"/>
              <a:t>Note </a:t>
            </a:r>
            <a:r>
              <a:rPr lang="en-US" sz="2400" dirty="0" smtClean="0"/>
              <a:t>the </a:t>
            </a:r>
            <a:r>
              <a:rPr lang="en-US" sz="2400" dirty="0" smtClean="0"/>
              <a:t>“</a:t>
            </a:r>
            <a:r>
              <a:rPr lang="en-US" sz="2400" i="1" dirty="0" smtClean="0"/>
              <a:t>Dominance”</a:t>
            </a:r>
            <a:r>
              <a:rPr lang="en-US" sz="2400" dirty="0" smtClean="0"/>
              <a:t> </a:t>
            </a:r>
            <a:r>
              <a:rPr lang="en-US" sz="2400" dirty="0" smtClean="0"/>
              <a:t>of the industry in some SGs </a:t>
            </a:r>
            <a:r>
              <a:rPr lang="en-US" sz="2400" dirty="0" smtClean="0"/>
              <a:t>participation. </a:t>
            </a:r>
            <a:r>
              <a:rPr lang="en-US" sz="2400" dirty="0" smtClean="0"/>
              <a:t>Interests of Administrations and Regulators particularly </a:t>
            </a:r>
            <a:r>
              <a:rPr lang="en-US" sz="2400" dirty="0" smtClean="0"/>
              <a:t>from DCs </a:t>
            </a:r>
            <a:r>
              <a:rPr lang="en-US" sz="2400" dirty="0" smtClean="0"/>
              <a:t>regarding CIT </a:t>
            </a:r>
            <a:r>
              <a:rPr lang="en-US" sz="2400" dirty="0" smtClean="0"/>
              <a:t>issues should </a:t>
            </a:r>
            <a:r>
              <a:rPr lang="en-US" sz="2400" dirty="0" smtClean="0"/>
              <a:t>be </a:t>
            </a:r>
            <a:r>
              <a:rPr lang="en-US" sz="2400" dirty="0" smtClean="0"/>
              <a:t>addressed and well </a:t>
            </a:r>
            <a:r>
              <a:rPr lang="en-US" sz="2400" dirty="0" smtClean="0"/>
              <a:t>reflected.   </a:t>
            </a:r>
          </a:p>
          <a:p>
            <a:r>
              <a:rPr lang="en-US" sz="2400" dirty="0" smtClean="0"/>
              <a:t>JCA-CIT </a:t>
            </a:r>
            <a:r>
              <a:rPr lang="en-US" sz="2400" dirty="0" smtClean="0"/>
              <a:t>should continue its work to develop an agreeable </a:t>
            </a:r>
            <a:r>
              <a:rPr lang="en-US" sz="2400" dirty="0" smtClean="0"/>
              <a:t>“guidelines” to be considered by SGs.</a:t>
            </a:r>
            <a:r>
              <a:rPr lang="en-US" sz="2000" dirty="0" smtClean="0"/>
              <a:t> </a:t>
            </a:r>
            <a:endParaRPr lang="en-US" sz="2200" dirty="0" smtClean="0"/>
          </a:p>
          <a:p>
            <a:endParaRPr lang="en-US" dirty="0"/>
          </a:p>
        </p:txBody>
      </p:sp>
      <p:sp>
        <p:nvSpPr>
          <p:cNvPr id="5" name="Slide Number Placeholder 4"/>
          <p:cNvSpPr>
            <a:spLocks noGrp="1"/>
          </p:cNvSpPr>
          <p:nvPr>
            <p:ph type="sldNum" sz="quarter" idx="11"/>
          </p:nvPr>
        </p:nvSpPr>
        <p:spPr/>
        <p:txBody>
          <a:bodyPr/>
          <a:lstStyle/>
          <a:p>
            <a:fld id="{3238BC07-C009-47D1-AE1C-F6996C2B1864}" type="slidenum">
              <a:rPr lang="en-US" smtClean="0"/>
              <a:pPr/>
              <a:t>31</a:t>
            </a:fld>
            <a:endParaRPr 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2400" dirty="0" smtClean="0"/>
              <a:t>Some </a:t>
            </a:r>
            <a:r>
              <a:rPr lang="en-US" sz="2400" dirty="0" smtClean="0"/>
              <a:t>Concerns about the Interoperability </a:t>
            </a:r>
            <a:r>
              <a:rPr lang="en-US" sz="2400" dirty="0" smtClean="0"/>
              <a:t>Events</a:t>
            </a:r>
          </a:p>
        </p:txBody>
      </p:sp>
      <p:sp>
        <p:nvSpPr>
          <p:cNvPr id="26627" name="Content Placeholder 2"/>
          <p:cNvSpPr>
            <a:spLocks noGrp="1"/>
          </p:cNvSpPr>
          <p:nvPr>
            <p:ph idx="1"/>
          </p:nvPr>
        </p:nvSpPr>
        <p:spPr>
          <a:xfrm>
            <a:off x="130819" y="2996952"/>
            <a:ext cx="8329613" cy="3789040"/>
          </a:xfrm>
        </p:spPr>
        <p:txBody>
          <a:bodyPr/>
          <a:lstStyle/>
          <a:p>
            <a:r>
              <a:rPr lang="en-US" sz="2400" dirty="0" smtClean="0"/>
              <a:t>Test events are very helpful, however:</a:t>
            </a:r>
          </a:p>
          <a:p>
            <a:pPr lvl="1"/>
            <a:r>
              <a:rPr lang="en-US" sz="2000" dirty="0" smtClean="0"/>
              <a:t>Balance transparency </a:t>
            </a:r>
            <a:r>
              <a:rPr lang="en-US" sz="2000" i="1" dirty="0" err="1" smtClean="0"/>
              <a:t>vs</a:t>
            </a:r>
            <a:r>
              <a:rPr lang="en-US" sz="2000" dirty="0" smtClean="0"/>
              <a:t> confidentiality regarding Interoperability test results.</a:t>
            </a:r>
          </a:p>
          <a:p>
            <a:pPr lvl="1"/>
            <a:r>
              <a:rPr lang="en-US" sz="2000" dirty="0" smtClean="0"/>
              <a:t>A minimum of Test Environment and Equipment Configuration should be declared.</a:t>
            </a:r>
          </a:p>
          <a:p>
            <a:pPr lvl="1"/>
            <a:r>
              <a:rPr lang="en-US" sz="2000" dirty="0" smtClean="0"/>
              <a:t>ITU role is vital in this regard. e.g. repository for the results; </a:t>
            </a:r>
            <a:endParaRPr lang="en-US" sz="2000" dirty="0" smtClean="0"/>
          </a:p>
          <a:p>
            <a:pPr lvl="1"/>
            <a:r>
              <a:rPr lang="en-US" sz="2000" dirty="0" smtClean="0"/>
              <a:t>IPR policy should be revised.</a:t>
            </a:r>
            <a:endParaRPr lang="en-US" sz="2000" dirty="0" smtClean="0"/>
          </a:p>
          <a:p>
            <a:pPr lvl="1"/>
            <a:r>
              <a:rPr lang="en-US" sz="2000" dirty="0" smtClean="0"/>
              <a:t>DC practical capacity building</a:t>
            </a:r>
          </a:p>
          <a:p>
            <a:pPr lvl="1">
              <a:buNone/>
            </a:pPr>
            <a:r>
              <a:rPr lang="en-US" sz="2000" dirty="0" smtClean="0"/>
              <a:t>   to be involved in Interop testing. </a:t>
            </a:r>
          </a:p>
        </p:txBody>
      </p:sp>
      <p:sp>
        <p:nvSpPr>
          <p:cNvPr id="26629" name="Slide Number Placeholder 4"/>
          <p:cNvSpPr>
            <a:spLocks noGrp="1"/>
          </p:cNvSpPr>
          <p:nvPr>
            <p:ph type="sldNum" sz="quarter" idx="11"/>
          </p:nvPr>
        </p:nvSpPr>
        <p:spPr>
          <a:noFill/>
        </p:spPr>
        <p:txBody>
          <a:bodyPr/>
          <a:lstStyle/>
          <a:p>
            <a:fld id="{E60A7A55-1564-4C54-ADEA-9DA1F17B8F35}" type="slidenum">
              <a:rPr lang="en-US"/>
              <a:pPr/>
              <a:t>32</a:t>
            </a:fld>
            <a:endParaRPr lang="en-US"/>
          </a:p>
        </p:txBody>
      </p:sp>
      <p:grpSp>
        <p:nvGrpSpPr>
          <p:cNvPr id="26630" name="Group 21"/>
          <p:cNvGrpSpPr>
            <a:grpSpLocks/>
          </p:cNvGrpSpPr>
          <p:nvPr/>
        </p:nvGrpSpPr>
        <p:grpSpPr bwMode="auto">
          <a:xfrm>
            <a:off x="428625" y="998538"/>
            <a:ext cx="3500438" cy="1928812"/>
            <a:chOff x="428596" y="1071546"/>
            <a:chExt cx="3500462" cy="1928826"/>
          </a:xfrm>
        </p:grpSpPr>
        <p:pic>
          <p:nvPicPr>
            <p:cNvPr id="26646" name="Picture 2"/>
            <p:cNvPicPr>
              <a:picLocks noChangeAspect="1" noChangeArrowheads="1"/>
            </p:cNvPicPr>
            <p:nvPr/>
          </p:nvPicPr>
          <p:blipFill>
            <a:blip r:embed="rId3" cstate="print"/>
            <a:srcRect/>
            <a:stretch>
              <a:fillRect/>
            </a:stretch>
          </p:blipFill>
          <p:spPr bwMode="auto">
            <a:xfrm>
              <a:off x="428596" y="1071546"/>
              <a:ext cx="3500462" cy="1928826"/>
            </a:xfrm>
            <a:prstGeom prst="rect">
              <a:avLst/>
            </a:prstGeom>
            <a:noFill/>
            <a:ln w="9525">
              <a:noFill/>
              <a:miter lim="800000"/>
              <a:headEnd/>
              <a:tailEnd/>
            </a:ln>
          </p:spPr>
        </p:pic>
        <p:sp>
          <p:nvSpPr>
            <p:cNvPr id="26647" name="Freeform 19"/>
            <p:cNvSpPr>
              <a:spLocks/>
            </p:cNvSpPr>
            <p:nvPr/>
          </p:nvSpPr>
          <p:spPr bwMode="auto">
            <a:xfrm>
              <a:off x="3744751" y="2574703"/>
              <a:ext cx="45719" cy="56223"/>
            </a:xfrm>
            <a:custGeom>
              <a:avLst/>
              <a:gdLst>
                <a:gd name="T0" fmla="*/ 0 w 59185"/>
                <a:gd name="T1" fmla="*/ 56223 h 32551"/>
                <a:gd name="T2" fmla="*/ 45719 w 59185"/>
                <a:gd name="T3" fmla="*/ 0 h 32551"/>
                <a:gd name="T4" fmla="*/ 0 60000 65536"/>
                <a:gd name="T5" fmla="*/ 0 60000 65536"/>
              </a:gdLst>
              <a:ahLst/>
              <a:cxnLst>
                <a:cxn ang="T4">
                  <a:pos x="T0" y="T1"/>
                </a:cxn>
                <a:cxn ang="T5">
                  <a:pos x="T2" y="T3"/>
                </a:cxn>
              </a:cxnLst>
              <a:rect l="0" t="0" r="r" b="b"/>
              <a:pathLst>
                <a:path w="59185" h="32551">
                  <a:moveTo>
                    <a:pt x="0" y="32551"/>
                  </a:moveTo>
                  <a:lnTo>
                    <a:pt x="59185" y="0"/>
                  </a:lnTo>
                </a:path>
              </a:pathLst>
            </a:custGeom>
            <a:solidFill>
              <a:schemeClr val="accent1"/>
            </a:solidFill>
            <a:ln w="9525" cap="flat" cmpd="sng" algn="ctr">
              <a:solidFill>
                <a:schemeClr val="tx1"/>
              </a:solidFill>
              <a:prstDash val="solid"/>
              <a:round/>
              <a:headEnd type="none" w="med" len="med"/>
              <a:tailEnd type="none" w="med" len="med"/>
            </a:ln>
          </p:spPr>
          <p:txBody>
            <a:bodyPr/>
            <a:lstStyle/>
            <a:p>
              <a:endParaRPr lang="en-US"/>
            </a:p>
          </p:txBody>
        </p:sp>
        <p:sp>
          <p:nvSpPr>
            <p:cNvPr id="26648" name="Freeform 20"/>
            <p:cNvSpPr>
              <a:spLocks/>
            </p:cNvSpPr>
            <p:nvPr/>
          </p:nvSpPr>
          <p:spPr bwMode="auto">
            <a:xfrm flipH="1">
              <a:off x="571472" y="2598375"/>
              <a:ext cx="45719" cy="56223"/>
            </a:xfrm>
            <a:custGeom>
              <a:avLst/>
              <a:gdLst>
                <a:gd name="T0" fmla="*/ 0 w 59185"/>
                <a:gd name="T1" fmla="*/ 56223 h 32551"/>
                <a:gd name="T2" fmla="*/ 45719 w 59185"/>
                <a:gd name="T3" fmla="*/ 0 h 32551"/>
                <a:gd name="T4" fmla="*/ 0 60000 65536"/>
                <a:gd name="T5" fmla="*/ 0 60000 65536"/>
              </a:gdLst>
              <a:ahLst/>
              <a:cxnLst>
                <a:cxn ang="T4">
                  <a:pos x="T0" y="T1"/>
                </a:cxn>
                <a:cxn ang="T5">
                  <a:pos x="T2" y="T3"/>
                </a:cxn>
              </a:cxnLst>
              <a:rect l="0" t="0" r="r" b="b"/>
              <a:pathLst>
                <a:path w="59185" h="32551">
                  <a:moveTo>
                    <a:pt x="0" y="32551"/>
                  </a:moveTo>
                  <a:lnTo>
                    <a:pt x="59185" y="0"/>
                  </a:lnTo>
                </a:path>
              </a:pathLst>
            </a:custGeom>
            <a:solidFill>
              <a:schemeClr val="accent1"/>
            </a:solidFill>
            <a:ln w="9525" cap="flat" cmpd="sng" algn="ctr">
              <a:solidFill>
                <a:schemeClr val="tx1"/>
              </a:solidFill>
              <a:prstDash val="solid"/>
              <a:round/>
              <a:headEnd type="none" w="med" len="med"/>
              <a:tailEnd type="none" w="med" len="med"/>
            </a:ln>
          </p:spPr>
          <p:txBody>
            <a:bodyPr/>
            <a:lstStyle/>
            <a:p>
              <a:endParaRPr lang="en-US"/>
            </a:p>
          </p:txBody>
        </p:sp>
      </p:grpSp>
      <p:pic>
        <p:nvPicPr>
          <p:cNvPr id="26631" name="Picture 7" descr="I:\Clipart\Smileys\angel-anim-male-smiley-angel-000278-design.gif"/>
          <p:cNvPicPr>
            <a:picLocks noChangeAspect="1" noChangeArrowheads="1"/>
          </p:cNvPicPr>
          <p:nvPr/>
        </p:nvPicPr>
        <p:blipFill>
          <a:blip r:embed="rId4" cstate="print"/>
          <a:srcRect/>
          <a:stretch>
            <a:fillRect/>
          </a:stretch>
        </p:blipFill>
        <p:spPr bwMode="auto">
          <a:xfrm>
            <a:off x="1714500" y="2570163"/>
            <a:ext cx="1047750" cy="714375"/>
          </a:xfrm>
          <a:prstGeom prst="rect">
            <a:avLst/>
          </a:prstGeom>
          <a:noFill/>
          <a:ln w="9525">
            <a:noFill/>
            <a:miter lim="800000"/>
            <a:headEnd/>
            <a:tailEnd/>
          </a:ln>
        </p:spPr>
      </p:pic>
      <p:cxnSp>
        <p:nvCxnSpPr>
          <p:cNvPr id="24" name="Straight Connector 23"/>
          <p:cNvCxnSpPr/>
          <p:nvPr/>
        </p:nvCxnSpPr>
        <p:spPr bwMode="auto">
          <a:xfrm rot="5400000">
            <a:off x="2799113" y="2070884"/>
            <a:ext cx="2428892" cy="1588"/>
          </a:xfrm>
          <a:prstGeom prst="line">
            <a:avLst/>
          </a:prstGeom>
          <a:solidFill>
            <a:schemeClr val="accent1"/>
          </a:solidFill>
          <a:ln w="38100" cap="flat" cmpd="sng" algn="ctr">
            <a:solidFill>
              <a:schemeClr val="tx1"/>
            </a:solidFill>
            <a:prstDash val="lgDashDot"/>
            <a:round/>
            <a:headEnd type="none" w="med" len="med"/>
            <a:tailEnd type="none" w="med" len="med"/>
          </a:ln>
          <a:effectLst>
            <a:glow rad="101600">
              <a:schemeClr val="accent2">
                <a:satMod val="175000"/>
                <a:alpha val="40000"/>
              </a:schemeClr>
            </a:glow>
          </a:effectLst>
        </p:spPr>
      </p:cxnSp>
      <p:grpSp>
        <p:nvGrpSpPr>
          <p:cNvPr id="7" name="Group 22"/>
          <p:cNvGrpSpPr>
            <a:grpSpLocks/>
          </p:cNvGrpSpPr>
          <p:nvPr/>
        </p:nvGrpSpPr>
        <p:grpSpPr bwMode="auto">
          <a:xfrm>
            <a:off x="4071938" y="927100"/>
            <a:ext cx="4857750" cy="2117725"/>
            <a:chOff x="4071934" y="927876"/>
            <a:chExt cx="4857784" cy="2117014"/>
          </a:xfrm>
        </p:grpSpPr>
        <p:grpSp>
          <p:nvGrpSpPr>
            <p:cNvPr id="26641" name="Group 24"/>
            <p:cNvGrpSpPr>
              <a:grpSpLocks/>
            </p:cNvGrpSpPr>
            <p:nvPr/>
          </p:nvGrpSpPr>
          <p:grpSpPr bwMode="auto">
            <a:xfrm>
              <a:off x="4071934" y="927876"/>
              <a:ext cx="4857784" cy="2071702"/>
              <a:chOff x="4071934" y="1000108"/>
              <a:chExt cx="4857784" cy="2071702"/>
            </a:xfrm>
          </p:grpSpPr>
          <p:pic>
            <p:nvPicPr>
              <p:cNvPr id="26643" name="Picture 3"/>
              <p:cNvPicPr>
                <a:picLocks noChangeAspect="1" noChangeArrowheads="1"/>
              </p:cNvPicPr>
              <p:nvPr/>
            </p:nvPicPr>
            <p:blipFill>
              <a:blip r:embed="rId5" cstate="print"/>
              <a:srcRect/>
              <a:stretch>
                <a:fillRect/>
              </a:stretch>
            </p:blipFill>
            <p:spPr bwMode="auto">
              <a:xfrm>
                <a:off x="4071934" y="1000108"/>
                <a:ext cx="4857784" cy="2071702"/>
              </a:xfrm>
              <a:prstGeom prst="rect">
                <a:avLst/>
              </a:prstGeom>
              <a:noFill/>
              <a:ln w="9525">
                <a:noFill/>
                <a:miter lim="800000"/>
                <a:headEnd/>
                <a:tailEnd/>
              </a:ln>
            </p:spPr>
          </p:pic>
          <p:sp>
            <p:nvSpPr>
              <p:cNvPr id="26644" name="Freeform 12"/>
              <p:cNvSpPr>
                <a:spLocks/>
              </p:cNvSpPr>
              <p:nvPr/>
            </p:nvSpPr>
            <p:spPr bwMode="auto">
              <a:xfrm rot="-2295189">
                <a:off x="8672610" y="2634791"/>
                <a:ext cx="55177" cy="45719"/>
              </a:xfrm>
              <a:custGeom>
                <a:avLst/>
                <a:gdLst>
                  <a:gd name="T0" fmla="*/ 0 w 155511"/>
                  <a:gd name="T1" fmla="*/ 4546 h 103407"/>
                  <a:gd name="T2" fmla="*/ 33932 w 155511"/>
                  <a:gd name="T3" fmla="*/ 5966 h 103407"/>
                  <a:gd name="T4" fmla="*/ 52383 w 155511"/>
                  <a:gd name="T5" fmla="*/ 40341 h 103407"/>
                  <a:gd name="T6" fmla="*/ 50694 w 155511"/>
                  <a:gd name="T7" fmla="*/ 38236 h 1034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511" h="103407">
                    <a:moveTo>
                      <a:pt x="0" y="10281"/>
                    </a:moveTo>
                    <a:cubicBezTo>
                      <a:pt x="49609" y="15440"/>
                      <a:pt x="71027" y="0"/>
                      <a:pt x="95633" y="13494"/>
                    </a:cubicBezTo>
                    <a:cubicBezTo>
                      <a:pt x="120239" y="26988"/>
                      <a:pt x="139763" y="79079"/>
                      <a:pt x="147637" y="91243"/>
                    </a:cubicBezTo>
                    <a:cubicBezTo>
                      <a:pt x="155511" y="103407"/>
                      <a:pt x="146843" y="93227"/>
                      <a:pt x="142875" y="86481"/>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sp>
            <p:nvSpPr>
              <p:cNvPr id="26645" name="Freeform 13"/>
              <p:cNvSpPr>
                <a:spLocks/>
              </p:cNvSpPr>
              <p:nvPr/>
            </p:nvSpPr>
            <p:spPr bwMode="auto">
              <a:xfrm rot="2295189" flipH="1">
                <a:off x="4244402" y="2655354"/>
                <a:ext cx="55177" cy="45719"/>
              </a:xfrm>
              <a:custGeom>
                <a:avLst/>
                <a:gdLst>
                  <a:gd name="T0" fmla="*/ 0 w 155511"/>
                  <a:gd name="T1" fmla="*/ 4546 h 103407"/>
                  <a:gd name="T2" fmla="*/ 33932 w 155511"/>
                  <a:gd name="T3" fmla="*/ 5966 h 103407"/>
                  <a:gd name="T4" fmla="*/ 52383 w 155511"/>
                  <a:gd name="T5" fmla="*/ 40341 h 103407"/>
                  <a:gd name="T6" fmla="*/ 50694 w 155511"/>
                  <a:gd name="T7" fmla="*/ 38236 h 1034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511" h="103407">
                    <a:moveTo>
                      <a:pt x="0" y="10281"/>
                    </a:moveTo>
                    <a:cubicBezTo>
                      <a:pt x="49609" y="15440"/>
                      <a:pt x="71027" y="0"/>
                      <a:pt x="95633" y="13494"/>
                    </a:cubicBezTo>
                    <a:cubicBezTo>
                      <a:pt x="120239" y="26988"/>
                      <a:pt x="139763" y="79079"/>
                      <a:pt x="147637" y="91243"/>
                    </a:cubicBezTo>
                    <a:cubicBezTo>
                      <a:pt x="155511" y="103407"/>
                      <a:pt x="146843" y="93227"/>
                      <a:pt x="142875" y="86481"/>
                    </a:cubicBezTo>
                  </a:path>
                </a:pathLst>
              </a:custGeom>
              <a:noFill/>
              <a:ln w="9525" cap="flat" cmpd="sng" algn="ctr">
                <a:solidFill>
                  <a:schemeClr val="tx1"/>
                </a:solidFill>
                <a:prstDash val="solid"/>
                <a:round/>
                <a:headEnd type="none" w="med" len="med"/>
                <a:tailEnd type="none" w="med" len="med"/>
              </a:ln>
            </p:spPr>
            <p:txBody>
              <a:bodyPr/>
              <a:lstStyle/>
              <a:p>
                <a:endParaRPr lang="en-US"/>
              </a:p>
            </p:txBody>
          </p:sp>
        </p:grpSp>
        <p:pic>
          <p:nvPicPr>
            <p:cNvPr id="26642" name="Picture 5" descr="I:\Clipart\Smileys\male30-male-sad-lonely-000072-design.gif"/>
            <p:cNvPicPr>
              <a:picLocks noChangeAspect="1" noChangeArrowheads="1"/>
            </p:cNvPicPr>
            <p:nvPr/>
          </p:nvPicPr>
          <p:blipFill>
            <a:blip r:embed="rId6" cstate="print"/>
            <a:srcRect/>
            <a:stretch>
              <a:fillRect/>
            </a:stretch>
          </p:blipFill>
          <p:spPr bwMode="auto">
            <a:xfrm>
              <a:off x="6253149" y="2628641"/>
              <a:ext cx="461991" cy="416249"/>
            </a:xfrm>
            <a:prstGeom prst="rect">
              <a:avLst/>
            </a:prstGeom>
            <a:noFill/>
            <a:ln w="9525">
              <a:noFill/>
              <a:miter lim="800000"/>
              <a:headEnd/>
              <a:tailEnd/>
            </a:ln>
          </p:spPr>
        </p:pic>
      </p:grpSp>
      <p:pic>
        <p:nvPicPr>
          <p:cNvPr id="26" name="Picture 10" descr="j0234657"/>
          <p:cNvPicPr>
            <a:picLocks noChangeAspect="1" noChangeArrowheads="1"/>
          </p:cNvPicPr>
          <p:nvPr/>
        </p:nvPicPr>
        <p:blipFill>
          <a:blip r:embed="rId7" cstate="print"/>
          <a:srcRect/>
          <a:stretch>
            <a:fillRect/>
          </a:stretch>
        </p:blipFill>
        <p:spPr bwMode="auto">
          <a:xfrm>
            <a:off x="6081092" y="5804049"/>
            <a:ext cx="969963" cy="649287"/>
          </a:xfrm>
          <a:prstGeom prst="rect">
            <a:avLst/>
          </a:prstGeom>
          <a:noFill/>
          <a:ln w="9525">
            <a:noFill/>
            <a:miter lim="800000"/>
            <a:headEnd/>
            <a:tailEnd/>
          </a:ln>
        </p:spPr>
      </p:pic>
      <p:pic>
        <p:nvPicPr>
          <p:cNvPr id="27" name="Picture 5" descr="j0234687"/>
          <p:cNvPicPr>
            <a:picLocks noChangeAspect="1" noChangeArrowheads="1" noCrop="1"/>
          </p:cNvPicPr>
          <p:nvPr/>
        </p:nvPicPr>
        <p:blipFill>
          <a:blip r:embed="rId8" cstate="print"/>
          <a:srcRect/>
          <a:stretch>
            <a:fillRect/>
          </a:stretch>
        </p:blipFill>
        <p:spPr bwMode="auto">
          <a:xfrm>
            <a:off x="7009780" y="5804049"/>
            <a:ext cx="1090612" cy="642937"/>
          </a:xfrm>
          <a:prstGeom prst="rect">
            <a:avLst/>
          </a:prstGeom>
          <a:noFill/>
          <a:ln w="9525">
            <a:noFill/>
            <a:miter lim="800000"/>
            <a:headEnd/>
            <a:tailEnd/>
          </a:ln>
        </p:spPr>
      </p:pic>
      <p:pic>
        <p:nvPicPr>
          <p:cNvPr id="403464" name="Picture 8" descr="C:\Users\Dr. G\AppData\Local\Microsoft\Windows\Temporary Internet Files\Content.IE5\XR9OE7UV\MC900217440[1].wmf"/>
          <p:cNvPicPr>
            <a:picLocks noChangeAspect="1" noChangeArrowheads="1"/>
          </p:cNvPicPr>
          <p:nvPr/>
        </p:nvPicPr>
        <p:blipFill>
          <a:blip r:embed="rId9" cstate="print"/>
          <a:srcRect/>
          <a:stretch>
            <a:fillRect/>
          </a:stretch>
        </p:blipFill>
        <p:spPr bwMode="auto">
          <a:xfrm>
            <a:off x="7788275" y="2770188"/>
            <a:ext cx="641350" cy="801687"/>
          </a:xfrm>
          <a:prstGeom prst="rect">
            <a:avLst/>
          </a:prstGeom>
          <a:noFill/>
          <a:ln w="9525">
            <a:noFill/>
            <a:miter lim="800000"/>
            <a:headEnd/>
            <a:tailEnd/>
          </a:ln>
        </p:spPr>
      </p:pic>
      <p:pic>
        <p:nvPicPr>
          <p:cNvPr id="403466" name="Picture 10" descr="C:\Users\Dr. G\AppData\Local\Microsoft\Windows\Temporary Internet Files\Content.IE5\XR9OE7UV\MC900354036[1].wmf"/>
          <p:cNvPicPr>
            <a:picLocks noChangeAspect="1" noChangeArrowheads="1"/>
          </p:cNvPicPr>
          <p:nvPr/>
        </p:nvPicPr>
        <p:blipFill>
          <a:blip r:embed="rId10" cstate="print"/>
          <a:srcRect/>
          <a:stretch>
            <a:fillRect/>
          </a:stretch>
        </p:blipFill>
        <p:spPr bwMode="auto">
          <a:xfrm>
            <a:off x="8235950" y="3357563"/>
            <a:ext cx="908050" cy="1000125"/>
          </a:xfrm>
          <a:prstGeom prst="rect">
            <a:avLst/>
          </a:prstGeom>
          <a:noFill/>
          <a:ln w="9525">
            <a:noFill/>
            <a:miter lim="800000"/>
            <a:headEnd/>
            <a:tailEnd/>
          </a:ln>
        </p:spPr>
      </p:pic>
      <p:pic>
        <p:nvPicPr>
          <p:cNvPr id="30" name="Picture 6" descr="C:\Users\Dr. G\AppData\Local\Microsoft\Windows\Temporary Internet Files\Content.IE5\16672KL3\MC900241211[1].wmf"/>
          <p:cNvPicPr>
            <a:picLocks noChangeAspect="1" noChangeArrowheads="1"/>
          </p:cNvPicPr>
          <p:nvPr/>
        </p:nvPicPr>
        <p:blipFill>
          <a:blip r:embed="rId11" cstate="print"/>
          <a:srcRect/>
          <a:stretch>
            <a:fillRect/>
          </a:stretch>
        </p:blipFill>
        <p:spPr bwMode="auto">
          <a:xfrm>
            <a:off x="7715250" y="3929063"/>
            <a:ext cx="692150" cy="692150"/>
          </a:xfrm>
          <a:prstGeom prst="rect">
            <a:avLst/>
          </a:prstGeom>
          <a:noFill/>
          <a:ln w="9525">
            <a:noFill/>
            <a:miter lim="800000"/>
            <a:headEnd/>
            <a:tailEnd/>
          </a:ln>
        </p:spPr>
      </p:pic>
      <p:pic>
        <p:nvPicPr>
          <p:cNvPr id="403468" name="Picture 12" descr="C:\Users\Dr. G\AppData\Local\Microsoft\Windows\Temporary Internet Files\Content.IE5\TRYKR96G\MC900359697[1].wmf"/>
          <p:cNvPicPr>
            <a:picLocks noChangeAspect="1" noChangeArrowheads="1"/>
          </p:cNvPicPr>
          <p:nvPr/>
        </p:nvPicPr>
        <p:blipFill>
          <a:blip r:embed="rId12" cstate="print"/>
          <a:srcRect/>
          <a:stretch>
            <a:fillRect/>
          </a:stretch>
        </p:blipFill>
        <p:spPr bwMode="auto">
          <a:xfrm>
            <a:off x="8001000" y="4486275"/>
            <a:ext cx="911225" cy="917575"/>
          </a:xfrm>
          <a:prstGeom prst="rect">
            <a:avLst/>
          </a:prstGeom>
          <a:noFill/>
          <a:ln w="9525">
            <a:noFill/>
            <a:miter lim="800000"/>
            <a:headEnd/>
            <a:tailEnd/>
          </a:ln>
        </p:spPr>
      </p:pic>
      <p:pic>
        <p:nvPicPr>
          <p:cNvPr id="28" name="Picture 6" descr="C:\Users\Dr. G\AppData\Local\Microsoft\Windows\Temporary Internet Files\Content.IE5\16672KL3\MC900241211[1].wmf"/>
          <p:cNvPicPr>
            <a:picLocks noChangeAspect="1" noChangeArrowheads="1"/>
          </p:cNvPicPr>
          <p:nvPr/>
        </p:nvPicPr>
        <p:blipFill>
          <a:blip r:embed="rId11" cstate="print"/>
          <a:srcRect/>
          <a:stretch>
            <a:fillRect/>
          </a:stretch>
        </p:blipFill>
        <p:spPr bwMode="auto">
          <a:xfrm rot="10800000">
            <a:off x="7215188" y="3786188"/>
            <a:ext cx="692150" cy="6921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3464"/>
                                        </p:tgtEl>
                                        <p:attrNameLst>
                                          <p:attrName>style.visibility</p:attrName>
                                        </p:attrNameLst>
                                      </p:cBhvr>
                                      <p:to>
                                        <p:strVal val="visible"/>
                                      </p:to>
                                    </p:set>
                                    <p:animEffect transition="in" filter="fade">
                                      <p:cBhvr>
                                        <p:cTn id="11" dur="500"/>
                                        <p:tgtEl>
                                          <p:spTgt spid="40346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3466"/>
                                        </p:tgtEl>
                                        <p:attrNameLst>
                                          <p:attrName>style.visibility</p:attrName>
                                        </p:attrNameLst>
                                      </p:cBhvr>
                                      <p:to>
                                        <p:strVal val="visible"/>
                                      </p:to>
                                    </p:set>
                                    <p:animEffect transition="in" filter="fade">
                                      <p:cBhvr>
                                        <p:cTn id="15" dur="500"/>
                                        <p:tgtEl>
                                          <p:spTgt spid="40346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03468"/>
                                        </p:tgtEl>
                                        <p:attrNameLst>
                                          <p:attrName>style.visibility</p:attrName>
                                        </p:attrNameLst>
                                      </p:cBhvr>
                                      <p:to>
                                        <p:strVal val="visible"/>
                                      </p:to>
                                    </p:set>
                                    <p:animEffect transition="in" filter="fade">
                                      <p:cBhvr>
                                        <p:cTn id="26" dur="1000"/>
                                        <p:tgtEl>
                                          <p:spTgt spid="403468"/>
                                        </p:tgtEl>
                                      </p:cBhvr>
                                    </p:animEffect>
                                  </p:childTnLst>
                                </p:cTn>
                              </p:par>
                            </p:childTnLst>
                          </p:cTn>
                        </p:par>
                        <p:par>
                          <p:cTn id="27" fill="hold">
                            <p:stCondLst>
                              <p:cond delay="3000"/>
                            </p:stCondLst>
                            <p:childTnLst>
                              <p:par>
                                <p:cTn id="28" presetID="10" presetClass="entr" presetSubtype="0" fill="hold" nodeType="afterEffect">
                                  <p:stCondLst>
                                    <p:cond delay="300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nodeType="withEffect">
                                  <p:stCondLst>
                                    <p:cond delay="300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0928"/>
            <a:ext cx="9144000" cy="1143000"/>
          </a:xfrm>
        </p:spPr>
        <p:txBody>
          <a:bodyPr/>
          <a:lstStyle/>
          <a:p>
            <a:r>
              <a:rPr lang="en-US" dirty="0" smtClean="0"/>
              <a:t>Examples of Existing Practices in the Arab Region</a:t>
            </a:r>
            <a:endParaRPr lang="en-US" dirty="0"/>
          </a:p>
        </p:txBody>
      </p:sp>
      <p:sp>
        <p:nvSpPr>
          <p:cNvPr id="5" name="Slide Number Placeholder 4"/>
          <p:cNvSpPr>
            <a:spLocks noGrp="1"/>
          </p:cNvSpPr>
          <p:nvPr>
            <p:ph type="sldNum" sz="quarter" idx="11"/>
          </p:nvPr>
        </p:nvSpPr>
        <p:spPr/>
        <p:txBody>
          <a:bodyPr/>
          <a:lstStyle/>
          <a:p>
            <a:fld id="{3238BC07-C009-47D1-AE1C-F6996C2B1864}" type="slidenum">
              <a:rPr lang="en-US" smtClean="0"/>
              <a:pPr/>
              <a:t>33</a:t>
            </a:fld>
            <a:endParaRPr lang="en-US"/>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Practices in the Arab Region:</a:t>
            </a:r>
            <a:br>
              <a:rPr lang="en-US" dirty="0" smtClean="0"/>
            </a:br>
            <a:r>
              <a:rPr lang="en-US" dirty="0" smtClean="0"/>
              <a:t>Conformance</a:t>
            </a:r>
            <a:endParaRPr lang="en-US" dirty="0"/>
          </a:p>
        </p:txBody>
      </p:sp>
      <p:sp>
        <p:nvSpPr>
          <p:cNvPr id="3" name="Content Placeholder 2"/>
          <p:cNvSpPr>
            <a:spLocks noGrp="1"/>
          </p:cNvSpPr>
          <p:nvPr>
            <p:ph idx="1"/>
          </p:nvPr>
        </p:nvSpPr>
        <p:spPr>
          <a:xfrm>
            <a:off x="457200" y="1340768"/>
            <a:ext cx="8507288" cy="5256584"/>
          </a:xfrm>
        </p:spPr>
        <p:txBody>
          <a:bodyPr/>
          <a:lstStyle/>
          <a:p>
            <a:r>
              <a:rPr lang="en-US" dirty="0" smtClean="0"/>
              <a:t>Most Arab countries has a Type Approval mechanism</a:t>
            </a:r>
            <a:r>
              <a:rPr lang="en-US" dirty="0" smtClean="0"/>
              <a:t>. </a:t>
            </a:r>
            <a:endParaRPr lang="en-US" dirty="0" smtClean="0"/>
          </a:p>
          <a:p>
            <a:r>
              <a:rPr lang="en-US" dirty="0" smtClean="0"/>
              <a:t>Mostly relay on globally recognized Standards and accredited Labs. </a:t>
            </a:r>
          </a:p>
          <a:p>
            <a:r>
              <a:rPr lang="en-US" dirty="0" smtClean="0"/>
              <a:t>Some have testing facilities – </a:t>
            </a:r>
            <a:r>
              <a:rPr lang="en-US" dirty="0" smtClean="0"/>
              <a:t>generally not </a:t>
            </a:r>
            <a:r>
              <a:rPr lang="en-US" dirty="0" smtClean="0"/>
              <a:t>accredited.</a:t>
            </a:r>
          </a:p>
          <a:p>
            <a:r>
              <a:rPr lang="en-US" dirty="0" smtClean="0"/>
              <a:t>No interoperability requirements or </a:t>
            </a:r>
            <a:r>
              <a:rPr lang="en-US" dirty="0" smtClean="0"/>
              <a:t>testing by regulators, best effort practices by operators and network integrators.</a:t>
            </a:r>
            <a:endParaRPr lang="en-US" dirty="0"/>
          </a:p>
        </p:txBody>
      </p:sp>
      <p:sp>
        <p:nvSpPr>
          <p:cNvPr id="5" name="Slide Number Placeholder 4"/>
          <p:cNvSpPr>
            <a:spLocks noGrp="1"/>
          </p:cNvSpPr>
          <p:nvPr>
            <p:ph type="sldNum" sz="quarter" idx="11"/>
          </p:nvPr>
        </p:nvSpPr>
        <p:spPr/>
        <p:txBody>
          <a:bodyPr/>
          <a:lstStyle/>
          <a:p>
            <a:fld id="{3238BC07-C009-47D1-AE1C-F6996C2B1864}" type="slidenum">
              <a:rPr lang="en-US" smtClean="0"/>
              <a:pPr/>
              <a:t>34</a:t>
            </a:fld>
            <a:endParaRPr lang="en-US"/>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EGYPT</a:t>
            </a:r>
            <a:endParaRPr lang="en-US" dirty="0"/>
          </a:p>
        </p:txBody>
      </p:sp>
      <p:sp>
        <p:nvSpPr>
          <p:cNvPr id="5" name="Slide Number Placeholder 4"/>
          <p:cNvSpPr>
            <a:spLocks noGrp="1"/>
          </p:cNvSpPr>
          <p:nvPr>
            <p:ph type="sldNum" sz="quarter" idx="11"/>
          </p:nvPr>
        </p:nvSpPr>
        <p:spPr/>
        <p:txBody>
          <a:bodyPr/>
          <a:lstStyle/>
          <a:p>
            <a:fld id="{3238BC07-C009-47D1-AE1C-F6996C2B1864}" type="slidenum">
              <a:rPr lang="en-US" smtClean="0"/>
              <a:pPr/>
              <a:t>35</a:t>
            </a:fld>
            <a:endParaRPr lang="en-US" dirty="0"/>
          </a:p>
        </p:txBody>
      </p:sp>
      <p:pic>
        <p:nvPicPr>
          <p:cNvPr id="67586" name="Picture 2"/>
          <p:cNvPicPr>
            <a:picLocks noChangeAspect="1" noChangeArrowheads="1"/>
          </p:cNvPicPr>
          <p:nvPr/>
        </p:nvPicPr>
        <p:blipFill>
          <a:blip r:embed="rId2" cstate="print"/>
          <a:srcRect/>
          <a:stretch>
            <a:fillRect/>
          </a:stretch>
        </p:blipFill>
        <p:spPr bwMode="auto">
          <a:xfrm>
            <a:off x="5797353" y="980728"/>
            <a:ext cx="3311151" cy="5544616"/>
          </a:xfrm>
          <a:prstGeom prst="rect">
            <a:avLst/>
          </a:prstGeom>
          <a:noFill/>
          <a:ln w="9525">
            <a:noFill/>
            <a:miter lim="800000"/>
            <a:headEnd/>
            <a:tailEnd/>
          </a:ln>
        </p:spPr>
      </p:pic>
      <p:sp>
        <p:nvSpPr>
          <p:cNvPr id="7" name="Rectangle 3"/>
          <p:cNvSpPr txBox="1">
            <a:spLocks noChangeArrowheads="1"/>
          </p:cNvSpPr>
          <p:nvPr/>
        </p:nvSpPr>
        <p:spPr bwMode="auto">
          <a:xfrm>
            <a:off x="107504" y="1285875"/>
            <a:ext cx="5438948" cy="5357813"/>
          </a:xfrm>
          <a:prstGeom prst="rect">
            <a:avLst/>
          </a:prstGeom>
          <a:noFill/>
          <a:ln w="9525">
            <a:noFill/>
            <a:miter lim="800000"/>
            <a:headEnd/>
            <a:tailEnd/>
          </a:ln>
          <a:effectLst/>
        </p:spPr>
        <p:txBody>
          <a:bodyPr/>
          <a:lstStyle/>
          <a:p>
            <a:pPr marL="342900" indent="-342900" eaLnBrk="0" hangingPunct="0">
              <a:spcBef>
                <a:spcPct val="20000"/>
              </a:spcBef>
              <a:buSzPct val="75000"/>
              <a:buFontTx/>
              <a:buBlip>
                <a:blip r:embed="rId3"/>
              </a:buBlip>
            </a:pPr>
            <a:r>
              <a:rPr lang="en-US" sz="2400" dirty="0">
                <a:solidFill>
                  <a:schemeClr val="bg2"/>
                </a:solidFill>
              </a:rPr>
              <a:t>Equipments compliance achieved through:</a:t>
            </a:r>
          </a:p>
          <a:p>
            <a:pPr marL="342900" indent="-342900" eaLnBrk="0" hangingPunct="0">
              <a:spcBef>
                <a:spcPct val="20000"/>
              </a:spcBef>
              <a:buSzPct val="75000"/>
            </a:pPr>
            <a:endParaRPr lang="en-US" sz="200" dirty="0">
              <a:solidFill>
                <a:schemeClr val="bg2"/>
              </a:solidFill>
            </a:endParaRPr>
          </a:p>
          <a:p>
            <a:pPr marL="742950" lvl="1" indent="-285750" algn="just" eaLnBrk="0" hangingPunct="0">
              <a:spcBef>
                <a:spcPct val="20000"/>
              </a:spcBef>
              <a:buSzPct val="70000"/>
              <a:buFont typeface="ZapfDingbats BT"/>
              <a:buBlip>
                <a:blip r:embed="rId4"/>
              </a:buBlip>
            </a:pPr>
            <a:r>
              <a:rPr lang="en-US" sz="2000" dirty="0">
                <a:solidFill>
                  <a:schemeClr val="bg2"/>
                </a:solidFill>
              </a:rPr>
              <a:t>Declaration of Conformity certificate “</a:t>
            </a:r>
            <a:r>
              <a:rPr lang="en-US" sz="2000" dirty="0" err="1">
                <a:solidFill>
                  <a:schemeClr val="bg2"/>
                </a:solidFill>
              </a:rPr>
              <a:t>DoC</a:t>
            </a:r>
            <a:r>
              <a:rPr lang="en-US" sz="2000" dirty="0">
                <a:solidFill>
                  <a:schemeClr val="bg2"/>
                </a:solidFill>
              </a:rPr>
              <a:t>” or “FCC ID”, (USA, Canada, Europe, Japan, South Korea, Australia)</a:t>
            </a:r>
            <a:r>
              <a:rPr lang="en-US" sz="2000" dirty="0"/>
              <a:t>, </a:t>
            </a:r>
            <a:r>
              <a:rPr lang="en-US" sz="2000" dirty="0">
                <a:solidFill>
                  <a:srgbClr val="7070FF"/>
                </a:solidFill>
              </a:rPr>
              <a:t>(light regime)</a:t>
            </a:r>
            <a:r>
              <a:rPr lang="en-US" sz="2000" dirty="0">
                <a:solidFill>
                  <a:schemeClr val="bg2"/>
                </a:solidFill>
              </a:rPr>
              <a:t>;</a:t>
            </a:r>
          </a:p>
          <a:p>
            <a:pPr marL="742950" lvl="1" indent="-285750" eaLnBrk="0" hangingPunct="0">
              <a:spcBef>
                <a:spcPct val="20000"/>
              </a:spcBef>
              <a:buSzPct val="70000"/>
            </a:pPr>
            <a:endParaRPr lang="en-US" sz="500" dirty="0">
              <a:solidFill>
                <a:schemeClr val="bg2"/>
              </a:solidFill>
            </a:endParaRPr>
          </a:p>
          <a:p>
            <a:pPr marL="742950" lvl="1" indent="-285750" algn="just" eaLnBrk="0" hangingPunct="0">
              <a:spcBef>
                <a:spcPct val="20000"/>
              </a:spcBef>
              <a:buSzPct val="70000"/>
              <a:buFontTx/>
              <a:buBlip>
                <a:blip r:embed="rId4"/>
              </a:buBlip>
            </a:pPr>
            <a:r>
              <a:rPr lang="en-US" sz="2000" dirty="0">
                <a:solidFill>
                  <a:schemeClr val="bg2"/>
                </a:solidFill>
              </a:rPr>
              <a:t>Test reports from accredited international test labs over the 5 continents, (Other countries not including China), </a:t>
            </a:r>
            <a:r>
              <a:rPr lang="en-US" sz="2000" dirty="0">
                <a:solidFill>
                  <a:srgbClr val="008000"/>
                </a:solidFill>
              </a:rPr>
              <a:t>(tight regime)</a:t>
            </a:r>
            <a:r>
              <a:rPr lang="en-US" sz="2000" dirty="0">
                <a:solidFill>
                  <a:schemeClr val="bg2"/>
                </a:solidFill>
              </a:rPr>
              <a:t>;</a:t>
            </a:r>
          </a:p>
          <a:p>
            <a:pPr marL="742950" lvl="1" indent="-285750" eaLnBrk="0" hangingPunct="0">
              <a:spcBef>
                <a:spcPct val="20000"/>
              </a:spcBef>
              <a:buSzPct val="70000"/>
            </a:pPr>
            <a:endParaRPr lang="en-US" sz="700" dirty="0">
              <a:solidFill>
                <a:schemeClr val="bg2"/>
              </a:solidFill>
            </a:endParaRPr>
          </a:p>
          <a:p>
            <a:pPr marL="742950" lvl="1" indent="-285750" algn="just" eaLnBrk="0" hangingPunct="0">
              <a:spcBef>
                <a:spcPct val="20000"/>
              </a:spcBef>
              <a:buSzPct val="70000"/>
              <a:buFontTx/>
              <a:buBlip>
                <a:blip r:embed="rId4"/>
              </a:buBlip>
            </a:pPr>
            <a:r>
              <a:rPr lang="en-US" sz="2000" dirty="0">
                <a:solidFill>
                  <a:schemeClr val="bg2"/>
                </a:solidFill>
              </a:rPr>
              <a:t>Verification of Conformity certificate (</a:t>
            </a:r>
            <a:r>
              <a:rPr lang="en-US" sz="2000" dirty="0" err="1">
                <a:solidFill>
                  <a:schemeClr val="bg2"/>
                </a:solidFill>
              </a:rPr>
              <a:t>VoC</a:t>
            </a:r>
            <a:r>
              <a:rPr lang="en-US" sz="2000" dirty="0">
                <a:solidFill>
                  <a:schemeClr val="bg2"/>
                </a:solidFill>
              </a:rPr>
              <a:t>) &amp; Pre-shipment verification from NTRA accredited labs in </a:t>
            </a:r>
            <a:r>
              <a:rPr lang="en-US" sz="2000" u="sng" dirty="0">
                <a:solidFill>
                  <a:schemeClr val="bg2"/>
                </a:solidFill>
              </a:rPr>
              <a:t>China</a:t>
            </a:r>
            <a:r>
              <a:rPr lang="en-US" sz="2000" dirty="0">
                <a:solidFill>
                  <a:schemeClr val="bg2"/>
                </a:solidFill>
              </a:rPr>
              <a:t>, </a:t>
            </a:r>
            <a:r>
              <a:rPr lang="en-US" sz="2000" dirty="0">
                <a:solidFill>
                  <a:srgbClr val="FF0000"/>
                </a:solidFill>
              </a:rPr>
              <a:t>(Special regime)</a:t>
            </a:r>
            <a:r>
              <a:rPr lang="en-US" sz="2000" dirty="0">
                <a:solidFill>
                  <a:schemeClr val="bg2"/>
                </a:solidFill>
              </a:rPr>
              <a:t>;</a:t>
            </a:r>
            <a:r>
              <a:rPr lang="en-US" sz="2000" dirty="0"/>
              <a:t> </a:t>
            </a:r>
            <a:endParaRPr lang="en-US" sz="2000" dirty="0">
              <a:solidFill>
                <a:schemeClr val="bg2"/>
              </a:solidFill>
            </a:endParaRPr>
          </a:p>
          <a:p>
            <a:pPr marL="1200150" lvl="2" indent="-285750" eaLnBrk="0" hangingPunct="0">
              <a:spcBef>
                <a:spcPct val="20000"/>
              </a:spcBef>
              <a:buSzPct val="70000"/>
            </a:pPr>
            <a:endParaRPr lang="en-US" sz="2000" dirty="0">
              <a:solidFill>
                <a:schemeClr val="bg2"/>
              </a:solidFill>
            </a:endParaRPr>
          </a:p>
          <a:p>
            <a:pPr marL="1200150" lvl="2" indent="-285750" eaLnBrk="0" hangingPunct="0">
              <a:spcBef>
                <a:spcPct val="20000"/>
              </a:spcBef>
              <a:buSzPct val="70000"/>
            </a:pPr>
            <a:endParaRPr lang="en-US" sz="2000" dirty="0">
              <a:solidFill>
                <a:schemeClr val="bg2"/>
              </a:solidFill>
            </a:endParaRPr>
          </a:p>
          <a:p>
            <a:pPr marL="1200150" lvl="2" indent="-285750" eaLnBrk="0" hangingPunct="0">
              <a:spcBef>
                <a:spcPct val="20000"/>
              </a:spcBef>
              <a:buSzPct val="70000"/>
            </a:pPr>
            <a:endParaRPr lang="en-US" sz="20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Reliance on International </a:t>
            </a:r>
            <a:r>
              <a:rPr lang="en-US" sz="2800" dirty="0" smtClean="0"/>
              <a:t>Standards</a:t>
            </a:r>
            <a:endParaRPr lang="en-US" sz="2800" dirty="0"/>
          </a:p>
        </p:txBody>
      </p:sp>
      <p:graphicFrame>
        <p:nvGraphicFramePr>
          <p:cNvPr id="7" name="Content Placeholder 6"/>
          <p:cNvGraphicFramePr>
            <a:graphicFrameLocks noGrp="1"/>
          </p:cNvGraphicFramePr>
          <p:nvPr>
            <p:ph idx="1"/>
          </p:nvPr>
        </p:nvGraphicFramePr>
        <p:xfrm>
          <a:off x="611560" y="1700808"/>
          <a:ext cx="7992888" cy="3816424"/>
        </p:xfrm>
        <a:graphic>
          <a:graphicData uri="http://schemas.openxmlformats.org/drawingml/2006/table">
            <a:tbl>
              <a:tblPr>
                <a:tableStyleId>{284E427A-3D55-4303-BF80-6455036E1DE7}</a:tableStyleId>
              </a:tblPr>
              <a:tblGrid>
                <a:gridCol w="3914883"/>
                <a:gridCol w="4078005"/>
              </a:tblGrid>
              <a:tr h="1180011">
                <a:tc>
                  <a:txBody>
                    <a:bodyPr/>
                    <a:lstStyle/>
                    <a:p>
                      <a:pPr marL="0" marR="0" algn="ctr">
                        <a:lnSpc>
                          <a:spcPct val="115000"/>
                        </a:lnSpc>
                        <a:spcBef>
                          <a:spcPts val="0"/>
                        </a:spcBef>
                        <a:spcAft>
                          <a:spcPts val="1000"/>
                        </a:spcAft>
                      </a:pPr>
                      <a:r>
                        <a:rPr lang="en-US" sz="2400" dirty="0"/>
                        <a:t>Standards</a:t>
                      </a:r>
                      <a:endParaRPr lang="en-US" sz="2400" dirty="0">
                        <a:latin typeface="Calibri"/>
                        <a:ea typeface="Calibri"/>
                        <a:cs typeface="Arial"/>
                      </a:endParaRPr>
                    </a:p>
                  </a:txBody>
                  <a:tcPr marL="9525" marR="9525" marT="9525" marB="9525" anchor="ctr">
                    <a:solidFill>
                      <a:schemeClr val="bg2">
                        <a:lumMod val="40000"/>
                        <a:lumOff val="60000"/>
                      </a:schemeClr>
                    </a:solidFill>
                  </a:tcPr>
                </a:tc>
                <a:tc>
                  <a:txBody>
                    <a:bodyPr/>
                    <a:lstStyle/>
                    <a:p>
                      <a:pPr marL="0" marR="0" algn="ctr">
                        <a:lnSpc>
                          <a:spcPct val="115000"/>
                        </a:lnSpc>
                        <a:spcBef>
                          <a:spcPts val="0"/>
                        </a:spcBef>
                        <a:spcAft>
                          <a:spcPts val="1000"/>
                        </a:spcAft>
                      </a:pPr>
                      <a:r>
                        <a:rPr lang="en-US" sz="2400" dirty="0"/>
                        <a:t>Organization</a:t>
                      </a:r>
                      <a:endParaRPr lang="en-US" sz="2400" dirty="0">
                        <a:latin typeface="Calibri"/>
                        <a:ea typeface="Calibri"/>
                        <a:cs typeface="Arial"/>
                      </a:endParaRPr>
                    </a:p>
                  </a:txBody>
                  <a:tcPr marL="9525" marR="9525" marT="9525" marB="9525" anchor="ctr">
                    <a:solidFill>
                      <a:schemeClr val="bg2">
                        <a:lumMod val="40000"/>
                        <a:lumOff val="60000"/>
                      </a:schemeClr>
                    </a:solidFill>
                  </a:tcPr>
                </a:tc>
              </a:tr>
              <a:tr h="833064">
                <a:tc>
                  <a:txBody>
                    <a:bodyPr/>
                    <a:lstStyle/>
                    <a:p>
                      <a:pPr marL="0" marR="0" algn="ctr">
                        <a:lnSpc>
                          <a:spcPct val="115000"/>
                        </a:lnSpc>
                        <a:spcBef>
                          <a:spcPts val="0"/>
                        </a:spcBef>
                        <a:spcAft>
                          <a:spcPts val="1000"/>
                        </a:spcAft>
                      </a:pPr>
                      <a:r>
                        <a:rPr lang="en-US" sz="1800" dirty="0"/>
                        <a:t>Telecom / Radio</a:t>
                      </a:r>
                      <a:endParaRPr lang="en-US" sz="1800" dirty="0">
                        <a:latin typeface="Calibri"/>
                        <a:ea typeface="Calibri"/>
                        <a:cs typeface="Arial"/>
                      </a:endParaRPr>
                    </a:p>
                  </a:txBody>
                  <a:tcPr marL="9525" marR="9525" marT="9525" marB="9525" anchor="ctr">
                    <a:solidFill>
                      <a:schemeClr val="accent6">
                        <a:lumMod val="40000"/>
                        <a:lumOff val="60000"/>
                      </a:schemeClr>
                    </a:solidFill>
                  </a:tcPr>
                </a:tc>
                <a:tc>
                  <a:txBody>
                    <a:bodyPr/>
                    <a:lstStyle/>
                    <a:p>
                      <a:pPr marL="0" marR="0" algn="ctr">
                        <a:lnSpc>
                          <a:spcPct val="115000"/>
                        </a:lnSpc>
                        <a:spcBef>
                          <a:spcPts val="0"/>
                        </a:spcBef>
                        <a:spcAft>
                          <a:spcPts val="1000"/>
                        </a:spcAft>
                      </a:pPr>
                      <a:r>
                        <a:rPr lang="en-US" sz="1800" dirty="0" smtClean="0"/>
                        <a:t>ITU, ETSI</a:t>
                      </a:r>
                      <a:r>
                        <a:rPr lang="en-US" sz="1800" dirty="0"/>
                        <a:t>, ASA, </a:t>
                      </a:r>
                      <a:r>
                        <a:rPr lang="en-US" sz="1800" dirty="0" smtClean="0"/>
                        <a:t>FCC </a:t>
                      </a:r>
                      <a:endParaRPr lang="en-US" sz="1800" dirty="0">
                        <a:latin typeface="Calibri"/>
                        <a:ea typeface="Calibri"/>
                        <a:cs typeface="Arial"/>
                      </a:endParaRPr>
                    </a:p>
                  </a:txBody>
                  <a:tcPr marL="9525" marR="9525" marT="9525" marB="9525" anchor="ctr"/>
                </a:tc>
              </a:tr>
              <a:tr h="833064">
                <a:tc>
                  <a:txBody>
                    <a:bodyPr/>
                    <a:lstStyle/>
                    <a:p>
                      <a:pPr marL="0" marR="0" algn="ctr">
                        <a:lnSpc>
                          <a:spcPct val="115000"/>
                        </a:lnSpc>
                        <a:spcBef>
                          <a:spcPts val="0"/>
                        </a:spcBef>
                        <a:spcAft>
                          <a:spcPts val="1000"/>
                        </a:spcAft>
                      </a:pPr>
                      <a:r>
                        <a:rPr lang="en-US" sz="1800" dirty="0"/>
                        <a:t>EMC / EMI</a:t>
                      </a:r>
                      <a:endParaRPr lang="en-US" sz="1800" dirty="0">
                        <a:latin typeface="Calibri"/>
                        <a:ea typeface="Calibri"/>
                        <a:cs typeface="Arial"/>
                      </a:endParaRPr>
                    </a:p>
                  </a:txBody>
                  <a:tcPr marL="9525" marR="9525" marT="9525" marB="9525" anchor="ctr">
                    <a:solidFill>
                      <a:schemeClr val="accent6">
                        <a:lumMod val="40000"/>
                        <a:lumOff val="60000"/>
                      </a:schemeClr>
                    </a:solidFill>
                  </a:tcPr>
                </a:tc>
                <a:tc>
                  <a:txBody>
                    <a:bodyPr/>
                    <a:lstStyle/>
                    <a:p>
                      <a:pPr marL="0" marR="0" algn="ctr">
                        <a:lnSpc>
                          <a:spcPct val="115000"/>
                        </a:lnSpc>
                        <a:spcBef>
                          <a:spcPts val="0"/>
                        </a:spcBef>
                        <a:spcAft>
                          <a:spcPts val="1000"/>
                        </a:spcAft>
                      </a:pPr>
                      <a:r>
                        <a:rPr lang="en-US" sz="1800" dirty="0"/>
                        <a:t>CENELEC, IEC, ASA </a:t>
                      </a:r>
                      <a:endParaRPr lang="en-US" sz="1800" dirty="0">
                        <a:latin typeface="Calibri"/>
                        <a:ea typeface="Calibri"/>
                        <a:cs typeface="Arial"/>
                      </a:endParaRPr>
                    </a:p>
                  </a:txBody>
                  <a:tcPr marL="9525" marR="9525" marT="9525" marB="9525" anchor="ctr"/>
                </a:tc>
              </a:tr>
              <a:tr h="970285">
                <a:tc>
                  <a:txBody>
                    <a:bodyPr/>
                    <a:lstStyle/>
                    <a:p>
                      <a:pPr marL="0" marR="0" algn="ctr">
                        <a:lnSpc>
                          <a:spcPct val="115000"/>
                        </a:lnSpc>
                        <a:spcBef>
                          <a:spcPts val="0"/>
                        </a:spcBef>
                        <a:spcAft>
                          <a:spcPts val="1000"/>
                        </a:spcAft>
                      </a:pPr>
                      <a:r>
                        <a:rPr lang="en-US" sz="1800" dirty="0"/>
                        <a:t>Safety / Health</a:t>
                      </a:r>
                      <a:endParaRPr lang="en-US" sz="1800" dirty="0">
                        <a:latin typeface="Calibri"/>
                        <a:ea typeface="Calibri"/>
                        <a:cs typeface="Arial"/>
                      </a:endParaRPr>
                    </a:p>
                  </a:txBody>
                  <a:tcPr marL="9525" marR="9525" marT="9525" marB="9525" anchor="ctr">
                    <a:solidFill>
                      <a:schemeClr val="accent6">
                        <a:lumMod val="40000"/>
                        <a:lumOff val="60000"/>
                      </a:schemeClr>
                    </a:solidFill>
                  </a:tcPr>
                </a:tc>
                <a:tc>
                  <a:txBody>
                    <a:bodyPr/>
                    <a:lstStyle/>
                    <a:p>
                      <a:pPr marL="0" marR="0" algn="ctr">
                        <a:lnSpc>
                          <a:spcPct val="115000"/>
                        </a:lnSpc>
                        <a:spcBef>
                          <a:spcPts val="0"/>
                        </a:spcBef>
                        <a:spcAft>
                          <a:spcPts val="1000"/>
                        </a:spcAft>
                      </a:pPr>
                      <a:r>
                        <a:rPr lang="en-US" sz="1800" dirty="0"/>
                        <a:t>CENELEC, IEC, ASA, UL, FCC</a:t>
                      </a:r>
                      <a:endParaRPr lang="en-US" sz="1800" dirty="0">
                        <a:latin typeface="Calibri"/>
                        <a:ea typeface="Calibri"/>
                        <a:cs typeface="Arial"/>
                      </a:endParaRPr>
                    </a:p>
                  </a:txBody>
                  <a:tcPr marL="9525" marR="9525" marT="9525" marB="9525" anchor="ctr"/>
                </a:tc>
              </a:tr>
            </a:tbl>
          </a:graphicData>
        </a:graphic>
      </p:graphicFrame>
      <p:sp>
        <p:nvSpPr>
          <p:cNvPr id="5" name="Slide Number Placeholder 4"/>
          <p:cNvSpPr>
            <a:spLocks noGrp="1"/>
          </p:cNvSpPr>
          <p:nvPr>
            <p:ph type="sldNum" sz="quarter" idx="11"/>
          </p:nvPr>
        </p:nvSpPr>
        <p:spPr/>
        <p:txBody>
          <a:bodyPr/>
          <a:lstStyle/>
          <a:p>
            <a:fld id="{3238BC07-C009-47D1-AE1C-F6996C2B1864}" type="slidenum">
              <a:rPr lang="en-US" smtClean="0"/>
              <a:pPr/>
              <a:t>36</a:t>
            </a:fld>
            <a:endParaRPr lang="en-US"/>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Counterfeit &amp; </a:t>
            </a:r>
            <a:r>
              <a:rPr lang="en-US" sz="2800" dirty="0" smtClean="0"/>
              <a:t>Non-Complying Equipment</a:t>
            </a:r>
            <a:endParaRPr lang="en-US" sz="2800" dirty="0"/>
          </a:p>
        </p:txBody>
      </p:sp>
      <p:sp>
        <p:nvSpPr>
          <p:cNvPr id="3" name="Content Placeholder 2"/>
          <p:cNvSpPr>
            <a:spLocks noGrp="1"/>
          </p:cNvSpPr>
          <p:nvPr>
            <p:ph idx="1"/>
          </p:nvPr>
        </p:nvSpPr>
        <p:spPr>
          <a:xfrm>
            <a:off x="323528" y="1052736"/>
            <a:ext cx="8640960" cy="5472608"/>
          </a:xfrm>
        </p:spPr>
        <p:txBody>
          <a:bodyPr/>
          <a:lstStyle/>
          <a:p>
            <a:r>
              <a:rPr lang="en-US" sz="2400" dirty="0" smtClean="0"/>
              <a:t>a product bearing a mark that is identical with or substantially indistinguishable from a genuine registered trademark.</a:t>
            </a:r>
          </a:p>
          <a:p>
            <a:pPr lvl="1"/>
            <a:r>
              <a:rPr lang="en-US" sz="2000" dirty="0" smtClean="0"/>
              <a:t>also “</a:t>
            </a:r>
            <a:r>
              <a:rPr lang="en-US" sz="2000" u="sng" dirty="0" smtClean="0"/>
              <a:t>COPY</a:t>
            </a:r>
            <a:r>
              <a:rPr lang="en-US" sz="2000" dirty="0" smtClean="0"/>
              <a:t> “ , “</a:t>
            </a:r>
            <a:r>
              <a:rPr lang="en-US" sz="2000" u="sng" dirty="0" smtClean="0"/>
              <a:t>FAKE</a:t>
            </a:r>
            <a:r>
              <a:rPr lang="en-US" sz="2000" dirty="0" smtClean="0"/>
              <a:t>” </a:t>
            </a:r>
            <a:r>
              <a:rPr lang="en-US" sz="2000" dirty="0" smtClean="0"/>
              <a:t>and </a:t>
            </a:r>
            <a:r>
              <a:rPr lang="en-US" sz="2000" dirty="0" smtClean="0"/>
              <a:t>“</a:t>
            </a:r>
            <a:r>
              <a:rPr lang="en-US" sz="2000" u="sng" dirty="0" smtClean="0"/>
              <a:t>Non-Complying”</a:t>
            </a:r>
            <a:r>
              <a:rPr lang="en-US" sz="2000" dirty="0" smtClean="0"/>
              <a:t> products. </a:t>
            </a:r>
          </a:p>
          <a:p>
            <a:pPr marL="571500" lvl="0" indent="-571500">
              <a:buClr>
                <a:srgbClr val="FF0000"/>
              </a:buClr>
              <a:buNone/>
              <a:defRPr/>
            </a:pPr>
            <a:r>
              <a:rPr lang="en-US" sz="2800" dirty="0" smtClean="0"/>
              <a:t>        </a:t>
            </a:r>
            <a:r>
              <a:rPr lang="en-US" sz="1800" dirty="0" smtClean="0"/>
              <a:t>“</a:t>
            </a:r>
            <a:r>
              <a:rPr lang="en-US" sz="1600" dirty="0" smtClean="0"/>
              <a:t>Exact Copy”</a:t>
            </a:r>
            <a:r>
              <a:rPr lang="en-US" sz="2800" dirty="0" smtClean="0"/>
              <a:t>    </a:t>
            </a:r>
            <a:r>
              <a:rPr lang="en-US" sz="1800" dirty="0" smtClean="0"/>
              <a:t>“</a:t>
            </a:r>
            <a:r>
              <a:rPr lang="en-US" sz="1600" dirty="0" smtClean="0"/>
              <a:t>misleading appearance”</a:t>
            </a:r>
          </a:p>
          <a:p>
            <a:pPr lvl="0">
              <a:buClr>
                <a:srgbClr val="FF0000"/>
              </a:buClr>
              <a:defRPr/>
            </a:pPr>
            <a:r>
              <a:rPr lang="en-US" sz="2400" dirty="0" smtClean="0"/>
              <a:t>Consumer exposed to </a:t>
            </a:r>
            <a:r>
              <a:rPr lang="en-US" sz="2400" dirty="0" smtClean="0"/>
              <a:t>money</a:t>
            </a:r>
            <a:r>
              <a:rPr lang="en-US" sz="2400" dirty="0" smtClean="0"/>
              <a:t>, </a:t>
            </a:r>
            <a:r>
              <a:rPr lang="en-US" sz="2400" dirty="0" smtClean="0"/>
              <a:t>health &amp; safety </a:t>
            </a:r>
            <a:r>
              <a:rPr lang="en-US" sz="2400" dirty="0" smtClean="0"/>
              <a:t>risks.</a:t>
            </a:r>
            <a:endParaRPr lang="en-US" sz="2400" dirty="0" smtClean="0"/>
          </a:p>
          <a:p>
            <a:pPr marL="342900" lvl="2" indent="-342900">
              <a:buClr>
                <a:srgbClr val="FF0000"/>
              </a:buClr>
              <a:buSzPct val="75000"/>
              <a:defRPr/>
            </a:pPr>
            <a:r>
              <a:rPr lang="en-US" dirty="0" smtClean="0">
                <a:ea typeface="+mn-ea"/>
                <a:cs typeface="+mn-cs"/>
              </a:rPr>
              <a:t>Disincentives for investors, International &amp; Domestic, Reduction of Tax </a:t>
            </a:r>
            <a:r>
              <a:rPr lang="en-US" dirty="0" smtClean="0">
                <a:ea typeface="+mn-ea"/>
                <a:cs typeface="+mn-cs"/>
              </a:rPr>
              <a:t>Revenues</a:t>
            </a:r>
            <a:r>
              <a:rPr lang="en-US" dirty="0" smtClean="0">
                <a:ea typeface="+mn-ea"/>
                <a:cs typeface="+mn-cs"/>
              </a:rPr>
              <a:t>.</a:t>
            </a:r>
          </a:p>
          <a:p>
            <a:pPr>
              <a:buClr>
                <a:srgbClr val="FF0000"/>
              </a:buClr>
              <a:defRPr/>
            </a:pPr>
            <a:r>
              <a:rPr lang="en-US" sz="2400" dirty="0" smtClean="0"/>
              <a:t>Non-competitive environment for trade </a:t>
            </a:r>
            <a:r>
              <a:rPr lang="en-US" sz="2400" dirty="0" smtClean="0"/>
              <a:t>and for manufacturers;</a:t>
            </a:r>
            <a:endParaRPr lang="en-US" sz="2400" dirty="0" smtClean="0"/>
          </a:p>
          <a:p>
            <a:r>
              <a:rPr lang="en-US" sz="2400" dirty="0" smtClean="0"/>
              <a:t>Extra burden on Service providers:  </a:t>
            </a:r>
          </a:p>
          <a:p>
            <a:pPr marL="1200150" lvl="2" indent="-285750">
              <a:buSzPct val="70000"/>
              <a:buBlip>
                <a:blip r:embed="rId2"/>
              </a:buBlip>
            </a:pPr>
            <a:r>
              <a:rPr lang="en-US" dirty="0" smtClean="0">
                <a:ea typeface="+mn-ea"/>
                <a:cs typeface="+mn-cs"/>
              </a:rPr>
              <a:t>Deterioration of </a:t>
            </a:r>
            <a:r>
              <a:rPr lang="en-US" dirty="0" err="1" smtClean="0">
                <a:ea typeface="+mn-ea"/>
                <a:cs typeface="+mn-cs"/>
              </a:rPr>
              <a:t>QoS</a:t>
            </a:r>
            <a:r>
              <a:rPr lang="en-US" dirty="0" smtClean="0">
                <a:ea typeface="+mn-ea"/>
                <a:cs typeface="+mn-cs"/>
              </a:rPr>
              <a:t>; </a:t>
            </a:r>
          </a:p>
          <a:p>
            <a:pPr marL="1200150" lvl="2" indent="-285750">
              <a:buSzPct val="70000"/>
              <a:buBlip>
                <a:blip r:embed="rId2"/>
              </a:buBlip>
            </a:pPr>
            <a:r>
              <a:rPr lang="en-US" dirty="0" smtClean="0">
                <a:ea typeface="+mn-ea"/>
                <a:cs typeface="+mn-cs"/>
              </a:rPr>
              <a:t>After Sales Services. </a:t>
            </a:r>
            <a:endParaRPr lang="en-US" sz="2400" dirty="0"/>
          </a:p>
        </p:txBody>
      </p:sp>
      <p:sp>
        <p:nvSpPr>
          <p:cNvPr id="5" name="Slide Number Placeholder 4"/>
          <p:cNvSpPr>
            <a:spLocks noGrp="1"/>
          </p:cNvSpPr>
          <p:nvPr>
            <p:ph type="sldNum" sz="quarter" idx="11"/>
          </p:nvPr>
        </p:nvSpPr>
        <p:spPr/>
        <p:txBody>
          <a:bodyPr/>
          <a:lstStyle/>
          <a:p>
            <a:fld id="{3238BC07-C009-47D1-AE1C-F6996C2B1864}" type="slidenum">
              <a:rPr lang="en-US" smtClean="0"/>
              <a:pPr/>
              <a:t>37</a:t>
            </a:fld>
            <a:endParaRPr lang="en-US"/>
          </a:p>
        </p:txBody>
      </p:sp>
      <p:sp>
        <p:nvSpPr>
          <p:cNvPr id="6" name="Rectangle 3"/>
          <p:cNvSpPr txBox="1">
            <a:spLocks noChangeArrowheads="1"/>
          </p:cNvSpPr>
          <p:nvPr/>
        </p:nvSpPr>
        <p:spPr bwMode="auto">
          <a:xfrm>
            <a:off x="323528" y="3284984"/>
            <a:ext cx="8229600" cy="23631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l" defTabSz="914400" rtl="0" eaLnBrk="0" fontAlgn="base" latinLnBrk="0" hangingPunct="0">
              <a:lnSpc>
                <a:spcPct val="100000"/>
              </a:lnSpc>
              <a:spcBef>
                <a:spcPct val="20000"/>
              </a:spcBef>
              <a:spcAft>
                <a:spcPct val="0"/>
              </a:spcAft>
              <a:buClr>
                <a:srgbClr val="FF0000"/>
              </a:buClr>
              <a:buSzPct val="75000"/>
              <a:buFontTx/>
              <a:buNone/>
              <a:tabLst/>
              <a:defRPr/>
            </a:pPr>
            <a:endParaRPr kumimoji="0" lang="en-US" sz="1600" b="0" i="0" u="none" strike="noStrike" kern="0" cap="none" spc="0" normalizeH="0" baseline="0" noProof="0" dirty="0" smtClean="0">
              <a:ln>
                <a:noFill/>
              </a:ln>
              <a:solidFill>
                <a:schemeClr val="bg2"/>
              </a:solidFill>
              <a:effectLst/>
              <a:uLnTx/>
              <a:uFillTx/>
              <a:latin typeface="+mn-lt"/>
              <a:ea typeface="+mn-ea"/>
              <a:cs typeface="+mn-cs"/>
            </a:endParaRPr>
          </a:p>
          <a:p>
            <a:pPr marL="571500" marR="0" lvl="0" indent="-571500" algn="l" defTabSz="914400" rtl="0" eaLnBrk="0" fontAlgn="base" latinLnBrk="0" hangingPunct="0">
              <a:lnSpc>
                <a:spcPct val="100000"/>
              </a:lnSpc>
              <a:spcBef>
                <a:spcPct val="20000"/>
              </a:spcBef>
              <a:spcAft>
                <a:spcPct val="0"/>
              </a:spcAft>
              <a:buClr>
                <a:srgbClr val="FF0000"/>
              </a:buClr>
              <a:buSzPct val="75000"/>
              <a:buFontTx/>
              <a:buNone/>
              <a:tabLst/>
              <a:defRPr/>
            </a:pPr>
            <a:endParaRPr kumimoji="0" lang="en-US" sz="1800" b="0" i="0" u="none" strike="noStrike" kern="0" cap="none" spc="0" normalizeH="0" baseline="0" noProof="0" dirty="0" smtClean="0">
              <a:ln>
                <a:noFill/>
              </a:ln>
              <a:solidFill>
                <a:schemeClr val="bg2"/>
              </a:solidFill>
              <a:effectLst/>
              <a:uLnTx/>
              <a:uFillTx/>
              <a:latin typeface="+mn-lt"/>
              <a:ea typeface="+mn-ea"/>
              <a:cs typeface="+mn-cs"/>
            </a:endParaRPr>
          </a:p>
          <a:p>
            <a:pPr marL="571500" marR="0" lvl="0" indent="-571500" algn="l" defTabSz="914400" rtl="0" eaLnBrk="0" fontAlgn="base" latinLnBrk="0" hangingPunct="0">
              <a:lnSpc>
                <a:spcPct val="100000"/>
              </a:lnSpc>
              <a:spcBef>
                <a:spcPct val="20000"/>
              </a:spcBef>
              <a:spcAft>
                <a:spcPct val="0"/>
              </a:spcAft>
              <a:buClr>
                <a:srgbClr val="FF0000"/>
              </a:buClr>
              <a:buSzPct val="75000"/>
              <a:buFontTx/>
              <a:buNone/>
              <a:tabLst/>
              <a:defRPr/>
            </a:pPr>
            <a:endParaRPr kumimoji="0" lang="en-US" sz="1600" b="0" i="0" u="none" strike="noStrike" kern="0" cap="none" spc="0" normalizeH="0" baseline="0" noProof="0" dirty="0" smtClean="0">
              <a:ln>
                <a:noFill/>
              </a:ln>
              <a:solidFill>
                <a:schemeClr val="bg2"/>
              </a:solidFill>
              <a:effectLst/>
              <a:uLnTx/>
              <a:uFillTx/>
              <a:latin typeface="+mn-lt"/>
              <a:ea typeface="+mn-ea"/>
              <a:cs typeface="+mn-cs"/>
            </a:endParaRPr>
          </a:p>
          <a:p>
            <a:pPr marL="571500" marR="0" lvl="0" indent="-571500" algn="l" defTabSz="914400" rtl="0" eaLnBrk="0" fontAlgn="base" latinLnBrk="0" hangingPunct="0">
              <a:lnSpc>
                <a:spcPct val="100000"/>
              </a:lnSpc>
              <a:spcBef>
                <a:spcPct val="20000"/>
              </a:spcBef>
              <a:spcAft>
                <a:spcPct val="0"/>
              </a:spcAft>
              <a:buClr>
                <a:srgbClr val="FF0000"/>
              </a:buClr>
              <a:buSzPct val="75000"/>
              <a:buFontTx/>
              <a:buNone/>
              <a:tabLst/>
              <a:defRPr/>
            </a:pPr>
            <a:endParaRPr kumimoji="0" lang="en-US" sz="1600" b="0" i="0" u="none" strike="noStrike" kern="0" cap="none" spc="0" normalizeH="0" baseline="0" noProof="0" dirty="0" smtClean="0">
              <a:ln>
                <a:noFill/>
              </a:ln>
              <a:solidFill>
                <a:schemeClr val="bg2"/>
              </a:solidFill>
              <a:effectLst/>
              <a:uLnTx/>
              <a:uFillTx/>
              <a:latin typeface="+mn-lt"/>
              <a:ea typeface="+mn-ea"/>
              <a:cs typeface="+mn-cs"/>
            </a:endParaRPr>
          </a:p>
        </p:txBody>
      </p:sp>
      <p:cxnSp>
        <p:nvCxnSpPr>
          <p:cNvPr id="8" name="Straight Arrow Connector 7"/>
          <p:cNvCxnSpPr/>
          <p:nvPr/>
        </p:nvCxnSpPr>
        <p:spPr bwMode="auto">
          <a:xfrm>
            <a:off x="2123728" y="2564904"/>
            <a:ext cx="0" cy="216024"/>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a:off x="3563888" y="2564904"/>
            <a:ext cx="432048" cy="216024"/>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2776"/>
          </a:xfrm>
        </p:spPr>
        <p:txBody>
          <a:bodyPr/>
          <a:lstStyle/>
          <a:p>
            <a:r>
              <a:rPr lang="en-US" sz="2800" dirty="0" smtClean="0"/>
              <a:t>Chinese </a:t>
            </a:r>
            <a:r>
              <a:rPr lang="en-US" sz="2800" dirty="0" smtClean="0"/>
              <a:t>products special arrangement</a:t>
            </a:r>
            <a:r>
              <a:rPr lang="en-US" dirty="0" smtClean="0"/>
              <a:t> </a:t>
            </a:r>
            <a:endParaRPr lang="en-US" dirty="0"/>
          </a:p>
        </p:txBody>
      </p:sp>
      <p:sp>
        <p:nvSpPr>
          <p:cNvPr id="5" name="Slide Number Placeholder 4"/>
          <p:cNvSpPr>
            <a:spLocks noGrp="1"/>
          </p:cNvSpPr>
          <p:nvPr>
            <p:ph type="sldNum" sz="quarter" idx="11"/>
          </p:nvPr>
        </p:nvSpPr>
        <p:spPr/>
        <p:txBody>
          <a:bodyPr/>
          <a:lstStyle/>
          <a:p>
            <a:fld id="{3238BC07-C009-47D1-AE1C-F6996C2B1864}" type="slidenum">
              <a:rPr lang="en-US" smtClean="0"/>
              <a:pPr/>
              <a:t>38</a:t>
            </a:fld>
            <a:endParaRPr lang="en-US"/>
          </a:p>
        </p:txBody>
      </p:sp>
      <p:sp>
        <p:nvSpPr>
          <p:cNvPr id="6" name="Rectangle 3"/>
          <p:cNvSpPr txBox="1">
            <a:spLocks noChangeArrowheads="1"/>
          </p:cNvSpPr>
          <p:nvPr/>
        </p:nvSpPr>
        <p:spPr bwMode="auto">
          <a:xfrm>
            <a:off x="179512" y="1196752"/>
            <a:ext cx="8786812" cy="4500563"/>
          </a:xfrm>
          <a:prstGeom prst="rect">
            <a:avLst/>
          </a:prstGeom>
          <a:noFill/>
          <a:ln w="9525">
            <a:noFill/>
            <a:miter lim="800000"/>
            <a:headEnd/>
            <a:tailEnd/>
          </a:ln>
          <a:effectLst/>
        </p:spPr>
        <p:txBody>
          <a:bodyPr/>
          <a:lstStyle/>
          <a:p>
            <a:pPr marL="342900" indent="-342900" eaLnBrk="0" hangingPunct="0">
              <a:spcBef>
                <a:spcPct val="20000"/>
              </a:spcBef>
              <a:buClr>
                <a:srgbClr val="FF0000"/>
              </a:buClr>
              <a:buSzPct val="75000"/>
              <a:buBlip>
                <a:blip r:embed="rId2"/>
              </a:buBlip>
              <a:defRPr/>
            </a:pPr>
            <a:r>
              <a:rPr lang="en-US" sz="2400" dirty="0" smtClean="0">
                <a:solidFill>
                  <a:schemeClr val="bg2"/>
                </a:solidFill>
                <a:latin typeface="+mn-lt"/>
                <a:cs typeface="+mn-cs"/>
              </a:rPr>
              <a:t>Certificate issued based on:</a:t>
            </a:r>
          </a:p>
          <a:p>
            <a:pPr marL="742950" lvl="1" indent="-285750" eaLnBrk="0" hangingPunct="0">
              <a:spcBef>
                <a:spcPct val="20000"/>
              </a:spcBef>
              <a:buSzPct val="70000"/>
              <a:buFontTx/>
              <a:buBlip>
                <a:blip r:embed="rId3"/>
              </a:buBlip>
            </a:pPr>
            <a:r>
              <a:rPr lang="en-US" sz="2400" dirty="0" smtClean="0">
                <a:solidFill>
                  <a:schemeClr val="bg2"/>
                </a:solidFill>
              </a:rPr>
              <a:t>“CE” </a:t>
            </a:r>
            <a:r>
              <a:rPr lang="en-US" sz="2400" dirty="0">
                <a:solidFill>
                  <a:schemeClr val="bg2"/>
                </a:solidFill>
              </a:rPr>
              <a:t>Verification of Conformity </a:t>
            </a:r>
            <a:r>
              <a:rPr lang="en-US" sz="2400" dirty="0" smtClean="0">
                <a:solidFill>
                  <a:schemeClr val="bg2"/>
                </a:solidFill>
              </a:rPr>
              <a:t>certificate.</a:t>
            </a:r>
          </a:p>
          <a:p>
            <a:pPr marL="742950" lvl="1" indent="-285750" eaLnBrk="0" hangingPunct="0">
              <a:spcBef>
                <a:spcPct val="20000"/>
              </a:spcBef>
              <a:buSzPct val="70000"/>
              <a:buFontTx/>
              <a:buBlip>
                <a:blip r:embed="rId3"/>
              </a:buBlip>
            </a:pPr>
            <a:r>
              <a:rPr lang="en-US" sz="2400" dirty="0" smtClean="0">
                <a:solidFill>
                  <a:schemeClr val="bg2"/>
                </a:solidFill>
              </a:rPr>
              <a:t>NTRA Accredited </a:t>
            </a:r>
            <a:r>
              <a:rPr lang="en-US" sz="2400" dirty="0">
                <a:solidFill>
                  <a:schemeClr val="bg2"/>
                </a:solidFill>
              </a:rPr>
              <a:t>labs in </a:t>
            </a:r>
            <a:r>
              <a:rPr lang="en-US" sz="2400" dirty="0" smtClean="0">
                <a:solidFill>
                  <a:schemeClr val="bg2"/>
                </a:solidFill>
              </a:rPr>
              <a:t>China:</a:t>
            </a:r>
            <a:endParaRPr lang="en-US" sz="2400" dirty="0">
              <a:solidFill>
                <a:schemeClr val="bg2"/>
              </a:solidFill>
            </a:endParaRPr>
          </a:p>
          <a:p>
            <a:pPr marL="1200150" lvl="2" indent="-285750" eaLnBrk="0" hangingPunct="0">
              <a:spcBef>
                <a:spcPct val="20000"/>
              </a:spcBef>
              <a:buSzPct val="70000"/>
            </a:pPr>
            <a:r>
              <a:rPr lang="en-US" sz="2400" dirty="0">
                <a:solidFill>
                  <a:schemeClr val="bg2"/>
                </a:solidFill>
              </a:rPr>
              <a:t>   ( BV-ADT, CTTL, </a:t>
            </a:r>
            <a:r>
              <a:rPr lang="en-US" sz="2400" dirty="0" err="1">
                <a:solidFill>
                  <a:schemeClr val="bg2"/>
                </a:solidFill>
              </a:rPr>
              <a:t>Intertek</a:t>
            </a:r>
            <a:r>
              <a:rPr lang="en-US" sz="2400" dirty="0">
                <a:solidFill>
                  <a:schemeClr val="bg2"/>
                </a:solidFill>
              </a:rPr>
              <a:t>, SGS, TUV ) </a:t>
            </a:r>
          </a:p>
          <a:p>
            <a:pPr marL="342900" indent="-342900" eaLnBrk="0" hangingPunct="0"/>
            <a:r>
              <a:rPr lang="en-US" sz="2000" dirty="0">
                <a:cs typeface="Courier New" pitchFamily="49" charset="0"/>
              </a:rPr>
              <a:t>    </a:t>
            </a:r>
            <a:r>
              <a:rPr lang="en-US" sz="2000" i="1" dirty="0" smtClean="0">
                <a:solidFill>
                  <a:schemeClr val="bg2"/>
                </a:solidFill>
              </a:rPr>
              <a:t>Based </a:t>
            </a:r>
            <a:r>
              <a:rPr lang="en-US" sz="2000" i="1" dirty="0">
                <a:solidFill>
                  <a:schemeClr val="bg2"/>
                </a:solidFill>
              </a:rPr>
              <a:t>on </a:t>
            </a:r>
            <a:r>
              <a:rPr lang="en-US" sz="2000" i="1" u="sng" dirty="0">
                <a:solidFill>
                  <a:schemeClr val="bg2"/>
                </a:solidFill>
              </a:rPr>
              <a:t>full </a:t>
            </a:r>
            <a:r>
              <a:rPr lang="en-US" sz="2000" i="1" u="sng" dirty="0" smtClean="0">
                <a:solidFill>
                  <a:schemeClr val="bg2"/>
                </a:solidFill>
              </a:rPr>
              <a:t>testing</a:t>
            </a:r>
            <a:r>
              <a:rPr lang="en-US" sz="2000" i="1" dirty="0" smtClean="0">
                <a:solidFill>
                  <a:schemeClr val="bg2"/>
                </a:solidFill>
              </a:rPr>
              <a:t> ,</a:t>
            </a:r>
          </a:p>
          <a:p>
            <a:pPr marL="342900" indent="-342900" eaLnBrk="0" hangingPunct="0"/>
            <a:r>
              <a:rPr lang="en-US" sz="2000" i="1" dirty="0" smtClean="0">
                <a:solidFill>
                  <a:schemeClr val="bg2"/>
                </a:solidFill>
              </a:rPr>
              <a:t>    or based </a:t>
            </a:r>
            <a:r>
              <a:rPr lang="en-US" sz="2000" i="1" dirty="0">
                <a:solidFill>
                  <a:schemeClr val="bg2"/>
                </a:solidFill>
              </a:rPr>
              <a:t>on </a:t>
            </a:r>
            <a:r>
              <a:rPr lang="en-US" sz="2000" i="1" u="sng" dirty="0">
                <a:solidFill>
                  <a:schemeClr val="bg2"/>
                </a:solidFill>
              </a:rPr>
              <a:t>technical </a:t>
            </a:r>
            <a:r>
              <a:rPr lang="en-US" sz="2000" i="1" u="sng" dirty="0" smtClean="0">
                <a:solidFill>
                  <a:schemeClr val="bg2"/>
                </a:solidFill>
              </a:rPr>
              <a:t>evidence</a:t>
            </a:r>
            <a:r>
              <a:rPr lang="en-US" sz="2000" i="1" dirty="0" smtClean="0">
                <a:solidFill>
                  <a:schemeClr val="bg2"/>
                </a:solidFill>
              </a:rPr>
              <a:t> </a:t>
            </a:r>
            <a:r>
              <a:rPr lang="en-US" sz="2000" i="1" dirty="0">
                <a:solidFill>
                  <a:schemeClr val="bg2"/>
                </a:solidFill>
              </a:rPr>
              <a:t>submitted from an </a:t>
            </a:r>
            <a:r>
              <a:rPr lang="en-US" sz="2000" i="1" dirty="0" smtClean="0">
                <a:solidFill>
                  <a:schemeClr val="bg2"/>
                </a:solidFill>
              </a:rPr>
              <a:t> internationally </a:t>
            </a:r>
            <a:r>
              <a:rPr lang="en-US" sz="2000" i="1" dirty="0">
                <a:solidFill>
                  <a:schemeClr val="bg2"/>
                </a:solidFill>
              </a:rPr>
              <a:t>recognized lab</a:t>
            </a:r>
            <a:r>
              <a:rPr lang="en-US" sz="2400" i="1" dirty="0">
                <a:solidFill>
                  <a:schemeClr val="bg2"/>
                </a:solidFill>
              </a:rPr>
              <a:t>. </a:t>
            </a:r>
            <a:endParaRPr lang="en-US" sz="2400" dirty="0">
              <a:solidFill>
                <a:schemeClr val="bg2"/>
              </a:solidFill>
            </a:endParaRPr>
          </a:p>
          <a:p>
            <a:pPr marL="1200150" lvl="2" indent="-285750" eaLnBrk="0" hangingPunct="0">
              <a:spcBef>
                <a:spcPct val="20000"/>
              </a:spcBef>
              <a:buSzPct val="70000"/>
            </a:pPr>
            <a:endParaRPr lang="en-US" sz="2400" dirty="0">
              <a:solidFill>
                <a:schemeClr val="bg2"/>
              </a:solidFill>
            </a:endParaRPr>
          </a:p>
          <a:p>
            <a:pPr marL="1200150" lvl="2" indent="-285750" eaLnBrk="0" hangingPunct="0">
              <a:spcBef>
                <a:spcPct val="20000"/>
              </a:spcBef>
              <a:buSzPct val="70000"/>
            </a:pPr>
            <a:endParaRPr lang="en-US" sz="2400" dirty="0">
              <a:solidFill>
                <a:schemeClr val="bg2"/>
              </a:solidFill>
            </a:endParaRPr>
          </a:p>
          <a:p>
            <a:pPr marL="1200150" lvl="2" indent="-285750" eaLnBrk="0" hangingPunct="0">
              <a:spcBef>
                <a:spcPct val="20000"/>
              </a:spcBef>
              <a:buSzPct val="70000"/>
            </a:pPr>
            <a:endParaRPr lang="en-US" sz="2400" dirty="0">
              <a:solidFill>
                <a:schemeClr val="bg2"/>
              </a:solidFill>
            </a:endParaRPr>
          </a:p>
          <a:p>
            <a:pPr marL="1200150" lvl="2" indent="-285750" eaLnBrk="0" hangingPunct="0">
              <a:spcBef>
                <a:spcPct val="20000"/>
              </a:spcBef>
              <a:buSzPct val="70000"/>
            </a:pPr>
            <a:r>
              <a:rPr lang="en-US" sz="2400" dirty="0">
                <a:solidFill>
                  <a:schemeClr val="bg2"/>
                </a:solidFill>
              </a:rPr>
              <a:t> </a:t>
            </a:r>
          </a:p>
        </p:txBody>
      </p:sp>
      <p:sp>
        <p:nvSpPr>
          <p:cNvPr id="7" name="Rectangle 3"/>
          <p:cNvSpPr txBox="1">
            <a:spLocks noChangeArrowheads="1"/>
          </p:cNvSpPr>
          <p:nvPr/>
        </p:nvSpPr>
        <p:spPr bwMode="auto">
          <a:xfrm>
            <a:off x="248543" y="3960440"/>
            <a:ext cx="8643937" cy="2636912"/>
          </a:xfrm>
          <a:prstGeom prst="rect">
            <a:avLst/>
          </a:prstGeom>
          <a:noFill/>
          <a:ln w="9525">
            <a:noFill/>
            <a:miter lim="800000"/>
            <a:headEnd/>
            <a:tailEnd/>
          </a:ln>
          <a:effectLst/>
        </p:spPr>
        <p:txBody>
          <a:bodyPr/>
          <a:lstStyle/>
          <a:p>
            <a:pPr marL="342900" indent="-342900" eaLnBrk="0" hangingPunct="0">
              <a:spcBef>
                <a:spcPct val="20000"/>
              </a:spcBef>
              <a:buSzPct val="75000"/>
              <a:buFontTx/>
              <a:buBlip>
                <a:blip r:embed="rId2"/>
              </a:buBlip>
            </a:pPr>
            <a:r>
              <a:rPr lang="en-US" sz="2400" dirty="0" smtClean="0">
                <a:solidFill>
                  <a:schemeClr val="bg2"/>
                </a:solidFill>
                <a:latin typeface="+mn-lt"/>
                <a:cs typeface="+mn-cs"/>
              </a:rPr>
              <a:t>2010: Central EIR IMEI database </a:t>
            </a:r>
            <a:r>
              <a:rPr lang="en-US" sz="2400" dirty="0" smtClean="0">
                <a:solidFill>
                  <a:schemeClr val="bg2"/>
                </a:solidFill>
                <a:latin typeface="+mn-lt"/>
                <a:cs typeface="+mn-cs"/>
              </a:rPr>
              <a:t>solution:</a:t>
            </a:r>
            <a:endParaRPr lang="en-US" sz="2400" dirty="0" smtClean="0">
              <a:solidFill>
                <a:schemeClr val="bg2"/>
              </a:solidFill>
              <a:latin typeface="+mn-lt"/>
              <a:cs typeface="+mn-cs"/>
            </a:endParaRPr>
          </a:p>
          <a:p>
            <a:pPr marL="342900" indent="-342900" eaLnBrk="0" hangingPunct="0"/>
            <a:endParaRPr lang="en-US" sz="300" dirty="0" smtClean="0">
              <a:solidFill>
                <a:schemeClr val="bg2"/>
              </a:solidFill>
            </a:endParaRPr>
          </a:p>
          <a:p>
            <a:pPr marL="742950" lvl="1" indent="-285750" eaLnBrk="0" hangingPunct="0">
              <a:spcBef>
                <a:spcPct val="20000"/>
              </a:spcBef>
              <a:buSzPct val="70000"/>
              <a:buFontTx/>
              <a:buBlip>
                <a:blip r:embed="rId3"/>
              </a:buBlip>
            </a:pPr>
            <a:r>
              <a:rPr lang="en-US" sz="1800" dirty="0" smtClean="0">
                <a:solidFill>
                  <a:schemeClr val="bg2"/>
                </a:solidFill>
              </a:rPr>
              <a:t>GSMA Agreement: White list </a:t>
            </a:r>
            <a:r>
              <a:rPr lang="en-US" sz="1800" i="1" dirty="0" smtClean="0">
                <a:solidFill>
                  <a:schemeClr val="bg2"/>
                </a:solidFill>
              </a:rPr>
              <a:t>Weekly</a:t>
            </a:r>
            <a:r>
              <a:rPr lang="en-US" sz="1800" dirty="0" smtClean="0">
                <a:solidFill>
                  <a:schemeClr val="bg2"/>
                </a:solidFill>
              </a:rPr>
              <a:t> update </a:t>
            </a:r>
            <a:r>
              <a:rPr lang="en-US" sz="1800" dirty="0" smtClean="0">
                <a:solidFill>
                  <a:schemeClr val="bg2"/>
                </a:solidFill>
              </a:rPr>
              <a:t>IMEI’s </a:t>
            </a:r>
            <a:r>
              <a:rPr lang="en-US" sz="1800" dirty="0" smtClean="0">
                <a:solidFill>
                  <a:schemeClr val="bg2"/>
                </a:solidFill>
              </a:rPr>
              <a:t>TAC White list;</a:t>
            </a:r>
          </a:p>
          <a:p>
            <a:pPr marL="742950" lvl="1" indent="-285750" eaLnBrk="0" hangingPunct="0">
              <a:spcBef>
                <a:spcPct val="20000"/>
              </a:spcBef>
              <a:buSzPct val="70000"/>
              <a:buBlip>
                <a:blip r:embed="rId3"/>
              </a:buBlip>
            </a:pPr>
            <a:r>
              <a:rPr lang="en-US" sz="1800" dirty="0" smtClean="0">
                <a:solidFill>
                  <a:schemeClr val="bg2"/>
                </a:solidFill>
              </a:rPr>
              <a:t>Combat </a:t>
            </a:r>
            <a:r>
              <a:rPr lang="en-US" sz="1800" dirty="0">
                <a:solidFill>
                  <a:schemeClr val="bg2"/>
                </a:solidFill>
              </a:rPr>
              <a:t>handset theft issue; </a:t>
            </a:r>
            <a:endParaRPr lang="en-US" sz="1800" dirty="0" smtClean="0">
              <a:solidFill>
                <a:schemeClr val="bg2"/>
              </a:solidFill>
            </a:endParaRPr>
          </a:p>
          <a:p>
            <a:pPr marL="742950" lvl="1" indent="-285750" eaLnBrk="0" hangingPunct="0">
              <a:spcBef>
                <a:spcPct val="20000"/>
              </a:spcBef>
              <a:buSzPct val="70000"/>
              <a:buBlip>
                <a:blip r:embed="rId3"/>
              </a:buBlip>
            </a:pPr>
            <a:r>
              <a:rPr lang="en-US" sz="1800" dirty="0" smtClean="0">
                <a:solidFill>
                  <a:schemeClr val="bg2"/>
                </a:solidFill>
              </a:rPr>
              <a:t>Health &amp; Safety concerns;</a:t>
            </a:r>
          </a:p>
          <a:p>
            <a:pPr marL="742950" lvl="1" indent="-285750" eaLnBrk="0" hangingPunct="0">
              <a:spcBef>
                <a:spcPct val="20000"/>
              </a:spcBef>
              <a:buSzPct val="70000"/>
              <a:buFontTx/>
              <a:buBlip>
                <a:blip r:embed="rId3"/>
              </a:buBlip>
            </a:pPr>
            <a:r>
              <a:rPr lang="en-US" sz="1800" dirty="0" smtClean="0">
                <a:solidFill>
                  <a:schemeClr val="bg2"/>
                </a:solidFill>
              </a:rPr>
              <a:t> Illegal</a:t>
            </a:r>
            <a:r>
              <a:rPr lang="en-US" sz="1800" dirty="0">
                <a:solidFill>
                  <a:schemeClr val="bg2"/>
                </a:solidFill>
              </a:rPr>
              <a:t>, Fake, NULL &amp; Cloned </a:t>
            </a:r>
            <a:r>
              <a:rPr lang="en-US" sz="1800" dirty="0" smtClean="0">
                <a:solidFill>
                  <a:schemeClr val="bg2"/>
                </a:solidFill>
              </a:rPr>
              <a:t>IMEIs:</a:t>
            </a:r>
            <a:endParaRPr lang="en-US" sz="1800" dirty="0">
              <a:solidFill>
                <a:schemeClr val="bg2"/>
              </a:solidFill>
            </a:endParaRPr>
          </a:p>
          <a:p>
            <a:pPr marL="1200150" lvl="2" indent="-285750" eaLnBrk="0" hangingPunct="0">
              <a:spcBef>
                <a:spcPct val="20000"/>
              </a:spcBef>
              <a:buSzPct val="70000"/>
              <a:buFontTx/>
              <a:buBlip>
                <a:blip r:embed="rId3"/>
              </a:buBlip>
            </a:pPr>
            <a:r>
              <a:rPr lang="en-US" sz="1800" dirty="0" smtClean="0">
                <a:solidFill>
                  <a:schemeClr val="bg2"/>
                </a:solidFill>
              </a:rPr>
              <a:t>3.5M </a:t>
            </a:r>
            <a:r>
              <a:rPr lang="en-US" sz="1800" dirty="0">
                <a:solidFill>
                  <a:schemeClr val="bg2"/>
                </a:solidFill>
              </a:rPr>
              <a:t>one illegal IMEI (13579024681122)</a:t>
            </a:r>
          </a:p>
          <a:p>
            <a:pPr marL="1200150" lvl="2" indent="-285750" eaLnBrk="0" hangingPunct="0">
              <a:spcBef>
                <a:spcPct val="20000"/>
              </a:spcBef>
              <a:buSzPct val="70000"/>
              <a:buFontTx/>
              <a:buBlip>
                <a:blip r:embed="rId3"/>
              </a:buBlip>
            </a:pPr>
            <a:r>
              <a:rPr lang="en-US" sz="1800" dirty="0">
                <a:solidFill>
                  <a:schemeClr val="bg2"/>
                </a:solidFill>
              </a:rPr>
              <a:t>0.1M Null,0.35M zeros, .5M Fake, .25M Cloned </a:t>
            </a:r>
            <a:endParaRPr lang="en-US" sz="1600" dirty="0">
              <a:solidFill>
                <a:schemeClr val="bg2"/>
              </a:solidFill>
            </a:endParaRPr>
          </a:p>
          <a:p>
            <a:pPr marL="1200150" lvl="2" indent="-285750" eaLnBrk="0" hangingPunct="0">
              <a:spcBef>
                <a:spcPct val="20000"/>
              </a:spcBef>
              <a:buSzPct val="70000"/>
            </a:pPr>
            <a:endParaRPr lang="en-US" sz="1800" dirty="0">
              <a:solidFill>
                <a:schemeClr val="bg2"/>
              </a:solidFill>
            </a:endParaRPr>
          </a:p>
          <a:p>
            <a:pPr marL="1200150" lvl="2" indent="-285750" eaLnBrk="0" hangingPunct="0">
              <a:spcBef>
                <a:spcPct val="20000"/>
              </a:spcBef>
              <a:buSzPct val="70000"/>
            </a:pPr>
            <a:endParaRPr lang="en-US" sz="1800" dirty="0">
              <a:solidFill>
                <a:schemeClr val="bg2"/>
              </a:solidFill>
            </a:endParaRPr>
          </a:p>
          <a:p>
            <a:pPr marL="1200150" lvl="2" indent="-285750" eaLnBrk="0" hangingPunct="0">
              <a:spcBef>
                <a:spcPct val="20000"/>
              </a:spcBef>
              <a:buSzPct val="70000"/>
            </a:pPr>
            <a:endParaRPr lang="en-US" sz="1800" dirty="0">
              <a:solidFill>
                <a:schemeClr val="bg2"/>
              </a:solidFill>
            </a:endParaRPr>
          </a:p>
          <a:p>
            <a:pPr marL="1200150" lvl="2" indent="-285750" eaLnBrk="0" hangingPunct="0">
              <a:spcBef>
                <a:spcPct val="20000"/>
              </a:spcBef>
              <a:buSzPct val="70000"/>
            </a:pPr>
            <a:endParaRPr lang="en-US" sz="1800" dirty="0">
              <a:solidFill>
                <a:schemeClr val="bg2"/>
              </a:solidFill>
            </a:endParaRPr>
          </a:p>
          <a:p>
            <a:pPr marL="1200150" lvl="2" indent="-285750" eaLnBrk="0" hangingPunct="0">
              <a:spcBef>
                <a:spcPct val="20000"/>
              </a:spcBef>
              <a:buSzPct val="70000"/>
            </a:pPr>
            <a:r>
              <a:rPr lang="en-US" sz="1800" dirty="0">
                <a:solidFill>
                  <a:schemeClr val="bg2"/>
                </a:solidFill>
              </a:rPr>
              <a:t> </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238BC07-C009-47D1-AE1C-F6996C2B1864}" type="slidenum">
              <a:rPr lang="en-US" smtClean="0"/>
              <a:pPr/>
              <a:t>39</a:t>
            </a:fld>
            <a:endParaRPr lang="en-US"/>
          </a:p>
        </p:txBody>
      </p:sp>
      <p:sp>
        <p:nvSpPr>
          <p:cNvPr id="7" name="Slide Number Placeholder 4"/>
          <p:cNvSpPr txBox="1">
            <a:spLocks/>
          </p:cNvSpPr>
          <p:nvPr/>
        </p:nvSpPr>
        <p:spPr bwMode="auto">
          <a:xfrm>
            <a:off x="7308850" y="6237288"/>
            <a:ext cx="1366838"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A5138CE-8144-4C7D-9299-07107A538477}" type="slidenum">
              <a:rPr kumimoji="0" lang="en-US" sz="1400" b="0" i="0" u="none" strike="noStrike" kern="1200" cap="none" spc="0" normalizeH="0" baseline="0" noProof="0" smtClean="0">
                <a:ln>
                  <a:noFill/>
                </a:ln>
                <a:solidFill>
                  <a:schemeClr val="tx1"/>
                </a:solidFill>
                <a:effectLst/>
                <a:uLnTx/>
                <a:uFillTx/>
                <a:latin typeface="Verdana" pitchFamily="34"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400" b="0" i="0" u="none" strike="noStrike" kern="1200" cap="none" spc="0" normalizeH="0" baseline="0" noProof="0">
              <a:ln>
                <a:noFill/>
              </a:ln>
              <a:solidFill>
                <a:schemeClr val="tx1"/>
              </a:solidFill>
              <a:effectLst/>
              <a:uLnTx/>
              <a:uFillTx/>
              <a:latin typeface="Verdana" pitchFamily="34" charset="0"/>
              <a:ea typeface="+mn-ea"/>
              <a:cs typeface="Arial" pitchFamily="34" charset="0"/>
            </a:endParaRPr>
          </a:p>
        </p:txBody>
      </p:sp>
      <p:pic>
        <p:nvPicPr>
          <p:cNvPr id="8" name="Picture 5" descr="icon-server"/>
          <p:cNvPicPr>
            <a:picLocks noChangeAspect="1" noChangeArrowheads="1"/>
          </p:cNvPicPr>
          <p:nvPr/>
        </p:nvPicPr>
        <p:blipFill>
          <a:blip r:embed="rId2" cstate="print"/>
          <a:srcRect/>
          <a:stretch>
            <a:fillRect/>
          </a:stretch>
        </p:blipFill>
        <p:spPr bwMode="auto">
          <a:xfrm>
            <a:off x="4038600" y="1981200"/>
            <a:ext cx="714375" cy="1077913"/>
          </a:xfrm>
          <a:prstGeom prst="rect">
            <a:avLst/>
          </a:prstGeom>
          <a:noFill/>
          <a:ln w="9525">
            <a:noFill/>
            <a:miter lim="800000"/>
            <a:headEnd/>
            <a:tailEnd/>
          </a:ln>
        </p:spPr>
      </p:pic>
      <p:sp>
        <p:nvSpPr>
          <p:cNvPr id="9" name="Text Box 6"/>
          <p:cNvSpPr txBox="1">
            <a:spLocks noChangeArrowheads="1"/>
          </p:cNvSpPr>
          <p:nvPr/>
        </p:nvSpPr>
        <p:spPr bwMode="auto">
          <a:xfrm>
            <a:off x="3505200" y="1447800"/>
            <a:ext cx="1651000" cy="476250"/>
          </a:xfrm>
          <a:prstGeom prst="rect">
            <a:avLst/>
          </a:prstGeom>
          <a:solidFill>
            <a:schemeClr val="bg1"/>
          </a:solidFill>
          <a:ln w="19050" algn="ctr">
            <a:solidFill>
              <a:srgbClr val="000000"/>
            </a:solidFill>
            <a:miter lim="800000"/>
            <a:headEnd/>
            <a:tailEnd/>
          </a:ln>
        </p:spPr>
        <p:txBody>
          <a:bodyPr>
            <a:spAutoFit/>
          </a:bodyPr>
          <a:lstStyle/>
          <a:p>
            <a:pPr algn="ctr" defTabSz="762000" eaLnBrk="0" hangingPunct="0">
              <a:spcBef>
                <a:spcPct val="50000"/>
              </a:spcBef>
            </a:pPr>
            <a:r>
              <a:rPr lang="en-GB" sz="1200" b="1">
                <a:latin typeface="Arial" pitchFamily="34" charset="0"/>
              </a:rPr>
              <a:t>NTRA ‘Master’ EIR</a:t>
            </a:r>
            <a:br>
              <a:rPr lang="en-GB" sz="1200" b="1">
                <a:latin typeface="Arial" pitchFamily="34" charset="0"/>
              </a:rPr>
            </a:br>
            <a:r>
              <a:rPr lang="en-GB" sz="1200" b="1">
                <a:latin typeface="Arial" pitchFamily="34" charset="0"/>
              </a:rPr>
              <a:t>“NTRA database”</a:t>
            </a:r>
            <a:endParaRPr lang="en-US" sz="1200" b="1">
              <a:latin typeface="Arial" pitchFamily="34" charset="0"/>
            </a:endParaRPr>
          </a:p>
        </p:txBody>
      </p:sp>
      <p:sp>
        <p:nvSpPr>
          <p:cNvPr id="10" name="Text Box 13"/>
          <p:cNvSpPr txBox="1">
            <a:spLocks noChangeArrowheads="1"/>
          </p:cNvSpPr>
          <p:nvPr/>
        </p:nvSpPr>
        <p:spPr bwMode="auto">
          <a:xfrm>
            <a:off x="0" y="2743200"/>
            <a:ext cx="1941513" cy="457200"/>
          </a:xfrm>
          <a:prstGeom prst="rect">
            <a:avLst/>
          </a:prstGeom>
          <a:noFill/>
          <a:ln w="19050" algn="ctr">
            <a:noFill/>
            <a:miter lim="800000"/>
            <a:headEnd/>
            <a:tailEnd/>
          </a:ln>
        </p:spPr>
        <p:txBody>
          <a:bodyPr>
            <a:spAutoFit/>
          </a:bodyPr>
          <a:lstStyle/>
          <a:p>
            <a:pPr algn="ctr" defTabSz="762000" eaLnBrk="0" hangingPunct="0">
              <a:spcBef>
                <a:spcPct val="50000"/>
              </a:spcBef>
            </a:pPr>
            <a:r>
              <a:rPr lang="en-GB" sz="1200" b="1">
                <a:latin typeface="Arial" pitchFamily="34" charset="0"/>
              </a:rPr>
              <a:t>GSMA Global Database (GSMA Agreement)</a:t>
            </a:r>
            <a:endParaRPr lang="en-US" sz="1200" b="1">
              <a:latin typeface="Arial" pitchFamily="34" charset="0"/>
            </a:endParaRPr>
          </a:p>
        </p:txBody>
      </p:sp>
      <p:sp>
        <p:nvSpPr>
          <p:cNvPr id="11" name="Line 14"/>
          <p:cNvSpPr>
            <a:spLocks noChangeShapeType="1"/>
          </p:cNvSpPr>
          <p:nvPr/>
        </p:nvSpPr>
        <p:spPr bwMode="auto">
          <a:xfrm flipV="1">
            <a:off x="4730750" y="2057400"/>
            <a:ext cx="603250" cy="268288"/>
          </a:xfrm>
          <a:prstGeom prst="line">
            <a:avLst/>
          </a:prstGeom>
          <a:noFill/>
          <a:ln w="41275">
            <a:solidFill>
              <a:srgbClr val="0070C0"/>
            </a:solidFill>
            <a:round/>
            <a:headEnd type="triangle" w="med" len="med"/>
            <a:tailEnd type="triangle" w="med" len="med"/>
          </a:ln>
        </p:spPr>
        <p:txBody>
          <a:bodyPr wrap="none" anchor="ctr"/>
          <a:lstStyle/>
          <a:p>
            <a:endParaRPr lang="en-US"/>
          </a:p>
        </p:txBody>
      </p:sp>
      <p:grpSp>
        <p:nvGrpSpPr>
          <p:cNvPr id="12" name="Group 16"/>
          <p:cNvGrpSpPr>
            <a:grpSpLocks/>
          </p:cNvGrpSpPr>
          <p:nvPr/>
        </p:nvGrpSpPr>
        <p:grpSpPr bwMode="auto">
          <a:xfrm>
            <a:off x="3373438" y="5229225"/>
            <a:ext cx="1585912" cy="1152525"/>
            <a:chOff x="409" y="3106"/>
            <a:chExt cx="999" cy="726"/>
          </a:xfrm>
        </p:grpSpPr>
        <p:pic>
          <p:nvPicPr>
            <p:cNvPr id="13" name="Picture 17" descr="icon-cloud"/>
            <p:cNvPicPr>
              <a:picLocks noChangeAspect="1" noChangeArrowheads="1"/>
            </p:cNvPicPr>
            <p:nvPr/>
          </p:nvPicPr>
          <p:blipFill>
            <a:blip r:embed="rId3" cstate="print"/>
            <a:srcRect/>
            <a:stretch>
              <a:fillRect/>
            </a:stretch>
          </p:blipFill>
          <p:spPr bwMode="auto">
            <a:xfrm>
              <a:off x="455" y="3115"/>
              <a:ext cx="953" cy="618"/>
            </a:xfrm>
            <a:prstGeom prst="rect">
              <a:avLst/>
            </a:prstGeom>
            <a:noFill/>
            <a:ln w="9525">
              <a:noFill/>
              <a:miter lim="800000"/>
              <a:headEnd/>
              <a:tailEnd/>
            </a:ln>
          </p:spPr>
        </p:pic>
        <p:pic>
          <p:nvPicPr>
            <p:cNvPr id="14" name="Picture 18" descr="icon-cellphone"/>
            <p:cNvPicPr>
              <a:picLocks noChangeAspect="1" noChangeArrowheads="1"/>
            </p:cNvPicPr>
            <p:nvPr/>
          </p:nvPicPr>
          <p:blipFill>
            <a:blip r:embed="rId4" cstate="print"/>
            <a:srcRect/>
            <a:stretch>
              <a:fillRect/>
            </a:stretch>
          </p:blipFill>
          <p:spPr bwMode="auto">
            <a:xfrm>
              <a:off x="409" y="3106"/>
              <a:ext cx="255" cy="490"/>
            </a:xfrm>
            <a:prstGeom prst="rect">
              <a:avLst/>
            </a:prstGeom>
            <a:noFill/>
            <a:ln w="9525">
              <a:noFill/>
              <a:miter lim="800000"/>
              <a:headEnd/>
              <a:tailEnd/>
            </a:ln>
          </p:spPr>
        </p:pic>
        <p:sp>
          <p:nvSpPr>
            <p:cNvPr id="15" name="Rectangle 19"/>
            <p:cNvSpPr>
              <a:spLocks noChangeArrowheads="1"/>
            </p:cNvSpPr>
            <p:nvPr/>
          </p:nvSpPr>
          <p:spPr bwMode="auto">
            <a:xfrm>
              <a:off x="817" y="3560"/>
              <a:ext cx="454" cy="272"/>
            </a:xfrm>
            <a:prstGeom prst="rect">
              <a:avLst/>
            </a:prstGeom>
            <a:solidFill>
              <a:schemeClr val="bg1"/>
            </a:solidFill>
            <a:ln w="19050" algn="ctr">
              <a:solidFill>
                <a:schemeClr val="accent2"/>
              </a:solidFill>
              <a:miter lim="800000"/>
              <a:headEnd/>
              <a:tailEnd/>
            </a:ln>
          </p:spPr>
          <p:txBody>
            <a:bodyPr wrap="none" anchor="ctr"/>
            <a:lstStyle/>
            <a:p>
              <a:pPr eaLnBrk="0" hangingPunct="0"/>
              <a:endParaRPr lang="en-US"/>
            </a:p>
          </p:txBody>
        </p:sp>
        <p:sp>
          <p:nvSpPr>
            <p:cNvPr id="16" name="Text Box 20"/>
            <p:cNvSpPr txBox="1">
              <a:spLocks noChangeArrowheads="1"/>
            </p:cNvSpPr>
            <p:nvPr/>
          </p:nvSpPr>
          <p:spPr bwMode="auto">
            <a:xfrm>
              <a:off x="817" y="3560"/>
              <a:ext cx="454" cy="173"/>
            </a:xfrm>
            <a:prstGeom prst="rect">
              <a:avLst/>
            </a:prstGeom>
            <a:noFill/>
            <a:ln w="19050" algn="ctr">
              <a:noFill/>
              <a:miter lim="800000"/>
              <a:headEnd/>
              <a:tailEnd/>
            </a:ln>
          </p:spPr>
          <p:txBody>
            <a:bodyPr>
              <a:spAutoFit/>
            </a:bodyPr>
            <a:lstStyle/>
            <a:p>
              <a:pPr algn="ctr" defTabSz="762000" eaLnBrk="0" hangingPunct="0">
                <a:spcBef>
                  <a:spcPct val="50000"/>
                </a:spcBef>
              </a:pPr>
              <a:r>
                <a:rPr lang="en-GB" sz="1200" b="1">
                  <a:latin typeface="Arial" pitchFamily="34" charset="0"/>
                </a:rPr>
                <a:t>MSC</a:t>
              </a:r>
              <a:endParaRPr lang="en-US" sz="1200" b="1">
                <a:latin typeface="Arial" pitchFamily="34" charset="0"/>
              </a:endParaRPr>
            </a:p>
          </p:txBody>
        </p:sp>
      </p:grpSp>
      <p:grpSp>
        <p:nvGrpSpPr>
          <p:cNvPr id="17" name="Group 22"/>
          <p:cNvGrpSpPr>
            <a:grpSpLocks/>
          </p:cNvGrpSpPr>
          <p:nvPr/>
        </p:nvGrpSpPr>
        <p:grpSpPr bwMode="auto">
          <a:xfrm>
            <a:off x="6383338" y="5216525"/>
            <a:ext cx="1585912" cy="1152525"/>
            <a:chOff x="409" y="3106"/>
            <a:chExt cx="999" cy="726"/>
          </a:xfrm>
        </p:grpSpPr>
        <p:pic>
          <p:nvPicPr>
            <p:cNvPr id="18" name="Picture 23" descr="icon-cloud"/>
            <p:cNvPicPr>
              <a:picLocks noChangeAspect="1" noChangeArrowheads="1"/>
            </p:cNvPicPr>
            <p:nvPr/>
          </p:nvPicPr>
          <p:blipFill>
            <a:blip r:embed="rId3" cstate="print"/>
            <a:srcRect/>
            <a:stretch>
              <a:fillRect/>
            </a:stretch>
          </p:blipFill>
          <p:spPr bwMode="auto">
            <a:xfrm>
              <a:off x="455" y="3115"/>
              <a:ext cx="953" cy="618"/>
            </a:xfrm>
            <a:prstGeom prst="rect">
              <a:avLst/>
            </a:prstGeom>
            <a:noFill/>
            <a:ln w="9525">
              <a:noFill/>
              <a:miter lim="800000"/>
              <a:headEnd/>
              <a:tailEnd/>
            </a:ln>
          </p:spPr>
        </p:pic>
        <p:pic>
          <p:nvPicPr>
            <p:cNvPr id="19" name="Picture 24" descr="icon-cellphone"/>
            <p:cNvPicPr>
              <a:picLocks noChangeAspect="1" noChangeArrowheads="1"/>
            </p:cNvPicPr>
            <p:nvPr/>
          </p:nvPicPr>
          <p:blipFill>
            <a:blip r:embed="rId4" cstate="print"/>
            <a:srcRect/>
            <a:stretch>
              <a:fillRect/>
            </a:stretch>
          </p:blipFill>
          <p:spPr bwMode="auto">
            <a:xfrm>
              <a:off x="409" y="3106"/>
              <a:ext cx="255" cy="490"/>
            </a:xfrm>
            <a:prstGeom prst="rect">
              <a:avLst/>
            </a:prstGeom>
            <a:noFill/>
            <a:ln w="9525">
              <a:noFill/>
              <a:miter lim="800000"/>
              <a:headEnd/>
              <a:tailEnd/>
            </a:ln>
          </p:spPr>
        </p:pic>
        <p:sp>
          <p:nvSpPr>
            <p:cNvPr id="20" name="Rectangle 25"/>
            <p:cNvSpPr>
              <a:spLocks noChangeArrowheads="1"/>
            </p:cNvSpPr>
            <p:nvPr/>
          </p:nvSpPr>
          <p:spPr bwMode="auto">
            <a:xfrm>
              <a:off x="817" y="3560"/>
              <a:ext cx="454" cy="272"/>
            </a:xfrm>
            <a:prstGeom prst="rect">
              <a:avLst/>
            </a:prstGeom>
            <a:solidFill>
              <a:schemeClr val="bg1"/>
            </a:solidFill>
            <a:ln w="19050" algn="ctr">
              <a:solidFill>
                <a:schemeClr val="accent2"/>
              </a:solidFill>
              <a:miter lim="800000"/>
              <a:headEnd/>
              <a:tailEnd/>
            </a:ln>
          </p:spPr>
          <p:txBody>
            <a:bodyPr wrap="none" anchor="ctr"/>
            <a:lstStyle/>
            <a:p>
              <a:pPr eaLnBrk="0" hangingPunct="0"/>
              <a:endParaRPr lang="en-US"/>
            </a:p>
          </p:txBody>
        </p:sp>
        <p:sp>
          <p:nvSpPr>
            <p:cNvPr id="21" name="Text Box 26"/>
            <p:cNvSpPr txBox="1">
              <a:spLocks noChangeArrowheads="1"/>
            </p:cNvSpPr>
            <p:nvPr/>
          </p:nvSpPr>
          <p:spPr bwMode="auto">
            <a:xfrm>
              <a:off x="817" y="3560"/>
              <a:ext cx="454" cy="173"/>
            </a:xfrm>
            <a:prstGeom prst="rect">
              <a:avLst/>
            </a:prstGeom>
            <a:noFill/>
            <a:ln w="19050" algn="ctr">
              <a:noFill/>
              <a:miter lim="800000"/>
              <a:headEnd/>
              <a:tailEnd/>
            </a:ln>
          </p:spPr>
          <p:txBody>
            <a:bodyPr>
              <a:spAutoFit/>
            </a:bodyPr>
            <a:lstStyle/>
            <a:p>
              <a:pPr algn="ctr" defTabSz="762000" eaLnBrk="0" hangingPunct="0">
                <a:spcBef>
                  <a:spcPct val="50000"/>
                </a:spcBef>
              </a:pPr>
              <a:r>
                <a:rPr lang="en-GB" sz="1200" b="1">
                  <a:latin typeface="Arial" pitchFamily="34" charset="0"/>
                </a:rPr>
                <a:t>MSC</a:t>
              </a:r>
              <a:endParaRPr lang="en-US" sz="1200" b="1">
                <a:latin typeface="Arial" pitchFamily="34" charset="0"/>
              </a:endParaRPr>
            </a:p>
          </p:txBody>
        </p:sp>
      </p:grpSp>
      <p:sp>
        <p:nvSpPr>
          <p:cNvPr id="22" name="Text Box 28"/>
          <p:cNvSpPr txBox="1">
            <a:spLocks noChangeArrowheads="1"/>
          </p:cNvSpPr>
          <p:nvPr/>
        </p:nvSpPr>
        <p:spPr bwMode="auto">
          <a:xfrm>
            <a:off x="365125" y="2500313"/>
            <a:ext cx="1584325" cy="366712"/>
          </a:xfrm>
          <a:prstGeom prst="rect">
            <a:avLst/>
          </a:prstGeom>
          <a:noFill/>
          <a:ln w="19050" algn="ctr">
            <a:noFill/>
            <a:miter lim="800000"/>
            <a:headEnd/>
            <a:tailEnd/>
          </a:ln>
        </p:spPr>
        <p:txBody>
          <a:bodyPr>
            <a:spAutoFit/>
          </a:bodyPr>
          <a:lstStyle/>
          <a:p>
            <a:pPr algn="ctr" defTabSz="762000" eaLnBrk="0" hangingPunct="0">
              <a:spcBef>
                <a:spcPct val="50000"/>
              </a:spcBef>
            </a:pPr>
            <a:endParaRPr lang="en-US">
              <a:latin typeface="Arial" pitchFamily="34" charset="0"/>
            </a:endParaRPr>
          </a:p>
        </p:txBody>
      </p:sp>
      <p:sp>
        <p:nvSpPr>
          <p:cNvPr id="23" name="Text Box 29"/>
          <p:cNvSpPr txBox="1">
            <a:spLocks noChangeArrowheads="1"/>
          </p:cNvSpPr>
          <p:nvPr/>
        </p:nvSpPr>
        <p:spPr bwMode="auto">
          <a:xfrm>
            <a:off x="683568" y="6433590"/>
            <a:ext cx="1872208" cy="307777"/>
          </a:xfrm>
          <a:prstGeom prst="rect">
            <a:avLst/>
          </a:prstGeom>
          <a:noFill/>
          <a:ln w="19050" algn="ctr">
            <a:noFill/>
            <a:miter lim="800000"/>
            <a:headEnd/>
            <a:tailEnd/>
          </a:ln>
        </p:spPr>
        <p:txBody>
          <a:bodyPr wrap="square">
            <a:spAutoFit/>
          </a:bodyPr>
          <a:lstStyle/>
          <a:p>
            <a:pPr algn="ctr" defTabSz="762000" eaLnBrk="0" hangingPunct="0">
              <a:spcBef>
                <a:spcPct val="50000"/>
              </a:spcBef>
            </a:pPr>
            <a:r>
              <a:rPr lang="en-GB" sz="1400" b="1" dirty="0">
                <a:solidFill>
                  <a:schemeClr val="bg2">
                    <a:lumMod val="75000"/>
                  </a:schemeClr>
                </a:solidFill>
                <a:latin typeface="Arial" pitchFamily="34" charset="0"/>
              </a:rPr>
              <a:t>Vodafone network</a:t>
            </a:r>
            <a:endParaRPr lang="en-US" sz="1400" b="1" dirty="0">
              <a:solidFill>
                <a:schemeClr val="bg2">
                  <a:lumMod val="75000"/>
                </a:schemeClr>
              </a:solidFill>
              <a:latin typeface="Arial" pitchFamily="34" charset="0"/>
            </a:endParaRPr>
          </a:p>
        </p:txBody>
      </p:sp>
      <p:sp>
        <p:nvSpPr>
          <p:cNvPr id="24" name="Text Box 30"/>
          <p:cNvSpPr txBox="1">
            <a:spLocks noChangeArrowheads="1"/>
          </p:cNvSpPr>
          <p:nvPr/>
        </p:nvSpPr>
        <p:spPr bwMode="auto">
          <a:xfrm>
            <a:off x="3497064" y="6433591"/>
            <a:ext cx="1872208" cy="307777"/>
          </a:xfrm>
          <a:prstGeom prst="rect">
            <a:avLst/>
          </a:prstGeom>
          <a:noFill/>
          <a:ln w="19050" algn="ctr">
            <a:noFill/>
            <a:miter lim="800000"/>
            <a:headEnd/>
            <a:tailEnd/>
          </a:ln>
        </p:spPr>
        <p:txBody>
          <a:bodyPr wrap="square">
            <a:spAutoFit/>
          </a:bodyPr>
          <a:lstStyle/>
          <a:p>
            <a:pPr algn="ctr" defTabSz="762000" eaLnBrk="0" hangingPunct="0">
              <a:spcBef>
                <a:spcPct val="50000"/>
              </a:spcBef>
            </a:pPr>
            <a:r>
              <a:rPr lang="en-GB" sz="1400" b="1">
                <a:solidFill>
                  <a:schemeClr val="bg2">
                    <a:lumMod val="75000"/>
                  </a:schemeClr>
                </a:solidFill>
                <a:latin typeface="Arial" pitchFamily="34" charset="0"/>
              </a:rPr>
              <a:t>Etisalat network</a:t>
            </a:r>
            <a:endParaRPr lang="en-US" sz="1400" b="1">
              <a:solidFill>
                <a:schemeClr val="bg2">
                  <a:lumMod val="75000"/>
                </a:schemeClr>
              </a:solidFill>
              <a:latin typeface="Arial" pitchFamily="34" charset="0"/>
            </a:endParaRPr>
          </a:p>
        </p:txBody>
      </p:sp>
      <p:sp>
        <p:nvSpPr>
          <p:cNvPr id="25" name="Text Box 31"/>
          <p:cNvSpPr txBox="1">
            <a:spLocks noChangeArrowheads="1"/>
          </p:cNvSpPr>
          <p:nvPr/>
        </p:nvSpPr>
        <p:spPr bwMode="auto">
          <a:xfrm>
            <a:off x="6449392" y="6433590"/>
            <a:ext cx="1872208" cy="307777"/>
          </a:xfrm>
          <a:prstGeom prst="rect">
            <a:avLst/>
          </a:prstGeom>
          <a:noFill/>
          <a:ln w="19050" algn="ctr">
            <a:noFill/>
            <a:miter lim="800000"/>
            <a:headEnd/>
            <a:tailEnd/>
          </a:ln>
        </p:spPr>
        <p:txBody>
          <a:bodyPr wrap="square">
            <a:spAutoFit/>
          </a:bodyPr>
          <a:lstStyle/>
          <a:p>
            <a:pPr algn="ctr" defTabSz="762000" eaLnBrk="0" hangingPunct="0">
              <a:spcBef>
                <a:spcPct val="50000"/>
              </a:spcBef>
            </a:pPr>
            <a:r>
              <a:rPr lang="en-GB" sz="1400" b="1">
                <a:solidFill>
                  <a:schemeClr val="bg2">
                    <a:lumMod val="75000"/>
                  </a:schemeClr>
                </a:solidFill>
                <a:latin typeface="Arial" pitchFamily="34" charset="0"/>
              </a:rPr>
              <a:t>MobiNil network</a:t>
            </a:r>
            <a:endParaRPr lang="en-US" sz="1400" b="1">
              <a:solidFill>
                <a:schemeClr val="bg2">
                  <a:lumMod val="75000"/>
                </a:schemeClr>
              </a:solidFill>
              <a:latin typeface="Arial" pitchFamily="34" charset="0"/>
            </a:endParaRPr>
          </a:p>
        </p:txBody>
      </p:sp>
      <p:pic>
        <p:nvPicPr>
          <p:cNvPr id="26" name="Picture 32" descr="icon-server"/>
          <p:cNvPicPr>
            <a:picLocks noChangeAspect="1" noChangeArrowheads="1"/>
          </p:cNvPicPr>
          <p:nvPr/>
        </p:nvPicPr>
        <p:blipFill>
          <a:blip r:embed="rId2" cstate="print"/>
          <a:srcRect/>
          <a:stretch>
            <a:fillRect/>
          </a:stretch>
        </p:blipFill>
        <p:spPr bwMode="auto">
          <a:xfrm>
            <a:off x="1066800" y="3686175"/>
            <a:ext cx="714375" cy="1077913"/>
          </a:xfrm>
          <a:prstGeom prst="rect">
            <a:avLst/>
          </a:prstGeom>
          <a:noFill/>
          <a:ln w="9525">
            <a:noFill/>
            <a:miter lim="800000"/>
            <a:headEnd/>
            <a:tailEnd/>
          </a:ln>
        </p:spPr>
      </p:pic>
      <p:sp>
        <p:nvSpPr>
          <p:cNvPr id="27" name="Text Box 33"/>
          <p:cNvSpPr txBox="1">
            <a:spLocks noChangeArrowheads="1"/>
          </p:cNvSpPr>
          <p:nvPr/>
        </p:nvSpPr>
        <p:spPr bwMode="auto">
          <a:xfrm>
            <a:off x="152400" y="4191000"/>
            <a:ext cx="990600" cy="457200"/>
          </a:xfrm>
          <a:prstGeom prst="rect">
            <a:avLst/>
          </a:prstGeom>
          <a:noFill/>
          <a:ln w="19050" algn="ctr">
            <a:noFill/>
            <a:miter lim="800000"/>
            <a:headEnd/>
            <a:tailEnd/>
          </a:ln>
        </p:spPr>
        <p:txBody>
          <a:bodyPr>
            <a:spAutoFit/>
          </a:bodyPr>
          <a:lstStyle/>
          <a:p>
            <a:pPr algn="ctr" defTabSz="762000" eaLnBrk="0" hangingPunct="0">
              <a:spcBef>
                <a:spcPct val="50000"/>
              </a:spcBef>
            </a:pPr>
            <a:r>
              <a:rPr lang="en-GB" sz="1200" b="1">
                <a:latin typeface="Arial" pitchFamily="34" charset="0"/>
              </a:rPr>
              <a:t>Vodafone </a:t>
            </a:r>
            <a:br>
              <a:rPr lang="en-GB" sz="1200" b="1">
                <a:latin typeface="Arial" pitchFamily="34" charset="0"/>
              </a:rPr>
            </a:br>
            <a:r>
              <a:rPr lang="en-GB" sz="1200" b="1">
                <a:latin typeface="Arial" pitchFamily="34" charset="0"/>
              </a:rPr>
              <a:t>‘Slave’ EIR</a:t>
            </a:r>
            <a:endParaRPr lang="en-US" sz="1200" b="1">
              <a:latin typeface="Arial" pitchFamily="34" charset="0"/>
            </a:endParaRPr>
          </a:p>
        </p:txBody>
      </p:sp>
      <p:pic>
        <p:nvPicPr>
          <p:cNvPr id="28" name="Picture 34" descr="icon-server"/>
          <p:cNvPicPr>
            <a:picLocks noChangeAspect="1" noChangeArrowheads="1"/>
          </p:cNvPicPr>
          <p:nvPr/>
        </p:nvPicPr>
        <p:blipFill>
          <a:blip r:embed="rId5" cstate="print"/>
          <a:srcRect/>
          <a:stretch>
            <a:fillRect/>
          </a:stretch>
        </p:blipFill>
        <p:spPr bwMode="auto">
          <a:xfrm>
            <a:off x="3657600" y="3733800"/>
            <a:ext cx="714375" cy="1001713"/>
          </a:xfrm>
          <a:prstGeom prst="rect">
            <a:avLst/>
          </a:prstGeom>
          <a:noFill/>
          <a:ln w="9525">
            <a:noFill/>
            <a:miter lim="800000"/>
            <a:headEnd/>
            <a:tailEnd/>
          </a:ln>
        </p:spPr>
      </p:pic>
      <p:sp>
        <p:nvSpPr>
          <p:cNvPr id="29" name="Text Box 35"/>
          <p:cNvSpPr txBox="1">
            <a:spLocks noChangeArrowheads="1"/>
          </p:cNvSpPr>
          <p:nvPr/>
        </p:nvSpPr>
        <p:spPr bwMode="auto">
          <a:xfrm>
            <a:off x="2667000" y="4191000"/>
            <a:ext cx="990600" cy="457200"/>
          </a:xfrm>
          <a:prstGeom prst="rect">
            <a:avLst/>
          </a:prstGeom>
          <a:noFill/>
          <a:ln w="19050" algn="ctr">
            <a:noFill/>
            <a:miter lim="800000"/>
            <a:headEnd/>
            <a:tailEnd/>
          </a:ln>
        </p:spPr>
        <p:txBody>
          <a:bodyPr>
            <a:spAutoFit/>
          </a:bodyPr>
          <a:lstStyle/>
          <a:p>
            <a:pPr algn="ctr" defTabSz="762000" eaLnBrk="0" hangingPunct="0">
              <a:spcBef>
                <a:spcPct val="50000"/>
              </a:spcBef>
            </a:pPr>
            <a:r>
              <a:rPr lang="en-GB" sz="1200" b="1">
                <a:latin typeface="Arial" pitchFamily="34" charset="0"/>
              </a:rPr>
              <a:t>Etisalat </a:t>
            </a:r>
            <a:br>
              <a:rPr lang="en-GB" sz="1200" b="1">
                <a:latin typeface="Arial" pitchFamily="34" charset="0"/>
              </a:rPr>
            </a:br>
            <a:r>
              <a:rPr lang="en-GB" sz="1200" b="1">
                <a:latin typeface="Arial" pitchFamily="34" charset="0"/>
              </a:rPr>
              <a:t>‘Slave’ EIR</a:t>
            </a:r>
            <a:endParaRPr lang="en-US" sz="1200" b="1">
              <a:latin typeface="Arial" pitchFamily="34" charset="0"/>
            </a:endParaRPr>
          </a:p>
        </p:txBody>
      </p:sp>
      <p:sp>
        <p:nvSpPr>
          <p:cNvPr id="30" name="Text Box 37"/>
          <p:cNvSpPr txBox="1">
            <a:spLocks noChangeArrowheads="1"/>
          </p:cNvSpPr>
          <p:nvPr/>
        </p:nvSpPr>
        <p:spPr bwMode="auto">
          <a:xfrm>
            <a:off x="5715000" y="4191000"/>
            <a:ext cx="990600" cy="457200"/>
          </a:xfrm>
          <a:prstGeom prst="rect">
            <a:avLst/>
          </a:prstGeom>
          <a:noFill/>
          <a:ln w="19050" algn="ctr">
            <a:noFill/>
            <a:miter lim="800000"/>
            <a:headEnd/>
            <a:tailEnd/>
          </a:ln>
        </p:spPr>
        <p:txBody>
          <a:bodyPr>
            <a:spAutoFit/>
          </a:bodyPr>
          <a:lstStyle/>
          <a:p>
            <a:pPr algn="ctr" defTabSz="762000" eaLnBrk="0" hangingPunct="0">
              <a:spcBef>
                <a:spcPct val="50000"/>
              </a:spcBef>
            </a:pPr>
            <a:r>
              <a:rPr lang="en-GB" sz="1200" b="1">
                <a:latin typeface="Arial" pitchFamily="34" charset="0"/>
              </a:rPr>
              <a:t>MobiNil </a:t>
            </a:r>
            <a:br>
              <a:rPr lang="en-GB" sz="1200" b="1">
                <a:latin typeface="Arial" pitchFamily="34" charset="0"/>
              </a:rPr>
            </a:br>
            <a:r>
              <a:rPr lang="en-GB" sz="1200" b="1">
                <a:latin typeface="Arial" pitchFamily="34" charset="0"/>
              </a:rPr>
              <a:t>‘Slave’ EIR</a:t>
            </a:r>
            <a:endParaRPr lang="en-US" sz="1200" b="1">
              <a:latin typeface="Arial" pitchFamily="34" charset="0"/>
            </a:endParaRPr>
          </a:p>
        </p:txBody>
      </p:sp>
      <p:sp>
        <p:nvSpPr>
          <p:cNvPr id="31" name="Line 38"/>
          <p:cNvSpPr>
            <a:spLocks noChangeShapeType="1"/>
          </p:cNvSpPr>
          <p:nvPr/>
        </p:nvSpPr>
        <p:spPr bwMode="auto">
          <a:xfrm flipH="1">
            <a:off x="1571625" y="2590800"/>
            <a:ext cx="2466975" cy="1195388"/>
          </a:xfrm>
          <a:prstGeom prst="line">
            <a:avLst/>
          </a:prstGeom>
          <a:noFill/>
          <a:ln w="41275">
            <a:solidFill>
              <a:srgbClr val="FF0000"/>
            </a:solidFill>
            <a:round/>
            <a:headEnd/>
            <a:tailEnd type="arrow" w="med" len="med"/>
          </a:ln>
        </p:spPr>
        <p:txBody>
          <a:bodyPr wrap="none" anchor="ctr"/>
          <a:lstStyle/>
          <a:p>
            <a:endParaRPr lang="en-US"/>
          </a:p>
        </p:txBody>
      </p:sp>
      <p:sp>
        <p:nvSpPr>
          <p:cNvPr id="32" name="Line 39"/>
          <p:cNvSpPr>
            <a:spLocks noChangeShapeType="1"/>
          </p:cNvSpPr>
          <p:nvPr/>
        </p:nvSpPr>
        <p:spPr bwMode="auto">
          <a:xfrm flipH="1">
            <a:off x="4191000" y="3048000"/>
            <a:ext cx="152400" cy="762000"/>
          </a:xfrm>
          <a:prstGeom prst="line">
            <a:avLst/>
          </a:prstGeom>
          <a:noFill/>
          <a:ln w="41275">
            <a:solidFill>
              <a:srgbClr val="FF0000"/>
            </a:solidFill>
            <a:round/>
            <a:headEnd/>
            <a:tailEnd type="arrow" w="med" len="med"/>
          </a:ln>
        </p:spPr>
        <p:txBody>
          <a:bodyPr wrap="none" anchor="ctr"/>
          <a:lstStyle/>
          <a:p>
            <a:endParaRPr lang="en-US"/>
          </a:p>
        </p:txBody>
      </p:sp>
      <p:sp>
        <p:nvSpPr>
          <p:cNvPr id="33" name="Line 40"/>
          <p:cNvSpPr>
            <a:spLocks noChangeShapeType="1"/>
          </p:cNvSpPr>
          <p:nvPr/>
        </p:nvSpPr>
        <p:spPr bwMode="auto">
          <a:xfrm>
            <a:off x="4764088" y="2843213"/>
            <a:ext cx="1865312" cy="890587"/>
          </a:xfrm>
          <a:prstGeom prst="line">
            <a:avLst/>
          </a:prstGeom>
          <a:noFill/>
          <a:ln w="41275">
            <a:solidFill>
              <a:srgbClr val="FF0000"/>
            </a:solidFill>
            <a:round/>
            <a:headEnd/>
            <a:tailEnd type="arrow" w="med" len="med"/>
          </a:ln>
        </p:spPr>
        <p:txBody>
          <a:bodyPr wrap="none" anchor="ctr"/>
          <a:lstStyle/>
          <a:p>
            <a:endParaRPr lang="en-US"/>
          </a:p>
        </p:txBody>
      </p:sp>
      <p:pic>
        <p:nvPicPr>
          <p:cNvPr id="34" name="Picture 42" descr="gsma-logo"/>
          <p:cNvPicPr>
            <a:picLocks noChangeAspect="1" noChangeArrowheads="1"/>
          </p:cNvPicPr>
          <p:nvPr/>
        </p:nvPicPr>
        <p:blipFill>
          <a:blip r:embed="rId6" cstate="print"/>
          <a:srcRect/>
          <a:stretch>
            <a:fillRect/>
          </a:stretch>
        </p:blipFill>
        <p:spPr bwMode="auto">
          <a:xfrm>
            <a:off x="228600" y="1600200"/>
            <a:ext cx="1117600" cy="1117600"/>
          </a:xfrm>
          <a:prstGeom prst="rect">
            <a:avLst/>
          </a:prstGeom>
          <a:noFill/>
          <a:ln w="9525">
            <a:noFill/>
            <a:miter lim="800000"/>
            <a:headEnd/>
            <a:tailEnd/>
          </a:ln>
        </p:spPr>
      </p:pic>
      <p:sp>
        <p:nvSpPr>
          <p:cNvPr id="35" name="Text Box 44"/>
          <p:cNvSpPr txBox="1">
            <a:spLocks noChangeArrowheads="1"/>
          </p:cNvSpPr>
          <p:nvPr/>
        </p:nvSpPr>
        <p:spPr bwMode="auto">
          <a:xfrm>
            <a:off x="5334000" y="1524000"/>
            <a:ext cx="1524000" cy="933450"/>
          </a:xfrm>
          <a:prstGeom prst="rect">
            <a:avLst/>
          </a:prstGeom>
          <a:solidFill>
            <a:schemeClr val="bg1"/>
          </a:solidFill>
          <a:ln w="19050" algn="ctr">
            <a:solidFill>
              <a:srgbClr val="000000"/>
            </a:solidFill>
            <a:miter lim="800000"/>
            <a:headEnd/>
            <a:tailEnd/>
          </a:ln>
        </p:spPr>
        <p:txBody>
          <a:bodyPr>
            <a:spAutoFit/>
          </a:bodyPr>
          <a:lstStyle/>
          <a:p>
            <a:pPr algn="ctr" defTabSz="762000" eaLnBrk="0" hangingPunct="0">
              <a:spcBef>
                <a:spcPct val="50000"/>
              </a:spcBef>
            </a:pPr>
            <a:r>
              <a:rPr lang="en-GB" sz="1200" b="1">
                <a:latin typeface="Arial" pitchFamily="34" charset="0"/>
              </a:rPr>
              <a:t>Develop National Black list</a:t>
            </a:r>
          </a:p>
          <a:p>
            <a:pPr algn="ctr" defTabSz="762000" eaLnBrk="0" hangingPunct="0">
              <a:spcBef>
                <a:spcPct val="50000"/>
              </a:spcBef>
            </a:pPr>
            <a:r>
              <a:rPr lang="en-GB" sz="1200" b="1">
                <a:latin typeface="Arial" pitchFamily="34" charset="0"/>
              </a:rPr>
              <a:t>Management of all EIR data</a:t>
            </a:r>
            <a:endParaRPr lang="en-US" sz="1200" b="1">
              <a:latin typeface="Arial" pitchFamily="34" charset="0"/>
            </a:endParaRPr>
          </a:p>
        </p:txBody>
      </p:sp>
      <p:sp>
        <p:nvSpPr>
          <p:cNvPr id="36" name="Text Box 45"/>
          <p:cNvSpPr txBox="1">
            <a:spLocks noChangeArrowheads="1"/>
          </p:cNvSpPr>
          <p:nvPr/>
        </p:nvSpPr>
        <p:spPr bwMode="auto">
          <a:xfrm>
            <a:off x="1143000" y="4800600"/>
            <a:ext cx="6248400" cy="304800"/>
          </a:xfrm>
          <a:prstGeom prst="rect">
            <a:avLst/>
          </a:prstGeom>
          <a:noFill/>
          <a:ln w="19050" algn="ctr">
            <a:solidFill>
              <a:schemeClr val="tx1"/>
            </a:solidFill>
            <a:miter lim="800000"/>
            <a:headEnd/>
            <a:tailEnd/>
          </a:ln>
        </p:spPr>
        <p:txBody>
          <a:bodyPr wrap="none"/>
          <a:lstStyle/>
          <a:p>
            <a:pPr algn="ctr" defTabSz="762000" eaLnBrk="0" hangingPunct="0">
              <a:spcBef>
                <a:spcPct val="50000"/>
              </a:spcBef>
            </a:pPr>
            <a:r>
              <a:rPr lang="en-GB" sz="1300" b="1">
                <a:latin typeface="Arial" pitchFamily="34" charset="0"/>
              </a:rPr>
              <a:t>Check IMEI requests with Black,  White responses</a:t>
            </a:r>
            <a:endParaRPr lang="en-US" sz="1300" b="1">
              <a:latin typeface="Arial" pitchFamily="34" charset="0"/>
            </a:endParaRPr>
          </a:p>
        </p:txBody>
      </p:sp>
      <p:sp>
        <p:nvSpPr>
          <p:cNvPr id="37" name="Line 47"/>
          <p:cNvSpPr>
            <a:spLocks noChangeShapeType="1"/>
          </p:cNvSpPr>
          <p:nvPr/>
        </p:nvSpPr>
        <p:spPr bwMode="auto">
          <a:xfrm>
            <a:off x="4286250" y="4643438"/>
            <a:ext cx="12700" cy="828675"/>
          </a:xfrm>
          <a:prstGeom prst="line">
            <a:avLst/>
          </a:prstGeom>
          <a:noFill/>
          <a:ln w="31750">
            <a:solidFill>
              <a:schemeClr val="accent2"/>
            </a:solidFill>
            <a:round/>
            <a:headEnd type="triangle" w="med" len="med"/>
            <a:tailEnd type="triangle" w="med" len="med"/>
          </a:ln>
        </p:spPr>
        <p:txBody>
          <a:bodyPr wrap="none" anchor="ctr"/>
          <a:lstStyle/>
          <a:p>
            <a:endParaRPr lang="en-US"/>
          </a:p>
        </p:txBody>
      </p:sp>
      <p:sp>
        <p:nvSpPr>
          <p:cNvPr id="38" name="Line 48"/>
          <p:cNvSpPr>
            <a:spLocks noChangeShapeType="1"/>
          </p:cNvSpPr>
          <p:nvPr/>
        </p:nvSpPr>
        <p:spPr bwMode="auto">
          <a:xfrm>
            <a:off x="7239000" y="4648200"/>
            <a:ext cx="26988" cy="838200"/>
          </a:xfrm>
          <a:prstGeom prst="line">
            <a:avLst/>
          </a:prstGeom>
          <a:noFill/>
          <a:ln w="31750">
            <a:solidFill>
              <a:schemeClr val="accent2"/>
            </a:solidFill>
            <a:round/>
            <a:headEnd type="triangle" w="med" len="med"/>
            <a:tailEnd type="triangle" w="med" len="med"/>
          </a:ln>
        </p:spPr>
        <p:txBody>
          <a:bodyPr wrap="none" anchor="ctr"/>
          <a:lstStyle/>
          <a:p>
            <a:endParaRPr lang="en-US"/>
          </a:p>
        </p:txBody>
      </p:sp>
      <p:sp>
        <p:nvSpPr>
          <p:cNvPr id="39" name="Text Box 15"/>
          <p:cNvSpPr txBox="1">
            <a:spLocks noChangeArrowheads="1"/>
          </p:cNvSpPr>
          <p:nvPr/>
        </p:nvSpPr>
        <p:spPr bwMode="auto">
          <a:xfrm>
            <a:off x="2071688" y="2000250"/>
            <a:ext cx="1371600" cy="830263"/>
          </a:xfrm>
          <a:prstGeom prst="rect">
            <a:avLst/>
          </a:prstGeom>
          <a:solidFill>
            <a:schemeClr val="bg1"/>
          </a:solidFill>
          <a:ln w="19050" algn="ctr">
            <a:solidFill>
              <a:srgbClr val="000000"/>
            </a:solidFill>
            <a:miter lim="800000"/>
            <a:headEnd/>
            <a:tailEnd/>
          </a:ln>
        </p:spPr>
        <p:txBody>
          <a:bodyPr>
            <a:spAutoFit/>
          </a:bodyPr>
          <a:lstStyle/>
          <a:p>
            <a:pPr algn="ctr" defTabSz="762000" eaLnBrk="0" hangingPunct="0">
              <a:spcBef>
                <a:spcPct val="50000"/>
              </a:spcBef>
            </a:pPr>
            <a:r>
              <a:rPr lang="en-GB" sz="1200" b="1">
                <a:latin typeface="Arial" pitchFamily="34" charset="0"/>
              </a:rPr>
              <a:t>Developed International White List ranges</a:t>
            </a:r>
            <a:endParaRPr lang="en-US" sz="1200" b="1">
              <a:latin typeface="Arial" pitchFamily="34" charset="0"/>
            </a:endParaRPr>
          </a:p>
        </p:txBody>
      </p:sp>
      <p:grpSp>
        <p:nvGrpSpPr>
          <p:cNvPr id="40" name="Group 7"/>
          <p:cNvGrpSpPr>
            <a:grpSpLocks/>
          </p:cNvGrpSpPr>
          <p:nvPr/>
        </p:nvGrpSpPr>
        <p:grpSpPr bwMode="auto">
          <a:xfrm>
            <a:off x="592138" y="5203825"/>
            <a:ext cx="7129462" cy="1152525"/>
            <a:chOff x="409" y="3106"/>
            <a:chExt cx="4491" cy="726"/>
          </a:xfrm>
        </p:grpSpPr>
        <p:pic>
          <p:nvPicPr>
            <p:cNvPr id="41" name="Picture 8" descr="icon-cloud"/>
            <p:cNvPicPr>
              <a:picLocks noChangeAspect="1" noChangeArrowheads="1"/>
            </p:cNvPicPr>
            <p:nvPr/>
          </p:nvPicPr>
          <p:blipFill>
            <a:blip r:embed="rId3" cstate="print"/>
            <a:srcRect/>
            <a:stretch>
              <a:fillRect/>
            </a:stretch>
          </p:blipFill>
          <p:spPr bwMode="auto">
            <a:xfrm>
              <a:off x="455" y="3115"/>
              <a:ext cx="953" cy="618"/>
            </a:xfrm>
            <a:prstGeom prst="rect">
              <a:avLst/>
            </a:prstGeom>
            <a:noFill/>
            <a:ln w="9525">
              <a:noFill/>
              <a:miter lim="800000"/>
              <a:headEnd/>
              <a:tailEnd/>
            </a:ln>
          </p:spPr>
        </p:pic>
        <p:pic>
          <p:nvPicPr>
            <p:cNvPr id="42" name="Picture 9" descr="icon-cellphone"/>
            <p:cNvPicPr>
              <a:picLocks noChangeAspect="1" noChangeArrowheads="1"/>
            </p:cNvPicPr>
            <p:nvPr/>
          </p:nvPicPr>
          <p:blipFill>
            <a:blip r:embed="rId4" cstate="print"/>
            <a:srcRect/>
            <a:stretch>
              <a:fillRect/>
            </a:stretch>
          </p:blipFill>
          <p:spPr bwMode="auto">
            <a:xfrm>
              <a:off x="409" y="3106"/>
              <a:ext cx="255" cy="490"/>
            </a:xfrm>
            <a:prstGeom prst="rect">
              <a:avLst/>
            </a:prstGeom>
            <a:noFill/>
            <a:ln w="9525">
              <a:noFill/>
              <a:miter lim="800000"/>
              <a:headEnd/>
              <a:tailEnd/>
            </a:ln>
          </p:spPr>
        </p:pic>
        <p:sp>
          <p:nvSpPr>
            <p:cNvPr id="43" name="Rectangle 10"/>
            <p:cNvSpPr>
              <a:spLocks noChangeArrowheads="1"/>
            </p:cNvSpPr>
            <p:nvPr/>
          </p:nvSpPr>
          <p:spPr bwMode="auto">
            <a:xfrm>
              <a:off x="817" y="3560"/>
              <a:ext cx="454" cy="272"/>
            </a:xfrm>
            <a:prstGeom prst="rect">
              <a:avLst/>
            </a:prstGeom>
            <a:solidFill>
              <a:schemeClr val="bg1"/>
            </a:solidFill>
            <a:ln w="19050" algn="ctr">
              <a:solidFill>
                <a:schemeClr val="accent2"/>
              </a:solidFill>
              <a:miter lim="800000"/>
              <a:headEnd/>
              <a:tailEnd/>
            </a:ln>
          </p:spPr>
          <p:txBody>
            <a:bodyPr wrap="none" anchor="ctr"/>
            <a:lstStyle/>
            <a:p>
              <a:pPr eaLnBrk="0" hangingPunct="0"/>
              <a:endParaRPr lang="en-US"/>
            </a:p>
          </p:txBody>
        </p:sp>
        <p:sp>
          <p:nvSpPr>
            <p:cNvPr id="44" name="Text Box 11"/>
            <p:cNvSpPr txBox="1">
              <a:spLocks noChangeArrowheads="1"/>
            </p:cNvSpPr>
            <p:nvPr/>
          </p:nvSpPr>
          <p:spPr bwMode="auto">
            <a:xfrm>
              <a:off x="817" y="3560"/>
              <a:ext cx="454" cy="173"/>
            </a:xfrm>
            <a:prstGeom prst="rect">
              <a:avLst/>
            </a:prstGeom>
            <a:noFill/>
            <a:ln w="19050" algn="ctr">
              <a:noFill/>
              <a:miter lim="800000"/>
              <a:headEnd/>
              <a:tailEnd/>
            </a:ln>
          </p:spPr>
          <p:txBody>
            <a:bodyPr>
              <a:spAutoFit/>
            </a:bodyPr>
            <a:lstStyle/>
            <a:p>
              <a:pPr algn="ctr" defTabSz="762000" eaLnBrk="0" hangingPunct="0">
                <a:spcBef>
                  <a:spcPct val="50000"/>
                </a:spcBef>
              </a:pPr>
              <a:r>
                <a:rPr lang="en-GB" sz="1200" b="1">
                  <a:latin typeface="Arial" pitchFamily="34" charset="0"/>
                </a:rPr>
                <a:t>MSC</a:t>
              </a:r>
              <a:endParaRPr lang="en-US" sz="1200" b="1">
                <a:latin typeface="Arial" pitchFamily="34" charset="0"/>
              </a:endParaRPr>
            </a:p>
          </p:txBody>
        </p:sp>
        <p:sp>
          <p:nvSpPr>
            <p:cNvPr id="45" name="Text Box 12"/>
            <p:cNvSpPr txBox="1">
              <a:spLocks noChangeArrowheads="1"/>
            </p:cNvSpPr>
            <p:nvPr/>
          </p:nvSpPr>
          <p:spPr bwMode="auto">
            <a:xfrm>
              <a:off x="727" y="3308"/>
              <a:ext cx="454" cy="194"/>
            </a:xfrm>
            <a:prstGeom prst="rect">
              <a:avLst/>
            </a:prstGeom>
            <a:noFill/>
            <a:ln w="19050" algn="ctr">
              <a:noFill/>
              <a:miter lim="800000"/>
              <a:headEnd/>
              <a:tailEnd/>
            </a:ln>
          </p:spPr>
          <p:txBody>
            <a:bodyPr>
              <a:spAutoFit/>
            </a:bodyPr>
            <a:lstStyle/>
            <a:p>
              <a:pPr algn="ctr" defTabSz="762000" eaLnBrk="0" hangingPunct="0">
                <a:spcBef>
                  <a:spcPct val="50000"/>
                </a:spcBef>
              </a:pPr>
              <a:r>
                <a:rPr lang="en-GB" sz="1400" b="1">
                  <a:solidFill>
                    <a:srgbClr val="000000"/>
                  </a:solidFill>
                  <a:latin typeface="Arial" pitchFamily="34" charset="0"/>
                </a:rPr>
                <a:t>SS7</a:t>
              </a:r>
              <a:endParaRPr lang="en-US" sz="1400" b="1">
                <a:solidFill>
                  <a:srgbClr val="000000"/>
                </a:solidFill>
                <a:latin typeface="Arial" pitchFamily="34" charset="0"/>
              </a:endParaRPr>
            </a:p>
          </p:txBody>
        </p:sp>
        <p:sp>
          <p:nvSpPr>
            <p:cNvPr id="46" name="Text Box 12"/>
            <p:cNvSpPr txBox="1">
              <a:spLocks noChangeArrowheads="1"/>
            </p:cNvSpPr>
            <p:nvPr/>
          </p:nvSpPr>
          <p:spPr bwMode="auto">
            <a:xfrm>
              <a:off x="2511" y="3308"/>
              <a:ext cx="454" cy="194"/>
            </a:xfrm>
            <a:prstGeom prst="rect">
              <a:avLst/>
            </a:prstGeom>
            <a:noFill/>
            <a:ln w="19050" algn="ctr">
              <a:noFill/>
              <a:miter lim="800000"/>
              <a:headEnd/>
              <a:tailEnd/>
            </a:ln>
          </p:spPr>
          <p:txBody>
            <a:bodyPr>
              <a:spAutoFit/>
            </a:bodyPr>
            <a:lstStyle/>
            <a:p>
              <a:pPr algn="ctr" defTabSz="762000" eaLnBrk="0" hangingPunct="0">
                <a:spcBef>
                  <a:spcPct val="50000"/>
                </a:spcBef>
              </a:pPr>
              <a:r>
                <a:rPr lang="en-GB" sz="1400" b="1">
                  <a:solidFill>
                    <a:srgbClr val="000000"/>
                  </a:solidFill>
                  <a:latin typeface="Arial" pitchFamily="34" charset="0"/>
                </a:rPr>
                <a:t>SS7</a:t>
              </a:r>
              <a:endParaRPr lang="en-US" sz="1400" b="1">
                <a:solidFill>
                  <a:srgbClr val="000000"/>
                </a:solidFill>
                <a:latin typeface="Arial" pitchFamily="34" charset="0"/>
              </a:endParaRPr>
            </a:p>
          </p:txBody>
        </p:sp>
        <p:sp>
          <p:nvSpPr>
            <p:cNvPr id="47" name="Text Box 12"/>
            <p:cNvSpPr txBox="1">
              <a:spLocks noChangeArrowheads="1"/>
            </p:cNvSpPr>
            <p:nvPr/>
          </p:nvSpPr>
          <p:spPr bwMode="auto">
            <a:xfrm>
              <a:off x="4446" y="3308"/>
              <a:ext cx="454" cy="194"/>
            </a:xfrm>
            <a:prstGeom prst="rect">
              <a:avLst/>
            </a:prstGeom>
            <a:noFill/>
            <a:ln w="19050" algn="ctr">
              <a:noFill/>
              <a:miter lim="800000"/>
              <a:headEnd/>
              <a:tailEnd/>
            </a:ln>
          </p:spPr>
          <p:txBody>
            <a:bodyPr>
              <a:spAutoFit/>
            </a:bodyPr>
            <a:lstStyle/>
            <a:p>
              <a:pPr algn="ctr" defTabSz="762000" eaLnBrk="0" hangingPunct="0">
                <a:spcBef>
                  <a:spcPct val="50000"/>
                </a:spcBef>
              </a:pPr>
              <a:r>
                <a:rPr lang="en-GB" sz="1400" b="1">
                  <a:solidFill>
                    <a:srgbClr val="000000"/>
                  </a:solidFill>
                  <a:latin typeface="Arial" pitchFamily="34" charset="0"/>
                </a:rPr>
                <a:t>SS7</a:t>
              </a:r>
              <a:endParaRPr lang="en-US" sz="1400" b="1">
                <a:solidFill>
                  <a:srgbClr val="000000"/>
                </a:solidFill>
                <a:latin typeface="Arial" pitchFamily="34" charset="0"/>
              </a:endParaRPr>
            </a:p>
          </p:txBody>
        </p:sp>
      </p:grpSp>
      <p:sp>
        <p:nvSpPr>
          <p:cNvPr id="48" name="Line 46"/>
          <p:cNvSpPr>
            <a:spLocks noChangeShapeType="1"/>
          </p:cNvSpPr>
          <p:nvPr/>
        </p:nvSpPr>
        <p:spPr bwMode="auto">
          <a:xfrm>
            <a:off x="1295400" y="4648200"/>
            <a:ext cx="12700" cy="838200"/>
          </a:xfrm>
          <a:prstGeom prst="line">
            <a:avLst/>
          </a:prstGeom>
          <a:noFill/>
          <a:ln w="31750">
            <a:solidFill>
              <a:schemeClr val="accent2"/>
            </a:solidFill>
            <a:round/>
            <a:headEnd type="triangle" w="med" len="med"/>
            <a:tailEnd type="triangle" w="med" len="med"/>
          </a:ln>
        </p:spPr>
        <p:txBody>
          <a:bodyPr wrap="none" anchor="ctr"/>
          <a:lstStyle/>
          <a:p>
            <a:endParaRPr lang="en-US"/>
          </a:p>
        </p:txBody>
      </p:sp>
      <p:sp>
        <p:nvSpPr>
          <p:cNvPr id="49" name="Line 52"/>
          <p:cNvSpPr>
            <a:spLocks noChangeShapeType="1"/>
          </p:cNvSpPr>
          <p:nvPr/>
        </p:nvSpPr>
        <p:spPr bwMode="auto">
          <a:xfrm>
            <a:off x="304800" y="4038600"/>
            <a:ext cx="8686800" cy="0"/>
          </a:xfrm>
          <a:prstGeom prst="line">
            <a:avLst/>
          </a:prstGeom>
          <a:noFill/>
          <a:ln w="44450">
            <a:solidFill>
              <a:schemeClr val="bg2"/>
            </a:solidFill>
            <a:prstDash val="dash"/>
            <a:round/>
            <a:headEnd/>
            <a:tailEnd/>
          </a:ln>
        </p:spPr>
        <p:txBody>
          <a:bodyPr/>
          <a:lstStyle/>
          <a:p>
            <a:endParaRPr lang="en-US"/>
          </a:p>
        </p:txBody>
      </p:sp>
      <p:sp>
        <p:nvSpPr>
          <p:cNvPr id="50" name="Line 54"/>
          <p:cNvSpPr>
            <a:spLocks noChangeShapeType="1"/>
          </p:cNvSpPr>
          <p:nvPr/>
        </p:nvSpPr>
        <p:spPr bwMode="auto">
          <a:xfrm>
            <a:off x="8077200" y="3505200"/>
            <a:ext cx="0" cy="533400"/>
          </a:xfrm>
          <a:prstGeom prst="line">
            <a:avLst/>
          </a:prstGeom>
          <a:noFill/>
          <a:ln w="41275">
            <a:solidFill>
              <a:schemeClr val="bg2"/>
            </a:solidFill>
            <a:round/>
            <a:headEnd type="arrow" w="med" len="med"/>
            <a:tailEnd/>
          </a:ln>
        </p:spPr>
        <p:txBody>
          <a:bodyPr/>
          <a:lstStyle/>
          <a:p>
            <a:endParaRPr lang="en-US"/>
          </a:p>
        </p:txBody>
      </p:sp>
      <p:sp>
        <p:nvSpPr>
          <p:cNvPr id="51" name="Text Box 55"/>
          <p:cNvSpPr txBox="1">
            <a:spLocks noChangeArrowheads="1"/>
          </p:cNvSpPr>
          <p:nvPr/>
        </p:nvSpPr>
        <p:spPr bwMode="auto">
          <a:xfrm>
            <a:off x="7543800" y="4495800"/>
            <a:ext cx="1428750" cy="750888"/>
          </a:xfrm>
          <a:prstGeom prst="rect">
            <a:avLst/>
          </a:prstGeom>
          <a:solidFill>
            <a:srgbClr val="FFFF00"/>
          </a:solidFill>
          <a:ln w="19050" algn="ctr">
            <a:solidFill>
              <a:srgbClr val="000000"/>
            </a:solidFill>
            <a:miter lim="800000"/>
            <a:headEnd/>
            <a:tailEnd/>
          </a:ln>
        </p:spPr>
        <p:txBody>
          <a:bodyPr>
            <a:spAutoFit/>
          </a:bodyPr>
          <a:lstStyle/>
          <a:p>
            <a:pPr algn="ctr" defTabSz="762000" eaLnBrk="0" hangingPunct="0">
              <a:spcBef>
                <a:spcPct val="50000"/>
              </a:spcBef>
            </a:pPr>
            <a:r>
              <a:rPr lang="en-GB" sz="1200" b="1" u="sng">
                <a:solidFill>
                  <a:srgbClr val="000000"/>
                </a:solidFill>
                <a:latin typeface="Arial" pitchFamily="34" charset="0"/>
              </a:rPr>
              <a:t>Network LVL</a:t>
            </a:r>
          </a:p>
          <a:p>
            <a:pPr algn="ctr" defTabSz="762000" eaLnBrk="0" hangingPunct="0">
              <a:spcBef>
                <a:spcPct val="50000"/>
              </a:spcBef>
            </a:pPr>
            <a:r>
              <a:rPr lang="en-GB" sz="1200" b="1">
                <a:solidFill>
                  <a:srgbClr val="000000"/>
                </a:solidFill>
                <a:latin typeface="Arial" pitchFamily="34" charset="0"/>
              </a:rPr>
              <a:t>Operation / Authentication</a:t>
            </a:r>
            <a:endParaRPr lang="en-US" sz="1200" b="1">
              <a:solidFill>
                <a:srgbClr val="000000"/>
              </a:solidFill>
              <a:latin typeface="Arial" pitchFamily="34" charset="0"/>
            </a:endParaRPr>
          </a:p>
        </p:txBody>
      </p:sp>
      <p:sp>
        <p:nvSpPr>
          <p:cNvPr id="52" name="Text Box 56"/>
          <p:cNvSpPr txBox="1">
            <a:spLocks noChangeArrowheads="1"/>
          </p:cNvSpPr>
          <p:nvPr/>
        </p:nvSpPr>
        <p:spPr bwMode="auto">
          <a:xfrm>
            <a:off x="7467600" y="2590800"/>
            <a:ext cx="1428750" cy="933450"/>
          </a:xfrm>
          <a:prstGeom prst="rect">
            <a:avLst/>
          </a:prstGeom>
          <a:solidFill>
            <a:srgbClr val="FFFF00"/>
          </a:solidFill>
          <a:ln w="19050" algn="ctr">
            <a:solidFill>
              <a:srgbClr val="000000"/>
            </a:solidFill>
            <a:miter lim="800000"/>
            <a:headEnd/>
            <a:tailEnd/>
          </a:ln>
        </p:spPr>
        <p:txBody>
          <a:bodyPr>
            <a:spAutoFit/>
          </a:bodyPr>
          <a:lstStyle/>
          <a:p>
            <a:pPr algn="ctr" defTabSz="762000" eaLnBrk="0" hangingPunct="0">
              <a:spcBef>
                <a:spcPct val="50000"/>
              </a:spcBef>
            </a:pPr>
            <a:r>
              <a:rPr lang="en-GB" sz="1200" b="1" u="sng">
                <a:solidFill>
                  <a:srgbClr val="000000"/>
                </a:solidFill>
                <a:latin typeface="Arial" pitchFamily="34" charset="0"/>
              </a:rPr>
              <a:t>System LVL</a:t>
            </a:r>
          </a:p>
          <a:p>
            <a:pPr algn="ctr" defTabSz="762000" eaLnBrk="0" hangingPunct="0">
              <a:spcBef>
                <a:spcPct val="50000"/>
              </a:spcBef>
            </a:pPr>
            <a:r>
              <a:rPr lang="en-GB" sz="1200" b="1">
                <a:solidFill>
                  <a:srgbClr val="000000"/>
                </a:solidFill>
                <a:latin typeface="Arial" pitchFamily="34" charset="0"/>
              </a:rPr>
              <a:t>Lists &amp; configuration data</a:t>
            </a:r>
            <a:endParaRPr lang="en-US" sz="1200" b="1">
              <a:solidFill>
                <a:srgbClr val="000000"/>
              </a:solidFill>
              <a:latin typeface="Arial" pitchFamily="34" charset="0"/>
            </a:endParaRPr>
          </a:p>
        </p:txBody>
      </p:sp>
      <p:sp>
        <p:nvSpPr>
          <p:cNvPr id="53" name="Line 57"/>
          <p:cNvSpPr>
            <a:spLocks noChangeShapeType="1"/>
          </p:cNvSpPr>
          <p:nvPr/>
        </p:nvSpPr>
        <p:spPr bwMode="auto">
          <a:xfrm>
            <a:off x="8305800" y="4038600"/>
            <a:ext cx="0" cy="457200"/>
          </a:xfrm>
          <a:prstGeom prst="line">
            <a:avLst/>
          </a:prstGeom>
          <a:noFill/>
          <a:ln w="41275">
            <a:solidFill>
              <a:schemeClr val="bg2"/>
            </a:solidFill>
            <a:round/>
            <a:headEnd/>
            <a:tailEnd type="arrow" w="med" len="med"/>
          </a:ln>
        </p:spPr>
        <p:txBody>
          <a:bodyPr/>
          <a:lstStyle/>
          <a:p>
            <a:endParaRPr lang="en-US"/>
          </a:p>
        </p:txBody>
      </p:sp>
      <p:sp>
        <p:nvSpPr>
          <p:cNvPr id="54" name="Text Box 59"/>
          <p:cNvSpPr txBox="1">
            <a:spLocks noChangeArrowheads="1"/>
          </p:cNvSpPr>
          <p:nvPr/>
        </p:nvSpPr>
        <p:spPr bwMode="auto">
          <a:xfrm>
            <a:off x="1295400" y="3276600"/>
            <a:ext cx="5715000" cy="330200"/>
          </a:xfrm>
          <a:prstGeom prst="rect">
            <a:avLst/>
          </a:prstGeom>
          <a:solidFill>
            <a:srgbClr val="008000">
              <a:alpha val="43921"/>
            </a:srgbClr>
          </a:solidFill>
          <a:ln w="9525">
            <a:solidFill>
              <a:srgbClr val="000000"/>
            </a:solidFill>
            <a:miter lim="800000"/>
            <a:headEnd/>
            <a:tailEnd/>
          </a:ln>
        </p:spPr>
        <p:txBody>
          <a:bodyPr>
            <a:spAutoFit/>
          </a:bodyPr>
          <a:lstStyle/>
          <a:p>
            <a:pPr algn="ctr" eaLnBrk="0" hangingPunct="0">
              <a:spcBef>
                <a:spcPct val="50000"/>
              </a:spcBef>
            </a:pPr>
            <a:r>
              <a:rPr lang="en-US" sz="1500" b="1">
                <a:solidFill>
                  <a:srgbClr val="FF3300"/>
                </a:solidFill>
                <a:latin typeface="Arial" pitchFamily="34" charset="0"/>
              </a:rPr>
              <a:t>Master/Slave relationship (download-reporting)</a:t>
            </a:r>
          </a:p>
        </p:txBody>
      </p:sp>
      <p:cxnSp>
        <p:nvCxnSpPr>
          <p:cNvPr id="55" name="Straight Arrow Connector 54"/>
          <p:cNvCxnSpPr>
            <a:cxnSpLocks noChangeShapeType="1"/>
            <a:endCxn id="39" idx="1"/>
          </p:cNvCxnSpPr>
          <p:nvPr/>
        </p:nvCxnSpPr>
        <p:spPr bwMode="auto">
          <a:xfrm>
            <a:off x="1346200" y="2159000"/>
            <a:ext cx="725488" cy="257175"/>
          </a:xfrm>
          <a:prstGeom prst="straightConnector1">
            <a:avLst/>
          </a:prstGeom>
          <a:noFill/>
          <a:ln w="41275">
            <a:solidFill>
              <a:srgbClr val="0070C0"/>
            </a:solidFill>
            <a:round/>
            <a:headEnd/>
            <a:tailEnd type="arrow" w="med" len="med"/>
          </a:ln>
        </p:spPr>
      </p:cxnSp>
      <p:cxnSp>
        <p:nvCxnSpPr>
          <p:cNvPr id="56" name="Straight Arrow Connector 55"/>
          <p:cNvCxnSpPr>
            <a:cxnSpLocks noChangeShapeType="1"/>
          </p:cNvCxnSpPr>
          <p:nvPr/>
        </p:nvCxnSpPr>
        <p:spPr bwMode="auto">
          <a:xfrm>
            <a:off x="3429000" y="2143125"/>
            <a:ext cx="609600" cy="219075"/>
          </a:xfrm>
          <a:prstGeom prst="straightConnector1">
            <a:avLst/>
          </a:prstGeom>
          <a:noFill/>
          <a:ln w="41275">
            <a:solidFill>
              <a:srgbClr val="0070C0"/>
            </a:solidFill>
            <a:round/>
            <a:headEnd/>
            <a:tailEnd type="arrow" w="med" len="med"/>
          </a:ln>
        </p:spPr>
      </p:cxnSp>
      <p:pic>
        <p:nvPicPr>
          <p:cNvPr id="57" name="Picture 34" descr="icon-server"/>
          <p:cNvPicPr>
            <a:picLocks noChangeAspect="1" noChangeArrowheads="1"/>
          </p:cNvPicPr>
          <p:nvPr/>
        </p:nvPicPr>
        <p:blipFill>
          <a:blip r:embed="rId5" cstate="print"/>
          <a:srcRect/>
          <a:stretch>
            <a:fillRect/>
          </a:stretch>
        </p:blipFill>
        <p:spPr bwMode="auto">
          <a:xfrm>
            <a:off x="6643688" y="3733800"/>
            <a:ext cx="714375" cy="1001713"/>
          </a:xfrm>
          <a:prstGeom prst="rect">
            <a:avLst/>
          </a:prstGeom>
          <a:noFill/>
          <a:ln w="9525">
            <a:noFill/>
            <a:miter lim="800000"/>
            <a:headEnd/>
            <a:tailEnd/>
          </a:ln>
        </p:spPr>
      </p:pic>
      <p:sp>
        <p:nvSpPr>
          <p:cNvPr id="58" name="Rectangle 3"/>
          <p:cNvSpPr txBox="1">
            <a:spLocks noChangeArrowheads="1"/>
          </p:cNvSpPr>
          <p:nvPr/>
        </p:nvSpPr>
        <p:spPr bwMode="auto">
          <a:xfrm>
            <a:off x="571500" y="332656"/>
            <a:ext cx="8572500" cy="857250"/>
          </a:xfrm>
          <a:prstGeom prst="rect">
            <a:avLst/>
          </a:prstGeom>
          <a:noFill/>
          <a:ln w="9525">
            <a:noFill/>
            <a:miter lim="800000"/>
            <a:headEnd/>
            <a:tailEnd/>
          </a:ln>
          <a:effectLst/>
        </p:spPr>
        <p:txBody>
          <a:bodyPr/>
          <a:lstStyle/>
          <a:p>
            <a:pPr marL="342900" indent="-342900" eaLnBrk="0" hangingPunct="0">
              <a:spcBef>
                <a:spcPct val="20000"/>
              </a:spcBef>
              <a:buSzPct val="75000"/>
            </a:pPr>
            <a:r>
              <a:rPr lang="en-US" sz="2400" b="1" dirty="0">
                <a:solidFill>
                  <a:schemeClr val="bg2"/>
                </a:solidFill>
              </a:rPr>
              <a:t>    </a:t>
            </a:r>
            <a:r>
              <a:rPr lang="en-US" sz="2400" b="1" dirty="0" smtClean="0">
                <a:solidFill>
                  <a:schemeClr val="bg2"/>
                </a:solidFill>
              </a:rPr>
              <a:t>EGYPT: </a:t>
            </a:r>
            <a:r>
              <a:rPr lang="en-US" sz="2400" b="1" u="sng" dirty="0" smtClean="0">
                <a:solidFill>
                  <a:schemeClr val="bg2"/>
                </a:solidFill>
              </a:rPr>
              <a:t>Central </a:t>
            </a:r>
            <a:r>
              <a:rPr lang="en-US" sz="2400" b="1" u="sng" dirty="0">
                <a:solidFill>
                  <a:schemeClr val="bg2"/>
                </a:solidFill>
              </a:rPr>
              <a:t>EIR IMEI database solution</a:t>
            </a:r>
          </a:p>
          <a:p>
            <a:pPr marL="342900" indent="-342900" eaLnBrk="0" hangingPunct="0">
              <a:spcBef>
                <a:spcPct val="20000"/>
              </a:spcBef>
              <a:buSzPct val="75000"/>
            </a:pPr>
            <a:endParaRPr lang="en-US" sz="2400" b="1" dirty="0">
              <a:solidFill>
                <a:schemeClr val="bg2"/>
              </a:solidFill>
            </a:endParaRPr>
          </a:p>
          <a:p>
            <a:pPr marL="342900" indent="-342900" eaLnBrk="0" hangingPunct="0">
              <a:spcBef>
                <a:spcPct val="20000"/>
              </a:spcBef>
              <a:buSzPct val="75000"/>
            </a:pPr>
            <a:endParaRPr lang="en-US" sz="2400" b="1" dirty="0">
              <a:solidFill>
                <a:schemeClr val="bg2"/>
              </a:solidFill>
            </a:endParaRPr>
          </a:p>
          <a:p>
            <a:pPr marL="342900" indent="-342900" eaLnBrk="0" hangingPunct="0">
              <a:spcBef>
                <a:spcPct val="20000"/>
              </a:spcBef>
              <a:buSzPct val="75000"/>
            </a:pPr>
            <a:r>
              <a:rPr lang="en-US" sz="2400" b="1" dirty="0">
                <a:solidFill>
                  <a:schemeClr val="bg2"/>
                </a:solidFill>
              </a:rPr>
              <a:t> </a:t>
            </a:r>
            <a:endParaRPr lang="en-US" sz="2000" b="1" dirty="0">
              <a:solidFill>
                <a:schemeClr val="bg2"/>
              </a:solidFill>
            </a:endParaRPr>
          </a:p>
          <a:p>
            <a:pPr marL="1200150" lvl="2" indent="-285750" eaLnBrk="0" hangingPunct="0">
              <a:spcBef>
                <a:spcPct val="20000"/>
              </a:spcBef>
              <a:buSzPct val="70000"/>
            </a:pPr>
            <a:endParaRPr lang="en-US" sz="2000" b="1" dirty="0">
              <a:solidFill>
                <a:schemeClr val="bg2"/>
              </a:solidFill>
            </a:endParaRPr>
          </a:p>
          <a:p>
            <a:pPr marL="1200150" lvl="2" indent="-285750" eaLnBrk="0" hangingPunct="0">
              <a:spcBef>
                <a:spcPct val="20000"/>
              </a:spcBef>
              <a:buSzPct val="70000"/>
            </a:pPr>
            <a:endParaRPr lang="en-US" sz="2000" b="1" dirty="0">
              <a:solidFill>
                <a:schemeClr val="bg2"/>
              </a:solidFill>
            </a:endParaRPr>
          </a:p>
          <a:p>
            <a:pPr marL="1200150" lvl="2" indent="-285750" eaLnBrk="0" hangingPunct="0">
              <a:spcBef>
                <a:spcPct val="20000"/>
              </a:spcBef>
              <a:buSzPct val="70000"/>
            </a:pPr>
            <a:endParaRPr lang="en-US" sz="2000" b="1" dirty="0">
              <a:solidFill>
                <a:schemeClr val="bg2"/>
              </a:solidFill>
            </a:endParaRPr>
          </a:p>
          <a:p>
            <a:pPr marL="1200150" lvl="2" indent="-285750" eaLnBrk="0" hangingPunct="0">
              <a:spcBef>
                <a:spcPct val="20000"/>
              </a:spcBef>
              <a:buSzPct val="70000"/>
            </a:pPr>
            <a:r>
              <a:rPr lang="en-US" sz="2000" b="1" dirty="0">
                <a:solidFill>
                  <a:schemeClr val="bg2"/>
                </a:solidFill>
              </a:rPr>
              <a:t>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Moore’s adjustment : The Chasm</a:t>
            </a:r>
          </a:p>
        </p:txBody>
      </p:sp>
      <p:sp>
        <p:nvSpPr>
          <p:cNvPr id="8196" name="Slide Number Placeholder 4"/>
          <p:cNvSpPr>
            <a:spLocks noGrp="1"/>
          </p:cNvSpPr>
          <p:nvPr>
            <p:ph type="sldNum" sz="quarter" idx="11"/>
          </p:nvPr>
        </p:nvSpPr>
        <p:spPr>
          <a:noFill/>
        </p:spPr>
        <p:txBody>
          <a:bodyPr/>
          <a:lstStyle/>
          <a:p>
            <a:fld id="{A96E02EF-AA28-4988-B567-2AFF27632308}" type="slidenum">
              <a:rPr lang="en-US"/>
              <a:pPr/>
              <a:t>4</a:t>
            </a:fld>
            <a:endParaRPr lang="en-US" dirty="0"/>
          </a:p>
        </p:txBody>
      </p:sp>
      <p:pic>
        <p:nvPicPr>
          <p:cNvPr id="8197" name="Picture 5"/>
          <p:cNvPicPr>
            <a:picLocks noChangeAspect="1" noChangeArrowheads="1"/>
          </p:cNvPicPr>
          <p:nvPr/>
        </p:nvPicPr>
        <p:blipFill>
          <a:blip r:embed="rId3" cstate="print"/>
          <a:srcRect/>
          <a:stretch>
            <a:fillRect/>
          </a:stretch>
        </p:blipFill>
        <p:spPr bwMode="auto">
          <a:xfrm>
            <a:off x="1928813" y="1500188"/>
            <a:ext cx="5019675" cy="2324100"/>
          </a:xfrm>
          <a:prstGeom prst="rect">
            <a:avLst/>
          </a:prstGeom>
          <a:noFill/>
          <a:ln w="9525">
            <a:noFill/>
            <a:miter lim="800000"/>
            <a:headEnd/>
            <a:tailEnd/>
          </a:ln>
        </p:spPr>
      </p:pic>
      <p:sp>
        <p:nvSpPr>
          <p:cNvPr id="8198" name="Content Placeholder 2"/>
          <p:cNvSpPr>
            <a:spLocks noGrp="1"/>
          </p:cNvSpPr>
          <p:nvPr>
            <p:ph idx="1"/>
          </p:nvPr>
        </p:nvSpPr>
        <p:spPr>
          <a:xfrm>
            <a:off x="457200" y="3786188"/>
            <a:ext cx="8435280" cy="2500312"/>
          </a:xfrm>
        </p:spPr>
        <p:txBody>
          <a:bodyPr/>
          <a:lstStyle/>
          <a:p>
            <a:r>
              <a:rPr lang="en-US" dirty="0" smtClean="0"/>
              <a:t>However industry is subject to the “Chasm” phenomena as defined by “</a:t>
            </a:r>
            <a:r>
              <a:rPr lang="en-US" i="1" dirty="0" smtClean="0"/>
              <a:t>Moore”;</a:t>
            </a:r>
            <a:r>
              <a:rPr lang="en-US" dirty="0" smtClean="0"/>
              <a:t> where a product or a technology can either survive, </a:t>
            </a:r>
            <a:r>
              <a:rPr lang="en-US" b="1" i="1" dirty="0" smtClean="0"/>
              <a:t>or Die!</a:t>
            </a:r>
          </a:p>
          <a:p>
            <a:pPr>
              <a:buNone/>
            </a:pPr>
            <a:r>
              <a:rPr lang="en-US" sz="800" b="1" i="1" dirty="0" smtClean="0"/>
              <a:t> </a:t>
            </a:r>
          </a:p>
          <a:p>
            <a:r>
              <a:rPr lang="en-US" b="1" dirty="0" smtClean="0"/>
              <a:t>Hence it is a matter of survival !!! </a:t>
            </a:r>
          </a:p>
        </p:txBody>
      </p:sp>
      <p:sp>
        <p:nvSpPr>
          <p:cNvPr id="9" name="32-Point Star 8"/>
          <p:cNvSpPr/>
          <p:nvPr/>
        </p:nvSpPr>
        <p:spPr bwMode="auto">
          <a:xfrm>
            <a:off x="433064" y="1340768"/>
            <a:ext cx="2554760" cy="1440160"/>
          </a:xfrm>
          <a:prstGeom prst="star32">
            <a:avLst>
              <a:gd name="adj" fmla="val 42422"/>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smtClean="0"/>
              <a:t>Reduce Cost to Compete</a:t>
            </a:r>
          </a:p>
        </p:txBody>
      </p:sp>
      <p:sp>
        <p:nvSpPr>
          <p:cNvPr id="10" name="32-Point Star 9"/>
          <p:cNvSpPr/>
          <p:nvPr/>
        </p:nvSpPr>
        <p:spPr bwMode="auto">
          <a:xfrm>
            <a:off x="6300192" y="1484784"/>
            <a:ext cx="2232248" cy="1440160"/>
          </a:xfrm>
          <a:prstGeom prst="star32">
            <a:avLst>
              <a:gd name="adj" fmla="val 43634"/>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smtClean="0"/>
              <a:t>Reduce Entry Time</a:t>
            </a:r>
          </a:p>
        </p:txBody>
      </p:sp>
      <p:sp>
        <p:nvSpPr>
          <p:cNvPr id="11" name="32-Point Star 10"/>
          <p:cNvSpPr/>
          <p:nvPr/>
        </p:nvSpPr>
        <p:spPr bwMode="auto">
          <a:xfrm>
            <a:off x="3419872" y="836712"/>
            <a:ext cx="2520280" cy="1440160"/>
          </a:xfrm>
          <a:prstGeom prst="star32">
            <a:avLst>
              <a:gd name="adj" fmla="val 43634"/>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b="1" dirty="0" smtClean="0"/>
              <a:t>Remove Market Barriers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5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 NTRA ICT TE Test Lab</a:t>
            </a:r>
            <a:endParaRPr lang="en-US" dirty="0"/>
          </a:p>
        </p:txBody>
      </p:sp>
      <p:sp>
        <p:nvSpPr>
          <p:cNvPr id="5" name="Slide Number Placeholder 4"/>
          <p:cNvSpPr>
            <a:spLocks noGrp="1"/>
          </p:cNvSpPr>
          <p:nvPr>
            <p:ph type="sldNum" sz="quarter" idx="11"/>
          </p:nvPr>
        </p:nvSpPr>
        <p:spPr/>
        <p:txBody>
          <a:bodyPr/>
          <a:lstStyle/>
          <a:p>
            <a:fld id="{3238BC07-C009-47D1-AE1C-F6996C2B1864}" type="slidenum">
              <a:rPr lang="en-US" smtClean="0"/>
              <a:pPr/>
              <a:t>40</a:t>
            </a:fld>
            <a:endParaRPr lang="en-US"/>
          </a:p>
        </p:txBody>
      </p:sp>
      <p:sp>
        <p:nvSpPr>
          <p:cNvPr id="6" name="Rectangle 3"/>
          <p:cNvSpPr txBox="1">
            <a:spLocks noChangeArrowheads="1"/>
          </p:cNvSpPr>
          <p:nvPr/>
        </p:nvSpPr>
        <p:spPr bwMode="auto">
          <a:xfrm>
            <a:off x="251520" y="1196752"/>
            <a:ext cx="8572500" cy="4968552"/>
          </a:xfrm>
          <a:prstGeom prst="rect">
            <a:avLst/>
          </a:prstGeom>
          <a:noFill/>
          <a:ln w="9525">
            <a:noFill/>
            <a:miter lim="800000"/>
            <a:headEnd/>
            <a:tailEnd/>
          </a:ln>
          <a:effectLst/>
        </p:spPr>
        <p:txBody>
          <a:bodyPr/>
          <a:lstStyle/>
          <a:p>
            <a:pPr marL="342900" indent="-342900" eaLnBrk="0" hangingPunct="0">
              <a:spcBef>
                <a:spcPct val="20000"/>
              </a:spcBef>
              <a:buSzPct val="75000"/>
            </a:pPr>
            <a:endParaRPr lang="en-US" sz="1800" dirty="0">
              <a:solidFill>
                <a:schemeClr val="bg2"/>
              </a:solidFill>
            </a:endParaRPr>
          </a:p>
          <a:p>
            <a:pPr marL="285750" indent="-285750" eaLnBrk="0" hangingPunct="0">
              <a:lnSpc>
                <a:spcPct val="150000"/>
              </a:lnSpc>
              <a:spcBef>
                <a:spcPts val="600"/>
              </a:spcBef>
              <a:spcAft>
                <a:spcPts val="600"/>
              </a:spcAft>
              <a:buSzPct val="70000"/>
              <a:buFontTx/>
              <a:buBlip>
                <a:blip r:embed="rId2"/>
              </a:buBlip>
            </a:pPr>
            <a:r>
              <a:rPr lang="en-GB" sz="2400" dirty="0">
                <a:solidFill>
                  <a:schemeClr val="bg2"/>
                </a:solidFill>
              </a:rPr>
              <a:t>Wireless TE Test Set (3 MHz to 6 GHZ) Signalling test Mobile GSM 2G/3G,CDMA 2000 FWT, Cordless Phones .9/2.4/5.8 GHz, HF/VHF/UHF Transceivers);</a:t>
            </a:r>
            <a:r>
              <a:rPr lang="en-GB" sz="2400" b="1" dirty="0">
                <a:latin typeface="Courier New" pitchFamily="49" charset="0"/>
                <a:cs typeface="Courier New" pitchFamily="49" charset="0"/>
              </a:rPr>
              <a:t>  </a:t>
            </a:r>
            <a:endParaRPr lang="en-US" sz="2400" dirty="0">
              <a:solidFill>
                <a:schemeClr val="bg2"/>
              </a:solidFill>
            </a:endParaRPr>
          </a:p>
          <a:p>
            <a:pPr marL="285750" indent="-285750" eaLnBrk="0" hangingPunct="0">
              <a:lnSpc>
                <a:spcPct val="150000"/>
              </a:lnSpc>
              <a:spcBef>
                <a:spcPts val="600"/>
              </a:spcBef>
              <a:spcAft>
                <a:spcPts val="600"/>
              </a:spcAft>
              <a:buSzPct val="70000"/>
              <a:buFont typeface="ZapfDingbats BT"/>
              <a:buBlip>
                <a:blip r:embed="rId2"/>
              </a:buBlip>
            </a:pPr>
            <a:r>
              <a:rPr lang="en-US" sz="2400" dirty="0">
                <a:solidFill>
                  <a:schemeClr val="bg2"/>
                </a:solidFill>
              </a:rPr>
              <a:t>1.88-1.9Ghz DECT phones;</a:t>
            </a:r>
          </a:p>
          <a:p>
            <a:pPr marL="285750" indent="-285750" eaLnBrk="0" hangingPunct="0">
              <a:lnSpc>
                <a:spcPct val="150000"/>
              </a:lnSpc>
              <a:spcBef>
                <a:spcPts val="600"/>
              </a:spcBef>
              <a:spcAft>
                <a:spcPts val="600"/>
              </a:spcAft>
              <a:buSzPct val="70000"/>
              <a:buFont typeface="ZapfDingbats BT"/>
              <a:buBlip>
                <a:blip r:embed="rId2"/>
              </a:buBlip>
            </a:pPr>
            <a:r>
              <a:rPr lang="en-US" sz="2400" dirty="0">
                <a:solidFill>
                  <a:schemeClr val="bg2"/>
                </a:solidFill>
              </a:rPr>
              <a:t>Analogue wired phones;</a:t>
            </a:r>
          </a:p>
          <a:p>
            <a:pPr marL="285750" indent="-285750" eaLnBrk="0" hangingPunct="0">
              <a:lnSpc>
                <a:spcPct val="150000"/>
              </a:lnSpc>
              <a:spcBef>
                <a:spcPts val="600"/>
              </a:spcBef>
              <a:spcAft>
                <a:spcPts val="600"/>
              </a:spcAft>
              <a:buSzPct val="70000"/>
              <a:buFontTx/>
              <a:buBlip>
                <a:blip r:embed="rId2"/>
              </a:buBlip>
            </a:pPr>
            <a:r>
              <a:rPr lang="en-GB" sz="2400" dirty="0">
                <a:solidFill>
                  <a:schemeClr val="bg2"/>
                </a:solidFill>
              </a:rPr>
              <a:t>EMC Test system (Immunity/Emission, </a:t>
            </a:r>
            <a:r>
              <a:rPr lang="en-GB" sz="2400" dirty="0" smtClean="0">
                <a:solidFill>
                  <a:schemeClr val="bg2"/>
                </a:solidFill>
              </a:rPr>
              <a:t>Semi-anechoic </a:t>
            </a:r>
            <a:r>
              <a:rPr lang="en-GB" sz="2400" dirty="0">
                <a:solidFill>
                  <a:schemeClr val="bg2"/>
                </a:solidFill>
              </a:rPr>
              <a:t>chamber)  (RFP – Jan 2012);    </a:t>
            </a:r>
          </a:p>
          <a:p>
            <a:pPr marL="1200150" lvl="2" indent="-285750" eaLnBrk="0" hangingPunct="0">
              <a:spcBef>
                <a:spcPct val="20000"/>
              </a:spcBef>
              <a:buSzPct val="70000"/>
              <a:buFont typeface="ZapfDingbats BT"/>
              <a:buBlip>
                <a:blip r:embed="rId2"/>
              </a:buBlip>
            </a:pPr>
            <a:endParaRPr lang="en-US" sz="2400" dirty="0">
              <a:solidFill>
                <a:schemeClr val="bg2"/>
              </a:solidFill>
            </a:endParaRPr>
          </a:p>
          <a:p>
            <a:pPr marL="1200150" lvl="2" indent="-285750" eaLnBrk="0" hangingPunct="0">
              <a:spcBef>
                <a:spcPct val="20000"/>
              </a:spcBef>
              <a:buSzPct val="70000"/>
            </a:pPr>
            <a:endParaRPr lang="en-US" sz="2400" dirty="0">
              <a:solidFill>
                <a:schemeClr val="bg2"/>
              </a:solidFill>
            </a:endParaRPr>
          </a:p>
          <a:p>
            <a:pPr marL="1200150" lvl="2" indent="-285750" eaLnBrk="0" hangingPunct="0">
              <a:spcBef>
                <a:spcPct val="20000"/>
              </a:spcBef>
              <a:buSzPct val="70000"/>
            </a:pPr>
            <a:endParaRPr lang="en-US" sz="2400" dirty="0">
              <a:solidFill>
                <a:schemeClr val="bg2"/>
              </a:solidFill>
            </a:endParaRPr>
          </a:p>
          <a:p>
            <a:pPr marL="1200150" lvl="2" indent="-285750" eaLnBrk="0" hangingPunct="0">
              <a:spcBef>
                <a:spcPct val="20000"/>
              </a:spcBef>
              <a:buSzPct val="70000"/>
            </a:pPr>
            <a:endParaRPr lang="en-US" sz="2400" dirty="0">
              <a:solidFill>
                <a:schemeClr val="bg2"/>
              </a:solidFill>
            </a:endParaRPr>
          </a:p>
          <a:p>
            <a:pPr marL="1200150" lvl="2" indent="-285750" eaLnBrk="0" hangingPunct="0">
              <a:spcBef>
                <a:spcPct val="20000"/>
              </a:spcBef>
              <a:buSzPct val="70000"/>
            </a:pPr>
            <a:endParaRPr lang="en-US" sz="2400" dirty="0">
              <a:solidFill>
                <a:schemeClr val="bg2"/>
              </a:solidFill>
            </a:endParaRPr>
          </a:p>
          <a:p>
            <a:pPr marL="1200150" lvl="2" indent="-285750" eaLnBrk="0" hangingPunct="0">
              <a:spcBef>
                <a:spcPct val="20000"/>
              </a:spcBef>
              <a:buSzPct val="70000"/>
            </a:pPr>
            <a:r>
              <a:rPr lang="en-US" sz="2400" dirty="0">
                <a:solidFill>
                  <a:schemeClr val="bg2"/>
                </a:solidFill>
              </a:rPr>
              <a:t> </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Algeria</a:t>
            </a:r>
            <a:br>
              <a:rPr lang="en-US" dirty="0" smtClean="0"/>
            </a:br>
            <a:r>
              <a:rPr lang="en-US" dirty="0" smtClean="0"/>
              <a:t>“Counterfeit Equipment”</a:t>
            </a:r>
            <a:endParaRPr lang="en-US" dirty="0"/>
          </a:p>
        </p:txBody>
      </p:sp>
      <p:sp>
        <p:nvSpPr>
          <p:cNvPr id="3" name="Content Placeholder 2"/>
          <p:cNvSpPr>
            <a:spLocks noGrp="1"/>
          </p:cNvSpPr>
          <p:nvPr>
            <p:ph idx="1"/>
          </p:nvPr>
        </p:nvSpPr>
        <p:spPr>
          <a:xfrm>
            <a:off x="395536" y="1628800"/>
            <a:ext cx="8229600" cy="4525963"/>
          </a:xfrm>
        </p:spPr>
        <p:txBody>
          <a:bodyPr/>
          <a:lstStyle/>
          <a:p>
            <a:r>
              <a:rPr lang="en-US" sz="2400" dirty="0" smtClean="0"/>
              <a:t>Counterfeit products are a health hazard to the user</a:t>
            </a:r>
            <a:r>
              <a:rPr lang="en-US" sz="2400" dirty="0" smtClean="0"/>
              <a:t>; </a:t>
            </a:r>
            <a:endParaRPr lang="en-US" sz="2400" dirty="0" smtClean="0"/>
          </a:p>
          <a:p>
            <a:r>
              <a:rPr lang="en-US" sz="2400" dirty="0" smtClean="0"/>
              <a:t>Mobile Phones (high range) are most affected by the phenomenon of counterfeiting in the field of ICT;</a:t>
            </a:r>
          </a:p>
          <a:p>
            <a:r>
              <a:rPr lang="en-US" sz="2400" dirty="0" smtClean="0"/>
              <a:t>Counterfeit mobile phones that are on the Algerian market are mainly from Asia,</a:t>
            </a:r>
          </a:p>
          <a:p>
            <a:r>
              <a:rPr lang="en-US" sz="2400" dirty="0" smtClean="0"/>
              <a:t>However, should make the difference between a counterfeit product and a product made ​​in China;</a:t>
            </a:r>
          </a:p>
          <a:p>
            <a:r>
              <a:rPr lang="en-US" sz="2400" dirty="0" smtClean="0"/>
              <a:t>In Algeria, the losses generated by counterfeiting are estimated at 200 million Euros annually.</a:t>
            </a:r>
          </a:p>
        </p:txBody>
      </p:sp>
      <p:sp>
        <p:nvSpPr>
          <p:cNvPr id="5" name="Slide Number Placeholder 4"/>
          <p:cNvSpPr>
            <a:spLocks noGrp="1"/>
          </p:cNvSpPr>
          <p:nvPr>
            <p:ph type="sldNum" sz="quarter" idx="11"/>
          </p:nvPr>
        </p:nvSpPr>
        <p:spPr/>
        <p:txBody>
          <a:bodyPr/>
          <a:lstStyle/>
          <a:p>
            <a:fld id="{3238BC07-C009-47D1-AE1C-F6996C2B1864}" type="slidenum">
              <a:rPr lang="en-US" smtClean="0"/>
              <a:pPr/>
              <a:t>41</a:t>
            </a:fld>
            <a:endParaRPr lang="en-US"/>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Tunisian phased approach</a:t>
            </a:r>
            <a:endParaRPr lang="en-US" dirty="0"/>
          </a:p>
        </p:txBody>
      </p:sp>
      <p:sp>
        <p:nvSpPr>
          <p:cNvPr id="3" name="Content Placeholder 2"/>
          <p:cNvSpPr>
            <a:spLocks noGrp="1"/>
          </p:cNvSpPr>
          <p:nvPr>
            <p:ph idx="1"/>
          </p:nvPr>
        </p:nvSpPr>
        <p:spPr>
          <a:xfrm>
            <a:off x="395536" y="1052736"/>
            <a:ext cx="8229600" cy="5616624"/>
          </a:xfrm>
        </p:spPr>
        <p:txBody>
          <a:bodyPr/>
          <a:lstStyle/>
          <a:p>
            <a:r>
              <a:rPr lang="en-US" sz="2400" dirty="0" smtClean="0"/>
              <a:t>“CERT” </a:t>
            </a:r>
            <a:r>
              <a:rPr lang="en-US" sz="2400" dirty="0" smtClean="0"/>
              <a:t>: Telecommunication Research and Studies Center, a Public Consultancy Company.</a:t>
            </a:r>
          </a:p>
          <a:p>
            <a:r>
              <a:rPr lang="en-US" sz="2400" dirty="0" smtClean="0"/>
              <a:t>In Charge of Terminals Homologation (Type approval). Has its own laboratory (tests beds).</a:t>
            </a:r>
          </a:p>
          <a:p>
            <a:r>
              <a:rPr lang="en-US" sz="2400" dirty="0" smtClean="0"/>
              <a:t>Phase 1</a:t>
            </a:r>
          </a:p>
          <a:p>
            <a:pPr lvl="1"/>
            <a:r>
              <a:rPr lang="en-US" sz="2000" dirty="0" smtClean="0"/>
              <a:t>Free entrance of CE marked terminals from Europe to Tunisia and other side (80% of Tunisian Electrical Exportation to Europe)</a:t>
            </a:r>
          </a:p>
          <a:p>
            <a:pPr lvl="1"/>
            <a:r>
              <a:rPr lang="en-US" sz="2000" dirty="0" smtClean="0"/>
              <a:t>Suspected terminals will be controlled</a:t>
            </a:r>
          </a:p>
          <a:p>
            <a:pPr lvl="1"/>
            <a:r>
              <a:rPr lang="en-US" sz="2000" dirty="0" smtClean="0"/>
              <a:t>Other origins will be controlled</a:t>
            </a:r>
          </a:p>
          <a:p>
            <a:pPr lvl="1"/>
            <a:r>
              <a:rPr lang="en-US" sz="2000" dirty="0" smtClean="0"/>
              <a:t>CERT lab, provide conformity testing services to Tunisian suppliers</a:t>
            </a:r>
          </a:p>
          <a:p>
            <a:r>
              <a:rPr lang="en-US" sz="2400" dirty="0" smtClean="0"/>
              <a:t>Phase 2</a:t>
            </a:r>
          </a:p>
          <a:p>
            <a:pPr lvl="1"/>
            <a:r>
              <a:rPr lang="en-US" sz="2000" dirty="0" smtClean="0"/>
              <a:t>Only CE marked terminals will be allowed for entrance</a:t>
            </a:r>
          </a:p>
          <a:p>
            <a:pPr lvl="1"/>
            <a:r>
              <a:rPr lang="en-US" sz="2000" dirty="0" smtClean="0"/>
              <a:t>Suspected terminals will be controlled</a:t>
            </a:r>
            <a:endParaRPr lang="en-US" sz="2000" dirty="0"/>
          </a:p>
        </p:txBody>
      </p:sp>
      <p:sp>
        <p:nvSpPr>
          <p:cNvPr id="5" name="Slide Number Placeholder 4"/>
          <p:cNvSpPr>
            <a:spLocks noGrp="1"/>
          </p:cNvSpPr>
          <p:nvPr>
            <p:ph type="sldNum" sz="quarter" idx="11"/>
          </p:nvPr>
        </p:nvSpPr>
        <p:spPr/>
        <p:txBody>
          <a:bodyPr/>
          <a:lstStyle/>
          <a:p>
            <a:fld id="{3238BC07-C009-47D1-AE1C-F6996C2B1864}" type="slidenum">
              <a:rPr lang="en-US" smtClean="0"/>
              <a:pPr/>
              <a:t>42</a:t>
            </a:fld>
            <a:endParaRPr 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 EMC Laboratory (ongoing</a:t>
            </a:r>
            <a:r>
              <a:rPr lang="en-US" dirty="0" smtClean="0"/>
              <a:t>) Tunisia</a:t>
            </a:r>
            <a:endParaRPr lang="en-US" dirty="0"/>
          </a:p>
        </p:txBody>
      </p:sp>
      <p:sp>
        <p:nvSpPr>
          <p:cNvPr id="3" name="Content Placeholder 2"/>
          <p:cNvSpPr>
            <a:spLocks noGrp="1"/>
          </p:cNvSpPr>
          <p:nvPr>
            <p:ph idx="1"/>
          </p:nvPr>
        </p:nvSpPr>
        <p:spPr>
          <a:xfrm>
            <a:off x="251520" y="1124744"/>
            <a:ext cx="8712968" cy="5400600"/>
          </a:xfrm>
        </p:spPr>
        <p:txBody>
          <a:bodyPr/>
          <a:lstStyle/>
          <a:p>
            <a:r>
              <a:rPr lang="en-US" sz="2400" dirty="0" smtClean="0"/>
              <a:t>SAC- Semi Anechoic Chamber -10 m</a:t>
            </a:r>
          </a:p>
          <a:p>
            <a:r>
              <a:rPr lang="en-US" sz="2400" dirty="0" smtClean="0"/>
              <a:t>FAC- Fully-Anechoic test Chamber -5m (phase2)</a:t>
            </a:r>
          </a:p>
          <a:p>
            <a:r>
              <a:rPr lang="en-US" sz="2400" dirty="0" smtClean="0"/>
              <a:t>SAR- Specific Absorption Rate Lab (phase2)</a:t>
            </a:r>
          </a:p>
          <a:p>
            <a:r>
              <a:rPr lang="en-US" sz="2400" dirty="0" smtClean="0"/>
              <a:t>Metrology Lab</a:t>
            </a:r>
          </a:p>
          <a:p>
            <a:r>
              <a:rPr lang="en-US" sz="2400" dirty="0" smtClean="0"/>
              <a:t>Low Voltage Directive Lab</a:t>
            </a:r>
          </a:p>
          <a:p>
            <a:r>
              <a:rPr lang="en-US" sz="2400" dirty="0" smtClean="0"/>
              <a:t>Open area test site</a:t>
            </a:r>
          </a:p>
          <a:p>
            <a:r>
              <a:rPr lang="en-US" sz="2400" dirty="0" smtClean="0"/>
              <a:t>Next step : Accreditation in Compliance with ISO EN 17025 (Testing and Calibration Lab Competence).</a:t>
            </a:r>
          </a:p>
          <a:p>
            <a:r>
              <a:rPr lang="en-US" sz="2400" dirty="0" smtClean="0"/>
              <a:t>Services:</a:t>
            </a:r>
          </a:p>
          <a:p>
            <a:pPr lvl="1"/>
            <a:r>
              <a:rPr lang="en-US" sz="2000" dirty="0" smtClean="0"/>
              <a:t>Conformity testing (CE marks,…), Supporting suppliers in the development of terminals, Drafting testing methodologies, Increasing awareness , Training and Capacity building.</a:t>
            </a:r>
            <a:endParaRPr lang="en-US" sz="2000" dirty="0"/>
          </a:p>
        </p:txBody>
      </p:sp>
      <p:sp>
        <p:nvSpPr>
          <p:cNvPr id="5" name="Slide Number Placeholder 4"/>
          <p:cNvSpPr>
            <a:spLocks noGrp="1"/>
          </p:cNvSpPr>
          <p:nvPr>
            <p:ph type="sldNum" sz="quarter" idx="11"/>
          </p:nvPr>
        </p:nvSpPr>
        <p:spPr/>
        <p:txBody>
          <a:bodyPr/>
          <a:lstStyle/>
          <a:p>
            <a:fld id="{3238BC07-C009-47D1-AE1C-F6996C2B1864}" type="slidenum">
              <a:rPr lang="en-US" smtClean="0"/>
              <a:pPr/>
              <a:t>43</a:t>
            </a:fld>
            <a:endParaRPr lang="en-US"/>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Kingdom of Saudi Arabia</a:t>
            </a:r>
            <a:br>
              <a:rPr lang="en-US" dirty="0" smtClean="0"/>
            </a:br>
            <a:endParaRPr lang="en-US" dirty="0"/>
          </a:p>
        </p:txBody>
      </p:sp>
      <p:sp>
        <p:nvSpPr>
          <p:cNvPr id="3" name="Content Placeholder 2"/>
          <p:cNvSpPr>
            <a:spLocks noGrp="1"/>
          </p:cNvSpPr>
          <p:nvPr>
            <p:ph idx="1"/>
          </p:nvPr>
        </p:nvSpPr>
        <p:spPr>
          <a:xfrm>
            <a:off x="457200" y="4005064"/>
            <a:ext cx="8229600" cy="2121099"/>
          </a:xfrm>
        </p:spPr>
        <p:txBody>
          <a:bodyPr/>
          <a:lstStyle/>
          <a:p>
            <a:r>
              <a:rPr lang="en-US" sz="2000" dirty="0" smtClean="0"/>
              <a:t>Certification from the manufacturer that the equipment in question conforms to the CITC technical specifications. This certification (or Declaration of Conformity) must be signed by an authorized officer of the manufacturer; </a:t>
            </a:r>
          </a:p>
          <a:p>
            <a:r>
              <a:rPr lang="en-US" sz="2000" dirty="0" smtClean="0"/>
              <a:t>National </a:t>
            </a:r>
            <a:r>
              <a:rPr lang="en-US" sz="2000" dirty="0" smtClean="0">
                <a:hlinkClick r:id="rId2" action="ppaction://hlinkfile"/>
              </a:rPr>
              <a:t>technical specifications</a:t>
            </a:r>
            <a:r>
              <a:rPr lang="en-US" sz="2000" dirty="0" smtClean="0"/>
              <a:t>, are based on globally recognized Standards. </a:t>
            </a:r>
            <a:endParaRPr lang="en-US" sz="2000" dirty="0"/>
          </a:p>
        </p:txBody>
      </p:sp>
      <p:sp>
        <p:nvSpPr>
          <p:cNvPr id="5" name="Slide Number Placeholder 4"/>
          <p:cNvSpPr>
            <a:spLocks noGrp="1"/>
          </p:cNvSpPr>
          <p:nvPr>
            <p:ph type="sldNum" sz="quarter" idx="11"/>
          </p:nvPr>
        </p:nvSpPr>
        <p:spPr/>
        <p:txBody>
          <a:bodyPr/>
          <a:lstStyle/>
          <a:p>
            <a:fld id="{3238BC07-C009-47D1-AE1C-F6996C2B1864}" type="slidenum">
              <a:rPr lang="en-US" smtClean="0"/>
              <a:pPr/>
              <a:t>44</a:t>
            </a:fld>
            <a:endParaRPr lang="en-US"/>
          </a:p>
        </p:txBody>
      </p:sp>
      <p:pic>
        <p:nvPicPr>
          <p:cNvPr id="106498" name="Picture 2"/>
          <p:cNvPicPr>
            <a:picLocks noChangeAspect="1" noChangeArrowheads="1"/>
          </p:cNvPicPr>
          <p:nvPr/>
        </p:nvPicPr>
        <p:blipFill>
          <a:blip r:embed="rId3" cstate="print"/>
          <a:srcRect/>
          <a:stretch>
            <a:fillRect/>
          </a:stretch>
        </p:blipFill>
        <p:spPr bwMode="auto">
          <a:xfrm>
            <a:off x="539552" y="836712"/>
            <a:ext cx="8208912" cy="302433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 on the Arab Region Experiences</a:t>
            </a:r>
            <a:endParaRPr lang="en-US" dirty="0"/>
          </a:p>
        </p:txBody>
      </p:sp>
      <p:sp>
        <p:nvSpPr>
          <p:cNvPr id="3" name="Content Placeholder 2"/>
          <p:cNvSpPr>
            <a:spLocks noGrp="1"/>
          </p:cNvSpPr>
          <p:nvPr>
            <p:ph idx="1"/>
          </p:nvPr>
        </p:nvSpPr>
        <p:spPr>
          <a:xfrm>
            <a:off x="251520" y="1340768"/>
            <a:ext cx="8892480" cy="5517232"/>
          </a:xfrm>
        </p:spPr>
        <p:txBody>
          <a:bodyPr/>
          <a:lstStyle/>
          <a:p>
            <a:r>
              <a:rPr lang="en-US" sz="2400" dirty="0" smtClean="0"/>
              <a:t>Most countries rely on internationally recognized  Standards in their TA </a:t>
            </a:r>
            <a:r>
              <a:rPr lang="en-US" sz="2400" dirty="0" smtClean="0"/>
              <a:t>regimes. Identification of accredited labs is </a:t>
            </a:r>
            <a:r>
              <a:rPr lang="en-US" sz="2400" dirty="0" smtClean="0"/>
              <a:t>of great importance in this regard.  </a:t>
            </a:r>
            <a:endParaRPr lang="en-US" sz="2400" dirty="0" smtClean="0"/>
          </a:p>
          <a:p>
            <a:r>
              <a:rPr lang="en-US" sz="2400" dirty="0" smtClean="0"/>
              <a:t>Counterfeit </a:t>
            </a:r>
            <a:r>
              <a:rPr lang="en-US" sz="2400" dirty="0" smtClean="0"/>
              <a:t>equipment is a very wearisome problem, specially in the mobile sets market (mainly Asian). Global cooperation is highly effective in this regard.</a:t>
            </a:r>
          </a:p>
          <a:p>
            <a:r>
              <a:rPr lang="en-US" sz="2400" dirty="0" smtClean="0"/>
              <a:t>Several </a:t>
            </a:r>
            <a:r>
              <a:rPr lang="en-US" sz="2400" dirty="0" smtClean="0"/>
              <a:t>problems reported from users (Operators) regarding Conformance and Interoperability</a:t>
            </a:r>
            <a:r>
              <a:rPr lang="en-US" sz="2400" dirty="0" smtClean="0"/>
              <a:t>.</a:t>
            </a:r>
          </a:p>
          <a:p>
            <a:r>
              <a:rPr lang="en-US" sz="2400" dirty="0" smtClean="0"/>
              <a:t>Regional </a:t>
            </a:r>
            <a:r>
              <a:rPr lang="en-US" sz="2400" dirty="0" smtClean="0"/>
              <a:t>Test Labs will highly help, but difficulties to specify and to finance. Some capabilities </a:t>
            </a:r>
            <a:r>
              <a:rPr lang="en-US" sz="2400" dirty="0" smtClean="0"/>
              <a:t>exist, need elaboration to be accredited test labs. </a:t>
            </a:r>
            <a:endParaRPr lang="en-US" sz="2400" dirty="0" smtClean="0"/>
          </a:p>
          <a:p>
            <a:r>
              <a:rPr lang="en-US" sz="2400" dirty="0" smtClean="0"/>
              <a:t>MRAs has advantages, but some NRAs are reluctant because of </a:t>
            </a:r>
            <a:r>
              <a:rPr lang="en-US" sz="2400" dirty="0" smtClean="0"/>
              <a:t>revenues reduction: loss of Type Approval fees</a:t>
            </a:r>
            <a:r>
              <a:rPr lang="en-US" sz="2400" dirty="0" smtClean="0"/>
              <a:t>.</a:t>
            </a:r>
            <a:endParaRPr lang="en-US" sz="2400" dirty="0" smtClean="0"/>
          </a:p>
        </p:txBody>
      </p:sp>
      <p:sp>
        <p:nvSpPr>
          <p:cNvPr id="5" name="Slide Number Placeholder 4"/>
          <p:cNvSpPr>
            <a:spLocks noGrp="1"/>
          </p:cNvSpPr>
          <p:nvPr>
            <p:ph type="sldNum" sz="quarter" idx="11"/>
          </p:nvPr>
        </p:nvSpPr>
        <p:spPr>
          <a:xfrm>
            <a:off x="7308850" y="6381576"/>
            <a:ext cx="1366838" cy="431800"/>
          </a:xfrm>
        </p:spPr>
        <p:txBody>
          <a:bodyPr/>
          <a:lstStyle/>
          <a:p>
            <a:fld id="{3238BC07-C009-47D1-AE1C-F6996C2B1864}" type="slidenum">
              <a:rPr lang="en-US" smtClean="0"/>
              <a:pPr/>
              <a:t>45</a:t>
            </a:fld>
            <a:endParaRPr 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136648" y="836712"/>
            <a:ext cx="8971856" cy="5688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1200"/>
              </a:spcBef>
              <a:spcAft>
                <a:spcPct val="0"/>
              </a:spcAft>
              <a:buClrTx/>
              <a:buSzPct val="75000"/>
              <a:buFontTx/>
              <a:buBlip>
                <a:blip r:embed="rId2"/>
              </a:buBlip>
              <a:tabLst/>
              <a:defRPr/>
            </a:pPr>
            <a:r>
              <a:rPr kumimoji="0" lang="en-US" sz="2300" b="1" i="0" u="none" strike="noStrike" kern="0" cap="none" spc="0" normalizeH="0" baseline="0" noProof="0" dirty="0" smtClean="0">
                <a:ln>
                  <a:noFill/>
                </a:ln>
                <a:solidFill>
                  <a:schemeClr val="accent6">
                    <a:lumMod val="20000"/>
                    <a:lumOff val="80000"/>
                  </a:schemeClr>
                </a:solidFill>
                <a:effectLst/>
                <a:uLnTx/>
                <a:uFillTx/>
                <a:latin typeface="Calibri" pitchFamily="34" charset="0"/>
                <a:ea typeface="+mn-ea"/>
                <a:cs typeface="Calibri" pitchFamily="34" charset="0"/>
              </a:rPr>
              <a:t>Conformance to International Standards does not imply barrier to trade. On the contrary, it  facilitates and should be a driver for “fair” trade due to increased confidence in equipment and </a:t>
            </a:r>
            <a:r>
              <a:rPr kumimoji="0" lang="en-US" sz="2300" b="1" i="0" u="none" strike="noStrike" kern="0" cap="none" spc="0" normalizeH="0" baseline="0" noProof="0" dirty="0" smtClean="0">
                <a:ln>
                  <a:noFill/>
                </a:ln>
                <a:solidFill>
                  <a:schemeClr val="accent6">
                    <a:lumMod val="20000"/>
                    <a:lumOff val="80000"/>
                  </a:schemeClr>
                </a:solidFill>
                <a:effectLst/>
                <a:uLnTx/>
                <a:uFillTx/>
                <a:latin typeface="Calibri" pitchFamily="34" charset="0"/>
                <a:ea typeface="+mn-ea"/>
                <a:cs typeface="Calibri" pitchFamily="34" charset="0"/>
              </a:rPr>
              <a:t>systems.</a:t>
            </a:r>
          </a:p>
          <a:p>
            <a:pPr marL="342900" marR="0" lvl="0" indent="-342900" algn="l" defTabSz="914400" rtl="0" eaLnBrk="0" fontAlgn="base" latinLnBrk="0" hangingPunct="0">
              <a:lnSpc>
                <a:spcPct val="100000"/>
              </a:lnSpc>
              <a:spcBef>
                <a:spcPts val="1200"/>
              </a:spcBef>
              <a:spcAft>
                <a:spcPct val="0"/>
              </a:spcAft>
              <a:buClrTx/>
              <a:buSzPct val="75000"/>
              <a:buFontTx/>
              <a:buBlip>
                <a:blip r:embed="rId2"/>
              </a:buBlip>
              <a:tabLst/>
              <a:defRPr/>
            </a:pPr>
            <a:r>
              <a:rPr lang="en-US" sz="2300" b="1" kern="0" dirty="0" smtClean="0">
                <a:solidFill>
                  <a:schemeClr val="accent6">
                    <a:lumMod val="20000"/>
                    <a:lumOff val="80000"/>
                  </a:schemeClr>
                </a:solidFill>
                <a:latin typeface="Calibri" pitchFamily="34" charset="0"/>
                <a:cs typeface="Calibri" pitchFamily="34" charset="0"/>
              </a:rPr>
              <a:t>Arabs have concerns on the reluctance of the industry to populate the ITU DB, the DB reflects transparency requirement regarding confidence in conformance of equipment to Standards. </a:t>
            </a:r>
          </a:p>
          <a:p>
            <a:pPr marL="342900" marR="0" lvl="0" indent="-342900" algn="l" defTabSz="914400" rtl="0" eaLnBrk="0" fontAlgn="base" latinLnBrk="0" hangingPunct="0">
              <a:lnSpc>
                <a:spcPct val="100000"/>
              </a:lnSpc>
              <a:spcBef>
                <a:spcPts val="1200"/>
              </a:spcBef>
              <a:spcAft>
                <a:spcPct val="0"/>
              </a:spcAft>
              <a:buClrTx/>
              <a:buSzPct val="75000"/>
              <a:buFontTx/>
              <a:buBlip>
                <a:blip r:embed="rId2"/>
              </a:buBlip>
              <a:tabLst/>
              <a:defRPr/>
            </a:pPr>
            <a:r>
              <a:rPr lang="en-US" sz="2300" b="1" kern="0" dirty="0" smtClean="0">
                <a:solidFill>
                  <a:schemeClr val="accent6">
                    <a:lumMod val="20000"/>
                    <a:lumOff val="80000"/>
                  </a:schemeClr>
                </a:solidFill>
                <a:latin typeface="Calibri" pitchFamily="34" charset="0"/>
                <a:cs typeface="Calibri" pitchFamily="34" charset="0"/>
              </a:rPr>
              <a:t>ITU-T </a:t>
            </a:r>
            <a:r>
              <a:rPr lang="en-US" sz="2300" b="1" kern="0" dirty="0" smtClean="0">
                <a:solidFill>
                  <a:schemeClr val="accent6">
                    <a:lumMod val="20000"/>
                    <a:lumOff val="80000"/>
                  </a:schemeClr>
                </a:solidFill>
                <a:latin typeface="Calibri" pitchFamily="34" charset="0"/>
                <a:cs typeface="Calibri" pitchFamily="34" charset="0"/>
              </a:rPr>
              <a:t>should take global eminent role in Standards setting. </a:t>
            </a:r>
            <a:r>
              <a:rPr lang="en-US" sz="2300" b="1" kern="0" dirty="0" smtClean="0">
                <a:solidFill>
                  <a:schemeClr val="accent6">
                    <a:lumMod val="20000"/>
                    <a:lumOff val="80000"/>
                  </a:schemeClr>
                </a:solidFill>
                <a:latin typeface="Calibri" pitchFamily="34" charset="0"/>
                <a:cs typeface="Calibri" pitchFamily="34" charset="0"/>
              </a:rPr>
              <a:t>ITU-T SGs should consider JCA-CIT proposals and take concrete and responsible steps to ensure that Test Specifications are embedded in their “relevant” Rec. or included by reference to other SDOs TS.</a:t>
            </a:r>
          </a:p>
          <a:p>
            <a:pPr marL="342900" marR="0" lvl="0" indent="-342900" algn="l" defTabSz="914400" rtl="0" eaLnBrk="0" fontAlgn="base" latinLnBrk="0" hangingPunct="0">
              <a:lnSpc>
                <a:spcPct val="100000"/>
              </a:lnSpc>
              <a:spcBef>
                <a:spcPts val="1200"/>
              </a:spcBef>
              <a:spcAft>
                <a:spcPct val="0"/>
              </a:spcAft>
              <a:buClrTx/>
              <a:buSzPct val="75000"/>
              <a:buFontTx/>
              <a:buBlip>
                <a:blip r:embed="rId2"/>
              </a:buBlip>
              <a:tabLst/>
              <a:defRPr/>
            </a:pPr>
            <a:r>
              <a:rPr kumimoji="0" lang="en-US" sz="2300" b="1" i="0" u="none" strike="noStrike" kern="0" cap="none" spc="0" normalizeH="0" baseline="0" noProof="0" dirty="0" smtClean="0">
                <a:ln>
                  <a:noFill/>
                </a:ln>
                <a:solidFill>
                  <a:schemeClr val="accent6">
                    <a:lumMod val="20000"/>
                    <a:lumOff val="80000"/>
                  </a:schemeClr>
                </a:solidFill>
                <a:effectLst/>
                <a:uLnTx/>
                <a:uFillTx/>
                <a:latin typeface="Calibri" pitchFamily="34" charset="0"/>
                <a:ea typeface="+mn-ea"/>
                <a:cs typeface="Calibri" pitchFamily="34" charset="0"/>
              </a:rPr>
              <a:t>The </a:t>
            </a:r>
            <a:r>
              <a:rPr kumimoji="0" lang="en-US" sz="2300" b="1" i="0" u="none" strike="noStrike" kern="0" cap="none" spc="0" normalizeH="0" baseline="0" noProof="0" dirty="0" smtClean="0">
                <a:ln>
                  <a:noFill/>
                </a:ln>
                <a:solidFill>
                  <a:schemeClr val="accent6">
                    <a:lumMod val="20000"/>
                    <a:lumOff val="80000"/>
                  </a:schemeClr>
                </a:solidFill>
                <a:effectLst/>
                <a:uLnTx/>
                <a:uFillTx/>
                <a:latin typeface="Calibri" pitchFamily="34" charset="0"/>
                <a:ea typeface="+mn-ea"/>
                <a:cs typeface="Calibri" pitchFamily="34" charset="0"/>
              </a:rPr>
              <a:t>feasibility study should not be a tool for impeding the progress of TSB programs endorsed by PP10 Res. </a:t>
            </a:r>
            <a:r>
              <a:rPr kumimoji="0" lang="en-US" sz="2300" b="1" i="0" u="none" strike="noStrike" kern="0" cap="none" spc="0" normalizeH="0" baseline="0" noProof="0" dirty="0" smtClean="0">
                <a:ln>
                  <a:noFill/>
                </a:ln>
                <a:solidFill>
                  <a:schemeClr val="accent6">
                    <a:lumMod val="20000"/>
                    <a:lumOff val="80000"/>
                  </a:schemeClr>
                </a:solidFill>
                <a:effectLst/>
                <a:uLnTx/>
                <a:uFillTx/>
                <a:latin typeface="Calibri" pitchFamily="34" charset="0"/>
                <a:ea typeface="+mn-ea"/>
                <a:cs typeface="Calibri" pitchFamily="34" charset="0"/>
              </a:rPr>
              <a:t>177.</a:t>
            </a:r>
          </a:p>
          <a:p>
            <a:pPr marL="342900" marR="0" lvl="0" indent="-342900" algn="l" defTabSz="914400" rtl="0" eaLnBrk="0" fontAlgn="base" latinLnBrk="0" hangingPunct="0">
              <a:lnSpc>
                <a:spcPct val="100000"/>
              </a:lnSpc>
              <a:spcBef>
                <a:spcPts val="1200"/>
              </a:spcBef>
              <a:spcAft>
                <a:spcPct val="0"/>
              </a:spcAft>
              <a:buClrTx/>
              <a:buSzPct val="75000"/>
              <a:buFontTx/>
              <a:buBlip>
                <a:blip r:embed="rId2"/>
              </a:buBlip>
              <a:tabLst/>
              <a:defRPr/>
            </a:pPr>
            <a:r>
              <a:rPr lang="en-US" sz="2300" b="1" kern="0" dirty="0" smtClean="0">
                <a:solidFill>
                  <a:schemeClr val="accent6">
                    <a:lumMod val="20000"/>
                    <a:lumOff val="80000"/>
                  </a:schemeClr>
                </a:solidFill>
                <a:latin typeface="Calibri" pitchFamily="34" charset="0"/>
                <a:cs typeface="Calibri" pitchFamily="34" charset="0"/>
              </a:rPr>
              <a:t>Nonbinding characteristic of ITU Recommendations at large – since ITRs modification, Melbourne 88 - gave room for infringements.</a:t>
            </a:r>
          </a:p>
        </p:txBody>
      </p:sp>
      <p:sp>
        <p:nvSpPr>
          <p:cNvPr id="2" name="Title 1"/>
          <p:cNvSpPr>
            <a:spLocks noGrp="1"/>
          </p:cNvSpPr>
          <p:nvPr>
            <p:ph type="title"/>
          </p:nvPr>
        </p:nvSpPr>
        <p:spPr/>
        <p:txBody>
          <a:bodyPr/>
          <a:lstStyle/>
          <a:p>
            <a:r>
              <a:rPr lang="en-US" dirty="0" smtClean="0"/>
              <a:t>The Message</a:t>
            </a:r>
            <a:endParaRPr lang="en-US" dirty="0"/>
          </a:p>
        </p:txBody>
      </p:sp>
      <p:sp>
        <p:nvSpPr>
          <p:cNvPr id="3" name="Content Placeholder 2"/>
          <p:cNvSpPr>
            <a:spLocks noGrp="1"/>
          </p:cNvSpPr>
          <p:nvPr>
            <p:ph idx="1"/>
          </p:nvPr>
        </p:nvSpPr>
        <p:spPr>
          <a:xfrm>
            <a:off x="130953" y="836712"/>
            <a:ext cx="8954102" cy="5688632"/>
          </a:xfrm>
        </p:spPr>
        <p:txBody>
          <a:bodyPr/>
          <a:lstStyle/>
          <a:p>
            <a:pPr>
              <a:spcBef>
                <a:spcPts val="1200"/>
              </a:spcBef>
            </a:pPr>
            <a:r>
              <a:rPr lang="en-US" sz="2300" b="1" dirty="0" smtClean="0">
                <a:latin typeface="Calibri" pitchFamily="34" charset="0"/>
                <a:cs typeface="Calibri" pitchFamily="34" charset="0"/>
              </a:rPr>
              <a:t>Conformance to International Standards does not imply barrier to trade. On the contrary, it  facilitates and should be a driver for “fair” trade due to increased confidence in equipment and systems.</a:t>
            </a:r>
          </a:p>
          <a:p>
            <a:pPr>
              <a:spcBef>
                <a:spcPts val="1200"/>
              </a:spcBef>
            </a:pPr>
            <a:r>
              <a:rPr lang="en-US" sz="2300" b="1" dirty="0" smtClean="0">
                <a:latin typeface="Calibri" pitchFamily="34" charset="0"/>
                <a:cs typeface="Calibri" pitchFamily="34" charset="0"/>
              </a:rPr>
              <a:t>Arabs </a:t>
            </a:r>
            <a:r>
              <a:rPr lang="en-US" sz="2300" b="1" dirty="0" smtClean="0">
                <a:latin typeface="Calibri" pitchFamily="34" charset="0"/>
                <a:cs typeface="Calibri" pitchFamily="34" charset="0"/>
              </a:rPr>
              <a:t>have concerns on the </a:t>
            </a:r>
            <a:r>
              <a:rPr lang="en-US" sz="2300" b="1" dirty="0" smtClean="0">
                <a:latin typeface="Calibri" pitchFamily="34" charset="0"/>
                <a:cs typeface="Calibri" pitchFamily="34" charset="0"/>
              </a:rPr>
              <a:t>reluctance of the industry to populate the </a:t>
            </a:r>
            <a:r>
              <a:rPr lang="en-US" sz="2300" b="1" dirty="0" smtClean="0">
                <a:latin typeface="Calibri" pitchFamily="34" charset="0"/>
                <a:cs typeface="Calibri" pitchFamily="34" charset="0"/>
              </a:rPr>
              <a:t>ITU DB, </a:t>
            </a:r>
            <a:r>
              <a:rPr lang="en-US" sz="2300" b="1" dirty="0" smtClean="0">
                <a:latin typeface="Calibri" pitchFamily="34" charset="0"/>
                <a:cs typeface="Calibri" pitchFamily="34" charset="0"/>
              </a:rPr>
              <a:t>the </a:t>
            </a:r>
            <a:r>
              <a:rPr lang="en-US" sz="2300" b="1" dirty="0" smtClean="0">
                <a:latin typeface="Calibri" pitchFamily="34" charset="0"/>
                <a:cs typeface="Calibri" pitchFamily="34" charset="0"/>
              </a:rPr>
              <a:t>DB </a:t>
            </a:r>
            <a:r>
              <a:rPr lang="en-US" sz="2300" b="1" dirty="0" smtClean="0">
                <a:latin typeface="Calibri" pitchFamily="34" charset="0"/>
                <a:cs typeface="Calibri" pitchFamily="34" charset="0"/>
              </a:rPr>
              <a:t>reflects transparency requirement regarding confidence in conformance of equipment to Standards.  </a:t>
            </a:r>
          </a:p>
          <a:p>
            <a:pPr>
              <a:spcBef>
                <a:spcPts val="1200"/>
              </a:spcBef>
            </a:pPr>
            <a:r>
              <a:rPr lang="en-US" sz="2300" b="1" dirty="0" smtClean="0">
                <a:latin typeface="Calibri" pitchFamily="34" charset="0"/>
                <a:cs typeface="Calibri" pitchFamily="34" charset="0"/>
              </a:rPr>
              <a:t>ITU-T should take global eminent role in Standards setting. ITU-T SGs should consider </a:t>
            </a:r>
            <a:r>
              <a:rPr lang="en-US" sz="2300" b="1" dirty="0" smtClean="0">
                <a:latin typeface="Calibri" pitchFamily="34" charset="0"/>
                <a:cs typeface="Calibri" pitchFamily="34" charset="0"/>
              </a:rPr>
              <a:t>JCA-CIT proposals and </a:t>
            </a:r>
            <a:r>
              <a:rPr lang="en-US" sz="2300" b="1" dirty="0" smtClean="0">
                <a:latin typeface="Calibri" pitchFamily="34" charset="0"/>
                <a:cs typeface="Calibri" pitchFamily="34" charset="0"/>
              </a:rPr>
              <a:t>take concrete and responsible steps to </a:t>
            </a:r>
            <a:r>
              <a:rPr lang="en-US" sz="2300" b="1" dirty="0" smtClean="0">
                <a:latin typeface="Calibri" pitchFamily="34" charset="0"/>
                <a:cs typeface="Calibri" pitchFamily="34" charset="0"/>
              </a:rPr>
              <a:t>ensure that Test </a:t>
            </a:r>
            <a:r>
              <a:rPr lang="en-US" sz="2300" b="1" dirty="0" smtClean="0">
                <a:latin typeface="Calibri" pitchFamily="34" charset="0"/>
                <a:cs typeface="Calibri" pitchFamily="34" charset="0"/>
              </a:rPr>
              <a:t>Specifications </a:t>
            </a:r>
            <a:r>
              <a:rPr lang="en-US" sz="2300" b="1" dirty="0" smtClean="0">
                <a:latin typeface="Calibri" pitchFamily="34" charset="0"/>
                <a:cs typeface="Calibri" pitchFamily="34" charset="0"/>
              </a:rPr>
              <a:t>are embedded in </a:t>
            </a:r>
            <a:r>
              <a:rPr lang="en-US" sz="2300" b="1" dirty="0" smtClean="0">
                <a:latin typeface="Calibri" pitchFamily="34" charset="0"/>
                <a:cs typeface="Calibri" pitchFamily="34" charset="0"/>
              </a:rPr>
              <a:t>their “relevant” </a:t>
            </a:r>
            <a:r>
              <a:rPr lang="en-US" sz="2300" b="1" dirty="0" smtClean="0">
                <a:latin typeface="Calibri" pitchFamily="34" charset="0"/>
                <a:cs typeface="Calibri" pitchFamily="34" charset="0"/>
              </a:rPr>
              <a:t>Rec. or included by reference to other SDOs TS.</a:t>
            </a:r>
            <a:endParaRPr lang="en-US" sz="2300" b="1" dirty="0" smtClean="0">
              <a:latin typeface="Calibri" pitchFamily="34" charset="0"/>
              <a:cs typeface="Calibri" pitchFamily="34" charset="0"/>
            </a:endParaRPr>
          </a:p>
          <a:p>
            <a:pPr>
              <a:spcBef>
                <a:spcPts val="1200"/>
              </a:spcBef>
            </a:pPr>
            <a:r>
              <a:rPr lang="en-US" sz="2300" b="1" dirty="0" smtClean="0">
                <a:latin typeface="Calibri" pitchFamily="34" charset="0"/>
                <a:cs typeface="Calibri" pitchFamily="34" charset="0"/>
              </a:rPr>
              <a:t>The feasibility study should not be a tool for impeding the progress of TSB programs endorsed by PP10 Res. 177.</a:t>
            </a:r>
          </a:p>
          <a:p>
            <a:pPr>
              <a:spcBef>
                <a:spcPts val="1200"/>
              </a:spcBef>
            </a:pPr>
            <a:r>
              <a:rPr lang="en-US" sz="2300" b="1" dirty="0" smtClean="0">
                <a:latin typeface="Calibri" pitchFamily="34" charset="0"/>
                <a:cs typeface="Calibri" pitchFamily="34" charset="0"/>
              </a:rPr>
              <a:t>Nonbinding characteristic of ITU Recommendations at large </a:t>
            </a:r>
            <a:r>
              <a:rPr lang="en-US" sz="2300" b="1" dirty="0" smtClean="0">
                <a:latin typeface="Calibri" pitchFamily="34" charset="0"/>
                <a:cs typeface="Calibri" pitchFamily="34" charset="0"/>
              </a:rPr>
              <a:t>– since ITRs modification, </a:t>
            </a:r>
            <a:r>
              <a:rPr lang="en-US" sz="2300" b="1" dirty="0" smtClean="0">
                <a:latin typeface="Calibri" pitchFamily="34" charset="0"/>
                <a:cs typeface="Calibri" pitchFamily="34" charset="0"/>
              </a:rPr>
              <a:t>Melbourne </a:t>
            </a:r>
            <a:r>
              <a:rPr lang="en-US" sz="2300" b="1" dirty="0" smtClean="0">
                <a:latin typeface="Calibri" pitchFamily="34" charset="0"/>
                <a:cs typeface="Calibri" pitchFamily="34" charset="0"/>
              </a:rPr>
              <a:t>88 - </a:t>
            </a:r>
            <a:r>
              <a:rPr lang="en-US" sz="2300" b="1" dirty="0" smtClean="0">
                <a:latin typeface="Calibri" pitchFamily="34" charset="0"/>
                <a:cs typeface="Calibri" pitchFamily="34" charset="0"/>
              </a:rPr>
              <a:t>gave room for infringements.</a:t>
            </a:r>
          </a:p>
        </p:txBody>
      </p:sp>
      <p:sp>
        <p:nvSpPr>
          <p:cNvPr id="5" name="Slide Number Placeholder 4"/>
          <p:cNvSpPr>
            <a:spLocks noGrp="1"/>
          </p:cNvSpPr>
          <p:nvPr>
            <p:ph type="sldNum" sz="quarter" idx="11"/>
          </p:nvPr>
        </p:nvSpPr>
        <p:spPr>
          <a:xfrm>
            <a:off x="7624464" y="6426200"/>
            <a:ext cx="1366838" cy="431800"/>
          </a:xfrm>
        </p:spPr>
        <p:txBody>
          <a:bodyPr/>
          <a:lstStyle/>
          <a:p>
            <a:fld id="{3238BC07-C009-47D1-AE1C-F6996C2B1864}" type="slidenum">
              <a:rPr lang="en-US" smtClean="0"/>
              <a:pPr/>
              <a:t>46</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35496" y="764704"/>
            <a:ext cx="9217024" cy="5904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Pct val="75000"/>
              <a:buFontTx/>
              <a:buBlip>
                <a:blip r:embed="rId2"/>
              </a:buBlip>
              <a:tabLst/>
              <a:defRPr/>
            </a:pPr>
            <a:r>
              <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rPr>
              <a:t>Globally harmonized and coordinated standards development process.</a:t>
            </a:r>
          </a:p>
          <a:p>
            <a:pPr marL="342900" marR="0" lvl="0" indent="-342900" algn="l" defTabSz="914400" rtl="0" eaLnBrk="0" fontAlgn="base" latinLnBrk="0" hangingPunct="0">
              <a:lnSpc>
                <a:spcPct val="100000"/>
              </a:lnSpc>
              <a:spcBef>
                <a:spcPct val="20000"/>
              </a:spcBef>
              <a:spcAft>
                <a:spcPct val="0"/>
              </a:spcAft>
              <a:buClrTx/>
              <a:buSzPct val="75000"/>
              <a:buFontTx/>
              <a:buBlip>
                <a:blip r:embed="rId2"/>
              </a:buBlip>
              <a:tabLst/>
              <a:defRPr/>
            </a:pPr>
            <a:r>
              <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rPr>
              <a:t>ITU-T DB populated, linked to similar DBs </a:t>
            </a:r>
            <a:r>
              <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sym typeface="Wingdings"/>
              </a:rPr>
              <a:t> </a:t>
            </a:r>
            <a:r>
              <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rPr>
              <a:t>Transparency.</a:t>
            </a:r>
          </a:p>
          <a:p>
            <a:pPr marL="342900" marR="0" lvl="0" indent="-342900" algn="l" defTabSz="914400" rtl="0" eaLnBrk="0" fontAlgn="base" latinLnBrk="0" hangingPunct="0">
              <a:lnSpc>
                <a:spcPct val="100000"/>
              </a:lnSpc>
              <a:spcBef>
                <a:spcPct val="20000"/>
              </a:spcBef>
              <a:spcAft>
                <a:spcPct val="0"/>
              </a:spcAft>
              <a:buClrTx/>
              <a:buSzPct val="75000"/>
              <a:buFontTx/>
              <a:buBlip>
                <a:blip r:embed="rId2"/>
              </a:buBlip>
              <a:tabLst/>
              <a:defRPr/>
            </a:pPr>
            <a:r>
              <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rPr>
              <a:t>Comprehensive C&amp;I Portal </a:t>
            </a:r>
            <a:r>
              <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sym typeface="Wingdings"/>
              </a:rPr>
              <a:t> one-stop shop </a:t>
            </a:r>
            <a:r>
              <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sym typeface="Wingdings"/>
              </a:rPr>
              <a:t>+ </a:t>
            </a:r>
            <a:r>
              <a:rPr kumimoji="0" lang="en-US" sz="2400" b="0" i="0" u="none" strike="noStrike" kern="0" cap="none" spc="0" normalizeH="0" baseline="0" noProof="0" dirty="0" err="1" smtClean="0">
                <a:ln>
                  <a:noFill/>
                </a:ln>
                <a:solidFill>
                  <a:schemeClr val="accent2">
                    <a:lumMod val="20000"/>
                    <a:lumOff val="80000"/>
                  </a:schemeClr>
                </a:solidFill>
                <a:effectLst/>
                <a:uLnTx/>
                <a:uFillTx/>
                <a:latin typeface="+mn-lt"/>
                <a:ea typeface="+mn-ea"/>
                <a:cs typeface="+mn-cs"/>
                <a:sym typeface="Wingdings"/>
              </a:rPr>
              <a:t>edu</a:t>
            </a:r>
            <a:r>
              <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sym typeface="Wingdings"/>
              </a:rPr>
              <a:t>.</a:t>
            </a:r>
            <a:endPar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75000"/>
              <a:buFontTx/>
              <a:buBlip>
                <a:blip r:embed="rId2"/>
              </a:buBlip>
              <a:tabLst/>
              <a:defRPr/>
            </a:pPr>
            <a:r>
              <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rPr>
              <a:t>Confidence in compliance </a:t>
            </a:r>
            <a:r>
              <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sym typeface="Wingdings"/>
              </a:rPr>
              <a:t></a:t>
            </a:r>
            <a:r>
              <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rPr>
              <a:t> </a:t>
            </a:r>
            <a:r>
              <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rPr>
              <a:t>the Accreditation paths.</a:t>
            </a:r>
            <a:endPar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endParaRPr>
          </a:p>
          <a:p>
            <a:pPr marL="342900" indent="-342900" eaLnBrk="0" hangingPunct="0">
              <a:spcBef>
                <a:spcPct val="20000"/>
              </a:spcBef>
              <a:buSzPct val="75000"/>
              <a:buBlip>
                <a:blip r:embed="rId2"/>
              </a:buBlip>
              <a:defRPr/>
            </a:pPr>
            <a:r>
              <a:rPr lang="en-US" sz="2400" dirty="0" smtClean="0">
                <a:solidFill>
                  <a:schemeClr val="accent2">
                    <a:lumMod val="20000"/>
                    <a:lumOff val="80000"/>
                  </a:schemeClr>
                </a:solidFill>
                <a:latin typeface="+mn-lt"/>
                <a:cs typeface="+mn-cs"/>
                <a:sym typeface="Wingdings"/>
              </a:rPr>
              <a:t>ITU MARK  Accredited paths, only Interop parameters</a:t>
            </a:r>
          </a:p>
          <a:p>
            <a:pPr marL="342900" marR="0" lvl="0" indent="-342900" algn="l" defTabSz="914400" rtl="0" eaLnBrk="0" fontAlgn="base" latinLnBrk="0" hangingPunct="0">
              <a:lnSpc>
                <a:spcPct val="100000"/>
              </a:lnSpc>
              <a:spcBef>
                <a:spcPct val="20000"/>
              </a:spcBef>
              <a:spcAft>
                <a:spcPct val="0"/>
              </a:spcAft>
              <a:buClrTx/>
              <a:buSzPct val="75000"/>
              <a:buFontTx/>
              <a:buBlip>
                <a:blip r:embed="rId2"/>
              </a:buBlip>
              <a:tabLst/>
              <a:defRPr/>
            </a:pPr>
            <a:r>
              <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rPr>
              <a:t>Counter </a:t>
            </a:r>
            <a:r>
              <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rPr>
              <a:t>fighting counterfeit equipment and premature “pre-standard” equipment.</a:t>
            </a:r>
          </a:p>
          <a:p>
            <a:pPr marL="342900" marR="0" lvl="0" indent="-342900" algn="l" defTabSz="914400" rtl="0" eaLnBrk="0" fontAlgn="base" latinLnBrk="0" hangingPunct="0">
              <a:lnSpc>
                <a:spcPct val="100000"/>
              </a:lnSpc>
              <a:spcBef>
                <a:spcPct val="20000"/>
              </a:spcBef>
              <a:spcAft>
                <a:spcPct val="0"/>
              </a:spcAft>
              <a:buClrTx/>
              <a:buSzPct val="75000"/>
              <a:buFontTx/>
              <a:buBlip>
                <a:blip r:embed="rId2"/>
              </a:buBlip>
              <a:tabLst/>
              <a:defRPr/>
            </a:pPr>
            <a:r>
              <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rPr>
              <a:t>Phased approach for establishing C&amp;I test facilities. </a:t>
            </a:r>
          </a:p>
          <a:p>
            <a:pPr marL="342900" marR="0" lvl="0" indent="-342900" algn="l" defTabSz="914400" rtl="0" eaLnBrk="0" fontAlgn="base" latinLnBrk="0" hangingPunct="0">
              <a:lnSpc>
                <a:spcPct val="100000"/>
              </a:lnSpc>
              <a:spcBef>
                <a:spcPct val="20000"/>
              </a:spcBef>
              <a:spcAft>
                <a:spcPct val="0"/>
              </a:spcAft>
              <a:buClrTx/>
              <a:buSzPct val="75000"/>
              <a:buFontTx/>
              <a:buBlip>
                <a:blip r:embed="rId2"/>
              </a:buBlip>
              <a:tabLst/>
              <a:defRPr/>
            </a:pPr>
            <a:r>
              <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rPr>
              <a:t>Capacity Building + In depth hands-on Know-How.</a:t>
            </a:r>
          </a:p>
          <a:p>
            <a:pPr marL="342900" marR="0" lvl="0" indent="-342900" algn="l" defTabSz="914400" rtl="0" eaLnBrk="0" fontAlgn="base" latinLnBrk="0" hangingPunct="0">
              <a:lnSpc>
                <a:spcPct val="100000"/>
              </a:lnSpc>
              <a:spcBef>
                <a:spcPct val="20000"/>
              </a:spcBef>
              <a:spcAft>
                <a:spcPct val="0"/>
              </a:spcAft>
              <a:buClrTx/>
              <a:buSzPct val="75000"/>
              <a:buFontTx/>
              <a:buBlip>
                <a:blip r:embed="rId2"/>
              </a:buBlip>
              <a:tabLst/>
              <a:defRPr/>
            </a:pPr>
            <a:r>
              <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rPr>
              <a:t>Fund raising (incl. Voluntary) for C/B and Test </a:t>
            </a:r>
            <a:r>
              <a:rPr kumimoji="0" lang="en-US" sz="2400" b="0" i="0" u="none" strike="noStrike" kern="0" cap="none" spc="0" normalizeH="0" baseline="0" noProof="0" dirty="0" smtClean="0">
                <a:ln>
                  <a:noFill/>
                </a:ln>
                <a:solidFill>
                  <a:schemeClr val="accent2">
                    <a:lumMod val="20000"/>
                    <a:lumOff val="80000"/>
                  </a:schemeClr>
                </a:solidFill>
                <a:effectLst/>
                <a:uLnTx/>
                <a:uFillTx/>
                <a:latin typeface="+mn-lt"/>
                <a:ea typeface="+mn-ea"/>
                <a:cs typeface="+mn-cs"/>
              </a:rPr>
              <a:t>Labs.</a:t>
            </a:r>
          </a:p>
          <a:p>
            <a:pPr marL="342900" marR="0" lvl="0" indent="-342900" algn="l" defTabSz="914400" rtl="0" eaLnBrk="0" fontAlgn="base" latinLnBrk="0" hangingPunct="0">
              <a:lnSpc>
                <a:spcPct val="100000"/>
              </a:lnSpc>
              <a:spcBef>
                <a:spcPct val="20000"/>
              </a:spcBef>
              <a:spcAft>
                <a:spcPct val="0"/>
              </a:spcAft>
              <a:buClrTx/>
              <a:buSzPct val="75000"/>
              <a:buFontTx/>
              <a:buBlip>
                <a:blip r:embed="rId2"/>
              </a:buBlip>
              <a:tabLst/>
              <a:defRPr/>
            </a:pPr>
            <a:r>
              <a:rPr lang="en-US" sz="2400" dirty="0" smtClean="0">
                <a:solidFill>
                  <a:schemeClr val="accent2">
                    <a:lumMod val="20000"/>
                    <a:lumOff val="80000"/>
                  </a:schemeClr>
                </a:solidFill>
                <a:latin typeface="+mn-lt"/>
                <a:cs typeface="+mn-cs"/>
                <a:sym typeface="Wingdings"/>
              </a:rPr>
              <a:t>Comprehensive </a:t>
            </a:r>
            <a:r>
              <a:rPr lang="en-US" sz="2400" dirty="0" smtClean="0">
                <a:solidFill>
                  <a:schemeClr val="accent2">
                    <a:lumMod val="20000"/>
                    <a:lumOff val="80000"/>
                  </a:schemeClr>
                </a:solidFill>
                <a:latin typeface="+mn-lt"/>
                <a:cs typeface="+mn-cs"/>
                <a:sym typeface="Wingdings"/>
              </a:rPr>
              <a:t>technical, normative and regulatory frameworks be spread and harmonized in </a:t>
            </a:r>
            <a:r>
              <a:rPr lang="en-US" sz="2400" dirty="0" smtClean="0">
                <a:solidFill>
                  <a:schemeClr val="accent2">
                    <a:lumMod val="20000"/>
                    <a:lumOff val="80000"/>
                  </a:schemeClr>
                </a:solidFill>
                <a:latin typeface="+mn-lt"/>
                <a:cs typeface="+mn-cs"/>
                <a:sym typeface="Wingdings"/>
              </a:rPr>
              <a:t>DCs (MRAs).</a:t>
            </a:r>
          </a:p>
        </p:txBody>
      </p:sp>
      <p:sp>
        <p:nvSpPr>
          <p:cNvPr id="2" name="Title 1"/>
          <p:cNvSpPr>
            <a:spLocks noGrp="1"/>
          </p:cNvSpPr>
          <p:nvPr>
            <p:ph type="title"/>
          </p:nvPr>
        </p:nvSpPr>
        <p:spPr>
          <a:xfrm>
            <a:off x="0" y="0"/>
            <a:ext cx="9144000" cy="764704"/>
          </a:xfrm>
        </p:spPr>
        <p:txBody>
          <a:bodyPr/>
          <a:lstStyle/>
          <a:p>
            <a:r>
              <a:rPr lang="en-US" dirty="0" smtClean="0"/>
              <a:t>What the Arab Region is Looking For !</a:t>
            </a:r>
            <a:endParaRPr lang="en-US" dirty="0"/>
          </a:p>
        </p:txBody>
      </p:sp>
      <p:sp>
        <p:nvSpPr>
          <p:cNvPr id="3" name="Content Placeholder 2"/>
          <p:cNvSpPr>
            <a:spLocks noGrp="1"/>
          </p:cNvSpPr>
          <p:nvPr>
            <p:ph idx="1"/>
          </p:nvPr>
        </p:nvSpPr>
        <p:spPr>
          <a:xfrm>
            <a:off x="35496" y="764704"/>
            <a:ext cx="9289032" cy="5904656"/>
          </a:xfrm>
        </p:spPr>
        <p:txBody>
          <a:bodyPr/>
          <a:lstStyle/>
          <a:p>
            <a:r>
              <a:rPr lang="en-US" sz="2400" dirty="0" smtClean="0"/>
              <a:t>Globally harmonized and coordinated standards development process.</a:t>
            </a:r>
          </a:p>
          <a:p>
            <a:r>
              <a:rPr lang="en-US" sz="2400" dirty="0" smtClean="0"/>
              <a:t>ITU-T DB populated, linked to similar DBs </a:t>
            </a:r>
            <a:r>
              <a:rPr lang="en-US" sz="2400" dirty="0" smtClean="0">
                <a:sym typeface="Wingdings"/>
              </a:rPr>
              <a:t> </a:t>
            </a:r>
            <a:r>
              <a:rPr lang="en-US" sz="2400" dirty="0" smtClean="0"/>
              <a:t>Transparency.</a:t>
            </a:r>
          </a:p>
          <a:p>
            <a:r>
              <a:rPr lang="en-US" sz="2400" dirty="0" smtClean="0"/>
              <a:t>Comprehensive C&amp;I Portal </a:t>
            </a:r>
            <a:r>
              <a:rPr lang="en-US" sz="2400" dirty="0" smtClean="0">
                <a:sym typeface="Wingdings"/>
              </a:rPr>
              <a:t> one-stop shop </a:t>
            </a:r>
            <a:r>
              <a:rPr lang="en-US" sz="2400" dirty="0" smtClean="0">
                <a:sym typeface="Wingdings"/>
              </a:rPr>
              <a:t>+ </a:t>
            </a:r>
            <a:r>
              <a:rPr lang="en-US" sz="2400" dirty="0" err="1" smtClean="0">
                <a:sym typeface="Wingdings"/>
              </a:rPr>
              <a:t>edu</a:t>
            </a:r>
            <a:r>
              <a:rPr lang="en-US" sz="2400" dirty="0" smtClean="0">
                <a:sym typeface="Wingdings"/>
              </a:rPr>
              <a:t>.</a:t>
            </a:r>
            <a:endParaRPr lang="en-US" sz="2400" dirty="0" smtClean="0"/>
          </a:p>
          <a:p>
            <a:r>
              <a:rPr lang="en-US" sz="2400" dirty="0" smtClean="0"/>
              <a:t>Confidence in compliance </a:t>
            </a:r>
            <a:r>
              <a:rPr lang="en-US" sz="2400" dirty="0" smtClean="0">
                <a:sym typeface="Wingdings"/>
              </a:rPr>
              <a:t></a:t>
            </a:r>
            <a:r>
              <a:rPr lang="en-US" sz="2400" dirty="0" smtClean="0"/>
              <a:t> </a:t>
            </a:r>
            <a:r>
              <a:rPr lang="en-US" sz="2400" dirty="0" smtClean="0"/>
              <a:t>the </a:t>
            </a:r>
            <a:r>
              <a:rPr lang="en-US" sz="2400" dirty="0" smtClean="0"/>
              <a:t>Accreditation paths.</a:t>
            </a:r>
            <a:endParaRPr lang="en-US" sz="2400" dirty="0" smtClean="0"/>
          </a:p>
          <a:p>
            <a:r>
              <a:rPr lang="en-US" sz="2400" dirty="0" smtClean="0"/>
              <a:t>ITU MARK </a:t>
            </a:r>
            <a:r>
              <a:rPr lang="en-US" sz="2400" dirty="0" smtClean="0">
                <a:sym typeface="Wingdings"/>
              </a:rPr>
              <a:t></a:t>
            </a:r>
            <a:r>
              <a:rPr lang="en-US" sz="2400" dirty="0" smtClean="0"/>
              <a:t> Accredited paths, only Interop parameters</a:t>
            </a:r>
          </a:p>
          <a:p>
            <a:r>
              <a:rPr lang="en-US" sz="2400" dirty="0" smtClean="0"/>
              <a:t>Counter </a:t>
            </a:r>
            <a:r>
              <a:rPr lang="en-US" sz="2400" dirty="0" smtClean="0"/>
              <a:t>fighting counterfeit equipment and premature “pre-standard” equipment.</a:t>
            </a:r>
          </a:p>
          <a:p>
            <a:r>
              <a:rPr lang="en-US" sz="2400" dirty="0" smtClean="0"/>
              <a:t>Phased approach for establishing C&amp;I test facilities. </a:t>
            </a:r>
          </a:p>
          <a:p>
            <a:r>
              <a:rPr lang="en-US" sz="2400" dirty="0" smtClean="0"/>
              <a:t>Capacity Building + In depth hands-on Know-How.</a:t>
            </a:r>
          </a:p>
          <a:p>
            <a:r>
              <a:rPr lang="en-US" sz="2400" dirty="0" smtClean="0"/>
              <a:t>Fund raising (incl. Voluntary) for C/B and Test Labs. </a:t>
            </a:r>
          </a:p>
          <a:p>
            <a:r>
              <a:rPr lang="en-US" sz="2400" dirty="0" smtClean="0"/>
              <a:t>Comprehensive technical, normative and regulatory frameworks be spread </a:t>
            </a:r>
            <a:r>
              <a:rPr lang="en-US" sz="2400" dirty="0" smtClean="0"/>
              <a:t>and harmonized in DCs (MRAs).</a:t>
            </a:r>
            <a:endParaRPr lang="en-US" sz="2400" dirty="0" smtClean="0"/>
          </a:p>
        </p:txBody>
      </p:sp>
      <p:sp>
        <p:nvSpPr>
          <p:cNvPr id="5" name="Slide Number Placeholder 4"/>
          <p:cNvSpPr>
            <a:spLocks noGrp="1"/>
          </p:cNvSpPr>
          <p:nvPr>
            <p:ph type="sldNum" sz="quarter" idx="11"/>
          </p:nvPr>
        </p:nvSpPr>
        <p:spPr>
          <a:xfrm>
            <a:off x="7596336" y="6525592"/>
            <a:ext cx="1366838" cy="431800"/>
          </a:xfrm>
        </p:spPr>
        <p:txBody>
          <a:bodyPr/>
          <a:lstStyle/>
          <a:p>
            <a:fld id="{3238BC07-C009-47D1-AE1C-F6996C2B1864}" type="slidenum">
              <a:rPr lang="en-US" smtClean="0"/>
              <a:pPr/>
              <a:t>47</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latin typeface="AR BLANCA" pitchFamily="2" charset="0"/>
              </a:rPr>
              <a:t>Let’s Bridge the STD GAP</a:t>
            </a:r>
          </a:p>
        </p:txBody>
      </p:sp>
      <p:sp>
        <p:nvSpPr>
          <p:cNvPr id="30724" name="Slide Number Placeholder 4"/>
          <p:cNvSpPr>
            <a:spLocks noGrp="1"/>
          </p:cNvSpPr>
          <p:nvPr>
            <p:ph type="sldNum" sz="quarter" idx="11"/>
          </p:nvPr>
        </p:nvSpPr>
        <p:spPr>
          <a:noFill/>
        </p:spPr>
        <p:txBody>
          <a:bodyPr/>
          <a:lstStyle/>
          <a:p>
            <a:fld id="{EA4C7FDB-4206-4A27-85DF-89E055D477DD}" type="slidenum">
              <a:rPr lang="en-US"/>
              <a:pPr/>
              <a:t>48</a:t>
            </a:fld>
            <a:endParaRPr lang="en-US"/>
          </a:p>
        </p:txBody>
      </p:sp>
      <p:pic>
        <p:nvPicPr>
          <p:cNvPr id="30725" name="Picture 15" descr="C:\Users\Dr. G\AppData\Local\Microsoft\Windows\Temporary Internet Files\Content.IE5\OM600BPY\MC900070859[1].wmf"/>
          <p:cNvPicPr>
            <a:picLocks noChangeAspect="1" noChangeArrowheads="1"/>
          </p:cNvPicPr>
          <p:nvPr/>
        </p:nvPicPr>
        <p:blipFill>
          <a:blip r:embed="rId3" cstate="print"/>
          <a:srcRect/>
          <a:stretch>
            <a:fillRect/>
          </a:stretch>
        </p:blipFill>
        <p:spPr bwMode="auto">
          <a:xfrm>
            <a:off x="6213103" y="1340768"/>
            <a:ext cx="2319337" cy="1865313"/>
          </a:xfrm>
          <a:prstGeom prst="rect">
            <a:avLst/>
          </a:prstGeom>
          <a:noFill/>
          <a:ln w="9525">
            <a:noFill/>
            <a:miter lim="800000"/>
            <a:headEnd/>
            <a:tailEnd/>
          </a:ln>
        </p:spPr>
      </p:pic>
      <p:pic>
        <p:nvPicPr>
          <p:cNvPr id="30726" name="Picture 8" descr="C:\Users\Dr. G\AppData\Local\Microsoft\Windows\Temporary Internet Files\Content.IE5\OM600BPY\MC900238021[1].wmf"/>
          <p:cNvPicPr>
            <a:picLocks noChangeAspect="1" noChangeArrowheads="1"/>
          </p:cNvPicPr>
          <p:nvPr/>
        </p:nvPicPr>
        <p:blipFill>
          <a:blip r:embed="rId4" cstate="print"/>
          <a:srcRect/>
          <a:stretch>
            <a:fillRect/>
          </a:stretch>
        </p:blipFill>
        <p:spPr bwMode="auto">
          <a:xfrm>
            <a:off x="498103" y="1124744"/>
            <a:ext cx="2354262" cy="2209800"/>
          </a:xfrm>
          <a:prstGeom prst="rect">
            <a:avLst/>
          </a:prstGeom>
          <a:noFill/>
          <a:ln w="9525">
            <a:noFill/>
            <a:miter lim="800000"/>
            <a:headEnd/>
            <a:tailEnd/>
          </a:ln>
        </p:spPr>
      </p:pic>
      <p:pic>
        <p:nvPicPr>
          <p:cNvPr id="30727" name="Picture 5" descr="C:\Users\Dr. G\AppData\Local\Microsoft\Windows\Temporary Internet Files\Content.IE5\OM600BPY\MC900341807[1].jpg"/>
          <p:cNvPicPr>
            <a:picLocks noChangeAspect="1" noChangeArrowheads="1"/>
          </p:cNvPicPr>
          <p:nvPr/>
        </p:nvPicPr>
        <p:blipFill>
          <a:blip r:embed="rId5" cstate="print"/>
          <a:srcRect/>
          <a:stretch>
            <a:fillRect/>
          </a:stretch>
        </p:blipFill>
        <p:spPr bwMode="auto">
          <a:xfrm>
            <a:off x="6429375" y="4214813"/>
            <a:ext cx="2157413" cy="1973262"/>
          </a:xfrm>
          <a:prstGeom prst="rect">
            <a:avLst/>
          </a:prstGeom>
          <a:noFill/>
          <a:ln w="9525">
            <a:noFill/>
            <a:miter lim="800000"/>
            <a:headEnd/>
            <a:tailEnd/>
          </a:ln>
        </p:spPr>
      </p:pic>
      <p:pic>
        <p:nvPicPr>
          <p:cNvPr id="30728" name="Picture 7" descr="C:\Users\Dr. G\AppData\Local\Microsoft\Windows\Temporary Internet Files\Content.IE5\7YO2SYRK\MC900439356[1].jpg"/>
          <p:cNvPicPr>
            <a:picLocks noChangeAspect="1" noChangeArrowheads="1"/>
          </p:cNvPicPr>
          <p:nvPr/>
        </p:nvPicPr>
        <p:blipFill>
          <a:blip r:embed="rId6" cstate="print"/>
          <a:srcRect/>
          <a:stretch>
            <a:fillRect/>
          </a:stretch>
        </p:blipFill>
        <p:spPr bwMode="auto">
          <a:xfrm>
            <a:off x="3131840" y="4221088"/>
            <a:ext cx="2914650" cy="2266578"/>
          </a:xfrm>
          <a:prstGeom prst="rect">
            <a:avLst/>
          </a:prstGeom>
          <a:noFill/>
          <a:ln w="9525">
            <a:noFill/>
            <a:miter lim="800000"/>
            <a:headEnd/>
            <a:tailEnd/>
          </a:ln>
        </p:spPr>
      </p:pic>
      <p:pic>
        <p:nvPicPr>
          <p:cNvPr id="30729" name="Picture 11" descr="C:\Users\Dr. G\AppData\Local\Microsoft\Windows\Temporary Internet Files\Content.IE5\16672KL3\MC900341837[1].jpg"/>
          <p:cNvPicPr>
            <a:picLocks noChangeAspect="1" noChangeArrowheads="1"/>
          </p:cNvPicPr>
          <p:nvPr/>
        </p:nvPicPr>
        <p:blipFill>
          <a:blip r:embed="rId7" cstate="print"/>
          <a:srcRect/>
          <a:stretch>
            <a:fillRect/>
          </a:stretch>
        </p:blipFill>
        <p:spPr bwMode="auto">
          <a:xfrm>
            <a:off x="571500" y="4286250"/>
            <a:ext cx="2143125" cy="1768475"/>
          </a:xfrm>
          <a:prstGeom prst="rect">
            <a:avLst/>
          </a:prstGeom>
          <a:noFill/>
          <a:ln w="9525">
            <a:noFill/>
            <a:miter lim="800000"/>
            <a:headEnd/>
            <a:tailEnd/>
          </a:ln>
        </p:spPr>
      </p:pic>
      <p:pic>
        <p:nvPicPr>
          <p:cNvPr id="30730" name="Picture 11" descr="C:\Users\Dr. G\AppData\Local\Microsoft\Windows\Temporary Internet Files\Content.IE5\OM600BPY\MC900383284[1].wmf"/>
          <p:cNvPicPr>
            <a:picLocks noChangeAspect="1" noChangeArrowheads="1"/>
          </p:cNvPicPr>
          <p:nvPr/>
        </p:nvPicPr>
        <p:blipFill>
          <a:blip r:embed="rId8" cstate="print"/>
          <a:srcRect/>
          <a:stretch>
            <a:fillRect/>
          </a:stretch>
        </p:blipFill>
        <p:spPr bwMode="auto">
          <a:xfrm>
            <a:off x="3336633" y="1124744"/>
            <a:ext cx="1838325" cy="1233488"/>
          </a:xfrm>
          <a:prstGeom prst="rect">
            <a:avLst/>
          </a:prstGeom>
          <a:noFill/>
          <a:ln w="9525">
            <a:noFill/>
            <a:miter lim="800000"/>
            <a:headEnd/>
            <a:tailEnd/>
          </a:ln>
        </p:spPr>
      </p:pic>
      <p:sp>
        <p:nvSpPr>
          <p:cNvPr id="11" name="Rectangle 10"/>
          <p:cNvSpPr/>
          <p:nvPr/>
        </p:nvSpPr>
        <p:spPr>
          <a:xfrm>
            <a:off x="1643042" y="3153742"/>
            <a:ext cx="5651577" cy="92333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0" hangingPunct="0">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Thank You</a:t>
            </a:r>
          </a:p>
        </p:txBody>
      </p:sp>
      <p:sp>
        <p:nvSpPr>
          <p:cNvPr id="12" name="TextBox 11"/>
          <p:cNvSpPr txBox="1"/>
          <p:nvPr/>
        </p:nvSpPr>
        <p:spPr>
          <a:xfrm>
            <a:off x="720682" y="6381328"/>
            <a:ext cx="7523726" cy="400110"/>
          </a:xfrm>
          <a:prstGeom prst="rect">
            <a:avLst/>
          </a:prstGeom>
          <a:noFill/>
        </p:spPr>
        <p:txBody>
          <a:bodyPr wrap="none" rtlCol="0">
            <a:spAutoFit/>
          </a:bodyPr>
          <a:lstStyle/>
          <a:p>
            <a:r>
              <a:rPr lang="en-US" sz="2000" dirty="0" smtClean="0"/>
              <a:t>Sherif Guinena, NTRA, EGYPT - </a:t>
            </a:r>
            <a:r>
              <a:rPr lang="en-US" sz="2000" dirty="0" smtClean="0">
                <a:hlinkClick r:id="rId9"/>
              </a:rPr>
              <a:t>Dr.Guinena@ntra.gov.eg</a:t>
            </a:r>
            <a:r>
              <a:rPr lang="en-US" sz="2000" dirty="0" smtClean="0"/>
              <a:t> </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0"/>
                                        <p:tgtEl>
                                          <p:spTgt spid="11"/>
                                        </p:tgtEl>
                                      </p:cBhvr>
                                    </p:animEffect>
                                  </p:childTnLst>
                                </p:cTn>
                              </p:par>
                            </p:childTnLst>
                          </p:cTn>
                        </p:par>
                        <p:par>
                          <p:cTn id="8" fill="hold">
                            <p:stCondLst>
                              <p:cond delay="5000"/>
                            </p:stCondLst>
                            <p:childTnLst>
                              <p:par>
                                <p:cTn id="9" presetID="10" presetClass="entr" presetSubtype="0" fill="hold" grpId="0" nodeType="afterEffect">
                                  <p:stCondLst>
                                    <p:cond delay="5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4"/>
          <p:cNvGrpSpPr/>
          <p:nvPr/>
        </p:nvGrpSpPr>
        <p:grpSpPr>
          <a:xfrm>
            <a:off x="7000892" y="0"/>
            <a:ext cx="2143108" cy="1570776"/>
            <a:chOff x="7000892" y="0"/>
            <a:chExt cx="2143108" cy="1570776"/>
          </a:xfrm>
        </p:grpSpPr>
        <p:pic>
          <p:nvPicPr>
            <p:cNvPr id="350305" name="Picture 97" descr="C:\Users\Dr. G\AppData\Local\Microsoft\Windows\Temporary Internet Files\Content.IE5\7YO2SYRK\MC900071193[1].wmf"/>
            <p:cNvPicPr>
              <a:picLocks noChangeAspect="1" noChangeArrowheads="1"/>
            </p:cNvPicPr>
            <p:nvPr/>
          </p:nvPicPr>
          <p:blipFill>
            <a:blip r:embed="rId3" cstate="print"/>
            <a:srcRect/>
            <a:stretch>
              <a:fillRect/>
            </a:stretch>
          </p:blipFill>
          <p:spPr bwMode="auto">
            <a:xfrm>
              <a:off x="8271806" y="214290"/>
              <a:ext cx="872194" cy="1223556"/>
            </a:xfrm>
            <a:prstGeom prst="rect">
              <a:avLst/>
            </a:prstGeom>
            <a:noFill/>
          </p:spPr>
        </p:pic>
        <p:pic>
          <p:nvPicPr>
            <p:cNvPr id="350307" name="Picture 99" descr="C:\Users\Dr. G\AppData\Local\Microsoft\Windows\Temporary Internet Files\Content.IE5\OM600BPY\MC900311780[1].wmf"/>
            <p:cNvPicPr>
              <a:picLocks noChangeAspect="1" noChangeArrowheads="1"/>
            </p:cNvPicPr>
            <p:nvPr/>
          </p:nvPicPr>
          <p:blipFill>
            <a:blip r:embed="rId4" cstate="print"/>
            <a:srcRect/>
            <a:stretch>
              <a:fillRect/>
            </a:stretch>
          </p:blipFill>
          <p:spPr bwMode="auto">
            <a:xfrm>
              <a:off x="7000892" y="357166"/>
              <a:ext cx="689458" cy="957377"/>
            </a:xfrm>
            <a:prstGeom prst="rect">
              <a:avLst/>
            </a:prstGeom>
            <a:noFill/>
          </p:spPr>
        </p:pic>
        <p:pic>
          <p:nvPicPr>
            <p:cNvPr id="350306" name="Picture 98" descr="C:\Users\Dr. G\AppData\Local\Microsoft\Windows\Temporary Internet Files\Content.IE5\7YO2SYRK\MC900281206[1].wmf"/>
            <p:cNvPicPr>
              <a:picLocks noChangeAspect="1" noChangeArrowheads="1"/>
            </p:cNvPicPr>
            <p:nvPr/>
          </p:nvPicPr>
          <p:blipFill>
            <a:blip r:embed="rId5" cstate="print"/>
            <a:srcRect/>
            <a:stretch>
              <a:fillRect/>
            </a:stretch>
          </p:blipFill>
          <p:spPr bwMode="auto">
            <a:xfrm>
              <a:off x="7358082" y="0"/>
              <a:ext cx="1359529" cy="1570776"/>
            </a:xfrm>
            <a:prstGeom prst="rect">
              <a:avLst/>
            </a:prstGeom>
            <a:noFill/>
          </p:spPr>
        </p:pic>
      </p:grpSp>
      <p:sp>
        <p:nvSpPr>
          <p:cNvPr id="2" name="Title 1"/>
          <p:cNvSpPr>
            <a:spLocks noGrp="1"/>
          </p:cNvSpPr>
          <p:nvPr>
            <p:ph type="title"/>
          </p:nvPr>
        </p:nvSpPr>
        <p:spPr/>
        <p:txBody>
          <a:bodyPr/>
          <a:lstStyle/>
          <a:p>
            <a:pPr algn="l"/>
            <a:r>
              <a:rPr lang="en-US" dirty="0" smtClean="0"/>
              <a:t>          The Global Environment</a:t>
            </a:r>
            <a:endParaRPr lang="en-US" dirty="0"/>
          </a:p>
        </p:txBody>
      </p:sp>
      <p:sp>
        <p:nvSpPr>
          <p:cNvPr id="5" name="Slide Number Placeholder 4"/>
          <p:cNvSpPr>
            <a:spLocks noGrp="1"/>
          </p:cNvSpPr>
          <p:nvPr>
            <p:ph type="sldNum" sz="quarter" idx="11"/>
          </p:nvPr>
        </p:nvSpPr>
        <p:spPr>
          <a:xfrm>
            <a:off x="7453634" y="6101777"/>
            <a:ext cx="1366838" cy="431800"/>
          </a:xfrm>
        </p:spPr>
        <p:txBody>
          <a:bodyPr/>
          <a:lstStyle/>
          <a:p>
            <a:fld id="{90EC4BE7-9DD4-4245-B63B-E5C8393D4B03}" type="slidenum">
              <a:rPr lang="en-US" smtClean="0"/>
              <a:pPr/>
              <a:t>5</a:t>
            </a:fld>
            <a:endParaRPr lang="en-US" dirty="0"/>
          </a:p>
        </p:txBody>
      </p:sp>
      <p:pic>
        <p:nvPicPr>
          <p:cNvPr id="350267" name="Picture 59" descr="C:\Users\Dr. G\AppData\Local\Microsoft\Windows\Temporary Internet Files\Content.IE5\OM600BPY\MC900294312[1].wmf"/>
          <p:cNvPicPr>
            <a:picLocks noChangeAspect="1" noChangeArrowheads="1"/>
          </p:cNvPicPr>
          <p:nvPr/>
        </p:nvPicPr>
        <p:blipFill>
          <a:blip r:embed="rId6" cstate="print"/>
          <a:srcRect/>
          <a:stretch>
            <a:fillRect/>
          </a:stretch>
        </p:blipFill>
        <p:spPr bwMode="auto">
          <a:xfrm rot="21263711" flipH="1">
            <a:off x="6071205" y="4494313"/>
            <a:ext cx="1408770" cy="1511503"/>
          </a:xfrm>
          <a:prstGeom prst="rect">
            <a:avLst/>
          </a:prstGeom>
          <a:noFill/>
        </p:spPr>
      </p:pic>
      <p:grpSp>
        <p:nvGrpSpPr>
          <p:cNvPr id="4" name="Group 105"/>
          <p:cNvGrpSpPr/>
          <p:nvPr/>
        </p:nvGrpSpPr>
        <p:grpSpPr>
          <a:xfrm>
            <a:off x="392486" y="4143380"/>
            <a:ext cx="8465793" cy="146632"/>
            <a:chOff x="1874062" y="5115663"/>
            <a:chExt cx="4277997" cy="304074"/>
          </a:xfrm>
        </p:grpSpPr>
        <p:sp>
          <p:nvSpPr>
            <p:cNvPr id="350286" name="Freeform 78"/>
            <p:cNvSpPr>
              <a:spLocks/>
            </p:cNvSpPr>
            <p:nvPr/>
          </p:nvSpPr>
          <p:spPr bwMode="auto">
            <a:xfrm>
              <a:off x="1921854" y="5115663"/>
              <a:ext cx="4230205" cy="125413"/>
            </a:xfrm>
            <a:custGeom>
              <a:avLst/>
              <a:gdLst/>
              <a:ahLst/>
              <a:cxnLst>
                <a:cxn ang="0">
                  <a:pos x="7" y="27"/>
                </a:cxn>
                <a:cxn ang="0">
                  <a:pos x="25" y="87"/>
                </a:cxn>
                <a:cxn ang="0">
                  <a:pos x="52" y="148"/>
                </a:cxn>
                <a:cxn ang="0">
                  <a:pos x="89" y="200"/>
                </a:cxn>
                <a:cxn ang="0">
                  <a:pos x="154" y="205"/>
                </a:cxn>
                <a:cxn ang="0">
                  <a:pos x="242" y="178"/>
                </a:cxn>
                <a:cxn ang="0">
                  <a:pos x="332" y="159"/>
                </a:cxn>
                <a:cxn ang="0">
                  <a:pos x="424" y="145"/>
                </a:cxn>
                <a:cxn ang="0">
                  <a:pos x="517" y="137"/>
                </a:cxn>
                <a:cxn ang="0">
                  <a:pos x="609" y="134"/>
                </a:cxn>
                <a:cxn ang="0">
                  <a:pos x="702" y="136"/>
                </a:cxn>
                <a:cxn ang="0">
                  <a:pos x="796" y="141"/>
                </a:cxn>
                <a:cxn ang="0">
                  <a:pos x="890" y="151"/>
                </a:cxn>
                <a:cxn ang="0">
                  <a:pos x="984" y="162"/>
                </a:cxn>
                <a:cxn ang="0">
                  <a:pos x="1078" y="178"/>
                </a:cxn>
                <a:cxn ang="0">
                  <a:pos x="1172" y="196"/>
                </a:cxn>
                <a:cxn ang="0">
                  <a:pos x="1265" y="214"/>
                </a:cxn>
                <a:cxn ang="0">
                  <a:pos x="1356" y="235"/>
                </a:cxn>
                <a:cxn ang="0">
                  <a:pos x="1448" y="256"/>
                </a:cxn>
                <a:cxn ang="0">
                  <a:pos x="1538" y="278"/>
                </a:cxn>
                <a:cxn ang="0">
                  <a:pos x="1618" y="296"/>
                </a:cxn>
                <a:cxn ang="0">
                  <a:pos x="1703" y="308"/>
                </a:cxn>
                <a:cxn ang="0">
                  <a:pos x="1789" y="315"/>
                </a:cxn>
                <a:cxn ang="0">
                  <a:pos x="1877" y="317"/>
                </a:cxn>
                <a:cxn ang="0">
                  <a:pos x="1964" y="314"/>
                </a:cxn>
                <a:cxn ang="0">
                  <a:pos x="2050" y="304"/>
                </a:cxn>
                <a:cxn ang="0">
                  <a:pos x="2135" y="292"/>
                </a:cxn>
                <a:cxn ang="0">
                  <a:pos x="2217" y="273"/>
                </a:cxn>
                <a:cxn ang="0">
                  <a:pos x="2297" y="251"/>
                </a:cxn>
                <a:cxn ang="0">
                  <a:pos x="2339" y="189"/>
                </a:cxn>
                <a:cxn ang="0">
                  <a:pos x="2372" y="126"/>
                </a:cxn>
                <a:cxn ang="0">
                  <a:pos x="2399" y="64"/>
                </a:cxn>
                <a:cxn ang="0">
                  <a:pos x="2416" y="0"/>
                </a:cxn>
              </a:cxnLst>
              <a:rect l="0" t="0" r="r" b="b"/>
              <a:pathLst>
                <a:path w="2416" h="317">
                  <a:moveTo>
                    <a:pt x="0" y="0"/>
                  </a:moveTo>
                  <a:lnTo>
                    <a:pt x="7" y="27"/>
                  </a:lnTo>
                  <a:lnTo>
                    <a:pt x="15" y="57"/>
                  </a:lnTo>
                  <a:lnTo>
                    <a:pt x="25" y="87"/>
                  </a:lnTo>
                  <a:lnTo>
                    <a:pt x="37" y="118"/>
                  </a:lnTo>
                  <a:lnTo>
                    <a:pt x="52" y="148"/>
                  </a:lnTo>
                  <a:lnTo>
                    <a:pt x="69" y="176"/>
                  </a:lnTo>
                  <a:lnTo>
                    <a:pt x="89" y="200"/>
                  </a:lnTo>
                  <a:lnTo>
                    <a:pt x="110" y="220"/>
                  </a:lnTo>
                  <a:lnTo>
                    <a:pt x="154" y="205"/>
                  </a:lnTo>
                  <a:lnTo>
                    <a:pt x="199" y="191"/>
                  </a:lnTo>
                  <a:lnTo>
                    <a:pt x="242" y="178"/>
                  </a:lnTo>
                  <a:lnTo>
                    <a:pt x="287" y="168"/>
                  </a:lnTo>
                  <a:lnTo>
                    <a:pt x="332" y="159"/>
                  </a:lnTo>
                  <a:lnTo>
                    <a:pt x="379" y="152"/>
                  </a:lnTo>
                  <a:lnTo>
                    <a:pt x="424" y="145"/>
                  </a:lnTo>
                  <a:lnTo>
                    <a:pt x="470" y="140"/>
                  </a:lnTo>
                  <a:lnTo>
                    <a:pt x="517" y="137"/>
                  </a:lnTo>
                  <a:lnTo>
                    <a:pt x="563" y="134"/>
                  </a:lnTo>
                  <a:lnTo>
                    <a:pt x="609" y="134"/>
                  </a:lnTo>
                  <a:lnTo>
                    <a:pt x="656" y="134"/>
                  </a:lnTo>
                  <a:lnTo>
                    <a:pt x="702" y="136"/>
                  </a:lnTo>
                  <a:lnTo>
                    <a:pt x="750" y="138"/>
                  </a:lnTo>
                  <a:lnTo>
                    <a:pt x="796" y="141"/>
                  </a:lnTo>
                  <a:lnTo>
                    <a:pt x="844" y="145"/>
                  </a:lnTo>
                  <a:lnTo>
                    <a:pt x="890" y="151"/>
                  </a:lnTo>
                  <a:lnTo>
                    <a:pt x="938" y="156"/>
                  </a:lnTo>
                  <a:lnTo>
                    <a:pt x="984" y="162"/>
                  </a:lnTo>
                  <a:lnTo>
                    <a:pt x="1032" y="170"/>
                  </a:lnTo>
                  <a:lnTo>
                    <a:pt x="1078" y="178"/>
                  </a:lnTo>
                  <a:lnTo>
                    <a:pt x="1124" y="186"/>
                  </a:lnTo>
                  <a:lnTo>
                    <a:pt x="1172" y="196"/>
                  </a:lnTo>
                  <a:lnTo>
                    <a:pt x="1218" y="205"/>
                  </a:lnTo>
                  <a:lnTo>
                    <a:pt x="1265" y="214"/>
                  </a:lnTo>
                  <a:lnTo>
                    <a:pt x="1311" y="225"/>
                  </a:lnTo>
                  <a:lnTo>
                    <a:pt x="1356" y="235"/>
                  </a:lnTo>
                  <a:lnTo>
                    <a:pt x="1403" y="245"/>
                  </a:lnTo>
                  <a:lnTo>
                    <a:pt x="1448" y="256"/>
                  </a:lnTo>
                  <a:lnTo>
                    <a:pt x="1493" y="266"/>
                  </a:lnTo>
                  <a:lnTo>
                    <a:pt x="1538" y="278"/>
                  </a:lnTo>
                  <a:lnTo>
                    <a:pt x="1583" y="288"/>
                  </a:lnTo>
                  <a:lnTo>
                    <a:pt x="1618" y="296"/>
                  </a:lnTo>
                  <a:lnTo>
                    <a:pt x="1661" y="303"/>
                  </a:lnTo>
                  <a:lnTo>
                    <a:pt x="1703" y="308"/>
                  </a:lnTo>
                  <a:lnTo>
                    <a:pt x="1746" y="313"/>
                  </a:lnTo>
                  <a:lnTo>
                    <a:pt x="1789" y="315"/>
                  </a:lnTo>
                  <a:lnTo>
                    <a:pt x="1833" y="317"/>
                  </a:lnTo>
                  <a:lnTo>
                    <a:pt x="1877" y="317"/>
                  </a:lnTo>
                  <a:lnTo>
                    <a:pt x="1920" y="316"/>
                  </a:lnTo>
                  <a:lnTo>
                    <a:pt x="1964" y="314"/>
                  </a:lnTo>
                  <a:lnTo>
                    <a:pt x="2008" y="310"/>
                  </a:lnTo>
                  <a:lnTo>
                    <a:pt x="2050" y="304"/>
                  </a:lnTo>
                  <a:lnTo>
                    <a:pt x="2093" y="299"/>
                  </a:lnTo>
                  <a:lnTo>
                    <a:pt x="2135" y="292"/>
                  </a:lnTo>
                  <a:lnTo>
                    <a:pt x="2177" y="284"/>
                  </a:lnTo>
                  <a:lnTo>
                    <a:pt x="2217" y="273"/>
                  </a:lnTo>
                  <a:lnTo>
                    <a:pt x="2258" y="263"/>
                  </a:lnTo>
                  <a:lnTo>
                    <a:pt x="2297" y="251"/>
                  </a:lnTo>
                  <a:lnTo>
                    <a:pt x="2319" y="220"/>
                  </a:lnTo>
                  <a:lnTo>
                    <a:pt x="2339" y="189"/>
                  </a:lnTo>
                  <a:lnTo>
                    <a:pt x="2356" y="158"/>
                  </a:lnTo>
                  <a:lnTo>
                    <a:pt x="2372" y="126"/>
                  </a:lnTo>
                  <a:lnTo>
                    <a:pt x="2387" y="95"/>
                  </a:lnTo>
                  <a:lnTo>
                    <a:pt x="2399" y="64"/>
                  </a:lnTo>
                  <a:lnTo>
                    <a:pt x="2408" y="31"/>
                  </a:lnTo>
                  <a:lnTo>
                    <a:pt x="2416" y="0"/>
                  </a:lnTo>
                  <a:lnTo>
                    <a:pt x="0" y="0"/>
                  </a:lnTo>
                  <a:close/>
                </a:path>
              </a:pathLst>
            </a:custGeom>
            <a:solidFill>
              <a:srgbClr val="217AE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92" name="Freeform 84"/>
            <p:cNvSpPr>
              <a:spLocks/>
            </p:cNvSpPr>
            <p:nvPr/>
          </p:nvSpPr>
          <p:spPr bwMode="auto">
            <a:xfrm>
              <a:off x="1874062" y="5210187"/>
              <a:ext cx="3557297" cy="209550"/>
            </a:xfrm>
            <a:custGeom>
              <a:avLst/>
              <a:gdLst/>
              <a:ahLst/>
              <a:cxnLst>
                <a:cxn ang="0">
                  <a:pos x="707" y="166"/>
                </a:cxn>
                <a:cxn ang="0">
                  <a:pos x="556" y="175"/>
                </a:cxn>
                <a:cxn ang="0">
                  <a:pos x="413" y="204"/>
                </a:cxn>
                <a:cxn ang="0">
                  <a:pos x="390" y="145"/>
                </a:cxn>
                <a:cxn ang="0">
                  <a:pos x="547" y="113"/>
                </a:cxn>
                <a:cxn ang="0">
                  <a:pos x="708" y="102"/>
                </a:cxn>
                <a:cxn ang="0">
                  <a:pos x="839" y="112"/>
                </a:cxn>
                <a:cxn ang="0">
                  <a:pos x="899" y="124"/>
                </a:cxn>
                <a:cxn ang="0">
                  <a:pos x="973" y="141"/>
                </a:cxn>
                <a:cxn ang="0">
                  <a:pos x="1046" y="157"/>
                </a:cxn>
                <a:cxn ang="0">
                  <a:pos x="1221" y="195"/>
                </a:cxn>
                <a:cxn ang="0">
                  <a:pos x="1464" y="244"/>
                </a:cxn>
                <a:cxn ang="0">
                  <a:pos x="1711" y="278"/>
                </a:cxn>
                <a:cxn ang="0">
                  <a:pos x="1888" y="273"/>
                </a:cxn>
                <a:cxn ang="0">
                  <a:pos x="1962" y="229"/>
                </a:cxn>
                <a:cxn ang="0">
                  <a:pos x="2003" y="203"/>
                </a:cxn>
                <a:cxn ang="0">
                  <a:pos x="1999" y="187"/>
                </a:cxn>
                <a:cxn ang="0">
                  <a:pos x="1856" y="183"/>
                </a:cxn>
                <a:cxn ang="0">
                  <a:pos x="1712" y="172"/>
                </a:cxn>
                <a:cxn ang="0">
                  <a:pos x="1569" y="151"/>
                </a:cxn>
                <a:cxn ang="0">
                  <a:pos x="1426" y="126"/>
                </a:cxn>
                <a:cxn ang="0">
                  <a:pos x="1286" y="96"/>
                </a:cxn>
                <a:cxn ang="0">
                  <a:pos x="1148" y="64"/>
                </a:cxn>
                <a:cxn ang="0">
                  <a:pos x="1050" y="42"/>
                </a:cxn>
                <a:cxn ang="0">
                  <a:pos x="948" y="20"/>
                </a:cxn>
                <a:cxn ang="0">
                  <a:pos x="790" y="2"/>
                </a:cxn>
                <a:cxn ang="0">
                  <a:pos x="630" y="1"/>
                </a:cxn>
                <a:cxn ang="0">
                  <a:pos x="472" y="16"/>
                </a:cxn>
                <a:cxn ang="0">
                  <a:pos x="316" y="46"/>
                </a:cxn>
                <a:cxn ang="0">
                  <a:pos x="168" y="92"/>
                </a:cxn>
                <a:cxn ang="0">
                  <a:pos x="26" y="152"/>
                </a:cxn>
                <a:cxn ang="0">
                  <a:pos x="83" y="267"/>
                </a:cxn>
                <a:cxn ang="0">
                  <a:pos x="202" y="370"/>
                </a:cxn>
                <a:cxn ang="0">
                  <a:pos x="295" y="424"/>
                </a:cxn>
                <a:cxn ang="0">
                  <a:pos x="401" y="467"/>
                </a:cxn>
                <a:cxn ang="0">
                  <a:pos x="517" y="497"/>
                </a:cxn>
                <a:cxn ang="0">
                  <a:pos x="605" y="511"/>
                </a:cxn>
                <a:cxn ang="0">
                  <a:pos x="696" y="520"/>
                </a:cxn>
                <a:cxn ang="0">
                  <a:pos x="794" y="525"/>
                </a:cxn>
                <a:cxn ang="0">
                  <a:pos x="908" y="524"/>
                </a:cxn>
                <a:cxn ang="0">
                  <a:pos x="1031" y="517"/>
                </a:cxn>
                <a:cxn ang="0">
                  <a:pos x="1162" y="505"/>
                </a:cxn>
                <a:cxn ang="0">
                  <a:pos x="1328" y="481"/>
                </a:cxn>
                <a:cxn ang="0">
                  <a:pos x="1501" y="439"/>
                </a:cxn>
                <a:cxn ang="0">
                  <a:pos x="1659" y="384"/>
                </a:cxn>
                <a:cxn ang="0">
                  <a:pos x="1659" y="336"/>
                </a:cxn>
                <a:cxn ang="0">
                  <a:pos x="1443" y="304"/>
                </a:cxn>
                <a:cxn ang="0">
                  <a:pos x="1229" y="262"/>
                </a:cxn>
                <a:cxn ang="0">
                  <a:pos x="1043" y="221"/>
                </a:cxn>
                <a:cxn ang="0">
                  <a:pos x="970" y="205"/>
                </a:cxn>
                <a:cxn ang="0">
                  <a:pos x="898" y="189"/>
                </a:cxn>
                <a:cxn ang="0">
                  <a:pos x="825" y="174"/>
                </a:cxn>
              </a:cxnLst>
              <a:rect l="0" t="0" r="r" b="b"/>
              <a:pathLst>
                <a:path w="2029" h="525">
                  <a:moveTo>
                    <a:pt x="825" y="174"/>
                  </a:moveTo>
                  <a:lnTo>
                    <a:pt x="796" y="171"/>
                  </a:lnTo>
                  <a:lnTo>
                    <a:pt x="766" y="168"/>
                  </a:lnTo>
                  <a:lnTo>
                    <a:pt x="736" y="166"/>
                  </a:lnTo>
                  <a:lnTo>
                    <a:pt x="707" y="166"/>
                  </a:lnTo>
                  <a:lnTo>
                    <a:pt x="676" y="166"/>
                  </a:lnTo>
                  <a:lnTo>
                    <a:pt x="646" y="167"/>
                  </a:lnTo>
                  <a:lnTo>
                    <a:pt x="617" y="168"/>
                  </a:lnTo>
                  <a:lnTo>
                    <a:pt x="586" y="172"/>
                  </a:lnTo>
                  <a:lnTo>
                    <a:pt x="556" y="175"/>
                  </a:lnTo>
                  <a:lnTo>
                    <a:pt x="527" y="179"/>
                  </a:lnTo>
                  <a:lnTo>
                    <a:pt x="498" y="185"/>
                  </a:lnTo>
                  <a:lnTo>
                    <a:pt x="468" y="190"/>
                  </a:lnTo>
                  <a:lnTo>
                    <a:pt x="441" y="197"/>
                  </a:lnTo>
                  <a:lnTo>
                    <a:pt x="413" y="204"/>
                  </a:lnTo>
                  <a:lnTo>
                    <a:pt x="385" y="212"/>
                  </a:lnTo>
                  <a:lnTo>
                    <a:pt x="358" y="222"/>
                  </a:lnTo>
                  <a:lnTo>
                    <a:pt x="331" y="164"/>
                  </a:lnTo>
                  <a:lnTo>
                    <a:pt x="360" y="153"/>
                  </a:lnTo>
                  <a:lnTo>
                    <a:pt x="390" y="145"/>
                  </a:lnTo>
                  <a:lnTo>
                    <a:pt x="419" y="136"/>
                  </a:lnTo>
                  <a:lnTo>
                    <a:pt x="451" y="129"/>
                  </a:lnTo>
                  <a:lnTo>
                    <a:pt x="482" y="122"/>
                  </a:lnTo>
                  <a:lnTo>
                    <a:pt x="513" y="118"/>
                  </a:lnTo>
                  <a:lnTo>
                    <a:pt x="547" y="113"/>
                  </a:lnTo>
                  <a:lnTo>
                    <a:pt x="578" y="108"/>
                  </a:lnTo>
                  <a:lnTo>
                    <a:pt x="610" y="106"/>
                  </a:lnTo>
                  <a:lnTo>
                    <a:pt x="643" y="104"/>
                  </a:lnTo>
                  <a:lnTo>
                    <a:pt x="675" y="102"/>
                  </a:lnTo>
                  <a:lnTo>
                    <a:pt x="708" y="102"/>
                  </a:lnTo>
                  <a:lnTo>
                    <a:pt x="741" y="104"/>
                  </a:lnTo>
                  <a:lnTo>
                    <a:pt x="773" y="106"/>
                  </a:lnTo>
                  <a:lnTo>
                    <a:pt x="805" y="108"/>
                  </a:lnTo>
                  <a:lnTo>
                    <a:pt x="837" y="112"/>
                  </a:lnTo>
                  <a:lnTo>
                    <a:pt x="839" y="112"/>
                  </a:lnTo>
                  <a:lnTo>
                    <a:pt x="841" y="113"/>
                  </a:lnTo>
                  <a:lnTo>
                    <a:pt x="855" y="115"/>
                  </a:lnTo>
                  <a:lnTo>
                    <a:pt x="870" y="119"/>
                  </a:lnTo>
                  <a:lnTo>
                    <a:pt x="884" y="122"/>
                  </a:lnTo>
                  <a:lnTo>
                    <a:pt x="899" y="124"/>
                  </a:lnTo>
                  <a:lnTo>
                    <a:pt x="915" y="128"/>
                  </a:lnTo>
                  <a:lnTo>
                    <a:pt x="929" y="131"/>
                  </a:lnTo>
                  <a:lnTo>
                    <a:pt x="944" y="134"/>
                  </a:lnTo>
                  <a:lnTo>
                    <a:pt x="958" y="137"/>
                  </a:lnTo>
                  <a:lnTo>
                    <a:pt x="973" y="141"/>
                  </a:lnTo>
                  <a:lnTo>
                    <a:pt x="988" y="144"/>
                  </a:lnTo>
                  <a:lnTo>
                    <a:pt x="1002" y="148"/>
                  </a:lnTo>
                  <a:lnTo>
                    <a:pt x="1017" y="151"/>
                  </a:lnTo>
                  <a:lnTo>
                    <a:pt x="1031" y="153"/>
                  </a:lnTo>
                  <a:lnTo>
                    <a:pt x="1046" y="157"/>
                  </a:lnTo>
                  <a:lnTo>
                    <a:pt x="1060" y="160"/>
                  </a:lnTo>
                  <a:lnTo>
                    <a:pt x="1075" y="164"/>
                  </a:lnTo>
                  <a:lnTo>
                    <a:pt x="1124" y="174"/>
                  </a:lnTo>
                  <a:lnTo>
                    <a:pt x="1172" y="185"/>
                  </a:lnTo>
                  <a:lnTo>
                    <a:pt x="1221" y="195"/>
                  </a:lnTo>
                  <a:lnTo>
                    <a:pt x="1270" y="205"/>
                  </a:lnTo>
                  <a:lnTo>
                    <a:pt x="1319" y="216"/>
                  </a:lnTo>
                  <a:lnTo>
                    <a:pt x="1366" y="226"/>
                  </a:lnTo>
                  <a:lnTo>
                    <a:pt x="1415" y="236"/>
                  </a:lnTo>
                  <a:lnTo>
                    <a:pt x="1464" y="244"/>
                  </a:lnTo>
                  <a:lnTo>
                    <a:pt x="1513" y="253"/>
                  </a:lnTo>
                  <a:lnTo>
                    <a:pt x="1562" y="260"/>
                  </a:lnTo>
                  <a:lnTo>
                    <a:pt x="1611" y="267"/>
                  </a:lnTo>
                  <a:lnTo>
                    <a:pt x="1662" y="274"/>
                  </a:lnTo>
                  <a:lnTo>
                    <a:pt x="1711" y="278"/>
                  </a:lnTo>
                  <a:lnTo>
                    <a:pt x="1760" y="283"/>
                  </a:lnTo>
                  <a:lnTo>
                    <a:pt x="1809" y="286"/>
                  </a:lnTo>
                  <a:lnTo>
                    <a:pt x="1858" y="289"/>
                  </a:lnTo>
                  <a:lnTo>
                    <a:pt x="1874" y="281"/>
                  </a:lnTo>
                  <a:lnTo>
                    <a:pt x="1888" y="273"/>
                  </a:lnTo>
                  <a:lnTo>
                    <a:pt x="1903" y="263"/>
                  </a:lnTo>
                  <a:lnTo>
                    <a:pt x="1919" y="255"/>
                  </a:lnTo>
                  <a:lnTo>
                    <a:pt x="1933" y="246"/>
                  </a:lnTo>
                  <a:lnTo>
                    <a:pt x="1948" y="238"/>
                  </a:lnTo>
                  <a:lnTo>
                    <a:pt x="1962" y="229"/>
                  </a:lnTo>
                  <a:lnTo>
                    <a:pt x="1977" y="219"/>
                  </a:lnTo>
                  <a:lnTo>
                    <a:pt x="1984" y="216"/>
                  </a:lnTo>
                  <a:lnTo>
                    <a:pt x="1990" y="211"/>
                  </a:lnTo>
                  <a:lnTo>
                    <a:pt x="1997" y="208"/>
                  </a:lnTo>
                  <a:lnTo>
                    <a:pt x="2003" y="203"/>
                  </a:lnTo>
                  <a:lnTo>
                    <a:pt x="2009" y="199"/>
                  </a:lnTo>
                  <a:lnTo>
                    <a:pt x="2015" y="194"/>
                  </a:lnTo>
                  <a:lnTo>
                    <a:pt x="2022" y="190"/>
                  </a:lnTo>
                  <a:lnTo>
                    <a:pt x="2029" y="186"/>
                  </a:lnTo>
                  <a:lnTo>
                    <a:pt x="1999" y="187"/>
                  </a:lnTo>
                  <a:lnTo>
                    <a:pt x="1972" y="187"/>
                  </a:lnTo>
                  <a:lnTo>
                    <a:pt x="1942" y="187"/>
                  </a:lnTo>
                  <a:lnTo>
                    <a:pt x="1913" y="186"/>
                  </a:lnTo>
                  <a:lnTo>
                    <a:pt x="1886" y="186"/>
                  </a:lnTo>
                  <a:lnTo>
                    <a:pt x="1856" y="183"/>
                  </a:lnTo>
                  <a:lnTo>
                    <a:pt x="1827" y="182"/>
                  </a:lnTo>
                  <a:lnTo>
                    <a:pt x="1798" y="180"/>
                  </a:lnTo>
                  <a:lnTo>
                    <a:pt x="1770" y="178"/>
                  </a:lnTo>
                  <a:lnTo>
                    <a:pt x="1741" y="174"/>
                  </a:lnTo>
                  <a:lnTo>
                    <a:pt x="1712" y="172"/>
                  </a:lnTo>
                  <a:lnTo>
                    <a:pt x="1683" y="168"/>
                  </a:lnTo>
                  <a:lnTo>
                    <a:pt x="1655" y="164"/>
                  </a:lnTo>
                  <a:lnTo>
                    <a:pt x="1626" y="160"/>
                  </a:lnTo>
                  <a:lnTo>
                    <a:pt x="1597" y="156"/>
                  </a:lnTo>
                  <a:lnTo>
                    <a:pt x="1569" y="151"/>
                  </a:lnTo>
                  <a:lnTo>
                    <a:pt x="1540" y="146"/>
                  </a:lnTo>
                  <a:lnTo>
                    <a:pt x="1511" y="142"/>
                  </a:lnTo>
                  <a:lnTo>
                    <a:pt x="1483" y="136"/>
                  </a:lnTo>
                  <a:lnTo>
                    <a:pt x="1454" y="130"/>
                  </a:lnTo>
                  <a:lnTo>
                    <a:pt x="1426" y="126"/>
                  </a:lnTo>
                  <a:lnTo>
                    <a:pt x="1398" y="120"/>
                  </a:lnTo>
                  <a:lnTo>
                    <a:pt x="1369" y="114"/>
                  </a:lnTo>
                  <a:lnTo>
                    <a:pt x="1341" y="108"/>
                  </a:lnTo>
                  <a:lnTo>
                    <a:pt x="1313" y="101"/>
                  </a:lnTo>
                  <a:lnTo>
                    <a:pt x="1286" y="96"/>
                  </a:lnTo>
                  <a:lnTo>
                    <a:pt x="1258" y="90"/>
                  </a:lnTo>
                  <a:lnTo>
                    <a:pt x="1230" y="84"/>
                  </a:lnTo>
                  <a:lnTo>
                    <a:pt x="1203" y="77"/>
                  </a:lnTo>
                  <a:lnTo>
                    <a:pt x="1176" y="71"/>
                  </a:lnTo>
                  <a:lnTo>
                    <a:pt x="1148" y="64"/>
                  </a:lnTo>
                  <a:lnTo>
                    <a:pt x="1121" y="59"/>
                  </a:lnTo>
                  <a:lnTo>
                    <a:pt x="1115" y="57"/>
                  </a:lnTo>
                  <a:lnTo>
                    <a:pt x="1099" y="53"/>
                  </a:lnTo>
                  <a:lnTo>
                    <a:pt x="1076" y="48"/>
                  </a:lnTo>
                  <a:lnTo>
                    <a:pt x="1050" y="42"/>
                  </a:lnTo>
                  <a:lnTo>
                    <a:pt x="1023" y="35"/>
                  </a:lnTo>
                  <a:lnTo>
                    <a:pt x="1000" y="31"/>
                  </a:lnTo>
                  <a:lnTo>
                    <a:pt x="984" y="27"/>
                  </a:lnTo>
                  <a:lnTo>
                    <a:pt x="978" y="26"/>
                  </a:lnTo>
                  <a:lnTo>
                    <a:pt x="948" y="20"/>
                  </a:lnTo>
                  <a:lnTo>
                    <a:pt x="916" y="16"/>
                  </a:lnTo>
                  <a:lnTo>
                    <a:pt x="884" y="11"/>
                  </a:lnTo>
                  <a:lnTo>
                    <a:pt x="854" y="8"/>
                  </a:lnTo>
                  <a:lnTo>
                    <a:pt x="822" y="4"/>
                  </a:lnTo>
                  <a:lnTo>
                    <a:pt x="790" y="2"/>
                  </a:lnTo>
                  <a:lnTo>
                    <a:pt x="758" y="1"/>
                  </a:lnTo>
                  <a:lnTo>
                    <a:pt x="727" y="0"/>
                  </a:lnTo>
                  <a:lnTo>
                    <a:pt x="695" y="0"/>
                  </a:lnTo>
                  <a:lnTo>
                    <a:pt x="663" y="0"/>
                  </a:lnTo>
                  <a:lnTo>
                    <a:pt x="630" y="1"/>
                  </a:lnTo>
                  <a:lnTo>
                    <a:pt x="598" y="2"/>
                  </a:lnTo>
                  <a:lnTo>
                    <a:pt x="566" y="4"/>
                  </a:lnTo>
                  <a:lnTo>
                    <a:pt x="535" y="8"/>
                  </a:lnTo>
                  <a:lnTo>
                    <a:pt x="504" y="11"/>
                  </a:lnTo>
                  <a:lnTo>
                    <a:pt x="472" y="16"/>
                  </a:lnTo>
                  <a:lnTo>
                    <a:pt x="441" y="20"/>
                  </a:lnTo>
                  <a:lnTo>
                    <a:pt x="409" y="26"/>
                  </a:lnTo>
                  <a:lnTo>
                    <a:pt x="378" y="32"/>
                  </a:lnTo>
                  <a:lnTo>
                    <a:pt x="348" y="39"/>
                  </a:lnTo>
                  <a:lnTo>
                    <a:pt x="316" y="46"/>
                  </a:lnTo>
                  <a:lnTo>
                    <a:pt x="287" y="54"/>
                  </a:lnTo>
                  <a:lnTo>
                    <a:pt x="256" y="62"/>
                  </a:lnTo>
                  <a:lnTo>
                    <a:pt x="226" y="71"/>
                  </a:lnTo>
                  <a:lnTo>
                    <a:pt x="197" y="82"/>
                  </a:lnTo>
                  <a:lnTo>
                    <a:pt x="168" y="92"/>
                  </a:lnTo>
                  <a:lnTo>
                    <a:pt x="139" y="102"/>
                  </a:lnTo>
                  <a:lnTo>
                    <a:pt x="109" y="114"/>
                  </a:lnTo>
                  <a:lnTo>
                    <a:pt x="82" y="127"/>
                  </a:lnTo>
                  <a:lnTo>
                    <a:pt x="54" y="140"/>
                  </a:lnTo>
                  <a:lnTo>
                    <a:pt x="26" y="152"/>
                  </a:lnTo>
                  <a:lnTo>
                    <a:pt x="0" y="166"/>
                  </a:lnTo>
                  <a:lnTo>
                    <a:pt x="19" y="193"/>
                  </a:lnTo>
                  <a:lnTo>
                    <a:pt x="39" y="218"/>
                  </a:lnTo>
                  <a:lnTo>
                    <a:pt x="60" y="243"/>
                  </a:lnTo>
                  <a:lnTo>
                    <a:pt x="83" y="267"/>
                  </a:lnTo>
                  <a:lnTo>
                    <a:pt x="107" y="291"/>
                  </a:lnTo>
                  <a:lnTo>
                    <a:pt x="132" y="314"/>
                  </a:lnTo>
                  <a:lnTo>
                    <a:pt x="157" y="336"/>
                  </a:lnTo>
                  <a:lnTo>
                    <a:pt x="185" y="357"/>
                  </a:lnTo>
                  <a:lnTo>
                    <a:pt x="202" y="370"/>
                  </a:lnTo>
                  <a:lnTo>
                    <a:pt x="219" y="381"/>
                  </a:lnTo>
                  <a:lnTo>
                    <a:pt x="238" y="393"/>
                  </a:lnTo>
                  <a:lnTo>
                    <a:pt x="256" y="405"/>
                  </a:lnTo>
                  <a:lnTo>
                    <a:pt x="275" y="415"/>
                  </a:lnTo>
                  <a:lnTo>
                    <a:pt x="295" y="424"/>
                  </a:lnTo>
                  <a:lnTo>
                    <a:pt x="315" y="435"/>
                  </a:lnTo>
                  <a:lnTo>
                    <a:pt x="336" y="443"/>
                  </a:lnTo>
                  <a:lnTo>
                    <a:pt x="357" y="452"/>
                  </a:lnTo>
                  <a:lnTo>
                    <a:pt x="378" y="460"/>
                  </a:lnTo>
                  <a:lnTo>
                    <a:pt x="401" y="467"/>
                  </a:lnTo>
                  <a:lnTo>
                    <a:pt x="423" y="474"/>
                  </a:lnTo>
                  <a:lnTo>
                    <a:pt x="446" y="481"/>
                  </a:lnTo>
                  <a:lnTo>
                    <a:pt x="470" y="487"/>
                  </a:lnTo>
                  <a:lnTo>
                    <a:pt x="494" y="492"/>
                  </a:lnTo>
                  <a:lnTo>
                    <a:pt x="517" y="497"/>
                  </a:lnTo>
                  <a:lnTo>
                    <a:pt x="535" y="501"/>
                  </a:lnTo>
                  <a:lnTo>
                    <a:pt x="552" y="504"/>
                  </a:lnTo>
                  <a:lnTo>
                    <a:pt x="569" y="506"/>
                  </a:lnTo>
                  <a:lnTo>
                    <a:pt x="586" y="509"/>
                  </a:lnTo>
                  <a:lnTo>
                    <a:pt x="605" y="511"/>
                  </a:lnTo>
                  <a:lnTo>
                    <a:pt x="622" y="513"/>
                  </a:lnTo>
                  <a:lnTo>
                    <a:pt x="641" y="516"/>
                  </a:lnTo>
                  <a:lnTo>
                    <a:pt x="659" y="518"/>
                  </a:lnTo>
                  <a:lnTo>
                    <a:pt x="678" y="519"/>
                  </a:lnTo>
                  <a:lnTo>
                    <a:pt x="696" y="520"/>
                  </a:lnTo>
                  <a:lnTo>
                    <a:pt x="715" y="521"/>
                  </a:lnTo>
                  <a:lnTo>
                    <a:pt x="735" y="523"/>
                  </a:lnTo>
                  <a:lnTo>
                    <a:pt x="754" y="524"/>
                  </a:lnTo>
                  <a:lnTo>
                    <a:pt x="774" y="524"/>
                  </a:lnTo>
                  <a:lnTo>
                    <a:pt x="794" y="525"/>
                  </a:lnTo>
                  <a:lnTo>
                    <a:pt x="814" y="525"/>
                  </a:lnTo>
                  <a:lnTo>
                    <a:pt x="837" y="525"/>
                  </a:lnTo>
                  <a:lnTo>
                    <a:pt x="860" y="525"/>
                  </a:lnTo>
                  <a:lnTo>
                    <a:pt x="884" y="525"/>
                  </a:lnTo>
                  <a:lnTo>
                    <a:pt x="908" y="524"/>
                  </a:lnTo>
                  <a:lnTo>
                    <a:pt x="932" y="523"/>
                  </a:lnTo>
                  <a:lnTo>
                    <a:pt x="957" y="521"/>
                  </a:lnTo>
                  <a:lnTo>
                    <a:pt x="981" y="520"/>
                  </a:lnTo>
                  <a:lnTo>
                    <a:pt x="1006" y="519"/>
                  </a:lnTo>
                  <a:lnTo>
                    <a:pt x="1031" y="517"/>
                  </a:lnTo>
                  <a:lnTo>
                    <a:pt x="1058" y="516"/>
                  </a:lnTo>
                  <a:lnTo>
                    <a:pt x="1083" y="513"/>
                  </a:lnTo>
                  <a:lnTo>
                    <a:pt x="1109" y="510"/>
                  </a:lnTo>
                  <a:lnTo>
                    <a:pt x="1136" y="507"/>
                  </a:lnTo>
                  <a:lnTo>
                    <a:pt x="1162" y="505"/>
                  </a:lnTo>
                  <a:lnTo>
                    <a:pt x="1189" y="502"/>
                  </a:lnTo>
                  <a:lnTo>
                    <a:pt x="1217" y="498"/>
                  </a:lnTo>
                  <a:lnTo>
                    <a:pt x="1255" y="494"/>
                  </a:lnTo>
                  <a:lnTo>
                    <a:pt x="1292" y="488"/>
                  </a:lnTo>
                  <a:lnTo>
                    <a:pt x="1328" y="481"/>
                  </a:lnTo>
                  <a:lnTo>
                    <a:pt x="1364" y="474"/>
                  </a:lnTo>
                  <a:lnTo>
                    <a:pt x="1399" y="466"/>
                  </a:lnTo>
                  <a:lnTo>
                    <a:pt x="1434" y="458"/>
                  </a:lnTo>
                  <a:lnTo>
                    <a:pt x="1468" y="448"/>
                  </a:lnTo>
                  <a:lnTo>
                    <a:pt x="1501" y="439"/>
                  </a:lnTo>
                  <a:lnTo>
                    <a:pt x="1533" y="429"/>
                  </a:lnTo>
                  <a:lnTo>
                    <a:pt x="1566" y="418"/>
                  </a:lnTo>
                  <a:lnTo>
                    <a:pt x="1597" y="407"/>
                  </a:lnTo>
                  <a:lnTo>
                    <a:pt x="1629" y="395"/>
                  </a:lnTo>
                  <a:lnTo>
                    <a:pt x="1659" y="384"/>
                  </a:lnTo>
                  <a:lnTo>
                    <a:pt x="1688" y="371"/>
                  </a:lnTo>
                  <a:lnTo>
                    <a:pt x="1717" y="358"/>
                  </a:lnTo>
                  <a:lnTo>
                    <a:pt x="1746" y="345"/>
                  </a:lnTo>
                  <a:lnTo>
                    <a:pt x="1703" y="342"/>
                  </a:lnTo>
                  <a:lnTo>
                    <a:pt x="1659" y="336"/>
                  </a:lnTo>
                  <a:lnTo>
                    <a:pt x="1615" y="332"/>
                  </a:lnTo>
                  <a:lnTo>
                    <a:pt x="1573" y="326"/>
                  </a:lnTo>
                  <a:lnTo>
                    <a:pt x="1529" y="319"/>
                  </a:lnTo>
                  <a:lnTo>
                    <a:pt x="1486" y="312"/>
                  </a:lnTo>
                  <a:lnTo>
                    <a:pt x="1443" y="304"/>
                  </a:lnTo>
                  <a:lnTo>
                    <a:pt x="1399" y="297"/>
                  </a:lnTo>
                  <a:lnTo>
                    <a:pt x="1357" y="288"/>
                  </a:lnTo>
                  <a:lnTo>
                    <a:pt x="1313" y="280"/>
                  </a:lnTo>
                  <a:lnTo>
                    <a:pt x="1271" y="270"/>
                  </a:lnTo>
                  <a:lnTo>
                    <a:pt x="1229" y="262"/>
                  </a:lnTo>
                  <a:lnTo>
                    <a:pt x="1185" y="253"/>
                  </a:lnTo>
                  <a:lnTo>
                    <a:pt x="1143" y="243"/>
                  </a:lnTo>
                  <a:lnTo>
                    <a:pt x="1100" y="233"/>
                  </a:lnTo>
                  <a:lnTo>
                    <a:pt x="1058" y="224"/>
                  </a:lnTo>
                  <a:lnTo>
                    <a:pt x="1043" y="221"/>
                  </a:lnTo>
                  <a:lnTo>
                    <a:pt x="1029" y="218"/>
                  </a:lnTo>
                  <a:lnTo>
                    <a:pt x="1014" y="215"/>
                  </a:lnTo>
                  <a:lnTo>
                    <a:pt x="1000" y="211"/>
                  </a:lnTo>
                  <a:lnTo>
                    <a:pt x="985" y="208"/>
                  </a:lnTo>
                  <a:lnTo>
                    <a:pt x="970" y="205"/>
                  </a:lnTo>
                  <a:lnTo>
                    <a:pt x="956" y="202"/>
                  </a:lnTo>
                  <a:lnTo>
                    <a:pt x="941" y="199"/>
                  </a:lnTo>
                  <a:lnTo>
                    <a:pt x="927" y="195"/>
                  </a:lnTo>
                  <a:lnTo>
                    <a:pt x="912" y="193"/>
                  </a:lnTo>
                  <a:lnTo>
                    <a:pt x="898" y="189"/>
                  </a:lnTo>
                  <a:lnTo>
                    <a:pt x="883" y="186"/>
                  </a:lnTo>
                  <a:lnTo>
                    <a:pt x="868" y="183"/>
                  </a:lnTo>
                  <a:lnTo>
                    <a:pt x="854" y="180"/>
                  </a:lnTo>
                  <a:lnTo>
                    <a:pt x="839" y="177"/>
                  </a:lnTo>
                  <a:lnTo>
                    <a:pt x="825" y="174"/>
                  </a:lnTo>
                  <a:close/>
                </a:path>
              </a:pathLst>
            </a:custGeom>
            <a:solidFill>
              <a:srgbClr val="217AE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7"/>
          <p:cNvGrpSpPr/>
          <p:nvPr/>
        </p:nvGrpSpPr>
        <p:grpSpPr>
          <a:xfrm>
            <a:off x="539552" y="1556793"/>
            <a:ext cx="1296144" cy="1080120"/>
            <a:chOff x="0" y="1214422"/>
            <a:chExt cx="2169234" cy="1671871"/>
          </a:xfrm>
        </p:grpSpPr>
        <p:pic>
          <p:nvPicPr>
            <p:cNvPr id="16" name="Picture 10" descr="http://4.bp.blogspot.com/_an8Pg0aNtzY/Su606IyjwQI/AAAAAAAAANQ/2T4Bhui74V0/s320/cargo+ship+container+san+francisco.jpg"/>
            <p:cNvPicPr>
              <a:picLocks noChangeAspect="1" noChangeArrowheads="1"/>
            </p:cNvPicPr>
            <p:nvPr/>
          </p:nvPicPr>
          <p:blipFill>
            <a:blip r:embed="rId7" cstate="print"/>
            <a:srcRect/>
            <a:stretch>
              <a:fillRect/>
            </a:stretch>
          </p:blipFill>
          <p:spPr bwMode="auto">
            <a:xfrm>
              <a:off x="0" y="1214422"/>
              <a:ext cx="1813082" cy="1671871"/>
            </a:xfrm>
            <a:prstGeom prst="rect">
              <a:avLst/>
            </a:prstGeom>
            <a:noFill/>
          </p:spPr>
        </p:pic>
        <p:sp>
          <p:nvSpPr>
            <p:cNvPr id="107" name="Right Arrow 106"/>
            <p:cNvSpPr/>
            <p:nvPr/>
          </p:nvSpPr>
          <p:spPr bwMode="auto">
            <a:xfrm flipH="1">
              <a:off x="1812044" y="1428736"/>
              <a:ext cx="357190" cy="114300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Verdana" pitchFamily="34" charset="0"/>
              </a:endParaRPr>
            </a:p>
          </p:txBody>
        </p:sp>
      </p:grpSp>
      <p:grpSp>
        <p:nvGrpSpPr>
          <p:cNvPr id="9" name="Group 69"/>
          <p:cNvGrpSpPr/>
          <p:nvPr/>
        </p:nvGrpSpPr>
        <p:grpSpPr>
          <a:xfrm>
            <a:off x="0" y="2928934"/>
            <a:ext cx="3134630" cy="1492741"/>
            <a:chOff x="0" y="2928934"/>
            <a:chExt cx="3134630" cy="1492741"/>
          </a:xfrm>
        </p:grpSpPr>
        <p:pic>
          <p:nvPicPr>
            <p:cNvPr id="109" name="Picture 6" descr="C:\Users\Dr. G\AppData\Local\Microsoft\Windows\Temporary Internet Files\Content.IE5\V3SQ2O31\MC900100436[1].wmf"/>
            <p:cNvPicPr>
              <a:picLocks noChangeAspect="1" noChangeArrowheads="1"/>
            </p:cNvPicPr>
            <p:nvPr/>
          </p:nvPicPr>
          <p:blipFill>
            <a:blip r:embed="rId8" cstate="print"/>
            <a:srcRect/>
            <a:stretch>
              <a:fillRect/>
            </a:stretch>
          </p:blipFill>
          <p:spPr bwMode="auto">
            <a:xfrm flipH="1">
              <a:off x="1357290" y="2928934"/>
              <a:ext cx="1563026" cy="778361"/>
            </a:xfrm>
            <a:prstGeom prst="rect">
              <a:avLst/>
            </a:prstGeom>
            <a:noFill/>
          </p:spPr>
        </p:pic>
        <p:pic>
          <p:nvPicPr>
            <p:cNvPr id="15" name="Picture 6" descr="C:\Users\Dr. G\AppData\Local\Microsoft\Windows\Temporary Internet Files\Content.IE5\V3SQ2O31\MC900100436[1].wmf"/>
            <p:cNvPicPr>
              <a:picLocks noChangeAspect="1" noChangeArrowheads="1"/>
            </p:cNvPicPr>
            <p:nvPr/>
          </p:nvPicPr>
          <p:blipFill>
            <a:blip r:embed="rId8" cstate="print"/>
            <a:srcRect/>
            <a:stretch>
              <a:fillRect/>
            </a:stretch>
          </p:blipFill>
          <p:spPr bwMode="auto">
            <a:xfrm flipH="1">
              <a:off x="1571604" y="3500438"/>
              <a:ext cx="1563026" cy="778361"/>
            </a:xfrm>
            <a:prstGeom prst="rect">
              <a:avLst/>
            </a:prstGeom>
            <a:noFill/>
          </p:spPr>
        </p:pic>
        <p:pic>
          <p:nvPicPr>
            <p:cNvPr id="13" name="Picture 6" descr="C:\Users\Dr. G\AppData\Local\Microsoft\Windows\Temporary Internet Files\Content.IE5\V3SQ2O31\MC900100436[1].wmf"/>
            <p:cNvPicPr>
              <a:picLocks noChangeAspect="1" noChangeArrowheads="1"/>
            </p:cNvPicPr>
            <p:nvPr/>
          </p:nvPicPr>
          <p:blipFill>
            <a:blip r:embed="rId8" cstate="print"/>
            <a:srcRect/>
            <a:stretch>
              <a:fillRect/>
            </a:stretch>
          </p:blipFill>
          <p:spPr bwMode="auto">
            <a:xfrm flipH="1">
              <a:off x="357158" y="3025439"/>
              <a:ext cx="1563026" cy="778361"/>
            </a:xfrm>
            <a:prstGeom prst="rect">
              <a:avLst/>
            </a:prstGeom>
            <a:noFill/>
          </p:spPr>
        </p:pic>
        <p:pic>
          <p:nvPicPr>
            <p:cNvPr id="14" name="Picture 6" descr="C:\Users\Dr. G\AppData\Local\Microsoft\Windows\Temporary Internet Files\Content.IE5\V3SQ2O31\MC900100436[1].wmf"/>
            <p:cNvPicPr>
              <a:picLocks noChangeAspect="1" noChangeArrowheads="1"/>
            </p:cNvPicPr>
            <p:nvPr/>
          </p:nvPicPr>
          <p:blipFill>
            <a:blip r:embed="rId8" cstate="print"/>
            <a:srcRect/>
            <a:stretch>
              <a:fillRect/>
            </a:stretch>
          </p:blipFill>
          <p:spPr bwMode="auto">
            <a:xfrm flipH="1">
              <a:off x="714348" y="3429000"/>
              <a:ext cx="1563026" cy="778361"/>
            </a:xfrm>
            <a:prstGeom prst="rect">
              <a:avLst/>
            </a:prstGeom>
            <a:noFill/>
          </p:spPr>
        </p:pic>
        <p:pic>
          <p:nvPicPr>
            <p:cNvPr id="108" name="Picture 6" descr="C:\Users\Dr. G\AppData\Local\Microsoft\Windows\Temporary Internet Files\Content.IE5\V3SQ2O31\MC900100436[1].wmf"/>
            <p:cNvPicPr>
              <a:picLocks noChangeAspect="1" noChangeArrowheads="1"/>
            </p:cNvPicPr>
            <p:nvPr/>
          </p:nvPicPr>
          <p:blipFill>
            <a:blip r:embed="rId8" cstate="print"/>
            <a:srcRect/>
            <a:stretch>
              <a:fillRect/>
            </a:stretch>
          </p:blipFill>
          <p:spPr bwMode="auto">
            <a:xfrm flipH="1">
              <a:off x="0" y="3643314"/>
              <a:ext cx="1563026" cy="778361"/>
            </a:xfrm>
            <a:prstGeom prst="rect">
              <a:avLst/>
            </a:prstGeom>
            <a:noFill/>
          </p:spPr>
        </p:pic>
      </p:grpSp>
      <p:pic>
        <p:nvPicPr>
          <p:cNvPr id="350298" name="Picture 90" descr="http://www.fotosearch.com/bthumb/SUE/SUE104/BWBW0122.jpg"/>
          <p:cNvPicPr>
            <a:picLocks noChangeAspect="1" noChangeArrowheads="1"/>
          </p:cNvPicPr>
          <p:nvPr/>
        </p:nvPicPr>
        <p:blipFill>
          <a:blip r:embed="rId9" cstate="print"/>
          <a:srcRect/>
          <a:stretch>
            <a:fillRect/>
          </a:stretch>
        </p:blipFill>
        <p:spPr bwMode="auto">
          <a:xfrm>
            <a:off x="285720" y="5357826"/>
            <a:ext cx="361829" cy="428628"/>
          </a:xfrm>
          <a:prstGeom prst="rect">
            <a:avLst/>
          </a:prstGeom>
          <a:noFill/>
        </p:spPr>
      </p:pic>
      <p:pic>
        <p:nvPicPr>
          <p:cNvPr id="350300" name="Picture 92" descr="http://www.fotosearch.com/bthumb/UNN/UNN003/u14683857.jpg"/>
          <p:cNvPicPr>
            <a:picLocks noChangeAspect="1" noChangeArrowheads="1"/>
          </p:cNvPicPr>
          <p:nvPr/>
        </p:nvPicPr>
        <p:blipFill>
          <a:blip r:embed="rId10" cstate="print"/>
          <a:srcRect/>
          <a:stretch>
            <a:fillRect/>
          </a:stretch>
        </p:blipFill>
        <p:spPr bwMode="auto">
          <a:xfrm flipH="1">
            <a:off x="7000892" y="2428868"/>
            <a:ext cx="1857356" cy="1756956"/>
          </a:xfrm>
          <a:prstGeom prst="rect">
            <a:avLst/>
          </a:prstGeom>
          <a:noFill/>
        </p:spPr>
      </p:pic>
      <p:grpSp>
        <p:nvGrpSpPr>
          <p:cNvPr id="12" name="Group 133"/>
          <p:cNvGrpSpPr/>
          <p:nvPr/>
        </p:nvGrpSpPr>
        <p:grpSpPr>
          <a:xfrm>
            <a:off x="357159" y="6210520"/>
            <a:ext cx="7572428" cy="214314"/>
            <a:chOff x="1874062" y="5115663"/>
            <a:chExt cx="4277997" cy="304074"/>
          </a:xfrm>
        </p:grpSpPr>
        <p:sp>
          <p:nvSpPr>
            <p:cNvPr id="135" name="Freeform 78"/>
            <p:cNvSpPr>
              <a:spLocks/>
            </p:cNvSpPr>
            <p:nvPr/>
          </p:nvSpPr>
          <p:spPr bwMode="auto">
            <a:xfrm>
              <a:off x="1921854" y="5115663"/>
              <a:ext cx="4230205" cy="125413"/>
            </a:xfrm>
            <a:custGeom>
              <a:avLst/>
              <a:gdLst/>
              <a:ahLst/>
              <a:cxnLst>
                <a:cxn ang="0">
                  <a:pos x="7" y="27"/>
                </a:cxn>
                <a:cxn ang="0">
                  <a:pos x="25" y="87"/>
                </a:cxn>
                <a:cxn ang="0">
                  <a:pos x="52" y="148"/>
                </a:cxn>
                <a:cxn ang="0">
                  <a:pos x="89" y="200"/>
                </a:cxn>
                <a:cxn ang="0">
                  <a:pos x="154" y="205"/>
                </a:cxn>
                <a:cxn ang="0">
                  <a:pos x="242" y="178"/>
                </a:cxn>
                <a:cxn ang="0">
                  <a:pos x="332" y="159"/>
                </a:cxn>
                <a:cxn ang="0">
                  <a:pos x="424" y="145"/>
                </a:cxn>
                <a:cxn ang="0">
                  <a:pos x="517" y="137"/>
                </a:cxn>
                <a:cxn ang="0">
                  <a:pos x="609" y="134"/>
                </a:cxn>
                <a:cxn ang="0">
                  <a:pos x="702" y="136"/>
                </a:cxn>
                <a:cxn ang="0">
                  <a:pos x="796" y="141"/>
                </a:cxn>
                <a:cxn ang="0">
                  <a:pos x="890" y="151"/>
                </a:cxn>
                <a:cxn ang="0">
                  <a:pos x="984" y="162"/>
                </a:cxn>
                <a:cxn ang="0">
                  <a:pos x="1078" y="178"/>
                </a:cxn>
                <a:cxn ang="0">
                  <a:pos x="1172" y="196"/>
                </a:cxn>
                <a:cxn ang="0">
                  <a:pos x="1265" y="214"/>
                </a:cxn>
                <a:cxn ang="0">
                  <a:pos x="1356" y="235"/>
                </a:cxn>
                <a:cxn ang="0">
                  <a:pos x="1448" y="256"/>
                </a:cxn>
                <a:cxn ang="0">
                  <a:pos x="1538" y="278"/>
                </a:cxn>
                <a:cxn ang="0">
                  <a:pos x="1618" y="296"/>
                </a:cxn>
                <a:cxn ang="0">
                  <a:pos x="1703" y="308"/>
                </a:cxn>
                <a:cxn ang="0">
                  <a:pos x="1789" y="315"/>
                </a:cxn>
                <a:cxn ang="0">
                  <a:pos x="1877" y="317"/>
                </a:cxn>
                <a:cxn ang="0">
                  <a:pos x="1964" y="314"/>
                </a:cxn>
                <a:cxn ang="0">
                  <a:pos x="2050" y="304"/>
                </a:cxn>
                <a:cxn ang="0">
                  <a:pos x="2135" y="292"/>
                </a:cxn>
                <a:cxn ang="0">
                  <a:pos x="2217" y="273"/>
                </a:cxn>
                <a:cxn ang="0">
                  <a:pos x="2297" y="251"/>
                </a:cxn>
                <a:cxn ang="0">
                  <a:pos x="2339" y="189"/>
                </a:cxn>
                <a:cxn ang="0">
                  <a:pos x="2372" y="126"/>
                </a:cxn>
                <a:cxn ang="0">
                  <a:pos x="2399" y="64"/>
                </a:cxn>
                <a:cxn ang="0">
                  <a:pos x="2416" y="0"/>
                </a:cxn>
              </a:cxnLst>
              <a:rect l="0" t="0" r="r" b="b"/>
              <a:pathLst>
                <a:path w="2416" h="317">
                  <a:moveTo>
                    <a:pt x="0" y="0"/>
                  </a:moveTo>
                  <a:lnTo>
                    <a:pt x="7" y="27"/>
                  </a:lnTo>
                  <a:lnTo>
                    <a:pt x="15" y="57"/>
                  </a:lnTo>
                  <a:lnTo>
                    <a:pt x="25" y="87"/>
                  </a:lnTo>
                  <a:lnTo>
                    <a:pt x="37" y="118"/>
                  </a:lnTo>
                  <a:lnTo>
                    <a:pt x="52" y="148"/>
                  </a:lnTo>
                  <a:lnTo>
                    <a:pt x="69" y="176"/>
                  </a:lnTo>
                  <a:lnTo>
                    <a:pt x="89" y="200"/>
                  </a:lnTo>
                  <a:lnTo>
                    <a:pt x="110" y="220"/>
                  </a:lnTo>
                  <a:lnTo>
                    <a:pt x="154" y="205"/>
                  </a:lnTo>
                  <a:lnTo>
                    <a:pt x="199" y="191"/>
                  </a:lnTo>
                  <a:lnTo>
                    <a:pt x="242" y="178"/>
                  </a:lnTo>
                  <a:lnTo>
                    <a:pt x="287" y="168"/>
                  </a:lnTo>
                  <a:lnTo>
                    <a:pt x="332" y="159"/>
                  </a:lnTo>
                  <a:lnTo>
                    <a:pt x="379" y="152"/>
                  </a:lnTo>
                  <a:lnTo>
                    <a:pt x="424" y="145"/>
                  </a:lnTo>
                  <a:lnTo>
                    <a:pt x="470" y="140"/>
                  </a:lnTo>
                  <a:lnTo>
                    <a:pt x="517" y="137"/>
                  </a:lnTo>
                  <a:lnTo>
                    <a:pt x="563" y="134"/>
                  </a:lnTo>
                  <a:lnTo>
                    <a:pt x="609" y="134"/>
                  </a:lnTo>
                  <a:lnTo>
                    <a:pt x="656" y="134"/>
                  </a:lnTo>
                  <a:lnTo>
                    <a:pt x="702" y="136"/>
                  </a:lnTo>
                  <a:lnTo>
                    <a:pt x="750" y="138"/>
                  </a:lnTo>
                  <a:lnTo>
                    <a:pt x="796" y="141"/>
                  </a:lnTo>
                  <a:lnTo>
                    <a:pt x="844" y="145"/>
                  </a:lnTo>
                  <a:lnTo>
                    <a:pt x="890" y="151"/>
                  </a:lnTo>
                  <a:lnTo>
                    <a:pt x="938" y="156"/>
                  </a:lnTo>
                  <a:lnTo>
                    <a:pt x="984" y="162"/>
                  </a:lnTo>
                  <a:lnTo>
                    <a:pt x="1032" y="170"/>
                  </a:lnTo>
                  <a:lnTo>
                    <a:pt x="1078" y="178"/>
                  </a:lnTo>
                  <a:lnTo>
                    <a:pt x="1124" y="186"/>
                  </a:lnTo>
                  <a:lnTo>
                    <a:pt x="1172" y="196"/>
                  </a:lnTo>
                  <a:lnTo>
                    <a:pt x="1218" y="205"/>
                  </a:lnTo>
                  <a:lnTo>
                    <a:pt x="1265" y="214"/>
                  </a:lnTo>
                  <a:lnTo>
                    <a:pt x="1311" y="225"/>
                  </a:lnTo>
                  <a:lnTo>
                    <a:pt x="1356" y="235"/>
                  </a:lnTo>
                  <a:lnTo>
                    <a:pt x="1403" y="245"/>
                  </a:lnTo>
                  <a:lnTo>
                    <a:pt x="1448" y="256"/>
                  </a:lnTo>
                  <a:lnTo>
                    <a:pt x="1493" y="266"/>
                  </a:lnTo>
                  <a:lnTo>
                    <a:pt x="1538" y="278"/>
                  </a:lnTo>
                  <a:lnTo>
                    <a:pt x="1583" y="288"/>
                  </a:lnTo>
                  <a:lnTo>
                    <a:pt x="1618" y="296"/>
                  </a:lnTo>
                  <a:lnTo>
                    <a:pt x="1661" y="303"/>
                  </a:lnTo>
                  <a:lnTo>
                    <a:pt x="1703" y="308"/>
                  </a:lnTo>
                  <a:lnTo>
                    <a:pt x="1746" y="313"/>
                  </a:lnTo>
                  <a:lnTo>
                    <a:pt x="1789" y="315"/>
                  </a:lnTo>
                  <a:lnTo>
                    <a:pt x="1833" y="317"/>
                  </a:lnTo>
                  <a:lnTo>
                    <a:pt x="1877" y="317"/>
                  </a:lnTo>
                  <a:lnTo>
                    <a:pt x="1920" y="316"/>
                  </a:lnTo>
                  <a:lnTo>
                    <a:pt x="1964" y="314"/>
                  </a:lnTo>
                  <a:lnTo>
                    <a:pt x="2008" y="310"/>
                  </a:lnTo>
                  <a:lnTo>
                    <a:pt x="2050" y="304"/>
                  </a:lnTo>
                  <a:lnTo>
                    <a:pt x="2093" y="299"/>
                  </a:lnTo>
                  <a:lnTo>
                    <a:pt x="2135" y="292"/>
                  </a:lnTo>
                  <a:lnTo>
                    <a:pt x="2177" y="284"/>
                  </a:lnTo>
                  <a:lnTo>
                    <a:pt x="2217" y="273"/>
                  </a:lnTo>
                  <a:lnTo>
                    <a:pt x="2258" y="263"/>
                  </a:lnTo>
                  <a:lnTo>
                    <a:pt x="2297" y="251"/>
                  </a:lnTo>
                  <a:lnTo>
                    <a:pt x="2319" y="220"/>
                  </a:lnTo>
                  <a:lnTo>
                    <a:pt x="2339" y="189"/>
                  </a:lnTo>
                  <a:lnTo>
                    <a:pt x="2356" y="158"/>
                  </a:lnTo>
                  <a:lnTo>
                    <a:pt x="2372" y="126"/>
                  </a:lnTo>
                  <a:lnTo>
                    <a:pt x="2387" y="95"/>
                  </a:lnTo>
                  <a:lnTo>
                    <a:pt x="2399" y="64"/>
                  </a:lnTo>
                  <a:lnTo>
                    <a:pt x="2408" y="31"/>
                  </a:lnTo>
                  <a:lnTo>
                    <a:pt x="2416" y="0"/>
                  </a:lnTo>
                  <a:lnTo>
                    <a:pt x="0" y="0"/>
                  </a:lnTo>
                  <a:close/>
                </a:path>
              </a:pathLst>
            </a:custGeom>
            <a:solidFill>
              <a:srgbClr val="217AE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84"/>
            <p:cNvSpPr>
              <a:spLocks/>
            </p:cNvSpPr>
            <p:nvPr/>
          </p:nvSpPr>
          <p:spPr bwMode="auto">
            <a:xfrm>
              <a:off x="1874062" y="5210187"/>
              <a:ext cx="3557297" cy="209550"/>
            </a:xfrm>
            <a:custGeom>
              <a:avLst/>
              <a:gdLst/>
              <a:ahLst/>
              <a:cxnLst>
                <a:cxn ang="0">
                  <a:pos x="707" y="166"/>
                </a:cxn>
                <a:cxn ang="0">
                  <a:pos x="556" y="175"/>
                </a:cxn>
                <a:cxn ang="0">
                  <a:pos x="413" y="204"/>
                </a:cxn>
                <a:cxn ang="0">
                  <a:pos x="390" y="145"/>
                </a:cxn>
                <a:cxn ang="0">
                  <a:pos x="547" y="113"/>
                </a:cxn>
                <a:cxn ang="0">
                  <a:pos x="708" y="102"/>
                </a:cxn>
                <a:cxn ang="0">
                  <a:pos x="839" y="112"/>
                </a:cxn>
                <a:cxn ang="0">
                  <a:pos x="899" y="124"/>
                </a:cxn>
                <a:cxn ang="0">
                  <a:pos x="973" y="141"/>
                </a:cxn>
                <a:cxn ang="0">
                  <a:pos x="1046" y="157"/>
                </a:cxn>
                <a:cxn ang="0">
                  <a:pos x="1221" y="195"/>
                </a:cxn>
                <a:cxn ang="0">
                  <a:pos x="1464" y="244"/>
                </a:cxn>
                <a:cxn ang="0">
                  <a:pos x="1711" y="278"/>
                </a:cxn>
                <a:cxn ang="0">
                  <a:pos x="1888" y="273"/>
                </a:cxn>
                <a:cxn ang="0">
                  <a:pos x="1962" y="229"/>
                </a:cxn>
                <a:cxn ang="0">
                  <a:pos x="2003" y="203"/>
                </a:cxn>
                <a:cxn ang="0">
                  <a:pos x="1999" y="187"/>
                </a:cxn>
                <a:cxn ang="0">
                  <a:pos x="1856" y="183"/>
                </a:cxn>
                <a:cxn ang="0">
                  <a:pos x="1712" y="172"/>
                </a:cxn>
                <a:cxn ang="0">
                  <a:pos x="1569" y="151"/>
                </a:cxn>
                <a:cxn ang="0">
                  <a:pos x="1426" y="126"/>
                </a:cxn>
                <a:cxn ang="0">
                  <a:pos x="1286" y="96"/>
                </a:cxn>
                <a:cxn ang="0">
                  <a:pos x="1148" y="64"/>
                </a:cxn>
                <a:cxn ang="0">
                  <a:pos x="1050" y="42"/>
                </a:cxn>
                <a:cxn ang="0">
                  <a:pos x="948" y="20"/>
                </a:cxn>
                <a:cxn ang="0">
                  <a:pos x="790" y="2"/>
                </a:cxn>
                <a:cxn ang="0">
                  <a:pos x="630" y="1"/>
                </a:cxn>
                <a:cxn ang="0">
                  <a:pos x="472" y="16"/>
                </a:cxn>
                <a:cxn ang="0">
                  <a:pos x="316" y="46"/>
                </a:cxn>
                <a:cxn ang="0">
                  <a:pos x="168" y="92"/>
                </a:cxn>
                <a:cxn ang="0">
                  <a:pos x="26" y="152"/>
                </a:cxn>
                <a:cxn ang="0">
                  <a:pos x="83" y="267"/>
                </a:cxn>
                <a:cxn ang="0">
                  <a:pos x="202" y="370"/>
                </a:cxn>
                <a:cxn ang="0">
                  <a:pos x="295" y="424"/>
                </a:cxn>
                <a:cxn ang="0">
                  <a:pos x="401" y="467"/>
                </a:cxn>
                <a:cxn ang="0">
                  <a:pos x="517" y="497"/>
                </a:cxn>
                <a:cxn ang="0">
                  <a:pos x="605" y="511"/>
                </a:cxn>
                <a:cxn ang="0">
                  <a:pos x="696" y="520"/>
                </a:cxn>
                <a:cxn ang="0">
                  <a:pos x="794" y="525"/>
                </a:cxn>
                <a:cxn ang="0">
                  <a:pos x="908" y="524"/>
                </a:cxn>
                <a:cxn ang="0">
                  <a:pos x="1031" y="517"/>
                </a:cxn>
                <a:cxn ang="0">
                  <a:pos x="1162" y="505"/>
                </a:cxn>
                <a:cxn ang="0">
                  <a:pos x="1328" y="481"/>
                </a:cxn>
                <a:cxn ang="0">
                  <a:pos x="1501" y="439"/>
                </a:cxn>
                <a:cxn ang="0">
                  <a:pos x="1659" y="384"/>
                </a:cxn>
                <a:cxn ang="0">
                  <a:pos x="1659" y="336"/>
                </a:cxn>
                <a:cxn ang="0">
                  <a:pos x="1443" y="304"/>
                </a:cxn>
                <a:cxn ang="0">
                  <a:pos x="1229" y="262"/>
                </a:cxn>
                <a:cxn ang="0">
                  <a:pos x="1043" y="221"/>
                </a:cxn>
                <a:cxn ang="0">
                  <a:pos x="970" y="205"/>
                </a:cxn>
                <a:cxn ang="0">
                  <a:pos x="898" y="189"/>
                </a:cxn>
                <a:cxn ang="0">
                  <a:pos x="825" y="174"/>
                </a:cxn>
              </a:cxnLst>
              <a:rect l="0" t="0" r="r" b="b"/>
              <a:pathLst>
                <a:path w="2029" h="525">
                  <a:moveTo>
                    <a:pt x="825" y="174"/>
                  </a:moveTo>
                  <a:lnTo>
                    <a:pt x="796" y="171"/>
                  </a:lnTo>
                  <a:lnTo>
                    <a:pt x="766" y="168"/>
                  </a:lnTo>
                  <a:lnTo>
                    <a:pt x="736" y="166"/>
                  </a:lnTo>
                  <a:lnTo>
                    <a:pt x="707" y="166"/>
                  </a:lnTo>
                  <a:lnTo>
                    <a:pt x="676" y="166"/>
                  </a:lnTo>
                  <a:lnTo>
                    <a:pt x="646" y="167"/>
                  </a:lnTo>
                  <a:lnTo>
                    <a:pt x="617" y="168"/>
                  </a:lnTo>
                  <a:lnTo>
                    <a:pt x="586" y="172"/>
                  </a:lnTo>
                  <a:lnTo>
                    <a:pt x="556" y="175"/>
                  </a:lnTo>
                  <a:lnTo>
                    <a:pt x="527" y="179"/>
                  </a:lnTo>
                  <a:lnTo>
                    <a:pt x="498" y="185"/>
                  </a:lnTo>
                  <a:lnTo>
                    <a:pt x="468" y="190"/>
                  </a:lnTo>
                  <a:lnTo>
                    <a:pt x="441" y="197"/>
                  </a:lnTo>
                  <a:lnTo>
                    <a:pt x="413" y="204"/>
                  </a:lnTo>
                  <a:lnTo>
                    <a:pt x="385" y="212"/>
                  </a:lnTo>
                  <a:lnTo>
                    <a:pt x="358" y="222"/>
                  </a:lnTo>
                  <a:lnTo>
                    <a:pt x="331" y="164"/>
                  </a:lnTo>
                  <a:lnTo>
                    <a:pt x="360" y="153"/>
                  </a:lnTo>
                  <a:lnTo>
                    <a:pt x="390" y="145"/>
                  </a:lnTo>
                  <a:lnTo>
                    <a:pt x="419" y="136"/>
                  </a:lnTo>
                  <a:lnTo>
                    <a:pt x="451" y="129"/>
                  </a:lnTo>
                  <a:lnTo>
                    <a:pt x="482" y="122"/>
                  </a:lnTo>
                  <a:lnTo>
                    <a:pt x="513" y="118"/>
                  </a:lnTo>
                  <a:lnTo>
                    <a:pt x="547" y="113"/>
                  </a:lnTo>
                  <a:lnTo>
                    <a:pt x="578" y="108"/>
                  </a:lnTo>
                  <a:lnTo>
                    <a:pt x="610" y="106"/>
                  </a:lnTo>
                  <a:lnTo>
                    <a:pt x="643" y="104"/>
                  </a:lnTo>
                  <a:lnTo>
                    <a:pt x="675" y="102"/>
                  </a:lnTo>
                  <a:lnTo>
                    <a:pt x="708" y="102"/>
                  </a:lnTo>
                  <a:lnTo>
                    <a:pt x="741" y="104"/>
                  </a:lnTo>
                  <a:lnTo>
                    <a:pt x="773" y="106"/>
                  </a:lnTo>
                  <a:lnTo>
                    <a:pt x="805" y="108"/>
                  </a:lnTo>
                  <a:lnTo>
                    <a:pt x="837" y="112"/>
                  </a:lnTo>
                  <a:lnTo>
                    <a:pt x="839" y="112"/>
                  </a:lnTo>
                  <a:lnTo>
                    <a:pt x="841" y="113"/>
                  </a:lnTo>
                  <a:lnTo>
                    <a:pt x="855" y="115"/>
                  </a:lnTo>
                  <a:lnTo>
                    <a:pt x="870" y="119"/>
                  </a:lnTo>
                  <a:lnTo>
                    <a:pt x="884" y="122"/>
                  </a:lnTo>
                  <a:lnTo>
                    <a:pt x="899" y="124"/>
                  </a:lnTo>
                  <a:lnTo>
                    <a:pt x="915" y="128"/>
                  </a:lnTo>
                  <a:lnTo>
                    <a:pt x="929" y="131"/>
                  </a:lnTo>
                  <a:lnTo>
                    <a:pt x="944" y="134"/>
                  </a:lnTo>
                  <a:lnTo>
                    <a:pt x="958" y="137"/>
                  </a:lnTo>
                  <a:lnTo>
                    <a:pt x="973" y="141"/>
                  </a:lnTo>
                  <a:lnTo>
                    <a:pt x="988" y="144"/>
                  </a:lnTo>
                  <a:lnTo>
                    <a:pt x="1002" y="148"/>
                  </a:lnTo>
                  <a:lnTo>
                    <a:pt x="1017" y="151"/>
                  </a:lnTo>
                  <a:lnTo>
                    <a:pt x="1031" y="153"/>
                  </a:lnTo>
                  <a:lnTo>
                    <a:pt x="1046" y="157"/>
                  </a:lnTo>
                  <a:lnTo>
                    <a:pt x="1060" y="160"/>
                  </a:lnTo>
                  <a:lnTo>
                    <a:pt x="1075" y="164"/>
                  </a:lnTo>
                  <a:lnTo>
                    <a:pt x="1124" y="174"/>
                  </a:lnTo>
                  <a:lnTo>
                    <a:pt x="1172" y="185"/>
                  </a:lnTo>
                  <a:lnTo>
                    <a:pt x="1221" y="195"/>
                  </a:lnTo>
                  <a:lnTo>
                    <a:pt x="1270" y="205"/>
                  </a:lnTo>
                  <a:lnTo>
                    <a:pt x="1319" y="216"/>
                  </a:lnTo>
                  <a:lnTo>
                    <a:pt x="1366" y="226"/>
                  </a:lnTo>
                  <a:lnTo>
                    <a:pt x="1415" y="236"/>
                  </a:lnTo>
                  <a:lnTo>
                    <a:pt x="1464" y="244"/>
                  </a:lnTo>
                  <a:lnTo>
                    <a:pt x="1513" y="253"/>
                  </a:lnTo>
                  <a:lnTo>
                    <a:pt x="1562" y="260"/>
                  </a:lnTo>
                  <a:lnTo>
                    <a:pt x="1611" y="267"/>
                  </a:lnTo>
                  <a:lnTo>
                    <a:pt x="1662" y="274"/>
                  </a:lnTo>
                  <a:lnTo>
                    <a:pt x="1711" y="278"/>
                  </a:lnTo>
                  <a:lnTo>
                    <a:pt x="1760" y="283"/>
                  </a:lnTo>
                  <a:lnTo>
                    <a:pt x="1809" y="286"/>
                  </a:lnTo>
                  <a:lnTo>
                    <a:pt x="1858" y="289"/>
                  </a:lnTo>
                  <a:lnTo>
                    <a:pt x="1874" y="281"/>
                  </a:lnTo>
                  <a:lnTo>
                    <a:pt x="1888" y="273"/>
                  </a:lnTo>
                  <a:lnTo>
                    <a:pt x="1903" y="263"/>
                  </a:lnTo>
                  <a:lnTo>
                    <a:pt x="1919" y="255"/>
                  </a:lnTo>
                  <a:lnTo>
                    <a:pt x="1933" y="246"/>
                  </a:lnTo>
                  <a:lnTo>
                    <a:pt x="1948" y="238"/>
                  </a:lnTo>
                  <a:lnTo>
                    <a:pt x="1962" y="229"/>
                  </a:lnTo>
                  <a:lnTo>
                    <a:pt x="1977" y="219"/>
                  </a:lnTo>
                  <a:lnTo>
                    <a:pt x="1984" y="216"/>
                  </a:lnTo>
                  <a:lnTo>
                    <a:pt x="1990" y="211"/>
                  </a:lnTo>
                  <a:lnTo>
                    <a:pt x="1997" y="208"/>
                  </a:lnTo>
                  <a:lnTo>
                    <a:pt x="2003" y="203"/>
                  </a:lnTo>
                  <a:lnTo>
                    <a:pt x="2009" y="199"/>
                  </a:lnTo>
                  <a:lnTo>
                    <a:pt x="2015" y="194"/>
                  </a:lnTo>
                  <a:lnTo>
                    <a:pt x="2022" y="190"/>
                  </a:lnTo>
                  <a:lnTo>
                    <a:pt x="2029" y="186"/>
                  </a:lnTo>
                  <a:lnTo>
                    <a:pt x="1999" y="187"/>
                  </a:lnTo>
                  <a:lnTo>
                    <a:pt x="1972" y="187"/>
                  </a:lnTo>
                  <a:lnTo>
                    <a:pt x="1942" y="187"/>
                  </a:lnTo>
                  <a:lnTo>
                    <a:pt x="1913" y="186"/>
                  </a:lnTo>
                  <a:lnTo>
                    <a:pt x="1886" y="186"/>
                  </a:lnTo>
                  <a:lnTo>
                    <a:pt x="1856" y="183"/>
                  </a:lnTo>
                  <a:lnTo>
                    <a:pt x="1827" y="182"/>
                  </a:lnTo>
                  <a:lnTo>
                    <a:pt x="1798" y="180"/>
                  </a:lnTo>
                  <a:lnTo>
                    <a:pt x="1770" y="178"/>
                  </a:lnTo>
                  <a:lnTo>
                    <a:pt x="1741" y="174"/>
                  </a:lnTo>
                  <a:lnTo>
                    <a:pt x="1712" y="172"/>
                  </a:lnTo>
                  <a:lnTo>
                    <a:pt x="1683" y="168"/>
                  </a:lnTo>
                  <a:lnTo>
                    <a:pt x="1655" y="164"/>
                  </a:lnTo>
                  <a:lnTo>
                    <a:pt x="1626" y="160"/>
                  </a:lnTo>
                  <a:lnTo>
                    <a:pt x="1597" y="156"/>
                  </a:lnTo>
                  <a:lnTo>
                    <a:pt x="1569" y="151"/>
                  </a:lnTo>
                  <a:lnTo>
                    <a:pt x="1540" y="146"/>
                  </a:lnTo>
                  <a:lnTo>
                    <a:pt x="1511" y="142"/>
                  </a:lnTo>
                  <a:lnTo>
                    <a:pt x="1483" y="136"/>
                  </a:lnTo>
                  <a:lnTo>
                    <a:pt x="1454" y="130"/>
                  </a:lnTo>
                  <a:lnTo>
                    <a:pt x="1426" y="126"/>
                  </a:lnTo>
                  <a:lnTo>
                    <a:pt x="1398" y="120"/>
                  </a:lnTo>
                  <a:lnTo>
                    <a:pt x="1369" y="114"/>
                  </a:lnTo>
                  <a:lnTo>
                    <a:pt x="1341" y="108"/>
                  </a:lnTo>
                  <a:lnTo>
                    <a:pt x="1313" y="101"/>
                  </a:lnTo>
                  <a:lnTo>
                    <a:pt x="1286" y="96"/>
                  </a:lnTo>
                  <a:lnTo>
                    <a:pt x="1258" y="90"/>
                  </a:lnTo>
                  <a:lnTo>
                    <a:pt x="1230" y="84"/>
                  </a:lnTo>
                  <a:lnTo>
                    <a:pt x="1203" y="77"/>
                  </a:lnTo>
                  <a:lnTo>
                    <a:pt x="1176" y="71"/>
                  </a:lnTo>
                  <a:lnTo>
                    <a:pt x="1148" y="64"/>
                  </a:lnTo>
                  <a:lnTo>
                    <a:pt x="1121" y="59"/>
                  </a:lnTo>
                  <a:lnTo>
                    <a:pt x="1115" y="57"/>
                  </a:lnTo>
                  <a:lnTo>
                    <a:pt x="1099" y="53"/>
                  </a:lnTo>
                  <a:lnTo>
                    <a:pt x="1076" y="48"/>
                  </a:lnTo>
                  <a:lnTo>
                    <a:pt x="1050" y="42"/>
                  </a:lnTo>
                  <a:lnTo>
                    <a:pt x="1023" y="35"/>
                  </a:lnTo>
                  <a:lnTo>
                    <a:pt x="1000" y="31"/>
                  </a:lnTo>
                  <a:lnTo>
                    <a:pt x="984" y="27"/>
                  </a:lnTo>
                  <a:lnTo>
                    <a:pt x="978" y="26"/>
                  </a:lnTo>
                  <a:lnTo>
                    <a:pt x="948" y="20"/>
                  </a:lnTo>
                  <a:lnTo>
                    <a:pt x="916" y="16"/>
                  </a:lnTo>
                  <a:lnTo>
                    <a:pt x="884" y="11"/>
                  </a:lnTo>
                  <a:lnTo>
                    <a:pt x="854" y="8"/>
                  </a:lnTo>
                  <a:lnTo>
                    <a:pt x="822" y="4"/>
                  </a:lnTo>
                  <a:lnTo>
                    <a:pt x="790" y="2"/>
                  </a:lnTo>
                  <a:lnTo>
                    <a:pt x="758" y="1"/>
                  </a:lnTo>
                  <a:lnTo>
                    <a:pt x="727" y="0"/>
                  </a:lnTo>
                  <a:lnTo>
                    <a:pt x="695" y="0"/>
                  </a:lnTo>
                  <a:lnTo>
                    <a:pt x="663" y="0"/>
                  </a:lnTo>
                  <a:lnTo>
                    <a:pt x="630" y="1"/>
                  </a:lnTo>
                  <a:lnTo>
                    <a:pt x="598" y="2"/>
                  </a:lnTo>
                  <a:lnTo>
                    <a:pt x="566" y="4"/>
                  </a:lnTo>
                  <a:lnTo>
                    <a:pt x="535" y="8"/>
                  </a:lnTo>
                  <a:lnTo>
                    <a:pt x="504" y="11"/>
                  </a:lnTo>
                  <a:lnTo>
                    <a:pt x="472" y="16"/>
                  </a:lnTo>
                  <a:lnTo>
                    <a:pt x="441" y="20"/>
                  </a:lnTo>
                  <a:lnTo>
                    <a:pt x="409" y="26"/>
                  </a:lnTo>
                  <a:lnTo>
                    <a:pt x="378" y="32"/>
                  </a:lnTo>
                  <a:lnTo>
                    <a:pt x="348" y="39"/>
                  </a:lnTo>
                  <a:lnTo>
                    <a:pt x="316" y="46"/>
                  </a:lnTo>
                  <a:lnTo>
                    <a:pt x="287" y="54"/>
                  </a:lnTo>
                  <a:lnTo>
                    <a:pt x="256" y="62"/>
                  </a:lnTo>
                  <a:lnTo>
                    <a:pt x="226" y="71"/>
                  </a:lnTo>
                  <a:lnTo>
                    <a:pt x="197" y="82"/>
                  </a:lnTo>
                  <a:lnTo>
                    <a:pt x="168" y="92"/>
                  </a:lnTo>
                  <a:lnTo>
                    <a:pt x="139" y="102"/>
                  </a:lnTo>
                  <a:lnTo>
                    <a:pt x="109" y="114"/>
                  </a:lnTo>
                  <a:lnTo>
                    <a:pt x="82" y="127"/>
                  </a:lnTo>
                  <a:lnTo>
                    <a:pt x="54" y="140"/>
                  </a:lnTo>
                  <a:lnTo>
                    <a:pt x="26" y="152"/>
                  </a:lnTo>
                  <a:lnTo>
                    <a:pt x="0" y="166"/>
                  </a:lnTo>
                  <a:lnTo>
                    <a:pt x="19" y="193"/>
                  </a:lnTo>
                  <a:lnTo>
                    <a:pt x="39" y="218"/>
                  </a:lnTo>
                  <a:lnTo>
                    <a:pt x="60" y="243"/>
                  </a:lnTo>
                  <a:lnTo>
                    <a:pt x="83" y="267"/>
                  </a:lnTo>
                  <a:lnTo>
                    <a:pt x="107" y="291"/>
                  </a:lnTo>
                  <a:lnTo>
                    <a:pt x="132" y="314"/>
                  </a:lnTo>
                  <a:lnTo>
                    <a:pt x="157" y="336"/>
                  </a:lnTo>
                  <a:lnTo>
                    <a:pt x="185" y="357"/>
                  </a:lnTo>
                  <a:lnTo>
                    <a:pt x="202" y="370"/>
                  </a:lnTo>
                  <a:lnTo>
                    <a:pt x="219" y="381"/>
                  </a:lnTo>
                  <a:lnTo>
                    <a:pt x="238" y="393"/>
                  </a:lnTo>
                  <a:lnTo>
                    <a:pt x="256" y="405"/>
                  </a:lnTo>
                  <a:lnTo>
                    <a:pt x="275" y="415"/>
                  </a:lnTo>
                  <a:lnTo>
                    <a:pt x="295" y="424"/>
                  </a:lnTo>
                  <a:lnTo>
                    <a:pt x="315" y="435"/>
                  </a:lnTo>
                  <a:lnTo>
                    <a:pt x="336" y="443"/>
                  </a:lnTo>
                  <a:lnTo>
                    <a:pt x="357" y="452"/>
                  </a:lnTo>
                  <a:lnTo>
                    <a:pt x="378" y="460"/>
                  </a:lnTo>
                  <a:lnTo>
                    <a:pt x="401" y="467"/>
                  </a:lnTo>
                  <a:lnTo>
                    <a:pt x="423" y="474"/>
                  </a:lnTo>
                  <a:lnTo>
                    <a:pt x="446" y="481"/>
                  </a:lnTo>
                  <a:lnTo>
                    <a:pt x="470" y="487"/>
                  </a:lnTo>
                  <a:lnTo>
                    <a:pt x="494" y="492"/>
                  </a:lnTo>
                  <a:lnTo>
                    <a:pt x="517" y="497"/>
                  </a:lnTo>
                  <a:lnTo>
                    <a:pt x="535" y="501"/>
                  </a:lnTo>
                  <a:lnTo>
                    <a:pt x="552" y="504"/>
                  </a:lnTo>
                  <a:lnTo>
                    <a:pt x="569" y="506"/>
                  </a:lnTo>
                  <a:lnTo>
                    <a:pt x="586" y="509"/>
                  </a:lnTo>
                  <a:lnTo>
                    <a:pt x="605" y="511"/>
                  </a:lnTo>
                  <a:lnTo>
                    <a:pt x="622" y="513"/>
                  </a:lnTo>
                  <a:lnTo>
                    <a:pt x="641" y="516"/>
                  </a:lnTo>
                  <a:lnTo>
                    <a:pt x="659" y="518"/>
                  </a:lnTo>
                  <a:lnTo>
                    <a:pt x="678" y="519"/>
                  </a:lnTo>
                  <a:lnTo>
                    <a:pt x="696" y="520"/>
                  </a:lnTo>
                  <a:lnTo>
                    <a:pt x="715" y="521"/>
                  </a:lnTo>
                  <a:lnTo>
                    <a:pt x="735" y="523"/>
                  </a:lnTo>
                  <a:lnTo>
                    <a:pt x="754" y="524"/>
                  </a:lnTo>
                  <a:lnTo>
                    <a:pt x="774" y="524"/>
                  </a:lnTo>
                  <a:lnTo>
                    <a:pt x="794" y="525"/>
                  </a:lnTo>
                  <a:lnTo>
                    <a:pt x="814" y="525"/>
                  </a:lnTo>
                  <a:lnTo>
                    <a:pt x="837" y="525"/>
                  </a:lnTo>
                  <a:lnTo>
                    <a:pt x="860" y="525"/>
                  </a:lnTo>
                  <a:lnTo>
                    <a:pt x="884" y="525"/>
                  </a:lnTo>
                  <a:lnTo>
                    <a:pt x="908" y="524"/>
                  </a:lnTo>
                  <a:lnTo>
                    <a:pt x="932" y="523"/>
                  </a:lnTo>
                  <a:lnTo>
                    <a:pt x="957" y="521"/>
                  </a:lnTo>
                  <a:lnTo>
                    <a:pt x="981" y="520"/>
                  </a:lnTo>
                  <a:lnTo>
                    <a:pt x="1006" y="519"/>
                  </a:lnTo>
                  <a:lnTo>
                    <a:pt x="1031" y="517"/>
                  </a:lnTo>
                  <a:lnTo>
                    <a:pt x="1058" y="516"/>
                  </a:lnTo>
                  <a:lnTo>
                    <a:pt x="1083" y="513"/>
                  </a:lnTo>
                  <a:lnTo>
                    <a:pt x="1109" y="510"/>
                  </a:lnTo>
                  <a:lnTo>
                    <a:pt x="1136" y="507"/>
                  </a:lnTo>
                  <a:lnTo>
                    <a:pt x="1162" y="505"/>
                  </a:lnTo>
                  <a:lnTo>
                    <a:pt x="1189" y="502"/>
                  </a:lnTo>
                  <a:lnTo>
                    <a:pt x="1217" y="498"/>
                  </a:lnTo>
                  <a:lnTo>
                    <a:pt x="1255" y="494"/>
                  </a:lnTo>
                  <a:lnTo>
                    <a:pt x="1292" y="488"/>
                  </a:lnTo>
                  <a:lnTo>
                    <a:pt x="1328" y="481"/>
                  </a:lnTo>
                  <a:lnTo>
                    <a:pt x="1364" y="474"/>
                  </a:lnTo>
                  <a:lnTo>
                    <a:pt x="1399" y="466"/>
                  </a:lnTo>
                  <a:lnTo>
                    <a:pt x="1434" y="458"/>
                  </a:lnTo>
                  <a:lnTo>
                    <a:pt x="1468" y="448"/>
                  </a:lnTo>
                  <a:lnTo>
                    <a:pt x="1501" y="439"/>
                  </a:lnTo>
                  <a:lnTo>
                    <a:pt x="1533" y="429"/>
                  </a:lnTo>
                  <a:lnTo>
                    <a:pt x="1566" y="418"/>
                  </a:lnTo>
                  <a:lnTo>
                    <a:pt x="1597" y="407"/>
                  </a:lnTo>
                  <a:lnTo>
                    <a:pt x="1629" y="395"/>
                  </a:lnTo>
                  <a:lnTo>
                    <a:pt x="1659" y="384"/>
                  </a:lnTo>
                  <a:lnTo>
                    <a:pt x="1688" y="371"/>
                  </a:lnTo>
                  <a:lnTo>
                    <a:pt x="1717" y="358"/>
                  </a:lnTo>
                  <a:lnTo>
                    <a:pt x="1746" y="345"/>
                  </a:lnTo>
                  <a:lnTo>
                    <a:pt x="1703" y="342"/>
                  </a:lnTo>
                  <a:lnTo>
                    <a:pt x="1659" y="336"/>
                  </a:lnTo>
                  <a:lnTo>
                    <a:pt x="1615" y="332"/>
                  </a:lnTo>
                  <a:lnTo>
                    <a:pt x="1573" y="326"/>
                  </a:lnTo>
                  <a:lnTo>
                    <a:pt x="1529" y="319"/>
                  </a:lnTo>
                  <a:lnTo>
                    <a:pt x="1486" y="312"/>
                  </a:lnTo>
                  <a:lnTo>
                    <a:pt x="1443" y="304"/>
                  </a:lnTo>
                  <a:lnTo>
                    <a:pt x="1399" y="297"/>
                  </a:lnTo>
                  <a:lnTo>
                    <a:pt x="1357" y="288"/>
                  </a:lnTo>
                  <a:lnTo>
                    <a:pt x="1313" y="280"/>
                  </a:lnTo>
                  <a:lnTo>
                    <a:pt x="1271" y="270"/>
                  </a:lnTo>
                  <a:lnTo>
                    <a:pt x="1229" y="262"/>
                  </a:lnTo>
                  <a:lnTo>
                    <a:pt x="1185" y="253"/>
                  </a:lnTo>
                  <a:lnTo>
                    <a:pt x="1143" y="243"/>
                  </a:lnTo>
                  <a:lnTo>
                    <a:pt x="1100" y="233"/>
                  </a:lnTo>
                  <a:lnTo>
                    <a:pt x="1058" y="224"/>
                  </a:lnTo>
                  <a:lnTo>
                    <a:pt x="1043" y="221"/>
                  </a:lnTo>
                  <a:lnTo>
                    <a:pt x="1029" y="218"/>
                  </a:lnTo>
                  <a:lnTo>
                    <a:pt x="1014" y="215"/>
                  </a:lnTo>
                  <a:lnTo>
                    <a:pt x="1000" y="211"/>
                  </a:lnTo>
                  <a:lnTo>
                    <a:pt x="985" y="208"/>
                  </a:lnTo>
                  <a:lnTo>
                    <a:pt x="970" y="205"/>
                  </a:lnTo>
                  <a:lnTo>
                    <a:pt x="956" y="202"/>
                  </a:lnTo>
                  <a:lnTo>
                    <a:pt x="941" y="199"/>
                  </a:lnTo>
                  <a:lnTo>
                    <a:pt x="927" y="195"/>
                  </a:lnTo>
                  <a:lnTo>
                    <a:pt x="912" y="193"/>
                  </a:lnTo>
                  <a:lnTo>
                    <a:pt x="898" y="189"/>
                  </a:lnTo>
                  <a:lnTo>
                    <a:pt x="883" y="186"/>
                  </a:lnTo>
                  <a:lnTo>
                    <a:pt x="868" y="183"/>
                  </a:lnTo>
                  <a:lnTo>
                    <a:pt x="854" y="180"/>
                  </a:lnTo>
                  <a:lnTo>
                    <a:pt x="839" y="177"/>
                  </a:lnTo>
                  <a:lnTo>
                    <a:pt x="825" y="174"/>
                  </a:lnTo>
                  <a:close/>
                </a:path>
              </a:pathLst>
            </a:custGeom>
            <a:solidFill>
              <a:srgbClr val="217AE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72"/>
          <p:cNvGrpSpPr/>
          <p:nvPr/>
        </p:nvGrpSpPr>
        <p:grpSpPr>
          <a:xfrm>
            <a:off x="5072066" y="5000636"/>
            <a:ext cx="967324" cy="896445"/>
            <a:chOff x="4714876" y="4987573"/>
            <a:chExt cx="967324" cy="896445"/>
          </a:xfrm>
        </p:grpSpPr>
        <p:pic>
          <p:nvPicPr>
            <p:cNvPr id="350301" name="Picture 93" descr="C:\Users\Dr. G\AppData\Local\Microsoft\Windows\Temporary Internet Files\Content.IE5\OM600BPY\MC900348557[1].wmf"/>
            <p:cNvPicPr>
              <a:picLocks noChangeAspect="1" noChangeArrowheads="1"/>
            </p:cNvPicPr>
            <p:nvPr/>
          </p:nvPicPr>
          <p:blipFill>
            <a:blip r:embed="rId11" cstate="print"/>
            <a:srcRect/>
            <a:stretch>
              <a:fillRect/>
            </a:stretch>
          </p:blipFill>
          <p:spPr bwMode="auto">
            <a:xfrm>
              <a:off x="5214942" y="4988820"/>
              <a:ext cx="467258" cy="895198"/>
            </a:xfrm>
            <a:prstGeom prst="rect">
              <a:avLst/>
            </a:prstGeom>
            <a:noFill/>
          </p:spPr>
        </p:pic>
        <p:pic>
          <p:nvPicPr>
            <p:cNvPr id="350304" name="Picture 96" descr="C:\Users\Dr. G\AppData\Local\Microsoft\Windows\Temporary Internet Files\Content.IE5\16672KL3\MC900320086[1].wmf"/>
            <p:cNvPicPr>
              <a:picLocks noChangeAspect="1" noChangeArrowheads="1"/>
            </p:cNvPicPr>
            <p:nvPr/>
          </p:nvPicPr>
          <p:blipFill>
            <a:blip r:embed="rId12" cstate="print"/>
            <a:srcRect/>
            <a:stretch>
              <a:fillRect/>
            </a:stretch>
          </p:blipFill>
          <p:spPr bwMode="auto">
            <a:xfrm>
              <a:off x="4714876" y="4987573"/>
              <a:ext cx="467258" cy="895198"/>
            </a:xfrm>
            <a:prstGeom prst="rect">
              <a:avLst/>
            </a:prstGeom>
            <a:noFill/>
          </p:spPr>
        </p:pic>
      </p:grpSp>
      <p:pic>
        <p:nvPicPr>
          <p:cNvPr id="144" name="Picture 7" descr="C:\Users\Dr. G\AppData\Local\Microsoft\Windows\Temporary Internet Files\Content.IE5\7YO2SYRK\MC900319790[1].wmf"/>
          <p:cNvPicPr>
            <a:picLocks noChangeAspect="1" noChangeArrowheads="1"/>
          </p:cNvPicPr>
          <p:nvPr/>
        </p:nvPicPr>
        <p:blipFill>
          <a:blip r:embed="rId13" cstate="print"/>
          <a:srcRect/>
          <a:stretch>
            <a:fillRect/>
          </a:stretch>
        </p:blipFill>
        <p:spPr bwMode="auto">
          <a:xfrm>
            <a:off x="7599800" y="5128715"/>
            <a:ext cx="1544200" cy="1180605"/>
          </a:xfrm>
          <a:prstGeom prst="rect">
            <a:avLst/>
          </a:prstGeom>
          <a:noFill/>
        </p:spPr>
      </p:pic>
      <p:grpSp>
        <p:nvGrpSpPr>
          <p:cNvPr id="18" name="Group 148"/>
          <p:cNvGrpSpPr/>
          <p:nvPr/>
        </p:nvGrpSpPr>
        <p:grpSpPr>
          <a:xfrm>
            <a:off x="4695722" y="3270830"/>
            <a:ext cx="2684590" cy="490207"/>
            <a:chOff x="5459868" y="3279700"/>
            <a:chExt cx="1868730" cy="425661"/>
          </a:xfrm>
        </p:grpSpPr>
        <p:sp>
          <p:nvSpPr>
            <p:cNvPr id="146" name="TextBox 145"/>
            <p:cNvSpPr txBox="1"/>
            <p:nvPr/>
          </p:nvSpPr>
          <p:spPr>
            <a:xfrm rot="20681290">
              <a:off x="5459868" y="3384659"/>
              <a:ext cx="1402563" cy="320702"/>
            </a:xfrm>
            <a:prstGeom prst="rect">
              <a:avLst/>
            </a:prstGeom>
            <a:solidFill>
              <a:schemeClr val="accent5">
                <a:lumMod val="75000"/>
              </a:schemeClr>
            </a:solidFill>
            <a:ln>
              <a:solidFill>
                <a:schemeClr val="accent5">
                  <a:lumMod val="50000"/>
                </a:schemeClr>
              </a:solidFill>
            </a:ln>
            <a:effectLst>
              <a:outerShdw blurRad="76200" dist="63500" dir="12000000" algn="tl" rotWithShape="0">
                <a:prstClr val="black">
                  <a:alpha val="40000"/>
                </a:prstClr>
              </a:outerShdw>
            </a:effectLst>
          </p:spPr>
          <p:txBody>
            <a:bodyPr wrap="square" rtlCol="0">
              <a:spAutoFit/>
            </a:bodyPr>
            <a:lstStyle/>
            <a:p>
              <a:r>
                <a:rPr lang="en-US" sz="1800" b="1" dirty="0" smtClean="0">
                  <a:latin typeface="Rockwell Extra Bold" pitchFamily="18" charset="0"/>
                </a:rPr>
                <a:t>WTO/TBT/BTA</a:t>
              </a:r>
              <a:endParaRPr lang="en-US" sz="1800" b="1" dirty="0">
                <a:latin typeface="Rockwell Extra Bold" pitchFamily="18" charset="0"/>
              </a:endParaRPr>
            </a:p>
          </p:txBody>
        </p:sp>
        <p:sp>
          <p:nvSpPr>
            <p:cNvPr id="148" name="Freeform 147"/>
            <p:cNvSpPr/>
            <p:nvPr/>
          </p:nvSpPr>
          <p:spPr bwMode="auto">
            <a:xfrm rot="20259442">
              <a:off x="6798502" y="3279700"/>
              <a:ext cx="530096" cy="259809"/>
            </a:xfrm>
            <a:custGeom>
              <a:avLst/>
              <a:gdLst>
                <a:gd name="connsiteX0" fmla="*/ 37011 w 644434"/>
                <a:gd name="connsiteY0" fmla="*/ 39188 h 322216"/>
                <a:gd name="connsiteX1" fmla="*/ 89263 w 644434"/>
                <a:gd name="connsiteY1" fmla="*/ 13063 h 322216"/>
                <a:gd name="connsiteX2" fmla="*/ 572588 w 644434"/>
                <a:gd name="connsiteY2" fmla="*/ 117566 h 322216"/>
                <a:gd name="connsiteX3" fmla="*/ 520337 w 644434"/>
                <a:gd name="connsiteY3" fmla="*/ 313508 h 322216"/>
                <a:gd name="connsiteX4" fmla="*/ 115388 w 644434"/>
                <a:gd name="connsiteY4" fmla="*/ 169817 h 322216"/>
                <a:gd name="connsiteX0" fmla="*/ 37011 w 644434"/>
                <a:gd name="connsiteY0" fmla="*/ 39188 h 314044"/>
                <a:gd name="connsiteX1" fmla="*/ 89263 w 644434"/>
                <a:gd name="connsiteY1" fmla="*/ 13063 h 314044"/>
                <a:gd name="connsiteX2" fmla="*/ 572588 w 644434"/>
                <a:gd name="connsiteY2" fmla="*/ 117566 h 314044"/>
                <a:gd name="connsiteX3" fmla="*/ 520337 w 644434"/>
                <a:gd name="connsiteY3" fmla="*/ 313508 h 314044"/>
                <a:gd name="connsiteX4" fmla="*/ 82317 w 644434"/>
                <a:gd name="connsiteY4" fmla="*/ 120785 h 31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 h="314044">
                  <a:moveTo>
                    <a:pt x="37011" y="39188"/>
                  </a:moveTo>
                  <a:cubicBezTo>
                    <a:pt x="18505" y="19594"/>
                    <a:pt x="0" y="0"/>
                    <a:pt x="89263" y="13063"/>
                  </a:cubicBezTo>
                  <a:cubicBezTo>
                    <a:pt x="178526" y="26126"/>
                    <a:pt x="500742" y="67492"/>
                    <a:pt x="572588" y="117566"/>
                  </a:cubicBezTo>
                  <a:cubicBezTo>
                    <a:pt x="644434" y="167640"/>
                    <a:pt x="602049" y="312972"/>
                    <a:pt x="520337" y="313508"/>
                  </a:cubicBezTo>
                  <a:cubicBezTo>
                    <a:pt x="438625" y="314044"/>
                    <a:pt x="246691" y="196984"/>
                    <a:pt x="82317" y="120785"/>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Verdana" pitchFamily="34" charset="0"/>
              </a:endParaRPr>
            </a:p>
          </p:txBody>
        </p:sp>
      </p:grpSp>
      <p:grpSp>
        <p:nvGrpSpPr>
          <p:cNvPr id="19" name="Group 71"/>
          <p:cNvGrpSpPr/>
          <p:nvPr/>
        </p:nvGrpSpPr>
        <p:grpSpPr>
          <a:xfrm>
            <a:off x="2285984" y="1071546"/>
            <a:ext cx="6500858" cy="1656265"/>
            <a:chOff x="500168" y="1214422"/>
            <a:chExt cx="5947361" cy="1656265"/>
          </a:xfrm>
        </p:grpSpPr>
        <p:grpSp>
          <p:nvGrpSpPr>
            <p:cNvPr id="20" name="Group 70"/>
            <p:cNvGrpSpPr/>
            <p:nvPr/>
          </p:nvGrpSpPr>
          <p:grpSpPr>
            <a:xfrm>
              <a:off x="2571736" y="1428736"/>
              <a:ext cx="2468560" cy="1122967"/>
              <a:chOff x="6143625" y="3857625"/>
              <a:chExt cx="2825750" cy="1408719"/>
            </a:xfrm>
          </p:grpSpPr>
          <p:sp>
            <p:nvSpPr>
              <p:cNvPr id="350213" name="Freeform 5"/>
              <p:cNvSpPr>
                <a:spLocks/>
              </p:cNvSpPr>
              <p:nvPr/>
            </p:nvSpPr>
            <p:spPr bwMode="auto">
              <a:xfrm>
                <a:off x="8104188" y="4291314"/>
                <a:ext cx="68263" cy="6152"/>
              </a:xfrm>
              <a:custGeom>
                <a:avLst/>
                <a:gdLst/>
                <a:ahLst/>
                <a:cxnLst>
                  <a:cxn ang="0">
                    <a:pos x="43" y="7"/>
                  </a:cxn>
                  <a:cxn ang="0">
                    <a:pos x="43" y="2"/>
                  </a:cxn>
                  <a:cxn ang="0">
                    <a:pos x="0" y="0"/>
                  </a:cxn>
                  <a:cxn ang="0">
                    <a:pos x="0" y="8"/>
                  </a:cxn>
                  <a:cxn ang="0">
                    <a:pos x="43" y="7"/>
                  </a:cxn>
                </a:cxnLst>
                <a:rect l="0" t="0" r="r" b="b"/>
                <a:pathLst>
                  <a:path w="43" h="8">
                    <a:moveTo>
                      <a:pt x="43" y="7"/>
                    </a:moveTo>
                    <a:lnTo>
                      <a:pt x="43" y="2"/>
                    </a:lnTo>
                    <a:lnTo>
                      <a:pt x="0" y="0"/>
                    </a:lnTo>
                    <a:lnTo>
                      <a:pt x="0" y="8"/>
                    </a:lnTo>
                    <a:lnTo>
                      <a:pt x="43"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14" name="Freeform 6"/>
              <p:cNvSpPr>
                <a:spLocks/>
              </p:cNvSpPr>
              <p:nvPr/>
            </p:nvSpPr>
            <p:spPr bwMode="auto">
              <a:xfrm>
                <a:off x="7947025" y="4283624"/>
                <a:ext cx="95250" cy="18455"/>
              </a:xfrm>
              <a:custGeom>
                <a:avLst/>
                <a:gdLst/>
                <a:ahLst/>
                <a:cxnLst>
                  <a:cxn ang="0">
                    <a:pos x="60" y="4"/>
                  </a:cxn>
                  <a:cxn ang="0">
                    <a:pos x="12" y="0"/>
                  </a:cxn>
                  <a:cxn ang="0">
                    <a:pos x="0" y="23"/>
                  </a:cxn>
                  <a:cxn ang="0">
                    <a:pos x="52" y="20"/>
                  </a:cxn>
                  <a:cxn ang="0">
                    <a:pos x="60" y="4"/>
                  </a:cxn>
                </a:cxnLst>
                <a:rect l="0" t="0" r="r" b="b"/>
                <a:pathLst>
                  <a:path w="60" h="23">
                    <a:moveTo>
                      <a:pt x="60" y="4"/>
                    </a:moveTo>
                    <a:lnTo>
                      <a:pt x="12" y="0"/>
                    </a:lnTo>
                    <a:lnTo>
                      <a:pt x="0" y="23"/>
                    </a:lnTo>
                    <a:lnTo>
                      <a:pt x="52" y="20"/>
                    </a:lnTo>
                    <a:lnTo>
                      <a:pt x="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15" name="Freeform 7"/>
              <p:cNvSpPr>
                <a:spLocks/>
              </p:cNvSpPr>
              <p:nvPr/>
            </p:nvSpPr>
            <p:spPr bwMode="auto">
              <a:xfrm>
                <a:off x="6692900" y="3857625"/>
                <a:ext cx="2276475" cy="1118056"/>
              </a:xfrm>
              <a:custGeom>
                <a:avLst/>
                <a:gdLst/>
                <a:ahLst/>
                <a:cxnLst>
                  <a:cxn ang="0">
                    <a:pos x="1334" y="821"/>
                  </a:cxn>
                  <a:cxn ang="0">
                    <a:pos x="1278" y="898"/>
                  </a:cxn>
                  <a:cxn ang="0">
                    <a:pos x="1278" y="716"/>
                  </a:cxn>
                  <a:cxn ang="0">
                    <a:pos x="1322" y="601"/>
                  </a:cxn>
                  <a:cxn ang="0">
                    <a:pos x="1032" y="601"/>
                  </a:cxn>
                  <a:cxn ang="0">
                    <a:pos x="1036" y="598"/>
                  </a:cxn>
                  <a:cxn ang="0">
                    <a:pos x="991" y="504"/>
                  </a:cxn>
                  <a:cxn ang="0">
                    <a:pos x="991" y="345"/>
                  </a:cxn>
                  <a:cxn ang="0">
                    <a:pos x="1063" y="345"/>
                  </a:cxn>
                  <a:cxn ang="0">
                    <a:pos x="928" y="133"/>
                  </a:cxn>
                  <a:cxn ang="0">
                    <a:pos x="739" y="345"/>
                  </a:cxn>
                  <a:cxn ang="0">
                    <a:pos x="825" y="345"/>
                  </a:cxn>
                  <a:cxn ang="0">
                    <a:pos x="825" y="504"/>
                  </a:cxn>
                  <a:cxn ang="0">
                    <a:pos x="802" y="555"/>
                  </a:cxn>
                  <a:cxn ang="0">
                    <a:pos x="850" y="559"/>
                  </a:cxn>
                  <a:cxn ang="0">
                    <a:pos x="858" y="542"/>
                  </a:cxn>
                  <a:cxn ang="0">
                    <a:pos x="889" y="542"/>
                  </a:cxn>
                  <a:cxn ang="0">
                    <a:pos x="889" y="564"/>
                  </a:cxn>
                  <a:cxn ang="0">
                    <a:pos x="932" y="566"/>
                  </a:cxn>
                  <a:cxn ang="0">
                    <a:pos x="932" y="542"/>
                  </a:cxn>
                  <a:cxn ang="0">
                    <a:pos x="958" y="542"/>
                  </a:cxn>
                  <a:cxn ang="0">
                    <a:pos x="987" y="601"/>
                  </a:cxn>
                  <a:cxn ang="0">
                    <a:pos x="932" y="601"/>
                  </a:cxn>
                  <a:cxn ang="0">
                    <a:pos x="932" y="571"/>
                  </a:cxn>
                  <a:cxn ang="0">
                    <a:pos x="889" y="572"/>
                  </a:cxn>
                  <a:cxn ang="0">
                    <a:pos x="889" y="601"/>
                  </a:cxn>
                  <a:cxn ang="0">
                    <a:pos x="831" y="601"/>
                  </a:cxn>
                  <a:cxn ang="0">
                    <a:pos x="842" y="575"/>
                  </a:cxn>
                  <a:cxn ang="0">
                    <a:pos x="790" y="578"/>
                  </a:cxn>
                  <a:cxn ang="0">
                    <a:pos x="781" y="601"/>
                  </a:cxn>
                  <a:cxn ang="0">
                    <a:pos x="596" y="601"/>
                  </a:cxn>
                  <a:cxn ang="0">
                    <a:pos x="596" y="933"/>
                  </a:cxn>
                  <a:cxn ang="0">
                    <a:pos x="510" y="933"/>
                  </a:cxn>
                  <a:cxn ang="0">
                    <a:pos x="480" y="0"/>
                  </a:cxn>
                  <a:cxn ang="0">
                    <a:pos x="356" y="0"/>
                  </a:cxn>
                  <a:cxn ang="0">
                    <a:pos x="331" y="933"/>
                  </a:cxn>
                  <a:cxn ang="0">
                    <a:pos x="323" y="933"/>
                  </a:cxn>
                  <a:cxn ang="0">
                    <a:pos x="293" y="0"/>
                  </a:cxn>
                  <a:cxn ang="0">
                    <a:pos x="168" y="0"/>
                  </a:cxn>
                  <a:cxn ang="0">
                    <a:pos x="143" y="933"/>
                  </a:cxn>
                  <a:cxn ang="0">
                    <a:pos x="0" y="933"/>
                  </a:cxn>
                  <a:cxn ang="0">
                    <a:pos x="49" y="1059"/>
                  </a:cxn>
                  <a:cxn ang="0">
                    <a:pos x="49" y="1453"/>
                  </a:cxn>
                  <a:cxn ang="0">
                    <a:pos x="1434" y="1453"/>
                  </a:cxn>
                  <a:cxn ang="0">
                    <a:pos x="1434" y="974"/>
                  </a:cxn>
                  <a:cxn ang="0">
                    <a:pos x="1334" y="821"/>
                  </a:cxn>
                </a:cxnLst>
                <a:rect l="0" t="0" r="r" b="b"/>
                <a:pathLst>
                  <a:path w="1434" h="1453">
                    <a:moveTo>
                      <a:pt x="1334" y="821"/>
                    </a:moveTo>
                    <a:lnTo>
                      <a:pt x="1278" y="898"/>
                    </a:lnTo>
                    <a:lnTo>
                      <a:pt x="1278" y="716"/>
                    </a:lnTo>
                    <a:lnTo>
                      <a:pt x="1322" y="601"/>
                    </a:lnTo>
                    <a:lnTo>
                      <a:pt x="1032" y="601"/>
                    </a:lnTo>
                    <a:lnTo>
                      <a:pt x="1036" y="598"/>
                    </a:lnTo>
                    <a:lnTo>
                      <a:pt x="991" y="504"/>
                    </a:lnTo>
                    <a:lnTo>
                      <a:pt x="991" y="345"/>
                    </a:lnTo>
                    <a:lnTo>
                      <a:pt x="1063" y="345"/>
                    </a:lnTo>
                    <a:lnTo>
                      <a:pt x="928" y="133"/>
                    </a:lnTo>
                    <a:lnTo>
                      <a:pt x="739" y="345"/>
                    </a:lnTo>
                    <a:lnTo>
                      <a:pt x="825" y="345"/>
                    </a:lnTo>
                    <a:lnTo>
                      <a:pt x="825" y="504"/>
                    </a:lnTo>
                    <a:lnTo>
                      <a:pt x="802" y="555"/>
                    </a:lnTo>
                    <a:lnTo>
                      <a:pt x="850" y="559"/>
                    </a:lnTo>
                    <a:lnTo>
                      <a:pt x="858" y="542"/>
                    </a:lnTo>
                    <a:lnTo>
                      <a:pt x="889" y="542"/>
                    </a:lnTo>
                    <a:lnTo>
                      <a:pt x="889" y="564"/>
                    </a:lnTo>
                    <a:lnTo>
                      <a:pt x="932" y="566"/>
                    </a:lnTo>
                    <a:lnTo>
                      <a:pt x="932" y="542"/>
                    </a:lnTo>
                    <a:lnTo>
                      <a:pt x="958" y="542"/>
                    </a:lnTo>
                    <a:lnTo>
                      <a:pt x="987" y="601"/>
                    </a:lnTo>
                    <a:lnTo>
                      <a:pt x="932" y="601"/>
                    </a:lnTo>
                    <a:lnTo>
                      <a:pt x="932" y="571"/>
                    </a:lnTo>
                    <a:lnTo>
                      <a:pt x="889" y="572"/>
                    </a:lnTo>
                    <a:lnTo>
                      <a:pt x="889" y="601"/>
                    </a:lnTo>
                    <a:lnTo>
                      <a:pt x="831" y="601"/>
                    </a:lnTo>
                    <a:lnTo>
                      <a:pt x="842" y="575"/>
                    </a:lnTo>
                    <a:lnTo>
                      <a:pt x="790" y="578"/>
                    </a:lnTo>
                    <a:lnTo>
                      <a:pt x="781" y="601"/>
                    </a:lnTo>
                    <a:lnTo>
                      <a:pt x="596" y="601"/>
                    </a:lnTo>
                    <a:lnTo>
                      <a:pt x="596" y="933"/>
                    </a:lnTo>
                    <a:lnTo>
                      <a:pt x="510" y="933"/>
                    </a:lnTo>
                    <a:lnTo>
                      <a:pt x="480" y="0"/>
                    </a:lnTo>
                    <a:lnTo>
                      <a:pt x="356" y="0"/>
                    </a:lnTo>
                    <a:lnTo>
                      <a:pt x="331" y="933"/>
                    </a:lnTo>
                    <a:lnTo>
                      <a:pt x="323" y="933"/>
                    </a:lnTo>
                    <a:lnTo>
                      <a:pt x="293" y="0"/>
                    </a:lnTo>
                    <a:lnTo>
                      <a:pt x="168" y="0"/>
                    </a:lnTo>
                    <a:lnTo>
                      <a:pt x="143" y="933"/>
                    </a:lnTo>
                    <a:lnTo>
                      <a:pt x="0" y="933"/>
                    </a:lnTo>
                    <a:lnTo>
                      <a:pt x="49" y="1059"/>
                    </a:lnTo>
                    <a:lnTo>
                      <a:pt x="49" y="1453"/>
                    </a:lnTo>
                    <a:lnTo>
                      <a:pt x="1434" y="1453"/>
                    </a:lnTo>
                    <a:lnTo>
                      <a:pt x="1434" y="974"/>
                    </a:lnTo>
                    <a:lnTo>
                      <a:pt x="1334" y="8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16" name="Freeform 8"/>
              <p:cNvSpPr>
                <a:spLocks/>
              </p:cNvSpPr>
              <p:nvPr/>
            </p:nvSpPr>
            <p:spPr bwMode="auto">
              <a:xfrm>
                <a:off x="7981950" y="4551219"/>
                <a:ext cx="920750" cy="379862"/>
              </a:xfrm>
              <a:custGeom>
                <a:avLst/>
                <a:gdLst/>
                <a:ahLst/>
                <a:cxnLst>
                  <a:cxn ang="0">
                    <a:pos x="580" y="94"/>
                  </a:cxn>
                  <a:cxn ang="0">
                    <a:pos x="580" y="301"/>
                  </a:cxn>
                  <a:cxn ang="0">
                    <a:pos x="290" y="301"/>
                  </a:cxn>
                  <a:cxn ang="0">
                    <a:pos x="290" y="492"/>
                  </a:cxn>
                  <a:cxn ang="0">
                    <a:pos x="0" y="492"/>
                  </a:cxn>
                  <a:cxn ang="0">
                    <a:pos x="0" y="123"/>
                  </a:cxn>
                  <a:cxn ang="0">
                    <a:pos x="70" y="15"/>
                  </a:cxn>
                  <a:cxn ang="0">
                    <a:pos x="141" y="123"/>
                  </a:cxn>
                  <a:cxn ang="0">
                    <a:pos x="222" y="11"/>
                  </a:cxn>
                  <a:cxn ang="0">
                    <a:pos x="284" y="98"/>
                  </a:cxn>
                  <a:cxn ang="0">
                    <a:pos x="365" y="0"/>
                  </a:cxn>
                  <a:cxn ang="0">
                    <a:pos x="450" y="102"/>
                  </a:cxn>
                  <a:cxn ang="0">
                    <a:pos x="521" y="4"/>
                  </a:cxn>
                  <a:cxn ang="0">
                    <a:pos x="580" y="94"/>
                  </a:cxn>
                </a:cxnLst>
                <a:rect l="0" t="0" r="r" b="b"/>
                <a:pathLst>
                  <a:path w="580" h="492">
                    <a:moveTo>
                      <a:pt x="580" y="94"/>
                    </a:moveTo>
                    <a:lnTo>
                      <a:pt x="580" y="301"/>
                    </a:lnTo>
                    <a:lnTo>
                      <a:pt x="290" y="301"/>
                    </a:lnTo>
                    <a:lnTo>
                      <a:pt x="290" y="492"/>
                    </a:lnTo>
                    <a:lnTo>
                      <a:pt x="0" y="492"/>
                    </a:lnTo>
                    <a:lnTo>
                      <a:pt x="0" y="123"/>
                    </a:lnTo>
                    <a:lnTo>
                      <a:pt x="70" y="15"/>
                    </a:lnTo>
                    <a:lnTo>
                      <a:pt x="141" y="123"/>
                    </a:lnTo>
                    <a:lnTo>
                      <a:pt x="222" y="11"/>
                    </a:lnTo>
                    <a:lnTo>
                      <a:pt x="284" y="98"/>
                    </a:lnTo>
                    <a:lnTo>
                      <a:pt x="365" y="0"/>
                    </a:lnTo>
                    <a:lnTo>
                      <a:pt x="450" y="102"/>
                    </a:lnTo>
                    <a:lnTo>
                      <a:pt x="521" y="4"/>
                    </a:lnTo>
                    <a:lnTo>
                      <a:pt x="580" y="94"/>
                    </a:lnTo>
                    <a:close/>
                  </a:path>
                </a:pathLst>
              </a:custGeom>
              <a:solidFill>
                <a:srgbClr val="3FB2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17" name="Rectangle 9"/>
              <p:cNvSpPr>
                <a:spLocks noChangeArrowheads="1"/>
              </p:cNvSpPr>
              <p:nvPr/>
            </p:nvSpPr>
            <p:spPr bwMode="auto">
              <a:xfrm>
                <a:off x="8507413" y="4829580"/>
                <a:ext cx="103188" cy="101502"/>
              </a:xfrm>
              <a:prstGeom prst="rect">
                <a:avLst/>
              </a:prstGeom>
              <a:solidFill>
                <a:srgbClr val="CEED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18" name="Rectangle 10"/>
              <p:cNvSpPr>
                <a:spLocks noChangeArrowheads="1"/>
              </p:cNvSpPr>
              <p:nvPr/>
            </p:nvSpPr>
            <p:spPr bwMode="auto">
              <a:xfrm>
                <a:off x="8677275" y="4829580"/>
                <a:ext cx="84138" cy="101502"/>
              </a:xfrm>
              <a:prstGeom prst="rect">
                <a:avLst/>
              </a:prstGeom>
              <a:solidFill>
                <a:srgbClr val="CEED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19" name="Rectangle 11"/>
              <p:cNvSpPr>
                <a:spLocks noChangeArrowheads="1"/>
              </p:cNvSpPr>
              <p:nvPr/>
            </p:nvSpPr>
            <p:spPr bwMode="auto">
              <a:xfrm>
                <a:off x="8829675" y="4829580"/>
                <a:ext cx="73025" cy="101502"/>
              </a:xfrm>
              <a:prstGeom prst="rect">
                <a:avLst/>
              </a:prstGeom>
              <a:solidFill>
                <a:srgbClr val="CEED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20" name="Freeform 12"/>
              <p:cNvSpPr>
                <a:spLocks/>
              </p:cNvSpPr>
              <p:nvPr/>
            </p:nvSpPr>
            <p:spPr bwMode="auto">
              <a:xfrm>
                <a:off x="7705725" y="4365133"/>
                <a:ext cx="974725" cy="565948"/>
              </a:xfrm>
              <a:custGeom>
                <a:avLst/>
                <a:gdLst/>
                <a:ahLst/>
                <a:cxnLst>
                  <a:cxn ang="0">
                    <a:pos x="614" y="0"/>
                  </a:cxn>
                  <a:cxn ang="0">
                    <a:pos x="598" y="40"/>
                  </a:cxn>
                  <a:cxn ang="0">
                    <a:pos x="598" y="236"/>
                  </a:cxn>
                  <a:cxn ang="0">
                    <a:pos x="539" y="163"/>
                  </a:cxn>
                  <a:cxn ang="0">
                    <a:pos x="460" y="259"/>
                  </a:cxn>
                  <a:cxn ang="0">
                    <a:pos x="396" y="169"/>
                  </a:cxn>
                  <a:cxn ang="0">
                    <a:pos x="316" y="279"/>
                  </a:cxn>
                  <a:cxn ang="0">
                    <a:pos x="244" y="171"/>
                  </a:cxn>
                  <a:cxn ang="0">
                    <a:pos x="131" y="341"/>
                  </a:cxn>
                  <a:cxn ang="0">
                    <a:pos x="131" y="734"/>
                  </a:cxn>
                  <a:cxn ang="0">
                    <a:pos x="0" y="734"/>
                  </a:cxn>
                  <a:cxn ang="0">
                    <a:pos x="0" y="0"/>
                  </a:cxn>
                  <a:cxn ang="0">
                    <a:pos x="614" y="0"/>
                  </a:cxn>
                </a:cxnLst>
                <a:rect l="0" t="0" r="r" b="b"/>
                <a:pathLst>
                  <a:path w="614" h="734">
                    <a:moveTo>
                      <a:pt x="614" y="0"/>
                    </a:moveTo>
                    <a:lnTo>
                      <a:pt x="598" y="40"/>
                    </a:lnTo>
                    <a:lnTo>
                      <a:pt x="598" y="236"/>
                    </a:lnTo>
                    <a:lnTo>
                      <a:pt x="539" y="163"/>
                    </a:lnTo>
                    <a:lnTo>
                      <a:pt x="460" y="259"/>
                    </a:lnTo>
                    <a:lnTo>
                      <a:pt x="396" y="169"/>
                    </a:lnTo>
                    <a:lnTo>
                      <a:pt x="316" y="279"/>
                    </a:lnTo>
                    <a:lnTo>
                      <a:pt x="244" y="171"/>
                    </a:lnTo>
                    <a:lnTo>
                      <a:pt x="131" y="341"/>
                    </a:lnTo>
                    <a:lnTo>
                      <a:pt x="131" y="734"/>
                    </a:lnTo>
                    <a:lnTo>
                      <a:pt x="0" y="734"/>
                    </a:lnTo>
                    <a:lnTo>
                      <a:pt x="0" y="0"/>
                    </a:lnTo>
                    <a:lnTo>
                      <a:pt x="614" y="0"/>
                    </a:lnTo>
                    <a:close/>
                  </a:path>
                </a:pathLst>
              </a:custGeom>
              <a:solidFill>
                <a:srgbClr val="3FB2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21" name="Rectangle 13"/>
              <p:cNvSpPr>
                <a:spLocks noChangeArrowheads="1"/>
              </p:cNvSpPr>
              <p:nvPr/>
            </p:nvSpPr>
            <p:spPr bwMode="auto">
              <a:xfrm>
                <a:off x="8069263" y="4123682"/>
                <a:ext cx="130175" cy="104577"/>
              </a:xfrm>
              <a:prstGeom prst="rect">
                <a:avLst/>
              </a:prstGeom>
              <a:solidFill>
                <a:srgbClr val="CEED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22" name="Freeform 14"/>
              <p:cNvSpPr>
                <a:spLocks/>
              </p:cNvSpPr>
              <p:nvPr/>
            </p:nvSpPr>
            <p:spPr bwMode="auto">
              <a:xfrm>
                <a:off x="8056563" y="4022181"/>
                <a:ext cx="174625" cy="55365"/>
              </a:xfrm>
              <a:custGeom>
                <a:avLst/>
                <a:gdLst/>
                <a:ahLst/>
                <a:cxnLst>
                  <a:cxn ang="0">
                    <a:pos x="110" y="73"/>
                  </a:cxn>
                  <a:cxn ang="0">
                    <a:pos x="0" y="73"/>
                  </a:cxn>
                  <a:cxn ang="0">
                    <a:pos x="64" y="0"/>
                  </a:cxn>
                  <a:cxn ang="0">
                    <a:pos x="110" y="73"/>
                  </a:cxn>
                </a:cxnLst>
                <a:rect l="0" t="0" r="r" b="b"/>
                <a:pathLst>
                  <a:path w="110" h="73">
                    <a:moveTo>
                      <a:pt x="110" y="73"/>
                    </a:moveTo>
                    <a:lnTo>
                      <a:pt x="0" y="73"/>
                    </a:lnTo>
                    <a:lnTo>
                      <a:pt x="64" y="0"/>
                    </a:lnTo>
                    <a:lnTo>
                      <a:pt x="110" y="73"/>
                    </a:lnTo>
                    <a:close/>
                  </a:path>
                </a:pathLst>
              </a:custGeom>
              <a:solidFill>
                <a:srgbClr val="CEEDF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23" name="Freeform 15"/>
              <p:cNvSpPr>
                <a:spLocks/>
              </p:cNvSpPr>
              <p:nvPr/>
            </p:nvSpPr>
            <p:spPr bwMode="auto">
              <a:xfrm>
                <a:off x="6807200" y="4620425"/>
                <a:ext cx="831850" cy="310657"/>
              </a:xfrm>
              <a:custGeom>
                <a:avLst/>
                <a:gdLst/>
                <a:ahLst/>
                <a:cxnLst>
                  <a:cxn ang="0">
                    <a:pos x="524" y="64"/>
                  </a:cxn>
                  <a:cxn ang="0">
                    <a:pos x="473" y="64"/>
                  </a:cxn>
                  <a:cxn ang="0">
                    <a:pos x="473" y="123"/>
                  </a:cxn>
                  <a:cxn ang="0">
                    <a:pos x="524" y="123"/>
                  </a:cxn>
                  <a:cxn ang="0">
                    <a:pos x="524" y="168"/>
                  </a:cxn>
                  <a:cxn ang="0">
                    <a:pos x="473" y="168"/>
                  </a:cxn>
                  <a:cxn ang="0">
                    <a:pos x="473" y="226"/>
                  </a:cxn>
                  <a:cxn ang="0">
                    <a:pos x="524" y="226"/>
                  </a:cxn>
                  <a:cxn ang="0">
                    <a:pos x="524" y="271"/>
                  </a:cxn>
                  <a:cxn ang="0">
                    <a:pos x="473" y="271"/>
                  </a:cxn>
                  <a:cxn ang="0">
                    <a:pos x="473" y="331"/>
                  </a:cxn>
                  <a:cxn ang="0">
                    <a:pos x="524" y="331"/>
                  </a:cxn>
                  <a:cxn ang="0">
                    <a:pos x="524" y="403"/>
                  </a:cxn>
                  <a:cxn ang="0">
                    <a:pos x="20" y="403"/>
                  </a:cxn>
                  <a:cxn ang="0">
                    <a:pos x="20" y="51"/>
                  </a:cxn>
                  <a:cxn ang="0">
                    <a:pos x="0" y="0"/>
                  </a:cxn>
                  <a:cxn ang="0">
                    <a:pos x="524" y="0"/>
                  </a:cxn>
                  <a:cxn ang="0">
                    <a:pos x="524" y="64"/>
                  </a:cxn>
                </a:cxnLst>
                <a:rect l="0" t="0" r="r" b="b"/>
                <a:pathLst>
                  <a:path w="524" h="403">
                    <a:moveTo>
                      <a:pt x="524" y="64"/>
                    </a:moveTo>
                    <a:lnTo>
                      <a:pt x="473" y="64"/>
                    </a:lnTo>
                    <a:lnTo>
                      <a:pt x="473" y="123"/>
                    </a:lnTo>
                    <a:lnTo>
                      <a:pt x="524" y="123"/>
                    </a:lnTo>
                    <a:lnTo>
                      <a:pt x="524" y="168"/>
                    </a:lnTo>
                    <a:lnTo>
                      <a:pt x="473" y="168"/>
                    </a:lnTo>
                    <a:lnTo>
                      <a:pt x="473" y="226"/>
                    </a:lnTo>
                    <a:lnTo>
                      <a:pt x="524" y="226"/>
                    </a:lnTo>
                    <a:lnTo>
                      <a:pt x="524" y="271"/>
                    </a:lnTo>
                    <a:lnTo>
                      <a:pt x="473" y="271"/>
                    </a:lnTo>
                    <a:lnTo>
                      <a:pt x="473" y="331"/>
                    </a:lnTo>
                    <a:lnTo>
                      <a:pt x="524" y="331"/>
                    </a:lnTo>
                    <a:lnTo>
                      <a:pt x="524" y="403"/>
                    </a:lnTo>
                    <a:lnTo>
                      <a:pt x="20" y="403"/>
                    </a:lnTo>
                    <a:lnTo>
                      <a:pt x="20" y="51"/>
                    </a:lnTo>
                    <a:lnTo>
                      <a:pt x="0" y="0"/>
                    </a:lnTo>
                    <a:lnTo>
                      <a:pt x="524" y="0"/>
                    </a:lnTo>
                    <a:lnTo>
                      <a:pt x="524" y="64"/>
                    </a:lnTo>
                    <a:close/>
                  </a:path>
                </a:pathLst>
              </a:custGeom>
              <a:solidFill>
                <a:srgbClr val="3FB2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24" name="Freeform 16"/>
              <p:cNvSpPr>
                <a:spLocks/>
              </p:cNvSpPr>
              <p:nvPr/>
            </p:nvSpPr>
            <p:spPr bwMode="auto">
              <a:xfrm>
                <a:off x="7286625" y="3903762"/>
                <a:ext cx="147638" cy="670526"/>
              </a:xfrm>
              <a:custGeom>
                <a:avLst/>
                <a:gdLst/>
                <a:ahLst/>
                <a:cxnLst>
                  <a:cxn ang="0">
                    <a:pos x="23" y="0"/>
                  </a:cxn>
                  <a:cxn ang="0">
                    <a:pos x="65" y="0"/>
                  </a:cxn>
                  <a:cxn ang="0">
                    <a:pos x="93" y="874"/>
                  </a:cxn>
                  <a:cxn ang="0">
                    <a:pos x="0" y="874"/>
                  </a:cxn>
                  <a:cxn ang="0">
                    <a:pos x="23" y="0"/>
                  </a:cxn>
                </a:cxnLst>
                <a:rect l="0" t="0" r="r" b="b"/>
                <a:pathLst>
                  <a:path w="93" h="874">
                    <a:moveTo>
                      <a:pt x="23" y="0"/>
                    </a:moveTo>
                    <a:lnTo>
                      <a:pt x="65" y="0"/>
                    </a:lnTo>
                    <a:lnTo>
                      <a:pt x="93" y="874"/>
                    </a:lnTo>
                    <a:lnTo>
                      <a:pt x="0" y="874"/>
                    </a:lnTo>
                    <a:lnTo>
                      <a:pt x="23" y="0"/>
                    </a:lnTo>
                    <a:close/>
                  </a:path>
                </a:pathLst>
              </a:custGeom>
              <a:solidFill>
                <a:srgbClr val="CEEDF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25" name="Freeform 17"/>
              <p:cNvSpPr>
                <a:spLocks/>
              </p:cNvSpPr>
              <p:nvPr/>
            </p:nvSpPr>
            <p:spPr bwMode="auto">
              <a:xfrm>
                <a:off x="6988175" y="3903762"/>
                <a:ext cx="149225" cy="670526"/>
              </a:xfrm>
              <a:custGeom>
                <a:avLst/>
                <a:gdLst/>
                <a:ahLst/>
                <a:cxnLst>
                  <a:cxn ang="0">
                    <a:pos x="23" y="0"/>
                  </a:cxn>
                  <a:cxn ang="0">
                    <a:pos x="66" y="0"/>
                  </a:cxn>
                  <a:cxn ang="0">
                    <a:pos x="94" y="874"/>
                  </a:cxn>
                  <a:cxn ang="0">
                    <a:pos x="0" y="874"/>
                  </a:cxn>
                  <a:cxn ang="0">
                    <a:pos x="23" y="0"/>
                  </a:cxn>
                </a:cxnLst>
                <a:rect l="0" t="0" r="r" b="b"/>
                <a:pathLst>
                  <a:path w="94" h="874">
                    <a:moveTo>
                      <a:pt x="23" y="0"/>
                    </a:moveTo>
                    <a:lnTo>
                      <a:pt x="66" y="0"/>
                    </a:lnTo>
                    <a:lnTo>
                      <a:pt x="94" y="874"/>
                    </a:lnTo>
                    <a:lnTo>
                      <a:pt x="0" y="874"/>
                    </a:lnTo>
                    <a:lnTo>
                      <a:pt x="23" y="0"/>
                    </a:lnTo>
                    <a:close/>
                  </a:path>
                </a:pathLst>
              </a:custGeom>
              <a:solidFill>
                <a:srgbClr val="CEEDF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26" name="Rectangle 18"/>
              <p:cNvSpPr>
                <a:spLocks noChangeArrowheads="1"/>
              </p:cNvSpPr>
              <p:nvPr/>
            </p:nvSpPr>
            <p:spPr bwMode="auto">
              <a:xfrm>
                <a:off x="7778750" y="4394353"/>
                <a:ext cx="100013" cy="445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27" name="Rectangle 19"/>
              <p:cNvSpPr>
                <a:spLocks noChangeArrowheads="1"/>
              </p:cNvSpPr>
              <p:nvPr/>
            </p:nvSpPr>
            <p:spPr bwMode="auto">
              <a:xfrm>
                <a:off x="7942263" y="4394353"/>
                <a:ext cx="101600" cy="445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28" name="Rectangle 20"/>
              <p:cNvSpPr>
                <a:spLocks noChangeArrowheads="1"/>
              </p:cNvSpPr>
              <p:nvPr/>
            </p:nvSpPr>
            <p:spPr bwMode="auto">
              <a:xfrm>
                <a:off x="8108950" y="4394353"/>
                <a:ext cx="100013" cy="445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29" name="Rectangle 21"/>
              <p:cNvSpPr>
                <a:spLocks noChangeArrowheads="1"/>
              </p:cNvSpPr>
              <p:nvPr/>
            </p:nvSpPr>
            <p:spPr bwMode="auto">
              <a:xfrm>
                <a:off x="8272463" y="4394353"/>
                <a:ext cx="101600" cy="445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30" name="Rectangle 22"/>
              <p:cNvSpPr>
                <a:spLocks noChangeArrowheads="1"/>
              </p:cNvSpPr>
              <p:nvPr/>
            </p:nvSpPr>
            <p:spPr bwMode="auto">
              <a:xfrm>
                <a:off x="8439150" y="4394353"/>
                <a:ext cx="100013" cy="445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31" name="Rectangle 23"/>
              <p:cNvSpPr>
                <a:spLocks noChangeArrowheads="1"/>
              </p:cNvSpPr>
              <p:nvPr/>
            </p:nvSpPr>
            <p:spPr bwMode="auto">
              <a:xfrm>
                <a:off x="6897688" y="4669638"/>
                <a:ext cx="100013" cy="4613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32" name="Rectangle 24"/>
              <p:cNvSpPr>
                <a:spLocks noChangeArrowheads="1"/>
              </p:cNvSpPr>
              <p:nvPr/>
            </p:nvSpPr>
            <p:spPr bwMode="auto">
              <a:xfrm>
                <a:off x="7061200" y="4669638"/>
                <a:ext cx="101600" cy="4613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33" name="Rectangle 25"/>
              <p:cNvSpPr>
                <a:spLocks noChangeArrowheads="1"/>
              </p:cNvSpPr>
              <p:nvPr/>
            </p:nvSpPr>
            <p:spPr bwMode="auto">
              <a:xfrm>
                <a:off x="7227888" y="4669638"/>
                <a:ext cx="100013" cy="4613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34" name="Rectangle 26"/>
              <p:cNvSpPr>
                <a:spLocks noChangeArrowheads="1"/>
              </p:cNvSpPr>
              <p:nvPr/>
            </p:nvSpPr>
            <p:spPr bwMode="auto">
              <a:xfrm>
                <a:off x="7392988" y="4669638"/>
                <a:ext cx="101600" cy="4613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35" name="Rectangle 27"/>
              <p:cNvSpPr>
                <a:spLocks noChangeArrowheads="1"/>
              </p:cNvSpPr>
              <p:nvPr/>
            </p:nvSpPr>
            <p:spPr bwMode="auto">
              <a:xfrm>
                <a:off x="6897688" y="4749609"/>
                <a:ext cx="100013" cy="445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36" name="Rectangle 28"/>
              <p:cNvSpPr>
                <a:spLocks noChangeArrowheads="1"/>
              </p:cNvSpPr>
              <p:nvPr/>
            </p:nvSpPr>
            <p:spPr bwMode="auto">
              <a:xfrm>
                <a:off x="7061200" y="4749609"/>
                <a:ext cx="101600" cy="445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37" name="Rectangle 29"/>
              <p:cNvSpPr>
                <a:spLocks noChangeArrowheads="1"/>
              </p:cNvSpPr>
              <p:nvPr/>
            </p:nvSpPr>
            <p:spPr bwMode="auto">
              <a:xfrm>
                <a:off x="7227888" y="4749609"/>
                <a:ext cx="100013" cy="445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38" name="Rectangle 30"/>
              <p:cNvSpPr>
                <a:spLocks noChangeArrowheads="1"/>
              </p:cNvSpPr>
              <p:nvPr/>
            </p:nvSpPr>
            <p:spPr bwMode="auto">
              <a:xfrm>
                <a:off x="7392988" y="4749609"/>
                <a:ext cx="101600" cy="445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39" name="Rectangle 31"/>
              <p:cNvSpPr>
                <a:spLocks noChangeArrowheads="1"/>
              </p:cNvSpPr>
              <p:nvPr/>
            </p:nvSpPr>
            <p:spPr bwMode="auto">
              <a:xfrm>
                <a:off x="6897688" y="4829580"/>
                <a:ext cx="100013" cy="445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40" name="Rectangle 32"/>
              <p:cNvSpPr>
                <a:spLocks noChangeArrowheads="1"/>
              </p:cNvSpPr>
              <p:nvPr/>
            </p:nvSpPr>
            <p:spPr bwMode="auto">
              <a:xfrm>
                <a:off x="7061200" y="4829580"/>
                <a:ext cx="101600" cy="445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41" name="Rectangle 33"/>
              <p:cNvSpPr>
                <a:spLocks noChangeArrowheads="1"/>
              </p:cNvSpPr>
              <p:nvPr/>
            </p:nvSpPr>
            <p:spPr bwMode="auto">
              <a:xfrm>
                <a:off x="7227888" y="4829580"/>
                <a:ext cx="100013" cy="445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42" name="Rectangle 34"/>
              <p:cNvSpPr>
                <a:spLocks noChangeArrowheads="1"/>
              </p:cNvSpPr>
              <p:nvPr/>
            </p:nvSpPr>
            <p:spPr bwMode="auto">
              <a:xfrm>
                <a:off x="7392988" y="4829580"/>
                <a:ext cx="101600" cy="445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43" name="Rectangle 35"/>
              <p:cNvSpPr>
                <a:spLocks noChangeArrowheads="1"/>
              </p:cNvSpPr>
              <p:nvPr/>
            </p:nvSpPr>
            <p:spPr bwMode="auto">
              <a:xfrm>
                <a:off x="6143625" y="5026432"/>
                <a:ext cx="2389188" cy="4613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44" name="Rectangle 36"/>
              <p:cNvSpPr>
                <a:spLocks noChangeArrowheads="1"/>
              </p:cNvSpPr>
              <p:nvPr/>
            </p:nvSpPr>
            <p:spPr bwMode="auto">
              <a:xfrm>
                <a:off x="6683375" y="5124857"/>
                <a:ext cx="2286000" cy="445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245" name="Rectangle 37"/>
              <p:cNvSpPr>
                <a:spLocks noChangeArrowheads="1"/>
              </p:cNvSpPr>
              <p:nvPr/>
            </p:nvSpPr>
            <p:spPr bwMode="auto">
              <a:xfrm>
                <a:off x="6396038" y="5221745"/>
                <a:ext cx="1925638" cy="445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11" name="Picture 5" descr="C:\Users\Dr. G\AppData\Local\Microsoft\Windows\Temporary Internet Files\Content.IE5\V3SQ2O31\MC900311306[1].wmf"/>
            <p:cNvPicPr>
              <a:picLocks noChangeAspect="1" noChangeArrowheads="1"/>
            </p:cNvPicPr>
            <p:nvPr/>
          </p:nvPicPr>
          <p:blipFill>
            <a:blip r:embed="rId14" cstate="print"/>
            <a:srcRect/>
            <a:stretch>
              <a:fillRect/>
            </a:stretch>
          </p:blipFill>
          <p:spPr bwMode="auto">
            <a:xfrm>
              <a:off x="5072066" y="1357298"/>
              <a:ext cx="1375463" cy="1116939"/>
            </a:xfrm>
            <a:prstGeom prst="rect">
              <a:avLst/>
            </a:prstGeom>
            <a:noFill/>
          </p:spPr>
        </p:pic>
        <p:pic>
          <p:nvPicPr>
            <p:cNvPr id="10" name="Picture 4" descr="C:\Users\Dr. G\AppData\Local\Microsoft\Windows\Temporary Internet Files\Content.IE5\OM600BPY\MC900290305[1].wmf"/>
            <p:cNvPicPr>
              <a:picLocks noChangeAspect="1" noChangeArrowheads="1"/>
            </p:cNvPicPr>
            <p:nvPr/>
          </p:nvPicPr>
          <p:blipFill>
            <a:blip r:embed="rId15" cstate="print"/>
            <a:srcRect/>
            <a:stretch>
              <a:fillRect/>
            </a:stretch>
          </p:blipFill>
          <p:spPr bwMode="auto">
            <a:xfrm>
              <a:off x="4286248" y="1214422"/>
              <a:ext cx="1500198" cy="1314429"/>
            </a:xfrm>
            <a:prstGeom prst="rect">
              <a:avLst/>
            </a:prstGeom>
            <a:noFill/>
          </p:spPr>
        </p:pic>
        <p:pic>
          <p:nvPicPr>
            <p:cNvPr id="7" name="Picture 6" descr="C:\Users\Dr. G\AppData\Local\Microsoft\Windows\Temporary Internet Files\Content.IE5\OM600BPY\MC900311290[1].wmf"/>
            <p:cNvPicPr>
              <a:picLocks noChangeAspect="1" noChangeArrowheads="1"/>
            </p:cNvPicPr>
            <p:nvPr/>
          </p:nvPicPr>
          <p:blipFill>
            <a:blip r:embed="rId16" cstate="print"/>
            <a:srcRect/>
            <a:stretch>
              <a:fillRect/>
            </a:stretch>
          </p:blipFill>
          <p:spPr bwMode="auto">
            <a:xfrm>
              <a:off x="1813110" y="1373590"/>
              <a:ext cx="1437984" cy="1370496"/>
            </a:xfrm>
            <a:prstGeom prst="rect">
              <a:avLst/>
            </a:prstGeom>
            <a:noFill/>
          </p:spPr>
        </p:pic>
        <p:pic>
          <p:nvPicPr>
            <p:cNvPr id="6" name="Picture 2" descr="C:\Program Files (x86)\Microsoft Office\MEDIA\CAGCAT10\j0285360.wmf"/>
            <p:cNvPicPr>
              <a:picLocks noChangeAspect="1" noChangeArrowheads="1"/>
            </p:cNvPicPr>
            <p:nvPr/>
          </p:nvPicPr>
          <p:blipFill>
            <a:blip r:embed="rId17" cstate="print"/>
            <a:srcRect/>
            <a:stretch>
              <a:fillRect/>
            </a:stretch>
          </p:blipFill>
          <p:spPr bwMode="auto">
            <a:xfrm>
              <a:off x="500168" y="1488894"/>
              <a:ext cx="1688068" cy="1381793"/>
            </a:xfrm>
            <a:prstGeom prst="rect">
              <a:avLst/>
            </a:prstGeom>
            <a:noFill/>
          </p:spPr>
        </p:pic>
      </p:grpSp>
      <p:grpSp>
        <p:nvGrpSpPr>
          <p:cNvPr id="21" name="Group 76"/>
          <p:cNvGrpSpPr/>
          <p:nvPr/>
        </p:nvGrpSpPr>
        <p:grpSpPr>
          <a:xfrm>
            <a:off x="2123728" y="1124744"/>
            <a:ext cx="2928129" cy="1907720"/>
            <a:chOff x="2123728" y="1124744"/>
            <a:chExt cx="2928129" cy="1907720"/>
          </a:xfrm>
        </p:grpSpPr>
        <p:pic>
          <p:nvPicPr>
            <p:cNvPr id="75" name="Picture 4" descr="C:\Users\Dr. G\AppData\Local\Microsoft\Windows\Temporary Internet Files\Content.IE5\O0RXAJ11\MC900438059[1].png"/>
            <p:cNvPicPr>
              <a:picLocks noChangeAspect="1" noChangeArrowheads="1"/>
            </p:cNvPicPr>
            <p:nvPr/>
          </p:nvPicPr>
          <p:blipFill>
            <a:blip r:embed="rId18" cstate="print"/>
            <a:srcRect/>
            <a:stretch>
              <a:fillRect/>
            </a:stretch>
          </p:blipFill>
          <p:spPr bwMode="auto">
            <a:xfrm>
              <a:off x="2123728" y="1124744"/>
              <a:ext cx="2928129" cy="1907720"/>
            </a:xfrm>
            <a:prstGeom prst="rect">
              <a:avLst/>
            </a:prstGeom>
            <a:noFill/>
          </p:spPr>
        </p:pic>
        <p:pic>
          <p:nvPicPr>
            <p:cNvPr id="76" name="Picture 2" descr="C:\Users\Dr. G\AppData\Local\Microsoft\Windows\Temporary Internet Files\Content.IE5\JU9J8P1R\MC900019354[1].wmf"/>
            <p:cNvPicPr>
              <a:picLocks noChangeAspect="1" noChangeArrowheads="1"/>
            </p:cNvPicPr>
            <p:nvPr/>
          </p:nvPicPr>
          <p:blipFill>
            <a:blip r:embed="rId19" cstate="print"/>
            <a:srcRect/>
            <a:stretch>
              <a:fillRect/>
            </a:stretch>
          </p:blipFill>
          <p:spPr bwMode="auto">
            <a:xfrm>
              <a:off x="2771800" y="1268760"/>
              <a:ext cx="1774623" cy="1541896"/>
            </a:xfrm>
            <a:prstGeom prst="rect">
              <a:avLst/>
            </a:prstGeom>
            <a:noFill/>
          </p:spPr>
        </p:pic>
      </p:grpSp>
      <p:grpSp>
        <p:nvGrpSpPr>
          <p:cNvPr id="22" name="Group 78"/>
          <p:cNvGrpSpPr/>
          <p:nvPr/>
        </p:nvGrpSpPr>
        <p:grpSpPr>
          <a:xfrm rot="20430160">
            <a:off x="5039712" y="3849990"/>
            <a:ext cx="2517996" cy="646331"/>
            <a:chOff x="5276123" y="3242332"/>
            <a:chExt cx="2052475" cy="646331"/>
          </a:xfrm>
        </p:grpSpPr>
        <p:sp>
          <p:nvSpPr>
            <p:cNvPr id="80" name="TextBox 79"/>
            <p:cNvSpPr txBox="1"/>
            <p:nvPr/>
          </p:nvSpPr>
          <p:spPr>
            <a:xfrm rot="20681290">
              <a:off x="5276123" y="3242332"/>
              <a:ext cx="1587481" cy="646331"/>
            </a:xfrm>
            <a:prstGeom prst="rect">
              <a:avLst/>
            </a:prstGeom>
            <a:solidFill>
              <a:schemeClr val="accent5">
                <a:lumMod val="75000"/>
              </a:schemeClr>
            </a:solidFill>
            <a:ln>
              <a:solidFill>
                <a:schemeClr val="accent5">
                  <a:lumMod val="50000"/>
                </a:schemeClr>
              </a:solidFill>
            </a:ln>
            <a:effectLst>
              <a:outerShdw blurRad="76200" dist="63500" dir="12000000" algn="tl" rotWithShape="0">
                <a:prstClr val="black">
                  <a:alpha val="40000"/>
                </a:prstClr>
              </a:outerShdw>
            </a:effectLst>
          </p:spPr>
          <p:txBody>
            <a:bodyPr wrap="square" rtlCol="0">
              <a:spAutoFit/>
            </a:bodyPr>
            <a:lstStyle/>
            <a:p>
              <a:pPr algn="ctr"/>
              <a:r>
                <a:rPr lang="en-US" sz="1800" b="1" dirty="0" smtClean="0">
                  <a:latin typeface="Rockwell Extra Bold" pitchFamily="18" charset="0"/>
                </a:rPr>
                <a:t>Non Binding ITU </a:t>
              </a:r>
              <a:r>
                <a:rPr lang="en-US" sz="1800" b="1" dirty="0" err="1" smtClean="0">
                  <a:latin typeface="Rockwell Extra Bold" pitchFamily="18" charset="0"/>
                </a:rPr>
                <a:t>Recomm</a:t>
              </a:r>
              <a:endParaRPr lang="en-US" sz="1800" b="1" dirty="0">
                <a:latin typeface="Rockwell Extra Bold" pitchFamily="18" charset="0"/>
              </a:endParaRPr>
            </a:p>
          </p:txBody>
        </p:sp>
        <p:sp>
          <p:nvSpPr>
            <p:cNvPr id="81" name="Freeform 80"/>
            <p:cNvSpPr/>
            <p:nvPr/>
          </p:nvSpPr>
          <p:spPr bwMode="auto">
            <a:xfrm rot="20259442">
              <a:off x="6798502" y="3279700"/>
              <a:ext cx="530096" cy="259809"/>
            </a:xfrm>
            <a:custGeom>
              <a:avLst/>
              <a:gdLst>
                <a:gd name="connsiteX0" fmla="*/ 37011 w 644434"/>
                <a:gd name="connsiteY0" fmla="*/ 39188 h 322216"/>
                <a:gd name="connsiteX1" fmla="*/ 89263 w 644434"/>
                <a:gd name="connsiteY1" fmla="*/ 13063 h 322216"/>
                <a:gd name="connsiteX2" fmla="*/ 572588 w 644434"/>
                <a:gd name="connsiteY2" fmla="*/ 117566 h 322216"/>
                <a:gd name="connsiteX3" fmla="*/ 520337 w 644434"/>
                <a:gd name="connsiteY3" fmla="*/ 313508 h 322216"/>
                <a:gd name="connsiteX4" fmla="*/ 115388 w 644434"/>
                <a:gd name="connsiteY4" fmla="*/ 169817 h 322216"/>
                <a:gd name="connsiteX0" fmla="*/ 37011 w 644434"/>
                <a:gd name="connsiteY0" fmla="*/ 39188 h 314044"/>
                <a:gd name="connsiteX1" fmla="*/ 89263 w 644434"/>
                <a:gd name="connsiteY1" fmla="*/ 13063 h 314044"/>
                <a:gd name="connsiteX2" fmla="*/ 572588 w 644434"/>
                <a:gd name="connsiteY2" fmla="*/ 117566 h 314044"/>
                <a:gd name="connsiteX3" fmla="*/ 520337 w 644434"/>
                <a:gd name="connsiteY3" fmla="*/ 313508 h 314044"/>
                <a:gd name="connsiteX4" fmla="*/ 82317 w 644434"/>
                <a:gd name="connsiteY4" fmla="*/ 120785 h 31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 h="314044">
                  <a:moveTo>
                    <a:pt x="37011" y="39188"/>
                  </a:moveTo>
                  <a:cubicBezTo>
                    <a:pt x="18505" y="19594"/>
                    <a:pt x="0" y="0"/>
                    <a:pt x="89263" y="13063"/>
                  </a:cubicBezTo>
                  <a:cubicBezTo>
                    <a:pt x="178526" y="26126"/>
                    <a:pt x="500742" y="67492"/>
                    <a:pt x="572588" y="117566"/>
                  </a:cubicBezTo>
                  <a:cubicBezTo>
                    <a:pt x="644434" y="167640"/>
                    <a:pt x="602049" y="312972"/>
                    <a:pt x="520337" y="313508"/>
                  </a:cubicBezTo>
                  <a:cubicBezTo>
                    <a:pt x="438625" y="314044"/>
                    <a:pt x="246691" y="196984"/>
                    <a:pt x="82317" y="120785"/>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Verdana" pitchFamily="34" charset="0"/>
              </a:endParaRPr>
            </a:p>
          </p:txBody>
        </p:sp>
      </p:grpSp>
      <p:sp>
        <p:nvSpPr>
          <p:cNvPr id="82" name="TextBox 81"/>
          <p:cNvSpPr txBox="1"/>
          <p:nvPr/>
        </p:nvSpPr>
        <p:spPr>
          <a:xfrm>
            <a:off x="996850" y="6381328"/>
            <a:ext cx="5937844" cy="461665"/>
          </a:xfrm>
          <a:prstGeom prst="rect">
            <a:avLst/>
          </a:prstGeom>
          <a:solidFill>
            <a:schemeClr val="accent5">
              <a:lumMod val="75000"/>
            </a:schemeClr>
          </a:solidFill>
        </p:spPr>
        <p:txBody>
          <a:bodyPr wrap="none" rtlCol="0">
            <a:spAutoFit/>
          </a:bodyPr>
          <a:lstStyle/>
          <a:p>
            <a:r>
              <a:rPr lang="en-US" sz="2400" b="1" dirty="0" smtClean="0"/>
              <a:t>Innovation and High Productivity</a:t>
            </a:r>
            <a:endParaRPr lang="en-US" sz="2400" b="1" dirty="0"/>
          </a:p>
        </p:txBody>
      </p:sp>
      <p:sp>
        <p:nvSpPr>
          <p:cNvPr id="83" name="TextBox 82"/>
          <p:cNvSpPr txBox="1"/>
          <p:nvPr/>
        </p:nvSpPr>
        <p:spPr>
          <a:xfrm>
            <a:off x="1043608" y="6381328"/>
            <a:ext cx="6555001" cy="461665"/>
          </a:xfrm>
          <a:prstGeom prst="rect">
            <a:avLst/>
          </a:prstGeom>
          <a:solidFill>
            <a:schemeClr val="accent5">
              <a:lumMod val="75000"/>
            </a:schemeClr>
          </a:solidFill>
        </p:spPr>
        <p:txBody>
          <a:bodyPr wrap="none" rtlCol="0">
            <a:spAutoFit/>
          </a:bodyPr>
          <a:lstStyle/>
          <a:p>
            <a:pPr algn="ctr"/>
            <a:r>
              <a:rPr lang="en-US" sz="2400" b="1" dirty="0" smtClean="0"/>
              <a:t>International Markets highly Needed</a:t>
            </a:r>
            <a:endParaRPr lang="en-US" sz="2400" b="1" dirty="0"/>
          </a:p>
        </p:txBody>
      </p:sp>
      <p:sp>
        <p:nvSpPr>
          <p:cNvPr id="84" name="TextBox 83"/>
          <p:cNvSpPr txBox="1"/>
          <p:nvPr/>
        </p:nvSpPr>
        <p:spPr>
          <a:xfrm>
            <a:off x="611560" y="6381328"/>
            <a:ext cx="7431843" cy="461665"/>
          </a:xfrm>
          <a:prstGeom prst="rect">
            <a:avLst/>
          </a:prstGeom>
          <a:solidFill>
            <a:schemeClr val="accent5">
              <a:lumMod val="75000"/>
            </a:schemeClr>
          </a:solidFill>
        </p:spPr>
        <p:txBody>
          <a:bodyPr wrap="none" rtlCol="0">
            <a:spAutoFit/>
          </a:bodyPr>
          <a:lstStyle/>
          <a:p>
            <a:pPr algn="ctr"/>
            <a:r>
              <a:rPr lang="en-US" sz="2400" b="1" dirty="0" smtClean="0"/>
              <a:t>Some Keys to Open International Markets</a:t>
            </a:r>
            <a:endParaRPr lang="en-US" sz="2400" b="1" dirty="0"/>
          </a:p>
        </p:txBody>
      </p:sp>
      <p:sp>
        <p:nvSpPr>
          <p:cNvPr id="85" name="TextBox 84"/>
          <p:cNvSpPr txBox="1"/>
          <p:nvPr/>
        </p:nvSpPr>
        <p:spPr>
          <a:xfrm>
            <a:off x="535423" y="6381328"/>
            <a:ext cx="7962437" cy="461665"/>
          </a:xfrm>
          <a:prstGeom prst="rect">
            <a:avLst/>
          </a:prstGeom>
          <a:solidFill>
            <a:schemeClr val="bg2">
              <a:lumMod val="60000"/>
              <a:lumOff val="40000"/>
            </a:schemeClr>
          </a:solidFill>
        </p:spPr>
        <p:txBody>
          <a:bodyPr wrap="none" rtlCol="0">
            <a:spAutoFit/>
          </a:bodyPr>
          <a:lstStyle/>
          <a:p>
            <a:pPr algn="ctr"/>
            <a:r>
              <a:rPr lang="en-US" sz="2400" b="1" dirty="0" smtClean="0">
                <a:solidFill>
                  <a:schemeClr val="bg1"/>
                </a:solidFill>
              </a:rPr>
              <a:t>Economic Recession Calls for More Openness</a:t>
            </a:r>
            <a:endParaRPr lang="en-US" sz="2400" b="1" dirty="0">
              <a:solidFill>
                <a:schemeClr val="bg1"/>
              </a:solidFill>
            </a:endParaRPr>
          </a:p>
        </p:txBody>
      </p:sp>
      <p:pic>
        <p:nvPicPr>
          <p:cNvPr id="45057" name="Picture 1" descr="C:\Users\Dr. G\AppData\Local\Microsoft\Windows\Temporary Internet Files\Content.IE5\BZ2UC6K3\MC900319694[1].wmf"/>
          <p:cNvPicPr>
            <a:picLocks noChangeAspect="1" noChangeArrowheads="1"/>
          </p:cNvPicPr>
          <p:nvPr/>
        </p:nvPicPr>
        <p:blipFill>
          <a:blip r:embed="rId20" cstate="print"/>
          <a:srcRect/>
          <a:stretch>
            <a:fillRect/>
          </a:stretch>
        </p:blipFill>
        <p:spPr bwMode="auto">
          <a:xfrm>
            <a:off x="7236296" y="4178108"/>
            <a:ext cx="720080" cy="1062314"/>
          </a:xfrm>
          <a:prstGeom prst="rect">
            <a:avLst/>
          </a:prstGeom>
          <a:noFill/>
        </p:spPr>
      </p:pic>
      <p:pic>
        <p:nvPicPr>
          <p:cNvPr id="45061" name="Picture 5" descr="C:\Users\Dr. G\AppData\Local\Microsoft\Windows\Temporary Internet Files\Content.IE5\BZ2UC6K3\MC900036428[1].wmf"/>
          <p:cNvPicPr>
            <a:picLocks noChangeAspect="1" noChangeArrowheads="1"/>
          </p:cNvPicPr>
          <p:nvPr/>
        </p:nvPicPr>
        <p:blipFill>
          <a:blip r:embed="rId21" cstate="print"/>
          <a:srcRect/>
          <a:stretch>
            <a:fillRect/>
          </a:stretch>
        </p:blipFill>
        <p:spPr bwMode="auto">
          <a:xfrm>
            <a:off x="8050088" y="4293096"/>
            <a:ext cx="815972" cy="541588"/>
          </a:xfrm>
          <a:prstGeom prst="rect">
            <a:avLst/>
          </a:prstGeom>
          <a:noFill/>
        </p:spPr>
      </p:pic>
      <p:grpSp>
        <p:nvGrpSpPr>
          <p:cNvPr id="90" name="Group 78"/>
          <p:cNvGrpSpPr/>
          <p:nvPr/>
        </p:nvGrpSpPr>
        <p:grpSpPr>
          <a:xfrm rot="20430160">
            <a:off x="5401367" y="3968691"/>
            <a:ext cx="2447449" cy="1165078"/>
            <a:chOff x="6375530" y="3830560"/>
            <a:chExt cx="1994969" cy="1165078"/>
          </a:xfrm>
        </p:grpSpPr>
        <p:sp>
          <p:nvSpPr>
            <p:cNvPr id="91" name="TextBox 90"/>
            <p:cNvSpPr txBox="1"/>
            <p:nvPr/>
          </p:nvSpPr>
          <p:spPr>
            <a:xfrm rot="20159650">
              <a:off x="6375530" y="4349307"/>
              <a:ext cx="1685698" cy="646331"/>
            </a:xfrm>
            <a:prstGeom prst="rect">
              <a:avLst/>
            </a:prstGeom>
            <a:solidFill>
              <a:schemeClr val="accent5">
                <a:lumMod val="75000"/>
              </a:schemeClr>
            </a:solidFill>
            <a:ln>
              <a:solidFill>
                <a:schemeClr val="accent5">
                  <a:lumMod val="50000"/>
                </a:schemeClr>
              </a:solidFill>
            </a:ln>
            <a:effectLst>
              <a:outerShdw blurRad="76200" dist="63500" dir="12000000" algn="tl" rotWithShape="0">
                <a:prstClr val="black">
                  <a:alpha val="40000"/>
                </a:prstClr>
              </a:outerShdw>
            </a:effectLst>
          </p:spPr>
          <p:txBody>
            <a:bodyPr wrap="square" rtlCol="0">
              <a:spAutoFit/>
            </a:bodyPr>
            <a:lstStyle/>
            <a:p>
              <a:pPr algn="ctr"/>
              <a:r>
                <a:rPr lang="en-US" sz="1800" b="1" dirty="0" smtClean="0">
                  <a:latin typeface="Rockwell Extra Bold" pitchFamily="18" charset="0"/>
                </a:rPr>
                <a:t>Minimum CIT Obligations</a:t>
              </a:r>
              <a:endParaRPr lang="en-US" sz="1800" b="1" dirty="0">
                <a:latin typeface="Rockwell Extra Bold" pitchFamily="18" charset="0"/>
              </a:endParaRPr>
            </a:p>
          </p:txBody>
        </p:sp>
        <p:sp>
          <p:nvSpPr>
            <p:cNvPr id="92" name="Freeform 91"/>
            <p:cNvSpPr/>
            <p:nvPr/>
          </p:nvSpPr>
          <p:spPr bwMode="auto">
            <a:xfrm rot="19173103">
              <a:off x="7840403" y="3830560"/>
              <a:ext cx="530096" cy="259809"/>
            </a:xfrm>
            <a:custGeom>
              <a:avLst/>
              <a:gdLst>
                <a:gd name="connsiteX0" fmla="*/ 37011 w 644434"/>
                <a:gd name="connsiteY0" fmla="*/ 39188 h 322216"/>
                <a:gd name="connsiteX1" fmla="*/ 89263 w 644434"/>
                <a:gd name="connsiteY1" fmla="*/ 13063 h 322216"/>
                <a:gd name="connsiteX2" fmla="*/ 572588 w 644434"/>
                <a:gd name="connsiteY2" fmla="*/ 117566 h 322216"/>
                <a:gd name="connsiteX3" fmla="*/ 520337 w 644434"/>
                <a:gd name="connsiteY3" fmla="*/ 313508 h 322216"/>
                <a:gd name="connsiteX4" fmla="*/ 115388 w 644434"/>
                <a:gd name="connsiteY4" fmla="*/ 169817 h 322216"/>
                <a:gd name="connsiteX0" fmla="*/ 37011 w 644434"/>
                <a:gd name="connsiteY0" fmla="*/ 39188 h 314044"/>
                <a:gd name="connsiteX1" fmla="*/ 89263 w 644434"/>
                <a:gd name="connsiteY1" fmla="*/ 13063 h 314044"/>
                <a:gd name="connsiteX2" fmla="*/ 572588 w 644434"/>
                <a:gd name="connsiteY2" fmla="*/ 117566 h 314044"/>
                <a:gd name="connsiteX3" fmla="*/ 520337 w 644434"/>
                <a:gd name="connsiteY3" fmla="*/ 313508 h 314044"/>
                <a:gd name="connsiteX4" fmla="*/ 82317 w 644434"/>
                <a:gd name="connsiteY4" fmla="*/ 120785 h 31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 h="314044">
                  <a:moveTo>
                    <a:pt x="37011" y="39188"/>
                  </a:moveTo>
                  <a:cubicBezTo>
                    <a:pt x="18505" y="19594"/>
                    <a:pt x="0" y="0"/>
                    <a:pt x="89263" y="13063"/>
                  </a:cubicBezTo>
                  <a:cubicBezTo>
                    <a:pt x="178526" y="26126"/>
                    <a:pt x="500742" y="67492"/>
                    <a:pt x="572588" y="117566"/>
                  </a:cubicBezTo>
                  <a:cubicBezTo>
                    <a:pt x="644434" y="167640"/>
                    <a:pt x="602049" y="312972"/>
                    <a:pt x="520337" y="313508"/>
                  </a:cubicBezTo>
                  <a:cubicBezTo>
                    <a:pt x="438625" y="314044"/>
                    <a:pt x="246691" y="196984"/>
                    <a:pt x="82317" y="120785"/>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Verdana" pitchFamily="34" charset="0"/>
              </a:endParaRPr>
            </a:p>
          </p:txBody>
        </p:sp>
      </p:grpSp>
      <p:sp>
        <p:nvSpPr>
          <p:cNvPr id="88" name="Rectangle 87"/>
          <p:cNvSpPr/>
          <p:nvPr/>
        </p:nvSpPr>
        <p:spPr bwMode="auto">
          <a:xfrm>
            <a:off x="8050088" y="4797152"/>
            <a:ext cx="914400" cy="4320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Verdana" pitchFamily="34" charset="0"/>
              </a:rPr>
              <a:t>RAW</a:t>
            </a:r>
          </a:p>
        </p:txBody>
      </p:sp>
      <p:grpSp>
        <p:nvGrpSpPr>
          <p:cNvPr id="89" name="Group 88"/>
          <p:cNvGrpSpPr/>
          <p:nvPr/>
        </p:nvGrpSpPr>
        <p:grpSpPr>
          <a:xfrm>
            <a:off x="8380784" y="2780928"/>
            <a:ext cx="1015752" cy="936104"/>
            <a:chOff x="-4343400" y="-3962400"/>
            <a:chExt cx="16421100" cy="17652659"/>
          </a:xfrm>
        </p:grpSpPr>
        <p:pic>
          <p:nvPicPr>
            <p:cNvPr id="93" name="Picture 2" descr="http://www.uflib.ufl.edu/maps/MAPAFRICA054illusS.gif"/>
            <p:cNvPicPr>
              <a:picLocks noChangeAspect="1" noChangeArrowheads="1"/>
            </p:cNvPicPr>
            <p:nvPr/>
          </p:nvPicPr>
          <p:blipFill>
            <a:blip r:embed="rId22" cstate="print"/>
            <a:srcRect/>
            <a:stretch>
              <a:fillRect/>
            </a:stretch>
          </p:blipFill>
          <p:spPr bwMode="auto">
            <a:xfrm>
              <a:off x="-4343400" y="-3962400"/>
              <a:ext cx="16421100" cy="17652659"/>
            </a:xfrm>
            <a:prstGeom prst="rect">
              <a:avLst/>
            </a:prstGeom>
            <a:noFill/>
          </p:spPr>
        </p:pic>
        <p:sp>
          <p:nvSpPr>
            <p:cNvPr id="94" name="Freeform 93"/>
            <p:cNvSpPr/>
            <p:nvPr/>
          </p:nvSpPr>
          <p:spPr>
            <a:xfrm>
              <a:off x="-3904343" y="-1988457"/>
              <a:ext cx="2177143" cy="1683657"/>
            </a:xfrm>
            <a:custGeom>
              <a:avLst/>
              <a:gdLst>
                <a:gd name="connsiteX0" fmla="*/ 1233714 w 2177143"/>
                <a:gd name="connsiteY0" fmla="*/ 0 h 1683657"/>
                <a:gd name="connsiteX1" fmla="*/ 2177143 w 2177143"/>
                <a:gd name="connsiteY1" fmla="*/ 14514 h 1683657"/>
                <a:gd name="connsiteX2" fmla="*/ 2046514 w 2177143"/>
                <a:gd name="connsiteY2" fmla="*/ 522514 h 1683657"/>
                <a:gd name="connsiteX3" fmla="*/ 2032000 w 2177143"/>
                <a:gd name="connsiteY3" fmla="*/ 609600 h 1683657"/>
                <a:gd name="connsiteX4" fmla="*/ 1320800 w 2177143"/>
                <a:gd name="connsiteY4" fmla="*/ 537028 h 1683657"/>
                <a:gd name="connsiteX5" fmla="*/ 1248229 w 2177143"/>
                <a:gd name="connsiteY5" fmla="*/ 1161143 h 1683657"/>
                <a:gd name="connsiteX6" fmla="*/ 957943 w 2177143"/>
                <a:gd name="connsiteY6" fmla="*/ 1291771 h 1683657"/>
                <a:gd name="connsiteX7" fmla="*/ 899886 w 2177143"/>
                <a:gd name="connsiteY7" fmla="*/ 1683657 h 1683657"/>
                <a:gd name="connsiteX8" fmla="*/ 0 w 2177143"/>
                <a:gd name="connsiteY8" fmla="*/ 1625600 h 1683657"/>
                <a:gd name="connsiteX9" fmla="*/ 348343 w 2177143"/>
                <a:gd name="connsiteY9" fmla="*/ 1016000 h 1683657"/>
                <a:gd name="connsiteX10" fmla="*/ 653143 w 2177143"/>
                <a:gd name="connsiteY10" fmla="*/ 812800 h 1683657"/>
                <a:gd name="connsiteX11" fmla="*/ 754743 w 2177143"/>
                <a:gd name="connsiteY11" fmla="*/ 566057 h 1683657"/>
                <a:gd name="connsiteX12" fmla="*/ 972457 w 2177143"/>
                <a:gd name="connsiteY12" fmla="*/ 377371 h 1683657"/>
                <a:gd name="connsiteX13" fmla="*/ 1233714 w 2177143"/>
                <a:gd name="connsiteY13" fmla="*/ 0 h 168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7143" h="1683657">
                  <a:moveTo>
                    <a:pt x="1233714" y="0"/>
                  </a:moveTo>
                  <a:lnTo>
                    <a:pt x="2177143" y="14514"/>
                  </a:lnTo>
                  <a:lnTo>
                    <a:pt x="2046514" y="522514"/>
                  </a:lnTo>
                  <a:lnTo>
                    <a:pt x="2032000" y="609600"/>
                  </a:lnTo>
                  <a:lnTo>
                    <a:pt x="1320800" y="537028"/>
                  </a:lnTo>
                  <a:lnTo>
                    <a:pt x="1248229" y="1161143"/>
                  </a:lnTo>
                  <a:lnTo>
                    <a:pt x="957943" y="1291771"/>
                  </a:lnTo>
                  <a:lnTo>
                    <a:pt x="899886" y="1683657"/>
                  </a:lnTo>
                  <a:lnTo>
                    <a:pt x="0" y="1625600"/>
                  </a:lnTo>
                  <a:lnTo>
                    <a:pt x="348343" y="1016000"/>
                  </a:lnTo>
                  <a:lnTo>
                    <a:pt x="653143" y="812800"/>
                  </a:lnTo>
                  <a:lnTo>
                    <a:pt x="754743" y="566057"/>
                  </a:lnTo>
                  <a:lnTo>
                    <a:pt x="972457" y="377371"/>
                  </a:lnTo>
                  <a:lnTo>
                    <a:pt x="1233714" y="0"/>
                  </a:lnTo>
                  <a:close/>
                </a:path>
              </a:pathLst>
            </a:custGeom>
            <a:blipFill>
              <a:blip r:embed="rId23" cstate="print">
                <a:lum bright="-6000" contrast="-27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3.7037E-7 L 0.43889 -0.0044 " pathEditMode="relative" rAng="0" ptsTypes="AA">
                                      <p:cBhvr>
                                        <p:cTn id="6" dur="5000" fill="hold"/>
                                        <p:tgtEl>
                                          <p:spTgt spid="9"/>
                                        </p:tgtEl>
                                        <p:attrNameLst>
                                          <p:attrName>ppt_x</p:attrName>
                                          <p:attrName>ppt_y</p:attrName>
                                        </p:attrNameLst>
                                      </p:cBhvr>
                                      <p:rCtr x="219" y="-2"/>
                                    </p:animMotion>
                                  </p:childTnLst>
                                </p:cTn>
                              </p:par>
                              <p:par>
                                <p:cTn id="7" presetID="35" presetClass="path" presetSubtype="0" accel="50000" decel="50000" fill="hold" nodeType="withEffect">
                                  <p:stCondLst>
                                    <p:cond delay="0"/>
                                  </p:stCondLst>
                                  <p:childTnLst>
                                    <p:animMotion origin="layout" path="M -2.22222E-6 7.40741E-7 L -0.59531 -0.00301 " pathEditMode="relative" rAng="0" ptsTypes="AA">
                                      <p:cBhvr>
                                        <p:cTn id="8" dur="5000" fill="hold"/>
                                        <p:tgtEl>
                                          <p:spTgt spid="350267"/>
                                        </p:tgtEl>
                                        <p:attrNameLst>
                                          <p:attrName>ppt_x</p:attrName>
                                          <p:attrName>ppt_y</p:attrName>
                                        </p:attrNameLst>
                                      </p:cBhvr>
                                      <p:rCtr x="-298" y="-2"/>
                                    </p:animMotion>
                                  </p:childTnLst>
                                </p:cTn>
                              </p:par>
                              <p:par>
                                <p:cTn id="9" presetID="35" presetClass="path" presetSubtype="0" repeatCount="2000" accel="50000" decel="50000" fill="hold" nodeType="withEffect">
                                  <p:stCondLst>
                                    <p:cond delay="0"/>
                                  </p:stCondLst>
                                  <p:childTnLst>
                                    <p:animMotion origin="layout" path="M 0.30989 -0.00046 L -0.49341 -0.00046 " pathEditMode="relative" rAng="0" ptsTypes="AA">
                                      <p:cBhvr>
                                        <p:cTn id="10" dur="2000" fill="hold"/>
                                        <p:tgtEl>
                                          <p:spTgt spid="17"/>
                                        </p:tgtEl>
                                        <p:attrNameLst>
                                          <p:attrName>ppt_x</p:attrName>
                                          <p:attrName>ppt_y</p:attrName>
                                        </p:attrNameLst>
                                      </p:cBhvr>
                                      <p:rCtr x="-402" y="0"/>
                                    </p:animMotion>
                                  </p:childTnLst>
                                </p:cTn>
                              </p:par>
                              <p:par>
                                <p:cTn id="11" presetID="10"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1000"/>
                                        <p:tgtEl>
                                          <p:spTgt spid="8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1000"/>
                                        <p:tgtEl>
                                          <p:spTgt spid="84"/>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1000"/>
                                        <p:tgtEl>
                                          <p:spTgt spid="85"/>
                                        </p:tgtEl>
                                      </p:cBhvr>
                                    </p:animEffect>
                                  </p:childTnLst>
                                </p:cTn>
                              </p:par>
                              <p:par>
                                <p:cTn id="25" presetID="6" presetClass="emph" presetSubtype="0" fill="hold" nodeType="withEffect">
                                  <p:stCondLst>
                                    <p:cond delay="0"/>
                                  </p:stCondLst>
                                  <p:childTnLst>
                                    <p:animScale>
                                      <p:cBhvr>
                                        <p:cTn id="26" dur="2000" fill="hold"/>
                                        <p:tgtEl>
                                          <p:spTgt spid="19"/>
                                        </p:tgtEl>
                                      </p:cBhvr>
                                      <p:by x="60000" y="100000"/>
                                    </p:animScale>
                                  </p:childTnLst>
                                </p:cTn>
                              </p:par>
                              <p:par>
                                <p:cTn id="27" presetID="63" presetClass="path" presetSubtype="0" accel="50000" decel="50000" fill="hold" nodeType="withEffect">
                                  <p:stCondLst>
                                    <p:cond delay="0"/>
                                  </p:stCondLst>
                                  <p:childTnLst>
                                    <p:animMotion origin="layout" path="M -3.05556E-6 1.85185E-6 L 0.15747 1.85185E-6 " pathEditMode="relative" rAng="0" ptsTypes="AA">
                                      <p:cBhvr>
                                        <p:cTn id="28" dur="2000" fill="hold"/>
                                        <p:tgtEl>
                                          <p:spTgt spid="19"/>
                                        </p:tgtEl>
                                        <p:attrNameLst>
                                          <p:attrName>ppt_x</p:attrName>
                                          <p:attrName>ppt_y</p:attrName>
                                        </p:attrNameLst>
                                      </p:cBhvr>
                                      <p:rCtr x="79" y="0"/>
                                    </p:animMotion>
                                  </p:childTnLst>
                                </p:cTn>
                              </p:par>
                              <p:par>
                                <p:cTn id="29" presetID="22" presetClass="entr" presetSubtype="1"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3000"/>
                                        <p:tgtEl>
                                          <p:spTgt spid="21"/>
                                        </p:tgtEl>
                                      </p:cBhvr>
                                    </p:animEffect>
                                  </p:childTnLst>
                                </p:cTn>
                              </p:par>
                            </p:childTnLst>
                          </p:cTn>
                        </p:par>
                        <p:par>
                          <p:cTn id="32" fill="hold">
                            <p:stCondLst>
                              <p:cond delay="3000"/>
                            </p:stCondLst>
                            <p:childTnLst>
                              <p:par>
                                <p:cTn id="33" presetID="6" presetClass="emph" presetSubtype="0" fill="hold" nodeType="afterEffect">
                                  <p:stCondLst>
                                    <p:cond delay="0"/>
                                  </p:stCondLst>
                                  <p:childTnLst>
                                    <p:animScale>
                                      <p:cBhvr>
                                        <p:cTn id="34" dur="2000" fill="hold"/>
                                        <p:tgtEl>
                                          <p:spTgt spid="8"/>
                                        </p:tgtEl>
                                      </p:cBhvr>
                                      <p:by x="150000" y="150000"/>
                                    </p:animScale>
                                  </p:childTnLst>
                                </p:cTn>
                              </p:par>
                              <p:par>
                                <p:cTn id="35" presetID="5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770" decel="100000"/>
                                        <p:tgtEl>
                                          <p:spTgt spid="22"/>
                                        </p:tgtEl>
                                      </p:cBhvr>
                                    </p:animEffect>
                                    <p:animScale>
                                      <p:cBhvr>
                                        <p:cTn id="38" dur="770" decel="100000"/>
                                        <p:tgtEl>
                                          <p:spTgt spid="22"/>
                                        </p:tgtEl>
                                      </p:cBhvr>
                                      <p:from x="10000" y="10000"/>
                                      <p:to x="200000" y="450000"/>
                                    </p:animScale>
                                    <p:animScale>
                                      <p:cBhvr>
                                        <p:cTn id="39" dur="1230" accel="100000" fill="hold">
                                          <p:stCondLst>
                                            <p:cond delay="770"/>
                                          </p:stCondLst>
                                        </p:cTn>
                                        <p:tgtEl>
                                          <p:spTgt spid="22"/>
                                        </p:tgtEl>
                                      </p:cBhvr>
                                      <p:from x="200000" y="450000"/>
                                      <p:to x="100000" y="100000"/>
                                    </p:animScale>
                                    <p:set>
                                      <p:cBhvr>
                                        <p:cTn id="40" dur="770" fill="hold"/>
                                        <p:tgtEl>
                                          <p:spTgt spid="22"/>
                                        </p:tgtEl>
                                        <p:attrNameLst>
                                          <p:attrName>ppt_x</p:attrName>
                                        </p:attrNameLst>
                                      </p:cBhvr>
                                      <p:to>
                                        <p:strVal val="(0.5)"/>
                                      </p:to>
                                    </p:set>
                                    <p:anim from="(0.5)" to="(#ppt_x)" calcmode="lin" valueType="num">
                                      <p:cBhvr>
                                        <p:cTn id="41" dur="1230" accel="100000" fill="hold">
                                          <p:stCondLst>
                                            <p:cond delay="770"/>
                                          </p:stCondLst>
                                        </p:cTn>
                                        <p:tgtEl>
                                          <p:spTgt spid="22"/>
                                        </p:tgtEl>
                                        <p:attrNameLst>
                                          <p:attrName>ppt_x</p:attrName>
                                        </p:attrNameLst>
                                      </p:cBhvr>
                                    </p:anim>
                                    <p:set>
                                      <p:cBhvr>
                                        <p:cTn id="42" dur="770" fill="hold"/>
                                        <p:tgtEl>
                                          <p:spTgt spid="22"/>
                                        </p:tgtEl>
                                        <p:attrNameLst>
                                          <p:attrName>ppt_y</p:attrName>
                                        </p:attrNameLst>
                                      </p:cBhvr>
                                      <p:to>
                                        <p:strVal val="(#ppt_y+0.4)"/>
                                      </p:to>
                                    </p:set>
                                    <p:anim from="(#ppt_y+0.4)" to="(#ppt_y)" calcmode="lin" valueType="num">
                                      <p:cBhvr>
                                        <p:cTn id="43" dur="1230" accel="100000" fill="hold">
                                          <p:stCondLst>
                                            <p:cond delay="770"/>
                                          </p:stCondLst>
                                        </p:cTn>
                                        <p:tgtEl>
                                          <p:spTgt spid="22"/>
                                        </p:tgtEl>
                                        <p:attrNameLst>
                                          <p:attrName>ppt_y</p:attrName>
                                        </p:attrNameLst>
                                      </p:cBhvr>
                                    </p:anim>
                                  </p:childTnLst>
                                </p:cTn>
                              </p:par>
                              <p:par>
                                <p:cTn id="44" presetID="51" presetClass="entr" presetSubtype="0" fill="hold" nodeType="with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fade">
                                      <p:cBhvr>
                                        <p:cTn id="46" dur="770" decel="100000"/>
                                        <p:tgtEl>
                                          <p:spTgt spid="90"/>
                                        </p:tgtEl>
                                      </p:cBhvr>
                                    </p:animEffect>
                                    <p:animScale>
                                      <p:cBhvr>
                                        <p:cTn id="47" dur="770" decel="100000"/>
                                        <p:tgtEl>
                                          <p:spTgt spid="90"/>
                                        </p:tgtEl>
                                      </p:cBhvr>
                                      <p:from x="10000" y="10000"/>
                                      <p:to x="200000" y="450000"/>
                                    </p:animScale>
                                    <p:animScale>
                                      <p:cBhvr>
                                        <p:cTn id="48" dur="1230" accel="100000" fill="hold">
                                          <p:stCondLst>
                                            <p:cond delay="770"/>
                                          </p:stCondLst>
                                        </p:cTn>
                                        <p:tgtEl>
                                          <p:spTgt spid="90"/>
                                        </p:tgtEl>
                                      </p:cBhvr>
                                      <p:from x="200000" y="450000"/>
                                      <p:to x="100000" y="100000"/>
                                    </p:animScale>
                                    <p:set>
                                      <p:cBhvr>
                                        <p:cTn id="49" dur="770" fill="hold"/>
                                        <p:tgtEl>
                                          <p:spTgt spid="90"/>
                                        </p:tgtEl>
                                        <p:attrNameLst>
                                          <p:attrName>ppt_x</p:attrName>
                                        </p:attrNameLst>
                                      </p:cBhvr>
                                      <p:to>
                                        <p:strVal val="(0.5)"/>
                                      </p:to>
                                    </p:set>
                                    <p:anim from="(0.5)" to="(#ppt_x)" calcmode="lin" valueType="num">
                                      <p:cBhvr>
                                        <p:cTn id="50" dur="1230" accel="100000" fill="hold">
                                          <p:stCondLst>
                                            <p:cond delay="770"/>
                                          </p:stCondLst>
                                        </p:cTn>
                                        <p:tgtEl>
                                          <p:spTgt spid="90"/>
                                        </p:tgtEl>
                                        <p:attrNameLst>
                                          <p:attrName>ppt_x</p:attrName>
                                        </p:attrNameLst>
                                      </p:cBhvr>
                                    </p:anim>
                                    <p:set>
                                      <p:cBhvr>
                                        <p:cTn id="51" dur="770" fill="hold"/>
                                        <p:tgtEl>
                                          <p:spTgt spid="90"/>
                                        </p:tgtEl>
                                        <p:attrNameLst>
                                          <p:attrName>ppt_y</p:attrName>
                                        </p:attrNameLst>
                                      </p:cBhvr>
                                      <p:to>
                                        <p:strVal val="(#ppt_y+0.4)"/>
                                      </p:to>
                                    </p:set>
                                    <p:anim from="(#ppt_y+0.4)" to="(#ppt_y)" calcmode="lin" valueType="num">
                                      <p:cBhvr>
                                        <p:cTn id="52" dur="1230" accel="100000" fill="hold">
                                          <p:stCondLst>
                                            <p:cond delay="770"/>
                                          </p:stCondLst>
                                        </p:cTn>
                                        <p:tgtEl>
                                          <p:spTgt spid="9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loud"/>
          <p:cNvSpPr>
            <a:spLocks noChangeAspect="1" noEditPoints="1" noChangeArrowheads="1"/>
          </p:cNvSpPr>
          <p:nvPr/>
        </p:nvSpPr>
        <p:spPr bwMode="auto">
          <a:xfrm>
            <a:off x="108520" y="836712"/>
            <a:ext cx="8742442" cy="590465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lumMod val="20000"/>
              <a:lumOff val="80000"/>
              <a:alpha val="17000"/>
            </a:schemeClr>
          </a:solidFill>
          <a:ln w="9525">
            <a:solidFill>
              <a:schemeClr val="accent2">
                <a:lumMod val="40000"/>
                <a:lumOff val="60000"/>
              </a:schemeClr>
            </a:solidFill>
            <a:miter lim="800000"/>
            <a:headEnd/>
            <a:tailEnd/>
          </a:ln>
          <a:effectLst>
            <a:glow rad="101600">
              <a:schemeClr val="accent6">
                <a:satMod val="175000"/>
                <a:alpha val="40000"/>
              </a:schemeClr>
            </a:glow>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08520" y="0"/>
            <a:ext cx="9144000" cy="980728"/>
          </a:xfrm>
        </p:spPr>
        <p:txBody>
          <a:bodyPr/>
          <a:lstStyle/>
          <a:p>
            <a:r>
              <a:rPr lang="en-US" dirty="0" smtClean="0"/>
              <a:t>The ECO System</a:t>
            </a:r>
            <a:endParaRPr lang="en-US" dirty="0"/>
          </a:p>
        </p:txBody>
      </p:sp>
      <p:sp>
        <p:nvSpPr>
          <p:cNvPr id="4" name="Date Placeholder 3"/>
          <p:cNvSpPr>
            <a:spLocks noGrp="1"/>
          </p:cNvSpPr>
          <p:nvPr>
            <p:ph type="dt" sz="half" idx="10"/>
          </p:nvPr>
        </p:nvSpPr>
        <p:spPr>
          <a:xfrm>
            <a:off x="-36512" y="6552728"/>
            <a:ext cx="5832648" cy="305272"/>
          </a:xfrm>
        </p:spPr>
        <p:txBody>
          <a:bodyPr/>
          <a:lstStyle/>
          <a:p>
            <a:pPr>
              <a:defRPr/>
            </a:pPr>
            <a:r>
              <a:rPr lang="en-US" sz="1200" dirty="0" smtClean="0"/>
              <a:t>Source: </a:t>
            </a:r>
            <a:r>
              <a:rPr lang="en-US" sz="1200" i="1" dirty="0" smtClean="0"/>
              <a:t>dr. Roman </a:t>
            </a:r>
            <a:r>
              <a:rPr lang="en-US" sz="1200" i="1" dirty="0" err="1" smtClean="0"/>
              <a:t>Kužnar</a:t>
            </a:r>
            <a:r>
              <a:rPr lang="en-US" sz="1200" i="1" dirty="0" smtClean="0"/>
              <a:t>, </a:t>
            </a:r>
            <a:r>
              <a:rPr lang="en-US" sz="1200" i="1" dirty="0" err="1" smtClean="0"/>
              <a:t>Sintesio</a:t>
            </a:r>
            <a:r>
              <a:rPr lang="en-US" sz="1200" i="1" dirty="0" smtClean="0"/>
              <a:t>, (</a:t>
            </a:r>
            <a:r>
              <a:rPr lang="en-US" sz="1200" i="1" dirty="0" err="1" smtClean="0"/>
              <a:t>Matej</a:t>
            </a:r>
            <a:r>
              <a:rPr lang="en-US" sz="1200" i="1" dirty="0" smtClean="0"/>
              <a:t> </a:t>
            </a:r>
            <a:r>
              <a:rPr lang="en-US" sz="1200" i="1" dirty="0" err="1" smtClean="0"/>
              <a:t>Žontar</a:t>
            </a:r>
            <a:r>
              <a:rPr lang="en-US" sz="1200" i="1" dirty="0" smtClean="0"/>
              <a:t>, SIQ) ITU CIS/EU CIT Forum </a:t>
            </a:r>
            <a:endParaRPr lang="en-US" sz="1200" dirty="0"/>
          </a:p>
        </p:txBody>
      </p:sp>
      <p:sp>
        <p:nvSpPr>
          <p:cNvPr id="5" name="Slide Number Placeholder 4"/>
          <p:cNvSpPr>
            <a:spLocks noGrp="1"/>
          </p:cNvSpPr>
          <p:nvPr>
            <p:ph type="sldNum" sz="quarter" idx="11"/>
          </p:nvPr>
        </p:nvSpPr>
        <p:spPr>
          <a:xfrm>
            <a:off x="7417370" y="6237288"/>
            <a:ext cx="1366838" cy="431800"/>
          </a:xfrm>
        </p:spPr>
        <p:txBody>
          <a:bodyPr/>
          <a:lstStyle/>
          <a:p>
            <a:fld id="{3238BC07-C009-47D1-AE1C-F6996C2B1864}" type="slidenum">
              <a:rPr lang="en-US" smtClean="0"/>
              <a:pPr/>
              <a:t>6</a:t>
            </a:fld>
            <a:endParaRPr lang="en-US"/>
          </a:p>
        </p:txBody>
      </p:sp>
      <p:sp>
        <p:nvSpPr>
          <p:cNvPr id="12" name="Rounded Rectangle 11"/>
          <p:cNvSpPr/>
          <p:nvPr/>
        </p:nvSpPr>
        <p:spPr bwMode="auto">
          <a:xfrm>
            <a:off x="3600400" y="836712"/>
            <a:ext cx="2160240" cy="1152128"/>
          </a:xfrm>
          <a:prstGeom prst="roundRect">
            <a:avLst>
              <a:gd name="adj" fmla="val 30464"/>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Verdana" pitchFamily="34" charset="0"/>
              </a:rPr>
              <a:t>Regulator</a:t>
            </a:r>
          </a:p>
        </p:txBody>
      </p:sp>
      <p:sp>
        <p:nvSpPr>
          <p:cNvPr id="16" name="Rounded Rectangle 15"/>
          <p:cNvSpPr/>
          <p:nvPr/>
        </p:nvSpPr>
        <p:spPr bwMode="auto">
          <a:xfrm>
            <a:off x="3672408" y="5445224"/>
            <a:ext cx="2160240" cy="1152128"/>
          </a:xfrm>
          <a:prstGeom prst="roundRect">
            <a:avLst>
              <a:gd name="adj" fmla="val 30464"/>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en-US" sz="2800" b="1" dirty="0" smtClean="0">
                <a:solidFill>
                  <a:schemeClr val="tx1"/>
                </a:solidFill>
                <a:latin typeface="Verdana" pitchFamily="34" charset="0"/>
              </a:rPr>
              <a:t>Vendor</a:t>
            </a:r>
          </a:p>
        </p:txBody>
      </p:sp>
      <p:sp>
        <p:nvSpPr>
          <p:cNvPr id="17" name="Rounded Rectangle 16"/>
          <p:cNvSpPr/>
          <p:nvPr/>
        </p:nvSpPr>
        <p:spPr bwMode="auto">
          <a:xfrm>
            <a:off x="6696744" y="2996952"/>
            <a:ext cx="2160240" cy="1152128"/>
          </a:xfrm>
          <a:prstGeom prst="roundRect">
            <a:avLst>
              <a:gd name="adj" fmla="val 30464"/>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eaLnBrk="0" latinLnBrk="0" hangingPunct="0">
              <a:lnSpc>
                <a:spcPct val="100000"/>
              </a:lnSpc>
              <a:buClrTx/>
              <a:buSzTx/>
              <a:buFontTx/>
              <a:buNone/>
              <a:tabLst/>
            </a:pPr>
            <a:r>
              <a:rPr lang="en-US" sz="2400" b="1" dirty="0" smtClean="0">
                <a:solidFill>
                  <a:schemeClr val="tx1"/>
                </a:solidFill>
                <a:latin typeface="Verdana" pitchFamily="34" charset="0"/>
              </a:rPr>
              <a:t>Consumer</a:t>
            </a:r>
          </a:p>
        </p:txBody>
      </p:sp>
      <p:sp>
        <p:nvSpPr>
          <p:cNvPr id="18" name="Rounded Rectangle 17"/>
          <p:cNvSpPr/>
          <p:nvPr/>
        </p:nvSpPr>
        <p:spPr bwMode="auto">
          <a:xfrm>
            <a:off x="576064" y="2954748"/>
            <a:ext cx="2304256" cy="1224136"/>
          </a:xfrm>
          <a:prstGeom prst="roundRect">
            <a:avLst>
              <a:gd name="adj" fmla="val 30464"/>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hangingPunct="0"/>
            <a:r>
              <a:rPr lang="en-US" sz="2000" b="1" dirty="0" smtClean="0">
                <a:solidFill>
                  <a:schemeClr val="tx1"/>
                </a:solidFill>
                <a:latin typeface="Verdana" pitchFamily="34" charset="0"/>
              </a:rPr>
              <a:t>Operator/</a:t>
            </a:r>
          </a:p>
          <a:p>
            <a:pPr algn="ctr" eaLnBrk="0" hangingPunct="0"/>
            <a:r>
              <a:rPr lang="en-US" sz="2000" b="1" dirty="0" smtClean="0">
                <a:solidFill>
                  <a:schemeClr val="tx1"/>
                </a:solidFill>
                <a:latin typeface="Verdana" pitchFamily="34" charset="0"/>
              </a:rPr>
              <a:t>Service Provider</a:t>
            </a:r>
          </a:p>
        </p:txBody>
      </p:sp>
      <p:sp>
        <p:nvSpPr>
          <p:cNvPr id="19" name="Left-Right Arrow 18"/>
          <p:cNvSpPr/>
          <p:nvPr/>
        </p:nvSpPr>
        <p:spPr bwMode="auto">
          <a:xfrm rot="2063894">
            <a:off x="5601118" y="1612390"/>
            <a:ext cx="2736304" cy="792088"/>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Consumer Protection</a:t>
            </a:r>
          </a:p>
        </p:txBody>
      </p:sp>
      <p:sp>
        <p:nvSpPr>
          <p:cNvPr id="20" name="Left-Right Arrow 19"/>
          <p:cNvSpPr/>
          <p:nvPr/>
        </p:nvSpPr>
        <p:spPr bwMode="auto">
          <a:xfrm rot="2628340">
            <a:off x="1177418" y="4838751"/>
            <a:ext cx="2736304" cy="792088"/>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t>Network</a:t>
            </a:r>
            <a:r>
              <a:rPr kumimoji="0" lang="en-US" sz="1400" b="1" i="0" u="none" strike="noStrike" cap="none" normalizeH="0" baseline="0" dirty="0" smtClean="0">
                <a:ln>
                  <a:noFill/>
                </a:ln>
                <a:solidFill>
                  <a:schemeClr val="tx1"/>
                </a:solidFill>
                <a:effectLst/>
                <a:latin typeface="Verdana" pitchFamily="34" charset="0"/>
              </a:rPr>
              <a:t> Equipment</a:t>
            </a:r>
          </a:p>
        </p:txBody>
      </p:sp>
      <p:sp>
        <p:nvSpPr>
          <p:cNvPr id="21" name="Left-Right Arrow 20"/>
          <p:cNvSpPr/>
          <p:nvPr/>
        </p:nvSpPr>
        <p:spPr bwMode="auto">
          <a:xfrm rot="19130097">
            <a:off x="1218649" y="1567367"/>
            <a:ext cx="2736304" cy="792088"/>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t>License &amp; Monitor</a:t>
            </a:r>
            <a:endParaRPr kumimoji="0" lang="en-US" sz="1400" b="1" i="0" u="none" strike="noStrike" cap="none" normalizeH="0" baseline="0" dirty="0" smtClean="0">
              <a:ln>
                <a:noFill/>
              </a:ln>
              <a:solidFill>
                <a:schemeClr val="tx1"/>
              </a:solidFill>
              <a:effectLst/>
              <a:latin typeface="Verdana" pitchFamily="34" charset="0"/>
            </a:endParaRPr>
          </a:p>
        </p:txBody>
      </p:sp>
      <p:sp>
        <p:nvSpPr>
          <p:cNvPr id="22" name="Left-Right Arrow 21"/>
          <p:cNvSpPr/>
          <p:nvPr/>
        </p:nvSpPr>
        <p:spPr bwMode="auto">
          <a:xfrm rot="19130097">
            <a:off x="5622112" y="4807728"/>
            <a:ext cx="2736304" cy="792088"/>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t>User Terminal Equip.</a:t>
            </a:r>
            <a:endParaRPr kumimoji="0" lang="en-US" sz="1400" b="1" i="0" u="none" strike="noStrike" cap="none" normalizeH="0" baseline="0" dirty="0" smtClean="0">
              <a:ln>
                <a:noFill/>
              </a:ln>
              <a:solidFill>
                <a:schemeClr val="tx1"/>
              </a:solidFill>
              <a:effectLst/>
              <a:latin typeface="Verdana" pitchFamily="34" charset="0"/>
            </a:endParaRPr>
          </a:p>
        </p:txBody>
      </p:sp>
      <p:sp>
        <p:nvSpPr>
          <p:cNvPr id="23" name="Right Arrow 22"/>
          <p:cNvSpPr/>
          <p:nvPr/>
        </p:nvSpPr>
        <p:spPr bwMode="auto">
          <a:xfrm>
            <a:off x="3168352" y="3068960"/>
            <a:ext cx="3312368" cy="100811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rPr>
              <a:t>Service Delivery</a:t>
            </a:r>
          </a:p>
        </p:txBody>
      </p:sp>
      <p:sp>
        <p:nvSpPr>
          <p:cNvPr id="24" name="Oval 23"/>
          <p:cNvSpPr/>
          <p:nvPr/>
        </p:nvSpPr>
        <p:spPr bwMode="auto">
          <a:xfrm>
            <a:off x="2952328" y="1700808"/>
            <a:ext cx="3528392" cy="1512168"/>
          </a:xfrm>
          <a:prstGeom prst="ellipse">
            <a:avLst/>
          </a:prstGeom>
          <a:solidFill>
            <a:srgbClr val="FF3300">
              <a:alpha val="44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3"/>
                </a:solidFill>
                <a:effectLst/>
                <a:latin typeface="Verdana" pitchFamily="34" charset="0"/>
              </a:rPr>
              <a:t>Performance,</a:t>
            </a:r>
          </a:p>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solidFill>
                  <a:schemeClr val="accent3"/>
                </a:solidFill>
              </a:rPr>
              <a:t>Conformance,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3"/>
                </a:solidFill>
                <a:effectLst/>
                <a:latin typeface="Verdana" pitchFamily="34" charset="0"/>
              </a:rPr>
              <a:t>Interoperability</a:t>
            </a:r>
          </a:p>
        </p:txBody>
      </p:sp>
      <p:sp>
        <p:nvSpPr>
          <p:cNvPr id="25" name="Oval 24"/>
          <p:cNvSpPr/>
          <p:nvPr/>
        </p:nvSpPr>
        <p:spPr bwMode="auto">
          <a:xfrm>
            <a:off x="2952328" y="4221088"/>
            <a:ext cx="3528392" cy="1512168"/>
          </a:xfrm>
          <a:prstGeom prst="ellipse">
            <a:avLst/>
          </a:prstGeom>
          <a:solidFill>
            <a:srgbClr val="FF3300">
              <a:alpha val="44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3"/>
                </a:solidFill>
                <a:effectLst/>
                <a:latin typeface="Verdana" pitchFamily="34" charset="0"/>
              </a:rPr>
              <a:t>Equipment Type Approval</a:t>
            </a:r>
          </a:p>
        </p:txBody>
      </p:sp>
      <p:grpSp>
        <p:nvGrpSpPr>
          <p:cNvPr id="31" name="Group 30"/>
          <p:cNvGrpSpPr/>
          <p:nvPr/>
        </p:nvGrpSpPr>
        <p:grpSpPr>
          <a:xfrm>
            <a:off x="179512" y="2276872"/>
            <a:ext cx="720080" cy="2677656"/>
            <a:chOff x="179512" y="2276872"/>
            <a:chExt cx="720080" cy="2677656"/>
          </a:xfrm>
        </p:grpSpPr>
        <p:sp>
          <p:nvSpPr>
            <p:cNvPr id="28" name="Curved Right Arrow 27"/>
            <p:cNvSpPr/>
            <p:nvPr/>
          </p:nvSpPr>
          <p:spPr bwMode="auto">
            <a:xfrm>
              <a:off x="179512" y="3039156"/>
              <a:ext cx="720080" cy="1368152"/>
            </a:xfrm>
            <a:prstGeom prst="curvedRightArrow">
              <a:avLst/>
            </a:prstGeom>
            <a:solidFill>
              <a:srgbClr val="FF3300">
                <a:alpha val="6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Verdana" pitchFamily="34" charset="0"/>
              </a:endParaRPr>
            </a:p>
          </p:txBody>
        </p:sp>
        <p:sp>
          <p:nvSpPr>
            <p:cNvPr id="29" name="Curved Right Arrow 28"/>
            <p:cNvSpPr/>
            <p:nvPr/>
          </p:nvSpPr>
          <p:spPr bwMode="auto">
            <a:xfrm flipV="1">
              <a:off x="179512" y="2636912"/>
              <a:ext cx="720080" cy="1368152"/>
            </a:xfrm>
            <a:prstGeom prst="curvedRightArrow">
              <a:avLst>
                <a:gd name="adj1" fmla="val 25000"/>
                <a:gd name="adj2" fmla="val 50000"/>
                <a:gd name="adj3" fmla="val 25000"/>
              </a:avLst>
            </a:prstGeom>
            <a:solidFill>
              <a:srgbClr val="FF3300">
                <a:alpha val="6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Verdana" pitchFamily="34" charset="0"/>
              </a:endParaRPr>
            </a:p>
          </p:txBody>
        </p:sp>
        <p:sp>
          <p:nvSpPr>
            <p:cNvPr id="30" name="TextBox 29"/>
            <p:cNvSpPr txBox="1"/>
            <p:nvPr/>
          </p:nvSpPr>
          <p:spPr>
            <a:xfrm>
              <a:off x="323528" y="2276872"/>
              <a:ext cx="45719" cy="2677656"/>
            </a:xfrm>
            <a:prstGeom prst="rect">
              <a:avLst/>
            </a:prstGeom>
            <a:noFill/>
          </p:spPr>
          <p:txBody>
            <a:bodyPr wrap="square" rtlCol="0">
              <a:spAutoFit/>
            </a:bodyPr>
            <a:lstStyle/>
            <a:p>
              <a:r>
                <a:rPr lang="en-US" sz="2800" b="1" dirty="0" err="1" smtClean="0"/>
                <a:t>Iterop</a:t>
              </a:r>
              <a:endParaRPr lang="en-US" sz="2800" b="1" dirty="0"/>
            </a:p>
          </p:txBody>
        </p:sp>
      </p:grpSp>
      <p:grpSp>
        <p:nvGrpSpPr>
          <p:cNvPr id="37" name="Group 36"/>
          <p:cNvGrpSpPr/>
          <p:nvPr/>
        </p:nvGrpSpPr>
        <p:grpSpPr>
          <a:xfrm>
            <a:off x="539552" y="1196752"/>
            <a:ext cx="3024336" cy="1584176"/>
            <a:chOff x="719572" y="1196752"/>
            <a:chExt cx="2844316" cy="1584176"/>
          </a:xfrm>
        </p:grpSpPr>
        <p:cxnSp>
          <p:nvCxnSpPr>
            <p:cNvPr id="33" name="Straight Connector 32"/>
            <p:cNvCxnSpPr/>
            <p:nvPr/>
          </p:nvCxnSpPr>
          <p:spPr bwMode="auto">
            <a:xfrm>
              <a:off x="2411760" y="1196752"/>
              <a:ext cx="1152128" cy="1584176"/>
            </a:xfrm>
            <a:prstGeom prst="line">
              <a:avLst/>
            </a:prstGeom>
            <a:solidFill>
              <a:schemeClr val="accent1"/>
            </a:solidFill>
            <a:ln w="38100" cap="flat" cmpd="sng" algn="ctr">
              <a:solidFill>
                <a:schemeClr val="bg2">
                  <a:lumMod val="60000"/>
                  <a:lumOff val="40000"/>
                </a:schemeClr>
              </a:solidFill>
              <a:prstDash val="sysDash"/>
              <a:round/>
              <a:headEnd type="none" w="med" len="med"/>
              <a:tailEnd type="none" w="med" len="med"/>
            </a:ln>
            <a:effectLst/>
          </p:spPr>
        </p:cxnSp>
        <p:cxnSp>
          <p:nvCxnSpPr>
            <p:cNvPr id="34" name="Straight Connector 33"/>
            <p:cNvCxnSpPr/>
            <p:nvPr/>
          </p:nvCxnSpPr>
          <p:spPr bwMode="auto">
            <a:xfrm flipH="1">
              <a:off x="719572" y="1224888"/>
              <a:ext cx="1692188" cy="1385587"/>
            </a:xfrm>
            <a:prstGeom prst="line">
              <a:avLst/>
            </a:prstGeom>
            <a:solidFill>
              <a:schemeClr val="accent1"/>
            </a:solidFill>
            <a:ln w="38100" cap="flat" cmpd="sng" algn="ctr">
              <a:solidFill>
                <a:schemeClr val="bg2">
                  <a:lumMod val="60000"/>
                  <a:lumOff val="40000"/>
                </a:schemeClr>
              </a:solidFill>
              <a:prstDash val="sysDash"/>
              <a:round/>
              <a:headEnd type="none" w="med" len="med"/>
              <a:tailEnd type="none" w="med" len="med"/>
            </a:ln>
            <a:effectLst/>
          </p:spPr>
        </p:cxnSp>
      </p:grpSp>
      <p:grpSp>
        <p:nvGrpSpPr>
          <p:cNvPr id="40" name="Group 39"/>
          <p:cNvGrpSpPr/>
          <p:nvPr/>
        </p:nvGrpSpPr>
        <p:grpSpPr>
          <a:xfrm>
            <a:off x="323528" y="620688"/>
            <a:ext cx="1512168" cy="720080"/>
            <a:chOff x="323528" y="620688"/>
            <a:chExt cx="1512168" cy="720080"/>
          </a:xfrm>
        </p:grpSpPr>
        <p:sp>
          <p:nvSpPr>
            <p:cNvPr id="27" name="Line Callout 2 (Border and Accent Bar) 26"/>
            <p:cNvSpPr/>
            <p:nvPr/>
          </p:nvSpPr>
          <p:spPr bwMode="auto">
            <a:xfrm flipH="1">
              <a:off x="323528" y="620688"/>
              <a:ext cx="1368152" cy="576064"/>
            </a:xfrm>
            <a:prstGeom prst="accentBorderCallout2">
              <a:avLst>
                <a:gd name="adj1" fmla="val 74917"/>
                <a:gd name="adj2" fmla="val -6277"/>
                <a:gd name="adj3" fmla="val 89569"/>
                <a:gd name="adj4" fmla="val -46485"/>
                <a:gd name="adj5" fmla="val 290769"/>
                <a:gd name="adj6" fmla="val -136122"/>
              </a:avLst>
            </a:prstGeom>
            <a:ln w="38100">
              <a:solidFill>
                <a:schemeClr val="bg2">
                  <a:lumMod val="60000"/>
                  <a:lumOff val="40000"/>
                </a:schemeClr>
              </a:solidFill>
              <a:headEnd type="none" w="med" len="med"/>
              <a:tailEnd type="none" w="med" len="med"/>
            </a:ln>
            <a:effectLst>
              <a:outerShdw blurRad="50800" dist="1524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accent3"/>
                  </a:solidFill>
                  <a:effectLst/>
                  <a:latin typeface="Verdana" pitchFamily="34" charset="0"/>
                </a:rPr>
                <a:t>SDO</a:t>
              </a:r>
            </a:p>
          </p:txBody>
        </p:sp>
        <p:sp>
          <p:nvSpPr>
            <p:cNvPr id="38" name="Line Callout 2 (Border and Accent Bar) 37"/>
            <p:cNvSpPr/>
            <p:nvPr/>
          </p:nvSpPr>
          <p:spPr bwMode="auto">
            <a:xfrm flipH="1">
              <a:off x="395536" y="692696"/>
              <a:ext cx="1368152" cy="576064"/>
            </a:xfrm>
            <a:prstGeom prst="accentBorderCallout2">
              <a:avLst>
                <a:gd name="adj1" fmla="val 74917"/>
                <a:gd name="adj2" fmla="val -6277"/>
                <a:gd name="adj3" fmla="val 89569"/>
                <a:gd name="adj4" fmla="val -46485"/>
                <a:gd name="adj5" fmla="val 290769"/>
                <a:gd name="adj6" fmla="val -136122"/>
              </a:avLst>
            </a:prstGeom>
            <a:ln w="38100">
              <a:solidFill>
                <a:schemeClr val="bg2">
                  <a:lumMod val="60000"/>
                  <a:lumOff val="40000"/>
                </a:schemeClr>
              </a:solidFill>
              <a:headEnd type="none" w="med" len="med"/>
              <a:tailEnd type="none" w="med" len="med"/>
            </a:ln>
            <a:effectLst>
              <a:outerShdw blurRad="50800" dist="1524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accent3"/>
                  </a:solidFill>
                  <a:effectLst/>
                  <a:latin typeface="Verdana" pitchFamily="34" charset="0"/>
                </a:rPr>
                <a:t>SDO</a:t>
              </a:r>
            </a:p>
          </p:txBody>
        </p:sp>
        <p:sp>
          <p:nvSpPr>
            <p:cNvPr id="39" name="Line Callout 2 (Border and Accent Bar) 38"/>
            <p:cNvSpPr/>
            <p:nvPr/>
          </p:nvSpPr>
          <p:spPr bwMode="auto">
            <a:xfrm flipH="1">
              <a:off x="467544" y="764704"/>
              <a:ext cx="1368152" cy="576064"/>
            </a:xfrm>
            <a:prstGeom prst="accentBorderCallout2">
              <a:avLst>
                <a:gd name="adj1" fmla="val 74917"/>
                <a:gd name="adj2" fmla="val -6277"/>
                <a:gd name="adj3" fmla="val 89569"/>
                <a:gd name="adj4" fmla="val -46485"/>
                <a:gd name="adj5" fmla="val 290769"/>
                <a:gd name="adj6" fmla="val -136122"/>
              </a:avLst>
            </a:prstGeom>
            <a:ln w="38100">
              <a:solidFill>
                <a:schemeClr val="bg2">
                  <a:lumMod val="60000"/>
                  <a:lumOff val="40000"/>
                </a:schemeClr>
              </a:solidFill>
              <a:headEnd type="none" w="med" len="med"/>
              <a:tailEnd type="none" w="med" len="med"/>
            </a:ln>
            <a:effectLst>
              <a:outerShdw blurRad="50800" dist="1524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accent3"/>
                  </a:solidFill>
                  <a:effectLst/>
                  <a:latin typeface="Verdana" pitchFamily="34" charset="0"/>
                </a:rPr>
                <a:t>SDO</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000"/>
                                        <p:tgtEl>
                                          <p:spTgt spid="25"/>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par>
                          <p:cTn id="19" fill="hold">
                            <p:stCondLst>
                              <p:cond delay="3500"/>
                            </p:stCondLst>
                            <p:childTnLst>
                              <p:par>
                                <p:cTn id="20" presetID="51" presetClass="entr" presetSubtype="0" fill="hold" nodeType="afterEffect">
                                  <p:stCondLst>
                                    <p:cond delay="300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385" decel="100000"/>
                                        <p:tgtEl>
                                          <p:spTgt spid="37"/>
                                        </p:tgtEl>
                                      </p:cBhvr>
                                    </p:animEffect>
                                    <p:animScale>
                                      <p:cBhvr>
                                        <p:cTn id="23" dur="385" decel="100000"/>
                                        <p:tgtEl>
                                          <p:spTgt spid="37"/>
                                        </p:tgtEl>
                                      </p:cBhvr>
                                      <p:from x="10000" y="10000"/>
                                      <p:to x="200000" y="450000"/>
                                    </p:animScale>
                                    <p:animScale>
                                      <p:cBhvr>
                                        <p:cTn id="24" dur="615" accel="100000" fill="hold">
                                          <p:stCondLst>
                                            <p:cond delay="385"/>
                                          </p:stCondLst>
                                        </p:cTn>
                                        <p:tgtEl>
                                          <p:spTgt spid="37"/>
                                        </p:tgtEl>
                                      </p:cBhvr>
                                      <p:from x="200000" y="450000"/>
                                      <p:to x="100000" y="100000"/>
                                    </p:animScale>
                                    <p:set>
                                      <p:cBhvr>
                                        <p:cTn id="25" dur="385" fill="hold"/>
                                        <p:tgtEl>
                                          <p:spTgt spid="37"/>
                                        </p:tgtEl>
                                        <p:attrNameLst>
                                          <p:attrName>ppt_x</p:attrName>
                                        </p:attrNameLst>
                                      </p:cBhvr>
                                      <p:to>
                                        <p:strVal val="(0.5)"/>
                                      </p:to>
                                    </p:set>
                                    <p:anim from="(0.5)" to="(#ppt_x)" calcmode="lin" valueType="num">
                                      <p:cBhvr>
                                        <p:cTn id="26" dur="615" accel="100000" fill="hold">
                                          <p:stCondLst>
                                            <p:cond delay="385"/>
                                          </p:stCondLst>
                                        </p:cTn>
                                        <p:tgtEl>
                                          <p:spTgt spid="37"/>
                                        </p:tgtEl>
                                        <p:attrNameLst>
                                          <p:attrName>ppt_x</p:attrName>
                                        </p:attrNameLst>
                                      </p:cBhvr>
                                    </p:anim>
                                    <p:set>
                                      <p:cBhvr>
                                        <p:cTn id="27" dur="385" fill="hold"/>
                                        <p:tgtEl>
                                          <p:spTgt spid="37"/>
                                        </p:tgtEl>
                                        <p:attrNameLst>
                                          <p:attrName>ppt_y</p:attrName>
                                        </p:attrNameLst>
                                      </p:cBhvr>
                                      <p:to>
                                        <p:strVal val="(#ppt_y+0.4)"/>
                                      </p:to>
                                    </p:set>
                                    <p:anim from="(#ppt_y+0.4)" to="(#ppt_y)" calcmode="lin" valueType="num">
                                      <p:cBhvr>
                                        <p:cTn id="28" dur="615" accel="100000" fill="hold">
                                          <p:stCondLst>
                                            <p:cond delay="385"/>
                                          </p:stCondLst>
                                        </p:cTn>
                                        <p:tgtEl>
                                          <p:spTgt spid="3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146993"/>
            <a:ext cx="8532813" cy="461665"/>
          </a:xfrm>
          <a:prstGeom prst="rect">
            <a:avLst/>
          </a:prstGeom>
          <a:noFill/>
          <a:ln w="9525">
            <a:noFill/>
            <a:miter lim="800000"/>
            <a:headEnd/>
            <a:tailEnd/>
          </a:ln>
        </p:spPr>
        <p:txBody>
          <a:bodyPr anchor="ctr">
            <a:spAutoFit/>
          </a:bodyPr>
          <a:lstStyle/>
          <a:p>
            <a:pPr algn="ctr" eaLnBrk="0" hangingPunct="0"/>
            <a:r>
              <a:rPr lang="en-GB" sz="2400" b="1" dirty="0" smtClean="0">
                <a:solidFill>
                  <a:srgbClr val="0070C0"/>
                </a:solidFill>
                <a:latin typeface="Verdana" pitchFamily="34" charset="0"/>
              </a:rPr>
              <a:t>Conformity Assessment and Certification</a:t>
            </a:r>
            <a:endParaRPr lang="en-US" sz="2400" b="1" dirty="0">
              <a:solidFill>
                <a:srgbClr val="0070C0"/>
              </a:solidFill>
              <a:latin typeface="Verdana" pitchFamily="34" charset="0"/>
            </a:endParaRPr>
          </a:p>
        </p:txBody>
      </p:sp>
      <p:grpSp>
        <p:nvGrpSpPr>
          <p:cNvPr id="59" name="Group 58"/>
          <p:cNvGrpSpPr/>
          <p:nvPr/>
        </p:nvGrpSpPr>
        <p:grpSpPr>
          <a:xfrm>
            <a:off x="116505" y="819150"/>
            <a:ext cx="8820980" cy="6038850"/>
            <a:chOff x="116505" y="819150"/>
            <a:chExt cx="8820980" cy="6038850"/>
          </a:xfrm>
        </p:grpSpPr>
        <p:sp>
          <p:nvSpPr>
            <p:cNvPr id="111" name="Rectangle 110"/>
            <p:cNvSpPr/>
            <p:nvPr/>
          </p:nvSpPr>
          <p:spPr bwMode="auto">
            <a:xfrm>
              <a:off x="116505" y="836712"/>
              <a:ext cx="8820980" cy="4176464"/>
            </a:xfrm>
            <a:prstGeom prst="rect">
              <a:avLst/>
            </a:prstGeom>
            <a:solidFill>
              <a:schemeClr val="tx2">
                <a:lumMod val="20000"/>
                <a:lumOff val="80000"/>
              </a:schemeClr>
            </a:solidFill>
            <a:ln w="28575">
              <a:solidFill>
                <a:srgbClr val="00B050"/>
              </a:solidFill>
              <a:headEnd type="none" w="med" len="med"/>
              <a:tailEnd type="triangle" w="med" len="med"/>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
          <p:nvSpPr>
            <p:cNvPr id="5" name="Rectangle 4"/>
            <p:cNvSpPr/>
            <p:nvPr/>
          </p:nvSpPr>
          <p:spPr bwMode="auto">
            <a:xfrm>
              <a:off x="116505" y="4951230"/>
              <a:ext cx="8820980" cy="1906770"/>
            </a:xfrm>
            <a:prstGeom prst="rect">
              <a:avLst/>
            </a:prstGeom>
            <a:solidFill>
              <a:schemeClr val="accent1">
                <a:lumMod val="40000"/>
                <a:lumOff val="6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tLang="zh-CN" b="1">
                <a:solidFill>
                  <a:schemeClr val="accent2"/>
                </a:solidFill>
                <a:ea typeface="MS Mincho" pitchFamily="49" charset="-128"/>
              </a:endParaRPr>
            </a:p>
            <a:p>
              <a:pPr algn="ctr" eaLnBrk="0" hangingPunct="0">
                <a:defRPr/>
              </a:pPr>
              <a:endParaRPr lang="en-US" altLang="zh-CN" b="1">
                <a:solidFill>
                  <a:schemeClr val="accent2"/>
                </a:solidFill>
                <a:ea typeface="MS Mincho" pitchFamily="49" charset="-128"/>
              </a:endParaRPr>
            </a:p>
            <a:p>
              <a:pPr algn="ctr" eaLnBrk="0" hangingPunct="0">
                <a:defRPr/>
              </a:pPr>
              <a:endParaRPr lang="en-US" altLang="zh-CN" b="1">
                <a:solidFill>
                  <a:schemeClr val="accent2"/>
                </a:solidFill>
                <a:ea typeface="MS Mincho" pitchFamily="49" charset="-128"/>
              </a:endParaRPr>
            </a:p>
            <a:p>
              <a:pPr algn="ctr" eaLnBrk="0" hangingPunct="0">
                <a:defRPr/>
              </a:pPr>
              <a:endParaRPr lang="en-US" altLang="zh-CN" b="1">
                <a:solidFill>
                  <a:schemeClr val="accent2"/>
                </a:solidFill>
                <a:ea typeface="MS Mincho" pitchFamily="49" charset="-128"/>
              </a:endParaRPr>
            </a:p>
            <a:p>
              <a:pPr eaLnBrk="0" hangingPunct="0">
                <a:defRPr/>
              </a:pPr>
              <a:endParaRPr lang="en-US" altLang="zh-CN" sz="1000" b="1">
                <a:solidFill>
                  <a:schemeClr val="accent2"/>
                </a:solidFill>
                <a:ea typeface="MS Mincho" pitchFamily="49" charset="-128"/>
              </a:endParaRPr>
            </a:p>
            <a:p>
              <a:pPr eaLnBrk="0" hangingPunct="0">
                <a:defRPr/>
              </a:pPr>
              <a:r>
                <a:rPr lang="en-US" altLang="zh-CN" sz="1000" b="1">
                  <a:solidFill>
                    <a:schemeClr val="accent2"/>
                  </a:solidFill>
                  <a:ea typeface="MS Mincho" pitchFamily="49" charset="-128"/>
                </a:rPr>
                <a:t>	</a:t>
              </a:r>
              <a:r>
                <a:rPr lang="en-US" sz="800">
                  <a:solidFill>
                    <a:srgbClr val="666666"/>
                  </a:solidFill>
                </a:rPr>
                <a:t> </a:t>
              </a:r>
            </a:p>
            <a:p>
              <a:pPr eaLnBrk="0" hangingPunct="0">
                <a:defRPr/>
              </a:pPr>
              <a:endParaRPr lang="en-US" sz="1000" b="1">
                <a:solidFill>
                  <a:schemeClr val="accent2"/>
                </a:solidFill>
                <a:ea typeface="MS Mincho" pitchFamily="49" charset="-128"/>
              </a:endParaRPr>
            </a:p>
          </p:txBody>
        </p:sp>
        <p:sp>
          <p:nvSpPr>
            <p:cNvPr id="12" name="Text Box 12"/>
            <p:cNvSpPr txBox="1">
              <a:spLocks noChangeArrowheads="1"/>
            </p:cNvSpPr>
            <p:nvPr/>
          </p:nvSpPr>
          <p:spPr bwMode="auto">
            <a:xfrm>
              <a:off x="3304239" y="5537890"/>
              <a:ext cx="3500009" cy="771430"/>
            </a:xfrm>
            <a:prstGeom prst="rect">
              <a:avLst/>
            </a:prstGeom>
            <a:solidFill>
              <a:srgbClr val="00B0F0"/>
            </a:solidFill>
            <a:ln w="38100" algn="ctr">
              <a:noFill/>
              <a:miter lim="800000"/>
              <a:headEnd/>
              <a:tailEnd/>
            </a:ln>
            <a:scene3d>
              <a:camera prst="orthographicFront"/>
              <a:lightRig rig="threePt" dir="t"/>
            </a:scene3d>
            <a:sp3d>
              <a:bevelT w="165100" prst="coolSlant"/>
            </a:sp3d>
          </p:spPr>
          <p:txBody>
            <a:bodyPr lIns="61265" tIns="30632" rIns="61265" bIns="30632"/>
            <a:lstStyle/>
            <a:p>
              <a:pPr algn="ctr" eaLnBrk="0" hangingPunct="0">
                <a:defRPr/>
              </a:pPr>
              <a:endParaRPr lang="en-US" altLang="zh-CN" sz="1200" b="1" dirty="0" smtClean="0">
                <a:solidFill>
                  <a:schemeClr val="bg1"/>
                </a:solidFill>
                <a:ea typeface="MS Mincho" pitchFamily="49" charset="-128"/>
              </a:endParaRPr>
            </a:p>
            <a:p>
              <a:pPr algn="ctr" eaLnBrk="0" hangingPunct="0">
                <a:defRPr/>
              </a:pPr>
              <a:r>
                <a:rPr lang="en-US" altLang="zh-CN" sz="2000" b="1" dirty="0" smtClean="0">
                  <a:solidFill>
                    <a:schemeClr val="bg1"/>
                  </a:solidFill>
                  <a:ea typeface="MS Mincho" pitchFamily="49" charset="-128"/>
                </a:rPr>
                <a:t>The User</a:t>
              </a:r>
              <a:endParaRPr lang="en-US" sz="2000" b="1" dirty="0">
                <a:solidFill>
                  <a:schemeClr val="bg1"/>
                </a:solidFill>
                <a:ea typeface="MS Mincho" pitchFamily="49" charset="-128"/>
              </a:endParaRPr>
            </a:p>
          </p:txBody>
        </p:sp>
        <p:sp>
          <p:nvSpPr>
            <p:cNvPr id="14" name="Text Box 15"/>
            <p:cNvSpPr txBox="1">
              <a:spLocks noChangeArrowheads="1"/>
            </p:cNvSpPr>
            <p:nvPr/>
          </p:nvSpPr>
          <p:spPr bwMode="auto">
            <a:xfrm>
              <a:off x="206515" y="1358770"/>
              <a:ext cx="564133" cy="3272927"/>
            </a:xfrm>
            <a:prstGeom prst="rect">
              <a:avLst/>
            </a:prstGeom>
            <a:solidFill>
              <a:srgbClr val="99CC00"/>
            </a:solidFill>
            <a:ln w="9525">
              <a:noFill/>
              <a:miter lim="800000"/>
              <a:headEnd/>
              <a:tailEnd/>
            </a:ln>
            <a:effectLst>
              <a:glow rad="101600">
                <a:schemeClr val="accent2">
                  <a:satMod val="175000"/>
                  <a:alpha val="40000"/>
                </a:schemeClr>
              </a:glow>
              <a:innerShdw blurRad="63500" dist="50800" dir="2700000">
                <a:prstClr val="black">
                  <a:alpha val="50000"/>
                </a:prstClr>
              </a:innerShdw>
            </a:effectLst>
          </p:spPr>
          <p:txBody>
            <a:bodyPr/>
            <a:lstStyle/>
            <a:p>
              <a:pPr eaLnBrk="0" hangingPunct="0">
                <a:defRPr/>
              </a:pPr>
              <a:endParaRPr lang="es-CO" sz="2800">
                <a:solidFill>
                  <a:srgbClr val="000000"/>
                </a:solidFill>
              </a:endParaRPr>
            </a:p>
          </p:txBody>
        </p:sp>
        <p:sp>
          <p:nvSpPr>
            <p:cNvPr id="21520" name="Text Box 40"/>
            <p:cNvSpPr txBox="1">
              <a:spLocks noChangeArrowheads="1"/>
            </p:cNvSpPr>
            <p:nvPr/>
          </p:nvSpPr>
          <p:spPr bwMode="auto">
            <a:xfrm rot="10800000">
              <a:off x="148735" y="1700808"/>
              <a:ext cx="615553" cy="2596225"/>
            </a:xfrm>
            <a:prstGeom prst="rect">
              <a:avLst/>
            </a:prstGeom>
            <a:noFill/>
            <a:ln w="9525">
              <a:noFill/>
              <a:miter lim="800000"/>
              <a:headEnd/>
              <a:tailEnd/>
            </a:ln>
          </p:spPr>
          <p:txBody>
            <a:bodyPr vert="eaVert" wrap="none">
              <a:spAutoFit/>
            </a:bodyPr>
            <a:lstStyle/>
            <a:p>
              <a:pPr algn="ctr" eaLnBrk="0" hangingPunct="0"/>
              <a:r>
                <a:rPr lang="fr-FR" sz="1400" b="1">
                  <a:solidFill>
                    <a:srgbClr val="000000"/>
                  </a:solidFill>
                </a:rPr>
                <a:t>Conformity</a:t>
              </a:r>
              <a:r>
                <a:rPr lang="fr-FR" sz="1400" b="1">
                  <a:solidFill>
                    <a:schemeClr val="bg1"/>
                  </a:solidFill>
                </a:rPr>
                <a:t>  </a:t>
              </a:r>
              <a:r>
                <a:rPr lang="fr-FR" sz="1400" b="1">
                  <a:solidFill>
                    <a:srgbClr val="000000"/>
                  </a:solidFill>
                </a:rPr>
                <a:t>Assessment </a:t>
              </a:r>
            </a:p>
            <a:p>
              <a:pPr algn="ctr" eaLnBrk="0" hangingPunct="0"/>
              <a:r>
                <a:rPr lang="fr-FR" sz="1400" b="1">
                  <a:solidFill>
                    <a:srgbClr val="000000"/>
                  </a:solidFill>
                </a:rPr>
                <a:t>&amp;  Certification</a:t>
              </a:r>
              <a:endParaRPr lang="en-US" sz="1400" b="1">
                <a:solidFill>
                  <a:srgbClr val="000000"/>
                </a:solidFill>
              </a:endParaRPr>
            </a:p>
          </p:txBody>
        </p:sp>
        <p:cxnSp>
          <p:nvCxnSpPr>
            <p:cNvPr id="42" name="Straight Connector 41"/>
            <p:cNvCxnSpPr/>
            <p:nvPr/>
          </p:nvCxnSpPr>
          <p:spPr bwMode="auto">
            <a:xfrm>
              <a:off x="836613" y="819150"/>
              <a:ext cx="0" cy="3959225"/>
            </a:xfrm>
            <a:prstGeom prst="line">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bwMode="auto">
            <a:xfrm flipH="1">
              <a:off x="5832475" y="4464050"/>
              <a:ext cx="1935163"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auto">
            <a:xfrm rot="16200000" flipV="1">
              <a:off x="7419976" y="4122886"/>
              <a:ext cx="704850" cy="9525"/>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 Box 33"/>
            <p:cNvSpPr txBox="1">
              <a:spLocks noChangeArrowheads="1"/>
            </p:cNvSpPr>
            <p:nvPr/>
          </p:nvSpPr>
          <p:spPr bwMode="auto">
            <a:xfrm>
              <a:off x="4121950" y="4194085"/>
              <a:ext cx="1694182" cy="747083"/>
            </a:xfrm>
            <a:prstGeom prst="rect">
              <a:avLst/>
            </a:prstGeom>
            <a:solidFill>
              <a:srgbClr val="FFFF00"/>
            </a:solidFill>
            <a:ln w="57150">
              <a:solidFill>
                <a:srgbClr val="FFC000"/>
              </a:solidFill>
              <a:miter lim="800000"/>
              <a:headEnd/>
              <a:tailEnd/>
            </a:ln>
            <a:scene3d>
              <a:camera prst="orthographicFront"/>
              <a:lightRig rig="threePt" dir="t"/>
            </a:scene3d>
            <a:sp3d>
              <a:bevelT w="165100" prst="coolSlant"/>
            </a:sp3d>
          </p:spPr>
          <p:txBody>
            <a:bodyPr/>
            <a:lstStyle/>
            <a:p>
              <a:pPr algn="ctr" eaLnBrk="0" hangingPunct="0">
                <a:defRPr/>
              </a:pPr>
              <a:r>
                <a:rPr lang="en-US" altLang="zh-CN" sz="1100" b="1" dirty="0" smtClean="0">
                  <a:solidFill>
                    <a:srgbClr val="0070C0"/>
                  </a:solidFill>
                  <a:ea typeface="MS Mincho" pitchFamily="49" charset="-128"/>
                </a:rPr>
                <a:t>Declaration </a:t>
              </a:r>
              <a:r>
                <a:rPr lang="en-US" altLang="zh-CN" sz="1100" b="1" dirty="0">
                  <a:solidFill>
                    <a:srgbClr val="0070C0"/>
                  </a:solidFill>
                  <a:ea typeface="MS Mincho" pitchFamily="49" charset="-128"/>
                </a:rPr>
                <a:t>of</a:t>
              </a:r>
            </a:p>
            <a:p>
              <a:pPr algn="ctr" eaLnBrk="0" hangingPunct="0">
                <a:defRPr/>
              </a:pPr>
              <a:r>
                <a:rPr lang="en-US" altLang="zh-CN" sz="1100" b="1" dirty="0">
                  <a:solidFill>
                    <a:srgbClr val="0070C0"/>
                  </a:solidFill>
                  <a:ea typeface="MS Mincho" pitchFamily="49" charset="-128"/>
                </a:rPr>
                <a:t>Conformity (</a:t>
              </a:r>
              <a:r>
                <a:rPr lang="en-US" altLang="zh-CN" sz="1100" b="1" dirty="0" err="1">
                  <a:solidFill>
                    <a:srgbClr val="0070C0"/>
                  </a:solidFill>
                  <a:ea typeface="MS Mincho" pitchFamily="49" charset="-128"/>
                </a:rPr>
                <a:t>SDoC</a:t>
              </a:r>
              <a:r>
                <a:rPr lang="en-US" altLang="zh-CN" sz="1100" b="1" dirty="0">
                  <a:solidFill>
                    <a:srgbClr val="0070C0"/>
                  </a:solidFill>
                  <a:ea typeface="MS Mincho" pitchFamily="49" charset="-128"/>
                </a:rPr>
                <a:t>)</a:t>
              </a:r>
            </a:p>
            <a:p>
              <a:pPr algn="ctr" eaLnBrk="0" hangingPunct="0">
                <a:defRPr/>
              </a:pPr>
              <a:r>
                <a:rPr lang="en-US" altLang="zh-CN" sz="1100" b="1" dirty="0">
                  <a:solidFill>
                    <a:srgbClr val="0070C0"/>
                  </a:solidFill>
                  <a:ea typeface="MS Mincho" pitchFamily="49" charset="-128"/>
                </a:rPr>
                <a:t>(ISO/IEC 17050)</a:t>
              </a:r>
              <a:endParaRPr lang="en-US" sz="1100" b="1" dirty="0">
                <a:solidFill>
                  <a:srgbClr val="0070C0"/>
                </a:solidFill>
                <a:ea typeface="MS Mincho" pitchFamily="49" charset="-128"/>
              </a:endParaRPr>
            </a:p>
            <a:p>
              <a:pPr algn="ctr" eaLnBrk="0" hangingPunct="0">
                <a:defRPr/>
              </a:pPr>
              <a:endParaRPr lang="en-US" sz="900" dirty="0">
                <a:solidFill>
                  <a:schemeClr val="accent2"/>
                </a:solidFill>
                <a:ea typeface="MS Mincho" pitchFamily="49" charset="-128"/>
              </a:endParaRPr>
            </a:p>
          </p:txBody>
        </p:sp>
        <p:sp>
          <p:nvSpPr>
            <p:cNvPr id="108" name="Rectangle 107"/>
            <p:cNvSpPr/>
            <p:nvPr/>
          </p:nvSpPr>
          <p:spPr bwMode="auto">
            <a:xfrm>
              <a:off x="2951820" y="1251596"/>
              <a:ext cx="1845205" cy="2672460"/>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000">
                <a:solidFill>
                  <a:srgbClr val="FFFFFF"/>
                </a:solidFill>
              </a:endParaRPr>
            </a:p>
          </p:txBody>
        </p:sp>
        <p:sp>
          <p:nvSpPr>
            <p:cNvPr id="10" name="Text Box 7"/>
            <p:cNvSpPr txBox="1">
              <a:spLocks noChangeArrowheads="1"/>
            </p:cNvSpPr>
            <p:nvPr/>
          </p:nvSpPr>
          <p:spPr bwMode="auto">
            <a:xfrm>
              <a:off x="3041830" y="1960181"/>
              <a:ext cx="1620179" cy="1120924"/>
            </a:xfrm>
            <a:prstGeom prst="rect">
              <a:avLst/>
            </a:prstGeom>
            <a:solidFill>
              <a:schemeClr val="accent1">
                <a:lumMod val="40000"/>
                <a:lumOff val="60000"/>
              </a:schemeClr>
            </a:solidFill>
            <a:ln w="28575">
              <a:solidFill>
                <a:srgbClr val="00B050"/>
              </a:solidFill>
              <a:miter lim="800000"/>
              <a:headEnd/>
              <a:tailEnd/>
            </a:ln>
            <a:scene3d>
              <a:camera prst="orthographicFront"/>
              <a:lightRig rig="threePt" dir="t"/>
            </a:scene3d>
            <a:sp3d>
              <a:bevelT w="165100" prst="coolSlant"/>
            </a:sp3d>
          </p:spPr>
          <p:txBody>
            <a:bodyPr/>
            <a:lstStyle/>
            <a:p>
              <a:pPr algn="ctr" eaLnBrk="0" hangingPunct="0">
                <a:defRPr/>
              </a:pPr>
              <a:r>
                <a:rPr lang="en-US" altLang="zh-CN" sz="1000" b="1">
                  <a:solidFill>
                    <a:srgbClr val="14447A"/>
                  </a:solidFill>
                  <a:ea typeface="MS Mincho" pitchFamily="49" charset="-128"/>
                </a:rPr>
                <a:t>Tests performed in </a:t>
              </a:r>
            </a:p>
            <a:p>
              <a:pPr algn="ctr" eaLnBrk="0" hangingPunct="0">
                <a:defRPr/>
              </a:pPr>
              <a:r>
                <a:rPr lang="en-US" altLang="zh-CN" sz="1000" b="1">
                  <a:solidFill>
                    <a:srgbClr val="14447A"/>
                  </a:solidFill>
                  <a:ea typeface="MS Mincho" pitchFamily="49" charset="-128"/>
                </a:rPr>
                <a:t>a lab agreed by an Accredited</a:t>
              </a:r>
            </a:p>
            <a:p>
              <a:pPr algn="ctr" eaLnBrk="0" hangingPunct="0">
                <a:defRPr/>
              </a:pPr>
              <a:r>
                <a:rPr lang="en-US" altLang="zh-CN" sz="1000" b="1">
                  <a:solidFill>
                    <a:srgbClr val="14447A"/>
                  </a:solidFill>
                  <a:ea typeface="MS Mincho" pitchFamily="49" charset="-128"/>
                </a:rPr>
                <a:t> Certification Body</a:t>
              </a:r>
            </a:p>
            <a:p>
              <a:pPr algn="ctr" eaLnBrk="0" hangingPunct="0">
                <a:defRPr/>
              </a:pPr>
              <a:r>
                <a:rPr lang="en-US" altLang="zh-CN" sz="1000" b="1">
                  <a:solidFill>
                    <a:srgbClr val="14447A"/>
                  </a:solidFill>
                  <a:ea typeface="MS Mincho" pitchFamily="49" charset="-128"/>
                </a:rPr>
                <a:t>(ISO/IEC guide 65)</a:t>
              </a:r>
            </a:p>
            <a:p>
              <a:pPr algn="ctr" eaLnBrk="0" hangingPunct="0">
                <a:defRPr/>
              </a:pPr>
              <a:r>
                <a:rPr lang="en-US" altLang="zh-CN" sz="1000" b="1">
                  <a:solidFill>
                    <a:srgbClr val="14447A"/>
                  </a:solidFill>
                  <a:ea typeface="MS Mincho" pitchFamily="49" charset="-128"/>
                </a:rPr>
                <a:t>(Rec. ITU-T X.290)</a:t>
              </a:r>
              <a:endParaRPr lang="en-US" sz="1000" b="1">
                <a:solidFill>
                  <a:srgbClr val="14447A"/>
                </a:solidFill>
                <a:ea typeface="MS Mincho" pitchFamily="49" charset="-128"/>
              </a:endParaRPr>
            </a:p>
            <a:p>
              <a:pPr algn="ctr" eaLnBrk="0" hangingPunct="0">
                <a:defRPr/>
              </a:pPr>
              <a:endParaRPr lang="en-US" sz="1000">
                <a:solidFill>
                  <a:srgbClr val="14447A"/>
                </a:solidFill>
                <a:ea typeface="MS Mincho" pitchFamily="49" charset="-128"/>
              </a:endParaRPr>
            </a:p>
          </p:txBody>
        </p:sp>
        <p:sp>
          <p:nvSpPr>
            <p:cNvPr id="52" name="Text Box 26"/>
            <p:cNvSpPr txBox="1">
              <a:spLocks noChangeArrowheads="1"/>
            </p:cNvSpPr>
            <p:nvPr/>
          </p:nvSpPr>
          <p:spPr bwMode="auto">
            <a:xfrm>
              <a:off x="3082987" y="1313765"/>
              <a:ext cx="1534018" cy="411067"/>
            </a:xfrm>
            <a:prstGeom prst="rect">
              <a:avLst/>
            </a:prstGeom>
            <a:solidFill>
              <a:schemeClr val="accent1">
                <a:lumMod val="40000"/>
                <a:lumOff val="60000"/>
              </a:schemeClr>
            </a:solidFill>
            <a:ln w="28575">
              <a:solidFill>
                <a:srgbClr val="00B050"/>
              </a:solidFill>
              <a:miter lim="800000"/>
              <a:headEnd/>
              <a:tailEnd/>
            </a:ln>
            <a:scene3d>
              <a:camera prst="orthographicFront"/>
              <a:lightRig rig="threePt" dir="t"/>
            </a:scene3d>
            <a:sp3d>
              <a:bevelT w="165100" prst="coolSlant"/>
            </a:sp3d>
          </p:spPr>
          <p:txBody>
            <a:bodyPr anchor="ctr"/>
            <a:lstStyle/>
            <a:p>
              <a:pPr algn="ctr" eaLnBrk="0" hangingPunct="0">
                <a:defRPr/>
              </a:pPr>
              <a:r>
                <a:rPr lang="en-US" altLang="zh-CN" sz="1400" b="1">
                  <a:solidFill>
                    <a:srgbClr val="14447A"/>
                  </a:solidFill>
                  <a:ea typeface="SimSun" pitchFamily="2" charset="-122"/>
                </a:rPr>
                <a:t>Route 2</a:t>
              </a:r>
              <a:endParaRPr lang="en-US" sz="1400" b="1">
                <a:solidFill>
                  <a:srgbClr val="14447A"/>
                </a:solidFill>
              </a:endParaRPr>
            </a:p>
          </p:txBody>
        </p:sp>
        <p:cxnSp>
          <p:nvCxnSpPr>
            <p:cNvPr id="183" name="Straight Arrow Connector 182"/>
            <p:cNvCxnSpPr/>
            <p:nvPr/>
          </p:nvCxnSpPr>
          <p:spPr bwMode="auto">
            <a:xfrm flipV="1">
              <a:off x="1962150" y="4554538"/>
              <a:ext cx="2114550" cy="12700"/>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 Box 7"/>
            <p:cNvSpPr txBox="1">
              <a:spLocks noChangeArrowheads="1"/>
            </p:cNvSpPr>
            <p:nvPr/>
          </p:nvSpPr>
          <p:spPr bwMode="auto">
            <a:xfrm>
              <a:off x="3028767" y="3212976"/>
              <a:ext cx="1674186" cy="678219"/>
            </a:xfrm>
            <a:prstGeom prst="rect">
              <a:avLst/>
            </a:prstGeom>
            <a:solidFill>
              <a:schemeClr val="accent1">
                <a:lumMod val="40000"/>
                <a:lumOff val="60000"/>
              </a:schemeClr>
            </a:solidFill>
            <a:ln w="28575">
              <a:solidFill>
                <a:srgbClr val="00B050"/>
              </a:solidFill>
              <a:miter lim="800000"/>
              <a:headEnd/>
              <a:tailEnd/>
            </a:ln>
            <a:scene3d>
              <a:camera prst="orthographicFront"/>
              <a:lightRig rig="threePt" dir="t"/>
            </a:scene3d>
            <a:sp3d>
              <a:bevelT w="165100" prst="coolSlant"/>
            </a:sp3d>
          </p:spPr>
          <p:txBody>
            <a:bodyPr/>
            <a:lstStyle/>
            <a:p>
              <a:pPr algn="ctr" eaLnBrk="0" hangingPunct="0">
                <a:defRPr/>
              </a:pPr>
              <a:r>
                <a:rPr lang="en-US" altLang="zh-CN" sz="1000" b="1" dirty="0">
                  <a:solidFill>
                    <a:schemeClr val="tx2">
                      <a:lumMod val="75000"/>
                    </a:schemeClr>
                  </a:solidFill>
                  <a:ea typeface="MS Mincho" pitchFamily="49" charset="-128"/>
                  <a:cs typeface="+mn-cs"/>
                </a:rPr>
                <a:t>Conformity Certificate issued by the Certification Body</a:t>
              </a:r>
              <a:r>
                <a:rPr lang="en-US" altLang="zh-CN" sz="1000" dirty="0">
                  <a:solidFill>
                    <a:schemeClr val="tx2">
                      <a:lumMod val="75000"/>
                    </a:schemeClr>
                  </a:solidFill>
                  <a:ea typeface="MS Mincho" pitchFamily="49" charset="-128"/>
                  <a:cs typeface="+mn-cs"/>
                </a:rPr>
                <a:t> </a:t>
              </a:r>
            </a:p>
          </p:txBody>
        </p:sp>
        <p:cxnSp>
          <p:nvCxnSpPr>
            <p:cNvPr id="87" name="Straight Arrow Connector 86"/>
            <p:cNvCxnSpPr>
              <a:stCxn id="10" idx="2"/>
              <a:endCxn id="35" idx="0"/>
            </p:cNvCxnSpPr>
            <p:nvPr/>
          </p:nvCxnSpPr>
          <p:spPr bwMode="auto">
            <a:xfrm>
              <a:off x="3851920" y="3081105"/>
              <a:ext cx="13940" cy="131871"/>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886" name="Conector de seta reta 5"/>
            <p:cNvCxnSpPr>
              <a:cxnSpLocks noChangeShapeType="1"/>
              <a:stCxn id="0" idx="2"/>
              <a:endCxn id="0" idx="0"/>
            </p:cNvCxnSpPr>
            <p:nvPr/>
          </p:nvCxnSpPr>
          <p:spPr bwMode="auto">
            <a:xfrm>
              <a:off x="3849688" y="1725613"/>
              <a:ext cx="1587" cy="234950"/>
            </a:xfrm>
            <a:prstGeom prst="straightConnector1">
              <a:avLst/>
            </a:prstGeom>
            <a:noFill/>
            <a:ln w="28575" algn="ctr">
              <a:solidFill>
                <a:schemeClr val="tx2">
                  <a:lumMod val="75000"/>
                </a:schemeClr>
              </a:solidFill>
              <a:round/>
              <a:headEnd type="none" w="med" len="med"/>
              <a:tailEnd type="triangle" w="med" len="med"/>
            </a:ln>
          </p:spPr>
        </p:cxnSp>
        <p:sp>
          <p:nvSpPr>
            <p:cNvPr id="107" name="Rectangle 106"/>
            <p:cNvSpPr/>
            <p:nvPr/>
          </p:nvSpPr>
          <p:spPr bwMode="auto">
            <a:xfrm>
              <a:off x="1106615" y="1251595"/>
              <a:ext cx="1703026" cy="3099708"/>
            </a:xfrm>
            <a:prstGeom prst="rect">
              <a:avLst/>
            </a:prstGeom>
            <a:solidFill>
              <a:srgbClr val="92D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000">
                <a:solidFill>
                  <a:srgbClr val="FFFFFF"/>
                </a:solidFill>
              </a:endParaRPr>
            </a:p>
          </p:txBody>
        </p:sp>
        <p:sp>
          <p:nvSpPr>
            <p:cNvPr id="18" name="Text Box 26"/>
            <p:cNvSpPr txBox="1">
              <a:spLocks noChangeArrowheads="1"/>
            </p:cNvSpPr>
            <p:nvPr/>
          </p:nvSpPr>
          <p:spPr bwMode="auto">
            <a:xfrm>
              <a:off x="1189461" y="1313765"/>
              <a:ext cx="1534018" cy="411067"/>
            </a:xfrm>
            <a:prstGeom prst="rect">
              <a:avLst/>
            </a:prstGeom>
            <a:solidFill>
              <a:schemeClr val="accent1">
                <a:lumMod val="40000"/>
                <a:lumOff val="60000"/>
              </a:schemeClr>
            </a:solidFill>
            <a:ln w="28575">
              <a:solidFill>
                <a:srgbClr val="0070C0"/>
              </a:solidFill>
              <a:miter lim="800000"/>
              <a:headEnd/>
              <a:tailEnd/>
            </a:ln>
            <a:scene3d>
              <a:camera prst="orthographicFront"/>
              <a:lightRig rig="threePt" dir="t"/>
            </a:scene3d>
            <a:sp3d>
              <a:bevelT w="165100" prst="coolSlant"/>
            </a:sp3d>
          </p:spPr>
          <p:txBody>
            <a:bodyPr anchor="ctr"/>
            <a:lstStyle/>
            <a:p>
              <a:pPr algn="ctr" eaLnBrk="0" hangingPunct="0">
                <a:defRPr/>
              </a:pPr>
              <a:r>
                <a:rPr lang="en-US" altLang="zh-CN" sz="1400" b="1">
                  <a:solidFill>
                    <a:srgbClr val="14447A"/>
                  </a:solidFill>
                  <a:ea typeface="SimSun" pitchFamily="2" charset="-122"/>
                </a:rPr>
                <a:t>Route 1</a:t>
              </a:r>
              <a:endParaRPr lang="en-US" sz="1400" b="1">
                <a:solidFill>
                  <a:srgbClr val="14447A"/>
                </a:solidFill>
              </a:endParaRPr>
            </a:p>
          </p:txBody>
        </p:sp>
        <p:sp>
          <p:nvSpPr>
            <p:cNvPr id="11" name="Text Box 8"/>
            <p:cNvSpPr txBox="1">
              <a:spLocks noChangeArrowheads="1"/>
            </p:cNvSpPr>
            <p:nvPr/>
          </p:nvSpPr>
          <p:spPr bwMode="auto">
            <a:xfrm>
              <a:off x="1197522" y="2095197"/>
              <a:ext cx="1522109" cy="1386153"/>
            </a:xfrm>
            <a:prstGeom prst="rect">
              <a:avLst/>
            </a:prstGeom>
            <a:solidFill>
              <a:schemeClr val="accent1">
                <a:lumMod val="40000"/>
                <a:lumOff val="60000"/>
              </a:schemeClr>
            </a:solidFill>
            <a:ln w="28575">
              <a:solidFill>
                <a:srgbClr val="0070C0"/>
              </a:solidFill>
              <a:miter lim="800000"/>
              <a:headEnd/>
              <a:tailEnd/>
            </a:ln>
            <a:scene3d>
              <a:camera prst="orthographicFront"/>
              <a:lightRig rig="threePt" dir="t"/>
            </a:scene3d>
            <a:sp3d>
              <a:bevelT w="165100" prst="coolSlant"/>
            </a:sp3d>
          </p:spPr>
          <p:txBody>
            <a:bodyPr/>
            <a:lstStyle/>
            <a:p>
              <a:pPr algn="ctr" eaLnBrk="0" hangingPunct="0">
                <a:defRPr/>
              </a:pPr>
              <a:r>
                <a:rPr lang="en-US" altLang="zh-CN" sz="1000" b="1" dirty="0">
                  <a:solidFill>
                    <a:srgbClr val="14447A"/>
                  </a:solidFill>
                  <a:ea typeface="MS Mincho" pitchFamily="49" charset="-128"/>
                </a:rPr>
                <a:t> </a:t>
              </a:r>
            </a:p>
            <a:p>
              <a:pPr algn="ctr" eaLnBrk="0" hangingPunct="0">
                <a:defRPr/>
              </a:pPr>
              <a:r>
                <a:rPr lang="en-US" altLang="zh-CN" sz="1000" b="1" dirty="0" smtClean="0">
                  <a:solidFill>
                    <a:srgbClr val="14447A"/>
                  </a:solidFill>
                  <a:ea typeface="MS Mincho" pitchFamily="49" charset="-128"/>
                </a:rPr>
                <a:t>Tests </a:t>
              </a:r>
              <a:r>
                <a:rPr lang="en-US" altLang="zh-CN" sz="1000" b="1" dirty="0">
                  <a:solidFill>
                    <a:srgbClr val="14447A"/>
                  </a:solidFill>
                  <a:ea typeface="MS Mincho" pitchFamily="49" charset="-128"/>
                </a:rPr>
                <a:t>performed by an accredited lab</a:t>
              </a:r>
            </a:p>
            <a:p>
              <a:pPr algn="ctr" eaLnBrk="0" hangingPunct="0">
                <a:defRPr/>
              </a:pPr>
              <a:r>
                <a:rPr lang="en-US" altLang="zh-CN" sz="1000" b="1" dirty="0">
                  <a:solidFill>
                    <a:srgbClr val="14447A"/>
                  </a:solidFill>
                  <a:ea typeface="MS Mincho" pitchFamily="49" charset="-128"/>
                </a:rPr>
                <a:t>(ISO/IEC 17025)</a:t>
              </a:r>
            </a:p>
            <a:p>
              <a:pPr algn="ctr" eaLnBrk="0" hangingPunct="0">
                <a:defRPr/>
              </a:pPr>
              <a:r>
                <a:rPr lang="en-US" altLang="zh-CN" sz="1000" b="1" dirty="0">
                  <a:solidFill>
                    <a:srgbClr val="14447A"/>
                  </a:solidFill>
                  <a:ea typeface="MS Mincho" pitchFamily="49" charset="-128"/>
                </a:rPr>
                <a:t>(Rec. ITU-T X.290)</a:t>
              </a:r>
            </a:p>
            <a:p>
              <a:pPr algn="ctr" eaLnBrk="0" hangingPunct="0">
                <a:defRPr/>
              </a:pPr>
              <a:endParaRPr lang="en-US" sz="1000" dirty="0">
                <a:solidFill>
                  <a:srgbClr val="14447A"/>
                </a:solidFill>
                <a:ea typeface="MS Mincho" pitchFamily="49" charset="-128"/>
              </a:endParaRPr>
            </a:p>
          </p:txBody>
        </p:sp>
        <p:sp>
          <p:nvSpPr>
            <p:cNvPr id="37" name="Text Box 7"/>
            <p:cNvSpPr txBox="1">
              <a:spLocks noChangeArrowheads="1"/>
            </p:cNvSpPr>
            <p:nvPr/>
          </p:nvSpPr>
          <p:spPr bwMode="auto">
            <a:xfrm>
              <a:off x="1234466" y="3702161"/>
              <a:ext cx="1429730" cy="581934"/>
            </a:xfrm>
            <a:prstGeom prst="rect">
              <a:avLst/>
            </a:prstGeom>
            <a:solidFill>
              <a:schemeClr val="accent1">
                <a:lumMod val="40000"/>
                <a:lumOff val="60000"/>
              </a:schemeClr>
            </a:solidFill>
            <a:ln w="28575">
              <a:solidFill>
                <a:srgbClr val="00B050"/>
              </a:solidFill>
              <a:miter lim="800000"/>
              <a:headEnd/>
              <a:tailEnd/>
            </a:ln>
            <a:scene3d>
              <a:camera prst="orthographicFront"/>
              <a:lightRig rig="threePt" dir="t"/>
            </a:scene3d>
            <a:sp3d>
              <a:bevelT w="165100" prst="coolSlant"/>
            </a:sp3d>
          </p:spPr>
          <p:txBody>
            <a:bodyPr/>
            <a:lstStyle/>
            <a:p>
              <a:pPr algn="ctr" eaLnBrk="0" hangingPunct="0">
                <a:defRPr/>
              </a:pPr>
              <a:r>
                <a:rPr lang="en-US" altLang="zh-CN" sz="1000" b="1" dirty="0">
                  <a:solidFill>
                    <a:schemeClr val="tx2">
                      <a:lumMod val="75000"/>
                    </a:schemeClr>
                  </a:solidFill>
                  <a:ea typeface="MS Mincho" pitchFamily="49" charset="-128"/>
                  <a:cs typeface="+mn-cs"/>
                </a:rPr>
                <a:t>Conformity Certificate issued by the test lab</a:t>
              </a:r>
              <a:r>
                <a:rPr lang="en-US" altLang="zh-CN" sz="1000" dirty="0">
                  <a:solidFill>
                    <a:schemeClr val="tx2">
                      <a:lumMod val="75000"/>
                    </a:schemeClr>
                  </a:solidFill>
                  <a:ea typeface="MS Mincho" pitchFamily="49" charset="-128"/>
                  <a:cs typeface="+mn-cs"/>
                </a:rPr>
                <a:t> </a:t>
              </a:r>
            </a:p>
          </p:txBody>
        </p:sp>
        <p:cxnSp>
          <p:nvCxnSpPr>
            <p:cNvPr id="48" name="Straight Arrow Connector 47"/>
            <p:cNvCxnSpPr>
              <a:stCxn id="0" idx="2"/>
              <a:endCxn id="0" idx="0"/>
            </p:cNvCxnSpPr>
            <p:nvPr/>
          </p:nvCxnSpPr>
          <p:spPr bwMode="auto">
            <a:xfrm>
              <a:off x="1955800" y="1725613"/>
              <a:ext cx="3175" cy="369887"/>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bwMode="auto">
            <a:xfrm>
              <a:off x="1954213" y="3443288"/>
              <a:ext cx="7937" cy="300037"/>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035050" y="863600"/>
              <a:ext cx="3932238" cy="0"/>
            </a:xfrm>
            <a:prstGeom prst="line">
              <a:avLst/>
            </a:prstGeom>
            <a:ln w="28575">
              <a:solidFill>
                <a:srgbClr val="00B05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128963" y="4029075"/>
              <a:ext cx="0" cy="479425"/>
            </a:xfrm>
            <a:prstGeom prst="line">
              <a:avLst/>
            </a:prstGeom>
            <a:ln w="28575">
              <a:solidFill>
                <a:srgbClr val="00B05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1004888" y="4508500"/>
              <a:ext cx="2124075" cy="0"/>
            </a:xfrm>
            <a:prstGeom prst="line">
              <a:avLst/>
            </a:prstGeom>
            <a:ln w="28575">
              <a:solidFill>
                <a:srgbClr val="00B05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955675" y="863600"/>
              <a:ext cx="0" cy="3644900"/>
            </a:xfrm>
            <a:prstGeom prst="line">
              <a:avLst/>
            </a:prstGeom>
            <a:ln w="28575">
              <a:solidFill>
                <a:srgbClr val="00B05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1126433" y="863600"/>
              <a:ext cx="3557384" cy="307777"/>
            </a:xfrm>
            <a:prstGeom prst="rect">
              <a:avLst/>
            </a:prstGeom>
            <a:ln>
              <a:solidFill>
                <a:srgbClr val="00B050"/>
              </a:solidFill>
            </a:ln>
          </p:spPr>
          <p:txBody>
            <a:bodyPr wrap="none">
              <a:spAutoFit/>
            </a:bodyPr>
            <a:lstStyle/>
            <a:p>
              <a:pPr algn="ctr" eaLnBrk="0" hangingPunct="0">
                <a:defRPr/>
              </a:pPr>
              <a:r>
                <a:rPr lang="en-US" altLang="zh-CN" sz="1400" b="1" dirty="0">
                  <a:solidFill>
                    <a:schemeClr val="tx2">
                      <a:lumMod val="75000"/>
                    </a:schemeClr>
                  </a:solidFill>
                  <a:ea typeface="MS Mincho" pitchFamily="49" charset="-128"/>
                </a:rPr>
                <a:t>ISO/IEC Assessment Procedures </a:t>
              </a:r>
            </a:p>
          </p:txBody>
        </p:sp>
        <p:cxnSp>
          <p:nvCxnSpPr>
            <p:cNvPr id="70" name="Straight Connector 69"/>
            <p:cNvCxnSpPr/>
            <p:nvPr/>
          </p:nvCxnSpPr>
          <p:spPr>
            <a:xfrm>
              <a:off x="1949450" y="4284663"/>
              <a:ext cx="12700" cy="269875"/>
            </a:xfrm>
            <a:prstGeom prst="line">
              <a:avLst/>
            </a:prstGeom>
            <a:ln w="28575">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897313" y="3924300"/>
              <a:ext cx="0" cy="630238"/>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574" name="Line 4"/>
            <p:cNvSpPr>
              <a:spLocks noChangeShapeType="1"/>
            </p:cNvSpPr>
            <p:nvPr/>
          </p:nvSpPr>
          <p:spPr bwMode="auto">
            <a:xfrm>
              <a:off x="5345113" y="1233488"/>
              <a:ext cx="0" cy="98425"/>
            </a:xfrm>
            <a:prstGeom prst="line">
              <a:avLst/>
            </a:prstGeom>
            <a:noFill/>
            <a:ln w="12700">
              <a:noFill/>
              <a:round/>
              <a:headEnd/>
              <a:tailEnd/>
            </a:ln>
          </p:spPr>
          <p:txBody>
            <a:bodyPr/>
            <a:lstStyle/>
            <a:p>
              <a:endParaRPr lang="en-US" sz="1400"/>
            </a:p>
          </p:txBody>
        </p:sp>
        <p:sp>
          <p:nvSpPr>
            <p:cNvPr id="106" name="Rectangle 105"/>
            <p:cNvSpPr/>
            <p:nvPr/>
          </p:nvSpPr>
          <p:spPr bwMode="auto">
            <a:xfrm>
              <a:off x="5112060" y="1247724"/>
              <a:ext cx="1665185" cy="2676331"/>
            </a:xfrm>
            <a:prstGeom prst="rect">
              <a:avLst/>
            </a:prstGeom>
            <a:solidFill>
              <a:schemeClr val="accent6"/>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000">
                <a:solidFill>
                  <a:srgbClr val="FFFFFF"/>
                </a:solidFill>
              </a:endParaRPr>
            </a:p>
          </p:txBody>
        </p:sp>
        <p:sp>
          <p:nvSpPr>
            <p:cNvPr id="53" name="Text Box 26"/>
            <p:cNvSpPr txBox="1">
              <a:spLocks noChangeArrowheads="1"/>
            </p:cNvSpPr>
            <p:nvPr/>
          </p:nvSpPr>
          <p:spPr bwMode="auto">
            <a:xfrm>
              <a:off x="5157065" y="1307743"/>
              <a:ext cx="1534018" cy="411067"/>
            </a:xfrm>
            <a:prstGeom prst="rect">
              <a:avLst/>
            </a:prstGeom>
            <a:solidFill>
              <a:schemeClr val="accent3">
                <a:lumMod val="60000"/>
                <a:lumOff val="40000"/>
              </a:schemeClr>
            </a:solidFill>
            <a:ln w="28575">
              <a:solidFill>
                <a:srgbClr val="FF0000"/>
              </a:solidFill>
              <a:miter lim="800000"/>
              <a:headEnd/>
              <a:tailEnd/>
            </a:ln>
            <a:scene3d>
              <a:camera prst="orthographicFront"/>
              <a:lightRig rig="threePt" dir="t"/>
            </a:scene3d>
            <a:sp3d>
              <a:bevelT w="165100" prst="coolSlant"/>
            </a:sp3d>
          </p:spPr>
          <p:txBody>
            <a:bodyPr anchor="ctr"/>
            <a:lstStyle/>
            <a:p>
              <a:pPr algn="ctr" eaLnBrk="0" hangingPunct="0">
                <a:defRPr/>
              </a:pPr>
              <a:r>
                <a:rPr lang="en-US" altLang="zh-CN" sz="1400" b="1">
                  <a:solidFill>
                    <a:srgbClr val="C00000"/>
                  </a:solidFill>
                  <a:ea typeface="SimSun" pitchFamily="2" charset="-122"/>
                </a:rPr>
                <a:t>Route 3</a:t>
              </a:r>
              <a:endParaRPr lang="en-US" sz="1400" b="1">
                <a:solidFill>
                  <a:srgbClr val="C00000"/>
                </a:solidFill>
              </a:endParaRPr>
            </a:p>
          </p:txBody>
        </p:sp>
        <p:sp>
          <p:nvSpPr>
            <p:cNvPr id="54" name="Text Box 7"/>
            <p:cNvSpPr txBox="1">
              <a:spLocks noChangeArrowheads="1"/>
            </p:cNvSpPr>
            <p:nvPr/>
          </p:nvSpPr>
          <p:spPr bwMode="auto">
            <a:xfrm>
              <a:off x="5202070" y="1939035"/>
              <a:ext cx="1485165" cy="1129925"/>
            </a:xfrm>
            <a:prstGeom prst="rect">
              <a:avLst/>
            </a:prstGeom>
            <a:solidFill>
              <a:srgbClr val="FFFFFF"/>
            </a:solidFill>
            <a:ln w="28575">
              <a:solidFill>
                <a:srgbClr val="FF0000"/>
              </a:solidFill>
              <a:miter lim="800000"/>
              <a:headEnd/>
              <a:tailEnd/>
            </a:ln>
            <a:scene3d>
              <a:camera prst="orthographicFront"/>
              <a:lightRig rig="threePt" dir="t"/>
            </a:scene3d>
            <a:sp3d>
              <a:bevelT w="165100" prst="coolSlant"/>
            </a:sp3d>
          </p:spPr>
          <p:txBody>
            <a:bodyPr/>
            <a:lstStyle/>
            <a:p>
              <a:pPr algn="ctr" eaLnBrk="0" hangingPunct="0">
                <a:defRPr/>
              </a:pPr>
              <a:r>
                <a:rPr lang="en-US" altLang="zh-CN" sz="1000" b="1" dirty="0">
                  <a:solidFill>
                    <a:srgbClr val="C00000"/>
                  </a:solidFill>
                  <a:ea typeface="MS Mincho" pitchFamily="49" charset="-128"/>
                </a:rPr>
                <a:t>Tests performed  in </a:t>
              </a:r>
            </a:p>
            <a:p>
              <a:pPr algn="ctr" eaLnBrk="0" hangingPunct="0">
                <a:defRPr/>
              </a:pPr>
              <a:r>
                <a:rPr lang="en-US" altLang="zh-CN" sz="1000" b="1" dirty="0">
                  <a:solidFill>
                    <a:srgbClr val="C00000"/>
                  </a:solidFill>
                  <a:ea typeface="MS Mincho" pitchFamily="49" charset="-128"/>
                </a:rPr>
                <a:t>a lab selected by an</a:t>
              </a:r>
            </a:p>
            <a:p>
              <a:pPr algn="ctr" eaLnBrk="0" hangingPunct="0">
                <a:defRPr/>
              </a:pPr>
              <a:r>
                <a:rPr lang="en-US" altLang="zh-CN" sz="1000" b="1" dirty="0">
                  <a:solidFill>
                    <a:srgbClr val="C00000"/>
                  </a:solidFill>
                  <a:ea typeface="MS Mincho" pitchFamily="49" charset="-128"/>
                </a:rPr>
                <a:t> ITU-T A.5 agreed SDO/Forum/</a:t>
              </a:r>
              <a:r>
                <a:rPr lang="en-US" altLang="zh-CN" sz="1000" b="1" dirty="0" err="1">
                  <a:solidFill>
                    <a:srgbClr val="C00000"/>
                  </a:solidFill>
                  <a:ea typeface="MS Mincho" pitchFamily="49" charset="-128"/>
                </a:rPr>
                <a:t>MoUs</a:t>
              </a:r>
              <a:r>
                <a:rPr lang="en-US" altLang="zh-CN" sz="1000" b="1" dirty="0">
                  <a:solidFill>
                    <a:srgbClr val="C00000"/>
                  </a:solidFill>
                  <a:ea typeface="MS Mincho" pitchFamily="49" charset="-128"/>
                </a:rPr>
                <a:t>  </a:t>
              </a:r>
            </a:p>
            <a:p>
              <a:pPr algn="ctr" eaLnBrk="0" hangingPunct="0">
                <a:defRPr/>
              </a:pPr>
              <a:r>
                <a:rPr lang="en-US" altLang="zh-CN" sz="1000" b="1" dirty="0">
                  <a:solidFill>
                    <a:srgbClr val="C00000"/>
                  </a:solidFill>
                  <a:ea typeface="MS Mincho" pitchFamily="49" charset="-128"/>
                </a:rPr>
                <a:t>(Rec. ITU-T X.290)</a:t>
              </a:r>
              <a:endParaRPr lang="en-US" sz="1000" b="1" dirty="0">
                <a:solidFill>
                  <a:srgbClr val="C00000"/>
                </a:solidFill>
                <a:ea typeface="MS Mincho" pitchFamily="49" charset="-128"/>
              </a:endParaRPr>
            </a:p>
            <a:p>
              <a:pPr algn="ctr" eaLnBrk="0" hangingPunct="0">
                <a:defRPr/>
              </a:pPr>
              <a:endParaRPr lang="en-US" altLang="zh-CN" sz="1000" b="1" dirty="0">
                <a:solidFill>
                  <a:srgbClr val="C00000"/>
                </a:solidFill>
                <a:ea typeface="MS Mincho" pitchFamily="49" charset="-128"/>
              </a:endParaRPr>
            </a:p>
            <a:p>
              <a:pPr algn="ctr" eaLnBrk="0" hangingPunct="0">
                <a:defRPr/>
              </a:pPr>
              <a:endParaRPr lang="en-US" sz="1000" b="1" dirty="0">
                <a:solidFill>
                  <a:srgbClr val="C00000"/>
                </a:solidFill>
                <a:ea typeface="MS Mincho" pitchFamily="49" charset="-128"/>
              </a:endParaRPr>
            </a:p>
            <a:p>
              <a:pPr algn="ctr" eaLnBrk="0" hangingPunct="0">
                <a:defRPr/>
              </a:pPr>
              <a:r>
                <a:rPr lang="en-US" altLang="zh-CN" sz="1000" dirty="0">
                  <a:solidFill>
                    <a:srgbClr val="C00000"/>
                  </a:solidFill>
                  <a:ea typeface="MS Mincho" pitchFamily="49" charset="-128"/>
                </a:rPr>
                <a:t> </a:t>
              </a:r>
            </a:p>
          </p:txBody>
        </p:sp>
        <p:sp>
          <p:nvSpPr>
            <p:cNvPr id="55" name="Text Box 7"/>
            <p:cNvSpPr txBox="1">
              <a:spLocks noChangeArrowheads="1"/>
            </p:cNvSpPr>
            <p:nvPr/>
          </p:nvSpPr>
          <p:spPr bwMode="auto">
            <a:xfrm>
              <a:off x="5235061" y="3137992"/>
              <a:ext cx="1440160" cy="729082"/>
            </a:xfrm>
            <a:prstGeom prst="rect">
              <a:avLst/>
            </a:prstGeom>
            <a:solidFill>
              <a:srgbClr val="FFFFFF"/>
            </a:solidFill>
            <a:ln w="28575">
              <a:solidFill>
                <a:srgbClr val="FF0000"/>
              </a:solidFill>
              <a:miter lim="800000"/>
              <a:headEnd/>
              <a:tailEnd/>
            </a:ln>
            <a:scene3d>
              <a:camera prst="orthographicFront"/>
              <a:lightRig rig="threePt" dir="t"/>
            </a:scene3d>
            <a:sp3d>
              <a:bevelT w="165100" prst="coolSlant"/>
            </a:sp3d>
          </p:spPr>
          <p:txBody>
            <a:bodyPr/>
            <a:lstStyle/>
            <a:p>
              <a:pPr algn="ctr" eaLnBrk="0" hangingPunct="0">
                <a:defRPr/>
              </a:pPr>
              <a:r>
                <a:rPr lang="en-US" altLang="zh-CN" sz="1000" b="1" dirty="0">
                  <a:solidFill>
                    <a:srgbClr val="C00000"/>
                  </a:solidFill>
                  <a:ea typeface="MS Mincho" pitchFamily="49" charset="-128"/>
                </a:rPr>
                <a:t>Conformity Statement issued by the test Lab</a:t>
              </a:r>
            </a:p>
            <a:p>
              <a:pPr algn="ctr" eaLnBrk="0" hangingPunct="0">
                <a:defRPr/>
              </a:pPr>
              <a:r>
                <a:rPr lang="en-US" altLang="zh-CN" sz="1000" b="1" dirty="0">
                  <a:solidFill>
                    <a:srgbClr val="C00000"/>
                  </a:solidFill>
                  <a:ea typeface="MS Mincho" pitchFamily="49" charset="-128"/>
                </a:rPr>
                <a:t> </a:t>
              </a:r>
              <a:endParaRPr lang="en-US" altLang="zh-CN" sz="1000" dirty="0">
                <a:solidFill>
                  <a:srgbClr val="C00000"/>
                </a:solidFill>
                <a:ea typeface="MS Mincho" pitchFamily="49" charset="-128"/>
              </a:endParaRPr>
            </a:p>
          </p:txBody>
        </p:sp>
        <p:sp>
          <p:nvSpPr>
            <p:cNvPr id="77" name="Rectangle 76"/>
            <p:cNvSpPr/>
            <p:nvPr/>
          </p:nvSpPr>
          <p:spPr bwMode="auto">
            <a:xfrm>
              <a:off x="6957265" y="1243211"/>
              <a:ext cx="1665185" cy="2676331"/>
            </a:xfrm>
            <a:prstGeom prst="rect">
              <a:avLst/>
            </a:prstGeom>
            <a:solidFill>
              <a:schemeClr val="accent6"/>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000">
                <a:solidFill>
                  <a:srgbClr val="FFFFFF"/>
                </a:solidFill>
              </a:endParaRPr>
            </a:p>
          </p:txBody>
        </p:sp>
        <p:sp>
          <p:nvSpPr>
            <p:cNvPr id="78" name="Text Box 26"/>
            <p:cNvSpPr txBox="1">
              <a:spLocks noChangeArrowheads="1"/>
            </p:cNvSpPr>
            <p:nvPr/>
          </p:nvSpPr>
          <p:spPr bwMode="auto">
            <a:xfrm>
              <a:off x="7002270" y="1313604"/>
              <a:ext cx="1534018" cy="411067"/>
            </a:xfrm>
            <a:prstGeom prst="rect">
              <a:avLst/>
            </a:prstGeom>
            <a:solidFill>
              <a:schemeClr val="accent3">
                <a:lumMod val="60000"/>
                <a:lumOff val="40000"/>
              </a:schemeClr>
            </a:solidFill>
            <a:ln w="28575">
              <a:solidFill>
                <a:srgbClr val="FF0000"/>
              </a:solidFill>
              <a:miter lim="800000"/>
              <a:headEnd/>
              <a:tailEnd/>
            </a:ln>
            <a:scene3d>
              <a:camera prst="orthographicFront"/>
              <a:lightRig rig="threePt" dir="t"/>
            </a:scene3d>
            <a:sp3d>
              <a:bevelT w="165100" prst="coolSlant"/>
            </a:sp3d>
          </p:spPr>
          <p:txBody>
            <a:bodyPr anchor="ctr"/>
            <a:lstStyle/>
            <a:p>
              <a:pPr algn="ctr" eaLnBrk="0" hangingPunct="0">
                <a:defRPr/>
              </a:pPr>
              <a:r>
                <a:rPr lang="en-US" altLang="zh-CN" sz="1400" b="1">
                  <a:solidFill>
                    <a:srgbClr val="C00000"/>
                  </a:solidFill>
                  <a:ea typeface="SimSun" pitchFamily="2" charset="-122"/>
                </a:rPr>
                <a:t>Route 4</a:t>
              </a:r>
              <a:endParaRPr lang="en-US" sz="1400" b="1">
                <a:solidFill>
                  <a:srgbClr val="C00000"/>
                </a:solidFill>
              </a:endParaRPr>
            </a:p>
          </p:txBody>
        </p:sp>
        <p:sp>
          <p:nvSpPr>
            <p:cNvPr id="79" name="Text Box 7"/>
            <p:cNvSpPr txBox="1">
              <a:spLocks noChangeArrowheads="1"/>
            </p:cNvSpPr>
            <p:nvPr/>
          </p:nvSpPr>
          <p:spPr bwMode="auto">
            <a:xfrm>
              <a:off x="7047275" y="1943835"/>
              <a:ext cx="1485165" cy="912170"/>
            </a:xfrm>
            <a:prstGeom prst="rect">
              <a:avLst/>
            </a:prstGeom>
            <a:solidFill>
              <a:srgbClr val="FFFFFF"/>
            </a:solidFill>
            <a:ln w="28575">
              <a:solidFill>
                <a:srgbClr val="FF0000"/>
              </a:solidFill>
              <a:miter lim="800000"/>
              <a:headEnd/>
              <a:tailEnd/>
            </a:ln>
            <a:scene3d>
              <a:camera prst="orthographicFront"/>
              <a:lightRig rig="threePt" dir="t"/>
            </a:scene3d>
            <a:sp3d>
              <a:bevelT w="165100" prst="coolSlant"/>
            </a:sp3d>
          </p:spPr>
          <p:txBody>
            <a:bodyPr/>
            <a:lstStyle/>
            <a:p>
              <a:pPr algn="ctr" eaLnBrk="0" hangingPunct="0">
                <a:defRPr/>
              </a:pPr>
              <a:r>
                <a:rPr lang="en-US" altLang="zh-CN" sz="1000" b="1" dirty="0" smtClean="0">
                  <a:solidFill>
                    <a:srgbClr val="C00000"/>
                  </a:solidFill>
                  <a:ea typeface="MS Mincho" pitchFamily="49" charset="-128"/>
                </a:rPr>
                <a:t>ITU Members Only</a:t>
              </a:r>
            </a:p>
            <a:p>
              <a:pPr algn="ctr" eaLnBrk="0" hangingPunct="0">
                <a:defRPr/>
              </a:pPr>
              <a:r>
                <a:rPr lang="en-US" altLang="zh-CN" sz="1000" b="1" dirty="0" smtClean="0">
                  <a:solidFill>
                    <a:srgbClr val="C00000"/>
                  </a:solidFill>
                  <a:ea typeface="MS Mincho" pitchFamily="49" charset="-128"/>
                </a:rPr>
                <a:t>Tests </a:t>
              </a:r>
              <a:r>
                <a:rPr lang="en-US" altLang="zh-CN" sz="1000" b="1" dirty="0">
                  <a:solidFill>
                    <a:srgbClr val="C00000"/>
                  </a:solidFill>
                  <a:ea typeface="MS Mincho" pitchFamily="49" charset="-128"/>
                </a:rPr>
                <a:t>performed  in </a:t>
              </a:r>
            </a:p>
            <a:p>
              <a:pPr algn="ctr" eaLnBrk="0" hangingPunct="0">
                <a:defRPr/>
              </a:pPr>
              <a:r>
                <a:rPr lang="en-US" altLang="zh-CN" sz="1000" b="1" dirty="0">
                  <a:solidFill>
                    <a:srgbClr val="C00000"/>
                  </a:solidFill>
                  <a:ea typeface="MS Mincho" pitchFamily="49" charset="-128"/>
                </a:rPr>
                <a:t>a  1</a:t>
              </a:r>
              <a:r>
                <a:rPr lang="en-US" altLang="zh-CN" sz="1000" b="1" baseline="30000" dirty="0">
                  <a:solidFill>
                    <a:srgbClr val="C00000"/>
                  </a:solidFill>
                  <a:ea typeface="MS Mincho" pitchFamily="49" charset="-128"/>
                </a:rPr>
                <a:t>st</a:t>
              </a:r>
              <a:r>
                <a:rPr lang="en-US" altLang="zh-CN" sz="1000" b="1" dirty="0">
                  <a:solidFill>
                    <a:srgbClr val="C00000"/>
                  </a:solidFill>
                  <a:ea typeface="MS Mincho" pitchFamily="49" charset="-128"/>
                </a:rPr>
                <a:t>, 2</a:t>
              </a:r>
              <a:r>
                <a:rPr lang="en-US" altLang="zh-CN" sz="1000" b="1" baseline="30000" dirty="0">
                  <a:solidFill>
                    <a:srgbClr val="C00000"/>
                  </a:solidFill>
                  <a:ea typeface="MS Mincho" pitchFamily="49" charset="-128"/>
                </a:rPr>
                <a:t>nd</a:t>
              </a:r>
              <a:r>
                <a:rPr lang="en-US" altLang="zh-CN" sz="1000" b="1" dirty="0">
                  <a:solidFill>
                    <a:srgbClr val="C00000"/>
                  </a:solidFill>
                  <a:ea typeface="MS Mincho" pitchFamily="49" charset="-128"/>
                </a:rPr>
                <a:t> or 3</a:t>
              </a:r>
              <a:r>
                <a:rPr lang="en-US" altLang="zh-CN" sz="1000" b="1" baseline="30000" dirty="0">
                  <a:solidFill>
                    <a:srgbClr val="C00000"/>
                  </a:solidFill>
                  <a:ea typeface="MS Mincho" pitchFamily="49" charset="-128"/>
                </a:rPr>
                <a:t>rd</a:t>
              </a:r>
              <a:r>
                <a:rPr lang="en-US" altLang="zh-CN" sz="1000" b="1" dirty="0">
                  <a:solidFill>
                    <a:srgbClr val="C00000"/>
                  </a:solidFill>
                  <a:ea typeface="MS Mincho" pitchFamily="49" charset="-128"/>
                </a:rPr>
                <a:t> party lab. </a:t>
              </a:r>
              <a:endParaRPr lang="en-US" sz="1000" b="1" dirty="0">
                <a:solidFill>
                  <a:srgbClr val="C00000"/>
                </a:solidFill>
                <a:ea typeface="MS Mincho" pitchFamily="49" charset="-128"/>
              </a:endParaRPr>
            </a:p>
            <a:p>
              <a:pPr algn="ctr" eaLnBrk="0" hangingPunct="0">
                <a:defRPr/>
              </a:pPr>
              <a:endParaRPr lang="en-US" altLang="zh-CN" sz="1000" b="1" dirty="0">
                <a:solidFill>
                  <a:srgbClr val="C00000"/>
                </a:solidFill>
                <a:ea typeface="MS Mincho" pitchFamily="49" charset="-128"/>
              </a:endParaRPr>
            </a:p>
            <a:p>
              <a:pPr algn="ctr" eaLnBrk="0" hangingPunct="0">
                <a:defRPr/>
              </a:pPr>
              <a:endParaRPr lang="en-US" sz="1000" b="1" dirty="0">
                <a:solidFill>
                  <a:srgbClr val="C00000"/>
                </a:solidFill>
                <a:ea typeface="MS Mincho" pitchFamily="49" charset="-128"/>
              </a:endParaRPr>
            </a:p>
            <a:p>
              <a:pPr algn="ctr" eaLnBrk="0" hangingPunct="0">
                <a:defRPr/>
              </a:pPr>
              <a:r>
                <a:rPr lang="en-US" altLang="zh-CN" sz="1000" dirty="0">
                  <a:solidFill>
                    <a:srgbClr val="C00000"/>
                  </a:solidFill>
                  <a:ea typeface="MS Mincho" pitchFamily="49" charset="-128"/>
                </a:rPr>
                <a:t> </a:t>
              </a:r>
            </a:p>
          </p:txBody>
        </p:sp>
        <p:sp>
          <p:nvSpPr>
            <p:cNvPr id="80" name="Text Box 7"/>
            <p:cNvSpPr txBox="1">
              <a:spLocks noChangeArrowheads="1"/>
            </p:cNvSpPr>
            <p:nvPr/>
          </p:nvSpPr>
          <p:spPr bwMode="auto">
            <a:xfrm>
              <a:off x="7047275" y="3068960"/>
              <a:ext cx="1440160" cy="769967"/>
            </a:xfrm>
            <a:prstGeom prst="rect">
              <a:avLst/>
            </a:prstGeom>
            <a:solidFill>
              <a:srgbClr val="FFFFFF"/>
            </a:solidFill>
            <a:ln w="28575">
              <a:solidFill>
                <a:srgbClr val="FF0000"/>
              </a:solidFill>
              <a:miter lim="800000"/>
              <a:headEnd/>
              <a:tailEnd/>
            </a:ln>
            <a:scene3d>
              <a:camera prst="orthographicFront"/>
              <a:lightRig rig="threePt" dir="t"/>
            </a:scene3d>
            <a:sp3d>
              <a:bevelT w="165100" prst="coolSlant"/>
            </a:sp3d>
          </p:spPr>
          <p:txBody>
            <a:bodyPr/>
            <a:lstStyle/>
            <a:p>
              <a:pPr algn="ctr" eaLnBrk="0" hangingPunct="0">
                <a:defRPr/>
              </a:pPr>
              <a:r>
                <a:rPr lang="en-US" altLang="zh-CN" sz="1000" b="1" dirty="0">
                  <a:solidFill>
                    <a:srgbClr val="C00000"/>
                  </a:solidFill>
                  <a:ea typeface="MS Mincho" pitchFamily="49" charset="-128"/>
                </a:rPr>
                <a:t>Self-Declaration of Compliance issued  by the Supplier</a:t>
              </a:r>
            </a:p>
            <a:p>
              <a:pPr algn="ctr" eaLnBrk="0" hangingPunct="0">
                <a:defRPr/>
              </a:pPr>
              <a:r>
                <a:rPr lang="en-US" altLang="zh-CN" sz="1000" b="1" dirty="0">
                  <a:solidFill>
                    <a:srgbClr val="C00000"/>
                  </a:solidFill>
                  <a:ea typeface="MS Mincho" pitchFamily="49" charset="-128"/>
                </a:rPr>
                <a:t> </a:t>
              </a:r>
              <a:endParaRPr lang="en-US" altLang="zh-CN" sz="1000" dirty="0">
                <a:solidFill>
                  <a:srgbClr val="C00000"/>
                </a:solidFill>
                <a:ea typeface="MS Mincho" pitchFamily="49" charset="-128"/>
              </a:endParaRPr>
            </a:p>
          </p:txBody>
        </p:sp>
        <p:cxnSp>
          <p:nvCxnSpPr>
            <p:cNvPr id="45" name="Straight Arrow Connector 44"/>
            <p:cNvCxnSpPr>
              <a:endCxn id="54" idx="0"/>
            </p:cNvCxnSpPr>
            <p:nvPr/>
          </p:nvCxnSpPr>
          <p:spPr bwMode="auto">
            <a:xfrm>
              <a:off x="5922963" y="1673225"/>
              <a:ext cx="21690" cy="26581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bwMode="auto">
            <a:xfrm>
              <a:off x="7767638" y="1719263"/>
              <a:ext cx="0" cy="249237"/>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bwMode="auto">
            <a:xfrm flipV="1">
              <a:off x="5967413" y="3878263"/>
              <a:ext cx="0" cy="585787"/>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80" idx="0"/>
            </p:cNvCxnSpPr>
            <p:nvPr/>
          </p:nvCxnSpPr>
          <p:spPr bwMode="auto">
            <a:xfrm flipH="1">
              <a:off x="7767355" y="2863850"/>
              <a:ext cx="283" cy="20511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021263" y="863600"/>
              <a:ext cx="3646487"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802688" y="863600"/>
              <a:ext cx="0" cy="310515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5067300" y="4014788"/>
              <a:ext cx="3690938"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5021263" y="863600"/>
              <a:ext cx="0" cy="310515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960938" y="863600"/>
              <a:ext cx="0" cy="3151188"/>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1610" name="Rectangle 126"/>
            <p:cNvSpPr>
              <a:spLocks noChangeArrowheads="1"/>
            </p:cNvSpPr>
            <p:nvPr/>
          </p:nvSpPr>
          <p:spPr bwMode="auto">
            <a:xfrm>
              <a:off x="5425536" y="863600"/>
              <a:ext cx="3033202" cy="307777"/>
            </a:xfrm>
            <a:prstGeom prst="rect">
              <a:avLst/>
            </a:prstGeom>
            <a:noFill/>
            <a:ln w="9525">
              <a:noFill/>
              <a:miter lim="800000"/>
              <a:headEnd/>
              <a:tailEnd/>
            </a:ln>
          </p:spPr>
          <p:txBody>
            <a:bodyPr wrap="none">
              <a:spAutoFit/>
            </a:bodyPr>
            <a:lstStyle/>
            <a:p>
              <a:pPr algn="ctr" eaLnBrk="0" hangingPunct="0"/>
              <a:r>
                <a:rPr lang="en-US" sz="1400" b="1">
                  <a:solidFill>
                    <a:srgbClr val="14447A"/>
                  </a:solidFill>
                </a:rPr>
                <a:t>Self-assessment Procedures</a:t>
              </a:r>
              <a:endParaRPr lang="en-US" altLang="zh-CN" sz="1400" b="1">
                <a:solidFill>
                  <a:srgbClr val="14447A"/>
                </a:solidFill>
                <a:ea typeface="MS Mincho" pitchFamily="49" charset="-128"/>
              </a:endParaRPr>
            </a:p>
          </p:txBody>
        </p:sp>
        <p:cxnSp>
          <p:nvCxnSpPr>
            <p:cNvPr id="62" name="Straight Connector 61"/>
            <p:cNvCxnSpPr/>
            <p:nvPr/>
          </p:nvCxnSpPr>
          <p:spPr>
            <a:xfrm>
              <a:off x="3131840" y="4005064"/>
              <a:ext cx="1800200"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004048" y="4941168"/>
              <a:ext cx="0" cy="630238"/>
            </a:xfrm>
            <a:prstGeom prst="straightConnector1">
              <a:avLst/>
            </a:prstGeom>
            <a:ln w="28575">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4620"/>
            <a:ext cx="9144000" cy="1143000"/>
          </a:xfrm>
        </p:spPr>
        <p:txBody>
          <a:bodyPr/>
          <a:lstStyle/>
          <a:p>
            <a:r>
              <a:rPr lang="en-US" dirty="0" smtClean="0"/>
              <a:t>What is Happening in the Real Life?</a:t>
            </a:r>
            <a:endParaRPr lang="en-US" dirty="0"/>
          </a:p>
        </p:txBody>
      </p:sp>
      <p:sp>
        <p:nvSpPr>
          <p:cNvPr id="5" name="Slide Number Placeholder 4"/>
          <p:cNvSpPr>
            <a:spLocks noGrp="1"/>
          </p:cNvSpPr>
          <p:nvPr>
            <p:ph type="sldNum" sz="quarter" idx="11"/>
          </p:nvPr>
        </p:nvSpPr>
        <p:spPr/>
        <p:txBody>
          <a:bodyPr/>
          <a:lstStyle/>
          <a:p>
            <a:fld id="{3238BC07-C009-47D1-AE1C-F6996C2B1864}" type="slidenum">
              <a:rPr lang="en-US" smtClean="0"/>
              <a:pPr/>
              <a:t>8</a:t>
            </a:fld>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7" name="Picture 3"/>
          <p:cNvPicPr>
            <a:picLocks noChangeAspect="1" noChangeArrowheads="1"/>
          </p:cNvPicPr>
          <p:nvPr/>
        </p:nvPicPr>
        <p:blipFill>
          <a:blip r:embed="rId3" cstate="print"/>
          <a:srcRect/>
          <a:stretch>
            <a:fillRect/>
          </a:stretch>
        </p:blipFill>
        <p:spPr bwMode="auto">
          <a:xfrm>
            <a:off x="7668344" y="1268759"/>
            <a:ext cx="1611453" cy="2520281"/>
          </a:xfrm>
          <a:prstGeom prst="rect">
            <a:avLst/>
          </a:prstGeom>
          <a:noFill/>
          <a:ln w="9525">
            <a:noFill/>
            <a:miter lim="800000"/>
            <a:headEnd/>
            <a:tailEnd/>
          </a:ln>
        </p:spPr>
      </p:pic>
      <p:grpSp>
        <p:nvGrpSpPr>
          <p:cNvPr id="10255" name="Group 161"/>
          <p:cNvGrpSpPr>
            <a:grpSpLocks/>
          </p:cNvGrpSpPr>
          <p:nvPr/>
        </p:nvGrpSpPr>
        <p:grpSpPr bwMode="auto">
          <a:xfrm>
            <a:off x="6841901" y="5085184"/>
            <a:ext cx="2338611" cy="1517526"/>
            <a:chOff x="6643702" y="3838442"/>
            <a:chExt cx="2643174" cy="1928826"/>
          </a:xfrm>
        </p:grpSpPr>
        <p:grpSp>
          <p:nvGrpSpPr>
            <p:cNvPr id="10262" name="Group 142"/>
            <p:cNvGrpSpPr>
              <a:grpSpLocks/>
            </p:cNvGrpSpPr>
            <p:nvPr/>
          </p:nvGrpSpPr>
          <p:grpSpPr bwMode="auto">
            <a:xfrm>
              <a:off x="6643702" y="3838442"/>
              <a:ext cx="2643174" cy="1928826"/>
              <a:chOff x="5000625" y="1571624"/>
              <a:chExt cx="2805527" cy="2714631"/>
            </a:xfrm>
          </p:grpSpPr>
          <p:grpSp>
            <p:nvGrpSpPr>
              <p:cNvPr id="10264" name="Group 4"/>
              <p:cNvGrpSpPr>
                <a:grpSpLocks noChangeAspect="1"/>
              </p:cNvGrpSpPr>
              <p:nvPr/>
            </p:nvGrpSpPr>
            <p:grpSpPr bwMode="auto">
              <a:xfrm>
                <a:off x="5000625" y="1571624"/>
                <a:ext cx="2805527" cy="2714631"/>
                <a:chOff x="3150" y="990"/>
                <a:chExt cx="1142" cy="1105"/>
              </a:xfrm>
            </p:grpSpPr>
            <p:sp>
              <p:nvSpPr>
                <p:cNvPr id="10269" name="AutoShape 3"/>
                <p:cNvSpPr>
                  <a:spLocks noChangeAspect="1" noChangeArrowheads="1" noTextEdit="1"/>
                </p:cNvSpPr>
                <p:nvPr/>
              </p:nvSpPr>
              <p:spPr bwMode="auto">
                <a:xfrm>
                  <a:off x="3150" y="990"/>
                  <a:ext cx="1142" cy="1105"/>
                </a:xfrm>
                <a:prstGeom prst="rect">
                  <a:avLst/>
                </a:prstGeom>
                <a:noFill/>
                <a:ln w="9525">
                  <a:noFill/>
                  <a:miter lim="800000"/>
                  <a:headEnd/>
                  <a:tailEnd/>
                </a:ln>
              </p:spPr>
              <p:txBody>
                <a:bodyPr/>
                <a:lstStyle/>
                <a:p>
                  <a:endParaRPr lang="en-US"/>
                </a:p>
              </p:txBody>
            </p:sp>
            <p:sp>
              <p:nvSpPr>
                <p:cNvPr id="10270" name="Freeform 5"/>
                <p:cNvSpPr>
                  <a:spLocks/>
                </p:cNvSpPr>
                <p:nvPr/>
              </p:nvSpPr>
              <p:spPr bwMode="auto">
                <a:xfrm>
                  <a:off x="3383" y="1164"/>
                  <a:ext cx="116" cy="630"/>
                </a:xfrm>
                <a:custGeom>
                  <a:avLst/>
                  <a:gdLst>
                    <a:gd name="T0" fmla="*/ 205 w 205"/>
                    <a:gd name="T1" fmla="*/ 450 h 785"/>
                    <a:gd name="T2" fmla="*/ 205 w 205"/>
                    <a:gd name="T3" fmla="*/ 0 h 785"/>
                    <a:gd name="T4" fmla="*/ 0 w 205"/>
                    <a:gd name="T5" fmla="*/ 0 h 785"/>
                    <a:gd name="T6" fmla="*/ 0 w 205"/>
                    <a:gd name="T7" fmla="*/ 785 h 785"/>
                    <a:gd name="T8" fmla="*/ 205 w 205"/>
                    <a:gd name="T9" fmla="*/ 450 h 785"/>
                    <a:gd name="T10" fmla="*/ 0 60000 65536"/>
                    <a:gd name="T11" fmla="*/ 0 60000 65536"/>
                    <a:gd name="T12" fmla="*/ 0 60000 65536"/>
                    <a:gd name="T13" fmla="*/ 0 60000 65536"/>
                    <a:gd name="T14" fmla="*/ 0 60000 65536"/>
                    <a:gd name="T15" fmla="*/ 0 w 205"/>
                    <a:gd name="T16" fmla="*/ 0 h 785"/>
                    <a:gd name="T17" fmla="*/ 205 w 205"/>
                    <a:gd name="T18" fmla="*/ 785 h 785"/>
                  </a:gdLst>
                  <a:ahLst/>
                  <a:cxnLst>
                    <a:cxn ang="T10">
                      <a:pos x="T0" y="T1"/>
                    </a:cxn>
                    <a:cxn ang="T11">
                      <a:pos x="T2" y="T3"/>
                    </a:cxn>
                    <a:cxn ang="T12">
                      <a:pos x="T4" y="T5"/>
                    </a:cxn>
                    <a:cxn ang="T13">
                      <a:pos x="T6" y="T7"/>
                    </a:cxn>
                    <a:cxn ang="T14">
                      <a:pos x="T8" y="T9"/>
                    </a:cxn>
                  </a:cxnLst>
                  <a:rect l="T15" t="T16" r="T17" b="T18"/>
                  <a:pathLst>
                    <a:path w="205" h="785">
                      <a:moveTo>
                        <a:pt x="205" y="450"/>
                      </a:moveTo>
                      <a:lnTo>
                        <a:pt x="205" y="0"/>
                      </a:lnTo>
                      <a:lnTo>
                        <a:pt x="0" y="0"/>
                      </a:lnTo>
                      <a:lnTo>
                        <a:pt x="0" y="785"/>
                      </a:lnTo>
                      <a:lnTo>
                        <a:pt x="205" y="450"/>
                      </a:lnTo>
                      <a:close/>
                    </a:path>
                  </a:pathLst>
                </a:custGeom>
                <a:solidFill>
                  <a:srgbClr val="51E000"/>
                </a:solidFill>
                <a:ln w="9525">
                  <a:noFill/>
                  <a:round/>
                  <a:headEnd/>
                  <a:tailEnd/>
                </a:ln>
              </p:spPr>
              <p:txBody>
                <a:bodyPr/>
                <a:lstStyle/>
                <a:p>
                  <a:endParaRPr lang="en-US"/>
                </a:p>
              </p:txBody>
            </p:sp>
            <p:sp>
              <p:nvSpPr>
                <p:cNvPr id="10271" name="Freeform 6"/>
                <p:cNvSpPr>
                  <a:spLocks/>
                </p:cNvSpPr>
                <p:nvPr/>
              </p:nvSpPr>
              <p:spPr bwMode="auto">
                <a:xfrm>
                  <a:off x="3588" y="1092"/>
                  <a:ext cx="115" cy="625"/>
                </a:xfrm>
                <a:custGeom>
                  <a:avLst/>
                  <a:gdLst>
                    <a:gd name="T0" fmla="*/ 205 w 205"/>
                    <a:gd name="T1" fmla="*/ 1135 h 1135"/>
                    <a:gd name="T2" fmla="*/ 205 w 205"/>
                    <a:gd name="T3" fmla="*/ 0 h 1135"/>
                    <a:gd name="T4" fmla="*/ 0 w 205"/>
                    <a:gd name="T5" fmla="*/ 0 h 1135"/>
                    <a:gd name="T6" fmla="*/ 0 w 205"/>
                    <a:gd name="T7" fmla="*/ 729 h 1135"/>
                    <a:gd name="T8" fmla="*/ 205 w 205"/>
                    <a:gd name="T9" fmla="*/ 1135 h 1135"/>
                    <a:gd name="T10" fmla="*/ 0 60000 65536"/>
                    <a:gd name="T11" fmla="*/ 0 60000 65536"/>
                    <a:gd name="T12" fmla="*/ 0 60000 65536"/>
                    <a:gd name="T13" fmla="*/ 0 60000 65536"/>
                    <a:gd name="T14" fmla="*/ 0 60000 65536"/>
                    <a:gd name="T15" fmla="*/ 0 w 205"/>
                    <a:gd name="T16" fmla="*/ 0 h 1135"/>
                    <a:gd name="T17" fmla="*/ 205 w 205"/>
                    <a:gd name="T18" fmla="*/ 1135 h 1135"/>
                  </a:gdLst>
                  <a:ahLst/>
                  <a:cxnLst>
                    <a:cxn ang="T10">
                      <a:pos x="T0" y="T1"/>
                    </a:cxn>
                    <a:cxn ang="T11">
                      <a:pos x="T2" y="T3"/>
                    </a:cxn>
                    <a:cxn ang="T12">
                      <a:pos x="T4" y="T5"/>
                    </a:cxn>
                    <a:cxn ang="T13">
                      <a:pos x="T6" y="T7"/>
                    </a:cxn>
                    <a:cxn ang="T14">
                      <a:pos x="T8" y="T9"/>
                    </a:cxn>
                  </a:cxnLst>
                  <a:rect l="T15" t="T16" r="T17" b="T18"/>
                  <a:pathLst>
                    <a:path w="205" h="1135">
                      <a:moveTo>
                        <a:pt x="205" y="1135"/>
                      </a:moveTo>
                      <a:lnTo>
                        <a:pt x="205" y="0"/>
                      </a:lnTo>
                      <a:lnTo>
                        <a:pt x="0" y="0"/>
                      </a:lnTo>
                      <a:lnTo>
                        <a:pt x="0" y="729"/>
                      </a:lnTo>
                      <a:lnTo>
                        <a:pt x="205" y="1135"/>
                      </a:lnTo>
                      <a:close/>
                    </a:path>
                  </a:pathLst>
                </a:custGeom>
                <a:solidFill>
                  <a:srgbClr val="51E000"/>
                </a:solidFill>
                <a:ln w="9525">
                  <a:noFill/>
                  <a:round/>
                  <a:headEnd/>
                  <a:tailEnd/>
                </a:ln>
              </p:spPr>
              <p:txBody>
                <a:bodyPr/>
                <a:lstStyle/>
                <a:p>
                  <a:endParaRPr lang="en-US"/>
                </a:p>
              </p:txBody>
            </p:sp>
            <p:sp>
              <p:nvSpPr>
                <p:cNvPr id="10272" name="Freeform 7"/>
                <p:cNvSpPr>
                  <a:spLocks/>
                </p:cNvSpPr>
                <p:nvPr/>
              </p:nvSpPr>
              <p:spPr bwMode="auto">
                <a:xfrm>
                  <a:off x="3813" y="1146"/>
                  <a:ext cx="102" cy="658"/>
                </a:xfrm>
                <a:custGeom>
                  <a:avLst/>
                  <a:gdLst>
                    <a:gd name="T0" fmla="*/ 205 w 205"/>
                    <a:gd name="T1" fmla="*/ 824 h 1027"/>
                    <a:gd name="T2" fmla="*/ 205 w 205"/>
                    <a:gd name="T3" fmla="*/ 0 h 1027"/>
                    <a:gd name="T4" fmla="*/ 0 w 205"/>
                    <a:gd name="T5" fmla="*/ 0 h 1027"/>
                    <a:gd name="T6" fmla="*/ 0 w 205"/>
                    <a:gd name="T7" fmla="*/ 1027 h 1027"/>
                    <a:gd name="T8" fmla="*/ 205 w 205"/>
                    <a:gd name="T9" fmla="*/ 824 h 1027"/>
                    <a:gd name="T10" fmla="*/ 0 60000 65536"/>
                    <a:gd name="T11" fmla="*/ 0 60000 65536"/>
                    <a:gd name="T12" fmla="*/ 0 60000 65536"/>
                    <a:gd name="T13" fmla="*/ 0 60000 65536"/>
                    <a:gd name="T14" fmla="*/ 0 60000 65536"/>
                    <a:gd name="T15" fmla="*/ 0 w 205"/>
                    <a:gd name="T16" fmla="*/ 0 h 1027"/>
                    <a:gd name="T17" fmla="*/ 205 w 205"/>
                    <a:gd name="T18" fmla="*/ 1027 h 1027"/>
                  </a:gdLst>
                  <a:ahLst/>
                  <a:cxnLst>
                    <a:cxn ang="T10">
                      <a:pos x="T0" y="T1"/>
                    </a:cxn>
                    <a:cxn ang="T11">
                      <a:pos x="T2" y="T3"/>
                    </a:cxn>
                    <a:cxn ang="T12">
                      <a:pos x="T4" y="T5"/>
                    </a:cxn>
                    <a:cxn ang="T13">
                      <a:pos x="T6" y="T7"/>
                    </a:cxn>
                    <a:cxn ang="T14">
                      <a:pos x="T8" y="T9"/>
                    </a:cxn>
                  </a:cxnLst>
                  <a:rect l="T15" t="T16" r="T17" b="T18"/>
                  <a:pathLst>
                    <a:path w="205" h="1027">
                      <a:moveTo>
                        <a:pt x="205" y="824"/>
                      </a:moveTo>
                      <a:lnTo>
                        <a:pt x="205" y="0"/>
                      </a:lnTo>
                      <a:lnTo>
                        <a:pt x="0" y="0"/>
                      </a:lnTo>
                      <a:lnTo>
                        <a:pt x="0" y="1027"/>
                      </a:lnTo>
                      <a:lnTo>
                        <a:pt x="205" y="824"/>
                      </a:lnTo>
                      <a:close/>
                    </a:path>
                  </a:pathLst>
                </a:custGeom>
                <a:solidFill>
                  <a:srgbClr val="51E000"/>
                </a:solidFill>
                <a:ln w="9525">
                  <a:noFill/>
                  <a:round/>
                  <a:headEnd/>
                  <a:tailEnd/>
                </a:ln>
              </p:spPr>
              <p:txBody>
                <a:bodyPr/>
                <a:lstStyle/>
                <a:p>
                  <a:endParaRPr lang="en-US"/>
                </a:p>
              </p:txBody>
            </p:sp>
            <p:sp>
              <p:nvSpPr>
                <p:cNvPr id="10273" name="Freeform 8"/>
                <p:cNvSpPr>
                  <a:spLocks/>
                </p:cNvSpPr>
                <p:nvPr/>
              </p:nvSpPr>
              <p:spPr bwMode="auto">
                <a:xfrm>
                  <a:off x="4027" y="1615"/>
                  <a:ext cx="103" cy="276"/>
                </a:xfrm>
                <a:custGeom>
                  <a:avLst/>
                  <a:gdLst>
                    <a:gd name="T0" fmla="*/ 205 w 205"/>
                    <a:gd name="T1" fmla="*/ 552 h 552"/>
                    <a:gd name="T2" fmla="*/ 205 w 205"/>
                    <a:gd name="T3" fmla="*/ 0 h 552"/>
                    <a:gd name="T4" fmla="*/ 0 w 205"/>
                    <a:gd name="T5" fmla="*/ 0 h 552"/>
                    <a:gd name="T6" fmla="*/ 0 w 205"/>
                    <a:gd name="T7" fmla="*/ 420 h 552"/>
                    <a:gd name="T8" fmla="*/ 205 w 205"/>
                    <a:gd name="T9" fmla="*/ 552 h 552"/>
                    <a:gd name="T10" fmla="*/ 0 60000 65536"/>
                    <a:gd name="T11" fmla="*/ 0 60000 65536"/>
                    <a:gd name="T12" fmla="*/ 0 60000 65536"/>
                    <a:gd name="T13" fmla="*/ 0 60000 65536"/>
                    <a:gd name="T14" fmla="*/ 0 60000 65536"/>
                    <a:gd name="T15" fmla="*/ 0 w 205"/>
                    <a:gd name="T16" fmla="*/ 0 h 552"/>
                    <a:gd name="T17" fmla="*/ 205 w 205"/>
                    <a:gd name="T18" fmla="*/ 552 h 552"/>
                  </a:gdLst>
                  <a:ahLst/>
                  <a:cxnLst>
                    <a:cxn ang="T10">
                      <a:pos x="T0" y="T1"/>
                    </a:cxn>
                    <a:cxn ang="T11">
                      <a:pos x="T2" y="T3"/>
                    </a:cxn>
                    <a:cxn ang="T12">
                      <a:pos x="T4" y="T5"/>
                    </a:cxn>
                    <a:cxn ang="T13">
                      <a:pos x="T6" y="T7"/>
                    </a:cxn>
                    <a:cxn ang="T14">
                      <a:pos x="T8" y="T9"/>
                    </a:cxn>
                  </a:cxnLst>
                  <a:rect l="T15" t="T16" r="T17" b="T18"/>
                  <a:pathLst>
                    <a:path w="205" h="552">
                      <a:moveTo>
                        <a:pt x="205" y="552"/>
                      </a:moveTo>
                      <a:lnTo>
                        <a:pt x="205" y="0"/>
                      </a:lnTo>
                      <a:lnTo>
                        <a:pt x="0" y="0"/>
                      </a:lnTo>
                      <a:lnTo>
                        <a:pt x="0" y="420"/>
                      </a:lnTo>
                      <a:lnTo>
                        <a:pt x="205" y="552"/>
                      </a:lnTo>
                      <a:close/>
                    </a:path>
                  </a:pathLst>
                </a:custGeom>
                <a:solidFill>
                  <a:srgbClr val="51E000"/>
                </a:solidFill>
                <a:ln w="9525">
                  <a:noFill/>
                  <a:round/>
                  <a:headEnd/>
                  <a:tailEnd/>
                </a:ln>
              </p:spPr>
              <p:txBody>
                <a:bodyPr/>
                <a:lstStyle/>
                <a:p>
                  <a:endParaRPr lang="en-US"/>
                </a:p>
              </p:txBody>
            </p:sp>
            <p:sp>
              <p:nvSpPr>
                <p:cNvPr id="10274" name="Freeform 9"/>
                <p:cNvSpPr>
                  <a:spLocks/>
                </p:cNvSpPr>
                <p:nvPr/>
              </p:nvSpPr>
              <p:spPr bwMode="auto">
                <a:xfrm>
                  <a:off x="3153" y="1513"/>
                  <a:ext cx="1139" cy="582"/>
                </a:xfrm>
                <a:custGeom>
                  <a:avLst/>
                  <a:gdLst>
                    <a:gd name="T0" fmla="*/ 1952 w 2277"/>
                    <a:gd name="T1" fmla="*/ 1143 h 1236"/>
                    <a:gd name="T2" fmla="*/ 1952 w 2277"/>
                    <a:gd name="T3" fmla="*/ 364 h 1236"/>
                    <a:gd name="T4" fmla="*/ 1747 w 2277"/>
                    <a:gd name="T5" fmla="*/ 230 h 1236"/>
                    <a:gd name="T6" fmla="*/ 1747 w 2277"/>
                    <a:gd name="T7" fmla="*/ 1143 h 1236"/>
                    <a:gd name="T8" fmla="*/ 1523 w 2277"/>
                    <a:gd name="T9" fmla="*/ 1143 h 1236"/>
                    <a:gd name="T10" fmla="*/ 1523 w 2277"/>
                    <a:gd name="T11" fmla="*/ 328 h 1236"/>
                    <a:gd name="T12" fmla="*/ 1318 w 2277"/>
                    <a:gd name="T13" fmla="*/ 524 h 1236"/>
                    <a:gd name="T14" fmla="*/ 1318 w 2277"/>
                    <a:gd name="T15" fmla="*/ 1143 h 1236"/>
                    <a:gd name="T16" fmla="*/ 1096 w 2277"/>
                    <a:gd name="T17" fmla="*/ 1143 h 1236"/>
                    <a:gd name="T18" fmla="*/ 1096 w 2277"/>
                    <a:gd name="T19" fmla="*/ 364 h 1236"/>
                    <a:gd name="T20" fmla="*/ 891 w 2277"/>
                    <a:gd name="T21" fmla="*/ 0 h 1236"/>
                    <a:gd name="T22" fmla="*/ 891 w 2277"/>
                    <a:gd name="T23" fmla="*/ 1143 h 1236"/>
                    <a:gd name="T24" fmla="*/ 668 w 2277"/>
                    <a:gd name="T25" fmla="*/ 1143 h 1236"/>
                    <a:gd name="T26" fmla="*/ 668 w 2277"/>
                    <a:gd name="T27" fmla="*/ 42 h 1236"/>
                    <a:gd name="T28" fmla="*/ 463 w 2277"/>
                    <a:gd name="T29" fmla="*/ 329 h 1236"/>
                    <a:gd name="T30" fmla="*/ 463 w 2277"/>
                    <a:gd name="T31" fmla="*/ 1143 h 1236"/>
                    <a:gd name="T32" fmla="*/ 0 w 2277"/>
                    <a:gd name="T33" fmla="*/ 1143 h 1236"/>
                    <a:gd name="T34" fmla="*/ 0 w 2277"/>
                    <a:gd name="T35" fmla="*/ 1236 h 1236"/>
                    <a:gd name="T36" fmla="*/ 2222 w 2277"/>
                    <a:gd name="T37" fmla="*/ 1236 h 1236"/>
                    <a:gd name="T38" fmla="*/ 2277 w 2277"/>
                    <a:gd name="T39" fmla="*/ 1143 h 1236"/>
                    <a:gd name="T40" fmla="*/ 1952 w 2277"/>
                    <a:gd name="T41" fmla="*/ 1143 h 12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77"/>
                    <a:gd name="T64" fmla="*/ 0 h 1236"/>
                    <a:gd name="T65" fmla="*/ 2277 w 2277"/>
                    <a:gd name="T66" fmla="*/ 1236 h 12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77" h="1236">
                      <a:moveTo>
                        <a:pt x="1952" y="1143"/>
                      </a:moveTo>
                      <a:lnTo>
                        <a:pt x="1952" y="364"/>
                      </a:lnTo>
                      <a:lnTo>
                        <a:pt x="1747" y="230"/>
                      </a:lnTo>
                      <a:lnTo>
                        <a:pt x="1747" y="1143"/>
                      </a:lnTo>
                      <a:lnTo>
                        <a:pt x="1523" y="1143"/>
                      </a:lnTo>
                      <a:lnTo>
                        <a:pt x="1523" y="328"/>
                      </a:lnTo>
                      <a:lnTo>
                        <a:pt x="1318" y="524"/>
                      </a:lnTo>
                      <a:lnTo>
                        <a:pt x="1318" y="1143"/>
                      </a:lnTo>
                      <a:lnTo>
                        <a:pt x="1096" y="1143"/>
                      </a:lnTo>
                      <a:lnTo>
                        <a:pt x="1096" y="364"/>
                      </a:lnTo>
                      <a:lnTo>
                        <a:pt x="891" y="0"/>
                      </a:lnTo>
                      <a:lnTo>
                        <a:pt x="891" y="1143"/>
                      </a:lnTo>
                      <a:lnTo>
                        <a:pt x="668" y="1143"/>
                      </a:lnTo>
                      <a:lnTo>
                        <a:pt x="668" y="42"/>
                      </a:lnTo>
                      <a:lnTo>
                        <a:pt x="463" y="329"/>
                      </a:lnTo>
                      <a:lnTo>
                        <a:pt x="463" y="1143"/>
                      </a:lnTo>
                      <a:lnTo>
                        <a:pt x="0" y="1143"/>
                      </a:lnTo>
                      <a:lnTo>
                        <a:pt x="0" y="1236"/>
                      </a:lnTo>
                      <a:lnTo>
                        <a:pt x="2222" y="1236"/>
                      </a:lnTo>
                      <a:lnTo>
                        <a:pt x="2277" y="1143"/>
                      </a:lnTo>
                      <a:lnTo>
                        <a:pt x="1952" y="1143"/>
                      </a:lnTo>
                      <a:close/>
                    </a:path>
                  </a:pathLst>
                </a:custGeom>
                <a:solidFill>
                  <a:srgbClr val="51E000"/>
                </a:solidFill>
                <a:ln w="9525">
                  <a:noFill/>
                  <a:round/>
                  <a:headEnd/>
                  <a:tailEnd/>
                </a:ln>
              </p:spPr>
              <p:txBody>
                <a:bodyPr/>
                <a:lstStyle/>
                <a:p>
                  <a:endParaRPr lang="en-US"/>
                </a:p>
              </p:txBody>
            </p:sp>
            <p:sp>
              <p:nvSpPr>
                <p:cNvPr id="10275" name="Freeform 10"/>
                <p:cNvSpPr>
                  <a:spLocks/>
                </p:cNvSpPr>
                <p:nvPr/>
              </p:nvSpPr>
              <p:spPr bwMode="auto">
                <a:xfrm rot="844909">
                  <a:off x="3229" y="1314"/>
                  <a:ext cx="1018" cy="440"/>
                </a:xfrm>
                <a:custGeom>
                  <a:avLst/>
                  <a:gdLst>
                    <a:gd name="T0" fmla="*/ 1016 w 2036"/>
                    <a:gd name="T1" fmla="*/ 440 h 879"/>
                    <a:gd name="T2" fmla="*/ 769 w 2036"/>
                    <a:gd name="T3" fmla="*/ 273 h 879"/>
                    <a:gd name="T4" fmla="*/ 529 w 2036"/>
                    <a:gd name="T5" fmla="*/ 37 h 879"/>
                    <a:gd name="T6" fmla="*/ 317 w 2036"/>
                    <a:gd name="T7" fmla="*/ 70 h 879"/>
                    <a:gd name="T8" fmla="*/ 1 w 2036"/>
                    <a:gd name="T9" fmla="*/ 183 h 879"/>
                    <a:gd name="T10" fmla="*/ 6 w 2036"/>
                    <a:gd name="T11" fmla="*/ 144 h 879"/>
                    <a:gd name="T12" fmla="*/ 325 w 2036"/>
                    <a:gd name="T13" fmla="*/ 22 h 879"/>
                    <a:gd name="T14" fmla="*/ 540 w 2036"/>
                    <a:gd name="T15" fmla="*/ 0 h 879"/>
                    <a:gd name="T16" fmla="*/ 766 w 2036"/>
                    <a:gd name="T17" fmla="*/ 219 h 879"/>
                    <a:gd name="T18" fmla="*/ 1018 w 2036"/>
                    <a:gd name="T19" fmla="*/ 390 h 879"/>
                    <a:gd name="T20" fmla="*/ 1016 w 2036"/>
                    <a:gd name="T21" fmla="*/ 440 h 8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connsiteX0" fmla="*/ 2032 w 2036"/>
                    <a:gd name="connsiteY0" fmla="*/ 879 h 879"/>
                    <a:gd name="connsiteX1" fmla="*/ 1538 w 2036"/>
                    <a:gd name="connsiteY1" fmla="*/ 546 h 879"/>
                    <a:gd name="connsiteX2" fmla="*/ 1058 w 2036"/>
                    <a:gd name="connsiteY2" fmla="*/ 73 h 879"/>
                    <a:gd name="connsiteX3" fmla="*/ 634 w 2036"/>
                    <a:gd name="connsiteY3" fmla="*/ 140 h 879"/>
                    <a:gd name="connsiteX4" fmla="*/ 600 w 2036"/>
                    <a:gd name="connsiteY4" fmla="*/ 370 h 879"/>
                    <a:gd name="connsiteX5" fmla="*/ 1 w 2036"/>
                    <a:gd name="connsiteY5" fmla="*/ 365 h 879"/>
                    <a:gd name="connsiteX6" fmla="*/ 11 w 2036"/>
                    <a:gd name="connsiteY6" fmla="*/ 288 h 879"/>
                    <a:gd name="connsiteX7" fmla="*/ 650 w 2036"/>
                    <a:gd name="connsiteY7" fmla="*/ 44 h 879"/>
                    <a:gd name="connsiteX8" fmla="*/ 1079 w 2036"/>
                    <a:gd name="connsiteY8" fmla="*/ 0 h 879"/>
                    <a:gd name="connsiteX9" fmla="*/ 1532 w 2036"/>
                    <a:gd name="connsiteY9" fmla="*/ 437 h 879"/>
                    <a:gd name="connsiteX10" fmla="*/ 2036 w 2036"/>
                    <a:gd name="connsiteY10" fmla="*/ 780 h 879"/>
                    <a:gd name="connsiteX11" fmla="*/ 2032 w 2036"/>
                    <a:gd name="connsiteY11" fmla="*/ 879 h 879"/>
                    <a:gd name="connsiteX0" fmla="*/ 2032 w 2036"/>
                    <a:gd name="connsiteY0" fmla="*/ 879 h 879"/>
                    <a:gd name="connsiteX1" fmla="*/ 1538 w 2036"/>
                    <a:gd name="connsiteY1" fmla="*/ 546 h 879"/>
                    <a:gd name="connsiteX2" fmla="*/ 1058 w 2036"/>
                    <a:gd name="connsiteY2" fmla="*/ 73 h 879"/>
                    <a:gd name="connsiteX3" fmla="*/ 634 w 2036"/>
                    <a:gd name="connsiteY3" fmla="*/ 140 h 879"/>
                    <a:gd name="connsiteX4" fmla="*/ 600 w 2036"/>
                    <a:gd name="connsiteY4" fmla="*/ 370 h 879"/>
                    <a:gd name="connsiteX5" fmla="*/ 1 w 2036"/>
                    <a:gd name="connsiteY5" fmla="*/ 365 h 879"/>
                    <a:gd name="connsiteX6" fmla="*/ 11 w 2036"/>
                    <a:gd name="connsiteY6" fmla="*/ 288 h 879"/>
                    <a:gd name="connsiteX7" fmla="*/ 650 w 2036"/>
                    <a:gd name="connsiteY7" fmla="*/ 44 h 879"/>
                    <a:gd name="connsiteX8" fmla="*/ 1079 w 2036"/>
                    <a:gd name="connsiteY8" fmla="*/ 0 h 879"/>
                    <a:gd name="connsiteX9" fmla="*/ 1532 w 2036"/>
                    <a:gd name="connsiteY9" fmla="*/ 437 h 879"/>
                    <a:gd name="connsiteX10" fmla="*/ 2036 w 2036"/>
                    <a:gd name="connsiteY10" fmla="*/ 780 h 879"/>
                    <a:gd name="connsiteX11" fmla="*/ 2032 w 2036"/>
                    <a:gd name="connsiteY11" fmla="*/ 879 h 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 h="879">
                      <a:moveTo>
                        <a:pt x="2032" y="879"/>
                      </a:moveTo>
                      <a:lnTo>
                        <a:pt x="1538" y="546"/>
                      </a:lnTo>
                      <a:lnTo>
                        <a:pt x="1058" y="73"/>
                      </a:lnTo>
                      <a:lnTo>
                        <a:pt x="634" y="140"/>
                      </a:lnTo>
                      <a:cubicBezTo>
                        <a:pt x="617" y="149"/>
                        <a:pt x="617" y="361"/>
                        <a:pt x="600" y="370"/>
                      </a:cubicBezTo>
                      <a:cubicBezTo>
                        <a:pt x="509" y="190"/>
                        <a:pt x="201" y="367"/>
                        <a:pt x="1" y="365"/>
                      </a:cubicBezTo>
                      <a:cubicBezTo>
                        <a:pt x="0" y="315"/>
                        <a:pt x="12" y="338"/>
                        <a:pt x="11" y="288"/>
                      </a:cubicBezTo>
                      <a:lnTo>
                        <a:pt x="650" y="44"/>
                      </a:lnTo>
                      <a:lnTo>
                        <a:pt x="1079" y="0"/>
                      </a:lnTo>
                      <a:lnTo>
                        <a:pt x="1532" y="437"/>
                      </a:lnTo>
                      <a:lnTo>
                        <a:pt x="2036" y="780"/>
                      </a:lnTo>
                      <a:cubicBezTo>
                        <a:pt x="2035" y="813"/>
                        <a:pt x="2033" y="846"/>
                        <a:pt x="2032" y="879"/>
                      </a:cubicBezTo>
                      <a:close/>
                    </a:path>
                  </a:pathLst>
                </a:custGeom>
                <a:solidFill>
                  <a:srgbClr val="007CD8"/>
                </a:solidFill>
                <a:ln w="9525">
                  <a:noFill/>
                  <a:round/>
                  <a:headEnd/>
                  <a:tailEnd/>
                </a:ln>
              </p:spPr>
              <p:txBody>
                <a:bodyPr/>
                <a:lstStyle/>
                <a:p>
                  <a:endParaRPr lang="en-US"/>
                </a:p>
              </p:txBody>
            </p:sp>
            <p:sp>
              <p:nvSpPr>
                <p:cNvPr id="10276" name="Rectangle 11"/>
                <p:cNvSpPr>
                  <a:spLocks noChangeArrowheads="1"/>
                </p:cNvSpPr>
                <p:nvPr/>
              </p:nvSpPr>
              <p:spPr bwMode="auto">
                <a:xfrm>
                  <a:off x="3150" y="1922"/>
                  <a:ext cx="97" cy="34"/>
                </a:xfrm>
                <a:prstGeom prst="rect">
                  <a:avLst/>
                </a:prstGeom>
                <a:solidFill>
                  <a:srgbClr val="007CD8"/>
                </a:solidFill>
                <a:ln w="9525">
                  <a:noFill/>
                  <a:miter lim="800000"/>
                  <a:headEnd/>
                  <a:tailEnd/>
                </a:ln>
              </p:spPr>
              <p:txBody>
                <a:bodyPr/>
                <a:lstStyle/>
                <a:p>
                  <a:pPr eaLnBrk="0" hangingPunct="0"/>
                  <a:endParaRPr lang="en-US"/>
                </a:p>
              </p:txBody>
            </p:sp>
            <p:sp>
              <p:nvSpPr>
                <p:cNvPr id="10277" name="Rectangle 12"/>
                <p:cNvSpPr>
                  <a:spLocks noChangeArrowheads="1"/>
                </p:cNvSpPr>
                <p:nvPr/>
              </p:nvSpPr>
              <p:spPr bwMode="auto">
                <a:xfrm>
                  <a:off x="3150" y="1750"/>
                  <a:ext cx="97" cy="33"/>
                </a:xfrm>
                <a:prstGeom prst="rect">
                  <a:avLst/>
                </a:prstGeom>
                <a:solidFill>
                  <a:srgbClr val="007CD8"/>
                </a:solidFill>
                <a:ln w="9525">
                  <a:noFill/>
                  <a:miter lim="800000"/>
                  <a:headEnd/>
                  <a:tailEnd/>
                </a:ln>
              </p:spPr>
              <p:txBody>
                <a:bodyPr/>
                <a:lstStyle/>
                <a:p>
                  <a:pPr eaLnBrk="0" hangingPunct="0"/>
                  <a:endParaRPr lang="en-US"/>
                </a:p>
              </p:txBody>
            </p:sp>
            <p:sp>
              <p:nvSpPr>
                <p:cNvPr id="10278" name="Rectangle 13"/>
                <p:cNvSpPr>
                  <a:spLocks noChangeArrowheads="1"/>
                </p:cNvSpPr>
                <p:nvPr/>
              </p:nvSpPr>
              <p:spPr bwMode="auto">
                <a:xfrm>
                  <a:off x="3150" y="1577"/>
                  <a:ext cx="97" cy="34"/>
                </a:xfrm>
                <a:prstGeom prst="rect">
                  <a:avLst/>
                </a:prstGeom>
                <a:solidFill>
                  <a:srgbClr val="007CD8"/>
                </a:solidFill>
                <a:ln w="9525">
                  <a:noFill/>
                  <a:miter lim="800000"/>
                  <a:headEnd/>
                  <a:tailEnd/>
                </a:ln>
              </p:spPr>
              <p:txBody>
                <a:bodyPr/>
                <a:lstStyle/>
                <a:p>
                  <a:pPr eaLnBrk="0" hangingPunct="0"/>
                  <a:endParaRPr lang="en-US"/>
                </a:p>
              </p:txBody>
            </p:sp>
            <p:sp>
              <p:nvSpPr>
                <p:cNvPr id="10279" name="Rectangle 14"/>
                <p:cNvSpPr>
                  <a:spLocks noChangeArrowheads="1"/>
                </p:cNvSpPr>
                <p:nvPr/>
              </p:nvSpPr>
              <p:spPr bwMode="auto">
                <a:xfrm>
                  <a:off x="3150" y="1404"/>
                  <a:ext cx="97" cy="34"/>
                </a:xfrm>
                <a:prstGeom prst="rect">
                  <a:avLst/>
                </a:prstGeom>
                <a:solidFill>
                  <a:srgbClr val="007CD8"/>
                </a:solidFill>
                <a:ln w="9525">
                  <a:noFill/>
                  <a:miter lim="800000"/>
                  <a:headEnd/>
                  <a:tailEnd/>
                </a:ln>
              </p:spPr>
              <p:txBody>
                <a:bodyPr/>
                <a:lstStyle/>
                <a:p>
                  <a:pPr eaLnBrk="0" hangingPunct="0"/>
                  <a:endParaRPr lang="en-US"/>
                </a:p>
              </p:txBody>
            </p:sp>
            <p:sp>
              <p:nvSpPr>
                <p:cNvPr id="10280" name="Rectangle 15"/>
                <p:cNvSpPr>
                  <a:spLocks noChangeArrowheads="1"/>
                </p:cNvSpPr>
                <p:nvPr/>
              </p:nvSpPr>
              <p:spPr bwMode="auto">
                <a:xfrm>
                  <a:off x="3150" y="1240"/>
                  <a:ext cx="97" cy="34"/>
                </a:xfrm>
                <a:prstGeom prst="rect">
                  <a:avLst/>
                </a:prstGeom>
                <a:solidFill>
                  <a:srgbClr val="007CD8"/>
                </a:solidFill>
                <a:ln w="9525">
                  <a:noFill/>
                  <a:miter lim="800000"/>
                  <a:headEnd/>
                  <a:tailEnd/>
                </a:ln>
              </p:spPr>
              <p:txBody>
                <a:bodyPr/>
                <a:lstStyle/>
                <a:p>
                  <a:pPr eaLnBrk="0" hangingPunct="0"/>
                  <a:endParaRPr lang="en-US"/>
                </a:p>
              </p:txBody>
            </p:sp>
          </p:grpSp>
          <p:pic>
            <p:nvPicPr>
              <p:cNvPr id="145" name="Picture 16" descr="C:\Program Files (x86)\Microsoft Office\MEDIA\CAGCAT10\j0222015.wmf"/>
              <p:cNvPicPr>
                <a:picLocks noChangeAspect="1" noChangeArrowheads="1"/>
              </p:cNvPicPr>
              <p:nvPr/>
            </p:nvPicPr>
            <p:blipFill>
              <a:blip r:embed="rId4" cstate="print"/>
              <a:srcRect/>
              <a:stretch>
                <a:fillRect/>
              </a:stretch>
            </p:blipFill>
            <p:spPr bwMode="auto">
              <a:xfrm>
                <a:off x="5629130" y="2143387"/>
                <a:ext cx="175240" cy="176502"/>
              </a:xfrm>
              <a:prstGeom prst="rect">
                <a:avLst/>
              </a:prstGeom>
              <a:solidFill>
                <a:schemeClr val="bg2">
                  <a:lumMod val="60000"/>
                  <a:lumOff val="40000"/>
                </a:schemeClr>
              </a:solidFill>
            </p:spPr>
          </p:pic>
          <p:pic>
            <p:nvPicPr>
              <p:cNvPr id="146" name="Picture 18" descr="C:\Program Files (x86)\Microsoft Office\MEDIA\CAGCAT10\j0222021.wmf"/>
              <p:cNvPicPr>
                <a:picLocks noChangeAspect="1" noChangeArrowheads="1"/>
              </p:cNvPicPr>
              <p:nvPr/>
            </p:nvPicPr>
            <p:blipFill>
              <a:blip r:embed="rId5" cstate="print"/>
              <a:srcRect/>
              <a:stretch>
                <a:fillRect/>
              </a:stretch>
            </p:blipFill>
            <p:spPr bwMode="auto">
              <a:xfrm>
                <a:off x="6677201" y="2143387"/>
                <a:ext cx="143226" cy="144184"/>
              </a:xfrm>
              <a:prstGeom prst="rect">
                <a:avLst/>
              </a:prstGeom>
              <a:solidFill>
                <a:schemeClr val="accent2">
                  <a:lumMod val="75000"/>
                </a:schemeClr>
              </a:solidFill>
            </p:spPr>
          </p:pic>
          <p:pic>
            <p:nvPicPr>
              <p:cNvPr id="10267" name="Picture 19" descr="C:\Program Files (x86)\Microsoft Office\MEDIA\CAGCAT10\j0222019.wmf"/>
              <p:cNvPicPr>
                <a:picLocks noChangeAspect="1" noChangeArrowheads="1"/>
              </p:cNvPicPr>
              <p:nvPr/>
            </p:nvPicPr>
            <p:blipFill>
              <a:blip r:embed="rId6" cstate="print"/>
              <a:srcRect/>
              <a:stretch>
                <a:fillRect/>
              </a:stretch>
            </p:blipFill>
            <p:spPr bwMode="auto">
              <a:xfrm>
                <a:off x="7181837" y="3500438"/>
                <a:ext cx="176245" cy="176878"/>
              </a:xfrm>
              <a:prstGeom prst="rect">
                <a:avLst/>
              </a:prstGeom>
              <a:noFill/>
              <a:ln w="9525">
                <a:noFill/>
                <a:miter lim="800000"/>
                <a:headEnd/>
                <a:tailEnd/>
              </a:ln>
            </p:spPr>
          </p:pic>
          <p:cxnSp>
            <p:nvCxnSpPr>
              <p:cNvPr id="10268" name="Straight Connector 147"/>
              <p:cNvCxnSpPr>
                <a:cxnSpLocks noChangeShapeType="1"/>
              </p:cNvCxnSpPr>
              <p:nvPr/>
            </p:nvCxnSpPr>
            <p:spPr bwMode="auto">
              <a:xfrm>
                <a:off x="6143636" y="2214554"/>
                <a:ext cx="142876" cy="1588"/>
              </a:xfrm>
              <a:prstGeom prst="line">
                <a:avLst/>
              </a:prstGeom>
              <a:noFill/>
              <a:ln w="19050" algn="ctr">
                <a:solidFill>
                  <a:schemeClr val="tx1"/>
                </a:solidFill>
                <a:prstDash val="sysDash"/>
                <a:round/>
                <a:headEnd/>
                <a:tailEnd/>
              </a:ln>
            </p:spPr>
          </p:cxnSp>
        </p:grpSp>
        <p:sp>
          <p:nvSpPr>
            <p:cNvPr id="10263" name="Rectangle 160"/>
            <p:cNvSpPr>
              <a:spLocks noChangeArrowheads="1"/>
            </p:cNvSpPr>
            <p:nvPr/>
          </p:nvSpPr>
          <p:spPr bwMode="auto">
            <a:xfrm>
              <a:off x="7474832" y="4786322"/>
              <a:ext cx="169002" cy="909508"/>
            </a:xfrm>
            <a:prstGeom prst="rect">
              <a:avLst/>
            </a:prstGeom>
            <a:solidFill>
              <a:srgbClr val="00FF99"/>
            </a:solidFill>
            <a:ln w="9525" algn="ctr">
              <a:noFill/>
              <a:round/>
              <a:headEnd/>
              <a:tailEnd/>
            </a:ln>
          </p:spPr>
          <p:txBody>
            <a:bodyPr/>
            <a:lstStyle/>
            <a:p>
              <a:pPr eaLnBrk="0" hangingPunct="0"/>
              <a:endParaRPr lang="en-US"/>
            </a:p>
          </p:txBody>
        </p:sp>
      </p:grpSp>
      <p:sp>
        <p:nvSpPr>
          <p:cNvPr id="10242" name="Title 1"/>
          <p:cNvSpPr>
            <a:spLocks noGrp="1"/>
          </p:cNvSpPr>
          <p:nvPr>
            <p:ph type="title"/>
          </p:nvPr>
        </p:nvSpPr>
        <p:spPr/>
        <p:txBody>
          <a:bodyPr/>
          <a:lstStyle/>
          <a:p>
            <a:r>
              <a:rPr lang="en-US" dirty="0" smtClean="0"/>
              <a:t>The Market Players</a:t>
            </a:r>
          </a:p>
        </p:txBody>
      </p:sp>
      <p:sp>
        <p:nvSpPr>
          <p:cNvPr id="10244" name="Slide Number Placeholder 4"/>
          <p:cNvSpPr>
            <a:spLocks noGrp="1"/>
          </p:cNvSpPr>
          <p:nvPr>
            <p:ph type="sldNum" sz="quarter" idx="11"/>
          </p:nvPr>
        </p:nvSpPr>
        <p:spPr>
          <a:xfrm>
            <a:off x="7308850" y="6380163"/>
            <a:ext cx="1366838" cy="431800"/>
          </a:xfrm>
          <a:noFill/>
        </p:spPr>
        <p:txBody>
          <a:bodyPr/>
          <a:lstStyle/>
          <a:p>
            <a:fld id="{9FB1850D-96D3-47AB-9D12-1CE79329C3C7}" type="slidenum">
              <a:rPr lang="en-US"/>
              <a:pPr/>
              <a:t>9</a:t>
            </a:fld>
            <a:endParaRPr lang="en-US"/>
          </a:p>
        </p:txBody>
      </p:sp>
      <p:grpSp>
        <p:nvGrpSpPr>
          <p:cNvPr id="3" name="Group 58"/>
          <p:cNvGrpSpPr>
            <a:grpSpLocks/>
          </p:cNvGrpSpPr>
          <p:nvPr/>
        </p:nvGrpSpPr>
        <p:grpSpPr bwMode="auto">
          <a:xfrm>
            <a:off x="6588224" y="1916832"/>
            <a:ext cx="1036539" cy="1986831"/>
            <a:chOff x="5833148" y="1260405"/>
            <a:chExt cx="1909278" cy="3225381"/>
          </a:xfrm>
        </p:grpSpPr>
        <p:sp>
          <p:nvSpPr>
            <p:cNvPr id="10378" name="Freeform 9"/>
            <p:cNvSpPr>
              <a:spLocks/>
            </p:cNvSpPr>
            <p:nvPr/>
          </p:nvSpPr>
          <p:spPr bwMode="auto">
            <a:xfrm>
              <a:off x="6507419" y="1758578"/>
              <a:ext cx="421709" cy="681223"/>
            </a:xfrm>
            <a:custGeom>
              <a:avLst/>
              <a:gdLst>
                <a:gd name="T0" fmla="*/ 49 w 182"/>
                <a:gd name="T1" fmla="*/ 19 h 294"/>
                <a:gd name="T2" fmla="*/ 148 w 182"/>
                <a:gd name="T3" fmla="*/ 0 h 294"/>
                <a:gd name="T4" fmla="*/ 182 w 182"/>
                <a:gd name="T5" fmla="*/ 0 h 294"/>
                <a:gd name="T6" fmla="*/ 156 w 182"/>
                <a:gd name="T7" fmla="*/ 25 h 294"/>
                <a:gd name="T8" fmla="*/ 74 w 182"/>
                <a:gd name="T9" fmla="*/ 294 h 294"/>
                <a:gd name="T10" fmla="*/ 70 w 182"/>
                <a:gd name="T11" fmla="*/ 292 h 294"/>
                <a:gd name="T12" fmla="*/ 65 w 182"/>
                <a:gd name="T13" fmla="*/ 291 h 294"/>
                <a:gd name="T14" fmla="*/ 56 w 182"/>
                <a:gd name="T15" fmla="*/ 285 h 294"/>
                <a:gd name="T16" fmla="*/ 46 w 182"/>
                <a:gd name="T17" fmla="*/ 280 h 294"/>
                <a:gd name="T18" fmla="*/ 35 w 182"/>
                <a:gd name="T19" fmla="*/ 273 h 294"/>
                <a:gd name="T20" fmla="*/ 28 w 182"/>
                <a:gd name="T21" fmla="*/ 269 h 294"/>
                <a:gd name="T22" fmla="*/ 21 w 182"/>
                <a:gd name="T23" fmla="*/ 264 h 294"/>
                <a:gd name="T24" fmla="*/ 19 w 182"/>
                <a:gd name="T25" fmla="*/ 262 h 294"/>
                <a:gd name="T26" fmla="*/ 17 w 182"/>
                <a:gd name="T27" fmla="*/ 257 h 294"/>
                <a:gd name="T28" fmla="*/ 17 w 182"/>
                <a:gd name="T29" fmla="*/ 250 h 294"/>
                <a:gd name="T30" fmla="*/ 15 w 182"/>
                <a:gd name="T31" fmla="*/ 243 h 294"/>
                <a:gd name="T32" fmla="*/ 15 w 182"/>
                <a:gd name="T33" fmla="*/ 237 h 294"/>
                <a:gd name="T34" fmla="*/ 15 w 182"/>
                <a:gd name="T35" fmla="*/ 230 h 294"/>
                <a:gd name="T36" fmla="*/ 15 w 182"/>
                <a:gd name="T37" fmla="*/ 223 h 294"/>
                <a:gd name="T38" fmla="*/ 14 w 182"/>
                <a:gd name="T39" fmla="*/ 214 h 294"/>
                <a:gd name="T40" fmla="*/ 14 w 182"/>
                <a:gd name="T41" fmla="*/ 204 h 294"/>
                <a:gd name="T42" fmla="*/ 12 w 182"/>
                <a:gd name="T43" fmla="*/ 195 h 294"/>
                <a:gd name="T44" fmla="*/ 12 w 182"/>
                <a:gd name="T45" fmla="*/ 186 h 294"/>
                <a:gd name="T46" fmla="*/ 10 w 182"/>
                <a:gd name="T47" fmla="*/ 174 h 294"/>
                <a:gd name="T48" fmla="*/ 10 w 182"/>
                <a:gd name="T49" fmla="*/ 165 h 294"/>
                <a:gd name="T50" fmla="*/ 8 w 182"/>
                <a:gd name="T51" fmla="*/ 154 h 294"/>
                <a:gd name="T52" fmla="*/ 8 w 182"/>
                <a:gd name="T53" fmla="*/ 143 h 294"/>
                <a:gd name="T54" fmla="*/ 8 w 182"/>
                <a:gd name="T55" fmla="*/ 138 h 294"/>
                <a:gd name="T56" fmla="*/ 7 w 182"/>
                <a:gd name="T57" fmla="*/ 131 h 294"/>
                <a:gd name="T58" fmla="*/ 7 w 182"/>
                <a:gd name="T59" fmla="*/ 126 h 294"/>
                <a:gd name="T60" fmla="*/ 7 w 182"/>
                <a:gd name="T61" fmla="*/ 122 h 294"/>
                <a:gd name="T62" fmla="*/ 5 w 182"/>
                <a:gd name="T63" fmla="*/ 110 h 294"/>
                <a:gd name="T64" fmla="*/ 5 w 182"/>
                <a:gd name="T65" fmla="*/ 101 h 294"/>
                <a:gd name="T66" fmla="*/ 3 w 182"/>
                <a:gd name="T67" fmla="*/ 90 h 294"/>
                <a:gd name="T68" fmla="*/ 3 w 182"/>
                <a:gd name="T69" fmla="*/ 81 h 294"/>
                <a:gd name="T70" fmla="*/ 1 w 182"/>
                <a:gd name="T71" fmla="*/ 71 h 294"/>
                <a:gd name="T72" fmla="*/ 1 w 182"/>
                <a:gd name="T73" fmla="*/ 64 h 294"/>
                <a:gd name="T74" fmla="*/ 1 w 182"/>
                <a:gd name="T75" fmla="*/ 55 h 294"/>
                <a:gd name="T76" fmla="*/ 1 w 182"/>
                <a:gd name="T77" fmla="*/ 49 h 294"/>
                <a:gd name="T78" fmla="*/ 0 w 182"/>
                <a:gd name="T79" fmla="*/ 42 h 294"/>
                <a:gd name="T80" fmla="*/ 0 w 182"/>
                <a:gd name="T81" fmla="*/ 39 h 294"/>
                <a:gd name="T82" fmla="*/ 0 w 182"/>
                <a:gd name="T83" fmla="*/ 32 h 294"/>
                <a:gd name="T84" fmla="*/ 0 w 182"/>
                <a:gd name="T85" fmla="*/ 28 h 294"/>
                <a:gd name="T86" fmla="*/ 49 w 182"/>
                <a:gd name="T87" fmla="*/ 19 h 294"/>
                <a:gd name="T88" fmla="*/ 49 w 182"/>
                <a:gd name="T89" fmla="*/ 19 h 2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2"/>
                <a:gd name="T136" fmla="*/ 0 h 294"/>
                <a:gd name="T137" fmla="*/ 182 w 182"/>
                <a:gd name="T138" fmla="*/ 294 h 2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2" h="294">
                  <a:moveTo>
                    <a:pt x="49" y="19"/>
                  </a:moveTo>
                  <a:lnTo>
                    <a:pt x="148" y="0"/>
                  </a:lnTo>
                  <a:lnTo>
                    <a:pt x="182" y="0"/>
                  </a:lnTo>
                  <a:lnTo>
                    <a:pt x="156" y="25"/>
                  </a:lnTo>
                  <a:lnTo>
                    <a:pt x="74" y="294"/>
                  </a:lnTo>
                  <a:lnTo>
                    <a:pt x="70" y="292"/>
                  </a:lnTo>
                  <a:lnTo>
                    <a:pt x="65" y="291"/>
                  </a:lnTo>
                  <a:lnTo>
                    <a:pt x="56" y="285"/>
                  </a:lnTo>
                  <a:lnTo>
                    <a:pt x="46" y="280"/>
                  </a:lnTo>
                  <a:lnTo>
                    <a:pt x="35" y="273"/>
                  </a:lnTo>
                  <a:lnTo>
                    <a:pt x="28" y="269"/>
                  </a:lnTo>
                  <a:lnTo>
                    <a:pt x="21" y="264"/>
                  </a:lnTo>
                  <a:lnTo>
                    <a:pt x="19" y="262"/>
                  </a:lnTo>
                  <a:lnTo>
                    <a:pt x="17" y="257"/>
                  </a:lnTo>
                  <a:lnTo>
                    <a:pt x="17" y="250"/>
                  </a:lnTo>
                  <a:lnTo>
                    <a:pt x="15" y="243"/>
                  </a:lnTo>
                  <a:lnTo>
                    <a:pt x="15" y="237"/>
                  </a:lnTo>
                  <a:lnTo>
                    <a:pt x="15" y="230"/>
                  </a:lnTo>
                  <a:lnTo>
                    <a:pt x="15" y="223"/>
                  </a:lnTo>
                  <a:lnTo>
                    <a:pt x="14" y="214"/>
                  </a:lnTo>
                  <a:lnTo>
                    <a:pt x="14" y="204"/>
                  </a:lnTo>
                  <a:lnTo>
                    <a:pt x="12" y="195"/>
                  </a:lnTo>
                  <a:lnTo>
                    <a:pt x="12" y="186"/>
                  </a:lnTo>
                  <a:lnTo>
                    <a:pt x="10" y="174"/>
                  </a:lnTo>
                  <a:lnTo>
                    <a:pt x="10" y="165"/>
                  </a:lnTo>
                  <a:lnTo>
                    <a:pt x="8" y="154"/>
                  </a:lnTo>
                  <a:lnTo>
                    <a:pt x="8" y="143"/>
                  </a:lnTo>
                  <a:lnTo>
                    <a:pt x="8" y="138"/>
                  </a:lnTo>
                  <a:lnTo>
                    <a:pt x="7" y="131"/>
                  </a:lnTo>
                  <a:lnTo>
                    <a:pt x="7" y="126"/>
                  </a:lnTo>
                  <a:lnTo>
                    <a:pt x="7" y="122"/>
                  </a:lnTo>
                  <a:lnTo>
                    <a:pt x="5" y="110"/>
                  </a:lnTo>
                  <a:lnTo>
                    <a:pt x="5" y="101"/>
                  </a:lnTo>
                  <a:lnTo>
                    <a:pt x="3" y="90"/>
                  </a:lnTo>
                  <a:lnTo>
                    <a:pt x="3" y="81"/>
                  </a:lnTo>
                  <a:lnTo>
                    <a:pt x="1" y="71"/>
                  </a:lnTo>
                  <a:lnTo>
                    <a:pt x="1" y="64"/>
                  </a:lnTo>
                  <a:lnTo>
                    <a:pt x="1" y="55"/>
                  </a:lnTo>
                  <a:lnTo>
                    <a:pt x="1" y="49"/>
                  </a:lnTo>
                  <a:lnTo>
                    <a:pt x="0" y="42"/>
                  </a:lnTo>
                  <a:lnTo>
                    <a:pt x="0" y="39"/>
                  </a:lnTo>
                  <a:lnTo>
                    <a:pt x="0" y="32"/>
                  </a:lnTo>
                  <a:lnTo>
                    <a:pt x="0" y="28"/>
                  </a:lnTo>
                  <a:lnTo>
                    <a:pt x="49" y="19"/>
                  </a:lnTo>
                  <a:close/>
                </a:path>
              </a:pathLst>
            </a:custGeom>
            <a:solidFill>
              <a:srgbClr val="FFFFFF"/>
            </a:solidFill>
            <a:ln w="9525">
              <a:noFill/>
              <a:round/>
              <a:headEnd/>
              <a:tailEnd/>
            </a:ln>
          </p:spPr>
          <p:txBody>
            <a:bodyPr/>
            <a:lstStyle/>
            <a:p>
              <a:endParaRPr lang="en-US"/>
            </a:p>
          </p:txBody>
        </p:sp>
        <p:sp>
          <p:nvSpPr>
            <p:cNvPr id="10379" name="Freeform 12"/>
            <p:cNvSpPr>
              <a:spLocks/>
            </p:cNvSpPr>
            <p:nvPr/>
          </p:nvSpPr>
          <p:spPr bwMode="auto">
            <a:xfrm>
              <a:off x="7146935" y="2349434"/>
              <a:ext cx="553783" cy="456466"/>
            </a:xfrm>
            <a:custGeom>
              <a:avLst/>
              <a:gdLst>
                <a:gd name="T0" fmla="*/ 0 w 239"/>
                <a:gd name="T1" fmla="*/ 0 h 197"/>
                <a:gd name="T2" fmla="*/ 239 w 239"/>
                <a:gd name="T3" fmla="*/ 66 h 197"/>
                <a:gd name="T4" fmla="*/ 206 w 239"/>
                <a:gd name="T5" fmla="*/ 197 h 197"/>
                <a:gd name="T6" fmla="*/ 9 w 239"/>
                <a:gd name="T7" fmla="*/ 142 h 197"/>
                <a:gd name="T8" fmla="*/ 14 w 239"/>
                <a:gd name="T9" fmla="*/ 30 h 197"/>
                <a:gd name="T10" fmla="*/ 0 w 239"/>
                <a:gd name="T11" fmla="*/ 0 h 197"/>
                <a:gd name="T12" fmla="*/ 0 w 239"/>
                <a:gd name="T13" fmla="*/ 0 h 197"/>
                <a:gd name="T14" fmla="*/ 0 60000 65536"/>
                <a:gd name="T15" fmla="*/ 0 60000 65536"/>
                <a:gd name="T16" fmla="*/ 0 60000 65536"/>
                <a:gd name="T17" fmla="*/ 0 60000 65536"/>
                <a:gd name="T18" fmla="*/ 0 60000 65536"/>
                <a:gd name="T19" fmla="*/ 0 60000 65536"/>
                <a:gd name="T20" fmla="*/ 0 60000 65536"/>
                <a:gd name="T21" fmla="*/ 0 w 239"/>
                <a:gd name="T22" fmla="*/ 0 h 197"/>
                <a:gd name="T23" fmla="*/ 239 w 23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97">
                  <a:moveTo>
                    <a:pt x="0" y="0"/>
                  </a:moveTo>
                  <a:lnTo>
                    <a:pt x="239" y="66"/>
                  </a:lnTo>
                  <a:lnTo>
                    <a:pt x="206" y="197"/>
                  </a:lnTo>
                  <a:lnTo>
                    <a:pt x="9" y="142"/>
                  </a:lnTo>
                  <a:lnTo>
                    <a:pt x="14" y="30"/>
                  </a:lnTo>
                  <a:lnTo>
                    <a:pt x="0" y="0"/>
                  </a:lnTo>
                  <a:close/>
                </a:path>
              </a:pathLst>
            </a:custGeom>
            <a:solidFill>
              <a:srgbClr val="669EE6"/>
            </a:solidFill>
            <a:ln w="9525">
              <a:noFill/>
              <a:round/>
              <a:headEnd/>
              <a:tailEnd/>
            </a:ln>
          </p:spPr>
          <p:txBody>
            <a:bodyPr/>
            <a:lstStyle/>
            <a:p>
              <a:endParaRPr lang="en-US"/>
            </a:p>
          </p:txBody>
        </p:sp>
        <p:sp>
          <p:nvSpPr>
            <p:cNvPr id="10380" name="Freeform 18"/>
            <p:cNvSpPr>
              <a:spLocks/>
            </p:cNvSpPr>
            <p:nvPr/>
          </p:nvSpPr>
          <p:spPr bwMode="auto">
            <a:xfrm>
              <a:off x="6572298" y="1466625"/>
              <a:ext cx="356831" cy="356831"/>
            </a:xfrm>
            <a:custGeom>
              <a:avLst/>
              <a:gdLst>
                <a:gd name="T0" fmla="*/ 0 w 154"/>
                <a:gd name="T1" fmla="*/ 12 h 154"/>
                <a:gd name="T2" fmla="*/ 7 w 154"/>
                <a:gd name="T3" fmla="*/ 51 h 154"/>
                <a:gd name="T4" fmla="*/ 44 w 154"/>
                <a:gd name="T5" fmla="*/ 154 h 154"/>
                <a:gd name="T6" fmla="*/ 115 w 154"/>
                <a:gd name="T7" fmla="*/ 117 h 154"/>
                <a:gd name="T8" fmla="*/ 149 w 154"/>
                <a:gd name="T9" fmla="*/ 69 h 154"/>
                <a:gd name="T10" fmla="*/ 154 w 154"/>
                <a:gd name="T11" fmla="*/ 28 h 154"/>
                <a:gd name="T12" fmla="*/ 151 w 154"/>
                <a:gd name="T13" fmla="*/ 26 h 154"/>
                <a:gd name="T14" fmla="*/ 149 w 154"/>
                <a:gd name="T15" fmla="*/ 26 h 154"/>
                <a:gd name="T16" fmla="*/ 143 w 154"/>
                <a:gd name="T17" fmla="*/ 25 h 154"/>
                <a:gd name="T18" fmla="*/ 138 w 154"/>
                <a:gd name="T19" fmla="*/ 23 h 154"/>
                <a:gd name="T20" fmla="*/ 131 w 154"/>
                <a:gd name="T21" fmla="*/ 19 h 154"/>
                <a:gd name="T22" fmla="*/ 126 w 154"/>
                <a:gd name="T23" fmla="*/ 18 h 154"/>
                <a:gd name="T24" fmla="*/ 117 w 154"/>
                <a:gd name="T25" fmla="*/ 16 h 154"/>
                <a:gd name="T26" fmla="*/ 110 w 154"/>
                <a:gd name="T27" fmla="*/ 14 h 154"/>
                <a:gd name="T28" fmla="*/ 101 w 154"/>
                <a:gd name="T29" fmla="*/ 11 h 154"/>
                <a:gd name="T30" fmla="*/ 92 w 154"/>
                <a:gd name="T31" fmla="*/ 7 h 154"/>
                <a:gd name="T32" fmla="*/ 85 w 154"/>
                <a:gd name="T33" fmla="*/ 5 h 154"/>
                <a:gd name="T34" fmla="*/ 78 w 154"/>
                <a:gd name="T35" fmla="*/ 3 h 154"/>
                <a:gd name="T36" fmla="*/ 73 w 154"/>
                <a:gd name="T37" fmla="*/ 2 h 154"/>
                <a:gd name="T38" fmla="*/ 67 w 154"/>
                <a:gd name="T39" fmla="*/ 0 h 154"/>
                <a:gd name="T40" fmla="*/ 64 w 154"/>
                <a:gd name="T41" fmla="*/ 0 h 154"/>
                <a:gd name="T42" fmla="*/ 58 w 154"/>
                <a:gd name="T43" fmla="*/ 0 h 154"/>
                <a:gd name="T44" fmla="*/ 51 w 154"/>
                <a:gd name="T45" fmla="*/ 2 h 154"/>
                <a:gd name="T46" fmla="*/ 46 w 154"/>
                <a:gd name="T47" fmla="*/ 2 h 154"/>
                <a:gd name="T48" fmla="*/ 41 w 154"/>
                <a:gd name="T49" fmla="*/ 3 h 154"/>
                <a:gd name="T50" fmla="*/ 35 w 154"/>
                <a:gd name="T51" fmla="*/ 3 h 154"/>
                <a:gd name="T52" fmla="*/ 30 w 154"/>
                <a:gd name="T53" fmla="*/ 5 h 154"/>
                <a:gd name="T54" fmla="*/ 23 w 154"/>
                <a:gd name="T55" fmla="*/ 5 h 154"/>
                <a:gd name="T56" fmla="*/ 18 w 154"/>
                <a:gd name="T57" fmla="*/ 7 h 154"/>
                <a:gd name="T58" fmla="*/ 12 w 154"/>
                <a:gd name="T59" fmla="*/ 7 h 154"/>
                <a:gd name="T60" fmla="*/ 9 w 154"/>
                <a:gd name="T61" fmla="*/ 11 h 154"/>
                <a:gd name="T62" fmla="*/ 2 w 154"/>
                <a:gd name="T63" fmla="*/ 11 h 154"/>
                <a:gd name="T64" fmla="*/ 0 w 154"/>
                <a:gd name="T65" fmla="*/ 12 h 154"/>
                <a:gd name="T66" fmla="*/ 0 w 154"/>
                <a:gd name="T67" fmla="*/ 12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0" y="12"/>
                  </a:moveTo>
                  <a:lnTo>
                    <a:pt x="7" y="51"/>
                  </a:lnTo>
                  <a:lnTo>
                    <a:pt x="44" y="154"/>
                  </a:lnTo>
                  <a:lnTo>
                    <a:pt x="115" y="117"/>
                  </a:lnTo>
                  <a:lnTo>
                    <a:pt x="149" y="69"/>
                  </a:lnTo>
                  <a:lnTo>
                    <a:pt x="154" y="28"/>
                  </a:lnTo>
                  <a:lnTo>
                    <a:pt x="151" y="26"/>
                  </a:lnTo>
                  <a:lnTo>
                    <a:pt x="149" y="26"/>
                  </a:lnTo>
                  <a:lnTo>
                    <a:pt x="143" y="25"/>
                  </a:lnTo>
                  <a:lnTo>
                    <a:pt x="138" y="23"/>
                  </a:lnTo>
                  <a:lnTo>
                    <a:pt x="131" y="19"/>
                  </a:lnTo>
                  <a:lnTo>
                    <a:pt x="126" y="18"/>
                  </a:lnTo>
                  <a:lnTo>
                    <a:pt x="117" y="16"/>
                  </a:lnTo>
                  <a:lnTo>
                    <a:pt x="110" y="14"/>
                  </a:lnTo>
                  <a:lnTo>
                    <a:pt x="101" y="11"/>
                  </a:lnTo>
                  <a:lnTo>
                    <a:pt x="92" y="7"/>
                  </a:lnTo>
                  <a:lnTo>
                    <a:pt x="85" y="5"/>
                  </a:lnTo>
                  <a:lnTo>
                    <a:pt x="78" y="3"/>
                  </a:lnTo>
                  <a:lnTo>
                    <a:pt x="73" y="2"/>
                  </a:lnTo>
                  <a:lnTo>
                    <a:pt x="67" y="0"/>
                  </a:lnTo>
                  <a:lnTo>
                    <a:pt x="64" y="0"/>
                  </a:lnTo>
                  <a:lnTo>
                    <a:pt x="58" y="0"/>
                  </a:lnTo>
                  <a:lnTo>
                    <a:pt x="51" y="2"/>
                  </a:lnTo>
                  <a:lnTo>
                    <a:pt x="46" y="2"/>
                  </a:lnTo>
                  <a:lnTo>
                    <a:pt x="41" y="3"/>
                  </a:lnTo>
                  <a:lnTo>
                    <a:pt x="35" y="3"/>
                  </a:lnTo>
                  <a:lnTo>
                    <a:pt x="30" y="5"/>
                  </a:lnTo>
                  <a:lnTo>
                    <a:pt x="23" y="5"/>
                  </a:lnTo>
                  <a:lnTo>
                    <a:pt x="18" y="7"/>
                  </a:lnTo>
                  <a:lnTo>
                    <a:pt x="12" y="7"/>
                  </a:lnTo>
                  <a:lnTo>
                    <a:pt x="9" y="11"/>
                  </a:lnTo>
                  <a:lnTo>
                    <a:pt x="2" y="11"/>
                  </a:lnTo>
                  <a:lnTo>
                    <a:pt x="0" y="12"/>
                  </a:lnTo>
                  <a:close/>
                </a:path>
              </a:pathLst>
            </a:custGeom>
            <a:solidFill>
              <a:srgbClr val="FFE6D9"/>
            </a:solidFill>
            <a:ln w="9525">
              <a:noFill/>
              <a:round/>
              <a:headEnd/>
              <a:tailEnd/>
            </a:ln>
          </p:spPr>
          <p:txBody>
            <a:bodyPr/>
            <a:lstStyle/>
            <a:p>
              <a:endParaRPr lang="en-US"/>
            </a:p>
          </p:txBody>
        </p:sp>
        <p:sp>
          <p:nvSpPr>
            <p:cNvPr id="10381" name="Freeform 19"/>
            <p:cNvSpPr>
              <a:spLocks/>
            </p:cNvSpPr>
            <p:nvPr/>
          </p:nvSpPr>
          <p:spPr bwMode="auto">
            <a:xfrm>
              <a:off x="6583883" y="1313698"/>
              <a:ext cx="391587" cy="264148"/>
            </a:xfrm>
            <a:custGeom>
              <a:avLst/>
              <a:gdLst>
                <a:gd name="T0" fmla="*/ 0 w 169"/>
                <a:gd name="T1" fmla="*/ 78 h 114"/>
                <a:gd name="T2" fmla="*/ 7 w 169"/>
                <a:gd name="T3" fmla="*/ 48 h 114"/>
                <a:gd name="T4" fmla="*/ 62 w 169"/>
                <a:gd name="T5" fmla="*/ 0 h 114"/>
                <a:gd name="T6" fmla="*/ 110 w 169"/>
                <a:gd name="T7" fmla="*/ 25 h 114"/>
                <a:gd name="T8" fmla="*/ 158 w 169"/>
                <a:gd name="T9" fmla="*/ 27 h 114"/>
                <a:gd name="T10" fmla="*/ 169 w 169"/>
                <a:gd name="T11" fmla="*/ 77 h 114"/>
                <a:gd name="T12" fmla="*/ 153 w 169"/>
                <a:gd name="T13" fmla="*/ 114 h 114"/>
                <a:gd name="T14" fmla="*/ 80 w 169"/>
                <a:gd name="T15" fmla="*/ 80 h 114"/>
                <a:gd name="T16" fmla="*/ 0 w 169"/>
                <a:gd name="T17" fmla="*/ 78 h 114"/>
                <a:gd name="T18" fmla="*/ 0 w 169"/>
                <a:gd name="T19" fmla="*/ 78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14"/>
                <a:gd name="T32" fmla="*/ 169 w 169"/>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14">
                  <a:moveTo>
                    <a:pt x="0" y="78"/>
                  </a:moveTo>
                  <a:lnTo>
                    <a:pt x="7" y="48"/>
                  </a:lnTo>
                  <a:lnTo>
                    <a:pt x="62" y="0"/>
                  </a:lnTo>
                  <a:lnTo>
                    <a:pt x="110" y="25"/>
                  </a:lnTo>
                  <a:lnTo>
                    <a:pt x="158" y="27"/>
                  </a:lnTo>
                  <a:lnTo>
                    <a:pt x="169" y="77"/>
                  </a:lnTo>
                  <a:lnTo>
                    <a:pt x="153" y="114"/>
                  </a:lnTo>
                  <a:lnTo>
                    <a:pt x="80" y="80"/>
                  </a:lnTo>
                  <a:lnTo>
                    <a:pt x="0" y="78"/>
                  </a:lnTo>
                  <a:close/>
                </a:path>
              </a:pathLst>
            </a:custGeom>
            <a:solidFill>
              <a:srgbClr val="B3B3B3"/>
            </a:solidFill>
            <a:ln w="9525">
              <a:noFill/>
              <a:round/>
              <a:headEnd/>
              <a:tailEnd/>
            </a:ln>
          </p:spPr>
          <p:txBody>
            <a:bodyPr/>
            <a:lstStyle/>
            <a:p>
              <a:endParaRPr lang="en-US"/>
            </a:p>
          </p:txBody>
        </p:sp>
        <p:sp>
          <p:nvSpPr>
            <p:cNvPr id="10382" name="Freeform 20"/>
            <p:cNvSpPr>
              <a:spLocks/>
            </p:cNvSpPr>
            <p:nvPr/>
          </p:nvSpPr>
          <p:spPr bwMode="auto">
            <a:xfrm>
              <a:off x="6407785" y="1466625"/>
              <a:ext cx="637198" cy="208538"/>
            </a:xfrm>
            <a:custGeom>
              <a:avLst/>
              <a:gdLst>
                <a:gd name="T0" fmla="*/ 51 w 275"/>
                <a:gd name="T1" fmla="*/ 69 h 90"/>
                <a:gd name="T2" fmla="*/ 37 w 275"/>
                <a:gd name="T3" fmla="*/ 62 h 90"/>
                <a:gd name="T4" fmla="*/ 25 w 275"/>
                <a:gd name="T5" fmla="*/ 57 h 90"/>
                <a:gd name="T6" fmla="*/ 14 w 275"/>
                <a:gd name="T7" fmla="*/ 51 h 90"/>
                <a:gd name="T8" fmla="*/ 4 w 275"/>
                <a:gd name="T9" fmla="*/ 42 h 90"/>
                <a:gd name="T10" fmla="*/ 0 w 275"/>
                <a:gd name="T11" fmla="*/ 28 h 90"/>
                <a:gd name="T12" fmla="*/ 12 w 275"/>
                <a:gd name="T13" fmla="*/ 14 h 90"/>
                <a:gd name="T14" fmla="*/ 28 w 275"/>
                <a:gd name="T15" fmla="*/ 7 h 90"/>
                <a:gd name="T16" fmla="*/ 43 w 275"/>
                <a:gd name="T17" fmla="*/ 3 h 90"/>
                <a:gd name="T18" fmla="*/ 53 w 275"/>
                <a:gd name="T19" fmla="*/ 2 h 90"/>
                <a:gd name="T20" fmla="*/ 67 w 275"/>
                <a:gd name="T21" fmla="*/ 0 h 90"/>
                <a:gd name="T22" fmla="*/ 80 w 275"/>
                <a:gd name="T23" fmla="*/ 0 h 90"/>
                <a:gd name="T24" fmla="*/ 94 w 275"/>
                <a:gd name="T25" fmla="*/ 2 h 90"/>
                <a:gd name="T26" fmla="*/ 108 w 275"/>
                <a:gd name="T27" fmla="*/ 2 h 90"/>
                <a:gd name="T28" fmla="*/ 122 w 275"/>
                <a:gd name="T29" fmla="*/ 3 h 90"/>
                <a:gd name="T30" fmla="*/ 138 w 275"/>
                <a:gd name="T31" fmla="*/ 5 h 90"/>
                <a:gd name="T32" fmla="*/ 152 w 275"/>
                <a:gd name="T33" fmla="*/ 9 h 90"/>
                <a:gd name="T34" fmla="*/ 168 w 275"/>
                <a:gd name="T35" fmla="*/ 12 h 90"/>
                <a:gd name="T36" fmla="*/ 184 w 275"/>
                <a:gd name="T37" fmla="*/ 18 h 90"/>
                <a:gd name="T38" fmla="*/ 199 w 275"/>
                <a:gd name="T39" fmla="*/ 23 h 90"/>
                <a:gd name="T40" fmla="*/ 213 w 275"/>
                <a:gd name="T41" fmla="*/ 28 h 90"/>
                <a:gd name="T42" fmla="*/ 227 w 275"/>
                <a:gd name="T43" fmla="*/ 34 h 90"/>
                <a:gd name="T44" fmla="*/ 243 w 275"/>
                <a:gd name="T45" fmla="*/ 42 h 90"/>
                <a:gd name="T46" fmla="*/ 261 w 275"/>
                <a:gd name="T47" fmla="*/ 55 h 90"/>
                <a:gd name="T48" fmla="*/ 271 w 275"/>
                <a:gd name="T49" fmla="*/ 67 h 90"/>
                <a:gd name="T50" fmla="*/ 275 w 275"/>
                <a:gd name="T51" fmla="*/ 81 h 90"/>
                <a:gd name="T52" fmla="*/ 262 w 275"/>
                <a:gd name="T53" fmla="*/ 89 h 90"/>
                <a:gd name="T54" fmla="*/ 250 w 275"/>
                <a:gd name="T55" fmla="*/ 89 h 90"/>
                <a:gd name="T56" fmla="*/ 239 w 275"/>
                <a:gd name="T57" fmla="*/ 89 h 90"/>
                <a:gd name="T58" fmla="*/ 213 w 275"/>
                <a:gd name="T59" fmla="*/ 83 h 90"/>
                <a:gd name="T60" fmla="*/ 218 w 275"/>
                <a:gd name="T61" fmla="*/ 71 h 90"/>
                <a:gd name="T62" fmla="*/ 229 w 275"/>
                <a:gd name="T63" fmla="*/ 69 h 90"/>
                <a:gd name="T64" fmla="*/ 229 w 275"/>
                <a:gd name="T65" fmla="*/ 64 h 90"/>
                <a:gd name="T66" fmla="*/ 222 w 275"/>
                <a:gd name="T67" fmla="*/ 53 h 90"/>
                <a:gd name="T68" fmla="*/ 211 w 275"/>
                <a:gd name="T69" fmla="*/ 46 h 90"/>
                <a:gd name="T70" fmla="*/ 197 w 275"/>
                <a:gd name="T71" fmla="*/ 39 h 90"/>
                <a:gd name="T72" fmla="*/ 181 w 275"/>
                <a:gd name="T73" fmla="*/ 32 h 90"/>
                <a:gd name="T74" fmla="*/ 163 w 275"/>
                <a:gd name="T75" fmla="*/ 26 h 90"/>
                <a:gd name="T76" fmla="*/ 145 w 275"/>
                <a:gd name="T77" fmla="*/ 23 h 90"/>
                <a:gd name="T78" fmla="*/ 126 w 275"/>
                <a:gd name="T79" fmla="*/ 21 h 90"/>
                <a:gd name="T80" fmla="*/ 108 w 275"/>
                <a:gd name="T81" fmla="*/ 23 h 90"/>
                <a:gd name="T82" fmla="*/ 90 w 275"/>
                <a:gd name="T83" fmla="*/ 26 h 90"/>
                <a:gd name="T84" fmla="*/ 80 w 275"/>
                <a:gd name="T85" fmla="*/ 32 h 90"/>
                <a:gd name="T86" fmla="*/ 74 w 275"/>
                <a:gd name="T87" fmla="*/ 41 h 90"/>
                <a:gd name="T88" fmla="*/ 78 w 275"/>
                <a:gd name="T89" fmla="*/ 51 h 90"/>
                <a:gd name="T90" fmla="*/ 87 w 275"/>
                <a:gd name="T91" fmla="*/ 58 h 90"/>
                <a:gd name="T92" fmla="*/ 87 w 275"/>
                <a:gd name="T93" fmla="*/ 74 h 90"/>
                <a:gd name="T94" fmla="*/ 57 w 275"/>
                <a:gd name="T95" fmla="*/ 71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5"/>
                <a:gd name="T145" fmla="*/ 0 h 90"/>
                <a:gd name="T146" fmla="*/ 275 w 275"/>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5" h="90">
                  <a:moveTo>
                    <a:pt x="57" y="71"/>
                  </a:moveTo>
                  <a:lnTo>
                    <a:pt x="51" y="69"/>
                  </a:lnTo>
                  <a:lnTo>
                    <a:pt x="44" y="65"/>
                  </a:lnTo>
                  <a:lnTo>
                    <a:pt x="37" y="62"/>
                  </a:lnTo>
                  <a:lnTo>
                    <a:pt x="32" y="60"/>
                  </a:lnTo>
                  <a:lnTo>
                    <a:pt x="25" y="57"/>
                  </a:lnTo>
                  <a:lnTo>
                    <a:pt x="19" y="55"/>
                  </a:lnTo>
                  <a:lnTo>
                    <a:pt x="14" y="51"/>
                  </a:lnTo>
                  <a:lnTo>
                    <a:pt x="9" y="48"/>
                  </a:lnTo>
                  <a:lnTo>
                    <a:pt x="4" y="42"/>
                  </a:lnTo>
                  <a:lnTo>
                    <a:pt x="2" y="39"/>
                  </a:lnTo>
                  <a:lnTo>
                    <a:pt x="0" y="28"/>
                  </a:lnTo>
                  <a:lnTo>
                    <a:pt x="7" y="19"/>
                  </a:lnTo>
                  <a:lnTo>
                    <a:pt x="12" y="14"/>
                  </a:lnTo>
                  <a:lnTo>
                    <a:pt x="19" y="11"/>
                  </a:lnTo>
                  <a:lnTo>
                    <a:pt x="28" y="7"/>
                  </a:lnTo>
                  <a:lnTo>
                    <a:pt x="37" y="5"/>
                  </a:lnTo>
                  <a:lnTo>
                    <a:pt x="43" y="3"/>
                  </a:lnTo>
                  <a:lnTo>
                    <a:pt x="48" y="2"/>
                  </a:lnTo>
                  <a:lnTo>
                    <a:pt x="53" y="2"/>
                  </a:lnTo>
                  <a:lnTo>
                    <a:pt x="60" y="2"/>
                  </a:lnTo>
                  <a:lnTo>
                    <a:pt x="67" y="0"/>
                  </a:lnTo>
                  <a:lnTo>
                    <a:pt x="73" y="0"/>
                  </a:lnTo>
                  <a:lnTo>
                    <a:pt x="80" y="0"/>
                  </a:lnTo>
                  <a:lnTo>
                    <a:pt x="87" y="2"/>
                  </a:lnTo>
                  <a:lnTo>
                    <a:pt x="94" y="2"/>
                  </a:lnTo>
                  <a:lnTo>
                    <a:pt x="101" y="2"/>
                  </a:lnTo>
                  <a:lnTo>
                    <a:pt x="108" y="2"/>
                  </a:lnTo>
                  <a:lnTo>
                    <a:pt x="115" y="3"/>
                  </a:lnTo>
                  <a:lnTo>
                    <a:pt x="122" y="3"/>
                  </a:lnTo>
                  <a:lnTo>
                    <a:pt x="131" y="5"/>
                  </a:lnTo>
                  <a:lnTo>
                    <a:pt x="138" y="5"/>
                  </a:lnTo>
                  <a:lnTo>
                    <a:pt x="145" y="7"/>
                  </a:lnTo>
                  <a:lnTo>
                    <a:pt x="152" y="9"/>
                  </a:lnTo>
                  <a:lnTo>
                    <a:pt x="161" y="11"/>
                  </a:lnTo>
                  <a:lnTo>
                    <a:pt x="168" y="12"/>
                  </a:lnTo>
                  <a:lnTo>
                    <a:pt x="177" y="14"/>
                  </a:lnTo>
                  <a:lnTo>
                    <a:pt x="184" y="18"/>
                  </a:lnTo>
                  <a:lnTo>
                    <a:pt x="191" y="19"/>
                  </a:lnTo>
                  <a:lnTo>
                    <a:pt x="199" y="23"/>
                  </a:lnTo>
                  <a:lnTo>
                    <a:pt x="207" y="26"/>
                  </a:lnTo>
                  <a:lnTo>
                    <a:pt x="213" y="28"/>
                  </a:lnTo>
                  <a:lnTo>
                    <a:pt x="220" y="32"/>
                  </a:lnTo>
                  <a:lnTo>
                    <a:pt x="227" y="34"/>
                  </a:lnTo>
                  <a:lnTo>
                    <a:pt x="234" y="37"/>
                  </a:lnTo>
                  <a:lnTo>
                    <a:pt x="243" y="42"/>
                  </a:lnTo>
                  <a:lnTo>
                    <a:pt x="254" y="50"/>
                  </a:lnTo>
                  <a:lnTo>
                    <a:pt x="261" y="55"/>
                  </a:lnTo>
                  <a:lnTo>
                    <a:pt x="268" y="60"/>
                  </a:lnTo>
                  <a:lnTo>
                    <a:pt x="271" y="67"/>
                  </a:lnTo>
                  <a:lnTo>
                    <a:pt x="275" y="73"/>
                  </a:lnTo>
                  <a:lnTo>
                    <a:pt x="275" y="81"/>
                  </a:lnTo>
                  <a:lnTo>
                    <a:pt x="268" y="89"/>
                  </a:lnTo>
                  <a:lnTo>
                    <a:pt x="262" y="89"/>
                  </a:lnTo>
                  <a:lnTo>
                    <a:pt x="255" y="90"/>
                  </a:lnTo>
                  <a:lnTo>
                    <a:pt x="250" y="89"/>
                  </a:lnTo>
                  <a:lnTo>
                    <a:pt x="245" y="89"/>
                  </a:lnTo>
                  <a:lnTo>
                    <a:pt x="239" y="89"/>
                  </a:lnTo>
                  <a:lnTo>
                    <a:pt x="234" y="89"/>
                  </a:lnTo>
                  <a:lnTo>
                    <a:pt x="213" y="83"/>
                  </a:lnTo>
                  <a:lnTo>
                    <a:pt x="214" y="71"/>
                  </a:lnTo>
                  <a:lnTo>
                    <a:pt x="218" y="71"/>
                  </a:lnTo>
                  <a:lnTo>
                    <a:pt x="227" y="71"/>
                  </a:lnTo>
                  <a:lnTo>
                    <a:pt x="229" y="69"/>
                  </a:lnTo>
                  <a:lnTo>
                    <a:pt x="230" y="67"/>
                  </a:lnTo>
                  <a:lnTo>
                    <a:pt x="229" y="64"/>
                  </a:lnTo>
                  <a:lnTo>
                    <a:pt x="227" y="58"/>
                  </a:lnTo>
                  <a:lnTo>
                    <a:pt x="222" y="53"/>
                  </a:lnTo>
                  <a:lnTo>
                    <a:pt x="216" y="50"/>
                  </a:lnTo>
                  <a:lnTo>
                    <a:pt x="211" y="46"/>
                  </a:lnTo>
                  <a:lnTo>
                    <a:pt x="206" y="42"/>
                  </a:lnTo>
                  <a:lnTo>
                    <a:pt x="197" y="39"/>
                  </a:lnTo>
                  <a:lnTo>
                    <a:pt x="190" y="35"/>
                  </a:lnTo>
                  <a:lnTo>
                    <a:pt x="181" y="32"/>
                  </a:lnTo>
                  <a:lnTo>
                    <a:pt x="174" y="30"/>
                  </a:lnTo>
                  <a:lnTo>
                    <a:pt x="163" y="26"/>
                  </a:lnTo>
                  <a:lnTo>
                    <a:pt x="154" y="25"/>
                  </a:lnTo>
                  <a:lnTo>
                    <a:pt x="145" y="23"/>
                  </a:lnTo>
                  <a:lnTo>
                    <a:pt x="136" y="23"/>
                  </a:lnTo>
                  <a:lnTo>
                    <a:pt x="126" y="21"/>
                  </a:lnTo>
                  <a:lnTo>
                    <a:pt x="117" y="23"/>
                  </a:lnTo>
                  <a:lnTo>
                    <a:pt x="108" y="23"/>
                  </a:lnTo>
                  <a:lnTo>
                    <a:pt x="99" y="26"/>
                  </a:lnTo>
                  <a:lnTo>
                    <a:pt x="90" y="26"/>
                  </a:lnTo>
                  <a:lnTo>
                    <a:pt x="85" y="30"/>
                  </a:lnTo>
                  <a:lnTo>
                    <a:pt x="80" y="32"/>
                  </a:lnTo>
                  <a:lnTo>
                    <a:pt x="78" y="35"/>
                  </a:lnTo>
                  <a:lnTo>
                    <a:pt x="74" y="41"/>
                  </a:lnTo>
                  <a:lnTo>
                    <a:pt x="76" y="48"/>
                  </a:lnTo>
                  <a:lnTo>
                    <a:pt x="78" y="51"/>
                  </a:lnTo>
                  <a:lnTo>
                    <a:pt x="83" y="57"/>
                  </a:lnTo>
                  <a:lnTo>
                    <a:pt x="87" y="58"/>
                  </a:lnTo>
                  <a:lnTo>
                    <a:pt x="89" y="60"/>
                  </a:lnTo>
                  <a:lnTo>
                    <a:pt x="87" y="74"/>
                  </a:lnTo>
                  <a:lnTo>
                    <a:pt x="57" y="71"/>
                  </a:lnTo>
                  <a:close/>
                </a:path>
              </a:pathLst>
            </a:custGeom>
            <a:solidFill>
              <a:srgbClr val="000000"/>
            </a:solidFill>
            <a:ln w="9525">
              <a:noFill/>
              <a:round/>
              <a:headEnd/>
              <a:tailEnd/>
            </a:ln>
          </p:spPr>
          <p:txBody>
            <a:bodyPr/>
            <a:lstStyle/>
            <a:p>
              <a:endParaRPr lang="en-US"/>
            </a:p>
          </p:txBody>
        </p:sp>
        <p:sp>
          <p:nvSpPr>
            <p:cNvPr id="10383" name="Freeform 21"/>
            <p:cNvSpPr>
              <a:spLocks/>
            </p:cNvSpPr>
            <p:nvPr/>
          </p:nvSpPr>
          <p:spPr bwMode="auto">
            <a:xfrm>
              <a:off x="5860953" y="2727119"/>
              <a:ext cx="229391" cy="157562"/>
            </a:xfrm>
            <a:custGeom>
              <a:avLst/>
              <a:gdLst>
                <a:gd name="T0" fmla="*/ 62 w 99"/>
                <a:gd name="T1" fmla="*/ 0 h 68"/>
                <a:gd name="T2" fmla="*/ 25 w 99"/>
                <a:gd name="T3" fmla="*/ 27 h 68"/>
                <a:gd name="T4" fmla="*/ 0 w 99"/>
                <a:gd name="T5" fmla="*/ 48 h 68"/>
                <a:gd name="T6" fmla="*/ 20 w 99"/>
                <a:gd name="T7" fmla="*/ 68 h 68"/>
                <a:gd name="T8" fmla="*/ 43 w 99"/>
                <a:gd name="T9" fmla="*/ 55 h 68"/>
                <a:gd name="T10" fmla="*/ 45 w 99"/>
                <a:gd name="T11" fmla="*/ 64 h 68"/>
                <a:gd name="T12" fmla="*/ 84 w 99"/>
                <a:gd name="T13" fmla="*/ 36 h 68"/>
                <a:gd name="T14" fmla="*/ 85 w 99"/>
                <a:gd name="T15" fmla="*/ 30 h 68"/>
                <a:gd name="T16" fmla="*/ 91 w 99"/>
                <a:gd name="T17" fmla="*/ 22 h 68"/>
                <a:gd name="T18" fmla="*/ 96 w 99"/>
                <a:gd name="T19" fmla="*/ 13 h 68"/>
                <a:gd name="T20" fmla="*/ 99 w 99"/>
                <a:gd name="T21" fmla="*/ 9 h 68"/>
                <a:gd name="T22" fmla="*/ 98 w 99"/>
                <a:gd name="T23" fmla="*/ 9 h 68"/>
                <a:gd name="T24" fmla="*/ 92 w 99"/>
                <a:gd name="T25" fmla="*/ 7 h 68"/>
                <a:gd name="T26" fmla="*/ 87 w 99"/>
                <a:gd name="T27" fmla="*/ 6 h 68"/>
                <a:gd name="T28" fmla="*/ 82 w 99"/>
                <a:gd name="T29" fmla="*/ 6 h 68"/>
                <a:gd name="T30" fmla="*/ 73 w 99"/>
                <a:gd name="T31" fmla="*/ 2 h 68"/>
                <a:gd name="T32" fmla="*/ 68 w 99"/>
                <a:gd name="T33" fmla="*/ 0 h 68"/>
                <a:gd name="T34" fmla="*/ 62 w 99"/>
                <a:gd name="T35" fmla="*/ 0 h 68"/>
                <a:gd name="T36" fmla="*/ 62 w 99"/>
                <a:gd name="T37" fmla="*/ 0 h 68"/>
                <a:gd name="T38" fmla="*/ 62 w 99"/>
                <a:gd name="T39" fmla="*/ 0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9"/>
                <a:gd name="T61" fmla="*/ 0 h 68"/>
                <a:gd name="T62" fmla="*/ 99 w 99"/>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9" h="68">
                  <a:moveTo>
                    <a:pt x="62" y="0"/>
                  </a:moveTo>
                  <a:lnTo>
                    <a:pt x="25" y="27"/>
                  </a:lnTo>
                  <a:lnTo>
                    <a:pt x="0" y="48"/>
                  </a:lnTo>
                  <a:lnTo>
                    <a:pt x="20" y="68"/>
                  </a:lnTo>
                  <a:lnTo>
                    <a:pt x="43" y="55"/>
                  </a:lnTo>
                  <a:lnTo>
                    <a:pt x="45" y="64"/>
                  </a:lnTo>
                  <a:lnTo>
                    <a:pt x="84" y="36"/>
                  </a:lnTo>
                  <a:lnTo>
                    <a:pt x="85" y="30"/>
                  </a:lnTo>
                  <a:lnTo>
                    <a:pt x="91" y="22"/>
                  </a:lnTo>
                  <a:lnTo>
                    <a:pt x="96" y="13"/>
                  </a:lnTo>
                  <a:lnTo>
                    <a:pt x="99" y="9"/>
                  </a:lnTo>
                  <a:lnTo>
                    <a:pt x="98" y="9"/>
                  </a:lnTo>
                  <a:lnTo>
                    <a:pt x="92" y="7"/>
                  </a:lnTo>
                  <a:lnTo>
                    <a:pt x="87" y="6"/>
                  </a:lnTo>
                  <a:lnTo>
                    <a:pt x="82" y="6"/>
                  </a:lnTo>
                  <a:lnTo>
                    <a:pt x="73" y="2"/>
                  </a:lnTo>
                  <a:lnTo>
                    <a:pt x="68" y="0"/>
                  </a:lnTo>
                  <a:lnTo>
                    <a:pt x="62" y="0"/>
                  </a:lnTo>
                  <a:close/>
                </a:path>
              </a:pathLst>
            </a:custGeom>
            <a:solidFill>
              <a:srgbClr val="FFE6D9"/>
            </a:solidFill>
            <a:ln w="9525">
              <a:noFill/>
              <a:round/>
              <a:headEnd/>
              <a:tailEnd/>
            </a:ln>
          </p:spPr>
          <p:txBody>
            <a:bodyPr/>
            <a:lstStyle/>
            <a:p>
              <a:endParaRPr lang="en-US"/>
            </a:p>
          </p:txBody>
        </p:sp>
        <p:sp>
          <p:nvSpPr>
            <p:cNvPr id="10384" name="Freeform 22"/>
            <p:cNvSpPr>
              <a:spLocks/>
            </p:cNvSpPr>
            <p:nvPr/>
          </p:nvSpPr>
          <p:spPr bwMode="auto">
            <a:xfrm>
              <a:off x="6593151" y="1260405"/>
              <a:ext cx="382319" cy="287318"/>
            </a:xfrm>
            <a:custGeom>
              <a:avLst/>
              <a:gdLst>
                <a:gd name="T0" fmla="*/ 7 w 165"/>
                <a:gd name="T1" fmla="*/ 73 h 124"/>
                <a:gd name="T2" fmla="*/ 16 w 165"/>
                <a:gd name="T3" fmla="*/ 61 h 124"/>
                <a:gd name="T4" fmla="*/ 35 w 165"/>
                <a:gd name="T5" fmla="*/ 46 h 124"/>
                <a:gd name="T6" fmla="*/ 51 w 165"/>
                <a:gd name="T7" fmla="*/ 41 h 124"/>
                <a:gd name="T8" fmla="*/ 64 w 165"/>
                <a:gd name="T9" fmla="*/ 43 h 124"/>
                <a:gd name="T10" fmla="*/ 80 w 165"/>
                <a:gd name="T11" fmla="*/ 52 h 124"/>
                <a:gd name="T12" fmla="*/ 92 w 165"/>
                <a:gd name="T13" fmla="*/ 64 h 124"/>
                <a:gd name="T14" fmla="*/ 101 w 165"/>
                <a:gd name="T15" fmla="*/ 80 h 124"/>
                <a:gd name="T16" fmla="*/ 104 w 165"/>
                <a:gd name="T17" fmla="*/ 82 h 124"/>
                <a:gd name="T18" fmla="*/ 110 w 165"/>
                <a:gd name="T19" fmla="*/ 71 h 124"/>
                <a:gd name="T20" fmla="*/ 119 w 165"/>
                <a:gd name="T21" fmla="*/ 62 h 124"/>
                <a:gd name="T22" fmla="*/ 129 w 165"/>
                <a:gd name="T23" fmla="*/ 64 h 124"/>
                <a:gd name="T24" fmla="*/ 138 w 165"/>
                <a:gd name="T25" fmla="*/ 80 h 124"/>
                <a:gd name="T26" fmla="*/ 145 w 165"/>
                <a:gd name="T27" fmla="*/ 98 h 124"/>
                <a:gd name="T28" fmla="*/ 149 w 165"/>
                <a:gd name="T29" fmla="*/ 110 h 124"/>
                <a:gd name="T30" fmla="*/ 149 w 165"/>
                <a:gd name="T31" fmla="*/ 121 h 124"/>
                <a:gd name="T32" fmla="*/ 161 w 165"/>
                <a:gd name="T33" fmla="*/ 124 h 124"/>
                <a:gd name="T34" fmla="*/ 163 w 165"/>
                <a:gd name="T35" fmla="*/ 115 h 124"/>
                <a:gd name="T36" fmla="*/ 165 w 165"/>
                <a:gd name="T37" fmla="*/ 100 h 124"/>
                <a:gd name="T38" fmla="*/ 165 w 165"/>
                <a:gd name="T39" fmla="*/ 87 h 124"/>
                <a:gd name="T40" fmla="*/ 165 w 165"/>
                <a:gd name="T41" fmla="*/ 75 h 124"/>
                <a:gd name="T42" fmla="*/ 161 w 165"/>
                <a:gd name="T43" fmla="*/ 64 h 124"/>
                <a:gd name="T44" fmla="*/ 154 w 165"/>
                <a:gd name="T45" fmla="*/ 52 h 124"/>
                <a:gd name="T46" fmla="*/ 145 w 165"/>
                <a:gd name="T47" fmla="*/ 41 h 124"/>
                <a:gd name="T48" fmla="*/ 134 w 165"/>
                <a:gd name="T49" fmla="*/ 37 h 124"/>
                <a:gd name="T50" fmla="*/ 119 w 165"/>
                <a:gd name="T51" fmla="*/ 37 h 124"/>
                <a:gd name="T52" fmla="*/ 106 w 165"/>
                <a:gd name="T53" fmla="*/ 41 h 124"/>
                <a:gd name="T54" fmla="*/ 101 w 165"/>
                <a:gd name="T55" fmla="*/ 46 h 124"/>
                <a:gd name="T56" fmla="*/ 99 w 165"/>
                <a:gd name="T57" fmla="*/ 39 h 124"/>
                <a:gd name="T58" fmla="*/ 92 w 165"/>
                <a:gd name="T59" fmla="*/ 25 h 124"/>
                <a:gd name="T60" fmla="*/ 81 w 165"/>
                <a:gd name="T61" fmla="*/ 11 h 124"/>
                <a:gd name="T62" fmla="*/ 62 w 165"/>
                <a:gd name="T63" fmla="*/ 2 h 124"/>
                <a:gd name="T64" fmla="*/ 49 w 165"/>
                <a:gd name="T65" fmla="*/ 2 h 124"/>
                <a:gd name="T66" fmla="*/ 39 w 165"/>
                <a:gd name="T67" fmla="*/ 9 h 124"/>
                <a:gd name="T68" fmla="*/ 28 w 165"/>
                <a:gd name="T69" fmla="*/ 20 h 124"/>
                <a:gd name="T70" fmla="*/ 19 w 165"/>
                <a:gd name="T71" fmla="*/ 36 h 124"/>
                <a:gd name="T72" fmla="*/ 10 w 165"/>
                <a:gd name="T73" fmla="*/ 48 h 124"/>
                <a:gd name="T74" fmla="*/ 5 w 165"/>
                <a:gd name="T75" fmla="*/ 62 h 124"/>
                <a:gd name="T76" fmla="*/ 0 w 165"/>
                <a:gd name="T77" fmla="*/ 71 h 124"/>
                <a:gd name="T78" fmla="*/ 0 w 165"/>
                <a:gd name="T79" fmla="*/ 75 h 124"/>
                <a:gd name="T80" fmla="*/ 5 w 165"/>
                <a:gd name="T81" fmla="*/ 75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4"/>
                <a:gd name="T125" fmla="*/ 165 w 165"/>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4">
                  <a:moveTo>
                    <a:pt x="5" y="75"/>
                  </a:moveTo>
                  <a:lnTo>
                    <a:pt x="7" y="73"/>
                  </a:lnTo>
                  <a:lnTo>
                    <a:pt x="10" y="68"/>
                  </a:lnTo>
                  <a:lnTo>
                    <a:pt x="16" y="61"/>
                  </a:lnTo>
                  <a:lnTo>
                    <a:pt x="26" y="53"/>
                  </a:lnTo>
                  <a:lnTo>
                    <a:pt x="35" y="46"/>
                  </a:lnTo>
                  <a:lnTo>
                    <a:pt x="48" y="43"/>
                  </a:lnTo>
                  <a:lnTo>
                    <a:pt x="51" y="41"/>
                  </a:lnTo>
                  <a:lnTo>
                    <a:pt x="58" y="41"/>
                  </a:lnTo>
                  <a:lnTo>
                    <a:pt x="64" y="43"/>
                  </a:lnTo>
                  <a:lnTo>
                    <a:pt x="71" y="46"/>
                  </a:lnTo>
                  <a:lnTo>
                    <a:pt x="80" y="52"/>
                  </a:lnTo>
                  <a:lnTo>
                    <a:pt x="87" y="59"/>
                  </a:lnTo>
                  <a:lnTo>
                    <a:pt x="92" y="64"/>
                  </a:lnTo>
                  <a:lnTo>
                    <a:pt x="97" y="69"/>
                  </a:lnTo>
                  <a:lnTo>
                    <a:pt x="101" y="80"/>
                  </a:lnTo>
                  <a:lnTo>
                    <a:pt x="104" y="84"/>
                  </a:lnTo>
                  <a:lnTo>
                    <a:pt x="104" y="82"/>
                  </a:lnTo>
                  <a:lnTo>
                    <a:pt x="106" y="76"/>
                  </a:lnTo>
                  <a:lnTo>
                    <a:pt x="110" y="71"/>
                  </a:lnTo>
                  <a:lnTo>
                    <a:pt x="115" y="66"/>
                  </a:lnTo>
                  <a:lnTo>
                    <a:pt x="119" y="62"/>
                  </a:lnTo>
                  <a:lnTo>
                    <a:pt x="126" y="61"/>
                  </a:lnTo>
                  <a:lnTo>
                    <a:pt x="129" y="64"/>
                  </a:lnTo>
                  <a:lnTo>
                    <a:pt x="134" y="71"/>
                  </a:lnTo>
                  <a:lnTo>
                    <a:pt x="138" y="80"/>
                  </a:lnTo>
                  <a:lnTo>
                    <a:pt x="142" y="89"/>
                  </a:lnTo>
                  <a:lnTo>
                    <a:pt x="145" y="98"/>
                  </a:lnTo>
                  <a:lnTo>
                    <a:pt x="147" y="107"/>
                  </a:lnTo>
                  <a:lnTo>
                    <a:pt x="149" y="110"/>
                  </a:lnTo>
                  <a:lnTo>
                    <a:pt x="149" y="117"/>
                  </a:lnTo>
                  <a:lnTo>
                    <a:pt x="149" y="121"/>
                  </a:lnTo>
                  <a:lnTo>
                    <a:pt x="150" y="123"/>
                  </a:lnTo>
                  <a:lnTo>
                    <a:pt x="161" y="124"/>
                  </a:lnTo>
                  <a:lnTo>
                    <a:pt x="161" y="121"/>
                  </a:lnTo>
                  <a:lnTo>
                    <a:pt x="163" y="115"/>
                  </a:lnTo>
                  <a:lnTo>
                    <a:pt x="163" y="108"/>
                  </a:lnTo>
                  <a:lnTo>
                    <a:pt x="165" y="100"/>
                  </a:lnTo>
                  <a:lnTo>
                    <a:pt x="165" y="92"/>
                  </a:lnTo>
                  <a:lnTo>
                    <a:pt x="165" y="87"/>
                  </a:lnTo>
                  <a:lnTo>
                    <a:pt x="165" y="80"/>
                  </a:lnTo>
                  <a:lnTo>
                    <a:pt x="165" y="75"/>
                  </a:lnTo>
                  <a:lnTo>
                    <a:pt x="163" y="69"/>
                  </a:lnTo>
                  <a:lnTo>
                    <a:pt x="161" y="64"/>
                  </a:lnTo>
                  <a:lnTo>
                    <a:pt x="158" y="57"/>
                  </a:lnTo>
                  <a:lnTo>
                    <a:pt x="154" y="52"/>
                  </a:lnTo>
                  <a:lnTo>
                    <a:pt x="149" y="46"/>
                  </a:lnTo>
                  <a:lnTo>
                    <a:pt x="145" y="41"/>
                  </a:lnTo>
                  <a:lnTo>
                    <a:pt x="140" y="39"/>
                  </a:lnTo>
                  <a:lnTo>
                    <a:pt x="134" y="37"/>
                  </a:lnTo>
                  <a:lnTo>
                    <a:pt x="126" y="36"/>
                  </a:lnTo>
                  <a:lnTo>
                    <a:pt x="119" y="37"/>
                  </a:lnTo>
                  <a:lnTo>
                    <a:pt x="111" y="39"/>
                  </a:lnTo>
                  <a:lnTo>
                    <a:pt x="106" y="41"/>
                  </a:lnTo>
                  <a:lnTo>
                    <a:pt x="101" y="45"/>
                  </a:lnTo>
                  <a:lnTo>
                    <a:pt x="101" y="46"/>
                  </a:lnTo>
                  <a:lnTo>
                    <a:pt x="101" y="45"/>
                  </a:lnTo>
                  <a:lnTo>
                    <a:pt x="99" y="39"/>
                  </a:lnTo>
                  <a:lnTo>
                    <a:pt x="95" y="32"/>
                  </a:lnTo>
                  <a:lnTo>
                    <a:pt x="92" y="25"/>
                  </a:lnTo>
                  <a:lnTo>
                    <a:pt x="87" y="18"/>
                  </a:lnTo>
                  <a:lnTo>
                    <a:pt x="81" y="11"/>
                  </a:lnTo>
                  <a:lnTo>
                    <a:pt x="71" y="4"/>
                  </a:lnTo>
                  <a:lnTo>
                    <a:pt x="62" y="2"/>
                  </a:lnTo>
                  <a:lnTo>
                    <a:pt x="56" y="0"/>
                  </a:lnTo>
                  <a:lnTo>
                    <a:pt x="49" y="2"/>
                  </a:lnTo>
                  <a:lnTo>
                    <a:pt x="44" y="4"/>
                  </a:lnTo>
                  <a:lnTo>
                    <a:pt x="39" y="9"/>
                  </a:lnTo>
                  <a:lnTo>
                    <a:pt x="33" y="14"/>
                  </a:lnTo>
                  <a:lnTo>
                    <a:pt x="28" y="20"/>
                  </a:lnTo>
                  <a:lnTo>
                    <a:pt x="23" y="27"/>
                  </a:lnTo>
                  <a:lnTo>
                    <a:pt x="19" y="36"/>
                  </a:lnTo>
                  <a:lnTo>
                    <a:pt x="14" y="41"/>
                  </a:lnTo>
                  <a:lnTo>
                    <a:pt x="10" y="48"/>
                  </a:lnTo>
                  <a:lnTo>
                    <a:pt x="7" y="55"/>
                  </a:lnTo>
                  <a:lnTo>
                    <a:pt x="5" y="62"/>
                  </a:lnTo>
                  <a:lnTo>
                    <a:pt x="2" y="68"/>
                  </a:lnTo>
                  <a:lnTo>
                    <a:pt x="0" y="71"/>
                  </a:lnTo>
                  <a:lnTo>
                    <a:pt x="0" y="73"/>
                  </a:lnTo>
                  <a:lnTo>
                    <a:pt x="0" y="75"/>
                  </a:lnTo>
                  <a:lnTo>
                    <a:pt x="5" y="75"/>
                  </a:lnTo>
                  <a:close/>
                </a:path>
              </a:pathLst>
            </a:custGeom>
            <a:solidFill>
              <a:srgbClr val="000000"/>
            </a:solidFill>
            <a:ln w="9525">
              <a:noFill/>
              <a:round/>
              <a:headEnd/>
              <a:tailEnd/>
            </a:ln>
          </p:spPr>
          <p:txBody>
            <a:bodyPr/>
            <a:lstStyle/>
            <a:p>
              <a:endParaRPr lang="en-US"/>
            </a:p>
          </p:txBody>
        </p:sp>
        <p:sp>
          <p:nvSpPr>
            <p:cNvPr id="10385" name="Freeform 23"/>
            <p:cNvSpPr>
              <a:spLocks/>
            </p:cNvSpPr>
            <p:nvPr/>
          </p:nvSpPr>
          <p:spPr bwMode="auto">
            <a:xfrm>
              <a:off x="6583883" y="1582479"/>
              <a:ext cx="345246" cy="257196"/>
            </a:xfrm>
            <a:custGeom>
              <a:avLst/>
              <a:gdLst>
                <a:gd name="T0" fmla="*/ 13 w 149"/>
                <a:gd name="T1" fmla="*/ 1 h 111"/>
                <a:gd name="T2" fmla="*/ 13 w 149"/>
                <a:gd name="T3" fmla="*/ 3 h 111"/>
                <a:gd name="T4" fmla="*/ 14 w 149"/>
                <a:gd name="T5" fmla="*/ 12 h 111"/>
                <a:gd name="T6" fmla="*/ 14 w 149"/>
                <a:gd name="T7" fmla="*/ 17 h 111"/>
                <a:gd name="T8" fmla="*/ 16 w 149"/>
                <a:gd name="T9" fmla="*/ 24 h 111"/>
                <a:gd name="T10" fmla="*/ 16 w 149"/>
                <a:gd name="T11" fmla="*/ 31 h 111"/>
                <a:gd name="T12" fmla="*/ 20 w 149"/>
                <a:gd name="T13" fmla="*/ 40 h 111"/>
                <a:gd name="T14" fmla="*/ 20 w 149"/>
                <a:gd name="T15" fmla="*/ 47 h 111"/>
                <a:gd name="T16" fmla="*/ 23 w 149"/>
                <a:gd name="T17" fmla="*/ 55 h 111"/>
                <a:gd name="T18" fmla="*/ 25 w 149"/>
                <a:gd name="T19" fmla="*/ 62 h 111"/>
                <a:gd name="T20" fmla="*/ 29 w 149"/>
                <a:gd name="T21" fmla="*/ 69 h 111"/>
                <a:gd name="T22" fmla="*/ 32 w 149"/>
                <a:gd name="T23" fmla="*/ 74 h 111"/>
                <a:gd name="T24" fmla="*/ 34 w 149"/>
                <a:gd name="T25" fmla="*/ 78 h 111"/>
                <a:gd name="T26" fmla="*/ 39 w 149"/>
                <a:gd name="T27" fmla="*/ 83 h 111"/>
                <a:gd name="T28" fmla="*/ 45 w 149"/>
                <a:gd name="T29" fmla="*/ 86 h 111"/>
                <a:gd name="T30" fmla="*/ 48 w 149"/>
                <a:gd name="T31" fmla="*/ 86 h 111"/>
                <a:gd name="T32" fmla="*/ 55 w 149"/>
                <a:gd name="T33" fmla="*/ 86 h 111"/>
                <a:gd name="T34" fmla="*/ 60 w 149"/>
                <a:gd name="T35" fmla="*/ 83 h 111"/>
                <a:gd name="T36" fmla="*/ 68 w 149"/>
                <a:gd name="T37" fmla="*/ 83 h 111"/>
                <a:gd name="T38" fmla="*/ 73 w 149"/>
                <a:gd name="T39" fmla="*/ 78 h 111"/>
                <a:gd name="T40" fmla="*/ 80 w 149"/>
                <a:gd name="T41" fmla="*/ 76 h 111"/>
                <a:gd name="T42" fmla="*/ 87 w 149"/>
                <a:gd name="T43" fmla="*/ 72 h 111"/>
                <a:gd name="T44" fmla="*/ 94 w 149"/>
                <a:gd name="T45" fmla="*/ 69 h 111"/>
                <a:gd name="T46" fmla="*/ 98 w 149"/>
                <a:gd name="T47" fmla="*/ 63 h 111"/>
                <a:gd name="T48" fmla="*/ 105 w 149"/>
                <a:gd name="T49" fmla="*/ 60 h 111"/>
                <a:gd name="T50" fmla="*/ 110 w 149"/>
                <a:gd name="T51" fmla="*/ 56 h 111"/>
                <a:gd name="T52" fmla="*/ 115 w 149"/>
                <a:gd name="T53" fmla="*/ 53 h 111"/>
                <a:gd name="T54" fmla="*/ 123 w 149"/>
                <a:gd name="T55" fmla="*/ 47 h 111"/>
                <a:gd name="T56" fmla="*/ 124 w 149"/>
                <a:gd name="T57" fmla="*/ 46 h 111"/>
                <a:gd name="T58" fmla="*/ 149 w 149"/>
                <a:gd name="T59" fmla="*/ 53 h 111"/>
                <a:gd name="T60" fmla="*/ 144 w 149"/>
                <a:gd name="T61" fmla="*/ 55 h 111"/>
                <a:gd name="T62" fmla="*/ 137 w 149"/>
                <a:gd name="T63" fmla="*/ 60 h 111"/>
                <a:gd name="T64" fmla="*/ 130 w 149"/>
                <a:gd name="T65" fmla="*/ 65 h 111"/>
                <a:gd name="T66" fmla="*/ 123 w 149"/>
                <a:gd name="T67" fmla="*/ 69 h 111"/>
                <a:gd name="T68" fmla="*/ 115 w 149"/>
                <a:gd name="T69" fmla="*/ 74 h 111"/>
                <a:gd name="T70" fmla="*/ 108 w 149"/>
                <a:gd name="T71" fmla="*/ 81 h 111"/>
                <a:gd name="T72" fmla="*/ 98 w 149"/>
                <a:gd name="T73" fmla="*/ 86 h 111"/>
                <a:gd name="T74" fmla="*/ 91 w 149"/>
                <a:gd name="T75" fmla="*/ 90 h 111"/>
                <a:gd name="T76" fmla="*/ 82 w 149"/>
                <a:gd name="T77" fmla="*/ 95 h 111"/>
                <a:gd name="T78" fmla="*/ 75 w 149"/>
                <a:gd name="T79" fmla="*/ 101 h 111"/>
                <a:gd name="T80" fmla="*/ 66 w 149"/>
                <a:gd name="T81" fmla="*/ 102 h 111"/>
                <a:gd name="T82" fmla="*/ 59 w 149"/>
                <a:gd name="T83" fmla="*/ 108 h 111"/>
                <a:gd name="T84" fmla="*/ 52 w 149"/>
                <a:gd name="T85" fmla="*/ 109 h 111"/>
                <a:gd name="T86" fmla="*/ 46 w 149"/>
                <a:gd name="T87" fmla="*/ 111 h 111"/>
                <a:gd name="T88" fmla="*/ 41 w 149"/>
                <a:gd name="T89" fmla="*/ 109 h 111"/>
                <a:gd name="T90" fmla="*/ 34 w 149"/>
                <a:gd name="T91" fmla="*/ 106 h 111"/>
                <a:gd name="T92" fmla="*/ 30 w 149"/>
                <a:gd name="T93" fmla="*/ 101 h 111"/>
                <a:gd name="T94" fmla="*/ 25 w 149"/>
                <a:gd name="T95" fmla="*/ 94 h 111"/>
                <a:gd name="T96" fmla="*/ 20 w 149"/>
                <a:gd name="T97" fmla="*/ 85 h 111"/>
                <a:gd name="T98" fmla="*/ 18 w 149"/>
                <a:gd name="T99" fmla="*/ 76 h 111"/>
                <a:gd name="T100" fmla="*/ 14 w 149"/>
                <a:gd name="T101" fmla="*/ 65 h 111"/>
                <a:gd name="T102" fmla="*/ 11 w 149"/>
                <a:gd name="T103" fmla="*/ 55 h 111"/>
                <a:gd name="T104" fmla="*/ 9 w 149"/>
                <a:gd name="T105" fmla="*/ 44 h 111"/>
                <a:gd name="T106" fmla="*/ 6 w 149"/>
                <a:gd name="T107" fmla="*/ 33 h 111"/>
                <a:gd name="T108" fmla="*/ 4 w 149"/>
                <a:gd name="T109" fmla="*/ 24 h 111"/>
                <a:gd name="T110" fmla="*/ 2 w 149"/>
                <a:gd name="T111" fmla="*/ 17 h 111"/>
                <a:gd name="T112" fmla="*/ 0 w 149"/>
                <a:gd name="T113" fmla="*/ 8 h 111"/>
                <a:gd name="T114" fmla="*/ 0 w 149"/>
                <a:gd name="T115" fmla="*/ 3 h 111"/>
                <a:gd name="T116" fmla="*/ 0 w 149"/>
                <a:gd name="T117" fmla="*/ 0 h 111"/>
                <a:gd name="T118" fmla="*/ 13 w 149"/>
                <a:gd name="T119" fmla="*/ 1 h 111"/>
                <a:gd name="T120" fmla="*/ 13 w 149"/>
                <a:gd name="T121" fmla="*/ 1 h 1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9"/>
                <a:gd name="T184" fmla="*/ 0 h 111"/>
                <a:gd name="T185" fmla="*/ 149 w 149"/>
                <a:gd name="T186" fmla="*/ 111 h 1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9" h="111">
                  <a:moveTo>
                    <a:pt x="13" y="1"/>
                  </a:moveTo>
                  <a:lnTo>
                    <a:pt x="13" y="3"/>
                  </a:lnTo>
                  <a:lnTo>
                    <a:pt x="14" y="12"/>
                  </a:lnTo>
                  <a:lnTo>
                    <a:pt x="14" y="17"/>
                  </a:lnTo>
                  <a:lnTo>
                    <a:pt x="16" y="24"/>
                  </a:lnTo>
                  <a:lnTo>
                    <a:pt x="16" y="31"/>
                  </a:lnTo>
                  <a:lnTo>
                    <a:pt x="20" y="40"/>
                  </a:lnTo>
                  <a:lnTo>
                    <a:pt x="20" y="47"/>
                  </a:lnTo>
                  <a:lnTo>
                    <a:pt x="23" y="55"/>
                  </a:lnTo>
                  <a:lnTo>
                    <a:pt x="25" y="62"/>
                  </a:lnTo>
                  <a:lnTo>
                    <a:pt x="29" y="69"/>
                  </a:lnTo>
                  <a:lnTo>
                    <a:pt x="32" y="74"/>
                  </a:lnTo>
                  <a:lnTo>
                    <a:pt x="34" y="78"/>
                  </a:lnTo>
                  <a:lnTo>
                    <a:pt x="39" y="83"/>
                  </a:lnTo>
                  <a:lnTo>
                    <a:pt x="45" y="86"/>
                  </a:lnTo>
                  <a:lnTo>
                    <a:pt x="48" y="86"/>
                  </a:lnTo>
                  <a:lnTo>
                    <a:pt x="55" y="86"/>
                  </a:lnTo>
                  <a:lnTo>
                    <a:pt x="60" y="83"/>
                  </a:lnTo>
                  <a:lnTo>
                    <a:pt x="68" y="83"/>
                  </a:lnTo>
                  <a:lnTo>
                    <a:pt x="73" y="78"/>
                  </a:lnTo>
                  <a:lnTo>
                    <a:pt x="80" y="76"/>
                  </a:lnTo>
                  <a:lnTo>
                    <a:pt x="87" y="72"/>
                  </a:lnTo>
                  <a:lnTo>
                    <a:pt x="94" y="69"/>
                  </a:lnTo>
                  <a:lnTo>
                    <a:pt x="98" y="63"/>
                  </a:lnTo>
                  <a:lnTo>
                    <a:pt x="105" y="60"/>
                  </a:lnTo>
                  <a:lnTo>
                    <a:pt x="110" y="56"/>
                  </a:lnTo>
                  <a:lnTo>
                    <a:pt x="115" y="53"/>
                  </a:lnTo>
                  <a:lnTo>
                    <a:pt x="123" y="47"/>
                  </a:lnTo>
                  <a:lnTo>
                    <a:pt x="124" y="46"/>
                  </a:lnTo>
                  <a:lnTo>
                    <a:pt x="149" y="53"/>
                  </a:lnTo>
                  <a:lnTo>
                    <a:pt x="144" y="55"/>
                  </a:lnTo>
                  <a:lnTo>
                    <a:pt x="137" y="60"/>
                  </a:lnTo>
                  <a:lnTo>
                    <a:pt x="130" y="65"/>
                  </a:lnTo>
                  <a:lnTo>
                    <a:pt x="123" y="69"/>
                  </a:lnTo>
                  <a:lnTo>
                    <a:pt x="115" y="74"/>
                  </a:lnTo>
                  <a:lnTo>
                    <a:pt x="108" y="81"/>
                  </a:lnTo>
                  <a:lnTo>
                    <a:pt x="98" y="86"/>
                  </a:lnTo>
                  <a:lnTo>
                    <a:pt x="91" y="90"/>
                  </a:lnTo>
                  <a:lnTo>
                    <a:pt x="82" y="95"/>
                  </a:lnTo>
                  <a:lnTo>
                    <a:pt x="75" y="101"/>
                  </a:lnTo>
                  <a:lnTo>
                    <a:pt x="66" y="102"/>
                  </a:lnTo>
                  <a:lnTo>
                    <a:pt x="59" y="108"/>
                  </a:lnTo>
                  <a:lnTo>
                    <a:pt x="52" y="109"/>
                  </a:lnTo>
                  <a:lnTo>
                    <a:pt x="46" y="111"/>
                  </a:lnTo>
                  <a:lnTo>
                    <a:pt x="41" y="109"/>
                  </a:lnTo>
                  <a:lnTo>
                    <a:pt x="34" y="106"/>
                  </a:lnTo>
                  <a:lnTo>
                    <a:pt x="30" y="101"/>
                  </a:lnTo>
                  <a:lnTo>
                    <a:pt x="25" y="94"/>
                  </a:lnTo>
                  <a:lnTo>
                    <a:pt x="20" y="85"/>
                  </a:lnTo>
                  <a:lnTo>
                    <a:pt x="18" y="76"/>
                  </a:lnTo>
                  <a:lnTo>
                    <a:pt x="14" y="65"/>
                  </a:lnTo>
                  <a:lnTo>
                    <a:pt x="11" y="55"/>
                  </a:lnTo>
                  <a:lnTo>
                    <a:pt x="9" y="44"/>
                  </a:lnTo>
                  <a:lnTo>
                    <a:pt x="6" y="33"/>
                  </a:lnTo>
                  <a:lnTo>
                    <a:pt x="4" y="24"/>
                  </a:lnTo>
                  <a:lnTo>
                    <a:pt x="2" y="17"/>
                  </a:lnTo>
                  <a:lnTo>
                    <a:pt x="0" y="8"/>
                  </a:lnTo>
                  <a:lnTo>
                    <a:pt x="0" y="3"/>
                  </a:lnTo>
                  <a:lnTo>
                    <a:pt x="0" y="0"/>
                  </a:lnTo>
                  <a:lnTo>
                    <a:pt x="13" y="1"/>
                  </a:lnTo>
                  <a:close/>
                </a:path>
              </a:pathLst>
            </a:custGeom>
            <a:solidFill>
              <a:srgbClr val="000000"/>
            </a:solidFill>
            <a:ln w="9525">
              <a:noFill/>
              <a:round/>
              <a:headEnd/>
              <a:tailEnd/>
            </a:ln>
          </p:spPr>
          <p:txBody>
            <a:bodyPr/>
            <a:lstStyle/>
            <a:p>
              <a:endParaRPr lang="en-US"/>
            </a:p>
          </p:txBody>
        </p:sp>
        <p:sp>
          <p:nvSpPr>
            <p:cNvPr id="10386" name="Freeform 24"/>
            <p:cNvSpPr>
              <a:spLocks/>
            </p:cNvSpPr>
            <p:nvPr/>
          </p:nvSpPr>
          <p:spPr bwMode="auto">
            <a:xfrm>
              <a:off x="6614005" y="1397113"/>
              <a:ext cx="196952" cy="32439"/>
            </a:xfrm>
            <a:custGeom>
              <a:avLst/>
              <a:gdLst>
                <a:gd name="T0" fmla="*/ 5 w 85"/>
                <a:gd name="T1" fmla="*/ 0 h 14"/>
                <a:gd name="T2" fmla="*/ 7 w 85"/>
                <a:gd name="T3" fmla="*/ 0 h 14"/>
                <a:gd name="T4" fmla="*/ 10 w 85"/>
                <a:gd name="T5" fmla="*/ 0 h 14"/>
                <a:gd name="T6" fmla="*/ 17 w 85"/>
                <a:gd name="T7" fmla="*/ 0 h 14"/>
                <a:gd name="T8" fmla="*/ 21 w 85"/>
                <a:gd name="T9" fmla="*/ 0 h 14"/>
                <a:gd name="T10" fmla="*/ 28 w 85"/>
                <a:gd name="T11" fmla="*/ 0 h 14"/>
                <a:gd name="T12" fmla="*/ 35 w 85"/>
                <a:gd name="T13" fmla="*/ 2 h 14"/>
                <a:gd name="T14" fmla="*/ 44 w 85"/>
                <a:gd name="T15" fmla="*/ 2 h 14"/>
                <a:gd name="T16" fmla="*/ 51 w 85"/>
                <a:gd name="T17" fmla="*/ 2 h 14"/>
                <a:gd name="T18" fmla="*/ 58 w 85"/>
                <a:gd name="T19" fmla="*/ 3 h 14"/>
                <a:gd name="T20" fmla="*/ 63 w 85"/>
                <a:gd name="T21" fmla="*/ 5 h 14"/>
                <a:gd name="T22" fmla="*/ 72 w 85"/>
                <a:gd name="T23" fmla="*/ 5 h 14"/>
                <a:gd name="T24" fmla="*/ 76 w 85"/>
                <a:gd name="T25" fmla="*/ 7 h 14"/>
                <a:gd name="T26" fmla="*/ 81 w 85"/>
                <a:gd name="T27" fmla="*/ 9 h 14"/>
                <a:gd name="T28" fmla="*/ 83 w 85"/>
                <a:gd name="T29" fmla="*/ 9 h 14"/>
                <a:gd name="T30" fmla="*/ 85 w 85"/>
                <a:gd name="T31" fmla="*/ 12 h 14"/>
                <a:gd name="T32" fmla="*/ 81 w 85"/>
                <a:gd name="T33" fmla="*/ 14 h 14"/>
                <a:gd name="T34" fmla="*/ 72 w 85"/>
                <a:gd name="T35" fmla="*/ 14 h 14"/>
                <a:gd name="T36" fmla="*/ 67 w 85"/>
                <a:gd name="T37" fmla="*/ 14 h 14"/>
                <a:gd name="T38" fmla="*/ 60 w 85"/>
                <a:gd name="T39" fmla="*/ 14 h 14"/>
                <a:gd name="T40" fmla="*/ 53 w 85"/>
                <a:gd name="T41" fmla="*/ 14 h 14"/>
                <a:gd name="T42" fmla="*/ 47 w 85"/>
                <a:gd name="T43" fmla="*/ 14 h 14"/>
                <a:gd name="T44" fmla="*/ 39 w 85"/>
                <a:gd name="T45" fmla="*/ 12 h 14"/>
                <a:gd name="T46" fmla="*/ 32 w 85"/>
                <a:gd name="T47" fmla="*/ 10 h 14"/>
                <a:gd name="T48" fmla="*/ 26 w 85"/>
                <a:gd name="T49" fmla="*/ 10 h 14"/>
                <a:gd name="T50" fmla="*/ 19 w 85"/>
                <a:gd name="T51" fmla="*/ 10 h 14"/>
                <a:gd name="T52" fmla="*/ 14 w 85"/>
                <a:gd name="T53" fmla="*/ 9 h 14"/>
                <a:gd name="T54" fmla="*/ 10 w 85"/>
                <a:gd name="T55" fmla="*/ 9 h 14"/>
                <a:gd name="T56" fmla="*/ 5 w 85"/>
                <a:gd name="T57" fmla="*/ 9 h 14"/>
                <a:gd name="T58" fmla="*/ 5 w 85"/>
                <a:gd name="T59" fmla="*/ 9 h 14"/>
                <a:gd name="T60" fmla="*/ 0 w 85"/>
                <a:gd name="T61" fmla="*/ 5 h 14"/>
                <a:gd name="T62" fmla="*/ 0 w 85"/>
                <a:gd name="T63" fmla="*/ 2 h 14"/>
                <a:gd name="T64" fmla="*/ 3 w 85"/>
                <a:gd name="T65" fmla="*/ 0 h 14"/>
                <a:gd name="T66" fmla="*/ 5 w 85"/>
                <a:gd name="T67" fmla="*/ 0 h 14"/>
                <a:gd name="T68" fmla="*/ 5 w 85"/>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4"/>
                <a:gd name="T107" fmla="*/ 85 w 85"/>
                <a:gd name="T108" fmla="*/ 14 h 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4">
                  <a:moveTo>
                    <a:pt x="5" y="0"/>
                  </a:moveTo>
                  <a:lnTo>
                    <a:pt x="7" y="0"/>
                  </a:lnTo>
                  <a:lnTo>
                    <a:pt x="10" y="0"/>
                  </a:lnTo>
                  <a:lnTo>
                    <a:pt x="17" y="0"/>
                  </a:lnTo>
                  <a:lnTo>
                    <a:pt x="21" y="0"/>
                  </a:lnTo>
                  <a:lnTo>
                    <a:pt x="28" y="0"/>
                  </a:lnTo>
                  <a:lnTo>
                    <a:pt x="35" y="2"/>
                  </a:lnTo>
                  <a:lnTo>
                    <a:pt x="44" y="2"/>
                  </a:lnTo>
                  <a:lnTo>
                    <a:pt x="51" y="2"/>
                  </a:lnTo>
                  <a:lnTo>
                    <a:pt x="58" y="3"/>
                  </a:lnTo>
                  <a:lnTo>
                    <a:pt x="63" y="5"/>
                  </a:lnTo>
                  <a:lnTo>
                    <a:pt x="72" y="5"/>
                  </a:lnTo>
                  <a:lnTo>
                    <a:pt x="76" y="7"/>
                  </a:lnTo>
                  <a:lnTo>
                    <a:pt x="81" y="9"/>
                  </a:lnTo>
                  <a:lnTo>
                    <a:pt x="83" y="9"/>
                  </a:lnTo>
                  <a:lnTo>
                    <a:pt x="85" y="12"/>
                  </a:lnTo>
                  <a:lnTo>
                    <a:pt x="81" y="14"/>
                  </a:lnTo>
                  <a:lnTo>
                    <a:pt x="72" y="14"/>
                  </a:lnTo>
                  <a:lnTo>
                    <a:pt x="67" y="14"/>
                  </a:lnTo>
                  <a:lnTo>
                    <a:pt x="60" y="14"/>
                  </a:lnTo>
                  <a:lnTo>
                    <a:pt x="53" y="14"/>
                  </a:lnTo>
                  <a:lnTo>
                    <a:pt x="47" y="14"/>
                  </a:lnTo>
                  <a:lnTo>
                    <a:pt x="39" y="12"/>
                  </a:lnTo>
                  <a:lnTo>
                    <a:pt x="32" y="10"/>
                  </a:lnTo>
                  <a:lnTo>
                    <a:pt x="26" y="10"/>
                  </a:lnTo>
                  <a:lnTo>
                    <a:pt x="19" y="10"/>
                  </a:lnTo>
                  <a:lnTo>
                    <a:pt x="14" y="9"/>
                  </a:lnTo>
                  <a:lnTo>
                    <a:pt x="10" y="9"/>
                  </a:lnTo>
                  <a:lnTo>
                    <a:pt x="5" y="9"/>
                  </a:lnTo>
                  <a:lnTo>
                    <a:pt x="0" y="5"/>
                  </a:lnTo>
                  <a:lnTo>
                    <a:pt x="0" y="2"/>
                  </a:lnTo>
                  <a:lnTo>
                    <a:pt x="3" y="0"/>
                  </a:lnTo>
                  <a:lnTo>
                    <a:pt x="5" y="0"/>
                  </a:lnTo>
                  <a:close/>
                </a:path>
              </a:pathLst>
            </a:custGeom>
            <a:solidFill>
              <a:srgbClr val="000000"/>
            </a:solidFill>
            <a:ln w="9525">
              <a:noFill/>
              <a:round/>
              <a:headEnd/>
              <a:tailEnd/>
            </a:ln>
          </p:spPr>
          <p:txBody>
            <a:bodyPr/>
            <a:lstStyle/>
            <a:p>
              <a:endParaRPr lang="en-US"/>
            </a:p>
          </p:txBody>
        </p:sp>
        <p:sp>
          <p:nvSpPr>
            <p:cNvPr id="10387" name="Freeform 25"/>
            <p:cNvSpPr>
              <a:spLocks/>
            </p:cNvSpPr>
            <p:nvPr/>
          </p:nvSpPr>
          <p:spPr bwMode="auto">
            <a:xfrm>
              <a:off x="5955953" y="2863827"/>
              <a:ext cx="1577935" cy="1621959"/>
            </a:xfrm>
            <a:custGeom>
              <a:avLst/>
              <a:gdLst>
                <a:gd name="T0" fmla="*/ 170 w 681"/>
                <a:gd name="T1" fmla="*/ 16 h 700"/>
                <a:gd name="T2" fmla="*/ 101 w 681"/>
                <a:gd name="T3" fmla="*/ 544 h 700"/>
                <a:gd name="T4" fmla="*/ 0 w 681"/>
                <a:gd name="T5" fmla="*/ 580 h 700"/>
                <a:gd name="T6" fmla="*/ 37 w 681"/>
                <a:gd name="T7" fmla="*/ 601 h 700"/>
                <a:gd name="T8" fmla="*/ 158 w 681"/>
                <a:gd name="T9" fmla="*/ 581 h 700"/>
                <a:gd name="T10" fmla="*/ 316 w 681"/>
                <a:gd name="T11" fmla="*/ 127 h 700"/>
                <a:gd name="T12" fmla="*/ 544 w 681"/>
                <a:gd name="T13" fmla="*/ 640 h 700"/>
                <a:gd name="T14" fmla="*/ 640 w 681"/>
                <a:gd name="T15" fmla="*/ 700 h 700"/>
                <a:gd name="T16" fmla="*/ 681 w 681"/>
                <a:gd name="T17" fmla="*/ 666 h 700"/>
                <a:gd name="T18" fmla="*/ 597 w 681"/>
                <a:gd name="T19" fmla="*/ 610 h 700"/>
                <a:gd name="T20" fmla="*/ 488 w 681"/>
                <a:gd name="T21" fmla="*/ 0 h 700"/>
                <a:gd name="T22" fmla="*/ 170 w 681"/>
                <a:gd name="T23" fmla="*/ 16 h 700"/>
                <a:gd name="T24" fmla="*/ 170 w 681"/>
                <a:gd name="T25" fmla="*/ 16 h 7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1"/>
                <a:gd name="T40" fmla="*/ 0 h 700"/>
                <a:gd name="T41" fmla="*/ 681 w 681"/>
                <a:gd name="T42" fmla="*/ 700 h 7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1" h="700">
                  <a:moveTo>
                    <a:pt x="170" y="16"/>
                  </a:moveTo>
                  <a:lnTo>
                    <a:pt x="101" y="544"/>
                  </a:lnTo>
                  <a:lnTo>
                    <a:pt x="0" y="580"/>
                  </a:lnTo>
                  <a:lnTo>
                    <a:pt x="37" y="601"/>
                  </a:lnTo>
                  <a:lnTo>
                    <a:pt x="158" y="581"/>
                  </a:lnTo>
                  <a:lnTo>
                    <a:pt x="316" y="127"/>
                  </a:lnTo>
                  <a:lnTo>
                    <a:pt x="544" y="640"/>
                  </a:lnTo>
                  <a:lnTo>
                    <a:pt x="640" y="700"/>
                  </a:lnTo>
                  <a:lnTo>
                    <a:pt x="681" y="666"/>
                  </a:lnTo>
                  <a:lnTo>
                    <a:pt x="597" y="610"/>
                  </a:lnTo>
                  <a:lnTo>
                    <a:pt x="488" y="0"/>
                  </a:lnTo>
                  <a:lnTo>
                    <a:pt x="170" y="16"/>
                  </a:lnTo>
                  <a:close/>
                </a:path>
              </a:pathLst>
            </a:custGeom>
            <a:solidFill>
              <a:srgbClr val="000000"/>
            </a:solidFill>
            <a:ln w="9525">
              <a:noFill/>
              <a:round/>
              <a:headEnd/>
              <a:tailEnd/>
            </a:ln>
          </p:spPr>
          <p:txBody>
            <a:bodyPr/>
            <a:lstStyle/>
            <a:p>
              <a:endParaRPr lang="en-US"/>
            </a:p>
          </p:txBody>
        </p:sp>
        <p:sp>
          <p:nvSpPr>
            <p:cNvPr id="10388" name="Freeform 26"/>
            <p:cNvSpPr>
              <a:spLocks/>
            </p:cNvSpPr>
            <p:nvPr/>
          </p:nvSpPr>
          <p:spPr bwMode="auto">
            <a:xfrm>
              <a:off x="6259491" y="1781749"/>
              <a:ext cx="1244275" cy="1267445"/>
            </a:xfrm>
            <a:custGeom>
              <a:avLst/>
              <a:gdLst>
                <a:gd name="T0" fmla="*/ 241 w 537"/>
                <a:gd name="T1" fmla="*/ 50 h 547"/>
                <a:gd name="T2" fmla="*/ 364 w 537"/>
                <a:gd name="T3" fmla="*/ 27 h 547"/>
                <a:gd name="T4" fmla="*/ 380 w 537"/>
                <a:gd name="T5" fmla="*/ 34 h 547"/>
                <a:gd name="T6" fmla="*/ 399 w 537"/>
                <a:gd name="T7" fmla="*/ 45 h 547"/>
                <a:gd name="T8" fmla="*/ 424 w 537"/>
                <a:gd name="T9" fmla="*/ 59 h 547"/>
                <a:gd name="T10" fmla="*/ 449 w 537"/>
                <a:gd name="T11" fmla="*/ 78 h 547"/>
                <a:gd name="T12" fmla="*/ 475 w 537"/>
                <a:gd name="T13" fmla="*/ 100 h 547"/>
                <a:gd name="T14" fmla="*/ 498 w 537"/>
                <a:gd name="T15" fmla="*/ 126 h 547"/>
                <a:gd name="T16" fmla="*/ 513 w 537"/>
                <a:gd name="T17" fmla="*/ 146 h 547"/>
                <a:gd name="T18" fmla="*/ 523 w 537"/>
                <a:gd name="T19" fmla="*/ 169 h 547"/>
                <a:gd name="T20" fmla="*/ 532 w 537"/>
                <a:gd name="T21" fmla="*/ 192 h 547"/>
                <a:gd name="T22" fmla="*/ 534 w 537"/>
                <a:gd name="T23" fmla="*/ 210 h 547"/>
                <a:gd name="T24" fmla="*/ 537 w 537"/>
                <a:gd name="T25" fmla="*/ 229 h 547"/>
                <a:gd name="T26" fmla="*/ 534 w 537"/>
                <a:gd name="T27" fmla="*/ 249 h 547"/>
                <a:gd name="T28" fmla="*/ 532 w 537"/>
                <a:gd name="T29" fmla="*/ 270 h 547"/>
                <a:gd name="T30" fmla="*/ 527 w 537"/>
                <a:gd name="T31" fmla="*/ 289 h 547"/>
                <a:gd name="T32" fmla="*/ 523 w 537"/>
                <a:gd name="T33" fmla="*/ 307 h 547"/>
                <a:gd name="T34" fmla="*/ 514 w 537"/>
                <a:gd name="T35" fmla="*/ 337 h 547"/>
                <a:gd name="T36" fmla="*/ 505 w 537"/>
                <a:gd name="T37" fmla="*/ 364 h 547"/>
                <a:gd name="T38" fmla="*/ 498 w 537"/>
                <a:gd name="T39" fmla="*/ 383 h 547"/>
                <a:gd name="T40" fmla="*/ 491 w 537"/>
                <a:gd name="T41" fmla="*/ 401 h 547"/>
                <a:gd name="T42" fmla="*/ 481 w 537"/>
                <a:gd name="T43" fmla="*/ 421 h 547"/>
                <a:gd name="T44" fmla="*/ 472 w 537"/>
                <a:gd name="T45" fmla="*/ 431 h 547"/>
                <a:gd name="T46" fmla="*/ 419 w 537"/>
                <a:gd name="T47" fmla="*/ 417 h 547"/>
                <a:gd name="T48" fmla="*/ 426 w 537"/>
                <a:gd name="T49" fmla="*/ 396 h 547"/>
                <a:gd name="T50" fmla="*/ 433 w 537"/>
                <a:gd name="T51" fmla="*/ 373 h 547"/>
                <a:gd name="T52" fmla="*/ 438 w 537"/>
                <a:gd name="T53" fmla="*/ 353 h 547"/>
                <a:gd name="T54" fmla="*/ 440 w 537"/>
                <a:gd name="T55" fmla="*/ 332 h 547"/>
                <a:gd name="T56" fmla="*/ 440 w 537"/>
                <a:gd name="T57" fmla="*/ 309 h 547"/>
                <a:gd name="T58" fmla="*/ 440 w 537"/>
                <a:gd name="T59" fmla="*/ 282 h 547"/>
                <a:gd name="T60" fmla="*/ 435 w 537"/>
                <a:gd name="T61" fmla="*/ 256 h 547"/>
                <a:gd name="T62" fmla="*/ 427 w 537"/>
                <a:gd name="T63" fmla="*/ 231 h 547"/>
                <a:gd name="T64" fmla="*/ 415 w 537"/>
                <a:gd name="T65" fmla="*/ 206 h 547"/>
                <a:gd name="T66" fmla="*/ 397 w 537"/>
                <a:gd name="T67" fmla="*/ 185 h 547"/>
                <a:gd name="T68" fmla="*/ 374 w 537"/>
                <a:gd name="T69" fmla="*/ 178 h 547"/>
                <a:gd name="T70" fmla="*/ 355 w 537"/>
                <a:gd name="T71" fmla="*/ 185 h 547"/>
                <a:gd name="T72" fmla="*/ 339 w 537"/>
                <a:gd name="T73" fmla="*/ 199 h 547"/>
                <a:gd name="T74" fmla="*/ 369 w 537"/>
                <a:gd name="T75" fmla="*/ 490 h 547"/>
                <a:gd name="T76" fmla="*/ 75 w 537"/>
                <a:gd name="T77" fmla="*/ 270 h 547"/>
                <a:gd name="T78" fmla="*/ 71 w 537"/>
                <a:gd name="T79" fmla="*/ 256 h 547"/>
                <a:gd name="T80" fmla="*/ 68 w 537"/>
                <a:gd name="T81" fmla="*/ 242 h 547"/>
                <a:gd name="T82" fmla="*/ 60 w 537"/>
                <a:gd name="T83" fmla="*/ 220 h 547"/>
                <a:gd name="T84" fmla="*/ 55 w 537"/>
                <a:gd name="T85" fmla="*/ 197 h 547"/>
                <a:gd name="T86" fmla="*/ 48 w 537"/>
                <a:gd name="T87" fmla="*/ 171 h 547"/>
                <a:gd name="T88" fmla="*/ 44 w 537"/>
                <a:gd name="T89" fmla="*/ 144 h 547"/>
                <a:gd name="T90" fmla="*/ 43 w 537"/>
                <a:gd name="T91" fmla="*/ 117 h 547"/>
                <a:gd name="T92" fmla="*/ 43 w 537"/>
                <a:gd name="T93" fmla="*/ 94 h 547"/>
                <a:gd name="T94" fmla="*/ 44 w 537"/>
                <a:gd name="T95" fmla="*/ 73 h 547"/>
                <a:gd name="T96" fmla="*/ 52 w 537"/>
                <a:gd name="T97" fmla="*/ 59 h 5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7"/>
                <a:gd name="T148" fmla="*/ 0 h 547"/>
                <a:gd name="T149" fmla="*/ 537 w 537"/>
                <a:gd name="T150" fmla="*/ 547 h 5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7" h="547">
                  <a:moveTo>
                    <a:pt x="122" y="0"/>
                  </a:moveTo>
                  <a:lnTo>
                    <a:pt x="174" y="252"/>
                  </a:lnTo>
                  <a:lnTo>
                    <a:pt x="241" y="50"/>
                  </a:lnTo>
                  <a:lnTo>
                    <a:pt x="263" y="13"/>
                  </a:lnTo>
                  <a:lnTo>
                    <a:pt x="362" y="27"/>
                  </a:lnTo>
                  <a:lnTo>
                    <a:pt x="364" y="27"/>
                  </a:lnTo>
                  <a:lnTo>
                    <a:pt x="371" y="31"/>
                  </a:lnTo>
                  <a:lnTo>
                    <a:pt x="374" y="31"/>
                  </a:lnTo>
                  <a:lnTo>
                    <a:pt x="380" y="34"/>
                  </a:lnTo>
                  <a:lnTo>
                    <a:pt x="385" y="38"/>
                  </a:lnTo>
                  <a:lnTo>
                    <a:pt x="392" y="41"/>
                  </a:lnTo>
                  <a:lnTo>
                    <a:pt x="399" y="45"/>
                  </a:lnTo>
                  <a:lnTo>
                    <a:pt x="406" y="50"/>
                  </a:lnTo>
                  <a:lnTo>
                    <a:pt x="413" y="54"/>
                  </a:lnTo>
                  <a:lnTo>
                    <a:pt x="424" y="59"/>
                  </a:lnTo>
                  <a:lnTo>
                    <a:pt x="431" y="64"/>
                  </a:lnTo>
                  <a:lnTo>
                    <a:pt x="440" y="71"/>
                  </a:lnTo>
                  <a:lnTo>
                    <a:pt x="449" y="78"/>
                  </a:lnTo>
                  <a:lnTo>
                    <a:pt x="459" y="86"/>
                  </a:lnTo>
                  <a:lnTo>
                    <a:pt x="466" y="93"/>
                  </a:lnTo>
                  <a:lnTo>
                    <a:pt x="475" y="100"/>
                  </a:lnTo>
                  <a:lnTo>
                    <a:pt x="482" y="109"/>
                  </a:lnTo>
                  <a:lnTo>
                    <a:pt x="491" y="117"/>
                  </a:lnTo>
                  <a:lnTo>
                    <a:pt x="498" y="126"/>
                  </a:lnTo>
                  <a:lnTo>
                    <a:pt x="507" y="135"/>
                  </a:lnTo>
                  <a:lnTo>
                    <a:pt x="509" y="141"/>
                  </a:lnTo>
                  <a:lnTo>
                    <a:pt x="513" y="146"/>
                  </a:lnTo>
                  <a:lnTo>
                    <a:pt x="516" y="151"/>
                  </a:lnTo>
                  <a:lnTo>
                    <a:pt x="520" y="158"/>
                  </a:lnTo>
                  <a:lnTo>
                    <a:pt x="523" y="169"/>
                  </a:lnTo>
                  <a:lnTo>
                    <a:pt x="528" y="180"/>
                  </a:lnTo>
                  <a:lnTo>
                    <a:pt x="530" y="185"/>
                  </a:lnTo>
                  <a:lnTo>
                    <a:pt x="532" y="192"/>
                  </a:lnTo>
                  <a:lnTo>
                    <a:pt x="532" y="197"/>
                  </a:lnTo>
                  <a:lnTo>
                    <a:pt x="534" y="204"/>
                  </a:lnTo>
                  <a:lnTo>
                    <a:pt x="534" y="210"/>
                  </a:lnTo>
                  <a:lnTo>
                    <a:pt x="536" y="217"/>
                  </a:lnTo>
                  <a:lnTo>
                    <a:pt x="536" y="222"/>
                  </a:lnTo>
                  <a:lnTo>
                    <a:pt x="537" y="229"/>
                  </a:lnTo>
                  <a:lnTo>
                    <a:pt x="536" y="234"/>
                  </a:lnTo>
                  <a:lnTo>
                    <a:pt x="536" y="242"/>
                  </a:lnTo>
                  <a:lnTo>
                    <a:pt x="534" y="249"/>
                  </a:lnTo>
                  <a:lnTo>
                    <a:pt x="534" y="258"/>
                  </a:lnTo>
                  <a:lnTo>
                    <a:pt x="532" y="263"/>
                  </a:lnTo>
                  <a:lnTo>
                    <a:pt x="532" y="270"/>
                  </a:lnTo>
                  <a:lnTo>
                    <a:pt x="530" y="277"/>
                  </a:lnTo>
                  <a:lnTo>
                    <a:pt x="528" y="284"/>
                  </a:lnTo>
                  <a:lnTo>
                    <a:pt x="527" y="289"/>
                  </a:lnTo>
                  <a:lnTo>
                    <a:pt x="525" y="295"/>
                  </a:lnTo>
                  <a:lnTo>
                    <a:pt x="523" y="302"/>
                  </a:lnTo>
                  <a:lnTo>
                    <a:pt x="523" y="307"/>
                  </a:lnTo>
                  <a:lnTo>
                    <a:pt x="520" y="318"/>
                  </a:lnTo>
                  <a:lnTo>
                    <a:pt x="516" y="328"/>
                  </a:lnTo>
                  <a:lnTo>
                    <a:pt x="514" y="337"/>
                  </a:lnTo>
                  <a:lnTo>
                    <a:pt x="511" y="348"/>
                  </a:lnTo>
                  <a:lnTo>
                    <a:pt x="509" y="355"/>
                  </a:lnTo>
                  <a:lnTo>
                    <a:pt x="505" y="364"/>
                  </a:lnTo>
                  <a:lnTo>
                    <a:pt x="504" y="371"/>
                  </a:lnTo>
                  <a:lnTo>
                    <a:pt x="502" y="378"/>
                  </a:lnTo>
                  <a:lnTo>
                    <a:pt x="498" y="383"/>
                  </a:lnTo>
                  <a:lnTo>
                    <a:pt x="497" y="389"/>
                  </a:lnTo>
                  <a:lnTo>
                    <a:pt x="495" y="394"/>
                  </a:lnTo>
                  <a:lnTo>
                    <a:pt x="491" y="401"/>
                  </a:lnTo>
                  <a:lnTo>
                    <a:pt x="488" y="408"/>
                  </a:lnTo>
                  <a:lnTo>
                    <a:pt x="482" y="415"/>
                  </a:lnTo>
                  <a:lnTo>
                    <a:pt x="481" y="421"/>
                  </a:lnTo>
                  <a:lnTo>
                    <a:pt x="477" y="424"/>
                  </a:lnTo>
                  <a:lnTo>
                    <a:pt x="474" y="430"/>
                  </a:lnTo>
                  <a:lnTo>
                    <a:pt x="472" y="431"/>
                  </a:lnTo>
                  <a:lnTo>
                    <a:pt x="417" y="422"/>
                  </a:lnTo>
                  <a:lnTo>
                    <a:pt x="417" y="421"/>
                  </a:lnTo>
                  <a:lnTo>
                    <a:pt x="419" y="417"/>
                  </a:lnTo>
                  <a:lnTo>
                    <a:pt x="420" y="412"/>
                  </a:lnTo>
                  <a:lnTo>
                    <a:pt x="424" y="405"/>
                  </a:lnTo>
                  <a:lnTo>
                    <a:pt x="426" y="396"/>
                  </a:lnTo>
                  <a:lnTo>
                    <a:pt x="429" y="385"/>
                  </a:lnTo>
                  <a:lnTo>
                    <a:pt x="431" y="380"/>
                  </a:lnTo>
                  <a:lnTo>
                    <a:pt x="433" y="373"/>
                  </a:lnTo>
                  <a:lnTo>
                    <a:pt x="435" y="367"/>
                  </a:lnTo>
                  <a:lnTo>
                    <a:pt x="436" y="362"/>
                  </a:lnTo>
                  <a:lnTo>
                    <a:pt x="438" y="353"/>
                  </a:lnTo>
                  <a:lnTo>
                    <a:pt x="438" y="346"/>
                  </a:lnTo>
                  <a:lnTo>
                    <a:pt x="440" y="339"/>
                  </a:lnTo>
                  <a:lnTo>
                    <a:pt x="440" y="332"/>
                  </a:lnTo>
                  <a:lnTo>
                    <a:pt x="440" y="325"/>
                  </a:lnTo>
                  <a:lnTo>
                    <a:pt x="440" y="316"/>
                  </a:lnTo>
                  <a:lnTo>
                    <a:pt x="440" y="309"/>
                  </a:lnTo>
                  <a:lnTo>
                    <a:pt x="442" y="300"/>
                  </a:lnTo>
                  <a:lnTo>
                    <a:pt x="440" y="291"/>
                  </a:lnTo>
                  <a:lnTo>
                    <a:pt x="440" y="282"/>
                  </a:lnTo>
                  <a:lnTo>
                    <a:pt x="438" y="273"/>
                  </a:lnTo>
                  <a:lnTo>
                    <a:pt x="438" y="266"/>
                  </a:lnTo>
                  <a:lnTo>
                    <a:pt x="435" y="256"/>
                  </a:lnTo>
                  <a:lnTo>
                    <a:pt x="433" y="247"/>
                  </a:lnTo>
                  <a:lnTo>
                    <a:pt x="429" y="238"/>
                  </a:lnTo>
                  <a:lnTo>
                    <a:pt x="427" y="231"/>
                  </a:lnTo>
                  <a:lnTo>
                    <a:pt x="424" y="220"/>
                  </a:lnTo>
                  <a:lnTo>
                    <a:pt x="419" y="213"/>
                  </a:lnTo>
                  <a:lnTo>
                    <a:pt x="415" y="206"/>
                  </a:lnTo>
                  <a:lnTo>
                    <a:pt x="411" y="201"/>
                  </a:lnTo>
                  <a:lnTo>
                    <a:pt x="404" y="192"/>
                  </a:lnTo>
                  <a:lnTo>
                    <a:pt x="397" y="185"/>
                  </a:lnTo>
                  <a:lnTo>
                    <a:pt x="388" y="180"/>
                  </a:lnTo>
                  <a:lnTo>
                    <a:pt x="381" y="178"/>
                  </a:lnTo>
                  <a:lnTo>
                    <a:pt x="374" y="178"/>
                  </a:lnTo>
                  <a:lnTo>
                    <a:pt x="367" y="180"/>
                  </a:lnTo>
                  <a:lnTo>
                    <a:pt x="360" y="183"/>
                  </a:lnTo>
                  <a:lnTo>
                    <a:pt x="355" y="185"/>
                  </a:lnTo>
                  <a:lnTo>
                    <a:pt x="349" y="188"/>
                  </a:lnTo>
                  <a:lnTo>
                    <a:pt x="346" y="192"/>
                  </a:lnTo>
                  <a:lnTo>
                    <a:pt x="339" y="199"/>
                  </a:lnTo>
                  <a:lnTo>
                    <a:pt x="337" y="203"/>
                  </a:lnTo>
                  <a:lnTo>
                    <a:pt x="339" y="350"/>
                  </a:lnTo>
                  <a:lnTo>
                    <a:pt x="369" y="490"/>
                  </a:lnTo>
                  <a:lnTo>
                    <a:pt x="195" y="547"/>
                  </a:lnTo>
                  <a:lnTo>
                    <a:pt x="0" y="513"/>
                  </a:lnTo>
                  <a:lnTo>
                    <a:pt x="75" y="270"/>
                  </a:lnTo>
                  <a:lnTo>
                    <a:pt x="75" y="266"/>
                  </a:lnTo>
                  <a:lnTo>
                    <a:pt x="73" y="261"/>
                  </a:lnTo>
                  <a:lnTo>
                    <a:pt x="71" y="256"/>
                  </a:lnTo>
                  <a:lnTo>
                    <a:pt x="69" y="252"/>
                  </a:lnTo>
                  <a:lnTo>
                    <a:pt x="68" y="247"/>
                  </a:lnTo>
                  <a:lnTo>
                    <a:pt x="68" y="242"/>
                  </a:lnTo>
                  <a:lnTo>
                    <a:pt x="64" y="234"/>
                  </a:lnTo>
                  <a:lnTo>
                    <a:pt x="64" y="227"/>
                  </a:lnTo>
                  <a:lnTo>
                    <a:pt x="60" y="220"/>
                  </a:lnTo>
                  <a:lnTo>
                    <a:pt x="59" y="213"/>
                  </a:lnTo>
                  <a:lnTo>
                    <a:pt x="57" y="204"/>
                  </a:lnTo>
                  <a:lnTo>
                    <a:pt x="55" y="197"/>
                  </a:lnTo>
                  <a:lnTo>
                    <a:pt x="53" y="188"/>
                  </a:lnTo>
                  <a:lnTo>
                    <a:pt x="52" y="180"/>
                  </a:lnTo>
                  <a:lnTo>
                    <a:pt x="48" y="171"/>
                  </a:lnTo>
                  <a:lnTo>
                    <a:pt x="48" y="162"/>
                  </a:lnTo>
                  <a:lnTo>
                    <a:pt x="46" y="153"/>
                  </a:lnTo>
                  <a:lnTo>
                    <a:pt x="44" y="144"/>
                  </a:lnTo>
                  <a:lnTo>
                    <a:pt x="44" y="135"/>
                  </a:lnTo>
                  <a:lnTo>
                    <a:pt x="43" y="126"/>
                  </a:lnTo>
                  <a:lnTo>
                    <a:pt x="43" y="117"/>
                  </a:lnTo>
                  <a:lnTo>
                    <a:pt x="43" y="110"/>
                  </a:lnTo>
                  <a:lnTo>
                    <a:pt x="43" y="101"/>
                  </a:lnTo>
                  <a:lnTo>
                    <a:pt x="43" y="94"/>
                  </a:lnTo>
                  <a:lnTo>
                    <a:pt x="43" y="86"/>
                  </a:lnTo>
                  <a:lnTo>
                    <a:pt x="44" y="80"/>
                  </a:lnTo>
                  <a:lnTo>
                    <a:pt x="44" y="73"/>
                  </a:lnTo>
                  <a:lnTo>
                    <a:pt x="46" y="68"/>
                  </a:lnTo>
                  <a:lnTo>
                    <a:pt x="48" y="62"/>
                  </a:lnTo>
                  <a:lnTo>
                    <a:pt x="52" y="59"/>
                  </a:lnTo>
                  <a:lnTo>
                    <a:pt x="122" y="0"/>
                  </a:lnTo>
                  <a:close/>
                </a:path>
              </a:pathLst>
            </a:custGeom>
            <a:solidFill>
              <a:srgbClr val="000000"/>
            </a:solidFill>
            <a:ln w="9525">
              <a:noFill/>
              <a:round/>
              <a:headEnd/>
              <a:tailEnd/>
            </a:ln>
          </p:spPr>
          <p:txBody>
            <a:bodyPr/>
            <a:lstStyle/>
            <a:p>
              <a:endParaRPr lang="en-US"/>
            </a:p>
          </p:txBody>
        </p:sp>
        <p:sp>
          <p:nvSpPr>
            <p:cNvPr id="10389" name="Freeform 27"/>
            <p:cNvSpPr>
              <a:spLocks/>
            </p:cNvSpPr>
            <p:nvPr/>
          </p:nvSpPr>
          <p:spPr bwMode="auto">
            <a:xfrm>
              <a:off x="7082056" y="2358703"/>
              <a:ext cx="565369" cy="500490"/>
            </a:xfrm>
            <a:custGeom>
              <a:avLst/>
              <a:gdLst>
                <a:gd name="T0" fmla="*/ 17 w 244"/>
                <a:gd name="T1" fmla="*/ 0 h 216"/>
                <a:gd name="T2" fmla="*/ 0 w 244"/>
                <a:gd name="T3" fmla="*/ 175 h 216"/>
                <a:gd name="T4" fmla="*/ 237 w 244"/>
                <a:gd name="T5" fmla="*/ 216 h 216"/>
                <a:gd name="T6" fmla="*/ 244 w 244"/>
                <a:gd name="T7" fmla="*/ 202 h 216"/>
                <a:gd name="T8" fmla="*/ 21 w 244"/>
                <a:gd name="T9" fmla="*/ 145 h 216"/>
                <a:gd name="T10" fmla="*/ 41 w 244"/>
                <a:gd name="T11" fmla="*/ 24 h 216"/>
                <a:gd name="T12" fmla="*/ 17 w 244"/>
                <a:gd name="T13" fmla="*/ 0 h 216"/>
                <a:gd name="T14" fmla="*/ 17 w 244"/>
                <a:gd name="T15" fmla="*/ 0 h 216"/>
                <a:gd name="T16" fmla="*/ 0 60000 65536"/>
                <a:gd name="T17" fmla="*/ 0 60000 65536"/>
                <a:gd name="T18" fmla="*/ 0 60000 65536"/>
                <a:gd name="T19" fmla="*/ 0 60000 65536"/>
                <a:gd name="T20" fmla="*/ 0 60000 65536"/>
                <a:gd name="T21" fmla="*/ 0 60000 65536"/>
                <a:gd name="T22" fmla="*/ 0 60000 65536"/>
                <a:gd name="T23" fmla="*/ 0 60000 65536"/>
                <a:gd name="T24" fmla="*/ 0 w 244"/>
                <a:gd name="T25" fmla="*/ 0 h 216"/>
                <a:gd name="T26" fmla="*/ 244 w 244"/>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 h="216">
                  <a:moveTo>
                    <a:pt x="17" y="0"/>
                  </a:moveTo>
                  <a:lnTo>
                    <a:pt x="0" y="175"/>
                  </a:lnTo>
                  <a:lnTo>
                    <a:pt x="237" y="216"/>
                  </a:lnTo>
                  <a:lnTo>
                    <a:pt x="244" y="202"/>
                  </a:lnTo>
                  <a:lnTo>
                    <a:pt x="21" y="145"/>
                  </a:lnTo>
                  <a:lnTo>
                    <a:pt x="41" y="24"/>
                  </a:lnTo>
                  <a:lnTo>
                    <a:pt x="17" y="0"/>
                  </a:lnTo>
                  <a:close/>
                </a:path>
              </a:pathLst>
            </a:custGeom>
            <a:solidFill>
              <a:srgbClr val="000000"/>
            </a:solidFill>
            <a:ln w="9525">
              <a:noFill/>
              <a:round/>
              <a:headEnd/>
              <a:tailEnd/>
            </a:ln>
          </p:spPr>
          <p:txBody>
            <a:bodyPr/>
            <a:lstStyle/>
            <a:p>
              <a:endParaRPr lang="en-US"/>
            </a:p>
          </p:txBody>
        </p:sp>
        <p:sp>
          <p:nvSpPr>
            <p:cNvPr id="10390" name="Freeform 28"/>
            <p:cNvSpPr>
              <a:spLocks/>
            </p:cNvSpPr>
            <p:nvPr/>
          </p:nvSpPr>
          <p:spPr bwMode="auto">
            <a:xfrm>
              <a:off x="7232667" y="2358703"/>
              <a:ext cx="509759" cy="405490"/>
            </a:xfrm>
            <a:custGeom>
              <a:avLst/>
              <a:gdLst>
                <a:gd name="T0" fmla="*/ 0 w 220"/>
                <a:gd name="T1" fmla="*/ 0 h 175"/>
                <a:gd name="T2" fmla="*/ 220 w 220"/>
                <a:gd name="T3" fmla="*/ 53 h 175"/>
                <a:gd name="T4" fmla="*/ 204 w 220"/>
                <a:gd name="T5" fmla="*/ 175 h 175"/>
                <a:gd name="T6" fmla="*/ 190 w 220"/>
                <a:gd name="T7" fmla="*/ 175 h 175"/>
                <a:gd name="T8" fmla="*/ 204 w 220"/>
                <a:gd name="T9" fmla="*/ 83 h 175"/>
                <a:gd name="T10" fmla="*/ 6 w 220"/>
                <a:gd name="T11" fmla="*/ 24 h 175"/>
                <a:gd name="T12" fmla="*/ 0 w 220"/>
                <a:gd name="T13" fmla="*/ 0 h 175"/>
                <a:gd name="T14" fmla="*/ 0 w 220"/>
                <a:gd name="T15" fmla="*/ 0 h 175"/>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175"/>
                <a:gd name="T26" fmla="*/ 220 w 220"/>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175">
                  <a:moveTo>
                    <a:pt x="0" y="0"/>
                  </a:moveTo>
                  <a:lnTo>
                    <a:pt x="220" y="53"/>
                  </a:lnTo>
                  <a:lnTo>
                    <a:pt x="204" y="175"/>
                  </a:lnTo>
                  <a:lnTo>
                    <a:pt x="190" y="175"/>
                  </a:lnTo>
                  <a:lnTo>
                    <a:pt x="204" y="83"/>
                  </a:lnTo>
                  <a:lnTo>
                    <a:pt x="6" y="24"/>
                  </a:lnTo>
                  <a:lnTo>
                    <a:pt x="0" y="0"/>
                  </a:lnTo>
                  <a:close/>
                </a:path>
              </a:pathLst>
            </a:custGeom>
            <a:solidFill>
              <a:srgbClr val="000000"/>
            </a:solidFill>
            <a:ln w="9525">
              <a:noFill/>
              <a:round/>
              <a:headEnd/>
              <a:tailEnd/>
            </a:ln>
          </p:spPr>
          <p:txBody>
            <a:bodyPr/>
            <a:lstStyle/>
            <a:p>
              <a:endParaRPr lang="en-US"/>
            </a:p>
          </p:txBody>
        </p:sp>
        <p:sp>
          <p:nvSpPr>
            <p:cNvPr id="10391" name="Freeform 29"/>
            <p:cNvSpPr>
              <a:spLocks/>
            </p:cNvSpPr>
            <p:nvPr/>
          </p:nvSpPr>
          <p:spPr bwMode="auto">
            <a:xfrm>
              <a:off x="7211813" y="2810534"/>
              <a:ext cx="194635" cy="159879"/>
            </a:xfrm>
            <a:custGeom>
              <a:avLst/>
              <a:gdLst>
                <a:gd name="T0" fmla="*/ 27 w 84"/>
                <a:gd name="T1" fmla="*/ 0 h 69"/>
                <a:gd name="T2" fmla="*/ 0 w 84"/>
                <a:gd name="T3" fmla="*/ 35 h 69"/>
                <a:gd name="T4" fmla="*/ 24 w 84"/>
                <a:gd name="T5" fmla="*/ 39 h 69"/>
                <a:gd name="T6" fmla="*/ 27 w 84"/>
                <a:gd name="T7" fmla="*/ 55 h 69"/>
                <a:gd name="T8" fmla="*/ 52 w 84"/>
                <a:gd name="T9" fmla="*/ 53 h 69"/>
                <a:gd name="T10" fmla="*/ 45 w 84"/>
                <a:gd name="T11" fmla="*/ 67 h 69"/>
                <a:gd name="T12" fmla="*/ 63 w 84"/>
                <a:gd name="T13" fmla="*/ 69 h 69"/>
                <a:gd name="T14" fmla="*/ 84 w 84"/>
                <a:gd name="T15" fmla="*/ 10 h 69"/>
                <a:gd name="T16" fmla="*/ 27 w 84"/>
                <a:gd name="T17" fmla="*/ 0 h 69"/>
                <a:gd name="T18" fmla="*/ 27 w 84"/>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9"/>
                <a:gd name="T32" fmla="*/ 84 w 84"/>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9">
                  <a:moveTo>
                    <a:pt x="27" y="0"/>
                  </a:moveTo>
                  <a:lnTo>
                    <a:pt x="0" y="35"/>
                  </a:lnTo>
                  <a:lnTo>
                    <a:pt x="24" y="39"/>
                  </a:lnTo>
                  <a:lnTo>
                    <a:pt x="27" y="55"/>
                  </a:lnTo>
                  <a:lnTo>
                    <a:pt x="52" y="53"/>
                  </a:lnTo>
                  <a:lnTo>
                    <a:pt x="45" y="67"/>
                  </a:lnTo>
                  <a:lnTo>
                    <a:pt x="63" y="69"/>
                  </a:lnTo>
                  <a:lnTo>
                    <a:pt x="84" y="10"/>
                  </a:lnTo>
                  <a:lnTo>
                    <a:pt x="27" y="0"/>
                  </a:lnTo>
                  <a:close/>
                </a:path>
              </a:pathLst>
            </a:custGeom>
            <a:solidFill>
              <a:srgbClr val="000000"/>
            </a:solidFill>
            <a:ln w="9525">
              <a:noFill/>
              <a:round/>
              <a:headEnd/>
              <a:tailEnd/>
            </a:ln>
          </p:spPr>
          <p:txBody>
            <a:bodyPr/>
            <a:lstStyle/>
            <a:p>
              <a:endParaRPr lang="en-US"/>
            </a:p>
          </p:txBody>
        </p:sp>
        <p:sp>
          <p:nvSpPr>
            <p:cNvPr id="10392" name="Freeform 30"/>
            <p:cNvSpPr>
              <a:spLocks/>
            </p:cNvSpPr>
            <p:nvPr/>
          </p:nvSpPr>
          <p:spPr bwMode="auto">
            <a:xfrm>
              <a:off x="7177057" y="2794315"/>
              <a:ext cx="90366" cy="74147"/>
            </a:xfrm>
            <a:custGeom>
              <a:avLst/>
              <a:gdLst>
                <a:gd name="T0" fmla="*/ 33 w 39"/>
                <a:gd name="T1" fmla="*/ 7 h 32"/>
                <a:gd name="T2" fmla="*/ 3 w 39"/>
                <a:gd name="T3" fmla="*/ 0 h 32"/>
                <a:gd name="T4" fmla="*/ 0 w 39"/>
                <a:gd name="T5" fmla="*/ 8 h 32"/>
                <a:gd name="T6" fmla="*/ 39 w 39"/>
                <a:gd name="T7" fmla="*/ 32 h 32"/>
                <a:gd name="T8" fmla="*/ 33 w 39"/>
                <a:gd name="T9" fmla="*/ 7 h 32"/>
                <a:gd name="T10" fmla="*/ 33 w 39"/>
                <a:gd name="T11" fmla="*/ 7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33" y="7"/>
                  </a:moveTo>
                  <a:lnTo>
                    <a:pt x="3" y="0"/>
                  </a:lnTo>
                  <a:lnTo>
                    <a:pt x="0" y="8"/>
                  </a:lnTo>
                  <a:lnTo>
                    <a:pt x="39" y="32"/>
                  </a:lnTo>
                  <a:lnTo>
                    <a:pt x="33" y="7"/>
                  </a:lnTo>
                  <a:close/>
                </a:path>
              </a:pathLst>
            </a:custGeom>
            <a:solidFill>
              <a:srgbClr val="000000"/>
            </a:solidFill>
            <a:ln w="9525">
              <a:noFill/>
              <a:round/>
              <a:headEnd/>
              <a:tailEnd/>
            </a:ln>
          </p:spPr>
          <p:txBody>
            <a:bodyPr/>
            <a:lstStyle/>
            <a:p>
              <a:endParaRPr lang="en-US"/>
            </a:p>
          </p:txBody>
        </p:sp>
        <p:sp>
          <p:nvSpPr>
            <p:cNvPr id="10393" name="Freeform 31"/>
            <p:cNvSpPr>
              <a:spLocks/>
            </p:cNvSpPr>
            <p:nvPr/>
          </p:nvSpPr>
          <p:spPr bwMode="auto">
            <a:xfrm>
              <a:off x="5960587" y="1939310"/>
              <a:ext cx="495856" cy="850370"/>
            </a:xfrm>
            <a:custGeom>
              <a:avLst/>
              <a:gdLst>
                <a:gd name="T0" fmla="*/ 181 w 214"/>
                <a:gd name="T1" fmla="*/ 0 h 367"/>
                <a:gd name="T2" fmla="*/ 131 w 214"/>
                <a:gd name="T3" fmla="*/ 168 h 367"/>
                <a:gd name="T4" fmla="*/ 0 w 214"/>
                <a:gd name="T5" fmla="*/ 354 h 367"/>
                <a:gd name="T6" fmla="*/ 39 w 214"/>
                <a:gd name="T7" fmla="*/ 367 h 367"/>
                <a:gd name="T8" fmla="*/ 39 w 214"/>
                <a:gd name="T9" fmla="*/ 365 h 367"/>
                <a:gd name="T10" fmla="*/ 44 w 214"/>
                <a:gd name="T11" fmla="*/ 362 h 367"/>
                <a:gd name="T12" fmla="*/ 48 w 214"/>
                <a:gd name="T13" fmla="*/ 360 h 367"/>
                <a:gd name="T14" fmla="*/ 51 w 214"/>
                <a:gd name="T15" fmla="*/ 356 h 367"/>
                <a:gd name="T16" fmla="*/ 56 w 214"/>
                <a:gd name="T17" fmla="*/ 354 h 367"/>
                <a:gd name="T18" fmla="*/ 62 w 214"/>
                <a:gd name="T19" fmla="*/ 353 h 367"/>
                <a:gd name="T20" fmla="*/ 67 w 214"/>
                <a:gd name="T21" fmla="*/ 347 h 367"/>
                <a:gd name="T22" fmla="*/ 74 w 214"/>
                <a:gd name="T23" fmla="*/ 344 h 367"/>
                <a:gd name="T24" fmla="*/ 80 w 214"/>
                <a:gd name="T25" fmla="*/ 340 h 367"/>
                <a:gd name="T26" fmla="*/ 87 w 214"/>
                <a:gd name="T27" fmla="*/ 337 h 367"/>
                <a:gd name="T28" fmla="*/ 94 w 214"/>
                <a:gd name="T29" fmla="*/ 331 h 367"/>
                <a:gd name="T30" fmla="*/ 103 w 214"/>
                <a:gd name="T31" fmla="*/ 326 h 367"/>
                <a:gd name="T32" fmla="*/ 110 w 214"/>
                <a:gd name="T33" fmla="*/ 321 h 367"/>
                <a:gd name="T34" fmla="*/ 117 w 214"/>
                <a:gd name="T35" fmla="*/ 317 h 367"/>
                <a:gd name="T36" fmla="*/ 124 w 214"/>
                <a:gd name="T37" fmla="*/ 310 h 367"/>
                <a:gd name="T38" fmla="*/ 133 w 214"/>
                <a:gd name="T39" fmla="*/ 305 h 367"/>
                <a:gd name="T40" fmla="*/ 140 w 214"/>
                <a:gd name="T41" fmla="*/ 299 h 367"/>
                <a:gd name="T42" fmla="*/ 147 w 214"/>
                <a:gd name="T43" fmla="*/ 294 h 367"/>
                <a:gd name="T44" fmla="*/ 154 w 214"/>
                <a:gd name="T45" fmla="*/ 289 h 367"/>
                <a:gd name="T46" fmla="*/ 161 w 214"/>
                <a:gd name="T47" fmla="*/ 282 h 367"/>
                <a:gd name="T48" fmla="*/ 168 w 214"/>
                <a:gd name="T49" fmla="*/ 276 h 367"/>
                <a:gd name="T50" fmla="*/ 175 w 214"/>
                <a:gd name="T51" fmla="*/ 271 h 367"/>
                <a:gd name="T52" fmla="*/ 181 w 214"/>
                <a:gd name="T53" fmla="*/ 266 h 367"/>
                <a:gd name="T54" fmla="*/ 188 w 214"/>
                <a:gd name="T55" fmla="*/ 259 h 367"/>
                <a:gd name="T56" fmla="*/ 193 w 214"/>
                <a:gd name="T57" fmla="*/ 255 h 367"/>
                <a:gd name="T58" fmla="*/ 197 w 214"/>
                <a:gd name="T59" fmla="*/ 250 h 367"/>
                <a:gd name="T60" fmla="*/ 204 w 214"/>
                <a:gd name="T61" fmla="*/ 241 h 367"/>
                <a:gd name="T62" fmla="*/ 211 w 214"/>
                <a:gd name="T63" fmla="*/ 232 h 367"/>
                <a:gd name="T64" fmla="*/ 211 w 214"/>
                <a:gd name="T65" fmla="*/ 221 h 367"/>
                <a:gd name="T66" fmla="*/ 212 w 214"/>
                <a:gd name="T67" fmla="*/ 213 h 367"/>
                <a:gd name="T68" fmla="*/ 212 w 214"/>
                <a:gd name="T69" fmla="*/ 205 h 367"/>
                <a:gd name="T70" fmla="*/ 212 w 214"/>
                <a:gd name="T71" fmla="*/ 200 h 367"/>
                <a:gd name="T72" fmla="*/ 212 w 214"/>
                <a:gd name="T73" fmla="*/ 195 h 367"/>
                <a:gd name="T74" fmla="*/ 214 w 214"/>
                <a:gd name="T75" fmla="*/ 190 h 367"/>
                <a:gd name="T76" fmla="*/ 212 w 214"/>
                <a:gd name="T77" fmla="*/ 182 h 367"/>
                <a:gd name="T78" fmla="*/ 212 w 214"/>
                <a:gd name="T79" fmla="*/ 177 h 367"/>
                <a:gd name="T80" fmla="*/ 212 w 214"/>
                <a:gd name="T81" fmla="*/ 170 h 367"/>
                <a:gd name="T82" fmla="*/ 212 w 214"/>
                <a:gd name="T83" fmla="*/ 165 h 367"/>
                <a:gd name="T84" fmla="*/ 211 w 214"/>
                <a:gd name="T85" fmla="*/ 158 h 367"/>
                <a:gd name="T86" fmla="*/ 211 w 214"/>
                <a:gd name="T87" fmla="*/ 152 h 367"/>
                <a:gd name="T88" fmla="*/ 211 w 214"/>
                <a:gd name="T89" fmla="*/ 145 h 367"/>
                <a:gd name="T90" fmla="*/ 211 w 214"/>
                <a:gd name="T91" fmla="*/ 142 h 367"/>
                <a:gd name="T92" fmla="*/ 209 w 214"/>
                <a:gd name="T93" fmla="*/ 135 h 367"/>
                <a:gd name="T94" fmla="*/ 209 w 214"/>
                <a:gd name="T95" fmla="*/ 129 h 367"/>
                <a:gd name="T96" fmla="*/ 207 w 214"/>
                <a:gd name="T97" fmla="*/ 124 h 367"/>
                <a:gd name="T98" fmla="*/ 207 w 214"/>
                <a:gd name="T99" fmla="*/ 119 h 367"/>
                <a:gd name="T100" fmla="*/ 204 w 214"/>
                <a:gd name="T101" fmla="*/ 110 h 367"/>
                <a:gd name="T102" fmla="*/ 204 w 214"/>
                <a:gd name="T103" fmla="*/ 101 h 367"/>
                <a:gd name="T104" fmla="*/ 202 w 214"/>
                <a:gd name="T105" fmla="*/ 94 h 367"/>
                <a:gd name="T106" fmla="*/ 200 w 214"/>
                <a:gd name="T107" fmla="*/ 90 h 367"/>
                <a:gd name="T108" fmla="*/ 200 w 214"/>
                <a:gd name="T109" fmla="*/ 87 h 367"/>
                <a:gd name="T110" fmla="*/ 181 w 214"/>
                <a:gd name="T111" fmla="*/ 0 h 367"/>
                <a:gd name="T112" fmla="*/ 181 w 214"/>
                <a:gd name="T113" fmla="*/ 0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
                <a:gd name="T172" fmla="*/ 0 h 367"/>
                <a:gd name="T173" fmla="*/ 214 w 214"/>
                <a:gd name="T174" fmla="*/ 367 h 3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 h="367">
                  <a:moveTo>
                    <a:pt x="181" y="0"/>
                  </a:moveTo>
                  <a:lnTo>
                    <a:pt x="131" y="168"/>
                  </a:lnTo>
                  <a:lnTo>
                    <a:pt x="0" y="354"/>
                  </a:lnTo>
                  <a:lnTo>
                    <a:pt x="39" y="367"/>
                  </a:lnTo>
                  <a:lnTo>
                    <a:pt x="39" y="365"/>
                  </a:lnTo>
                  <a:lnTo>
                    <a:pt x="44" y="362"/>
                  </a:lnTo>
                  <a:lnTo>
                    <a:pt x="48" y="360"/>
                  </a:lnTo>
                  <a:lnTo>
                    <a:pt x="51" y="356"/>
                  </a:lnTo>
                  <a:lnTo>
                    <a:pt x="56" y="354"/>
                  </a:lnTo>
                  <a:lnTo>
                    <a:pt x="62" y="353"/>
                  </a:lnTo>
                  <a:lnTo>
                    <a:pt x="67" y="347"/>
                  </a:lnTo>
                  <a:lnTo>
                    <a:pt x="74" y="344"/>
                  </a:lnTo>
                  <a:lnTo>
                    <a:pt x="80" y="340"/>
                  </a:lnTo>
                  <a:lnTo>
                    <a:pt x="87" y="337"/>
                  </a:lnTo>
                  <a:lnTo>
                    <a:pt x="94" y="331"/>
                  </a:lnTo>
                  <a:lnTo>
                    <a:pt x="103" y="326"/>
                  </a:lnTo>
                  <a:lnTo>
                    <a:pt x="110" y="321"/>
                  </a:lnTo>
                  <a:lnTo>
                    <a:pt x="117" y="317"/>
                  </a:lnTo>
                  <a:lnTo>
                    <a:pt x="124" y="310"/>
                  </a:lnTo>
                  <a:lnTo>
                    <a:pt x="133" y="305"/>
                  </a:lnTo>
                  <a:lnTo>
                    <a:pt x="140" y="299"/>
                  </a:lnTo>
                  <a:lnTo>
                    <a:pt x="147" y="294"/>
                  </a:lnTo>
                  <a:lnTo>
                    <a:pt x="154" y="289"/>
                  </a:lnTo>
                  <a:lnTo>
                    <a:pt x="161" y="282"/>
                  </a:lnTo>
                  <a:lnTo>
                    <a:pt x="168" y="276"/>
                  </a:lnTo>
                  <a:lnTo>
                    <a:pt x="175" y="271"/>
                  </a:lnTo>
                  <a:lnTo>
                    <a:pt x="181" y="266"/>
                  </a:lnTo>
                  <a:lnTo>
                    <a:pt x="188" y="259"/>
                  </a:lnTo>
                  <a:lnTo>
                    <a:pt x="193" y="255"/>
                  </a:lnTo>
                  <a:lnTo>
                    <a:pt x="197" y="250"/>
                  </a:lnTo>
                  <a:lnTo>
                    <a:pt x="204" y="241"/>
                  </a:lnTo>
                  <a:lnTo>
                    <a:pt x="211" y="232"/>
                  </a:lnTo>
                  <a:lnTo>
                    <a:pt x="211" y="221"/>
                  </a:lnTo>
                  <a:lnTo>
                    <a:pt x="212" y="213"/>
                  </a:lnTo>
                  <a:lnTo>
                    <a:pt x="212" y="205"/>
                  </a:lnTo>
                  <a:lnTo>
                    <a:pt x="212" y="200"/>
                  </a:lnTo>
                  <a:lnTo>
                    <a:pt x="212" y="195"/>
                  </a:lnTo>
                  <a:lnTo>
                    <a:pt x="214" y="190"/>
                  </a:lnTo>
                  <a:lnTo>
                    <a:pt x="212" y="182"/>
                  </a:lnTo>
                  <a:lnTo>
                    <a:pt x="212" y="177"/>
                  </a:lnTo>
                  <a:lnTo>
                    <a:pt x="212" y="170"/>
                  </a:lnTo>
                  <a:lnTo>
                    <a:pt x="212" y="165"/>
                  </a:lnTo>
                  <a:lnTo>
                    <a:pt x="211" y="158"/>
                  </a:lnTo>
                  <a:lnTo>
                    <a:pt x="211" y="152"/>
                  </a:lnTo>
                  <a:lnTo>
                    <a:pt x="211" y="145"/>
                  </a:lnTo>
                  <a:lnTo>
                    <a:pt x="211" y="142"/>
                  </a:lnTo>
                  <a:lnTo>
                    <a:pt x="209" y="135"/>
                  </a:lnTo>
                  <a:lnTo>
                    <a:pt x="209" y="129"/>
                  </a:lnTo>
                  <a:lnTo>
                    <a:pt x="207" y="124"/>
                  </a:lnTo>
                  <a:lnTo>
                    <a:pt x="207" y="119"/>
                  </a:lnTo>
                  <a:lnTo>
                    <a:pt x="204" y="110"/>
                  </a:lnTo>
                  <a:lnTo>
                    <a:pt x="204" y="101"/>
                  </a:lnTo>
                  <a:lnTo>
                    <a:pt x="202" y="94"/>
                  </a:lnTo>
                  <a:lnTo>
                    <a:pt x="200" y="90"/>
                  </a:lnTo>
                  <a:lnTo>
                    <a:pt x="200" y="87"/>
                  </a:lnTo>
                  <a:lnTo>
                    <a:pt x="181" y="0"/>
                  </a:lnTo>
                  <a:close/>
                </a:path>
              </a:pathLst>
            </a:custGeom>
            <a:solidFill>
              <a:srgbClr val="000000"/>
            </a:solidFill>
            <a:ln w="9525">
              <a:noFill/>
              <a:round/>
              <a:headEnd/>
              <a:tailEnd/>
            </a:ln>
          </p:spPr>
          <p:txBody>
            <a:bodyPr/>
            <a:lstStyle/>
            <a:p>
              <a:endParaRPr lang="en-US"/>
            </a:p>
          </p:txBody>
        </p:sp>
        <p:sp>
          <p:nvSpPr>
            <p:cNvPr id="10394" name="Freeform 32"/>
            <p:cNvSpPr>
              <a:spLocks/>
            </p:cNvSpPr>
            <p:nvPr/>
          </p:nvSpPr>
          <p:spPr bwMode="auto">
            <a:xfrm>
              <a:off x="6609371" y="1902237"/>
              <a:ext cx="132074" cy="373051"/>
            </a:xfrm>
            <a:custGeom>
              <a:avLst/>
              <a:gdLst>
                <a:gd name="T0" fmla="*/ 14 w 57"/>
                <a:gd name="T1" fmla="*/ 0 h 161"/>
                <a:gd name="T2" fmla="*/ 0 w 57"/>
                <a:gd name="T3" fmla="*/ 26 h 161"/>
                <a:gd name="T4" fmla="*/ 14 w 57"/>
                <a:gd name="T5" fmla="*/ 41 h 161"/>
                <a:gd name="T6" fmla="*/ 2 w 57"/>
                <a:gd name="T7" fmla="*/ 104 h 161"/>
                <a:gd name="T8" fmla="*/ 35 w 57"/>
                <a:gd name="T9" fmla="*/ 161 h 161"/>
                <a:gd name="T10" fmla="*/ 57 w 57"/>
                <a:gd name="T11" fmla="*/ 58 h 161"/>
                <a:gd name="T12" fmla="*/ 35 w 57"/>
                <a:gd name="T13" fmla="*/ 44 h 161"/>
                <a:gd name="T14" fmla="*/ 35 w 57"/>
                <a:gd name="T15" fmla="*/ 5 h 161"/>
                <a:gd name="T16" fmla="*/ 14 w 57"/>
                <a:gd name="T17" fmla="*/ 0 h 161"/>
                <a:gd name="T18" fmla="*/ 14 w 57"/>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61"/>
                <a:gd name="T32" fmla="*/ 57 w 57"/>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61">
                  <a:moveTo>
                    <a:pt x="14" y="0"/>
                  </a:moveTo>
                  <a:lnTo>
                    <a:pt x="0" y="26"/>
                  </a:lnTo>
                  <a:lnTo>
                    <a:pt x="14" y="41"/>
                  </a:lnTo>
                  <a:lnTo>
                    <a:pt x="2" y="104"/>
                  </a:lnTo>
                  <a:lnTo>
                    <a:pt x="35" y="161"/>
                  </a:lnTo>
                  <a:lnTo>
                    <a:pt x="57" y="58"/>
                  </a:lnTo>
                  <a:lnTo>
                    <a:pt x="35" y="44"/>
                  </a:lnTo>
                  <a:lnTo>
                    <a:pt x="35" y="5"/>
                  </a:lnTo>
                  <a:lnTo>
                    <a:pt x="14" y="0"/>
                  </a:lnTo>
                  <a:close/>
                </a:path>
              </a:pathLst>
            </a:custGeom>
            <a:solidFill>
              <a:srgbClr val="000000"/>
            </a:solidFill>
            <a:ln w="9525">
              <a:noFill/>
              <a:round/>
              <a:headEnd/>
              <a:tailEnd/>
            </a:ln>
          </p:spPr>
          <p:txBody>
            <a:bodyPr/>
            <a:lstStyle/>
            <a:p>
              <a:endParaRPr lang="en-US"/>
            </a:p>
          </p:txBody>
        </p:sp>
        <p:sp>
          <p:nvSpPr>
            <p:cNvPr id="10395" name="Freeform 33"/>
            <p:cNvSpPr>
              <a:spLocks/>
            </p:cNvSpPr>
            <p:nvPr/>
          </p:nvSpPr>
          <p:spPr bwMode="auto">
            <a:xfrm>
              <a:off x="6551444" y="1786383"/>
              <a:ext cx="106586" cy="106586"/>
            </a:xfrm>
            <a:custGeom>
              <a:avLst/>
              <a:gdLst>
                <a:gd name="T0" fmla="*/ 23 w 46"/>
                <a:gd name="T1" fmla="*/ 0 h 46"/>
                <a:gd name="T2" fmla="*/ 0 w 46"/>
                <a:gd name="T3" fmla="*/ 11 h 46"/>
                <a:gd name="T4" fmla="*/ 25 w 46"/>
                <a:gd name="T5" fmla="*/ 46 h 46"/>
                <a:gd name="T6" fmla="*/ 46 w 46"/>
                <a:gd name="T7" fmla="*/ 7 h 46"/>
                <a:gd name="T8" fmla="*/ 41 w 46"/>
                <a:gd name="T9" fmla="*/ 6 h 46"/>
                <a:gd name="T10" fmla="*/ 35 w 46"/>
                <a:gd name="T11" fmla="*/ 2 h 46"/>
                <a:gd name="T12" fmla="*/ 27 w 46"/>
                <a:gd name="T13" fmla="*/ 0 h 46"/>
                <a:gd name="T14" fmla="*/ 23 w 46"/>
                <a:gd name="T15" fmla="*/ 0 h 46"/>
                <a:gd name="T16" fmla="*/ 23 w 46"/>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6"/>
                <a:gd name="T29" fmla="*/ 46 w 4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6">
                  <a:moveTo>
                    <a:pt x="23" y="0"/>
                  </a:moveTo>
                  <a:lnTo>
                    <a:pt x="0" y="11"/>
                  </a:lnTo>
                  <a:lnTo>
                    <a:pt x="25" y="46"/>
                  </a:lnTo>
                  <a:lnTo>
                    <a:pt x="46" y="7"/>
                  </a:lnTo>
                  <a:lnTo>
                    <a:pt x="41" y="6"/>
                  </a:lnTo>
                  <a:lnTo>
                    <a:pt x="35" y="2"/>
                  </a:lnTo>
                  <a:lnTo>
                    <a:pt x="27" y="0"/>
                  </a:lnTo>
                  <a:lnTo>
                    <a:pt x="23" y="0"/>
                  </a:lnTo>
                  <a:close/>
                </a:path>
              </a:pathLst>
            </a:custGeom>
            <a:solidFill>
              <a:srgbClr val="000000"/>
            </a:solidFill>
            <a:ln w="9525">
              <a:noFill/>
              <a:round/>
              <a:headEnd/>
              <a:tailEnd/>
            </a:ln>
          </p:spPr>
          <p:txBody>
            <a:bodyPr/>
            <a:lstStyle/>
            <a:p>
              <a:endParaRPr lang="en-US"/>
            </a:p>
          </p:txBody>
        </p:sp>
        <p:sp>
          <p:nvSpPr>
            <p:cNvPr id="10396" name="Freeform 34"/>
            <p:cNvSpPr>
              <a:spLocks/>
            </p:cNvSpPr>
            <p:nvPr/>
          </p:nvSpPr>
          <p:spPr bwMode="auto">
            <a:xfrm>
              <a:off x="5833148" y="2764193"/>
              <a:ext cx="217806" cy="132074"/>
            </a:xfrm>
            <a:custGeom>
              <a:avLst/>
              <a:gdLst>
                <a:gd name="T0" fmla="*/ 33 w 94"/>
                <a:gd name="T1" fmla="*/ 0 h 57"/>
                <a:gd name="T2" fmla="*/ 0 w 94"/>
                <a:gd name="T3" fmla="*/ 32 h 57"/>
                <a:gd name="T4" fmla="*/ 14 w 94"/>
                <a:gd name="T5" fmla="*/ 41 h 57"/>
                <a:gd name="T6" fmla="*/ 33 w 94"/>
                <a:gd name="T7" fmla="*/ 27 h 57"/>
                <a:gd name="T8" fmla="*/ 39 w 94"/>
                <a:gd name="T9" fmla="*/ 34 h 57"/>
                <a:gd name="T10" fmla="*/ 23 w 94"/>
                <a:gd name="T11" fmla="*/ 57 h 57"/>
                <a:gd name="T12" fmla="*/ 37 w 94"/>
                <a:gd name="T13" fmla="*/ 57 h 57"/>
                <a:gd name="T14" fmla="*/ 48 w 94"/>
                <a:gd name="T15" fmla="*/ 46 h 57"/>
                <a:gd name="T16" fmla="*/ 48 w 94"/>
                <a:gd name="T17" fmla="*/ 55 h 57"/>
                <a:gd name="T18" fmla="*/ 64 w 94"/>
                <a:gd name="T19" fmla="*/ 53 h 57"/>
                <a:gd name="T20" fmla="*/ 94 w 94"/>
                <a:gd name="T21" fmla="*/ 23 h 57"/>
                <a:gd name="T22" fmla="*/ 78 w 94"/>
                <a:gd name="T23" fmla="*/ 20 h 57"/>
                <a:gd name="T24" fmla="*/ 65 w 94"/>
                <a:gd name="T25" fmla="*/ 30 h 57"/>
                <a:gd name="T26" fmla="*/ 57 w 94"/>
                <a:gd name="T27" fmla="*/ 16 h 57"/>
                <a:gd name="T28" fmla="*/ 42 w 94"/>
                <a:gd name="T29" fmla="*/ 16 h 57"/>
                <a:gd name="T30" fmla="*/ 51 w 94"/>
                <a:gd name="T31" fmla="*/ 0 h 57"/>
                <a:gd name="T32" fmla="*/ 33 w 94"/>
                <a:gd name="T33" fmla="*/ 0 h 57"/>
                <a:gd name="T34" fmla="*/ 33 w 94"/>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4"/>
                <a:gd name="T55" fmla="*/ 0 h 57"/>
                <a:gd name="T56" fmla="*/ 94 w 94"/>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4" h="57">
                  <a:moveTo>
                    <a:pt x="33" y="0"/>
                  </a:moveTo>
                  <a:lnTo>
                    <a:pt x="0" y="32"/>
                  </a:lnTo>
                  <a:lnTo>
                    <a:pt x="14" y="41"/>
                  </a:lnTo>
                  <a:lnTo>
                    <a:pt x="33" y="27"/>
                  </a:lnTo>
                  <a:lnTo>
                    <a:pt x="39" y="34"/>
                  </a:lnTo>
                  <a:lnTo>
                    <a:pt x="23" y="57"/>
                  </a:lnTo>
                  <a:lnTo>
                    <a:pt x="37" y="57"/>
                  </a:lnTo>
                  <a:lnTo>
                    <a:pt x="48" y="46"/>
                  </a:lnTo>
                  <a:lnTo>
                    <a:pt x="48" y="55"/>
                  </a:lnTo>
                  <a:lnTo>
                    <a:pt x="64" y="53"/>
                  </a:lnTo>
                  <a:lnTo>
                    <a:pt x="94" y="23"/>
                  </a:lnTo>
                  <a:lnTo>
                    <a:pt x="78" y="20"/>
                  </a:lnTo>
                  <a:lnTo>
                    <a:pt x="65" y="30"/>
                  </a:lnTo>
                  <a:lnTo>
                    <a:pt x="57" y="16"/>
                  </a:lnTo>
                  <a:lnTo>
                    <a:pt x="42" y="16"/>
                  </a:lnTo>
                  <a:lnTo>
                    <a:pt x="51" y="0"/>
                  </a:lnTo>
                  <a:lnTo>
                    <a:pt x="33" y="0"/>
                  </a:lnTo>
                  <a:close/>
                </a:path>
              </a:pathLst>
            </a:custGeom>
            <a:solidFill>
              <a:srgbClr val="000000"/>
            </a:solidFill>
            <a:ln w="9525">
              <a:noFill/>
              <a:round/>
              <a:headEnd/>
              <a:tailEnd/>
            </a:ln>
          </p:spPr>
          <p:txBody>
            <a:bodyPr/>
            <a:lstStyle/>
            <a:p>
              <a:endParaRPr lang="en-US"/>
            </a:p>
          </p:txBody>
        </p:sp>
        <p:sp>
          <p:nvSpPr>
            <p:cNvPr id="10397" name="Freeform 35"/>
            <p:cNvSpPr>
              <a:spLocks/>
            </p:cNvSpPr>
            <p:nvPr/>
          </p:nvSpPr>
          <p:spPr bwMode="auto">
            <a:xfrm>
              <a:off x="7248886" y="2826754"/>
              <a:ext cx="90366" cy="74147"/>
            </a:xfrm>
            <a:custGeom>
              <a:avLst/>
              <a:gdLst>
                <a:gd name="T0" fmla="*/ 4 w 39"/>
                <a:gd name="T1" fmla="*/ 0 h 32"/>
                <a:gd name="T2" fmla="*/ 0 w 39"/>
                <a:gd name="T3" fmla="*/ 21 h 32"/>
                <a:gd name="T4" fmla="*/ 18 w 39"/>
                <a:gd name="T5" fmla="*/ 19 h 32"/>
                <a:gd name="T6" fmla="*/ 22 w 39"/>
                <a:gd name="T7" fmla="*/ 32 h 32"/>
                <a:gd name="T8" fmla="*/ 38 w 39"/>
                <a:gd name="T9" fmla="*/ 21 h 32"/>
                <a:gd name="T10" fmla="*/ 39 w 39"/>
                <a:gd name="T11" fmla="*/ 7 h 32"/>
                <a:gd name="T12" fmla="*/ 4 w 39"/>
                <a:gd name="T13" fmla="*/ 0 h 32"/>
                <a:gd name="T14" fmla="*/ 4 w 39"/>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2"/>
                <a:gd name="T26" fmla="*/ 39 w 39"/>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2">
                  <a:moveTo>
                    <a:pt x="4" y="0"/>
                  </a:moveTo>
                  <a:lnTo>
                    <a:pt x="0" y="21"/>
                  </a:lnTo>
                  <a:lnTo>
                    <a:pt x="18" y="19"/>
                  </a:lnTo>
                  <a:lnTo>
                    <a:pt x="22" y="32"/>
                  </a:lnTo>
                  <a:lnTo>
                    <a:pt x="38" y="21"/>
                  </a:lnTo>
                  <a:lnTo>
                    <a:pt x="39" y="7"/>
                  </a:lnTo>
                  <a:lnTo>
                    <a:pt x="4" y="0"/>
                  </a:lnTo>
                  <a:close/>
                </a:path>
              </a:pathLst>
            </a:custGeom>
            <a:solidFill>
              <a:srgbClr val="FFE6D9"/>
            </a:solidFill>
            <a:ln w="9525">
              <a:noFill/>
              <a:round/>
              <a:headEnd/>
              <a:tailEnd/>
            </a:ln>
          </p:spPr>
          <p:txBody>
            <a:bodyPr/>
            <a:lstStyle/>
            <a:p>
              <a:endParaRPr lang="en-US"/>
            </a:p>
          </p:txBody>
        </p:sp>
        <p:sp>
          <p:nvSpPr>
            <p:cNvPr id="10398" name="Freeform 36"/>
            <p:cNvSpPr>
              <a:spLocks/>
            </p:cNvSpPr>
            <p:nvPr/>
          </p:nvSpPr>
          <p:spPr bwMode="auto">
            <a:xfrm>
              <a:off x="6514371" y="2546387"/>
              <a:ext cx="164513" cy="345246"/>
            </a:xfrm>
            <a:custGeom>
              <a:avLst/>
              <a:gdLst>
                <a:gd name="T0" fmla="*/ 0 w 71"/>
                <a:gd name="T1" fmla="*/ 137 h 149"/>
                <a:gd name="T2" fmla="*/ 71 w 71"/>
                <a:gd name="T3" fmla="*/ 0 h 149"/>
                <a:gd name="T4" fmla="*/ 71 w 71"/>
                <a:gd name="T5" fmla="*/ 34 h 149"/>
                <a:gd name="T6" fmla="*/ 34 w 71"/>
                <a:gd name="T7" fmla="*/ 149 h 149"/>
                <a:gd name="T8" fmla="*/ 0 w 71"/>
                <a:gd name="T9" fmla="*/ 137 h 149"/>
                <a:gd name="T10" fmla="*/ 0 w 71"/>
                <a:gd name="T11" fmla="*/ 137 h 149"/>
                <a:gd name="T12" fmla="*/ 0 60000 65536"/>
                <a:gd name="T13" fmla="*/ 0 60000 65536"/>
                <a:gd name="T14" fmla="*/ 0 60000 65536"/>
                <a:gd name="T15" fmla="*/ 0 60000 65536"/>
                <a:gd name="T16" fmla="*/ 0 60000 65536"/>
                <a:gd name="T17" fmla="*/ 0 60000 65536"/>
                <a:gd name="T18" fmla="*/ 0 w 71"/>
                <a:gd name="T19" fmla="*/ 0 h 149"/>
                <a:gd name="T20" fmla="*/ 71 w 71"/>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71" h="149">
                  <a:moveTo>
                    <a:pt x="0" y="137"/>
                  </a:moveTo>
                  <a:lnTo>
                    <a:pt x="71" y="0"/>
                  </a:lnTo>
                  <a:lnTo>
                    <a:pt x="71" y="34"/>
                  </a:lnTo>
                  <a:lnTo>
                    <a:pt x="34" y="149"/>
                  </a:lnTo>
                  <a:lnTo>
                    <a:pt x="0" y="137"/>
                  </a:lnTo>
                  <a:close/>
                </a:path>
              </a:pathLst>
            </a:custGeom>
            <a:solidFill>
              <a:srgbClr val="FFFFFF"/>
            </a:solidFill>
            <a:ln w="9525">
              <a:noFill/>
              <a:round/>
              <a:headEnd/>
              <a:tailEnd/>
            </a:ln>
          </p:spPr>
          <p:txBody>
            <a:bodyPr/>
            <a:lstStyle/>
            <a:p>
              <a:endParaRPr lang="en-US"/>
            </a:p>
          </p:txBody>
        </p:sp>
      </p:grpSp>
      <p:grpSp>
        <p:nvGrpSpPr>
          <p:cNvPr id="28" name="Group 80"/>
          <p:cNvGrpSpPr>
            <a:grpSpLocks/>
          </p:cNvGrpSpPr>
          <p:nvPr/>
        </p:nvGrpSpPr>
        <p:grpSpPr bwMode="auto">
          <a:xfrm>
            <a:off x="5076057" y="1988840"/>
            <a:ext cx="1058044" cy="1805285"/>
            <a:chOff x="5833148" y="1260405"/>
            <a:chExt cx="1909278" cy="3225381"/>
          </a:xfrm>
        </p:grpSpPr>
        <p:sp>
          <p:nvSpPr>
            <p:cNvPr id="10357" name="Freeform 9"/>
            <p:cNvSpPr>
              <a:spLocks/>
            </p:cNvSpPr>
            <p:nvPr/>
          </p:nvSpPr>
          <p:spPr bwMode="auto">
            <a:xfrm>
              <a:off x="6507419" y="1758578"/>
              <a:ext cx="421709" cy="681223"/>
            </a:xfrm>
            <a:custGeom>
              <a:avLst/>
              <a:gdLst>
                <a:gd name="T0" fmla="*/ 49 w 182"/>
                <a:gd name="T1" fmla="*/ 19 h 294"/>
                <a:gd name="T2" fmla="*/ 148 w 182"/>
                <a:gd name="T3" fmla="*/ 0 h 294"/>
                <a:gd name="T4" fmla="*/ 182 w 182"/>
                <a:gd name="T5" fmla="*/ 0 h 294"/>
                <a:gd name="T6" fmla="*/ 156 w 182"/>
                <a:gd name="T7" fmla="*/ 25 h 294"/>
                <a:gd name="T8" fmla="*/ 74 w 182"/>
                <a:gd name="T9" fmla="*/ 294 h 294"/>
                <a:gd name="T10" fmla="*/ 70 w 182"/>
                <a:gd name="T11" fmla="*/ 292 h 294"/>
                <a:gd name="T12" fmla="*/ 65 w 182"/>
                <a:gd name="T13" fmla="*/ 291 h 294"/>
                <a:gd name="T14" fmla="*/ 56 w 182"/>
                <a:gd name="T15" fmla="*/ 285 h 294"/>
                <a:gd name="T16" fmla="*/ 46 w 182"/>
                <a:gd name="T17" fmla="*/ 280 h 294"/>
                <a:gd name="T18" fmla="*/ 35 w 182"/>
                <a:gd name="T19" fmla="*/ 273 h 294"/>
                <a:gd name="T20" fmla="*/ 28 w 182"/>
                <a:gd name="T21" fmla="*/ 269 h 294"/>
                <a:gd name="T22" fmla="*/ 21 w 182"/>
                <a:gd name="T23" fmla="*/ 264 h 294"/>
                <a:gd name="T24" fmla="*/ 19 w 182"/>
                <a:gd name="T25" fmla="*/ 262 h 294"/>
                <a:gd name="T26" fmla="*/ 17 w 182"/>
                <a:gd name="T27" fmla="*/ 257 h 294"/>
                <a:gd name="T28" fmla="*/ 17 w 182"/>
                <a:gd name="T29" fmla="*/ 250 h 294"/>
                <a:gd name="T30" fmla="*/ 15 w 182"/>
                <a:gd name="T31" fmla="*/ 243 h 294"/>
                <a:gd name="T32" fmla="*/ 15 w 182"/>
                <a:gd name="T33" fmla="*/ 237 h 294"/>
                <a:gd name="T34" fmla="*/ 15 w 182"/>
                <a:gd name="T35" fmla="*/ 230 h 294"/>
                <a:gd name="T36" fmla="*/ 15 w 182"/>
                <a:gd name="T37" fmla="*/ 223 h 294"/>
                <a:gd name="T38" fmla="*/ 14 w 182"/>
                <a:gd name="T39" fmla="*/ 214 h 294"/>
                <a:gd name="T40" fmla="*/ 14 w 182"/>
                <a:gd name="T41" fmla="*/ 204 h 294"/>
                <a:gd name="T42" fmla="*/ 12 w 182"/>
                <a:gd name="T43" fmla="*/ 195 h 294"/>
                <a:gd name="T44" fmla="*/ 12 w 182"/>
                <a:gd name="T45" fmla="*/ 186 h 294"/>
                <a:gd name="T46" fmla="*/ 10 w 182"/>
                <a:gd name="T47" fmla="*/ 174 h 294"/>
                <a:gd name="T48" fmla="*/ 10 w 182"/>
                <a:gd name="T49" fmla="*/ 165 h 294"/>
                <a:gd name="T50" fmla="*/ 8 w 182"/>
                <a:gd name="T51" fmla="*/ 154 h 294"/>
                <a:gd name="T52" fmla="*/ 8 w 182"/>
                <a:gd name="T53" fmla="*/ 143 h 294"/>
                <a:gd name="T54" fmla="*/ 8 w 182"/>
                <a:gd name="T55" fmla="*/ 138 h 294"/>
                <a:gd name="T56" fmla="*/ 7 w 182"/>
                <a:gd name="T57" fmla="*/ 131 h 294"/>
                <a:gd name="T58" fmla="*/ 7 w 182"/>
                <a:gd name="T59" fmla="*/ 126 h 294"/>
                <a:gd name="T60" fmla="*/ 7 w 182"/>
                <a:gd name="T61" fmla="*/ 122 h 294"/>
                <a:gd name="T62" fmla="*/ 5 w 182"/>
                <a:gd name="T63" fmla="*/ 110 h 294"/>
                <a:gd name="T64" fmla="*/ 5 w 182"/>
                <a:gd name="T65" fmla="*/ 101 h 294"/>
                <a:gd name="T66" fmla="*/ 3 w 182"/>
                <a:gd name="T67" fmla="*/ 90 h 294"/>
                <a:gd name="T68" fmla="*/ 3 w 182"/>
                <a:gd name="T69" fmla="*/ 81 h 294"/>
                <a:gd name="T70" fmla="*/ 1 w 182"/>
                <a:gd name="T71" fmla="*/ 71 h 294"/>
                <a:gd name="T72" fmla="*/ 1 w 182"/>
                <a:gd name="T73" fmla="*/ 64 h 294"/>
                <a:gd name="T74" fmla="*/ 1 w 182"/>
                <a:gd name="T75" fmla="*/ 55 h 294"/>
                <a:gd name="T76" fmla="*/ 1 w 182"/>
                <a:gd name="T77" fmla="*/ 49 h 294"/>
                <a:gd name="T78" fmla="*/ 0 w 182"/>
                <a:gd name="T79" fmla="*/ 42 h 294"/>
                <a:gd name="T80" fmla="*/ 0 w 182"/>
                <a:gd name="T81" fmla="*/ 39 h 294"/>
                <a:gd name="T82" fmla="*/ 0 w 182"/>
                <a:gd name="T83" fmla="*/ 32 h 294"/>
                <a:gd name="T84" fmla="*/ 0 w 182"/>
                <a:gd name="T85" fmla="*/ 28 h 294"/>
                <a:gd name="T86" fmla="*/ 49 w 182"/>
                <a:gd name="T87" fmla="*/ 19 h 294"/>
                <a:gd name="T88" fmla="*/ 49 w 182"/>
                <a:gd name="T89" fmla="*/ 19 h 2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2"/>
                <a:gd name="T136" fmla="*/ 0 h 294"/>
                <a:gd name="T137" fmla="*/ 182 w 182"/>
                <a:gd name="T138" fmla="*/ 294 h 2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2" h="294">
                  <a:moveTo>
                    <a:pt x="49" y="19"/>
                  </a:moveTo>
                  <a:lnTo>
                    <a:pt x="148" y="0"/>
                  </a:lnTo>
                  <a:lnTo>
                    <a:pt x="182" y="0"/>
                  </a:lnTo>
                  <a:lnTo>
                    <a:pt x="156" y="25"/>
                  </a:lnTo>
                  <a:lnTo>
                    <a:pt x="74" y="294"/>
                  </a:lnTo>
                  <a:lnTo>
                    <a:pt x="70" y="292"/>
                  </a:lnTo>
                  <a:lnTo>
                    <a:pt x="65" y="291"/>
                  </a:lnTo>
                  <a:lnTo>
                    <a:pt x="56" y="285"/>
                  </a:lnTo>
                  <a:lnTo>
                    <a:pt x="46" y="280"/>
                  </a:lnTo>
                  <a:lnTo>
                    <a:pt x="35" y="273"/>
                  </a:lnTo>
                  <a:lnTo>
                    <a:pt x="28" y="269"/>
                  </a:lnTo>
                  <a:lnTo>
                    <a:pt x="21" y="264"/>
                  </a:lnTo>
                  <a:lnTo>
                    <a:pt x="19" y="262"/>
                  </a:lnTo>
                  <a:lnTo>
                    <a:pt x="17" y="257"/>
                  </a:lnTo>
                  <a:lnTo>
                    <a:pt x="17" y="250"/>
                  </a:lnTo>
                  <a:lnTo>
                    <a:pt x="15" y="243"/>
                  </a:lnTo>
                  <a:lnTo>
                    <a:pt x="15" y="237"/>
                  </a:lnTo>
                  <a:lnTo>
                    <a:pt x="15" y="230"/>
                  </a:lnTo>
                  <a:lnTo>
                    <a:pt x="15" y="223"/>
                  </a:lnTo>
                  <a:lnTo>
                    <a:pt x="14" y="214"/>
                  </a:lnTo>
                  <a:lnTo>
                    <a:pt x="14" y="204"/>
                  </a:lnTo>
                  <a:lnTo>
                    <a:pt x="12" y="195"/>
                  </a:lnTo>
                  <a:lnTo>
                    <a:pt x="12" y="186"/>
                  </a:lnTo>
                  <a:lnTo>
                    <a:pt x="10" y="174"/>
                  </a:lnTo>
                  <a:lnTo>
                    <a:pt x="10" y="165"/>
                  </a:lnTo>
                  <a:lnTo>
                    <a:pt x="8" y="154"/>
                  </a:lnTo>
                  <a:lnTo>
                    <a:pt x="8" y="143"/>
                  </a:lnTo>
                  <a:lnTo>
                    <a:pt x="8" y="138"/>
                  </a:lnTo>
                  <a:lnTo>
                    <a:pt x="7" y="131"/>
                  </a:lnTo>
                  <a:lnTo>
                    <a:pt x="7" y="126"/>
                  </a:lnTo>
                  <a:lnTo>
                    <a:pt x="7" y="122"/>
                  </a:lnTo>
                  <a:lnTo>
                    <a:pt x="5" y="110"/>
                  </a:lnTo>
                  <a:lnTo>
                    <a:pt x="5" y="101"/>
                  </a:lnTo>
                  <a:lnTo>
                    <a:pt x="3" y="90"/>
                  </a:lnTo>
                  <a:lnTo>
                    <a:pt x="3" y="81"/>
                  </a:lnTo>
                  <a:lnTo>
                    <a:pt x="1" y="71"/>
                  </a:lnTo>
                  <a:lnTo>
                    <a:pt x="1" y="64"/>
                  </a:lnTo>
                  <a:lnTo>
                    <a:pt x="1" y="55"/>
                  </a:lnTo>
                  <a:lnTo>
                    <a:pt x="1" y="49"/>
                  </a:lnTo>
                  <a:lnTo>
                    <a:pt x="0" y="42"/>
                  </a:lnTo>
                  <a:lnTo>
                    <a:pt x="0" y="39"/>
                  </a:lnTo>
                  <a:lnTo>
                    <a:pt x="0" y="32"/>
                  </a:lnTo>
                  <a:lnTo>
                    <a:pt x="0" y="28"/>
                  </a:lnTo>
                  <a:lnTo>
                    <a:pt x="49" y="19"/>
                  </a:lnTo>
                  <a:close/>
                </a:path>
              </a:pathLst>
            </a:custGeom>
            <a:solidFill>
              <a:srgbClr val="FFFFFF"/>
            </a:solidFill>
            <a:ln w="9525">
              <a:noFill/>
              <a:round/>
              <a:headEnd/>
              <a:tailEnd/>
            </a:ln>
          </p:spPr>
          <p:txBody>
            <a:bodyPr/>
            <a:lstStyle/>
            <a:p>
              <a:endParaRPr lang="en-US"/>
            </a:p>
          </p:txBody>
        </p:sp>
        <p:sp>
          <p:nvSpPr>
            <p:cNvPr id="10358" name="Freeform 12"/>
            <p:cNvSpPr>
              <a:spLocks/>
            </p:cNvSpPr>
            <p:nvPr/>
          </p:nvSpPr>
          <p:spPr bwMode="auto">
            <a:xfrm>
              <a:off x="7146935" y="2349434"/>
              <a:ext cx="553783" cy="456466"/>
            </a:xfrm>
            <a:custGeom>
              <a:avLst/>
              <a:gdLst>
                <a:gd name="T0" fmla="*/ 0 w 239"/>
                <a:gd name="T1" fmla="*/ 0 h 197"/>
                <a:gd name="T2" fmla="*/ 239 w 239"/>
                <a:gd name="T3" fmla="*/ 66 h 197"/>
                <a:gd name="T4" fmla="*/ 206 w 239"/>
                <a:gd name="T5" fmla="*/ 197 h 197"/>
                <a:gd name="T6" fmla="*/ 9 w 239"/>
                <a:gd name="T7" fmla="*/ 142 h 197"/>
                <a:gd name="T8" fmla="*/ 14 w 239"/>
                <a:gd name="T9" fmla="*/ 30 h 197"/>
                <a:gd name="T10" fmla="*/ 0 w 239"/>
                <a:gd name="T11" fmla="*/ 0 h 197"/>
                <a:gd name="T12" fmla="*/ 0 w 239"/>
                <a:gd name="T13" fmla="*/ 0 h 197"/>
                <a:gd name="T14" fmla="*/ 0 60000 65536"/>
                <a:gd name="T15" fmla="*/ 0 60000 65536"/>
                <a:gd name="T16" fmla="*/ 0 60000 65536"/>
                <a:gd name="T17" fmla="*/ 0 60000 65536"/>
                <a:gd name="T18" fmla="*/ 0 60000 65536"/>
                <a:gd name="T19" fmla="*/ 0 60000 65536"/>
                <a:gd name="T20" fmla="*/ 0 60000 65536"/>
                <a:gd name="T21" fmla="*/ 0 w 239"/>
                <a:gd name="T22" fmla="*/ 0 h 197"/>
                <a:gd name="T23" fmla="*/ 239 w 23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97">
                  <a:moveTo>
                    <a:pt x="0" y="0"/>
                  </a:moveTo>
                  <a:lnTo>
                    <a:pt x="239" y="66"/>
                  </a:lnTo>
                  <a:lnTo>
                    <a:pt x="206" y="197"/>
                  </a:lnTo>
                  <a:lnTo>
                    <a:pt x="9" y="142"/>
                  </a:lnTo>
                  <a:lnTo>
                    <a:pt x="14" y="30"/>
                  </a:lnTo>
                  <a:lnTo>
                    <a:pt x="0" y="0"/>
                  </a:lnTo>
                  <a:close/>
                </a:path>
              </a:pathLst>
            </a:custGeom>
            <a:solidFill>
              <a:srgbClr val="669EE6"/>
            </a:solidFill>
            <a:ln w="9525">
              <a:noFill/>
              <a:round/>
              <a:headEnd/>
              <a:tailEnd/>
            </a:ln>
          </p:spPr>
          <p:txBody>
            <a:bodyPr/>
            <a:lstStyle/>
            <a:p>
              <a:endParaRPr lang="en-US"/>
            </a:p>
          </p:txBody>
        </p:sp>
        <p:sp>
          <p:nvSpPr>
            <p:cNvPr id="10359" name="Freeform 18"/>
            <p:cNvSpPr>
              <a:spLocks/>
            </p:cNvSpPr>
            <p:nvPr/>
          </p:nvSpPr>
          <p:spPr bwMode="auto">
            <a:xfrm>
              <a:off x="6572298" y="1466625"/>
              <a:ext cx="356831" cy="356831"/>
            </a:xfrm>
            <a:custGeom>
              <a:avLst/>
              <a:gdLst>
                <a:gd name="T0" fmla="*/ 0 w 154"/>
                <a:gd name="T1" fmla="*/ 12 h 154"/>
                <a:gd name="T2" fmla="*/ 7 w 154"/>
                <a:gd name="T3" fmla="*/ 51 h 154"/>
                <a:gd name="T4" fmla="*/ 44 w 154"/>
                <a:gd name="T5" fmla="*/ 154 h 154"/>
                <a:gd name="T6" fmla="*/ 115 w 154"/>
                <a:gd name="T7" fmla="*/ 117 h 154"/>
                <a:gd name="T8" fmla="*/ 149 w 154"/>
                <a:gd name="T9" fmla="*/ 69 h 154"/>
                <a:gd name="T10" fmla="*/ 154 w 154"/>
                <a:gd name="T11" fmla="*/ 28 h 154"/>
                <a:gd name="T12" fmla="*/ 151 w 154"/>
                <a:gd name="T13" fmla="*/ 26 h 154"/>
                <a:gd name="T14" fmla="*/ 149 w 154"/>
                <a:gd name="T15" fmla="*/ 26 h 154"/>
                <a:gd name="T16" fmla="*/ 143 w 154"/>
                <a:gd name="T17" fmla="*/ 25 h 154"/>
                <a:gd name="T18" fmla="*/ 138 w 154"/>
                <a:gd name="T19" fmla="*/ 23 h 154"/>
                <a:gd name="T20" fmla="*/ 131 w 154"/>
                <a:gd name="T21" fmla="*/ 19 h 154"/>
                <a:gd name="T22" fmla="*/ 126 w 154"/>
                <a:gd name="T23" fmla="*/ 18 h 154"/>
                <a:gd name="T24" fmla="*/ 117 w 154"/>
                <a:gd name="T25" fmla="*/ 16 h 154"/>
                <a:gd name="T26" fmla="*/ 110 w 154"/>
                <a:gd name="T27" fmla="*/ 14 h 154"/>
                <a:gd name="T28" fmla="*/ 101 w 154"/>
                <a:gd name="T29" fmla="*/ 11 h 154"/>
                <a:gd name="T30" fmla="*/ 92 w 154"/>
                <a:gd name="T31" fmla="*/ 7 h 154"/>
                <a:gd name="T32" fmla="*/ 85 w 154"/>
                <a:gd name="T33" fmla="*/ 5 h 154"/>
                <a:gd name="T34" fmla="*/ 78 w 154"/>
                <a:gd name="T35" fmla="*/ 3 h 154"/>
                <a:gd name="T36" fmla="*/ 73 w 154"/>
                <a:gd name="T37" fmla="*/ 2 h 154"/>
                <a:gd name="T38" fmla="*/ 67 w 154"/>
                <a:gd name="T39" fmla="*/ 0 h 154"/>
                <a:gd name="T40" fmla="*/ 64 w 154"/>
                <a:gd name="T41" fmla="*/ 0 h 154"/>
                <a:gd name="T42" fmla="*/ 58 w 154"/>
                <a:gd name="T43" fmla="*/ 0 h 154"/>
                <a:gd name="T44" fmla="*/ 51 w 154"/>
                <a:gd name="T45" fmla="*/ 2 h 154"/>
                <a:gd name="T46" fmla="*/ 46 w 154"/>
                <a:gd name="T47" fmla="*/ 2 h 154"/>
                <a:gd name="T48" fmla="*/ 41 w 154"/>
                <a:gd name="T49" fmla="*/ 3 h 154"/>
                <a:gd name="T50" fmla="*/ 35 w 154"/>
                <a:gd name="T51" fmla="*/ 3 h 154"/>
                <a:gd name="T52" fmla="*/ 30 w 154"/>
                <a:gd name="T53" fmla="*/ 5 h 154"/>
                <a:gd name="T54" fmla="*/ 23 w 154"/>
                <a:gd name="T55" fmla="*/ 5 h 154"/>
                <a:gd name="T56" fmla="*/ 18 w 154"/>
                <a:gd name="T57" fmla="*/ 7 h 154"/>
                <a:gd name="T58" fmla="*/ 12 w 154"/>
                <a:gd name="T59" fmla="*/ 7 h 154"/>
                <a:gd name="T60" fmla="*/ 9 w 154"/>
                <a:gd name="T61" fmla="*/ 11 h 154"/>
                <a:gd name="T62" fmla="*/ 2 w 154"/>
                <a:gd name="T63" fmla="*/ 11 h 154"/>
                <a:gd name="T64" fmla="*/ 0 w 154"/>
                <a:gd name="T65" fmla="*/ 12 h 154"/>
                <a:gd name="T66" fmla="*/ 0 w 154"/>
                <a:gd name="T67" fmla="*/ 12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0" y="12"/>
                  </a:moveTo>
                  <a:lnTo>
                    <a:pt x="7" y="51"/>
                  </a:lnTo>
                  <a:lnTo>
                    <a:pt x="44" y="154"/>
                  </a:lnTo>
                  <a:lnTo>
                    <a:pt x="115" y="117"/>
                  </a:lnTo>
                  <a:lnTo>
                    <a:pt x="149" y="69"/>
                  </a:lnTo>
                  <a:lnTo>
                    <a:pt x="154" y="28"/>
                  </a:lnTo>
                  <a:lnTo>
                    <a:pt x="151" y="26"/>
                  </a:lnTo>
                  <a:lnTo>
                    <a:pt x="149" y="26"/>
                  </a:lnTo>
                  <a:lnTo>
                    <a:pt x="143" y="25"/>
                  </a:lnTo>
                  <a:lnTo>
                    <a:pt x="138" y="23"/>
                  </a:lnTo>
                  <a:lnTo>
                    <a:pt x="131" y="19"/>
                  </a:lnTo>
                  <a:lnTo>
                    <a:pt x="126" y="18"/>
                  </a:lnTo>
                  <a:lnTo>
                    <a:pt x="117" y="16"/>
                  </a:lnTo>
                  <a:lnTo>
                    <a:pt x="110" y="14"/>
                  </a:lnTo>
                  <a:lnTo>
                    <a:pt x="101" y="11"/>
                  </a:lnTo>
                  <a:lnTo>
                    <a:pt x="92" y="7"/>
                  </a:lnTo>
                  <a:lnTo>
                    <a:pt x="85" y="5"/>
                  </a:lnTo>
                  <a:lnTo>
                    <a:pt x="78" y="3"/>
                  </a:lnTo>
                  <a:lnTo>
                    <a:pt x="73" y="2"/>
                  </a:lnTo>
                  <a:lnTo>
                    <a:pt x="67" y="0"/>
                  </a:lnTo>
                  <a:lnTo>
                    <a:pt x="64" y="0"/>
                  </a:lnTo>
                  <a:lnTo>
                    <a:pt x="58" y="0"/>
                  </a:lnTo>
                  <a:lnTo>
                    <a:pt x="51" y="2"/>
                  </a:lnTo>
                  <a:lnTo>
                    <a:pt x="46" y="2"/>
                  </a:lnTo>
                  <a:lnTo>
                    <a:pt x="41" y="3"/>
                  </a:lnTo>
                  <a:lnTo>
                    <a:pt x="35" y="3"/>
                  </a:lnTo>
                  <a:lnTo>
                    <a:pt x="30" y="5"/>
                  </a:lnTo>
                  <a:lnTo>
                    <a:pt x="23" y="5"/>
                  </a:lnTo>
                  <a:lnTo>
                    <a:pt x="18" y="7"/>
                  </a:lnTo>
                  <a:lnTo>
                    <a:pt x="12" y="7"/>
                  </a:lnTo>
                  <a:lnTo>
                    <a:pt x="9" y="11"/>
                  </a:lnTo>
                  <a:lnTo>
                    <a:pt x="2" y="11"/>
                  </a:lnTo>
                  <a:lnTo>
                    <a:pt x="0" y="12"/>
                  </a:lnTo>
                  <a:close/>
                </a:path>
              </a:pathLst>
            </a:custGeom>
            <a:solidFill>
              <a:srgbClr val="FFE6D9"/>
            </a:solidFill>
            <a:ln w="9525">
              <a:noFill/>
              <a:round/>
              <a:headEnd/>
              <a:tailEnd/>
            </a:ln>
          </p:spPr>
          <p:txBody>
            <a:bodyPr/>
            <a:lstStyle/>
            <a:p>
              <a:endParaRPr lang="en-US"/>
            </a:p>
          </p:txBody>
        </p:sp>
        <p:sp>
          <p:nvSpPr>
            <p:cNvPr id="10360" name="Freeform 19"/>
            <p:cNvSpPr>
              <a:spLocks/>
            </p:cNvSpPr>
            <p:nvPr/>
          </p:nvSpPr>
          <p:spPr bwMode="auto">
            <a:xfrm>
              <a:off x="6583883" y="1313698"/>
              <a:ext cx="391587" cy="264148"/>
            </a:xfrm>
            <a:custGeom>
              <a:avLst/>
              <a:gdLst>
                <a:gd name="T0" fmla="*/ 0 w 169"/>
                <a:gd name="T1" fmla="*/ 78 h 114"/>
                <a:gd name="T2" fmla="*/ 7 w 169"/>
                <a:gd name="T3" fmla="*/ 48 h 114"/>
                <a:gd name="T4" fmla="*/ 62 w 169"/>
                <a:gd name="T5" fmla="*/ 0 h 114"/>
                <a:gd name="T6" fmla="*/ 110 w 169"/>
                <a:gd name="T7" fmla="*/ 25 h 114"/>
                <a:gd name="T8" fmla="*/ 158 w 169"/>
                <a:gd name="T9" fmla="*/ 27 h 114"/>
                <a:gd name="T10" fmla="*/ 169 w 169"/>
                <a:gd name="T11" fmla="*/ 77 h 114"/>
                <a:gd name="T12" fmla="*/ 153 w 169"/>
                <a:gd name="T13" fmla="*/ 114 h 114"/>
                <a:gd name="T14" fmla="*/ 80 w 169"/>
                <a:gd name="T15" fmla="*/ 80 h 114"/>
                <a:gd name="T16" fmla="*/ 0 w 169"/>
                <a:gd name="T17" fmla="*/ 78 h 114"/>
                <a:gd name="T18" fmla="*/ 0 w 169"/>
                <a:gd name="T19" fmla="*/ 78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14"/>
                <a:gd name="T32" fmla="*/ 169 w 169"/>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14">
                  <a:moveTo>
                    <a:pt x="0" y="78"/>
                  </a:moveTo>
                  <a:lnTo>
                    <a:pt x="7" y="48"/>
                  </a:lnTo>
                  <a:lnTo>
                    <a:pt x="62" y="0"/>
                  </a:lnTo>
                  <a:lnTo>
                    <a:pt x="110" y="25"/>
                  </a:lnTo>
                  <a:lnTo>
                    <a:pt x="158" y="27"/>
                  </a:lnTo>
                  <a:lnTo>
                    <a:pt x="169" y="77"/>
                  </a:lnTo>
                  <a:lnTo>
                    <a:pt x="153" y="114"/>
                  </a:lnTo>
                  <a:lnTo>
                    <a:pt x="80" y="80"/>
                  </a:lnTo>
                  <a:lnTo>
                    <a:pt x="0" y="78"/>
                  </a:lnTo>
                  <a:close/>
                </a:path>
              </a:pathLst>
            </a:custGeom>
            <a:solidFill>
              <a:srgbClr val="B3B3B3"/>
            </a:solidFill>
            <a:ln w="9525">
              <a:noFill/>
              <a:round/>
              <a:headEnd/>
              <a:tailEnd/>
            </a:ln>
          </p:spPr>
          <p:txBody>
            <a:bodyPr/>
            <a:lstStyle/>
            <a:p>
              <a:endParaRPr lang="en-US"/>
            </a:p>
          </p:txBody>
        </p:sp>
        <p:sp>
          <p:nvSpPr>
            <p:cNvPr id="10361" name="Freeform 20"/>
            <p:cNvSpPr>
              <a:spLocks/>
            </p:cNvSpPr>
            <p:nvPr/>
          </p:nvSpPr>
          <p:spPr bwMode="auto">
            <a:xfrm>
              <a:off x="6407785" y="1466625"/>
              <a:ext cx="637198" cy="208538"/>
            </a:xfrm>
            <a:custGeom>
              <a:avLst/>
              <a:gdLst>
                <a:gd name="T0" fmla="*/ 51 w 275"/>
                <a:gd name="T1" fmla="*/ 69 h 90"/>
                <a:gd name="T2" fmla="*/ 37 w 275"/>
                <a:gd name="T3" fmla="*/ 62 h 90"/>
                <a:gd name="T4" fmla="*/ 25 w 275"/>
                <a:gd name="T5" fmla="*/ 57 h 90"/>
                <a:gd name="T6" fmla="*/ 14 w 275"/>
                <a:gd name="T7" fmla="*/ 51 h 90"/>
                <a:gd name="T8" fmla="*/ 4 w 275"/>
                <a:gd name="T9" fmla="*/ 42 h 90"/>
                <a:gd name="T10" fmla="*/ 0 w 275"/>
                <a:gd name="T11" fmla="*/ 28 h 90"/>
                <a:gd name="T12" fmla="*/ 12 w 275"/>
                <a:gd name="T13" fmla="*/ 14 h 90"/>
                <a:gd name="T14" fmla="*/ 28 w 275"/>
                <a:gd name="T15" fmla="*/ 7 h 90"/>
                <a:gd name="T16" fmla="*/ 43 w 275"/>
                <a:gd name="T17" fmla="*/ 3 h 90"/>
                <a:gd name="T18" fmla="*/ 53 w 275"/>
                <a:gd name="T19" fmla="*/ 2 h 90"/>
                <a:gd name="T20" fmla="*/ 67 w 275"/>
                <a:gd name="T21" fmla="*/ 0 h 90"/>
                <a:gd name="T22" fmla="*/ 80 w 275"/>
                <a:gd name="T23" fmla="*/ 0 h 90"/>
                <a:gd name="T24" fmla="*/ 94 w 275"/>
                <a:gd name="T25" fmla="*/ 2 h 90"/>
                <a:gd name="T26" fmla="*/ 108 w 275"/>
                <a:gd name="T27" fmla="*/ 2 h 90"/>
                <a:gd name="T28" fmla="*/ 122 w 275"/>
                <a:gd name="T29" fmla="*/ 3 h 90"/>
                <a:gd name="T30" fmla="*/ 138 w 275"/>
                <a:gd name="T31" fmla="*/ 5 h 90"/>
                <a:gd name="T32" fmla="*/ 152 w 275"/>
                <a:gd name="T33" fmla="*/ 9 h 90"/>
                <a:gd name="T34" fmla="*/ 168 w 275"/>
                <a:gd name="T35" fmla="*/ 12 h 90"/>
                <a:gd name="T36" fmla="*/ 184 w 275"/>
                <a:gd name="T37" fmla="*/ 18 h 90"/>
                <a:gd name="T38" fmla="*/ 199 w 275"/>
                <a:gd name="T39" fmla="*/ 23 h 90"/>
                <a:gd name="T40" fmla="*/ 213 w 275"/>
                <a:gd name="T41" fmla="*/ 28 h 90"/>
                <a:gd name="T42" fmla="*/ 227 w 275"/>
                <a:gd name="T43" fmla="*/ 34 h 90"/>
                <a:gd name="T44" fmla="*/ 243 w 275"/>
                <a:gd name="T45" fmla="*/ 42 h 90"/>
                <a:gd name="T46" fmla="*/ 261 w 275"/>
                <a:gd name="T47" fmla="*/ 55 h 90"/>
                <a:gd name="T48" fmla="*/ 271 w 275"/>
                <a:gd name="T49" fmla="*/ 67 h 90"/>
                <a:gd name="T50" fmla="*/ 275 w 275"/>
                <a:gd name="T51" fmla="*/ 81 h 90"/>
                <a:gd name="T52" fmla="*/ 262 w 275"/>
                <a:gd name="T53" fmla="*/ 89 h 90"/>
                <a:gd name="T54" fmla="*/ 250 w 275"/>
                <a:gd name="T55" fmla="*/ 89 h 90"/>
                <a:gd name="T56" fmla="*/ 239 w 275"/>
                <a:gd name="T57" fmla="*/ 89 h 90"/>
                <a:gd name="T58" fmla="*/ 213 w 275"/>
                <a:gd name="T59" fmla="*/ 83 h 90"/>
                <a:gd name="T60" fmla="*/ 218 w 275"/>
                <a:gd name="T61" fmla="*/ 71 h 90"/>
                <a:gd name="T62" fmla="*/ 229 w 275"/>
                <a:gd name="T63" fmla="*/ 69 h 90"/>
                <a:gd name="T64" fmla="*/ 229 w 275"/>
                <a:gd name="T65" fmla="*/ 64 h 90"/>
                <a:gd name="T66" fmla="*/ 222 w 275"/>
                <a:gd name="T67" fmla="*/ 53 h 90"/>
                <a:gd name="T68" fmla="*/ 211 w 275"/>
                <a:gd name="T69" fmla="*/ 46 h 90"/>
                <a:gd name="T70" fmla="*/ 197 w 275"/>
                <a:gd name="T71" fmla="*/ 39 h 90"/>
                <a:gd name="T72" fmla="*/ 181 w 275"/>
                <a:gd name="T73" fmla="*/ 32 h 90"/>
                <a:gd name="T74" fmla="*/ 163 w 275"/>
                <a:gd name="T75" fmla="*/ 26 h 90"/>
                <a:gd name="T76" fmla="*/ 145 w 275"/>
                <a:gd name="T77" fmla="*/ 23 h 90"/>
                <a:gd name="T78" fmla="*/ 126 w 275"/>
                <a:gd name="T79" fmla="*/ 21 h 90"/>
                <a:gd name="T80" fmla="*/ 108 w 275"/>
                <a:gd name="T81" fmla="*/ 23 h 90"/>
                <a:gd name="T82" fmla="*/ 90 w 275"/>
                <a:gd name="T83" fmla="*/ 26 h 90"/>
                <a:gd name="T84" fmla="*/ 80 w 275"/>
                <a:gd name="T85" fmla="*/ 32 h 90"/>
                <a:gd name="T86" fmla="*/ 74 w 275"/>
                <a:gd name="T87" fmla="*/ 41 h 90"/>
                <a:gd name="T88" fmla="*/ 78 w 275"/>
                <a:gd name="T89" fmla="*/ 51 h 90"/>
                <a:gd name="T90" fmla="*/ 87 w 275"/>
                <a:gd name="T91" fmla="*/ 58 h 90"/>
                <a:gd name="T92" fmla="*/ 87 w 275"/>
                <a:gd name="T93" fmla="*/ 74 h 90"/>
                <a:gd name="T94" fmla="*/ 57 w 275"/>
                <a:gd name="T95" fmla="*/ 71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5"/>
                <a:gd name="T145" fmla="*/ 0 h 90"/>
                <a:gd name="T146" fmla="*/ 275 w 275"/>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5" h="90">
                  <a:moveTo>
                    <a:pt x="57" y="71"/>
                  </a:moveTo>
                  <a:lnTo>
                    <a:pt x="51" y="69"/>
                  </a:lnTo>
                  <a:lnTo>
                    <a:pt x="44" y="65"/>
                  </a:lnTo>
                  <a:lnTo>
                    <a:pt x="37" y="62"/>
                  </a:lnTo>
                  <a:lnTo>
                    <a:pt x="32" y="60"/>
                  </a:lnTo>
                  <a:lnTo>
                    <a:pt x="25" y="57"/>
                  </a:lnTo>
                  <a:lnTo>
                    <a:pt x="19" y="55"/>
                  </a:lnTo>
                  <a:lnTo>
                    <a:pt x="14" y="51"/>
                  </a:lnTo>
                  <a:lnTo>
                    <a:pt x="9" y="48"/>
                  </a:lnTo>
                  <a:lnTo>
                    <a:pt x="4" y="42"/>
                  </a:lnTo>
                  <a:lnTo>
                    <a:pt x="2" y="39"/>
                  </a:lnTo>
                  <a:lnTo>
                    <a:pt x="0" y="28"/>
                  </a:lnTo>
                  <a:lnTo>
                    <a:pt x="7" y="19"/>
                  </a:lnTo>
                  <a:lnTo>
                    <a:pt x="12" y="14"/>
                  </a:lnTo>
                  <a:lnTo>
                    <a:pt x="19" y="11"/>
                  </a:lnTo>
                  <a:lnTo>
                    <a:pt x="28" y="7"/>
                  </a:lnTo>
                  <a:lnTo>
                    <a:pt x="37" y="5"/>
                  </a:lnTo>
                  <a:lnTo>
                    <a:pt x="43" y="3"/>
                  </a:lnTo>
                  <a:lnTo>
                    <a:pt x="48" y="2"/>
                  </a:lnTo>
                  <a:lnTo>
                    <a:pt x="53" y="2"/>
                  </a:lnTo>
                  <a:lnTo>
                    <a:pt x="60" y="2"/>
                  </a:lnTo>
                  <a:lnTo>
                    <a:pt x="67" y="0"/>
                  </a:lnTo>
                  <a:lnTo>
                    <a:pt x="73" y="0"/>
                  </a:lnTo>
                  <a:lnTo>
                    <a:pt x="80" y="0"/>
                  </a:lnTo>
                  <a:lnTo>
                    <a:pt x="87" y="2"/>
                  </a:lnTo>
                  <a:lnTo>
                    <a:pt x="94" y="2"/>
                  </a:lnTo>
                  <a:lnTo>
                    <a:pt x="101" y="2"/>
                  </a:lnTo>
                  <a:lnTo>
                    <a:pt x="108" y="2"/>
                  </a:lnTo>
                  <a:lnTo>
                    <a:pt x="115" y="3"/>
                  </a:lnTo>
                  <a:lnTo>
                    <a:pt x="122" y="3"/>
                  </a:lnTo>
                  <a:lnTo>
                    <a:pt x="131" y="5"/>
                  </a:lnTo>
                  <a:lnTo>
                    <a:pt x="138" y="5"/>
                  </a:lnTo>
                  <a:lnTo>
                    <a:pt x="145" y="7"/>
                  </a:lnTo>
                  <a:lnTo>
                    <a:pt x="152" y="9"/>
                  </a:lnTo>
                  <a:lnTo>
                    <a:pt x="161" y="11"/>
                  </a:lnTo>
                  <a:lnTo>
                    <a:pt x="168" y="12"/>
                  </a:lnTo>
                  <a:lnTo>
                    <a:pt x="177" y="14"/>
                  </a:lnTo>
                  <a:lnTo>
                    <a:pt x="184" y="18"/>
                  </a:lnTo>
                  <a:lnTo>
                    <a:pt x="191" y="19"/>
                  </a:lnTo>
                  <a:lnTo>
                    <a:pt x="199" y="23"/>
                  </a:lnTo>
                  <a:lnTo>
                    <a:pt x="207" y="26"/>
                  </a:lnTo>
                  <a:lnTo>
                    <a:pt x="213" y="28"/>
                  </a:lnTo>
                  <a:lnTo>
                    <a:pt x="220" y="32"/>
                  </a:lnTo>
                  <a:lnTo>
                    <a:pt x="227" y="34"/>
                  </a:lnTo>
                  <a:lnTo>
                    <a:pt x="234" y="37"/>
                  </a:lnTo>
                  <a:lnTo>
                    <a:pt x="243" y="42"/>
                  </a:lnTo>
                  <a:lnTo>
                    <a:pt x="254" y="50"/>
                  </a:lnTo>
                  <a:lnTo>
                    <a:pt x="261" y="55"/>
                  </a:lnTo>
                  <a:lnTo>
                    <a:pt x="268" y="60"/>
                  </a:lnTo>
                  <a:lnTo>
                    <a:pt x="271" y="67"/>
                  </a:lnTo>
                  <a:lnTo>
                    <a:pt x="275" y="73"/>
                  </a:lnTo>
                  <a:lnTo>
                    <a:pt x="275" y="81"/>
                  </a:lnTo>
                  <a:lnTo>
                    <a:pt x="268" y="89"/>
                  </a:lnTo>
                  <a:lnTo>
                    <a:pt x="262" y="89"/>
                  </a:lnTo>
                  <a:lnTo>
                    <a:pt x="255" y="90"/>
                  </a:lnTo>
                  <a:lnTo>
                    <a:pt x="250" y="89"/>
                  </a:lnTo>
                  <a:lnTo>
                    <a:pt x="245" y="89"/>
                  </a:lnTo>
                  <a:lnTo>
                    <a:pt x="239" y="89"/>
                  </a:lnTo>
                  <a:lnTo>
                    <a:pt x="234" y="89"/>
                  </a:lnTo>
                  <a:lnTo>
                    <a:pt x="213" y="83"/>
                  </a:lnTo>
                  <a:lnTo>
                    <a:pt x="214" y="71"/>
                  </a:lnTo>
                  <a:lnTo>
                    <a:pt x="218" y="71"/>
                  </a:lnTo>
                  <a:lnTo>
                    <a:pt x="227" y="71"/>
                  </a:lnTo>
                  <a:lnTo>
                    <a:pt x="229" y="69"/>
                  </a:lnTo>
                  <a:lnTo>
                    <a:pt x="230" y="67"/>
                  </a:lnTo>
                  <a:lnTo>
                    <a:pt x="229" y="64"/>
                  </a:lnTo>
                  <a:lnTo>
                    <a:pt x="227" y="58"/>
                  </a:lnTo>
                  <a:lnTo>
                    <a:pt x="222" y="53"/>
                  </a:lnTo>
                  <a:lnTo>
                    <a:pt x="216" y="50"/>
                  </a:lnTo>
                  <a:lnTo>
                    <a:pt x="211" y="46"/>
                  </a:lnTo>
                  <a:lnTo>
                    <a:pt x="206" y="42"/>
                  </a:lnTo>
                  <a:lnTo>
                    <a:pt x="197" y="39"/>
                  </a:lnTo>
                  <a:lnTo>
                    <a:pt x="190" y="35"/>
                  </a:lnTo>
                  <a:lnTo>
                    <a:pt x="181" y="32"/>
                  </a:lnTo>
                  <a:lnTo>
                    <a:pt x="174" y="30"/>
                  </a:lnTo>
                  <a:lnTo>
                    <a:pt x="163" y="26"/>
                  </a:lnTo>
                  <a:lnTo>
                    <a:pt x="154" y="25"/>
                  </a:lnTo>
                  <a:lnTo>
                    <a:pt x="145" y="23"/>
                  </a:lnTo>
                  <a:lnTo>
                    <a:pt x="136" y="23"/>
                  </a:lnTo>
                  <a:lnTo>
                    <a:pt x="126" y="21"/>
                  </a:lnTo>
                  <a:lnTo>
                    <a:pt x="117" y="23"/>
                  </a:lnTo>
                  <a:lnTo>
                    <a:pt x="108" y="23"/>
                  </a:lnTo>
                  <a:lnTo>
                    <a:pt x="99" y="26"/>
                  </a:lnTo>
                  <a:lnTo>
                    <a:pt x="90" y="26"/>
                  </a:lnTo>
                  <a:lnTo>
                    <a:pt x="85" y="30"/>
                  </a:lnTo>
                  <a:lnTo>
                    <a:pt x="80" y="32"/>
                  </a:lnTo>
                  <a:lnTo>
                    <a:pt x="78" y="35"/>
                  </a:lnTo>
                  <a:lnTo>
                    <a:pt x="74" y="41"/>
                  </a:lnTo>
                  <a:lnTo>
                    <a:pt x="76" y="48"/>
                  </a:lnTo>
                  <a:lnTo>
                    <a:pt x="78" y="51"/>
                  </a:lnTo>
                  <a:lnTo>
                    <a:pt x="83" y="57"/>
                  </a:lnTo>
                  <a:lnTo>
                    <a:pt x="87" y="58"/>
                  </a:lnTo>
                  <a:lnTo>
                    <a:pt x="89" y="60"/>
                  </a:lnTo>
                  <a:lnTo>
                    <a:pt x="87" y="74"/>
                  </a:lnTo>
                  <a:lnTo>
                    <a:pt x="57" y="71"/>
                  </a:lnTo>
                  <a:close/>
                </a:path>
              </a:pathLst>
            </a:custGeom>
            <a:solidFill>
              <a:srgbClr val="000000"/>
            </a:solidFill>
            <a:ln w="9525">
              <a:noFill/>
              <a:round/>
              <a:headEnd/>
              <a:tailEnd/>
            </a:ln>
          </p:spPr>
          <p:txBody>
            <a:bodyPr/>
            <a:lstStyle/>
            <a:p>
              <a:endParaRPr lang="en-US"/>
            </a:p>
          </p:txBody>
        </p:sp>
        <p:sp>
          <p:nvSpPr>
            <p:cNvPr id="10362" name="Freeform 21"/>
            <p:cNvSpPr>
              <a:spLocks/>
            </p:cNvSpPr>
            <p:nvPr/>
          </p:nvSpPr>
          <p:spPr bwMode="auto">
            <a:xfrm>
              <a:off x="5860953" y="2727119"/>
              <a:ext cx="229391" cy="157562"/>
            </a:xfrm>
            <a:custGeom>
              <a:avLst/>
              <a:gdLst>
                <a:gd name="T0" fmla="*/ 62 w 99"/>
                <a:gd name="T1" fmla="*/ 0 h 68"/>
                <a:gd name="T2" fmla="*/ 25 w 99"/>
                <a:gd name="T3" fmla="*/ 27 h 68"/>
                <a:gd name="T4" fmla="*/ 0 w 99"/>
                <a:gd name="T5" fmla="*/ 48 h 68"/>
                <a:gd name="T6" fmla="*/ 20 w 99"/>
                <a:gd name="T7" fmla="*/ 68 h 68"/>
                <a:gd name="T8" fmla="*/ 43 w 99"/>
                <a:gd name="T9" fmla="*/ 55 h 68"/>
                <a:gd name="T10" fmla="*/ 45 w 99"/>
                <a:gd name="T11" fmla="*/ 64 h 68"/>
                <a:gd name="T12" fmla="*/ 84 w 99"/>
                <a:gd name="T13" fmla="*/ 36 h 68"/>
                <a:gd name="T14" fmla="*/ 85 w 99"/>
                <a:gd name="T15" fmla="*/ 30 h 68"/>
                <a:gd name="T16" fmla="*/ 91 w 99"/>
                <a:gd name="T17" fmla="*/ 22 h 68"/>
                <a:gd name="T18" fmla="*/ 96 w 99"/>
                <a:gd name="T19" fmla="*/ 13 h 68"/>
                <a:gd name="T20" fmla="*/ 99 w 99"/>
                <a:gd name="T21" fmla="*/ 9 h 68"/>
                <a:gd name="T22" fmla="*/ 98 w 99"/>
                <a:gd name="T23" fmla="*/ 9 h 68"/>
                <a:gd name="T24" fmla="*/ 92 w 99"/>
                <a:gd name="T25" fmla="*/ 7 h 68"/>
                <a:gd name="T26" fmla="*/ 87 w 99"/>
                <a:gd name="T27" fmla="*/ 6 h 68"/>
                <a:gd name="T28" fmla="*/ 82 w 99"/>
                <a:gd name="T29" fmla="*/ 6 h 68"/>
                <a:gd name="T30" fmla="*/ 73 w 99"/>
                <a:gd name="T31" fmla="*/ 2 h 68"/>
                <a:gd name="T32" fmla="*/ 68 w 99"/>
                <a:gd name="T33" fmla="*/ 0 h 68"/>
                <a:gd name="T34" fmla="*/ 62 w 99"/>
                <a:gd name="T35" fmla="*/ 0 h 68"/>
                <a:gd name="T36" fmla="*/ 62 w 99"/>
                <a:gd name="T37" fmla="*/ 0 h 68"/>
                <a:gd name="T38" fmla="*/ 62 w 99"/>
                <a:gd name="T39" fmla="*/ 0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9"/>
                <a:gd name="T61" fmla="*/ 0 h 68"/>
                <a:gd name="T62" fmla="*/ 99 w 99"/>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9" h="68">
                  <a:moveTo>
                    <a:pt x="62" y="0"/>
                  </a:moveTo>
                  <a:lnTo>
                    <a:pt x="25" y="27"/>
                  </a:lnTo>
                  <a:lnTo>
                    <a:pt x="0" y="48"/>
                  </a:lnTo>
                  <a:lnTo>
                    <a:pt x="20" y="68"/>
                  </a:lnTo>
                  <a:lnTo>
                    <a:pt x="43" y="55"/>
                  </a:lnTo>
                  <a:lnTo>
                    <a:pt x="45" y="64"/>
                  </a:lnTo>
                  <a:lnTo>
                    <a:pt x="84" y="36"/>
                  </a:lnTo>
                  <a:lnTo>
                    <a:pt x="85" y="30"/>
                  </a:lnTo>
                  <a:lnTo>
                    <a:pt x="91" y="22"/>
                  </a:lnTo>
                  <a:lnTo>
                    <a:pt x="96" y="13"/>
                  </a:lnTo>
                  <a:lnTo>
                    <a:pt x="99" y="9"/>
                  </a:lnTo>
                  <a:lnTo>
                    <a:pt x="98" y="9"/>
                  </a:lnTo>
                  <a:lnTo>
                    <a:pt x="92" y="7"/>
                  </a:lnTo>
                  <a:lnTo>
                    <a:pt x="87" y="6"/>
                  </a:lnTo>
                  <a:lnTo>
                    <a:pt x="82" y="6"/>
                  </a:lnTo>
                  <a:lnTo>
                    <a:pt x="73" y="2"/>
                  </a:lnTo>
                  <a:lnTo>
                    <a:pt x="68" y="0"/>
                  </a:lnTo>
                  <a:lnTo>
                    <a:pt x="62" y="0"/>
                  </a:lnTo>
                  <a:close/>
                </a:path>
              </a:pathLst>
            </a:custGeom>
            <a:solidFill>
              <a:srgbClr val="FFE6D9"/>
            </a:solidFill>
            <a:ln w="9525">
              <a:noFill/>
              <a:round/>
              <a:headEnd/>
              <a:tailEnd/>
            </a:ln>
          </p:spPr>
          <p:txBody>
            <a:bodyPr/>
            <a:lstStyle/>
            <a:p>
              <a:endParaRPr lang="en-US"/>
            </a:p>
          </p:txBody>
        </p:sp>
        <p:sp>
          <p:nvSpPr>
            <p:cNvPr id="10363" name="Freeform 22"/>
            <p:cNvSpPr>
              <a:spLocks/>
            </p:cNvSpPr>
            <p:nvPr/>
          </p:nvSpPr>
          <p:spPr bwMode="auto">
            <a:xfrm>
              <a:off x="6593151" y="1260405"/>
              <a:ext cx="382319" cy="287318"/>
            </a:xfrm>
            <a:custGeom>
              <a:avLst/>
              <a:gdLst>
                <a:gd name="T0" fmla="*/ 7 w 165"/>
                <a:gd name="T1" fmla="*/ 73 h 124"/>
                <a:gd name="T2" fmla="*/ 16 w 165"/>
                <a:gd name="T3" fmla="*/ 61 h 124"/>
                <a:gd name="T4" fmla="*/ 35 w 165"/>
                <a:gd name="T5" fmla="*/ 46 h 124"/>
                <a:gd name="T6" fmla="*/ 51 w 165"/>
                <a:gd name="T7" fmla="*/ 41 h 124"/>
                <a:gd name="T8" fmla="*/ 64 w 165"/>
                <a:gd name="T9" fmla="*/ 43 h 124"/>
                <a:gd name="T10" fmla="*/ 80 w 165"/>
                <a:gd name="T11" fmla="*/ 52 h 124"/>
                <a:gd name="T12" fmla="*/ 92 w 165"/>
                <a:gd name="T13" fmla="*/ 64 h 124"/>
                <a:gd name="T14" fmla="*/ 101 w 165"/>
                <a:gd name="T15" fmla="*/ 80 h 124"/>
                <a:gd name="T16" fmla="*/ 104 w 165"/>
                <a:gd name="T17" fmla="*/ 82 h 124"/>
                <a:gd name="T18" fmla="*/ 110 w 165"/>
                <a:gd name="T19" fmla="*/ 71 h 124"/>
                <a:gd name="T20" fmla="*/ 119 w 165"/>
                <a:gd name="T21" fmla="*/ 62 h 124"/>
                <a:gd name="T22" fmla="*/ 129 w 165"/>
                <a:gd name="T23" fmla="*/ 64 h 124"/>
                <a:gd name="T24" fmla="*/ 138 w 165"/>
                <a:gd name="T25" fmla="*/ 80 h 124"/>
                <a:gd name="T26" fmla="*/ 145 w 165"/>
                <a:gd name="T27" fmla="*/ 98 h 124"/>
                <a:gd name="T28" fmla="*/ 149 w 165"/>
                <a:gd name="T29" fmla="*/ 110 h 124"/>
                <a:gd name="T30" fmla="*/ 149 w 165"/>
                <a:gd name="T31" fmla="*/ 121 h 124"/>
                <a:gd name="T32" fmla="*/ 161 w 165"/>
                <a:gd name="T33" fmla="*/ 124 h 124"/>
                <a:gd name="T34" fmla="*/ 163 w 165"/>
                <a:gd name="T35" fmla="*/ 115 h 124"/>
                <a:gd name="T36" fmla="*/ 165 w 165"/>
                <a:gd name="T37" fmla="*/ 100 h 124"/>
                <a:gd name="T38" fmla="*/ 165 w 165"/>
                <a:gd name="T39" fmla="*/ 87 h 124"/>
                <a:gd name="T40" fmla="*/ 165 w 165"/>
                <a:gd name="T41" fmla="*/ 75 h 124"/>
                <a:gd name="T42" fmla="*/ 161 w 165"/>
                <a:gd name="T43" fmla="*/ 64 h 124"/>
                <a:gd name="T44" fmla="*/ 154 w 165"/>
                <a:gd name="T45" fmla="*/ 52 h 124"/>
                <a:gd name="T46" fmla="*/ 145 w 165"/>
                <a:gd name="T47" fmla="*/ 41 h 124"/>
                <a:gd name="T48" fmla="*/ 134 w 165"/>
                <a:gd name="T49" fmla="*/ 37 h 124"/>
                <a:gd name="T50" fmla="*/ 119 w 165"/>
                <a:gd name="T51" fmla="*/ 37 h 124"/>
                <a:gd name="T52" fmla="*/ 106 w 165"/>
                <a:gd name="T53" fmla="*/ 41 h 124"/>
                <a:gd name="T54" fmla="*/ 101 w 165"/>
                <a:gd name="T55" fmla="*/ 46 h 124"/>
                <a:gd name="T56" fmla="*/ 99 w 165"/>
                <a:gd name="T57" fmla="*/ 39 h 124"/>
                <a:gd name="T58" fmla="*/ 92 w 165"/>
                <a:gd name="T59" fmla="*/ 25 h 124"/>
                <a:gd name="T60" fmla="*/ 81 w 165"/>
                <a:gd name="T61" fmla="*/ 11 h 124"/>
                <a:gd name="T62" fmla="*/ 62 w 165"/>
                <a:gd name="T63" fmla="*/ 2 h 124"/>
                <a:gd name="T64" fmla="*/ 49 w 165"/>
                <a:gd name="T65" fmla="*/ 2 h 124"/>
                <a:gd name="T66" fmla="*/ 39 w 165"/>
                <a:gd name="T67" fmla="*/ 9 h 124"/>
                <a:gd name="T68" fmla="*/ 28 w 165"/>
                <a:gd name="T69" fmla="*/ 20 h 124"/>
                <a:gd name="T70" fmla="*/ 19 w 165"/>
                <a:gd name="T71" fmla="*/ 36 h 124"/>
                <a:gd name="T72" fmla="*/ 10 w 165"/>
                <a:gd name="T73" fmla="*/ 48 h 124"/>
                <a:gd name="T74" fmla="*/ 5 w 165"/>
                <a:gd name="T75" fmla="*/ 62 h 124"/>
                <a:gd name="T76" fmla="*/ 0 w 165"/>
                <a:gd name="T77" fmla="*/ 71 h 124"/>
                <a:gd name="T78" fmla="*/ 0 w 165"/>
                <a:gd name="T79" fmla="*/ 75 h 124"/>
                <a:gd name="T80" fmla="*/ 5 w 165"/>
                <a:gd name="T81" fmla="*/ 75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4"/>
                <a:gd name="T125" fmla="*/ 165 w 165"/>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4">
                  <a:moveTo>
                    <a:pt x="5" y="75"/>
                  </a:moveTo>
                  <a:lnTo>
                    <a:pt x="7" y="73"/>
                  </a:lnTo>
                  <a:lnTo>
                    <a:pt x="10" y="68"/>
                  </a:lnTo>
                  <a:lnTo>
                    <a:pt x="16" y="61"/>
                  </a:lnTo>
                  <a:lnTo>
                    <a:pt x="26" y="53"/>
                  </a:lnTo>
                  <a:lnTo>
                    <a:pt x="35" y="46"/>
                  </a:lnTo>
                  <a:lnTo>
                    <a:pt x="48" y="43"/>
                  </a:lnTo>
                  <a:lnTo>
                    <a:pt x="51" y="41"/>
                  </a:lnTo>
                  <a:lnTo>
                    <a:pt x="58" y="41"/>
                  </a:lnTo>
                  <a:lnTo>
                    <a:pt x="64" y="43"/>
                  </a:lnTo>
                  <a:lnTo>
                    <a:pt x="71" y="46"/>
                  </a:lnTo>
                  <a:lnTo>
                    <a:pt x="80" y="52"/>
                  </a:lnTo>
                  <a:lnTo>
                    <a:pt x="87" y="59"/>
                  </a:lnTo>
                  <a:lnTo>
                    <a:pt x="92" y="64"/>
                  </a:lnTo>
                  <a:lnTo>
                    <a:pt x="97" y="69"/>
                  </a:lnTo>
                  <a:lnTo>
                    <a:pt x="101" y="80"/>
                  </a:lnTo>
                  <a:lnTo>
                    <a:pt x="104" y="84"/>
                  </a:lnTo>
                  <a:lnTo>
                    <a:pt x="104" y="82"/>
                  </a:lnTo>
                  <a:lnTo>
                    <a:pt x="106" y="76"/>
                  </a:lnTo>
                  <a:lnTo>
                    <a:pt x="110" y="71"/>
                  </a:lnTo>
                  <a:lnTo>
                    <a:pt x="115" y="66"/>
                  </a:lnTo>
                  <a:lnTo>
                    <a:pt x="119" y="62"/>
                  </a:lnTo>
                  <a:lnTo>
                    <a:pt x="126" y="61"/>
                  </a:lnTo>
                  <a:lnTo>
                    <a:pt x="129" y="64"/>
                  </a:lnTo>
                  <a:lnTo>
                    <a:pt x="134" y="71"/>
                  </a:lnTo>
                  <a:lnTo>
                    <a:pt x="138" y="80"/>
                  </a:lnTo>
                  <a:lnTo>
                    <a:pt x="142" y="89"/>
                  </a:lnTo>
                  <a:lnTo>
                    <a:pt x="145" y="98"/>
                  </a:lnTo>
                  <a:lnTo>
                    <a:pt x="147" y="107"/>
                  </a:lnTo>
                  <a:lnTo>
                    <a:pt x="149" y="110"/>
                  </a:lnTo>
                  <a:lnTo>
                    <a:pt x="149" y="117"/>
                  </a:lnTo>
                  <a:lnTo>
                    <a:pt x="149" y="121"/>
                  </a:lnTo>
                  <a:lnTo>
                    <a:pt x="150" y="123"/>
                  </a:lnTo>
                  <a:lnTo>
                    <a:pt x="161" y="124"/>
                  </a:lnTo>
                  <a:lnTo>
                    <a:pt x="161" y="121"/>
                  </a:lnTo>
                  <a:lnTo>
                    <a:pt x="163" y="115"/>
                  </a:lnTo>
                  <a:lnTo>
                    <a:pt x="163" y="108"/>
                  </a:lnTo>
                  <a:lnTo>
                    <a:pt x="165" y="100"/>
                  </a:lnTo>
                  <a:lnTo>
                    <a:pt x="165" y="92"/>
                  </a:lnTo>
                  <a:lnTo>
                    <a:pt x="165" y="87"/>
                  </a:lnTo>
                  <a:lnTo>
                    <a:pt x="165" y="80"/>
                  </a:lnTo>
                  <a:lnTo>
                    <a:pt x="165" y="75"/>
                  </a:lnTo>
                  <a:lnTo>
                    <a:pt x="163" y="69"/>
                  </a:lnTo>
                  <a:lnTo>
                    <a:pt x="161" y="64"/>
                  </a:lnTo>
                  <a:lnTo>
                    <a:pt x="158" y="57"/>
                  </a:lnTo>
                  <a:lnTo>
                    <a:pt x="154" y="52"/>
                  </a:lnTo>
                  <a:lnTo>
                    <a:pt x="149" y="46"/>
                  </a:lnTo>
                  <a:lnTo>
                    <a:pt x="145" y="41"/>
                  </a:lnTo>
                  <a:lnTo>
                    <a:pt x="140" y="39"/>
                  </a:lnTo>
                  <a:lnTo>
                    <a:pt x="134" y="37"/>
                  </a:lnTo>
                  <a:lnTo>
                    <a:pt x="126" y="36"/>
                  </a:lnTo>
                  <a:lnTo>
                    <a:pt x="119" y="37"/>
                  </a:lnTo>
                  <a:lnTo>
                    <a:pt x="111" y="39"/>
                  </a:lnTo>
                  <a:lnTo>
                    <a:pt x="106" y="41"/>
                  </a:lnTo>
                  <a:lnTo>
                    <a:pt x="101" y="45"/>
                  </a:lnTo>
                  <a:lnTo>
                    <a:pt x="101" y="46"/>
                  </a:lnTo>
                  <a:lnTo>
                    <a:pt x="101" y="45"/>
                  </a:lnTo>
                  <a:lnTo>
                    <a:pt x="99" y="39"/>
                  </a:lnTo>
                  <a:lnTo>
                    <a:pt x="95" y="32"/>
                  </a:lnTo>
                  <a:lnTo>
                    <a:pt x="92" y="25"/>
                  </a:lnTo>
                  <a:lnTo>
                    <a:pt x="87" y="18"/>
                  </a:lnTo>
                  <a:lnTo>
                    <a:pt x="81" y="11"/>
                  </a:lnTo>
                  <a:lnTo>
                    <a:pt x="71" y="4"/>
                  </a:lnTo>
                  <a:lnTo>
                    <a:pt x="62" y="2"/>
                  </a:lnTo>
                  <a:lnTo>
                    <a:pt x="56" y="0"/>
                  </a:lnTo>
                  <a:lnTo>
                    <a:pt x="49" y="2"/>
                  </a:lnTo>
                  <a:lnTo>
                    <a:pt x="44" y="4"/>
                  </a:lnTo>
                  <a:lnTo>
                    <a:pt x="39" y="9"/>
                  </a:lnTo>
                  <a:lnTo>
                    <a:pt x="33" y="14"/>
                  </a:lnTo>
                  <a:lnTo>
                    <a:pt x="28" y="20"/>
                  </a:lnTo>
                  <a:lnTo>
                    <a:pt x="23" y="27"/>
                  </a:lnTo>
                  <a:lnTo>
                    <a:pt x="19" y="36"/>
                  </a:lnTo>
                  <a:lnTo>
                    <a:pt x="14" y="41"/>
                  </a:lnTo>
                  <a:lnTo>
                    <a:pt x="10" y="48"/>
                  </a:lnTo>
                  <a:lnTo>
                    <a:pt x="7" y="55"/>
                  </a:lnTo>
                  <a:lnTo>
                    <a:pt x="5" y="62"/>
                  </a:lnTo>
                  <a:lnTo>
                    <a:pt x="2" y="68"/>
                  </a:lnTo>
                  <a:lnTo>
                    <a:pt x="0" y="71"/>
                  </a:lnTo>
                  <a:lnTo>
                    <a:pt x="0" y="73"/>
                  </a:lnTo>
                  <a:lnTo>
                    <a:pt x="0" y="75"/>
                  </a:lnTo>
                  <a:lnTo>
                    <a:pt x="5" y="75"/>
                  </a:lnTo>
                  <a:close/>
                </a:path>
              </a:pathLst>
            </a:custGeom>
            <a:solidFill>
              <a:srgbClr val="000000"/>
            </a:solidFill>
            <a:ln w="9525">
              <a:noFill/>
              <a:round/>
              <a:headEnd/>
              <a:tailEnd/>
            </a:ln>
          </p:spPr>
          <p:txBody>
            <a:bodyPr/>
            <a:lstStyle/>
            <a:p>
              <a:endParaRPr lang="en-US"/>
            </a:p>
          </p:txBody>
        </p:sp>
        <p:sp>
          <p:nvSpPr>
            <p:cNvPr id="10364" name="Freeform 23"/>
            <p:cNvSpPr>
              <a:spLocks/>
            </p:cNvSpPr>
            <p:nvPr/>
          </p:nvSpPr>
          <p:spPr bwMode="auto">
            <a:xfrm>
              <a:off x="6583883" y="1582479"/>
              <a:ext cx="345246" cy="257196"/>
            </a:xfrm>
            <a:custGeom>
              <a:avLst/>
              <a:gdLst>
                <a:gd name="T0" fmla="*/ 13 w 149"/>
                <a:gd name="T1" fmla="*/ 1 h 111"/>
                <a:gd name="T2" fmla="*/ 13 w 149"/>
                <a:gd name="T3" fmla="*/ 3 h 111"/>
                <a:gd name="T4" fmla="*/ 14 w 149"/>
                <a:gd name="T5" fmla="*/ 12 h 111"/>
                <a:gd name="T6" fmla="*/ 14 w 149"/>
                <a:gd name="T7" fmla="*/ 17 h 111"/>
                <a:gd name="T8" fmla="*/ 16 w 149"/>
                <a:gd name="T9" fmla="*/ 24 h 111"/>
                <a:gd name="T10" fmla="*/ 16 w 149"/>
                <a:gd name="T11" fmla="*/ 31 h 111"/>
                <a:gd name="T12" fmla="*/ 20 w 149"/>
                <a:gd name="T13" fmla="*/ 40 h 111"/>
                <a:gd name="T14" fmla="*/ 20 w 149"/>
                <a:gd name="T15" fmla="*/ 47 h 111"/>
                <a:gd name="T16" fmla="*/ 23 w 149"/>
                <a:gd name="T17" fmla="*/ 55 h 111"/>
                <a:gd name="T18" fmla="*/ 25 w 149"/>
                <a:gd name="T19" fmla="*/ 62 h 111"/>
                <a:gd name="T20" fmla="*/ 29 w 149"/>
                <a:gd name="T21" fmla="*/ 69 h 111"/>
                <a:gd name="T22" fmla="*/ 32 w 149"/>
                <a:gd name="T23" fmla="*/ 74 h 111"/>
                <a:gd name="T24" fmla="*/ 34 w 149"/>
                <a:gd name="T25" fmla="*/ 78 h 111"/>
                <a:gd name="T26" fmla="*/ 39 w 149"/>
                <a:gd name="T27" fmla="*/ 83 h 111"/>
                <a:gd name="T28" fmla="*/ 45 w 149"/>
                <a:gd name="T29" fmla="*/ 86 h 111"/>
                <a:gd name="T30" fmla="*/ 48 w 149"/>
                <a:gd name="T31" fmla="*/ 86 h 111"/>
                <a:gd name="T32" fmla="*/ 55 w 149"/>
                <a:gd name="T33" fmla="*/ 86 h 111"/>
                <a:gd name="T34" fmla="*/ 60 w 149"/>
                <a:gd name="T35" fmla="*/ 83 h 111"/>
                <a:gd name="T36" fmla="*/ 68 w 149"/>
                <a:gd name="T37" fmla="*/ 83 h 111"/>
                <a:gd name="T38" fmla="*/ 73 w 149"/>
                <a:gd name="T39" fmla="*/ 78 h 111"/>
                <a:gd name="T40" fmla="*/ 80 w 149"/>
                <a:gd name="T41" fmla="*/ 76 h 111"/>
                <a:gd name="T42" fmla="*/ 87 w 149"/>
                <a:gd name="T43" fmla="*/ 72 h 111"/>
                <a:gd name="T44" fmla="*/ 94 w 149"/>
                <a:gd name="T45" fmla="*/ 69 h 111"/>
                <a:gd name="T46" fmla="*/ 98 w 149"/>
                <a:gd name="T47" fmla="*/ 63 h 111"/>
                <a:gd name="T48" fmla="*/ 105 w 149"/>
                <a:gd name="T49" fmla="*/ 60 h 111"/>
                <a:gd name="T50" fmla="*/ 110 w 149"/>
                <a:gd name="T51" fmla="*/ 56 h 111"/>
                <a:gd name="T52" fmla="*/ 115 w 149"/>
                <a:gd name="T53" fmla="*/ 53 h 111"/>
                <a:gd name="T54" fmla="*/ 123 w 149"/>
                <a:gd name="T55" fmla="*/ 47 h 111"/>
                <a:gd name="T56" fmla="*/ 124 w 149"/>
                <a:gd name="T57" fmla="*/ 46 h 111"/>
                <a:gd name="T58" fmla="*/ 149 w 149"/>
                <a:gd name="T59" fmla="*/ 53 h 111"/>
                <a:gd name="T60" fmla="*/ 144 w 149"/>
                <a:gd name="T61" fmla="*/ 55 h 111"/>
                <a:gd name="T62" fmla="*/ 137 w 149"/>
                <a:gd name="T63" fmla="*/ 60 h 111"/>
                <a:gd name="T64" fmla="*/ 130 w 149"/>
                <a:gd name="T65" fmla="*/ 65 h 111"/>
                <a:gd name="T66" fmla="*/ 123 w 149"/>
                <a:gd name="T67" fmla="*/ 69 h 111"/>
                <a:gd name="T68" fmla="*/ 115 w 149"/>
                <a:gd name="T69" fmla="*/ 74 h 111"/>
                <a:gd name="T70" fmla="*/ 108 w 149"/>
                <a:gd name="T71" fmla="*/ 81 h 111"/>
                <a:gd name="T72" fmla="*/ 98 w 149"/>
                <a:gd name="T73" fmla="*/ 86 h 111"/>
                <a:gd name="T74" fmla="*/ 91 w 149"/>
                <a:gd name="T75" fmla="*/ 90 h 111"/>
                <a:gd name="T76" fmla="*/ 82 w 149"/>
                <a:gd name="T77" fmla="*/ 95 h 111"/>
                <a:gd name="T78" fmla="*/ 75 w 149"/>
                <a:gd name="T79" fmla="*/ 101 h 111"/>
                <a:gd name="T80" fmla="*/ 66 w 149"/>
                <a:gd name="T81" fmla="*/ 102 h 111"/>
                <a:gd name="T82" fmla="*/ 59 w 149"/>
                <a:gd name="T83" fmla="*/ 108 h 111"/>
                <a:gd name="T84" fmla="*/ 52 w 149"/>
                <a:gd name="T85" fmla="*/ 109 h 111"/>
                <a:gd name="T86" fmla="*/ 46 w 149"/>
                <a:gd name="T87" fmla="*/ 111 h 111"/>
                <a:gd name="T88" fmla="*/ 41 w 149"/>
                <a:gd name="T89" fmla="*/ 109 h 111"/>
                <a:gd name="T90" fmla="*/ 34 w 149"/>
                <a:gd name="T91" fmla="*/ 106 h 111"/>
                <a:gd name="T92" fmla="*/ 30 w 149"/>
                <a:gd name="T93" fmla="*/ 101 h 111"/>
                <a:gd name="T94" fmla="*/ 25 w 149"/>
                <a:gd name="T95" fmla="*/ 94 h 111"/>
                <a:gd name="T96" fmla="*/ 20 w 149"/>
                <a:gd name="T97" fmla="*/ 85 h 111"/>
                <a:gd name="T98" fmla="*/ 18 w 149"/>
                <a:gd name="T99" fmla="*/ 76 h 111"/>
                <a:gd name="T100" fmla="*/ 14 w 149"/>
                <a:gd name="T101" fmla="*/ 65 h 111"/>
                <a:gd name="T102" fmla="*/ 11 w 149"/>
                <a:gd name="T103" fmla="*/ 55 h 111"/>
                <a:gd name="T104" fmla="*/ 9 w 149"/>
                <a:gd name="T105" fmla="*/ 44 h 111"/>
                <a:gd name="T106" fmla="*/ 6 w 149"/>
                <a:gd name="T107" fmla="*/ 33 h 111"/>
                <a:gd name="T108" fmla="*/ 4 w 149"/>
                <a:gd name="T109" fmla="*/ 24 h 111"/>
                <a:gd name="T110" fmla="*/ 2 w 149"/>
                <a:gd name="T111" fmla="*/ 17 h 111"/>
                <a:gd name="T112" fmla="*/ 0 w 149"/>
                <a:gd name="T113" fmla="*/ 8 h 111"/>
                <a:gd name="T114" fmla="*/ 0 w 149"/>
                <a:gd name="T115" fmla="*/ 3 h 111"/>
                <a:gd name="T116" fmla="*/ 0 w 149"/>
                <a:gd name="T117" fmla="*/ 0 h 111"/>
                <a:gd name="T118" fmla="*/ 13 w 149"/>
                <a:gd name="T119" fmla="*/ 1 h 111"/>
                <a:gd name="T120" fmla="*/ 13 w 149"/>
                <a:gd name="T121" fmla="*/ 1 h 1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9"/>
                <a:gd name="T184" fmla="*/ 0 h 111"/>
                <a:gd name="T185" fmla="*/ 149 w 149"/>
                <a:gd name="T186" fmla="*/ 111 h 1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9" h="111">
                  <a:moveTo>
                    <a:pt x="13" y="1"/>
                  </a:moveTo>
                  <a:lnTo>
                    <a:pt x="13" y="3"/>
                  </a:lnTo>
                  <a:lnTo>
                    <a:pt x="14" y="12"/>
                  </a:lnTo>
                  <a:lnTo>
                    <a:pt x="14" y="17"/>
                  </a:lnTo>
                  <a:lnTo>
                    <a:pt x="16" y="24"/>
                  </a:lnTo>
                  <a:lnTo>
                    <a:pt x="16" y="31"/>
                  </a:lnTo>
                  <a:lnTo>
                    <a:pt x="20" y="40"/>
                  </a:lnTo>
                  <a:lnTo>
                    <a:pt x="20" y="47"/>
                  </a:lnTo>
                  <a:lnTo>
                    <a:pt x="23" y="55"/>
                  </a:lnTo>
                  <a:lnTo>
                    <a:pt x="25" y="62"/>
                  </a:lnTo>
                  <a:lnTo>
                    <a:pt x="29" y="69"/>
                  </a:lnTo>
                  <a:lnTo>
                    <a:pt x="32" y="74"/>
                  </a:lnTo>
                  <a:lnTo>
                    <a:pt x="34" y="78"/>
                  </a:lnTo>
                  <a:lnTo>
                    <a:pt x="39" y="83"/>
                  </a:lnTo>
                  <a:lnTo>
                    <a:pt x="45" y="86"/>
                  </a:lnTo>
                  <a:lnTo>
                    <a:pt x="48" y="86"/>
                  </a:lnTo>
                  <a:lnTo>
                    <a:pt x="55" y="86"/>
                  </a:lnTo>
                  <a:lnTo>
                    <a:pt x="60" y="83"/>
                  </a:lnTo>
                  <a:lnTo>
                    <a:pt x="68" y="83"/>
                  </a:lnTo>
                  <a:lnTo>
                    <a:pt x="73" y="78"/>
                  </a:lnTo>
                  <a:lnTo>
                    <a:pt x="80" y="76"/>
                  </a:lnTo>
                  <a:lnTo>
                    <a:pt x="87" y="72"/>
                  </a:lnTo>
                  <a:lnTo>
                    <a:pt x="94" y="69"/>
                  </a:lnTo>
                  <a:lnTo>
                    <a:pt x="98" y="63"/>
                  </a:lnTo>
                  <a:lnTo>
                    <a:pt x="105" y="60"/>
                  </a:lnTo>
                  <a:lnTo>
                    <a:pt x="110" y="56"/>
                  </a:lnTo>
                  <a:lnTo>
                    <a:pt x="115" y="53"/>
                  </a:lnTo>
                  <a:lnTo>
                    <a:pt x="123" y="47"/>
                  </a:lnTo>
                  <a:lnTo>
                    <a:pt x="124" y="46"/>
                  </a:lnTo>
                  <a:lnTo>
                    <a:pt x="149" y="53"/>
                  </a:lnTo>
                  <a:lnTo>
                    <a:pt x="144" y="55"/>
                  </a:lnTo>
                  <a:lnTo>
                    <a:pt x="137" y="60"/>
                  </a:lnTo>
                  <a:lnTo>
                    <a:pt x="130" y="65"/>
                  </a:lnTo>
                  <a:lnTo>
                    <a:pt x="123" y="69"/>
                  </a:lnTo>
                  <a:lnTo>
                    <a:pt x="115" y="74"/>
                  </a:lnTo>
                  <a:lnTo>
                    <a:pt x="108" y="81"/>
                  </a:lnTo>
                  <a:lnTo>
                    <a:pt x="98" y="86"/>
                  </a:lnTo>
                  <a:lnTo>
                    <a:pt x="91" y="90"/>
                  </a:lnTo>
                  <a:lnTo>
                    <a:pt x="82" y="95"/>
                  </a:lnTo>
                  <a:lnTo>
                    <a:pt x="75" y="101"/>
                  </a:lnTo>
                  <a:lnTo>
                    <a:pt x="66" y="102"/>
                  </a:lnTo>
                  <a:lnTo>
                    <a:pt x="59" y="108"/>
                  </a:lnTo>
                  <a:lnTo>
                    <a:pt x="52" y="109"/>
                  </a:lnTo>
                  <a:lnTo>
                    <a:pt x="46" y="111"/>
                  </a:lnTo>
                  <a:lnTo>
                    <a:pt x="41" y="109"/>
                  </a:lnTo>
                  <a:lnTo>
                    <a:pt x="34" y="106"/>
                  </a:lnTo>
                  <a:lnTo>
                    <a:pt x="30" y="101"/>
                  </a:lnTo>
                  <a:lnTo>
                    <a:pt x="25" y="94"/>
                  </a:lnTo>
                  <a:lnTo>
                    <a:pt x="20" y="85"/>
                  </a:lnTo>
                  <a:lnTo>
                    <a:pt x="18" y="76"/>
                  </a:lnTo>
                  <a:lnTo>
                    <a:pt x="14" y="65"/>
                  </a:lnTo>
                  <a:lnTo>
                    <a:pt x="11" y="55"/>
                  </a:lnTo>
                  <a:lnTo>
                    <a:pt x="9" y="44"/>
                  </a:lnTo>
                  <a:lnTo>
                    <a:pt x="6" y="33"/>
                  </a:lnTo>
                  <a:lnTo>
                    <a:pt x="4" y="24"/>
                  </a:lnTo>
                  <a:lnTo>
                    <a:pt x="2" y="17"/>
                  </a:lnTo>
                  <a:lnTo>
                    <a:pt x="0" y="8"/>
                  </a:lnTo>
                  <a:lnTo>
                    <a:pt x="0" y="3"/>
                  </a:lnTo>
                  <a:lnTo>
                    <a:pt x="0" y="0"/>
                  </a:lnTo>
                  <a:lnTo>
                    <a:pt x="13" y="1"/>
                  </a:lnTo>
                  <a:close/>
                </a:path>
              </a:pathLst>
            </a:custGeom>
            <a:solidFill>
              <a:srgbClr val="000000"/>
            </a:solidFill>
            <a:ln w="9525">
              <a:noFill/>
              <a:round/>
              <a:headEnd/>
              <a:tailEnd/>
            </a:ln>
          </p:spPr>
          <p:txBody>
            <a:bodyPr/>
            <a:lstStyle/>
            <a:p>
              <a:endParaRPr lang="en-US"/>
            </a:p>
          </p:txBody>
        </p:sp>
        <p:sp>
          <p:nvSpPr>
            <p:cNvPr id="10365" name="Freeform 24"/>
            <p:cNvSpPr>
              <a:spLocks/>
            </p:cNvSpPr>
            <p:nvPr/>
          </p:nvSpPr>
          <p:spPr bwMode="auto">
            <a:xfrm>
              <a:off x="6614005" y="1397113"/>
              <a:ext cx="196952" cy="32439"/>
            </a:xfrm>
            <a:custGeom>
              <a:avLst/>
              <a:gdLst>
                <a:gd name="T0" fmla="*/ 5 w 85"/>
                <a:gd name="T1" fmla="*/ 0 h 14"/>
                <a:gd name="T2" fmla="*/ 7 w 85"/>
                <a:gd name="T3" fmla="*/ 0 h 14"/>
                <a:gd name="T4" fmla="*/ 10 w 85"/>
                <a:gd name="T5" fmla="*/ 0 h 14"/>
                <a:gd name="T6" fmla="*/ 17 w 85"/>
                <a:gd name="T7" fmla="*/ 0 h 14"/>
                <a:gd name="T8" fmla="*/ 21 w 85"/>
                <a:gd name="T9" fmla="*/ 0 h 14"/>
                <a:gd name="T10" fmla="*/ 28 w 85"/>
                <a:gd name="T11" fmla="*/ 0 h 14"/>
                <a:gd name="T12" fmla="*/ 35 w 85"/>
                <a:gd name="T13" fmla="*/ 2 h 14"/>
                <a:gd name="T14" fmla="*/ 44 w 85"/>
                <a:gd name="T15" fmla="*/ 2 h 14"/>
                <a:gd name="T16" fmla="*/ 51 w 85"/>
                <a:gd name="T17" fmla="*/ 2 h 14"/>
                <a:gd name="T18" fmla="*/ 58 w 85"/>
                <a:gd name="T19" fmla="*/ 3 h 14"/>
                <a:gd name="T20" fmla="*/ 63 w 85"/>
                <a:gd name="T21" fmla="*/ 5 h 14"/>
                <a:gd name="T22" fmla="*/ 72 w 85"/>
                <a:gd name="T23" fmla="*/ 5 h 14"/>
                <a:gd name="T24" fmla="*/ 76 w 85"/>
                <a:gd name="T25" fmla="*/ 7 h 14"/>
                <a:gd name="T26" fmla="*/ 81 w 85"/>
                <a:gd name="T27" fmla="*/ 9 h 14"/>
                <a:gd name="T28" fmla="*/ 83 w 85"/>
                <a:gd name="T29" fmla="*/ 9 h 14"/>
                <a:gd name="T30" fmla="*/ 85 w 85"/>
                <a:gd name="T31" fmla="*/ 12 h 14"/>
                <a:gd name="T32" fmla="*/ 81 w 85"/>
                <a:gd name="T33" fmla="*/ 14 h 14"/>
                <a:gd name="T34" fmla="*/ 72 w 85"/>
                <a:gd name="T35" fmla="*/ 14 h 14"/>
                <a:gd name="T36" fmla="*/ 67 w 85"/>
                <a:gd name="T37" fmla="*/ 14 h 14"/>
                <a:gd name="T38" fmla="*/ 60 w 85"/>
                <a:gd name="T39" fmla="*/ 14 h 14"/>
                <a:gd name="T40" fmla="*/ 53 w 85"/>
                <a:gd name="T41" fmla="*/ 14 h 14"/>
                <a:gd name="T42" fmla="*/ 47 w 85"/>
                <a:gd name="T43" fmla="*/ 14 h 14"/>
                <a:gd name="T44" fmla="*/ 39 w 85"/>
                <a:gd name="T45" fmla="*/ 12 h 14"/>
                <a:gd name="T46" fmla="*/ 32 w 85"/>
                <a:gd name="T47" fmla="*/ 10 h 14"/>
                <a:gd name="T48" fmla="*/ 26 w 85"/>
                <a:gd name="T49" fmla="*/ 10 h 14"/>
                <a:gd name="T50" fmla="*/ 19 w 85"/>
                <a:gd name="T51" fmla="*/ 10 h 14"/>
                <a:gd name="T52" fmla="*/ 14 w 85"/>
                <a:gd name="T53" fmla="*/ 9 h 14"/>
                <a:gd name="T54" fmla="*/ 10 w 85"/>
                <a:gd name="T55" fmla="*/ 9 h 14"/>
                <a:gd name="T56" fmla="*/ 5 w 85"/>
                <a:gd name="T57" fmla="*/ 9 h 14"/>
                <a:gd name="T58" fmla="*/ 5 w 85"/>
                <a:gd name="T59" fmla="*/ 9 h 14"/>
                <a:gd name="T60" fmla="*/ 0 w 85"/>
                <a:gd name="T61" fmla="*/ 5 h 14"/>
                <a:gd name="T62" fmla="*/ 0 w 85"/>
                <a:gd name="T63" fmla="*/ 2 h 14"/>
                <a:gd name="T64" fmla="*/ 3 w 85"/>
                <a:gd name="T65" fmla="*/ 0 h 14"/>
                <a:gd name="T66" fmla="*/ 5 w 85"/>
                <a:gd name="T67" fmla="*/ 0 h 14"/>
                <a:gd name="T68" fmla="*/ 5 w 85"/>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4"/>
                <a:gd name="T107" fmla="*/ 85 w 85"/>
                <a:gd name="T108" fmla="*/ 14 h 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4">
                  <a:moveTo>
                    <a:pt x="5" y="0"/>
                  </a:moveTo>
                  <a:lnTo>
                    <a:pt x="7" y="0"/>
                  </a:lnTo>
                  <a:lnTo>
                    <a:pt x="10" y="0"/>
                  </a:lnTo>
                  <a:lnTo>
                    <a:pt x="17" y="0"/>
                  </a:lnTo>
                  <a:lnTo>
                    <a:pt x="21" y="0"/>
                  </a:lnTo>
                  <a:lnTo>
                    <a:pt x="28" y="0"/>
                  </a:lnTo>
                  <a:lnTo>
                    <a:pt x="35" y="2"/>
                  </a:lnTo>
                  <a:lnTo>
                    <a:pt x="44" y="2"/>
                  </a:lnTo>
                  <a:lnTo>
                    <a:pt x="51" y="2"/>
                  </a:lnTo>
                  <a:lnTo>
                    <a:pt x="58" y="3"/>
                  </a:lnTo>
                  <a:lnTo>
                    <a:pt x="63" y="5"/>
                  </a:lnTo>
                  <a:lnTo>
                    <a:pt x="72" y="5"/>
                  </a:lnTo>
                  <a:lnTo>
                    <a:pt x="76" y="7"/>
                  </a:lnTo>
                  <a:lnTo>
                    <a:pt x="81" y="9"/>
                  </a:lnTo>
                  <a:lnTo>
                    <a:pt x="83" y="9"/>
                  </a:lnTo>
                  <a:lnTo>
                    <a:pt x="85" y="12"/>
                  </a:lnTo>
                  <a:lnTo>
                    <a:pt x="81" y="14"/>
                  </a:lnTo>
                  <a:lnTo>
                    <a:pt x="72" y="14"/>
                  </a:lnTo>
                  <a:lnTo>
                    <a:pt x="67" y="14"/>
                  </a:lnTo>
                  <a:lnTo>
                    <a:pt x="60" y="14"/>
                  </a:lnTo>
                  <a:lnTo>
                    <a:pt x="53" y="14"/>
                  </a:lnTo>
                  <a:lnTo>
                    <a:pt x="47" y="14"/>
                  </a:lnTo>
                  <a:lnTo>
                    <a:pt x="39" y="12"/>
                  </a:lnTo>
                  <a:lnTo>
                    <a:pt x="32" y="10"/>
                  </a:lnTo>
                  <a:lnTo>
                    <a:pt x="26" y="10"/>
                  </a:lnTo>
                  <a:lnTo>
                    <a:pt x="19" y="10"/>
                  </a:lnTo>
                  <a:lnTo>
                    <a:pt x="14" y="9"/>
                  </a:lnTo>
                  <a:lnTo>
                    <a:pt x="10" y="9"/>
                  </a:lnTo>
                  <a:lnTo>
                    <a:pt x="5" y="9"/>
                  </a:lnTo>
                  <a:lnTo>
                    <a:pt x="0" y="5"/>
                  </a:lnTo>
                  <a:lnTo>
                    <a:pt x="0" y="2"/>
                  </a:lnTo>
                  <a:lnTo>
                    <a:pt x="3" y="0"/>
                  </a:lnTo>
                  <a:lnTo>
                    <a:pt x="5" y="0"/>
                  </a:lnTo>
                  <a:close/>
                </a:path>
              </a:pathLst>
            </a:custGeom>
            <a:solidFill>
              <a:srgbClr val="000000"/>
            </a:solidFill>
            <a:ln w="9525">
              <a:noFill/>
              <a:round/>
              <a:headEnd/>
              <a:tailEnd/>
            </a:ln>
          </p:spPr>
          <p:txBody>
            <a:bodyPr/>
            <a:lstStyle/>
            <a:p>
              <a:endParaRPr lang="en-US"/>
            </a:p>
          </p:txBody>
        </p:sp>
        <p:sp>
          <p:nvSpPr>
            <p:cNvPr id="10366" name="Freeform 25"/>
            <p:cNvSpPr>
              <a:spLocks/>
            </p:cNvSpPr>
            <p:nvPr/>
          </p:nvSpPr>
          <p:spPr bwMode="auto">
            <a:xfrm>
              <a:off x="5955953" y="2863827"/>
              <a:ext cx="1577935" cy="1621959"/>
            </a:xfrm>
            <a:custGeom>
              <a:avLst/>
              <a:gdLst>
                <a:gd name="T0" fmla="*/ 170 w 681"/>
                <a:gd name="T1" fmla="*/ 16 h 700"/>
                <a:gd name="T2" fmla="*/ 101 w 681"/>
                <a:gd name="T3" fmla="*/ 544 h 700"/>
                <a:gd name="T4" fmla="*/ 0 w 681"/>
                <a:gd name="T5" fmla="*/ 580 h 700"/>
                <a:gd name="T6" fmla="*/ 37 w 681"/>
                <a:gd name="T7" fmla="*/ 601 h 700"/>
                <a:gd name="T8" fmla="*/ 158 w 681"/>
                <a:gd name="T9" fmla="*/ 581 h 700"/>
                <a:gd name="T10" fmla="*/ 316 w 681"/>
                <a:gd name="T11" fmla="*/ 127 h 700"/>
                <a:gd name="T12" fmla="*/ 544 w 681"/>
                <a:gd name="T13" fmla="*/ 640 h 700"/>
                <a:gd name="T14" fmla="*/ 640 w 681"/>
                <a:gd name="T15" fmla="*/ 700 h 700"/>
                <a:gd name="T16" fmla="*/ 681 w 681"/>
                <a:gd name="T17" fmla="*/ 666 h 700"/>
                <a:gd name="T18" fmla="*/ 597 w 681"/>
                <a:gd name="T19" fmla="*/ 610 h 700"/>
                <a:gd name="T20" fmla="*/ 488 w 681"/>
                <a:gd name="T21" fmla="*/ 0 h 700"/>
                <a:gd name="T22" fmla="*/ 170 w 681"/>
                <a:gd name="T23" fmla="*/ 16 h 700"/>
                <a:gd name="T24" fmla="*/ 170 w 681"/>
                <a:gd name="T25" fmla="*/ 16 h 7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1"/>
                <a:gd name="T40" fmla="*/ 0 h 700"/>
                <a:gd name="T41" fmla="*/ 681 w 681"/>
                <a:gd name="T42" fmla="*/ 700 h 7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1" h="700">
                  <a:moveTo>
                    <a:pt x="170" y="16"/>
                  </a:moveTo>
                  <a:lnTo>
                    <a:pt x="101" y="544"/>
                  </a:lnTo>
                  <a:lnTo>
                    <a:pt x="0" y="580"/>
                  </a:lnTo>
                  <a:lnTo>
                    <a:pt x="37" y="601"/>
                  </a:lnTo>
                  <a:lnTo>
                    <a:pt x="158" y="581"/>
                  </a:lnTo>
                  <a:lnTo>
                    <a:pt x="316" y="127"/>
                  </a:lnTo>
                  <a:lnTo>
                    <a:pt x="544" y="640"/>
                  </a:lnTo>
                  <a:lnTo>
                    <a:pt x="640" y="700"/>
                  </a:lnTo>
                  <a:lnTo>
                    <a:pt x="681" y="666"/>
                  </a:lnTo>
                  <a:lnTo>
                    <a:pt x="597" y="610"/>
                  </a:lnTo>
                  <a:lnTo>
                    <a:pt x="488" y="0"/>
                  </a:lnTo>
                  <a:lnTo>
                    <a:pt x="170" y="16"/>
                  </a:lnTo>
                  <a:close/>
                </a:path>
              </a:pathLst>
            </a:custGeom>
            <a:solidFill>
              <a:srgbClr val="000000"/>
            </a:solidFill>
            <a:ln w="9525">
              <a:noFill/>
              <a:round/>
              <a:headEnd/>
              <a:tailEnd/>
            </a:ln>
          </p:spPr>
          <p:txBody>
            <a:bodyPr/>
            <a:lstStyle/>
            <a:p>
              <a:endParaRPr lang="en-US"/>
            </a:p>
          </p:txBody>
        </p:sp>
        <p:sp>
          <p:nvSpPr>
            <p:cNvPr id="10367" name="Freeform 26"/>
            <p:cNvSpPr>
              <a:spLocks/>
            </p:cNvSpPr>
            <p:nvPr/>
          </p:nvSpPr>
          <p:spPr bwMode="auto">
            <a:xfrm>
              <a:off x="6259491" y="1781749"/>
              <a:ext cx="1244275" cy="1267445"/>
            </a:xfrm>
            <a:custGeom>
              <a:avLst/>
              <a:gdLst>
                <a:gd name="T0" fmla="*/ 241 w 537"/>
                <a:gd name="T1" fmla="*/ 50 h 547"/>
                <a:gd name="T2" fmla="*/ 364 w 537"/>
                <a:gd name="T3" fmla="*/ 27 h 547"/>
                <a:gd name="T4" fmla="*/ 380 w 537"/>
                <a:gd name="T5" fmla="*/ 34 h 547"/>
                <a:gd name="T6" fmla="*/ 399 w 537"/>
                <a:gd name="T7" fmla="*/ 45 h 547"/>
                <a:gd name="T8" fmla="*/ 424 w 537"/>
                <a:gd name="T9" fmla="*/ 59 h 547"/>
                <a:gd name="T10" fmla="*/ 449 w 537"/>
                <a:gd name="T11" fmla="*/ 78 h 547"/>
                <a:gd name="T12" fmla="*/ 475 w 537"/>
                <a:gd name="T13" fmla="*/ 100 h 547"/>
                <a:gd name="T14" fmla="*/ 498 w 537"/>
                <a:gd name="T15" fmla="*/ 126 h 547"/>
                <a:gd name="T16" fmla="*/ 513 w 537"/>
                <a:gd name="T17" fmla="*/ 146 h 547"/>
                <a:gd name="T18" fmla="*/ 523 w 537"/>
                <a:gd name="T19" fmla="*/ 169 h 547"/>
                <a:gd name="T20" fmla="*/ 532 w 537"/>
                <a:gd name="T21" fmla="*/ 192 h 547"/>
                <a:gd name="T22" fmla="*/ 534 w 537"/>
                <a:gd name="T23" fmla="*/ 210 h 547"/>
                <a:gd name="T24" fmla="*/ 537 w 537"/>
                <a:gd name="T25" fmla="*/ 229 h 547"/>
                <a:gd name="T26" fmla="*/ 534 w 537"/>
                <a:gd name="T27" fmla="*/ 249 h 547"/>
                <a:gd name="T28" fmla="*/ 532 w 537"/>
                <a:gd name="T29" fmla="*/ 270 h 547"/>
                <a:gd name="T30" fmla="*/ 527 w 537"/>
                <a:gd name="T31" fmla="*/ 289 h 547"/>
                <a:gd name="T32" fmla="*/ 523 w 537"/>
                <a:gd name="T33" fmla="*/ 307 h 547"/>
                <a:gd name="T34" fmla="*/ 514 w 537"/>
                <a:gd name="T35" fmla="*/ 337 h 547"/>
                <a:gd name="T36" fmla="*/ 505 w 537"/>
                <a:gd name="T37" fmla="*/ 364 h 547"/>
                <a:gd name="T38" fmla="*/ 498 w 537"/>
                <a:gd name="T39" fmla="*/ 383 h 547"/>
                <a:gd name="T40" fmla="*/ 491 w 537"/>
                <a:gd name="T41" fmla="*/ 401 h 547"/>
                <a:gd name="T42" fmla="*/ 481 w 537"/>
                <a:gd name="T43" fmla="*/ 421 h 547"/>
                <a:gd name="T44" fmla="*/ 472 w 537"/>
                <a:gd name="T45" fmla="*/ 431 h 547"/>
                <a:gd name="T46" fmla="*/ 419 w 537"/>
                <a:gd name="T47" fmla="*/ 417 h 547"/>
                <a:gd name="T48" fmla="*/ 426 w 537"/>
                <a:gd name="T49" fmla="*/ 396 h 547"/>
                <a:gd name="T50" fmla="*/ 433 w 537"/>
                <a:gd name="T51" fmla="*/ 373 h 547"/>
                <a:gd name="T52" fmla="*/ 438 w 537"/>
                <a:gd name="T53" fmla="*/ 353 h 547"/>
                <a:gd name="T54" fmla="*/ 440 w 537"/>
                <a:gd name="T55" fmla="*/ 332 h 547"/>
                <a:gd name="T56" fmla="*/ 440 w 537"/>
                <a:gd name="T57" fmla="*/ 309 h 547"/>
                <a:gd name="T58" fmla="*/ 440 w 537"/>
                <a:gd name="T59" fmla="*/ 282 h 547"/>
                <a:gd name="T60" fmla="*/ 435 w 537"/>
                <a:gd name="T61" fmla="*/ 256 h 547"/>
                <a:gd name="T62" fmla="*/ 427 w 537"/>
                <a:gd name="T63" fmla="*/ 231 h 547"/>
                <a:gd name="T64" fmla="*/ 415 w 537"/>
                <a:gd name="T65" fmla="*/ 206 h 547"/>
                <a:gd name="T66" fmla="*/ 397 w 537"/>
                <a:gd name="T67" fmla="*/ 185 h 547"/>
                <a:gd name="T68" fmla="*/ 374 w 537"/>
                <a:gd name="T69" fmla="*/ 178 h 547"/>
                <a:gd name="T70" fmla="*/ 355 w 537"/>
                <a:gd name="T71" fmla="*/ 185 h 547"/>
                <a:gd name="T72" fmla="*/ 339 w 537"/>
                <a:gd name="T73" fmla="*/ 199 h 547"/>
                <a:gd name="T74" fmla="*/ 369 w 537"/>
                <a:gd name="T75" fmla="*/ 490 h 547"/>
                <a:gd name="T76" fmla="*/ 75 w 537"/>
                <a:gd name="T77" fmla="*/ 270 h 547"/>
                <a:gd name="T78" fmla="*/ 71 w 537"/>
                <a:gd name="T79" fmla="*/ 256 h 547"/>
                <a:gd name="T80" fmla="*/ 68 w 537"/>
                <a:gd name="T81" fmla="*/ 242 h 547"/>
                <a:gd name="T82" fmla="*/ 60 w 537"/>
                <a:gd name="T83" fmla="*/ 220 h 547"/>
                <a:gd name="T84" fmla="*/ 55 w 537"/>
                <a:gd name="T85" fmla="*/ 197 h 547"/>
                <a:gd name="T86" fmla="*/ 48 w 537"/>
                <a:gd name="T87" fmla="*/ 171 h 547"/>
                <a:gd name="T88" fmla="*/ 44 w 537"/>
                <a:gd name="T89" fmla="*/ 144 h 547"/>
                <a:gd name="T90" fmla="*/ 43 w 537"/>
                <a:gd name="T91" fmla="*/ 117 h 547"/>
                <a:gd name="T92" fmla="*/ 43 w 537"/>
                <a:gd name="T93" fmla="*/ 94 h 547"/>
                <a:gd name="T94" fmla="*/ 44 w 537"/>
                <a:gd name="T95" fmla="*/ 73 h 547"/>
                <a:gd name="T96" fmla="*/ 52 w 537"/>
                <a:gd name="T97" fmla="*/ 59 h 5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7"/>
                <a:gd name="T148" fmla="*/ 0 h 547"/>
                <a:gd name="T149" fmla="*/ 537 w 537"/>
                <a:gd name="T150" fmla="*/ 547 h 5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7" h="547">
                  <a:moveTo>
                    <a:pt x="122" y="0"/>
                  </a:moveTo>
                  <a:lnTo>
                    <a:pt x="174" y="252"/>
                  </a:lnTo>
                  <a:lnTo>
                    <a:pt x="241" y="50"/>
                  </a:lnTo>
                  <a:lnTo>
                    <a:pt x="263" y="13"/>
                  </a:lnTo>
                  <a:lnTo>
                    <a:pt x="362" y="27"/>
                  </a:lnTo>
                  <a:lnTo>
                    <a:pt x="364" y="27"/>
                  </a:lnTo>
                  <a:lnTo>
                    <a:pt x="371" y="31"/>
                  </a:lnTo>
                  <a:lnTo>
                    <a:pt x="374" y="31"/>
                  </a:lnTo>
                  <a:lnTo>
                    <a:pt x="380" y="34"/>
                  </a:lnTo>
                  <a:lnTo>
                    <a:pt x="385" y="38"/>
                  </a:lnTo>
                  <a:lnTo>
                    <a:pt x="392" y="41"/>
                  </a:lnTo>
                  <a:lnTo>
                    <a:pt x="399" y="45"/>
                  </a:lnTo>
                  <a:lnTo>
                    <a:pt x="406" y="50"/>
                  </a:lnTo>
                  <a:lnTo>
                    <a:pt x="413" y="54"/>
                  </a:lnTo>
                  <a:lnTo>
                    <a:pt x="424" y="59"/>
                  </a:lnTo>
                  <a:lnTo>
                    <a:pt x="431" y="64"/>
                  </a:lnTo>
                  <a:lnTo>
                    <a:pt x="440" y="71"/>
                  </a:lnTo>
                  <a:lnTo>
                    <a:pt x="449" y="78"/>
                  </a:lnTo>
                  <a:lnTo>
                    <a:pt x="459" y="86"/>
                  </a:lnTo>
                  <a:lnTo>
                    <a:pt x="466" y="93"/>
                  </a:lnTo>
                  <a:lnTo>
                    <a:pt x="475" y="100"/>
                  </a:lnTo>
                  <a:lnTo>
                    <a:pt x="482" y="109"/>
                  </a:lnTo>
                  <a:lnTo>
                    <a:pt x="491" y="117"/>
                  </a:lnTo>
                  <a:lnTo>
                    <a:pt x="498" y="126"/>
                  </a:lnTo>
                  <a:lnTo>
                    <a:pt x="507" y="135"/>
                  </a:lnTo>
                  <a:lnTo>
                    <a:pt x="509" y="141"/>
                  </a:lnTo>
                  <a:lnTo>
                    <a:pt x="513" y="146"/>
                  </a:lnTo>
                  <a:lnTo>
                    <a:pt x="516" y="151"/>
                  </a:lnTo>
                  <a:lnTo>
                    <a:pt x="520" y="158"/>
                  </a:lnTo>
                  <a:lnTo>
                    <a:pt x="523" y="169"/>
                  </a:lnTo>
                  <a:lnTo>
                    <a:pt x="528" y="180"/>
                  </a:lnTo>
                  <a:lnTo>
                    <a:pt x="530" y="185"/>
                  </a:lnTo>
                  <a:lnTo>
                    <a:pt x="532" y="192"/>
                  </a:lnTo>
                  <a:lnTo>
                    <a:pt x="532" y="197"/>
                  </a:lnTo>
                  <a:lnTo>
                    <a:pt x="534" y="204"/>
                  </a:lnTo>
                  <a:lnTo>
                    <a:pt x="534" y="210"/>
                  </a:lnTo>
                  <a:lnTo>
                    <a:pt x="536" y="217"/>
                  </a:lnTo>
                  <a:lnTo>
                    <a:pt x="536" y="222"/>
                  </a:lnTo>
                  <a:lnTo>
                    <a:pt x="537" y="229"/>
                  </a:lnTo>
                  <a:lnTo>
                    <a:pt x="536" y="234"/>
                  </a:lnTo>
                  <a:lnTo>
                    <a:pt x="536" y="242"/>
                  </a:lnTo>
                  <a:lnTo>
                    <a:pt x="534" y="249"/>
                  </a:lnTo>
                  <a:lnTo>
                    <a:pt x="534" y="258"/>
                  </a:lnTo>
                  <a:lnTo>
                    <a:pt x="532" y="263"/>
                  </a:lnTo>
                  <a:lnTo>
                    <a:pt x="532" y="270"/>
                  </a:lnTo>
                  <a:lnTo>
                    <a:pt x="530" y="277"/>
                  </a:lnTo>
                  <a:lnTo>
                    <a:pt x="528" y="284"/>
                  </a:lnTo>
                  <a:lnTo>
                    <a:pt x="527" y="289"/>
                  </a:lnTo>
                  <a:lnTo>
                    <a:pt x="525" y="295"/>
                  </a:lnTo>
                  <a:lnTo>
                    <a:pt x="523" y="302"/>
                  </a:lnTo>
                  <a:lnTo>
                    <a:pt x="523" y="307"/>
                  </a:lnTo>
                  <a:lnTo>
                    <a:pt x="520" y="318"/>
                  </a:lnTo>
                  <a:lnTo>
                    <a:pt x="516" y="328"/>
                  </a:lnTo>
                  <a:lnTo>
                    <a:pt x="514" y="337"/>
                  </a:lnTo>
                  <a:lnTo>
                    <a:pt x="511" y="348"/>
                  </a:lnTo>
                  <a:lnTo>
                    <a:pt x="509" y="355"/>
                  </a:lnTo>
                  <a:lnTo>
                    <a:pt x="505" y="364"/>
                  </a:lnTo>
                  <a:lnTo>
                    <a:pt x="504" y="371"/>
                  </a:lnTo>
                  <a:lnTo>
                    <a:pt x="502" y="378"/>
                  </a:lnTo>
                  <a:lnTo>
                    <a:pt x="498" y="383"/>
                  </a:lnTo>
                  <a:lnTo>
                    <a:pt x="497" y="389"/>
                  </a:lnTo>
                  <a:lnTo>
                    <a:pt x="495" y="394"/>
                  </a:lnTo>
                  <a:lnTo>
                    <a:pt x="491" y="401"/>
                  </a:lnTo>
                  <a:lnTo>
                    <a:pt x="488" y="408"/>
                  </a:lnTo>
                  <a:lnTo>
                    <a:pt x="482" y="415"/>
                  </a:lnTo>
                  <a:lnTo>
                    <a:pt x="481" y="421"/>
                  </a:lnTo>
                  <a:lnTo>
                    <a:pt x="477" y="424"/>
                  </a:lnTo>
                  <a:lnTo>
                    <a:pt x="474" y="430"/>
                  </a:lnTo>
                  <a:lnTo>
                    <a:pt x="472" y="431"/>
                  </a:lnTo>
                  <a:lnTo>
                    <a:pt x="417" y="422"/>
                  </a:lnTo>
                  <a:lnTo>
                    <a:pt x="417" y="421"/>
                  </a:lnTo>
                  <a:lnTo>
                    <a:pt x="419" y="417"/>
                  </a:lnTo>
                  <a:lnTo>
                    <a:pt x="420" y="412"/>
                  </a:lnTo>
                  <a:lnTo>
                    <a:pt x="424" y="405"/>
                  </a:lnTo>
                  <a:lnTo>
                    <a:pt x="426" y="396"/>
                  </a:lnTo>
                  <a:lnTo>
                    <a:pt x="429" y="385"/>
                  </a:lnTo>
                  <a:lnTo>
                    <a:pt x="431" y="380"/>
                  </a:lnTo>
                  <a:lnTo>
                    <a:pt x="433" y="373"/>
                  </a:lnTo>
                  <a:lnTo>
                    <a:pt x="435" y="367"/>
                  </a:lnTo>
                  <a:lnTo>
                    <a:pt x="436" y="362"/>
                  </a:lnTo>
                  <a:lnTo>
                    <a:pt x="438" y="353"/>
                  </a:lnTo>
                  <a:lnTo>
                    <a:pt x="438" y="346"/>
                  </a:lnTo>
                  <a:lnTo>
                    <a:pt x="440" y="339"/>
                  </a:lnTo>
                  <a:lnTo>
                    <a:pt x="440" y="332"/>
                  </a:lnTo>
                  <a:lnTo>
                    <a:pt x="440" y="325"/>
                  </a:lnTo>
                  <a:lnTo>
                    <a:pt x="440" y="316"/>
                  </a:lnTo>
                  <a:lnTo>
                    <a:pt x="440" y="309"/>
                  </a:lnTo>
                  <a:lnTo>
                    <a:pt x="442" y="300"/>
                  </a:lnTo>
                  <a:lnTo>
                    <a:pt x="440" y="291"/>
                  </a:lnTo>
                  <a:lnTo>
                    <a:pt x="440" y="282"/>
                  </a:lnTo>
                  <a:lnTo>
                    <a:pt x="438" y="273"/>
                  </a:lnTo>
                  <a:lnTo>
                    <a:pt x="438" y="266"/>
                  </a:lnTo>
                  <a:lnTo>
                    <a:pt x="435" y="256"/>
                  </a:lnTo>
                  <a:lnTo>
                    <a:pt x="433" y="247"/>
                  </a:lnTo>
                  <a:lnTo>
                    <a:pt x="429" y="238"/>
                  </a:lnTo>
                  <a:lnTo>
                    <a:pt x="427" y="231"/>
                  </a:lnTo>
                  <a:lnTo>
                    <a:pt x="424" y="220"/>
                  </a:lnTo>
                  <a:lnTo>
                    <a:pt x="419" y="213"/>
                  </a:lnTo>
                  <a:lnTo>
                    <a:pt x="415" y="206"/>
                  </a:lnTo>
                  <a:lnTo>
                    <a:pt x="411" y="201"/>
                  </a:lnTo>
                  <a:lnTo>
                    <a:pt x="404" y="192"/>
                  </a:lnTo>
                  <a:lnTo>
                    <a:pt x="397" y="185"/>
                  </a:lnTo>
                  <a:lnTo>
                    <a:pt x="388" y="180"/>
                  </a:lnTo>
                  <a:lnTo>
                    <a:pt x="381" y="178"/>
                  </a:lnTo>
                  <a:lnTo>
                    <a:pt x="374" y="178"/>
                  </a:lnTo>
                  <a:lnTo>
                    <a:pt x="367" y="180"/>
                  </a:lnTo>
                  <a:lnTo>
                    <a:pt x="360" y="183"/>
                  </a:lnTo>
                  <a:lnTo>
                    <a:pt x="355" y="185"/>
                  </a:lnTo>
                  <a:lnTo>
                    <a:pt x="349" y="188"/>
                  </a:lnTo>
                  <a:lnTo>
                    <a:pt x="346" y="192"/>
                  </a:lnTo>
                  <a:lnTo>
                    <a:pt x="339" y="199"/>
                  </a:lnTo>
                  <a:lnTo>
                    <a:pt x="337" y="203"/>
                  </a:lnTo>
                  <a:lnTo>
                    <a:pt x="339" y="350"/>
                  </a:lnTo>
                  <a:lnTo>
                    <a:pt x="369" y="490"/>
                  </a:lnTo>
                  <a:lnTo>
                    <a:pt x="195" y="547"/>
                  </a:lnTo>
                  <a:lnTo>
                    <a:pt x="0" y="513"/>
                  </a:lnTo>
                  <a:lnTo>
                    <a:pt x="75" y="270"/>
                  </a:lnTo>
                  <a:lnTo>
                    <a:pt x="75" y="266"/>
                  </a:lnTo>
                  <a:lnTo>
                    <a:pt x="73" y="261"/>
                  </a:lnTo>
                  <a:lnTo>
                    <a:pt x="71" y="256"/>
                  </a:lnTo>
                  <a:lnTo>
                    <a:pt x="69" y="252"/>
                  </a:lnTo>
                  <a:lnTo>
                    <a:pt x="68" y="247"/>
                  </a:lnTo>
                  <a:lnTo>
                    <a:pt x="68" y="242"/>
                  </a:lnTo>
                  <a:lnTo>
                    <a:pt x="64" y="234"/>
                  </a:lnTo>
                  <a:lnTo>
                    <a:pt x="64" y="227"/>
                  </a:lnTo>
                  <a:lnTo>
                    <a:pt x="60" y="220"/>
                  </a:lnTo>
                  <a:lnTo>
                    <a:pt x="59" y="213"/>
                  </a:lnTo>
                  <a:lnTo>
                    <a:pt x="57" y="204"/>
                  </a:lnTo>
                  <a:lnTo>
                    <a:pt x="55" y="197"/>
                  </a:lnTo>
                  <a:lnTo>
                    <a:pt x="53" y="188"/>
                  </a:lnTo>
                  <a:lnTo>
                    <a:pt x="52" y="180"/>
                  </a:lnTo>
                  <a:lnTo>
                    <a:pt x="48" y="171"/>
                  </a:lnTo>
                  <a:lnTo>
                    <a:pt x="48" y="162"/>
                  </a:lnTo>
                  <a:lnTo>
                    <a:pt x="46" y="153"/>
                  </a:lnTo>
                  <a:lnTo>
                    <a:pt x="44" y="144"/>
                  </a:lnTo>
                  <a:lnTo>
                    <a:pt x="44" y="135"/>
                  </a:lnTo>
                  <a:lnTo>
                    <a:pt x="43" y="126"/>
                  </a:lnTo>
                  <a:lnTo>
                    <a:pt x="43" y="117"/>
                  </a:lnTo>
                  <a:lnTo>
                    <a:pt x="43" y="110"/>
                  </a:lnTo>
                  <a:lnTo>
                    <a:pt x="43" y="101"/>
                  </a:lnTo>
                  <a:lnTo>
                    <a:pt x="43" y="94"/>
                  </a:lnTo>
                  <a:lnTo>
                    <a:pt x="43" y="86"/>
                  </a:lnTo>
                  <a:lnTo>
                    <a:pt x="44" y="80"/>
                  </a:lnTo>
                  <a:lnTo>
                    <a:pt x="44" y="73"/>
                  </a:lnTo>
                  <a:lnTo>
                    <a:pt x="46" y="68"/>
                  </a:lnTo>
                  <a:lnTo>
                    <a:pt x="48" y="62"/>
                  </a:lnTo>
                  <a:lnTo>
                    <a:pt x="52" y="59"/>
                  </a:lnTo>
                  <a:lnTo>
                    <a:pt x="122" y="0"/>
                  </a:lnTo>
                  <a:close/>
                </a:path>
              </a:pathLst>
            </a:custGeom>
            <a:solidFill>
              <a:srgbClr val="000000"/>
            </a:solidFill>
            <a:ln w="9525">
              <a:noFill/>
              <a:round/>
              <a:headEnd/>
              <a:tailEnd/>
            </a:ln>
          </p:spPr>
          <p:txBody>
            <a:bodyPr/>
            <a:lstStyle/>
            <a:p>
              <a:endParaRPr lang="en-US"/>
            </a:p>
          </p:txBody>
        </p:sp>
        <p:sp>
          <p:nvSpPr>
            <p:cNvPr id="10368" name="Freeform 27"/>
            <p:cNvSpPr>
              <a:spLocks/>
            </p:cNvSpPr>
            <p:nvPr/>
          </p:nvSpPr>
          <p:spPr bwMode="auto">
            <a:xfrm>
              <a:off x="7082056" y="2358703"/>
              <a:ext cx="565369" cy="500490"/>
            </a:xfrm>
            <a:custGeom>
              <a:avLst/>
              <a:gdLst>
                <a:gd name="T0" fmla="*/ 17 w 244"/>
                <a:gd name="T1" fmla="*/ 0 h 216"/>
                <a:gd name="T2" fmla="*/ 0 w 244"/>
                <a:gd name="T3" fmla="*/ 175 h 216"/>
                <a:gd name="T4" fmla="*/ 237 w 244"/>
                <a:gd name="T5" fmla="*/ 216 h 216"/>
                <a:gd name="T6" fmla="*/ 244 w 244"/>
                <a:gd name="T7" fmla="*/ 202 h 216"/>
                <a:gd name="T8" fmla="*/ 21 w 244"/>
                <a:gd name="T9" fmla="*/ 145 h 216"/>
                <a:gd name="T10" fmla="*/ 41 w 244"/>
                <a:gd name="T11" fmla="*/ 24 h 216"/>
                <a:gd name="T12" fmla="*/ 17 w 244"/>
                <a:gd name="T13" fmla="*/ 0 h 216"/>
                <a:gd name="T14" fmla="*/ 17 w 244"/>
                <a:gd name="T15" fmla="*/ 0 h 216"/>
                <a:gd name="T16" fmla="*/ 0 60000 65536"/>
                <a:gd name="T17" fmla="*/ 0 60000 65536"/>
                <a:gd name="T18" fmla="*/ 0 60000 65536"/>
                <a:gd name="T19" fmla="*/ 0 60000 65536"/>
                <a:gd name="T20" fmla="*/ 0 60000 65536"/>
                <a:gd name="T21" fmla="*/ 0 60000 65536"/>
                <a:gd name="T22" fmla="*/ 0 60000 65536"/>
                <a:gd name="T23" fmla="*/ 0 60000 65536"/>
                <a:gd name="T24" fmla="*/ 0 w 244"/>
                <a:gd name="T25" fmla="*/ 0 h 216"/>
                <a:gd name="T26" fmla="*/ 244 w 244"/>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 h="216">
                  <a:moveTo>
                    <a:pt x="17" y="0"/>
                  </a:moveTo>
                  <a:lnTo>
                    <a:pt x="0" y="175"/>
                  </a:lnTo>
                  <a:lnTo>
                    <a:pt x="237" y="216"/>
                  </a:lnTo>
                  <a:lnTo>
                    <a:pt x="244" y="202"/>
                  </a:lnTo>
                  <a:lnTo>
                    <a:pt x="21" y="145"/>
                  </a:lnTo>
                  <a:lnTo>
                    <a:pt x="41" y="24"/>
                  </a:lnTo>
                  <a:lnTo>
                    <a:pt x="17" y="0"/>
                  </a:lnTo>
                  <a:close/>
                </a:path>
              </a:pathLst>
            </a:custGeom>
            <a:solidFill>
              <a:srgbClr val="000000"/>
            </a:solidFill>
            <a:ln w="9525">
              <a:noFill/>
              <a:round/>
              <a:headEnd/>
              <a:tailEnd/>
            </a:ln>
          </p:spPr>
          <p:txBody>
            <a:bodyPr/>
            <a:lstStyle/>
            <a:p>
              <a:endParaRPr lang="en-US"/>
            </a:p>
          </p:txBody>
        </p:sp>
        <p:sp>
          <p:nvSpPr>
            <p:cNvPr id="10369" name="Freeform 28"/>
            <p:cNvSpPr>
              <a:spLocks/>
            </p:cNvSpPr>
            <p:nvPr/>
          </p:nvSpPr>
          <p:spPr bwMode="auto">
            <a:xfrm>
              <a:off x="7232667" y="2358703"/>
              <a:ext cx="509759" cy="405490"/>
            </a:xfrm>
            <a:custGeom>
              <a:avLst/>
              <a:gdLst>
                <a:gd name="T0" fmla="*/ 0 w 220"/>
                <a:gd name="T1" fmla="*/ 0 h 175"/>
                <a:gd name="T2" fmla="*/ 220 w 220"/>
                <a:gd name="T3" fmla="*/ 53 h 175"/>
                <a:gd name="T4" fmla="*/ 204 w 220"/>
                <a:gd name="T5" fmla="*/ 175 h 175"/>
                <a:gd name="T6" fmla="*/ 190 w 220"/>
                <a:gd name="T7" fmla="*/ 175 h 175"/>
                <a:gd name="T8" fmla="*/ 204 w 220"/>
                <a:gd name="T9" fmla="*/ 83 h 175"/>
                <a:gd name="T10" fmla="*/ 6 w 220"/>
                <a:gd name="T11" fmla="*/ 24 h 175"/>
                <a:gd name="T12" fmla="*/ 0 w 220"/>
                <a:gd name="T13" fmla="*/ 0 h 175"/>
                <a:gd name="T14" fmla="*/ 0 w 220"/>
                <a:gd name="T15" fmla="*/ 0 h 175"/>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175"/>
                <a:gd name="T26" fmla="*/ 220 w 220"/>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175">
                  <a:moveTo>
                    <a:pt x="0" y="0"/>
                  </a:moveTo>
                  <a:lnTo>
                    <a:pt x="220" y="53"/>
                  </a:lnTo>
                  <a:lnTo>
                    <a:pt x="204" y="175"/>
                  </a:lnTo>
                  <a:lnTo>
                    <a:pt x="190" y="175"/>
                  </a:lnTo>
                  <a:lnTo>
                    <a:pt x="204" y="83"/>
                  </a:lnTo>
                  <a:lnTo>
                    <a:pt x="6" y="24"/>
                  </a:lnTo>
                  <a:lnTo>
                    <a:pt x="0" y="0"/>
                  </a:lnTo>
                  <a:close/>
                </a:path>
              </a:pathLst>
            </a:custGeom>
            <a:solidFill>
              <a:srgbClr val="000000"/>
            </a:solidFill>
            <a:ln w="9525">
              <a:noFill/>
              <a:round/>
              <a:headEnd/>
              <a:tailEnd/>
            </a:ln>
          </p:spPr>
          <p:txBody>
            <a:bodyPr/>
            <a:lstStyle/>
            <a:p>
              <a:endParaRPr lang="en-US"/>
            </a:p>
          </p:txBody>
        </p:sp>
        <p:sp>
          <p:nvSpPr>
            <p:cNvPr id="10370" name="Freeform 29"/>
            <p:cNvSpPr>
              <a:spLocks/>
            </p:cNvSpPr>
            <p:nvPr/>
          </p:nvSpPr>
          <p:spPr bwMode="auto">
            <a:xfrm>
              <a:off x="7211813" y="2810534"/>
              <a:ext cx="194635" cy="159879"/>
            </a:xfrm>
            <a:custGeom>
              <a:avLst/>
              <a:gdLst>
                <a:gd name="T0" fmla="*/ 27 w 84"/>
                <a:gd name="T1" fmla="*/ 0 h 69"/>
                <a:gd name="T2" fmla="*/ 0 w 84"/>
                <a:gd name="T3" fmla="*/ 35 h 69"/>
                <a:gd name="T4" fmla="*/ 24 w 84"/>
                <a:gd name="T5" fmla="*/ 39 h 69"/>
                <a:gd name="T6" fmla="*/ 27 w 84"/>
                <a:gd name="T7" fmla="*/ 55 h 69"/>
                <a:gd name="T8" fmla="*/ 52 w 84"/>
                <a:gd name="T9" fmla="*/ 53 h 69"/>
                <a:gd name="T10" fmla="*/ 45 w 84"/>
                <a:gd name="T11" fmla="*/ 67 h 69"/>
                <a:gd name="T12" fmla="*/ 63 w 84"/>
                <a:gd name="T13" fmla="*/ 69 h 69"/>
                <a:gd name="T14" fmla="*/ 84 w 84"/>
                <a:gd name="T15" fmla="*/ 10 h 69"/>
                <a:gd name="T16" fmla="*/ 27 w 84"/>
                <a:gd name="T17" fmla="*/ 0 h 69"/>
                <a:gd name="T18" fmla="*/ 27 w 84"/>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9"/>
                <a:gd name="T32" fmla="*/ 84 w 84"/>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9">
                  <a:moveTo>
                    <a:pt x="27" y="0"/>
                  </a:moveTo>
                  <a:lnTo>
                    <a:pt x="0" y="35"/>
                  </a:lnTo>
                  <a:lnTo>
                    <a:pt x="24" y="39"/>
                  </a:lnTo>
                  <a:lnTo>
                    <a:pt x="27" y="55"/>
                  </a:lnTo>
                  <a:lnTo>
                    <a:pt x="52" y="53"/>
                  </a:lnTo>
                  <a:lnTo>
                    <a:pt x="45" y="67"/>
                  </a:lnTo>
                  <a:lnTo>
                    <a:pt x="63" y="69"/>
                  </a:lnTo>
                  <a:lnTo>
                    <a:pt x="84" y="10"/>
                  </a:lnTo>
                  <a:lnTo>
                    <a:pt x="27" y="0"/>
                  </a:lnTo>
                  <a:close/>
                </a:path>
              </a:pathLst>
            </a:custGeom>
            <a:solidFill>
              <a:srgbClr val="000000"/>
            </a:solidFill>
            <a:ln w="9525">
              <a:noFill/>
              <a:round/>
              <a:headEnd/>
              <a:tailEnd/>
            </a:ln>
          </p:spPr>
          <p:txBody>
            <a:bodyPr/>
            <a:lstStyle/>
            <a:p>
              <a:endParaRPr lang="en-US"/>
            </a:p>
          </p:txBody>
        </p:sp>
        <p:sp>
          <p:nvSpPr>
            <p:cNvPr id="10371" name="Freeform 30"/>
            <p:cNvSpPr>
              <a:spLocks/>
            </p:cNvSpPr>
            <p:nvPr/>
          </p:nvSpPr>
          <p:spPr bwMode="auto">
            <a:xfrm>
              <a:off x="7177057" y="2794315"/>
              <a:ext cx="90366" cy="74147"/>
            </a:xfrm>
            <a:custGeom>
              <a:avLst/>
              <a:gdLst>
                <a:gd name="T0" fmla="*/ 33 w 39"/>
                <a:gd name="T1" fmla="*/ 7 h 32"/>
                <a:gd name="T2" fmla="*/ 3 w 39"/>
                <a:gd name="T3" fmla="*/ 0 h 32"/>
                <a:gd name="T4" fmla="*/ 0 w 39"/>
                <a:gd name="T5" fmla="*/ 8 h 32"/>
                <a:gd name="T6" fmla="*/ 39 w 39"/>
                <a:gd name="T7" fmla="*/ 32 h 32"/>
                <a:gd name="T8" fmla="*/ 33 w 39"/>
                <a:gd name="T9" fmla="*/ 7 h 32"/>
                <a:gd name="T10" fmla="*/ 33 w 39"/>
                <a:gd name="T11" fmla="*/ 7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33" y="7"/>
                  </a:moveTo>
                  <a:lnTo>
                    <a:pt x="3" y="0"/>
                  </a:lnTo>
                  <a:lnTo>
                    <a:pt x="0" y="8"/>
                  </a:lnTo>
                  <a:lnTo>
                    <a:pt x="39" y="32"/>
                  </a:lnTo>
                  <a:lnTo>
                    <a:pt x="33" y="7"/>
                  </a:lnTo>
                  <a:close/>
                </a:path>
              </a:pathLst>
            </a:custGeom>
            <a:solidFill>
              <a:srgbClr val="000000"/>
            </a:solidFill>
            <a:ln w="9525">
              <a:noFill/>
              <a:round/>
              <a:headEnd/>
              <a:tailEnd/>
            </a:ln>
          </p:spPr>
          <p:txBody>
            <a:bodyPr/>
            <a:lstStyle/>
            <a:p>
              <a:endParaRPr lang="en-US"/>
            </a:p>
          </p:txBody>
        </p:sp>
        <p:sp>
          <p:nvSpPr>
            <p:cNvPr id="10372" name="Freeform 31"/>
            <p:cNvSpPr>
              <a:spLocks/>
            </p:cNvSpPr>
            <p:nvPr/>
          </p:nvSpPr>
          <p:spPr bwMode="auto">
            <a:xfrm>
              <a:off x="5960587" y="1939310"/>
              <a:ext cx="495856" cy="850370"/>
            </a:xfrm>
            <a:custGeom>
              <a:avLst/>
              <a:gdLst>
                <a:gd name="T0" fmla="*/ 181 w 214"/>
                <a:gd name="T1" fmla="*/ 0 h 367"/>
                <a:gd name="T2" fmla="*/ 131 w 214"/>
                <a:gd name="T3" fmla="*/ 168 h 367"/>
                <a:gd name="T4" fmla="*/ 0 w 214"/>
                <a:gd name="T5" fmla="*/ 354 h 367"/>
                <a:gd name="T6" fmla="*/ 39 w 214"/>
                <a:gd name="T7" fmla="*/ 367 h 367"/>
                <a:gd name="T8" fmla="*/ 39 w 214"/>
                <a:gd name="T9" fmla="*/ 365 h 367"/>
                <a:gd name="T10" fmla="*/ 44 w 214"/>
                <a:gd name="T11" fmla="*/ 362 h 367"/>
                <a:gd name="T12" fmla="*/ 48 w 214"/>
                <a:gd name="T13" fmla="*/ 360 h 367"/>
                <a:gd name="T14" fmla="*/ 51 w 214"/>
                <a:gd name="T15" fmla="*/ 356 h 367"/>
                <a:gd name="T16" fmla="*/ 56 w 214"/>
                <a:gd name="T17" fmla="*/ 354 h 367"/>
                <a:gd name="T18" fmla="*/ 62 w 214"/>
                <a:gd name="T19" fmla="*/ 353 h 367"/>
                <a:gd name="T20" fmla="*/ 67 w 214"/>
                <a:gd name="T21" fmla="*/ 347 h 367"/>
                <a:gd name="T22" fmla="*/ 74 w 214"/>
                <a:gd name="T23" fmla="*/ 344 h 367"/>
                <a:gd name="T24" fmla="*/ 80 w 214"/>
                <a:gd name="T25" fmla="*/ 340 h 367"/>
                <a:gd name="T26" fmla="*/ 87 w 214"/>
                <a:gd name="T27" fmla="*/ 337 h 367"/>
                <a:gd name="T28" fmla="*/ 94 w 214"/>
                <a:gd name="T29" fmla="*/ 331 h 367"/>
                <a:gd name="T30" fmla="*/ 103 w 214"/>
                <a:gd name="T31" fmla="*/ 326 h 367"/>
                <a:gd name="T32" fmla="*/ 110 w 214"/>
                <a:gd name="T33" fmla="*/ 321 h 367"/>
                <a:gd name="T34" fmla="*/ 117 w 214"/>
                <a:gd name="T35" fmla="*/ 317 h 367"/>
                <a:gd name="T36" fmla="*/ 124 w 214"/>
                <a:gd name="T37" fmla="*/ 310 h 367"/>
                <a:gd name="T38" fmla="*/ 133 w 214"/>
                <a:gd name="T39" fmla="*/ 305 h 367"/>
                <a:gd name="T40" fmla="*/ 140 w 214"/>
                <a:gd name="T41" fmla="*/ 299 h 367"/>
                <a:gd name="T42" fmla="*/ 147 w 214"/>
                <a:gd name="T43" fmla="*/ 294 h 367"/>
                <a:gd name="T44" fmla="*/ 154 w 214"/>
                <a:gd name="T45" fmla="*/ 289 h 367"/>
                <a:gd name="T46" fmla="*/ 161 w 214"/>
                <a:gd name="T47" fmla="*/ 282 h 367"/>
                <a:gd name="T48" fmla="*/ 168 w 214"/>
                <a:gd name="T49" fmla="*/ 276 h 367"/>
                <a:gd name="T50" fmla="*/ 175 w 214"/>
                <a:gd name="T51" fmla="*/ 271 h 367"/>
                <a:gd name="T52" fmla="*/ 181 w 214"/>
                <a:gd name="T53" fmla="*/ 266 h 367"/>
                <a:gd name="T54" fmla="*/ 188 w 214"/>
                <a:gd name="T55" fmla="*/ 259 h 367"/>
                <a:gd name="T56" fmla="*/ 193 w 214"/>
                <a:gd name="T57" fmla="*/ 255 h 367"/>
                <a:gd name="T58" fmla="*/ 197 w 214"/>
                <a:gd name="T59" fmla="*/ 250 h 367"/>
                <a:gd name="T60" fmla="*/ 204 w 214"/>
                <a:gd name="T61" fmla="*/ 241 h 367"/>
                <a:gd name="T62" fmla="*/ 211 w 214"/>
                <a:gd name="T63" fmla="*/ 232 h 367"/>
                <a:gd name="T64" fmla="*/ 211 w 214"/>
                <a:gd name="T65" fmla="*/ 221 h 367"/>
                <a:gd name="T66" fmla="*/ 212 w 214"/>
                <a:gd name="T67" fmla="*/ 213 h 367"/>
                <a:gd name="T68" fmla="*/ 212 w 214"/>
                <a:gd name="T69" fmla="*/ 205 h 367"/>
                <a:gd name="T70" fmla="*/ 212 w 214"/>
                <a:gd name="T71" fmla="*/ 200 h 367"/>
                <a:gd name="T72" fmla="*/ 212 w 214"/>
                <a:gd name="T73" fmla="*/ 195 h 367"/>
                <a:gd name="T74" fmla="*/ 214 w 214"/>
                <a:gd name="T75" fmla="*/ 190 h 367"/>
                <a:gd name="T76" fmla="*/ 212 w 214"/>
                <a:gd name="T77" fmla="*/ 182 h 367"/>
                <a:gd name="T78" fmla="*/ 212 w 214"/>
                <a:gd name="T79" fmla="*/ 177 h 367"/>
                <a:gd name="T80" fmla="*/ 212 w 214"/>
                <a:gd name="T81" fmla="*/ 170 h 367"/>
                <a:gd name="T82" fmla="*/ 212 w 214"/>
                <a:gd name="T83" fmla="*/ 165 h 367"/>
                <a:gd name="T84" fmla="*/ 211 w 214"/>
                <a:gd name="T85" fmla="*/ 158 h 367"/>
                <a:gd name="T86" fmla="*/ 211 w 214"/>
                <a:gd name="T87" fmla="*/ 152 h 367"/>
                <a:gd name="T88" fmla="*/ 211 w 214"/>
                <a:gd name="T89" fmla="*/ 145 h 367"/>
                <a:gd name="T90" fmla="*/ 211 w 214"/>
                <a:gd name="T91" fmla="*/ 142 h 367"/>
                <a:gd name="T92" fmla="*/ 209 w 214"/>
                <a:gd name="T93" fmla="*/ 135 h 367"/>
                <a:gd name="T94" fmla="*/ 209 w 214"/>
                <a:gd name="T95" fmla="*/ 129 h 367"/>
                <a:gd name="T96" fmla="*/ 207 w 214"/>
                <a:gd name="T97" fmla="*/ 124 h 367"/>
                <a:gd name="T98" fmla="*/ 207 w 214"/>
                <a:gd name="T99" fmla="*/ 119 h 367"/>
                <a:gd name="T100" fmla="*/ 204 w 214"/>
                <a:gd name="T101" fmla="*/ 110 h 367"/>
                <a:gd name="T102" fmla="*/ 204 w 214"/>
                <a:gd name="T103" fmla="*/ 101 h 367"/>
                <a:gd name="T104" fmla="*/ 202 w 214"/>
                <a:gd name="T105" fmla="*/ 94 h 367"/>
                <a:gd name="T106" fmla="*/ 200 w 214"/>
                <a:gd name="T107" fmla="*/ 90 h 367"/>
                <a:gd name="T108" fmla="*/ 200 w 214"/>
                <a:gd name="T109" fmla="*/ 87 h 367"/>
                <a:gd name="T110" fmla="*/ 181 w 214"/>
                <a:gd name="T111" fmla="*/ 0 h 367"/>
                <a:gd name="T112" fmla="*/ 181 w 214"/>
                <a:gd name="T113" fmla="*/ 0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
                <a:gd name="T172" fmla="*/ 0 h 367"/>
                <a:gd name="T173" fmla="*/ 214 w 214"/>
                <a:gd name="T174" fmla="*/ 367 h 3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 h="367">
                  <a:moveTo>
                    <a:pt x="181" y="0"/>
                  </a:moveTo>
                  <a:lnTo>
                    <a:pt x="131" y="168"/>
                  </a:lnTo>
                  <a:lnTo>
                    <a:pt x="0" y="354"/>
                  </a:lnTo>
                  <a:lnTo>
                    <a:pt x="39" y="367"/>
                  </a:lnTo>
                  <a:lnTo>
                    <a:pt x="39" y="365"/>
                  </a:lnTo>
                  <a:lnTo>
                    <a:pt x="44" y="362"/>
                  </a:lnTo>
                  <a:lnTo>
                    <a:pt x="48" y="360"/>
                  </a:lnTo>
                  <a:lnTo>
                    <a:pt x="51" y="356"/>
                  </a:lnTo>
                  <a:lnTo>
                    <a:pt x="56" y="354"/>
                  </a:lnTo>
                  <a:lnTo>
                    <a:pt x="62" y="353"/>
                  </a:lnTo>
                  <a:lnTo>
                    <a:pt x="67" y="347"/>
                  </a:lnTo>
                  <a:lnTo>
                    <a:pt x="74" y="344"/>
                  </a:lnTo>
                  <a:lnTo>
                    <a:pt x="80" y="340"/>
                  </a:lnTo>
                  <a:lnTo>
                    <a:pt x="87" y="337"/>
                  </a:lnTo>
                  <a:lnTo>
                    <a:pt x="94" y="331"/>
                  </a:lnTo>
                  <a:lnTo>
                    <a:pt x="103" y="326"/>
                  </a:lnTo>
                  <a:lnTo>
                    <a:pt x="110" y="321"/>
                  </a:lnTo>
                  <a:lnTo>
                    <a:pt x="117" y="317"/>
                  </a:lnTo>
                  <a:lnTo>
                    <a:pt x="124" y="310"/>
                  </a:lnTo>
                  <a:lnTo>
                    <a:pt x="133" y="305"/>
                  </a:lnTo>
                  <a:lnTo>
                    <a:pt x="140" y="299"/>
                  </a:lnTo>
                  <a:lnTo>
                    <a:pt x="147" y="294"/>
                  </a:lnTo>
                  <a:lnTo>
                    <a:pt x="154" y="289"/>
                  </a:lnTo>
                  <a:lnTo>
                    <a:pt x="161" y="282"/>
                  </a:lnTo>
                  <a:lnTo>
                    <a:pt x="168" y="276"/>
                  </a:lnTo>
                  <a:lnTo>
                    <a:pt x="175" y="271"/>
                  </a:lnTo>
                  <a:lnTo>
                    <a:pt x="181" y="266"/>
                  </a:lnTo>
                  <a:lnTo>
                    <a:pt x="188" y="259"/>
                  </a:lnTo>
                  <a:lnTo>
                    <a:pt x="193" y="255"/>
                  </a:lnTo>
                  <a:lnTo>
                    <a:pt x="197" y="250"/>
                  </a:lnTo>
                  <a:lnTo>
                    <a:pt x="204" y="241"/>
                  </a:lnTo>
                  <a:lnTo>
                    <a:pt x="211" y="232"/>
                  </a:lnTo>
                  <a:lnTo>
                    <a:pt x="211" y="221"/>
                  </a:lnTo>
                  <a:lnTo>
                    <a:pt x="212" y="213"/>
                  </a:lnTo>
                  <a:lnTo>
                    <a:pt x="212" y="205"/>
                  </a:lnTo>
                  <a:lnTo>
                    <a:pt x="212" y="200"/>
                  </a:lnTo>
                  <a:lnTo>
                    <a:pt x="212" y="195"/>
                  </a:lnTo>
                  <a:lnTo>
                    <a:pt x="214" y="190"/>
                  </a:lnTo>
                  <a:lnTo>
                    <a:pt x="212" y="182"/>
                  </a:lnTo>
                  <a:lnTo>
                    <a:pt x="212" y="177"/>
                  </a:lnTo>
                  <a:lnTo>
                    <a:pt x="212" y="170"/>
                  </a:lnTo>
                  <a:lnTo>
                    <a:pt x="212" y="165"/>
                  </a:lnTo>
                  <a:lnTo>
                    <a:pt x="211" y="158"/>
                  </a:lnTo>
                  <a:lnTo>
                    <a:pt x="211" y="152"/>
                  </a:lnTo>
                  <a:lnTo>
                    <a:pt x="211" y="145"/>
                  </a:lnTo>
                  <a:lnTo>
                    <a:pt x="211" y="142"/>
                  </a:lnTo>
                  <a:lnTo>
                    <a:pt x="209" y="135"/>
                  </a:lnTo>
                  <a:lnTo>
                    <a:pt x="209" y="129"/>
                  </a:lnTo>
                  <a:lnTo>
                    <a:pt x="207" y="124"/>
                  </a:lnTo>
                  <a:lnTo>
                    <a:pt x="207" y="119"/>
                  </a:lnTo>
                  <a:lnTo>
                    <a:pt x="204" y="110"/>
                  </a:lnTo>
                  <a:lnTo>
                    <a:pt x="204" y="101"/>
                  </a:lnTo>
                  <a:lnTo>
                    <a:pt x="202" y="94"/>
                  </a:lnTo>
                  <a:lnTo>
                    <a:pt x="200" y="90"/>
                  </a:lnTo>
                  <a:lnTo>
                    <a:pt x="200" y="87"/>
                  </a:lnTo>
                  <a:lnTo>
                    <a:pt x="181" y="0"/>
                  </a:lnTo>
                  <a:close/>
                </a:path>
              </a:pathLst>
            </a:custGeom>
            <a:solidFill>
              <a:srgbClr val="000000"/>
            </a:solidFill>
            <a:ln w="9525">
              <a:noFill/>
              <a:round/>
              <a:headEnd/>
              <a:tailEnd/>
            </a:ln>
          </p:spPr>
          <p:txBody>
            <a:bodyPr/>
            <a:lstStyle/>
            <a:p>
              <a:endParaRPr lang="en-US"/>
            </a:p>
          </p:txBody>
        </p:sp>
        <p:sp>
          <p:nvSpPr>
            <p:cNvPr id="10373" name="Freeform 32"/>
            <p:cNvSpPr>
              <a:spLocks/>
            </p:cNvSpPr>
            <p:nvPr/>
          </p:nvSpPr>
          <p:spPr bwMode="auto">
            <a:xfrm>
              <a:off x="6609371" y="1902237"/>
              <a:ext cx="132074" cy="373051"/>
            </a:xfrm>
            <a:custGeom>
              <a:avLst/>
              <a:gdLst>
                <a:gd name="T0" fmla="*/ 14 w 57"/>
                <a:gd name="T1" fmla="*/ 0 h 161"/>
                <a:gd name="T2" fmla="*/ 0 w 57"/>
                <a:gd name="T3" fmla="*/ 26 h 161"/>
                <a:gd name="T4" fmla="*/ 14 w 57"/>
                <a:gd name="T5" fmla="*/ 41 h 161"/>
                <a:gd name="T6" fmla="*/ 2 w 57"/>
                <a:gd name="T7" fmla="*/ 104 h 161"/>
                <a:gd name="T8" fmla="*/ 35 w 57"/>
                <a:gd name="T9" fmla="*/ 161 h 161"/>
                <a:gd name="T10" fmla="*/ 57 w 57"/>
                <a:gd name="T11" fmla="*/ 58 h 161"/>
                <a:gd name="T12" fmla="*/ 35 w 57"/>
                <a:gd name="T13" fmla="*/ 44 h 161"/>
                <a:gd name="T14" fmla="*/ 35 w 57"/>
                <a:gd name="T15" fmla="*/ 5 h 161"/>
                <a:gd name="T16" fmla="*/ 14 w 57"/>
                <a:gd name="T17" fmla="*/ 0 h 161"/>
                <a:gd name="T18" fmla="*/ 14 w 57"/>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61"/>
                <a:gd name="T32" fmla="*/ 57 w 57"/>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61">
                  <a:moveTo>
                    <a:pt x="14" y="0"/>
                  </a:moveTo>
                  <a:lnTo>
                    <a:pt x="0" y="26"/>
                  </a:lnTo>
                  <a:lnTo>
                    <a:pt x="14" y="41"/>
                  </a:lnTo>
                  <a:lnTo>
                    <a:pt x="2" y="104"/>
                  </a:lnTo>
                  <a:lnTo>
                    <a:pt x="35" y="161"/>
                  </a:lnTo>
                  <a:lnTo>
                    <a:pt x="57" y="58"/>
                  </a:lnTo>
                  <a:lnTo>
                    <a:pt x="35" y="44"/>
                  </a:lnTo>
                  <a:lnTo>
                    <a:pt x="35" y="5"/>
                  </a:lnTo>
                  <a:lnTo>
                    <a:pt x="14" y="0"/>
                  </a:lnTo>
                  <a:close/>
                </a:path>
              </a:pathLst>
            </a:custGeom>
            <a:solidFill>
              <a:srgbClr val="000000"/>
            </a:solidFill>
            <a:ln w="9525">
              <a:noFill/>
              <a:round/>
              <a:headEnd/>
              <a:tailEnd/>
            </a:ln>
          </p:spPr>
          <p:txBody>
            <a:bodyPr/>
            <a:lstStyle/>
            <a:p>
              <a:endParaRPr lang="en-US"/>
            </a:p>
          </p:txBody>
        </p:sp>
        <p:sp>
          <p:nvSpPr>
            <p:cNvPr id="10374" name="Freeform 33"/>
            <p:cNvSpPr>
              <a:spLocks/>
            </p:cNvSpPr>
            <p:nvPr/>
          </p:nvSpPr>
          <p:spPr bwMode="auto">
            <a:xfrm>
              <a:off x="6551444" y="1786383"/>
              <a:ext cx="106586" cy="106586"/>
            </a:xfrm>
            <a:custGeom>
              <a:avLst/>
              <a:gdLst>
                <a:gd name="T0" fmla="*/ 23 w 46"/>
                <a:gd name="T1" fmla="*/ 0 h 46"/>
                <a:gd name="T2" fmla="*/ 0 w 46"/>
                <a:gd name="T3" fmla="*/ 11 h 46"/>
                <a:gd name="T4" fmla="*/ 25 w 46"/>
                <a:gd name="T5" fmla="*/ 46 h 46"/>
                <a:gd name="T6" fmla="*/ 46 w 46"/>
                <a:gd name="T7" fmla="*/ 7 h 46"/>
                <a:gd name="T8" fmla="*/ 41 w 46"/>
                <a:gd name="T9" fmla="*/ 6 h 46"/>
                <a:gd name="T10" fmla="*/ 35 w 46"/>
                <a:gd name="T11" fmla="*/ 2 h 46"/>
                <a:gd name="T12" fmla="*/ 27 w 46"/>
                <a:gd name="T13" fmla="*/ 0 h 46"/>
                <a:gd name="T14" fmla="*/ 23 w 46"/>
                <a:gd name="T15" fmla="*/ 0 h 46"/>
                <a:gd name="T16" fmla="*/ 23 w 46"/>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6"/>
                <a:gd name="T29" fmla="*/ 46 w 4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6">
                  <a:moveTo>
                    <a:pt x="23" y="0"/>
                  </a:moveTo>
                  <a:lnTo>
                    <a:pt x="0" y="11"/>
                  </a:lnTo>
                  <a:lnTo>
                    <a:pt x="25" y="46"/>
                  </a:lnTo>
                  <a:lnTo>
                    <a:pt x="46" y="7"/>
                  </a:lnTo>
                  <a:lnTo>
                    <a:pt x="41" y="6"/>
                  </a:lnTo>
                  <a:lnTo>
                    <a:pt x="35" y="2"/>
                  </a:lnTo>
                  <a:lnTo>
                    <a:pt x="27" y="0"/>
                  </a:lnTo>
                  <a:lnTo>
                    <a:pt x="23" y="0"/>
                  </a:lnTo>
                  <a:close/>
                </a:path>
              </a:pathLst>
            </a:custGeom>
            <a:solidFill>
              <a:srgbClr val="000000"/>
            </a:solidFill>
            <a:ln w="9525">
              <a:noFill/>
              <a:round/>
              <a:headEnd/>
              <a:tailEnd/>
            </a:ln>
          </p:spPr>
          <p:txBody>
            <a:bodyPr/>
            <a:lstStyle/>
            <a:p>
              <a:endParaRPr lang="en-US"/>
            </a:p>
          </p:txBody>
        </p:sp>
        <p:sp>
          <p:nvSpPr>
            <p:cNvPr id="10375" name="Freeform 34"/>
            <p:cNvSpPr>
              <a:spLocks/>
            </p:cNvSpPr>
            <p:nvPr/>
          </p:nvSpPr>
          <p:spPr bwMode="auto">
            <a:xfrm>
              <a:off x="5833148" y="2764193"/>
              <a:ext cx="217806" cy="132074"/>
            </a:xfrm>
            <a:custGeom>
              <a:avLst/>
              <a:gdLst>
                <a:gd name="T0" fmla="*/ 33 w 94"/>
                <a:gd name="T1" fmla="*/ 0 h 57"/>
                <a:gd name="T2" fmla="*/ 0 w 94"/>
                <a:gd name="T3" fmla="*/ 32 h 57"/>
                <a:gd name="T4" fmla="*/ 14 w 94"/>
                <a:gd name="T5" fmla="*/ 41 h 57"/>
                <a:gd name="T6" fmla="*/ 33 w 94"/>
                <a:gd name="T7" fmla="*/ 27 h 57"/>
                <a:gd name="T8" fmla="*/ 39 w 94"/>
                <a:gd name="T9" fmla="*/ 34 h 57"/>
                <a:gd name="T10" fmla="*/ 23 w 94"/>
                <a:gd name="T11" fmla="*/ 57 h 57"/>
                <a:gd name="T12" fmla="*/ 37 w 94"/>
                <a:gd name="T13" fmla="*/ 57 h 57"/>
                <a:gd name="T14" fmla="*/ 48 w 94"/>
                <a:gd name="T15" fmla="*/ 46 h 57"/>
                <a:gd name="T16" fmla="*/ 48 w 94"/>
                <a:gd name="T17" fmla="*/ 55 h 57"/>
                <a:gd name="T18" fmla="*/ 64 w 94"/>
                <a:gd name="T19" fmla="*/ 53 h 57"/>
                <a:gd name="T20" fmla="*/ 94 w 94"/>
                <a:gd name="T21" fmla="*/ 23 h 57"/>
                <a:gd name="T22" fmla="*/ 78 w 94"/>
                <a:gd name="T23" fmla="*/ 20 h 57"/>
                <a:gd name="T24" fmla="*/ 65 w 94"/>
                <a:gd name="T25" fmla="*/ 30 h 57"/>
                <a:gd name="T26" fmla="*/ 57 w 94"/>
                <a:gd name="T27" fmla="*/ 16 h 57"/>
                <a:gd name="T28" fmla="*/ 42 w 94"/>
                <a:gd name="T29" fmla="*/ 16 h 57"/>
                <a:gd name="T30" fmla="*/ 51 w 94"/>
                <a:gd name="T31" fmla="*/ 0 h 57"/>
                <a:gd name="T32" fmla="*/ 33 w 94"/>
                <a:gd name="T33" fmla="*/ 0 h 57"/>
                <a:gd name="T34" fmla="*/ 33 w 94"/>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4"/>
                <a:gd name="T55" fmla="*/ 0 h 57"/>
                <a:gd name="T56" fmla="*/ 94 w 94"/>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4" h="57">
                  <a:moveTo>
                    <a:pt x="33" y="0"/>
                  </a:moveTo>
                  <a:lnTo>
                    <a:pt x="0" y="32"/>
                  </a:lnTo>
                  <a:lnTo>
                    <a:pt x="14" y="41"/>
                  </a:lnTo>
                  <a:lnTo>
                    <a:pt x="33" y="27"/>
                  </a:lnTo>
                  <a:lnTo>
                    <a:pt x="39" y="34"/>
                  </a:lnTo>
                  <a:lnTo>
                    <a:pt x="23" y="57"/>
                  </a:lnTo>
                  <a:lnTo>
                    <a:pt x="37" y="57"/>
                  </a:lnTo>
                  <a:lnTo>
                    <a:pt x="48" y="46"/>
                  </a:lnTo>
                  <a:lnTo>
                    <a:pt x="48" y="55"/>
                  </a:lnTo>
                  <a:lnTo>
                    <a:pt x="64" y="53"/>
                  </a:lnTo>
                  <a:lnTo>
                    <a:pt x="94" y="23"/>
                  </a:lnTo>
                  <a:lnTo>
                    <a:pt x="78" y="20"/>
                  </a:lnTo>
                  <a:lnTo>
                    <a:pt x="65" y="30"/>
                  </a:lnTo>
                  <a:lnTo>
                    <a:pt x="57" y="16"/>
                  </a:lnTo>
                  <a:lnTo>
                    <a:pt x="42" y="16"/>
                  </a:lnTo>
                  <a:lnTo>
                    <a:pt x="51" y="0"/>
                  </a:lnTo>
                  <a:lnTo>
                    <a:pt x="33" y="0"/>
                  </a:lnTo>
                  <a:close/>
                </a:path>
              </a:pathLst>
            </a:custGeom>
            <a:solidFill>
              <a:srgbClr val="000000"/>
            </a:solidFill>
            <a:ln w="9525">
              <a:noFill/>
              <a:round/>
              <a:headEnd/>
              <a:tailEnd/>
            </a:ln>
          </p:spPr>
          <p:txBody>
            <a:bodyPr/>
            <a:lstStyle/>
            <a:p>
              <a:endParaRPr lang="en-US"/>
            </a:p>
          </p:txBody>
        </p:sp>
        <p:sp>
          <p:nvSpPr>
            <p:cNvPr id="10376" name="Freeform 35"/>
            <p:cNvSpPr>
              <a:spLocks/>
            </p:cNvSpPr>
            <p:nvPr/>
          </p:nvSpPr>
          <p:spPr bwMode="auto">
            <a:xfrm>
              <a:off x="7248886" y="2826754"/>
              <a:ext cx="90366" cy="74147"/>
            </a:xfrm>
            <a:custGeom>
              <a:avLst/>
              <a:gdLst>
                <a:gd name="T0" fmla="*/ 4 w 39"/>
                <a:gd name="T1" fmla="*/ 0 h 32"/>
                <a:gd name="T2" fmla="*/ 0 w 39"/>
                <a:gd name="T3" fmla="*/ 21 h 32"/>
                <a:gd name="T4" fmla="*/ 18 w 39"/>
                <a:gd name="T5" fmla="*/ 19 h 32"/>
                <a:gd name="T6" fmla="*/ 22 w 39"/>
                <a:gd name="T7" fmla="*/ 32 h 32"/>
                <a:gd name="T8" fmla="*/ 38 w 39"/>
                <a:gd name="T9" fmla="*/ 21 h 32"/>
                <a:gd name="T10" fmla="*/ 39 w 39"/>
                <a:gd name="T11" fmla="*/ 7 h 32"/>
                <a:gd name="T12" fmla="*/ 4 w 39"/>
                <a:gd name="T13" fmla="*/ 0 h 32"/>
                <a:gd name="T14" fmla="*/ 4 w 39"/>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2"/>
                <a:gd name="T26" fmla="*/ 39 w 39"/>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2">
                  <a:moveTo>
                    <a:pt x="4" y="0"/>
                  </a:moveTo>
                  <a:lnTo>
                    <a:pt x="0" y="21"/>
                  </a:lnTo>
                  <a:lnTo>
                    <a:pt x="18" y="19"/>
                  </a:lnTo>
                  <a:lnTo>
                    <a:pt x="22" y="32"/>
                  </a:lnTo>
                  <a:lnTo>
                    <a:pt x="38" y="21"/>
                  </a:lnTo>
                  <a:lnTo>
                    <a:pt x="39" y="7"/>
                  </a:lnTo>
                  <a:lnTo>
                    <a:pt x="4" y="0"/>
                  </a:lnTo>
                  <a:close/>
                </a:path>
              </a:pathLst>
            </a:custGeom>
            <a:solidFill>
              <a:srgbClr val="FFE6D9"/>
            </a:solidFill>
            <a:ln w="9525">
              <a:noFill/>
              <a:round/>
              <a:headEnd/>
              <a:tailEnd/>
            </a:ln>
          </p:spPr>
          <p:txBody>
            <a:bodyPr/>
            <a:lstStyle/>
            <a:p>
              <a:endParaRPr lang="en-US"/>
            </a:p>
          </p:txBody>
        </p:sp>
        <p:sp>
          <p:nvSpPr>
            <p:cNvPr id="10377" name="Freeform 36"/>
            <p:cNvSpPr>
              <a:spLocks/>
            </p:cNvSpPr>
            <p:nvPr/>
          </p:nvSpPr>
          <p:spPr bwMode="auto">
            <a:xfrm>
              <a:off x="6514371" y="2546387"/>
              <a:ext cx="164513" cy="345246"/>
            </a:xfrm>
            <a:custGeom>
              <a:avLst/>
              <a:gdLst>
                <a:gd name="T0" fmla="*/ 0 w 71"/>
                <a:gd name="T1" fmla="*/ 137 h 149"/>
                <a:gd name="T2" fmla="*/ 71 w 71"/>
                <a:gd name="T3" fmla="*/ 0 h 149"/>
                <a:gd name="T4" fmla="*/ 71 w 71"/>
                <a:gd name="T5" fmla="*/ 34 h 149"/>
                <a:gd name="T6" fmla="*/ 34 w 71"/>
                <a:gd name="T7" fmla="*/ 149 h 149"/>
                <a:gd name="T8" fmla="*/ 0 w 71"/>
                <a:gd name="T9" fmla="*/ 137 h 149"/>
                <a:gd name="T10" fmla="*/ 0 w 71"/>
                <a:gd name="T11" fmla="*/ 137 h 149"/>
                <a:gd name="T12" fmla="*/ 0 60000 65536"/>
                <a:gd name="T13" fmla="*/ 0 60000 65536"/>
                <a:gd name="T14" fmla="*/ 0 60000 65536"/>
                <a:gd name="T15" fmla="*/ 0 60000 65536"/>
                <a:gd name="T16" fmla="*/ 0 60000 65536"/>
                <a:gd name="T17" fmla="*/ 0 60000 65536"/>
                <a:gd name="T18" fmla="*/ 0 w 71"/>
                <a:gd name="T19" fmla="*/ 0 h 149"/>
                <a:gd name="T20" fmla="*/ 71 w 71"/>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71" h="149">
                  <a:moveTo>
                    <a:pt x="0" y="137"/>
                  </a:moveTo>
                  <a:lnTo>
                    <a:pt x="71" y="0"/>
                  </a:lnTo>
                  <a:lnTo>
                    <a:pt x="71" y="34"/>
                  </a:lnTo>
                  <a:lnTo>
                    <a:pt x="34" y="149"/>
                  </a:lnTo>
                  <a:lnTo>
                    <a:pt x="0" y="137"/>
                  </a:lnTo>
                  <a:close/>
                </a:path>
              </a:pathLst>
            </a:custGeom>
            <a:solidFill>
              <a:srgbClr val="FFFFFF"/>
            </a:solidFill>
            <a:ln w="9525">
              <a:noFill/>
              <a:round/>
              <a:headEnd/>
              <a:tailEnd/>
            </a:ln>
          </p:spPr>
          <p:txBody>
            <a:bodyPr/>
            <a:lstStyle/>
            <a:p>
              <a:endParaRPr lang="en-US"/>
            </a:p>
          </p:txBody>
        </p:sp>
      </p:grpSp>
      <p:grpSp>
        <p:nvGrpSpPr>
          <p:cNvPr id="30" name="Group 57"/>
          <p:cNvGrpSpPr>
            <a:grpSpLocks/>
          </p:cNvGrpSpPr>
          <p:nvPr/>
        </p:nvGrpSpPr>
        <p:grpSpPr bwMode="auto">
          <a:xfrm>
            <a:off x="3500438" y="1428750"/>
            <a:ext cx="1785937" cy="2374900"/>
            <a:chOff x="6160880" y="1214422"/>
            <a:chExt cx="2554525" cy="4429156"/>
          </a:xfrm>
        </p:grpSpPr>
        <p:sp>
          <p:nvSpPr>
            <p:cNvPr id="10334" name="Freeform 6"/>
            <p:cNvSpPr>
              <a:spLocks/>
            </p:cNvSpPr>
            <p:nvPr/>
          </p:nvSpPr>
          <p:spPr bwMode="auto">
            <a:xfrm flipH="1">
              <a:off x="7057550" y="1876218"/>
              <a:ext cx="440945" cy="886917"/>
            </a:xfrm>
            <a:custGeom>
              <a:avLst/>
              <a:gdLst>
                <a:gd name="T0" fmla="*/ 0 w 179"/>
                <a:gd name="T1" fmla="*/ 36 h 327"/>
                <a:gd name="T2" fmla="*/ 48 w 179"/>
                <a:gd name="T3" fmla="*/ 15 h 327"/>
                <a:gd name="T4" fmla="*/ 155 w 179"/>
                <a:gd name="T5" fmla="*/ 0 h 327"/>
                <a:gd name="T6" fmla="*/ 179 w 179"/>
                <a:gd name="T7" fmla="*/ 109 h 327"/>
                <a:gd name="T8" fmla="*/ 103 w 179"/>
                <a:gd name="T9" fmla="*/ 327 h 327"/>
                <a:gd name="T10" fmla="*/ 0 w 179"/>
                <a:gd name="T11" fmla="*/ 36 h 327"/>
                <a:gd name="T12" fmla="*/ 0 w 179"/>
                <a:gd name="T13" fmla="*/ 36 h 327"/>
                <a:gd name="T14" fmla="*/ 0 60000 65536"/>
                <a:gd name="T15" fmla="*/ 0 60000 65536"/>
                <a:gd name="T16" fmla="*/ 0 60000 65536"/>
                <a:gd name="T17" fmla="*/ 0 60000 65536"/>
                <a:gd name="T18" fmla="*/ 0 60000 65536"/>
                <a:gd name="T19" fmla="*/ 0 60000 65536"/>
                <a:gd name="T20" fmla="*/ 0 60000 65536"/>
                <a:gd name="T21" fmla="*/ 0 w 179"/>
                <a:gd name="T22" fmla="*/ 0 h 327"/>
                <a:gd name="T23" fmla="*/ 179 w 179"/>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327">
                  <a:moveTo>
                    <a:pt x="0" y="36"/>
                  </a:moveTo>
                  <a:lnTo>
                    <a:pt x="48" y="15"/>
                  </a:lnTo>
                  <a:lnTo>
                    <a:pt x="155" y="0"/>
                  </a:lnTo>
                  <a:lnTo>
                    <a:pt x="179" y="109"/>
                  </a:lnTo>
                  <a:lnTo>
                    <a:pt x="103" y="327"/>
                  </a:lnTo>
                  <a:lnTo>
                    <a:pt x="0" y="36"/>
                  </a:lnTo>
                  <a:close/>
                </a:path>
              </a:pathLst>
            </a:custGeom>
            <a:solidFill>
              <a:srgbClr val="FFFFFF"/>
            </a:solidFill>
            <a:ln w="9525">
              <a:noFill/>
              <a:round/>
              <a:headEnd/>
              <a:tailEnd/>
            </a:ln>
          </p:spPr>
          <p:txBody>
            <a:bodyPr/>
            <a:lstStyle/>
            <a:p>
              <a:endParaRPr lang="en-US"/>
            </a:p>
          </p:txBody>
        </p:sp>
        <p:sp>
          <p:nvSpPr>
            <p:cNvPr id="10335" name="Freeform 10"/>
            <p:cNvSpPr>
              <a:spLocks/>
            </p:cNvSpPr>
            <p:nvPr/>
          </p:nvSpPr>
          <p:spPr bwMode="auto">
            <a:xfrm flipH="1">
              <a:off x="6175661" y="3262195"/>
              <a:ext cx="295605" cy="249530"/>
            </a:xfrm>
            <a:custGeom>
              <a:avLst/>
              <a:gdLst>
                <a:gd name="T0" fmla="*/ 0 w 120"/>
                <a:gd name="T1" fmla="*/ 14 h 92"/>
                <a:gd name="T2" fmla="*/ 35 w 120"/>
                <a:gd name="T3" fmla="*/ 82 h 92"/>
                <a:gd name="T4" fmla="*/ 64 w 120"/>
                <a:gd name="T5" fmla="*/ 92 h 92"/>
                <a:gd name="T6" fmla="*/ 83 w 120"/>
                <a:gd name="T7" fmla="*/ 62 h 92"/>
                <a:gd name="T8" fmla="*/ 106 w 120"/>
                <a:gd name="T9" fmla="*/ 75 h 92"/>
                <a:gd name="T10" fmla="*/ 120 w 120"/>
                <a:gd name="T11" fmla="*/ 37 h 92"/>
                <a:gd name="T12" fmla="*/ 64 w 120"/>
                <a:gd name="T13" fmla="*/ 0 h 92"/>
                <a:gd name="T14" fmla="*/ 0 w 120"/>
                <a:gd name="T15" fmla="*/ 14 h 92"/>
                <a:gd name="T16" fmla="*/ 0 w 120"/>
                <a:gd name="T17" fmla="*/ 14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92"/>
                <a:gd name="T29" fmla="*/ 120 w 120"/>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92">
                  <a:moveTo>
                    <a:pt x="0" y="14"/>
                  </a:moveTo>
                  <a:lnTo>
                    <a:pt x="35" y="82"/>
                  </a:lnTo>
                  <a:lnTo>
                    <a:pt x="64" y="92"/>
                  </a:lnTo>
                  <a:lnTo>
                    <a:pt x="83" y="62"/>
                  </a:lnTo>
                  <a:lnTo>
                    <a:pt x="106" y="75"/>
                  </a:lnTo>
                  <a:lnTo>
                    <a:pt x="120" y="37"/>
                  </a:lnTo>
                  <a:lnTo>
                    <a:pt x="64" y="0"/>
                  </a:lnTo>
                  <a:lnTo>
                    <a:pt x="0" y="14"/>
                  </a:lnTo>
                  <a:close/>
                </a:path>
              </a:pathLst>
            </a:custGeom>
            <a:solidFill>
              <a:srgbClr val="FFE6D9"/>
            </a:solidFill>
            <a:ln w="9525">
              <a:noFill/>
              <a:round/>
              <a:headEnd/>
              <a:tailEnd/>
            </a:ln>
          </p:spPr>
          <p:txBody>
            <a:bodyPr/>
            <a:lstStyle/>
            <a:p>
              <a:endParaRPr lang="en-US"/>
            </a:p>
          </p:txBody>
        </p:sp>
        <p:sp>
          <p:nvSpPr>
            <p:cNvPr id="10336" name="Freeform 65"/>
            <p:cNvSpPr>
              <a:spLocks/>
            </p:cNvSpPr>
            <p:nvPr/>
          </p:nvSpPr>
          <p:spPr bwMode="auto">
            <a:xfrm flipH="1">
              <a:off x="7769467" y="3465616"/>
              <a:ext cx="923768" cy="979135"/>
            </a:xfrm>
            <a:custGeom>
              <a:avLst/>
              <a:gdLst>
                <a:gd name="T0" fmla="*/ 39 w 375"/>
                <a:gd name="T1" fmla="*/ 56 h 361"/>
                <a:gd name="T2" fmla="*/ 0 w 375"/>
                <a:gd name="T3" fmla="*/ 345 h 361"/>
                <a:gd name="T4" fmla="*/ 120 w 375"/>
                <a:gd name="T5" fmla="*/ 361 h 361"/>
                <a:gd name="T6" fmla="*/ 320 w 375"/>
                <a:gd name="T7" fmla="*/ 329 h 361"/>
                <a:gd name="T8" fmla="*/ 375 w 375"/>
                <a:gd name="T9" fmla="*/ 0 h 361"/>
                <a:gd name="T10" fmla="*/ 39 w 375"/>
                <a:gd name="T11" fmla="*/ 56 h 361"/>
                <a:gd name="T12" fmla="*/ 39 w 375"/>
                <a:gd name="T13" fmla="*/ 56 h 361"/>
                <a:gd name="T14" fmla="*/ 0 60000 65536"/>
                <a:gd name="T15" fmla="*/ 0 60000 65536"/>
                <a:gd name="T16" fmla="*/ 0 60000 65536"/>
                <a:gd name="T17" fmla="*/ 0 60000 65536"/>
                <a:gd name="T18" fmla="*/ 0 60000 65536"/>
                <a:gd name="T19" fmla="*/ 0 60000 65536"/>
                <a:gd name="T20" fmla="*/ 0 60000 65536"/>
                <a:gd name="T21" fmla="*/ 0 w 375"/>
                <a:gd name="T22" fmla="*/ 0 h 361"/>
                <a:gd name="T23" fmla="*/ 375 w 375"/>
                <a:gd name="T24" fmla="*/ 361 h 3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361">
                  <a:moveTo>
                    <a:pt x="39" y="56"/>
                  </a:moveTo>
                  <a:lnTo>
                    <a:pt x="0" y="345"/>
                  </a:lnTo>
                  <a:lnTo>
                    <a:pt x="120" y="361"/>
                  </a:lnTo>
                  <a:lnTo>
                    <a:pt x="320" y="329"/>
                  </a:lnTo>
                  <a:lnTo>
                    <a:pt x="375" y="0"/>
                  </a:lnTo>
                  <a:lnTo>
                    <a:pt x="39" y="56"/>
                  </a:lnTo>
                  <a:close/>
                </a:path>
              </a:pathLst>
            </a:custGeom>
            <a:solidFill>
              <a:srgbClr val="FFCC00"/>
            </a:solidFill>
            <a:ln w="9525">
              <a:noFill/>
              <a:round/>
              <a:headEnd/>
              <a:tailEnd/>
            </a:ln>
          </p:spPr>
          <p:txBody>
            <a:bodyPr/>
            <a:lstStyle/>
            <a:p>
              <a:endParaRPr lang="en-US"/>
            </a:p>
          </p:txBody>
        </p:sp>
        <p:sp>
          <p:nvSpPr>
            <p:cNvPr id="10337" name="Freeform 69"/>
            <p:cNvSpPr>
              <a:spLocks/>
            </p:cNvSpPr>
            <p:nvPr/>
          </p:nvSpPr>
          <p:spPr bwMode="auto">
            <a:xfrm flipH="1">
              <a:off x="7148696" y="1453102"/>
              <a:ext cx="448335" cy="488211"/>
            </a:xfrm>
            <a:custGeom>
              <a:avLst/>
              <a:gdLst>
                <a:gd name="T0" fmla="*/ 182 w 182"/>
                <a:gd name="T1" fmla="*/ 4 h 180"/>
                <a:gd name="T2" fmla="*/ 175 w 182"/>
                <a:gd name="T3" fmla="*/ 55 h 180"/>
                <a:gd name="T4" fmla="*/ 141 w 182"/>
                <a:gd name="T5" fmla="*/ 180 h 180"/>
                <a:gd name="T6" fmla="*/ 54 w 182"/>
                <a:gd name="T7" fmla="*/ 146 h 180"/>
                <a:gd name="T8" fmla="*/ 8 w 182"/>
                <a:gd name="T9" fmla="*/ 93 h 180"/>
                <a:gd name="T10" fmla="*/ 0 w 182"/>
                <a:gd name="T11" fmla="*/ 47 h 180"/>
                <a:gd name="T12" fmla="*/ 0 w 182"/>
                <a:gd name="T13" fmla="*/ 45 h 180"/>
                <a:gd name="T14" fmla="*/ 5 w 182"/>
                <a:gd name="T15" fmla="*/ 43 h 180"/>
                <a:gd name="T16" fmla="*/ 8 w 182"/>
                <a:gd name="T17" fmla="*/ 41 h 180"/>
                <a:gd name="T18" fmla="*/ 15 w 182"/>
                <a:gd name="T19" fmla="*/ 38 h 180"/>
                <a:gd name="T20" fmla="*/ 23 w 182"/>
                <a:gd name="T21" fmla="*/ 34 h 180"/>
                <a:gd name="T22" fmla="*/ 31 w 182"/>
                <a:gd name="T23" fmla="*/ 31 h 180"/>
                <a:gd name="T24" fmla="*/ 40 w 182"/>
                <a:gd name="T25" fmla="*/ 27 h 180"/>
                <a:gd name="T26" fmla="*/ 51 w 182"/>
                <a:gd name="T27" fmla="*/ 23 h 180"/>
                <a:gd name="T28" fmla="*/ 60 w 182"/>
                <a:gd name="T29" fmla="*/ 18 h 180"/>
                <a:gd name="T30" fmla="*/ 69 w 182"/>
                <a:gd name="T31" fmla="*/ 15 h 180"/>
                <a:gd name="T32" fmla="*/ 78 w 182"/>
                <a:gd name="T33" fmla="*/ 9 h 180"/>
                <a:gd name="T34" fmla="*/ 86 w 182"/>
                <a:gd name="T35" fmla="*/ 8 h 180"/>
                <a:gd name="T36" fmla="*/ 92 w 182"/>
                <a:gd name="T37" fmla="*/ 2 h 180"/>
                <a:gd name="T38" fmla="*/ 99 w 182"/>
                <a:gd name="T39" fmla="*/ 0 h 180"/>
                <a:gd name="T40" fmla="*/ 102 w 182"/>
                <a:gd name="T41" fmla="*/ 0 h 180"/>
                <a:gd name="T42" fmla="*/ 106 w 182"/>
                <a:gd name="T43" fmla="*/ 0 h 180"/>
                <a:gd name="T44" fmla="*/ 109 w 182"/>
                <a:gd name="T45" fmla="*/ 0 h 180"/>
                <a:gd name="T46" fmla="*/ 118 w 182"/>
                <a:gd name="T47" fmla="*/ 0 h 180"/>
                <a:gd name="T48" fmla="*/ 124 w 182"/>
                <a:gd name="T49" fmla="*/ 0 h 180"/>
                <a:gd name="T50" fmla="*/ 131 w 182"/>
                <a:gd name="T51" fmla="*/ 0 h 180"/>
                <a:gd name="T52" fmla="*/ 138 w 182"/>
                <a:gd name="T53" fmla="*/ 0 h 180"/>
                <a:gd name="T54" fmla="*/ 145 w 182"/>
                <a:gd name="T55" fmla="*/ 2 h 180"/>
                <a:gd name="T56" fmla="*/ 152 w 182"/>
                <a:gd name="T57" fmla="*/ 2 h 180"/>
                <a:gd name="T58" fmla="*/ 159 w 182"/>
                <a:gd name="T59" fmla="*/ 2 h 180"/>
                <a:gd name="T60" fmla="*/ 164 w 182"/>
                <a:gd name="T61" fmla="*/ 2 h 180"/>
                <a:gd name="T62" fmla="*/ 170 w 182"/>
                <a:gd name="T63" fmla="*/ 2 h 180"/>
                <a:gd name="T64" fmla="*/ 179 w 182"/>
                <a:gd name="T65" fmla="*/ 4 h 180"/>
                <a:gd name="T66" fmla="*/ 182 w 182"/>
                <a:gd name="T67" fmla="*/ 4 h 180"/>
                <a:gd name="T68" fmla="*/ 182 w 182"/>
                <a:gd name="T69" fmla="*/ 4 h 1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180"/>
                <a:gd name="T107" fmla="*/ 182 w 182"/>
                <a:gd name="T108" fmla="*/ 180 h 1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180">
                  <a:moveTo>
                    <a:pt x="182" y="4"/>
                  </a:moveTo>
                  <a:lnTo>
                    <a:pt x="175" y="55"/>
                  </a:lnTo>
                  <a:lnTo>
                    <a:pt x="141" y="180"/>
                  </a:lnTo>
                  <a:lnTo>
                    <a:pt x="54" y="146"/>
                  </a:lnTo>
                  <a:lnTo>
                    <a:pt x="8" y="93"/>
                  </a:lnTo>
                  <a:lnTo>
                    <a:pt x="0" y="47"/>
                  </a:lnTo>
                  <a:lnTo>
                    <a:pt x="0" y="45"/>
                  </a:lnTo>
                  <a:lnTo>
                    <a:pt x="5" y="43"/>
                  </a:lnTo>
                  <a:lnTo>
                    <a:pt x="8" y="41"/>
                  </a:lnTo>
                  <a:lnTo>
                    <a:pt x="15" y="38"/>
                  </a:lnTo>
                  <a:lnTo>
                    <a:pt x="23" y="34"/>
                  </a:lnTo>
                  <a:lnTo>
                    <a:pt x="31" y="31"/>
                  </a:lnTo>
                  <a:lnTo>
                    <a:pt x="40" y="27"/>
                  </a:lnTo>
                  <a:lnTo>
                    <a:pt x="51" y="23"/>
                  </a:lnTo>
                  <a:lnTo>
                    <a:pt x="60" y="18"/>
                  </a:lnTo>
                  <a:lnTo>
                    <a:pt x="69" y="15"/>
                  </a:lnTo>
                  <a:lnTo>
                    <a:pt x="78" y="9"/>
                  </a:lnTo>
                  <a:lnTo>
                    <a:pt x="86" y="8"/>
                  </a:lnTo>
                  <a:lnTo>
                    <a:pt x="92" y="2"/>
                  </a:lnTo>
                  <a:lnTo>
                    <a:pt x="99" y="0"/>
                  </a:lnTo>
                  <a:lnTo>
                    <a:pt x="102" y="0"/>
                  </a:lnTo>
                  <a:lnTo>
                    <a:pt x="106" y="0"/>
                  </a:lnTo>
                  <a:lnTo>
                    <a:pt x="109" y="0"/>
                  </a:lnTo>
                  <a:lnTo>
                    <a:pt x="118" y="0"/>
                  </a:lnTo>
                  <a:lnTo>
                    <a:pt x="124" y="0"/>
                  </a:lnTo>
                  <a:lnTo>
                    <a:pt x="131" y="0"/>
                  </a:lnTo>
                  <a:lnTo>
                    <a:pt x="138" y="0"/>
                  </a:lnTo>
                  <a:lnTo>
                    <a:pt x="145" y="2"/>
                  </a:lnTo>
                  <a:lnTo>
                    <a:pt x="152" y="2"/>
                  </a:lnTo>
                  <a:lnTo>
                    <a:pt x="159" y="2"/>
                  </a:lnTo>
                  <a:lnTo>
                    <a:pt x="164" y="2"/>
                  </a:lnTo>
                  <a:lnTo>
                    <a:pt x="170" y="2"/>
                  </a:lnTo>
                  <a:lnTo>
                    <a:pt x="179" y="4"/>
                  </a:lnTo>
                  <a:lnTo>
                    <a:pt x="182" y="4"/>
                  </a:lnTo>
                  <a:close/>
                </a:path>
              </a:pathLst>
            </a:custGeom>
            <a:solidFill>
              <a:srgbClr val="FFE6D9"/>
            </a:solidFill>
            <a:ln w="9525">
              <a:noFill/>
              <a:round/>
              <a:headEnd/>
              <a:tailEnd/>
            </a:ln>
          </p:spPr>
          <p:txBody>
            <a:bodyPr/>
            <a:lstStyle/>
            <a:p>
              <a:endParaRPr lang="en-US"/>
            </a:p>
          </p:txBody>
        </p:sp>
        <p:sp>
          <p:nvSpPr>
            <p:cNvPr id="10338" name="Freeform 70"/>
            <p:cNvSpPr>
              <a:spLocks/>
            </p:cNvSpPr>
            <p:nvPr/>
          </p:nvSpPr>
          <p:spPr bwMode="auto">
            <a:xfrm flipH="1">
              <a:off x="7165939" y="1588717"/>
              <a:ext cx="357190" cy="385144"/>
            </a:xfrm>
            <a:custGeom>
              <a:avLst/>
              <a:gdLst>
                <a:gd name="T0" fmla="*/ 101 w 145"/>
                <a:gd name="T1" fmla="*/ 4 h 142"/>
                <a:gd name="T2" fmla="*/ 102 w 145"/>
                <a:gd name="T3" fmla="*/ 14 h 142"/>
                <a:gd name="T4" fmla="*/ 102 w 145"/>
                <a:gd name="T5" fmla="*/ 30 h 142"/>
                <a:gd name="T6" fmla="*/ 102 w 145"/>
                <a:gd name="T7" fmla="*/ 50 h 142"/>
                <a:gd name="T8" fmla="*/ 101 w 145"/>
                <a:gd name="T9" fmla="*/ 69 h 142"/>
                <a:gd name="T10" fmla="*/ 97 w 145"/>
                <a:gd name="T11" fmla="*/ 87 h 142"/>
                <a:gd name="T12" fmla="*/ 92 w 145"/>
                <a:gd name="T13" fmla="*/ 101 h 142"/>
                <a:gd name="T14" fmla="*/ 83 w 145"/>
                <a:gd name="T15" fmla="*/ 110 h 142"/>
                <a:gd name="T16" fmla="*/ 72 w 145"/>
                <a:gd name="T17" fmla="*/ 112 h 142"/>
                <a:gd name="T18" fmla="*/ 60 w 145"/>
                <a:gd name="T19" fmla="*/ 110 h 142"/>
                <a:gd name="T20" fmla="*/ 46 w 145"/>
                <a:gd name="T21" fmla="*/ 105 h 142"/>
                <a:gd name="T22" fmla="*/ 35 w 145"/>
                <a:gd name="T23" fmla="*/ 99 h 142"/>
                <a:gd name="T24" fmla="*/ 23 w 145"/>
                <a:gd name="T25" fmla="*/ 91 h 142"/>
                <a:gd name="T26" fmla="*/ 16 w 145"/>
                <a:gd name="T27" fmla="*/ 83 h 142"/>
                <a:gd name="T28" fmla="*/ 9 w 145"/>
                <a:gd name="T29" fmla="*/ 76 h 142"/>
                <a:gd name="T30" fmla="*/ 1 w 145"/>
                <a:gd name="T31" fmla="*/ 85 h 142"/>
                <a:gd name="T32" fmla="*/ 16 w 145"/>
                <a:gd name="T33" fmla="*/ 96 h 142"/>
                <a:gd name="T34" fmla="*/ 28 w 145"/>
                <a:gd name="T35" fmla="*/ 106 h 142"/>
                <a:gd name="T36" fmla="*/ 44 w 145"/>
                <a:gd name="T37" fmla="*/ 119 h 142"/>
                <a:gd name="T38" fmla="*/ 60 w 145"/>
                <a:gd name="T39" fmla="*/ 128 h 142"/>
                <a:gd name="T40" fmla="*/ 78 w 145"/>
                <a:gd name="T41" fmla="*/ 135 h 142"/>
                <a:gd name="T42" fmla="*/ 94 w 145"/>
                <a:gd name="T43" fmla="*/ 140 h 142"/>
                <a:gd name="T44" fmla="*/ 108 w 145"/>
                <a:gd name="T45" fmla="*/ 138 h 142"/>
                <a:gd name="T46" fmla="*/ 118 w 145"/>
                <a:gd name="T47" fmla="*/ 126 h 142"/>
                <a:gd name="T48" fmla="*/ 124 w 145"/>
                <a:gd name="T49" fmla="*/ 112 h 142"/>
                <a:gd name="T50" fmla="*/ 129 w 145"/>
                <a:gd name="T51" fmla="*/ 99 h 142"/>
                <a:gd name="T52" fmla="*/ 131 w 145"/>
                <a:gd name="T53" fmla="*/ 89 h 142"/>
                <a:gd name="T54" fmla="*/ 134 w 145"/>
                <a:gd name="T55" fmla="*/ 76 h 142"/>
                <a:gd name="T56" fmla="*/ 136 w 145"/>
                <a:gd name="T57" fmla="*/ 62 h 142"/>
                <a:gd name="T58" fmla="*/ 138 w 145"/>
                <a:gd name="T59" fmla="*/ 50 h 142"/>
                <a:gd name="T60" fmla="*/ 140 w 145"/>
                <a:gd name="T61" fmla="*/ 37 h 142"/>
                <a:gd name="T62" fmla="*/ 141 w 145"/>
                <a:gd name="T63" fmla="*/ 25 h 142"/>
                <a:gd name="T64" fmla="*/ 143 w 145"/>
                <a:gd name="T65" fmla="*/ 13 h 142"/>
                <a:gd name="T66" fmla="*/ 143 w 145"/>
                <a:gd name="T67" fmla="*/ 2 h 142"/>
                <a:gd name="T68" fmla="*/ 101 w 145"/>
                <a:gd name="T69" fmla="*/ 0 h 1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142"/>
                <a:gd name="T107" fmla="*/ 145 w 145"/>
                <a:gd name="T108" fmla="*/ 142 h 1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142">
                  <a:moveTo>
                    <a:pt x="101" y="0"/>
                  </a:moveTo>
                  <a:lnTo>
                    <a:pt x="101" y="4"/>
                  </a:lnTo>
                  <a:lnTo>
                    <a:pt x="101" y="7"/>
                  </a:lnTo>
                  <a:lnTo>
                    <a:pt x="102" y="14"/>
                  </a:lnTo>
                  <a:lnTo>
                    <a:pt x="102" y="21"/>
                  </a:lnTo>
                  <a:lnTo>
                    <a:pt x="102" y="30"/>
                  </a:lnTo>
                  <a:lnTo>
                    <a:pt x="102" y="39"/>
                  </a:lnTo>
                  <a:lnTo>
                    <a:pt x="102" y="50"/>
                  </a:lnTo>
                  <a:lnTo>
                    <a:pt x="102" y="59"/>
                  </a:lnTo>
                  <a:lnTo>
                    <a:pt x="101" y="69"/>
                  </a:lnTo>
                  <a:lnTo>
                    <a:pt x="99" y="78"/>
                  </a:lnTo>
                  <a:lnTo>
                    <a:pt x="97" y="87"/>
                  </a:lnTo>
                  <a:lnTo>
                    <a:pt x="95" y="94"/>
                  </a:lnTo>
                  <a:lnTo>
                    <a:pt x="92" y="101"/>
                  </a:lnTo>
                  <a:lnTo>
                    <a:pt x="88" y="106"/>
                  </a:lnTo>
                  <a:lnTo>
                    <a:pt x="83" y="110"/>
                  </a:lnTo>
                  <a:lnTo>
                    <a:pt x="78" y="112"/>
                  </a:lnTo>
                  <a:lnTo>
                    <a:pt x="72" y="112"/>
                  </a:lnTo>
                  <a:lnTo>
                    <a:pt x="65" y="112"/>
                  </a:lnTo>
                  <a:lnTo>
                    <a:pt x="60" y="110"/>
                  </a:lnTo>
                  <a:lnTo>
                    <a:pt x="53" y="106"/>
                  </a:lnTo>
                  <a:lnTo>
                    <a:pt x="46" y="105"/>
                  </a:lnTo>
                  <a:lnTo>
                    <a:pt x="40" y="103"/>
                  </a:lnTo>
                  <a:lnTo>
                    <a:pt x="35" y="99"/>
                  </a:lnTo>
                  <a:lnTo>
                    <a:pt x="30" y="94"/>
                  </a:lnTo>
                  <a:lnTo>
                    <a:pt x="23" y="91"/>
                  </a:lnTo>
                  <a:lnTo>
                    <a:pt x="17" y="87"/>
                  </a:lnTo>
                  <a:lnTo>
                    <a:pt x="16" y="83"/>
                  </a:lnTo>
                  <a:lnTo>
                    <a:pt x="10" y="78"/>
                  </a:lnTo>
                  <a:lnTo>
                    <a:pt x="9" y="76"/>
                  </a:lnTo>
                  <a:lnTo>
                    <a:pt x="0" y="83"/>
                  </a:lnTo>
                  <a:lnTo>
                    <a:pt x="1" y="85"/>
                  </a:lnTo>
                  <a:lnTo>
                    <a:pt x="10" y="92"/>
                  </a:lnTo>
                  <a:lnTo>
                    <a:pt x="16" y="96"/>
                  </a:lnTo>
                  <a:lnTo>
                    <a:pt x="21" y="101"/>
                  </a:lnTo>
                  <a:lnTo>
                    <a:pt x="28" y="106"/>
                  </a:lnTo>
                  <a:lnTo>
                    <a:pt x="37" y="114"/>
                  </a:lnTo>
                  <a:lnTo>
                    <a:pt x="44" y="119"/>
                  </a:lnTo>
                  <a:lnTo>
                    <a:pt x="53" y="124"/>
                  </a:lnTo>
                  <a:lnTo>
                    <a:pt x="60" y="128"/>
                  </a:lnTo>
                  <a:lnTo>
                    <a:pt x="69" y="133"/>
                  </a:lnTo>
                  <a:lnTo>
                    <a:pt x="78" y="135"/>
                  </a:lnTo>
                  <a:lnTo>
                    <a:pt x="87" y="138"/>
                  </a:lnTo>
                  <a:lnTo>
                    <a:pt x="94" y="140"/>
                  </a:lnTo>
                  <a:lnTo>
                    <a:pt x="101" y="142"/>
                  </a:lnTo>
                  <a:lnTo>
                    <a:pt x="108" y="138"/>
                  </a:lnTo>
                  <a:lnTo>
                    <a:pt x="113" y="133"/>
                  </a:lnTo>
                  <a:lnTo>
                    <a:pt x="118" y="126"/>
                  </a:lnTo>
                  <a:lnTo>
                    <a:pt x="124" y="117"/>
                  </a:lnTo>
                  <a:lnTo>
                    <a:pt x="124" y="112"/>
                  </a:lnTo>
                  <a:lnTo>
                    <a:pt x="126" y="106"/>
                  </a:lnTo>
                  <a:lnTo>
                    <a:pt x="129" y="99"/>
                  </a:lnTo>
                  <a:lnTo>
                    <a:pt x="131" y="96"/>
                  </a:lnTo>
                  <a:lnTo>
                    <a:pt x="131" y="89"/>
                  </a:lnTo>
                  <a:lnTo>
                    <a:pt x="133" y="82"/>
                  </a:lnTo>
                  <a:lnTo>
                    <a:pt x="134" y="76"/>
                  </a:lnTo>
                  <a:lnTo>
                    <a:pt x="136" y="69"/>
                  </a:lnTo>
                  <a:lnTo>
                    <a:pt x="136" y="62"/>
                  </a:lnTo>
                  <a:lnTo>
                    <a:pt x="138" y="55"/>
                  </a:lnTo>
                  <a:lnTo>
                    <a:pt x="138" y="50"/>
                  </a:lnTo>
                  <a:lnTo>
                    <a:pt x="140" y="43"/>
                  </a:lnTo>
                  <a:lnTo>
                    <a:pt x="140" y="37"/>
                  </a:lnTo>
                  <a:lnTo>
                    <a:pt x="140" y="30"/>
                  </a:lnTo>
                  <a:lnTo>
                    <a:pt x="141" y="25"/>
                  </a:lnTo>
                  <a:lnTo>
                    <a:pt x="143" y="21"/>
                  </a:lnTo>
                  <a:lnTo>
                    <a:pt x="143" y="13"/>
                  </a:lnTo>
                  <a:lnTo>
                    <a:pt x="143" y="5"/>
                  </a:lnTo>
                  <a:lnTo>
                    <a:pt x="143" y="2"/>
                  </a:lnTo>
                  <a:lnTo>
                    <a:pt x="145" y="0"/>
                  </a:lnTo>
                  <a:lnTo>
                    <a:pt x="101" y="0"/>
                  </a:lnTo>
                  <a:close/>
                </a:path>
              </a:pathLst>
            </a:custGeom>
            <a:solidFill>
              <a:srgbClr val="000000"/>
            </a:solidFill>
            <a:ln w="9525">
              <a:noFill/>
              <a:round/>
              <a:headEnd/>
              <a:tailEnd/>
            </a:ln>
          </p:spPr>
          <p:txBody>
            <a:bodyPr/>
            <a:lstStyle/>
            <a:p>
              <a:endParaRPr lang="en-US"/>
            </a:p>
          </p:txBody>
        </p:sp>
        <p:sp>
          <p:nvSpPr>
            <p:cNvPr id="10339" name="Freeform 71"/>
            <p:cNvSpPr>
              <a:spLocks/>
            </p:cNvSpPr>
            <p:nvPr/>
          </p:nvSpPr>
          <p:spPr bwMode="auto">
            <a:xfrm flipH="1">
              <a:off x="7200426" y="1282229"/>
              <a:ext cx="455726" cy="363445"/>
            </a:xfrm>
            <a:custGeom>
              <a:avLst/>
              <a:gdLst>
                <a:gd name="T0" fmla="*/ 185 w 185"/>
                <a:gd name="T1" fmla="*/ 78 h 134"/>
                <a:gd name="T2" fmla="*/ 176 w 185"/>
                <a:gd name="T3" fmla="*/ 44 h 134"/>
                <a:gd name="T4" fmla="*/ 112 w 185"/>
                <a:gd name="T5" fmla="*/ 0 h 134"/>
                <a:gd name="T6" fmla="*/ 63 w 185"/>
                <a:gd name="T7" fmla="*/ 33 h 134"/>
                <a:gd name="T8" fmla="*/ 9 w 185"/>
                <a:gd name="T9" fmla="*/ 42 h 134"/>
                <a:gd name="T10" fmla="*/ 0 w 185"/>
                <a:gd name="T11" fmla="*/ 97 h 134"/>
                <a:gd name="T12" fmla="*/ 22 w 185"/>
                <a:gd name="T13" fmla="*/ 134 h 134"/>
                <a:gd name="T14" fmla="*/ 98 w 185"/>
                <a:gd name="T15" fmla="*/ 90 h 134"/>
                <a:gd name="T16" fmla="*/ 185 w 185"/>
                <a:gd name="T17" fmla="*/ 78 h 134"/>
                <a:gd name="T18" fmla="*/ 185 w 185"/>
                <a:gd name="T19" fmla="*/ 78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134"/>
                <a:gd name="T32" fmla="*/ 185 w 185"/>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134">
                  <a:moveTo>
                    <a:pt x="185" y="78"/>
                  </a:moveTo>
                  <a:lnTo>
                    <a:pt x="176" y="44"/>
                  </a:lnTo>
                  <a:lnTo>
                    <a:pt x="112" y="0"/>
                  </a:lnTo>
                  <a:lnTo>
                    <a:pt x="63" y="33"/>
                  </a:lnTo>
                  <a:lnTo>
                    <a:pt x="9" y="42"/>
                  </a:lnTo>
                  <a:lnTo>
                    <a:pt x="0" y="97"/>
                  </a:lnTo>
                  <a:lnTo>
                    <a:pt x="22" y="134"/>
                  </a:lnTo>
                  <a:lnTo>
                    <a:pt x="98" y="90"/>
                  </a:lnTo>
                  <a:lnTo>
                    <a:pt x="185" y="78"/>
                  </a:lnTo>
                  <a:close/>
                </a:path>
              </a:pathLst>
            </a:custGeom>
            <a:solidFill>
              <a:srgbClr val="C9C78A"/>
            </a:solidFill>
            <a:ln w="9525">
              <a:noFill/>
              <a:round/>
              <a:headEnd/>
              <a:tailEnd/>
            </a:ln>
          </p:spPr>
          <p:txBody>
            <a:bodyPr/>
            <a:lstStyle/>
            <a:p>
              <a:endParaRPr lang="en-US"/>
            </a:p>
          </p:txBody>
        </p:sp>
        <p:sp>
          <p:nvSpPr>
            <p:cNvPr id="10340" name="Freeform 72"/>
            <p:cNvSpPr>
              <a:spLocks/>
            </p:cNvSpPr>
            <p:nvPr/>
          </p:nvSpPr>
          <p:spPr bwMode="auto">
            <a:xfrm flipH="1">
              <a:off x="7000893" y="1450390"/>
              <a:ext cx="729160" cy="330898"/>
            </a:xfrm>
            <a:custGeom>
              <a:avLst/>
              <a:gdLst>
                <a:gd name="T0" fmla="*/ 243 w 296"/>
                <a:gd name="T1" fmla="*/ 72 h 122"/>
                <a:gd name="T2" fmla="*/ 257 w 296"/>
                <a:gd name="T3" fmla="*/ 65 h 122"/>
                <a:gd name="T4" fmla="*/ 270 w 296"/>
                <a:gd name="T5" fmla="*/ 58 h 122"/>
                <a:gd name="T6" fmla="*/ 282 w 296"/>
                <a:gd name="T7" fmla="*/ 49 h 122"/>
                <a:gd name="T8" fmla="*/ 291 w 296"/>
                <a:gd name="T9" fmla="*/ 39 h 122"/>
                <a:gd name="T10" fmla="*/ 296 w 296"/>
                <a:gd name="T11" fmla="*/ 28 h 122"/>
                <a:gd name="T12" fmla="*/ 293 w 296"/>
                <a:gd name="T13" fmla="*/ 17 h 122"/>
                <a:gd name="T14" fmla="*/ 282 w 296"/>
                <a:gd name="T15" fmla="*/ 9 h 122"/>
                <a:gd name="T16" fmla="*/ 263 w 296"/>
                <a:gd name="T17" fmla="*/ 1 h 122"/>
                <a:gd name="T18" fmla="*/ 245 w 296"/>
                <a:gd name="T19" fmla="*/ 0 h 122"/>
                <a:gd name="T20" fmla="*/ 234 w 296"/>
                <a:gd name="T21" fmla="*/ 0 h 122"/>
                <a:gd name="T22" fmla="*/ 220 w 296"/>
                <a:gd name="T23" fmla="*/ 1 h 122"/>
                <a:gd name="T24" fmla="*/ 206 w 296"/>
                <a:gd name="T25" fmla="*/ 1 h 122"/>
                <a:gd name="T26" fmla="*/ 192 w 296"/>
                <a:gd name="T27" fmla="*/ 3 h 122"/>
                <a:gd name="T28" fmla="*/ 174 w 296"/>
                <a:gd name="T29" fmla="*/ 7 h 122"/>
                <a:gd name="T30" fmla="*/ 158 w 296"/>
                <a:gd name="T31" fmla="*/ 10 h 122"/>
                <a:gd name="T32" fmla="*/ 142 w 296"/>
                <a:gd name="T33" fmla="*/ 16 h 122"/>
                <a:gd name="T34" fmla="*/ 126 w 296"/>
                <a:gd name="T35" fmla="*/ 21 h 122"/>
                <a:gd name="T36" fmla="*/ 110 w 296"/>
                <a:gd name="T37" fmla="*/ 28 h 122"/>
                <a:gd name="T38" fmla="*/ 94 w 296"/>
                <a:gd name="T39" fmla="*/ 35 h 122"/>
                <a:gd name="T40" fmla="*/ 80 w 296"/>
                <a:gd name="T41" fmla="*/ 42 h 122"/>
                <a:gd name="T42" fmla="*/ 64 w 296"/>
                <a:gd name="T43" fmla="*/ 51 h 122"/>
                <a:gd name="T44" fmla="*/ 50 w 296"/>
                <a:gd name="T45" fmla="*/ 58 h 122"/>
                <a:gd name="T46" fmla="*/ 38 w 296"/>
                <a:gd name="T47" fmla="*/ 65 h 122"/>
                <a:gd name="T48" fmla="*/ 25 w 296"/>
                <a:gd name="T49" fmla="*/ 74 h 122"/>
                <a:gd name="T50" fmla="*/ 15 w 296"/>
                <a:gd name="T51" fmla="*/ 87 h 122"/>
                <a:gd name="T52" fmla="*/ 4 w 296"/>
                <a:gd name="T53" fmla="*/ 99 h 122"/>
                <a:gd name="T54" fmla="*/ 0 w 296"/>
                <a:gd name="T55" fmla="*/ 110 h 122"/>
                <a:gd name="T56" fmla="*/ 4 w 296"/>
                <a:gd name="T57" fmla="*/ 118 h 122"/>
                <a:gd name="T58" fmla="*/ 15 w 296"/>
                <a:gd name="T59" fmla="*/ 122 h 122"/>
                <a:gd name="T60" fmla="*/ 29 w 296"/>
                <a:gd name="T61" fmla="*/ 120 h 122"/>
                <a:gd name="T62" fmla="*/ 39 w 296"/>
                <a:gd name="T63" fmla="*/ 118 h 122"/>
                <a:gd name="T64" fmla="*/ 80 w 296"/>
                <a:gd name="T65" fmla="*/ 110 h 122"/>
                <a:gd name="T66" fmla="*/ 61 w 296"/>
                <a:gd name="T67" fmla="*/ 97 h 122"/>
                <a:gd name="T68" fmla="*/ 52 w 296"/>
                <a:gd name="T69" fmla="*/ 95 h 122"/>
                <a:gd name="T70" fmla="*/ 52 w 296"/>
                <a:gd name="T71" fmla="*/ 88 h 122"/>
                <a:gd name="T72" fmla="*/ 59 w 296"/>
                <a:gd name="T73" fmla="*/ 78 h 122"/>
                <a:gd name="T74" fmla="*/ 69 w 296"/>
                <a:gd name="T75" fmla="*/ 69 h 122"/>
                <a:gd name="T76" fmla="*/ 82 w 296"/>
                <a:gd name="T77" fmla="*/ 60 h 122"/>
                <a:gd name="T78" fmla="*/ 100 w 296"/>
                <a:gd name="T79" fmla="*/ 51 h 122"/>
                <a:gd name="T80" fmla="*/ 119 w 296"/>
                <a:gd name="T81" fmla="*/ 42 h 122"/>
                <a:gd name="T82" fmla="*/ 139 w 296"/>
                <a:gd name="T83" fmla="*/ 37 h 122"/>
                <a:gd name="T84" fmla="*/ 160 w 296"/>
                <a:gd name="T85" fmla="*/ 32 h 122"/>
                <a:gd name="T86" fmla="*/ 179 w 296"/>
                <a:gd name="T87" fmla="*/ 32 h 122"/>
                <a:gd name="T88" fmla="*/ 199 w 296"/>
                <a:gd name="T89" fmla="*/ 33 h 122"/>
                <a:gd name="T90" fmla="*/ 210 w 296"/>
                <a:gd name="T91" fmla="*/ 37 h 122"/>
                <a:gd name="T92" fmla="*/ 217 w 296"/>
                <a:gd name="T93" fmla="*/ 46 h 122"/>
                <a:gd name="T94" fmla="*/ 211 w 296"/>
                <a:gd name="T95" fmla="*/ 58 h 122"/>
                <a:gd name="T96" fmla="*/ 204 w 296"/>
                <a:gd name="T97" fmla="*/ 67 h 122"/>
                <a:gd name="T98" fmla="*/ 206 w 296"/>
                <a:gd name="T99" fmla="*/ 83 h 122"/>
                <a:gd name="T100" fmla="*/ 241 w 296"/>
                <a:gd name="T101" fmla="*/ 74 h 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6"/>
                <a:gd name="T154" fmla="*/ 0 h 122"/>
                <a:gd name="T155" fmla="*/ 296 w 296"/>
                <a:gd name="T156" fmla="*/ 122 h 1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6" h="122">
                  <a:moveTo>
                    <a:pt x="241" y="74"/>
                  </a:moveTo>
                  <a:lnTo>
                    <a:pt x="243" y="72"/>
                  </a:lnTo>
                  <a:lnTo>
                    <a:pt x="252" y="69"/>
                  </a:lnTo>
                  <a:lnTo>
                    <a:pt x="257" y="65"/>
                  </a:lnTo>
                  <a:lnTo>
                    <a:pt x="264" y="62"/>
                  </a:lnTo>
                  <a:lnTo>
                    <a:pt x="270" y="58"/>
                  </a:lnTo>
                  <a:lnTo>
                    <a:pt x="277" y="55"/>
                  </a:lnTo>
                  <a:lnTo>
                    <a:pt x="282" y="49"/>
                  </a:lnTo>
                  <a:lnTo>
                    <a:pt x="288" y="44"/>
                  </a:lnTo>
                  <a:lnTo>
                    <a:pt x="291" y="39"/>
                  </a:lnTo>
                  <a:lnTo>
                    <a:pt x="295" y="35"/>
                  </a:lnTo>
                  <a:lnTo>
                    <a:pt x="296" y="28"/>
                  </a:lnTo>
                  <a:lnTo>
                    <a:pt x="296" y="23"/>
                  </a:lnTo>
                  <a:lnTo>
                    <a:pt x="293" y="17"/>
                  </a:lnTo>
                  <a:lnTo>
                    <a:pt x="289" y="14"/>
                  </a:lnTo>
                  <a:lnTo>
                    <a:pt x="282" y="9"/>
                  </a:lnTo>
                  <a:lnTo>
                    <a:pt x="273" y="5"/>
                  </a:lnTo>
                  <a:lnTo>
                    <a:pt x="263" y="1"/>
                  </a:lnTo>
                  <a:lnTo>
                    <a:pt x="252" y="1"/>
                  </a:lnTo>
                  <a:lnTo>
                    <a:pt x="245" y="0"/>
                  </a:lnTo>
                  <a:lnTo>
                    <a:pt x="240" y="0"/>
                  </a:lnTo>
                  <a:lnTo>
                    <a:pt x="234" y="0"/>
                  </a:lnTo>
                  <a:lnTo>
                    <a:pt x="227" y="1"/>
                  </a:lnTo>
                  <a:lnTo>
                    <a:pt x="220" y="1"/>
                  </a:lnTo>
                  <a:lnTo>
                    <a:pt x="213" y="1"/>
                  </a:lnTo>
                  <a:lnTo>
                    <a:pt x="206" y="1"/>
                  </a:lnTo>
                  <a:lnTo>
                    <a:pt x="199" y="3"/>
                  </a:lnTo>
                  <a:lnTo>
                    <a:pt x="192" y="3"/>
                  </a:lnTo>
                  <a:lnTo>
                    <a:pt x="183" y="5"/>
                  </a:lnTo>
                  <a:lnTo>
                    <a:pt x="174" y="7"/>
                  </a:lnTo>
                  <a:lnTo>
                    <a:pt x="167" y="10"/>
                  </a:lnTo>
                  <a:lnTo>
                    <a:pt x="158" y="10"/>
                  </a:lnTo>
                  <a:lnTo>
                    <a:pt x="151" y="12"/>
                  </a:lnTo>
                  <a:lnTo>
                    <a:pt x="142" y="16"/>
                  </a:lnTo>
                  <a:lnTo>
                    <a:pt x="135" y="19"/>
                  </a:lnTo>
                  <a:lnTo>
                    <a:pt x="126" y="21"/>
                  </a:lnTo>
                  <a:lnTo>
                    <a:pt x="119" y="24"/>
                  </a:lnTo>
                  <a:lnTo>
                    <a:pt x="110" y="28"/>
                  </a:lnTo>
                  <a:lnTo>
                    <a:pt x="103" y="32"/>
                  </a:lnTo>
                  <a:lnTo>
                    <a:pt x="94" y="35"/>
                  </a:lnTo>
                  <a:lnTo>
                    <a:pt x="87" y="39"/>
                  </a:lnTo>
                  <a:lnTo>
                    <a:pt x="80" y="42"/>
                  </a:lnTo>
                  <a:lnTo>
                    <a:pt x="73" y="48"/>
                  </a:lnTo>
                  <a:lnTo>
                    <a:pt x="64" y="51"/>
                  </a:lnTo>
                  <a:lnTo>
                    <a:pt x="57" y="55"/>
                  </a:lnTo>
                  <a:lnTo>
                    <a:pt x="50" y="58"/>
                  </a:lnTo>
                  <a:lnTo>
                    <a:pt x="43" y="64"/>
                  </a:lnTo>
                  <a:lnTo>
                    <a:pt x="38" y="65"/>
                  </a:lnTo>
                  <a:lnTo>
                    <a:pt x="30" y="71"/>
                  </a:lnTo>
                  <a:lnTo>
                    <a:pt x="25" y="74"/>
                  </a:lnTo>
                  <a:lnTo>
                    <a:pt x="23" y="79"/>
                  </a:lnTo>
                  <a:lnTo>
                    <a:pt x="15" y="87"/>
                  </a:lnTo>
                  <a:lnTo>
                    <a:pt x="7" y="94"/>
                  </a:lnTo>
                  <a:lnTo>
                    <a:pt x="4" y="99"/>
                  </a:lnTo>
                  <a:lnTo>
                    <a:pt x="2" y="106"/>
                  </a:lnTo>
                  <a:lnTo>
                    <a:pt x="0" y="110"/>
                  </a:lnTo>
                  <a:lnTo>
                    <a:pt x="2" y="115"/>
                  </a:lnTo>
                  <a:lnTo>
                    <a:pt x="4" y="118"/>
                  </a:lnTo>
                  <a:lnTo>
                    <a:pt x="9" y="122"/>
                  </a:lnTo>
                  <a:lnTo>
                    <a:pt x="15" y="122"/>
                  </a:lnTo>
                  <a:lnTo>
                    <a:pt x="23" y="122"/>
                  </a:lnTo>
                  <a:lnTo>
                    <a:pt x="29" y="120"/>
                  </a:lnTo>
                  <a:lnTo>
                    <a:pt x="34" y="120"/>
                  </a:lnTo>
                  <a:lnTo>
                    <a:pt x="39" y="118"/>
                  </a:lnTo>
                  <a:lnTo>
                    <a:pt x="46" y="117"/>
                  </a:lnTo>
                  <a:lnTo>
                    <a:pt x="80" y="110"/>
                  </a:lnTo>
                  <a:lnTo>
                    <a:pt x="66" y="95"/>
                  </a:lnTo>
                  <a:lnTo>
                    <a:pt x="61" y="97"/>
                  </a:lnTo>
                  <a:lnTo>
                    <a:pt x="54" y="99"/>
                  </a:lnTo>
                  <a:lnTo>
                    <a:pt x="52" y="95"/>
                  </a:lnTo>
                  <a:lnTo>
                    <a:pt x="50" y="94"/>
                  </a:lnTo>
                  <a:lnTo>
                    <a:pt x="52" y="88"/>
                  </a:lnTo>
                  <a:lnTo>
                    <a:pt x="57" y="83"/>
                  </a:lnTo>
                  <a:lnTo>
                    <a:pt x="59" y="78"/>
                  </a:lnTo>
                  <a:lnTo>
                    <a:pt x="64" y="74"/>
                  </a:lnTo>
                  <a:lnTo>
                    <a:pt x="69" y="69"/>
                  </a:lnTo>
                  <a:lnTo>
                    <a:pt x="77" y="65"/>
                  </a:lnTo>
                  <a:lnTo>
                    <a:pt x="82" y="60"/>
                  </a:lnTo>
                  <a:lnTo>
                    <a:pt x="93" y="56"/>
                  </a:lnTo>
                  <a:lnTo>
                    <a:pt x="100" y="51"/>
                  </a:lnTo>
                  <a:lnTo>
                    <a:pt x="110" y="48"/>
                  </a:lnTo>
                  <a:lnTo>
                    <a:pt x="119" y="42"/>
                  </a:lnTo>
                  <a:lnTo>
                    <a:pt x="128" y="39"/>
                  </a:lnTo>
                  <a:lnTo>
                    <a:pt x="139" y="37"/>
                  </a:lnTo>
                  <a:lnTo>
                    <a:pt x="149" y="35"/>
                  </a:lnTo>
                  <a:lnTo>
                    <a:pt x="160" y="32"/>
                  </a:lnTo>
                  <a:lnTo>
                    <a:pt x="171" y="32"/>
                  </a:lnTo>
                  <a:lnTo>
                    <a:pt x="179" y="32"/>
                  </a:lnTo>
                  <a:lnTo>
                    <a:pt x="192" y="33"/>
                  </a:lnTo>
                  <a:lnTo>
                    <a:pt x="199" y="33"/>
                  </a:lnTo>
                  <a:lnTo>
                    <a:pt x="206" y="35"/>
                  </a:lnTo>
                  <a:lnTo>
                    <a:pt x="210" y="37"/>
                  </a:lnTo>
                  <a:lnTo>
                    <a:pt x="213" y="40"/>
                  </a:lnTo>
                  <a:lnTo>
                    <a:pt x="217" y="46"/>
                  </a:lnTo>
                  <a:lnTo>
                    <a:pt x="215" y="53"/>
                  </a:lnTo>
                  <a:lnTo>
                    <a:pt x="211" y="58"/>
                  </a:lnTo>
                  <a:lnTo>
                    <a:pt x="208" y="64"/>
                  </a:lnTo>
                  <a:lnTo>
                    <a:pt x="204" y="67"/>
                  </a:lnTo>
                  <a:lnTo>
                    <a:pt x="202" y="69"/>
                  </a:lnTo>
                  <a:lnTo>
                    <a:pt x="206" y="83"/>
                  </a:lnTo>
                  <a:lnTo>
                    <a:pt x="241" y="74"/>
                  </a:lnTo>
                  <a:close/>
                </a:path>
              </a:pathLst>
            </a:custGeom>
            <a:solidFill>
              <a:srgbClr val="000000"/>
            </a:solidFill>
            <a:ln w="9525">
              <a:noFill/>
              <a:round/>
              <a:headEnd/>
              <a:tailEnd/>
            </a:ln>
          </p:spPr>
          <p:txBody>
            <a:bodyPr/>
            <a:lstStyle/>
            <a:p>
              <a:endParaRPr lang="en-US"/>
            </a:p>
          </p:txBody>
        </p:sp>
        <p:sp>
          <p:nvSpPr>
            <p:cNvPr id="10341" name="Freeform 73"/>
            <p:cNvSpPr>
              <a:spLocks/>
            </p:cNvSpPr>
            <p:nvPr/>
          </p:nvSpPr>
          <p:spPr bwMode="auto">
            <a:xfrm flipH="1">
              <a:off x="7217671" y="1214422"/>
              <a:ext cx="445871" cy="409555"/>
            </a:xfrm>
            <a:custGeom>
              <a:avLst/>
              <a:gdLst>
                <a:gd name="T0" fmla="*/ 174 w 181"/>
                <a:gd name="T1" fmla="*/ 74 h 151"/>
                <a:gd name="T2" fmla="*/ 159 w 181"/>
                <a:gd name="T3" fmla="*/ 62 h 151"/>
                <a:gd name="T4" fmla="*/ 145 w 181"/>
                <a:gd name="T5" fmla="*/ 53 h 151"/>
                <a:gd name="T6" fmla="*/ 133 w 181"/>
                <a:gd name="T7" fmla="*/ 46 h 151"/>
                <a:gd name="T8" fmla="*/ 120 w 181"/>
                <a:gd name="T9" fmla="*/ 46 h 151"/>
                <a:gd name="T10" fmla="*/ 108 w 181"/>
                <a:gd name="T11" fmla="*/ 48 h 151"/>
                <a:gd name="T12" fmla="*/ 96 w 181"/>
                <a:gd name="T13" fmla="*/ 55 h 151"/>
                <a:gd name="T14" fmla="*/ 87 w 181"/>
                <a:gd name="T15" fmla="*/ 64 h 151"/>
                <a:gd name="T16" fmla="*/ 78 w 181"/>
                <a:gd name="T17" fmla="*/ 74 h 151"/>
                <a:gd name="T18" fmla="*/ 73 w 181"/>
                <a:gd name="T19" fmla="*/ 87 h 151"/>
                <a:gd name="T20" fmla="*/ 71 w 181"/>
                <a:gd name="T21" fmla="*/ 96 h 151"/>
                <a:gd name="T22" fmla="*/ 69 w 181"/>
                <a:gd name="T23" fmla="*/ 96 h 151"/>
                <a:gd name="T24" fmla="*/ 60 w 181"/>
                <a:gd name="T25" fmla="*/ 85 h 151"/>
                <a:gd name="T26" fmla="*/ 50 w 181"/>
                <a:gd name="T27" fmla="*/ 76 h 151"/>
                <a:gd name="T28" fmla="*/ 41 w 181"/>
                <a:gd name="T29" fmla="*/ 74 h 151"/>
                <a:gd name="T30" fmla="*/ 35 w 181"/>
                <a:gd name="T31" fmla="*/ 80 h 151"/>
                <a:gd name="T32" fmla="*/ 30 w 181"/>
                <a:gd name="T33" fmla="*/ 90 h 151"/>
                <a:gd name="T34" fmla="*/ 27 w 181"/>
                <a:gd name="T35" fmla="*/ 101 h 151"/>
                <a:gd name="T36" fmla="*/ 25 w 181"/>
                <a:gd name="T37" fmla="*/ 117 h 151"/>
                <a:gd name="T38" fmla="*/ 23 w 181"/>
                <a:gd name="T39" fmla="*/ 133 h 151"/>
                <a:gd name="T40" fmla="*/ 23 w 181"/>
                <a:gd name="T41" fmla="*/ 143 h 151"/>
                <a:gd name="T42" fmla="*/ 12 w 181"/>
                <a:gd name="T43" fmla="*/ 151 h 151"/>
                <a:gd name="T44" fmla="*/ 7 w 181"/>
                <a:gd name="T45" fmla="*/ 142 h 151"/>
                <a:gd name="T46" fmla="*/ 5 w 181"/>
                <a:gd name="T47" fmla="*/ 133 h 151"/>
                <a:gd name="T48" fmla="*/ 3 w 181"/>
                <a:gd name="T49" fmla="*/ 122 h 151"/>
                <a:gd name="T50" fmla="*/ 0 w 181"/>
                <a:gd name="T51" fmla="*/ 110 h 151"/>
                <a:gd name="T52" fmla="*/ 0 w 181"/>
                <a:gd name="T53" fmla="*/ 96 h 151"/>
                <a:gd name="T54" fmla="*/ 5 w 181"/>
                <a:gd name="T55" fmla="*/ 81 h 151"/>
                <a:gd name="T56" fmla="*/ 12 w 181"/>
                <a:gd name="T57" fmla="*/ 69 h 151"/>
                <a:gd name="T58" fmla="*/ 19 w 181"/>
                <a:gd name="T59" fmla="*/ 57 h 151"/>
                <a:gd name="T60" fmla="*/ 30 w 181"/>
                <a:gd name="T61" fmla="*/ 51 h 151"/>
                <a:gd name="T62" fmla="*/ 48 w 181"/>
                <a:gd name="T63" fmla="*/ 48 h 151"/>
                <a:gd name="T64" fmla="*/ 62 w 181"/>
                <a:gd name="T65" fmla="*/ 51 h 151"/>
                <a:gd name="T66" fmla="*/ 69 w 181"/>
                <a:gd name="T67" fmla="*/ 55 h 151"/>
                <a:gd name="T68" fmla="*/ 69 w 181"/>
                <a:gd name="T69" fmla="*/ 48 h 151"/>
                <a:gd name="T70" fmla="*/ 76 w 181"/>
                <a:gd name="T71" fmla="*/ 32 h 151"/>
                <a:gd name="T72" fmla="*/ 89 w 181"/>
                <a:gd name="T73" fmla="*/ 14 h 151"/>
                <a:gd name="T74" fmla="*/ 97 w 181"/>
                <a:gd name="T75" fmla="*/ 7 h 151"/>
                <a:gd name="T76" fmla="*/ 110 w 181"/>
                <a:gd name="T77" fmla="*/ 2 h 151"/>
                <a:gd name="T78" fmla="*/ 120 w 181"/>
                <a:gd name="T79" fmla="*/ 0 h 151"/>
                <a:gd name="T80" fmla="*/ 133 w 181"/>
                <a:gd name="T81" fmla="*/ 9 h 151"/>
                <a:gd name="T82" fmla="*/ 144 w 181"/>
                <a:gd name="T83" fmla="*/ 19 h 151"/>
                <a:gd name="T84" fmla="*/ 156 w 181"/>
                <a:gd name="T85" fmla="*/ 33 h 151"/>
                <a:gd name="T86" fmla="*/ 165 w 181"/>
                <a:gd name="T87" fmla="*/ 48 h 151"/>
                <a:gd name="T88" fmla="*/ 174 w 181"/>
                <a:gd name="T89" fmla="*/ 62 h 151"/>
                <a:gd name="T90" fmla="*/ 181 w 181"/>
                <a:gd name="T91" fmla="*/ 76 h 151"/>
                <a:gd name="T92" fmla="*/ 175 w 181"/>
                <a:gd name="T93" fmla="*/ 76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51"/>
                <a:gd name="T143" fmla="*/ 181 w 18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51">
                  <a:moveTo>
                    <a:pt x="175" y="76"/>
                  </a:moveTo>
                  <a:lnTo>
                    <a:pt x="174" y="74"/>
                  </a:lnTo>
                  <a:lnTo>
                    <a:pt x="168" y="69"/>
                  </a:lnTo>
                  <a:lnTo>
                    <a:pt x="159" y="62"/>
                  </a:lnTo>
                  <a:lnTo>
                    <a:pt x="151" y="55"/>
                  </a:lnTo>
                  <a:lnTo>
                    <a:pt x="145" y="53"/>
                  </a:lnTo>
                  <a:lnTo>
                    <a:pt x="138" y="49"/>
                  </a:lnTo>
                  <a:lnTo>
                    <a:pt x="133" y="46"/>
                  </a:lnTo>
                  <a:lnTo>
                    <a:pt x="126" y="46"/>
                  </a:lnTo>
                  <a:lnTo>
                    <a:pt x="120" y="46"/>
                  </a:lnTo>
                  <a:lnTo>
                    <a:pt x="115" y="46"/>
                  </a:lnTo>
                  <a:lnTo>
                    <a:pt x="108" y="48"/>
                  </a:lnTo>
                  <a:lnTo>
                    <a:pt x="103" y="53"/>
                  </a:lnTo>
                  <a:lnTo>
                    <a:pt x="96" y="55"/>
                  </a:lnTo>
                  <a:lnTo>
                    <a:pt x="90" y="60"/>
                  </a:lnTo>
                  <a:lnTo>
                    <a:pt x="87" y="64"/>
                  </a:lnTo>
                  <a:lnTo>
                    <a:pt x="83" y="67"/>
                  </a:lnTo>
                  <a:lnTo>
                    <a:pt x="78" y="74"/>
                  </a:lnTo>
                  <a:lnTo>
                    <a:pt x="74" y="81"/>
                  </a:lnTo>
                  <a:lnTo>
                    <a:pt x="73" y="87"/>
                  </a:lnTo>
                  <a:lnTo>
                    <a:pt x="71" y="92"/>
                  </a:lnTo>
                  <a:lnTo>
                    <a:pt x="71" y="96"/>
                  </a:lnTo>
                  <a:lnTo>
                    <a:pt x="71" y="97"/>
                  </a:lnTo>
                  <a:lnTo>
                    <a:pt x="69" y="96"/>
                  </a:lnTo>
                  <a:lnTo>
                    <a:pt x="66" y="90"/>
                  </a:lnTo>
                  <a:lnTo>
                    <a:pt x="60" y="85"/>
                  </a:lnTo>
                  <a:lnTo>
                    <a:pt x="57" y="80"/>
                  </a:lnTo>
                  <a:lnTo>
                    <a:pt x="50" y="76"/>
                  </a:lnTo>
                  <a:lnTo>
                    <a:pt x="42" y="74"/>
                  </a:lnTo>
                  <a:lnTo>
                    <a:pt x="41" y="74"/>
                  </a:lnTo>
                  <a:lnTo>
                    <a:pt x="37" y="76"/>
                  </a:lnTo>
                  <a:lnTo>
                    <a:pt x="35" y="80"/>
                  </a:lnTo>
                  <a:lnTo>
                    <a:pt x="34" y="87"/>
                  </a:lnTo>
                  <a:lnTo>
                    <a:pt x="30" y="90"/>
                  </a:lnTo>
                  <a:lnTo>
                    <a:pt x="30" y="96"/>
                  </a:lnTo>
                  <a:lnTo>
                    <a:pt x="27" y="101"/>
                  </a:lnTo>
                  <a:lnTo>
                    <a:pt x="27" y="106"/>
                  </a:lnTo>
                  <a:lnTo>
                    <a:pt x="25" y="117"/>
                  </a:lnTo>
                  <a:lnTo>
                    <a:pt x="25" y="126"/>
                  </a:lnTo>
                  <a:lnTo>
                    <a:pt x="23" y="133"/>
                  </a:lnTo>
                  <a:lnTo>
                    <a:pt x="23" y="140"/>
                  </a:lnTo>
                  <a:lnTo>
                    <a:pt x="23" y="143"/>
                  </a:lnTo>
                  <a:lnTo>
                    <a:pt x="23" y="145"/>
                  </a:lnTo>
                  <a:lnTo>
                    <a:pt x="12" y="151"/>
                  </a:lnTo>
                  <a:lnTo>
                    <a:pt x="11" y="147"/>
                  </a:lnTo>
                  <a:lnTo>
                    <a:pt x="7" y="142"/>
                  </a:lnTo>
                  <a:lnTo>
                    <a:pt x="5" y="136"/>
                  </a:lnTo>
                  <a:lnTo>
                    <a:pt x="5" y="133"/>
                  </a:lnTo>
                  <a:lnTo>
                    <a:pt x="3" y="127"/>
                  </a:lnTo>
                  <a:lnTo>
                    <a:pt x="3" y="122"/>
                  </a:lnTo>
                  <a:lnTo>
                    <a:pt x="0" y="115"/>
                  </a:lnTo>
                  <a:lnTo>
                    <a:pt x="0" y="110"/>
                  </a:lnTo>
                  <a:lnTo>
                    <a:pt x="0" y="103"/>
                  </a:lnTo>
                  <a:lnTo>
                    <a:pt x="0" y="96"/>
                  </a:lnTo>
                  <a:lnTo>
                    <a:pt x="2" y="88"/>
                  </a:lnTo>
                  <a:lnTo>
                    <a:pt x="5" y="81"/>
                  </a:lnTo>
                  <a:lnTo>
                    <a:pt x="7" y="76"/>
                  </a:lnTo>
                  <a:lnTo>
                    <a:pt x="12" y="69"/>
                  </a:lnTo>
                  <a:lnTo>
                    <a:pt x="14" y="62"/>
                  </a:lnTo>
                  <a:lnTo>
                    <a:pt x="19" y="57"/>
                  </a:lnTo>
                  <a:lnTo>
                    <a:pt x="25" y="53"/>
                  </a:lnTo>
                  <a:lnTo>
                    <a:pt x="30" y="51"/>
                  </a:lnTo>
                  <a:lnTo>
                    <a:pt x="39" y="48"/>
                  </a:lnTo>
                  <a:lnTo>
                    <a:pt x="48" y="48"/>
                  </a:lnTo>
                  <a:lnTo>
                    <a:pt x="55" y="48"/>
                  </a:lnTo>
                  <a:lnTo>
                    <a:pt x="62" y="51"/>
                  </a:lnTo>
                  <a:lnTo>
                    <a:pt x="67" y="53"/>
                  </a:lnTo>
                  <a:lnTo>
                    <a:pt x="69" y="55"/>
                  </a:lnTo>
                  <a:lnTo>
                    <a:pt x="69" y="53"/>
                  </a:lnTo>
                  <a:lnTo>
                    <a:pt x="69" y="48"/>
                  </a:lnTo>
                  <a:lnTo>
                    <a:pt x="73" y="41"/>
                  </a:lnTo>
                  <a:lnTo>
                    <a:pt x="76" y="32"/>
                  </a:lnTo>
                  <a:lnTo>
                    <a:pt x="81" y="23"/>
                  </a:lnTo>
                  <a:lnTo>
                    <a:pt x="89" y="14"/>
                  </a:lnTo>
                  <a:lnTo>
                    <a:pt x="92" y="10"/>
                  </a:lnTo>
                  <a:lnTo>
                    <a:pt x="97" y="7"/>
                  </a:lnTo>
                  <a:lnTo>
                    <a:pt x="103" y="3"/>
                  </a:lnTo>
                  <a:lnTo>
                    <a:pt x="110" y="2"/>
                  </a:lnTo>
                  <a:lnTo>
                    <a:pt x="115" y="0"/>
                  </a:lnTo>
                  <a:lnTo>
                    <a:pt x="120" y="0"/>
                  </a:lnTo>
                  <a:lnTo>
                    <a:pt x="126" y="3"/>
                  </a:lnTo>
                  <a:lnTo>
                    <a:pt x="133" y="9"/>
                  </a:lnTo>
                  <a:lnTo>
                    <a:pt x="138" y="12"/>
                  </a:lnTo>
                  <a:lnTo>
                    <a:pt x="144" y="19"/>
                  </a:lnTo>
                  <a:lnTo>
                    <a:pt x="151" y="26"/>
                  </a:lnTo>
                  <a:lnTo>
                    <a:pt x="156" y="33"/>
                  </a:lnTo>
                  <a:lnTo>
                    <a:pt x="159" y="41"/>
                  </a:lnTo>
                  <a:lnTo>
                    <a:pt x="165" y="48"/>
                  </a:lnTo>
                  <a:lnTo>
                    <a:pt x="168" y="55"/>
                  </a:lnTo>
                  <a:lnTo>
                    <a:pt x="174" y="62"/>
                  </a:lnTo>
                  <a:lnTo>
                    <a:pt x="179" y="71"/>
                  </a:lnTo>
                  <a:lnTo>
                    <a:pt x="181" y="76"/>
                  </a:lnTo>
                  <a:lnTo>
                    <a:pt x="175" y="76"/>
                  </a:lnTo>
                  <a:close/>
                </a:path>
              </a:pathLst>
            </a:custGeom>
            <a:solidFill>
              <a:srgbClr val="000000"/>
            </a:solidFill>
            <a:ln w="9525">
              <a:noFill/>
              <a:round/>
              <a:headEnd/>
              <a:tailEnd/>
            </a:ln>
          </p:spPr>
          <p:txBody>
            <a:bodyPr/>
            <a:lstStyle/>
            <a:p>
              <a:endParaRPr lang="en-US"/>
            </a:p>
          </p:txBody>
        </p:sp>
        <p:sp>
          <p:nvSpPr>
            <p:cNvPr id="10342" name="Freeform 74"/>
            <p:cNvSpPr>
              <a:spLocks/>
            </p:cNvSpPr>
            <p:nvPr/>
          </p:nvSpPr>
          <p:spPr bwMode="auto">
            <a:xfrm flipH="1">
              <a:off x="7239840" y="1371734"/>
              <a:ext cx="226631" cy="67807"/>
            </a:xfrm>
            <a:custGeom>
              <a:avLst/>
              <a:gdLst>
                <a:gd name="T0" fmla="*/ 87 w 92"/>
                <a:gd name="T1" fmla="*/ 0 h 25"/>
                <a:gd name="T2" fmla="*/ 85 w 92"/>
                <a:gd name="T3" fmla="*/ 0 h 25"/>
                <a:gd name="T4" fmla="*/ 81 w 92"/>
                <a:gd name="T5" fmla="*/ 0 h 25"/>
                <a:gd name="T6" fmla="*/ 78 w 92"/>
                <a:gd name="T7" fmla="*/ 0 h 25"/>
                <a:gd name="T8" fmla="*/ 72 w 92"/>
                <a:gd name="T9" fmla="*/ 2 h 25"/>
                <a:gd name="T10" fmla="*/ 65 w 92"/>
                <a:gd name="T11" fmla="*/ 2 h 25"/>
                <a:gd name="T12" fmla="*/ 58 w 92"/>
                <a:gd name="T13" fmla="*/ 4 h 25"/>
                <a:gd name="T14" fmla="*/ 49 w 92"/>
                <a:gd name="T15" fmla="*/ 6 h 25"/>
                <a:gd name="T16" fmla="*/ 42 w 92"/>
                <a:gd name="T17" fmla="*/ 9 h 25"/>
                <a:gd name="T18" fmla="*/ 33 w 92"/>
                <a:gd name="T19" fmla="*/ 9 h 25"/>
                <a:gd name="T20" fmla="*/ 26 w 92"/>
                <a:gd name="T21" fmla="*/ 11 h 25"/>
                <a:gd name="T22" fmla="*/ 19 w 92"/>
                <a:gd name="T23" fmla="*/ 13 h 25"/>
                <a:gd name="T24" fmla="*/ 14 w 92"/>
                <a:gd name="T25" fmla="*/ 16 h 25"/>
                <a:gd name="T26" fmla="*/ 7 w 92"/>
                <a:gd name="T27" fmla="*/ 18 h 25"/>
                <a:gd name="T28" fmla="*/ 3 w 92"/>
                <a:gd name="T29" fmla="*/ 20 h 25"/>
                <a:gd name="T30" fmla="*/ 0 w 92"/>
                <a:gd name="T31" fmla="*/ 22 h 25"/>
                <a:gd name="T32" fmla="*/ 0 w 92"/>
                <a:gd name="T33" fmla="*/ 23 h 25"/>
                <a:gd name="T34" fmla="*/ 3 w 92"/>
                <a:gd name="T35" fmla="*/ 25 h 25"/>
                <a:gd name="T36" fmla="*/ 7 w 92"/>
                <a:gd name="T37" fmla="*/ 25 h 25"/>
                <a:gd name="T38" fmla="*/ 12 w 92"/>
                <a:gd name="T39" fmla="*/ 25 h 25"/>
                <a:gd name="T40" fmla="*/ 17 w 92"/>
                <a:gd name="T41" fmla="*/ 23 h 25"/>
                <a:gd name="T42" fmla="*/ 25 w 92"/>
                <a:gd name="T43" fmla="*/ 23 h 25"/>
                <a:gd name="T44" fmla="*/ 32 w 92"/>
                <a:gd name="T45" fmla="*/ 22 h 25"/>
                <a:gd name="T46" fmla="*/ 39 w 92"/>
                <a:gd name="T47" fmla="*/ 22 h 25"/>
                <a:gd name="T48" fmla="*/ 46 w 92"/>
                <a:gd name="T49" fmla="*/ 18 h 25"/>
                <a:gd name="T50" fmla="*/ 55 w 92"/>
                <a:gd name="T51" fmla="*/ 16 h 25"/>
                <a:gd name="T52" fmla="*/ 62 w 92"/>
                <a:gd name="T53" fmla="*/ 14 h 25"/>
                <a:gd name="T54" fmla="*/ 71 w 92"/>
                <a:gd name="T55" fmla="*/ 13 h 25"/>
                <a:gd name="T56" fmla="*/ 74 w 92"/>
                <a:gd name="T57" fmla="*/ 11 h 25"/>
                <a:gd name="T58" fmla="*/ 79 w 92"/>
                <a:gd name="T59" fmla="*/ 11 h 25"/>
                <a:gd name="T60" fmla="*/ 85 w 92"/>
                <a:gd name="T61" fmla="*/ 9 h 25"/>
                <a:gd name="T62" fmla="*/ 88 w 92"/>
                <a:gd name="T63" fmla="*/ 9 h 25"/>
                <a:gd name="T64" fmla="*/ 92 w 92"/>
                <a:gd name="T65" fmla="*/ 6 h 25"/>
                <a:gd name="T66" fmla="*/ 90 w 92"/>
                <a:gd name="T67" fmla="*/ 2 h 25"/>
                <a:gd name="T68" fmla="*/ 87 w 92"/>
                <a:gd name="T69" fmla="*/ 0 h 25"/>
                <a:gd name="T70" fmla="*/ 87 w 92"/>
                <a:gd name="T71" fmla="*/ 0 h 25"/>
                <a:gd name="T72" fmla="*/ 87 w 92"/>
                <a:gd name="T73" fmla="*/ 0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5"/>
                <a:gd name="T113" fmla="*/ 92 w 92"/>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5">
                  <a:moveTo>
                    <a:pt x="87" y="0"/>
                  </a:moveTo>
                  <a:lnTo>
                    <a:pt x="85" y="0"/>
                  </a:lnTo>
                  <a:lnTo>
                    <a:pt x="81" y="0"/>
                  </a:lnTo>
                  <a:lnTo>
                    <a:pt x="78" y="0"/>
                  </a:lnTo>
                  <a:lnTo>
                    <a:pt x="72" y="2"/>
                  </a:lnTo>
                  <a:lnTo>
                    <a:pt x="65" y="2"/>
                  </a:lnTo>
                  <a:lnTo>
                    <a:pt x="58" y="4"/>
                  </a:lnTo>
                  <a:lnTo>
                    <a:pt x="49" y="6"/>
                  </a:lnTo>
                  <a:lnTo>
                    <a:pt x="42" y="9"/>
                  </a:lnTo>
                  <a:lnTo>
                    <a:pt x="33" y="9"/>
                  </a:lnTo>
                  <a:lnTo>
                    <a:pt x="26" y="11"/>
                  </a:lnTo>
                  <a:lnTo>
                    <a:pt x="19" y="13"/>
                  </a:lnTo>
                  <a:lnTo>
                    <a:pt x="14" y="16"/>
                  </a:lnTo>
                  <a:lnTo>
                    <a:pt x="7" y="18"/>
                  </a:lnTo>
                  <a:lnTo>
                    <a:pt x="3" y="20"/>
                  </a:lnTo>
                  <a:lnTo>
                    <a:pt x="0" y="22"/>
                  </a:lnTo>
                  <a:lnTo>
                    <a:pt x="0" y="23"/>
                  </a:lnTo>
                  <a:lnTo>
                    <a:pt x="3" y="25"/>
                  </a:lnTo>
                  <a:lnTo>
                    <a:pt x="7" y="25"/>
                  </a:lnTo>
                  <a:lnTo>
                    <a:pt x="12" y="25"/>
                  </a:lnTo>
                  <a:lnTo>
                    <a:pt x="17" y="23"/>
                  </a:lnTo>
                  <a:lnTo>
                    <a:pt x="25" y="23"/>
                  </a:lnTo>
                  <a:lnTo>
                    <a:pt x="32" y="22"/>
                  </a:lnTo>
                  <a:lnTo>
                    <a:pt x="39" y="22"/>
                  </a:lnTo>
                  <a:lnTo>
                    <a:pt x="46" y="18"/>
                  </a:lnTo>
                  <a:lnTo>
                    <a:pt x="55" y="16"/>
                  </a:lnTo>
                  <a:lnTo>
                    <a:pt x="62" y="14"/>
                  </a:lnTo>
                  <a:lnTo>
                    <a:pt x="71" y="13"/>
                  </a:lnTo>
                  <a:lnTo>
                    <a:pt x="74" y="11"/>
                  </a:lnTo>
                  <a:lnTo>
                    <a:pt x="79" y="11"/>
                  </a:lnTo>
                  <a:lnTo>
                    <a:pt x="85" y="9"/>
                  </a:lnTo>
                  <a:lnTo>
                    <a:pt x="88" y="9"/>
                  </a:lnTo>
                  <a:lnTo>
                    <a:pt x="92" y="6"/>
                  </a:lnTo>
                  <a:lnTo>
                    <a:pt x="90" y="2"/>
                  </a:lnTo>
                  <a:lnTo>
                    <a:pt x="87" y="0"/>
                  </a:lnTo>
                  <a:close/>
                </a:path>
              </a:pathLst>
            </a:custGeom>
            <a:solidFill>
              <a:srgbClr val="000000"/>
            </a:solidFill>
            <a:ln w="9525">
              <a:noFill/>
              <a:round/>
              <a:headEnd/>
              <a:tailEnd/>
            </a:ln>
          </p:spPr>
          <p:txBody>
            <a:bodyPr/>
            <a:lstStyle/>
            <a:p>
              <a:endParaRPr lang="en-US"/>
            </a:p>
          </p:txBody>
        </p:sp>
        <p:sp>
          <p:nvSpPr>
            <p:cNvPr id="10343" name="Freeform 75"/>
            <p:cNvSpPr>
              <a:spLocks/>
            </p:cNvSpPr>
            <p:nvPr/>
          </p:nvSpPr>
          <p:spPr bwMode="auto">
            <a:xfrm flipH="1">
              <a:off x="6419535" y="3381535"/>
              <a:ext cx="1973167" cy="2262043"/>
            </a:xfrm>
            <a:custGeom>
              <a:avLst/>
              <a:gdLst>
                <a:gd name="T0" fmla="*/ 617 w 801"/>
                <a:gd name="T1" fmla="*/ 13 h 834"/>
                <a:gd name="T2" fmla="*/ 689 w 801"/>
                <a:gd name="T3" fmla="*/ 676 h 834"/>
                <a:gd name="T4" fmla="*/ 801 w 801"/>
                <a:gd name="T5" fmla="*/ 724 h 834"/>
                <a:gd name="T6" fmla="*/ 768 w 801"/>
                <a:gd name="T7" fmla="*/ 743 h 834"/>
                <a:gd name="T8" fmla="*/ 601 w 801"/>
                <a:gd name="T9" fmla="*/ 731 h 834"/>
                <a:gd name="T10" fmla="*/ 409 w 801"/>
                <a:gd name="T11" fmla="*/ 211 h 834"/>
                <a:gd name="T12" fmla="*/ 133 w 801"/>
                <a:gd name="T13" fmla="*/ 754 h 834"/>
                <a:gd name="T14" fmla="*/ 32 w 801"/>
                <a:gd name="T15" fmla="*/ 834 h 834"/>
                <a:gd name="T16" fmla="*/ 0 w 801"/>
                <a:gd name="T17" fmla="*/ 821 h 834"/>
                <a:gd name="T18" fmla="*/ 53 w 801"/>
                <a:gd name="T19" fmla="*/ 743 h 834"/>
                <a:gd name="T20" fmla="*/ 163 w 801"/>
                <a:gd name="T21" fmla="*/ 295 h 834"/>
                <a:gd name="T22" fmla="*/ 229 w 801"/>
                <a:gd name="T23" fmla="*/ 0 h 834"/>
                <a:gd name="T24" fmla="*/ 617 w 801"/>
                <a:gd name="T25" fmla="*/ 13 h 834"/>
                <a:gd name="T26" fmla="*/ 617 w 801"/>
                <a:gd name="T27" fmla="*/ 13 h 8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1"/>
                <a:gd name="T43" fmla="*/ 0 h 834"/>
                <a:gd name="T44" fmla="*/ 801 w 801"/>
                <a:gd name="T45" fmla="*/ 834 h 8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1" h="834">
                  <a:moveTo>
                    <a:pt x="617" y="13"/>
                  </a:moveTo>
                  <a:lnTo>
                    <a:pt x="689" y="676"/>
                  </a:lnTo>
                  <a:lnTo>
                    <a:pt x="801" y="724"/>
                  </a:lnTo>
                  <a:lnTo>
                    <a:pt x="768" y="743"/>
                  </a:lnTo>
                  <a:lnTo>
                    <a:pt x="601" y="731"/>
                  </a:lnTo>
                  <a:lnTo>
                    <a:pt x="409" y="211"/>
                  </a:lnTo>
                  <a:lnTo>
                    <a:pt x="133" y="754"/>
                  </a:lnTo>
                  <a:lnTo>
                    <a:pt x="32" y="834"/>
                  </a:lnTo>
                  <a:lnTo>
                    <a:pt x="0" y="821"/>
                  </a:lnTo>
                  <a:lnTo>
                    <a:pt x="53" y="743"/>
                  </a:lnTo>
                  <a:lnTo>
                    <a:pt x="163" y="295"/>
                  </a:lnTo>
                  <a:lnTo>
                    <a:pt x="229" y="0"/>
                  </a:lnTo>
                  <a:lnTo>
                    <a:pt x="617" y="13"/>
                  </a:lnTo>
                  <a:close/>
                </a:path>
              </a:pathLst>
            </a:custGeom>
            <a:solidFill>
              <a:srgbClr val="000000"/>
            </a:solidFill>
            <a:ln w="9525">
              <a:noFill/>
              <a:round/>
              <a:headEnd/>
              <a:tailEnd/>
            </a:ln>
          </p:spPr>
          <p:txBody>
            <a:bodyPr/>
            <a:lstStyle/>
            <a:p>
              <a:endParaRPr lang="en-US"/>
            </a:p>
          </p:txBody>
        </p:sp>
        <p:sp>
          <p:nvSpPr>
            <p:cNvPr id="10344" name="Freeform 76"/>
            <p:cNvSpPr>
              <a:spLocks/>
            </p:cNvSpPr>
            <p:nvPr/>
          </p:nvSpPr>
          <p:spPr bwMode="auto">
            <a:xfrm flipH="1">
              <a:off x="6808748" y="1881644"/>
              <a:ext cx="1559320" cy="1814517"/>
            </a:xfrm>
            <a:custGeom>
              <a:avLst/>
              <a:gdLst>
                <a:gd name="T0" fmla="*/ 353 w 633"/>
                <a:gd name="T1" fmla="*/ 0 h 669"/>
                <a:gd name="T2" fmla="*/ 211 w 633"/>
                <a:gd name="T3" fmla="*/ 27 h 669"/>
                <a:gd name="T4" fmla="*/ 178 w 633"/>
                <a:gd name="T5" fmla="*/ 45 h 669"/>
                <a:gd name="T6" fmla="*/ 142 w 633"/>
                <a:gd name="T7" fmla="*/ 68 h 669"/>
                <a:gd name="T8" fmla="*/ 114 w 633"/>
                <a:gd name="T9" fmla="*/ 87 h 669"/>
                <a:gd name="T10" fmla="*/ 86 w 633"/>
                <a:gd name="T11" fmla="*/ 110 h 669"/>
                <a:gd name="T12" fmla="*/ 64 w 633"/>
                <a:gd name="T13" fmla="*/ 131 h 669"/>
                <a:gd name="T14" fmla="*/ 45 w 633"/>
                <a:gd name="T15" fmla="*/ 156 h 669"/>
                <a:gd name="T16" fmla="*/ 29 w 633"/>
                <a:gd name="T17" fmla="*/ 181 h 669"/>
                <a:gd name="T18" fmla="*/ 15 w 633"/>
                <a:gd name="T19" fmla="*/ 209 h 669"/>
                <a:gd name="T20" fmla="*/ 4 w 633"/>
                <a:gd name="T21" fmla="*/ 240 h 669"/>
                <a:gd name="T22" fmla="*/ 0 w 633"/>
                <a:gd name="T23" fmla="*/ 270 h 669"/>
                <a:gd name="T24" fmla="*/ 2 w 633"/>
                <a:gd name="T25" fmla="*/ 305 h 669"/>
                <a:gd name="T26" fmla="*/ 9 w 633"/>
                <a:gd name="T27" fmla="*/ 339 h 669"/>
                <a:gd name="T28" fmla="*/ 15 w 633"/>
                <a:gd name="T29" fmla="*/ 369 h 669"/>
                <a:gd name="T30" fmla="*/ 22 w 633"/>
                <a:gd name="T31" fmla="*/ 396 h 669"/>
                <a:gd name="T32" fmla="*/ 29 w 633"/>
                <a:gd name="T33" fmla="*/ 422 h 669"/>
                <a:gd name="T34" fmla="*/ 39 w 633"/>
                <a:gd name="T35" fmla="*/ 456 h 669"/>
                <a:gd name="T36" fmla="*/ 52 w 633"/>
                <a:gd name="T37" fmla="*/ 488 h 669"/>
                <a:gd name="T38" fmla="*/ 68 w 633"/>
                <a:gd name="T39" fmla="*/ 520 h 669"/>
                <a:gd name="T40" fmla="*/ 149 w 633"/>
                <a:gd name="T41" fmla="*/ 520 h 669"/>
                <a:gd name="T42" fmla="*/ 135 w 633"/>
                <a:gd name="T43" fmla="*/ 500 h 669"/>
                <a:gd name="T44" fmla="*/ 121 w 633"/>
                <a:gd name="T45" fmla="*/ 479 h 669"/>
                <a:gd name="T46" fmla="*/ 109 w 633"/>
                <a:gd name="T47" fmla="*/ 451 h 669"/>
                <a:gd name="T48" fmla="*/ 96 w 633"/>
                <a:gd name="T49" fmla="*/ 417 h 669"/>
                <a:gd name="T50" fmla="*/ 91 w 633"/>
                <a:gd name="T51" fmla="*/ 378 h 669"/>
                <a:gd name="T52" fmla="*/ 93 w 633"/>
                <a:gd name="T53" fmla="*/ 337 h 669"/>
                <a:gd name="T54" fmla="*/ 98 w 633"/>
                <a:gd name="T55" fmla="*/ 314 h 669"/>
                <a:gd name="T56" fmla="*/ 107 w 633"/>
                <a:gd name="T57" fmla="*/ 291 h 669"/>
                <a:gd name="T58" fmla="*/ 116 w 633"/>
                <a:gd name="T59" fmla="*/ 270 h 669"/>
                <a:gd name="T60" fmla="*/ 139 w 633"/>
                <a:gd name="T61" fmla="*/ 240 h 669"/>
                <a:gd name="T62" fmla="*/ 164 w 633"/>
                <a:gd name="T63" fmla="*/ 224 h 669"/>
                <a:gd name="T64" fmla="*/ 187 w 633"/>
                <a:gd name="T65" fmla="*/ 218 h 669"/>
                <a:gd name="T66" fmla="*/ 220 w 633"/>
                <a:gd name="T67" fmla="*/ 224 h 669"/>
                <a:gd name="T68" fmla="*/ 250 w 633"/>
                <a:gd name="T69" fmla="*/ 236 h 669"/>
                <a:gd name="T70" fmla="*/ 194 w 633"/>
                <a:gd name="T71" fmla="*/ 577 h 669"/>
                <a:gd name="T72" fmla="*/ 582 w 633"/>
                <a:gd name="T73" fmla="*/ 314 h 669"/>
                <a:gd name="T74" fmla="*/ 587 w 633"/>
                <a:gd name="T75" fmla="*/ 291 h 669"/>
                <a:gd name="T76" fmla="*/ 596 w 633"/>
                <a:gd name="T77" fmla="*/ 259 h 669"/>
                <a:gd name="T78" fmla="*/ 605 w 633"/>
                <a:gd name="T79" fmla="*/ 220 h 669"/>
                <a:gd name="T80" fmla="*/ 609 w 633"/>
                <a:gd name="T81" fmla="*/ 194 h 669"/>
                <a:gd name="T82" fmla="*/ 614 w 633"/>
                <a:gd name="T83" fmla="*/ 156 h 669"/>
                <a:gd name="T84" fmla="*/ 616 w 633"/>
                <a:gd name="T85" fmla="*/ 117 h 669"/>
                <a:gd name="T86" fmla="*/ 614 w 633"/>
                <a:gd name="T87" fmla="*/ 84 h 669"/>
                <a:gd name="T88" fmla="*/ 600 w 633"/>
                <a:gd name="T89" fmla="*/ 55 h 669"/>
                <a:gd name="T90" fmla="*/ 568 w 633"/>
                <a:gd name="T91" fmla="*/ 30 h 669"/>
                <a:gd name="T92" fmla="*/ 536 w 633"/>
                <a:gd name="T93" fmla="*/ 18 h 669"/>
                <a:gd name="T94" fmla="*/ 509 w 633"/>
                <a:gd name="T95" fmla="*/ 14 h 6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9"/>
                <a:gd name="T146" fmla="*/ 633 w 633"/>
                <a:gd name="T147" fmla="*/ 669 h 6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9">
                  <a:moveTo>
                    <a:pt x="508" y="16"/>
                  </a:moveTo>
                  <a:lnTo>
                    <a:pt x="458" y="296"/>
                  </a:lnTo>
                  <a:lnTo>
                    <a:pt x="378" y="45"/>
                  </a:lnTo>
                  <a:lnTo>
                    <a:pt x="353" y="0"/>
                  </a:lnTo>
                  <a:lnTo>
                    <a:pt x="229" y="22"/>
                  </a:lnTo>
                  <a:lnTo>
                    <a:pt x="226" y="22"/>
                  </a:lnTo>
                  <a:lnTo>
                    <a:pt x="219" y="25"/>
                  </a:lnTo>
                  <a:lnTo>
                    <a:pt x="211" y="27"/>
                  </a:lnTo>
                  <a:lnTo>
                    <a:pt x="204" y="32"/>
                  </a:lnTo>
                  <a:lnTo>
                    <a:pt x="197" y="34"/>
                  </a:lnTo>
                  <a:lnTo>
                    <a:pt x="188" y="41"/>
                  </a:lnTo>
                  <a:lnTo>
                    <a:pt x="178" y="45"/>
                  </a:lnTo>
                  <a:lnTo>
                    <a:pt x="169" y="52"/>
                  </a:lnTo>
                  <a:lnTo>
                    <a:pt x="158" y="55"/>
                  </a:lnTo>
                  <a:lnTo>
                    <a:pt x="148" y="64"/>
                  </a:lnTo>
                  <a:lnTo>
                    <a:pt x="142" y="68"/>
                  </a:lnTo>
                  <a:lnTo>
                    <a:pt x="137" y="71"/>
                  </a:lnTo>
                  <a:lnTo>
                    <a:pt x="130" y="75"/>
                  </a:lnTo>
                  <a:lnTo>
                    <a:pt x="126" y="80"/>
                  </a:lnTo>
                  <a:lnTo>
                    <a:pt x="114" y="87"/>
                  </a:lnTo>
                  <a:lnTo>
                    <a:pt x="103" y="98"/>
                  </a:lnTo>
                  <a:lnTo>
                    <a:pt x="98" y="101"/>
                  </a:lnTo>
                  <a:lnTo>
                    <a:pt x="93" y="107"/>
                  </a:lnTo>
                  <a:lnTo>
                    <a:pt x="86" y="110"/>
                  </a:lnTo>
                  <a:lnTo>
                    <a:pt x="80" y="116"/>
                  </a:lnTo>
                  <a:lnTo>
                    <a:pt x="75" y="121"/>
                  </a:lnTo>
                  <a:lnTo>
                    <a:pt x="70" y="126"/>
                  </a:lnTo>
                  <a:lnTo>
                    <a:pt x="64" y="131"/>
                  </a:lnTo>
                  <a:lnTo>
                    <a:pt x="59" y="139"/>
                  </a:lnTo>
                  <a:lnTo>
                    <a:pt x="54" y="144"/>
                  </a:lnTo>
                  <a:lnTo>
                    <a:pt x="50" y="149"/>
                  </a:lnTo>
                  <a:lnTo>
                    <a:pt x="45" y="156"/>
                  </a:lnTo>
                  <a:lnTo>
                    <a:pt x="39" y="162"/>
                  </a:lnTo>
                  <a:lnTo>
                    <a:pt x="36" y="169"/>
                  </a:lnTo>
                  <a:lnTo>
                    <a:pt x="31" y="176"/>
                  </a:lnTo>
                  <a:lnTo>
                    <a:pt x="29" y="181"/>
                  </a:lnTo>
                  <a:lnTo>
                    <a:pt x="25" y="188"/>
                  </a:lnTo>
                  <a:lnTo>
                    <a:pt x="22" y="195"/>
                  </a:lnTo>
                  <a:lnTo>
                    <a:pt x="16" y="202"/>
                  </a:lnTo>
                  <a:lnTo>
                    <a:pt x="15" y="209"/>
                  </a:lnTo>
                  <a:lnTo>
                    <a:pt x="11" y="217"/>
                  </a:lnTo>
                  <a:lnTo>
                    <a:pt x="9" y="224"/>
                  </a:lnTo>
                  <a:lnTo>
                    <a:pt x="8" y="233"/>
                  </a:lnTo>
                  <a:lnTo>
                    <a:pt x="4" y="240"/>
                  </a:lnTo>
                  <a:lnTo>
                    <a:pt x="4" y="247"/>
                  </a:lnTo>
                  <a:lnTo>
                    <a:pt x="2" y="254"/>
                  </a:lnTo>
                  <a:lnTo>
                    <a:pt x="0" y="263"/>
                  </a:lnTo>
                  <a:lnTo>
                    <a:pt x="0" y="270"/>
                  </a:lnTo>
                  <a:lnTo>
                    <a:pt x="0" y="279"/>
                  </a:lnTo>
                  <a:lnTo>
                    <a:pt x="0" y="288"/>
                  </a:lnTo>
                  <a:lnTo>
                    <a:pt x="0" y="296"/>
                  </a:lnTo>
                  <a:lnTo>
                    <a:pt x="2" y="305"/>
                  </a:lnTo>
                  <a:lnTo>
                    <a:pt x="4" y="316"/>
                  </a:lnTo>
                  <a:lnTo>
                    <a:pt x="6" y="323"/>
                  </a:lnTo>
                  <a:lnTo>
                    <a:pt x="8" y="332"/>
                  </a:lnTo>
                  <a:lnTo>
                    <a:pt x="9" y="339"/>
                  </a:lnTo>
                  <a:lnTo>
                    <a:pt x="11" y="348"/>
                  </a:lnTo>
                  <a:lnTo>
                    <a:pt x="11" y="355"/>
                  </a:lnTo>
                  <a:lnTo>
                    <a:pt x="15" y="362"/>
                  </a:lnTo>
                  <a:lnTo>
                    <a:pt x="15" y="369"/>
                  </a:lnTo>
                  <a:lnTo>
                    <a:pt x="16" y="376"/>
                  </a:lnTo>
                  <a:lnTo>
                    <a:pt x="18" y="383"/>
                  </a:lnTo>
                  <a:lnTo>
                    <a:pt x="20" y="390"/>
                  </a:lnTo>
                  <a:lnTo>
                    <a:pt x="22" y="396"/>
                  </a:lnTo>
                  <a:lnTo>
                    <a:pt x="24" y="403"/>
                  </a:lnTo>
                  <a:lnTo>
                    <a:pt x="24" y="410"/>
                  </a:lnTo>
                  <a:lnTo>
                    <a:pt x="27" y="415"/>
                  </a:lnTo>
                  <a:lnTo>
                    <a:pt x="29" y="422"/>
                  </a:lnTo>
                  <a:lnTo>
                    <a:pt x="31" y="428"/>
                  </a:lnTo>
                  <a:lnTo>
                    <a:pt x="32" y="438"/>
                  </a:lnTo>
                  <a:lnTo>
                    <a:pt x="36" y="449"/>
                  </a:lnTo>
                  <a:lnTo>
                    <a:pt x="39" y="456"/>
                  </a:lnTo>
                  <a:lnTo>
                    <a:pt x="43" y="465"/>
                  </a:lnTo>
                  <a:lnTo>
                    <a:pt x="45" y="472"/>
                  </a:lnTo>
                  <a:lnTo>
                    <a:pt x="48" y="481"/>
                  </a:lnTo>
                  <a:lnTo>
                    <a:pt x="52" y="488"/>
                  </a:lnTo>
                  <a:lnTo>
                    <a:pt x="55" y="495"/>
                  </a:lnTo>
                  <a:lnTo>
                    <a:pt x="59" y="504"/>
                  </a:lnTo>
                  <a:lnTo>
                    <a:pt x="64" y="513"/>
                  </a:lnTo>
                  <a:lnTo>
                    <a:pt x="68" y="520"/>
                  </a:lnTo>
                  <a:lnTo>
                    <a:pt x="71" y="527"/>
                  </a:lnTo>
                  <a:lnTo>
                    <a:pt x="77" y="532"/>
                  </a:lnTo>
                  <a:lnTo>
                    <a:pt x="78" y="534"/>
                  </a:lnTo>
                  <a:lnTo>
                    <a:pt x="149" y="520"/>
                  </a:lnTo>
                  <a:lnTo>
                    <a:pt x="148" y="516"/>
                  </a:lnTo>
                  <a:lnTo>
                    <a:pt x="144" y="514"/>
                  </a:lnTo>
                  <a:lnTo>
                    <a:pt x="141" y="507"/>
                  </a:lnTo>
                  <a:lnTo>
                    <a:pt x="135" y="500"/>
                  </a:lnTo>
                  <a:lnTo>
                    <a:pt x="130" y="495"/>
                  </a:lnTo>
                  <a:lnTo>
                    <a:pt x="128" y="490"/>
                  </a:lnTo>
                  <a:lnTo>
                    <a:pt x="125" y="484"/>
                  </a:lnTo>
                  <a:lnTo>
                    <a:pt x="121" y="479"/>
                  </a:lnTo>
                  <a:lnTo>
                    <a:pt x="117" y="472"/>
                  </a:lnTo>
                  <a:lnTo>
                    <a:pt x="114" y="465"/>
                  </a:lnTo>
                  <a:lnTo>
                    <a:pt x="112" y="458"/>
                  </a:lnTo>
                  <a:lnTo>
                    <a:pt x="109" y="451"/>
                  </a:lnTo>
                  <a:lnTo>
                    <a:pt x="103" y="442"/>
                  </a:lnTo>
                  <a:lnTo>
                    <a:pt x="102" y="435"/>
                  </a:lnTo>
                  <a:lnTo>
                    <a:pt x="98" y="424"/>
                  </a:lnTo>
                  <a:lnTo>
                    <a:pt x="96" y="417"/>
                  </a:lnTo>
                  <a:lnTo>
                    <a:pt x="93" y="406"/>
                  </a:lnTo>
                  <a:lnTo>
                    <a:pt x="93" y="397"/>
                  </a:lnTo>
                  <a:lnTo>
                    <a:pt x="91" y="387"/>
                  </a:lnTo>
                  <a:lnTo>
                    <a:pt x="91" y="378"/>
                  </a:lnTo>
                  <a:lnTo>
                    <a:pt x="91" y="367"/>
                  </a:lnTo>
                  <a:lnTo>
                    <a:pt x="91" y="357"/>
                  </a:lnTo>
                  <a:lnTo>
                    <a:pt x="91" y="346"/>
                  </a:lnTo>
                  <a:lnTo>
                    <a:pt x="93" y="337"/>
                  </a:lnTo>
                  <a:lnTo>
                    <a:pt x="93" y="330"/>
                  </a:lnTo>
                  <a:lnTo>
                    <a:pt x="94" y="325"/>
                  </a:lnTo>
                  <a:lnTo>
                    <a:pt x="94" y="319"/>
                  </a:lnTo>
                  <a:lnTo>
                    <a:pt x="98" y="314"/>
                  </a:lnTo>
                  <a:lnTo>
                    <a:pt x="98" y="309"/>
                  </a:lnTo>
                  <a:lnTo>
                    <a:pt x="100" y="302"/>
                  </a:lnTo>
                  <a:lnTo>
                    <a:pt x="103" y="296"/>
                  </a:lnTo>
                  <a:lnTo>
                    <a:pt x="107" y="291"/>
                  </a:lnTo>
                  <a:lnTo>
                    <a:pt x="109" y="286"/>
                  </a:lnTo>
                  <a:lnTo>
                    <a:pt x="110" y="279"/>
                  </a:lnTo>
                  <a:lnTo>
                    <a:pt x="112" y="275"/>
                  </a:lnTo>
                  <a:lnTo>
                    <a:pt x="116" y="270"/>
                  </a:lnTo>
                  <a:lnTo>
                    <a:pt x="121" y="261"/>
                  </a:lnTo>
                  <a:lnTo>
                    <a:pt x="126" y="254"/>
                  </a:lnTo>
                  <a:lnTo>
                    <a:pt x="133" y="245"/>
                  </a:lnTo>
                  <a:lnTo>
                    <a:pt x="139" y="240"/>
                  </a:lnTo>
                  <a:lnTo>
                    <a:pt x="144" y="234"/>
                  </a:lnTo>
                  <a:lnTo>
                    <a:pt x="151" y="231"/>
                  </a:lnTo>
                  <a:lnTo>
                    <a:pt x="156" y="227"/>
                  </a:lnTo>
                  <a:lnTo>
                    <a:pt x="164" y="224"/>
                  </a:lnTo>
                  <a:lnTo>
                    <a:pt x="169" y="222"/>
                  </a:lnTo>
                  <a:lnTo>
                    <a:pt x="176" y="220"/>
                  </a:lnTo>
                  <a:lnTo>
                    <a:pt x="181" y="218"/>
                  </a:lnTo>
                  <a:lnTo>
                    <a:pt x="187" y="218"/>
                  </a:lnTo>
                  <a:lnTo>
                    <a:pt x="194" y="218"/>
                  </a:lnTo>
                  <a:lnTo>
                    <a:pt x="199" y="220"/>
                  </a:lnTo>
                  <a:lnTo>
                    <a:pt x="210" y="220"/>
                  </a:lnTo>
                  <a:lnTo>
                    <a:pt x="220" y="224"/>
                  </a:lnTo>
                  <a:lnTo>
                    <a:pt x="229" y="227"/>
                  </a:lnTo>
                  <a:lnTo>
                    <a:pt x="240" y="231"/>
                  </a:lnTo>
                  <a:lnTo>
                    <a:pt x="245" y="234"/>
                  </a:lnTo>
                  <a:lnTo>
                    <a:pt x="250" y="236"/>
                  </a:lnTo>
                  <a:lnTo>
                    <a:pt x="254" y="240"/>
                  </a:lnTo>
                  <a:lnTo>
                    <a:pt x="256" y="241"/>
                  </a:lnTo>
                  <a:lnTo>
                    <a:pt x="247" y="426"/>
                  </a:lnTo>
                  <a:lnTo>
                    <a:pt x="194" y="577"/>
                  </a:lnTo>
                  <a:lnTo>
                    <a:pt x="422" y="669"/>
                  </a:lnTo>
                  <a:lnTo>
                    <a:pt x="633" y="624"/>
                  </a:lnTo>
                  <a:lnTo>
                    <a:pt x="582" y="318"/>
                  </a:lnTo>
                  <a:lnTo>
                    <a:pt x="582" y="314"/>
                  </a:lnTo>
                  <a:lnTo>
                    <a:pt x="586" y="309"/>
                  </a:lnTo>
                  <a:lnTo>
                    <a:pt x="586" y="302"/>
                  </a:lnTo>
                  <a:lnTo>
                    <a:pt x="587" y="296"/>
                  </a:lnTo>
                  <a:lnTo>
                    <a:pt x="587" y="291"/>
                  </a:lnTo>
                  <a:lnTo>
                    <a:pt x="591" y="284"/>
                  </a:lnTo>
                  <a:lnTo>
                    <a:pt x="593" y="277"/>
                  </a:lnTo>
                  <a:lnTo>
                    <a:pt x="594" y="268"/>
                  </a:lnTo>
                  <a:lnTo>
                    <a:pt x="596" y="259"/>
                  </a:lnTo>
                  <a:lnTo>
                    <a:pt x="600" y="250"/>
                  </a:lnTo>
                  <a:lnTo>
                    <a:pt x="600" y="241"/>
                  </a:lnTo>
                  <a:lnTo>
                    <a:pt x="601" y="231"/>
                  </a:lnTo>
                  <a:lnTo>
                    <a:pt x="605" y="220"/>
                  </a:lnTo>
                  <a:lnTo>
                    <a:pt x="607" y="211"/>
                  </a:lnTo>
                  <a:lnTo>
                    <a:pt x="607" y="206"/>
                  </a:lnTo>
                  <a:lnTo>
                    <a:pt x="609" y="201"/>
                  </a:lnTo>
                  <a:lnTo>
                    <a:pt x="609" y="194"/>
                  </a:lnTo>
                  <a:lnTo>
                    <a:pt x="610" y="188"/>
                  </a:lnTo>
                  <a:lnTo>
                    <a:pt x="612" y="178"/>
                  </a:lnTo>
                  <a:lnTo>
                    <a:pt x="614" y="169"/>
                  </a:lnTo>
                  <a:lnTo>
                    <a:pt x="614" y="156"/>
                  </a:lnTo>
                  <a:lnTo>
                    <a:pt x="616" y="147"/>
                  </a:lnTo>
                  <a:lnTo>
                    <a:pt x="616" y="137"/>
                  </a:lnTo>
                  <a:lnTo>
                    <a:pt x="617" y="128"/>
                  </a:lnTo>
                  <a:lnTo>
                    <a:pt x="616" y="117"/>
                  </a:lnTo>
                  <a:lnTo>
                    <a:pt x="616" y="108"/>
                  </a:lnTo>
                  <a:lnTo>
                    <a:pt x="616" y="100"/>
                  </a:lnTo>
                  <a:lnTo>
                    <a:pt x="616" y="91"/>
                  </a:lnTo>
                  <a:lnTo>
                    <a:pt x="614" y="84"/>
                  </a:lnTo>
                  <a:lnTo>
                    <a:pt x="612" y="78"/>
                  </a:lnTo>
                  <a:lnTo>
                    <a:pt x="610" y="71"/>
                  </a:lnTo>
                  <a:lnTo>
                    <a:pt x="609" y="66"/>
                  </a:lnTo>
                  <a:lnTo>
                    <a:pt x="600" y="55"/>
                  </a:lnTo>
                  <a:lnTo>
                    <a:pt x="593" y="48"/>
                  </a:lnTo>
                  <a:lnTo>
                    <a:pt x="586" y="41"/>
                  </a:lnTo>
                  <a:lnTo>
                    <a:pt x="577" y="36"/>
                  </a:lnTo>
                  <a:lnTo>
                    <a:pt x="568" y="30"/>
                  </a:lnTo>
                  <a:lnTo>
                    <a:pt x="559" y="25"/>
                  </a:lnTo>
                  <a:lnTo>
                    <a:pt x="550" y="23"/>
                  </a:lnTo>
                  <a:lnTo>
                    <a:pt x="543" y="20"/>
                  </a:lnTo>
                  <a:lnTo>
                    <a:pt x="536" y="18"/>
                  </a:lnTo>
                  <a:lnTo>
                    <a:pt x="529" y="16"/>
                  </a:lnTo>
                  <a:lnTo>
                    <a:pt x="522" y="16"/>
                  </a:lnTo>
                  <a:lnTo>
                    <a:pt x="516" y="16"/>
                  </a:lnTo>
                  <a:lnTo>
                    <a:pt x="509" y="14"/>
                  </a:lnTo>
                  <a:lnTo>
                    <a:pt x="508" y="16"/>
                  </a:lnTo>
                  <a:close/>
                </a:path>
              </a:pathLst>
            </a:custGeom>
            <a:solidFill>
              <a:srgbClr val="000000"/>
            </a:solidFill>
            <a:ln w="9525">
              <a:noFill/>
              <a:round/>
              <a:headEnd/>
              <a:tailEnd/>
            </a:ln>
          </p:spPr>
          <p:txBody>
            <a:bodyPr/>
            <a:lstStyle/>
            <a:p>
              <a:endParaRPr lang="en-US"/>
            </a:p>
          </p:txBody>
        </p:sp>
        <p:sp>
          <p:nvSpPr>
            <p:cNvPr id="10345" name="Freeform 77"/>
            <p:cNvSpPr>
              <a:spLocks/>
            </p:cNvSpPr>
            <p:nvPr/>
          </p:nvSpPr>
          <p:spPr bwMode="auto">
            <a:xfrm flipH="1">
              <a:off x="7991171" y="3359838"/>
              <a:ext cx="221705" cy="219695"/>
            </a:xfrm>
            <a:custGeom>
              <a:avLst/>
              <a:gdLst>
                <a:gd name="T0" fmla="*/ 70 w 90"/>
                <a:gd name="T1" fmla="*/ 0 h 81"/>
                <a:gd name="T2" fmla="*/ 90 w 90"/>
                <a:gd name="T3" fmla="*/ 55 h 81"/>
                <a:gd name="T4" fmla="*/ 70 w 90"/>
                <a:gd name="T5" fmla="*/ 51 h 81"/>
                <a:gd name="T6" fmla="*/ 69 w 90"/>
                <a:gd name="T7" fmla="*/ 72 h 81"/>
                <a:gd name="T8" fmla="*/ 37 w 90"/>
                <a:gd name="T9" fmla="*/ 69 h 81"/>
                <a:gd name="T10" fmla="*/ 33 w 90"/>
                <a:gd name="T11" fmla="*/ 81 h 81"/>
                <a:gd name="T12" fmla="*/ 12 w 90"/>
                <a:gd name="T13" fmla="*/ 81 h 81"/>
                <a:gd name="T14" fmla="*/ 0 w 90"/>
                <a:gd name="T15" fmla="*/ 17 h 81"/>
                <a:gd name="T16" fmla="*/ 70 w 90"/>
                <a:gd name="T17" fmla="*/ 0 h 81"/>
                <a:gd name="T18" fmla="*/ 70 w 90"/>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81"/>
                <a:gd name="T32" fmla="*/ 90 w 9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81">
                  <a:moveTo>
                    <a:pt x="70" y="0"/>
                  </a:moveTo>
                  <a:lnTo>
                    <a:pt x="90" y="55"/>
                  </a:lnTo>
                  <a:lnTo>
                    <a:pt x="70" y="51"/>
                  </a:lnTo>
                  <a:lnTo>
                    <a:pt x="69" y="72"/>
                  </a:lnTo>
                  <a:lnTo>
                    <a:pt x="37" y="69"/>
                  </a:lnTo>
                  <a:lnTo>
                    <a:pt x="33" y="81"/>
                  </a:lnTo>
                  <a:lnTo>
                    <a:pt x="12" y="81"/>
                  </a:lnTo>
                  <a:lnTo>
                    <a:pt x="0" y="17"/>
                  </a:lnTo>
                  <a:lnTo>
                    <a:pt x="70" y="0"/>
                  </a:lnTo>
                  <a:close/>
                </a:path>
              </a:pathLst>
            </a:custGeom>
            <a:solidFill>
              <a:srgbClr val="000000"/>
            </a:solidFill>
            <a:ln w="9525">
              <a:noFill/>
              <a:round/>
              <a:headEnd/>
              <a:tailEnd/>
            </a:ln>
          </p:spPr>
          <p:txBody>
            <a:bodyPr/>
            <a:lstStyle/>
            <a:p>
              <a:endParaRPr lang="en-US"/>
            </a:p>
          </p:txBody>
        </p:sp>
        <p:sp>
          <p:nvSpPr>
            <p:cNvPr id="10346" name="Freeform 78"/>
            <p:cNvSpPr>
              <a:spLocks/>
            </p:cNvSpPr>
            <p:nvPr/>
          </p:nvSpPr>
          <p:spPr bwMode="auto">
            <a:xfrm flipH="1">
              <a:off x="7939440" y="3335427"/>
              <a:ext cx="118242" cy="113916"/>
            </a:xfrm>
            <a:custGeom>
              <a:avLst/>
              <a:gdLst>
                <a:gd name="T0" fmla="*/ 6 w 48"/>
                <a:gd name="T1" fmla="*/ 9 h 42"/>
                <a:gd name="T2" fmla="*/ 43 w 48"/>
                <a:gd name="T3" fmla="*/ 0 h 42"/>
                <a:gd name="T4" fmla="*/ 48 w 48"/>
                <a:gd name="T5" fmla="*/ 14 h 42"/>
                <a:gd name="T6" fmla="*/ 0 w 48"/>
                <a:gd name="T7" fmla="*/ 42 h 42"/>
                <a:gd name="T8" fmla="*/ 6 w 48"/>
                <a:gd name="T9" fmla="*/ 9 h 42"/>
                <a:gd name="T10" fmla="*/ 6 w 48"/>
                <a:gd name="T11" fmla="*/ 9 h 42"/>
                <a:gd name="T12" fmla="*/ 0 60000 65536"/>
                <a:gd name="T13" fmla="*/ 0 60000 65536"/>
                <a:gd name="T14" fmla="*/ 0 60000 65536"/>
                <a:gd name="T15" fmla="*/ 0 60000 65536"/>
                <a:gd name="T16" fmla="*/ 0 60000 65536"/>
                <a:gd name="T17" fmla="*/ 0 60000 65536"/>
                <a:gd name="T18" fmla="*/ 0 w 48"/>
                <a:gd name="T19" fmla="*/ 0 h 42"/>
                <a:gd name="T20" fmla="*/ 48 w 48"/>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8" h="42">
                  <a:moveTo>
                    <a:pt x="6" y="9"/>
                  </a:moveTo>
                  <a:lnTo>
                    <a:pt x="43" y="0"/>
                  </a:lnTo>
                  <a:lnTo>
                    <a:pt x="48" y="14"/>
                  </a:lnTo>
                  <a:lnTo>
                    <a:pt x="0" y="42"/>
                  </a:lnTo>
                  <a:lnTo>
                    <a:pt x="6" y="9"/>
                  </a:lnTo>
                  <a:close/>
                </a:path>
              </a:pathLst>
            </a:custGeom>
            <a:solidFill>
              <a:srgbClr val="000000"/>
            </a:solidFill>
            <a:ln w="9525">
              <a:noFill/>
              <a:round/>
              <a:headEnd/>
              <a:tailEnd/>
            </a:ln>
          </p:spPr>
          <p:txBody>
            <a:bodyPr/>
            <a:lstStyle/>
            <a:p>
              <a:endParaRPr lang="en-US"/>
            </a:p>
          </p:txBody>
        </p:sp>
        <p:sp>
          <p:nvSpPr>
            <p:cNvPr id="10347" name="Freeform 79"/>
            <p:cNvSpPr>
              <a:spLocks/>
            </p:cNvSpPr>
            <p:nvPr/>
          </p:nvSpPr>
          <p:spPr bwMode="auto">
            <a:xfrm flipH="1">
              <a:off x="6308683" y="2098625"/>
              <a:ext cx="660186" cy="1220527"/>
            </a:xfrm>
            <a:custGeom>
              <a:avLst/>
              <a:gdLst>
                <a:gd name="T0" fmla="*/ 108 w 268"/>
                <a:gd name="T1" fmla="*/ 195 h 450"/>
                <a:gd name="T2" fmla="*/ 204 w 268"/>
                <a:gd name="T3" fmla="*/ 450 h 450"/>
                <a:gd name="T4" fmla="*/ 195 w 268"/>
                <a:gd name="T5" fmla="*/ 443 h 450"/>
                <a:gd name="T6" fmla="*/ 186 w 268"/>
                <a:gd name="T7" fmla="*/ 438 h 450"/>
                <a:gd name="T8" fmla="*/ 175 w 268"/>
                <a:gd name="T9" fmla="*/ 431 h 450"/>
                <a:gd name="T10" fmla="*/ 159 w 268"/>
                <a:gd name="T11" fmla="*/ 420 h 450"/>
                <a:gd name="T12" fmla="*/ 145 w 268"/>
                <a:gd name="T13" fmla="*/ 410 h 450"/>
                <a:gd name="T14" fmla="*/ 127 w 268"/>
                <a:gd name="T15" fmla="*/ 397 h 450"/>
                <a:gd name="T16" fmla="*/ 111 w 268"/>
                <a:gd name="T17" fmla="*/ 385 h 450"/>
                <a:gd name="T18" fmla="*/ 94 w 268"/>
                <a:gd name="T19" fmla="*/ 369 h 450"/>
                <a:gd name="T20" fmla="*/ 74 w 268"/>
                <a:gd name="T21" fmla="*/ 355 h 450"/>
                <a:gd name="T22" fmla="*/ 58 w 268"/>
                <a:gd name="T23" fmla="*/ 340 h 450"/>
                <a:gd name="T24" fmla="*/ 44 w 268"/>
                <a:gd name="T25" fmla="*/ 326 h 450"/>
                <a:gd name="T26" fmla="*/ 30 w 268"/>
                <a:gd name="T27" fmla="*/ 310 h 450"/>
                <a:gd name="T28" fmla="*/ 18 w 268"/>
                <a:gd name="T29" fmla="*/ 298 h 450"/>
                <a:gd name="T30" fmla="*/ 10 w 268"/>
                <a:gd name="T31" fmla="*/ 286 h 450"/>
                <a:gd name="T32" fmla="*/ 5 w 268"/>
                <a:gd name="T33" fmla="*/ 275 h 450"/>
                <a:gd name="T34" fmla="*/ 2 w 268"/>
                <a:gd name="T35" fmla="*/ 262 h 450"/>
                <a:gd name="T36" fmla="*/ 2 w 268"/>
                <a:gd name="T37" fmla="*/ 250 h 450"/>
                <a:gd name="T38" fmla="*/ 0 w 268"/>
                <a:gd name="T39" fmla="*/ 236 h 450"/>
                <a:gd name="T40" fmla="*/ 0 w 268"/>
                <a:gd name="T41" fmla="*/ 222 h 450"/>
                <a:gd name="T42" fmla="*/ 0 w 268"/>
                <a:gd name="T43" fmla="*/ 206 h 450"/>
                <a:gd name="T44" fmla="*/ 2 w 268"/>
                <a:gd name="T45" fmla="*/ 192 h 450"/>
                <a:gd name="T46" fmla="*/ 3 w 268"/>
                <a:gd name="T47" fmla="*/ 176 h 450"/>
                <a:gd name="T48" fmla="*/ 7 w 268"/>
                <a:gd name="T49" fmla="*/ 161 h 450"/>
                <a:gd name="T50" fmla="*/ 9 w 268"/>
                <a:gd name="T51" fmla="*/ 147 h 450"/>
                <a:gd name="T52" fmla="*/ 12 w 268"/>
                <a:gd name="T53" fmla="*/ 133 h 450"/>
                <a:gd name="T54" fmla="*/ 14 w 268"/>
                <a:gd name="T55" fmla="*/ 121 h 450"/>
                <a:gd name="T56" fmla="*/ 18 w 268"/>
                <a:gd name="T57" fmla="*/ 112 h 450"/>
                <a:gd name="T58" fmla="*/ 21 w 268"/>
                <a:gd name="T59" fmla="*/ 98 h 450"/>
                <a:gd name="T60" fmla="*/ 23 w 268"/>
                <a:gd name="T61" fmla="*/ 92 h 450"/>
                <a:gd name="T62" fmla="*/ 44 w 268"/>
                <a:gd name="T63" fmla="*/ 0 h 4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450"/>
                <a:gd name="T98" fmla="*/ 268 w 268"/>
                <a:gd name="T99" fmla="*/ 450 h 4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450">
                  <a:moveTo>
                    <a:pt x="44" y="0"/>
                  </a:moveTo>
                  <a:lnTo>
                    <a:pt x="108" y="195"/>
                  </a:lnTo>
                  <a:lnTo>
                    <a:pt x="268" y="424"/>
                  </a:lnTo>
                  <a:lnTo>
                    <a:pt x="204" y="450"/>
                  </a:lnTo>
                  <a:lnTo>
                    <a:pt x="202" y="449"/>
                  </a:lnTo>
                  <a:lnTo>
                    <a:pt x="195" y="443"/>
                  </a:lnTo>
                  <a:lnTo>
                    <a:pt x="191" y="442"/>
                  </a:lnTo>
                  <a:lnTo>
                    <a:pt x="186" y="438"/>
                  </a:lnTo>
                  <a:lnTo>
                    <a:pt x="181" y="434"/>
                  </a:lnTo>
                  <a:lnTo>
                    <a:pt x="175" y="431"/>
                  </a:lnTo>
                  <a:lnTo>
                    <a:pt x="166" y="426"/>
                  </a:lnTo>
                  <a:lnTo>
                    <a:pt x="159" y="420"/>
                  </a:lnTo>
                  <a:lnTo>
                    <a:pt x="152" y="415"/>
                  </a:lnTo>
                  <a:lnTo>
                    <a:pt x="145" y="410"/>
                  </a:lnTo>
                  <a:lnTo>
                    <a:pt x="136" y="403"/>
                  </a:lnTo>
                  <a:lnTo>
                    <a:pt x="127" y="397"/>
                  </a:lnTo>
                  <a:lnTo>
                    <a:pt x="119" y="390"/>
                  </a:lnTo>
                  <a:lnTo>
                    <a:pt x="111" y="385"/>
                  </a:lnTo>
                  <a:lnTo>
                    <a:pt x="103" y="376"/>
                  </a:lnTo>
                  <a:lnTo>
                    <a:pt x="94" y="369"/>
                  </a:lnTo>
                  <a:lnTo>
                    <a:pt x="83" y="362"/>
                  </a:lnTo>
                  <a:lnTo>
                    <a:pt x="74" y="355"/>
                  </a:lnTo>
                  <a:lnTo>
                    <a:pt x="65" y="346"/>
                  </a:lnTo>
                  <a:lnTo>
                    <a:pt x="58" y="340"/>
                  </a:lnTo>
                  <a:lnTo>
                    <a:pt x="49" y="333"/>
                  </a:lnTo>
                  <a:lnTo>
                    <a:pt x="44" y="326"/>
                  </a:lnTo>
                  <a:lnTo>
                    <a:pt x="35" y="317"/>
                  </a:lnTo>
                  <a:lnTo>
                    <a:pt x="30" y="310"/>
                  </a:lnTo>
                  <a:lnTo>
                    <a:pt x="23" y="303"/>
                  </a:lnTo>
                  <a:lnTo>
                    <a:pt x="18" y="298"/>
                  </a:lnTo>
                  <a:lnTo>
                    <a:pt x="12" y="293"/>
                  </a:lnTo>
                  <a:lnTo>
                    <a:pt x="10" y="286"/>
                  </a:lnTo>
                  <a:lnTo>
                    <a:pt x="7" y="280"/>
                  </a:lnTo>
                  <a:lnTo>
                    <a:pt x="5" y="275"/>
                  </a:lnTo>
                  <a:lnTo>
                    <a:pt x="3" y="268"/>
                  </a:lnTo>
                  <a:lnTo>
                    <a:pt x="2" y="262"/>
                  </a:lnTo>
                  <a:lnTo>
                    <a:pt x="2" y="255"/>
                  </a:lnTo>
                  <a:lnTo>
                    <a:pt x="2" y="250"/>
                  </a:lnTo>
                  <a:lnTo>
                    <a:pt x="0" y="243"/>
                  </a:lnTo>
                  <a:lnTo>
                    <a:pt x="0" y="236"/>
                  </a:lnTo>
                  <a:lnTo>
                    <a:pt x="0" y="229"/>
                  </a:lnTo>
                  <a:lnTo>
                    <a:pt x="0" y="222"/>
                  </a:lnTo>
                  <a:lnTo>
                    <a:pt x="0" y="213"/>
                  </a:lnTo>
                  <a:lnTo>
                    <a:pt x="0" y="206"/>
                  </a:lnTo>
                  <a:lnTo>
                    <a:pt x="2" y="199"/>
                  </a:lnTo>
                  <a:lnTo>
                    <a:pt x="2" y="192"/>
                  </a:lnTo>
                  <a:lnTo>
                    <a:pt x="3" y="183"/>
                  </a:lnTo>
                  <a:lnTo>
                    <a:pt x="3" y="176"/>
                  </a:lnTo>
                  <a:lnTo>
                    <a:pt x="5" y="168"/>
                  </a:lnTo>
                  <a:lnTo>
                    <a:pt x="7" y="161"/>
                  </a:lnTo>
                  <a:lnTo>
                    <a:pt x="7" y="154"/>
                  </a:lnTo>
                  <a:lnTo>
                    <a:pt x="9" y="147"/>
                  </a:lnTo>
                  <a:lnTo>
                    <a:pt x="10" y="140"/>
                  </a:lnTo>
                  <a:lnTo>
                    <a:pt x="12" y="133"/>
                  </a:lnTo>
                  <a:lnTo>
                    <a:pt x="12" y="128"/>
                  </a:lnTo>
                  <a:lnTo>
                    <a:pt x="14" y="121"/>
                  </a:lnTo>
                  <a:lnTo>
                    <a:pt x="14" y="115"/>
                  </a:lnTo>
                  <a:lnTo>
                    <a:pt x="18" y="112"/>
                  </a:lnTo>
                  <a:lnTo>
                    <a:pt x="19" y="103"/>
                  </a:lnTo>
                  <a:lnTo>
                    <a:pt x="21" y="98"/>
                  </a:lnTo>
                  <a:lnTo>
                    <a:pt x="23" y="92"/>
                  </a:lnTo>
                  <a:lnTo>
                    <a:pt x="44" y="0"/>
                  </a:lnTo>
                  <a:close/>
                </a:path>
              </a:pathLst>
            </a:custGeom>
            <a:solidFill>
              <a:srgbClr val="000000"/>
            </a:solidFill>
            <a:ln w="9525">
              <a:noFill/>
              <a:round/>
              <a:headEnd/>
              <a:tailEnd/>
            </a:ln>
          </p:spPr>
          <p:txBody>
            <a:bodyPr/>
            <a:lstStyle/>
            <a:p>
              <a:endParaRPr lang="en-US"/>
            </a:p>
          </p:txBody>
        </p:sp>
        <p:sp>
          <p:nvSpPr>
            <p:cNvPr id="10348" name="Freeform 80"/>
            <p:cNvSpPr>
              <a:spLocks/>
            </p:cNvSpPr>
            <p:nvPr/>
          </p:nvSpPr>
          <p:spPr bwMode="auto">
            <a:xfrm flipH="1">
              <a:off x="7161012" y="2006409"/>
              <a:ext cx="169973" cy="547881"/>
            </a:xfrm>
            <a:custGeom>
              <a:avLst/>
              <a:gdLst>
                <a:gd name="T0" fmla="*/ 53 w 69"/>
                <a:gd name="T1" fmla="*/ 0 h 202"/>
                <a:gd name="T2" fmla="*/ 69 w 69"/>
                <a:gd name="T3" fmla="*/ 32 h 202"/>
                <a:gd name="T4" fmla="*/ 53 w 69"/>
                <a:gd name="T5" fmla="*/ 54 h 202"/>
                <a:gd name="T6" fmla="*/ 53 w 69"/>
                <a:gd name="T7" fmla="*/ 91 h 202"/>
                <a:gd name="T8" fmla="*/ 23 w 69"/>
                <a:gd name="T9" fmla="*/ 202 h 202"/>
                <a:gd name="T10" fmla="*/ 0 w 69"/>
                <a:gd name="T11" fmla="*/ 75 h 202"/>
                <a:gd name="T12" fmla="*/ 24 w 69"/>
                <a:gd name="T13" fmla="*/ 57 h 202"/>
                <a:gd name="T14" fmla="*/ 24 w 69"/>
                <a:gd name="T15" fmla="*/ 7 h 202"/>
                <a:gd name="T16" fmla="*/ 53 w 69"/>
                <a:gd name="T17" fmla="*/ 0 h 202"/>
                <a:gd name="T18" fmla="*/ 53 w 69"/>
                <a:gd name="T19" fmla="*/ 0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202"/>
                <a:gd name="T32" fmla="*/ 69 w 69"/>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202">
                  <a:moveTo>
                    <a:pt x="53" y="0"/>
                  </a:moveTo>
                  <a:lnTo>
                    <a:pt x="69" y="32"/>
                  </a:lnTo>
                  <a:lnTo>
                    <a:pt x="53" y="54"/>
                  </a:lnTo>
                  <a:lnTo>
                    <a:pt x="53" y="91"/>
                  </a:lnTo>
                  <a:lnTo>
                    <a:pt x="23" y="202"/>
                  </a:lnTo>
                  <a:lnTo>
                    <a:pt x="0" y="75"/>
                  </a:lnTo>
                  <a:lnTo>
                    <a:pt x="24" y="57"/>
                  </a:lnTo>
                  <a:lnTo>
                    <a:pt x="24" y="7"/>
                  </a:lnTo>
                  <a:lnTo>
                    <a:pt x="53" y="0"/>
                  </a:lnTo>
                  <a:close/>
                </a:path>
              </a:pathLst>
            </a:custGeom>
            <a:solidFill>
              <a:srgbClr val="000000"/>
            </a:solidFill>
            <a:ln w="9525">
              <a:noFill/>
              <a:round/>
              <a:headEnd/>
              <a:tailEnd/>
            </a:ln>
          </p:spPr>
          <p:txBody>
            <a:bodyPr/>
            <a:lstStyle/>
            <a:p>
              <a:endParaRPr lang="en-US"/>
            </a:p>
          </p:txBody>
        </p:sp>
        <p:sp>
          <p:nvSpPr>
            <p:cNvPr id="10349" name="Freeform 81"/>
            <p:cNvSpPr>
              <a:spLocks/>
            </p:cNvSpPr>
            <p:nvPr/>
          </p:nvSpPr>
          <p:spPr bwMode="auto">
            <a:xfrm flipH="1">
              <a:off x="7060014" y="1843671"/>
              <a:ext cx="110852" cy="160025"/>
            </a:xfrm>
            <a:custGeom>
              <a:avLst/>
              <a:gdLst>
                <a:gd name="T0" fmla="*/ 9 w 45"/>
                <a:gd name="T1" fmla="*/ 0 h 59"/>
                <a:gd name="T2" fmla="*/ 45 w 45"/>
                <a:gd name="T3" fmla="*/ 12 h 59"/>
                <a:gd name="T4" fmla="*/ 7 w 45"/>
                <a:gd name="T5" fmla="*/ 59 h 59"/>
                <a:gd name="T6" fmla="*/ 0 w 45"/>
                <a:gd name="T7" fmla="*/ 37 h 59"/>
                <a:gd name="T8" fmla="*/ 0 w 45"/>
                <a:gd name="T9" fmla="*/ 36 h 59"/>
                <a:gd name="T10" fmla="*/ 0 w 45"/>
                <a:gd name="T11" fmla="*/ 30 h 59"/>
                <a:gd name="T12" fmla="*/ 0 w 45"/>
                <a:gd name="T13" fmla="*/ 25 h 59"/>
                <a:gd name="T14" fmla="*/ 2 w 45"/>
                <a:gd name="T15" fmla="*/ 18 h 59"/>
                <a:gd name="T16" fmla="*/ 2 w 45"/>
                <a:gd name="T17" fmla="*/ 11 h 59"/>
                <a:gd name="T18" fmla="*/ 4 w 45"/>
                <a:gd name="T19" fmla="*/ 4 h 59"/>
                <a:gd name="T20" fmla="*/ 7 w 45"/>
                <a:gd name="T21" fmla="*/ 0 h 59"/>
                <a:gd name="T22" fmla="*/ 9 w 45"/>
                <a:gd name="T23" fmla="*/ 0 h 59"/>
                <a:gd name="T24" fmla="*/ 9 w 45"/>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59"/>
                <a:gd name="T41" fmla="*/ 45 w 45"/>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59">
                  <a:moveTo>
                    <a:pt x="9" y="0"/>
                  </a:moveTo>
                  <a:lnTo>
                    <a:pt x="45" y="12"/>
                  </a:lnTo>
                  <a:lnTo>
                    <a:pt x="7" y="59"/>
                  </a:lnTo>
                  <a:lnTo>
                    <a:pt x="0" y="37"/>
                  </a:lnTo>
                  <a:lnTo>
                    <a:pt x="0" y="36"/>
                  </a:lnTo>
                  <a:lnTo>
                    <a:pt x="0" y="30"/>
                  </a:lnTo>
                  <a:lnTo>
                    <a:pt x="0" y="25"/>
                  </a:lnTo>
                  <a:lnTo>
                    <a:pt x="2" y="18"/>
                  </a:lnTo>
                  <a:lnTo>
                    <a:pt x="2" y="11"/>
                  </a:lnTo>
                  <a:lnTo>
                    <a:pt x="4" y="4"/>
                  </a:lnTo>
                  <a:lnTo>
                    <a:pt x="7" y="0"/>
                  </a:lnTo>
                  <a:lnTo>
                    <a:pt x="9" y="0"/>
                  </a:lnTo>
                  <a:close/>
                </a:path>
              </a:pathLst>
            </a:custGeom>
            <a:solidFill>
              <a:srgbClr val="000000"/>
            </a:solidFill>
            <a:ln w="9525">
              <a:noFill/>
              <a:round/>
              <a:headEnd/>
              <a:tailEnd/>
            </a:ln>
          </p:spPr>
          <p:txBody>
            <a:bodyPr/>
            <a:lstStyle/>
            <a:p>
              <a:endParaRPr lang="en-US"/>
            </a:p>
          </p:txBody>
        </p:sp>
        <p:sp>
          <p:nvSpPr>
            <p:cNvPr id="10350" name="Freeform 82"/>
            <p:cNvSpPr>
              <a:spLocks/>
            </p:cNvSpPr>
            <p:nvPr/>
          </p:nvSpPr>
          <p:spPr bwMode="auto">
            <a:xfrm flipH="1">
              <a:off x="6160880" y="3262195"/>
              <a:ext cx="283289" cy="206133"/>
            </a:xfrm>
            <a:custGeom>
              <a:avLst/>
              <a:gdLst>
                <a:gd name="T0" fmla="*/ 76 w 115"/>
                <a:gd name="T1" fmla="*/ 0 h 76"/>
                <a:gd name="T2" fmla="*/ 115 w 115"/>
                <a:gd name="T3" fmla="*/ 37 h 76"/>
                <a:gd name="T4" fmla="*/ 97 w 115"/>
                <a:gd name="T5" fmla="*/ 48 h 76"/>
                <a:gd name="T6" fmla="*/ 76 w 115"/>
                <a:gd name="T7" fmla="*/ 34 h 76"/>
                <a:gd name="T8" fmla="*/ 72 w 115"/>
                <a:gd name="T9" fmla="*/ 43 h 76"/>
                <a:gd name="T10" fmla="*/ 86 w 115"/>
                <a:gd name="T11" fmla="*/ 69 h 76"/>
                <a:gd name="T12" fmla="*/ 72 w 115"/>
                <a:gd name="T13" fmla="*/ 73 h 76"/>
                <a:gd name="T14" fmla="*/ 53 w 115"/>
                <a:gd name="T15" fmla="*/ 53 h 76"/>
                <a:gd name="T16" fmla="*/ 51 w 115"/>
                <a:gd name="T17" fmla="*/ 75 h 76"/>
                <a:gd name="T18" fmla="*/ 26 w 115"/>
                <a:gd name="T19" fmla="*/ 76 h 76"/>
                <a:gd name="T20" fmla="*/ 0 w 115"/>
                <a:gd name="T21" fmla="*/ 30 h 76"/>
                <a:gd name="T22" fmla="*/ 19 w 115"/>
                <a:gd name="T23" fmla="*/ 25 h 76"/>
                <a:gd name="T24" fmla="*/ 33 w 115"/>
                <a:gd name="T25" fmla="*/ 37 h 76"/>
                <a:gd name="T26" fmla="*/ 44 w 115"/>
                <a:gd name="T27" fmla="*/ 20 h 76"/>
                <a:gd name="T28" fmla="*/ 65 w 115"/>
                <a:gd name="T29" fmla="*/ 20 h 76"/>
                <a:gd name="T30" fmla="*/ 53 w 115"/>
                <a:gd name="T31" fmla="*/ 2 h 76"/>
                <a:gd name="T32" fmla="*/ 76 w 115"/>
                <a:gd name="T33" fmla="*/ 0 h 76"/>
                <a:gd name="T34" fmla="*/ 76 w 115"/>
                <a:gd name="T35" fmla="*/ 0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76"/>
                <a:gd name="T56" fmla="*/ 115 w 115"/>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76">
                  <a:moveTo>
                    <a:pt x="76" y="0"/>
                  </a:moveTo>
                  <a:lnTo>
                    <a:pt x="115" y="37"/>
                  </a:lnTo>
                  <a:lnTo>
                    <a:pt x="97" y="48"/>
                  </a:lnTo>
                  <a:lnTo>
                    <a:pt x="76" y="34"/>
                  </a:lnTo>
                  <a:lnTo>
                    <a:pt x="72" y="43"/>
                  </a:lnTo>
                  <a:lnTo>
                    <a:pt x="86" y="69"/>
                  </a:lnTo>
                  <a:lnTo>
                    <a:pt x="72" y="73"/>
                  </a:lnTo>
                  <a:lnTo>
                    <a:pt x="53" y="53"/>
                  </a:lnTo>
                  <a:lnTo>
                    <a:pt x="51" y="75"/>
                  </a:lnTo>
                  <a:lnTo>
                    <a:pt x="26" y="76"/>
                  </a:lnTo>
                  <a:lnTo>
                    <a:pt x="0" y="30"/>
                  </a:lnTo>
                  <a:lnTo>
                    <a:pt x="19" y="25"/>
                  </a:lnTo>
                  <a:lnTo>
                    <a:pt x="33" y="37"/>
                  </a:lnTo>
                  <a:lnTo>
                    <a:pt x="44" y="20"/>
                  </a:lnTo>
                  <a:lnTo>
                    <a:pt x="65" y="20"/>
                  </a:lnTo>
                  <a:lnTo>
                    <a:pt x="53" y="2"/>
                  </a:lnTo>
                  <a:lnTo>
                    <a:pt x="76" y="0"/>
                  </a:lnTo>
                  <a:close/>
                </a:path>
              </a:pathLst>
            </a:custGeom>
            <a:solidFill>
              <a:srgbClr val="000000"/>
            </a:solidFill>
            <a:ln w="9525">
              <a:noFill/>
              <a:round/>
              <a:headEnd/>
              <a:tailEnd/>
            </a:ln>
          </p:spPr>
          <p:txBody>
            <a:bodyPr/>
            <a:lstStyle/>
            <a:p>
              <a:endParaRPr lang="en-US"/>
            </a:p>
          </p:txBody>
        </p:sp>
        <p:sp>
          <p:nvSpPr>
            <p:cNvPr id="10351" name="Freeform 83"/>
            <p:cNvSpPr>
              <a:spLocks/>
            </p:cNvSpPr>
            <p:nvPr/>
          </p:nvSpPr>
          <p:spPr bwMode="auto">
            <a:xfrm flipH="1">
              <a:off x="8040439" y="3392385"/>
              <a:ext cx="120705" cy="111203"/>
            </a:xfrm>
            <a:custGeom>
              <a:avLst/>
              <a:gdLst>
                <a:gd name="T0" fmla="*/ 46 w 49"/>
                <a:gd name="T1" fmla="*/ 0 h 41"/>
                <a:gd name="T2" fmla="*/ 49 w 49"/>
                <a:gd name="T3" fmla="*/ 27 h 41"/>
                <a:gd name="T4" fmla="*/ 28 w 49"/>
                <a:gd name="T5" fmla="*/ 27 h 41"/>
                <a:gd name="T6" fmla="*/ 23 w 49"/>
                <a:gd name="T7" fmla="*/ 41 h 41"/>
                <a:gd name="T8" fmla="*/ 2 w 49"/>
                <a:gd name="T9" fmla="*/ 28 h 41"/>
                <a:gd name="T10" fmla="*/ 0 w 49"/>
                <a:gd name="T11" fmla="*/ 9 h 41"/>
                <a:gd name="T12" fmla="*/ 46 w 49"/>
                <a:gd name="T13" fmla="*/ 0 h 41"/>
                <a:gd name="T14" fmla="*/ 46 w 49"/>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1"/>
                <a:gd name="T26" fmla="*/ 49 w 49"/>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1">
                  <a:moveTo>
                    <a:pt x="46" y="0"/>
                  </a:moveTo>
                  <a:lnTo>
                    <a:pt x="49" y="27"/>
                  </a:lnTo>
                  <a:lnTo>
                    <a:pt x="28" y="27"/>
                  </a:lnTo>
                  <a:lnTo>
                    <a:pt x="23" y="41"/>
                  </a:lnTo>
                  <a:lnTo>
                    <a:pt x="2" y="28"/>
                  </a:lnTo>
                  <a:lnTo>
                    <a:pt x="0" y="9"/>
                  </a:lnTo>
                  <a:lnTo>
                    <a:pt x="46" y="0"/>
                  </a:lnTo>
                  <a:close/>
                </a:path>
              </a:pathLst>
            </a:custGeom>
            <a:solidFill>
              <a:srgbClr val="FFE6D9"/>
            </a:solidFill>
            <a:ln w="9525">
              <a:noFill/>
              <a:round/>
              <a:headEnd/>
              <a:tailEnd/>
            </a:ln>
          </p:spPr>
          <p:txBody>
            <a:bodyPr/>
            <a:lstStyle/>
            <a:p>
              <a:endParaRPr lang="en-US"/>
            </a:p>
          </p:txBody>
        </p:sp>
        <p:sp>
          <p:nvSpPr>
            <p:cNvPr id="10352" name="Freeform 84"/>
            <p:cNvSpPr>
              <a:spLocks/>
            </p:cNvSpPr>
            <p:nvPr/>
          </p:nvSpPr>
          <p:spPr bwMode="auto">
            <a:xfrm flipH="1">
              <a:off x="8212876" y="3541560"/>
              <a:ext cx="502529" cy="952012"/>
            </a:xfrm>
            <a:custGeom>
              <a:avLst/>
              <a:gdLst>
                <a:gd name="T0" fmla="*/ 189 w 204"/>
                <a:gd name="T1" fmla="*/ 2 h 351"/>
                <a:gd name="T2" fmla="*/ 42 w 204"/>
                <a:gd name="T3" fmla="*/ 27 h 351"/>
                <a:gd name="T4" fmla="*/ 0 w 204"/>
                <a:gd name="T5" fmla="*/ 340 h 351"/>
                <a:gd name="T6" fmla="*/ 40 w 204"/>
                <a:gd name="T7" fmla="*/ 319 h 351"/>
                <a:gd name="T8" fmla="*/ 104 w 204"/>
                <a:gd name="T9" fmla="*/ 351 h 351"/>
                <a:gd name="T10" fmla="*/ 101 w 204"/>
                <a:gd name="T11" fmla="*/ 53 h 351"/>
                <a:gd name="T12" fmla="*/ 83 w 204"/>
                <a:gd name="T13" fmla="*/ 51 h 351"/>
                <a:gd name="T14" fmla="*/ 71 w 204"/>
                <a:gd name="T15" fmla="*/ 305 h 351"/>
                <a:gd name="T16" fmla="*/ 48 w 204"/>
                <a:gd name="T17" fmla="*/ 287 h 351"/>
                <a:gd name="T18" fmla="*/ 24 w 204"/>
                <a:gd name="T19" fmla="*/ 307 h 351"/>
                <a:gd name="T20" fmla="*/ 63 w 204"/>
                <a:gd name="T21" fmla="*/ 35 h 351"/>
                <a:gd name="T22" fmla="*/ 204 w 204"/>
                <a:gd name="T23" fmla="*/ 14 h 351"/>
                <a:gd name="T24" fmla="*/ 195 w 204"/>
                <a:gd name="T25" fmla="*/ 0 h 351"/>
                <a:gd name="T26" fmla="*/ 189 w 204"/>
                <a:gd name="T27" fmla="*/ 2 h 351"/>
                <a:gd name="T28" fmla="*/ 189 w 204"/>
                <a:gd name="T29" fmla="*/ 2 h 3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4"/>
                <a:gd name="T46" fmla="*/ 0 h 351"/>
                <a:gd name="T47" fmla="*/ 204 w 204"/>
                <a:gd name="T48" fmla="*/ 351 h 3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4" h="351">
                  <a:moveTo>
                    <a:pt x="189" y="2"/>
                  </a:moveTo>
                  <a:lnTo>
                    <a:pt x="42" y="27"/>
                  </a:lnTo>
                  <a:lnTo>
                    <a:pt x="0" y="340"/>
                  </a:lnTo>
                  <a:lnTo>
                    <a:pt x="40" y="319"/>
                  </a:lnTo>
                  <a:lnTo>
                    <a:pt x="104" y="351"/>
                  </a:lnTo>
                  <a:lnTo>
                    <a:pt x="101" y="53"/>
                  </a:lnTo>
                  <a:lnTo>
                    <a:pt x="83" y="51"/>
                  </a:lnTo>
                  <a:lnTo>
                    <a:pt x="71" y="305"/>
                  </a:lnTo>
                  <a:lnTo>
                    <a:pt x="48" y="287"/>
                  </a:lnTo>
                  <a:lnTo>
                    <a:pt x="24" y="307"/>
                  </a:lnTo>
                  <a:lnTo>
                    <a:pt x="63" y="35"/>
                  </a:lnTo>
                  <a:lnTo>
                    <a:pt x="204" y="14"/>
                  </a:lnTo>
                  <a:lnTo>
                    <a:pt x="195" y="0"/>
                  </a:lnTo>
                  <a:lnTo>
                    <a:pt x="189" y="2"/>
                  </a:lnTo>
                  <a:close/>
                </a:path>
              </a:pathLst>
            </a:custGeom>
            <a:solidFill>
              <a:srgbClr val="000000"/>
            </a:solidFill>
            <a:ln w="9525">
              <a:noFill/>
              <a:round/>
              <a:headEnd/>
              <a:tailEnd/>
            </a:ln>
          </p:spPr>
          <p:txBody>
            <a:bodyPr/>
            <a:lstStyle/>
            <a:p>
              <a:endParaRPr lang="en-US"/>
            </a:p>
          </p:txBody>
        </p:sp>
        <p:sp>
          <p:nvSpPr>
            <p:cNvPr id="10353" name="Freeform 85"/>
            <p:cNvSpPr>
              <a:spLocks/>
            </p:cNvSpPr>
            <p:nvPr/>
          </p:nvSpPr>
          <p:spPr bwMode="auto">
            <a:xfrm flipH="1">
              <a:off x="7811345" y="4319986"/>
              <a:ext cx="625699" cy="173586"/>
            </a:xfrm>
            <a:custGeom>
              <a:avLst/>
              <a:gdLst>
                <a:gd name="T0" fmla="*/ 5 w 254"/>
                <a:gd name="T1" fmla="*/ 64 h 64"/>
                <a:gd name="T2" fmla="*/ 254 w 254"/>
                <a:gd name="T3" fmla="*/ 22 h 64"/>
                <a:gd name="T4" fmla="*/ 254 w 254"/>
                <a:gd name="T5" fmla="*/ 0 h 64"/>
                <a:gd name="T6" fmla="*/ 0 w 254"/>
                <a:gd name="T7" fmla="*/ 36 h 64"/>
                <a:gd name="T8" fmla="*/ 5 w 254"/>
                <a:gd name="T9" fmla="*/ 64 h 64"/>
                <a:gd name="T10" fmla="*/ 5 w 254"/>
                <a:gd name="T11" fmla="*/ 64 h 64"/>
                <a:gd name="T12" fmla="*/ 0 60000 65536"/>
                <a:gd name="T13" fmla="*/ 0 60000 65536"/>
                <a:gd name="T14" fmla="*/ 0 60000 65536"/>
                <a:gd name="T15" fmla="*/ 0 60000 65536"/>
                <a:gd name="T16" fmla="*/ 0 60000 65536"/>
                <a:gd name="T17" fmla="*/ 0 60000 65536"/>
                <a:gd name="T18" fmla="*/ 0 w 254"/>
                <a:gd name="T19" fmla="*/ 0 h 64"/>
                <a:gd name="T20" fmla="*/ 254 w 25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254" h="64">
                  <a:moveTo>
                    <a:pt x="5" y="64"/>
                  </a:moveTo>
                  <a:lnTo>
                    <a:pt x="254" y="22"/>
                  </a:lnTo>
                  <a:lnTo>
                    <a:pt x="254" y="0"/>
                  </a:lnTo>
                  <a:lnTo>
                    <a:pt x="0" y="36"/>
                  </a:lnTo>
                  <a:lnTo>
                    <a:pt x="5" y="64"/>
                  </a:lnTo>
                  <a:close/>
                </a:path>
              </a:pathLst>
            </a:custGeom>
            <a:solidFill>
              <a:srgbClr val="000000"/>
            </a:solidFill>
            <a:ln w="9525">
              <a:noFill/>
              <a:round/>
              <a:headEnd/>
              <a:tailEnd/>
            </a:ln>
          </p:spPr>
          <p:txBody>
            <a:bodyPr/>
            <a:lstStyle/>
            <a:p>
              <a:endParaRPr lang="en-US"/>
            </a:p>
          </p:txBody>
        </p:sp>
        <p:sp>
          <p:nvSpPr>
            <p:cNvPr id="10354" name="Freeform 86"/>
            <p:cNvSpPr>
              <a:spLocks/>
            </p:cNvSpPr>
            <p:nvPr/>
          </p:nvSpPr>
          <p:spPr bwMode="auto">
            <a:xfrm flipH="1">
              <a:off x="7882783" y="3473753"/>
              <a:ext cx="327629" cy="192572"/>
            </a:xfrm>
            <a:custGeom>
              <a:avLst/>
              <a:gdLst>
                <a:gd name="T0" fmla="*/ 0 w 133"/>
                <a:gd name="T1" fmla="*/ 71 h 71"/>
                <a:gd name="T2" fmla="*/ 126 w 133"/>
                <a:gd name="T3" fmla="*/ 44 h 71"/>
                <a:gd name="T4" fmla="*/ 133 w 133"/>
                <a:gd name="T5" fmla="*/ 5 h 71"/>
                <a:gd name="T6" fmla="*/ 105 w 133"/>
                <a:gd name="T7" fmla="*/ 0 h 71"/>
                <a:gd name="T8" fmla="*/ 89 w 133"/>
                <a:gd name="T9" fmla="*/ 30 h 71"/>
                <a:gd name="T10" fmla="*/ 78 w 133"/>
                <a:gd name="T11" fmla="*/ 23 h 71"/>
                <a:gd name="T12" fmla="*/ 66 w 133"/>
                <a:gd name="T13" fmla="*/ 37 h 71"/>
                <a:gd name="T14" fmla="*/ 32 w 133"/>
                <a:gd name="T15" fmla="*/ 44 h 71"/>
                <a:gd name="T16" fmla="*/ 7 w 133"/>
                <a:gd name="T17" fmla="*/ 55 h 71"/>
                <a:gd name="T18" fmla="*/ 0 w 133"/>
                <a:gd name="T19" fmla="*/ 71 h 71"/>
                <a:gd name="T20" fmla="*/ 0 w 133"/>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
                <a:gd name="T34" fmla="*/ 0 h 71"/>
                <a:gd name="T35" fmla="*/ 133 w 133"/>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 h="71">
                  <a:moveTo>
                    <a:pt x="0" y="71"/>
                  </a:moveTo>
                  <a:lnTo>
                    <a:pt x="126" y="44"/>
                  </a:lnTo>
                  <a:lnTo>
                    <a:pt x="133" y="5"/>
                  </a:lnTo>
                  <a:lnTo>
                    <a:pt x="105" y="0"/>
                  </a:lnTo>
                  <a:lnTo>
                    <a:pt x="89" y="30"/>
                  </a:lnTo>
                  <a:lnTo>
                    <a:pt x="78" y="23"/>
                  </a:lnTo>
                  <a:lnTo>
                    <a:pt x="66" y="37"/>
                  </a:lnTo>
                  <a:lnTo>
                    <a:pt x="32" y="44"/>
                  </a:lnTo>
                  <a:lnTo>
                    <a:pt x="7" y="55"/>
                  </a:lnTo>
                  <a:lnTo>
                    <a:pt x="0" y="71"/>
                  </a:lnTo>
                  <a:close/>
                </a:path>
              </a:pathLst>
            </a:custGeom>
            <a:solidFill>
              <a:srgbClr val="000000"/>
            </a:solidFill>
            <a:ln w="9525">
              <a:noFill/>
              <a:round/>
              <a:headEnd/>
              <a:tailEnd/>
            </a:ln>
          </p:spPr>
          <p:txBody>
            <a:bodyPr/>
            <a:lstStyle/>
            <a:p>
              <a:endParaRPr lang="en-US"/>
            </a:p>
          </p:txBody>
        </p:sp>
        <p:sp>
          <p:nvSpPr>
            <p:cNvPr id="10355" name="Freeform 87"/>
            <p:cNvSpPr>
              <a:spLocks/>
            </p:cNvSpPr>
            <p:nvPr/>
          </p:nvSpPr>
          <p:spPr bwMode="auto">
            <a:xfrm flipH="1">
              <a:off x="7848295" y="3772105"/>
              <a:ext cx="596138" cy="160025"/>
            </a:xfrm>
            <a:custGeom>
              <a:avLst/>
              <a:gdLst>
                <a:gd name="T0" fmla="*/ 0 w 242"/>
                <a:gd name="T1" fmla="*/ 0 h 59"/>
                <a:gd name="T2" fmla="*/ 111 w 242"/>
                <a:gd name="T3" fmla="*/ 32 h 59"/>
                <a:gd name="T4" fmla="*/ 242 w 242"/>
                <a:gd name="T5" fmla="*/ 2 h 59"/>
                <a:gd name="T6" fmla="*/ 237 w 242"/>
                <a:gd name="T7" fmla="*/ 32 h 59"/>
                <a:gd name="T8" fmla="*/ 115 w 242"/>
                <a:gd name="T9" fmla="*/ 59 h 59"/>
                <a:gd name="T10" fmla="*/ 3 w 242"/>
                <a:gd name="T11" fmla="*/ 7 h 59"/>
                <a:gd name="T12" fmla="*/ 0 w 242"/>
                <a:gd name="T13" fmla="*/ 0 h 59"/>
                <a:gd name="T14" fmla="*/ 0 w 242"/>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59"/>
                <a:gd name="T26" fmla="*/ 242 w 24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59">
                  <a:moveTo>
                    <a:pt x="0" y="0"/>
                  </a:moveTo>
                  <a:lnTo>
                    <a:pt x="111" y="32"/>
                  </a:lnTo>
                  <a:lnTo>
                    <a:pt x="242" y="2"/>
                  </a:lnTo>
                  <a:lnTo>
                    <a:pt x="237" y="32"/>
                  </a:lnTo>
                  <a:lnTo>
                    <a:pt x="115" y="59"/>
                  </a:lnTo>
                  <a:lnTo>
                    <a:pt x="3" y="7"/>
                  </a:lnTo>
                  <a:lnTo>
                    <a:pt x="0" y="0"/>
                  </a:lnTo>
                  <a:close/>
                </a:path>
              </a:pathLst>
            </a:custGeom>
            <a:solidFill>
              <a:srgbClr val="000000"/>
            </a:solidFill>
            <a:ln w="9525">
              <a:noFill/>
              <a:round/>
              <a:headEnd/>
              <a:tailEnd/>
            </a:ln>
          </p:spPr>
          <p:txBody>
            <a:bodyPr/>
            <a:lstStyle/>
            <a:p>
              <a:endParaRPr lang="en-US"/>
            </a:p>
          </p:txBody>
        </p:sp>
        <p:sp>
          <p:nvSpPr>
            <p:cNvPr id="10356" name="Freeform 88"/>
            <p:cNvSpPr>
              <a:spLocks/>
            </p:cNvSpPr>
            <p:nvPr/>
          </p:nvSpPr>
          <p:spPr bwMode="auto">
            <a:xfrm flipH="1">
              <a:off x="7188109" y="2874339"/>
              <a:ext cx="86218" cy="151888"/>
            </a:xfrm>
            <a:custGeom>
              <a:avLst/>
              <a:gdLst>
                <a:gd name="T0" fmla="*/ 12 w 35"/>
                <a:gd name="T1" fmla="*/ 0 h 56"/>
                <a:gd name="T2" fmla="*/ 0 w 35"/>
                <a:gd name="T3" fmla="*/ 56 h 56"/>
                <a:gd name="T4" fmla="*/ 30 w 35"/>
                <a:gd name="T5" fmla="*/ 56 h 56"/>
                <a:gd name="T6" fmla="*/ 35 w 35"/>
                <a:gd name="T7" fmla="*/ 24 h 56"/>
                <a:gd name="T8" fmla="*/ 12 w 35"/>
                <a:gd name="T9" fmla="*/ 0 h 56"/>
                <a:gd name="T10" fmla="*/ 12 w 35"/>
                <a:gd name="T11" fmla="*/ 0 h 56"/>
                <a:gd name="T12" fmla="*/ 0 60000 65536"/>
                <a:gd name="T13" fmla="*/ 0 60000 65536"/>
                <a:gd name="T14" fmla="*/ 0 60000 65536"/>
                <a:gd name="T15" fmla="*/ 0 60000 65536"/>
                <a:gd name="T16" fmla="*/ 0 60000 65536"/>
                <a:gd name="T17" fmla="*/ 0 60000 65536"/>
                <a:gd name="T18" fmla="*/ 0 w 35"/>
                <a:gd name="T19" fmla="*/ 0 h 56"/>
                <a:gd name="T20" fmla="*/ 35 w 35"/>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35" h="56">
                  <a:moveTo>
                    <a:pt x="12" y="0"/>
                  </a:moveTo>
                  <a:lnTo>
                    <a:pt x="0" y="56"/>
                  </a:lnTo>
                  <a:lnTo>
                    <a:pt x="30" y="56"/>
                  </a:lnTo>
                  <a:lnTo>
                    <a:pt x="35" y="24"/>
                  </a:lnTo>
                  <a:lnTo>
                    <a:pt x="12" y="0"/>
                  </a:lnTo>
                  <a:close/>
                </a:path>
              </a:pathLst>
            </a:custGeom>
            <a:solidFill>
              <a:srgbClr val="CCCCCC"/>
            </a:solidFill>
            <a:ln w="9525">
              <a:noFill/>
              <a:round/>
              <a:headEnd/>
              <a:tailEnd/>
            </a:ln>
          </p:spPr>
          <p:txBody>
            <a:bodyPr/>
            <a:lstStyle/>
            <a:p>
              <a:endParaRPr lang="en-US"/>
            </a:p>
          </p:txBody>
        </p:sp>
      </p:grpSp>
      <p:grpSp>
        <p:nvGrpSpPr>
          <p:cNvPr id="31" name="Group 102"/>
          <p:cNvGrpSpPr>
            <a:grpSpLocks/>
          </p:cNvGrpSpPr>
          <p:nvPr/>
        </p:nvGrpSpPr>
        <p:grpSpPr bwMode="auto">
          <a:xfrm>
            <a:off x="5357813" y="1571625"/>
            <a:ext cx="2030412" cy="2676525"/>
            <a:chOff x="6160880" y="1214422"/>
            <a:chExt cx="2554525" cy="4429156"/>
          </a:xfrm>
        </p:grpSpPr>
        <p:sp>
          <p:nvSpPr>
            <p:cNvPr id="10311" name="Freeform 6"/>
            <p:cNvSpPr>
              <a:spLocks/>
            </p:cNvSpPr>
            <p:nvPr/>
          </p:nvSpPr>
          <p:spPr bwMode="auto">
            <a:xfrm flipH="1">
              <a:off x="7057550" y="1876218"/>
              <a:ext cx="440945" cy="886917"/>
            </a:xfrm>
            <a:custGeom>
              <a:avLst/>
              <a:gdLst>
                <a:gd name="T0" fmla="*/ 0 w 179"/>
                <a:gd name="T1" fmla="*/ 36 h 327"/>
                <a:gd name="T2" fmla="*/ 48 w 179"/>
                <a:gd name="T3" fmla="*/ 15 h 327"/>
                <a:gd name="T4" fmla="*/ 155 w 179"/>
                <a:gd name="T5" fmla="*/ 0 h 327"/>
                <a:gd name="T6" fmla="*/ 179 w 179"/>
                <a:gd name="T7" fmla="*/ 109 h 327"/>
                <a:gd name="T8" fmla="*/ 103 w 179"/>
                <a:gd name="T9" fmla="*/ 327 h 327"/>
                <a:gd name="T10" fmla="*/ 0 w 179"/>
                <a:gd name="T11" fmla="*/ 36 h 327"/>
                <a:gd name="T12" fmla="*/ 0 w 179"/>
                <a:gd name="T13" fmla="*/ 36 h 327"/>
                <a:gd name="T14" fmla="*/ 0 60000 65536"/>
                <a:gd name="T15" fmla="*/ 0 60000 65536"/>
                <a:gd name="T16" fmla="*/ 0 60000 65536"/>
                <a:gd name="T17" fmla="*/ 0 60000 65536"/>
                <a:gd name="T18" fmla="*/ 0 60000 65536"/>
                <a:gd name="T19" fmla="*/ 0 60000 65536"/>
                <a:gd name="T20" fmla="*/ 0 60000 65536"/>
                <a:gd name="T21" fmla="*/ 0 w 179"/>
                <a:gd name="T22" fmla="*/ 0 h 327"/>
                <a:gd name="T23" fmla="*/ 179 w 179"/>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327">
                  <a:moveTo>
                    <a:pt x="0" y="36"/>
                  </a:moveTo>
                  <a:lnTo>
                    <a:pt x="48" y="15"/>
                  </a:lnTo>
                  <a:lnTo>
                    <a:pt x="155" y="0"/>
                  </a:lnTo>
                  <a:lnTo>
                    <a:pt x="179" y="109"/>
                  </a:lnTo>
                  <a:lnTo>
                    <a:pt x="103" y="327"/>
                  </a:lnTo>
                  <a:lnTo>
                    <a:pt x="0" y="36"/>
                  </a:lnTo>
                  <a:close/>
                </a:path>
              </a:pathLst>
            </a:custGeom>
            <a:solidFill>
              <a:srgbClr val="FFFFFF"/>
            </a:solidFill>
            <a:ln w="9525">
              <a:noFill/>
              <a:round/>
              <a:headEnd/>
              <a:tailEnd/>
            </a:ln>
          </p:spPr>
          <p:txBody>
            <a:bodyPr/>
            <a:lstStyle/>
            <a:p>
              <a:endParaRPr lang="en-US"/>
            </a:p>
          </p:txBody>
        </p:sp>
        <p:sp>
          <p:nvSpPr>
            <p:cNvPr id="10312" name="Freeform 10"/>
            <p:cNvSpPr>
              <a:spLocks/>
            </p:cNvSpPr>
            <p:nvPr/>
          </p:nvSpPr>
          <p:spPr bwMode="auto">
            <a:xfrm flipH="1">
              <a:off x="6175661" y="3262195"/>
              <a:ext cx="295605" cy="249530"/>
            </a:xfrm>
            <a:custGeom>
              <a:avLst/>
              <a:gdLst>
                <a:gd name="T0" fmla="*/ 0 w 120"/>
                <a:gd name="T1" fmla="*/ 14 h 92"/>
                <a:gd name="T2" fmla="*/ 35 w 120"/>
                <a:gd name="T3" fmla="*/ 82 h 92"/>
                <a:gd name="T4" fmla="*/ 64 w 120"/>
                <a:gd name="T5" fmla="*/ 92 h 92"/>
                <a:gd name="T6" fmla="*/ 83 w 120"/>
                <a:gd name="T7" fmla="*/ 62 h 92"/>
                <a:gd name="T8" fmla="*/ 106 w 120"/>
                <a:gd name="T9" fmla="*/ 75 h 92"/>
                <a:gd name="T10" fmla="*/ 120 w 120"/>
                <a:gd name="T11" fmla="*/ 37 h 92"/>
                <a:gd name="T12" fmla="*/ 64 w 120"/>
                <a:gd name="T13" fmla="*/ 0 h 92"/>
                <a:gd name="T14" fmla="*/ 0 w 120"/>
                <a:gd name="T15" fmla="*/ 14 h 92"/>
                <a:gd name="T16" fmla="*/ 0 w 120"/>
                <a:gd name="T17" fmla="*/ 14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92"/>
                <a:gd name="T29" fmla="*/ 120 w 120"/>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92">
                  <a:moveTo>
                    <a:pt x="0" y="14"/>
                  </a:moveTo>
                  <a:lnTo>
                    <a:pt x="35" y="82"/>
                  </a:lnTo>
                  <a:lnTo>
                    <a:pt x="64" y="92"/>
                  </a:lnTo>
                  <a:lnTo>
                    <a:pt x="83" y="62"/>
                  </a:lnTo>
                  <a:lnTo>
                    <a:pt x="106" y="75"/>
                  </a:lnTo>
                  <a:lnTo>
                    <a:pt x="120" y="37"/>
                  </a:lnTo>
                  <a:lnTo>
                    <a:pt x="64" y="0"/>
                  </a:lnTo>
                  <a:lnTo>
                    <a:pt x="0" y="14"/>
                  </a:lnTo>
                  <a:close/>
                </a:path>
              </a:pathLst>
            </a:custGeom>
            <a:solidFill>
              <a:srgbClr val="FFE6D9"/>
            </a:solidFill>
            <a:ln w="9525">
              <a:noFill/>
              <a:round/>
              <a:headEnd/>
              <a:tailEnd/>
            </a:ln>
          </p:spPr>
          <p:txBody>
            <a:bodyPr/>
            <a:lstStyle/>
            <a:p>
              <a:endParaRPr lang="en-US"/>
            </a:p>
          </p:txBody>
        </p:sp>
        <p:sp>
          <p:nvSpPr>
            <p:cNvPr id="10313" name="Freeform 65"/>
            <p:cNvSpPr>
              <a:spLocks/>
            </p:cNvSpPr>
            <p:nvPr/>
          </p:nvSpPr>
          <p:spPr bwMode="auto">
            <a:xfrm flipH="1">
              <a:off x="7769467" y="3465616"/>
              <a:ext cx="923768" cy="979135"/>
            </a:xfrm>
            <a:custGeom>
              <a:avLst/>
              <a:gdLst>
                <a:gd name="T0" fmla="*/ 39 w 375"/>
                <a:gd name="T1" fmla="*/ 56 h 361"/>
                <a:gd name="T2" fmla="*/ 0 w 375"/>
                <a:gd name="T3" fmla="*/ 345 h 361"/>
                <a:gd name="T4" fmla="*/ 120 w 375"/>
                <a:gd name="T5" fmla="*/ 361 h 361"/>
                <a:gd name="T6" fmla="*/ 320 w 375"/>
                <a:gd name="T7" fmla="*/ 329 h 361"/>
                <a:gd name="T8" fmla="*/ 375 w 375"/>
                <a:gd name="T9" fmla="*/ 0 h 361"/>
                <a:gd name="T10" fmla="*/ 39 w 375"/>
                <a:gd name="T11" fmla="*/ 56 h 361"/>
                <a:gd name="T12" fmla="*/ 39 w 375"/>
                <a:gd name="T13" fmla="*/ 56 h 361"/>
                <a:gd name="T14" fmla="*/ 0 60000 65536"/>
                <a:gd name="T15" fmla="*/ 0 60000 65536"/>
                <a:gd name="T16" fmla="*/ 0 60000 65536"/>
                <a:gd name="T17" fmla="*/ 0 60000 65536"/>
                <a:gd name="T18" fmla="*/ 0 60000 65536"/>
                <a:gd name="T19" fmla="*/ 0 60000 65536"/>
                <a:gd name="T20" fmla="*/ 0 60000 65536"/>
                <a:gd name="T21" fmla="*/ 0 w 375"/>
                <a:gd name="T22" fmla="*/ 0 h 361"/>
                <a:gd name="T23" fmla="*/ 375 w 375"/>
                <a:gd name="T24" fmla="*/ 361 h 3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361">
                  <a:moveTo>
                    <a:pt x="39" y="56"/>
                  </a:moveTo>
                  <a:lnTo>
                    <a:pt x="0" y="345"/>
                  </a:lnTo>
                  <a:lnTo>
                    <a:pt x="120" y="361"/>
                  </a:lnTo>
                  <a:lnTo>
                    <a:pt x="320" y="329"/>
                  </a:lnTo>
                  <a:lnTo>
                    <a:pt x="375" y="0"/>
                  </a:lnTo>
                  <a:lnTo>
                    <a:pt x="39" y="56"/>
                  </a:lnTo>
                  <a:close/>
                </a:path>
              </a:pathLst>
            </a:custGeom>
            <a:solidFill>
              <a:srgbClr val="FFCC00"/>
            </a:solidFill>
            <a:ln w="9525">
              <a:noFill/>
              <a:round/>
              <a:headEnd/>
              <a:tailEnd/>
            </a:ln>
          </p:spPr>
          <p:txBody>
            <a:bodyPr/>
            <a:lstStyle/>
            <a:p>
              <a:endParaRPr lang="en-US"/>
            </a:p>
          </p:txBody>
        </p:sp>
        <p:sp>
          <p:nvSpPr>
            <p:cNvPr id="10314" name="Freeform 69"/>
            <p:cNvSpPr>
              <a:spLocks/>
            </p:cNvSpPr>
            <p:nvPr/>
          </p:nvSpPr>
          <p:spPr bwMode="auto">
            <a:xfrm flipH="1">
              <a:off x="7148696" y="1453102"/>
              <a:ext cx="448335" cy="488211"/>
            </a:xfrm>
            <a:custGeom>
              <a:avLst/>
              <a:gdLst>
                <a:gd name="T0" fmla="*/ 182 w 182"/>
                <a:gd name="T1" fmla="*/ 4 h 180"/>
                <a:gd name="T2" fmla="*/ 175 w 182"/>
                <a:gd name="T3" fmla="*/ 55 h 180"/>
                <a:gd name="T4" fmla="*/ 141 w 182"/>
                <a:gd name="T5" fmla="*/ 180 h 180"/>
                <a:gd name="T6" fmla="*/ 54 w 182"/>
                <a:gd name="T7" fmla="*/ 146 h 180"/>
                <a:gd name="T8" fmla="*/ 8 w 182"/>
                <a:gd name="T9" fmla="*/ 93 h 180"/>
                <a:gd name="T10" fmla="*/ 0 w 182"/>
                <a:gd name="T11" fmla="*/ 47 h 180"/>
                <a:gd name="T12" fmla="*/ 0 w 182"/>
                <a:gd name="T13" fmla="*/ 45 h 180"/>
                <a:gd name="T14" fmla="*/ 5 w 182"/>
                <a:gd name="T15" fmla="*/ 43 h 180"/>
                <a:gd name="T16" fmla="*/ 8 w 182"/>
                <a:gd name="T17" fmla="*/ 41 h 180"/>
                <a:gd name="T18" fmla="*/ 15 w 182"/>
                <a:gd name="T19" fmla="*/ 38 h 180"/>
                <a:gd name="T20" fmla="*/ 23 w 182"/>
                <a:gd name="T21" fmla="*/ 34 h 180"/>
                <a:gd name="T22" fmla="*/ 31 w 182"/>
                <a:gd name="T23" fmla="*/ 31 h 180"/>
                <a:gd name="T24" fmla="*/ 40 w 182"/>
                <a:gd name="T25" fmla="*/ 27 h 180"/>
                <a:gd name="T26" fmla="*/ 51 w 182"/>
                <a:gd name="T27" fmla="*/ 23 h 180"/>
                <a:gd name="T28" fmla="*/ 60 w 182"/>
                <a:gd name="T29" fmla="*/ 18 h 180"/>
                <a:gd name="T30" fmla="*/ 69 w 182"/>
                <a:gd name="T31" fmla="*/ 15 h 180"/>
                <a:gd name="T32" fmla="*/ 78 w 182"/>
                <a:gd name="T33" fmla="*/ 9 h 180"/>
                <a:gd name="T34" fmla="*/ 86 w 182"/>
                <a:gd name="T35" fmla="*/ 8 h 180"/>
                <a:gd name="T36" fmla="*/ 92 w 182"/>
                <a:gd name="T37" fmla="*/ 2 h 180"/>
                <a:gd name="T38" fmla="*/ 99 w 182"/>
                <a:gd name="T39" fmla="*/ 0 h 180"/>
                <a:gd name="T40" fmla="*/ 102 w 182"/>
                <a:gd name="T41" fmla="*/ 0 h 180"/>
                <a:gd name="T42" fmla="*/ 106 w 182"/>
                <a:gd name="T43" fmla="*/ 0 h 180"/>
                <a:gd name="T44" fmla="*/ 109 w 182"/>
                <a:gd name="T45" fmla="*/ 0 h 180"/>
                <a:gd name="T46" fmla="*/ 118 w 182"/>
                <a:gd name="T47" fmla="*/ 0 h 180"/>
                <a:gd name="T48" fmla="*/ 124 w 182"/>
                <a:gd name="T49" fmla="*/ 0 h 180"/>
                <a:gd name="T50" fmla="*/ 131 w 182"/>
                <a:gd name="T51" fmla="*/ 0 h 180"/>
                <a:gd name="T52" fmla="*/ 138 w 182"/>
                <a:gd name="T53" fmla="*/ 0 h 180"/>
                <a:gd name="T54" fmla="*/ 145 w 182"/>
                <a:gd name="T55" fmla="*/ 2 h 180"/>
                <a:gd name="T56" fmla="*/ 152 w 182"/>
                <a:gd name="T57" fmla="*/ 2 h 180"/>
                <a:gd name="T58" fmla="*/ 159 w 182"/>
                <a:gd name="T59" fmla="*/ 2 h 180"/>
                <a:gd name="T60" fmla="*/ 164 w 182"/>
                <a:gd name="T61" fmla="*/ 2 h 180"/>
                <a:gd name="T62" fmla="*/ 170 w 182"/>
                <a:gd name="T63" fmla="*/ 2 h 180"/>
                <a:gd name="T64" fmla="*/ 179 w 182"/>
                <a:gd name="T65" fmla="*/ 4 h 180"/>
                <a:gd name="T66" fmla="*/ 182 w 182"/>
                <a:gd name="T67" fmla="*/ 4 h 180"/>
                <a:gd name="T68" fmla="*/ 182 w 182"/>
                <a:gd name="T69" fmla="*/ 4 h 1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180"/>
                <a:gd name="T107" fmla="*/ 182 w 182"/>
                <a:gd name="T108" fmla="*/ 180 h 1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180">
                  <a:moveTo>
                    <a:pt x="182" y="4"/>
                  </a:moveTo>
                  <a:lnTo>
                    <a:pt x="175" y="55"/>
                  </a:lnTo>
                  <a:lnTo>
                    <a:pt x="141" y="180"/>
                  </a:lnTo>
                  <a:lnTo>
                    <a:pt x="54" y="146"/>
                  </a:lnTo>
                  <a:lnTo>
                    <a:pt x="8" y="93"/>
                  </a:lnTo>
                  <a:lnTo>
                    <a:pt x="0" y="47"/>
                  </a:lnTo>
                  <a:lnTo>
                    <a:pt x="0" y="45"/>
                  </a:lnTo>
                  <a:lnTo>
                    <a:pt x="5" y="43"/>
                  </a:lnTo>
                  <a:lnTo>
                    <a:pt x="8" y="41"/>
                  </a:lnTo>
                  <a:lnTo>
                    <a:pt x="15" y="38"/>
                  </a:lnTo>
                  <a:lnTo>
                    <a:pt x="23" y="34"/>
                  </a:lnTo>
                  <a:lnTo>
                    <a:pt x="31" y="31"/>
                  </a:lnTo>
                  <a:lnTo>
                    <a:pt x="40" y="27"/>
                  </a:lnTo>
                  <a:lnTo>
                    <a:pt x="51" y="23"/>
                  </a:lnTo>
                  <a:lnTo>
                    <a:pt x="60" y="18"/>
                  </a:lnTo>
                  <a:lnTo>
                    <a:pt x="69" y="15"/>
                  </a:lnTo>
                  <a:lnTo>
                    <a:pt x="78" y="9"/>
                  </a:lnTo>
                  <a:lnTo>
                    <a:pt x="86" y="8"/>
                  </a:lnTo>
                  <a:lnTo>
                    <a:pt x="92" y="2"/>
                  </a:lnTo>
                  <a:lnTo>
                    <a:pt x="99" y="0"/>
                  </a:lnTo>
                  <a:lnTo>
                    <a:pt x="102" y="0"/>
                  </a:lnTo>
                  <a:lnTo>
                    <a:pt x="106" y="0"/>
                  </a:lnTo>
                  <a:lnTo>
                    <a:pt x="109" y="0"/>
                  </a:lnTo>
                  <a:lnTo>
                    <a:pt x="118" y="0"/>
                  </a:lnTo>
                  <a:lnTo>
                    <a:pt x="124" y="0"/>
                  </a:lnTo>
                  <a:lnTo>
                    <a:pt x="131" y="0"/>
                  </a:lnTo>
                  <a:lnTo>
                    <a:pt x="138" y="0"/>
                  </a:lnTo>
                  <a:lnTo>
                    <a:pt x="145" y="2"/>
                  </a:lnTo>
                  <a:lnTo>
                    <a:pt x="152" y="2"/>
                  </a:lnTo>
                  <a:lnTo>
                    <a:pt x="159" y="2"/>
                  </a:lnTo>
                  <a:lnTo>
                    <a:pt x="164" y="2"/>
                  </a:lnTo>
                  <a:lnTo>
                    <a:pt x="170" y="2"/>
                  </a:lnTo>
                  <a:lnTo>
                    <a:pt x="179" y="4"/>
                  </a:lnTo>
                  <a:lnTo>
                    <a:pt x="182" y="4"/>
                  </a:lnTo>
                  <a:close/>
                </a:path>
              </a:pathLst>
            </a:custGeom>
            <a:solidFill>
              <a:srgbClr val="FFE6D9"/>
            </a:solidFill>
            <a:ln w="9525">
              <a:noFill/>
              <a:round/>
              <a:headEnd/>
              <a:tailEnd/>
            </a:ln>
          </p:spPr>
          <p:txBody>
            <a:bodyPr/>
            <a:lstStyle/>
            <a:p>
              <a:endParaRPr lang="en-US"/>
            </a:p>
          </p:txBody>
        </p:sp>
        <p:sp>
          <p:nvSpPr>
            <p:cNvPr id="10315" name="Freeform 70"/>
            <p:cNvSpPr>
              <a:spLocks/>
            </p:cNvSpPr>
            <p:nvPr/>
          </p:nvSpPr>
          <p:spPr bwMode="auto">
            <a:xfrm flipH="1">
              <a:off x="7165939" y="1588717"/>
              <a:ext cx="357190" cy="385144"/>
            </a:xfrm>
            <a:custGeom>
              <a:avLst/>
              <a:gdLst>
                <a:gd name="T0" fmla="*/ 101 w 145"/>
                <a:gd name="T1" fmla="*/ 4 h 142"/>
                <a:gd name="T2" fmla="*/ 102 w 145"/>
                <a:gd name="T3" fmla="*/ 14 h 142"/>
                <a:gd name="T4" fmla="*/ 102 w 145"/>
                <a:gd name="T5" fmla="*/ 30 h 142"/>
                <a:gd name="T6" fmla="*/ 102 w 145"/>
                <a:gd name="T7" fmla="*/ 50 h 142"/>
                <a:gd name="T8" fmla="*/ 101 w 145"/>
                <a:gd name="T9" fmla="*/ 69 h 142"/>
                <a:gd name="T10" fmla="*/ 97 w 145"/>
                <a:gd name="T11" fmla="*/ 87 h 142"/>
                <a:gd name="T12" fmla="*/ 92 w 145"/>
                <a:gd name="T13" fmla="*/ 101 h 142"/>
                <a:gd name="T14" fmla="*/ 83 w 145"/>
                <a:gd name="T15" fmla="*/ 110 h 142"/>
                <a:gd name="T16" fmla="*/ 72 w 145"/>
                <a:gd name="T17" fmla="*/ 112 h 142"/>
                <a:gd name="T18" fmla="*/ 60 w 145"/>
                <a:gd name="T19" fmla="*/ 110 h 142"/>
                <a:gd name="T20" fmla="*/ 46 w 145"/>
                <a:gd name="T21" fmla="*/ 105 h 142"/>
                <a:gd name="T22" fmla="*/ 35 w 145"/>
                <a:gd name="T23" fmla="*/ 99 h 142"/>
                <a:gd name="T24" fmla="*/ 23 w 145"/>
                <a:gd name="T25" fmla="*/ 91 h 142"/>
                <a:gd name="T26" fmla="*/ 16 w 145"/>
                <a:gd name="T27" fmla="*/ 83 h 142"/>
                <a:gd name="T28" fmla="*/ 9 w 145"/>
                <a:gd name="T29" fmla="*/ 76 h 142"/>
                <a:gd name="T30" fmla="*/ 1 w 145"/>
                <a:gd name="T31" fmla="*/ 85 h 142"/>
                <a:gd name="T32" fmla="*/ 16 w 145"/>
                <a:gd name="T33" fmla="*/ 96 h 142"/>
                <a:gd name="T34" fmla="*/ 28 w 145"/>
                <a:gd name="T35" fmla="*/ 106 h 142"/>
                <a:gd name="T36" fmla="*/ 44 w 145"/>
                <a:gd name="T37" fmla="*/ 119 h 142"/>
                <a:gd name="T38" fmla="*/ 60 w 145"/>
                <a:gd name="T39" fmla="*/ 128 h 142"/>
                <a:gd name="T40" fmla="*/ 78 w 145"/>
                <a:gd name="T41" fmla="*/ 135 h 142"/>
                <a:gd name="T42" fmla="*/ 94 w 145"/>
                <a:gd name="T43" fmla="*/ 140 h 142"/>
                <a:gd name="T44" fmla="*/ 108 w 145"/>
                <a:gd name="T45" fmla="*/ 138 h 142"/>
                <a:gd name="T46" fmla="*/ 118 w 145"/>
                <a:gd name="T47" fmla="*/ 126 h 142"/>
                <a:gd name="T48" fmla="*/ 124 w 145"/>
                <a:gd name="T49" fmla="*/ 112 h 142"/>
                <a:gd name="T50" fmla="*/ 129 w 145"/>
                <a:gd name="T51" fmla="*/ 99 h 142"/>
                <a:gd name="T52" fmla="*/ 131 w 145"/>
                <a:gd name="T53" fmla="*/ 89 h 142"/>
                <a:gd name="T54" fmla="*/ 134 w 145"/>
                <a:gd name="T55" fmla="*/ 76 h 142"/>
                <a:gd name="T56" fmla="*/ 136 w 145"/>
                <a:gd name="T57" fmla="*/ 62 h 142"/>
                <a:gd name="T58" fmla="*/ 138 w 145"/>
                <a:gd name="T59" fmla="*/ 50 h 142"/>
                <a:gd name="T60" fmla="*/ 140 w 145"/>
                <a:gd name="T61" fmla="*/ 37 h 142"/>
                <a:gd name="T62" fmla="*/ 141 w 145"/>
                <a:gd name="T63" fmla="*/ 25 h 142"/>
                <a:gd name="T64" fmla="*/ 143 w 145"/>
                <a:gd name="T65" fmla="*/ 13 h 142"/>
                <a:gd name="T66" fmla="*/ 143 w 145"/>
                <a:gd name="T67" fmla="*/ 2 h 142"/>
                <a:gd name="T68" fmla="*/ 101 w 145"/>
                <a:gd name="T69" fmla="*/ 0 h 1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142"/>
                <a:gd name="T107" fmla="*/ 145 w 145"/>
                <a:gd name="T108" fmla="*/ 142 h 1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142">
                  <a:moveTo>
                    <a:pt x="101" y="0"/>
                  </a:moveTo>
                  <a:lnTo>
                    <a:pt x="101" y="4"/>
                  </a:lnTo>
                  <a:lnTo>
                    <a:pt x="101" y="7"/>
                  </a:lnTo>
                  <a:lnTo>
                    <a:pt x="102" y="14"/>
                  </a:lnTo>
                  <a:lnTo>
                    <a:pt x="102" y="21"/>
                  </a:lnTo>
                  <a:lnTo>
                    <a:pt x="102" y="30"/>
                  </a:lnTo>
                  <a:lnTo>
                    <a:pt x="102" y="39"/>
                  </a:lnTo>
                  <a:lnTo>
                    <a:pt x="102" y="50"/>
                  </a:lnTo>
                  <a:lnTo>
                    <a:pt x="102" y="59"/>
                  </a:lnTo>
                  <a:lnTo>
                    <a:pt x="101" y="69"/>
                  </a:lnTo>
                  <a:lnTo>
                    <a:pt x="99" y="78"/>
                  </a:lnTo>
                  <a:lnTo>
                    <a:pt x="97" y="87"/>
                  </a:lnTo>
                  <a:lnTo>
                    <a:pt x="95" y="94"/>
                  </a:lnTo>
                  <a:lnTo>
                    <a:pt x="92" y="101"/>
                  </a:lnTo>
                  <a:lnTo>
                    <a:pt x="88" y="106"/>
                  </a:lnTo>
                  <a:lnTo>
                    <a:pt x="83" y="110"/>
                  </a:lnTo>
                  <a:lnTo>
                    <a:pt x="78" y="112"/>
                  </a:lnTo>
                  <a:lnTo>
                    <a:pt x="72" y="112"/>
                  </a:lnTo>
                  <a:lnTo>
                    <a:pt x="65" y="112"/>
                  </a:lnTo>
                  <a:lnTo>
                    <a:pt x="60" y="110"/>
                  </a:lnTo>
                  <a:lnTo>
                    <a:pt x="53" y="106"/>
                  </a:lnTo>
                  <a:lnTo>
                    <a:pt x="46" y="105"/>
                  </a:lnTo>
                  <a:lnTo>
                    <a:pt x="40" y="103"/>
                  </a:lnTo>
                  <a:lnTo>
                    <a:pt x="35" y="99"/>
                  </a:lnTo>
                  <a:lnTo>
                    <a:pt x="30" y="94"/>
                  </a:lnTo>
                  <a:lnTo>
                    <a:pt x="23" y="91"/>
                  </a:lnTo>
                  <a:lnTo>
                    <a:pt x="17" y="87"/>
                  </a:lnTo>
                  <a:lnTo>
                    <a:pt x="16" y="83"/>
                  </a:lnTo>
                  <a:lnTo>
                    <a:pt x="10" y="78"/>
                  </a:lnTo>
                  <a:lnTo>
                    <a:pt x="9" y="76"/>
                  </a:lnTo>
                  <a:lnTo>
                    <a:pt x="0" y="83"/>
                  </a:lnTo>
                  <a:lnTo>
                    <a:pt x="1" y="85"/>
                  </a:lnTo>
                  <a:lnTo>
                    <a:pt x="10" y="92"/>
                  </a:lnTo>
                  <a:lnTo>
                    <a:pt x="16" y="96"/>
                  </a:lnTo>
                  <a:lnTo>
                    <a:pt x="21" y="101"/>
                  </a:lnTo>
                  <a:lnTo>
                    <a:pt x="28" y="106"/>
                  </a:lnTo>
                  <a:lnTo>
                    <a:pt x="37" y="114"/>
                  </a:lnTo>
                  <a:lnTo>
                    <a:pt x="44" y="119"/>
                  </a:lnTo>
                  <a:lnTo>
                    <a:pt x="53" y="124"/>
                  </a:lnTo>
                  <a:lnTo>
                    <a:pt x="60" y="128"/>
                  </a:lnTo>
                  <a:lnTo>
                    <a:pt x="69" y="133"/>
                  </a:lnTo>
                  <a:lnTo>
                    <a:pt x="78" y="135"/>
                  </a:lnTo>
                  <a:lnTo>
                    <a:pt x="87" y="138"/>
                  </a:lnTo>
                  <a:lnTo>
                    <a:pt x="94" y="140"/>
                  </a:lnTo>
                  <a:lnTo>
                    <a:pt x="101" y="142"/>
                  </a:lnTo>
                  <a:lnTo>
                    <a:pt x="108" y="138"/>
                  </a:lnTo>
                  <a:lnTo>
                    <a:pt x="113" y="133"/>
                  </a:lnTo>
                  <a:lnTo>
                    <a:pt x="118" y="126"/>
                  </a:lnTo>
                  <a:lnTo>
                    <a:pt x="124" y="117"/>
                  </a:lnTo>
                  <a:lnTo>
                    <a:pt x="124" y="112"/>
                  </a:lnTo>
                  <a:lnTo>
                    <a:pt x="126" y="106"/>
                  </a:lnTo>
                  <a:lnTo>
                    <a:pt x="129" y="99"/>
                  </a:lnTo>
                  <a:lnTo>
                    <a:pt x="131" y="96"/>
                  </a:lnTo>
                  <a:lnTo>
                    <a:pt x="131" y="89"/>
                  </a:lnTo>
                  <a:lnTo>
                    <a:pt x="133" y="82"/>
                  </a:lnTo>
                  <a:lnTo>
                    <a:pt x="134" y="76"/>
                  </a:lnTo>
                  <a:lnTo>
                    <a:pt x="136" y="69"/>
                  </a:lnTo>
                  <a:lnTo>
                    <a:pt x="136" y="62"/>
                  </a:lnTo>
                  <a:lnTo>
                    <a:pt x="138" y="55"/>
                  </a:lnTo>
                  <a:lnTo>
                    <a:pt x="138" y="50"/>
                  </a:lnTo>
                  <a:lnTo>
                    <a:pt x="140" y="43"/>
                  </a:lnTo>
                  <a:lnTo>
                    <a:pt x="140" y="37"/>
                  </a:lnTo>
                  <a:lnTo>
                    <a:pt x="140" y="30"/>
                  </a:lnTo>
                  <a:lnTo>
                    <a:pt x="141" y="25"/>
                  </a:lnTo>
                  <a:lnTo>
                    <a:pt x="143" y="21"/>
                  </a:lnTo>
                  <a:lnTo>
                    <a:pt x="143" y="13"/>
                  </a:lnTo>
                  <a:lnTo>
                    <a:pt x="143" y="5"/>
                  </a:lnTo>
                  <a:lnTo>
                    <a:pt x="143" y="2"/>
                  </a:lnTo>
                  <a:lnTo>
                    <a:pt x="145" y="0"/>
                  </a:lnTo>
                  <a:lnTo>
                    <a:pt x="101" y="0"/>
                  </a:lnTo>
                  <a:close/>
                </a:path>
              </a:pathLst>
            </a:custGeom>
            <a:solidFill>
              <a:srgbClr val="000000"/>
            </a:solidFill>
            <a:ln w="9525">
              <a:noFill/>
              <a:round/>
              <a:headEnd/>
              <a:tailEnd/>
            </a:ln>
          </p:spPr>
          <p:txBody>
            <a:bodyPr/>
            <a:lstStyle/>
            <a:p>
              <a:endParaRPr lang="en-US"/>
            </a:p>
          </p:txBody>
        </p:sp>
        <p:sp>
          <p:nvSpPr>
            <p:cNvPr id="10316" name="Freeform 71"/>
            <p:cNvSpPr>
              <a:spLocks/>
            </p:cNvSpPr>
            <p:nvPr/>
          </p:nvSpPr>
          <p:spPr bwMode="auto">
            <a:xfrm flipH="1">
              <a:off x="7200426" y="1282229"/>
              <a:ext cx="455726" cy="363445"/>
            </a:xfrm>
            <a:custGeom>
              <a:avLst/>
              <a:gdLst>
                <a:gd name="T0" fmla="*/ 185 w 185"/>
                <a:gd name="T1" fmla="*/ 78 h 134"/>
                <a:gd name="T2" fmla="*/ 176 w 185"/>
                <a:gd name="T3" fmla="*/ 44 h 134"/>
                <a:gd name="T4" fmla="*/ 112 w 185"/>
                <a:gd name="T5" fmla="*/ 0 h 134"/>
                <a:gd name="T6" fmla="*/ 63 w 185"/>
                <a:gd name="T7" fmla="*/ 33 h 134"/>
                <a:gd name="T8" fmla="*/ 9 w 185"/>
                <a:gd name="T9" fmla="*/ 42 h 134"/>
                <a:gd name="T10" fmla="*/ 0 w 185"/>
                <a:gd name="T11" fmla="*/ 97 h 134"/>
                <a:gd name="T12" fmla="*/ 22 w 185"/>
                <a:gd name="T13" fmla="*/ 134 h 134"/>
                <a:gd name="T14" fmla="*/ 98 w 185"/>
                <a:gd name="T15" fmla="*/ 90 h 134"/>
                <a:gd name="T16" fmla="*/ 185 w 185"/>
                <a:gd name="T17" fmla="*/ 78 h 134"/>
                <a:gd name="T18" fmla="*/ 185 w 185"/>
                <a:gd name="T19" fmla="*/ 78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134"/>
                <a:gd name="T32" fmla="*/ 185 w 185"/>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134">
                  <a:moveTo>
                    <a:pt x="185" y="78"/>
                  </a:moveTo>
                  <a:lnTo>
                    <a:pt x="176" y="44"/>
                  </a:lnTo>
                  <a:lnTo>
                    <a:pt x="112" y="0"/>
                  </a:lnTo>
                  <a:lnTo>
                    <a:pt x="63" y="33"/>
                  </a:lnTo>
                  <a:lnTo>
                    <a:pt x="9" y="42"/>
                  </a:lnTo>
                  <a:lnTo>
                    <a:pt x="0" y="97"/>
                  </a:lnTo>
                  <a:lnTo>
                    <a:pt x="22" y="134"/>
                  </a:lnTo>
                  <a:lnTo>
                    <a:pt x="98" y="90"/>
                  </a:lnTo>
                  <a:lnTo>
                    <a:pt x="185" y="78"/>
                  </a:lnTo>
                  <a:close/>
                </a:path>
              </a:pathLst>
            </a:custGeom>
            <a:solidFill>
              <a:srgbClr val="C9C78A"/>
            </a:solidFill>
            <a:ln w="9525">
              <a:noFill/>
              <a:round/>
              <a:headEnd/>
              <a:tailEnd/>
            </a:ln>
          </p:spPr>
          <p:txBody>
            <a:bodyPr/>
            <a:lstStyle/>
            <a:p>
              <a:endParaRPr lang="en-US"/>
            </a:p>
          </p:txBody>
        </p:sp>
        <p:sp>
          <p:nvSpPr>
            <p:cNvPr id="10317" name="Freeform 72"/>
            <p:cNvSpPr>
              <a:spLocks/>
            </p:cNvSpPr>
            <p:nvPr/>
          </p:nvSpPr>
          <p:spPr bwMode="auto">
            <a:xfrm flipH="1">
              <a:off x="7000893" y="1450390"/>
              <a:ext cx="729160" cy="330898"/>
            </a:xfrm>
            <a:custGeom>
              <a:avLst/>
              <a:gdLst>
                <a:gd name="T0" fmla="*/ 243 w 296"/>
                <a:gd name="T1" fmla="*/ 72 h 122"/>
                <a:gd name="T2" fmla="*/ 257 w 296"/>
                <a:gd name="T3" fmla="*/ 65 h 122"/>
                <a:gd name="T4" fmla="*/ 270 w 296"/>
                <a:gd name="T5" fmla="*/ 58 h 122"/>
                <a:gd name="T6" fmla="*/ 282 w 296"/>
                <a:gd name="T7" fmla="*/ 49 h 122"/>
                <a:gd name="T8" fmla="*/ 291 w 296"/>
                <a:gd name="T9" fmla="*/ 39 h 122"/>
                <a:gd name="T10" fmla="*/ 296 w 296"/>
                <a:gd name="T11" fmla="*/ 28 h 122"/>
                <a:gd name="T12" fmla="*/ 293 w 296"/>
                <a:gd name="T13" fmla="*/ 17 h 122"/>
                <a:gd name="T14" fmla="*/ 282 w 296"/>
                <a:gd name="T15" fmla="*/ 9 h 122"/>
                <a:gd name="T16" fmla="*/ 263 w 296"/>
                <a:gd name="T17" fmla="*/ 1 h 122"/>
                <a:gd name="T18" fmla="*/ 245 w 296"/>
                <a:gd name="T19" fmla="*/ 0 h 122"/>
                <a:gd name="T20" fmla="*/ 234 w 296"/>
                <a:gd name="T21" fmla="*/ 0 h 122"/>
                <a:gd name="T22" fmla="*/ 220 w 296"/>
                <a:gd name="T23" fmla="*/ 1 h 122"/>
                <a:gd name="T24" fmla="*/ 206 w 296"/>
                <a:gd name="T25" fmla="*/ 1 h 122"/>
                <a:gd name="T26" fmla="*/ 192 w 296"/>
                <a:gd name="T27" fmla="*/ 3 h 122"/>
                <a:gd name="T28" fmla="*/ 174 w 296"/>
                <a:gd name="T29" fmla="*/ 7 h 122"/>
                <a:gd name="T30" fmla="*/ 158 w 296"/>
                <a:gd name="T31" fmla="*/ 10 h 122"/>
                <a:gd name="T32" fmla="*/ 142 w 296"/>
                <a:gd name="T33" fmla="*/ 16 h 122"/>
                <a:gd name="T34" fmla="*/ 126 w 296"/>
                <a:gd name="T35" fmla="*/ 21 h 122"/>
                <a:gd name="T36" fmla="*/ 110 w 296"/>
                <a:gd name="T37" fmla="*/ 28 h 122"/>
                <a:gd name="T38" fmla="*/ 94 w 296"/>
                <a:gd name="T39" fmla="*/ 35 h 122"/>
                <a:gd name="T40" fmla="*/ 80 w 296"/>
                <a:gd name="T41" fmla="*/ 42 h 122"/>
                <a:gd name="T42" fmla="*/ 64 w 296"/>
                <a:gd name="T43" fmla="*/ 51 h 122"/>
                <a:gd name="T44" fmla="*/ 50 w 296"/>
                <a:gd name="T45" fmla="*/ 58 h 122"/>
                <a:gd name="T46" fmla="*/ 38 w 296"/>
                <a:gd name="T47" fmla="*/ 65 h 122"/>
                <a:gd name="T48" fmla="*/ 25 w 296"/>
                <a:gd name="T49" fmla="*/ 74 h 122"/>
                <a:gd name="T50" fmla="*/ 15 w 296"/>
                <a:gd name="T51" fmla="*/ 87 h 122"/>
                <a:gd name="T52" fmla="*/ 4 w 296"/>
                <a:gd name="T53" fmla="*/ 99 h 122"/>
                <a:gd name="T54" fmla="*/ 0 w 296"/>
                <a:gd name="T55" fmla="*/ 110 h 122"/>
                <a:gd name="T56" fmla="*/ 4 w 296"/>
                <a:gd name="T57" fmla="*/ 118 h 122"/>
                <a:gd name="T58" fmla="*/ 15 w 296"/>
                <a:gd name="T59" fmla="*/ 122 h 122"/>
                <a:gd name="T60" fmla="*/ 29 w 296"/>
                <a:gd name="T61" fmla="*/ 120 h 122"/>
                <a:gd name="T62" fmla="*/ 39 w 296"/>
                <a:gd name="T63" fmla="*/ 118 h 122"/>
                <a:gd name="T64" fmla="*/ 80 w 296"/>
                <a:gd name="T65" fmla="*/ 110 h 122"/>
                <a:gd name="T66" fmla="*/ 61 w 296"/>
                <a:gd name="T67" fmla="*/ 97 h 122"/>
                <a:gd name="T68" fmla="*/ 52 w 296"/>
                <a:gd name="T69" fmla="*/ 95 h 122"/>
                <a:gd name="T70" fmla="*/ 52 w 296"/>
                <a:gd name="T71" fmla="*/ 88 h 122"/>
                <a:gd name="T72" fmla="*/ 59 w 296"/>
                <a:gd name="T73" fmla="*/ 78 h 122"/>
                <a:gd name="T74" fmla="*/ 69 w 296"/>
                <a:gd name="T75" fmla="*/ 69 h 122"/>
                <a:gd name="T76" fmla="*/ 82 w 296"/>
                <a:gd name="T77" fmla="*/ 60 h 122"/>
                <a:gd name="T78" fmla="*/ 100 w 296"/>
                <a:gd name="T79" fmla="*/ 51 h 122"/>
                <a:gd name="T80" fmla="*/ 119 w 296"/>
                <a:gd name="T81" fmla="*/ 42 h 122"/>
                <a:gd name="T82" fmla="*/ 139 w 296"/>
                <a:gd name="T83" fmla="*/ 37 h 122"/>
                <a:gd name="T84" fmla="*/ 160 w 296"/>
                <a:gd name="T85" fmla="*/ 32 h 122"/>
                <a:gd name="T86" fmla="*/ 179 w 296"/>
                <a:gd name="T87" fmla="*/ 32 h 122"/>
                <a:gd name="T88" fmla="*/ 199 w 296"/>
                <a:gd name="T89" fmla="*/ 33 h 122"/>
                <a:gd name="T90" fmla="*/ 210 w 296"/>
                <a:gd name="T91" fmla="*/ 37 h 122"/>
                <a:gd name="T92" fmla="*/ 217 w 296"/>
                <a:gd name="T93" fmla="*/ 46 h 122"/>
                <a:gd name="T94" fmla="*/ 211 w 296"/>
                <a:gd name="T95" fmla="*/ 58 h 122"/>
                <a:gd name="T96" fmla="*/ 204 w 296"/>
                <a:gd name="T97" fmla="*/ 67 h 122"/>
                <a:gd name="T98" fmla="*/ 206 w 296"/>
                <a:gd name="T99" fmla="*/ 83 h 122"/>
                <a:gd name="T100" fmla="*/ 241 w 296"/>
                <a:gd name="T101" fmla="*/ 74 h 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6"/>
                <a:gd name="T154" fmla="*/ 0 h 122"/>
                <a:gd name="T155" fmla="*/ 296 w 296"/>
                <a:gd name="T156" fmla="*/ 122 h 1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6" h="122">
                  <a:moveTo>
                    <a:pt x="241" y="74"/>
                  </a:moveTo>
                  <a:lnTo>
                    <a:pt x="243" y="72"/>
                  </a:lnTo>
                  <a:lnTo>
                    <a:pt x="252" y="69"/>
                  </a:lnTo>
                  <a:lnTo>
                    <a:pt x="257" y="65"/>
                  </a:lnTo>
                  <a:lnTo>
                    <a:pt x="264" y="62"/>
                  </a:lnTo>
                  <a:lnTo>
                    <a:pt x="270" y="58"/>
                  </a:lnTo>
                  <a:lnTo>
                    <a:pt x="277" y="55"/>
                  </a:lnTo>
                  <a:lnTo>
                    <a:pt x="282" y="49"/>
                  </a:lnTo>
                  <a:lnTo>
                    <a:pt x="288" y="44"/>
                  </a:lnTo>
                  <a:lnTo>
                    <a:pt x="291" y="39"/>
                  </a:lnTo>
                  <a:lnTo>
                    <a:pt x="295" y="35"/>
                  </a:lnTo>
                  <a:lnTo>
                    <a:pt x="296" y="28"/>
                  </a:lnTo>
                  <a:lnTo>
                    <a:pt x="296" y="23"/>
                  </a:lnTo>
                  <a:lnTo>
                    <a:pt x="293" y="17"/>
                  </a:lnTo>
                  <a:lnTo>
                    <a:pt x="289" y="14"/>
                  </a:lnTo>
                  <a:lnTo>
                    <a:pt x="282" y="9"/>
                  </a:lnTo>
                  <a:lnTo>
                    <a:pt x="273" y="5"/>
                  </a:lnTo>
                  <a:lnTo>
                    <a:pt x="263" y="1"/>
                  </a:lnTo>
                  <a:lnTo>
                    <a:pt x="252" y="1"/>
                  </a:lnTo>
                  <a:lnTo>
                    <a:pt x="245" y="0"/>
                  </a:lnTo>
                  <a:lnTo>
                    <a:pt x="240" y="0"/>
                  </a:lnTo>
                  <a:lnTo>
                    <a:pt x="234" y="0"/>
                  </a:lnTo>
                  <a:lnTo>
                    <a:pt x="227" y="1"/>
                  </a:lnTo>
                  <a:lnTo>
                    <a:pt x="220" y="1"/>
                  </a:lnTo>
                  <a:lnTo>
                    <a:pt x="213" y="1"/>
                  </a:lnTo>
                  <a:lnTo>
                    <a:pt x="206" y="1"/>
                  </a:lnTo>
                  <a:lnTo>
                    <a:pt x="199" y="3"/>
                  </a:lnTo>
                  <a:lnTo>
                    <a:pt x="192" y="3"/>
                  </a:lnTo>
                  <a:lnTo>
                    <a:pt x="183" y="5"/>
                  </a:lnTo>
                  <a:lnTo>
                    <a:pt x="174" y="7"/>
                  </a:lnTo>
                  <a:lnTo>
                    <a:pt x="167" y="10"/>
                  </a:lnTo>
                  <a:lnTo>
                    <a:pt x="158" y="10"/>
                  </a:lnTo>
                  <a:lnTo>
                    <a:pt x="151" y="12"/>
                  </a:lnTo>
                  <a:lnTo>
                    <a:pt x="142" y="16"/>
                  </a:lnTo>
                  <a:lnTo>
                    <a:pt x="135" y="19"/>
                  </a:lnTo>
                  <a:lnTo>
                    <a:pt x="126" y="21"/>
                  </a:lnTo>
                  <a:lnTo>
                    <a:pt x="119" y="24"/>
                  </a:lnTo>
                  <a:lnTo>
                    <a:pt x="110" y="28"/>
                  </a:lnTo>
                  <a:lnTo>
                    <a:pt x="103" y="32"/>
                  </a:lnTo>
                  <a:lnTo>
                    <a:pt x="94" y="35"/>
                  </a:lnTo>
                  <a:lnTo>
                    <a:pt x="87" y="39"/>
                  </a:lnTo>
                  <a:lnTo>
                    <a:pt x="80" y="42"/>
                  </a:lnTo>
                  <a:lnTo>
                    <a:pt x="73" y="48"/>
                  </a:lnTo>
                  <a:lnTo>
                    <a:pt x="64" y="51"/>
                  </a:lnTo>
                  <a:lnTo>
                    <a:pt x="57" y="55"/>
                  </a:lnTo>
                  <a:lnTo>
                    <a:pt x="50" y="58"/>
                  </a:lnTo>
                  <a:lnTo>
                    <a:pt x="43" y="64"/>
                  </a:lnTo>
                  <a:lnTo>
                    <a:pt x="38" y="65"/>
                  </a:lnTo>
                  <a:lnTo>
                    <a:pt x="30" y="71"/>
                  </a:lnTo>
                  <a:lnTo>
                    <a:pt x="25" y="74"/>
                  </a:lnTo>
                  <a:lnTo>
                    <a:pt x="23" y="79"/>
                  </a:lnTo>
                  <a:lnTo>
                    <a:pt x="15" y="87"/>
                  </a:lnTo>
                  <a:lnTo>
                    <a:pt x="7" y="94"/>
                  </a:lnTo>
                  <a:lnTo>
                    <a:pt x="4" y="99"/>
                  </a:lnTo>
                  <a:lnTo>
                    <a:pt x="2" y="106"/>
                  </a:lnTo>
                  <a:lnTo>
                    <a:pt x="0" y="110"/>
                  </a:lnTo>
                  <a:lnTo>
                    <a:pt x="2" y="115"/>
                  </a:lnTo>
                  <a:lnTo>
                    <a:pt x="4" y="118"/>
                  </a:lnTo>
                  <a:lnTo>
                    <a:pt x="9" y="122"/>
                  </a:lnTo>
                  <a:lnTo>
                    <a:pt x="15" y="122"/>
                  </a:lnTo>
                  <a:lnTo>
                    <a:pt x="23" y="122"/>
                  </a:lnTo>
                  <a:lnTo>
                    <a:pt x="29" y="120"/>
                  </a:lnTo>
                  <a:lnTo>
                    <a:pt x="34" y="120"/>
                  </a:lnTo>
                  <a:lnTo>
                    <a:pt x="39" y="118"/>
                  </a:lnTo>
                  <a:lnTo>
                    <a:pt x="46" y="117"/>
                  </a:lnTo>
                  <a:lnTo>
                    <a:pt x="80" y="110"/>
                  </a:lnTo>
                  <a:lnTo>
                    <a:pt x="66" y="95"/>
                  </a:lnTo>
                  <a:lnTo>
                    <a:pt x="61" y="97"/>
                  </a:lnTo>
                  <a:lnTo>
                    <a:pt x="54" y="99"/>
                  </a:lnTo>
                  <a:lnTo>
                    <a:pt x="52" y="95"/>
                  </a:lnTo>
                  <a:lnTo>
                    <a:pt x="50" y="94"/>
                  </a:lnTo>
                  <a:lnTo>
                    <a:pt x="52" y="88"/>
                  </a:lnTo>
                  <a:lnTo>
                    <a:pt x="57" y="83"/>
                  </a:lnTo>
                  <a:lnTo>
                    <a:pt x="59" y="78"/>
                  </a:lnTo>
                  <a:lnTo>
                    <a:pt x="64" y="74"/>
                  </a:lnTo>
                  <a:lnTo>
                    <a:pt x="69" y="69"/>
                  </a:lnTo>
                  <a:lnTo>
                    <a:pt x="77" y="65"/>
                  </a:lnTo>
                  <a:lnTo>
                    <a:pt x="82" y="60"/>
                  </a:lnTo>
                  <a:lnTo>
                    <a:pt x="93" y="56"/>
                  </a:lnTo>
                  <a:lnTo>
                    <a:pt x="100" y="51"/>
                  </a:lnTo>
                  <a:lnTo>
                    <a:pt x="110" y="48"/>
                  </a:lnTo>
                  <a:lnTo>
                    <a:pt x="119" y="42"/>
                  </a:lnTo>
                  <a:lnTo>
                    <a:pt x="128" y="39"/>
                  </a:lnTo>
                  <a:lnTo>
                    <a:pt x="139" y="37"/>
                  </a:lnTo>
                  <a:lnTo>
                    <a:pt x="149" y="35"/>
                  </a:lnTo>
                  <a:lnTo>
                    <a:pt x="160" y="32"/>
                  </a:lnTo>
                  <a:lnTo>
                    <a:pt x="171" y="32"/>
                  </a:lnTo>
                  <a:lnTo>
                    <a:pt x="179" y="32"/>
                  </a:lnTo>
                  <a:lnTo>
                    <a:pt x="192" y="33"/>
                  </a:lnTo>
                  <a:lnTo>
                    <a:pt x="199" y="33"/>
                  </a:lnTo>
                  <a:lnTo>
                    <a:pt x="206" y="35"/>
                  </a:lnTo>
                  <a:lnTo>
                    <a:pt x="210" y="37"/>
                  </a:lnTo>
                  <a:lnTo>
                    <a:pt x="213" y="40"/>
                  </a:lnTo>
                  <a:lnTo>
                    <a:pt x="217" y="46"/>
                  </a:lnTo>
                  <a:lnTo>
                    <a:pt x="215" y="53"/>
                  </a:lnTo>
                  <a:lnTo>
                    <a:pt x="211" y="58"/>
                  </a:lnTo>
                  <a:lnTo>
                    <a:pt x="208" y="64"/>
                  </a:lnTo>
                  <a:lnTo>
                    <a:pt x="204" y="67"/>
                  </a:lnTo>
                  <a:lnTo>
                    <a:pt x="202" y="69"/>
                  </a:lnTo>
                  <a:lnTo>
                    <a:pt x="206" y="83"/>
                  </a:lnTo>
                  <a:lnTo>
                    <a:pt x="241" y="74"/>
                  </a:lnTo>
                  <a:close/>
                </a:path>
              </a:pathLst>
            </a:custGeom>
            <a:solidFill>
              <a:srgbClr val="000000"/>
            </a:solidFill>
            <a:ln w="9525">
              <a:noFill/>
              <a:round/>
              <a:headEnd/>
              <a:tailEnd/>
            </a:ln>
          </p:spPr>
          <p:txBody>
            <a:bodyPr/>
            <a:lstStyle/>
            <a:p>
              <a:endParaRPr lang="en-US"/>
            </a:p>
          </p:txBody>
        </p:sp>
        <p:sp>
          <p:nvSpPr>
            <p:cNvPr id="10318" name="Freeform 73"/>
            <p:cNvSpPr>
              <a:spLocks/>
            </p:cNvSpPr>
            <p:nvPr/>
          </p:nvSpPr>
          <p:spPr bwMode="auto">
            <a:xfrm flipH="1">
              <a:off x="7217671" y="1214422"/>
              <a:ext cx="445871" cy="409555"/>
            </a:xfrm>
            <a:custGeom>
              <a:avLst/>
              <a:gdLst>
                <a:gd name="T0" fmla="*/ 174 w 181"/>
                <a:gd name="T1" fmla="*/ 74 h 151"/>
                <a:gd name="T2" fmla="*/ 159 w 181"/>
                <a:gd name="T3" fmla="*/ 62 h 151"/>
                <a:gd name="T4" fmla="*/ 145 w 181"/>
                <a:gd name="T5" fmla="*/ 53 h 151"/>
                <a:gd name="T6" fmla="*/ 133 w 181"/>
                <a:gd name="T7" fmla="*/ 46 h 151"/>
                <a:gd name="T8" fmla="*/ 120 w 181"/>
                <a:gd name="T9" fmla="*/ 46 h 151"/>
                <a:gd name="T10" fmla="*/ 108 w 181"/>
                <a:gd name="T11" fmla="*/ 48 h 151"/>
                <a:gd name="T12" fmla="*/ 96 w 181"/>
                <a:gd name="T13" fmla="*/ 55 h 151"/>
                <a:gd name="T14" fmla="*/ 87 w 181"/>
                <a:gd name="T15" fmla="*/ 64 h 151"/>
                <a:gd name="T16" fmla="*/ 78 w 181"/>
                <a:gd name="T17" fmla="*/ 74 h 151"/>
                <a:gd name="T18" fmla="*/ 73 w 181"/>
                <a:gd name="T19" fmla="*/ 87 h 151"/>
                <a:gd name="T20" fmla="*/ 71 w 181"/>
                <a:gd name="T21" fmla="*/ 96 h 151"/>
                <a:gd name="T22" fmla="*/ 69 w 181"/>
                <a:gd name="T23" fmla="*/ 96 h 151"/>
                <a:gd name="T24" fmla="*/ 60 w 181"/>
                <a:gd name="T25" fmla="*/ 85 h 151"/>
                <a:gd name="T26" fmla="*/ 50 w 181"/>
                <a:gd name="T27" fmla="*/ 76 h 151"/>
                <a:gd name="T28" fmla="*/ 41 w 181"/>
                <a:gd name="T29" fmla="*/ 74 h 151"/>
                <a:gd name="T30" fmla="*/ 35 w 181"/>
                <a:gd name="T31" fmla="*/ 80 h 151"/>
                <a:gd name="T32" fmla="*/ 30 w 181"/>
                <a:gd name="T33" fmla="*/ 90 h 151"/>
                <a:gd name="T34" fmla="*/ 27 w 181"/>
                <a:gd name="T35" fmla="*/ 101 h 151"/>
                <a:gd name="T36" fmla="*/ 25 w 181"/>
                <a:gd name="T37" fmla="*/ 117 h 151"/>
                <a:gd name="T38" fmla="*/ 23 w 181"/>
                <a:gd name="T39" fmla="*/ 133 h 151"/>
                <a:gd name="T40" fmla="*/ 23 w 181"/>
                <a:gd name="T41" fmla="*/ 143 h 151"/>
                <a:gd name="T42" fmla="*/ 12 w 181"/>
                <a:gd name="T43" fmla="*/ 151 h 151"/>
                <a:gd name="T44" fmla="*/ 7 w 181"/>
                <a:gd name="T45" fmla="*/ 142 h 151"/>
                <a:gd name="T46" fmla="*/ 5 w 181"/>
                <a:gd name="T47" fmla="*/ 133 h 151"/>
                <a:gd name="T48" fmla="*/ 3 w 181"/>
                <a:gd name="T49" fmla="*/ 122 h 151"/>
                <a:gd name="T50" fmla="*/ 0 w 181"/>
                <a:gd name="T51" fmla="*/ 110 h 151"/>
                <a:gd name="T52" fmla="*/ 0 w 181"/>
                <a:gd name="T53" fmla="*/ 96 h 151"/>
                <a:gd name="T54" fmla="*/ 5 w 181"/>
                <a:gd name="T55" fmla="*/ 81 h 151"/>
                <a:gd name="T56" fmla="*/ 12 w 181"/>
                <a:gd name="T57" fmla="*/ 69 h 151"/>
                <a:gd name="T58" fmla="*/ 19 w 181"/>
                <a:gd name="T59" fmla="*/ 57 h 151"/>
                <a:gd name="T60" fmla="*/ 30 w 181"/>
                <a:gd name="T61" fmla="*/ 51 h 151"/>
                <a:gd name="T62" fmla="*/ 48 w 181"/>
                <a:gd name="T63" fmla="*/ 48 h 151"/>
                <a:gd name="T64" fmla="*/ 62 w 181"/>
                <a:gd name="T65" fmla="*/ 51 h 151"/>
                <a:gd name="T66" fmla="*/ 69 w 181"/>
                <a:gd name="T67" fmla="*/ 55 h 151"/>
                <a:gd name="T68" fmla="*/ 69 w 181"/>
                <a:gd name="T69" fmla="*/ 48 h 151"/>
                <a:gd name="T70" fmla="*/ 76 w 181"/>
                <a:gd name="T71" fmla="*/ 32 h 151"/>
                <a:gd name="T72" fmla="*/ 89 w 181"/>
                <a:gd name="T73" fmla="*/ 14 h 151"/>
                <a:gd name="T74" fmla="*/ 97 w 181"/>
                <a:gd name="T75" fmla="*/ 7 h 151"/>
                <a:gd name="T76" fmla="*/ 110 w 181"/>
                <a:gd name="T77" fmla="*/ 2 h 151"/>
                <a:gd name="T78" fmla="*/ 120 w 181"/>
                <a:gd name="T79" fmla="*/ 0 h 151"/>
                <a:gd name="T80" fmla="*/ 133 w 181"/>
                <a:gd name="T81" fmla="*/ 9 h 151"/>
                <a:gd name="T82" fmla="*/ 144 w 181"/>
                <a:gd name="T83" fmla="*/ 19 h 151"/>
                <a:gd name="T84" fmla="*/ 156 w 181"/>
                <a:gd name="T85" fmla="*/ 33 h 151"/>
                <a:gd name="T86" fmla="*/ 165 w 181"/>
                <a:gd name="T87" fmla="*/ 48 h 151"/>
                <a:gd name="T88" fmla="*/ 174 w 181"/>
                <a:gd name="T89" fmla="*/ 62 h 151"/>
                <a:gd name="T90" fmla="*/ 181 w 181"/>
                <a:gd name="T91" fmla="*/ 76 h 151"/>
                <a:gd name="T92" fmla="*/ 175 w 181"/>
                <a:gd name="T93" fmla="*/ 76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51"/>
                <a:gd name="T143" fmla="*/ 181 w 18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51">
                  <a:moveTo>
                    <a:pt x="175" y="76"/>
                  </a:moveTo>
                  <a:lnTo>
                    <a:pt x="174" y="74"/>
                  </a:lnTo>
                  <a:lnTo>
                    <a:pt x="168" y="69"/>
                  </a:lnTo>
                  <a:lnTo>
                    <a:pt x="159" y="62"/>
                  </a:lnTo>
                  <a:lnTo>
                    <a:pt x="151" y="55"/>
                  </a:lnTo>
                  <a:lnTo>
                    <a:pt x="145" y="53"/>
                  </a:lnTo>
                  <a:lnTo>
                    <a:pt x="138" y="49"/>
                  </a:lnTo>
                  <a:lnTo>
                    <a:pt x="133" y="46"/>
                  </a:lnTo>
                  <a:lnTo>
                    <a:pt x="126" y="46"/>
                  </a:lnTo>
                  <a:lnTo>
                    <a:pt x="120" y="46"/>
                  </a:lnTo>
                  <a:lnTo>
                    <a:pt x="115" y="46"/>
                  </a:lnTo>
                  <a:lnTo>
                    <a:pt x="108" y="48"/>
                  </a:lnTo>
                  <a:lnTo>
                    <a:pt x="103" y="53"/>
                  </a:lnTo>
                  <a:lnTo>
                    <a:pt x="96" y="55"/>
                  </a:lnTo>
                  <a:lnTo>
                    <a:pt x="90" y="60"/>
                  </a:lnTo>
                  <a:lnTo>
                    <a:pt x="87" y="64"/>
                  </a:lnTo>
                  <a:lnTo>
                    <a:pt x="83" y="67"/>
                  </a:lnTo>
                  <a:lnTo>
                    <a:pt x="78" y="74"/>
                  </a:lnTo>
                  <a:lnTo>
                    <a:pt x="74" y="81"/>
                  </a:lnTo>
                  <a:lnTo>
                    <a:pt x="73" y="87"/>
                  </a:lnTo>
                  <a:lnTo>
                    <a:pt x="71" y="92"/>
                  </a:lnTo>
                  <a:lnTo>
                    <a:pt x="71" y="96"/>
                  </a:lnTo>
                  <a:lnTo>
                    <a:pt x="71" y="97"/>
                  </a:lnTo>
                  <a:lnTo>
                    <a:pt x="69" y="96"/>
                  </a:lnTo>
                  <a:lnTo>
                    <a:pt x="66" y="90"/>
                  </a:lnTo>
                  <a:lnTo>
                    <a:pt x="60" y="85"/>
                  </a:lnTo>
                  <a:lnTo>
                    <a:pt x="57" y="80"/>
                  </a:lnTo>
                  <a:lnTo>
                    <a:pt x="50" y="76"/>
                  </a:lnTo>
                  <a:lnTo>
                    <a:pt x="42" y="74"/>
                  </a:lnTo>
                  <a:lnTo>
                    <a:pt x="41" y="74"/>
                  </a:lnTo>
                  <a:lnTo>
                    <a:pt x="37" y="76"/>
                  </a:lnTo>
                  <a:lnTo>
                    <a:pt x="35" y="80"/>
                  </a:lnTo>
                  <a:lnTo>
                    <a:pt x="34" y="87"/>
                  </a:lnTo>
                  <a:lnTo>
                    <a:pt x="30" y="90"/>
                  </a:lnTo>
                  <a:lnTo>
                    <a:pt x="30" y="96"/>
                  </a:lnTo>
                  <a:lnTo>
                    <a:pt x="27" y="101"/>
                  </a:lnTo>
                  <a:lnTo>
                    <a:pt x="27" y="106"/>
                  </a:lnTo>
                  <a:lnTo>
                    <a:pt x="25" y="117"/>
                  </a:lnTo>
                  <a:lnTo>
                    <a:pt x="25" y="126"/>
                  </a:lnTo>
                  <a:lnTo>
                    <a:pt x="23" y="133"/>
                  </a:lnTo>
                  <a:lnTo>
                    <a:pt x="23" y="140"/>
                  </a:lnTo>
                  <a:lnTo>
                    <a:pt x="23" y="143"/>
                  </a:lnTo>
                  <a:lnTo>
                    <a:pt x="23" y="145"/>
                  </a:lnTo>
                  <a:lnTo>
                    <a:pt x="12" y="151"/>
                  </a:lnTo>
                  <a:lnTo>
                    <a:pt x="11" y="147"/>
                  </a:lnTo>
                  <a:lnTo>
                    <a:pt x="7" y="142"/>
                  </a:lnTo>
                  <a:lnTo>
                    <a:pt x="5" y="136"/>
                  </a:lnTo>
                  <a:lnTo>
                    <a:pt x="5" y="133"/>
                  </a:lnTo>
                  <a:lnTo>
                    <a:pt x="3" y="127"/>
                  </a:lnTo>
                  <a:lnTo>
                    <a:pt x="3" y="122"/>
                  </a:lnTo>
                  <a:lnTo>
                    <a:pt x="0" y="115"/>
                  </a:lnTo>
                  <a:lnTo>
                    <a:pt x="0" y="110"/>
                  </a:lnTo>
                  <a:lnTo>
                    <a:pt x="0" y="103"/>
                  </a:lnTo>
                  <a:lnTo>
                    <a:pt x="0" y="96"/>
                  </a:lnTo>
                  <a:lnTo>
                    <a:pt x="2" y="88"/>
                  </a:lnTo>
                  <a:lnTo>
                    <a:pt x="5" y="81"/>
                  </a:lnTo>
                  <a:lnTo>
                    <a:pt x="7" y="76"/>
                  </a:lnTo>
                  <a:lnTo>
                    <a:pt x="12" y="69"/>
                  </a:lnTo>
                  <a:lnTo>
                    <a:pt x="14" y="62"/>
                  </a:lnTo>
                  <a:lnTo>
                    <a:pt x="19" y="57"/>
                  </a:lnTo>
                  <a:lnTo>
                    <a:pt x="25" y="53"/>
                  </a:lnTo>
                  <a:lnTo>
                    <a:pt x="30" y="51"/>
                  </a:lnTo>
                  <a:lnTo>
                    <a:pt x="39" y="48"/>
                  </a:lnTo>
                  <a:lnTo>
                    <a:pt x="48" y="48"/>
                  </a:lnTo>
                  <a:lnTo>
                    <a:pt x="55" y="48"/>
                  </a:lnTo>
                  <a:lnTo>
                    <a:pt x="62" y="51"/>
                  </a:lnTo>
                  <a:lnTo>
                    <a:pt x="67" y="53"/>
                  </a:lnTo>
                  <a:lnTo>
                    <a:pt x="69" y="55"/>
                  </a:lnTo>
                  <a:lnTo>
                    <a:pt x="69" y="53"/>
                  </a:lnTo>
                  <a:lnTo>
                    <a:pt x="69" y="48"/>
                  </a:lnTo>
                  <a:lnTo>
                    <a:pt x="73" y="41"/>
                  </a:lnTo>
                  <a:lnTo>
                    <a:pt x="76" y="32"/>
                  </a:lnTo>
                  <a:lnTo>
                    <a:pt x="81" y="23"/>
                  </a:lnTo>
                  <a:lnTo>
                    <a:pt x="89" y="14"/>
                  </a:lnTo>
                  <a:lnTo>
                    <a:pt x="92" y="10"/>
                  </a:lnTo>
                  <a:lnTo>
                    <a:pt x="97" y="7"/>
                  </a:lnTo>
                  <a:lnTo>
                    <a:pt x="103" y="3"/>
                  </a:lnTo>
                  <a:lnTo>
                    <a:pt x="110" y="2"/>
                  </a:lnTo>
                  <a:lnTo>
                    <a:pt x="115" y="0"/>
                  </a:lnTo>
                  <a:lnTo>
                    <a:pt x="120" y="0"/>
                  </a:lnTo>
                  <a:lnTo>
                    <a:pt x="126" y="3"/>
                  </a:lnTo>
                  <a:lnTo>
                    <a:pt x="133" y="9"/>
                  </a:lnTo>
                  <a:lnTo>
                    <a:pt x="138" y="12"/>
                  </a:lnTo>
                  <a:lnTo>
                    <a:pt x="144" y="19"/>
                  </a:lnTo>
                  <a:lnTo>
                    <a:pt x="151" y="26"/>
                  </a:lnTo>
                  <a:lnTo>
                    <a:pt x="156" y="33"/>
                  </a:lnTo>
                  <a:lnTo>
                    <a:pt x="159" y="41"/>
                  </a:lnTo>
                  <a:lnTo>
                    <a:pt x="165" y="48"/>
                  </a:lnTo>
                  <a:lnTo>
                    <a:pt x="168" y="55"/>
                  </a:lnTo>
                  <a:lnTo>
                    <a:pt x="174" y="62"/>
                  </a:lnTo>
                  <a:lnTo>
                    <a:pt x="179" y="71"/>
                  </a:lnTo>
                  <a:lnTo>
                    <a:pt x="181" y="76"/>
                  </a:lnTo>
                  <a:lnTo>
                    <a:pt x="175" y="76"/>
                  </a:lnTo>
                  <a:close/>
                </a:path>
              </a:pathLst>
            </a:custGeom>
            <a:solidFill>
              <a:srgbClr val="000000"/>
            </a:solidFill>
            <a:ln w="9525">
              <a:noFill/>
              <a:round/>
              <a:headEnd/>
              <a:tailEnd/>
            </a:ln>
          </p:spPr>
          <p:txBody>
            <a:bodyPr/>
            <a:lstStyle/>
            <a:p>
              <a:endParaRPr lang="en-US"/>
            </a:p>
          </p:txBody>
        </p:sp>
        <p:sp>
          <p:nvSpPr>
            <p:cNvPr id="10319" name="Freeform 74"/>
            <p:cNvSpPr>
              <a:spLocks/>
            </p:cNvSpPr>
            <p:nvPr/>
          </p:nvSpPr>
          <p:spPr bwMode="auto">
            <a:xfrm flipH="1">
              <a:off x="7239840" y="1371734"/>
              <a:ext cx="226631" cy="67807"/>
            </a:xfrm>
            <a:custGeom>
              <a:avLst/>
              <a:gdLst>
                <a:gd name="T0" fmla="*/ 87 w 92"/>
                <a:gd name="T1" fmla="*/ 0 h 25"/>
                <a:gd name="T2" fmla="*/ 85 w 92"/>
                <a:gd name="T3" fmla="*/ 0 h 25"/>
                <a:gd name="T4" fmla="*/ 81 w 92"/>
                <a:gd name="T5" fmla="*/ 0 h 25"/>
                <a:gd name="T6" fmla="*/ 78 w 92"/>
                <a:gd name="T7" fmla="*/ 0 h 25"/>
                <a:gd name="T8" fmla="*/ 72 w 92"/>
                <a:gd name="T9" fmla="*/ 2 h 25"/>
                <a:gd name="T10" fmla="*/ 65 w 92"/>
                <a:gd name="T11" fmla="*/ 2 h 25"/>
                <a:gd name="T12" fmla="*/ 58 w 92"/>
                <a:gd name="T13" fmla="*/ 4 h 25"/>
                <a:gd name="T14" fmla="*/ 49 w 92"/>
                <a:gd name="T15" fmla="*/ 6 h 25"/>
                <a:gd name="T16" fmla="*/ 42 w 92"/>
                <a:gd name="T17" fmla="*/ 9 h 25"/>
                <a:gd name="T18" fmla="*/ 33 w 92"/>
                <a:gd name="T19" fmla="*/ 9 h 25"/>
                <a:gd name="T20" fmla="*/ 26 w 92"/>
                <a:gd name="T21" fmla="*/ 11 h 25"/>
                <a:gd name="T22" fmla="*/ 19 w 92"/>
                <a:gd name="T23" fmla="*/ 13 h 25"/>
                <a:gd name="T24" fmla="*/ 14 w 92"/>
                <a:gd name="T25" fmla="*/ 16 h 25"/>
                <a:gd name="T26" fmla="*/ 7 w 92"/>
                <a:gd name="T27" fmla="*/ 18 h 25"/>
                <a:gd name="T28" fmla="*/ 3 w 92"/>
                <a:gd name="T29" fmla="*/ 20 h 25"/>
                <a:gd name="T30" fmla="*/ 0 w 92"/>
                <a:gd name="T31" fmla="*/ 22 h 25"/>
                <a:gd name="T32" fmla="*/ 0 w 92"/>
                <a:gd name="T33" fmla="*/ 23 h 25"/>
                <a:gd name="T34" fmla="*/ 3 w 92"/>
                <a:gd name="T35" fmla="*/ 25 h 25"/>
                <a:gd name="T36" fmla="*/ 7 w 92"/>
                <a:gd name="T37" fmla="*/ 25 h 25"/>
                <a:gd name="T38" fmla="*/ 12 w 92"/>
                <a:gd name="T39" fmla="*/ 25 h 25"/>
                <a:gd name="T40" fmla="*/ 17 w 92"/>
                <a:gd name="T41" fmla="*/ 23 h 25"/>
                <a:gd name="T42" fmla="*/ 25 w 92"/>
                <a:gd name="T43" fmla="*/ 23 h 25"/>
                <a:gd name="T44" fmla="*/ 32 w 92"/>
                <a:gd name="T45" fmla="*/ 22 h 25"/>
                <a:gd name="T46" fmla="*/ 39 w 92"/>
                <a:gd name="T47" fmla="*/ 22 h 25"/>
                <a:gd name="T48" fmla="*/ 46 w 92"/>
                <a:gd name="T49" fmla="*/ 18 h 25"/>
                <a:gd name="T50" fmla="*/ 55 w 92"/>
                <a:gd name="T51" fmla="*/ 16 h 25"/>
                <a:gd name="T52" fmla="*/ 62 w 92"/>
                <a:gd name="T53" fmla="*/ 14 h 25"/>
                <a:gd name="T54" fmla="*/ 71 w 92"/>
                <a:gd name="T55" fmla="*/ 13 h 25"/>
                <a:gd name="T56" fmla="*/ 74 w 92"/>
                <a:gd name="T57" fmla="*/ 11 h 25"/>
                <a:gd name="T58" fmla="*/ 79 w 92"/>
                <a:gd name="T59" fmla="*/ 11 h 25"/>
                <a:gd name="T60" fmla="*/ 85 w 92"/>
                <a:gd name="T61" fmla="*/ 9 h 25"/>
                <a:gd name="T62" fmla="*/ 88 w 92"/>
                <a:gd name="T63" fmla="*/ 9 h 25"/>
                <a:gd name="T64" fmla="*/ 92 w 92"/>
                <a:gd name="T65" fmla="*/ 6 h 25"/>
                <a:gd name="T66" fmla="*/ 90 w 92"/>
                <a:gd name="T67" fmla="*/ 2 h 25"/>
                <a:gd name="T68" fmla="*/ 87 w 92"/>
                <a:gd name="T69" fmla="*/ 0 h 25"/>
                <a:gd name="T70" fmla="*/ 87 w 92"/>
                <a:gd name="T71" fmla="*/ 0 h 25"/>
                <a:gd name="T72" fmla="*/ 87 w 92"/>
                <a:gd name="T73" fmla="*/ 0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25"/>
                <a:gd name="T113" fmla="*/ 92 w 92"/>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25">
                  <a:moveTo>
                    <a:pt x="87" y="0"/>
                  </a:moveTo>
                  <a:lnTo>
                    <a:pt x="85" y="0"/>
                  </a:lnTo>
                  <a:lnTo>
                    <a:pt x="81" y="0"/>
                  </a:lnTo>
                  <a:lnTo>
                    <a:pt x="78" y="0"/>
                  </a:lnTo>
                  <a:lnTo>
                    <a:pt x="72" y="2"/>
                  </a:lnTo>
                  <a:lnTo>
                    <a:pt x="65" y="2"/>
                  </a:lnTo>
                  <a:lnTo>
                    <a:pt x="58" y="4"/>
                  </a:lnTo>
                  <a:lnTo>
                    <a:pt x="49" y="6"/>
                  </a:lnTo>
                  <a:lnTo>
                    <a:pt x="42" y="9"/>
                  </a:lnTo>
                  <a:lnTo>
                    <a:pt x="33" y="9"/>
                  </a:lnTo>
                  <a:lnTo>
                    <a:pt x="26" y="11"/>
                  </a:lnTo>
                  <a:lnTo>
                    <a:pt x="19" y="13"/>
                  </a:lnTo>
                  <a:lnTo>
                    <a:pt x="14" y="16"/>
                  </a:lnTo>
                  <a:lnTo>
                    <a:pt x="7" y="18"/>
                  </a:lnTo>
                  <a:lnTo>
                    <a:pt x="3" y="20"/>
                  </a:lnTo>
                  <a:lnTo>
                    <a:pt x="0" y="22"/>
                  </a:lnTo>
                  <a:lnTo>
                    <a:pt x="0" y="23"/>
                  </a:lnTo>
                  <a:lnTo>
                    <a:pt x="3" y="25"/>
                  </a:lnTo>
                  <a:lnTo>
                    <a:pt x="7" y="25"/>
                  </a:lnTo>
                  <a:lnTo>
                    <a:pt x="12" y="25"/>
                  </a:lnTo>
                  <a:lnTo>
                    <a:pt x="17" y="23"/>
                  </a:lnTo>
                  <a:lnTo>
                    <a:pt x="25" y="23"/>
                  </a:lnTo>
                  <a:lnTo>
                    <a:pt x="32" y="22"/>
                  </a:lnTo>
                  <a:lnTo>
                    <a:pt x="39" y="22"/>
                  </a:lnTo>
                  <a:lnTo>
                    <a:pt x="46" y="18"/>
                  </a:lnTo>
                  <a:lnTo>
                    <a:pt x="55" y="16"/>
                  </a:lnTo>
                  <a:lnTo>
                    <a:pt x="62" y="14"/>
                  </a:lnTo>
                  <a:lnTo>
                    <a:pt x="71" y="13"/>
                  </a:lnTo>
                  <a:lnTo>
                    <a:pt x="74" y="11"/>
                  </a:lnTo>
                  <a:lnTo>
                    <a:pt x="79" y="11"/>
                  </a:lnTo>
                  <a:lnTo>
                    <a:pt x="85" y="9"/>
                  </a:lnTo>
                  <a:lnTo>
                    <a:pt x="88" y="9"/>
                  </a:lnTo>
                  <a:lnTo>
                    <a:pt x="92" y="6"/>
                  </a:lnTo>
                  <a:lnTo>
                    <a:pt x="90" y="2"/>
                  </a:lnTo>
                  <a:lnTo>
                    <a:pt x="87" y="0"/>
                  </a:lnTo>
                  <a:close/>
                </a:path>
              </a:pathLst>
            </a:custGeom>
            <a:solidFill>
              <a:srgbClr val="000000"/>
            </a:solidFill>
            <a:ln w="9525">
              <a:noFill/>
              <a:round/>
              <a:headEnd/>
              <a:tailEnd/>
            </a:ln>
          </p:spPr>
          <p:txBody>
            <a:bodyPr/>
            <a:lstStyle/>
            <a:p>
              <a:endParaRPr lang="en-US"/>
            </a:p>
          </p:txBody>
        </p:sp>
        <p:sp>
          <p:nvSpPr>
            <p:cNvPr id="10320" name="Freeform 75"/>
            <p:cNvSpPr>
              <a:spLocks/>
            </p:cNvSpPr>
            <p:nvPr/>
          </p:nvSpPr>
          <p:spPr bwMode="auto">
            <a:xfrm flipH="1">
              <a:off x="6419535" y="3381535"/>
              <a:ext cx="1973167" cy="2262043"/>
            </a:xfrm>
            <a:custGeom>
              <a:avLst/>
              <a:gdLst>
                <a:gd name="T0" fmla="*/ 617 w 801"/>
                <a:gd name="T1" fmla="*/ 13 h 834"/>
                <a:gd name="T2" fmla="*/ 689 w 801"/>
                <a:gd name="T3" fmla="*/ 676 h 834"/>
                <a:gd name="T4" fmla="*/ 801 w 801"/>
                <a:gd name="T5" fmla="*/ 724 h 834"/>
                <a:gd name="T6" fmla="*/ 768 w 801"/>
                <a:gd name="T7" fmla="*/ 743 h 834"/>
                <a:gd name="T8" fmla="*/ 601 w 801"/>
                <a:gd name="T9" fmla="*/ 731 h 834"/>
                <a:gd name="T10" fmla="*/ 409 w 801"/>
                <a:gd name="T11" fmla="*/ 211 h 834"/>
                <a:gd name="T12" fmla="*/ 133 w 801"/>
                <a:gd name="T13" fmla="*/ 754 h 834"/>
                <a:gd name="T14" fmla="*/ 32 w 801"/>
                <a:gd name="T15" fmla="*/ 834 h 834"/>
                <a:gd name="T16" fmla="*/ 0 w 801"/>
                <a:gd name="T17" fmla="*/ 821 h 834"/>
                <a:gd name="T18" fmla="*/ 53 w 801"/>
                <a:gd name="T19" fmla="*/ 743 h 834"/>
                <a:gd name="T20" fmla="*/ 163 w 801"/>
                <a:gd name="T21" fmla="*/ 295 h 834"/>
                <a:gd name="T22" fmla="*/ 229 w 801"/>
                <a:gd name="T23" fmla="*/ 0 h 834"/>
                <a:gd name="T24" fmla="*/ 617 w 801"/>
                <a:gd name="T25" fmla="*/ 13 h 834"/>
                <a:gd name="T26" fmla="*/ 617 w 801"/>
                <a:gd name="T27" fmla="*/ 13 h 8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1"/>
                <a:gd name="T43" fmla="*/ 0 h 834"/>
                <a:gd name="T44" fmla="*/ 801 w 801"/>
                <a:gd name="T45" fmla="*/ 834 h 8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1" h="834">
                  <a:moveTo>
                    <a:pt x="617" y="13"/>
                  </a:moveTo>
                  <a:lnTo>
                    <a:pt x="689" y="676"/>
                  </a:lnTo>
                  <a:lnTo>
                    <a:pt x="801" y="724"/>
                  </a:lnTo>
                  <a:lnTo>
                    <a:pt x="768" y="743"/>
                  </a:lnTo>
                  <a:lnTo>
                    <a:pt x="601" y="731"/>
                  </a:lnTo>
                  <a:lnTo>
                    <a:pt x="409" y="211"/>
                  </a:lnTo>
                  <a:lnTo>
                    <a:pt x="133" y="754"/>
                  </a:lnTo>
                  <a:lnTo>
                    <a:pt x="32" y="834"/>
                  </a:lnTo>
                  <a:lnTo>
                    <a:pt x="0" y="821"/>
                  </a:lnTo>
                  <a:lnTo>
                    <a:pt x="53" y="743"/>
                  </a:lnTo>
                  <a:lnTo>
                    <a:pt x="163" y="295"/>
                  </a:lnTo>
                  <a:lnTo>
                    <a:pt x="229" y="0"/>
                  </a:lnTo>
                  <a:lnTo>
                    <a:pt x="617" y="13"/>
                  </a:lnTo>
                  <a:close/>
                </a:path>
              </a:pathLst>
            </a:custGeom>
            <a:solidFill>
              <a:srgbClr val="000000"/>
            </a:solidFill>
            <a:ln w="9525">
              <a:noFill/>
              <a:round/>
              <a:headEnd/>
              <a:tailEnd/>
            </a:ln>
          </p:spPr>
          <p:txBody>
            <a:bodyPr/>
            <a:lstStyle/>
            <a:p>
              <a:endParaRPr lang="en-US"/>
            </a:p>
          </p:txBody>
        </p:sp>
        <p:sp>
          <p:nvSpPr>
            <p:cNvPr id="10321" name="Freeform 76"/>
            <p:cNvSpPr>
              <a:spLocks/>
            </p:cNvSpPr>
            <p:nvPr/>
          </p:nvSpPr>
          <p:spPr bwMode="auto">
            <a:xfrm flipH="1">
              <a:off x="6808748" y="1881644"/>
              <a:ext cx="1559320" cy="1814517"/>
            </a:xfrm>
            <a:custGeom>
              <a:avLst/>
              <a:gdLst>
                <a:gd name="T0" fmla="*/ 353 w 633"/>
                <a:gd name="T1" fmla="*/ 0 h 669"/>
                <a:gd name="T2" fmla="*/ 211 w 633"/>
                <a:gd name="T3" fmla="*/ 27 h 669"/>
                <a:gd name="T4" fmla="*/ 178 w 633"/>
                <a:gd name="T5" fmla="*/ 45 h 669"/>
                <a:gd name="T6" fmla="*/ 142 w 633"/>
                <a:gd name="T7" fmla="*/ 68 h 669"/>
                <a:gd name="T8" fmla="*/ 114 w 633"/>
                <a:gd name="T9" fmla="*/ 87 h 669"/>
                <a:gd name="T10" fmla="*/ 86 w 633"/>
                <a:gd name="T11" fmla="*/ 110 h 669"/>
                <a:gd name="T12" fmla="*/ 64 w 633"/>
                <a:gd name="T13" fmla="*/ 131 h 669"/>
                <a:gd name="T14" fmla="*/ 45 w 633"/>
                <a:gd name="T15" fmla="*/ 156 h 669"/>
                <a:gd name="T16" fmla="*/ 29 w 633"/>
                <a:gd name="T17" fmla="*/ 181 h 669"/>
                <a:gd name="T18" fmla="*/ 15 w 633"/>
                <a:gd name="T19" fmla="*/ 209 h 669"/>
                <a:gd name="T20" fmla="*/ 4 w 633"/>
                <a:gd name="T21" fmla="*/ 240 h 669"/>
                <a:gd name="T22" fmla="*/ 0 w 633"/>
                <a:gd name="T23" fmla="*/ 270 h 669"/>
                <a:gd name="T24" fmla="*/ 2 w 633"/>
                <a:gd name="T25" fmla="*/ 305 h 669"/>
                <a:gd name="T26" fmla="*/ 9 w 633"/>
                <a:gd name="T27" fmla="*/ 339 h 669"/>
                <a:gd name="T28" fmla="*/ 15 w 633"/>
                <a:gd name="T29" fmla="*/ 369 h 669"/>
                <a:gd name="T30" fmla="*/ 22 w 633"/>
                <a:gd name="T31" fmla="*/ 396 h 669"/>
                <a:gd name="T32" fmla="*/ 29 w 633"/>
                <a:gd name="T33" fmla="*/ 422 h 669"/>
                <a:gd name="T34" fmla="*/ 39 w 633"/>
                <a:gd name="T35" fmla="*/ 456 h 669"/>
                <a:gd name="T36" fmla="*/ 52 w 633"/>
                <a:gd name="T37" fmla="*/ 488 h 669"/>
                <a:gd name="T38" fmla="*/ 68 w 633"/>
                <a:gd name="T39" fmla="*/ 520 h 669"/>
                <a:gd name="T40" fmla="*/ 149 w 633"/>
                <a:gd name="T41" fmla="*/ 520 h 669"/>
                <a:gd name="T42" fmla="*/ 135 w 633"/>
                <a:gd name="T43" fmla="*/ 500 h 669"/>
                <a:gd name="T44" fmla="*/ 121 w 633"/>
                <a:gd name="T45" fmla="*/ 479 h 669"/>
                <a:gd name="T46" fmla="*/ 109 w 633"/>
                <a:gd name="T47" fmla="*/ 451 h 669"/>
                <a:gd name="T48" fmla="*/ 96 w 633"/>
                <a:gd name="T49" fmla="*/ 417 h 669"/>
                <a:gd name="T50" fmla="*/ 91 w 633"/>
                <a:gd name="T51" fmla="*/ 378 h 669"/>
                <a:gd name="T52" fmla="*/ 93 w 633"/>
                <a:gd name="T53" fmla="*/ 337 h 669"/>
                <a:gd name="T54" fmla="*/ 98 w 633"/>
                <a:gd name="T55" fmla="*/ 314 h 669"/>
                <a:gd name="T56" fmla="*/ 107 w 633"/>
                <a:gd name="T57" fmla="*/ 291 h 669"/>
                <a:gd name="T58" fmla="*/ 116 w 633"/>
                <a:gd name="T59" fmla="*/ 270 h 669"/>
                <a:gd name="T60" fmla="*/ 139 w 633"/>
                <a:gd name="T61" fmla="*/ 240 h 669"/>
                <a:gd name="T62" fmla="*/ 164 w 633"/>
                <a:gd name="T63" fmla="*/ 224 h 669"/>
                <a:gd name="T64" fmla="*/ 187 w 633"/>
                <a:gd name="T65" fmla="*/ 218 h 669"/>
                <a:gd name="T66" fmla="*/ 220 w 633"/>
                <a:gd name="T67" fmla="*/ 224 h 669"/>
                <a:gd name="T68" fmla="*/ 250 w 633"/>
                <a:gd name="T69" fmla="*/ 236 h 669"/>
                <a:gd name="T70" fmla="*/ 194 w 633"/>
                <a:gd name="T71" fmla="*/ 577 h 669"/>
                <a:gd name="T72" fmla="*/ 582 w 633"/>
                <a:gd name="T73" fmla="*/ 314 h 669"/>
                <a:gd name="T74" fmla="*/ 587 w 633"/>
                <a:gd name="T75" fmla="*/ 291 h 669"/>
                <a:gd name="T76" fmla="*/ 596 w 633"/>
                <a:gd name="T77" fmla="*/ 259 h 669"/>
                <a:gd name="T78" fmla="*/ 605 w 633"/>
                <a:gd name="T79" fmla="*/ 220 h 669"/>
                <a:gd name="T80" fmla="*/ 609 w 633"/>
                <a:gd name="T81" fmla="*/ 194 h 669"/>
                <a:gd name="T82" fmla="*/ 614 w 633"/>
                <a:gd name="T83" fmla="*/ 156 h 669"/>
                <a:gd name="T84" fmla="*/ 616 w 633"/>
                <a:gd name="T85" fmla="*/ 117 h 669"/>
                <a:gd name="T86" fmla="*/ 614 w 633"/>
                <a:gd name="T87" fmla="*/ 84 h 669"/>
                <a:gd name="T88" fmla="*/ 600 w 633"/>
                <a:gd name="T89" fmla="*/ 55 h 669"/>
                <a:gd name="T90" fmla="*/ 568 w 633"/>
                <a:gd name="T91" fmla="*/ 30 h 669"/>
                <a:gd name="T92" fmla="*/ 536 w 633"/>
                <a:gd name="T93" fmla="*/ 18 h 669"/>
                <a:gd name="T94" fmla="*/ 509 w 633"/>
                <a:gd name="T95" fmla="*/ 14 h 6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9"/>
                <a:gd name="T146" fmla="*/ 633 w 633"/>
                <a:gd name="T147" fmla="*/ 669 h 6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9">
                  <a:moveTo>
                    <a:pt x="508" y="16"/>
                  </a:moveTo>
                  <a:lnTo>
                    <a:pt x="458" y="296"/>
                  </a:lnTo>
                  <a:lnTo>
                    <a:pt x="378" y="45"/>
                  </a:lnTo>
                  <a:lnTo>
                    <a:pt x="353" y="0"/>
                  </a:lnTo>
                  <a:lnTo>
                    <a:pt x="229" y="22"/>
                  </a:lnTo>
                  <a:lnTo>
                    <a:pt x="226" y="22"/>
                  </a:lnTo>
                  <a:lnTo>
                    <a:pt x="219" y="25"/>
                  </a:lnTo>
                  <a:lnTo>
                    <a:pt x="211" y="27"/>
                  </a:lnTo>
                  <a:lnTo>
                    <a:pt x="204" y="32"/>
                  </a:lnTo>
                  <a:lnTo>
                    <a:pt x="197" y="34"/>
                  </a:lnTo>
                  <a:lnTo>
                    <a:pt x="188" y="41"/>
                  </a:lnTo>
                  <a:lnTo>
                    <a:pt x="178" y="45"/>
                  </a:lnTo>
                  <a:lnTo>
                    <a:pt x="169" y="52"/>
                  </a:lnTo>
                  <a:lnTo>
                    <a:pt x="158" y="55"/>
                  </a:lnTo>
                  <a:lnTo>
                    <a:pt x="148" y="64"/>
                  </a:lnTo>
                  <a:lnTo>
                    <a:pt x="142" y="68"/>
                  </a:lnTo>
                  <a:lnTo>
                    <a:pt x="137" y="71"/>
                  </a:lnTo>
                  <a:lnTo>
                    <a:pt x="130" y="75"/>
                  </a:lnTo>
                  <a:lnTo>
                    <a:pt x="126" y="80"/>
                  </a:lnTo>
                  <a:lnTo>
                    <a:pt x="114" y="87"/>
                  </a:lnTo>
                  <a:lnTo>
                    <a:pt x="103" y="98"/>
                  </a:lnTo>
                  <a:lnTo>
                    <a:pt x="98" y="101"/>
                  </a:lnTo>
                  <a:lnTo>
                    <a:pt x="93" y="107"/>
                  </a:lnTo>
                  <a:lnTo>
                    <a:pt x="86" y="110"/>
                  </a:lnTo>
                  <a:lnTo>
                    <a:pt x="80" y="116"/>
                  </a:lnTo>
                  <a:lnTo>
                    <a:pt x="75" y="121"/>
                  </a:lnTo>
                  <a:lnTo>
                    <a:pt x="70" y="126"/>
                  </a:lnTo>
                  <a:lnTo>
                    <a:pt x="64" y="131"/>
                  </a:lnTo>
                  <a:lnTo>
                    <a:pt x="59" y="139"/>
                  </a:lnTo>
                  <a:lnTo>
                    <a:pt x="54" y="144"/>
                  </a:lnTo>
                  <a:lnTo>
                    <a:pt x="50" y="149"/>
                  </a:lnTo>
                  <a:lnTo>
                    <a:pt x="45" y="156"/>
                  </a:lnTo>
                  <a:lnTo>
                    <a:pt x="39" y="162"/>
                  </a:lnTo>
                  <a:lnTo>
                    <a:pt x="36" y="169"/>
                  </a:lnTo>
                  <a:lnTo>
                    <a:pt x="31" y="176"/>
                  </a:lnTo>
                  <a:lnTo>
                    <a:pt x="29" y="181"/>
                  </a:lnTo>
                  <a:lnTo>
                    <a:pt x="25" y="188"/>
                  </a:lnTo>
                  <a:lnTo>
                    <a:pt x="22" y="195"/>
                  </a:lnTo>
                  <a:lnTo>
                    <a:pt x="16" y="202"/>
                  </a:lnTo>
                  <a:lnTo>
                    <a:pt x="15" y="209"/>
                  </a:lnTo>
                  <a:lnTo>
                    <a:pt x="11" y="217"/>
                  </a:lnTo>
                  <a:lnTo>
                    <a:pt x="9" y="224"/>
                  </a:lnTo>
                  <a:lnTo>
                    <a:pt x="8" y="233"/>
                  </a:lnTo>
                  <a:lnTo>
                    <a:pt x="4" y="240"/>
                  </a:lnTo>
                  <a:lnTo>
                    <a:pt x="4" y="247"/>
                  </a:lnTo>
                  <a:lnTo>
                    <a:pt x="2" y="254"/>
                  </a:lnTo>
                  <a:lnTo>
                    <a:pt x="0" y="263"/>
                  </a:lnTo>
                  <a:lnTo>
                    <a:pt x="0" y="270"/>
                  </a:lnTo>
                  <a:lnTo>
                    <a:pt x="0" y="279"/>
                  </a:lnTo>
                  <a:lnTo>
                    <a:pt x="0" y="288"/>
                  </a:lnTo>
                  <a:lnTo>
                    <a:pt x="0" y="296"/>
                  </a:lnTo>
                  <a:lnTo>
                    <a:pt x="2" y="305"/>
                  </a:lnTo>
                  <a:lnTo>
                    <a:pt x="4" y="316"/>
                  </a:lnTo>
                  <a:lnTo>
                    <a:pt x="6" y="323"/>
                  </a:lnTo>
                  <a:lnTo>
                    <a:pt x="8" y="332"/>
                  </a:lnTo>
                  <a:lnTo>
                    <a:pt x="9" y="339"/>
                  </a:lnTo>
                  <a:lnTo>
                    <a:pt x="11" y="348"/>
                  </a:lnTo>
                  <a:lnTo>
                    <a:pt x="11" y="355"/>
                  </a:lnTo>
                  <a:lnTo>
                    <a:pt x="15" y="362"/>
                  </a:lnTo>
                  <a:lnTo>
                    <a:pt x="15" y="369"/>
                  </a:lnTo>
                  <a:lnTo>
                    <a:pt x="16" y="376"/>
                  </a:lnTo>
                  <a:lnTo>
                    <a:pt x="18" y="383"/>
                  </a:lnTo>
                  <a:lnTo>
                    <a:pt x="20" y="390"/>
                  </a:lnTo>
                  <a:lnTo>
                    <a:pt x="22" y="396"/>
                  </a:lnTo>
                  <a:lnTo>
                    <a:pt x="24" y="403"/>
                  </a:lnTo>
                  <a:lnTo>
                    <a:pt x="24" y="410"/>
                  </a:lnTo>
                  <a:lnTo>
                    <a:pt x="27" y="415"/>
                  </a:lnTo>
                  <a:lnTo>
                    <a:pt x="29" y="422"/>
                  </a:lnTo>
                  <a:lnTo>
                    <a:pt x="31" y="428"/>
                  </a:lnTo>
                  <a:lnTo>
                    <a:pt x="32" y="438"/>
                  </a:lnTo>
                  <a:lnTo>
                    <a:pt x="36" y="449"/>
                  </a:lnTo>
                  <a:lnTo>
                    <a:pt x="39" y="456"/>
                  </a:lnTo>
                  <a:lnTo>
                    <a:pt x="43" y="465"/>
                  </a:lnTo>
                  <a:lnTo>
                    <a:pt x="45" y="472"/>
                  </a:lnTo>
                  <a:lnTo>
                    <a:pt x="48" y="481"/>
                  </a:lnTo>
                  <a:lnTo>
                    <a:pt x="52" y="488"/>
                  </a:lnTo>
                  <a:lnTo>
                    <a:pt x="55" y="495"/>
                  </a:lnTo>
                  <a:lnTo>
                    <a:pt x="59" y="504"/>
                  </a:lnTo>
                  <a:lnTo>
                    <a:pt x="64" y="513"/>
                  </a:lnTo>
                  <a:lnTo>
                    <a:pt x="68" y="520"/>
                  </a:lnTo>
                  <a:lnTo>
                    <a:pt x="71" y="527"/>
                  </a:lnTo>
                  <a:lnTo>
                    <a:pt x="77" y="532"/>
                  </a:lnTo>
                  <a:lnTo>
                    <a:pt x="78" y="534"/>
                  </a:lnTo>
                  <a:lnTo>
                    <a:pt x="149" y="520"/>
                  </a:lnTo>
                  <a:lnTo>
                    <a:pt x="148" y="516"/>
                  </a:lnTo>
                  <a:lnTo>
                    <a:pt x="144" y="514"/>
                  </a:lnTo>
                  <a:lnTo>
                    <a:pt x="141" y="507"/>
                  </a:lnTo>
                  <a:lnTo>
                    <a:pt x="135" y="500"/>
                  </a:lnTo>
                  <a:lnTo>
                    <a:pt x="130" y="495"/>
                  </a:lnTo>
                  <a:lnTo>
                    <a:pt x="128" y="490"/>
                  </a:lnTo>
                  <a:lnTo>
                    <a:pt x="125" y="484"/>
                  </a:lnTo>
                  <a:lnTo>
                    <a:pt x="121" y="479"/>
                  </a:lnTo>
                  <a:lnTo>
                    <a:pt x="117" y="472"/>
                  </a:lnTo>
                  <a:lnTo>
                    <a:pt x="114" y="465"/>
                  </a:lnTo>
                  <a:lnTo>
                    <a:pt x="112" y="458"/>
                  </a:lnTo>
                  <a:lnTo>
                    <a:pt x="109" y="451"/>
                  </a:lnTo>
                  <a:lnTo>
                    <a:pt x="103" y="442"/>
                  </a:lnTo>
                  <a:lnTo>
                    <a:pt x="102" y="435"/>
                  </a:lnTo>
                  <a:lnTo>
                    <a:pt x="98" y="424"/>
                  </a:lnTo>
                  <a:lnTo>
                    <a:pt x="96" y="417"/>
                  </a:lnTo>
                  <a:lnTo>
                    <a:pt x="93" y="406"/>
                  </a:lnTo>
                  <a:lnTo>
                    <a:pt x="93" y="397"/>
                  </a:lnTo>
                  <a:lnTo>
                    <a:pt x="91" y="387"/>
                  </a:lnTo>
                  <a:lnTo>
                    <a:pt x="91" y="378"/>
                  </a:lnTo>
                  <a:lnTo>
                    <a:pt x="91" y="367"/>
                  </a:lnTo>
                  <a:lnTo>
                    <a:pt x="91" y="357"/>
                  </a:lnTo>
                  <a:lnTo>
                    <a:pt x="91" y="346"/>
                  </a:lnTo>
                  <a:lnTo>
                    <a:pt x="93" y="337"/>
                  </a:lnTo>
                  <a:lnTo>
                    <a:pt x="93" y="330"/>
                  </a:lnTo>
                  <a:lnTo>
                    <a:pt x="94" y="325"/>
                  </a:lnTo>
                  <a:lnTo>
                    <a:pt x="94" y="319"/>
                  </a:lnTo>
                  <a:lnTo>
                    <a:pt x="98" y="314"/>
                  </a:lnTo>
                  <a:lnTo>
                    <a:pt x="98" y="309"/>
                  </a:lnTo>
                  <a:lnTo>
                    <a:pt x="100" y="302"/>
                  </a:lnTo>
                  <a:lnTo>
                    <a:pt x="103" y="296"/>
                  </a:lnTo>
                  <a:lnTo>
                    <a:pt x="107" y="291"/>
                  </a:lnTo>
                  <a:lnTo>
                    <a:pt x="109" y="286"/>
                  </a:lnTo>
                  <a:lnTo>
                    <a:pt x="110" y="279"/>
                  </a:lnTo>
                  <a:lnTo>
                    <a:pt x="112" y="275"/>
                  </a:lnTo>
                  <a:lnTo>
                    <a:pt x="116" y="270"/>
                  </a:lnTo>
                  <a:lnTo>
                    <a:pt x="121" y="261"/>
                  </a:lnTo>
                  <a:lnTo>
                    <a:pt x="126" y="254"/>
                  </a:lnTo>
                  <a:lnTo>
                    <a:pt x="133" y="245"/>
                  </a:lnTo>
                  <a:lnTo>
                    <a:pt x="139" y="240"/>
                  </a:lnTo>
                  <a:lnTo>
                    <a:pt x="144" y="234"/>
                  </a:lnTo>
                  <a:lnTo>
                    <a:pt x="151" y="231"/>
                  </a:lnTo>
                  <a:lnTo>
                    <a:pt x="156" y="227"/>
                  </a:lnTo>
                  <a:lnTo>
                    <a:pt x="164" y="224"/>
                  </a:lnTo>
                  <a:lnTo>
                    <a:pt x="169" y="222"/>
                  </a:lnTo>
                  <a:lnTo>
                    <a:pt x="176" y="220"/>
                  </a:lnTo>
                  <a:lnTo>
                    <a:pt x="181" y="218"/>
                  </a:lnTo>
                  <a:lnTo>
                    <a:pt x="187" y="218"/>
                  </a:lnTo>
                  <a:lnTo>
                    <a:pt x="194" y="218"/>
                  </a:lnTo>
                  <a:lnTo>
                    <a:pt x="199" y="220"/>
                  </a:lnTo>
                  <a:lnTo>
                    <a:pt x="210" y="220"/>
                  </a:lnTo>
                  <a:lnTo>
                    <a:pt x="220" y="224"/>
                  </a:lnTo>
                  <a:lnTo>
                    <a:pt x="229" y="227"/>
                  </a:lnTo>
                  <a:lnTo>
                    <a:pt x="240" y="231"/>
                  </a:lnTo>
                  <a:lnTo>
                    <a:pt x="245" y="234"/>
                  </a:lnTo>
                  <a:lnTo>
                    <a:pt x="250" y="236"/>
                  </a:lnTo>
                  <a:lnTo>
                    <a:pt x="254" y="240"/>
                  </a:lnTo>
                  <a:lnTo>
                    <a:pt x="256" y="241"/>
                  </a:lnTo>
                  <a:lnTo>
                    <a:pt x="247" y="426"/>
                  </a:lnTo>
                  <a:lnTo>
                    <a:pt x="194" y="577"/>
                  </a:lnTo>
                  <a:lnTo>
                    <a:pt x="422" y="669"/>
                  </a:lnTo>
                  <a:lnTo>
                    <a:pt x="633" y="624"/>
                  </a:lnTo>
                  <a:lnTo>
                    <a:pt x="582" y="318"/>
                  </a:lnTo>
                  <a:lnTo>
                    <a:pt x="582" y="314"/>
                  </a:lnTo>
                  <a:lnTo>
                    <a:pt x="586" y="309"/>
                  </a:lnTo>
                  <a:lnTo>
                    <a:pt x="586" y="302"/>
                  </a:lnTo>
                  <a:lnTo>
                    <a:pt x="587" y="296"/>
                  </a:lnTo>
                  <a:lnTo>
                    <a:pt x="587" y="291"/>
                  </a:lnTo>
                  <a:lnTo>
                    <a:pt x="591" y="284"/>
                  </a:lnTo>
                  <a:lnTo>
                    <a:pt x="593" y="277"/>
                  </a:lnTo>
                  <a:lnTo>
                    <a:pt x="594" y="268"/>
                  </a:lnTo>
                  <a:lnTo>
                    <a:pt x="596" y="259"/>
                  </a:lnTo>
                  <a:lnTo>
                    <a:pt x="600" y="250"/>
                  </a:lnTo>
                  <a:lnTo>
                    <a:pt x="600" y="241"/>
                  </a:lnTo>
                  <a:lnTo>
                    <a:pt x="601" y="231"/>
                  </a:lnTo>
                  <a:lnTo>
                    <a:pt x="605" y="220"/>
                  </a:lnTo>
                  <a:lnTo>
                    <a:pt x="607" y="211"/>
                  </a:lnTo>
                  <a:lnTo>
                    <a:pt x="607" y="206"/>
                  </a:lnTo>
                  <a:lnTo>
                    <a:pt x="609" y="201"/>
                  </a:lnTo>
                  <a:lnTo>
                    <a:pt x="609" y="194"/>
                  </a:lnTo>
                  <a:lnTo>
                    <a:pt x="610" y="188"/>
                  </a:lnTo>
                  <a:lnTo>
                    <a:pt x="612" y="178"/>
                  </a:lnTo>
                  <a:lnTo>
                    <a:pt x="614" y="169"/>
                  </a:lnTo>
                  <a:lnTo>
                    <a:pt x="614" y="156"/>
                  </a:lnTo>
                  <a:lnTo>
                    <a:pt x="616" y="147"/>
                  </a:lnTo>
                  <a:lnTo>
                    <a:pt x="616" y="137"/>
                  </a:lnTo>
                  <a:lnTo>
                    <a:pt x="617" y="128"/>
                  </a:lnTo>
                  <a:lnTo>
                    <a:pt x="616" y="117"/>
                  </a:lnTo>
                  <a:lnTo>
                    <a:pt x="616" y="108"/>
                  </a:lnTo>
                  <a:lnTo>
                    <a:pt x="616" y="100"/>
                  </a:lnTo>
                  <a:lnTo>
                    <a:pt x="616" y="91"/>
                  </a:lnTo>
                  <a:lnTo>
                    <a:pt x="614" y="84"/>
                  </a:lnTo>
                  <a:lnTo>
                    <a:pt x="612" y="78"/>
                  </a:lnTo>
                  <a:lnTo>
                    <a:pt x="610" y="71"/>
                  </a:lnTo>
                  <a:lnTo>
                    <a:pt x="609" y="66"/>
                  </a:lnTo>
                  <a:lnTo>
                    <a:pt x="600" y="55"/>
                  </a:lnTo>
                  <a:lnTo>
                    <a:pt x="593" y="48"/>
                  </a:lnTo>
                  <a:lnTo>
                    <a:pt x="586" y="41"/>
                  </a:lnTo>
                  <a:lnTo>
                    <a:pt x="577" y="36"/>
                  </a:lnTo>
                  <a:lnTo>
                    <a:pt x="568" y="30"/>
                  </a:lnTo>
                  <a:lnTo>
                    <a:pt x="559" y="25"/>
                  </a:lnTo>
                  <a:lnTo>
                    <a:pt x="550" y="23"/>
                  </a:lnTo>
                  <a:lnTo>
                    <a:pt x="543" y="20"/>
                  </a:lnTo>
                  <a:lnTo>
                    <a:pt x="536" y="18"/>
                  </a:lnTo>
                  <a:lnTo>
                    <a:pt x="529" y="16"/>
                  </a:lnTo>
                  <a:lnTo>
                    <a:pt x="522" y="16"/>
                  </a:lnTo>
                  <a:lnTo>
                    <a:pt x="516" y="16"/>
                  </a:lnTo>
                  <a:lnTo>
                    <a:pt x="509" y="14"/>
                  </a:lnTo>
                  <a:lnTo>
                    <a:pt x="508" y="16"/>
                  </a:lnTo>
                  <a:close/>
                </a:path>
              </a:pathLst>
            </a:custGeom>
            <a:solidFill>
              <a:srgbClr val="000000"/>
            </a:solidFill>
            <a:ln w="9525">
              <a:noFill/>
              <a:round/>
              <a:headEnd/>
              <a:tailEnd/>
            </a:ln>
          </p:spPr>
          <p:txBody>
            <a:bodyPr/>
            <a:lstStyle/>
            <a:p>
              <a:endParaRPr lang="en-US"/>
            </a:p>
          </p:txBody>
        </p:sp>
        <p:sp>
          <p:nvSpPr>
            <p:cNvPr id="10322" name="Freeform 77"/>
            <p:cNvSpPr>
              <a:spLocks/>
            </p:cNvSpPr>
            <p:nvPr/>
          </p:nvSpPr>
          <p:spPr bwMode="auto">
            <a:xfrm flipH="1">
              <a:off x="7991171" y="3359838"/>
              <a:ext cx="221705" cy="219695"/>
            </a:xfrm>
            <a:custGeom>
              <a:avLst/>
              <a:gdLst>
                <a:gd name="T0" fmla="*/ 70 w 90"/>
                <a:gd name="T1" fmla="*/ 0 h 81"/>
                <a:gd name="T2" fmla="*/ 90 w 90"/>
                <a:gd name="T3" fmla="*/ 55 h 81"/>
                <a:gd name="T4" fmla="*/ 70 w 90"/>
                <a:gd name="T5" fmla="*/ 51 h 81"/>
                <a:gd name="T6" fmla="*/ 69 w 90"/>
                <a:gd name="T7" fmla="*/ 72 h 81"/>
                <a:gd name="T8" fmla="*/ 37 w 90"/>
                <a:gd name="T9" fmla="*/ 69 h 81"/>
                <a:gd name="T10" fmla="*/ 33 w 90"/>
                <a:gd name="T11" fmla="*/ 81 h 81"/>
                <a:gd name="T12" fmla="*/ 12 w 90"/>
                <a:gd name="T13" fmla="*/ 81 h 81"/>
                <a:gd name="T14" fmla="*/ 0 w 90"/>
                <a:gd name="T15" fmla="*/ 17 h 81"/>
                <a:gd name="T16" fmla="*/ 70 w 90"/>
                <a:gd name="T17" fmla="*/ 0 h 81"/>
                <a:gd name="T18" fmla="*/ 70 w 90"/>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81"/>
                <a:gd name="T32" fmla="*/ 90 w 9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81">
                  <a:moveTo>
                    <a:pt x="70" y="0"/>
                  </a:moveTo>
                  <a:lnTo>
                    <a:pt x="90" y="55"/>
                  </a:lnTo>
                  <a:lnTo>
                    <a:pt x="70" y="51"/>
                  </a:lnTo>
                  <a:lnTo>
                    <a:pt x="69" y="72"/>
                  </a:lnTo>
                  <a:lnTo>
                    <a:pt x="37" y="69"/>
                  </a:lnTo>
                  <a:lnTo>
                    <a:pt x="33" y="81"/>
                  </a:lnTo>
                  <a:lnTo>
                    <a:pt x="12" y="81"/>
                  </a:lnTo>
                  <a:lnTo>
                    <a:pt x="0" y="17"/>
                  </a:lnTo>
                  <a:lnTo>
                    <a:pt x="70" y="0"/>
                  </a:lnTo>
                  <a:close/>
                </a:path>
              </a:pathLst>
            </a:custGeom>
            <a:solidFill>
              <a:srgbClr val="000000"/>
            </a:solidFill>
            <a:ln w="9525">
              <a:noFill/>
              <a:round/>
              <a:headEnd/>
              <a:tailEnd/>
            </a:ln>
          </p:spPr>
          <p:txBody>
            <a:bodyPr/>
            <a:lstStyle/>
            <a:p>
              <a:endParaRPr lang="en-US"/>
            </a:p>
          </p:txBody>
        </p:sp>
        <p:sp>
          <p:nvSpPr>
            <p:cNvPr id="10323" name="Freeform 78"/>
            <p:cNvSpPr>
              <a:spLocks/>
            </p:cNvSpPr>
            <p:nvPr/>
          </p:nvSpPr>
          <p:spPr bwMode="auto">
            <a:xfrm flipH="1">
              <a:off x="7939440" y="3335427"/>
              <a:ext cx="118242" cy="113916"/>
            </a:xfrm>
            <a:custGeom>
              <a:avLst/>
              <a:gdLst>
                <a:gd name="T0" fmla="*/ 6 w 48"/>
                <a:gd name="T1" fmla="*/ 9 h 42"/>
                <a:gd name="T2" fmla="*/ 43 w 48"/>
                <a:gd name="T3" fmla="*/ 0 h 42"/>
                <a:gd name="T4" fmla="*/ 48 w 48"/>
                <a:gd name="T5" fmla="*/ 14 h 42"/>
                <a:gd name="T6" fmla="*/ 0 w 48"/>
                <a:gd name="T7" fmla="*/ 42 h 42"/>
                <a:gd name="T8" fmla="*/ 6 w 48"/>
                <a:gd name="T9" fmla="*/ 9 h 42"/>
                <a:gd name="T10" fmla="*/ 6 w 48"/>
                <a:gd name="T11" fmla="*/ 9 h 42"/>
                <a:gd name="T12" fmla="*/ 0 60000 65536"/>
                <a:gd name="T13" fmla="*/ 0 60000 65536"/>
                <a:gd name="T14" fmla="*/ 0 60000 65536"/>
                <a:gd name="T15" fmla="*/ 0 60000 65536"/>
                <a:gd name="T16" fmla="*/ 0 60000 65536"/>
                <a:gd name="T17" fmla="*/ 0 60000 65536"/>
                <a:gd name="T18" fmla="*/ 0 w 48"/>
                <a:gd name="T19" fmla="*/ 0 h 42"/>
                <a:gd name="T20" fmla="*/ 48 w 48"/>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8" h="42">
                  <a:moveTo>
                    <a:pt x="6" y="9"/>
                  </a:moveTo>
                  <a:lnTo>
                    <a:pt x="43" y="0"/>
                  </a:lnTo>
                  <a:lnTo>
                    <a:pt x="48" y="14"/>
                  </a:lnTo>
                  <a:lnTo>
                    <a:pt x="0" y="42"/>
                  </a:lnTo>
                  <a:lnTo>
                    <a:pt x="6" y="9"/>
                  </a:lnTo>
                  <a:close/>
                </a:path>
              </a:pathLst>
            </a:custGeom>
            <a:solidFill>
              <a:srgbClr val="000000"/>
            </a:solidFill>
            <a:ln w="9525">
              <a:noFill/>
              <a:round/>
              <a:headEnd/>
              <a:tailEnd/>
            </a:ln>
          </p:spPr>
          <p:txBody>
            <a:bodyPr/>
            <a:lstStyle/>
            <a:p>
              <a:endParaRPr lang="en-US"/>
            </a:p>
          </p:txBody>
        </p:sp>
        <p:sp>
          <p:nvSpPr>
            <p:cNvPr id="10324" name="Freeform 79"/>
            <p:cNvSpPr>
              <a:spLocks/>
            </p:cNvSpPr>
            <p:nvPr/>
          </p:nvSpPr>
          <p:spPr bwMode="auto">
            <a:xfrm flipH="1">
              <a:off x="6308683" y="2098625"/>
              <a:ext cx="660186" cy="1220527"/>
            </a:xfrm>
            <a:custGeom>
              <a:avLst/>
              <a:gdLst>
                <a:gd name="T0" fmla="*/ 108 w 268"/>
                <a:gd name="T1" fmla="*/ 195 h 450"/>
                <a:gd name="T2" fmla="*/ 204 w 268"/>
                <a:gd name="T3" fmla="*/ 450 h 450"/>
                <a:gd name="T4" fmla="*/ 195 w 268"/>
                <a:gd name="T5" fmla="*/ 443 h 450"/>
                <a:gd name="T6" fmla="*/ 186 w 268"/>
                <a:gd name="T7" fmla="*/ 438 h 450"/>
                <a:gd name="T8" fmla="*/ 175 w 268"/>
                <a:gd name="T9" fmla="*/ 431 h 450"/>
                <a:gd name="T10" fmla="*/ 159 w 268"/>
                <a:gd name="T11" fmla="*/ 420 h 450"/>
                <a:gd name="T12" fmla="*/ 145 w 268"/>
                <a:gd name="T13" fmla="*/ 410 h 450"/>
                <a:gd name="T14" fmla="*/ 127 w 268"/>
                <a:gd name="T15" fmla="*/ 397 h 450"/>
                <a:gd name="T16" fmla="*/ 111 w 268"/>
                <a:gd name="T17" fmla="*/ 385 h 450"/>
                <a:gd name="T18" fmla="*/ 94 w 268"/>
                <a:gd name="T19" fmla="*/ 369 h 450"/>
                <a:gd name="T20" fmla="*/ 74 w 268"/>
                <a:gd name="T21" fmla="*/ 355 h 450"/>
                <a:gd name="T22" fmla="*/ 58 w 268"/>
                <a:gd name="T23" fmla="*/ 340 h 450"/>
                <a:gd name="T24" fmla="*/ 44 w 268"/>
                <a:gd name="T25" fmla="*/ 326 h 450"/>
                <a:gd name="T26" fmla="*/ 30 w 268"/>
                <a:gd name="T27" fmla="*/ 310 h 450"/>
                <a:gd name="T28" fmla="*/ 18 w 268"/>
                <a:gd name="T29" fmla="*/ 298 h 450"/>
                <a:gd name="T30" fmla="*/ 10 w 268"/>
                <a:gd name="T31" fmla="*/ 286 h 450"/>
                <a:gd name="T32" fmla="*/ 5 w 268"/>
                <a:gd name="T33" fmla="*/ 275 h 450"/>
                <a:gd name="T34" fmla="*/ 2 w 268"/>
                <a:gd name="T35" fmla="*/ 262 h 450"/>
                <a:gd name="T36" fmla="*/ 2 w 268"/>
                <a:gd name="T37" fmla="*/ 250 h 450"/>
                <a:gd name="T38" fmla="*/ 0 w 268"/>
                <a:gd name="T39" fmla="*/ 236 h 450"/>
                <a:gd name="T40" fmla="*/ 0 w 268"/>
                <a:gd name="T41" fmla="*/ 222 h 450"/>
                <a:gd name="T42" fmla="*/ 0 w 268"/>
                <a:gd name="T43" fmla="*/ 206 h 450"/>
                <a:gd name="T44" fmla="*/ 2 w 268"/>
                <a:gd name="T45" fmla="*/ 192 h 450"/>
                <a:gd name="T46" fmla="*/ 3 w 268"/>
                <a:gd name="T47" fmla="*/ 176 h 450"/>
                <a:gd name="T48" fmla="*/ 7 w 268"/>
                <a:gd name="T49" fmla="*/ 161 h 450"/>
                <a:gd name="T50" fmla="*/ 9 w 268"/>
                <a:gd name="T51" fmla="*/ 147 h 450"/>
                <a:gd name="T52" fmla="*/ 12 w 268"/>
                <a:gd name="T53" fmla="*/ 133 h 450"/>
                <a:gd name="T54" fmla="*/ 14 w 268"/>
                <a:gd name="T55" fmla="*/ 121 h 450"/>
                <a:gd name="T56" fmla="*/ 18 w 268"/>
                <a:gd name="T57" fmla="*/ 112 h 450"/>
                <a:gd name="T58" fmla="*/ 21 w 268"/>
                <a:gd name="T59" fmla="*/ 98 h 450"/>
                <a:gd name="T60" fmla="*/ 23 w 268"/>
                <a:gd name="T61" fmla="*/ 92 h 450"/>
                <a:gd name="T62" fmla="*/ 44 w 268"/>
                <a:gd name="T63" fmla="*/ 0 h 4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450"/>
                <a:gd name="T98" fmla="*/ 268 w 268"/>
                <a:gd name="T99" fmla="*/ 450 h 4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450">
                  <a:moveTo>
                    <a:pt x="44" y="0"/>
                  </a:moveTo>
                  <a:lnTo>
                    <a:pt x="108" y="195"/>
                  </a:lnTo>
                  <a:lnTo>
                    <a:pt x="268" y="424"/>
                  </a:lnTo>
                  <a:lnTo>
                    <a:pt x="204" y="450"/>
                  </a:lnTo>
                  <a:lnTo>
                    <a:pt x="202" y="449"/>
                  </a:lnTo>
                  <a:lnTo>
                    <a:pt x="195" y="443"/>
                  </a:lnTo>
                  <a:lnTo>
                    <a:pt x="191" y="442"/>
                  </a:lnTo>
                  <a:lnTo>
                    <a:pt x="186" y="438"/>
                  </a:lnTo>
                  <a:lnTo>
                    <a:pt x="181" y="434"/>
                  </a:lnTo>
                  <a:lnTo>
                    <a:pt x="175" y="431"/>
                  </a:lnTo>
                  <a:lnTo>
                    <a:pt x="166" y="426"/>
                  </a:lnTo>
                  <a:lnTo>
                    <a:pt x="159" y="420"/>
                  </a:lnTo>
                  <a:lnTo>
                    <a:pt x="152" y="415"/>
                  </a:lnTo>
                  <a:lnTo>
                    <a:pt x="145" y="410"/>
                  </a:lnTo>
                  <a:lnTo>
                    <a:pt x="136" y="403"/>
                  </a:lnTo>
                  <a:lnTo>
                    <a:pt x="127" y="397"/>
                  </a:lnTo>
                  <a:lnTo>
                    <a:pt x="119" y="390"/>
                  </a:lnTo>
                  <a:lnTo>
                    <a:pt x="111" y="385"/>
                  </a:lnTo>
                  <a:lnTo>
                    <a:pt x="103" y="376"/>
                  </a:lnTo>
                  <a:lnTo>
                    <a:pt x="94" y="369"/>
                  </a:lnTo>
                  <a:lnTo>
                    <a:pt x="83" y="362"/>
                  </a:lnTo>
                  <a:lnTo>
                    <a:pt x="74" y="355"/>
                  </a:lnTo>
                  <a:lnTo>
                    <a:pt x="65" y="346"/>
                  </a:lnTo>
                  <a:lnTo>
                    <a:pt x="58" y="340"/>
                  </a:lnTo>
                  <a:lnTo>
                    <a:pt x="49" y="333"/>
                  </a:lnTo>
                  <a:lnTo>
                    <a:pt x="44" y="326"/>
                  </a:lnTo>
                  <a:lnTo>
                    <a:pt x="35" y="317"/>
                  </a:lnTo>
                  <a:lnTo>
                    <a:pt x="30" y="310"/>
                  </a:lnTo>
                  <a:lnTo>
                    <a:pt x="23" y="303"/>
                  </a:lnTo>
                  <a:lnTo>
                    <a:pt x="18" y="298"/>
                  </a:lnTo>
                  <a:lnTo>
                    <a:pt x="12" y="293"/>
                  </a:lnTo>
                  <a:lnTo>
                    <a:pt x="10" y="286"/>
                  </a:lnTo>
                  <a:lnTo>
                    <a:pt x="7" y="280"/>
                  </a:lnTo>
                  <a:lnTo>
                    <a:pt x="5" y="275"/>
                  </a:lnTo>
                  <a:lnTo>
                    <a:pt x="3" y="268"/>
                  </a:lnTo>
                  <a:lnTo>
                    <a:pt x="2" y="262"/>
                  </a:lnTo>
                  <a:lnTo>
                    <a:pt x="2" y="255"/>
                  </a:lnTo>
                  <a:lnTo>
                    <a:pt x="2" y="250"/>
                  </a:lnTo>
                  <a:lnTo>
                    <a:pt x="0" y="243"/>
                  </a:lnTo>
                  <a:lnTo>
                    <a:pt x="0" y="236"/>
                  </a:lnTo>
                  <a:lnTo>
                    <a:pt x="0" y="229"/>
                  </a:lnTo>
                  <a:lnTo>
                    <a:pt x="0" y="222"/>
                  </a:lnTo>
                  <a:lnTo>
                    <a:pt x="0" y="213"/>
                  </a:lnTo>
                  <a:lnTo>
                    <a:pt x="0" y="206"/>
                  </a:lnTo>
                  <a:lnTo>
                    <a:pt x="2" y="199"/>
                  </a:lnTo>
                  <a:lnTo>
                    <a:pt x="2" y="192"/>
                  </a:lnTo>
                  <a:lnTo>
                    <a:pt x="3" y="183"/>
                  </a:lnTo>
                  <a:lnTo>
                    <a:pt x="3" y="176"/>
                  </a:lnTo>
                  <a:lnTo>
                    <a:pt x="5" y="168"/>
                  </a:lnTo>
                  <a:lnTo>
                    <a:pt x="7" y="161"/>
                  </a:lnTo>
                  <a:lnTo>
                    <a:pt x="7" y="154"/>
                  </a:lnTo>
                  <a:lnTo>
                    <a:pt x="9" y="147"/>
                  </a:lnTo>
                  <a:lnTo>
                    <a:pt x="10" y="140"/>
                  </a:lnTo>
                  <a:lnTo>
                    <a:pt x="12" y="133"/>
                  </a:lnTo>
                  <a:lnTo>
                    <a:pt x="12" y="128"/>
                  </a:lnTo>
                  <a:lnTo>
                    <a:pt x="14" y="121"/>
                  </a:lnTo>
                  <a:lnTo>
                    <a:pt x="14" y="115"/>
                  </a:lnTo>
                  <a:lnTo>
                    <a:pt x="18" y="112"/>
                  </a:lnTo>
                  <a:lnTo>
                    <a:pt x="19" y="103"/>
                  </a:lnTo>
                  <a:lnTo>
                    <a:pt x="21" y="98"/>
                  </a:lnTo>
                  <a:lnTo>
                    <a:pt x="23" y="92"/>
                  </a:lnTo>
                  <a:lnTo>
                    <a:pt x="44" y="0"/>
                  </a:lnTo>
                  <a:close/>
                </a:path>
              </a:pathLst>
            </a:custGeom>
            <a:solidFill>
              <a:srgbClr val="000000"/>
            </a:solidFill>
            <a:ln w="9525">
              <a:noFill/>
              <a:round/>
              <a:headEnd/>
              <a:tailEnd/>
            </a:ln>
          </p:spPr>
          <p:txBody>
            <a:bodyPr/>
            <a:lstStyle/>
            <a:p>
              <a:endParaRPr lang="en-US"/>
            </a:p>
          </p:txBody>
        </p:sp>
        <p:sp>
          <p:nvSpPr>
            <p:cNvPr id="10325" name="Freeform 80"/>
            <p:cNvSpPr>
              <a:spLocks/>
            </p:cNvSpPr>
            <p:nvPr/>
          </p:nvSpPr>
          <p:spPr bwMode="auto">
            <a:xfrm flipH="1">
              <a:off x="7161012" y="2006409"/>
              <a:ext cx="169973" cy="547881"/>
            </a:xfrm>
            <a:custGeom>
              <a:avLst/>
              <a:gdLst>
                <a:gd name="T0" fmla="*/ 53 w 69"/>
                <a:gd name="T1" fmla="*/ 0 h 202"/>
                <a:gd name="T2" fmla="*/ 69 w 69"/>
                <a:gd name="T3" fmla="*/ 32 h 202"/>
                <a:gd name="T4" fmla="*/ 53 w 69"/>
                <a:gd name="T5" fmla="*/ 54 h 202"/>
                <a:gd name="T6" fmla="*/ 53 w 69"/>
                <a:gd name="T7" fmla="*/ 91 h 202"/>
                <a:gd name="T8" fmla="*/ 23 w 69"/>
                <a:gd name="T9" fmla="*/ 202 h 202"/>
                <a:gd name="T10" fmla="*/ 0 w 69"/>
                <a:gd name="T11" fmla="*/ 75 h 202"/>
                <a:gd name="T12" fmla="*/ 24 w 69"/>
                <a:gd name="T13" fmla="*/ 57 h 202"/>
                <a:gd name="T14" fmla="*/ 24 w 69"/>
                <a:gd name="T15" fmla="*/ 7 h 202"/>
                <a:gd name="T16" fmla="*/ 53 w 69"/>
                <a:gd name="T17" fmla="*/ 0 h 202"/>
                <a:gd name="T18" fmla="*/ 53 w 69"/>
                <a:gd name="T19" fmla="*/ 0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202"/>
                <a:gd name="T32" fmla="*/ 69 w 69"/>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202">
                  <a:moveTo>
                    <a:pt x="53" y="0"/>
                  </a:moveTo>
                  <a:lnTo>
                    <a:pt x="69" y="32"/>
                  </a:lnTo>
                  <a:lnTo>
                    <a:pt x="53" y="54"/>
                  </a:lnTo>
                  <a:lnTo>
                    <a:pt x="53" y="91"/>
                  </a:lnTo>
                  <a:lnTo>
                    <a:pt x="23" y="202"/>
                  </a:lnTo>
                  <a:lnTo>
                    <a:pt x="0" y="75"/>
                  </a:lnTo>
                  <a:lnTo>
                    <a:pt x="24" y="57"/>
                  </a:lnTo>
                  <a:lnTo>
                    <a:pt x="24" y="7"/>
                  </a:lnTo>
                  <a:lnTo>
                    <a:pt x="53" y="0"/>
                  </a:lnTo>
                  <a:close/>
                </a:path>
              </a:pathLst>
            </a:custGeom>
            <a:solidFill>
              <a:srgbClr val="000000"/>
            </a:solidFill>
            <a:ln w="9525">
              <a:noFill/>
              <a:round/>
              <a:headEnd/>
              <a:tailEnd/>
            </a:ln>
          </p:spPr>
          <p:txBody>
            <a:bodyPr/>
            <a:lstStyle/>
            <a:p>
              <a:endParaRPr lang="en-US"/>
            </a:p>
          </p:txBody>
        </p:sp>
        <p:sp>
          <p:nvSpPr>
            <p:cNvPr id="10326" name="Freeform 81"/>
            <p:cNvSpPr>
              <a:spLocks/>
            </p:cNvSpPr>
            <p:nvPr/>
          </p:nvSpPr>
          <p:spPr bwMode="auto">
            <a:xfrm flipH="1">
              <a:off x="7060014" y="1843671"/>
              <a:ext cx="110852" cy="160025"/>
            </a:xfrm>
            <a:custGeom>
              <a:avLst/>
              <a:gdLst>
                <a:gd name="T0" fmla="*/ 9 w 45"/>
                <a:gd name="T1" fmla="*/ 0 h 59"/>
                <a:gd name="T2" fmla="*/ 45 w 45"/>
                <a:gd name="T3" fmla="*/ 12 h 59"/>
                <a:gd name="T4" fmla="*/ 7 w 45"/>
                <a:gd name="T5" fmla="*/ 59 h 59"/>
                <a:gd name="T6" fmla="*/ 0 w 45"/>
                <a:gd name="T7" fmla="*/ 37 h 59"/>
                <a:gd name="T8" fmla="*/ 0 w 45"/>
                <a:gd name="T9" fmla="*/ 36 h 59"/>
                <a:gd name="T10" fmla="*/ 0 w 45"/>
                <a:gd name="T11" fmla="*/ 30 h 59"/>
                <a:gd name="T12" fmla="*/ 0 w 45"/>
                <a:gd name="T13" fmla="*/ 25 h 59"/>
                <a:gd name="T14" fmla="*/ 2 w 45"/>
                <a:gd name="T15" fmla="*/ 18 h 59"/>
                <a:gd name="T16" fmla="*/ 2 w 45"/>
                <a:gd name="T17" fmla="*/ 11 h 59"/>
                <a:gd name="T18" fmla="*/ 4 w 45"/>
                <a:gd name="T19" fmla="*/ 4 h 59"/>
                <a:gd name="T20" fmla="*/ 7 w 45"/>
                <a:gd name="T21" fmla="*/ 0 h 59"/>
                <a:gd name="T22" fmla="*/ 9 w 45"/>
                <a:gd name="T23" fmla="*/ 0 h 59"/>
                <a:gd name="T24" fmla="*/ 9 w 45"/>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59"/>
                <a:gd name="T41" fmla="*/ 45 w 45"/>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59">
                  <a:moveTo>
                    <a:pt x="9" y="0"/>
                  </a:moveTo>
                  <a:lnTo>
                    <a:pt x="45" y="12"/>
                  </a:lnTo>
                  <a:lnTo>
                    <a:pt x="7" y="59"/>
                  </a:lnTo>
                  <a:lnTo>
                    <a:pt x="0" y="37"/>
                  </a:lnTo>
                  <a:lnTo>
                    <a:pt x="0" y="36"/>
                  </a:lnTo>
                  <a:lnTo>
                    <a:pt x="0" y="30"/>
                  </a:lnTo>
                  <a:lnTo>
                    <a:pt x="0" y="25"/>
                  </a:lnTo>
                  <a:lnTo>
                    <a:pt x="2" y="18"/>
                  </a:lnTo>
                  <a:lnTo>
                    <a:pt x="2" y="11"/>
                  </a:lnTo>
                  <a:lnTo>
                    <a:pt x="4" y="4"/>
                  </a:lnTo>
                  <a:lnTo>
                    <a:pt x="7" y="0"/>
                  </a:lnTo>
                  <a:lnTo>
                    <a:pt x="9" y="0"/>
                  </a:lnTo>
                  <a:close/>
                </a:path>
              </a:pathLst>
            </a:custGeom>
            <a:solidFill>
              <a:srgbClr val="000000"/>
            </a:solidFill>
            <a:ln w="9525">
              <a:noFill/>
              <a:round/>
              <a:headEnd/>
              <a:tailEnd/>
            </a:ln>
          </p:spPr>
          <p:txBody>
            <a:bodyPr/>
            <a:lstStyle/>
            <a:p>
              <a:endParaRPr lang="en-US"/>
            </a:p>
          </p:txBody>
        </p:sp>
        <p:sp>
          <p:nvSpPr>
            <p:cNvPr id="10327" name="Freeform 82"/>
            <p:cNvSpPr>
              <a:spLocks/>
            </p:cNvSpPr>
            <p:nvPr/>
          </p:nvSpPr>
          <p:spPr bwMode="auto">
            <a:xfrm flipH="1">
              <a:off x="6160880" y="3262195"/>
              <a:ext cx="283289" cy="206133"/>
            </a:xfrm>
            <a:custGeom>
              <a:avLst/>
              <a:gdLst>
                <a:gd name="T0" fmla="*/ 76 w 115"/>
                <a:gd name="T1" fmla="*/ 0 h 76"/>
                <a:gd name="T2" fmla="*/ 115 w 115"/>
                <a:gd name="T3" fmla="*/ 37 h 76"/>
                <a:gd name="T4" fmla="*/ 97 w 115"/>
                <a:gd name="T5" fmla="*/ 48 h 76"/>
                <a:gd name="T6" fmla="*/ 76 w 115"/>
                <a:gd name="T7" fmla="*/ 34 h 76"/>
                <a:gd name="T8" fmla="*/ 72 w 115"/>
                <a:gd name="T9" fmla="*/ 43 h 76"/>
                <a:gd name="T10" fmla="*/ 86 w 115"/>
                <a:gd name="T11" fmla="*/ 69 h 76"/>
                <a:gd name="T12" fmla="*/ 72 w 115"/>
                <a:gd name="T13" fmla="*/ 73 h 76"/>
                <a:gd name="T14" fmla="*/ 53 w 115"/>
                <a:gd name="T15" fmla="*/ 53 h 76"/>
                <a:gd name="T16" fmla="*/ 51 w 115"/>
                <a:gd name="T17" fmla="*/ 75 h 76"/>
                <a:gd name="T18" fmla="*/ 26 w 115"/>
                <a:gd name="T19" fmla="*/ 76 h 76"/>
                <a:gd name="T20" fmla="*/ 0 w 115"/>
                <a:gd name="T21" fmla="*/ 30 h 76"/>
                <a:gd name="T22" fmla="*/ 19 w 115"/>
                <a:gd name="T23" fmla="*/ 25 h 76"/>
                <a:gd name="T24" fmla="*/ 33 w 115"/>
                <a:gd name="T25" fmla="*/ 37 h 76"/>
                <a:gd name="T26" fmla="*/ 44 w 115"/>
                <a:gd name="T27" fmla="*/ 20 h 76"/>
                <a:gd name="T28" fmla="*/ 65 w 115"/>
                <a:gd name="T29" fmla="*/ 20 h 76"/>
                <a:gd name="T30" fmla="*/ 53 w 115"/>
                <a:gd name="T31" fmla="*/ 2 h 76"/>
                <a:gd name="T32" fmla="*/ 76 w 115"/>
                <a:gd name="T33" fmla="*/ 0 h 76"/>
                <a:gd name="T34" fmla="*/ 76 w 115"/>
                <a:gd name="T35" fmla="*/ 0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76"/>
                <a:gd name="T56" fmla="*/ 115 w 115"/>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76">
                  <a:moveTo>
                    <a:pt x="76" y="0"/>
                  </a:moveTo>
                  <a:lnTo>
                    <a:pt x="115" y="37"/>
                  </a:lnTo>
                  <a:lnTo>
                    <a:pt x="97" y="48"/>
                  </a:lnTo>
                  <a:lnTo>
                    <a:pt x="76" y="34"/>
                  </a:lnTo>
                  <a:lnTo>
                    <a:pt x="72" y="43"/>
                  </a:lnTo>
                  <a:lnTo>
                    <a:pt x="86" y="69"/>
                  </a:lnTo>
                  <a:lnTo>
                    <a:pt x="72" y="73"/>
                  </a:lnTo>
                  <a:lnTo>
                    <a:pt x="53" y="53"/>
                  </a:lnTo>
                  <a:lnTo>
                    <a:pt x="51" y="75"/>
                  </a:lnTo>
                  <a:lnTo>
                    <a:pt x="26" y="76"/>
                  </a:lnTo>
                  <a:lnTo>
                    <a:pt x="0" y="30"/>
                  </a:lnTo>
                  <a:lnTo>
                    <a:pt x="19" y="25"/>
                  </a:lnTo>
                  <a:lnTo>
                    <a:pt x="33" y="37"/>
                  </a:lnTo>
                  <a:lnTo>
                    <a:pt x="44" y="20"/>
                  </a:lnTo>
                  <a:lnTo>
                    <a:pt x="65" y="20"/>
                  </a:lnTo>
                  <a:lnTo>
                    <a:pt x="53" y="2"/>
                  </a:lnTo>
                  <a:lnTo>
                    <a:pt x="76" y="0"/>
                  </a:lnTo>
                  <a:close/>
                </a:path>
              </a:pathLst>
            </a:custGeom>
            <a:solidFill>
              <a:srgbClr val="000000"/>
            </a:solidFill>
            <a:ln w="9525">
              <a:noFill/>
              <a:round/>
              <a:headEnd/>
              <a:tailEnd/>
            </a:ln>
          </p:spPr>
          <p:txBody>
            <a:bodyPr/>
            <a:lstStyle/>
            <a:p>
              <a:endParaRPr lang="en-US"/>
            </a:p>
          </p:txBody>
        </p:sp>
        <p:sp>
          <p:nvSpPr>
            <p:cNvPr id="10328" name="Freeform 83"/>
            <p:cNvSpPr>
              <a:spLocks/>
            </p:cNvSpPr>
            <p:nvPr/>
          </p:nvSpPr>
          <p:spPr bwMode="auto">
            <a:xfrm flipH="1">
              <a:off x="8040439" y="3392385"/>
              <a:ext cx="120705" cy="111203"/>
            </a:xfrm>
            <a:custGeom>
              <a:avLst/>
              <a:gdLst>
                <a:gd name="T0" fmla="*/ 46 w 49"/>
                <a:gd name="T1" fmla="*/ 0 h 41"/>
                <a:gd name="T2" fmla="*/ 49 w 49"/>
                <a:gd name="T3" fmla="*/ 27 h 41"/>
                <a:gd name="T4" fmla="*/ 28 w 49"/>
                <a:gd name="T5" fmla="*/ 27 h 41"/>
                <a:gd name="T6" fmla="*/ 23 w 49"/>
                <a:gd name="T7" fmla="*/ 41 h 41"/>
                <a:gd name="T8" fmla="*/ 2 w 49"/>
                <a:gd name="T9" fmla="*/ 28 h 41"/>
                <a:gd name="T10" fmla="*/ 0 w 49"/>
                <a:gd name="T11" fmla="*/ 9 h 41"/>
                <a:gd name="T12" fmla="*/ 46 w 49"/>
                <a:gd name="T13" fmla="*/ 0 h 41"/>
                <a:gd name="T14" fmla="*/ 46 w 49"/>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1"/>
                <a:gd name="T26" fmla="*/ 49 w 49"/>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1">
                  <a:moveTo>
                    <a:pt x="46" y="0"/>
                  </a:moveTo>
                  <a:lnTo>
                    <a:pt x="49" y="27"/>
                  </a:lnTo>
                  <a:lnTo>
                    <a:pt x="28" y="27"/>
                  </a:lnTo>
                  <a:lnTo>
                    <a:pt x="23" y="41"/>
                  </a:lnTo>
                  <a:lnTo>
                    <a:pt x="2" y="28"/>
                  </a:lnTo>
                  <a:lnTo>
                    <a:pt x="0" y="9"/>
                  </a:lnTo>
                  <a:lnTo>
                    <a:pt x="46" y="0"/>
                  </a:lnTo>
                  <a:close/>
                </a:path>
              </a:pathLst>
            </a:custGeom>
            <a:solidFill>
              <a:srgbClr val="FFE6D9"/>
            </a:solidFill>
            <a:ln w="9525">
              <a:noFill/>
              <a:round/>
              <a:headEnd/>
              <a:tailEnd/>
            </a:ln>
          </p:spPr>
          <p:txBody>
            <a:bodyPr/>
            <a:lstStyle/>
            <a:p>
              <a:endParaRPr lang="en-US"/>
            </a:p>
          </p:txBody>
        </p:sp>
        <p:sp>
          <p:nvSpPr>
            <p:cNvPr id="10329" name="Freeform 84"/>
            <p:cNvSpPr>
              <a:spLocks/>
            </p:cNvSpPr>
            <p:nvPr/>
          </p:nvSpPr>
          <p:spPr bwMode="auto">
            <a:xfrm flipH="1">
              <a:off x="8212876" y="3541560"/>
              <a:ext cx="502529" cy="952012"/>
            </a:xfrm>
            <a:custGeom>
              <a:avLst/>
              <a:gdLst>
                <a:gd name="T0" fmla="*/ 189 w 204"/>
                <a:gd name="T1" fmla="*/ 2 h 351"/>
                <a:gd name="T2" fmla="*/ 42 w 204"/>
                <a:gd name="T3" fmla="*/ 27 h 351"/>
                <a:gd name="T4" fmla="*/ 0 w 204"/>
                <a:gd name="T5" fmla="*/ 340 h 351"/>
                <a:gd name="T6" fmla="*/ 40 w 204"/>
                <a:gd name="T7" fmla="*/ 319 h 351"/>
                <a:gd name="T8" fmla="*/ 104 w 204"/>
                <a:gd name="T9" fmla="*/ 351 h 351"/>
                <a:gd name="T10" fmla="*/ 101 w 204"/>
                <a:gd name="T11" fmla="*/ 53 h 351"/>
                <a:gd name="T12" fmla="*/ 83 w 204"/>
                <a:gd name="T13" fmla="*/ 51 h 351"/>
                <a:gd name="T14" fmla="*/ 71 w 204"/>
                <a:gd name="T15" fmla="*/ 305 h 351"/>
                <a:gd name="T16" fmla="*/ 48 w 204"/>
                <a:gd name="T17" fmla="*/ 287 h 351"/>
                <a:gd name="T18" fmla="*/ 24 w 204"/>
                <a:gd name="T19" fmla="*/ 307 h 351"/>
                <a:gd name="T20" fmla="*/ 63 w 204"/>
                <a:gd name="T21" fmla="*/ 35 h 351"/>
                <a:gd name="T22" fmla="*/ 204 w 204"/>
                <a:gd name="T23" fmla="*/ 14 h 351"/>
                <a:gd name="T24" fmla="*/ 195 w 204"/>
                <a:gd name="T25" fmla="*/ 0 h 351"/>
                <a:gd name="T26" fmla="*/ 189 w 204"/>
                <a:gd name="T27" fmla="*/ 2 h 351"/>
                <a:gd name="T28" fmla="*/ 189 w 204"/>
                <a:gd name="T29" fmla="*/ 2 h 3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4"/>
                <a:gd name="T46" fmla="*/ 0 h 351"/>
                <a:gd name="T47" fmla="*/ 204 w 204"/>
                <a:gd name="T48" fmla="*/ 351 h 3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4" h="351">
                  <a:moveTo>
                    <a:pt x="189" y="2"/>
                  </a:moveTo>
                  <a:lnTo>
                    <a:pt x="42" y="27"/>
                  </a:lnTo>
                  <a:lnTo>
                    <a:pt x="0" y="340"/>
                  </a:lnTo>
                  <a:lnTo>
                    <a:pt x="40" y="319"/>
                  </a:lnTo>
                  <a:lnTo>
                    <a:pt x="104" y="351"/>
                  </a:lnTo>
                  <a:lnTo>
                    <a:pt x="101" y="53"/>
                  </a:lnTo>
                  <a:lnTo>
                    <a:pt x="83" y="51"/>
                  </a:lnTo>
                  <a:lnTo>
                    <a:pt x="71" y="305"/>
                  </a:lnTo>
                  <a:lnTo>
                    <a:pt x="48" y="287"/>
                  </a:lnTo>
                  <a:lnTo>
                    <a:pt x="24" y="307"/>
                  </a:lnTo>
                  <a:lnTo>
                    <a:pt x="63" y="35"/>
                  </a:lnTo>
                  <a:lnTo>
                    <a:pt x="204" y="14"/>
                  </a:lnTo>
                  <a:lnTo>
                    <a:pt x="195" y="0"/>
                  </a:lnTo>
                  <a:lnTo>
                    <a:pt x="189" y="2"/>
                  </a:lnTo>
                  <a:close/>
                </a:path>
              </a:pathLst>
            </a:custGeom>
            <a:solidFill>
              <a:srgbClr val="000000"/>
            </a:solidFill>
            <a:ln w="9525">
              <a:noFill/>
              <a:round/>
              <a:headEnd/>
              <a:tailEnd/>
            </a:ln>
          </p:spPr>
          <p:txBody>
            <a:bodyPr/>
            <a:lstStyle/>
            <a:p>
              <a:endParaRPr lang="en-US"/>
            </a:p>
          </p:txBody>
        </p:sp>
        <p:sp>
          <p:nvSpPr>
            <p:cNvPr id="10330" name="Freeform 85"/>
            <p:cNvSpPr>
              <a:spLocks/>
            </p:cNvSpPr>
            <p:nvPr/>
          </p:nvSpPr>
          <p:spPr bwMode="auto">
            <a:xfrm flipH="1">
              <a:off x="7811345" y="4319986"/>
              <a:ext cx="625699" cy="173586"/>
            </a:xfrm>
            <a:custGeom>
              <a:avLst/>
              <a:gdLst>
                <a:gd name="T0" fmla="*/ 5 w 254"/>
                <a:gd name="T1" fmla="*/ 64 h 64"/>
                <a:gd name="T2" fmla="*/ 254 w 254"/>
                <a:gd name="T3" fmla="*/ 22 h 64"/>
                <a:gd name="T4" fmla="*/ 254 w 254"/>
                <a:gd name="T5" fmla="*/ 0 h 64"/>
                <a:gd name="T6" fmla="*/ 0 w 254"/>
                <a:gd name="T7" fmla="*/ 36 h 64"/>
                <a:gd name="T8" fmla="*/ 5 w 254"/>
                <a:gd name="T9" fmla="*/ 64 h 64"/>
                <a:gd name="T10" fmla="*/ 5 w 254"/>
                <a:gd name="T11" fmla="*/ 64 h 64"/>
                <a:gd name="T12" fmla="*/ 0 60000 65536"/>
                <a:gd name="T13" fmla="*/ 0 60000 65536"/>
                <a:gd name="T14" fmla="*/ 0 60000 65536"/>
                <a:gd name="T15" fmla="*/ 0 60000 65536"/>
                <a:gd name="T16" fmla="*/ 0 60000 65536"/>
                <a:gd name="T17" fmla="*/ 0 60000 65536"/>
                <a:gd name="T18" fmla="*/ 0 w 254"/>
                <a:gd name="T19" fmla="*/ 0 h 64"/>
                <a:gd name="T20" fmla="*/ 254 w 25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254" h="64">
                  <a:moveTo>
                    <a:pt x="5" y="64"/>
                  </a:moveTo>
                  <a:lnTo>
                    <a:pt x="254" y="22"/>
                  </a:lnTo>
                  <a:lnTo>
                    <a:pt x="254" y="0"/>
                  </a:lnTo>
                  <a:lnTo>
                    <a:pt x="0" y="36"/>
                  </a:lnTo>
                  <a:lnTo>
                    <a:pt x="5" y="64"/>
                  </a:lnTo>
                  <a:close/>
                </a:path>
              </a:pathLst>
            </a:custGeom>
            <a:solidFill>
              <a:srgbClr val="000000"/>
            </a:solidFill>
            <a:ln w="9525">
              <a:noFill/>
              <a:round/>
              <a:headEnd/>
              <a:tailEnd/>
            </a:ln>
          </p:spPr>
          <p:txBody>
            <a:bodyPr/>
            <a:lstStyle/>
            <a:p>
              <a:endParaRPr lang="en-US"/>
            </a:p>
          </p:txBody>
        </p:sp>
        <p:sp>
          <p:nvSpPr>
            <p:cNvPr id="10331" name="Freeform 86"/>
            <p:cNvSpPr>
              <a:spLocks/>
            </p:cNvSpPr>
            <p:nvPr/>
          </p:nvSpPr>
          <p:spPr bwMode="auto">
            <a:xfrm flipH="1">
              <a:off x="7882783" y="3473753"/>
              <a:ext cx="327629" cy="192572"/>
            </a:xfrm>
            <a:custGeom>
              <a:avLst/>
              <a:gdLst>
                <a:gd name="T0" fmla="*/ 0 w 133"/>
                <a:gd name="T1" fmla="*/ 71 h 71"/>
                <a:gd name="T2" fmla="*/ 126 w 133"/>
                <a:gd name="T3" fmla="*/ 44 h 71"/>
                <a:gd name="T4" fmla="*/ 133 w 133"/>
                <a:gd name="T5" fmla="*/ 5 h 71"/>
                <a:gd name="T6" fmla="*/ 105 w 133"/>
                <a:gd name="T7" fmla="*/ 0 h 71"/>
                <a:gd name="T8" fmla="*/ 89 w 133"/>
                <a:gd name="T9" fmla="*/ 30 h 71"/>
                <a:gd name="T10" fmla="*/ 78 w 133"/>
                <a:gd name="T11" fmla="*/ 23 h 71"/>
                <a:gd name="T12" fmla="*/ 66 w 133"/>
                <a:gd name="T13" fmla="*/ 37 h 71"/>
                <a:gd name="T14" fmla="*/ 32 w 133"/>
                <a:gd name="T15" fmla="*/ 44 h 71"/>
                <a:gd name="T16" fmla="*/ 7 w 133"/>
                <a:gd name="T17" fmla="*/ 55 h 71"/>
                <a:gd name="T18" fmla="*/ 0 w 133"/>
                <a:gd name="T19" fmla="*/ 71 h 71"/>
                <a:gd name="T20" fmla="*/ 0 w 133"/>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
                <a:gd name="T34" fmla="*/ 0 h 71"/>
                <a:gd name="T35" fmla="*/ 133 w 133"/>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 h="71">
                  <a:moveTo>
                    <a:pt x="0" y="71"/>
                  </a:moveTo>
                  <a:lnTo>
                    <a:pt x="126" y="44"/>
                  </a:lnTo>
                  <a:lnTo>
                    <a:pt x="133" y="5"/>
                  </a:lnTo>
                  <a:lnTo>
                    <a:pt x="105" y="0"/>
                  </a:lnTo>
                  <a:lnTo>
                    <a:pt x="89" y="30"/>
                  </a:lnTo>
                  <a:lnTo>
                    <a:pt x="78" y="23"/>
                  </a:lnTo>
                  <a:lnTo>
                    <a:pt x="66" y="37"/>
                  </a:lnTo>
                  <a:lnTo>
                    <a:pt x="32" y="44"/>
                  </a:lnTo>
                  <a:lnTo>
                    <a:pt x="7" y="55"/>
                  </a:lnTo>
                  <a:lnTo>
                    <a:pt x="0" y="71"/>
                  </a:lnTo>
                  <a:close/>
                </a:path>
              </a:pathLst>
            </a:custGeom>
            <a:solidFill>
              <a:srgbClr val="000000"/>
            </a:solidFill>
            <a:ln w="9525">
              <a:noFill/>
              <a:round/>
              <a:headEnd/>
              <a:tailEnd/>
            </a:ln>
          </p:spPr>
          <p:txBody>
            <a:bodyPr/>
            <a:lstStyle/>
            <a:p>
              <a:endParaRPr lang="en-US"/>
            </a:p>
          </p:txBody>
        </p:sp>
        <p:sp>
          <p:nvSpPr>
            <p:cNvPr id="10332" name="Freeform 87"/>
            <p:cNvSpPr>
              <a:spLocks/>
            </p:cNvSpPr>
            <p:nvPr/>
          </p:nvSpPr>
          <p:spPr bwMode="auto">
            <a:xfrm flipH="1">
              <a:off x="7848295" y="3772105"/>
              <a:ext cx="596138" cy="160025"/>
            </a:xfrm>
            <a:custGeom>
              <a:avLst/>
              <a:gdLst>
                <a:gd name="T0" fmla="*/ 0 w 242"/>
                <a:gd name="T1" fmla="*/ 0 h 59"/>
                <a:gd name="T2" fmla="*/ 111 w 242"/>
                <a:gd name="T3" fmla="*/ 32 h 59"/>
                <a:gd name="T4" fmla="*/ 242 w 242"/>
                <a:gd name="T5" fmla="*/ 2 h 59"/>
                <a:gd name="T6" fmla="*/ 237 w 242"/>
                <a:gd name="T7" fmla="*/ 32 h 59"/>
                <a:gd name="T8" fmla="*/ 115 w 242"/>
                <a:gd name="T9" fmla="*/ 59 h 59"/>
                <a:gd name="T10" fmla="*/ 3 w 242"/>
                <a:gd name="T11" fmla="*/ 7 h 59"/>
                <a:gd name="T12" fmla="*/ 0 w 242"/>
                <a:gd name="T13" fmla="*/ 0 h 59"/>
                <a:gd name="T14" fmla="*/ 0 w 242"/>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59"/>
                <a:gd name="T26" fmla="*/ 242 w 242"/>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59">
                  <a:moveTo>
                    <a:pt x="0" y="0"/>
                  </a:moveTo>
                  <a:lnTo>
                    <a:pt x="111" y="32"/>
                  </a:lnTo>
                  <a:lnTo>
                    <a:pt x="242" y="2"/>
                  </a:lnTo>
                  <a:lnTo>
                    <a:pt x="237" y="32"/>
                  </a:lnTo>
                  <a:lnTo>
                    <a:pt x="115" y="59"/>
                  </a:lnTo>
                  <a:lnTo>
                    <a:pt x="3" y="7"/>
                  </a:lnTo>
                  <a:lnTo>
                    <a:pt x="0" y="0"/>
                  </a:lnTo>
                  <a:close/>
                </a:path>
              </a:pathLst>
            </a:custGeom>
            <a:solidFill>
              <a:srgbClr val="000000"/>
            </a:solidFill>
            <a:ln w="9525">
              <a:noFill/>
              <a:round/>
              <a:headEnd/>
              <a:tailEnd/>
            </a:ln>
          </p:spPr>
          <p:txBody>
            <a:bodyPr/>
            <a:lstStyle/>
            <a:p>
              <a:endParaRPr lang="en-US"/>
            </a:p>
          </p:txBody>
        </p:sp>
        <p:sp>
          <p:nvSpPr>
            <p:cNvPr id="10333" name="Freeform 88"/>
            <p:cNvSpPr>
              <a:spLocks/>
            </p:cNvSpPr>
            <p:nvPr/>
          </p:nvSpPr>
          <p:spPr bwMode="auto">
            <a:xfrm flipH="1">
              <a:off x="7188109" y="2874339"/>
              <a:ext cx="86218" cy="151888"/>
            </a:xfrm>
            <a:custGeom>
              <a:avLst/>
              <a:gdLst>
                <a:gd name="T0" fmla="*/ 12 w 35"/>
                <a:gd name="T1" fmla="*/ 0 h 56"/>
                <a:gd name="T2" fmla="*/ 0 w 35"/>
                <a:gd name="T3" fmla="*/ 56 h 56"/>
                <a:gd name="T4" fmla="*/ 30 w 35"/>
                <a:gd name="T5" fmla="*/ 56 h 56"/>
                <a:gd name="T6" fmla="*/ 35 w 35"/>
                <a:gd name="T7" fmla="*/ 24 h 56"/>
                <a:gd name="T8" fmla="*/ 12 w 35"/>
                <a:gd name="T9" fmla="*/ 0 h 56"/>
                <a:gd name="T10" fmla="*/ 12 w 35"/>
                <a:gd name="T11" fmla="*/ 0 h 56"/>
                <a:gd name="T12" fmla="*/ 0 60000 65536"/>
                <a:gd name="T13" fmla="*/ 0 60000 65536"/>
                <a:gd name="T14" fmla="*/ 0 60000 65536"/>
                <a:gd name="T15" fmla="*/ 0 60000 65536"/>
                <a:gd name="T16" fmla="*/ 0 60000 65536"/>
                <a:gd name="T17" fmla="*/ 0 60000 65536"/>
                <a:gd name="T18" fmla="*/ 0 w 35"/>
                <a:gd name="T19" fmla="*/ 0 h 56"/>
                <a:gd name="T20" fmla="*/ 35 w 35"/>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35" h="56">
                  <a:moveTo>
                    <a:pt x="12" y="0"/>
                  </a:moveTo>
                  <a:lnTo>
                    <a:pt x="0" y="56"/>
                  </a:lnTo>
                  <a:lnTo>
                    <a:pt x="30" y="56"/>
                  </a:lnTo>
                  <a:lnTo>
                    <a:pt x="35" y="24"/>
                  </a:lnTo>
                  <a:lnTo>
                    <a:pt x="12" y="0"/>
                  </a:lnTo>
                  <a:close/>
                </a:path>
              </a:pathLst>
            </a:custGeom>
            <a:solidFill>
              <a:srgbClr val="CCCCCC"/>
            </a:solidFill>
            <a:ln w="9525">
              <a:noFill/>
              <a:round/>
              <a:headEnd/>
              <a:tailEnd/>
            </a:ln>
          </p:spPr>
          <p:txBody>
            <a:bodyPr/>
            <a:lstStyle/>
            <a:p>
              <a:endParaRPr lang="en-US"/>
            </a:p>
          </p:txBody>
        </p:sp>
      </p:grpSp>
      <p:pic>
        <p:nvPicPr>
          <p:cNvPr id="10250" name="Picture 4" descr="C:\Users\Dr. G\AppData\Local\Microsoft\Windows\Temporary Internet Files\Content.IE5\V3SQ2O31\MC900323508[1].wmf"/>
          <p:cNvPicPr>
            <a:picLocks noChangeAspect="1" noChangeArrowheads="1"/>
          </p:cNvPicPr>
          <p:nvPr/>
        </p:nvPicPr>
        <p:blipFill>
          <a:blip r:embed="rId7" cstate="print"/>
          <a:srcRect/>
          <a:stretch>
            <a:fillRect/>
          </a:stretch>
        </p:blipFill>
        <p:spPr bwMode="auto">
          <a:xfrm>
            <a:off x="571500" y="1857375"/>
            <a:ext cx="2174875" cy="2052638"/>
          </a:xfrm>
          <a:prstGeom prst="rect">
            <a:avLst/>
          </a:prstGeom>
          <a:noFill/>
          <a:ln w="9525">
            <a:noFill/>
            <a:miter lim="800000"/>
            <a:headEnd/>
            <a:tailEnd/>
          </a:ln>
        </p:spPr>
      </p:pic>
      <p:grpSp>
        <p:nvGrpSpPr>
          <p:cNvPr id="53" name="Group 168"/>
          <p:cNvGrpSpPr>
            <a:grpSpLocks/>
          </p:cNvGrpSpPr>
          <p:nvPr/>
        </p:nvGrpSpPr>
        <p:grpSpPr bwMode="auto">
          <a:xfrm>
            <a:off x="7092280" y="1489075"/>
            <a:ext cx="1480220" cy="2154238"/>
            <a:chOff x="7143768" y="1488336"/>
            <a:chExt cx="1428760" cy="2154978"/>
          </a:xfrm>
        </p:grpSpPr>
        <p:pic>
          <p:nvPicPr>
            <p:cNvPr id="10302" name="Picture 126" descr="C:\Users\Dr. G\AppData\Local\Microsoft\Windows\Temporary Internet Files\Content.IE5\V3SQ2O31\MC900250420[1].wmf"/>
            <p:cNvPicPr>
              <a:picLocks noChangeAspect="1" noChangeArrowheads="1"/>
            </p:cNvPicPr>
            <p:nvPr/>
          </p:nvPicPr>
          <p:blipFill>
            <a:blip r:embed="rId8" cstate="print"/>
            <a:srcRect/>
            <a:stretch>
              <a:fillRect/>
            </a:stretch>
          </p:blipFill>
          <p:spPr bwMode="auto">
            <a:xfrm>
              <a:off x="7143768" y="1488336"/>
              <a:ext cx="1428760" cy="2154978"/>
            </a:xfrm>
            <a:prstGeom prst="rect">
              <a:avLst/>
            </a:prstGeom>
            <a:noFill/>
            <a:ln w="9525">
              <a:noFill/>
              <a:miter lim="800000"/>
              <a:headEnd/>
              <a:tailEnd/>
            </a:ln>
          </p:spPr>
        </p:pic>
        <p:grpSp>
          <p:nvGrpSpPr>
            <p:cNvPr id="10303" name="Group 134"/>
            <p:cNvGrpSpPr>
              <a:grpSpLocks/>
            </p:cNvGrpSpPr>
            <p:nvPr/>
          </p:nvGrpSpPr>
          <p:grpSpPr bwMode="auto">
            <a:xfrm>
              <a:off x="7786710" y="2571744"/>
              <a:ext cx="485111" cy="492975"/>
              <a:chOff x="6715140" y="1571612"/>
              <a:chExt cx="917575" cy="1054100"/>
            </a:xfrm>
          </p:grpSpPr>
          <p:sp>
            <p:nvSpPr>
              <p:cNvPr id="10304" name="Freeform 19"/>
              <p:cNvSpPr>
                <a:spLocks/>
              </p:cNvSpPr>
              <p:nvPr/>
            </p:nvSpPr>
            <p:spPr bwMode="auto">
              <a:xfrm>
                <a:off x="6715140" y="1571612"/>
                <a:ext cx="917575" cy="915987"/>
              </a:xfrm>
              <a:custGeom>
                <a:avLst/>
                <a:gdLst>
                  <a:gd name="T0" fmla="*/ 637 w 1156"/>
                  <a:gd name="T1" fmla="*/ 3 h 1155"/>
                  <a:gd name="T2" fmla="*/ 750 w 1156"/>
                  <a:gd name="T3" fmla="*/ 26 h 1155"/>
                  <a:gd name="T4" fmla="*/ 853 w 1156"/>
                  <a:gd name="T5" fmla="*/ 70 h 1155"/>
                  <a:gd name="T6" fmla="*/ 946 w 1156"/>
                  <a:gd name="T7" fmla="*/ 132 h 1155"/>
                  <a:gd name="T8" fmla="*/ 1024 w 1156"/>
                  <a:gd name="T9" fmla="*/ 211 h 1155"/>
                  <a:gd name="T10" fmla="*/ 1086 w 1156"/>
                  <a:gd name="T11" fmla="*/ 303 h 1155"/>
                  <a:gd name="T12" fmla="*/ 1130 w 1156"/>
                  <a:gd name="T13" fmla="*/ 405 h 1155"/>
                  <a:gd name="T14" fmla="*/ 1153 w 1156"/>
                  <a:gd name="T15" fmla="*/ 518 h 1155"/>
                  <a:gd name="T16" fmla="*/ 1153 w 1156"/>
                  <a:gd name="T17" fmla="*/ 636 h 1155"/>
                  <a:gd name="T18" fmla="*/ 1130 w 1156"/>
                  <a:gd name="T19" fmla="*/ 748 h 1155"/>
                  <a:gd name="T20" fmla="*/ 1086 w 1156"/>
                  <a:gd name="T21" fmla="*/ 852 h 1155"/>
                  <a:gd name="T22" fmla="*/ 1024 w 1156"/>
                  <a:gd name="T23" fmla="*/ 944 h 1155"/>
                  <a:gd name="T24" fmla="*/ 946 w 1156"/>
                  <a:gd name="T25" fmla="*/ 1023 h 1155"/>
                  <a:gd name="T26" fmla="*/ 853 w 1156"/>
                  <a:gd name="T27" fmla="*/ 1085 h 1155"/>
                  <a:gd name="T28" fmla="*/ 750 w 1156"/>
                  <a:gd name="T29" fmla="*/ 1128 h 1155"/>
                  <a:gd name="T30" fmla="*/ 637 w 1156"/>
                  <a:gd name="T31" fmla="*/ 1151 h 1155"/>
                  <a:gd name="T32" fmla="*/ 519 w 1156"/>
                  <a:gd name="T33" fmla="*/ 1151 h 1155"/>
                  <a:gd name="T34" fmla="*/ 407 w 1156"/>
                  <a:gd name="T35" fmla="*/ 1128 h 1155"/>
                  <a:gd name="T36" fmla="*/ 303 w 1156"/>
                  <a:gd name="T37" fmla="*/ 1085 h 1155"/>
                  <a:gd name="T38" fmla="*/ 211 w 1156"/>
                  <a:gd name="T39" fmla="*/ 1023 h 1155"/>
                  <a:gd name="T40" fmla="*/ 132 w 1156"/>
                  <a:gd name="T41" fmla="*/ 944 h 1155"/>
                  <a:gd name="T42" fmla="*/ 70 w 1156"/>
                  <a:gd name="T43" fmla="*/ 852 h 1155"/>
                  <a:gd name="T44" fmla="*/ 26 w 1156"/>
                  <a:gd name="T45" fmla="*/ 748 h 1155"/>
                  <a:gd name="T46" fmla="*/ 3 w 1156"/>
                  <a:gd name="T47" fmla="*/ 636 h 1155"/>
                  <a:gd name="T48" fmla="*/ 3 w 1156"/>
                  <a:gd name="T49" fmla="*/ 518 h 1155"/>
                  <a:gd name="T50" fmla="*/ 26 w 1156"/>
                  <a:gd name="T51" fmla="*/ 405 h 1155"/>
                  <a:gd name="T52" fmla="*/ 70 w 1156"/>
                  <a:gd name="T53" fmla="*/ 303 h 1155"/>
                  <a:gd name="T54" fmla="*/ 132 w 1156"/>
                  <a:gd name="T55" fmla="*/ 211 h 1155"/>
                  <a:gd name="T56" fmla="*/ 211 w 1156"/>
                  <a:gd name="T57" fmla="*/ 132 h 1155"/>
                  <a:gd name="T58" fmla="*/ 303 w 1156"/>
                  <a:gd name="T59" fmla="*/ 70 h 1155"/>
                  <a:gd name="T60" fmla="*/ 407 w 1156"/>
                  <a:gd name="T61" fmla="*/ 26 h 1155"/>
                  <a:gd name="T62" fmla="*/ 519 w 1156"/>
                  <a:gd name="T63" fmla="*/ 3 h 1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56"/>
                  <a:gd name="T97" fmla="*/ 0 h 1155"/>
                  <a:gd name="T98" fmla="*/ 1156 w 1156"/>
                  <a:gd name="T99" fmla="*/ 1155 h 11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56" h="1155">
                    <a:moveTo>
                      <a:pt x="578" y="0"/>
                    </a:moveTo>
                    <a:lnTo>
                      <a:pt x="637" y="3"/>
                    </a:lnTo>
                    <a:lnTo>
                      <a:pt x="695" y="12"/>
                    </a:lnTo>
                    <a:lnTo>
                      <a:pt x="750" y="26"/>
                    </a:lnTo>
                    <a:lnTo>
                      <a:pt x="803" y="45"/>
                    </a:lnTo>
                    <a:lnTo>
                      <a:pt x="853" y="70"/>
                    </a:lnTo>
                    <a:lnTo>
                      <a:pt x="902" y="99"/>
                    </a:lnTo>
                    <a:lnTo>
                      <a:pt x="946" y="132"/>
                    </a:lnTo>
                    <a:lnTo>
                      <a:pt x="987" y="169"/>
                    </a:lnTo>
                    <a:lnTo>
                      <a:pt x="1024" y="211"/>
                    </a:lnTo>
                    <a:lnTo>
                      <a:pt x="1057" y="254"/>
                    </a:lnTo>
                    <a:lnTo>
                      <a:pt x="1086" y="303"/>
                    </a:lnTo>
                    <a:lnTo>
                      <a:pt x="1112" y="352"/>
                    </a:lnTo>
                    <a:lnTo>
                      <a:pt x="1130" y="405"/>
                    </a:lnTo>
                    <a:lnTo>
                      <a:pt x="1145" y="461"/>
                    </a:lnTo>
                    <a:lnTo>
                      <a:pt x="1153" y="518"/>
                    </a:lnTo>
                    <a:lnTo>
                      <a:pt x="1156" y="577"/>
                    </a:lnTo>
                    <a:lnTo>
                      <a:pt x="1153" y="636"/>
                    </a:lnTo>
                    <a:lnTo>
                      <a:pt x="1145" y="693"/>
                    </a:lnTo>
                    <a:lnTo>
                      <a:pt x="1130" y="748"/>
                    </a:lnTo>
                    <a:lnTo>
                      <a:pt x="1112" y="801"/>
                    </a:lnTo>
                    <a:lnTo>
                      <a:pt x="1086" y="852"/>
                    </a:lnTo>
                    <a:lnTo>
                      <a:pt x="1057" y="900"/>
                    </a:lnTo>
                    <a:lnTo>
                      <a:pt x="1024" y="944"/>
                    </a:lnTo>
                    <a:lnTo>
                      <a:pt x="987" y="986"/>
                    </a:lnTo>
                    <a:lnTo>
                      <a:pt x="946" y="1023"/>
                    </a:lnTo>
                    <a:lnTo>
                      <a:pt x="902" y="1056"/>
                    </a:lnTo>
                    <a:lnTo>
                      <a:pt x="853" y="1085"/>
                    </a:lnTo>
                    <a:lnTo>
                      <a:pt x="803" y="1110"/>
                    </a:lnTo>
                    <a:lnTo>
                      <a:pt x="750" y="1128"/>
                    </a:lnTo>
                    <a:lnTo>
                      <a:pt x="695" y="1143"/>
                    </a:lnTo>
                    <a:lnTo>
                      <a:pt x="637" y="1151"/>
                    </a:lnTo>
                    <a:lnTo>
                      <a:pt x="578" y="1155"/>
                    </a:lnTo>
                    <a:lnTo>
                      <a:pt x="519" y="1151"/>
                    </a:lnTo>
                    <a:lnTo>
                      <a:pt x="462" y="1143"/>
                    </a:lnTo>
                    <a:lnTo>
                      <a:pt x="407" y="1128"/>
                    </a:lnTo>
                    <a:lnTo>
                      <a:pt x="354" y="1110"/>
                    </a:lnTo>
                    <a:lnTo>
                      <a:pt x="303" y="1085"/>
                    </a:lnTo>
                    <a:lnTo>
                      <a:pt x="255" y="1056"/>
                    </a:lnTo>
                    <a:lnTo>
                      <a:pt x="211" y="1023"/>
                    </a:lnTo>
                    <a:lnTo>
                      <a:pt x="169" y="986"/>
                    </a:lnTo>
                    <a:lnTo>
                      <a:pt x="132" y="944"/>
                    </a:lnTo>
                    <a:lnTo>
                      <a:pt x="99" y="900"/>
                    </a:lnTo>
                    <a:lnTo>
                      <a:pt x="70" y="852"/>
                    </a:lnTo>
                    <a:lnTo>
                      <a:pt x="45" y="801"/>
                    </a:lnTo>
                    <a:lnTo>
                      <a:pt x="26" y="748"/>
                    </a:lnTo>
                    <a:lnTo>
                      <a:pt x="12" y="693"/>
                    </a:lnTo>
                    <a:lnTo>
                      <a:pt x="3" y="636"/>
                    </a:lnTo>
                    <a:lnTo>
                      <a:pt x="0" y="577"/>
                    </a:lnTo>
                    <a:lnTo>
                      <a:pt x="3" y="518"/>
                    </a:lnTo>
                    <a:lnTo>
                      <a:pt x="12" y="461"/>
                    </a:lnTo>
                    <a:lnTo>
                      <a:pt x="26" y="405"/>
                    </a:lnTo>
                    <a:lnTo>
                      <a:pt x="45" y="352"/>
                    </a:lnTo>
                    <a:lnTo>
                      <a:pt x="70" y="303"/>
                    </a:lnTo>
                    <a:lnTo>
                      <a:pt x="99" y="254"/>
                    </a:lnTo>
                    <a:lnTo>
                      <a:pt x="132" y="211"/>
                    </a:lnTo>
                    <a:lnTo>
                      <a:pt x="169" y="169"/>
                    </a:lnTo>
                    <a:lnTo>
                      <a:pt x="211" y="132"/>
                    </a:lnTo>
                    <a:lnTo>
                      <a:pt x="255" y="99"/>
                    </a:lnTo>
                    <a:lnTo>
                      <a:pt x="303" y="70"/>
                    </a:lnTo>
                    <a:lnTo>
                      <a:pt x="354" y="45"/>
                    </a:lnTo>
                    <a:lnTo>
                      <a:pt x="407" y="26"/>
                    </a:lnTo>
                    <a:lnTo>
                      <a:pt x="462" y="12"/>
                    </a:lnTo>
                    <a:lnTo>
                      <a:pt x="519" y="3"/>
                    </a:lnTo>
                    <a:lnTo>
                      <a:pt x="578" y="0"/>
                    </a:lnTo>
                    <a:close/>
                  </a:path>
                </a:pathLst>
              </a:custGeom>
              <a:solidFill>
                <a:srgbClr val="BFDDDD"/>
              </a:solidFill>
              <a:ln w="9525">
                <a:noFill/>
                <a:round/>
                <a:headEnd/>
                <a:tailEnd/>
              </a:ln>
            </p:spPr>
            <p:txBody>
              <a:bodyPr/>
              <a:lstStyle/>
              <a:p>
                <a:endParaRPr lang="en-US"/>
              </a:p>
            </p:txBody>
          </p:sp>
          <p:sp>
            <p:nvSpPr>
              <p:cNvPr id="10305" name="Freeform 20"/>
              <p:cNvSpPr>
                <a:spLocks/>
              </p:cNvSpPr>
              <p:nvPr/>
            </p:nvSpPr>
            <p:spPr bwMode="auto">
              <a:xfrm>
                <a:off x="7004065" y="2055799"/>
                <a:ext cx="252413" cy="369887"/>
              </a:xfrm>
              <a:custGeom>
                <a:avLst/>
                <a:gdLst>
                  <a:gd name="T0" fmla="*/ 179 w 318"/>
                  <a:gd name="T1" fmla="*/ 102 h 467"/>
                  <a:gd name="T2" fmla="*/ 207 w 318"/>
                  <a:gd name="T3" fmla="*/ 113 h 467"/>
                  <a:gd name="T4" fmla="*/ 228 w 318"/>
                  <a:gd name="T5" fmla="*/ 129 h 467"/>
                  <a:gd name="T6" fmla="*/ 245 w 318"/>
                  <a:gd name="T7" fmla="*/ 144 h 467"/>
                  <a:gd name="T8" fmla="*/ 264 w 318"/>
                  <a:gd name="T9" fmla="*/ 150 h 467"/>
                  <a:gd name="T10" fmla="*/ 283 w 318"/>
                  <a:gd name="T11" fmla="*/ 147 h 467"/>
                  <a:gd name="T12" fmla="*/ 297 w 318"/>
                  <a:gd name="T13" fmla="*/ 138 h 467"/>
                  <a:gd name="T14" fmla="*/ 305 w 318"/>
                  <a:gd name="T15" fmla="*/ 125 h 467"/>
                  <a:gd name="T16" fmla="*/ 309 w 318"/>
                  <a:gd name="T17" fmla="*/ 110 h 467"/>
                  <a:gd name="T18" fmla="*/ 294 w 318"/>
                  <a:gd name="T19" fmla="*/ 74 h 467"/>
                  <a:gd name="T20" fmla="*/ 258 w 318"/>
                  <a:gd name="T21" fmla="*/ 49 h 467"/>
                  <a:gd name="T22" fmla="*/ 215 w 318"/>
                  <a:gd name="T23" fmla="*/ 34 h 467"/>
                  <a:gd name="T24" fmla="*/ 179 w 318"/>
                  <a:gd name="T25" fmla="*/ 29 h 467"/>
                  <a:gd name="T26" fmla="*/ 177 w 318"/>
                  <a:gd name="T27" fmla="*/ 12 h 467"/>
                  <a:gd name="T28" fmla="*/ 167 w 318"/>
                  <a:gd name="T29" fmla="*/ 1 h 467"/>
                  <a:gd name="T30" fmla="*/ 151 w 318"/>
                  <a:gd name="T31" fmla="*/ 1 h 467"/>
                  <a:gd name="T32" fmla="*/ 140 w 318"/>
                  <a:gd name="T33" fmla="*/ 12 h 467"/>
                  <a:gd name="T34" fmla="*/ 139 w 318"/>
                  <a:gd name="T35" fmla="*/ 29 h 467"/>
                  <a:gd name="T36" fmla="*/ 91 w 318"/>
                  <a:gd name="T37" fmla="*/ 36 h 467"/>
                  <a:gd name="T38" fmla="*/ 47 w 318"/>
                  <a:gd name="T39" fmla="*/ 58 h 467"/>
                  <a:gd name="T40" fmla="*/ 16 w 318"/>
                  <a:gd name="T41" fmla="*/ 95 h 467"/>
                  <a:gd name="T42" fmla="*/ 3 w 318"/>
                  <a:gd name="T43" fmla="*/ 145 h 467"/>
                  <a:gd name="T44" fmla="*/ 13 w 318"/>
                  <a:gd name="T45" fmla="*/ 188 h 467"/>
                  <a:gd name="T46" fmla="*/ 38 w 318"/>
                  <a:gd name="T47" fmla="*/ 219 h 467"/>
                  <a:gd name="T48" fmla="*/ 81 w 318"/>
                  <a:gd name="T49" fmla="*/ 242 h 467"/>
                  <a:gd name="T50" fmla="*/ 139 w 318"/>
                  <a:gd name="T51" fmla="*/ 262 h 467"/>
                  <a:gd name="T52" fmla="*/ 121 w 318"/>
                  <a:gd name="T53" fmla="*/ 338 h 467"/>
                  <a:gd name="T54" fmla="*/ 94 w 318"/>
                  <a:gd name="T55" fmla="*/ 318 h 467"/>
                  <a:gd name="T56" fmla="*/ 75 w 318"/>
                  <a:gd name="T57" fmla="*/ 296 h 467"/>
                  <a:gd name="T58" fmla="*/ 55 w 318"/>
                  <a:gd name="T59" fmla="*/ 281 h 467"/>
                  <a:gd name="T60" fmla="*/ 35 w 318"/>
                  <a:gd name="T61" fmla="*/ 280 h 467"/>
                  <a:gd name="T62" fmla="*/ 18 w 318"/>
                  <a:gd name="T63" fmla="*/ 286 h 467"/>
                  <a:gd name="T64" fmla="*/ 7 w 318"/>
                  <a:gd name="T65" fmla="*/ 297 h 467"/>
                  <a:gd name="T66" fmla="*/ 1 w 318"/>
                  <a:gd name="T67" fmla="*/ 313 h 467"/>
                  <a:gd name="T68" fmla="*/ 2 w 318"/>
                  <a:gd name="T69" fmla="*/ 339 h 467"/>
                  <a:gd name="T70" fmla="*/ 21 w 318"/>
                  <a:gd name="T71" fmla="*/ 370 h 467"/>
                  <a:gd name="T72" fmla="*/ 56 w 318"/>
                  <a:gd name="T73" fmla="*/ 398 h 467"/>
                  <a:gd name="T74" fmla="*/ 108 w 318"/>
                  <a:gd name="T75" fmla="*/ 414 h 467"/>
                  <a:gd name="T76" fmla="*/ 139 w 318"/>
                  <a:gd name="T77" fmla="*/ 445 h 467"/>
                  <a:gd name="T78" fmla="*/ 145 w 318"/>
                  <a:gd name="T79" fmla="*/ 462 h 467"/>
                  <a:gd name="T80" fmla="*/ 159 w 318"/>
                  <a:gd name="T81" fmla="*/ 467 h 467"/>
                  <a:gd name="T82" fmla="*/ 173 w 318"/>
                  <a:gd name="T83" fmla="*/ 462 h 467"/>
                  <a:gd name="T84" fmla="*/ 179 w 318"/>
                  <a:gd name="T85" fmla="*/ 445 h 467"/>
                  <a:gd name="T86" fmla="*/ 205 w 318"/>
                  <a:gd name="T87" fmla="*/ 414 h 467"/>
                  <a:gd name="T88" fmla="*/ 253 w 318"/>
                  <a:gd name="T89" fmla="*/ 399 h 467"/>
                  <a:gd name="T90" fmla="*/ 293 w 318"/>
                  <a:gd name="T91" fmla="*/ 370 h 467"/>
                  <a:gd name="T92" fmla="*/ 314 w 318"/>
                  <a:gd name="T93" fmla="*/ 327 h 467"/>
                  <a:gd name="T94" fmla="*/ 316 w 318"/>
                  <a:gd name="T95" fmla="*/ 277 h 467"/>
                  <a:gd name="T96" fmla="*/ 298 w 318"/>
                  <a:gd name="T97" fmla="*/ 237 h 467"/>
                  <a:gd name="T98" fmla="*/ 264 w 318"/>
                  <a:gd name="T99" fmla="*/ 208 h 467"/>
                  <a:gd name="T100" fmla="*/ 212 w 318"/>
                  <a:gd name="T101" fmla="*/ 185 h 4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8"/>
                  <a:gd name="T154" fmla="*/ 0 h 467"/>
                  <a:gd name="T155" fmla="*/ 318 w 318"/>
                  <a:gd name="T156" fmla="*/ 467 h 4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8" h="467">
                    <a:moveTo>
                      <a:pt x="179" y="175"/>
                    </a:moveTo>
                    <a:lnTo>
                      <a:pt x="179" y="102"/>
                    </a:lnTo>
                    <a:lnTo>
                      <a:pt x="195" y="106"/>
                    </a:lnTo>
                    <a:lnTo>
                      <a:pt x="207" y="113"/>
                    </a:lnTo>
                    <a:lnTo>
                      <a:pt x="219" y="121"/>
                    </a:lnTo>
                    <a:lnTo>
                      <a:pt x="228" y="129"/>
                    </a:lnTo>
                    <a:lnTo>
                      <a:pt x="237" y="137"/>
                    </a:lnTo>
                    <a:lnTo>
                      <a:pt x="245" y="144"/>
                    </a:lnTo>
                    <a:lnTo>
                      <a:pt x="255" y="149"/>
                    </a:lnTo>
                    <a:lnTo>
                      <a:pt x="264" y="150"/>
                    </a:lnTo>
                    <a:lnTo>
                      <a:pt x="274" y="149"/>
                    </a:lnTo>
                    <a:lnTo>
                      <a:pt x="283" y="147"/>
                    </a:lnTo>
                    <a:lnTo>
                      <a:pt x="290" y="143"/>
                    </a:lnTo>
                    <a:lnTo>
                      <a:pt x="297" y="138"/>
                    </a:lnTo>
                    <a:lnTo>
                      <a:pt x="302" y="132"/>
                    </a:lnTo>
                    <a:lnTo>
                      <a:pt x="305" y="125"/>
                    </a:lnTo>
                    <a:lnTo>
                      <a:pt x="308" y="118"/>
                    </a:lnTo>
                    <a:lnTo>
                      <a:pt x="309" y="110"/>
                    </a:lnTo>
                    <a:lnTo>
                      <a:pt x="304" y="90"/>
                    </a:lnTo>
                    <a:lnTo>
                      <a:pt x="294" y="74"/>
                    </a:lnTo>
                    <a:lnTo>
                      <a:pt x="278" y="60"/>
                    </a:lnTo>
                    <a:lnTo>
                      <a:pt x="258" y="49"/>
                    </a:lnTo>
                    <a:lnTo>
                      <a:pt x="236" y="39"/>
                    </a:lnTo>
                    <a:lnTo>
                      <a:pt x="215" y="34"/>
                    </a:lnTo>
                    <a:lnTo>
                      <a:pt x="195" y="30"/>
                    </a:lnTo>
                    <a:lnTo>
                      <a:pt x="179" y="29"/>
                    </a:lnTo>
                    <a:lnTo>
                      <a:pt x="179" y="22"/>
                    </a:lnTo>
                    <a:lnTo>
                      <a:pt x="177" y="12"/>
                    </a:lnTo>
                    <a:lnTo>
                      <a:pt x="173" y="5"/>
                    </a:lnTo>
                    <a:lnTo>
                      <a:pt x="167" y="1"/>
                    </a:lnTo>
                    <a:lnTo>
                      <a:pt x="159" y="0"/>
                    </a:lnTo>
                    <a:lnTo>
                      <a:pt x="151" y="1"/>
                    </a:lnTo>
                    <a:lnTo>
                      <a:pt x="145" y="5"/>
                    </a:lnTo>
                    <a:lnTo>
                      <a:pt x="140" y="12"/>
                    </a:lnTo>
                    <a:lnTo>
                      <a:pt x="139" y="22"/>
                    </a:lnTo>
                    <a:lnTo>
                      <a:pt x="139" y="29"/>
                    </a:lnTo>
                    <a:lnTo>
                      <a:pt x="115" y="31"/>
                    </a:lnTo>
                    <a:lnTo>
                      <a:pt x="91" y="36"/>
                    </a:lnTo>
                    <a:lnTo>
                      <a:pt x="68" y="45"/>
                    </a:lnTo>
                    <a:lnTo>
                      <a:pt x="47" y="58"/>
                    </a:lnTo>
                    <a:lnTo>
                      <a:pt x="30" y="74"/>
                    </a:lnTo>
                    <a:lnTo>
                      <a:pt x="16" y="95"/>
                    </a:lnTo>
                    <a:lnTo>
                      <a:pt x="7" y="118"/>
                    </a:lnTo>
                    <a:lnTo>
                      <a:pt x="3" y="145"/>
                    </a:lnTo>
                    <a:lnTo>
                      <a:pt x="6" y="168"/>
                    </a:lnTo>
                    <a:lnTo>
                      <a:pt x="13" y="188"/>
                    </a:lnTo>
                    <a:lnTo>
                      <a:pt x="23" y="204"/>
                    </a:lnTo>
                    <a:lnTo>
                      <a:pt x="38" y="219"/>
                    </a:lnTo>
                    <a:lnTo>
                      <a:pt x="58" y="231"/>
                    </a:lnTo>
                    <a:lnTo>
                      <a:pt x="81" y="242"/>
                    </a:lnTo>
                    <a:lnTo>
                      <a:pt x="108" y="251"/>
                    </a:lnTo>
                    <a:lnTo>
                      <a:pt x="139" y="262"/>
                    </a:lnTo>
                    <a:lnTo>
                      <a:pt x="139" y="345"/>
                    </a:lnTo>
                    <a:lnTo>
                      <a:pt x="121" y="338"/>
                    </a:lnTo>
                    <a:lnTo>
                      <a:pt x="106" y="328"/>
                    </a:lnTo>
                    <a:lnTo>
                      <a:pt x="94" y="318"/>
                    </a:lnTo>
                    <a:lnTo>
                      <a:pt x="84" y="307"/>
                    </a:lnTo>
                    <a:lnTo>
                      <a:pt x="75" y="296"/>
                    </a:lnTo>
                    <a:lnTo>
                      <a:pt x="66" y="287"/>
                    </a:lnTo>
                    <a:lnTo>
                      <a:pt x="55" y="281"/>
                    </a:lnTo>
                    <a:lnTo>
                      <a:pt x="44" y="279"/>
                    </a:lnTo>
                    <a:lnTo>
                      <a:pt x="35" y="280"/>
                    </a:lnTo>
                    <a:lnTo>
                      <a:pt x="25" y="282"/>
                    </a:lnTo>
                    <a:lnTo>
                      <a:pt x="18" y="286"/>
                    </a:lnTo>
                    <a:lnTo>
                      <a:pt x="11" y="292"/>
                    </a:lnTo>
                    <a:lnTo>
                      <a:pt x="7" y="297"/>
                    </a:lnTo>
                    <a:lnTo>
                      <a:pt x="3" y="305"/>
                    </a:lnTo>
                    <a:lnTo>
                      <a:pt x="1" y="313"/>
                    </a:lnTo>
                    <a:lnTo>
                      <a:pt x="0" y="323"/>
                    </a:lnTo>
                    <a:lnTo>
                      <a:pt x="2" y="339"/>
                    </a:lnTo>
                    <a:lnTo>
                      <a:pt x="9" y="354"/>
                    </a:lnTo>
                    <a:lnTo>
                      <a:pt x="21" y="370"/>
                    </a:lnTo>
                    <a:lnTo>
                      <a:pt x="37" y="385"/>
                    </a:lnTo>
                    <a:lnTo>
                      <a:pt x="56" y="398"/>
                    </a:lnTo>
                    <a:lnTo>
                      <a:pt x="81" y="407"/>
                    </a:lnTo>
                    <a:lnTo>
                      <a:pt x="108" y="414"/>
                    </a:lnTo>
                    <a:lnTo>
                      <a:pt x="139" y="416"/>
                    </a:lnTo>
                    <a:lnTo>
                      <a:pt x="139" y="445"/>
                    </a:lnTo>
                    <a:lnTo>
                      <a:pt x="140" y="455"/>
                    </a:lnTo>
                    <a:lnTo>
                      <a:pt x="145" y="462"/>
                    </a:lnTo>
                    <a:lnTo>
                      <a:pt x="151" y="465"/>
                    </a:lnTo>
                    <a:lnTo>
                      <a:pt x="159" y="467"/>
                    </a:lnTo>
                    <a:lnTo>
                      <a:pt x="167" y="465"/>
                    </a:lnTo>
                    <a:lnTo>
                      <a:pt x="173" y="462"/>
                    </a:lnTo>
                    <a:lnTo>
                      <a:pt x="177" y="455"/>
                    </a:lnTo>
                    <a:lnTo>
                      <a:pt x="179" y="445"/>
                    </a:lnTo>
                    <a:lnTo>
                      <a:pt x="179" y="416"/>
                    </a:lnTo>
                    <a:lnTo>
                      <a:pt x="205" y="414"/>
                    </a:lnTo>
                    <a:lnTo>
                      <a:pt x="230" y="408"/>
                    </a:lnTo>
                    <a:lnTo>
                      <a:pt x="253" y="399"/>
                    </a:lnTo>
                    <a:lnTo>
                      <a:pt x="274" y="386"/>
                    </a:lnTo>
                    <a:lnTo>
                      <a:pt x="293" y="370"/>
                    </a:lnTo>
                    <a:lnTo>
                      <a:pt x="306" y="350"/>
                    </a:lnTo>
                    <a:lnTo>
                      <a:pt x="314" y="327"/>
                    </a:lnTo>
                    <a:lnTo>
                      <a:pt x="318" y="300"/>
                    </a:lnTo>
                    <a:lnTo>
                      <a:pt x="316" y="277"/>
                    </a:lnTo>
                    <a:lnTo>
                      <a:pt x="310" y="255"/>
                    </a:lnTo>
                    <a:lnTo>
                      <a:pt x="298" y="237"/>
                    </a:lnTo>
                    <a:lnTo>
                      <a:pt x="283" y="221"/>
                    </a:lnTo>
                    <a:lnTo>
                      <a:pt x="264" y="208"/>
                    </a:lnTo>
                    <a:lnTo>
                      <a:pt x="241" y="195"/>
                    </a:lnTo>
                    <a:lnTo>
                      <a:pt x="212" y="185"/>
                    </a:lnTo>
                    <a:lnTo>
                      <a:pt x="179" y="175"/>
                    </a:lnTo>
                    <a:close/>
                  </a:path>
                </a:pathLst>
              </a:custGeom>
              <a:solidFill>
                <a:srgbClr val="000000"/>
              </a:solidFill>
              <a:ln w="9525">
                <a:noFill/>
                <a:round/>
                <a:headEnd/>
                <a:tailEnd/>
              </a:ln>
            </p:spPr>
            <p:txBody>
              <a:bodyPr/>
              <a:lstStyle/>
              <a:p>
                <a:endParaRPr lang="en-US"/>
              </a:p>
            </p:txBody>
          </p:sp>
          <p:sp>
            <p:nvSpPr>
              <p:cNvPr id="10306" name="Freeform 21"/>
              <p:cNvSpPr>
                <a:spLocks/>
              </p:cNvSpPr>
              <p:nvPr/>
            </p:nvSpPr>
            <p:spPr bwMode="auto">
              <a:xfrm>
                <a:off x="7078678" y="2135174"/>
                <a:ext cx="36513" cy="52387"/>
              </a:xfrm>
              <a:custGeom>
                <a:avLst/>
                <a:gdLst>
                  <a:gd name="T0" fmla="*/ 45 w 45"/>
                  <a:gd name="T1" fmla="*/ 67 h 67"/>
                  <a:gd name="T2" fmla="*/ 37 w 45"/>
                  <a:gd name="T3" fmla="*/ 66 h 67"/>
                  <a:gd name="T4" fmla="*/ 29 w 45"/>
                  <a:gd name="T5" fmla="*/ 64 h 67"/>
                  <a:gd name="T6" fmla="*/ 21 w 45"/>
                  <a:gd name="T7" fmla="*/ 60 h 67"/>
                  <a:gd name="T8" fmla="*/ 14 w 45"/>
                  <a:gd name="T9" fmla="*/ 56 h 67"/>
                  <a:gd name="T10" fmla="*/ 8 w 45"/>
                  <a:gd name="T11" fmla="*/ 51 h 67"/>
                  <a:gd name="T12" fmla="*/ 4 w 45"/>
                  <a:gd name="T13" fmla="*/ 45 h 67"/>
                  <a:gd name="T14" fmla="*/ 2 w 45"/>
                  <a:gd name="T15" fmla="*/ 38 h 67"/>
                  <a:gd name="T16" fmla="*/ 0 w 45"/>
                  <a:gd name="T17" fmla="*/ 30 h 67"/>
                  <a:gd name="T18" fmla="*/ 2 w 45"/>
                  <a:gd name="T19" fmla="*/ 23 h 67"/>
                  <a:gd name="T20" fmla="*/ 4 w 45"/>
                  <a:gd name="T21" fmla="*/ 18 h 67"/>
                  <a:gd name="T22" fmla="*/ 8 w 45"/>
                  <a:gd name="T23" fmla="*/ 13 h 67"/>
                  <a:gd name="T24" fmla="*/ 14 w 45"/>
                  <a:gd name="T25" fmla="*/ 8 h 67"/>
                  <a:gd name="T26" fmla="*/ 21 w 45"/>
                  <a:gd name="T27" fmla="*/ 5 h 67"/>
                  <a:gd name="T28" fmla="*/ 29 w 45"/>
                  <a:gd name="T29" fmla="*/ 3 h 67"/>
                  <a:gd name="T30" fmla="*/ 37 w 45"/>
                  <a:gd name="T31" fmla="*/ 1 h 67"/>
                  <a:gd name="T32" fmla="*/ 45 w 45"/>
                  <a:gd name="T33" fmla="*/ 0 h 67"/>
                  <a:gd name="T34" fmla="*/ 45 w 45"/>
                  <a:gd name="T35" fmla="*/ 67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67"/>
                  <a:gd name="T56" fmla="*/ 45 w 45"/>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67">
                    <a:moveTo>
                      <a:pt x="45" y="67"/>
                    </a:moveTo>
                    <a:lnTo>
                      <a:pt x="37" y="66"/>
                    </a:lnTo>
                    <a:lnTo>
                      <a:pt x="29" y="64"/>
                    </a:lnTo>
                    <a:lnTo>
                      <a:pt x="21" y="60"/>
                    </a:lnTo>
                    <a:lnTo>
                      <a:pt x="14" y="56"/>
                    </a:lnTo>
                    <a:lnTo>
                      <a:pt x="8" y="51"/>
                    </a:lnTo>
                    <a:lnTo>
                      <a:pt x="4" y="45"/>
                    </a:lnTo>
                    <a:lnTo>
                      <a:pt x="2" y="38"/>
                    </a:lnTo>
                    <a:lnTo>
                      <a:pt x="0" y="30"/>
                    </a:lnTo>
                    <a:lnTo>
                      <a:pt x="2" y="23"/>
                    </a:lnTo>
                    <a:lnTo>
                      <a:pt x="4" y="18"/>
                    </a:lnTo>
                    <a:lnTo>
                      <a:pt x="8" y="13"/>
                    </a:lnTo>
                    <a:lnTo>
                      <a:pt x="14" y="8"/>
                    </a:lnTo>
                    <a:lnTo>
                      <a:pt x="21" y="5"/>
                    </a:lnTo>
                    <a:lnTo>
                      <a:pt x="29" y="3"/>
                    </a:lnTo>
                    <a:lnTo>
                      <a:pt x="37" y="1"/>
                    </a:lnTo>
                    <a:lnTo>
                      <a:pt x="45" y="0"/>
                    </a:lnTo>
                    <a:lnTo>
                      <a:pt x="45" y="67"/>
                    </a:lnTo>
                    <a:close/>
                  </a:path>
                </a:pathLst>
              </a:custGeom>
              <a:solidFill>
                <a:srgbClr val="BFDDDD"/>
              </a:solidFill>
              <a:ln w="9525">
                <a:noFill/>
                <a:round/>
                <a:headEnd/>
                <a:tailEnd/>
              </a:ln>
            </p:spPr>
            <p:txBody>
              <a:bodyPr/>
              <a:lstStyle/>
              <a:p>
                <a:endParaRPr lang="en-US"/>
              </a:p>
            </p:txBody>
          </p:sp>
          <p:sp>
            <p:nvSpPr>
              <p:cNvPr id="10307" name="Freeform 22"/>
              <p:cNvSpPr>
                <a:spLocks/>
              </p:cNvSpPr>
              <p:nvPr/>
            </p:nvSpPr>
            <p:spPr bwMode="auto">
              <a:xfrm>
                <a:off x="7145353" y="2271699"/>
                <a:ext cx="36513" cy="58737"/>
              </a:xfrm>
              <a:custGeom>
                <a:avLst/>
                <a:gdLst>
                  <a:gd name="T0" fmla="*/ 0 w 44"/>
                  <a:gd name="T1" fmla="*/ 74 h 74"/>
                  <a:gd name="T2" fmla="*/ 0 w 44"/>
                  <a:gd name="T3" fmla="*/ 0 h 74"/>
                  <a:gd name="T4" fmla="*/ 8 w 44"/>
                  <a:gd name="T5" fmla="*/ 1 h 74"/>
                  <a:gd name="T6" fmla="*/ 17 w 44"/>
                  <a:gd name="T7" fmla="*/ 3 h 74"/>
                  <a:gd name="T8" fmla="*/ 24 w 44"/>
                  <a:gd name="T9" fmla="*/ 7 h 74"/>
                  <a:gd name="T10" fmla="*/ 31 w 44"/>
                  <a:gd name="T11" fmla="*/ 10 h 74"/>
                  <a:gd name="T12" fmla="*/ 36 w 44"/>
                  <a:gd name="T13" fmla="*/ 16 h 74"/>
                  <a:gd name="T14" fmla="*/ 41 w 44"/>
                  <a:gd name="T15" fmla="*/ 22 h 74"/>
                  <a:gd name="T16" fmla="*/ 43 w 44"/>
                  <a:gd name="T17" fmla="*/ 30 h 74"/>
                  <a:gd name="T18" fmla="*/ 44 w 44"/>
                  <a:gd name="T19" fmla="*/ 39 h 74"/>
                  <a:gd name="T20" fmla="*/ 43 w 44"/>
                  <a:gd name="T21" fmla="*/ 47 h 74"/>
                  <a:gd name="T22" fmla="*/ 41 w 44"/>
                  <a:gd name="T23" fmla="*/ 54 h 74"/>
                  <a:gd name="T24" fmla="*/ 38 w 44"/>
                  <a:gd name="T25" fmla="*/ 60 h 74"/>
                  <a:gd name="T26" fmla="*/ 32 w 44"/>
                  <a:gd name="T27" fmla="*/ 65 h 74"/>
                  <a:gd name="T28" fmla="*/ 25 w 44"/>
                  <a:gd name="T29" fmla="*/ 68 h 74"/>
                  <a:gd name="T30" fmla="*/ 18 w 44"/>
                  <a:gd name="T31" fmla="*/ 70 h 74"/>
                  <a:gd name="T32" fmla="*/ 9 w 44"/>
                  <a:gd name="T33" fmla="*/ 73 h 74"/>
                  <a:gd name="T34" fmla="*/ 0 w 44"/>
                  <a:gd name="T35" fmla="*/ 74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74"/>
                  <a:gd name="T56" fmla="*/ 44 w 44"/>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74">
                    <a:moveTo>
                      <a:pt x="0" y="74"/>
                    </a:moveTo>
                    <a:lnTo>
                      <a:pt x="0" y="0"/>
                    </a:lnTo>
                    <a:lnTo>
                      <a:pt x="8" y="1"/>
                    </a:lnTo>
                    <a:lnTo>
                      <a:pt x="17" y="3"/>
                    </a:lnTo>
                    <a:lnTo>
                      <a:pt x="24" y="7"/>
                    </a:lnTo>
                    <a:lnTo>
                      <a:pt x="31" y="10"/>
                    </a:lnTo>
                    <a:lnTo>
                      <a:pt x="36" y="16"/>
                    </a:lnTo>
                    <a:lnTo>
                      <a:pt x="41" y="22"/>
                    </a:lnTo>
                    <a:lnTo>
                      <a:pt x="43" y="30"/>
                    </a:lnTo>
                    <a:lnTo>
                      <a:pt x="44" y="39"/>
                    </a:lnTo>
                    <a:lnTo>
                      <a:pt x="43" y="47"/>
                    </a:lnTo>
                    <a:lnTo>
                      <a:pt x="41" y="54"/>
                    </a:lnTo>
                    <a:lnTo>
                      <a:pt x="38" y="60"/>
                    </a:lnTo>
                    <a:lnTo>
                      <a:pt x="32" y="65"/>
                    </a:lnTo>
                    <a:lnTo>
                      <a:pt x="25" y="68"/>
                    </a:lnTo>
                    <a:lnTo>
                      <a:pt x="18" y="70"/>
                    </a:lnTo>
                    <a:lnTo>
                      <a:pt x="9" y="73"/>
                    </a:lnTo>
                    <a:lnTo>
                      <a:pt x="0" y="74"/>
                    </a:lnTo>
                    <a:close/>
                  </a:path>
                </a:pathLst>
              </a:custGeom>
              <a:solidFill>
                <a:srgbClr val="BFDDDD"/>
              </a:solidFill>
              <a:ln w="9525">
                <a:noFill/>
                <a:round/>
                <a:headEnd/>
                <a:tailEnd/>
              </a:ln>
            </p:spPr>
            <p:txBody>
              <a:bodyPr/>
              <a:lstStyle/>
              <a:p>
                <a:endParaRPr lang="en-US"/>
              </a:p>
            </p:txBody>
          </p:sp>
          <p:sp>
            <p:nvSpPr>
              <p:cNvPr id="10308" name="Freeform 23"/>
              <p:cNvSpPr>
                <a:spLocks/>
              </p:cNvSpPr>
              <p:nvPr/>
            </p:nvSpPr>
            <p:spPr bwMode="auto">
              <a:xfrm>
                <a:off x="6796103" y="2160574"/>
                <a:ext cx="77788" cy="46037"/>
              </a:xfrm>
              <a:custGeom>
                <a:avLst/>
                <a:gdLst>
                  <a:gd name="T0" fmla="*/ 98 w 98"/>
                  <a:gd name="T1" fmla="*/ 40 h 57"/>
                  <a:gd name="T2" fmla="*/ 11 w 98"/>
                  <a:gd name="T3" fmla="*/ 0 h 57"/>
                  <a:gd name="T4" fmla="*/ 7 w 98"/>
                  <a:gd name="T5" fmla="*/ 9 h 57"/>
                  <a:gd name="T6" fmla="*/ 5 w 98"/>
                  <a:gd name="T7" fmla="*/ 19 h 57"/>
                  <a:gd name="T8" fmla="*/ 3 w 98"/>
                  <a:gd name="T9" fmla="*/ 28 h 57"/>
                  <a:gd name="T10" fmla="*/ 0 w 98"/>
                  <a:gd name="T11" fmla="*/ 39 h 57"/>
                  <a:gd name="T12" fmla="*/ 94 w 98"/>
                  <a:gd name="T13" fmla="*/ 57 h 57"/>
                  <a:gd name="T14" fmla="*/ 95 w 98"/>
                  <a:gd name="T15" fmla="*/ 53 h 57"/>
                  <a:gd name="T16" fmla="*/ 96 w 98"/>
                  <a:gd name="T17" fmla="*/ 48 h 57"/>
                  <a:gd name="T18" fmla="*/ 97 w 98"/>
                  <a:gd name="T19" fmla="*/ 45 h 57"/>
                  <a:gd name="T20" fmla="*/ 98 w 98"/>
                  <a:gd name="T21" fmla="*/ 4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57"/>
                  <a:gd name="T35" fmla="*/ 98 w 98"/>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57">
                    <a:moveTo>
                      <a:pt x="98" y="40"/>
                    </a:moveTo>
                    <a:lnTo>
                      <a:pt x="11" y="0"/>
                    </a:lnTo>
                    <a:lnTo>
                      <a:pt x="7" y="9"/>
                    </a:lnTo>
                    <a:lnTo>
                      <a:pt x="5" y="19"/>
                    </a:lnTo>
                    <a:lnTo>
                      <a:pt x="3" y="28"/>
                    </a:lnTo>
                    <a:lnTo>
                      <a:pt x="0" y="39"/>
                    </a:lnTo>
                    <a:lnTo>
                      <a:pt x="94" y="57"/>
                    </a:lnTo>
                    <a:lnTo>
                      <a:pt x="95" y="53"/>
                    </a:lnTo>
                    <a:lnTo>
                      <a:pt x="96" y="48"/>
                    </a:lnTo>
                    <a:lnTo>
                      <a:pt x="97" y="45"/>
                    </a:lnTo>
                    <a:lnTo>
                      <a:pt x="98" y="40"/>
                    </a:lnTo>
                    <a:close/>
                  </a:path>
                </a:pathLst>
              </a:custGeom>
              <a:solidFill>
                <a:srgbClr val="000000"/>
              </a:solidFill>
              <a:ln w="9525">
                <a:noFill/>
                <a:round/>
                <a:headEnd/>
                <a:tailEnd/>
              </a:ln>
            </p:spPr>
            <p:txBody>
              <a:bodyPr/>
              <a:lstStyle/>
              <a:p>
                <a:endParaRPr lang="en-US"/>
              </a:p>
            </p:txBody>
          </p:sp>
          <p:sp>
            <p:nvSpPr>
              <p:cNvPr id="10309" name="Freeform 24"/>
              <p:cNvSpPr>
                <a:spLocks/>
              </p:cNvSpPr>
              <p:nvPr/>
            </p:nvSpPr>
            <p:spPr bwMode="auto">
              <a:xfrm>
                <a:off x="7132653" y="1612887"/>
                <a:ext cx="65088" cy="88900"/>
              </a:xfrm>
              <a:custGeom>
                <a:avLst/>
                <a:gdLst>
                  <a:gd name="T0" fmla="*/ 62 w 83"/>
                  <a:gd name="T1" fmla="*/ 100 h 111"/>
                  <a:gd name="T2" fmla="*/ 83 w 83"/>
                  <a:gd name="T3" fmla="*/ 0 h 111"/>
                  <a:gd name="T4" fmla="*/ 73 w 83"/>
                  <a:gd name="T5" fmla="*/ 1 h 111"/>
                  <a:gd name="T6" fmla="*/ 62 w 83"/>
                  <a:gd name="T7" fmla="*/ 2 h 111"/>
                  <a:gd name="T8" fmla="*/ 52 w 83"/>
                  <a:gd name="T9" fmla="*/ 5 h 111"/>
                  <a:gd name="T10" fmla="*/ 42 w 83"/>
                  <a:gd name="T11" fmla="*/ 6 h 111"/>
                  <a:gd name="T12" fmla="*/ 31 w 83"/>
                  <a:gd name="T13" fmla="*/ 9 h 111"/>
                  <a:gd name="T14" fmla="*/ 21 w 83"/>
                  <a:gd name="T15" fmla="*/ 11 h 111"/>
                  <a:gd name="T16" fmla="*/ 11 w 83"/>
                  <a:gd name="T17" fmla="*/ 15 h 111"/>
                  <a:gd name="T18" fmla="*/ 0 w 83"/>
                  <a:gd name="T19" fmla="*/ 20 h 111"/>
                  <a:gd name="T20" fmla="*/ 29 w 83"/>
                  <a:gd name="T21" fmla="*/ 111 h 111"/>
                  <a:gd name="T22" fmla="*/ 37 w 83"/>
                  <a:gd name="T23" fmla="*/ 107 h 111"/>
                  <a:gd name="T24" fmla="*/ 46 w 83"/>
                  <a:gd name="T25" fmla="*/ 105 h 111"/>
                  <a:gd name="T26" fmla="*/ 54 w 83"/>
                  <a:gd name="T27" fmla="*/ 102 h 111"/>
                  <a:gd name="T28" fmla="*/ 62 w 83"/>
                  <a:gd name="T29" fmla="*/ 100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111"/>
                  <a:gd name="T47" fmla="*/ 83 w 83"/>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111">
                    <a:moveTo>
                      <a:pt x="62" y="100"/>
                    </a:moveTo>
                    <a:lnTo>
                      <a:pt x="83" y="0"/>
                    </a:lnTo>
                    <a:lnTo>
                      <a:pt x="73" y="1"/>
                    </a:lnTo>
                    <a:lnTo>
                      <a:pt x="62" y="2"/>
                    </a:lnTo>
                    <a:lnTo>
                      <a:pt x="52" y="5"/>
                    </a:lnTo>
                    <a:lnTo>
                      <a:pt x="42" y="6"/>
                    </a:lnTo>
                    <a:lnTo>
                      <a:pt x="31" y="9"/>
                    </a:lnTo>
                    <a:lnTo>
                      <a:pt x="21" y="11"/>
                    </a:lnTo>
                    <a:lnTo>
                      <a:pt x="11" y="15"/>
                    </a:lnTo>
                    <a:lnTo>
                      <a:pt x="0" y="20"/>
                    </a:lnTo>
                    <a:lnTo>
                      <a:pt x="29" y="111"/>
                    </a:lnTo>
                    <a:lnTo>
                      <a:pt x="37" y="107"/>
                    </a:lnTo>
                    <a:lnTo>
                      <a:pt x="46" y="105"/>
                    </a:lnTo>
                    <a:lnTo>
                      <a:pt x="54" y="102"/>
                    </a:lnTo>
                    <a:lnTo>
                      <a:pt x="62" y="100"/>
                    </a:lnTo>
                    <a:close/>
                  </a:path>
                </a:pathLst>
              </a:custGeom>
              <a:solidFill>
                <a:srgbClr val="000000"/>
              </a:solidFill>
              <a:ln w="9525">
                <a:noFill/>
                <a:round/>
                <a:headEnd/>
                <a:tailEnd/>
              </a:ln>
            </p:spPr>
            <p:txBody>
              <a:bodyPr/>
              <a:lstStyle/>
              <a:p>
                <a:endParaRPr lang="en-US"/>
              </a:p>
            </p:txBody>
          </p:sp>
          <p:sp>
            <p:nvSpPr>
              <p:cNvPr id="10310" name="Freeform 25"/>
              <p:cNvSpPr>
                <a:spLocks/>
              </p:cNvSpPr>
              <p:nvPr/>
            </p:nvSpPr>
            <p:spPr bwMode="auto">
              <a:xfrm>
                <a:off x="6784990" y="1612887"/>
                <a:ext cx="704850" cy="1012825"/>
              </a:xfrm>
              <a:custGeom>
                <a:avLst/>
                <a:gdLst>
                  <a:gd name="T0" fmla="*/ 679 w 888"/>
                  <a:gd name="T1" fmla="*/ 25 h 1276"/>
                  <a:gd name="T2" fmla="*/ 630 w 888"/>
                  <a:gd name="T3" fmla="*/ 9 h 1276"/>
                  <a:gd name="T4" fmla="*/ 519 w 888"/>
                  <a:gd name="T5" fmla="*/ 1 h 1276"/>
                  <a:gd name="T6" fmla="*/ 533 w 888"/>
                  <a:gd name="T7" fmla="*/ 97 h 1276"/>
                  <a:gd name="T8" fmla="*/ 574 w 888"/>
                  <a:gd name="T9" fmla="*/ 97 h 1276"/>
                  <a:gd name="T10" fmla="*/ 224 w 888"/>
                  <a:gd name="T11" fmla="*/ 151 h 1276"/>
                  <a:gd name="T12" fmla="*/ 297 w 888"/>
                  <a:gd name="T13" fmla="*/ 158 h 1276"/>
                  <a:gd name="T14" fmla="*/ 329 w 888"/>
                  <a:gd name="T15" fmla="*/ 173 h 1276"/>
                  <a:gd name="T16" fmla="*/ 386 w 888"/>
                  <a:gd name="T17" fmla="*/ 169 h 1276"/>
                  <a:gd name="T18" fmla="*/ 418 w 888"/>
                  <a:gd name="T19" fmla="*/ 139 h 1276"/>
                  <a:gd name="T20" fmla="*/ 456 w 888"/>
                  <a:gd name="T21" fmla="*/ 116 h 1276"/>
                  <a:gd name="T22" fmla="*/ 413 w 888"/>
                  <a:gd name="T23" fmla="*/ 30 h 1276"/>
                  <a:gd name="T24" fmla="*/ 368 w 888"/>
                  <a:gd name="T25" fmla="*/ 57 h 1276"/>
                  <a:gd name="T26" fmla="*/ 327 w 888"/>
                  <a:gd name="T27" fmla="*/ 67 h 1276"/>
                  <a:gd name="T28" fmla="*/ 277 w 888"/>
                  <a:gd name="T29" fmla="*/ 55 h 1276"/>
                  <a:gd name="T30" fmla="*/ 217 w 888"/>
                  <a:gd name="T31" fmla="*/ 55 h 1276"/>
                  <a:gd name="T32" fmla="*/ 152 w 888"/>
                  <a:gd name="T33" fmla="*/ 74 h 1276"/>
                  <a:gd name="T34" fmla="*/ 232 w 888"/>
                  <a:gd name="T35" fmla="*/ 304 h 1276"/>
                  <a:gd name="T36" fmla="*/ 27 w 888"/>
                  <a:gd name="T37" fmla="*/ 679 h 1276"/>
                  <a:gd name="T38" fmla="*/ 118 w 888"/>
                  <a:gd name="T39" fmla="*/ 708 h 1276"/>
                  <a:gd name="T40" fmla="*/ 338 w 888"/>
                  <a:gd name="T41" fmla="*/ 345 h 1276"/>
                  <a:gd name="T42" fmla="*/ 322 w 888"/>
                  <a:gd name="T43" fmla="*/ 443 h 1276"/>
                  <a:gd name="T44" fmla="*/ 346 w 888"/>
                  <a:gd name="T45" fmla="*/ 470 h 1276"/>
                  <a:gd name="T46" fmla="*/ 383 w 888"/>
                  <a:gd name="T47" fmla="*/ 472 h 1276"/>
                  <a:gd name="T48" fmla="*/ 410 w 888"/>
                  <a:gd name="T49" fmla="*/ 448 h 1276"/>
                  <a:gd name="T50" fmla="*/ 729 w 888"/>
                  <a:gd name="T51" fmla="*/ 632 h 1276"/>
                  <a:gd name="T52" fmla="*/ 776 w 888"/>
                  <a:gd name="T53" fmla="*/ 726 h 1276"/>
                  <a:gd name="T54" fmla="*/ 792 w 888"/>
                  <a:gd name="T55" fmla="*/ 832 h 1276"/>
                  <a:gd name="T56" fmla="*/ 764 w 888"/>
                  <a:gd name="T57" fmla="*/ 967 h 1276"/>
                  <a:gd name="T58" fmla="*/ 691 w 888"/>
                  <a:gd name="T59" fmla="*/ 1078 h 1276"/>
                  <a:gd name="T60" fmla="*/ 580 w 888"/>
                  <a:gd name="T61" fmla="*/ 1152 h 1276"/>
                  <a:gd name="T62" fmla="*/ 444 w 888"/>
                  <a:gd name="T63" fmla="*/ 1180 h 1276"/>
                  <a:gd name="T64" fmla="*/ 375 w 888"/>
                  <a:gd name="T65" fmla="*/ 1173 h 1276"/>
                  <a:gd name="T66" fmla="*/ 311 w 888"/>
                  <a:gd name="T67" fmla="*/ 1154 h 1276"/>
                  <a:gd name="T68" fmla="*/ 251 w 888"/>
                  <a:gd name="T69" fmla="*/ 1122 h 1276"/>
                  <a:gd name="T70" fmla="*/ 198 w 888"/>
                  <a:gd name="T71" fmla="*/ 1079 h 1276"/>
                  <a:gd name="T72" fmla="*/ 122 w 888"/>
                  <a:gd name="T73" fmla="*/ 965 h 1276"/>
                  <a:gd name="T74" fmla="*/ 95 w 888"/>
                  <a:gd name="T75" fmla="*/ 832 h 1276"/>
                  <a:gd name="T76" fmla="*/ 106 w 888"/>
                  <a:gd name="T77" fmla="*/ 748 h 1276"/>
                  <a:gd name="T78" fmla="*/ 1 w 888"/>
                  <a:gd name="T79" fmla="*/ 806 h 1276"/>
                  <a:gd name="T80" fmla="*/ 19 w 888"/>
                  <a:gd name="T81" fmla="*/ 961 h 1276"/>
                  <a:gd name="T82" fmla="*/ 100 w 888"/>
                  <a:gd name="T83" fmla="*/ 1113 h 1276"/>
                  <a:gd name="T84" fmla="*/ 179 w 888"/>
                  <a:gd name="T85" fmla="*/ 1189 h 1276"/>
                  <a:gd name="T86" fmla="*/ 254 w 888"/>
                  <a:gd name="T87" fmla="*/ 1233 h 1276"/>
                  <a:gd name="T88" fmla="*/ 336 w 888"/>
                  <a:gd name="T89" fmla="*/ 1262 h 1276"/>
                  <a:gd name="T90" fmla="*/ 422 w 888"/>
                  <a:gd name="T91" fmla="*/ 1276 h 1276"/>
                  <a:gd name="T92" fmla="*/ 510 w 888"/>
                  <a:gd name="T93" fmla="*/ 1271 h 1276"/>
                  <a:gd name="T94" fmla="*/ 594 w 888"/>
                  <a:gd name="T95" fmla="*/ 1250 h 1276"/>
                  <a:gd name="T96" fmla="*/ 672 w 888"/>
                  <a:gd name="T97" fmla="*/ 1213 h 1276"/>
                  <a:gd name="T98" fmla="*/ 741 w 888"/>
                  <a:gd name="T99" fmla="*/ 1160 h 1276"/>
                  <a:gd name="T100" fmla="*/ 836 w 888"/>
                  <a:gd name="T101" fmla="*/ 1041 h 1276"/>
                  <a:gd name="T102" fmla="*/ 885 w 888"/>
                  <a:gd name="T103" fmla="*/ 876 h 1276"/>
                  <a:gd name="T104" fmla="*/ 876 w 888"/>
                  <a:gd name="T105" fmla="*/ 730 h 1276"/>
                  <a:gd name="T106" fmla="*/ 826 w 888"/>
                  <a:gd name="T107" fmla="*/ 604 h 1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88"/>
                  <a:gd name="T163" fmla="*/ 0 h 1276"/>
                  <a:gd name="T164" fmla="*/ 888 w 888"/>
                  <a:gd name="T165" fmla="*/ 1276 h 12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88" h="1276">
                    <a:moveTo>
                      <a:pt x="806" y="576"/>
                    </a:moveTo>
                    <a:lnTo>
                      <a:pt x="568" y="295"/>
                    </a:lnTo>
                    <a:lnTo>
                      <a:pt x="732" y="48"/>
                    </a:lnTo>
                    <a:lnTo>
                      <a:pt x="679" y="25"/>
                    </a:lnTo>
                    <a:lnTo>
                      <a:pt x="675" y="23"/>
                    </a:lnTo>
                    <a:lnTo>
                      <a:pt x="664" y="19"/>
                    </a:lnTo>
                    <a:lnTo>
                      <a:pt x="649" y="15"/>
                    </a:lnTo>
                    <a:lnTo>
                      <a:pt x="630" y="9"/>
                    </a:lnTo>
                    <a:lnTo>
                      <a:pt x="607" y="4"/>
                    </a:lnTo>
                    <a:lnTo>
                      <a:pt x="580" y="1"/>
                    </a:lnTo>
                    <a:lnTo>
                      <a:pt x="550" y="0"/>
                    </a:lnTo>
                    <a:lnTo>
                      <a:pt x="519" y="1"/>
                    </a:lnTo>
                    <a:lnTo>
                      <a:pt x="498" y="101"/>
                    </a:lnTo>
                    <a:lnTo>
                      <a:pt x="510" y="99"/>
                    </a:lnTo>
                    <a:lnTo>
                      <a:pt x="521" y="98"/>
                    </a:lnTo>
                    <a:lnTo>
                      <a:pt x="533" y="97"/>
                    </a:lnTo>
                    <a:lnTo>
                      <a:pt x="543" y="95"/>
                    </a:lnTo>
                    <a:lnTo>
                      <a:pt x="554" y="95"/>
                    </a:lnTo>
                    <a:lnTo>
                      <a:pt x="564" y="95"/>
                    </a:lnTo>
                    <a:lnTo>
                      <a:pt x="574" y="97"/>
                    </a:lnTo>
                    <a:lnTo>
                      <a:pt x="584" y="98"/>
                    </a:lnTo>
                    <a:lnTo>
                      <a:pt x="502" y="220"/>
                    </a:lnTo>
                    <a:lnTo>
                      <a:pt x="315" y="253"/>
                    </a:lnTo>
                    <a:lnTo>
                      <a:pt x="224" y="151"/>
                    </a:lnTo>
                    <a:lnTo>
                      <a:pt x="245" y="148"/>
                    </a:lnTo>
                    <a:lnTo>
                      <a:pt x="263" y="150"/>
                    </a:lnTo>
                    <a:lnTo>
                      <a:pt x="282" y="153"/>
                    </a:lnTo>
                    <a:lnTo>
                      <a:pt x="297" y="158"/>
                    </a:lnTo>
                    <a:lnTo>
                      <a:pt x="310" y="162"/>
                    </a:lnTo>
                    <a:lnTo>
                      <a:pt x="319" y="167"/>
                    </a:lnTo>
                    <a:lnTo>
                      <a:pt x="326" y="170"/>
                    </a:lnTo>
                    <a:lnTo>
                      <a:pt x="329" y="173"/>
                    </a:lnTo>
                    <a:lnTo>
                      <a:pt x="363" y="194"/>
                    </a:lnTo>
                    <a:lnTo>
                      <a:pt x="367" y="190"/>
                    </a:lnTo>
                    <a:lnTo>
                      <a:pt x="376" y="179"/>
                    </a:lnTo>
                    <a:lnTo>
                      <a:pt x="386" y="169"/>
                    </a:lnTo>
                    <a:lnTo>
                      <a:pt x="390" y="164"/>
                    </a:lnTo>
                    <a:lnTo>
                      <a:pt x="399" y="155"/>
                    </a:lnTo>
                    <a:lnTo>
                      <a:pt x="409" y="147"/>
                    </a:lnTo>
                    <a:lnTo>
                      <a:pt x="418" y="139"/>
                    </a:lnTo>
                    <a:lnTo>
                      <a:pt x="427" y="132"/>
                    </a:lnTo>
                    <a:lnTo>
                      <a:pt x="436" y="126"/>
                    </a:lnTo>
                    <a:lnTo>
                      <a:pt x="445" y="121"/>
                    </a:lnTo>
                    <a:lnTo>
                      <a:pt x="456" y="116"/>
                    </a:lnTo>
                    <a:lnTo>
                      <a:pt x="465" y="112"/>
                    </a:lnTo>
                    <a:lnTo>
                      <a:pt x="436" y="21"/>
                    </a:lnTo>
                    <a:lnTo>
                      <a:pt x="425" y="25"/>
                    </a:lnTo>
                    <a:lnTo>
                      <a:pt x="413" y="30"/>
                    </a:lnTo>
                    <a:lnTo>
                      <a:pt x="402" y="36"/>
                    </a:lnTo>
                    <a:lnTo>
                      <a:pt x="391" y="42"/>
                    </a:lnTo>
                    <a:lnTo>
                      <a:pt x="380" y="49"/>
                    </a:lnTo>
                    <a:lnTo>
                      <a:pt x="368" y="57"/>
                    </a:lnTo>
                    <a:lnTo>
                      <a:pt x="357" y="65"/>
                    </a:lnTo>
                    <a:lnTo>
                      <a:pt x="346" y="75"/>
                    </a:lnTo>
                    <a:lnTo>
                      <a:pt x="337" y="71"/>
                    </a:lnTo>
                    <a:lnTo>
                      <a:pt x="327" y="67"/>
                    </a:lnTo>
                    <a:lnTo>
                      <a:pt x="315" y="63"/>
                    </a:lnTo>
                    <a:lnTo>
                      <a:pt x="303" y="60"/>
                    </a:lnTo>
                    <a:lnTo>
                      <a:pt x="290" y="57"/>
                    </a:lnTo>
                    <a:lnTo>
                      <a:pt x="277" y="55"/>
                    </a:lnTo>
                    <a:lnTo>
                      <a:pt x="263" y="54"/>
                    </a:lnTo>
                    <a:lnTo>
                      <a:pt x="248" y="53"/>
                    </a:lnTo>
                    <a:lnTo>
                      <a:pt x="234" y="54"/>
                    </a:lnTo>
                    <a:lnTo>
                      <a:pt x="217" y="55"/>
                    </a:lnTo>
                    <a:lnTo>
                      <a:pt x="201" y="57"/>
                    </a:lnTo>
                    <a:lnTo>
                      <a:pt x="185" y="62"/>
                    </a:lnTo>
                    <a:lnTo>
                      <a:pt x="169" y="67"/>
                    </a:lnTo>
                    <a:lnTo>
                      <a:pt x="152" y="74"/>
                    </a:lnTo>
                    <a:lnTo>
                      <a:pt x="136" y="83"/>
                    </a:lnTo>
                    <a:lnTo>
                      <a:pt x="118" y="93"/>
                    </a:lnTo>
                    <a:lnTo>
                      <a:pt x="72" y="123"/>
                    </a:lnTo>
                    <a:lnTo>
                      <a:pt x="232" y="304"/>
                    </a:lnTo>
                    <a:lnTo>
                      <a:pt x="41" y="645"/>
                    </a:lnTo>
                    <a:lnTo>
                      <a:pt x="37" y="656"/>
                    </a:lnTo>
                    <a:lnTo>
                      <a:pt x="32" y="668"/>
                    </a:lnTo>
                    <a:lnTo>
                      <a:pt x="27" y="679"/>
                    </a:lnTo>
                    <a:lnTo>
                      <a:pt x="23" y="691"/>
                    </a:lnTo>
                    <a:lnTo>
                      <a:pt x="110" y="731"/>
                    </a:lnTo>
                    <a:lnTo>
                      <a:pt x="114" y="719"/>
                    </a:lnTo>
                    <a:lnTo>
                      <a:pt x="118" y="708"/>
                    </a:lnTo>
                    <a:lnTo>
                      <a:pt x="123" y="698"/>
                    </a:lnTo>
                    <a:lnTo>
                      <a:pt x="128" y="686"/>
                    </a:lnTo>
                    <a:lnTo>
                      <a:pt x="318" y="349"/>
                    </a:lnTo>
                    <a:lnTo>
                      <a:pt x="338" y="345"/>
                    </a:lnTo>
                    <a:lnTo>
                      <a:pt x="321" y="415"/>
                    </a:lnTo>
                    <a:lnTo>
                      <a:pt x="320" y="425"/>
                    </a:lnTo>
                    <a:lnTo>
                      <a:pt x="320" y="434"/>
                    </a:lnTo>
                    <a:lnTo>
                      <a:pt x="322" y="443"/>
                    </a:lnTo>
                    <a:lnTo>
                      <a:pt x="327" y="451"/>
                    </a:lnTo>
                    <a:lnTo>
                      <a:pt x="331" y="459"/>
                    </a:lnTo>
                    <a:lnTo>
                      <a:pt x="338" y="465"/>
                    </a:lnTo>
                    <a:lnTo>
                      <a:pt x="346" y="470"/>
                    </a:lnTo>
                    <a:lnTo>
                      <a:pt x="356" y="473"/>
                    </a:lnTo>
                    <a:lnTo>
                      <a:pt x="365" y="474"/>
                    </a:lnTo>
                    <a:lnTo>
                      <a:pt x="374" y="474"/>
                    </a:lnTo>
                    <a:lnTo>
                      <a:pt x="383" y="472"/>
                    </a:lnTo>
                    <a:lnTo>
                      <a:pt x="391" y="467"/>
                    </a:lnTo>
                    <a:lnTo>
                      <a:pt x="399" y="463"/>
                    </a:lnTo>
                    <a:lnTo>
                      <a:pt x="405" y="456"/>
                    </a:lnTo>
                    <a:lnTo>
                      <a:pt x="410" y="448"/>
                    </a:lnTo>
                    <a:lnTo>
                      <a:pt x="413" y="439"/>
                    </a:lnTo>
                    <a:lnTo>
                      <a:pt x="441" y="328"/>
                    </a:lnTo>
                    <a:lnTo>
                      <a:pt x="466" y="323"/>
                    </a:lnTo>
                    <a:lnTo>
                      <a:pt x="729" y="632"/>
                    </a:lnTo>
                    <a:lnTo>
                      <a:pt x="744" y="655"/>
                    </a:lnTo>
                    <a:lnTo>
                      <a:pt x="756" y="678"/>
                    </a:lnTo>
                    <a:lnTo>
                      <a:pt x="767" y="702"/>
                    </a:lnTo>
                    <a:lnTo>
                      <a:pt x="776" y="726"/>
                    </a:lnTo>
                    <a:lnTo>
                      <a:pt x="783" y="753"/>
                    </a:lnTo>
                    <a:lnTo>
                      <a:pt x="788" y="778"/>
                    </a:lnTo>
                    <a:lnTo>
                      <a:pt x="791" y="806"/>
                    </a:lnTo>
                    <a:lnTo>
                      <a:pt x="792" y="832"/>
                    </a:lnTo>
                    <a:lnTo>
                      <a:pt x="790" y="868"/>
                    </a:lnTo>
                    <a:lnTo>
                      <a:pt x="785" y="903"/>
                    </a:lnTo>
                    <a:lnTo>
                      <a:pt x="776" y="936"/>
                    </a:lnTo>
                    <a:lnTo>
                      <a:pt x="764" y="967"/>
                    </a:lnTo>
                    <a:lnTo>
                      <a:pt x="751" y="998"/>
                    </a:lnTo>
                    <a:lnTo>
                      <a:pt x="732" y="1027"/>
                    </a:lnTo>
                    <a:lnTo>
                      <a:pt x="713" y="1053"/>
                    </a:lnTo>
                    <a:lnTo>
                      <a:pt x="691" y="1078"/>
                    </a:lnTo>
                    <a:lnTo>
                      <a:pt x="665" y="1101"/>
                    </a:lnTo>
                    <a:lnTo>
                      <a:pt x="639" y="1120"/>
                    </a:lnTo>
                    <a:lnTo>
                      <a:pt x="610" y="1137"/>
                    </a:lnTo>
                    <a:lnTo>
                      <a:pt x="580" y="1152"/>
                    </a:lnTo>
                    <a:lnTo>
                      <a:pt x="548" y="1164"/>
                    </a:lnTo>
                    <a:lnTo>
                      <a:pt x="515" y="1173"/>
                    </a:lnTo>
                    <a:lnTo>
                      <a:pt x="480" y="1178"/>
                    </a:lnTo>
                    <a:lnTo>
                      <a:pt x="444" y="1180"/>
                    </a:lnTo>
                    <a:lnTo>
                      <a:pt x="427" y="1180"/>
                    </a:lnTo>
                    <a:lnTo>
                      <a:pt x="410" y="1179"/>
                    </a:lnTo>
                    <a:lnTo>
                      <a:pt x="392" y="1177"/>
                    </a:lnTo>
                    <a:lnTo>
                      <a:pt x="375" y="1173"/>
                    </a:lnTo>
                    <a:lnTo>
                      <a:pt x="359" y="1170"/>
                    </a:lnTo>
                    <a:lnTo>
                      <a:pt x="343" y="1165"/>
                    </a:lnTo>
                    <a:lnTo>
                      <a:pt x="327" y="1160"/>
                    </a:lnTo>
                    <a:lnTo>
                      <a:pt x="311" y="1154"/>
                    </a:lnTo>
                    <a:lnTo>
                      <a:pt x="296" y="1147"/>
                    </a:lnTo>
                    <a:lnTo>
                      <a:pt x="280" y="1140"/>
                    </a:lnTo>
                    <a:lnTo>
                      <a:pt x="266" y="1132"/>
                    </a:lnTo>
                    <a:lnTo>
                      <a:pt x="251" y="1122"/>
                    </a:lnTo>
                    <a:lnTo>
                      <a:pt x="237" y="1112"/>
                    </a:lnTo>
                    <a:lnTo>
                      <a:pt x="223" y="1102"/>
                    </a:lnTo>
                    <a:lnTo>
                      <a:pt x="210" y="1090"/>
                    </a:lnTo>
                    <a:lnTo>
                      <a:pt x="198" y="1079"/>
                    </a:lnTo>
                    <a:lnTo>
                      <a:pt x="175" y="1052"/>
                    </a:lnTo>
                    <a:lnTo>
                      <a:pt x="154" y="1025"/>
                    </a:lnTo>
                    <a:lnTo>
                      <a:pt x="136" y="996"/>
                    </a:lnTo>
                    <a:lnTo>
                      <a:pt x="122" y="965"/>
                    </a:lnTo>
                    <a:lnTo>
                      <a:pt x="110" y="934"/>
                    </a:lnTo>
                    <a:lnTo>
                      <a:pt x="102" y="900"/>
                    </a:lnTo>
                    <a:lnTo>
                      <a:pt x="96" y="867"/>
                    </a:lnTo>
                    <a:lnTo>
                      <a:pt x="95" y="832"/>
                    </a:lnTo>
                    <a:lnTo>
                      <a:pt x="96" y="810"/>
                    </a:lnTo>
                    <a:lnTo>
                      <a:pt x="98" y="790"/>
                    </a:lnTo>
                    <a:lnTo>
                      <a:pt x="101" y="769"/>
                    </a:lnTo>
                    <a:lnTo>
                      <a:pt x="106" y="748"/>
                    </a:lnTo>
                    <a:lnTo>
                      <a:pt x="12" y="730"/>
                    </a:lnTo>
                    <a:lnTo>
                      <a:pt x="7" y="754"/>
                    </a:lnTo>
                    <a:lnTo>
                      <a:pt x="3" y="779"/>
                    </a:lnTo>
                    <a:lnTo>
                      <a:pt x="1" y="806"/>
                    </a:lnTo>
                    <a:lnTo>
                      <a:pt x="0" y="832"/>
                    </a:lnTo>
                    <a:lnTo>
                      <a:pt x="2" y="876"/>
                    </a:lnTo>
                    <a:lnTo>
                      <a:pt x="8" y="920"/>
                    </a:lnTo>
                    <a:lnTo>
                      <a:pt x="19" y="961"/>
                    </a:lnTo>
                    <a:lnTo>
                      <a:pt x="33" y="1002"/>
                    </a:lnTo>
                    <a:lnTo>
                      <a:pt x="52" y="1041"/>
                    </a:lnTo>
                    <a:lnTo>
                      <a:pt x="75" y="1078"/>
                    </a:lnTo>
                    <a:lnTo>
                      <a:pt x="100" y="1113"/>
                    </a:lnTo>
                    <a:lnTo>
                      <a:pt x="130" y="1146"/>
                    </a:lnTo>
                    <a:lnTo>
                      <a:pt x="146" y="1160"/>
                    </a:lnTo>
                    <a:lnTo>
                      <a:pt x="162" y="1175"/>
                    </a:lnTo>
                    <a:lnTo>
                      <a:pt x="179" y="1189"/>
                    </a:lnTo>
                    <a:lnTo>
                      <a:pt x="198" y="1201"/>
                    </a:lnTo>
                    <a:lnTo>
                      <a:pt x="216" y="1213"/>
                    </a:lnTo>
                    <a:lnTo>
                      <a:pt x="235" y="1224"/>
                    </a:lnTo>
                    <a:lnTo>
                      <a:pt x="254" y="1233"/>
                    </a:lnTo>
                    <a:lnTo>
                      <a:pt x="274" y="1242"/>
                    </a:lnTo>
                    <a:lnTo>
                      <a:pt x="295" y="1250"/>
                    </a:lnTo>
                    <a:lnTo>
                      <a:pt x="315" y="1256"/>
                    </a:lnTo>
                    <a:lnTo>
                      <a:pt x="336" y="1262"/>
                    </a:lnTo>
                    <a:lnTo>
                      <a:pt x="357" y="1268"/>
                    </a:lnTo>
                    <a:lnTo>
                      <a:pt x="379" y="1271"/>
                    </a:lnTo>
                    <a:lnTo>
                      <a:pt x="401" y="1273"/>
                    </a:lnTo>
                    <a:lnTo>
                      <a:pt x="422" y="1276"/>
                    </a:lnTo>
                    <a:lnTo>
                      <a:pt x="444" y="1276"/>
                    </a:lnTo>
                    <a:lnTo>
                      <a:pt x="466" y="1276"/>
                    </a:lnTo>
                    <a:lnTo>
                      <a:pt x="488" y="1273"/>
                    </a:lnTo>
                    <a:lnTo>
                      <a:pt x="510" y="1271"/>
                    </a:lnTo>
                    <a:lnTo>
                      <a:pt x="532" y="1268"/>
                    </a:lnTo>
                    <a:lnTo>
                      <a:pt x="553" y="1262"/>
                    </a:lnTo>
                    <a:lnTo>
                      <a:pt x="573" y="1256"/>
                    </a:lnTo>
                    <a:lnTo>
                      <a:pt x="594" y="1250"/>
                    </a:lnTo>
                    <a:lnTo>
                      <a:pt x="615" y="1242"/>
                    </a:lnTo>
                    <a:lnTo>
                      <a:pt x="634" y="1233"/>
                    </a:lnTo>
                    <a:lnTo>
                      <a:pt x="653" y="1224"/>
                    </a:lnTo>
                    <a:lnTo>
                      <a:pt x="672" y="1213"/>
                    </a:lnTo>
                    <a:lnTo>
                      <a:pt x="691" y="1201"/>
                    </a:lnTo>
                    <a:lnTo>
                      <a:pt x="708" y="1189"/>
                    </a:lnTo>
                    <a:lnTo>
                      <a:pt x="725" y="1175"/>
                    </a:lnTo>
                    <a:lnTo>
                      <a:pt x="741" y="1160"/>
                    </a:lnTo>
                    <a:lnTo>
                      <a:pt x="758" y="1146"/>
                    </a:lnTo>
                    <a:lnTo>
                      <a:pt x="788" y="1113"/>
                    </a:lnTo>
                    <a:lnTo>
                      <a:pt x="813" y="1078"/>
                    </a:lnTo>
                    <a:lnTo>
                      <a:pt x="836" y="1041"/>
                    </a:lnTo>
                    <a:lnTo>
                      <a:pt x="854" y="1002"/>
                    </a:lnTo>
                    <a:lnTo>
                      <a:pt x="868" y="961"/>
                    </a:lnTo>
                    <a:lnTo>
                      <a:pt x="880" y="920"/>
                    </a:lnTo>
                    <a:lnTo>
                      <a:pt x="885" y="876"/>
                    </a:lnTo>
                    <a:lnTo>
                      <a:pt x="888" y="832"/>
                    </a:lnTo>
                    <a:lnTo>
                      <a:pt x="887" y="798"/>
                    </a:lnTo>
                    <a:lnTo>
                      <a:pt x="883" y="763"/>
                    </a:lnTo>
                    <a:lnTo>
                      <a:pt x="876" y="730"/>
                    </a:lnTo>
                    <a:lnTo>
                      <a:pt x="867" y="696"/>
                    </a:lnTo>
                    <a:lnTo>
                      <a:pt x="855" y="665"/>
                    </a:lnTo>
                    <a:lnTo>
                      <a:pt x="842" y="634"/>
                    </a:lnTo>
                    <a:lnTo>
                      <a:pt x="826" y="604"/>
                    </a:lnTo>
                    <a:lnTo>
                      <a:pt x="806" y="576"/>
                    </a:lnTo>
                    <a:close/>
                  </a:path>
                </a:pathLst>
              </a:custGeom>
              <a:solidFill>
                <a:srgbClr val="000000"/>
              </a:solidFill>
              <a:ln w="9525">
                <a:noFill/>
                <a:round/>
                <a:headEnd/>
                <a:tailEnd/>
              </a:ln>
            </p:spPr>
            <p:txBody>
              <a:bodyPr/>
              <a:lstStyle/>
              <a:p>
                <a:endParaRPr lang="en-US"/>
              </a:p>
            </p:txBody>
          </p:sp>
        </p:grpSp>
      </p:grpSp>
      <p:pic>
        <p:nvPicPr>
          <p:cNvPr id="57" name="Picture 10" descr="C:\Users\Dr. G\AppData\Local\Microsoft\Windows\Temporary Internet Files\Content.IE5\16672KL3\MC900056804[1].wmf"/>
          <p:cNvPicPr>
            <a:picLocks noChangeAspect="1" noChangeArrowheads="1"/>
          </p:cNvPicPr>
          <p:nvPr/>
        </p:nvPicPr>
        <p:blipFill>
          <a:blip r:embed="rId9" cstate="print"/>
          <a:srcRect/>
          <a:stretch>
            <a:fillRect/>
          </a:stretch>
        </p:blipFill>
        <p:spPr bwMode="auto">
          <a:xfrm>
            <a:off x="4929188" y="3429000"/>
            <a:ext cx="565150" cy="1063625"/>
          </a:xfrm>
          <a:prstGeom prst="rect">
            <a:avLst/>
          </a:prstGeom>
          <a:noFill/>
          <a:ln w="9525">
            <a:noFill/>
            <a:miter lim="800000"/>
            <a:headEnd/>
            <a:tailEnd/>
          </a:ln>
        </p:spPr>
      </p:pic>
      <p:grpSp>
        <p:nvGrpSpPr>
          <p:cNvPr id="55" name="Group 53"/>
          <p:cNvGrpSpPr>
            <a:grpSpLocks/>
          </p:cNvGrpSpPr>
          <p:nvPr/>
        </p:nvGrpSpPr>
        <p:grpSpPr bwMode="auto">
          <a:xfrm>
            <a:off x="2786063" y="1500188"/>
            <a:ext cx="1828800" cy="2454275"/>
            <a:chOff x="5833148" y="1260405"/>
            <a:chExt cx="1909278" cy="3225381"/>
          </a:xfrm>
        </p:grpSpPr>
        <p:sp>
          <p:nvSpPr>
            <p:cNvPr id="10281" name="Freeform 9"/>
            <p:cNvSpPr>
              <a:spLocks/>
            </p:cNvSpPr>
            <p:nvPr/>
          </p:nvSpPr>
          <p:spPr bwMode="auto">
            <a:xfrm>
              <a:off x="6507419" y="1758578"/>
              <a:ext cx="421709" cy="681223"/>
            </a:xfrm>
            <a:custGeom>
              <a:avLst/>
              <a:gdLst>
                <a:gd name="T0" fmla="*/ 49 w 182"/>
                <a:gd name="T1" fmla="*/ 19 h 294"/>
                <a:gd name="T2" fmla="*/ 148 w 182"/>
                <a:gd name="T3" fmla="*/ 0 h 294"/>
                <a:gd name="T4" fmla="*/ 182 w 182"/>
                <a:gd name="T5" fmla="*/ 0 h 294"/>
                <a:gd name="T6" fmla="*/ 156 w 182"/>
                <a:gd name="T7" fmla="*/ 25 h 294"/>
                <a:gd name="T8" fmla="*/ 74 w 182"/>
                <a:gd name="T9" fmla="*/ 294 h 294"/>
                <a:gd name="T10" fmla="*/ 70 w 182"/>
                <a:gd name="T11" fmla="*/ 292 h 294"/>
                <a:gd name="T12" fmla="*/ 65 w 182"/>
                <a:gd name="T13" fmla="*/ 291 h 294"/>
                <a:gd name="T14" fmla="*/ 56 w 182"/>
                <a:gd name="T15" fmla="*/ 285 h 294"/>
                <a:gd name="T16" fmla="*/ 46 w 182"/>
                <a:gd name="T17" fmla="*/ 280 h 294"/>
                <a:gd name="T18" fmla="*/ 35 w 182"/>
                <a:gd name="T19" fmla="*/ 273 h 294"/>
                <a:gd name="T20" fmla="*/ 28 w 182"/>
                <a:gd name="T21" fmla="*/ 269 h 294"/>
                <a:gd name="T22" fmla="*/ 21 w 182"/>
                <a:gd name="T23" fmla="*/ 264 h 294"/>
                <a:gd name="T24" fmla="*/ 19 w 182"/>
                <a:gd name="T25" fmla="*/ 262 h 294"/>
                <a:gd name="T26" fmla="*/ 17 w 182"/>
                <a:gd name="T27" fmla="*/ 257 h 294"/>
                <a:gd name="T28" fmla="*/ 17 w 182"/>
                <a:gd name="T29" fmla="*/ 250 h 294"/>
                <a:gd name="T30" fmla="*/ 15 w 182"/>
                <a:gd name="T31" fmla="*/ 243 h 294"/>
                <a:gd name="T32" fmla="*/ 15 w 182"/>
                <a:gd name="T33" fmla="*/ 237 h 294"/>
                <a:gd name="T34" fmla="*/ 15 w 182"/>
                <a:gd name="T35" fmla="*/ 230 h 294"/>
                <a:gd name="T36" fmla="*/ 15 w 182"/>
                <a:gd name="T37" fmla="*/ 223 h 294"/>
                <a:gd name="T38" fmla="*/ 14 w 182"/>
                <a:gd name="T39" fmla="*/ 214 h 294"/>
                <a:gd name="T40" fmla="*/ 14 w 182"/>
                <a:gd name="T41" fmla="*/ 204 h 294"/>
                <a:gd name="T42" fmla="*/ 12 w 182"/>
                <a:gd name="T43" fmla="*/ 195 h 294"/>
                <a:gd name="T44" fmla="*/ 12 w 182"/>
                <a:gd name="T45" fmla="*/ 186 h 294"/>
                <a:gd name="T46" fmla="*/ 10 w 182"/>
                <a:gd name="T47" fmla="*/ 174 h 294"/>
                <a:gd name="T48" fmla="*/ 10 w 182"/>
                <a:gd name="T49" fmla="*/ 165 h 294"/>
                <a:gd name="T50" fmla="*/ 8 w 182"/>
                <a:gd name="T51" fmla="*/ 154 h 294"/>
                <a:gd name="T52" fmla="*/ 8 w 182"/>
                <a:gd name="T53" fmla="*/ 143 h 294"/>
                <a:gd name="T54" fmla="*/ 8 w 182"/>
                <a:gd name="T55" fmla="*/ 138 h 294"/>
                <a:gd name="T56" fmla="*/ 7 w 182"/>
                <a:gd name="T57" fmla="*/ 131 h 294"/>
                <a:gd name="T58" fmla="*/ 7 w 182"/>
                <a:gd name="T59" fmla="*/ 126 h 294"/>
                <a:gd name="T60" fmla="*/ 7 w 182"/>
                <a:gd name="T61" fmla="*/ 122 h 294"/>
                <a:gd name="T62" fmla="*/ 5 w 182"/>
                <a:gd name="T63" fmla="*/ 110 h 294"/>
                <a:gd name="T64" fmla="*/ 5 w 182"/>
                <a:gd name="T65" fmla="*/ 101 h 294"/>
                <a:gd name="T66" fmla="*/ 3 w 182"/>
                <a:gd name="T67" fmla="*/ 90 h 294"/>
                <a:gd name="T68" fmla="*/ 3 w 182"/>
                <a:gd name="T69" fmla="*/ 81 h 294"/>
                <a:gd name="T70" fmla="*/ 1 w 182"/>
                <a:gd name="T71" fmla="*/ 71 h 294"/>
                <a:gd name="T72" fmla="*/ 1 w 182"/>
                <a:gd name="T73" fmla="*/ 64 h 294"/>
                <a:gd name="T74" fmla="*/ 1 w 182"/>
                <a:gd name="T75" fmla="*/ 55 h 294"/>
                <a:gd name="T76" fmla="*/ 1 w 182"/>
                <a:gd name="T77" fmla="*/ 49 h 294"/>
                <a:gd name="T78" fmla="*/ 0 w 182"/>
                <a:gd name="T79" fmla="*/ 42 h 294"/>
                <a:gd name="T80" fmla="*/ 0 w 182"/>
                <a:gd name="T81" fmla="*/ 39 h 294"/>
                <a:gd name="T82" fmla="*/ 0 w 182"/>
                <a:gd name="T83" fmla="*/ 32 h 294"/>
                <a:gd name="T84" fmla="*/ 0 w 182"/>
                <a:gd name="T85" fmla="*/ 28 h 294"/>
                <a:gd name="T86" fmla="*/ 49 w 182"/>
                <a:gd name="T87" fmla="*/ 19 h 294"/>
                <a:gd name="T88" fmla="*/ 49 w 182"/>
                <a:gd name="T89" fmla="*/ 19 h 2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2"/>
                <a:gd name="T136" fmla="*/ 0 h 294"/>
                <a:gd name="T137" fmla="*/ 182 w 182"/>
                <a:gd name="T138" fmla="*/ 294 h 2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2" h="294">
                  <a:moveTo>
                    <a:pt x="49" y="19"/>
                  </a:moveTo>
                  <a:lnTo>
                    <a:pt x="148" y="0"/>
                  </a:lnTo>
                  <a:lnTo>
                    <a:pt x="182" y="0"/>
                  </a:lnTo>
                  <a:lnTo>
                    <a:pt x="156" y="25"/>
                  </a:lnTo>
                  <a:lnTo>
                    <a:pt x="74" y="294"/>
                  </a:lnTo>
                  <a:lnTo>
                    <a:pt x="70" y="292"/>
                  </a:lnTo>
                  <a:lnTo>
                    <a:pt x="65" y="291"/>
                  </a:lnTo>
                  <a:lnTo>
                    <a:pt x="56" y="285"/>
                  </a:lnTo>
                  <a:lnTo>
                    <a:pt x="46" y="280"/>
                  </a:lnTo>
                  <a:lnTo>
                    <a:pt x="35" y="273"/>
                  </a:lnTo>
                  <a:lnTo>
                    <a:pt x="28" y="269"/>
                  </a:lnTo>
                  <a:lnTo>
                    <a:pt x="21" y="264"/>
                  </a:lnTo>
                  <a:lnTo>
                    <a:pt x="19" y="262"/>
                  </a:lnTo>
                  <a:lnTo>
                    <a:pt x="17" y="257"/>
                  </a:lnTo>
                  <a:lnTo>
                    <a:pt x="17" y="250"/>
                  </a:lnTo>
                  <a:lnTo>
                    <a:pt x="15" y="243"/>
                  </a:lnTo>
                  <a:lnTo>
                    <a:pt x="15" y="237"/>
                  </a:lnTo>
                  <a:lnTo>
                    <a:pt x="15" y="230"/>
                  </a:lnTo>
                  <a:lnTo>
                    <a:pt x="15" y="223"/>
                  </a:lnTo>
                  <a:lnTo>
                    <a:pt x="14" y="214"/>
                  </a:lnTo>
                  <a:lnTo>
                    <a:pt x="14" y="204"/>
                  </a:lnTo>
                  <a:lnTo>
                    <a:pt x="12" y="195"/>
                  </a:lnTo>
                  <a:lnTo>
                    <a:pt x="12" y="186"/>
                  </a:lnTo>
                  <a:lnTo>
                    <a:pt x="10" y="174"/>
                  </a:lnTo>
                  <a:lnTo>
                    <a:pt x="10" y="165"/>
                  </a:lnTo>
                  <a:lnTo>
                    <a:pt x="8" y="154"/>
                  </a:lnTo>
                  <a:lnTo>
                    <a:pt x="8" y="143"/>
                  </a:lnTo>
                  <a:lnTo>
                    <a:pt x="8" y="138"/>
                  </a:lnTo>
                  <a:lnTo>
                    <a:pt x="7" y="131"/>
                  </a:lnTo>
                  <a:lnTo>
                    <a:pt x="7" y="126"/>
                  </a:lnTo>
                  <a:lnTo>
                    <a:pt x="7" y="122"/>
                  </a:lnTo>
                  <a:lnTo>
                    <a:pt x="5" y="110"/>
                  </a:lnTo>
                  <a:lnTo>
                    <a:pt x="5" y="101"/>
                  </a:lnTo>
                  <a:lnTo>
                    <a:pt x="3" y="90"/>
                  </a:lnTo>
                  <a:lnTo>
                    <a:pt x="3" y="81"/>
                  </a:lnTo>
                  <a:lnTo>
                    <a:pt x="1" y="71"/>
                  </a:lnTo>
                  <a:lnTo>
                    <a:pt x="1" y="64"/>
                  </a:lnTo>
                  <a:lnTo>
                    <a:pt x="1" y="55"/>
                  </a:lnTo>
                  <a:lnTo>
                    <a:pt x="1" y="49"/>
                  </a:lnTo>
                  <a:lnTo>
                    <a:pt x="0" y="42"/>
                  </a:lnTo>
                  <a:lnTo>
                    <a:pt x="0" y="39"/>
                  </a:lnTo>
                  <a:lnTo>
                    <a:pt x="0" y="32"/>
                  </a:lnTo>
                  <a:lnTo>
                    <a:pt x="0" y="28"/>
                  </a:lnTo>
                  <a:lnTo>
                    <a:pt x="49" y="19"/>
                  </a:lnTo>
                  <a:close/>
                </a:path>
              </a:pathLst>
            </a:custGeom>
            <a:solidFill>
              <a:srgbClr val="FFFFFF"/>
            </a:solidFill>
            <a:ln w="9525">
              <a:noFill/>
              <a:round/>
              <a:headEnd/>
              <a:tailEnd/>
            </a:ln>
          </p:spPr>
          <p:txBody>
            <a:bodyPr/>
            <a:lstStyle/>
            <a:p>
              <a:endParaRPr lang="en-US"/>
            </a:p>
          </p:txBody>
        </p:sp>
        <p:sp>
          <p:nvSpPr>
            <p:cNvPr id="10282" name="Freeform 12"/>
            <p:cNvSpPr>
              <a:spLocks/>
            </p:cNvSpPr>
            <p:nvPr/>
          </p:nvSpPr>
          <p:spPr bwMode="auto">
            <a:xfrm>
              <a:off x="7146935" y="2349434"/>
              <a:ext cx="553783" cy="456466"/>
            </a:xfrm>
            <a:custGeom>
              <a:avLst/>
              <a:gdLst>
                <a:gd name="T0" fmla="*/ 0 w 239"/>
                <a:gd name="T1" fmla="*/ 0 h 197"/>
                <a:gd name="T2" fmla="*/ 239 w 239"/>
                <a:gd name="T3" fmla="*/ 66 h 197"/>
                <a:gd name="T4" fmla="*/ 206 w 239"/>
                <a:gd name="T5" fmla="*/ 197 h 197"/>
                <a:gd name="T6" fmla="*/ 9 w 239"/>
                <a:gd name="T7" fmla="*/ 142 h 197"/>
                <a:gd name="T8" fmla="*/ 14 w 239"/>
                <a:gd name="T9" fmla="*/ 30 h 197"/>
                <a:gd name="T10" fmla="*/ 0 w 239"/>
                <a:gd name="T11" fmla="*/ 0 h 197"/>
                <a:gd name="T12" fmla="*/ 0 w 239"/>
                <a:gd name="T13" fmla="*/ 0 h 197"/>
                <a:gd name="T14" fmla="*/ 0 60000 65536"/>
                <a:gd name="T15" fmla="*/ 0 60000 65536"/>
                <a:gd name="T16" fmla="*/ 0 60000 65536"/>
                <a:gd name="T17" fmla="*/ 0 60000 65536"/>
                <a:gd name="T18" fmla="*/ 0 60000 65536"/>
                <a:gd name="T19" fmla="*/ 0 60000 65536"/>
                <a:gd name="T20" fmla="*/ 0 60000 65536"/>
                <a:gd name="T21" fmla="*/ 0 w 239"/>
                <a:gd name="T22" fmla="*/ 0 h 197"/>
                <a:gd name="T23" fmla="*/ 239 w 23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97">
                  <a:moveTo>
                    <a:pt x="0" y="0"/>
                  </a:moveTo>
                  <a:lnTo>
                    <a:pt x="239" y="66"/>
                  </a:lnTo>
                  <a:lnTo>
                    <a:pt x="206" y="197"/>
                  </a:lnTo>
                  <a:lnTo>
                    <a:pt x="9" y="142"/>
                  </a:lnTo>
                  <a:lnTo>
                    <a:pt x="14" y="30"/>
                  </a:lnTo>
                  <a:lnTo>
                    <a:pt x="0" y="0"/>
                  </a:lnTo>
                  <a:close/>
                </a:path>
              </a:pathLst>
            </a:custGeom>
            <a:solidFill>
              <a:srgbClr val="669EE6"/>
            </a:solidFill>
            <a:ln w="9525">
              <a:noFill/>
              <a:round/>
              <a:headEnd/>
              <a:tailEnd/>
            </a:ln>
          </p:spPr>
          <p:txBody>
            <a:bodyPr/>
            <a:lstStyle/>
            <a:p>
              <a:endParaRPr lang="en-US"/>
            </a:p>
          </p:txBody>
        </p:sp>
        <p:sp>
          <p:nvSpPr>
            <p:cNvPr id="10283" name="Freeform 18"/>
            <p:cNvSpPr>
              <a:spLocks/>
            </p:cNvSpPr>
            <p:nvPr/>
          </p:nvSpPr>
          <p:spPr bwMode="auto">
            <a:xfrm>
              <a:off x="6572298" y="1466625"/>
              <a:ext cx="356831" cy="356831"/>
            </a:xfrm>
            <a:custGeom>
              <a:avLst/>
              <a:gdLst>
                <a:gd name="T0" fmla="*/ 0 w 154"/>
                <a:gd name="T1" fmla="*/ 12 h 154"/>
                <a:gd name="T2" fmla="*/ 7 w 154"/>
                <a:gd name="T3" fmla="*/ 51 h 154"/>
                <a:gd name="T4" fmla="*/ 44 w 154"/>
                <a:gd name="T5" fmla="*/ 154 h 154"/>
                <a:gd name="T6" fmla="*/ 115 w 154"/>
                <a:gd name="T7" fmla="*/ 117 h 154"/>
                <a:gd name="T8" fmla="*/ 149 w 154"/>
                <a:gd name="T9" fmla="*/ 69 h 154"/>
                <a:gd name="T10" fmla="*/ 154 w 154"/>
                <a:gd name="T11" fmla="*/ 28 h 154"/>
                <a:gd name="T12" fmla="*/ 151 w 154"/>
                <a:gd name="T13" fmla="*/ 26 h 154"/>
                <a:gd name="T14" fmla="*/ 149 w 154"/>
                <a:gd name="T15" fmla="*/ 26 h 154"/>
                <a:gd name="T16" fmla="*/ 143 w 154"/>
                <a:gd name="T17" fmla="*/ 25 h 154"/>
                <a:gd name="T18" fmla="*/ 138 w 154"/>
                <a:gd name="T19" fmla="*/ 23 h 154"/>
                <a:gd name="T20" fmla="*/ 131 w 154"/>
                <a:gd name="T21" fmla="*/ 19 h 154"/>
                <a:gd name="T22" fmla="*/ 126 w 154"/>
                <a:gd name="T23" fmla="*/ 18 h 154"/>
                <a:gd name="T24" fmla="*/ 117 w 154"/>
                <a:gd name="T25" fmla="*/ 16 h 154"/>
                <a:gd name="T26" fmla="*/ 110 w 154"/>
                <a:gd name="T27" fmla="*/ 14 h 154"/>
                <a:gd name="T28" fmla="*/ 101 w 154"/>
                <a:gd name="T29" fmla="*/ 11 h 154"/>
                <a:gd name="T30" fmla="*/ 92 w 154"/>
                <a:gd name="T31" fmla="*/ 7 h 154"/>
                <a:gd name="T32" fmla="*/ 85 w 154"/>
                <a:gd name="T33" fmla="*/ 5 h 154"/>
                <a:gd name="T34" fmla="*/ 78 w 154"/>
                <a:gd name="T35" fmla="*/ 3 h 154"/>
                <a:gd name="T36" fmla="*/ 73 w 154"/>
                <a:gd name="T37" fmla="*/ 2 h 154"/>
                <a:gd name="T38" fmla="*/ 67 w 154"/>
                <a:gd name="T39" fmla="*/ 0 h 154"/>
                <a:gd name="T40" fmla="*/ 64 w 154"/>
                <a:gd name="T41" fmla="*/ 0 h 154"/>
                <a:gd name="T42" fmla="*/ 58 w 154"/>
                <a:gd name="T43" fmla="*/ 0 h 154"/>
                <a:gd name="T44" fmla="*/ 51 w 154"/>
                <a:gd name="T45" fmla="*/ 2 h 154"/>
                <a:gd name="T46" fmla="*/ 46 w 154"/>
                <a:gd name="T47" fmla="*/ 2 h 154"/>
                <a:gd name="T48" fmla="*/ 41 w 154"/>
                <a:gd name="T49" fmla="*/ 3 h 154"/>
                <a:gd name="T50" fmla="*/ 35 w 154"/>
                <a:gd name="T51" fmla="*/ 3 h 154"/>
                <a:gd name="T52" fmla="*/ 30 w 154"/>
                <a:gd name="T53" fmla="*/ 5 h 154"/>
                <a:gd name="T54" fmla="*/ 23 w 154"/>
                <a:gd name="T55" fmla="*/ 5 h 154"/>
                <a:gd name="T56" fmla="*/ 18 w 154"/>
                <a:gd name="T57" fmla="*/ 7 h 154"/>
                <a:gd name="T58" fmla="*/ 12 w 154"/>
                <a:gd name="T59" fmla="*/ 7 h 154"/>
                <a:gd name="T60" fmla="*/ 9 w 154"/>
                <a:gd name="T61" fmla="*/ 11 h 154"/>
                <a:gd name="T62" fmla="*/ 2 w 154"/>
                <a:gd name="T63" fmla="*/ 11 h 154"/>
                <a:gd name="T64" fmla="*/ 0 w 154"/>
                <a:gd name="T65" fmla="*/ 12 h 154"/>
                <a:gd name="T66" fmla="*/ 0 w 154"/>
                <a:gd name="T67" fmla="*/ 12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0" y="12"/>
                  </a:moveTo>
                  <a:lnTo>
                    <a:pt x="7" y="51"/>
                  </a:lnTo>
                  <a:lnTo>
                    <a:pt x="44" y="154"/>
                  </a:lnTo>
                  <a:lnTo>
                    <a:pt x="115" y="117"/>
                  </a:lnTo>
                  <a:lnTo>
                    <a:pt x="149" y="69"/>
                  </a:lnTo>
                  <a:lnTo>
                    <a:pt x="154" y="28"/>
                  </a:lnTo>
                  <a:lnTo>
                    <a:pt x="151" y="26"/>
                  </a:lnTo>
                  <a:lnTo>
                    <a:pt x="149" y="26"/>
                  </a:lnTo>
                  <a:lnTo>
                    <a:pt x="143" y="25"/>
                  </a:lnTo>
                  <a:lnTo>
                    <a:pt x="138" y="23"/>
                  </a:lnTo>
                  <a:lnTo>
                    <a:pt x="131" y="19"/>
                  </a:lnTo>
                  <a:lnTo>
                    <a:pt x="126" y="18"/>
                  </a:lnTo>
                  <a:lnTo>
                    <a:pt x="117" y="16"/>
                  </a:lnTo>
                  <a:lnTo>
                    <a:pt x="110" y="14"/>
                  </a:lnTo>
                  <a:lnTo>
                    <a:pt x="101" y="11"/>
                  </a:lnTo>
                  <a:lnTo>
                    <a:pt x="92" y="7"/>
                  </a:lnTo>
                  <a:lnTo>
                    <a:pt x="85" y="5"/>
                  </a:lnTo>
                  <a:lnTo>
                    <a:pt x="78" y="3"/>
                  </a:lnTo>
                  <a:lnTo>
                    <a:pt x="73" y="2"/>
                  </a:lnTo>
                  <a:lnTo>
                    <a:pt x="67" y="0"/>
                  </a:lnTo>
                  <a:lnTo>
                    <a:pt x="64" y="0"/>
                  </a:lnTo>
                  <a:lnTo>
                    <a:pt x="58" y="0"/>
                  </a:lnTo>
                  <a:lnTo>
                    <a:pt x="51" y="2"/>
                  </a:lnTo>
                  <a:lnTo>
                    <a:pt x="46" y="2"/>
                  </a:lnTo>
                  <a:lnTo>
                    <a:pt x="41" y="3"/>
                  </a:lnTo>
                  <a:lnTo>
                    <a:pt x="35" y="3"/>
                  </a:lnTo>
                  <a:lnTo>
                    <a:pt x="30" y="5"/>
                  </a:lnTo>
                  <a:lnTo>
                    <a:pt x="23" y="5"/>
                  </a:lnTo>
                  <a:lnTo>
                    <a:pt x="18" y="7"/>
                  </a:lnTo>
                  <a:lnTo>
                    <a:pt x="12" y="7"/>
                  </a:lnTo>
                  <a:lnTo>
                    <a:pt x="9" y="11"/>
                  </a:lnTo>
                  <a:lnTo>
                    <a:pt x="2" y="11"/>
                  </a:lnTo>
                  <a:lnTo>
                    <a:pt x="0" y="12"/>
                  </a:lnTo>
                  <a:close/>
                </a:path>
              </a:pathLst>
            </a:custGeom>
            <a:solidFill>
              <a:srgbClr val="FFE6D9"/>
            </a:solidFill>
            <a:ln w="9525">
              <a:noFill/>
              <a:round/>
              <a:headEnd/>
              <a:tailEnd/>
            </a:ln>
          </p:spPr>
          <p:txBody>
            <a:bodyPr/>
            <a:lstStyle/>
            <a:p>
              <a:endParaRPr lang="en-US"/>
            </a:p>
          </p:txBody>
        </p:sp>
        <p:sp>
          <p:nvSpPr>
            <p:cNvPr id="10284" name="Freeform 19"/>
            <p:cNvSpPr>
              <a:spLocks/>
            </p:cNvSpPr>
            <p:nvPr/>
          </p:nvSpPr>
          <p:spPr bwMode="auto">
            <a:xfrm>
              <a:off x="6583883" y="1313698"/>
              <a:ext cx="391587" cy="264148"/>
            </a:xfrm>
            <a:custGeom>
              <a:avLst/>
              <a:gdLst>
                <a:gd name="T0" fmla="*/ 0 w 169"/>
                <a:gd name="T1" fmla="*/ 78 h 114"/>
                <a:gd name="T2" fmla="*/ 7 w 169"/>
                <a:gd name="T3" fmla="*/ 48 h 114"/>
                <a:gd name="T4" fmla="*/ 62 w 169"/>
                <a:gd name="T5" fmla="*/ 0 h 114"/>
                <a:gd name="T6" fmla="*/ 110 w 169"/>
                <a:gd name="T7" fmla="*/ 25 h 114"/>
                <a:gd name="T8" fmla="*/ 158 w 169"/>
                <a:gd name="T9" fmla="*/ 27 h 114"/>
                <a:gd name="T10" fmla="*/ 169 w 169"/>
                <a:gd name="T11" fmla="*/ 77 h 114"/>
                <a:gd name="T12" fmla="*/ 153 w 169"/>
                <a:gd name="T13" fmla="*/ 114 h 114"/>
                <a:gd name="T14" fmla="*/ 80 w 169"/>
                <a:gd name="T15" fmla="*/ 80 h 114"/>
                <a:gd name="T16" fmla="*/ 0 w 169"/>
                <a:gd name="T17" fmla="*/ 78 h 114"/>
                <a:gd name="T18" fmla="*/ 0 w 169"/>
                <a:gd name="T19" fmla="*/ 78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14"/>
                <a:gd name="T32" fmla="*/ 169 w 169"/>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14">
                  <a:moveTo>
                    <a:pt x="0" y="78"/>
                  </a:moveTo>
                  <a:lnTo>
                    <a:pt x="7" y="48"/>
                  </a:lnTo>
                  <a:lnTo>
                    <a:pt x="62" y="0"/>
                  </a:lnTo>
                  <a:lnTo>
                    <a:pt x="110" y="25"/>
                  </a:lnTo>
                  <a:lnTo>
                    <a:pt x="158" y="27"/>
                  </a:lnTo>
                  <a:lnTo>
                    <a:pt x="169" y="77"/>
                  </a:lnTo>
                  <a:lnTo>
                    <a:pt x="153" y="114"/>
                  </a:lnTo>
                  <a:lnTo>
                    <a:pt x="80" y="80"/>
                  </a:lnTo>
                  <a:lnTo>
                    <a:pt x="0" y="78"/>
                  </a:lnTo>
                  <a:close/>
                </a:path>
              </a:pathLst>
            </a:custGeom>
            <a:solidFill>
              <a:srgbClr val="B3B3B3"/>
            </a:solidFill>
            <a:ln w="9525">
              <a:noFill/>
              <a:round/>
              <a:headEnd/>
              <a:tailEnd/>
            </a:ln>
          </p:spPr>
          <p:txBody>
            <a:bodyPr/>
            <a:lstStyle/>
            <a:p>
              <a:endParaRPr lang="en-US"/>
            </a:p>
          </p:txBody>
        </p:sp>
        <p:sp>
          <p:nvSpPr>
            <p:cNvPr id="10285" name="Freeform 20"/>
            <p:cNvSpPr>
              <a:spLocks/>
            </p:cNvSpPr>
            <p:nvPr/>
          </p:nvSpPr>
          <p:spPr bwMode="auto">
            <a:xfrm>
              <a:off x="6407785" y="1466625"/>
              <a:ext cx="637198" cy="208538"/>
            </a:xfrm>
            <a:custGeom>
              <a:avLst/>
              <a:gdLst>
                <a:gd name="T0" fmla="*/ 51 w 275"/>
                <a:gd name="T1" fmla="*/ 69 h 90"/>
                <a:gd name="T2" fmla="*/ 37 w 275"/>
                <a:gd name="T3" fmla="*/ 62 h 90"/>
                <a:gd name="T4" fmla="*/ 25 w 275"/>
                <a:gd name="T5" fmla="*/ 57 h 90"/>
                <a:gd name="T6" fmla="*/ 14 w 275"/>
                <a:gd name="T7" fmla="*/ 51 h 90"/>
                <a:gd name="T8" fmla="*/ 4 w 275"/>
                <a:gd name="T9" fmla="*/ 42 h 90"/>
                <a:gd name="T10" fmla="*/ 0 w 275"/>
                <a:gd name="T11" fmla="*/ 28 h 90"/>
                <a:gd name="T12" fmla="*/ 12 w 275"/>
                <a:gd name="T13" fmla="*/ 14 h 90"/>
                <a:gd name="T14" fmla="*/ 28 w 275"/>
                <a:gd name="T15" fmla="*/ 7 h 90"/>
                <a:gd name="T16" fmla="*/ 43 w 275"/>
                <a:gd name="T17" fmla="*/ 3 h 90"/>
                <a:gd name="T18" fmla="*/ 53 w 275"/>
                <a:gd name="T19" fmla="*/ 2 h 90"/>
                <a:gd name="T20" fmla="*/ 67 w 275"/>
                <a:gd name="T21" fmla="*/ 0 h 90"/>
                <a:gd name="T22" fmla="*/ 80 w 275"/>
                <a:gd name="T23" fmla="*/ 0 h 90"/>
                <a:gd name="T24" fmla="*/ 94 w 275"/>
                <a:gd name="T25" fmla="*/ 2 h 90"/>
                <a:gd name="T26" fmla="*/ 108 w 275"/>
                <a:gd name="T27" fmla="*/ 2 h 90"/>
                <a:gd name="T28" fmla="*/ 122 w 275"/>
                <a:gd name="T29" fmla="*/ 3 h 90"/>
                <a:gd name="T30" fmla="*/ 138 w 275"/>
                <a:gd name="T31" fmla="*/ 5 h 90"/>
                <a:gd name="T32" fmla="*/ 152 w 275"/>
                <a:gd name="T33" fmla="*/ 9 h 90"/>
                <a:gd name="T34" fmla="*/ 168 w 275"/>
                <a:gd name="T35" fmla="*/ 12 h 90"/>
                <a:gd name="T36" fmla="*/ 184 w 275"/>
                <a:gd name="T37" fmla="*/ 18 h 90"/>
                <a:gd name="T38" fmla="*/ 199 w 275"/>
                <a:gd name="T39" fmla="*/ 23 h 90"/>
                <a:gd name="T40" fmla="*/ 213 w 275"/>
                <a:gd name="T41" fmla="*/ 28 h 90"/>
                <a:gd name="T42" fmla="*/ 227 w 275"/>
                <a:gd name="T43" fmla="*/ 34 h 90"/>
                <a:gd name="T44" fmla="*/ 243 w 275"/>
                <a:gd name="T45" fmla="*/ 42 h 90"/>
                <a:gd name="T46" fmla="*/ 261 w 275"/>
                <a:gd name="T47" fmla="*/ 55 h 90"/>
                <a:gd name="T48" fmla="*/ 271 w 275"/>
                <a:gd name="T49" fmla="*/ 67 h 90"/>
                <a:gd name="T50" fmla="*/ 275 w 275"/>
                <a:gd name="T51" fmla="*/ 81 h 90"/>
                <a:gd name="T52" fmla="*/ 262 w 275"/>
                <a:gd name="T53" fmla="*/ 89 h 90"/>
                <a:gd name="T54" fmla="*/ 250 w 275"/>
                <a:gd name="T55" fmla="*/ 89 h 90"/>
                <a:gd name="T56" fmla="*/ 239 w 275"/>
                <a:gd name="T57" fmla="*/ 89 h 90"/>
                <a:gd name="T58" fmla="*/ 213 w 275"/>
                <a:gd name="T59" fmla="*/ 83 h 90"/>
                <a:gd name="T60" fmla="*/ 218 w 275"/>
                <a:gd name="T61" fmla="*/ 71 h 90"/>
                <a:gd name="T62" fmla="*/ 229 w 275"/>
                <a:gd name="T63" fmla="*/ 69 h 90"/>
                <a:gd name="T64" fmla="*/ 229 w 275"/>
                <a:gd name="T65" fmla="*/ 64 h 90"/>
                <a:gd name="T66" fmla="*/ 222 w 275"/>
                <a:gd name="T67" fmla="*/ 53 h 90"/>
                <a:gd name="T68" fmla="*/ 211 w 275"/>
                <a:gd name="T69" fmla="*/ 46 h 90"/>
                <a:gd name="T70" fmla="*/ 197 w 275"/>
                <a:gd name="T71" fmla="*/ 39 h 90"/>
                <a:gd name="T72" fmla="*/ 181 w 275"/>
                <a:gd name="T73" fmla="*/ 32 h 90"/>
                <a:gd name="T74" fmla="*/ 163 w 275"/>
                <a:gd name="T75" fmla="*/ 26 h 90"/>
                <a:gd name="T76" fmla="*/ 145 w 275"/>
                <a:gd name="T77" fmla="*/ 23 h 90"/>
                <a:gd name="T78" fmla="*/ 126 w 275"/>
                <a:gd name="T79" fmla="*/ 21 h 90"/>
                <a:gd name="T80" fmla="*/ 108 w 275"/>
                <a:gd name="T81" fmla="*/ 23 h 90"/>
                <a:gd name="T82" fmla="*/ 90 w 275"/>
                <a:gd name="T83" fmla="*/ 26 h 90"/>
                <a:gd name="T84" fmla="*/ 80 w 275"/>
                <a:gd name="T85" fmla="*/ 32 h 90"/>
                <a:gd name="T86" fmla="*/ 74 w 275"/>
                <a:gd name="T87" fmla="*/ 41 h 90"/>
                <a:gd name="T88" fmla="*/ 78 w 275"/>
                <a:gd name="T89" fmla="*/ 51 h 90"/>
                <a:gd name="T90" fmla="*/ 87 w 275"/>
                <a:gd name="T91" fmla="*/ 58 h 90"/>
                <a:gd name="T92" fmla="*/ 87 w 275"/>
                <a:gd name="T93" fmla="*/ 74 h 90"/>
                <a:gd name="T94" fmla="*/ 57 w 275"/>
                <a:gd name="T95" fmla="*/ 71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5"/>
                <a:gd name="T145" fmla="*/ 0 h 90"/>
                <a:gd name="T146" fmla="*/ 275 w 275"/>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5" h="90">
                  <a:moveTo>
                    <a:pt x="57" y="71"/>
                  </a:moveTo>
                  <a:lnTo>
                    <a:pt x="51" y="69"/>
                  </a:lnTo>
                  <a:lnTo>
                    <a:pt x="44" y="65"/>
                  </a:lnTo>
                  <a:lnTo>
                    <a:pt x="37" y="62"/>
                  </a:lnTo>
                  <a:lnTo>
                    <a:pt x="32" y="60"/>
                  </a:lnTo>
                  <a:lnTo>
                    <a:pt x="25" y="57"/>
                  </a:lnTo>
                  <a:lnTo>
                    <a:pt x="19" y="55"/>
                  </a:lnTo>
                  <a:lnTo>
                    <a:pt x="14" y="51"/>
                  </a:lnTo>
                  <a:lnTo>
                    <a:pt x="9" y="48"/>
                  </a:lnTo>
                  <a:lnTo>
                    <a:pt x="4" y="42"/>
                  </a:lnTo>
                  <a:lnTo>
                    <a:pt x="2" y="39"/>
                  </a:lnTo>
                  <a:lnTo>
                    <a:pt x="0" y="28"/>
                  </a:lnTo>
                  <a:lnTo>
                    <a:pt x="7" y="19"/>
                  </a:lnTo>
                  <a:lnTo>
                    <a:pt x="12" y="14"/>
                  </a:lnTo>
                  <a:lnTo>
                    <a:pt x="19" y="11"/>
                  </a:lnTo>
                  <a:lnTo>
                    <a:pt x="28" y="7"/>
                  </a:lnTo>
                  <a:lnTo>
                    <a:pt x="37" y="5"/>
                  </a:lnTo>
                  <a:lnTo>
                    <a:pt x="43" y="3"/>
                  </a:lnTo>
                  <a:lnTo>
                    <a:pt x="48" y="2"/>
                  </a:lnTo>
                  <a:lnTo>
                    <a:pt x="53" y="2"/>
                  </a:lnTo>
                  <a:lnTo>
                    <a:pt x="60" y="2"/>
                  </a:lnTo>
                  <a:lnTo>
                    <a:pt x="67" y="0"/>
                  </a:lnTo>
                  <a:lnTo>
                    <a:pt x="73" y="0"/>
                  </a:lnTo>
                  <a:lnTo>
                    <a:pt x="80" y="0"/>
                  </a:lnTo>
                  <a:lnTo>
                    <a:pt x="87" y="2"/>
                  </a:lnTo>
                  <a:lnTo>
                    <a:pt x="94" y="2"/>
                  </a:lnTo>
                  <a:lnTo>
                    <a:pt x="101" y="2"/>
                  </a:lnTo>
                  <a:lnTo>
                    <a:pt x="108" y="2"/>
                  </a:lnTo>
                  <a:lnTo>
                    <a:pt x="115" y="3"/>
                  </a:lnTo>
                  <a:lnTo>
                    <a:pt x="122" y="3"/>
                  </a:lnTo>
                  <a:lnTo>
                    <a:pt x="131" y="5"/>
                  </a:lnTo>
                  <a:lnTo>
                    <a:pt x="138" y="5"/>
                  </a:lnTo>
                  <a:lnTo>
                    <a:pt x="145" y="7"/>
                  </a:lnTo>
                  <a:lnTo>
                    <a:pt x="152" y="9"/>
                  </a:lnTo>
                  <a:lnTo>
                    <a:pt x="161" y="11"/>
                  </a:lnTo>
                  <a:lnTo>
                    <a:pt x="168" y="12"/>
                  </a:lnTo>
                  <a:lnTo>
                    <a:pt x="177" y="14"/>
                  </a:lnTo>
                  <a:lnTo>
                    <a:pt x="184" y="18"/>
                  </a:lnTo>
                  <a:lnTo>
                    <a:pt x="191" y="19"/>
                  </a:lnTo>
                  <a:lnTo>
                    <a:pt x="199" y="23"/>
                  </a:lnTo>
                  <a:lnTo>
                    <a:pt x="207" y="26"/>
                  </a:lnTo>
                  <a:lnTo>
                    <a:pt x="213" y="28"/>
                  </a:lnTo>
                  <a:lnTo>
                    <a:pt x="220" y="32"/>
                  </a:lnTo>
                  <a:lnTo>
                    <a:pt x="227" y="34"/>
                  </a:lnTo>
                  <a:lnTo>
                    <a:pt x="234" y="37"/>
                  </a:lnTo>
                  <a:lnTo>
                    <a:pt x="243" y="42"/>
                  </a:lnTo>
                  <a:lnTo>
                    <a:pt x="254" y="50"/>
                  </a:lnTo>
                  <a:lnTo>
                    <a:pt x="261" y="55"/>
                  </a:lnTo>
                  <a:lnTo>
                    <a:pt x="268" y="60"/>
                  </a:lnTo>
                  <a:lnTo>
                    <a:pt x="271" y="67"/>
                  </a:lnTo>
                  <a:lnTo>
                    <a:pt x="275" y="73"/>
                  </a:lnTo>
                  <a:lnTo>
                    <a:pt x="275" y="81"/>
                  </a:lnTo>
                  <a:lnTo>
                    <a:pt x="268" y="89"/>
                  </a:lnTo>
                  <a:lnTo>
                    <a:pt x="262" y="89"/>
                  </a:lnTo>
                  <a:lnTo>
                    <a:pt x="255" y="90"/>
                  </a:lnTo>
                  <a:lnTo>
                    <a:pt x="250" y="89"/>
                  </a:lnTo>
                  <a:lnTo>
                    <a:pt x="245" y="89"/>
                  </a:lnTo>
                  <a:lnTo>
                    <a:pt x="239" y="89"/>
                  </a:lnTo>
                  <a:lnTo>
                    <a:pt x="234" y="89"/>
                  </a:lnTo>
                  <a:lnTo>
                    <a:pt x="213" y="83"/>
                  </a:lnTo>
                  <a:lnTo>
                    <a:pt x="214" y="71"/>
                  </a:lnTo>
                  <a:lnTo>
                    <a:pt x="218" y="71"/>
                  </a:lnTo>
                  <a:lnTo>
                    <a:pt x="227" y="71"/>
                  </a:lnTo>
                  <a:lnTo>
                    <a:pt x="229" y="69"/>
                  </a:lnTo>
                  <a:lnTo>
                    <a:pt x="230" y="67"/>
                  </a:lnTo>
                  <a:lnTo>
                    <a:pt x="229" y="64"/>
                  </a:lnTo>
                  <a:lnTo>
                    <a:pt x="227" y="58"/>
                  </a:lnTo>
                  <a:lnTo>
                    <a:pt x="222" y="53"/>
                  </a:lnTo>
                  <a:lnTo>
                    <a:pt x="216" y="50"/>
                  </a:lnTo>
                  <a:lnTo>
                    <a:pt x="211" y="46"/>
                  </a:lnTo>
                  <a:lnTo>
                    <a:pt x="206" y="42"/>
                  </a:lnTo>
                  <a:lnTo>
                    <a:pt x="197" y="39"/>
                  </a:lnTo>
                  <a:lnTo>
                    <a:pt x="190" y="35"/>
                  </a:lnTo>
                  <a:lnTo>
                    <a:pt x="181" y="32"/>
                  </a:lnTo>
                  <a:lnTo>
                    <a:pt x="174" y="30"/>
                  </a:lnTo>
                  <a:lnTo>
                    <a:pt x="163" y="26"/>
                  </a:lnTo>
                  <a:lnTo>
                    <a:pt x="154" y="25"/>
                  </a:lnTo>
                  <a:lnTo>
                    <a:pt x="145" y="23"/>
                  </a:lnTo>
                  <a:lnTo>
                    <a:pt x="136" y="23"/>
                  </a:lnTo>
                  <a:lnTo>
                    <a:pt x="126" y="21"/>
                  </a:lnTo>
                  <a:lnTo>
                    <a:pt x="117" y="23"/>
                  </a:lnTo>
                  <a:lnTo>
                    <a:pt x="108" y="23"/>
                  </a:lnTo>
                  <a:lnTo>
                    <a:pt x="99" y="26"/>
                  </a:lnTo>
                  <a:lnTo>
                    <a:pt x="90" y="26"/>
                  </a:lnTo>
                  <a:lnTo>
                    <a:pt x="85" y="30"/>
                  </a:lnTo>
                  <a:lnTo>
                    <a:pt x="80" y="32"/>
                  </a:lnTo>
                  <a:lnTo>
                    <a:pt x="78" y="35"/>
                  </a:lnTo>
                  <a:lnTo>
                    <a:pt x="74" y="41"/>
                  </a:lnTo>
                  <a:lnTo>
                    <a:pt x="76" y="48"/>
                  </a:lnTo>
                  <a:lnTo>
                    <a:pt x="78" y="51"/>
                  </a:lnTo>
                  <a:lnTo>
                    <a:pt x="83" y="57"/>
                  </a:lnTo>
                  <a:lnTo>
                    <a:pt x="87" y="58"/>
                  </a:lnTo>
                  <a:lnTo>
                    <a:pt x="89" y="60"/>
                  </a:lnTo>
                  <a:lnTo>
                    <a:pt x="87" y="74"/>
                  </a:lnTo>
                  <a:lnTo>
                    <a:pt x="57" y="71"/>
                  </a:lnTo>
                  <a:close/>
                </a:path>
              </a:pathLst>
            </a:custGeom>
            <a:solidFill>
              <a:srgbClr val="000000"/>
            </a:solidFill>
            <a:ln w="9525">
              <a:noFill/>
              <a:round/>
              <a:headEnd/>
              <a:tailEnd/>
            </a:ln>
          </p:spPr>
          <p:txBody>
            <a:bodyPr/>
            <a:lstStyle/>
            <a:p>
              <a:endParaRPr lang="en-US"/>
            </a:p>
          </p:txBody>
        </p:sp>
        <p:sp>
          <p:nvSpPr>
            <p:cNvPr id="10286" name="Freeform 21"/>
            <p:cNvSpPr>
              <a:spLocks/>
            </p:cNvSpPr>
            <p:nvPr/>
          </p:nvSpPr>
          <p:spPr bwMode="auto">
            <a:xfrm>
              <a:off x="5860953" y="2727119"/>
              <a:ext cx="229391" cy="157562"/>
            </a:xfrm>
            <a:custGeom>
              <a:avLst/>
              <a:gdLst>
                <a:gd name="T0" fmla="*/ 62 w 99"/>
                <a:gd name="T1" fmla="*/ 0 h 68"/>
                <a:gd name="T2" fmla="*/ 25 w 99"/>
                <a:gd name="T3" fmla="*/ 27 h 68"/>
                <a:gd name="T4" fmla="*/ 0 w 99"/>
                <a:gd name="T5" fmla="*/ 48 h 68"/>
                <a:gd name="T6" fmla="*/ 20 w 99"/>
                <a:gd name="T7" fmla="*/ 68 h 68"/>
                <a:gd name="T8" fmla="*/ 43 w 99"/>
                <a:gd name="T9" fmla="*/ 55 h 68"/>
                <a:gd name="T10" fmla="*/ 45 w 99"/>
                <a:gd name="T11" fmla="*/ 64 h 68"/>
                <a:gd name="T12" fmla="*/ 84 w 99"/>
                <a:gd name="T13" fmla="*/ 36 h 68"/>
                <a:gd name="T14" fmla="*/ 85 w 99"/>
                <a:gd name="T15" fmla="*/ 30 h 68"/>
                <a:gd name="T16" fmla="*/ 91 w 99"/>
                <a:gd name="T17" fmla="*/ 22 h 68"/>
                <a:gd name="T18" fmla="*/ 96 w 99"/>
                <a:gd name="T19" fmla="*/ 13 h 68"/>
                <a:gd name="T20" fmla="*/ 99 w 99"/>
                <a:gd name="T21" fmla="*/ 9 h 68"/>
                <a:gd name="T22" fmla="*/ 98 w 99"/>
                <a:gd name="T23" fmla="*/ 9 h 68"/>
                <a:gd name="T24" fmla="*/ 92 w 99"/>
                <a:gd name="T25" fmla="*/ 7 h 68"/>
                <a:gd name="T26" fmla="*/ 87 w 99"/>
                <a:gd name="T27" fmla="*/ 6 h 68"/>
                <a:gd name="T28" fmla="*/ 82 w 99"/>
                <a:gd name="T29" fmla="*/ 6 h 68"/>
                <a:gd name="T30" fmla="*/ 73 w 99"/>
                <a:gd name="T31" fmla="*/ 2 h 68"/>
                <a:gd name="T32" fmla="*/ 68 w 99"/>
                <a:gd name="T33" fmla="*/ 0 h 68"/>
                <a:gd name="T34" fmla="*/ 62 w 99"/>
                <a:gd name="T35" fmla="*/ 0 h 68"/>
                <a:gd name="T36" fmla="*/ 62 w 99"/>
                <a:gd name="T37" fmla="*/ 0 h 68"/>
                <a:gd name="T38" fmla="*/ 62 w 99"/>
                <a:gd name="T39" fmla="*/ 0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9"/>
                <a:gd name="T61" fmla="*/ 0 h 68"/>
                <a:gd name="T62" fmla="*/ 99 w 99"/>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9" h="68">
                  <a:moveTo>
                    <a:pt x="62" y="0"/>
                  </a:moveTo>
                  <a:lnTo>
                    <a:pt x="25" y="27"/>
                  </a:lnTo>
                  <a:lnTo>
                    <a:pt x="0" y="48"/>
                  </a:lnTo>
                  <a:lnTo>
                    <a:pt x="20" y="68"/>
                  </a:lnTo>
                  <a:lnTo>
                    <a:pt x="43" y="55"/>
                  </a:lnTo>
                  <a:lnTo>
                    <a:pt x="45" y="64"/>
                  </a:lnTo>
                  <a:lnTo>
                    <a:pt x="84" y="36"/>
                  </a:lnTo>
                  <a:lnTo>
                    <a:pt x="85" y="30"/>
                  </a:lnTo>
                  <a:lnTo>
                    <a:pt x="91" y="22"/>
                  </a:lnTo>
                  <a:lnTo>
                    <a:pt x="96" y="13"/>
                  </a:lnTo>
                  <a:lnTo>
                    <a:pt x="99" y="9"/>
                  </a:lnTo>
                  <a:lnTo>
                    <a:pt x="98" y="9"/>
                  </a:lnTo>
                  <a:lnTo>
                    <a:pt x="92" y="7"/>
                  </a:lnTo>
                  <a:lnTo>
                    <a:pt x="87" y="6"/>
                  </a:lnTo>
                  <a:lnTo>
                    <a:pt x="82" y="6"/>
                  </a:lnTo>
                  <a:lnTo>
                    <a:pt x="73" y="2"/>
                  </a:lnTo>
                  <a:lnTo>
                    <a:pt x="68" y="0"/>
                  </a:lnTo>
                  <a:lnTo>
                    <a:pt x="62" y="0"/>
                  </a:lnTo>
                  <a:close/>
                </a:path>
              </a:pathLst>
            </a:custGeom>
            <a:solidFill>
              <a:srgbClr val="FFE6D9"/>
            </a:solidFill>
            <a:ln w="9525">
              <a:noFill/>
              <a:round/>
              <a:headEnd/>
              <a:tailEnd/>
            </a:ln>
          </p:spPr>
          <p:txBody>
            <a:bodyPr/>
            <a:lstStyle/>
            <a:p>
              <a:endParaRPr lang="en-US"/>
            </a:p>
          </p:txBody>
        </p:sp>
        <p:sp>
          <p:nvSpPr>
            <p:cNvPr id="10287" name="Freeform 22"/>
            <p:cNvSpPr>
              <a:spLocks/>
            </p:cNvSpPr>
            <p:nvPr/>
          </p:nvSpPr>
          <p:spPr bwMode="auto">
            <a:xfrm>
              <a:off x="6593151" y="1260405"/>
              <a:ext cx="382319" cy="287318"/>
            </a:xfrm>
            <a:custGeom>
              <a:avLst/>
              <a:gdLst>
                <a:gd name="T0" fmla="*/ 7 w 165"/>
                <a:gd name="T1" fmla="*/ 73 h 124"/>
                <a:gd name="T2" fmla="*/ 16 w 165"/>
                <a:gd name="T3" fmla="*/ 61 h 124"/>
                <a:gd name="T4" fmla="*/ 35 w 165"/>
                <a:gd name="T5" fmla="*/ 46 h 124"/>
                <a:gd name="T6" fmla="*/ 51 w 165"/>
                <a:gd name="T7" fmla="*/ 41 h 124"/>
                <a:gd name="T8" fmla="*/ 64 w 165"/>
                <a:gd name="T9" fmla="*/ 43 h 124"/>
                <a:gd name="T10" fmla="*/ 80 w 165"/>
                <a:gd name="T11" fmla="*/ 52 h 124"/>
                <a:gd name="T12" fmla="*/ 92 w 165"/>
                <a:gd name="T13" fmla="*/ 64 h 124"/>
                <a:gd name="T14" fmla="*/ 101 w 165"/>
                <a:gd name="T15" fmla="*/ 80 h 124"/>
                <a:gd name="T16" fmla="*/ 104 w 165"/>
                <a:gd name="T17" fmla="*/ 82 h 124"/>
                <a:gd name="T18" fmla="*/ 110 w 165"/>
                <a:gd name="T19" fmla="*/ 71 h 124"/>
                <a:gd name="T20" fmla="*/ 119 w 165"/>
                <a:gd name="T21" fmla="*/ 62 h 124"/>
                <a:gd name="T22" fmla="*/ 129 w 165"/>
                <a:gd name="T23" fmla="*/ 64 h 124"/>
                <a:gd name="T24" fmla="*/ 138 w 165"/>
                <a:gd name="T25" fmla="*/ 80 h 124"/>
                <a:gd name="T26" fmla="*/ 145 w 165"/>
                <a:gd name="T27" fmla="*/ 98 h 124"/>
                <a:gd name="T28" fmla="*/ 149 w 165"/>
                <a:gd name="T29" fmla="*/ 110 h 124"/>
                <a:gd name="T30" fmla="*/ 149 w 165"/>
                <a:gd name="T31" fmla="*/ 121 h 124"/>
                <a:gd name="T32" fmla="*/ 161 w 165"/>
                <a:gd name="T33" fmla="*/ 124 h 124"/>
                <a:gd name="T34" fmla="*/ 163 w 165"/>
                <a:gd name="T35" fmla="*/ 115 h 124"/>
                <a:gd name="T36" fmla="*/ 165 w 165"/>
                <a:gd name="T37" fmla="*/ 100 h 124"/>
                <a:gd name="T38" fmla="*/ 165 w 165"/>
                <a:gd name="T39" fmla="*/ 87 h 124"/>
                <a:gd name="T40" fmla="*/ 165 w 165"/>
                <a:gd name="T41" fmla="*/ 75 h 124"/>
                <a:gd name="T42" fmla="*/ 161 w 165"/>
                <a:gd name="T43" fmla="*/ 64 h 124"/>
                <a:gd name="T44" fmla="*/ 154 w 165"/>
                <a:gd name="T45" fmla="*/ 52 h 124"/>
                <a:gd name="T46" fmla="*/ 145 w 165"/>
                <a:gd name="T47" fmla="*/ 41 h 124"/>
                <a:gd name="T48" fmla="*/ 134 w 165"/>
                <a:gd name="T49" fmla="*/ 37 h 124"/>
                <a:gd name="T50" fmla="*/ 119 w 165"/>
                <a:gd name="T51" fmla="*/ 37 h 124"/>
                <a:gd name="T52" fmla="*/ 106 w 165"/>
                <a:gd name="T53" fmla="*/ 41 h 124"/>
                <a:gd name="T54" fmla="*/ 101 w 165"/>
                <a:gd name="T55" fmla="*/ 46 h 124"/>
                <a:gd name="T56" fmla="*/ 99 w 165"/>
                <a:gd name="T57" fmla="*/ 39 h 124"/>
                <a:gd name="T58" fmla="*/ 92 w 165"/>
                <a:gd name="T59" fmla="*/ 25 h 124"/>
                <a:gd name="T60" fmla="*/ 81 w 165"/>
                <a:gd name="T61" fmla="*/ 11 h 124"/>
                <a:gd name="T62" fmla="*/ 62 w 165"/>
                <a:gd name="T63" fmla="*/ 2 h 124"/>
                <a:gd name="T64" fmla="*/ 49 w 165"/>
                <a:gd name="T65" fmla="*/ 2 h 124"/>
                <a:gd name="T66" fmla="*/ 39 w 165"/>
                <a:gd name="T67" fmla="*/ 9 h 124"/>
                <a:gd name="T68" fmla="*/ 28 w 165"/>
                <a:gd name="T69" fmla="*/ 20 h 124"/>
                <a:gd name="T70" fmla="*/ 19 w 165"/>
                <a:gd name="T71" fmla="*/ 36 h 124"/>
                <a:gd name="T72" fmla="*/ 10 w 165"/>
                <a:gd name="T73" fmla="*/ 48 h 124"/>
                <a:gd name="T74" fmla="*/ 5 w 165"/>
                <a:gd name="T75" fmla="*/ 62 h 124"/>
                <a:gd name="T76" fmla="*/ 0 w 165"/>
                <a:gd name="T77" fmla="*/ 71 h 124"/>
                <a:gd name="T78" fmla="*/ 0 w 165"/>
                <a:gd name="T79" fmla="*/ 75 h 124"/>
                <a:gd name="T80" fmla="*/ 5 w 165"/>
                <a:gd name="T81" fmla="*/ 75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124"/>
                <a:gd name="T125" fmla="*/ 165 w 165"/>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124">
                  <a:moveTo>
                    <a:pt x="5" y="75"/>
                  </a:moveTo>
                  <a:lnTo>
                    <a:pt x="7" y="73"/>
                  </a:lnTo>
                  <a:lnTo>
                    <a:pt x="10" y="68"/>
                  </a:lnTo>
                  <a:lnTo>
                    <a:pt x="16" y="61"/>
                  </a:lnTo>
                  <a:lnTo>
                    <a:pt x="26" y="53"/>
                  </a:lnTo>
                  <a:lnTo>
                    <a:pt x="35" y="46"/>
                  </a:lnTo>
                  <a:lnTo>
                    <a:pt x="48" y="43"/>
                  </a:lnTo>
                  <a:lnTo>
                    <a:pt x="51" y="41"/>
                  </a:lnTo>
                  <a:lnTo>
                    <a:pt x="58" y="41"/>
                  </a:lnTo>
                  <a:lnTo>
                    <a:pt x="64" y="43"/>
                  </a:lnTo>
                  <a:lnTo>
                    <a:pt x="71" y="46"/>
                  </a:lnTo>
                  <a:lnTo>
                    <a:pt x="80" y="52"/>
                  </a:lnTo>
                  <a:lnTo>
                    <a:pt x="87" y="59"/>
                  </a:lnTo>
                  <a:lnTo>
                    <a:pt x="92" y="64"/>
                  </a:lnTo>
                  <a:lnTo>
                    <a:pt x="97" y="69"/>
                  </a:lnTo>
                  <a:lnTo>
                    <a:pt x="101" y="80"/>
                  </a:lnTo>
                  <a:lnTo>
                    <a:pt x="104" y="84"/>
                  </a:lnTo>
                  <a:lnTo>
                    <a:pt x="104" y="82"/>
                  </a:lnTo>
                  <a:lnTo>
                    <a:pt x="106" y="76"/>
                  </a:lnTo>
                  <a:lnTo>
                    <a:pt x="110" y="71"/>
                  </a:lnTo>
                  <a:lnTo>
                    <a:pt x="115" y="66"/>
                  </a:lnTo>
                  <a:lnTo>
                    <a:pt x="119" y="62"/>
                  </a:lnTo>
                  <a:lnTo>
                    <a:pt x="126" y="61"/>
                  </a:lnTo>
                  <a:lnTo>
                    <a:pt x="129" y="64"/>
                  </a:lnTo>
                  <a:lnTo>
                    <a:pt x="134" y="71"/>
                  </a:lnTo>
                  <a:lnTo>
                    <a:pt x="138" y="80"/>
                  </a:lnTo>
                  <a:lnTo>
                    <a:pt x="142" y="89"/>
                  </a:lnTo>
                  <a:lnTo>
                    <a:pt x="145" y="98"/>
                  </a:lnTo>
                  <a:lnTo>
                    <a:pt x="147" y="107"/>
                  </a:lnTo>
                  <a:lnTo>
                    <a:pt x="149" y="110"/>
                  </a:lnTo>
                  <a:lnTo>
                    <a:pt x="149" y="117"/>
                  </a:lnTo>
                  <a:lnTo>
                    <a:pt x="149" y="121"/>
                  </a:lnTo>
                  <a:lnTo>
                    <a:pt x="150" y="123"/>
                  </a:lnTo>
                  <a:lnTo>
                    <a:pt x="161" y="124"/>
                  </a:lnTo>
                  <a:lnTo>
                    <a:pt x="161" y="121"/>
                  </a:lnTo>
                  <a:lnTo>
                    <a:pt x="163" y="115"/>
                  </a:lnTo>
                  <a:lnTo>
                    <a:pt x="163" y="108"/>
                  </a:lnTo>
                  <a:lnTo>
                    <a:pt x="165" y="100"/>
                  </a:lnTo>
                  <a:lnTo>
                    <a:pt x="165" y="92"/>
                  </a:lnTo>
                  <a:lnTo>
                    <a:pt x="165" y="87"/>
                  </a:lnTo>
                  <a:lnTo>
                    <a:pt x="165" y="80"/>
                  </a:lnTo>
                  <a:lnTo>
                    <a:pt x="165" y="75"/>
                  </a:lnTo>
                  <a:lnTo>
                    <a:pt x="163" y="69"/>
                  </a:lnTo>
                  <a:lnTo>
                    <a:pt x="161" y="64"/>
                  </a:lnTo>
                  <a:lnTo>
                    <a:pt x="158" y="57"/>
                  </a:lnTo>
                  <a:lnTo>
                    <a:pt x="154" y="52"/>
                  </a:lnTo>
                  <a:lnTo>
                    <a:pt x="149" y="46"/>
                  </a:lnTo>
                  <a:lnTo>
                    <a:pt x="145" y="41"/>
                  </a:lnTo>
                  <a:lnTo>
                    <a:pt x="140" y="39"/>
                  </a:lnTo>
                  <a:lnTo>
                    <a:pt x="134" y="37"/>
                  </a:lnTo>
                  <a:lnTo>
                    <a:pt x="126" y="36"/>
                  </a:lnTo>
                  <a:lnTo>
                    <a:pt x="119" y="37"/>
                  </a:lnTo>
                  <a:lnTo>
                    <a:pt x="111" y="39"/>
                  </a:lnTo>
                  <a:lnTo>
                    <a:pt x="106" y="41"/>
                  </a:lnTo>
                  <a:lnTo>
                    <a:pt x="101" y="45"/>
                  </a:lnTo>
                  <a:lnTo>
                    <a:pt x="101" y="46"/>
                  </a:lnTo>
                  <a:lnTo>
                    <a:pt x="101" y="45"/>
                  </a:lnTo>
                  <a:lnTo>
                    <a:pt x="99" y="39"/>
                  </a:lnTo>
                  <a:lnTo>
                    <a:pt x="95" y="32"/>
                  </a:lnTo>
                  <a:lnTo>
                    <a:pt x="92" y="25"/>
                  </a:lnTo>
                  <a:lnTo>
                    <a:pt x="87" y="18"/>
                  </a:lnTo>
                  <a:lnTo>
                    <a:pt x="81" y="11"/>
                  </a:lnTo>
                  <a:lnTo>
                    <a:pt x="71" y="4"/>
                  </a:lnTo>
                  <a:lnTo>
                    <a:pt x="62" y="2"/>
                  </a:lnTo>
                  <a:lnTo>
                    <a:pt x="56" y="0"/>
                  </a:lnTo>
                  <a:lnTo>
                    <a:pt x="49" y="2"/>
                  </a:lnTo>
                  <a:lnTo>
                    <a:pt x="44" y="4"/>
                  </a:lnTo>
                  <a:lnTo>
                    <a:pt x="39" y="9"/>
                  </a:lnTo>
                  <a:lnTo>
                    <a:pt x="33" y="14"/>
                  </a:lnTo>
                  <a:lnTo>
                    <a:pt x="28" y="20"/>
                  </a:lnTo>
                  <a:lnTo>
                    <a:pt x="23" y="27"/>
                  </a:lnTo>
                  <a:lnTo>
                    <a:pt x="19" y="36"/>
                  </a:lnTo>
                  <a:lnTo>
                    <a:pt x="14" y="41"/>
                  </a:lnTo>
                  <a:lnTo>
                    <a:pt x="10" y="48"/>
                  </a:lnTo>
                  <a:lnTo>
                    <a:pt x="7" y="55"/>
                  </a:lnTo>
                  <a:lnTo>
                    <a:pt x="5" y="62"/>
                  </a:lnTo>
                  <a:lnTo>
                    <a:pt x="2" y="68"/>
                  </a:lnTo>
                  <a:lnTo>
                    <a:pt x="0" y="71"/>
                  </a:lnTo>
                  <a:lnTo>
                    <a:pt x="0" y="73"/>
                  </a:lnTo>
                  <a:lnTo>
                    <a:pt x="0" y="75"/>
                  </a:lnTo>
                  <a:lnTo>
                    <a:pt x="5" y="75"/>
                  </a:lnTo>
                  <a:close/>
                </a:path>
              </a:pathLst>
            </a:custGeom>
            <a:solidFill>
              <a:srgbClr val="000000"/>
            </a:solidFill>
            <a:ln w="9525">
              <a:noFill/>
              <a:round/>
              <a:headEnd/>
              <a:tailEnd/>
            </a:ln>
          </p:spPr>
          <p:txBody>
            <a:bodyPr/>
            <a:lstStyle/>
            <a:p>
              <a:endParaRPr lang="en-US"/>
            </a:p>
          </p:txBody>
        </p:sp>
        <p:sp>
          <p:nvSpPr>
            <p:cNvPr id="10288" name="Freeform 23"/>
            <p:cNvSpPr>
              <a:spLocks/>
            </p:cNvSpPr>
            <p:nvPr/>
          </p:nvSpPr>
          <p:spPr bwMode="auto">
            <a:xfrm>
              <a:off x="6583883" y="1582479"/>
              <a:ext cx="345246" cy="257196"/>
            </a:xfrm>
            <a:custGeom>
              <a:avLst/>
              <a:gdLst>
                <a:gd name="T0" fmla="*/ 13 w 149"/>
                <a:gd name="T1" fmla="*/ 1 h 111"/>
                <a:gd name="T2" fmla="*/ 13 w 149"/>
                <a:gd name="T3" fmla="*/ 3 h 111"/>
                <a:gd name="T4" fmla="*/ 14 w 149"/>
                <a:gd name="T5" fmla="*/ 12 h 111"/>
                <a:gd name="T6" fmla="*/ 14 w 149"/>
                <a:gd name="T7" fmla="*/ 17 h 111"/>
                <a:gd name="T8" fmla="*/ 16 w 149"/>
                <a:gd name="T9" fmla="*/ 24 h 111"/>
                <a:gd name="T10" fmla="*/ 16 w 149"/>
                <a:gd name="T11" fmla="*/ 31 h 111"/>
                <a:gd name="T12" fmla="*/ 20 w 149"/>
                <a:gd name="T13" fmla="*/ 40 h 111"/>
                <a:gd name="T14" fmla="*/ 20 w 149"/>
                <a:gd name="T15" fmla="*/ 47 h 111"/>
                <a:gd name="T16" fmla="*/ 23 w 149"/>
                <a:gd name="T17" fmla="*/ 55 h 111"/>
                <a:gd name="T18" fmla="*/ 25 w 149"/>
                <a:gd name="T19" fmla="*/ 62 h 111"/>
                <a:gd name="T20" fmla="*/ 29 w 149"/>
                <a:gd name="T21" fmla="*/ 69 h 111"/>
                <a:gd name="T22" fmla="*/ 32 w 149"/>
                <a:gd name="T23" fmla="*/ 74 h 111"/>
                <a:gd name="T24" fmla="*/ 34 w 149"/>
                <a:gd name="T25" fmla="*/ 78 h 111"/>
                <a:gd name="T26" fmla="*/ 39 w 149"/>
                <a:gd name="T27" fmla="*/ 83 h 111"/>
                <a:gd name="T28" fmla="*/ 45 w 149"/>
                <a:gd name="T29" fmla="*/ 86 h 111"/>
                <a:gd name="T30" fmla="*/ 48 w 149"/>
                <a:gd name="T31" fmla="*/ 86 h 111"/>
                <a:gd name="T32" fmla="*/ 55 w 149"/>
                <a:gd name="T33" fmla="*/ 86 h 111"/>
                <a:gd name="T34" fmla="*/ 60 w 149"/>
                <a:gd name="T35" fmla="*/ 83 h 111"/>
                <a:gd name="T36" fmla="*/ 68 w 149"/>
                <a:gd name="T37" fmla="*/ 83 h 111"/>
                <a:gd name="T38" fmla="*/ 73 w 149"/>
                <a:gd name="T39" fmla="*/ 78 h 111"/>
                <a:gd name="T40" fmla="*/ 80 w 149"/>
                <a:gd name="T41" fmla="*/ 76 h 111"/>
                <a:gd name="T42" fmla="*/ 87 w 149"/>
                <a:gd name="T43" fmla="*/ 72 h 111"/>
                <a:gd name="T44" fmla="*/ 94 w 149"/>
                <a:gd name="T45" fmla="*/ 69 h 111"/>
                <a:gd name="T46" fmla="*/ 98 w 149"/>
                <a:gd name="T47" fmla="*/ 63 h 111"/>
                <a:gd name="T48" fmla="*/ 105 w 149"/>
                <a:gd name="T49" fmla="*/ 60 h 111"/>
                <a:gd name="T50" fmla="*/ 110 w 149"/>
                <a:gd name="T51" fmla="*/ 56 h 111"/>
                <a:gd name="T52" fmla="*/ 115 w 149"/>
                <a:gd name="T53" fmla="*/ 53 h 111"/>
                <a:gd name="T54" fmla="*/ 123 w 149"/>
                <a:gd name="T55" fmla="*/ 47 h 111"/>
                <a:gd name="T56" fmla="*/ 124 w 149"/>
                <a:gd name="T57" fmla="*/ 46 h 111"/>
                <a:gd name="T58" fmla="*/ 149 w 149"/>
                <a:gd name="T59" fmla="*/ 53 h 111"/>
                <a:gd name="T60" fmla="*/ 144 w 149"/>
                <a:gd name="T61" fmla="*/ 55 h 111"/>
                <a:gd name="T62" fmla="*/ 137 w 149"/>
                <a:gd name="T63" fmla="*/ 60 h 111"/>
                <a:gd name="T64" fmla="*/ 130 w 149"/>
                <a:gd name="T65" fmla="*/ 65 h 111"/>
                <a:gd name="T66" fmla="*/ 123 w 149"/>
                <a:gd name="T67" fmla="*/ 69 h 111"/>
                <a:gd name="T68" fmla="*/ 115 w 149"/>
                <a:gd name="T69" fmla="*/ 74 h 111"/>
                <a:gd name="T70" fmla="*/ 108 w 149"/>
                <a:gd name="T71" fmla="*/ 81 h 111"/>
                <a:gd name="T72" fmla="*/ 98 w 149"/>
                <a:gd name="T73" fmla="*/ 86 h 111"/>
                <a:gd name="T74" fmla="*/ 91 w 149"/>
                <a:gd name="T75" fmla="*/ 90 h 111"/>
                <a:gd name="T76" fmla="*/ 82 w 149"/>
                <a:gd name="T77" fmla="*/ 95 h 111"/>
                <a:gd name="T78" fmla="*/ 75 w 149"/>
                <a:gd name="T79" fmla="*/ 101 h 111"/>
                <a:gd name="T80" fmla="*/ 66 w 149"/>
                <a:gd name="T81" fmla="*/ 102 h 111"/>
                <a:gd name="T82" fmla="*/ 59 w 149"/>
                <a:gd name="T83" fmla="*/ 108 h 111"/>
                <a:gd name="T84" fmla="*/ 52 w 149"/>
                <a:gd name="T85" fmla="*/ 109 h 111"/>
                <a:gd name="T86" fmla="*/ 46 w 149"/>
                <a:gd name="T87" fmla="*/ 111 h 111"/>
                <a:gd name="T88" fmla="*/ 41 w 149"/>
                <a:gd name="T89" fmla="*/ 109 h 111"/>
                <a:gd name="T90" fmla="*/ 34 w 149"/>
                <a:gd name="T91" fmla="*/ 106 h 111"/>
                <a:gd name="T92" fmla="*/ 30 w 149"/>
                <a:gd name="T93" fmla="*/ 101 h 111"/>
                <a:gd name="T94" fmla="*/ 25 w 149"/>
                <a:gd name="T95" fmla="*/ 94 h 111"/>
                <a:gd name="T96" fmla="*/ 20 w 149"/>
                <a:gd name="T97" fmla="*/ 85 h 111"/>
                <a:gd name="T98" fmla="*/ 18 w 149"/>
                <a:gd name="T99" fmla="*/ 76 h 111"/>
                <a:gd name="T100" fmla="*/ 14 w 149"/>
                <a:gd name="T101" fmla="*/ 65 h 111"/>
                <a:gd name="T102" fmla="*/ 11 w 149"/>
                <a:gd name="T103" fmla="*/ 55 h 111"/>
                <a:gd name="T104" fmla="*/ 9 w 149"/>
                <a:gd name="T105" fmla="*/ 44 h 111"/>
                <a:gd name="T106" fmla="*/ 6 w 149"/>
                <a:gd name="T107" fmla="*/ 33 h 111"/>
                <a:gd name="T108" fmla="*/ 4 w 149"/>
                <a:gd name="T109" fmla="*/ 24 h 111"/>
                <a:gd name="T110" fmla="*/ 2 w 149"/>
                <a:gd name="T111" fmla="*/ 17 h 111"/>
                <a:gd name="T112" fmla="*/ 0 w 149"/>
                <a:gd name="T113" fmla="*/ 8 h 111"/>
                <a:gd name="T114" fmla="*/ 0 w 149"/>
                <a:gd name="T115" fmla="*/ 3 h 111"/>
                <a:gd name="T116" fmla="*/ 0 w 149"/>
                <a:gd name="T117" fmla="*/ 0 h 111"/>
                <a:gd name="T118" fmla="*/ 13 w 149"/>
                <a:gd name="T119" fmla="*/ 1 h 111"/>
                <a:gd name="T120" fmla="*/ 13 w 149"/>
                <a:gd name="T121" fmla="*/ 1 h 1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9"/>
                <a:gd name="T184" fmla="*/ 0 h 111"/>
                <a:gd name="T185" fmla="*/ 149 w 149"/>
                <a:gd name="T186" fmla="*/ 111 h 1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9" h="111">
                  <a:moveTo>
                    <a:pt x="13" y="1"/>
                  </a:moveTo>
                  <a:lnTo>
                    <a:pt x="13" y="3"/>
                  </a:lnTo>
                  <a:lnTo>
                    <a:pt x="14" y="12"/>
                  </a:lnTo>
                  <a:lnTo>
                    <a:pt x="14" y="17"/>
                  </a:lnTo>
                  <a:lnTo>
                    <a:pt x="16" y="24"/>
                  </a:lnTo>
                  <a:lnTo>
                    <a:pt x="16" y="31"/>
                  </a:lnTo>
                  <a:lnTo>
                    <a:pt x="20" y="40"/>
                  </a:lnTo>
                  <a:lnTo>
                    <a:pt x="20" y="47"/>
                  </a:lnTo>
                  <a:lnTo>
                    <a:pt x="23" y="55"/>
                  </a:lnTo>
                  <a:lnTo>
                    <a:pt x="25" y="62"/>
                  </a:lnTo>
                  <a:lnTo>
                    <a:pt x="29" y="69"/>
                  </a:lnTo>
                  <a:lnTo>
                    <a:pt x="32" y="74"/>
                  </a:lnTo>
                  <a:lnTo>
                    <a:pt x="34" y="78"/>
                  </a:lnTo>
                  <a:lnTo>
                    <a:pt x="39" y="83"/>
                  </a:lnTo>
                  <a:lnTo>
                    <a:pt x="45" y="86"/>
                  </a:lnTo>
                  <a:lnTo>
                    <a:pt x="48" y="86"/>
                  </a:lnTo>
                  <a:lnTo>
                    <a:pt x="55" y="86"/>
                  </a:lnTo>
                  <a:lnTo>
                    <a:pt x="60" y="83"/>
                  </a:lnTo>
                  <a:lnTo>
                    <a:pt x="68" y="83"/>
                  </a:lnTo>
                  <a:lnTo>
                    <a:pt x="73" y="78"/>
                  </a:lnTo>
                  <a:lnTo>
                    <a:pt x="80" y="76"/>
                  </a:lnTo>
                  <a:lnTo>
                    <a:pt x="87" y="72"/>
                  </a:lnTo>
                  <a:lnTo>
                    <a:pt x="94" y="69"/>
                  </a:lnTo>
                  <a:lnTo>
                    <a:pt x="98" y="63"/>
                  </a:lnTo>
                  <a:lnTo>
                    <a:pt x="105" y="60"/>
                  </a:lnTo>
                  <a:lnTo>
                    <a:pt x="110" y="56"/>
                  </a:lnTo>
                  <a:lnTo>
                    <a:pt x="115" y="53"/>
                  </a:lnTo>
                  <a:lnTo>
                    <a:pt x="123" y="47"/>
                  </a:lnTo>
                  <a:lnTo>
                    <a:pt x="124" y="46"/>
                  </a:lnTo>
                  <a:lnTo>
                    <a:pt x="149" y="53"/>
                  </a:lnTo>
                  <a:lnTo>
                    <a:pt x="144" y="55"/>
                  </a:lnTo>
                  <a:lnTo>
                    <a:pt x="137" y="60"/>
                  </a:lnTo>
                  <a:lnTo>
                    <a:pt x="130" y="65"/>
                  </a:lnTo>
                  <a:lnTo>
                    <a:pt x="123" y="69"/>
                  </a:lnTo>
                  <a:lnTo>
                    <a:pt x="115" y="74"/>
                  </a:lnTo>
                  <a:lnTo>
                    <a:pt x="108" y="81"/>
                  </a:lnTo>
                  <a:lnTo>
                    <a:pt x="98" y="86"/>
                  </a:lnTo>
                  <a:lnTo>
                    <a:pt x="91" y="90"/>
                  </a:lnTo>
                  <a:lnTo>
                    <a:pt x="82" y="95"/>
                  </a:lnTo>
                  <a:lnTo>
                    <a:pt x="75" y="101"/>
                  </a:lnTo>
                  <a:lnTo>
                    <a:pt x="66" y="102"/>
                  </a:lnTo>
                  <a:lnTo>
                    <a:pt x="59" y="108"/>
                  </a:lnTo>
                  <a:lnTo>
                    <a:pt x="52" y="109"/>
                  </a:lnTo>
                  <a:lnTo>
                    <a:pt x="46" y="111"/>
                  </a:lnTo>
                  <a:lnTo>
                    <a:pt x="41" y="109"/>
                  </a:lnTo>
                  <a:lnTo>
                    <a:pt x="34" y="106"/>
                  </a:lnTo>
                  <a:lnTo>
                    <a:pt x="30" y="101"/>
                  </a:lnTo>
                  <a:lnTo>
                    <a:pt x="25" y="94"/>
                  </a:lnTo>
                  <a:lnTo>
                    <a:pt x="20" y="85"/>
                  </a:lnTo>
                  <a:lnTo>
                    <a:pt x="18" y="76"/>
                  </a:lnTo>
                  <a:lnTo>
                    <a:pt x="14" y="65"/>
                  </a:lnTo>
                  <a:lnTo>
                    <a:pt x="11" y="55"/>
                  </a:lnTo>
                  <a:lnTo>
                    <a:pt x="9" y="44"/>
                  </a:lnTo>
                  <a:lnTo>
                    <a:pt x="6" y="33"/>
                  </a:lnTo>
                  <a:lnTo>
                    <a:pt x="4" y="24"/>
                  </a:lnTo>
                  <a:lnTo>
                    <a:pt x="2" y="17"/>
                  </a:lnTo>
                  <a:lnTo>
                    <a:pt x="0" y="8"/>
                  </a:lnTo>
                  <a:lnTo>
                    <a:pt x="0" y="3"/>
                  </a:lnTo>
                  <a:lnTo>
                    <a:pt x="0" y="0"/>
                  </a:lnTo>
                  <a:lnTo>
                    <a:pt x="13" y="1"/>
                  </a:lnTo>
                  <a:close/>
                </a:path>
              </a:pathLst>
            </a:custGeom>
            <a:solidFill>
              <a:srgbClr val="000000"/>
            </a:solidFill>
            <a:ln w="9525">
              <a:noFill/>
              <a:round/>
              <a:headEnd/>
              <a:tailEnd/>
            </a:ln>
          </p:spPr>
          <p:txBody>
            <a:bodyPr/>
            <a:lstStyle/>
            <a:p>
              <a:endParaRPr lang="en-US"/>
            </a:p>
          </p:txBody>
        </p:sp>
        <p:sp>
          <p:nvSpPr>
            <p:cNvPr id="10289" name="Freeform 24"/>
            <p:cNvSpPr>
              <a:spLocks/>
            </p:cNvSpPr>
            <p:nvPr/>
          </p:nvSpPr>
          <p:spPr bwMode="auto">
            <a:xfrm>
              <a:off x="6614005" y="1397113"/>
              <a:ext cx="196952" cy="32439"/>
            </a:xfrm>
            <a:custGeom>
              <a:avLst/>
              <a:gdLst>
                <a:gd name="T0" fmla="*/ 5 w 85"/>
                <a:gd name="T1" fmla="*/ 0 h 14"/>
                <a:gd name="T2" fmla="*/ 7 w 85"/>
                <a:gd name="T3" fmla="*/ 0 h 14"/>
                <a:gd name="T4" fmla="*/ 10 w 85"/>
                <a:gd name="T5" fmla="*/ 0 h 14"/>
                <a:gd name="T6" fmla="*/ 17 w 85"/>
                <a:gd name="T7" fmla="*/ 0 h 14"/>
                <a:gd name="T8" fmla="*/ 21 w 85"/>
                <a:gd name="T9" fmla="*/ 0 h 14"/>
                <a:gd name="T10" fmla="*/ 28 w 85"/>
                <a:gd name="T11" fmla="*/ 0 h 14"/>
                <a:gd name="T12" fmla="*/ 35 w 85"/>
                <a:gd name="T13" fmla="*/ 2 h 14"/>
                <a:gd name="T14" fmla="*/ 44 w 85"/>
                <a:gd name="T15" fmla="*/ 2 h 14"/>
                <a:gd name="T16" fmla="*/ 51 w 85"/>
                <a:gd name="T17" fmla="*/ 2 h 14"/>
                <a:gd name="T18" fmla="*/ 58 w 85"/>
                <a:gd name="T19" fmla="*/ 3 h 14"/>
                <a:gd name="T20" fmla="*/ 63 w 85"/>
                <a:gd name="T21" fmla="*/ 5 h 14"/>
                <a:gd name="T22" fmla="*/ 72 w 85"/>
                <a:gd name="T23" fmla="*/ 5 h 14"/>
                <a:gd name="T24" fmla="*/ 76 w 85"/>
                <a:gd name="T25" fmla="*/ 7 h 14"/>
                <a:gd name="T26" fmla="*/ 81 w 85"/>
                <a:gd name="T27" fmla="*/ 9 h 14"/>
                <a:gd name="T28" fmla="*/ 83 w 85"/>
                <a:gd name="T29" fmla="*/ 9 h 14"/>
                <a:gd name="T30" fmla="*/ 85 w 85"/>
                <a:gd name="T31" fmla="*/ 12 h 14"/>
                <a:gd name="T32" fmla="*/ 81 w 85"/>
                <a:gd name="T33" fmla="*/ 14 h 14"/>
                <a:gd name="T34" fmla="*/ 72 w 85"/>
                <a:gd name="T35" fmla="*/ 14 h 14"/>
                <a:gd name="T36" fmla="*/ 67 w 85"/>
                <a:gd name="T37" fmla="*/ 14 h 14"/>
                <a:gd name="T38" fmla="*/ 60 w 85"/>
                <a:gd name="T39" fmla="*/ 14 h 14"/>
                <a:gd name="T40" fmla="*/ 53 w 85"/>
                <a:gd name="T41" fmla="*/ 14 h 14"/>
                <a:gd name="T42" fmla="*/ 47 w 85"/>
                <a:gd name="T43" fmla="*/ 14 h 14"/>
                <a:gd name="T44" fmla="*/ 39 w 85"/>
                <a:gd name="T45" fmla="*/ 12 h 14"/>
                <a:gd name="T46" fmla="*/ 32 w 85"/>
                <a:gd name="T47" fmla="*/ 10 h 14"/>
                <a:gd name="T48" fmla="*/ 26 w 85"/>
                <a:gd name="T49" fmla="*/ 10 h 14"/>
                <a:gd name="T50" fmla="*/ 19 w 85"/>
                <a:gd name="T51" fmla="*/ 10 h 14"/>
                <a:gd name="T52" fmla="*/ 14 w 85"/>
                <a:gd name="T53" fmla="*/ 9 h 14"/>
                <a:gd name="T54" fmla="*/ 10 w 85"/>
                <a:gd name="T55" fmla="*/ 9 h 14"/>
                <a:gd name="T56" fmla="*/ 5 w 85"/>
                <a:gd name="T57" fmla="*/ 9 h 14"/>
                <a:gd name="T58" fmla="*/ 5 w 85"/>
                <a:gd name="T59" fmla="*/ 9 h 14"/>
                <a:gd name="T60" fmla="*/ 0 w 85"/>
                <a:gd name="T61" fmla="*/ 5 h 14"/>
                <a:gd name="T62" fmla="*/ 0 w 85"/>
                <a:gd name="T63" fmla="*/ 2 h 14"/>
                <a:gd name="T64" fmla="*/ 3 w 85"/>
                <a:gd name="T65" fmla="*/ 0 h 14"/>
                <a:gd name="T66" fmla="*/ 5 w 85"/>
                <a:gd name="T67" fmla="*/ 0 h 14"/>
                <a:gd name="T68" fmla="*/ 5 w 85"/>
                <a:gd name="T69" fmla="*/ 0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4"/>
                <a:gd name="T107" fmla="*/ 85 w 85"/>
                <a:gd name="T108" fmla="*/ 14 h 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4">
                  <a:moveTo>
                    <a:pt x="5" y="0"/>
                  </a:moveTo>
                  <a:lnTo>
                    <a:pt x="7" y="0"/>
                  </a:lnTo>
                  <a:lnTo>
                    <a:pt x="10" y="0"/>
                  </a:lnTo>
                  <a:lnTo>
                    <a:pt x="17" y="0"/>
                  </a:lnTo>
                  <a:lnTo>
                    <a:pt x="21" y="0"/>
                  </a:lnTo>
                  <a:lnTo>
                    <a:pt x="28" y="0"/>
                  </a:lnTo>
                  <a:lnTo>
                    <a:pt x="35" y="2"/>
                  </a:lnTo>
                  <a:lnTo>
                    <a:pt x="44" y="2"/>
                  </a:lnTo>
                  <a:lnTo>
                    <a:pt x="51" y="2"/>
                  </a:lnTo>
                  <a:lnTo>
                    <a:pt x="58" y="3"/>
                  </a:lnTo>
                  <a:lnTo>
                    <a:pt x="63" y="5"/>
                  </a:lnTo>
                  <a:lnTo>
                    <a:pt x="72" y="5"/>
                  </a:lnTo>
                  <a:lnTo>
                    <a:pt x="76" y="7"/>
                  </a:lnTo>
                  <a:lnTo>
                    <a:pt x="81" y="9"/>
                  </a:lnTo>
                  <a:lnTo>
                    <a:pt x="83" y="9"/>
                  </a:lnTo>
                  <a:lnTo>
                    <a:pt x="85" y="12"/>
                  </a:lnTo>
                  <a:lnTo>
                    <a:pt x="81" y="14"/>
                  </a:lnTo>
                  <a:lnTo>
                    <a:pt x="72" y="14"/>
                  </a:lnTo>
                  <a:lnTo>
                    <a:pt x="67" y="14"/>
                  </a:lnTo>
                  <a:lnTo>
                    <a:pt x="60" y="14"/>
                  </a:lnTo>
                  <a:lnTo>
                    <a:pt x="53" y="14"/>
                  </a:lnTo>
                  <a:lnTo>
                    <a:pt x="47" y="14"/>
                  </a:lnTo>
                  <a:lnTo>
                    <a:pt x="39" y="12"/>
                  </a:lnTo>
                  <a:lnTo>
                    <a:pt x="32" y="10"/>
                  </a:lnTo>
                  <a:lnTo>
                    <a:pt x="26" y="10"/>
                  </a:lnTo>
                  <a:lnTo>
                    <a:pt x="19" y="10"/>
                  </a:lnTo>
                  <a:lnTo>
                    <a:pt x="14" y="9"/>
                  </a:lnTo>
                  <a:lnTo>
                    <a:pt x="10" y="9"/>
                  </a:lnTo>
                  <a:lnTo>
                    <a:pt x="5" y="9"/>
                  </a:lnTo>
                  <a:lnTo>
                    <a:pt x="0" y="5"/>
                  </a:lnTo>
                  <a:lnTo>
                    <a:pt x="0" y="2"/>
                  </a:lnTo>
                  <a:lnTo>
                    <a:pt x="3" y="0"/>
                  </a:lnTo>
                  <a:lnTo>
                    <a:pt x="5" y="0"/>
                  </a:lnTo>
                  <a:close/>
                </a:path>
              </a:pathLst>
            </a:custGeom>
            <a:solidFill>
              <a:srgbClr val="000000"/>
            </a:solidFill>
            <a:ln w="9525">
              <a:noFill/>
              <a:round/>
              <a:headEnd/>
              <a:tailEnd/>
            </a:ln>
          </p:spPr>
          <p:txBody>
            <a:bodyPr/>
            <a:lstStyle/>
            <a:p>
              <a:endParaRPr lang="en-US"/>
            </a:p>
          </p:txBody>
        </p:sp>
        <p:sp>
          <p:nvSpPr>
            <p:cNvPr id="10290" name="Freeform 25"/>
            <p:cNvSpPr>
              <a:spLocks/>
            </p:cNvSpPr>
            <p:nvPr/>
          </p:nvSpPr>
          <p:spPr bwMode="auto">
            <a:xfrm>
              <a:off x="5955953" y="2863827"/>
              <a:ext cx="1577935" cy="1621959"/>
            </a:xfrm>
            <a:custGeom>
              <a:avLst/>
              <a:gdLst>
                <a:gd name="T0" fmla="*/ 170 w 681"/>
                <a:gd name="T1" fmla="*/ 16 h 700"/>
                <a:gd name="T2" fmla="*/ 101 w 681"/>
                <a:gd name="T3" fmla="*/ 544 h 700"/>
                <a:gd name="T4" fmla="*/ 0 w 681"/>
                <a:gd name="T5" fmla="*/ 580 h 700"/>
                <a:gd name="T6" fmla="*/ 37 w 681"/>
                <a:gd name="T7" fmla="*/ 601 h 700"/>
                <a:gd name="T8" fmla="*/ 158 w 681"/>
                <a:gd name="T9" fmla="*/ 581 h 700"/>
                <a:gd name="T10" fmla="*/ 316 w 681"/>
                <a:gd name="T11" fmla="*/ 127 h 700"/>
                <a:gd name="T12" fmla="*/ 544 w 681"/>
                <a:gd name="T13" fmla="*/ 640 h 700"/>
                <a:gd name="T14" fmla="*/ 640 w 681"/>
                <a:gd name="T15" fmla="*/ 700 h 700"/>
                <a:gd name="T16" fmla="*/ 681 w 681"/>
                <a:gd name="T17" fmla="*/ 666 h 700"/>
                <a:gd name="T18" fmla="*/ 597 w 681"/>
                <a:gd name="T19" fmla="*/ 610 h 700"/>
                <a:gd name="T20" fmla="*/ 488 w 681"/>
                <a:gd name="T21" fmla="*/ 0 h 700"/>
                <a:gd name="T22" fmla="*/ 170 w 681"/>
                <a:gd name="T23" fmla="*/ 16 h 700"/>
                <a:gd name="T24" fmla="*/ 170 w 681"/>
                <a:gd name="T25" fmla="*/ 16 h 7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1"/>
                <a:gd name="T40" fmla="*/ 0 h 700"/>
                <a:gd name="T41" fmla="*/ 681 w 681"/>
                <a:gd name="T42" fmla="*/ 700 h 7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1" h="700">
                  <a:moveTo>
                    <a:pt x="170" y="16"/>
                  </a:moveTo>
                  <a:lnTo>
                    <a:pt x="101" y="544"/>
                  </a:lnTo>
                  <a:lnTo>
                    <a:pt x="0" y="580"/>
                  </a:lnTo>
                  <a:lnTo>
                    <a:pt x="37" y="601"/>
                  </a:lnTo>
                  <a:lnTo>
                    <a:pt x="158" y="581"/>
                  </a:lnTo>
                  <a:lnTo>
                    <a:pt x="316" y="127"/>
                  </a:lnTo>
                  <a:lnTo>
                    <a:pt x="544" y="640"/>
                  </a:lnTo>
                  <a:lnTo>
                    <a:pt x="640" y="700"/>
                  </a:lnTo>
                  <a:lnTo>
                    <a:pt x="681" y="666"/>
                  </a:lnTo>
                  <a:lnTo>
                    <a:pt x="597" y="610"/>
                  </a:lnTo>
                  <a:lnTo>
                    <a:pt x="488" y="0"/>
                  </a:lnTo>
                  <a:lnTo>
                    <a:pt x="170" y="16"/>
                  </a:lnTo>
                  <a:close/>
                </a:path>
              </a:pathLst>
            </a:custGeom>
            <a:solidFill>
              <a:srgbClr val="000000"/>
            </a:solidFill>
            <a:ln w="9525">
              <a:noFill/>
              <a:round/>
              <a:headEnd/>
              <a:tailEnd/>
            </a:ln>
          </p:spPr>
          <p:txBody>
            <a:bodyPr/>
            <a:lstStyle/>
            <a:p>
              <a:endParaRPr lang="en-US"/>
            </a:p>
          </p:txBody>
        </p:sp>
        <p:sp>
          <p:nvSpPr>
            <p:cNvPr id="10291" name="Freeform 26"/>
            <p:cNvSpPr>
              <a:spLocks/>
            </p:cNvSpPr>
            <p:nvPr/>
          </p:nvSpPr>
          <p:spPr bwMode="auto">
            <a:xfrm>
              <a:off x="6259491" y="1781749"/>
              <a:ext cx="1244275" cy="1267445"/>
            </a:xfrm>
            <a:custGeom>
              <a:avLst/>
              <a:gdLst>
                <a:gd name="T0" fmla="*/ 241 w 537"/>
                <a:gd name="T1" fmla="*/ 50 h 547"/>
                <a:gd name="T2" fmla="*/ 364 w 537"/>
                <a:gd name="T3" fmla="*/ 27 h 547"/>
                <a:gd name="T4" fmla="*/ 380 w 537"/>
                <a:gd name="T5" fmla="*/ 34 h 547"/>
                <a:gd name="T6" fmla="*/ 399 w 537"/>
                <a:gd name="T7" fmla="*/ 45 h 547"/>
                <a:gd name="T8" fmla="*/ 424 w 537"/>
                <a:gd name="T9" fmla="*/ 59 h 547"/>
                <a:gd name="T10" fmla="*/ 449 w 537"/>
                <a:gd name="T11" fmla="*/ 78 h 547"/>
                <a:gd name="T12" fmla="*/ 475 w 537"/>
                <a:gd name="T13" fmla="*/ 100 h 547"/>
                <a:gd name="T14" fmla="*/ 498 w 537"/>
                <a:gd name="T15" fmla="*/ 126 h 547"/>
                <a:gd name="T16" fmla="*/ 513 w 537"/>
                <a:gd name="T17" fmla="*/ 146 h 547"/>
                <a:gd name="T18" fmla="*/ 523 w 537"/>
                <a:gd name="T19" fmla="*/ 169 h 547"/>
                <a:gd name="T20" fmla="*/ 532 w 537"/>
                <a:gd name="T21" fmla="*/ 192 h 547"/>
                <a:gd name="T22" fmla="*/ 534 w 537"/>
                <a:gd name="T23" fmla="*/ 210 h 547"/>
                <a:gd name="T24" fmla="*/ 537 w 537"/>
                <a:gd name="T25" fmla="*/ 229 h 547"/>
                <a:gd name="T26" fmla="*/ 534 w 537"/>
                <a:gd name="T27" fmla="*/ 249 h 547"/>
                <a:gd name="T28" fmla="*/ 532 w 537"/>
                <a:gd name="T29" fmla="*/ 270 h 547"/>
                <a:gd name="T30" fmla="*/ 527 w 537"/>
                <a:gd name="T31" fmla="*/ 289 h 547"/>
                <a:gd name="T32" fmla="*/ 523 w 537"/>
                <a:gd name="T33" fmla="*/ 307 h 547"/>
                <a:gd name="T34" fmla="*/ 514 w 537"/>
                <a:gd name="T35" fmla="*/ 337 h 547"/>
                <a:gd name="T36" fmla="*/ 505 w 537"/>
                <a:gd name="T37" fmla="*/ 364 h 547"/>
                <a:gd name="T38" fmla="*/ 498 w 537"/>
                <a:gd name="T39" fmla="*/ 383 h 547"/>
                <a:gd name="T40" fmla="*/ 491 w 537"/>
                <a:gd name="T41" fmla="*/ 401 h 547"/>
                <a:gd name="T42" fmla="*/ 481 w 537"/>
                <a:gd name="T43" fmla="*/ 421 h 547"/>
                <a:gd name="T44" fmla="*/ 472 w 537"/>
                <a:gd name="T45" fmla="*/ 431 h 547"/>
                <a:gd name="T46" fmla="*/ 419 w 537"/>
                <a:gd name="T47" fmla="*/ 417 h 547"/>
                <a:gd name="T48" fmla="*/ 426 w 537"/>
                <a:gd name="T49" fmla="*/ 396 h 547"/>
                <a:gd name="T50" fmla="*/ 433 w 537"/>
                <a:gd name="T51" fmla="*/ 373 h 547"/>
                <a:gd name="T52" fmla="*/ 438 w 537"/>
                <a:gd name="T53" fmla="*/ 353 h 547"/>
                <a:gd name="T54" fmla="*/ 440 w 537"/>
                <a:gd name="T55" fmla="*/ 332 h 547"/>
                <a:gd name="T56" fmla="*/ 440 w 537"/>
                <a:gd name="T57" fmla="*/ 309 h 547"/>
                <a:gd name="T58" fmla="*/ 440 w 537"/>
                <a:gd name="T59" fmla="*/ 282 h 547"/>
                <a:gd name="T60" fmla="*/ 435 w 537"/>
                <a:gd name="T61" fmla="*/ 256 h 547"/>
                <a:gd name="T62" fmla="*/ 427 w 537"/>
                <a:gd name="T63" fmla="*/ 231 h 547"/>
                <a:gd name="T64" fmla="*/ 415 w 537"/>
                <a:gd name="T65" fmla="*/ 206 h 547"/>
                <a:gd name="T66" fmla="*/ 397 w 537"/>
                <a:gd name="T67" fmla="*/ 185 h 547"/>
                <a:gd name="T68" fmla="*/ 374 w 537"/>
                <a:gd name="T69" fmla="*/ 178 h 547"/>
                <a:gd name="T70" fmla="*/ 355 w 537"/>
                <a:gd name="T71" fmla="*/ 185 h 547"/>
                <a:gd name="T72" fmla="*/ 339 w 537"/>
                <a:gd name="T73" fmla="*/ 199 h 547"/>
                <a:gd name="T74" fmla="*/ 369 w 537"/>
                <a:gd name="T75" fmla="*/ 490 h 547"/>
                <a:gd name="T76" fmla="*/ 75 w 537"/>
                <a:gd name="T77" fmla="*/ 270 h 547"/>
                <a:gd name="T78" fmla="*/ 71 w 537"/>
                <a:gd name="T79" fmla="*/ 256 h 547"/>
                <a:gd name="T80" fmla="*/ 68 w 537"/>
                <a:gd name="T81" fmla="*/ 242 h 547"/>
                <a:gd name="T82" fmla="*/ 60 w 537"/>
                <a:gd name="T83" fmla="*/ 220 h 547"/>
                <a:gd name="T84" fmla="*/ 55 w 537"/>
                <a:gd name="T85" fmla="*/ 197 h 547"/>
                <a:gd name="T86" fmla="*/ 48 w 537"/>
                <a:gd name="T87" fmla="*/ 171 h 547"/>
                <a:gd name="T88" fmla="*/ 44 w 537"/>
                <a:gd name="T89" fmla="*/ 144 h 547"/>
                <a:gd name="T90" fmla="*/ 43 w 537"/>
                <a:gd name="T91" fmla="*/ 117 h 547"/>
                <a:gd name="T92" fmla="*/ 43 w 537"/>
                <a:gd name="T93" fmla="*/ 94 h 547"/>
                <a:gd name="T94" fmla="*/ 44 w 537"/>
                <a:gd name="T95" fmla="*/ 73 h 547"/>
                <a:gd name="T96" fmla="*/ 52 w 537"/>
                <a:gd name="T97" fmla="*/ 59 h 5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7"/>
                <a:gd name="T148" fmla="*/ 0 h 547"/>
                <a:gd name="T149" fmla="*/ 537 w 537"/>
                <a:gd name="T150" fmla="*/ 547 h 5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7" h="547">
                  <a:moveTo>
                    <a:pt x="122" y="0"/>
                  </a:moveTo>
                  <a:lnTo>
                    <a:pt x="174" y="252"/>
                  </a:lnTo>
                  <a:lnTo>
                    <a:pt x="241" y="50"/>
                  </a:lnTo>
                  <a:lnTo>
                    <a:pt x="263" y="13"/>
                  </a:lnTo>
                  <a:lnTo>
                    <a:pt x="362" y="27"/>
                  </a:lnTo>
                  <a:lnTo>
                    <a:pt x="364" y="27"/>
                  </a:lnTo>
                  <a:lnTo>
                    <a:pt x="371" y="31"/>
                  </a:lnTo>
                  <a:lnTo>
                    <a:pt x="374" y="31"/>
                  </a:lnTo>
                  <a:lnTo>
                    <a:pt x="380" y="34"/>
                  </a:lnTo>
                  <a:lnTo>
                    <a:pt x="385" y="38"/>
                  </a:lnTo>
                  <a:lnTo>
                    <a:pt x="392" y="41"/>
                  </a:lnTo>
                  <a:lnTo>
                    <a:pt x="399" y="45"/>
                  </a:lnTo>
                  <a:lnTo>
                    <a:pt x="406" y="50"/>
                  </a:lnTo>
                  <a:lnTo>
                    <a:pt x="413" y="54"/>
                  </a:lnTo>
                  <a:lnTo>
                    <a:pt x="424" y="59"/>
                  </a:lnTo>
                  <a:lnTo>
                    <a:pt x="431" y="64"/>
                  </a:lnTo>
                  <a:lnTo>
                    <a:pt x="440" y="71"/>
                  </a:lnTo>
                  <a:lnTo>
                    <a:pt x="449" y="78"/>
                  </a:lnTo>
                  <a:lnTo>
                    <a:pt x="459" y="86"/>
                  </a:lnTo>
                  <a:lnTo>
                    <a:pt x="466" y="93"/>
                  </a:lnTo>
                  <a:lnTo>
                    <a:pt x="475" y="100"/>
                  </a:lnTo>
                  <a:lnTo>
                    <a:pt x="482" y="109"/>
                  </a:lnTo>
                  <a:lnTo>
                    <a:pt x="491" y="117"/>
                  </a:lnTo>
                  <a:lnTo>
                    <a:pt x="498" y="126"/>
                  </a:lnTo>
                  <a:lnTo>
                    <a:pt x="507" y="135"/>
                  </a:lnTo>
                  <a:lnTo>
                    <a:pt x="509" y="141"/>
                  </a:lnTo>
                  <a:lnTo>
                    <a:pt x="513" y="146"/>
                  </a:lnTo>
                  <a:lnTo>
                    <a:pt x="516" y="151"/>
                  </a:lnTo>
                  <a:lnTo>
                    <a:pt x="520" y="158"/>
                  </a:lnTo>
                  <a:lnTo>
                    <a:pt x="523" y="169"/>
                  </a:lnTo>
                  <a:lnTo>
                    <a:pt x="528" y="180"/>
                  </a:lnTo>
                  <a:lnTo>
                    <a:pt x="530" y="185"/>
                  </a:lnTo>
                  <a:lnTo>
                    <a:pt x="532" y="192"/>
                  </a:lnTo>
                  <a:lnTo>
                    <a:pt x="532" y="197"/>
                  </a:lnTo>
                  <a:lnTo>
                    <a:pt x="534" y="204"/>
                  </a:lnTo>
                  <a:lnTo>
                    <a:pt x="534" y="210"/>
                  </a:lnTo>
                  <a:lnTo>
                    <a:pt x="536" y="217"/>
                  </a:lnTo>
                  <a:lnTo>
                    <a:pt x="536" y="222"/>
                  </a:lnTo>
                  <a:lnTo>
                    <a:pt x="537" y="229"/>
                  </a:lnTo>
                  <a:lnTo>
                    <a:pt x="536" y="234"/>
                  </a:lnTo>
                  <a:lnTo>
                    <a:pt x="536" y="242"/>
                  </a:lnTo>
                  <a:lnTo>
                    <a:pt x="534" y="249"/>
                  </a:lnTo>
                  <a:lnTo>
                    <a:pt x="534" y="258"/>
                  </a:lnTo>
                  <a:lnTo>
                    <a:pt x="532" y="263"/>
                  </a:lnTo>
                  <a:lnTo>
                    <a:pt x="532" y="270"/>
                  </a:lnTo>
                  <a:lnTo>
                    <a:pt x="530" y="277"/>
                  </a:lnTo>
                  <a:lnTo>
                    <a:pt x="528" y="284"/>
                  </a:lnTo>
                  <a:lnTo>
                    <a:pt x="527" y="289"/>
                  </a:lnTo>
                  <a:lnTo>
                    <a:pt x="525" y="295"/>
                  </a:lnTo>
                  <a:lnTo>
                    <a:pt x="523" y="302"/>
                  </a:lnTo>
                  <a:lnTo>
                    <a:pt x="523" y="307"/>
                  </a:lnTo>
                  <a:lnTo>
                    <a:pt x="520" y="318"/>
                  </a:lnTo>
                  <a:lnTo>
                    <a:pt x="516" y="328"/>
                  </a:lnTo>
                  <a:lnTo>
                    <a:pt x="514" y="337"/>
                  </a:lnTo>
                  <a:lnTo>
                    <a:pt x="511" y="348"/>
                  </a:lnTo>
                  <a:lnTo>
                    <a:pt x="509" y="355"/>
                  </a:lnTo>
                  <a:lnTo>
                    <a:pt x="505" y="364"/>
                  </a:lnTo>
                  <a:lnTo>
                    <a:pt x="504" y="371"/>
                  </a:lnTo>
                  <a:lnTo>
                    <a:pt x="502" y="378"/>
                  </a:lnTo>
                  <a:lnTo>
                    <a:pt x="498" y="383"/>
                  </a:lnTo>
                  <a:lnTo>
                    <a:pt x="497" y="389"/>
                  </a:lnTo>
                  <a:lnTo>
                    <a:pt x="495" y="394"/>
                  </a:lnTo>
                  <a:lnTo>
                    <a:pt x="491" y="401"/>
                  </a:lnTo>
                  <a:lnTo>
                    <a:pt x="488" y="408"/>
                  </a:lnTo>
                  <a:lnTo>
                    <a:pt x="482" y="415"/>
                  </a:lnTo>
                  <a:lnTo>
                    <a:pt x="481" y="421"/>
                  </a:lnTo>
                  <a:lnTo>
                    <a:pt x="477" y="424"/>
                  </a:lnTo>
                  <a:lnTo>
                    <a:pt x="474" y="430"/>
                  </a:lnTo>
                  <a:lnTo>
                    <a:pt x="472" y="431"/>
                  </a:lnTo>
                  <a:lnTo>
                    <a:pt x="417" y="422"/>
                  </a:lnTo>
                  <a:lnTo>
                    <a:pt x="417" y="421"/>
                  </a:lnTo>
                  <a:lnTo>
                    <a:pt x="419" y="417"/>
                  </a:lnTo>
                  <a:lnTo>
                    <a:pt x="420" y="412"/>
                  </a:lnTo>
                  <a:lnTo>
                    <a:pt x="424" y="405"/>
                  </a:lnTo>
                  <a:lnTo>
                    <a:pt x="426" y="396"/>
                  </a:lnTo>
                  <a:lnTo>
                    <a:pt x="429" y="385"/>
                  </a:lnTo>
                  <a:lnTo>
                    <a:pt x="431" y="380"/>
                  </a:lnTo>
                  <a:lnTo>
                    <a:pt x="433" y="373"/>
                  </a:lnTo>
                  <a:lnTo>
                    <a:pt x="435" y="367"/>
                  </a:lnTo>
                  <a:lnTo>
                    <a:pt x="436" y="362"/>
                  </a:lnTo>
                  <a:lnTo>
                    <a:pt x="438" y="353"/>
                  </a:lnTo>
                  <a:lnTo>
                    <a:pt x="438" y="346"/>
                  </a:lnTo>
                  <a:lnTo>
                    <a:pt x="440" y="339"/>
                  </a:lnTo>
                  <a:lnTo>
                    <a:pt x="440" y="332"/>
                  </a:lnTo>
                  <a:lnTo>
                    <a:pt x="440" y="325"/>
                  </a:lnTo>
                  <a:lnTo>
                    <a:pt x="440" y="316"/>
                  </a:lnTo>
                  <a:lnTo>
                    <a:pt x="440" y="309"/>
                  </a:lnTo>
                  <a:lnTo>
                    <a:pt x="442" y="300"/>
                  </a:lnTo>
                  <a:lnTo>
                    <a:pt x="440" y="291"/>
                  </a:lnTo>
                  <a:lnTo>
                    <a:pt x="440" y="282"/>
                  </a:lnTo>
                  <a:lnTo>
                    <a:pt x="438" y="273"/>
                  </a:lnTo>
                  <a:lnTo>
                    <a:pt x="438" y="266"/>
                  </a:lnTo>
                  <a:lnTo>
                    <a:pt x="435" y="256"/>
                  </a:lnTo>
                  <a:lnTo>
                    <a:pt x="433" y="247"/>
                  </a:lnTo>
                  <a:lnTo>
                    <a:pt x="429" y="238"/>
                  </a:lnTo>
                  <a:lnTo>
                    <a:pt x="427" y="231"/>
                  </a:lnTo>
                  <a:lnTo>
                    <a:pt x="424" y="220"/>
                  </a:lnTo>
                  <a:lnTo>
                    <a:pt x="419" y="213"/>
                  </a:lnTo>
                  <a:lnTo>
                    <a:pt x="415" y="206"/>
                  </a:lnTo>
                  <a:lnTo>
                    <a:pt x="411" y="201"/>
                  </a:lnTo>
                  <a:lnTo>
                    <a:pt x="404" y="192"/>
                  </a:lnTo>
                  <a:lnTo>
                    <a:pt x="397" y="185"/>
                  </a:lnTo>
                  <a:lnTo>
                    <a:pt x="388" y="180"/>
                  </a:lnTo>
                  <a:lnTo>
                    <a:pt x="381" y="178"/>
                  </a:lnTo>
                  <a:lnTo>
                    <a:pt x="374" y="178"/>
                  </a:lnTo>
                  <a:lnTo>
                    <a:pt x="367" y="180"/>
                  </a:lnTo>
                  <a:lnTo>
                    <a:pt x="360" y="183"/>
                  </a:lnTo>
                  <a:lnTo>
                    <a:pt x="355" y="185"/>
                  </a:lnTo>
                  <a:lnTo>
                    <a:pt x="349" y="188"/>
                  </a:lnTo>
                  <a:lnTo>
                    <a:pt x="346" y="192"/>
                  </a:lnTo>
                  <a:lnTo>
                    <a:pt x="339" y="199"/>
                  </a:lnTo>
                  <a:lnTo>
                    <a:pt x="337" y="203"/>
                  </a:lnTo>
                  <a:lnTo>
                    <a:pt x="339" y="350"/>
                  </a:lnTo>
                  <a:lnTo>
                    <a:pt x="369" y="490"/>
                  </a:lnTo>
                  <a:lnTo>
                    <a:pt x="195" y="547"/>
                  </a:lnTo>
                  <a:lnTo>
                    <a:pt x="0" y="513"/>
                  </a:lnTo>
                  <a:lnTo>
                    <a:pt x="75" y="270"/>
                  </a:lnTo>
                  <a:lnTo>
                    <a:pt x="75" y="266"/>
                  </a:lnTo>
                  <a:lnTo>
                    <a:pt x="73" y="261"/>
                  </a:lnTo>
                  <a:lnTo>
                    <a:pt x="71" y="256"/>
                  </a:lnTo>
                  <a:lnTo>
                    <a:pt x="69" y="252"/>
                  </a:lnTo>
                  <a:lnTo>
                    <a:pt x="68" y="247"/>
                  </a:lnTo>
                  <a:lnTo>
                    <a:pt x="68" y="242"/>
                  </a:lnTo>
                  <a:lnTo>
                    <a:pt x="64" y="234"/>
                  </a:lnTo>
                  <a:lnTo>
                    <a:pt x="64" y="227"/>
                  </a:lnTo>
                  <a:lnTo>
                    <a:pt x="60" y="220"/>
                  </a:lnTo>
                  <a:lnTo>
                    <a:pt x="59" y="213"/>
                  </a:lnTo>
                  <a:lnTo>
                    <a:pt x="57" y="204"/>
                  </a:lnTo>
                  <a:lnTo>
                    <a:pt x="55" y="197"/>
                  </a:lnTo>
                  <a:lnTo>
                    <a:pt x="53" y="188"/>
                  </a:lnTo>
                  <a:lnTo>
                    <a:pt x="52" y="180"/>
                  </a:lnTo>
                  <a:lnTo>
                    <a:pt x="48" y="171"/>
                  </a:lnTo>
                  <a:lnTo>
                    <a:pt x="48" y="162"/>
                  </a:lnTo>
                  <a:lnTo>
                    <a:pt x="46" y="153"/>
                  </a:lnTo>
                  <a:lnTo>
                    <a:pt x="44" y="144"/>
                  </a:lnTo>
                  <a:lnTo>
                    <a:pt x="44" y="135"/>
                  </a:lnTo>
                  <a:lnTo>
                    <a:pt x="43" y="126"/>
                  </a:lnTo>
                  <a:lnTo>
                    <a:pt x="43" y="117"/>
                  </a:lnTo>
                  <a:lnTo>
                    <a:pt x="43" y="110"/>
                  </a:lnTo>
                  <a:lnTo>
                    <a:pt x="43" y="101"/>
                  </a:lnTo>
                  <a:lnTo>
                    <a:pt x="43" y="94"/>
                  </a:lnTo>
                  <a:lnTo>
                    <a:pt x="43" y="86"/>
                  </a:lnTo>
                  <a:lnTo>
                    <a:pt x="44" y="80"/>
                  </a:lnTo>
                  <a:lnTo>
                    <a:pt x="44" y="73"/>
                  </a:lnTo>
                  <a:lnTo>
                    <a:pt x="46" y="68"/>
                  </a:lnTo>
                  <a:lnTo>
                    <a:pt x="48" y="62"/>
                  </a:lnTo>
                  <a:lnTo>
                    <a:pt x="52" y="59"/>
                  </a:lnTo>
                  <a:lnTo>
                    <a:pt x="122" y="0"/>
                  </a:lnTo>
                  <a:close/>
                </a:path>
              </a:pathLst>
            </a:custGeom>
            <a:solidFill>
              <a:srgbClr val="000000"/>
            </a:solidFill>
            <a:ln w="9525">
              <a:noFill/>
              <a:round/>
              <a:headEnd/>
              <a:tailEnd/>
            </a:ln>
          </p:spPr>
          <p:txBody>
            <a:bodyPr/>
            <a:lstStyle/>
            <a:p>
              <a:endParaRPr lang="en-US"/>
            </a:p>
          </p:txBody>
        </p:sp>
        <p:sp>
          <p:nvSpPr>
            <p:cNvPr id="10292" name="Freeform 27"/>
            <p:cNvSpPr>
              <a:spLocks/>
            </p:cNvSpPr>
            <p:nvPr/>
          </p:nvSpPr>
          <p:spPr bwMode="auto">
            <a:xfrm>
              <a:off x="7082056" y="2358703"/>
              <a:ext cx="565369" cy="500490"/>
            </a:xfrm>
            <a:custGeom>
              <a:avLst/>
              <a:gdLst>
                <a:gd name="T0" fmla="*/ 17 w 244"/>
                <a:gd name="T1" fmla="*/ 0 h 216"/>
                <a:gd name="T2" fmla="*/ 0 w 244"/>
                <a:gd name="T3" fmla="*/ 175 h 216"/>
                <a:gd name="T4" fmla="*/ 237 w 244"/>
                <a:gd name="T5" fmla="*/ 216 h 216"/>
                <a:gd name="T6" fmla="*/ 244 w 244"/>
                <a:gd name="T7" fmla="*/ 202 h 216"/>
                <a:gd name="T8" fmla="*/ 21 w 244"/>
                <a:gd name="T9" fmla="*/ 145 h 216"/>
                <a:gd name="T10" fmla="*/ 41 w 244"/>
                <a:gd name="T11" fmla="*/ 24 h 216"/>
                <a:gd name="T12" fmla="*/ 17 w 244"/>
                <a:gd name="T13" fmla="*/ 0 h 216"/>
                <a:gd name="T14" fmla="*/ 17 w 244"/>
                <a:gd name="T15" fmla="*/ 0 h 216"/>
                <a:gd name="T16" fmla="*/ 0 60000 65536"/>
                <a:gd name="T17" fmla="*/ 0 60000 65536"/>
                <a:gd name="T18" fmla="*/ 0 60000 65536"/>
                <a:gd name="T19" fmla="*/ 0 60000 65536"/>
                <a:gd name="T20" fmla="*/ 0 60000 65536"/>
                <a:gd name="T21" fmla="*/ 0 60000 65536"/>
                <a:gd name="T22" fmla="*/ 0 60000 65536"/>
                <a:gd name="T23" fmla="*/ 0 60000 65536"/>
                <a:gd name="T24" fmla="*/ 0 w 244"/>
                <a:gd name="T25" fmla="*/ 0 h 216"/>
                <a:gd name="T26" fmla="*/ 244 w 244"/>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 h="216">
                  <a:moveTo>
                    <a:pt x="17" y="0"/>
                  </a:moveTo>
                  <a:lnTo>
                    <a:pt x="0" y="175"/>
                  </a:lnTo>
                  <a:lnTo>
                    <a:pt x="237" y="216"/>
                  </a:lnTo>
                  <a:lnTo>
                    <a:pt x="244" y="202"/>
                  </a:lnTo>
                  <a:lnTo>
                    <a:pt x="21" y="145"/>
                  </a:lnTo>
                  <a:lnTo>
                    <a:pt x="41" y="24"/>
                  </a:lnTo>
                  <a:lnTo>
                    <a:pt x="17" y="0"/>
                  </a:lnTo>
                  <a:close/>
                </a:path>
              </a:pathLst>
            </a:custGeom>
            <a:solidFill>
              <a:srgbClr val="000000"/>
            </a:solidFill>
            <a:ln w="9525">
              <a:noFill/>
              <a:round/>
              <a:headEnd/>
              <a:tailEnd/>
            </a:ln>
          </p:spPr>
          <p:txBody>
            <a:bodyPr/>
            <a:lstStyle/>
            <a:p>
              <a:endParaRPr lang="en-US"/>
            </a:p>
          </p:txBody>
        </p:sp>
        <p:sp>
          <p:nvSpPr>
            <p:cNvPr id="10293" name="Freeform 28"/>
            <p:cNvSpPr>
              <a:spLocks/>
            </p:cNvSpPr>
            <p:nvPr/>
          </p:nvSpPr>
          <p:spPr bwMode="auto">
            <a:xfrm>
              <a:off x="7232667" y="2358703"/>
              <a:ext cx="509759" cy="405490"/>
            </a:xfrm>
            <a:custGeom>
              <a:avLst/>
              <a:gdLst>
                <a:gd name="T0" fmla="*/ 0 w 220"/>
                <a:gd name="T1" fmla="*/ 0 h 175"/>
                <a:gd name="T2" fmla="*/ 220 w 220"/>
                <a:gd name="T3" fmla="*/ 53 h 175"/>
                <a:gd name="T4" fmla="*/ 204 w 220"/>
                <a:gd name="T5" fmla="*/ 175 h 175"/>
                <a:gd name="T6" fmla="*/ 190 w 220"/>
                <a:gd name="T7" fmla="*/ 175 h 175"/>
                <a:gd name="T8" fmla="*/ 204 w 220"/>
                <a:gd name="T9" fmla="*/ 83 h 175"/>
                <a:gd name="T10" fmla="*/ 6 w 220"/>
                <a:gd name="T11" fmla="*/ 24 h 175"/>
                <a:gd name="T12" fmla="*/ 0 w 220"/>
                <a:gd name="T13" fmla="*/ 0 h 175"/>
                <a:gd name="T14" fmla="*/ 0 w 220"/>
                <a:gd name="T15" fmla="*/ 0 h 175"/>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175"/>
                <a:gd name="T26" fmla="*/ 220 w 220"/>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175">
                  <a:moveTo>
                    <a:pt x="0" y="0"/>
                  </a:moveTo>
                  <a:lnTo>
                    <a:pt x="220" y="53"/>
                  </a:lnTo>
                  <a:lnTo>
                    <a:pt x="204" y="175"/>
                  </a:lnTo>
                  <a:lnTo>
                    <a:pt x="190" y="175"/>
                  </a:lnTo>
                  <a:lnTo>
                    <a:pt x="204" y="83"/>
                  </a:lnTo>
                  <a:lnTo>
                    <a:pt x="6" y="24"/>
                  </a:lnTo>
                  <a:lnTo>
                    <a:pt x="0" y="0"/>
                  </a:lnTo>
                  <a:close/>
                </a:path>
              </a:pathLst>
            </a:custGeom>
            <a:solidFill>
              <a:srgbClr val="000000"/>
            </a:solidFill>
            <a:ln w="9525">
              <a:noFill/>
              <a:round/>
              <a:headEnd/>
              <a:tailEnd/>
            </a:ln>
          </p:spPr>
          <p:txBody>
            <a:bodyPr/>
            <a:lstStyle/>
            <a:p>
              <a:endParaRPr lang="en-US"/>
            </a:p>
          </p:txBody>
        </p:sp>
        <p:sp>
          <p:nvSpPr>
            <p:cNvPr id="10294" name="Freeform 29"/>
            <p:cNvSpPr>
              <a:spLocks/>
            </p:cNvSpPr>
            <p:nvPr/>
          </p:nvSpPr>
          <p:spPr bwMode="auto">
            <a:xfrm>
              <a:off x="7211813" y="2810534"/>
              <a:ext cx="194635" cy="159879"/>
            </a:xfrm>
            <a:custGeom>
              <a:avLst/>
              <a:gdLst>
                <a:gd name="T0" fmla="*/ 27 w 84"/>
                <a:gd name="T1" fmla="*/ 0 h 69"/>
                <a:gd name="T2" fmla="*/ 0 w 84"/>
                <a:gd name="T3" fmla="*/ 35 h 69"/>
                <a:gd name="T4" fmla="*/ 24 w 84"/>
                <a:gd name="T5" fmla="*/ 39 h 69"/>
                <a:gd name="T6" fmla="*/ 27 w 84"/>
                <a:gd name="T7" fmla="*/ 55 h 69"/>
                <a:gd name="T8" fmla="*/ 52 w 84"/>
                <a:gd name="T9" fmla="*/ 53 h 69"/>
                <a:gd name="T10" fmla="*/ 45 w 84"/>
                <a:gd name="T11" fmla="*/ 67 h 69"/>
                <a:gd name="T12" fmla="*/ 63 w 84"/>
                <a:gd name="T13" fmla="*/ 69 h 69"/>
                <a:gd name="T14" fmla="*/ 84 w 84"/>
                <a:gd name="T15" fmla="*/ 10 h 69"/>
                <a:gd name="T16" fmla="*/ 27 w 84"/>
                <a:gd name="T17" fmla="*/ 0 h 69"/>
                <a:gd name="T18" fmla="*/ 27 w 84"/>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9"/>
                <a:gd name="T32" fmla="*/ 84 w 84"/>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9">
                  <a:moveTo>
                    <a:pt x="27" y="0"/>
                  </a:moveTo>
                  <a:lnTo>
                    <a:pt x="0" y="35"/>
                  </a:lnTo>
                  <a:lnTo>
                    <a:pt x="24" y="39"/>
                  </a:lnTo>
                  <a:lnTo>
                    <a:pt x="27" y="55"/>
                  </a:lnTo>
                  <a:lnTo>
                    <a:pt x="52" y="53"/>
                  </a:lnTo>
                  <a:lnTo>
                    <a:pt x="45" y="67"/>
                  </a:lnTo>
                  <a:lnTo>
                    <a:pt x="63" y="69"/>
                  </a:lnTo>
                  <a:lnTo>
                    <a:pt x="84" y="10"/>
                  </a:lnTo>
                  <a:lnTo>
                    <a:pt x="27" y="0"/>
                  </a:lnTo>
                  <a:close/>
                </a:path>
              </a:pathLst>
            </a:custGeom>
            <a:solidFill>
              <a:srgbClr val="000000"/>
            </a:solidFill>
            <a:ln w="9525">
              <a:noFill/>
              <a:round/>
              <a:headEnd/>
              <a:tailEnd/>
            </a:ln>
          </p:spPr>
          <p:txBody>
            <a:bodyPr/>
            <a:lstStyle/>
            <a:p>
              <a:endParaRPr lang="en-US"/>
            </a:p>
          </p:txBody>
        </p:sp>
        <p:sp>
          <p:nvSpPr>
            <p:cNvPr id="10295" name="Freeform 30"/>
            <p:cNvSpPr>
              <a:spLocks/>
            </p:cNvSpPr>
            <p:nvPr/>
          </p:nvSpPr>
          <p:spPr bwMode="auto">
            <a:xfrm>
              <a:off x="7177057" y="2794315"/>
              <a:ext cx="90366" cy="74147"/>
            </a:xfrm>
            <a:custGeom>
              <a:avLst/>
              <a:gdLst>
                <a:gd name="T0" fmla="*/ 33 w 39"/>
                <a:gd name="T1" fmla="*/ 7 h 32"/>
                <a:gd name="T2" fmla="*/ 3 w 39"/>
                <a:gd name="T3" fmla="*/ 0 h 32"/>
                <a:gd name="T4" fmla="*/ 0 w 39"/>
                <a:gd name="T5" fmla="*/ 8 h 32"/>
                <a:gd name="T6" fmla="*/ 39 w 39"/>
                <a:gd name="T7" fmla="*/ 32 h 32"/>
                <a:gd name="T8" fmla="*/ 33 w 39"/>
                <a:gd name="T9" fmla="*/ 7 h 32"/>
                <a:gd name="T10" fmla="*/ 33 w 39"/>
                <a:gd name="T11" fmla="*/ 7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33" y="7"/>
                  </a:moveTo>
                  <a:lnTo>
                    <a:pt x="3" y="0"/>
                  </a:lnTo>
                  <a:lnTo>
                    <a:pt x="0" y="8"/>
                  </a:lnTo>
                  <a:lnTo>
                    <a:pt x="39" y="32"/>
                  </a:lnTo>
                  <a:lnTo>
                    <a:pt x="33" y="7"/>
                  </a:lnTo>
                  <a:close/>
                </a:path>
              </a:pathLst>
            </a:custGeom>
            <a:solidFill>
              <a:srgbClr val="000000"/>
            </a:solidFill>
            <a:ln w="9525">
              <a:noFill/>
              <a:round/>
              <a:headEnd/>
              <a:tailEnd/>
            </a:ln>
          </p:spPr>
          <p:txBody>
            <a:bodyPr/>
            <a:lstStyle/>
            <a:p>
              <a:endParaRPr lang="en-US"/>
            </a:p>
          </p:txBody>
        </p:sp>
        <p:sp>
          <p:nvSpPr>
            <p:cNvPr id="10296" name="Freeform 31"/>
            <p:cNvSpPr>
              <a:spLocks/>
            </p:cNvSpPr>
            <p:nvPr/>
          </p:nvSpPr>
          <p:spPr bwMode="auto">
            <a:xfrm>
              <a:off x="5960587" y="1939310"/>
              <a:ext cx="495856" cy="850370"/>
            </a:xfrm>
            <a:custGeom>
              <a:avLst/>
              <a:gdLst>
                <a:gd name="T0" fmla="*/ 181 w 214"/>
                <a:gd name="T1" fmla="*/ 0 h 367"/>
                <a:gd name="T2" fmla="*/ 131 w 214"/>
                <a:gd name="T3" fmla="*/ 168 h 367"/>
                <a:gd name="T4" fmla="*/ 0 w 214"/>
                <a:gd name="T5" fmla="*/ 354 h 367"/>
                <a:gd name="T6" fmla="*/ 39 w 214"/>
                <a:gd name="T7" fmla="*/ 367 h 367"/>
                <a:gd name="T8" fmla="*/ 39 w 214"/>
                <a:gd name="T9" fmla="*/ 365 h 367"/>
                <a:gd name="T10" fmla="*/ 44 w 214"/>
                <a:gd name="T11" fmla="*/ 362 h 367"/>
                <a:gd name="T12" fmla="*/ 48 w 214"/>
                <a:gd name="T13" fmla="*/ 360 h 367"/>
                <a:gd name="T14" fmla="*/ 51 w 214"/>
                <a:gd name="T15" fmla="*/ 356 h 367"/>
                <a:gd name="T16" fmla="*/ 56 w 214"/>
                <a:gd name="T17" fmla="*/ 354 h 367"/>
                <a:gd name="T18" fmla="*/ 62 w 214"/>
                <a:gd name="T19" fmla="*/ 353 h 367"/>
                <a:gd name="T20" fmla="*/ 67 w 214"/>
                <a:gd name="T21" fmla="*/ 347 h 367"/>
                <a:gd name="T22" fmla="*/ 74 w 214"/>
                <a:gd name="T23" fmla="*/ 344 h 367"/>
                <a:gd name="T24" fmla="*/ 80 w 214"/>
                <a:gd name="T25" fmla="*/ 340 h 367"/>
                <a:gd name="T26" fmla="*/ 87 w 214"/>
                <a:gd name="T27" fmla="*/ 337 h 367"/>
                <a:gd name="T28" fmla="*/ 94 w 214"/>
                <a:gd name="T29" fmla="*/ 331 h 367"/>
                <a:gd name="T30" fmla="*/ 103 w 214"/>
                <a:gd name="T31" fmla="*/ 326 h 367"/>
                <a:gd name="T32" fmla="*/ 110 w 214"/>
                <a:gd name="T33" fmla="*/ 321 h 367"/>
                <a:gd name="T34" fmla="*/ 117 w 214"/>
                <a:gd name="T35" fmla="*/ 317 h 367"/>
                <a:gd name="T36" fmla="*/ 124 w 214"/>
                <a:gd name="T37" fmla="*/ 310 h 367"/>
                <a:gd name="T38" fmla="*/ 133 w 214"/>
                <a:gd name="T39" fmla="*/ 305 h 367"/>
                <a:gd name="T40" fmla="*/ 140 w 214"/>
                <a:gd name="T41" fmla="*/ 299 h 367"/>
                <a:gd name="T42" fmla="*/ 147 w 214"/>
                <a:gd name="T43" fmla="*/ 294 h 367"/>
                <a:gd name="T44" fmla="*/ 154 w 214"/>
                <a:gd name="T45" fmla="*/ 289 h 367"/>
                <a:gd name="T46" fmla="*/ 161 w 214"/>
                <a:gd name="T47" fmla="*/ 282 h 367"/>
                <a:gd name="T48" fmla="*/ 168 w 214"/>
                <a:gd name="T49" fmla="*/ 276 h 367"/>
                <a:gd name="T50" fmla="*/ 175 w 214"/>
                <a:gd name="T51" fmla="*/ 271 h 367"/>
                <a:gd name="T52" fmla="*/ 181 w 214"/>
                <a:gd name="T53" fmla="*/ 266 h 367"/>
                <a:gd name="T54" fmla="*/ 188 w 214"/>
                <a:gd name="T55" fmla="*/ 259 h 367"/>
                <a:gd name="T56" fmla="*/ 193 w 214"/>
                <a:gd name="T57" fmla="*/ 255 h 367"/>
                <a:gd name="T58" fmla="*/ 197 w 214"/>
                <a:gd name="T59" fmla="*/ 250 h 367"/>
                <a:gd name="T60" fmla="*/ 204 w 214"/>
                <a:gd name="T61" fmla="*/ 241 h 367"/>
                <a:gd name="T62" fmla="*/ 211 w 214"/>
                <a:gd name="T63" fmla="*/ 232 h 367"/>
                <a:gd name="T64" fmla="*/ 211 w 214"/>
                <a:gd name="T65" fmla="*/ 221 h 367"/>
                <a:gd name="T66" fmla="*/ 212 w 214"/>
                <a:gd name="T67" fmla="*/ 213 h 367"/>
                <a:gd name="T68" fmla="*/ 212 w 214"/>
                <a:gd name="T69" fmla="*/ 205 h 367"/>
                <a:gd name="T70" fmla="*/ 212 w 214"/>
                <a:gd name="T71" fmla="*/ 200 h 367"/>
                <a:gd name="T72" fmla="*/ 212 w 214"/>
                <a:gd name="T73" fmla="*/ 195 h 367"/>
                <a:gd name="T74" fmla="*/ 214 w 214"/>
                <a:gd name="T75" fmla="*/ 190 h 367"/>
                <a:gd name="T76" fmla="*/ 212 w 214"/>
                <a:gd name="T77" fmla="*/ 182 h 367"/>
                <a:gd name="T78" fmla="*/ 212 w 214"/>
                <a:gd name="T79" fmla="*/ 177 h 367"/>
                <a:gd name="T80" fmla="*/ 212 w 214"/>
                <a:gd name="T81" fmla="*/ 170 h 367"/>
                <a:gd name="T82" fmla="*/ 212 w 214"/>
                <a:gd name="T83" fmla="*/ 165 h 367"/>
                <a:gd name="T84" fmla="*/ 211 w 214"/>
                <a:gd name="T85" fmla="*/ 158 h 367"/>
                <a:gd name="T86" fmla="*/ 211 w 214"/>
                <a:gd name="T87" fmla="*/ 152 h 367"/>
                <a:gd name="T88" fmla="*/ 211 w 214"/>
                <a:gd name="T89" fmla="*/ 145 h 367"/>
                <a:gd name="T90" fmla="*/ 211 w 214"/>
                <a:gd name="T91" fmla="*/ 142 h 367"/>
                <a:gd name="T92" fmla="*/ 209 w 214"/>
                <a:gd name="T93" fmla="*/ 135 h 367"/>
                <a:gd name="T94" fmla="*/ 209 w 214"/>
                <a:gd name="T95" fmla="*/ 129 h 367"/>
                <a:gd name="T96" fmla="*/ 207 w 214"/>
                <a:gd name="T97" fmla="*/ 124 h 367"/>
                <a:gd name="T98" fmla="*/ 207 w 214"/>
                <a:gd name="T99" fmla="*/ 119 h 367"/>
                <a:gd name="T100" fmla="*/ 204 w 214"/>
                <a:gd name="T101" fmla="*/ 110 h 367"/>
                <a:gd name="T102" fmla="*/ 204 w 214"/>
                <a:gd name="T103" fmla="*/ 101 h 367"/>
                <a:gd name="T104" fmla="*/ 202 w 214"/>
                <a:gd name="T105" fmla="*/ 94 h 367"/>
                <a:gd name="T106" fmla="*/ 200 w 214"/>
                <a:gd name="T107" fmla="*/ 90 h 367"/>
                <a:gd name="T108" fmla="*/ 200 w 214"/>
                <a:gd name="T109" fmla="*/ 87 h 367"/>
                <a:gd name="T110" fmla="*/ 181 w 214"/>
                <a:gd name="T111" fmla="*/ 0 h 367"/>
                <a:gd name="T112" fmla="*/ 181 w 214"/>
                <a:gd name="T113" fmla="*/ 0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
                <a:gd name="T172" fmla="*/ 0 h 367"/>
                <a:gd name="T173" fmla="*/ 214 w 214"/>
                <a:gd name="T174" fmla="*/ 367 h 3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 h="367">
                  <a:moveTo>
                    <a:pt x="181" y="0"/>
                  </a:moveTo>
                  <a:lnTo>
                    <a:pt x="131" y="168"/>
                  </a:lnTo>
                  <a:lnTo>
                    <a:pt x="0" y="354"/>
                  </a:lnTo>
                  <a:lnTo>
                    <a:pt x="39" y="367"/>
                  </a:lnTo>
                  <a:lnTo>
                    <a:pt x="39" y="365"/>
                  </a:lnTo>
                  <a:lnTo>
                    <a:pt x="44" y="362"/>
                  </a:lnTo>
                  <a:lnTo>
                    <a:pt x="48" y="360"/>
                  </a:lnTo>
                  <a:lnTo>
                    <a:pt x="51" y="356"/>
                  </a:lnTo>
                  <a:lnTo>
                    <a:pt x="56" y="354"/>
                  </a:lnTo>
                  <a:lnTo>
                    <a:pt x="62" y="353"/>
                  </a:lnTo>
                  <a:lnTo>
                    <a:pt x="67" y="347"/>
                  </a:lnTo>
                  <a:lnTo>
                    <a:pt x="74" y="344"/>
                  </a:lnTo>
                  <a:lnTo>
                    <a:pt x="80" y="340"/>
                  </a:lnTo>
                  <a:lnTo>
                    <a:pt x="87" y="337"/>
                  </a:lnTo>
                  <a:lnTo>
                    <a:pt x="94" y="331"/>
                  </a:lnTo>
                  <a:lnTo>
                    <a:pt x="103" y="326"/>
                  </a:lnTo>
                  <a:lnTo>
                    <a:pt x="110" y="321"/>
                  </a:lnTo>
                  <a:lnTo>
                    <a:pt x="117" y="317"/>
                  </a:lnTo>
                  <a:lnTo>
                    <a:pt x="124" y="310"/>
                  </a:lnTo>
                  <a:lnTo>
                    <a:pt x="133" y="305"/>
                  </a:lnTo>
                  <a:lnTo>
                    <a:pt x="140" y="299"/>
                  </a:lnTo>
                  <a:lnTo>
                    <a:pt x="147" y="294"/>
                  </a:lnTo>
                  <a:lnTo>
                    <a:pt x="154" y="289"/>
                  </a:lnTo>
                  <a:lnTo>
                    <a:pt x="161" y="282"/>
                  </a:lnTo>
                  <a:lnTo>
                    <a:pt x="168" y="276"/>
                  </a:lnTo>
                  <a:lnTo>
                    <a:pt x="175" y="271"/>
                  </a:lnTo>
                  <a:lnTo>
                    <a:pt x="181" y="266"/>
                  </a:lnTo>
                  <a:lnTo>
                    <a:pt x="188" y="259"/>
                  </a:lnTo>
                  <a:lnTo>
                    <a:pt x="193" y="255"/>
                  </a:lnTo>
                  <a:lnTo>
                    <a:pt x="197" y="250"/>
                  </a:lnTo>
                  <a:lnTo>
                    <a:pt x="204" y="241"/>
                  </a:lnTo>
                  <a:lnTo>
                    <a:pt x="211" y="232"/>
                  </a:lnTo>
                  <a:lnTo>
                    <a:pt x="211" y="221"/>
                  </a:lnTo>
                  <a:lnTo>
                    <a:pt x="212" y="213"/>
                  </a:lnTo>
                  <a:lnTo>
                    <a:pt x="212" y="205"/>
                  </a:lnTo>
                  <a:lnTo>
                    <a:pt x="212" y="200"/>
                  </a:lnTo>
                  <a:lnTo>
                    <a:pt x="212" y="195"/>
                  </a:lnTo>
                  <a:lnTo>
                    <a:pt x="214" y="190"/>
                  </a:lnTo>
                  <a:lnTo>
                    <a:pt x="212" y="182"/>
                  </a:lnTo>
                  <a:lnTo>
                    <a:pt x="212" y="177"/>
                  </a:lnTo>
                  <a:lnTo>
                    <a:pt x="212" y="170"/>
                  </a:lnTo>
                  <a:lnTo>
                    <a:pt x="212" y="165"/>
                  </a:lnTo>
                  <a:lnTo>
                    <a:pt x="211" y="158"/>
                  </a:lnTo>
                  <a:lnTo>
                    <a:pt x="211" y="152"/>
                  </a:lnTo>
                  <a:lnTo>
                    <a:pt x="211" y="145"/>
                  </a:lnTo>
                  <a:lnTo>
                    <a:pt x="211" y="142"/>
                  </a:lnTo>
                  <a:lnTo>
                    <a:pt x="209" y="135"/>
                  </a:lnTo>
                  <a:lnTo>
                    <a:pt x="209" y="129"/>
                  </a:lnTo>
                  <a:lnTo>
                    <a:pt x="207" y="124"/>
                  </a:lnTo>
                  <a:lnTo>
                    <a:pt x="207" y="119"/>
                  </a:lnTo>
                  <a:lnTo>
                    <a:pt x="204" y="110"/>
                  </a:lnTo>
                  <a:lnTo>
                    <a:pt x="204" y="101"/>
                  </a:lnTo>
                  <a:lnTo>
                    <a:pt x="202" y="94"/>
                  </a:lnTo>
                  <a:lnTo>
                    <a:pt x="200" y="90"/>
                  </a:lnTo>
                  <a:lnTo>
                    <a:pt x="200" y="87"/>
                  </a:lnTo>
                  <a:lnTo>
                    <a:pt x="181" y="0"/>
                  </a:lnTo>
                  <a:close/>
                </a:path>
              </a:pathLst>
            </a:custGeom>
            <a:solidFill>
              <a:srgbClr val="000000"/>
            </a:solidFill>
            <a:ln w="9525">
              <a:noFill/>
              <a:round/>
              <a:headEnd/>
              <a:tailEnd/>
            </a:ln>
          </p:spPr>
          <p:txBody>
            <a:bodyPr/>
            <a:lstStyle/>
            <a:p>
              <a:endParaRPr lang="en-US"/>
            </a:p>
          </p:txBody>
        </p:sp>
        <p:sp>
          <p:nvSpPr>
            <p:cNvPr id="10297" name="Freeform 32"/>
            <p:cNvSpPr>
              <a:spLocks/>
            </p:cNvSpPr>
            <p:nvPr/>
          </p:nvSpPr>
          <p:spPr bwMode="auto">
            <a:xfrm>
              <a:off x="6609371" y="1902237"/>
              <a:ext cx="132074" cy="373051"/>
            </a:xfrm>
            <a:custGeom>
              <a:avLst/>
              <a:gdLst>
                <a:gd name="T0" fmla="*/ 14 w 57"/>
                <a:gd name="T1" fmla="*/ 0 h 161"/>
                <a:gd name="T2" fmla="*/ 0 w 57"/>
                <a:gd name="T3" fmla="*/ 26 h 161"/>
                <a:gd name="T4" fmla="*/ 14 w 57"/>
                <a:gd name="T5" fmla="*/ 41 h 161"/>
                <a:gd name="T6" fmla="*/ 2 w 57"/>
                <a:gd name="T7" fmla="*/ 104 h 161"/>
                <a:gd name="T8" fmla="*/ 35 w 57"/>
                <a:gd name="T9" fmla="*/ 161 h 161"/>
                <a:gd name="T10" fmla="*/ 57 w 57"/>
                <a:gd name="T11" fmla="*/ 58 h 161"/>
                <a:gd name="T12" fmla="*/ 35 w 57"/>
                <a:gd name="T13" fmla="*/ 44 h 161"/>
                <a:gd name="T14" fmla="*/ 35 w 57"/>
                <a:gd name="T15" fmla="*/ 5 h 161"/>
                <a:gd name="T16" fmla="*/ 14 w 57"/>
                <a:gd name="T17" fmla="*/ 0 h 161"/>
                <a:gd name="T18" fmla="*/ 14 w 57"/>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61"/>
                <a:gd name="T32" fmla="*/ 57 w 57"/>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61">
                  <a:moveTo>
                    <a:pt x="14" y="0"/>
                  </a:moveTo>
                  <a:lnTo>
                    <a:pt x="0" y="26"/>
                  </a:lnTo>
                  <a:lnTo>
                    <a:pt x="14" y="41"/>
                  </a:lnTo>
                  <a:lnTo>
                    <a:pt x="2" y="104"/>
                  </a:lnTo>
                  <a:lnTo>
                    <a:pt x="35" y="161"/>
                  </a:lnTo>
                  <a:lnTo>
                    <a:pt x="57" y="58"/>
                  </a:lnTo>
                  <a:lnTo>
                    <a:pt x="35" y="44"/>
                  </a:lnTo>
                  <a:lnTo>
                    <a:pt x="35" y="5"/>
                  </a:lnTo>
                  <a:lnTo>
                    <a:pt x="14" y="0"/>
                  </a:lnTo>
                  <a:close/>
                </a:path>
              </a:pathLst>
            </a:custGeom>
            <a:solidFill>
              <a:srgbClr val="000000"/>
            </a:solidFill>
            <a:ln w="9525">
              <a:noFill/>
              <a:round/>
              <a:headEnd/>
              <a:tailEnd/>
            </a:ln>
          </p:spPr>
          <p:txBody>
            <a:bodyPr/>
            <a:lstStyle/>
            <a:p>
              <a:endParaRPr lang="en-US"/>
            </a:p>
          </p:txBody>
        </p:sp>
        <p:sp>
          <p:nvSpPr>
            <p:cNvPr id="10298" name="Freeform 33"/>
            <p:cNvSpPr>
              <a:spLocks/>
            </p:cNvSpPr>
            <p:nvPr/>
          </p:nvSpPr>
          <p:spPr bwMode="auto">
            <a:xfrm>
              <a:off x="6551444" y="1786383"/>
              <a:ext cx="106586" cy="106586"/>
            </a:xfrm>
            <a:custGeom>
              <a:avLst/>
              <a:gdLst>
                <a:gd name="T0" fmla="*/ 23 w 46"/>
                <a:gd name="T1" fmla="*/ 0 h 46"/>
                <a:gd name="T2" fmla="*/ 0 w 46"/>
                <a:gd name="T3" fmla="*/ 11 h 46"/>
                <a:gd name="T4" fmla="*/ 25 w 46"/>
                <a:gd name="T5" fmla="*/ 46 h 46"/>
                <a:gd name="T6" fmla="*/ 46 w 46"/>
                <a:gd name="T7" fmla="*/ 7 h 46"/>
                <a:gd name="T8" fmla="*/ 41 w 46"/>
                <a:gd name="T9" fmla="*/ 6 h 46"/>
                <a:gd name="T10" fmla="*/ 35 w 46"/>
                <a:gd name="T11" fmla="*/ 2 h 46"/>
                <a:gd name="T12" fmla="*/ 27 w 46"/>
                <a:gd name="T13" fmla="*/ 0 h 46"/>
                <a:gd name="T14" fmla="*/ 23 w 46"/>
                <a:gd name="T15" fmla="*/ 0 h 46"/>
                <a:gd name="T16" fmla="*/ 23 w 46"/>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6"/>
                <a:gd name="T29" fmla="*/ 46 w 4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6">
                  <a:moveTo>
                    <a:pt x="23" y="0"/>
                  </a:moveTo>
                  <a:lnTo>
                    <a:pt x="0" y="11"/>
                  </a:lnTo>
                  <a:lnTo>
                    <a:pt x="25" y="46"/>
                  </a:lnTo>
                  <a:lnTo>
                    <a:pt x="46" y="7"/>
                  </a:lnTo>
                  <a:lnTo>
                    <a:pt x="41" y="6"/>
                  </a:lnTo>
                  <a:lnTo>
                    <a:pt x="35" y="2"/>
                  </a:lnTo>
                  <a:lnTo>
                    <a:pt x="27" y="0"/>
                  </a:lnTo>
                  <a:lnTo>
                    <a:pt x="23" y="0"/>
                  </a:lnTo>
                  <a:close/>
                </a:path>
              </a:pathLst>
            </a:custGeom>
            <a:solidFill>
              <a:srgbClr val="000000"/>
            </a:solidFill>
            <a:ln w="9525">
              <a:noFill/>
              <a:round/>
              <a:headEnd/>
              <a:tailEnd/>
            </a:ln>
          </p:spPr>
          <p:txBody>
            <a:bodyPr/>
            <a:lstStyle/>
            <a:p>
              <a:endParaRPr lang="en-US"/>
            </a:p>
          </p:txBody>
        </p:sp>
        <p:sp>
          <p:nvSpPr>
            <p:cNvPr id="10299" name="Freeform 34"/>
            <p:cNvSpPr>
              <a:spLocks/>
            </p:cNvSpPr>
            <p:nvPr/>
          </p:nvSpPr>
          <p:spPr bwMode="auto">
            <a:xfrm>
              <a:off x="5833148" y="2764193"/>
              <a:ext cx="217806" cy="132074"/>
            </a:xfrm>
            <a:custGeom>
              <a:avLst/>
              <a:gdLst>
                <a:gd name="T0" fmla="*/ 33 w 94"/>
                <a:gd name="T1" fmla="*/ 0 h 57"/>
                <a:gd name="T2" fmla="*/ 0 w 94"/>
                <a:gd name="T3" fmla="*/ 32 h 57"/>
                <a:gd name="T4" fmla="*/ 14 w 94"/>
                <a:gd name="T5" fmla="*/ 41 h 57"/>
                <a:gd name="T6" fmla="*/ 33 w 94"/>
                <a:gd name="T7" fmla="*/ 27 h 57"/>
                <a:gd name="T8" fmla="*/ 39 w 94"/>
                <a:gd name="T9" fmla="*/ 34 h 57"/>
                <a:gd name="T10" fmla="*/ 23 w 94"/>
                <a:gd name="T11" fmla="*/ 57 h 57"/>
                <a:gd name="T12" fmla="*/ 37 w 94"/>
                <a:gd name="T13" fmla="*/ 57 h 57"/>
                <a:gd name="T14" fmla="*/ 48 w 94"/>
                <a:gd name="T15" fmla="*/ 46 h 57"/>
                <a:gd name="T16" fmla="*/ 48 w 94"/>
                <a:gd name="T17" fmla="*/ 55 h 57"/>
                <a:gd name="T18" fmla="*/ 64 w 94"/>
                <a:gd name="T19" fmla="*/ 53 h 57"/>
                <a:gd name="T20" fmla="*/ 94 w 94"/>
                <a:gd name="T21" fmla="*/ 23 h 57"/>
                <a:gd name="T22" fmla="*/ 78 w 94"/>
                <a:gd name="T23" fmla="*/ 20 h 57"/>
                <a:gd name="T24" fmla="*/ 65 w 94"/>
                <a:gd name="T25" fmla="*/ 30 h 57"/>
                <a:gd name="T26" fmla="*/ 57 w 94"/>
                <a:gd name="T27" fmla="*/ 16 h 57"/>
                <a:gd name="T28" fmla="*/ 42 w 94"/>
                <a:gd name="T29" fmla="*/ 16 h 57"/>
                <a:gd name="T30" fmla="*/ 51 w 94"/>
                <a:gd name="T31" fmla="*/ 0 h 57"/>
                <a:gd name="T32" fmla="*/ 33 w 94"/>
                <a:gd name="T33" fmla="*/ 0 h 57"/>
                <a:gd name="T34" fmla="*/ 33 w 94"/>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4"/>
                <a:gd name="T55" fmla="*/ 0 h 57"/>
                <a:gd name="T56" fmla="*/ 94 w 94"/>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4" h="57">
                  <a:moveTo>
                    <a:pt x="33" y="0"/>
                  </a:moveTo>
                  <a:lnTo>
                    <a:pt x="0" y="32"/>
                  </a:lnTo>
                  <a:lnTo>
                    <a:pt x="14" y="41"/>
                  </a:lnTo>
                  <a:lnTo>
                    <a:pt x="33" y="27"/>
                  </a:lnTo>
                  <a:lnTo>
                    <a:pt x="39" y="34"/>
                  </a:lnTo>
                  <a:lnTo>
                    <a:pt x="23" y="57"/>
                  </a:lnTo>
                  <a:lnTo>
                    <a:pt x="37" y="57"/>
                  </a:lnTo>
                  <a:lnTo>
                    <a:pt x="48" y="46"/>
                  </a:lnTo>
                  <a:lnTo>
                    <a:pt x="48" y="55"/>
                  </a:lnTo>
                  <a:lnTo>
                    <a:pt x="64" y="53"/>
                  </a:lnTo>
                  <a:lnTo>
                    <a:pt x="94" y="23"/>
                  </a:lnTo>
                  <a:lnTo>
                    <a:pt x="78" y="20"/>
                  </a:lnTo>
                  <a:lnTo>
                    <a:pt x="65" y="30"/>
                  </a:lnTo>
                  <a:lnTo>
                    <a:pt x="57" y="16"/>
                  </a:lnTo>
                  <a:lnTo>
                    <a:pt x="42" y="16"/>
                  </a:lnTo>
                  <a:lnTo>
                    <a:pt x="51" y="0"/>
                  </a:lnTo>
                  <a:lnTo>
                    <a:pt x="33" y="0"/>
                  </a:lnTo>
                  <a:close/>
                </a:path>
              </a:pathLst>
            </a:custGeom>
            <a:solidFill>
              <a:srgbClr val="000000"/>
            </a:solidFill>
            <a:ln w="9525">
              <a:noFill/>
              <a:round/>
              <a:headEnd/>
              <a:tailEnd/>
            </a:ln>
          </p:spPr>
          <p:txBody>
            <a:bodyPr/>
            <a:lstStyle/>
            <a:p>
              <a:endParaRPr lang="en-US"/>
            </a:p>
          </p:txBody>
        </p:sp>
        <p:sp>
          <p:nvSpPr>
            <p:cNvPr id="10300" name="Freeform 35"/>
            <p:cNvSpPr>
              <a:spLocks/>
            </p:cNvSpPr>
            <p:nvPr/>
          </p:nvSpPr>
          <p:spPr bwMode="auto">
            <a:xfrm>
              <a:off x="7248886" y="2826754"/>
              <a:ext cx="90366" cy="74147"/>
            </a:xfrm>
            <a:custGeom>
              <a:avLst/>
              <a:gdLst>
                <a:gd name="T0" fmla="*/ 4 w 39"/>
                <a:gd name="T1" fmla="*/ 0 h 32"/>
                <a:gd name="T2" fmla="*/ 0 w 39"/>
                <a:gd name="T3" fmla="*/ 21 h 32"/>
                <a:gd name="T4" fmla="*/ 18 w 39"/>
                <a:gd name="T5" fmla="*/ 19 h 32"/>
                <a:gd name="T6" fmla="*/ 22 w 39"/>
                <a:gd name="T7" fmla="*/ 32 h 32"/>
                <a:gd name="T8" fmla="*/ 38 w 39"/>
                <a:gd name="T9" fmla="*/ 21 h 32"/>
                <a:gd name="T10" fmla="*/ 39 w 39"/>
                <a:gd name="T11" fmla="*/ 7 h 32"/>
                <a:gd name="T12" fmla="*/ 4 w 39"/>
                <a:gd name="T13" fmla="*/ 0 h 32"/>
                <a:gd name="T14" fmla="*/ 4 w 39"/>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2"/>
                <a:gd name="T26" fmla="*/ 39 w 39"/>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2">
                  <a:moveTo>
                    <a:pt x="4" y="0"/>
                  </a:moveTo>
                  <a:lnTo>
                    <a:pt x="0" y="21"/>
                  </a:lnTo>
                  <a:lnTo>
                    <a:pt x="18" y="19"/>
                  </a:lnTo>
                  <a:lnTo>
                    <a:pt x="22" y="32"/>
                  </a:lnTo>
                  <a:lnTo>
                    <a:pt x="38" y="21"/>
                  </a:lnTo>
                  <a:lnTo>
                    <a:pt x="39" y="7"/>
                  </a:lnTo>
                  <a:lnTo>
                    <a:pt x="4" y="0"/>
                  </a:lnTo>
                  <a:close/>
                </a:path>
              </a:pathLst>
            </a:custGeom>
            <a:solidFill>
              <a:srgbClr val="FFE6D9"/>
            </a:solidFill>
            <a:ln w="9525">
              <a:noFill/>
              <a:round/>
              <a:headEnd/>
              <a:tailEnd/>
            </a:ln>
          </p:spPr>
          <p:txBody>
            <a:bodyPr/>
            <a:lstStyle/>
            <a:p>
              <a:endParaRPr lang="en-US"/>
            </a:p>
          </p:txBody>
        </p:sp>
        <p:sp>
          <p:nvSpPr>
            <p:cNvPr id="10301" name="Freeform 36"/>
            <p:cNvSpPr>
              <a:spLocks/>
            </p:cNvSpPr>
            <p:nvPr/>
          </p:nvSpPr>
          <p:spPr bwMode="auto">
            <a:xfrm>
              <a:off x="6514371" y="2546387"/>
              <a:ext cx="164513" cy="345246"/>
            </a:xfrm>
            <a:custGeom>
              <a:avLst/>
              <a:gdLst>
                <a:gd name="T0" fmla="*/ 0 w 71"/>
                <a:gd name="T1" fmla="*/ 137 h 149"/>
                <a:gd name="T2" fmla="*/ 71 w 71"/>
                <a:gd name="T3" fmla="*/ 0 h 149"/>
                <a:gd name="T4" fmla="*/ 71 w 71"/>
                <a:gd name="T5" fmla="*/ 34 h 149"/>
                <a:gd name="T6" fmla="*/ 34 w 71"/>
                <a:gd name="T7" fmla="*/ 149 h 149"/>
                <a:gd name="T8" fmla="*/ 0 w 71"/>
                <a:gd name="T9" fmla="*/ 137 h 149"/>
                <a:gd name="T10" fmla="*/ 0 w 71"/>
                <a:gd name="T11" fmla="*/ 137 h 149"/>
                <a:gd name="T12" fmla="*/ 0 60000 65536"/>
                <a:gd name="T13" fmla="*/ 0 60000 65536"/>
                <a:gd name="T14" fmla="*/ 0 60000 65536"/>
                <a:gd name="T15" fmla="*/ 0 60000 65536"/>
                <a:gd name="T16" fmla="*/ 0 60000 65536"/>
                <a:gd name="T17" fmla="*/ 0 60000 65536"/>
                <a:gd name="T18" fmla="*/ 0 w 71"/>
                <a:gd name="T19" fmla="*/ 0 h 149"/>
                <a:gd name="T20" fmla="*/ 71 w 71"/>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71" h="149">
                  <a:moveTo>
                    <a:pt x="0" y="137"/>
                  </a:moveTo>
                  <a:lnTo>
                    <a:pt x="71" y="0"/>
                  </a:lnTo>
                  <a:lnTo>
                    <a:pt x="71" y="34"/>
                  </a:lnTo>
                  <a:lnTo>
                    <a:pt x="34" y="149"/>
                  </a:lnTo>
                  <a:lnTo>
                    <a:pt x="0" y="137"/>
                  </a:lnTo>
                  <a:close/>
                </a:path>
              </a:pathLst>
            </a:custGeom>
            <a:solidFill>
              <a:srgbClr val="FFFFFF"/>
            </a:solidFill>
            <a:ln w="9525">
              <a:noFill/>
              <a:round/>
              <a:headEnd/>
              <a:tailEnd/>
            </a:ln>
          </p:spPr>
          <p:txBody>
            <a:bodyPr/>
            <a:lstStyle/>
            <a:p>
              <a:endParaRPr lang="en-US"/>
            </a:p>
          </p:txBody>
        </p:sp>
      </p:grpSp>
      <p:sp>
        <p:nvSpPr>
          <p:cNvPr id="130" name="Content Placeholder 2"/>
          <p:cNvSpPr>
            <a:spLocks noGrp="1"/>
          </p:cNvSpPr>
          <p:nvPr>
            <p:ph idx="1"/>
          </p:nvPr>
        </p:nvSpPr>
        <p:spPr>
          <a:xfrm>
            <a:off x="0" y="3867418"/>
            <a:ext cx="8229600" cy="3000375"/>
          </a:xfrm>
        </p:spPr>
        <p:txBody>
          <a:bodyPr/>
          <a:lstStyle/>
          <a:p>
            <a:r>
              <a:rPr lang="en-US" sz="2400" i="1" dirty="0" smtClean="0"/>
              <a:t>“Assumed”</a:t>
            </a:r>
            <a:r>
              <a:rPr lang="en-US" sz="2400" dirty="0" smtClean="0"/>
              <a:t> Axioms:</a:t>
            </a:r>
          </a:p>
          <a:p>
            <a:pPr lvl="1"/>
            <a:r>
              <a:rPr lang="en-US" sz="2400" dirty="0" smtClean="0"/>
              <a:t>Big Vendors, assumed “Reputable”.</a:t>
            </a:r>
          </a:p>
          <a:p>
            <a:pPr lvl="1"/>
            <a:r>
              <a:rPr lang="en-US" sz="2400" dirty="0" smtClean="0"/>
              <a:t>Doing business for Profit</a:t>
            </a:r>
            <a:r>
              <a:rPr lang="en-US" sz="2400" b="1" dirty="0" smtClean="0"/>
              <a:t>$$$</a:t>
            </a:r>
            <a:r>
              <a:rPr lang="en-US" sz="2400" dirty="0" smtClean="0"/>
              <a:t>.</a:t>
            </a:r>
          </a:p>
          <a:p>
            <a:pPr lvl="1"/>
            <a:r>
              <a:rPr lang="en-US" sz="2400" dirty="0" smtClean="0"/>
              <a:t>Market Openness be mandated by WTO.</a:t>
            </a:r>
          </a:p>
          <a:p>
            <a:r>
              <a:rPr lang="en-US" sz="2400" dirty="0" smtClean="0"/>
              <a:t>Emerging entrant changed the equation.</a:t>
            </a:r>
          </a:p>
          <a:p>
            <a:r>
              <a:rPr lang="en-US" sz="2400" dirty="0" smtClean="0"/>
              <a:t>&amp; Little chance for [Local] entrepreneurs            and local vendors. </a:t>
            </a:r>
          </a:p>
        </p:txBody>
      </p:sp>
      <p:sp>
        <p:nvSpPr>
          <p:cNvPr id="10256" name="TextBox 162"/>
          <p:cNvSpPr txBox="1">
            <a:spLocks noChangeArrowheads="1"/>
          </p:cNvSpPr>
          <p:nvPr/>
        </p:nvSpPr>
        <p:spPr bwMode="auto">
          <a:xfrm>
            <a:off x="285750" y="1428750"/>
            <a:ext cx="2544286" cy="369332"/>
          </a:xfrm>
          <a:prstGeom prst="rect">
            <a:avLst/>
          </a:prstGeom>
          <a:noFill/>
          <a:ln w="9525">
            <a:noFill/>
            <a:miter lim="800000"/>
            <a:headEnd/>
            <a:tailEnd/>
          </a:ln>
        </p:spPr>
        <p:txBody>
          <a:bodyPr wrap="none">
            <a:spAutoFit/>
          </a:bodyPr>
          <a:lstStyle/>
          <a:p>
            <a:pPr eaLnBrk="0" hangingPunct="0"/>
            <a:r>
              <a:rPr lang="en-US" sz="1800" b="1" i="1" dirty="0" smtClean="0"/>
              <a:t>Operator’s </a:t>
            </a:r>
            <a:r>
              <a:rPr lang="en-US" sz="1800" b="1" i="1" dirty="0"/>
              <a:t>Tender</a:t>
            </a:r>
          </a:p>
        </p:txBody>
      </p:sp>
      <p:sp>
        <p:nvSpPr>
          <p:cNvPr id="169" name="Rounded Rectangular Callout 168"/>
          <p:cNvSpPr/>
          <p:nvPr/>
        </p:nvSpPr>
        <p:spPr bwMode="auto">
          <a:xfrm>
            <a:off x="7072330" y="332656"/>
            <a:ext cx="1892158" cy="810328"/>
          </a:xfrm>
          <a:prstGeom prst="wedgeRoundRectCallout">
            <a:avLst>
              <a:gd name="adj1" fmla="val 22826"/>
              <a:gd name="adj2" fmla="val 74750"/>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rPr>
              <a:t>Emerging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rPr>
              <a:t>Entrants</a:t>
            </a:r>
          </a:p>
        </p:txBody>
      </p:sp>
      <p:grpSp>
        <p:nvGrpSpPr>
          <p:cNvPr id="159" name="Group 158"/>
          <p:cNvGrpSpPr/>
          <p:nvPr/>
        </p:nvGrpSpPr>
        <p:grpSpPr>
          <a:xfrm>
            <a:off x="1115616" y="836712"/>
            <a:ext cx="7920880" cy="3960440"/>
            <a:chOff x="1115616" y="836712"/>
            <a:chExt cx="7920880" cy="3960440"/>
          </a:xfrm>
        </p:grpSpPr>
        <p:sp>
          <p:nvSpPr>
            <p:cNvPr id="160" name="Rounded Rectangular Callout 159"/>
            <p:cNvSpPr/>
            <p:nvPr/>
          </p:nvSpPr>
          <p:spPr bwMode="auto">
            <a:xfrm>
              <a:off x="1115616" y="836712"/>
              <a:ext cx="1512168" cy="504056"/>
            </a:xfrm>
            <a:prstGeom prst="wedgeRoundRectCallout">
              <a:avLst>
                <a:gd name="adj1" fmla="val 102136"/>
                <a:gd name="adj2" fmla="val 109824"/>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Verdana" pitchFamily="34" charset="0"/>
                </a:rPr>
                <a:t>Giants</a:t>
              </a:r>
            </a:p>
          </p:txBody>
        </p:sp>
        <p:sp>
          <p:nvSpPr>
            <p:cNvPr id="161" name="Rounded Rectangular Callout 160"/>
            <p:cNvSpPr/>
            <p:nvPr/>
          </p:nvSpPr>
          <p:spPr bwMode="auto">
            <a:xfrm>
              <a:off x="2699792" y="836712"/>
              <a:ext cx="2448272" cy="504056"/>
            </a:xfrm>
            <a:prstGeom prst="wedgeRoundRectCallout">
              <a:avLst>
                <a:gd name="adj1" fmla="val 64244"/>
                <a:gd name="adj2" fmla="val 183439"/>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Verdana" pitchFamily="34" charset="0"/>
                </a:rPr>
                <a:t>2</a:t>
              </a:r>
              <a:r>
                <a:rPr kumimoji="0" lang="en-US" sz="2000" b="0" i="0" u="none" strike="noStrike" cap="none" normalizeH="0" baseline="30000" dirty="0" smtClean="0">
                  <a:ln>
                    <a:noFill/>
                  </a:ln>
                  <a:solidFill>
                    <a:schemeClr val="tx1"/>
                  </a:solidFill>
                  <a:effectLst/>
                  <a:latin typeface="Verdana" pitchFamily="34" charset="0"/>
                </a:rPr>
                <a:t>nd</a:t>
              </a:r>
              <a:r>
                <a:rPr kumimoji="0" lang="en-US" sz="2400" b="0" i="0" u="none" strike="noStrike" cap="none" normalizeH="0" baseline="0" dirty="0" smtClean="0">
                  <a:ln>
                    <a:noFill/>
                  </a:ln>
                  <a:solidFill>
                    <a:schemeClr val="tx1"/>
                  </a:solidFill>
                  <a:effectLst/>
                  <a:latin typeface="Verdana" pitchFamily="34" charset="0"/>
                </a:rPr>
                <a:t> tier </a:t>
              </a:r>
              <a:r>
                <a:rPr kumimoji="0" lang="en-US" sz="1800" b="0" i="0" u="none" strike="noStrike" cap="none" normalizeH="0" baseline="0" dirty="0" smtClean="0">
                  <a:ln>
                    <a:noFill/>
                  </a:ln>
                  <a:solidFill>
                    <a:schemeClr val="tx1"/>
                  </a:solidFill>
                  <a:effectLst/>
                  <a:latin typeface="Verdana" pitchFamily="34" charset="0"/>
                </a:rPr>
                <a:t>&amp;</a:t>
              </a:r>
              <a:r>
                <a:rPr kumimoji="0" lang="en-US" sz="2400" b="0" i="0" u="none" strike="noStrike" cap="none" normalizeH="0" baseline="0" dirty="0" smtClean="0">
                  <a:ln>
                    <a:noFill/>
                  </a:ln>
                  <a:solidFill>
                    <a:schemeClr val="tx1"/>
                  </a:solidFill>
                  <a:effectLst/>
                  <a:latin typeface="Verdana" pitchFamily="34" charset="0"/>
                </a:rPr>
                <a:t> SMEs</a:t>
              </a:r>
            </a:p>
          </p:txBody>
        </p:sp>
        <p:sp>
          <p:nvSpPr>
            <p:cNvPr id="163" name="Rounded Rectangular Callout 162"/>
            <p:cNvSpPr/>
            <p:nvPr/>
          </p:nvSpPr>
          <p:spPr bwMode="auto">
            <a:xfrm>
              <a:off x="5220072" y="836712"/>
              <a:ext cx="1728192" cy="504056"/>
            </a:xfrm>
            <a:prstGeom prst="wedgeRoundRectCallout">
              <a:avLst>
                <a:gd name="adj1" fmla="val 84903"/>
                <a:gd name="adj2" fmla="val 13611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Counterfeit</a:t>
              </a:r>
              <a:endParaRPr kumimoji="0" lang="en-US" sz="2000" b="0" i="0" u="none" strike="noStrike" cap="none" normalizeH="0" baseline="0" dirty="0" smtClean="0">
                <a:ln>
                  <a:noFill/>
                </a:ln>
                <a:solidFill>
                  <a:schemeClr val="tx1"/>
                </a:solidFill>
                <a:effectLst/>
                <a:latin typeface="Verdana" pitchFamily="34" charset="0"/>
              </a:endParaRPr>
            </a:p>
          </p:txBody>
        </p:sp>
        <p:sp>
          <p:nvSpPr>
            <p:cNvPr id="170" name="Rounded Rectangular Callout 169"/>
            <p:cNvSpPr/>
            <p:nvPr/>
          </p:nvSpPr>
          <p:spPr bwMode="auto">
            <a:xfrm>
              <a:off x="6300192" y="3933056"/>
              <a:ext cx="2736304" cy="864096"/>
            </a:xfrm>
            <a:prstGeom prst="wedgeRoundRectCallout">
              <a:avLst>
                <a:gd name="adj1" fmla="val -81965"/>
                <a:gd name="adj2" fmla="val -5887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rPr>
                <a:t>Entrepreneurs &amp; Local Vendors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1+#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ppt_x"/>
                                          </p:val>
                                        </p:tav>
                                        <p:tav tm="100000">
                                          <p:val>
                                            <p:strVal val="#ppt_x"/>
                                          </p:val>
                                        </p:tav>
                                      </p:tavLst>
                                    </p:anim>
                                    <p:anim calcmode="lin" valueType="num">
                                      <p:cBhvr additive="base">
                                        <p:cTn id="28" dur="500" fill="hold"/>
                                        <p:tgtEl>
                                          <p:spTgt spid="57"/>
                                        </p:tgtEl>
                                        <p:attrNameLst>
                                          <p:attrName>ppt_y</p:attrName>
                                        </p:attrNameLst>
                                      </p:cBhvr>
                                      <p:tavLst>
                                        <p:tav tm="0">
                                          <p:val>
                                            <p:strVal val="1+#ppt_h/2"/>
                                          </p:val>
                                        </p:tav>
                                        <p:tav tm="100000">
                                          <p:val>
                                            <p:strVal val="#ppt_y"/>
                                          </p:val>
                                        </p:tav>
                                      </p:tavLst>
                                    </p:anim>
                                  </p:childTnLst>
                                </p:cTn>
                              </p:par>
                              <p:par>
                                <p:cTn id="29" presetID="9"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dissolve">
                                      <p:cBhvr>
                                        <p:cTn id="31" dur="500"/>
                                        <p:tgtEl>
                                          <p:spTgt spid="53"/>
                                        </p:tgtEl>
                                      </p:cBhvr>
                                    </p:animEffect>
                                  </p:childTnLst>
                                </p:cTn>
                              </p:par>
                              <p:par>
                                <p:cTn id="32" presetID="10" presetClass="entr" presetSubtype="0" fill="hold" nodeType="withEffect">
                                  <p:stCondLst>
                                    <p:cond delay="0"/>
                                  </p:stCondLst>
                                  <p:childTnLst>
                                    <p:set>
                                      <p:cBhvr>
                                        <p:cTn id="33" dur="1" fill="hold">
                                          <p:stCondLst>
                                            <p:cond delay="0"/>
                                          </p:stCondLst>
                                        </p:cTn>
                                        <p:tgtEl>
                                          <p:spTgt spid="159"/>
                                        </p:tgtEl>
                                        <p:attrNameLst>
                                          <p:attrName>style.visibility</p:attrName>
                                        </p:attrNameLst>
                                      </p:cBhvr>
                                      <p:to>
                                        <p:strVal val="visible"/>
                                      </p:to>
                                    </p:set>
                                    <p:animEffect transition="in" filter="fade">
                                      <p:cBhvr>
                                        <p:cTn id="34" dur="1000"/>
                                        <p:tgtEl>
                                          <p:spTgt spid="159"/>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30">
                                            <p:txEl>
                                              <p:pRg st="0" end="0"/>
                                            </p:txEl>
                                          </p:spTgt>
                                        </p:tgtEl>
                                        <p:attrNameLst>
                                          <p:attrName>style.visibility</p:attrName>
                                        </p:attrNameLst>
                                      </p:cBhvr>
                                      <p:to>
                                        <p:strVal val="visible"/>
                                      </p:to>
                                    </p:set>
                                    <p:animEffect transition="in" filter="fade">
                                      <p:cBhvr>
                                        <p:cTn id="38" dur="500"/>
                                        <p:tgtEl>
                                          <p:spTgt spid="130">
                                            <p:txEl>
                                              <p:pRg st="0" end="0"/>
                                            </p:txEl>
                                          </p:spTgt>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30">
                                            <p:txEl>
                                              <p:pRg st="1" end="1"/>
                                            </p:txEl>
                                          </p:spTgt>
                                        </p:tgtEl>
                                        <p:attrNameLst>
                                          <p:attrName>style.visibility</p:attrName>
                                        </p:attrNameLst>
                                      </p:cBhvr>
                                      <p:to>
                                        <p:strVal val="visible"/>
                                      </p:to>
                                    </p:set>
                                    <p:animEffect transition="in" filter="fade">
                                      <p:cBhvr>
                                        <p:cTn id="42" dur="500"/>
                                        <p:tgtEl>
                                          <p:spTgt spid="130">
                                            <p:txEl>
                                              <p:pRg st="1" end="1"/>
                                            </p:txEl>
                                          </p:spTgt>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30">
                                            <p:txEl>
                                              <p:pRg st="2" end="2"/>
                                            </p:txEl>
                                          </p:spTgt>
                                        </p:tgtEl>
                                        <p:attrNameLst>
                                          <p:attrName>style.visibility</p:attrName>
                                        </p:attrNameLst>
                                      </p:cBhvr>
                                      <p:to>
                                        <p:strVal val="visible"/>
                                      </p:to>
                                    </p:set>
                                    <p:animEffect transition="in" filter="fade">
                                      <p:cBhvr>
                                        <p:cTn id="46" dur="500"/>
                                        <p:tgtEl>
                                          <p:spTgt spid="130">
                                            <p:txEl>
                                              <p:pRg st="2" end="2"/>
                                            </p:txEl>
                                          </p:spTgt>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130">
                                            <p:txEl>
                                              <p:pRg st="3" end="3"/>
                                            </p:txEl>
                                          </p:spTgt>
                                        </p:tgtEl>
                                        <p:attrNameLst>
                                          <p:attrName>style.visibility</p:attrName>
                                        </p:attrNameLst>
                                      </p:cBhvr>
                                      <p:to>
                                        <p:strVal val="visible"/>
                                      </p:to>
                                    </p:set>
                                    <p:animEffect transition="in" filter="fade">
                                      <p:cBhvr>
                                        <p:cTn id="50" dur="500"/>
                                        <p:tgtEl>
                                          <p:spTgt spid="130">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0">
                                            <p:txEl>
                                              <p:pRg st="4" end="4"/>
                                            </p:txEl>
                                          </p:spTgt>
                                        </p:tgtEl>
                                        <p:attrNameLst>
                                          <p:attrName>style.visibility</p:attrName>
                                        </p:attrNameLst>
                                      </p:cBhvr>
                                      <p:to>
                                        <p:strVal val="visible"/>
                                      </p:to>
                                    </p:set>
                                    <p:animEffect transition="in" filter="fade">
                                      <p:cBhvr>
                                        <p:cTn id="55" dur="500"/>
                                        <p:tgtEl>
                                          <p:spTgt spid="130">
                                            <p:txEl>
                                              <p:pRg st="4" end="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49187"/>
                                        </p:tgtEl>
                                        <p:attrNameLst>
                                          <p:attrName>style.visibility</p:attrName>
                                        </p:attrNameLst>
                                      </p:cBhvr>
                                      <p:to>
                                        <p:strVal val="visible"/>
                                      </p:to>
                                    </p:set>
                                    <p:animEffect transition="in" filter="fade">
                                      <p:cBhvr>
                                        <p:cTn id="58" dur="1000"/>
                                        <p:tgtEl>
                                          <p:spTgt spid="34918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9"/>
                                        </p:tgtEl>
                                        <p:attrNameLst>
                                          <p:attrName>style.visibility</p:attrName>
                                        </p:attrNameLst>
                                      </p:cBhvr>
                                      <p:to>
                                        <p:strVal val="visible"/>
                                      </p:to>
                                    </p:set>
                                    <p:animEffect transition="in" filter="fade">
                                      <p:cBhvr>
                                        <p:cTn id="61" dur="1000"/>
                                        <p:tgtEl>
                                          <p:spTgt spid="16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30">
                                            <p:txEl>
                                              <p:pRg st="5" end="5"/>
                                            </p:txEl>
                                          </p:spTgt>
                                        </p:tgtEl>
                                        <p:attrNameLst>
                                          <p:attrName>style.visibility</p:attrName>
                                        </p:attrNameLst>
                                      </p:cBhvr>
                                      <p:to>
                                        <p:strVal val="visible"/>
                                      </p:to>
                                    </p:set>
                                    <p:animEffect transition="in" filter="fade">
                                      <p:cBhvr>
                                        <p:cTn id="66" dur="500"/>
                                        <p:tgtEl>
                                          <p:spTgt spid="1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uiExpand="1" build="p"/>
      <p:bldP spid="169" grpId="0" animBg="1"/>
    </p:bldLst>
  </p:timing>
</p:sld>
</file>

<file path=ppt/theme/theme1.xml><?xml version="1.0" encoding="utf-8"?>
<a:theme xmlns:a="http://schemas.openxmlformats.org/drawingml/2006/main" name="ITU-e">
  <a:themeElements>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000000"/>
        </a:dk1>
        <a:lt1>
          <a:srgbClr val="FFFFFF"/>
        </a:lt1>
        <a:dk2>
          <a:srgbClr val="000000"/>
        </a:dk2>
        <a:lt2>
          <a:srgbClr val="0000FF"/>
        </a:lt2>
        <a:accent1>
          <a:srgbClr val="00CC99"/>
        </a:accent1>
        <a:accent2>
          <a:srgbClr val="3333CC"/>
        </a:accent2>
        <a:accent3>
          <a:srgbClr val="FFFFFF"/>
        </a:accent3>
        <a:accent4>
          <a:srgbClr val="000000"/>
        </a:accent4>
        <a:accent5>
          <a:srgbClr val="AAE2CA"/>
        </a:accent5>
        <a:accent6>
          <a:srgbClr val="2D2DB9"/>
        </a:accent6>
        <a:hlink>
          <a:srgbClr val="3399FF"/>
        </a:hlink>
        <a:folHlink>
          <a:srgbClr val="9999FF"/>
        </a:folHlink>
      </a:clrScheme>
      <a:clrMap bg1="lt1" tx1="dk1" bg2="lt2" tx2="dk2" accent1="accent1" accent2="accent2" accent3="accent3" accent4="accent4" accent5="accent5" accent6="accent6" hlink="hlink" folHlink="folHlink"/>
    </a:extraClrScheme>
    <a:extraClrScheme>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ITU-e</Template>
  <TotalTime>15751</TotalTime>
  <Words>4207</Words>
  <Application>Microsoft Office PowerPoint</Application>
  <PresentationFormat>On-screen Show (4:3)</PresentationFormat>
  <Paragraphs>680</Paragraphs>
  <Slides>48</Slides>
  <Notes>26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ITU-e</vt:lpstr>
      <vt:lpstr>Conformity Assessment and Interoperability;  Arab Region Perspectives</vt:lpstr>
      <vt:lpstr>Outline</vt:lpstr>
      <vt:lpstr>Roger’s Theory for  Innovation Adoption</vt:lpstr>
      <vt:lpstr>Moore’s adjustment : The Chasm</vt:lpstr>
      <vt:lpstr>          The Global Environment</vt:lpstr>
      <vt:lpstr>The ECO System</vt:lpstr>
      <vt:lpstr>Slide 7</vt:lpstr>
      <vt:lpstr>What is Happening in the Real Life?</vt:lpstr>
      <vt:lpstr>The Market Players</vt:lpstr>
      <vt:lpstr>Conformance &amp; Interop : in Real Life !</vt:lpstr>
      <vt:lpstr>Concerns of Developing Countries  What Happened in the African ITU CIT Consultations ?  (Nairobi, Kenya 30-31 July 2010)</vt:lpstr>
      <vt:lpstr>Operators &amp; Integrators Question. </vt:lpstr>
      <vt:lpstr>Network Integrator A</vt:lpstr>
      <vt:lpstr>Network Integrator B</vt:lpstr>
      <vt:lpstr>Mobile Operator A</vt:lpstr>
      <vt:lpstr>Mobile Operator B </vt:lpstr>
      <vt:lpstr>Far Eastern Vendor in Egypt </vt:lpstr>
      <vt:lpstr>South Africa; FIFA World Cup2010</vt:lpstr>
      <vt:lpstr>What we see is the top of the Ice Burg</vt:lpstr>
      <vt:lpstr>The Market : Negotiation Power ?</vt:lpstr>
      <vt:lpstr>WTSA Res. 76</vt:lpstr>
      <vt:lpstr>Implementation of PP-10 Res. 177</vt:lpstr>
      <vt:lpstr>Post-Reactions to WTSA, WTDC and PP Resolutions</vt:lpstr>
      <vt:lpstr>ITU Database and the DCs</vt:lpstr>
      <vt:lpstr>ITU-T DB: not a new invention. </vt:lpstr>
      <vt:lpstr>ITU-T DB: not a new invention. </vt:lpstr>
      <vt:lpstr>CTOs negative and positive messages</vt:lpstr>
      <vt:lpstr>Testing, Certification &amp; Accreditation</vt:lpstr>
      <vt:lpstr>Importance of the Accreditation issue</vt:lpstr>
      <vt:lpstr>Improving Quality of ITU-T Recommendations: CIT Clause</vt:lpstr>
      <vt:lpstr>Improving Quality of ITU-T Recommendations: CIT Clause (cont.)</vt:lpstr>
      <vt:lpstr>Some Concerns about the Interoperability Events</vt:lpstr>
      <vt:lpstr>Examples of Existing Practices in the Arab Region</vt:lpstr>
      <vt:lpstr>Existing Practices in the Arab Region: Conformance</vt:lpstr>
      <vt:lpstr>Example : EGYPT</vt:lpstr>
      <vt:lpstr>Reliance on International Standards</vt:lpstr>
      <vt:lpstr>Counterfeit &amp; Non-Complying Equipment</vt:lpstr>
      <vt:lpstr>Chinese products special arrangement </vt:lpstr>
      <vt:lpstr>Slide 39</vt:lpstr>
      <vt:lpstr>EGYPT: NTRA ICT TE Test Lab</vt:lpstr>
      <vt:lpstr>Example: Algeria “Counterfeit Equipment”</vt:lpstr>
      <vt:lpstr>Example : Tunisian phased approach</vt:lpstr>
      <vt:lpstr>“CERT” EMC Laboratory (ongoing) Tunisia</vt:lpstr>
      <vt:lpstr>Example: Kingdom of Saudi Arabia </vt:lpstr>
      <vt:lpstr>Concluding Remarks on the Arab Region Experiences</vt:lpstr>
      <vt:lpstr>The Message</vt:lpstr>
      <vt:lpstr>What the Arab Region is Looking For !</vt:lpstr>
      <vt:lpstr>Let’s Bridge the STD GAP</vt:lpstr>
    </vt:vector>
  </TitlesOfParts>
  <Company>ITU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NTRA</dc:title>
  <dc:subject>CIT Consultation</dc:subject>
  <dc:creator>S.G.</dc:creator>
  <cp:lastModifiedBy>Dr. G</cp:lastModifiedBy>
  <cp:revision>592</cp:revision>
  <cp:lastPrinted>2001-11-25T13:41:09Z</cp:lastPrinted>
  <dcterms:created xsi:type="dcterms:W3CDTF">2007-02-20T15:47:31Z</dcterms:created>
  <dcterms:modified xsi:type="dcterms:W3CDTF">2012-01-12T15:49:26Z</dcterms:modified>
  <cp:contentStatus>Semi Final</cp:contentStatus>
</cp:coreProperties>
</file>