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5" r:id="rId2"/>
  </p:sldMasterIdLst>
  <p:notesMasterIdLst>
    <p:notesMasterId r:id="rId19"/>
  </p:notesMasterIdLst>
  <p:handoutMasterIdLst>
    <p:handoutMasterId r:id="rId20"/>
  </p:handoutMasterIdLst>
  <p:sldIdLst>
    <p:sldId id="256" r:id="rId3"/>
    <p:sldId id="302" r:id="rId4"/>
    <p:sldId id="313" r:id="rId5"/>
    <p:sldId id="319" r:id="rId6"/>
    <p:sldId id="320" r:id="rId7"/>
    <p:sldId id="316" r:id="rId8"/>
    <p:sldId id="314" r:id="rId9"/>
    <p:sldId id="315" r:id="rId10"/>
    <p:sldId id="317" r:id="rId11"/>
    <p:sldId id="299" r:id="rId12"/>
    <p:sldId id="308" r:id="rId13"/>
    <p:sldId id="321" r:id="rId14"/>
    <p:sldId id="290" r:id="rId15"/>
    <p:sldId id="322" r:id="rId16"/>
    <p:sldId id="323" r:id="rId17"/>
    <p:sldId id="294" r:id="rId18"/>
  </p:sldIdLst>
  <p:sldSz cx="9144000" cy="6858000" type="screen4x3"/>
  <p:notesSz cx="6950075" cy="92360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0D0D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5" autoAdjust="0"/>
    <p:restoredTop sz="94660"/>
  </p:normalViewPr>
  <p:slideViewPr>
    <p:cSldViewPr snapToGrid="0" snapToObjects="1">
      <p:cViewPr>
        <p:scale>
          <a:sx n="70" d="100"/>
          <a:sy n="70" d="100"/>
        </p:scale>
        <p:origin x="-10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1F29B1-C2AD-493A-A6A8-4FC07ED26AEB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30E670C-5F11-40BC-9651-E4B984D447AD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Cloud Lifecycle Checklist</a:t>
          </a:r>
          <a:endParaRPr lang="en-US" dirty="0">
            <a:solidFill>
              <a:schemeClr val="tx1"/>
            </a:solidFill>
          </a:endParaRPr>
        </a:p>
      </dgm:t>
    </dgm:pt>
    <dgm:pt modelId="{170782C0-9EFB-42C7-B49B-DFF7C07BE94D}" type="parTrans" cxnId="{2BD4E504-5228-4954-95A2-1D6E1782E663}">
      <dgm:prSet/>
      <dgm:spPr/>
      <dgm:t>
        <a:bodyPr/>
        <a:lstStyle/>
        <a:p>
          <a:endParaRPr lang="en-US"/>
        </a:p>
      </dgm:t>
    </dgm:pt>
    <dgm:pt modelId="{599C40F7-7DFF-459B-8B99-EE755A7DFED9}" type="sibTrans" cxnId="{2BD4E504-5228-4954-95A2-1D6E1782E663}">
      <dgm:prSet/>
      <dgm:spPr/>
      <dgm:t>
        <a:bodyPr/>
        <a:lstStyle/>
        <a:p>
          <a:endParaRPr lang="en-US"/>
        </a:p>
      </dgm:t>
    </dgm:pt>
    <dgm:pt modelId="{7FF0CD9F-86EF-4117-B861-8FEFFDAB2556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Conformance</a:t>
          </a:r>
          <a:endParaRPr lang="en-US" dirty="0">
            <a:solidFill>
              <a:schemeClr val="tx1"/>
            </a:solidFill>
          </a:endParaRPr>
        </a:p>
      </dgm:t>
    </dgm:pt>
    <dgm:pt modelId="{C79FA754-04B8-443D-9D8D-88B188731C8B}" type="parTrans" cxnId="{DE86EE5A-7F58-43F8-BA40-9633519C55A0}">
      <dgm:prSet/>
      <dgm:spPr/>
      <dgm:t>
        <a:bodyPr/>
        <a:lstStyle/>
        <a:p>
          <a:endParaRPr lang="en-US" dirty="0">
            <a:solidFill>
              <a:schemeClr val="tx1"/>
            </a:solidFill>
          </a:endParaRPr>
        </a:p>
      </dgm:t>
    </dgm:pt>
    <dgm:pt modelId="{49376145-5FEA-45F4-958C-873A6509683E}" type="sibTrans" cxnId="{DE86EE5A-7F58-43F8-BA40-9633519C55A0}">
      <dgm:prSet/>
      <dgm:spPr/>
      <dgm:t>
        <a:bodyPr/>
        <a:lstStyle/>
        <a:p>
          <a:endParaRPr lang="en-US"/>
        </a:p>
      </dgm:t>
    </dgm:pt>
    <dgm:pt modelId="{2CF01CAE-0F90-4428-ABC1-DC5D56DB1C6B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Connectivity</a:t>
          </a:r>
          <a:endParaRPr lang="en-US" dirty="0">
            <a:solidFill>
              <a:schemeClr val="tx1"/>
            </a:solidFill>
          </a:endParaRPr>
        </a:p>
      </dgm:t>
    </dgm:pt>
    <dgm:pt modelId="{7EEAC754-0A26-44B0-8D85-8B415C447615}" type="parTrans" cxnId="{F4470F1E-D4D4-4385-A6D5-4D370A2E17C2}">
      <dgm:prSet/>
      <dgm:spPr/>
      <dgm:t>
        <a:bodyPr/>
        <a:lstStyle/>
        <a:p>
          <a:endParaRPr lang="en-US" dirty="0">
            <a:solidFill>
              <a:schemeClr val="tx1"/>
            </a:solidFill>
          </a:endParaRPr>
        </a:p>
      </dgm:t>
    </dgm:pt>
    <dgm:pt modelId="{0EB5A4D2-2C30-4885-84A7-B72177AA775C}" type="sibTrans" cxnId="{F4470F1E-D4D4-4385-A6D5-4D370A2E17C2}">
      <dgm:prSet/>
      <dgm:spPr/>
      <dgm:t>
        <a:bodyPr/>
        <a:lstStyle/>
        <a:p>
          <a:endParaRPr lang="en-US"/>
        </a:p>
      </dgm:t>
    </dgm:pt>
    <dgm:pt modelId="{79BEB338-0AF4-4BCF-A594-1328D9C61E0B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Compliance</a:t>
          </a:r>
          <a:endParaRPr lang="en-US" dirty="0">
            <a:solidFill>
              <a:schemeClr val="tx1"/>
            </a:solidFill>
          </a:endParaRPr>
        </a:p>
      </dgm:t>
    </dgm:pt>
    <dgm:pt modelId="{F3A9A434-965C-49BB-A0A4-CB61D53414D2}" type="parTrans" cxnId="{58DD4145-D1AD-470C-AF17-66C50AE8AFE6}">
      <dgm:prSet/>
      <dgm:spPr/>
      <dgm:t>
        <a:bodyPr/>
        <a:lstStyle/>
        <a:p>
          <a:endParaRPr lang="en-US" dirty="0">
            <a:solidFill>
              <a:schemeClr val="tx1"/>
            </a:solidFill>
          </a:endParaRPr>
        </a:p>
      </dgm:t>
    </dgm:pt>
    <dgm:pt modelId="{7F086D2F-BA7B-4A47-88D0-6A87232D271E}" type="sibTrans" cxnId="{58DD4145-D1AD-470C-AF17-66C50AE8AFE6}">
      <dgm:prSet/>
      <dgm:spPr/>
      <dgm:t>
        <a:bodyPr/>
        <a:lstStyle/>
        <a:p>
          <a:endParaRPr lang="en-US"/>
        </a:p>
      </dgm:t>
    </dgm:pt>
    <dgm:pt modelId="{79DF075C-D50A-4D96-879B-5D1803D4ACD9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Compatibility</a:t>
          </a:r>
          <a:endParaRPr lang="en-US" dirty="0">
            <a:solidFill>
              <a:schemeClr val="tx1"/>
            </a:solidFill>
          </a:endParaRPr>
        </a:p>
      </dgm:t>
    </dgm:pt>
    <dgm:pt modelId="{E081C878-6B9E-433C-9A2A-33200FEA4A18}" type="parTrans" cxnId="{CA606155-DFBD-4796-BB42-802A98B8A462}">
      <dgm:prSet/>
      <dgm:spPr/>
      <dgm:t>
        <a:bodyPr/>
        <a:lstStyle/>
        <a:p>
          <a:endParaRPr lang="en-US" dirty="0">
            <a:solidFill>
              <a:schemeClr val="tx1"/>
            </a:solidFill>
          </a:endParaRPr>
        </a:p>
      </dgm:t>
    </dgm:pt>
    <dgm:pt modelId="{B7725AB2-D7D0-4AA1-A2BA-FBEC2CD6E14D}" type="sibTrans" cxnId="{CA606155-DFBD-4796-BB42-802A98B8A462}">
      <dgm:prSet/>
      <dgm:spPr/>
      <dgm:t>
        <a:bodyPr/>
        <a:lstStyle/>
        <a:p>
          <a:endParaRPr lang="en-US"/>
        </a:p>
      </dgm:t>
    </dgm:pt>
    <dgm:pt modelId="{4AFF37B7-5F86-4653-9160-88D974188DB4}">
      <dgm:prSet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Contractual</a:t>
          </a:r>
          <a:endParaRPr lang="en-US" dirty="0">
            <a:solidFill>
              <a:schemeClr val="tx1"/>
            </a:solidFill>
          </a:endParaRPr>
        </a:p>
      </dgm:t>
    </dgm:pt>
    <dgm:pt modelId="{CC548D12-AF09-47A7-AC82-26CCE62734BD}" type="parTrans" cxnId="{1BC84910-B244-4EF6-B36F-8B02BE281436}">
      <dgm:prSet/>
      <dgm:spPr/>
      <dgm:t>
        <a:bodyPr/>
        <a:lstStyle/>
        <a:p>
          <a:endParaRPr lang="en-US" dirty="0">
            <a:solidFill>
              <a:schemeClr val="tx1"/>
            </a:solidFill>
          </a:endParaRPr>
        </a:p>
      </dgm:t>
    </dgm:pt>
    <dgm:pt modelId="{FC20E5E1-354F-4A64-AC60-8E9D67D0A26C}" type="sibTrans" cxnId="{1BC84910-B244-4EF6-B36F-8B02BE281436}">
      <dgm:prSet/>
      <dgm:spPr/>
      <dgm:t>
        <a:bodyPr/>
        <a:lstStyle/>
        <a:p>
          <a:endParaRPr lang="en-US"/>
        </a:p>
      </dgm:t>
    </dgm:pt>
    <dgm:pt modelId="{963C3872-D777-41F8-AD53-334057A7F038}">
      <dgm:prSet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Custom 2</a:t>
          </a:r>
          <a:endParaRPr lang="en-US" dirty="0">
            <a:solidFill>
              <a:schemeClr val="tx1"/>
            </a:solidFill>
          </a:endParaRPr>
        </a:p>
      </dgm:t>
    </dgm:pt>
    <dgm:pt modelId="{2959CF58-98D7-4AA4-ABD9-47D2A9A3DB41}" type="parTrans" cxnId="{4B5CE2CA-ACDB-4992-B26C-708F5DC62ECB}">
      <dgm:prSet/>
      <dgm:spPr/>
      <dgm:t>
        <a:bodyPr/>
        <a:lstStyle/>
        <a:p>
          <a:endParaRPr lang="en-US" dirty="0">
            <a:solidFill>
              <a:schemeClr val="tx1"/>
            </a:solidFill>
          </a:endParaRPr>
        </a:p>
      </dgm:t>
    </dgm:pt>
    <dgm:pt modelId="{470B9F2A-1DB8-455D-85A9-9506D96874C3}" type="sibTrans" cxnId="{4B5CE2CA-ACDB-4992-B26C-708F5DC62ECB}">
      <dgm:prSet/>
      <dgm:spPr/>
      <dgm:t>
        <a:bodyPr/>
        <a:lstStyle/>
        <a:p>
          <a:endParaRPr lang="en-US"/>
        </a:p>
      </dgm:t>
    </dgm:pt>
    <dgm:pt modelId="{55151E25-8615-4DA5-95B1-CF47A2EE2483}">
      <dgm:prSet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Custom 1</a:t>
          </a:r>
          <a:endParaRPr lang="en-US" dirty="0">
            <a:solidFill>
              <a:schemeClr val="tx1"/>
            </a:solidFill>
          </a:endParaRPr>
        </a:p>
      </dgm:t>
    </dgm:pt>
    <dgm:pt modelId="{F8D1A348-B23F-4CD9-B213-06A7F07E2ED0}" type="parTrans" cxnId="{11876F94-B7CF-4279-BC07-58EFD6C4846A}">
      <dgm:prSet/>
      <dgm:spPr/>
      <dgm:t>
        <a:bodyPr/>
        <a:lstStyle/>
        <a:p>
          <a:endParaRPr lang="en-US" dirty="0">
            <a:solidFill>
              <a:schemeClr val="tx1"/>
            </a:solidFill>
          </a:endParaRPr>
        </a:p>
      </dgm:t>
    </dgm:pt>
    <dgm:pt modelId="{5CA8829A-07D9-49C5-9177-9414F7054CFB}" type="sibTrans" cxnId="{11876F94-B7CF-4279-BC07-58EFD6C4846A}">
      <dgm:prSet/>
      <dgm:spPr/>
      <dgm:t>
        <a:bodyPr/>
        <a:lstStyle/>
        <a:p>
          <a:endParaRPr lang="en-US"/>
        </a:p>
      </dgm:t>
    </dgm:pt>
    <dgm:pt modelId="{C5E8410F-6773-4CA3-A61B-5F0C1C532B8A}">
      <dgm:prSet/>
      <dgm:spPr/>
      <dgm:t>
        <a:bodyPr/>
        <a:lstStyle/>
        <a:p>
          <a:endParaRPr lang="en-US" dirty="0"/>
        </a:p>
      </dgm:t>
    </dgm:pt>
    <dgm:pt modelId="{DB10B361-31FE-4874-866A-1DFF093DA321}" type="parTrans" cxnId="{3AE7C9BD-1B80-43C3-9F4C-5477D4B9491E}">
      <dgm:prSet/>
      <dgm:spPr/>
      <dgm:t>
        <a:bodyPr/>
        <a:lstStyle/>
        <a:p>
          <a:endParaRPr lang="en-US"/>
        </a:p>
      </dgm:t>
    </dgm:pt>
    <dgm:pt modelId="{959F22D6-A96A-4DAC-AE79-CE3EE93E7CA3}" type="sibTrans" cxnId="{3AE7C9BD-1B80-43C3-9F4C-5477D4B9491E}">
      <dgm:prSet/>
      <dgm:spPr/>
      <dgm:t>
        <a:bodyPr/>
        <a:lstStyle/>
        <a:p>
          <a:endParaRPr lang="en-US"/>
        </a:p>
      </dgm:t>
    </dgm:pt>
    <dgm:pt modelId="{EA27BA78-7DA1-499B-B01D-9C2CA8D46113}" type="pres">
      <dgm:prSet presAssocID="{A91F29B1-C2AD-493A-A6A8-4FC07ED26AE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D2A4B2E-EDEF-4DC8-BBA9-55DDE12DCEB8}" type="pres">
      <dgm:prSet presAssocID="{A30E670C-5F11-40BC-9651-E4B984D447AD}" presName="centerShape" presStyleLbl="node0" presStyleIdx="0" presStyleCnt="1"/>
      <dgm:spPr/>
      <dgm:t>
        <a:bodyPr/>
        <a:lstStyle/>
        <a:p>
          <a:endParaRPr lang="en-US"/>
        </a:p>
      </dgm:t>
    </dgm:pt>
    <dgm:pt modelId="{BC890F24-3F69-4D01-A1A3-D37CA306CA5C}" type="pres">
      <dgm:prSet presAssocID="{C79FA754-04B8-443D-9D8D-88B188731C8B}" presName="Name9" presStyleLbl="parChTrans1D2" presStyleIdx="0" presStyleCnt="7"/>
      <dgm:spPr/>
      <dgm:t>
        <a:bodyPr/>
        <a:lstStyle/>
        <a:p>
          <a:endParaRPr lang="en-US"/>
        </a:p>
      </dgm:t>
    </dgm:pt>
    <dgm:pt modelId="{446A3BCF-2D7E-4301-BFA2-FC1A8CBD3E3A}" type="pres">
      <dgm:prSet presAssocID="{C79FA754-04B8-443D-9D8D-88B188731C8B}" presName="connTx" presStyleLbl="parChTrans1D2" presStyleIdx="0" presStyleCnt="7"/>
      <dgm:spPr/>
      <dgm:t>
        <a:bodyPr/>
        <a:lstStyle/>
        <a:p>
          <a:endParaRPr lang="en-US"/>
        </a:p>
      </dgm:t>
    </dgm:pt>
    <dgm:pt modelId="{521F864F-4CE4-427A-B5E3-811F4596529E}" type="pres">
      <dgm:prSet presAssocID="{7FF0CD9F-86EF-4117-B861-8FEFFDAB2556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9F4D49-8C35-4D9D-A3C1-58DBE2CC7652}" type="pres">
      <dgm:prSet presAssocID="{7EEAC754-0A26-44B0-8D85-8B415C447615}" presName="Name9" presStyleLbl="parChTrans1D2" presStyleIdx="1" presStyleCnt="7"/>
      <dgm:spPr/>
      <dgm:t>
        <a:bodyPr/>
        <a:lstStyle/>
        <a:p>
          <a:endParaRPr lang="en-US"/>
        </a:p>
      </dgm:t>
    </dgm:pt>
    <dgm:pt modelId="{F0C23888-3767-4978-B5FC-86A09DC82B09}" type="pres">
      <dgm:prSet presAssocID="{7EEAC754-0A26-44B0-8D85-8B415C447615}" presName="connTx" presStyleLbl="parChTrans1D2" presStyleIdx="1" presStyleCnt="7"/>
      <dgm:spPr/>
      <dgm:t>
        <a:bodyPr/>
        <a:lstStyle/>
        <a:p>
          <a:endParaRPr lang="en-US"/>
        </a:p>
      </dgm:t>
    </dgm:pt>
    <dgm:pt modelId="{E9D109B4-C8B6-4872-912C-F83DB87E9375}" type="pres">
      <dgm:prSet presAssocID="{2CF01CAE-0F90-4428-ABC1-DC5D56DB1C6B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D0DB88-E3F4-4C5B-AF9A-638E257791D8}" type="pres">
      <dgm:prSet presAssocID="{F3A9A434-965C-49BB-A0A4-CB61D53414D2}" presName="Name9" presStyleLbl="parChTrans1D2" presStyleIdx="2" presStyleCnt="7"/>
      <dgm:spPr/>
      <dgm:t>
        <a:bodyPr/>
        <a:lstStyle/>
        <a:p>
          <a:endParaRPr lang="en-US"/>
        </a:p>
      </dgm:t>
    </dgm:pt>
    <dgm:pt modelId="{8E166F31-649C-42C6-96B3-B701F40E6B6E}" type="pres">
      <dgm:prSet presAssocID="{F3A9A434-965C-49BB-A0A4-CB61D53414D2}" presName="connTx" presStyleLbl="parChTrans1D2" presStyleIdx="2" presStyleCnt="7"/>
      <dgm:spPr/>
      <dgm:t>
        <a:bodyPr/>
        <a:lstStyle/>
        <a:p>
          <a:endParaRPr lang="en-US"/>
        </a:p>
      </dgm:t>
    </dgm:pt>
    <dgm:pt modelId="{7F65F388-E879-474E-949B-E1A5B41A6353}" type="pres">
      <dgm:prSet presAssocID="{79BEB338-0AF4-4BCF-A594-1328D9C61E0B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FF2E1C-1ED0-48A2-B3AB-90CBA33AFBF9}" type="pres">
      <dgm:prSet presAssocID="{2959CF58-98D7-4AA4-ABD9-47D2A9A3DB41}" presName="Name9" presStyleLbl="parChTrans1D2" presStyleIdx="3" presStyleCnt="7"/>
      <dgm:spPr/>
      <dgm:t>
        <a:bodyPr/>
        <a:lstStyle/>
        <a:p>
          <a:endParaRPr lang="en-US"/>
        </a:p>
      </dgm:t>
    </dgm:pt>
    <dgm:pt modelId="{F0DBF506-7A2D-4807-BFFC-40265ABBA3DE}" type="pres">
      <dgm:prSet presAssocID="{2959CF58-98D7-4AA4-ABD9-47D2A9A3DB41}" presName="connTx" presStyleLbl="parChTrans1D2" presStyleIdx="3" presStyleCnt="7"/>
      <dgm:spPr/>
      <dgm:t>
        <a:bodyPr/>
        <a:lstStyle/>
        <a:p>
          <a:endParaRPr lang="en-US"/>
        </a:p>
      </dgm:t>
    </dgm:pt>
    <dgm:pt modelId="{2FDA2667-A69F-4A96-A627-DA90F6ED0C12}" type="pres">
      <dgm:prSet presAssocID="{963C3872-D777-41F8-AD53-334057A7F038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9CA585-DFEF-47C9-81D2-F668B425BFD2}" type="pres">
      <dgm:prSet presAssocID="{F8D1A348-B23F-4CD9-B213-06A7F07E2ED0}" presName="Name9" presStyleLbl="parChTrans1D2" presStyleIdx="4" presStyleCnt="7"/>
      <dgm:spPr/>
      <dgm:t>
        <a:bodyPr/>
        <a:lstStyle/>
        <a:p>
          <a:endParaRPr lang="en-US"/>
        </a:p>
      </dgm:t>
    </dgm:pt>
    <dgm:pt modelId="{8157FC67-2A63-4C5A-923E-DB61BB949E4D}" type="pres">
      <dgm:prSet presAssocID="{F8D1A348-B23F-4CD9-B213-06A7F07E2ED0}" presName="connTx" presStyleLbl="parChTrans1D2" presStyleIdx="4" presStyleCnt="7"/>
      <dgm:spPr/>
      <dgm:t>
        <a:bodyPr/>
        <a:lstStyle/>
        <a:p>
          <a:endParaRPr lang="en-US"/>
        </a:p>
      </dgm:t>
    </dgm:pt>
    <dgm:pt modelId="{E313193D-3F4A-4DA9-B8C0-022ECE516B09}" type="pres">
      <dgm:prSet presAssocID="{55151E25-8615-4DA5-95B1-CF47A2EE2483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8C8827-380F-4115-BE47-A225A5AD477E}" type="pres">
      <dgm:prSet presAssocID="{CC548D12-AF09-47A7-AC82-26CCE62734BD}" presName="Name9" presStyleLbl="parChTrans1D2" presStyleIdx="5" presStyleCnt="7"/>
      <dgm:spPr/>
      <dgm:t>
        <a:bodyPr/>
        <a:lstStyle/>
        <a:p>
          <a:endParaRPr lang="en-US"/>
        </a:p>
      </dgm:t>
    </dgm:pt>
    <dgm:pt modelId="{32521887-7F77-45C8-A279-71C36E605D68}" type="pres">
      <dgm:prSet presAssocID="{CC548D12-AF09-47A7-AC82-26CCE62734BD}" presName="connTx" presStyleLbl="parChTrans1D2" presStyleIdx="5" presStyleCnt="7"/>
      <dgm:spPr/>
      <dgm:t>
        <a:bodyPr/>
        <a:lstStyle/>
        <a:p>
          <a:endParaRPr lang="en-US"/>
        </a:p>
      </dgm:t>
    </dgm:pt>
    <dgm:pt modelId="{DE8285CB-5006-491F-B348-0D0A5FBAF920}" type="pres">
      <dgm:prSet presAssocID="{4AFF37B7-5F86-4653-9160-88D974188DB4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F4621B-F740-4559-97ED-5A8A0FAB1543}" type="pres">
      <dgm:prSet presAssocID="{E081C878-6B9E-433C-9A2A-33200FEA4A18}" presName="Name9" presStyleLbl="parChTrans1D2" presStyleIdx="6" presStyleCnt="7"/>
      <dgm:spPr/>
      <dgm:t>
        <a:bodyPr/>
        <a:lstStyle/>
        <a:p>
          <a:endParaRPr lang="en-US"/>
        </a:p>
      </dgm:t>
    </dgm:pt>
    <dgm:pt modelId="{66080254-337C-4982-B9E0-91EB5F88A794}" type="pres">
      <dgm:prSet presAssocID="{E081C878-6B9E-433C-9A2A-33200FEA4A18}" presName="connTx" presStyleLbl="parChTrans1D2" presStyleIdx="6" presStyleCnt="7"/>
      <dgm:spPr/>
      <dgm:t>
        <a:bodyPr/>
        <a:lstStyle/>
        <a:p>
          <a:endParaRPr lang="en-US"/>
        </a:p>
      </dgm:t>
    </dgm:pt>
    <dgm:pt modelId="{8487B957-5BB6-42BF-8673-B9CB8C63708C}" type="pres">
      <dgm:prSet presAssocID="{79DF075C-D50A-4D96-879B-5D1803D4ACD9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A606155-DFBD-4796-BB42-802A98B8A462}" srcId="{A30E670C-5F11-40BC-9651-E4B984D447AD}" destId="{79DF075C-D50A-4D96-879B-5D1803D4ACD9}" srcOrd="6" destOrd="0" parTransId="{E081C878-6B9E-433C-9A2A-33200FEA4A18}" sibTransId="{B7725AB2-D7D0-4AA1-A2BA-FBEC2CD6E14D}"/>
    <dgm:cxn modelId="{90B721A0-219D-422A-A854-5EBC9F4C9F24}" type="presOf" srcId="{7EEAC754-0A26-44B0-8D85-8B415C447615}" destId="{1D9F4D49-8C35-4D9D-A3C1-58DBE2CC7652}" srcOrd="0" destOrd="0" presId="urn:microsoft.com/office/officeart/2005/8/layout/radial1"/>
    <dgm:cxn modelId="{2AC23AF7-2C37-49BD-88E4-38E63D320117}" type="presOf" srcId="{79DF075C-D50A-4D96-879B-5D1803D4ACD9}" destId="{8487B957-5BB6-42BF-8673-B9CB8C63708C}" srcOrd="0" destOrd="0" presId="urn:microsoft.com/office/officeart/2005/8/layout/radial1"/>
    <dgm:cxn modelId="{77713817-B651-4962-B130-2F77CD90D9E1}" type="presOf" srcId="{F3A9A434-965C-49BB-A0A4-CB61D53414D2}" destId="{6DD0DB88-E3F4-4C5B-AF9A-638E257791D8}" srcOrd="0" destOrd="0" presId="urn:microsoft.com/office/officeart/2005/8/layout/radial1"/>
    <dgm:cxn modelId="{7FDB3E3A-1891-4661-B931-8592B0BF6C56}" type="presOf" srcId="{4AFF37B7-5F86-4653-9160-88D974188DB4}" destId="{DE8285CB-5006-491F-B348-0D0A5FBAF920}" srcOrd="0" destOrd="0" presId="urn:microsoft.com/office/officeart/2005/8/layout/radial1"/>
    <dgm:cxn modelId="{A394626A-2C98-431D-A587-B6E11954CB80}" type="presOf" srcId="{2959CF58-98D7-4AA4-ABD9-47D2A9A3DB41}" destId="{F0DBF506-7A2D-4807-BFFC-40265ABBA3DE}" srcOrd="1" destOrd="0" presId="urn:microsoft.com/office/officeart/2005/8/layout/radial1"/>
    <dgm:cxn modelId="{DF6FD209-E059-47F3-B3E9-007DF08188C0}" type="presOf" srcId="{A30E670C-5F11-40BC-9651-E4B984D447AD}" destId="{8D2A4B2E-EDEF-4DC8-BBA9-55DDE12DCEB8}" srcOrd="0" destOrd="0" presId="urn:microsoft.com/office/officeart/2005/8/layout/radial1"/>
    <dgm:cxn modelId="{C93C2FFD-F24D-45DF-AA59-D7334F3474F6}" type="presOf" srcId="{79BEB338-0AF4-4BCF-A594-1328D9C61E0B}" destId="{7F65F388-E879-474E-949B-E1A5B41A6353}" srcOrd="0" destOrd="0" presId="urn:microsoft.com/office/officeart/2005/8/layout/radial1"/>
    <dgm:cxn modelId="{4B5CE2CA-ACDB-4992-B26C-708F5DC62ECB}" srcId="{A30E670C-5F11-40BC-9651-E4B984D447AD}" destId="{963C3872-D777-41F8-AD53-334057A7F038}" srcOrd="3" destOrd="0" parTransId="{2959CF58-98D7-4AA4-ABD9-47D2A9A3DB41}" sibTransId="{470B9F2A-1DB8-455D-85A9-9506D96874C3}"/>
    <dgm:cxn modelId="{0C38F380-86C9-4C53-A2E5-B369BC572319}" type="presOf" srcId="{CC548D12-AF09-47A7-AC82-26CCE62734BD}" destId="{0D8C8827-380F-4115-BE47-A225A5AD477E}" srcOrd="0" destOrd="0" presId="urn:microsoft.com/office/officeart/2005/8/layout/radial1"/>
    <dgm:cxn modelId="{778588B0-DCB3-49B0-A59E-3A9B22457382}" type="presOf" srcId="{F3A9A434-965C-49BB-A0A4-CB61D53414D2}" destId="{8E166F31-649C-42C6-96B3-B701F40E6B6E}" srcOrd="1" destOrd="0" presId="urn:microsoft.com/office/officeart/2005/8/layout/radial1"/>
    <dgm:cxn modelId="{DE86EE5A-7F58-43F8-BA40-9633519C55A0}" srcId="{A30E670C-5F11-40BC-9651-E4B984D447AD}" destId="{7FF0CD9F-86EF-4117-B861-8FEFFDAB2556}" srcOrd="0" destOrd="0" parTransId="{C79FA754-04B8-443D-9D8D-88B188731C8B}" sibTransId="{49376145-5FEA-45F4-958C-873A6509683E}"/>
    <dgm:cxn modelId="{57E4C24A-A11B-4EE4-9607-9472E7E2E0BB}" type="presOf" srcId="{7FF0CD9F-86EF-4117-B861-8FEFFDAB2556}" destId="{521F864F-4CE4-427A-B5E3-811F4596529E}" srcOrd="0" destOrd="0" presId="urn:microsoft.com/office/officeart/2005/8/layout/radial1"/>
    <dgm:cxn modelId="{9DABD68F-0679-4214-9B6A-5E483C24B2A8}" type="presOf" srcId="{C79FA754-04B8-443D-9D8D-88B188731C8B}" destId="{BC890F24-3F69-4D01-A1A3-D37CA306CA5C}" srcOrd="0" destOrd="0" presId="urn:microsoft.com/office/officeart/2005/8/layout/radial1"/>
    <dgm:cxn modelId="{55FA4A76-82BE-4383-A760-7E86F1931E18}" type="presOf" srcId="{A91F29B1-C2AD-493A-A6A8-4FC07ED26AEB}" destId="{EA27BA78-7DA1-499B-B01D-9C2CA8D46113}" srcOrd="0" destOrd="0" presId="urn:microsoft.com/office/officeart/2005/8/layout/radial1"/>
    <dgm:cxn modelId="{11876F94-B7CF-4279-BC07-58EFD6C4846A}" srcId="{A30E670C-5F11-40BC-9651-E4B984D447AD}" destId="{55151E25-8615-4DA5-95B1-CF47A2EE2483}" srcOrd="4" destOrd="0" parTransId="{F8D1A348-B23F-4CD9-B213-06A7F07E2ED0}" sibTransId="{5CA8829A-07D9-49C5-9177-9414F7054CFB}"/>
    <dgm:cxn modelId="{210E4FBD-3383-47A1-AE96-61A4A637EBE1}" type="presOf" srcId="{2CF01CAE-0F90-4428-ABC1-DC5D56DB1C6B}" destId="{E9D109B4-C8B6-4872-912C-F83DB87E9375}" srcOrd="0" destOrd="0" presId="urn:microsoft.com/office/officeart/2005/8/layout/radial1"/>
    <dgm:cxn modelId="{2BD4E504-5228-4954-95A2-1D6E1782E663}" srcId="{A91F29B1-C2AD-493A-A6A8-4FC07ED26AEB}" destId="{A30E670C-5F11-40BC-9651-E4B984D447AD}" srcOrd="0" destOrd="0" parTransId="{170782C0-9EFB-42C7-B49B-DFF7C07BE94D}" sibTransId="{599C40F7-7DFF-459B-8B99-EE755A7DFED9}"/>
    <dgm:cxn modelId="{5677074F-0CF5-4562-A0A1-A37F8050D7AF}" type="presOf" srcId="{2959CF58-98D7-4AA4-ABD9-47D2A9A3DB41}" destId="{39FF2E1C-1ED0-48A2-B3AB-90CBA33AFBF9}" srcOrd="0" destOrd="0" presId="urn:microsoft.com/office/officeart/2005/8/layout/radial1"/>
    <dgm:cxn modelId="{24597BB6-8A7B-4D56-A70D-9EA69A84BC6A}" type="presOf" srcId="{E081C878-6B9E-433C-9A2A-33200FEA4A18}" destId="{66080254-337C-4982-B9E0-91EB5F88A794}" srcOrd="1" destOrd="0" presId="urn:microsoft.com/office/officeart/2005/8/layout/radial1"/>
    <dgm:cxn modelId="{21BAE4D8-9E10-41C2-A1A1-C5789E25CCFA}" type="presOf" srcId="{C79FA754-04B8-443D-9D8D-88B188731C8B}" destId="{446A3BCF-2D7E-4301-BFA2-FC1A8CBD3E3A}" srcOrd="1" destOrd="0" presId="urn:microsoft.com/office/officeart/2005/8/layout/radial1"/>
    <dgm:cxn modelId="{19D3D2B4-38C8-49E6-8219-778EF6EE175A}" type="presOf" srcId="{7EEAC754-0A26-44B0-8D85-8B415C447615}" destId="{F0C23888-3767-4978-B5FC-86A09DC82B09}" srcOrd="1" destOrd="0" presId="urn:microsoft.com/office/officeart/2005/8/layout/radial1"/>
    <dgm:cxn modelId="{3770E0DA-A0E9-4AB9-B394-572A413FD94D}" type="presOf" srcId="{55151E25-8615-4DA5-95B1-CF47A2EE2483}" destId="{E313193D-3F4A-4DA9-B8C0-022ECE516B09}" srcOrd="0" destOrd="0" presId="urn:microsoft.com/office/officeart/2005/8/layout/radial1"/>
    <dgm:cxn modelId="{57204566-EF24-4C57-AF57-52A8C971766D}" type="presOf" srcId="{F8D1A348-B23F-4CD9-B213-06A7F07E2ED0}" destId="{139CA585-DFEF-47C9-81D2-F668B425BFD2}" srcOrd="0" destOrd="0" presId="urn:microsoft.com/office/officeart/2005/8/layout/radial1"/>
    <dgm:cxn modelId="{5D5C4979-11E4-45BF-A64D-16B76A3A76E0}" type="presOf" srcId="{CC548D12-AF09-47A7-AC82-26CCE62734BD}" destId="{32521887-7F77-45C8-A279-71C36E605D68}" srcOrd="1" destOrd="0" presId="urn:microsoft.com/office/officeart/2005/8/layout/radial1"/>
    <dgm:cxn modelId="{F4470F1E-D4D4-4385-A6D5-4D370A2E17C2}" srcId="{A30E670C-5F11-40BC-9651-E4B984D447AD}" destId="{2CF01CAE-0F90-4428-ABC1-DC5D56DB1C6B}" srcOrd="1" destOrd="0" parTransId="{7EEAC754-0A26-44B0-8D85-8B415C447615}" sibTransId="{0EB5A4D2-2C30-4885-84A7-B72177AA775C}"/>
    <dgm:cxn modelId="{58DD4145-D1AD-470C-AF17-66C50AE8AFE6}" srcId="{A30E670C-5F11-40BC-9651-E4B984D447AD}" destId="{79BEB338-0AF4-4BCF-A594-1328D9C61E0B}" srcOrd="2" destOrd="0" parTransId="{F3A9A434-965C-49BB-A0A4-CB61D53414D2}" sibTransId="{7F086D2F-BA7B-4A47-88D0-6A87232D271E}"/>
    <dgm:cxn modelId="{FACC7104-AE2E-4977-9762-2C44A6EE4D69}" type="presOf" srcId="{E081C878-6B9E-433C-9A2A-33200FEA4A18}" destId="{86F4621B-F740-4559-97ED-5A8A0FAB1543}" srcOrd="0" destOrd="0" presId="urn:microsoft.com/office/officeart/2005/8/layout/radial1"/>
    <dgm:cxn modelId="{3AE7C9BD-1B80-43C3-9F4C-5477D4B9491E}" srcId="{A91F29B1-C2AD-493A-A6A8-4FC07ED26AEB}" destId="{C5E8410F-6773-4CA3-A61B-5F0C1C532B8A}" srcOrd="1" destOrd="0" parTransId="{DB10B361-31FE-4874-866A-1DFF093DA321}" sibTransId="{959F22D6-A96A-4DAC-AE79-CE3EE93E7CA3}"/>
    <dgm:cxn modelId="{DCAC4993-6AC0-402E-93B7-042D5A0AB4D3}" type="presOf" srcId="{F8D1A348-B23F-4CD9-B213-06A7F07E2ED0}" destId="{8157FC67-2A63-4C5A-923E-DB61BB949E4D}" srcOrd="1" destOrd="0" presId="urn:microsoft.com/office/officeart/2005/8/layout/radial1"/>
    <dgm:cxn modelId="{6BE6C765-79CF-4AD7-B213-011FE230BBA0}" type="presOf" srcId="{963C3872-D777-41F8-AD53-334057A7F038}" destId="{2FDA2667-A69F-4A96-A627-DA90F6ED0C12}" srcOrd="0" destOrd="0" presId="urn:microsoft.com/office/officeart/2005/8/layout/radial1"/>
    <dgm:cxn modelId="{1BC84910-B244-4EF6-B36F-8B02BE281436}" srcId="{A30E670C-5F11-40BC-9651-E4B984D447AD}" destId="{4AFF37B7-5F86-4653-9160-88D974188DB4}" srcOrd="5" destOrd="0" parTransId="{CC548D12-AF09-47A7-AC82-26CCE62734BD}" sibTransId="{FC20E5E1-354F-4A64-AC60-8E9D67D0A26C}"/>
    <dgm:cxn modelId="{0F60F1FD-8E28-43E1-B1E0-4C68CB2AE0C2}" type="presParOf" srcId="{EA27BA78-7DA1-499B-B01D-9C2CA8D46113}" destId="{8D2A4B2E-EDEF-4DC8-BBA9-55DDE12DCEB8}" srcOrd="0" destOrd="0" presId="urn:microsoft.com/office/officeart/2005/8/layout/radial1"/>
    <dgm:cxn modelId="{022315CC-0B26-4820-8B7B-A3CDCCAA2AA1}" type="presParOf" srcId="{EA27BA78-7DA1-499B-B01D-9C2CA8D46113}" destId="{BC890F24-3F69-4D01-A1A3-D37CA306CA5C}" srcOrd="1" destOrd="0" presId="urn:microsoft.com/office/officeart/2005/8/layout/radial1"/>
    <dgm:cxn modelId="{EB8C9D86-E04B-4468-A9E4-6AF41CA756FA}" type="presParOf" srcId="{BC890F24-3F69-4D01-A1A3-D37CA306CA5C}" destId="{446A3BCF-2D7E-4301-BFA2-FC1A8CBD3E3A}" srcOrd="0" destOrd="0" presId="urn:microsoft.com/office/officeart/2005/8/layout/radial1"/>
    <dgm:cxn modelId="{C859AAC3-3528-4F9B-985B-8CAAECDD2E90}" type="presParOf" srcId="{EA27BA78-7DA1-499B-B01D-9C2CA8D46113}" destId="{521F864F-4CE4-427A-B5E3-811F4596529E}" srcOrd="2" destOrd="0" presId="urn:microsoft.com/office/officeart/2005/8/layout/radial1"/>
    <dgm:cxn modelId="{D0816762-8AD7-43C6-B805-C3F40D8E0214}" type="presParOf" srcId="{EA27BA78-7DA1-499B-B01D-9C2CA8D46113}" destId="{1D9F4D49-8C35-4D9D-A3C1-58DBE2CC7652}" srcOrd="3" destOrd="0" presId="urn:microsoft.com/office/officeart/2005/8/layout/radial1"/>
    <dgm:cxn modelId="{5BB9E3ED-3FD8-4E7E-B484-8A4940AF8262}" type="presParOf" srcId="{1D9F4D49-8C35-4D9D-A3C1-58DBE2CC7652}" destId="{F0C23888-3767-4978-B5FC-86A09DC82B09}" srcOrd="0" destOrd="0" presId="urn:microsoft.com/office/officeart/2005/8/layout/radial1"/>
    <dgm:cxn modelId="{C16BDB3B-64F8-4037-A6D5-7E53B41F066A}" type="presParOf" srcId="{EA27BA78-7DA1-499B-B01D-9C2CA8D46113}" destId="{E9D109B4-C8B6-4872-912C-F83DB87E9375}" srcOrd="4" destOrd="0" presId="urn:microsoft.com/office/officeart/2005/8/layout/radial1"/>
    <dgm:cxn modelId="{4CBAC547-B9CF-4414-9010-C58CCF0206CF}" type="presParOf" srcId="{EA27BA78-7DA1-499B-B01D-9C2CA8D46113}" destId="{6DD0DB88-E3F4-4C5B-AF9A-638E257791D8}" srcOrd="5" destOrd="0" presId="urn:microsoft.com/office/officeart/2005/8/layout/radial1"/>
    <dgm:cxn modelId="{9189B52B-C28D-43AB-825D-4CF863A2F859}" type="presParOf" srcId="{6DD0DB88-E3F4-4C5B-AF9A-638E257791D8}" destId="{8E166F31-649C-42C6-96B3-B701F40E6B6E}" srcOrd="0" destOrd="0" presId="urn:microsoft.com/office/officeart/2005/8/layout/radial1"/>
    <dgm:cxn modelId="{92C77E28-111D-4E4E-9A87-F46E2700DCCA}" type="presParOf" srcId="{EA27BA78-7DA1-499B-B01D-9C2CA8D46113}" destId="{7F65F388-E879-474E-949B-E1A5B41A6353}" srcOrd="6" destOrd="0" presId="urn:microsoft.com/office/officeart/2005/8/layout/radial1"/>
    <dgm:cxn modelId="{6756C48E-DC2B-4CAB-875D-0EB82CFAC79C}" type="presParOf" srcId="{EA27BA78-7DA1-499B-B01D-9C2CA8D46113}" destId="{39FF2E1C-1ED0-48A2-B3AB-90CBA33AFBF9}" srcOrd="7" destOrd="0" presId="urn:microsoft.com/office/officeart/2005/8/layout/radial1"/>
    <dgm:cxn modelId="{9A7F8475-ECC7-45E9-AA72-5A59DD1C34C8}" type="presParOf" srcId="{39FF2E1C-1ED0-48A2-B3AB-90CBA33AFBF9}" destId="{F0DBF506-7A2D-4807-BFFC-40265ABBA3DE}" srcOrd="0" destOrd="0" presId="urn:microsoft.com/office/officeart/2005/8/layout/radial1"/>
    <dgm:cxn modelId="{17E99EE3-7E3C-4E88-991A-94C10E65D22B}" type="presParOf" srcId="{EA27BA78-7DA1-499B-B01D-9C2CA8D46113}" destId="{2FDA2667-A69F-4A96-A627-DA90F6ED0C12}" srcOrd="8" destOrd="0" presId="urn:microsoft.com/office/officeart/2005/8/layout/radial1"/>
    <dgm:cxn modelId="{FDD199C4-CBE1-434C-8594-162BD2B2BB77}" type="presParOf" srcId="{EA27BA78-7DA1-499B-B01D-9C2CA8D46113}" destId="{139CA585-DFEF-47C9-81D2-F668B425BFD2}" srcOrd="9" destOrd="0" presId="urn:microsoft.com/office/officeart/2005/8/layout/radial1"/>
    <dgm:cxn modelId="{74CD1CA3-F3CA-4320-A51E-E0A0414CEC76}" type="presParOf" srcId="{139CA585-DFEF-47C9-81D2-F668B425BFD2}" destId="{8157FC67-2A63-4C5A-923E-DB61BB949E4D}" srcOrd="0" destOrd="0" presId="urn:microsoft.com/office/officeart/2005/8/layout/radial1"/>
    <dgm:cxn modelId="{1C30889C-4159-42F5-8D17-7EBEB05B3FD0}" type="presParOf" srcId="{EA27BA78-7DA1-499B-B01D-9C2CA8D46113}" destId="{E313193D-3F4A-4DA9-B8C0-022ECE516B09}" srcOrd="10" destOrd="0" presId="urn:microsoft.com/office/officeart/2005/8/layout/radial1"/>
    <dgm:cxn modelId="{FA5FA3B9-EF56-47E1-8FFF-F538805582D5}" type="presParOf" srcId="{EA27BA78-7DA1-499B-B01D-9C2CA8D46113}" destId="{0D8C8827-380F-4115-BE47-A225A5AD477E}" srcOrd="11" destOrd="0" presId="urn:microsoft.com/office/officeart/2005/8/layout/radial1"/>
    <dgm:cxn modelId="{4ADEA772-9001-4C53-8211-DA7A046DCB7D}" type="presParOf" srcId="{0D8C8827-380F-4115-BE47-A225A5AD477E}" destId="{32521887-7F77-45C8-A279-71C36E605D68}" srcOrd="0" destOrd="0" presId="urn:microsoft.com/office/officeart/2005/8/layout/radial1"/>
    <dgm:cxn modelId="{EBDFB7F5-E22D-4DB0-8161-3664FFDDCE57}" type="presParOf" srcId="{EA27BA78-7DA1-499B-B01D-9C2CA8D46113}" destId="{DE8285CB-5006-491F-B348-0D0A5FBAF920}" srcOrd="12" destOrd="0" presId="urn:microsoft.com/office/officeart/2005/8/layout/radial1"/>
    <dgm:cxn modelId="{6D15D9EB-9E7A-4FD1-BA50-4516B3EC178F}" type="presParOf" srcId="{EA27BA78-7DA1-499B-B01D-9C2CA8D46113}" destId="{86F4621B-F740-4559-97ED-5A8A0FAB1543}" srcOrd="13" destOrd="0" presId="urn:microsoft.com/office/officeart/2005/8/layout/radial1"/>
    <dgm:cxn modelId="{031FE30B-E6A2-43B5-B90D-39B8D14C273E}" type="presParOf" srcId="{86F4621B-F740-4559-97ED-5A8A0FAB1543}" destId="{66080254-337C-4982-B9E0-91EB5F88A794}" srcOrd="0" destOrd="0" presId="urn:microsoft.com/office/officeart/2005/8/layout/radial1"/>
    <dgm:cxn modelId="{6706D8EA-FE43-4A2D-AD57-6704DC34498E}" type="presParOf" srcId="{EA27BA78-7DA1-499B-B01D-9C2CA8D46113}" destId="{8487B957-5BB6-42BF-8673-B9CB8C63708C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12D8A1E-D52C-4304-8434-C4E1A2E00059}" type="datetimeFigureOut">
              <a:rPr lang="en-US"/>
              <a:pPr>
                <a:defRPr/>
              </a:pPr>
              <a:t>10/17/2011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D5D548D-CE9B-4D8F-AC57-8A9BC0BA49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819114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AD44489-E495-4718-8D9A-86FB8F2139E1}" type="datetimeFigureOut">
              <a:rPr lang="en-US"/>
              <a:pPr>
                <a:defRPr/>
              </a:pPr>
              <a:t>10/17/2011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CFAB296-A647-4183-9CB4-02D9028B8B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475026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7BBFCB-0ABE-43F5-A7F8-9A5915867F31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1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637" y="4387768"/>
            <a:ext cx="5558801" cy="4155919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GB" sz="8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27996"/>
            <a:ext cx="8229600" cy="936298"/>
          </a:xfrm>
          <a:prstGeom prst="rect">
            <a:avLst/>
          </a:prstGeom>
        </p:spPr>
        <p:txBody>
          <a:bodyPr anchor="b"/>
          <a:lstStyle>
            <a:lvl1pPr>
              <a:defRPr sz="3200" b="1" i="0" baseline="0"/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51128"/>
            <a:ext cx="8229600" cy="4735773"/>
          </a:xfrm>
          <a:prstGeom prst="rect">
            <a:avLst/>
          </a:prstGeom>
        </p:spPr>
        <p:txBody>
          <a:bodyPr tIns="0" bIns="0"/>
          <a:lstStyle>
            <a:lvl1pPr marL="342900" indent="-342900">
              <a:spcBef>
                <a:spcPts val="1032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>
              <a:buClrTx/>
              <a:defRPr sz="2200">
                <a:solidFill>
                  <a:schemeClr val="tx1"/>
                </a:solidFill>
              </a:defRPr>
            </a:lvl2pPr>
            <a:lvl3pPr>
              <a:buClrTx/>
              <a:defRPr sz="2200">
                <a:solidFill>
                  <a:schemeClr val="tx1"/>
                </a:solidFill>
              </a:defRPr>
            </a:lvl3pPr>
            <a:lvl4pPr>
              <a:buClrTx/>
              <a:defRPr sz="2200" baseline="0">
                <a:solidFill>
                  <a:schemeClr val="tx1"/>
                </a:solidFill>
              </a:defRPr>
            </a:lvl4pPr>
            <a:lvl5pPr>
              <a:buClrTx/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1141928"/>
            <a:ext cx="9144000" cy="1588"/>
          </a:xfrm>
          <a:prstGeom prst="line">
            <a:avLst/>
          </a:prstGeom>
          <a:ln w="6350" cap="flat" cmpd="sng" algn="ctr">
            <a:solidFill>
              <a:srgbClr val="595959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892385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19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733800" y="6496050"/>
            <a:ext cx="21336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F86C54A3-98AD-4A67-BB98-001F0323674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74537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733800" y="6496050"/>
            <a:ext cx="21336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DAFF3FF7-EEDE-418E-A1D4-906634D996C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41931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6" descr="PPT Image5f.jpg"/>
          <p:cNvPicPr preferRelativeResize="0">
            <a:picLocks/>
          </p:cNvPicPr>
          <p:nvPr/>
        </p:nvPicPr>
        <p:blipFill>
          <a:blip r:embed="rId5"/>
          <a:srcRect t="8176" b="8531"/>
          <a:stretch>
            <a:fillRect/>
          </a:stretch>
        </p:blipFill>
        <p:spPr bwMode="auto">
          <a:xfrm>
            <a:off x="0" y="641653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7" descr="ATIS LOGO.pn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2737" y="6456688"/>
            <a:ext cx="96177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8977176" y="6414947"/>
            <a:ext cx="171450" cy="457200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 rot="10800000">
            <a:off x="0" y="6405313"/>
            <a:ext cx="9144000" cy="1587"/>
          </a:xfrm>
          <a:prstGeom prst="line">
            <a:avLst/>
          </a:prstGeom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13"/>
          <p:cNvSpPr>
            <a:spLocks noChangeArrowheads="1"/>
          </p:cNvSpPr>
          <p:nvPr userDrawn="1"/>
        </p:nvSpPr>
        <p:spPr bwMode="auto">
          <a:xfrm>
            <a:off x="1587796" y="6451026"/>
            <a:ext cx="541906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</a:rPr>
              <a:t>ITU-T SDP Workshop</a:t>
            </a:r>
            <a:endParaRPr lang="en-US" sz="1100" baseline="0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defRPr/>
            </a:pPr>
            <a:r>
              <a:rPr lang="en-US" sz="1100" baseline="0" dirty="0" smtClean="0">
                <a:solidFill>
                  <a:schemeClr val="tx1"/>
                </a:solidFill>
                <a:latin typeface="Calibri" pitchFamily="34" charset="0"/>
              </a:rPr>
              <a:t>October </a:t>
            </a:r>
            <a:r>
              <a:rPr lang="en-US" sz="1100" baseline="0" dirty="0" smtClean="0">
                <a:solidFill>
                  <a:schemeClr val="tx1"/>
                </a:solidFill>
                <a:latin typeface="Calibri" pitchFamily="34" charset="0"/>
              </a:rPr>
              <a:t>17, </a:t>
            </a:r>
            <a:r>
              <a:rPr lang="en-US" sz="1100" baseline="0" dirty="0" smtClean="0">
                <a:solidFill>
                  <a:schemeClr val="tx1"/>
                </a:solidFill>
                <a:latin typeface="Calibri" pitchFamily="34" charset="0"/>
              </a:rPr>
              <a:t>2011</a:t>
            </a:r>
            <a:endParaRPr lang="en-US" sz="11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144482" y="6441089"/>
            <a:ext cx="562665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300" b="1" i="0" baseline="0"/>
            </a:lvl1pPr>
          </a:lstStyle>
          <a:p>
            <a:pPr algn="ctr">
              <a:defRPr/>
            </a:pPr>
            <a:fld id="{379C486E-DB2A-4BE6-BF4D-5CBEF5B8BFFA}" type="slidenum">
              <a:rPr lang="en-US" smtClean="0"/>
              <a:pPr algn="ctr"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0" r:id="rId2"/>
    <p:sldLayoutId id="2147483681" r:id="rId3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Helvetica Neue"/>
          <a:ea typeface="Helvetica Neue"/>
          <a:cs typeface="Helvetica Neue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Helvetica Neue"/>
          <a:ea typeface="Helvetica Neue"/>
          <a:cs typeface="Helvetica Neue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Helvetica Neue"/>
          <a:ea typeface="Helvetica Neue"/>
          <a:cs typeface="Helvetica Neue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Helvetica Neue"/>
          <a:ea typeface="Helvetica Neue"/>
          <a:cs typeface="Helvetica Neue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Helvetica Neue"/>
          <a:ea typeface="Helvetica Neue"/>
          <a:cs typeface="Helvetica Neue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Helvetica Neue"/>
          <a:ea typeface="Helvetica Neue"/>
          <a:cs typeface="Helvetica Neue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Helvetica Neue"/>
          <a:ea typeface="Helvetica Neue"/>
          <a:cs typeface="Helvetica Neue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Helvetica Neue"/>
          <a:ea typeface="Helvetica Neue"/>
          <a:cs typeface="Helvetica Neue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Helvetica Neue"/>
          <a:ea typeface="Helvetica Neue"/>
          <a:cs typeface="Helvetica Neue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Helvetica Neue"/>
          <a:ea typeface="Helvetica Neue"/>
          <a:cs typeface="Helvetica Neue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Tx/>
        <a:buFont typeface="Arial" pitchFamily="34" charset="0"/>
        <a:buChar char="•"/>
        <a:defRPr sz="2400" kern="1200">
          <a:solidFill>
            <a:schemeClr val="tx1"/>
          </a:solidFill>
          <a:latin typeface="Helvetica Neue"/>
          <a:ea typeface="Helvetica Neue"/>
          <a:cs typeface="Helvetica Neue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Tx/>
        <a:buFont typeface="Arial" pitchFamily="34" charset="0"/>
        <a:buChar char="•"/>
        <a:defRPr sz="2400" kern="1200">
          <a:solidFill>
            <a:schemeClr val="tx1"/>
          </a:solidFill>
          <a:latin typeface="Helvetica Neue"/>
          <a:ea typeface="Helvetica Neue"/>
          <a:cs typeface="Helvetica Neue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Tx/>
        <a:buFont typeface="Arial" pitchFamily="34" charset="0"/>
        <a:buChar char="•"/>
        <a:defRPr sz="2400" kern="1200">
          <a:solidFill>
            <a:schemeClr val="tx1"/>
          </a:solidFill>
          <a:latin typeface="Helvetica Neue"/>
          <a:ea typeface="Helvetica Neue"/>
          <a:cs typeface="Helvetica Neue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Tx/>
        <a:buFont typeface="Arial" pitchFamily="34" charset="0"/>
        <a:buChar char="•"/>
        <a:defRPr sz="2400" kern="1200">
          <a:solidFill>
            <a:schemeClr val="tx1"/>
          </a:solidFill>
          <a:latin typeface="Helvetica Neue"/>
          <a:ea typeface="Helvetica Neue"/>
          <a:cs typeface="Helvetica Neu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6" descr="PPT Image5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10" descr="ATIS LOGO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6978" y="355544"/>
            <a:ext cx="16764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tis.org/Cloud/index.asp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45772" y="1190445"/>
            <a:ext cx="6268676" cy="2579297"/>
          </a:xfrm>
          <a:prstGeom prst="rect">
            <a:avLst/>
          </a:prstGeom>
        </p:spPr>
        <p:txBody>
          <a:bodyPr wrap="square" anchor="b"/>
          <a:lstStyle>
            <a:lvl1pPr algn="l" defTabSz="457200" rtl="0" fontAlgn="base">
              <a:spcBef>
                <a:spcPct val="0"/>
              </a:spcBef>
              <a:spcAft>
                <a:spcPct val="0"/>
              </a:spcAft>
              <a:defRPr sz="3000" b="1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4000" dirty="0" smtClean="0"/>
              <a:t>Report from the Cloud Services Forum</a:t>
            </a:r>
            <a:endParaRPr lang="en-US" sz="40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45771" y="3976764"/>
            <a:ext cx="7660748" cy="1785861"/>
          </a:xfrm>
          <a:prstGeom prst="rect">
            <a:avLst/>
          </a:prstGeom>
        </p:spPr>
        <p:txBody>
          <a:bodyPr>
            <a:noAutofit/>
          </a:bodyPr>
          <a:lstStyle/>
          <a:p>
            <a:pPr marL="4763">
              <a:lnSpc>
                <a:spcPts val="24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24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Andrew White</a:t>
            </a:r>
            <a:r>
              <a:rPr lang="en-US" sz="2400" b="1" i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, CSF Chair </a:t>
            </a:r>
            <a:endParaRPr lang="en-US" sz="2400" b="1" i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  <a:p>
            <a:pPr marL="4763" lvl="1">
              <a:lnSpc>
                <a:spcPts val="24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24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Nokia Siemens Networks</a:t>
            </a:r>
          </a:p>
          <a:p>
            <a:pPr marL="4763" lvl="1">
              <a:lnSpc>
                <a:spcPts val="2400"/>
              </a:lnSpc>
              <a:spcBef>
                <a:spcPct val="20000"/>
              </a:spcBef>
              <a:buFont typeface="Arial" charset="0"/>
              <a:buNone/>
            </a:pPr>
            <a:endParaRPr lang="en-US" sz="2400" i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4763" lvl="1">
              <a:lnSpc>
                <a:spcPts val="24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24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October 17, 2011</a:t>
            </a:r>
          </a:p>
          <a:p>
            <a:pPr marL="4763" lvl="1">
              <a:spcBef>
                <a:spcPct val="20000"/>
              </a:spcBef>
              <a:buFont typeface="Arial" charset="0"/>
              <a:buNone/>
            </a:pPr>
            <a:r>
              <a:rPr lang="en-US" sz="24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400" i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0" y="3709692"/>
            <a:ext cx="9144000" cy="45719"/>
            <a:chOff x="0" y="3711105"/>
            <a:chExt cx="9144000" cy="45719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0" y="3751418"/>
              <a:ext cx="9144000" cy="1588"/>
            </a:xfrm>
            <a:prstGeom prst="line">
              <a:avLst/>
            </a:prstGeom>
            <a:ln w="6350" cap="flat" cmpd="sng" algn="ctr">
              <a:solidFill>
                <a:srgbClr val="59595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8169942" y="3711105"/>
              <a:ext cx="974058" cy="45719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26935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CDN-I Release 2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575"/>
              </a:spcBef>
            </a:pPr>
            <a:r>
              <a:rPr lang="en-US" sz="2400" dirty="0" smtClean="0"/>
              <a:t>CDNI-I Release 2, targeted for completion by the end of 2011, will develop use </a:t>
            </a:r>
            <a:r>
              <a:rPr lang="en-US" sz="2400" dirty="0"/>
              <a:t>c</a:t>
            </a:r>
            <a:r>
              <a:rPr lang="en-US" sz="2400" dirty="0" smtClean="0"/>
              <a:t>ases and requirements for:</a:t>
            </a:r>
          </a:p>
          <a:p>
            <a:pPr lvl="1">
              <a:spcBef>
                <a:spcPts val="575"/>
              </a:spcBef>
            </a:pPr>
            <a:r>
              <a:rPr lang="en-US" sz="2000" dirty="0" smtClean="0"/>
              <a:t>Multicast-based </a:t>
            </a:r>
            <a:r>
              <a:rPr lang="en-US" sz="2000" dirty="0"/>
              <a:t>c</a:t>
            </a:r>
            <a:r>
              <a:rPr lang="en-US" sz="2000" dirty="0" smtClean="0"/>
              <a:t>ontent </a:t>
            </a:r>
            <a:r>
              <a:rPr lang="en-US" sz="2000" dirty="0"/>
              <a:t>d</a:t>
            </a:r>
            <a:r>
              <a:rPr lang="en-US" sz="2000" dirty="0" smtClean="0"/>
              <a:t>elivery  with applicable </a:t>
            </a:r>
            <a:r>
              <a:rPr lang="en-US" sz="2000" dirty="0"/>
              <a:t>c</a:t>
            </a:r>
            <a:r>
              <a:rPr lang="en-US" sz="2000" dirty="0" smtClean="0"/>
              <a:t>ontent </a:t>
            </a:r>
            <a:r>
              <a:rPr lang="en-US" sz="2000" dirty="0"/>
              <a:t>t</a:t>
            </a:r>
            <a:r>
              <a:rPr lang="en-US" sz="2000" dirty="0" smtClean="0"/>
              <a:t>ypes (e.g., live </a:t>
            </a:r>
            <a:r>
              <a:rPr lang="en-US" sz="2000" dirty="0"/>
              <a:t>s</a:t>
            </a:r>
            <a:r>
              <a:rPr lang="en-US" sz="2000" dirty="0" smtClean="0"/>
              <a:t>treaming)</a:t>
            </a:r>
          </a:p>
          <a:p>
            <a:pPr lvl="1">
              <a:spcBef>
                <a:spcPts val="575"/>
              </a:spcBef>
            </a:pPr>
            <a:r>
              <a:rPr lang="en-US" sz="2000" dirty="0" smtClean="0"/>
              <a:t>Federated CDN-Interconnect</a:t>
            </a:r>
          </a:p>
          <a:p>
            <a:pPr lvl="1">
              <a:spcBef>
                <a:spcPts val="575"/>
              </a:spcBef>
            </a:pPr>
            <a:r>
              <a:rPr lang="en-US" sz="2000" dirty="0" smtClean="0"/>
              <a:t>Cloud services charging (generic function driven by CDN Use Cases)</a:t>
            </a:r>
          </a:p>
          <a:p>
            <a:pPr>
              <a:spcBef>
                <a:spcPts val="575"/>
              </a:spcBef>
            </a:pPr>
            <a:r>
              <a:rPr lang="en-US" sz="2400" dirty="0" smtClean="0"/>
              <a:t>Other Release 2 objectives:</a:t>
            </a:r>
          </a:p>
          <a:p>
            <a:pPr lvl="1">
              <a:spcBef>
                <a:spcPts val="575"/>
              </a:spcBef>
            </a:pPr>
            <a:r>
              <a:rPr lang="en-US" sz="2000" dirty="0" smtClean="0"/>
              <a:t>Group comprehensive requirements per applicable </a:t>
            </a:r>
            <a:r>
              <a:rPr lang="en-US" sz="2000" dirty="0"/>
              <a:t>i</a:t>
            </a:r>
            <a:r>
              <a:rPr lang="en-US" sz="2000" dirty="0" smtClean="0"/>
              <a:t>nterconnection domain </a:t>
            </a:r>
          </a:p>
          <a:p>
            <a:pPr lvl="1">
              <a:spcBef>
                <a:spcPts val="575"/>
              </a:spcBef>
            </a:pPr>
            <a:r>
              <a:rPr lang="en-US" sz="2000" dirty="0" smtClean="0"/>
              <a:t>Develop reference </a:t>
            </a:r>
            <a:r>
              <a:rPr lang="en-US" sz="2000" dirty="0"/>
              <a:t>a</a:t>
            </a:r>
            <a:r>
              <a:rPr lang="en-US" sz="2000" dirty="0" smtClean="0"/>
              <a:t>rchitecture for CDN-I NNI with other impacted ATIS Committees</a:t>
            </a:r>
          </a:p>
          <a:p>
            <a:pPr lvl="1">
              <a:spcBef>
                <a:spcPts val="575"/>
              </a:spcBef>
            </a:pPr>
            <a:r>
              <a:rPr lang="en-US" sz="2000" dirty="0" smtClean="0"/>
              <a:t>Evaluate protocols including the output of the IETF CDNi Working Group </a:t>
            </a:r>
            <a:r>
              <a:rPr lang="en-US" sz="2000" dirty="0"/>
              <a:t>(when </a:t>
            </a:r>
            <a:r>
              <a:rPr lang="en-US" sz="2000" dirty="0" smtClean="0"/>
              <a:t>available) </a:t>
            </a:r>
            <a:r>
              <a:rPr lang="en-US" sz="2000" dirty="0"/>
              <a:t>to </a:t>
            </a:r>
            <a:r>
              <a:rPr lang="en-US" sz="2000" dirty="0" smtClean="0"/>
              <a:t>support use cases and requirements</a:t>
            </a:r>
            <a:endParaRPr lang="en-US" sz="1600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496050"/>
            <a:ext cx="2133600" cy="228600"/>
          </a:xfrm>
          <a:noFill/>
        </p:spPr>
        <p:txBody>
          <a:bodyPr/>
          <a:lstStyle/>
          <a:p>
            <a:fld id="{AE0012E4-F90B-408A-A1B8-661F8B638B64}" type="slidenum">
              <a:rPr lang="en-US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2630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34" name="TextBox 23"/>
          <p:cNvSpPr txBox="1">
            <a:spLocks noChangeArrowheads="1"/>
          </p:cNvSpPr>
          <p:nvPr/>
        </p:nvSpPr>
        <p:spPr bwMode="auto">
          <a:xfrm>
            <a:off x="2159145" y="5649250"/>
            <a:ext cx="28241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Access, Security</a:t>
            </a:r>
          </a:p>
        </p:txBody>
      </p:sp>
      <p:sp>
        <p:nvSpPr>
          <p:cNvPr id="34835" name="TextBox 24"/>
          <p:cNvSpPr txBox="1">
            <a:spLocks noChangeArrowheads="1"/>
          </p:cNvSpPr>
          <p:nvPr/>
        </p:nvSpPr>
        <p:spPr bwMode="auto">
          <a:xfrm>
            <a:off x="2159145" y="4673898"/>
            <a:ext cx="28781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Origin access </a:t>
            </a:r>
            <a:endParaRPr lang="en-US" sz="1400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CDN Federation Model Interface Domains</a:t>
            </a:r>
          </a:p>
        </p:txBody>
      </p:sp>
      <p:sp>
        <p:nvSpPr>
          <p:cNvPr id="41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496050"/>
            <a:ext cx="2133600" cy="228600"/>
          </a:xfrm>
        </p:spPr>
        <p:txBody>
          <a:bodyPr/>
          <a:lstStyle/>
          <a:p>
            <a:fld id="{2F30D82E-901A-40B9-AD5E-6C4C65BE2260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4820" name="TextBox 6"/>
          <p:cNvSpPr txBox="1">
            <a:spLocks noChangeArrowheads="1"/>
          </p:cNvSpPr>
          <p:nvPr/>
        </p:nvSpPr>
        <p:spPr bwMode="auto">
          <a:xfrm>
            <a:off x="281132" y="5415888"/>
            <a:ext cx="1878013" cy="52322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Network Interconnection</a:t>
            </a:r>
          </a:p>
        </p:txBody>
      </p:sp>
      <p:sp>
        <p:nvSpPr>
          <p:cNvPr id="34821" name="TextBox 7"/>
          <p:cNvSpPr txBox="1">
            <a:spLocks noChangeArrowheads="1"/>
          </p:cNvSpPr>
          <p:nvPr/>
        </p:nvSpPr>
        <p:spPr bwMode="auto">
          <a:xfrm>
            <a:off x="308120" y="4475433"/>
            <a:ext cx="1851025" cy="30777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Delivery</a:t>
            </a:r>
          </a:p>
        </p:txBody>
      </p:sp>
      <p:sp>
        <p:nvSpPr>
          <p:cNvPr id="34822" name="TextBox 8"/>
          <p:cNvSpPr txBox="1">
            <a:spLocks noChangeArrowheads="1"/>
          </p:cNvSpPr>
          <p:nvPr/>
        </p:nvSpPr>
        <p:spPr bwMode="auto">
          <a:xfrm>
            <a:off x="254145" y="3294090"/>
            <a:ext cx="1905000" cy="3079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Routing</a:t>
            </a:r>
          </a:p>
        </p:txBody>
      </p:sp>
      <p:sp>
        <p:nvSpPr>
          <p:cNvPr id="34823" name="TextBox 9"/>
          <p:cNvSpPr txBox="1">
            <a:spLocks noChangeArrowheads="1"/>
          </p:cNvSpPr>
          <p:nvPr/>
        </p:nvSpPr>
        <p:spPr bwMode="auto">
          <a:xfrm>
            <a:off x="254145" y="2559021"/>
            <a:ext cx="1905000" cy="3063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Back-Office</a:t>
            </a:r>
          </a:p>
        </p:txBody>
      </p:sp>
      <p:sp>
        <p:nvSpPr>
          <p:cNvPr id="34824" name="TextBox 10"/>
          <p:cNvSpPr txBox="1">
            <a:spLocks noChangeArrowheads="1"/>
          </p:cNvSpPr>
          <p:nvPr/>
        </p:nvSpPr>
        <p:spPr bwMode="auto">
          <a:xfrm>
            <a:off x="254145" y="1678080"/>
            <a:ext cx="1905000" cy="5238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Operations &amp; C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ustomer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Care</a:t>
            </a:r>
          </a:p>
        </p:txBody>
      </p:sp>
      <p:sp>
        <p:nvSpPr>
          <p:cNvPr id="34825" name="TextBox 11"/>
          <p:cNvSpPr txBox="1">
            <a:spLocks noChangeArrowheads="1"/>
          </p:cNvSpPr>
          <p:nvPr/>
        </p:nvSpPr>
        <p:spPr bwMode="auto">
          <a:xfrm>
            <a:off x="4983308" y="5415888"/>
            <a:ext cx="1878013" cy="52322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Network Interconnection</a:t>
            </a:r>
          </a:p>
        </p:txBody>
      </p:sp>
      <p:sp>
        <p:nvSpPr>
          <p:cNvPr id="34826" name="TextBox 12"/>
          <p:cNvSpPr txBox="1">
            <a:spLocks noChangeArrowheads="1"/>
          </p:cNvSpPr>
          <p:nvPr/>
        </p:nvSpPr>
        <p:spPr bwMode="auto">
          <a:xfrm>
            <a:off x="4983308" y="4475433"/>
            <a:ext cx="1905000" cy="30777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Delivery</a:t>
            </a:r>
          </a:p>
        </p:txBody>
      </p:sp>
      <p:sp>
        <p:nvSpPr>
          <p:cNvPr id="34827" name="TextBox 13"/>
          <p:cNvSpPr txBox="1">
            <a:spLocks noChangeArrowheads="1"/>
          </p:cNvSpPr>
          <p:nvPr/>
        </p:nvSpPr>
        <p:spPr bwMode="auto">
          <a:xfrm>
            <a:off x="4983308" y="3294090"/>
            <a:ext cx="1851025" cy="3079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Routing</a:t>
            </a:r>
          </a:p>
        </p:txBody>
      </p:sp>
      <p:sp>
        <p:nvSpPr>
          <p:cNvPr id="34828" name="TextBox 14"/>
          <p:cNvSpPr txBox="1">
            <a:spLocks noChangeArrowheads="1"/>
          </p:cNvSpPr>
          <p:nvPr/>
        </p:nvSpPr>
        <p:spPr bwMode="auto">
          <a:xfrm>
            <a:off x="4983308" y="2559021"/>
            <a:ext cx="1851025" cy="3063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Back-Office</a:t>
            </a:r>
          </a:p>
        </p:txBody>
      </p:sp>
      <p:cxnSp>
        <p:nvCxnSpPr>
          <p:cNvPr id="34829" name="Straight Arrow Connector 17"/>
          <p:cNvCxnSpPr>
            <a:cxnSpLocks noChangeShapeType="1"/>
            <a:stCxn id="34820" idx="3"/>
            <a:endCxn id="34825" idx="1"/>
          </p:cNvCxnSpPr>
          <p:nvPr/>
        </p:nvCxnSpPr>
        <p:spPr bwMode="auto">
          <a:xfrm>
            <a:off x="2159145" y="5677498"/>
            <a:ext cx="2824163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34830" name="Straight Arrow Connector 19"/>
          <p:cNvCxnSpPr>
            <a:cxnSpLocks noChangeShapeType="1"/>
            <a:stCxn id="34821" idx="3"/>
            <a:endCxn id="34826" idx="1"/>
          </p:cNvCxnSpPr>
          <p:nvPr/>
        </p:nvCxnSpPr>
        <p:spPr bwMode="auto">
          <a:xfrm>
            <a:off x="2159145" y="4629322"/>
            <a:ext cx="2824163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34836" name="TextBox 25"/>
          <p:cNvSpPr txBox="1">
            <a:spLocks noChangeArrowheads="1"/>
          </p:cNvSpPr>
          <p:nvPr/>
        </p:nvSpPr>
        <p:spPr bwMode="auto">
          <a:xfrm>
            <a:off x="6877185" y="3212202"/>
            <a:ext cx="2255692" cy="756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Traffic distribution, load management, AMT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relay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addresses</a:t>
            </a:r>
          </a:p>
        </p:txBody>
      </p:sp>
      <p:sp>
        <p:nvSpPr>
          <p:cNvPr id="34837" name="TextBox 34"/>
          <p:cNvSpPr txBox="1">
            <a:spLocks noChangeArrowheads="1"/>
          </p:cNvSpPr>
          <p:nvPr/>
        </p:nvSpPr>
        <p:spPr bwMode="auto">
          <a:xfrm>
            <a:off x="7215425" y="2559021"/>
            <a:ext cx="15792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Provisioning,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logs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, settlement  </a:t>
            </a:r>
          </a:p>
        </p:txBody>
      </p:sp>
      <p:sp>
        <p:nvSpPr>
          <p:cNvPr id="34838" name="TextBox 35"/>
          <p:cNvSpPr txBox="1">
            <a:spLocks noChangeArrowheads="1"/>
          </p:cNvSpPr>
          <p:nvPr/>
        </p:nvSpPr>
        <p:spPr bwMode="auto">
          <a:xfrm flipH="1">
            <a:off x="6935918" y="1678080"/>
            <a:ext cx="213822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SLA/outages/ticketing,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special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customer requests </a:t>
            </a:r>
          </a:p>
        </p:txBody>
      </p:sp>
      <p:sp>
        <p:nvSpPr>
          <p:cNvPr id="34839" name="TextBox 36"/>
          <p:cNvSpPr txBox="1">
            <a:spLocks noChangeArrowheads="1"/>
          </p:cNvSpPr>
          <p:nvPr/>
        </p:nvSpPr>
        <p:spPr bwMode="auto">
          <a:xfrm>
            <a:off x="4983308" y="1678080"/>
            <a:ext cx="1851025" cy="5238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Operations &amp; Customer Care</a:t>
            </a:r>
          </a:p>
        </p:txBody>
      </p:sp>
      <p:sp>
        <p:nvSpPr>
          <p:cNvPr id="34840" name="TextBox 26"/>
          <p:cNvSpPr txBox="1">
            <a:spLocks noChangeArrowheads="1"/>
          </p:cNvSpPr>
          <p:nvPr/>
        </p:nvSpPr>
        <p:spPr bwMode="auto">
          <a:xfrm>
            <a:off x="276360" y="6025488"/>
            <a:ext cx="1647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Carrier-1</a:t>
            </a:r>
          </a:p>
        </p:txBody>
      </p:sp>
      <p:sp>
        <p:nvSpPr>
          <p:cNvPr id="34841" name="TextBox 27"/>
          <p:cNvSpPr txBox="1">
            <a:spLocks noChangeArrowheads="1"/>
          </p:cNvSpPr>
          <p:nvPr/>
        </p:nvSpPr>
        <p:spPr bwMode="auto">
          <a:xfrm>
            <a:off x="5229360" y="6025488"/>
            <a:ext cx="1647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Carrier-2</a:t>
            </a:r>
          </a:p>
        </p:txBody>
      </p:sp>
      <p:sp>
        <p:nvSpPr>
          <p:cNvPr id="34842" name="TextBox 28"/>
          <p:cNvSpPr txBox="1">
            <a:spLocks noChangeArrowheads="1"/>
          </p:cNvSpPr>
          <p:nvPr/>
        </p:nvSpPr>
        <p:spPr bwMode="auto">
          <a:xfrm>
            <a:off x="198582" y="1242640"/>
            <a:ext cx="76914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Federation exchange: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T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here is a trusted 3</a:t>
            </a:r>
            <a:r>
              <a:rPr lang="en-US" sz="1400" b="1" baseline="300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rd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party for facilitating federation</a:t>
            </a:r>
            <a:endParaRPr lang="en-US" sz="14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125139" y="2575851"/>
            <a:ext cx="919162" cy="919162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 eaLnBrk="0" hangingPunct="0">
              <a:spcBef>
                <a:spcPct val="50000"/>
              </a:spcBef>
            </a:pP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3</a:t>
            </a:r>
            <a:r>
              <a:rPr lang="en-US" sz="1400" baseline="30000" dirty="0" smtClean="0">
                <a:solidFill>
                  <a:schemeClr val="tx2">
                    <a:lumMod val="50000"/>
                  </a:schemeClr>
                </a:solidFill>
              </a:rPr>
              <a:t>rd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Par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  <a:latin typeface="+mn-lt"/>
                <a:cs typeface="Arial" pitchFamily="34" charset="0"/>
              </a:rPr>
              <a:t>ty</a:t>
            </a:r>
            <a:endParaRPr lang="en-US" sz="14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30" name="Straight Arrow Connector 20"/>
          <p:cNvCxnSpPr>
            <a:cxnSpLocks noChangeShapeType="1"/>
            <a:stCxn id="28" idx="5"/>
            <a:endCxn id="34826" idx="1"/>
          </p:cNvCxnSpPr>
          <p:nvPr/>
        </p:nvCxnSpPr>
        <p:spPr bwMode="auto">
          <a:xfrm>
            <a:off x="3909693" y="3360405"/>
            <a:ext cx="1073615" cy="1268917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32" name="Straight Arrow Connector 20"/>
          <p:cNvCxnSpPr>
            <a:cxnSpLocks noChangeShapeType="1"/>
            <a:stCxn id="28" idx="3"/>
            <a:endCxn id="34821" idx="3"/>
          </p:cNvCxnSpPr>
          <p:nvPr/>
        </p:nvCxnSpPr>
        <p:spPr bwMode="auto">
          <a:xfrm flipH="1">
            <a:off x="2159145" y="3360405"/>
            <a:ext cx="1100602" cy="1268917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36" name="Straight Arrow Connector 20"/>
          <p:cNvCxnSpPr>
            <a:cxnSpLocks noChangeShapeType="1"/>
            <a:stCxn id="28" idx="6"/>
            <a:endCxn id="34827" idx="1"/>
          </p:cNvCxnSpPr>
          <p:nvPr/>
        </p:nvCxnSpPr>
        <p:spPr bwMode="auto">
          <a:xfrm>
            <a:off x="4044301" y="3035432"/>
            <a:ext cx="939007" cy="412646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38" name="Straight Arrow Connector 20"/>
          <p:cNvCxnSpPr>
            <a:cxnSpLocks noChangeShapeType="1"/>
            <a:stCxn id="34822" idx="3"/>
            <a:endCxn id="28" idx="2"/>
          </p:cNvCxnSpPr>
          <p:nvPr/>
        </p:nvCxnSpPr>
        <p:spPr bwMode="auto">
          <a:xfrm flipV="1">
            <a:off x="2159145" y="3035432"/>
            <a:ext cx="965994" cy="412646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40" name="Straight Arrow Connector 20"/>
          <p:cNvCxnSpPr>
            <a:cxnSpLocks noChangeShapeType="1"/>
            <a:stCxn id="28" idx="7"/>
            <a:endCxn id="34828" idx="1"/>
          </p:cNvCxnSpPr>
          <p:nvPr/>
        </p:nvCxnSpPr>
        <p:spPr bwMode="auto">
          <a:xfrm>
            <a:off x="3909693" y="2710459"/>
            <a:ext cx="1073615" cy="1756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42" name="Straight Arrow Connector 20"/>
          <p:cNvCxnSpPr>
            <a:cxnSpLocks noChangeShapeType="1"/>
            <a:stCxn id="28" idx="0"/>
            <a:endCxn id="34839" idx="1"/>
          </p:cNvCxnSpPr>
          <p:nvPr/>
        </p:nvCxnSpPr>
        <p:spPr bwMode="auto">
          <a:xfrm flipV="1">
            <a:off x="3584720" y="1940018"/>
            <a:ext cx="1398588" cy="635833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44" name="Straight Arrow Connector 20"/>
          <p:cNvCxnSpPr>
            <a:cxnSpLocks noChangeShapeType="1"/>
            <a:stCxn id="34824" idx="3"/>
            <a:endCxn id="28" idx="0"/>
          </p:cNvCxnSpPr>
          <p:nvPr/>
        </p:nvCxnSpPr>
        <p:spPr bwMode="auto">
          <a:xfrm>
            <a:off x="2159145" y="1940018"/>
            <a:ext cx="1425575" cy="635833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46" name="Straight Arrow Connector 20"/>
          <p:cNvCxnSpPr>
            <a:cxnSpLocks noChangeShapeType="1"/>
            <a:stCxn id="34823" idx="3"/>
            <a:endCxn id="28" idx="1"/>
          </p:cNvCxnSpPr>
          <p:nvPr/>
        </p:nvCxnSpPr>
        <p:spPr bwMode="auto">
          <a:xfrm flipV="1">
            <a:off x="2159145" y="2710459"/>
            <a:ext cx="1100602" cy="1756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48" name="TextBox 24"/>
          <p:cNvSpPr txBox="1">
            <a:spLocks noChangeArrowheads="1"/>
          </p:cNvSpPr>
          <p:nvPr/>
        </p:nvSpPr>
        <p:spPr bwMode="auto">
          <a:xfrm>
            <a:off x="7043295" y="4475433"/>
            <a:ext cx="192347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Features, capacity reservation, multicast sources/groups</a:t>
            </a:r>
            <a:endParaRPr lang="en-US" sz="1400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010400" y="1377960"/>
            <a:ext cx="20329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Third Party Functions</a:t>
            </a:r>
            <a:endParaRPr lang="en-US" sz="1400" b="1" dirty="0"/>
          </a:p>
        </p:txBody>
      </p:sp>
    </p:spTree>
    <p:extLst>
      <p:ext uri="{BB962C8B-B14F-4D97-AF65-F5344CB8AC3E}">
        <p14:creationId xmlns="" xmlns:p14="http://schemas.microsoft.com/office/powerpoint/2010/main" val="111799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Inter-Carrier Telepresence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Objective is to develop, by year-end, an </a:t>
            </a:r>
            <a:r>
              <a:rPr lang="en-US" dirty="0"/>
              <a:t>ATIS specification describing the </a:t>
            </a:r>
            <a:r>
              <a:rPr lang="en-US" dirty="0" smtClean="0"/>
              <a:t>high-level, end-to-end </a:t>
            </a:r>
            <a:r>
              <a:rPr lang="en-US" dirty="0"/>
              <a:t>message flow diagrams for </a:t>
            </a:r>
            <a:r>
              <a:rPr lang="en-US" dirty="0" smtClean="0"/>
              <a:t>access-agnostic, </a:t>
            </a:r>
            <a:r>
              <a:rPr lang="en-US" dirty="0"/>
              <a:t>inter-provider </a:t>
            </a:r>
            <a:r>
              <a:rPr lang="en-US" dirty="0" err="1" smtClean="0"/>
              <a:t>telepresence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/>
              <a:t>Both private and public </a:t>
            </a:r>
            <a:r>
              <a:rPr lang="en-US" dirty="0" smtClean="0"/>
              <a:t>cloud domains </a:t>
            </a:r>
            <a:r>
              <a:rPr lang="en-US" dirty="0"/>
              <a:t>will be </a:t>
            </a:r>
            <a:r>
              <a:rPr lang="en-US" dirty="0" smtClean="0"/>
              <a:t>considered</a:t>
            </a:r>
            <a:endParaRPr lang="en-US" dirty="0"/>
          </a:p>
          <a:p>
            <a:r>
              <a:rPr lang="en-US" dirty="0"/>
              <a:t>End user may access these </a:t>
            </a:r>
            <a:r>
              <a:rPr lang="en-US" dirty="0" smtClean="0"/>
              <a:t>cloud </a:t>
            </a:r>
            <a:r>
              <a:rPr lang="en-US" dirty="0"/>
              <a:t>domains by using wired or wireless </a:t>
            </a:r>
            <a:r>
              <a:rPr lang="en-US" dirty="0" smtClean="0"/>
              <a:t>devices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focus is to use </a:t>
            </a:r>
            <a:r>
              <a:rPr lang="en-US" dirty="0" smtClean="0"/>
              <a:t>functional service enablers </a:t>
            </a:r>
            <a:r>
              <a:rPr lang="en-US" dirty="0"/>
              <a:t>as defined </a:t>
            </a:r>
            <a:r>
              <a:rPr lang="en-US" dirty="0" smtClean="0"/>
              <a:t>by </a:t>
            </a:r>
            <a:r>
              <a:rPr lang="en-US" dirty="0"/>
              <a:t>ATIS </a:t>
            </a:r>
            <a:r>
              <a:rPr lang="en-US" dirty="0" smtClean="0"/>
              <a:t>CSF</a:t>
            </a:r>
            <a:endParaRPr lang="en-US" dirty="0"/>
          </a:p>
          <a:p>
            <a:r>
              <a:rPr lang="en-US" dirty="0"/>
              <a:t>Abstracted messages between the functional elements will be used rather than specific network elements </a:t>
            </a:r>
            <a:r>
              <a:rPr lang="en-US" dirty="0" smtClean="0"/>
              <a:t>and </a:t>
            </a:r>
            <a:r>
              <a:rPr lang="en-US" dirty="0"/>
              <a:t>protocol </a:t>
            </a:r>
            <a:r>
              <a:rPr lang="en-US" dirty="0" smtClean="0"/>
              <a:t>messages</a:t>
            </a:r>
            <a:endParaRPr lang="en-US" dirty="0"/>
          </a:p>
          <a:p>
            <a:r>
              <a:rPr lang="en-US" dirty="0"/>
              <a:t>This </a:t>
            </a:r>
            <a:r>
              <a:rPr lang="en-US" dirty="0" smtClean="0"/>
              <a:t>output </a:t>
            </a:r>
            <a:r>
              <a:rPr lang="en-US" dirty="0"/>
              <a:t>is expected to be the basis of subsequent ATIS CSF service architecture </a:t>
            </a:r>
            <a:r>
              <a:rPr lang="en-US" dirty="0" smtClean="0"/>
              <a:t>specifications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496050"/>
            <a:ext cx="2133600" cy="228600"/>
          </a:xfrm>
        </p:spPr>
        <p:txBody>
          <a:bodyPr/>
          <a:lstStyle/>
          <a:p>
            <a:fld id="{F86C54A3-98AD-4A67-BB98-001F0323674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02862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Cloud Lifecycle Checklist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351128"/>
            <a:ext cx="3828197" cy="4735773"/>
          </a:xfrm>
        </p:spPr>
        <p:txBody>
          <a:bodyPr/>
          <a:lstStyle/>
          <a:p>
            <a:pPr>
              <a:buNone/>
            </a:pPr>
            <a:r>
              <a:rPr lang="en-US" sz="1800" dirty="0"/>
              <a:t>The checklist is </a:t>
            </a:r>
            <a:r>
              <a:rPr lang="en-US" sz="1800" dirty="0" smtClean="0"/>
              <a:t>being developed to facilitate </a:t>
            </a:r>
            <a:r>
              <a:rPr lang="en-US" sz="1800" dirty="0"/>
              <a:t>the following six functions from a cloud provider:</a:t>
            </a:r>
            <a:endParaRPr lang="en-US" sz="1800" b="1" dirty="0"/>
          </a:p>
          <a:p>
            <a:pPr marL="457200" indent="-457200"/>
            <a:r>
              <a:rPr lang="en-US" sz="1800" b="1" dirty="0" smtClean="0"/>
              <a:t>Assessment</a:t>
            </a:r>
            <a:r>
              <a:rPr lang="en-US" sz="1800" dirty="0" smtClean="0"/>
              <a:t> </a:t>
            </a:r>
            <a:r>
              <a:rPr lang="en-US" sz="1800" dirty="0"/>
              <a:t>and </a:t>
            </a:r>
            <a:r>
              <a:rPr lang="en-US" sz="1800" b="1" dirty="0"/>
              <a:t>a</a:t>
            </a:r>
            <a:r>
              <a:rPr lang="en-US" sz="1800" b="1" dirty="0" smtClean="0"/>
              <a:t>cceptance</a:t>
            </a:r>
            <a:r>
              <a:rPr lang="en-US" sz="1800" dirty="0" smtClean="0"/>
              <a:t> </a:t>
            </a:r>
            <a:r>
              <a:rPr lang="en-US" sz="1800" dirty="0"/>
              <a:t>(i.e. build) of </a:t>
            </a:r>
            <a:r>
              <a:rPr lang="en-US" sz="1800" dirty="0" smtClean="0"/>
              <a:t>services </a:t>
            </a:r>
            <a:r>
              <a:rPr lang="en-US" sz="1800" dirty="0"/>
              <a:t>onto the </a:t>
            </a:r>
            <a:r>
              <a:rPr lang="en-US" sz="1800" dirty="0" smtClean="0"/>
              <a:t>cloud platform/infrastructure </a:t>
            </a:r>
            <a:endParaRPr lang="en-US" sz="1800" dirty="0"/>
          </a:p>
          <a:p>
            <a:pPr marL="457200" indent="-457200"/>
            <a:r>
              <a:rPr lang="en-US" sz="1800" dirty="0"/>
              <a:t>Ongoing </a:t>
            </a:r>
            <a:r>
              <a:rPr lang="en-US" sz="1800" b="1" dirty="0" smtClean="0"/>
              <a:t>audit</a:t>
            </a:r>
            <a:r>
              <a:rPr lang="en-US" sz="1800" dirty="0" smtClean="0"/>
              <a:t> </a:t>
            </a:r>
            <a:r>
              <a:rPr lang="en-US" sz="1800" dirty="0"/>
              <a:t>(i.e. capture) of </a:t>
            </a:r>
            <a:r>
              <a:rPr lang="en-US" sz="1800" dirty="0" smtClean="0"/>
              <a:t>services </a:t>
            </a:r>
            <a:r>
              <a:rPr lang="en-US" sz="1800" dirty="0"/>
              <a:t>on the </a:t>
            </a:r>
            <a:r>
              <a:rPr lang="en-US" sz="1800" dirty="0" smtClean="0"/>
              <a:t>cloud platform/infrastructure</a:t>
            </a:r>
            <a:endParaRPr lang="en-US" sz="1800" dirty="0"/>
          </a:p>
          <a:p>
            <a:pPr marL="457200" indent="-457200"/>
            <a:r>
              <a:rPr lang="en-US" sz="1800" b="1" dirty="0" smtClean="0"/>
              <a:t>Augmentation</a:t>
            </a:r>
            <a:r>
              <a:rPr lang="en-US" sz="1800" dirty="0" smtClean="0"/>
              <a:t>, </a:t>
            </a:r>
            <a:r>
              <a:rPr lang="en-US" sz="1800" b="1" dirty="0" smtClean="0"/>
              <a:t>abridging</a:t>
            </a:r>
            <a:r>
              <a:rPr lang="en-US" sz="1800" dirty="0" smtClean="0"/>
              <a:t>, and </a:t>
            </a:r>
            <a:r>
              <a:rPr lang="en-US" sz="1800" b="1" dirty="0" smtClean="0"/>
              <a:t>annulment</a:t>
            </a:r>
            <a:r>
              <a:rPr lang="en-US" sz="1800" dirty="0" smtClean="0"/>
              <a:t> </a:t>
            </a:r>
            <a:r>
              <a:rPr lang="en-US" sz="1800" dirty="0"/>
              <a:t>of </a:t>
            </a:r>
            <a:r>
              <a:rPr lang="en-US" sz="1800" dirty="0" smtClean="0"/>
              <a:t>services </a:t>
            </a:r>
            <a:r>
              <a:rPr lang="en-US" sz="1800" dirty="0"/>
              <a:t>within the </a:t>
            </a:r>
            <a:r>
              <a:rPr lang="en-US" sz="1800" dirty="0" smtClean="0"/>
              <a:t>cloud platform/infrastructure</a:t>
            </a:r>
            <a:endParaRPr lang="en-US" sz="1800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496050"/>
            <a:ext cx="2133600" cy="228600"/>
          </a:xfrm>
          <a:noFill/>
        </p:spPr>
        <p:txBody>
          <a:bodyPr/>
          <a:lstStyle/>
          <a:p>
            <a:fld id="{84F0FE35-CEED-4472-928D-8E7248D5C3C2}" type="slidenum">
              <a:rPr lang="en-US"/>
              <a:pPr/>
              <a:t>13</a:t>
            </a:fld>
            <a:endParaRPr lang="en-US" dirty="0"/>
          </a:p>
        </p:txBody>
      </p:sp>
      <p:graphicFrame>
        <p:nvGraphicFramePr>
          <p:cNvPr id="5" name="Content Placeholder 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568609555"/>
              </p:ext>
            </p:extLst>
          </p:nvPr>
        </p:nvGraphicFramePr>
        <p:xfrm>
          <a:off x="4285397" y="1350963"/>
          <a:ext cx="4745778" cy="49904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99708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desktop infrastructure (VDI)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initial baseline document was developed mid-year to describe the virtual desktop client requirements for CSF-defined services, to include both enterprise and consumer domains.</a:t>
            </a:r>
          </a:p>
          <a:p>
            <a:r>
              <a:rPr lang="en-US" dirty="0" smtClean="0"/>
              <a:t>The scope of the initiative was recently revised to limit </a:t>
            </a:r>
            <a:r>
              <a:rPr lang="en-US" dirty="0"/>
              <a:t>context to </a:t>
            </a:r>
            <a:r>
              <a:rPr lang="en-US" dirty="0" smtClean="0"/>
              <a:t>enterprise </a:t>
            </a:r>
            <a:r>
              <a:rPr lang="en-US" dirty="0"/>
              <a:t>services </a:t>
            </a:r>
            <a:r>
              <a:rPr lang="en-US" dirty="0" smtClean="0"/>
              <a:t>(and </a:t>
            </a:r>
            <a:r>
              <a:rPr lang="en-US" dirty="0"/>
              <a:t>related network </a:t>
            </a:r>
            <a:r>
              <a:rPr lang="en-US" dirty="0" smtClean="0"/>
              <a:t>architecture) only.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496050"/>
            <a:ext cx="2133600" cy="228600"/>
          </a:xfrm>
        </p:spPr>
        <p:txBody>
          <a:bodyPr/>
          <a:lstStyle/>
          <a:p>
            <a:fld id="{F86C54A3-98AD-4A67-BB98-001F0323674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7673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100" dirty="0" smtClean="0"/>
              <a:t>Virtual Private Network (VPN)-Oriented Data Center Services (VDCS)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Initial baseline document created in support of  VDCS - a </a:t>
            </a:r>
            <a:r>
              <a:rPr lang="en-US" dirty="0"/>
              <a:t>generic framework to provide virtual private </a:t>
            </a:r>
            <a:r>
              <a:rPr lang="en-US" dirty="0" smtClean="0"/>
              <a:t>cloud </a:t>
            </a:r>
            <a:r>
              <a:rPr lang="en-US" dirty="0"/>
              <a:t>services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Objective is to develop </a:t>
            </a:r>
            <a:r>
              <a:rPr lang="en-US" dirty="0"/>
              <a:t>use case </a:t>
            </a:r>
            <a:r>
              <a:rPr lang="en-US" dirty="0" smtClean="0"/>
              <a:t>specification for </a:t>
            </a:r>
            <a:r>
              <a:rPr lang="en-US" dirty="0"/>
              <a:t>using the VPN network as the common control point for end–to-end services on interconnected data center resources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496050"/>
            <a:ext cx="2133600" cy="228600"/>
          </a:xfrm>
        </p:spPr>
        <p:txBody>
          <a:bodyPr/>
          <a:lstStyle/>
          <a:p>
            <a:fld id="{F86C54A3-98AD-4A67-BB98-001F0323674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974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In Summary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575"/>
              </a:spcBef>
            </a:pPr>
            <a:r>
              <a:rPr lang="en-US" sz="2000" dirty="0" smtClean="0"/>
              <a:t>CSF continues on a fast track as it focuses on the next priorities.</a:t>
            </a:r>
          </a:p>
          <a:p>
            <a:pPr lvl="1">
              <a:spcBef>
                <a:spcPts val="575"/>
              </a:spcBef>
            </a:pPr>
            <a:r>
              <a:rPr lang="en-US" sz="1800" dirty="0" smtClean="0"/>
              <a:t>CDN-I</a:t>
            </a:r>
          </a:p>
          <a:p>
            <a:pPr lvl="1">
              <a:spcBef>
                <a:spcPts val="575"/>
              </a:spcBef>
            </a:pPr>
            <a:r>
              <a:rPr lang="en-US" sz="1800" dirty="0" err="1" smtClean="0"/>
              <a:t>Telepresence</a:t>
            </a:r>
            <a:endParaRPr lang="en-US" sz="1800" dirty="0" smtClean="0"/>
          </a:p>
          <a:p>
            <a:pPr lvl="1">
              <a:spcBef>
                <a:spcPts val="575"/>
              </a:spcBef>
            </a:pPr>
            <a:r>
              <a:rPr lang="en-US" sz="1800" dirty="0" smtClean="0"/>
              <a:t>Cloud Lifecycle Checklist</a:t>
            </a:r>
          </a:p>
          <a:p>
            <a:pPr lvl="1">
              <a:spcBef>
                <a:spcPts val="575"/>
              </a:spcBef>
            </a:pPr>
            <a:r>
              <a:rPr lang="en-US" sz="1800" dirty="0" smtClean="0"/>
              <a:t>Virtual desktop infrastructure (VDI)</a:t>
            </a:r>
          </a:p>
          <a:p>
            <a:pPr lvl="1">
              <a:spcBef>
                <a:spcPts val="575"/>
              </a:spcBef>
            </a:pPr>
            <a:r>
              <a:rPr lang="en-US" sz="1800" dirty="0" smtClean="0"/>
              <a:t>Virtual Private Network (VPN)-Oriented Data Center Services (VDCS)</a:t>
            </a:r>
          </a:p>
          <a:p>
            <a:pPr>
              <a:spcBef>
                <a:spcPts val="575"/>
              </a:spcBef>
            </a:pPr>
            <a:r>
              <a:rPr lang="en-US" sz="2000" dirty="0" smtClean="0"/>
              <a:t>Important synergies exist with the work on</a:t>
            </a:r>
          </a:p>
          <a:p>
            <a:pPr lvl="1">
              <a:spcBef>
                <a:spcPts val="575"/>
              </a:spcBef>
            </a:pPr>
            <a:r>
              <a:rPr lang="en-US" sz="1800" dirty="0" smtClean="0"/>
              <a:t>Framework Development,</a:t>
            </a:r>
          </a:p>
          <a:p>
            <a:pPr lvl="1">
              <a:spcBef>
                <a:spcPts val="575"/>
              </a:spcBef>
            </a:pPr>
            <a:r>
              <a:rPr lang="en-US" sz="1800" dirty="0" smtClean="0"/>
              <a:t>Service Enabler Definition, and</a:t>
            </a:r>
          </a:p>
          <a:p>
            <a:pPr lvl="1">
              <a:spcBef>
                <a:spcPts val="575"/>
              </a:spcBef>
            </a:pPr>
            <a:r>
              <a:rPr lang="en-US" sz="1800" dirty="0" smtClean="0"/>
              <a:t>Vertical Service Creation.</a:t>
            </a:r>
          </a:p>
          <a:p>
            <a:pPr>
              <a:spcBef>
                <a:spcPts val="575"/>
              </a:spcBef>
            </a:pPr>
            <a:r>
              <a:rPr lang="en-US" sz="2000" dirty="0" smtClean="0"/>
              <a:t>The  Cloud Services Forum looks forward to continued interaction with ITU-T SG13 on these important topics.</a:t>
            </a:r>
          </a:p>
          <a:p>
            <a:pPr>
              <a:spcBef>
                <a:spcPts val="575"/>
              </a:spcBef>
            </a:pPr>
            <a:endParaRPr lang="en-US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496050"/>
            <a:ext cx="2133600" cy="228600"/>
          </a:xfrm>
          <a:noFill/>
        </p:spPr>
        <p:txBody>
          <a:bodyPr/>
          <a:lstStyle/>
          <a:p>
            <a:fld id="{22558E1A-A84C-428B-A66C-73D7C82BB670}" type="slidenum">
              <a:rPr lang="en-US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9339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CSF Background</a:t>
            </a:r>
          </a:p>
          <a:p>
            <a:r>
              <a:rPr lang="en-US" dirty="0" smtClean="0"/>
              <a:t>CSF Principles</a:t>
            </a:r>
          </a:p>
          <a:p>
            <a:r>
              <a:rPr lang="en-US" dirty="0" smtClean="0"/>
              <a:t>CDN-I Release 1 completed</a:t>
            </a:r>
          </a:p>
          <a:p>
            <a:r>
              <a:rPr lang="en-US" dirty="0" smtClean="0"/>
              <a:t>CDN-I Release 2 in progress </a:t>
            </a:r>
          </a:p>
          <a:p>
            <a:r>
              <a:rPr lang="en-US" dirty="0" smtClean="0"/>
              <a:t>Inter-carrier </a:t>
            </a:r>
            <a:r>
              <a:rPr lang="en-US" dirty="0" err="1"/>
              <a:t>t</a:t>
            </a:r>
            <a:r>
              <a:rPr lang="en-US" dirty="0" err="1" smtClean="0"/>
              <a:t>elepresence</a:t>
            </a:r>
            <a:r>
              <a:rPr lang="en-US" dirty="0" smtClean="0"/>
              <a:t> launch</a:t>
            </a:r>
          </a:p>
          <a:p>
            <a:r>
              <a:rPr lang="en-US" dirty="0" smtClean="0"/>
              <a:t>Cloud </a:t>
            </a:r>
            <a:r>
              <a:rPr lang="en-US" dirty="0"/>
              <a:t>L</a:t>
            </a:r>
            <a:r>
              <a:rPr lang="en-US" dirty="0" smtClean="0"/>
              <a:t>ifecycle Checklist</a:t>
            </a:r>
          </a:p>
          <a:p>
            <a:r>
              <a:rPr lang="en-US" dirty="0" smtClean="0"/>
              <a:t>Status of other </a:t>
            </a:r>
            <a:r>
              <a:rPr lang="en-US" dirty="0"/>
              <a:t>p</a:t>
            </a:r>
            <a:r>
              <a:rPr lang="en-US" dirty="0" smtClean="0"/>
              <a:t>riority initiatives</a:t>
            </a:r>
          </a:p>
          <a:p>
            <a:r>
              <a:rPr lang="en-US" dirty="0" smtClean="0"/>
              <a:t>CSF end-to-end </a:t>
            </a:r>
            <a:r>
              <a:rPr lang="en-US" dirty="0"/>
              <a:t>p</a:t>
            </a:r>
            <a:r>
              <a:rPr lang="en-US" dirty="0" smtClean="0"/>
              <a:t>rocess perspective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496050"/>
            <a:ext cx="2133600" cy="228600"/>
          </a:xfrm>
        </p:spPr>
        <p:txBody>
          <a:bodyPr/>
          <a:lstStyle/>
          <a:p>
            <a:fld id="{F86C54A3-98AD-4A67-BB98-001F0323674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7020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smtClean="0"/>
              <a:t>Background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575"/>
              </a:spcBef>
            </a:pPr>
            <a:r>
              <a:rPr lang="en-US" sz="2400" dirty="0" smtClean="0"/>
              <a:t>CSF launched mid-February 2011.</a:t>
            </a:r>
          </a:p>
          <a:p>
            <a:pPr eaLnBrk="1" hangingPunct="1">
              <a:spcBef>
                <a:spcPts val="575"/>
              </a:spcBef>
            </a:pPr>
            <a:r>
              <a:rPr lang="en-US" dirty="0" smtClean="0"/>
              <a:t>The committee includes the concepts of the previous SON Forum with a broader scope.</a:t>
            </a:r>
            <a:endParaRPr lang="en-US" sz="2400" dirty="0" smtClean="0"/>
          </a:p>
          <a:p>
            <a:pPr>
              <a:spcBef>
                <a:spcPts val="575"/>
              </a:spcBef>
            </a:pPr>
            <a:r>
              <a:rPr lang="en-US" sz="2400" dirty="0" smtClean="0"/>
              <a:t>Initial set of deliverables identified during inaugural meeting focused on inter-provider </a:t>
            </a:r>
            <a:r>
              <a:rPr lang="en-US" sz="2400" dirty="0" err="1" smtClean="0"/>
              <a:t>telepresence</a:t>
            </a:r>
            <a:r>
              <a:rPr lang="en-US" sz="2400" dirty="0" smtClean="0"/>
              <a:t>, content distribution and VPNs.</a:t>
            </a:r>
          </a:p>
          <a:p>
            <a:pPr marL="342900" lvl="1" indent="-342900">
              <a:spcBef>
                <a:spcPts val="575"/>
              </a:spcBef>
              <a:buFontTx/>
              <a:buChar char="•"/>
            </a:pPr>
            <a:r>
              <a:rPr lang="en-US" sz="2400" dirty="0" smtClean="0"/>
              <a:t>Subsequently, it was agreed that the primary focus would be to complete Content Delivery Network Interconnection (CDN-I) work in a short time interval.</a:t>
            </a:r>
            <a:endParaRPr lang="en-US" sz="2400" dirty="0" smtClean="0">
              <a:sym typeface="Wingdings" pitchFamily="2" charset="2"/>
            </a:endParaRPr>
          </a:p>
          <a:p>
            <a:pPr marL="342900" lvl="1" indent="-342900">
              <a:spcBef>
                <a:spcPts val="575"/>
              </a:spcBef>
              <a:buFontTx/>
              <a:buChar char="•"/>
            </a:pPr>
            <a:r>
              <a:rPr lang="en-US" dirty="0" smtClean="0"/>
              <a:t>Additional information can be found at the following link</a:t>
            </a:r>
          </a:p>
          <a:p>
            <a:pPr marL="742950" lvl="2" indent="-342900">
              <a:spcBef>
                <a:spcPts val="575"/>
              </a:spcBef>
            </a:pPr>
            <a:r>
              <a:rPr lang="en-US" dirty="0" smtClean="0">
                <a:hlinkClick r:id="rId2"/>
              </a:rPr>
              <a:t>http://www.atis.org/Cloud/index.asp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1746" name="AutoShape 2"/>
          <p:cNvSpPr>
            <a:spLocks noChangeArrowheads="1"/>
          </p:cNvSpPr>
          <p:nvPr/>
        </p:nvSpPr>
        <p:spPr bwMode="auto">
          <a:xfrm>
            <a:off x="152400" y="3886200"/>
            <a:ext cx="8534400" cy="1981200"/>
          </a:xfrm>
          <a:prstGeom prst="roundRect">
            <a:avLst>
              <a:gd name="adj" fmla="val 16667"/>
            </a:avLst>
          </a:prstGeom>
          <a:solidFill>
            <a:srgbClr val="ECFCFE">
              <a:alpha val="39000"/>
            </a:srgbClr>
          </a:solidFill>
          <a:ln w="9525" algn="ctr">
            <a:solidFill>
              <a:srgbClr val="0066CC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r"/>
            <a:r>
              <a:rPr lang="en-US" sz="1400" b="1" dirty="0">
                <a:latin typeface="Helvetica Neue"/>
              </a:rPr>
              <a:t>Applications</a:t>
            </a:r>
          </a:p>
          <a:p>
            <a:pPr algn="r"/>
            <a:endParaRPr lang="en-US" sz="1400" b="1" dirty="0"/>
          </a:p>
          <a:p>
            <a:pPr algn="r"/>
            <a:r>
              <a:rPr lang="en-US" sz="1400" b="1" dirty="0">
                <a:latin typeface="Helvetica Neue"/>
              </a:rPr>
              <a:t>Storage and</a:t>
            </a:r>
          </a:p>
          <a:p>
            <a:pPr algn="r"/>
            <a:r>
              <a:rPr lang="en-US" sz="1400" b="1" dirty="0">
                <a:latin typeface="Helvetica Neue"/>
              </a:rPr>
              <a:t>Computing</a:t>
            </a:r>
          </a:p>
          <a:p>
            <a:pPr algn="r"/>
            <a:endParaRPr lang="en-US" sz="1400" b="1" dirty="0"/>
          </a:p>
          <a:p>
            <a:pPr algn="r"/>
            <a:r>
              <a:rPr lang="en-US" sz="1400" b="1" dirty="0">
                <a:latin typeface="Helvetica Neue"/>
              </a:rPr>
              <a:t>Networks</a:t>
            </a:r>
          </a:p>
        </p:txBody>
      </p:sp>
      <p:sp>
        <p:nvSpPr>
          <p:cNvPr id="1311747" name="AutoShape 3"/>
          <p:cNvSpPr>
            <a:spLocks noChangeArrowheads="1"/>
          </p:cNvSpPr>
          <p:nvPr/>
        </p:nvSpPr>
        <p:spPr bwMode="auto">
          <a:xfrm>
            <a:off x="152400" y="3055937"/>
            <a:ext cx="8534400" cy="754063"/>
          </a:xfrm>
          <a:prstGeom prst="roundRect">
            <a:avLst>
              <a:gd name="adj" fmla="val 16667"/>
            </a:avLst>
          </a:prstGeom>
          <a:solidFill>
            <a:srgbClr val="ECFCFE">
              <a:alpha val="34000"/>
            </a:srgbClr>
          </a:solidFill>
          <a:ln w="9525" algn="ctr">
            <a:solidFill>
              <a:srgbClr val="0066CC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r"/>
            <a:r>
              <a:rPr lang="en-US" sz="1400" b="1" dirty="0">
                <a:latin typeface="Helvetica Neue"/>
              </a:rPr>
              <a:t>Service Enablers </a:t>
            </a:r>
          </a:p>
        </p:txBody>
      </p:sp>
      <p:sp>
        <p:nvSpPr>
          <p:cNvPr id="1311748" name="AutoShape 4"/>
          <p:cNvSpPr>
            <a:spLocks noChangeArrowheads="1"/>
          </p:cNvSpPr>
          <p:nvPr/>
        </p:nvSpPr>
        <p:spPr bwMode="auto">
          <a:xfrm>
            <a:off x="152400" y="2179637"/>
            <a:ext cx="8534400" cy="762000"/>
          </a:xfrm>
          <a:prstGeom prst="roundRect">
            <a:avLst>
              <a:gd name="adj" fmla="val 16667"/>
            </a:avLst>
          </a:prstGeom>
          <a:solidFill>
            <a:srgbClr val="ECFCFE">
              <a:alpha val="28000"/>
            </a:srgbClr>
          </a:solidFill>
          <a:ln w="9525">
            <a:solidFill>
              <a:srgbClr val="0066CC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r"/>
            <a:r>
              <a:rPr lang="en-US" sz="1400" b="1" dirty="0">
                <a:latin typeface="Helvetica Neue"/>
              </a:rPr>
              <a:t>Applications</a:t>
            </a:r>
            <a:r>
              <a:rPr lang="en-US" sz="1400" b="1" dirty="0"/>
              <a:t> </a:t>
            </a:r>
          </a:p>
        </p:txBody>
      </p:sp>
      <p:sp>
        <p:nvSpPr>
          <p:cNvPr id="1311749" name="AutoShape 5"/>
          <p:cNvSpPr>
            <a:spLocks noChangeArrowheads="1"/>
          </p:cNvSpPr>
          <p:nvPr/>
        </p:nvSpPr>
        <p:spPr bwMode="auto">
          <a:xfrm>
            <a:off x="152400" y="1322387"/>
            <a:ext cx="8534400" cy="762000"/>
          </a:xfrm>
          <a:prstGeom prst="roundRect">
            <a:avLst>
              <a:gd name="adj" fmla="val 16667"/>
            </a:avLst>
          </a:prstGeom>
          <a:solidFill>
            <a:srgbClr val="ECFCFE">
              <a:alpha val="25999"/>
            </a:srgbClr>
          </a:solidFill>
          <a:ln w="9525">
            <a:solidFill>
              <a:srgbClr val="0066CC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r"/>
            <a:r>
              <a:rPr lang="en-US" sz="1400" b="1" dirty="0">
                <a:latin typeface="Helvetica Neue"/>
              </a:rPr>
              <a:t>End Users</a:t>
            </a:r>
          </a:p>
        </p:txBody>
      </p:sp>
      <p:sp>
        <p:nvSpPr>
          <p:cNvPr id="1311750" name="Text Box 6"/>
          <p:cNvSpPr txBox="1">
            <a:spLocks noChangeArrowheads="1"/>
          </p:cNvSpPr>
          <p:nvPr/>
        </p:nvSpPr>
        <p:spPr bwMode="auto">
          <a:xfrm>
            <a:off x="7015163" y="1219200"/>
            <a:ext cx="504825" cy="2746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200" dirty="0">
                <a:solidFill>
                  <a:srgbClr val="0066CC"/>
                </a:solidFill>
                <a:latin typeface="Helvetica Neue"/>
              </a:rPr>
              <a:t>User</a:t>
            </a:r>
          </a:p>
        </p:txBody>
      </p:sp>
      <p:sp>
        <p:nvSpPr>
          <p:cNvPr id="1311751" name="Text Box 7"/>
          <p:cNvSpPr txBox="1">
            <a:spLocks noChangeArrowheads="1"/>
          </p:cNvSpPr>
          <p:nvPr/>
        </p:nvSpPr>
        <p:spPr bwMode="auto">
          <a:xfrm>
            <a:off x="7015163" y="2098344"/>
            <a:ext cx="690562" cy="2746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200" dirty="0">
                <a:solidFill>
                  <a:srgbClr val="0066CC"/>
                </a:solidFill>
                <a:latin typeface="Helvetica Neue"/>
              </a:rPr>
              <a:t>Service</a:t>
            </a:r>
          </a:p>
        </p:txBody>
      </p:sp>
      <p:sp>
        <p:nvSpPr>
          <p:cNvPr id="1311752" name="Text Box 8"/>
          <p:cNvSpPr txBox="1">
            <a:spLocks noChangeArrowheads="1"/>
          </p:cNvSpPr>
          <p:nvPr/>
        </p:nvSpPr>
        <p:spPr bwMode="auto">
          <a:xfrm>
            <a:off x="7015163" y="2971800"/>
            <a:ext cx="622300" cy="2746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200" dirty="0">
                <a:solidFill>
                  <a:srgbClr val="0066CC"/>
                </a:solidFill>
                <a:latin typeface="Helvetica Neue"/>
              </a:rPr>
              <a:t>Reuse</a:t>
            </a:r>
          </a:p>
        </p:txBody>
      </p:sp>
      <p:sp>
        <p:nvSpPr>
          <p:cNvPr id="1311753" name="Text Box 9"/>
          <p:cNvSpPr txBox="1">
            <a:spLocks noChangeArrowheads="1"/>
          </p:cNvSpPr>
          <p:nvPr/>
        </p:nvSpPr>
        <p:spPr bwMode="auto">
          <a:xfrm>
            <a:off x="7015163" y="3823648"/>
            <a:ext cx="833437" cy="2746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200" dirty="0">
                <a:solidFill>
                  <a:srgbClr val="0066CC"/>
                </a:solidFill>
                <a:latin typeface="Helvetica Neue"/>
              </a:rPr>
              <a:t>Resource</a:t>
            </a:r>
          </a:p>
        </p:txBody>
      </p:sp>
      <p:sp>
        <p:nvSpPr>
          <p:cNvPr id="1311754" name="Line 10"/>
          <p:cNvSpPr>
            <a:spLocks noChangeShapeType="1"/>
          </p:cNvSpPr>
          <p:nvPr/>
        </p:nvSpPr>
        <p:spPr bwMode="auto">
          <a:xfrm flipH="1">
            <a:off x="152400" y="5181600"/>
            <a:ext cx="8534400" cy="0"/>
          </a:xfrm>
          <a:prstGeom prst="line">
            <a:avLst/>
          </a:prstGeom>
          <a:noFill/>
          <a:ln w="9525">
            <a:solidFill>
              <a:srgbClr val="0066CC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311755" name="Line 11"/>
          <p:cNvSpPr>
            <a:spLocks noChangeShapeType="1"/>
          </p:cNvSpPr>
          <p:nvPr/>
        </p:nvSpPr>
        <p:spPr bwMode="auto">
          <a:xfrm flipH="1">
            <a:off x="152400" y="4495800"/>
            <a:ext cx="8534400" cy="0"/>
          </a:xfrm>
          <a:prstGeom prst="line">
            <a:avLst/>
          </a:prstGeom>
          <a:noFill/>
          <a:ln w="9525">
            <a:solidFill>
              <a:srgbClr val="0066CC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311757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CSF Principles</a:t>
            </a:r>
            <a:endParaRPr lang="en-US" sz="3200" dirty="0"/>
          </a:p>
        </p:txBody>
      </p:sp>
      <p:sp>
        <p:nvSpPr>
          <p:cNvPr id="1311758" name="AutoShape 14"/>
          <p:cNvSpPr>
            <a:spLocks noChangeArrowheads="1"/>
          </p:cNvSpPr>
          <p:nvPr/>
        </p:nvSpPr>
        <p:spPr bwMode="auto">
          <a:xfrm>
            <a:off x="5037138" y="3913187"/>
            <a:ext cx="1828800" cy="12954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11759" name="AutoShape 15"/>
          <p:cNvSpPr>
            <a:spLocks noChangeArrowheads="1"/>
          </p:cNvSpPr>
          <p:nvPr/>
        </p:nvSpPr>
        <p:spPr bwMode="auto">
          <a:xfrm>
            <a:off x="4038600" y="3913187"/>
            <a:ext cx="838200" cy="12954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1311760" name="AutoShape 16"/>
          <p:cNvSpPr>
            <a:spLocks noChangeArrowheads="1"/>
          </p:cNvSpPr>
          <p:nvPr/>
        </p:nvSpPr>
        <p:spPr bwMode="blackWhite">
          <a:xfrm>
            <a:off x="5113338" y="3303587"/>
            <a:ext cx="685800" cy="29368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99CCFF"/>
              </a:gs>
              <a:gs pos="100000">
                <a:srgbClr val="99CCFF">
                  <a:gamma/>
                  <a:shade val="75686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</p:spPr>
        <p:txBody>
          <a:bodyPr lIns="0" tIns="0" rIns="0" bIns="0" anchor="ctr" anchorCtr="1"/>
          <a:lstStyle/>
          <a:p>
            <a:r>
              <a:rPr lang="en-GB" sz="1000" b="1" dirty="0">
                <a:solidFill>
                  <a:srgbClr val="000000"/>
                </a:solidFill>
                <a:latin typeface="Helvetica Neue"/>
              </a:rPr>
              <a:t>Service</a:t>
            </a:r>
          </a:p>
        </p:txBody>
      </p:sp>
      <p:sp>
        <p:nvSpPr>
          <p:cNvPr id="1311761" name="AutoShape 17"/>
          <p:cNvSpPr>
            <a:spLocks noChangeArrowheads="1"/>
          </p:cNvSpPr>
          <p:nvPr/>
        </p:nvSpPr>
        <p:spPr bwMode="blackWhite">
          <a:xfrm>
            <a:off x="4122738" y="4065587"/>
            <a:ext cx="685800" cy="2825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CCCC"/>
              </a:gs>
              <a:gs pos="100000">
                <a:srgbClr val="FF5050"/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>
            <a:prstShdw prst="shdw17" dist="17961" dir="2700000">
              <a:srgbClr val="FF5050">
                <a:gamma/>
                <a:shade val="60000"/>
                <a:invGamma/>
              </a:srgbClr>
            </a:prstShdw>
          </a:effectLst>
        </p:spPr>
        <p:txBody>
          <a:bodyPr lIns="0" tIns="0" rIns="0" bIns="0" anchor="ctr" anchorCtr="1"/>
          <a:lstStyle/>
          <a:p>
            <a:r>
              <a:rPr lang="en-GB" sz="1000" b="1" dirty="0">
                <a:solidFill>
                  <a:srgbClr val="000000"/>
                </a:solidFill>
                <a:latin typeface="Helvetica Neue"/>
              </a:rPr>
              <a:t>App</a:t>
            </a:r>
          </a:p>
        </p:txBody>
      </p:sp>
      <p:sp>
        <p:nvSpPr>
          <p:cNvPr id="1311762" name="AutoShape 18"/>
          <p:cNvSpPr>
            <a:spLocks noChangeArrowheads="1"/>
          </p:cNvSpPr>
          <p:nvPr/>
        </p:nvSpPr>
        <p:spPr bwMode="blackWhite">
          <a:xfrm>
            <a:off x="5113338" y="4065587"/>
            <a:ext cx="685800" cy="2825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CCCC"/>
              </a:gs>
              <a:gs pos="100000">
                <a:srgbClr val="FF5050"/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>
            <a:prstShdw prst="shdw17" dist="17961" dir="2700000">
              <a:srgbClr val="FF5050">
                <a:gamma/>
                <a:shade val="60000"/>
                <a:invGamma/>
              </a:srgbClr>
            </a:prstShdw>
          </a:effectLst>
        </p:spPr>
        <p:txBody>
          <a:bodyPr lIns="0" tIns="0" rIns="0" bIns="0" anchor="ctr" anchorCtr="1"/>
          <a:lstStyle/>
          <a:p>
            <a:r>
              <a:rPr lang="en-GB" sz="1000" b="1" dirty="0">
                <a:solidFill>
                  <a:srgbClr val="000000"/>
                </a:solidFill>
                <a:latin typeface="Helvetica Neue"/>
              </a:rPr>
              <a:t>App</a:t>
            </a:r>
          </a:p>
        </p:txBody>
      </p:sp>
      <p:sp>
        <p:nvSpPr>
          <p:cNvPr id="1311763" name="AutoShape 19"/>
          <p:cNvSpPr>
            <a:spLocks noChangeArrowheads="1"/>
          </p:cNvSpPr>
          <p:nvPr/>
        </p:nvSpPr>
        <p:spPr bwMode="blackWhite">
          <a:xfrm>
            <a:off x="6103938" y="4065587"/>
            <a:ext cx="685800" cy="2825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CCCC"/>
              </a:gs>
              <a:gs pos="100000">
                <a:srgbClr val="FF5050"/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>
            <a:prstShdw prst="shdw17" dist="17961" dir="2700000">
              <a:srgbClr val="FF5050">
                <a:gamma/>
                <a:shade val="60000"/>
                <a:invGamma/>
              </a:srgbClr>
            </a:prstShdw>
          </a:effectLst>
        </p:spPr>
        <p:txBody>
          <a:bodyPr lIns="0" tIns="0" rIns="0" bIns="0" anchor="ctr" anchorCtr="1"/>
          <a:lstStyle/>
          <a:p>
            <a:r>
              <a:rPr lang="en-GB" sz="1000" b="1" dirty="0">
                <a:solidFill>
                  <a:srgbClr val="000000"/>
                </a:solidFill>
                <a:latin typeface="Helvetica Neue"/>
              </a:rPr>
              <a:t>App</a:t>
            </a:r>
          </a:p>
        </p:txBody>
      </p:sp>
      <p:sp>
        <p:nvSpPr>
          <p:cNvPr id="1311764" name="AutoShape 20"/>
          <p:cNvSpPr>
            <a:spLocks noChangeArrowheads="1"/>
          </p:cNvSpPr>
          <p:nvPr/>
        </p:nvSpPr>
        <p:spPr bwMode="auto">
          <a:xfrm>
            <a:off x="4198938" y="4522787"/>
            <a:ext cx="533400" cy="609600"/>
          </a:xfrm>
          <a:prstGeom prst="can">
            <a:avLst>
              <a:gd name="adj" fmla="val 28571"/>
            </a:avLst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000" b="1" dirty="0">
                <a:solidFill>
                  <a:srgbClr val="000000"/>
                </a:solidFill>
                <a:latin typeface="Helvetica Neue"/>
              </a:rPr>
              <a:t>Data</a:t>
            </a:r>
          </a:p>
        </p:txBody>
      </p:sp>
      <p:sp>
        <p:nvSpPr>
          <p:cNvPr id="1311765" name="AutoShape 21"/>
          <p:cNvSpPr>
            <a:spLocks noChangeArrowheads="1"/>
          </p:cNvSpPr>
          <p:nvPr/>
        </p:nvSpPr>
        <p:spPr bwMode="auto">
          <a:xfrm>
            <a:off x="5189538" y="4522787"/>
            <a:ext cx="533400" cy="609600"/>
          </a:xfrm>
          <a:prstGeom prst="can">
            <a:avLst>
              <a:gd name="adj" fmla="val 28571"/>
            </a:avLst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000" b="1" dirty="0">
                <a:solidFill>
                  <a:srgbClr val="000000"/>
                </a:solidFill>
                <a:latin typeface="Helvetica Neue"/>
              </a:rPr>
              <a:t>Data</a:t>
            </a:r>
          </a:p>
        </p:txBody>
      </p:sp>
      <p:sp>
        <p:nvSpPr>
          <p:cNvPr id="1311766" name="AutoShape 22"/>
          <p:cNvSpPr>
            <a:spLocks noChangeArrowheads="1"/>
          </p:cNvSpPr>
          <p:nvPr/>
        </p:nvSpPr>
        <p:spPr bwMode="auto">
          <a:xfrm>
            <a:off x="6180138" y="4522787"/>
            <a:ext cx="533400" cy="609600"/>
          </a:xfrm>
          <a:prstGeom prst="can">
            <a:avLst>
              <a:gd name="adj" fmla="val 28571"/>
            </a:avLst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1000" b="1" dirty="0">
                <a:solidFill>
                  <a:srgbClr val="000000"/>
                </a:solidFill>
                <a:latin typeface="Helvetica Neue"/>
              </a:rPr>
              <a:t>Data</a:t>
            </a:r>
          </a:p>
        </p:txBody>
      </p:sp>
      <p:cxnSp>
        <p:nvCxnSpPr>
          <p:cNvPr id="1311767" name="AutoShape 23"/>
          <p:cNvCxnSpPr>
            <a:cxnSpLocks noChangeShapeType="1"/>
            <a:stCxn id="1311761" idx="0"/>
            <a:endCxn id="1311760" idx="2"/>
          </p:cNvCxnSpPr>
          <p:nvPr/>
        </p:nvCxnSpPr>
        <p:spPr bwMode="auto">
          <a:xfrm flipV="1">
            <a:off x="4465638" y="3597275"/>
            <a:ext cx="990600" cy="4683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311768" name="AutoShape 24"/>
          <p:cNvCxnSpPr>
            <a:cxnSpLocks noChangeShapeType="1"/>
            <a:stCxn id="1311762" idx="0"/>
            <a:endCxn id="1311760" idx="2"/>
          </p:cNvCxnSpPr>
          <p:nvPr/>
        </p:nvCxnSpPr>
        <p:spPr bwMode="auto">
          <a:xfrm flipV="1">
            <a:off x="5456238" y="3597275"/>
            <a:ext cx="0" cy="4683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311769" name="AutoShape 25"/>
          <p:cNvCxnSpPr>
            <a:cxnSpLocks noChangeShapeType="1"/>
            <a:stCxn id="1311760" idx="2"/>
            <a:endCxn id="1311763" idx="0"/>
          </p:cNvCxnSpPr>
          <p:nvPr/>
        </p:nvCxnSpPr>
        <p:spPr bwMode="auto">
          <a:xfrm>
            <a:off x="5456238" y="3597275"/>
            <a:ext cx="990600" cy="4683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311770" name="AutoShape 26"/>
          <p:cNvCxnSpPr>
            <a:cxnSpLocks noChangeShapeType="1"/>
            <a:stCxn id="1311760" idx="0"/>
            <a:endCxn id="1311771" idx="2"/>
          </p:cNvCxnSpPr>
          <p:nvPr/>
        </p:nvCxnSpPr>
        <p:spPr bwMode="auto">
          <a:xfrm flipV="1">
            <a:off x="5456238" y="2759075"/>
            <a:ext cx="0" cy="5445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sp>
        <p:nvSpPr>
          <p:cNvPr id="1311771" name="AutoShape 27"/>
          <p:cNvSpPr>
            <a:spLocks noChangeArrowheads="1"/>
          </p:cNvSpPr>
          <p:nvPr/>
        </p:nvSpPr>
        <p:spPr bwMode="blackWhite">
          <a:xfrm>
            <a:off x="5113338" y="2465387"/>
            <a:ext cx="685800" cy="2936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CC33"/>
              </a:gs>
              <a:gs pos="100000">
                <a:srgbClr val="33CC33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>
            <a:prstShdw prst="shdw17" dist="17961" dir="2700000">
              <a:srgbClr val="33CC33">
                <a:gamma/>
                <a:shade val="60000"/>
                <a:invGamma/>
              </a:srgbClr>
            </a:prstShdw>
          </a:effectLst>
        </p:spPr>
        <p:txBody>
          <a:bodyPr lIns="0" tIns="0" rIns="0" bIns="0" anchor="ctr" anchorCtr="1"/>
          <a:lstStyle/>
          <a:p>
            <a:pPr algn="ctr"/>
            <a:r>
              <a:rPr lang="en-GB" sz="1000" b="1" dirty="0">
                <a:solidFill>
                  <a:srgbClr val="000000"/>
                </a:solidFill>
                <a:latin typeface="Helvetica Neue"/>
              </a:rPr>
              <a:t>Service</a:t>
            </a:r>
          </a:p>
          <a:p>
            <a:pPr algn="ctr"/>
            <a:r>
              <a:rPr lang="en-GB" sz="1000" b="1" dirty="0">
                <a:solidFill>
                  <a:srgbClr val="000000"/>
                </a:solidFill>
              </a:rPr>
              <a:t>Interaction</a:t>
            </a:r>
          </a:p>
        </p:txBody>
      </p:sp>
      <p:cxnSp>
        <p:nvCxnSpPr>
          <p:cNvPr id="1311772" name="AutoShape 28"/>
          <p:cNvCxnSpPr>
            <a:cxnSpLocks noChangeShapeType="1"/>
            <a:stCxn id="1311771" idx="0"/>
          </p:cNvCxnSpPr>
          <p:nvPr/>
        </p:nvCxnSpPr>
        <p:spPr bwMode="auto">
          <a:xfrm flipV="1">
            <a:off x="5456238" y="1855787"/>
            <a:ext cx="0" cy="6096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</p:cxnSp>
      <p:sp>
        <p:nvSpPr>
          <p:cNvPr id="1311773" name="Text Box 29"/>
          <p:cNvSpPr txBox="1">
            <a:spLocks noChangeArrowheads="1"/>
          </p:cNvSpPr>
          <p:nvPr/>
        </p:nvSpPr>
        <p:spPr bwMode="auto">
          <a:xfrm>
            <a:off x="5037138" y="1550987"/>
            <a:ext cx="851515" cy="246221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000" b="1" dirty="0" smtClean="0">
                <a:solidFill>
                  <a:srgbClr val="000000"/>
                </a:solidFill>
                <a:latin typeface="Helvetica Neue"/>
              </a:rPr>
              <a:t>Subscriber</a:t>
            </a:r>
            <a:endParaRPr lang="en-US" sz="1000" b="1" dirty="0">
              <a:solidFill>
                <a:srgbClr val="000000"/>
              </a:solidFill>
              <a:latin typeface="Helvetica Neue"/>
            </a:endParaRPr>
          </a:p>
        </p:txBody>
      </p:sp>
      <p:sp>
        <p:nvSpPr>
          <p:cNvPr id="1311774" name="AutoShape 30"/>
          <p:cNvSpPr>
            <a:spLocks noChangeArrowheads="1"/>
          </p:cNvSpPr>
          <p:nvPr/>
        </p:nvSpPr>
        <p:spPr bwMode="auto">
          <a:xfrm>
            <a:off x="4046538" y="5360987"/>
            <a:ext cx="2819400" cy="3810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635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Helvetica Neue"/>
              </a:rPr>
              <a:t>Access</a:t>
            </a:r>
            <a:r>
              <a:rPr lang="en-US" sz="1000" b="1" dirty="0">
                <a:solidFill>
                  <a:srgbClr val="000000"/>
                </a:solidFill>
              </a:rPr>
              <a:t> &amp; Transport</a:t>
            </a:r>
          </a:p>
        </p:txBody>
      </p:sp>
      <p:sp>
        <p:nvSpPr>
          <p:cNvPr id="1311775" name="AutoShape 31"/>
          <p:cNvSpPr>
            <a:spLocks/>
          </p:cNvSpPr>
          <p:nvPr/>
        </p:nvSpPr>
        <p:spPr bwMode="auto">
          <a:xfrm>
            <a:off x="3505200" y="3303587"/>
            <a:ext cx="228600" cy="2438400"/>
          </a:xfrm>
          <a:prstGeom prst="leftBrace">
            <a:avLst>
              <a:gd name="adj1" fmla="val 88889"/>
              <a:gd name="adj2" fmla="val 61847"/>
            </a:avLst>
          </a:prstGeom>
          <a:noFill/>
          <a:ln w="635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11776" name="Text Box 32"/>
          <p:cNvSpPr txBox="1">
            <a:spLocks noChangeArrowheads="1"/>
          </p:cNvSpPr>
          <p:nvPr/>
        </p:nvSpPr>
        <p:spPr bwMode="auto">
          <a:xfrm>
            <a:off x="152400" y="4522787"/>
            <a:ext cx="3352800" cy="646331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200" dirty="0">
                <a:solidFill>
                  <a:srgbClr val="000000"/>
                </a:solidFill>
                <a:latin typeface="Helvetica Neue"/>
              </a:rPr>
              <a:t>The Service Enablers exposes resources (applications, data, and connectivity) through a defined, reusable interface.</a:t>
            </a:r>
          </a:p>
        </p:txBody>
      </p:sp>
      <p:sp>
        <p:nvSpPr>
          <p:cNvPr id="1311777" name="Text Box 33"/>
          <p:cNvSpPr txBox="1">
            <a:spLocks noChangeArrowheads="1"/>
          </p:cNvSpPr>
          <p:nvPr/>
        </p:nvSpPr>
        <p:spPr bwMode="auto">
          <a:xfrm>
            <a:off x="914400" y="2236787"/>
            <a:ext cx="3352800" cy="646331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200" dirty="0">
                <a:solidFill>
                  <a:srgbClr val="000000"/>
                </a:solidFill>
                <a:latin typeface="Helvetica Neue"/>
              </a:rPr>
              <a:t>Service Interaction Management is used to blend service enablers into a business application.</a:t>
            </a:r>
          </a:p>
        </p:txBody>
      </p:sp>
      <p:sp>
        <p:nvSpPr>
          <p:cNvPr id="1311778" name="Text Box 34"/>
          <p:cNvSpPr txBox="1">
            <a:spLocks noChangeArrowheads="1"/>
          </p:cNvSpPr>
          <p:nvPr/>
        </p:nvSpPr>
        <p:spPr bwMode="auto">
          <a:xfrm>
            <a:off x="936540" y="1474787"/>
            <a:ext cx="3352800" cy="457200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200" dirty="0">
                <a:solidFill>
                  <a:srgbClr val="000000"/>
                </a:solidFill>
                <a:latin typeface="Helvetica Neue"/>
              </a:rPr>
              <a:t>End users interact with the business application oblivious of the component parts</a:t>
            </a:r>
            <a:r>
              <a:rPr lang="en-US" sz="12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5518308" y="6496050"/>
            <a:ext cx="2133600" cy="228600"/>
          </a:xfrm>
        </p:spPr>
        <p:txBody>
          <a:bodyPr/>
          <a:lstStyle/>
          <a:p>
            <a:pPr algn="r"/>
            <a:fld id="{DAFF3FF7-EEDE-418E-A1D4-906634D996CC}" type="slidenum">
              <a:rPr lang="en-US" smtClean="0"/>
              <a:pPr algn="r"/>
              <a:t>4</a:t>
            </a:fld>
            <a:endParaRPr lang="en-US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0" y="1141928"/>
            <a:ext cx="9144000" cy="1588"/>
          </a:xfrm>
          <a:prstGeom prst="line">
            <a:avLst/>
          </a:prstGeom>
          <a:ln w="6350" cap="flat" cmpd="sng" algn="ctr">
            <a:solidFill>
              <a:srgbClr val="595959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01897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3200" dirty="0" smtClean="0">
                <a:cs typeface="Arial" pitchFamily="34" charset="0"/>
              </a:rPr>
              <a:t>Service Creation in the Cloud</a:t>
            </a:r>
            <a:endParaRPr lang="en-US" sz="3200" dirty="0">
              <a:cs typeface="Arial" pitchFamily="34" charset="0"/>
            </a:endParaRPr>
          </a:p>
        </p:txBody>
      </p:sp>
      <p:pic>
        <p:nvPicPr>
          <p:cNvPr id="37897" name="Picture 9" descr="MC910216324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3048000"/>
            <a:ext cx="1454150" cy="1547813"/>
          </a:xfrm>
          <a:prstGeom prst="rect">
            <a:avLst/>
          </a:prstGeom>
          <a:noFill/>
        </p:spPr>
      </p:pic>
      <p:sp>
        <p:nvSpPr>
          <p:cNvPr id="37899" name="AutoShape 11"/>
          <p:cNvSpPr>
            <a:spLocks noChangeArrowheads="1"/>
          </p:cNvSpPr>
          <p:nvPr/>
        </p:nvSpPr>
        <p:spPr bwMode="auto">
          <a:xfrm>
            <a:off x="1600200" y="3276600"/>
            <a:ext cx="2514600" cy="1066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600" dirty="0">
              <a:latin typeface="+mn-lt"/>
            </a:endParaRPr>
          </a:p>
        </p:txBody>
      </p:sp>
      <p:sp>
        <p:nvSpPr>
          <p:cNvPr id="37900" name="AutoShape 12"/>
          <p:cNvSpPr>
            <a:spLocks noChangeArrowheads="1"/>
          </p:cNvSpPr>
          <p:nvPr/>
        </p:nvSpPr>
        <p:spPr bwMode="blackWhite">
          <a:xfrm>
            <a:off x="1676400" y="3352800"/>
            <a:ext cx="685800" cy="29368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99CCFF"/>
              </a:gs>
              <a:gs pos="100000">
                <a:srgbClr val="99CCFF">
                  <a:gamma/>
                  <a:shade val="75686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</p:spPr>
        <p:txBody>
          <a:bodyPr lIns="0" tIns="0" rIns="0" bIns="0" anchor="ctr" anchorCtr="1"/>
          <a:lstStyle/>
          <a:p>
            <a:pPr eaLnBrk="0" hangingPunct="0"/>
            <a:endParaRPr lang="en-GB" sz="16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+mn-lt"/>
            </a:endParaRPr>
          </a:p>
        </p:txBody>
      </p:sp>
      <p:sp>
        <p:nvSpPr>
          <p:cNvPr id="37902" name="AutoShape 14"/>
          <p:cNvSpPr>
            <a:spLocks noChangeArrowheads="1"/>
          </p:cNvSpPr>
          <p:nvPr/>
        </p:nvSpPr>
        <p:spPr bwMode="blackWhite">
          <a:xfrm>
            <a:off x="1828800" y="3505200"/>
            <a:ext cx="685800" cy="29368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99CCFF"/>
              </a:gs>
              <a:gs pos="100000">
                <a:srgbClr val="99CCFF">
                  <a:gamma/>
                  <a:shade val="75686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</p:spPr>
        <p:txBody>
          <a:bodyPr lIns="0" tIns="0" rIns="0" bIns="0" anchor="ctr" anchorCtr="1"/>
          <a:lstStyle/>
          <a:p>
            <a:pPr eaLnBrk="0" hangingPunct="0"/>
            <a:endParaRPr lang="en-GB" sz="16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+mn-lt"/>
            </a:endParaRPr>
          </a:p>
        </p:txBody>
      </p:sp>
      <p:sp>
        <p:nvSpPr>
          <p:cNvPr id="37903" name="AutoShape 15"/>
          <p:cNvSpPr>
            <a:spLocks noChangeArrowheads="1"/>
          </p:cNvSpPr>
          <p:nvPr/>
        </p:nvSpPr>
        <p:spPr bwMode="blackWhite">
          <a:xfrm>
            <a:off x="1981200" y="3657600"/>
            <a:ext cx="685800" cy="29368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99CCFF"/>
              </a:gs>
              <a:gs pos="100000">
                <a:srgbClr val="99CCFF">
                  <a:gamma/>
                  <a:shade val="75686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</p:spPr>
        <p:txBody>
          <a:bodyPr lIns="0" tIns="0" rIns="0" bIns="0" anchor="ctr" anchorCtr="1"/>
          <a:lstStyle/>
          <a:p>
            <a:pPr eaLnBrk="0" hangingPunct="0"/>
            <a:endParaRPr lang="en-GB" sz="16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+mn-lt"/>
            </a:endParaRPr>
          </a:p>
        </p:txBody>
      </p:sp>
      <p:sp>
        <p:nvSpPr>
          <p:cNvPr id="37904" name="AutoShape 16"/>
          <p:cNvSpPr>
            <a:spLocks noChangeArrowheads="1"/>
          </p:cNvSpPr>
          <p:nvPr/>
        </p:nvSpPr>
        <p:spPr bwMode="blackWhite">
          <a:xfrm>
            <a:off x="2133600" y="3810000"/>
            <a:ext cx="685800" cy="29368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99CCFF"/>
              </a:gs>
              <a:gs pos="100000">
                <a:srgbClr val="99CCFF">
                  <a:gamma/>
                  <a:shade val="75686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</p:spPr>
        <p:txBody>
          <a:bodyPr lIns="0" tIns="0" rIns="0" bIns="0" anchor="ctr" anchorCtr="1"/>
          <a:lstStyle/>
          <a:p>
            <a:pPr eaLnBrk="0" hangingPunct="0"/>
            <a:endParaRPr lang="en-GB" sz="16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+mn-lt"/>
            </a:endParaRPr>
          </a:p>
        </p:txBody>
      </p:sp>
      <p:sp>
        <p:nvSpPr>
          <p:cNvPr id="37905" name="AutoShape 17"/>
          <p:cNvSpPr>
            <a:spLocks noChangeArrowheads="1"/>
          </p:cNvSpPr>
          <p:nvPr/>
        </p:nvSpPr>
        <p:spPr bwMode="blackWhite">
          <a:xfrm>
            <a:off x="2286000" y="3962400"/>
            <a:ext cx="685800" cy="29368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99CCFF"/>
              </a:gs>
              <a:gs pos="100000">
                <a:srgbClr val="99CCFF">
                  <a:gamma/>
                  <a:shade val="75686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</p:spPr>
        <p:txBody>
          <a:bodyPr lIns="0" tIns="0" rIns="0" bIns="0" anchor="ctr" anchorCtr="1"/>
          <a:lstStyle/>
          <a:p>
            <a:pPr eaLnBrk="0" hangingPunct="0"/>
            <a:endParaRPr lang="en-GB" sz="16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+mn-lt"/>
            </a:endParaRPr>
          </a:p>
        </p:txBody>
      </p:sp>
      <p:sp>
        <p:nvSpPr>
          <p:cNvPr id="37906" name="AutoShape 18"/>
          <p:cNvSpPr>
            <a:spLocks noChangeArrowheads="1"/>
          </p:cNvSpPr>
          <p:nvPr/>
        </p:nvSpPr>
        <p:spPr bwMode="blackWhite">
          <a:xfrm>
            <a:off x="2743200" y="3352800"/>
            <a:ext cx="685800" cy="29368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99CCFF"/>
              </a:gs>
              <a:gs pos="100000">
                <a:srgbClr val="99CCFF">
                  <a:gamma/>
                  <a:shade val="75686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</p:spPr>
        <p:txBody>
          <a:bodyPr lIns="0" tIns="0" rIns="0" bIns="0" anchor="ctr" anchorCtr="1"/>
          <a:lstStyle/>
          <a:p>
            <a:pPr eaLnBrk="0" hangingPunct="0"/>
            <a:endParaRPr lang="en-GB" sz="16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+mn-lt"/>
            </a:endParaRPr>
          </a:p>
        </p:txBody>
      </p:sp>
      <p:sp>
        <p:nvSpPr>
          <p:cNvPr id="37907" name="AutoShape 19"/>
          <p:cNvSpPr>
            <a:spLocks noChangeArrowheads="1"/>
          </p:cNvSpPr>
          <p:nvPr/>
        </p:nvSpPr>
        <p:spPr bwMode="blackWhite">
          <a:xfrm>
            <a:off x="2895600" y="3505200"/>
            <a:ext cx="685800" cy="29368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99CCFF"/>
              </a:gs>
              <a:gs pos="100000">
                <a:srgbClr val="99CCFF">
                  <a:gamma/>
                  <a:shade val="75686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</p:spPr>
        <p:txBody>
          <a:bodyPr lIns="0" tIns="0" rIns="0" bIns="0" anchor="ctr" anchorCtr="1"/>
          <a:lstStyle/>
          <a:p>
            <a:pPr eaLnBrk="0" hangingPunct="0"/>
            <a:endParaRPr lang="en-GB" sz="16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+mn-lt"/>
            </a:endParaRPr>
          </a:p>
        </p:txBody>
      </p:sp>
      <p:sp>
        <p:nvSpPr>
          <p:cNvPr id="37908" name="AutoShape 20"/>
          <p:cNvSpPr>
            <a:spLocks noChangeArrowheads="1"/>
          </p:cNvSpPr>
          <p:nvPr/>
        </p:nvSpPr>
        <p:spPr bwMode="blackWhite">
          <a:xfrm>
            <a:off x="3048000" y="3657600"/>
            <a:ext cx="685800" cy="29368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99CCFF"/>
              </a:gs>
              <a:gs pos="100000">
                <a:srgbClr val="99CCFF">
                  <a:gamma/>
                  <a:shade val="75686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</p:spPr>
        <p:txBody>
          <a:bodyPr lIns="0" tIns="0" rIns="0" bIns="0" anchor="ctr" anchorCtr="1"/>
          <a:lstStyle/>
          <a:p>
            <a:pPr eaLnBrk="0" hangingPunct="0"/>
            <a:endParaRPr lang="en-GB" sz="16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+mn-lt"/>
            </a:endParaRPr>
          </a:p>
        </p:txBody>
      </p:sp>
      <p:sp>
        <p:nvSpPr>
          <p:cNvPr id="37909" name="AutoShape 21"/>
          <p:cNvSpPr>
            <a:spLocks noChangeArrowheads="1"/>
          </p:cNvSpPr>
          <p:nvPr/>
        </p:nvSpPr>
        <p:spPr bwMode="blackWhite">
          <a:xfrm>
            <a:off x="3200400" y="3810000"/>
            <a:ext cx="685800" cy="29368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99CCFF"/>
              </a:gs>
              <a:gs pos="100000">
                <a:srgbClr val="99CCFF">
                  <a:gamma/>
                  <a:shade val="75686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</p:spPr>
        <p:txBody>
          <a:bodyPr lIns="0" tIns="0" rIns="0" bIns="0" anchor="ctr" anchorCtr="1"/>
          <a:lstStyle/>
          <a:p>
            <a:pPr eaLnBrk="0" hangingPunct="0"/>
            <a:endParaRPr lang="en-GB" sz="16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+mn-lt"/>
            </a:endParaRPr>
          </a:p>
        </p:txBody>
      </p:sp>
      <p:sp>
        <p:nvSpPr>
          <p:cNvPr id="37910" name="AutoShape 22"/>
          <p:cNvSpPr>
            <a:spLocks noChangeArrowheads="1"/>
          </p:cNvSpPr>
          <p:nvPr/>
        </p:nvSpPr>
        <p:spPr bwMode="blackWhite">
          <a:xfrm>
            <a:off x="3352800" y="3962400"/>
            <a:ext cx="685800" cy="29368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99CCFF"/>
              </a:gs>
              <a:gs pos="100000">
                <a:srgbClr val="99CCFF">
                  <a:gamma/>
                  <a:shade val="75686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</p:spPr>
        <p:txBody>
          <a:bodyPr lIns="0" tIns="0" rIns="0" bIns="0" anchor="ctr" anchorCtr="1"/>
          <a:lstStyle/>
          <a:p>
            <a:pPr eaLnBrk="0" hangingPunct="0"/>
            <a:endParaRPr lang="en-GB" sz="16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+mn-lt"/>
            </a:endParaRPr>
          </a:p>
        </p:txBody>
      </p:sp>
      <p:sp>
        <p:nvSpPr>
          <p:cNvPr id="37912" name="AutoShape 24"/>
          <p:cNvSpPr>
            <a:spLocks noChangeArrowheads="1"/>
          </p:cNvSpPr>
          <p:nvPr/>
        </p:nvSpPr>
        <p:spPr bwMode="blackWhite">
          <a:xfrm>
            <a:off x="6781800" y="3048000"/>
            <a:ext cx="685800" cy="29368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99CCFF"/>
              </a:gs>
              <a:gs pos="100000">
                <a:srgbClr val="99CCFF">
                  <a:gamma/>
                  <a:shade val="75686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</p:spPr>
        <p:txBody>
          <a:bodyPr lIns="0" tIns="0" rIns="0" bIns="0" anchor="ctr" anchorCtr="1"/>
          <a:lstStyle/>
          <a:p>
            <a:pPr eaLnBrk="0" hangingPunct="0"/>
            <a:endParaRPr lang="en-GB" sz="16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+mn-lt"/>
            </a:endParaRPr>
          </a:p>
        </p:txBody>
      </p:sp>
      <p:sp>
        <p:nvSpPr>
          <p:cNvPr id="37913" name="AutoShape 25"/>
          <p:cNvSpPr>
            <a:spLocks noChangeArrowheads="1"/>
          </p:cNvSpPr>
          <p:nvPr/>
        </p:nvSpPr>
        <p:spPr bwMode="blackWhite">
          <a:xfrm>
            <a:off x="6781800" y="3429000"/>
            <a:ext cx="685800" cy="29368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99CCFF"/>
              </a:gs>
              <a:gs pos="100000">
                <a:srgbClr val="99CCFF">
                  <a:gamma/>
                  <a:shade val="75686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</p:spPr>
        <p:txBody>
          <a:bodyPr lIns="0" tIns="0" rIns="0" bIns="0" anchor="ctr" anchorCtr="1"/>
          <a:lstStyle/>
          <a:p>
            <a:pPr eaLnBrk="0" hangingPunct="0"/>
            <a:endParaRPr lang="en-GB" sz="16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+mn-lt"/>
            </a:endParaRPr>
          </a:p>
        </p:txBody>
      </p:sp>
      <p:sp>
        <p:nvSpPr>
          <p:cNvPr id="37914" name="AutoShape 26"/>
          <p:cNvSpPr>
            <a:spLocks noChangeArrowheads="1"/>
          </p:cNvSpPr>
          <p:nvPr/>
        </p:nvSpPr>
        <p:spPr bwMode="blackWhite">
          <a:xfrm>
            <a:off x="6781800" y="3810000"/>
            <a:ext cx="685800" cy="29368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99CCFF"/>
              </a:gs>
              <a:gs pos="100000">
                <a:srgbClr val="99CCFF">
                  <a:gamma/>
                  <a:shade val="75686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</p:spPr>
        <p:txBody>
          <a:bodyPr lIns="0" tIns="0" rIns="0" bIns="0" anchor="ctr" anchorCtr="1"/>
          <a:lstStyle/>
          <a:p>
            <a:pPr eaLnBrk="0" hangingPunct="0"/>
            <a:endParaRPr lang="en-GB" sz="16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+mn-lt"/>
            </a:endParaRPr>
          </a:p>
        </p:txBody>
      </p:sp>
      <p:sp>
        <p:nvSpPr>
          <p:cNvPr id="37915" name="AutoShape 27"/>
          <p:cNvSpPr>
            <a:spLocks noChangeArrowheads="1"/>
          </p:cNvSpPr>
          <p:nvPr/>
        </p:nvSpPr>
        <p:spPr bwMode="blackWhite">
          <a:xfrm>
            <a:off x="6781800" y="4191000"/>
            <a:ext cx="685800" cy="29368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99CCFF"/>
              </a:gs>
              <a:gs pos="100000">
                <a:srgbClr val="99CCFF">
                  <a:gamma/>
                  <a:shade val="75686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</p:spPr>
        <p:txBody>
          <a:bodyPr lIns="0" tIns="0" rIns="0" bIns="0" anchor="ctr" anchorCtr="1"/>
          <a:lstStyle/>
          <a:p>
            <a:pPr eaLnBrk="0" hangingPunct="0"/>
            <a:endParaRPr lang="en-GB" sz="16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+mn-lt"/>
            </a:endParaRPr>
          </a:p>
        </p:txBody>
      </p:sp>
      <p:sp>
        <p:nvSpPr>
          <p:cNvPr id="37916" name="AutoShape 28"/>
          <p:cNvSpPr>
            <a:spLocks noChangeArrowheads="1"/>
          </p:cNvSpPr>
          <p:nvPr/>
        </p:nvSpPr>
        <p:spPr bwMode="blackWhite">
          <a:xfrm>
            <a:off x="6781800" y="4572000"/>
            <a:ext cx="685800" cy="29368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99CCFF"/>
              </a:gs>
              <a:gs pos="100000">
                <a:srgbClr val="99CCFF">
                  <a:gamma/>
                  <a:shade val="75686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</p:spPr>
        <p:txBody>
          <a:bodyPr lIns="0" tIns="0" rIns="0" bIns="0" anchor="ctr" anchorCtr="1"/>
          <a:lstStyle/>
          <a:p>
            <a:pPr eaLnBrk="0" hangingPunct="0"/>
            <a:endParaRPr lang="en-GB" sz="16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+mn-lt"/>
            </a:endParaRPr>
          </a:p>
        </p:txBody>
      </p:sp>
      <p:sp>
        <p:nvSpPr>
          <p:cNvPr id="37921" name="AutoShape 33"/>
          <p:cNvSpPr>
            <a:spLocks noChangeArrowheads="1"/>
          </p:cNvSpPr>
          <p:nvPr/>
        </p:nvSpPr>
        <p:spPr bwMode="blackWhite">
          <a:xfrm>
            <a:off x="6781800" y="2667000"/>
            <a:ext cx="685800" cy="29368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99CCFF"/>
              </a:gs>
              <a:gs pos="100000">
                <a:srgbClr val="99CCFF">
                  <a:gamma/>
                  <a:shade val="75686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</p:spPr>
        <p:txBody>
          <a:bodyPr lIns="0" tIns="0" rIns="0" bIns="0" anchor="ctr" anchorCtr="1"/>
          <a:lstStyle/>
          <a:p>
            <a:pPr eaLnBrk="0" hangingPunct="0"/>
            <a:endParaRPr lang="en-GB" sz="16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+mn-lt"/>
            </a:endParaRPr>
          </a:p>
        </p:txBody>
      </p:sp>
      <p:sp>
        <p:nvSpPr>
          <p:cNvPr id="37926" name="AutoShape 38"/>
          <p:cNvSpPr>
            <a:spLocks/>
          </p:cNvSpPr>
          <p:nvPr/>
        </p:nvSpPr>
        <p:spPr bwMode="auto">
          <a:xfrm>
            <a:off x="6324600" y="2667000"/>
            <a:ext cx="304800" cy="2209800"/>
          </a:xfrm>
          <a:prstGeom prst="leftBrace">
            <a:avLst>
              <a:gd name="adj1" fmla="val 6041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600" dirty="0">
              <a:latin typeface="+mn-lt"/>
            </a:endParaRPr>
          </a:p>
        </p:txBody>
      </p:sp>
      <p:sp>
        <p:nvSpPr>
          <p:cNvPr id="37927" name="Text Box 39"/>
          <p:cNvSpPr txBox="1">
            <a:spLocks noChangeArrowheads="1"/>
          </p:cNvSpPr>
          <p:nvPr/>
        </p:nvSpPr>
        <p:spPr bwMode="auto">
          <a:xfrm>
            <a:off x="1952400" y="4343400"/>
            <a:ext cx="1837362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+mn-lt"/>
              </a:rPr>
              <a:t>Core </a:t>
            </a:r>
            <a:r>
              <a:rPr lang="en-US" sz="1600" dirty="0">
                <a:latin typeface="Helvetica Neue"/>
              </a:rPr>
              <a:t>Competency</a:t>
            </a:r>
          </a:p>
        </p:txBody>
      </p:sp>
      <p:sp>
        <p:nvSpPr>
          <p:cNvPr id="37929" name="Text Box 41"/>
          <p:cNvSpPr txBox="1">
            <a:spLocks noChangeArrowheads="1"/>
          </p:cNvSpPr>
          <p:nvPr/>
        </p:nvSpPr>
        <p:spPr bwMode="auto">
          <a:xfrm>
            <a:off x="6421132" y="4917744"/>
            <a:ext cx="172354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Helvetica Neue"/>
              </a:rPr>
              <a:t>Partner Enablers</a:t>
            </a:r>
          </a:p>
        </p:txBody>
      </p:sp>
      <p:sp>
        <p:nvSpPr>
          <p:cNvPr id="37932" name="Text Box 44"/>
          <p:cNvSpPr txBox="1">
            <a:spLocks noChangeArrowheads="1"/>
          </p:cNvSpPr>
          <p:nvPr/>
        </p:nvSpPr>
        <p:spPr bwMode="auto">
          <a:xfrm>
            <a:off x="855406" y="5445224"/>
            <a:ext cx="7374194" cy="646331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en-US" dirty="0" smtClean="0">
                <a:solidFill>
                  <a:srgbClr val="000000"/>
                </a:solidFill>
                <a:latin typeface="Helvetica Neue"/>
                <a:ea typeface="宋体" pitchFamily="2" charset="-122"/>
              </a:rPr>
              <a:t>Service enablers come from many places and are combined into finished services through a common framework.</a:t>
            </a:r>
            <a:endParaRPr lang="en-US" sz="1800" dirty="0">
              <a:solidFill>
                <a:srgbClr val="000000"/>
              </a:solidFill>
              <a:latin typeface="Helvetica Neue"/>
              <a:ea typeface="宋体" pitchFamily="2" charset="-122"/>
            </a:endParaRPr>
          </a:p>
        </p:txBody>
      </p:sp>
      <p:sp>
        <p:nvSpPr>
          <p:cNvPr id="37934" name="Text Box 46"/>
          <p:cNvSpPr txBox="1">
            <a:spLocks noChangeArrowheads="1"/>
          </p:cNvSpPr>
          <p:nvPr/>
        </p:nvSpPr>
        <p:spPr bwMode="auto">
          <a:xfrm>
            <a:off x="4280796" y="4668529"/>
            <a:ext cx="1883849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Helvetica Neue"/>
              </a:rPr>
              <a:t>Service Interaction</a:t>
            </a:r>
          </a:p>
          <a:p>
            <a:pPr algn="ctr"/>
            <a:r>
              <a:rPr lang="en-US" sz="1600" dirty="0">
                <a:latin typeface="Helvetica Neue"/>
              </a:rPr>
              <a:t>Management</a:t>
            </a:r>
          </a:p>
        </p:txBody>
      </p:sp>
      <p:pic>
        <p:nvPicPr>
          <p:cNvPr id="37935" name="Picture 47" descr="MC900290153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1752600"/>
            <a:ext cx="1066800" cy="863600"/>
          </a:xfrm>
          <a:prstGeom prst="rect">
            <a:avLst/>
          </a:prstGeom>
          <a:noFill/>
        </p:spPr>
      </p:pic>
      <p:sp>
        <p:nvSpPr>
          <p:cNvPr id="37936" name="Text Box 48"/>
          <p:cNvSpPr txBox="1">
            <a:spLocks noChangeArrowheads="1"/>
          </p:cNvSpPr>
          <p:nvPr/>
        </p:nvSpPr>
        <p:spPr bwMode="auto">
          <a:xfrm>
            <a:off x="4539664" y="2590800"/>
            <a:ext cx="1630575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Helvetica Neue"/>
              </a:rPr>
              <a:t>Service</a:t>
            </a:r>
            <a:r>
              <a:rPr lang="en-US" sz="1600" dirty="0">
                <a:latin typeface="+mn-lt"/>
              </a:rPr>
              <a:t> Catalog</a:t>
            </a:r>
          </a:p>
        </p:txBody>
      </p:sp>
      <p:sp>
        <p:nvSpPr>
          <p:cNvPr id="37941" name="AutoShape 53"/>
          <p:cNvSpPr>
            <a:spLocks noChangeArrowheads="1"/>
          </p:cNvSpPr>
          <p:nvPr/>
        </p:nvSpPr>
        <p:spPr bwMode="auto">
          <a:xfrm>
            <a:off x="3657600" y="1828800"/>
            <a:ext cx="914400" cy="609600"/>
          </a:xfrm>
          <a:prstGeom prst="rightArrow">
            <a:avLst>
              <a:gd name="adj1" fmla="val 50000"/>
              <a:gd name="adj2" fmla="val 37500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+mn-lt"/>
            </a:endParaRPr>
          </a:p>
        </p:txBody>
      </p:sp>
      <p:sp>
        <p:nvSpPr>
          <p:cNvPr id="37942" name="Text Box 54"/>
          <p:cNvSpPr txBox="1">
            <a:spLocks noChangeArrowheads="1"/>
          </p:cNvSpPr>
          <p:nvPr/>
        </p:nvSpPr>
        <p:spPr bwMode="auto">
          <a:xfrm>
            <a:off x="228600" y="1752600"/>
            <a:ext cx="3316288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dirty="0">
                <a:latin typeface="Helvetica Neue"/>
              </a:rPr>
              <a:t>Service Enabler Characterization provides key non-functional data to populate Service Catalog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5503560" y="6496050"/>
            <a:ext cx="2133600" cy="228600"/>
          </a:xfrm>
        </p:spPr>
        <p:txBody>
          <a:bodyPr/>
          <a:lstStyle/>
          <a:p>
            <a:pPr algn="r"/>
            <a:fld id="{DAFF3FF7-EEDE-418E-A1D4-906634D996CC}" type="slidenum">
              <a:rPr lang="en-US" smtClean="0"/>
              <a:pPr algn="r"/>
              <a:t>5</a:t>
            </a:fld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0" y="1141928"/>
            <a:ext cx="9144000" cy="1588"/>
          </a:xfrm>
          <a:prstGeom prst="line">
            <a:avLst/>
          </a:prstGeom>
          <a:ln w="6350" cap="flat" cmpd="sng" algn="ctr">
            <a:solidFill>
              <a:srgbClr val="595959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7625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CDN-I Release 1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CDN Interconnection Use Case Specification and High Level Requirements</a:t>
            </a:r>
            <a:r>
              <a:rPr lang="en-US" dirty="0" smtClean="0"/>
              <a:t>, (ATIS-0200003), published June 2011</a:t>
            </a:r>
            <a:endParaRPr lang="en-US" sz="2400" dirty="0" smtClean="0"/>
          </a:p>
          <a:p>
            <a:r>
              <a:rPr lang="en-US" sz="2400" dirty="0" smtClean="0"/>
              <a:t>Develops use cases and requirements for CDN-I structured by phase in the interconnect lifecycle</a:t>
            </a:r>
            <a:endParaRPr lang="en-US" sz="2000" b="1" dirty="0" smtClean="0"/>
          </a:p>
          <a:p>
            <a:r>
              <a:rPr lang="en-US" sz="2400" dirty="0" smtClean="0"/>
              <a:t>Provides focused interconnection model that addresses</a:t>
            </a:r>
          </a:p>
          <a:p>
            <a:pPr lvl="1"/>
            <a:r>
              <a:rPr lang="en-US" dirty="0" smtClean="0"/>
              <a:t>Software Download</a:t>
            </a:r>
          </a:p>
          <a:p>
            <a:pPr lvl="1"/>
            <a:r>
              <a:rPr lang="en-US" sz="2200" dirty="0" smtClean="0"/>
              <a:t>Cached Delivery</a:t>
            </a:r>
          </a:p>
          <a:p>
            <a:pPr lvl="1"/>
            <a:r>
              <a:rPr lang="en-US" dirty="0" smtClean="0"/>
              <a:t>Peer to Peer Interconnection</a:t>
            </a:r>
            <a:endParaRPr lang="en-US" sz="2200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496050"/>
            <a:ext cx="2133600" cy="228600"/>
          </a:xfrm>
          <a:noFill/>
        </p:spPr>
        <p:txBody>
          <a:bodyPr/>
          <a:lstStyle/>
          <a:p>
            <a:fld id="{BA1B0EE2-978A-49AF-B571-081778D41DC8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Inter-connected CDN Delivery Model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F3FF7-EEDE-418E-A1D4-906634D996C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Cloud"/>
          <p:cNvSpPr>
            <a:spLocks noChangeAspect="1" noEditPoints="1" noChangeArrowheads="1"/>
          </p:cNvSpPr>
          <p:nvPr/>
        </p:nvSpPr>
        <p:spPr bwMode="auto">
          <a:xfrm>
            <a:off x="810399" y="1752600"/>
            <a:ext cx="2575034" cy="365760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gradFill rotWithShape="0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spcBef>
                <a:spcPct val="0"/>
              </a:spcBef>
              <a:defRPr/>
            </a:pPr>
            <a:endParaRPr lang="en-US" sz="1200">
              <a:solidFill>
                <a:srgbClr val="4D4D4D"/>
              </a:solidFill>
              <a:latin typeface="+mn-lt"/>
              <a:cs typeface="Arial" pitchFamily="34" charset="0"/>
            </a:endParaRPr>
          </a:p>
          <a:p>
            <a:pPr>
              <a:spcBef>
                <a:spcPct val="0"/>
              </a:spcBef>
              <a:defRPr/>
            </a:pPr>
            <a:endParaRPr lang="en-US" sz="1200">
              <a:solidFill>
                <a:srgbClr val="4D4D4D"/>
              </a:solidFill>
              <a:latin typeface="+mn-lt"/>
              <a:cs typeface="Arial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en-US" sz="1200">
                <a:solidFill>
                  <a:srgbClr val="4D4D4D"/>
                </a:solidFill>
                <a:latin typeface="+mn-lt"/>
                <a:cs typeface="Arial" pitchFamily="34" charset="0"/>
              </a:rPr>
              <a:t>  </a:t>
            </a:r>
          </a:p>
        </p:txBody>
      </p:sp>
      <p:pic>
        <p:nvPicPr>
          <p:cNvPr id="5" name="Picture 4" descr="Convedia's carrier class CMS-6000 Media Serv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6617" y="4798248"/>
            <a:ext cx="533400" cy="221033"/>
          </a:xfrm>
          <a:prstGeom prst="rect">
            <a:avLst/>
          </a:prstGeom>
          <a:solidFill>
            <a:srgbClr val="3617A9"/>
          </a:solidFill>
          <a:ln>
            <a:noFill/>
          </a:ln>
        </p:spPr>
      </p:pic>
      <p:pic>
        <p:nvPicPr>
          <p:cNvPr id="6" name="Picture 28" descr="dell-mini-netbooks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1" y="2662160"/>
            <a:ext cx="533400" cy="75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loud"/>
          <p:cNvSpPr>
            <a:spLocks noChangeAspect="1" noEditPoints="1" noChangeArrowheads="1"/>
          </p:cNvSpPr>
          <p:nvPr/>
        </p:nvSpPr>
        <p:spPr bwMode="auto">
          <a:xfrm>
            <a:off x="5334000" y="1752600"/>
            <a:ext cx="2575034" cy="365760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gradFill flip="none" rotWithShape="1">
            <a:gsLst>
              <a:gs pos="0">
                <a:srgbClr val="FCFEA0">
                  <a:shade val="30000"/>
                  <a:satMod val="115000"/>
                </a:srgbClr>
              </a:gs>
              <a:gs pos="50000">
                <a:srgbClr val="FCFEA0">
                  <a:shade val="67500"/>
                  <a:satMod val="115000"/>
                </a:srgbClr>
              </a:gs>
              <a:gs pos="100000">
                <a:srgbClr val="FCFEA0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spcBef>
                <a:spcPct val="0"/>
              </a:spcBef>
              <a:defRPr/>
            </a:pPr>
            <a:endParaRPr lang="en-US" sz="1200">
              <a:solidFill>
                <a:srgbClr val="4D4D4D"/>
              </a:solidFill>
              <a:latin typeface="+mn-lt"/>
              <a:cs typeface="Arial" pitchFamily="34" charset="0"/>
            </a:endParaRPr>
          </a:p>
          <a:p>
            <a:pPr>
              <a:spcBef>
                <a:spcPct val="0"/>
              </a:spcBef>
              <a:defRPr/>
            </a:pPr>
            <a:endParaRPr lang="en-US" sz="1200">
              <a:solidFill>
                <a:srgbClr val="4D4D4D"/>
              </a:solidFill>
              <a:latin typeface="+mn-lt"/>
              <a:cs typeface="Arial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en-US" sz="1200">
                <a:solidFill>
                  <a:srgbClr val="4D4D4D"/>
                </a:solidFill>
                <a:latin typeface="+mn-lt"/>
                <a:cs typeface="Arial" pitchFamily="34" charset="0"/>
              </a:rPr>
              <a:t>  </a:t>
            </a:r>
          </a:p>
        </p:txBody>
      </p:sp>
      <p:pic>
        <p:nvPicPr>
          <p:cNvPr id="8" name="Picture 7" descr="Convedia's carrier class CMS-6000 Media Serv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37599" y="4205181"/>
            <a:ext cx="533400" cy="221033"/>
          </a:xfrm>
          <a:prstGeom prst="rect">
            <a:avLst/>
          </a:prstGeom>
          <a:solidFill>
            <a:srgbClr val="3617A9"/>
          </a:solidFill>
          <a:ln>
            <a:noFill/>
          </a:ln>
        </p:spPr>
      </p:pic>
      <p:pic>
        <p:nvPicPr>
          <p:cNvPr id="9" name="Picture 8" descr="Convedia's carrier class CMS-6000 Media Serv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04299" y="3169758"/>
            <a:ext cx="533400" cy="221033"/>
          </a:xfrm>
          <a:prstGeom prst="rect">
            <a:avLst/>
          </a:prstGeom>
          <a:solidFill>
            <a:srgbClr val="3617A9"/>
          </a:solidFill>
          <a:ln>
            <a:noFill/>
          </a:ln>
        </p:spPr>
      </p:pic>
      <p:pic>
        <p:nvPicPr>
          <p:cNvPr id="10" name="Picture 9" descr="Convedia's carrier class CMS-6000 Media Serv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37599" y="2161228"/>
            <a:ext cx="533400" cy="221033"/>
          </a:xfrm>
          <a:prstGeom prst="rect">
            <a:avLst/>
          </a:prstGeom>
          <a:solidFill>
            <a:srgbClr val="3617A9"/>
          </a:solidFill>
          <a:ln>
            <a:noFill/>
          </a:ln>
        </p:spPr>
      </p:pic>
      <p:pic>
        <p:nvPicPr>
          <p:cNvPr id="11" name="Picture 10" descr="Convedia's carrier class CMS-6000 Media Serv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9774" y="3774875"/>
            <a:ext cx="533400" cy="221033"/>
          </a:xfrm>
          <a:prstGeom prst="rect">
            <a:avLst/>
          </a:prstGeom>
          <a:solidFill>
            <a:srgbClr val="3617A9"/>
          </a:solidFill>
          <a:ln>
            <a:noFill/>
          </a:ln>
        </p:spPr>
      </p:pic>
      <p:grpSp>
        <p:nvGrpSpPr>
          <p:cNvPr id="12" name="Group 149"/>
          <p:cNvGrpSpPr>
            <a:grpSpLocks/>
          </p:cNvGrpSpPr>
          <p:nvPr/>
        </p:nvGrpSpPr>
        <p:grpSpPr bwMode="auto">
          <a:xfrm>
            <a:off x="1285991" y="2502675"/>
            <a:ext cx="228600" cy="380999"/>
            <a:chOff x="3868" y="2719"/>
            <a:chExt cx="256" cy="397"/>
          </a:xfrm>
          <a:solidFill>
            <a:srgbClr val="0070C0"/>
          </a:solidFill>
        </p:grpSpPr>
        <p:grpSp>
          <p:nvGrpSpPr>
            <p:cNvPr id="13" name="Group 150"/>
            <p:cNvGrpSpPr>
              <a:grpSpLocks/>
            </p:cNvGrpSpPr>
            <p:nvPr/>
          </p:nvGrpSpPr>
          <p:grpSpPr bwMode="auto">
            <a:xfrm>
              <a:off x="3868" y="2719"/>
              <a:ext cx="256" cy="397"/>
              <a:chOff x="3868" y="2719"/>
              <a:chExt cx="256" cy="397"/>
            </a:xfrm>
            <a:grpFill/>
          </p:grpSpPr>
          <p:sp>
            <p:nvSpPr>
              <p:cNvPr id="23" name="AutoShape 151"/>
              <p:cNvSpPr>
                <a:spLocks noChangeArrowheads="1"/>
              </p:cNvSpPr>
              <p:nvPr/>
            </p:nvSpPr>
            <p:spPr bwMode="auto">
              <a:xfrm>
                <a:off x="3868" y="2719"/>
                <a:ext cx="256" cy="397"/>
              </a:xfrm>
              <a:prstGeom prst="cube">
                <a:avLst>
                  <a:gd name="adj" fmla="val 24986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200" dirty="0">
                  <a:latin typeface="+mn-lt"/>
                </a:endParaRPr>
              </a:p>
            </p:txBody>
          </p:sp>
          <p:sp>
            <p:nvSpPr>
              <p:cNvPr id="24" name="Line 152"/>
              <p:cNvSpPr>
                <a:spLocks noChangeShapeType="1"/>
              </p:cNvSpPr>
              <p:nvPr/>
            </p:nvSpPr>
            <p:spPr bwMode="auto">
              <a:xfrm>
                <a:off x="3869" y="2814"/>
                <a:ext cx="0" cy="301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 sz="1200" dirty="0">
                  <a:latin typeface="+mn-lt"/>
                </a:endParaRPr>
              </a:p>
            </p:txBody>
          </p:sp>
        </p:grpSp>
        <p:sp>
          <p:nvSpPr>
            <p:cNvPr id="14" name="Line 153"/>
            <p:cNvSpPr>
              <a:spLocks noChangeShapeType="1"/>
            </p:cNvSpPr>
            <p:nvPr/>
          </p:nvSpPr>
          <p:spPr bwMode="auto">
            <a:xfrm>
              <a:off x="3873" y="309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5" name="Line 154"/>
            <p:cNvSpPr>
              <a:spLocks noChangeShapeType="1"/>
            </p:cNvSpPr>
            <p:nvPr/>
          </p:nvSpPr>
          <p:spPr bwMode="auto">
            <a:xfrm>
              <a:off x="3873" y="307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6" name="Line 155"/>
            <p:cNvSpPr>
              <a:spLocks noChangeShapeType="1"/>
            </p:cNvSpPr>
            <p:nvPr/>
          </p:nvSpPr>
          <p:spPr bwMode="auto">
            <a:xfrm>
              <a:off x="3873" y="3061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7" name="Line 156"/>
            <p:cNvSpPr>
              <a:spLocks noChangeShapeType="1"/>
            </p:cNvSpPr>
            <p:nvPr/>
          </p:nvSpPr>
          <p:spPr bwMode="auto">
            <a:xfrm>
              <a:off x="3873" y="3040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8" name="Rectangle 157"/>
            <p:cNvSpPr>
              <a:spLocks noChangeArrowheads="1"/>
            </p:cNvSpPr>
            <p:nvPr/>
          </p:nvSpPr>
          <p:spPr bwMode="auto">
            <a:xfrm>
              <a:off x="3878" y="2821"/>
              <a:ext cx="180" cy="2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9" name="Rectangle 158"/>
            <p:cNvSpPr>
              <a:spLocks noChangeArrowheads="1"/>
            </p:cNvSpPr>
            <p:nvPr/>
          </p:nvSpPr>
          <p:spPr bwMode="auto">
            <a:xfrm>
              <a:off x="3934" y="2831"/>
              <a:ext cx="74" cy="1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20" name="Oval 159"/>
            <p:cNvSpPr>
              <a:spLocks noChangeArrowheads="1"/>
            </p:cNvSpPr>
            <p:nvPr/>
          </p:nvSpPr>
          <p:spPr bwMode="auto">
            <a:xfrm>
              <a:off x="3880" y="2881"/>
              <a:ext cx="20" cy="1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21" name="Oval 160"/>
            <p:cNvSpPr>
              <a:spLocks noChangeArrowheads="1"/>
            </p:cNvSpPr>
            <p:nvPr/>
          </p:nvSpPr>
          <p:spPr bwMode="auto">
            <a:xfrm>
              <a:off x="3880" y="2912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22" name="Oval 161"/>
            <p:cNvSpPr>
              <a:spLocks noChangeArrowheads="1"/>
            </p:cNvSpPr>
            <p:nvPr/>
          </p:nvSpPr>
          <p:spPr bwMode="auto">
            <a:xfrm>
              <a:off x="3880" y="2939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</p:grpSp>
      <p:sp>
        <p:nvSpPr>
          <p:cNvPr id="25" name="Can 24"/>
          <p:cNvSpPr/>
          <p:nvPr/>
        </p:nvSpPr>
        <p:spPr bwMode="auto">
          <a:xfrm rot="16200000">
            <a:off x="3842008" y="2713185"/>
            <a:ext cx="1035424" cy="1948567"/>
          </a:xfrm>
          <a:prstGeom prst="can">
            <a:avLst/>
          </a:prstGeom>
          <a:solidFill>
            <a:srgbClr val="FCFE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sz="1200" smtClean="0">
              <a:solidFill>
                <a:srgbClr val="4D4D4D"/>
              </a:solidFill>
              <a:latin typeface="+mn-lt"/>
              <a:cs typeface="Arial" pitchFamily="34" charset="0"/>
            </a:endParaRPr>
          </a:p>
        </p:txBody>
      </p:sp>
      <p:pic>
        <p:nvPicPr>
          <p:cNvPr id="26" name="Picture 25" descr="Convedia's carrier class CMS-6000 Media Serv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3304" y="4798248"/>
            <a:ext cx="533400" cy="221033"/>
          </a:xfrm>
          <a:prstGeom prst="rect">
            <a:avLst/>
          </a:prstGeom>
          <a:solidFill>
            <a:srgbClr val="3617A9"/>
          </a:solidFill>
          <a:ln>
            <a:noFill/>
          </a:ln>
        </p:spPr>
      </p:pic>
      <p:pic>
        <p:nvPicPr>
          <p:cNvPr id="27" name="Picture 26" descr="Convedia's carrier class CMS-6000 Media Serv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64286" y="4205181"/>
            <a:ext cx="533400" cy="221033"/>
          </a:xfrm>
          <a:prstGeom prst="rect">
            <a:avLst/>
          </a:prstGeom>
          <a:solidFill>
            <a:srgbClr val="3617A9"/>
          </a:solidFill>
          <a:ln>
            <a:noFill/>
          </a:ln>
        </p:spPr>
      </p:pic>
      <p:pic>
        <p:nvPicPr>
          <p:cNvPr id="28" name="Picture 27" descr="Convedia's carrier class CMS-6000 Media Serv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83161" y="2271744"/>
            <a:ext cx="533400" cy="221033"/>
          </a:xfrm>
          <a:prstGeom prst="rect">
            <a:avLst/>
          </a:prstGeom>
          <a:solidFill>
            <a:srgbClr val="3617A9"/>
          </a:solidFill>
          <a:ln>
            <a:noFill/>
          </a:ln>
        </p:spPr>
      </p:pic>
      <p:grpSp>
        <p:nvGrpSpPr>
          <p:cNvPr id="29" name="Group 149"/>
          <p:cNvGrpSpPr>
            <a:grpSpLocks/>
          </p:cNvGrpSpPr>
          <p:nvPr/>
        </p:nvGrpSpPr>
        <p:grpSpPr bwMode="auto">
          <a:xfrm>
            <a:off x="6530979" y="3298179"/>
            <a:ext cx="228600" cy="380999"/>
            <a:chOff x="3868" y="2719"/>
            <a:chExt cx="256" cy="397"/>
          </a:xfrm>
          <a:solidFill>
            <a:srgbClr val="FFCC66"/>
          </a:solidFill>
        </p:grpSpPr>
        <p:grpSp>
          <p:nvGrpSpPr>
            <p:cNvPr id="30" name="Group 150"/>
            <p:cNvGrpSpPr>
              <a:grpSpLocks/>
            </p:cNvGrpSpPr>
            <p:nvPr/>
          </p:nvGrpSpPr>
          <p:grpSpPr bwMode="auto">
            <a:xfrm>
              <a:off x="3868" y="2719"/>
              <a:ext cx="256" cy="397"/>
              <a:chOff x="3868" y="2719"/>
              <a:chExt cx="256" cy="397"/>
            </a:xfrm>
            <a:grpFill/>
          </p:grpSpPr>
          <p:sp>
            <p:nvSpPr>
              <p:cNvPr id="40" name="AutoShape 151"/>
              <p:cNvSpPr>
                <a:spLocks noChangeArrowheads="1"/>
              </p:cNvSpPr>
              <p:nvPr/>
            </p:nvSpPr>
            <p:spPr bwMode="auto">
              <a:xfrm>
                <a:off x="3868" y="2719"/>
                <a:ext cx="256" cy="397"/>
              </a:xfrm>
              <a:prstGeom prst="cube">
                <a:avLst>
                  <a:gd name="adj" fmla="val 24986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200" dirty="0">
                  <a:latin typeface="+mn-lt"/>
                </a:endParaRPr>
              </a:p>
            </p:txBody>
          </p:sp>
          <p:sp>
            <p:nvSpPr>
              <p:cNvPr id="41" name="Line 152"/>
              <p:cNvSpPr>
                <a:spLocks noChangeShapeType="1"/>
              </p:cNvSpPr>
              <p:nvPr/>
            </p:nvSpPr>
            <p:spPr bwMode="auto">
              <a:xfrm>
                <a:off x="3869" y="2814"/>
                <a:ext cx="0" cy="301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 sz="1200" dirty="0">
                  <a:latin typeface="+mn-lt"/>
                </a:endParaRPr>
              </a:p>
            </p:txBody>
          </p:sp>
        </p:grpSp>
        <p:sp>
          <p:nvSpPr>
            <p:cNvPr id="31" name="Line 153"/>
            <p:cNvSpPr>
              <a:spLocks noChangeShapeType="1"/>
            </p:cNvSpPr>
            <p:nvPr/>
          </p:nvSpPr>
          <p:spPr bwMode="auto">
            <a:xfrm>
              <a:off x="3873" y="309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32" name="Line 154"/>
            <p:cNvSpPr>
              <a:spLocks noChangeShapeType="1"/>
            </p:cNvSpPr>
            <p:nvPr/>
          </p:nvSpPr>
          <p:spPr bwMode="auto">
            <a:xfrm>
              <a:off x="3873" y="307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33" name="Line 155"/>
            <p:cNvSpPr>
              <a:spLocks noChangeShapeType="1"/>
            </p:cNvSpPr>
            <p:nvPr/>
          </p:nvSpPr>
          <p:spPr bwMode="auto">
            <a:xfrm>
              <a:off x="3873" y="3061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34" name="Line 156"/>
            <p:cNvSpPr>
              <a:spLocks noChangeShapeType="1"/>
            </p:cNvSpPr>
            <p:nvPr/>
          </p:nvSpPr>
          <p:spPr bwMode="auto">
            <a:xfrm>
              <a:off x="3873" y="3040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35" name="Rectangle 157"/>
            <p:cNvSpPr>
              <a:spLocks noChangeArrowheads="1"/>
            </p:cNvSpPr>
            <p:nvPr/>
          </p:nvSpPr>
          <p:spPr bwMode="auto">
            <a:xfrm>
              <a:off x="3878" y="2821"/>
              <a:ext cx="180" cy="2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36" name="Rectangle 158"/>
            <p:cNvSpPr>
              <a:spLocks noChangeArrowheads="1"/>
            </p:cNvSpPr>
            <p:nvPr/>
          </p:nvSpPr>
          <p:spPr bwMode="auto">
            <a:xfrm>
              <a:off x="3934" y="2831"/>
              <a:ext cx="74" cy="1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37" name="Oval 159"/>
            <p:cNvSpPr>
              <a:spLocks noChangeArrowheads="1"/>
            </p:cNvSpPr>
            <p:nvPr/>
          </p:nvSpPr>
          <p:spPr bwMode="auto">
            <a:xfrm>
              <a:off x="3880" y="2881"/>
              <a:ext cx="20" cy="1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38" name="Oval 160"/>
            <p:cNvSpPr>
              <a:spLocks noChangeArrowheads="1"/>
            </p:cNvSpPr>
            <p:nvPr/>
          </p:nvSpPr>
          <p:spPr bwMode="auto">
            <a:xfrm>
              <a:off x="3880" y="2912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39" name="Oval 161"/>
            <p:cNvSpPr>
              <a:spLocks noChangeArrowheads="1"/>
            </p:cNvSpPr>
            <p:nvPr/>
          </p:nvSpPr>
          <p:spPr bwMode="auto">
            <a:xfrm>
              <a:off x="3880" y="2939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</p:grpSp>
      <p:grpSp>
        <p:nvGrpSpPr>
          <p:cNvPr id="42" name="Group 149"/>
          <p:cNvGrpSpPr>
            <a:grpSpLocks/>
          </p:cNvGrpSpPr>
          <p:nvPr/>
        </p:nvGrpSpPr>
        <p:grpSpPr bwMode="auto">
          <a:xfrm>
            <a:off x="2156692" y="3450579"/>
            <a:ext cx="228600" cy="380999"/>
            <a:chOff x="3868" y="2719"/>
            <a:chExt cx="256" cy="397"/>
          </a:xfrm>
          <a:solidFill>
            <a:srgbClr val="0070C0"/>
          </a:solidFill>
        </p:grpSpPr>
        <p:grpSp>
          <p:nvGrpSpPr>
            <p:cNvPr id="43" name="Group 150"/>
            <p:cNvGrpSpPr>
              <a:grpSpLocks/>
            </p:cNvGrpSpPr>
            <p:nvPr/>
          </p:nvGrpSpPr>
          <p:grpSpPr bwMode="auto">
            <a:xfrm>
              <a:off x="3868" y="2719"/>
              <a:ext cx="256" cy="397"/>
              <a:chOff x="3868" y="2719"/>
              <a:chExt cx="256" cy="397"/>
            </a:xfrm>
            <a:grpFill/>
          </p:grpSpPr>
          <p:sp>
            <p:nvSpPr>
              <p:cNvPr id="53" name="AutoShape 151"/>
              <p:cNvSpPr>
                <a:spLocks noChangeArrowheads="1"/>
              </p:cNvSpPr>
              <p:nvPr/>
            </p:nvSpPr>
            <p:spPr bwMode="auto">
              <a:xfrm>
                <a:off x="3868" y="2719"/>
                <a:ext cx="256" cy="397"/>
              </a:xfrm>
              <a:prstGeom prst="cube">
                <a:avLst>
                  <a:gd name="adj" fmla="val 24986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200" dirty="0">
                  <a:latin typeface="+mn-lt"/>
                </a:endParaRPr>
              </a:p>
            </p:txBody>
          </p:sp>
          <p:sp>
            <p:nvSpPr>
              <p:cNvPr id="54" name="Line 152"/>
              <p:cNvSpPr>
                <a:spLocks noChangeShapeType="1"/>
              </p:cNvSpPr>
              <p:nvPr/>
            </p:nvSpPr>
            <p:spPr bwMode="auto">
              <a:xfrm>
                <a:off x="3869" y="2814"/>
                <a:ext cx="0" cy="301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 sz="1200" dirty="0">
                  <a:latin typeface="+mn-lt"/>
                </a:endParaRPr>
              </a:p>
            </p:txBody>
          </p:sp>
        </p:grpSp>
        <p:sp>
          <p:nvSpPr>
            <p:cNvPr id="44" name="Line 153"/>
            <p:cNvSpPr>
              <a:spLocks noChangeShapeType="1"/>
            </p:cNvSpPr>
            <p:nvPr/>
          </p:nvSpPr>
          <p:spPr bwMode="auto">
            <a:xfrm>
              <a:off x="3873" y="309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45" name="Line 154"/>
            <p:cNvSpPr>
              <a:spLocks noChangeShapeType="1"/>
            </p:cNvSpPr>
            <p:nvPr/>
          </p:nvSpPr>
          <p:spPr bwMode="auto">
            <a:xfrm>
              <a:off x="3873" y="307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46" name="Line 155"/>
            <p:cNvSpPr>
              <a:spLocks noChangeShapeType="1"/>
            </p:cNvSpPr>
            <p:nvPr/>
          </p:nvSpPr>
          <p:spPr bwMode="auto">
            <a:xfrm>
              <a:off x="3873" y="3061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47" name="Line 156"/>
            <p:cNvSpPr>
              <a:spLocks noChangeShapeType="1"/>
            </p:cNvSpPr>
            <p:nvPr/>
          </p:nvSpPr>
          <p:spPr bwMode="auto">
            <a:xfrm>
              <a:off x="3873" y="3040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48" name="Rectangle 157"/>
            <p:cNvSpPr>
              <a:spLocks noChangeArrowheads="1"/>
            </p:cNvSpPr>
            <p:nvPr/>
          </p:nvSpPr>
          <p:spPr bwMode="auto">
            <a:xfrm>
              <a:off x="3878" y="2821"/>
              <a:ext cx="180" cy="2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49" name="Rectangle 158"/>
            <p:cNvSpPr>
              <a:spLocks noChangeArrowheads="1"/>
            </p:cNvSpPr>
            <p:nvPr/>
          </p:nvSpPr>
          <p:spPr bwMode="auto">
            <a:xfrm>
              <a:off x="3934" y="2831"/>
              <a:ext cx="74" cy="1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50" name="Oval 159"/>
            <p:cNvSpPr>
              <a:spLocks noChangeArrowheads="1"/>
            </p:cNvSpPr>
            <p:nvPr/>
          </p:nvSpPr>
          <p:spPr bwMode="auto">
            <a:xfrm>
              <a:off x="3880" y="2881"/>
              <a:ext cx="20" cy="1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51" name="Oval 160"/>
            <p:cNvSpPr>
              <a:spLocks noChangeArrowheads="1"/>
            </p:cNvSpPr>
            <p:nvPr/>
          </p:nvSpPr>
          <p:spPr bwMode="auto">
            <a:xfrm>
              <a:off x="3880" y="2912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52" name="Oval 161"/>
            <p:cNvSpPr>
              <a:spLocks noChangeArrowheads="1"/>
            </p:cNvSpPr>
            <p:nvPr/>
          </p:nvSpPr>
          <p:spPr bwMode="auto">
            <a:xfrm>
              <a:off x="3880" y="2939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</p:grpSp>
      <p:grpSp>
        <p:nvGrpSpPr>
          <p:cNvPr id="55" name="Group 149"/>
          <p:cNvGrpSpPr>
            <a:grpSpLocks/>
          </p:cNvGrpSpPr>
          <p:nvPr/>
        </p:nvGrpSpPr>
        <p:grpSpPr bwMode="auto">
          <a:xfrm>
            <a:off x="2309092" y="3602979"/>
            <a:ext cx="228600" cy="380999"/>
            <a:chOff x="3868" y="2719"/>
            <a:chExt cx="256" cy="397"/>
          </a:xfrm>
          <a:solidFill>
            <a:srgbClr val="0070C0"/>
          </a:solidFill>
        </p:grpSpPr>
        <p:grpSp>
          <p:nvGrpSpPr>
            <p:cNvPr id="56" name="Group 150"/>
            <p:cNvGrpSpPr>
              <a:grpSpLocks/>
            </p:cNvGrpSpPr>
            <p:nvPr/>
          </p:nvGrpSpPr>
          <p:grpSpPr bwMode="auto">
            <a:xfrm>
              <a:off x="3868" y="2719"/>
              <a:ext cx="256" cy="397"/>
              <a:chOff x="3868" y="2719"/>
              <a:chExt cx="256" cy="397"/>
            </a:xfrm>
            <a:grpFill/>
          </p:grpSpPr>
          <p:sp>
            <p:nvSpPr>
              <p:cNvPr id="66" name="AutoShape 151"/>
              <p:cNvSpPr>
                <a:spLocks noChangeArrowheads="1"/>
              </p:cNvSpPr>
              <p:nvPr/>
            </p:nvSpPr>
            <p:spPr bwMode="auto">
              <a:xfrm>
                <a:off x="3868" y="2719"/>
                <a:ext cx="256" cy="397"/>
              </a:xfrm>
              <a:prstGeom prst="cube">
                <a:avLst>
                  <a:gd name="adj" fmla="val 24986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200" dirty="0">
                  <a:latin typeface="+mn-lt"/>
                </a:endParaRPr>
              </a:p>
            </p:txBody>
          </p:sp>
          <p:sp>
            <p:nvSpPr>
              <p:cNvPr id="67" name="Line 152"/>
              <p:cNvSpPr>
                <a:spLocks noChangeShapeType="1"/>
              </p:cNvSpPr>
              <p:nvPr/>
            </p:nvSpPr>
            <p:spPr bwMode="auto">
              <a:xfrm>
                <a:off x="3869" y="2814"/>
                <a:ext cx="0" cy="301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 sz="1200" dirty="0">
                  <a:latin typeface="+mn-lt"/>
                </a:endParaRPr>
              </a:p>
            </p:txBody>
          </p:sp>
        </p:grpSp>
        <p:sp>
          <p:nvSpPr>
            <p:cNvPr id="57" name="Line 153"/>
            <p:cNvSpPr>
              <a:spLocks noChangeShapeType="1"/>
            </p:cNvSpPr>
            <p:nvPr/>
          </p:nvSpPr>
          <p:spPr bwMode="auto">
            <a:xfrm>
              <a:off x="3873" y="309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58" name="Line 154"/>
            <p:cNvSpPr>
              <a:spLocks noChangeShapeType="1"/>
            </p:cNvSpPr>
            <p:nvPr/>
          </p:nvSpPr>
          <p:spPr bwMode="auto">
            <a:xfrm>
              <a:off x="3873" y="307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59" name="Line 155"/>
            <p:cNvSpPr>
              <a:spLocks noChangeShapeType="1"/>
            </p:cNvSpPr>
            <p:nvPr/>
          </p:nvSpPr>
          <p:spPr bwMode="auto">
            <a:xfrm>
              <a:off x="3873" y="3061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60" name="Line 156"/>
            <p:cNvSpPr>
              <a:spLocks noChangeShapeType="1"/>
            </p:cNvSpPr>
            <p:nvPr/>
          </p:nvSpPr>
          <p:spPr bwMode="auto">
            <a:xfrm>
              <a:off x="3873" y="3040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61" name="Rectangle 157"/>
            <p:cNvSpPr>
              <a:spLocks noChangeArrowheads="1"/>
            </p:cNvSpPr>
            <p:nvPr/>
          </p:nvSpPr>
          <p:spPr bwMode="auto">
            <a:xfrm>
              <a:off x="3878" y="2821"/>
              <a:ext cx="180" cy="2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62" name="Rectangle 158"/>
            <p:cNvSpPr>
              <a:spLocks noChangeArrowheads="1"/>
            </p:cNvSpPr>
            <p:nvPr/>
          </p:nvSpPr>
          <p:spPr bwMode="auto">
            <a:xfrm>
              <a:off x="3934" y="2831"/>
              <a:ext cx="74" cy="1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63" name="Oval 159"/>
            <p:cNvSpPr>
              <a:spLocks noChangeArrowheads="1"/>
            </p:cNvSpPr>
            <p:nvPr/>
          </p:nvSpPr>
          <p:spPr bwMode="auto">
            <a:xfrm>
              <a:off x="3880" y="2881"/>
              <a:ext cx="20" cy="1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64" name="Oval 160"/>
            <p:cNvSpPr>
              <a:spLocks noChangeArrowheads="1"/>
            </p:cNvSpPr>
            <p:nvPr/>
          </p:nvSpPr>
          <p:spPr bwMode="auto">
            <a:xfrm>
              <a:off x="3880" y="2912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65" name="Oval 161"/>
            <p:cNvSpPr>
              <a:spLocks noChangeArrowheads="1"/>
            </p:cNvSpPr>
            <p:nvPr/>
          </p:nvSpPr>
          <p:spPr bwMode="auto">
            <a:xfrm>
              <a:off x="3880" y="2939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</p:grpSp>
      <p:grpSp>
        <p:nvGrpSpPr>
          <p:cNvPr id="68" name="Group 149"/>
          <p:cNvGrpSpPr>
            <a:grpSpLocks/>
          </p:cNvGrpSpPr>
          <p:nvPr/>
        </p:nvGrpSpPr>
        <p:grpSpPr bwMode="auto">
          <a:xfrm>
            <a:off x="6949986" y="2345284"/>
            <a:ext cx="228600" cy="380999"/>
            <a:chOff x="3868" y="2719"/>
            <a:chExt cx="256" cy="397"/>
          </a:xfrm>
          <a:solidFill>
            <a:srgbClr val="FFCC66"/>
          </a:solidFill>
        </p:grpSpPr>
        <p:grpSp>
          <p:nvGrpSpPr>
            <p:cNvPr id="69" name="Group 150"/>
            <p:cNvGrpSpPr>
              <a:grpSpLocks/>
            </p:cNvGrpSpPr>
            <p:nvPr/>
          </p:nvGrpSpPr>
          <p:grpSpPr bwMode="auto">
            <a:xfrm>
              <a:off x="3868" y="2719"/>
              <a:ext cx="256" cy="397"/>
              <a:chOff x="3868" y="2719"/>
              <a:chExt cx="256" cy="397"/>
            </a:xfrm>
            <a:grpFill/>
          </p:grpSpPr>
          <p:sp>
            <p:nvSpPr>
              <p:cNvPr id="79" name="AutoShape 151"/>
              <p:cNvSpPr>
                <a:spLocks noChangeArrowheads="1"/>
              </p:cNvSpPr>
              <p:nvPr/>
            </p:nvSpPr>
            <p:spPr bwMode="auto">
              <a:xfrm>
                <a:off x="3868" y="2719"/>
                <a:ext cx="256" cy="397"/>
              </a:xfrm>
              <a:prstGeom prst="cube">
                <a:avLst>
                  <a:gd name="adj" fmla="val 24986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200" dirty="0">
                  <a:latin typeface="+mn-lt"/>
                </a:endParaRPr>
              </a:p>
            </p:txBody>
          </p:sp>
          <p:sp>
            <p:nvSpPr>
              <p:cNvPr id="80" name="Line 152"/>
              <p:cNvSpPr>
                <a:spLocks noChangeShapeType="1"/>
              </p:cNvSpPr>
              <p:nvPr/>
            </p:nvSpPr>
            <p:spPr bwMode="auto">
              <a:xfrm>
                <a:off x="3869" y="2814"/>
                <a:ext cx="0" cy="301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 sz="1200" dirty="0">
                  <a:latin typeface="+mn-lt"/>
                </a:endParaRPr>
              </a:p>
            </p:txBody>
          </p:sp>
        </p:grpSp>
        <p:sp>
          <p:nvSpPr>
            <p:cNvPr id="70" name="Line 153"/>
            <p:cNvSpPr>
              <a:spLocks noChangeShapeType="1"/>
            </p:cNvSpPr>
            <p:nvPr/>
          </p:nvSpPr>
          <p:spPr bwMode="auto">
            <a:xfrm>
              <a:off x="3873" y="309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71" name="Line 154"/>
            <p:cNvSpPr>
              <a:spLocks noChangeShapeType="1"/>
            </p:cNvSpPr>
            <p:nvPr/>
          </p:nvSpPr>
          <p:spPr bwMode="auto">
            <a:xfrm>
              <a:off x="3873" y="307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72" name="Line 155"/>
            <p:cNvSpPr>
              <a:spLocks noChangeShapeType="1"/>
            </p:cNvSpPr>
            <p:nvPr/>
          </p:nvSpPr>
          <p:spPr bwMode="auto">
            <a:xfrm>
              <a:off x="3873" y="3061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73" name="Line 156"/>
            <p:cNvSpPr>
              <a:spLocks noChangeShapeType="1"/>
            </p:cNvSpPr>
            <p:nvPr/>
          </p:nvSpPr>
          <p:spPr bwMode="auto">
            <a:xfrm>
              <a:off x="3873" y="3040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74" name="Rectangle 157"/>
            <p:cNvSpPr>
              <a:spLocks noChangeArrowheads="1"/>
            </p:cNvSpPr>
            <p:nvPr/>
          </p:nvSpPr>
          <p:spPr bwMode="auto">
            <a:xfrm>
              <a:off x="3878" y="2821"/>
              <a:ext cx="180" cy="2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75" name="Rectangle 158"/>
            <p:cNvSpPr>
              <a:spLocks noChangeArrowheads="1"/>
            </p:cNvSpPr>
            <p:nvPr/>
          </p:nvSpPr>
          <p:spPr bwMode="auto">
            <a:xfrm>
              <a:off x="3934" y="2831"/>
              <a:ext cx="74" cy="1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76" name="Oval 159"/>
            <p:cNvSpPr>
              <a:spLocks noChangeArrowheads="1"/>
            </p:cNvSpPr>
            <p:nvPr/>
          </p:nvSpPr>
          <p:spPr bwMode="auto">
            <a:xfrm>
              <a:off x="3880" y="2881"/>
              <a:ext cx="20" cy="1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77" name="Oval 160"/>
            <p:cNvSpPr>
              <a:spLocks noChangeArrowheads="1"/>
            </p:cNvSpPr>
            <p:nvPr/>
          </p:nvSpPr>
          <p:spPr bwMode="auto">
            <a:xfrm>
              <a:off x="3880" y="2912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78" name="Oval 161"/>
            <p:cNvSpPr>
              <a:spLocks noChangeArrowheads="1"/>
            </p:cNvSpPr>
            <p:nvPr/>
          </p:nvSpPr>
          <p:spPr bwMode="auto">
            <a:xfrm>
              <a:off x="3880" y="2939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</p:grpSp>
      <p:pic>
        <p:nvPicPr>
          <p:cNvPr id="81" name="Picture 28" descr="dell-mini-netbooks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1" y="2005228"/>
            <a:ext cx="533400" cy="75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" name="Picture 28" descr="dell-mini-netbooks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98852" y="5098027"/>
            <a:ext cx="533400" cy="75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" name="Picture 82" descr="Convedia's carrier class CMS-6000 Media Serv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6461" y="4315698"/>
            <a:ext cx="533400" cy="221033"/>
          </a:xfrm>
          <a:prstGeom prst="rect">
            <a:avLst/>
          </a:prstGeom>
          <a:solidFill>
            <a:srgbClr val="3617A9"/>
          </a:solidFill>
          <a:ln>
            <a:noFill/>
          </a:ln>
        </p:spPr>
      </p:pic>
      <p:grpSp>
        <p:nvGrpSpPr>
          <p:cNvPr id="84" name="Group 170"/>
          <p:cNvGrpSpPr/>
          <p:nvPr/>
        </p:nvGrpSpPr>
        <p:grpSpPr>
          <a:xfrm>
            <a:off x="3071001" y="4469850"/>
            <a:ext cx="612239" cy="758704"/>
            <a:chOff x="3086101" y="315811"/>
            <a:chExt cx="1737174" cy="2455825"/>
          </a:xfrm>
        </p:grpSpPr>
        <p:pic>
          <p:nvPicPr>
            <p:cNvPr id="85" name="Picture 28" descr="dell-mini-netbooks.gif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086101" y="315811"/>
              <a:ext cx="1737174" cy="2455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6" name="Rectangle 85"/>
            <p:cNvSpPr/>
            <p:nvPr/>
          </p:nvSpPr>
          <p:spPr bwMode="auto">
            <a:xfrm rot="720000">
              <a:off x="3825874" y="943253"/>
              <a:ext cx="731520" cy="45560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200" smtClean="0">
                <a:solidFill>
                  <a:srgbClr val="4D4D4D"/>
                </a:solidFill>
                <a:latin typeface="+mn-lt"/>
                <a:cs typeface="Arial" pitchFamily="34" charset="0"/>
              </a:endParaRPr>
            </a:p>
          </p:txBody>
        </p:sp>
      </p:grpSp>
      <p:grpSp>
        <p:nvGrpSpPr>
          <p:cNvPr id="87" name="Group 171"/>
          <p:cNvGrpSpPr/>
          <p:nvPr/>
        </p:nvGrpSpPr>
        <p:grpSpPr>
          <a:xfrm>
            <a:off x="717099" y="4929449"/>
            <a:ext cx="612239" cy="758704"/>
            <a:chOff x="3086101" y="315811"/>
            <a:chExt cx="1737174" cy="2455825"/>
          </a:xfrm>
        </p:grpSpPr>
        <p:pic>
          <p:nvPicPr>
            <p:cNvPr id="88" name="Picture 28" descr="dell-mini-netbooks.gif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086101" y="315811"/>
              <a:ext cx="1737174" cy="2455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9" name="Rectangle 88"/>
            <p:cNvSpPr/>
            <p:nvPr/>
          </p:nvSpPr>
          <p:spPr bwMode="auto">
            <a:xfrm rot="720000">
              <a:off x="3825874" y="943253"/>
              <a:ext cx="731520" cy="45560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200" smtClean="0">
                <a:solidFill>
                  <a:srgbClr val="4D4D4D"/>
                </a:solidFill>
                <a:latin typeface="+mn-lt"/>
                <a:cs typeface="Arial" pitchFamily="34" charset="0"/>
              </a:endParaRPr>
            </a:p>
          </p:txBody>
        </p:sp>
      </p:grpSp>
      <p:cxnSp>
        <p:nvCxnSpPr>
          <p:cNvPr id="90" name="Straight Connector 89"/>
          <p:cNvCxnSpPr>
            <a:endCxn id="5" idx="0"/>
          </p:cNvCxnSpPr>
          <p:nvPr/>
        </p:nvCxnSpPr>
        <p:spPr bwMode="auto">
          <a:xfrm rot="5400000" flipH="1" flipV="1">
            <a:off x="1309044" y="4610559"/>
            <a:ext cx="326584" cy="701961"/>
          </a:xfrm>
          <a:prstGeom prst="line">
            <a:avLst/>
          </a:prstGeom>
          <a:solidFill>
            <a:srgbClr val="A0FE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1" name="Picture 28" descr="dell-mini-netbooks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03586" y="4469852"/>
            <a:ext cx="533400" cy="75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2" name="Straight Connector 91"/>
          <p:cNvCxnSpPr/>
          <p:nvPr/>
        </p:nvCxnSpPr>
        <p:spPr bwMode="auto">
          <a:xfrm>
            <a:off x="7463147" y="4426214"/>
            <a:ext cx="445889" cy="224118"/>
          </a:xfrm>
          <a:prstGeom prst="line">
            <a:avLst/>
          </a:prstGeom>
          <a:solidFill>
            <a:srgbClr val="A0FEBD"/>
          </a:solidFill>
          <a:ln w="12700" cap="flat" cmpd="sng" algn="ctr">
            <a:solidFill>
              <a:srgbClr val="FF99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93" name="Group 179"/>
          <p:cNvGrpSpPr/>
          <p:nvPr/>
        </p:nvGrpSpPr>
        <p:grpSpPr>
          <a:xfrm>
            <a:off x="3295230" y="4205179"/>
            <a:ext cx="612239" cy="758704"/>
            <a:chOff x="3086101" y="315811"/>
            <a:chExt cx="1737174" cy="2455825"/>
          </a:xfrm>
        </p:grpSpPr>
        <p:pic>
          <p:nvPicPr>
            <p:cNvPr id="94" name="Picture 28" descr="dell-mini-netbooks.gif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086101" y="315811"/>
              <a:ext cx="1737174" cy="2455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5" name="Rectangle 94"/>
            <p:cNvSpPr/>
            <p:nvPr/>
          </p:nvSpPr>
          <p:spPr bwMode="auto">
            <a:xfrm rot="720000">
              <a:off x="3825874" y="943253"/>
              <a:ext cx="731520" cy="45560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200" smtClean="0">
                <a:solidFill>
                  <a:srgbClr val="4D4D4D"/>
                </a:solidFill>
                <a:latin typeface="+mn-lt"/>
                <a:cs typeface="Arial" pitchFamily="34" charset="0"/>
              </a:endParaRPr>
            </a:p>
          </p:txBody>
        </p:sp>
      </p:grpSp>
      <p:sp>
        <p:nvSpPr>
          <p:cNvPr id="96" name="TextBox 95"/>
          <p:cNvSpPr txBox="1"/>
          <p:nvPr/>
        </p:nvSpPr>
        <p:spPr>
          <a:xfrm>
            <a:off x="1059924" y="3429000"/>
            <a:ext cx="1378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+mn-lt"/>
              </a:rPr>
              <a:t>Storage, Origin</a:t>
            </a:r>
            <a:endParaRPr lang="en-US" sz="12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6781800" y="3243557"/>
            <a:ext cx="12819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+mn-lt"/>
              </a:rPr>
              <a:t>Storage, Origin</a:t>
            </a:r>
            <a:endParaRPr lang="en-US" sz="12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905000" y="1981200"/>
            <a:ext cx="1000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+mn-lt"/>
              </a:rPr>
              <a:t>Content Delivery Node.</a:t>
            </a:r>
            <a:endParaRPr lang="en-US" sz="12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990600" y="3962400"/>
            <a:ext cx="1000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+mn-lt"/>
              </a:rPr>
              <a:t>Content Delivery Node.</a:t>
            </a:r>
            <a:endParaRPr lang="en-US" sz="12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238856" y="2108160"/>
            <a:ext cx="1000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+mn-lt"/>
              </a:rPr>
              <a:t>Content Delivery Node.</a:t>
            </a:r>
            <a:endParaRPr lang="en-US" sz="12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6477000" y="4230469"/>
            <a:ext cx="1000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+mn-lt"/>
              </a:rPr>
              <a:t>Content Delivery Node.</a:t>
            </a:r>
            <a:endParaRPr lang="en-US" sz="12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609600" y="1444825"/>
            <a:ext cx="297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+mn-lt"/>
              </a:rPr>
              <a:t>CDN Provider-1 Network &amp; CDN</a:t>
            </a:r>
            <a:endParaRPr lang="en-US" sz="14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3733800" y="3148356"/>
            <a:ext cx="1000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+mn-lt"/>
              </a:rPr>
              <a:t>Network Peering</a:t>
            </a:r>
            <a:endParaRPr lang="en-US" sz="12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457200" y="5562600"/>
            <a:ext cx="28130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000000"/>
                </a:solidFill>
                <a:latin typeface="+mn-lt"/>
              </a:rPr>
              <a:t>Note: only data path is shown for clarity. </a:t>
            </a:r>
          </a:p>
          <a:p>
            <a:r>
              <a:rPr lang="en-US" sz="1200" b="1" dirty="0" smtClean="0">
                <a:solidFill>
                  <a:srgbClr val="000000"/>
                </a:solidFill>
                <a:latin typeface="+mn-lt"/>
              </a:rPr>
              <a:t>Request &amp; back-office path not shown. </a:t>
            </a:r>
            <a:endParaRPr lang="en-US" sz="12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5334000" y="1421545"/>
            <a:ext cx="297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+mn-lt"/>
              </a:rPr>
              <a:t>CDN Provider-2 Network &amp; CDN</a:t>
            </a:r>
            <a:endParaRPr lang="en-US" sz="1400" b="1" dirty="0">
              <a:solidFill>
                <a:srgbClr val="000000"/>
              </a:solidFill>
              <a:latin typeface="+mn-lt"/>
            </a:endParaRPr>
          </a:p>
        </p:txBody>
      </p:sp>
      <p:cxnSp>
        <p:nvCxnSpPr>
          <p:cNvPr id="106" name="Straight Connector 105"/>
          <p:cNvCxnSpPr/>
          <p:nvPr/>
        </p:nvCxnSpPr>
        <p:spPr bwMode="auto">
          <a:xfrm rot="16200000" flipH="1">
            <a:off x="5859302" y="2716780"/>
            <a:ext cx="896573" cy="448567"/>
          </a:xfrm>
          <a:prstGeom prst="line">
            <a:avLst/>
          </a:prstGeom>
          <a:solidFill>
            <a:srgbClr val="A0FEBD"/>
          </a:solidFill>
          <a:ln w="12700" cap="flat" cmpd="sng" algn="ctr">
            <a:solidFill>
              <a:srgbClr val="FF9933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/>
          <p:cNvCxnSpPr>
            <a:stCxn id="83" idx="3"/>
          </p:cNvCxnSpPr>
          <p:nvPr/>
        </p:nvCxnSpPr>
        <p:spPr bwMode="auto">
          <a:xfrm flipV="1">
            <a:off x="5949863" y="3679176"/>
            <a:ext cx="666859" cy="747036"/>
          </a:xfrm>
          <a:prstGeom prst="line">
            <a:avLst/>
          </a:prstGeom>
          <a:solidFill>
            <a:srgbClr val="A0FEBD"/>
          </a:solidFill>
          <a:ln w="12700" cap="flat" cmpd="sng" algn="ctr">
            <a:solidFill>
              <a:srgbClr val="FF9933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Straight Connector 107"/>
          <p:cNvCxnSpPr>
            <a:endCxn id="129" idx="3"/>
          </p:cNvCxnSpPr>
          <p:nvPr/>
        </p:nvCxnSpPr>
        <p:spPr bwMode="auto">
          <a:xfrm rot="5400000" flipH="1" flipV="1">
            <a:off x="6016323" y="3953193"/>
            <a:ext cx="1045295" cy="644814"/>
          </a:xfrm>
          <a:prstGeom prst="line">
            <a:avLst/>
          </a:prstGeom>
          <a:solidFill>
            <a:srgbClr val="A0FEBD"/>
          </a:solidFill>
          <a:ln w="12700" cap="flat" cmpd="sng" algn="ctr">
            <a:solidFill>
              <a:srgbClr val="FF9933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/>
          <p:cNvCxnSpPr>
            <a:stCxn id="27" idx="0"/>
            <a:endCxn id="129" idx="3"/>
          </p:cNvCxnSpPr>
          <p:nvPr/>
        </p:nvCxnSpPr>
        <p:spPr bwMode="auto">
          <a:xfrm rot="16200000" flipV="1">
            <a:off x="6870070" y="3744262"/>
            <a:ext cx="452228" cy="469611"/>
          </a:xfrm>
          <a:prstGeom prst="line">
            <a:avLst/>
          </a:prstGeom>
          <a:solidFill>
            <a:srgbClr val="A0FEBD"/>
          </a:solidFill>
          <a:ln w="12700" cap="flat" cmpd="sng" algn="ctr">
            <a:solidFill>
              <a:srgbClr val="FF9933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0" name="Straight Connector 109"/>
          <p:cNvCxnSpPr>
            <a:endCxn id="10" idx="2"/>
          </p:cNvCxnSpPr>
          <p:nvPr/>
        </p:nvCxnSpPr>
        <p:spPr bwMode="auto">
          <a:xfrm rot="5400000" flipH="1" flipV="1">
            <a:off x="2017768" y="2816445"/>
            <a:ext cx="1220718" cy="352348"/>
          </a:xfrm>
          <a:prstGeom prst="line">
            <a:avLst/>
          </a:prstGeom>
          <a:solidFill>
            <a:srgbClr val="A0FEBD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/>
          <p:cNvCxnSpPr/>
          <p:nvPr/>
        </p:nvCxnSpPr>
        <p:spPr bwMode="auto">
          <a:xfrm flipV="1">
            <a:off x="2478756" y="3298178"/>
            <a:ext cx="325543" cy="412766"/>
          </a:xfrm>
          <a:prstGeom prst="line">
            <a:avLst/>
          </a:prstGeom>
          <a:solidFill>
            <a:srgbClr val="A0FEBD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/>
          <p:cNvCxnSpPr/>
          <p:nvPr/>
        </p:nvCxnSpPr>
        <p:spPr bwMode="auto">
          <a:xfrm rot="16200000" flipH="1">
            <a:off x="2459612" y="3965825"/>
            <a:ext cx="256712" cy="221996"/>
          </a:xfrm>
          <a:prstGeom prst="line">
            <a:avLst/>
          </a:prstGeom>
          <a:solidFill>
            <a:srgbClr val="A0FEBD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Connector 112"/>
          <p:cNvCxnSpPr>
            <a:stCxn id="11" idx="3"/>
          </p:cNvCxnSpPr>
          <p:nvPr/>
        </p:nvCxnSpPr>
        <p:spPr bwMode="auto">
          <a:xfrm flipV="1">
            <a:off x="1423174" y="3700866"/>
            <a:ext cx="733518" cy="184524"/>
          </a:xfrm>
          <a:prstGeom prst="line">
            <a:avLst/>
          </a:prstGeom>
          <a:solidFill>
            <a:srgbClr val="A0FEBD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Straight Connector 113"/>
          <p:cNvCxnSpPr/>
          <p:nvPr/>
        </p:nvCxnSpPr>
        <p:spPr bwMode="auto">
          <a:xfrm rot="5400000" flipH="1" flipV="1">
            <a:off x="1371929" y="4031616"/>
            <a:ext cx="1158991" cy="437202"/>
          </a:xfrm>
          <a:prstGeom prst="line">
            <a:avLst/>
          </a:prstGeom>
          <a:solidFill>
            <a:srgbClr val="A0FEBD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Straight Connector 114"/>
          <p:cNvCxnSpPr>
            <a:endCxn id="28" idx="1"/>
          </p:cNvCxnSpPr>
          <p:nvPr/>
        </p:nvCxnSpPr>
        <p:spPr bwMode="auto">
          <a:xfrm>
            <a:off x="5334006" y="2382259"/>
            <a:ext cx="349157" cy="0"/>
          </a:xfrm>
          <a:prstGeom prst="line">
            <a:avLst/>
          </a:prstGeom>
          <a:solidFill>
            <a:srgbClr val="A0FEBD"/>
          </a:solidFill>
          <a:ln w="12700" cap="flat" cmpd="sng" algn="ctr">
            <a:solidFill>
              <a:srgbClr val="FF9933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16" name="Straight Connector 115"/>
          <p:cNvCxnSpPr/>
          <p:nvPr/>
        </p:nvCxnSpPr>
        <p:spPr bwMode="auto">
          <a:xfrm rot="5400000" flipH="1" flipV="1">
            <a:off x="5244019" y="2507895"/>
            <a:ext cx="462468" cy="415816"/>
          </a:xfrm>
          <a:prstGeom prst="line">
            <a:avLst/>
          </a:prstGeom>
          <a:solidFill>
            <a:srgbClr val="A0FEBD"/>
          </a:solidFill>
          <a:ln w="12700" cap="flat" cmpd="sng" algn="ctr">
            <a:solidFill>
              <a:srgbClr val="FF9933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17" name="Straight Connector 116"/>
          <p:cNvCxnSpPr>
            <a:endCxn id="26" idx="1"/>
          </p:cNvCxnSpPr>
          <p:nvPr/>
        </p:nvCxnSpPr>
        <p:spPr bwMode="auto">
          <a:xfrm flipV="1">
            <a:off x="5587699" y="4908762"/>
            <a:ext cx="495607" cy="383417"/>
          </a:xfrm>
          <a:prstGeom prst="line">
            <a:avLst/>
          </a:prstGeom>
          <a:solidFill>
            <a:srgbClr val="A0FEBD"/>
          </a:solidFill>
          <a:ln w="12700" cap="flat" cmpd="sng" algn="ctr">
            <a:solidFill>
              <a:srgbClr val="FF9933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18" name="Straight Connector 117"/>
          <p:cNvCxnSpPr>
            <a:endCxn id="8" idx="3"/>
          </p:cNvCxnSpPr>
          <p:nvPr/>
        </p:nvCxnSpPr>
        <p:spPr bwMode="auto">
          <a:xfrm rot="10800000">
            <a:off x="3071002" y="4315696"/>
            <a:ext cx="448525" cy="129788"/>
          </a:xfrm>
          <a:prstGeom prst="line">
            <a:avLst/>
          </a:prstGeom>
          <a:solidFill>
            <a:srgbClr val="A0FEBD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19" name="Straight Connector 118"/>
          <p:cNvCxnSpPr>
            <a:endCxn id="8" idx="3"/>
          </p:cNvCxnSpPr>
          <p:nvPr/>
        </p:nvCxnSpPr>
        <p:spPr bwMode="auto">
          <a:xfrm rot="16200000" flipV="1">
            <a:off x="2967961" y="4418734"/>
            <a:ext cx="430308" cy="224232"/>
          </a:xfrm>
          <a:prstGeom prst="line">
            <a:avLst/>
          </a:prstGeom>
          <a:solidFill>
            <a:srgbClr val="A0FEBD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20" name="Freeform 119"/>
          <p:cNvSpPr/>
          <p:nvPr/>
        </p:nvSpPr>
        <p:spPr bwMode="auto">
          <a:xfrm>
            <a:off x="2512948" y="2471903"/>
            <a:ext cx="3500717" cy="1250576"/>
          </a:xfrm>
          <a:custGeom>
            <a:avLst/>
            <a:gdLst>
              <a:gd name="connsiteX0" fmla="*/ 3455894 w 3545541"/>
              <a:gd name="connsiteY0" fmla="*/ 0 h 1364876"/>
              <a:gd name="connsiteX1" fmla="*/ 2971800 w 3545541"/>
              <a:gd name="connsiteY1" fmla="*/ 1156447 h 1364876"/>
              <a:gd name="connsiteX2" fmla="*/ 13447 w 3545541"/>
              <a:gd name="connsiteY2" fmla="*/ 1250576 h 1364876"/>
              <a:gd name="connsiteX3" fmla="*/ 13447 w 3545541"/>
              <a:gd name="connsiteY3" fmla="*/ 1250576 h 1364876"/>
              <a:gd name="connsiteX4" fmla="*/ 0 w 3545541"/>
              <a:gd name="connsiteY4" fmla="*/ 1223682 h 1364876"/>
              <a:gd name="connsiteX0" fmla="*/ 3455894 w 3500717"/>
              <a:gd name="connsiteY0" fmla="*/ 0 h 1250576"/>
              <a:gd name="connsiteX1" fmla="*/ 2754399 w 3500717"/>
              <a:gd name="connsiteY1" fmla="*/ 944318 h 1250576"/>
              <a:gd name="connsiteX2" fmla="*/ 13447 w 3500717"/>
              <a:gd name="connsiteY2" fmla="*/ 1250576 h 1250576"/>
              <a:gd name="connsiteX3" fmla="*/ 13447 w 3500717"/>
              <a:gd name="connsiteY3" fmla="*/ 1250576 h 1250576"/>
              <a:gd name="connsiteX4" fmla="*/ 0 w 3500717"/>
              <a:gd name="connsiteY4" fmla="*/ 1223682 h 125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00717" h="1250576">
                <a:moveTo>
                  <a:pt x="3455894" y="0"/>
                </a:moveTo>
                <a:cubicBezTo>
                  <a:pt x="3500717" y="474009"/>
                  <a:pt x="3328140" y="735889"/>
                  <a:pt x="2754399" y="944318"/>
                </a:cubicBezTo>
                <a:cubicBezTo>
                  <a:pt x="2180658" y="1152747"/>
                  <a:pt x="470272" y="1199533"/>
                  <a:pt x="13447" y="1250576"/>
                </a:cubicBezTo>
                <a:lnTo>
                  <a:pt x="13447" y="1250576"/>
                </a:lnTo>
                <a:lnTo>
                  <a:pt x="0" y="1223682"/>
                </a:lnTo>
              </a:path>
            </a:pathLst>
          </a:custGeom>
          <a:noFill/>
          <a:ln w="12700" cap="flat" cmpd="sng" algn="ctr">
            <a:solidFill>
              <a:srgbClr val="FF9933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sz="1200" smtClean="0">
              <a:solidFill>
                <a:srgbClr val="4D4D4D"/>
              </a:solidFill>
              <a:latin typeface="+mn-lt"/>
              <a:cs typeface="Arial" pitchFamily="34" charset="0"/>
            </a:endParaRPr>
          </a:p>
        </p:txBody>
      </p:sp>
      <p:sp>
        <p:nvSpPr>
          <p:cNvPr id="121" name="Freeform 120"/>
          <p:cNvSpPr/>
          <p:nvPr/>
        </p:nvSpPr>
        <p:spPr bwMode="auto">
          <a:xfrm>
            <a:off x="2539840" y="3696705"/>
            <a:ext cx="3872746" cy="1088091"/>
          </a:xfrm>
          <a:custGeom>
            <a:avLst/>
            <a:gdLst>
              <a:gd name="connsiteX0" fmla="*/ 3671047 w 4040841"/>
              <a:gd name="connsiteY0" fmla="*/ 1221441 h 1221441"/>
              <a:gd name="connsiteX1" fmla="*/ 3429000 w 4040841"/>
              <a:gd name="connsiteY1" fmla="*/ 159123 h 1221441"/>
              <a:gd name="connsiteX2" fmla="*/ 0 w 4040841"/>
              <a:gd name="connsiteY2" fmla="*/ 266700 h 1221441"/>
              <a:gd name="connsiteX0" fmla="*/ 3671047 w 3872746"/>
              <a:gd name="connsiteY0" fmla="*/ 1088091 h 1088091"/>
              <a:gd name="connsiteX1" fmla="*/ 3260905 w 3872746"/>
              <a:gd name="connsiteY1" fmla="*/ 214334 h 1088091"/>
              <a:gd name="connsiteX2" fmla="*/ 0 w 3872746"/>
              <a:gd name="connsiteY2" fmla="*/ 133350 h 1088091"/>
              <a:gd name="connsiteX0" fmla="*/ 3671047 w 3855944"/>
              <a:gd name="connsiteY0" fmla="*/ 1088091 h 1088091"/>
              <a:gd name="connsiteX1" fmla="*/ 3047857 w 3855944"/>
              <a:gd name="connsiteY1" fmla="*/ 495301 h 1088091"/>
              <a:gd name="connsiteX2" fmla="*/ 0 w 3855944"/>
              <a:gd name="connsiteY2" fmla="*/ 133350 h 1088091"/>
              <a:gd name="connsiteX0" fmla="*/ 3671047 w 4021862"/>
              <a:gd name="connsiteY0" fmla="*/ 1088091 h 1088091"/>
              <a:gd name="connsiteX1" fmla="*/ 3410021 w 4021862"/>
              <a:gd name="connsiteY1" fmla="*/ 508474 h 1088091"/>
              <a:gd name="connsiteX2" fmla="*/ 0 w 4021862"/>
              <a:gd name="connsiteY2" fmla="*/ 133350 h 1088091"/>
              <a:gd name="connsiteX0" fmla="*/ 3671047 w 3872746"/>
              <a:gd name="connsiteY0" fmla="*/ 1088091 h 1088091"/>
              <a:gd name="connsiteX1" fmla="*/ 3260905 w 3872746"/>
              <a:gd name="connsiteY1" fmla="*/ 299201 h 1088091"/>
              <a:gd name="connsiteX2" fmla="*/ 0 w 3872746"/>
              <a:gd name="connsiteY2" fmla="*/ 133350 h 1088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72746" h="1088091">
                <a:moveTo>
                  <a:pt x="3671047" y="1088091"/>
                </a:moveTo>
                <a:cubicBezTo>
                  <a:pt x="3855944" y="636493"/>
                  <a:pt x="3872746" y="458324"/>
                  <a:pt x="3260905" y="299201"/>
                </a:cubicBezTo>
                <a:cubicBezTo>
                  <a:pt x="2649064" y="140078"/>
                  <a:pt x="1408579" y="0"/>
                  <a:pt x="0" y="133350"/>
                </a:cubicBezTo>
              </a:path>
            </a:pathLst>
          </a:custGeom>
          <a:noFill/>
          <a:ln w="12700" cap="flat" cmpd="sng" algn="ctr">
            <a:solidFill>
              <a:srgbClr val="FF9933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sz="1200" smtClean="0">
              <a:solidFill>
                <a:srgbClr val="4D4D4D"/>
              </a:solidFill>
              <a:latin typeface="+mn-lt"/>
              <a:cs typeface="Arial" pitchFamily="34" charset="0"/>
            </a:endParaRPr>
          </a:p>
        </p:txBody>
      </p:sp>
      <p:sp>
        <p:nvSpPr>
          <p:cNvPr id="122" name="Freeform 121"/>
          <p:cNvSpPr/>
          <p:nvPr/>
        </p:nvSpPr>
        <p:spPr bwMode="auto">
          <a:xfrm>
            <a:off x="2640695" y="3655243"/>
            <a:ext cx="3919818" cy="564776"/>
          </a:xfrm>
          <a:custGeom>
            <a:avLst/>
            <a:gdLst>
              <a:gd name="connsiteX0" fmla="*/ 248771 w 3919818"/>
              <a:gd name="connsiteY0" fmla="*/ 564776 h 564776"/>
              <a:gd name="connsiteX1" fmla="*/ 611841 w 3919818"/>
              <a:gd name="connsiteY1" fmla="*/ 349624 h 564776"/>
              <a:gd name="connsiteX2" fmla="*/ 3919818 w 3919818"/>
              <a:gd name="connsiteY2" fmla="*/ 0 h 564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19818" h="564776">
                <a:moveTo>
                  <a:pt x="248771" y="564776"/>
                </a:moveTo>
                <a:cubicBezTo>
                  <a:pt x="124385" y="504264"/>
                  <a:pt x="0" y="443753"/>
                  <a:pt x="611841" y="349624"/>
                </a:cubicBezTo>
                <a:cubicBezTo>
                  <a:pt x="1223682" y="255495"/>
                  <a:pt x="2571750" y="127747"/>
                  <a:pt x="3919818" y="0"/>
                </a:cubicBezTo>
              </a:path>
            </a:pathLst>
          </a:custGeom>
          <a:noFill/>
          <a:ln w="12700" cap="flat" cmpd="sng" algn="ctr">
            <a:solidFill>
              <a:schemeClr val="accent1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sz="1200" smtClean="0">
              <a:solidFill>
                <a:srgbClr val="4D4D4D"/>
              </a:solidFill>
              <a:latin typeface="+mn-lt"/>
              <a:cs typeface="Arial" pitchFamily="34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>
            <a:off x="6775901" y="5754009"/>
            <a:ext cx="443704" cy="0"/>
          </a:xfrm>
          <a:prstGeom prst="line">
            <a:avLst/>
          </a:prstGeom>
          <a:solidFill>
            <a:srgbClr val="A0FEBD"/>
          </a:solidFill>
          <a:ln w="12700" cap="flat" cmpd="sng" algn="ctr">
            <a:solidFill>
              <a:srgbClr val="FF99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Straight Connector 123"/>
          <p:cNvCxnSpPr/>
          <p:nvPr/>
        </p:nvCxnSpPr>
        <p:spPr bwMode="auto">
          <a:xfrm>
            <a:off x="6775901" y="5819407"/>
            <a:ext cx="443704" cy="0"/>
          </a:xfrm>
          <a:prstGeom prst="line">
            <a:avLst/>
          </a:prstGeom>
          <a:solidFill>
            <a:srgbClr val="A0FEBD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5" name="TextBox 124"/>
          <p:cNvSpPr txBox="1"/>
          <p:nvPr/>
        </p:nvSpPr>
        <p:spPr>
          <a:xfrm>
            <a:off x="7228162" y="5674659"/>
            <a:ext cx="19158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 smtClean="0">
                <a:solidFill>
                  <a:srgbClr val="000000"/>
                </a:solidFill>
                <a:latin typeface="+mn-lt"/>
              </a:rPr>
              <a:t>User Content Data Path</a:t>
            </a:r>
            <a:endParaRPr lang="en-US" sz="1200" dirty="0">
              <a:solidFill>
                <a:srgbClr val="000000"/>
              </a:solidFill>
              <a:latin typeface="+mn-lt"/>
            </a:endParaRPr>
          </a:p>
        </p:txBody>
      </p:sp>
      <p:cxnSp>
        <p:nvCxnSpPr>
          <p:cNvPr id="126" name="Straight Connector 125"/>
          <p:cNvCxnSpPr/>
          <p:nvPr/>
        </p:nvCxnSpPr>
        <p:spPr bwMode="auto">
          <a:xfrm>
            <a:off x="6793829" y="5946750"/>
            <a:ext cx="443704" cy="0"/>
          </a:xfrm>
          <a:prstGeom prst="line">
            <a:avLst/>
          </a:prstGeom>
          <a:solidFill>
            <a:srgbClr val="A0FEBD"/>
          </a:solidFill>
          <a:ln w="12700" cap="flat" cmpd="sng" algn="ctr">
            <a:solidFill>
              <a:srgbClr val="FF9933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/>
          <p:nvPr/>
        </p:nvCxnSpPr>
        <p:spPr bwMode="auto">
          <a:xfrm>
            <a:off x="6793829" y="6012148"/>
            <a:ext cx="443704" cy="0"/>
          </a:xfrm>
          <a:prstGeom prst="line">
            <a:avLst/>
          </a:prstGeom>
          <a:solidFill>
            <a:srgbClr val="A0FEBD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7192306" y="5867400"/>
            <a:ext cx="19516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 smtClean="0">
                <a:solidFill>
                  <a:srgbClr val="000000"/>
                </a:solidFill>
                <a:latin typeface="+mn-lt"/>
              </a:rPr>
              <a:t> Node Cache Fill Data Path</a:t>
            </a:r>
            <a:endParaRPr lang="en-US" sz="12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29" name="Can 128"/>
          <p:cNvSpPr/>
          <p:nvPr/>
        </p:nvSpPr>
        <p:spPr bwMode="auto">
          <a:xfrm>
            <a:off x="6762049" y="3493957"/>
            <a:ext cx="198655" cy="258998"/>
          </a:xfrm>
          <a:prstGeom prst="can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sz="1200" smtClean="0">
              <a:solidFill>
                <a:srgbClr val="4D4D4D"/>
              </a:solidFill>
              <a:latin typeface="+mn-lt"/>
              <a:cs typeface="Arial" pitchFamily="34" charset="0"/>
            </a:endParaRPr>
          </a:p>
        </p:txBody>
      </p:sp>
      <p:sp>
        <p:nvSpPr>
          <p:cNvPr id="130" name="Can 129"/>
          <p:cNvSpPr/>
          <p:nvPr/>
        </p:nvSpPr>
        <p:spPr bwMode="auto">
          <a:xfrm>
            <a:off x="2119369" y="3854479"/>
            <a:ext cx="198655" cy="258998"/>
          </a:xfrm>
          <a:prstGeom prst="can">
            <a:avLst/>
          </a:prstGeom>
          <a:solidFill>
            <a:schemeClr val="accent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sz="1200" smtClean="0">
              <a:solidFill>
                <a:srgbClr val="4D4D4D"/>
              </a:solidFill>
              <a:latin typeface="+mn-lt"/>
              <a:cs typeface="Arial" pitchFamily="34" charset="0"/>
            </a:endParaRPr>
          </a:p>
        </p:txBody>
      </p:sp>
      <p:grpSp>
        <p:nvGrpSpPr>
          <p:cNvPr id="131" name="Group 149"/>
          <p:cNvGrpSpPr>
            <a:grpSpLocks/>
          </p:cNvGrpSpPr>
          <p:nvPr/>
        </p:nvGrpSpPr>
        <p:grpSpPr bwMode="auto">
          <a:xfrm>
            <a:off x="1438391" y="2655075"/>
            <a:ext cx="228600" cy="380999"/>
            <a:chOff x="3868" y="2719"/>
            <a:chExt cx="256" cy="397"/>
          </a:xfrm>
          <a:solidFill>
            <a:srgbClr val="0070C0"/>
          </a:solidFill>
        </p:grpSpPr>
        <p:grpSp>
          <p:nvGrpSpPr>
            <p:cNvPr id="132" name="Group 150"/>
            <p:cNvGrpSpPr>
              <a:grpSpLocks/>
            </p:cNvGrpSpPr>
            <p:nvPr/>
          </p:nvGrpSpPr>
          <p:grpSpPr bwMode="auto">
            <a:xfrm>
              <a:off x="3868" y="2719"/>
              <a:ext cx="256" cy="397"/>
              <a:chOff x="3868" y="2719"/>
              <a:chExt cx="256" cy="397"/>
            </a:xfrm>
            <a:grpFill/>
          </p:grpSpPr>
          <p:sp>
            <p:nvSpPr>
              <p:cNvPr id="142" name="AutoShape 151"/>
              <p:cNvSpPr>
                <a:spLocks noChangeArrowheads="1"/>
              </p:cNvSpPr>
              <p:nvPr/>
            </p:nvSpPr>
            <p:spPr bwMode="auto">
              <a:xfrm>
                <a:off x="3868" y="2719"/>
                <a:ext cx="256" cy="397"/>
              </a:xfrm>
              <a:prstGeom prst="cube">
                <a:avLst>
                  <a:gd name="adj" fmla="val 24986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200" dirty="0">
                  <a:latin typeface="+mn-lt"/>
                </a:endParaRPr>
              </a:p>
            </p:txBody>
          </p:sp>
          <p:sp>
            <p:nvSpPr>
              <p:cNvPr id="143" name="Line 152"/>
              <p:cNvSpPr>
                <a:spLocks noChangeShapeType="1"/>
              </p:cNvSpPr>
              <p:nvPr/>
            </p:nvSpPr>
            <p:spPr bwMode="auto">
              <a:xfrm>
                <a:off x="3869" y="2814"/>
                <a:ext cx="0" cy="301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 sz="1200" dirty="0">
                  <a:latin typeface="+mn-lt"/>
                </a:endParaRPr>
              </a:p>
            </p:txBody>
          </p:sp>
        </p:grpSp>
        <p:sp>
          <p:nvSpPr>
            <p:cNvPr id="133" name="Line 153"/>
            <p:cNvSpPr>
              <a:spLocks noChangeShapeType="1"/>
            </p:cNvSpPr>
            <p:nvPr/>
          </p:nvSpPr>
          <p:spPr bwMode="auto">
            <a:xfrm>
              <a:off x="3873" y="309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34" name="Line 154"/>
            <p:cNvSpPr>
              <a:spLocks noChangeShapeType="1"/>
            </p:cNvSpPr>
            <p:nvPr/>
          </p:nvSpPr>
          <p:spPr bwMode="auto">
            <a:xfrm>
              <a:off x="3873" y="307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35" name="Line 155"/>
            <p:cNvSpPr>
              <a:spLocks noChangeShapeType="1"/>
            </p:cNvSpPr>
            <p:nvPr/>
          </p:nvSpPr>
          <p:spPr bwMode="auto">
            <a:xfrm>
              <a:off x="3873" y="3061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36" name="Line 156"/>
            <p:cNvSpPr>
              <a:spLocks noChangeShapeType="1"/>
            </p:cNvSpPr>
            <p:nvPr/>
          </p:nvSpPr>
          <p:spPr bwMode="auto">
            <a:xfrm>
              <a:off x="3873" y="3040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37" name="Rectangle 157"/>
            <p:cNvSpPr>
              <a:spLocks noChangeArrowheads="1"/>
            </p:cNvSpPr>
            <p:nvPr/>
          </p:nvSpPr>
          <p:spPr bwMode="auto">
            <a:xfrm>
              <a:off x="3878" y="2821"/>
              <a:ext cx="180" cy="2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38" name="Rectangle 158"/>
            <p:cNvSpPr>
              <a:spLocks noChangeArrowheads="1"/>
            </p:cNvSpPr>
            <p:nvPr/>
          </p:nvSpPr>
          <p:spPr bwMode="auto">
            <a:xfrm>
              <a:off x="3934" y="2831"/>
              <a:ext cx="74" cy="1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39" name="Oval 159"/>
            <p:cNvSpPr>
              <a:spLocks noChangeArrowheads="1"/>
            </p:cNvSpPr>
            <p:nvPr/>
          </p:nvSpPr>
          <p:spPr bwMode="auto">
            <a:xfrm>
              <a:off x="3880" y="2881"/>
              <a:ext cx="20" cy="1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40" name="Oval 160"/>
            <p:cNvSpPr>
              <a:spLocks noChangeArrowheads="1"/>
            </p:cNvSpPr>
            <p:nvPr/>
          </p:nvSpPr>
          <p:spPr bwMode="auto">
            <a:xfrm>
              <a:off x="3880" y="2912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41" name="Oval 161"/>
            <p:cNvSpPr>
              <a:spLocks noChangeArrowheads="1"/>
            </p:cNvSpPr>
            <p:nvPr/>
          </p:nvSpPr>
          <p:spPr bwMode="auto">
            <a:xfrm>
              <a:off x="3880" y="2939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</p:grpSp>
      <p:grpSp>
        <p:nvGrpSpPr>
          <p:cNvPr id="144" name="Group 149"/>
          <p:cNvGrpSpPr>
            <a:grpSpLocks/>
          </p:cNvGrpSpPr>
          <p:nvPr/>
        </p:nvGrpSpPr>
        <p:grpSpPr bwMode="auto">
          <a:xfrm>
            <a:off x="1590791" y="2807475"/>
            <a:ext cx="228600" cy="380999"/>
            <a:chOff x="3868" y="2719"/>
            <a:chExt cx="256" cy="397"/>
          </a:xfrm>
          <a:solidFill>
            <a:srgbClr val="0070C0"/>
          </a:solidFill>
        </p:grpSpPr>
        <p:grpSp>
          <p:nvGrpSpPr>
            <p:cNvPr id="145" name="Group 150"/>
            <p:cNvGrpSpPr>
              <a:grpSpLocks/>
            </p:cNvGrpSpPr>
            <p:nvPr/>
          </p:nvGrpSpPr>
          <p:grpSpPr bwMode="auto">
            <a:xfrm>
              <a:off x="3868" y="2719"/>
              <a:ext cx="256" cy="397"/>
              <a:chOff x="3868" y="2719"/>
              <a:chExt cx="256" cy="397"/>
            </a:xfrm>
            <a:grpFill/>
          </p:grpSpPr>
          <p:sp>
            <p:nvSpPr>
              <p:cNvPr id="155" name="AutoShape 151"/>
              <p:cNvSpPr>
                <a:spLocks noChangeArrowheads="1"/>
              </p:cNvSpPr>
              <p:nvPr/>
            </p:nvSpPr>
            <p:spPr bwMode="auto">
              <a:xfrm>
                <a:off x="3868" y="2719"/>
                <a:ext cx="256" cy="397"/>
              </a:xfrm>
              <a:prstGeom prst="cube">
                <a:avLst>
                  <a:gd name="adj" fmla="val 24986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200" dirty="0">
                  <a:latin typeface="+mn-lt"/>
                </a:endParaRPr>
              </a:p>
            </p:txBody>
          </p:sp>
          <p:sp>
            <p:nvSpPr>
              <p:cNvPr id="156" name="Line 152"/>
              <p:cNvSpPr>
                <a:spLocks noChangeShapeType="1"/>
              </p:cNvSpPr>
              <p:nvPr/>
            </p:nvSpPr>
            <p:spPr bwMode="auto">
              <a:xfrm>
                <a:off x="3869" y="2814"/>
                <a:ext cx="0" cy="301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 sz="1200" dirty="0">
                  <a:latin typeface="+mn-lt"/>
                </a:endParaRPr>
              </a:p>
            </p:txBody>
          </p:sp>
        </p:grpSp>
        <p:sp>
          <p:nvSpPr>
            <p:cNvPr id="146" name="Line 153"/>
            <p:cNvSpPr>
              <a:spLocks noChangeShapeType="1"/>
            </p:cNvSpPr>
            <p:nvPr/>
          </p:nvSpPr>
          <p:spPr bwMode="auto">
            <a:xfrm>
              <a:off x="3873" y="309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47" name="Line 154"/>
            <p:cNvSpPr>
              <a:spLocks noChangeShapeType="1"/>
            </p:cNvSpPr>
            <p:nvPr/>
          </p:nvSpPr>
          <p:spPr bwMode="auto">
            <a:xfrm>
              <a:off x="3873" y="307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48" name="Line 155"/>
            <p:cNvSpPr>
              <a:spLocks noChangeShapeType="1"/>
            </p:cNvSpPr>
            <p:nvPr/>
          </p:nvSpPr>
          <p:spPr bwMode="auto">
            <a:xfrm>
              <a:off x="3873" y="3061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49" name="Line 156"/>
            <p:cNvSpPr>
              <a:spLocks noChangeShapeType="1"/>
            </p:cNvSpPr>
            <p:nvPr/>
          </p:nvSpPr>
          <p:spPr bwMode="auto">
            <a:xfrm>
              <a:off x="3873" y="3040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50" name="Rectangle 157"/>
            <p:cNvSpPr>
              <a:spLocks noChangeArrowheads="1"/>
            </p:cNvSpPr>
            <p:nvPr/>
          </p:nvSpPr>
          <p:spPr bwMode="auto">
            <a:xfrm>
              <a:off x="3878" y="2821"/>
              <a:ext cx="180" cy="2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51" name="Rectangle 158"/>
            <p:cNvSpPr>
              <a:spLocks noChangeArrowheads="1"/>
            </p:cNvSpPr>
            <p:nvPr/>
          </p:nvSpPr>
          <p:spPr bwMode="auto">
            <a:xfrm>
              <a:off x="3934" y="2831"/>
              <a:ext cx="74" cy="1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52" name="Oval 159"/>
            <p:cNvSpPr>
              <a:spLocks noChangeArrowheads="1"/>
            </p:cNvSpPr>
            <p:nvPr/>
          </p:nvSpPr>
          <p:spPr bwMode="auto">
            <a:xfrm>
              <a:off x="3880" y="2881"/>
              <a:ext cx="20" cy="1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53" name="Oval 160"/>
            <p:cNvSpPr>
              <a:spLocks noChangeArrowheads="1"/>
            </p:cNvSpPr>
            <p:nvPr/>
          </p:nvSpPr>
          <p:spPr bwMode="auto">
            <a:xfrm>
              <a:off x="3880" y="2912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54" name="Oval 161"/>
            <p:cNvSpPr>
              <a:spLocks noChangeArrowheads="1"/>
            </p:cNvSpPr>
            <p:nvPr/>
          </p:nvSpPr>
          <p:spPr bwMode="auto">
            <a:xfrm>
              <a:off x="3880" y="2939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</p:grpSp>
      <p:grpSp>
        <p:nvGrpSpPr>
          <p:cNvPr id="157" name="Group 149"/>
          <p:cNvGrpSpPr>
            <a:grpSpLocks/>
          </p:cNvGrpSpPr>
          <p:nvPr/>
        </p:nvGrpSpPr>
        <p:grpSpPr bwMode="auto">
          <a:xfrm>
            <a:off x="7102386" y="2497684"/>
            <a:ext cx="228600" cy="380999"/>
            <a:chOff x="3868" y="2719"/>
            <a:chExt cx="256" cy="397"/>
          </a:xfrm>
          <a:solidFill>
            <a:srgbClr val="FFCC66"/>
          </a:solidFill>
        </p:grpSpPr>
        <p:grpSp>
          <p:nvGrpSpPr>
            <p:cNvPr id="158" name="Group 150"/>
            <p:cNvGrpSpPr>
              <a:grpSpLocks/>
            </p:cNvGrpSpPr>
            <p:nvPr/>
          </p:nvGrpSpPr>
          <p:grpSpPr bwMode="auto">
            <a:xfrm>
              <a:off x="3868" y="2719"/>
              <a:ext cx="256" cy="397"/>
              <a:chOff x="3868" y="2719"/>
              <a:chExt cx="256" cy="397"/>
            </a:xfrm>
            <a:grpFill/>
          </p:grpSpPr>
          <p:sp>
            <p:nvSpPr>
              <p:cNvPr id="168" name="AutoShape 151"/>
              <p:cNvSpPr>
                <a:spLocks noChangeArrowheads="1"/>
              </p:cNvSpPr>
              <p:nvPr/>
            </p:nvSpPr>
            <p:spPr bwMode="auto">
              <a:xfrm>
                <a:off x="3868" y="2719"/>
                <a:ext cx="256" cy="397"/>
              </a:xfrm>
              <a:prstGeom prst="cube">
                <a:avLst>
                  <a:gd name="adj" fmla="val 24986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200" dirty="0">
                  <a:latin typeface="+mn-lt"/>
                </a:endParaRPr>
              </a:p>
            </p:txBody>
          </p:sp>
          <p:sp>
            <p:nvSpPr>
              <p:cNvPr id="169" name="Line 152"/>
              <p:cNvSpPr>
                <a:spLocks noChangeShapeType="1"/>
              </p:cNvSpPr>
              <p:nvPr/>
            </p:nvSpPr>
            <p:spPr bwMode="auto">
              <a:xfrm>
                <a:off x="3869" y="2814"/>
                <a:ext cx="0" cy="301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 sz="1200" dirty="0">
                  <a:latin typeface="+mn-lt"/>
                </a:endParaRPr>
              </a:p>
            </p:txBody>
          </p:sp>
        </p:grpSp>
        <p:sp>
          <p:nvSpPr>
            <p:cNvPr id="159" name="Line 153"/>
            <p:cNvSpPr>
              <a:spLocks noChangeShapeType="1"/>
            </p:cNvSpPr>
            <p:nvPr/>
          </p:nvSpPr>
          <p:spPr bwMode="auto">
            <a:xfrm>
              <a:off x="3873" y="309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60" name="Line 154"/>
            <p:cNvSpPr>
              <a:spLocks noChangeShapeType="1"/>
            </p:cNvSpPr>
            <p:nvPr/>
          </p:nvSpPr>
          <p:spPr bwMode="auto">
            <a:xfrm>
              <a:off x="3873" y="307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61" name="Line 155"/>
            <p:cNvSpPr>
              <a:spLocks noChangeShapeType="1"/>
            </p:cNvSpPr>
            <p:nvPr/>
          </p:nvSpPr>
          <p:spPr bwMode="auto">
            <a:xfrm>
              <a:off x="3873" y="3061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62" name="Line 156"/>
            <p:cNvSpPr>
              <a:spLocks noChangeShapeType="1"/>
            </p:cNvSpPr>
            <p:nvPr/>
          </p:nvSpPr>
          <p:spPr bwMode="auto">
            <a:xfrm>
              <a:off x="3873" y="3040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63" name="Rectangle 157"/>
            <p:cNvSpPr>
              <a:spLocks noChangeArrowheads="1"/>
            </p:cNvSpPr>
            <p:nvPr/>
          </p:nvSpPr>
          <p:spPr bwMode="auto">
            <a:xfrm>
              <a:off x="3878" y="2821"/>
              <a:ext cx="180" cy="2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64" name="Rectangle 158"/>
            <p:cNvSpPr>
              <a:spLocks noChangeArrowheads="1"/>
            </p:cNvSpPr>
            <p:nvPr/>
          </p:nvSpPr>
          <p:spPr bwMode="auto">
            <a:xfrm>
              <a:off x="3934" y="2831"/>
              <a:ext cx="74" cy="1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65" name="Oval 159"/>
            <p:cNvSpPr>
              <a:spLocks noChangeArrowheads="1"/>
            </p:cNvSpPr>
            <p:nvPr/>
          </p:nvSpPr>
          <p:spPr bwMode="auto">
            <a:xfrm>
              <a:off x="3880" y="2881"/>
              <a:ext cx="20" cy="1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66" name="Oval 160"/>
            <p:cNvSpPr>
              <a:spLocks noChangeArrowheads="1"/>
            </p:cNvSpPr>
            <p:nvPr/>
          </p:nvSpPr>
          <p:spPr bwMode="auto">
            <a:xfrm>
              <a:off x="3880" y="2912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67" name="Oval 161"/>
            <p:cNvSpPr>
              <a:spLocks noChangeArrowheads="1"/>
            </p:cNvSpPr>
            <p:nvPr/>
          </p:nvSpPr>
          <p:spPr bwMode="auto">
            <a:xfrm>
              <a:off x="3880" y="2939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</p:grpSp>
      <p:grpSp>
        <p:nvGrpSpPr>
          <p:cNvPr id="170" name="Group 149"/>
          <p:cNvGrpSpPr>
            <a:grpSpLocks/>
          </p:cNvGrpSpPr>
          <p:nvPr/>
        </p:nvGrpSpPr>
        <p:grpSpPr bwMode="auto">
          <a:xfrm>
            <a:off x="7254786" y="2650084"/>
            <a:ext cx="228600" cy="380999"/>
            <a:chOff x="3868" y="2719"/>
            <a:chExt cx="256" cy="397"/>
          </a:xfrm>
          <a:solidFill>
            <a:srgbClr val="FFCC66"/>
          </a:solidFill>
        </p:grpSpPr>
        <p:grpSp>
          <p:nvGrpSpPr>
            <p:cNvPr id="171" name="Group 150"/>
            <p:cNvGrpSpPr>
              <a:grpSpLocks/>
            </p:cNvGrpSpPr>
            <p:nvPr/>
          </p:nvGrpSpPr>
          <p:grpSpPr bwMode="auto">
            <a:xfrm>
              <a:off x="3868" y="2719"/>
              <a:ext cx="256" cy="397"/>
              <a:chOff x="3868" y="2719"/>
              <a:chExt cx="256" cy="397"/>
            </a:xfrm>
            <a:grpFill/>
          </p:grpSpPr>
          <p:sp>
            <p:nvSpPr>
              <p:cNvPr id="181" name="AutoShape 151"/>
              <p:cNvSpPr>
                <a:spLocks noChangeArrowheads="1"/>
              </p:cNvSpPr>
              <p:nvPr/>
            </p:nvSpPr>
            <p:spPr bwMode="auto">
              <a:xfrm>
                <a:off x="3868" y="2719"/>
                <a:ext cx="256" cy="397"/>
              </a:xfrm>
              <a:prstGeom prst="cube">
                <a:avLst>
                  <a:gd name="adj" fmla="val 24986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200" dirty="0">
                  <a:latin typeface="+mn-lt"/>
                </a:endParaRPr>
              </a:p>
            </p:txBody>
          </p:sp>
          <p:sp>
            <p:nvSpPr>
              <p:cNvPr id="182" name="Line 152"/>
              <p:cNvSpPr>
                <a:spLocks noChangeShapeType="1"/>
              </p:cNvSpPr>
              <p:nvPr/>
            </p:nvSpPr>
            <p:spPr bwMode="auto">
              <a:xfrm>
                <a:off x="3869" y="2814"/>
                <a:ext cx="0" cy="301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 sz="1200" dirty="0">
                  <a:latin typeface="+mn-lt"/>
                </a:endParaRPr>
              </a:p>
            </p:txBody>
          </p:sp>
        </p:grpSp>
        <p:sp>
          <p:nvSpPr>
            <p:cNvPr id="172" name="Line 153"/>
            <p:cNvSpPr>
              <a:spLocks noChangeShapeType="1"/>
            </p:cNvSpPr>
            <p:nvPr/>
          </p:nvSpPr>
          <p:spPr bwMode="auto">
            <a:xfrm>
              <a:off x="3873" y="309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73" name="Line 154"/>
            <p:cNvSpPr>
              <a:spLocks noChangeShapeType="1"/>
            </p:cNvSpPr>
            <p:nvPr/>
          </p:nvSpPr>
          <p:spPr bwMode="auto">
            <a:xfrm>
              <a:off x="3873" y="307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74" name="Line 155"/>
            <p:cNvSpPr>
              <a:spLocks noChangeShapeType="1"/>
            </p:cNvSpPr>
            <p:nvPr/>
          </p:nvSpPr>
          <p:spPr bwMode="auto">
            <a:xfrm>
              <a:off x="3873" y="3061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75" name="Line 156"/>
            <p:cNvSpPr>
              <a:spLocks noChangeShapeType="1"/>
            </p:cNvSpPr>
            <p:nvPr/>
          </p:nvSpPr>
          <p:spPr bwMode="auto">
            <a:xfrm>
              <a:off x="3873" y="3040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76" name="Rectangle 157"/>
            <p:cNvSpPr>
              <a:spLocks noChangeArrowheads="1"/>
            </p:cNvSpPr>
            <p:nvPr/>
          </p:nvSpPr>
          <p:spPr bwMode="auto">
            <a:xfrm>
              <a:off x="3878" y="2821"/>
              <a:ext cx="180" cy="2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77" name="Rectangle 158"/>
            <p:cNvSpPr>
              <a:spLocks noChangeArrowheads="1"/>
            </p:cNvSpPr>
            <p:nvPr/>
          </p:nvSpPr>
          <p:spPr bwMode="auto">
            <a:xfrm>
              <a:off x="3934" y="2831"/>
              <a:ext cx="74" cy="1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78" name="Oval 159"/>
            <p:cNvSpPr>
              <a:spLocks noChangeArrowheads="1"/>
            </p:cNvSpPr>
            <p:nvPr/>
          </p:nvSpPr>
          <p:spPr bwMode="auto">
            <a:xfrm>
              <a:off x="3880" y="2881"/>
              <a:ext cx="20" cy="1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79" name="Oval 160"/>
            <p:cNvSpPr>
              <a:spLocks noChangeArrowheads="1"/>
            </p:cNvSpPr>
            <p:nvPr/>
          </p:nvSpPr>
          <p:spPr bwMode="auto">
            <a:xfrm>
              <a:off x="3880" y="2912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80" name="Oval 161"/>
            <p:cNvSpPr>
              <a:spLocks noChangeArrowheads="1"/>
            </p:cNvSpPr>
            <p:nvPr/>
          </p:nvSpPr>
          <p:spPr bwMode="auto">
            <a:xfrm>
              <a:off x="3880" y="2939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</p:grpSp>
      <p:sp>
        <p:nvSpPr>
          <p:cNvPr id="183" name="TextBox 182"/>
          <p:cNvSpPr txBox="1"/>
          <p:nvPr/>
        </p:nvSpPr>
        <p:spPr>
          <a:xfrm>
            <a:off x="1752600" y="2667000"/>
            <a:ext cx="14273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+mn-lt"/>
              </a:rPr>
              <a:t>Routing, Back-office</a:t>
            </a:r>
            <a:endParaRPr lang="en-US" sz="12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7467600" y="2362200"/>
            <a:ext cx="14273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+mn-lt"/>
              </a:rPr>
              <a:t>Routing, Back-office</a:t>
            </a:r>
            <a:endParaRPr lang="en-US" sz="12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3593207" y="6016823"/>
            <a:ext cx="17723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n-lt"/>
              </a:rPr>
              <a:t>Cache Based Delivery</a:t>
            </a:r>
            <a:endParaRPr lang="en-US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 Areas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010400" y="6496050"/>
            <a:ext cx="2133600" cy="228600"/>
          </a:xfrm>
        </p:spPr>
        <p:txBody>
          <a:bodyPr/>
          <a:lstStyle/>
          <a:p>
            <a:fld id="{DAFF3FF7-EEDE-418E-A1D4-906634D996CC}" type="slidenum">
              <a:rPr lang="en-US" smtClean="0"/>
              <a:pPr/>
              <a:t>8</a:t>
            </a:fld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438400" y="5710535"/>
            <a:ext cx="5486400" cy="0"/>
          </a:xfrm>
          <a:prstGeom prst="line">
            <a:avLst/>
          </a:prstGeom>
          <a:solidFill>
            <a:srgbClr val="A0FEBD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rot="5400000">
            <a:off x="2072640" y="5710535"/>
            <a:ext cx="731520" cy="0"/>
          </a:xfrm>
          <a:prstGeom prst="line">
            <a:avLst/>
          </a:prstGeom>
          <a:solidFill>
            <a:srgbClr val="A0FEB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5400000">
            <a:off x="2987040" y="5710535"/>
            <a:ext cx="731520" cy="0"/>
          </a:xfrm>
          <a:prstGeom prst="line">
            <a:avLst/>
          </a:prstGeom>
          <a:solidFill>
            <a:srgbClr val="A0FEB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rot="5400000">
            <a:off x="7559040" y="5710535"/>
            <a:ext cx="731520" cy="0"/>
          </a:xfrm>
          <a:prstGeom prst="line">
            <a:avLst/>
          </a:prstGeom>
          <a:solidFill>
            <a:srgbClr val="A0FEB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rot="5400000">
            <a:off x="6644640" y="5710535"/>
            <a:ext cx="731520" cy="0"/>
          </a:xfrm>
          <a:prstGeom prst="line">
            <a:avLst/>
          </a:prstGeom>
          <a:solidFill>
            <a:srgbClr val="A0FEB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2438400" y="5710536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70C0"/>
                </a:solidFill>
                <a:latin typeface="+mn-lt"/>
              </a:rPr>
              <a:t>On Boarding</a:t>
            </a:r>
            <a:endParaRPr lang="en-US" sz="12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10400" y="5710535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70C0"/>
                </a:solidFill>
                <a:latin typeface="+mn-lt"/>
              </a:rPr>
              <a:t>Termination</a:t>
            </a:r>
            <a:endParaRPr lang="en-US" sz="12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10400" y="5978856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70C0"/>
                </a:solidFill>
                <a:latin typeface="+mn-lt"/>
              </a:rPr>
              <a:t>Purge, settlements</a:t>
            </a:r>
            <a:endParaRPr lang="en-US" sz="12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29000" y="5710535"/>
            <a:ext cx="350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  <a:latin typeface="+mn-lt"/>
              </a:rPr>
              <a:t>Active/interconnected  Environment</a:t>
            </a:r>
            <a:endParaRPr lang="en-US" sz="1200" dirty="0">
              <a:solidFill>
                <a:srgbClr val="0070C0"/>
              </a:solidFill>
              <a:latin typeface="+mn-lt"/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3352800" y="3751272"/>
            <a:ext cx="3657600" cy="0"/>
          </a:xfrm>
          <a:prstGeom prst="line">
            <a:avLst/>
          </a:prstGeom>
          <a:solidFill>
            <a:srgbClr val="A0FEBD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rot="5400000">
            <a:off x="3901440" y="3751272"/>
            <a:ext cx="731520" cy="0"/>
          </a:xfrm>
          <a:prstGeom prst="line">
            <a:avLst/>
          </a:prstGeom>
          <a:solidFill>
            <a:srgbClr val="A0FEB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rot="5400000">
            <a:off x="2987040" y="3751272"/>
            <a:ext cx="731520" cy="0"/>
          </a:xfrm>
          <a:prstGeom prst="line">
            <a:avLst/>
          </a:prstGeom>
          <a:solidFill>
            <a:srgbClr val="A0FEB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 rot="5400000">
            <a:off x="5730240" y="3751272"/>
            <a:ext cx="731520" cy="0"/>
          </a:xfrm>
          <a:prstGeom prst="line">
            <a:avLst/>
          </a:prstGeom>
          <a:solidFill>
            <a:srgbClr val="A0FEB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rot="5400000">
            <a:off x="6644640" y="3751272"/>
            <a:ext cx="731520" cy="0"/>
          </a:xfrm>
          <a:prstGeom prst="line">
            <a:avLst/>
          </a:prstGeom>
          <a:solidFill>
            <a:srgbClr val="A0FEB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rot="5400000">
            <a:off x="3444240" y="3751272"/>
            <a:ext cx="731520" cy="0"/>
          </a:xfrm>
          <a:prstGeom prst="line">
            <a:avLst/>
          </a:prstGeom>
          <a:solidFill>
            <a:srgbClr val="A0FEB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rot="5400000">
            <a:off x="6187440" y="3751272"/>
            <a:ext cx="731520" cy="0"/>
          </a:xfrm>
          <a:prstGeom prst="line">
            <a:avLst/>
          </a:prstGeom>
          <a:solidFill>
            <a:srgbClr val="A0FEB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3276600" y="3709874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9900"/>
                </a:solidFill>
                <a:latin typeface="+mn-lt"/>
              </a:rPr>
              <a:t>Pre-sale</a:t>
            </a:r>
            <a:endParaRPr lang="en-US" sz="1200" dirty="0">
              <a:solidFill>
                <a:srgbClr val="FF9900"/>
              </a:solidFill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10000" y="3709874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9900"/>
                </a:solidFill>
                <a:latin typeface="+mn-lt"/>
              </a:rPr>
              <a:t>Post-sale</a:t>
            </a:r>
            <a:endParaRPr lang="en-US" sz="1200" dirty="0">
              <a:solidFill>
                <a:srgbClr val="FF9900"/>
              </a:solidFill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95800" y="3751272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9900"/>
                </a:solidFill>
                <a:latin typeface="+mn-lt"/>
              </a:rPr>
              <a:t>Content Delivery</a:t>
            </a:r>
            <a:endParaRPr lang="en-US" sz="1200" dirty="0">
              <a:solidFill>
                <a:srgbClr val="FF9900"/>
              </a:solidFill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96000" y="3751273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9900"/>
                </a:solidFill>
                <a:latin typeface="+mn-lt"/>
              </a:rPr>
              <a:t>End Contract</a:t>
            </a:r>
            <a:endParaRPr lang="en-US" sz="1200" dirty="0">
              <a:solidFill>
                <a:srgbClr val="FF9900"/>
              </a:solidFill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553200" y="3751273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9900"/>
                </a:solidFill>
                <a:latin typeface="+mn-lt"/>
              </a:rPr>
              <a:t>Postmortem</a:t>
            </a:r>
            <a:endParaRPr lang="en-US" sz="1200" dirty="0">
              <a:solidFill>
                <a:srgbClr val="FF9900"/>
              </a:solidFill>
              <a:latin typeface="+mn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19400" y="4247496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9900"/>
                </a:solidFill>
                <a:latin typeface="+mn-lt"/>
              </a:rPr>
              <a:t>Capabilities, reservation, trial</a:t>
            </a:r>
            <a:endParaRPr lang="en-US" sz="1200" dirty="0">
              <a:solidFill>
                <a:srgbClr val="FF9900"/>
              </a:solidFill>
              <a:latin typeface="+mn-lt"/>
            </a:endParaRPr>
          </a:p>
        </p:txBody>
      </p:sp>
      <p:cxnSp>
        <p:nvCxnSpPr>
          <p:cNvPr id="27" name="Straight Connector 26"/>
          <p:cNvCxnSpPr>
            <a:stCxn id="21" idx="2"/>
            <a:endCxn id="26" idx="0"/>
          </p:cNvCxnSpPr>
          <p:nvPr/>
        </p:nvCxnSpPr>
        <p:spPr bwMode="auto">
          <a:xfrm rot="5400000">
            <a:off x="3410072" y="4114267"/>
            <a:ext cx="75957" cy="190500"/>
          </a:xfrm>
          <a:prstGeom prst="line">
            <a:avLst/>
          </a:prstGeom>
          <a:solidFill>
            <a:srgbClr val="A0FE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3733800" y="4482793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9900"/>
                </a:solidFill>
                <a:latin typeface="+mn-lt"/>
              </a:rPr>
              <a:t>On-boarding, Testing</a:t>
            </a:r>
            <a:endParaRPr lang="en-US" sz="1200" dirty="0">
              <a:solidFill>
                <a:srgbClr val="FF9900"/>
              </a:solidFill>
              <a:latin typeface="+mn-lt"/>
            </a:endParaRPr>
          </a:p>
        </p:txBody>
      </p:sp>
      <p:cxnSp>
        <p:nvCxnSpPr>
          <p:cNvPr id="29" name="Straight Connector 28"/>
          <p:cNvCxnSpPr>
            <a:stCxn id="22" idx="2"/>
          </p:cNvCxnSpPr>
          <p:nvPr/>
        </p:nvCxnSpPr>
        <p:spPr bwMode="auto">
          <a:xfrm rot="5400000">
            <a:off x="3902024" y="4308115"/>
            <a:ext cx="311253" cy="38100"/>
          </a:xfrm>
          <a:prstGeom prst="line">
            <a:avLst/>
          </a:prstGeom>
          <a:solidFill>
            <a:srgbClr val="A0FE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4724400" y="4122998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9900"/>
                </a:solidFill>
                <a:latin typeface="+mn-lt"/>
              </a:rPr>
              <a:t>Additional &amp; on-demand capabilities,  operational management, Performance</a:t>
            </a:r>
            <a:endParaRPr lang="en-US" sz="1200" dirty="0">
              <a:solidFill>
                <a:srgbClr val="FF9900"/>
              </a:solidFill>
              <a:latin typeface="+mn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019800" y="4482792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9900"/>
                </a:solidFill>
                <a:latin typeface="+mn-lt"/>
              </a:rPr>
              <a:t>Purge, etc.</a:t>
            </a:r>
            <a:endParaRPr lang="en-US" sz="1200" dirty="0">
              <a:solidFill>
                <a:srgbClr val="FF9900"/>
              </a:solidFill>
              <a:latin typeface="+mn-lt"/>
            </a:endParaRPr>
          </a:p>
        </p:txBody>
      </p:sp>
      <p:cxnSp>
        <p:nvCxnSpPr>
          <p:cNvPr id="32" name="Straight Connector 31"/>
          <p:cNvCxnSpPr>
            <a:stCxn id="24" idx="2"/>
            <a:endCxn id="31" idx="0"/>
          </p:cNvCxnSpPr>
          <p:nvPr/>
        </p:nvCxnSpPr>
        <p:spPr bwMode="auto">
          <a:xfrm rot="16200000" flipH="1">
            <a:off x="6339156" y="4421148"/>
            <a:ext cx="85188" cy="38100"/>
          </a:xfrm>
          <a:prstGeom prst="line">
            <a:avLst/>
          </a:prstGeom>
          <a:solidFill>
            <a:srgbClr val="A0FE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6934200" y="4391353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9900"/>
                </a:solidFill>
                <a:latin typeface="+mn-lt"/>
              </a:rPr>
              <a:t>Root cause, audit</a:t>
            </a:r>
            <a:endParaRPr lang="en-US" sz="1200" dirty="0">
              <a:solidFill>
                <a:srgbClr val="FF9900"/>
              </a:solidFill>
              <a:latin typeface="+mn-lt"/>
            </a:endParaRPr>
          </a:p>
        </p:txBody>
      </p:sp>
      <p:cxnSp>
        <p:nvCxnSpPr>
          <p:cNvPr id="34" name="Straight Connector 33"/>
          <p:cNvCxnSpPr/>
          <p:nvPr/>
        </p:nvCxnSpPr>
        <p:spPr bwMode="auto">
          <a:xfrm rot="16200000" flipV="1">
            <a:off x="6926580" y="4307532"/>
            <a:ext cx="91440" cy="76200"/>
          </a:xfrm>
          <a:prstGeom prst="line">
            <a:avLst/>
          </a:prstGeom>
          <a:solidFill>
            <a:srgbClr val="A0FE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3352800" y="2693016"/>
            <a:ext cx="3657600" cy="0"/>
          </a:xfrm>
          <a:prstGeom prst="line">
            <a:avLst/>
          </a:prstGeom>
          <a:solidFill>
            <a:srgbClr val="A0FEBD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rot="16200000" flipH="1">
            <a:off x="6781803" y="2699713"/>
            <a:ext cx="457196" cy="1"/>
          </a:xfrm>
          <a:prstGeom prst="line">
            <a:avLst/>
          </a:prstGeom>
          <a:solidFill>
            <a:srgbClr val="A0FEB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3581400" y="2651618"/>
            <a:ext cx="3352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 smtClean="0">
                <a:solidFill>
                  <a:srgbClr val="00B050"/>
                </a:solidFill>
                <a:latin typeface="+mn-lt"/>
              </a:rPr>
              <a:t>Unicast</a:t>
            </a:r>
            <a:r>
              <a:rPr lang="en-US" sz="1200" dirty="0" smtClean="0">
                <a:solidFill>
                  <a:srgbClr val="00B050"/>
                </a:solidFill>
                <a:latin typeface="+mn-lt"/>
              </a:rPr>
              <a:t>, Multicast: different protocols</a:t>
            </a:r>
            <a:endParaRPr lang="en-US" sz="1200" dirty="0">
              <a:solidFill>
                <a:srgbClr val="00B050"/>
              </a:solidFill>
              <a:latin typeface="+mn-lt"/>
            </a:endParaRPr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3352800" y="1595736"/>
            <a:ext cx="3657600" cy="0"/>
          </a:xfrm>
          <a:prstGeom prst="line">
            <a:avLst/>
          </a:prstGeom>
          <a:solidFill>
            <a:srgbClr val="A0FEBD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3581400" y="1554339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6600"/>
                </a:solidFill>
                <a:latin typeface="+mn-lt"/>
              </a:rPr>
              <a:t>Off-peak – Software download</a:t>
            </a:r>
          </a:p>
          <a:p>
            <a:pPr algn="ctr"/>
            <a:r>
              <a:rPr lang="en-US" sz="1200" dirty="0" smtClean="0">
                <a:solidFill>
                  <a:srgbClr val="CC6600"/>
                </a:solidFill>
                <a:latin typeface="+mn-lt"/>
              </a:rPr>
              <a:t>Peak &amp; on-demand – Web, LFD, VOD, etc</a:t>
            </a:r>
          </a:p>
          <a:p>
            <a:pPr algn="ctr"/>
            <a:r>
              <a:rPr lang="en-US" sz="1200" dirty="0" smtClean="0">
                <a:solidFill>
                  <a:srgbClr val="CC6600"/>
                </a:solidFill>
                <a:latin typeface="+mn-lt"/>
              </a:rPr>
              <a:t>Real-time - Events</a:t>
            </a:r>
            <a:endParaRPr lang="en-US" sz="1200" dirty="0">
              <a:solidFill>
                <a:srgbClr val="CC6600"/>
              </a:solidFill>
              <a:latin typeface="+mn-lt"/>
            </a:endParaRPr>
          </a:p>
        </p:txBody>
      </p:sp>
      <p:cxnSp>
        <p:nvCxnSpPr>
          <p:cNvPr id="40" name="Straight Connector 39"/>
          <p:cNvCxnSpPr/>
          <p:nvPr/>
        </p:nvCxnSpPr>
        <p:spPr bwMode="auto">
          <a:xfrm rot="16200000" flipH="1">
            <a:off x="3124203" y="2699712"/>
            <a:ext cx="457196" cy="1"/>
          </a:xfrm>
          <a:prstGeom prst="line">
            <a:avLst/>
          </a:prstGeom>
          <a:solidFill>
            <a:srgbClr val="A0FEB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rot="16200000" flipH="1">
            <a:off x="6781803" y="1602432"/>
            <a:ext cx="457196" cy="1"/>
          </a:xfrm>
          <a:prstGeom prst="line">
            <a:avLst/>
          </a:prstGeom>
          <a:solidFill>
            <a:srgbClr val="A0FEB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rot="16200000" flipH="1">
            <a:off x="3124203" y="1602432"/>
            <a:ext cx="457196" cy="1"/>
          </a:xfrm>
          <a:prstGeom prst="line">
            <a:avLst/>
          </a:prstGeom>
          <a:solidFill>
            <a:srgbClr val="A0FEB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762000" y="5397192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+mn-lt"/>
              </a:rPr>
              <a:t>Peer-Peer Interconnection Life-cycle</a:t>
            </a:r>
            <a:endParaRPr lang="en-US" sz="12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62000" y="3476953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+mn-lt"/>
              </a:rPr>
              <a:t>Customer Life-cycle</a:t>
            </a:r>
            <a:endParaRPr lang="en-US" sz="12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62000" y="2471113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+mn-lt"/>
              </a:rPr>
              <a:t>Delivery types &amp; protocols</a:t>
            </a:r>
            <a:endParaRPr lang="en-US" sz="12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62000" y="1282392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+mn-lt"/>
              </a:rPr>
              <a:t>Content Types and characteristics</a:t>
            </a:r>
            <a:endParaRPr lang="en-US" sz="1200" dirty="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CDN-I Interface Domains</a:t>
            </a:r>
            <a:endParaRPr lang="en-US" dirty="0"/>
          </a:p>
        </p:txBody>
      </p:sp>
      <p:sp>
        <p:nvSpPr>
          <p:cNvPr id="2560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496050"/>
            <a:ext cx="2133600" cy="228600"/>
          </a:xfrm>
          <a:noFill/>
        </p:spPr>
        <p:txBody>
          <a:bodyPr/>
          <a:lstStyle/>
          <a:p>
            <a:fld id="{5AF65992-E206-4B59-9C79-C190D8F8FAB0}" type="slidenum">
              <a:rPr lang="en-US"/>
              <a:pPr/>
              <a:t>9</a:t>
            </a:fld>
            <a:endParaRPr lang="en-US"/>
          </a:p>
        </p:txBody>
      </p:sp>
      <p:sp>
        <p:nvSpPr>
          <p:cNvPr id="2560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1286467" y="4973636"/>
            <a:ext cx="1878013" cy="52322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+mn-lt"/>
              </a:rPr>
              <a:t>Network Interconnection</a:t>
            </a:r>
          </a:p>
        </p:txBody>
      </p:sp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1313457" y="4251325"/>
            <a:ext cx="1851025" cy="30777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+mn-lt"/>
              </a:rPr>
              <a:t>Delivery</a:t>
            </a:r>
          </a:p>
        </p:txBody>
      </p:sp>
      <p:sp>
        <p:nvSpPr>
          <p:cNvPr id="7" name="TextBox 8"/>
          <p:cNvSpPr txBox="1">
            <a:spLocks noChangeArrowheads="1"/>
          </p:cNvSpPr>
          <p:nvPr/>
        </p:nvSpPr>
        <p:spPr bwMode="auto">
          <a:xfrm>
            <a:off x="1286467" y="3486151"/>
            <a:ext cx="1905000" cy="30777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+mn-lt"/>
              </a:rPr>
              <a:t>Routing</a:t>
            </a:r>
          </a:p>
        </p:txBody>
      </p:sp>
      <p:sp>
        <p:nvSpPr>
          <p:cNvPr id="8" name="TextBox 9"/>
          <p:cNvSpPr txBox="1">
            <a:spLocks noChangeArrowheads="1"/>
          </p:cNvSpPr>
          <p:nvPr/>
        </p:nvSpPr>
        <p:spPr bwMode="auto">
          <a:xfrm>
            <a:off x="1286467" y="2874963"/>
            <a:ext cx="1905000" cy="30777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+mn-lt"/>
              </a:rPr>
              <a:t>Back-Office</a:t>
            </a:r>
          </a:p>
        </p:txBody>
      </p:sp>
      <p:sp>
        <p:nvSpPr>
          <p:cNvPr id="9" name="TextBox 10"/>
          <p:cNvSpPr txBox="1">
            <a:spLocks noChangeArrowheads="1"/>
          </p:cNvSpPr>
          <p:nvPr/>
        </p:nvSpPr>
        <p:spPr bwMode="auto">
          <a:xfrm>
            <a:off x="1286467" y="2046286"/>
            <a:ext cx="1905000" cy="52322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+mn-lt"/>
              </a:rPr>
              <a:t>Operations &amp; Customer Care</a:t>
            </a:r>
          </a:p>
        </p:txBody>
      </p:sp>
      <p:sp>
        <p:nvSpPr>
          <p:cNvPr id="10" name="TextBox 11"/>
          <p:cNvSpPr txBox="1">
            <a:spLocks noChangeArrowheads="1"/>
          </p:cNvSpPr>
          <p:nvPr/>
        </p:nvSpPr>
        <p:spPr bwMode="auto">
          <a:xfrm>
            <a:off x="6042619" y="4973636"/>
            <a:ext cx="1878013" cy="52322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+mn-lt"/>
              </a:rPr>
              <a:t>Network Interconnection</a:t>
            </a:r>
          </a:p>
        </p:txBody>
      </p:sp>
      <p:sp>
        <p:nvSpPr>
          <p:cNvPr id="11" name="TextBox 12"/>
          <p:cNvSpPr txBox="1">
            <a:spLocks noChangeArrowheads="1"/>
          </p:cNvSpPr>
          <p:nvPr/>
        </p:nvSpPr>
        <p:spPr bwMode="auto">
          <a:xfrm>
            <a:off x="6015630" y="4251325"/>
            <a:ext cx="1905000" cy="30777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+mn-lt"/>
              </a:rPr>
              <a:t>Delivery</a:t>
            </a:r>
          </a:p>
        </p:txBody>
      </p:sp>
      <p:sp>
        <p:nvSpPr>
          <p:cNvPr id="12" name="TextBox 13"/>
          <p:cNvSpPr txBox="1">
            <a:spLocks noChangeArrowheads="1"/>
          </p:cNvSpPr>
          <p:nvPr/>
        </p:nvSpPr>
        <p:spPr bwMode="auto">
          <a:xfrm>
            <a:off x="6042619" y="3486151"/>
            <a:ext cx="1851025" cy="30777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+mn-lt"/>
              </a:rPr>
              <a:t>Routing</a:t>
            </a:r>
          </a:p>
        </p:txBody>
      </p:sp>
      <p:sp>
        <p:nvSpPr>
          <p:cNvPr id="13" name="TextBox 14"/>
          <p:cNvSpPr txBox="1">
            <a:spLocks noChangeArrowheads="1"/>
          </p:cNvSpPr>
          <p:nvPr/>
        </p:nvSpPr>
        <p:spPr bwMode="auto">
          <a:xfrm>
            <a:off x="6042619" y="2874963"/>
            <a:ext cx="1851025" cy="30777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+mn-lt"/>
              </a:rPr>
              <a:t>Back-Office</a:t>
            </a:r>
          </a:p>
        </p:txBody>
      </p:sp>
      <p:cxnSp>
        <p:nvCxnSpPr>
          <p:cNvPr id="14" name="Straight Arrow Connector 17"/>
          <p:cNvCxnSpPr>
            <a:cxnSpLocks noChangeShapeType="1"/>
            <a:stCxn id="5" idx="3"/>
            <a:endCxn id="10" idx="1"/>
          </p:cNvCxnSpPr>
          <p:nvPr/>
        </p:nvCxnSpPr>
        <p:spPr bwMode="auto">
          <a:xfrm>
            <a:off x="3164480" y="5235246"/>
            <a:ext cx="2878139" cy="158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5" name="Straight Arrow Connector 19"/>
          <p:cNvCxnSpPr>
            <a:cxnSpLocks noChangeShapeType="1"/>
            <a:endCxn id="11" idx="1"/>
          </p:cNvCxnSpPr>
          <p:nvPr/>
        </p:nvCxnSpPr>
        <p:spPr bwMode="auto">
          <a:xfrm flipV="1">
            <a:off x="3123205" y="4405214"/>
            <a:ext cx="2892425" cy="645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6" name="Straight Arrow Connector 20"/>
          <p:cNvCxnSpPr>
            <a:cxnSpLocks noChangeShapeType="1"/>
            <a:endCxn id="12" idx="1"/>
          </p:cNvCxnSpPr>
          <p:nvPr/>
        </p:nvCxnSpPr>
        <p:spPr bwMode="auto">
          <a:xfrm>
            <a:off x="3191468" y="3633787"/>
            <a:ext cx="2851151" cy="6253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7" name="Straight Arrow Connector 21"/>
          <p:cNvCxnSpPr>
            <a:cxnSpLocks noChangeShapeType="1"/>
            <a:endCxn id="13" idx="1"/>
          </p:cNvCxnSpPr>
          <p:nvPr/>
        </p:nvCxnSpPr>
        <p:spPr bwMode="auto">
          <a:xfrm>
            <a:off x="3191468" y="3022599"/>
            <a:ext cx="2851151" cy="6253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8" name="Straight Arrow Connector 22"/>
          <p:cNvCxnSpPr>
            <a:cxnSpLocks noChangeShapeType="1"/>
          </p:cNvCxnSpPr>
          <p:nvPr/>
        </p:nvCxnSpPr>
        <p:spPr bwMode="auto">
          <a:xfrm>
            <a:off x="3164482" y="2328861"/>
            <a:ext cx="2878137" cy="635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19" name="TextBox 23"/>
          <p:cNvSpPr txBox="1">
            <a:spLocks noChangeArrowheads="1"/>
          </p:cNvSpPr>
          <p:nvPr/>
        </p:nvSpPr>
        <p:spPr bwMode="auto">
          <a:xfrm>
            <a:off x="3191469" y="5207000"/>
            <a:ext cx="28241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+mn-lt"/>
              </a:rPr>
              <a:t>Access, Security</a:t>
            </a:r>
          </a:p>
        </p:txBody>
      </p:sp>
      <p:sp>
        <p:nvSpPr>
          <p:cNvPr id="20" name="TextBox 24"/>
          <p:cNvSpPr txBox="1">
            <a:spLocks noChangeArrowheads="1"/>
          </p:cNvSpPr>
          <p:nvPr/>
        </p:nvSpPr>
        <p:spPr bwMode="auto">
          <a:xfrm>
            <a:off x="3137493" y="4332286"/>
            <a:ext cx="287813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+mn-lt"/>
              </a:rPr>
              <a:t>Features, Capacity reservation, Origin access, multicast sources/groups</a:t>
            </a:r>
          </a:p>
        </p:txBody>
      </p:sp>
      <p:sp>
        <p:nvSpPr>
          <p:cNvPr id="21" name="TextBox 25"/>
          <p:cNvSpPr txBox="1">
            <a:spLocks noChangeArrowheads="1"/>
          </p:cNvSpPr>
          <p:nvPr/>
        </p:nvSpPr>
        <p:spPr bwMode="auto">
          <a:xfrm>
            <a:off x="3375617" y="3573461"/>
            <a:ext cx="234315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+mn-lt"/>
              </a:rPr>
              <a:t>Traffic distribution, load management, AMT Relay addresses</a:t>
            </a:r>
          </a:p>
        </p:txBody>
      </p:sp>
      <p:sp>
        <p:nvSpPr>
          <p:cNvPr id="22" name="TextBox 34"/>
          <p:cNvSpPr txBox="1">
            <a:spLocks noChangeArrowheads="1"/>
          </p:cNvSpPr>
          <p:nvPr/>
        </p:nvSpPr>
        <p:spPr bwMode="auto">
          <a:xfrm>
            <a:off x="3472457" y="2981323"/>
            <a:ext cx="23447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+mn-lt"/>
              </a:rPr>
              <a:t>Provisioning, Logs, settlement  </a:t>
            </a:r>
          </a:p>
        </p:txBody>
      </p:sp>
      <p:sp>
        <p:nvSpPr>
          <p:cNvPr id="23" name="TextBox 35"/>
          <p:cNvSpPr txBox="1">
            <a:spLocks noChangeArrowheads="1"/>
          </p:cNvSpPr>
          <p:nvPr/>
        </p:nvSpPr>
        <p:spPr bwMode="auto">
          <a:xfrm>
            <a:off x="3375619" y="2274886"/>
            <a:ext cx="24415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+mn-lt"/>
              </a:rPr>
              <a:t>SLA/outages/ticketing, Special customer requests </a:t>
            </a:r>
          </a:p>
        </p:txBody>
      </p:sp>
      <p:sp>
        <p:nvSpPr>
          <p:cNvPr id="24" name="TextBox 36"/>
          <p:cNvSpPr txBox="1">
            <a:spLocks noChangeArrowheads="1"/>
          </p:cNvSpPr>
          <p:nvPr/>
        </p:nvSpPr>
        <p:spPr bwMode="auto">
          <a:xfrm>
            <a:off x="6015632" y="2046286"/>
            <a:ext cx="1851025" cy="52322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+mn-lt"/>
              </a:rPr>
              <a:t>Operations &amp; Customer Care</a:t>
            </a:r>
          </a:p>
        </p:txBody>
      </p:sp>
      <p:sp>
        <p:nvSpPr>
          <p:cNvPr id="25" name="TextBox 26"/>
          <p:cNvSpPr txBox="1">
            <a:spLocks noChangeArrowheads="1"/>
          </p:cNvSpPr>
          <p:nvPr/>
        </p:nvSpPr>
        <p:spPr bwMode="auto">
          <a:xfrm>
            <a:off x="1286467" y="5761038"/>
            <a:ext cx="16478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+mn-lt"/>
              </a:rPr>
              <a:t>CDN Provider-1</a:t>
            </a:r>
            <a:endParaRPr lang="en-US" sz="14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6" name="TextBox 27"/>
          <p:cNvSpPr txBox="1">
            <a:spLocks noChangeArrowheads="1"/>
          </p:cNvSpPr>
          <p:nvPr/>
        </p:nvSpPr>
        <p:spPr bwMode="auto">
          <a:xfrm>
            <a:off x="6218832" y="5715000"/>
            <a:ext cx="16478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+mn-lt"/>
              </a:rPr>
              <a:t>CDN Provider-2</a:t>
            </a:r>
            <a:endParaRPr lang="en-US" sz="14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7" name="TextBox 28"/>
          <p:cNvSpPr txBox="1">
            <a:spLocks noChangeArrowheads="1"/>
          </p:cNvSpPr>
          <p:nvPr/>
        </p:nvSpPr>
        <p:spPr bwMode="auto">
          <a:xfrm>
            <a:off x="726281" y="1295400"/>
            <a:ext cx="76914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+mn-lt"/>
              </a:rPr>
              <a:t>Bi-Lateral Agreement Between Two Carrier CDNs.</a:t>
            </a:r>
          </a:p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+mn-lt"/>
              </a:rPr>
              <a:t>Assume </a:t>
            </a:r>
            <a:r>
              <a:rPr lang="en-US" sz="1400" b="1" dirty="0">
                <a:solidFill>
                  <a:srgbClr val="000000"/>
                </a:solidFill>
                <a:latin typeface="+mn-lt"/>
              </a:rPr>
              <a:t>that each carrier peers with another carrier at the CDN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 Templat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TIS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TIS Theme (title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 Template</Template>
  <TotalTime>1639</TotalTime>
  <Words>1058</Words>
  <Application>Microsoft Office PowerPoint</Application>
  <PresentationFormat>On-screen Show (4:3)</PresentationFormat>
  <Paragraphs>215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Final Template</vt:lpstr>
      <vt:lpstr>ATIS Theme (title)</vt:lpstr>
      <vt:lpstr>Slide 1</vt:lpstr>
      <vt:lpstr>Outline</vt:lpstr>
      <vt:lpstr>Background</vt:lpstr>
      <vt:lpstr>CSF Principles</vt:lpstr>
      <vt:lpstr>Service Creation in the Cloud</vt:lpstr>
      <vt:lpstr>CDN-I Release 1</vt:lpstr>
      <vt:lpstr>Inter-connected CDN Delivery Model</vt:lpstr>
      <vt:lpstr>Use Case  Areas</vt:lpstr>
      <vt:lpstr>CDN-I Interface Domains</vt:lpstr>
      <vt:lpstr>CDN-I Release 2</vt:lpstr>
      <vt:lpstr>CDN Federation Model Interface Domains</vt:lpstr>
      <vt:lpstr>Inter-Carrier Telepresence</vt:lpstr>
      <vt:lpstr>Cloud Lifecycle Checklist</vt:lpstr>
      <vt:lpstr>Virtual desktop infrastructure (VDI)</vt:lpstr>
      <vt:lpstr>Virtual Private Network (VPN)-Oriented Data Center Services (VDCS)</vt:lpstr>
      <vt:lpstr> In Summary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Elaine Jakins</dc:creator>
  <cp:lastModifiedBy>Andrew White</cp:lastModifiedBy>
  <cp:revision>156</cp:revision>
  <cp:lastPrinted>2011-09-21T19:31:23Z</cp:lastPrinted>
  <dcterms:created xsi:type="dcterms:W3CDTF">2011-09-29T20:53:31Z</dcterms:created>
  <dcterms:modified xsi:type="dcterms:W3CDTF">2011-10-17T08:02:15Z</dcterms:modified>
</cp:coreProperties>
</file>