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mp" ContentType="image/bmp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Default Extension="jpg" ContentType="image/jpeg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684" r:id="rId2"/>
    <p:sldMasterId id="2147483769" r:id="rId3"/>
    <p:sldMasterId id="2147483784" r:id="rId4"/>
    <p:sldMasterId id="2147483798" r:id="rId5"/>
  </p:sldMasterIdLst>
  <p:notesMasterIdLst>
    <p:notesMasterId r:id="rId32"/>
  </p:notesMasterIdLst>
  <p:sldIdLst>
    <p:sldId id="399" r:id="rId6"/>
    <p:sldId id="475" r:id="rId7"/>
    <p:sldId id="258" r:id="rId8"/>
    <p:sldId id="408" r:id="rId9"/>
    <p:sldId id="524" r:id="rId10"/>
    <p:sldId id="560" r:id="rId11"/>
    <p:sldId id="360" r:id="rId12"/>
    <p:sldId id="406" r:id="rId13"/>
    <p:sldId id="518" r:id="rId14"/>
    <p:sldId id="411" r:id="rId15"/>
    <p:sldId id="412" r:id="rId16"/>
    <p:sldId id="425" r:id="rId17"/>
    <p:sldId id="477" r:id="rId18"/>
    <p:sldId id="478" r:id="rId19"/>
    <p:sldId id="261" r:id="rId20"/>
    <p:sldId id="543" r:id="rId21"/>
    <p:sldId id="559" r:id="rId22"/>
    <p:sldId id="479" r:id="rId23"/>
    <p:sldId id="529" r:id="rId24"/>
    <p:sldId id="530" r:id="rId25"/>
    <p:sldId id="546" r:id="rId26"/>
    <p:sldId id="557" r:id="rId27"/>
    <p:sldId id="564" r:id="rId28"/>
    <p:sldId id="561" r:id="rId29"/>
    <p:sldId id="562" r:id="rId30"/>
    <p:sldId id="563" r:id="rId31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FFFFFF"/>
    <a:srgbClr val="99CCFF"/>
    <a:srgbClr val="66CCFF"/>
    <a:srgbClr val="000000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5" autoAdjust="0"/>
    <p:restoredTop sz="82586" autoAdjust="0"/>
  </p:normalViewPr>
  <p:slideViewPr>
    <p:cSldViewPr>
      <p:cViewPr>
        <p:scale>
          <a:sx n="70" d="100"/>
          <a:sy n="70" d="100"/>
        </p:scale>
        <p:origin x="-93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550;&#26500;&#37096;&#26041;&#26696;&#32452;\Solutions\&#20013;&#31227;C-RAN\Site%20TCO%20Lis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550;&#26500;&#37096;&#26041;&#26696;&#32452;\Solutions\&#20013;&#31227;C-RAN\Site%20TCO%20Lis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26550;&#26500;&#37096;&#26041;&#26696;&#32452;\Solutions\&#20013;&#31227;C-RAN\Site%20TCO%20Lis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40657;&#26408;\&#26700;&#38754;\CAPEX%20&amp;%20OPEX.xls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tx>
            <c:strRef>
              <c:f>Sheet3!$C$4</c:f>
              <c:strCache>
                <c:ptCount val="1"/>
                <c:pt idx="0">
                  <c:v>Base Station</c:v>
                </c:pt>
              </c:strCache>
            </c:strRef>
          </c:tx>
          <c:cat>
            <c:strRef>
              <c:f>Sheet3!$B$5:$B$7</c:f>
              <c:strCache>
                <c:ptCount val="3"/>
                <c:pt idx="0">
                  <c:v>C-RAN Architecture</c:v>
                </c:pt>
                <c:pt idx="1">
                  <c:v>Distributed Base Station </c:v>
                </c:pt>
                <c:pt idx="2">
                  <c:v>Traditional Macro Base Station</c:v>
                </c:pt>
              </c:strCache>
            </c:strRef>
          </c:cat>
          <c:val>
            <c:numRef>
              <c:f>Sheet3!$C$5:$C$7</c:f>
              <c:numCache>
                <c:formatCode>0%</c:formatCode>
                <c:ptCount val="3"/>
                <c:pt idx="0" formatCode="0.00%">
                  <c:v>0.20400000000000001</c:v>
                </c:pt>
                <c:pt idx="1">
                  <c:v>0.24000000000000021</c:v>
                </c:pt>
                <c:pt idx="2">
                  <c:v>0.48000000000000032</c:v>
                </c:pt>
              </c:numCache>
            </c:numRef>
          </c:val>
        </c:ser>
        <c:ser>
          <c:idx val="1"/>
          <c:order val="1"/>
          <c:tx>
            <c:strRef>
              <c:f>Sheet3!$D$4</c:f>
              <c:strCache>
                <c:ptCount val="1"/>
                <c:pt idx="0">
                  <c:v>Air-conditioner </c:v>
                </c:pt>
              </c:strCache>
            </c:strRef>
          </c:tx>
          <c:cat>
            <c:strRef>
              <c:f>Sheet3!$B$5:$B$7</c:f>
              <c:strCache>
                <c:ptCount val="3"/>
                <c:pt idx="0">
                  <c:v>C-RAN Architecture</c:v>
                </c:pt>
                <c:pt idx="1">
                  <c:v>Distributed Base Station </c:v>
                </c:pt>
                <c:pt idx="2">
                  <c:v>Traditional Macro Base Station</c:v>
                </c:pt>
              </c:strCache>
            </c:strRef>
          </c:cat>
          <c:val>
            <c:numRef>
              <c:f>Sheet3!$D$5:$D$7</c:f>
              <c:numCache>
                <c:formatCode>0%</c:formatCode>
                <c:ptCount val="3"/>
                <c:pt idx="0" formatCode="0.00%">
                  <c:v>9.6000000000000058E-2</c:v>
                </c:pt>
                <c:pt idx="1">
                  <c:v>0.32000000000000262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Sheet3!$E$4</c:f>
              <c:strCache>
                <c:ptCount val="1"/>
                <c:pt idx="0">
                  <c:v>Others</c:v>
                </c:pt>
              </c:strCache>
            </c:strRef>
          </c:tx>
          <c:cat>
            <c:strRef>
              <c:f>Sheet3!$B$5:$B$7</c:f>
              <c:strCache>
                <c:ptCount val="3"/>
                <c:pt idx="0">
                  <c:v>C-RAN Architecture</c:v>
                </c:pt>
                <c:pt idx="1">
                  <c:v>Distributed Base Station </c:v>
                </c:pt>
                <c:pt idx="2">
                  <c:v>Traditional Macro Base Station</c:v>
                </c:pt>
              </c:strCache>
            </c:strRef>
          </c:cat>
          <c:val>
            <c:numRef>
              <c:f>Sheet3!$E$5:$E$7</c:f>
              <c:numCache>
                <c:formatCode>0%</c:formatCode>
                <c:ptCount val="3"/>
                <c:pt idx="0">
                  <c:v>2.0000000000000018E-2</c:v>
                </c:pt>
                <c:pt idx="1">
                  <c:v>5.0000000000000031E-2</c:v>
                </c:pt>
                <c:pt idx="2">
                  <c:v>6.0000000000000046E-2</c:v>
                </c:pt>
              </c:numCache>
            </c:numRef>
          </c:val>
        </c:ser>
        <c:overlap val="100"/>
        <c:axId val="48517888"/>
        <c:axId val="48519424"/>
      </c:barChart>
      <c:catAx>
        <c:axId val="48517888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 lang="zh-CN"/>
            </a:pPr>
            <a:endParaRPr lang="en-US"/>
          </a:p>
        </c:txPr>
        <c:crossAx val="48519424"/>
        <c:crosses val="autoZero"/>
        <c:auto val="1"/>
        <c:lblAlgn val="ctr"/>
        <c:lblOffset val="100"/>
      </c:catAx>
      <c:valAx>
        <c:axId val="48519424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48517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027182045772776"/>
          <c:y val="0.85331602581576083"/>
          <c:w val="0.52480689450401063"/>
          <c:h val="0.10574822627108164"/>
        </c:manualLayout>
      </c:layout>
      <c:txPr>
        <a:bodyPr/>
        <a:lstStyle/>
        <a:p>
          <a:pPr>
            <a:defRPr lang="zh-CN"/>
          </a:pPr>
          <a:endParaRPr lang="en-US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zh-CN" sz="1600"/>
            </a:pPr>
            <a:r>
              <a:rPr lang="en-US" sz="1600" dirty="0">
                <a:latin typeface="Arial" pitchFamily="34" charset="0"/>
              </a:rPr>
              <a:t>Site CAPEX Analysis</a:t>
            </a:r>
            <a:endParaRPr lang="zh-CN" sz="160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2141756853312754"/>
          <c:y val="0"/>
        </c:manualLayout>
      </c:layout>
    </c:title>
    <c:plotArea>
      <c:layout/>
      <c:pieChart>
        <c:varyColors val="1"/>
        <c:ser>
          <c:idx val="0"/>
          <c:order val="0"/>
          <c:dPt>
            <c:idx val="2"/>
            <c:explosion val="8"/>
          </c:dPt>
          <c:dLbls>
            <c:dLbl>
              <c:idx val="0"/>
              <c:layout>
                <c:manualLayout>
                  <c:x val="-2.2392844016440091E-2"/>
                  <c:y val="4.3219233012540124E-2"/>
                </c:manualLayout>
              </c:layout>
              <c:tx>
                <c:rich>
                  <a:bodyPr/>
                  <a:lstStyle/>
                  <a:p>
                    <a:pPr>
                      <a:defRPr lang="zh-CN" b="1">
                        <a:solidFill>
                          <a:schemeClr val="tx1"/>
                        </a:solidFill>
                      </a:defRPr>
                    </a:pPr>
                    <a:r>
                      <a:rPr lang="en-US" altLang="en-US" dirty="0">
                        <a:latin typeface="Arial" pitchFamily="34" charset="0"/>
                      </a:rPr>
                      <a:t>Network Planning
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6.9026105945320278E-3"/>
                  <c:y val="5.4737384892162462E-2"/>
                </c:manualLayout>
              </c:layout>
              <c:tx>
                <c:rich>
                  <a:bodyPr/>
                  <a:lstStyle/>
                  <a:p>
                    <a:pPr>
                      <a:defRPr lang="zh-CN" b="1">
                        <a:solidFill>
                          <a:schemeClr val="tx1"/>
                        </a:solidFill>
                      </a:defRPr>
                    </a:pPr>
                    <a:r>
                      <a:rPr lang="en-US" altLang="en-US" dirty="0">
                        <a:latin typeface="Arial" pitchFamily="34" charset="0"/>
                      </a:rPr>
                      <a:t>Site Survey
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8.0108626841017438E-2"/>
                  <c:y val="-0.11057852143482065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>
                        <a:latin typeface="Arial" pitchFamily="34" charset="0"/>
                      </a:rPr>
                      <a:t>Transmission
13%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zh-C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Sheet1!$B$3:$B$8</c:f>
              <c:strCache>
                <c:ptCount val="6"/>
                <c:pt idx="0">
                  <c:v>Network Planning</c:v>
                </c:pt>
                <c:pt idx="1">
                  <c:v>Site Survey</c:v>
                </c:pt>
                <c:pt idx="2">
                  <c:v>BTS</c:v>
                </c:pt>
                <c:pt idx="3">
                  <c:v>Transmission</c:v>
                </c:pt>
                <c:pt idx="4">
                  <c:v>Civil Work</c:v>
                </c:pt>
                <c:pt idx="5">
                  <c:v>CAF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6.0000000000000039E-2</c:v>
                </c:pt>
                <c:pt idx="1">
                  <c:v>6.0000000000000039E-2</c:v>
                </c:pt>
                <c:pt idx="2">
                  <c:v>0.35000000000000031</c:v>
                </c:pt>
                <c:pt idx="3">
                  <c:v>0.13</c:v>
                </c:pt>
                <c:pt idx="4">
                  <c:v>0.16000000000000003</c:v>
                </c:pt>
                <c:pt idx="5">
                  <c:v>0.24000000000000021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zh-CN" sz="1600"/>
            </a:pPr>
            <a:r>
              <a:rPr lang="en-US" sz="1600" dirty="0">
                <a:latin typeface="Arial" pitchFamily="34" charset="0"/>
              </a:rPr>
              <a:t>Site OPEX Analysis</a:t>
            </a:r>
            <a:endParaRPr lang="zh-CN" sz="160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23326286549707756"/>
          <c:y val="3.9197530864197531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Sheet1!$B$12</c:f>
              <c:strCache>
                <c:ptCount val="1"/>
                <c:pt idx="0">
                  <c:v>Site OPEX</c:v>
                </c:pt>
              </c:strCache>
            </c:strRef>
          </c:tx>
          <c:dPt>
            <c:idx val="0"/>
            <c:explosion val="5"/>
          </c:dPt>
          <c:dPt>
            <c:idx val="1"/>
            <c:explosion val="3"/>
          </c:dPt>
          <c:dPt>
            <c:idx val="2"/>
            <c:explosion val="6"/>
          </c:dPt>
          <c:dPt>
            <c:idx val="3"/>
            <c:explosion val="2"/>
          </c:dPt>
          <c:dLbls>
            <c:dLbl>
              <c:idx val="0"/>
              <c:layout>
                <c:manualLayout>
                  <c:x val="-0.21104590643275006"/>
                  <c:y val="0.139398456790125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>
                        <a:latin typeface="Arial" pitchFamily="34" charset="0"/>
                      </a:rPr>
                      <a:t>Site Rental
31%</a:t>
                    </a:r>
                  </a:p>
                </c:rich>
              </c:tx>
              <c:showCatName val="1"/>
              <c:showPercent val="1"/>
            </c:dLbl>
            <c:dLbl>
              <c:idx val="1"/>
              <c:spPr/>
              <c:txPr>
                <a:bodyPr/>
                <a:lstStyle/>
                <a:p>
                  <a:pPr>
                    <a:defRPr lang="zh-CN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layout>
                <c:manualLayout>
                  <c:x val="0.13292280701754386"/>
                  <c:y val="-0.19688425925925918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>
                        <a:latin typeface="Arial" pitchFamily="34" charset="0"/>
                      </a:rPr>
                      <a:t>Power Bill
41%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lang="zh-CN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Sheet1!$B$13:$B$16</c:f>
              <c:strCache>
                <c:ptCount val="4"/>
                <c:pt idx="0">
                  <c:v>Site Rental</c:v>
                </c:pt>
                <c:pt idx="1">
                  <c:v>Leased Line</c:v>
                </c:pt>
                <c:pt idx="2">
                  <c:v>Power Bill</c:v>
                </c:pt>
                <c:pt idx="3">
                  <c:v>Maintenance</c:v>
                </c:pt>
              </c:strCache>
            </c:strRef>
          </c:cat>
          <c:val>
            <c:numRef>
              <c:f>Sheet1!$C$13:$C$16</c:f>
              <c:numCache>
                <c:formatCode>0%</c:formatCode>
                <c:ptCount val="4"/>
                <c:pt idx="0">
                  <c:v>0.31000000000000238</c:v>
                </c:pt>
                <c:pt idx="1">
                  <c:v>7.0000000000000021E-2</c:v>
                </c:pt>
                <c:pt idx="2">
                  <c:v>0.41000000000000031</c:v>
                </c:pt>
                <c:pt idx="3">
                  <c:v>0.21000000000000021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CN" sz="1200"/>
            </a:pPr>
            <a:r>
              <a:rPr lang="en-US" altLang="zh-CN" sz="1600" dirty="0" smtClean="0"/>
              <a:t>Average</a:t>
            </a:r>
            <a:r>
              <a:rPr lang="en-US" altLang="zh-CN" sz="1600" baseline="0" dirty="0" smtClean="0"/>
              <a:t> Cell Spectrum Efficiency Improves </a:t>
            </a:r>
            <a:r>
              <a:rPr lang="en-US" altLang="zh-CN" sz="1600" dirty="0" smtClean="0">
                <a:solidFill>
                  <a:srgbClr val="C00000"/>
                </a:solidFill>
              </a:rPr>
              <a:t>8.90%</a:t>
            </a:r>
            <a:endParaRPr lang="zh-CN" sz="16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7095742671784941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-5.7351784403169084E-3"/>
                </c:manualLayout>
              </c:layout>
              <c:showVal val="1"/>
            </c:dLbl>
            <c:txPr>
              <a:bodyPr/>
              <a:lstStyle/>
              <a:p>
                <a:pPr>
                  <a:defRPr lang="zh-CN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Single Cell</c:v>
                </c:pt>
                <c:pt idx="1">
                  <c:v>Intra Site JP</c:v>
                </c:pt>
                <c:pt idx="2">
                  <c:v>High TX Power JP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1</c:v>
                </c:pt>
                <c:pt idx="1">
                  <c:v>1.0529999999999948</c:v>
                </c:pt>
                <c:pt idx="2">
                  <c:v>1.089</c:v>
                </c:pt>
              </c:numCache>
            </c:numRef>
          </c:val>
        </c:ser>
        <c:axId val="104085760"/>
        <c:axId val="104128512"/>
      </c:barChart>
      <c:catAx>
        <c:axId val="1040857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104128512"/>
        <c:crosses val="autoZero"/>
        <c:lblAlgn val="ctr"/>
        <c:lblOffset val="100"/>
      </c:catAx>
      <c:valAx>
        <c:axId val="10412851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104085760"/>
        <c:crosses val="autoZero"/>
        <c:crossBetween val="between"/>
        <c:majorUnit val="4.0000000000000022E-2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zh-CN" sz="1200"/>
            </a:pPr>
            <a:r>
              <a:rPr lang="en-US" altLang="zh-CN" sz="1600" dirty="0" smtClean="0"/>
              <a:t>Cell Edge </a:t>
            </a:r>
            <a:r>
              <a:rPr lang="en-US" sz="1600" b="1" i="0" u="none" strike="noStrike" baseline="0" dirty="0" smtClean="0"/>
              <a:t>Spectrum Efficiency Improves </a:t>
            </a:r>
            <a:r>
              <a:rPr lang="en-US" altLang="zh-CN" sz="1600" b="1" i="0" u="none" strike="noStrike" baseline="0" dirty="0" smtClean="0">
                <a:solidFill>
                  <a:srgbClr val="C00000"/>
                </a:solidFill>
              </a:rPr>
              <a:t>31.20</a:t>
            </a:r>
            <a:r>
              <a:rPr lang="en-US" sz="1600" b="1" i="0" u="none" strike="noStrike" baseline="0" dirty="0" smtClean="0">
                <a:solidFill>
                  <a:srgbClr val="C00000"/>
                </a:solidFill>
              </a:rPr>
              <a:t>%</a:t>
            </a:r>
            <a:endParaRPr lang="zh-CN" sz="16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3946453888255991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2"/>
              <c:layout>
                <c:manualLayout>
                  <c:x val="3.1188857866480792E-3"/>
                  <c:y val="-8.5959283656829467E-3"/>
                </c:manualLayout>
              </c:layout>
              <c:showVal val="1"/>
            </c:dLbl>
            <c:txPr>
              <a:bodyPr/>
              <a:lstStyle/>
              <a:p>
                <a:pPr>
                  <a:defRPr lang="zh-CN"/>
                </a:pPr>
                <a:endParaRPr lang="en-US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Single Cell</c:v>
                </c:pt>
                <c:pt idx="1">
                  <c:v>Intra Site JP</c:v>
                </c:pt>
                <c:pt idx="2">
                  <c:v>High TX Power JP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1</c:v>
                </c:pt>
                <c:pt idx="1">
                  <c:v>1.1779999999999948</c:v>
                </c:pt>
                <c:pt idx="2">
                  <c:v>1.3120000000000001</c:v>
                </c:pt>
              </c:numCache>
            </c:numRef>
          </c:val>
        </c:ser>
        <c:axId val="104447360"/>
        <c:axId val="104449152"/>
      </c:barChart>
      <c:catAx>
        <c:axId val="1044473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104449152"/>
        <c:crosses val="autoZero"/>
        <c:lblAlgn val="ctr"/>
        <c:lblOffset val="100"/>
      </c:catAx>
      <c:valAx>
        <c:axId val="1044491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zh-CN"/>
            </a:pPr>
            <a:endParaRPr lang="en-US"/>
          </a:p>
        </c:txPr>
        <c:crossAx val="104447360"/>
        <c:crosses val="autoZero"/>
        <c:crossBetween val="between"/>
        <c:majorUnit val="0.4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varyColors val="1"/>
        <c:ser>
          <c:idx val="0"/>
          <c:order val="0"/>
          <c:spPr>
            <a:ln>
              <a:solidFill>
                <a:schemeClr val="bg1">
                  <a:lumMod val="95000"/>
                </a:schemeClr>
              </a:solidFill>
            </a:ln>
          </c:spPr>
          <c:dPt>
            <c:idx val="0"/>
            <c:spPr>
              <a:solidFill>
                <a:srgbClr val="FFC00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>
                <a:solidFill>
                  <a:schemeClr val="bg1">
                    <a:lumMod val="95000"/>
                  </a:schemeClr>
                </a:solidFill>
              </a:ln>
            </c:spPr>
          </c:dPt>
          <c:cat>
            <c:strRef>
              <c:f>Sheet1!$B$4:$B$5</c:f>
              <c:strCache>
                <c:ptCount val="2"/>
                <c:pt idx="0">
                  <c:v>传统建设方式机房需求</c:v>
                </c:pt>
                <c:pt idx="1">
                  <c:v>超级基带群实际机房</c:v>
                </c:pt>
              </c:strCache>
            </c:strRef>
          </c:cat>
          <c:val>
            <c:numRef>
              <c:f>Sheet1!$C$4:$C$5</c:f>
              <c:numCache>
                <c:formatCode>General</c:formatCode>
                <c:ptCount val="2"/>
                <c:pt idx="0">
                  <c:v>757</c:v>
                </c:pt>
                <c:pt idx="1">
                  <c:v>53</c:v>
                </c:pt>
              </c:numCache>
            </c:numRef>
          </c:val>
        </c:ser>
        <c:axId val="48717184"/>
        <c:axId val="48860544"/>
      </c:barChart>
      <c:catAx>
        <c:axId val="48717184"/>
        <c:scaling>
          <c:orientation val="minMax"/>
        </c:scaling>
        <c:delete val="1"/>
        <c:axPos val="b"/>
        <c:tickLblPos val="none"/>
        <c:crossAx val="48860544"/>
        <c:crosses val="autoZero"/>
        <c:auto val="1"/>
        <c:lblAlgn val="ctr"/>
        <c:lblOffset val="100"/>
      </c:catAx>
      <c:valAx>
        <c:axId val="48860544"/>
        <c:scaling>
          <c:orientation val="minMax"/>
        </c:scaling>
        <c:axPos val="l"/>
        <c:majorGridlines>
          <c:spPr>
            <a:ln w="6350"/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lang="zh-CN"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pPr>
            <a:endParaRPr lang="en-US"/>
          </a:p>
        </c:txPr>
        <c:crossAx val="48717184"/>
        <c:crosses val="autoZero"/>
        <c:crossBetween val="between"/>
        <c:majorUnit val="200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RAN</c:v>
                </c:pt>
              </c:strCache>
            </c:strRef>
          </c:tx>
          <c:dLbls>
            <c:numFmt formatCode="#,##0.00;[Red]\-#,##0.00" sourceLinked="0"/>
            <c:txPr>
              <a:bodyPr/>
              <a:lstStyle/>
              <a:p>
                <a:pPr>
                  <a:defRPr lang="zh-CN"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100% Traditional</c:v>
                </c:pt>
                <c:pt idx="1">
                  <c:v>50%  USE 
C-RAN</c:v>
                </c:pt>
              </c:strCache>
            </c:strRef>
          </c:cat>
          <c:val>
            <c:numRef>
              <c:f>Sheet1!$B$2:$B$3</c:f>
              <c:numCache>
                <c:formatCode>0.00_ </c:formatCode>
                <c:ptCount val="2"/>
                <c:pt idx="0">
                  <c:v>8.76</c:v>
                </c:pt>
                <c:pt idx="1">
                  <c:v>5.8259999999999987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dLbls>
            <c:numFmt formatCode="#,##0.00;[Red]\-#,##0.00" sourceLinked="0"/>
            <c:txPr>
              <a:bodyPr/>
              <a:lstStyle/>
              <a:p>
                <a:pPr>
                  <a:defRPr lang="zh-CN"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Sheet1!$A$2:$A$3</c:f>
              <c:strCache>
                <c:ptCount val="2"/>
                <c:pt idx="0">
                  <c:v>100% Traditional</c:v>
                </c:pt>
                <c:pt idx="1">
                  <c:v>50%  USE 
C-RAN</c:v>
                </c:pt>
              </c:strCache>
            </c:strRef>
          </c:cat>
          <c:val>
            <c:numRef>
              <c:f>Sheet1!$C$2:$C$3</c:f>
              <c:numCache>
                <c:formatCode>0.00_ </c:formatCode>
                <c:ptCount val="2"/>
                <c:pt idx="0">
                  <c:v>3.3</c:v>
                </c:pt>
                <c:pt idx="1">
                  <c:v>3.3</c:v>
                </c:pt>
              </c:numCache>
            </c:numRef>
          </c:val>
        </c:ser>
        <c:overlap val="100"/>
        <c:axId val="106001920"/>
        <c:axId val="106003456"/>
      </c:barChart>
      <c:catAx>
        <c:axId val="106001920"/>
        <c:scaling>
          <c:orientation val="minMax"/>
        </c:scaling>
        <c:axPos val="b"/>
        <c:tickLblPos val="nextTo"/>
        <c:txPr>
          <a:bodyPr/>
          <a:lstStyle/>
          <a:p>
            <a:pPr>
              <a:defRPr lang="zh-CN" sz="1200" b="1"/>
            </a:pPr>
            <a:endParaRPr lang="en-US"/>
          </a:p>
        </c:txPr>
        <c:crossAx val="106003456"/>
        <c:crosses val="autoZero"/>
        <c:auto val="1"/>
        <c:lblAlgn val="ctr"/>
        <c:lblOffset val="100"/>
      </c:catAx>
      <c:valAx>
        <c:axId val="106003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zh-CN" sz="1200">
                    <a:latin typeface="+mn-ea"/>
                    <a:ea typeface="+mn-ea"/>
                  </a:defRPr>
                </a:pPr>
                <a:r>
                  <a:rPr lang="en-US" sz="1200" dirty="0">
                    <a:latin typeface="+mn-ea"/>
                    <a:ea typeface="+mn-ea"/>
                  </a:rPr>
                  <a:t>Billion KWh</a:t>
                </a:r>
                <a:endParaRPr lang="zh-CN" sz="1200">
                  <a:latin typeface="+mn-ea"/>
                  <a:ea typeface="+mn-ea"/>
                </a:endParaRPr>
              </a:p>
            </c:rich>
          </c:tx>
          <c:layout>
            <c:manualLayout>
              <c:xMode val="edge"/>
              <c:yMode val="edge"/>
              <c:x val="4.637648699936834E-2"/>
              <c:y val="0.15265971255430649"/>
            </c:manualLayout>
          </c:layout>
        </c:title>
        <c:numFmt formatCode="0_ " sourceLinked="0"/>
        <c:tickLblPos val="nextTo"/>
        <c:txPr>
          <a:bodyPr/>
          <a:lstStyle/>
          <a:p>
            <a:pPr>
              <a:defRPr lang="zh-CN" sz="1200" b="1"/>
            </a:pPr>
            <a:endParaRPr lang="en-US"/>
          </a:p>
        </c:txPr>
        <c:crossAx val="106001920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34449706423559412"/>
          <c:y val="0.18786686824005897"/>
          <c:w val="0.55259624904240856"/>
          <c:h val="0.10030076029964045"/>
        </c:manualLayout>
      </c:layout>
      <c:txPr>
        <a:bodyPr/>
        <a:lstStyle/>
        <a:p>
          <a:pPr>
            <a:defRPr lang="zh-CN" sz="1600"/>
          </a:pPr>
          <a:endParaRPr lang="en-US"/>
        </a:p>
      </c:txPr>
    </c:legend>
    <c:plotVisOnly val="1"/>
  </c:chart>
  <c:txPr>
    <a:bodyPr/>
    <a:lstStyle/>
    <a:p>
      <a:pPr>
        <a:defRPr sz="1800" baseline="0">
          <a:latin typeface="Arial" pitchFamily="34" charset="0"/>
        </a:defRPr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07/relationships/hdphoto" Target="../media/hdphoto1.wdp"/><Relationship Id="rId1" Type="http://schemas.openxmlformats.org/officeDocument/2006/relationships/image" Target="../media/image8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microsoft.com/office/2007/relationships/hdphoto" Target="../media/hdphoto1.wdp"/><Relationship Id="rId1" Type="http://schemas.openxmlformats.org/officeDocument/2006/relationships/image" Target="../media/image831.png"/><Relationship Id="rId6" Type="http://schemas.openxmlformats.org/officeDocument/2006/relationships/image" Target="../media/image11.bmp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3A8A2-F85A-4B20-B4BD-DA5C560D9C7D}" type="doc">
      <dgm:prSet loTypeId="urn:microsoft.com/office/officeart/2008/layout/PictureStrips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587655B8-0660-4CFD-9DDF-88F656EDA36B}">
      <dgm:prSet phldrT="[文本]"/>
      <dgm:spPr/>
      <dgm:t>
        <a:bodyPr/>
        <a:lstStyle/>
        <a:p>
          <a:r>
            <a:rPr lang="en-US" altLang="zh-CN" dirty="0" smtClean="0">
              <a:solidFill>
                <a:srgbClr val="C00000"/>
              </a:solidFill>
            </a:rPr>
            <a:t>C</a:t>
          </a:r>
          <a:r>
            <a:rPr lang="en-US" altLang="zh-CN" dirty="0" smtClean="0"/>
            <a:t>entralized Baseband Pool</a:t>
          </a:r>
          <a:endParaRPr lang="zh-CN" altLang="en-US" dirty="0"/>
        </a:p>
      </dgm:t>
    </dgm:pt>
    <dgm:pt modelId="{76005E6E-79E6-4431-AD97-C5D51ED1542A}" type="parTrans" cxnId="{11F9D461-BC35-4571-A633-10C2B6A769F0}">
      <dgm:prSet/>
      <dgm:spPr/>
      <dgm:t>
        <a:bodyPr/>
        <a:lstStyle/>
        <a:p>
          <a:endParaRPr lang="zh-CN" altLang="en-US"/>
        </a:p>
      </dgm:t>
    </dgm:pt>
    <dgm:pt modelId="{6E1EA995-6C2B-49BE-B2DD-1D11B3EDA3AA}" type="sibTrans" cxnId="{11F9D461-BC35-4571-A633-10C2B6A769F0}">
      <dgm:prSet/>
      <dgm:spPr/>
      <dgm:t>
        <a:bodyPr/>
        <a:lstStyle/>
        <a:p>
          <a:endParaRPr lang="zh-CN" altLang="en-US"/>
        </a:p>
      </dgm:t>
    </dgm:pt>
    <dgm:pt modelId="{93AD9DCC-BB29-45BE-8C86-FD808EA29552}">
      <dgm:prSet phldrT="[文本]"/>
      <dgm:spPr/>
      <dgm:t>
        <a:bodyPr/>
        <a:lstStyle/>
        <a:p>
          <a:r>
            <a:rPr lang="en-US" altLang="zh-CN" dirty="0" smtClean="0">
              <a:solidFill>
                <a:srgbClr val="C00000"/>
              </a:solidFill>
            </a:rPr>
            <a:t>C</a:t>
          </a:r>
          <a:r>
            <a:rPr lang="en-US" altLang="zh-CN" dirty="0" smtClean="0"/>
            <a:t>ooperative Radio</a:t>
          </a:r>
          <a:endParaRPr lang="zh-CN" altLang="en-US" dirty="0"/>
        </a:p>
      </dgm:t>
    </dgm:pt>
    <dgm:pt modelId="{4CE52AD1-7A53-4572-A31C-8E415D690763}" type="parTrans" cxnId="{F4C7ADEF-3F7B-4C8B-92DB-BF2A07A9A132}">
      <dgm:prSet/>
      <dgm:spPr/>
      <dgm:t>
        <a:bodyPr/>
        <a:lstStyle/>
        <a:p>
          <a:endParaRPr lang="zh-CN" altLang="en-US"/>
        </a:p>
      </dgm:t>
    </dgm:pt>
    <dgm:pt modelId="{B616BCD0-FB51-4AA8-9030-0B61C54D9390}" type="sibTrans" cxnId="{F4C7ADEF-3F7B-4C8B-92DB-BF2A07A9A132}">
      <dgm:prSet/>
      <dgm:spPr/>
      <dgm:t>
        <a:bodyPr/>
        <a:lstStyle/>
        <a:p>
          <a:endParaRPr lang="zh-CN" altLang="en-US"/>
        </a:p>
      </dgm:t>
    </dgm:pt>
    <dgm:pt modelId="{1D0D14DC-034A-448D-A8FF-43695BE32538}">
      <dgm:prSet phldrT="[文本]"/>
      <dgm:spPr/>
      <dgm:t>
        <a:bodyPr/>
        <a:lstStyle/>
        <a:p>
          <a:r>
            <a:rPr lang="en-US" altLang="zh-CN" dirty="0" smtClean="0">
              <a:solidFill>
                <a:srgbClr val="C00000"/>
              </a:solidFill>
            </a:rPr>
            <a:t>C</a:t>
          </a:r>
          <a:r>
            <a:rPr lang="en-US" altLang="zh-CN" dirty="0" smtClean="0"/>
            <a:t>loud Computing Architecture</a:t>
          </a:r>
          <a:endParaRPr lang="zh-CN" altLang="en-US" dirty="0"/>
        </a:p>
      </dgm:t>
    </dgm:pt>
    <dgm:pt modelId="{41EC4BD8-4BA2-4731-B20F-8BF62FE11F87}" type="parTrans" cxnId="{0E3C69D3-E214-4942-BC7E-1AB66D52070B}">
      <dgm:prSet/>
      <dgm:spPr/>
      <dgm:t>
        <a:bodyPr/>
        <a:lstStyle/>
        <a:p>
          <a:endParaRPr lang="zh-CN" altLang="en-US"/>
        </a:p>
      </dgm:t>
    </dgm:pt>
    <dgm:pt modelId="{355C54C2-D569-4830-AD9D-5FDC8A8DC899}" type="sibTrans" cxnId="{0E3C69D3-E214-4942-BC7E-1AB66D52070B}">
      <dgm:prSet/>
      <dgm:spPr/>
      <dgm:t>
        <a:bodyPr/>
        <a:lstStyle/>
        <a:p>
          <a:endParaRPr lang="zh-CN" altLang="en-US"/>
        </a:p>
      </dgm:t>
    </dgm:pt>
    <dgm:pt modelId="{92AA0846-2980-42F2-BC89-1CFE2880533D}">
      <dgm:prSet phldrT="[文本]"/>
      <dgm:spPr/>
      <dgm:t>
        <a:bodyPr/>
        <a:lstStyle/>
        <a:p>
          <a:r>
            <a:rPr lang="en-US" altLang="zh-CN" dirty="0" smtClean="0">
              <a:solidFill>
                <a:srgbClr val="C00000"/>
              </a:solidFill>
            </a:rPr>
            <a:t>C</a:t>
          </a:r>
          <a:r>
            <a:rPr lang="en-US" altLang="zh-CN" dirty="0" smtClean="0"/>
            <a:t>lean Network</a:t>
          </a:r>
          <a:endParaRPr lang="zh-CN" altLang="en-US" dirty="0"/>
        </a:p>
      </dgm:t>
    </dgm:pt>
    <dgm:pt modelId="{81F842A3-C709-4A90-9CAD-665E5D7B78A5}" type="parTrans" cxnId="{D3E7A520-53FE-4459-A13E-1CEC0BB2007C}">
      <dgm:prSet/>
      <dgm:spPr/>
      <dgm:t>
        <a:bodyPr/>
        <a:lstStyle/>
        <a:p>
          <a:endParaRPr lang="zh-CN" altLang="en-US"/>
        </a:p>
      </dgm:t>
    </dgm:pt>
    <dgm:pt modelId="{C5E7B3DE-5A8C-47B2-87AA-AD9796F199D7}" type="sibTrans" cxnId="{D3E7A520-53FE-4459-A13E-1CEC0BB2007C}">
      <dgm:prSet/>
      <dgm:spPr/>
      <dgm:t>
        <a:bodyPr/>
        <a:lstStyle/>
        <a:p>
          <a:endParaRPr lang="zh-CN" altLang="en-US"/>
        </a:p>
      </dgm:t>
    </dgm:pt>
    <dgm:pt modelId="{6592C587-5688-431E-8F8B-E971F10FFB41}" type="pres">
      <dgm:prSet presAssocID="{6603A8A2-F85A-4B20-B4BD-DA5C560D9C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14A37E6-10B0-4644-BA89-CB85FA435121}" type="pres">
      <dgm:prSet presAssocID="{587655B8-0660-4CFD-9DDF-88F656EDA36B}" presName="composite" presStyleCnt="0"/>
      <dgm:spPr/>
    </dgm:pt>
    <dgm:pt modelId="{E26C0A91-FB5D-4ED8-BAA0-C8B237404D41}" type="pres">
      <dgm:prSet presAssocID="{587655B8-0660-4CFD-9DDF-88F656EDA36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5B846B-64CD-432C-BF80-1B83295DFAAD}" type="pres">
      <dgm:prSet presAssocID="{587655B8-0660-4CFD-9DDF-88F656EDA36B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artisticLineDraw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7000" b="-27000"/>
          </a:stretch>
        </a:blipFill>
      </dgm:spPr>
    </dgm:pt>
    <dgm:pt modelId="{B6F49EA4-3E80-4E6B-93A6-9FF5FAD0DCC8}" type="pres">
      <dgm:prSet presAssocID="{6E1EA995-6C2B-49BE-B2DD-1D11B3EDA3AA}" presName="sibTrans" presStyleCnt="0"/>
      <dgm:spPr/>
    </dgm:pt>
    <dgm:pt modelId="{D916E561-57EF-41AA-9888-6793FBF78B73}" type="pres">
      <dgm:prSet presAssocID="{93AD9DCC-BB29-45BE-8C86-FD808EA29552}" presName="composite" presStyleCnt="0"/>
      <dgm:spPr/>
    </dgm:pt>
    <dgm:pt modelId="{7296E574-CF8D-4A46-B9C5-3159479E7616}" type="pres">
      <dgm:prSet presAssocID="{93AD9DCC-BB29-45BE-8C86-FD808EA29552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0784D3-DDBE-486D-BFAF-1D4BCD894C5C}" type="pres">
      <dgm:prSet presAssocID="{93AD9DCC-BB29-45BE-8C86-FD808EA29552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2000" r="-12000"/>
          </a:stretch>
        </a:blipFill>
      </dgm:spPr>
    </dgm:pt>
    <dgm:pt modelId="{626D23F2-0857-45A9-B78D-BBCD331F919D}" type="pres">
      <dgm:prSet presAssocID="{B616BCD0-FB51-4AA8-9030-0B61C54D9390}" presName="sibTrans" presStyleCnt="0"/>
      <dgm:spPr/>
    </dgm:pt>
    <dgm:pt modelId="{1D7F930F-9860-4D58-BF88-E4968FF7685A}" type="pres">
      <dgm:prSet presAssocID="{1D0D14DC-034A-448D-A8FF-43695BE32538}" presName="composite" presStyleCnt="0"/>
      <dgm:spPr/>
    </dgm:pt>
    <dgm:pt modelId="{49860372-1E27-4DE4-A861-1D79162272B3}" type="pres">
      <dgm:prSet presAssocID="{1D0D14DC-034A-448D-A8FF-43695BE32538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D928C6-88E2-4269-A750-793E095BFBCC}" type="pres">
      <dgm:prSet presAssocID="{1D0D14DC-034A-448D-A8FF-43695BE32538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4000" r="-84000"/>
          </a:stretch>
        </a:blipFill>
      </dgm:spPr>
    </dgm:pt>
    <dgm:pt modelId="{72F9893C-3392-4AAB-AD59-302EFD1FC2B9}" type="pres">
      <dgm:prSet presAssocID="{355C54C2-D569-4830-AD9D-5FDC8A8DC899}" presName="sibTrans" presStyleCnt="0"/>
      <dgm:spPr/>
    </dgm:pt>
    <dgm:pt modelId="{CA0B92D0-F695-4757-9740-A3670508A731}" type="pres">
      <dgm:prSet presAssocID="{92AA0846-2980-42F2-BC89-1CFE2880533D}" presName="composite" presStyleCnt="0"/>
      <dgm:spPr/>
    </dgm:pt>
    <dgm:pt modelId="{BE5A104D-1C01-477D-A92A-28DDF1500E28}" type="pres">
      <dgm:prSet presAssocID="{92AA0846-2980-42F2-BC89-1CFE2880533D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F5FB9B-1904-4DA0-B724-4557ECDE37CA}" type="pres">
      <dgm:prSet presAssocID="{92AA0846-2980-42F2-BC89-1CFE2880533D}" presName="rect2" presStyleLbl="fgImgPlac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11F9D461-BC35-4571-A633-10C2B6A769F0}" srcId="{6603A8A2-F85A-4B20-B4BD-DA5C560D9C7D}" destId="{587655B8-0660-4CFD-9DDF-88F656EDA36B}" srcOrd="0" destOrd="0" parTransId="{76005E6E-79E6-4431-AD97-C5D51ED1542A}" sibTransId="{6E1EA995-6C2B-49BE-B2DD-1D11B3EDA3AA}"/>
    <dgm:cxn modelId="{26039E62-7D53-48DE-850A-07AD686C8A52}" type="presOf" srcId="{1D0D14DC-034A-448D-A8FF-43695BE32538}" destId="{49860372-1E27-4DE4-A861-1D79162272B3}" srcOrd="0" destOrd="0" presId="urn:microsoft.com/office/officeart/2008/layout/PictureStrips"/>
    <dgm:cxn modelId="{16F986C5-EBB2-4A49-B5BB-7106CAA1A72A}" type="presOf" srcId="{6603A8A2-F85A-4B20-B4BD-DA5C560D9C7D}" destId="{6592C587-5688-431E-8F8B-E971F10FFB41}" srcOrd="0" destOrd="0" presId="urn:microsoft.com/office/officeart/2008/layout/PictureStrips"/>
    <dgm:cxn modelId="{4712850F-38BE-40F5-B879-BC4B36F5356E}" type="presOf" srcId="{587655B8-0660-4CFD-9DDF-88F656EDA36B}" destId="{E26C0A91-FB5D-4ED8-BAA0-C8B237404D41}" srcOrd="0" destOrd="0" presId="urn:microsoft.com/office/officeart/2008/layout/PictureStrips"/>
    <dgm:cxn modelId="{2B19247B-E52D-4E44-A922-BB37F91E2B94}" type="presOf" srcId="{92AA0846-2980-42F2-BC89-1CFE2880533D}" destId="{BE5A104D-1C01-477D-A92A-28DDF1500E28}" srcOrd="0" destOrd="0" presId="urn:microsoft.com/office/officeart/2008/layout/PictureStrips"/>
    <dgm:cxn modelId="{0E3C69D3-E214-4942-BC7E-1AB66D52070B}" srcId="{6603A8A2-F85A-4B20-B4BD-DA5C560D9C7D}" destId="{1D0D14DC-034A-448D-A8FF-43695BE32538}" srcOrd="2" destOrd="0" parTransId="{41EC4BD8-4BA2-4731-B20F-8BF62FE11F87}" sibTransId="{355C54C2-D569-4830-AD9D-5FDC8A8DC899}"/>
    <dgm:cxn modelId="{F4C7ADEF-3F7B-4C8B-92DB-BF2A07A9A132}" srcId="{6603A8A2-F85A-4B20-B4BD-DA5C560D9C7D}" destId="{93AD9DCC-BB29-45BE-8C86-FD808EA29552}" srcOrd="1" destOrd="0" parTransId="{4CE52AD1-7A53-4572-A31C-8E415D690763}" sibTransId="{B616BCD0-FB51-4AA8-9030-0B61C54D9390}"/>
    <dgm:cxn modelId="{D3E7A520-53FE-4459-A13E-1CEC0BB2007C}" srcId="{6603A8A2-F85A-4B20-B4BD-DA5C560D9C7D}" destId="{92AA0846-2980-42F2-BC89-1CFE2880533D}" srcOrd="3" destOrd="0" parTransId="{81F842A3-C709-4A90-9CAD-665E5D7B78A5}" sibTransId="{C5E7B3DE-5A8C-47B2-87AA-AD9796F199D7}"/>
    <dgm:cxn modelId="{299689E4-B1FF-44D8-A7E2-4073B0C7540D}" type="presOf" srcId="{93AD9DCC-BB29-45BE-8C86-FD808EA29552}" destId="{7296E574-CF8D-4A46-B9C5-3159479E7616}" srcOrd="0" destOrd="0" presId="urn:microsoft.com/office/officeart/2008/layout/PictureStrips"/>
    <dgm:cxn modelId="{6773DEBA-E6D2-480E-A5FB-C2D589B62172}" type="presParOf" srcId="{6592C587-5688-431E-8F8B-E971F10FFB41}" destId="{114A37E6-10B0-4644-BA89-CB85FA435121}" srcOrd="0" destOrd="0" presId="urn:microsoft.com/office/officeart/2008/layout/PictureStrips"/>
    <dgm:cxn modelId="{146211D7-EC55-4112-9E2A-604328A399D0}" type="presParOf" srcId="{114A37E6-10B0-4644-BA89-CB85FA435121}" destId="{E26C0A91-FB5D-4ED8-BAA0-C8B237404D41}" srcOrd="0" destOrd="0" presId="urn:microsoft.com/office/officeart/2008/layout/PictureStrips"/>
    <dgm:cxn modelId="{7BC9A084-42C5-489C-A080-6E2E6983B221}" type="presParOf" srcId="{114A37E6-10B0-4644-BA89-CB85FA435121}" destId="{505B846B-64CD-432C-BF80-1B83295DFAAD}" srcOrd="1" destOrd="0" presId="urn:microsoft.com/office/officeart/2008/layout/PictureStrips"/>
    <dgm:cxn modelId="{79767D0E-D26F-43C9-9B29-7291FBBB8AE3}" type="presParOf" srcId="{6592C587-5688-431E-8F8B-E971F10FFB41}" destId="{B6F49EA4-3E80-4E6B-93A6-9FF5FAD0DCC8}" srcOrd="1" destOrd="0" presId="urn:microsoft.com/office/officeart/2008/layout/PictureStrips"/>
    <dgm:cxn modelId="{806910A3-1D77-4E91-8718-6F8B7484E5AA}" type="presParOf" srcId="{6592C587-5688-431E-8F8B-E971F10FFB41}" destId="{D916E561-57EF-41AA-9888-6793FBF78B73}" srcOrd="2" destOrd="0" presId="urn:microsoft.com/office/officeart/2008/layout/PictureStrips"/>
    <dgm:cxn modelId="{056B795F-8128-45C2-B54C-58CCE0810077}" type="presParOf" srcId="{D916E561-57EF-41AA-9888-6793FBF78B73}" destId="{7296E574-CF8D-4A46-B9C5-3159479E7616}" srcOrd="0" destOrd="0" presId="urn:microsoft.com/office/officeart/2008/layout/PictureStrips"/>
    <dgm:cxn modelId="{0D730E10-1C8C-49F4-9EE9-FB12E83A1CFC}" type="presParOf" srcId="{D916E561-57EF-41AA-9888-6793FBF78B73}" destId="{940784D3-DDBE-486D-BFAF-1D4BCD894C5C}" srcOrd="1" destOrd="0" presId="urn:microsoft.com/office/officeart/2008/layout/PictureStrips"/>
    <dgm:cxn modelId="{C0B4B87F-EFE2-443D-AA21-15DA88F0592E}" type="presParOf" srcId="{6592C587-5688-431E-8F8B-E971F10FFB41}" destId="{626D23F2-0857-45A9-B78D-BBCD331F919D}" srcOrd="3" destOrd="0" presId="urn:microsoft.com/office/officeart/2008/layout/PictureStrips"/>
    <dgm:cxn modelId="{ED0BA29E-E6F1-4262-BBBA-E8B009E37262}" type="presParOf" srcId="{6592C587-5688-431E-8F8B-E971F10FFB41}" destId="{1D7F930F-9860-4D58-BF88-E4968FF7685A}" srcOrd="4" destOrd="0" presId="urn:microsoft.com/office/officeart/2008/layout/PictureStrips"/>
    <dgm:cxn modelId="{BCC0222F-998D-4771-ADF7-DD407CC38A7E}" type="presParOf" srcId="{1D7F930F-9860-4D58-BF88-E4968FF7685A}" destId="{49860372-1E27-4DE4-A861-1D79162272B3}" srcOrd="0" destOrd="0" presId="urn:microsoft.com/office/officeart/2008/layout/PictureStrips"/>
    <dgm:cxn modelId="{37AB5CDE-38E9-4B4B-B347-AEF8BB7E3A2E}" type="presParOf" srcId="{1D7F930F-9860-4D58-BF88-E4968FF7685A}" destId="{46D928C6-88E2-4269-A750-793E095BFBCC}" srcOrd="1" destOrd="0" presId="urn:microsoft.com/office/officeart/2008/layout/PictureStrips"/>
    <dgm:cxn modelId="{401C5E27-ECED-431B-B862-AE53CAD4E4AF}" type="presParOf" srcId="{6592C587-5688-431E-8F8B-E971F10FFB41}" destId="{72F9893C-3392-4AAB-AD59-302EFD1FC2B9}" srcOrd="5" destOrd="0" presId="urn:microsoft.com/office/officeart/2008/layout/PictureStrips"/>
    <dgm:cxn modelId="{EF6BB7D7-730D-4B20-97D9-8EB7C987E150}" type="presParOf" srcId="{6592C587-5688-431E-8F8B-E971F10FFB41}" destId="{CA0B92D0-F695-4757-9740-A3670508A731}" srcOrd="6" destOrd="0" presId="urn:microsoft.com/office/officeart/2008/layout/PictureStrips"/>
    <dgm:cxn modelId="{F8C8B3B1-2638-4B0D-BD9E-10A32CC3F6F1}" type="presParOf" srcId="{CA0B92D0-F695-4757-9740-A3670508A731}" destId="{BE5A104D-1C01-477D-A92A-28DDF1500E28}" srcOrd="0" destOrd="0" presId="urn:microsoft.com/office/officeart/2008/layout/PictureStrips"/>
    <dgm:cxn modelId="{D67D7869-F047-4466-8D1F-454BF7439F90}" type="presParOf" srcId="{CA0B92D0-F695-4757-9740-A3670508A731}" destId="{39F5FB9B-1904-4DA0-B724-4557ECDE37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6F1BF-27AE-4BDB-9755-D94D2B516A3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0E46818-CE02-404A-90F0-4BD8FAC63668}">
      <dgm:prSet phldrT="[文本]" custT="1"/>
      <dgm:spPr/>
      <dgm:t>
        <a:bodyPr/>
        <a:lstStyle/>
        <a:p>
          <a:r>
            <a:rPr lang="en-US" altLang="zh-CN" sz="1600" dirty="0" smtClean="0"/>
            <a:t>Baseband Sharing</a:t>
          </a:r>
          <a:endParaRPr lang="zh-CN" altLang="en-US" sz="1600" dirty="0"/>
        </a:p>
      </dgm:t>
    </dgm:pt>
    <dgm:pt modelId="{658E10A3-0309-42C5-A91A-F7CBB95C6AAE}" type="parTrans" cxnId="{224800BA-8AC1-41CC-AB0B-5C4C417BE00E}">
      <dgm:prSet/>
      <dgm:spPr/>
      <dgm:t>
        <a:bodyPr/>
        <a:lstStyle/>
        <a:p>
          <a:endParaRPr lang="zh-CN" altLang="en-US" sz="1600"/>
        </a:p>
      </dgm:t>
    </dgm:pt>
    <dgm:pt modelId="{2A210156-CBCF-4ABB-93EB-59FE946C9DAE}" type="sibTrans" cxnId="{224800BA-8AC1-41CC-AB0B-5C4C417BE00E}">
      <dgm:prSet/>
      <dgm:spPr/>
      <dgm:t>
        <a:bodyPr/>
        <a:lstStyle/>
        <a:p>
          <a:endParaRPr lang="zh-CN" altLang="en-US" sz="1600"/>
        </a:p>
      </dgm:t>
    </dgm:pt>
    <dgm:pt modelId="{6A0E419C-9C1B-4E03-AADC-9C51CC8DC445}">
      <dgm:prSet phldrT="[文本]" custT="1"/>
      <dgm:spPr/>
      <dgm:t>
        <a:bodyPr/>
        <a:lstStyle/>
        <a:p>
          <a:r>
            <a:rPr lang="en-US" altLang="zh-CN" sz="1600" dirty="0" smtClean="0"/>
            <a:t>High Efficient IQ Bearing</a:t>
          </a:r>
          <a:endParaRPr lang="zh-CN" altLang="en-US" sz="1600" dirty="0"/>
        </a:p>
      </dgm:t>
    </dgm:pt>
    <dgm:pt modelId="{470D7913-4A7C-4BE6-AA5B-F521D8897753}" type="parTrans" cxnId="{45B73627-694D-4D02-A64A-A53220896191}">
      <dgm:prSet/>
      <dgm:spPr/>
      <dgm:t>
        <a:bodyPr/>
        <a:lstStyle/>
        <a:p>
          <a:endParaRPr lang="zh-CN" altLang="en-US" sz="1600"/>
        </a:p>
      </dgm:t>
    </dgm:pt>
    <dgm:pt modelId="{A7600338-9636-45B1-84E7-0883D57BBBC2}" type="sibTrans" cxnId="{45B73627-694D-4D02-A64A-A53220896191}">
      <dgm:prSet/>
      <dgm:spPr/>
      <dgm:t>
        <a:bodyPr/>
        <a:lstStyle/>
        <a:p>
          <a:endParaRPr lang="zh-CN" altLang="en-US" sz="1600"/>
        </a:p>
      </dgm:t>
    </dgm:pt>
    <dgm:pt modelId="{2D0E3204-AAB2-4AF4-9528-6BC16BA032AF}">
      <dgm:prSet phldrT="[文本]" custT="1"/>
      <dgm:spPr/>
      <dgm:t>
        <a:bodyPr/>
        <a:lstStyle/>
        <a:p>
          <a:r>
            <a:rPr lang="en-US" altLang="zh-CN" sz="1600" dirty="0" smtClean="0"/>
            <a:t>Redundancy and Reliability</a:t>
          </a:r>
          <a:endParaRPr lang="zh-CN" altLang="en-US" sz="1600" dirty="0"/>
        </a:p>
      </dgm:t>
    </dgm:pt>
    <dgm:pt modelId="{ADF871E3-0612-4C92-88A1-22C22D1183F5}" type="parTrans" cxnId="{EB6482E4-8B70-4947-883B-5EA96A14277A}">
      <dgm:prSet/>
      <dgm:spPr/>
      <dgm:t>
        <a:bodyPr/>
        <a:lstStyle/>
        <a:p>
          <a:endParaRPr lang="zh-CN" altLang="en-US" sz="1600"/>
        </a:p>
      </dgm:t>
    </dgm:pt>
    <dgm:pt modelId="{D8094E10-3D47-48FE-B489-898692748829}" type="sibTrans" cxnId="{EB6482E4-8B70-4947-883B-5EA96A14277A}">
      <dgm:prSet/>
      <dgm:spPr/>
      <dgm:t>
        <a:bodyPr/>
        <a:lstStyle/>
        <a:p>
          <a:endParaRPr lang="zh-CN" altLang="en-US" sz="1600"/>
        </a:p>
      </dgm:t>
    </dgm:pt>
    <dgm:pt modelId="{C1CA3D55-ACBC-43FE-B3C8-75FA7504B681}">
      <dgm:prSet phldrT="[文本]" custT="1"/>
      <dgm:spPr/>
      <dgm:t>
        <a:bodyPr/>
        <a:lstStyle/>
        <a:p>
          <a:r>
            <a:rPr lang="en-US" altLang="zh-CN" sz="1600" dirty="0" smtClean="0"/>
            <a:t>Cooperative Radio</a:t>
          </a:r>
          <a:endParaRPr lang="zh-CN" altLang="en-US" sz="1600" dirty="0"/>
        </a:p>
      </dgm:t>
    </dgm:pt>
    <dgm:pt modelId="{30C3D132-702D-432E-8265-C2DD59CBBFBD}" type="parTrans" cxnId="{5B1AF008-F954-4FBB-929E-F6578CFDDCD5}">
      <dgm:prSet/>
      <dgm:spPr/>
      <dgm:t>
        <a:bodyPr/>
        <a:lstStyle/>
        <a:p>
          <a:endParaRPr lang="zh-CN" altLang="en-US" sz="1600"/>
        </a:p>
      </dgm:t>
    </dgm:pt>
    <dgm:pt modelId="{18BB26C5-3D76-4502-9DB0-D1C9B35A9208}" type="sibTrans" cxnId="{5B1AF008-F954-4FBB-929E-F6578CFDDCD5}">
      <dgm:prSet/>
      <dgm:spPr/>
      <dgm:t>
        <a:bodyPr/>
        <a:lstStyle/>
        <a:p>
          <a:endParaRPr lang="zh-CN" altLang="en-US" sz="1600"/>
        </a:p>
      </dgm:t>
    </dgm:pt>
    <dgm:pt modelId="{2303BAAC-54C1-40E5-934E-676AEC8AB659}" type="pres">
      <dgm:prSet presAssocID="{7046F1BF-27AE-4BDB-9755-D94D2B51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86685FA-3E93-4F89-ADA2-DB8CACF9D296}" type="pres">
      <dgm:prSet presAssocID="{00E46818-CE02-404A-90F0-4BD8FAC636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A83975-6352-4630-AC09-9C329D55F767}" type="pres">
      <dgm:prSet presAssocID="{2A210156-CBCF-4ABB-93EB-59FE946C9DAE}" presName="spacer" presStyleCnt="0"/>
      <dgm:spPr/>
    </dgm:pt>
    <dgm:pt modelId="{CB28E341-52D9-451B-96E6-C4C84DDBF43C}" type="pres">
      <dgm:prSet presAssocID="{C1CA3D55-ACBC-43FE-B3C8-75FA7504B6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89857A-CB8E-47A0-8C02-86593EA98EFA}" type="pres">
      <dgm:prSet presAssocID="{18BB26C5-3D76-4502-9DB0-D1C9B35A9208}" presName="spacer" presStyleCnt="0"/>
      <dgm:spPr/>
    </dgm:pt>
    <dgm:pt modelId="{070D17A6-4E86-40DE-9C2D-E183E571E9EF}" type="pres">
      <dgm:prSet presAssocID="{6A0E419C-9C1B-4E03-AADC-9C51CC8DC4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263C12-1A3E-420B-A8FA-1AF7CC6F7EB9}" type="pres">
      <dgm:prSet presAssocID="{A7600338-9636-45B1-84E7-0883D57BBBC2}" presName="spacer" presStyleCnt="0"/>
      <dgm:spPr/>
    </dgm:pt>
    <dgm:pt modelId="{EA6AD577-B4FC-413C-BCEE-42135CCD9692}" type="pres">
      <dgm:prSet presAssocID="{2D0E3204-AAB2-4AF4-9528-6BC16BA032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ADB5EE7-18D8-4E26-93F2-D0F69688DE2A}" type="presOf" srcId="{00E46818-CE02-404A-90F0-4BD8FAC63668}" destId="{B86685FA-3E93-4F89-ADA2-DB8CACF9D296}" srcOrd="0" destOrd="0" presId="urn:microsoft.com/office/officeart/2005/8/layout/vList2"/>
    <dgm:cxn modelId="{224800BA-8AC1-41CC-AB0B-5C4C417BE00E}" srcId="{7046F1BF-27AE-4BDB-9755-D94D2B516A37}" destId="{00E46818-CE02-404A-90F0-4BD8FAC63668}" srcOrd="0" destOrd="0" parTransId="{658E10A3-0309-42C5-A91A-F7CBB95C6AAE}" sibTransId="{2A210156-CBCF-4ABB-93EB-59FE946C9DAE}"/>
    <dgm:cxn modelId="{66D9533E-1C85-499E-888E-AE4AEF19E015}" type="presOf" srcId="{C1CA3D55-ACBC-43FE-B3C8-75FA7504B681}" destId="{CB28E341-52D9-451B-96E6-C4C84DDBF43C}" srcOrd="0" destOrd="0" presId="urn:microsoft.com/office/officeart/2005/8/layout/vList2"/>
    <dgm:cxn modelId="{45B73627-694D-4D02-A64A-A53220896191}" srcId="{7046F1BF-27AE-4BDB-9755-D94D2B516A37}" destId="{6A0E419C-9C1B-4E03-AADC-9C51CC8DC445}" srcOrd="2" destOrd="0" parTransId="{470D7913-4A7C-4BE6-AA5B-F521D8897753}" sibTransId="{A7600338-9636-45B1-84E7-0883D57BBBC2}"/>
    <dgm:cxn modelId="{5B1AF008-F954-4FBB-929E-F6578CFDDCD5}" srcId="{7046F1BF-27AE-4BDB-9755-D94D2B516A37}" destId="{C1CA3D55-ACBC-43FE-B3C8-75FA7504B681}" srcOrd="1" destOrd="0" parTransId="{30C3D132-702D-432E-8265-C2DD59CBBFBD}" sibTransId="{18BB26C5-3D76-4502-9DB0-D1C9B35A9208}"/>
    <dgm:cxn modelId="{EB6482E4-8B70-4947-883B-5EA96A14277A}" srcId="{7046F1BF-27AE-4BDB-9755-D94D2B516A37}" destId="{2D0E3204-AAB2-4AF4-9528-6BC16BA032AF}" srcOrd="3" destOrd="0" parTransId="{ADF871E3-0612-4C92-88A1-22C22D1183F5}" sibTransId="{D8094E10-3D47-48FE-B489-898692748829}"/>
    <dgm:cxn modelId="{A17D7A31-0ECC-428B-885D-A2ED780D0FE1}" type="presOf" srcId="{6A0E419C-9C1B-4E03-AADC-9C51CC8DC445}" destId="{070D17A6-4E86-40DE-9C2D-E183E571E9EF}" srcOrd="0" destOrd="0" presId="urn:microsoft.com/office/officeart/2005/8/layout/vList2"/>
    <dgm:cxn modelId="{F0939B22-0E84-4355-B0FD-AB8BC0763DC5}" type="presOf" srcId="{2D0E3204-AAB2-4AF4-9528-6BC16BA032AF}" destId="{EA6AD577-B4FC-413C-BCEE-42135CCD9692}" srcOrd="0" destOrd="0" presId="urn:microsoft.com/office/officeart/2005/8/layout/vList2"/>
    <dgm:cxn modelId="{E776CC73-449C-4A33-AFA1-BA412AFC1DD3}" type="presOf" srcId="{7046F1BF-27AE-4BDB-9755-D94D2B516A37}" destId="{2303BAAC-54C1-40E5-934E-676AEC8AB659}" srcOrd="0" destOrd="0" presId="urn:microsoft.com/office/officeart/2005/8/layout/vList2"/>
    <dgm:cxn modelId="{3AA3E463-CD6A-45D6-9F35-1A8B35B0ECAC}" type="presParOf" srcId="{2303BAAC-54C1-40E5-934E-676AEC8AB659}" destId="{B86685FA-3E93-4F89-ADA2-DB8CACF9D296}" srcOrd="0" destOrd="0" presId="urn:microsoft.com/office/officeart/2005/8/layout/vList2"/>
    <dgm:cxn modelId="{FFA382FF-D76F-4B68-BB74-811EF37D2103}" type="presParOf" srcId="{2303BAAC-54C1-40E5-934E-676AEC8AB659}" destId="{72A83975-6352-4630-AC09-9C329D55F767}" srcOrd="1" destOrd="0" presId="urn:microsoft.com/office/officeart/2005/8/layout/vList2"/>
    <dgm:cxn modelId="{D6FCDCAA-BDF1-46C4-9567-D818007E6B01}" type="presParOf" srcId="{2303BAAC-54C1-40E5-934E-676AEC8AB659}" destId="{CB28E341-52D9-451B-96E6-C4C84DDBF43C}" srcOrd="2" destOrd="0" presId="urn:microsoft.com/office/officeart/2005/8/layout/vList2"/>
    <dgm:cxn modelId="{DA90273E-54F0-4306-A4EE-3514EEB331DE}" type="presParOf" srcId="{2303BAAC-54C1-40E5-934E-676AEC8AB659}" destId="{BE89857A-CB8E-47A0-8C02-86593EA98EFA}" srcOrd="3" destOrd="0" presId="urn:microsoft.com/office/officeart/2005/8/layout/vList2"/>
    <dgm:cxn modelId="{E072F437-9A8F-4C24-898B-3458B397DA2A}" type="presParOf" srcId="{2303BAAC-54C1-40E5-934E-676AEC8AB659}" destId="{070D17A6-4E86-40DE-9C2D-E183E571E9EF}" srcOrd="4" destOrd="0" presId="urn:microsoft.com/office/officeart/2005/8/layout/vList2"/>
    <dgm:cxn modelId="{16DE15EE-8EB1-45E5-9946-7B492D429015}" type="presParOf" srcId="{2303BAAC-54C1-40E5-934E-676AEC8AB659}" destId="{AC263C12-1A3E-420B-A8FA-1AF7CC6F7EB9}" srcOrd="5" destOrd="0" presId="urn:microsoft.com/office/officeart/2005/8/layout/vList2"/>
    <dgm:cxn modelId="{AAB71C12-5842-432E-B3D4-A327F52B4028}" type="presParOf" srcId="{2303BAAC-54C1-40E5-934E-676AEC8AB659}" destId="{EA6AD577-B4FC-413C-BCEE-42135CCD9692}" srcOrd="6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6F1BF-27AE-4BDB-9755-D94D2B516A3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51E2D50-1928-4906-BD79-18A7B4909423}">
      <dgm:prSet/>
      <dgm:spPr/>
      <dgm:t>
        <a:bodyPr/>
        <a:lstStyle/>
        <a:p>
          <a:r>
            <a:rPr lang="en-US" altLang="zh-CN" dirty="0" smtClean="0"/>
            <a:t>One BBU support 108CS (GSM/TD-S)</a:t>
          </a:r>
        </a:p>
      </dgm:t>
    </dgm:pt>
    <dgm:pt modelId="{C9222053-2019-4FED-A775-992FA89BB789}" type="parTrans" cxnId="{60514FCB-3A05-413F-9125-651F65AEE412}">
      <dgm:prSet/>
      <dgm:spPr/>
      <dgm:t>
        <a:bodyPr/>
        <a:lstStyle/>
        <a:p>
          <a:endParaRPr lang="zh-CN" altLang="en-US"/>
        </a:p>
      </dgm:t>
    </dgm:pt>
    <dgm:pt modelId="{B05DF8AD-F977-4CDE-9D25-9520E0EEA145}" type="sibTrans" cxnId="{60514FCB-3A05-413F-9125-651F65AEE412}">
      <dgm:prSet/>
      <dgm:spPr/>
      <dgm:t>
        <a:bodyPr/>
        <a:lstStyle/>
        <a:p>
          <a:endParaRPr lang="zh-CN" altLang="en-US"/>
        </a:p>
      </dgm:t>
    </dgm:pt>
    <dgm:pt modelId="{EA739E50-8FB3-4FE5-9A63-443612951457}">
      <dgm:prSet/>
      <dgm:spPr/>
      <dgm:t>
        <a:bodyPr/>
        <a:lstStyle/>
        <a:p>
          <a:r>
            <a:rPr lang="en-US" altLang="zh-CN" dirty="0" smtClean="0"/>
            <a:t>BBU support dynamic resource allocation</a:t>
          </a:r>
        </a:p>
      </dgm:t>
    </dgm:pt>
    <dgm:pt modelId="{638B5916-BADD-4FD3-960E-D854890D5DD7}" type="parTrans" cxnId="{5459E110-0CB1-4F26-BB0D-CCAABDA6B963}">
      <dgm:prSet/>
      <dgm:spPr/>
      <dgm:t>
        <a:bodyPr/>
        <a:lstStyle/>
        <a:p>
          <a:endParaRPr lang="zh-CN" altLang="en-US"/>
        </a:p>
      </dgm:t>
    </dgm:pt>
    <dgm:pt modelId="{7E9905EF-B57F-409C-B2DA-DECBA414C597}" type="sibTrans" cxnId="{5459E110-0CB1-4F26-BB0D-CCAABDA6B963}">
      <dgm:prSet/>
      <dgm:spPr/>
      <dgm:t>
        <a:bodyPr/>
        <a:lstStyle/>
        <a:p>
          <a:endParaRPr lang="zh-CN" altLang="en-US"/>
        </a:p>
      </dgm:t>
    </dgm:pt>
    <dgm:pt modelId="{E4D37E13-338C-45CA-B820-C232AEE08B58}">
      <dgm:prSet/>
      <dgm:spPr/>
      <dgm:t>
        <a:bodyPr/>
        <a:lstStyle/>
        <a:p>
          <a:r>
            <a:rPr lang="en-US" altLang="zh-CN" dirty="0" smtClean="0"/>
            <a:t>18 Levels RRU Daisy Chain</a:t>
          </a:r>
        </a:p>
      </dgm:t>
    </dgm:pt>
    <dgm:pt modelId="{9232E9CB-B01D-4145-B350-F3FB516DB4D8}" type="parTrans" cxnId="{BE58C092-67A1-4BF9-B35E-244E46707589}">
      <dgm:prSet/>
      <dgm:spPr/>
      <dgm:t>
        <a:bodyPr/>
        <a:lstStyle/>
        <a:p>
          <a:endParaRPr lang="zh-CN" altLang="en-US"/>
        </a:p>
      </dgm:t>
    </dgm:pt>
    <dgm:pt modelId="{368F91FA-EB80-43D7-A6BE-052E9D64D27B}" type="sibTrans" cxnId="{BE58C092-67A1-4BF9-B35E-244E46707589}">
      <dgm:prSet/>
      <dgm:spPr/>
      <dgm:t>
        <a:bodyPr/>
        <a:lstStyle/>
        <a:p>
          <a:endParaRPr lang="zh-CN" altLang="en-US"/>
        </a:p>
      </dgm:t>
    </dgm:pt>
    <dgm:pt modelId="{D9CFB475-A7D5-42AD-BD0D-B5C0525B423F}">
      <dgm:prSet/>
      <dgm:spPr/>
      <dgm:t>
        <a:bodyPr/>
        <a:lstStyle/>
        <a:p>
          <a:r>
            <a:rPr lang="en-US" altLang="zh-CN" dirty="0" smtClean="0"/>
            <a:t>6Gbps/10Gbps Fiber Interface</a:t>
          </a:r>
        </a:p>
      </dgm:t>
    </dgm:pt>
    <dgm:pt modelId="{FCAA67A9-9E6B-4527-9C00-2AEF896409F2}" type="parTrans" cxnId="{9AAF2EDA-1021-4650-89BB-FA3221360F20}">
      <dgm:prSet/>
      <dgm:spPr/>
      <dgm:t>
        <a:bodyPr/>
        <a:lstStyle/>
        <a:p>
          <a:endParaRPr lang="zh-CN" altLang="en-US"/>
        </a:p>
      </dgm:t>
    </dgm:pt>
    <dgm:pt modelId="{EE1BD594-4F74-4495-BD53-0BB177A78F17}" type="sibTrans" cxnId="{9AAF2EDA-1021-4650-89BB-FA3221360F20}">
      <dgm:prSet/>
      <dgm:spPr/>
      <dgm:t>
        <a:bodyPr/>
        <a:lstStyle/>
        <a:p>
          <a:endParaRPr lang="zh-CN" altLang="en-US"/>
        </a:p>
      </dgm:t>
    </dgm:pt>
    <dgm:pt modelId="{148E6476-5211-46D7-A68B-824CE8777D04}">
      <dgm:prSet/>
      <dgm:spPr/>
      <dgm:t>
        <a:bodyPr/>
        <a:lstStyle/>
        <a:p>
          <a:r>
            <a:rPr lang="en-US" altLang="zh-CN" dirty="0" smtClean="0"/>
            <a:t>Single RRU support 12TRX</a:t>
          </a:r>
        </a:p>
      </dgm:t>
    </dgm:pt>
    <dgm:pt modelId="{0B365C1C-7399-474E-BEF8-4FECB4F5E4AC}" type="parTrans" cxnId="{66F6EF0E-341A-4F55-AE8B-40C967F81F59}">
      <dgm:prSet/>
      <dgm:spPr/>
      <dgm:t>
        <a:bodyPr/>
        <a:lstStyle/>
        <a:p>
          <a:endParaRPr lang="zh-CN" altLang="en-US"/>
        </a:p>
      </dgm:t>
    </dgm:pt>
    <dgm:pt modelId="{587990ED-8D4A-4148-9375-BD99E362BB1E}" type="sibTrans" cxnId="{66F6EF0E-341A-4F55-AE8B-40C967F81F59}">
      <dgm:prSet/>
      <dgm:spPr/>
      <dgm:t>
        <a:bodyPr/>
        <a:lstStyle/>
        <a:p>
          <a:endParaRPr lang="zh-CN" altLang="en-US"/>
        </a:p>
      </dgm:t>
    </dgm:pt>
    <dgm:pt modelId="{5B6D037D-B38A-45D6-B9E8-807F9DB02B88}">
      <dgm:prSet/>
      <dgm:spPr/>
      <dgm:t>
        <a:bodyPr/>
        <a:lstStyle/>
        <a:p>
          <a:r>
            <a:rPr lang="en-US" altLang="zh-CN" dirty="0" smtClean="0"/>
            <a:t>RRU support ring topology</a:t>
          </a:r>
        </a:p>
      </dgm:t>
    </dgm:pt>
    <dgm:pt modelId="{E81A3564-12CF-406E-839C-D9E03FE26B8F}" type="parTrans" cxnId="{8C184AAC-C48D-41E2-A071-E29C8AAFAB3B}">
      <dgm:prSet/>
      <dgm:spPr/>
      <dgm:t>
        <a:bodyPr/>
        <a:lstStyle/>
        <a:p>
          <a:endParaRPr lang="zh-CN" altLang="en-US"/>
        </a:p>
      </dgm:t>
    </dgm:pt>
    <dgm:pt modelId="{167FCBC3-EEB4-4ECA-ABD1-4E538E0AB3F0}" type="sibTrans" cxnId="{8C184AAC-C48D-41E2-A071-E29C8AAFAB3B}">
      <dgm:prSet/>
      <dgm:spPr/>
      <dgm:t>
        <a:bodyPr/>
        <a:lstStyle/>
        <a:p>
          <a:endParaRPr lang="zh-CN" altLang="en-US"/>
        </a:p>
      </dgm:t>
    </dgm:pt>
    <dgm:pt modelId="{2916AA7C-3BAE-4941-A7A6-37850B1122E5}">
      <dgm:prSet/>
      <dgm:spPr/>
      <dgm:t>
        <a:bodyPr/>
        <a:lstStyle/>
        <a:p>
          <a:r>
            <a:rPr lang="en-US" altLang="zh-CN" dirty="0" smtClean="0"/>
            <a:t>BBU Redundancy Design</a:t>
          </a:r>
        </a:p>
      </dgm:t>
    </dgm:pt>
    <dgm:pt modelId="{09E4439D-FA71-4BB1-B04A-EB7934010656}" type="parTrans" cxnId="{21D283C1-E0D3-4DA5-A1EB-C199E7A68D17}">
      <dgm:prSet/>
      <dgm:spPr/>
      <dgm:t>
        <a:bodyPr/>
        <a:lstStyle/>
        <a:p>
          <a:endParaRPr lang="zh-CN" altLang="en-US"/>
        </a:p>
      </dgm:t>
    </dgm:pt>
    <dgm:pt modelId="{41EE1032-2748-4781-A021-0D0022B858E6}" type="sibTrans" cxnId="{21D283C1-E0D3-4DA5-A1EB-C199E7A68D17}">
      <dgm:prSet/>
      <dgm:spPr/>
      <dgm:t>
        <a:bodyPr/>
        <a:lstStyle/>
        <a:p>
          <a:endParaRPr lang="zh-CN" altLang="en-US"/>
        </a:p>
      </dgm:t>
    </dgm:pt>
    <dgm:pt modelId="{F9DC7E2B-778E-45B8-85BC-82E7B000050A}">
      <dgm:prSet/>
      <dgm:spPr/>
      <dgm:t>
        <a:bodyPr/>
        <a:lstStyle/>
        <a:p>
          <a:r>
            <a:rPr lang="en-US" altLang="zh-CN" dirty="0" smtClean="0"/>
            <a:t>Multi-RRU share logical cell</a:t>
          </a:r>
        </a:p>
      </dgm:t>
    </dgm:pt>
    <dgm:pt modelId="{ADC7F7D3-88AC-4A55-BCB3-28CEED7E3681}" type="parTrans" cxnId="{81153B21-9330-4816-AB8E-29FF7D536C3A}">
      <dgm:prSet/>
      <dgm:spPr/>
      <dgm:t>
        <a:bodyPr/>
        <a:lstStyle/>
        <a:p>
          <a:endParaRPr lang="zh-CN" altLang="en-US"/>
        </a:p>
      </dgm:t>
    </dgm:pt>
    <dgm:pt modelId="{4654062C-CAD7-4617-A81D-A37265041F55}" type="sibTrans" cxnId="{81153B21-9330-4816-AB8E-29FF7D536C3A}">
      <dgm:prSet/>
      <dgm:spPr/>
      <dgm:t>
        <a:bodyPr/>
        <a:lstStyle/>
        <a:p>
          <a:endParaRPr lang="zh-CN" altLang="en-US"/>
        </a:p>
      </dgm:t>
    </dgm:pt>
    <dgm:pt modelId="{2303BAAC-54C1-40E5-934E-676AEC8AB659}" type="pres">
      <dgm:prSet presAssocID="{7046F1BF-27AE-4BDB-9755-D94D2B51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101E005-357D-4678-89AD-9A6C77125EB7}" type="pres">
      <dgm:prSet presAssocID="{C51E2D50-1928-4906-BD79-18A7B490942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321ABA-7775-422B-A117-CA6F9A98B67D}" type="pres">
      <dgm:prSet presAssocID="{B05DF8AD-F977-4CDE-9D25-9520E0EEA145}" presName="spacer" presStyleCnt="0"/>
      <dgm:spPr/>
    </dgm:pt>
    <dgm:pt modelId="{298E315D-CF0D-48DD-80D7-E91092DEBF75}" type="pres">
      <dgm:prSet presAssocID="{EA739E50-8FB3-4FE5-9A63-44361295145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6A90FD-C4E2-4CA6-92AF-236215A6355C}" type="pres">
      <dgm:prSet presAssocID="{7E9905EF-B57F-409C-B2DA-DECBA414C597}" presName="spacer" presStyleCnt="0"/>
      <dgm:spPr/>
    </dgm:pt>
    <dgm:pt modelId="{BAEAEAF5-5141-494A-98D0-96EA1CF51494}" type="pres">
      <dgm:prSet presAssocID="{F9DC7E2B-778E-45B8-85BC-82E7B000050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BC09E7-BD79-47C9-8C93-8C0426A6B7AE}" type="pres">
      <dgm:prSet presAssocID="{4654062C-CAD7-4617-A81D-A37265041F55}" presName="spacer" presStyleCnt="0"/>
      <dgm:spPr/>
    </dgm:pt>
    <dgm:pt modelId="{D3397D77-56CE-4E64-89C1-5698D6B4D29D}" type="pres">
      <dgm:prSet presAssocID="{E4D37E13-338C-45CA-B820-C232AEE08B58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F7C193-A2BB-41CF-99F0-3D78748C1EEE}" type="pres">
      <dgm:prSet presAssocID="{368F91FA-EB80-43D7-A6BE-052E9D64D27B}" presName="spacer" presStyleCnt="0"/>
      <dgm:spPr/>
    </dgm:pt>
    <dgm:pt modelId="{678388AE-F6EA-4748-BF73-C2A7772B8C26}" type="pres">
      <dgm:prSet presAssocID="{D9CFB475-A7D5-42AD-BD0D-B5C0525B423F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B71A39-97F6-4FFF-A49D-683AFC75F519}" type="pres">
      <dgm:prSet presAssocID="{EE1BD594-4F74-4495-BD53-0BB177A78F17}" presName="spacer" presStyleCnt="0"/>
      <dgm:spPr/>
    </dgm:pt>
    <dgm:pt modelId="{320C7148-AA67-4217-83D1-B1ADB3D75292}" type="pres">
      <dgm:prSet presAssocID="{148E6476-5211-46D7-A68B-824CE8777D0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614243-61D4-4530-AF45-676DB7B745B9}" type="pres">
      <dgm:prSet presAssocID="{587990ED-8D4A-4148-9375-BD99E362BB1E}" presName="spacer" presStyleCnt="0"/>
      <dgm:spPr/>
    </dgm:pt>
    <dgm:pt modelId="{EE1AA833-C2F6-4B17-B177-AA1B1A0AC096}" type="pres">
      <dgm:prSet presAssocID="{2916AA7C-3BAE-4941-A7A6-37850B1122E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B67372-24AC-47A1-A9BC-D329293F6BA1}" type="pres">
      <dgm:prSet presAssocID="{41EE1032-2748-4781-A021-0D0022B858E6}" presName="spacer" presStyleCnt="0"/>
      <dgm:spPr/>
    </dgm:pt>
    <dgm:pt modelId="{8D37F0EF-B90E-4C5A-A4E6-80A6C076A0E5}" type="pres">
      <dgm:prSet presAssocID="{5B6D037D-B38A-45D6-B9E8-807F9DB02B8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E4BBFD2-34C9-47F4-9E9A-8C4A47A5AD26}" type="presOf" srcId="{7046F1BF-27AE-4BDB-9755-D94D2B516A37}" destId="{2303BAAC-54C1-40E5-934E-676AEC8AB659}" srcOrd="0" destOrd="0" presId="urn:microsoft.com/office/officeart/2005/8/layout/vList2"/>
    <dgm:cxn modelId="{5459E110-0CB1-4F26-BB0D-CCAABDA6B963}" srcId="{7046F1BF-27AE-4BDB-9755-D94D2B516A37}" destId="{EA739E50-8FB3-4FE5-9A63-443612951457}" srcOrd="1" destOrd="0" parTransId="{638B5916-BADD-4FD3-960E-D854890D5DD7}" sibTransId="{7E9905EF-B57F-409C-B2DA-DECBA414C597}"/>
    <dgm:cxn modelId="{BE58C092-67A1-4BF9-B35E-244E46707589}" srcId="{7046F1BF-27AE-4BDB-9755-D94D2B516A37}" destId="{E4D37E13-338C-45CA-B820-C232AEE08B58}" srcOrd="3" destOrd="0" parTransId="{9232E9CB-B01D-4145-B350-F3FB516DB4D8}" sibTransId="{368F91FA-EB80-43D7-A6BE-052E9D64D27B}"/>
    <dgm:cxn modelId="{63273635-DD37-41A1-B141-A7A06D9952DD}" type="presOf" srcId="{EA739E50-8FB3-4FE5-9A63-443612951457}" destId="{298E315D-CF0D-48DD-80D7-E91092DEBF75}" srcOrd="0" destOrd="0" presId="urn:microsoft.com/office/officeart/2005/8/layout/vList2"/>
    <dgm:cxn modelId="{60514FCB-3A05-413F-9125-651F65AEE412}" srcId="{7046F1BF-27AE-4BDB-9755-D94D2B516A37}" destId="{C51E2D50-1928-4906-BD79-18A7B4909423}" srcOrd="0" destOrd="0" parTransId="{C9222053-2019-4FED-A775-992FA89BB789}" sibTransId="{B05DF8AD-F977-4CDE-9D25-9520E0EEA145}"/>
    <dgm:cxn modelId="{81A7C1BA-EE10-4478-98E1-010460F83497}" type="presOf" srcId="{D9CFB475-A7D5-42AD-BD0D-B5C0525B423F}" destId="{678388AE-F6EA-4748-BF73-C2A7772B8C26}" srcOrd="0" destOrd="0" presId="urn:microsoft.com/office/officeart/2005/8/layout/vList2"/>
    <dgm:cxn modelId="{2DC555E1-08FD-414D-817F-76A87B05DD93}" type="presOf" srcId="{E4D37E13-338C-45CA-B820-C232AEE08B58}" destId="{D3397D77-56CE-4E64-89C1-5698D6B4D29D}" srcOrd="0" destOrd="0" presId="urn:microsoft.com/office/officeart/2005/8/layout/vList2"/>
    <dgm:cxn modelId="{8C184AAC-C48D-41E2-A071-E29C8AAFAB3B}" srcId="{7046F1BF-27AE-4BDB-9755-D94D2B516A37}" destId="{5B6D037D-B38A-45D6-B9E8-807F9DB02B88}" srcOrd="7" destOrd="0" parTransId="{E81A3564-12CF-406E-839C-D9E03FE26B8F}" sibTransId="{167FCBC3-EEB4-4ECA-ABD1-4E538E0AB3F0}"/>
    <dgm:cxn modelId="{66F6EF0E-341A-4F55-AE8B-40C967F81F59}" srcId="{7046F1BF-27AE-4BDB-9755-D94D2B516A37}" destId="{148E6476-5211-46D7-A68B-824CE8777D04}" srcOrd="5" destOrd="0" parTransId="{0B365C1C-7399-474E-BEF8-4FECB4F5E4AC}" sibTransId="{587990ED-8D4A-4148-9375-BD99E362BB1E}"/>
    <dgm:cxn modelId="{9AAF2EDA-1021-4650-89BB-FA3221360F20}" srcId="{7046F1BF-27AE-4BDB-9755-D94D2B516A37}" destId="{D9CFB475-A7D5-42AD-BD0D-B5C0525B423F}" srcOrd="4" destOrd="0" parTransId="{FCAA67A9-9E6B-4527-9C00-2AEF896409F2}" sibTransId="{EE1BD594-4F74-4495-BD53-0BB177A78F17}"/>
    <dgm:cxn modelId="{28C4F368-DBEC-4170-8600-E11027E55828}" type="presOf" srcId="{2916AA7C-3BAE-4941-A7A6-37850B1122E5}" destId="{EE1AA833-C2F6-4B17-B177-AA1B1A0AC096}" srcOrd="0" destOrd="0" presId="urn:microsoft.com/office/officeart/2005/8/layout/vList2"/>
    <dgm:cxn modelId="{8E0A2269-5C82-44E2-A4C6-F7C1A1251BEC}" type="presOf" srcId="{5B6D037D-B38A-45D6-B9E8-807F9DB02B88}" destId="{8D37F0EF-B90E-4C5A-A4E6-80A6C076A0E5}" srcOrd="0" destOrd="0" presId="urn:microsoft.com/office/officeart/2005/8/layout/vList2"/>
    <dgm:cxn modelId="{21D283C1-E0D3-4DA5-A1EB-C199E7A68D17}" srcId="{7046F1BF-27AE-4BDB-9755-D94D2B516A37}" destId="{2916AA7C-3BAE-4941-A7A6-37850B1122E5}" srcOrd="6" destOrd="0" parTransId="{09E4439D-FA71-4BB1-B04A-EB7934010656}" sibTransId="{41EE1032-2748-4781-A021-0D0022B858E6}"/>
    <dgm:cxn modelId="{81153B21-9330-4816-AB8E-29FF7D536C3A}" srcId="{7046F1BF-27AE-4BDB-9755-D94D2B516A37}" destId="{F9DC7E2B-778E-45B8-85BC-82E7B000050A}" srcOrd="2" destOrd="0" parTransId="{ADC7F7D3-88AC-4A55-BCB3-28CEED7E3681}" sibTransId="{4654062C-CAD7-4617-A81D-A37265041F55}"/>
    <dgm:cxn modelId="{06E7EECC-3DB4-4A1B-AF98-C8A886A15F84}" type="presOf" srcId="{F9DC7E2B-778E-45B8-85BC-82E7B000050A}" destId="{BAEAEAF5-5141-494A-98D0-96EA1CF51494}" srcOrd="0" destOrd="0" presId="urn:microsoft.com/office/officeart/2005/8/layout/vList2"/>
    <dgm:cxn modelId="{157C79C3-5F61-4A87-8A92-B98395C61345}" type="presOf" srcId="{C51E2D50-1928-4906-BD79-18A7B4909423}" destId="{2101E005-357D-4678-89AD-9A6C77125EB7}" srcOrd="0" destOrd="0" presId="urn:microsoft.com/office/officeart/2005/8/layout/vList2"/>
    <dgm:cxn modelId="{10DC872F-BB0F-4A00-9E30-266DE59C3D7F}" type="presOf" srcId="{148E6476-5211-46D7-A68B-824CE8777D04}" destId="{320C7148-AA67-4217-83D1-B1ADB3D75292}" srcOrd="0" destOrd="0" presId="urn:microsoft.com/office/officeart/2005/8/layout/vList2"/>
    <dgm:cxn modelId="{EB3B412E-7CC1-4AE5-9491-559DF198417F}" type="presParOf" srcId="{2303BAAC-54C1-40E5-934E-676AEC8AB659}" destId="{2101E005-357D-4678-89AD-9A6C77125EB7}" srcOrd="0" destOrd="0" presId="urn:microsoft.com/office/officeart/2005/8/layout/vList2"/>
    <dgm:cxn modelId="{13DE1145-267B-4A26-BA67-F16E31DD7AC8}" type="presParOf" srcId="{2303BAAC-54C1-40E5-934E-676AEC8AB659}" destId="{79321ABA-7775-422B-A117-CA6F9A98B67D}" srcOrd="1" destOrd="0" presId="urn:microsoft.com/office/officeart/2005/8/layout/vList2"/>
    <dgm:cxn modelId="{E29A0D45-912C-440F-90BD-884155D188BB}" type="presParOf" srcId="{2303BAAC-54C1-40E5-934E-676AEC8AB659}" destId="{298E315D-CF0D-48DD-80D7-E91092DEBF75}" srcOrd="2" destOrd="0" presId="urn:microsoft.com/office/officeart/2005/8/layout/vList2"/>
    <dgm:cxn modelId="{CE7FAD50-ADBC-4A26-9ECC-5D1F10223666}" type="presParOf" srcId="{2303BAAC-54C1-40E5-934E-676AEC8AB659}" destId="{CB6A90FD-C4E2-4CA6-92AF-236215A6355C}" srcOrd="3" destOrd="0" presId="urn:microsoft.com/office/officeart/2005/8/layout/vList2"/>
    <dgm:cxn modelId="{94FE5C3A-D723-45DB-8960-1C16CE16DA61}" type="presParOf" srcId="{2303BAAC-54C1-40E5-934E-676AEC8AB659}" destId="{BAEAEAF5-5141-494A-98D0-96EA1CF51494}" srcOrd="4" destOrd="0" presId="urn:microsoft.com/office/officeart/2005/8/layout/vList2"/>
    <dgm:cxn modelId="{F2265400-FAA9-47E6-92EB-88122122DEFC}" type="presParOf" srcId="{2303BAAC-54C1-40E5-934E-676AEC8AB659}" destId="{21BC09E7-BD79-47C9-8C93-8C0426A6B7AE}" srcOrd="5" destOrd="0" presId="urn:microsoft.com/office/officeart/2005/8/layout/vList2"/>
    <dgm:cxn modelId="{32CD12D9-72DB-4887-A909-5130F91D0952}" type="presParOf" srcId="{2303BAAC-54C1-40E5-934E-676AEC8AB659}" destId="{D3397D77-56CE-4E64-89C1-5698D6B4D29D}" srcOrd="6" destOrd="0" presId="urn:microsoft.com/office/officeart/2005/8/layout/vList2"/>
    <dgm:cxn modelId="{EF39796E-DFF2-4B7F-9362-35A94FD044E1}" type="presParOf" srcId="{2303BAAC-54C1-40E5-934E-676AEC8AB659}" destId="{ADF7C193-A2BB-41CF-99F0-3D78748C1EEE}" srcOrd="7" destOrd="0" presId="urn:microsoft.com/office/officeart/2005/8/layout/vList2"/>
    <dgm:cxn modelId="{0EF47FF6-6773-4171-A4ED-FD20F49E203F}" type="presParOf" srcId="{2303BAAC-54C1-40E5-934E-676AEC8AB659}" destId="{678388AE-F6EA-4748-BF73-C2A7772B8C26}" srcOrd="8" destOrd="0" presId="urn:microsoft.com/office/officeart/2005/8/layout/vList2"/>
    <dgm:cxn modelId="{67B8D982-257D-4862-BBF2-A145479FCA9F}" type="presParOf" srcId="{2303BAAC-54C1-40E5-934E-676AEC8AB659}" destId="{E3B71A39-97F6-4FFF-A49D-683AFC75F519}" srcOrd="9" destOrd="0" presId="urn:microsoft.com/office/officeart/2005/8/layout/vList2"/>
    <dgm:cxn modelId="{03D2E38C-0F93-4F10-AD75-C4802ED27141}" type="presParOf" srcId="{2303BAAC-54C1-40E5-934E-676AEC8AB659}" destId="{320C7148-AA67-4217-83D1-B1ADB3D75292}" srcOrd="10" destOrd="0" presId="urn:microsoft.com/office/officeart/2005/8/layout/vList2"/>
    <dgm:cxn modelId="{26726EC4-5C70-415C-8D07-11DCE664A0F0}" type="presParOf" srcId="{2303BAAC-54C1-40E5-934E-676AEC8AB659}" destId="{36614243-61D4-4530-AF45-676DB7B745B9}" srcOrd="11" destOrd="0" presId="urn:microsoft.com/office/officeart/2005/8/layout/vList2"/>
    <dgm:cxn modelId="{1AF2FDFD-3E0F-4ACD-A336-8B27F8FB6A08}" type="presParOf" srcId="{2303BAAC-54C1-40E5-934E-676AEC8AB659}" destId="{EE1AA833-C2F6-4B17-B177-AA1B1A0AC096}" srcOrd="12" destOrd="0" presId="urn:microsoft.com/office/officeart/2005/8/layout/vList2"/>
    <dgm:cxn modelId="{B2D34BD9-5E02-4092-91E3-25A698A75577}" type="presParOf" srcId="{2303BAAC-54C1-40E5-934E-676AEC8AB659}" destId="{6DB67372-24AC-47A1-A9BC-D329293F6BA1}" srcOrd="13" destOrd="0" presId="urn:microsoft.com/office/officeart/2005/8/layout/vList2"/>
    <dgm:cxn modelId="{1C7163D6-CB1B-4647-8725-131628FAF509}" type="presParOf" srcId="{2303BAAC-54C1-40E5-934E-676AEC8AB659}" destId="{8D37F0EF-B90E-4C5A-A4E6-80A6C076A0E5}" srcOrd="14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C0A91-FB5D-4ED8-BAA0-C8B237404D41}">
      <dsp:nvSpPr>
        <dsp:cNvPr id="0" name=""/>
        <dsp:cNvSpPr/>
      </dsp:nvSpPr>
      <dsp:spPr>
        <a:xfrm>
          <a:off x="119943" y="389273"/>
          <a:ext cx="2873246" cy="897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17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rgbClr val="C00000"/>
              </a:solidFill>
            </a:rPr>
            <a:t>C</a:t>
          </a:r>
          <a:r>
            <a:rPr lang="en-US" altLang="zh-CN" sz="2200" kern="1200" dirty="0" smtClean="0"/>
            <a:t>entralized Baseband Pool</a:t>
          </a:r>
          <a:endParaRPr lang="zh-CN" altLang="en-US" sz="2200" kern="1200" dirty="0"/>
        </a:p>
      </dsp:txBody>
      <dsp:txXfrm>
        <a:off x="119943" y="389273"/>
        <a:ext cx="2873246" cy="897889"/>
      </dsp:txXfrm>
    </dsp:sp>
    <dsp:sp modelId="{505B846B-64CD-432C-BF80-1B83295DFAAD}">
      <dsp:nvSpPr>
        <dsp:cNvPr id="0" name=""/>
        <dsp:cNvSpPr/>
      </dsp:nvSpPr>
      <dsp:spPr>
        <a:xfrm>
          <a:off x="224" y="259578"/>
          <a:ext cx="628522" cy="942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LineDraw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96E574-CF8D-4A46-B9C5-3159479E7616}">
      <dsp:nvSpPr>
        <dsp:cNvPr id="0" name=""/>
        <dsp:cNvSpPr/>
      </dsp:nvSpPr>
      <dsp:spPr>
        <a:xfrm>
          <a:off x="3243886" y="389273"/>
          <a:ext cx="2873246" cy="897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17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rgbClr val="C00000"/>
              </a:solidFill>
            </a:rPr>
            <a:t>C</a:t>
          </a:r>
          <a:r>
            <a:rPr lang="en-US" altLang="zh-CN" sz="2200" kern="1200" dirty="0" smtClean="0"/>
            <a:t>ooperative Radio</a:t>
          </a:r>
          <a:endParaRPr lang="zh-CN" altLang="en-US" sz="2200" kern="1200" dirty="0"/>
        </a:p>
      </dsp:txBody>
      <dsp:txXfrm>
        <a:off x="3243886" y="389273"/>
        <a:ext cx="2873246" cy="897889"/>
      </dsp:txXfrm>
    </dsp:sp>
    <dsp:sp modelId="{940784D3-DDBE-486D-BFAF-1D4BCD894C5C}">
      <dsp:nvSpPr>
        <dsp:cNvPr id="0" name=""/>
        <dsp:cNvSpPr/>
      </dsp:nvSpPr>
      <dsp:spPr>
        <a:xfrm>
          <a:off x="3124167" y="259578"/>
          <a:ext cx="628522" cy="942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860372-1E27-4DE4-A861-1D79162272B3}">
      <dsp:nvSpPr>
        <dsp:cNvPr id="0" name=""/>
        <dsp:cNvSpPr/>
      </dsp:nvSpPr>
      <dsp:spPr>
        <a:xfrm>
          <a:off x="119943" y="1519616"/>
          <a:ext cx="2873246" cy="897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17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rgbClr val="C00000"/>
              </a:solidFill>
            </a:rPr>
            <a:t>C</a:t>
          </a:r>
          <a:r>
            <a:rPr lang="en-US" altLang="zh-CN" sz="2200" kern="1200" dirty="0" smtClean="0"/>
            <a:t>loud Computing Architecture</a:t>
          </a:r>
          <a:endParaRPr lang="zh-CN" altLang="en-US" sz="2200" kern="1200" dirty="0"/>
        </a:p>
      </dsp:txBody>
      <dsp:txXfrm>
        <a:off x="119943" y="1519616"/>
        <a:ext cx="2873246" cy="897889"/>
      </dsp:txXfrm>
    </dsp:sp>
    <dsp:sp modelId="{46D928C6-88E2-4269-A750-793E095BFBCC}">
      <dsp:nvSpPr>
        <dsp:cNvPr id="0" name=""/>
        <dsp:cNvSpPr/>
      </dsp:nvSpPr>
      <dsp:spPr>
        <a:xfrm>
          <a:off x="224" y="1389921"/>
          <a:ext cx="628522" cy="9427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5A104D-1C01-477D-A92A-28DDF1500E28}">
      <dsp:nvSpPr>
        <dsp:cNvPr id="0" name=""/>
        <dsp:cNvSpPr/>
      </dsp:nvSpPr>
      <dsp:spPr>
        <a:xfrm>
          <a:off x="3243886" y="1519616"/>
          <a:ext cx="2873246" cy="897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17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kern="1200" dirty="0" smtClean="0">
              <a:solidFill>
                <a:srgbClr val="C00000"/>
              </a:solidFill>
            </a:rPr>
            <a:t>C</a:t>
          </a:r>
          <a:r>
            <a:rPr lang="en-US" altLang="zh-CN" sz="2200" kern="1200" dirty="0" smtClean="0"/>
            <a:t>lean Network</a:t>
          </a:r>
          <a:endParaRPr lang="zh-CN" altLang="en-US" sz="2200" kern="1200" dirty="0"/>
        </a:p>
      </dsp:txBody>
      <dsp:txXfrm>
        <a:off x="3243886" y="1519616"/>
        <a:ext cx="2873246" cy="897889"/>
      </dsp:txXfrm>
    </dsp:sp>
    <dsp:sp modelId="{39F5FB9B-1904-4DA0-B724-4557ECDE37CA}">
      <dsp:nvSpPr>
        <dsp:cNvPr id="0" name=""/>
        <dsp:cNvSpPr/>
      </dsp:nvSpPr>
      <dsp:spPr>
        <a:xfrm>
          <a:off x="3124167" y="1389921"/>
          <a:ext cx="628522" cy="942783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7DC7EB9-6340-49B5-B864-0BE665EDE5F9}" type="datetimeFigureOut">
              <a:rPr lang="zh-CN" altLang="en-US" smtClean="0"/>
              <a:pPr/>
              <a:t>2011-9-8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A826365-CB21-4347-AAD9-B97F446650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53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68923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687388"/>
            <a:ext cx="5483225" cy="34274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1D399-CE56-4EE3-97A6-50E93EFA7A5D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7352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59426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indent="-285750">
              <a:buClr>
                <a:schemeClr val="tx2"/>
              </a:buClr>
              <a:buSzPct val="60000"/>
              <a:buFont typeface="Arial" pitchFamily="34" charset="0"/>
              <a:buNone/>
            </a:pPr>
            <a:endParaRPr lang="zh-CN" altLang="en-US" dirty="0" smtClean="0"/>
          </a:p>
        </p:txBody>
      </p:sp>
      <p:sp>
        <p:nvSpPr>
          <p:cNvPr id="359427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68920-B70D-4232-BB99-D3CDEBDFDDC8}" type="slidenum">
              <a:rPr lang="en-US" altLang="zh-CN" smtClean="0">
                <a:ea typeface="宋体" pitchFamily="2" charset="-122"/>
              </a:rPr>
              <a:pPr/>
              <a:t>17</a:t>
            </a:fld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C0292-D18E-4D55-AF86-CFB9DECC7A88}" type="slidenum">
              <a:rPr lang="en-US" altLang="zh-CN" smtClean="0">
                <a:latin typeface="Arial" pitchFamily="34" charset="0"/>
              </a:rPr>
              <a:pPr/>
              <a:t>18</a:t>
            </a:fld>
            <a:endParaRPr lang="en-US" altLang="zh-CN" dirty="0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88068" name="灯片编号占位符 3"/>
          <p:cNvSpPr txBox="1">
            <a:spLocks noGrp="1"/>
          </p:cNvSpPr>
          <p:nvPr/>
        </p:nvSpPr>
        <p:spPr bwMode="auto">
          <a:xfrm>
            <a:off x="3884815" y="8685413"/>
            <a:ext cx="2971587" cy="45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E15E14A-F893-4228-B352-D4D33AEA435F}" type="slidenum">
              <a:rPr lang="en-US" altLang="zh-CN" sz="1200" b="0">
                <a:solidFill>
                  <a:schemeClr val="tx1"/>
                </a:solidFill>
                <a:latin typeface="Arial" pitchFamily="34" charset="0"/>
              </a:rPr>
              <a:pPr algn="r" eaLnBrk="0" hangingPunct="0"/>
              <a:t>20</a:t>
            </a:fld>
            <a:endParaRPr lang="en-US" altLang="zh-CN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zh-CN" sz="1200" b="1" dirty="0" smtClean="0">
              <a:solidFill>
                <a:srgbClr val="009900"/>
              </a:solidFill>
              <a:ea typeface="楷体_GB2312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6793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zh-CN" altLang="en-US" dirty="0" smtClean="0">
              <a:ea typeface="宋体" pitchFamily="2" charset="-122"/>
              <a:cs typeface="+mn-cs"/>
            </a:endParaRPr>
          </a:p>
        </p:txBody>
      </p:sp>
      <p:sp>
        <p:nvSpPr>
          <p:cNvPr id="305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F1494-D737-46F9-859A-548DC6C8427B}" type="slidenum">
              <a:rPr kumimoji="0" lang="en-US" altLang="zh-CN" sz="1200" b="0">
                <a:latin typeface="Arial" pitchFamily="34" charset="0"/>
              </a:rPr>
              <a:pPr algn="r"/>
              <a:t>7</a:t>
            </a:fld>
            <a:endParaRPr kumimoji="0" lang="en-US" altLang="zh-CN" sz="1200" b="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6365-CB21-4347-AAD9-B97F4466509C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p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7" y="4357687"/>
            <a:ext cx="1812925" cy="1238250"/>
            <a:chOff x="5805" y="1298"/>
            <a:chExt cx="114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203" y="1298"/>
              <a:ext cx="744" cy="917"/>
              <a:chOff x="5919" y="1253"/>
              <a:chExt cx="817" cy="1008"/>
            </a:xfrm>
          </p:grpSpPr>
          <p:grpSp>
            <p:nvGrpSpPr>
              <p:cNvPr id="5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24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Theme1</a:t>
              </a: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Theme2</a:t>
              </a: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Theme3</a:t>
              </a:r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Theme4</a:t>
              </a:r>
            </a:p>
          </p:txBody>
        </p:sp>
      </p:grp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ea typeface="黑体" pitchFamily="2" charset="-122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: Arial Bold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32-35pt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he theme blue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Subtitle: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Arial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20-22pt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：B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lack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(2-5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Level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)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Arial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18pt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Black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227784" y="396875"/>
            <a:ext cx="2579687" cy="1373188"/>
            <a:chOff x="2659" y="346"/>
            <a:chExt cx="1625" cy="1038"/>
          </a:xfrm>
        </p:grpSpPr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3021" y="934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9999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117" y="1029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133" y="1061"/>
              <a:ext cx="22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W</a:t>
              </a:r>
            </a:p>
          </p:txBody>
        </p:sp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3314" y="641"/>
              <a:ext cx="452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3410" y="721"/>
              <a:ext cx="260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3437" y="765"/>
              <a:ext cx="196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</a:p>
          </p:txBody>
        </p: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3718" y="753"/>
              <a:ext cx="451" cy="450"/>
              <a:chOff x="3260" y="2882"/>
              <a:chExt cx="710" cy="708"/>
            </a:xfrm>
          </p:grpSpPr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3260" y="288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9999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3411" y="3031"/>
                <a:ext cx="408" cy="40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3814" y="890"/>
              <a:ext cx="26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H+</a:t>
              </a:r>
            </a:p>
          </p:txBody>
        </p:sp>
        <p:sp>
          <p:nvSpPr>
            <p:cNvPr id="38" name="Freeform 44"/>
            <p:cNvSpPr>
              <a:spLocks noEditPoints="1"/>
            </p:cNvSpPr>
            <p:nvPr/>
          </p:nvSpPr>
          <p:spPr bwMode="auto">
            <a:xfrm>
              <a:off x="2659" y="722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2755" y="817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2787" y="845"/>
              <a:ext cx="20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G</a:t>
              </a:r>
            </a:p>
          </p:txBody>
        </p:sp>
        <p:grpSp>
          <p:nvGrpSpPr>
            <p:cNvPr id="29" name="Group 47"/>
            <p:cNvGrpSpPr>
              <a:grpSpLocks/>
            </p:cNvGrpSpPr>
            <p:nvPr/>
          </p:nvGrpSpPr>
          <p:grpSpPr bwMode="auto">
            <a:xfrm>
              <a:off x="3833" y="346"/>
              <a:ext cx="451" cy="450"/>
              <a:chOff x="2791" y="2412"/>
              <a:chExt cx="710" cy="708"/>
            </a:xfrm>
          </p:grpSpPr>
          <p:sp>
            <p:nvSpPr>
              <p:cNvPr id="43" name="Freeform 48"/>
              <p:cNvSpPr>
                <a:spLocks noEditPoints="1"/>
              </p:cNvSpPr>
              <p:nvPr/>
            </p:nvSpPr>
            <p:spPr bwMode="auto">
              <a:xfrm>
                <a:off x="2791" y="241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CCCC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2942" y="2561"/>
                <a:ext cx="408" cy="40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3968" y="482"/>
              <a:ext cx="177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</a:p>
          </p:txBody>
        </p:sp>
      </p:grp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1477720"/>
            <a:ext cx="7772400" cy="1225021"/>
          </a:xfrm>
          <a:ln algn="ctr"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3200" smtClean="0">
                <a:solidFill>
                  <a:srgbClr val="0066FF"/>
                </a:solidFill>
                <a:latin typeface="Arial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37678"/>
            <a:ext cx="6400800" cy="6799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 b="1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AF3980-2046-4458-B318-CDD56D670302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4488" y="293706"/>
            <a:ext cx="2125662" cy="5083969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2738" y="293706"/>
            <a:ext cx="6229350" cy="5083969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733430-7E35-43EF-B35D-6BAC3C76C92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-2341563" y="4537606"/>
            <a:ext cx="2152650" cy="11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ea typeface="黑体" pitchFamily="2" charset="-122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: Arial Bold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32-35pt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he theme blue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Subtitle: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Arial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20-22pt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dirty="0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White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7" descr="p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75"/>
            <a:ext cx="7772400" cy="1225021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2738" y="1116544"/>
            <a:ext cx="4176712" cy="4320646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116544"/>
            <a:ext cx="4178300" cy="4320646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>
                <a:latin typeface="Arial Unicode MS" pitchFamily="34" charset="-122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F12ABF-70B3-455B-8EC7-395B1C9BC2B3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7" y="227543"/>
            <a:ext cx="3008313" cy="968375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7" y="1195920"/>
            <a:ext cx="3008313" cy="3909219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4488" y="293688"/>
            <a:ext cx="2125662" cy="51435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2738" y="293688"/>
            <a:ext cx="6229350" cy="5143500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9" name="Picture 32" descr="p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1477709"/>
            <a:ext cx="7772400" cy="1225021"/>
          </a:xfrm>
          <a:ln algn="ctr"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3200" smtClean="0">
                <a:solidFill>
                  <a:srgbClr val="0066FF"/>
                </a:solidFill>
                <a:latin typeface="Calibri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37667"/>
            <a:ext cx="6400800" cy="6799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 b="1" smtClean="0">
                <a:solidFill>
                  <a:schemeClr val="bg1"/>
                </a:solidFill>
                <a:latin typeface="Calibri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5" y="4357687"/>
            <a:ext cx="1765300" cy="1238250"/>
            <a:chOff x="5805" y="1298"/>
            <a:chExt cx="111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174" y="1298"/>
              <a:ext cx="743" cy="917"/>
              <a:chOff x="5919" y="1253"/>
              <a:chExt cx="817" cy="1008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19872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Theme1</a:t>
              </a:r>
            </a:p>
          </p:txBody>
        </p:sp>
        <p:sp>
          <p:nvSpPr>
            <p:cNvPr id="119873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Theme2</a:t>
              </a:r>
            </a:p>
          </p:txBody>
        </p:sp>
        <p:sp>
          <p:nvSpPr>
            <p:cNvPr id="119874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Theme3</a:t>
              </a:r>
            </a:p>
          </p:txBody>
        </p:sp>
        <p:sp>
          <p:nvSpPr>
            <p:cNvPr id="119875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Theme4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+mn-cs"/>
              </a:rPr>
              <a:t>T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Arial" charset="0"/>
              </a:rPr>
              <a:t>itle: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黑体" pitchFamily="2" charset="-122"/>
              <a:cs typeface="+mn-cs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: Arial Bold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32-35pt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：T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he theme blue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Subtitle: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ype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Arial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20-22pt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：B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lack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Text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+mn-cs"/>
              </a:rPr>
              <a:t>(2-5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 Level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+mn-cs"/>
              </a:rPr>
              <a:t>)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Arial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Size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18pt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Color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Black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227784" y="396875"/>
            <a:ext cx="2579687" cy="1373188"/>
            <a:chOff x="2659" y="346"/>
            <a:chExt cx="1625" cy="1038"/>
          </a:xfrm>
        </p:grpSpPr>
        <p:sp>
          <p:nvSpPr>
            <p:cNvPr id="53282" name="Freeform 34"/>
            <p:cNvSpPr>
              <a:spLocks noEditPoints="1"/>
            </p:cNvSpPr>
            <p:nvPr/>
          </p:nvSpPr>
          <p:spPr bwMode="auto">
            <a:xfrm>
              <a:off x="3021" y="934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9999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3117" y="1029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3133" y="1061"/>
              <a:ext cx="22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W</a:t>
              </a:r>
            </a:p>
          </p:txBody>
        </p:sp>
        <p:sp>
          <p:nvSpPr>
            <p:cNvPr id="53285" name="Freeform 37"/>
            <p:cNvSpPr>
              <a:spLocks noEditPoints="1"/>
            </p:cNvSpPr>
            <p:nvPr/>
          </p:nvSpPr>
          <p:spPr bwMode="auto">
            <a:xfrm>
              <a:off x="3314" y="641"/>
              <a:ext cx="452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3410" y="721"/>
              <a:ext cx="260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7" name="Text Box 39"/>
            <p:cNvSpPr txBox="1">
              <a:spLocks noChangeArrowheads="1"/>
            </p:cNvSpPr>
            <p:nvPr/>
          </p:nvSpPr>
          <p:spPr bwMode="auto">
            <a:xfrm>
              <a:off x="3437" y="765"/>
              <a:ext cx="196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H</a:t>
              </a:r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718" y="753"/>
              <a:ext cx="451" cy="450"/>
              <a:chOff x="3260" y="2882"/>
              <a:chExt cx="710" cy="708"/>
            </a:xfrm>
          </p:grpSpPr>
          <p:sp>
            <p:nvSpPr>
              <p:cNvPr id="53289" name="Freeform 41"/>
              <p:cNvSpPr>
                <a:spLocks noEditPoints="1"/>
              </p:cNvSpPr>
              <p:nvPr/>
            </p:nvSpPr>
            <p:spPr bwMode="auto">
              <a:xfrm>
                <a:off x="3260" y="288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9999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290" name="Oval 42"/>
              <p:cNvSpPr>
                <a:spLocks noChangeArrowheads="1"/>
              </p:cNvSpPr>
              <p:nvPr/>
            </p:nvSpPr>
            <p:spPr bwMode="auto">
              <a:xfrm>
                <a:off x="3411" y="3032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291" name="Text Box 43"/>
            <p:cNvSpPr txBox="1">
              <a:spLocks noChangeArrowheads="1"/>
            </p:cNvSpPr>
            <p:nvPr/>
          </p:nvSpPr>
          <p:spPr bwMode="auto">
            <a:xfrm>
              <a:off x="3814" y="890"/>
              <a:ext cx="26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H+</a:t>
              </a:r>
            </a:p>
          </p:txBody>
        </p:sp>
        <p:sp>
          <p:nvSpPr>
            <p:cNvPr id="53292" name="Freeform 44"/>
            <p:cNvSpPr>
              <a:spLocks noEditPoints="1"/>
            </p:cNvSpPr>
            <p:nvPr/>
          </p:nvSpPr>
          <p:spPr bwMode="auto">
            <a:xfrm>
              <a:off x="2659" y="722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auto">
            <a:xfrm>
              <a:off x="2755" y="817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94" name="Text Box 46"/>
            <p:cNvSpPr txBox="1">
              <a:spLocks noChangeArrowheads="1"/>
            </p:cNvSpPr>
            <p:nvPr/>
          </p:nvSpPr>
          <p:spPr bwMode="auto">
            <a:xfrm>
              <a:off x="2787" y="845"/>
              <a:ext cx="20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G</a:t>
              </a:r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833" y="346"/>
              <a:ext cx="451" cy="450"/>
              <a:chOff x="2791" y="2412"/>
              <a:chExt cx="710" cy="708"/>
            </a:xfrm>
          </p:grpSpPr>
          <p:sp>
            <p:nvSpPr>
              <p:cNvPr id="53296" name="Freeform 48"/>
              <p:cNvSpPr>
                <a:spLocks noEditPoints="1"/>
              </p:cNvSpPr>
              <p:nvPr/>
            </p:nvSpPr>
            <p:spPr bwMode="auto">
              <a:xfrm>
                <a:off x="2791" y="241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CCCC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297" name="Oval 49"/>
              <p:cNvSpPr>
                <a:spLocks noChangeArrowheads="1"/>
              </p:cNvSpPr>
              <p:nvPr/>
            </p:nvSpPr>
            <p:spPr bwMode="auto">
              <a:xfrm>
                <a:off x="2942" y="2562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298" name="Text Box 50"/>
            <p:cNvSpPr txBox="1">
              <a:spLocks noChangeArrowheads="1"/>
            </p:cNvSpPr>
            <p:nvPr/>
          </p:nvSpPr>
          <p:spPr bwMode="auto">
            <a:xfrm>
              <a:off x="3968" y="482"/>
              <a:ext cx="183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>
                <a:latin typeface="Arial Unicode MS" pitchFamily="34" charset="-122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47199839-6AE3-4E64-8831-D0DDB4894240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EBF7C2CF-B176-4F9A-9D0E-1D0B8783D0CA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2738" y="1057011"/>
            <a:ext cx="4176712" cy="4320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7011"/>
            <a:ext cx="4178300" cy="4320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2D5485E5-6720-4697-9015-BF25BB43614A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4E2504DF-5FB5-43A6-A241-0D4D0F7094E5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AC57F618-9CCB-40D5-82AB-DF3696BAACB7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578E13-B232-4BD6-ABA6-F3BF47B3D63B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A9A5C9E1-55B0-4587-A740-ED1A3568D144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07950" y="216958"/>
            <a:ext cx="8496300" cy="53975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0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0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FF5E3B47-CF90-494F-B5B4-845D585A318D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C859F417-74A7-407E-A66F-86C82E77C074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80BF54D9-7486-4CF9-8E1C-FFD1D6CF084A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4488" y="293698"/>
            <a:ext cx="2125662" cy="50839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2738" y="293698"/>
            <a:ext cx="6229350" cy="50839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6D819DB8-B94D-4D5F-AC18-2BC57FB08CD0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663B-7BA9-42C6-88D6-D7E0B731C74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9" y="276490"/>
            <a:ext cx="7559675" cy="5886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236928"/>
            <a:ext cx="3776662" cy="42002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3296" y="1236928"/>
            <a:ext cx="3776663" cy="2035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3296" y="3399896"/>
            <a:ext cx="3776663" cy="20372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4024313" y="5437188"/>
            <a:ext cx="1052512" cy="216958"/>
          </a:xfrm>
        </p:spPr>
        <p:txBody>
          <a:bodyPr/>
          <a:lstStyle>
            <a:lvl1pPr>
              <a:defRPr/>
            </a:lvl1pPr>
          </a:lstStyle>
          <a:p>
            <a:fld id="{069F648F-04D7-4303-8A44-3933AC2A060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9" name="Picture 32" descr="p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1477701"/>
            <a:ext cx="7772400" cy="1225021"/>
          </a:xfrm>
          <a:ln algn="ctr"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3200" smtClean="0">
                <a:solidFill>
                  <a:srgbClr val="0066FF"/>
                </a:solidFill>
                <a:latin typeface="Calibri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37659"/>
            <a:ext cx="6400800" cy="6799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 b="1" smtClean="0">
                <a:solidFill>
                  <a:schemeClr val="bg1"/>
                </a:solidFill>
                <a:latin typeface="Calibri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5" y="4357687"/>
            <a:ext cx="1765300" cy="1238250"/>
            <a:chOff x="5805" y="1298"/>
            <a:chExt cx="111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174" y="1298"/>
              <a:ext cx="743" cy="917"/>
              <a:chOff x="5919" y="1253"/>
              <a:chExt cx="817" cy="1008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19872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Theme1</a:t>
              </a:r>
            </a:p>
          </p:txBody>
        </p:sp>
        <p:sp>
          <p:nvSpPr>
            <p:cNvPr id="119873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Theme2</a:t>
              </a:r>
            </a:p>
          </p:txBody>
        </p:sp>
        <p:sp>
          <p:nvSpPr>
            <p:cNvPr id="119874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Theme3</a:t>
              </a:r>
            </a:p>
          </p:txBody>
        </p:sp>
        <p:sp>
          <p:nvSpPr>
            <p:cNvPr id="119875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Theme4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+mn-cs"/>
              </a:rPr>
              <a:t>T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Arial" charset="0"/>
              </a:rPr>
              <a:t>itle: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黑体" pitchFamily="2" charset="-122"/>
              <a:cs typeface="+mn-cs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: Arial Bold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32-35pt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：T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he theme blue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Subtitle: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ype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Arial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20-22pt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：B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lack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Text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+mn-cs"/>
              </a:rPr>
              <a:t>(2-5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 Level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黑体" pitchFamily="2" charset="-122"/>
                <a:cs typeface="+mn-cs"/>
              </a:rPr>
              <a:t>)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Arial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Size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18pt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Color</a:t>
            </a:r>
            <a:r>
              <a:rPr kumimoji="1" lang="en-US" altLang="en-US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B2B2B2"/>
                </a:solidFill>
                <a:latin typeface="Arial" charset="0"/>
                <a:ea typeface="宋体" pitchFamily="2" charset="-122"/>
                <a:cs typeface="Arial" charset="0"/>
              </a:rPr>
              <a:t>Black</a:t>
            </a:r>
            <a:endParaRPr kumimoji="1" lang="en-US" altLang="ja-JP" sz="1000" kern="1200" noProof="1">
              <a:solidFill>
                <a:srgbClr val="B2B2B2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grpSp>
        <p:nvGrpSpPr>
          <p:cNvPr id="5" name="Group 33"/>
          <p:cNvGrpSpPr>
            <a:grpSpLocks/>
          </p:cNvGrpSpPr>
          <p:nvPr userDrawn="1"/>
        </p:nvGrpSpPr>
        <p:grpSpPr bwMode="auto">
          <a:xfrm>
            <a:off x="6227768" y="396875"/>
            <a:ext cx="2579687" cy="1373188"/>
            <a:chOff x="2659" y="346"/>
            <a:chExt cx="1625" cy="1038"/>
          </a:xfrm>
        </p:grpSpPr>
        <p:sp>
          <p:nvSpPr>
            <p:cNvPr id="53282" name="Freeform 34"/>
            <p:cNvSpPr>
              <a:spLocks noEditPoints="1"/>
            </p:cNvSpPr>
            <p:nvPr/>
          </p:nvSpPr>
          <p:spPr bwMode="auto">
            <a:xfrm>
              <a:off x="3021" y="934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9999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3" name="Oval 35"/>
            <p:cNvSpPr>
              <a:spLocks noChangeArrowheads="1"/>
            </p:cNvSpPr>
            <p:nvPr/>
          </p:nvSpPr>
          <p:spPr bwMode="auto">
            <a:xfrm>
              <a:off x="3117" y="1029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3133" y="1061"/>
              <a:ext cx="22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W</a:t>
              </a:r>
            </a:p>
          </p:txBody>
        </p:sp>
        <p:sp>
          <p:nvSpPr>
            <p:cNvPr id="53285" name="Freeform 37"/>
            <p:cNvSpPr>
              <a:spLocks noEditPoints="1"/>
            </p:cNvSpPr>
            <p:nvPr/>
          </p:nvSpPr>
          <p:spPr bwMode="auto">
            <a:xfrm>
              <a:off x="3314" y="641"/>
              <a:ext cx="452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auto">
            <a:xfrm>
              <a:off x="3410" y="721"/>
              <a:ext cx="260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87" name="Text Box 39"/>
            <p:cNvSpPr txBox="1">
              <a:spLocks noChangeArrowheads="1"/>
            </p:cNvSpPr>
            <p:nvPr/>
          </p:nvSpPr>
          <p:spPr bwMode="auto">
            <a:xfrm>
              <a:off x="3437" y="765"/>
              <a:ext cx="196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H</a:t>
              </a:r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718" y="753"/>
              <a:ext cx="451" cy="450"/>
              <a:chOff x="3260" y="2882"/>
              <a:chExt cx="710" cy="708"/>
            </a:xfrm>
          </p:grpSpPr>
          <p:sp>
            <p:nvSpPr>
              <p:cNvPr id="53289" name="Freeform 41"/>
              <p:cNvSpPr>
                <a:spLocks noEditPoints="1"/>
              </p:cNvSpPr>
              <p:nvPr/>
            </p:nvSpPr>
            <p:spPr bwMode="auto">
              <a:xfrm>
                <a:off x="3260" y="288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9999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290" name="Oval 42"/>
              <p:cNvSpPr>
                <a:spLocks noChangeArrowheads="1"/>
              </p:cNvSpPr>
              <p:nvPr/>
            </p:nvSpPr>
            <p:spPr bwMode="auto">
              <a:xfrm>
                <a:off x="3411" y="3032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291" name="Text Box 43"/>
            <p:cNvSpPr txBox="1">
              <a:spLocks noChangeArrowheads="1"/>
            </p:cNvSpPr>
            <p:nvPr/>
          </p:nvSpPr>
          <p:spPr bwMode="auto">
            <a:xfrm>
              <a:off x="3814" y="890"/>
              <a:ext cx="26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H+</a:t>
              </a:r>
            </a:p>
          </p:txBody>
        </p:sp>
        <p:sp>
          <p:nvSpPr>
            <p:cNvPr id="53292" name="Freeform 44"/>
            <p:cNvSpPr>
              <a:spLocks noEditPoints="1"/>
            </p:cNvSpPr>
            <p:nvPr/>
          </p:nvSpPr>
          <p:spPr bwMode="auto">
            <a:xfrm>
              <a:off x="2659" y="722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93" name="Oval 45"/>
            <p:cNvSpPr>
              <a:spLocks noChangeArrowheads="1"/>
            </p:cNvSpPr>
            <p:nvPr/>
          </p:nvSpPr>
          <p:spPr bwMode="auto">
            <a:xfrm>
              <a:off x="2755" y="817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CN" altLang="en-US" sz="1600" b="1" kern="1200">
                <a:solidFill>
                  <a:srgbClr val="000000"/>
                </a:solidFill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53294" name="Text Box 46"/>
            <p:cNvSpPr txBox="1">
              <a:spLocks noChangeArrowheads="1"/>
            </p:cNvSpPr>
            <p:nvPr/>
          </p:nvSpPr>
          <p:spPr bwMode="auto">
            <a:xfrm>
              <a:off x="2787" y="845"/>
              <a:ext cx="20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G</a:t>
              </a:r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833" y="346"/>
              <a:ext cx="451" cy="450"/>
              <a:chOff x="2791" y="2412"/>
              <a:chExt cx="710" cy="708"/>
            </a:xfrm>
          </p:grpSpPr>
          <p:sp>
            <p:nvSpPr>
              <p:cNvPr id="53296" name="Freeform 48"/>
              <p:cNvSpPr>
                <a:spLocks noEditPoints="1"/>
              </p:cNvSpPr>
              <p:nvPr/>
            </p:nvSpPr>
            <p:spPr bwMode="auto">
              <a:xfrm>
                <a:off x="2791" y="241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CCCC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3297" name="Oval 49"/>
              <p:cNvSpPr>
                <a:spLocks noChangeArrowheads="1"/>
              </p:cNvSpPr>
              <p:nvPr/>
            </p:nvSpPr>
            <p:spPr bwMode="auto">
              <a:xfrm>
                <a:off x="2942" y="2562"/>
                <a:ext cx="408" cy="40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CN" altLang="en-US" sz="1600" b="1" kern="120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298" name="Text Box 50"/>
            <p:cNvSpPr txBox="1">
              <a:spLocks noChangeArrowheads="1"/>
            </p:cNvSpPr>
            <p:nvPr/>
          </p:nvSpPr>
          <p:spPr bwMode="auto">
            <a:xfrm>
              <a:off x="3968" y="482"/>
              <a:ext cx="183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1400" b="1" kern="1200" dirty="0">
                  <a:solidFill>
                    <a:srgbClr val="000000"/>
                  </a:solidFill>
                  <a:latin typeface="Arial" charset="0"/>
                  <a:ea typeface="宋体" pitchFamily="2" charset="-122"/>
                  <a:cs typeface="+mn-cs"/>
                </a:rPr>
                <a:t>L</a:t>
              </a: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>
                <a:latin typeface="Arial Unicode MS" pitchFamily="34" charset="-122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47199839-6AE3-4E64-8831-D0DDB4894240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EBF7C2CF-B176-4F9A-9D0E-1D0B8783D0CA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2738" y="1057011"/>
            <a:ext cx="4176712" cy="4320646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7011"/>
            <a:ext cx="4178300" cy="4320646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6B2AC9-F6A9-4D28-8877-10A2A37C74E4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2738" y="1057011"/>
            <a:ext cx="4176712" cy="4320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7011"/>
            <a:ext cx="4178300" cy="4320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2D5485E5-6720-4697-9015-BF25BB43614A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4E2504DF-5FB5-43A6-A241-0D4D0F7094E5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AC57F618-9CCB-40D5-82AB-DF3696BAACB7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A9A5C9E1-55B0-4587-A740-ED1A3568D144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07950" y="216958"/>
            <a:ext cx="8496300" cy="53975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FF5E3B47-CF90-494F-B5B4-845D585A318D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C859F417-74A7-407E-A66F-86C82E77C074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80BF54D9-7486-4CF9-8E1C-FFD1D6CF084A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4488" y="293690"/>
            <a:ext cx="2125662" cy="508396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2738" y="293690"/>
            <a:ext cx="6229350" cy="508396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6D819DB8-B94D-4D5F-AC18-2BC57FB08CD0}" type="slidenum">
              <a:rPr lang="zh-CN" altLang="en-US" sz="1400" b="1" kern="1200">
                <a:solidFill>
                  <a:srgbClr val="FFFFFF"/>
                </a:solidFill>
                <a:latin typeface="Calibri" pitchFamily="34" charset="0"/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400" b="1" kern="1200" dirty="0">
              <a:solidFill>
                <a:srgbClr val="FFFFFF"/>
              </a:solidFill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5" y="276490"/>
            <a:ext cx="7559675" cy="58869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236928"/>
            <a:ext cx="3776662" cy="42002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3280" y="1236928"/>
            <a:ext cx="3776663" cy="203596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3280" y="3399896"/>
            <a:ext cx="3776663" cy="203729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4024313" y="5437188"/>
            <a:ext cx="1052512" cy="216958"/>
          </a:xfrm>
        </p:spPr>
        <p:txBody>
          <a:bodyPr/>
          <a:lstStyle>
            <a:lvl1pPr>
              <a:defRPr/>
            </a:lvl1pPr>
          </a:lstStyle>
          <a:p>
            <a:fld id="{069F648F-04D7-4303-8A44-3933AC2A060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  <p:transition advTm="1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p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83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7" y="4357687"/>
            <a:ext cx="1812925" cy="1238250"/>
            <a:chOff x="5805" y="1298"/>
            <a:chExt cx="114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203" y="1298"/>
              <a:ext cx="744" cy="917"/>
              <a:chOff x="5919" y="1253"/>
              <a:chExt cx="817" cy="1008"/>
            </a:xfrm>
          </p:grpSpPr>
          <p:grpSp>
            <p:nvGrpSpPr>
              <p:cNvPr id="5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24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5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6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7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2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Theme1</a:t>
              </a:r>
            </a:p>
          </p:txBody>
        </p:sp>
        <p:sp>
          <p:nvSpPr>
            <p:cNvPr id="8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Theme2</a:t>
              </a: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Theme3</a:t>
              </a:r>
            </a:p>
          </p:txBody>
        </p:sp>
        <p:sp>
          <p:nvSpPr>
            <p:cNvPr id="10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Theme4</a:t>
              </a:r>
            </a:p>
          </p:txBody>
        </p:sp>
      </p:grp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ea typeface="黑体" pitchFamily="2" charset="-122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: Arial Bold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32-35pt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he theme blue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Subtitle: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Arial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20-22pt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：B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lack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(2-5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Level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)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Arial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18pt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Black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227784" y="396875"/>
            <a:ext cx="2579687" cy="1373188"/>
            <a:chOff x="2659" y="346"/>
            <a:chExt cx="1625" cy="1038"/>
          </a:xfrm>
        </p:grpSpPr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3021" y="934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9999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3117" y="1029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133" y="1061"/>
              <a:ext cx="22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W</a:t>
              </a:r>
            </a:p>
          </p:txBody>
        </p:sp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3314" y="641"/>
              <a:ext cx="452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3410" y="721"/>
              <a:ext cx="260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3437" y="765"/>
              <a:ext cx="196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H</a:t>
              </a:r>
            </a:p>
          </p:txBody>
        </p: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3718" y="753"/>
              <a:ext cx="451" cy="450"/>
              <a:chOff x="3260" y="2882"/>
              <a:chExt cx="710" cy="708"/>
            </a:xfrm>
          </p:grpSpPr>
          <p:sp>
            <p:nvSpPr>
              <p:cNvPr id="45" name="Freeform 41"/>
              <p:cNvSpPr>
                <a:spLocks noEditPoints="1"/>
              </p:cNvSpPr>
              <p:nvPr/>
            </p:nvSpPr>
            <p:spPr bwMode="auto">
              <a:xfrm>
                <a:off x="3260" y="288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9999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3411" y="3031"/>
                <a:ext cx="408" cy="40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3814" y="890"/>
              <a:ext cx="26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H+</a:t>
              </a:r>
            </a:p>
          </p:txBody>
        </p:sp>
        <p:sp>
          <p:nvSpPr>
            <p:cNvPr id="38" name="Freeform 44"/>
            <p:cNvSpPr>
              <a:spLocks noEditPoints="1"/>
            </p:cNvSpPr>
            <p:nvPr/>
          </p:nvSpPr>
          <p:spPr bwMode="auto">
            <a:xfrm>
              <a:off x="2659" y="722"/>
              <a:ext cx="451" cy="450"/>
            </a:xfrm>
            <a:custGeom>
              <a:avLst/>
              <a:gdLst/>
              <a:ahLst/>
              <a:cxnLst>
                <a:cxn ang="0">
                  <a:pos x="137" y="344"/>
                </a:cxn>
                <a:cxn ang="0">
                  <a:pos x="146" y="379"/>
                </a:cxn>
                <a:cxn ang="0">
                  <a:pos x="157" y="404"/>
                </a:cxn>
                <a:cxn ang="0">
                  <a:pos x="177" y="432"/>
                </a:cxn>
                <a:cxn ang="0">
                  <a:pos x="202" y="457"/>
                </a:cxn>
                <a:cxn ang="0">
                  <a:pos x="231" y="477"/>
                </a:cxn>
                <a:cxn ang="0">
                  <a:pos x="272" y="493"/>
                </a:cxn>
                <a:cxn ang="0">
                  <a:pos x="308" y="498"/>
                </a:cxn>
                <a:cxn ang="0">
                  <a:pos x="346" y="496"/>
                </a:cxn>
                <a:cxn ang="0">
                  <a:pos x="381" y="487"/>
                </a:cxn>
                <a:cxn ang="0">
                  <a:pos x="405" y="477"/>
                </a:cxn>
                <a:cxn ang="0">
                  <a:pos x="434" y="457"/>
                </a:cxn>
                <a:cxn ang="0">
                  <a:pos x="460" y="432"/>
                </a:cxn>
                <a:cxn ang="0">
                  <a:pos x="479" y="404"/>
                </a:cxn>
                <a:cxn ang="0">
                  <a:pos x="495" y="362"/>
                </a:cxn>
                <a:cxn ang="0">
                  <a:pos x="501" y="325"/>
                </a:cxn>
                <a:cxn ang="0">
                  <a:pos x="499" y="288"/>
                </a:cxn>
                <a:cxn ang="0">
                  <a:pos x="490" y="254"/>
                </a:cxn>
                <a:cxn ang="0">
                  <a:pos x="479" y="230"/>
                </a:cxn>
                <a:cxn ang="0">
                  <a:pos x="460" y="201"/>
                </a:cxn>
                <a:cxn ang="0">
                  <a:pos x="434" y="176"/>
                </a:cxn>
                <a:cxn ang="0">
                  <a:pos x="405" y="157"/>
                </a:cxn>
                <a:cxn ang="0">
                  <a:pos x="364" y="139"/>
                </a:cxn>
                <a:cxn ang="0">
                  <a:pos x="328" y="134"/>
                </a:cxn>
                <a:cxn ang="0">
                  <a:pos x="290" y="136"/>
                </a:cxn>
                <a:cxn ang="0">
                  <a:pos x="255" y="145"/>
                </a:cxn>
                <a:cxn ang="0">
                  <a:pos x="231" y="157"/>
                </a:cxn>
                <a:cxn ang="0">
                  <a:pos x="202" y="176"/>
                </a:cxn>
                <a:cxn ang="0">
                  <a:pos x="177" y="201"/>
                </a:cxn>
                <a:cxn ang="0">
                  <a:pos x="157" y="230"/>
                </a:cxn>
                <a:cxn ang="0">
                  <a:pos x="141" y="271"/>
                </a:cxn>
                <a:cxn ang="0">
                  <a:pos x="135" y="307"/>
                </a:cxn>
                <a:cxn ang="0">
                  <a:pos x="429" y="551"/>
                </a:cxn>
                <a:cxn ang="0">
                  <a:pos x="382" y="628"/>
                </a:cxn>
                <a:cxn ang="0">
                  <a:pos x="299" y="575"/>
                </a:cxn>
                <a:cxn ang="0">
                  <a:pos x="219" y="618"/>
                </a:cxn>
                <a:cxn ang="0">
                  <a:pos x="184" y="536"/>
                </a:cxn>
                <a:cxn ang="0">
                  <a:pos x="146" y="507"/>
                </a:cxn>
                <a:cxn ang="0">
                  <a:pos x="94" y="440"/>
                </a:cxn>
                <a:cxn ang="0">
                  <a:pos x="75" y="395"/>
                </a:cxn>
                <a:cxn ang="0">
                  <a:pos x="64" y="311"/>
                </a:cxn>
                <a:cxn ang="0">
                  <a:pos x="70" y="262"/>
                </a:cxn>
                <a:cxn ang="0">
                  <a:pos x="102" y="184"/>
                </a:cxn>
                <a:cxn ang="0">
                  <a:pos x="132" y="144"/>
                </a:cxn>
                <a:cxn ang="0">
                  <a:pos x="200" y="93"/>
                </a:cxn>
                <a:cxn ang="0">
                  <a:pos x="246" y="74"/>
                </a:cxn>
                <a:cxn ang="0">
                  <a:pos x="296" y="0"/>
                </a:cxn>
                <a:cxn ang="0">
                  <a:pos x="367" y="67"/>
                </a:cxn>
                <a:cxn ang="0">
                  <a:pos x="444" y="25"/>
                </a:cxn>
                <a:cxn ang="0">
                  <a:pos x="478" y="116"/>
                </a:cxn>
                <a:cxn ang="0">
                  <a:pos x="574" y="126"/>
                </a:cxn>
                <a:cxn ang="0">
                  <a:pos x="550" y="205"/>
                </a:cxn>
                <a:cxn ang="0">
                  <a:pos x="567" y="245"/>
                </a:cxn>
                <a:cxn ang="0">
                  <a:pos x="577" y="329"/>
                </a:cxn>
                <a:cxn ang="0">
                  <a:pos x="571" y="377"/>
                </a:cxn>
                <a:cxn ang="0">
                  <a:pos x="537" y="456"/>
                </a:cxn>
                <a:cxn ang="0">
                  <a:pos x="509" y="493"/>
                </a:cxn>
                <a:cxn ang="0">
                  <a:pos x="495" y="581"/>
                </a:cxn>
              </a:cxnLst>
              <a:rect l="0" t="0" r="r" b="b"/>
              <a:pathLst>
                <a:path w="636" h="633">
                  <a:moveTo>
                    <a:pt x="135" y="316"/>
                  </a:moveTo>
                  <a:lnTo>
                    <a:pt x="135" y="325"/>
                  </a:lnTo>
                  <a:lnTo>
                    <a:pt x="136" y="335"/>
                  </a:lnTo>
                  <a:lnTo>
                    <a:pt x="137" y="344"/>
                  </a:lnTo>
                  <a:lnTo>
                    <a:pt x="139" y="354"/>
                  </a:lnTo>
                  <a:lnTo>
                    <a:pt x="141" y="362"/>
                  </a:lnTo>
                  <a:lnTo>
                    <a:pt x="143" y="371"/>
                  </a:lnTo>
                  <a:lnTo>
                    <a:pt x="146" y="379"/>
                  </a:lnTo>
                  <a:lnTo>
                    <a:pt x="149" y="388"/>
                  </a:lnTo>
                  <a:lnTo>
                    <a:pt x="151" y="392"/>
                  </a:lnTo>
                  <a:lnTo>
                    <a:pt x="153" y="396"/>
                  </a:lnTo>
                  <a:lnTo>
                    <a:pt x="157" y="404"/>
                  </a:lnTo>
                  <a:lnTo>
                    <a:pt x="161" y="411"/>
                  </a:lnTo>
                  <a:lnTo>
                    <a:pt x="166" y="419"/>
                  </a:lnTo>
                  <a:lnTo>
                    <a:pt x="171" y="426"/>
                  </a:lnTo>
                  <a:lnTo>
                    <a:pt x="177" y="432"/>
                  </a:lnTo>
                  <a:lnTo>
                    <a:pt x="182" y="439"/>
                  </a:lnTo>
                  <a:lnTo>
                    <a:pt x="189" y="445"/>
                  </a:lnTo>
                  <a:lnTo>
                    <a:pt x="196" y="451"/>
                  </a:lnTo>
                  <a:lnTo>
                    <a:pt x="202" y="457"/>
                  </a:lnTo>
                  <a:lnTo>
                    <a:pt x="209" y="462"/>
                  </a:lnTo>
                  <a:lnTo>
                    <a:pt x="216" y="468"/>
                  </a:lnTo>
                  <a:lnTo>
                    <a:pt x="223" y="472"/>
                  </a:lnTo>
                  <a:lnTo>
                    <a:pt x="231" y="477"/>
                  </a:lnTo>
                  <a:lnTo>
                    <a:pt x="247" y="484"/>
                  </a:lnTo>
                  <a:lnTo>
                    <a:pt x="255" y="487"/>
                  </a:lnTo>
                  <a:lnTo>
                    <a:pt x="264" y="490"/>
                  </a:lnTo>
                  <a:lnTo>
                    <a:pt x="272" y="493"/>
                  </a:lnTo>
                  <a:lnTo>
                    <a:pt x="281" y="495"/>
                  </a:lnTo>
                  <a:lnTo>
                    <a:pt x="290" y="496"/>
                  </a:lnTo>
                  <a:lnTo>
                    <a:pt x="299" y="498"/>
                  </a:lnTo>
                  <a:lnTo>
                    <a:pt x="308" y="498"/>
                  </a:lnTo>
                  <a:lnTo>
                    <a:pt x="319" y="499"/>
                  </a:lnTo>
                  <a:lnTo>
                    <a:pt x="328" y="498"/>
                  </a:lnTo>
                  <a:lnTo>
                    <a:pt x="337" y="498"/>
                  </a:lnTo>
                  <a:lnTo>
                    <a:pt x="346" y="496"/>
                  </a:lnTo>
                  <a:lnTo>
                    <a:pt x="355" y="495"/>
                  </a:lnTo>
                  <a:lnTo>
                    <a:pt x="364" y="493"/>
                  </a:lnTo>
                  <a:lnTo>
                    <a:pt x="372" y="490"/>
                  </a:lnTo>
                  <a:lnTo>
                    <a:pt x="381" y="487"/>
                  </a:lnTo>
                  <a:lnTo>
                    <a:pt x="389" y="484"/>
                  </a:lnTo>
                  <a:lnTo>
                    <a:pt x="393" y="482"/>
                  </a:lnTo>
                  <a:lnTo>
                    <a:pt x="397" y="481"/>
                  </a:lnTo>
                  <a:lnTo>
                    <a:pt x="405" y="477"/>
                  </a:lnTo>
                  <a:lnTo>
                    <a:pt x="413" y="472"/>
                  </a:lnTo>
                  <a:lnTo>
                    <a:pt x="420" y="468"/>
                  </a:lnTo>
                  <a:lnTo>
                    <a:pt x="427" y="462"/>
                  </a:lnTo>
                  <a:lnTo>
                    <a:pt x="434" y="457"/>
                  </a:lnTo>
                  <a:lnTo>
                    <a:pt x="442" y="451"/>
                  </a:lnTo>
                  <a:lnTo>
                    <a:pt x="448" y="445"/>
                  </a:lnTo>
                  <a:lnTo>
                    <a:pt x="454" y="439"/>
                  </a:lnTo>
                  <a:lnTo>
                    <a:pt x="460" y="432"/>
                  </a:lnTo>
                  <a:lnTo>
                    <a:pt x="465" y="426"/>
                  </a:lnTo>
                  <a:lnTo>
                    <a:pt x="470" y="419"/>
                  </a:lnTo>
                  <a:lnTo>
                    <a:pt x="475" y="411"/>
                  </a:lnTo>
                  <a:lnTo>
                    <a:pt x="479" y="404"/>
                  </a:lnTo>
                  <a:lnTo>
                    <a:pt x="487" y="388"/>
                  </a:lnTo>
                  <a:lnTo>
                    <a:pt x="490" y="379"/>
                  </a:lnTo>
                  <a:lnTo>
                    <a:pt x="493" y="371"/>
                  </a:lnTo>
                  <a:lnTo>
                    <a:pt x="495" y="362"/>
                  </a:lnTo>
                  <a:lnTo>
                    <a:pt x="497" y="354"/>
                  </a:lnTo>
                  <a:lnTo>
                    <a:pt x="499" y="344"/>
                  </a:lnTo>
                  <a:lnTo>
                    <a:pt x="500" y="335"/>
                  </a:lnTo>
                  <a:lnTo>
                    <a:pt x="501" y="325"/>
                  </a:lnTo>
                  <a:lnTo>
                    <a:pt x="501" y="316"/>
                  </a:lnTo>
                  <a:lnTo>
                    <a:pt x="501" y="307"/>
                  </a:lnTo>
                  <a:lnTo>
                    <a:pt x="500" y="298"/>
                  </a:lnTo>
                  <a:lnTo>
                    <a:pt x="499" y="288"/>
                  </a:lnTo>
                  <a:lnTo>
                    <a:pt x="497" y="279"/>
                  </a:lnTo>
                  <a:lnTo>
                    <a:pt x="495" y="271"/>
                  </a:lnTo>
                  <a:lnTo>
                    <a:pt x="493" y="262"/>
                  </a:lnTo>
                  <a:lnTo>
                    <a:pt x="490" y="254"/>
                  </a:lnTo>
                  <a:lnTo>
                    <a:pt x="487" y="245"/>
                  </a:lnTo>
                  <a:lnTo>
                    <a:pt x="485" y="241"/>
                  </a:lnTo>
                  <a:lnTo>
                    <a:pt x="483" y="237"/>
                  </a:lnTo>
                  <a:lnTo>
                    <a:pt x="479" y="230"/>
                  </a:lnTo>
                  <a:lnTo>
                    <a:pt x="475" y="222"/>
                  </a:lnTo>
                  <a:lnTo>
                    <a:pt x="470" y="215"/>
                  </a:lnTo>
                  <a:lnTo>
                    <a:pt x="465" y="207"/>
                  </a:lnTo>
                  <a:lnTo>
                    <a:pt x="460" y="201"/>
                  </a:lnTo>
                  <a:lnTo>
                    <a:pt x="454" y="194"/>
                  </a:lnTo>
                  <a:lnTo>
                    <a:pt x="448" y="188"/>
                  </a:lnTo>
                  <a:lnTo>
                    <a:pt x="442" y="182"/>
                  </a:lnTo>
                  <a:lnTo>
                    <a:pt x="434" y="176"/>
                  </a:lnTo>
                  <a:lnTo>
                    <a:pt x="427" y="171"/>
                  </a:lnTo>
                  <a:lnTo>
                    <a:pt x="420" y="166"/>
                  </a:lnTo>
                  <a:lnTo>
                    <a:pt x="413" y="161"/>
                  </a:lnTo>
                  <a:lnTo>
                    <a:pt x="405" y="157"/>
                  </a:lnTo>
                  <a:lnTo>
                    <a:pt x="389" y="148"/>
                  </a:lnTo>
                  <a:lnTo>
                    <a:pt x="381" y="145"/>
                  </a:lnTo>
                  <a:lnTo>
                    <a:pt x="372" y="142"/>
                  </a:lnTo>
                  <a:lnTo>
                    <a:pt x="364" y="139"/>
                  </a:lnTo>
                  <a:lnTo>
                    <a:pt x="355" y="137"/>
                  </a:lnTo>
                  <a:lnTo>
                    <a:pt x="346" y="136"/>
                  </a:lnTo>
                  <a:lnTo>
                    <a:pt x="337" y="135"/>
                  </a:lnTo>
                  <a:lnTo>
                    <a:pt x="328" y="134"/>
                  </a:lnTo>
                  <a:lnTo>
                    <a:pt x="319" y="134"/>
                  </a:lnTo>
                  <a:lnTo>
                    <a:pt x="308" y="134"/>
                  </a:lnTo>
                  <a:lnTo>
                    <a:pt x="299" y="135"/>
                  </a:lnTo>
                  <a:lnTo>
                    <a:pt x="290" y="136"/>
                  </a:lnTo>
                  <a:lnTo>
                    <a:pt x="281" y="137"/>
                  </a:lnTo>
                  <a:lnTo>
                    <a:pt x="272" y="139"/>
                  </a:lnTo>
                  <a:lnTo>
                    <a:pt x="264" y="142"/>
                  </a:lnTo>
                  <a:lnTo>
                    <a:pt x="255" y="145"/>
                  </a:lnTo>
                  <a:lnTo>
                    <a:pt x="247" y="148"/>
                  </a:lnTo>
                  <a:lnTo>
                    <a:pt x="243" y="150"/>
                  </a:lnTo>
                  <a:lnTo>
                    <a:pt x="239" y="153"/>
                  </a:lnTo>
                  <a:lnTo>
                    <a:pt x="231" y="157"/>
                  </a:lnTo>
                  <a:lnTo>
                    <a:pt x="223" y="161"/>
                  </a:lnTo>
                  <a:lnTo>
                    <a:pt x="216" y="166"/>
                  </a:lnTo>
                  <a:lnTo>
                    <a:pt x="209" y="171"/>
                  </a:lnTo>
                  <a:lnTo>
                    <a:pt x="202" y="176"/>
                  </a:lnTo>
                  <a:lnTo>
                    <a:pt x="196" y="182"/>
                  </a:lnTo>
                  <a:lnTo>
                    <a:pt x="189" y="188"/>
                  </a:lnTo>
                  <a:lnTo>
                    <a:pt x="182" y="194"/>
                  </a:lnTo>
                  <a:lnTo>
                    <a:pt x="177" y="201"/>
                  </a:lnTo>
                  <a:lnTo>
                    <a:pt x="171" y="207"/>
                  </a:lnTo>
                  <a:lnTo>
                    <a:pt x="166" y="215"/>
                  </a:lnTo>
                  <a:lnTo>
                    <a:pt x="161" y="222"/>
                  </a:lnTo>
                  <a:lnTo>
                    <a:pt x="157" y="230"/>
                  </a:lnTo>
                  <a:lnTo>
                    <a:pt x="149" y="245"/>
                  </a:lnTo>
                  <a:lnTo>
                    <a:pt x="146" y="254"/>
                  </a:lnTo>
                  <a:lnTo>
                    <a:pt x="143" y="262"/>
                  </a:lnTo>
                  <a:lnTo>
                    <a:pt x="141" y="271"/>
                  </a:lnTo>
                  <a:lnTo>
                    <a:pt x="139" y="279"/>
                  </a:lnTo>
                  <a:lnTo>
                    <a:pt x="137" y="288"/>
                  </a:lnTo>
                  <a:lnTo>
                    <a:pt x="136" y="298"/>
                  </a:lnTo>
                  <a:lnTo>
                    <a:pt x="135" y="307"/>
                  </a:lnTo>
                  <a:lnTo>
                    <a:pt x="135" y="316"/>
                  </a:lnTo>
                  <a:close/>
                  <a:moveTo>
                    <a:pt x="495" y="581"/>
                  </a:moveTo>
                  <a:lnTo>
                    <a:pt x="441" y="545"/>
                  </a:lnTo>
                  <a:lnTo>
                    <a:pt x="429" y="551"/>
                  </a:lnTo>
                  <a:lnTo>
                    <a:pt x="419" y="556"/>
                  </a:lnTo>
                  <a:lnTo>
                    <a:pt x="408" y="560"/>
                  </a:lnTo>
                  <a:lnTo>
                    <a:pt x="396" y="564"/>
                  </a:lnTo>
                  <a:lnTo>
                    <a:pt x="382" y="628"/>
                  </a:lnTo>
                  <a:lnTo>
                    <a:pt x="362" y="631"/>
                  </a:lnTo>
                  <a:lnTo>
                    <a:pt x="342" y="633"/>
                  </a:lnTo>
                  <a:lnTo>
                    <a:pt x="311" y="575"/>
                  </a:lnTo>
                  <a:lnTo>
                    <a:pt x="299" y="575"/>
                  </a:lnTo>
                  <a:lnTo>
                    <a:pt x="287" y="573"/>
                  </a:lnTo>
                  <a:lnTo>
                    <a:pt x="275" y="572"/>
                  </a:lnTo>
                  <a:lnTo>
                    <a:pt x="263" y="569"/>
                  </a:lnTo>
                  <a:lnTo>
                    <a:pt x="219" y="618"/>
                  </a:lnTo>
                  <a:lnTo>
                    <a:pt x="209" y="615"/>
                  </a:lnTo>
                  <a:lnTo>
                    <a:pt x="200" y="612"/>
                  </a:lnTo>
                  <a:lnTo>
                    <a:pt x="181" y="604"/>
                  </a:lnTo>
                  <a:lnTo>
                    <a:pt x="184" y="536"/>
                  </a:lnTo>
                  <a:lnTo>
                    <a:pt x="174" y="530"/>
                  </a:lnTo>
                  <a:lnTo>
                    <a:pt x="164" y="522"/>
                  </a:lnTo>
                  <a:lnTo>
                    <a:pt x="155" y="515"/>
                  </a:lnTo>
                  <a:lnTo>
                    <a:pt x="146" y="507"/>
                  </a:lnTo>
                  <a:lnTo>
                    <a:pt x="80" y="527"/>
                  </a:lnTo>
                  <a:lnTo>
                    <a:pt x="68" y="513"/>
                  </a:lnTo>
                  <a:lnTo>
                    <a:pt x="56" y="498"/>
                  </a:lnTo>
                  <a:lnTo>
                    <a:pt x="94" y="440"/>
                  </a:lnTo>
                  <a:lnTo>
                    <a:pt x="89" y="429"/>
                  </a:lnTo>
                  <a:lnTo>
                    <a:pt x="84" y="418"/>
                  </a:lnTo>
                  <a:lnTo>
                    <a:pt x="79" y="407"/>
                  </a:lnTo>
                  <a:lnTo>
                    <a:pt x="75" y="395"/>
                  </a:lnTo>
                  <a:lnTo>
                    <a:pt x="5" y="380"/>
                  </a:lnTo>
                  <a:lnTo>
                    <a:pt x="2" y="362"/>
                  </a:lnTo>
                  <a:lnTo>
                    <a:pt x="0" y="343"/>
                  </a:lnTo>
                  <a:lnTo>
                    <a:pt x="64" y="311"/>
                  </a:lnTo>
                  <a:lnTo>
                    <a:pt x="65" y="298"/>
                  </a:lnTo>
                  <a:lnTo>
                    <a:pt x="66" y="286"/>
                  </a:lnTo>
                  <a:lnTo>
                    <a:pt x="68" y="274"/>
                  </a:lnTo>
                  <a:lnTo>
                    <a:pt x="70" y="262"/>
                  </a:lnTo>
                  <a:lnTo>
                    <a:pt x="16" y="213"/>
                  </a:lnTo>
                  <a:lnTo>
                    <a:pt x="23" y="197"/>
                  </a:lnTo>
                  <a:lnTo>
                    <a:pt x="30" y="181"/>
                  </a:lnTo>
                  <a:lnTo>
                    <a:pt x="102" y="184"/>
                  </a:lnTo>
                  <a:lnTo>
                    <a:pt x="109" y="174"/>
                  </a:lnTo>
                  <a:lnTo>
                    <a:pt x="116" y="164"/>
                  </a:lnTo>
                  <a:lnTo>
                    <a:pt x="124" y="154"/>
                  </a:lnTo>
                  <a:lnTo>
                    <a:pt x="132" y="144"/>
                  </a:lnTo>
                  <a:lnTo>
                    <a:pt x="111" y="75"/>
                  </a:lnTo>
                  <a:lnTo>
                    <a:pt x="124" y="64"/>
                  </a:lnTo>
                  <a:lnTo>
                    <a:pt x="138" y="54"/>
                  </a:lnTo>
                  <a:lnTo>
                    <a:pt x="200" y="93"/>
                  </a:lnTo>
                  <a:lnTo>
                    <a:pt x="211" y="87"/>
                  </a:lnTo>
                  <a:lnTo>
                    <a:pt x="222" y="82"/>
                  </a:lnTo>
                  <a:lnTo>
                    <a:pt x="234" y="78"/>
                  </a:lnTo>
                  <a:lnTo>
                    <a:pt x="246" y="74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6" y="0"/>
                  </a:lnTo>
                  <a:lnTo>
                    <a:pt x="330" y="63"/>
                  </a:lnTo>
                  <a:lnTo>
                    <a:pt x="343" y="64"/>
                  </a:lnTo>
                  <a:lnTo>
                    <a:pt x="355" y="65"/>
                  </a:lnTo>
                  <a:lnTo>
                    <a:pt x="367" y="67"/>
                  </a:lnTo>
                  <a:lnTo>
                    <a:pt x="379" y="69"/>
                  </a:lnTo>
                  <a:lnTo>
                    <a:pt x="426" y="18"/>
                  </a:lnTo>
                  <a:lnTo>
                    <a:pt x="435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2"/>
                  </a:lnTo>
                  <a:lnTo>
                    <a:pt x="468" y="109"/>
                  </a:lnTo>
                  <a:lnTo>
                    <a:pt x="478" y="116"/>
                  </a:lnTo>
                  <a:lnTo>
                    <a:pt x="487" y="124"/>
                  </a:lnTo>
                  <a:lnTo>
                    <a:pt x="496" y="132"/>
                  </a:lnTo>
                  <a:lnTo>
                    <a:pt x="561" y="111"/>
                  </a:lnTo>
                  <a:lnTo>
                    <a:pt x="574" y="126"/>
                  </a:lnTo>
                  <a:lnTo>
                    <a:pt x="579" y="134"/>
                  </a:lnTo>
                  <a:lnTo>
                    <a:pt x="585" y="142"/>
                  </a:lnTo>
                  <a:lnTo>
                    <a:pt x="547" y="200"/>
                  </a:lnTo>
                  <a:lnTo>
                    <a:pt x="550" y="205"/>
                  </a:lnTo>
                  <a:lnTo>
                    <a:pt x="553" y="211"/>
                  </a:lnTo>
                  <a:lnTo>
                    <a:pt x="558" y="222"/>
                  </a:lnTo>
                  <a:lnTo>
                    <a:pt x="562" y="233"/>
                  </a:lnTo>
                  <a:lnTo>
                    <a:pt x="567" y="245"/>
                  </a:lnTo>
                  <a:lnTo>
                    <a:pt x="631" y="259"/>
                  </a:lnTo>
                  <a:lnTo>
                    <a:pt x="634" y="278"/>
                  </a:lnTo>
                  <a:lnTo>
                    <a:pt x="636" y="298"/>
                  </a:lnTo>
                  <a:lnTo>
                    <a:pt x="577" y="329"/>
                  </a:lnTo>
                  <a:lnTo>
                    <a:pt x="577" y="341"/>
                  </a:lnTo>
                  <a:lnTo>
                    <a:pt x="575" y="354"/>
                  </a:lnTo>
                  <a:lnTo>
                    <a:pt x="574" y="365"/>
                  </a:lnTo>
                  <a:lnTo>
                    <a:pt x="571" y="377"/>
                  </a:lnTo>
                  <a:lnTo>
                    <a:pt x="619" y="421"/>
                  </a:lnTo>
                  <a:lnTo>
                    <a:pt x="612" y="440"/>
                  </a:lnTo>
                  <a:lnTo>
                    <a:pt x="603" y="458"/>
                  </a:lnTo>
                  <a:lnTo>
                    <a:pt x="537" y="456"/>
                  </a:lnTo>
                  <a:lnTo>
                    <a:pt x="531" y="465"/>
                  </a:lnTo>
                  <a:lnTo>
                    <a:pt x="524" y="475"/>
                  </a:lnTo>
                  <a:lnTo>
                    <a:pt x="516" y="484"/>
                  </a:lnTo>
                  <a:lnTo>
                    <a:pt x="509" y="493"/>
                  </a:lnTo>
                  <a:lnTo>
                    <a:pt x="528" y="555"/>
                  </a:lnTo>
                  <a:lnTo>
                    <a:pt x="512" y="569"/>
                  </a:lnTo>
                  <a:lnTo>
                    <a:pt x="504" y="575"/>
                  </a:lnTo>
                  <a:lnTo>
                    <a:pt x="495" y="581"/>
                  </a:lnTo>
                  <a:close/>
                </a:path>
              </a:pathLst>
            </a:custGeom>
            <a:solidFill>
              <a:srgbClr val="CCCCFF"/>
            </a:solidFill>
            <a:ln w="635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2755" y="817"/>
              <a:ext cx="259" cy="260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2787" y="845"/>
              <a:ext cx="202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G</a:t>
              </a:r>
            </a:p>
          </p:txBody>
        </p:sp>
        <p:grpSp>
          <p:nvGrpSpPr>
            <p:cNvPr id="29" name="Group 47"/>
            <p:cNvGrpSpPr>
              <a:grpSpLocks/>
            </p:cNvGrpSpPr>
            <p:nvPr/>
          </p:nvGrpSpPr>
          <p:grpSpPr bwMode="auto">
            <a:xfrm>
              <a:off x="3833" y="346"/>
              <a:ext cx="451" cy="450"/>
              <a:chOff x="2791" y="2412"/>
              <a:chExt cx="710" cy="708"/>
            </a:xfrm>
          </p:grpSpPr>
          <p:sp>
            <p:nvSpPr>
              <p:cNvPr id="43" name="Freeform 48"/>
              <p:cNvSpPr>
                <a:spLocks noEditPoints="1"/>
              </p:cNvSpPr>
              <p:nvPr/>
            </p:nvSpPr>
            <p:spPr bwMode="auto">
              <a:xfrm>
                <a:off x="2791" y="2412"/>
                <a:ext cx="710" cy="708"/>
              </a:xfrm>
              <a:custGeom>
                <a:avLst/>
                <a:gdLst/>
                <a:ahLst/>
                <a:cxnLst>
                  <a:cxn ang="0">
                    <a:pos x="137" y="344"/>
                  </a:cxn>
                  <a:cxn ang="0">
                    <a:pos x="146" y="379"/>
                  </a:cxn>
                  <a:cxn ang="0">
                    <a:pos x="157" y="404"/>
                  </a:cxn>
                  <a:cxn ang="0">
                    <a:pos x="177" y="432"/>
                  </a:cxn>
                  <a:cxn ang="0">
                    <a:pos x="202" y="457"/>
                  </a:cxn>
                  <a:cxn ang="0">
                    <a:pos x="231" y="477"/>
                  </a:cxn>
                  <a:cxn ang="0">
                    <a:pos x="272" y="493"/>
                  </a:cxn>
                  <a:cxn ang="0">
                    <a:pos x="308" y="498"/>
                  </a:cxn>
                  <a:cxn ang="0">
                    <a:pos x="346" y="496"/>
                  </a:cxn>
                  <a:cxn ang="0">
                    <a:pos x="381" y="487"/>
                  </a:cxn>
                  <a:cxn ang="0">
                    <a:pos x="405" y="477"/>
                  </a:cxn>
                  <a:cxn ang="0">
                    <a:pos x="434" y="457"/>
                  </a:cxn>
                  <a:cxn ang="0">
                    <a:pos x="460" y="432"/>
                  </a:cxn>
                  <a:cxn ang="0">
                    <a:pos x="479" y="404"/>
                  </a:cxn>
                  <a:cxn ang="0">
                    <a:pos x="495" y="362"/>
                  </a:cxn>
                  <a:cxn ang="0">
                    <a:pos x="501" y="325"/>
                  </a:cxn>
                  <a:cxn ang="0">
                    <a:pos x="499" y="288"/>
                  </a:cxn>
                  <a:cxn ang="0">
                    <a:pos x="490" y="254"/>
                  </a:cxn>
                  <a:cxn ang="0">
                    <a:pos x="479" y="230"/>
                  </a:cxn>
                  <a:cxn ang="0">
                    <a:pos x="460" y="201"/>
                  </a:cxn>
                  <a:cxn ang="0">
                    <a:pos x="434" y="176"/>
                  </a:cxn>
                  <a:cxn ang="0">
                    <a:pos x="405" y="157"/>
                  </a:cxn>
                  <a:cxn ang="0">
                    <a:pos x="364" y="139"/>
                  </a:cxn>
                  <a:cxn ang="0">
                    <a:pos x="328" y="134"/>
                  </a:cxn>
                  <a:cxn ang="0">
                    <a:pos x="290" y="136"/>
                  </a:cxn>
                  <a:cxn ang="0">
                    <a:pos x="255" y="145"/>
                  </a:cxn>
                  <a:cxn ang="0">
                    <a:pos x="231" y="157"/>
                  </a:cxn>
                  <a:cxn ang="0">
                    <a:pos x="202" y="176"/>
                  </a:cxn>
                  <a:cxn ang="0">
                    <a:pos x="177" y="201"/>
                  </a:cxn>
                  <a:cxn ang="0">
                    <a:pos x="157" y="230"/>
                  </a:cxn>
                  <a:cxn ang="0">
                    <a:pos x="141" y="271"/>
                  </a:cxn>
                  <a:cxn ang="0">
                    <a:pos x="135" y="307"/>
                  </a:cxn>
                  <a:cxn ang="0">
                    <a:pos x="429" y="551"/>
                  </a:cxn>
                  <a:cxn ang="0">
                    <a:pos x="382" y="628"/>
                  </a:cxn>
                  <a:cxn ang="0">
                    <a:pos x="299" y="575"/>
                  </a:cxn>
                  <a:cxn ang="0">
                    <a:pos x="219" y="618"/>
                  </a:cxn>
                  <a:cxn ang="0">
                    <a:pos x="184" y="536"/>
                  </a:cxn>
                  <a:cxn ang="0">
                    <a:pos x="146" y="507"/>
                  </a:cxn>
                  <a:cxn ang="0">
                    <a:pos x="94" y="440"/>
                  </a:cxn>
                  <a:cxn ang="0">
                    <a:pos x="75" y="395"/>
                  </a:cxn>
                  <a:cxn ang="0">
                    <a:pos x="64" y="311"/>
                  </a:cxn>
                  <a:cxn ang="0">
                    <a:pos x="70" y="262"/>
                  </a:cxn>
                  <a:cxn ang="0">
                    <a:pos x="102" y="184"/>
                  </a:cxn>
                  <a:cxn ang="0">
                    <a:pos x="132" y="144"/>
                  </a:cxn>
                  <a:cxn ang="0">
                    <a:pos x="200" y="93"/>
                  </a:cxn>
                  <a:cxn ang="0">
                    <a:pos x="246" y="74"/>
                  </a:cxn>
                  <a:cxn ang="0">
                    <a:pos x="296" y="0"/>
                  </a:cxn>
                  <a:cxn ang="0">
                    <a:pos x="367" y="67"/>
                  </a:cxn>
                  <a:cxn ang="0">
                    <a:pos x="444" y="25"/>
                  </a:cxn>
                  <a:cxn ang="0">
                    <a:pos x="478" y="116"/>
                  </a:cxn>
                  <a:cxn ang="0">
                    <a:pos x="574" y="126"/>
                  </a:cxn>
                  <a:cxn ang="0">
                    <a:pos x="550" y="205"/>
                  </a:cxn>
                  <a:cxn ang="0">
                    <a:pos x="567" y="245"/>
                  </a:cxn>
                  <a:cxn ang="0">
                    <a:pos x="577" y="329"/>
                  </a:cxn>
                  <a:cxn ang="0">
                    <a:pos x="571" y="377"/>
                  </a:cxn>
                  <a:cxn ang="0">
                    <a:pos x="537" y="456"/>
                  </a:cxn>
                  <a:cxn ang="0">
                    <a:pos x="509" y="493"/>
                  </a:cxn>
                  <a:cxn ang="0">
                    <a:pos x="495" y="581"/>
                  </a:cxn>
                </a:cxnLst>
                <a:rect l="0" t="0" r="r" b="b"/>
                <a:pathLst>
                  <a:path w="636" h="633">
                    <a:moveTo>
                      <a:pt x="135" y="316"/>
                    </a:moveTo>
                    <a:lnTo>
                      <a:pt x="135" y="325"/>
                    </a:lnTo>
                    <a:lnTo>
                      <a:pt x="136" y="335"/>
                    </a:lnTo>
                    <a:lnTo>
                      <a:pt x="137" y="344"/>
                    </a:lnTo>
                    <a:lnTo>
                      <a:pt x="139" y="354"/>
                    </a:lnTo>
                    <a:lnTo>
                      <a:pt x="141" y="362"/>
                    </a:lnTo>
                    <a:lnTo>
                      <a:pt x="143" y="371"/>
                    </a:lnTo>
                    <a:lnTo>
                      <a:pt x="146" y="379"/>
                    </a:lnTo>
                    <a:lnTo>
                      <a:pt x="149" y="388"/>
                    </a:lnTo>
                    <a:lnTo>
                      <a:pt x="151" y="392"/>
                    </a:lnTo>
                    <a:lnTo>
                      <a:pt x="153" y="396"/>
                    </a:lnTo>
                    <a:lnTo>
                      <a:pt x="157" y="404"/>
                    </a:lnTo>
                    <a:lnTo>
                      <a:pt x="161" y="411"/>
                    </a:lnTo>
                    <a:lnTo>
                      <a:pt x="166" y="419"/>
                    </a:lnTo>
                    <a:lnTo>
                      <a:pt x="171" y="426"/>
                    </a:lnTo>
                    <a:lnTo>
                      <a:pt x="177" y="432"/>
                    </a:lnTo>
                    <a:lnTo>
                      <a:pt x="182" y="439"/>
                    </a:lnTo>
                    <a:lnTo>
                      <a:pt x="189" y="445"/>
                    </a:lnTo>
                    <a:lnTo>
                      <a:pt x="196" y="451"/>
                    </a:lnTo>
                    <a:lnTo>
                      <a:pt x="202" y="457"/>
                    </a:lnTo>
                    <a:lnTo>
                      <a:pt x="209" y="462"/>
                    </a:lnTo>
                    <a:lnTo>
                      <a:pt x="216" y="468"/>
                    </a:lnTo>
                    <a:lnTo>
                      <a:pt x="223" y="472"/>
                    </a:lnTo>
                    <a:lnTo>
                      <a:pt x="231" y="477"/>
                    </a:lnTo>
                    <a:lnTo>
                      <a:pt x="247" y="484"/>
                    </a:lnTo>
                    <a:lnTo>
                      <a:pt x="255" y="487"/>
                    </a:lnTo>
                    <a:lnTo>
                      <a:pt x="264" y="490"/>
                    </a:lnTo>
                    <a:lnTo>
                      <a:pt x="272" y="493"/>
                    </a:lnTo>
                    <a:lnTo>
                      <a:pt x="281" y="495"/>
                    </a:lnTo>
                    <a:lnTo>
                      <a:pt x="290" y="496"/>
                    </a:lnTo>
                    <a:lnTo>
                      <a:pt x="299" y="498"/>
                    </a:lnTo>
                    <a:lnTo>
                      <a:pt x="308" y="498"/>
                    </a:lnTo>
                    <a:lnTo>
                      <a:pt x="319" y="499"/>
                    </a:lnTo>
                    <a:lnTo>
                      <a:pt x="328" y="498"/>
                    </a:lnTo>
                    <a:lnTo>
                      <a:pt x="337" y="498"/>
                    </a:lnTo>
                    <a:lnTo>
                      <a:pt x="346" y="496"/>
                    </a:lnTo>
                    <a:lnTo>
                      <a:pt x="355" y="495"/>
                    </a:lnTo>
                    <a:lnTo>
                      <a:pt x="364" y="493"/>
                    </a:lnTo>
                    <a:lnTo>
                      <a:pt x="372" y="490"/>
                    </a:lnTo>
                    <a:lnTo>
                      <a:pt x="381" y="487"/>
                    </a:lnTo>
                    <a:lnTo>
                      <a:pt x="389" y="484"/>
                    </a:lnTo>
                    <a:lnTo>
                      <a:pt x="393" y="482"/>
                    </a:lnTo>
                    <a:lnTo>
                      <a:pt x="397" y="481"/>
                    </a:lnTo>
                    <a:lnTo>
                      <a:pt x="405" y="477"/>
                    </a:lnTo>
                    <a:lnTo>
                      <a:pt x="413" y="472"/>
                    </a:lnTo>
                    <a:lnTo>
                      <a:pt x="420" y="468"/>
                    </a:lnTo>
                    <a:lnTo>
                      <a:pt x="427" y="462"/>
                    </a:lnTo>
                    <a:lnTo>
                      <a:pt x="434" y="457"/>
                    </a:lnTo>
                    <a:lnTo>
                      <a:pt x="442" y="451"/>
                    </a:lnTo>
                    <a:lnTo>
                      <a:pt x="448" y="445"/>
                    </a:lnTo>
                    <a:lnTo>
                      <a:pt x="454" y="439"/>
                    </a:lnTo>
                    <a:lnTo>
                      <a:pt x="460" y="432"/>
                    </a:lnTo>
                    <a:lnTo>
                      <a:pt x="465" y="426"/>
                    </a:lnTo>
                    <a:lnTo>
                      <a:pt x="470" y="419"/>
                    </a:lnTo>
                    <a:lnTo>
                      <a:pt x="475" y="411"/>
                    </a:lnTo>
                    <a:lnTo>
                      <a:pt x="479" y="404"/>
                    </a:lnTo>
                    <a:lnTo>
                      <a:pt x="487" y="388"/>
                    </a:lnTo>
                    <a:lnTo>
                      <a:pt x="490" y="379"/>
                    </a:lnTo>
                    <a:lnTo>
                      <a:pt x="493" y="371"/>
                    </a:lnTo>
                    <a:lnTo>
                      <a:pt x="495" y="362"/>
                    </a:lnTo>
                    <a:lnTo>
                      <a:pt x="497" y="354"/>
                    </a:lnTo>
                    <a:lnTo>
                      <a:pt x="499" y="344"/>
                    </a:lnTo>
                    <a:lnTo>
                      <a:pt x="500" y="335"/>
                    </a:lnTo>
                    <a:lnTo>
                      <a:pt x="501" y="325"/>
                    </a:lnTo>
                    <a:lnTo>
                      <a:pt x="501" y="316"/>
                    </a:lnTo>
                    <a:lnTo>
                      <a:pt x="501" y="307"/>
                    </a:lnTo>
                    <a:lnTo>
                      <a:pt x="500" y="298"/>
                    </a:lnTo>
                    <a:lnTo>
                      <a:pt x="499" y="288"/>
                    </a:lnTo>
                    <a:lnTo>
                      <a:pt x="497" y="279"/>
                    </a:lnTo>
                    <a:lnTo>
                      <a:pt x="495" y="271"/>
                    </a:lnTo>
                    <a:lnTo>
                      <a:pt x="493" y="262"/>
                    </a:lnTo>
                    <a:lnTo>
                      <a:pt x="490" y="254"/>
                    </a:lnTo>
                    <a:lnTo>
                      <a:pt x="487" y="245"/>
                    </a:lnTo>
                    <a:lnTo>
                      <a:pt x="485" y="241"/>
                    </a:lnTo>
                    <a:lnTo>
                      <a:pt x="483" y="237"/>
                    </a:lnTo>
                    <a:lnTo>
                      <a:pt x="479" y="230"/>
                    </a:lnTo>
                    <a:lnTo>
                      <a:pt x="475" y="222"/>
                    </a:lnTo>
                    <a:lnTo>
                      <a:pt x="470" y="215"/>
                    </a:lnTo>
                    <a:lnTo>
                      <a:pt x="465" y="207"/>
                    </a:lnTo>
                    <a:lnTo>
                      <a:pt x="460" y="201"/>
                    </a:lnTo>
                    <a:lnTo>
                      <a:pt x="454" y="194"/>
                    </a:lnTo>
                    <a:lnTo>
                      <a:pt x="448" y="188"/>
                    </a:lnTo>
                    <a:lnTo>
                      <a:pt x="442" y="182"/>
                    </a:lnTo>
                    <a:lnTo>
                      <a:pt x="434" y="176"/>
                    </a:lnTo>
                    <a:lnTo>
                      <a:pt x="427" y="171"/>
                    </a:lnTo>
                    <a:lnTo>
                      <a:pt x="420" y="166"/>
                    </a:lnTo>
                    <a:lnTo>
                      <a:pt x="413" y="161"/>
                    </a:lnTo>
                    <a:lnTo>
                      <a:pt x="405" y="157"/>
                    </a:lnTo>
                    <a:lnTo>
                      <a:pt x="389" y="148"/>
                    </a:lnTo>
                    <a:lnTo>
                      <a:pt x="381" y="145"/>
                    </a:lnTo>
                    <a:lnTo>
                      <a:pt x="372" y="142"/>
                    </a:lnTo>
                    <a:lnTo>
                      <a:pt x="364" y="139"/>
                    </a:lnTo>
                    <a:lnTo>
                      <a:pt x="355" y="137"/>
                    </a:lnTo>
                    <a:lnTo>
                      <a:pt x="346" y="136"/>
                    </a:lnTo>
                    <a:lnTo>
                      <a:pt x="337" y="135"/>
                    </a:lnTo>
                    <a:lnTo>
                      <a:pt x="328" y="134"/>
                    </a:lnTo>
                    <a:lnTo>
                      <a:pt x="319" y="134"/>
                    </a:lnTo>
                    <a:lnTo>
                      <a:pt x="308" y="134"/>
                    </a:lnTo>
                    <a:lnTo>
                      <a:pt x="299" y="135"/>
                    </a:lnTo>
                    <a:lnTo>
                      <a:pt x="290" y="136"/>
                    </a:lnTo>
                    <a:lnTo>
                      <a:pt x="281" y="137"/>
                    </a:lnTo>
                    <a:lnTo>
                      <a:pt x="272" y="139"/>
                    </a:lnTo>
                    <a:lnTo>
                      <a:pt x="264" y="142"/>
                    </a:lnTo>
                    <a:lnTo>
                      <a:pt x="255" y="145"/>
                    </a:lnTo>
                    <a:lnTo>
                      <a:pt x="247" y="148"/>
                    </a:lnTo>
                    <a:lnTo>
                      <a:pt x="243" y="150"/>
                    </a:lnTo>
                    <a:lnTo>
                      <a:pt x="239" y="153"/>
                    </a:lnTo>
                    <a:lnTo>
                      <a:pt x="231" y="157"/>
                    </a:lnTo>
                    <a:lnTo>
                      <a:pt x="223" y="161"/>
                    </a:lnTo>
                    <a:lnTo>
                      <a:pt x="216" y="166"/>
                    </a:lnTo>
                    <a:lnTo>
                      <a:pt x="209" y="171"/>
                    </a:lnTo>
                    <a:lnTo>
                      <a:pt x="202" y="176"/>
                    </a:lnTo>
                    <a:lnTo>
                      <a:pt x="196" y="182"/>
                    </a:lnTo>
                    <a:lnTo>
                      <a:pt x="189" y="188"/>
                    </a:lnTo>
                    <a:lnTo>
                      <a:pt x="182" y="194"/>
                    </a:lnTo>
                    <a:lnTo>
                      <a:pt x="177" y="201"/>
                    </a:lnTo>
                    <a:lnTo>
                      <a:pt x="171" y="207"/>
                    </a:lnTo>
                    <a:lnTo>
                      <a:pt x="166" y="215"/>
                    </a:lnTo>
                    <a:lnTo>
                      <a:pt x="161" y="222"/>
                    </a:lnTo>
                    <a:lnTo>
                      <a:pt x="157" y="230"/>
                    </a:lnTo>
                    <a:lnTo>
                      <a:pt x="149" y="245"/>
                    </a:lnTo>
                    <a:lnTo>
                      <a:pt x="146" y="254"/>
                    </a:lnTo>
                    <a:lnTo>
                      <a:pt x="143" y="262"/>
                    </a:lnTo>
                    <a:lnTo>
                      <a:pt x="141" y="271"/>
                    </a:lnTo>
                    <a:lnTo>
                      <a:pt x="139" y="279"/>
                    </a:lnTo>
                    <a:lnTo>
                      <a:pt x="137" y="288"/>
                    </a:lnTo>
                    <a:lnTo>
                      <a:pt x="136" y="298"/>
                    </a:lnTo>
                    <a:lnTo>
                      <a:pt x="135" y="307"/>
                    </a:lnTo>
                    <a:lnTo>
                      <a:pt x="135" y="316"/>
                    </a:lnTo>
                    <a:close/>
                    <a:moveTo>
                      <a:pt x="495" y="581"/>
                    </a:moveTo>
                    <a:lnTo>
                      <a:pt x="441" y="545"/>
                    </a:lnTo>
                    <a:lnTo>
                      <a:pt x="429" y="551"/>
                    </a:lnTo>
                    <a:lnTo>
                      <a:pt x="419" y="556"/>
                    </a:lnTo>
                    <a:lnTo>
                      <a:pt x="408" y="560"/>
                    </a:lnTo>
                    <a:lnTo>
                      <a:pt x="396" y="564"/>
                    </a:lnTo>
                    <a:lnTo>
                      <a:pt x="382" y="628"/>
                    </a:lnTo>
                    <a:lnTo>
                      <a:pt x="362" y="631"/>
                    </a:lnTo>
                    <a:lnTo>
                      <a:pt x="342" y="633"/>
                    </a:lnTo>
                    <a:lnTo>
                      <a:pt x="311" y="575"/>
                    </a:lnTo>
                    <a:lnTo>
                      <a:pt x="299" y="575"/>
                    </a:lnTo>
                    <a:lnTo>
                      <a:pt x="287" y="573"/>
                    </a:lnTo>
                    <a:lnTo>
                      <a:pt x="275" y="572"/>
                    </a:lnTo>
                    <a:lnTo>
                      <a:pt x="263" y="569"/>
                    </a:lnTo>
                    <a:lnTo>
                      <a:pt x="219" y="618"/>
                    </a:lnTo>
                    <a:lnTo>
                      <a:pt x="209" y="615"/>
                    </a:lnTo>
                    <a:lnTo>
                      <a:pt x="200" y="612"/>
                    </a:lnTo>
                    <a:lnTo>
                      <a:pt x="181" y="604"/>
                    </a:lnTo>
                    <a:lnTo>
                      <a:pt x="184" y="536"/>
                    </a:lnTo>
                    <a:lnTo>
                      <a:pt x="174" y="530"/>
                    </a:lnTo>
                    <a:lnTo>
                      <a:pt x="164" y="522"/>
                    </a:lnTo>
                    <a:lnTo>
                      <a:pt x="155" y="515"/>
                    </a:lnTo>
                    <a:lnTo>
                      <a:pt x="146" y="507"/>
                    </a:lnTo>
                    <a:lnTo>
                      <a:pt x="80" y="527"/>
                    </a:lnTo>
                    <a:lnTo>
                      <a:pt x="68" y="513"/>
                    </a:lnTo>
                    <a:lnTo>
                      <a:pt x="56" y="498"/>
                    </a:lnTo>
                    <a:lnTo>
                      <a:pt x="94" y="440"/>
                    </a:lnTo>
                    <a:lnTo>
                      <a:pt x="89" y="429"/>
                    </a:lnTo>
                    <a:lnTo>
                      <a:pt x="84" y="418"/>
                    </a:lnTo>
                    <a:lnTo>
                      <a:pt x="79" y="407"/>
                    </a:lnTo>
                    <a:lnTo>
                      <a:pt x="75" y="395"/>
                    </a:lnTo>
                    <a:lnTo>
                      <a:pt x="5" y="380"/>
                    </a:lnTo>
                    <a:lnTo>
                      <a:pt x="2" y="362"/>
                    </a:lnTo>
                    <a:lnTo>
                      <a:pt x="0" y="343"/>
                    </a:lnTo>
                    <a:lnTo>
                      <a:pt x="64" y="311"/>
                    </a:lnTo>
                    <a:lnTo>
                      <a:pt x="65" y="298"/>
                    </a:lnTo>
                    <a:lnTo>
                      <a:pt x="66" y="286"/>
                    </a:lnTo>
                    <a:lnTo>
                      <a:pt x="68" y="274"/>
                    </a:lnTo>
                    <a:lnTo>
                      <a:pt x="70" y="262"/>
                    </a:lnTo>
                    <a:lnTo>
                      <a:pt x="16" y="213"/>
                    </a:lnTo>
                    <a:lnTo>
                      <a:pt x="23" y="197"/>
                    </a:lnTo>
                    <a:lnTo>
                      <a:pt x="30" y="181"/>
                    </a:lnTo>
                    <a:lnTo>
                      <a:pt x="102" y="184"/>
                    </a:lnTo>
                    <a:lnTo>
                      <a:pt x="109" y="174"/>
                    </a:lnTo>
                    <a:lnTo>
                      <a:pt x="116" y="164"/>
                    </a:lnTo>
                    <a:lnTo>
                      <a:pt x="124" y="154"/>
                    </a:lnTo>
                    <a:lnTo>
                      <a:pt x="132" y="144"/>
                    </a:lnTo>
                    <a:lnTo>
                      <a:pt x="111" y="75"/>
                    </a:lnTo>
                    <a:lnTo>
                      <a:pt x="124" y="64"/>
                    </a:lnTo>
                    <a:lnTo>
                      <a:pt x="138" y="54"/>
                    </a:lnTo>
                    <a:lnTo>
                      <a:pt x="200" y="93"/>
                    </a:lnTo>
                    <a:lnTo>
                      <a:pt x="211" y="87"/>
                    </a:lnTo>
                    <a:lnTo>
                      <a:pt x="222" y="82"/>
                    </a:lnTo>
                    <a:lnTo>
                      <a:pt x="234" y="78"/>
                    </a:lnTo>
                    <a:lnTo>
                      <a:pt x="246" y="74"/>
                    </a:lnTo>
                    <a:lnTo>
                      <a:pt x="261" y="4"/>
                    </a:lnTo>
                    <a:lnTo>
                      <a:pt x="270" y="3"/>
                    </a:lnTo>
                    <a:lnTo>
                      <a:pt x="279" y="1"/>
                    </a:lnTo>
                    <a:lnTo>
                      <a:pt x="296" y="0"/>
                    </a:lnTo>
                    <a:lnTo>
                      <a:pt x="330" y="63"/>
                    </a:lnTo>
                    <a:lnTo>
                      <a:pt x="343" y="64"/>
                    </a:lnTo>
                    <a:lnTo>
                      <a:pt x="355" y="65"/>
                    </a:lnTo>
                    <a:lnTo>
                      <a:pt x="367" y="67"/>
                    </a:lnTo>
                    <a:lnTo>
                      <a:pt x="379" y="69"/>
                    </a:lnTo>
                    <a:lnTo>
                      <a:pt x="426" y="18"/>
                    </a:lnTo>
                    <a:lnTo>
                      <a:pt x="435" y="21"/>
                    </a:lnTo>
                    <a:lnTo>
                      <a:pt x="444" y="25"/>
                    </a:lnTo>
                    <a:lnTo>
                      <a:pt x="461" y="32"/>
                    </a:lnTo>
                    <a:lnTo>
                      <a:pt x="458" y="102"/>
                    </a:lnTo>
                    <a:lnTo>
                      <a:pt x="468" y="109"/>
                    </a:lnTo>
                    <a:lnTo>
                      <a:pt x="478" y="116"/>
                    </a:lnTo>
                    <a:lnTo>
                      <a:pt x="487" y="124"/>
                    </a:lnTo>
                    <a:lnTo>
                      <a:pt x="496" y="132"/>
                    </a:lnTo>
                    <a:lnTo>
                      <a:pt x="561" y="111"/>
                    </a:lnTo>
                    <a:lnTo>
                      <a:pt x="574" y="126"/>
                    </a:lnTo>
                    <a:lnTo>
                      <a:pt x="579" y="134"/>
                    </a:lnTo>
                    <a:lnTo>
                      <a:pt x="585" y="142"/>
                    </a:lnTo>
                    <a:lnTo>
                      <a:pt x="547" y="200"/>
                    </a:lnTo>
                    <a:lnTo>
                      <a:pt x="550" y="205"/>
                    </a:lnTo>
                    <a:lnTo>
                      <a:pt x="553" y="211"/>
                    </a:lnTo>
                    <a:lnTo>
                      <a:pt x="558" y="222"/>
                    </a:lnTo>
                    <a:lnTo>
                      <a:pt x="562" y="233"/>
                    </a:lnTo>
                    <a:lnTo>
                      <a:pt x="567" y="245"/>
                    </a:lnTo>
                    <a:lnTo>
                      <a:pt x="631" y="259"/>
                    </a:lnTo>
                    <a:lnTo>
                      <a:pt x="634" y="278"/>
                    </a:lnTo>
                    <a:lnTo>
                      <a:pt x="636" y="298"/>
                    </a:lnTo>
                    <a:lnTo>
                      <a:pt x="577" y="329"/>
                    </a:lnTo>
                    <a:lnTo>
                      <a:pt x="577" y="341"/>
                    </a:lnTo>
                    <a:lnTo>
                      <a:pt x="575" y="354"/>
                    </a:lnTo>
                    <a:lnTo>
                      <a:pt x="574" y="365"/>
                    </a:lnTo>
                    <a:lnTo>
                      <a:pt x="571" y="377"/>
                    </a:lnTo>
                    <a:lnTo>
                      <a:pt x="619" y="421"/>
                    </a:lnTo>
                    <a:lnTo>
                      <a:pt x="612" y="440"/>
                    </a:lnTo>
                    <a:lnTo>
                      <a:pt x="603" y="458"/>
                    </a:lnTo>
                    <a:lnTo>
                      <a:pt x="537" y="456"/>
                    </a:lnTo>
                    <a:lnTo>
                      <a:pt x="531" y="465"/>
                    </a:lnTo>
                    <a:lnTo>
                      <a:pt x="524" y="475"/>
                    </a:lnTo>
                    <a:lnTo>
                      <a:pt x="516" y="484"/>
                    </a:lnTo>
                    <a:lnTo>
                      <a:pt x="509" y="493"/>
                    </a:lnTo>
                    <a:lnTo>
                      <a:pt x="528" y="555"/>
                    </a:lnTo>
                    <a:lnTo>
                      <a:pt x="512" y="569"/>
                    </a:lnTo>
                    <a:lnTo>
                      <a:pt x="504" y="575"/>
                    </a:lnTo>
                    <a:lnTo>
                      <a:pt x="495" y="581"/>
                    </a:lnTo>
                    <a:close/>
                  </a:path>
                </a:pathLst>
              </a:custGeom>
              <a:solidFill>
                <a:srgbClr val="CCCCFF"/>
              </a:solidFill>
              <a:ln w="635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Oval 49"/>
              <p:cNvSpPr>
                <a:spLocks noChangeArrowheads="1"/>
              </p:cNvSpPr>
              <p:nvPr/>
            </p:nvSpPr>
            <p:spPr bwMode="auto">
              <a:xfrm>
                <a:off x="2942" y="2561"/>
                <a:ext cx="408" cy="40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en-US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3968" y="482"/>
              <a:ext cx="177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0" hangingPunct="0">
                <a:defRPr/>
              </a:pPr>
              <a:r>
                <a:rPr lang="en-US" altLang="zh-CN" sz="1400" dirty="0">
                  <a:solidFill>
                    <a:srgbClr val="000000"/>
                  </a:solidFill>
                  <a:latin typeface="Arial" pitchFamily="34" charset="0"/>
                </a:rPr>
                <a:t>L</a:t>
              </a:r>
            </a:p>
          </p:txBody>
        </p:sp>
      </p:grp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7388" y="1477720"/>
            <a:ext cx="7772400" cy="1225021"/>
          </a:xfrm>
          <a:ln algn="ctr"/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 sz="3200" smtClean="0">
                <a:solidFill>
                  <a:srgbClr val="0066FF"/>
                </a:solidFill>
                <a:latin typeface="Arial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37678"/>
            <a:ext cx="6400800" cy="67997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lnSpc>
                <a:spcPct val="100000"/>
              </a:lnSpc>
              <a:buClrTx/>
              <a:buSzTx/>
              <a:buFontTx/>
              <a:buNone/>
              <a:defRPr sz="2400" b="1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3DF6FB-FB09-406A-A8FB-E8E81198759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>
                <a:latin typeface="Arial Unicode MS" pitchFamily="34" charset="-122"/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F12ABF-70B3-455B-8EC7-395B1C9BC2B3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578E13-B232-4BD6-ABA6-F3BF47B3D63B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12738" y="1057011"/>
            <a:ext cx="4176712" cy="4320646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1850" y="1057011"/>
            <a:ext cx="4178300" cy="4320646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6B2AC9-F6A9-4D28-8877-10A2A37C74E4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3DF6FB-FB09-406A-A8FB-E8E81198759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07950" y="216958"/>
            <a:ext cx="8496300" cy="5397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4032EA-2802-4AA9-B634-22C8656B379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7" y="227543"/>
            <a:ext cx="3008313" cy="968375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7" y="1195920"/>
            <a:ext cx="3008313" cy="3909219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2D87EB-2DD9-43EC-B303-B6AE0DBCC8D0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9FD1B9-23C2-412C-951F-1480E554789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AAF3980-2046-4458-B318-CDD56D670302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4488" y="293706"/>
            <a:ext cx="2125662" cy="5083969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12738" y="293706"/>
            <a:ext cx="6229350" cy="5083969"/>
          </a:xfr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733430-7E35-43EF-B35D-6BAC3C76C92D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CF338DF-937B-43E3-9725-AF9EA3A391DC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07950" y="216958"/>
            <a:ext cx="8496300" cy="5397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F4032EA-2802-4AA9-B634-22C8656B379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7" y="227543"/>
            <a:ext cx="3008313" cy="968375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7" y="1195920"/>
            <a:ext cx="3008313" cy="3909219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2D87EB-2DD9-43EC-B303-B6AE0DBCC8D0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dirty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09FD1B9-23C2-412C-951F-1480E554789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9" descr="p3_2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57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16958"/>
            <a:ext cx="8496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057015"/>
            <a:ext cx="7715250" cy="3918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5" y="4357687"/>
            <a:ext cx="1765300" cy="1238250"/>
            <a:chOff x="5805" y="1298"/>
            <a:chExt cx="111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174" y="1298"/>
              <a:ext cx="743" cy="917"/>
              <a:chOff x="5919" y="1253"/>
              <a:chExt cx="817" cy="1008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9872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Theme1</a:t>
              </a:r>
            </a:p>
          </p:txBody>
        </p:sp>
        <p:sp>
          <p:nvSpPr>
            <p:cNvPr id="119873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Theme2</a:t>
              </a:r>
            </a:p>
          </p:txBody>
        </p:sp>
        <p:sp>
          <p:nvSpPr>
            <p:cNvPr id="119874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Theme3</a:t>
              </a:r>
            </a:p>
          </p:txBody>
        </p:sp>
        <p:sp>
          <p:nvSpPr>
            <p:cNvPr id="119875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Theme4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</a:rPr>
              <a:t>T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itle: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ea typeface="黑体" pitchFamily="2" charset="-122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Calibri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Bold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32-35pt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：T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he theme blue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Subtitle: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Calibri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20-22pt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：B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lack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</a:rPr>
              <a:t>(2-5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Level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</a:rPr>
              <a:t>)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Calibri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18pt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Black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6725" y="5442479"/>
            <a:ext cx="790575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1BE9E07-B0DF-4764-BE95-1133FC55459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Arial Unicode MS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Arial" pitchFamily="34" charset="0"/>
          <a:ea typeface="Arial Unicode MS" pitchFamily="34" charset="-122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u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pitchFamily="34" charset="0"/>
        <a:buChar char="»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1" descr="p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41563" y="4537606"/>
            <a:ext cx="2152650" cy="11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ea typeface="黑体" pitchFamily="2" charset="-122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: Arial Bold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32-35pt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he theme blue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Subtitle: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Arial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20-22pt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dirty="0">
                <a:solidFill>
                  <a:srgbClr val="B2B2B2"/>
                </a:solidFill>
                <a:latin typeface="Arial" pitchFamily="34" charset="0"/>
                <a:cs typeface="Arial" pitchFamily="34" charset="0"/>
              </a:rPr>
              <a:t>White</a:t>
            </a: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endParaRPr lang="en-US" altLang="ja-JP" sz="1000" noProof="1">
              <a:solidFill>
                <a:srgbClr val="B2B2B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WordArt 8"/>
          <p:cNvSpPr>
            <a:spLocks noChangeArrowheads="1" noChangeShapeType="1" noTextEdit="1"/>
          </p:cNvSpPr>
          <p:nvPr/>
        </p:nvSpPr>
        <p:spPr bwMode="auto">
          <a:xfrm>
            <a:off x="611188" y="277813"/>
            <a:ext cx="2520950" cy="4616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noFill/>
                  <a:round/>
                  <a:headEnd/>
                  <a:tailEnd/>
                </a:ln>
                <a:solidFill>
                  <a:srgbClr val="0087E2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华文行楷"/>
                <a:ea typeface="华文行楷"/>
              </a:rPr>
              <a:t>Contents</a:t>
            </a:r>
            <a:endParaRPr lang="zh-CN" altLang="en-US" sz="3600" kern="10">
              <a:ln w="9525">
                <a:noFill/>
                <a:round/>
                <a:headEnd/>
                <a:tailEnd/>
              </a:ln>
              <a:solidFill>
                <a:srgbClr val="0087E2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68323" y="818886"/>
            <a:ext cx="280828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0" hangingPunct="0">
              <a:defRPr/>
            </a:pPr>
            <a:endParaRPr lang="zh-CN" alt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Font typeface="Wingdings" pitchFamily="2" charset="2"/>
        <a:buChar char="l"/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9" descr="p3_2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57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16958"/>
            <a:ext cx="8496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057015"/>
            <a:ext cx="7715250" cy="3918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5" y="4357687"/>
            <a:ext cx="1765300" cy="1238250"/>
            <a:chOff x="5805" y="1298"/>
            <a:chExt cx="111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174" y="1298"/>
              <a:ext cx="743" cy="917"/>
              <a:chOff x="5919" y="1253"/>
              <a:chExt cx="817" cy="1008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19872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Theme1</a:t>
              </a:r>
            </a:p>
          </p:txBody>
        </p:sp>
        <p:sp>
          <p:nvSpPr>
            <p:cNvPr id="119873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Theme2</a:t>
              </a:r>
            </a:p>
          </p:txBody>
        </p:sp>
        <p:sp>
          <p:nvSpPr>
            <p:cNvPr id="119874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Theme3</a:t>
              </a:r>
            </a:p>
          </p:txBody>
        </p:sp>
        <p:sp>
          <p:nvSpPr>
            <p:cNvPr id="119875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Theme4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+mn-cs"/>
              </a:rPr>
              <a:t>T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Arial" charset="0"/>
              </a:rPr>
              <a:t>itle: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黑体" pitchFamily="2" charset="-122"/>
              <a:cs typeface="+mn-cs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: 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Calibri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 Bold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32-35pt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：T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he theme blue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Subtitle: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ype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Calibri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20-22pt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：B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lack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Text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+mn-cs"/>
              </a:rPr>
              <a:t>(2-5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 Level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+mn-cs"/>
              </a:rPr>
              <a:t>)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Calibri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Size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18pt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Color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Black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6725" y="5442479"/>
            <a:ext cx="790575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ED3DAA6C-FD42-470E-A82C-90F7CA6B45DC}" type="slidenum">
              <a:rPr lang="zh-CN" altLang="en-US" b="1" kern="1200" smtClean="0">
                <a:solidFill>
                  <a:srgbClr val="FFFFFF"/>
                </a:solidFill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 kern="1200" dirty="0">
              <a:solidFill>
                <a:srgbClr val="FFFFFF"/>
              </a:solidFill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Arial Unicode MS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Calibri" pitchFamily="34" charset="0"/>
          <a:ea typeface="Arial Unicode MS" pitchFamily="34" charset="-122"/>
          <a:cs typeface="+mn-cs"/>
        </a:defRPr>
      </a:lvl1pPr>
      <a:lvl2pPr marL="742950" indent="-28575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u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2pPr>
      <a:lvl3pPr marL="1143000" indent="-2286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charset="0"/>
        <a:buChar char="–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charset="0"/>
        <a:buChar char="»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9" descr="p3_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7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16958"/>
            <a:ext cx="8496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057013"/>
            <a:ext cx="7715250" cy="3918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5" y="4357687"/>
            <a:ext cx="1765300" cy="1238250"/>
            <a:chOff x="5805" y="1298"/>
            <a:chExt cx="111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174" y="1298"/>
              <a:ext cx="743" cy="917"/>
              <a:chOff x="5919" y="1253"/>
              <a:chExt cx="817" cy="1008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1" lang="ja-JP" altLang="en-US" b="1" kern="1200">
                    <a:solidFill>
                      <a:srgbClr val="FFFFFF"/>
                    </a:solidFill>
                    <a:latin typeface="Times New Roman" pitchFamily="18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ja-JP" altLang="en-US" b="1" kern="1200">
                  <a:solidFill>
                    <a:srgbClr val="FFFFFF"/>
                  </a:solidFill>
                  <a:latin typeface="Times New Roman" pitchFamily="18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19872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Theme1</a:t>
              </a:r>
            </a:p>
          </p:txBody>
        </p:sp>
        <p:sp>
          <p:nvSpPr>
            <p:cNvPr id="119873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Theme2</a:t>
              </a:r>
            </a:p>
          </p:txBody>
        </p:sp>
        <p:sp>
          <p:nvSpPr>
            <p:cNvPr id="119874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Theme3</a:t>
              </a:r>
            </a:p>
          </p:txBody>
        </p:sp>
        <p:sp>
          <p:nvSpPr>
            <p:cNvPr id="119875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altLang="zh-CN" sz="800" i="1" kern="1200" dirty="0">
                  <a:solidFill>
                    <a:srgbClr val="B2B2B2"/>
                  </a:solidFill>
                  <a:latin typeface="Arial" charset="0"/>
                  <a:ea typeface="宋体" pitchFamily="2" charset="-122"/>
                  <a:cs typeface="+mn-cs"/>
                </a:rPr>
                <a:t>Theme4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+mn-cs"/>
              </a:rPr>
              <a:t>T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Arial" charset="0"/>
              </a:rPr>
              <a:t>itle: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黑体" pitchFamily="2" charset="-122"/>
              <a:cs typeface="+mn-cs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: 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Calibri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 Bold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32-35pt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：T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he theme blue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 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Subtitle: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ype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Calibri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ize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20-22pt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olor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：B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lack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Text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+mn-cs"/>
              </a:rPr>
              <a:t>(2-5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 Level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黑体" pitchFamily="2" charset="-122"/>
                <a:cs typeface="+mn-cs"/>
              </a:rPr>
              <a:t>)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Type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Calibri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Size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ja-JP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18pt</a:t>
            </a:r>
          </a:p>
          <a:p>
            <a:pPr algn="r" defTabSz="935038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Color</a:t>
            </a:r>
            <a:r>
              <a:rPr kumimoji="1" lang="en-US" altLang="en-US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：</a:t>
            </a:r>
            <a:r>
              <a:rPr kumimoji="1" lang="en-US" altLang="zh-CN" sz="1000" kern="1200" noProof="1">
                <a:solidFill>
                  <a:srgbClr val="FFFFFF">
                    <a:lumMod val="95000"/>
                  </a:srgbClr>
                </a:solidFill>
                <a:latin typeface="Arial" charset="0"/>
                <a:ea typeface="宋体" pitchFamily="2" charset="-122"/>
                <a:cs typeface="Arial" charset="0"/>
              </a:rPr>
              <a:t>Black</a:t>
            </a:r>
            <a:endParaRPr kumimoji="1" lang="en-US" altLang="ja-JP" sz="1000" kern="1200" noProof="1">
              <a:solidFill>
                <a:srgbClr val="FFFFFF">
                  <a:lumMod val="95000"/>
                </a:srgbClr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6718" y="5442479"/>
            <a:ext cx="790575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fld id="{ED3DAA6C-FD42-470E-A82C-90F7CA6B45DC}" type="slidenum">
              <a:rPr lang="zh-CN" altLang="en-US" b="1" kern="1200" smtClean="0">
                <a:solidFill>
                  <a:srgbClr val="FFFFFF"/>
                </a:solidFill>
                <a:ea typeface="宋体" pitchFamily="2" charset="-122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b="1" kern="1200" dirty="0">
              <a:solidFill>
                <a:srgbClr val="FFFFFF"/>
              </a:solidFill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Arial Unicode MS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n"/>
        <a:defRPr>
          <a:solidFill>
            <a:schemeClr val="tx1"/>
          </a:solidFill>
          <a:latin typeface="Calibri" pitchFamily="34" charset="0"/>
          <a:ea typeface="Arial Unicode MS" pitchFamily="34" charset="-122"/>
          <a:cs typeface="+mn-cs"/>
        </a:defRPr>
      </a:lvl1pPr>
      <a:lvl2pPr marL="742950" indent="-28575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u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2pPr>
      <a:lvl3pPr marL="1143000" indent="-2286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3pPr>
      <a:lvl4pPr marL="1600200" indent="-2286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charset="0"/>
        <a:buChar char="–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4pPr>
      <a:lvl5pPr marL="2057400" indent="-228600" algn="l" rtl="0" fontAlgn="base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charset="0"/>
        <a:buChar char="»"/>
        <a:defRPr sz="1600">
          <a:solidFill>
            <a:schemeClr val="tx1"/>
          </a:solidFill>
          <a:latin typeface="Calibri" pitchFamily="34" charset="0"/>
          <a:ea typeface="Arial Unicode MS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9" descr="p3_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72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216958"/>
            <a:ext cx="84963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057015"/>
            <a:ext cx="7715250" cy="39184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9324975" y="4357687"/>
            <a:ext cx="1765300" cy="1238250"/>
            <a:chOff x="5805" y="1298"/>
            <a:chExt cx="1112" cy="936"/>
          </a:xfrm>
        </p:grpSpPr>
        <p:grpSp>
          <p:nvGrpSpPr>
            <p:cNvPr id="3" name="Group 46"/>
            <p:cNvGrpSpPr>
              <a:grpSpLocks/>
            </p:cNvGrpSpPr>
            <p:nvPr/>
          </p:nvGrpSpPr>
          <p:grpSpPr bwMode="auto">
            <a:xfrm>
              <a:off x="6174" y="1298"/>
              <a:ext cx="743" cy="917"/>
              <a:chOff x="5919" y="1253"/>
              <a:chExt cx="817" cy="1008"/>
            </a:xfrm>
          </p:grpSpPr>
          <p:grpSp>
            <p:nvGrpSpPr>
              <p:cNvPr id="4" name="Group 47"/>
              <p:cNvGrpSpPr>
                <a:grpSpLocks/>
              </p:cNvGrpSpPr>
              <p:nvPr/>
            </p:nvGrpSpPr>
            <p:grpSpPr bwMode="auto">
              <a:xfrm>
                <a:off x="5919" y="1253"/>
                <a:ext cx="144" cy="1008"/>
                <a:chOff x="5919" y="1104"/>
                <a:chExt cx="144" cy="1008"/>
              </a:xfrm>
            </p:grpSpPr>
            <p:sp>
              <p:nvSpPr>
                <p:cNvPr id="53" name="Rectangle 52"/>
                <p:cNvSpPr/>
                <p:nvPr/>
              </p:nvSpPr>
              <p:spPr bwMode="auto">
                <a:xfrm>
                  <a:off x="5919" y="1104"/>
                  <a:ext cx="144" cy="144"/>
                </a:xfrm>
                <a:prstGeom prst="rect">
                  <a:avLst/>
                </a:prstGeom>
                <a:solidFill>
                  <a:srgbClr val="F08C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5919" y="1392"/>
                  <a:ext cx="144" cy="144"/>
                </a:xfrm>
                <a:prstGeom prst="rect">
                  <a:avLst/>
                </a:prstGeom>
                <a:solidFill>
                  <a:srgbClr val="E4007F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5919" y="1680"/>
                  <a:ext cx="144" cy="144"/>
                </a:xfrm>
                <a:prstGeom prst="rect">
                  <a:avLst/>
                </a:prstGeom>
                <a:solidFill>
                  <a:srgbClr val="696969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5919" y="1968"/>
                  <a:ext cx="144" cy="144"/>
                </a:xfrm>
                <a:prstGeom prst="rect">
                  <a:avLst/>
                </a:prstGeom>
                <a:solidFill>
                  <a:srgbClr val="FFF000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 eaLnBrk="0" hangingPunct="0">
                    <a:defRPr/>
                  </a:pPr>
                  <a:endParaRPr lang="ja-JP" altLang="en-US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144" y="1253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6144" y="1541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44" y="1829"/>
                <a:ext cx="144" cy="144"/>
              </a:xfrm>
              <a:prstGeom prst="rect">
                <a:avLst/>
              </a:prstGeom>
              <a:solidFill>
                <a:srgbClr val="CAD1A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144" y="2117"/>
                <a:ext cx="144" cy="144"/>
              </a:xfrm>
              <a:prstGeom prst="rect">
                <a:avLst/>
              </a:prstGeom>
              <a:solidFill>
                <a:srgbClr val="F08C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6365" y="1253"/>
                <a:ext cx="144" cy="144"/>
              </a:xfrm>
              <a:prstGeom prst="rect">
                <a:avLst/>
              </a:prstGeom>
              <a:solidFill>
                <a:srgbClr val="FFF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6365" y="1541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365" y="1829"/>
                <a:ext cx="144" cy="144"/>
              </a:xfrm>
              <a:prstGeom prst="rect">
                <a:avLst/>
              </a:prstGeom>
              <a:solidFill>
                <a:srgbClr val="005CA2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6365" y="2117"/>
                <a:ext cx="144" cy="144"/>
              </a:xfrm>
              <a:prstGeom prst="rect">
                <a:avLst/>
              </a:prstGeom>
              <a:solidFill>
                <a:srgbClr val="DD095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6592" y="1253"/>
                <a:ext cx="144" cy="144"/>
              </a:xfrm>
              <a:prstGeom prst="rect">
                <a:avLst/>
              </a:prstGeom>
              <a:solidFill>
                <a:srgbClr val="5F1987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592" y="1541"/>
                <a:ext cx="144" cy="144"/>
              </a:xfrm>
              <a:prstGeom prst="rect">
                <a:avLst/>
              </a:prstGeom>
              <a:solidFill>
                <a:srgbClr val="0087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6592" y="1829"/>
                <a:ext cx="144" cy="144"/>
              </a:xfrm>
              <a:prstGeom prst="rect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92" y="2117"/>
                <a:ext cx="144" cy="144"/>
              </a:xfrm>
              <a:prstGeom prst="rect">
                <a:avLst/>
              </a:prstGeom>
              <a:solidFill>
                <a:srgbClr val="00AFC0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ja-JP" altLang="en-US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9872" name="Text Box 64"/>
            <p:cNvSpPr txBox="1">
              <a:spLocks noChangeArrowheads="1"/>
            </p:cNvSpPr>
            <p:nvPr/>
          </p:nvSpPr>
          <p:spPr bwMode="auto">
            <a:xfrm>
              <a:off x="5805" y="1298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Theme1</a:t>
              </a:r>
            </a:p>
          </p:txBody>
        </p:sp>
        <p:sp>
          <p:nvSpPr>
            <p:cNvPr id="119873" name="Text Box 65"/>
            <p:cNvSpPr txBox="1">
              <a:spLocks noChangeArrowheads="1"/>
            </p:cNvSpPr>
            <p:nvPr/>
          </p:nvSpPr>
          <p:spPr bwMode="auto">
            <a:xfrm>
              <a:off x="5805" y="1570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Theme2</a:t>
              </a:r>
            </a:p>
          </p:txBody>
        </p:sp>
        <p:sp>
          <p:nvSpPr>
            <p:cNvPr id="119874" name="Text Box 66"/>
            <p:cNvSpPr txBox="1">
              <a:spLocks noChangeArrowheads="1"/>
            </p:cNvSpPr>
            <p:nvPr/>
          </p:nvSpPr>
          <p:spPr bwMode="auto">
            <a:xfrm>
              <a:off x="5805" y="1797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Theme3</a:t>
              </a:r>
            </a:p>
          </p:txBody>
        </p:sp>
        <p:sp>
          <p:nvSpPr>
            <p:cNvPr id="119875" name="Text Box 67"/>
            <p:cNvSpPr txBox="1">
              <a:spLocks noChangeArrowheads="1"/>
            </p:cNvSpPr>
            <p:nvPr/>
          </p:nvSpPr>
          <p:spPr bwMode="auto">
            <a:xfrm>
              <a:off x="5805" y="2069"/>
              <a:ext cx="363" cy="1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altLang="zh-CN" sz="800" i="1" dirty="0">
                  <a:solidFill>
                    <a:srgbClr val="B2B2B2"/>
                  </a:solidFill>
                  <a:latin typeface="Arial" pitchFamily="34" charset="0"/>
                </a:rPr>
                <a:t>Theme4</a:t>
              </a: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-2333625" y="4057386"/>
            <a:ext cx="2152650" cy="198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42" tIns="46725" rIns="93442" bIns="46725"/>
          <a:lstStyle/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</a:rPr>
              <a:t>T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itle: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ea typeface="黑体" pitchFamily="2" charset="-122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Calibri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Bold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32-35pt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：T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he theme blue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Subtitle: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ype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Calibri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ize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20-22pt</a:t>
            </a:r>
          </a:p>
          <a:p>
            <a:pPr algn="r" defTabSz="935038" eaLnBrk="0" hangingPunct="0">
              <a:defRPr/>
            </a:pP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olor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：B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lack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Text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</a:rPr>
              <a:t>(2-5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 Level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ea typeface="黑体" pitchFamily="2" charset="-122"/>
              </a:rPr>
              <a:t>)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Type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Calibri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18pt</a:t>
            </a:r>
          </a:p>
          <a:p>
            <a:pPr algn="r" defTabSz="935038" eaLnBrk="0" hangingPunct="0">
              <a:defRPr/>
            </a:pP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US" altLang="en-US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zh-CN" sz="1000" noProof="1">
                <a:solidFill>
                  <a:srgbClr val="FFFFFF">
                    <a:lumMod val="95000"/>
                  </a:srgbClr>
                </a:solidFill>
                <a:latin typeface="Arial" pitchFamily="34" charset="0"/>
                <a:cs typeface="Arial" pitchFamily="34" charset="0"/>
              </a:rPr>
              <a:t>Black</a:t>
            </a:r>
            <a:endParaRPr lang="en-US" altLang="ja-JP" sz="1000" noProof="1">
              <a:solidFill>
                <a:srgbClr val="FFFFFF">
                  <a:lumMod val="9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76725" y="5442479"/>
            <a:ext cx="790575" cy="2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1BE9E07-B0DF-4764-BE95-1133FC554599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Arial Unicode MS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Arial" pitchFamily="34" charset="0"/>
          <a:ea typeface="Arial Unicode MS" pitchFamily="34" charset="-122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u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2pPr>
      <a:lvl3pPr marL="11430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Wingdings" pitchFamily="2" charset="2"/>
        <a:buChar char="l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3pPr>
      <a:lvl4pPr marL="16002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pitchFamily="34" charset="0"/>
        <a:buChar char="–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4pPr>
      <a:lvl5pPr marL="2057400" indent="-228600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lr>
          <a:srgbClr val="0066FF"/>
        </a:buClr>
        <a:buSzPct val="80000"/>
        <a:buFont typeface="Arial" pitchFamily="34" charset="0"/>
        <a:buChar char="»"/>
        <a:defRPr sz="1600">
          <a:solidFill>
            <a:schemeClr val="tx1"/>
          </a:solidFill>
          <a:latin typeface="Arial" pitchFamily="34" charset="0"/>
          <a:ea typeface="Arial Unicode MS" pitchFamily="34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26" Type="http://schemas.openxmlformats.org/officeDocument/2006/relationships/image" Target="../media/image53.png"/><Relationship Id="rId39" Type="http://schemas.openxmlformats.org/officeDocument/2006/relationships/image" Target="../media/image66.jpeg"/><Relationship Id="rId21" Type="http://schemas.openxmlformats.org/officeDocument/2006/relationships/image" Target="../media/image48.jpeg"/><Relationship Id="rId34" Type="http://schemas.openxmlformats.org/officeDocument/2006/relationships/image" Target="../media/image61.png"/><Relationship Id="rId42" Type="http://schemas.openxmlformats.org/officeDocument/2006/relationships/image" Target="../media/image69.jpeg"/><Relationship Id="rId47" Type="http://schemas.openxmlformats.org/officeDocument/2006/relationships/image" Target="../media/image74.jpeg"/><Relationship Id="rId50" Type="http://schemas.openxmlformats.org/officeDocument/2006/relationships/image" Target="../media/image77.jpeg"/><Relationship Id="rId55" Type="http://schemas.openxmlformats.org/officeDocument/2006/relationships/image" Target="../media/image82.jpeg"/><Relationship Id="rId63" Type="http://schemas.openxmlformats.org/officeDocument/2006/relationships/image" Target="../media/image9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pn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24" Type="http://schemas.openxmlformats.org/officeDocument/2006/relationships/image" Target="../media/image51.jpeg"/><Relationship Id="rId32" Type="http://schemas.openxmlformats.org/officeDocument/2006/relationships/image" Target="../media/image59.jpeg"/><Relationship Id="rId37" Type="http://schemas.openxmlformats.org/officeDocument/2006/relationships/image" Target="../media/image64.jpeg"/><Relationship Id="rId40" Type="http://schemas.openxmlformats.org/officeDocument/2006/relationships/image" Target="../media/image67.jpe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8" Type="http://schemas.openxmlformats.org/officeDocument/2006/relationships/image" Target="../media/image85.jpeg"/><Relationship Id="rId66" Type="http://schemas.openxmlformats.org/officeDocument/2006/relationships/image" Target="../media/image93.jpe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28" Type="http://schemas.openxmlformats.org/officeDocument/2006/relationships/image" Target="../media/image55.jpeg"/><Relationship Id="rId36" Type="http://schemas.openxmlformats.org/officeDocument/2006/relationships/image" Target="../media/image63.jpeg"/><Relationship Id="rId49" Type="http://schemas.openxmlformats.org/officeDocument/2006/relationships/image" Target="../media/image76.png"/><Relationship Id="rId57" Type="http://schemas.openxmlformats.org/officeDocument/2006/relationships/image" Target="../media/image84.jpeg"/><Relationship Id="rId61" Type="http://schemas.openxmlformats.org/officeDocument/2006/relationships/image" Target="../media/image88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31" Type="http://schemas.openxmlformats.org/officeDocument/2006/relationships/image" Target="../media/image58.jpeg"/><Relationship Id="rId44" Type="http://schemas.openxmlformats.org/officeDocument/2006/relationships/image" Target="../media/image71.png"/><Relationship Id="rId52" Type="http://schemas.openxmlformats.org/officeDocument/2006/relationships/image" Target="../media/image79.jpeg"/><Relationship Id="rId60" Type="http://schemas.openxmlformats.org/officeDocument/2006/relationships/image" Target="../media/image87.jpeg"/><Relationship Id="rId65" Type="http://schemas.openxmlformats.org/officeDocument/2006/relationships/image" Target="../media/image9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Relationship Id="rId30" Type="http://schemas.openxmlformats.org/officeDocument/2006/relationships/image" Target="../media/image57.png"/><Relationship Id="rId35" Type="http://schemas.openxmlformats.org/officeDocument/2006/relationships/image" Target="../media/image62.jpeg"/><Relationship Id="rId43" Type="http://schemas.openxmlformats.org/officeDocument/2006/relationships/image" Target="../media/image70.jpe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64" Type="http://schemas.openxmlformats.org/officeDocument/2006/relationships/image" Target="../media/image91.jpeg"/><Relationship Id="rId8" Type="http://schemas.openxmlformats.org/officeDocument/2006/relationships/image" Target="../media/image35.jpeg"/><Relationship Id="rId51" Type="http://schemas.openxmlformats.org/officeDocument/2006/relationships/image" Target="../media/image78.jpe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jpeg"/><Relationship Id="rId33" Type="http://schemas.openxmlformats.org/officeDocument/2006/relationships/image" Target="../media/image60.jpeg"/><Relationship Id="rId38" Type="http://schemas.openxmlformats.org/officeDocument/2006/relationships/image" Target="../media/image65.jpeg"/><Relationship Id="rId46" Type="http://schemas.openxmlformats.org/officeDocument/2006/relationships/image" Target="../media/image73.jpeg"/><Relationship Id="rId59" Type="http://schemas.openxmlformats.org/officeDocument/2006/relationships/image" Target="../media/image86.jpeg"/><Relationship Id="rId67" Type="http://schemas.openxmlformats.org/officeDocument/2006/relationships/image" Target="../media/image94.jpeg"/><Relationship Id="rId20" Type="http://schemas.openxmlformats.org/officeDocument/2006/relationships/image" Target="../media/image47.jpeg"/><Relationship Id="rId41" Type="http://schemas.openxmlformats.org/officeDocument/2006/relationships/image" Target="../media/image68.png"/><Relationship Id="rId54" Type="http://schemas.openxmlformats.org/officeDocument/2006/relationships/image" Target="../media/image81.jpeg"/><Relationship Id="rId62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.jpeg"/><Relationship Id="rId18" Type="http://schemas.openxmlformats.org/officeDocument/2006/relationships/image" Target="../media/image30.png"/><Relationship Id="rId26" Type="http://schemas.openxmlformats.org/officeDocument/2006/relationships/image" Target="../media/image115.jpeg"/><Relationship Id="rId39" Type="http://schemas.openxmlformats.org/officeDocument/2006/relationships/image" Target="../media/image127.jpeg"/><Relationship Id="rId21" Type="http://schemas.openxmlformats.org/officeDocument/2006/relationships/image" Target="../media/image110.jpeg"/><Relationship Id="rId34" Type="http://schemas.openxmlformats.org/officeDocument/2006/relationships/image" Target="../media/image122.jpeg"/><Relationship Id="rId42" Type="http://schemas.openxmlformats.org/officeDocument/2006/relationships/image" Target="../media/image130.jpeg"/><Relationship Id="rId47" Type="http://schemas.openxmlformats.org/officeDocument/2006/relationships/image" Target="../media/image135.jpeg"/><Relationship Id="rId50" Type="http://schemas.openxmlformats.org/officeDocument/2006/relationships/image" Target="../media/image138.jpeg"/><Relationship Id="rId55" Type="http://schemas.openxmlformats.org/officeDocument/2006/relationships/image" Target="../media/image142.jpeg"/><Relationship Id="rId63" Type="http://schemas.openxmlformats.org/officeDocument/2006/relationships/image" Target="../media/image146.jpeg"/><Relationship Id="rId68" Type="http://schemas.openxmlformats.org/officeDocument/2006/relationships/image" Target="../media/image150.png"/><Relationship Id="rId7" Type="http://schemas.openxmlformats.org/officeDocument/2006/relationships/image" Target="../media/image97.jpeg"/><Relationship Id="rId71" Type="http://schemas.openxmlformats.org/officeDocument/2006/relationships/image" Target="../media/image15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6.jpeg"/><Relationship Id="rId29" Type="http://schemas.openxmlformats.org/officeDocument/2006/relationships/image" Target="../media/image117.jpeg"/><Relationship Id="rId11" Type="http://schemas.openxmlformats.org/officeDocument/2006/relationships/image" Target="../media/image101.jpeg"/><Relationship Id="rId24" Type="http://schemas.openxmlformats.org/officeDocument/2006/relationships/image" Target="../media/image113.jpeg"/><Relationship Id="rId32" Type="http://schemas.openxmlformats.org/officeDocument/2006/relationships/image" Target="../media/image120.jpeg"/><Relationship Id="rId37" Type="http://schemas.openxmlformats.org/officeDocument/2006/relationships/image" Target="../media/image125.png"/><Relationship Id="rId40" Type="http://schemas.openxmlformats.org/officeDocument/2006/relationships/image" Target="../media/image128.jpeg"/><Relationship Id="rId45" Type="http://schemas.openxmlformats.org/officeDocument/2006/relationships/image" Target="../media/image133.png"/><Relationship Id="rId53" Type="http://schemas.openxmlformats.org/officeDocument/2006/relationships/image" Target="../media/image68.png"/><Relationship Id="rId58" Type="http://schemas.openxmlformats.org/officeDocument/2006/relationships/image" Target="../media/image73.jpeg"/><Relationship Id="rId66" Type="http://schemas.openxmlformats.org/officeDocument/2006/relationships/image" Target="../media/image148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23" Type="http://schemas.openxmlformats.org/officeDocument/2006/relationships/image" Target="../media/image112.jpeg"/><Relationship Id="rId28" Type="http://schemas.openxmlformats.org/officeDocument/2006/relationships/image" Target="../media/image41.jpeg"/><Relationship Id="rId36" Type="http://schemas.openxmlformats.org/officeDocument/2006/relationships/image" Target="../media/image124.jpeg"/><Relationship Id="rId49" Type="http://schemas.openxmlformats.org/officeDocument/2006/relationships/image" Target="../media/image137.jpeg"/><Relationship Id="rId57" Type="http://schemas.openxmlformats.org/officeDocument/2006/relationships/image" Target="../media/image72.png"/><Relationship Id="rId61" Type="http://schemas.openxmlformats.org/officeDocument/2006/relationships/image" Target="../media/image76.png"/><Relationship Id="rId10" Type="http://schemas.openxmlformats.org/officeDocument/2006/relationships/image" Target="../media/image100.png"/><Relationship Id="rId19" Type="http://schemas.openxmlformats.org/officeDocument/2006/relationships/image" Target="../media/image108.png"/><Relationship Id="rId31" Type="http://schemas.openxmlformats.org/officeDocument/2006/relationships/image" Target="../media/image119.jpeg"/><Relationship Id="rId44" Type="http://schemas.openxmlformats.org/officeDocument/2006/relationships/image" Target="../media/image132.jpeg"/><Relationship Id="rId52" Type="http://schemas.openxmlformats.org/officeDocument/2006/relationships/image" Target="../media/image140.jpeg"/><Relationship Id="rId60" Type="http://schemas.openxmlformats.org/officeDocument/2006/relationships/image" Target="../media/image145.png"/><Relationship Id="rId65" Type="http://schemas.openxmlformats.org/officeDocument/2006/relationships/image" Target="../media/image147.png"/><Relationship Id="rId73" Type="http://schemas.openxmlformats.org/officeDocument/2006/relationships/image" Target="../media/image155.png"/><Relationship Id="rId4" Type="http://schemas.openxmlformats.org/officeDocument/2006/relationships/image" Target="../media/image40.jpeg"/><Relationship Id="rId9" Type="http://schemas.openxmlformats.org/officeDocument/2006/relationships/image" Target="../media/image99.png"/><Relationship Id="rId14" Type="http://schemas.openxmlformats.org/officeDocument/2006/relationships/image" Target="../media/image104.jpe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Relationship Id="rId30" Type="http://schemas.openxmlformats.org/officeDocument/2006/relationships/image" Target="../media/image118.jpeg"/><Relationship Id="rId35" Type="http://schemas.openxmlformats.org/officeDocument/2006/relationships/image" Target="../media/image123.jpeg"/><Relationship Id="rId43" Type="http://schemas.openxmlformats.org/officeDocument/2006/relationships/image" Target="../media/image131.jpeg"/><Relationship Id="rId48" Type="http://schemas.openxmlformats.org/officeDocument/2006/relationships/image" Target="../media/image136.jpeg"/><Relationship Id="rId56" Type="http://schemas.openxmlformats.org/officeDocument/2006/relationships/image" Target="../media/image143.png"/><Relationship Id="rId64" Type="http://schemas.openxmlformats.org/officeDocument/2006/relationships/image" Target="../media/image79.jpeg"/><Relationship Id="rId69" Type="http://schemas.openxmlformats.org/officeDocument/2006/relationships/image" Target="../media/image151.jpeg"/><Relationship Id="rId8" Type="http://schemas.openxmlformats.org/officeDocument/2006/relationships/image" Target="../media/image98.jpeg"/><Relationship Id="rId51" Type="http://schemas.openxmlformats.org/officeDocument/2006/relationships/image" Target="../media/image139.jpeg"/><Relationship Id="rId72" Type="http://schemas.openxmlformats.org/officeDocument/2006/relationships/image" Target="../media/image154.png"/><Relationship Id="rId3" Type="http://schemas.openxmlformats.org/officeDocument/2006/relationships/image" Target="../media/image35.jpeg"/><Relationship Id="rId12" Type="http://schemas.openxmlformats.org/officeDocument/2006/relationships/image" Target="../media/image102.jpeg"/><Relationship Id="rId17" Type="http://schemas.openxmlformats.org/officeDocument/2006/relationships/image" Target="../media/image107.jpeg"/><Relationship Id="rId25" Type="http://schemas.openxmlformats.org/officeDocument/2006/relationships/image" Target="../media/image114.jpeg"/><Relationship Id="rId33" Type="http://schemas.openxmlformats.org/officeDocument/2006/relationships/image" Target="../media/image121.jpeg"/><Relationship Id="rId38" Type="http://schemas.openxmlformats.org/officeDocument/2006/relationships/image" Target="../media/image126.jpeg"/><Relationship Id="rId46" Type="http://schemas.openxmlformats.org/officeDocument/2006/relationships/image" Target="../media/image134.jpeg"/><Relationship Id="rId59" Type="http://schemas.openxmlformats.org/officeDocument/2006/relationships/image" Target="../media/image144.jpeg"/><Relationship Id="rId67" Type="http://schemas.openxmlformats.org/officeDocument/2006/relationships/image" Target="../media/image149.jpeg"/><Relationship Id="rId20" Type="http://schemas.openxmlformats.org/officeDocument/2006/relationships/image" Target="../media/image109.jpeg"/><Relationship Id="rId41" Type="http://schemas.openxmlformats.org/officeDocument/2006/relationships/image" Target="../media/image129.png"/><Relationship Id="rId54" Type="http://schemas.openxmlformats.org/officeDocument/2006/relationships/image" Target="../media/image141.jpeg"/><Relationship Id="rId62" Type="http://schemas.openxmlformats.org/officeDocument/2006/relationships/image" Target="../media/image77.jpeg"/><Relationship Id="rId70" Type="http://schemas.openxmlformats.org/officeDocument/2006/relationships/image" Target="../media/image1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7" Type="http://schemas.openxmlformats.org/officeDocument/2006/relationships/image" Target="../media/image1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jpeg"/><Relationship Id="rId5" Type="http://schemas.openxmlformats.org/officeDocument/2006/relationships/image" Target="../media/image15.jpe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64.jpeg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2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66.png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jpeg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jpeg"/><Relationship Id="rId3" Type="http://schemas.openxmlformats.org/officeDocument/2006/relationships/image" Target="../media/image171.jpeg"/><Relationship Id="rId7" Type="http://schemas.openxmlformats.org/officeDocument/2006/relationships/image" Target="../media/image175.emf"/><Relationship Id="rId12" Type="http://schemas.openxmlformats.org/officeDocument/2006/relationships/image" Target="../media/image180.jpeg"/><Relationship Id="rId17" Type="http://schemas.openxmlformats.org/officeDocument/2006/relationships/image" Target="../media/image185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4.wmf"/><Relationship Id="rId11" Type="http://schemas.openxmlformats.org/officeDocument/2006/relationships/image" Target="../media/image179.jpeg"/><Relationship Id="rId5" Type="http://schemas.openxmlformats.org/officeDocument/2006/relationships/image" Target="../media/image173.wmf"/><Relationship Id="rId15" Type="http://schemas.openxmlformats.org/officeDocument/2006/relationships/image" Target="../media/image183.jpeg"/><Relationship Id="rId10" Type="http://schemas.openxmlformats.org/officeDocument/2006/relationships/image" Target="../media/image178.emf"/><Relationship Id="rId4" Type="http://schemas.openxmlformats.org/officeDocument/2006/relationships/image" Target="../media/image172.wmf"/><Relationship Id="rId9" Type="http://schemas.openxmlformats.org/officeDocument/2006/relationships/image" Target="../media/image177.emf"/><Relationship Id="rId14" Type="http://schemas.openxmlformats.org/officeDocument/2006/relationships/image" Target="../media/image1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6.png"/><Relationship Id="rId7" Type="http://schemas.openxmlformats.org/officeDocument/2006/relationships/image" Target="../media/image18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88.jpeg"/><Relationship Id="rId11" Type="http://schemas.openxmlformats.org/officeDocument/2006/relationships/image" Target="../media/image193.jpeg"/><Relationship Id="rId5" Type="http://schemas.openxmlformats.org/officeDocument/2006/relationships/image" Target="../media/image187.png"/><Relationship Id="rId10" Type="http://schemas.openxmlformats.org/officeDocument/2006/relationships/image" Target="../media/image192.jpeg"/><Relationship Id="rId4" Type="http://schemas.openxmlformats.org/officeDocument/2006/relationships/image" Target="../media/image17.jpeg"/><Relationship Id="rId9" Type="http://schemas.openxmlformats.org/officeDocument/2006/relationships/image" Target="../media/image1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6.jpeg"/><Relationship Id="rId5" Type="http://schemas.openxmlformats.org/officeDocument/2006/relationships/image" Target="../media/image190.wmf"/><Relationship Id="rId4" Type="http://schemas.openxmlformats.org/officeDocument/2006/relationships/image" Target="../media/image19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9.jpeg"/><Relationship Id="rId5" Type="http://schemas.openxmlformats.org/officeDocument/2006/relationships/image" Target="../media/image198.png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2.jpeg"/><Relationship Id="rId4" Type="http://schemas.openxmlformats.org/officeDocument/2006/relationships/image" Target="../media/image20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emf"/><Relationship Id="rId13" Type="http://schemas.openxmlformats.org/officeDocument/2006/relationships/image" Target="../media/image213.emf"/><Relationship Id="rId18" Type="http://schemas.openxmlformats.org/officeDocument/2006/relationships/image" Target="../media/image218.png"/><Relationship Id="rId3" Type="http://schemas.openxmlformats.org/officeDocument/2006/relationships/image" Target="../media/image203.jpeg"/><Relationship Id="rId7" Type="http://schemas.openxmlformats.org/officeDocument/2006/relationships/image" Target="../media/image207.jpeg"/><Relationship Id="rId12" Type="http://schemas.openxmlformats.org/officeDocument/2006/relationships/image" Target="../media/image212.emf"/><Relationship Id="rId17" Type="http://schemas.openxmlformats.org/officeDocument/2006/relationships/image" Target="../media/image217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6.jpeg"/><Relationship Id="rId11" Type="http://schemas.openxmlformats.org/officeDocument/2006/relationships/image" Target="../media/image211.emf"/><Relationship Id="rId5" Type="http://schemas.openxmlformats.org/officeDocument/2006/relationships/image" Target="../media/image205.jpeg"/><Relationship Id="rId15" Type="http://schemas.openxmlformats.org/officeDocument/2006/relationships/image" Target="../media/image215.emf"/><Relationship Id="rId10" Type="http://schemas.openxmlformats.org/officeDocument/2006/relationships/image" Target="../media/image210.emf"/><Relationship Id="rId19" Type="http://schemas.openxmlformats.org/officeDocument/2006/relationships/image" Target="../media/image219.png"/><Relationship Id="rId4" Type="http://schemas.openxmlformats.org/officeDocument/2006/relationships/image" Target="../media/image204.jpeg"/><Relationship Id="rId9" Type="http://schemas.openxmlformats.org/officeDocument/2006/relationships/image" Target="../media/image209.emf"/><Relationship Id="rId14" Type="http://schemas.openxmlformats.org/officeDocument/2006/relationships/image" Target="../media/image2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em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5814" y="1477720"/>
            <a:ext cx="7772400" cy="1225021"/>
          </a:xfrm>
        </p:spPr>
        <p:txBody>
          <a:bodyPr/>
          <a:lstStyle/>
          <a:p>
            <a:r>
              <a:rPr lang="en-US" altLang="zh-CN" sz="3600" dirty="0" smtClean="0"/>
              <a:t>C-RAN:  innovative solution for “green” radio access networks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57158" y="2714624"/>
            <a:ext cx="8072494" cy="10199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ITU Workshop “Moving to a Green Economy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through </a:t>
            </a:r>
            <a:r>
              <a:rPr lang="en-US" dirty="0"/>
              <a:t>ICT Standards</a:t>
            </a:r>
            <a:r>
              <a:rPr lang="en-US" dirty="0" smtClean="0"/>
              <a:t>”  - Rome, 8 </a:t>
            </a:r>
            <a:r>
              <a:rPr lang="en-US" altLang="zh-CN" dirty="0" smtClean="0"/>
              <a:t>Sept 2011</a:t>
            </a: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 bwMode="auto">
          <a:xfrm>
            <a:off x="571472" y="4429136"/>
            <a:ext cx="8072494" cy="10199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Marco </a:t>
            </a: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Carugi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, ZTE Corporation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2400" b="1" kern="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2"/>
              </a:rPr>
              <a:t>Marco.Carugi@zte.com.cn</a:t>
            </a:r>
            <a:endParaRPr kumimoji="0" lang="zh-CN" altLang="en-US" sz="2400" b="1" i="0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C-RAN Reduces Site Rooms by 10 Times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456" name="TextBox 455"/>
          <p:cNvSpPr txBox="1"/>
          <p:nvPr/>
        </p:nvSpPr>
        <p:spPr>
          <a:xfrm>
            <a:off x="401740" y="3470162"/>
            <a:ext cx="38845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Traditional </a:t>
            </a:r>
            <a:r>
              <a:rPr lang="en-US" altLang="zh-CN" sz="20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+ Equipment Room at each Site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+ Air Conditioner, Transmission</a:t>
            </a:r>
          </a:p>
          <a:p>
            <a:pPr>
              <a:lnSpc>
                <a:spcPct val="120000"/>
              </a:lnSpc>
            </a:pP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 + Difficult for Site Acquisition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+ Long Site Construction Period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+ Complex Transmission routes</a:t>
            </a:r>
            <a:endParaRPr lang="zh-CN" altLang="en-US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4536944" y="3470146"/>
            <a:ext cx="44642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C-RAN :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- Only Equipment Rooms for BBU Hotel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- No Air Conditioner and Transmission at Site </a:t>
            </a:r>
          </a:p>
          <a:p>
            <a:pPr>
              <a:lnSpc>
                <a:spcPct val="120000"/>
              </a:lnSpc>
            </a:pP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 - Easy Site Acquisition</a:t>
            </a:r>
          </a:p>
          <a:p>
            <a:pPr>
              <a:lnSpc>
                <a:spcPct val="120000"/>
              </a:lnSpc>
            </a:pP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 - Less Civil Work, Fast Deployment</a:t>
            </a:r>
          </a:p>
          <a:p>
            <a:pPr>
              <a:lnSpc>
                <a:spcPct val="120000"/>
              </a:lnSpc>
            </a:pP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 - Simplified and Flat Transmission </a:t>
            </a: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Topology</a:t>
            </a:r>
            <a:endParaRPr lang="zh-CN" altLang="en-US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endParaRPr lang="zh-CN" altLang="en-US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458" name="组合 457"/>
          <p:cNvGrpSpPr/>
          <p:nvPr/>
        </p:nvGrpSpPr>
        <p:grpSpPr>
          <a:xfrm>
            <a:off x="71455" y="841276"/>
            <a:ext cx="8929687" cy="2587728"/>
            <a:chOff x="71439" y="841276"/>
            <a:chExt cx="8929687" cy="2659166"/>
          </a:xfrm>
        </p:grpSpPr>
        <p:grpSp>
          <p:nvGrpSpPr>
            <p:cNvPr id="4" name="组合 315"/>
            <p:cNvGrpSpPr>
              <a:grpSpLocks/>
            </p:cNvGrpSpPr>
            <p:nvPr/>
          </p:nvGrpSpPr>
          <p:grpSpPr bwMode="auto">
            <a:xfrm>
              <a:off x="401722" y="881250"/>
              <a:ext cx="3694152" cy="2619192"/>
              <a:chOff x="214277" y="1582133"/>
              <a:chExt cx="7715309" cy="4918701"/>
            </a:xfrm>
          </p:grpSpPr>
          <p:pic>
            <p:nvPicPr>
              <p:cNvPr id="5" name="Picture 81" descr="7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285852" y="2857496"/>
                <a:ext cx="3357586" cy="982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组合 84"/>
              <p:cNvGrpSpPr>
                <a:grpSpLocks/>
              </p:cNvGrpSpPr>
              <p:nvPr/>
            </p:nvGrpSpPr>
            <p:grpSpPr bwMode="auto">
              <a:xfrm>
                <a:off x="4643438" y="3714755"/>
                <a:ext cx="500065" cy="642943"/>
                <a:chOff x="6143636" y="3714752"/>
                <a:chExt cx="1285875" cy="1214440"/>
              </a:xfrm>
            </p:grpSpPr>
            <p:pic>
              <p:nvPicPr>
                <p:cNvPr id="297" name="Picture 259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98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99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301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302" name="六边形 301"/>
                    <p:cNvSpPr/>
                    <p:nvPr/>
                  </p:nvSpPr>
                  <p:spPr bwMode="auto">
                    <a:xfrm rot="1594534">
                      <a:off x="2932423" y="2645602"/>
                      <a:ext cx="352981" cy="309071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303" name="六边形 24"/>
                    <p:cNvSpPr/>
                    <p:nvPr/>
                  </p:nvSpPr>
                  <p:spPr bwMode="auto">
                    <a:xfrm rot="1594534">
                      <a:off x="3241281" y="2634757"/>
                      <a:ext cx="364015" cy="314495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30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05" name="矩形 26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306" name="矩形 305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307" name="矩形 28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308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9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300" name="任意多边形 15"/>
                  <p:cNvSpPr/>
                  <p:nvPr/>
                </p:nvSpPr>
                <p:spPr bwMode="auto">
                  <a:xfrm>
                    <a:off x="3596339" y="4287616"/>
                    <a:ext cx="102307" cy="156040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sp>
            <p:nvSpPr>
              <p:cNvPr id="7" name="Text Box 56"/>
              <p:cNvSpPr txBox="1">
                <a:spLocks noChangeArrowheads="1"/>
              </p:cNvSpPr>
              <p:nvPr/>
            </p:nvSpPr>
            <p:spPr bwMode="auto">
              <a:xfrm>
                <a:off x="1464313" y="3055734"/>
                <a:ext cx="3192851" cy="294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4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IP Backbone</a:t>
                </a:r>
                <a:endParaRPr kumimoji="0" lang="en-US" altLang="zh-CN" sz="14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grpSp>
            <p:nvGrpSpPr>
              <p:cNvPr id="8" name="组合 85"/>
              <p:cNvGrpSpPr>
                <a:grpSpLocks/>
              </p:cNvGrpSpPr>
              <p:nvPr/>
            </p:nvGrpSpPr>
            <p:grpSpPr bwMode="auto">
              <a:xfrm>
                <a:off x="4572000" y="4572008"/>
                <a:ext cx="857256" cy="857256"/>
                <a:chOff x="6143636" y="3714752"/>
                <a:chExt cx="1285875" cy="1214440"/>
              </a:xfrm>
            </p:grpSpPr>
            <p:pic>
              <p:nvPicPr>
                <p:cNvPr id="284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85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86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88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89" name="六边形 288"/>
                    <p:cNvSpPr/>
                    <p:nvPr/>
                  </p:nvSpPr>
                  <p:spPr bwMode="auto">
                    <a:xfrm rot="1594534">
                      <a:off x="2924267" y="2647386"/>
                      <a:ext cx="360334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90" name="六边形 289"/>
                    <p:cNvSpPr/>
                    <p:nvPr/>
                  </p:nvSpPr>
                  <p:spPr bwMode="auto">
                    <a:xfrm rot="1594534">
                      <a:off x="3245993" y="2635187"/>
                      <a:ext cx="353901" cy="31313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9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92" name="矩形 291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93" name="矩形 292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94" name="矩形 293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95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96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87" name="任意多边形 89"/>
                  <p:cNvSpPr/>
                  <p:nvPr/>
                </p:nvSpPr>
                <p:spPr bwMode="auto">
                  <a:xfrm>
                    <a:off x="3593584" y="4286895"/>
                    <a:ext cx="104437" cy="158151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grpSp>
            <p:nvGrpSpPr>
              <p:cNvPr id="9" name="组合 99"/>
              <p:cNvGrpSpPr>
                <a:grpSpLocks/>
              </p:cNvGrpSpPr>
              <p:nvPr/>
            </p:nvGrpSpPr>
            <p:grpSpPr bwMode="auto">
              <a:xfrm>
                <a:off x="5786446" y="5072074"/>
                <a:ext cx="1500198" cy="1428760"/>
                <a:chOff x="6143636" y="3714752"/>
                <a:chExt cx="1285875" cy="1214440"/>
              </a:xfrm>
            </p:grpSpPr>
            <p:pic>
              <p:nvPicPr>
                <p:cNvPr id="271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72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73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75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76" name="六边形 275"/>
                    <p:cNvSpPr/>
                    <p:nvPr/>
                  </p:nvSpPr>
                  <p:spPr bwMode="auto">
                    <a:xfrm rot="1594534">
                      <a:off x="2928661" y="2644389"/>
                      <a:ext cx="360334" cy="309888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77" name="六边形 276"/>
                    <p:cNvSpPr/>
                    <p:nvPr/>
                  </p:nvSpPr>
                  <p:spPr bwMode="auto">
                    <a:xfrm rot="1594534">
                      <a:off x="3244872" y="2634628"/>
                      <a:ext cx="360334" cy="312327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7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79" name="矩形 278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80" name="矩形 279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81" name="矩形 280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82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83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74" name="任意多边形 273"/>
                  <p:cNvSpPr/>
                  <p:nvPr/>
                </p:nvSpPr>
                <p:spPr bwMode="auto">
                  <a:xfrm>
                    <a:off x="3593427" y="4285829"/>
                    <a:ext cx="105148" cy="159416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10" name="直接连接符 939"/>
              <p:cNvCxnSpPr>
                <a:cxnSpLocks noChangeShapeType="1"/>
                <a:endCxn id="302" idx="2"/>
              </p:cNvCxnSpPr>
              <p:nvPr/>
            </p:nvCxnSpPr>
            <p:spPr bwMode="auto">
              <a:xfrm>
                <a:off x="4214810" y="3714752"/>
                <a:ext cx="483106" cy="418749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cxnSp>
            <p:nvCxnSpPr>
              <p:cNvPr id="11" name="直接连接符 940"/>
              <p:cNvCxnSpPr>
                <a:cxnSpLocks noChangeShapeType="1"/>
                <a:stCxn id="289" idx="1"/>
              </p:cNvCxnSpPr>
              <p:nvPr/>
            </p:nvCxnSpPr>
            <p:spPr bwMode="auto">
              <a:xfrm flipH="1" flipV="1">
                <a:off x="3897313" y="3761543"/>
                <a:ext cx="841721" cy="1493661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cxnSp>
            <p:nvCxnSpPr>
              <p:cNvPr id="12" name="直接连接符 941"/>
              <p:cNvCxnSpPr>
                <a:cxnSpLocks noChangeShapeType="1"/>
                <a:stCxn id="290" idx="2"/>
                <a:endCxn id="276" idx="2"/>
              </p:cNvCxnSpPr>
              <p:nvPr/>
            </p:nvCxnSpPr>
            <p:spPr bwMode="auto">
              <a:xfrm rot="16200000" flipH="1">
                <a:off x="5068397" y="5102343"/>
                <a:ext cx="728399" cy="1034573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13" name="组合 130"/>
              <p:cNvGrpSpPr>
                <a:grpSpLocks/>
              </p:cNvGrpSpPr>
              <p:nvPr/>
            </p:nvGrpSpPr>
            <p:grpSpPr bwMode="auto">
              <a:xfrm>
                <a:off x="5143504" y="3071813"/>
                <a:ext cx="500065" cy="642943"/>
                <a:chOff x="6143636" y="3714752"/>
                <a:chExt cx="1285875" cy="1214440"/>
              </a:xfrm>
            </p:grpSpPr>
            <p:pic>
              <p:nvPicPr>
                <p:cNvPr id="258" name="Picture 259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59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60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62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63" name="六边形 262"/>
                    <p:cNvSpPr/>
                    <p:nvPr/>
                  </p:nvSpPr>
                  <p:spPr bwMode="auto">
                    <a:xfrm rot="1594534">
                      <a:off x="2934355" y="2645397"/>
                      <a:ext cx="352981" cy="309071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64" name="六边形 263"/>
                    <p:cNvSpPr/>
                    <p:nvPr/>
                  </p:nvSpPr>
                  <p:spPr bwMode="auto">
                    <a:xfrm rot="1594534">
                      <a:off x="3243213" y="2634552"/>
                      <a:ext cx="364008" cy="314495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6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66" name="矩形 265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67" name="矩形 140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68" name="矩形 141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69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70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61" name="任意多边形 260"/>
                  <p:cNvSpPr/>
                  <p:nvPr/>
                </p:nvSpPr>
                <p:spPr bwMode="auto">
                  <a:xfrm>
                    <a:off x="3597826" y="4287457"/>
                    <a:ext cx="102307" cy="156040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pic>
            <p:nvPicPr>
              <p:cNvPr id="14" name="Picture 81" descr="7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EEECE1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0800000">
                <a:off x="785787" y="2285991"/>
                <a:ext cx="2500330" cy="45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1" descr="CSCF4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447341" y="1988119"/>
                <a:ext cx="550031" cy="56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 Box 72"/>
              <p:cNvSpPr txBox="1">
                <a:spLocks noChangeArrowheads="1"/>
              </p:cNvSpPr>
              <p:nvPr/>
            </p:nvSpPr>
            <p:spPr bwMode="auto">
              <a:xfrm>
                <a:off x="1016718" y="1582133"/>
                <a:ext cx="1123962" cy="413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MME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pic>
            <p:nvPicPr>
              <p:cNvPr id="17" name="Picture 73" descr="MGW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124049" y="1976427"/>
                <a:ext cx="423392" cy="436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74"/>
              <p:cNvSpPr txBox="1">
                <a:spLocks noChangeArrowheads="1"/>
              </p:cNvSpPr>
              <p:nvPr/>
            </p:nvSpPr>
            <p:spPr bwMode="auto">
              <a:xfrm>
                <a:off x="1938434" y="1582133"/>
                <a:ext cx="1465462" cy="404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xGW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pic>
            <p:nvPicPr>
              <p:cNvPr id="19" name="Picture 76" descr="HLR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1003996" y="2109634"/>
                <a:ext cx="355347" cy="366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Text Box 77"/>
              <p:cNvSpPr txBox="1">
                <a:spLocks noChangeArrowheads="1"/>
              </p:cNvSpPr>
              <p:nvPr/>
            </p:nvSpPr>
            <p:spPr bwMode="auto">
              <a:xfrm>
                <a:off x="351748" y="1861225"/>
                <a:ext cx="1117331" cy="234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HSS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pic>
            <p:nvPicPr>
              <p:cNvPr id="21" name="Picture 78" descr="HLR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714613" y="2214554"/>
                <a:ext cx="355347" cy="366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 Box 79"/>
              <p:cNvSpPr txBox="1">
                <a:spLocks noChangeArrowheads="1"/>
              </p:cNvSpPr>
              <p:nvPr/>
            </p:nvSpPr>
            <p:spPr bwMode="auto">
              <a:xfrm>
                <a:off x="2813733" y="1984024"/>
                <a:ext cx="1186958" cy="258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PCRF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cxnSp>
            <p:nvCxnSpPr>
              <p:cNvPr id="23" name="直接连接符 952"/>
              <p:cNvCxnSpPr>
                <a:cxnSpLocks noChangeShapeType="1"/>
                <a:endCxn id="262" idx="1"/>
              </p:cNvCxnSpPr>
              <p:nvPr/>
            </p:nvCxnSpPr>
            <p:spPr bwMode="auto">
              <a:xfrm>
                <a:off x="4643438" y="3348850"/>
                <a:ext cx="500066" cy="204116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24" name="组合 150"/>
              <p:cNvGrpSpPr>
                <a:grpSpLocks/>
              </p:cNvGrpSpPr>
              <p:nvPr/>
            </p:nvGrpSpPr>
            <p:grpSpPr bwMode="auto">
              <a:xfrm>
                <a:off x="5929322" y="3357562"/>
                <a:ext cx="785818" cy="857256"/>
                <a:chOff x="6143636" y="3714752"/>
                <a:chExt cx="1285875" cy="1214440"/>
              </a:xfrm>
            </p:grpSpPr>
            <p:pic>
              <p:nvPicPr>
                <p:cNvPr id="245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46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47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49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50" name="六边形 249"/>
                    <p:cNvSpPr/>
                    <p:nvPr/>
                  </p:nvSpPr>
                  <p:spPr bwMode="auto">
                    <a:xfrm rot="1594534">
                      <a:off x="2928997" y="2647099"/>
                      <a:ext cx="357996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51" name="六边形 250"/>
                    <p:cNvSpPr/>
                    <p:nvPr/>
                  </p:nvSpPr>
                  <p:spPr bwMode="auto">
                    <a:xfrm rot="1594534">
                      <a:off x="3244876" y="2634900"/>
                      <a:ext cx="357992" cy="31313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53" name="矩形 252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54" name="矩形 253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55" name="矩形 254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56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57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48" name="任意多边形 154"/>
                  <p:cNvSpPr/>
                  <p:nvPr/>
                </p:nvSpPr>
                <p:spPr bwMode="auto">
                  <a:xfrm>
                    <a:off x="3591360" y="4286672"/>
                    <a:ext cx="108507" cy="158151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25" name="直接连接符 954"/>
              <p:cNvCxnSpPr>
                <a:cxnSpLocks noChangeShapeType="1"/>
                <a:stCxn id="264" idx="2"/>
                <a:endCxn id="250" idx="2"/>
              </p:cNvCxnSpPr>
              <p:nvPr/>
            </p:nvCxnSpPr>
            <p:spPr bwMode="auto">
              <a:xfrm rot="16200000" flipH="1">
                <a:off x="5510085" y="3405292"/>
                <a:ext cx="330248" cy="679445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26" name="组合 165"/>
              <p:cNvGrpSpPr>
                <a:grpSpLocks/>
              </p:cNvGrpSpPr>
              <p:nvPr/>
            </p:nvGrpSpPr>
            <p:grpSpPr bwMode="auto">
              <a:xfrm>
                <a:off x="7000892" y="3786190"/>
                <a:ext cx="928694" cy="1071570"/>
                <a:chOff x="6143636" y="3714752"/>
                <a:chExt cx="1285875" cy="1214440"/>
              </a:xfrm>
            </p:grpSpPr>
            <p:pic>
              <p:nvPicPr>
                <p:cNvPr id="232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33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34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36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37" name="六边形 236"/>
                    <p:cNvSpPr/>
                    <p:nvPr/>
                  </p:nvSpPr>
                  <p:spPr bwMode="auto">
                    <a:xfrm rot="1594534">
                      <a:off x="2926415" y="2644890"/>
                      <a:ext cx="362312" cy="309075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38" name="六边形 237"/>
                    <p:cNvSpPr/>
                    <p:nvPr/>
                  </p:nvSpPr>
                  <p:spPr bwMode="auto">
                    <a:xfrm rot="1594534">
                      <a:off x="3247152" y="2635131"/>
                      <a:ext cx="356374" cy="312327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3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 cstate="print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0" name="矩形 239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41" name="矩形 240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42" name="矩形 241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43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44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35" name="任意多边形 234"/>
                  <p:cNvSpPr/>
                  <p:nvPr/>
                </p:nvSpPr>
                <p:spPr bwMode="auto">
                  <a:xfrm>
                    <a:off x="3591035" y="4286220"/>
                    <a:ext cx="105585" cy="159415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27" name="直接连接符 956"/>
              <p:cNvCxnSpPr>
                <a:cxnSpLocks noChangeShapeType="1"/>
                <a:stCxn id="251" idx="2"/>
                <a:endCxn id="237" idx="2"/>
              </p:cNvCxnSpPr>
              <p:nvPr/>
            </p:nvCxnSpPr>
            <p:spPr bwMode="auto">
              <a:xfrm rot="16200000" flipH="1">
                <a:off x="6389461" y="3886127"/>
                <a:ext cx="560606" cy="863810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28" name="组合 180"/>
              <p:cNvGrpSpPr>
                <a:grpSpLocks/>
              </p:cNvGrpSpPr>
              <p:nvPr/>
            </p:nvGrpSpPr>
            <p:grpSpPr bwMode="auto">
              <a:xfrm>
                <a:off x="3857624" y="2214554"/>
                <a:ext cx="357191" cy="500066"/>
                <a:chOff x="6143636" y="3714752"/>
                <a:chExt cx="1285875" cy="1214440"/>
              </a:xfrm>
            </p:grpSpPr>
            <p:pic>
              <p:nvPicPr>
                <p:cNvPr id="219" name="Picture 259"/>
                <p:cNvPicPr>
                  <a:picLocks noChangeAspect="1" noChangeArrowheads="1"/>
                </p:cNvPicPr>
                <p:nvPr/>
              </p:nvPicPr>
              <p:blipFill>
                <a:blip r:embed="rId2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20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21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23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24" name="六边形 223"/>
                    <p:cNvSpPr/>
                    <p:nvPr/>
                  </p:nvSpPr>
                  <p:spPr bwMode="auto">
                    <a:xfrm rot="1594534">
                      <a:off x="2937615" y="2643197"/>
                      <a:ext cx="355180" cy="31371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25" name="六边形 224"/>
                    <p:cNvSpPr/>
                    <p:nvPr/>
                  </p:nvSpPr>
                  <p:spPr bwMode="auto">
                    <a:xfrm rot="1594534">
                      <a:off x="3246471" y="2636224"/>
                      <a:ext cx="355180" cy="31372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2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7" name="矩形 226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28" name="矩形 227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29" name="矩形 228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30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31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7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22" name="任意多边形 221"/>
                  <p:cNvSpPr/>
                  <p:nvPr/>
                </p:nvSpPr>
                <p:spPr bwMode="auto">
                  <a:xfrm>
                    <a:off x="3596929" y="4288156"/>
                    <a:ext cx="107426" cy="157245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29" name="直接连接符 958"/>
              <p:cNvCxnSpPr>
                <a:cxnSpLocks noChangeShapeType="1"/>
                <a:endCxn id="224" idx="2"/>
              </p:cNvCxnSpPr>
              <p:nvPr/>
            </p:nvCxnSpPr>
            <p:spPr bwMode="auto">
              <a:xfrm flipV="1">
                <a:off x="3500430" y="2611650"/>
                <a:ext cx="424731" cy="237134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30" name="组合 195"/>
              <p:cNvGrpSpPr>
                <a:grpSpLocks/>
              </p:cNvGrpSpPr>
              <p:nvPr/>
            </p:nvGrpSpPr>
            <p:grpSpPr bwMode="auto">
              <a:xfrm>
                <a:off x="4943040" y="2657037"/>
                <a:ext cx="428627" cy="571504"/>
                <a:chOff x="6143636" y="3714752"/>
                <a:chExt cx="1285875" cy="1214440"/>
              </a:xfrm>
            </p:grpSpPr>
            <p:pic>
              <p:nvPicPr>
                <p:cNvPr id="206" name="Picture 259"/>
                <p:cNvPicPr>
                  <a:picLocks noChangeAspect="1" noChangeArrowheads="1"/>
                </p:cNvPicPr>
                <p:nvPr/>
              </p:nvPicPr>
              <p:blipFill>
                <a:blip r:embed="rId2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07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208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210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11" name="六边形 210"/>
                    <p:cNvSpPr/>
                    <p:nvPr/>
                  </p:nvSpPr>
                  <p:spPr bwMode="auto">
                    <a:xfrm rot="1594534">
                      <a:off x="2929840" y="2643186"/>
                      <a:ext cx="360335" cy="31110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212" name="六边形 211"/>
                    <p:cNvSpPr/>
                    <p:nvPr/>
                  </p:nvSpPr>
                  <p:spPr bwMode="auto">
                    <a:xfrm rot="1594534">
                      <a:off x="3238699" y="2618785"/>
                      <a:ext cx="360335" cy="323310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1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9">
                      <a:grayscl/>
                    </a:blip>
                    <a:srcRect b="331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14" name="矩形 213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15" name="矩形 205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16" name="矩形 206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17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0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18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1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209" name="任意多边形 208"/>
                  <p:cNvSpPr/>
                  <p:nvPr/>
                </p:nvSpPr>
                <p:spPr bwMode="auto">
                  <a:xfrm>
                    <a:off x="3592922" y="4272559"/>
                    <a:ext cx="109409" cy="170803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31" name="直接连接符 960"/>
              <p:cNvCxnSpPr>
                <a:cxnSpLocks noChangeShapeType="1"/>
                <a:endCxn id="211" idx="2"/>
              </p:cNvCxnSpPr>
              <p:nvPr/>
            </p:nvCxnSpPr>
            <p:spPr bwMode="auto">
              <a:xfrm flipV="1">
                <a:off x="4442979" y="3030025"/>
                <a:ext cx="546762" cy="4692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32" name="组合 215"/>
              <p:cNvGrpSpPr>
                <a:grpSpLocks/>
              </p:cNvGrpSpPr>
              <p:nvPr/>
            </p:nvGrpSpPr>
            <p:grpSpPr bwMode="auto">
              <a:xfrm>
                <a:off x="3071802" y="3857631"/>
                <a:ext cx="571505" cy="642943"/>
                <a:chOff x="6143636" y="3714752"/>
                <a:chExt cx="1285875" cy="1214440"/>
              </a:xfrm>
            </p:grpSpPr>
            <p:pic>
              <p:nvPicPr>
                <p:cNvPr id="193" name="Picture 259"/>
                <p:cNvPicPr>
                  <a:picLocks noChangeAspect="1" noChangeArrowheads="1"/>
                </p:cNvPicPr>
                <p:nvPr/>
              </p:nvPicPr>
              <p:blipFill>
                <a:blip r:embed="rId3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94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95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97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98" name="六边形 197"/>
                    <p:cNvSpPr/>
                    <p:nvPr/>
                  </p:nvSpPr>
                  <p:spPr bwMode="auto">
                    <a:xfrm rot="1594534">
                      <a:off x="2931076" y="2645646"/>
                      <a:ext cx="357119" cy="309071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99" name="六边形 198"/>
                    <p:cNvSpPr/>
                    <p:nvPr/>
                  </p:nvSpPr>
                  <p:spPr bwMode="auto">
                    <a:xfrm rot="1594534">
                      <a:off x="3239933" y="2634802"/>
                      <a:ext cx="366768" cy="314495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20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3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01" name="矩形 200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02" name="矩形 201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203" name="矩形 202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204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205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5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96" name="任意多边形 195"/>
                  <p:cNvSpPr/>
                  <p:nvPr/>
                </p:nvSpPr>
                <p:spPr bwMode="auto">
                  <a:xfrm>
                    <a:off x="3588897" y="4287651"/>
                    <a:ext cx="111900" cy="156040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33" name="直接连接符 962"/>
              <p:cNvCxnSpPr>
                <a:cxnSpLocks noChangeShapeType="1"/>
              </p:cNvCxnSpPr>
              <p:nvPr/>
            </p:nvCxnSpPr>
            <p:spPr bwMode="auto">
              <a:xfrm rot="16200000" flipH="1">
                <a:off x="3170396" y="3901914"/>
                <a:ext cx="407336" cy="33016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34" name="组合 230"/>
              <p:cNvGrpSpPr>
                <a:grpSpLocks/>
              </p:cNvGrpSpPr>
              <p:nvPr/>
            </p:nvGrpSpPr>
            <p:grpSpPr bwMode="auto">
              <a:xfrm>
                <a:off x="2857488" y="4429129"/>
                <a:ext cx="785818" cy="785817"/>
                <a:chOff x="6143636" y="3714752"/>
                <a:chExt cx="1285875" cy="1214440"/>
              </a:xfrm>
            </p:grpSpPr>
            <p:pic>
              <p:nvPicPr>
                <p:cNvPr id="180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81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82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84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85" name="六边形 184"/>
                    <p:cNvSpPr/>
                    <p:nvPr/>
                  </p:nvSpPr>
                  <p:spPr bwMode="auto">
                    <a:xfrm rot="1594534">
                      <a:off x="2925490" y="2642508"/>
                      <a:ext cx="357992" cy="310552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86" name="六边形 185"/>
                    <p:cNvSpPr/>
                    <p:nvPr/>
                  </p:nvSpPr>
                  <p:spPr bwMode="auto">
                    <a:xfrm rot="1594534">
                      <a:off x="3241365" y="2633636"/>
                      <a:ext cx="357996" cy="314990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87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6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88" name="矩形 187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89" name="矩形 188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90" name="矩形 189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91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7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2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8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83" name="任意多边形 182"/>
                  <p:cNvSpPr/>
                  <p:nvPr/>
                </p:nvSpPr>
                <p:spPr bwMode="auto">
                  <a:xfrm>
                    <a:off x="3588650" y="4287128"/>
                    <a:ext cx="108507" cy="158726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35" name="直接连接符 964"/>
              <p:cNvCxnSpPr>
                <a:cxnSpLocks noChangeShapeType="1"/>
                <a:endCxn id="185" idx="1"/>
              </p:cNvCxnSpPr>
              <p:nvPr/>
            </p:nvCxnSpPr>
            <p:spPr bwMode="auto">
              <a:xfrm rot="16200000" flipH="1">
                <a:off x="2469282" y="4335567"/>
                <a:ext cx="1040856" cy="50130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36" name="组合 247"/>
              <p:cNvGrpSpPr>
                <a:grpSpLocks/>
              </p:cNvGrpSpPr>
              <p:nvPr/>
            </p:nvGrpSpPr>
            <p:grpSpPr bwMode="auto">
              <a:xfrm>
                <a:off x="2000232" y="4000507"/>
                <a:ext cx="500065" cy="642943"/>
                <a:chOff x="6143636" y="3714752"/>
                <a:chExt cx="1285875" cy="1214440"/>
              </a:xfrm>
            </p:grpSpPr>
            <p:pic>
              <p:nvPicPr>
                <p:cNvPr id="167" name="Picture 259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68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69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71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72" name="六边形 171"/>
                    <p:cNvSpPr/>
                    <p:nvPr/>
                  </p:nvSpPr>
                  <p:spPr bwMode="auto">
                    <a:xfrm rot="1594534">
                      <a:off x="2934869" y="2645691"/>
                      <a:ext cx="352981" cy="309071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73" name="六边形 172"/>
                    <p:cNvSpPr/>
                    <p:nvPr/>
                  </p:nvSpPr>
                  <p:spPr bwMode="auto">
                    <a:xfrm rot="1594534">
                      <a:off x="3243727" y="2634846"/>
                      <a:ext cx="364008" cy="314495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7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75" name="矩形 174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76" name="矩形 175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77" name="矩形 176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78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79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70" name="任意多边形 169"/>
                  <p:cNvSpPr/>
                  <p:nvPr/>
                </p:nvSpPr>
                <p:spPr bwMode="auto">
                  <a:xfrm>
                    <a:off x="3598224" y="4287686"/>
                    <a:ext cx="102307" cy="156040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37" name="直接连接符 966"/>
              <p:cNvCxnSpPr>
                <a:cxnSpLocks noChangeShapeType="1"/>
              </p:cNvCxnSpPr>
              <p:nvPr/>
            </p:nvCxnSpPr>
            <p:spPr bwMode="auto">
              <a:xfrm rot="5400000">
                <a:off x="2250289" y="4065661"/>
                <a:ext cx="529479" cy="113417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38" name="组合 264"/>
              <p:cNvGrpSpPr>
                <a:grpSpLocks/>
              </p:cNvGrpSpPr>
              <p:nvPr/>
            </p:nvGrpSpPr>
            <p:grpSpPr bwMode="auto">
              <a:xfrm>
                <a:off x="1000100" y="3571876"/>
                <a:ext cx="357191" cy="571504"/>
                <a:chOff x="6143636" y="3714752"/>
                <a:chExt cx="1285875" cy="1214440"/>
              </a:xfrm>
            </p:grpSpPr>
            <p:pic>
              <p:nvPicPr>
                <p:cNvPr id="154" name="Picture 259"/>
                <p:cNvPicPr>
                  <a:picLocks noChangeAspect="1" noChangeArrowheads="1"/>
                </p:cNvPicPr>
                <p:nvPr/>
              </p:nvPicPr>
              <p:blipFill>
                <a:blip r:embed="rId3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5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56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58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59" name="六边形 158"/>
                    <p:cNvSpPr/>
                    <p:nvPr/>
                  </p:nvSpPr>
                  <p:spPr bwMode="auto">
                    <a:xfrm rot="1594534">
                      <a:off x="2935485" y="2644769"/>
                      <a:ext cx="355180" cy="31110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60" name="六边形 159"/>
                    <p:cNvSpPr/>
                    <p:nvPr/>
                  </p:nvSpPr>
                  <p:spPr bwMode="auto">
                    <a:xfrm rot="1594534">
                      <a:off x="3244341" y="2632569"/>
                      <a:ext cx="355180" cy="31110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6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0" cstate="print">
                      <a:grayscl/>
                    </a:blip>
                    <a:srcRect b="751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62" name="矩形 161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63" name="矩形 162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64" name="矩形 163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65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1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66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2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57" name="任意多边形 156"/>
                  <p:cNvSpPr/>
                  <p:nvPr/>
                </p:nvSpPr>
                <p:spPr bwMode="auto">
                  <a:xfrm>
                    <a:off x="3595283" y="4283279"/>
                    <a:ext cx="107426" cy="161314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39" name="直接连接符 968"/>
              <p:cNvCxnSpPr>
                <a:cxnSpLocks noChangeShapeType="1"/>
                <a:endCxn id="157" idx="2"/>
              </p:cNvCxnSpPr>
              <p:nvPr/>
            </p:nvCxnSpPr>
            <p:spPr bwMode="auto">
              <a:xfrm rot="10800000" flipV="1">
                <a:off x="1327306" y="3571876"/>
                <a:ext cx="601489" cy="34364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40" name="组合 282"/>
              <p:cNvGrpSpPr>
                <a:grpSpLocks/>
              </p:cNvGrpSpPr>
              <p:nvPr/>
            </p:nvGrpSpPr>
            <p:grpSpPr bwMode="auto">
              <a:xfrm>
                <a:off x="4429129" y="1928799"/>
                <a:ext cx="285753" cy="428627"/>
                <a:chOff x="6143636" y="3714752"/>
                <a:chExt cx="1285875" cy="1214440"/>
              </a:xfrm>
            </p:grpSpPr>
            <p:pic>
              <p:nvPicPr>
                <p:cNvPr id="141" name="Picture 259"/>
                <p:cNvPicPr>
                  <a:picLocks noChangeAspect="1" noChangeArrowheads="1"/>
                </p:cNvPicPr>
                <p:nvPr/>
              </p:nvPicPr>
              <p:blipFill>
                <a:blip r:embed="rId4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42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43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45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46" name="六边形 145"/>
                    <p:cNvSpPr/>
                    <p:nvPr/>
                  </p:nvSpPr>
                  <p:spPr bwMode="auto">
                    <a:xfrm rot="1594534">
                      <a:off x="2915560" y="2641622"/>
                      <a:ext cx="366773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47" name="六边形 146"/>
                    <p:cNvSpPr/>
                    <p:nvPr/>
                  </p:nvSpPr>
                  <p:spPr bwMode="auto">
                    <a:xfrm rot="1594534">
                      <a:off x="3243725" y="2633491"/>
                      <a:ext cx="347463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4">
                      <a:grayscl/>
                    </a:blip>
                    <a:srcRect b="14285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49" name="矩形 148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50" name="矩形 149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51" name="矩形 150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52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53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6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44" name="任意多边形 143"/>
                  <p:cNvSpPr/>
                  <p:nvPr/>
                </p:nvSpPr>
                <p:spPr bwMode="auto">
                  <a:xfrm>
                    <a:off x="3591821" y="4282414"/>
                    <a:ext cx="104443" cy="164477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41" name="直接连接符 970"/>
              <p:cNvCxnSpPr>
                <a:cxnSpLocks noChangeShapeType="1"/>
                <a:stCxn id="222" idx="2"/>
                <a:endCxn id="147" idx="2"/>
              </p:cNvCxnSpPr>
              <p:nvPr/>
            </p:nvCxnSpPr>
            <p:spPr bwMode="auto">
              <a:xfrm flipV="1">
                <a:off x="4184823" y="2266433"/>
                <a:ext cx="351266" cy="248813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42" name="组合 298"/>
              <p:cNvGrpSpPr>
                <a:grpSpLocks/>
              </p:cNvGrpSpPr>
              <p:nvPr/>
            </p:nvGrpSpPr>
            <p:grpSpPr bwMode="auto">
              <a:xfrm>
                <a:off x="5286385" y="1928799"/>
                <a:ext cx="285753" cy="428627"/>
                <a:chOff x="6143636" y="3714752"/>
                <a:chExt cx="1285875" cy="1214440"/>
              </a:xfrm>
            </p:grpSpPr>
            <p:pic>
              <p:nvPicPr>
                <p:cNvPr id="128" name="Picture 259"/>
                <p:cNvPicPr>
                  <a:picLocks noChangeAspect="1" noChangeArrowheads="1"/>
                </p:cNvPicPr>
                <p:nvPr/>
              </p:nvPicPr>
              <p:blipFill>
                <a:blip r:embed="rId4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29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30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32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33" name="六边形 132"/>
                    <p:cNvSpPr/>
                    <p:nvPr/>
                  </p:nvSpPr>
                  <p:spPr bwMode="auto">
                    <a:xfrm rot="1594534">
                      <a:off x="2924096" y="2641622"/>
                      <a:ext cx="366760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34" name="六边形 133"/>
                    <p:cNvSpPr/>
                    <p:nvPr/>
                  </p:nvSpPr>
                  <p:spPr bwMode="auto">
                    <a:xfrm rot="1594534">
                      <a:off x="3252249" y="2633491"/>
                      <a:ext cx="347463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3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4">
                      <a:grayscl/>
                    </a:blip>
                    <a:srcRect b="14285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36" name="矩形 135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37" name="矩形 136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38" name="矩形 137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39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40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6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31" name="任意多边形 130"/>
                  <p:cNvSpPr/>
                  <p:nvPr/>
                </p:nvSpPr>
                <p:spPr bwMode="auto">
                  <a:xfrm>
                    <a:off x="3598418" y="4282414"/>
                    <a:ext cx="104433" cy="164477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43" name="直接连接符 972"/>
              <p:cNvCxnSpPr>
                <a:cxnSpLocks noChangeShapeType="1"/>
              </p:cNvCxnSpPr>
              <p:nvPr/>
            </p:nvCxnSpPr>
            <p:spPr bwMode="auto">
              <a:xfrm flipV="1">
                <a:off x="4000496" y="2214556"/>
                <a:ext cx="1285886" cy="71437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44" name="组合 315"/>
              <p:cNvGrpSpPr>
                <a:grpSpLocks/>
              </p:cNvGrpSpPr>
              <p:nvPr/>
            </p:nvGrpSpPr>
            <p:grpSpPr bwMode="auto">
              <a:xfrm>
                <a:off x="5857889" y="2643179"/>
                <a:ext cx="285753" cy="428627"/>
                <a:chOff x="6143636" y="3714752"/>
                <a:chExt cx="1285875" cy="1214440"/>
              </a:xfrm>
            </p:grpSpPr>
            <p:pic>
              <p:nvPicPr>
                <p:cNvPr id="115" name="Picture 259"/>
                <p:cNvPicPr>
                  <a:picLocks noChangeAspect="1" noChangeArrowheads="1"/>
                </p:cNvPicPr>
                <p:nvPr/>
              </p:nvPicPr>
              <p:blipFill>
                <a:blip r:embed="rId4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16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17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19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20" name="六边形 119"/>
                    <p:cNvSpPr/>
                    <p:nvPr/>
                  </p:nvSpPr>
                  <p:spPr bwMode="auto">
                    <a:xfrm rot="1594534">
                      <a:off x="2916909" y="2641960"/>
                      <a:ext cx="366760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21" name="六边形 120"/>
                    <p:cNvSpPr/>
                    <p:nvPr/>
                  </p:nvSpPr>
                  <p:spPr bwMode="auto">
                    <a:xfrm rot="1594534">
                      <a:off x="3245063" y="2633829"/>
                      <a:ext cx="347463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2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4">
                      <a:grayscl/>
                    </a:blip>
                    <a:srcRect b="14285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23" name="矩形 122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24" name="矩形 123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25" name="矩形 124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26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27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6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18" name="任意多边形 117"/>
                  <p:cNvSpPr/>
                  <p:nvPr/>
                </p:nvSpPr>
                <p:spPr bwMode="auto">
                  <a:xfrm>
                    <a:off x="3592864" y="4282677"/>
                    <a:ext cx="104433" cy="164477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45" name="直接连接符 974"/>
              <p:cNvCxnSpPr>
                <a:cxnSpLocks noChangeShapeType="1"/>
              </p:cNvCxnSpPr>
              <p:nvPr/>
            </p:nvCxnSpPr>
            <p:spPr bwMode="auto">
              <a:xfrm flipV="1">
                <a:off x="5371673" y="2928936"/>
                <a:ext cx="486213" cy="109306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46" name="组合 331"/>
              <p:cNvGrpSpPr>
                <a:grpSpLocks/>
              </p:cNvGrpSpPr>
              <p:nvPr/>
            </p:nvGrpSpPr>
            <p:grpSpPr bwMode="auto">
              <a:xfrm>
                <a:off x="6786582" y="1785923"/>
                <a:ext cx="214315" cy="428627"/>
                <a:chOff x="6143636" y="3714752"/>
                <a:chExt cx="1285875" cy="1214440"/>
              </a:xfrm>
            </p:grpSpPr>
            <p:pic>
              <p:nvPicPr>
                <p:cNvPr id="102" name="Picture 259"/>
                <p:cNvPicPr>
                  <a:picLocks noChangeAspect="1" noChangeArrowheads="1"/>
                </p:cNvPicPr>
                <p:nvPr/>
              </p:nvPicPr>
              <p:blipFill>
                <a:blip r:embed="rId4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3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104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106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07" name="六边形 106"/>
                    <p:cNvSpPr/>
                    <p:nvPr/>
                  </p:nvSpPr>
                  <p:spPr bwMode="auto">
                    <a:xfrm rot="1594534">
                      <a:off x="2913253" y="2641555"/>
                      <a:ext cx="360331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108" name="六边形 107"/>
                    <p:cNvSpPr/>
                    <p:nvPr/>
                  </p:nvSpPr>
                  <p:spPr bwMode="auto">
                    <a:xfrm rot="1594534">
                      <a:off x="3247838" y="2633424"/>
                      <a:ext cx="360331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10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8" cstate="print">
                      <a:grayscl/>
                    </a:blip>
                    <a:srcRect b="14285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10" name="矩形 109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11" name="矩形 110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112" name="矩形 111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13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14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0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105" name="任意多边形 104"/>
                  <p:cNvSpPr/>
                  <p:nvPr/>
                </p:nvSpPr>
                <p:spPr bwMode="auto">
                  <a:xfrm>
                    <a:off x="3590036" y="4282362"/>
                    <a:ext cx="119357" cy="164477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47" name="直接连接符 976"/>
              <p:cNvCxnSpPr>
                <a:cxnSpLocks noChangeShapeType="1"/>
              </p:cNvCxnSpPr>
              <p:nvPr/>
            </p:nvCxnSpPr>
            <p:spPr bwMode="auto">
              <a:xfrm flipV="1">
                <a:off x="4357686" y="2016038"/>
                <a:ext cx="2475588" cy="984334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48" name="组合 348"/>
              <p:cNvGrpSpPr>
                <a:grpSpLocks/>
              </p:cNvGrpSpPr>
              <p:nvPr/>
            </p:nvGrpSpPr>
            <p:grpSpPr bwMode="auto">
              <a:xfrm>
                <a:off x="7286649" y="1928799"/>
                <a:ext cx="285753" cy="428627"/>
                <a:chOff x="6143636" y="3714752"/>
                <a:chExt cx="1285875" cy="1214440"/>
              </a:xfrm>
            </p:grpSpPr>
            <p:pic>
              <p:nvPicPr>
                <p:cNvPr id="89" name="Picture 259"/>
                <p:cNvPicPr>
                  <a:picLocks noChangeAspect="1" noChangeArrowheads="1"/>
                </p:cNvPicPr>
                <p:nvPr/>
              </p:nvPicPr>
              <p:blipFill>
                <a:blip r:embed="rId4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90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91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93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94" name="六边形 93"/>
                    <p:cNvSpPr/>
                    <p:nvPr/>
                  </p:nvSpPr>
                  <p:spPr bwMode="auto">
                    <a:xfrm rot="1594534">
                      <a:off x="2918247" y="2641622"/>
                      <a:ext cx="366773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95" name="六边形 94"/>
                    <p:cNvSpPr/>
                    <p:nvPr/>
                  </p:nvSpPr>
                  <p:spPr bwMode="auto">
                    <a:xfrm rot="1594534">
                      <a:off x="3246412" y="2633491"/>
                      <a:ext cx="347463" cy="309073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9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4">
                      <a:grayscl/>
                    </a:blip>
                    <a:srcRect b="14285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97" name="矩形 96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98" name="矩形 97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99" name="矩形 98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100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5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01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6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92" name="任意多边形 91"/>
                  <p:cNvSpPr/>
                  <p:nvPr/>
                </p:nvSpPr>
                <p:spPr bwMode="auto">
                  <a:xfrm>
                    <a:off x="3593898" y="4282414"/>
                    <a:ext cx="104443" cy="164477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49" name="直接连接符 978"/>
              <p:cNvCxnSpPr>
                <a:cxnSpLocks noChangeShapeType="1"/>
                <a:endCxn id="94" idx="2"/>
              </p:cNvCxnSpPr>
              <p:nvPr/>
            </p:nvCxnSpPr>
            <p:spPr bwMode="auto">
              <a:xfrm>
                <a:off x="6966196" y="2062900"/>
                <a:ext cx="347060" cy="192723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50" name="组合 365"/>
              <p:cNvGrpSpPr>
                <a:grpSpLocks/>
              </p:cNvGrpSpPr>
              <p:nvPr/>
            </p:nvGrpSpPr>
            <p:grpSpPr bwMode="auto">
              <a:xfrm>
                <a:off x="214277" y="4357694"/>
                <a:ext cx="500065" cy="571504"/>
                <a:chOff x="6143636" y="3714752"/>
                <a:chExt cx="1285875" cy="1214440"/>
              </a:xfrm>
            </p:grpSpPr>
            <p:pic>
              <p:nvPicPr>
                <p:cNvPr id="76" name="Picture 259"/>
                <p:cNvPicPr>
                  <a:picLocks noChangeAspect="1" noChangeArrowheads="1"/>
                </p:cNvPicPr>
                <p:nvPr/>
              </p:nvPicPr>
              <p:blipFill>
                <a:blip r:embed="rId5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77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78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80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81" name="六边形 80"/>
                    <p:cNvSpPr/>
                    <p:nvPr/>
                  </p:nvSpPr>
                  <p:spPr bwMode="auto">
                    <a:xfrm rot="1594534">
                      <a:off x="2931158" y="2645050"/>
                      <a:ext cx="352981" cy="31110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82" name="六边形 81"/>
                    <p:cNvSpPr/>
                    <p:nvPr/>
                  </p:nvSpPr>
                  <p:spPr bwMode="auto">
                    <a:xfrm rot="1594534">
                      <a:off x="3240016" y="2632849"/>
                      <a:ext cx="364015" cy="311109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8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2">
                      <a:grayscl/>
                    </a:blip>
                    <a:srcRect b="331"/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84" name="矩形 83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85" name="矩形 84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86" name="矩形 85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87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88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4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79" name="任意多边形 78"/>
                  <p:cNvSpPr/>
                  <p:nvPr/>
                </p:nvSpPr>
                <p:spPr bwMode="auto">
                  <a:xfrm>
                    <a:off x="3595361" y="4283498"/>
                    <a:ext cx="102307" cy="161314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51" name="直接连接符 980"/>
              <p:cNvCxnSpPr>
                <a:cxnSpLocks noChangeShapeType="1"/>
                <a:stCxn id="68" idx="2"/>
              </p:cNvCxnSpPr>
              <p:nvPr/>
            </p:nvCxnSpPr>
            <p:spPr bwMode="auto">
              <a:xfrm rot="5400000" flipH="1">
                <a:off x="902461" y="4515984"/>
                <a:ext cx="197996" cy="681584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52" name="组合 380"/>
              <p:cNvGrpSpPr>
                <a:grpSpLocks/>
              </p:cNvGrpSpPr>
              <p:nvPr/>
            </p:nvGrpSpPr>
            <p:grpSpPr bwMode="auto">
              <a:xfrm>
                <a:off x="1285847" y="4357691"/>
                <a:ext cx="571503" cy="785817"/>
                <a:chOff x="6143636" y="3714752"/>
                <a:chExt cx="1285875" cy="1214440"/>
              </a:xfrm>
            </p:grpSpPr>
            <p:pic>
              <p:nvPicPr>
                <p:cNvPr id="63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86512" y="3714752"/>
                  <a:ext cx="629796" cy="78589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4" name="组合 73"/>
                <p:cNvGrpSpPr>
                  <a:grpSpLocks/>
                </p:cNvGrpSpPr>
                <p:nvPr/>
              </p:nvGrpSpPr>
              <p:grpSpPr bwMode="auto">
                <a:xfrm>
                  <a:off x="6143636" y="3929066"/>
                  <a:ext cx="1285875" cy="1000126"/>
                  <a:chOff x="2520921" y="3929061"/>
                  <a:chExt cx="1285875" cy="1000126"/>
                </a:xfrm>
              </p:grpSpPr>
              <p:grpSp>
                <p:nvGrpSpPr>
                  <p:cNvPr id="65" name="组合 54"/>
                  <p:cNvGrpSpPr>
                    <a:grpSpLocks/>
                  </p:cNvGrpSpPr>
                  <p:nvPr/>
                </p:nvGrpSpPr>
                <p:grpSpPr bwMode="auto">
                  <a:xfrm>
                    <a:off x="2520921" y="3929061"/>
                    <a:ext cx="1285875" cy="1000126"/>
                    <a:chOff x="2765424" y="2000240"/>
                    <a:chExt cx="1663700" cy="1285884"/>
                  </a:xfrm>
                </p:grpSpPr>
                <p:sp>
                  <p:nvSpPr>
                    <p:cNvPr id="67" name="AutoShap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5424" y="2500306"/>
                      <a:ext cx="1663700" cy="785818"/>
                    </a:xfrm>
                    <a:prstGeom prst="roundRect">
                      <a:avLst>
                        <a:gd name="adj" fmla="val 16667"/>
                      </a:avLst>
                    </a:prstGeom>
                    <a:gradFill rotWithShape="1">
                      <a:gsLst>
                        <a:gs pos="0">
                          <a:srgbClr val="FFFFFF">
                            <a:tint val="50000"/>
                            <a:satMod val="300000"/>
                          </a:srgbClr>
                        </a:gs>
                        <a:gs pos="35000">
                          <a:srgbClr val="FFFFFF">
                            <a:tint val="37000"/>
                            <a:satMod val="300000"/>
                          </a:srgbClr>
                        </a:gs>
                        <a:gs pos="100000">
                          <a:srgbClr val="FFFFFF">
                            <a:tint val="15000"/>
                            <a:satMod val="350000"/>
                          </a:srgbClr>
                        </a:gs>
                      </a:gsLst>
                      <a:lin ang="16200000" scaled="1"/>
                    </a:gradFill>
                    <a:ln w="9525" cap="flat" cmpd="sng" algn="ctr">
                      <a:solidFill>
                        <a:srgbClr val="FFFFFF">
                          <a:shade val="95000"/>
                          <a:satMod val="105000"/>
                        </a:srgbClr>
                      </a:solidFill>
                      <a:prstDash val="solid"/>
                      <a:headEnd/>
                      <a:tailEnd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  <a:scene3d>
                      <a:camera prst="isometricOffAxis1Top"/>
                      <a:lightRig rig="threePt" dir="t"/>
                    </a:scene3d>
                  </p:spPr>
                  <p:txBody>
                    <a:bodyPr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GB" altLang="zh-CN" sz="2000" b="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68" name="六边形 67"/>
                    <p:cNvSpPr/>
                    <p:nvPr/>
                  </p:nvSpPr>
                  <p:spPr bwMode="auto">
                    <a:xfrm rot="1594534">
                      <a:off x="2927842" y="2642492"/>
                      <a:ext cx="357114" cy="310552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sp>
                  <p:nvSpPr>
                    <p:cNvPr id="69" name="六边形 68"/>
                    <p:cNvSpPr/>
                    <p:nvPr/>
                  </p:nvSpPr>
                  <p:spPr bwMode="auto">
                    <a:xfrm rot="1594534">
                      <a:off x="3246349" y="2633619"/>
                      <a:ext cx="357120" cy="314990"/>
                    </a:xfrm>
                    <a:prstGeom prst="hexagon">
                      <a:avLst>
                        <a:gd name="adj" fmla="val 26319"/>
                        <a:gd name="vf" fmla="val 115470"/>
                      </a:avLst>
                    </a:prstGeom>
                    <a:solidFill>
                      <a:srgbClr val="92D050"/>
                    </a:solidFill>
                    <a:ln w="9525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outerShdw blurRad="40000" dist="20000" dir="5400000" rotWithShape="0">
                        <a:srgbClr val="000000">
                          <a:alpha val="38000"/>
                        </a:srgbClr>
                      </a:out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Arial Unicode MS" pitchFamily="34" charset="-122"/>
                      </a:endParaRPr>
                    </a:p>
                  </p:txBody>
                </p:sp>
                <p:pic>
                  <p:nvPicPr>
                    <p:cNvPr id="7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5">
                      <a:grayscl/>
                    </a:blip>
                    <a:stretch>
                      <a:fillRect/>
                    </a:stretch>
                  </p:blipFill>
                  <p:spPr bwMode="auto">
                    <a:xfrm>
                      <a:off x="3571868" y="2000240"/>
                      <a:ext cx="714380" cy="85725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71" name="矩形 70"/>
                    <p:cNvSpPr/>
                    <p:nvPr/>
                  </p:nvSpPr>
                  <p:spPr bwMode="auto">
                    <a:xfrm>
                      <a:off x="3693391" y="2300280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72" name="矩形 71"/>
                    <p:cNvSpPr/>
                    <p:nvPr/>
                  </p:nvSpPr>
                  <p:spPr bwMode="auto">
                    <a:xfrm>
                      <a:off x="3693391" y="2481753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sp>
                  <p:nvSpPr>
                    <p:cNvPr id="73" name="矩形 72"/>
                    <p:cNvSpPr/>
                    <p:nvPr/>
                  </p:nvSpPr>
                  <p:spPr bwMode="auto">
                    <a:xfrm>
                      <a:off x="3690964" y="2666995"/>
                      <a:ext cx="468815" cy="13335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txBody>
                    <a:bodyPr wrap="none" lIns="90000" tIns="46800" rIns="90000" bIns="46800" anchor="ctr"/>
                    <a:lstStyle/>
                    <a:p>
                      <a:pPr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 sz="1800" kern="0" dirty="0">
                        <a:solidFill>
                          <a:srgbClr val="FFFFFF"/>
                        </a:solidFill>
                        <a:latin typeface="Arial" pitchFamily="34" charset="0"/>
                        <a:ea typeface="宋体"/>
                      </a:endParaRPr>
                    </a:p>
                  </p:txBody>
                </p:sp>
                <p:pic>
                  <p:nvPicPr>
                    <p:cNvPr id="74" name="Picture 5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00496" y="2304288"/>
                      <a:ext cx="214314" cy="31239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75" name="Picture 18" descr="ub60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7"/>
                    <a:srcRect/>
                    <a:stretch>
                      <a:fillRect/>
                    </a:stretch>
                  </p:blipFill>
                  <p:spPr bwMode="auto">
                    <a:xfrm>
                      <a:off x="4071934" y="2714620"/>
                      <a:ext cx="357190" cy="1031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66" name="任意多边形 65"/>
                  <p:cNvSpPr/>
                  <p:nvPr/>
                </p:nvSpPr>
                <p:spPr bwMode="auto">
                  <a:xfrm>
                    <a:off x="3593859" y="4287115"/>
                    <a:ext cx="104439" cy="158726"/>
                  </a:xfrm>
                  <a:custGeom>
                    <a:avLst/>
                    <a:gdLst>
                      <a:gd name="connsiteX0" fmla="*/ 0 w 106018"/>
                      <a:gd name="connsiteY0" fmla="*/ 0 h 159026"/>
                      <a:gd name="connsiteX1" fmla="*/ 66261 w 106018"/>
                      <a:gd name="connsiteY1" fmla="*/ 39756 h 159026"/>
                      <a:gd name="connsiteX2" fmla="*/ 106018 w 106018"/>
                      <a:gd name="connsiteY2" fmla="*/ 159026 h 159026"/>
                      <a:gd name="connsiteX3" fmla="*/ 106018 w 106018"/>
                      <a:gd name="connsiteY3" fmla="*/ 159026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6018" h="159026">
                        <a:moveTo>
                          <a:pt x="0" y="0"/>
                        </a:moveTo>
                        <a:cubicBezTo>
                          <a:pt x="24295" y="6626"/>
                          <a:pt x="48591" y="13252"/>
                          <a:pt x="66261" y="39756"/>
                        </a:cubicBezTo>
                        <a:cubicBezTo>
                          <a:pt x="83931" y="66260"/>
                          <a:pt x="106018" y="159026"/>
                          <a:pt x="106018" y="159026"/>
                        </a:cubicBezTo>
                        <a:lnTo>
                          <a:pt x="106018" y="159026"/>
                        </a:lnTo>
                      </a:path>
                    </a:pathLst>
                  </a:custGeom>
                  <a:noFill/>
                  <a:ln w="25400" cap="flat" cmpd="sng" algn="ctr">
                    <a:solidFill>
                      <a:srgbClr val="0087E2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800" kern="0" dirty="0">
                      <a:solidFill>
                        <a:srgbClr val="FFFFFF"/>
                      </a:solidFill>
                      <a:latin typeface="Arial" pitchFamily="34" charset="0"/>
                      <a:ea typeface="宋体"/>
                    </a:endParaRPr>
                  </a:p>
                </p:txBody>
              </p:sp>
            </p:grpSp>
          </p:grpSp>
          <p:cxnSp>
            <p:nvCxnSpPr>
              <p:cNvPr id="53" name="直接连接符 982"/>
              <p:cNvCxnSpPr>
                <a:cxnSpLocks noChangeShapeType="1"/>
              </p:cNvCxnSpPr>
              <p:nvPr/>
            </p:nvCxnSpPr>
            <p:spPr bwMode="auto">
              <a:xfrm rot="5400000">
                <a:off x="1549138" y="3983978"/>
                <a:ext cx="863196" cy="467620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sp>
            <p:nvSpPr>
              <p:cNvPr id="54" name="TextBox 53"/>
              <p:cNvSpPr txBox="1"/>
              <p:nvPr/>
            </p:nvSpPr>
            <p:spPr>
              <a:xfrm>
                <a:off x="1464312" y="3714386"/>
                <a:ext cx="822250" cy="534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210307" y="3928732"/>
                <a:ext cx="862036" cy="534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03896" y="3866214"/>
                <a:ext cx="881930" cy="534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092384" y="3581960"/>
                <a:ext cx="921716" cy="534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62930" y="3114459"/>
                <a:ext cx="994657" cy="534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3403896" y="2691800"/>
                <a:ext cx="739361" cy="8909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51490" y="2763243"/>
                <a:ext cx="1007920" cy="534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200" b="0" kern="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S1</a:t>
                </a:r>
                <a:endParaRPr kumimoji="0" lang="zh-CN" altLang="en-US" sz="1200" b="0" kern="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endParaRPr>
              </a:p>
            </p:txBody>
          </p:sp>
          <p:cxnSp>
            <p:nvCxnSpPr>
              <p:cNvPr id="61" name="直接连接符 990"/>
              <p:cNvCxnSpPr>
                <a:cxnSpLocks noChangeShapeType="1"/>
              </p:cNvCxnSpPr>
              <p:nvPr/>
            </p:nvCxnSpPr>
            <p:spPr bwMode="auto">
              <a:xfrm rot="16200000" flipH="1">
                <a:off x="2069450" y="2712400"/>
                <a:ext cx="183038" cy="250034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sp>
            <p:nvSpPr>
              <p:cNvPr id="62" name="圆角矩形 61"/>
              <p:cNvSpPr/>
              <p:nvPr/>
            </p:nvSpPr>
            <p:spPr bwMode="auto">
              <a:xfrm>
                <a:off x="6500596" y="5214783"/>
                <a:ext cx="716153" cy="100026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en-US" sz="1800" b="0" kern="0" dirty="0">
                  <a:solidFill>
                    <a:sysClr val="window" lastClr="FFFFFF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10" name="组合 331"/>
            <p:cNvGrpSpPr>
              <a:grpSpLocks/>
            </p:cNvGrpSpPr>
            <p:nvPr/>
          </p:nvGrpSpPr>
          <p:grpSpPr bwMode="auto">
            <a:xfrm>
              <a:off x="4715004" y="960625"/>
              <a:ext cx="3929063" cy="2403849"/>
              <a:chOff x="187818" y="1550288"/>
              <a:chExt cx="8670462" cy="4414299"/>
            </a:xfrm>
          </p:grpSpPr>
          <p:sp>
            <p:nvSpPr>
              <p:cNvPr id="311" name="Text Box 56"/>
              <p:cNvSpPr txBox="1">
                <a:spLocks noChangeArrowheads="1"/>
              </p:cNvSpPr>
              <p:nvPr/>
            </p:nvSpPr>
            <p:spPr bwMode="auto">
              <a:xfrm>
                <a:off x="1221268" y="3144074"/>
                <a:ext cx="2960217" cy="3296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4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IP Backbone</a:t>
                </a:r>
                <a:endParaRPr kumimoji="0" lang="en-US" altLang="zh-CN" sz="14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cxnSp>
            <p:nvCxnSpPr>
              <p:cNvPr id="312" name="直接连接符 1242"/>
              <p:cNvCxnSpPr>
                <a:cxnSpLocks noChangeShapeType="1"/>
              </p:cNvCxnSpPr>
              <p:nvPr/>
            </p:nvCxnSpPr>
            <p:spPr bwMode="auto">
              <a:xfrm>
                <a:off x="5491634" y="3214686"/>
                <a:ext cx="420727" cy="847377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13" name="直接连接符 1243"/>
              <p:cNvCxnSpPr>
                <a:cxnSpLocks noChangeShapeType="1"/>
              </p:cNvCxnSpPr>
              <p:nvPr/>
            </p:nvCxnSpPr>
            <p:spPr bwMode="auto">
              <a:xfrm rot="10800000">
                <a:off x="5491635" y="3214686"/>
                <a:ext cx="568789" cy="1906822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14" name="直接连接符 1244"/>
              <p:cNvCxnSpPr>
                <a:cxnSpLocks noChangeShapeType="1"/>
                <a:endCxn id="450" idx="3"/>
              </p:cNvCxnSpPr>
              <p:nvPr/>
            </p:nvCxnSpPr>
            <p:spPr bwMode="auto">
              <a:xfrm>
                <a:off x="6129754" y="5183992"/>
                <a:ext cx="1094504" cy="584767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pic>
            <p:nvPicPr>
              <p:cNvPr id="315" name="Picture 81" descr="7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EEECE1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0800000">
                <a:off x="500035" y="2214553"/>
                <a:ext cx="2500330" cy="459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" name="Picture 71" descr="CSCF4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161589" y="1916681"/>
                <a:ext cx="550031" cy="56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7" name="Text Box 72"/>
              <p:cNvSpPr txBox="1">
                <a:spLocks noChangeArrowheads="1"/>
              </p:cNvSpPr>
              <p:nvPr/>
            </p:nvSpPr>
            <p:spPr bwMode="auto">
              <a:xfrm>
                <a:off x="1028590" y="1550288"/>
                <a:ext cx="1208611" cy="373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MME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pic>
            <p:nvPicPr>
              <p:cNvPr id="318" name="Picture 73" descr="MGW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838297" y="1904989"/>
                <a:ext cx="423392" cy="436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9" name="Text Box 74"/>
              <p:cNvSpPr txBox="1">
                <a:spLocks noChangeArrowheads="1"/>
              </p:cNvSpPr>
              <p:nvPr/>
            </p:nvSpPr>
            <p:spPr bwMode="auto">
              <a:xfrm>
                <a:off x="1967452" y="1550288"/>
                <a:ext cx="1373261" cy="200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xGW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pic>
            <p:nvPicPr>
              <p:cNvPr id="320" name="Picture 76" descr="HLR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8244" y="2038196"/>
                <a:ext cx="355347" cy="366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1" name="Text Box 77"/>
              <p:cNvSpPr txBox="1">
                <a:spLocks noChangeArrowheads="1"/>
              </p:cNvSpPr>
              <p:nvPr/>
            </p:nvSpPr>
            <p:spPr bwMode="auto">
              <a:xfrm>
                <a:off x="187818" y="1681284"/>
                <a:ext cx="1138546" cy="344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HSS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pic>
            <p:nvPicPr>
              <p:cNvPr id="322" name="Picture 78" descr="HLR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428861" y="2143116"/>
                <a:ext cx="355347" cy="366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3" name="Text Box 79"/>
              <p:cNvSpPr txBox="1">
                <a:spLocks noChangeArrowheads="1"/>
              </p:cNvSpPr>
              <p:nvPr/>
            </p:nvSpPr>
            <p:spPr bwMode="auto">
              <a:xfrm>
                <a:off x="2541980" y="1943276"/>
                <a:ext cx="1429312" cy="227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7607" tIns="28804" rIns="57607" bIns="28804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atin typeface="Arial" pitchFamily="34" charset="0"/>
                  </a:rPr>
                  <a:t>PCRF</a:t>
                </a:r>
                <a:endPara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  <a:ea typeface="黑体" pitchFamily="49" charset="-122"/>
                </a:endParaRPr>
              </a:p>
            </p:txBody>
          </p:sp>
          <p:cxnSp>
            <p:nvCxnSpPr>
              <p:cNvPr id="324" name="直接连接符 1254"/>
              <p:cNvCxnSpPr>
                <a:cxnSpLocks noChangeShapeType="1"/>
              </p:cNvCxnSpPr>
              <p:nvPr/>
            </p:nvCxnSpPr>
            <p:spPr bwMode="auto">
              <a:xfrm>
                <a:off x="5491634" y="3214686"/>
                <a:ext cx="866315" cy="266842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25" name="直接连接符 1255"/>
              <p:cNvCxnSpPr>
                <a:cxnSpLocks noChangeShapeType="1"/>
              </p:cNvCxnSpPr>
              <p:nvPr/>
            </p:nvCxnSpPr>
            <p:spPr bwMode="auto">
              <a:xfrm rot="16200000" flipH="1">
                <a:off x="6724530" y="3333854"/>
                <a:ext cx="330248" cy="679445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26" name="直接连接符 1256"/>
              <p:cNvCxnSpPr>
                <a:cxnSpLocks noChangeShapeType="1"/>
              </p:cNvCxnSpPr>
              <p:nvPr/>
            </p:nvCxnSpPr>
            <p:spPr bwMode="auto">
              <a:xfrm>
                <a:off x="7456483" y="3876401"/>
                <a:ext cx="859629" cy="650495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27" name="直接连接符 1257"/>
              <p:cNvCxnSpPr>
                <a:cxnSpLocks noChangeShapeType="1"/>
              </p:cNvCxnSpPr>
              <p:nvPr/>
            </p:nvCxnSpPr>
            <p:spPr bwMode="auto">
              <a:xfrm flipH="1" flipV="1">
                <a:off x="5437008" y="2753150"/>
                <a:ext cx="54626" cy="461536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28" name="直接连接符 1258"/>
              <p:cNvCxnSpPr>
                <a:cxnSpLocks noChangeShapeType="1"/>
              </p:cNvCxnSpPr>
              <p:nvPr/>
            </p:nvCxnSpPr>
            <p:spPr bwMode="auto">
              <a:xfrm flipV="1">
                <a:off x="5491634" y="2958587"/>
                <a:ext cx="712552" cy="256099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29" name="直接连接符 1259"/>
              <p:cNvCxnSpPr>
                <a:cxnSpLocks noChangeShapeType="1"/>
              </p:cNvCxnSpPr>
              <p:nvPr/>
            </p:nvCxnSpPr>
            <p:spPr bwMode="auto">
              <a:xfrm rot="16200000" flipH="1">
                <a:off x="2323781" y="4248458"/>
                <a:ext cx="558173" cy="776642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0" name="直接连接符 1260"/>
              <p:cNvCxnSpPr>
                <a:cxnSpLocks noChangeShapeType="1"/>
              </p:cNvCxnSpPr>
              <p:nvPr/>
            </p:nvCxnSpPr>
            <p:spPr bwMode="auto">
              <a:xfrm rot="16200000" flipH="1">
                <a:off x="1960068" y="4612170"/>
                <a:ext cx="1166309" cy="657353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1" name="直接连接符 1261"/>
              <p:cNvCxnSpPr>
                <a:cxnSpLocks noChangeShapeType="1"/>
              </p:cNvCxnSpPr>
              <p:nvPr/>
            </p:nvCxnSpPr>
            <p:spPr bwMode="auto">
              <a:xfrm rot="16200000" flipH="1">
                <a:off x="1928816" y="4643422"/>
                <a:ext cx="672358" cy="100899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2" name="直接连接符 1262"/>
              <p:cNvCxnSpPr>
                <a:cxnSpLocks noChangeShapeType="1"/>
              </p:cNvCxnSpPr>
              <p:nvPr/>
            </p:nvCxnSpPr>
            <p:spPr bwMode="auto">
              <a:xfrm rot="5400000">
                <a:off x="1599103" y="3943022"/>
                <a:ext cx="200773" cy="1030115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3" name="直接连接符 12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05875" y="2218375"/>
                <a:ext cx="368039" cy="321280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4" name="直接连接符 1264"/>
              <p:cNvCxnSpPr>
                <a:cxnSpLocks noChangeShapeType="1"/>
              </p:cNvCxnSpPr>
              <p:nvPr/>
            </p:nvCxnSpPr>
            <p:spPr bwMode="auto">
              <a:xfrm flipV="1">
                <a:off x="5929321" y="2143117"/>
                <a:ext cx="571506" cy="151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5" name="直接连接符 1265"/>
              <p:cNvCxnSpPr>
                <a:cxnSpLocks noChangeShapeType="1"/>
              </p:cNvCxnSpPr>
              <p:nvPr/>
            </p:nvCxnSpPr>
            <p:spPr bwMode="auto">
              <a:xfrm flipV="1">
                <a:off x="6474228" y="2857498"/>
                <a:ext cx="598103" cy="135943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6" name="直接连接符 12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385522" y="1938214"/>
                <a:ext cx="655808" cy="668584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7" name="直接连接符 1267"/>
              <p:cNvCxnSpPr>
                <a:cxnSpLocks noChangeShapeType="1"/>
              </p:cNvCxnSpPr>
              <p:nvPr/>
            </p:nvCxnSpPr>
            <p:spPr bwMode="auto">
              <a:xfrm>
                <a:off x="8180641" y="1991462"/>
                <a:ext cx="347060" cy="192723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8" name="直接连接符 1268"/>
              <p:cNvCxnSpPr>
                <a:cxnSpLocks noChangeShapeType="1"/>
              </p:cNvCxnSpPr>
              <p:nvPr/>
            </p:nvCxnSpPr>
            <p:spPr bwMode="auto">
              <a:xfrm rot="10800000">
                <a:off x="517792" y="5400720"/>
                <a:ext cx="736399" cy="79750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cxnSp>
            <p:nvCxnSpPr>
              <p:cNvPr id="339" name="直接连接符 1269"/>
              <p:cNvCxnSpPr>
                <a:cxnSpLocks noChangeShapeType="1"/>
              </p:cNvCxnSpPr>
              <p:nvPr/>
            </p:nvCxnSpPr>
            <p:spPr bwMode="auto">
              <a:xfrm rot="5400000">
                <a:off x="1441981" y="4519762"/>
                <a:ext cx="934635" cy="610496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sp>
            <p:nvSpPr>
              <p:cNvPr id="340" name="TextBox 339"/>
              <p:cNvSpPr txBox="1"/>
              <p:nvPr/>
            </p:nvSpPr>
            <p:spPr>
              <a:xfrm>
                <a:off x="2097169" y="3774938"/>
                <a:ext cx="1128036" cy="49366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b="0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S1</a:t>
                </a:r>
                <a:endParaRPr kumimoji="0" lang="zh-CN" altLang="en-US" sz="1400" b="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341" name="直接连接符 1271"/>
              <p:cNvCxnSpPr>
                <a:cxnSpLocks noChangeShapeType="1"/>
              </p:cNvCxnSpPr>
              <p:nvPr/>
            </p:nvCxnSpPr>
            <p:spPr bwMode="auto">
              <a:xfrm rot="16200000" flipH="1">
                <a:off x="1783698" y="2640962"/>
                <a:ext cx="183038" cy="250034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grpSp>
            <p:nvGrpSpPr>
              <p:cNvPr id="342" name="组合 315"/>
              <p:cNvGrpSpPr>
                <a:grpSpLocks/>
              </p:cNvGrpSpPr>
              <p:nvPr/>
            </p:nvGrpSpPr>
            <p:grpSpPr bwMode="auto">
              <a:xfrm>
                <a:off x="7072329" y="4864367"/>
                <a:ext cx="744465" cy="1100220"/>
                <a:chOff x="5953136" y="4935805"/>
                <a:chExt cx="744465" cy="1100220"/>
              </a:xfrm>
            </p:grpSpPr>
            <p:pic>
              <p:nvPicPr>
                <p:cNvPr id="449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4935805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0" name="六边形 449"/>
                <p:cNvSpPr/>
                <p:nvPr/>
              </p:nvSpPr>
              <p:spPr bwMode="auto">
                <a:xfrm rot="1594534">
                  <a:off x="6088041" y="5752200"/>
                  <a:ext cx="322296" cy="283825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51" name="六边形 450"/>
                <p:cNvSpPr/>
                <p:nvPr/>
              </p:nvSpPr>
              <p:spPr bwMode="auto">
                <a:xfrm rot="1594534">
                  <a:off x="6371803" y="5743466"/>
                  <a:ext cx="325798" cy="286008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52" name="Picture 5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3" name="组合 334"/>
              <p:cNvGrpSpPr>
                <a:grpSpLocks/>
              </p:cNvGrpSpPr>
              <p:nvPr/>
            </p:nvGrpSpPr>
            <p:grpSpPr bwMode="auto">
              <a:xfrm>
                <a:off x="285720" y="4929198"/>
                <a:ext cx="306171" cy="528080"/>
                <a:chOff x="5953136" y="5072074"/>
                <a:chExt cx="734767" cy="1099584"/>
              </a:xfrm>
            </p:grpSpPr>
            <p:pic>
              <p:nvPicPr>
                <p:cNvPr id="445" name="Picture 259"/>
                <p:cNvPicPr>
                  <a:picLocks noChangeAspect="1" noChangeArrowheads="1"/>
                </p:cNvPicPr>
                <p:nvPr/>
              </p:nvPicPr>
              <p:blipFill>
                <a:blip r:embed="rId5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6" name="六边形 445"/>
                <p:cNvSpPr/>
                <p:nvPr/>
              </p:nvSpPr>
              <p:spPr bwMode="auto">
                <a:xfrm rot="1594534">
                  <a:off x="6004029" y="5892010"/>
                  <a:ext cx="319474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47" name="六边形 446"/>
                <p:cNvSpPr/>
                <p:nvPr/>
              </p:nvSpPr>
              <p:spPr bwMode="auto">
                <a:xfrm rot="1594534">
                  <a:off x="6289875" y="5878373"/>
                  <a:ext cx="319474" cy="28640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48" name="Picture 57"/>
                <p:cNvPicPr>
                  <a:picLocks noChangeAspect="1" noChangeArrowheads="1"/>
                </p:cNvPicPr>
                <p:nvPr/>
              </p:nvPicPr>
              <p:blipFill>
                <a:blip r:embed="rId5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4" name="组合 367"/>
              <p:cNvGrpSpPr>
                <a:grpSpLocks/>
              </p:cNvGrpSpPr>
              <p:nvPr/>
            </p:nvGrpSpPr>
            <p:grpSpPr bwMode="auto">
              <a:xfrm>
                <a:off x="1214414" y="5000636"/>
                <a:ext cx="428629" cy="599518"/>
                <a:chOff x="5953136" y="5072074"/>
                <a:chExt cx="734767" cy="1099584"/>
              </a:xfrm>
            </p:grpSpPr>
            <p:pic>
              <p:nvPicPr>
                <p:cNvPr id="441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2" name="六边形 441"/>
                <p:cNvSpPr/>
                <p:nvPr/>
              </p:nvSpPr>
              <p:spPr bwMode="auto">
                <a:xfrm rot="1594534">
                  <a:off x="6000918" y="5887526"/>
                  <a:ext cx="324287" cy="28431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43" name="六边形 442"/>
                <p:cNvSpPr/>
                <p:nvPr/>
              </p:nvSpPr>
              <p:spPr bwMode="auto">
                <a:xfrm rot="1594534">
                  <a:off x="6289173" y="5879517"/>
                  <a:ext cx="324287" cy="28431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44" name="Picture 57"/>
                <p:cNvPicPr>
                  <a:picLocks noChangeAspect="1" noChangeArrowheads="1"/>
                </p:cNvPicPr>
                <p:nvPr/>
              </p:nvPicPr>
              <p:blipFill>
                <a:blip r:embed="rId6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45" name="组合 397"/>
              <p:cNvGrpSpPr>
                <a:grpSpLocks/>
              </p:cNvGrpSpPr>
              <p:nvPr/>
            </p:nvGrpSpPr>
            <p:grpSpPr bwMode="auto">
              <a:xfrm>
                <a:off x="1000100" y="4286256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437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8" name="六边形 437"/>
                <p:cNvSpPr/>
                <p:nvPr/>
              </p:nvSpPr>
              <p:spPr bwMode="auto">
                <a:xfrm rot="1594534">
                  <a:off x="6004697" y="5887550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39" name="六边形 438"/>
                <p:cNvSpPr/>
                <p:nvPr/>
              </p:nvSpPr>
              <p:spPr bwMode="auto">
                <a:xfrm rot="1594534">
                  <a:off x="6290573" y="5881320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40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46" name="TextBox 345"/>
              <p:cNvSpPr txBox="1"/>
              <p:nvPr/>
            </p:nvSpPr>
            <p:spPr>
              <a:xfrm>
                <a:off x="3322150" y="3917136"/>
                <a:ext cx="2182505" cy="81310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100" kern="0" dirty="0" smtClean="0">
                    <a:solidFill>
                      <a:srgbClr val="00B050"/>
                    </a:solidFill>
                    <a:latin typeface="Arial" pitchFamily="34" charset="0"/>
                    <a:ea typeface="Arial Unicode MS" pitchFamily="34" charset="-122"/>
                  </a:rPr>
                  <a:t>C-RAN Architecture</a:t>
                </a:r>
                <a:endParaRPr kumimoji="0" lang="zh-CN" altLang="en-US" sz="1100" kern="0" dirty="0">
                  <a:solidFill>
                    <a:srgbClr val="00B050"/>
                  </a:solidFill>
                  <a:latin typeface="Arial" pitchFamily="34" charset="0"/>
                  <a:ea typeface="Arial Unicode MS" pitchFamily="34" charset="-122"/>
                </a:endParaRPr>
              </a:p>
            </p:txBody>
          </p:sp>
          <p:pic>
            <p:nvPicPr>
              <p:cNvPr id="347" name="Picture 81" descr="7"/>
              <p:cNvPicPr>
                <a:picLocks noChangeAspect="1" noChangeArrowheads="1"/>
              </p:cNvPicPr>
              <p:nvPr/>
            </p:nvPicPr>
            <p:blipFill>
              <a:blip r:embed="rId63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10800000">
                <a:off x="1785918" y="4214818"/>
                <a:ext cx="776759" cy="142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" name="图片 347" descr="IMG_1089.JPG"/>
              <p:cNvPicPr>
                <a:picLocks noChangeAspect="1"/>
              </p:cNvPicPr>
              <p:nvPr/>
            </p:nvPicPr>
            <p:blipFill>
              <a:blip r:embed="rId64" cstate="print"/>
              <a:srcRect b="496"/>
              <a:stretch>
                <a:fillRect/>
              </a:stretch>
            </p:blipFill>
            <p:spPr>
              <a:xfrm>
                <a:off x="2071670" y="3929066"/>
                <a:ext cx="285752" cy="42862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grpSp>
            <p:nvGrpSpPr>
              <p:cNvPr id="349" name="组合 411"/>
              <p:cNvGrpSpPr>
                <a:grpSpLocks/>
              </p:cNvGrpSpPr>
              <p:nvPr/>
            </p:nvGrpSpPr>
            <p:grpSpPr bwMode="auto">
              <a:xfrm>
                <a:off x="2000232" y="4786322"/>
                <a:ext cx="377609" cy="528080"/>
                <a:chOff x="5953136" y="5072074"/>
                <a:chExt cx="734767" cy="1099584"/>
              </a:xfrm>
            </p:grpSpPr>
            <p:pic>
              <p:nvPicPr>
                <p:cNvPr id="433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4" name="六边形 433"/>
                <p:cNvSpPr/>
                <p:nvPr/>
              </p:nvSpPr>
              <p:spPr bwMode="auto">
                <a:xfrm rot="1594534">
                  <a:off x="6005239" y="5889473"/>
                  <a:ext cx="320384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35" name="六边形 434"/>
                <p:cNvSpPr/>
                <p:nvPr/>
              </p:nvSpPr>
              <p:spPr bwMode="auto">
                <a:xfrm rot="1594534">
                  <a:off x="6284723" y="5875836"/>
                  <a:ext cx="327202" cy="28640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36" name="Picture 57"/>
                <p:cNvPicPr>
                  <a:picLocks noChangeAspect="1" noChangeArrowheads="1"/>
                </p:cNvPicPr>
                <p:nvPr/>
              </p:nvPicPr>
              <p:blipFill>
                <a:blip r:embed="rId6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0" name="组合 416"/>
              <p:cNvGrpSpPr>
                <a:grpSpLocks/>
              </p:cNvGrpSpPr>
              <p:nvPr/>
            </p:nvGrpSpPr>
            <p:grpSpPr bwMode="auto">
              <a:xfrm>
                <a:off x="2928926" y="4500570"/>
                <a:ext cx="377609" cy="528080"/>
                <a:chOff x="5953136" y="5072074"/>
                <a:chExt cx="734767" cy="1099584"/>
              </a:xfrm>
            </p:grpSpPr>
            <p:pic>
              <p:nvPicPr>
                <p:cNvPr id="429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0" name="六边形 429"/>
                <p:cNvSpPr/>
                <p:nvPr/>
              </p:nvSpPr>
              <p:spPr bwMode="auto">
                <a:xfrm rot="1594534">
                  <a:off x="6004569" y="5888940"/>
                  <a:ext cx="320388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31" name="六边形 430"/>
                <p:cNvSpPr/>
                <p:nvPr/>
              </p:nvSpPr>
              <p:spPr bwMode="auto">
                <a:xfrm rot="1594534">
                  <a:off x="6284057" y="5875300"/>
                  <a:ext cx="327202" cy="286404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32" name="Picture 57"/>
                <p:cNvPicPr>
                  <a:picLocks noChangeAspect="1" noChangeArrowheads="1"/>
                </p:cNvPicPr>
                <p:nvPr/>
              </p:nvPicPr>
              <p:blipFill>
                <a:blip r:embed="rId6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1" name="组合 421"/>
              <p:cNvGrpSpPr>
                <a:grpSpLocks/>
              </p:cNvGrpSpPr>
              <p:nvPr/>
            </p:nvGrpSpPr>
            <p:grpSpPr bwMode="auto">
              <a:xfrm>
                <a:off x="2786050" y="5143512"/>
                <a:ext cx="428628" cy="670956"/>
                <a:chOff x="5953136" y="5072074"/>
                <a:chExt cx="734767" cy="1099584"/>
              </a:xfrm>
            </p:grpSpPr>
            <p:pic>
              <p:nvPicPr>
                <p:cNvPr id="425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6" name="六边形 425"/>
                <p:cNvSpPr/>
                <p:nvPr/>
              </p:nvSpPr>
              <p:spPr bwMode="auto">
                <a:xfrm rot="1594534">
                  <a:off x="6003157" y="5888575"/>
                  <a:ext cx="324287" cy="282664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27" name="六边形 426"/>
                <p:cNvSpPr/>
                <p:nvPr/>
              </p:nvSpPr>
              <p:spPr bwMode="auto">
                <a:xfrm rot="1594534">
                  <a:off x="6291412" y="5877842"/>
                  <a:ext cx="324287" cy="28624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28" name="Picture 57"/>
                <p:cNvPicPr>
                  <a:picLocks noChangeAspect="1" noChangeArrowheads="1"/>
                </p:cNvPicPr>
                <p:nvPr/>
              </p:nvPicPr>
              <p:blipFill>
                <a:blip r:embed="rId6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352" name="直接连接符 1282"/>
              <p:cNvCxnSpPr>
                <a:cxnSpLocks noChangeShapeType="1"/>
              </p:cNvCxnSpPr>
              <p:nvPr/>
            </p:nvCxnSpPr>
            <p:spPr bwMode="auto">
              <a:xfrm flipV="1">
                <a:off x="2357422" y="3768766"/>
                <a:ext cx="321471" cy="374614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pic>
            <p:nvPicPr>
              <p:cNvPr id="353" name="Picture 81" descr="7"/>
              <p:cNvPicPr>
                <a:picLocks noChangeAspect="1" noChangeArrowheads="1"/>
              </p:cNvPicPr>
              <p:nvPr/>
            </p:nvPicPr>
            <p:blipFill>
              <a:blip r:embed="rId63" cstate="print">
                <a:duotone>
                  <a:prstClr val="black"/>
                  <a:srgbClr val="C0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 rot="10800000">
                <a:off x="4714875" y="3143248"/>
                <a:ext cx="776759" cy="142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" name="图片 353" descr="IMG_1089.JPG"/>
              <p:cNvPicPr>
                <a:picLocks noChangeAspect="1"/>
              </p:cNvPicPr>
              <p:nvPr/>
            </p:nvPicPr>
            <p:blipFill>
              <a:blip r:embed="rId64" cstate="print"/>
              <a:srcRect b="496"/>
              <a:stretch>
                <a:fillRect/>
              </a:stretch>
            </p:blipFill>
            <p:spPr>
              <a:xfrm>
                <a:off x="5000627" y="2857496"/>
                <a:ext cx="285752" cy="42862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grpSp>
            <p:nvGrpSpPr>
              <p:cNvPr id="355" name="组合 882"/>
              <p:cNvGrpSpPr>
                <a:grpSpLocks/>
              </p:cNvGrpSpPr>
              <p:nvPr/>
            </p:nvGrpSpPr>
            <p:grpSpPr bwMode="auto">
              <a:xfrm>
                <a:off x="6000759" y="4500570"/>
                <a:ext cx="642942" cy="785818"/>
                <a:chOff x="5953136" y="5072074"/>
                <a:chExt cx="734767" cy="1099584"/>
              </a:xfrm>
            </p:grpSpPr>
            <p:pic>
              <p:nvPicPr>
                <p:cNvPr id="421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2" name="六边形 421"/>
                <p:cNvSpPr/>
                <p:nvPr/>
              </p:nvSpPr>
              <p:spPr bwMode="auto">
                <a:xfrm rot="1594534">
                  <a:off x="6003920" y="5886804"/>
                  <a:ext cx="324289" cy="284117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23" name="六边形 422"/>
                <p:cNvSpPr/>
                <p:nvPr/>
              </p:nvSpPr>
              <p:spPr bwMode="auto">
                <a:xfrm rot="1594534">
                  <a:off x="6288173" y="5877640"/>
                  <a:ext cx="324286" cy="28717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24" name="Picture 5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6" name="组合 887"/>
              <p:cNvGrpSpPr>
                <a:grpSpLocks/>
              </p:cNvGrpSpPr>
              <p:nvPr/>
            </p:nvGrpSpPr>
            <p:grpSpPr bwMode="auto">
              <a:xfrm>
                <a:off x="5857883" y="3643314"/>
                <a:ext cx="377609" cy="528080"/>
                <a:chOff x="5953136" y="5072074"/>
                <a:chExt cx="734767" cy="1099584"/>
              </a:xfrm>
            </p:grpSpPr>
            <p:pic>
              <p:nvPicPr>
                <p:cNvPr id="417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8" name="六边形 417"/>
                <p:cNvSpPr/>
                <p:nvPr/>
              </p:nvSpPr>
              <p:spPr bwMode="auto">
                <a:xfrm rot="1594534">
                  <a:off x="6004050" y="5891884"/>
                  <a:ext cx="327202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19" name="六边形 418"/>
                <p:cNvSpPr/>
                <p:nvPr/>
              </p:nvSpPr>
              <p:spPr bwMode="auto">
                <a:xfrm rot="1594534">
                  <a:off x="6290352" y="5878244"/>
                  <a:ext cx="320388" cy="286404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20" name="Picture 57"/>
                <p:cNvPicPr>
                  <a:picLocks noChangeAspect="1" noChangeArrowheads="1"/>
                </p:cNvPicPr>
                <p:nvPr/>
              </p:nvPicPr>
              <p:blipFill>
                <a:blip r:embed="rId6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7" name="组合 893"/>
              <p:cNvGrpSpPr>
                <a:grpSpLocks/>
              </p:cNvGrpSpPr>
              <p:nvPr/>
            </p:nvGrpSpPr>
            <p:grpSpPr bwMode="auto">
              <a:xfrm>
                <a:off x="8215338" y="3786195"/>
                <a:ext cx="642942" cy="885271"/>
                <a:chOff x="5953136" y="5072074"/>
                <a:chExt cx="734767" cy="1099584"/>
              </a:xfrm>
            </p:grpSpPr>
            <p:pic>
              <p:nvPicPr>
                <p:cNvPr id="413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4" name="六边形 413"/>
                <p:cNvSpPr/>
                <p:nvPr/>
              </p:nvSpPr>
              <p:spPr bwMode="auto">
                <a:xfrm rot="1594534">
                  <a:off x="6003295" y="5888033"/>
                  <a:ext cx="324289" cy="284739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15" name="六边形 414"/>
                <p:cNvSpPr/>
                <p:nvPr/>
              </p:nvSpPr>
              <p:spPr bwMode="auto">
                <a:xfrm rot="1594534">
                  <a:off x="6287548" y="5879896"/>
                  <a:ext cx="324286" cy="28474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16" name="Picture 57"/>
                <p:cNvPicPr>
                  <a:picLocks noChangeAspect="1" noChangeArrowheads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8" name="组合 898"/>
              <p:cNvGrpSpPr>
                <a:grpSpLocks/>
              </p:cNvGrpSpPr>
              <p:nvPr/>
            </p:nvGrpSpPr>
            <p:grpSpPr bwMode="auto">
              <a:xfrm>
                <a:off x="7143767" y="3286124"/>
                <a:ext cx="357190" cy="642942"/>
                <a:chOff x="5953136" y="5072074"/>
                <a:chExt cx="734767" cy="1099584"/>
              </a:xfrm>
            </p:grpSpPr>
            <p:pic>
              <p:nvPicPr>
                <p:cNvPr id="409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0" name="六边形 409"/>
                <p:cNvSpPr/>
                <p:nvPr/>
              </p:nvSpPr>
              <p:spPr bwMode="auto">
                <a:xfrm rot="1594534">
                  <a:off x="6006543" y="5889567"/>
                  <a:ext cx="324286" cy="283777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11" name="六边形 410"/>
                <p:cNvSpPr/>
                <p:nvPr/>
              </p:nvSpPr>
              <p:spPr bwMode="auto">
                <a:xfrm rot="1594534">
                  <a:off x="6294799" y="5878366"/>
                  <a:ext cx="324286" cy="287510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12" name="Picture 57"/>
                <p:cNvPicPr>
                  <a:picLocks noChangeAspect="1" noChangeArrowheads="1"/>
                </p:cNvPicPr>
                <p:nvPr/>
              </p:nvPicPr>
              <p:blipFill>
                <a:blip r:embed="rId67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59" name="组合 904"/>
              <p:cNvGrpSpPr>
                <a:grpSpLocks/>
              </p:cNvGrpSpPr>
              <p:nvPr/>
            </p:nvGrpSpPr>
            <p:grpSpPr bwMode="auto">
              <a:xfrm>
                <a:off x="6286511" y="3071810"/>
                <a:ext cx="377609" cy="528080"/>
                <a:chOff x="5953136" y="5072074"/>
                <a:chExt cx="734767" cy="1099584"/>
              </a:xfrm>
            </p:grpSpPr>
            <p:pic>
              <p:nvPicPr>
                <p:cNvPr id="405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6" name="六边形 405"/>
                <p:cNvSpPr/>
                <p:nvPr/>
              </p:nvSpPr>
              <p:spPr bwMode="auto">
                <a:xfrm rot="1594534">
                  <a:off x="6008464" y="5890818"/>
                  <a:ext cx="320384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07" name="六边形 406"/>
                <p:cNvSpPr/>
                <p:nvPr/>
              </p:nvSpPr>
              <p:spPr bwMode="auto">
                <a:xfrm rot="1594534">
                  <a:off x="6287947" y="5877179"/>
                  <a:ext cx="327202" cy="286404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08" name="Picture 57"/>
                <p:cNvPicPr>
                  <a:picLocks noChangeAspect="1" noChangeArrowheads="1"/>
                </p:cNvPicPr>
                <p:nvPr/>
              </p:nvPicPr>
              <p:blipFill>
                <a:blip r:embed="rId6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0" name="组合 909"/>
              <p:cNvGrpSpPr>
                <a:grpSpLocks/>
              </p:cNvGrpSpPr>
              <p:nvPr/>
            </p:nvGrpSpPr>
            <p:grpSpPr bwMode="auto">
              <a:xfrm>
                <a:off x="7072329" y="2428868"/>
                <a:ext cx="377609" cy="528080"/>
                <a:chOff x="5953136" y="5072074"/>
                <a:chExt cx="734767" cy="1099584"/>
              </a:xfrm>
            </p:grpSpPr>
            <p:pic>
              <p:nvPicPr>
                <p:cNvPr id="401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2" name="六边形 401"/>
                <p:cNvSpPr/>
                <p:nvPr/>
              </p:nvSpPr>
              <p:spPr bwMode="auto">
                <a:xfrm rot="1594534">
                  <a:off x="6006330" y="5888479"/>
                  <a:ext cx="320384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403" name="六边形 402"/>
                <p:cNvSpPr/>
                <p:nvPr/>
              </p:nvSpPr>
              <p:spPr bwMode="auto">
                <a:xfrm rot="1594534">
                  <a:off x="6285813" y="5874842"/>
                  <a:ext cx="327202" cy="286401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04" name="Picture 57"/>
                <p:cNvPicPr>
                  <a:picLocks noChangeAspect="1" noChangeArrowheads="1"/>
                </p:cNvPicPr>
                <p:nvPr/>
              </p:nvPicPr>
              <p:blipFill>
                <a:blip r:embed="rId6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1" name="组合 914"/>
              <p:cNvGrpSpPr>
                <a:grpSpLocks/>
              </p:cNvGrpSpPr>
              <p:nvPr/>
            </p:nvGrpSpPr>
            <p:grpSpPr bwMode="auto">
              <a:xfrm>
                <a:off x="6143635" y="2500306"/>
                <a:ext cx="377609" cy="528080"/>
                <a:chOff x="5953136" y="5072074"/>
                <a:chExt cx="734767" cy="1099584"/>
              </a:xfrm>
            </p:grpSpPr>
            <p:pic>
              <p:nvPicPr>
                <p:cNvPr id="397" name="Picture 259"/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8" name="六边形 397"/>
                <p:cNvSpPr/>
                <p:nvPr/>
              </p:nvSpPr>
              <p:spPr bwMode="auto">
                <a:xfrm rot="1594534">
                  <a:off x="6006991" y="5889750"/>
                  <a:ext cx="320388" cy="281856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99" name="六边形 398"/>
                <p:cNvSpPr/>
                <p:nvPr/>
              </p:nvSpPr>
              <p:spPr bwMode="auto">
                <a:xfrm rot="1594534">
                  <a:off x="6286479" y="5876111"/>
                  <a:ext cx="327202" cy="286404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400" name="Picture 57"/>
                <p:cNvPicPr>
                  <a:picLocks noChangeAspect="1" noChangeArrowheads="1"/>
                </p:cNvPicPr>
                <p:nvPr/>
              </p:nvPicPr>
              <p:blipFill>
                <a:blip r:embed="rId6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2" name="组合 920"/>
              <p:cNvGrpSpPr>
                <a:grpSpLocks/>
              </p:cNvGrpSpPr>
              <p:nvPr/>
            </p:nvGrpSpPr>
            <p:grpSpPr bwMode="auto">
              <a:xfrm>
                <a:off x="8501089" y="1857364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393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4" name="六边形 393"/>
                <p:cNvSpPr/>
                <p:nvPr/>
              </p:nvSpPr>
              <p:spPr bwMode="auto">
                <a:xfrm rot="1594534">
                  <a:off x="6003256" y="5890683"/>
                  <a:ext cx="319509" cy="28045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95" name="六边形 394"/>
                <p:cNvSpPr/>
                <p:nvPr/>
              </p:nvSpPr>
              <p:spPr bwMode="auto">
                <a:xfrm rot="1594534">
                  <a:off x="6289133" y="5878218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396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3" name="组合 925"/>
              <p:cNvGrpSpPr>
                <a:grpSpLocks/>
              </p:cNvGrpSpPr>
              <p:nvPr/>
            </p:nvGrpSpPr>
            <p:grpSpPr bwMode="auto">
              <a:xfrm>
                <a:off x="8001023" y="1643050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389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0" name="六边形 389"/>
                <p:cNvSpPr/>
                <p:nvPr/>
              </p:nvSpPr>
              <p:spPr bwMode="auto">
                <a:xfrm rot="1594534">
                  <a:off x="6001106" y="5885462"/>
                  <a:ext cx="327920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91" name="六边形 390"/>
                <p:cNvSpPr/>
                <p:nvPr/>
              </p:nvSpPr>
              <p:spPr bwMode="auto">
                <a:xfrm rot="1594534">
                  <a:off x="6286982" y="5879227"/>
                  <a:ext cx="327920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392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4" name="组合 930"/>
              <p:cNvGrpSpPr>
                <a:grpSpLocks/>
              </p:cNvGrpSpPr>
              <p:nvPr/>
            </p:nvGrpSpPr>
            <p:grpSpPr bwMode="auto">
              <a:xfrm>
                <a:off x="7000891" y="1643050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385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" name="六边形 385"/>
                <p:cNvSpPr/>
                <p:nvPr/>
              </p:nvSpPr>
              <p:spPr bwMode="auto">
                <a:xfrm rot="1594534">
                  <a:off x="6005227" y="5885462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87" name="六边形 386"/>
                <p:cNvSpPr/>
                <p:nvPr/>
              </p:nvSpPr>
              <p:spPr bwMode="auto">
                <a:xfrm rot="1594534">
                  <a:off x="6291103" y="5879227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388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5" name="组合 935"/>
              <p:cNvGrpSpPr>
                <a:grpSpLocks/>
              </p:cNvGrpSpPr>
              <p:nvPr/>
            </p:nvGrpSpPr>
            <p:grpSpPr bwMode="auto">
              <a:xfrm>
                <a:off x="6429387" y="1785926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381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2" name="六边形 381"/>
                <p:cNvSpPr/>
                <p:nvPr/>
              </p:nvSpPr>
              <p:spPr bwMode="auto">
                <a:xfrm rot="1594534">
                  <a:off x="6006376" y="5888944"/>
                  <a:ext cx="319509" cy="280449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83" name="六边形 382"/>
                <p:cNvSpPr/>
                <p:nvPr/>
              </p:nvSpPr>
              <p:spPr bwMode="auto">
                <a:xfrm rot="1594534">
                  <a:off x="6292252" y="5876479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384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6" name="组合 940"/>
              <p:cNvGrpSpPr>
                <a:grpSpLocks/>
              </p:cNvGrpSpPr>
              <p:nvPr/>
            </p:nvGrpSpPr>
            <p:grpSpPr bwMode="auto">
              <a:xfrm>
                <a:off x="5715007" y="1785926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377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8" name="六边形 377"/>
                <p:cNvSpPr/>
                <p:nvPr/>
              </p:nvSpPr>
              <p:spPr bwMode="auto">
                <a:xfrm rot="1594534">
                  <a:off x="6005714" y="5888944"/>
                  <a:ext cx="319509" cy="280449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79" name="六边形 378"/>
                <p:cNvSpPr/>
                <p:nvPr/>
              </p:nvSpPr>
              <p:spPr bwMode="auto">
                <a:xfrm rot="1594534">
                  <a:off x="6291590" y="5876479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380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367" name="组合 945"/>
              <p:cNvGrpSpPr>
                <a:grpSpLocks/>
              </p:cNvGrpSpPr>
              <p:nvPr/>
            </p:nvGrpSpPr>
            <p:grpSpPr bwMode="auto">
              <a:xfrm>
                <a:off x="5214941" y="2357430"/>
                <a:ext cx="306139" cy="385204"/>
                <a:chOff x="5953136" y="5072074"/>
                <a:chExt cx="734767" cy="1099584"/>
              </a:xfrm>
            </p:grpSpPr>
            <p:pic>
              <p:nvPicPr>
                <p:cNvPr id="373" name="Picture 259"/>
                <p:cNvPicPr>
                  <a:picLocks noChangeAspect="1" noChangeArrowheads="1"/>
                </p:cNvPicPr>
                <p:nvPr/>
              </p:nvPicPr>
              <p:blipFill>
                <a:blip r:embed="rId6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53136" y="5072074"/>
                  <a:ext cx="734767" cy="9245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74" name="六边形 373"/>
                <p:cNvSpPr/>
                <p:nvPr/>
              </p:nvSpPr>
              <p:spPr bwMode="auto">
                <a:xfrm rot="1594534">
                  <a:off x="6003569" y="5890404"/>
                  <a:ext cx="319509" cy="280449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sp>
              <p:nvSpPr>
                <p:cNvPr id="375" name="六边形 374"/>
                <p:cNvSpPr/>
                <p:nvPr/>
              </p:nvSpPr>
              <p:spPr bwMode="auto">
                <a:xfrm rot="1594534">
                  <a:off x="6289445" y="5877940"/>
                  <a:ext cx="319509" cy="286683"/>
                </a:xfrm>
                <a:prstGeom prst="hexagon">
                  <a:avLst>
                    <a:gd name="adj" fmla="val 26319"/>
                    <a:gd name="vf" fmla="val 115470"/>
                  </a:avLst>
                </a:prstGeom>
                <a:solidFill>
                  <a:srgbClr val="92D050"/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800" kern="0" dirty="0">
                    <a:solidFill>
                      <a:srgbClr val="FFFFFF"/>
                    </a:solidFill>
                    <a:latin typeface="Arial" pitchFamily="34" charset="0"/>
                    <a:ea typeface="Arial Unicode MS" pitchFamily="34" charset="-122"/>
                  </a:endParaRPr>
                </a:p>
              </p:txBody>
            </p:sp>
            <p:pic>
              <p:nvPicPr>
                <p:cNvPr id="376" name="Picture 57"/>
                <p:cNvPicPr>
                  <a:picLocks noChangeAspect="1" noChangeArrowheads="1"/>
                </p:cNvPicPr>
                <p:nvPr/>
              </p:nvPicPr>
              <p:blipFill>
                <a:blip r:embed="rId6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429387" y="5429264"/>
                  <a:ext cx="241485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368" name="直接连接符 129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19543" y="1881198"/>
                <a:ext cx="87616" cy="334224"/>
              </a:xfrm>
              <a:prstGeom prst="line">
                <a:avLst/>
              </a:prstGeom>
              <a:noFill/>
              <a:ln w="3175" algn="ctr">
                <a:solidFill>
                  <a:srgbClr val="D9D9D9"/>
                </a:solidFill>
                <a:round/>
                <a:headEnd/>
                <a:tailEnd/>
              </a:ln>
            </p:spPr>
          </p:cxnSp>
          <p:sp>
            <p:nvSpPr>
              <p:cNvPr id="369" name="TextBox 368"/>
              <p:cNvSpPr txBox="1"/>
              <p:nvPr/>
            </p:nvSpPr>
            <p:spPr>
              <a:xfrm>
                <a:off x="3662832" y="2637329"/>
                <a:ext cx="1480670" cy="464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kern="0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34" charset="-122"/>
                  </a:rPr>
                  <a:t>C-RAN</a:t>
                </a:r>
                <a:endParaRPr kumimoji="0" lang="zh-CN" altLang="en-US" sz="1000" kern="0" dirty="0">
                  <a:solidFill>
                    <a:srgbClr val="FF0000"/>
                  </a:solidFill>
                  <a:latin typeface="Arial" pitchFamily="34" charset="0"/>
                  <a:ea typeface="Arial Unicode MS" pitchFamily="34" charset="-122"/>
                </a:endParaRPr>
              </a:p>
            </p:txBody>
          </p:sp>
          <p:cxnSp>
            <p:nvCxnSpPr>
              <p:cNvPr id="370" name="直接连接符 1300"/>
              <p:cNvCxnSpPr>
                <a:cxnSpLocks noChangeShapeType="1"/>
              </p:cNvCxnSpPr>
              <p:nvPr/>
            </p:nvCxnSpPr>
            <p:spPr bwMode="auto">
              <a:xfrm>
                <a:off x="4214810" y="3214686"/>
                <a:ext cx="500065" cy="1588"/>
              </a:xfrm>
              <a:prstGeom prst="line">
                <a:avLst/>
              </a:prstGeom>
              <a:noFill/>
              <a:ln w="9525" algn="ctr">
                <a:solidFill>
                  <a:srgbClr val="7F7F7F"/>
                </a:solidFill>
                <a:round/>
                <a:headEnd/>
                <a:tailEnd/>
              </a:ln>
            </p:spPr>
          </p:cxnSp>
          <p:pic>
            <p:nvPicPr>
              <p:cNvPr id="371" name="Picture 81" descr="7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rgbClr val="00B05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p:blipFill>
            <p:spPr bwMode="auto">
              <a:xfrm>
                <a:off x="1000100" y="2786058"/>
                <a:ext cx="3357586" cy="982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2" name="TextBox 371"/>
              <p:cNvSpPr txBox="1"/>
              <p:nvPr/>
            </p:nvSpPr>
            <p:spPr>
              <a:xfrm>
                <a:off x="4142951" y="3144074"/>
                <a:ext cx="1131538" cy="4646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CN" sz="1000" b="0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S1</a:t>
                </a:r>
                <a:endParaRPr kumimoji="0" lang="zh-CN" altLang="en-US" sz="1400" b="0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507859" y="3838558"/>
                <a:ext cx="1958427" cy="493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100" kern="0" dirty="0" smtClean="0">
                    <a:solidFill>
                      <a:srgbClr val="FF0000"/>
                    </a:solidFill>
                    <a:latin typeface="Arial" pitchFamily="34" charset="0"/>
                    <a:ea typeface="Arial Unicode MS" pitchFamily="34" charset="-122"/>
                  </a:rPr>
                  <a:t>C-RAN</a:t>
                </a:r>
                <a:endParaRPr kumimoji="0" lang="zh-CN" altLang="en-US" sz="1100" kern="0" dirty="0">
                  <a:solidFill>
                    <a:srgbClr val="FF0000"/>
                  </a:solidFill>
                  <a:latin typeface="Arial" pitchFamily="34" charset="0"/>
                  <a:ea typeface="Arial Unicode MS" pitchFamily="34" charset="-122"/>
                </a:endParaRPr>
              </a:p>
            </p:txBody>
          </p:sp>
        </p:grpSp>
        <p:sp>
          <p:nvSpPr>
            <p:cNvPr id="453" name="右箭头 23"/>
            <p:cNvSpPr/>
            <p:nvPr/>
          </p:nvSpPr>
          <p:spPr bwMode="auto">
            <a:xfrm>
              <a:off x="4081433" y="1755416"/>
              <a:ext cx="540000" cy="452863"/>
            </a:xfrm>
            <a:prstGeom prst="rightArrow">
              <a:avLst/>
            </a:prstGeom>
            <a:solidFill>
              <a:srgbClr val="4BACC6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lIns="90000" tIns="46800" rIns="90000" bIns="468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459" name="圆角矩形 458"/>
            <p:cNvSpPr/>
            <p:nvPr/>
          </p:nvSpPr>
          <p:spPr bwMode="auto">
            <a:xfrm>
              <a:off x="71439" y="841276"/>
              <a:ext cx="8929687" cy="2575202"/>
            </a:xfrm>
            <a:prstGeom prst="roundRect">
              <a:avLst>
                <a:gd name="adj" fmla="val 4686"/>
              </a:avLst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100" b="0" kern="0" dirty="0">
                <a:solidFill>
                  <a:sysClr val="window" lastClr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88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Times New Roman" pitchFamily="18" charset="0"/>
              </a:rPr>
              <a:t>C-RAN Reduces </a:t>
            </a:r>
            <a:r>
              <a:rPr lang="en-US" altLang="zh-CN" dirty="0" smtClean="0">
                <a:cs typeface="Times New Roman" pitchFamily="18" charset="0"/>
              </a:rPr>
              <a:t>Operation Cost Dramatically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498" name="Text Box 10"/>
          <p:cNvSpPr txBox="1">
            <a:spLocks noChangeArrowheads="1"/>
          </p:cNvSpPr>
          <p:nvPr/>
        </p:nvSpPr>
        <p:spPr bwMode="auto">
          <a:xfrm>
            <a:off x="4390921" y="3505572"/>
            <a:ext cx="4573587" cy="1830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0" lang="en-US" altLang="zh-CN" sz="2000" b="0" dirty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C-RAN</a:t>
            </a:r>
          </a:p>
          <a:p>
            <a:pPr marL="342900" lvl="1" indent="-257175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Char char="ü"/>
            </a:pP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Centralized site Management and Monitoring </a:t>
            </a:r>
            <a:endParaRPr kumimoji="0" lang="en-US" altLang="zh-CN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lvl="1" indent="-257175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Char char="ü"/>
            </a:pP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Only BBU hotel Visit and Maintenance</a:t>
            </a:r>
          </a:p>
          <a:p>
            <a:pPr marL="342900" lvl="1" indent="-257175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Char char="ü"/>
            </a:pP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Improved Operating Efficiency </a:t>
            </a:r>
          </a:p>
          <a:p>
            <a:pPr marL="342900" lvl="1" indent="-257175">
              <a:spcBef>
                <a:spcPct val="20000"/>
              </a:spcBef>
              <a:buClr>
                <a:srgbClr val="000000"/>
              </a:buClr>
              <a:buSzPct val="90000"/>
              <a:buFont typeface="Wingdings" pitchFamily="2" charset="2"/>
              <a:buChar char="ü"/>
            </a:pP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Low Energy Dissipation and </a:t>
            </a:r>
            <a:r>
              <a:rPr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low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Rental Cost for each RRU site </a:t>
            </a:r>
            <a:endParaRPr kumimoji="0" lang="zh-CN" altLang="en-US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99" name="Text Box 10"/>
          <p:cNvSpPr txBox="1">
            <a:spLocks noChangeArrowheads="1"/>
          </p:cNvSpPr>
          <p:nvPr/>
        </p:nvSpPr>
        <p:spPr bwMode="auto">
          <a:xfrm>
            <a:off x="247513" y="3505572"/>
            <a:ext cx="4132263" cy="17811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kumimoji="0" lang="en-US" altLang="zh-CN" sz="2000" b="0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Traditional</a:t>
            </a:r>
            <a:endParaRPr kumimoji="0" lang="en-US" altLang="zh-CN" sz="2000" b="0" dirty="0">
              <a:solidFill>
                <a:srgbClr val="C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lvl="1" indent="-161925"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+ Hard to Manage </a:t>
            </a:r>
            <a:r>
              <a:rPr kumimoji="0" lang="en-US" altLang="zh-CN" sz="16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and </a:t>
            </a: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Monitor lots of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distributed </a:t>
            </a: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sites</a:t>
            </a:r>
            <a:endParaRPr kumimoji="0" lang="en-US" altLang="zh-CN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lvl="1" indent="-161925"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+ High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</a:t>
            </a:r>
            <a:r>
              <a:rPr kumimoji="0"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ite Visit and </a:t>
            </a: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Maintenance cost </a:t>
            </a:r>
            <a:endParaRPr kumimoji="0" lang="en-US" altLang="zh-CN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lvl="1" indent="-161925"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+ High Power Consumption and Room Rental Cost</a:t>
            </a:r>
            <a:endParaRPr kumimoji="0" lang="zh-CN" altLang="en-US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558" name="组合 557"/>
          <p:cNvGrpSpPr/>
          <p:nvPr/>
        </p:nvGrpSpPr>
        <p:grpSpPr>
          <a:xfrm>
            <a:off x="71455" y="841276"/>
            <a:ext cx="8929687" cy="2516290"/>
            <a:chOff x="71439" y="841276"/>
            <a:chExt cx="8929687" cy="2865438"/>
          </a:xfrm>
        </p:grpSpPr>
        <p:sp>
          <p:nvSpPr>
            <p:cNvPr id="5" name="Text Box 56"/>
            <p:cNvSpPr txBox="1">
              <a:spLocks noChangeArrowheads="1"/>
            </p:cNvSpPr>
            <p:nvPr/>
          </p:nvSpPr>
          <p:spPr bwMode="auto">
            <a:xfrm>
              <a:off x="5451480" y="1969725"/>
              <a:ext cx="1174750" cy="21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</a:rPr>
                <a:t>IP Backbone</a:t>
              </a:r>
              <a:endParaRPr kumimoji="0" lang="en-US" altLang="zh-CN" sz="11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ea typeface="黑体" pitchFamily="49" charset="-122"/>
              </a:endParaRPr>
            </a:p>
          </p:txBody>
        </p:sp>
        <p:cxnSp>
          <p:nvCxnSpPr>
            <p:cNvPr id="6" name="直接连接符 503"/>
            <p:cNvCxnSpPr>
              <a:cxnSpLocks noChangeShapeType="1"/>
            </p:cNvCxnSpPr>
            <p:nvPr/>
          </p:nvCxnSpPr>
          <p:spPr bwMode="auto">
            <a:xfrm>
              <a:off x="7254092" y="2006860"/>
              <a:ext cx="182616" cy="435861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7" name="直接连接符 504"/>
            <p:cNvCxnSpPr>
              <a:cxnSpLocks noChangeShapeType="1"/>
            </p:cNvCxnSpPr>
            <p:nvPr/>
          </p:nvCxnSpPr>
          <p:spPr bwMode="auto">
            <a:xfrm rot="10800000">
              <a:off x="7254092" y="2006860"/>
              <a:ext cx="246882" cy="980803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8" name="直接连接符 505"/>
            <p:cNvCxnSpPr>
              <a:cxnSpLocks noChangeShapeType="1"/>
            </p:cNvCxnSpPr>
            <p:nvPr/>
          </p:nvCxnSpPr>
          <p:spPr bwMode="auto">
            <a:xfrm rot="16200000" flipH="1">
              <a:off x="7568263" y="2982607"/>
              <a:ext cx="374663" cy="449055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18" name="直接连接符 515"/>
            <p:cNvCxnSpPr>
              <a:cxnSpLocks noChangeShapeType="1"/>
            </p:cNvCxnSpPr>
            <p:nvPr/>
          </p:nvCxnSpPr>
          <p:spPr bwMode="auto">
            <a:xfrm>
              <a:off x="7254092" y="2006860"/>
              <a:ext cx="376023" cy="137254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19" name="直接连接符 516"/>
            <p:cNvCxnSpPr>
              <a:cxnSpLocks noChangeShapeType="1"/>
            </p:cNvCxnSpPr>
            <p:nvPr/>
          </p:nvCxnSpPr>
          <p:spPr bwMode="auto">
            <a:xfrm rot="16200000" flipH="1">
              <a:off x="7775967" y="2095441"/>
              <a:ext cx="169868" cy="294912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0" name="直接连接符 517"/>
            <p:cNvCxnSpPr>
              <a:cxnSpLocks noChangeShapeType="1"/>
            </p:cNvCxnSpPr>
            <p:nvPr/>
          </p:nvCxnSpPr>
          <p:spPr bwMode="auto">
            <a:xfrm>
              <a:off x="8106932" y="2347223"/>
              <a:ext cx="373121" cy="334592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1" name="直接连接符 518"/>
            <p:cNvCxnSpPr>
              <a:cxnSpLocks noChangeShapeType="1"/>
            </p:cNvCxnSpPr>
            <p:nvPr/>
          </p:nvCxnSpPr>
          <p:spPr bwMode="auto">
            <a:xfrm flipH="1" flipV="1">
              <a:off x="7230382" y="1769462"/>
              <a:ext cx="23710" cy="237398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2" name="直接连接符 519"/>
            <p:cNvCxnSpPr>
              <a:cxnSpLocks noChangeShapeType="1"/>
            </p:cNvCxnSpPr>
            <p:nvPr/>
          </p:nvCxnSpPr>
          <p:spPr bwMode="auto">
            <a:xfrm flipV="1">
              <a:off x="7254092" y="1875132"/>
              <a:ext cx="309282" cy="131728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3" name="直接连接符 520"/>
            <p:cNvCxnSpPr>
              <a:cxnSpLocks noChangeShapeType="1"/>
            </p:cNvCxnSpPr>
            <p:nvPr/>
          </p:nvCxnSpPr>
          <p:spPr bwMode="auto">
            <a:xfrm rot="16200000" flipH="1">
              <a:off x="5856674" y="2569785"/>
              <a:ext cx="287105" cy="337100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4" name="直接连接符 521"/>
            <p:cNvCxnSpPr>
              <a:cxnSpLocks noChangeShapeType="1"/>
            </p:cNvCxnSpPr>
            <p:nvPr/>
          </p:nvCxnSpPr>
          <p:spPr bwMode="auto">
            <a:xfrm rot="16200000" flipH="1">
              <a:off x="5674384" y="2752076"/>
              <a:ext cx="599909" cy="285323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5" name="直接连接符 522"/>
            <p:cNvCxnSpPr>
              <a:cxnSpLocks noChangeShapeType="1"/>
            </p:cNvCxnSpPr>
            <p:nvPr/>
          </p:nvCxnSpPr>
          <p:spPr bwMode="auto">
            <a:xfrm rot="16200000" flipH="1">
              <a:off x="5680655" y="2745804"/>
              <a:ext cx="345838" cy="43795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6" name="直接连接符 523"/>
            <p:cNvCxnSpPr>
              <a:cxnSpLocks noChangeShapeType="1"/>
            </p:cNvCxnSpPr>
            <p:nvPr/>
          </p:nvCxnSpPr>
          <p:spPr bwMode="auto">
            <a:xfrm rot="5400000">
              <a:off x="5556482" y="2422859"/>
              <a:ext cx="103271" cy="447120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7" name="直接连接符 524"/>
            <p:cNvCxnSpPr>
              <a:cxnSpLocks noChangeShapeType="1"/>
            </p:cNvCxnSpPr>
            <p:nvPr/>
          </p:nvCxnSpPr>
          <p:spPr bwMode="auto">
            <a:xfrm rot="5400000" flipH="1" flipV="1">
              <a:off x="7202089" y="1507294"/>
              <a:ext cx="189307" cy="139451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8" name="直接连接符 525"/>
            <p:cNvCxnSpPr>
              <a:cxnSpLocks noChangeShapeType="1"/>
            </p:cNvCxnSpPr>
            <p:nvPr/>
          </p:nvCxnSpPr>
          <p:spPr bwMode="auto">
            <a:xfrm flipV="1">
              <a:off x="7444069" y="1455682"/>
              <a:ext cx="248061" cy="78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29" name="直接连接符 526"/>
            <p:cNvCxnSpPr>
              <a:cxnSpLocks noChangeShapeType="1"/>
            </p:cNvCxnSpPr>
            <p:nvPr/>
          </p:nvCxnSpPr>
          <p:spPr bwMode="auto">
            <a:xfrm flipV="1">
              <a:off x="7680586" y="1823135"/>
              <a:ext cx="259606" cy="69924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30" name="直接连接符 527"/>
            <p:cNvCxnSpPr>
              <a:cxnSpLocks noChangeShapeType="1"/>
            </p:cNvCxnSpPr>
            <p:nvPr/>
          </p:nvCxnSpPr>
          <p:spPr bwMode="auto">
            <a:xfrm rot="5400000" flipH="1" flipV="1">
              <a:off x="8049795" y="1377136"/>
              <a:ext cx="337325" cy="290198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31" name="直接连接符 528"/>
            <p:cNvCxnSpPr>
              <a:cxnSpLocks noChangeShapeType="1"/>
            </p:cNvCxnSpPr>
            <p:nvPr/>
          </p:nvCxnSpPr>
          <p:spPr bwMode="auto">
            <a:xfrm>
              <a:off x="8421252" y="1377676"/>
              <a:ext cx="150641" cy="99130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32" name="直接连接符 529"/>
            <p:cNvCxnSpPr>
              <a:cxnSpLocks noChangeShapeType="1"/>
            </p:cNvCxnSpPr>
            <p:nvPr/>
          </p:nvCxnSpPr>
          <p:spPr bwMode="auto">
            <a:xfrm rot="10800000">
              <a:off x="5095203" y="3131280"/>
              <a:ext cx="319633" cy="41021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cxnSp>
          <p:nvCxnSpPr>
            <p:cNvPr id="33" name="直接连接符 530"/>
            <p:cNvCxnSpPr>
              <a:cxnSpLocks noChangeShapeType="1"/>
            </p:cNvCxnSpPr>
            <p:nvPr/>
          </p:nvCxnSpPr>
          <p:spPr bwMode="auto">
            <a:xfrm rot="5400000">
              <a:off x="5458812" y="2702663"/>
              <a:ext cx="480744" cy="264985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sp>
          <p:nvSpPr>
            <p:cNvPr id="34" name="TextBox 33"/>
            <p:cNvSpPr txBox="1"/>
            <p:nvPr/>
          </p:nvSpPr>
          <p:spPr bwMode="auto">
            <a:xfrm>
              <a:off x="5572116" y="2649159"/>
              <a:ext cx="474663" cy="280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0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0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cxnSp>
          <p:nvCxnSpPr>
            <p:cNvPr id="35" name="直接连接符 532"/>
            <p:cNvCxnSpPr>
              <a:cxnSpLocks noChangeShapeType="1"/>
              <a:stCxn id="502" idx="2"/>
            </p:cNvCxnSpPr>
            <p:nvPr/>
          </p:nvCxnSpPr>
          <p:spPr bwMode="auto">
            <a:xfrm>
              <a:off x="5470666" y="1560768"/>
              <a:ext cx="267988" cy="26236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36" name="组合 315"/>
            <p:cNvGrpSpPr>
              <a:grpSpLocks/>
            </p:cNvGrpSpPr>
            <p:nvPr/>
          </p:nvGrpSpPr>
          <p:grpSpPr bwMode="auto">
            <a:xfrm>
              <a:off x="7940190" y="2925491"/>
              <a:ext cx="318925" cy="565588"/>
              <a:chOff x="5953136" y="5072074"/>
              <a:chExt cx="734767" cy="1099584"/>
            </a:xfrm>
          </p:grpSpPr>
          <p:pic>
            <p:nvPicPr>
              <p:cNvPr id="145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46" name="六边形 145"/>
              <p:cNvSpPr/>
              <p:nvPr/>
            </p:nvSpPr>
            <p:spPr bwMode="auto">
              <a:xfrm rot="1594534">
                <a:off x="6005469" y="5888745"/>
                <a:ext cx="325512" cy="28291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47" name="六边形 146"/>
              <p:cNvSpPr/>
              <p:nvPr/>
            </p:nvSpPr>
            <p:spPr bwMode="auto">
              <a:xfrm rot="1594534">
                <a:off x="6290748" y="5878457"/>
                <a:ext cx="325512" cy="285486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48" name="Picture 57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7" name="组合 334"/>
            <p:cNvGrpSpPr>
              <a:grpSpLocks/>
            </p:cNvGrpSpPr>
            <p:nvPr/>
          </p:nvGrpSpPr>
          <p:grpSpPr bwMode="auto">
            <a:xfrm>
              <a:off x="4994472" y="2888746"/>
              <a:ext cx="132893" cy="271626"/>
              <a:chOff x="5953136" y="5072074"/>
              <a:chExt cx="734767" cy="1099584"/>
            </a:xfrm>
          </p:grpSpPr>
          <p:pic>
            <p:nvPicPr>
              <p:cNvPr id="141" name="Picture 259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42" name="六边形 141"/>
              <p:cNvSpPr/>
              <p:nvPr/>
            </p:nvSpPr>
            <p:spPr bwMode="auto">
              <a:xfrm rot="1594534">
                <a:off x="6004738" y="5887737"/>
                <a:ext cx="324763" cy="2838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43" name="六边形 142"/>
              <p:cNvSpPr/>
              <p:nvPr/>
            </p:nvSpPr>
            <p:spPr bwMode="auto">
              <a:xfrm rot="1594534">
                <a:off x="6285612" y="5877026"/>
                <a:ext cx="324763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44" name="Picture 57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" name="组合 367"/>
            <p:cNvGrpSpPr>
              <a:grpSpLocks/>
            </p:cNvGrpSpPr>
            <p:nvPr/>
          </p:nvGrpSpPr>
          <p:grpSpPr bwMode="auto">
            <a:xfrm>
              <a:off x="5397571" y="2925491"/>
              <a:ext cx="186046" cy="308371"/>
              <a:chOff x="5953136" y="5072074"/>
              <a:chExt cx="734767" cy="1099584"/>
            </a:xfrm>
          </p:grpSpPr>
          <p:pic>
            <p:nvPicPr>
              <p:cNvPr id="137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38" name="六边形 137"/>
              <p:cNvSpPr/>
              <p:nvPr/>
            </p:nvSpPr>
            <p:spPr bwMode="auto">
              <a:xfrm rot="1594534">
                <a:off x="6003033" y="5890660"/>
                <a:ext cx="326022" cy="2830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39" name="六边形 138"/>
              <p:cNvSpPr/>
              <p:nvPr/>
            </p:nvSpPr>
            <p:spPr bwMode="auto">
              <a:xfrm rot="1594534">
                <a:off x="6291436" y="5881226"/>
                <a:ext cx="319754" cy="2830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40" name="Picture 5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" name="组合 397"/>
            <p:cNvGrpSpPr>
              <a:grpSpLocks/>
            </p:cNvGrpSpPr>
            <p:nvPr/>
          </p:nvGrpSpPr>
          <p:grpSpPr bwMode="auto">
            <a:xfrm>
              <a:off x="5304548" y="2558039"/>
              <a:ext cx="132879" cy="198136"/>
              <a:chOff x="5953136" y="5072074"/>
              <a:chExt cx="734767" cy="1099584"/>
            </a:xfrm>
          </p:grpSpPr>
          <p:pic>
            <p:nvPicPr>
              <p:cNvPr id="133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34" name="六边形 133"/>
              <p:cNvSpPr/>
              <p:nvPr/>
            </p:nvSpPr>
            <p:spPr bwMode="auto">
              <a:xfrm rot="1594534">
                <a:off x="6001907" y="5889135"/>
                <a:ext cx="324792" cy="27898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35" name="六边形 134"/>
              <p:cNvSpPr/>
              <p:nvPr/>
            </p:nvSpPr>
            <p:spPr bwMode="auto">
              <a:xfrm rot="1594534">
                <a:off x="6282810" y="5874451"/>
                <a:ext cx="324792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36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0" name="TextBox 39"/>
            <p:cNvSpPr txBox="1"/>
            <p:nvPr/>
          </p:nvSpPr>
          <p:spPr bwMode="auto">
            <a:xfrm>
              <a:off x="4929193" y="2337497"/>
              <a:ext cx="839787" cy="280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00" kern="0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</a:rPr>
                <a:t>C-RAN</a:t>
              </a:r>
              <a:endParaRPr kumimoji="0" lang="zh-CN" altLang="en-US" sz="1000" kern="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endParaRPr>
            </a:p>
          </p:txBody>
        </p:sp>
        <p:pic>
          <p:nvPicPr>
            <p:cNvPr id="41" name="Picture 81" descr="7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0800000">
              <a:off x="5645631" y="2521293"/>
              <a:ext cx="337151" cy="7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图片 41" descr="IMG_1089.JPG"/>
            <p:cNvPicPr>
              <a:picLocks noChangeAspect="1"/>
            </p:cNvPicPr>
            <p:nvPr/>
          </p:nvPicPr>
          <p:blipFill>
            <a:blip r:embed="rId11" cstate="print"/>
            <a:srcRect r="493" b="46"/>
            <a:stretch>
              <a:fillRect/>
            </a:stretch>
          </p:blipFill>
          <p:spPr bwMode="auto">
            <a:xfrm>
              <a:off x="5769661" y="2374312"/>
              <a:ext cx="138375" cy="2459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43" name="组合 411"/>
            <p:cNvGrpSpPr>
              <a:grpSpLocks/>
            </p:cNvGrpSpPr>
            <p:nvPr/>
          </p:nvGrpSpPr>
          <p:grpSpPr bwMode="auto">
            <a:xfrm>
              <a:off x="5738654" y="2815255"/>
              <a:ext cx="163901" cy="271626"/>
              <a:chOff x="5953136" y="5072074"/>
              <a:chExt cx="734767" cy="1099584"/>
            </a:xfrm>
          </p:grpSpPr>
          <p:pic>
            <p:nvPicPr>
              <p:cNvPr id="129" name="Picture 25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30" name="六边形 129"/>
              <p:cNvSpPr/>
              <p:nvPr/>
            </p:nvSpPr>
            <p:spPr bwMode="auto">
              <a:xfrm rot="1594534">
                <a:off x="6003686" y="5885335"/>
                <a:ext cx="327371" cy="2838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31" name="六边形 130"/>
              <p:cNvSpPr/>
              <p:nvPr/>
            </p:nvSpPr>
            <p:spPr bwMode="auto">
              <a:xfrm rot="1594534">
                <a:off x="6288356" y="5874624"/>
                <a:ext cx="327371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32" name="Picture 5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4" name="组合 416"/>
            <p:cNvGrpSpPr>
              <a:grpSpLocks/>
            </p:cNvGrpSpPr>
            <p:nvPr/>
          </p:nvGrpSpPr>
          <p:grpSpPr bwMode="auto">
            <a:xfrm>
              <a:off x="6141752" y="2668274"/>
              <a:ext cx="163901" cy="271626"/>
              <a:chOff x="5953136" y="5072074"/>
              <a:chExt cx="734767" cy="1099584"/>
            </a:xfrm>
          </p:grpSpPr>
          <p:pic>
            <p:nvPicPr>
              <p:cNvPr id="125" name="Picture 25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26" name="六边形 125"/>
              <p:cNvSpPr/>
              <p:nvPr/>
            </p:nvSpPr>
            <p:spPr bwMode="auto">
              <a:xfrm rot="1594534">
                <a:off x="6004256" y="5885892"/>
                <a:ext cx="327371" cy="283837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27" name="六边形 126"/>
              <p:cNvSpPr/>
              <p:nvPr/>
            </p:nvSpPr>
            <p:spPr bwMode="auto">
              <a:xfrm rot="1594534">
                <a:off x="6288926" y="5875181"/>
                <a:ext cx="327371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28" name="Picture 5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5" name="组合 421"/>
            <p:cNvGrpSpPr>
              <a:grpSpLocks/>
            </p:cNvGrpSpPr>
            <p:nvPr/>
          </p:nvGrpSpPr>
          <p:grpSpPr bwMode="auto">
            <a:xfrm>
              <a:off x="6079737" y="2998982"/>
              <a:ext cx="186045" cy="345117"/>
              <a:chOff x="5953136" y="5072074"/>
              <a:chExt cx="734767" cy="1099584"/>
            </a:xfrm>
          </p:grpSpPr>
          <p:pic>
            <p:nvPicPr>
              <p:cNvPr id="121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22" name="六边形 121"/>
              <p:cNvSpPr/>
              <p:nvPr/>
            </p:nvSpPr>
            <p:spPr bwMode="auto">
              <a:xfrm rot="1594534">
                <a:off x="6004846" y="5889691"/>
                <a:ext cx="326023" cy="28240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23" name="六边形 122"/>
              <p:cNvSpPr/>
              <p:nvPr/>
            </p:nvSpPr>
            <p:spPr bwMode="auto">
              <a:xfrm rot="1594534">
                <a:off x="6293251" y="5877048"/>
                <a:ext cx="319756" cy="286618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24" name="Picture 57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6" name="直接连接符 543"/>
            <p:cNvCxnSpPr>
              <a:cxnSpLocks noChangeShapeType="1"/>
            </p:cNvCxnSpPr>
            <p:nvPr/>
          </p:nvCxnSpPr>
          <p:spPr bwMode="auto">
            <a:xfrm flipV="1">
              <a:off x="5893692" y="2291860"/>
              <a:ext cx="139534" cy="19268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pic>
          <p:nvPicPr>
            <p:cNvPr id="47" name="Picture 81" descr="7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0800000">
              <a:off x="6916941" y="1970115"/>
              <a:ext cx="337151" cy="7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图片 47" descr="IMG_1089.JPG"/>
            <p:cNvPicPr>
              <a:picLocks noChangeAspect="1"/>
            </p:cNvPicPr>
            <p:nvPr/>
          </p:nvPicPr>
          <p:blipFill>
            <a:blip r:embed="rId11" cstate="print"/>
            <a:srcRect r="493" b="46"/>
            <a:stretch>
              <a:fillRect/>
            </a:stretch>
          </p:blipFill>
          <p:spPr bwMode="auto">
            <a:xfrm>
              <a:off x="7040971" y="1823133"/>
              <a:ext cx="138376" cy="24597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49" name="组合 882"/>
            <p:cNvGrpSpPr>
              <a:grpSpLocks/>
            </p:cNvGrpSpPr>
            <p:nvPr/>
          </p:nvGrpSpPr>
          <p:grpSpPr bwMode="auto">
            <a:xfrm>
              <a:off x="7475077" y="2668274"/>
              <a:ext cx="279068" cy="404198"/>
              <a:chOff x="5953136" y="5072074"/>
              <a:chExt cx="734767" cy="1099584"/>
            </a:xfrm>
          </p:grpSpPr>
          <p:pic>
            <p:nvPicPr>
              <p:cNvPr id="117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18" name="六边形 117"/>
              <p:cNvSpPr/>
              <p:nvPr/>
            </p:nvSpPr>
            <p:spPr bwMode="auto">
              <a:xfrm rot="1594534">
                <a:off x="6004520" y="5888887"/>
                <a:ext cx="321842" cy="28431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9" name="六边形 118"/>
              <p:cNvSpPr/>
              <p:nvPr/>
            </p:nvSpPr>
            <p:spPr bwMode="auto">
              <a:xfrm rot="1594534">
                <a:off x="6288745" y="5878089"/>
                <a:ext cx="321842" cy="28791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20" name="Picture 57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0" name="组合 887"/>
            <p:cNvGrpSpPr>
              <a:grpSpLocks/>
            </p:cNvGrpSpPr>
            <p:nvPr/>
          </p:nvGrpSpPr>
          <p:grpSpPr bwMode="auto">
            <a:xfrm>
              <a:off x="7413062" y="2227332"/>
              <a:ext cx="163901" cy="271626"/>
              <a:chOff x="5953136" y="5072074"/>
              <a:chExt cx="734767" cy="1099584"/>
            </a:xfrm>
          </p:grpSpPr>
          <p:pic>
            <p:nvPicPr>
              <p:cNvPr id="113" name="Picture 25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14" name="六边形 113"/>
              <p:cNvSpPr/>
              <p:nvPr/>
            </p:nvSpPr>
            <p:spPr bwMode="auto">
              <a:xfrm rot="1594534">
                <a:off x="6005502" y="5887558"/>
                <a:ext cx="327371" cy="2838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5" name="六边形 114"/>
              <p:cNvSpPr/>
              <p:nvPr/>
            </p:nvSpPr>
            <p:spPr bwMode="auto">
              <a:xfrm rot="1594534">
                <a:off x="6290172" y="5876848"/>
                <a:ext cx="327371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16" name="Picture 5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1" name="组合 893"/>
            <p:cNvGrpSpPr>
              <a:grpSpLocks/>
            </p:cNvGrpSpPr>
            <p:nvPr/>
          </p:nvGrpSpPr>
          <p:grpSpPr bwMode="auto">
            <a:xfrm>
              <a:off x="8436312" y="2300825"/>
              <a:ext cx="279068" cy="455353"/>
              <a:chOff x="5953136" y="5072074"/>
              <a:chExt cx="734767" cy="1099584"/>
            </a:xfrm>
          </p:grpSpPr>
          <p:pic>
            <p:nvPicPr>
              <p:cNvPr id="109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10" name="六边形 109"/>
              <p:cNvSpPr/>
              <p:nvPr/>
            </p:nvSpPr>
            <p:spPr bwMode="auto">
              <a:xfrm rot="1594534">
                <a:off x="6002419" y="5885796"/>
                <a:ext cx="326023" cy="284316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1" name="六边形 110"/>
              <p:cNvSpPr/>
              <p:nvPr/>
            </p:nvSpPr>
            <p:spPr bwMode="auto">
              <a:xfrm rot="1594534">
                <a:off x="6290825" y="5876212"/>
                <a:ext cx="321842" cy="287512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12" name="Picture 57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2" name="组合 898"/>
            <p:cNvGrpSpPr>
              <a:grpSpLocks/>
            </p:cNvGrpSpPr>
            <p:nvPr/>
          </p:nvGrpSpPr>
          <p:grpSpPr bwMode="auto">
            <a:xfrm>
              <a:off x="7971198" y="2043605"/>
              <a:ext cx="155038" cy="330707"/>
              <a:chOff x="5953136" y="5072074"/>
              <a:chExt cx="734767" cy="1099584"/>
            </a:xfrm>
          </p:grpSpPr>
          <p:pic>
            <p:nvPicPr>
              <p:cNvPr id="105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6" name="六边形 105"/>
              <p:cNvSpPr/>
              <p:nvPr/>
            </p:nvSpPr>
            <p:spPr bwMode="auto">
              <a:xfrm rot="1594534">
                <a:off x="6004116" y="5886494"/>
                <a:ext cx="323517" cy="28590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07" name="六边形 106"/>
              <p:cNvSpPr/>
              <p:nvPr/>
            </p:nvSpPr>
            <p:spPr bwMode="auto">
              <a:xfrm rot="1594534">
                <a:off x="6290013" y="5877697"/>
                <a:ext cx="323517" cy="28590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08" name="Picture 57"/>
              <p:cNvPicPr>
                <a:picLocks noChangeAspect="1" noChangeArrowheads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3" name="组合 904"/>
            <p:cNvGrpSpPr>
              <a:grpSpLocks/>
            </p:cNvGrpSpPr>
            <p:nvPr/>
          </p:nvGrpSpPr>
          <p:grpSpPr bwMode="auto">
            <a:xfrm>
              <a:off x="7599107" y="1933370"/>
              <a:ext cx="163901" cy="271626"/>
              <a:chOff x="5953136" y="5072074"/>
              <a:chExt cx="734767" cy="1099584"/>
            </a:xfrm>
          </p:grpSpPr>
          <p:pic>
            <p:nvPicPr>
              <p:cNvPr id="101" name="Picture 25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2" name="六边形 101"/>
              <p:cNvSpPr/>
              <p:nvPr/>
            </p:nvSpPr>
            <p:spPr bwMode="auto">
              <a:xfrm rot="1594534">
                <a:off x="6004121" y="5888668"/>
                <a:ext cx="327371" cy="2838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03" name="六边形 102"/>
              <p:cNvSpPr/>
              <p:nvPr/>
            </p:nvSpPr>
            <p:spPr bwMode="auto">
              <a:xfrm rot="1594534">
                <a:off x="6288791" y="5877957"/>
                <a:ext cx="327371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04" name="Picture 5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" name="组合 909"/>
            <p:cNvGrpSpPr>
              <a:grpSpLocks/>
            </p:cNvGrpSpPr>
            <p:nvPr/>
          </p:nvGrpSpPr>
          <p:grpSpPr bwMode="auto">
            <a:xfrm>
              <a:off x="7940190" y="1602663"/>
              <a:ext cx="163901" cy="271626"/>
              <a:chOff x="5953136" y="5072074"/>
              <a:chExt cx="734767" cy="1099584"/>
            </a:xfrm>
          </p:grpSpPr>
          <p:pic>
            <p:nvPicPr>
              <p:cNvPr id="97" name="Picture 25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98" name="六边形 97"/>
              <p:cNvSpPr/>
              <p:nvPr/>
            </p:nvSpPr>
            <p:spPr bwMode="auto">
              <a:xfrm rot="1594534">
                <a:off x="6005152" y="5888581"/>
                <a:ext cx="327371" cy="2838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99" name="六边形 98"/>
              <p:cNvSpPr/>
              <p:nvPr/>
            </p:nvSpPr>
            <p:spPr bwMode="auto">
              <a:xfrm rot="1594534">
                <a:off x="6289822" y="5877870"/>
                <a:ext cx="327371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100" name="Picture 5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5" name="组合 914"/>
            <p:cNvGrpSpPr>
              <a:grpSpLocks/>
            </p:cNvGrpSpPr>
            <p:nvPr/>
          </p:nvGrpSpPr>
          <p:grpSpPr bwMode="auto">
            <a:xfrm>
              <a:off x="7537092" y="1639408"/>
              <a:ext cx="163901" cy="271626"/>
              <a:chOff x="5953136" y="5072074"/>
              <a:chExt cx="734767" cy="1099584"/>
            </a:xfrm>
          </p:grpSpPr>
          <p:pic>
            <p:nvPicPr>
              <p:cNvPr id="93" name="Picture 25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94" name="六边形 93"/>
              <p:cNvSpPr/>
              <p:nvPr/>
            </p:nvSpPr>
            <p:spPr bwMode="auto">
              <a:xfrm rot="1594534">
                <a:off x="6004583" y="5889781"/>
                <a:ext cx="327371" cy="283833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95" name="六边形 94"/>
              <p:cNvSpPr/>
              <p:nvPr/>
            </p:nvSpPr>
            <p:spPr bwMode="auto">
              <a:xfrm rot="1594534">
                <a:off x="6289253" y="5879071"/>
                <a:ext cx="327371" cy="289190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96" name="Picture 5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组合 920"/>
            <p:cNvGrpSpPr>
              <a:grpSpLocks/>
            </p:cNvGrpSpPr>
            <p:nvPr/>
          </p:nvGrpSpPr>
          <p:grpSpPr bwMode="auto">
            <a:xfrm>
              <a:off x="8560342" y="1308701"/>
              <a:ext cx="132879" cy="198136"/>
              <a:chOff x="5953136" y="5072074"/>
              <a:chExt cx="734767" cy="1099584"/>
            </a:xfrm>
          </p:grpSpPr>
          <p:pic>
            <p:nvPicPr>
              <p:cNvPr id="89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90" name="六边形 89"/>
              <p:cNvSpPr/>
              <p:nvPr/>
            </p:nvSpPr>
            <p:spPr bwMode="auto">
              <a:xfrm rot="1594534">
                <a:off x="6002836" y="5884598"/>
                <a:ext cx="324797" cy="28632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91" name="六边形 90"/>
              <p:cNvSpPr/>
              <p:nvPr/>
            </p:nvSpPr>
            <p:spPr bwMode="auto">
              <a:xfrm rot="1594534">
                <a:off x="6283739" y="5877254"/>
                <a:ext cx="324797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92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7" name="组合 925"/>
            <p:cNvGrpSpPr>
              <a:grpSpLocks/>
            </p:cNvGrpSpPr>
            <p:nvPr/>
          </p:nvGrpSpPr>
          <p:grpSpPr bwMode="auto">
            <a:xfrm>
              <a:off x="8343289" y="1198465"/>
              <a:ext cx="132879" cy="198136"/>
              <a:chOff x="5953136" y="5072074"/>
              <a:chExt cx="734767" cy="1099584"/>
            </a:xfrm>
          </p:grpSpPr>
          <p:pic>
            <p:nvPicPr>
              <p:cNvPr id="85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86" name="六边形 85"/>
              <p:cNvSpPr/>
              <p:nvPr/>
            </p:nvSpPr>
            <p:spPr bwMode="auto">
              <a:xfrm rot="1594534">
                <a:off x="6009212" y="5887003"/>
                <a:ext cx="316016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87" name="六边形 86"/>
              <p:cNvSpPr/>
              <p:nvPr/>
            </p:nvSpPr>
            <p:spPr bwMode="auto">
              <a:xfrm rot="1594534">
                <a:off x="6290115" y="5879663"/>
                <a:ext cx="324797" cy="28632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88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组合 930"/>
            <p:cNvGrpSpPr>
              <a:grpSpLocks/>
            </p:cNvGrpSpPr>
            <p:nvPr/>
          </p:nvGrpSpPr>
          <p:grpSpPr bwMode="auto">
            <a:xfrm>
              <a:off x="7909183" y="1198465"/>
              <a:ext cx="132879" cy="198136"/>
              <a:chOff x="5953136" y="5072074"/>
              <a:chExt cx="734767" cy="1099584"/>
            </a:xfrm>
          </p:grpSpPr>
          <p:pic>
            <p:nvPicPr>
              <p:cNvPr id="81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82" name="六边形 81"/>
              <p:cNvSpPr/>
              <p:nvPr/>
            </p:nvSpPr>
            <p:spPr bwMode="auto">
              <a:xfrm rot="1594534">
                <a:off x="6004406" y="5887003"/>
                <a:ext cx="324797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83" name="六边形 82"/>
              <p:cNvSpPr/>
              <p:nvPr/>
            </p:nvSpPr>
            <p:spPr bwMode="auto">
              <a:xfrm rot="1594534">
                <a:off x="6285310" y="5879663"/>
                <a:ext cx="324797" cy="28632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84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9" name="组合 935"/>
            <p:cNvGrpSpPr>
              <a:grpSpLocks/>
            </p:cNvGrpSpPr>
            <p:nvPr/>
          </p:nvGrpSpPr>
          <p:grpSpPr bwMode="auto">
            <a:xfrm>
              <a:off x="7661122" y="1271955"/>
              <a:ext cx="132879" cy="198136"/>
              <a:chOff x="5953136" y="5072074"/>
              <a:chExt cx="734767" cy="1099584"/>
            </a:xfrm>
          </p:grpSpPr>
          <p:pic>
            <p:nvPicPr>
              <p:cNvPr id="77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8" name="六边形 77"/>
              <p:cNvSpPr/>
              <p:nvPr/>
            </p:nvSpPr>
            <p:spPr bwMode="auto">
              <a:xfrm rot="1594534">
                <a:off x="6006679" y="5890291"/>
                <a:ext cx="324797" cy="27898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79" name="六边形 78"/>
              <p:cNvSpPr/>
              <p:nvPr/>
            </p:nvSpPr>
            <p:spPr bwMode="auto">
              <a:xfrm rot="1594534">
                <a:off x="6287582" y="5875607"/>
                <a:ext cx="324797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80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0" name="组合 940"/>
            <p:cNvGrpSpPr>
              <a:grpSpLocks/>
            </p:cNvGrpSpPr>
            <p:nvPr/>
          </p:nvGrpSpPr>
          <p:grpSpPr bwMode="auto">
            <a:xfrm>
              <a:off x="7351047" y="1271955"/>
              <a:ext cx="132879" cy="198136"/>
              <a:chOff x="5953136" y="5072074"/>
              <a:chExt cx="734767" cy="1099584"/>
            </a:xfrm>
          </p:grpSpPr>
          <p:pic>
            <p:nvPicPr>
              <p:cNvPr id="73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4" name="六边形 73"/>
              <p:cNvSpPr/>
              <p:nvPr/>
            </p:nvSpPr>
            <p:spPr bwMode="auto">
              <a:xfrm rot="1594534">
                <a:off x="6009516" y="5890291"/>
                <a:ext cx="316016" cy="27898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75" name="六边形 74"/>
              <p:cNvSpPr/>
              <p:nvPr/>
            </p:nvSpPr>
            <p:spPr bwMode="auto">
              <a:xfrm rot="1594534">
                <a:off x="6290419" y="5875607"/>
                <a:ext cx="324792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76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1" name="组合 945"/>
            <p:cNvGrpSpPr>
              <a:grpSpLocks/>
            </p:cNvGrpSpPr>
            <p:nvPr/>
          </p:nvGrpSpPr>
          <p:grpSpPr bwMode="auto">
            <a:xfrm>
              <a:off x="7133994" y="1565917"/>
              <a:ext cx="132879" cy="198136"/>
              <a:chOff x="5953136" y="5072074"/>
              <a:chExt cx="734767" cy="1099584"/>
            </a:xfrm>
          </p:grpSpPr>
          <p:pic>
            <p:nvPicPr>
              <p:cNvPr id="69" name="Picture 259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53136" y="5072074"/>
                <a:ext cx="734767" cy="9245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70" name="六边形 69"/>
              <p:cNvSpPr/>
              <p:nvPr/>
            </p:nvSpPr>
            <p:spPr bwMode="auto">
              <a:xfrm rot="1594534">
                <a:off x="6007110" y="5888769"/>
                <a:ext cx="324797" cy="286329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71" name="六边形 70"/>
              <p:cNvSpPr/>
              <p:nvPr/>
            </p:nvSpPr>
            <p:spPr bwMode="auto">
              <a:xfrm rot="1594534">
                <a:off x="6288014" y="5881430"/>
                <a:ext cx="324797" cy="286325"/>
              </a:xfrm>
              <a:prstGeom prst="hexagon">
                <a:avLst>
                  <a:gd name="adj" fmla="val 26319"/>
                  <a:gd name="vf" fmla="val 115470"/>
                </a:avLst>
              </a:prstGeom>
              <a:solidFill>
                <a:srgbClr val="92D050"/>
              </a:solidFill>
              <a:ln w="952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kern="0" dirty="0">
                  <a:solidFill>
                    <a:srgbClr val="FFFFFF"/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pic>
            <p:nvPicPr>
              <p:cNvPr id="72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7" y="5429264"/>
                <a:ext cx="241485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2" name="直接连接符 559"/>
            <p:cNvCxnSpPr>
              <a:cxnSpLocks noChangeShapeType="1"/>
            </p:cNvCxnSpPr>
            <p:nvPr/>
          </p:nvCxnSpPr>
          <p:spPr bwMode="auto">
            <a:xfrm rot="5400000" flipH="1" flipV="1">
              <a:off x="7826951" y="1334382"/>
              <a:ext cx="45067" cy="145069"/>
            </a:xfrm>
            <a:prstGeom prst="line">
              <a:avLst/>
            </a:prstGeom>
            <a:noFill/>
            <a:ln w="3175" algn="ctr">
              <a:solidFill>
                <a:srgbClr val="D9D9D9"/>
              </a:solidFill>
              <a:round/>
              <a:headEnd/>
              <a:tailEnd/>
            </a:ln>
          </p:spPr>
        </p:cxnSp>
        <p:sp>
          <p:nvSpPr>
            <p:cNvPr id="63" name="TextBox 62"/>
            <p:cNvSpPr txBox="1"/>
            <p:nvPr/>
          </p:nvSpPr>
          <p:spPr bwMode="auto">
            <a:xfrm>
              <a:off x="6169030" y="1676037"/>
              <a:ext cx="933450" cy="280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00" kern="0" dirty="0">
                  <a:solidFill>
                    <a:srgbClr val="FF0000"/>
                  </a:solidFill>
                  <a:latin typeface="Arial Unicode MS" pitchFamily="34" charset="-122"/>
                  <a:ea typeface="Arial Unicode MS" pitchFamily="34" charset="-122"/>
                </a:rPr>
                <a:t>C-RAN</a:t>
              </a:r>
              <a:endParaRPr kumimoji="0" lang="zh-CN" altLang="en-US" sz="1000" kern="0" dirty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endParaRPr>
            </a:p>
          </p:txBody>
        </p:sp>
        <p:cxnSp>
          <p:nvCxnSpPr>
            <p:cNvPr id="64" name="直接连接符 561"/>
            <p:cNvCxnSpPr>
              <a:cxnSpLocks noChangeShapeType="1"/>
            </p:cNvCxnSpPr>
            <p:nvPr/>
          </p:nvCxnSpPr>
          <p:spPr bwMode="auto">
            <a:xfrm>
              <a:off x="6699888" y="2006860"/>
              <a:ext cx="217053" cy="81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pic>
          <p:nvPicPr>
            <p:cNvPr id="65" name="Picture 81" descr="7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5304548" y="1786389"/>
              <a:ext cx="1457356" cy="505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Box 65"/>
            <p:cNvSpPr txBox="1"/>
            <p:nvPr/>
          </p:nvSpPr>
          <p:spPr bwMode="auto">
            <a:xfrm>
              <a:off x="7112005" y="1878444"/>
              <a:ext cx="473075" cy="2803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0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0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67" name="图片 564" descr="Scrap_Icons_007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23919" y="2043605"/>
              <a:ext cx="175600" cy="20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图片 565" descr="Scrap_Icons_007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955707" y="2447803"/>
              <a:ext cx="175600" cy="20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81" descr="7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811612" y="1674715"/>
              <a:ext cx="1647692" cy="563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1" name="组合 84"/>
            <p:cNvGrpSpPr>
              <a:grpSpLocks/>
            </p:cNvGrpSpPr>
            <p:nvPr/>
          </p:nvGrpSpPr>
          <p:grpSpPr bwMode="auto">
            <a:xfrm>
              <a:off x="2459303" y="2165849"/>
              <a:ext cx="245400" cy="368350"/>
              <a:chOff x="6143636" y="3714752"/>
              <a:chExt cx="1285875" cy="1214440"/>
            </a:xfrm>
          </p:grpSpPr>
          <p:pic>
            <p:nvPicPr>
              <p:cNvPr id="452" name="Picture 259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453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454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45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57" name="六边形 23"/>
                  <p:cNvSpPr/>
                  <p:nvPr/>
                </p:nvSpPr>
                <p:spPr bwMode="auto">
                  <a:xfrm rot="1594534">
                    <a:off x="2925062" y="2642967"/>
                    <a:ext cx="365926" cy="314039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58" name="六边形 24"/>
                  <p:cNvSpPr/>
                  <p:nvPr/>
                </p:nvSpPr>
                <p:spPr bwMode="auto">
                  <a:xfrm rot="1594534">
                    <a:off x="3247938" y="2637360"/>
                    <a:ext cx="355167" cy="308429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45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grayscl/>
                  </a:blip>
                  <a:srcRect b="29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60" name="矩形 26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61" name="矩形 27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62" name="矩形 28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463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64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23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55" name="任意多边形 15"/>
                <p:cNvSpPr/>
                <p:nvPr/>
              </p:nvSpPr>
              <p:spPr bwMode="auto">
                <a:xfrm>
                  <a:off x="3592599" y="4285024"/>
                  <a:ext cx="108141" cy="16137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sp>
          <p:nvSpPr>
            <p:cNvPr id="152" name="Text Box 56"/>
            <p:cNvSpPr txBox="1">
              <a:spLocks noChangeArrowheads="1"/>
            </p:cNvSpPr>
            <p:nvPr/>
          </p:nvSpPr>
          <p:spPr bwMode="auto">
            <a:xfrm>
              <a:off x="1155700" y="1828173"/>
              <a:ext cx="1119188" cy="306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7607" tIns="28804" rIns="57607" bIns="28804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10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</a:rPr>
                <a:t>IP Backbone</a:t>
              </a:r>
              <a:endParaRPr kumimoji="0" lang="en-US" altLang="zh-CN" sz="11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 pitchFamily="34" charset="0"/>
                <a:ea typeface="黑体" pitchFamily="49" charset="-122"/>
              </a:endParaRPr>
            </a:p>
          </p:txBody>
        </p:sp>
        <p:grpSp>
          <p:nvGrpSpPr>
            <p:cNvPr id="153" name="组合 85"/>
            <p:cNvGrpSpPr>
              <a:grpSpLocks/>
            </p:cNvGrpSpPr>
            <p:nvPr/>
          </p:nvGrpSpPr>
          <p:grpSpPr bwMode="auto">
            <a:xfrm>
              <a:off x="2424246" y="2656980"/>
              <a:ext cx="420687" cy="491133"/>
              <a:chOff x="6143636" y="3714752"/>
              <a:chExt cx="1285875" cy="1214440"/>
            </a:xfrm>
          </p:grpSpPr>
          <p:pic>
            <p:nvPicPr>
              <p:cNvPr id="439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440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441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443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44" name="六边形 443"/>
                  <p:cNvSpPr/>
                  <p:nvPr/>
                </p:nvSpPr>
                <p:spPr bwMode="auto">
                  <a:xfrm rot="1594534">
                    <a:off x="2928129" y="2643677"/>
                    <a:ext cx="357851" cy="311235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45" name="六边形 444"/>
                  <p:cNvSpPr/>
                  <p:nvPr/>
                </p:nvSpPr>
                <p:spPr bwMode="auto">
                  <a:xfrm rot="1594534">
                    <a:off x="3242035" y="2635266"/>
                    <a:ext cx="357851" cy="311235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44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4">
                    <a:grayscl/>
                  </a:blip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47" name="矩形 446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48" name="矩形 447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49" name="矩形 448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450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2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51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26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42" name="任意多边形 441"/>
                <p:cNvSpPr/>
                <p:nvPr/>
              </p:nvSpPr>
              <p:spPr bwMode="auto">
                <a:xfrm>
                  <a:off x="3592885" y="4285576"/>
                  <a:ext cx="106752" cy="160291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grpSp>
          <p:nvGrpSpPr>
            <p:cNvPr id="154" name="组合 99"/>
            <p:cNvGrpSpPr>
              <a:grpSpLocks/>
            </p:cNvGrpSpPr>
            <p:nvPr/>
          </p:nvGrpSpPr>
          <p:grpSpPr bwMode="auto">
            <a:xfrm>
              <a:off x="2950105" y="2820691"/>
              <a:ext cx="736203" cy="818555"/>
              <a:chOff x="6143636" y="3714752"/>
              <a:chExt cx="1285875" cy="1214440"/>
            </a:xfrm>
          </p:grpSpPr>
          <p:pic>
            <p:nvPicPr>
              <p:cNvPr id="426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427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428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43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31" name="六边形 430"/>
                  <p:cNvSpPr/>
                  <p:nvPr/>
                </p:nvSpPr>
                <p:spPr bwMode="auto">
                  <a:xfrm rot="1594534">
                    <a:off x="2925665" y="2645148"/>
                    <a:ext cx="362336" cy="310395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32" name="六边形 431"/>
                  <p:cNvSpPr/>
                  <p:nvPr/>
                </p:nvSpPr>
                <p:spPr bwMode="auto">
                  <a:xfrm rot="1594534">
                    <a:off x="3241364" y="2635054"/>
                    <a:ext cx="362336" cy="312917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43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7">
                    <a:grayscl/>
                  </a:blip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34" name="矩形 433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437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38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28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29" name="任意多边形 428"/>
                <p:cNvSpPr/>
                <p:nvPr/>
              </p:nvSpPr>
              <p:spPr bwMode="auto">
                <a:xfrm>
                  <a:off x="3593061" y="4285411"/>
                  <a:ext cx="105366" cy="158982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55" name="直接连接符 652"/>
            <p:cNvCxnSpPr>
              <a:cxnSpLocks noChangeShapeType="1"/>
            </p:cNvCxnSpPr>
            <p:nvPr/>
          </p:nvCxnSpPr>
          <p:spPr bwMode="auto">
            <a:xfrm>
              <a:off x="2248960" y="2165848"/>
              <a:ext cx="237078" cy="23990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56" name="直接连接符 653"/>
            <p:cNvCxnSpPr>
              <a:cxnSpLocks noChangeShapeType="1"/>
              <a:stCxn id="444" idx="3"/>
            </p:cNvCxnSpPr>
            <p:nvPr/>
          </p:nvCxnSpPr>
          <p:spPr bwMode="auto">
            <a:xfrm rot="16200000" flipV="1">
              <a:off x="1977319" y="2408303"/>
              <a:ext cx="732658" cy="32960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cxnSp>
          <p:nvCxnSpPr>
            <p:cNvPr id="157" name="直接连接符 654"/>
            <p:cNvCxnSpPr>
              <a:cxnSpLocks noChangeShapeType="1"/>
              <a:stCxn id="445" idx="2"/>
              <a:endCxn id="431" idx="2"/>
            </p:cNvCxnSpPr>
            <p:nvPr/>
          </p:nvCxnSpPr>
          <p:spPr bwMode="auto">
            <a:xfrm rot="16200000" flipH="1">
              <a:off x="2664253" y="2976990"/>
              <a:ext cx="294526" cy="437589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58" name="组合 130"/>
            <p:cNvGrpSpPr>
              <a:grpSpLocks/>
            </p:cNvGrpSpPr>
            <p:nvPr/>
          </p:nvGrpSpPr>
          <p:grpSpPr bwMode="auto">
            <a:xfrm>
              <a:off x="2704704" y="1797500"/>
              <a:ext cx="245400" cy="368350"/>
              <a:chOff x="6143636" y="3714752"/>
              <a:chExt cx="1285875" cy="1214440"/>
            </a:xfrm>
          </p:grpSpPr>
          <p:pic>
            <p:nvPicPr>
              <p:cNvPr id="413" name="Picture 259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414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415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417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18" name="六边形 417"/>
                  <p:cNvSpPr/>
                  <p:nvPr/>
                </p:nvSpPr>
                <p:spPr bwMode="auto">
                  <a:xfrm rot="1594534">
                    <a:off x="2929550" y="2645422"/>
                    <a:ext cx="355160" cy="308433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19" name="六边形 137"/>
                  <p:cNvSpPr/>
                  <p:nvPr/>
                </p:nvSpPr>
                <p:spPr bwMode="auto">
                  <a:xfrm rot="1594534">
                    <a:off x="3241660" y="2634206"/>
                    <a:ext cx="365926" cy="314039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4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grayscl/>
                  </a:blip>
                  <a:srcRect b="29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21" name="矩形 420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23" name="矩形 422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424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25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23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16" name="任意多边形 415"/>
                <p:cNvSpPr/>
                <p:nvPr/>
              </p:nvSpPr>
              <p:spPr bwMode="auto">
                <a:xfrm>
                  <a:off x="3587747" y="4286934"/>
                  <a:ext cx="108141" cy="157018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59" name="直接连接符 656"/>
            <p:cNvCxnSpPr>
              <a:cxnSpLocks noChangeShapeType="1"/>
              <a:endCxn id="417" idx="1"/>
            </p:cNvCxnSpPr>
            <p:nvPr/>
          </p:nvCxnSpPr>
          <p:spPr bwMode="auto">
            <a:xfrm>
              <a:off x="2459303" y="1956218"/>
              <a:ext cx="245401" cy="116941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60" name="组合 150"/>
            <p:cNvGrpSpPr>
              <a:grpSpLocks/>
            </p:cNvGrpSpPr>
            <p:nvPr/>
          </p:nvGrpSpPr>
          <p:grpSpPr bwMode="auto">
            <a:xfrm>
              <a:off x="3090334" y="1961209"/>
              <a:ext cx="385630" cy="491133"/>
              <a:chOff x="6143636" y="3714752"/>
              <a:chExt cx="1285875" cy="1214440"/>
            </a:xfrm>
          </p:grpSpPr>
          <p:pic>
            <p:nvPicPr>
              <p:cNvPr id="400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401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402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40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05" name="六边形 404"/>
                  <p:cNvSpPr/>
                  <p:nvPr/>
                </p:nvSpPr>
                <p:spPr bwMode="auto">
                  <a:xfrm rot="1594534">
                    <a:off x="2932079" y="2643415"/>
                    <a:ext cx="356140" cy="311235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406" name="六边形 405"/>
                  <p:cNvSpPr/>
                  <p:nvPr/>
                </p:nvSpPr>
                <p:spPr bwMode="auto">
                  <a:xfrm rot="1594534">
                    <a:off x="3247126" y="2635003"/>
                    <a:ext cx="356140" cy="311235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40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9">
                    <a:grayscl/>
                  </a:blip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408" name="矩形 407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09" name="矩形 408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410" name="矩形 409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41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30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412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31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403" name="任意多边形 402"/>
                <p:cNvSpPr/>
                <p:nvPr/>
              </p:nvSpPr>
              <p:spPr bwMode="auto">
                <a:xfrm>
                  <a:off x="3591969" y="4285372"/>
                  <a:ext cx="111162" cy="160291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61" name="直接连接符 658"/>
            <p:cNvCxnSpPr>
              <a:cxnSpLocks noChangeShapeType="1"/>
              <a:endCxn id="405" idx="2"/>
            </p:cNvCxnSpPr>
            <p:nvPr/>
          </p:nvCxnSpPr>
          <p:spPr bwMode="auto">
            <a:xfrm rot="16200000" flipH="1">
              <a:off x="2871030" y="2016471"/>
              <a:ext cx="189203" cy="333429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62" name="组合 165"/>
            <p:cNvGrpSpPr>
              <a:grpSpLocks/>
            </p:cNvGrpSpPr>
            <p:nvPr/>
          </p:nvGrpSpPr>
          <p:grpSpPr bwMode="auto">
            <a:xfrm>
              <a:off x="3616193" y="2206775"/>
              <a:ext cx="455745" cy="613916"/>
              <a:chOff x="6143636" y="3714752"/>
              <a:chExt cx="1285875" cy="1214440"/>
            </a:xfrm>
          </p:grpSpPr>
          <p:pic>
            <p:nvPicPr>
              <p:cNvPr id="387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88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89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9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92" name="六边形 391"/>
                  <p:cNvSpPr/>
                  <p:nvPr/>
                </p:nvSpPr>
                <p:spPr bwMode="auto">
                  <a:xfrm rot="1594534">
                    <a:off x="2928171" y="2645991"/>
                    <a:ext cx="359301" cy="309553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93" name="六边形 392"/>
                  <p:cNvSpPr/>
                  <p:nvPr/>
                </p:nvSpPr>
                <p:spPr bwMode="auto">
                  <a:xfrm rot="1594534">
                    <a:off x="3246908" y="2635896"/>
                    <a:ext cx="359301" cy="309553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9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2">
                    <a:grayscl/>
                  </a:blip>
                  <a:srcRect b="528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95" name="矩形 394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96" name="矩形 395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97" name="矩形 176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9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3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99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34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90" name="任意多边形 389"/>
                <p:cNvSpPr/>
                <p:nvPr/>
              </p:nvSpPr>
              <p:spPr bwMode="auto">
                <a:xfrm>
                  <a:off x="3591799" y="4284759"/>
                  <a:ext cx="107498" cy="159635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63" name="直接连接符 660"/>
            <p:cNvCxnSpPr>
              <a:cxnSpLocks noChangeShapeType="1"/>
              <a:stCxn id="406" idx="2"/>
              <a:endCxn id="392" idx="2"/>
            </p:cNvCxnSpPr>
            <p:nvPr/>
          </p:nvCxnSpPr>
          <p:spPr bwMode="auto">
            <a:xfrm rot="16200000" flipH="1">
              <a:off x="3293108" y="2299523"/>
              <a:ext cx="321178" cy="42390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64" name="组合 180"/>
            <p:cNvGrpSpPr>
              <a:grpSpLocks/>
            </p:cNvGrpSpPr>
            <p:nvPr/>
          </p:nvGrpSpPr>
          <p:grpSpPr bwMode="auto">
            <a:xfrm>
              <a:off x="2073675" y="1306365"/>
              <a:ext cx="175287" cy="286494"/>
              <a:chOff x="6143636" y="3714752"/>
              <a:chExt cx="1285875" cy="1214440"/>
            </a:xfrm>
          </p:grpSpPr>
          <p:pic>
            <p:nvPicPr>
              <p:cNvPr id="374" name="Picture 259"/>
              <p:cNvPicPr>
                <a:picLocks noChangeAspect="1" noChangeArrowheads="1"/>
              </p:cNvPicPr>
              <p:nvPr/>
            </p:nvPicPr>
            <p:blipFill>
              <a:blip r:embed="rId3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75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76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7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79" name="六边形 378"/>
                  <p:cNvSpPr/>
                  <p:nvPr/>
                </p:nvSpPr>
                <p:spPr bwMode="auto">
                  <a:xfrm rot="1594534">
                    <a:off x="2927374" y="2643525"/>
                    <a:ext cx="361618" cy="310036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80" name="六边形 379"/>
                  <p:cNvSpPr/>
                  <p:nvPr/>
                </p:nvSpPr>
                <p:spPr bwMode="auto">
                  <a:xfrm rot="1594534">
                    <a:off x="3243785" y="2636317"/>
                    <a:ext cx="361618" cy="31003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8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6">
                    <a:grayscl/>
                  </a:blip>
                  <a:srcRect b="75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82" name="矩形 189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83" name="矩形 190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84" name="矩形 383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85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3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86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38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77" name="任意多边形 376"/>
                <p:cNvSpPr/>
                <p:nvPr/>
              </p:nvSpPr>
              <p:spPr bwMode="auto">
                <a:xfrm>
                  <a:off x="3589384" y="4289197"/>
                  <a:ext cx="116456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65" name="直接连接符 662"/>
            <p:cNvCxnSpPr>
              <a:cxnSpLocks noChangeShapeType="1"/>
              <a:endCxn id="379" idx="2"/>
            </p:cNvCxnSpPr>
            <p:nvPr/>
          </p:nvCxnSpPr>
          <p:spPr bwMode="auto">
            <a:xfrm flipV="1">
              <a:off x="1898387" y="1533866"/>
              <a:ext cx="208431" cy="13585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66" name="组合 195"/>
            <p:cNvGrpSpPr>
              <a:grpSpLocks/>
            </p:cNvGrpSpPr>
            <p:nvPr/>
          </p:nvGrpSpPr>
          <p:grpSpPr bwMode="auto">
            <a:xfrm>
              <a:off x="2606329" y="1559869"/>
              <a:ext cx="210343" cy="327422"/>
              <a:chOff x="6143636" y="3714752"/>
              <a:chExt cx="1285875" cy="1214440"/>
            </a:xfrm>
          </p:grpSpPr>
          <p:pic>
            <p:nvPicPr>
              <p:cNvPr id="361" name="Picture 259"/>
              <p:cNvPicPr>
                <a:picLocks noChangeAspect="1" noChangeArrowheads="1"/>
              </p:cNvPicPr>
              <p:nvPr/>
            </p:nvPicPr>
            <p:blipFill>
              <a:blip r:embed="rId3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62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63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65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66" name="六边形 365"/>
                  <p:cNvSpPr/>
                  <p:nvPr/>
                </p:nvSpPr>
                <p:spPr bwMode="auto">
                  <a:xfrm rot="1594534">
                    <a:off x="2931396" y="2644595"/>
                    <a:ext cx="351576" cy="31544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67" name="六边形 202"/>
                  <p:cNvSpPr/>
                  <p:nvPr/>
                </p:nvSpPr>
                <p:spPr bwMode="auto">
                  <a:xfrm rot="1594534">
                    <a:off x="3245299" y="2638288"/>
                    <a:ext cx="351576" cy="30913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6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0" cstate="print">
                    <a:grayscl/>
                  </a:blip>
                  <a:srcRect b="75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69" name="矩形 368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70" name="矩形 369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71" name="矩形 370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72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3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42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64" name="任意多边形 363"/>
                <p:cNvSpPr/>
                <p:nvPr/>
              </p:nvSpPr>
              <p:spPr bwMode="auto">
                <a:xfrm>
                  <a:off x="3590559" y="4287926"/>
                  <a:ext cx="106755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67" name="直接连接符 664"/>
            <p:cNvCxnSpPr>
              <a:cxnSpLocks noChangeShapeType="1"/>
              <a:endCxn id="366" idx="2"/>
            </p:cNvCxnSpPr>
            <p:nvPr/>
          </p:nvCxnSpPr>
          <p:spPr bwMode="auto">
            <a:xfrm flipV="1">
              <a:off x="2360931" y="1773559"/>
              <a:ext cx="268316" cy="26886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68" name="组合 215"/>
            <p:cNvGrpSpPr>
              <a:grpSpLocks/>
            </p:cNvGrpSpPr>
            <p:nvPr/>
          </p:nvGrpSpPr>
          <p:grpSpPr bwMode="auto">
            <a:xfrm>
              <a:off x="1688043" y="2247705"/>
              <a:ext cx="280459" cy="368350"/>
              <a:chOff x="6143636" y="3714752"/>
              <a:chExt cx="1285875" cy="1214440"/>
            </a:xfrm>
          </p:grpSpPr>
          <p:pic>
            <p:nvPicPr>
              <p:cNvPr id="348" name="Picture 259"/>
              <p:cNvPicPr>
                <a:picLocks noChangeAspect="1" noChangeArrowheads="1"/>
              </p:cNvPicPr>
              <p:nvPr/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49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50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5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53" name="六边形 352"/>
                  <p:cNvSpPr/>
                  <p:nvPr/>
                </p:nvSpPr>
                <p:spPr bwMode="auto">
                  <a:xfrm rot="1594534">
                    <a:off x="2922369" y="2643669"/>
                    <a:ext cx="367272" cy="314039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54" name="六边形 353"/>
                  <p:cNvSpPr/>
                  <p:nvPr/>
                </p:nvSpPr>
                <p:spPr bwMode="auto">
                  <a:xfrm rot="1594534">
                    <a:off x="3242552" y="2638063"/>
                    <a:ext cx="357852" cy="308429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5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4" cstate="print">
                    <a:grayscl/>
                  </a:blip>
                  <a:srcRect b="33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56" name="矩形 355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57" name="矩形 356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58" name="矩形 357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59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0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46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51" name="任意多边形 350"/>
                <p:cNvSpPr/>
                <p:nvPr/>
              </p:nvSpPr>
              <p:spPr bwMode="auto">
                <a:xfrm>
                  <a:off x="3588431" y="4285571"/>
                  <a:ext cx="109180" cy="16137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69" name="直接连接符 666"/>
            <p:cNvCxnSpPr>
              <a:cxnSpLocks noChangeShapeType="1"/>
            </p:cNvCxnSpPr>
            <p:nvPr/>
          </p:nvCxnSpPr>
          <p:spPr bwMode="auto">
            <a:xfrm rot="16200000" flipH="1">
              <a:off x="1719691" y="2274432"/>
              <a:ext cx="233368" cy="16202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70" name="组合 230"/>
            <p:cNvGrpSpPr>
              <a:grpSpLocks/>
            </p:cNvGrpSpPr>
            <p:nvPr/>
          </p:nvGrpSpPr>
          <p:grpSpPr bwMode="auto">
            <a:xfrm>
              <a:off x="1582872" y="2575123"/>
              <a:ext cx="385630" cy="450205"/>
              <a:chOff x="6143636" y="3714752"/>
              <a:chExt cx="1285875" cy="1214440"/>
            </a:xfrm>
          </p:grpSpPr>
          <p:pic>
            <p:nvPicPr>
              <p:cNvPr id="335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36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37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3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40" name="六边形 339"/>
                  <p:cNvSpPr/>
                  <p:nvPr/>
                </p:nvSpPr>
                <p:spPr bwMode="auto">
                  <a:xfrm rot="1594534">
                    <a:off x="2929218" y="2644065"/>
                    <a:ext cx="356140" cy="312000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41" name="六边形 340"/>
                  <p:cNvSpPr/>
                  <p:nvPr/>
                </p:nvSpPr>
                <p:spPr bwMode="auto">
                  <a:xfrm rot="1594534">
                    <a:off x="3244266" y="2634888"/>
                    <a:ext cx="356140" cy="312000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4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7">
                    <a:grayscl/>
                  </a:blip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43" name="矩形 342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44" name="矩形 343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45" name="矩形 344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46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4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47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49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38" name="任意多边形 337"/>
                <p:cNvSpPr/>
                <p:nvPr/>
              </p:nvSpPr>
              <p:spPr bwMode="auto">
                <a:xfrm>
                  <a:off x="3589758" y="4287066"/>
                  <a:ext cx="111162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71" name="直接连接符 668"/>
            <p:cNvCxnSpPr>
              <a:cxnSpLocks noChangeShapeType="1"/>
              <a:endCxn id="340" idx="3"/>
            </p:cNvCxnSpPr>
            <p:nvPr/>
          </p:nvCxnSpPr>
          <p:spPr bwMode="auto">
            <a:xfrm rot="16200000" flipH="1">
              <a:off x="1349598" y="2523580"/>
              <a:ext cx="596320" cy="24601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72" name="组合 247"/>
            <p:cNvGrpSpPr>
              <a:grpSpLocks/>
            </p:cNvGrpSpPr>
            <p:nvPr/>
          </p:nvGrpSpPr>
          <p:grpSpPr bwMode="auto">
            <a:xfrm>
              <a:off x="1162184" y="2329560"/>
              <a:ext cx="245400" cy="368350"/>
              <a:chOff x="6143636" y="3714752"/>
              <a:chExt cx="1285875" cy="1214440"/>
            </a:xfrm>
          </p:grpSpPr>
          <p:pic>
            <p:nvPicPr>
              <p:cNvPr id="322" name="Picture 259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23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24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26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27" name="六边形 326"/>
                  <p:cNvSpPr/>
                  <p:nvPr/>
                </p:nvSpPr>
                <p:spPr bwMode="auto">
                  <a:xfrm rot="1594534">
                    <a:off x="2925957" y="2644369"/>
                    <a:ext cx="365926" cy="308433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28" name="六边形 327"/>
                  <p:cNvSpPr/>
                  <p:nvPr/>
                </p:nvSpPr>
                <p:spPr bwMode="auto">
                  <a:xfrm rot="1594534">
                    <a:off x="3248833" y="2633153"/>
                    <a:ext cx="355160" cy="314039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2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0">
                    <a:grayscl/>
                  </a:blip>
                  <a:srcRect b="29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30" name="矩形 329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31" name="矩形 330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32" name="矩形 331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33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34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23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25" name="任意多边形 324"/>
                <p:cNvSpPr/>
                <p:nvPr/>
              </p:nvSpPr>
              <p:spPr bwMode="auto">
                <a:xfrm>
                  <a:off x="3593290" y="4286115"/>
                  <a:ext cx="108136" cy="157018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73" name="直接连接符 670"/>
            <p:cNvCxnSpPr>
              <a:cxnSpLocks noChangeShapeType="1"/>
            </p:cNvCxnSpPr>
            <p:nvPr/>
          </p:nvCxnSpPr>
          <p:spPr bwMode="auto">
            <a:xfrm rot="5400000">
              <a:off x="1263141" y="2371548"/>
              <a:ext cx="303345" cy="5565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74" name="组合 264"/>
            <p:cNvGrpSpPr>
              <a:grpSpLocks/>
            </p:cNvGrpSpPr>
            <p:nvPr/>
          </p:nvGrpSpPr>
          <p:grpSpPr bwMode="auto">
            <a:xfrm>
              <a:off x="671382" y="2083992"/>
              <a:ext cx="175287" cy="327422"/>
              <a:chOff x="6143636" y="3714752"/>
              <a:chExt cx="1285875" cy="1214440"/>
            </a:xfrm>
          </p:grpSpPr>
          <p:pic>
            <p:nvPicPr>
              <p:cNvPr id="309" name="Picture 259"/>
              <p:cNvPicPr>
                <a:picLocks noChangeAspect="1" noChangeArrowheads="1"/>
              </p:cNvPicPr>
              <p:nvPr/>
            </p:nvPicPr>
            <p:blipFill>
              <a:blip r:embed="rId5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310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311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13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14" name="六边形 313"/>
                  <p:cNvSpPr/>
                  <p:nvPr/>
                </p:nvSpPr>
                <p:spPr bwMode="auto">
                  <a:xfrm rot="1594534">
                    <a:off x="2932404" y="2643414"/>
                    <a:ext cx="346556" cy="31544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15" name="六边形 314"/>
                  <p:cNvSpPr/>
                  <p:nvPr/>
                </p:nvSpPr>
                <p:spPr bwMode="auto">
                  <a:xfrm rot="1594534">
                    <a:off x="3248825" y="2637108"/>
                    <a:ext cx="346546" cy="30913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1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2">
                    <a:grayscl/>
                  </a:blip>
                  <a:srcRect b="33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17" name="矩形 316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18" name="矩形 317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19" name="矩形 318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20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21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54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12" name="任意多边形 311"/>
                <p:cNvSpPr/>
                <p:nvPr/>
              </p:nvSpPr>
              <p:spPr bwMode="auto">
                <a:xfrm>
                  <a:off x="3593279" y="4287008"/>
                  <a:ext cx="104807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75" name="直接连接符 672"/>
            <p:cNvCxnSpPr>
              <a:cxnSpLocks noChangeShapeType="1"/>
              <a:endCxn id="312" idx="2"/>
            </p:cNvCxnSpPr>
            <p:nvPr/>
          </p:nvCxnSpPr>
          <p:spPr bwMode="auto">
            <a:xfrm rot="10800000" flipV="1">
              <a:off x="831955" y="2083992"/>
              <a:ext cx="295173" cy="196880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76" name="组合 282"/>
            <p:cNvGrpSpPr>
              <a:grpSpLocks/>
            </p:cNvGrpSpPr>
            <p:nvPr/>
          </p:nvGrpSpPr>
          <p:grpSpPr bwMode="auto">
            <a:xfrm>
              <a:off x="2354134" y="1142652"/>
              <a:ext cx="140230" cy="245566"/>
              <a:chOff x="6143636" y="3714752"/>
              <a:chExt cx="1285875" cy="1214440"/>
            </a:xfrm>
          </p:grpSpPr>
          <p:pic>
            <p:nvPicPr>
              <p:cNvPr id="296" name="Picture 259"/>
              <p:cNvPicPr>
                <a:picLocks noChangeAspect="1" noChangeArrowheads="1"/>
              </p:cNvPicPr>
              <p:nvPr/>
            </p:nvPicPr>
            <p:blipFill>
              <a:blip r:embed="rId5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97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98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30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01" name="六边形 300"/>
                  <p:cNvSpPr/>
                  <p:nvPr/>
                </p:nvSpPr>
                <p:spPr bwMode="auto">
                  <a:xfrm rot="1594534">
                    <a:off x="2936457" y="2643163"/>
                    <a:ext cx="357856" cy="311238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302" name="六边形 301"/>
                  <p:cNvSpPr/>
                  <p:nvPr/>
                </p:nvSpPr>
                <p:spPr bwMode="auto">
                  <a:xfrm rot="1594534">
                    <a:off x="3237804" y="2634754"/>
                    <a:ext cx="357856" cy="311232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30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6">
                    <a:grayscl/>
                  </a:blip>
                  <a:srcRect b="14285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04" name="矩形 303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05" name="矩形 304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306" name="矩形 305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307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08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58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99" name="任意多边形 298"/>
                <p:cNvSpPr/>
                <p:nvPr/>
              </p:nvSpPr>
              <p:spPr bwMode="auto">
                <a:xfrm>
                  <a:off x="3584760" y="4285176"/>
                  <a:ext cx="116456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77" name="直接连接符 674"/>
            <p:cNvCxnSpPr>
              <a:cxnSpLocks noChangeShapeType="1"/>
              <a:stCxn id="377" idx="2"/>
              <a:endCxn id="302" idx="2"/>
            </p:cNvCxnSpPr>
            <p:nvPr/>
          </p:nvCxnSpPr>
          <p:spPr bwMode="auto">
            <a:xfrm flipV="1">
              <a:off x="2234244" y="1336087"/>
              <a:ext cx="172379" cy="14254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78" name="组合 298"/>
            <p:cNvGrpSpPr>
              <a:grpSpLocks/>
            </p:cNvGrpSpPr>
            <p:nvPr/>
          </p:nvGrpSpPr>
          <p:grpSpPr bwMode="auto">
            <a:xfrm>
              <a:off x="2774821" y="1142652"/>
              <a:ext cx="140230" cy="245566"/>
              <a:chOff x="6143636" y="3714752"/>
              <a:chExt cx="1285875" cy="1214440"/>
            </a:xfrm>
          </p:grpSpPr>
          <p:pic>
            <p:nvPicPr>
              <p:cNvPr id="283" name="Picture 259"/>
              <p:cNvPicPr>
                <a:picLocks noChangeAspect="1" noChangeArrowheads="1"/>
              </p:cNvPicPr>
              <p:nvPr/>
            </p:nvPicPr>
            <p:blipFill>
              <a:blip r:embed="rId5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84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85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287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88" name="六边形 287"/>
                  <p:cNvSpPr/>
                  <p:nvPr/>
                </p:nvSpPr>
                <p:spPr bwMode="auto">
                  <a:xfrm rot="1594534">
                    <a:off x="2936468" y="2643163"/>
                    <a:ext cx="357844" cy="311238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89" name="六边形 288"/>
                  <p:cNvSpPr/>
                  <p:nvPr/>
                </p:nvSpPr>
                <p:spPr bwMode="auto">
                  <a:xfrm rot="1594534">
                    <a:off x="3237816" y="2634754"/>
                    <a:ext cx="357844" cy="311232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29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6">
                    <a:grayscl/>
                  </a:blip>
                  <a:srcRect b="14285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91" name="矩形 290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92" name="矩形 291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93" name="矩形 292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294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95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58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86" name="任意多边形 285"/>
                <p:cNvSpPr/>
                <p:nvPr/>
              </p:nvSpPr>
              <p:spPr bwMode="auto">
                <a:xfrm>
                  <a:off x="3584769" y="4285176"/>
                  <a:ext cx="116456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79" name="直接连接符 676"/>
            <p:cNvCxnSpPr>
              <a:cxnSpLocks noChangeShapeType="1"/>
            </p:cNvCxnSpPr>
            <p:nvPr/>
          </p:nvCxnSpPr>
          <p:spPr bwMode="auto">
            <a:xfrm flipV="1">
              <a:off x="2143788" y="1306366"/>
              <a:ext cx="631032" cy="409276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80" name="组合 315"/>
            <p:cNvGrpSpPr>
              <a:grpSpLocks/>
            </p:cNvGrpSpPr>
            <p:nvPr/>
          </p:nvGrpSpPr>
          <p:grpSpPr bwMode="auto">
            <a:xfrm>
              <a:off x="3055280" y="1551930"/>
              <a:ext cx="140230" cy="245566"/>
              <a:chOff x="6143636" y="3714752"/>
              <a:chExt cx="1285875" cy="1214440"/>
            </a:xfrm>
          </p:grpSpPr>
          <p:pic>
            <p:nvPicPr>
              <p:cNvPr id="270" name="Picture 259"/>
              <p:cNvPicPr>
                <a:picLocks noChangeAspect="1" noChangeArrowheads="1"/>
              </p:cNvPicPr>
              <p:nvPr/>
            </p:nvPicPr>
            <p:blipFill>
              <a:blip r:embed="rId5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71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72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274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75" name="六边形 274"/>
                  <p:cNvSpPr/>
                  <p:nvPr/>
                </p:nvSpPr>
                <p:spPr bwMode="auto">
                  <a:xfrm rot="1594534">
                    <a:off x="2942733" y="2648420"/>
                    <a:ext cx="357856" cy="311238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76" name="六边形 275"/>
                  <p:cNvSpPr/>
                  <p:nvPr/>
                </p:nvSpPr>
                <p:spPr bwMode="auto">
                  <a:xfrm rot="1594534">
                    <a:off x="3244080" y="2640011"/>
                    <a:ext cx="357856" cy="311232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27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6">
                    <a:grayscl/>
                  </a:blip>
                  <a:srcRect b="14285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78" name="矩形 277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79" name="矩形 278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80" name="矩形 279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281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82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58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73" name="任意多边形 272"/>
                <p:cNvSpPr/>
                <p:nvPr/>
              </p:nvSpPr>
              <p:spPr bwMode="auto">
                <a:xfrm>
                  <a:off x="3589610" y="4289264"/>
                  <a:ext cx="116456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81" name="直接连接符 678"/>
            <p:cNvCxnSpPr>
              <a:cxnSpLocks noChangeShapeType="1"/>
            </p:cNvCxnSpPr>
            <p:nvPr/>
          </p:nvCxnSpPr>
          <p:spPr bwMode="auto">
            <a:xfrm flipV="1">
              <a:off x="2816675" y="1715644"/>
              <a:ext cx="238603" cy="62623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82" name="组合 331"/>
            <p:cNvGrpSpPr>
              <a:grpSpLocks/>
            </p:cNvGrpSpPr>
            <p:nvPr/>
          </p:nvGrpSpPr>
          <p:grpSpPr bwMode="auto">
            <a:xfrm>
              <a:off x="3511024" y="1060797"/>
              <a:ext cx="105172" cy="245566"/>
              <a:chOff x="6143636" y="3714752"/>
              <a:chExt cx="1285875" cy="1214440"/>
            </a:xfrm>
          </p:grpSpPr>
          <p:pic>
            <p:nvPicPr>
              <p:cNvPr id="257" name="Picture 259"/>
              <p:cNvPicPr>
                <a:picLocks noChangeAspect="1" noChangeArrowheads="1"/>
              </p:cNvPicPr>
              <p:nvPr/>
            </p:nvPicPr>
            <p:blipFill>
              <a:blip r:embed="rId5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58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59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261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62" name="六边形 261"/>
                  <p:cNvSpPr/>
                  <p:nvPr/>
                </p:nvSpPr>
                <p:spPr bwMode="auto">
                  <a:xfrm rot="1594534">
                    <a:off x="2924419" y="2650529"/>
                    <a:ext cx="376694" cy="311232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63" name="六边形 262"/>
                  <p:cNvSpPr/>
                  <p:nvPr/>
                </p:nvSpPr>
                <p:spPr bwMode="auto">
                  <a:xfrm rot="1594534">
                    <a:off x="3250889" y="2642114"/>
                    <a:ext cx="351574" cy="311238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264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0" cstate="print">
                    <a:grayscl/>
                  </a:blip>
                  <a:srcRect b="14285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65" name="矩形 264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66" name="矩形 265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67" name="矩形 266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268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61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69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62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60" name="任意多边形 259"/>
                <p:cNvSpPr/>
                <p:nvPr/>
              </p:nvSpPr>
              <p:spPr bwMode="auto">
                <a:xfrm>
                  <a:off x="3594876" y="4290904"/>
                  <a:ext cx="97041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83" name="直接连接符 680"/>
            <p:cNvCxnSpPr>
              <a:cxnSpLocks noChangeShapeType="1"/>
            </p:cNvCxnSpPr>
            <p:nvPr/>
          </p:nvCxnSpPr>
          <p:spPr bwMode="auto">
            <a:xfrm flipV="1">
              <a:off x="2319074" y="1192633"/>
              <a:ext cx="1214863" cy="56393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84" name="组合 348"/>
            <p:cNvGrpSpPr>
              <a:grpSpLocks/>
            </p:cNvGrpSpPr>
            <p:nvPr/>
          </p:nvGrpSpPr>
          <p:grpSpPr bwMode="auto">
            <a:xfrm>
              <a:off x="3756425" y="1142652"/>
              <a:ext cx="140230" cy="245566"/>
              <a:chOff x="6143636" y="3714752"/>
              <a:chExt cx="1285875" cy="1214440"/>
            </a:xfrm>
          </p:grpSpPr>
          <p:pic>
            <p:nvPicPr>
              <p:cNvPr id="244" name="Picture 259"/>
              <p:cNvPicPr>
                <a:picLocks noChangeAspect="1" noChangeArrowheads="1"/>
              </p:cNvPicPr>
              <p:nvPr/>
            </p:nvPicPr>
            <p:blipFill>
              <a:blip r:embed="rId5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45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46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24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49" name="六边形 248"/>
                  <p:cNvSpPr/>
                  <p:nvPr/>
                </p:nvSpPr>
                <p:spPr bwMode="auto">
                  <a:xfrm rot="1594534">
                    <a:off x="2930192" y="2643163"/>
                    <a:ext cx="357844" cy="311238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50" name="六边形 249"/>
                  <p:cNvSpPr/>
                  <p:nvPr/>
                </p:nvSpPr>
                <p:spPr bwMode="auto">
                  <a:xfrm rot="1594534">
                    <a:off x="3250368" y="2634754"/>
                    <a:ext cx="357856" cy="311232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25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6">
                    <a:grayscl/>
                  </a:blip>
                  <a:srcRect b="14285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255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5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56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58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47" name="任意多边形 246"/>
                <p:cNvSpPr/>
                <p:nvPr/>
              </p:nvSpPr>
              <p:spPr bwMode="auto">
                <a:xfrm>
                  <a:off x="3594470" y="4285176"/>
                  <a:ext cx="116456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85" name="直接连接符 682"/>
            <p:cNvCxnSpPr>
              <a:cxnSpLocks noChangeShapeType="1"/>
              <a:endCxn id="249" idx="2"/>
            </p:cNvCxnSpPr>
            <p:nvPr/>
          </p:nvCxnSpPr>
          <p:spPr bwMode="auto">
            <a:xfrm>
              <a:off x="3599167" y="1219481"/>
              <a:ext cx="170315" cy="110413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86" name="组合 365"/>
            <p:cNvGrpSpPr>
              <a:grpSpLocks/>
            </p:cNvGrpSpPr>
            <p:nvPr/>
          </p:nvGrpSpPr>
          <p:grpSpPr bwMode="auto">
            <a:xfrm>
              <a:off x="285750" y="2534197"/>
              <a:ext cx="245400" cy="327422"/>
              <a:chOff x="6143636" y="3714752"/>
              <a:chExt cx="1285875" cy="1214440"/>
            </a:xfrm>
          </p:grpSpPr>
          <p:pic>
            <p:nvPicPr>
              <p:cNvPr id="231" name="Picture 259"/>
              <p:cNvPicPr>
                <a:picLocks noChangeAspect="1" noChangeArrowheads="1"/>
              </p:cNvPicPr>
              <p:nvPr/>
            </p:nvPicPr>
            <p:blipFill>
              <a:blip r:embed="rId6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32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33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235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36" name="六边形 235"/>
                  <p:cNvSpPr/>
                  <p:nvPr/>
                </p:nvSpPr>
                <p:spPr bwMode="auto">
                  <a:xfrm rot="1594534">
                    <a:off x="2926865" y="2647754"/>
                    <a:ext cx="365926" cy="30913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37" name="六边形 236"/>
                  <p:cNvSpPr/>
                  <p:nvPr/>
                </p:nvSpPr>
                <p:spPr bwMode="auto">
                  <a:xfrm rot="1594534">
                    <a:off x="3249741" y="2635137"/>
                    <a:ext cx="355160" cy="315441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23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4">
                    <a:grayscl/>
                  </a:blip>
                  <a:srcRect b="331"/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242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6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43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66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34" name="任意多边形 233"/>
                <p:cNvSpPr/>
                <p:nvPr/>
              </p:nvSpPr>
              <p:spPr bwMode="auto">
                <a:xfrm>
                  <a:off x="3593993" y="4285475"/>
                  <a:ext cx="108136" cy="161924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87" name="直接连接符 684"/>
            <p:cNvCxnSpPr>
              <a:cxnSpLocks noChangeShapeType="1"/>
              <a:stCxn id="223" idx="2"/>
            </p:cNvCxnSpPr>
            <p:nvPr/>
          </p:nvCxnSpPr>
          <p:spPr bwMode="auto">
            <a:xfrm rot="5400000" flipH="1">
              <a:off x="615332" y="2652888"/>
              <a:ext cx="113434" cy="334479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grpSp>
          <p:nvGrpSpPr>
            <p:cNvPr id="188" name="组合 380"/>
            <p:cNvGrpSpPr>
              <a:grpSpLocks/>
            </p:cNvGrpSpPr>
            <p:nvPr/>
          </p:nvGrpSpPr>
          <p:grpSpPr bwMode="auto">
            <a:xfrm>
              <a:off x="811609" y="2534195"/>
              <a:ext cx="280458" cy="450205"/>
              <a:chOff x="6143636" y="3714752"/>
              <a:chExt cx="1285875" cy="1214440"/>
            </a:xfrm>
          </p:grpSpPr>
          <p:pic>
            <p:nvPicPr>
              <p:cNvPr id="218" name="Picture 259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3714752"/>
                <a:ext cx="629796" cy="78589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grpSp>
            <p:nvGrpSpPr>
              <p:cNvPr id="219" name="组合 73"/>
              <p:cNvGrpSpPr>
                <a:grpSpLocks/>
              </p:cNvGrpSpPr>
              <p:nvPr/>
            </p:nvGrpSpPr>
            <p:grpSpPr bwMode="auto">
              <a:xfrm>
                <a:off x="6143636" y="3929066"/>
                <a:ext cx="1285875" cy="1000126"/>
                <a:chOff x="2520921" y="3929061"/>
                <a:chExt cx="1285875" cy="1000126"/>
              </a:xfrm>
            </p:grpSpPr>
            <p:grpSp>
              <p:nvGrpSpPr>
                <p:cNvPr id="220" name="组合 54"/>
                <p:cNvGrpSpPr>
                  <a:grpSpLocks/>
                </p:cNvGrpSpPr>
                <p:nvPr/>
              </p:nvGrpSpPr>
              <p:grpSpPr bwMode="auto">
                <a:xfrm>
                  <a:off x="2520921" y="3929061"/>
                  <a:ext cx="1285875" cy="1000126"/>
                  <a:chOff x="2765424" y="2000240"/>
                  <a:chExt cx="1663700" cy="1285884"/>
                </a:xfrm>
              </p:grpSpPr>
              <p:sp>
                <p:nvSpPr>
                  <p:cNvPr id="22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2765424" y="2500306"/>
                    <a:ext cx="1663700" cy="785818"/>
                  </a:xfrm>
                  <a:prstGeom prst="roundRect">
                    <a:avLst>
                      <a:gd name="adj" fmla="val 16667"/>
                    </a:avLst>
                  </a:prstGeom>
                  <a:gradFill rotWithShape="1">
                    <a:gsLst>
                      <a:gs pos="0">
                        <a:srgbClr val="FFFFFF">
                          <a:tint val="50000"/>
                          <a:satMod val="300000"/>
                        </a:srgbClr>
                      </a:gs>
                      <a:gs pos="35000">
                        <a:srgbClr val="FFFFFF">
                          <a:tint val="37000"/>
                          <a:satMod val="300000"/>
                        </a:srgbClr>
                      </a:gs>
                      <a:gs pos="100000">
                        <a:srgbClr val="FFFFFF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FFFFFF">
                        <a:shade val="95000"/>
                        <a:satMod val="105000"/>
                      </a:srgbClr>
                    </a:solidFill>
                    <a:prstDash val="solid"/>
                    <a:headEnd/>
                    <a:tailEnd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  <a:scene3d>
                    <a:camera prst="isometricOffAxis1Top"/>
                    <a:lightRig rig="threePt" dir="t"/>
                  </a:scene3d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kumimoji="0" lang="en-GB" altLang="zh-CN" b="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23" name="六边形 222"/>
                  <p:cNvSpPr/>
                  <p:nvPr/>
                </p:nvSpPr>
                <p:spPr bwMode="auto">
                  <a:xfrm rot="1594534">
                    <a:off x="2923164" y="2643782"/>
                    <a:ext cx="367273" cy="312000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224" name="六边形 223"/>
                  <p:cNvSpPr/>
                  <p:nvPr/>
                </p:nvSpPr>
                <p:spPr bwMode="auto">
                  <a:xfrm rot="1594534">
                    <a:off x="3243348" y="2634605"/>
                    <a:ext cx="357853" cy="312000"/>
                  </a:xfrm>
                  <a:prstGeom prst="hexagon">
                    <a:avLst>
                      <a:gd name="adj" fmla="val 26319"/>
                      <a:gd name="vf" fmla="val 115470"/>
                    </a:avLst>
                  </a:prstGeom>
                  <a:solidFill>
                    <a:srgbClr val="92D050"/>
                  </a:solidFill>
                  <a:ln w="9525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 dirty="0">
                      <a:solidFill>
                        <a:srgbClr val="FFFFFF"/>
                      </a:solidFill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pic>
                <p:nvPicPr>
                  <p:cNvPr id="22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7" cstate="print">
                    <a:grayscl/>
                  </a:blip>
                  <a:stretch>
                    <a:fillRect/>
                  </a:stretch>
                </p:blipFill>
                <p:spPr bwMode="auto">
                  <a:xfrm>
                    <a:off x="3571868" y="2000240"/>
                    <a:ext cx="714380" cy="8572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6" name="矩形 225"/>
                  <p:cNvSpPr/>
                  <p:nvPr/>
                </p:nvSpPr>
                <p:spPr bwMode="auto">
                  <a:xfrm>
                    <a:off x="3693391" y="2300280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27" name="矩形 226"/>
                  <p:cNvSpPr/>
                  <p:nvPr/>
                </p:nvSpPr>
                <p:spPr bwMode="auto">
                  <a:xfrm>
                    <a:off x="3693391" y="2481753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sp>
                <p:nvSpPr>
                  <p:cNvPr id="228" name="矩形 227"/>
                  <p:cNvSpPr/>
                  <p:nvPr/>
                </p:nvSpPr>
                <p:spPr bwMode="auto">
                  <a:xfrm>
                    <a:off x="3690964" y="2666995"/>
                    <a:ext cx="468815" cy="133351"/>
                  </a:xfrm>
                  <a:prstGeom prst="rect">
                    <a:avLst/>
                  </a:prstGeom>
                  <a:solidFill>
                    <a:srgbClr val="FFFFFF"/>
                  </a:solidFill>
                  <a:ln w="38100" cap="flat" cmpd="sng" algn="ctr">
                    <a:solidFill>
                      <a:srgbClr val="FFFFFF"/>
                    </a:solidFill>
                    <a:prstDash val="solid"/>
                    <a:headEnd type="none" w="med" len="med"/>
                    <a:tailEnd type="none" w="med" len="med"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400" kern="0">
                      <a:solidFill>
                        <a:srgbClr val="FFFFFF"/>
                      </a:solidFill>
                      <a:latin typeface="Times New Roman" pitchFamily="18" charset="0"/>
                      <a:ea typeface="宋体"/>
                    </a:endParaRPr>
                  </a:p>
                </p:txBody>
              </p:sp>
              <p:pic>
                <p:nvPicPr>
                  <p:cNvPr id="229" name="Picture 57"/>
                  <p:cNvPicPr>
                    <a:picLocks noChangeAspect="1" noChangeArrowheads="1"/>
                  </p:cNvPicPr>
                  <p:nvPr/>
                </p:nvPicPr>
                <p:blipFill>
                  <a:blip r:embed="rId6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0496" y="2304288"/>
                    <a:ext cx="214314" cy="31239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30" name="Picture 18" descr="ub6000"/>
                  <p:cNvPicPr>
                    <a:picLocks noChangeAspect="1" noChangeArrowheads="1"/>
                  </p:cNvPicPr>
                  <p:nvPr/>
                </p:nvPicPr>
                <p:blipFill>
                  <a:blip r:embed="rId69"/>
                  <a:srcRect/>
                  <a:stretch>
                    <a:fillRect/>
                  </a:stretch>
                </p:blipFill>
                <p:spPr bwMode="auto">
                  <a:xfrm>
                    <a:off x="4071934" y="2714620"/>
                    <a:ext cx="357190" cy="1031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21" name="任意多边形 220"/>
                <p:cNvSpPr/>
                <p:nvPr/>
              </p:nvSpPr>
              <p:spPr bwMode="auto">
                <a:xfrm>
                  <a:off x="3589049" y="4286846"/>
                  <a:ext cx="109180" cy="157019"/>
                </a:xfrm>
                <a:custGeom>
                  <a:avLst/>
                  <a:gdLst>
                    <a:gd name="connsiteX0" fmla="*/ 0 w 106018"/>
                    <a:gd name="connsiteY0" fmla="*/ 0 h 159026"/>
                    <a:gd name="connsiteX1" fmla="*/ 66261 w 106018"/>
                    <a:gd name="connsiteY1" fmla="*/ 39756 h 159026"/>
                    <a:gd name="connsiteX2" fmla="*/ 106018 w 106018"/>
                    <a:gd name="connsiteY2" fmla="*/ 159026 h 159026"/>
                    <a:gd name="connsiteX3" fmla="*/ 106018 w 106018"/>
                    <a:gd name="connsiteY3" fmla="*/ 159026 h 159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018" h="159026">
                      <a:moveTo>
                        <a:pt x="0" y="0"/>
                      </a:moveTo>
                      <a:cubicBezTo>
                        <a:pt x="24295" y="6626"/>
                        <a:pt x="48591" y="13252"/>
                        <a:pt x="66261" y="39756"/>
                      </a:cubicBezTo>
                      <a:cubicBezTo>
                        <a:pt x="83931" y="66260"/>
                        <a:pt x="106018" y="159026"/>
                        <a:pt x="106018" y="159026"/>
                      </a:cubicBezTo>
                      <a:lnTo>
                        <a:pt x="106018" y="159026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0087E2"/>
                  </a:solidFill>
                  <a:prstDash val="solid"/>
                  <a:headEnd type="none" w="med" len="med"/>
                  <a:tailEnd type="none" w="med" len="me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0" kern="0">
                    <a:solidFill>
                      <a:srgbClr val="FFFFFF"/>
                    </a:solidFill>
                    <a:latin typeface="Times New Roman" pitchFamily="18" charset="0"/>
                    <a:ea typeface="宋体"/>
                  </a:endParaRPr>
                </a:p>
              </p:txBody>
            </p:sp>
          </p:grpSp>
        </p:grpSp>
        <p:cxnSp>
          <p:nvCxnSpPr>
            <p:cNvPr id="189" name="直接连接符 686"/>
            <p:cNvCxnSpPr>
              <a:cxnSpLocks noChangeShapeType="1"/>
            </p:cNvCxnSpPr>
            <p:nvPr/>
          </p:nvCxnSpPr>
          <p:spPr bwMode="auto">
            <a:xfrm rot="5400000">
              <a:off x="905349" y="2339304"/>
              <a:ext cx="494536" cy="22947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190" name="TextBox 189"/>
            <p:cNvSpPr txBox="1"/>
            <p:nvPr/>
          </p:nvSpPr>
          <p:spPr bwMode="auto">
            <a:xfrm>
              <a:off x="881063" y="2165517"/>
              <a:ext cx="350837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 bwMode="auto">
            <a:xfrm>
              <a:off x="1258888" y="2813746"/>
              <a:ext cx="350837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 bwMode="auto">
            <a:xfrm>
              <a:off x="2051050" y="2813746"/>
              <a:ext cx="350838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2916238" y="2452591"/>
              <a:ext cx="350837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3348038" y="1658840"/>
              <a:ext cx="350837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2411413" y="1369121"/>
              <a:ext cx="350837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 bwMode="auto">
            <a:xfrm>
              <a:off x="2916238" y="1080725"/>
              <a:ext cx="350837" cy="2891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/>
                  </a:solidFill>
                  <a:latin typeface="Arial" pitchFamily="34" charset="0"/>
                </a:rPr>
                <a:t>X2</a:t>
              </a:r>
              <a:endParaRPr kumimoji="0" lang="zh-CN" altLang="en-US" sz="1050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pic>
          <p:nvPicPr>
            <p:cNvPr id="197" name="Picture 2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285752" y="1019871"/>
              <a:ext cx="1227005" cy="525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" name="图片 696" descr="Scrap_Icons_007.png"/>
            <p:cNvPicPr>
              <a:picLocks noChangeAspect="1"/>
            </p:cNvPicPr>
            <p:nvPr/>
          </p:nvPicPr>
          <p:blipFill>
            <a:blip r:embed="rId71" cstate="print"/>
            <a:srcRect/>
            <a:stretch>
              <a:fillRect/>
            </a:stretch>
          </p:blipFill>
          <p:spPr bwMode="auto">
            <a:xfrm>
              <a:off x="3335735" y="3229969"/>
              <a:ext cx="198535" cy="23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" name="图片 697" descr="Scrap_Icons_007.png"/>
            <p:cNvPicPr>
              <a:picLocks noChangeAspect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55867" y="2738836"/>
              <a:ext cx="140229" cy="16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" name="图片 698" descr="Scrap_Icons_007.png"/>
            <p:cNvPicPr>
              <a:picLocks noChangeAspect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951841" y="2779764"/>
              <a:ext cx="140229" cy="16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" name="图片 699" descr="Scrap_Icons_007.png"/>
            <p:cNvPicPr>
              <a:picLocks noChangeAspect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1758158" y="2820691"/>
              <a:ext cx="140229" cy="16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" name="图片 700" descr="Scrap_Icons_007.png"/>
            <p:cNvPicPr>
              <a:picLocks noChangeAspect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2634590" y="2943475"/>
              <a:ext cx="140229" cy="16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图片 701" descr="Scrap_Icons_007.png"/>
            <p:cNvPicPr>
              <a:picLocks noChangeAspect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826537" y="2575125"/>
              <a:ext cx="140229" cy="16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图片 702" descr="Scrap_Icons_007.png"/>
            <p:cNvPicPr>
              <a:picLocks noChangeAspect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3265621" y="2247703"/>
              <a:ext cx="140229" cy="163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" name="图片 703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1267356" y="2534197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" name="图片 704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1793215" y="2452342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" name="图片 705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2564475" y="2370486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" name="图片 706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2809876" y="2002137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" name="图片 707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706440" y="2288631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" name="图片 708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2669647" y="1715642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" name="图片 709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3125392" y="1674715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图片 710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2108731" y="1470076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" name="图片 711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3791480" y="1306365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" name="图片 712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3475964" y="1224510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" name="图片 713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2739762" y="1265437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" name="图片 714" descr="Scrap_Icons_007.png"/>
            <p:cNvPicPr>
              <a:picLocks noChangeAspect="1"/>
            </p:cNvPicPr>
            <p:nvPr/>
          </p:nvPicPr>
          <p:blipFill>
            <a:blip r:embed="rId73"/>
            <a:srcRect/>
            <a:stretch>
              <a:fillRect/>
            </a:stretch>
          </p:blipFill>
          <p:spPr bwMode="auto">
            <a:xfrm>
              <a:off x="2354132" y="1265437"/>
              <a:ext cx="109846" cy="12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7" name="直接连接符 694"/>
            <p:cNvCxnSpPr>
              <a:cxnSpLocks noChangeShapeType="1"/>
            </p:cNvCxnSpPr>
            <p:nvPr/>
          </p:nvCxnSpPr>
          <p:spPr bwMode="auto">
            <a:xfrm rot="16200000" flipH="1">
              <a:off x="1015914" y="1429142"/>
              <a:ext cx="169842" cy="403160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round/>
              <a:headEnd/>
              <a:tailEnd/>
            </a:ln>
          </p:spPr>
        </p:cxnSp>
        <p:sp>
          <p:nvSpPr>
            <p:cNvPr id="465" name="圆角矩形 464"/>
            <p:cNvSpPr/>
            <p:nvPr/>
          </p:nvSpPr>
          <p:spPr bwMode="auto">
            <a:xfrm>
              <a:off x="71439" y="841276"/>
              <a:ext cx="8929687" cy="2865438"/>
            </a:xfrm>
            <a:prstGeom prst="roundRect">
              <a:avLst>
                <a:gd name="adj" fmla="val 4686"/>
              </a:avLst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100" b="0" kern="0" dirty="0">
                <a:solidFill>
                  <a:sysClr val="window" lastClr="FFFF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cxnSp>
          <p:nvCxnSpPr>
            <p:cNvPr id="466" name="直接连接符 963"/>
            <p:cNvCxnSpPr>
              <a:cxnSpLocks noChangeShapeType="1"/>
            </p:cNvCxnSpPr>
            <p:nvPr/>
          </p:nvCxnSpPr>
          <p:spPr bwMode="auto">
            <a:xfrm>
              <a:off x="815975" y="2353370"/>
              <a:ext cx="192088" cy="34660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67" name="直接连接符 964"/>
            <p:cNvCxnSpPr>
              <a:cxnSpLocks noChangeShapeType="1"/>
              <a:endCxn id="234" idx="1"/>
            </p:cNvCxnSpPr>
            <p:nvPr/>
          </p:nvCxnSpPr>
          <p:spPr bwMode="auto">
            <a:xfrm rot="10800000" flipV="1">
              <a:off x="503238" y="2353370"/>
              <a:ext cx="203200" cy="346604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68" name="直接连接符 965"/>
            <p:cNvCxnSpPr>
              <a:cxnSpLocks noChangeShapeType="1"/>
            </p:cNvCxnSpPr>
            <p:nvPr/>
          </p:nvCxnSpPr>
          <p:spPr bwMode="auto">
            <a:xfrm rot="16200000" flipV="1">
              <a:off x="978562" y="2190785"/>
              <a:ext cx="181240" cy="506413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69" name="直接连接符 966"/>
            <p:cNvCxnSpPr>
              <a:cxnSpLocks noChangeShapeType="1"/>
            </p:cNvCxnSpPr>
            <p:nvPr/>
          </p:nvCxnSpPr>
          <p:spPr bwMode="auto">
            <a:xfrm flipH="1">
              <a:off x="1092200" y="2598109"/>
              <a:ext cx="285750" cy="263260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0" name="直接连接符 967"/>
            <p:cNvCxnSpPr>
              <a:cxnSpLocks noChangeShapeType="1"/>
            </p:cNvCxnSpPr>
            <p:nvPr/>
          </p:nvCxnSpPr>
          <p:spPr bwMode="auto">
            <a:xfrm rot="5400000" flipH="1" flipV="1">
              <a:off x="775362" y="2248199"/>
              <a:ext cx="141552" cy="84137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1" name="直接连接符 968"/>
            <p:cNvCxnSpPr>
              <a:cxnSpLocks noChangeShapeType="1"/>
            </p:cNvCxnSpPr>
            <p:nvPr/>
          </p:nvCxnSpPr>
          <p:spPr bwMode="auto">
            <a:xfrm flipV="1">
              <a:off x="1092200" y="2821682"/>
              <a:ext cx="736600" cy="3968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2" name="直接连接符 969"/>
            <p:cNvCxnSpPr>
              <a:cxnSpLocks noChangeShapeType="1"/>
            </p:cNvCxnSpPr>
            <p:nvPr/>
          </p:nvCxnSpPr>
          <p:spPr bwMode="auto">
            <a:xfrm rot="-5400000" flipH="1" flipV="1">
              <a:off x="1458521" y="2154538"/>
              <a:ext cx="91281" cy="68738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3" name="直接连接符 970"/>
            <p:cNvCxnSpPr>
              <a:cxnSpLocks noChangeShapeType="1"/>
            </p:cNvCxnSpPr>
            <p:nvPr/>
          </p:nvCxnSpPr>
          <p:spPr bwMode="auto">
            <a:xfrm flipH="1">
              <a:off x="1828805" y="2517413"/>
              <a:ext cx="74613" cy="304271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4" name="直接连接符 971"/>
            <p:cNvCxnSpPr>
              <a:cxnSpLocks noChangeShapeType="1"/>
            </p:cNvCxnSpPr>
            <p:nvPr/>
          </p:nvCxnSpPr>
          <p:spPr bwMode="auto">
            <a:xfrm rot="16200000" flipH="1">
              <a:off x="1432060" y="2424940"/>
              <a:ext cx="287073" cy="506412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5" name="直接连接符 972"/>
            <p:cNvCxnSpPr>
              <a:cxnSpLocks noChangeShapeType="1"/>
            </p:cNvCxnSpPr>
            <p:nvPr/>
          </p:nvCxnSpPr>
          <p:spPr bwMode="auto">
            <a:xfrm>
              <a:off x="1903413" y="2517413"/>
              <a:ext cx="801687" cy="425979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6" name="直接连接符 973"/>
            <p:cNvCxnSpPr>
              <a:cxnSpLocks noChangeShapeType="1"/>
              <a:endCxn id="444" idx="2"/>
            </p:cNvCxnSpPr>
            <p:nvPr/>
          </p:nvCxnSpPr>
          <p:spPr bwMode="auto">
            <a:xfrm rot="10800000" flipH="1" flipV="1">
              <a:off x="1868488" y="2787288"/>
              <a:ext cx="601662" cy="191823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7" name="直接连接符 974"/>
            <p:cNvCxnSpPr>
              <a:cxnSpLocks noChangeShapeType="1"/>
            </p:cNvCxnSpPr>
            <p:nvPr/>
          </p:nvCxnSpPr>
          <p:spPr bwMode="auto">
            <a:xfrm rot="5400000" flipH="1" flipV="1">
              <a:off x="1998533" y="2200839"/>
              <a:ext cx="451114" cy="79057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8" name="直接连接符 975"/>
            <p:cNvCxnSpPr>
              <a:cxnSpLocks noChangeShapeType="1"/>
            </p:cNvCxnSpPr>
            <p:nvPr/>
          </p:nvCxnSpPr>
          <p:spPr bwMode="auto">
            <a:xfrm flipH="1" flipV="1">
              <a:off x="2674943" y="2435390"/>
              <a:ext cx="103187" cy="481542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79" name="直接连接符 976"/>
            <p:cNvCxnSpPr>
              <a:cxnSpLocks noChangeShapeType="1"/>
            </p:cNvCxnSpPr>
            <p:nvPr/>
          </p:nvCxnSpPr>
          <p:spPr bwMode="auto">
            <a:xfrm>
              <a:off x="2665413" y="2403641"/>
              <a:ext cx="798512" cy="814917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0" name="直接连接符 977"/>
            <p:cNvCxnSpPr>
              <a:cxnSpLocks noChangeShapeType="1"/>
              <a:stCxn id="442" idx="1"/>
              <a:endCxn id="392" idx="2"/>
            </p:cNvCxnSpPr>
            <p:nvPr/>
          </p:nvCxnSpPr>
          <p:spPr bwMode="auto">
            <a:xfrm flipV="1">
              <a:off x="2797175" y="2676161"/>
              <a:ext cx="858838" cy="22886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1" name="直接连接符 978"/>
            <p:cNvCxnSpPr>
              <a:cxnSpLocks noChangeShapeType="1"/>
              <a:endCxn id="392" idx="2"/>
            </p:cNvCxnSpPr>
            <p:nvPr/>
          </p:nvCxnSpPr>
          <p:spPr bwMode="auto">
            <a:xfrm flipV="1">
              <a:off x="3590930" y="2693359"/>
              <a:ext cx="106363" cy="513292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2" name="直接连接符 979"/>
            <p:cNvCxnSpPr>
              <a:cxnSpLocks noChangeShapeType="1"/>
              <a:stCxn id="392" idx="2"/>
            </p:cNvCxnSpPr>
            <p:nvPr/>
          </p:nvCxnSpPr>
          <p:spPr bwMode="auto">
            <a:xfrm rot="5400000" flipH="1">
              <a:off x="3045091" y="2065240"/>
              <a:ext cx="240771" cy="98107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3" name="直接连接符 980"/>
            <p:cNvCxnSpPr>
              <a:cxnSpLocks noChangeShapeType="1"/>
            </p:cNvCxnSpPr>
            <p:nvPr/>
          </p:nvCxnSpPr>
          <p:spPr bwMode="auto">
            <a:xfrm rot="16200000" flipV="1">
              <a:off x="3415509" y="1866271"/>
              <a:ext cx="1000125" cy="138112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4" name="直接连接符 981"/>
            <p:cNvCxnSpPr>
              <a:cxnSpLocks noChangeShapeType="1"/>
              <a:endCxn id="403" idx="1"/>
            </p:cNvCxnSpPr>
            <p:nvPr/>
          </p:nvCxnSpPr>
          <p:spPr bwMode="auto">
            <a:xfrm rot="10800000" flipV="1">
              <a:off x="3432180" y="1370445"/>
              <a:ext cx="358775" cy="838729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5" name="直接连接符 982"/>
            <p:cNvCxnSpPr>
              <a:cxnSpLocks noChangeShapeType="1"/>
            </p:cNvCxnSpPr>
            <p:nvPr/>
          </p:nvCxnSpPr>
          <p:spPr bwMode="auto">
            <a:xfrm rot="-5400000" flipH="1" flipV="1">
              <a:off x="3125658" y="1334594"/>
              <a:ext cx="514614" cy="29527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6" name="直接连接符 983"/>
            <p:cNvCxnSpPr>
              <a:cxnSpLocks noChangeShapeType="1"/>
            </p:cNvCxnSpPr>
            <p:nvPr/>
          </p:nvCxnSpPr>
          <p:spPr bwMode="auto">
            <a:xfrm rot="10800000">
              <a:off x="2900368" y="1314882"/>
              <a:ext cx="890587" cy="55563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7" name="直接连接符 984"/>
            <p:cNvCxnSpPr>
              <a:cxnSpLocks noChangeShapeType="1"/>
            </p:cNvCxnSpPr>
            <p:nvPr/>
          </p:nvCxnSpPr>
          <p:spPr bwMode="auto">
            <a:xfrm rot="16200000" flipV="1">
              <a:off x="2875757" y="1370709"/>
              <a:ext cx="357188" cy="25082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8" name="直接连接符 985"/>
            <p:cNvCxnSpPr>
              <a:cxnSpLocks noChangeShapeType="1"/>
              <a:stCxn id="250" idx="2"/>
              <a:endCxn id="377" idx="2"/>
            </p:cNvCxnSpPr>
            <p:nvPr/>
          </p:nvCxnSpPr>
          <p:spPr bwMode="auto">
            <a:xfrm rot="5400000">
              <a:off x="2938331" y="624716"/>
              <a:ext cx="149490" cy="1558925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89" name="直接连接符 986"/>
            <p:cNvCxnSpPr>
              <a:cxnSpLocks noChangeShapeType="1"/>
            </p:cNvCxnSpPr>
            <p:nvPr/>
          </p:nvCxnSpPr>
          <p:spPr bwMode="auto">
            <a:xfrm>
              <a:off x="2219330" y="1534484"/>
              <a:ext cx="906463" cy="205052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90" name="直接连接符 987"/>
            <p:cNvCxnSpPr>
              <a:cxnSpLocks noChangeShapeType="1"/>
            </p:cNvCxnSpPr>
            <p:nvPr/>
          </p:nvCxnSpPr>
          <p:spPr bwMode="auto">
            <a:xfrm rot="16200000" flipV="1">
              <a:off x="3237971" y="1736890"/>
              <a:ext cx="693208" cy="698500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91" name="直接连接符 988"/>
            <p:cNvCxnSpPr>
              <a:cxnSpLocks noChangeShapeType="1"/>
            </p:cNvCxnSpPr>
            <p:nvPr/>
          </p:nvCxnSpPr>
          <p:spPr bwMode="auto">
            <a:xfrm rot="16200000" flipV="1">
              <a:off x="3252131" y="1631720"/>
              <a:ext cx="961761" cy="404813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92" name="直接连接符 989"/>
            <p:cNvCxnSpPr>
              <a:cxnSpLocks noChangeShapeType="1"/>
            </p:cNvCxnSpPr>
            <p:nvPr/>
          </p:nvCxnSpPr>
          <p:spPr bwMode="auto">
            <a:xfrm rot="10800000" flipV="1">
              <a:off x="3286130" y="1370443"/>
              <a:ext cx="504825" cy="18520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93" name="直接连接符 990"/>
            <p:cNvCxnSpPr>
              <a:cxnSpLocks noChangeShapeType="1"/>
            </p:cNvCxnSpPr>
            <p:nvPr/>
          </p:nvCxnSpPr>
          <p:spPr bwMode="auto">
            <a:xfrm rot="-5400000" flipH="1" flipV="1">
              <a:off x="2938198" y="2014438"/>
              <a:ext cx="164042" cy="63023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94" name="直接连接符 991"/>
            <p:cNvCxnSpPr>
              <a:cxnSpLocks noChangeShapeType="1"/>
            </p:cNvCxnSpPr>
            <p:nvPr/>
          </p:nvCxnSpPr>
          <p:spPr bwMode="auto">
            <a:xfrm flipV="1">
              <a:off x="2665418" y="2002797"/>
              <a:ext cx="200025" cy="357188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495" name="直接连接符 992"/>
            <p:cNvCxnSpPr>
              <a:cxnSpLocks noChangeShapeType="1"/>
            </p:cNvCxnSpPr>
            <p:nvPr/>
          </p:nvCxnSpPr>
          <p:spPr bwMode="auto">
            <a:xfrm rot="10800000" flipV="1">
              <a:off x="357188" y="3043932"/>
              <a:ext cx="785812" cy="0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sp>
          <p:nvSpPr>
            <p:cNvPr id="496" name="Text Box 10"/>
            <p:cNvSpPr txBox="1">
              <a:spLocks noChangeArrowheads="1"/>
            </p:cNvSpPr>
            <p:nvPr/>
          </p:nvSpPr>
          <p:spPr bwMode="auto">
            <a:xfrm>
              <a:off x="1111255" y="2934132"/>
              <a:ext cx="785813" cy="2916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1050" b="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Arial Unicode MS" pitchFamily="34" charset="-122"/>
                  <a:ea typeface="Arial Unicode MS" pitchFamily="34" charset="-122"/>
                </a:rPr>
                <a:t>X2</a:t>
              </a:r>
              <a:endParaRPr kumimoji="0" lang="zh-CN" altLang="en-US" sz="1050" b="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497" name="右箭头 23"/>
            <p:cNvSpPr/>
            <p:nvPr/>
          </p:nvSpPr>
          <p:spPr bwMode="auto">
            <a:xfrm>
              <a:off x="4139952" y="1907269"/>
              <a:ext cx="540000" cy="481356"/>
            </a:xfrm>
            <a:prstGeom prst="rightArrow">
              <a:avLst/>
            </a:prstGeom>
            <a:solidFill>
              <a:srgbClr val="4BACC6">
                <a:lumMod val="60000"/>
                <a:lumOff val="4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lIns="90000" tIns="46800" rIns="90000" bIns="4680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4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Arial" pitchFamily="34" charset="0"/>
              </a:endParaRPr>
            </a:p>
          </p:txBody>
        </p:sp>
        <p:cxnSp>
          <p:nvCxnSpPr>
            <p:cNvPr id="500" name="直接连接符 997"/>
            <p:cNvCxnSpPr>
              <a:cxnSpLocks noChangeShapeType="1"/>
            </p:cNvCxnSpPr>
            <p:nvPr/>
          </p:nvCxnSpPr>
          <p:spPr bwMode="auto">
            <a:xfrm rot="10800000" flipV="1">
              <a:off x="509588" y="3170932"/>
              <a:ext cx="785812" cy="0"/>
            </a:xfrm>
            <a:prstGeom prst="line">
              <a:avLst/>
            </a:prstGeom>
            <a:noFill/>
            <a:ln w="9525" algn="ctr">
              <a:solidFill>
                <a:srgbClr val="7F7F7F"/>
              </a:solidFill>
              <a:prstDash val="dashDot"/>
              <a:round/>
              <a:headEnd/>
              <a:tailEnd/>
            </a:ln>
          </p:spPr>
        </p:cxnSp>
        <p:sp>
          <p:nvSpPr>
            <p:cNvPr id="501" name="TextBox 500"/>
            <p:cNvSpPr txBox="1"/>
            <p:nvPr/>
          </p:nvSpPr>
          <p:spPr>
            <a:xfrm>
              <a:off x="395288" y="1404838"/>
              <a:ext cx="922337" cy="141552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algn="ctr">
                <a:defRPr/>
              </a:pPr>
              <a:r>
                <a:rPr lang="en-US" altLang="zh-CN" sz="800" dirty="0">
                  <a:latin typeface="Arial" pitchFamily="34" charset="0"/>
                </a:rPr>
                <a:t>O&amp;M</a:t>
              </a:r>
              <a:endParaRPr lang="zh-CN" altLang="en-US" sz="800" dirty="0">
                <a:latin typeface="Arial" pitchFamily="34" charset="0"/>
              </a:endParaRPr>
            </a:p>
          </p:txBody>
        </p:sp>
        <p:pic>
          <p:nvPicPr>
            <p:cNvPr id="502" name="Picture 2"/>
            <p:cNvPicPr>
              <a:picLocks noChangeAspect="1" noChangeArrowheads="1"/>
            </p:cNvPicPr>
            <p:nvPr/>
          </p:nvPicPr>
          <p:blipFill>
            <a:blip r:embed="rId70"/>
            <a:srcRect/>
            <a:stretch>
              <a:fillRect/>
            </a:stretch>
          </p:blipFill>
          <p:spPr bwMode="auto">
            <a:xfrm>
              <a:off x="4857163" y="1034837"/>
              <a:ext cx="1227005" cy="525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3" name="TextBox 502"/>
            <p:cNvSpPr txBox="1"/>
            <p:nvPr/>
          </p:nvSpPr>
          <p:spPr>
            <a:xfrm>
              <a:off x="4966699" y="1419804"/>
              <a:ext cx="922337" cy="141552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/>
            <a:p>
              <a:pPr algn="ctr">
                <a:defRPr/>
              </a:pPr>
              <a:r>
                <a:rPr lang="en-US" altLang="zh-CN" sz="800" dirty="0">
                  <a:latin typeface="Arial" pitchFamily="34" charset="0"/>
                </a:rPr>
                <a:t>O&amp;M</a:t>
              </a:r>
              <a:endParaRPr lang="zh-CN" altLang="en-US" sz="8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73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C-RAN Turns Interference into Signal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48" y="2357435"/>
            <a:ext cx="3275013" cy="2643206"/>
          </a:xfrm>
          <a:prstGeom prst="rect">
            <a:avLst/>
          </a:prstGeom>
          <a:solidFill>
            <a:sysClr val="window" lastClr="FFFFFF">
              <a:alpha val="36000"/>
            </a:sysClr>
          </a:solidFill>
          <a:ln algn="ctr">
            <a:round/>
          </a:ln>
          <a:effectLst>
            <a:outerShdw blurRad="152400" algn="ctr" rotWithShape="0">
              <a:sysClr val="windowText" lastClr="000000">
                <a:alpha val="82000"/>
              </a:sysClr>
            </a:outerShdw>
          </a:effectLst>
        </p:spPr>
        <p:txBody>
          <a:bodyPr anchor="ctr"/>
          <a:lstStyle/>
          <a:p>
            <a:pPr marL="360000" marR="0" lvl="0" indent="-369888" algn="l" defTabSz="923925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Wingdings" pitchFamily="2" charset="2"/>
              <a:buNone/>
              <a:tabLst>
                <a:tab pos="3149600" algn="l"/>
              </a:tabLst>
              <a:defRPr/>
            </a:pPr>
            <a:r>
              <a:rPr kumimoji="0" lang="en-US" altLang="zh-CN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CoMP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 improves:</a:t>
            </a:r>
          </a:p>
          <a:p>
            <a:pPr marL="360000" marR="0" lvl="0" indent="-369888" algn="l" defTabSz="923925" rtl="0" eaLnBrk="0" fontAlgn="auto" latinLnBrk="0" hangingPunct="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p"/>
              <a:tabLst>
                <a:tab pos="3149600" algn="l"/>
              </a:tabLst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Cell coverage </a:t>
            </a:r>
          </a:p>
          <a:p>
            <a:pPr marL="360000" marR="0" lvl="1" indent="-369888" algn="l" defTabSz="923925" rtl="0" eaLnBrk="0" fontAlgn="auto" latinLnBrk="0" hangingPunct="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p"/>
              <a:tabLst>
                <a:tab pos="3149600" algn="l"/>
              </a:tabLst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Cell edge link quality and throughput </a:t>
            </a:r>
          </a:p>
          <a:p>
            <a:pPr marL="360000" marR="0" lvl="1" indent="-369888" algn="l" defTabSz="923925" rtl="0" eaLnBrk="0" fontAlgn="auto" latinLnBrk="0" hangingPunct="0"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p"/>
              <a:tabLst>
                <a:tab pos="3149600" algn="l"/>
              </a:tabLst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System throughput and spectral efficiency</a:t>
            </a:r>
          </a:p>
          <a:p>
            <a:pPr marL="360000" lvl="1" indent="-369888" defTabSz="923925" eaLnBrk="0" hangingPunct="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p"/>
              <a:tabLst>
                <a:tab pos="3149600" algn="l"/>
              </a:tabLst>
              <a:defRPr/>
            </a:pPr>
            <a:r>
              <a:rPr lang="en-US" altLang="zh-CN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 Unicode MS" pitchFamily="34" charset="-122"/>
              </a:rPr>
              <a:t>Speed of Cell selection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itchFamily="34" charset="0"/>
              <a:ea typeface="Arial Unicode MS" pitchFamily="34" charset="-122"/>
              <a:cs typeface="+mn-cs"/>
            </a:endParaRPr>
          </a:p>
        </p:txBody>
      </p:sp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4357718" y="3214690"/>
            <a:ext cx="320675" cy="1096963"/>
            <a:chOff x="2520" y="800"/>
            <a:chExt cx="720" cy="2232"/>
          </a:xfrm>
        </p:grpSpPr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>
              <a:off x="2592" y="1160"/>
              <a:ext cx="648" cy="18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2520" y="800"/>
              <a:ext cx="720" cy="648"/>
              <a:chOff x="2520" y="728"/>
              <a:chExt cx="720" cy="864"/>
            </a:xfrm>
          </p:grpSpPr>
          <p:sp>
            <p:nvSpPr>
              <p:cNvPr id="86022" name="Line 6"/>
              <p:cNvSpPr>
                <a:spLocks noChangeShapeType="1"/>
              </p:cNvSpPr>
              <p:nvPr/>
            </p:nvSpPr>
            <p:spPr bwMode="auto">
              <a:xfrm>
                <a:off x="2520" y="872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23" name="Line 7"/>
              <p:cNvSpPr>
                <a:spLocks noChangeShapeType="1"/>
              </p:cNvSpPr>
              <p:nvPr/>
            </p:nvSpPr>
            <p:spPr bwMode="auto">
              <a:xfrm>
                <a:off x="3239" y="728"/>
                <a:ext cx="1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24" name="Line 8"/>
              <p:cNvSpPr>
                <a:spLocks noChangeShapeType="1"/>
              </p:cNvSpPr>
              <p:nvPr/>
            </p:nvSpPr>
            <p:spPr bwMode="auto">
              <a:xfrm>
                <a:off x="3023" y="1160"/>
                <a:ext cx="1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25" name="Line 9"/>
              <p:cNvSpPr>
                <a:spLocks noChangeShapeType="1"/>
              </p:cNvSpPr>
              <p:nvPr/>
            </p:nvSpPr>
            <p:spPr bwMode="auto">
              <a:xfrm>
                <a:off x="2520" y="1088"/>
                <a:ext cx="504" cy="288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26" name="Line 10"/>
              <p:cNvSpPr>
                <a:spLocks noChangeShapeType="1"/>
              </p:cNvSpPr>
              <p:nvPr/>
            </p:nvSpPr>
            <p:spPr bwMode="auto">
              <a:xfrm flipV="1">
                <a:off x="2520" y="944"/>
                <a:ext cx="720" cy="144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27" name="Line 11"/>
              <p:cNvSpPr>
                <a:spLocks noChangeShapeType="1"/>
              </p:cNvSpPr>
              <p:nvPr/>
            </p:nvSpPr>
            <p:spPr bwMode="auto">
              <a:xfrm flipH="1">
                <a:off x="3024" y="944"/>
                <a:ext cx="216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</p:grpSp>
        <p:sp>
          <p:nvSpPr>
            <p:cNvPr id="86028" name="Line 12"/>
            <p:cNvSpPr>
              <a:spLocks noChangeShapeType="1"/>
            </p:cNvSpPr>
            <p:nvPr/>
          </p:nvSpPr>
          <p:spPr bwMode="auto">
            <a:xfrm>
              <a:off x="2808" y="1736"/>
              <a:ext cx="216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2736" y="2168"/>
              <a:ext cx="3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0" name="Line 14"/>
            <p:cNvSpPr>
              <a:spLocks noChangeShapeType="1"/>
            </p:cNvSpPr>
            <p:nvPr/>
          </p:nvSpPr>
          <p:spPr bwMode="auto">
            <a:xfrm>
              <a:off x="2664" y="2600"/>
              <a:ext cx="504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 flipH="1">
              <a:off x="2736" y="1736"/>
              <a:ext cx="288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2" name="Line 16"/>
            <p:cNvSpPr>
              <a:spLocks noChangeShapeType="1"/>
            </p:cNvSpPr>
            <p:nvPr/>
          </p:nvSpPr>
          <p:spPr bwMode="auto">
            <a:xfrm>
              <a:off x="2808" y="1736"/>
              <a:ext cx="288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3" name="Line 17"/>
            <p:cNvSpPr>
              <a:spLocks noChangeShapeType="1"/>
            </p:cNvSpPr>
            <p:nvPr/>
          </p:nvSpPr>
          <p:spPr bwMode="auto">
            <a:xfrm flipH="1">
              <a:off x="2664" y="2168"/>
              <a:ext cx="432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4" name="Line 18"/>
            <p:cNvSpPr>
              <a:spLocks noChangeShapeType="1"/>
            </p:cNvSpPr>
            <p:nvPr/>
          </p:nvSpPr>
          <p:spPr bwMode="auto">
            <a:xfrm>
              <a:off x="2736" y="2168"/>
              <a:ext cx="432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5" name="Line 19"/>
            <p:cNvSpPr>
              <a:spLocks noChangeShapeType="1"/>
            </p:cNvSpPr>
            <p:nvPr/>
          </p:nvSpPr>
          <p:spPr bwMode="auto">
            <a:xfrm flipV="1">
              <a:off x="2592" y="2600"/>
              <a:ext cx="576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36" name="Line 20"/>
            <p:cNvSpPr>
              <a:spLocks noChangeShapeType="1"/>
            </p:cNvSpPr>
            <p:nvPr/>
          </p:nvSpPr>
          <p:spPr bwMode="auto">
            <a:xfrm>
              <a:off x="2664" y="2600"/>
              <a:ext cx="576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</p:grpSp>
      <p:grpSp>
        <p:nvGrpSpPr>
          <p:cNvPr id="86037" name="Group 21"/>
          <p:cNvGrpSpPr>
            <a:grpSpLocks/>
          </p:cNvGrpSpPr>
          <p:nvPr/>
        </p:nvGrpSpPr>
        <p:grpSpPr bwMode="auto">
          <a:xfrm>
            <a:off x="7832751" y="3214690"/>
            <a:ext cx="320675" cy="1096963"/>
            <a:chOff x="2520" y="800"/>
            <a:chExt cx="720" cy="2232"/>
          </a:xfrm>
        </p:grpSpPr>
        <p:sp>
          <p:nvSpPr>
            <p:cNvPr id="86038" name="AutoShape 22"/>
            <p:cNvSpPr>
              <a:spLocks noChangeArrowheads="1"/>
            </p:cNvSpPr>
            <p:nvPr/>
          </p:nvSpPr>
          <p:spPr bwMode="auto">
            <a:xfrm>
              <a:off x="2592" y="1160"/>
              <a:ext cx="648" cy="187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grpSp>
          <p:nvGrpSpPr>
            <p:cNvPr id="86039" name="Group 23"/>
            <p:cNvGrpSpPr>
              <a:grpSpLocks/>
            </p:cNvGrpSpPr>
            <p:nvPr/>
          </p:nvGrpSpPr>
          <p:grpSpPr bwMode="auto">
            <a:xfrm>
              <a:off x="2520" y="800"/>
              <a:ext cx="720" cy="648"/>
              <a:chOff x="2520" y="728"/>
              <a:chExt cx="720" cy="864"/>
            </a:xfrm>
          </p:grpSpPr>
          <p:sp>
            <p:nvSpPr>
              <p:cNvPr id="86040" name="Line 24"/>
              <p:cNvSpPr>
                <a:spLocks noChangeShapeType="1"/>
              </p:cNvSpPr>
              <p:nvPr/>
            </p:nvSpPr>
            <p:spPr bwMode="auto">
              <a:xfrm>
                <a:off x="2520" y="872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41" name="Line 25"/>
              <p:cNvSpPr>
                <a:spLocks noChangeShapeType="1"/>
              </p:cNvSpPr>
              <p:nvPr/>
            </p:nvSpPr>
            <p:spPr bwMode="auto">
              <a:xfrm>
                <a:off x="3239" y="728"/>
                <a:ext cx="1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42" name="Line 26"/>
              <p:cNvSpPr>
                <a:spLocks noChangeShapeType="1"/>
              </p:cNvSpPr>
              <p:nvPr/>
            </p:nvSpPr>
            <p:spPr bwMode="auto">
              <a:xfrm>
                <a:off x="3023" y="1160"/>
                <a:ext cx="1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43" name="Line 27"/>
              <p:cNvSpPr>
                <a:spLocks noChangeShapeType="1"/>
              </p:cNvSpPr>
              <p:nvPr/>
            </p:nvSpPr>
            <p:spPr bwMode="auto">
              <a:xfrm>
                <a:off x="2520" y="1088"/>
                <a:ext cx="504" cy="288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44" name="Line 28"/>
              <p:cNvSpPr>
                <a:spLocks noChangeShapeType="1"/>
              </p:cNvSpPr>
              <p:nvPr/>
            </p:nvSpPr>
            <p:spPr bwMode="auto">
              <a:xfrm flipV="1">
                <a:off x="2520" y="944"/>
                <a:ext cx="720" cy="144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  <p:sp>
            <p:nvSpPr>
              <p:cNvPr id="86045" name="Line 29"/>
              <p:cNvSpPr>
                <a:spLocks noChangeShapeType="1"/>
              </p:cNvSpPr>
              <p:nvPr/>
            </p:nvSpPr>
            <p:spPr bwMode="auto">
              <a:xfrm flipH="1">
                <a:off x="3024" y="944"/>
                <a:ext cx="216" cy="43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Arial" pitchFamily="34" charset="0"/>
                </a:endParaRPr>
              </a:p>
            </p:txBody>
          </p:sp>
        </p:grpSp>
        <p:sp>
          <p:nvSpPr>
            <p:cNvPr id="86046" name="Line 30"/>
            <p:cNvSpPr>
              <a:spLocks noChangeShapeType="1"/>
            </p:cNvSpPr>
            <p:nvPr/>
          </p:nvSpPr>
          <p:spPr bwMode="auto">
            <a:xfrm>
              <a:off x="2808" y="1736"/>
              <a:ext cx="216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>
              <a:off x="2736" y="2168"/>
              <a:ext cx="3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48" name="Line 32"/>
            <p:cNvSpPr>
              <a:spLocks noChangeShapeType="1"/>
            </p:cNvSpPr>
            <p:nvPr/>
          </p:nvSpPr>
          <p:spPr bwMode="auto">
            <a:xfrm>
              <a:off x="2664" y="2600"/>
              <a:ext cx="504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 flipH="1">
              <a:off x="2736" y="1736"/>
              <a:ext cx="288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50" name="Line 34"/>
            <p:cNvSpPr>
              <a:spLocks noChangeShapeType="1"/>
            </p:cNvSpPr>
            <p:nvPr/>
          </p:nvSpPr>
          <p:spPr bwMode="auto">
            <a:xfrm>
              <a:off x="2808" y="1736"/>
              <a:ext cx="288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51" name="Line 35"/>
            <p:cNvSpPr>
              <a:spLocks noChangeShapeType="1"/>
            </p:cNvSpPr>
            <p:nvPr/>
          </p:nvSpPr>
          <p:spPr bwMode="auto">
            <a:xfrm flipH="1">
              <a:off x="2664" y="2168"/>
              <a:ext cx="432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52" name="Line 36"/>
            <p:cNvSpPr>
              <a:spLocks noChangeShapeType="1"/>
            </p:cNvSpPr>
            <p:nvPr/>
          </p:nvSpPr>
          <p:spPr bwMode="auto">
            <a:xfrm>
              <a:off x="2736" y="2168"/>
              <a:ext cx="432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53" name="Line 37"/>
            <p:cNvSpPr>
              <a:spLocks noChangeShapeType="1"/>
            </p:cNvSpPr>
            <p:nvPr/>
          </p:nvSpPr>
          <p:spPr bwMode="auto">
            <a:xfrm flipV="1">
              <a:off x="2592" y="2600"/>
              <a:ext cx="576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  <p:sp>
          <p:nvSpPr>
            <p:cNvPr id="86054" name="Line 38"/>
            <p:cNvSpPr>
              <a:spLocks noChangeShapeType="1"/>
            </p:cNvSpPr>
            <p:nvPr/>
          </p:nvSpPr>
          <p:spPr bwMode="auto">
            <a:xfrm>
              <a:off x="2664" y="2600"/>
              <a:ext cx="576" cy="4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Arial" pitchFamily="34" charset="0"/>
              </a:endParaRPr>
            </a:p>
          </p:txBody>
        </p:sp>
      </p:grpSp>
      <p:sp>
        <p:nvSpPr>
          <p:cNvPr id="86055" name="Line 39"/>
          <p:cNvSpPr>
            <a:spLocks noChangeShapeType="1"/>
          </p:cNvSpPr>
          <p:nvPr/>
        </p:nvSpPr>
        <p:spPr bwMode="auto">
          <a:xfrm>
            <a:off x="4768848" y="3351215"/>
            <a:ext cx="1098550" cy="503238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itchFamily="34" charset="0"/>
            </a:endParaRPr>
          </a:p>
        </p:txBody>
      </p:sp>
      <p:sp>
        <p:nvSpPr>
          <p:cNvPr id="86056" name="Line 40"/>
          <p:cNvSpPr>
            <a:spLocks noChangeShapeType="1"/>
          </p:cNvSpPr>
          <p:nvPr/>
        </p:nvSpPr>
        <p:spPr bwMode="auto">
          <a:xfrm flipH="1">
            <a:off x="6095998" y="3397253"/>
            <a:ext cx="1644650" cy="45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itchFamily="34" charset="0"/>
            </a:endParaRPr>
          </a:p>
        </p:txBody>
      </p:sp>
      <p:sp>
        <p:nvSpPr>
          <p:cNvPr id="86057" name="Line 41"/>
          <p:cNvSpPr>
            <a:spLocks noChangeShapeType="1"/>
          </p:cNvSpPr>
          <p:nvPr/>
        </p:nvSpPr>
        <p:spPr bwMode="auto">
          <a:xfrm>
            <a:off x="4814889" y="3306765"/>
            <a:ext cx="1692275" cy="5476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itchFamily="34" charset="0"/>
            </a:endParaRPr>
          </a:p>
        </p:txBody>
      </p:sp>
      <p:sp>
        <p:nvSpPr>
          <p:cNvPr id="86058" name="Line 42"/>
          <p:cNvSpPr>
            <a:spLocks noChangeShapeType="1"/>
          </p:cNvSpPr>
          <p:nvPr/>
        </p:nvSpPr>
        <p:spPr bwMode="auto">
          <a:xfrm flipH="1">
            <a:off x="6735784" y="3443290"/>
            <a:ext cx="1004887" cy="411163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Arial" pitchFamily="34" charset="0"/>
            </a:endParaRPr>
          </a:p>
        </p:txBody>
      </p:sp>
      <p:pic>
        <p:nvPicPr>
          <p:cNvPr id="48" name="图片 47" descr="H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786194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9" name="图片 48" descr="H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786194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0" name="TextBox 49"/>
          <p:cNvSpPr txBox="1"/>
          <p:nvPr/>
        </p:nvSpPr>
        <p:spPr>
          <a:xfrm>
            <a:off x="5715016" y="414338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UE1</a:t>
            </a:r>
            <a:endParaRPr lang="zh-CN" altLang="en-US" sz="14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9391" y="414338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UE2</a:t>
            </a:r>
            <a:endParaRPr lang="zh-CN" altLang="en-US" sz="14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57620" y="264318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Serving eNB</a:t>
            </a:r>
            <a:endParaRPr lang="zh-CN" altLang="en-US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43768" y="2643186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Coordinated eNB</a:t>
            </a:r>
            <a:endParaRPr lang="zh-CN" altLang="en-US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58" name="形状 57"/>
          <p:cNvCxnSpPr>
            <a:stCxn id="86020" idx="3"/>
            <a:endCxn id="86038" idx="3"/>
          </p:cNvCxnSpPr>
          <p:nvPr/>
        </p:nvCxnSpPr>
        <p:spPr bwMode="auto">
          <a:xfrm rot="16200000" flipH="1">
            <a:off x="6271576" y="2574150"/>
            <a:ext cx="1588" cy="3475037"/>
          </a:xfrm>
          <a:prstGeom prst="bentConnector3">
            <a:avLst>
              <a:gd name="adj1" fmla="val 331432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86464" y="4550746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X2 Interface</a:t>
            </a:r>
            <a:endParaRPr lang="zh-CN" altLang="en-US" sz="16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00034" y="871369"/>
            <a:ext cx="77867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 smtClean="0">
                <a:ln>
                  <a:prstDash val="solid"/>
                </a:ln>
                <a:solidFill>
                  <a:srgbClr val="F08C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Arial" pitchFamily="34" charset="0"/>
              </a:rPr>
              <a:t>Co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Arial" pitchFamily="34" charset="0"/>
              </a:rPr>
              <a:t>ordinated 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prstDash val="solid"/>
                </a:ln>
                <a:solidFill>
                  <a:srgbClr val="F08C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Arial" pitchFamily="34" charset="0"/>
              </a:rPr>
              <a:t>M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Arial" pitchFamily="34" charset="0"/>
              </a:rPr>
              <a:t>ulti-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prstDash val="solid"/>
                </a:ln>
                <a:solidFill>
                  <a:srgbClr val="F08C0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Arial" pitchFamily="34" charset="0"/>
              </a:rPr>
              <a:t>P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000000">
                        <a:tint val="70000"/>
                        <a:satMod val="200000"/>
                      </a:srgbClr>
                    </a:gs>
                    <a:gs pos="40000">
                      <a:srgbClr val="000000">
                        <a:tint val="90000"/>
                        <a:satMod val="130000"/>
                      </a:srgbClr>
                    </a:gs>
                    <a:gs pos="50000">
                      <a:srgbClr val="000000">
                        <a:tint val="90000"/>
                        <a:satMod val="130000"/>
                      </a:srgbClr>
                    </a:gs>
                    <a:gs pos="68000">
                      <a:srgbClr val="000000">
                        <a:tint val="90000"/>
                        <a:satMod val="130000"/>
                      </a:srgbClr>
                    </a:gs>
                    <a:gs pos="100000">
                      <a:srgbClr val="000000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Arial" pitchFamily="34" charset="0"/>
              </a:rPr>
              <a:t>oint Transmission/Reception</a:t>
            </a:r>
            <a:endParaRPr kumimoji="0" lang="zh-CN" altLang="en-US" sz="3600" b="1" i="0" u="none" strike="noStrike" kern="0" cap="none" spc="0" normalizeH="0" baseline="0" noProof="0" dirty="0">
              <a:ln>
                <a:prstDash val="solid"/>
              </a:ln>
              <a:gradFill rotWithShape="1">
                <a:gsLst>
                  <a:gs pos="0">
                    <a:srgbClr val="000000">
                      <a:tint val="70000"/>
                      <a:satMod val="200000"/>
                    </a:srgbClr>
                  </a:gs>
                  <a:gs pos="40000">
                    <a:srgbClr val="000000">
                      <a:tint val="90000"/>
                      <a:satMod val="130000"/>
                    </a:srgbClr>
                  </a:gs>
                  <a:gs pos="50000">
                    <a:srgbClr val="000000">
                      <a:tint val="90000"/>
                      <a:satMod val="130000"/>
                    </a:srgbClr>
                  </a:gs>
                  <a:gs pos="68000">
                    <a:srgbClr val="000000">
                      <a:tint val="90000"/>
                      <a:satMod val="130000"/>
                    </a:srgbClr>
                  </a:gs>
                  <a:gs pos="100000">
                    <a:srgbClr val="000000">
                      <a:tint val="70000"/>
                      <a:satMod val="200000"/>
                    </a:srgbClr>
                  </a:gs>
                </a:gsLst>
                <a:lin ang="5400000"/>
              </a:gradFill>
              <a:effectLst>
                <a:outerShdw blurRad="88000" dist="50800" dir="5040000" algn="tl">
                  <a:srgbClr val="000000">
                    <a:tint val="80000"/>
                    <a:satMod val="250000"/>
                    <a:alpha val="45000"/>
                  </a:srgbClr>
                </a:outerShdw>
              </a:effectLst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 err="1" smtClean="0"/>
              <a:t>CoMP</a:t>
            </a:r>
            <a:r>
              <a:rPr lang="en-US" altLang="zh-CN" sz="2400" dirty="0" smtClean="0"/>
              <a:t> Brings obvious Spectrum Efficiency Improvement</a:t>
            </a:r>
            <a:endParaRPr lang="zh-CN" altLang="en-US" sz="2400" dirty="0"/>
          </a:p>
        </p:txBody>
      </p:sp>
      <p:sp>
        <p:nvSpPr>
          <p:cNvPr id="4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663B-7BA9-42C6-88D6-D7E0B731C74F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125" name="矩形 124"/>
          <p:cNvSpPr/>
          <p:nvPr/>
        </p:nvSpPr>
        <p:spPr>
          <a:xfrm>
            <a:off x="303922" y="875872"/>
            <a:ext cx="25417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LTE-A COMP Simulation</a:t>
            </a:r>
            <a:endParaRPr lang="zh-CN" altLang="en-US" sz="1600" dirty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129" name="图表 128"/>
          <p:cNvGraphicFramePr/>
          <p:nvPr>
            <p:extLst>
              <p:ext uri="{D42A27DB-BD31-4B8C-83A1-F6EECF244321}">
                <p14:modId xmlns:p14="http://schemas.microsoft.com/office/powerpoint/2010/main" xmlns="" val="3002053185"/>
              </p:ext>
            </p:extLst>
          </p:nvPr>
        </p:nvGraphicFramePr>
        <p:xfrm>
          <a:off x="357164" y="1531337"/>
          <a:ext cx="407196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0" name="图表 129"/>
          <p:cNvGraphicFramePr/>
          <p:nvPr>
            <p:extLst>
              <p:ext uri="{D42A27DB-BD31-4B8C-83A1-F6EECF244321}">
                <p14:modId xmlns:p14="http://schemas.microsoft.com/office/powerpoint/2010/main" xmlns="" val="160062170"/>
              </p:ext>
            </p:extLst>
          </p:nvPr>
        </p:nvGraphicFramePr>
        <p:xfrm>
          <a:off x="4572006" y="1531337"/>
          <a:ext cx="407196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1" name="圆角矩形 130"/>
          <p:cNvSpPr/>
          <p:nvPr/>
        </p:nvSpPr>
        <p:spPr bwMode="auto">
          <a:xfrm>
            <a:off x="214287" y="1357302"/>
            <a:ext cx="8572593" cy="3300398"/>
          </a:xfrm>
          <a:prstGeom prst="roundRect">
            <a:avLst>
              <a:gd name="adj" fmla="val 923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51720" y="4765421"/>
            <a:ext cx="659225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Source</a:t>
            </a:r>
            <a:r>
              <a:rPr lang="zh-CN" altLang="en-US" sz="1400" dirty="0" smtClean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：</a:t>
            </a:r>
            <a:r>
              <a:rPr lang="en-US" altLang="zh-CN" sz="1400" dirty="0" smtClean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ZTE Down Link Joint Processing Simulation </a:t>
            </a:r>
            <a:r>
              <a:rPr lang="en-US" altLang="zh-CN" sz="1400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in Homogeneous network</a:t>
            </a:r>
            <a:endParaRPr lang="zh-CN" altLang="en-US" sz="1400" dirty="0">
              <a:solidFill>
                <a:schemeClr val="tx1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圆角矩形 144"/>
          <p:cNvSpPr/>
          <p:nvPr/>
        </p:nvSpPr>
        <p:spPr bwMode="auto">
          <a:xfrm>
            <a:off x="229206" y="841276"/>
            <a:ext cx="8640960" cy="1260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C-RAN Applies 4G</a:t>
            </a:r>
            <a:r>
              <a:rPr lang="zh-CN" altLang="en-US" dirty="0" smtClean="0"/>
              <a:t> </a:t>
            </a:r>
            <a:r>
              <a:rPr lang="en-US" altLang="zh-CN" dirty="0" smtClean="0"/>
              <a:t>Technology to 2G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</a:t>
            </a:r>
            <a:endParaRPr lang="zh-CN" altLang="en-US" dirty="0"/>
          </a:p>
        </p:txBody>
      </p:sp>
      <p:sp>
        <p:nvSpPr>
          <p:cNvPr id="4" name="Oval 93"/>
          <p:cNvSpPr>
            <a:spLocks noChangeArrowheads="1"/>
          </p:cNvSpPr>
          <p:nvPr/>
        </p:nvSpPr>
        <p:spPr bwMode="auto">
          <a:xfrm>
            <a:off x="7236296" y="1074042"/>
            <a:ext cx="136815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defTabSz="914400" latinLnBrk="0">
              <a:lnSpc>
                <a:spcPct val="100000"/>
              </a:lnSpc>
              <a:buClr>
                <a:srgbClr val="0066FF"/>
              </a:buClr>
              <a:buSzPct val="80000"/>
              <a:buFontTx/>
              <a:buNone/>
              <a:tabLst/>
              <a:defRPr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7" name="Oval 93"/>
          <p:cNvSpPr>
            <a:spLocks noChangeArrowheads="1"/>
          </p:cNvSpPr>
          <p:nvPr/>
        </p:nvSpPr>
        <p:spPr bwMode="auto">
          <a:xfrm>
            <a:off x="5918652" y="1074042"/>
            <a:ext cx="136815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defTabSz="914400" latinLnBrk="0">
              <a:lnSpc>
                <a:spcPct val="100000"/>
              </a:lnSpc>
              <a:buClr>
                <a:srgbClr val="0066FF"/>
              </a:buClr>
              <a:buSzPct val="80000"/>
              <a:buFontTx/>
              <a:buNone/>
              <a:tabLst/>
              <a:defRPr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9" name="Oval 93"/>
          <p:cNvSpPr>
            <a:spLocks noChangeArrowheads="1"/>
          </p:cNvSpPr>
          <p:nvPr/>
        </p:nvSpPr>
        <p:spPr bwMode="auto">
          <a:xfrm>
            <a:off x="4601007" y="1082263"/>
            <a:ext cx="136815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defTabSz="914400" latinLnBrk="0">
              <a:lnSpc>
                <a:spcPct val="100000"/>
              </a:lnSpc>
              <a:buClr>
                <a:srgbClr val="0066FF"/>
              </a:buClr>
              <a:buSzPct val="80000"/>
              <a:buFontTx/>
              <a:buNone/>
              <a:tabLst/>
              <a:defRPr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2" name="Oval 93"/>
          <p:cNvSpPr>
            <a:spLocks noChangeArrowheads="1"/>
          </p:cNvSpPr>
          <p:nvPr/>
        </p:nvSpPr>
        <p:spPr bwMode="auto">
          <a:xfrm>
            <a:off x="3283362" y="1082263"/>
            <a:ext cx="136815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defTabSz="914400" latinLnBrk="0">
              <a:lnSpc>
                <a:spcPct val="100000"/>
              </a:lnSpc>
              <a:buClr>
                <a:srgbClr val="0066FF"/>
              </a:buClr>
              <a:buSzPct val="80000"/>
              <a:buFontTx/>
              <a:buNone/>
              <a:tabLst/>
              <a:defRPr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4" name="Oval 93"/>
          <p:cNvSpPr>
            <a:spLocks noChangeArrowheads="1"/>
          </p:cNvSpPr>
          <p:nvPr/>
        </p:nvSpPr>
        <p:spPr bwMode="auto">
          <a:xfrm>
            <a:off x="1965717" y="1090496"/>
            <a:ext cx="136815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defTabSz="914400" latinLnBrk="0">
              <a:lnSpc>
                <a:spcPct val="100000"/>
              </a:lnSpc>
              <a:buClr>
                <a:srgbClr val="0066FF"/>
              </a:buClr>
              <a:buSzPct val="80000"/>
              <a:buFontTx/>
              <a:buNone/>
              <a:tabLst/>
              <a:defRPr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7" name="Oval 93"/>
          <p:cNvSpPr>
            <a:spLocks noChangeArrowheads="1"/>
          </p:cNvSpPr>
          <p:nvPr/>
        </p:nvSpPr>
        <p:spPr bwMode="auto">
          <a:xfrm>
            <a:off x="648072" y="1090496"/>
            <a:ext cx="1368152" cy="36004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marR="0" lvl="0" indent="-266700" defTabSz="914400" latinLnBrk="0">
              <a:lnSpc>
                <a:spcPct val="100000"/>
              </a:lnSpc>
              <a:buClr>
                <a:srgbClr val="0066FF"/>
              </a:buClr>
              <a:buSzPct val="80000"/>
              <a:buFontTx/>
              <a:buNone/>
              <a:tabLst/>
              <a:defRPr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19" name="Object 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976" y="1428028"/>
            <a:ext cx="318133" cy="2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53"/>
          <p:cNvSpPr>
            <a:spLocks noChangeShapeType="1"/>
          </p:cNvSpPr>
          <p:nvPr/>
        </p:nvSpPr>
        <p:spPr bwMode="auto">
          <a:xfrm flipH="1">
            <a:off x="6107051" y="1141310"/>
            <a:ext cx="913241" cy="26994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212"/>
          <p:cNvSpPr>
            <a:spLocks noChangeShapeType="1"/>
          </p:cNvSpPr>
          <p:nvPr/>
        </p:nvSpPr>
        <p:spPr bwMode="auto">
          <a:xfrm flipH="1">
            <a:off x="3456403" y="1141309"/>
            <a:ext cx="971601" cy="29785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Object 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661" y="1424888"/>
            <a:ext cx="318133" cy="22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12"/>
          <p:cNvSpPr>
            <a:spLocks noChangeShapeType="1"/>
          </p:cNvSpPr>
          <p:nvPr/>
        </p:nvSpPr>
        <p:spPr bwMode="auto">
          <a:xfrm flipH="1" flipV="1">
            <a:off x="4860032" y="1141318"/>
            <a:ext cx="926414" cy="28742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Line 100"/>
          <p:cNvSpPr>
            <a:spLocks noChangeShapeType="1"/>
          </p:cNvSpPr>
          <p:nvPr/>
        </p:nvSpPr>
        <p:spPr bwMode="auto">
          <a:xfrm>
            <a:off x="2195736" y="1141309"/>
            <a:ext cx="900608" cy="30922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4624" y="1608058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</a:rPr>
              <a:t>Hand Over</a:t>
            </a:r>
            <a:endParaRPr lang="zh-CN" altLang="en-US" sz="1400" b="0" dirty="0" smtClean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9265" y="1604918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</a:rPr>
              <a:t>Hand Over</a:t>
            </a:r>
            <a:endParaRPr lang="zh-CN" altLang="en-US" sz="1400" b="0" dirty="0" smtClean="0">
              <a:latin typeface="Arial Unicode MS" pitchFamily="34" charset="-122"/>
              <a:ea typeface="Arial Unicode MS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76624" y="3797322"/>
            <a:ext cx="1955394" cy="1191366"/>
            <a:chOff x="1376690" y="3797322"/>
            <a:chExt cx="1955394" cy="1191366"/>
          </a:xfrm>
        </p:grpSpPr>
        <p:sp>
          <p:nvSpPr>
            <p:cNvPr id="73" name="Rectangle 62"/>
            <p:cNvSpPr>
              <a:spLocks noChangeArrowheads="1"/>
            </p:cNvSpPr>
            <p:nvPr/>
          </p:nvSpPr>
          <p:spPr bwMode="auto">
            <a:xfrm>
              <a:off x="1376690" y="4078991"/>
              <a:ext cx="287285" cy="3605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74" name="Line 63"/>
            <p:cNvSpPr>
              <a:spLocks noChangeShapeType="1"/>
            </p:cNvSpPr>
            <p:nvPr/>
          </p:nvSpPr>
          <p:spPr bwMode="auto">
            <a:xfrm>
              <a:off x="1516492" y="3797322"/>
              <a:ext cx="0" cy="281669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75" name="Line 64"/>
            <p:cNvSpPr>
              <a:spLocks noChangeShapeType="1"/>
            </p:cNvSpPr>
            <p:nvPr/>
          </p:nvSpPr>
          <p:spPr bwMode="auto">
            <a:xfrm>
              <a:off x="1445823" y="3868513"/>
              <a:ext cx="70669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76" name="Line 65"/>
            <p:cNvSpPr>
              <a:spLocks noChangeShapeType="1"/>
            </p:cNvSpPr>
            <p:nvPr/>
          </p:nvSpPr>
          <p:spPr bwMode="auto">
            <a:xfrm flipH="1">
              <a:off x="1516492" y="3868513"/>
              <a:ext cx="69133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1932726" y="4078991"/>
              <a:ext cx="287285" cy="3605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2072528" y="3797322"/>
              <a:ext cx="0" cy="281669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>
              <a:off x="2001859" y="3868513"/>
              <a:ext cx="70669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 flipH="1">
              <a:off x="2072528" y="3868513"/>
              <a:ext cx="69133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5" name="Rectangle 72"/>
            <p:cNvSpPr>
              <a:spLocks noChangeArrowheads="1"/>
            </p:cNvSpPr>
            <p:nvPr/>
          </p:nvSpPr>
          <p:spPr bwMode="auto">
            <a:xfrm>
              <a:off x="2488762" y="4078991"/>
              <a:ext cx="287285" cy="3605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66" name="Line 73"/>
            <p:cNvSpPr>
              <a:spLocks noChangeShapeType="1"/>
            </p:cNvSpPr>
            <p:nvPr/>
          </p:nvSpPr>
          <p:spPr bwMode="auto">
            <a:xfrm>
              <a:off x="2628564" y="3797322"/>
              <a:ext cx="0" cy="281669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7" name="Line 74"/>
            <p:cNvSpPr>
              <a:spLocks noChangeShapeType="1"/>
            </p:cNvSpPr>
            <p:nvPr/>
          </p:nvSpPr>
          <p:spPr bwMode="auto">
            <a:xfrm>
              <a:off x="2557895" y="3868513"/>
              <a:ext cx="70669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8" name="Line 75"/>
            <p:cNvSpPr>
              <a:spLocks noChangeShapeType="1"/>
            </p:cNvSpPr>
            <p:nvPr/>
          </p:nvSpPr>
          <p:spPr bwMode="auto">
            <a:xfrm flipH="1">
              <a:off x="2628564" y="3868513"/>
              <a:ext cx="69133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1" name="Rectangle 77"/>
            <p:cNvSpPr>
              <a:spLocks noChangeArrowheads="1"/>
            </p:cNvSpPr>
            <p:nvPr/>
          </p:nvSpPr>
          <p:spPr bwMode="auto">
            <a:xfrm>
              <a:off x="3044799" y="4078991"/>
              <a:ext cx="287285" cy="36059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3184601" y="3797322"/>
              <a:ext cx="0" cy="281669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113932" y="3868513"/>
              <a:ext cx="70669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 flipH="1">
              <a:off x="3184601" y="3868513"/>
              <a:ext cx="69133" cy="69643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56" name="Rectangle 81"/>
            <p:cNvSpPr>
              <a:spLocks noChangeArrowheads="1"/>
            </p:cNvSpPr>
            <p:nvPr/>
          </p:nvSpPr>
          <p:spPr bwMode="auto">
            <a:xfrm>
              <a:off x="1376690" y="4808298"/>
              <a:ext cx="1946127" cy="180390"/>
            </a:xfrm>
            <a:prstGeom prst="round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BBU</a:t>
              </a:r>
            </a:p>
          </p:txBody>
        </p:sp>
        <p:sp>
          <p:nvSpPr>
            <p:cNvPr id="57" name="Line 82"/>
            <p:cNvSpPr>
              <a:spLocks noChangeShapeType="1"/>
            </p:cNvSpPr>
            <p:nvPr/>
          </p:nvSpPr>
          <p:spPr bwMode="auto">
            <a:xfrm>
              <a:off x="1515699" y="4427695"/>
              <a:ext cx="0" cy="396461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58" name="Line 83"/>
            <p:cNvSpPr>
              <a:spLocks noChangeShapeType="1"/>
            </p:cNvSpPr>
            <p:nvPr/>
          </p:nvSpPr>
          <p:spPr bwMode="auto">
            <a:xfrm>
              <a:off x="2069882" y="4427695"/>
              <a:ext cx="0" cy="396461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59" name="Line 84"/>
            <p:cNvSpPr>
              <a:spLocks noChangeShapeType="1"/>
            </p:cNvSpPr>
            <p:nvPr/>
          </p:nvSpPr>
          <p:spPr bwMode="auto">
            <a:xfrm>
              <a:off x="2625918" y="4427695"/>
              <a:ext cx="0" cy="396461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60" name="Line 85"/>
            <p:cNvSpPr>
              <a:spLocks noChangeShapeType="1"/>
            </p:cNvSpPr>
            <p:nvPr/>
          </p:nvSpPr>
          <p:spPr bwMode="auto">
            <a:xfrm>
              <a:off x="3183808" y="4427695"/>
              <a:ext cx="0" cy="396461"/>
            </a:xfrm>
            <a:prstGeom prst="line">
              <a:avLst/>
            </a:prstGeom>
            <a:solidFill>
              <a:srgbClr val="FFC00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52815" y="3796753"/>
            <a:ext cx="1831030" cy="1217781"/>
            <a:chOff x="5552815" y="3796753"/>
            <a:chExt cx="1831030" cy="1217781"/>
          </a:xfrm>
        </p:grpSpPr>
        <p:sp>
          <p:nvSpPr>
            <p:cNvPr id="104" name="Rectangle 88"/>
            <p:cNvSpPr>
              <a:spLocks noChangeArrowheads="1"/>
            </p:cNvSpPr>
            <p:nvPr/>
          </p:nvSpPr>
          <p:spPr bwMode="auto">
            <a:xfrm>
              <a:off x="5552816" y="3997189"/>
              <a:ext cx="288000" cy="359344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105" name="Line 89"/>
            <p:cNvSpPr>
              <a:spLocks noChangeShapeType="1"/>
            </p:cNvSpPr>
            <p:nvPr/>
          </p:nvSpPr>
          <p:spPr bwMode="auto">
            <a:xfrm>
              <a:off x="5699229" y="3798167"/>
              <a:ext cx="0" cy="201233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06" name="Line 90"/>
            <p:cNvSpPr>
              <a:spLocks noChangeShapeType="1"/>
            </p:cNvSpPr>
            <p:nvPr/>
          </p:nvSpPr>
          <p:spPr bwMode="auto">
            <a:xfrm>
              <a:off x="5625218" y="3849028"/>
              <a:ext cx="74011" cy="49755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07" name="Line 91"/>
            <p:cNvSpPr>
              <a:spLocks noChangeShapeType="1"/>
            </p:cNvSpPr>
            <p:nvPr/>
          </p:nvSpPr>
          <p:spPr bwMode="auto">
            <a:xfrm flipH="1">
              <a:off x="5699229" y="3849028"/>
              <a:ext cx="72402" cy="49755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00" name="Rectangle 93"/>
            <p:cNvSpPr>
              <a:spLocks noChangeArrowheads="1"/>
            </p:cNvSpPr>
            <p:nvPr/>
          </p:nvSpPr>
          <p:spPr bwMode="auto">
            <a:xfrm>
              <a:off x="6067157" y="3997810"/>
              <a:ext cx="288000" cy="36013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101" name="Line 94"/>
            <p:cNvSpPr>
              <a:spLocks noChangeShapeType="1"/>
            </p:cNvSpPr>
            <p:nvPr/>
          </p:nvSpPr>
          <p:spPr bwMode="auto">
            <a:xfrm>
              <a:off x="6213570" y="3796753"/>
              <a:ext cx="0" cy="201057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>
              <a:off x="6139559" y="3847570"/>
              <a:ext cx="74011" cy="49712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03" name="Line 96"/>
            <p:cNvSpPr>
              <a:spLocks noChangeShapeType="1"/>
            </p:cNvSpPr>
            <p:nvPr/>
          </p:nvSpPr>
          <p:spPr bwMode="auto">
            <a:xfrm flipH="1">
              <a:off x="6213570" y="3847570"/>
              <a:ext cx="72402" cy="49712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96" name="Rectangle 98"/>
            <p:cNvSpPr>
              <a:spLocks noChangeArrowheads="1"/>
            </p:cNvSpPr>
            <p:nvPr/>
          </p:nvSpPr>
          <p:spPr bwMode="auto">
            <a:xfrm>
              <a:off x="6581502" y="3997810"/>
              <a:ext cx="288000" cy="36013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97" name="Line 99"/>
            <p:cNvSpPr>
              <a:spLocks noChangeShapeType="1"/>
            </p:cNvSpPr>
            <p:nvPr/>
          </p:nvSpPr>
          <p:spPr bwMode="auto">
            <a:xfrm>
              <a:off x="6729570" y="3796753"/>
              <a:ext cx="0" cy="201057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98" name="Line 100"/>
            <p:cNvSpPr>
              <a:spLocks noChangeShapeType="1"/>
            </p:cNvSpPr>
            <p:nvPr/>
          </p:nvSpPr>
          <p:spPr bwMode="auto">
            <a:xfrm>
              <a:off x="6654722" y="3847570"/>
              <a:ext cx="74847" cy="49712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 flipH="1">
              <a:off x="6729570" y="3847570"/>
              <a:ext cx="73220" cy="49712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92" name="Rectangle 103"/>
            <p:cNvSpPr>
              <a:spLocks noChangeArrowheads="1"/>
            </p:cNvSpPr>
            <p:nvPr/>
          </p:nvSpPr>
          <p:spPr bwMode="auto">
            <a:xfrm>
              <a:off x="7095845" y="3997810"/>
              <a:ext cx="288000" cy="360136"/>
            </a:xfrm>
            <a:prstGeom prst="round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  <p:sp>
          <p:nvSpPr>
            <p:cNvPr id="93" name="Line 104"/>
            <p:cNvSpPr>
              <a:spLocks noChangeShapeType="1"/>
            </p:cNvSpPr>
            <p:nvPr/>
          </p:nvSpPr>
          <p:spPr bwMode="auto">
            <a:xfrm>
              <a:off x="7243913" y="3796753"/>
              <a:ext cx="0" cy="201057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94" name="Line 105"/>
            <p:cNvSpPr>
              <a:spLocks noChangeShapeType="1"/>
            </p:cNvSpPr>
            <p:nvPr/>
          </p:nvSpPr>
          <p:spPr bwMode="auto">
            <a:xfrm>
              <a:off x="7169065" y="3847570"/>
              <a:ext cx="74847" cy="49712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95" name="Line 106"/>
            <p:cNvSpPr>
              <a:spLocks noChangeShapeType="1"/>
            </p:cNvSpPr>
            <p:nvPr/>
          </p:nvSpPr>
          <p:spPr bwMode="auto">
            <a:xfrm flipH="1">
              <a:off x="7243913" y="3847570"/>
              <a:ext cx="73220" cy="49712"/>
            </a:xfrm>
            <a:prstGeom prst="line">
              <a:avLst/>
            </a:prstGeom>
            <a:solidFill>
              <a:schemeClr val="accent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82" name="Rectangle 107"/>
            <p:cNvSpPr>
              <a:spLocks noChangeArrowheads="1"/>
            </p:cNvSpPr>
            <p:nvPr/>
          </p:nvSpPr>
          <p:spPr bwMode="auto">
            <a:xfrm>
              <a:off x="5552815" y="4834534"/>
              <a:ext cx="1800200" cy="18000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rPr>
                <a:t>BBU</a:t>
              </a:r>
            </a:p>
          </p:txBody>
        </p:sp>
        <p:grpSp>
          <p:nvGrpSpPr>
            <p:cNvPr id="29" name="Group 109"/>
            <p:cNvGrpSpPr>
              <a:grpSpLocks/>
            </p:cNvGrpSpPr>
            <p:nvPr/>
          </p:nvGrpSpPr>
          <p:grpSpPr bwMode="auto">
            <a:xfrm>
              <a:off x="6322615" y="4528979"/>
              <a:ext cx="258886" cy="200729"/>
              <a:chOff x="884" y="3113"/>
              <a:chExt cx="182" cy="182"/>
            </a:xfrm>
            <a:solidFill>
              <a:srgbClr val="FFFFFF">
                <a:lumMod val="85000"/>
              </a:srgbClr>
            </a:solidFill>
          </p:grpSpPr>
          <p:sp>
            <p:nvSpPr>
              <p:cNvPr id="89" name="Oval 110"/>
              <p:cNvSpPr>
                <a:spLocks noChangeArrowheads="1"/>
              </p:cNvSpPr>
              <p:nvPr/>
            </p:nvSpPr>
            <p:spPr bwMode="auto">
              <a:xfrm>
                <a:off x="884" y="3113"/>
                <a:ext cx="182" cy="182"/>
              </a:xfrm>
              <a:prstGeom prst="ellipse">
                <a:avLst/>
              </a:pr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90" name="Line 111"/>
              <p:cNvSpPr>
                <a:spLocks noChangeShapeType="1"/>
              </p:cNvSpPr>
              <p:nvPr/>
            </p:nvSpPr>
            <p:spPr bwMode="auto">
              <a:xfrm>
                <a:off x="884" y="3203"/>
                <a:ext cx="182" cy="0"/>
              </a:xfrm>
              <a:prstGeom prst="line">
                <a:avLst/>
              </a:pr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91" name="Line 112"/>
              <p:cNvSpPr>
                <a:spLocks noChangeShapeType="1"/>
              </p:cNvSpPr>
              <p:nvPr/>
            </p:nvSpPr>
            <p:spPr bwMode="auto">
              <a:xfrm>
                <a:off x="975" y="3113"/>
                <a:ext cx="0" cy="181"/>
              </a:xfrm>
              <a:prstGeom prst="line">
                <a:avLst/>
              </a:pr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  <p:cxnSp>
          <p:nvCxnSpPr>
            <p:cNvPr id="84" name="AutoShape 113"/>
            <p:cNvCxnSpPr>
              <a:cxnSpLocks noChangeShapeType="1"/>
              <a:stCxn id="90" idx="1"/>
            </p:cNvCxnSpPr>
            <p:nvPr/>
          </p:nvCxnSpPr>
          <p:spPr bwMode="auto">
            <a:xfrm rot="5400000" flipH="1" flipV="1">
              <a:off x="6775525" y="4163922"/>
              <a:ext cx="270296" cy="658344"/>
            </a:xfrm>
            <a:prstGeom prst="bentConnector3">
              <a:avLst>
                <a:gd name="adj1" fmla="val 1672"/>
              </a:avLst>
            </a:prstGeom>
            <a:solidFill>
              <a:srgbClr val="FFFFFF">
                <a:lumMod val="85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85" name="AutoShape 114"/>
            <p:cNvCxnSpPr>
              <a:cxnSpLocks noChangeShapeType="1"/>
              <a:stCxn id="89" idx="0"/>
            </p:cNvCxnSpPr>
            <p:nvPr/>
          </p:nvCxnSpPr>
          <p:spPr bwMode="auto">
            <a:xfrm rot="5400000" flipH="1" flipV="1">
              <a:off x="6503264" y="4306741"/>
              <a:ext cx="171033" cy="273444"/>
            </a:xfrm>
            <a:prstGeom prst="bentConnector3">
              <a:avLst>
                <a:gd name="adj1" fmla="val 50000"/>
              </a:avLst>
            </a:prstGeom>
            <a:solidFill>
              <a:srgbClr val="FFFFFF">
                <a:lumMod val="85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86" name="AutoShape 115"/>
            <p:cNvCxnSpPr>
              <a:cxnSpLocks noChangeShapeType="1"/>
              <a:stCxn id="89" idx="0"/>
            </p:cNvCxnSpPr>
            <p:nvPr/>
          </p:nvCxnSpPr>
          <p:spPr bwMode="auto">
            <a:xfrm rot="16200000" flipV="1">
              <a:off x="6246092" y="4323012"/>
              <a:ext cx="171033" cy="240901"/>
            </a:xfrm>
            <a:prstGeom prst="bentConnector3">
              <a:avLst>
                <a:gd name="adj1" fmla="val 50000"/>
              </a:avLst>
            </a:prstGeom>
            <a:solidFill>
              <a:srgbClr val="FFFFFF">
                <a:lumMod val="85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87" name="AutoShape 116"/>
            <p:cNvCxnSpPr>
              <a:cxnSpLocks noChangeShapeType="1"/>
              <a:stCxn id="90" idx="0"/>
            </p:cNvCxnSpPr>
            <p:nvPr/>
          </p:nvCxnSpPr>
          <p:spPr bwMode="auto">
            <a:xfrm rot="5400000" flipH="1">
              <a:off x="5873862" y="4179488"/>
              <a:ext cx="271708" cy="625799"/>
            </a:xfrm>
            <a:prstGeom prst="bentConnector3">
              <a:avLst>
                <a:gd name="adj1" fmla="val -5464"/>
              </a:avLst>
            </a:prstGeom>
            <a:solidFill>
              <a:srgbClr val="FFFFFF">
                <a:lumMod val="85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med" len="med"/>
              <a:tailEnd/>
            </a:ln>
          </p:spPr>
        </p:cxnSp>
        <p:cxnSp>
          <p:nvCxnSpPr>
            <p:cNvPr id="88" name="AutoShape 117"/>
            <p:cNvCxnSpPr>
              <a:cxnSpLocks noChangeShapeType="1"/>
              <a:stCxn id="89" idx="4"/>
            </p:cNvCxnSpPr>
            <p:nvPr/>
          </p:nvCxnSpPr>
          <p:spPr bwMode="auto">
            <a:xfrm>
              <a:off x="6452058" y="4729708"/>
              <a:ext cx="857" cy="104826"/>
            </a:xfrm>
            <a:prstGeom prst="straightConnector1">
              <a:avLst/>
            </a:prstGeom>
            <a:solidFill>
              <a:srgbClr val="FFFFFF">
                <a:lumMod val="85000"/>
              </a:srgb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09" name="TextBox 108"/>
          <p:cNvSpPr txBox="1"/>
          <p:nvPr/>
        </p:nvSpPr>
        <p:spPr>
          <a:xfrm>
            <a:off x="428596" y="5022404"/>
            <a:ext cx="3204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2"/>
              </a:rPr>
              <a:t>Option 1: Baseband Combination</a:t>
            </a:r>
            <a:endParaRPr lang="zh-CN" altLang="en-US" sz="1600" dirty="0" smtClean="0">
              <a:solidFill>
                <a:schemeClr val="accent1">
                  <a:lumMod val="50000"/>
                </a:schemeClr>
              </a:solidFill>
              <a:ea typeface="Arial Unicode MS" pitchFamily="34" charset="-12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220072" y="5022404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ea typeface="Arial Unicode MS" pitchFamily="34" charset="-122"/>
              </a:rPr>
              <a:t>Option 2: RF Combination</a:t>
            </a:r>
            <a:endParaRPr lang="zh-CN" altLang="en-US" sz="1600" dirty="0" smtClean="0">
              <a:solidFill>
                <a:srgbClr val="C00000"/>
              </a:solidFill>
              <a:ea typeface="Arial Unicode MS" pitchFamily="34" charset="-122"/>
            </a:endParaRPr>
          </a:p>
        </p:txBody>
      </p:sp>
      <p:grpSp>
        <p:nvGrpSpPr>
          <p:cNvPr id="30" name="组合 117"/>
          <p:cNvGrpSpPr/>
          <p:nvPr/>
        </p:nvGrpSpPr>
        <p:grpSpPr>
          <a:xfrm>
            <a:off x="1775147" y="970498"/>
            <a:ext cx="516487" cy="697046"/>
            <a:chOff x="1775126" y="1639833"/>
            <a:chExt cx="516487" cy="836456"/>
          </a:xfrm>
        </p:grpSpPr>
        <p:sp>
          <p:nvSpPr>
            <p:cNvPr id="16" name="Text Box 95"/>
            <p:cNvSpPr txBox="1">
              <a:spLocks noChangeArrowheads="1"/>
            </p:cNvSpPr>
            <p:nvPr/>
          </p:nvSpPr>
          <p:spPr bwMode="auto">
            <a:xfrm>
              <a:off x="1775126" y="2143890"/>
              <a:ext cx="516487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黑体" pitchFamily="2" charset="-122"/>
                </a:rPr>
                <a:t>RRU</a:t>
              </a:r>
            </a:p>
          </p:txBody>
        </p:sp>
        <p:pic>
          <p:nvPicPr>
            <p:cNvPr id="15" name="Object 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2852" y="1639833"/>
              <a:ext cx="36859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组合 118"/>
          <p:cNvGrpSpPr/>
          <p:nvPr/>
        </p:nvGrpSpPr>
        <p:grpSpPr>
          <a:xfrm>
            <a:off x="4355980" y="961304"/>
            <a:ext cx="516487" cy="697046"/>
            <a:chOff x="1775126" y="1639833"/>
            <a:chExt cx="516487" cy="836456"/>
          </a:xfrm>
        </p:grpSpPr>
        <p:sp>
          <p:nvSpPr>
            <p:cNvPr id="120" name="Text Box 95"/>
            <p:cNvSpPr txBox="1">
              <a:spLocks noChangeArrowheads="1"/>
            </p:cNvSpPr>
            <p:nvPr/>
          </p:nvSpPr>
          <p:spPr bwMode="auto">
            <a:xfrm>
              <a:off x="1775126" y="2143890"/>
              <a:ext cx="516487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黑体" pitchFamily="2" charset="-122"/>
                </a:rPr>
                <a:t>RRU</a:t>
              </a:r>
            </a:p>
          </p:txBody>
        </p:sp>
        <p:pic>
          <p:nvPicPr>
            <p:cNvPr id="121" name="Object 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2852" y="1639833"/>
              <a:ext cx="36859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组合 121"/>
          <p:cNvGrpSpPr/>
          <p:nvPr/>
        </p:nvGrpSpPr>
        <p:grpSpPr>
          <a:xfrm>
            <a:off x="7033930" y="972679"/>
            <a:ext cx="516487" cy="697046"/>
            <a:chOff x="1775126" y="1639833"/>
            <a:chExt cx="516487" cy="836456"/>
          </a:xfrm>
        </p:grpSpPr>
        <p:sp>
          <p:nvSpPr>
            <p:cNvPr id="123" name="Text Box 95"/>
            <p:cNvSpPr txBox="1">
              <a:spLocks noChangeArrowheads="1"/>
            </p:cNvSpPr>
            <p:nvPr/>
          </p:nvSpPr>
          <p:spPr bwMode="auto">
            <a:xfrm>
              <a:off x="1775126" y="2143890"/>
              <a:ext cx="516487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黑体" pitchFamily="2" charset="-122"/>
                </a:rPr>
                <a:t>RRU</a:t>
              </a:r>
            </a:p>
          </p:txBody>
        </p:sp>
        <p:pic>
          <p:nvPicPr>
            <p:cNvPr id="124" name="Object 9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2852" y="1639833"/>
              <a:ext cx="36859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4" name="组合 133"/>
          <p:cNvGrpSpPr/>
          <p:nvPr/>
        </p:nvGrpSpPr>
        <p:grpSpPr>
          <a:xfrm>
            <a:off x="229206" y="2305944"/>
            <a:ext cx="8640961" cy="1260000"/>
            <a:chOff x="217325" y="3942244"/>
            <a:chExt cx="8640961" cy="1260000"/>
          </a:xfrm>
        </p:grpSpPr>
        <p:sp>
          <p:nvSpPr>
            <p:cNvPr id="137" name="圆角矩形 136"/>
            <p:cNvSpPr/>
            <p:nvPr/>
          </p:nvSpPr>
          <p:spPr bwMode="auto">
            <a:xfrm>
              <a:off x="217325" y="3942244"/>
              <a:ext cx="8640961" cy="12600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indent="-266700">
                <a:buClr>
                  <a:srgbClr val="0066FF"/>
                </a:buClr>
                <a:buSzPct val="80000"/>
              </a:pPr>
              <a:endParaRPr lang="zh-CN" altLang="en-US" dirty="0" smtClean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40" name="Oval 93"/>
            <p:cNvSpPr>
              <a:spLocks noChangeArrowheads="1"/>
            </p:cNvSpPr>
            <p:nvPr/>
          </p:nvSpPr>
          <p:spPr bwMode="auto">
            <a:xfrm>
              <a:off x="7237598" y="4347457"/>
              <a:ext cx="1368152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lvl="0" indent="-266700" defTabSz="914400" latinLnBrk="0">
                <a:lnSpc>
                  <a:spcPct val="100000"/>
                </a:lnSpc>
                <a:buClr>
                  <a:srgbClr val="0066FF"/>
                </a:buClr>
                <a:buSzPct val="80000"/>
                <a:buFontTx/>
                <a:buNone/>
                <a:tabLst/>
                <a:defRPr/>
              </a:pPr>
              <a:endParaRPr lang="zh-CN" altLang="en-US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43" name="Oval 93"/>
            <p:cNvSpPr>
              <a:spLocks noChangeArrowheads="1"/>
            </p:cNvSpPr>
            <p:nvPr/>
          </p:nvSpPr>
          <p:spPr bwMode="auto">
            <a:xfrm>
              <a:off x="5919954" y="4347457"/>
              <a:ext cx="1368152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lvl="0" indent="-266700" defTabSz="914400" latinLnBrk="0">
                <a:lnSpc>
                  <a:spcPct val="100000"/>
                </a:lnSpc>
                <a:buClr>
                  <a:srgbClr val="0066FF"/>
                </a:buClr>
                <a:buSzPct val="80000"/>
                <a:buFontTx/>
                <a:buNone/>
                <a:tabLst/>
                <a:defRPr/>
              </a:pPr>
              <a:endParaRPr lang="zh-CN" altLang="en-US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44" name="Oval 93"/>
            <p:cNvSpPr>
              <a:spLocks noChangeArrowheads="1"/>
            </p:cNvSpPr>
            <p:nvPr/>
          </p:nvSpPr>
          <p:spPr bwMode="auto">
            <a:xfrm>
              <a:off x="4602309" y="4355678"/>
              <a:ext cx="1368152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lvl="0" indent="-266700" defTabSz="914400" latinLnBrk="0">
                <a:lnSpc>
                  <a:spcPct val="100000"/>
                </a:lnSpc>
                <a:buClr>
                  <a:srgbClr val="0066FF"/>
                </a:buClr>
                <a:buSzPct val="80000"/>
                <a:buFontTx/>
                <a:buNone/>
                <a:tabLst/>
                <a:defRPr/>
              </a:pPr>
              <a:endParaRPr lang="zh-CN" altLang="en-US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47" name="Oval 93"/>
            <p:cNvSpPr>
              <a:spLocks noChangeArrowheads="1"/>
            </p:cNvSpPr>
            <p:nvPr/>
          </p:nvSpPr>
          <p:spPr bwMode="auto">
            <a:xfrm>
              <a:off x="3284663" y="4355678"/>
              <a:ext cx="1368152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lvl="0" indent="-266700" defTabSz="914400" latinLnBrk="0">
                <a:lnSpc>
                  <a:spcPct val="100000"/>
                </a:lnSpc>
                <a:buClr>
                  <a:srgbClr val="0066FF"/>
                </a:buClr>
                <a:buSzPct val="80000"/>
                <a:buFontTx/>
                <a:buNone/>
                <a:tabLst/>
                <a:defRPr/>
              </a:pPr>
              <a:endParaRPr lang="zh-CN" altLang="en-US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48" name="Oval 93"/>
            <p:cNvSpPr>
              <a:spLocks noChangeArrowheads="1"/>
            </p:cNvSpPr>
            <p:nvPr/>
          </p:nvSpPr>
          <p:spPr bwMode="auto">
            <a:xfrm>
              <a:off x="1967018" y="4363911"/>
              <a:ext cx="1368152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lvl="0" indent="-266700" defTabSz="914400" latinLnBrk="0">
                <a:lnSpc>
                  <a:spcPct val="100000"/>
                </a:lnSpc>
                <a:buClr>
                  <a:srgbClr val="0066FF"/>
                </a:buClr>
                <a:buSzPct val="80000"/>
                <a:buFontTx/>
                <a:buNone/>
                <a:tabLst/>
                <a:defRPr/>
              </a:pPr>
              <a:endParaRPr lang="zh-CN" altLang="en-US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51" name="Oval 93"/>
            <p:cNvSpPr>
              <a:spLocks noChangeArrowheads="1"/>
            </p:cNvSpPr>
            <p:nvPr/>
          </p:nvSpPr>
          <p:spPr bwMode="auto">
            <a:xfrm>
              <a:off x="649373" y="4363911"/>
              <a:ext cx="1368152" cy="36004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lvl="0" indent="-266700" defTabSz="914400" latinLnBrk="0">
                <a:lnSpc>
                  <a:spcPct val="100000"/>
                </a:lnSpc>
                <a:buClr>
                  <a:srgbClr val="0066FF"/>
                </a:buClr>
                <a:buSzPct val="80000"/>
                <a:buFontTx/>
                <a:buNone/>
                <a:tabLst/>
                <a:defRPr/>
              </a:pPr>
              <a:endParaRPr lang="zh-CN" altLang="en-US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 flipH="1">
              <a:off x="6108332" y="4414725"/>
              <a:ext cx="913241" cy="26994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Line 212"/>
            <p:cNvSpPr>
              <a:spLocks noChangeShapeType="1"/>
            </p:cNvSpPr>
            <p:nvPr/>
          </p:nvSpPr>
          <p:spPr bwMode="auto">
            <a:xfrm flipH="1">
              <a:off x="3457683" y="4414724"/>
              <a:ext cx="971601" cy="297854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212"/>
            <p:cNvSpPr>
              <a:spLocks noChangeShapeType="1"/>
            </p:cNvSpPr>
            <p:nvPr/>
          </p:nvSpPr>
          <p:spPr bwMode="auto">
            <a:xfrm flipH="1" flipV="1">
              <a:off x="4861334" y="4414724"/>
              <a:ext cx="828600" cy="24922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100"/>
            <p:cNvSpPr>
              <a:spLocks noChangeShapeType="1"/>
            </p:cNvSpPr>
            <p:nvPr/>
          </p:nvSpPr>
          <p:spPr bwMode="auto">
            <a:xfrm>
              <a:off x="2197037" y="4414724"/>
              <a:ext cx="900608" cy="309227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643174" y="4881463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Arial Unicode MS" pitchFamily="34" charset="-122"/>
                  <a:ea typeface="Arial Unicode MS" pitchFamily="34" charset="-122"/>
                </a:rPr>
                <a:t>Cooperative</a:t>
              </a:r>
              <a:endParaRPr lang="zh-CN" altLang="en-US" sz="1400" b="0" dirty="0" smtClean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413429" y="4857764"/>
              <a:ext cx="1149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0" dirty="0" smtClean="0">
                  <a:latin typeface="Arial Unicode MS" pitchFamily="34" charset="-122"/>
                  <a:ea typeface="Arial Unicode MS" pitchFamily="34" charset="-122"/>
                </a:rPr>
                <a:t>Cooperative</a:t>
              </a:r>
              <a:endParaRPr lang="zh-CN" altLang="en-US" sz="1400" b="0" dirty="0" smtClean="0">
                <a:latin typeface="Arial Unicode MS" pitchFamily="34" charset="-122"/>
                <a:ea typeface="Arial Unicode MS" pitchFamily="34" charset="-122"/>
              </a:endParaRPr>
            </a:p>
          </p:txBody>
        </p:sp>
        <p:cxnSp>
          <p:nvCxnSpPr>
            <p:cNvPr id="161" name="直接箭头连接符 160"/>
            <p:cNvCxnSpPr/>
            <p:nvPr/>
          </p:nvCxnSpPr>
          <p:spPr bwMode="auto">
            <a:xfrm>
              <a:off x="3794990" y="4956920"/>
              <a:ext cx="1656184" cy="132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2" name="Oval 75"/>
            <p:cNvSpPr>
              <a:spLocks noChangeArrowheads="1"/>
            </p:cNvSpPr>
            <p:nvPr/>
          </p:nvSpPr>
          <p:spPr bwMode="auto">
            <a:xfrm>
              <a:off x="361341" y="4049591"/>
              <a:ext cx="8424937" cy="1080119"/>
            </a:xfrm>
            <a:prstGeom prst="ellipse">
              <a:avLst/>
            </a:prstGeom>
            <a:solidFill>
              <a:schemeClr val="bg1">
                <a:lumMod val="95000"/>
                <a:alpha val="36471"/>
              </a:schemeClr>
            </a:solidFill>
            <a:ln w="9525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163" name="组合 156"/>
            <p:cNvGrpSpPr/>
            <p:nvPr/>
          </p:nvGrpSpPr>
          <p:grpSpPr>
            <a:xfrm>
              <a:off x="222977" y="4857764"/>
              <a:ext cx="2010572" cy="307777"/>
              <a:chOff x="257172" y="3894753"/>
              <a:chExt cx="2010572" cy="369332"/>
            </a:xfrm>
          </p:grpSpPr>
          <p:cxnSp>
            <p:nvCxnSpPr>
              <p:cNvPr id="175" name="直接连接符 174"/>
              <p:cNvCxnSpPr/>
              <p:nvPr/>
            </p:nvCxnSpPr>
            <p:spPr bwMode="auto">
              <a:xfrm rot="10800000" flipV="1">
                <a:off x="1907704" y="4005064"/>
                <a:ext cx="360040" cy="2160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76" name="直接连接符 175"/>
              <p:cNvCxnSpPr/>
              <p:nvPr/>
            </p:nvCxnSpPr>
            <p:spPr bwMode="auto">
              <a:xfrm rot="10800000">
                <a:off x="751808" y="4221088"/>
                <a:ext cx="1152128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7" name="TextBox 176"/>
              <p:cNvSpPr txBox="1"/>
              <p:nvPr/>
            </p:nvSpPr>
            <p:spPr>
              <a:xfrm>
                <a:off x="257172" y="3894753"/>
                <a:ext cx="1698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Unicode MS" pitchFamily="34" charset="-122"/>
                    <a:ea typeface="Arial Unicode MS" pitchFamily="34" charset="-122"/>
                  </a:rPr>
                  <a:t>Share Logical Cell</a:t>
                </a:r>
                <a:endPara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  <p:pic>
          <p:nvPicPr>
            <p:cNvPr id="164" name="图片 163" descr="HT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3240" y="4643450"/>
              <a:ext cx="252372" cy="3600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pic>
          <p:nvPicPr>
            <p:cNvPr id="165" name="图片 164" descr="HTC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6446" y="4572012"/>
              <a:ext cx="252372" cy="360000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grpSp>
          <p:nvGrpSpPr>
            <p:cNvPr id="166" name="组合 117"/>
            <p:cNvGrpSpPr/>
            <p:nvPr/>
          </p:nvGrpSpPr>
          <p:grpSpPr>
            <a:xfrm>
              <a:off x="1785918" y="4214822"/>
              <a:ext cx="516487" cy="697046"/>
              <a:chOff x="1775126" y="1639833"/>
              <a:chExt cx="516487" cy="836456"/>
            </a:xfrm>
          </p:grpSpPr>
          <p:sp>
            <p:nvSpPr>
              <p:cNvPr id="173" name="Text Box 95"/>
              <p:cNvSpPr txBox="1">
                <a:spLocks noChangeArrowheads="1"/>
              </p:cNvSpPr>
              <p:nvPr/>
            </p:nvSpPr>
            <p:spPr bwMode="auto">
              <a:xfrm>
                <a:off x="1775126" y="2143890"/>
                <a:ext cx="516487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黑体" pitchFamily="2" charset="-122"/>
                  </a:rPr>
                  <a:t>RRU</a:t>
                </a:r>
              </a:p>
            </p:txBody>
          </p:sp>
          <p:pic>
            <p:nvPicPr>
              <p:cNvPr id="174" name="Object 9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2852" y="1639833"/>
                <a:ext cx="36859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7" name="组合 117"/>
            <p:cNvGrpSpPr/>
            <p:nvPr/>
          </p:nvGrpSpPr>
          <p:grpSpPr>
            <a:xfrm>
              <a:off x="4357686" y="4214822"/>
              <a:ext cx="516487" cy="697046"/>
              <a:chOff x="1775126" y="1639833"/>
              <a:chExt cx="516487" cy="836456"/>
            </a:xfrm>
          </p:grpSpPr>
          <p:sp>
            <p:nvSpPr>
              <p:cNvPr id="171" name="Text Box 95"/>
              <p:cNvSpPr txBox="1">
                <a:spLocks noChangeArrowheads="1"/>
              </p:cNvSpPr>
              <p:nvPr/>
            </p:nvSpPr>
            <p:spPr bwMode="auto">
              <a:xfrm>
                <a:off x="1775126" y="2143890"/>
                <a:ext cx="516487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黑体" pitchFamily="2" charset="-122"/>
                  </a:rPr>
                  <a:t>RRU</a:t>
                </a:r>
              </a:p>
            </p:txBody>
          </p:sp>
          <p:pic>
            <p:nvPicPr>
              <p:cNvPr id="172" name="Object 9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2852" y="1639833"/>
                <a:ext cx="36859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8" name="组合 117"/>
            <p:cNvGrpSpPr/>
            <p:nvPr/>
          </p:nvGrpSpPr>
          <p:grpSpPr>
            <a:xfrm>
              <a:off x="7000892" y="4214822"/>
              <a:ext cx="516487" cy="697046"/>
              <a:chOff x="1775126" y="1639833"/>
              <a:chExt cx="516487" cy="836456"/>
            </a:xfrm>
          </p:grpSpPr>
          <p:sp>
            <p:nvSpPr>
              <p:cNvPr id="169" name="Text Box 95"/>
              <p:cNvSpPr txBox="1">
                <a:spLocks noChangeArrowheads="1"/>
              </p:cNvSpPr>
              <p:nvPr/>
            </p:nvSpPr>
            <p:spPr bwMode="auto">
              <a:xfrm>
                <a:off x="1775126" y="2143890"/>
                <a:ext cx="516487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黑体" pitchFamily="2" charset="-122"/>
                  </a:rPr>
                  <a:t>RRU</a:t>
                </a:r>
              </a:p>
            </p:txBody>
          </p:sp>
          <p:pic>
            <p:nvPicPr>
              <p:cNvPr id="170" name="Object 9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42852" y="1639833"/>
                <a:ext cx="368592" cy="576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8" name="TextBox 177"/>
          <p:cNvSpPr txBox="1"/>
          <p:nvPr/>
        </p:nvSpPr>
        <p:spPr>
          <a:xfrm>
            <a:off x="244552" y="1629919"/>
            <a:ext cx="2255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Independent Physical Cell</a:t>
            </a:r>
            <a:endParaRPr lang="zh-CN" altLang="en-US" sz="1400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111" name="Picture 5" descr="http://hiphotos.baidu.com/%CD%DA%BF%F3%B9%A4%C8%CB/pic/item/0d7bd1fbf3e2f841d8f9fd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214822"/>
            <a:ext cx="941266" cy="941266"/>
          </a:xfrm>
          <a:prstGeom prst="rect">
            <a:avLst/>
          </a:prstGeom>
          <a:noFill/>
        </p:spPr>
      </p:pic>
      <p:grpSp>
        <p:nvGrpSpPr>
          <p:cNvPr id="112" name="组合 10"/>
          <p:cNvGrpSpPr/>
          <p:nvPr/>
        </p:nvGrpSpPr>
        <p:grpSpPr>
          <a:xfrm>
            <a:off x="7786710" y="4357698"/>
            <a:ext cx="876787" cy="805405"/>
            <a:chOff x="7668344" y="1052735"/>
            <a:chExt cx="1475656" cy="1801853"/>
          </a:xfrm>
        </p:grpSpPr>
        <p:pic>
          <p:nvPicPr>
            <p:cNvPr id="113" name="Picture 7" descr="http://img12.3lian.com/gaoqing02/02/01/03.jpg"/>
            <p:cNvPicPr>
              <a:picLocks noChangeAspect="1" noChangeArrowheads="1"/>
            </p:cNvPicPr>
            <p:nvPr/>
          </p:nvPicPr>
          <p:blipFill>
            <a:blip r:embed="rId7" cstate="print"/>
            <a:srcRect l="24138" r="24138"/>
            <a:stretch>
              <a:fillRect/>
            </a:stretch>
          </p:blipFill>
          <p:spPr bwMode="auto">
            <a:xfrm>
              <a:off x="7668344" y="1052735"/>
              <a:ext cx="1475656" cy="1801853"/>
            </a:xfrm>
            <a:prstGeom prst="rect">
              <a:avLst/>
            </a:prstGeom>
            <a:noFill/>
          </p:spPr>
        </p:pic>
        <p:sp>
          <p:nvSpPr>
            <p:cNvPr id="114" name="乘号 113"/>
            <p:cNvSpPr/>
            <p:nvPr/>
          </p:nvSpPr>
          <p:spPr bwMode="auto">
            <a:xfrm rot="20577327">
              <a:off x="7973475" y="1576837"/>
              <a:ext cx="862169" cy="610119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宋体" pitchFamily="2" charset="-122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000365" y="371475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2"/>
              </a:rPr>
              <a:t>No Inter-Cell Interference</a:t>
            </a:r>
          </a:p>
          <a:p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2"/>
              </a:rPr>
              <a:t>Diversity Gain</a:t>
            </a:r>
            <a:endParaRPr lang="zh-CN" altLang="en-US" sz="1200" dirty="0" smtClean="0">
              <a:solidFill>
                <a:schemeClr val="accent1">
                  <a:lumMod val="50000"/>
                </a:schemeClr>
              </a:solidFill>
              <a:ea typeface="Arial Unicode MS" pitchFamily="34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29520" y="3711367"/>
            <a:ext cx="1428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2"/>
              </a:rPr>
              <a:t>Interference in overlap area</a:t>
            </a:r>
          </a:p>
          <a:p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ea typeface="Arial Unicode MS" pitchFamily="34" charset="-122"/>
              </a:rPr>
              <a:t>No Diversity Gain</a:t>
            </a:r>
            <a:endParaRPr lang="zh-CN" altLang="en-US" sz="1200" dirty="0" smtClean="0">
              <a:solidFill>
                <a:schemeClr val="accent1">
                  <a:lumMod val="50000"/>
                </a:schemeClr>
              </a:solidFill>
              <a:ea typeface="Arial Unicode MS" pitchFamily="34" charset="-122"/>
            </a:endParaRPr>
          </a:p>
        </p:txBody>
      </p:sp>
      <p:sp>
        <p:nvSpPr>
          <p:cNvPr id="117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14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背景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" y="0"/>
            <a:ext cx="9132608" cy="5715000"/>
          </a:xfrm>
          <a:prstGeom prst="rect">
            <a:avLst/>
          </a:prstGeom>
        </p:spPr>
      </p:pic>
      <p:pic>
        <p:nvPicPr>
          <p:cNvPr id="12" name="图片 11" descr="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642283"/>
            <a:ext cx="1976196" cy="15698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00496" y="857236"/>
            <a:ext cx="492922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</a:rPr>
              <a:t>Highlights and case studies of ZTE C-RAN</a:t>
            </a:r>
          </a:p>
          <a:p>
            <a:endParaRPr lang="zh-CN" altLang="en-US" sz="1600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ZTE C-RAN DRA Strategy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BA9-A513-4E51-8F6F-547E53994DD8}" type="slidenum">
              <a:rPr lang="zh-CN" altLang="en-US" smtClean="0"/>
              <a:pPr/>
              <a:t>16</a:t>
            </a:fld>
            <a:endParaRPr lang="en-US" altLang="zh-CN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500034" y="1714492"/>
          <a:ext cx="192882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139"/>
          <p:cNvSpPr>
            <a:spLocks noChangeArrowheads="1"/>
          </p:cNvSpPr>
          <p:nvPr/>
        </p:nvSpPr>
        <p:spPr bwMode="auto">
          <a:xfrm>
            <a:off x="3500431" y="857236"/>
            <a:ext cx="1714511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latinLnBrk="1" hangingPunct="0">
              <a:spcBef>
                <a:spcPct val="50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R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</a:rPr>
              <a:t>equirements</a:t>
            </a:r>
            <a:endParaRPr lang="zh-CN" altLang="en-US" sz="18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8" name="Rectangle 139"/>
          <p:cNvSpPr>
            <a:spLocks noChangeArrowheads="1"/>
          </p:cNvSpPr>
          <p:nvPr/>
        </p:nvSpPr>
        <p:spPr bwMode="auto">
          <a:xfrm>
            <a:off x="500034" y="857236"/>
            <a:ext cx="1714512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latinLnBrk="1" hangingPunct="0">
              <a:spcBef>
                <a:spcPct val="50000"/>
              </a:spcBef>
            </a:pPr>
            <a:r>
              <a:rPr lang="en-US" altLang="zh-CN" sz="1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D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</a:rPr>
              <a:t>emand</a:t>
            </a:r>
            <a:endParaRPr lang="zh-CN" altLang="en-US" sz="18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9" name="Rectangle 139"/>
          <p:cNvSpPr>
            <a:spLocks noChangeArrowheads="1"/>
          </p:cNvSpPr>
          <p:nvPr/>
        </p:nvSpPr>
        <p:spPr bwMode="auto">
          <a:xfrm>
            <a:off x="6588125" y="857236"/>
            <a:ext cx="1435100" cy="3715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latinLnBrk="1" hangingPunct="0">
              <a:spcBef>
                <a:spcPct val="50000"/>
              </a:spcBef>
            </a:pPr>
            <a:r>
              <a:rPr lang="en-US" altLang="zh-CN" sz="18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A</a:t>
            </a:r>
            <a:r>
              <a:rPr lang="en-US" altLang="zh-CN" sz="1800" dirty="0" smtClean="0">
                <a:latin typeface="Arial Unicode MS" pitchFamily="34" charset="-122"/>
                <a:ea typeface="Arial Unicode MS" pitchFamily="34" charset="-122"/>
              </a:rPr>
              <a:t>rchitecture</a:t>
            </a:r>
            <a:endParaRPr lang="zh-CN" altLang="en-US" sz="18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50835" y="1236927"/>
            <a:ext cx="2520000" cy="179917"/>
          </a:xfrm>
          <a:prstGeom prst="rightArrow">
            <a:avLst/>
          </a:prstGeom>
          <a:solidFill>
            <a:srgbClr val="0066FF">
              <a:alpha val="20784"/>
            </a:srgbClr>
          </a:solidFill>
          <a:ln w="9525" algn="ctr">
            <a:noFill/>
            <a:miter lim="800000"/>
            <a:headEnd/>
            <a:tailEnd/>
          </a:ln>
          <a:effectLst>
            <a:outerShdw blurRad="177800" dist="50800" dir="5400000" algn="ctr" rotWithShape="0">
              <a:srgbClr val="000000"/>
            </a:outerShdw>
          </a:effectLst>
        </p:spPr>
        <p:txBody>
          <a:bodyPr anchor="ctr"/>
          <a:lstStyle/>
          <a:p>
            <a:pPr marL="268288" indent="-268288" algn="ctr" defTabSz="1001713">
              <a:lnSpc>
                <a:spcPct val="120000"/>
              </a:lnSpc>
              <a:buClr>
                <a:srgbClr val="FFFFFF"/>
              </a:buClr>
              <a:buSzPct val="80000"/>
              <a:buFont typeface="Wingdings" pitchFamily="2" charset="2"/>
              <a:buChar char="n"/>
              <a:defRPr/>
            </a:pPr>
            <a:endParaRPr kumimoji="0" lang="zh-CN" altLang="en-US" kern="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187401" y="1236927"/>
            <a:ext cx="2520000" cy="179917"/>
          </a:xfrm>
          <a:prstGeom prst="rightArrow">
            <a:avLst/>
          </a:prstGeom>
          <a:solidFill>
            <a:srgbClr val="00B050">
              <a:alpha val="20784"/>
            </a:srgbClr>
          </a:solidFill>
          <a:ln w="9525" algn="ctr">
            <a:noFill/>
            <a:miter lim="800000"/>
            <a:headEnd/>
            <a:tailEnd/>
          </a:ln>
          <a:effectLst>
            <a:outerShdw blurRad="177800" dist="50800" dir="5400000" algn="ctr" rotWithShape="0">
              <a:srgbClr val="000000"/>
            </a:outerShdw>
          </a:effectLst>
        </p:spPr>
        <p:txBody>
          <a:bodyPr anchor="ctr"/>
          <a:lstStyle/>
          <a:p>
            <a:pPr marL="268288" indent="-268288" algn="ctr" defTabSz="1001713">
              <a:lnSpc>
                <a:spcPct val="120000"/>
              </a:lnSpc>
              <a:buClr>
                <a:srgbClr val="FFFFFF"/>
              </a:buClr>
              <a:buSzPct val="80000"/>
              <a:buFont typeface="Wingdings" pitchFamily="2" charset="2"/>
              <a:buChar char="n"/>
              <a:defRPr/>
            </a:pPr>
            <a:endParaRPr kumimoji="0" lang="zh-CN" altLang="en-US" kern="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23966" y="1236927"/>
            <a:ext cx="2520000" cy="179917"/>
          </a:xfrm>
          <a:prstGeom prst="rightArrow">
            <a:avLst/>
          </a:prstGeom>
          <a:solidFill>
            <a:srgbClr val="000000">
              <a:alpha val="20784"/>
            </a:srgbClr>
          </a:solidFill>
          <a:ln w="9525" algn="ctr">
            <a:noFill/>
            <a:miter lim="800000"/>
            <a:headEnd/>
            <a:tailEnd/>
          </a:ln>
          <a:effectLst>
            <a:outerShdw blurRad="177800" dist="50800" dir="5400000" algn="ctr" rotWithShape="0">
              <a:srgbClr val="000000"/>
            </a:outerShdw>
          </a:effectLst>
        </p:spPr>
        <p:txBody>
          <a:bodyPr anchor="ctr"/>
          <a:lstStyle/>
          <a:p>
            <a:pPr marL="268288" indent="-268288" algn="ctr" defTabSz="1001713">
              <a:lnSpc>
                <a:spcPct val="120000"/>
              </a:lnSpc>
              <a:buClr>
                <a:srgbClr val="FFFFFF"/>
              </a:buClr>
              <a:buSzPct val="80000"/>
              <a:buFont typeface="Wingdings" pitchFamily="2" charset="2"/>
              <a:buChar char="n"/>
              <a:defRPr/>
            </a:pPr>
            <a:endParaRPr kumimoji="0" lang="zh-CN" altLang="en-US" kern="0" dirty="0">
              <a:solidFill>
                <a:srgbClr val="FFFFFF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3428992" y="1571616"/>
          <a:ext cx="192882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108011" y="3429004"/>
            <a:ext cx="2592000" cy="1800000"/>
          </a:xfrm>
          <a:prstGeom prst="roundRect">
            <a:avLst>
              <a:gd name="adj" fmla="val 8236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lIns="90000" tIns="46800" rIns="90000" bIns="46800" anchor="ctr"/>
          <a:lstStyle/>
          <a:p>
            <a:pPr marL="266700" indent="-266700" algn="ctr" eaLnBrk="0" hangingPunct="0">
              <a:lnSpc>
                <a:spcPct val="130000"/>
              </a:lnSpc>
              <a:buClr>
                <a:srgbClr val="0066FF"/>
              </a:buClr>
              <a:buSzPct val="80000"/>
              <a:defRPr/>
            </a:pPr>
            <a:endParaRPr lang="en-US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22" name="Picture 2" descr="D:\A1-办公助手\A2-设备图片\R8882\untitled.719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8710" y="3806040"/>
            <a:ext cx="992314" cy="103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6213497" y="4806172"/>
            <a:ext cx="7873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dirty="0">
                <a:latin typeface="Arial Unicode MS" pitchFamily="34" charset="-122"/>
                <a:ea typeface="Arial Unicode MS" pitchFamily="34" charset="-122"/>
              </a:rPr>
              <a:t>R8860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7070753" y="4806172"/>
            <a:ext cx="7873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dirty="0">
                <a:latin typeface="Arial Unicode MS" pitchFamily="34" charset="-122"/>
                <a:ea typeface="Arial Unicode MS" pitchFamily="34" charset="-122"/>
              </a:rPr>
              <a:t>R8882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>
            <a:off x="6983420" y="346604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800" dirty="0">
                <a:latin typeface="Arial Unicode MS" pitchFamily="34" charset="-122"/>
                <a:ea typeface="Arial Unicode MS" pitchFamily="34" charset="-122"/>
              </a:rPr>
              <a:t>RRU</a:t>
            </a:r>
            <a:endParaRPr lang="zh-CN" altLang="en-US" sz="18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6108011" y="1537229"/>
            <a:ext cx="2592000" cy="1800490"/>
          </a:xfrm>
          <a:prstGeom prst="roundRect">
            <a:avLst>
              <a:gd name="adj" fmla="val 8236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lIns="90000" tIns="46800" rIns="90000" bIns="46800" anchor="ctr"/>
          <a:lstStyle/>
          <a:p>
            <a:pPr marL="266700" indent="-266700" algn="ctr" eaLnBrk="0" hangingPunct="0">
              <a:lnSpc>
                <a:spcPct val="130000"/>
              </a:lnSpc>
              <a:buClr>
                <a:srgbClr val="0066FF"/>
              </a:buClr>
              <a:buSzPct val="80000"/>
              <a:defRPr/>
            </a:pPr>
            <a:endParaRPr lang="en-US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27" name="Picture 5" descr="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2237" y="1928806"/>
            <a:ext cx="2016125" cy="3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72237" y="2623344"/>
            <a:ext cx="2016125" cy="4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7019946" y="1559474"/>
            <a:ext cx="604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dirty="0">
                <a:latin typeface="Arial Unicode MS" pitchFamily="34" charset="-122"/>
                <a:ea typeface="Arial Unicode MS" pitchFamily="34" charset="-122"/>
              </a:rPr>
              <a:t>BBU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/>
        </p:nvSpPr>
        <p:spPr bwMode="auto">
          <a:xfrm>
            <a:off x="6907228" y="2285996"/>
            <a:ext cx="776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dirty="0">
                <a:latin typeface="Arial Unicode MS" pitchFamily="34" charset="-122"/>
                <a:ea typeface="Arial Unicode MS" pitchFamily="34" charset="-122"/>
              </a:rPr>
              <a:t>B8200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31" name="TextBox 32"/>
          <p:cNvSpPr txBox="1">
            <a:spLocks noChangeArrowheads="1"/>
          </p:cNvSpPr>
          <p:nvPr/>
        </p:nvSpPr>
        <p:spPr bwMode="auto">
          <a:xfrm>
            <a:off x="6929454" y="3055937"/>
            <a:ext cx="7761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dirty="0">
                <a:latin typeface="Arial Unicode MS" pitchFamily="34" charset="-122"/>
                <a:ea typeface="Arial Unicode MS" pitchFamily="34" charset="-122"/>
              </a:rPr>
              <a:t>B8300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0651" y="3882248"/>
            <a:ext cx="857929" cy="92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26"/>
          <p:cNvSpPr txBox="1">
            <a:spLocks noChangeArrowheads="1"/>
          </p:cNvSpPr>
          <p:nvPr/>
        </p:nvSpPr>
        <p:spPr bwMode="auto">
          <a:xfrm>
            <a:off x="7809595" y="4807273"/>
            <a:ext cx="13003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</a:rPr>
              <a:t>R8968/8928</a:t>
            </a:r>
            <a:endParaRPr lang="zh-CN" altLang="en-US" sz="1600" dirty="0">
              <a:latin typeface="Arial Unicode MS" pitchFamily="34" charset="-122"/>
              <a:ea typeface="Arial Unicode MS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 bwMode="auto">
          <a:xfrm flipV="1">
            <a:off x="2428860" y="1928806"/>
            <a:ext cx="972000" cy="1428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 bwMode="auto">
          <a:xfrm>
            <a:off x="2428860" y="2143120"/>
            <a:ext cx="972000" cy="2143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 flipV="1">
            <a:off x="2428860" y="2714624"/>
            <a:ext cx="1000132" cy="2143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 flipV="1">
            <a:off x="2428860" y="3143252"/>
            <a:ext cx="1000132" cy="64294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 bwMode="auto">
          <a:xfrm flipV="1">
            <a:off x="2428860" y="3571880"/>
            <a:ext cx="1000132" cy="2143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 bwMode="auto">
          <a:xfrm>
            <a:off x="2428860" y="3786194"/>
            <a:ext cx="1000132" cy="2143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 bwMode="auto">
          <a:xfrm>
            <a:off x="2428860" y="4643450"/>
            <a:ext cx="1000132" cy="18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 bwMode="auto">
          <a:xfrm flipV="1">
            <a:off x="2428860" y="4405198"/>
            <a:ext cx="1000132" cy="21431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26" idx="1"/>
          </p:cNvCxnSpPr>
          <p:nvPr/>
        </p:nvCxnSpPr>
        <p:spPr bwMode="auto">
          <a:xfrm>
            <a:off x="5357818" y="1857368"/>
            <a:ext cx="750193" cy="5801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endCxn id="26" idx="1"/>
          </p:cNvCxnSpPr>
          <p:nvPr/>
        </p:nvCxnSpPr>
        <p:spPr bwMode="auto">
          <a:xfrm>
            <a:off x="5357818" y="2285997"/>
            <a:ext cx="750193" cy="1514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endCxn id="26" idx="1"/>
          </p:cNvCxnSpPr>
          <p:nvPr/>
        </p:nvCxnSpPr>
        <p:spPr bwMode="auto">
          <a:xfrm rot="5400000" flipH="1" flipV="1">
            <a:off x="5165710" y="2629582"/>
            <a:ext cx="1134408" cy="7501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endCxn id="26" idx="1"/>
          </p:cNvCxnSpPr>
          <p:nvPr/>
        </p:nvCxnSpPr>
        <p:spPr bwMode="auto">
          <a:xfrm rot="5400000" flipH="1" flipV="1">
            <a:off x="4772802" y="3022490"/>
            <a:ext cx="1920224" cy="7501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endCxn id="21" idx="1"/>
          </p:cNvCxnSpPr>
          <p:nvPr/>
        </p:nvCxnSpPr>
        <p:spPr bwMode="auto">
          <a:xfrm rot="16200000" flipH="1">
            <a:off x="4899928" y="3120921"/>
            <a:ext cx="1665972" cy="75019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/>
          <p:cNvCxnSpPr>
            <a:endCxn id="21" idx="1"/>
          </p:cNvCxnSpPr>
          <p:nvPr/>
        </p:nvCxnSpPr>
        <p:spPr bwMode="auto">
          <a:xfrm rot="16200000" flipH="1">
            <a:off x="5078524" y="3299516"/>
            <a:ext cx="1308781" cy="7501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endCxn id="21" idx="1"/>
          </p:cNvCxnSpPr>
          <p:nvPr/>
        </p:nvCxnSpPr>
        <p:spPr bwMode="auto">
          <a:xfrm>
            <a:off x="5357818" y="3877478"/>
            <a:ext cx="750193" cy="45152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endCxn id="21" idx="1"/>
          </p:cNvCxnSpPr>
          <p:nvPr/>
        </p:nvCxnSpPr>
        <p:spPr bwMode="auto">
          <a:xfrm flipV="1">
            <a:off x="5357818" y="4329004"/>
            <a:ext cx="750193" cy="40573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图片 46" descr="R8968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3242" y="3857632"/>
            <a:ext cx="608191" cy="88272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圆角矩形 233"/>
          <p:cNvSpPr/>
          <p:nvPr/>
        </p:nvSpPr>
        <p:spPr bwMode="auto">
          <a:xfrm>
            <a:off x="7572382" y="1877310"/>
            <a:ext cx="1357313" cy="2797969"/>
          </a:xfrm>
          <a:prstGeom prst="roundRect">
            <a:avLst>
              <a:gd name="adj" fmla="val 10741"/>
            </a:avLst>
          </a:prstGeom>
          <a:ln w="3175">
            <a:solidFill>
              <a:srgbClr val="C00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zh-CN" alt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" name="图片 121" descr="20090507_666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00873"/>
            <a:ext cx="9144000" cy="89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3" name="表格 122"/>
          <p:cNvGraphicFramePr>
            <a:graphicFrameLocks noGrp="1"/>
          </p:cNvGraphicFramePr>
          <p:nvPr/>
        </p:nvGraphicFramePr>
        <p:xfrm>
          <a:off x="0" y="700818"/>
          <a:ext cx="9131300" cy="89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130"/>
                <a:gridCol w="913130"/>
                <a:gridCol w="913130"/>
                <a:gridCol w="913130"/>
                <a:gridCol w="913130"/>
                <a:gridCol w="913130"/>
                <a:gridCol w="913130"/>
                <a:gridCol w="913130"/>
                <a:gridCol w="913130"/>
                <a:gridCol w="913130"/>
              </a:tblGrid>
              <a:tr h="892975"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latin typeface="Arial" pitchFamily="34" charset="0"/>
                      </a:endParaRPr>
                    </a:p>
                  </a:txBody>
                  <a:tcPr marT="38101" marB="3810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233" name="图片 232" descr="IMG_0805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rcRect b="43"/>
          <a:stretch>
            <a:fillRect/>
          </a:stretch>
        </p:blipFill>
        <p:spPr>
          <a:xfrm rot="16200000">
            <a:off x="6920785" y="2731320"/>
            <a:ext cx="2710675" cy="112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1" name="矩形 240"/>
          <p:cNvSpPr/>
          <p:nvPr/>
        </p:nvSpPr>
        <p:spPr>
          <a:xfrm>
            <a:off x="7236298" y="4794393"/>
            <a:ext cx="188660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altLang="zh-CN" sz="1200" b="1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BBU cabinet</a:t>
            </a:r>
          </a:p>
          <a:p>
            <a:pPr algn="ctr">
              <a:defRPr/>
            </a:pPr>
            <a:r>
              <a:rPr kumimoji="0" lang="en-US" altLang="zh-CN" sz="1200" b="1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11 </a:t>
            </a:r>
            <a:r>
              <a:rPr kumimoji="0" lang="en-US" altLang="zh-CN" sz="1200" b="1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BBUs </a:t>
            </a:r>
            <a:r>
              <a:rPr kumimoji="0" lang="en-US" altLang="zh-CN" sz="1200" b="1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 one cabinet</a:t>
            </a:r>
            <a:endParaRPr kumimoji="0" lang="zh-C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9C4DF"/>
              </a:clrFrom>
              <a:clrTo>
                <a:srgbClr val="A9C4D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4357687" y="2153359"/>
            <a:ext cx="802524" cy="714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34" name="矩形 28"/>
          <p:cNvSpPr>
            <a:spLocks noChangeArrowheads="1"/>
          </p:cNvSpPr>
          <p:nvPr/>
        </p:nvSpPr>
        <p:spPr bwMode="auto">
          <a:xfrm>
            <a:off x="4357688" y="2014364"/>
            <a:ext cx="371475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l">
              <a:lnSpc>
                <a:spcPct val="150000"/>
              </a:lnSpc>
            </a:pPr>
            <a:r>
              <a:rPr kumimoji="0"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C-RAN No.1</a:t>
            </a:r>
          </a:p>
          <a:p>
            <a:pPr lvl="2" algn="l">
              <a:lnSpc>
                <a:spcPct val="150000"/>
              </a:lnSpc>
            </a:pPr>
            <a:r>
              <a:rPr kumimoji="0" lang="en-US" altLang="zh-CN" sz="14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ZhongShan center </a:t>
            </a:r>
            <a:r>
              <a:rPr kumimoji="0"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office </a:t>
            </a:r>
            <a:endParaRPr kumimoji="0" lang="en-US" altLang="zh-CN" sz="14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lvl="2" algn="l">
              <a:lnSpc>
                <a:spcPct val="150000"/>
              </a:lnSpc>
            </a:pPr>
            <a:r>
              <a:rPr kumimoji="0"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BBU: </a:t>
            </a:r>
            <a:r>
              <a:rPr kumimoji="0" lang="en-US" altLang="zh-CN" sz="1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102, RRU</a:t>
            </a:r>
            <a:r>
              <a:rPr kumimoji="0"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: </a:t>
            </a:r>
            <a:r>
              <a:rPr lang="en-US" altLang="zh-CN" sz="1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365</a:t>
            </a:r>
            <a:endParaRPr kumimoji="0" lang="zh-CN" alt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08"/>
          <p:cNvGrpSpPr>
            <a:grpSpLocks/>
          </p:cNvGrpSpPr>
          <p:nvPr/>
        </p:nvGrpSpPr>
        <p:grpSpPr bwMode="auto">
          <a:xfrm>
            <a:off x="4286287" y="2034285"/>
            <a:ext cx="282575" cy="239448"/>
            <a:chOff x="703" y="1468"/>
            <a:chExt cx="178" cy="181"/>
          </a:xfrm>
        </p:grpSpPr>
        <p:sp>
          <p:nvSpPr>
            <p:cNvPr id="358456" name="AutoShape 309"/>
            <p:cNvSpPr>
              <a:spLocks noChangeArrowheads="1"/>
            </p:cNvSpPr>
            <p:nvPr/>
          </p:nvSpPr>
          <p:spPr bwMode="auto">
            <a:xfrm>
              <a:off x="703" y="1468"/>
              <a:ext cx="91" cy="79"/>
            </a:xfrm>
            <a:prstGeom prst="hexagon">
              <a:avLst>
                <a:gd name="adj" fmla="val 28797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57" name="AutoShape 310"/>
            <p:cNvSpPr>
              <a:spLocks noChangeArrowheads="1"/>
            </p:cNvSpPr>
            <p:nvPr/>
          </p:nvSpPr>
          <p:spPr bwMode="auto">
            <a:xfrm>
              <a:off x="790" y="1519"/>
              <a:ext cx="91" cy="79"/>
            </a:xfrm>
            <a:prstGeom prst="hexagon">
              <a:avLst>
                <a:gd name="adj" fmla="val 28797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58" name="AutoShape 311"/>
            <p:cNvSpPr>
              <a:spLocks noChangeArrowheads="1"/>
            </p:cNvSpPr>
            <p:nvPr/>
          </p:nvSpPr>
          <p:spPr bwMode="auto">
            <a:xfrm>
              <a:off x="703" y="1570"/>
              <a:ext cx="91" cy="79"/>
            </a:xfrm>
            <a:prstGeom prst="hexagon">
              <a:avLst>
                <a:gd name="adj" fmla="val 28797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7" name="Picture 4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357382" y="3193662"/>
            <a:ext cx="785818" cy="65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437" name="矩形 30"/>
          <p:cNvSpPr>
            <a:spLocks noChangeArrowheads="1"/>
          </p:cNvSpPr>
          <p:nvPr/>
        </p:nvSpPr>
        <p:spPr bwMode="auto">
          <a:xfrm>
            <a:off x="4357695" y="3085931"/>
            <a:ext cx="3357569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C-RAN No.2</a:t>
            </a:r>
          </a:p>
          <a:p>
            <a:pPr lvl="2">
              <a:lnSpc>
                <a:spcPct val="150000"/>
              </a:lnSpc>
            </a:pPr>
            <a:r>
              <a:rPr lang="en-US" altLang="zh-CN" sz="14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XiGang center office </a:t>
            </a:r>
          </a:p>
          <a:p>
            <a:pPr lvl="2">
              <a:lnSpc>
                <a:spcPct val="150000"/>
              </a:lnSpc>
            </a:pPr>
            <a:r>
              <a:rPr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BBU: </a:t>
            </a:r>
            <a:r>
              <a:rPr lang="en-US" altLang="zh-CN" sz="1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72, RRU</a:t>
            </a:r>
            <a:r>
              <a:rPr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: 189</a:t>
            </a:r>
          </a:p>
          <a:p>
            <a:pPr algn="l"/>
            <a:endParaRPr kumimoji="0" lang="zh-CN" altLang="en-US" sz="1600" b="1" dirty="0">
              <a:solidFill>
                <a:srgbClr val="FF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3" name="Group 308"/>
          <p:cNvGrpSpPr>
            <a:grpSpLocks/>
          </p:cNvGrpSpPr>
          <p:nvPr/>
        </p:nvGrpSpPr>
        <p:grpSpPr bwMode="auto">
          <a:xfrm>
            <a:off x="4286287" y="3105847"/>
            <a:ext cx="282575" cy="239448"/>
            <a:chOff x="703" y="1468"/>
            <a:chExt cx="178" cy="181"/>
          </a:xfrm>
        </p:grpSpPr>
        <p:sp>
          <p:nvSpPr>
            <p:cNvPr id="358453" name="AutoShape 309"/>
            <p:cNvSpPr>
              <a:spLocks noChangeArrowheads="1"/>
            </p:cNvSpPr>
            <p:nvPr/>
          </p:nvSpPr>
          <p:spPr bwMode="auto">
            <a:xfrm>
              <a:off x="703" y="1468"/>
              <a:ext cx="91" cy="79"/>
            </a:xfrm>
            <a:prstGeom prst="hexagon">
              <a:avLst>
                <a:gd name="adj" fmla="val 28797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54" name="AutoShape 310"/>
            <p:cNvSpPr>
              <a:spLocks noChangeArrowheads="1"/>
            </p:cNvSpPr>
            <p:nvPr/>
          </p:nvSpPr>
          <p:spPr bwMode="auto">
            <a:xfrm>
              <a:off x="790" y="1519"/>
              <a:ext cx="91" cy="79"/>
            </a:xfrm>
            <a:prstGeom prst="hexagon">
              <a:avLst>
                <a:gd name="adj" fmla="val 28797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55" name="AutoShape 311"/>
            <p:cNvSpPr>
              <a:spLocks noChangeArrowheads="1"/>
            </p:cNvSpPr>
            <p:nvPr/>
          </p:nvSpPr>
          <p:spPr bwMode="auto">
            <a:xfrm>
              <a:off x="703" y="1570"/>
              <a:ext cx="91" cy="79"/>
            </a:xfrm>
            <a:prstGeom prst="hexagon">
              <a:avLst>
                <a:gd name="adj" fmla="val 28797"/>
                <a:gd name="vf" fmla="val 115470"/>
              </a:avLst>
            </a:prstGeom>
            <a:solidFill>
              <a:schemeClr val="bg1"/>
            </a:solidFill>
            <a:ln w="285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8440" name="Rectangle 48"/>
          <p:cNvSpPr>
            <a:spLocks noChangeArrowheads="1"/>
          </p:cNvSpPr>
          <p:nvPr/>
        </p:nvSpPr>
        <p:spPr bwMode="auto">
          <a:xfrm>
            <a:off x="-32" y="142856"/>
            <a:ext cx="914403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Arial Unicode MS" pitchFamily="34" charset="-122"/>
                <a:cs typeface="+mj-cs"/>
              </a:rPr>
              <a:t>C-RAN Case Study - China Unicom Dalian</a:t>
            </a:r>
          </a:p>
        </p:txBody>
      </p:sp>
      <p:sp>
        <p:nvSpPr>
          <p:cNvPr id="358441" name="矩形 26"/>
          <p:cNvSpPr>
            <a:spLocks noChangeArrowheads="1"/>
          </p:cNvSpPr>
          <p:nvPr/>
        </p:nvSpPr>
        <p:spPr bwMode="auto">
          <a:xfrm>
            <a:off x="285720" y="1536587"/>
            <a:ext cx="71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SzPct val="80000"/>
            </a:pP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Executive summary: in Dalian, </a:t>
            </a:r>
            <a:r>
              <a:rPr lang="en-US" altLang="zh-CN" sz="14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with 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Baseband Pool Solution, 568 </a:t>
            </a:r>
            <a:r>
              <a:rPr lang="en-US" altLang="zh-CN" sz="14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BBUs 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are centralized and located in 53 central offices</a:t>
            </a:r>
            <a:r>
              <a:rPr lang="en-US" altLang="zh-CN" sz="14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, 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2337 </a:t>
            </a:r>
            <a:r>
              <a:rPr lang="en-US" altLang="zh-CN" sz="14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RRUs are connected to 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these BBUs </a:t>
            </a:r>
            <a:endParaRPr lang="zh-CN" altLang="en-US" sz="14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468221" y="2450590"/>
          <a:ext cx="3378340" cy="164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矩形 5"/>
          <p:cNvSpPr/>
          <p:nvPr/>
        </p:nvSpPr>
        <p:spPr>
          <a:xfrm>
            <a:off x="1424880" y="2335425"/>
            <a:ext cx="503914" cy="30777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zh-C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757</a:t>
            </a:r>
            <a:endParaRPr kumimoji="0" lang="zh-CN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6050" y="3483899"/>
            <a:ext cx="500066" cy="30777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altLang="zh-CN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  <a:endParaRPr kumimoji="0" lang="zh-CN" alt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 bwMode="auto">
          <a:xfrm rot="16200000" flipH="1">
            <a:off x="1964513" y="2821781"/>
            <a:ext cx="1071570" cy="8572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8450" name="Text Box 10"/>
          <p:cNvSpPr txBox="1">
            <a:spLocks noChangeArrowheads="1"/>
          </p:cNvSpPr>
          <p:nvPr/>
        </p:nvSpPr>
        <p:spPr bwMode="auto">
          <a:xfrm>
            <a:off x="2182590" y="2571749"/>
            <a:ext cx="1948908" cy="648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Saving of 704 equipment rooms,</a:t>
            </a:r>
            <a:r>
              <a:rPr lang="zh-CN" alt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altLang="zh-CN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93%</a:t>
            </a:r>
            <a:endParaRPr lang="zh-CN" altLang="en-US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60"/>
          <p:cNvSpPr>
            <a:spLocks noChangeArrowheads="1"/>
          </p:cNvSpPr>
          <p:nvPr/>
        </p:nvSpPr>
        <p:spPr bwMode="auto">
          <a:xfrm>
            <a:off x="287358" y="2085879"/>
            <a:ext cx="3779837" cy="2039938"/>
          </a:xfrm>
          <a:prstGeom prst="roundRect">
            <a:avLst>
              <a:gd name="adj" fmla="val 9238"/>
            </a:avLst>
          </a:prstGeom>
          <a:noFill/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0" lang="en-GB" sz="2000" b="1" dirty="0">
              <a:solidFill>
                <a:srgbClr val="FFFFFF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4" name="组合 28"/>
          <p:cNvGrpSpPr/>
          <p:nvPr/>
        </p:nvGrpSpPr>
        <p:grpSpPr>
          <a:xfrm>
            <a:off x="322848" y="4357698"/>
            <a:ext cx="6678055" cy="852997"/>
            <a:chOff x="322837" y="4357698"/>
            <a:chExt cx="6678055" cy="852997"/>
          </a:xfrm>
        </p:grpSpPr>
        <p:sp>
          <p:nvSpPr>
            <p:cNvPr id="209" name="Rounded Rectangle 208"/>
            <p:cNvSpPr>
              <a:spLocks noChangeArrowheads="1"/>
            </p:cNvSpPr>
            <p:nvPr/>
          </p:nvSpPr>
          <p:spPr bwMode="auto">
            <a:xfrm>
              <a:off x="322837" y="4357698"/>
              <a:ext cx="6678055" cy="852997"/>
            </a:xfrm>
            <a:prstGeom prst="roundRect">
              <a:avLst>
                <a:gd name="adj" fmla="val 4032"/>
              </a:avLst>
            </a:prstGeom>
            <a:solidFill>
              <a:srgbClr val="99CCFF"/>
            </a:solidFill>
            <a:ln w="635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769938">
                <a:defRPr/>
              </a:pPr>
              <a:endParaRPr lang="zh-CN" altLang="en-US" sz="31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828" name="Rectangle 60"/>
            <p:cNvSpPr>
              <a:spLocks noChangeArrowheads="1"/>
            </p:cNvSpPr>
            <p:nvPr/>
          </p:nvSpPr>
          <p:spPr bwMode="auto">
            <a:xfrm>
              <a:off x="468302" y="4429136"/>
              <a:ext cx="6532586" cy="738664"/>
            </a:xfrm>
            <a:prstGeom prst="rect">
              <a:avLst/>
            </a:prstGeom>
            <a:noFill/>
            <a:ln w="11747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l">
                <a:lnSpc>
                  <a:spcPct val="150000"/>
                </a:lnSpc>
                <a:buClr>
                  <a:schemeClr val="tx2"/>
                </a:buClr>
                <a:buSzPct val="80000"/>
                <a:buFont typeface="Wingdings" pitchFamily="2" charset="2"/>
                <a:buChar char="n"/>
                <a:defRPr/>
              </a:pPr>
              <a:r>
                <a:rPr lang="zh-CN" alt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C-RAN network construction 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mode saved </a:t>
              </a:r>
              <a:r>
                <a:rPr lang="en-US" altLang="zh-CN" sz="1400" dirty="0">
                  <a:solidFill>
                    <a:srgbClr val="FF0000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9.398 million 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RMB 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for China Unicom</a:t>
              </a:r>
              <a:endParaRPr lang="en-US" altLang="zh-CN" sz="1400" dirty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  <a:p>
              <a:pPr algn="l" eaLnBrk="0" hangingPunct="0">
                <a:lnSpc>
                  <a:spcPct val="150000"/>
                </a:lnSpc>
                <a:buClr>
                  <a:schemeClr val="tx2"/>
                </a:buClr>
                <a:buSzPct val="80000"/>
                <a:buFont typeface="Wingdings" pitchFamily="2" charset="2"/>
                <a:buChar char="n"/>
                <a:defRPr/>
              </a:pPr>
              <a:r>
                <a:rPr lang="en-US" altLang="zh-CN" sz="1400" dirty="0" smtClean="0">
                  <a:solidFill>
                    <a:schemeClr val="tx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 Innovation </a:t>
              </a:r>
              <a:r>
                <a:rPr lang="en-US" altLang="zh-CN" sz="1400" dirty="0">
                  <a:solidFill>
                    <a:schemeClr val="tx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C-RAN construction 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reduced</a:t>
              </a:r>
              <a:r>
                <a:rPr lang="en-US" altLang="zh-CN" sz="1400" dirty="0" smtClean="0">
                  <a:solidFill>
                    <a:srgbClr val="FF0000"/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  more than 80% power consumption.</a:t>
              </a:r>
              <a:endParaRPr lang="zh-CN" altLang="en-US" sz="1400" dirty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sp>
        <p:nvSpPr>
          <p:cNvPr id="30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17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2" name="AutoShape 133"/>
          <p:cNvSpPr>
            <a:spLocks noChangeArrowheads="1"/>
          </p:cNvSpPr>
          <p:nvPr/>
        </p:nvSpPr>
        <p:spPr bwMode="auto">
          <a:xfrm>
            <a:off x="500604" y="877290"/>
            <a:ext cx="8214800" cy="3249251"/>
          </a:xfrm>
          <a:prstGeom prst="roundRect">
            <a:avLst>
              <a:gd name="adj" fmla="val 4231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en-US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310" name="Rectangle 141"/>
          <p:cNvSpPr>
            <a:spLocks noChangeArrowheads="1"/>
          </p:cNvSpPr>
          <p:nvPr/>
        </p:nvSpPr>
        <p:spPr bwMode="auto">
          <a:xfrm>
            <a:off x="5929322" y="1795502"/>
            <a:ext cx="2994793" cy="2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Cover age of opposite buildings, +45°up tilt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86" descr="npo000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5871" y="1877713"/>
            <a:ext cx="1401037" cy="9852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03452" y="2404735"/>
            <a:ext cx="3404305" cy="1422269"/>
            <a:chOff x="1087" y="2132"/>
            <a:chExt cx="2473" cy="1814"/>
          </a:xfrm>
        </p:grpSpPr>
        <p:sp>
          <p:nvSpPr>
            <p:cNvPr id="11383" name="AutoShape 4"/>
            <p:cNvSpPr>
              <a:spLocks noChangeArrowheads="1"/>
            </p:cNvSpPr>
            <p:nvPr/>
          </p:nvSpPr>
          <p:spPr bwMode="auto">
            <a:xfrm rot="1965207">
              <a:off x="1541" y="2132"/>
              <a:ext cx="1814" cy="1814"/>
            </a:xfrm>
            <a:prstGeom prst="parallelogram">
              <a:avLst>
                <a:gd name="adj" fmla="val 79713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84" name="AutoShape 5"/>
            <p:cNvSpPr>
              <a:spLocks noChangeArrowheads="1"/>
            </p:cNvSpPr>
            <p:nvPr/>
          </p:nvSpPr>
          <p:spPr bwMode="auto">
            <a:xfrm rot="1490259">
              <a:off x="1087" y="3067"/>
              <a:ext cx="2268" cy="272"/>
            </a:xfrm>
            <a:prstGeom prst="parallelogram">
              <a:avLst>
                <a:gd name="adj" fmla="val 110289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02" y="2931"/>
              <a:ext cx="396" cy="173"/>
              <a:chOff x="1533" y="2968"/>
              <a:chExt cx="396" cy="173"/>
            </a:xfrm>
          </p:grpSpPr>
          <p:sp>
            <p:nvSpPr>
              <p:cNvPr id="11405" name="Line 7"/>
              <p:cNvSpPr>
                <a:spLocks noChangeShapeType="1"/>
              </p:cNvSpPr>
              <p:nvPr/>
            </p:nvSpPr>
            <p:spPr bwMode="auto">
              <a:xfrm flipV="1">
                <a:off x="1533" y="2968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6" name="Line 8"/>
              <p:cNvSpPr>
                <a:spLocks noChangeShapeType="1"/>
              </p:cNvSpPr>
              <p:nvPr/>
            </p:nvSpPr>
            <p:spPr bwMode="auto">
              <a:xfrm flipV="1">
                <a:off x="1610" y="3005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7" name="Line 9"/>
              <p:cNvSpPr>
                <a:spLocks noChangeShapeType="1"/>
              </p:cNvSpPr>
              <p:nvPr/>
            </p:nvSpPr>
            <p:spPr bwMode="auto">
              <a:xfrm flipV="1">
                <a:off x="1693" y="3051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8" name="Line 10"/>
              <p:cNvSpPr>
                <a:spLocks noChangeShapeType="1"/>
              </p:cNvSpPr>
              <p:nvPr/>
            </p:nvSpPr>
            <p:spPr bwMode="auto">
              <a:xfrm flipV="1">
                <a:off x="1793" y="3096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473" y="3212"/>
              <a:ext cx="396" cy="173"/>
              <a:chOff x="1533" y="2968"/>
              <a:chExt cx="396" cy="173"/>
            </a:xfrm>
          </p:grpSpPr>
          <p:sp>
            <p:nvSpPr>
              <p:cNvPr id="11401" name="Line 12"/>
              <p:cNvSpPr>
                <a:spLocks noChangeShapeType="1"/>
              </p:cNvSpPr>
              <p:nvPr/>
            </p:nvSpPr>
            <p:spPr bwMode="auto">
              <a:xfrm flipV="1">
                <a:off x="1533" y="2968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2" name="Line 13"/>
              <p:cNvSpPr>
                <a:spLocks noChangeShapeType="1"/>
              </p:cNvSpPr>
              <p:nvPr/>
            </p:nvSpPr>
            <p:spPr bwMode="auto">
              <a:xfrm flipV="1">
                <a:off x="1610" y="3005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3" name="Line 14"/>
              <p:cNvSpPr>
                <a:spLocks noChangeShapeType="1"/>
              </p:cNvSpPr>
              <p:nvPr/>
            </p:nvSpPr>
            <p:spPr bwMode="auto">
              <a:xfrm flipV="1">
                <a:off x="1693" y="3051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4" name="Line 15"/>
              <p:cNvSpPr>
                <a:spLocks noChangeShapeType="1"/>
              </p:cNvSpPr>
              <p:nvPr/>
            </p:nvSpPr>
            <p:spPr bwMode="auto">
              <a:xfrm flipV="1">
                <a:off x="1793" y="3096"/>
                <a:ext cx="136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298" y="3265"/>
              <a:ext cx="396" cy="137"/>
              <a:chOff x="1578" y="3249"/>
              <a:chExt cx="396" cy="137"/>
            </a:xfrm>
          </p:grpSpPr>
          <p:sp>
            <p:nvSpPr>
              <p:cNvPr id="11397" name="Line 17"/>
              <p:cNvSpPr>
                <a:spLocks noChangeShapeType="1"/>
              </p:cNvSpPr>
              <p:nvPr/>
            </p:nvSpPr>
            <p:spPr bwMode="auto">
              <a:xfrm>
                <a:off x="1840" y="3249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98" name="Line 18"/>
              <p:cNvSpPr>
                <a:spLocks noChangeShapeType="1"/>
              </p:cNvSpPr>
              <p:nvPr/>
            </p:nvSpPr>
            <p:spPr bwMode="auto">
              <a:xfrm>
                <a:off x="1747" y="3273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99" name="Line 19"/>
              <p:cNvSpPr>
                <a:spLocks noChangeShapeType="1"/>
              </p:cNvSpPr>
              <p:nvPr/>
            </p:nvSpPr>
            <p:spPr bwMode="auto">
              <a:xfrm>
                <a:off x="1663" y="3299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400" name="Line 20"/>
              <p:cNvSpPr>
                <a:spLocks noChangeShapeType="1"/>
              </p:cNvSpPr>
              <p:nvPr/>
            </p:nvSpPr>
            <p:spPr bwMode="auto">
              <a:xfrm>
                <a:off x="1578" y="3323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564" y="2931"/>
              <a:ext cx="396" cy="137"/>
              <a:chOff x="1578" y="3249"/>
              <a:chExt cx="396" cy="137"/>
            </a:xfrm>
          </p:grpSpPr>
          <p:sp>
            <p:nvSpPr>
              <p:cNvPr id="11393" name="Line 22"/>
              <p:cNvSpPr>
                <a:spLocks noChangeShapeType="1"/>
              </p:cNvSpPr>
              <p:nvPr/>
            </p:nvSpPr>
            <p:spPr bwMode="auto">
              <a:xfrm>
                <a:off x="1840" y="3249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94" name="Line 23"/>
              <p:cNvSpPr>
                <a:spLocks noChangeShapeType="1"/>
              </p:cNvSpPr>
              <p:nvPr/>
            </p:nvSpPr>
            <p:spPr bwMode="auto">
              <a:xfrm>
                <a:off x="1747" y="3273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95" name="Line 24"/>
              <p:cNvSpPr>
                <a:spLocks noChangeShapeType="1"/>
              </p:cNvSpPr>
              <p:nvPr/>
            </p:nvSpPr>
            <p:spPr bwMode="auto">
              <a:xfrm>
                <a:off x="1663" y="3299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96" name="Line 25"/>
              <p:cNvSpPr>
                <a:spLocks noChangeShapeType="1"/>
              </p:cNvSpPr>
              <p:nvPr/>
            </p:nvSpPr>
            <p:spPr bwMode="auto">
              <a:xfrm>
                <a:off x="1578" y="3323"/>
                <a:ext cx="134" cy="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  <p:sp>
          <p:nvSpPr>
            <p:cNvPr id="11389" name="Line 26"/>
            <p:cNvSpPr>
              <a:spLocks noChangeShapeType="1"/>
            </p:cNvSpPr>
            <p:nvPr/>
          </p:nvSpPr>
          <p:spPr bwMode="auto">
            <a:xfrm>
              <a:off x="1283" y="2739"/>
              <a:ext cx="412" cy="2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90" name="Line 27"/>
            <p:cNvSpPr>
              <a:spLocks noChangeShapeType="1"/>
            </p:cNvSpPr>
            <p:nvPr/>
          </p:nvSpPr>
          <p:spPr bwMode="auto">
            <a:xfrm>
              <a:off x="2608" y="3379"/>
              <a:ext cx="590" cy="27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91" name="Line 28"/>
            <p:cNvSpPr>
              <a:spLocks noChangeShapeType="1"/>
            </p:cNvSpPr>
            <p:nvPr/>
          </p:nvSpPr>
          <p:spPr bwMode="auto">
            <a:xfrm flipV="1">
              <a:off x="2608" y="2659"/>
              <a:ext cx="952" cy="31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92" name="Line 29"/>
            <p:cNvSpPr>
              <a:spLocks noChangeShapeType="1"/>
            </p:cNvSpPr>
            <p:nvPr/>
          </p:nvSpPr>
          <p:spPr bwMode="auto">
            <a:xfrm flipH="1">
              <a:off x="1192" y="3339"/>
              <a:ext cx="373" cy="12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</p:grpSp>
      <p:pic>
        <p:nvPicPr>
          <p:cNvPr id="11276" name="Picture 37" descr="j02025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9053" y="1715851"/>
            <a:ext cx="1120473" cy="13767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77" name="Picture 38" descr="j02024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930" y="2037531"/>
            <a:ext cx="1540426" cy="1267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78" name="Picture 39" descr="j01933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9535" y="2725399"/>
            <a:ext cx="253759" cy="214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79" name="Picture 40" descr="j01933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41247" y="3205895"/>
            <a:ext cx="253759" cy="214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7" name="Group 147"/>
          <p:cNvGrpSpPr>
            <a:grpSpLocks/>
          </p:cNvGrpSpPr>
          <p:nvPr/>
        </p:nvGrpSpPr>
        <p:grpSpPr bwMode="auto">
          <a:xfrm>
            <a:off x="3781249" y="1779581"/>
            <a:ext cx="405657" cy="1128914"/>
            <a:chOff x="3061" y="1476"/>
            <a:chExt cx="227" cy="1116"/>
          </a:xfrm>
        </p:grpSpPr>
        <p:grpSp>
          <p:nvGrpSpPr>
            <p:cNvPr id="8" name="Group 120"/>
            <p:cNvGrpSpPr>
              <a:grpSpLocks/>
            </p:cNvGrpSpPr>
            <p:nvPr/>
          </p:nvGrpSpPr>
          <p:grpSpPr bwMode="auto">
            <a:xfrm>
              <a:off x="3061" y="1476"/>
              <a:ext cx="227" cy="753"/>
              <a:chOff x="3061" y="1476"/>
              <a:chExt cx="227" cy="753"/>
            </a:xfrm>
          </p:grpSpPr>
          <p:sp>
            <p:nvSpPr>
              <p:cNvPr id="11375" name="AutoShape 43"/>
              <p:cNvSpPr>
                <a:spLocks noChangeArrowheads="1"/>
              </p:cNvSpPr>
              <p:nvPr/>
            </p:nvSpPr>
            <p:spPr bwMode="auto">
              <a:xfrm>
                <a:off x="3061" y="1731"/>
                <a:ext cx="227" cy="1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grpSp>
            <p:nvGrpSpPr>
              <p:cNvPr id="9" name="Group 122"/>
              <p:cNvGrpSpPr>
                <a:grpSpLocks/>
              </p:cNvGrpSpPr>
              <p:nvPr/>
            </p:nvGrpSpPr>
            <p:grpSpPr bwMode="auto">
              <a:xfrm>
                <a:off x="3062" y="1476"/>
                <a:ext cx="201" cy="753"/>
                <a:chOff x="3062" y="1476"/>
                <a:chExt cx="201" cy="753"/>
              </a:xfrm>
            </p:grpSpPr>
            <p:pic>
              <p:nvPicPr>
                <p:cNvPr id="11377" name="Object 123" descr="npo0000eb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200" y="1768"/>
                  <a:ext cx="63" cy="5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0" algn="ctr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1378" name="Picture 124" descr="npo00021e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120" y="1779"/>
                  <a:ext cx="63" cy="3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0" algn="ctr" rotWithShape="0">
                    <a:srgbClr val="000000">
                      <a:alpha val="40000"/>
                    </a:srgbClr>
                  </a:outerShdw>
                </a:effectLst>
              </p:spPr>
            </p:pic>
            <p:grpSp>
              <p:nvGrpSpPr>
                <p:cNvPr id="10" name="Group 47"/>
                <p:cNvGrpSpPr>
                  <a:grpSpLocks/>
                </p:cNvGrpSpPr>
                <p:nvPr/>
              </p:nvGrpSpPr>
              <p:grpSpPr bwMode="auto">
                <a:xfrm>
                  <a:off x="3062" y="1476"/>
                  <a:ext cx="181" cy="753"/>
                  <a:chOff x="3696" y="163"/>
                  <a:chExt cx="370" cy="3243"/>
                </a:xfrm>
              </p:grpSpPr>
              <p:sp>
                <p:nvSpPr>
                  <p:cNvPr id="11381" name="AutoShape 48"/>
                  <p:cNvSpPr>
                    <a:spLocks noChangeArrowheads="1"/>
                  </p:cNvSpPr>
                  <p:nvPr/>
                </p:nvSpPr>
                <p:spPr bwMode="auto">
                  <a:xfrm rot="10798923" flipH="1">
                    <a:off x="3696" y="163"/>
                    <a:ext cx="370" cy="32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6889 w 21600"/>
                      <a:gd name="T13" fmla="*/ 6909 h 21600"/>
                      <a:gd name="T14" fmla="*/ 14711 w 21600"/>
                      <a:gd name="T15" fmla="*/ 1469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0195" y="21600"/>
                        </a:lnTo>
                        <a:lnTo>
                          <a:pt x="1140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>
                          <a:alpha val="49001"/>
                        </a:srgbClr>
                      </a:gs>
                      <a:gs pos="100000">
                        <a:srgbClr val="475E76">
                          <a:alpha val="0"/>
                        </a:srgbClr>
                      </a:gs>
                    </a:gsLst>
                    <a:lin ang="5400000" scaled="1"/>
                  </a:gradFill>
                  <a:ln w="127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 sz="1200" dirty="0"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1138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842"/>
                    <a:ext cx="359" cy="116"/>
                  </a:xfrm>
                  <a:prstGeom prst="ellipse">
                    <a:avLst/>
                  </a:prstGeom>
                  <a:solidFill>
                    <a:srgbClr val="6699FF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sz="1200" dirty="0"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</p:grpSp>
            <p:cxnSp>
              <p:nvCxnSpPr>
                <p:cNvPr id="11380" name="AutoShape 50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152" y="1779"/>
                  <a:ext cx="48" cy="16"/>
                </a:xfrm>
                <a:prstGeom prst="curvedConnector4">
                  <a:avLst>
                    <a:gd name="adj1" fmla="val 18750"/>
                    <a:gd name="adj2" fmla="val 100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1" name="Group 129"/>
            <p:cNvGrpSpPr>
              <a:grpSpLocks/>
            </p:cNvGrpSpPr>
            <p:nvPr/>
          </p:nvGrpSpPr>
          <p:grpSpPr bwMode="auto">
            <a:xfrm>
              <a:off x="3061" y="1658"/>
              <a:ext cx="227" cy="753"/>
              <a:chOff x="3061" y="1658"/>
              <a:chExt cx="227" cy="753"/>
            </a:xfrm>
          </p:grpSpPr>
          <p:sp>
            <p:nvSpPr>
              <p:cNvPr id="11367" name="AutoShape 52"/>
              <p:cNvSpPr>
                <a:spLocks noChangeArrowheads="1"/>
              </p:cNvSpPr>
              <p:nvPr/>
            </p:nvSpPr>
            <p:spPr bwMode="auto">
              <a:xfrm>
                <a:off x="3061" y="1913"/>
                <a:ext cx="227" cy="1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grpSp>
            <p:nvGrpSpPr>
              <p:cNvPr id="12" name="Group 131"/>
              <p:cNvGrpSpPr>
                <a:grpSpLocks/>
              </p:cNvGrpSpPr>
              <p:nvPr/>
            </p:nvGrpSpPr>
            <p:grpSpPr bwMode="auto">
              <a:xfrm>
                <a:off x="3062" y="1658"/>
                <a:ext cx="201" cy="753"/>
                <a:chOff x="3062" y="1658"/>
                <a:chExt cx="201" cy="753"/>
              </a:xfrm>
            </p:grpSpPr>
            <p:pic>
              <p:nvPicPr>
                <p:cNvPr id="11369" name="Object 132" descr="npo0000ee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200" y="1950"/>
                  <a:ext cx="63" cy="5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0" algn="ctr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1370" name="Picture 133" descr="npo00021f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120" y="1961"/>
                  <a:ext cx="63" cy="3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0" algn="ctr" rotWithShape="0">
                    <a:srgbClr val="000000">
                      <a:alpha val="40000"/>
                    </a:srgbClr>
                  </a:outerShdw>
                </a:effectLst>
              </p:spPr>
            </p:pic>
            <p:grpSp>
              <p:nvGrpSpPr>
                <p:cNvPr id="13" name="Group 56"/>
                <p:cNvGrpSpPr>
                  <a:grpSpLocks/>
                </p:cNvGrpSpPr>
                <p:nvPr/>
              </p:nvGrpSpPr>
              <p:grpSpPr bwMode="auto">
                <a:xfrm>
                  <a:off x="3062" y="1658"/>
                  <a:ext cx="181" cy="753"/>
                  <a:chOff x="3696" y="163"/>
                  <a:chExt cx="370" cy="3243"/>
                </a:xfrm>
              </p:grpSpPr>
              <p:sp>
                <p:nvSpPr>
                  <p:cNvPr id="11373" name="AutoShape 57"/>
                  <p:cNvSpPr>
                    <a:spLocks noChangeArrowheads="1"/>
                  </p:cNvSpPr>
                  <p:nvPr/>
                </p:nvSpPr>
                <p:spPr bwMode="auto">
                  <a:xfrm rot="10798923" flipH="1">
                    <a:off x="3696" y="163"/>
                    <a:ext cx="370" cy="32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6889 w 21600"/>
                      <a:gd name="T13" fmla="*/ 6909 h 21600"/>
                      <a:gd name="T14" fmla="*/ 14711 w 21600"/>
                      <a:gd name="T15" fmla="*/ 1469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0195" y="21600"/>
                        </a:lnTo>
                        <a:lnTo>
                          <a:pt x="1140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>
                          <a:alpha val="49001"/>
                        </a:srgbClr>
                      </a:gs>
                      <a:gs pos="100000">
                        <a:srgbClr val="475E76">
                          <a:alpha val="0"/>
                        </a:srgbClr>
                      </a:gs>
                    </a:gsLst>
                    <a:lin ang="5400000" scaled="1"/>
                  </a:gradFill>
                  <a:ln w="127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 sz="1200" dirty="0"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1137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842"/>
                    <a:ext cx="359" cy="116"/>
                  </a:xfrm>
                  <a:prstGeom prst="ellipse">
                    <a:avLst/>
                  </a:prstGeom>
                  <a:solidFill>
                    <a:srgbClr val="6699FF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sz="1200" dirty="0"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</p:grpSp>
            <p:cxnSp>
              <p:nvCxnSpPr>
                <p:cNvPr id="11372" name="AutoShape 5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152" y="1961"/>
                  <a:ext cx="48" cy="16"/>
                </a:xfrm>
                <a:prstGeom prst="curvedConnector4">
                  <a:avLst>
                    <a:gd name="adj1" fmla="val 18750"/>
                    <a:gd name="adj2" fmla="val 100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4" name="Group 138"/>
            <p:cNvGrpSpPr>
              <a:grpSpLocks/>
            </p:cNvGrpSpPr>
            <p:nvPr/>
          </p:nvGrpSpPr>
          <p:grpSpPr bwMode="auto">
            <a:xfrm>
              <a:off x="3061" y="1839"/>
              <a:ext cx="227" cy="753"/>
              <a:chOff x="3061" y="1839"/>
              <a:chExt cx="227" cy="753"/>
            </a:xfrm>
          </p:grpSpPr>
          <p:sp>
            <p:nvSpPr>
              <p:cNvPr id="11359" name="AutoShape 61"/>
              <p:cNvSpPr>
                <a:spLocks noChangeArrowheads="1"/>
              </p:cNvSpPr>
              <p:nvPr/>
            </p:nvSpPr>
            <p:spPr bwMode="auto">
              <a:xfrm>
                <a:off x="3061" y="2094"/>
                <a:ext cx="227" cy="18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grpSp>
            <p:nvGrpSpPr>
              <p:cNvPr id="15" name="Group 140"/>
              <p:cNvGrpSpPr>
                <a:grpSpLocks/>
              </p:cNvGrpSpPr>
              <p:nvPr/>
            </p:nvGrpSpPr>
            <p:grpSpPr bwMode="auto">
              <a:xfrm>
                <a:off x="3062" y="1839"/>
                <a:ext cx="201" cy="753"/>
                <a:chOff x="3062" y="1839"/>
                <a:chExt cx="201" cy="753"/>
              </a:xfrm>
            </p:grpSpPr>
            <p:pic>
              <p:nvPicPr>
                <p:cNvPr id="11361" name="Object 141" descr="npo0000f1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3200" y="2131"/>
                  <a:ext cx="63" cy="5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0" algn="ctr" rotWithShape="0">
                    <a:srgbClr val="000000">
                      <a:alpha val="40000"/>
                    </a:srgbClr>
                  </a:outerShdw>
                </a:effectLst>
              </p:spPr>
            </p:pic>
            <p:pic>
              <p:nvPicPr>
                <p:cNvPr id="11362" name="Picture 142" descr="npo000220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120" y="2142"/>
                  <a:ext cx="63" cy="3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0" algn="ctr" rotWithShape="0">
                    <a:srgbClr val="000000">
                      <a:alpha val="40000"/>
                    </a:srgbClr>
                  </a:outerShdw>
                </a:effectLst>
              </p:spPr>
            </p:pic>
            <p:grpSp>
              <p:nvGrpSpPr>
                <p:cNvPr id="16" name="Group 65"/>
                <p:cNvGrpSpPr>
                  <a:grpSpLocks/>
                </p:cNvGrpSpPr>
                <p:nvPr/>
              </p:nvGrpSpPr>
              <p:grpSpPr bwMode="auto">
                <a:xfrm>
                  <a:off x="3062" y="1839"/>
                  <a:ext cx="181" cy="753"/>
                  <a:chOff x="3696" y="163"/>
                  <a:chExt cx="370" cy="3243"/>
                </a:xfrm>
              </p:grpSpPr>
              <p:sp>
                <p:nvSpPr>
                  <p:cNvPr id="11365" name="AutoShape 66"/>
                  <p:cNvSpPr>
                    <a:spLocks noChangeArrowheads="1"/>
                  </p:cNvSpPr>
                  <p:nvPr/>
                </p:nvSpPr>
                <p:spPr bwMode="auto">
                  <a:xfrm rot="10798923" flipH="1">
                    <a:off x="3696" y="163"/>
                    <a:ext cx="370" cy="3243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6889 w 21600"/>
                      <a:gd name="T13" fmla="*/ 6909 h 21600"/>
                      <a:gd name="T14" fmla="*/ 14711 w 21600"/>
                      <a:gd name="T15" fmla="*/ 1469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10195" y="21600"/>
                        </a:lnTo>
                        <a:lnTo>
                          <a:pt x="1140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CCFF">
                          <a:alpha val="49001"/>
                        </a:srgbClr>
                      </a:gs>
                      <a:gs pos="100000">
                        <a:srgbClr val="475E76">
                          <a:alpha val="0"/>
                        </a:srgbClr>
                      </a:gs>
                    </a:gsLst>
                    <a:lin ang="5400000" scaled="1"/>
                  </a:gradFill>
                  <a:ln w="12700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 sz="1200" dirty="0"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  <p:sp>
                <p:nvSpPr>
                  <p:cNvPr id="11366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701" y="1842"/>
                    <a:ext cx="359" cy="116"/>
                  </a:xfrm>
                  <a:prstGeom prst="ellipse">
                    <a:avLst/>
                  </a:prstGeom>
                  <a:solidFill>
                    <a:srgbClr val="6699FF">
                      <a:alpha val="79999"/>
                    </a:srgbClr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sz="1200" dirty="0">
                      <a:latin typeface="Arial Unicode MS" pitchFamily="34" charset="-122"/>
                      <a:ea typeface="Arial Unicode MS" pitchFamily="34" charset="-122"/>
                    </a:endParaRPr>
                  </a:p>
                </p:txBody>
              </p:sp>
            </p:grpSp>
            <p:cxnSp>
              <p:nvCxnSpPr>
                <p:cNvPr id="11364" name="AutoShape 6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152" y="2142"/>
                  <a:ext cx="48" cy="16"/>
                </a:xfrm>
                <a:prstGeom prst="curvedConnector4">
                  <a:avLst>
                    <a:gd name="adj1" fmla="val 18750"/>
                    <a:gd name="adj2" fmla="val 1000000"/>
                  </a:avLst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11281" name="AutoShape 69"/>
          <p:cNvSpPr>
            <a:spLocks noChangeArrowheads="1"/>
          </p:cNvSpPr>
          <p:nvPr/>
        </p:nvSpPr>
        <p:spPr bwMode="auto">
          <a:xfrm>
            <a:off x="3781237" y="1853424"/>
            <a:ext cx="360993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0" lang="en-US" altLang="zh-CN" sz="800" b="1" dirty="0">
                <a:solidFill>
                  <a:srgbClr val="FFFFFF"/>
                </a:solidFill>
                <a:latin typeface="Arial Unicode MS" pitchFamily="34" charset="-122"/>
                <a:ea typeface="Arial Unicode MS" pitchFamily="34" charset="-122"/>
              </a:rPr>
              <a:t>BBU</a:t>
            </a:r>
          </a:p>
        </p:txBody>
      </p: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4428160" y="2450282"/>
            <a:ext cx="405658" cy="284252"/>
            <a:chOff x="3423" y="2139"/>
            <a:chExt cx="227" cy="281"/>
          </a:xfrm>
        </p:grpSpPr>
        <p:pic>
          <p:nvPicPr>
            <p:cNvPr id="11354" name="Picture 278" descr="npo00005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59" y="2139"/>
              <a:ext cx="143" cy="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355" name="Text Box 72"/>
            <p:cNvSpPr txBox="1">
              <a:spLocks noChangeArrowheads="1"/>
            </p:cNvSpPr>
            <p:nvPr/>
          </p:nvSpPr>
          <p:spPr bwMode="auto">
            <a:xfrm>
              <a:off x="3423" y="2207"/>
              <a:ext cx="2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en-US" altLang="zh-CN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 flipH="1">
            <a:off x="4363832" y="2325830"/>
            <a:ext cx="243037" cy="170956"/>
            <a:chOff x="3515" y="1050"/>
            <a:chExt cx="136" cy="214"/>
          </a:xfrm>
        </p:grpSpPr>
        <p:sp>
          <p:nvSpPr>
            <p:cNvPr id="11347" name="Rectangle 74"/>
            <p:cNvSpPr>
              <a:spLocks noChangeArrowheads="1"/>
            </p:cNvSpPr>
            <p:nvPr/>
          </p:nvSpPr>
          <p:spPr bwMode="auto">
            <a:xfrm flipH="1">
              <a:off x="3524" y="1050"/>
              <a:ext cx="17" cy="2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48" name="Rectangle 75"/>
            <p:cNvSpPr>
              <a:spLocks noChangeArrowheads="1"/>
            </p:cNvSpPr>
            <p:nvPr/>
          </p:nvSpPr>
          <p:spPr bwMode="auto">
            <a:xfrm flipH="1">
              <a:off x="3515" y="1207"/>
              <a:ext cx="95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49" name="Rectangle 76"/>
            <p:cNvSpPr>
              <a:spLocks noChangeArrowheads="1"/>
            </p:cNvSpPr>
            <p:nvPr/>
          </p:nvSpPr>
          <p:spPr bwMode="auto">
            <a:xfrm flipH="1">
              <a:off x="3515" y="1117"/>
              <a:ext cx="60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3560" y="1071"/>
              <a:ext cx="91" cy="183"/>
              <a:chOff x="866" y="2283"/>
              <a:chExt cx="416" cy="969"/>
            </a:xfrm>
          </p:grpSpPr>
          <p:sp>
            <p:nvSpPr>
              <p:cNvPr id="11351" name="Rectangle 78"/>
              <p:cNvSpPr>
                <a:spLocks noChangeArrowheads="1"/>
              </p:cNvSpPr>
              <p:nvPr/>
            </p:nvSpPr>
            <p:spPr bwMode="auto">
              <a:xfrm rot="4744762">
                <a:off x="598" y="2682"/>
                <a:ext cx="950" cy="17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52" name="Rectangle 79"/>
              <p:cNvSpPr>
                <a:spLocks noChangeArrowheads="1"/>
              </p:cNvSpPr>
              <p:nvPr/>
            </p:nvSpPr>
            <p:spPr bwMode="auto">
              <a:xfrm rot="-644564">
                <a:off x="866" y="2283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53" name="Rectangle 80"/>
              <p:cNvSpPr>
                <a:spLocks noChangeArrowheads="1"/>
              </p:cNvSpPr>
              <p:nvPr/>
            </p:nvSpPr>
            <p:spPr bwMode="auto">
              <a:xfrm rot="-644564">
                <a:off x="1050" y="3198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3509607" y="2390572"/>
            <a:ext cx="191212" cy="216477"/>
            <a:chOff x="3651" y="1162"/>
            <a:chExt cx="107" cy="214"/>
          </a:xfrm>
        </p:grpSpPr>
        <p:sp>
          <p:nvSpPr>
            <p:cNvPr id="11340" name="Rectangle 82"/>
            <p:cNvSpPr>
              <a:spLocks noChangeArrowheads="1"/>
            </p:cNvSpPr>
            <p:nvPr/>
          </p:nvSpPr>
          <p:spPr bwMode="auto">
            <a:xfrm flipH="1">
              <a:off x="3660" y="1162"/>
              <a:ext cx="17" cy="2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41" name="Rectangle 83"/>
            <p:cNvSpPr>
              <a:spLocks noChangeArrowheads="1"/>
            </p:cNvSpPr>
            <p:nvPr/>
          </p:nvSpPr>
          <p:spPr bwMode="auto">
            <a:xfrm flipH="1">
              <a:off x="3651" y="1222"/>
              <a:ext cx="95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42" name="Rectangle 84"/>
            <p:cNvSpPr>
              <a:spLocks noChangeArrowheads="1"/>
            </p:cNvSpPr>
            <p:nvPr/>
          </p:nvSpPr>
          <p:spPr bwMode="auto">
            <a:xfrm flipH="1">
              <a:off x="3651" y="1307"/>
              <a:ext cx="60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21" name="Group 85"/>
            <p:cNvGrpSpPr>
              <a:grpSpLocks/>
            </p:cNvGrpSpPr>
            <p:nvPr/>
          </p:nvGrpSpPr>
          <p:grpSpPr bwMode="auto">
            <a:xfrm flipH="1">
              <a:off x="3679" y="1185"/>
              <a:ext cx="79" cy="183"/>
              <a:chOff x="866" y="2283"/>
              <a:chExt cx="416" cy="969"/>
            </a:xfrm>
          </p:grpSpPr>
          <p:sp>
            <p:nvSpPr>
              <p:cNvPr id="11344" name="Rectangle 86"/>
              <p:cNvSpPr>
                <a:spLocks noChangeArrowheads="1"/>
              </p:cNvSpPr>
              <p:nvPr/>
            </p:nvSpPr>
            <p:spPr bwMode="auto">
              <a:xfrm rot="4744762">
                <a:off x="598" y="2682"/>
                <a:ext cx="950" cy="17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45" name="Rectangle 87"/>
              <p:cNvSpPr>
                <a:spLocks noChangeArrowheads="1"/>
              </p:cNvSpPr>
              <p:nvPr/>
            </p:nvSpPr>
            <p:spPr bwMode="auto">
              <a:xfrm rot="-644564">
                <a:off x="866" y="2283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46" name="Rectangle 88"/>
              <p:cNvSpPr>
                <a:spLocks noChangeArrowheads="1"/>
              </p:cNvSpPr>
              <p:nvPr/>
            </p:nvSpPr>
            <p:spPr bwMode="auto">
              <a:xfrm rot="-644564">
                <a:off x="1050" y="3198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</p:grpSp>
      <p:grpSp>
        <p:nvGrpSpPr>
          <p:cNvPr id="22" name="Group 183"/>
          <p:cNvGrpSpPr>
            <a:grpSpLocks/>
          </p:cNvGrpSpPr>
          <p:nvPr/>
        </p:nvGrpSpPr>
        <p:grpSpPr bwMode="auto">
          <a:xfrm>
            <a:off x="3352362" y="1869626"/>
            <a:ext cx="405658" cy="284252"/>
            <a:chOff x="2821" y="1565"/>
            <a:chExt cx="227" cy="281"/>
          </a:xfrm>
        </p:grpSpPr>
        <p:pic>
          <p:nvPicPr>
            <p:cNvPr id="11338" name="Picture 279" descr="npo00005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869" y="1565"/>
              <a:ext cx="143" cy="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339" name="Text Box 91"/>
            <p:cNvSpPr txBox="1">
              <a:spLocks noChangeArrowheads="1"/>
            </p:cNvSpPr>
            <p:nvPr/>
          </p:nvSpPr>
          <p:spPr bwMode="auto">
            <a:xfrm>
              <a:off x="2821" y="1633"/>
              <a:ext cx="2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en-US" altLang="zh-CN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</p:grpSp>
      <p:pic>
        <p:nvPicPr>
          <p:cNvPr id="11286" name="Picture 188" descr="npo0002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2147" y="3106762"/>
            <a:ext cx="1216971" cy="4754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87" name="Picture 93" descr="j01933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6907" y="3184654"/>
            <a:ext cx="253759" cy="214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288" name="Picture 94" descr="j01933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2147" y="3322229"/>
            <a:ext cx="253759" cy="21445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23" name="Group 95"/>
          <p:cNvGrpSpPr>
            <a:grpSpLocks/>
          </p:cNvGrpSpPr>
          <p:nvPr/>
        </p:nvGrpSpPr>
        <p:grpSpPr bwMode="auto">
          <a:xfrm>
            <a:off x="3863440" y="3151271"/>
            <a:ext cx="203722" cy="216477"/>
            <a:chOff x="1474" y="2341"/>
            <a:chExt cx="114" cy="214"/>
          </a:xfrm>
        </p:grpSpPr>
        <p:sp>
          <p:nvSpPr>
            <p:cNvPr id="11331" name="Rectangle 96"/>
            <p:cNvSpPr>
              <a:spLocks noChangeArrowheads="1"/>
            </p:cNvSpPr>
            <p:nvPr/>
          </p:nvSpPr>
          <p:spPr bwMode="auto">
            <a:xfrm flipH="1">
              <a:off x="1483" y="2341"/>
              <a:ext cx="17" cy="2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32" name="Rectangle 97"/>
            <p:cNvSpPr>
              <a:spLocks noChangeArrowheads="1"/>
            </p:cNvSpPr>
            <p:nvPr/>
          </p:nvSpPr>
          <p:spPr bwMode="auto">
            <a:xfrm flipH="1">
              <a:off x="1474" y="2401"/>
              <a:ext cx="95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33" name="Rectangle 98"/>
            <p:cNvSpPr>
              <a:spLocks noChangeArrowheads="1"/>
            </p:cNvSpPr>
            <p:nvPr/>
          </p:nvSpPr>
          <p:spPr bwMode="auto">
            <a:xfrm flipH="1">
              <a:off x="1474" y="2486"/>
              <a:ext cx="60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24" name="Group 99"/>
            <p:cNvGrpSpPr>
              <a:grpSpLocks/>
            </p:cNvGrpSpPr>
            <p:nvPr/>
          </p:nvGrpSpPr>
          <p:grpSpPr bwMode="auto">
            <a:xfrm rot="20843075" flipH="1">
              <a:off x="1514" y="2355"/>
              <a:ext cx="74" cy="190"/>
              <a:chOff x="866" y="2283"/>
              <a:chExt cx="416" cy="969"/>
            </a:xfrm>
          </p:grpSpPr>
          <p:sp>
            <p:nvSpPr>
              <p:cNvPr id="11335" name="Rectangle 100"/>
              <p:cNvSpPr>
                <a:spLocks noChangeArrowheads="1"/>
              </p:cNvSpPr>
              <p:nvPr/>
            </p:nvSpPr>
            <p:spPr bwMode="auto">
              <a:xfrm rot="4744762">
                <a:off x="598" y="2682"/>
                <a:ext cx="950" cy="17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36" name="Rectangle 101"/>
              <p:cNvSpPr>
                <a:spLocks noChangeArrowheads="1"/>
              </p:cNvSpPr>
              <p:nvPr/>
            </p:nvSpPr>
            <p:spPr bwMode="auto">
              <a:xfrm rot="-644564">
                <a:off x="866" y="2283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37" name="Rectangle 102"/>
              <p:cNvSpPr>
                <a:spLocks noChangeArrowheads="1"/>
              </p:cNvSpPr>
              <p:nvPr/>
            </p:nvSpPr>
            <p:spPr bwMode="auto">
              <a:xfrm rot="-644564">
                <a:off x="1050" y="3198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</p:grpSp>
      <p:grpSp>
        <p:nvGrpSpPr>
          <p:cNvPr id="25" name="Group 196"/>
          <p:cNvGrpSpPr>
            <a:grpSpLocks/>
          </p:cNvGrpSpPr>
          <p:nvPr/>
        </p:nvGrpSpPr>
        <p:grpSpPr bwMode="auto">
          <a:xfrm>
            <a:off x="3734789" y="3367802"/>
            <a:ext cx="405658" cy="284252"/>
            <a:chOff x="3035" y="3046"/>
            <a:chExt cx="227" cy="281"/>
          </a:xfrm>
        </p:grpSpPr>
        <p:pic>
          <p:nvPicPr>
            <p:cNvPr id="11329" name="Picture 281" descr="npo00005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099" y="3046"/>
              <a:ext cx="143" cy="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330" name="Text Box 105"/>
            <p:cNvSpPr txBox="1">
              <a:spLocks noChangeArrowheads="1"/>
            </p:cNvSpPr>
            <p:nvPr/>
          </p:nvSpPr>
          <p:spPr bwMode="auto">
            <a:xfrm>
              <a:off x="3035" y="3114"/>
              <a:ext cx="2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en-US" altLang="zh-CN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</p:grpSp>
      <p:grpSp>
        <p:nvGrpSpPr>
          <p:cNvPr id="26" name="Group 106"/>
          <p:cNvGrpSpPr>
            <a:grpSpLocks/>
          </p:cNvGrpSpPr>
          <p:nvPr/>
        </p:nvGrpSpPr>
        <p:grpSpPr bwMode="auto">
          <a:xfrm flipH="1">
            <a:off x="4806996" y="2738550"/>
            <a:ext cx="243037" cy="170956"/>
            <a:chOff x="3515" y="1050"/>
            <a:chExt cx="136" cy="214"/>
          </a:xfrm>
        </p:grpSpPr>
        <p:sp>
          <p:nvSpPr>
            <p:cNvPr id="11322" name="Rectangle 107"/>
            <p:cNvSpPr>
              <a:spLocks noChangeArrowheads="1"/>
            </p:cNvSpPr>
            <p:nvPr/>
          </p:nvSpPr>
          <p:spPr bwMode="auto">
            <a:xfrm flipH="1">
              <a:off x="3524" y="1050"/>
              <a:ext cx="17" cy="2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23" name="Rectangle 108"/>
            <p:cNvSpPr>
              <a:spLocks noChangeArrowheads="1"/>
            </p:cNvSpPr>
            <p:nvPr/>
          </p:nvSpPr>
          <p:spPr bwMode="auto">
            <a:xfrm flipH="1">
              <a:off x="3515" y="1207"/>
              <a:ext cx="95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24" name="Rectangle 109"/>
            <p:cNvSpPr>
              <a:spLocks noChangeArrowheads="1"/>
            </p:cNvSpPr>
            <p:nvPr/>
          </p:nvSpPr>
          <p:spPr bwMode="auto">
            <a:xfrm flipH="1">
              <a:off x="3515" y="1117"/>
              <a:ext cx="60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27" name="Group 110"/>
            <p:cNvGrpSpPr>
              <a:grpSpLocks/>
            </p:cNvGrpSpPr>
            <p:nvPr/>
          </p:nvGrpSpPr>
          <p:grpSpPr bwMode="auto">
            <a:xfrm>
              <a:off x="3560" y="1071"/>
              <a:ext cx="91" cy="183"/>
              <a:chOff x="866" y="2283"/>
              <a:chExt cx="416" cy="969"/>
            </a:xfrm>
          </p:grpSpPr>
          <p:sp>
            <p:nvSpPr>
              <p:cNvPr id="11326" name="Rectangle 111"/>
              <p:cNvSpPr>
                <a:spLocks noChangeArrowheads="1"/>
              </p:cNvSpPr>
              <p:nvPr/>
            </p:nvSpPr>
            <p:spPr bwMode="auto">
              <a:xfrm rot="4744762">
                <a:off x="598" y="2682"/>
                <a:ext cx="950" cy="17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27" name="Rectangle 112"/>
              <p:cNvSpPr>
                <a:spLocks noChangeArrowheads="1"/>
              </p:cNvSpPr>
              <p:nvPr/>
            </p:nvSpPr>
            <p:spPr bwMode="auto">
              <a:xfrm rot="-644564">
                <a:off x="866" y="2283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28" name="Rectangle 113"/>
              <p:cNvSpPr>
                <a:spLocks noChangeArrowheads="1"/>
              </p:cNvSpPr>
              <p:nvPr/>
            </p:nvSpPr>
            <p:spPr bwMode="auto">
              <a:xfrm rot="-644564">
                <a:off x="1050" y="3198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</p:grpSp>
      <p:grpSp>
        <p:nvGrpSpPr>
          <p:cNvPr id="28" name="Group 114"/>
          <p:cNvGrpSpPr>
            <a:grpSpLocks/>
          </p:cNvGrpSpPr>
          <p:nvPr/>
        </p:nvGrpSpPr>
        <p:grpSpPr bwMode="auto">
          <a:xfrm>
            <a:off x="4649736" y="2879159"/>
            <a:ext cx="162620" cy="137573"/>
            <a:chOff x="3651" y="1162"/>
            <a:chExt cx="107" cy="214"/>
          </a:xfrm>
        </p:grpSpPr>
        <p:sp>
          <p:nvSpPr>
            <p:cNvPr id="11315" name="Rectangle 115"/>
            <p:cNvSpPr>
              <a:spLocks noChangeArrowheads="1"/>
            </p:cNvSpPr>
            <p:nvPr/>
          </p:nvSpPr>
          <p:spPr bwMode="auto">
            <a:xfrm flipH="1">
              <a:off x="3660" y="1162"/>
              <a:ext cx="17" cy="214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16" name="Rectangle 116"/>
            <p:cNvSpPr>
              <a:spLocks noChangeArrowheads="1"/>
            </p:cNvSpPr>
            <p:nvPr/>
          </p:nvSpPr>
          <p:spPr bwMode="auto">
            <a:xfrm flipH="1">
              <a:off x="3651" y="1222"/>
              <a:ext cx="95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sp>
          <p:nvSpPr>
            <p:cNvPr id="11317" name="Rectangle 117"/>
            <p:cNvSpPr>
              <a:spLocks noChangeArrowheads="1"/>
            </p:cNvSpPr>
            <p:nvPr/>
          </p:nvSpPr>
          <p:spPr bwMode="auto">
            <a:xfrm flipH="1">
              <a:off x="3651" y="1307"/>
              <a:ext cx="60" cy="9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sz="1200" dirty="0">
                <a:latin typeface="Arial Unicode MS" pitchFamily="34" charset="-122"/>
                <a:ea typeface="Arial Unicode MS" pitchFamily="34" charset="-122"/>
              </a:endParaRPr>
            </a:p>
          </p:txBody>
        </p:sp>
        <p:grpSp>
          <p:nvGrpSpPr>
            <p:cNvPr id="29" name="Group 118"/>
            <p:cNvGrpSpPr>
              <a:grpSpLocks/>
            </p:cNvGrpSpPr>
            <p:nvPr/>
          </p:nvGrpSpPr>
          <p:grpSpPr bwMode="auto">
            <a:xfrm flipH="1">
              <a:off x="3679" y="1185"/>
              <a:ext cx="79" cy="183"/>
              <a:chOff x="866" y="2283"/>
              <a:chExt cx="416" cy="969"/>
            </a:xfrm>
          </p:grpSpPr>
          <p:sp>
            <p:nvSpPr>
              <p:cNvPr id="11319" name="Rectangle 119"/>
              <p:cNvSpPr>
                <a:spLocks noChangeArrowheads="1"/>
              </p:cNvSpPr>
              <p:nvPr/>
            </p:nvSpPr>
            <p:spPr bwMode="auto">
              <a:xfrm rot="4744762">
                <a:off x="598" y="2682"/>
                <a:ext cx="950" cy="178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20" name="Rectangle 120"/>
              <p:cNvSpPr>
                <a:spLocks noChangeArrowheads="1"/>
              </p:cNvSpPr>
              <p:nvPr/>
            </p:nvSpPr>
            <p:spPr bwMode="auto">
              <a:xfrm rot="-644564">
                <a:off x="866" y="2283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  <p:sp>
            <p:nvSpPr>
              <p:cNvPr id="11321" name="Rectangle 121"/>
              <p:cNvSpPr>
                <a:spLocks noChangeArrowheads="1"/>
              </p:cNvSpPr>
              <p:nvPr/>
            </p:nvSpPr>
            <p:spPr bwMode="auto">
              <a:xfrm rot="-644564">
                <a:off x="1050" y="3198"/>
                <a:ext cx="232" cy="54"/>
              </a:xfrm>
              <a:prstGeom prst="rect">
                <a:avLst/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sz="1200" dirty="0">
                  <a:latin typeface="Arial Unicode MS" pitchFamily="34" charset="-122"/>
                  <a:ea typeface="Arial Unicode MS" pitchFamily="34" charset="-122"/>
                </a:endParaRPr>
              </a:p>
            </p:txBody>
          </p:sp>
        </p:grpSp>
      </p:grpSp>
      <p:grpSp>
        <p:nvGrpSpPr>
          <p:cNvPr id="30" name="Group 215"/>
          <p:cNvGrpSpPr>
            <a:grpSpLocks/>
          </p:cNvGrpSpPr>
          <p:nvPr/>
        </p:nvGrpSpPr>
        <p:grpSpPr bwMode="auto">
          <a:xfrm>
            <a:off x="4814146" y="2933824"/>
            <a:ext cx="405658" cy="284252"/>
            <a:chOff x="3639" y="2617"/>
            <a:chExt cx="227" cy="281"/>
          </a:xfrm>
        </p:grpSpPr>
        <p:pic>
          <p:nvPicPr>
            <p:cNvPr id="11313" name="Picture 2" descr="npo00005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86" y="2617"/>
              <a:ext cx="143" cy="1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314" name="Text Box 124"/>
            <p:cNvSpPr txBox="1">
              <a:spLocks noChangeArrowheads="1"/>
            </p:cNvSpPr>
            <p:nvPr/>
          </p:nvSpPr>
          <p:spPr bwMode="auto">
            <a:xfrm>
              <a:off x="3639" y="2685"/>
              <a:ext cx="2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kumimoji="0" lang="en-US" altLang="zh-CN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Unicode MS" pitchFamily="34" charset="-122"/>
                  <a:ea typeface="Arial Unicode MS" pitchFamily="34" charset="-122"/>
                </a:rPr>
                <a:t>RRU</a:t>
              </a:r>
            </a:p>
          </p:txBody>
        </p:sp>
      </p:grpSp>
      <p:cxnSp>
        <p:nvCxnSpPr>
          <p:cNvPr id="11294" name="AutoShape 125"/>
          <p:cNvCxnSpPr>
            <a:cxnSpLocks noChangeShapeType="1"/>
            <a:stCxn id="11281" idx="1"/>
          </p:cNvCxnSpPr>
          <p:nvPr/>
        </p:nvCxnSpPr>
        <p:spPr bwMode="auto">
          <a:xfrm rot="10800000">
            <a:off x="3566809" y="1869610"/>
            <a:ext cx="214428" cy="378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11295" name="AutoShape 126"/>
          <p:cNvCxnSpPr>
            <a:cxnSpLocks noChangeShapeType="1"/>
          </p:cNvCxnSpPr>
          <p:nvPr/>
        </p:nvCxnSpPr>
        <p:spPr bwMode="auto">
          <a:xfrm rot="16200000" flipH="1">
            <a:off x="3413772" y="2203873"/>
            <a:ext cx="294945" cy="123066"/>
          </a:xfrm>
          <a:prstGeom prst="bentConnector2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sp>
        <p:nvSpPr>
          <p:cNvPr id="11296" name="AutoShape 127"/>
          <p:cNvSpPr>
            <a:spLocks noChangeArrowheads="1"/>
          </p:cNvSpPr>
          <p:nvPr/>
        </p:nvSpPr>
        <p:spPr bwMode="auto">
          <a:xfrm>
            <a:off x="700398" y="1257610"/>
            <a:ext cx="2108703" cy="917496"/>
          </a:xfrm>
          <a:prstGeom prst="wedgeRoundRectCallout">
            <a:avLst>
              <a:gd name="adj1" fmla="val 84324"/>
              <a:gd name="adj2" fmla="val 8087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297" name="AutoShape 128"/>
          <p:cNvSpPr>
            <a:spLocks noChangeArrowheads="1"/>
          </p:cNvSpPr>
          <p:nvPr/>
        </p:nvSpPr>
        <p:spPr bwMode="auto">
          <a:xfrm>
            <a:off x="6213394" y="1049225"/>
            <a:ext cx="2108703" cy="779922"/>
          </a:xfrm>
          <a:prstGeom prst="wedgeRoundRectCallout">
            <a:avLst>
              <a:gd name="adj1" fmla="val -130083"/>
              <a:gd name="adj2" fmla="val 1223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298" name="AutoShape 129"/>
          <p:cNvSpPr>
            <a:spLocks noChangeArrowheads="1"/>
          </p:cNvSpPr>
          <p:nvPr/>
        </p:nvSpPr>
        <p:spPr bwMode="auto">
          <a:xfrm>
            <a:off x="6350995" y="2117933"/>
            <a:ext cx="1946082" cy="1571494"/>
          </a:xfrm>
          <a:prstGeom prst="wedgeRoundRectCallout">
            <a:avLst>
              <a:gd name="adj1" fmla="val -122361"/>
              <a:gd name="adj2" fmla="val -254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299" name="AutoShape 130"/>
          <p:cNvSpPr>
            <a:spLocks noChangeArrowheads="1"/>
          </p:cNvSpPr>
          <p:nvPr/>
        </p:nvSpPr>
        <p:spPr bwMode="auto">
          <a:xfrm>
            <a:off x="1259653" y="2725400"/>
            <a:ext cx="1452957" cy="1152214"/>
          </a:xfrm>
          <a:prstGeom prst="wedgeRoundRectCallout">
            <a:avLst>
              <a:gd name="adj1" fmla="val 137754"/>
              <a:gd name="adj2" fmla="val -139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301" name="AutoShape 132"/>
          <p:cNvSpPr>
            <a:spLocks noChangeArrowheads="1"/>
          </p:cNvSpPr>
          <p:nvPr/>
        </p:nvSpPr>
        <p:spPr bwMode="auto">
          <a:xfrm>
            <a:off x="4024286" y="1057318"/>
            <a:ext cx="1701259" cy="585736"/>
          </a:xfrm>
          <a:prstGeom prst="wedgeRoundRectCallout">
            <a:avLst>
              <a:gd name="adj1" fmla="val -44930"/>
              <a:gd name="adj2" fmla="val 126896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66700" indent="-266700">
              <a:buClr>
                <a:srgbClr val="0066FF"/>
              </a:buClr>
              <a:buSzPct val="80000"/>
            </a:pPr>
            <a:endParaRPr lang="zh-CN" altLang="zh-CN" dirty="0">
              <a:latin typeface="Arial Unicode MS" pitchFamily="34" charset="-122"/>
              <a:ea typeface="Arial Unicode MS" pitchFamily="34" charset="-122"/>
            </a:endParaRPr>
          </a:p>
        </p:txBody>
      </p:sp>
      <p:cxnSp>
        <p:nvCxnSpPr>
          <p:cNvPr id="11303" name="AutoShape 134"/>
          <p:cNvCxnSpPr>
            <a:cxnSpLocks noChangeShapeType="1"/>
            <a:stCxn id="11281" idx="3"/>
          </p:cNvCxnSpPr>
          <p:nvPr/>
        </p:nvCxnSpPr>
        <p:spPr bwMode="auto">
          <a:xfrm>
            <a:off x="4142230" y="1907424"/>
            <a:ext cx="411833" cy="611615"/>
          </a:xfrm>
          <a:prstGeom prst="bentConnector2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11304" name="AutoShape 135"/>
          <p:cNvCxnSpPr>
            <a:cxnSpLocks noChangeShapeType="1"/>
          </p:cNvCxnSpPr>
          <p:nvPr/>
        </p:nvCxnSpPr>
        <p:spPr bwMode="auto">
          <a:xfrm rot="16200000" flipH="1">
            <a:off x="3827649" y="2135050"/>
            <a:ext cx="1328682" cy="935433"/>
          </a:xfrm>
          <a:prstGeom prst="bentConnector5">
            <a:avLst>
              <a:gd name="adj1" fmla="val 11839"/>
              <a:gd name="adj2" fmla="val 52057"/>
              <a:gd name="adj3" fmla="val 97449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cxnSp>
        <p:nvCxnSpPr>
          <p:cNvPr id="11305" name="AutoShape 136"/>
          <p:cNvCxnSpPr>
            <a:cxnSpLocks noChangeShapeType="1"/>
          </p:cNvCxnSpPr>
          <p:nvPr/>
        </p:nvCxnSpPr>
        <p:spPr bwMode="auto">
          <a:xfrm rot="5400000">
            <a:off x="4308016" y="2784832"/>
            <a:ext cx="254427" cy="104897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cxnSp>
      <p:sp>
        <p:nvSpPr>
          <p:cNvPr id="11306" name="Rectangle 111"/>
          <p:cNvSpPr>
            <a:spLocks noChangeArrowheads="1"/>
          </p:cNvSpPr>
          <p:nvPr/>
        </p:nvSpPr>
        <p:spPr bwMode="auto">
          <a:xfrm>
            <a:off x="3120040" y="1278859"/>
            <a:ext cx="1011463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altLang="zh-CN" sz="1100" dirty="0" smtClean="0">
                <a:latin typeface="Arial Unicode MS" pitchFamily="34" charset="-122"/>
                <a:ea typeface="Arial Unicode MS" pitchFamily="34" charset="-122"/>
              </a:rPr>
              <a:t>Indoor Coverage</a:t>
            </a:r>
            <a:endParaRPr lang="en-GB" altLang="zh-CN" sz="11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307" name="Rectangle 111"/>
          <p:cNvSpPr>
            <a:spLocks noChangeArrowheads="1"/>
          </p:cNvSpPr>
          <p:nvPr/>
        </p:nvSpPr>
        <p:spPr bwMode="auto">
          <a:xfrm>
            <a:off x="4767429" y="3375782"/>
            <a:ext cx="131704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altLang="zh-CN" sz="1000" dirty="0" smtClean="0">
                <a:latin typeface="Arial Unicode MS" pitchFamily="34" charset="-122"/>
                <a:ea typeface="Arial Unicode MS" pitchFamily="34" charset="-122"/>
              </a:rPr>
              <a:t>Road Coverage</a:t>
            </a:r>
            <a:endParaRPr lang="en-GB" altLang="zh-CN" sz="1000" dirty="0"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309" name="Rectangle 140"/>
          <p:cNvSpPr>
            <a:spLocks noChangeArrowheads="1"/>
          </p:cNvSpPr>
          <p:nvPr/>
        </p:nvSpPr>
        <p:spPr bwMode="auto">
          <a:xfrm>
            <a:off x="682866" y="913284"/>
            <a:ext cx="2592990" cy="22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-177800" eaLnBrk="1" hangingPunct="1">
              <a:lnSpc>
                <a:spcPct val="16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r>
              <a:rPr kumimoji="0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</a:rPr>
              <a:t>Main Street Coverage, 30° down tilt</a:t>
            </a:r>
            <a:endParaRPr kumimoji="0"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1311" name="Rectangle 142"/>
          <p:cNvSpPr>
            <a:spLocks noChangeArrowheads="1"/>
          </p:cNvSpPr>
          <p:nvPr/>
        </p:nvSpPr>
        <p:spPr bwMode="auto">
          <a:xfrm>
            <a:off x="6000760" y="3722042"/>
            <a:ext cx="2887730" cy="3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66FF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Cover age of opposite buildings by wide horizontal beam, Horizontal antenna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12" name="Rectangle 143"/>
          <p:cNvSpPr>
            <a:spLocks noChangeArrowheads="1"/>
          </p:cNvSpPr>
          <p:nvPr/>
        </p:nvSpPr>
        <p:spPr bwMode="auto">
          <a:xfrm>
            <a:off x="642911" y="2313692"/>
            <a:ext cx="2594777" cy="33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77800" indent="-177800" eaLnBrk="1" hangingPunct="1">
              <a:lnSpc>
                <a:spcPct val="160000"/>
              </a:lnSpc>
              <a:buClr>
                <a:srgbClr val="0066FF"/>
              </a:buClr>
              <a:buSzPct val="80000"/>
              <a:buFont typeface="Wingdings" pitchFamily="2" charset="2"/>
              <a:buNone/>
            </a:pPr>
            <a:r>
              <a:rPr kumimoji="0"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</a:rPr>
              <a:t>Street Coverage, Low Ant</a:t>
            </a:r>
            <a:endParaRPr kumimoji="0"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62003" y="4290915"/>
            <a:ext cx="8208912" cy="894349"/>
          </a:xfrm>
          <a:prstGeom prst="rect">
            <a:avLst/>
          </a:prstGeom>
          <a:solidFill>
            <a:srgbClr val="0066FF">
              <a:alpha val="20784"/>
            </a:srgbClr>
          </a:solidFill>
          <a:ln w="9525" algn="ctr">
            <a:noFill/>
            <a:miter lim="800000"/>
            <a:headEnd/>
            <a:tailEnd/>
          </a:ln>
          <a:effectLst>
            <a:outerShdw blurRad="177800" dist="50800" dir="5400000" algn="ctr" rotWithShape="0">
              <a:schemeClr val="tx1"/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indent="-342900" algn="ctr" defTabSz="1001713">
              <a:lnSpc>
                <a:spcPct val="140000"/>
              </a:lnSpc>
              <a:buClr>
                <a:schemeClr val="bg1"/>
              </a:buClr>
              <a:buSzPct val="80000"/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Multiple RRUs combine into one super logical cell</a:t>
            </a:r>
          </a:p>
          <a:p>
            <a:pPr marL="0" lvl="1" indent="-342900" algn="ctr" defTabSz="1001713">
              <a:lnSpc>
                <a:spcPct val="140000"/>
              </a:lnSpc>
              <a:buClr>
                <a:schemeClr val="bg1"/>
              </a:buClr>
              <a:buSzPct val="80000"/>
              <a:defRPr/>
            </a:pPr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Baseband sharing solves the indoor and outdoor cooperative problem</a:t>
            </a:r>
          </a:p>
        </p:txBody>
      </p:sp>
      <p:pic>
        <p:nvPicPr>
          <p:cNvPr id="11270" name="Picture 75" descr="npo0002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589" y="1303130"/>
            <a:ext cx="1946082" cy="826453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1300" name="Picture 224" descr="npo000228"/>
          <p:cNvPicPr>
            <a:picLocks noChangeAspect="1" noChangeArrowheads="1"/>
          </p:cNvPicPr>
          <p:nvPr/>
        </p:nvPicPr>
        <p:blipFill rotWithShape="1">
          <a:blip r:embed="rId14"/>
          <a:srcRect b="586"/>
          <a:stretch/>
        </p:blipFill>
        <p:spPr bwMode="auto">
          <a:xfrm>
            <a:off x="4104690" y="1081596"/>
            <a:ext cx="1540426" cy="49002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1271" name="Picture 5" descr="npo0002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08106" y="1065421"/>
            <a:ext cx="1946082" cy="73440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1275" name="Picture 84" descr="npo00021d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470726" y="2146732"/>
            <a:ext cx="1688750" cy="150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6" descr="npo0002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89856" y="2850968"/>
            <a:ext cx="1188379" cy="9185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</p:pic>
      <p:sp>
        <p:nvSpPr>
          <p:cNvPr id="142" name="标题 19"/>
          <p:cNvSpPr txBox="1">
            <a:spLocks/>
          </p:cNvSpPr>
          <p:nvPr/>
        </p:nvSpPr>
        <p:spPr bwMode="auto">
          <a:xfrm>
            <a:off x="107950" y="178575"/>
            <a:ext cx="90360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+mj-cs"/>
            </a:endParaRPr>
          </a:p>
        </p:txBody>
      </p:sp>
      <p:sp>
        <p:nvSpPr>
          <p:cNvPr id="143" name="标题 142"/>
          <p:cNvSpPr>
            <a:spLocks noGrp="1"/>
          </p:cNvSpPr>
          <p:nvPr>
            <p:ph type="title"/>
          </p:nvPr>
        </p:nvSpPr>
        <p:spPr>
          <a:xfrm>
            <a:off x="-71470" y="216958"/>
            <a:ext cx="9393272" cy="539750"/>
          </a:xfrm>
        </p:spPr>
        <p:txBody>
          <a:bodyPr/>
          <a:lstStyle/>
          <a:p>
            <a:r>
              <a:rPr lang="en-US" altLang="zh-CN" sz="2400" dirty="0" smtClean="0"/>
              <a:t>C-RAN Dalian Optimizes Performance in 3D Coverage Scenario</a:t>
            </a:r>
            <a:endParaRPr lang="zh-CN" altLang="en-US" sz="2400" dirty="0"/>
          </a:p>
        </p:txBody>
      </p:sp>
      <p:sp>
        <p:nvSpPr>
          <p:cNvPr id="144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18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2"/>
          <p:cNvGrpSpPr>
            <a:grpSpLocks/>
          </p:cNvGrpSpPr>
          <p:nvPr/>
        </p:nvGrpSpPr>
        <p:grpSpPr bwMode="auto">
          <a:xfrm>
            <a:off x="5500701" y="3071815"/>
            <a:ext cx="3357557" cy="2286002"/>
            <a:chOff x="5409774" y="3537892"/>
            <a:chExt cx="3662789" cy="2891483"/>
          </a:xfrm>
        </p:grpSpPr>
        <p:sp>
          <p:nvSpPr>
            <p:cNvPr id="58" name="Oval 4"/>
            <p:cNvSpPr>
              <a:spLocks noChangeArrowheads="1"/>
            </p:cNvSpPr>
            <p:nvPr/>
          </p:nvSpPr>
          <p:spPr bwMode="auto">
            <a:xfrm>
              <a:off x="5643563" y="3874230"/>
              <a:ext cx="3429000" cy="1358728"/>
            </a:xfrm>
            <a:prstGeom prst="ellipse">
              <a:avLst/>
            </a:prstGeom>
            <a:noFill/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64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7613" y="5475288"/>
              <a:ext cx="1397000" cy="95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6081713" y="3976688"/>
              <a:ext cx="2625725" cy="1042987"/>
              <a:chOff x="3496" y="1066"/>
              <a:chExt cx="2115" cy="908"/>
            </a:xfrm>
          </p:grpSpPr>
          <p:sp>
            <p:nvSpPr>
              <p:cNvPr id="316422" name="AutoShape 76"/>
              <p:cNvSpPr>
                <a:spLocks noChangeArrowheads="1"/>
              </p:cNvSpPr>
              <p:nvPr/>
            </p:nvSpPr>
            <p:spPr bwMode="auto">
              <a:xfrm>
                <a:off x="4296" y="1366"/>
                <a:ext cx="529" cy="310"/>
              </a:xfrm>
              <a:prstGeom prst="hexagon">
                <a:avLst>
                  <a:gd name="adj" fmla="val 42843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3" name="AutoShape 77"/>
              <p:cNvSpPr>
                <a:spLocks noChangeArrowheads="1"/>
              </p:cNvSpPr>
              <p:nvPr/>
            </p:nvSpPr>
            <p:spPr bwMode="auto">
              <a:xfrm>
                <a:off x="4679" y="1525"/>
                <a:ext cx="529" cy="310"/>
              </a:xfrm>
              <a:prstGeom prst="hexagon">
                <a:avLst>
                  <a:gd name="adj" fmla="val 42843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4" name="AutoShape 78"/>
              <p:cNvSpPr>
                <a:spLocks noChangeArrowheads="1"/>
              </p:cNvSpPr>
              <p:nvPr/>
            </p:nvSpPr>
            <p:spPr bwMode="auto">
              <a:xfrm>
                <a:off x="4287" y="1665"/>
                <a:ext cx="529" cy="309"/>
              </a:xfrm>
              <a:prstGeom prst="hexagon">
                <a:avLst>
                  <a:gd name="adj" fmla="val 42982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5" name="AutoShape 79"/>
              <p:cNvSpPr>
                <a:spLocks noChangeArrowheads="1"/>
              </p:cNvSpPr>
              <p:nvPr/>
            </p:nvSpPr>
            <p:spPr bwMode="auto">
              <a:xfrm>
                <a:off x="3904" y="1518"/>
                <a:ext cx="529" cy="309"/>
              </a:xfrm>
              <a:prstGeom prst="hexagon">
                <a:avLst>
                  <a:gd name="adj" fmla="val 42982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6" name="AutoShape 80"/>
              <p:cNvSpPr>
                <a:spLocks noChangeArrowheads="1"/>
              </p:cNvSpPr>
              <p:nvPr/>
            </p:nvSpPr>
            <p:spPr bwMode="auto">
              <a:xfrm>
                <a:off x="4687" y="1227"/>
                <a:ext cx="530" cy="309"/>
              </a:xfrm>
              <a:prstGeom prst="hexagon">
                <a:avLst>
                  <a:gd name="adj" fmla="val 43063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7" name="AutoShape 81"/>
              <p:cNvSpPr>
                <a:spLocks noChangeArrowheads="1"/>
              </p:cNvSpPr>
              <p:nvPr/>
            </p:nvSpPr>
            <p:spPr bwMode="auto">
              <a:xfrm>
                <a:off x="4304" y="1066"/>
                <a:ext cx="529" cy="310"/>
              </a:xfrm>
              <a:prstGeom prst="hexagon">
                <a:avLst>
                  <a:gd name="adj" fmla="val 42843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8" name="AutoShape 82"/>
              <p:cNvSpPr>
                <a:spLocks noChangeArrowheads="1"/>
              </p:cNvSpPr>
              <p:nvPr/>
            </p:nvSpPr>
            <p:spPr bwMode="auto">
              <a:xfrm>
                <a:off x="3898" y="1219"/>
                <a:ext cx="529" cy="309"/>
              </a:xfrm>
              <a:prstGeom prst="hexagon">
                <a:avLst>
                  <a:gd name="adj" fmla="val 42982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29" name="AutoShape 80"/>
              <p:cNvSpPr>
                <a:spLocks noChangeArrowheads="1"/>
              </p:cNvSpPr>
              <p:nvPr/>
            </p:nvSpPr>
            <p:spPr bwMode="auto">
              <a:xfrm>
                <a:off x="5081" y="1380"/>
                <a:ext cx="530" cy="309"/>
              </a:xfrm>
              <a:prstGeom prst="hexagon">
                <a:avLst>
                  <a:gd name="adj" fmla="val 43063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30" name="矩形 114"/>
              <p:cNvSpPr>
                <a:spLocks noChangeArrowheads="1"/>
              </p:cNvSpPr>
              <p:nvPr/>
            </p:nvSpPr>
            <p:spPr bwMode="auto">
              <a:xfrm>
                <a:off x="4381" y="1118"/>
                <a:ext cx="392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1" name="矩形 114"/>
              <p:cNvSpPr>
                <a:spLocks noChangeArrowheads="1"/>
              </p:cNvSpPr>
              <p:nvPr/>
            </p:nvSpPr>
            <p:spPr bwMode="auto">
              <a:xfrm>
                <a:off x="4754" y="1271"/>
                <a:ext cx="394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2" name="矩形 114"/>
              <p:cNvSpPr>
                <a:spLocks noChangeArrowheads="1"/>
              </p:cNvSpPr>
              <p:nvPr/>
            </p:nvSpPr>
            <p:spPr bwMode="auto">
              <a:xfrm>
                <a:off x="3976" y="1281"/>
                <a:ext cx="393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3" name="矩形 114"/>
              <p:cNvSpPr>
                <a:spLocks noChangeArrowheads="1"/>
              </p:cNvSpPr>
              <p:nvPr/>
            </p:nvSpPr>
            <p:spPr bwMode="auto">
              <a:xfrm>
                <a:off x="5146" y="1417"/>
                <a:ext cx="392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4" name="矩形 114"/>
              <p:cNvSpPr>
                <a:spLocks noChangeArrowheads="1"/>
              </p:cNvSpPr>
              <p:nvPr/>
            </p:nvSpPr>
            <p:spPr bwMode="auto">
              <a:xfrm>
                <a:off x="4360" y="1418"/>
                <a:ext cx="394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5" name="矩形 114"/>
              <p:cNvSpPr>
                <a:spLocks noChangeArrowheads="1"/>
              </p:cNvSpPr>
              <p:nvPr/>
            </p:nvSpPr>
            <p:spPr bwMode="auto">
              <a:xfrm>
                <a:off x="4759" y="1677"/>
                <a:ext cx="394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6" name="矩形 114"/>
              <p:cNvSpPr>
                <a:spLocks noChangeArrowheads="1"/>
              </p:cNvSpPr>
              <p:nvPr/>
            </p:nvSpPr>
            <p:spPr bwMode="auto">
              <a:xfrm>
                <a:off x="3972" y="1567"/>
                <a:ext cx="395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7" name="矩形 114"/>
              <p:cNvSpPr>
                <a:spLocks noChangeArrowheads="1"/>
              </p:cNvSpPr>
              <p:nvPr/>
            </p:nvSpPr>
            <p:spPr bwMode="auto">
              <a:xfrm>
                <a:off x="4360" y="1725"/>
                <a:ext cx="394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  <p:sp>
            <p:nvSpPr>
              <p:cNvPr id="316438" name="AutoShape 78"/>
              <p:cNvSpPr>
                <a:spLocks noChangeArrowheads="1"/>
              </p:cNvSpPr>
              <p:nvPr/>
            </p:nvSpPr>
            <p:spPr bwMode="auto">
              <a:xfrm>
                <a:off x="3496" y="1366"/>
                <a:ext cx="529" cy="309"/>
              </a:xfrm>
              <a:prstGeom prst="hexagon">
                <a:avLst>
                  <a:gd name="adj" fmla="val 42982"/>
                  <a:gd name="vf" fmla="val 115470"/>
                </a:avLst>
              </a:prstGeom>
              <a:solidFill>
                <a:srgbClr val="FFFF00">
                  <a:alpha val="27058"/>
                </a:srgbClr>
              </a:solidFill>
              <a:ln w="12700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zh-CN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楷体_GB2312" pitchFamily="49" charset="-122"/>
                  <a:cs typeface="Arial" pitchFamily="34" charset="0"/>
                </a:endParaRPr>
              </a:p>
            </p:txBody>
          </p:sp>
          <p:sp>
            <p:nvSpPr>
              <p:cNvPr id="316439" name="矩形 114"/>
              <p:cNvSpPr>
                <a:spLocks noChangeArrowheads="1"/>
              </p:cNvSpPr>
              <p:nvPr/>
            </p:nvSpPr>
            <p:spPr bwMode="auto">
              <a:xfrm>
                <a:off x="3570" y="1427"/>
                <a:ext cx="393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ea typeface="Arial Unicode MS" pitchFamily="34" charset="-122"/>
                    <a:cs typeface="Arial" pitchFamily="34" charset="0"/>
                  </a:rPr>
                  <a:t>S444</a:t>
                </a:r>
              </a:p>
            </p:txBody>
          </p:sp>
        </p:grpSp>
        <p:sp>
          <p:nvSpPr>
            <p:cNvPr id="316440" name="矩形 114"/>
            <p:cNvSpPr>
              <a:spLocks noChangeArrowheads="1"/>
            </p:cNvSpPr>
            <p:nvPr/>
          </p:nvSpPr>
          <p:spPr bwMode="auto">
            <a:xfrm>
              <a:off x="5409774" y="3537892"/>
              <a:ext cx="1939636" cy="38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Jinding Ring </a:t>
              </a:r>
              <a:endPara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5811838" y="5410200"/>
              <a:ext cx="1755775" cy="736600"/>
              <a:chOff x="464" y="2132"/>
              <a:chExt cx="1763" cy="702"/>
            </a:xfrm>
          </p:grpSpPr>
          <p:sp>
            <p:nvSpPr>
              <p:cNvPr id="316442" name="椭圆 15"/>
              <p:cNvSpPr>
                <a:spLocks noChangeArrowheads="1"/>
              </p:cNvSpPr>
              <p:nvPr/>
            </p:nvSpPr>
            <p:spPr bwMode="auto">
              <a:xfrm>
                <a:off x="532" y="2132"/>
                <a:ext cx="1695" cy="632"/>
              </a:xfrm>
              <a:prstGeom prst="ellipse">
                <a:avLst/>
              </a:prstGeom>
              <a:noFill/>
              <a:ln w="2540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533400" indent="-355600" algn="ctr" eaLnBrk="0" hangingPunct="0"/>
                <a:endParaRPr lang="zh-CN" altLang="en-US" sz="1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16443" name="Picture 126" descr="00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4" y="2357"/>
                <a:ext cx="17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44" name="Picture 126" descr="00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69" y="2135"/>
                <a:ext cx="17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45" name="Picture 126" descr="00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3" y="2689"/>
                <a:ext cx="171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6446" name="Picture 7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39075" y="5710238"/>
              <a:ext cx="84613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447" name="Picture 7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35900" y="5922963"/>
              <a:ext cx="846138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88"/>
            <p:cNvGrpSpPr>
              <a:grpSpLocks/>
            </p:cNvGrpSpPr>
            <p:nvPr/>
          </p:nvGrpSpPr>
          <p:grpSpPr bwMode="auto">
            <a:xfrm>
              <a:off x="6926263" y="4841875"/>
              <a:ext cx="153987" cy="550863"/>
              <a:chOff x="3983" y="1744"/>
              <a:chExt cx="124" cy="480"/>
            </a:xfrm>
          </p:grpSpPr>
          <p:sp>
            <p:nvSpPr>
              <p:cNvPr id="316449" name="Line 89"/>
              <p:cNvSpPr>
                <a:spLocks noChangeShapeType="1"/>
              </p:cNvSpPr>
              <p:nvPr/>
            </p:nvSpPr>
            <p:spPr bwMode="auto">
              <a:xfrm flipV="1">
                <a:off x="4035" y="1744"/>
                <a:ext cx="8" cy="48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16450" name="Picture 126" descr="00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83" y="1926"/>
                <a:ext cx="1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6702425" y="4840288"/>
              <a:ext cx="153988" cy="550862"/>
              <a:chOff x="3983" y="1744"/>
              <a:chExt cx="124" cy="480"/>
            </a:xfrm>
          </p:grpSpPr>
          <p:sp>
            <p:nvSpPr>
              <p:cNvPr id="316452" name="Line 93"/>
              <p:cNvSpPr>
                <a:spLocks noChangeShapeType="1"/>
              </p:cNvSpPr>
              <p:nvPr/>
            </p:nvSpPr>
            <p:spPr bwMode="auto">
              <a:xfrm flipV="1">
                <a:off x="4035" y="1744"/>
                <a:ext cx="8" cy="48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16453" name="Picture 126" descr="004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83" y="1926"/>
                <a:ext cx="12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6454" name="Line 85"/>
            <p:cNvSpPr>
              <a:spLocks noChangeShapeType="1"/>
            </p:cNvSpPr>
            <p:nvPr/>
          </p:nvSpPr>
          <p:spPr bwMode="auto">
            <a:xfrm flipH="1">
              <a:off x="7288213" y="5940425"/>
              <a:ext cx="614362" cy="3175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55" name="Line 86"/>
            <p:cNvSpPr>
              <a:spLocks noChangeShapeType="1"/>
            </p:cNvSpPr>
            <p:nvPr/>
          </p:nvSpPr>
          <p:spPr bwMode="auto">
            <a:xfrm flipV="1">
              <a:off x="7288213" y="5888038"/>
              <a:ext cx="614362" cy="33337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6456" name="Picture 126" descr="00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12050" y="5784850"/>
              <a:ext cx="223838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6457" name="标题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9144000" cy="539750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C-RAN Case Study - China Mobile ZhuHai 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6458" name="矩形 95"/>
          <p:cNvSpPr>
            <a:spLocks noChangeArrowheads="1"/>
          </p:cNvSpPr>
          <p:nvPr/>
        </p:nvSpPr>
        <p:spPr bwMode="auto">
          <a:xfrm>
            <a:off x="71436" y="3682243"/>
            <a:ext cx="5643572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kumimoji="0" lang="en-US" altLang="zh-CN" sz="12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 </a:t>
            </a:r>
            <a:r>
              <a:rPr kumimoji="0"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District </a:t>
            </a:r>
            <a:r>
              <a:rPr kumimoji="0" lang="en-US" altLang="zh-CN" sz="1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overview: </a:t>
            </a: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About 30km</a:t>
            </a:r>
            <a:r>
              <a:rPr kumimoji="0" lang="en-US" altLang="zh-CN" sz="1400" b="0" baseline="300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2</a:t>
            </a: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,18 sites (9 new sites, 9 co-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located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with existing GSM sites)</a:t>
            </a:r>
            <a:endParaRPr kumimoji="0" lang="zh-CN" altLang="en-US" sz="1400" b="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 </a:t>
            </a:r>
            <a:r>
              <a:rPr kumimoji="0"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District </a:t>
            </a:r>
            <a:r>
              <a:rPr kumimoji="0" lang="en-US" altLang="zh-CN" sz="14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feature: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Uptown</a:t>
            </a: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, high-tech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part and </a:t>
            </a: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college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park, high data traffic, 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obvious Tidal Traffic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Effect</a:t>
            </a:r>
            <a:endParaRPr kumimoji="0" lang="en-US" altLang="zh-CN" sz="1400" b="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n"/>
            </a:pP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  </a:t>
            </a:r>
            <a:r>
              <a:rPr kumimoji="0" lang="en-US" altLang="zh-CN" sz="1400" b="1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Site feature: </a:t>
            </a:r>
            <a:r>
              <a:rPr lang="en-US" altLang="zh-CN" sz="14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Selected sites are near to the access </a:t>
            </a: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fiber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ring, few excavation and </a:t>
            </a:r>
            <a:r>
              <a:rPr kumimoji="0" lang="en-US" altLang="zh-CN" sz="1400" b="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pipeline </a:t>
            </a:r>
            <a:r>
              <a:rPr kumimoji="0" lang="en-US" altLang="zh-CN" sz="1400" b="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deployment work</a:t>
            </a:r>
            <a:endParaRPr kumimoji="0" lang="en-US" altLang="zh-CN" sz="1400" b="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7" name="组合 55"/>
          <p:cNvGrpSpPr>
            <a:grpSpLocks/>
          </p:cNvGrpSpPr>
          <p:nvPr/>
        </p:nvGrpSpPr>
        <p:grpSpPr bwMode="auto">
          <a:xfrm>
            <a:off x="5572132" y="620910"/>
            <a:ext cx="3286118" cy="2593791"/>
            <a:chOff x="5470414" y="308417"/>
            <a:chExt cx="3751039" cy="3334897"/>
          </a:xfrm>
        </p:grpSpPr>
        <p:pic>
          <p:nvPicPr>
            <p:cNvPr id="31646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11673" y="2643182"/>
              <a:ext cx="160978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715040" y="659927"/>
              <a:ext cx="3357821" cy="1406649"/>
            </a:xfrm>
            <a:prstGeom prst="ellipse">
              <a:avLst/>
            </a:prstGeom>
            <a:noFill/>
            <a:ln w="9525" algn="ctr">
              <a:solidFill>
                <a:srgbClr val="969696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6462" name="Picture 84" descr="Picture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44070" y="741837"/>
              <a:ext cx="358077" cy="193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463" name="AutoShape 76"/>
            <p:cNvSpPr>
              <a:spLocks noChangeArrowheads="1"/>
            </p:cNvSpPr>
            <p:nvPr/>
          </p:nvSpPr>
          <p:spPr bwMode="auto">
            <a:xfrm>
              <a:off x="7407768" y="1186771"/>
              <a:ext cx="615009" cy="367812"/>
            </a:xfrm>
            <a:prstGeom prst="hexagon">
              <a:avLst>
                <a:gd name="adj" fmla="val 31289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64" name="AutoShape 77"/>
            <p:cNvSpPr>
              <a:spLocks noChangeArrowheads="1"/>
            </p:cNvSpPr>
            <p:nvPr/>
          </p:nvSpPr>
          <p:spPr bwMode="auto">
            <a:xfrm>
              <a:off x="7853040" y="1375423"/>
              <a:ext cx="615009" cy="367812"/>
            </a:xfrm>
            <a:prstGeom prst="hexagon">
              <a:avLst>
                <a:gd name="adj" fmla="val 31289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65" name="AutoShape 78"/>
            <p:cNvSpPr>
              <a:spLocks noChangeArrowheads="1"/>
            </p:cNvSpPr>
            <p:nvPr/>
          </p:nvSpPr>
          <p:spPr bwMode="auto">
            <a:xfrm>
              <a:off x="7397305" y="1541532"/>
              <a:ext cx="615009" cy="366625"/>
            </a:xfrm>
            <a:prstGeom prst="hexagon">
              <a:avLst>
                <a:gd name="adj" fmla="val 31290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66" name="AutoShape 79"/>
            <p:cNvSpPr>
              <a:spLocks noChangeArrowheads="1"/>
            </p:cNvSpPr>
            <p:nvPr/>
          </p:nvSpPr>
          <p:spPr bwMode="auto">
            <a:xfrm>
              <a:off x="6952034" y="1367117"/>
              <a:ext cx="615009" cy="366626"/>
            </a:xfrm>
            <a:prstGeom prst="hexagon">
              <a:avLst>
                <a:gd name="adj" fmla="val 31290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67" name="AutoShape 80"/>
            <p:cNvSpPr>
              <a:spLocks noChangeArrowheads="1"/>
            </p:cNvSpPr>
            <p:nvPr/>
          </p:nvSpPr>
          <p:spPr bwMode="auto">
            <a:xfrm>
              <a:off x="7862340" y="1021849"/>
              <a:ext cx="616172" cy="366625"/>
            </a:xfrm>
            <a:prstGeom prst="hexagon">
              <a:avLst>
                <a:gd name="adj" fmla="val 31295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68" name="AutoShape 81"/>
            <p:cNvSpPr>
              <a:spLocks noChangeArrowheads="1"/>
            </p:cNvSpPr>
            <p:nvPr/>
          </p:nvSpPr>
          <p:spPr bwMode="auto">
            <a:xfrm>
              <a:off x="7417069" y="830824"/>
              <a:ext cx="615009" cy="367812"/>
            </a:xfrm>
            <a:prstGeom prst="hexagon">
              <a:avLst>
                <a:gd name="adj" fmla="val 31289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69" name="AutoShape 82"/>
            <p:cNvSpPr>
              <a:spLocks noChangeArrowheads="1"/>
            </p:cNvSpPr>
            <p:nvPr/>
          </p:nvSpPr>
          <p:spPr bwMode="auto">
            <a:xfrm>
              <a:off x="6945058" y="1012357"/>
              <a:ext cx="615009" cy="366625"/>
            </a:xfrm>
            <a:prstGeom prst="hexagon">
              <a:avLst>
                <a:gd name="adj" fmla="val 31290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70" name="AutoShape 79"/>
            <p:cNvSpPr>
              <a:spLocks noChangeArrowheads="1"/>
            </p:cNvSpPr>
            <p:nvPr/>
          </p:nvSpPr>
          <p:spPr bwMode="auto">
            <a:xfrm>
              <a:off x="5961509" y="1001678"/>
              <a:ext cx="1123060" cy="754608"/>
            </a:xfrm>
            <a:prstGeom prst="hexagon">
              <a:avLst>
                <a:gd name="adj" fmla="val 31288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71" name="AutoShape 80"/>
            <p:cNvSpPr>
              <a:spLocks noChangeArrowheads="1"/>
            </p:cNvSpPr>
            <p:nvPr/>
          </p:nvSpPr>
          <p:spPr bwMode="auto">
            <a:xfrm>
              <a:off x="8320400" y="1203382"/>
              <a:ext cx="616172" cy="366626"/>
            </a:xfrm>
            <a:prstGeom prst="hexagon">
              <a:avLst>
                <a:gd name="adj" fmla="val 31294"/>
                <a:gd name="vf" fmla="val 115470"/>
              </a:avLst>
            </a:prstGeom>
            <a:solidFill>
              <a:srgbClr val="D6FDB3">
                <a:alpha val="76077"/>
              </a:srgbClr>
            </a:solidFill>
            <a:ln w="12700">
              <a:solidFill>
                <a:srgbClr val="C0C0C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316472" name="矩形 114"/>
            <p:cNvSpPr>
              <a:spLocks noChangeArrowheads="1"/>
            </p:cNvSpPr>
            <p:nvPr/>
          </p:nvSpPr>
          <p:spPr bwMode="auto">
            <a:xfrm>
              <a:off x="7427496" y="892950"/>
              <a:ext cx="57627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3" name="矩形 114"/>
            <p:cNvSpPr>
              <a:spLocks noChangeArrowheads="1"/>
            </p:cNvSpPr>
            <p:nvPr/>
          </p:nvSpPr>
          <p:spPr bwMode="auto">
            <a:xfrm>
              <a:off x="7940298" y="1074948"/>
              <a:ext cx="54728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4" name="矩形 114"/>
            <p:cNvSpPr>
              <a:spLocks noChangeArrowheads="1"/>
            </p:cNvSpPr>
            <p:nvPr/>
          </p:nvSpPr>
          <p:spPr bwMode="auto">
            <a:xfrm>
              <a:off x="7036062" y="1085153"/>
              <a:ext cx="55452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5" name="矩形 114"/>
            <p:cNvSpPr>
              <a:spLocks noChangeArrowheads="1"/>
            </p:cNvSpPr>
            <p:nvPr/>
          </p:nvSpPr>
          <p:spPr bwMode="auto">
            <a:xfrm>
              <a:off x="8395137" y="1248440"/>
              <a:ext cx="581715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6" name="矩形 114"/>
            <p:cNvSpPr>
              <a:spLocks noChangeArrowheads="1"/>
            </p:cNvSpPr>
            <p:nvPr/>
          </p:nvSpPr>
          <p:spPr bwMode="auto">
            <a:xfrm>
              <a:off x="7481837" y="1250141"/>
              <a:ext cx="51647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7" name="矩形 114"/>
            <p:cNvSpPr>
              <a:spLocks noChangeArrowheads="1"/>
            </p:cNvSpPr>
            <p:nvPr/>
          </p:nvSpPr>
          <p:spPr bwMode="auto">
            <a:xfrm>
              <a:off x="7947547" y="1440643"/>
              <a:ext cx="54003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8" name="矩形 114"/>
            <p:cNvSpPr>
              <a:spLocks noChangeArrowheads="1"/>
            </p:cNvSpPr>
            <p:nvPr/>
          </p:nvSpPr>
          <p:spPr bwMode="auto">
            <a:xfrm>
              <a:off x="7030624" y="1423633"/>
              <a:ext cx="559962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79" name="矩形 114"/>
            <p:cNvSpPr>
              <a:spLocks noChangeArrowheads="1"/>
            </p:cNvSpPr>
            <p:nvPr/>
          </p:nvSpPr>
          <p:spPr bwMode="auto">
            <a:xfrm>
              <a:off x="7481837" y="1612433"/>
              <a:ext cx="51647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sp>
          <p:nvSpPr>
            <p:cNvPr id="316480" name="矩形 114"/>
            <p:cNvSpPr>
              <a:spLocks noChangeArrowheads="1"/>
            </p:cNvSpPr>
            <p:nvPr/>
          </p:nvSpPr>
          <p:spPr bwMode="auto">
            <a:xfrm>
              <a:off x="6271355" y="1018818"/>
              <a:ext cx="585325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8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S444</a:t>
              </a:r>
            </a:p>
          </p:txBody>
        </p:sp>
        <p:grpSp>
          <p:nvGrpSpPr>
            <p:cNvPr id="9" name="Group 151"/>
            <p:cNvGrpSpPr>
              <a:grpSpLocks/>
            </p:cNvGrpSpPr>
            <p:nvPr/>
          </p:nvGrpSpPr>
          <p:grpSpPr bwMode="auto">
            <a:xfrm>
              <a:off x="6064987" y="1260333"/>
              <a:ext cx="227868" cy="237298"/>
              <a:chOff x="4286" y="2115"/>
              <a:chExt cx="454" cy="328"/>
            </a:xfrm>
          </p:grpSpPr>
          <p:pic>
            <p:nvPicPr>
              <p:cNvPr id="316482" name="Picture 15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86" y="2115"/>
                <a:ext cx="99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83" name="Picture 153" descr="P1030200 拷贝1"/>
              <p:cNvPicPr>
                <a:picLocks noChangeAspect="1" noChangeArrowheads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4473" y="2162"/>
                <a:ext cx="267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16484" name="AutoShape 1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78" y="2261"/>
                <a:ext cx="54" cy="137"/>
              </a:xfrm>
              <a:prstGeom prst="curvedConnector4">
                <a:avLst>
                  <a:gd name="adj1" fmla="val -266667"/>
                  <a:gd name="adj2" fmla="val 67884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151"/>
            <p:cNvGrpSpPr>
              <a:grpSpLocks/>
            </p:cNvGrpSpPr>
            <p:nvPr/>
          </p:nvGrpSpPr>
          <p:grpSpPr bwMode="auto">
            <a:xfrm>
              <a:off x="6376567" y="1260333"/>
              <a:ext cx="226706" cy="237298"/>
              <a:chOff x="4286" y="2115"/>
              <a:chExt cx="454" cy="328"/>
            </a:xfrm>
          </p:grpSpPr>
          <p:pic>
            <p:nvPicPr>
              <p:cNvPr id="316486" name="Picture 15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86" y="2115"/>
                <a:ext cx="99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87" name="Picture 153" descr="P1030200 拷贝1"/>
              <p:cNvPicPr>
                <a:picLocks noChangeAspect="1" noChangeArrowheads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4473" y="2162"/>
                <a:ext cx="267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16488" name="AutoShape 1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78" y="2261"/>
                <a:ext cx="54" cy="137"/>
              </a:xfrm>
              <a:prstGeom prst="curvedConnector4">
                <a:avLst>
                  <a:gd name="adj1" fmla="val -266667"/>
                  <a:gd name="adj2" fmla="val 67884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151"/>
            <p:cNvGrpSpPr>
              <a:grpSpLocks/>
            </p:cNvGrpSpPr>
            <p:nvPr/>
          </p:nvGrpSpPr>
          <p:grpSpPr bwMode="auto">
            <a:xfrm>
              <a:off x="6721848" y="1254401"/>
              <a:ext cx="227868" cy="237298"/>
              <a:chOff x="4286" y="2115"/>
              <a:chExt cx="454" cy="328"/>
            </a:xfrm>
          </p:grpSpPr>
          <p:pic>
            <p:nvPicPr>
              <p:cNvPr id="316490" name="Picture 15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86" y="2115"/>
                <a:ext cx="99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6491" name="Picture 153" descr="P1030200 拷贝1"/>
              <p:cNvPicPr>
                <a:picLocks noChangeAspect="1" noChangeArrowheads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4473" y="2162"/>
                <a:ext cx="267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16492" name="AutoShape 1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78" y="2261"/>
                <a:ext cx="54" cy="137"/>
              </a:xfrm>
              <a:prstGeom prst="curvedConnector4">
                <a:avLst>
                  <a:gd name="adj1" fmla="val -266667"/>
                  <a:gd name="adj2" fmla="val 67884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flipH="1">
              <a:off x="6258670" y="1399821"/>
              <a:ext cx="222888" cy="11906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H="1">
              <a:off x="6584848" y="1391316"/>
              <a:ext cx="224700" cy="10205"/>
            </a:xfrm>
            <a:prstGeom prst="line">
              <a:avLst/>
            </a:prstGeom>
            <a:noFill/>
            <a:ln w="22225">
              <a:solidFill>
                <a:srgbClr val="FF9900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>
                  <a:alpha val="80000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95" name="矩形 114"/>
            <p:cNvSpPr>
              <a:spLocks noChangeArrowheads="1"/>
            </p:cNvSpPr>
            <p:nvPr/>
          </p:nvSpPr>
          <p:spPr bwMode="auto">
            <a:xfrm>
              <a:off x="5470414" y="308417"/>
              <a:ext cx="1815724" cy="395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1400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Arial Unicode MS" pitchFamily="34" charset="-122"/>
                  <a:cs typeface="Arial" pitchFamily="34" charset="0"/>
                </a:rPr>
                <a:t>Tangjia Ring</a:t>
              </a:r>
              <a:endParaRPr lang="zh-CN" altLang="en-US" sz="14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316496" name="Line 66"/>
            <p:cNvSpPr>
              <a:spLocks noChangeShapeType="1"/>
            </p:cNvSpPr>
            <p:nvPr/>
          </p:nvSpPr>
          <p:spPr bwMode="auto">
            <a:xfrm flipV="1">
              <a:off x="7893546" y="2788431"/>
              <a:ext cx="1163" cy="68341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97" name="Line 67"/>
            <p:cNvSpPr>
              <a:spLocks noChangeShapeType="1"/>
            </p:cNvSpPr>
            <p:nvPr/>
          </p:nvSpPr>
          <p:spPr bwMode="auto">
            <a:xfrm flipV="1">
              <a:off x="6881116" y="1469155"/>
              <a:ext cx="0" cy="772405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98" name="Line 68"/>
            <p:cNvSpPr>
              <a:spLocks noChangeShapeType="1"/>
            </p:cNvSpPr>
            <p:nvPr/>
          </p:nvSpPr>
          <p:spPr bwMode="auto">
            <a:xfrm flipV="1">
              <a:off x="6203327" y="1479834"/>
              <a:ext cx="9301" cy="888681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6499" name="Picture 7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5271" y="3102353"/>
              <a:ext cx="792885" cy="30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500" name="Picture 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02945" y="3321853"/>
              <a:ext cx="792885" cy="30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501" name="椭圆 15"/>
            <p:cNvSpPr>
              <a:spLocks noChangeArrowheads="1"/>
            </p:cNvSpPr>
            <p:nvPr/>
          </p:nvSpPr>
          <p:spPr bwMode="auto">
            <a:xfrm>
              <a:off x="6055679" y="2204779"/>
              <a:ext cx="1970586" cy="749862"/>
            </a:xfrm>
            <a:prstGeom prst="ellipse">
              <a:avLst/>
            </a:prstGeom>
            <a:noFill/>
            <a:ln w="2540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marL="533400" indent="-355600" algn="ctr" eaLnBrk="0" hangingPunct="0"/>
              <a:endParaRPr lang="zh-CN" altLang="en-US" sz="1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6502" name="Picture 126" descr="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76623" y="2471740"/>
              <a:ext cx="198802" cy="17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503" name="Picture 126" descr="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93800" y="2208339"/>
              <a:ext cx="198803" cy="17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504" name="Picture 126" descr="00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9674" y="2865655"/>
              <a:ext cx="198803" cy="172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505" name="Line 81"/>
            <p:cNvSpPr>
              <a:spLocks noChangeShapeType="1"/>
            </p:cNvSpPr>
            <p:nvPr/>
          </p:nvSpPr>
          <p:spPr bwMode="auto">
            <a:xfrm flipV="1">
              <a:off x="7929586" y="2786058"/>
              <a:ext cx="1162" cy="683418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6506" name="Picture 126" descr="00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92759" y="1829848"/>
              <a:ext cx="144161" cy="12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507" name="Picture 126" descr="00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56863" y="3071810"/>
              <a:ext cx="144161" cy="12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6508" name="Picture 126" descr="00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39385" y="1942565"/>
              <a:ext cx="144161" cy="124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6509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60" y="805656"/>
            <a:ext cx="5394325" cy="262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 bwMode="auto">
          <a:xfrm>
            <a:off x="857224" y="1357303"/>
            <a:ext cx="7715250" cy="33575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en-US" altLang="zh-CN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C-RAN and its benefits,</a:t>
            </a:r>
            <a:r>
              <a:rPr kumimoji="0" lang="en-US" altLang="zh-CN" sz="32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 including from a green perspective </a:t>
            </a:r>
            <a:endParaRPr kumimoji="0" lang="en-US" altLang="zh-CN" sz="32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66FF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en-US" altLang="zh-CN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Highlights and case</a:t>
            </a:r>
            <a:r>
              <a:rPr kumimoji="0" lang="en-US" altLang="zh-CN" sz="32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 studies </a:t>
            </a:r>
            <a:r>
              <a:rPr kumimoji="0" lang="en-US" altLang="zh-CN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Unicode MS" pitchFamily="34" charset="-122"/>
                <a:cs typeface="+mn-cs"/>
              </a:rPr>
              <a:t>of ZTE C-RAN</a:t>
            </a:r>
            <a:endParaRPr kumimoji="0" lang="zh-CN" altLang="en-US" sz="3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rial Unicode MS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142856"/>
            <a:ext cx="9429816" cy="539750"/>
          </a:xfr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lumMod val="65000"/>
                <a:alpha val="4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sz="27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CM </a:t>
            </a:r>
            <a:r>
              <a:rPr lang="en-US" altLang="zh-CN" sz="27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ZhuHai</a:t>
            </a:r>
            <a:r>
              <a:rPr lang="en-US" altLang="zh-CN" sz="27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Baseband pool reduces 50% BP Resource</a:t>
            </a:r>
            <a:endParaRPr lang="zh-CN" altLang="en-US" sz="27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8273" y="1000112"/>
            <a:ext cx="2222002" cy="133880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563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1026126"/>
            <a:ext cx="2346098" cy="132602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6328" name="Oval 7"/>
          <p:cNvSpPr>
            <a:spLocks noChangeArrowheads="1"/>
          </p:cNvSpPr>
          <p:nvPr/>
        </p:nvSpPr>
        <p:spPr bwMode="gray">
          <a:xfrm>
            <a:off x="3278188" y="2385219"/>
            <a:ext cx="2582862" cy="1008063"/>
          </a:xfrm>
          <a:prstGeom prst="ellipse">
            <a:avLst/>
          </a:prstGeom>
          <a:gradFill rotWithShape="1">
            <a:gsLst>
              <a:gs pos="0">
                <a:srgbClr val="DBE9F5"/>
              </a:gs>
              <a:gs pos="100000">
                <a:srgbClr val="92BCE2"/>
              </a:gs>
            </a:gsLst>
            <a:path path="shape">
              <a:fillToRect l="50000" t="50000" r="50000" b="50000"/>
            </a:path>
          </a:gradFill>
          <a:ln w="952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b="0" dirty="0">
              <a:solidFill>
                <a:schemeClr val="tx1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6329" name="Oval 6"/>
          <p:cNvSpPr>
            <a:spLocks noChangeArrowheads="1"/>
          </p:cNvSpPr>
          <p:nvPr/>
        </p:nvSpPr>
        <p:spPr bwMode="ltGray">
          <a:xfrm>
            <a:off x="3571868" y="2538693"/>
            <a:ext cx="831850" cy="390261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zh-CN" sz="1100" b="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27</a:t>
            </a:r>
            <a:r>
              <a:rPr lang="zh-CN" altLang="en-US" sz="1100" b="0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100" b="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carriers</a:t>
            </a:r>
            <a:endParaRPr lang="zh-CN" altLang="en-US" sz="1100" b="0" dirty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1100" b="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static</a:t>
            </a:r>
            <a:endParaRPr lang="zh-CN" altLang="en-US" sz="1100" b="0" dirty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6330" name="Oval 6"/>
          <p:cNvSpPr>
            <a:spLocks noChangeArrowheads="1"/>
          </p:cNvSpPr>
          <p:nvPr/>
        </p:nvSpPr>
        <p:spPr bwMode="ltGray">
          <a:xfrm>
            <a:off x="4745044" y="2528146"/>
            <a:ext cx="827088" cy="390261"/>
          </a:xfrm>
          <a:prstGeom prst="ellipse">
            <a:avLst/>
          </a:prstGeom>
          <a:solidFill>
            <a:schemeClr val="tx2">
              <a:lumMod val="50000"/>
            </a:schemeClr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27</a:t>
            </a:r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carriers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lvl="0" algn="ctr" eaLnBrk="0" hangingPunct="0"/>
            <a:r>
              <a:rPr lang="en-US" altLang="zh-CN" sz="1100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static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1642" y="1690688"/>
            <a:ext cx="1489074" cy="865188"/>
            <a:chOff x="823" y="1354"/>
            <a:chExt cx="938" cy="654"/>
          </a:xfrm>
        </p:grpSpPr>
        <p:sp>
          <p:nvSpPr>
            <p:cNvPr id="75" name="六边形 127"/>
            <p:cNvSpPr/>
            <p:nvPr/>
          </p:nvSpPr>
          <p:spPr bwMode="auto">
            <a:xfrm>
              <a:off x="1258" y="1354"/>
              <a:ext cx="495" cy="315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400" b="0" dirty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76" name="六边形 128"/>
            <p:cNvSpPr/>
            <p:nvPr/>
          </p:nvSpPr>
          <p:spPr bwMode="auto">
            <a:xfrm>
              <a:off x="823" y="1534"/>
              <a:ext cx="495" cy="315"/>
            </a:xfrm>
            <a:prstGeom prst="hexagon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400" b="0" dirty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77" name="六边形 129"/>
            <p:cNvSpPr/>
            <p:nvPr/>
          </p:nvSpPr>
          <p:spPr bwMode="auto">
            <a:xfrm>
              <a:off x="1266" y="1693"/>
              <a:ext cx="495" cy="315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400" b="0" dirty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6262694" y="1690688"/>
            <a:ext cx="1497012" cy="865188"/>
            <a:chOff x="818" y="1354"/>
            <a:chExt cx="943" cy="654"/>
          </a:xfrm>
        </p:grpSpPr>
        <p:sp>
          <p:nvSpPr>
            <p:cNvPr id="79" name="六边形 78"/>
            <p:cNvSpPr/>
            <p:nvPr/>
          </p:nvSpPr>
          <p:spPr bwMode="auto">
            <a:xfrm>
              <a:off x="1258" y="1354"/>
              <a:ext cx="495" cy="315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400" b="0" dirty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80" name="六边形 79"/>
            <p:cNvSpPr/>
            <p:nvPr/>
          </p:nvSpPr>
          <p:spPr bwMode="auto">
            <a:xfrm>
              <a:off x="818" y="1534"/>
              <a:ext cx="495" cy="315"/>
            </a:xfrm>
            <a:prstGeom prst="hexagon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400" b="0" dirty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  <p:sp>
          <p:nvSpPr>
            <p:cNvPr id="81" name="六边形 80"/>
            <p:cNvSpPr/>
            <p:nvPr/>
          </p:nvSpPr>
          <p:spPr bwMode="auto">
            <a:xfrm>
              <a:off x="1266" y="1693"/>
              <a:ext cx="495" cy="315"/>
            </a:xfrm>
            <a:prstGeom prst="hexago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/>
            <a:p>
              <a:pPr algn="ctr" eaLnBrk="0" hangingPunct="0">
                <a:defRPr/>
              </a:pPr>
              <a:endParaRPr lang="zh-CN" altLang="en-US" sz="1400" b="0" dirty="0">
                <a:solidFill>
                  <a:schemeClr val="tx1"/>
                </a:solidFill>
                <a:latin typeface="Arial" pitchFamily="34" charset="0"/>
                <a:ea typeface="楷体_GB2312" pitchFamily="49" charset="-122"/>
                <a:cs typeface="Arial" pitchFamily="34" charset="0"/>
              </a:endParaRPr>
            </a:p>
          </p:txBody>
        </p:sp>
      </p:grpSp>
      <p:sp>
        <p:nvSpPr>
          <p:cNvPr id="56333" name="Freeform 17"/>
          <p:cNvSpPr>
            <a:spLocks/>
          </p:cNvSpPr>
          <p:nvPr/>
        </p:nvSpPr>
        <p:spPr bwMode="auto">
          <a:xfrm>
            <a:off x="1779588" y="2344208"/>
            <a:ext cx="1524000" cy="369332"/>
          </a:xfrm>
          <a:custGeom>
            <a:avLst/>
            <a:gdLst>
              <a:gd name="T0" fmla="*/ 2147483647 w 976"/>
              <a:gd name="T1" fmla="*/ 2147483647 h 648"/>
              <a:gd name="T2" fmla="*/ 2147483647 w 976"/>
              <a:gd name="T3" fmla="*/ 2147483647 h 648"/>
              <a:gd name="T4" fmla="*/ 2147483647 w 976"/>
              <a:gd name="T5" fmla="*/ 2147483647 h 648"/>
              <a:gd name="T6" fmla="*/ 2147483647 w 976"/>
              <a:gd name="T7" fmla="*/ 2147483647 h 648"/>
              <a:gd name="T8" fmla="*/ 0 w 976"/>
              <a:gd name="T9" fmla="*/ 0 h 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6"/>
              <a:gd name="T16" fmla="*/ 0 h 648"/>
              <a:gd name="T17" fmla="*/ 976 w 976"/>
              <a:gd name="T18" fmla="*/ 648 h 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6" h="648">
                <a:moveTo>
                  <a:pt x="976" y="648"/>
                </a:moveTo>
                <a:cubicBezTo>
                  <a:pt x="936" y="640"/>
                  <a:pt x="809" y="639"/>
                  <a:pt x="736" y="600"/>
                </a:cubicBezTo>
                <a:cubicBezTo>
                  <a:pt x="663" y="561"/>
                  <a:pt x="624" y="465"/>
                  <a:pt x="536" y="416"/>
                </a:cubicBezTo>
                <a:cubicBezTo>
                  <a:pt x="448" y="367"/>
                  <a:pt x="297" y="373"/>
                  <a:pt x="208" y="304"/>
                </a:cubicBezTo>
                <a:cubicBezTo>
                  <a:pt x="119" y="235"/>
                  <a:pt x="59" y="117"/>
                  <a:pt x="0" y="0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35" name="Freeform 23"/>
          <p:cNvSpPr>
            <a:spLocks/>
          </p:cNvSpPr>
          <p:nvPr/>
        </p:nvSpPr>
        <p:spPr bwMode="auto">
          <a:xfrm flipH="1">
            <a:off x="5715000" y="2381250"/>
            <a:ext cx="1549400" cy="369332"/>
          </a:xfrm>
          <a:custGeom>
            <a:avLst/>
            <a:gdLst>
              <a:gd name="T0" fmla="*/ 2147483647 w 976"/>
              <a:gd name="T1" fmla="*/ 2147483647 h 648"/>
              <a:gd name="T2" fmla="*/ 2147483647 w 976"/>
              <a:gd name="T3" fmla="*/ 2147483647 h 648"/>
              <a:gd name="T4" fmla="*/ 2147483647 w 976"/>
              <a:gd name="T5" fmla="*/ 2147483647 h 648"/>
              <a:gd name="T6" fmla="*/ 2147483647 w 976"/>
              <a:gd name="T7" fmla="*/ 2147483647 h 648"/>
              <a:gd name="T8" fmla="*/ 0 w 976"/>
              <a:gd name="T9" fmla="*/ 0 h 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6"/>
              <a:gd name="T16" fmla="*/ 0 h 648"/>
              <a:gd name="T17" fmla="*/ 976 w 976"/>
              <a:gd name="T18" fmla="*/ 648 h 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6" h="648">
                <a:moveTo>
                  <a:pt x="976" y="648"/>
                </a:moveTo>
                <a:cubicBezTo>
                  <a:pt x="936" y="640"/>
                  <a:pt x="809" y="639"/>
                  <a:pt x="736" y="600"/>
                </a:cubicBezTo>
                <a:cubicBezTo>
                  <a:pt x="663" y="561"/>
                  <a:pt x="624" y="465"/>
                  <a:pt x="536" y="416"/>
                </a:cubicBezTo>
                <a:cubicBezTo>
                  <a:pt x="448" y="367"/>
                  <a:pt x="297" y="373"/>
                  <a:pt x="208" y="304"/>
                </a:cubicBezTo>
                <a:cubicBezTo>
                  <a:pt x="119" y="235"/>
                  <a:pt x="59" y="117"/>
                  <a:pt x="0" y="0"/>
                </a:cubicBezTo>
              </a:path>
            </a:pathLst>
          </a:cu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37" name="TextBox 153"/>
          <p:cNvSpPr txBox="1">
            <a:spLocks noChangeArrowheads="1"/>
          </p:cNvSpPr>
          <p:nvPr/>
        </p:nvSpPr>
        <p:spPr bwMode="auto">
          <a:xfrm>
            <a:off x="6869126" y="2611439"/>
            <a:ext cx="1631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12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Residential area</a:t>
            </a:r>
            <a:endParaRPr lang="zh-CN" altLang="en-US" sz="12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6338" name="TextBox 154"/>
          <p:cNvSpPr txBox="1">
            <a:spLocks noChangeArrowheads="1"/>
          </p:cNvSpPr>
          <p:nvPr/>
        </p:nvSpPr>
        <p:spPr bwMode="auto">
          <a:xfrm>
            <a:off x="528282" y="2535388"/>
            <a:ext cx="1552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12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Business district/Campus area</a:t>
            </a:r>
            <a:endParaRPr lang="zh-CN" altLang="en-US" sz="12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6340" name="AutoShape 173"/>
          <p:cNvSpPr>
            <a:spLocks noChangeArrowheads="1"/>
          </p:cNvSpPr>
          <p:nvPr/>
        </p:nvSpPr>
        <p:spPr bwMode="auto">
          <a:xfrm rot="10800000">
            <a:off x="3384587" y="1643054"/>
            <a:ext cx="2116137" cy="437885"/>
          </a:xfrm>
          <a:prstGeom prst="curvedDownArrow">
            <a:avLst>
              <a:gd name="adj1" fmla="val 51235"/>
              <a:gd name="adj2" fmla="val 131779"/>
              <a:gd name="adj3" fmla="val 39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zh-CN" altLang="en-US" sz="1400" b="0" dirty="0">
              <a:solidFill>
                <a:schemeClr val="tx1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6341" name="AutoShape 174"/>
          <p:cNvSpPr>
            <a:spLocks noChangeArrowheads="1"/>
          </p:cNvSpPr>
          <p:nvPr/>
        </p:nvSpPr>
        <p:spPr bwMode="auto">
          <a:xfrm>
            <a:off x="3559175" y="1098021"/>
            <a:ext cx="2160588" cy="439208"/>
          </a:xfrm>
          <a:prstGeom prst="curvedDownArrow">
            <a:avLst>
              <a:gd name="adj1" fmla="val 52153"/>
              <a:gd name="adj2" fmla="val 134141"/>
              <a:gd name="adj3" fmla="val 39500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400" b="0" dirty="0">
              <a:solidFill>
                <a:schemeClr val="tx1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56343" name="Text Box 184"/>
          <p:cNvSpPr txBox="1">
            <a:spLocks noChangeArrowheads="1"/>
          </p:cNvSpPr>
          <p:nvPr/>
        </p:nvSpPr>
        <p:spPr bwMode="auto">
          <a:xfrm>
            <a:off x="3500430" y="1428740"/>
            <a:ext cx="20002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Traffic migration</a:t>
            </a:r>
            <a:endParaRPr lang="zh-CN" altLang="en-US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4" name="Group 137"/>
          <p:cNvGrpSpPr>
            <a:grpSpLocks/>
          </p:cNvGrpSpPr>
          <p:nvPr/>
        </p:nvGrpSpPr>
        <p:grpSpPr bwMode="auto">
          <a:xfrm flipH="1">
            <a:off x="1500166" y="1919552"/>
            <a:ext cx="671513" cy="443177"/>
            <a:chOff x="4286" y="2115"/>
            <a:chExt cx="454" cy="328"/>
          </a:xfrm>
        </p:grpSpPr>
        <p:pic>
          <p:nvPicPr>
            <p:cNvPr id="56379" name="Picture 1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" y="2115"/>
              <a:ext cx="9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80" name="Picture 139" descr="P1030200 拷贝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64"/>
            <a:stretch>
              <a:fillRect/>
            </a:stretch>
          </p:blipFill>
          <p:spPr bwMode="auto">
            <a:xfrm>
              <a:off x="4473" y="2162"/>
              <a:ext cx="26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381" name="AutoShape 140"/>
            <p:cNvCxnSpPr>
              <a:cxnSpLocks noChangeShapeType="1"/>
            </p:cNvCxnSpPr>
            <p:nvPr/>
          </p:nvCxnSpPr>
          <p:spPr bwMode="auto">
            <a:xfrm rot="5400000" flipH="1" flipV="1">
              <a:off x="4378" y="2261"/>
              <a:ext cx="54" cy="137"/>
            </a:xfrm>
            <a:prstGeom prst="curvedConnector4">
              <a:avLst>
                <a:gd name="adj1" fmla="val -266667"/>
                <a:gd name="adj2" fmla="val 678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5" name="Group 137"/>
          <p:cNvGrpSpPr>
            <a:grpSpLocks/>
          </p:cNvGrpSpPr>
          <p:nvPr/>
        </p:nvGrpSpPr>
        <p:grpSpPr bwMode="auto">
          <a:xfrm>
            <a:off x="6864366" y="1919552"/>
            <a:ext cx="671513" cy="443177"/>
            <a:chOff x="4286" y="2115"/>
            <a:chExt cx="454" cy="328"/>
          </a:xfrm>
        </p:grpSpPr>
        <p:pic>
          <p:nvPicPr>
            <p:cNvPr id="56376" name="Picture 13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" y="2115"/>
              <a:ext cx="99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7" name="Picture 139" descr="P1030200 拷贝1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864"/>
            <a:stretch>
              <a:fillRect/>
            </a:stretch>
          </p:blipFill>
          <p:spPr bwMode="auto">
            <a:xfrm>
              <a:off x="4473" y="2162"/>
              <a:ext cx="26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6378" name="AutoShape 140"/>
            <p:cNvCxnSpPr>
              <a:cxnSpLocks noChangeShapeType="1"/>
            </p:cNvCxnSpPr>
            <p:nvPr/>
          </p:nvCxnSpPr>
          <p:spPr bwMode="auto">
            <a:xfrm rot="5400000" flipH="1" flipV="1">
              <a:off x="4378" y="2261"/>
              <a:ext cx="54" cy="137"/>
            </a:xfrm>
            <a:prstGeom prst="curvedConnector4">
              <a:avLst>
                <a:gd name="adj1" fmla="val -266667"/>
                <a:gd name="adj2" fmla="val 6788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0" name="TextBox 154"/>
          <p:cNvSpPr txBox="1">
            <a:spLocks noChangeArrowheads="1"/>
          </p:cNvSpPr>
          <p:nvPr/>
        </p:nvSpPr>
        <p:spPr bwMode="auto">
          <a:xfrm>
            <a:off x="3929058" y="2000244"/>
            <a:ext cx="1276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Daytime</a:t>
            </a:r>
            <a:endParaRPr lang="zh-CN" altLang="en-US" sz="2000" dirty="0">
              <a:solidFill>
                <a:srgbClr val="0070C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11" name="TextBox 154"/>
          <p:cNvSpPr txBox="1">
            <a:spLocks noChangeArrowheads="1"/>
          </p:cNvSpPr>
          <p:nvPr/>
        </p:nvSpPr>
        <p:spPr bwMode="auto">
          <a:xfrm>
            <a:off x="3786211" y="714360"/>
            <a:ext cx="15128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At Night</a:t>
            </a:r>
            <a:endParaRPr lang="zh-CN" altLang="en-US" sz="2000" dirty="0">
              <a:solidFill>
                <a:srgbClr val="0070C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12" name="Oval 6"/>
          <p:cNvSpPr>
            <a:spLocks noChangeArrowheads="1"/>
          </p:cNvSpPr>
          <p:nvPr/>
        </p:nvSpPr>
        <p:spPr bwMode="ltGray">
          <a:xfrm>
            <a:off x="4000496" y="2857500"/>
            <a:ext cx="1193800" cy="51329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altLang="zh-CN" sz="11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54</a:t>
            </a:r>
            <a:r>
              <a:rPr lang="zh-CN" altLang="en-US" sz="1100" dirty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1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carriers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algn="ctr" eaLnBrk="0" hangingPunct="0"/>
            <a:r>
              <a:rPr lang="en-US" altLang="zh-CN" sz="1100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dynamic</a:t>
            </a:r>
            <a:endParaRPr lang="zh-CN" altLang="en-US" sz="1100" dirty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6349" name="Text Box 80"/>
          <p:cNvSpPr txBox="1">
            <a:spLocks noChangeArrowheads="1"/>
          </p:cNvSpPr>
          <p:nvPr/>
        </p:nvSpPr>
        <p:spPr bwMode="auto">
          <a:xfrm>
            <a:off x="214282" y="3643318"/>
            <a:ext cx="4143368" cy="1531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177800" indent="3175" defTabSz="912813" eaLnBrk="0" hangingPunct="0">
              <a:spcBef>
                <a:spcPct val="30000"/>
              </a:spcBef>
              <a:spcAft>
                <a:spcPct val="5000"/>
              </a:spcAft>
              <a:buClr>
                <a:schemeClr val="tx2">
                  <a:lumMod val="75000"/>
                </a:schemeClr>
              </a:buClr>
              <a:buSzPct val="80000"/>
            </a:pPr>
            <a:r>
              <a:rPr lang="en-US" altLang="zh-CN" b="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Super baseband pool and dynamic resource allocation can effectively r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educe B</a:t>
            </a:r>
            <a:r>
              <a:rPr lang="en-US" altLang="zh-CN" b="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 hardware resource</a:t>
            </a:r>
            <a:r>
              <a:rPr lang="en-US" altLang="zh-CN" b="0" dirty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, </a:t>
            </a: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and </a:t>
            </a:r>
            <a:r>
              <a:rPr lang="en-US" altLang="zh-CN" b="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 the disaster tolerance capability of RAN</a:t>
            </a:r>
            <a:endParaRPr lang="en-US" altLang="zh-CN" b="0" dirty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164939" name="Group 7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8543649"/>
              </p:ext>
            </p:extLst>
          </p:nvPr>
        </p:nvGraphicFramePr>
        <p:xfrm>
          <a:off x="4286266" y="3753496"/>
          <a:ext cx="4658619" cy="1550994"/>
        </p:xfrm>
        <a:graphic>
          <a:graphicData uri="http://schemas.openxmlformats.org/drawingml/2006/table">
            <a:tbl>
              <a:tblPr/>
              <a:tblGrid>
                <a:gridCol w="1095883"/>
                <a:gridCol w="851923"/>
                <a:gridCol w="1034344"/>
                <a:gridCol w="885577"/>
                <a:gridCol w="790892"/>
              </a:tblGrid>
              <a:tr h="609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Mode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BBU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Number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BP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Board Number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BP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loading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8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Backup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8C00"/>
                    </a:solidFill>
                  </a:tcPr>
                </a:tc>
              </a:tr>
              <a:tr h="4826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Distributed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9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18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75%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1</a:t>
                      </a: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：</a:t>
                      </a: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1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</a:tr>
              <a:tr h="458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C-RAN</a:t>
                      </a: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2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9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&lt; 75%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7</a:t>
                      </a:r>
                      <a:r>
                        <a:rPr kumimoji="0" lang="zh-CN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：</a:t>
                      </a: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</a:rPr>
                        <a:t>2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</a:endParaRPr>
                    </a:p>
                  </a:txBody>
                  <a:tcPr marT="38101" marB="3810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6" name="Picture 126" descr="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4269" y="2631003"/>
            <a:ext cx="174162" cy="1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26" descr="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2643202"/>
            <a:ext cx="174162" cy="13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20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950" y="216958"/>
            <a:ext cx="9036050" cy="539750"/>
          </a:xfrm>
        </p:spPr>
        <p:txBody>
          <a:bodyPr/>
          <a:lstStyle/>
          <a:p>
            <a:r>
              <a:rPr lang="en-US" altLang="zh-CN" dirty="0" smtClean="0"/>
              <a:t>Embrace C-RAN, Keep Away from Nuclear Pollution</a:t>
            </a:r>
            <a:endParaRPr lang="zh-CN" altLang="en-US" dirty="0"/>
          </a:p>
        </p:txBody>
      </p:sp>
      <p:pic>
        <p:nvPicPr>
          <p:cNvPr id="8" name="Picture 23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78773"/>
            <a:ext cx="2071702" cy="16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237"/>
          <p:cNvSpPr>
            <a:spLocks noChangeArrowheads="1"/>
          </p:cNvSpPr>
          <p:nvPr/>
        </p:nvSpPr>
        <p:spPr bwMode="auto">
          <a:xfrm>
            <a:off x="3071802" y="2139731"/>
            <a:ext cx="576262" cy="646331"/>
          </a:xfrm>
          <a:prstGeom prst="rect">
            <a:avLst/>
          </a:prstGeom>
          <a:noFill/>
          <a:ln w="11747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008000"/>
                </a:solidFill>
                <a:latin typeface="Arial" pitchFamily="34" charset="0"/>
                <a:ea typeface="黑体" pitchFamily="2" charset="-122"/>
              </a:rPr>
              <a:t>=</a:t>
            </a:r>
          </a:p>
        </p:txBody>
      </p:sp>
      <p:sp>
        <p:nvSpPr>
          <p:cNvPr id="10" name="Rectangle 238"/>
          <p:cNvSpPr>
            <a:spLocks noChangeArrowheads="1"/>
          </p:cNvSpPr>
          <p:nvPr/>
        </p:nvSpPr>
        <p:spPr bwMode="auto">
          <a:xfrm>
            <a:off x="5781687" y="2146699"/>
            <a:ext cx="576263" cy="646331"/>
          </a:xfrm>
          <a:prstGeom prst="rect">
            <a:avLst/>
          </a:prstGeom>
          <a:noFill/>
          <a:ln w="11747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008000"/>
                </a:solidFill>
                <a:latin typeface="Arial" pitchFamily="34" charset="0"/>
                <a:ea typeface="黑体" pitchFamily="2" charset="-122"/>
              </a:rPr>
              <a:t>=</a:t>
            </a:r>
          </a:p>
        </p:txBody>
      </p:sp>
      <p:graphicFrame>
        <p:nvGraphicFramePr>
          <p:cNvPr id="11" name="图表 10"/>
          <p:cNvGraphicFramePr/>
          <p:nvPr/>
        </p:nvGraphicFramePr>
        <p:xfrm>
          <a:off x="0" y="928674"/>
          <a:ext cx="314330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8596" y="4071946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If 50% of network uses C-RAN solution, China Mobile can save 2.93 billion KWh per year</a:t>
            </a:r>
            <a:endParaRPr lang="zh-CN" altLang="en-US" sz="16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85723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Annual CO</a:t>
            </a:r>
            <a:r>
              <a:rPr lang="en-US" altLang="zh-CN" sz="1600" baseline="-250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sz="1600" dirty="0" smtClean="0"/>
              <a:t>emissions of 600 thousands cars</a:t>
            </a:r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16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4" name="图片 13" descr="JPNuclear.bmp"/>
          <p:cNvPicPr>
            <a:picLocks noChangeAspect="1"/>
          </p:cNvPicPr>
          <p:nvPr/>
        </p:nvPicPr>
        <p:blipFill>
          <a:blip r:embed="rId5"/>
          <a:srcRect l="10871"/>
          <a:stretch>
            <a:fillRect/>
          </a:stretch>
        </p:blipFill>
        <p:spPr>
          <a:xfrm>
            <a:off x="6357950" y="1661348"/>
            <a:ext cx="2214578" cy="1647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矩形 14"/>
          <p:cNvSpPr/>
          <p:nvPr/>
        </p:nvSpPr>
        <p:spPr>
          <a:xfrm>
            <a:off x="6215074" y="4071946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The annual energy output of </a:t>
            </a:r>
            <a:r>
              <a:rPr lang="en-US" sz="1600" dirty="0" smtClean="0"/>
              <a:t>Fukushima nuclear power plant group one</a:t>
            </a:r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 </a:t>
            </a:r>
            <a:endParaRPr lang="zh-CN" altLang="en-US" sz="16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7" name="图片 16" descr="imagesCALC61R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3643318"/>
            <a:ext cx="2324099" cy="174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571868" y="444777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92D05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C-RAN</a:t>
            </a:r>
            <a:endParaRPr lang="zh-CN" altLang="en-US" sz="1600" b="1" dirty="0" smtClean="0">
              <a:solidFill>
                <a:srgbClr val="92D05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57752" y="4000508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Nuclear Energy</a:t>
            </a:r>
            <a:endParaRPr lang="zh-CN" altLang="en-US" sz="1600" b="1" dirty="0" smtClean="0">
              <a:solidFill>
                <a:srgbClr val="C00000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10" y="85723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China Mobile 2010 Energy Consumption and Analysis</a:t>
            </a:r>
            <a:endParaRPr lang="zh-CN" altLang="en-US" sz="160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5814" y="1477720"/>
            <a:ext cx="7772400" cy="1225021"/>
          </a:xfrm>
        </p:spPr>
        <p:txBody>
          <a:bodyPr/>
          <a:lstStyle/>
          <a:p>
            <a:pPr algn="ctr"/>
            <a:r>
              <a:rPr lang="en-US" altLang="zh-CN" sz="3600" dirty="0" smtClean="0"/>
              <a:t>Thanks for your attention</a:t>
            </a:r>
            <a:endParaRPr lang="zh-CN" altLang="en-US" sz="3600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357158" y="2714624"/>
            <a:ext cx="8072494" cy="10199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ITU Workshop “Moving to a Green Economy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through </a:t>
            </a:r>
            <a:r>
              <a:rPr lang="en-US" dirty="0"/>
              <a:t>ICT Standards</a:t>
            </a:r>
            <a:r>
              <a:rPr lang="en-US" dirty="0" smtClean="0"/>
              <a:t>”  - Rome, 8 </a:t>
            </a:r>
            <a:r>
              <a:rPr lang="en-US" altLang="zh-CN" dirty="0" smtClean="0"/>
              <a:t>Sept 2011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5814" y="1477720"/>
            <a:ext cx="7772400" cy="1225021"/>
          </a:xfrm>
        </p:spPr>
        <p:txBody>
          <a:bodyPr/>
          <a:lstStyle/>
          <a:p>
            <a:pPr algn="ctr"/>
            <a:r>
              <a:rPr lang="en-US" altLang="zh-CN" sz="3600" dirty="0" smtClean="0"/>
              <a:t>Backup slides</a:t>
            </a:r>
            <a:endParaRPr lang="zh-CN" altLang="en-US" sz="3600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357158" y="2714624"/>
            <a:ext cx="8072494" cy="101996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/>
              <a:t>ITU Workshop “Moving to a Green Economy 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through </a:t>
            </a:r>
            <a:r>
              <a:rPr lang="en-US" dirty="0"/>
              <a:t>ICT Standards</a:t>
            </a:r>
            <a:r>
              <a:rPr lang="en-US" dirty="0" smtClean="0"/>
              <a:t>”  - Rome, 8 </a:t>
            </a:r>
            <a:r>
              <a:rPr lang="en-US" altLang="zh-CN" dirty="0" smtClean="0"/>
              <a:t>Sept 2011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660" y="3549204"/>
            <a:ext cx="1788770" cy="12408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12299976" rev="0"/>
            </a:camera>
            <a:lightRig rig="threePt" dir="t"/>
          </a:scene3d>
        </p:spPr>
      </p:pic>
      <p:pic>
        <p:nvPicPr>
          <p:cNvPr id="306180" name="Picture 2" descr="F:\ppt素材\图片\m_12920815091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014695"/>
            <a:ext cx="3643312" cy="20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1" name="图片 60" descr="m_1292242411347.jpg"/>
          <p:cNvPicPr>
            <a:picLocks noChangeAspect="1"/>
          </p:cNvPicPr>
          <p:nvPr/>
        </p:nvPicPr>
        <p:blipFill>
          <a:blip r:embed="rId5"/>
          <a:srcRect r="50"/>
          <a:stretch>
            <a:fillRect/>
          </a:stretch>
        </p:blipFill>
        <p:spPr bwMode="auto">
          <a:xfrm>
            <a:off x="63450" y="1014695"/>
            <a:ext cx="3500438" cy="202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矩形 68"/>
          <p:cNvSpPr/>
          <p:nvPr/>
        </p:nvSpPr>
        <p:spPr>
          <a:xfrm>
            <a:off x="3010074" y="2381251"/>
            <a:ext cx="3074113" cy="357188"/>
          </a:xfrm>
          <a:prstGeom prst="rect">
            <a:avLst/>
          </a:prstGeom>
          <a:solidFill>
            <a:srgbClr val="99CCFF">
              <a:alpha val="61176"/>
            </a:srgb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altLang="zh-CN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Dynamic </a:t>
            </a:r>
            <a:r>
              <a:rPr kumimoji="0" lang="en-US" altLang="zh-CN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Sharing</a:t>
            </a:r>
            <a:endParaRPr kumimoji="0" lang="zh-CN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5" y="1586178"/>
            <a:ext cx="1116013" cy="357188"/>
          </a:xfrm>
          <a:prstGeom prst="rect">
            <a:avLst/>
          </a:prstGeom>
          <a:solidFill>
            <a:srgbClr val="99CCFF">
              <a:alpha val="61176"/>
            </a:srgb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en-US" altLang="zh-CN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Downtown</a:t>
            </a:r>
          </a:p>
        </p:txBody>
      </p:sp>
      <p:sp>
        <p:nvSpPr>
          <p:cNvPr id="73" name="矩形 72"/>
          <p:cNvSpPr/>
          <p:nvPr/>
        </p:nvSpPr>
        <p:spPr>
          <a:xfrm>
            <a:off x="8179817" y="1586178"/>
            <a:ext cx="928687" cy="357188"/>
          </a:xfrm>
          <a:prstGeom prst="rect">
            <a:avLst/>
          </a:prstGeom>
          <a:solidFill>
            <a:srgbClr val="99CCFF">
              <a:alpha val="61176"/>
            </a:srgbClr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kumimoji="0" lang="en-US" altLang="zh-CN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rPr>
              <a:t>Uptown</a:t>
            </a:r>
          </a:p>
        </p:txBody>
      </p:sp>
      <p:sp>
        <p:nvSpPr>
          <p:cNvPr id="306187" name="矩形标注 77"/>
          <p:cNvSpPr>
            <a:spLocks noChangeArrowheads="1"/>
          </p:cNvSpPr>
          <p:nvPr/>
        </p:nvSpPr>
        <p:spPr bwMode="auto">
          <a:xfrm>
            <a:off x="3322657" y="3358771"/>
            <a:ext cx="5622399" cy="1874994"/>
          </a:xfrm>
          <a:prstGeom prst="wedgeRectCallout">
            <a:avLst>
              <a:gd name="adj1" fmla="val -66837"/>
              <a:gd name="adj2" fmla="val -11379"/>
            </a:avLst>
          </a:prstGeom>
          <a:noFill/>
          <a:ln w="9525" algn="ctr">
            <a:solidFill>
              <a:srgbClr val="BFBFB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zh-CN" altLang="en-US" dirty="0">
              <a:solidFill>
                <a:srgbClr val="000000"/>
              </a:solidFill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06188" name="Text Box 84"/>
          <p:cNvSpPr txBox="1">
            <a:spLocks noChangeArrowheads="1"/>
          </p:cNvSpPr>
          <p:nvPr/>
        </p:nvSpPr>
        <p:spPr bwMode="auto">
          <a:xfrm>
            <a:off x="107505" y="3555654"/>
            <a:ext cx="1016922" cy="309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US" altLang="zh-CN" sz="1400" b="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</a:t>
            </a:r>
            <a:r>
              <a:rPr lang="zh-CN" altLang="en-US" sz="140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Carriers</a:t>
            </a:r>
          </a:p>
        </p:txBody>
      </p:sp>
      <p:sp>
        <p:nvSpPr>
          <p:cNvPr id="306189" name="矩形标注 79"/>
          <p:cNvSpPr>
            <a:spLocks noChangeArrowheads="1"/>
          </p:cNvSpPr>
          <p:nvPr/>
        </p:nvSpPr>
        <p:spPr bwMode="auto">
          <a:xfrm>
            <a:off x="109294" y="4634257"/>
            <a:ext cx="1073894" cy="496839"/>
          </a:xfrm>
          <a:prstGeom prst="wedgeRectCallout">
            <a:avLst>
              <a:gd name="adj1" fmla="val 41351"/>
              <a:gd name="adj2" fmla="val -91120"/>
            </a:avLst>
          </a:prstGeom>
          <a:noFill/>
          <a:ln w="9525" algn="ctr">
            <a:solidFill>
              <a:srgbClr val="BFBFB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14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Pre-Set</a:t>
            </a:r>
          </a:p>
          <a:p>
            <a:pPr algn="ctr" eaLnBrk="0" hangingPunct="0"/>
            <a:r>
              <a:rPr lang="en-US" altLang="zh-CN" sz="14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Allocation</a:t>
            </a:r>
            <a:endParaRPr lang="en-US" altLang="zh-CN" sz="1400" dirty="0">
              <a:solidFill>
                <a:srgbClr val="595959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06190" name="Text Box 84"/>
          <p:cNvSpPr txBox="1">
            <a:spLocks noChangeArrowheads="1"/>
          </p:cNvSpPr>
          <p:nvPr/>
        </p:nvSpPr>
        <p:spPr bwMode="auto">
          <a:xfrm>
            <a:off x="1801495" y="4707782"/>
            <a:ext cx="997686" cy="3099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/>
            <a:r>
              <a:rPr lang="en-US" altLang="zh-CN" sz="1400" b="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N</a:t>
            </a:r>
            <a:r>
              <a:rPr lang="zh-CN" altLang="en-US" sz="140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140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Carriers</a:t>
            </a:r>
          </a:p>
        </p:txBody>
      </p:sp>
      <p:sp>
        <p:nvSpPr>
          <p:cNvPr id="306191" name="矩形 82"/>
          <p:cNvSpPr>
            <a:spLocks noChangeArrowheads="1"/>
          </p:cNvSpPr>
          <p:nvPr/>
        </p:nvSpPr>
        <p:spPr bwMode="auto">
          <a:xfrm>
            <a:off x="3491880" y="3793605"/>
            <a:ext cx="2641958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ü"/>
            </a:pPr>
            <a:r>
              <a:rPr lang="en-US" altLang="zh-CN" sz="14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Dynamic TRX allocation according traffic migration</a:t>
            </a:r>
            <a:endParaRPr lang="en-US" altLang="zh-CN" sz="1400" dirty="0">
              <a:solidFill>
                <a:srgbClr val="595959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42900" lvl="1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ü"/>
            </a:pPr>
            <a:r>
              <a:rPr lang="en-US" altLang="zh-CN" sz="14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Save xx carrier-sector baseband resources</a:t>
            </a:r>
            <a:endParaRPr lang="en-US" altLang="zh-CN" sz="1400" dirty="0">
              <a:solidFill>
                <a:srgbClr val="595959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06192" name="矩形 83"/>
          <p:cNvSpPr>
            <a:spLocks noChangeArrowheads="1"/>
          </p:cNvSpPr>
          <p:nvPr/>
        </p:nvSpPr>
        <p:spPr bwMode="auto">
          <a:xfrm>
            <a:off x="5940152" y="3789174"/>
            <a:ext cx="3004886" cy="134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1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ü"/>
            </a:pPr>
            <a:r>
              <a:rPr lang="en-US" altLang="zh-CN" sz="1400" dirty="0" smtClean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Adjustable Baseband </a:t>
            </a:r>
            <a:r>
              <a:rPr lang="en-US" altLang="zh-CN" sz="140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resource allocation threshold</a:t>
            </a:r>
          </a:p>
          <a:p>
            <a:pPr marL="342900" lvl="1" indent="-342900" eaLnBrk="0" hangingPunct="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90000"/>
              <a:buFont typeface="Wingdings" pitchFamily="2" charset="2"/>
              <a:buChar char="ü"/>
            </a:pPr>
            <a:r>
              <a:rPr lang="en-US" altLang="zh-CN" sz="1400" dirty="0">
                <a:solidFill>
                  <a:srgbClr val="595959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Adjustable </a:t>
            </a:r>
            <a:r>
              <a:rPr lang="en-US" altLang="zh-CN" sz="1400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Baseband </a:t>
            </a:r>
            <a:r>
              <a:rPr lang="en-US" altLang="zh-CN" sz="1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resource release threshold</a:t>
            </a:r>
            <a:endParaRPr lang="en-US" altLang="zh-CN" sz="1400" dirty="0">
              <a:solidFill>
                <a:srgbClr val="595959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87" name="AutoShape 3"/>
          <p:cNvSpPr>
            <a:spLocks noChangeArrowheads="1"/>
          </p:cNvSpPr>
          <p:nvPr/>
        </p:nvSpPr>
        <p:spPr bwMode="auto">
          <a:xfrm>
            <a:off x="3419485" y="3181744"/>
            <a:ext cx="2887958" cy="374571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769938">
              <a:defRPr/>
            </a:pPr>
            <a:r>
              <a:rPr kumimoji="0" lang="en-US" altLang="zh-CN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Carrier Resource Sharing</a:t>
            </a:r>
            <a:endParaRPr kumimoji="0" lang="zh-CN" alt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6194" name="AutoShape 173"/>
          <p:cNvSpPr>
            <a:spLocks noChangeArrowheads="1"/>
          </p:cNvSpPr>
          <p:nvPr/>
        </p:nvSpPr>
        <p:spPr bwMode="auto">
          <a:xfrm rot="10800000">
            <a:off x="3419873" y="1689365"/>
            <a:ext cx="2035175" cy="357188"/>
          </a:xfrm>
          <a:prstGeom prst="curvedDownArrow">
            <a:avLst>
              <a:gd name="adj1" fmla="val 60407"/>
              <a:gd name="adj2" fmla="val 155370"/>
              <a:gd name="adj3" fmla="val 39500"/>
            </a:avLst>
          </a:prstGeom>
          <a:gradFill flip="none" rotWithShape="1">
            <a:gsLst>
              <a:gs pos="0">
                <a:schemeClr val="bg1">
                  <a:lumMod val="88000"/>
                  <a:lumOff val="12000"/>
                  <a:alpha val="64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zh-CN" altLang="en-US" sz="1400" b="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306195" name="AutoShape 174"/>
          <p:cNvSpPr>
            <a:spLocks noChangeArrowheads="1"/>
          </p:cNvSpPr>
          <p:nvPr/>
        </p:nvSpPr>
        <p:spPr bwMode="auto">
          <a:xfrm>
            <a:off x="3551049" y="1177396"/>
            <a:ext cx="2076450" cy="357188"/>
          </a:xfrm>
          <a:prstGeom prst="curvedDownArrow">
            <a:avLst>
              <a:gd name="adj1" fmla="val 61632"/>
              <a:gd name="adj2" fmla="val 158521"/>
              <a:gd name="adj3" fmla="val 39500"/>
            </a:avLst>
          </a:prstGeom>
          <a:gradFill flip="none" rotWithShape="1">
            <a:gsLst>
              <a:gs pos="50000">
                <a:schemeClr val="bg1">
                  <a:lumMod val="42000"/>
                  <a:lumOff val="58000"/>
                </a:schemeClr>
              </a:gs>
              <a:gs pos="99000">
                <a:schemeClr val="tx1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1400" b="0" dirty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00" name="Text Box 175"/>
          <p:cNvSpPr txBox="1">
            <a:spLocks noChangeArrowheads="1"/>
          </p:cNvSpPr>
          <p:nvPr/>
        </p:nvSpPr>
        <p:spPr bwMode="auto">
          <a:xfrm>
            <a:off x="3779912" y="1201316"/>
            <a:ext cx="136683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zh-CN" sz="2000" dirty="0">
                <a:solidFill>
                  <a:srgbClr val="FF00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Traffic Migration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216958"/>
            <a:ext cx="9036050" cy="539750"/>
          </a:xfrm>
        </p:spPr>
        <p:txBody>
          <a:bodyPr/>
          <a:lstStyle/>
          <a:p>
            <a:r>
              <a:rPr lang="en-US" altLang="zh-CN" dirty="0" smtClean="0"/>
              <a:t>C-RAN Solves the Problem of Tidal Traffic Migration </a:t>
            </a:r>
            <a:endParaRPr lang="zh-CN" altLang="en-US" dirty="0"/>
          </a:p>
        </p:txBody>
      </p:sp>
      <p:sp>
        <p:nvSpPr>
          <p:cNvPr id="21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50" y="216958"/>
            <a:ext cx="8893206" cy="539750"/>
          </a:xfrm>
        </p:spPr>
        <p:txBody>
          <a:bodyPr/>
          <a:lstStyle/>
          <a:p>
            <a:r>
              <a:rPr lang="en-US" altLang="zh-CN" sz="2600" dirty="0" smtClean="0"/>
              <a:t>Cooperative Radio </a:t>
            </a:r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663B-7BA9-42C6-88D6-D7E0B731C74F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285720" y="2857500"/>
          <a:ext cx="8429684" cy="23691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7421"/>
                <a:gridCol w="2107421"/>
                <a:gridCol w="2107421"/>
                <a:gridCol w="2107421"/>
              </a:tblGrid>
              <a:tr h="437760"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Carrier Needs </a:t>
                      </a:r>
                    </a:p>
                    <a:p>
                      <a:r>
                        <a:rPr lang="en-US" altLang="zh-CN" sz="1200" baseline="0" dirty="0" smtClean="0"/>
                        <a:t>in the Future</a:t>
                      </a:r>
                      <a:endParaRPr lang="zh-CN" altLang="en-US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Technical Needs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In the Future</a:t>
                      </a:r>
                      <a:endParaRPr lang="zh-CN" altLang="en-US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Traditional Network Mode</a:t>
                      </a:r>
                      <a:endParaRPr lang="zh-CN" altLang="en-US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Cooperative Radio Mode</a:t>
                      </a:r>
                      <a:endParaRPr lang="zh-CN" altLang="en-US" sz="1200" b="1" dirty="0"/>
                    </a:p>
                  </a:txBody>
                  <a:tcPr marT="36000" marB="36000"/>
                </a:tc>
              </a:tr>
              <a:tr h="43776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Abundant Spectrum</a:t>
                      </a:r>
                      <a:endParaRPr lang="zh-CN" altLang="en-US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Higher Frequency band, Higher Bandwidth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High</a:t>
                      </a:r>
                      <a:r>
                        <a:rPr lang="en-US" altLang="zh-CN" sz="1200" baseline="0" dirty="0" smtClean="0"/>
                        <a:t> Power Transmission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Low Power Transmission</a:t>
                      </a:r>
                      <a:endParaRPr lang="zh-CN" altLang="en-US" sz="1200" b="1" dirty="0" smtClean="0"/>
                    </a:p>
                  </a:txBody>
                  <a:tcPr marT="36000" marB="36000"/>
                </a:tc>
              </a:tr>
              <a:tr h="437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Over100Mbps throughput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High order Modulation, Micro Cell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Dramatically degrade</a:t>
                      </a:r>
                      <a:r>
                        <a:rPr lang="en-US" altLang="zh-CN" sz="1200" baseline="0" dirty="0" smtClean="0"/>
                        <a:t> in cell-edge speed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Obviously Improve i</a:t>
                      </a:r>
                      <a:r>
                        <a:rPr lang="en-US" altLang="zh-CN" sz="1200" baseline="0" dirty="0" smtClean="0"/>
                        <a:t>n cell-edge speed</a:t>
                      </a:r>
                      <a:endParaRPr lang="zh-CN" altLang="en-US" sz="1200" b="1" dirty="0" smtClean="0"/>
                    </a:p>
                  </a:txBody>
                  <a:tcPr marT="36000" marB="36000"/>
                </a:tc>
              </a:tr>
              <a:tr h="61807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Seamless Coverage in both outdoor</a:t>
                      </a:r>
                      <a:r>
                        <a:rPr lang="en-US" altLang="zh-CN" sz="1200" baseline="0" dirty="0" smtClean="0"/>
                        <a:t> and indoor</a:t>
                      </a:r>
                      <a:endParaRPr lang="zh-CN" altLang="en-US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High density, cooperative between indoor</a:t>
                      </a:r>
                      <a:r>
                        <a:rPr lang="en-US" altLang="zh-CN" sz="1200" baseline="0" dirty="0" smtClean="0"/>
                        <a:t> and outdoor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More sites, distributed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Less sites, centralized</a:t>
                      </a:r>
                      <a:endParaRPr lang="zh-CN" altLang="en-US" sz="1200" b="1" dirty="0"/>
                    </a:p>
                  </a:txBody>
                  <a:tcPr marT="36000" marB="36000"/>
                </a:tc>
              </a:tr>
              <a:tr h="43776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Smooth</a:t>
                      </a:r>
                      <a:r>
                        <a:rPr lang="en-US" altLang="zh-CN" sz="1200" baseline="0" dirty="0" smtClean="0"/>
                        <a:t> Evolution from 2G to 3G/4G</a:t>
                      </a:r>
                      <a:endParaRPr lang="zh-CN" altLang="en-US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Multi-mode</a:t>
                      </a:r>
                      <a:r>
                        <a:rPr lang="en-US" altLang="zh-CN" sz="1200" baseline="0" dirty="0" smtClean="0"/>
                        <a:t> co-existence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Difficult</a:t>
                      </a:r>
                      <a:r>
                        <a:rPr lang="en-US" altLang="zh-CN" sz="1200" baseline="0" dirty="0" smtClean="0"/>
                        <a:t> for inter-RAT resource sharing</a:t>
                      </a:r>
                      <a:endParaRPr lang="zh-CN" altLang="en-US" sz="1200" dirty="0" smtClean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Possible for </a:t>
                      </a:r>
                      <a:r>
                        <a:rPr lang="en-US" altLang="zh-CN" sz="1200" baseline="0" dirty="0" smtClean="0"/>
                        <a:t>inter-RAT resource sharing</a:t>
                      </a:r>
                      <a:endParaRPr lang="zh-CN" altLang="en-US" sz="1200" b="1" dirty="0" smtClean="0"/>
                    </a:p>
                  </a:txBody>
                  <a:tcPr marT="36000" marB="36000"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57158" y="920366"/>
            <a:ext cx="8286808" cy="186512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3538" lvl="1" indent="-363538" algn="l">
              <a:lnSpc>
                <a:spcPct val="120000"/>
              </a:lnSpc>
              <a:buClr>
                <a:srgbClr val="0066FF"/>
              </a:buClr>
              <a:buSzPct val="100000"/>
              <a:defRPr/>
            </a:pPr>
            <a:r>
              <a:rPr lang="en-US" altLang="zh-CN" sz="16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+mn-cs"/>
              </a:rPr>
              <a:t>Basic Concept of Cooperative Radio:</a:t>
            </a:r>
            <a:endParaRPr lang="zh-CN" altLang="en-US" sz="1600" dirty="0" smtClean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+mn-cs"/>
            </a:endParaRPr>
          </a:p>
          <a:p>
            <a:pPr marL="363538" lvl="1" indent="-363538">
              <a:lnSpc>
                <a:spcPct val="120000"/>
              </a:lnSpc>
              <a:buClr>
                <a:srgbClr val="0066FF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dirty="0" smtClean="0"/>
              <a:t>Multiple nodes serve one terminal through cooperation, with the highest overall network efficiency</a:t>
            </a:r>
          </a:p>
          <a:p>
            <a:pPr marL="363538" lvl="1" indent="-363538">
              <a:lnSpc>
                <a:spcPct val="120000"/>
              </a:lnSpc>
              <a:buClr>
                <a:srgbClr val="0066FF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dirty="0" smtClean="0"/>
              <a:t>Collaborative radio is a mandatory technology of LTE-A </a:t>
            </a:r>
          </a:p>
          <a:p>
            <a:pPr marL="363538" lvl="1" indent="-363538">
              <a:lnSpc>
                <a:spcPct val="120000"/>
              </a:lnSpc>
              <a:buClr>
                <a:srgbClr val="0066FF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600" dirty="0" smtClean="0"/>
              <a:t>Collaborative radio is the basic of Mesh Networks and Cognitive Radio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1214414" y="2500310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/>
                </a:solidFill>
              </a:rPr>
              <a:t> Comparison between Traditional Network and Cooperative Radio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圆角矩形 463"/>
          <p:cNvSpPr/>
          <p:nvPr/>
        </p:nvSpPr>
        <p:spPr bwMode="auto">
          <a:xfrm>
            <a:off x="500063" y="2039394"/>
            <a:ext cx="8215312" cy="1190625"/>
          </a:xfrm>
          <a:prstGeom prst="roundRect">
            <a:avLst>
              <a:gd name="adj" fmla="val 4660"/>
            </a:avLst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10" name="Line 16"/>
          <p:cNvSpPr>
            <a:spLocks noChangeShapeType="1"/>
          </p:cNvSpPr>
          <p:nvPr/>
        </p:nvSpPr>
        <p:spPr bwMode="auto">
          <a:xfrm rot="5400000">
            <a:off x="5009357" y="2608783"/>
            <a:ext cx="0" cy="2079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755" name="六边形 754"/>
          <p:cNvSpPr/>
          <p:nvPr/>
        </p:nvSpPr>
        <p:spPr bwMode="auto">
          <a:xfrm>
            <a:off x="7230681" y="2451090"/>
            <a:ext cx="772055" cy="554638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756" name="六边形 755"/>
          <p:cNvSpPr/>
          <p:nvPr/>
        </p:nvSpPr>
        <p:spPr bwMode="auto">
          <a:xfrm>
            <a:off x="7192979" y="2660315"/>
            <a:ext cx="627294" cy="450643"/>
          </a:xfrm>
          <a:prstGeom prst="hexagon">
            <a:avLst/>
          </a:prstGeom>
          <a:solidFill>
            <a:schemeClr val="accent2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757" name="六边形 756"/>
          <p:cNvSpPr/>
          <p:nvPr/>
        </p:nvSpPr>
        <p:spPr bwMode="auto">
          <a:xfrm>
            <a:off x="6786582" y="2629180"/>
            <a:ext cx="524355" cy="37669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2" name="Group 1357"/>
          <p:cNvGrpSpPr>
            <a:grpSpLocks/>
          </p:cNvGrpSpPr>
          <p:nvPr/>
        </p:nvGrpSpPr>
        <p:grpSpPr bwMode="auto">
          <a:xfrm>
            <a:off x="7072313" y="2034101"/>
            <a:ext cx="285750" cy="773906"/>
            <a:chOff x="4080" y="2064"/>
            <a:chExt cx="720" cy="1104"/>
          </a:xfrm>
        </p:grpSpPr>
        <p:grpSp>
          <p:nvGrpSpPr>
            <p:cNvPr id="3" name="Group 1358"/>
            <p:cNvGrpSpPr>
              <a:grpSpLocks/>
            </p:cNvGrpSpPr>
            <p:nvPr/>
          </p:nvGrpSpPr>
          <p:grpSpPr bwMode="auto">
            <a:xfrm>
              <a:off x="4441" y="2116"/>
              <a:ext cx="11" cy="113"/>
              <a:chOff x="8931" y="7706"/>
              <a:chExt cx="7" cy="191"/>
            </a:xfrm>
          </p:grpSpPr>
          <p:sp>
            <p:nvSpPr>
              <p:cNvPr id="598025" name="Rectangle 1359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26" name="Rectangle 1360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027" name="Rectangle 1361"/>
            <p:cNvSpPr>
              <a:spLocks noChangeArrowheads="1"/>
            </p:cNvSpPr>
            <p:nvPr/>
          </p:nvSpPr>
          <p:spPr bwMode="auto">
            <a:xfrm>
              <a:off x="4441" y="2116"/>
              <a:ext cx="11" cy="113"/>
            </a:xfrm>
            <a:prstGeom prst="rect">
              <a:avLst/>
            </a:pr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4" name="Group 1362"/>
            <p:cNvGrpSpPr>
              <a:grpSpLocks/>
            </p:cNvGrpSpPr>
            <p:nvPr/>
          </p:nvGrpSpPr>
          <p:grpSpPr bwMode="auto">
            <a:xfrm>
              <a:off x="4150" y="2973"/>
              <a:ext cx="580" cy="3"/>
              <a:chOff x="8754" y="9151"/>
              <a:chExt cx="364" cy="5"/>
            </a:xfrm>
          </p:grpSpPr>
          <p:sp>
            <p:nvSpPr>
              <p:cNvPr id="598029" name="Rectangle 1363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30" name="Rectangle 1364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" name="Group 1365"/>
            <p:cNvGrpSpPr>
              <a:grpSpLocks/>
            </p:cNvGrpSpPr>
            <p:nvPr/>
          </p:nvGrpSpPr>
          <p:grpSpPr bwMode="auto">
            <a:xfrm>
              <a:off x="4204" y="2833"/>
              <a:ext cx="470" cy="3"/>
              <a:chOff x="8788" y="8914"/>
              <a:chExt cx="295" cy="6"/>
            </a:xfrm>
          </p:grpSpPr>
          <p:sp>
            <p:nvSpPr>
              <p:cNvPr id="598032" name="Rectangle 1366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33" name="Rectangle 1367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6" name="Group 1368"/>
            <p:cNvGrpSpPr>
              <a:grpSpLocks/>
            </p:cNvGrpSpPr>
            <p:nvPr/>
          </p:nvGrpSpPr>
          <p:grpSpPr bwMode="auto">
            <a:xfrm>
              <a:off x="4249" y="2699"/>
              <a:ext cx="381" cy="4"/>
              <a:chOff x="8816" y="8689"/>
              <a:chExt cx="239" cy="7"/>
            </a:xfrm>
          </p:grpSpPr>
          <p:sp>
            <p:nvSpPr>
              <p:cNvPr id="598035" name="Rectangle 1369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36" name="Rectangle 1370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7" name="Group 1371"/>
            <p:cNvGrpSpPr>
              <a:grpSpLocks/>
            </p:cNvGrpSpPr>
            <p:nvPr/>
          </p:nvGrpSpPr>
          <p:grpSpPr bwMode="auto">
            <a:xfrm>
              <a:off x="4282" y="2590"/>
              <a:ext cx="314" cy="4"/>
              <a:chOff x="8837" y="8506"/>
              <a:chExt cx="197" cy="6"/>
            </a:xfrm>
          </p:grpSpPr>
          <p:sp>
            <p:nvSpPr>
              <p:cNvPr id="598038" name="Rectangle 1372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39" name="Rectangle 1373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8" name="Group 1374"/>
            <p:cNvGrpSpPr>
              <a:grpSpLocks/>
            </p:cNvGrpSpPr>
            <p:nvPr/>
          </p:nvGrpSpPr>
          <p:grpSpPr bwMode="auto">
            <a:xfrm>
              <a:off x="4316" y="2506"/>
              <a:ext cx="258" cy="4"/>
              <a:chOff x="8858" y="8364"/>
              <a:chExt cx="162" cy="6"/>
            </a:xfrm>
          </p:grpSpPr>
          <p:sp>
            <p:nvSpPr>
              <p:cNvPr id="598041" name="Rectangle 1375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42" name="Rectangle 1376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9" name="Group 1377"/>
            <p:cNvGrpSpPr>
              <a:grpSpLocks/>
            </p:cNvGrpSpPr>
            <p:nvPr/>
          </p:nvGrpSpPr>
          <p:grpSpPr bwMode="auto">
            <a:xfrm>
              <a:off x="4341" y="2414"/>
              <a:ext cx="199" cy="4"/>
              <a:chOff x="8874" y="8208"/>
              <a:chExt cx="125" cy="7"/>
            </a:xfrm>
          </p:grpSpPr>
          <p:sp>
            <p:nvSpPr>
              <p:cNvPr id="598044" name="Rectangle 1378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45" name="Rectangle 1379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0" name="Group 1380"/>
            <p:cNvGrpSpPr>
              <a:grpSpLocks/>
            </p:cNvGrpSpPr>
            <p:nvPr/>
          </p:nvGrpSpPr>
          <p:grpSpPr bwMode="auto">
            <a:xfrm>
              <a:off x="4367" y="2317"/>
              <a:ext cx="146" cy="3"/>
              <a:chOff x="8890" y="8046"/>
              <a:chExt cx="92" cy="5"/>
            </a:xfrm>
          </p:grpSpPr>
          <p:sp>
            <p:nvSpPr>
              <p:cNvPr id="598047" name="Rectangle 1381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48" name="Rectangle 1382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1" name="Group 1383"/>
            <p:cNvGrpSpPr>
              <a:grpSpLocks/>
            </p:cNvGrpSpPr>
            <p:nvPr/>
          </p:nvGrpSpPr>
          <p:grpSpPr bwMode="auto">
            <a:xfrm>
              <a:off x="4083" y="2977"/>
              <a:ext cx="639" cy="190"/>
              <a:chOff x="8712" y="9158"/>
              <a:chExt cx="401" cy="319"/>
            </a:xfrm>
          </p:grpSpPr>
          <p:sp>
            <p:nvSpPr>
              <p:cNvPr id="598050" name="Freeform 1384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51" name="Freeform 1385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2" name="Group 1386"/>
            <p:cNvGrpSpPr>
              <a:grpSpLocks/>
            </p:cNvGrpSpPr>
            <p:nvPr/>
          </p:nvGrpSpPr>
          <p:grpSpPr bwMode="auto">
            <a:xfrm>
              <a:off x="4155" y="2976"/>
              <a:ext cx="645" cy="187"/>
              <a:chOff x="8757" y="9155"/>
              <a:chExt cx="405" cy="315"/>
            </a:xfrm>
          </p:grpSpPr>
          <p:sp>
            <p:nvSpPr>
              <p:cNvPr id="598053" name="Freeform 1387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54" name="Freeform 1388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" name="Group 1389"/>
            <p:cNvGrpSpPr>
              <a:grpSpLocks/>
            </p:cNvGrpSpPr>
            <p:nvPr/>
          </p:nvGrpSpPr>
          <p:grpSpPr bwMode="auto">
            <a:xfrm>
              <a:off x="4158" y="2833"/>
              <a:ext cx="519" cy="143"/>
              <a:chOff x="8759" y="8914"/>
              <a:chExt cx="326" cy="242"/>
            </a:xfrm>
          </p:grpSpPr>
          <p:sp>
            <p:nvSpPr>
              <p:cNvPr id="598056" name="Freeform 1390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57" name="Freeform 1391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4" name="Group 1392"/>
            <p:cNvGrpSpPr>
              <a:grpSpLocks/>
            </p:cNvGrpSpPr>
            <p:nvPr/>
          </p:nvGrpSpPr>
          <p:grpSpPr bwMode="auto">
            <a:xfrm>
              <a:off x="4241" y="2700"/>
              <a:ext cx="436" cy="135"/>
              <a:chOff x="8811" y="8690"/>
              <a:chExt cx="274" cy="228"/>
            </a:xfrm>
          </p:grpSpPr>
          <p:sp>
            <p:nvSpPr>
              <p:cNvPr id="598059" name="Freeform 1393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60" name="Freeform 1394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" name="Group 1395"/>
            <p:cNvGrpSpPr>
              <a:grpSpLocks/>
            </p:cNvGrpSpPr>
            <p:nvPr/>
          </p:nvGrpSpPr>
          <p:grpSpPr bwMode="auto">
            <a:xfrm>
              <a:off x="4241" y="2590"/>
              <a:ext cx="366" cy="112"/>
              <a:chOff x="8811" y="8506"/>
              <a:chExt cx="230" cy="188"/>
            </a:xfrm>
          </p:grpSpPr>
          <p:sp>
            <p:nvSpPr>
              <p:cNvPr id="598062" name="Freeform 1396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63" name="Freeform 1397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6" name="Group 1398"/>
            <p:cNvGrpSpPr>
              <a:grpSpLocks/>
            </p:cNvGrpSpPr>
            <p:nvPr/>
          </p:nvGrpSpPr>
          <p:grpSpPr bwMode="auto">
            <a:xfrm>
              <a:off x="4313" y="2506"/>
              <a:ext cx="294" cy="88"/>
              <a:chOff x="8856" y="8364"/>
              <a:chExt cx="185" cy="148"/>
            </a:xfrm>
          </p:grpSpPr>
          <p:sp>
            <p:nvSpPr>
              <p:cNvPr id="598065" name="Freeform 1399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66" name="Freeform 1400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7" name="Group 1401"/>
            <p:cNvGrpSpPr>
              <a:grpSpLocks/>
            </p:cNvGrpSpPr>
            <p:nvPr/>
          </p:nvGrpSpPr>
          <p:grpSpPr bwMode="auto">
            <a:xfrm>
              <a:off x="4313" y="2415"/>
              <a:ext cx="231" cy="94"/>
              <a:chOff x="8856" y="8210"/>
              <a:chExt cx="145" cy="158"/>
            </a:xfrm>
          </p:grpSpPr>
          <p:sp>
            <p:nvSpPr>
              <p:cNvPr id="598068" name="Freeform 1402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69" name="Freeform 1403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" name="Group 1404"/>
            <p:cNvGrpSpPr>
              <a:grpSpLocks/>
            </p:cNvGrpSpPr>
            <p:nvPr/>
          </p:nvGrpSpPr>
          <p:grpSpPr bwMode="auto">
            <a:xfrm>
              <a:off x="4368" y="2319"/>
              <a:ext cx="176" cy="98"/>
              <a:chOff x="8891" y="8048"/>
              <a:chExt cx="110" cy="165"/>
            </a:xfrm>
          </p:grpSpPr>
          <p:sp>
            <p:nvSpPr>
              <p:cNvPr id="598071" name="Freeform 1405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72" name="Freeform 1406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" name="Group 1407"/>
            <p:cNvGrpSpPr>
              <a:grpSpLocks/>
            </p:cNvGrpSpPr>
            <p:nvPr/>
          </p:nvGrpSpPr>
          <p:grpSpPr bwMode="auto">
            <a:xfrm>
              <a:off x="4368" y="2228"/>
              <a:ext cx="117" cy="91"/>
              <a:chOff x="8891" y="7895"/>
              <a:chExt cx="73" cy="154"/>
            </a:xfrm>
          </p:grpSpPr>
          <p:sp>
            <p:nvSpPr>
              <p:cNvPr id="598074" name="Freeform 1408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75" name="Freeform 1409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0" name="Group 1410"/>
            <p:cNvGrpSpPr>
              <a:grpSpLocks/>
            </p:cNvGrpSpPr>
            <p:nvPr/>
          </p:nvGrpSpPr>
          <p:grpSpPr bwMode="auto">
            <a:xfrm>
              <a:off x="4394" y="2225"/>
              <a:ext cx="116" cy="95"/>
              <a:chOff x="8907" y="7891"/>
              <a:chExt cx="73" cy="160"/>
            </a:xfrm>
          </p:grpSpPr>
          <p:sp>
            <p:nvSpPr>
              <p:cNvPr id="598077" name="Freeform 1411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78" name="Freeform 1412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1" name="Group 1413"/>
            <p:cNvGrpSpPr>
              <a:grpSpLocks/>
            </p:cNvGrpSpPr>
            <p:nvPr/>
          </p:nvGrpSpPr>
          <p:grpSpPr bwMode="auto">
            <a:xfrm>
              <a:off x="4338" y="2319"/>
              <a:ext cx="169" cy="98"/>
              <a:chOff x="8872" y="8048"/>
              <a:chExt cx="106" cy="165"/>
            </a:xfrm>
          </p:grpSpPr>
          <p:sp>
            <p:nvSpPr>
              <p:cNvPr id="598080" name="Freeform 1414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81" name="Freeform 1415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2" name="Group 1416"/>
            <p:cNvGrpSpPr>
              <a:grpSpLocks/>
            </p:cNvGrpSpPr>
            <p:nvPr/>
          </p:nvGrpSpPr>
          <p:grpSpPr bwMode="auto">
            <a:xfrm>
              <a:off x="4338" y="2415"/>
              <a:ext cx="239" cy="95"/>
              <a:chOff x="8872" y="8210"/>
              <a:chExt cx="150" cy="160"/>
            </a:xfrm>
          </p:grpSpPr>
          <p:sp>
            <p:nvSpPr>
              <p:cNvPr id="598083" name="Freeform 1417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84" name="Freeform 1418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3" name="Group 1419"/>
            <p:cNvGrpSpPr>
              <a:grpSpLocks/>
            </p:cNvGrpSpPr>
            <p:nvPr/>
          </p:nvGrpSpPr>
          <p:grpSpPr bwMode="auto">
            <a:xfrm>
              <a:off x="4274" y="2506"/>
              <a:ext cx="303" cy="88"/>
              <a:chOff x="8832" y="8364"/>
              <a:chExt cx="190" cy="148"/>
            </a:xfrm>
          </p:grpSpPr>
          <p:sp>
            <p:nvSpPr>
              <p:cNvPr id="598086" name="Freeform 1420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87" name="Freeform 1421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4" name="Group 1422"/>
            <p:cNvGrpSpPr>
              <a:grpSpLocks/>
            </p:cNvGrpSpPr>
            <p:nvPr/>
          </p:nvGrpSpPr>
          <p:grpSpPr bwMode="auto">
            <a:xfrm>
              <a:off x="4274" y="2590"/>
              <a:ext cx="370" cy="112"/>
              <a:chOff x="8832" y="8506"/>
              <a:chExt cx="232" cy="188"/>
            </a:xfrm>
          </p:grpSpPr>
          <p:sp>
            <p:nvSpPr>
              <p:cNvPr id="598089" name="Freeform 1423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90" name="Freeform 1424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5" name="Group 1425"/>
            <p:cNvGrpSpPr>
              <a:grpSpLocks/>
            </p:cNvGrpSpPr>
            <p:nvPr/>
          </p:nvGrpSpPr>
          <p:grpSpPr bwMode="auto">
            <a:xfrm>
              <a:off x="4204" y="2700"/>
              <a:ext cx="440" cy="136"/>
              <a:chOff x="8788" y="8690"/>
              <a:chExt cx="276" cy="230"/>
            </a:xfrm>
          </p:grpSpPr>
          <p:sp>
            <p:nvSpPr>
              <p:cNvPr id="598092" name="Freeform 1426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93" name="Freeform 1427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6" name="Group 1428"/>
            <p:cNvGrpSpPr>
              <a:grpSpLocks/>
            </p:cNvGrpSpPr>
            <p:nvPr/>
          </p:nvGrpSpPr>
          <p:grpSpPr bwMode="auto">
            <a:xfrm>
              <a:off x="4204" y="2833"/>
              <a:ext cx="529" cy="143"/>
              <a:chOff x="8788" y="8914"/>
              <a:chExt cx="332" cy="242"/>
            </a:xfrm>
          </p:grpSpPr>
          <p:sp>
            <p:nvSpPr>
              <p:cNvPr id="598095" name="Freeform 1429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96" name="Freeform 1430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7" name="Group 1431"/>
            <p:cNvGrpSpPr>
              <a:grpSpLocks/>
            </p:cNvGrpSpPr>
            <p:nvPr/>
          </p:nvGrpSpPr>
          <p:grpSpPr bwMode="auto">
            <a:xfrm>
              <a:off x="4080" y="2220"/>
              <a:ext cx="317" cy="948"/>
              <a:chOff x="8710" y="7882"/>
              <a:chExt cx="199" cy="1597"/>
            </a:xfrm>
          </p:grpSpPr>
          <p:sp>
            <p:nvSpPr>
              <p:cNvPr id="598098" name="Freeform 1432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099" name="Freeform 1433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8" name="Group 1434"/>
            <p:cNvGrpSpPr>
              <a:grpSpLocks/>
            </p:cNvGrpSpPr>
            <p:nvPr/>
          </p:nvGrpSpPr>
          <p:grpSpPr bwMode="auto">
            <a:xfrm>
              <a:off x="4403" y="2220"/>
              <a:ext cx="91" cy="4"/>
              <a:chOff x="8907" y="7882"/>
              <a:chExt cx="57" cy="7"/>
            </a:xfrm>
          </p:grpSpPr>
          <p:sp>
            <p:nvSpPr>
              <p:cNvPr id="598101" name="Freeform 1435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02" name="Freeform 1436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29" name="Group 1437"/>
            <p:cNvGrpSpPr>
              <a:grpSpLocks/>
            </p:cNvGrpSpPr>
            <p:nvPr/>
          </p:nvGrpSpPr>
          <p:grpSpPr bwMode="auto">
            <a:xfrm>
              <a:off x="4466" y="2222"/>
              <a:ext cx="323" cy="942"/>
              <a:chOff x="8957" y="7885"/>
              <a:chExt cx="203" cy="1588"/>
            </a:xfrm>
          </p:grpSpPr>
          <p:sp>
            <p:nvSpPr>
              <p:cNvPr id="598104" name="Freeform 1438"/>
              <p:cNvSpPr>
                <a:spLocks/>
              </p:cNvSpPr>
              <p:nvPr/>
            </p:nvSpPr>
            <p:spPr bwMode="auto">
              <a:xfrm>
                <a:off x="8959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05" name="Freeform 1439"/>
              <p:cNvSpPr>
                <a:spLocks/>
              </p:cNvSpPr>
              <p:nvPr/>
            </p:nvSpPr>
            <p:spPr bwMode="auto">
              <a:xfrm>
                <a:off x="8957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30" name="Group 1440"/>
            <p:cNvGrpSpPr>
              <a:grpSpLocks/>
            </p:cNvGrpSpPr>
            <p:nvPr/>
          </p:nvGrpSpPr>
          <p:grpSpPr bwMode="auto">
            <a:xfrm>
              <a:off x="4430" y="2213"/>
              <a:ext cx="17" cy="6"/>
              <a:chOff x="8924" y="7870"/>
              <a:chExt cx="11" cy="10"/>
            </a:xfrm>
          </p:grpSpPr>
          <p:sp>
            <p:nvSpPr>
              <p:cNvPr id="598107" name="Freeform 1441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08" name="Freeform 1442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109" name="Freeform 1443"/>
            <p:cNvSpPr>
              <a:spLocks/>
            </p:cNvSpPr>
            <p:nvPr/>
          </p:nvSpPr>
          <p:spPr bwMode="auto">
            <a:xfrm>
              <a:off x="4430" y="2213"/>
              <a:ext cx="17" cy="6"/>
            </a:xfrm>
            <a:custGeom>
              <a:avLst/>
              <a:gdLst>
                <a:gd name="T0" fmla="*/ 399 w 11"/>
                <a:gd name="T1" fmla="*/ 1 h 10"/>
                <a:gd name="T2" fmla="*/ 1726 w 11"/>
                <a:gd name="T3" fmla="*/ 1 h 10"/>
                <a:gd name="T4" fmla="*/ 1827 w 11"/>
                <a:gd name="T5" fmla="*/ 1 h 10"/>
                <a:gd name="T6" fmla="*/ 1827 w 11"/>
                <a:gd name="T7" fmla="*/ 1 h 10"/>
                <a:gd name="T8" fmla="*/ 1827 w 11"/>
                <a:gd name="T9" fmla="*/ 1 h 10"/>
                <a:gd name="T10" fmla="*/ 1827 w 11"/>
                <a:gd name="T11" fmla="*/ 1 h 10"/>
                <a:gd name="T12" fmla="*/ 2018 w 11"/>
                <a:gd name="T13" fmla="*/ 1 h 10"/>
                <a:gd name="T14" fmla="*/ 2018 w 11"/>
                <a:gd name="T15" fmla="*/ 1 h 10"/>
                <a:gd name="T16" fmla="*/ 2018 w 11"/>
                <a:gd name="T17" fmla="*/ 1 h 10"/>
                <a:gd name="T18" fmla="*/ 2018 w 11"/>
                <a:gd name="T19" fmla="*/ 1 h 10"/>
                <a:gd name="T20" fmla="*/ 2018 w 11"/>
                <a:gd name="T21" fmla="*/ 1 h 10"/>
                <a:gd name="T22" fmla="*/ 2018 w 11"/>
                <a:gd name="T23" fmla="*/ 1 h 10"/>
                <a:gd name="T24" fmla="*/ 2018 w 11"/>
                <a:gd name="T25" fmla="*/ 1 h 10"/>
                <a:gd name="T26" fmla="*/ 2018 w 11"/>
                <a:gd name="T27" fmla="*/ 1 h 10"/>
                <a:gd name="T28" fmla="*/ 2018 w 11"/>
                <a:gd name="T29" fmla="*/ 1 h 10"/>
                <a:gd name="T30" fmla="*/ 2018 w 11"/>
                <a:gd name="T31" fmla="*/ 1 h 10"/>
                <a:gd name="T32" fmla="*/ 2018 w 11"/>
                <a:gd name="T33" fmla="*/ 1 h 10"/>
                <a:gd name="T34" fmla="*/ 2018 w 11"/>
                <a:gd name="T35" fmla="*/ 1 h 10"/>
                <a:gd name="T36" fmla="*/ 1827 w 11"/>
                <a:gd name="T37" fmla="*/ 1 h 10"/>
                <a:gd name="T38" fmla="*/ 1827 w 11"/>
                <a:gd name="T39" fmla="*/ 1 h 10"/>
                <a:gd name="T40" fmla="*/ 1827 w 11"/>
                <a:gd name="T41" fmla="*/ 1 h 10"/>
                <a:gd name="T42" fmla="*/ 1827 w 11"/>
                <a:gd name="T43" fmla="*/ 0 h 10"/>
                <a:gd name="T44" fmla="*/ 1726 w 11"/>
                <a:gd name="T45" fmla="*/ 0 h 10"/>
                <a:gd name="T46" fmla="*/ 399 w 11"/>
                <a:gd name="T47" fmla="*/ 0 h 10"/>
                <a:gd name="T48" fmla="*/ 399 w 11"/>
                <a:gd name="T49" fmla="*/ 0 h 10"/>
                <a:gd name="T50" fmla="*/ 258 w 11"/>
                <a:gd name="T51" fmla="*/ 1 h 10"/>
                <a:gd name="T52" fmla="*/ 258 w 11"/>
                <a:gd name="T53" fmla="*/ 1 h 10"/>
                <a:gd name="T54" fmla="*/ 258 w 11"/>
                <a:gd name="T55" fmla="*/ 1 h 10"/>
                <a:gd name="T56" fmla="*/ 258 w 11"/>
                <a:gd name="T57" fmla="*/ 1 h 10"/>
                <a:gd name="T58" fmla="*/ 258 w 11"/>
                <a:gd name="T59" fmla="*/ 1 h 10"/>
                <a:gd name="T60" fmla="*/ 0 w 11"/>
                <a:gd name="T61" fmla="*/ 1 h 10"/>
                <a:gd name="T62" fmla="*/ 0 w 11"/>
                <a:gd name="T63" fmla="*/ 1 h 10"/>
                <a:gd name="T64" fmla="*/ 0 w 11"/>
                <a:gd name="T65" fmla="*/ 1 h 10"/>
                <a:gd name="T66" fmla="*/ 0 w 11"/>
                <a:gd name="T67" fmla="*/ 1 h 10"/>
                <a:gd name="T68" fmla="*/ 0 w 11"/>
                <a:gd name="T69" fmla="*/ 1 h 10"/>
                <a:gd name="T70" fmla="*/ 0 w 11"/>
                <a:gd name="T71" fmla="*/ 1 h 10"/>
                <a:gd name="T72" fmla="*/ 0 w 11"/>
                <a:gd name="T73" fmla="*/ 1 h 10"/>
                <a:gd name="T74" fmla="*/ 0 w 11"/>
                <a:gd name="T75" fmla="*/ 1 h 10"/>
                <a:gd name="T76" fmla="*/ 258 w 11"/>
                <a:gd name="T77" fmla="*/ 1 h 10"/>
                <a:gd name="T78" fmla="*/ 258 w 11"/>
                <a:gd name="T79" fmla="*/ 1 h 10"/>
                <a:gd name="T80" fmla="*/ 258 w 11"/>
                <a:gd name="T81" fmla="*/ 1 h 10"/>
                <a:gd name="T82" fmla="*/ 258 w 11"/>
                <a:gd name="T83" fmla="*/ 1 h 10"/>
                <a:gd name="T84" fmla="*/ 258 w 11"/>
                <a:gd name="T85" fmla="*/ 1 h 10"/>
                <a:gd name="T86" fmla="*/ 399 w 11"/>
                <a:gd name="T87" fmla="*/ 1 h 10"/>
                <a:gd name="T88" fmla="*/ 399 w 11"/>
                <a:gd name="T89" fmla="*/ 1 h 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10"/>
                <a:gd name="T137" fmla="*/ 11 w 11"/>
                <a:gd name="T138" fmla="*/ 10 h 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10">
                  <a:moveTo>
                    <a:pt x="2" y="10"/>
                  </a:move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31" name="Group 1444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8111" name="Freeform 1445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12" name="Freeform 1446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76" name="Group 1447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8114" name="Freeform 1448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15" name="Freeform 1449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77" name="Group 1450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8117" name="Freeform 1451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517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18" name="Freeform 1452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82" name="Group 1453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8120" name="Freeform 1454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719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21" name="Freeform 1455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83" name="Group 1456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8123" name="Freeform 1457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A1D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24" name="Freeform 1458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84" name="Group 1459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8126" name="Freeform 1460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023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27" name="Freeform 1461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85" name="Group 1462"/>
            <p:cNvGrpSpPr>
              <a:grpSpLocks/>
            </p:cNvGrpSpPr>
            <p:nvPr/>
          </p:nvGrpSpPr>
          <p:grpSpPr bwMode="auto">
            <a:xfrm>
              <a:off x="4414" y="2181"/>
              <a:ext cx="3" cy="32"/>
              <a:chOff x="8914" y="7816"/>
              <a:chExt cx="2" cy="54"/>
            </a:xfrm>
          </p:grpSpPr>
          <p:sp>
            <p:nvSpPr>
              <p:cNvPr id="598129" name="Freeform 1463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428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30" name="Freeform 1464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86" name="Group 1465"/>
            <p:cNvGrpSpPr>
              <a:grpSpLocks/>
            </p:cNvGrpSpPr>
            <p:nvPr/>
          </p:nvGrpSpPr>
          <p:grpSpPr bwMode="auto">
            <a:xfrm>
              <a:off x="4414" y="2079"/>
              <a:ext cx="3" cy="134"/>
              <a:chOff x="8914" y="7645"/>
              <a:chExt cx="2" cy="225"/>
            </a:xfrm>
          </p:grpSpPr>
          <p:sp>
            <p:nvSpPr>
              <p:cNvPr id="598132" name="Freeform 1466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282D2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33" name="Freeform 1467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90" name="Group 1468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135" name="Freeform 1469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36" name="Freeform 1470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93" name="Group 1471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138" name="Freeform 1472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3439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39" name="Freeform 1473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140" name="Freeform 1474"/>
            <p:cNvSpPr>
              <a:spLocks/>
            </p:cNvSpPr>
            <p:nvPr/>
          </p:nvSpPr>
          <p:spPr bwMode="auto">
            <a:xfrm>
              <a:off x="4419" y="2078"/>
              <a:ext cx="1" cy="136"/>
            </a:xfrm>
            <a:custGeom>
              <a:avLst/>
              <a:gdLst>
                <a:gd name="T0" fmla="*/ 0 w 1"/>
                <a:gd name="T1" fmla="*/ 1 h 229"/>
                <a:gd name="T2" fmla="*/ 0 w 1"/>
                <a:gd name="T3" fmla="*/ 1 h 229"/>
                <a:gd name="T4" fmla="*/ 0 w 1"/>
                <a:gd name="T5" fmla="*/ 1 h 229"/>
                <a:gd name="T6" fmla="*/ 0 w 1"/>
                <a:gd name="T7" fmla="*/ 1 h 229"/>
                <a:gd name="T8" fmla="*/ 0 w 1"/>
                <a:gd name="T9" fmla="*/ 1 h 229"/>
                <a:gd name="T10" fmla="*/ 0 w 1"/>
                <a:gd name="T11" fmla="*/ 0 h 229"/>
                <a:gd name="T12" fmla="*/ 0 w 1"/>
                <a:gd name="T13" fmla="*/ 0 h 229"/>
                <a:gd name="T14" fmla="*/ 0 w 1"/>
                <a:gd name="T15" fmla="*/ 0 h 229"/>
                <a:gd name="T16" fmla="*/ 0 w 1"/>
                <a:gd name="T17" fmla="*/ 0 h 229"/>
                <a:gd name="T18" fmla="*/ 0 w 1"/>
                <a:gd name="T19" fmla="*/ 1 h 229"/>
                <a:gd name="T20" fmla="*/ 0 w 1"/>
                <a:gd name="T21" fmla="*/ 1 h 229"/>
                <a:gd name="T22" fmla="*/ 0 w 1"/>
                <a:gd name="T23" fmla="*/ 1 h 229"/>
                <a:gd name="T24" fmla="*/ 0 w 1"/>
                <a:gd name="T25" fmla="*/ 1 h 229"/>
                <a:gd name="T26" fmla="*/ 0 w 1"/>
                <a:gd name="T27" fmla="*/ 1 h 229"/>
                <a:gd name="T28" fmla="*/ 0 w 1"/>
                <a:gd name="T29" fmla="*/ 1 h 229"/>
                <a:gd name="T30" fmla="*/ 0 w 1"/>
                <a:gd name="T31" fmla="*/ 1 h 229"/>
                <a:gd name="T32" fmla="*/ 0 w 1"/>
                <a:gd name="T33" fmla="*/ 1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9"/>
                <a:gd name="T53" fmla="*/ 1 w 1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9">
                  <a:moveTo>
                    <a:pt x="0" y="22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296" name="Group 1475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142" name="Freeform 1476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3C424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43" name="Freeform 1477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299" name="Group 1478"/>
            <p:cNvGrpSpPr>
              <a:grpSpLocks/>
            </p:cNvGrpSpPr>
            <p:nvPr/>
          </p:nvGrpSpPr>
          <p:grpSpPr bwMode="auto">
            <a:xfrm>
              <a:off x="4419" y="2077"/>
              <a:ext cx="3" cy="137"/>
              <a:chOff x="8917" y="7641"/>
              <a:chExt cx="2" cy="231"/>
            </a:xfrm>
          </p:grpSpPr>
          <p:sp>
            <p:nvSpPr>
              <p:cNvPr id="598145" name="Freeform 1479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2484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46" name="Freeform 1480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02" name="Group 1481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148" name="Freeform 148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74D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49" name="Freeform 1483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12" name="Group 1484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151" name="Freeform 1485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D525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52" name="Freeform 1486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13" name="Group 148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154" name="Freeform 148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2565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55" name="Freeform 148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14" name="Group 1490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157" name="Freeform 1491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85E6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58" name="Freeform 1492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15" name="Group 1493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160" name="Freeform 1494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B626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61" name="Freeform 149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18" name="Group 1496"/>
            <p:cNvGrpSpPr>
              <a:grpSpLocks/>
            </p:cNvGrpSpPr>
            <p:nvPr/>
          </p:nvGrpSpPr>
          <p:grpSpPr bwMode="auto">
            <a:xfrm>
              <a:off x="4428" y="2077"/>
              <a:ext cx="2" cy="142"/>
              <a:chOff x="8923" y="7641"/>
              <a:chExt cx="1" cy="239"/>
            </a:xfrm>
          </p:grpSpPr>
          <p:sp>
            <p:nvSpPr>
              <p:cNvPr id="598163" name="Freeform 1497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64" name="Freeform 1498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165" name="Freeform 1499"/>
            <p:cNvSpPr>
              <a:spLocks/>
            </p:cNvSpPr>
            <p:nvPr/>
          </p:nvSpPr>
          <p:spPr bwMode="auto">
            <a:xfrm>
              <a:off x="4430" y="2077"/>
              <a:ext cx="1" cy="142"/>
            </a:xfrm>
            <a:custGeom>
              <a:avLst/>
              <a:gdLst>
                <a:gd name="T0" fmla="*/ 0 w 1"/>
                <a:gd name="T1" fmla="*/ 1 h 239"/>
                <a:gd name="T2" fmla="*/ 0 w 1"/>
                <a:gd name="T3" fmla="*/ 1 h 239"/>
                <a:gd name="T4" fmla="*/ 0 w 1"/>
                <a:gd name="T5" fmla="*/ 1 h 239"/>
                <a:gd name="T6" fmla="*/ 0 w 1"/>
                <a:gd name="T7" fmla="*/ 0 h 239"/>
                <a:gd name="T8" fmla="*/ 0 w 1"/>
                <a:gd name="T9" fmla="*/ 0 h 239"/>
                <a:gd name="T10" fmla="*/ 0 w 1"/>
                <a:gd name="T11" fmla="*/ 0 h 239"/>
                <a:gd name="T12" fmla="*/ 0 w 1"/>
                <a:gd name="T13" fmla="*/ 0 h 239"/>
                <a:gd name="T14" fmla="*/ 0 w 1"/>
                <a:gd name="T15" fmla="*/ 0 h 239"/>
                <a:gd name="T16" fmla="*/ 0 w 1"/>
                <a:gd name="T17" fmla="*/ 1 h 239"/>
                <a:gd name="T18" fmla="*/ 0 w 1"/>
                <a:gd name="T19" fmla="*/ 1 h 239"/>
                <a:gd name="T20" fmla="*/ 0 w 1"/>
                <a:gd name="T21" fmla="*/ 1 h 239"/>
                <a:gd name="T22" fmla="*/ 0 w 1"/>
                <a:gd name="T23" fmla="*/ 1 h 239"/>
                <a:gd name="T24" fmla="*/ 0 w 1"/>
                <a:gd name="T25" fmla="*/ 1 h 239"/>
                <a:gd name="T26" fmla="*/ 0 w 1"/>
                <a:gd name="T27" fmla="*/ 1 h 239"/>
                <a:gd name="T28" fmla="*/ 0 w 1"/>
                <a:gd name="T29" fmla="*/ 1 h 239"/>
                <a:gd name="T30" fmla="*/ 0 w 1"/>
                <a:gd name="T31" fmla="*/ 1 h 239"/>
                <a:gd name="T32" fmla="*/ 0 w 1"/>
                <a:gd name="T33" fmla="*/ 1 h 239"/>
                <a:gd name="T34" fmla="*/ 0 w 1"/>
                <a:gd name="T35" fmla="*/ 1 h 239"/>
                <a:gd name="T36" fmla="*/ 0 w 1"/>
                <a:gd name="T37" fmla="*/ 1 h 239"/>
                <a:gd name="T38" fmla="*/ 0 w 1"/>
                <a:gd name="T39" fmla="*/ 1 h 2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239"/>
                <a:gd name="T62" fmla="*/ 1 w 1"/>
                <a:gd name="T63" fmla="*/ 239 h 2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239">
                  <a:moveTo>
                    <a:pt x="0" y="23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319" name="Group 1500"/>
            <p:cNvGrpSpPr>
              <a:grpSpLocks/>
            </p:cNvGrpSpPr>
            <p:nvPr/>
          </p:nvGrpSpPr>
          <p:grpSpPr bwMode="auto">
            <a:xfrm>
              <a:off x="4430" y="2077"/>
              <a:ext cx="3" cy="142"/>
              <a:chOff x="8924" y="7641"/>
              <a:chExt cx="2" cy="239"/>
            </a:xfrm>
          </p:grpSpPr>
          <p:sp>
            <p:nvSpPr>
              <p:cNvPr id="598167" name="Freeform 1501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6B737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68" name="Freeform 1502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24" name="Group 1503"/>
            <p:cNvGrpSpPr>
              <a:grpSpLocks/>
            </p:cNvGrpSpPr>
            <p:nvPr/>
          </p:nvGrpSpPr>
          <p:grpSpPr bwMode="auto">
            <a:xfrm>
              <a:off x="4430" y="2077"/>
              <a:ext cx="6" cy="142"/>
              <a:chOff x="8924" y="7641"/>
              <a:chExt cx="4" cy="239"/>
            </a:xfrm>
          </p:grpSpPr>
          <p:sp>
            <p:nvSpPr>
              <p:cNvPr id="598170" name="Freeform 1504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6F78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71" name="Freeform 1505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25" name="Group 1506"/>
            <p:cNvGrpSpPr>
              <a:grpSpLocks/>
            </p:cNvGrpSpPr>
            <p:nvPr/>
          </p:nvGrpSpPr>
          <p:grpSpPr bwMode="auto">
            <a:xfrm>
              <a:off x="4433" y="2064"/>
              <a:ext cx="3" cy="155"/>
              <a:chOff x="8926" y="7619"/>
              <a:chExt cx="2" cy="261"/>
            </a:xfrm>
          </p:grpSpPr>
          <p:sp>
            <p:nvSpPr>
              <p:cNvPr id="598173" name="Freeform 1507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47D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74" name="Freeform 1508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175" name="Freeform 1509"/>
            <p:cNvSpPr>
              <a:spLocks/>
            </p:cNvSpPr>
            <p:nvPr/>
          </p:nvSpPr>
          <p:spPr bwMode="auto">
            <a:xfrm>
              <a:off x="4436" y="2064"/>
              <a:ext cx="2" cy="155"/>
            </a:xfrm>
            <a:custGeom>
              <a:avLst/>
              <a:gdLst>
                <a:gd name="T0" fmla="*/ 0 w 2"/>
                <a:gd name="T1" fmla="*/ 1 h 261"/>
                <a:gd name="T2" fmla="*/ 0 w 2"/>
                <a:gd name="T3" fmla="*/ 1 h 261"/>
                <a:gd name="T4" fmla="*/ 0 w 2"/>
                <a:gd name="T5" fmla="*/ 1 h 261"/>
                <a:gd name="T6" fmla="*/ 0 w 2"/>
                <a:gd name="T7" fmla="*/ 1 h 261"/>
                <a:gd name="T8" fmla="*/ 0 w 2"/>
                <a:gd name="T9" fmla="*/ 1 h 261"/>
                <a:gd name="T10" fmla="*/ 0 w 2"/>
                <a:gd name="T11" fmla="*/ 0 h 261"/>
                <a:gd name="T12" fmla="*/ 0 w 2"/>
                <a:gd name="T13" fmla="*/ 0 h 261"/>
                <a:gd name="T14" fmla="*/ 0 w 2"/>
                <a:gd name="T15" fmla="*/ 0 h 261"/>
                <a:gd name="T16" fmla="*/ 0 w 2"/>
                <a:gd name="T17" fmla="*/ 0 h 261"/>
                <a:gd name="T18" fmla="*/ 0 w 2"/>
                <a:gd name="T19" fmla="*/ 0 h 261"/>
                <a:gd name="T20" fmla="*/ 0 w 2"/>
                <a:gd name="T21" fmla="*/ 1 h 261"/>
                <a:gd name="T22" fmla="*/ 0 w 2"/>
                <a:gd name="T23" fmla="*/ 1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61"/>
                <a:gd name="T38" fmla="*/ 2 w 2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61">
                  <a:moveTo>
                    <a:pt x="0" y="261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326" name="Group 1510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8177" name="Freeform 1511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78" name="Freeform 1512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27" name="Group 1513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8180" name="Freeform 1514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48A8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81" name="Freeform 1515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28" name="Group 1516"/>
            <p:cNvGrpSpPr>
              <a:grpSpLocks/>
            </p:cNvGrpSpPr>
            <p:nvPr/>
          </p:nvGrpSpPr>
          <p:grpSpPr bwMode="auto">
            <a:xfrm>
              <a:off x="4438" y="2064"/>
              <a:ext cx="3" cy="155"/>
              <a:chOff x="8929" y="7619"/>
              <a:chExt cx="2" cy="261"/>
            </a:xfrm>
          </p:grpSpPr>
          <p:sp>
            <p:nvSpPr>
              <p:cNvPr id="598183" name="Freeform 1517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E95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84" name="Freeform 1518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31" name="Group 1519"/>
            <p:cNvGrpSpPr>
              <a:grpSpLocks/>
            </p:cNvGrpSpPr>
            <p:nvPr/>
          </p:nvGrpSpPr>
          <p:grpSpPr bwMode="auto">
            <a:xfrm>
              <a:off x="4441" y="2077"/>
              <a:ext cx="3" cy="142"/>
              <a:chOff x="8931" y="7641"/>
              <a:chExt cx="2" cy="239"/>
            </a:xfrm>
          </p:grpSpPr>
          <p:sp>
            <p:nvSpPr>
              <p:cNvPr id="598186" name="Freeform 1520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A0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87" name="Freeform 1521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32" name="Group 1522"/>
            <p:cNvGrpSpPr>
              <a:grpSpLocks/>
            </p:cNvGrpSpPr>
            <p:nvPr/>
          </p:nvGrpSpPr>
          <p:grpSpPr bwMode="auto">
            <a:xfrm>
              <a:off x="4444" y="2077"/>
              <a:ext cx="3" cy="142"/>
              <a:chOff x="8933" y="7641"/>
              <a:chExt cx="2" cy="239"/>
            </a:xfrm>
          </p:grpSpPr>
          <p:sp>
            <p:nvSpPr>
              <p:cNvPr id="598189" name="Freeform 1523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1A6A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90" name="Freeform 1524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33" name="Group 1525"/>
            <p:cNvGrpSpPr>
              <a:grpSpLocks/>
            </p:cNvGrpSpPr>
            <p:nvPr/>
          </p:nvGrpSpPr>
          <p:grpSpPr bwMode="auto">
            <a:xfrm>
              <a:off x="4447" y="2077"/>
              <a:ext cx="4" cy="142"/>
              <a:chOff x="8935" y="7641"/>
              <a:chExt cx="2" cy="239"/>
            </a:xfrm>
          </p:grpSpPr>
          <p:sp>
            <p:nvSpPr>
              <p:cNvPr id="598192" name="Freeform 1526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7AB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93" name="Freeform 1527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194" name="Freeform 1528"/>
            <p:cNvSpPr>
              <a:spLocks/>
            </p:cNvSpPr>
            <p:nvPr/>
          </p:nvSpPr>
          <p:spPr bwMode="auto">
            <a:xfrm>
              <a:off x="4451" y="2077"/>
              <a:ext cx="1" cy="137"/>
            </a:xfrm>
            <a:custGeom>
              <a:avLst/>
              <a:gdLst>
                <a:gd name="T0" fmla="*/ 0 w 1"/>
                <a:gd name="T1" fmla="*/ 1 h 231"/>
                <a:gd name="T2" fmla="*/ 0 w 1"/>
                <a:gd name="T3" fmla="*/ 0 h 231"/>
                <a:gd name="T4" fmla="*/ 0 w 1"/>
                <a:gd name="T5" fmla="*/ 0 h 231"/>
                <a:gd name="T6" fmla="*/ 0 w 1"/>
                <a:gd name="T7" fmla="*/ 0 h 231"/>
                <a:gd name="T8" fmla="*/ 0 w 1"/>
                <a:gd name="T9" fmla="*/ 1 h 231"/>
                <a:gd name="T10" fmla="*/ 0 w 1"/>
                <a:gd name="T11" fmla="*/ 1 h 231"/>
                <a:gd name="T12" fmla="*/ 0 w 1"/>
                <a:gd name="T13" fmla="*/ 1 h 231"/>
                <a:gd name="T14" fmla="*/ 0 w 1"/>
                <a:gd name="T15" fmla="*/ 1 h 231"/>
                <a:gd name="T16" fmla="*/ 0 w 1"/>
                <a:gd name="T17" fmla="*/ 1 h 231"/>
                <a:gd name="T18" fmla="*/ 0 w 1"/>
                <a:gd name="T19" fmla="*/ 1 h 231"/>
                <a:gd name="T20" fmla="*/ 0 w 1"/>
                <a:gd name="T21" fmla="*/ 1 h 231"/>
                <a:gd name="T22" fmla="*/ 0 w 1"/>
                <a:gd name="T23" fmla="*/ 1 h 231"/>
                <a:gd name="T24" fmla="*/ 0 w 1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231"/>
                <a:gd name="T41" fmla="*/ 1 w 1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334" name="Group 1529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8196" name="Freeform 1530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7BD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197" name="Freeform 1531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35" name="Group 1532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8199" name="Freeform 1533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CC1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00" name="Freeform 1534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01" name="Freeform 1535"/>
            <p:cNvSpPr>
              <a:spLocks/>
            </p:cNvSpPr>
            <p:nvPr/>
          </p:nvSpPr>
          <p:spPr bwMode="auto">
            <a:xfrm>
              <a:off x="445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0 h 231"/>
                <a:gd name="T4" fmla="*/ 0 w 2"/>
                <a:gd name="T5" fmla="*/ 0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w 2"/>
                <a:gd name="T27" fmla="*/ 1 h 231"/>
                <a:gd name="T28" fmla="*/ 0 w 2"/>
                <a:gd name="T29" fmla="*/ 1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31"/>
                <a:gd name="T47" fmla="*/ 2 w 2"/>
                <a:gd name="T48" fmla="*/ 231 h 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336" name="Group 1536"/>
            <p:cNvGrpSpPr>
              <a:grpSpLocks/>
            </p:cNvGrpSpPr>
            <p:nvPr/>
          </p:nvGrpSpPr>
          <p:grpSpPr bwMode="auto">
            <a:xfrm>
              <a:off x="4452" y="2077"/>
              <a:ext cx="3" cy="137"/>
              <a:chOff x="8938" y="7641"/>
              <a:chExt cx="2" cy="231"/>
            </a:xfrm>
          </p:grpSpPr>
          <p:sp>
            <p:nvSpPr>
              <p:cNvPr id="598203" name="Freeform 1537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C4C7C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04" name="Freeform 1538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37" name="Group 1539"/>
            <p:cNvGrpSpPr>
              <a:grpSpLocks/>
            </p:cNvGrpSpPr>
            <p:nvPr/>
          </p:nvGrpSpPr>
          <p:grpSpPr bwMode="auto">
            <a:xfrm>
              <a:off x="4452" y="2078"/>
              <a:ext cx="7" cy="136"/>
              <a:chOff x="8938" y="7643"/>
              <a:chExt cx="4" cy="229"/>
            </a:xfrm>
          </p:grpSpPr>
          <p:sp>
            <p:nvSpPr>
              <p:cNvPr id="598206" name="Freeform 1540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9CB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07" name="Freeform 1541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38" name="Group 1542"/>
            <p:cNvGrpSpPr>
              <a:grpSpLocks/>
            </p:cNvGrpSpPr>
            <p:nvPr/>
          </p:nvGrpSpPr>
          <p:grpSpPr bwMode="auto">
            <a:xfrm>
              <a:off x="4455" y="2078"/>
              <a:ext cx="4" cy="136"/>
              <a:chOff x="8940" y="7643"/>
              <a:chExt cx="2" cy="229"/>
            </a:xfrm>
          </p:grpSpPr>
          <p:sp>
            <p:nvSpPr>
              <p:cNvPr id="598209" name="Freeform 1543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FD0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10" name="Freeform 1544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11" name="Freeform 1545"/>
            <p:cNvSpPr>
              <a:spLocks/>
            </p:cNvSpPr>
            <p:nvPr/>
          </p:nvSpPr>
          <p:spPr bwMode="auto">
            <a:xfrm>
              <a:off x="445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0 h 227"/>
                <a:gd name="T4" fmla="*/ 0 w 1"/>
                <a:gd name="T5" fmla="*/ 0 h 227"/>
                <a:gd name="T6" fmla="*/ 0 w 1"/>
                <a:gd name="T7" fmla="*/ 0 h 227"/>
                <a:gd name="T8" fmla="*/ 0 w 1"/>
                <a:gd name="T9" fmla="*/ 1 h 227"/>
                <a:gd name="T10" fmla="*/ 0 w 1"/>
                <a:gd name="T11" fmla="*/ 1 h 227"/>
                <a:gd name="T12" fmla="*/ 0 w 1"/>
                <a:gd name="T13" fmla="*/ 1 h 227"/>
                <a:gd name="T14" fmla="*/ 0 w 1"/>
                <a:gd name="T15" fmla="*/ 1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w 1"/>
                <a:gd name="T29" fmla="*/ 1 h 227"/>
                <a:gd name="T30" fmla="*/ 0 w 1"/>
                <a:gd name="T31" fmla="*/ 1 h 227"/>
                <a:gd name="T32" fmla="*/ 0 w 1"/>
                <a:gd name="T33" fmla="*/ 1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7"/>
                <a:gd name="T53" fmla="*/ 1 w 1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7">
                  <a:moveTo>
                    <a:pt x="0" y="227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26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339" name="Group 1546"/>
            <p:cNvGrpSpPr>
              <a:grpSpLocks/>
            </p:cNvGrpSpPr>
            <p:nvPr/>
          </p:nvGrpSpPr>
          <p:grpSpPr bwMode="auto">
            <a:xfrm>
              <a:off x="4459" y="2078"/>
              <a:ext cx="1" cy="135"/>
              <a:chOff x="8942" y="7643"/>
              <a:chExt cx="1" cy="227"/>
            </a:xfrm>
          </p:grpSpPr>
          <p:sp>
            <p:nvSpPr>
              <p:cNvPr id="598213" name="Freeform 1547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DADAD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14" name="Freeform 1548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40" name="Group 1549"/>
            <p:cNvGrpSpPr>
              <a:grpSpLocks/>
            </p:cNvGrpSpPr>
            <p:nvPr/>
          </p:nvGrpSpPr>
          <p:grpSpPr bwMode="auto">
            <a:xfrm>
              <a:off x="4459" y="2079"/>
              <a:ext cx="1" cy="134"/>
              <a:chOff x="8942" y="7645"/>
              <a:chExt cx="1" cy="225"/>
            </a:xfrm>
          </p:grpSpPr>
          <p:sp>
            <p:nvSpPr>
              <p:cNvPr id="598216" name="Freeform 1550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DFDEE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17" name="Freeform 1551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41" name="Group 1552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8219" name="Freeform 1553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0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20" name="Freeform 1554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42" name="Group 1555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8222" name="Freeform 1556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4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23" name="Freeform 1557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343" name="Group 1558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8225" name="Freeform 1559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BEA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26" name="Freeform 1560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05" name="Group 1561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8228" name="Freeform 1562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0EF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29" name="Freeform 1563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08" name="Group 1564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8231" name="Freeform 1565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F4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32" name="Freeform 1566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11" name="Group 1567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8234" name="Freeform 1568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AF9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35" name="Freeform 1569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36" name="Freeform 1570"/>
            <p:cNvSpPr>
              <a:spLocks/>
            </p:cNvSpPr>
            <p:nvPr/>
          </p:nvSpPr>
          <p:spPr bwMode="auto">
            <a:xfrm>
              <a:off x="4470" y="2181"/>
              <a:ext cx="1" cy="32"/>
            </a:xfrm>
            <a:custGeom>
              <a:avLst/>
              <a:gdLst>
                <a:gd name="T0" fmla="*/ 0 w 1"/>
                <a:gd name="T1" fmla="*/ 1 h 54"/>
                <a:gd name="T2" fmla="*/ 0 w 1"/>
                <a:gd name="T3" fmla="*/ 0 h 54"/>
                <a:gd name="T4" fmla="*/ 0 w 1"/>
                <a:gd name="T5" fmla="*/ 0 h 54"/>
                <a:gd name="T6" fmla="*/ 0 w 1"/>
                <a:gd name="T7" fmla="*/ 1 h 54"/>
                <a:gd name="T8" fmla="*/ 0 w 1"/>
                <a:gd name="T9" fmla="*/ 1 h 54"/>
                <a:gd name="T10" fmla="*/ 0 w 1"/>
                <a:gd name="T11" fmla="*/ 1 h 54"/>
                <a:gd name="T12" fmla="*/ 0 w 1"/>
                <a:gd name="T13" fmla="*/ 1 h 54"/>
                <a:gd name="T14" fmla="*/ 0 w 1"/>
                <a:gd name="T15" fmla="*/ 1 h 54"/>
                <a:gd name="T16" fmla="*/ 0 w 1"/>
                <a:gd name="T17" fmla="*/ 1 h 54"/>
                <a:gd name="T18" fmla="*/ 0 w 1"/>
                <a:gd name="T19" fmla="*/ 1 h 54"/>
                <a:gd name="T20" fmla="*/ 0 w 1"/>
                <a:gd name="T21" fmla="*/ 1 h 54"/>
                <a:gd name="T22" fmla="*/ 0 w 1"/>
                <a:gd name="T23" fmla="*/ 1 h 54"/>
                <a:gd name="T24" fmla="*/ 0 w 1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54"/>
                <a:gd name="T41" fmla="*/ 1 w 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54">
                  <a:moveTo>
                    <a:pt x="0" y="5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237" name="Freeform 1571"/>
            <p:cNvSpPr>
              <a:spLocks/>
            </p:cNvSpPr>
            <p:nvPr/>
          </p:nvSpPr>
          <p:spPr bwMode="auto">
            <a:xfrm>
              <a:off x="4417" y="2079"/>
              <a:ext cx="2" cy="134"/>
            </a:xfrm>
            <a:custGeom>
              <a:avLst/>
              <a:gdLst>
                <a:gd name="T0" fmla="*/ 0 w 2"/>
                <a:gd name="T1" fmla="*/ 1 h 225"/>
                <a:gd name="T2" fmla="*/ 0 w 2"/>
                <a:gd name="T3" fmla="*/ 1 h 225"/>
                <a:gd name="T4" fmla="*/ 0 w 2"/>
                <a:gd name="T5" fmla="*/ 1 h 225"/>
                <a:gd name="T6" fmla="*/ 0 w 2"/>
                <a:gd name="T7" fmla="*/ 1 h 225"/>
                <a:gd name="T8" fmla="*/ 0 w 2"/>
                <a:gd name="T9" fmla="*/ 1 h 225"/>
                <a:gd name="T10" fmla="*/ 0 w 2"/>
                <a:gd name="T11" fmla="*/ 0 h 225"/>
                <a:gd name="T12" fmla="*/ 0 w 2"/>
                <a:gd name="T13" fmla="*/ 0 h 225"/>
                <a:gd name="T14" fmla="*/ 0 w 2"/>
                <a:gd name="T15" fmla="*/ 0 h 225"/>
                <a:gd name="T16" fmla="*/ 0 w 2"/>
                <a:gd name="T17" fmla="*/ 1 h 225"/>
                <a:gd name="T18" fmla="*/ 0 w 2"/>
                <a:gd name="T19" fmla="*/ 1 h 225"/>
                <a:gd name="T20" fmla="*/ 0 w 2"/>
                <a:gd name="T21" fmla="*/ 1 h 225"/>
                <a:gd name="T22" fmla="*/ 0 w 2"/>
                <a:gd name="T23" fmla="*/ 1 h 225"/>
                <a:gd name="T24" fmla="*/ 0 w 2"/>
                <a:gd name="T25" fmla="*/ 1 h 225"/>
                <a:gd name="T26" fmla="*/ 0 w 2"/>
                <a:gd name="T27" fmla="*/ 1 h 225"/>
                <a:gd name="T28" fmla="*/ 0 w 2"/>
                <a:gd name="T29" fmla="*/ 1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25"/>
                <a:gd name="T47" fmla="*/ 2 w 2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25">
                  <a:moveTo>
                    <a:pt x="0" y="22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0" y="22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238" name="Freeform 1572"/>
            <p:cNvSpPr>
              <a:spLocks/>
            </p:cNvSpPr>
            <p:nvPr/>
          </p:nvSpPr>
          <p:spPr bwMode="auto">
            <a:xfrm>
              <a:off x="4417" y="2078"/>
              <a:ext cx="2" cy="135"/>
            </a:xfrm>
            <a:custGeom>
              <a:avLst/>
              <a:gdLst>
                <a:gd name="T0" fmla="*/ 0 w 2"/>
                <a:gd name="T1" fmla="*/ 1 h 227"/>
                <a:gd name="T2" fmla="*/ 0 w 2"/>
                <a:gd name="T3" fmla="*/ 1 h 227"/>
                <a:gd name="T4" fmla="*/ 0 w 2"/>
                <a:gd name="T5" fmla="*/ 1 h 227"/>
                <a:gd name="T6" fmla="*/ 0 w 2"/>
                <a:gd name="T7" fmla="*/ 1 h 227"/>
                <a:gd name="T8" fmla="*/ 0 w 2"/>
                <a:gd name="T9" fmla="*/ 1 h 227"/>
                <a:gd name="T10" fmla="*/ 0 w 2"/>
                <a:gd name="T11" fmla="*/ 1 h 227"/>
                <a:gd name="T12" fmla="*/ 0 w 2"/>
                <a:gd name="T13" fmla="*/ 1 h 227"/>
                <a:gd name="T14" fmla="*/ 0 w 2"/>
                <a:gd name="T15" fmla="*/ 1 h 227"/>
                <a:gd name="T16" fmla="*/ 0 w 2"/>
                <a:gd name="T17" fmla="*/ 0 h 227"/>
                <a:gd name="T18" fmla="*/ 0 w 2"/>
                <a:gd name="T19" fmla="*/ 0 h 227"/>
                <a:gd name="T20" fmla="*/ 0 w 2"/>
                <a:gd name="T21" fmla="*/ 1 h 227"/>
                <a:gd name="T22" fmla="*/ 0 w 2"/>
                <a:gd name="T23" fmla="*/ 1 h 227"/>
                <a:gd name="T24" fmla="*/ 0 w 2"/>
                <a:gd name="T25" fmla="*/ 1 h 227"/>
                <a:gd name="T26" fmla="*/ 0 w 2"/>
                <a:gd name="T27" fmla="*/ 1 h 227"/>
                <a:gd name="T28" fmla="*/ 0 w 2"/>
                <a:gd name="T29" fmla="*/ 1 h 227"/>
                <a:gd name="T30" fmla="*/ 0 w 2"/>
                <a:gd name="T31" fmla="*/ 1 h 227"/>
                <a:gd name="T32" fmla="*/ 0 w 2"/>
                <a:gd name="T33" fmla="*/ 1 h 227"/>
                <a:gd name="T34" fmla="*/ 0 w 2"/>
                <a:gd name="T35" fmla="*/ 1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0 h 227"/>
                <a:gd name="T56" fmla="*/ 2 w 2"/>
                <a:gd name="T57" fmla="*/ 227 h 2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" h="227">
                  <a:moveTo>
                    <a:pt x="0" y="226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0" y="226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314" name="Group 1573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240" name="Freeform 1574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6181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41" name="Freeform 1575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17" name="Group 1576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243" name="Freeform 1577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C1F2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44" name="Freeform 1578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45" name="Freeform 1579"/>
            <p:cNvSpPr>
              <a:spLocks/>
            </p:cNvSpPr>
            <p:nvPr/>
          </p:nvSpPr>
          <p:spPr bwMode="auto">
            <a:xfrm>
              <a:off x="441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1 h 227"/>
                <a:gd name="T4" fmla="*/ 0 w 1"/>
                <a:gd name="T5" fmla="*/ 1 h 227"/>
                <a:gd name="T6" fmla="*/ 0 w 1"/>
                <a:gd name="T7" fmla="*/ 0 h 227"/>
                <a:gd name="T8" fmla="*/ 0 w 1"/>
                <a:gd name="T9" fmla="*/ 0 h 227"/>
                <a:gd name="T10" fmla="*/ 0 w 1"/>
                <a:gd name="T11" fmla="*/ 0 h 227"/>
                <a:gd name="T12" fmla="*/ 0 w 1"/>
                <a:gd name="T13" fmla="*/ 0 h 227"/>
                <a:gd name="T14" fmla="*/ 0 w 1"/>
                <a:gd name="T15" fmla="*/ 0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227"/>
                <a:gd name="T44" fmla="*/ 1 w 1"/>
                <a:gd name="T45" fmla="*/ 227 h 2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227">
                  <a:moveTo>
                    <a:pt x="0" y="227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320" name="Group 1580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247" name="Freeform 1581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48" name="Freeform 1582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23" name="Group 1583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250" name="Freeform 1584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363B3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51" name="Freeform 1585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52" name="Freeform 1586"/>
            <p:cNvSpPr>
              <a:spLocks/>
            </p:cNvSpPr>
            <p:nvPr/>
          </p:nvSpPr>
          <p:spPr bwMode="auto">
            <a:xfrm>
              <a:off x="442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31"/>
                <a:gd name="T41" fmla="*/ 2 w 2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326" name="Group 1587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254" name="Freeform 1588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44A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55" name="Freeform 1589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29" name="Group 1590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257" name="Freeform 1591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F545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58" name="Freeform 159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59" name="Freeform 1593"/>
            <p:cNvSpPr>
              <a:spLocks/>
            </p:cNvSpPr>
            <p:nvPr/>
          </p:nvSpPr>
          <p:spPr bwMode="auto">
            <a:xfrm>
              <a:off x="4425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31"/>
                <a:gd name="T29" fmla="*/ 2 w 2"/>
                <a:gd name="T30" fmla="*/ 231 h 2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332" name="Group 1594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261" name="Freeform 1595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62" name="Freeform 1596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35" name="Group 159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264" name="Freeform 159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870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65" name="Freeform 159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66" name="Freeform 1600"/>
            <p:cNvSpPr>
              <a:spLocks/>
            </p:cNvSpPr>
            <p:nvPr/>
          </p:nvSpPr>
          <p:spPr bwMode="auto">
            <a:xfrm>
              <a:off x="4428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31"/>
                <a:gd name="T38" fmla="*/ 2 w 2"/>
                <a:gd name="T39" fmla="*/ 231 h 2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338" name="Group 1601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268" name="Freeform 1602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B83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69" name="Freeform 1603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41" name="Group 1604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271" name="Freeform 160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72" name="Freeform 1606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</p:grpSp>
      <p:pic>
        <p:nvPicPr>
          <p:cNvPr id="598273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17" y="2075114"/>
            <a:ext cx="2460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8274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4863" y="2060559"/>
            <a:ext cx="2460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8275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8" y="2212694"/>
            <a:ext cx="2460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62" name="圆角矩形 461"/>
          <p:cNvSpPr/>
          <p:nvPr/>
        </p:nvSpPr>
        <p:spPr bwMode="auto">
          <a:xfrm>
            <a:off x="500063" y="789239"/>
            <a:ext cx="8215312" cy="1190625"/>
          </a:xfrm>
          <a:prstGeom prst="roundRect">
            <a:avLst>
              <a:gd name="adj" fmla="val 4660"/>
            </a:avLst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 b="1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2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Multi-Mode C-RAN Network Evolution</a:t>
            </a:r>
            <a:endParaRPr lang="zh-CN" altLang="en-US" dirty="0"/>
          </a:p>
        </p:txBody>
      </p:sp>
      <p:pic>
        <p:nvPicPr>
          <p:cNvPr id="598279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8655" y="876549"/>
            <a:ext cx="357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280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7" y="2126705"/>
            <a:ext cx="3571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281" name="Picture 3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5" y="2622799"/>
            <a:ext cx="1009650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" name="六边形 464"/>
          <p:cNvSpPr/>
          <p:nvPr/>
        </p:nvSpPr>
        <p:spPr bwMode="auto">
          <a:xfrm>
            <a:off x="7302119" y="1325006"/>
            <a:ext cx="772055" cy="554638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66" name="六边形 465"/>
          <p:cNvSpPr/>
          <p:nvPr/>
        </p:nvSpPr>
        <p:spPr bwMode="auto">
          <a:xfrm>
            <a:off x="7264417" y="1534230"/>
            <a:ext cx="627294" cy="450643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67" name="六边形 466"/>
          <p:cNvSpPr/>
          <p:nvPr/>
        </p:nvSpPr>
        <p:spPr bwMode="auto">
          <a:xfrm>
            <a:off x="6858016" y="1503097"/>
            <a:ext cx="524355" cy="376692"/>
          </a:xfrm>
          <a:prstGeom prst="hexagon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598344" name="Group 1357"/>
          <p:cNvGrpSpPr>
            <a:grpSpLocks/>
          </p:cNvGrpSpPr>
          <p:nvPr/>
        </p:nvGrpSpPr>
        <p:grpSpPr bwMode="auto">
          <a:xfrm>
            <a:off x="7143750" y="908298"/>
            <a:ext cx="285750" cy="773907"/>
            <a:chOff x="4080" y="2064"/>
            <a:chExt cx="720" cy="1104"/>
          </a:xfrm>
        </p:grpSpPr>
        <p:grpSp>
          <p:nvGrpSpPr>
            <p:cNvPr id="598347" name="Group 1358"/>
            <p:cNvGrpSpPr>
              <a:grpSpLocks/>
            </p:cNvGrpSpPr>
            <p:nvPr/>
          </p:nvGrpSpPr>
          <p:grpSpPr bwMode="auto">
            <a:xfrm>
              <a:off x="4441" y="2116"/>
              <a:ext cx="11" cy="113"/>
              <a:chOff x="8931" y="7706"/>
              <a:chExt cx="7" cy="191"/>
            </a:xfrm>
          </p:grpSpPr>
          <p:sp>
            <p:nvSpPr>
              <p:cNvPr id="598287" name="Rectangle 1359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88" name="Rectangle 1360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289" name="Rectangle 1361"/>
            <p:cNvSpPr>
              <a:spLocks noChangeArrowheads="1"/>
            </p:cNvSpPr>
            <p:nvPr/>
          </p:nvSpPr>
          <p:spPr bwMode="auto">
            <a:xfrm>
              <a:off x="4441" y="2116"/>
              <a:ext cx="11" cy="113"/>
            </a:xfrm>
            <a:prstGeom prst="rect">
              <a:avLst/>
            </a:pr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350" name="Group 1362"/>
            <p:cNvGrpSpPr>
              <a:grpSpLocks/>
            </p:cNvGrpSpPr>
            <p:nvPr/>
          </p:nvGrpSpPr>
          <p:grpSpPr bwMode="auto">
            <a:xfrm>
              <a:off x="4150" y="2973"/>
              <a:ext cx="580" cy="3"/>
              <a:chOff x="8754" y="9151"/>
              <a:chExt cx="364" cy="5"/>
            </a:xfrm>
          </p:grpSpPr>
          <p:sp>
            <p:nvSpPr>
              <p:cNvPr id="598291" name="Rectangle 1363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92" name="Rectangle 1364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53" name="Group 1365"/>
            <p:cNvGrpSpPr>
              <a:grpSpLocks/>
            </p:cNvGrpSpPr>
            <p:nvPr/>
          </p:nvGrpSpPr>
          <p:grpSpPr bwMode="auto">
            <a:xfrm>
              <a:off x="4204" y="2833"/>
              <a:ext cx="470" cy="3"/>
              <a:chOff x="8788" y="8914"/>
              <a:chExt cx="295" cy="6"/>
            </a:xfrm>
          </p:grpSpPr>
          <p:sp>
            <p:nvSpPr>
              <p:cNvPr id="598294" name="Rectangle 1366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95" name="Rectangle 1367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56" name="Group 1368"/>
            <p:cNvGrpSpPr>
              <a:grpSpLocks/>
            </p:cNvGrpSpPr>
            <p:nvPr/>
          </p:nvGrpSpPr>
          <p:grpSpPr bwMode="auto">
            <a:xfrm>
              <a:off x="4249" y="2699"/>
              <a:ext cx="381" cy="4"/>
              <a:chOff x="8816" y="8689"/>
              <a:chExt cx="239" cy="7"/>
            </a:xfrm>
          </p:grpSpPr>
          <p:sp>
            <p:nvSpPr>
              <p:cNvPr id="598297" name="Rectangle 1369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298" name="Rectangle 1370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59" name="Group 1371"/>
            <p:cNvGrpSpPr>
              <a:grpSpLocks/>
            </p:cNvGrpSpPr>
            <p:nvPr/>
          </p:nvGrpSpPr>
          <p:grpSpPr bwMode="auto">
            <a:xfrm>
              <a:off x="4282" y="2590"/>
              <a:ext cx="314" cy="4"/>
              <a:chOff x="8837" y="8506"/>
              <a:chExt cx="197" cy="6"/>
            </a:xfrm>
          </p:grpSpPr>
          <p:sp>
            <p:nvSpPr>
              <p:cNvPr id="598300" name="Rectangle 1372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01" name="Rectangle 1373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62" name="Group 1374"/>
            <p:cNvGrpSpPr>
              <a:grpSpLocks/>
            </p:cNvGrpSpPr>
            <p:nvPr/>
          </p:nvGrpSpPr>
          <p:grpSpPr bwMode="auto">
            <a:xfrm>
              <a:off x="4316" y="2506"/>
              <a:ext cx="258" cy="4"/>
              <a:chOff x="8858" y="8364"/>
              <a:chExt cx="162" cy="6"/>
            </a:xfrm>
          </p:grpSpPr>
          <p:sp>
            <p:nvSpPr>
              <p:cNvPr id="598303" name="Rectangle 1375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04" name="Rectangle 1376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65" name="Group 1377"/>
            <p:cNvGrpSpPr>
              <a:grpSpLocks/>
            </p:cNvGrpSpPr>
            <p:nvPr/>
          </p:nvGrpSpPr>
          <p:grpSpPr bwMode="auto">
            <a:xfrm>
              <a:off x="4341" y="2414"/>
              <a:ext cx="199" cy="4"/>
              <a:chOff x="8874" y="8208"/>
              <a:chExt cx="125" cy="7"/>
            </a:xfrm>
          </p:grpSpPr>
          <p:sp>
            <p:nvSpPr>
              <p:cNvPr id="598306" name="Rectangle 1378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07" name="Rectangle 1379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68" name="Group 1380"/>
            <p:cNvGrpSpPr>
              <a:grpSpLocks/>
            </p:cNvGrpSpPr>
            <p:nvPr/>
          </p:nvGrpSpPr>
          <p:grpSpPr bwMode="auto">
            <a:xfrm>
              <a:off x="4367" y="2317"/>
              <a:ext cx="146" cy="3"/>
              <a:chOff x="8890" y="8046"/>
              <a:chExt cx="92" cy="5"/>
            </a:xfrm>
          </p:grpSpPr>
          <p:sp>
            <p:nvSpPr>
              <p:cNvPr id="598309" name="Rectangle 1381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10" name="Rectangle 1382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72" name="Group 1383"/>
            <p:cNvGrpSpPr>
              <a:grpSpLocks/>
            </p:cNvGrpSpPr>
            <p:nvPr/>
          </p:nvGrpSpPr>
          <p:grpSpPr bwMode="auto">
            <a:xfrm>
              <a:off x="4083" y="2977"/>
              <a:ext cx="639" cy="190"/>
              <a:chOff x="8712" y="9158"/>
              <a:chExt cx="401" cy="319"/>
            </a:xfrm>
          </p:grpSpPr>
          <p:sp>
            <p:nvSpPr>
              <p:cNvPr id="598312" name="Freeform 1384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13" name="Freeform 1385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75" name="Group 1386"/>
            <p:cNvGrpSpPr>
              <a:grpSpLocks/>
            </p:cNvGrpSpPr>
            <p:nvPr/>
          </p:nvGrpSpPr>
          <p:grpSpPr bwMode="auto">
            <a:xfrm>
              <a:off x="4155" y="2976"/>
              <a:ext cx="645" cy="187"/>
              <a:chOff x="8757" y="9155"/>
              <a:chExt cx="405" cy="315"/>
            </a:xfrm>
          </p:grpSpPr>
          <p:sp>
            <p:nvSpPr>
              <p:cNvPr id="598315" name="Freeform 1387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16" name="Freeform 1388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78" name="Group 1389"/>
            <p:cNvGrpSpPr>
              <a:grpSpLocks/>
            </p:cNvGrpSpPr>
            <p:nvPr/>
          </p:nvGrpSpPr>
          <p:grpSpPr bwMode="auto">
            <a:xfrm>
              <a:off x="4158" y="2833"/>
              <a:ext cx="519" cy="143"/>
              <a:chOff x="8759" y="8914"/>
              <a:chExt cx="326" cy="242"/>
            </a:xfrm>
          </p:grpSpPr>
          <p:sp>
            <p:nvSpPr>
              <p:cNvPr id="598318" name="Freeform 1390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19" name="Freeform 1391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81" name="Group 1392"/>
            <p:cNvGrpSpPr>
              <a:grpSpLocks/>
            </p:cNvGrpSpPr>
            <p:nvPr/>
          </p:nvGrpSpPr>
          <p:grpSpPr bwMode="auto">
            <a:xfrm>
              <a:off x="4241" y="2700"/>
              <a:ext cx="436" cy="135"/>
              <a:chOff x="8811" y="8690"/>
              <a:chExt cx="274" cy="228"/>
            </a:xfrm>
          </p:grpSpPr>
          <p:sp>
            <p:nvSpPr>
              <p:cNvPr id="598321" name="Freeform 1393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22" name="Freeform 1394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84" name="Group 1395"/>
            <p:cNvGrpSpPr>
              <a:grpSpLocks/>
            </p:cNvGrpSpPr>
            <p:nvPr/>
          </p:nvGrpSpPr>
          <p:grpSpPr bwMode="auto">
            <a:xfrm>
              <a:off x="4241" y="2590"/>
              <a:ext cx="366" cy="112"/>
              <a:chOff x="8811" y="8506"/>
              <a:chExt cx="230" cy="188"/>
            </a:xfrm>
          </p:grpSpPr>
          <p:sp>
            <p:nvSpPr>
              <p:cNvPr id="598324" name="Freeform 1396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25" name="Freeform 1397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87" name="Group 1398"/>
            <p:cNvGrpSpPr>
              <a:grpSpLocks/>
            </p:cNvGrpSpPr>
            <p:nvPr/>
          </p:nvGrpSpPr>
          <p:grpSpPr bwMode="auto">
            <a:xfrm>
              <a:off x="4313" y="2506"/>
              <a:ext cx="294" cy="88"/>
              <a:chOff x="8856" y="8364"/>
              <a:chExt cx="185" cy="148"/>
            </a:xfrm>
          </p:grpSpPr>
          <p:sp>
            <p:nvSpPr>
              <p:cNvPr id="598327" name="Freeform 1399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28" name="Freeform 1400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90" name="Group 1401"/>
            <p:cNvGrpSpPr>
              <a:grpSpLocks/>
            </p:cNvGrpSpPr>
            <p:nvPr/>
          </p:nvGrpSpPr>
          <p:grpSpPr bwMode="auto">
            <a:xfrm>
              <a:off x="4313" y="2415"/>
              <a:ext cx="231" cy="94"/>
              <a:chOff x="8856" y="8210"/>
              <a:chExt cx="145" cy="158"/>
            </a:xfrm>
          </p:grpSpPr>
          <p:sp>
            <p:nvSpPr>
              <p:cNvPr id="598330" name="Freeform 1402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31" name="Freeform 1403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93" name="Group 1404"/>
            <p:cNvGrpSpPr>
              <a:grpSpLocks/>
            </p:cNvGrpSpPr>
            <p:nvPr/>
          </p:nvGrpSpPr>
          <p:grpSpPr bwMode="auto">
            <a:xfrm>
              <a:off x="4368" y="2319"/>
              <a:ext cx="176" cy="98"/>
              <a:chOff x="8891" y="8048"/>
              <a:chExt cx="110" cy="165"/>
            </a:xfrm>
          </p:grpSpPr>
          <p:sp>
            <p:nvSpPr>
              <p:cNvPr id="598333" name="Freeform 1405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34" name="Freeform 1406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96" name="Group 1407"/>
            <p:cNvGrpSpPr>
              <a:grpSpLocks/>
            </p:cNvGrpSpPr>
            <p:nvPr/>
          </p:nvGrpSpPr>
          <p:grpSpPr bwMode="auto">
            <a:xfrm>
              <a:off x="4368" y="2228"/>
              <a:ext cx="117" cy="91"/>
              <a:chOff x="8891" y="7895"/>
              <a:chExt cx="73" cy="154"/>
            </a:xfrm>
          </p:grpSpPr>
          <p:sp>
            <p:nvSpPr>
              <p:cNvPr id="598336" name="Freeform 1408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37" name="Freeform 1409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399" name="Group 1410"/>
            <p:cNvGrpSpPr>
              <a:grpSpLocks/>
            </p:cNvGrpSpPr>
            <p:nvPr/>
          </p:nvGrpSpPr>
          <p:grpSpPr bwMode="auto">
            <a:xfrm>
              <a:off x="4394" y="2225"/>
              <a:ext cx="116" cy="95"/>
              <a:chOff x="8907" y="7891"/>
              <a:chExt cx="73" cy="160"/>
            </a:xfrm>
          </p:grpSpPr>
          <p:sp>
            <p:nvSpPr>
              <p:cNvPr id="598339" name="Freeform 1411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40" name="Freeform 1412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03" name="Group 1413"/>
            <p:cNvGrpSpPr>
              <a:grpSpLocks/>
            </p:cNvGrpSpPr>
            <p:nvPr/>
          </p:nvGrpSpPr>
          <p:grpSpPr bwMode="auto">
            <a:xfrm>
              <a:off x="4338" y="2319"/>
              <a:ext cx="169" cy="98"/>
              <a:chOff x="8872" y="8048"/>
              <a:chExt cx="106" cy="165"/>
            </a:xfrm>
          </p:grpSpPr>
          <p:sp>
            <p:nvSpPr>
              <p:cNvPr id="598342" name="Freeform 1414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43" name="Freeform 1415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06" name="Group 1416"/>
            <p:cNvGrpSpPr>
              <a:grpSpLocks/>
            </p:cNvGrpSpPr>
            <p:nvPr/>
          </p:nvGrpSpPr>
          <p:grpSpPr bwMode="auto">
            <a:xfrm>
              <a:off x="4338" y="2415"/>
              <a:ext cx="239" cy="95"/>
              <a:chOff x="8872" y="8210"/>
              <a:chExt cx="150" cy="160"/>
            </a:xfrm>
          </p:grpSpPr>
          <p:sp>
            <p:nvSpPr>
              <p:cNvPr id="598345" name="Freeform 1417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46" name="Freeform 1418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09" name="Group 1419"/>
            <p:cNvGrpSpPr>
              <a:grpSpLocks/>
            </p:cNvGrpSpPr>
            <p:nvPr/>
          </p:nvGrpSpPr>
          <p:grpSpPr bwMode="auto">
            <a:xfrm>
              <a:off x="4274" y="2506"/>
              <a:ext cx="303" cy="88"/>
              <a:chOff x="8832" y="8364"/>
              <a:chExt cx="190" cy="148"/>
            </a:xfrm>
          </p:grpSpPr>
          <p:sp>
            <p:nvSpPr>
              <p:cNvPr id="598348" name="Freeform 1420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49" name="Freeform 1421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12" name="Group 1422"/>
            <p:cNvGrpSpPr>
              <a:grpSpLocks/>
            </p:cNvGrpSpPr>
            <p:nvPr/>
          </p:nvGrpSpPr>
          <p:grpSpPr bwMode="auto">
            <a:xfrm>
              <a:off x="4274" y="2590"/>
              <a:ext cx="370" cy="112"/>
              <a:chOff x="8832" y="8506"/>
              <a:chExt cx="232" cy="188"/>
            </a:xfrm>
          </p:grpSpPr>
          <p:sp>
            <p:nvSpPr>
              <p:cNvPr id="598351" name="Freeform 1423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52" name="Freeform 1424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15" name="Group 1425"/>
            <p:cNvGrpSpPr>
              <a:grpSpLocks/>
            </p:cNvGrpSpPr>
            <p:nvPr/>
          </p:nvGrpSpPr>
          <p:grpSpPr bwMode="auto">
            <a:xfrm>
              <a:off x="4204" y="2700"/>
              <a:ext cx="440" cy="136"/>
              <a:chOff x="8788" y="8690"/>
              <a:chExt cx="276" cy="230"/>
            </a:xfrm>
          </p:grpSpPr>
          <p:sp>
            <p:nvSpPr>
              <p:cNvPr id="598354" name="Freeform 1426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55" name="Freeform 1427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18" name="Group 1428"/>
            <p:cNvGrpSpPr>
              <a:grpSpLocks/>
            </p:cNvGrpSpPr>
            <p:nvPr/>
          </p:nvGrpSpPr>
          <p:grpSpPr bwMode="auto">
            <a:xfrm>
              <a:off x="4204" y="2833"/>
              <a:ext cx="529" cy="143"/>
              <a:chOff x="8788" y="8914"/>
              <a:chExt cx="332" cy="242"/>
            </a:xfrm>
          </p:grpSpPr>
          <p:sp>
            <p:nvSpPr>
              <p:cNvPr id="598357" name="Freeform 1429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58" name="Freeform 1430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21" name="Group 1431"/>
            <p:cNvGrpSpPr>
              <a:grpSpLocks/>
            </p:cNvGrpSpPr>
            <p:nvPr/>
          </p:nvGrpSpPr>
          <p:grpSpPr bwMode="auto">
            <a:xfrm>
              <a:off x="4080" y="2220"/>
              <a:ext cx="317" cy="948"/>
              <a:chOff x="8710" y="7882"/>
              <a:chExt cx="199" cy="1597"/>
            </a:xfrm>
          </p:grpSpPr>
          <p:sp>
            <p:nvSpPr>
              <p:cNvPr id="598360" name="Freeform 1432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61" name="Freeform 1433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24" name="Group 1434"/>
            <p:cNvGrpSpPr>
              <a:grpSpLocks/>
            </p:cNvGrpSpPr>
            <p:nvPr/>
          </p:nvGrpSpPr>
          <p:grpSpPr bwMode="auto">
            <a:xfrm>
              <a:off x="4403" y="2220"/>
              <a:ext cx="91" cy="4"/>
              <a:chOff x="8907" y="7882"/>
              <a:chExt cx="57" cy="7"/>
            </a:xfrm>
          </p:grpSpPr>
          <p:sp>
            <p:nvSpPr>
              <p:cNvPr id="598363" name="Freeform 1435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64" name="Freeform 1436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28" name="Group 1437"/>
            <p:cNvGrpSpPr>
              <a:grpSpLocks/>
            </p:cNvGrpSpPr>
            <p:nvPr/>
          </p:nvGrpSpPr>
          <p:grpSpPr bwMode="auto">
            <a:xfrm>
              <a:off x="4466" y="2222"/>
              <a:ext cx="323" cy="942"/>
              <a:chOff x="8957" y="7885"/>
              <a:chExt cx="203" cy="1588"/>
            </a:xfrm>
          </p:grpSpPr>
          <p:sp>
            <p:nvSpPr>
              <p:cNvPr id="598366" name="Freeform 1438"/>
              <p:cNvSpPr>
                <a:spLocks/>
              </p:cNvSpPr>
              <p:nvPr/>
            </p:nvSpPr>
            <p:spPr bwMode="auto">
              <a:xfrm>
                <a:off x="8959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67" name="Freeform 1439"/>
              <p:cNvSpPr>
                <a:spLocks/>
              </p:cNvSpPr>
              <p:nvPr/>
            </p:nvSpPr>
            <p:spPr bwMode="auto">
              <a:xfrm>
                <a:off x="8957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31" name="Group 1440"/>
            <p:cNvGrpSpPr>
              <a:grpSpLocks/>
            </p:cNvGrpSpPr>
            <p:nvPr/>
          </p:nvGrpSpPr>
          <p:grpSpPr bwMode="auto">
            <a:xfrm>
              <a:off x="4430" y="2213"/>
              <a:ext cx="17" cy="6"/>
              <a:chOff x="8924" y="7870"/>
              <a:chExt cx="11" cy="10"/>
            </a:xfrm>
          </p:grpSpPr>
          <p:sp>
            <p:nvSpPr>
              <p:cNvPr id="598369" name="Freeform 1441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70" name="Freeform 1442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371" name="Freeform 1443"/>
            <p:cNvSpPr>
              <a:spLocks/>
            </p:cNvSpPr>
            <p:nvPr/>
          </p:nvSpPr>
          <p:spPr bwMode="auto">
            <a:xfrm>
              <a:off x="4430" y="2213"/>
              <a:ext cx="17" cy="6"/>
            </a:xfrm>
            <a:custGeom>
              <a:avLst/>
              <a:gdLst>
                <a:gd name="T0" fmla="*/ 399 w 11"/>
                <a:gd name="T1" fmla="*/ 1 h 10"/>
                <a:gd name="T2" fmla="*/ 1726 w 11"/>
                <a:gd name="T3" fmla="*/ 1 h 10"/>
                <a:gd name="T4" fmla="*/ 1827 w 11"/>
                <a:gd name="T5" fmla="*/ 1 h 10"/>
                <a:gd name="T6" fmla="*/ 1827 w 11"/>
                <a:gd name="T7" fmla="*/ 1 h 10"/>
                <a:gd name="T8" fmla="*/ 1827 w 11"/>
                <a:gd name="T9" fmla="*/ 1 h 10"/>
                <a:gd name="T10" fmla="*/ 1827 w 11"/>
                <a:gd name="T11" fmla="*/ 1 h 10"/>
                <a:gd name="T12" fmla="*/ 2018 w 11"/>
                <a:gd name="T13" fmla="*/ 1 h 10"/>
                <a:gd name="T14" fmla="*/ 2018 w 11"/>
                <a:gd name="T15" fmla="*/ 1 h 10"/>
                <a:gd name="T16" fmla="*/ 2018 w 11"/>
                <a:gd name="T17" fmla="*/ 1 h 10"/>
                <a:gd name="T18" fmla="*/ 2018 w 11"/>
                <a:gd name="T19" fmla="*/ 1 h 10"/>
                <a:gd name="T20" fmla="*/ 2018 w 11"/>
                <a:gd name="T21" fmla="*/ 1 h 10"/>
                <a:gd name="T22" fmla="*/ 2018 w 11"/>
                <a:gd name="T23" fmla="*/ 1 h 10"/>
                <a:gd name="T24" fmla="*/ 2018 w 11"/>
                <a:gd name="T25" fmla="*/ 1 h 10"/>
                <a:gd name="T26" fmla="*/ 2018 w 11"/>
                <a:gd name="T27" fmla="*/ 1 h 10"/>
                <a:gd name="T28" fmla="*/ 2018 w 11"/>
                <a:gd name="T29" fmla="*/ 1 h 10"/>
                <a:gd name="T30" fmla="*/ 2018 w 11"/>
                <a:gd name="T31" fmla="*/ 1 h 10"/>
                <a:gd name="T32" fmla="*/ 2018 w 11"/>
                <a:gd name="T33" fmla="*/ 1 h 10"/>
                <a:gd name="T34" fmla="*/ 2018 w 11"/>
                <a:gd name="T35" fmla="*/ 1 h 10"/>
                <a:gd name="T36" fmla="*/ 1827 w 11"/>
                <a:gd name="T37" fmla="*/ 1 h 10"/>
                <a:gd name="T38" fmla="*/ 1827 w 11"/>
                <a:gd name="T39" fmla="*/ 1 h 10"/>
                <a:gd name="T40" fmla="*/ 1827 w 11"/>
                <a:gd name="T41" fmla="*/ 1 h 10"/>
                <a:gd name="T42" fmla="*/ 1827 w 11"/>
                <a:gd name="T43" fmla="*/ 0 h 10"/>
                <a:gd name="T44" fmla="*/ 1726 w 11"/>
                <a:gd name="T45" fmla="*/ 0 h 10"/>
                <a:gd name="T46" fmla="*/ 399 w 11"/>
                <a:gd name="T47" fmla="*/ 0 h 10"/>
                <a:gd name="T48" fmla="*/ 399 w 11"/>
                <a:gd name="T49" fmla="*/ 0 h 10"/>
                <a:gd name="T50" fmla="*/ 258 w 11"/>
                <a:gd name="T51" fmla="*/ 1 h 10"/>
                <a:gd name="T52" fmla="*/ 258 w 11"/>
                <a:gd name="T53" fmla="*/ 1 h 10"/>
                <a:gd name="T54" fmla="*/ 258 w 11"/>
                <a:gd name="T55" fmla="*/ 1 h 10"/>
                <a:gd name="T56" fmla="*/ 258 w 11"/>
                <a:gd name="T57" fmla="*/ 1 h 10"/>
                <a:gd name="T58" fmla="*/ 258 w 11"/>
                <a:gd name="T59" fmla="*/ 1 h 10"/>
                <a:gd name="T60" fmla="*/ 0 w 11"/>
                <a:gd name="T61" fmla="*/ 1 h 10"/>
                <a:gd name="T62" fmla="*/ 0 w 11"/>
                <a:gd name="T63" fmla="*/ 1 h 10"/>
                <a:gd name="T64" fmla="*/ 0 w 11"/>
                <a:gd name="T65" fmla="*/ 1 h 10"/>
                <a:gd name="T66" fmla="*/ 0 w 11"/>
                <a:gd name="T67" fmla="*/ 1 h 10"/>
                <a:gd name="T68" fmla="*/ 0 w 11"/>
                <a:gd name="T69" fmla="*/ 1 h 10"/>
                <a:gd name="T70" fmla="*/ 0 w 11"/>
                <a:gd name="T71" fmla="*/ 1 h 10"/>
                <a:gd name="T72" fmla="*/ 0 w 11"/>
                <a:gd name="T73" fmla="*/ 1 h 10"/>
                <a:gd name="T74" fmla="*/ 0 w 11"/>
                <a:gd name="T75" fmla="*/ 1 h 10"/>
                <a:gd name="T76" fmla="*/ 258 w 11"/>
                <a:gd name="T77" fmla="*/ 1 h 10"/>
                <a:gd name="T78" fmla="*/ 258 w 11"/>
                <a:gd name="T79" fmla="*/ 1 h 10"/>
                <a:gd name="T80" fmla="*/ 258 w 11"/>
                <a:gd name="T81" fmla="*/ 1 h 10"/>
                <a:gd name="T82" fmla="*/ 258 w 11"/>
                <a:gd name="T83" fmla="*/ 1 h 10"/>
                <a:gd name="T84" fmla="*/ 258 w 11"/>
                <a:gd name="T85" fmla="*/ 1 h 10"/>
                <a:gd name="T86" fmla="*/ 399 w 11"/>
                <a:gd name="T87" fmla="*/ 1 h 10"/>
                <a:gd name="T88" fmla="*/ 399 w 11"/>
                <a:gd name="T89" fmla="*/ 1 h 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10"/>
                <a:gd name="T137" fmla="*/ 11 w 11"/>
                <a:gd name="T138" fmla="*/ 10 h 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10">
                  <a:moveTo>
                    <a:pt x="2" y="10"/>
                  </a:move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434" name="Group 1444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8373" name="Freeform 1445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74" name="Freeform 1446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38" name="Group 1447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8376" name="Freeform 1448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77" name="Freeform 1449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41" name="Group 1450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8379" name="Freeform 1451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517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80" name="Freeform 1452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44" name="Group 1453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8382" name="Freeform 1454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719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83" name="Freeform 1455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47" name="Group 1456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8385" name="Freeform 1457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A1D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86" name="Freeform 1458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50" name="Group 1459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8388" name="Freeform 1460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023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89" name="Freeform 1461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53" name="Group 1462"/>
            <p:cNvGrpSpPr>
              <a:grpSpLocks/>
            </p:cNvGrpSpPr>
            <p:nvPr/>
          </p:nvGrpSpPr>
          <p:grpSpPr bwMode="auto">
            <a:xfrm>
              <a:off x="4414" y="2181"/>
              <a:ext cx="3" cy="32"/>
              <a:chOff x="8914" y="7816"/>
              <a:chExt cx="2" cy="54"/>
            </a:xfrm>
          </p:grpSpPr>
          <p:sp>
            <p:nvSpPr>
              <p:cNvPr id="598391" name="Freeform 1463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428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92" name="Freeform 1464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57" name="Group 1465"/>
            <p:cNvGrpSpPr>
              <a:grpSpLocks/>
            </p:cNvGrpSpPr>
            <p:nvPr/>
          </p:nvGrpSpPr>
          <p:grpSpPr bwMode="auto">
            <a:xfrm>
              <a:off x="4414" y="2079"/>
              <a:ext cx="3" cy="134"/>
              <a:chOff x="8914" y="7645"/>
              <a:chExt cx="2" cy="225"/>
            </a:xfrm>
          </p:grpSpPr>
          <p:sp>
            <p:nvSpPr>
              <p:cNvPr id="598394" name="Freeform 1466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282D2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95" name="Freeform 1467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60" name="Group 1468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397" name="Freeform 1469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398" name="Freeform 1470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64" name="Group 1471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400" name="Freeform 1472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3439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01" name="Freeform 1473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02" name="Freeform 1474"/>
            <p:cNvSpPr>
              <a:spLocks/>
            </p:cNvSpPr>
            <p:nvPr/>
          </p:nvSpPr>
          <p:spPr bwMode="auto">
            <a:xfrm>
              <a:off x="4419" y="2078"/>
              <a:ext cx="1" cy="136"/>
            </a:xfrm>
            <a:custGeom>
              <a:avLst/>
              <a:gdLst>
                <a:gd name="T0" fmla="*/ 0 w 1"/>
                <a:gd name="T1" fmla="*/ 1 h 229"/>
                <a:gd name="T2" fmla="*/ 0 w 1"/>
                <a:gd name="T3" fmla="*/ 1 h 229"/>
                <a:gd name="T4" fmla="*/ 0 w 1"/>
                <a:gd name="T5" fmla="*/ 1 h 229"/>
                <a:gd name="T6" fmla="*/ 0 w 1"/>
                <a:gd name="T7" fmla="*/ 1 h 229"/>
                <a:gd name="T8" fmla="*/ 0 w 1"/>
                <a:gd name="T9" fmla="*/ 1 h 229"/>
                <a:gd name="T10" fmla="*/ 0 w 1"/>
                <a:gd name="T11" fmla="*/ 0 h 229"/>
                <a:gd name="T12" fmla="*/ 0 w 1"/>
                <a:gd name="T13" fmla="*/ 0 h 229"/>
                <a:gd name="T14" fmla="*/ 0 w 1"/>
                <a:gd name="T15" fmla="*/ 0 h 229"/>
                <a:gd name="T16" fmla="*/ 0 w 1"/>
                <a:gd name="T17" fmla="*/ 0 h 229"/>
                <a:gd name="T18" fmla="*/ 0 w 1"/>
                <a:gd name="T19" fmla="*/ 1 h 229"/>
                <a:gd name="T20" fmla="*/ 0 w 1"/>
                <a:gd name="T21" fmla="*/ 1 h 229"/>
                <a:gd name="T22" fmla="*/ 0 w 1"/>
                <a:gd name="T23" fmla="*/ 1 h 229"/>
                <a:gd name="T24" fmla="*/ 0 w 1"/>
                <a:gd name="T25" fmla="*/ 1 h 229"/>
                <a:gd name="T26" fmla="*/ 0 w 1"/>
                <a:gd name="T27" fmla="*/ 1 h 229"/>
                <a:gd name="T28" fmla="*/ 0 w 1"/>
                <a:gd name="T29" fmla="*/ 1 h 229"/>
                <a:gd name="T30" fmla="*/ 0 w 1"/>
                <a:gd name="T31" fmla="*/ 1 h 229"/>
                <a:gd name="T32" fmla="*/ 0 w 1"/>
                <a:gd name="T33" fmla="*/ 1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9"/>
                <a:gd name="T53" fmla="*/ 1 w 1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9">
                  <a:moveTo>
                    <a:pt x="0" y="22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467" name="Group 1475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404" name="Freeform 1476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3C424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05" name="Freeform 1477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70" name="Group 1478"/>
            <p:cNvGrpSpPr>
              <a:grpSpLocks/>
            </p:cNvGrpSpPr>
            <p:nvPr/>
          </p:nvGrpSpPr>
          <p:grpSpPr bwMode="auto">
            <a:xfrm>
              <a:off x="4419" y="2077"/>
              <a:ext cx="3" cy="137"/>
              <a:chOff x="8917" y="7641"/>
              <a:chExt cx="2" cy="231"/>
            </a:xfrm>
          </p:grpSpPr>
          <p:sp>
            <p:nvSpPr>
              <p:cNvPr id="598407" name="Freeform 1479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2484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08" name="Freeform 1480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74" name="Group 1481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410" name="Freeform 148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74D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11" name="Freeform 1483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77" name="Group 1484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413" name="Freeform 1485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D525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14" name="Freeform 1486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80" name="Group 148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416" name="Freeform 148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2565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17" name="Freeform 148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83" name="Group 1490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419" name="Freeform 1491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85E6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20" name="Freeform 1492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86" name="Group 1493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422" name="Freeform 1494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B626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23" name="Freeform 149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89" name="Group 1496"/>
            <p:cNvGrpSpPr>
              <a:grpSpLocks/>
            </p:cNvGrpSpPr>
            <p:nvPr/>
          </p:nvGrpSpPr>
          <p:grpSpPr bwMode="auto">
            <a:xfrm>
              <a:off x="4428" y="2077"/>
              <a:ext cx="2" cy="142"/>
              <a:chOff x="8923" y="7641"/>
              <a:chExt cx="1" cy="239"/>
            </a:xfrm>
          </p:grpSpPr>
          <p:sp>
            <p:nvSpPr>
              <p:cNvPr id="598425" name="Freeform 1497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26" name="Freeform 1498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27" name="Freeform 1499"/>
            <p:cNvSpPr>
              <a:spLocks/>
            </p:cNvSpPr>
            <p:nvPr/>
          </p:nvSpPr>
          <p:spPr bwMode="auto">
            <a:xfrm>
              <a:off x="4430" y="2077"/>
              <a:ext cx="1" cy="142"/>
            </a:xfrm>
            <a:custGeom>
              <a:avLst/>
              <a:gdLst>
                <a:gd name="T0" fmla="*/ 0 w 1"/>
                <a:gd name="T1" fmla="*/ 1 h 239"/>
                <a:gd name="T2" fmla="*/ 0 w 1"/>
                <a:gd name="T3" fmla="*/ 1 h 239"/>
                <a:gd name="T4" fmla="*/ 0 w 1"/>
                <a:gd name="T5" fmla="*/ 1 h 239"/>
                <a:gd name="T6" fmla="*/ 0 w 1"/>
                <a:gd name="T7" fmla="*/ 0 h 239"/>
                <a:gd name="T8" fmla="*/ 0 w 1"/>
                <a:gd name="T9" fmla="*/ 0 h 239"/>
                <a:gd name="T10" fmla="*/ 0 w 1"/>
                <a:gd name="T11" fmla="*/ 0 h 239"/>
                <a:gd name="T12" fmla="*/ 0 w 1"/>
                <a:gd name="T13" fmla="*/ 0 h 239"/>
                <a:gd name="T14" fmla="*/ 0 w 1"/>
                <a:gd name="T15" fmla="*/ 0 h 239"/>
                <a:gd name="T16" fmla="*/ 0 w 1"/>
                <a:gd name="T17" fmla="*/ 1 h 239"/>
                <a:gd name="T18" fmla="*/ 0 w 1"/>
                <a:gd name="T19" fmla="*/ 1 h 239"/>
                <a:gd name="T20" fmla="*/ 0 w 1"/>
                <a:gd name="T21" fmla="*/ 1 h 239"/>
                <a:gd name="T22" fmla="*/ 0 w 1"/>
                <a:gd name="T23" fmla="*/ 1 h 239"/>
                <a:gd name="T24" fmla="*/ 0 w 1"/>
                <a:gd name="T25" fmla="*/ 1 h 239"/>
                <a:gd name="T26" fmla="*/ 0 w 1"/>
                <a:gd name="T27" fmla="*/ 1 h 239"/>
                <a:gd name="T28" fmla="*/ 0 w 1"/>
                <a:gd name="T29" fmla="*/ 1 h 239"/>
                <a:gd name="T30" fmla="*/ 0 w 1"/>
                <a:gd name="T31" fmla="*/ 1 h 239"/>
                <a:gd name="T32" fmla="*/ 0 w 1"/>
                <a:gd name="T33" fmla="*/ 1 h 239"/>
                <a:gd name="T34" fmla="*/ 0 w 1"/>
                <a:gd name="T35" fmla="*/ 1 h 239"/>
                <a:gd name="T36" fmla="*/ 0 w 1"/>
                <a:gd name="T37" fmla="*/ 1 h 239"/>
                <a:gd name="T38" fmla="*/ 0 w 1"/>
                <a:gd name="T39" fmla="*/ 1 h 2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239"/>
                <a:gd name="T62" fmla="*/ 1 w 1"/>
                <a:gd name="T63" fmla="*/ 239 h 2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239">
                  <a:moveTo>
                    <a:pt x="0" y="23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492" name="Group 1500"/>
            <p:cNvGrpSpPr>
              <a:grpSpLocks/>
            </p:cNvGrpSpPr>
            <p:nvPr/>
          </p:nvGrpSpPr>
          <p:grpSpPr bwMode="auto">
            <a:xfrm>
              <a:off x="4430" y="2077"/>
              <a:ext cx="3" cy="142"/>
              <a:chOff x="8924" y="7641"/>
              <a:chExt cx="2" cy="239"/>
            </a:xfrm>
          </p:grpSpPr>
          <p:sp>
            <p:nvSpPr>
              <p:cNvPr id="598429" name="Freeform 1501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6B737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30" name="Freeform 1502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495" name="Group 1503"/>
            <p:cNvGrpSpPr>
              <a:grpSpLocks/>
            </p:cNvGrpSpPr>
            <p:nvPr/>
          </p:nvGrpSpPr>
          <p:grpSpPr bwMode="auto">
            <a:xfrm>
              <a:off x="4430" y="2077"/>
              <a:ext cx="6" cy="142"/>
              <a:chOff x="8924" y="7641"/>
              <a:chExt cx="4" cy="239"/>
            </a:xfrm>
          </p:grpSpPr>
          <p:sp>
            <p:nvSpPr>
              <p:cNvPr id="598432" name="Freeform 1504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6F78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33" name="Freeform 1505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01" name="Group 1506"/>
            <p:cNvGrpSpPr>
              <a:grpSpLocks/>
            </p:cNvGrpSpPr>
            <p:nvPr/>
          </p:nvGrpSpPr>
          <p:grpSpPr bwMode="auto">
            <a:xfrm>
              <a:off x="4433" y="2064"/>
              <a:ext cx="3" cy="155"/>
              <a:chOff x="8926" y="7619"/>
              <a:chExt cx="2" cy="261"/>
            </a:xfrm>
          </p:grpSpPr>
          <p:sp>
            <p:nvSpPr>
              <p:cNvPr id="598435" name="Freeform 1507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47D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36" name="Freeform 1508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37" name="Freeform 1509"/>
            <p:cNvSpPr>
              <a:spLocks/>
            </p:cNvSpPr>
            <p:nvPr/>
          </p:nvSpPr>
          <p:spPr bwMode="auto">
            <a:xfrm>
              <a:off x="4436" y="2064"/>
              <a:ext cx="2" cy="155"/>
            </a:xfrm>
            <a:custGeom>
              <a:avLst/>
              <a:gdLst>
                <a:gd name="T0" fmla="*/ 0 w 2"/>
                <a:gd name="T1" fmla="*/ 1 h 261"/>
                <a:gd name="T2" fmla="*/ 0 w 2"/>
                <a:gd name="T3" fmla="*/ 1 h 261"/>
                <a:gd name="T4" fmla="*/ 0 w 2"/>
                <a:gd name="T5" fmla="*/ 1 h 261"/>
                <a:gd name="T6" fmla="*/ 0 w 2"/>
                <a:gd name="T7" fmla="*/ 1 h 261"/>
                <a:gd name="T8" fmla="*/ 0 w 2"/>
                <a:gd name="T9" fmla="*/ 1 h 261"/>
                <a:gd name="T10" fmla="*/ 0 w 2"/>
                <a:gd name="T11" fmla="*/ 0 h 261"/>
                <a:gd name="T12" fmla="*/ 0 w 2"/>
                <a:gd name="T13" fmla="*/ 0 h 261"/>
                <a:gd name="T14" fmla="*/ 0 w 2"/>
                <a:gd name="T15" fmla="*/ 0 h 261"/>
                <a:gd name="T16" fmla="*/ 0 w 2"/>
                <a:gd name="T17" fmla="*/ 0 h 261"/>
                <a:gd name="T18" fmla="*/ 0 w 2"/>
                <a:gd name="T19" fmla="*/ 0 h 261"/>
                <a:gd name="T20" fmla="*/ 0 w 2"/>
                <a:gd name="T21" fmla="*/ 1 h 261"/>
                <a:gd name="T22" fmla="*/ 0 w 2"/>
                <a:gd name="T23" fmla="*/ 1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61"/>
                <a:gd name="T38" fmla="*/ 2 w 2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61">
                  <a:moveTo>
                    <a:pt x="0" y="261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504" name="Group 1510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8439" name="Freeform 1511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40" name="Freeform 1512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08" name="Group 1513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8442" name="Freeform 1514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48A8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43" name="Freeform 1515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11" name="Group 1516"/>
            <p:cNvGrpSpPr>
              <a:grpSpLocks/>
            </p:cNvGrpSpPr>
            <p:nvPr/>
          </p:nvGrpSpPr>
          <p:grpSpPr bwMode="auto">
            <a:xfrm>
              <a:off x="4438" y="2064"/>
              <a:ext cx="3" cy="155"/>
              <a:chOff x="8929" y="7619"/>
              <a:chExt cx="2" cy="261"/>
            </a:xfrm>
          </p:grpSpPr>
          <p:sp>
            <p:nvSpPr>
              <p:cNvPr id="598445" name="Freeform 1517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E95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46" name="Freeform 1518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15" name="Group 1519"/>
            <p:cNvGrpSpPr>
              <a:grpSpLocks/>
            </p:cNvGrpSpPr>
            <p:nvPr/>
          </p:nvGrpSpPr>
          <p:grpSpPr bwMode="auto">
            <a:xfrm>
              <a:off x="4441" y="2077"/>
              <a:ext cx="3" cy="142"/>
              <a:chOff x="8931" y="7641"/>
              <a:chExt cx="2" cy="239"/>
            </a:xfrm>
          </p:grpSpPr>
          <p:sp>
            <p:nvSpPr>
              <p:cNvPr id="598448" name="Freeform 1520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A0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49" name="Freeform 1521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18" name="Group 1522"/>
            <p:cNvGrpSpPr>
              <a:grpSpLocks/>
            </p:cNvGrpSpPr>
            <p:nvPr/>
          </p:nvGrpSpPr>
          <p:grpSpPr bwMode="auto">
            <a:xfrm>
              <a:off x="4444" y="2077"/>
              <a:ext cx="3" cy="142"/>
              <a:chOff x="8933" y="7641"/>
              <a:chExt cx="2" cy="239"/>
            </a:xfrm>
          </p:grpSpPr>
          <p:sp>
            <p:nvSpPr>
              <p:cNvPr id="598451" name="Freeform 1523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1A6A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52" name="Freeform 1524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22" name="Group 1525"/>
            <p:cNvGrpSpPr>
              <a:grpSpLocks/>
            </p:cNvGrpSpPr>
            <p:nvPr/>
          </p:nvGrpSpPr>
          <p:grpSpPr bwMode="auto">
            <a:xfrm>
              <a:off x="4447" y="2077"/>
              <a:ext cx="4" cy="142"/>
              <a:chOff x="8935" y="7641"/>
              <a:chExt cx="2" cy="239"/>
            </a:xfrm>
          </p:grpSpPr>
          <p:sp>
            <p:nvSpPr>
              <p:cNvPr id="598454" name="Freeform 1526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7AB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55" name="Freeform 1527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56" name="Freeform 1528"/>
            <p:cNvSpPr>
              <a:spLocks/>
            </p:cNvSpPr>
            <p:nvPr/>
          </p:nvSpPr>
          <p:spPr bwMode="auto">
            <a:xfrm>
              <a:off x="4451" y="2077"/>
              <a:ext cx="1" cy="137"/>
            </a:xfrm>
            <a:custGeom>
              <a:avLst/>
              <a:gdLst>
                <a:gd name="T0" fmla="*/ 0 w 1"/>
                <a:gd name="T1" fmla="*/ 1 h 231"/>
                <a:gd name="T2" fmla="*/ 0 w 1"/>
                <a:gd name="T3" fmla="*/ 0 h 231"/>
                <a:gd name="T4" fmla="*/ 0 w 1"/>
                <a:gd name="T5" fmla="*/ 0 h 231"/>
                <a:gd name="T6" fmla="*/ 0 w 1"/>
                <a:gd name="T7" fmla="*/ 0 h 231"/>
                <a:gd name="T8" fmla="*/ 0 w 1"/>
                <a:gd name="T9" fmla="*/ 1 h 231"/>
                <a:gd name="T10" fmla="*/ 0 w 1"/>
                <a:gd name="T11" fmla="*/ 1 h 231"/>
                <a:gd name="T12" fmla="*/ 0 w 1"/>
                <a:gd name="T13" fmla="*/ 1 h 231"/>
                <a:gd name="T14" fmla="*/ 0 w 1"/>
                <a:gd name="T15" fmla="*/ 1 h 231"/>
                <a:gd name="T16" fmla="*/ 0 w 1"/>
                <a:gd name="T17" fmla="*/ 1 h 231"/>
                <a:gd name="T18" fmla="*/ 0 w 1"/>
                <a:gd name="T19" fmla="*/ 1 h 231"/>
                <a:gd name="T20" fmla="*/ 0 w 1"/>
                <a:gd name="T21" fmla="*/ 1 h 231"/>
                <a:gd name="T22" fmla="*/ 0 w 1"/>
                <a:gd name="T23" fmla="*/ 1 h 231"/>
                <a:gd name="T24" fmla="*/ 0 w 1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231"/>
                <a:gd name="T41" fmla="*/ 1 w 1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525" name="Group 1529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8458" name="Freeform 1530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7BD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59" name="Freeform 1531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68" name="Group 1532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8461" name="Freeform 1533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CC1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62" name="Freeform 1534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63" name="Freeform 1535"/>
            <p:cNvSpPr>
              <a:spLocks/>
            </p:cNvSpPr>
            <p:nvPr/>
          </p:nvSpPr>
          <p:spPr bwMode="auto">
            <a:xfrm>
              <a:off x="445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0 h 231"/>
                <a:gd name="T4" fmla="*/ 0 w 2"/>
                <a:gd name="T5" fmla="*/ 0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w 2"/>
                <a:gd name="T27" fmla="*/ 1 h 231"/>
                <a:gd name="T28" fmla="*/ 0 w 2"/>
                <a:gd name="T29" fmla="*/ 1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31"/>
                <a:gd name="T47" fmla="*/ 2 w 2"/>
                <a:gd name="T48" fmla="*/ 231 h 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69" name="Group 1536"/>
            <p:cNvGrpSpPr>
              <a:grpSpLocks/>
            </p:cNvGrpSpPr>
            <p:nvPr/>
          </p:nvGrpSpPr>
          <p:grpSpPr bwMode="auto">
            <a:xfrm>
              <a:off x="4452" y="2077"/>
              <a:ext cx="3" cy="137"/>
              <a:chOff x="8938" y="7641"/>
              <a:chExt cx="2" cy="231"/>
            </a:xfrm>
          </p:grpSpPr>
          <p:sp>
            <p:nvSpPr>
              <p:cNvPr id="598465" name="Freeform 1537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C4C7C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66" name="Freeform 1538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0" name="Group 1539"/>
            <p:cNvGrpSpPr>
              <a:grpSpLocks/>
            </p:cNvGrpSpPr>
            <p:nvPr/>
          </p:nvGrpSpPr>
          <p:grpSpPr bwMode="auto">
            <a:xfrm>
              <a:off x="4452" y="2078"/>
              <a:ext cx="7" cy="136"/>
              <a:chOff x="8938" y="7643"/>
              <a:chExt cx="4" cy="229"/>
            </a:xfrm>
          </p:grpSpPr>
          <p:sp>
            <p:nvSpPr>
              <p:cNvPr id="598468" name="Freeform 1540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9CB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69" name="Freeform 1541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1" name="Group 1542"/>
            <p:cNvGrpSpPr>
              <a:grpSpLocks/>
            </p:cNvGrpSpPr>
            <p:nvPr/>
          </p:nvGrpSpPr>
          <p:grpSpPr bwMode="auto">
            <a:xfrm>
              <a:off x="4455" y="2078"/>
              <a:ext cx="4" cy="136"/>
              <a:chOff x="8940" y="7643"/>
              <a:chExt cx="2" cy="229"/>
            </a:xfrm>
          </p:grpSpPr>
          <p:sp>
            <p:nvSpPr>
              <p:cNvPr id="598471" name="Freeform 1543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FD0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72" name="Freeform 1544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73" name="Freeform 1545"/>
            <p:cNvSpPr>
              <a:spLocks/>
            </p:cNvSpPr>
            <p:nvPr/>
          </p:nvSpPr>
          <p:spPr bwMode="auto">
            <a:xfrm>
              <a:off x="445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0 h 227"/>
                <a:gd name="T4" fmla="*/ 0 w 1"/>
                <a:gd name="T5" fmla="*/ 0 h 227"/>
                <a:gd name="T6" fmla="*/ 0 w 1"/>
                <a:gd name="T7" fmla="*/ 0 h 227"/>
                <a:gd name="T8" fmla="*/ 0 w 1"/>
                <a:gd name="T9" fmla="*/ 1 h 227"/>
                <a:gd name="T10" fmla="*/ 0 w 1"/>
                <a:gd name="T11" fmla="*/ 1 h 227"/>
                <a:gd name="T12" fmla="*/ 0 w 1"/>
                <a:gd name="T13" fmla="*/ 1 h 227"/>
                <a:gd name="T14" fmla="*/ 0 w 1"/>
                <a:gd name="T15" fmla="*/ 1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w 1"/>
                <a:gd name="T29" fmla="*/ 1 h 227"/>
                <a:gd name="T30" fmla="*/ 0 w 1"/>
                <a:gd name="T31" fmla="*/ 1 h 227"/>
                <a:gd name="T32" fmla="*/ 0 w 1"/>
                <a:gd name="T33" fmla="*/ 1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7"/>
                <a:gd name="T53" fmla="*/ 1 w 1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7">
                  <a:moveTo>
                    <a:pt x="0" y="227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26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72" name="Group 1546"/>
            <p:cNvGrpSpPr>
              <a:grpSpLocks/>
            </p:cNvGrpSpPr>
            <p:nvPr/>
          </p:nvGrpSpPr>
          <p:grpSpPr bwMode="auto">
            <a:xfrm>
              <a:off x="4459" y="2078"/>
              <a:ext cx="1" cy="135"/>
              <a:chOff x="8942" y="7643"/>
              <a:chExt cx="1" cy="227"/>
            </a:xfrm>
          </p:grpSpPr>
          <p:sp>
            <p:nvSpPr>
              <p:cNvPr id="598475" name="Freeform 1547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DADAD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76" name="Freeform 1548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3" name="Group 1549"/>
            <p:cNvGrpSpPr>
              <a:grpSpLocks/>
            </p:cNvGrpSpPr>
            <p:nvPr/>
          </p:nvGrpSpPr>
          <p:grpSpPr bwMode="auto">
            <a:xfrm>
              <a:off x="4459" y="2079"/>
              <a:ext cx="1" cy="134"/>
              <a:chOff x="8942" y="7645"/>
              <a:chExt cx="1" cy="225"/>
            </a:xfrm>
          </p:grpSpPr>
          <p:sp>
            <p:nvSpPr>
              <p:cNvPr id="598478" name="Freeform 1550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DFDEE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79" name="Freeform 1551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4" name="Group 1552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8481" name="Freeform 1553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0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82" name="Freeform 1554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5" name="Group 1555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8484" name="Freeform 1556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4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85" name="Freeform 1557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6" name="Group 1558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8487" name="Freeform 1559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BEA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88" name="Freeform 1560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7" name="Group 1561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8490" name="Freeform 1562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0EF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91" name="Freeform 1563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8" name="Group 1564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8493" name="Freeform 1565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F4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94" name="Freeform 1566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79" name="Group 1567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8496" name="Freeform 1568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AF9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497" name="Freeform 1569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498" name="Freeform 1570"/>
            <p:cNvSpPr>
              <a:spLocks/>
            </p:cNvSpPr>
            <p:nvPr/>
          </p:nvSpPr>
          <p:spPr bwMode="auto">
            <a:xfrm>
              <a:off x="4470" y="2181"/>
              <a:ext cx="1" cy="32"/>
            </a:xfrm>
            <a:custGeom>
              <a:avLst/>
              <a:gdLst>
                <a:gd name="T0" fmla="*/ 0 w 1"/>
                <a:gd name="T1" fmla="*/ 1 h 54"/>
                <a:gd name="T2" fmla="*/ 0 w 1"/>
                <a:gd name="T3" fmla="*/ 0 h 54"/>
                <a:gd name="T4" fmla="*/ 0 w 1"/>
                <a:gd name="T5" fmla="*/ 0 h 54"/>
                <a:gd name="T6" fmla="*/ 0 w 1"/>
                <a:gd name="T7" fmla="*/ 1 h 54"/>
                <a:gd name="T8" fmla="*/ 0 w 1"/>
                <a:gd name="T9" fmla="*/ 1 h 54"/>
                <a:gd name="T10" fmla="*/ 0 w 1"/>
                <a:gd name="T11" fmla="*/ 1 h 54"/>
                <a:gd name="T12" fmla="*/ 0 w 1"/>
                <a:gd name="T13" fmla="*/ 1 h 54"/>
                <a:gd name="T14" fmla="*/ 0 w 1"/>
                <a:gd name="T15" fmla="*/ 1 h 54"/>
                <a:gd name="T16" fmla="*/ 0 w 1"/>
                <a:gd name="T17" fmla="*/ 1 h 54"/>
                <a:gd name="T18" fmla="*/ 0 w 1"/>
                <a:gd name="T19" fmla="*/ 1 h 54"/>
                <a:gd name="T20" fmla="*/ 0 w 1"/>
                <a:gd name="T21" fmla="*/ 1 h 54"/>
                <a:gd name="T22" fmla="*/ 0 w 1"/>
                <a:gd name="T23" fmla="*/ 1 h 54"/>
                <a:gd name="T24" fmla="*/ 0 w 1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54"/>
                <a:gd name="T41" fmla="*/ 1 w 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54">
                  <a:moveTo>
                    <a:pt x="0" y="5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499" name="Freeform 1571"/>
            <p:cNvSpPr>
              <a:spLocks/>
            </p:cNvSpPr>
            <p:nvPr/>
          </p:nvSpPr>
          <p:spPr bwMode="auto">
            <a:xfrm>
              <a:off x="4417" y="2079"/>
              <a:ext cx="2" cy="134"/>
            </a:xfrm>
            <a:custGeom>
              <a:avLst/>
              <a:gdLst>
                <a:gd name="T0" fmla="*/ 0 w 2"/>
                <a:gd name="T1" fmla="*/ 1 h 225"/>
                <a:gd name="T2" fmla="*/ 0 w 2"/>
                <a:gd name="T3" fmla="*/ 1 h 225"/>
                <a:gd name="T4" fmla="*/ 0 w 2"/>
                <a:gd name="T5" fmla="*/ 1 h 225"/>
                <a:gd name="T6" fmla="*/ 0 w 2"/>
                <a:gd name="T7" fmla="*/ 1 h 225"/>
                <a:gd name="T8" fmla="*/ 0 w 2"/>
                <a:gd name="T9" fmla="*/ 1 h 225"/>
                <a:gd name="T10" fmla="*/ 0 w 2"/>
                <a:gd name="T11" fmla="*/ 0 h 225"/>
                <a:gd name="T12" fmla="*/ 0 w 2"/>
                <a:gd name="T13" fmla="*/ 0 h 225"/>
                <a:gd name="T14" fmla="*/ 0 w 2"/>
                <a:gd name="T15" fmla="*/ 0 h 225"/>
                <a:gd name="T16" fmla="*/ 0 w 2"/>
                <a:gd name="T17" fmla="*/ 1 h 225"/>
                <a:gd name="T18" fmla="*/ 0 w 2"/>
                <a:gd name="T19" fmla="*/ 1 h 225"/>
                <a:gd name="T20" fmla="*/ 0 w 2"/>
                <a:gd name="T21" fmla="*/ 1 h 225"/>
                <a:gd name="T22" fmla="*/ 0 w 2"/>
                <a:gd name="T23" fmla="*/ 1 h 225"/>
                <a:gd name="T24" fmla="*/ 0 w 2"/>
                <a:gd name="T25" fmla="*/ 1 h 225"/>
                <a:gd name="T26" fmla="*/ 0 w 2"/>
                <a:gd name="T27" fmla="*/ 1 h 225"/>
                <a:gd name="T28" fmla="*/ 0 w 2"/>
                <a:gd name="T29" fmla="*/ 1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25"/>
                <a:gd name="T47" fmla="*/ 2 w 2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25">
                  <a:moveTo>
                    <a:pt x="0" y="22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0" y="22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00" name="Freeform 1572"/>
            <p:cNvSpPr>
              <a:spLocks/>
            </p:cNvSpPr>
            <p:nvPr/>
          </p:nvSpPr>
          <p:spPr bwMode="auto">
            <a:xfrm>
              <a:off x="4417" y="2078"/>
              <a:ext cx="2" cy="135"/>
            </a:xfrm>
            <a:custGeom>
              <a:avLst/>
              <a:gdLst>
                <a:gd name="T0" fmla="*/ 0 w 2"/>
                <a:gd name="T1" fmla="*/ 1 h 227"/>
                <a:gd name="T2" fmla="*/ 0 w 2"/>
                <a:gd name="T3" fmla="*/ 1 h 227"/>
                <a:gd name="T4" fmla="*/ 0 w 2"/>
                <a:gd name="T5" fmla="*/ 1 h 227"/>
                <a:gd name="T6" fmla="*/ 0 w 2"/>
                <a:gd name="T7" fmla="*/ 1 h 227"/>
                <a:gd name="T8" fmla="*/ 0 w 2"/>
                <a:gd name="T9" fmla="*/ 1 h 227"/>
                <a:gd name="T10" fmla="*/ 0 w 2"/>
                <a:gd name="T11" fmla="*/ 1 h 227"/>
                <a:gd name="T12" fmla="*/ 0 w 2"/>
                <a:gd name="T13" fmla="*/ 1 h 227"/>
                <a:gd name="T14" fmla="*/ 0 w 2"/>
                <a:gd name="T15" fmla="*/ 1 h 227"/>
                <a:gd name="T16" fmla="*/ 0 w 2"/>
                <a:gd name="T17" fmla="*/ 0 h 227"/>
                <a:gd name="T18" fmla="*/ 0 w 2"/>
                <a:gd name="T19" fmla="*/ 0 h 227"/>
                <a:gd name="T20" fmla="*/ 0 w 2"/>
                <a:gd name="T21" fmla="*/ 1 h 227"/>
                <a:gd name="T22" fmla="*/ 0 w 2"/>
                <a:gd name="T23" fmla="*/ 1 h 227"/>
                <a:gd name="T24" fmla="*/ 0 w 2"/>
                <a:gd name="T25" fmla="*/ 1 h 227"/>
                <a:gd name="T26" fmla="*/ 0 w 2"/>
                <a:gd name="T27" fmla="*/ 1 h 227"/>
                <a:gd name="T28" fmla="*/ 0 w 2"/>
                <a:gd name="T29" fmla="*/ 1 h 227"/>
                <a:gd name="T30" fmla="*/ 0 w 2"/>
                <a:gd name="T31" fmla="*/ 1 h 227"/>
                <a:gd name="T32" fmla="*/ 0 w 2"/>
                <a:gd name="T33" fmla="*/ 1 h 227"/>
                <a:gd name="T34" fmla="*/ 0 w 2"/>
                <a:gd name="T35" fmla="*/ 1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0 h 227"/>
                <a:gd name="T56" fmla="*/ 2 w 2"/>
                <a:gd name="T57" fmla="*/ 227 h 2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" h="227">
                  <a:moveTo>
                    <a:pt x="0" y="226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0" y="226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80" name="Group 1573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502" name="Freeform 1574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6181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03" name="Freeform 1575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81" name="Group 1576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505" name="Freeform 1577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C1F2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06" name="Freeform 1578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507" name="Freeform 1579"/>
            <p:cNvSpPr>
              <a:spLocks/>
            </p:cNvSpPr>
            <p:nvPr/>
          </p:nvSpPr>
          <p:spPr bwMode="auto">
            <a:xfrm>
              <a:off x="441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1 h 227"/>
                <a:gd name="T4" fmla="*/ 0 w 1"/>
                <a:gd name="T5" fmla="*/ 1 h 227"/>
                <a:gd name="T6" fmla="*/ 0 w 1"/>
                <a:gd name="T7" fmla="*/ 0 h 227"/>
                <a:gd name="T8" fmla="*/ 0 w 1"/>
                <a:gd name="T9" fmla="*/ 0 h 227"/>
                <a:gd name="T10" fmla="*/ 0 w 1"/>
                <a:gd name="T11" fmla="*/ 0 h 227"/>
                <a:gd name="T12" fmla="*/ 0 w 1"/>
                <a:gd name="T13" fmla="*/ 0 h 227"/>
                <a:gd name="T14" fmla="*/ 0 w 1"/>
                <a:gd name="T15" fmla="*/ 0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227"/>
                <a:gd name="T44" fmla="*/ 1 w 1"/>
                <a:gd name="T45" fmla="*/ 227 h 2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227">
                  <a:moveTo>
                    <a:pt x="0" y="227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82" name="Group 1580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509" name="Freeform 1581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10" name="Freeform 1582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83" name="Group 1583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512" name="Freeform 1584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363B3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13" name="Freeform 1585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514" name="Freeform 1586"/>
            <p:cNvSpPr>
              <a:spLocks/>
            </p:cNvSpPr>
            <p:nvPr/>
          </p:nvSpPr>
          <p:spPr bwMode="auto">
            <a:xfrm>
              <a:off x="442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31"/>
                <a:gd name="T41" fmla="*/ 2 w 2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86" name="Group 1587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516" name="Freeform 1588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44A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17" name="Freeform 1589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87" name="Group 1590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519" name="Freeform 1591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F545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20" name="Freeform 159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521" name="Freeform 1593"/>
            <p:cNvSpPr>
              <a:spLocks/>
            </p:cNvSpPr>
            <p:nvPr/>
          </p:nvSpPr>
          <p:spPr bwMode="auto">
            <a:xfrm>
              <a:off x="4425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31"/>
                <a:gd name="T29" fmla="*/ 2 w 2"/>
                <a:gd name="T30" fmla="*/ 231 h 2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88" name="Group 1594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523" name="Freeform 1595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24" name="Freeform 1596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89" name="Group 159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526" name="Freeform 159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870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27" name="Freeform 159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528" name="Freeform 1600"/>
            <p:cNvSpPr>
              <a:spLocks/>
            </p:cNvSpPr>
            <p:nvPr/>
          </p:nvSpPr>
          <p:spPr bwMode="auto">
            <a:xfrm>
              <a:off x="4428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31"/>
                <a:gd name="T38" fmla="*/ 2 w 2"/>
                <a:gd name="T39" fmla="*/ 231 h 2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90" name="Group 1601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530" name="Freeform 1602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B83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31" name="Freeform 1603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91" name="Group 1604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533" name="Freeform 160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534" name="Freeform 1606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</p:grpSp>
      <p:pic>
        <p:nvPicPr>
          <p:cNvPr id="598535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938" y="949309"/>
            <a:ext cx="2460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8536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6309" y="934759"/>
            <a:ext cx="2460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8537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3438" y="1086894"/>
            <a:ext cx="2460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723" name="曲线连接符 266"/>
          <p:cNvCxnSpPr/>
          <p:nvPr/>
        </p:nvCxnSpPr>
        <p:spPr bwMode="auto">
          <a:xfrm rot="5400000">
            <a:off x="6159120" y="555477"/>
            <a:ext cx="345281" cy="1947862"/>
          </a:xfrm>
          <a:prstGeom prst="curvedConnector3">
            <a:avLst>
              <a:gd name="adj1" fmla="val 155260"/>
            </a:avLst>
          </a:prstGeom>
          <a:solidFill>
            <a:srgbClr val="FF99CC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9853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200" y="908307"/>
            <a:ext cx="714375" cy="89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540" name="TextBox 741"/>
          <p:cNvSpPr txBox="1">
            <a:spLocks noChangeArrowheads="1"/>
          </p:cNvSpPr>
          <p:nvPr/>
        </p:nvSpPr>
        <p:spPr bwMode="auto">
          <a:xfrm>
            <a:off x="5072062" y="789240"/>
            <a:ext cx="10001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 BTS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541" name="TextBox 742"/>
          <p:cNvSpPr txBox="1">
            <a:spLocks noChangeArrowheads="1"/>
          </p:cNvSpPr>
          <p:nvPr/>
        </p:nvSpPr>
        <p:spPr bwMode="auto">
          <a:xfrm>
            <a:off x="3500438" y="1563145"/>
            <a:ext cx="8572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</a:t>
            </a:r>
            <a:r>
              <a:rPr kumimoji="0"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BSC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542" name="TextBox 743"/>
          <p:cNvSpPr txBox="1">
            <a:spLocks noChangeArrowheads="1"/>
          </p:cNvSpPr>
          <p:nvPr/>
        </p:nvSpPr>
        <p:spPr bwMode="auto">
          <a:xfrm>
            <a:off x="3473450" y="2845050"/>
            <a:ext cx="8572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TD 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RNC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543" name="TextBox 744"/>
          <p:cNvSpPr txBox="1">
            <a:spLocks noChangeArrowheads="1"/>
          </p:cNvSpPr>
          <p:nvPr/>
        </p:nvSpPr>
        <p:spPr bwMode="auto">
          <a:xfrm>
            <a:off x="4789488" y="2850344"/>
            <a:ext cx="14287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TD</a:t>
            </a:r>
            <a:r>
              <a:rPr kumimoji="0"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BBU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598544" name="AutoShape 35"/>
          <p:cNvCxnSpPr>
            <a:cxnSpLocks noChangeShapeType="1"/>
          </p:cNvCxnSpPr>
          <p:nvPr/>
        </p:nvCxnSpPr>
        <p:spPr bwMode="auto">
          <a:xfrm rot="10800000" flipV="1">
            <a:off x="5286375" y="2596340"/>
            <a:ext cx="1785938" cy="21695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</p:cxnSp>
      <p:pic>
        <p:nvPicPr>
          <p:cNvPr id="598545" name="Picture 6" descr="无线-双模-ZXGW R8106(1) 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2" y="2396581"/>
            <a:ext cx="214313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4" name="Rectangle 5"/>
          <p:cNvSpPr>
            <a:spLocks noChangeArrowheads="1"/>
          </p:cNvSpPr>
          <p:nvPr/>
        </p:nvSpPr>
        <p:spPr bwMode="auto">
          <a:xfrm flipH="1">
            <a:off x="2197110" y="1134518"/>
            <a:ext cx="428625" cy="383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zh-CN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016" name="Rectangle 12"/>
          <p:cNvSpPr>
            <a:spLocks noChangeArrowheads="1"/>
          </p:cNvSpPr>
          <p:nvPr/>
        </p:nvSpPr>
        <p:spPr bwMode="auto">
          <a:xfrm flipH="1">
            <a:off x="2581275" y="955923"/>
            <a:ext cx="44450" cy="7739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zh-CN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548" name="Line 16"/>
          <p:cNvSpPr>
            <a:spLocks noChangeShapeType="1"/>
          </p:cNvSpPr>
          <p:nvPr/>
        </p:nvSpPr>
        <p:spPr bwMode="auto">
          <a:xfrm rot="5400000">
            <a:off x="2471738" y="1388526"/>
            <a:ext cx="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600" dirty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1592" name="Group 33"/>
          <p:cNvGrpSpPr>
            <a:grpSpLocks/>
          </p:cNvGrpSpPr>
          <p:nvPr/>
        </p:nvGrpSpPr>
        <p:grpSpPr bwMode="auto">
          <a:xfrm>
            <a:off x="2076450" y="1015455"/>
            <a:ext cx="406400" cy="309563"/>
            <a:chOff x="800" y="2789"/>
            <a:chExt cx="244" cy="351"/>
          </a:xfrm>
        </p:grpSpPr>
        <p:sp>
          <p:nvSpPr>
            <p:cNvPr id="598550" name="Freeform 34"/>
            <p:cNvSpPr>
              <a:spLocks/>
            </p:cNvSpPr>
            <p:nvPr/>
          </p:nvSpPr>
          <p:spPr bwMode="auto">
            <a:xfrm>
              <a:off x="889" y="3027"/>
              <a:ext cx="155" cy="108"/>
            </a:xfrm>
            <a:custGeom>
              <a:avLst/>
              <a:gdLst>
                <a:gd name="T0" fmla="*/ 44 w 155"/>
                <a:gd name="T1" fmla="*/ 108 h 108"/>
                <a:gd name="T2" fmla="*/ 97 w 155"/>
                <a:gd name="T3" fmla="*/ 97 h 108"/>
                <a:gd name="T4" fmla="*/ 141 w 155"/>
                <a:gd name="T5" fmla="*/ 70 h 108"/>
                <a:gd name="T6" fmla="*/ 150 w 155"/>
                <a:gd name="T7" fmla="*/ 54 h 108"/>
                <a:gd name="T8" fmla="*/ 155 w 155"/>
                <a:gd name="T9" fmla="*/ 37 h 108"/>
                <a:gd name="T10" fmla="*/ 146 w 155"/>
                <a:gd name="T11" fmla="*/ 21 h 108"/>
                <a:gd name="T12" fmla="*/ 137 w 155"/>
                <a:gd name="T13" fmla="*/ 5 h 108"/>
                <a:gd name="T14" fmla="*/ 119 w 155"/>
                <a:gd name="T15" fmla="*/ 0 h 108"/>
                <a:gd name="T16" fmla="*/ 0 w 155"/>
                <a:gd name="T17" fmla="*/ 108 h 108"/>
                <a:gd name="T18" fmla="*/ 44 w 155"/>
                <a:gd name="T19" fmla="*/ 108 h 108"/>
                <a:gd name="T20" fmla="*/ 44 w 155"/>
                <a:gd name="T21" fmla="*/ 108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"/>
                <a:gd name="T34" fmla="*/ 0 h 108"/>
                <a:gd name="T35" fmla="*/ 155 w 155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" h="108">
                  <a:moveTo>
                    <a:pt x="44" y="108"/>
                  </a:moveTo>
                  <a:lnTo>
                    <a:pt x="97" y="97"/>
                  </a:lnTo>
                  <a:lnTo>
                    <a:pt x="141" y="70"/>
                  </a:lnTo>
                  <a:lnTo>
                    <a:pt x="150" y="54"/>
                  </a:lnTo>
                  <a:lnTo>
                    <a:pt x="155" y="37"/>
                  </a:lnTo>
                  <a:lnTo>
                    <a:pt x="146" y="21"/>
                  </a:lnTo>
                  <a:lnTo>
                    <a:pt x="137" y="5"/>
                  </a:lnTo>
                  <a:lnTo>
                    <a:pt x="119" y="0"/>
                  </a:lnTo>
                  <a:lnTo>
                    <a:pt x="0" y="108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DCD2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1" name="Rectangle 35"/>
            <p:cNvSpPr>
              <a:spLocks noChangeArrowheads="1"/>
            </p:cNvSpPr>
            <p:nvPr/>
          </p:nvSpPr>
          <p:spPr bwMode="auto">
            <a:xfrm>
              <a:off x="800" y="2789"/>
              <a:ext cx="230" cy="5"/>
            </a:xfrm>
            <a:prstGeom prst="rect">
              <a:avLst/>
            </a:prstGeom>
            <a:solidFill>
              <a:srgbClr val="FEFE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2" name="Rectangle 36"/>
            <p:cNvSpPr>
              <a:spLocks noChangeArrowheads="1"/>
            </p:cNvSpPr>
            <p:nvPr/>
          </p:nvSpPr>
          <p:spPr bwMode="auto">
            <a:xfrm>
              <a:off x="800" y="2794"/>
              <a:ext cx="230" cy="5"/>
            </a:xfrm>
            <a:prstGeom prst="rect">
              <a:avLst/>
            </a:prstGeom>
            <a:solidFill>
              <a:srgbClr val="E1D8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3" name="Rectangle 37"/>
            <p:cNvSpPr>
              <a:spLocks noChangeArrowheads="1"/>
            </p:cNvSpPr>
            <p:nvPr/>
          </p:nvSpPr>
          <p:spPr bwMode="auto">
            <a:xfrm>
              <a:off x="800" y="2799"/>
              <a:ext cx="230" cy="6"/>
            </a:xfrm>
            <a:prstGeom prst="rect">
              <a:avLst/>
            </a:prstGeom>
            <a:solidFill>
              <a:srgbClr val="E3D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4" name="Rectangle 38"/>
            <p:cNvSpPr>
              <a:spLocks noChangeArrowheads="1"/>
            </p:cNvSpPr>
            <p:nvPr/>
          </p:nvSpPr>
          <p:spPr bwMode="auto">
            <a:xfrm>
              <a:off x="800" y="2805"/>
              <a:ext cx="230" cy="5"/>
            </a:xfrm>
            <a:prstGeom prst="rect">
              <a:avLst/>
            </a:prstGeom>
            <a:solidFill>
              <a:srgbClr val="E4DB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5" name="Rectangle 39"/>
            <p:cNvSpPr>
              <a:spLocks noChangeArrowheads="1"/>
            </p:cNvSpPr>
            <p:nvPr/>
          </p:nvSpPr>
          <p:spPr bwMode="auto">
            <a:xfrm>
              <a:off x="800" y="2810"/>
              <a:ext cx="230" cy="6"/>
            </a:xfrm>
            <a:prstGeom prst="rect">
              <a:avLst/>
            </a:prstGeom>
            <a:solidFill>
              <a:srgbClr val="E5DD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6" name="Rectangle 40"/>
            <p:cNvSpPr>
              <a:spLocks noChangeArrowheads="1"/>
            </p:cNvSpPr>
            <p:nvPr/>
          </p:nvSpPr>
          <p:spPr bwMode="auto">
            <a:xfrm>
              <a:off x="800" y="2816"/>
              <a:ext cx="230" cy="5"/>
            </a:xfrm>
            <a:prstGeom prst="rect">
              <a:avLst/>
            </a:prstGeom>
            <a:solidFill>
              <a:srgbClr val="E6D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7" name="Rectangle 41"/>
            <p:cNvSpPr>
              <a:spLocks noChangeArrowheads="1"/>
            </p:cNvSpPr>
            <p:nvPr/>
          </p:nvSpPr>
          <p:spPr bwMode="auto">
            <a:xfrm>
              <a:off x="800" y="2821"/>
              <a:ext cx="230" cy="5"/>
            </a:xfrm>
            <a:prstGeom prst="rect">
              <a:avLst/>
            </a:prstGeom>
            <a:solidFill>
              <a:srgbClr val="E7E0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8" name="Rectangle 42"/>
            <p:cNvSpPr>
              <a:spLocks noChangeArrowheads="1"/>
            </p:cNvSpPr>
            <p:nvPr/>
          </p:nvSpPr>
          <p:spPr bwMode="auto">
            <a:xfrm>
              <a:off x="800" y="2826"/>
              <a:ext cx="230" cy="6"/>
            </a:xfrm>
            <a:prstGeom prst="rect">
              <a:avLst/>
            </a:prstGeom>
            <a:solidFill>
              <a:srgbClr val="E9E1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59" name="Rectangle 43"/>
            <p:cNvSpPr>
              <a:spLocks noChangeArrowheads="1"/>
            </p:cNvSpPr>
            <p:nvPr/>
          </p:nvSpPr>
          <p:spPr bwMode="auto">
            <a:xfrm>
              <a:off x="800" y="2832"/>
              <a:ext cx="230" cy="5"/>
            </a:xfrm>
            <a:prstGeom prst="rect">
              <a:avLst/>
            </a:prstGeom>
            <a:solidFill>
              <a:srgbClr val="E9E3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0" name="Rectangle 44"/>
            <p:cNvSpPr>
              <a:spLocks noChangeArrowheads="1"/>
            </p:cNvSpPr>
            <p:nvPr/>
          </p:nvSpPr>
          <p:spPr bwMode="auto">
            <a:xfrm>
              <a:off x="800" y="2837"/>
              <a:ext cx="230" cy="6"/>
            </a:xfrm>
            <a:prstGeom prst="rect">
              <a:avLst/>
            </a:prstGeom>
            <a:solidFill>
              <a:srgbClr val="EAE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1" name="Rectangle 45"/>
            <p:cNvSpPr>
              <a:spLocks noChangeArrowheads="1"/>
            </p:cNvSpPr>
            <p:nvPr/>
          </p:nvSpPr>
          <p:spPr bwMode="auto">
            <a:xfrm>
              <a:off x="800" y="2843"/>
              <a:ext cx="230" cy="5"/>
            </a:xfrm>
            <a:prstGeom prst="rect">
              <a:avLst/>
            </a:prstGeom>
            <a:solidFill>
              <a:srgbClr val="EB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2" name="Rectangle 46"/>
            <p:cNvSpPr>
              <a:spLocks noChangeArrowheads="1"/>
            </p:cNvSpPr>
            <p:nvPr/>
          </p:nvSpPr>
          <p:spPr bwMode="auto">
            <a:xfrm>
              <a:off x="800" y="2848"/>
              <a:ext cx="230" cy="5"/>
            </a:xfrm>
            <a:prstGeom prst="rect">
              <a:avLst/>
            </a:prstGeom>
            <a:solidFill>
              <a:srgbClr val="ECE7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3" name="Rectangle 47"/>
            <p:cNvSpPr>
              <a:spLocks noChangeArrowheads="1"/>
            </p:cNvSpPr>
            <p:nvPr/>
          </p:nvSpPr>
          <p:spPr bwMode="auto">
            <a:xfrm>
              <a:off x="800" y="2853"/>
              <a:ext cx="230" cy="6"/>
            </a:xfrm>
            <a:prstGeom prst="rect">
              <a:avLst/>
            </a:prstGeom>
            <a:solidFill>
              <a:srgbClr val="EEE9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4" name="Rectangle 48"/>
            <p:cNvSpPr>
              <a:spLocks noChangeArrowheads="1"/>
            </p:cNvSpPr>
            <p:nvPr/>
          </p:nvSpPr>
          <p:spPr bwMode="auto">
            <a:xfrm>
              <a:off x="800" y="2859"/>
              <a:ext cx="230" cy="5"/>
            </a:xfrm>
            <a:prstGeom prst="rect">
              <a:avLst/>
            </a:prstGeom>
            <a:solidFill>
              <a:srgbClr val="EFE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5" name="Rectangle 49"/>
            <p:cNvSpPr>
              <a:spLocks noChangeArrowheads="1"/>
            </p:cNvSpPr>
            <p:nvPr/>
          </p:nvSpPr>
          <p:spPr bwMode="auto">
            <a:xfrm>
              <a:off x="800" y="2864"/>
              <a:ext cx="230" cy="6"/>
            </a:xfrm>
            <a:prstGeom prst="rect">
              <a:avLst/>
            </a:prstGeom>
            <a:solidFill>
              <a:srgbClr val="F0E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6" name="Rectangle 50"/>
            <p:cNvSpPr>
              <a:spLocks noChangeArrowheads="1"/>
            </p:cNvSpPr>
            <p:nvPr/>
          </p:nvSpPr>
          <p:spPr bwMode="auto">
            <a:xfrm>
              <a:off x="800" y="2870"/>
              <a:ext cx="230" cy="5"/>
            </a:xfrm>
            <a:prstGeom prst="rect">
              <a:avLst/>
            </a:prstGeom>
            <a:solidFill>
              <a:srgbClr val="F1ED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7" name="Rectangle 51"/>
            <p:cNvSpPr>
              <a:spLocks noChangeArrowheads="1"/>
            </p:cNvSpPr>
            <p:nvPr/>
          </p:nvSpPr>
          <p:spPr bwMode="auto">
            <a:xfrm>
              <a:off x="800" y="2875"/>
              <a:ext cx="230" cy="5"/>
            </a:xfrm>
            <a:prstGeom prst="rect">
              <a:avLst/>
            </a:prstGeom>
            <a:solidFill>
              <a:srgbClr val="F3EF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8" name="Rectangle 52"/>
            <p:cNvSpPr>
              <a:spLocks noChangeArrowheads="1"/>
            </p:cNvSpPr>
            <p:nvPr/>
          </p:nvSpPr>
          <p:spPr bwMode="auto">
            <a:xfrm>
              <a:off x="800" y="2880"/>
              <a:ext cx="230" cy="6"/>
            </a:xfrm>
            <a:prstGeom prst="rect">
              <a:avLst/>
            </a:prstGeom>
            <a:solidFill>
              <a:srgbClr val="F4F0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69" name="Rectangle 53"/>
            <p:cNvSpPr>
              <a:spLocks noChangeArrowheads="1"/>
            </p:cNvSpPr>
            <p:nvPr/>
          </p:nvSpPr>
          <p:spPr bwMode="auto">
            <a:xfrm>
              <a:off x="800" y="2886"/>
              <a:ext cx="230" cy="5"/>
            </a:xfrm>
            <a:prstGeom prst="rect">
              <a:avLst/>
            </a:prstGeom>
            <a:solidFill>
              <a:srgbClr val="F5F2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0" name="Rectangle 54"/>
            <p:cNvSpPr>
              <a:spLocks noChangeArrowheads="1"/>
            </p:cNvSpPr>
            <p:nvPr/>
          </p:nvSpPr>
          <p:spPr bwMode="auto">
            <a:xfrm>
              <a:off x="800" y="2891"/>
              <a:ext cx="230" cy="6"/>
            </a:xfrm>
            <a:prstGeom prst="rect">
              <a:avLst/>
            </a:prstGeom>
            <a:solidFill>
              <a:srgbClr val="F6F3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1" name="Rectangle 55"/>
            <p:cNvSpPr>
              <a:spLocks noChangeArrowheads="1"/>
            </p:cNvSpPr>
            <p:nvPr/>
          </p:nvSpPr>
          <p:spPr bwMode="auto">
            <a:xfrm>
              <a:off x="800" y="2897"/>
              <a:ext cx="230" cy="5"/>
            </a:xfrm>
            <a:prstGeom prst="rect">
              <a:avLst/>
            </a:prstGeom>
            <a:solidFill>
              <a:srgbClr val="F7F4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2" name="Rectangle 56"/>
            <p:cNvSpPr>
              <a:spLocks noChangeArrowheads="1"/>
            </p:cNvSpPr>
            <p:nvPr/>
          </p:nvSpPr>
          <p:spPr bwMode="auto">
            <a:xfrm>
              <a:off x="800" y="2902"/>
              <a:ext cx="230" cy="6"/>
            </a:xfrm>
            <a:prstGeom prst="rect">
              <a:avLst/>
            </a:prstGeom>
            <a:solidFill>
              <a:srgbClr val="F8F6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3" name="Rectangle 57"/>
            <p:cNvSpPr>
              <a:spLocks noChangeArrowheads="1"/>
            </p:cNvSpPr>
            <p:nvPr/>
          </p:nvSpPr>
          <p:spPr bwMode="auto">
            <a:xfrm>
              <a:off x="800" y="2908"/>
              <a:ext cx="230" cy="5"/>
            </a:xfrm>
            <a:prstGeom prst="rect">
              <a:avLst/>
            </a:prstGeom>
            <a:solidFill>
              <a:srgbClr val="F9F8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4" name="Rectangle 58"/>
            <p:cNvSpPr>
              <a:spLocks noChangeArrowheads="1"/>
            </p:cNvSpPr>
            <p:nvPr/>
          </p:nvSpPr>
          <p:spPr bwMode="auto">
            <a:xfrm>
              <a:off x="800" y="2913"/>
              <a:ext cx="230" cy="5"/>
            </a:xfrm>
            <a:prstGeom prst="rect">
              <a:avLst/>
            </a:prstGeom>
            <a:solidFill>
              <a:srgbClr val="FAF9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5" name="Rectangle 59"/>
            <p:cNvSpPr>
              <a:spLocks noChangeArrowheads="1"/>
            </p:cNvSpPr>
            <p:nvPr/>
          </p:nvSpPr>
          <p:spPr bwMode="auto">
            <a:xfrm>
              <a:off x="800" y="2918"/>
              <a:ext cx="230" cy="6"/>
            </a:xfrm>
            <a:prstGeom prst="rect">
              <a:avLst/>
            </a:prstGeom>
            <a:solidFill>
              <a:srgbClr val="FBFB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6" name="Rectangle 60"/>
            <p:cNvSpPr>
              <a:spLocks noChangeArrowheads="1"/>
            </p:cNvSpPr>
            <p:nvPr/>
          </p:nvSpPr>
          <p:spPr bwMode="auto">
            <a:xfrm>
              <a:off x="800" y="2924"/>
              <a:ext cx="230" cy="5"/>
            </a:xfrm>
            <a:prstGeom prst="rect">
              <a:avLst/>
            </a:prstGeom>
            <a:solidFill>
              <a:srgbClr val="FDFC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7" name="Rectangle 61"/>
            <p:cNvSpPr>
              <a:spLocks noChangeArrowheads="1"/>
            </p:cNvSpPr>
            <p:nvPr/>
          </p:nvSpPr>
          <p:spPr bwMode="auto">
            <a:xfrm>
              <a:off x="800" y="2929"/>
              <a:ext cx="230" cy="6"/>
            </a:xfrm>
            <a:prstGeom prst="rect">
              <a:avLst/>
            </a:prstGeom>
            <a:solidFill>
              <a:srgbClr val="FEFE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78" name="Freeform 62"/>
            <p:cNvSpPr>
              <a:spLocks/>
            </p:cNvSpPr>
            <p:nvPr/>
          </p:nvSpPr>
          <p:spPr bwMode="auto">
            <a:xfrm>
              <a:off x="804" y="2799"/>
              <a:ext cx="217" cy="130"/>
            </a:xfrm>
            <a:custGeom>
              <a:avLst/>
              <a:gdLst>
                <a:gd name="T0" fmla="*/ 85 w 217"/>
                <a:gd name="T1" fmla="*/ 130 h 130"/>
                <a:gd name="T2" fmla="*/ 217 w 217"/>
                <a:gd name="T3" fmla="*/ 49 h 130"/>
                <a:gd name="T4" fmla="*/ 133 w 217"/>
                <a:gd name="T5" fmla="*/ 0 h 130"/>
                <a:gd name="T6" fmla="*/ 0 w 217"/>
                <a:gd name="T7" fmla="*/ 81 h 130"/>
                <a:gd name="T8" fmla="*/ 36 w 217"/>
                <a:gd name="T9" fmla="*/ 114 h 130"/>
                <a:gd name="T10" fmla="*/ 85 w 217"/>
                <a:gd name="T11" fmla="*/ 13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130"/>
                <a:gd name="T20" fmla="*/ 217 w 217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130">
                  <a:moveTo>
                    <a:pt x="85" y="130"/>
                  </a:moveTo>
                  <a:lnTo>
                    <a:pt x="217" y="49"/>
                  </a:lnTo>
                  <a:lnTo>
                    <a:pt x="133" y="0"/>
                  </a:lnTo>
                  <a:lnTo>
                    <a:pt x="0" y="81"/>
                  </a:lnTo>
                  <a:lnTo>
                    <a:pt x="36" y="114"/>
                  </a:lnTo>
                  <a:lnTo>
                    <a:pt x="85" y="13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579" name="Picture 6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0" y="2870"/>
              <a:ext cx="9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580" name="Picture 6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0" y="2870"/>
              <a:ext cx="9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581" name="Freeform 65"/>
            <p:cNvSpPr>
              <a:spLocks/>
            </p:cNvSpPr>
            <p:nvPr/>
          </p:nvSpPr>
          <p:spPr bwMode="auto">
            <a:xfrm>
              <a:off x="804" y="2880"/>
              <a:ext cx="85" cy="255"/>
            </a:xfrm>
            <a:custGeom>
              <a:avLst/>
              <a:gdLst>
                <a:gd name="T0" fmla="*/ 85 w 85"/>
                <a:gd name="T1" fmla="*/ 49 h 255"/>
                <a:gd name="T2" fmla="*/ 36 w 85"/>
                <a:gd name="T3" fmla="*/ 33 h 255"/>
                <a:gd name="T4" fmla="*/ 0 w 85"/>
                <a:gd name="T5" fmla="*/ 0 h 255"/>
                <a:gd name="T6" fmla="*/ 0 w 85"/>
                <a:gd name="T7" fmla="*/ 0 h 255"/>
                <a:gd name="T8" fmla="*/ 0 w 85"/>
                <a:gd name="T9" fmla="*/ 206 h 255"/>
                <a:gd name="T10" fmla="*/ 36 w 85"/>
                <a:gd name="T11" fmla="*/ 238 h 255"/>
                <a:gd name="T12" fmla="*/ 85 w 85"/>
                <a:gd name="T13" fmla="*/ 255 h 255"/>
                <a:gd name="T14" fmla="*/ 85 w 85"/>
                <a:gd name="T15" fmla="*/ 255 h 255"/>
                <a:gd name="T16" fmla="*/ 85 w 85"/>
                <a:gd name="T17" fmla="*/ 49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255"/>
                <a:gd name="T29" fmla="*/ 85 w 85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255">
                  <a:moveTo>
                    <a:pt x="85" y="49"/>
                  </a:moveTo>
                  <a:lnTo>
                    <a:pt x="36" y="33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36" y="238"/>
                  </a:lnTo>
                  <a:lnTo>
                    <a:pt x="85" y="255"/>
                  </a:lnTo>
                  <a:lnTo>
                    <a:pt x="85" y="49"/>
                  </a:lnTo>
                </a:path>
              </a:pathLst>
            </a:custGeom>
            <a:noFill/>
            <a:ln w="6350">
              <a:solidFill>
                <a:srgbClr val="A7845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582" name="Picture 6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0" y="2837"/>
              <a:ext cx="1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583" name="Picture 6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80" y="2837"/>
              <a:ext cx="1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584" name="Freeform 68"/>
            <p:cNvSpPr>
              <a:spLocks/>
            </p:cNvSpPr>
            <p:nvPr/>
          </p:nvSpPr>
          <p:spPr bwMode="auto">
            <a:xfrm>
              <a:off x="889" y="2848"/>
              <a:ext cx="132" cy="287"/>
            </a:xfrm>
            <a:custGeom>
              <a:avLst/>
              <a:gdLst>
                <a:gd name="T0" fmla="*/ 0 w 132"/>
                <a:gd name="T1" fmla="*/ 81 h 287"/>
                <a:gd name="T2" fmla="*/ 0 w 132"/>
                <a:gd name="T3" fmla="*/ 287 h 287"/>
                <a:gd name="T4" fmla="*/ 132 w 132"/>
                <a:gd name="T5" fmla="*/ 206 h 287"/>
                <a:gd name="T6" fmla="*/ 132 w 132"/>
                <a:gd name="T7" fmla="*/ 0 h 287"/>
                <a:gd name="T8" fmla="*/ 0 w 132"/>
                <a:gd name="T9" fmla="*/ 81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7"/>
                <a:gd name="T17" fmla="*/ 132 w 132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7">
                  <a:moveTo>
                    <a:pt x="0" y="81"/>
                  </a:moveTo>
                  <a:lnTo>
                    <a:pt x="0" y="287"/>
                  </a:lnTo>
                  <a:lnTo>
                    <a:pt x="132" y="206"/>
                  </a:lnTo>
                  <a:lnTo>
                    <a:pt x="132" y="0"/>
                  </a:lnTo>
                  <a:lnTo>
                    <a:pt x="0" y="81"/>
                  </a:ln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85" name="Freeform 69"/>
            <p:cNvSpPr>
              <a:spLocks/>
            </p:cNvSpPr>
            <p:nvPr/>
          </p:nvSpPr>
          <p:spPr bwMode="auto">
            <a:xfrm>
              <a:off x="803" y="2799"/>
              <a:ext cx="217" cy="336"/>
            </a:xfrm>
            <a:custGeom>
              <a:avLst/>
              <a:gdLst>
                <a:gd name="T0" fmla="*/ 217 w 217"/>
                <a:gd name="T1" fmla="*/ 49 h 336"/>
                <a:gd name="T2" fmla="*/ 133 w 217"/>
                <a:gd name="T3" fmla="*/ 0 h 336"/>
                <a:gd name="T4" fmla="*/ 0 w 217"/>
                <a:gd name="T5" fmla="*/ 81 h 336"/>
                <a:gd name="T6" fmla="*/ 0 w 217"/>
                <a:gd name="T7" fmla="*/ 287 h 336"/>
                <a:gd name="T8" fmla="*/ 36 w 217"/>
                <a:gd name="T9" fmla="*/ 319 h 336"/>
                <a:gd name="T10" fmla="*/ 85 w 217"/>
                <a:gd name="T11" fmla="*/ 336 h 336"/>
                <a:gd name="T12" fmla="*/ 85 w 217"/>
                <a:gd name="T13" fmla="*/ 336 h 336"/>
                <a:gd name="T14" fmla="*/ 217 w 217"/>
                <a:gd name="T15" fmla="*/ 255 h 336"/>
                <a:gd name="T16" fmla="*/ 217 w 217"/>
                <a:gd name="T17" fmla="*/ 49 h 336"/>
                <a:gd name="T18" fmla="*/ 217 w 217"/>
                <a:gd name="T19" fmla="*/ 49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336"/>
                <a:gd name="T32" fmla="*/ 217 w 217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336">
                  <a:moveTo>
                    <a:pt x="217" y="49"/>
                  </a:moveTo>
                  <a:lnTo>
                    <a:pt x="133" y="0"/>
                  </a:lnTo>
                  <a:lnTo>
                    <a:pt x="0" y="81"/>
                  </a:lnTo>
                  <a:lnTo>
                    <a:pt x="0" y="287"/>
                  </a:lnTo>
                  <a:lnTo>
                    <a:pt x="36" y="319"/>
                  </a:lnTo>
                  <a:lnTo>
                    <a:pt x="85" y="336"/>
                  </a:lnTo>
                  <a:lnTo>
                    <a:pt x="217" y="255"/>
                  </a:lnTo>
                  <a:lnTo>
                    <a:pt x="217" y="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586" name="Picture 7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27" y="2994"/>
              <a:ext cx="3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587" name="Picture 7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7" y="2994"/>
              <a:ext cx="3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588" name="Freeform 72"/>
            <p:cNvSpPr>
              <a:spLocks/>
            </p:cNvSpPr>
            <p:nvPr/>
          </p:nvSpPr>
          <p:spPr bwMode="auto">
            <a:xfrm>
              <a:off x="835" y="3005"/>
              <a:ext cx="14" cy="16"/>
            </a:xfrm>
            <a:custGeom>
              <a:avLst/>
              <a:gdLst>
                <a:gd name="T0" fmla="*/ 14 w 14"/>
                <a:gd name="T1" fmla="*/ 5 h 16"/>
                <a:gd name="T2" fmla="*/ 9 w 14"/>
                <a:gd name="T3" fmla="*/ 0 h 16"/>
                <a:gd name="T4" fmla="*/ 5 w 14"/>
                <a:gd name="T5" fmla="*/ 0 h 16"/>
                <a:gd name="T6" fmla="*/ 0 w 14"/>
                <a:gd name="T7" fmla="*/ 5 h 16"/>
                <a:gd name="T8" fmla="*/ 0 w 14"/>
                <a:gd name="T9" fmla="*/ 11 h 16"/>
                <a:gd name="T10" fmla="*/ 5 w 14"/>
                <a:gd name="T11" fmla="*/ 16 h 16"/>
                <a:gd name="T12" fmla="*/ 9 w 14"/>
                <a:gd name="T13" fmla="*/ 16 h 16"/>
                <a:gd name="T14" fmla="*/ 14 w 14"/>
                <a:gd name="T15" fmla="*/ 16 h 16"/>
                <a:gd name="T16" fmla="*/ 14 w 14"/>
                <a:gd name="T17" fmla="*/ 5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6"/>
                <a:gd name="T29" fmla="*/ 14 w 1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6">
                  <a:moveTo>
                    <a:pt x="14" y="5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4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89" name="Freeform 73"/>
            <p:cNvSpPr>
              <a:spLocks/>
            </p:cNvSpPr>
            <p:nvPr/>
          </p:nvSpPr>
          <p:spPr bwMode="auto">
            <a:xfrm>
              <a:off x="818" y="3048"/>
              <a:ext cx="57" cy="33"/>
            </a:xfrm>
            <a:custGeom>
              <a:avLst/>
              <a:gdLst>
                <a:gd name="T0" fmla="*/ 0 w 57"/>
                <a:gd name="T1" fmla="*/ 0 h 33"/>
                <a:gd name="T2" fmla="*/ 26 w 57"/>
                <a:gd name="T3" fmla="*/ 16 h 33"/>
                <a:gd name="T4" fmla="*/ 57 w 57"/>
                <a:gd name="T5" fmla="*/ 33 h 33"/>
                <a:gd name="T6" fmla="*/ 0 60000 65536"/>
                <a:gd name="T7" fmla="*/ 0 60000 65536"/>
                <a:gd name="T8" fmla="*/ 0 60000 65536"/>
                <a:gd name="T9" fmla="*/ 0 w 57"/>
                <a:gd name="T10" fmla="*/ 0 h 33"/>
                <a:gd name="T11" fmla="*/ 57 w 57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3">
                  <a:moveTo>
                    <a:pt x="0" y="0"/>
                  </a:moveTo>
                  <a:lnTo>
                    <a:pt x="26" y="16"/>
                  </a:lnTo>
                  <a:lnTo>
                    <a:pt x="57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90" name="Freeform 74"/>
            <p:cNvSpPr>
              <a:spLocks/>
            </p:cNvSpPr>
            <p:nvPr/>
          </p:nvSpPr>
          <p:spPr bwMode="auto">
            <a:xfrm>
              <a:off x="818" y="3059"/>
              <a:ext cx="57" cy="32"/>
            </a:xfrm>
            <a:custGeom>
              <a:avLst/>
              <a:gdLst>
                <a:gd name="T0" fmla="*/ 0 w 57"/>
                <a:gd name="T1" fmla="*/ 0 h 32"/>
                <a:gd name="T2" fmla="*/ 26 w 57"/>
                <a:gd name="T3" fmla="*/ 22 h 32"/>
                <a:gd name="T4" fmla="*/ 57 w 57"/>
                <a:gd name="T5" fmla="*/ 32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0"/>
                  </a:moveTo>
                  <a:lnTo>
                    <a:pt x="26" y="22"/>
                  </a:lnTo>
                  <a:lnTo>
                    <a:pt x="5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91" name="Freeform 75"/>
            <p:cNvSpPr>
              <a:spLocks/>
            </p:cNvSpPr>
            <p:nvPr/>
          </p:nvSpPr>
          <p:spPr bwMode="auto">
            <a:xfrm>
              <a:off x="818" y="3070"/>
              <a:ext cx="57" cy="32"/>
            </a:xfrm>
            <a:custGeom>
              <a:avLst/>
              <a:gdLst>
                <a:gd name="T0" fmla="*/ 0 w 57"/>
                <a:gd name="T1" fmla="*/ 0 h 32"/>
                <a:gd name="T2" fmla="*/ 26 w 57"/>
                <a:gd name="T3" fmla="*/ 21 h 32"/>
                <a:gd name="T4" fmla="*/ 57 w 57"/>
                <a:gd name="T5" fmla="*/ 32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0"/>
                  </a:moveTo>
                  <a:lnTo>
                    <a:pt x="26" y="21"/>
                  </a:lnTo>
                  <a:lnTo>
                    <a:pt x="5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92" name="Freeform 76"/>
            <p:cNvSpPr>
              <a:spLocks/>
            </p:cNvSpPr>
            <p:nvPr/>
          </p:nvSpPr>
          <p:spPr bwMode="auto">
            <a:xfrm>
              <a:off x="818" y="2918"/>
              <a:ext cx="57" cy="38"/>
            </a:xfrm>
            <a:custGeom>
              <a:avLst/>
              <a:gdLst>
                <a:gd name="T0" fmla="*/ 0 w 57"/>
                <a:gd name="T1" fmla="*/ 6 h 38"/>
                <a:gd name="T2" fmla="*/ 26 w 57"/>
                <a:gd name="T3" fmla="*/ 27 h 38"/>
                <a:gd name="T4" fmla="*/ 57 w 57"/>
                <a:gd name="T5" fmla="*/ 38 h 38"/>
                <a:gd name="T6" fmla="*/ 57 w 57"/>
                <a:gd name="T7" fmla="*/ 33 h 38"/>
                <a:gd name="T8" fmla="*/ 57 w 57"/>
                <a:gd name="T9" fmla="*/ 33 h 38"/>
                <a:gd name="T10" fmla="*/ 26 w 57"/>
                <a:gd name="T11" fmla="*/ 22 h 38"/>
                <a:gd name="T12" fmla="*/ 0 w 57"/>
                <a:gd name="T13" fmla="*/ 0 h 38"/>
                <a:gd name="T14" fmla="*/ 0 w 57"/>
                <a:gd name="T15" fmla="*/ 0 h 38"/>
                <a:gd name="T16" fmla="*/ 0 w 57"/>
                <a:gd name="T17" fmla="*/ 0 h 38"/>
                <a:gd name="T18" fmla="*/ 0 w 57"/>
                <a:gd name="T19" fmla="*/ 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8"/>
                <a:gd name="T32" fmla="*/ 57 w 5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8">
                  <a:moveTo>
                    <a:pt x="0" y="6"/>
                  </a:moveTo>
                  <a:lnTo>
                    <a:pt x="26" y="27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26" y="2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593" name="Freeform 77"/>
            <p:cNvSpPr>
              <a:spLocks/>
            </p:cNvSpPr>
            <p:nvPr/>
          </p:nvSpPr>
          <p:spPr bwMode="auto">
            <a:xfrm>
              <a:off x="818" y="2918"/>
              <a:ext cx="57" cy="38"/>
            </a:xfrm>
            <a:custGeom>
              <a:avLst/>
              <a:gdLst>
                <a:gd name="T0" fmla="*/ 0 w 57"/>
                <a:gd name="T1" fmla="*/ 6 h 38"/>
                <a:gd name="T2" fmla="*/ 26 w 57"/>
                <a:gd name="T3" fmla="*/ 27 h 38"/>
                <a:gd name="T4" fmla="*/ 57 w 57"/>
                <a:gd name="T5" fmla="*/ 38 h 38"/>
                <a:gd name="T6" fmla="*/ 57 w 57"/>
                <a:gd name="T7" fmla="*/ 33 h 38"/>
                <a:gd name="T8" fmla="*/ 57 w 57"/>
                <a:gd name="T9" fmla="*/ 33 h 38"/>
                <a:gd name="T10" fmla="*/ 26 w 57"/>
                <a:gd name="T11" fmla="*/ 22 h 38"/>
                <a:gd name="T12" fmla="*/ 0 w 57"/>
                <a:gd name="T13" fmla="*/ 0 h 38"/>
                <a:gd name="T14" fmla="*/ 0 w 57"/>
                <a:gd name="T15" fmla="*/ 0 h 38"/>
                <a:gd name="T16" fmla="*/ 0 w 57"/>
                <a:gd name="T17" fmla="*/ 0 h 38"/>
                <a:gd name="T18" fmla="*/ 0 w 57"/>
                <a:gd name="T19" fmla="*/ 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8"/>
                <a:gd name="T32" fmla="*/ 57 w 5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8">
                  <a:moveTo>
                    <a:pt x="0" y="6"/>
                  </a:moveTo>
                  <a:lnTo>
                    <a:pt x="26" y="27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26" y="2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594" name="Picture 7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7" y="2929"/>
              <a:ext cx="2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595" name="Picture 7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27" y="2929"/>
              <a:ext cx="2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596" name="Freeform 80"/>
            <p:cNvSpPr>
              <a:spLocks/>
            </p:cNvSpPr>
            <p:nvPr/>
          </p:nvSpPr>
          <p:spPr bwMode="auto">
            <a:xfrm>
              <a:off x="835" y="2940"/>
              <a:ext cx="14" cy="11"/>
            </a:xfrm>
            <a:custGeom>
              <a:avLst/>
              <a:gdLst>
                <a:gd name="T0" fmla="*/ 14 w 14"/>
                <a:gd name="T1" fmla="*/ 11 h 11"/>
                <a:gd name="T2" fmla="*/ 9 w 14"/>
                <a:gd name="T3" fmla="*/ 0 h 11"/>
                <a:gd name="T4" fmla="*/ 0 w 14"/>
                <a:gd name="T5" fmla="*/ 0 h 11"/>
                <a:gd name="T6" fmla="*/ 0 w 14"/>
                <a:gd name="T7" fmla="*/ 5 h 11"/>
                <a:gd name="T8" fmla="*/ 9 w 14"/>
                <a:gd name="T9" fmla="*/ 11 h 11"/>
                <a:gd name="T10" fmla="*/ 14 w 14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14" y="1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" y="11"/>
                  </a:lnTo>
                  <a:lnTo>
                    <a:pt x="14" y="1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597" name="Picture 8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3" y="2935"/>
              <a:ext cx="6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598" name="Picture 8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3" y="2935"/>
              <a:ext cx="6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599" name="Freeform 83"/>
            <p:cNvSpPr>
              <a:spLocks/>
            </p:cNvSpPr>
            <p:nvPr/>
          </p:nvSpPr>
          <p:spPr bwMode="auto">
            <a:xfrm>
              <a:off x="818" y="2945"/>
              <a:ext cx="57" cy="33"/>
            </a:xfrm>
            <a:custGeom>
              <a:avLst/>
              <a:gdLst>
                <a:gd name="T0" fmla="*/ 0 w 57"/>
                <a:gd name="T1" fmla="*/ 0 h 33"/>
                <a:gd name="T2" fmla="*/ 26 w 57"/>
                <a:gd name="T3" fmla="*/ 22 h 33"/>
                <a:gd name="T4" fmla="*/ 57 w 57"/>
                <a:gd name="T5" fmla="*/ 33 h 33"/>
                <a:gd name="T6" fmla="*/ 57 w 57"/>
                <a:gd name="T7" fmla="*/ 33 h 33"/>
                <a:gd name="T8" fmla="*/ 57 w 57"/>
                <a:gd name="T9" fmla="*/ 33 h 33"/>
                <a:gd name="T10" fmla="*/ 26 w 57"/>
                <a:gd name="T11" fmla="*/ 17 h 33"/>
                <a:gd name="T12" fmla="*/ 0 w 57"/>
                <a:gd name="T13" fmla="*/ 0 h 33"/>
                <a:gd name="T14" fmla="*/ 0 w 57"/>
                <a:gd name="T15" fmla="*/ 0 h 33"/>
                <a:gd name="T16" fmla="*/ 0 w 57"/>
                <a:gd name="T17" fmla="*/ 0 h 33"/>
                <a:gd name="T18" fmla="*/ 0 w 5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3"/>
                <a:gd name="T32" fmla="*/ 57 w 5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3">
                  <a:moveTo>
                    <a:pt x="0" y="0"/>
                  </a:moveTo>
                  <a:lnTo>
                    <a:pt x="26" y="22"/>
                  </a:lnTo>
                  <a:lnTo>
                    <a:pt x="57" y="33"/>
                  </a:lnTo>
                  <a:lnTo>
                    <a:pt x="2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0" name="Freeform 84"/>
            <p:cNvSpPr>
              <a:spLocks/>
            </p:cNvSpPr>
            <p:nvPr/>
          </p:nvSpPr>
          <p:spPr bwMode="auto">
            <a:xfrm>
              <a:off x="818" y="2940"/>
              <a:ext cx="57" cy="49"/>
            </a:xfrm>
            <a:custGeom>
              <a:avLst/>
              <a:gdLst>
                <a:gd name="T0" fmla="*/ 0 w 57"/>
                <a:gd name="T1" fmla="*/ 0 h 49"/>
                <a:gd name="T2" fmla="*/ 0 w 57"/>
                <a:gd name="T3" fmla="*/ 16 h 49"/>
                <a:gd name="T4" fmla="*/ 26 w 57"/>
                <a:gd name="T5" fmla="*/ 38 h 49"/>
                <a:gd name="T6" fmla="*/ 57 w 57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9"/>
                <a:gd name="T14" fmla="*/ 57 w 5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9">
                  <a:moveTo>
                    <a:pt x="0" y="0"/>
                  </a:moveTo>
                  <a:lnTo>
                    <a:pt x="0" y="16"/>
                  </a:lnTo>
                  <a:lnTo>
                    <a:pt x="26" y="38"/>
                  </a:lnTo>
                  <a:lnTo>
                    <a:pt x="57" y="4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1" name="Freeform 85"/>
            <p:cNvSpPr>
              <a:spLocks/>
            </p:cNvSpPr>
            <p:nvPr/>
          </p:nvSpPr>
          <p:spPr bwMode="auto">
            <a:xfrm>
              <a:off x="818" y="2940"/>
              <a:ext cx="57" cy="49"/>
            </a:xfrm>
            <a:custGeom>
              <a:avLst/>
              <a:gdLst>
                <a:gd name="T0" fmla="*/ 57 w 57"/>
                <a:gd name="T1" fmla="*/ 49 h 49"/>
                <a:gd name="T2" fmla="*/ 57 w 57"/>
                <a:gd name="T3" fmla="*/ 32 h 49"/>
                <a:gd name="T4" fmla="*/ 26 w 57"/>
                <a:gd name="T5" fmla="*/ 22 h 49"/>
                <a:gd name="T6" fmla="*/ 0 w 5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9"/>
                <a:gd name="T14" fmla="*/ 57 w 5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9">
                  <a:moveTo>
                    <a:pt x="57" y="49"/>
                  </a:moveTo>
                  <a:lnTo>
                    <a:pt x="57" y="32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2" name="Freeform 86"/>
            <p:cNvSpPr>
              <a:spLocks/>
            </p:cNvSpPr>
            <p:nvPr/>
          </p:nvSpPr>
          <p:spPr bwMode="auto">
            <a:xfrm>
              <a:off x="951" y="3091"/>
              <a:ext cx="57" cy="44"/>
            </a:xfrm>
            <a:custGeom>
              <a:avLst/>
              <a:gdLst>
                <a:gd name="T0" fmla="*/ 0 w 57"/>
                <a:gd name="T1" fmla="*/ 38 h 44"/>
                <a:gd name="T2" fmla="*/ 22 w 57"/>
                <a:gd name="T3" fmla="*/ 44 h 44"/>
                <a:gd name="T4" fmla="*/ 39 w 57"/>
                <a:gd name="T5" fmla="*/ 44 h 44"/>
                <a:gd name="T6" fmla="*/ 48 w 57"/>
                <a:gd name="T7" fmla="*/ 33 h 44"/>
                <a:gd name="T8" fmla="*/ 57 w 57"/>
                <a:gd name="T9" fmla="*/ 22 h 44"/>
                <a:gd name="T10" fmla="*/ 53 w 57"/>
                <a:gd name="T11" fmla="*/ 11 h 44"/>
                <a:gd name="T12" fmla="*/ 44 w 57"/>
                <a:gd name="T13" fmla="*/ 0 h 44"/>
                <a:gd name="T14" fmla="*/ 39 w 57"/>
                <a:gd name="T15" fmla="*/ 0 h 44"/>
                <a:gd name="T16" fmla="*/ 0 w 57"/>
                <a:gd name="T17" fmla="*/ 38 h 44"/>
                <a:gd name="T18" fmla="*/ 0 w 57"/>
                <a:gd name="T19" fmla="*/ 38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44"/>
                <a:gd name="T32" fmla="*/ 57 w 57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44">
                  <a:moveTo>
                    <a:pt x="0" y="38"/>
                  </a:moveTo>
                  <a:lnTo>
                    <a:pt x="22" y="44"/>
                  </a:lnTo>
                  <a:lnTo>
                    <a:pt x="39" y="44"/>
                  </a:lnTo>
                  <a:lnTo>
                    <a:pt x="48" y="33"/>
                  </a:lnTo>
                  <a:lnTo>
                    <a:pt x="57" y="22"/>
                  </a:lnTo>
                  <a:lnTo>
                    <a:pt x="53" y="11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D2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3" name="Rectangle 87"/>
            <p:cNvSpPr>
              <a:spLocks noChangeArrowheads="1"/>
            </p:cNvSpPr>
            <p:nvPr/>
          </p:nvSpPr>
          <p:spPr bwMode="auto">
            <a:xfrm>
              <a:off x="911" y="3010"/>
              <a:ext cx="84" cy="6"/>
            </a:xfrm>
            <a:prstGeom prst="rect">
              <a:avLst/>
            </a:prstGeom>
            <a:solidFill>
              <a:srgbClr val="F1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4" name="Rectangle 88"/>
            <p:cNvSpPr>
              <a:spLocks noChangeArrowheads="1"/>
            </p:cNvSpPr>
            <p:nvPr/>
          </p:nvSpPr>
          <p:spPr bwMode="auto">
            <a:xfrm>
              <a:off x="911" y="3016"/>
              <a:ext cx="84" cy="5"/>
            </a:xfrm>
            <a:prstGeom prst="rect">
              <a:avLst/>
            </a:prstGeom>
            <a:solidFill>
              <a:srgbClr val="5391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5" name="Rectangle 89"/>
            <p:cNvSpPr>
              <a:spLocks noChangeArrowheads="1"/>
            </p:cNvSpPr>
            <p:nvPr/>
          </p:nvSpPr>
          <p:spPr bwMode="auto">
            <a:xfrm>
              <a:off x="911" y="3021"/>
              <a:ext cx="84" cy="6"/>
            </a:xfrm>
            <a:prstGeom prst="rect">
              <a:avLst/>
            </a:prstGeom>
            <a:solidFill>
              <a:srgbClr val="679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6" name="Rectangle 90"/>
            <p:cNvSpPr>
              <a:spLocks noChangeArrowheads="1"/>
            </p:cNvSpPr>
            <p:nvPr/>
          </p:nvSpPr>
          <p:spPr bwMode="auto">
            <a:xfrm>
              <a:off x="911" y="3027"/>
              <a:ext cx="84" cy="5"/>
            </a:xfrm>
            <a:prstGeom prst="rect">
              <a:avLst/>
            </a:prstGeom>
            <a:solidFill>
              <a:srgbClr val="7AAA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7" name="Rectangle 91"/>
            <p:cNvSpPr>
              <a:spLocks noChangeArrowheads="1"/>
            </p:cNvSpPr>
            <p:nvPr/>
          </p:nvSpPr>
          <p:spPr bwMode="auto">
            <a:xfrm>
              <a:off x="911" y="3032"/>
              <a:ext cx="84" cy="5"/>
            </a:xfrm>
            <a:prstGeom prst="rect">
              <a:avLst/>
            </a:prstGeom>
            <a:solidFill>
              <a:srgbClr val="8EB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8" name="Rectangle 92"/>
            <p:cNvSpPr>
              <a:spLocks noChangeArrowheads="1"/>
            </p:cNvSpPr>
            <p:nvPr/>
          </p:nvSpPr>
          <p:spPr bwMode="auto">
            <a:xfrm>
              <a:off x="911" y="3037"/>
              <a:ext cx="84" cy="6"/>
            </a:xfrm>
            <a:prstGeom prst="rect">
              <a:avLst/>
            </a:prstGeom>
            <a:solidFill>
              <a:srgbClr val="A2C4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09" name="Rectangle 93"/>
            <p:cNvSpPr>
              <a:spLocks noChangeArrowheads="1"/>
            </p:cNvSpPr>
            <p:nvPr/>
          </p:nvSpPr>
          <p:spPr bwMode="auto">
            <a:xfrm>
              <a:off x="911" y="3043"/>
              <a:ext cx="84" cy="5"/>
            </a:xfrm>
            <a:prstGeom prst="rect">
              <a:avLst/>
            </a:prstGeom>
            <a:solidFill>
              <a:srgbClr val="B6D0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0" name="Rectangle 94"/>
            <p:cNvSpPr>
              <a:spLocks noChangeArrowheads="1"/>
            </p:cNvSpPr>
            <p:nvPr/>
          </p:nvSpPr>
          <p:spPr bwMode="auto">
            <a:xfrm>
              <a:off x="911" y="3048"/>
              <a:ext cx="84" cy="6"/>
            </a:xfrm>
            <a:prstGeom prst="rect">
              <a:avLst/>
            </a:prstGeom>
            <a:solidFill>
              <a:srgbClr val="C9D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1" name="Rectangle 95"/>
            <p:cNvSpPr>
              <a:spLocks noChangeArrowheads="1"/>
            </p:cNvSpPr>
            <p:nvPr/>
          </p:nvSpPr>
          <p:spPr bwMode="auto">
            <a:xfrm>
              <a:off x="911" y="3054"/>
              <a:ext cx="84" cy="5"/>
            </a:xfrm>
            <a:prstGeom prst="rect">
              <a:avLst/>
            </a:prstGeom>
            <a:solidFill>
              <a:srgbClr val="DDE9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2" name="Freeform 96"/>
            <p:cNvSpPr>
              <a:spLocks/>
            </p:cNvSpPr>
            <p:nvPr/>
          </p:nvSpPr>
          <p:spPr bwMode="auto">
            <a:xfrm>
              <a:off x="915" y="3021"/>
              <a:ext cx="75" cy="38"/>
            </a:xfrm>
            <a:custGeom>
              <a:avLst/>
              <a:gdLst>
                <a:gd name="T0" fmla="*/ 75 w 75"/>
                <a:gd name="T1" fmla="*/ 16 h 38"/>
                <a:gd name="T2" fmla="*/ 71 w 75"/>
                <a:gd name="T3" fmla="*/ 11 h 38"/>
                <a:gd name="T4" fmla="*/ 62 w 75"/>
                <a:gd name="T5" fmla="*/ 6 h 38"/>
                <a:gd name="T6" fmla="*/ 36 w 75"/>
                <a:gd name="T7" fmla="*/ 0 h 38"/>
                <a:gd name="T8" fmla="*/ 13 w 75"/>
                <a:gd name="T9" fmla="*/ 6 h 38"/>
                <a:gd name="T10" fmla="*/ 5 w 75"/>
                <a:gd name="T11" fmla="*/ 11 h 38"/>
                <a:gd name="T12" fmla="*/ 0 w 75"/>
                <a:gd name="T13" fmla="*/ 16 h 38"/>
                <a:gd name="T14" fmla="*/ 5 w 75"/>
                <a:gd name="T15" fmla="*/ 27 h 38"/>
                <a:gd name="T16" fmla="*/ 13 w 75"/>
                <a:gd name="T17" fmla="*/ 33 h 38"/>
                <a:gd name="T18" fmla="*/ 36 w 75"/>
                <a:gd name="T19" fmla="*/ 38 h 38"/>
                <a:gd name="T20" fmla="*/ 62 w 75"/>
                <a:gd name="T21" fmla="*/ 33 h 38"/>
                <a:gd name="T22" fmla="*/ 71 w 75"/>
                <a:gd name="T23" fmla="*/ 27 h 38"/>
                <a:gd name="T24" fmla="*/ 75 w 75"/>
                <a:gd name="T25" fmla="*/ 16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38"/>
                <a:gd name="T41" fmla="*/ 75 w 75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38">
                  <a:moveTo>
                    <a:pt x="75" y="16"/>
                  </a:moveTo>
                  <a:lnTo>
                    <a:pt x="71" y="11"/>
                  </a:lnTo>
                  <a:lnTo>
                    <a:pt x="62" y="6"/>
                  </a:lnTo>
                  <a:lnTo>
                    <a:pt x="36" y="0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5" y="27"/>
                  </a:lnTo>
                  <a:lnTo>
                    <a:pt x="13" y="33"/>
                  </a:lnTo>
                  <a:lnTo>
                    <a:pt x="36" y="38"/>
                  </a:lnTo>
                  <a:lnTo>
                    <a:pt x="62" y="33"/>
                  </a:lnTo>
                  <a:lnTo>
                    <a:pt x="71" y="27"/>
                  </a:lnTo>
                  <a:lnTo>
                    <a:pt x="75" y="16"/>
                  </a:lnTo>
                </a:path>
              </a:pathLst>
            </a:custGeom>
            <a:noFill/>
            <a:ln w="6350">
              <a:solidFill>
                <a:srgbClr val="4E8EC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3" name="Rectangle 97"/>
            <p:cNvSpPr>
              <a:spLocks noChangeArrowheads="1"/>
            </p:cNvSpPr>
            <p:nvPr/>
          </p:nvSpPr>
          <p:spPr bwMode="auto">
            <a:xfrm>
              <a:off x="911" y="3032"/>
              <a:ext cx="4" cy="108"/>
            </a:xfrm>
            <a:prstGeom prst="rect">
              <a:avLst/>
            </a:prstGeom>
            <a:solidFill>
              <a:srgbClr val="4E8E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4" name="Rectangle 98"/>
            <p:cNvSpPr>
              <a:spLocks noChangeArrowheads="1"/>
            </p:cNvSpPr>
            <p:nvPr/>
          </p:nvSpPr>
          <p:spPr bwMode="auto">
            <a:xfrm>
              <a:off x="915" y="3032"/>
              <a:ext cx="5" cy="108"/>
            </a:xfrm>
            <a:prstGeom prst="rect">
              <a:avLst/>
            </a:prstGeom>
            <a:solidFill>
              <a:srgbClr val="619A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5" name="Rectangle 99"/>
            <p:cNvSpPr>
              <a:spLocks noChangeArrowheads="1"/>
            </p:cNvSpPr>
            <p:nvPr/>
          </p:nvSpPr>
          <p:spPr bwMode="auto">
            <a:xfrm>
              <a:off x="920" y="3032"/>
              <a:ext cx="4" cy="108"/>
            </a:xfrm>
            <a:prstGeom prst="rect">
              <a:avLst/>
            </a:prstGeom>
            <a:solidFill>
              <a:srgbClr val="74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6" name="Rectangle 100"/>
            <p:cNvSpPr>
              <a:spLocks noChangeArrowheads="1"/>
            </p:cNvSpPr>
            <p:nvPr/>
          </p:nvSpPr>
          <p:spPr bwMode="auto">
            <a:xfrm>
              <a:off x="924" y="3032"/>
              <a:ext cx="4" cy="108"/>
            </a:xfrm>
            <a:prstGeom prst="rect">
              <a:avLst/>
            </a:prstGeom>
            <a:solidFill>
              <a:srgbClr val="86B2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7" name="Rectangle 101"/>
            <p:cNvSpPr>
              <a:spLocks noChangeArrowheads="1"/>
            </p:cNvSpPr>
            <p:nvPr/>
          </p:nvSpPr>
          <p:spPr bwMode="auto">
            <a:xfrm>
              <a:off x="928" y="3032"/>
              <a:ext cx="5" cy="108"/>
            </a:xfrm>
            <a:prstGeom prst="rect">
              <a:avLst/>
            </a:prstGeom>
            <a:solidFill>
              <a:srgbClr val="99BE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8" name="Rectangle 102"/>
            <p:cNvSpPr>
              <a:spLocks noChangeArrowheads="1"/>
            </p:cNvSpPr>
            <p:nvPr/>
          </p:nvSpPr>
          <p:spPr bwMode="auto">
            <a:xfrm>
              <a:off x="933" y="3032"/>
              <a:ext cx="4" cy="108"/>
            </a:xfrm>
            <a:prstGeom prst="rect">
              <a:avLst/>
            </a:prstGeom>
            <a:solidFill>
              <a:srgbClr val="ADCB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19" name="Rectangle 103"/>
            <p:cNvSpPr>
              <a:spLocks noChangeArrowheads="1"/>
            </p:cNvSpPr>
            <p:nvPr/>
          </p:nvSpPr>
          <p:spPr bwMode="auto">
            <a:xfrm>
              <a:off x="937" y="3032"/>
              <a:ext cx="5" cy="108"/>
            </a:xfrm>
            <a:prstGeom prst="rect">
              <a:avLst/>
            </a:prstGeom>
            <a:solidFill>
              <a:srgbClr val="BFD6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0" name="Rectangle 104"/>
            <p:cNvSpPr>
              <a:spLocks noChangeArrowheads="1"/>
            </p:cNvSpPr>
            <p:nvPr/>
          </p:nvSpPr>
          <p:spPr bwMode="auto">
            <a:xfrm>
              <a:off x="942" y="3032"/>
              <a:ext cx="4" cy="108"/>
            </a:xfrm>
            <a:prstGeom prst="rect">
              <a:avLst/>
            </a:prstGeom>
            <a:solidFill>
              <a:srgbClr val="D2E2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1" name="Rectangle 105"/>
            <p:cNvSpPr>
              <a:spLocks noChangeArrowheads="1"/>
            </p:cNvSpPr>
            <p:nvPr/>
          </p:nvSpPr>
          <p:spPr bwMode="auto">
            <a:xfrm>
              <a:off x="946" y="3032"/>
              <a:ext cx="5" cy="108"/>
            </a:xfrm>
            <a:prstGeom prst="rect">
              <a:avLst/>
            </a:prstGeom>
            <a:solidFill>
              <a:srgbClr val="E5EE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2" name="Rectangle 106"/>
            <p:cNvSpPr>
              <a:spLocks noChangeArrowheads="1"/>
            </p:cNvSpPr>
            <p:nvPr/>
          </p:nvSpPr>
          <p:spPr bwMode="auto">
            <a:xfrm>
              <a:off x="951" y="3032"/>
              <a:ext cx="4" cy="108"/>
            </a:xfrm>
            <a:prstGeom prst="rect">
              <a:avLst/>
            </a:prstGeom>
            <a:solidFill>
              <a:srgbClr val="F7F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3" name="Rectangle 107"/>
            <p:cNvSpPr>
              <a:spLocks noChangeArrowheads="1"/>
            </p:cNvSpPr>
            <p:nvPr/>
          </p:nvSpPr>
          <p:spPr bwMode="auto">
            <a:xfrm>
              <a:off x="955" y="3032"/>
              <a:ext cx="4" cy="108"/>
            </a:xfrm>
            <a:prstGeom prst="rect">
              <a:avLst/>
            </a:prstGeom>
            <a:solidFill>
              <a:srgbClr val="F4F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4" name="Rectangle 108"/>
            <p:cNvSpPr>
              <a:spLocks noChangeArrowheads="1"/>
            </p:cNvSpPr>
            <p:nvPr/>
          </p:nvSpPr>
          <p:spPr bwMode="auto">
            <a:xfrm>
              <a:off x="959" y="3032"/>
              <a:ext cx="5" cy="108"/>
            </a:xfrm>
            <a:prstGeom prst="rect">
              <a:avLst/>
            </a:prstGeom>
            <a:solidFill>
              <a:srgbClr val="E1EC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5" name="Rectangle 109"/>
            <p:cNvSpPr>
              <a:spLocks noChangeArrowheads="1"/>
            </p:cNvSpPr>
            <p:nvPr/>
          </p:nvSpPr>
          <p:spPr bwMode="auto">
            <a:xfrm>
              <a:off x="964" y="3032"/>
              <a:ext cx="4" cy="108"/>
            </a:xfrm>
            <a:prstGeom prst="rect">
              <a:avLst/>
            </a:prstGeom>
            <a:solidFill>
              <a:srgbClr val="CFE0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6" name="Rectangle 110"/>
            <p:cNvSpPr>
              <a:spLocks noChangeArrowheads="1"/>
            </p:cNvSpPr>
            <p:nvPr/>
          </p:nvSpPr>
          <p:spPr bwMode="auto">
            <a:xfrm>
              <a:off x="968" y="3032"/>
              <a:ext cx="5" cy="108"/>
            </a:xfrm>
            <a:prstGeom prst="rect">
              <a:avLst/>
            </a:prstGeom>
            <a:solidFill>
              <a:srgbClr val="BCD4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7" name="Rectangle 111"/>
            <p:cNvSpPr>
              <a:spLocks noChangeArrowheads="1"/>
            </p:cNvSpPr>
            <p:nvPr/>
          </p:nvSpPr>
          <p:spPr bwMode="auto">
            <a:xfrm>
              <a:off x="973" y="3032"/>
              <a:ext cx="4" cy="108"/>
            </a:xfrm>
            <a:prstGeom prst="rect">
              <a:avLst/>
            </a:prstGeom>
            <a:solidFill>
              <a:srgbClr val="A9C8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8" name="Rectangle 112"/>
            <p:cNvSpPr>
              <a:spLocks noChangeArrowheads="1"/>
            </p:cNvSpPr>
            <p:nvPr/>
          </p:nvSpPr>
          <p:spPr bwMode="auto">
            <a:xfrm>
              <a:off x="977" y="3032"/>
              <a:ext cx="5" cy="108"/>
            </a:xfrm>
            <a:prstGeom prst="rect">
              <a:avLst/>
            </a:prstGeom>
            <a:solidFill>
              <a:srgbClr val="96BC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29" name="Rectangle 113"/>
            <p:cNvSpPr>
              <a:spLocks noChangeArrowheads="1"/>
            </p:cNvSpPr>
            <p:nvPr/>
          </p:nvSpPr>
          <p:spPr bwMode="auto">
            <a:xfrm>
              <a:off x="982" y="3032"/>
              <a:ext cx="4" cy="108"/>
            </a:xfrm>
            <a:prstGeom prst="rect">
              <a:avLst/>
            </a:prstGeom>
            <a:solidFill>
              <a:srgbClr val="83B0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30" name="Rectangle 114"/>
            <p:cNvSpPr>
              <a:spLocks noChangeArrowheads="1"/>
            </p:cNvSpPr>
            <p:nvPr/>
          </p:nvSpPr>
          <p:spPr bwMode="auto">
            <a:xfrm>
              <a:off x="986" y="3032"/>
              <a:ext cx="4" cy="108"/>
            </a:xfrm>
            <a:prstGeom prst="rect">
              <a:avLst/>
            </a:prstGeom>
            <a:solidFill>
              <a:srgbClr val="70A4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31" name="Rectangle 115"/>
            <p:cNvSpPr>
              <a:spLocks noChangeArrowheads="1"/>
            </p:cNvSpPr>
            <p:nvPr/>
          </p:nvSpPr>
          <p:spPr bwMode="auto">
            <a:xfrm>
              <a:off x="990" y="3032"/>
              <a:ext cx="5" cy="108"/>
            </a:xfrm>
            <a:prstGeom prst="rect">
              <a:avLst/>
            </a:prstGeom>
            <a:solidFill>
              <a:srgbClr val="5E9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32" name="Freeform 116"/>
            <p:cNvSpPr>
              <a:spLocks/>
            </p:cNvSpPr>
            <p:nvPr/>
          </p:nvSpPr>
          <p:spPr bwMode="auto">
            <a:xfrm>
              <a:off x="915" y="3037"/>
              <a:ext cx="75" cy="92"/>
            </a:xfrm>
            <a:custGeom>
              <a:avLst/>
              <a:gdLst>
                <a:gd name="T0" fmla="*/ 0 w 75"/>
                <a:gd name="T1" fmla="*/ 0 h 92"/>
                <a:gd name="T2" fmla="*/ 0 w 75"/>
                <a:gd name="T3" fmla="*/ 76 h 92"/>
                <a:gd name="T4" fmla="*/ 5 w 75"/>
                <a:gd name="T5" fmla="*/ 81 h 92"/>
                <a:gd name="T6" fmla="*/ 13 w 75"/>
                <a:gd name="T7" fmla="*/ 87 h 92"/>
                <a:gd name="T8" fmla="*/ 40 w 75"/>
                <a:gd name="T9" fmla="*/ 92 h 92"/>
                <a:gd name="T10" fmla="*/ 62 w 75"/>
                <a:gd name="T11" fmla="*/ 87 h 92"/>
                <a:gd name="T12" fmla="*/ 71 w 75"/>
                <a:gd name="T13" fmla="*/ 81 h 92"/>
                <a:gd name="T14" fmla="*/ 75 w 75"/>
                <a:gd name="T15" fmla="*/ 76 h 92"/>
                <a:gd name="T16" fmla="*/ 75 w 75"/>
                <a:gd name="T17" fmla="*/ 76 h 92"/>
                <a:gd name="T18" fmla="*/ 75 w 75"/>
                <a:gd name="T19" fmla="*/ 0 h 92"/>
                <a:gd name="T20" fmla="*/ 71 w 75"/>
                <a:gd name="T21" fmla="*/ 11 h 92"/>
                <a:gd name="T22" fmla="*/ 67 w 75"/>
                <a:gd name="T23" fmla="*/ 17 h 92"/>
                <a:gd name="T24" fmla="*/ 40 w 75"/>
                <a:gd name="T25" fmla="*/ 22 h 92"/>
                <a:gd name="T26" fmla="*/ 13 w 75"/>
                <a:gd name="T27" fmla="*/ 17 h 92"/>
                <a:gd name="T28" fmla="*/ 5 w 75"/>
                <a:gd name="T29" fmla="*/ 11 h 92"/>
                <a:gd name="T30" fmla="*/ 0 w 75"/>
                <a:gd name="T31" fmla="*/ 0 h 92"/>
                <a:gd name="T32" fmla="*/ 0 w 75"/>
                <a:gd name="T33" fmla="*/ 0 h 92"/>
                <a:gd name="T34" fmla="*/ 0 w 75"/>
                <a:gd name="T35" fmla="*/ 0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92"/>
                <a:gd name="T56" fmla="*/ 75 w 75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92">
                  <a:moveTo>
                    <a:pt x="0" y="0"/>
                  </a:moveTo>
                  <a:lnTo>
                    <a:pt x="0" y="76"/>
                  </a:lnTo>
                  <a:lnTo>
                    <a:pt x="5" y="81"/>
                  </a:lnTo>
                  <a:lnTo>
                    <a:pt x="13" y="87"/>
                  </a:lnTo>
                  <a:lnTo>
                    <a:pt x="40" y="92"/>
                  </a:lnTo>
                  <a:lnTo>
                    <a:pt x="62" y="87"/>
                  </a:lnTo>
                  <a:lnTo>
                    <a:pt x="71" y="81"/>
                  </a:lnTo>
                  <a:lnTo>
                    <a:pt x="75" y="76"/>
                  </a:lnTo>
                  <a:lnTo>
                    <a:pt x="75" y="0"/>
                  </a:lnTo>
                  <a:lnTo>
                    <a:pt x="71" y="11"/>
                  </a:lnTo>
                  <a:lnTo>
                    <a:pt x="67" y="17"/>
                  </a:lnTo>
                  <a:lnTo>
                    <a:pt x="40" y="22"/>
                  </a:lnTo>
                  <a:lnTo>
                    <a:pt x="13" y="17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E8EC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33" name="Freeform 117"/>
            <p:cNvSpPr>
              <a:spLocks/>
            </p:cNvSpPr>
            <p:nvPr/>
          </p:nvSpPr>
          <p:spPr bwMode="auto">
            <a:xfrm>
              <a:off x="915" y="3021"/>
              <a:ext cx="75" cy="108"/>
            </a:xfrm>
            <a:custGeom>
              <a:avLst/>
              <a:gdLst>
                <a:gd name="T0" fmla="*/ 75 w 75"/>
                <a:gd name="T1" fmla="*/ 16 h 108"/>
                <a:gd name="T2" fmla="*/ 71 w 75"/>
                <a:gd name="T3" fmla="*/ 11 h 108"/>
                <a:gd name="T4" fmla="*/ 62 w 75"/>
                <a:gd name="T5" fmla="*/ 6 h 108"/>
                <a:gd name="T6" fmla="*/ 36 w 75"/>
                <a:gd name="T7" fmla="*/ 0 h 108"/>
                <a:gd name="T8" fmla="*/ 13 w 75"/>
                <a:gd name="T9" fmla="*/ 6 h 108"/>
                <a:gd name="T10" fmla="*/ 5 w 75"/>
                <a:gd name="T11" fmla="*/ 11 h 108"/>
                <a:gd name="T12" fmla="*/ 0 w 75"/>
                <a:gd name="T13" fmla="*/ 16 h 108"/>
                <a:gd name="T14" fmla="*/ 0 w 75"/>
                <a:gd name="T15" fmla="*/ 16 h 108"/>
                <a:gd name="T16" fmla="*/ 0 w 75"/>
                <a:gd name="T17" fmla="*/ 16 h 108"/>
                <a:gd name="T18" fmla="*/ 0 w 75"/>
                <a:gd name="T19" fmla="*/ 92 h 108"/>
                <a:gd name="T20" fmla="*/ 5 w 75"/>
                <a:gd name="T21" fmla="*/ 97 h 108"/>
                <a:gd name="T22" fmla="*/ 13 w 75"/>
                <a:gd name="T23" fmla="*/ 103 h 108"/>
                <a:gd name="T24" fmla="*/ 40 w 75"/>
                <a:gd name="T25" fmla="*/ 108 h 108"/>
                <a:gd name="T26" fmla="*/ 62 w 75"/>
                <a:gd name="T27" fmla="*/ 103 h 108"/>
                <a:gd name="T28" fmla="*/ 71 w 75"/>
                <a:gd name="T29" fmla="*/ 97 h 108"/>
                <a:gd name="T30" fmla="*/ 75 w 75"/>
                <a:gd name="T31" fmla="*/ 92 h 108"/>
                <a:gd name="T32" fmla="*/ 75 w 75"/>
                <a:gd name="T33" fmla="*/ 16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8"/>
                <a:gd name="T53" fmla="*/ 75 w 75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8">
                  <a:moveTo>
                    <a:pt x="75" y="16"/>
                  </a:moveTo>
                  <a:lnTo>
                    <a:pt x="71" y="11"/>
                  </a:lnTo>
                  <a:lnTo>
                    <a:pt x="62" y="6"/>
                  </a:lnTo>
                  <a:lnTo>
                    <a:pt x="36" y="0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92"/>
                  </a:lnTo>
                  <a:lnTo>
                    <a:pt x="5" y="97"/>
                  </a:lnTo>
                  <a:lnTo>
                    <a:pt x="13" y="103"/>
                  </a:lnTo>
                  <a:lnTo>
                    <a:pt x="40" y="108"/>
                  </a:lnTo>
                  <a:lnTo>
                    <a:pt x="62" y="103"/>
                  </a:lnTo>
                  <a:lnTo>
                    <a:pt x="71" y="97"/>
                  </a:lnTo>
                  <a:lnTo>
                    <a:pt x="75" y="92"/>
                  </a:lnTo>
                  <a:lnTo>
                    <a:pt x="75" y="1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pic>
        <p:nvPicPr>
          <p:cNvPr id="598634" name="Picture 23" descr="WorkSta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55792" y="1372651"/>
            <a:ext cx="639763" cy="3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6" name="Rectangle 5"/>
          <p:cNvSpPr>
            <a:spLocks noChangeArrowheads="1"/>
          </p:cNvSpPr>
          <p:nvPr/>
        </p:nvSpPr>
        <p:spPr bwMode="auto">
          <a:xfrm flipH="1">
            <a:off x="2209816" y="2450819"/>
            <a:ext cx="428625" cy="383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zh-CN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207" name="Rectangle 12"/>
          <p:cNvSpPr>
            <a:spLocks noChangeArrowheads="1"/>
          </p:cNvSpPr>
          <p:nvPr/>
        </p:nvSpPr>
        <p:spPr bwMode="auto">
          <a:xfrm flipH="1">
            <a:off x="2592395" y="2272226"/>
            <a:ext cx="46037" cy="7739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zh-CN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637" name="Line 16"/>
          <p:cNvSpPr>
            <a:spLocks noChangeShapeType="1"/>
          </p:cNvSpPr>
          <p:nvPr/>
        </p:nvSpPr>
        <p:spPr bwMode="auto">
          <a:xfrm rot="5400000">
            <a:off x="2483644" y="2704026"/>
            <a:ext cx="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600" dirty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1593" name="Group 33"/>
          <p:cNvGrpSpPr>
            <a:grpSpLocks/>
          </p:cNvGrpSpPr>
          <p:nvPr/>
        </p:nvGrpSpPr>
        <p:grpSpPr bwMode="auto">
          <a:xfrm>
            <a:off x="2089150" y="2331760"/>
            <a:ext cx="406400" cy="309563"/>
            <a:chOff x="800" y="2789"/>
            <a:chExt cx="244" cy="351"/>
          </a:xfrm>
        </p:grpSpPr>
        <p:sp>
          <p:nvSpPr>
            <p:cNvPr id="598639" name="Freeform 34"/>
            <p:cNvSpPr>
              <a:spLocks/>
            </p:cNvSpPr>
            <p:nvPr/>
          </p:nvSpPr>
          <p:spPr bwMode="auto">
            <a:xfrm>
              <a:off x="889" y="3027"/>
              <a:ext cx="155" cy="108"/>
            </a:xfrm>
            <a:custGeom>
              <a:avLst/>
              <a:gdLst>
                <a:gd name="T0" fmla="*/ 44 w 155"/>
                <a:gd name="T1" fmla="*/ 108 h 108"/>
                <a:gd name="T2" fmla="*/ 97 w 155"/>
                <a:gd name="T3" fmla="*/ 97 h 108"/>
                <a:gd name="T4" fmla="*/ 141 w 155"/>
                <a:gd name="T5" fmla="*/ 70 h 108"/>
                <a:gd name="T6" fmla="*/ 150 w 155"/>
                <a:gd name="T7" fmla="*/ 54 h 108"/>
                <a:gd name="T8" fmla="*/ 155 w 155"/>
                <a:gd name="T9" fmla="*/ 37 h 108"/>
                <a:gd name="T10" fmla="*/ 146 w 155"/>
                <a:gd name="T11" fmla="*/ 21 h 108"/>
                <a:gd name="T12" fmla="*/ 137 w 155"/>
                <a:gd name="T13" fmla="*/ 5 h 108"/>
                <a:gd name="T14" fmla="*/ 119 w 155"/>
                <a:gd name="T15" fmla="*/ 0 h 108"/>
                <a:gd name="T16" fmla="*/ 0 w 155"/>
                <a:gd name="T17" fmla="*/ 108 h 108"/>
                <a:gd name="T18" fmla="*/ 44 w 155"/>
                <a:gd name="T19" fmla="*/ 108 h 108"/>
                <a:gd name="T20" fmla="*/ 44 w 155"/>
                <a:gd name="T21" fmla="*/ 108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"/>
                <a:gd name="T34" fmla="*/ 0 h 108"/>
                <a:gd name="T35" fmla="*/ 155 w 155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" h="108">
                  <a:moveTo>
                    <a:pt x="44" y="108"/>
                  </a:moveTo>
                  <a:lnTo>
                    <a:pt x="97" y="97"/>
                  </a:lnTo>
                  <a:lnTo>
                    <a:pt x="141" y="70"/>
                  </a:lnTo>
                  <a:lnTo>
                    <a:pt x="150" y="54"/>
                  </a:lnTo>
                  <a:lnTo>
                    <a:pt x="155" y="37"/>
                  </a:lnTo>
                  <a:lnTo>
                    <a:pt x="146" y="21"/>
                  </a:lnTo>
                  <a:lnTo>
                    <a:pt x="137" y="5"/>
                  </a:lnTo>
                  <a:lnTo>
                    <a:pt x="119" y="0"/>
                  </a:lnTo>
                  <a:lnTo>
                    <a:pt x="0" y="108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DCD2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0" name="Rectangle 35"/>
            <p:cNvSpPr>
              <a:spLocks noChangeArrowheads="1"/>
            </p:cNvSpPr>
            <p:nvPr/>
          </p:nvSpPr>
          <p:spPr bwMode="auto">
            <a:xfrm>
              <a:off x="800" y="2789"/>
              <a:ext cx="230" cy="5"/>
            </a:xfrm>
            <a:prstGeom prst="rect">
              <a:avLst/>
            </a:prstGeom>
            <a:solidFill>
              <a:srgbClr val="FEFE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1" name="Rectangle 36"/>
            <p:cNvSpPr>
              <a:spLocks noChangeArrowheads="1"/>
            </p:cNvSpPr>
            <p:nvPr/>
          </p:nvSpPr>
          <p:spPr bwMode="auto">
            <a:xfrm>
              <a:off x="800" y="2794"/>
              <a:ext cx="230" cy="5"/>
            </a:xfrm>
            <a:prstGeom prst="rect">
              <a:avLst/>
            </a:prstGeom>
            <a:solidFill>
              <a:srgbClr val="E1D8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2" name="Rectangle 37"/>
            <p:cNvSpPr>
              <a:spLocks noChangeArrowheads="1"/>
            </p:cNvSpPr>
            <p:nvPr/>
          </p:nvSpPr>
          <p:spPr bwMode="auto">
            <a:xfrm>
              <a:off x="800" y="2799"/>
              <a:ext cx="230" cy="6"/>
            </a:xfrm>
            <a:prstGeom prst="rect">
              <a:avLst/>
            </a:prstGeom>
            <a:solidFill>
              <a:srgbClr val="E3D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3" name="Rectangle 38"/>
            <p:cNvSpPr>
              <a:spLocks noChangeArrowheads="1"/>
            </p:cNvSpPr>
            <p:nvPr/>
          </p:nvSpPr>
          <p:spPr bwMode="auto">
            <a:xfrm>
              <a:off x="800" y="2805"/>
              <a:ext cx="230" cy="5"/>
            </a:xfrm>
            <a:prstGeom prst="rect">
              <a:avLst/>
            </a:prstGeom>
            <a:solidFill>
              <a:srgbClr val="E4DB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4" name="Rectangle 39"/>
            <p:cNvSpPr>
              <a:spLocks noChangeArrowheads="1"/>
            </p:cNvSpPr>
            <p:nvPr/>
          </p:nvSpPr>
          <p:spPr bwMode="auto">
            <a:xfrm>
              <a:off x="800" y="2810"/>
              <a:ext cx="230" cy="6"/>
            </a:xfrm>
            <a:prstGeom prst="rect">
              <a:avLst/>
            </a:prstGeom>
            <a:solidFill>
              <a:srgbClr val="E5DD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5" name="Rectangle 40"/>
            <p:cNvSpPr>
              <a:spLocks noChangeArrowheads="1"/>
            </p:cNvSpPr>
            <p:nvPr/>
          </p:nvSpPr>
          <p:spPr bwMode="auto">
            <a:xfrm>
              <a:off x="800" y="2816"/>
              <a:ext cx="230" cy="5"/>
            </a:xfrm>
            <a:prstGeom prst="rect">
              <a:avLst/>
            </a:prstGeom>
            <a:solidFill>
              <a:srgbClr val="E6D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6" name="Rectangle 41"/>
            <p:cNvSpPr>
              <a:spLocks noChangeArrowheads="1"/>
            </p:cNvSpPr>
            <p:nvPr/>
          </p:nvSpPr>
          <p:spPr bwMode="auto">
            <a:xfrm>
              <a:off x="800" y="2821"/>
              <a:ext cx="230" cy="5"/>
            </a:xfrm>
            <a:prstGeom prst="rect">
              <a:avLst/>
            </a:prstGeom>
            <a:solidFill>
              <a:srgbClr val="E7E0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7" name="Rectangle 42"/>
            <p:cNvSpPr>
              <a:spLocks noChangeArrowheads="1"/>
            </p:cNvSpPr>
            <p:nvPr/>
          </p:nvSpPr>
          <p:spPr bwMode="auto">
            <a:xfrm>
              <a:off x="800" y="2826"/>
              <a:ext cx="230" cy="6"/>
            </a:xfrm>
            <a:prstGeom prst="rect">
              <a:avLst/>
            </a:prstGeom>
            <a:solidFill>
              <a:srgbClr val="E9E1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8" name="Rectangle 43"/>
            <p:cNvSpPr>
              <a:spLocks noChangeArrowheads="1"/>
            </p:cNvSpPr>
            <p:nvPr/>
          </p:nvSpPr>
          <p:spPr bwMode="auto">
            <a:xfrm>
              <a:off x="800" y="2832"/>
              <a:ext cx="230" cy="5"/>
            </a:xfrm>
            <a:prstGeom prst="rect">
              <a:avLst/>
            </a:prstGeom>
            <a:solidFill>
              <a:srgbClr val="E9E3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49" name="Rectangle 44"/>
            <p:cNvSpPr>
              <a:spLocks noChangeArrowheads="1"/>
            </p:cNvSpPr>
            <p:nvPr/>
          </p:nvSpPr>
          <p:spPr bwMode="auto">
            <a:xfrm>
              <a:off x="800" y="2837"/>
              <a:ext cx="230" cy="6"/>
            </a:xfrm>
            <a:prstGeom prst="rect">
              <a:avLst/>
            </a:prstGeom>
            <a:solidFill>
              <a:srgbClr val="EAE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0" name="Rectangle 45"/>
            <p:cNvSpPr>
              <a:spLocks noChangeArrowheads="1"/>
            </p:cNvSpPr>
            <p:nvPr/>
          </p:nvSpPr>
          <p:spPr bwMode="auto">
            <a:xfrm>
              <a:off x="800" y="2843"/>
              <a:ext cx="230" cy="5"/>
            </a:xfrm>
            <a:prstGeom prst="rect">
              <a:avLst/>
            </a:prstGeom>
            <a:solidFill>
              <a:srgbClr val="EB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1" name="Rectangle 46"/>
            <p:cNvSpPr>
              <a:spLocks noChangeArrowheads="1"/>
            </p:cNvSpPr>
            <p:nvPr/>
          </p:nvSpPr>
          <p:spPr bwMode="auto">
            <a:xfrm>
              <a:off x="800" y="2848"/>
              <a:ext cx="230" cy="5"/>
            </a:xfrm>
            <a:prstGeom prst="rect">
              <a:avLst/>
            </a:prstGeom>
            <a:solidFill>
              <a:srgbClr val="ECE7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2" name="Rectangle 47"/>
            <p:cNvSpPr>
              <a:spLocks noChangeArrowheads="1"/>
            </p:cNvSpPr>
            <p:nvPr/>
          </p:nvSpPr>
          <p:spPr bwMode="auto">
            <a:xfrm>
              <a:off x="800" y="2853"/>
              <a:ext cx="230" cy="6"/>
            </a:xfrm>
            <a:prstGeom prst="rect">
              <a:avLst/>
            </a:prstGeom>
            <a:solidFill>
              <a:srgbClr val="EEE9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3" name="Rectangle 48"/>
            <p:cNvSpPr>
              <a:spLocks noChangeArrowheads="1"/>
            </p:cNvSpPr>
            <p:nvPr/>
          </p:nvSpPr>
          <p:spPr bwMode="auto">
            <a:xfrm>
              <a:off x="800" y="2859"/>
              <a:ext cx="230" cy="5"/>
            </a:xfrm>
            <a:prstGeom prst="rect">
              <a:avLst/>
            </a:prstGeom>
            <a:solidFill>
              <a:srgbClr val="EFE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4" name="Rectangle 49"/>
            <p:cNvSpPr>
              <a:spLocks noChangeArrowheads="1"/>
            </p:cNvSpPr>
            <p:nvPr/>
          </p:nvSpPr>
          <p:spPr bwMode="auto">
            <a:xfrm>
              <a:off x="800" y="2864"/>
              <a:ext cx="230" cy="6"/>
            </a:xfrm>
            <a:prstGeom prst="rect">
              <a:avLst/>
            </a:prstGeom>
            <a:solidFill>
              <a:srgbClr val="F0E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5" name="Rectangle 50"/>
            <p:cNvSpPr>
              <a:spLocks noChangeArrowheads="1"/>
            </p:cNvSpPr>
            <p:nvPr/>
          </p:nvSpPr>
          <p:spPr bwMode="auto">
            <a:xfrm>
              <a:off x="800" y="2870"/>
              <a:ext cx="230" cy="5"/>
            </a:xfrm>
            <a:prstGeom prst="rect">
              <a:avLst/>
            </a:prstGeom>
            <a:solidFill>
              <a:srgbClr val="F1ED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6" name="Rectangle 51"/>
            <p:cNvSpPr>
              <a:spLocks noChangeArrowheads="1"/>
            </p:cNvSpPr>
            <p:nvPr/>
          </p:nvSpPr>
          <p:spPr bwMode="auto">
            <a:xfrm>
              <a:off x="800" y="2875"/>
              <a:ext cx="230" cy="5"/>
            </a:xfrm>
            <a:prstGeom prst="rect">
              <a:avLst/>
            </a:prstGeom>
            <a:solidFill>
              <a:srgbClr val="F3EF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7" name="Rectangle 52"/>
            <p:cNvSpPr>
              <a:spLocks noChangeArrowheads="1"/>
            </p:cNvSpPr>
            <p:nvPr/>
          </p:nvSpPr>
          <p:spPr bwMode="auto">
            <a:xfrm>
              <a:off x="800" y="2880"/>
              <a:ext cx="230" cy="6"/>
            </a:xfrm>
            <a:prstGeom prst="rect">
              <a:avLst/>
            </a:prstGeom>
            <a:solidFill>
              <a:srgbClr val="F4F0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8" name="Rectangle 53"/>
            <p:cNvSpPr>
              <a:spLocks noChangeArrowheads="1"/>
            </p:cNvSpPr>
            <p:nvPr/>
          </p:nvSpPr>
          <p:spPr bwMode="auto">
            <a:xfrm>
              <a:off x="800" y="2886"/>
              <a:ext cx="230" cy="5"/>
            </a:xfrm>
            <a:prstGeom prst="rect">
              <a:avLst/>
            </a:prstGeom>
            <a:solidFill>
              <a:srgbClr val="F5F2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59" name="Rectangle 54"/>
            <p:cNvSpPr>
              <a:spLocks noChangeArrowheads="1"/>
            </p:cNvSpPr>
            <p:nvPr/>
          </p:nvSpPr>
          <p:spPr bwMode="auto">
            <a:xfrm>
              <a:off x="800" y="2891"/>
              <a:ext cx="230" cy="6"/>
            </a:xfrm>
            <a:prstGeom prst="rect">
              <a:avLst/>
            </a:prstGeom>
            <a:solidFill>
              <a:srgbClr val="F6F3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0" name="Rectangle 55"/>
            <p:cNvSpPr>
              <a:spLocks noChangeArrowheads="1"/>
            </p:cNvSpPr>
            <p:nvPr/>
          </p:nvSpPr>
          <p:spPr bwMode="auto">
            <a:xfrm>
              <a:off x="800" y="2897"/>
              <a:ext cx="230" cy="5"/>
            </a:xfrm>
            <a:prstGeom prst="rect">
              <a:avLst/>
            </a:prstGeom>
            <a:solidFill>
              <a:srgbClr val="F7F4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1" name="Rectangle 56"/>
            <p:cNvSpPr>
              <a:spLocks noChangeArrowheads="1"/>
            </p:cNvSpPr>
            <p:nvPr/>
          </p:nvSpPr>
          <p:spPr bwMode="auto">
            <a:xfrm>
              <a:off x="800" y="2902"/>
              <a:ext cx="230" cy="6"/>
            </a:xfrm>
            <a:prstGeom prst="rect">
              <a:avLst/>
            </a:prstGeom>
            <a:solidFill>
              <a:srgbClr val="F8F6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2" name="Rectangle 57"/>
            <p:cNvSpPr>
              <a:spLocks noChangeArrowheads="1"/>
            </p:cNvSpPr>
            <p:nvPr/>
          </p:nvSpPr>
          <p:spPr bwMode="auto">
            <a:xfrm>
              <a:off x="800" y="2908"/>
              <a:ext cx="230" cy="5"/>
            </a:xfrm>
            <a:prstGeom prst="rect">
              <a:avLst/>
            </a:prstGeom>
            <a:solidFill>
              <a:srgbClr val="F9F8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3" name="Rectangle 58"/>
            <p:cNvSpPr>
              <a:spLocks noChangeArrowheads="1"/>
            </p:cNvSpPr>
            <p:nvPr/>
          </p:nvSpPr>
          <p:spPr bwMode="auto">
            <a:xfrm>
              <a:off x="800" y="2913"/>
              <a:ext cx="230" cy="5"/>
            </a:xfrm>
            <a:prstGeom prst="rect">
              <a:avLst/>
            </a:prstGeom>
            <a:solidFill>
              <a:srgbClr val="FAF9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4" name="Rectangle 59"/>
            <p:cNvSpPr>
              <a:spLocks noChangeArrowheads="1"/>
            </p:cNvSpPr>
            <p:nvPr/>
          </p:nvSpPr>
          <p:spPr bwMode="auto">
            <a:xfrm>
              <a:off x="800" y="2918"/>
              <a:ext cx="230" cy="6"/>
            </a:xfrm>
            <a:prstGeom prst="rect">
              <a:avLst/>
            </a:prstGeom>
            <a:solidFill>
              <a:srgbClr val="FBFB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5" name="Rectangle 60"/>
            <p:cNvSpPr>
              <a:spLocks noChangeArrowheads="1"/>
            </p:cNvSpPr>
            <p:nvPr/>
          </p:nvSpPr>
          <p:spPr bwMode="auto">
            <a:xfrm>
              <a:off x="800" y="2924"/>
              <a:ext cx="230" cy="5"/>
            </a:xfrm>
            <a:prstGeom prst="rect">
              <a:avLst/>
            </a:prstGeom>
            <a:solidFill>
              <a:srgbClr val="FDFC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6" name="Rectangle 61"/>
            <p:cNvSpPr>
              <a:spLocks noChangeArrowheads="1"/>
            </p:cNvSpPr>
            <p:nvPr/>
          </p:nvSpPr>
          <p:spPr bwMode="auto">
            <a:xfrm>
              <a:off x="800" y="2929"/>
              <a:ext cx="230" cy="6"/>
            </a:xfrm>
            <a:prstGeom prst="rect">
              <a:avLst/>
            </a:prstGeom>
            <a:solidFill>
              <a:srgbClr val="FEFE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67" name="Freeform 62"/>
            <p:cNvSpPr>
              <a:spLocks/>
            </p:cNvSpPr>
            <p:nvPr/>
          </p:nvSpPr>
          <p:spPr bwMode="auto">
            <a:xfrm>
              <a:off x="804" y="2799"/>
              <a:ext cx="217" cy="130"/>
            </a:xfrm>
            <a:custGeom>
              <a:avLst/>
              <a:gdLst>
                <a:gd name="T0" fmla="*/ 85 w 217"/>
                <a:gd name="T1" fmla="*/ 130 h 130"/>
                <a:gd name="T2" fmla="*/ 217 w 217"/>
                <a:gd name="T3" fmla="*/ 49 h 130"/>
                <a:gd name="T4" fmla="*/ 133 w 217"/>
                <a:gd name="T5" fmla="*/ 0 h 130"/>
                <a:gd name="T6" fmla="*/ 0 w 217"/>
                <a:gd name="T7" fmla="*/ 81 h 130"/>
                <a:gd name="T8" fmla="*/ 36 w 217"/>
                <a:gd name="T9" fmla="*/ 114 h 130"/>
                <a:gd name="T10" fmla="*/ 85 w 217"/>
                <a:gd name="T11" fmla="*/ 13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130"/>
                <a:gd name="T20" fmla="*/ 217 w 217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130">
                  <a:moveTo>
                    <a:pt x="85" y="130"/>
                  </a:moveTo>
                  <a:lnTo>
                    <a:pt x="217" y="49"/>
                  </a:lnTo>
                  <a:lnTo>
                    <a:pt x="133" y="0"/>
                  </a:lnTo>
                  <a:lnTo>
                    <a:pt x="0" y="81"/>
                  </a:lnTo>
                  <a:lnTo>
                    <a:pt x="36" y="114"/>
                  </a:lnTo>
                  <a:lnTo>
                    <a:pt x="85" y="13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668" name="Picture 6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0" y="2870"/>
              <a:ext cx="9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669" name="Picture 6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0" y="2870"/>
              <a:ext cx="9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670" name="Freeform 65"/>
            <p:cNvSpPr>
              <a:spLocks/>
            </p:cNvSpPr>
            <p:nvPr/>
          </p:nvSpPr>
          <p:spPr bwMode="auto">
            <a:xfrm>
              <a:off x="804" y="2880"/>
              <a:ext cx="85" cy="255"/>
            </a:xfrm>
            <a:custGeom>
              <a:avLst/>
              <a:gdLst>
                <a:gd name="T0" fmla="*/ 85 w 85"/>
                <a:gd name="T1" fmla="*/ 49 h 255"/>
                <a:gd name="T2" fmla="*/ 36 w 85"/>
                <a:gd name="T3" fmla="*/ 33 h 255"/>
                <a:gd name="T4" fmla="*/ 0 w 85"/>
                <a:gd name="T5" fmla="*/ 0 h 255"/>
                <a:gd name="T6" fmla="*/ 0 w 85"/>
                <a:gd name="T7" fmla="*/ 0 h 255"/>
                <a:gd name="T8" fmla="*/ 0 w 85"/>
                <a:gd name="T9" fmla="*/ 206 h 255"/>
                <a:gd name="T10" fmla="*/ 36 w 85"/>
                <a:gd name="T11" fmla="*/ 238 h 255"/>
                <a:gd name="T12" fmla="*/ 85 w 85"/>
                <a:gd name="T13" fmla="*/ 255 h 255"/>
                <a:gd name="T14" fmla="*/ 85 w 85"/>
                <a:gd name="T15" fmla="*/ 255 h 255"/>
                <a:gd name="T16" fmla="*/ 85 w 85"/>
                <a:gd name="T17" fmla="*/ 49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255"/>
                <a:gd name="T29" fmla="*/ 85 w 85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255">
                  <a:moveTo>
                    <a:pt x="85" y="49"/>
                  </a:moveTo>
                  <a:lnTo>
                    <a:pt x="36" y="33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36" y="238"/>
                  </a:lnTo>
                  <a:lnTo>
                    <a:pt x="85" y="255"/>
                  </a:lnTo>
                  <a:lnTo>
                    <a:pt x="85" y="49"/>
                  </a:lnTo>
                </a:path>
              </a:pathLst>
            </a:custGeom>
            <a:noFill/>
            <a:ln w="6350">
              <a:solidFill>
                <a:srgbClr val="A7845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671" name="Picture 6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0" y="2837"/>
              <a:ext cx="1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672" name="Picture 6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80" y="2837"/>
              <a:ext cx="1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673" name="Freeform 68"/>
            <p:cNvSpPr>
              <a:spLocks/>
            </p:cNvSpPr>
            <p:nvPr/>
          </p:nvSpPr>
          <p:spPr bwMode="auto">
            <a:xfrm>
              <a:off x="889" y="2848"/>
              <a:ext cx="132" cy="287"/>
            </a:xfrm>
            <a:custGeom>
              <a:avLst/>
              <a:gdLst>
                <a:gd name="T0" fmla="*/ 0 w 132"/>
                <a:gd name="T1" fmla="*/ 81 h 287"/>
                <a:gd name="T2" fmla="*/ 0 w 132"/>
                <a:gd name="T3" fmla="*/ 287 h 287"/>
                <a:gd name="T4" fmla="*/ 132 w 132"/>
                <a:gd name="T5" fmla="*/ 206 h 287"/>
                <a:gd name="T6" fmla="*/ 132 w 132"/>
                <a:gd name="T7" fmla="*/ 0 h 287"/>
                <a:gd name="T8" fmla="*/ 0 w 132"/>
                <a:gd name="T9" fmla="*/ 81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7"/>
                <a:gd name="T17" fmla="*/ 132 w 132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7">
                  <a:moveTo>
                    <a:pt x="0" y="81"/>
                  </a:moveTo>
                  <a:lnTo>
                    <a:pt x="0" y="287"/>
                  </a:lnTo>
                  <a:lnTo>
                    <a:pt x="132" y="206"/>
                  </a:lnTo>
                  <a:lnTo>
                    <a:pt x="132" y="0"/>
                  </a:lnTo>
                  <a:lnTo>
                    <a:pt x="0" y="81"/>
                  </a:ln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74" name="Freeform 69"/>
            <p:cNvSpPr>
              <a:spLocks/>
            </p:cNvSpPr>
            <p:nvPr/>
          </p:nvSpPr>
          <p:spPr bwMode="auto">
            <a:xfrm>
              <a:off x="803" y="2799"/>
              <a:ext cx="217" cy="336"/>
            </a:xfrm>
            <a:custGeom>
              <a:avLst/>
              <a:gdLst>
                <a:gd name="T0" fmla="*/ 217 w 217"/>
                <a:gd name="T1" fmla="*/ 49 h 336"/>
                <a:gd name="T2" fmla="*/ 133 w 217"/>
                <a:gd name="T3" fmla="*/ 0 h 336"/>
                <a:gd name="T4" fmla="*/ 0 w 217"/>
                <a:gd name="T5" fmla="*/ 81 h 336"/>
                <a:gd name="T6" fmla="*/ 0 w 217"/>
                <a:gd name="T7" fmla="*/ 287 h 336"/>
                <a:gd name="T8" fmla="*/ 36 w 217"/>
                <a:gd name="T9" fmla="*/ 319 h 336"/>
                <a:gd name="T10" fmla="*/ 85 w 217"/>
                <a:gd name="T11" fmla="*/ 336 h 336"/>
                <a:gd name="T12" fmla="*/ 85 w 217"/>
                <a:gd name="T13" fmla="*/ 336 h 336"/>
                <a:gd name="T14" fmla="*/ 217 w 217"/>
                <a:gd name="T15" fmla="*/ 255 h 336"/>
                <a:gd name="T16" fmla="*/ 217 w 217"/>
                <a:gd name="T17" fmla="*/ 49 h 336"/>
                <a:gd name="T18" fmla="*/ 217 w 217"/>
                <a:gd name="T19" fmla="*/ 49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336"/>
                <a:gd name="T32" fmla="*/ 217 w 217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336">
                  <a:moveTo>
                    <a:pt x="217" y="49"/>
                  </a:moveTo>
                  <a:lnTo>
                    <a:pt x="133" y="0"/>
                  </a:lnTo>
                  <a:lnTo>
                    <a:pt x="0" y="81"/>
                  </a:lnTo>
                  <a:lnTo>
                    <a:pt x="0" y="287"/>
                  </a:lnTo>
                  <a:lnTo>
                    <a:pt x="36" y="319"/>
                  </a:lnTo>
                  <a:lnTo>
                    <a:pt x="85" y="336"/>
                  </a:lnTo>
                  <a:lnTo>
                    <a:pt x="217" y="255"/>
                  </a:lnTo>
                  <a:lnTo>
                    <a:pt x="217" y="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675" name="Picture 7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27" y="2994"/>
              <a:ext cx="3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676" name="Picture 7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7" y="2994"/>
              <a:ext cx="3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677" name="Freeform 72"/>
            <p:cNvSpPr>
              <a:spLocks/>
            </p:cNvSpPr>
            <p:nvPr/>
          </p:nvSpPr>
          <p:spPr bwMode="auto">
            <a:xfrm>
              <a:off x="835" y="3005"/>
              <a:ext cx="14" cy="16"/>
            </a:xfrm>
            <a:custGeom>
              <a:avLst/>
              <a:gdLst>
                <a:gd name="T0" fmla="*/ 14 w 14"/>
                <a:gd name="T1" fmla="*/ 5 h 16"/>
                <a:gd name="T2" fmla="*/ 9 w 14"/>
                <a:gd name="T3" fmla="*/ 0 h 16"/>
                <a:gd name="T4" fmla="*/ 5 w 14"/>
                <a:gd name="T5" fmla="*/ 0 h 16"/>
                <a:gd name="T6" fmla="*/ 0 w 14"/>
                <a:gd name="T7" fmla="*/ 5 h 16"/>
                <a:gd name="T8" fmla="*/ 0 w 14"/>
                <a:gd name="T9" fmla="*/ 11 h 16"/>
                <a:gd name="T10" fmla="*/ 5 w 14"/>
                <a:gd name="T11" fmla="*/ 16 h 16"/>
                <a:gd name="T12" fmla="*/ 9 w 14"/>
                <a:gd name="T13" fmla="*/ 16 h 16"/>
                <a:gd name="T14" fmla="*/ 14 w 14"/>
                <a:gd name="T15" fmla="*/ 16 h 16"/>
                <a:gd name="T16" fmla="*/ 14 w 14"/>
                <a:gd name="T17" fmla="*/ 5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6"/>
                <a:gd name="T29" fmla="*/ 14 w 1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6">
                  <a:moveTo>
                    <a:pt x="14" y="5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4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78" name="Freeform 73"/>
            <p:cNvSpPr>
              <a:spLocks/>
            </p:cNvSpPr>
            <p:nvPr/>
          </p:nvSpPr>
          <p:spPr bwMode="auto">
            <a:xfrm>
              <a:off x="818" y="3048"/>
              <a:ext cx="57" cy="33"/>
            </a:xfrm>
            <a:custGeom>
              <a:avLst/>
              <a:gdLst>
                <a:gd name="T0" fmla="*/ 0 w 57"/>
                <a:gd name="T1" fmla="*/ 0 h 33"/>
                <a:gd name="T2" fmla="*/ 26 w 57"/>
                <a:gd name="T3" fmla="*/ 16 h 33"/>
                <a:gd name="T4" fmla="*/ 57 w 57"/>
                <a:gd name="T5" fmla="*/ 33 h 33"/>
                <a:gd name="T6" fmla="*/ 0 60000 65536"/>
                <a:gd name="T7" fmla="*/ 0 60000 65536"/>
                <a:gd name="T8" fmla="*/ 0 60000 65536"/>
                <a:gd name="T9" fmla="*/ 0 w 57"/>
                <a:gd name="T10" fmla="*/ 0 h 33"/>
                <a:gd name="T11" fmla="*/ 57 w 57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3">
                  <a:moveTo>
                    <a:pt x="0" y="0"/>
                  </a:moveTo>
                  <a:lnTo>
                    <a:pt x="26" y="16"/>
                  </a:lnTo>
                  <a:lnTo>
                    <a:pt x="57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79" name="Freeform 74"/>
            <p:cNvSpPr>
              <a:spLocks/>
            </p:cNvSpPr>
            <p:nvPr/>
          </p:nvSpPr>
          <p:spPr bwMode="auto">
            <a:xfrm>
              <a:off x="818" y="3059"/>
              <a:ext cx="57" cy="32"/>
            </a:xfrm>
            <a:custGeom>
              <a:avLst/>
              <a:gdLst>
                <a:gd name="T0" fmla="*/ 0 w 57"/>
                <a:gd name="T1" fmla="*/ 0 h 32"/>
                <a:gd name="T2" fmla="*/ 26 w 57"/>
                <a:gd name="T3" fmla="*/ 22 h 32"/>
                <a:gd name="T4" fmla="*/ 57 w 57"/>
                <a:gd name="T5" fmla="*/ 32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0"/>
                  </a:moveTo>
                  <a:lnTo>
                    <a:pt x="26" y="22"/>
                  </a:lnTo>
                  <a:lnTo>
                    <a:pt x="5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80" name="Freeform 75"/>
            <p:cNvSpPr>
              <a:spLocks/>
            </p:cNvSpPr>
            <p:nvPr/>
          </p:nvSpPr>
          <p:spPr bwMode="auto">
            <a:xfrm>
              <a:off x="818" y="3070"/>
              <a:ext cx="57" cy="32"/>
            </a:xfrm>
            <a:custGeom>
              <a:avLst/>
              <a:gdLst>
                <a:gd name="T0" fmla="*/ 0 w 57"/>
                <a:gd name="T1" fmla="*/ 0 h 32"/>
                <a:gd name="T2" fmla="*/ 26 w 57"/>
                <a:gd name="T3" fmla="*/ 21 h 32"/>
                <a:gd name="T4" fmla="*/ 57 w 57"/>
                <a:gd name="T5" fmla="*/ 32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0"/>
                  </a:moveTo>
                  <a:lnTo>
                    <a:pt x="26" y="21"/>
                  </a:lnTo>
                  <a:lnTo>
                    <a:pt x="5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81" name="Freeform 76"/>
            <p:cNvSpPr>
              <a:spLocks/>
            </p:cNvSpPr>
            <p:nvPr/>
          </p:nvSpPr>
          <p:spPr bwMode="auto">
            <a:xfrm>
              <a:off x="818" y="2918"/>
              <a:ext cx="57" cy="38"/>
            </a:xfrm>
            <a:custGeom>
              <a:avLst/>
              <a:gdLst>
                <a:gd name="T0" fmla="*/ 0 w 57"/>
                <a:gd name="T1" fmla="*/ 6 h 38"/>
                <a:gd name="T2" fmla="*/ 26 w 57"/>
                <a:gd name="T3" fmla="*/ 27 h 38"/>
                <a:gd name="T4" fmla="*/ 57 w 57"/>
                <a:gd name="T5" fmla="*/ 38 h 38"/>
                <a:gd name="T6" fmla="*/ 57 w 57"/>
                <a:gd name="T7" fmla="*/ 33 h 38"/>
                <a:gd name="T8" fmla="*/ 57 w 57"/>
                <a:gd name="T9" fmla="*/ 33 h 38"/>
                <a:gd name="T10" fmla="*/ 26 w 57"/>
                <a:gd name="T11" fmla="*/ 22 h 38"/>
                <a:gd name="T12" fmla="*/ 0 w 57"/>
                <a:gd name="T13" fmla="*/ 0 h 38"/>
                <a:gd name="T14" fmla="*/ 0 w 57"/>
                <a:gd name="T15" fmla="*/ 0 h 38"/>
                <a:gd name="T16" fmla="*/ 0 w 57"/>
                <a:gd name="T17" fmla="*/ 0 h 38"/>
                <a:gd name="T18" fmla="*/ 0 w 57"/>
                <a:gd name="T19" fmla="*/ 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8"/>
                <a:gd name="T32" fmla="*/ 57 w 5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8">
                  <a:moveTo>
                    <a:pt x="0" y="6"/>
                  </a:moveTo>
                  <a:lnTo>
                    <a:pt x="26" y="27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26" y="2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82" name="Freeform 77"/>
            <p:cNvSpPr>
              <a:spLocks/>
            </p:cNvSpPr>
            <p:nvPr/>
          </p:nvSpPr>
          <p:spPr bwMode="auto">
            <a:xfrm>
              <a:off x="818" y="2918"/>
              <a:ext cx="57" cy="38"/>
            </a:xfrm>
            <a:custGeom>
              <a:avLst/>
              <a:gdLst>
                <a:gd name="T0" fmla="*/ 0 w 57"/>
                <a:gd name="T1" fmla="*/ 6 h 38"/>
                <a:gd name="T2" fmla="*/ 26 w 57"/>
                <a:gd name="T3" fmla="*/ 27 h 38"/>
                <a:gd name="T4" fmla="*/ 57 w 57"/>
                <a:gd name="T5" fmla="*/ 38 h 38"/>
                <a:gd name="T6" fmla="*/ 57 w 57"/>
                <a:gd name="T7" fmla="*/ 33 h 38"/>
                <a:gd name="T8" fmla="*/ 57 w 57"/>
                <a:gd name="T9" fmla="*/ 33 h 38"/>
                <a:gd name="T10" fmla="*/ 26 w 57"/>
                <a:gd name="T11" fmla="*/ 22 h 38"/>
                <a:gd name="T12" fmla="*/ 0 w 57"/>
                <a:gd name="T13" fmla="*/ 0 h 38"/>
                <a:gd name="T14" fmla="*/ 0 w 57"/>
                <a:gd name="T15" fmla="*/ 0 h 38"/>
                <a:gd name="T16" fmla="*/ 0 w 57"/>
                <a:gd name="T17" fmla="*/ 0 h 38"/>
                <a:gd name="T18" fmla="*/ 0 w 57"/>
                <a:gd name="T19" fmla="*/ 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8"/>
                <a:gd name="T32" fmla="*/ 57 w 5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8">
                  <a:moveTo>
                    <a:pt x="0" y="6"/>
                  </a:moveTo>
                  <a:lnTo>
                    <a:pt x="26" y="27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26" y="2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683" name="Picture 7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7" y="2929"/>
              <a:ext cx="2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684" name="Picture 7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27" y="2929"/>
              <a:ext cx="2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685" name="Freeform 80"/>
            <p:cNvSpPr>
              <a:spLocks/>
            </p:cNvSpPr>
            <p:nvPr/>
          </p:nvSpPr>
          <p:spPr bwMode="auto">
            <a:xfrm>
              <a:off x="835" y="2940"/>
              <a:ext cx="14" cy="11"/>
            </a:xfrm>
            <a:custGeom>
              <a:avLst/>
              <a:gdLst>
                <a:gd name="T0" fmla="*/ 14 w 14"/>
                <a:gd name="T1" fmla="*/ 11 h 11"/>
                <a:gd name="T2" fmla="*/ 9 w 14"/>
                <a:gd name="T3" fmla="*/ 0 h 11"/>
                <a:gd name="T4" fmla="*/ 0 w 14"/>
                <a:gd name="T5" fmla="*/ 0 h 11"/>
                <a:gd name="T6" fmla="*/ 0 w 14"/>
                <a:gd name="T7" fmla="*/ 5 h 11"/>
                <a:gd name="T8" fmla="*/ 9 w 14"/>
                <a:gd name="T9" fmla="*/ 11 h 11"/>
                <a:gd name="T10" fmla="*/ 14 w 14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14" y="1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" y="11"/>
                  </a:lnTo>
                  <a:lnTo>
                    <a:pt x="14" y="1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8686" name="Picture 8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3" y="2935"/>
              <a:ext cx="6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687" name="Picture 8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3" y="2935"/>
              <a:ext cx="6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8688" name="Freeform 83"/>
            <p:cNvSpPr>
              <a:spLocks/>
            </p:cNvSpPr>
            <p:nvPr/>
          </p:nvSpPr>
          <p:spPr bwMode="auto">
            <a:xfrm>
              <a:off x="818" y="2945"/>
              <a:ext cx="57" cy="33"/>
            </a:xfrm>
            <a:custGeom>
              <a:avLst/>
              <a:gdLst>
                <a:gd name="T0" fmla="*/ 0 w 57"/>
                <a:gd name="T1" fmla="*/ 0 h 33"/>
                <a:gd name="T2" fmla="*/ 26 w 57"/>
                <a:gd name="T3" fmla="*/ 22 h 33"/>
                <a:gd name="T4" fmla="*/ 57 w 57"/>
                <a:gd name="T5" fmla="*/ 33 h 33"/>
                <a:gd name="T6" fmla="*/ 57 w 57"/>
                <a:gd name="T7" fmla="*/ 33 h 33"/>
                <a:gd name="T8" fmla="*/ 57 w 57"/>
                <a:gd name="T9" fmla="*/ 33 h 33"/>
                <a:gd name="T10" fmla="*/ 26 w 57"/>
                <a:gd name="T11" fmla="*/ 17 h 33"/>
                <a:gd name="T12" fmla="*/ 0 w 57"/>
                <a:gd name="T13" fmla="*/ 0 h 33"/>
                <a:gd name="T14" fmla="*/ 0 w 57"/>
                <a:gd name="T15" fmla="*/ 0 h 33"/>
                <a:gd name="T16" fmla="*/ 0 w 57"/>
                <a:gd name="T17" fmla="*/ 0 h 33"/>
                <a:gd name="T18" fmla="*/ 0 w 5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3"/>
                <a:gd name="T32" fmla="*/ 57 w 5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3">
                  <a:moveTo>
                    <a:pt x="0" y="0"/>
                  </a:moveTo>
                  <a:lnTo>
                    <a:pt x="26" y="22"/>
                  </a:lnTo>
                  <a:lnTo>
                    <a:pt x="57" y="33"/>
                  </a:lnTo>
                  <a:lnTo>
                    <a:pt x="2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89" name="Freeform 84"/>
            <p:cNvSpPr>
              <a:spLocks/>
            </p:cNvSpPr>
            <p:nvPr/>
          </p:nvSpPr>
          <p:spPr bwMode="auto">
            <a:xfrm>
              <a:off x="818" y="2940"/>
              <a:ext cx="57" cy="49"/>
            </a:xfrm>
            <a:custGeom>
              <a:avLst/>
              <a:gdLst>
                <a:gd name="T0" fmla="*/ 0 w 57"/>
                <a:gd name="T1" fmla="*/ 0 h 49"/>
                <a:gd name="T2" fmla="*/ 0 w 57"/>
                <a:gd name="T3" fmla="*/ 16 h 49"/>
                <a:gd name="T4" fmla="*/ 26 w 57"/>
                <a:gd name="T5" fmla="*/ 38 h 49"/>
                <a:gd name="T6" fmla="*/ 57 w 57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9"/>
                <a:gd name="T14" fmla="*/ 57 w 5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9">
                  <a:moveTo>
                    <a:pt x="0" y="0"/>
                  </a:moveTo>
                  <a:lnTo>
                    <a:pt x="0" y="16"/>
                  </a:lnTo>
                  <a:lnTo>
                    <a:pt x="26" y="38"/>
                  </a:lnTo>
                  <a:lnTo>
                    <a:pt x="57" y="4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0" name="Freeform 85"/>
            <p:cNvSpPr>
              <a:spLocks/>
            </p:cNvSpPr>
            <p:nvPr/>
          </p:nvSpPr>
          <p:spPr bwMode="auto">
            <a:xfrm>
              <a:off x="818" y="2940"/>
              <a:ext cx="57" cy="49"/>
            </a:xfrm>
            <a:custGeom>
              <a:avLst/>
              <a:gdLst>
                <a:gd name="T0" fmla="*/ 57 w 57"/>
                <a:gd name="T1" fmla="*/ 49 h 49"/>
                <a:gd name="T2" fmla="*/ 57 w 57"/>
                <a:gd name="T3" fmla="*/ 32 h 49"/>
                <a:gd name="T4" fmla="*/ 26 w 57"/>
                <a:gd name="T5" fmla="*/ 22 h 49"/>
                <a:gd name="T6" fmla="*/ 0 w 5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9"/>
                <a:gd name="T14" fmla="*/ 57 w 5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9">
                  <a:moveTo>
                    <a:pt x="57" y="49"/>
                  </a:moveTo>
                  <a:lnTo>
                    <a:pt x="57" y="32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1" name="Freeform 86"/>
            <p:cNvSpPr>
              <a:spLocks/>
            </p:cNvSpPr>
            <p:nvPr/>
          </p:nvSpPr>
          <p:spPr bwMode="auto">
            <a:xfrm>
              <a:off x="951" y="3091"/>
              <a:ext cx="57" cy="44"/>
            </a:xfrm>
            <a:custGeom>
              <a:avLst/>
              <a:gdLst>
                <a:gd name="T0" fmla="*/ 0 w 57"/>
                <a:gd name="T1" fmla="*/ 38 h 44"/>
                <a:gd name="T2" fmla="*/ 22 w 57"/>
                <a:gd name="T3" fmla="*/ 44 h 44"/>
                <a:gd name="T4" fmla="*/ 39 w 57"/>
                <a:gd name="T5" fmla="*/ 44 h 44"/>
                <a:gd name="T6" fmla="*/ 48 w 57"/>
                <a:gd name="T7" fmla="*/ 33 h 44"/>
                <a:gd name="T8" fmla="*/ 57 w 57"/>
                <a:gd name="T9" fmla="*/ 22 h 44"/>
                <a:gd name="T10" fmla="*/ 53 w 57"/>
                <a:gd name="T11" fmla="*/ 11 h 44"/>
                <a:gd name="T12" fmla="*/ 44 w 57"/>
                <a:gd name="T13" fmla="*/ 0 h 44"/>
                <a:gd name="T14" fmla="*/ 39 w 57"/>
                <a:gd name="T15" fmla="*/ 0 h 44"/>
                <a:gd name="T16" fmla="*/ 0 w 57"/>
                <a:gd name="T17" fmla="*/ 38 h 44"/>
                <a:gd name="T18" fmla="*/ 0 w 57"/>
                <a:gd name="T19" fmla="*/ 38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44"/>
                <a:gd name="T32" fmla="*/ 57 w 57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44">
                  <a:moveTo>
                    <a:pt x="0" y="38"/>
                  </a:moveTo>
                  <a:lnTo>
                    <a:pt x="22" y="44"/>
                  </a:lnTo>
                  <a:lnTo>
                    <a:pt x="39" y="44"/>
                  </a:lnTo>
                  <a:lnTo>
                    <a:pt x="48" y="33"/>
                  </a:lnTo>
                  <a:lnTo>
                    <a:pt x="57" y="22"/>
                  </a:lnTo>
                  <a:lnTo>
                    <a:pt x="53" y="11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D2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2" name="Rectangle 87"/>
            <p:cNvSpPr>
              <a:spLocks noChangeArrowheads="1"/>
            </p:cNvSpPr>
            <p:nvPr/>
          </p:nvSpPr>
          <p:spPr bwMode="auto">
            <a:xfrm>
              <a:off x="911" y="3010"/>
              <a:ext cx="84" cy="6"/>
            </a:xfrm>
            <a:prstGeom prst="rect">
              <a:avLst/>
            </a:prstGeom>
            <a:solidFill>
              <a:srgbClr val="F1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3" name="Rectangle 88"/>
            <p:cNvSpPr>
              <a:spLocks noChangeArrowheads="1"/>
            </p:cNvSpPr>
            <p:nvPr/>
          </p:nvSpPr>
          <p:spPr bwMode="auto">
            <a:xfrm>
              <a:off x="911" y="3016"/>
              <a:ext cx="84" cy="5"/>
            </a:xfrm>
            <a:prstGeom prst="rect">
              <a:avLst/>
            </a:prstGeom>
            <a:solidFill>
              <a:srgbClr val="5391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4" name="Rectangle 89"/>
            <p:cNvSpPr>
              <a:spLocks noChangeArrowheads="1"/>
            </p:cNvSpPr>
            <p:nvPr/>
          </p:nvSpPr>
          <p:spPr bwMode="auto">
            <a:xfrm>
              <a:off x="911" y="3021"/>
              <a:ext cx="84" cy="6"/>
            </a:xfrm>
            <a:prstGeom prst="rect">
              <a:avLst/>
            </a:prstGeom>
            <a:solidFill>
              <a:srgbClr val="679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5" name="Rectangle 90"/>
            <p:cNvSpPr>
              <a:spLocks noChangeArrowheads="1"/>
            </p:cNvSpPr>
            <p:nvPr/>
          </p:nvSpPr>
          <p:spPr bwMode="auto">
            <a:xfrm>
              <a:off x="911" y="3027"/>
              <a:ext cx="84" cy="5"/>
            </a:xfrm>
            <a:prstGeom prst="rect">
              <a:avLst/>
            </a:prstGeom>
            <a:solidFill>
              <a:srgbClr val="7AAA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6" name="Rectangle 91"/>
            <p:cNvSpPr>
              <a:spLocks noChangeArrowheads="1"/>
            </p:cNvSpPr>
            <p:nvPr/>
          </p:nvSpPr>
          <p:spPr bwMode="auto">
            <a:xfrm>
              <a:off x="911" y="3032"/>
              <a:ext cx="84" cy="5"/>
            </a:xfrm>
            <a:prstGeom prst="rect">
              <a:avLst/>
            </a:prstGeom>
            <a:solidFill>
              <a:srgbClr val="8EB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7" name="Rectangle 92"/>
            <p:cNvSpPr>
              <a:spLocks noChangeArrowheads="1"/>
            </p:cNvSpPr>
            <p:nvPr/>
          </p:nvSpPr>
          <p:spPr bwMode="auto">
            <a:xfrm>
              <a:off x="911" y="3037"/>
              <a:ext cx="84" cy="6"/>
            </a:xfrm>
            <a:prstGeom prst="rect">
              <a:avLst/>
            </a:prstGeom>
            <a:solidFill>
              <a:srgbClr val="A2C4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8" name="Rectangle 93"/>
            <p:cNvSpPr>
              <a:spLocks noChangeArrowheads="1"/>
            </p:cNvSpPr>
            <p:nvPr/>
          </p:nvSpPr>
          <p:spPr bwMode="auto">
            <a:xfrm>
              <a:off x="911" y="3043"/>
              <a:ext cx="84" cy="5"/>
            </a:xfrm>
            <a:prstGeom prst="rect">
              <a:avLst/>
            </a:prstGeom>
            <a:solidFill>
              <a:srgbClr val="B6D0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699" name="Rectangle 94"/>
            <p:cNvSpPr>
              <a:spLocks noChangeArrowheads="1"/>
            </p:cNvSpPr>
            <p:nvPr/>
          </p:nvSpPr>
          <p:spPr bwMode="auto">
            <a:xfrm>
              <a:off x="911" y="3048"/>
              <a:ext cx="84" cy="6"/>
            </a:xfrm>
            <a:prstGeom prst="rect">
              <a:avLst/>
            </a:prstGeom>
            <a:solidFill>
              <a:srgbClr val="C9D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0" name="Rectangle 95"/>
            <p:cNvSpPr>
              <a:spLocks noChangeArrowheads="1"/>
            </p:cNvSpPr>
            <p:nvPr/>
          </p:nvSpPr>
          <p:spPr bwMode="auto">
            <a:xfrm>
              <a:off x="911" y="3054"/>
              <a:ext cx="84" cy="5"/>
            </a:xfrm>
            <a:prstGeom prst="rect">
              <a:avLst/>
            </a:prstGeom>
            <a:solidFill>
              <a:srgbClr val="DDE9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1" name="Freeform 96"/>
            <p:cNvSpPr>
              <a:spLocks/>
            </p:cNvSpPr>
            <p:nvPr/>
          </p:nvSpPr>
          <p:spPr bwMode="auto">
            <a:xfrm>
              <a:off x="915" y="3021"/>
              <a:ext cx="75" cy="38"/>
            </a:xfrm>
            <a:custGeom>
              <a:avLst/>
              <a:gdLst>
                <a:gd name="T0" fmla="*/ 75 w 75"/>
                <a:gd name="T1" fmla="*/ 16 h 38"/>
                <a:gd name="T2" fmla="*/ 71 w 75"/>
                <a:gd name="T3" fmla="*/ 11 h 38"/>
                <a:gd name="T4" fmla="*/ 62 w 75"/>
                <a:gd name="T5" fmla="*/ 6 h 38"/>
                <a:gd name="T6" fmla="*/ 36 w 75"/>
                <a:gd name="T7" fmla="*/ 0 h 38"/>
                <a:gd name="T8" fmla="*/ 13 w 75"/>
                <a:gd name="T9" fmla="*/ 6 h 38"/>
                <a:gd name="T10" fmla="*/ 5 w 75"/>
                <a:gd name="T11" fmla="*/ 11 h 38"/>
                <a:gd name="T12" fmla="*/ 0 w 75"/>
                <a:gd name="T13" fmla="*/ 16 h 38"/>
                <a:gd name="T14" fmla="*/ 5 w 75"/>
                <a:gd name="T15" fmla="*/ 27 h 38"/>
                <a:gd name="T16" fmla="*/ 13 w 75"/>
                <a:gd name="T17" fmla="*/ 33 h 38"/>
                <a:gd name="T18" fmla="*/ 36 w 75"/>
                <a:gd name="T19" fmla="*/ 38 h 38"/>
                <a:gd name="T20" fmla="*/ 62 w 75"/>
                <a:gd name="T21" fmla="*/ 33 h 38"/>
                <a:gd name="T22" fmla="*/ 71 w 75"/>
                <a:gd name="T23" fmla="*/ 27 h 38"/>
                <a:gd name="T24" fmla="*/ 75 w 75"/>
                <a:gd name="T25" fmla="*/ 16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38"/>
                <a:gd name="T41" fmla="*/ 75 w 75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38">
                  <a:moveTo>
                    <a:pt x="75" y="16"/>
                  </a:moveTo>
                  <a:lnTo>
                    <a:pt x="71" y="11"/>
                  </a:lnTo>
                  <a:lnTo>
                    <a:pt x="62" y="6"/>
                  </a:lnTo>
                  <a:lnTo>
                    <a:pt x="36" y="0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5" y="27"/>
                  </a:lnTo>
                  <a:lnTo>
                    <a:pt x="13" y="33"/>
                  </a:lnTo>
                  <a:lnTo>
                    <a:pt x="36" y="38"/>
                  </a:lnTo>
                  <a:lnTo>
                    <a:pt x="62" y="33"/>
                  </a:lnTo>
                  <a:lnTo>
                    <a:pt x="71" y="27"/>
                  </a:lnTo>
                  <a:lnTo>
                    <a:pt x="75" y="16"/>
                  </a:lnTo>
                </a:path>
              </a:pathLst>
            </a:custGeom>
            <a:noFill/>
            <a:ln w="6350">
              <a:solidFill>
                <a:srgbClr val="4E8EC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2" name="Rectangle 97"/>
            <p:cNvSpPr>
              <a:spLocks noChangeArrowheads="1"/>
            </p:cNvSpPr>
            <p:nvPr/>
          </p:nvSpPr>
          <p:spPr bwMode="auto">
            <a:xfrm>
              <a:off x="911" y="3032"/>
              <a:ext cx="4" cy="108"/>
            </a:xfrm>
            <a:prstGeom prst="rect">
              <a:avLst/>
            </a:prstGeom>
            <a:solidFill>
              <a:srgbClr val="4E8E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3" name="Rectangle 98"/>
            <p:cNvSpPr>
              <a:spLocks noChangeArrowheads="1"/>
            </p:cNvSpPr>
            <p:nvPr/>
          </p:nvSpPr>
          <p:spPr bwMode="auto">
            <a:xfrm>
              <a:off x="915" y="3032"/>
              <a:ext cx="5" cy="108"/>
            </a:xfrm>
            <a:prstGeom prst="rect">
              <a:avLst/>
            </a:prstGeom>
            <a:solidFill>
              <a:srgbClr val="619A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4" name="Rectangle 99"/>
            <p:cNvSpPr>
              <a:spLocks noChangeArrowheads="1"/>
            </p:cNvSpPr>
            <p:nvPr/>
          </p:nvSpPr>
          <p:spPr bwMode="auto">
            <a:xfrm>
              <a:off x="920" y="3032"/>
              <a:ext cx="4" cy="108"/>
            </a:xfrm>
            <a:prstGeom prst="rect">
              <a:avLst/>
            </a:prstGeom>
            <a:solidFill>
              <a:srgbClr val="74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5" name="Rectangle 100"/>
            <p:cNvSpPr>
              <a:spLocks noChangeArrowheads="1"/>
            </p:cNvSpPr>
            <p:nvPr/>
          </p:nvSpPr>
          <p:spPr bwMode="auto">
            <a:xfrm>
              <a:off x="924" y="3032"/>
              <a:ext cx="4" cy="108"/>
            </a:xfrm>
            <a:prstGeom prst="rect">
              <a:avLst/>
            </a:prstGeom>
            <a:solidFill>
              <a:srgbClr val="86B2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6" name="Rectangle 101"/>
            <p:cNvSpPr>
              <a:spLocks noChangeArrowheads="1"/>
            </p:cNvSpPr>
            <p:nvPr/>
          </p:nvSpPr>
          <p:spPr bwMode="auto">
            <a:xfrm>
              <a:off x="928" y="3032"/>
              <a:ext cx="5" cy="108"/>
            </a:xfrm>
            <a:prstGeom prst="rect">
              <a:avLst/>
            </a:prstGeom>
            <a:solidFill>
              <a:srgbClr val="99BE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7" name="Rectangle 102"/>
            <p:cNvSpPr>
              <a:spLocks noChangeArrowheads="1"/>
            </p:cNvSpPr>
            <p:nvPr/>
          </p:nvSpPr>
          <p:spPr bwMode="auto">
            <a:xfrm>
              <a:off x="933" y="3032"/>
              <a:ext cx="4" cy="108"/>
            </a:xfrm>
            <a:prstGeom prst="rect">
              <a:avLst/>
            </a:prstGeom>
            <a:solidFill>
              <a:srgbClr val="ADCB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8" name="Rectangle 103"/>
            <p:cNvSpPr>
              <a:spLocks noChangeArrowheads="1"/>
            </p:cNvSpPr>
            <p:nvPr/>
          </p:nvSpPr>
          <p:spPr bwMode="auto">
            <a:xfrm>
              <a:off x="937" y="3032"/>
              <a:ext cx="5" cy="108"/>
            </a:xfrm>
            <a:prstGeom prst="rect">
              <a:avLst/>
            </a:prstGeom>
            <a:solidFill>
              <a:srgbClr val="BFD6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09" name="Rectangle 104"/>
            <p:cNvSpPr>
              <a:spLocks noChangeArrowheads="1"/>
            </p:cNvSpPr>
            <p:nvPr/>
          </p:nvSpPr>
          <p:spPr bwMode="auto">
            <a:xfrm>
              <a:off x="942" y="3032"/>
              <a:ext cx="4" cy="108"/>
            </a:xfrm>
            <a:prstGeom prst="rect">
              <a:avLst/>
            </a:prstGeom>
            <a:solidFill>
              <a:srgbClr val="D2E2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0" name="Rectangle 105"/>
            <p:cNvSpPr>
              <a:spLocks noChangeArrowheads="1"/>
            </p:cNvSpPr>
            <p:nvPr/>
          </p:nvSpPr>
          <p:spPr bwMode="auto">
            <a:xfrm>
              <a:off x="946" y="3032"/>
              <a:ext cx="5" cy="108"/>
            </a:xfrm>
            <a:prstGeom prst="rect">
              <a:avLst/>
            </a:prstGeom>
            <a:solidFill>
              <a:srgbClr val="E5EE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1" name="Rectangle 106"/>
            <p:cNvSpPr>
              <a:spLocks noChangeArrowheads="1"/>
            </p:cNvSpPr>
            <p:nvPr/>
          </p:nvSpPr>
          <p:spPr bwMode="auto">
            <a:xfrm>
              <a:off x="951" y="3032"/>
              <a:ext cx="4" cy="108"/>
            </a:xfrm>
            <a:prstGeom prst="rect">
              <a:avLst/>
            </a:prstGeom>
            <a:solidFill>
              <a:srgbClr val="F7F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2" name="Rectangle 107"/>
            <p:cNvSpPr>
              <a:spLocks noChangeArrowheads="1"/>
            </p:cNvSpPr>
            <p:nvPr/>
          </p:nvSpPr>
          <p:spPr bwMode="auto">
            <a:xfrm>
              <a:off x="955" y="3032"/>
              <a:ext cx="4" cy="108"/>
            </a:xfrm>
            <a:prstGeom prst="rect">
              <a:avLst/>
            </a:prstGeom>
            <a:solidFill>
              <a:srgbClr val="F4F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3" name="Rectangle 108"/>
            <p:cNvSpPr>
              <a:spLocks noChangeArrowheads="1"/>
            </p:cNvSpPr>
            <p:nvPr/>
          </p:nvSpPr>
          <p:spPr bwMode="auto">
            <a:xfrm>
              <a:off x="959" y="3032"/>
              <a:ext cx="5" cy="108"/>
            </a:xfrm>
            <a:prstGeom prst="rect">
              <a:avLst/>
            </a:prstGeom>
            <a:solidFill>
              <a:srgbClr val="E1EC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4" name="Rectangle 109"/>
            <p:cNvSpPr>
              <a:spLocks noChangeArrowheads="1"/>
            </p:cNvSpPr>
            <p:nvPr/>
          </p:nvSpPr>
          <p:spPr bwMode="auto">
            <a:xfrm>
              <a:off x="964" y="3032"/>
              <a:ext cx="4" cy="108"/>
            </a:xfrm>
            <a:prstGeom prst="rect">
              <a:avLst/>
            </a:prstGeom>
            <a:solidFill>
              <a:srgbClr val="CFE0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5" name="Rectangle 110"/>
            <p:cNvSpPr>
              <a:spLocks noChangeArrowheads="1"/>
            </p:cNvSpPr>
            <p:nvPr/>
          </p:nvSpPr>
          <p:spPr bwMode="auto">
            <a:xfrm>
              <a:off x="968" y="3032"/>
              <a:ext cx="5" cy="108"/>
            </a:xfrm>
            <a:prstGeom prst="rect">
              <a:avLst/>
            </a:prstGeom>
            <a:solidFill>
              <a:srgbClr val="BCD4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6" name="Rectangle 111"/>
            <p:cNvSpPr>
              <a:spLocks noChangeArrowheads="1"/>
            </p:cNvSpPr>
            <p:nvPr/>
          </p:nvSpPr>
          <p:spPr bwMode="auto">
            <a:xfrm>
              <a:off x="973" y="3032"/>
              <a:ext cx="4" cy="108"/>
            </a:xfrm>
            <a:prstGeom prst="rect">
              <a:avLst/>
            </a:prstGeom>
            <a:solidFill>
              <a:srgbClr val="A9C8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7" name="Rectangle 112"/>
            <p:cNvSpPr>
              <a:spLocks noChangeArrowheads="1"/>
            </p:cNvSpPr>
            <p:nvPr/>
          </p:nvSpPr>
          <p:spPr bwMode="auto">
            <a:xfrm>
              <a:off x="977" y="3032"/>
              <a:ext cx="5" cy="108"/>
            </a:xfrm>
            <a:prstGeom prst="rect">
              <a:avLst/>
            </a:prstGeom>
            <a:solidFill>
              <a:srgbClr val="96BC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8" name="Rectangle 113"/>
            <p:cNvSpPr>
              <a:spLocks noChangeArrowheads="1"/>
            </p:cNvSpPr>
            <p:nvPr/>
          </p:nvSpPr>
          <p:spPr bwMode="auto">
            <a:xfrm>
              <a:off x="982" y="3032"/>
              <a:ext cx="4" cy="108"/>
            </a:xfrm>
            <a:prstGeom prst="rect">
              <a:avLst/>
            </a:prstGeom>
            <a:solidFill>
              <a:srgbClr val="83B0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19" name="Rectangle 114"/>
            <p:cNvSpPr>
              <a:spLocks noChangeArrowheads="1"/>
            </p:cNvSpPr>
            <p:nvPr/>
          </p:nvSpPr>
          <p:spPr bwMode="auto">
            <a:xfrm>
              <a:off x="986" y="3032"/>
              <a:ext cx="4" cy="108"/>
            </a:xfrm>
            <a:prstGeom prst="rect">
              <a:avLst/>
            </a:prstGeom>
            <a:solidFill>
              <a:srgbClr val="70A4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20" name="Rectangle 115"/>
            <p:cNvSpPr>
              <a:spLocks noChangeArrowheads="1"/>
            </p:cNvSpPr>
            <p:nvPr/>
          </p:nvSpPr>
          <p:spPr bwMode="auto">
            <a:xfrm>
              <a:off x="990" y="3032"/>
              <a:ext cx="5" cy="108"/>
            </a:xfrm>
            <a:prstGeom prst="rect">
              <a:avLst/>
            </a:prstGeom>
            <a:solidFill>
              <a:srgbClr val="5E9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21" name="Freeform 116"/>
            <p:cNvSpPr>
              <a:spLocks/>
            </p:cNvSpPr>
            <p:nvPr/>
          </p:nvSpPr>
          <p:spPr bwMode="auto">
            <a:xfrm>
              <a:off x="915" y="3037"/>
              <a:ext cx="75" cy="92"/>
            </a:xfrm>
            <a:custGeom>
              <a:avLst/>
              <a:gdLst>
                <a:gd name="T0" fmla="*/ 0 w 75"/>
                <a:gd name="T1" fmla="*/ 0 h 92"/>
                <a:gd name="T2" fmla="*/ 0 w 75"/>
                <a:gd name="T3" fmla="*/ 76 h 92"/>
                <a:gd name="T4" fmla="*/ 5 w 75"/>
                <a:gd name="T5" fmla="*/ 81 h 92"/>
                <a:gd name="T6" fmla="*/ 13 w 75"/>
                <a:gd name="T7" fmla="*/ 87 h 92"/>
                <a:gd name="T8" fmla="*/ 40 w 75"/>
                <a:gd name="T9" fmla="*/ 92 h 92"/>
                <a:gd name="T10" fmla="*/ 62 w 75"/>
                <a:gd name="T11" fmla="*/ 87 h 92"/>
                <a:gd name="T12" fmla="*/ 71 w 75"/>
                <a:gd name="T13" fmla="*/ 81 h 92"/>
                <a:gd name="T14" fmla="*/ 75 w 75"/>
                <a:gd name="T15" fmla="*/ 76 h 92"/>
                <a:gd name="T16" fmla="*/ 75 w 75"/>
                <a:gd name="T17" fmla="*/ 76 h 92"/>
                <a:gd name="T18" fmla="*/ 75 w 75"/>
                <a:gd name="T19" fmla="*/ 0 h 92"/>
                <a:gd name="T20" fmla="*/ 71 w 75"/>
                <a:gd name="T21" fmla="*/ 11 h 92"/>
                <a:gd name="T22" fmla="*/ 67 w 75"/>
                <a:gd name="T23" fmla="*/ 17 h 92"/>
                <a:gd name="T24" fmla="*/ 40 w 75"/>
                <a:gd name="T25" fmla="*/ 22 h 92"/>
                <a:gd name="T26" fmla="*/ 13 w 75"/>
                <a:gd name="T27" fmla="*/ 17 h 92"/>
                <a:gd name="T28" fmla="*/ 5 w 75"/>
                <a:gd name="T29" fmla="*/ 11 h 92"/>
                <a:gd name="T30" fmla="*/ 0 w 75"/>
                <a:gd name="T31" fmla="*/ 0 h 92"/>
                <a:gd name="T32" fmla="*/ 0 w 75"/>
                <a:gd name="T33" fmla="*/ 0 h 92"/>
                <a:gd name="T34" fmla="*/ 0 w 75"/>
                <a:gd name="T35" fmla="*/ 0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92"/>
                <a:gd name="T56" fmla="*/ 75 w 75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92">
                  <a:moveTo>
                    <a:pt x="0" y="0"/>
                  </a:moveTo>
                  <a:lnTo>
                    <a:pt x="0" y="76"/>
                  </a:lnTo>
                  <a:lnTo>
                    <a:pt x="5" y="81"/>
                  </a:lnTo>
                  <a:lnTo>
                    <a:pt x="13" y="87"/>
                  </a:lnTo>
                  <a:lnTo>
                    <a:pt x="40" y="92"/>
                  </a:lnTo>
                  <a:lnTo>
                    <a:pt x="62" y="87"/>
                  </a:lnTo>
                  <a:lnTo>
                    <a:pt x="71" y="81"/>
                  </a:lnTo>
                  <a:lnTo>
                    <a:pt x="75" y="76"/>
                  </a:lnTo>
                  <a:lnTo>
                    <a:pt x="75" y="0"/>
                  </a:lnTo>
                  <a:lnTo>
                    <a:pt x="71" y="11"/>
                  </a:lnTo>
                  <a:lnTo>
                    <a:pt x="67" y="17"/>
                  </a:lnTo>
                  <a:lnTo>
                    <a:pt x="40" y="22"/>
                  </a:lnTo>
                  <a:lnTo>
                    <a:pt x="13" y="17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E8EC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722" name="Freeform 117"/>
            <p:cNvSpPr>
              <a:spLocks/>
            </p:cNvSpPr>
            <p:nvPr/>
          </p:nvSpPr>
          <p:spPr bwMode="auto">
            <a:xfrm>
              <a:off x="915" y="3021"/>
              <a:ext cx="75" cy="108"/>
            </a:xfrm>
            <a:custGeom>
              <a:avLst/>
              <a:gdLst>
                <a:gd name="T0" fmla="*/ 75 w 75"/>
                <a:gd name="T1" fmla="*/ 16 h 108"/>
                <a:gd name="T2" fmla="*/ 71 w 75"/>
                <a:gd name="T3" fmla="*/ 11 h 108"/>
                <a:gd name="T4" fmla="*/ 62 w 75"/>
                <a:gd name="T5" fmla="*/ 6 h 108"/>
                <a:gd name="T6" fmla="*/ 36 w 75"/>
                <a:gd name="T7" fmla="*/ 0 h 108"/>
                <a:gd name="T8" fmla="*/ 13 w 75"/>
                <a:gd name="T9" fmla="*/ 6 h 108"/>
                <a:gd name="T10" fmla="*/ 5 w 75"/>
                <a:gd name="T11" fmla="*/ 11 h 108"/>
                <a:gd name="T12" fmla="*/ 0 w 75"/>
                <a:gd name="T13" fmla="*/ 16 h 108"/>
                <a:gd name="T14" fmla="*/ 0 w 75"/>
                <a:gd name="T15" fmla="*/ 16 h 108"/>
                <a:gd name="T16" fmla="*/ 0 w 75"/>
                <a:gd name="T17" fmla="*/ 16 h 108"/>
                <a:gd name="T18" fmla="*/ 0 w 75"/>
                <a:gd name="T19" fmla="*/ 92 h 108"/>
                <a:gd name="T20" fmla="*/ 5 w 75"/>
                <a:gd name="T21" fmla="*/ 97 h 108"/>
                <a:gd name="T22" fmla="*/ 13 w 75"/>
                <a:gd name="T23" fmla="*/ 103 h 108"/>
                <a:gd name="T24" fmla="*/ 40 w 75"/>
                <a:gd name="T25" fmla="*/ 108 h 108"/>
                <a:gd name="T26" fmla="*/ 62 w 75"/>
                <a:gd name="T27" fmla="*/ 103 h 108"/>
                <a:gd name="T28" fmla="*/ 71 w 75"/>
                <a:gd name="T29" fmla="*/ 97 h 108"/>
                <a:gd name="T30" fmla="*/ 75 w 75"/>
                <a:gd name="T31" fmla="*/ 92 h 108"/>
                <a:gd name="T32" fmla="*/ 75 w 75"/>
                <a:gd name="T33" fmla="*/ 16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8"/>
                <a:gd name="T53" fmla="*/ 75 w 75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8">
                  <a:moveTo>
                    <a:pt x="75" y="16"/>
                  </a:moveTo>
                  <a:lnTo>
                    <a:pt x="71" y="11"/>
                  </a:lnTo>
                  <a:lnTo>
                    <a:pt x="62" y="6"/>
                  </a:lnTo>
                  <a:lnTo>
                    <a:pt x="36" y="0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92"/>
                  </a:lnTo>
                  <a:lnTo>
                    <a:pt x="5" y="97"/>
                  </a:lnTo>
                  <a:lnTo>
                    <a:pt x="13" y="103"/>
                  </a:lnTo>
                  <a:lnTo>
                    <a:pt x="40" y="108"/>
                  </a:lnTo>
                  <a:lnTo>
                    <a:pt x="62" y="103"/>
                  </a:lnTo>
                  <a:lnTo>
                    <a:pt x="71" y="97"/>
                  </a:lnTo>
                  <a:lnTo>
                    <a:pt x="75" y="92"/>
                  </a:lnTo>
                  <a:lnTo>
                    <a:pt x="75" y="1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pic>
        <p:nvPicPr>
          <p:cNvPr id="598723" name="Picture 23" descr="WorkSta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68475" y="2688944"/>
            <a:ext cx="639763" cy="3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24" name="Picture 254" descr="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59188" y="1145104"/>
            <a:ext cx="1092200" cy="3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25" name="Picture 255" descr="GER---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43454" y="1290622"/>
            <a:ext cx="255587" cy="1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26" name="Picture 261" descr="GER---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8396" y="1278716"/>
            <a:ext cx="255587" cy="1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727" name="Text Box 266"/>
          <p:cNvSpPr txBox="1">
            <a:spLocks noChangeArrowheads="1"/>
          </p:cNvSpPr>
          <p:nvPr/>
        </p:nvSpPr>
        <p:spPr bwMode="auto">
          <a:xfrm>
            <a:off x="3851920" y="1102544"/>
            <a:ext cx="9715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IP/SDH </a:t>
            </a:r>
          </a:p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Backbone</a:t>
            </a:r>
            <a:endParaRPr kumimoji="0"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00" name="Line 16"/>
          <p:cNvSpPr>
            <a:spLocks noChangeShapeType="1"/>
          </p:cNvSpPr>
          <p:nvPr/>
        </p:nvSpPr>
        <p:spPr bwMode="auto">
          <a:xfrm rot="5400000">
            <a:off x="5009357" y="1232950"/>
            <a:ext cx="0" cy="2079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01" name="Line 16"/>
          <p:cNvSpPr>
            <a:spLocks noChangeShapeType="1"/>
          </p:cNvSpPr>
          <p:nvPr/>
        </p:nvSpPr>
        <p:spPr bwMode="auto">
          <a:xfrm rot="5400000">
            <a:off x="3532982" y="1221044"/>
            <a:ext cx="0" cy="2079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598730" name="直接连接符 1303"/>
          <p:cNvCxnSpPr>
            <a:cxnSpLocks noChangeShapeType="1"/>
          </p:cNvCxnSpPr>
          <p:nvPr/>
        </p:nvCxnSpPr>
        <p:spPr bwMode="auto">
          <a:xfrm>
            <a:off x="2643205" y="2694236"/>
            <a:ext cx="428625" cy="132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8731" name="直接连接符 1304"/>
          <p:cNvCxnSpPr>
            <a:cxnSpLocks noChangeShapeType="1"/>
          </p:cNvCxnSpPr>
          <p:nvPr/>
        </p:nvCxnSpPr>
        <p:spPr bwMode="auto">
          <a:xfrm>
            <a:off x="2657477" y="1347510"/>
            <a:ext cx="428625" cy="132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598732" name="Picture 254" descr="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59188" y="2520934"/>
            <a:ext cx="1092200" cy="3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33" name="Picture 255" descr="GER---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43454" y="2666456"/>
            <a:ext cx="255587" cy="1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34" name="Picture 261" descr="GER---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8396" y="2654551"/>
            <a:ext cx="255587" cy="1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735" name="Text Box 266"/>
          <p:cNvSpPr txBox="1">
            <a:spLocks noChangeArrowheads="1"/>
          </p:cNvSpPr>
          <p:nvPr/>
        </p:nvSpPr>
        <p:spPr bwMode="auto">
          <a:xfrm>
            <a:off x="3816474" y="2470696"/>
            <a:ext cx="9715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IP/SDH </a:t>
            </a:r>
          </a:p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Backbone</a:t>
            </a:r>
            <a:endParaRPr kumimoji="0"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11" name="Line 16"/>
          <p:cNvSpPr>
            <a:spLocks noChangeShapeType="1"/>
          </p:cNvSpPr>
          <p:nvPr/>
        </p:nvSpPr>
        <p:spPr bwMode="auto">
          <a:xfrm rot="5400000">
            <a:off x="3532982" y="2596878"/>
            <a:ext cx="0" cy="2079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737" name="TextBox 1311"/>
          <p:cNvSpPr txBox="1">
            <a:spLocks noChangeArrowheads="1"/>
          </p:cNvSpPr>
          <p:nvPr/>
        </p:nvSpPr>
        <p:spPr bwMode="auto">
          <a:xfrm>
            <a:off x="500071" y="1108763"/>
            <a:ext cx="1000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dirty="0" smtClean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</a:t>
            </a:r>
          </a:p>
        </p:txBody>
      </p:sp>
      <p:sp>
        <p:nvSpPr>
          <p:cNvPr id="598738" name="TextBox 1312"/>
          <p:cNvSpPr txBox="1">
            <a:spLocks noChangeArrowheads="1"/>
          </p:cNvSpPr>
          <p:nvPr/>
        </p:nvSpPr>
        <p:spPr bwMode="auto">
          <a:xfrm>
            <a:off x="357706" y="2065412"/>
            <a:ext cx="1622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kumimoji="0" lang="en-US" altLang="zh-CN" dirty="0" smtClean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algn="ctr" eaLnBrk="1" hangingPunct="1"/>
            <a:r>
              <a:rPr kumimoji="0" lang="en-US" altLang="zh-CN" dirty="0" smtClean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TD-SCDMA </a:t>
            </a:r>
          </a:p>
        </p:txBody>
      </p:sp>
      <p:sp>
        <p:nvSpPr>
          <p:cNvPr id="598739" name="TextBox 1313"/>
          <p:cNvSpPr txBox="1">
            <a:spLocks noChangeArrowheads="1"/>
          </p:cNvSpPr>
          <p:nvPr/>
        </p:nvSpPr>
        <p:spPr bwMode="auto">
          <a:xfrm>
            <a:off x="1559074" y="1690145"/>
            <a:ext cx="14287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</a:t>
            </a:r>
            <a:r>
              <a:rPr kumimoji="0"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EMS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8740" name="TextBox 1314"/>
          <p:cNvSpPr txBox="1">
            <a:spLocks noChangeArrowheads="1"/>
          </p:cNvSpPr>
          <p:nvPr/>
        </p:nvSpPr>
        <p:spPr bwMode="auto">
          <a:xfrm>
            <a:off x="1625600" y="2985280"/>
            <a:ext cx="14287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TD</a:t>
            </a:r>
            <a:r>
              <a:rPr kumimoji="0"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EMS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16" name="圆角矩形 1315"/>
          <p:cNvSpPr/>
          <p:nvPr/>
        </p:nvSpPr>
        <p:spPr bwMode="auto">
          <a:xfrm>
            <a:off x="517528" y="3393282"/>
            <a:ext cx="8215313" cy="1905000"/>
          </a:xfrm>
          <a:prstGeom prst="roundRect">
            <a:avLst>
              <a:gd name="adj" fmla="val 46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kumimoji="0" lang="zh-CN" altLang="en-US" dirty="0">
              <a:solidFill>
                <a:srgbClr val="000000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17" name="矩形 1316"/>
          <p:cNvSpPr/>
          <p:nvPr/>
        </p:nvSpPr>
        <p:spPr bwMode="auto">
          <a:xfrm>
            <a:off x="1428761" y="717802"/>
            <a:ext cx="1357313" cy="2559844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598743" name="图片 13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17" y="3631409"/>
            <a:ext cx="582613" cy="160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8744" name="矩形 1318"/>
          <p:cNvSpPr>
            <a:spLocks noChangeArrowheads="1"/>
          </p:cNvSpPr>
          <p:nvPr/>
        </p:nvSpPr>
        <p:spPr bwMode="auto">
          <a:xfrm>
            <a:off x="2987824" y="3918479"/>
            <a:ext cx="142875" cy="540000"/>
          </a:xfrm>
          <a:prstGeom prst="rect">
            <a:avLst/>
          </a:prstGeom>
          <a:solidFill>
            <a:schemeClr val="accent1">
              <a:alpha val="32156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9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G</a:t>
            </a:r>
          </a:p>
          <a:p>
            <a:pPr algn="ctr"/>
            <a:r>
              <a:rPr lang="en-US" altLang="zh-CN" sz="9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S</a:t>
            </a:r>
          </a:p>
          <a:p>
            <a:pPr algn="ctr"/>
            <a:r>
              <a:rPr lang="en-US" altLang="zh-CN" sz="9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M</a:t>
            </a:r>
            <a:endParaRPr lang="zh-CN" altLang="en-US" sz="900" b="1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20" name="矩形 1319"/>
          <p:cNvSpPr/>
          <p:nvPr/>
        </p:nvSpPr>
        <p:spPr bwMode="auto">
          <a:xfrm>
            <a:off x="3170255" y="3921125"/>
            <a:ext cx="142875" cy="540000"/>
          </a:xfrm>
          <a:prstGeom prst="rect">
            <a:avLst/>
          </a:prstGeom>
          <a:solidFill>
            <a:schemeClr val="accent2">
              <a:alpha val="3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en-US" altLang="zh-CN" sz="9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T</a:t>
            </a:r>
          </a:p>
          <a:p>
            <a:pPr algn="ctr"/>
            <a:r>
              <a:rPr lang="en-US" altLang="zh-CN" sz="9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D</a:t>
            </a:r>
          </a:p>
          <a:p>
            <a:pPr algn="ctr"/>
            <a:r>
              <a:rPr lang="en-US" altLang="zh-CN" sz="900" dirty="0">
                <a:latin typeface="Arial" pitchFamily="34" charset="0"/>
                <a:ea typeface="Arial Unicode MS" pitchFamily="34" charset="-122"/>
                <a:cs typeface="Arial" pitchFamily="34" charset="0"/>
              </a:rPr>
              <a:t>S</a:t>
            </a:r>
          </a:p>
        </p:txBody>
      </p:sp>
      <p:sp>
        <p:nvSpPr>
          <p:cNvPr id="1321" name="矩形 1320"/>
          <p:cNvSpPr/>
          <p:nvPr/>
        </p:nvSpPr>
        <p:spPr bwMode="auto">
          <a:xfrm>
            <a:off x="2967055" y="729705"/>
            <a:ext cx="560387" cy="2559843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22" name="矩形 1321"/>
          <p:cNvSpPr/>
          <p:nvPr/>
        </p:nvSpPr>
        <p:spPr bwMode="auto">
          <a:xfrm>
            <a:off x="4929195" y="729705"/>
            <a:ext cx="1214437" cy="2559843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23" name="矩形 1322"/>
          <p:cNvSpPr/>
          <p:nvPr/>
        </p:nvSpPr>
        <p:spPr bwMode="auto">
          <a:xfrm>
            <a:off x="6643695" y="729705"/>
            <a:ext cx="1500187" cy="2559843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598749" name="Picture 3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4902729"/>
            <a:ext cx="1009650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50" name="Picture 3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3950" y="4676511"/>
            <a:ext cx="1009650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8751" name="Picture 3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0305" y="4222750"/>
            <a:ext cx="1008063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9" name="六边形 1328"/>
          <p:cNvSpPr/>
          <p:nvPr/>
        </p:nvSpPr>
        <p:spPr bwMode="auto">
          <a:xfrm>
            <a:off x="6802037" y="4235437"/>
            <a:ext cx="627484" cy="357190"/>
          </a:xfrm>
          <a:prstGeom prst="hexagon">
            <a:avLst/>
          </a:prstGeom>
          <a:solidFill>
            <a:srgbClr val="92D050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30" name="六边形 1329"/>
          <p:cNvSpPr/>
          <p:nvPr/>
        </p:nvSpPr>
        <p:spPr bwMode="auto">
          <a:xfrm>
            <a:off x="6357957" y="4285756"/>
            <a:ext cx="524355" cy="376692"/>
          </a:xfrm>
          <a:prstGeom prst="hexagon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1594" name="Group 1357"/>
          <p:cNvGrpSpPr>
            <a:grpSpLocks/>
          </p:cNvGrpSpPr>
          <p:nvPr/>
        </p:nvGrpSpPr>
        <p:grpSpPr bwMode="auto">
          <a:xfrm>
            <a:off x="6643688" y="3690937"/>
            <a:ext cx="285750" cy="773907"/>
            <a:chOff x="4080" y="2064"/>
            <a:chExt cx="720" cy="1104"/>
          </a:xfrm>
        </p:grpSpPr>
        <p:grpSp>
          <p:nvGrpSpPr>
            <p:cNvPr id="1595" name="Group 1358"/>
            <p:cNvGrpSpPr>
              <a:grpSpLocks/>
            </p:cNvGrpSpPr>
            <p:nvPr/>
          </p:nvGrpSpPr>
          <p:grpSpPr bwMode="auto">
            <a:xfrm>
              <a:off x="4441" y="2116"/>
              <a:ext cx="11" cy="113"/>
              <a:chOff x="8931" y="7706"/>
              <a:chExt cx="7" cy="191"/>
            </a:xfrm>
          </p:grpSpPr>
          <p:sp>
            <p:nvSpPr>
              <p:cNvPr id="598756" name="Rectangle 1359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57" name="Rectangle 1360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758" name="Rectangle 1361"/>
            <p:cNvSpPr>
              <a:spLocks noChangeArrowheads="1"/>
            </p:cNvSpPr>
            <p:nvPr/>
          </p:nvSpPr>
          <p:spPr bwMode="auto">
            <a:xfrm>
              <a:off x="4441" y="2116"/>
              <a:ext cx="11" cy="113"/>
            </a:xfrm>
            <a:prstGeom prst="rect">
              <a:avLst/>
            </a:pr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596" name="Group 1362"/>
            <p:cNvGrpSpPr>
              <a:grpSpLocks/>
            </p:cNvGrpSpPr>
            <p:nvPr/>
          </p:nvGrpSpPr>
          <p:grpSpPr bwMode="auto">
            <a:xfrm>
              <a:off x="4150" y="2973"/>
              <a:ext cx="580" cy="3"/>
              <a:chOff x="8754" y="9151"/>
              <a:chExt cx="364" cy="5"/>
            </a:xfrm>
          </p:grpSpPr>
          <p:sp>
            <p:nvSpPr>
              <p:cNvPr id="598760" name="Rectangle 1363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61" name="Rectangle 1364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97" name="Group 1365"/>
            <p:cNvGrpSpPr>
              <a:grpSpLocks/>
            </p:cNvGrpSpPr>
            <p:nvPr/>
          </p:nvGrpSpPr>
          <p:grpSpPr bwMode="auto">
            <a:xfrm>
              <a:off x="4204" y="2833"/>
              <a:ext cx="470" cy="3"/>
              <a:chOff x="8788" y="8914"/>
              <a:chExt cx="295" cy="6"/>
            </a:xfrm>
          </p:grpSpPr>
          <p:sp>
            <p:nvSpPr>
              <p:cNvPr id="598763" name="Rectangle 1366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64" name="Rectangle 1367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98" name="Group 1368"/>
            <p:cNvGrpSpPr>
              <a:grpSpLocks/>
            </p:cNvGrpSpPr>
            <p:nvPr/>
          </p:nvGrpSpPr>
          <p:grpSpPr bwMode="auto">
            <a:xfrm>
              <a:off x="4249" y="2699"/>
              <a:ext cx="381" cy="4"/>
              <a:chOff x="8816" y="8689"/>
              <a:chExt cx="239" cy="7"/>
            </a:xfrm>
          </p:grpSpPr>
          <p:sp>
            <p:nvSpPr>
              <p:cNvPr id="598766" name="Rectangle 1369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67" name="Rectangle 1370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599" name="Group 1371"/>
            <p:cNvGrpSpPr>
              <a:grpSpLocks/>
            </p:cNvGrpSpPr>
            <p:nvPr/>
          </p:nvGrpSpPr>
          <p:grpSpPr bwMode="auto">
            <a:xfrm>
              <a:off x="4282" y="2590"/>
              <a:ext cx="314" cy="4"/>
              <a:chOff x="8837" y="8506"/>
              <a:chExt cx="197" cy="6"/>
            </a:xfrm>
          </p:grpSpPr>
          <p:sp>
            <p:nvSpPr>
              <p:cNvPr id="598769" name="Rectangle 1372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70" name="Rectangle 1373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29" name="Group 1374"/>
            <p:cNvGrpSpPr>
              <a:grpSpLocks/>
            </p:cNvGrpSpPr>
            <p:nvPr/>
          </p:nvGrpSpPr>
          <p:grpSpPr bwMode="auto">
            <a:xfrm>
              <a:off x="4316" y="2506"/>
              <a:ext cx="258" cy="4"/>
              <a:chOff x="8858" y="8364"/>
              <a:chExt cx="162" cy="6"/>
            </a:xfrm>
          </p:grpSpPr>
          <p:sp>
            <p:nvSpPr>
              <p:cNvPr id="598772" name="Rectangle 1375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73" name="Rectangle 1376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32" name="Group 1377"/>
            <p:cNvGrpSpPr>
              <a:grpSpLocks/>
            </p:cNvGrpSpPr>
            <p:nvPr/>
          </p:nvGrpSpPr>
          <p:grpSpPr bwMode="auto">
            <a:xfrm>
              <a:off x="4341" y="2414"/>
              <a:ext cx="199" cy="4"/>
              <a:chOff x="8874" y="8208"/>
              <a:chExt cx="125" cy="7"/>
            </a:xfrm>
          </p:grpSpPr>
          <p:sp>
            <p:nvSpPr>
              <p:cNvPr id="598775" name="Rectangle 1378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76" name="Rectangle 1379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38" name="Group 1380"/>
            <p:cNvGrpSpPr>
              <a:grpSpLocks/>
            </p:cNvGrpSpPr>
            <p:nvPr/>
          </p:nvGrpSpPr>
          <p:grpSpPr bwMode="auto">
            <a:xfrm>
              <a:off x="4367" y="2317"/>
              <a:ext cx="146" cy="3"/>
              <a:chOff x="8890" y="8046"/>
              <a:chExt cx="92" cy="5"/>
            </a:xfrm>
          </p:grpSpPr>
          <p:sp>
            <p:nvSpPr>
              <p:cNvPr id="598778" name="Rectangle 1381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79" name="Rectangle 1382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46" name="Group 1383"/>
            <p:cNvGrpSpPr>
              <a:grpSpLocks/>
            </p:cNvGrpSpPr>
            <p:nvPr/>
          </p:nvGrpSpPr>
          <p:grpSpPr bwMode="auto">
            <a:xfrm>
              <a:off x="4083" y="2977"/>
              <a:ext cx="639" cy="190"/>
              <a:chOff x="8712" y="9158"/>
              <a:chExt cx="401" cy="319"/>
            </a:xfrm>
          </p:grpSpPr>
          <p:sp>
            <p:nvSpPr>
              <p:cNvPr id="598781" name="Freeform 1384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82" name="Freeform 1385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47" name="Group 1386"/>
            <p:cNvGrpSpPr>
              <a:grpSpLocks/>
            </p:cNvGrpSpPr>
            <p:nvPr/>
          </p:nvGrpSpPr>
          <p:grpSpPr bwMode="auto">
            <a:xfrm>
              <a:off x="4155" y="2976"/>
              <a:ext cx="645" cy="187"/>
              <a:chOff x="8757" y="9155"/>
              <a:chExt cx="405" cy="315"/>
            </a:xfrm>
          </p:grpSpPr>
          <p:sp>
            <p:nvSpPr>
              <p:cNvPr id="598784" name="Freeform 1387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85" name="Freeform 1388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549" name="Group 1389"/>
            <p:cNvGrpSpPr>
              <a:grpSpLocks/>
            </p:cNvGrpSpPr>
            <p:nvPr/>
          </p:nvGrpSpPr>
          <p:grpSpPr bwMode="auto">
            <a:xfrm>
              <a:off x="4158" y="2833"/>
              <a:ext cx="519" cy="143"/>
              <a:chOff x="8759" y="8914"/>
              <a:chExt cx="326" cy="242"/>
            </a:xfrm>
          </p:grpSpPr>
          <p:sp>
            <p:nvSpPr>
              <p:cNvPr id="598787" name="Freeform 1390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88" name="Freeform 1391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635" name="Group 1392"/>
            <p:cNvGrpSpPr>
              <a:grpSpLocks/>
            </p:cNvGrpSpPr>
            <p:nvPr/>
          </p:nvGrpSpPr>
          <p:grpSpPr bwMode="auto">
            <a:xfrm>
              <a:off x="4241" y="2700"/>
              <a:ext cx="436" cy="135"/>
              <a:chOff x="8811" y="8690"/>
              <a:chExt cx="274" cy="228"/>
            </a:xfrm>
          </p:grpSpPr>
          <p:sp>
            <p:nvSpPr>
              <p:cNvPr id="598790" name="Freeform 1393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91" name="Freeform 1394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636" name="Group 1395"/>
            <p:cNvGrpSpPr>
              <a:grpSpLocks/>
            </p:cNvGrpSpPr>
            <p:nvPr/>
          </p:nvGrpSpPr>
          <p:grpSpPr bwMode="auto">
            <a:xfrm>
              <a:off x="4241" y="2590"/>
              <a:ext cx="366" cy="112"/>
              <a:chOff x="8811" y="8506"/>
              <a:chExt cx="230" cy="188"/>
            </a:xfrm>
          </p:grpSpPr>
          <p:sp>
            <p:nvSpPr>
              <p:cNvPr id="598793" name="Freeform 1396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94" name="Freeform 1397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638" name="Group 1398"/>
            <p:cNvGrpSpPr>
              <a:grpSpLocks/>
            </p:cNvGrpSpPr>
            <p:nvPr/>
          </p:nvGrpSpPr>
          <p:grpSpPr bwMode="auto">
            <a:xfrm>
              <a:off x="4313" y="2506"/>
              <a:ext cx="294" cy="88"/>
              <a:chOff x="8856" y="8364"/>
              <a:chExt cx="185" cy="148"/>
            </a:xfrm>
          </p:grpSpPr>
          <p:sp>
            <p:nvSpPr>
              <p:cNvPr id="598796" name="Freeform 1399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797" name="Freeform 1400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28" name="Group 1401"/>
            <p:cNvGrpSpPr>
              <a:grpSpLocks/>
            </p:cNvGrpSpPr>
            <p:nvPr/>
          </p:nvGrpSpPr>
          <p:grpSpPr bwMode="auto">
            <a:xfrm>
              <a:off x="4313" y="2415"/>
              <a:ext cx="231" cy="94"/>
              <a:chOff x="8856" y="8210"/>
              <a:chExt cx="145" cy="158"/>
            </a:xfrm>
          </p:grpSpPr>
          <p:sp>
            <p:nvSpPr>
              <p:cNvPr id="598799" name="Freeform 1402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00" name="Freeform 1403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29" name="Group 1404"/>
            <p:cNvGrpSpPr>
              <a:grpSpLocks/>
            </p:cNvGrpSpPr>
            <p:nvPr/>
          </p:nvGrpSpPr>
          <p:grpSpPr bwMode="auto">
            <a:xfrm>
              <a:off x="4368" y="2319"/>
              <a:ext cx="176" cy="98"/>
              <a:chOff x="8891" y="8048"/>
              <a:chExt cx="110" cy="165"/>
            </a:xfrm>
          </p:grpSpPr>
          <p:sp>
            <p:nvSpPr>
              <p:cNvPr id="598802" name="Freeform 1405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03" name="Freeform 1406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36" name="Group 1407"/>
            <p:cNvGrpSpPr>
              <a:grpSpLocks/>
            </p:cNvGrpSpPr>
            <p:nvPr/>
          </p:nvGrpSpPr>
          <p:grpSpPr bwMode="auto">
            <a:xfrm>
              <a:off x="4368" y="2228"/>
              <a:ext cx="117" cy="91"/>
              <a:chOff x="8891" y="7895"/>
              <a:chExt cx="73" cy="154"/>
            </a:xfrm>
          </p:grpSpPr>
          <p:sp>
            <p:nvSpPr>
              <p:cNvPr id="598805" name="Freeform 1408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06" name="Freeform 1409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41" name="Group 1410"/>
            <p:cNvGrpSpPr>
              <a:grpSpLocks/>
            </p:cNvGrpSpPr>
            <p:nvPr/>
          </p:nvGrpSpPr>
          <p:grpSpPr bwMode="auto">
            <a:xfrm>
              <a:off x="4394" y="2225"/>
              <a:ext cx="116" cy="95"/>
              <a:chOff x="8907" y="7891"/>
              <a:chExt cx="73" cy="160"/>
            </a:xfrm>
          </p:grpSpPr>
          <p:sp>
            <p:nvSpPr>
              <p:cNvPr id="598808" name="Freeform 1411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09" name="Freeform 1412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42" name="Group 1413"/>
            <p:cNvGrpSpPr>
              <a:grpSpLocks/>
            </p:cNvGrpSpPr>
            <p:nvPr/>
          </p:nvGrpSpPr>
          <p:grpSpPr bwMode="auto">
            <a:xfrm>
              <a:off x="4338" y="2319"/>
              <a:ext cx="169" cy="98"/>
              <a:chOff x="8872" y="8048"/>
              <a:chExt cx="106" cy="165"/>
            </a:xfrm>
          </p:grpSpPr>
          <p:sp>
            <p:nvSpPr>
              <p:cNvPr id="598811" name="Freeform 1414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12" name="Freeform 1415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45" name="Group 1416"/>
            <p:cNvGrpSpPr>
              <a:grpSpLocks/>
            </p:cNvGrpSpPr>
            <p:nvPr/>
          </p:nvGrpSpPr>
          <p:grpSpPr bwMode="auto">
            <a:xfrm>
              <a:off x="4338" y="2415"/>
              <a:ext cx="239" cy="95"/>
              <a:chOff x="8872" y="8210"/>
              <a:chExt cx="150" cy="160"/>
            </a:xfrm>
          </p:grpSpPr>
          <p:sp>
            <p:nvSpPr>
              <p:cNvPr id="598814" name="Freeform 1417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15" name="Freeform 1418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46" name="Group 1419"/>
            <p:cNvGrpSpPr>
              <a:grpSpLocks/>
            </p:cNvGrpSpPr>
            <p:nvPr/>
          </p:nvGrpSpPr>
          <p:grpSpPr bwMode="auto">
            <a:xfrm>
              <a:off x="4274" y="2506"/>
              <a:ext cx="303" cy="88"/>
              <a:chOff x="8832" y="8364"/>
              <a:chExt cx="190" cy="148"/>
            </a:xfrm>
          </p:grpSpPr>
          <p:sp>
            <p:nvSpPr>
              <p:cNvPr id="598817" name="Freeform 1420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18" name="Freeform 1421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47" name="Group 1422"/>
            <p:cNvGrpSpPr>
              <a:grpSpLocks/>
            </p:cNvGrpSpPr>
            <p:nvPr/>
          </p:nvGrpSpPr>
          <p:grpSpPr bwMode="auto">
            <a:xfrm>
              <a:off x="4274" y="2590"/>
              <a:ext cx="370" cy="112"/>
              <a:chOff x="8832" y="8506"/>
              <a:chExt cx="232" cy="188"/>
            </a:xfrm>
          </p:grpSpPr>
          <p:sp>
            <p:nvSpPr>
              <p:cNvPr id="598820" name="Freeform 1423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21" name="Freeform 1424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48" name="Group 1425"/>
            <p:cNvGrpSpPr>
              <a:grpSpLocks/>
            </p:cNvGrpSpPr>
            <p:nvPr/>
          </p:nvGrpSpPr>
          <p:grpSpPr bwMode="auto">
            <a:xfrm>
              <a:off x="4204" y="2700"/>
              <a:ext cx="440" cy="136"/>
              <a:chOff x="8788" y="8690"/>
              <a:chExt cx="276" cy="230"/>
            </a:xfrm>
          </p:grpSpPr>
          <p:sp>
            <p:nvSpPr>
              <p:cNvPr id="598823" name="Freeform 1426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24" name="Freeform 1427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48" name="Group 1428"/>
            <p:cNvGrpSpPr>
              <a:grpSpLocks/>
            </p:cNvGrpSpPr>
            <p:nvPr/>
          </p:nvGrpSpPr>
          <p:grpSpPr bwMode="auto">
            <a:xfrm>
              <a:off x="4204" y="2833"/>
              <a:ext cx="529" cy="143"/>
              <a:chOff x="8788" y="8914"/>
              <a:chExt cx="332" cy="242"/>
            </a:xfrm>
          </p:grpSpPr>
          <p:sp>
            <p:nvSpPr>
              <p:cNvPr id="598826" name="Freeform 1429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27" name="Freeform 1430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49" name="Group 1431"/>
            <p:cNvGrpSpPr>
              <a:grpSpLocks/>
            </p:cNvGrpSpPr>
            <p:nvPr/>
          </p:nvGrpSpPr>
          <p:grpSpPr bwMode="auto">
            <a:xfrm>
              <a:off x="4080" y="2220"/>
              <a:ext cx="317" cy="948"/>
              <a:chOff x="8710" y="7882"/>
              <a:chExt cx="199" cy="1597"/>
            </a:xfrm>
          </p:grpSpPr>
          <p:sp>
            <p:nvSpPr>
              <p:cNvPr id="598829" name="Freeform 1432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30" name="Freeform 1433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0" name="Group 1434"/>
            <p:cNvGrpSpPr>
              <a:grpSpLocks/>
            </p:cNvGrpSpPr>
            <p:nvPr/>
          </p:nvGrpSpPr>
          <p:grpSpPr bwMode="auto">
            <a:xfrm>
              <a:off x="4403" y="2220"/>
              <a:ext cx="91" cy="4"/>
              <a:chOff x="8907" y="7882"/>
              <a:chExt cx="57" cy="7"/>
            </a:xfrm>
          </p:grpSpPr>
          <p:sp>
            <p:nvSpPr>
              <p:cNvPr id="598832" name="Freeform 1435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33" name="Freeform 1436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1" name="Group 1437"/>
            <p:cNvGrpSpPr>
              <a:grpSpLocks/>
            </p:cNvGrpSpPr>
            <p:nvPr/>
          </p:nvGrpSpPr>
          <p:grpSpPr bwMode="auto">
            <a:xfrm>
              <a:off x="4466" y="2222"/>
              <a:ext cx="323" cy="942"/>
              <a:chOff x="8957" y="7885"/>
              <a:chExt cx="203" cy="1588"/>
            </a:xfrm>
          </p:grpSpPr>
          <p:sp>
            <p:nvSpPr>
              <p:cNvPr id="598835" name="Freeform 1438"/>
              <p:cNvSpPr>
                <a:spLocks/>
              </p:cNvSpPr>
              <p:nvPr/>
            </p:nvSpPr>
            <p:spPr bwMode="auto">
              <a:xfrm>
                <a:off x="8959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36" name="Freeform 1439"/>
              <p:cNvSpPr>
                <a:spLocks/>
              </p:cNvSpPr>
              <p:nvPr/>
            </p:nvSpPr>
            <p:spPr bwMode="auto">
              <a:xfrm>
                <a:off x="8957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2" name="Group 1440"/>
            <p:cNvGrpSpPr>
              <a:grpSpLocks/>
            </p:cNvGrpSpPr>
            <p:nvPr/>
          </p:nvGrpSpPr>
          <p:grpSpPr bwMode="auto">
            <a:xfrm>
              <a:off x="4430" y="2213"/>
              <a:ext cx="17" cy="6"/>
              <a:chOff x="8924" y="7870"/>
              <a:chExt cx="11" cy="10"/>
            </a:xfrm>
          </p:grpSpPr>
          <p:sp>
            <p:nvSpPr>
              <p:cNvPr id="598838" name="Freeform 1441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39" name="Freeform 1442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840" name="Freeform 1443"/>
            <p:cNvSpPr>
              <a:spLocks/>
            </p:cNvSpPr>
            <p:nvPr/>
          </p:nvSpPr>
          <p:spPr bwMode="auto">
            <a:xfrm>
              <a:off x="4430" y="2213"/>
              <a:ext cx="17" cy="6"/>
            </a:xfrm>
            <a:custGeom>
              <a:avLst/>
              <a:gdLst>
                <a:gd name="T0" fmla="*/ 399 w 11"/>
                <a:gd name="T1" fmla="*/ 1 h 10"/>
                <a:gd name="T2" fmla="*/ 1726 w 11"/>
                <a:gd name="T3" fmla="*/ 1 h 10"/>
                <a:gd name="T4" fmla="*/ 1827 w 11"/>
                <a:gd name="T5" fmla="*/ 1 h 10"/>
                <a:gd name="T6" fmla="*/ 1827 w 11"/>
                <a:gd name="T7" fmla="*/ 1 h 10"/>
                <a:gd name="T8" fmla="*/ 1827 w 11"/>
                <a:gd name="T9" fmla="*/ 1 h 10"/>
                <a:gd name="T10" fmla="*/ 1827 w 11"/>
                <a:gd name="T11" fmla="*/ 1 h 10"/>
                <a:gd name="T12" fmla="*/ 2018 w 11"/>
                <a:gd name="T13" fmla="*/ 1 h 10"/>
                <a:gd name="T14" fmla="*/ 2018 w 11"/>
                <a:gd name="T15" fmla="*/ 1 h 10"/>
                <a:gd name="T16" fmla="*/ 2018 w 11"/>
                <a:gd name="T17" fmla="*/ 1 h 10"/>
                <a:gd name="T18" fmla="*/ 2018 w 11"/>
                <a:gd name="T19" fmla="*/ 1 h 10"/>
                <a:gd name="T20" fmla="*/ 2018 w 11"/>
                <a:gd name="T21" fmla="*/ 1 h 10"/>
                <a:gd name="T22" fmla="*/ 2018 w 11"/>
                <a:gd name="T23" fmla="*/ 1 h 10"/>
                <a:gd name="T24" fmla="*/ 2018 w 11"/>
                <a:gd name="T25" fmla="*/ 1 h 10"/>
                <a:gd name="T26" fmla="*/ 2018 w 11"/>
                <a:gd name="T27" fmla="*/ 1 h 10"/>
                <a:gd name="T28" fmla="*/ 2018 w 11"/>
                <a:gd name="T29" fmla="*/ 1 h 10"/>
                <a:gd name="T30" fmla="*/ 2018 w 11"/>
                <a:gd name="T31" fmla="*/ 1 h 10"/>
                <a:gd name="T32" fmla="*/ 2018 w 11"/>
                <a:gd name="T33" fmla="*/ 1 h 10"/>
                <a:gd name="T34" fmla="*/ 2018 w 11"/>
                <a:gd name="T35" fmla="*/ 1 h 10"/>
                <a:gd name="T36" fmla="*/ 1827 w 11"/>
                <a:gd name="T37" fmla="*/ 1 h 10"/>
                <a:gd name="T38" fmla="*/ 1827 w 11"/>
                <a:gd name="T39" fmla="*/ 1 h 10"/>
                <a:gd name="T40" fmla="*/ 1827 w 11"/>
                <a:gd name="T41" fmla="*/ 1 h 10"/>
                <a:gd name="T42" fmla="*/ 1827 w 11"/>
                <a:gd name="T43" fmla="*/ 0 h 10"/>
                <a:gd name="T44" fmla="*/ 1726 w 11"/>
                <a:gd name="T45" fmla="*/ 0 h 10"/>
                <a:gd name="T46" fmla="*/ 399 w 11"/>
                <a:gd name="T47" fmla="*/ 0 h 10"/>
                <a:gd name="T48" fmla="*/ 399 w 11"/>
                <a:gd name="T49" fmla="*/ 0 h 10"/>
                <a:gd name="T50" fmla="*/ 258 w 11"/>
                <a:gd name="T51" fmla="*/ 1 h 10"/>
                <a:gd name="T52" fmla="*/ 258 w 11"/>
                <a:gd name="T53" fmla="*/ 1 h 10"/>
                <a:gd name="T54" fmla="*/ 258 w 11"/>
                <a:gd name="T55" fmla="*/ 1 h 10"/>
                <a:gd name="T56" fmla="*/ 258 w 11"/>
                <a:gd name="T57" fmla="*/ 1 h 10"/>
                <a:gd name="T58" fmla="*/ 258 w 11"/>
                <a:gd name="T59" fmla="*/ 1 h 10"/>
                <a:gd name="T60" fmla="*/ 0 w 11"/>
                <a:gd name="T61" fmla="*/ 1 h 10"/>
                <a:gd name="T62" fmla="*/ 0 w 11"/>
                <a:gd name="T63" fmla="*/ 1 h 10"/>
                <a:gd name="T64" fmla="*/ 0 w 11"/>
                <a:gd name="T65" fmla="*/ 1 h 10"/>
                <a:gd name="T66" fmla="*/ 0 w 11"/>
                <a:gd name="T67" fmla="*/ 1 h 10"/>
                <a:gd name="T68" fmla="*/ 0 w 11"/>
                <a:gd name="T69" fmla="*/ 1 h 10"/>
                <a:gd name="T70" fmla="*/ 0 w 11"/>
                <a:gd name="T71" fmla="*/ 1 h 10"/>
                <a:gd name="T72" fmla="*/ 0 w 11"/>
                <a:gd name="T73" fmla="*/ 1 h 10"/>
                <a:gd name="T74" fmla="*/ 0 w 11"/>
                <a:gd name="T75" fmla="*/ 1 h 10"/>
                <a:gd name="T76" fmla="*/ 258 w 11"/>
                <a:gd name="T77" fmla="*/ 1 h 10"/>
                <a:gd name="T78" fmla="*/ 258 w 11"/>
                <a:gd name="T79" fmla="*/ 1 h 10"/>
                <a:gd name="T80" fmla="*/ 258 w 11"/>
                <a:gd name="T81" fmla="*/ 1 h 10"/>
                <a:gd name="T82" fmla="*/ 258 w 11"/>
                <a:gd name="T83" fmla="*/ 1 h 10"/>
                <a:gd name="T84" fmla="*/ 258 w 11"/>
                <a:gd name="T85" fmla="*/ 1 h 10"/>
                <a:gd name="T86" fmla="*/ 399 w 11"/>
                <a:gd name="T87" fmla="*/ 1 h 10"/>
                <a:gd name="T88" fmla="*/ 399 w 11"/>
                <a:gd name="T89" fmla="*/ 1 h 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10"/>
                <a:gd name="T137" fmla="*/ 11 w 11"/>
                <a:gd name="T138" fmla="*/ 10 h 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10">
                  <a:moveTo>
                    <a:pt x="2" y="10"/>
                  </a:move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453" name="Group 1444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8842" name="Freeform 1445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43" name="Freeform 1446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4" name="Group 1447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8845" name="Freeform 1448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46" name="Freeform 1449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5" name="Group 1450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8848" name="Freeform 1451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517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49" name="Freeform 1452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6" name="Group 1453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8851" name="Freeform 1454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719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52" name="Freeform 1455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7" name="Group 1456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8854" name="Freeform 1457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A1D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55" name="Freeform 1458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8" name="Group 1459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8857" name="Freeform 1460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023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58" name="Freeform 1461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59" name="Group 1462"/>
            <p:cNvGrpSpPr>
              <a:grpSpLocks/>
            </p:cNvGrpSpPr>
            <p:nvPr/>
          </p:nvGrpSpPr>
          <p:grpSpPr bwMode="auto">
            <a:xfrm>
              <a:off x="4414" y="2181"/>
              <a:ext cx="3" cy="32"/>
              <a:chOff x="8914" y="7816"/>
              <a:chExt cx="2" cy="54"/>
            </a:xfrm>
          </p:grpSpPr>
          <p:sp>
            <p:nvSpPr>
              <p:cNvPr id="598860" name="Freeform 1463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428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61" name="Freeform 1464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60" name="Group 1465"/>
            <p:cNvGrpSpPr>
              <a:grpSpLocks/>
            </p:cNvGrpSpPr>
            <p:nvPr/>
          </p:nvGrpSpPr>
          <p:grpSpPr bwMode="auto">
            <a:xfrm>
              <a:off x="4414" y="2079"/>
              <a:ext cx="3" cy="134"/>
              <a:chOff x="8914" y="7645"/>
              <a:chExt cx="2" cy="225"/>
            </a:xfrm>
          </p:grpSpPr>
          <p:sp>
            <p:nvSpPr>
              <p:cNvPr id="598863" name="Freeform 1466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282D2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64" name="Freeform 1467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61" name="Group 1468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866" name="Freeform 1469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67" name="Freeform 1470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63" name="Group 1471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869" name="Freeform 1472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3439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70" name="Freeform 1473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871" name="Freeform 1474"/>
            <p:cNvSpPr>
              <a:spLocks/>
            </p:cNvSpPr>
            <p:nvPr/>
          </p:nvSpPr>
          <p:spPr bwMode="auto">
            <a:xfrm>
              <a:off x="4419" y="2078"/>
              <a:ext cx="1" cy="136"/>
            </a:xfrm>
            <a:custGeom>
              <a:avLst/>
              <a:gdLst>
                <a:gd name="T0" fmla="*/ 0 w 1"/>
                <a:gd name="T1" fmla="*/ 1 h 229"/>
                <a:gd name="T2" fmla="*/ 0 w 1"/>
                <a:gd name="T3" fmla="*/ 1 h 229"/>
                <a:gd name="T4" fmla="*/ 0 w 1"/>
                <a:gd name="T5" fmla="*/ 1 h 229"/>
                <a:gd name="T6" fmla="*/ 0 w 1"/>
                <a:gd name="T7" fmla="*/ 1 h 229"/>
                <a:gd name="T8" fmla="*/ 0 w 1"/>
                <a:gd name="T9" fmla="*/ 1 h 229"/>
                <a:gd name="T10" fmla="*/ 0 w 1"/>
                <a:gd name="T11" fmla="*/ 0 h 229"/>
                <a:gd name="T12" fmla="*/ 0 w 1"/>
                <a:gd name="T13" fmla="*/ 0 h 229"/>
                <a:gd name="T14" fmla="*/ 0 w 1"/>
                <a:gd name="T15" fmla="*/ 0 h 229"/>
                <a:gd name="T16" fmla="*/ 0 w 1"/>
                <a:gd name="T17" fmla="*/ 0 h 229"/>
                <a:gd name="T18" fmla="*/ 0 w 1"/>
                <a:gd name="T19" fmla="*/ 1 h 229"/>
                <a:gd name="T20" fmla="*/ 0 w 1"/>
                <a:gd name="T21" fmla="*/ 1 h 229"/>
                <a:gd name="T22" fmla="*/ 0 w 1"/>
                <a:gd name="T23" fmla="*/ 1 h 229"/>
                <a:gd name="T24" fmla="*/ 0 w 1"/>
                <a:gd name="T25" fmla="*/ 1 h 229"/>
                <a:gd name="T26" fmla="*/ 0 w 1"/>
                <a:gd name="T27" fmla="*/ 1 h 229"/>
                <a:gd name="T28" fmla="*/ 0 w 1"/>
                <a:gd name="T29" fmla="*/ 1 h 229"/>
                <a:gd name="T30" fmla="*/ 0 w 1"/>
                <a:gd name="T31" fmla="*/ 1 h 229"/>
                <a:gd name="T32" fmla="*/ 0 w 1"/>
                <a:gd name="T33" fmla="*/ 1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9"/>
                <a:gd name="T53" fmla="*/ 1 w 1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9">
                  <a:moveTo>
                    <a:pt x="0" y="22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468" name="Group 1475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873" name="Freeform 1476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3C424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74" name="Freeform 1477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69" name="Group 1478"/>
            <p:cNvGrpSpPr>
              <a:grpSpLocks/>
            </p:cNvGrpSpPr>
            <p:nvPr/>
          </p:nvGrpSpPr>
          <p:grpSpPr bwMode="auto">
            <a:xfrm>
              <a:off x="4419" y="2077"/>
              <a:ext cx="3" cy="137"/>
              <a:chOff x="8917" y="7641"/>
              <a:chExt cx="2" cy="231"/>
            </a:xfrm>
          </p:grpSpPr>
          <p:sp>
            <p:nvSpPr>
              <p:cNvPr id="598876" name="Freeform 1479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2484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77" name="Freeform 1480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0" name="Group 1481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879" name="Freeform 148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74D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80" name="Freeform 1483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1" name="Group 1484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882" name="Freeform 1485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D525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83" name="Freeform 1486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2" name="Group 148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885" name="Freeform 148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2565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86" name="Freeform 148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3" name="Group 1490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888" name="Freeform 1491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85E6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89" name="Freeform 1492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4" name="Group 1493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891" name="Freeform 1494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B626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92" name="Freeform 149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5" name="Group 1496"/>
            <p:cNvGrpSpPr>
              <a:grpSpLocks/>
            </p:cNvGrpSpPr>
            <p:nvPr/>
          </p:nvGrpSpPr>
          <p:grpSpPr bwMode="auto">
            <a:xfrm>
              <a:off x="4428" y="2077"/>
              <a:ext cx="2" cy="142"/>
              <a:chOff x="8923" y="7641"/>
              <a:chExt cx="1" cy="239"/>
            </a:xfrm>
          </p:grpSpPr>
          <p:sp>
            <p:nvSpPr>
              <p:cNvPr id="598894" name="Freeform 1497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95" name="Freeform 1498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896" name="Freeform 1499"/>
            <p:cNvSpPr>
              <a:spLocks/>
            </p:cNvSpPr>
            <p:nvPr/>
          </p:nvSpPr>
          <p:spPr bwMode="auto">
            <a:xfrm>
              <a:off x="4430" y="2077"/>
              <a:ext cx="1" cy="142"/>
            </a:xfrm>
            <a:custGeom>
              <a:avLst/>
              <a:gdLst>
                <a:gd name="T0" fmla="*/ 0 w 1"/>
                <a:gd name="T1" fmla="*/ 1 h 239"/>
                <a:gd name="T2" fmla="*/ 0 w 1"/>
                <a:gd name="T3" fmla="*/ 1 h 239"/>
                <a:gd name="T4" fmla="*/ 0 w 1"/>
                <a:gd name="T5" fmla="*/ 1 h 239"/>
                <a:gd name="T6" fmla="*/ 0 w 1"/>
                <a:gd name="T7" fmla="*/ 0 h 239"/>
                <a:gd name="T8" fmla="*/ 0 w 1"/>
                <a:gd name="T9" fmla="*/ 0 h 239"/>
                <a:gd name="T10" fmla="*/ 0 w 1"/>
                <a:gd name="T11" fmla="*/ 0 h 239"/>
                <a:gd name="T12" fmla="*/ 0 w 1"/>
                <a:gd name="T13" fmla="*/ 0 h 239"/>
                <a:gd name="T14" fmla="*/ 0 w 1"/>
                <a:gd name="T15" fmla="*/ 0 h 239"/>
                <a:gd name="T16" fmla="*/ 0 w 1"/>
                <a:gd name="T17" fmla="*/ 1 h 239"/>
                <a:gd name="T18" fmla="*/ 0 w 1"/>
                <a:gd name="T19" fmla="*/ 1 h 239"/>
                <a:gd name="T20" fmla="*/ 0 w 1"/>
                <a:gd name="T21" fmla="*/ 1 h 239"/>
                <a:gd name="T22" fmla="*/ 0 w 1"/>
                <a:gd name="T23" fmla="*/ 1 h 239"/>
                <a:gd name="T24" fmla="*/ 0 w 1"/>
                <a:gd name="T25" fmla="*/ 1 h 239"/>
                <a:gd name="T26" fmla="*/ 0 w 1"/>
                <a:gd name="T27" fmla="*/ 1 h 239"/>
                <a:gd name="T28" fmla="*/ 0 w 1"/>
                <a:gd name="T29" fmla="*/ 1 h 239"/>
                <a:gd name="T30" fmla="*/ 0 w 1"/>
                <a:gd name="T31" fmla="*/ 1 h 239"/>
                <a:gd name="T32" fmla="*/ 0 w 1"/>
                <a:gd name="T33" fmla="*/ 1 h 239"/>
                <a:gd name="T34" fmla="*/ 0 w 1"/>
                <a:gd name="T35" fmla="*/ 1 h 239"/>
                <a:gd name="T36" fmla="*/ 0 w 1"/>
                <a:gd name="T37" fmla="*/ 1 h 239"/>
                <a:gd name="T38" fmla="*/ 0 w 1"/>
                <a:gd name="T39" fmla="*/ 1 h 2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239"/>
                <a:gd name="T62" fmla="*/ 1 w 1"/>
                <a:gd name="T63" fmla="*/ 239 h 2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239">
                  <a:moveTo>
                    <a:pt x="0" y="23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476" name="Group 1500"/>
            <p:cNvGrpSpPr>
              <a:grpSpLocks/>
            </p:cNvGrpSpPr>
            <p:nvPr/>
          </p:nvGrpSpPr>
          <p:grpSpPr bwMode="auto">
            <a:xfrm>
              <a:off x="4430" y="2077"/>
              <a:ext cx="3" cy="142"/>
              <a:chOff x="8924" y="7641"/>
              <a:chExt cx="2" cy="239"/>
            </a:xfrm>
          </p:grpSpPr>
          <p:sp>
            <p:nvSpPr>
              <p:cNvPr id="598898" name="Freeform 1501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6B737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899" name="Freeform 1502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7" name="Group 1503"/>
            <p:cNvGrpSpPr>
              <a:grpSpLocks/>
            </p:cNvGrpSpPr>
            <p:nvPr/>
          </p:nvGrpSpPr>
          <p:grpSpPr bwMode="auto">
            <a:xfrm>
              <a:off x="4430" y="2077"/>
              <a:ext cx="6" cy="142"/>
              <a:chOff x="8924" y="7641"/>
              <a:chExt cx="4" cy="239"/>
            </a:xfrm>
          </p:grpSpPr>
          <p:sp>
            <p:nvSpPr>
              <p:cNvPr id="598901" name="Freeform 1504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6F78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02" name="Freeform 1505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478" name="Group 1506"/>
            <p:cNvGrpSpPr>
              <a:grpSpLocks/>
            </p:cNvGrpSpPr>
            <p:nvPr/>
          </p:nvGrpSpPr>
          <p:grpSpPr bwMode="auto">
            <a:xfrm>
              <a:off x="4433" y="2064"/>
              <a:ext cx="3" cy="155"/>
              <a:chOff x="8926" y="7619"/>
              <a:chExt cx="2" cy="261"/>
            </a:xfrm>
          </p:grpSpPr>
          <p:sp>
            <p:nvSpPr>
              <p:cNvPr id="598904" name="Freeform 1507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47D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05" name="Freeform 1508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06" name="Freeform 1509"/>
            <p:cNvSpPr>
              <a:spLocks/>
            </p:cNvSpPr>
            <p:nvPr/>
          </p:nvSpPr>
          <p:spPr bwMode="auto">
            <a:xfrm>
              <a:off x="4436" y="2064"/>
              <a:ext cx="2" cy="155"/>
            </a:xfrm>
            <a:custGeom>
              <a:avLst/>
              <a:gdLst>
                <a:gd name="T0" fmla="*/ 0 w 2"/>
                <a:gd name="T1" fmla="*/ 1 h 261"/>
                <a:gd name="T2" fmla="*/ 0 w 2"/>
                <a:gd name="T3" fmla="*/ 1 h 261"/>
                <a:gd name="T4" fmla="*/ 0 w 2"/>
                <a:gd name="T5" fmla="*/ 1 h 261"/>
                <a:gd name="T6" fmla="*/ 0 w 2"/>
                <a:gd name="T7" fmla="*/ 1 h 261"/>
                <a:gd name="T8" fmla="*/ 0 w 2"/>
                <a:gd name="T9" fmla="*/ 1 h 261"/>
                <a:gd name="T10" fmla="*/ 0 w 2"/>
                <a:gd name="T11" fmla="*/ 0 h 261"/>
                <a:gd name="T12" fmla="*/ 0 w 2"/>
                <a:gd name="T13" fmla="*/ 0 h 261"/>
                <a:gd name="T14" fmla="*/ 0 w 2"/>
                <a:gd name="T15" fmla="*/ 0 h 261"/>
                <a:gd name="T16" fmla="*/ 0 w 2"/>
                <a:gd name="T17" fmla="*/ 0 h 261"/>
                <a:gd name="T18" fmla="*/ 0 w 2"/>
                <a:gd name="T19" fmla="*/ 0 h 261"/>
                <a:gd name="T20" fmla="*/ 0 w 2"/>
                <a:gd name="T21" fmla="*/ 1 h 261"/>
                <a:gd name="T22" fmla="*/ 0 w 2"/>
                <a:gd name="T23" fmla="*/ 1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61"/>
                <a:gd name="T38" fmla="*/ 2 w 2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61">
                  <a:moveTo>
                    <a:pt x="0" y="261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479" name="Group 1510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8908" name="Freeform 1511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09" name="Freeform 1512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52" name="Group 1513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8911" name="Freeform 1514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48A8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12" name="Freeform 1515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53" name="Group 1516"/>
            <p:cNvGrpSpPr>
              <a:grpSpLocks/>
            </p:cNvGrpSpPr>
            <p:nvPr/>
          </p:nvGrpSpPr>
          <p:grpSpPr bwMode="auto">
            <a:xfrm>
              <a:off x="4438" y="2064"/>
              <a:ext cx="3" cy="155"/>
              <a:chOff x="8929" y="7619"/>
              <a:chExt cx="2" cy="261"/>
            </a:xfrm>
          </p:grpSpPr>
          <p:sp>
            <p:nvSpPr>
              <p:cNvPr id="598914" name="Freeform 1517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E95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15" name="Freeform 1518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54" name="Group 1519"/>
            <p:cNvGrpSpPr>
              <a:grpSpLocks/>
            </p:cNvGrpSpPr>
            <p:nvPr/>
          </p:nvGrpSpPr>
          <p:grpSpPr bwMode="auto">
            <a:xfrm>
              <a:off x="4441" y="2077"/>
              <a:ext cx="3" cy="142"/>
              <a:chOff x="8931" y="7641"/>
              <a:chExt cx="2" cy="239"/>
            </a:xfrm>
          </p:grpSpPr>
          <p:sp>
            <p:nvSpPr>
              <p:cNvPr id="598917" name="Freeform 1520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A0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18" name="Freeform 1521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55" name="Group 1522"/>
            <p:cNvGrpSpPr>
              <a:grpSpLocks/>
            </p:cNvGrpSpPr>
            <p:nvPr/>
          </p:nvGrpSpPr>
          <p:grpSpPr bwMode="auto">
            <a:xfrm>
              <a:off x="4444" y="2077"/>
              <a:ext cx="3" cy="142"/>
              <a:chOff x="8933" y="7641"/>
              <a:chExt cx="2" cy="239"/>
            </a:xfrm>
          </p:grpSpPr>
          <p:sp>
            <p:nvSpPr>
              <p:cNvPr id="598920" name="Freeform 1523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1A6A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21" name="Freeform 1524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59" name="Group 1525"/>
            <p:cNvGrpSpPr>
              <a:grpSpLocks/>
            </p:cNvGrpSpPr>
            <p:nvPr/>
          </p:nvGrpSpPr>
          <p:grpSpPr bwMode="auto">
            <a:xfrm>
              <a:off x="4447" y="2077"/>
              <a:ext cx="4" cy="142"/>
              <a:chOff x="8935" y="7641"/>
              <a:chExt cx="2" cy="239"/>
            </a:xfrm>
          </p:grpSpPr>
          <p:sp>
            <p:nvSpPr>
              <p:cNvPr id="598923" name="Freeform 1526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7AB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24" name="Freeform 1527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25" name="Freeform 1528"/>
            <p:cNvSpPr>
              <a:spLocks/>
            </p:cNvSpPr>
            <p:nvPr/>
          </p:nvSpPr>
          <p:spPr bwMode="auto">
            <a:xfrm>
              <a:off x="4451" y="2077"/>
              <a:ext cx="1" cy="137"/>
            </a:xfrm>
            <a:custGeom>
              <a:avLst/>
              <a:gdLst>
                <a:gd name="T0" fmla="*/ 0 w 1"/>
                <a:gd name="T1" fmla="*/ 1 h 231"/>
                <a:gd name="T2" fmla="*/ 0 w 1"/>
                <a:gd name="T3" fmla="*/ 0 h 231"/>
                <a:gd name="T4" fmla="*/ 0 w 1"/>
                <a:gd name="T5" fmla="*/ 0 h 231"/>
                <a:gd name="T6" fmla="*/ 0 w 1"/>
                <a:gd name="T7" fmla="*/ 0 h 231"/>
                <a:gd name="T8" fmla="*/ 0 w 1"/>
                <a:gd name="T9" fmla="*/ 1 h 231"/>
                <a:gd name="T10" fmla="*/ 0 w 1"/>
                <a:gd name="T11" fmla="*/ 1 h 231"/>
                <a:gd name="T12" fmla="*/ 0 w 1"/>
                <a:gd name="T13" fmla="*/ 1 h 231"/>
                <a:gd name="T14" fmla="*/ 0 w 1"/>
                <a:gd name="T15" fmla="*/ 1 h 231"/>
                <a:gd name="T16" fmla="*/ 0 w 1"/>
                <a:gd name="T17" fmla="*/ 1 h 231"/>
                <a:gd name="T18" fmla="*/ 0 w 1"/>
                <a:gd name="T19" fmla="*/ 1 h 231"/>
                <a:gd name="T20" fmla="*/ 0 w 1"/>
                <a:gd name="T21" fmla="*/ 1 h 231"/>
                <a:gd name="T22" fmla="*/ 0 w 1"/>
                <a:gd name="T23" fmla="*/ 1 h 231"/>
                <a:gd name="T24" fmla="*/ 0 w 1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231"/>
                <a:gd name="T41" fmla="*/ 1 w 1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762" name="Group 1529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8927" name="Freeform 1530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7BD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28" name="Freeform 1531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65" name="Group 1532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8930" name="Freeform 1533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CC1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31" name="Freeform 1534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32" name="Freeform 1535"/>
            <p:cNvSpPr>
              <a:spLocks/>
            </p:cNvSpPr>
            <p:nvPr/>
          </p:nvSpPr>
          <p:spPr bwMode="auto">
            <a:xfrm>
              <a:off x="445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0 h 231"/>
                <a:gd name="T4" fmla="*/ 0 w 2"/>
                <a:gd name="T5" fmla="*/ 0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w 2"/>
                <a:gd name="T27" fmla="*/ 1 h 231"/>
                <a:gd name="T28" fmla="*/ 0 w 2"/>
                <a:gd name="T29" fmla="*/ 1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31"/>
                <a:gd name="T47" fmla="*/ 2 w 2"/>
                <a:gd name="T48" fmla="*/ 231 h 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768" name="Group 1536"/>
            <p:cNvGrpSpPr>
              <a:grpSpLocks/>
            </p:cNvGrpSpPr>
            <p:nvPr/>
          </p:nvGrpSpPr>
          <p:grpSpPr bwMode="auto">
            <a:xfrm>
              <a:off x="4452" y="2077"/>
              <a:ext cx="3" cy="137"/>
              <a:chOff x="8938" y="7641"/>
              <a:chExt cx="2" cy="231"/>
            </a:xfrm>
          </p:grpSpPr>
          <p:sp>
            <p:nvSpPr>
              <p:cNvPr id="598934" name="Freeform 1537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C4C7C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35" name="Freeform 1538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71" name="Group 1539"/>
            <p:cNvGrpSpPr>
              <a:grpSpLocks/>
            </p:cNvGrpSpPr>
            <p:nvPr/>
          </p:nvGrpSpPr>
          <p:grpSpPr bwMode="auto">
            <a:xfrm>
              <a:off x="4452" y="2078"/>
              <a:ext cx="7" cy="136"/>
              <a:chOff x="8938" y="7643"/>
              <a:chExt cx="4" cy="229"/>
            </a:xfrm>
          </p:grpSpPr>
          <p:sp>
            <p:nvSpPr>
              <p:cNvPr id="598937" name="Freeform 1540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9CB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38" name="Freeform 1541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74" name="Group 1542"/>
            <p:cNvGrpSpPr>
              <a:grpSpLocks/>
            </p:cNvGrpSpPr>
            <p:nvPr/>
          </p:nvGrpSpPr>
          <p:grpSpPr bwMode="auto">
            <a:xfrm>
              <a:off x="4455" y="2078"/>
              <a:ext cx="4" cy="136"/>
              <a:chOff x="8940" y="7643"/>
              <a:chExt cx="2" cy="229"/>
            </a:xfrm>
          </p:grpSpPr>
          <p:sp>
            <p:nvSpPr>
              <p:cNvPr id="598940" name="Freeform 1543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FD0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41" name="Freeform 1544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42" name="Freeform 1545"/>
            <p:cNvSpPr>
              <a:spLocks/>
            </p:cNvSpPr>
            <p:nvPr/>
          </p:nvSpPr>
          <p:spPr bwMode="auto">
            <a:xfrm>
              <a:off x="445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0 h 227"/>
                <a:gd name="T4" fmla="*/ 0 w 1"/>
                <a:gd name="T5" fmla="*/ 0 h 227"/>
                <a:gd name="T6" fmla="*/ 0 w 1"/>
                <a:gd name="T7" fmla="*/ 0 h 227"/>
                <a:gd name="T8" fmla="*/ 0 w 1"/>
                <a:gd name="T9" fmla="*/ 1 h 227"/>
                <a:gd name="T10" fmla="*/ 0 w 1"/>
                <a:gd name="T11" fmla="*/ 1 h 227"/>
                <a:gd name="T12" fmla="*/ 0 w 1"/>
                <a:gd name="T13" fmla="*/ 1 h 227"/>
                <a:gd name="T14" fmla="*/ 0 w 1"/>
                <a:gd name="T15" fmla="*/ 1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w 1"/>
                <a:gd name="T29" fmla="*/ 1 h 227"/>
                <a:gd name="T30" fmla="*/ 0 w 1"/>
                <a:gd name="T31" fmla="*/ 1 h 227"/>
                <a:gd name="T32" fmla="*/ 0 w 1"/>
                <a:gd name="T33" fmla="*/ 1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7"/>
                <a:gd name="T53" fmla="*/ 1 w 1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7">
                  <a:moveTo>
                    <a:pt x="0" y="227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26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777" name="Group 1546"/>
            <p:cNvGrpSpPr>
              <a:grpSpLocks/>
            </p:cNvGrpSpPr>
            <p:nvPr/>
          </p:nvGrpSpPr>
          <p:grpSpPr bwMode="auto">
            <a:xfrm>
              <a:off x="4459" y="2078"/>
              <a:ext cx="1" cy="135"/>
              <a:chOff x="8942" y="7643"/>
              <a:chExt cx="1" cy="227"/>
            </a:xfrm>
          </p:grpSpPr>
          <p:sp>
            <p:nvSpPr>
              <p:cNvPr id="598944" name="Freeform 1547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DADAD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45" name="Freeform 1548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80" name="Group 1549"/>
            <p:cNvGrpSpPr>
              <a:grpSpLocks/>
            </p:cNvGrpSpPr>
            <p:nvPr/>
          </p:nvGrpSpPr>
          <p:grpSpPr bwMode="auto">
            <a:xfrm>
              <a:off x="4459" y="2079"/>
              <a:ext cx="1" cy="134"/>
              <a:chOff x="8942" y="7645"/>
              <a:chExt cx="1" cy="225"/>
            </a:xfrm>
          </p:grpSpPr>
          <p:sp>
            <p:nvSpPr>
              <p:cNvPr id="598947" name="Freeform 1550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DFDEE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48" name="Freeform 1551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83" name="Group 1552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8950" name="Freeform 1553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0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51" name="Freeform 1554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24" name="Group 1555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8953" name="Freeform 1556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4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54" name="Freeform 1557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25" name="Group 1558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8956" name="Freeform 1559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BEA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57" name="Freeform 1560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26" name="Group 1561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8959" name="Freeform 1562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0EF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60" name="Freeform 1563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27" name="Group 1564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8962" name="Freeform 1565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F4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63" name="Freeform 1566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28" name="Group 1567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8965" name="Freeform 1568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AF9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66" name="Freeform 1569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67" name="Freeform 1570"/>
            <p:cNvSpPr>
              <a:spLocks/>
            </p:cNvSpPr>
            <p:nvPr/>
          </p:nvSpPr>
          <p:spPr bwMode="auto">
            <a:xfrm>
              <a:off x="4470" y="2181"/>
              <a:ext cx="1" cy="32"/>
            </a:xfrm>
            <a:custGeom>
              <a:avLst/>
              <a:gdLst>
                <a:gd name="T0" fmla="*/ 0 w 1"/>
                <a:gd name="T1" fmla="*/ 1 h 54"/>
                <a:gd name="T2" fmla="*/ 0 w 1"/>
                <a:gd name="T3" fmla="*/ 0 h 54"/>
                <a:gd name="T4" fmla="*/ 0 w 1"/>
                <a:gd name="T5" fmla="*/ 0 h 54"/>
                <a:gd name="T6" fmla="*/ 0 w 1"/>
                <a:gd name="T7" fmla="*/ 1 h 54"/>
                <a:gd name="T8" fmla="*/ 0 w 1"/>
                <a:gd name="T9" fmla="*/ 1 h 54"/>
                <a:gd name="T10" fmla="*/ 0 w 1"/>
                <a:gd name="T11" fmla="*/ 1 h 54"/>
                <a:gd name="T12" fmla="*/ 0 w 1"/>
                <a:gd name="T13" fmla="*/ 1 h 54"/>
                <a:gd name="T14" fmla="*/ 0 w 1"/>
                <a:gd name="T15" fmla="*/ 1 h 54"/>
                <a:gd name="T16" fmla="*/ 0 w 1"/>
                <a:gd name="T17" fmla="*/ 1 h 54"/>
                <a:gd name="T18" fmla="*/ 0 w 1"/>
                <a:gd name="T19" fmla="*/ 1 h 54"/>
                <a:gd name="T20" fmla="*/ 0 w 1"/>
                <a:gd name="T21" fmla="*/ 1 h 54"/>
                <a:gd name="T22" fmla="*/ 0 w 1"/>
                <a:gd name="T23" fmla="*/ 1 h 54"/>
                <a:gd name="T24" fmla="*/ 0 w 1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54"/>
                <a:gd name="T41" fmla="*/ 1 w 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54">
                  <a:moveTo>
                    <a:pt x="0" y="5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968" name="Freeform 1571"/>
            <p:cNvSpPr>
              <a:spLocks/>
            </p:cNvSpPr>
            <p:nvPr/>
          </p:nvSpPr>
          <p:spPr bwMode="auto">
            <a:xfrm>
              <a:off x="4417" y="2079"/>
              <a:ext cx="2" cy="134"/>
            </a:xfrm>
            <a:custGeom>
              <a:avLst/>
              <a:gdLst>
                <a:gd name="T0" fmla="*/ 0 w 2"/>
                <a:gd name="T1" fmla="*/ 1 h 225"/>
                <a:gd name="T2" fmla="*/ 0 w 2"/>
                <a:gd name="T3" fmla="*/ 1 h 225"/>
                <a:gd name="T4" fmla="*/ 0 w 2"/>
                <a:gd name="T5" fmla="*/ 1 h 225"/>
                <a:gd name="T6" fmla="*/ 0 w 2"/>
                <a:gd name="T7" fmla="*/ 1 h 225"/>
                <a:gd name="T8" fmla="*/ 0 w 2"/>
                <a:gd name="T9" fmla="*/ 1 h 225"/>
                <a:gd name="T10" fmla="*/ 0 w 2"/>
                <a:gd name="T11" fmla="*/ 0 h 225"/>
                <a:gd name="T12" fmla="*/ 0 w 2"/>
                <a:gd name="T13" fmla="*/ 0 h 225"/>
                <a:gd name="T14" fmla="*/ 0 w 2"/>
                <a:gd name="T15" fmla="*/ 0 h 225"/>
                <a:gd name="T16" fmla="*/ 0 w 2"/>
                <a:gd name="T17" fmla="*/ 1 h 225"/>
                <a:gd name="T18" fmla="*/ 0 w 2"/>
                <a:gd name="T19" fmla="*/ 1 h 225"/>
                <a:gd name="T20" fmla="*/ 0 w 2"/>
                <a:gd name="T21" fmla="*/ 1 h 225"/>
                <a:gd name="T22" fmla="*/ 0 w 2"/>
                <a:gd name="T23" fmla="*/ 1 h 225"/>
                <a:gd name="T24" fmla="*/ 0 w 2"/>
                <a:gd name="T25" fmla="*/ 1 h 225"/>
                <a:gd name="T26" fmla="*/ 0 w 2"/>
                <a:gd name="T27" fmla="*/ 1 h 225"/>
                <a:gd name="T28" fmla="*/ 0 w 2"/>
                <a:gd name="T29" fmla="*/ 1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25"/>
                <a:gd name="T47" fmla="*/ 2 w 2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25">
                  <a:moveTo>
                    <a:pt x="0" y="22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0" y="22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8969" name="Freeform 1572"/>
            <p:cNvSpPr>
              <a:spLocks/>
            </p:cNvSpPr>
            <p:nvPr/>
          </p:nvSpPr>
          <p:spPr bwMode="auto">
            <a:xfrm>
              <a:off x="4417" y="2078"/>
              <a:ext cx="2" cy="135"/>
            </a:xfrm>
            <a:custGeom>
              <a:avLst/>
              <a:gdLst>
                <a:gd name="T0" fmla="*/ 0 w 2"/>
                <a:gd name="T1" fmla="*/ 1 h 227"/>
                <a:gd name="T2" fmla="*/ 0 w 2"/>
                <a:gd name="T3" fmla="*/ 1 h 227"/>
                <a:gd name="T4" fmla="*/ 0 w 2"/>
                <a:gd name="T5" fmla="*/ 1 h 227"/>
                <a:gd name="T6" fmla="*/ 0 w 2"/>
                <a:gd name="T7" fmla="*/ 1 h 227"/>
                <a:gd name="T8" fmla="*/ 0 w 2"/>
                <a:gd name="T9" fmla="*/ 1 h 227"/>
                <a:gd name="T10" fmla="*/ 0 w 2"/>
                <a:gd name="T11" fmla="*/ 1 h 227"/>
                <a:gd name="T12" fmla="*/ 0 w 2"/>
                <a:gd name="T13" fmla="*/ 1 h 227"/>
                <a:gd name="T14" fmla="*/ 0 w 2"/>
                <a:gd name="T15" fmla="*/ 1 h 227"/>
                <a:gd name="T16" fmla="*/ 0 w 2"/>
                <a:gd name="T17" fmla="*/ 0 h 227"/>
                <a:gd name="T18" fmla="*/ 0 w 2"/>
                <a:gd name="T19" fmla="*/ 0 h 227"/>
                <a:gd name="T20" fmla="*/ 0 w 2"/>
                <a:gd name="T21" fmla="*/ 1 h 227"/>
                <a:gd name="T22" fmla="*/ 0 w 2"/>
                <a:gd name="T23" fmla="*/ 1 h 227"/>
                <a:gd name="T24" fmla="*/ 0 w 2"/>
                <a:gd name="T25" fmla="*/ 1 h 227"/>
                <a:gd name="T26" fmla="*/ 0 w 2"/>
                <a:gd name="T27" fmla="*/ 1 h 227"/>
                <a:gd name="T28" fmla="*/ 0 w 2"/>
                <a:gd name="T29" fmla="*/ 1 h 227"/>
                <a:gd name="T30" fmla="*/ 0 w 2"/>
                <a:gd name="T31" fmla="*/ 1 h 227"/>
                <a:gd name="T32" fmla="*/ 0 w 2"/>
                <a:gd name="T33" fmla="*/ 1 h 227"/>
                <a:gd name="T34" fmla="*/ 0 w 2"/>
                <a:gd name="T35" fmla="*/ 1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0 h 227"/>
                <a:gd name="T56" fmla="*/ 2 w 2"/>
                <a:gd name="T57" fmla="*/ 227 h 2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" h="227">
                  <a:moveTo>
                    <a:pt x="0" y="226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0" y="226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829" name="Group 1573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971" name="Freeform 1574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6181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72" name="Freeform 1575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30" name="Group 1576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8974" name="Freeform 1577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C1F2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75" name="Freeform 1578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76" name="Freeform 1579"/>
            <p:cNvSpPr>
              <a:spLocks/>
            </p:cNvSpPr>
            <p:nvPr/>
          </p:nvSpPr>
          <p:spPr bwMode="auto">
            <a:xfrm>
              <a:off x="441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1 h 227"/>
                <a:gd name="T4" fmla="*/ 0 w 1"/>
                <a:gd name="T5" fmla="*/ 1 h 227"/>
                <a:gd name="T6" fmla="*/ 0 w 1"/>
                <a:gd name="T7" fmla="*/ 0 h 227"/>
                <a:gd name="T8" fmla="*/ 0 w 1"/>
                <a:gd name="T9" fmla="*/ 0 h 227"/>
                <a:gd name="T10" fmla="*/ 0 w 1"/>
                <a:gd name="T11" fmla="*/ 0 h 227"/>
                <a:gd name="T12" fmla="*/ 0 w 1"/>
                <a:gd name="T13" fmla="*/ 0 h 227"/>
                <a:gd name="T14" fmla="*/ 0 w 1"/>
                <a:gd name="T15" fmla="*/ 0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227"/>
                <a:gd name="T44" fmla="*/ 1 w 1"/>
                <a:gd name="T45" fmla="*/ 227 h 2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227">
                  <a:moveTo>
                    <a:pt x="0" y="227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831" name="Group 1580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978" name="Freeform 1581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79" name="Freeform 1582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32" name="Group 1583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8981" name="Freeform 1584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363B3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82" name="Freeform 1585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83" name="Freeform 1586"/>
            <p:cNvSpPr>
              <a:spLocks/>
            </p:cNvSpPr>
            <p:nvPr/>
          </p:nvSpPr>
          <p:spPr bwMode="auto">
            <a:xfrm>
              <a:off x="442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31"/>
                <a:gd name="T41" fmla="*/ 2 w 2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833" name="Group 1587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985" name="Freeform 1588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44A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86" name="Freeform 1589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34" name="Group 1590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8988" name="Freeform 1591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F545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89" name="Freeform 159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90" name="Freeform 1593"/>
            <p:cNvSpPr>
              <a:spLocks/>
            </p:cNvSpPr>
            <p:nvPr/>
          </p:nvSpPr>
          <p:spPr bwMode="auto">
            <a:xfrm>
              <a:off x="4425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31"/>
                <a:gd name="T29" fmla="*/ 2 w 2"/>
                <a:gd name="T30" fmla="*/ 231 h 2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835" name="Group 1594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992" name="Freeform 1595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93" name="Freeform 1596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36" name="Group 159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8995" name="Freeform 159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870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8996" name="Freeform 159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8997" name="Freeform 1600"/>
            <p:cNvSpPr>
              <a:spLocks/>
            </p:cNvSpPr>
            <p:nvPr/>
          </p:nvSpPr>
          <p:spPr bwMode="auto">
            <a:xfrm>
              <a:off x="4428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31"/>
                <a:gd name="T38" fmla="*/ 2 w 2"/>
                <a:gd name="T39" fmla="*/ 231 h 2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837" name="Group 1601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8999" name="Freeform 1602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B83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00" name="Freeform 1603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38" name="Group 1604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9002" name="Freeform 160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03" name="Freeform 1606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</p:grpSp>
      <p:pic>
        <p:nvPicPr>
          <p:cNvPr id="599004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92" y="3731948"/>
            <a:ext cx="2460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9005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6238" y="3717397"/>
            <a:ext cx="2460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9006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383" y="3869533"/>
            <a:ext cx="2460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84" name="六边形 1583"/>
          <p:cNvSpPr/>
          <p:nvPr/>
        </p:nvSpPr>
        <p:spPr bwMode="auto">
          <a:xfrm>
            <a:off x="7744379" y="4737102"/>
            <a:ext cx="556046" cy="416722"/>
          </a:xfrm>
          <a:prstGeom prst="hexagon">
            <a:avLst/>
          </a:prstGeom>
          <a:solidFill>
            <a:srgbClr val="92D050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585" name="六边形 1584"/>
          <p:cNvSpPr/>
          <p:nvPr/>
        </p:nvSpPr>
        <p:spPr bwMode="auto">
          <a:xfrm>
            <a:off x="7286661" y="4821541"/>
            <a:ext cx="524355" cy="376692"/>
          </a:xfrm>
          <a:prstGeom prst="hexagon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1841" name="Group 1357"/>
          <p:cNvGrpSpPr>
            <a:grpSpLocks/>
          </p:cNvGrpSpPr>
          <p:nvPr/>
        </p:nvGrpSpPr>
        <p:grpSpPr bwMode="auto">
          <a:xfrm>
            <a:off x="7572375" y="4226720"/>
            <a:ext cx="285750" cy="773906"/>
            <a:chOff x="4080" y="2064"/>
            <a:chExt cx="720" cy="1104"/>
          </a:xfrm>
        </p:grpSpPr>
        <p:grpSp>
          <p:nvGrpSpPr>
            <p:cNvPr id="1842" name="Group 1358"/>
            <p:cNvGrpSpPr>
              <a:grpSpLocks/>
            </p:cNvGrpSpPr>
            <p:nvPr/>
          </p:nvGrpSpPr>
          <p:grpSpPr bwMode="auto">
            <a:xfrm>
              <a:off x="4441" y="2116"/>
              <a:ext cx="11" cy="113"/>
              <a:chOff x="8931" y="7706"/>
              <a:chExt cx="7" cy="191"/>
            </a:xfrm>
          </p:grpSpPr>
          <p:sp>
            <p:nvSpPr>
              <p:cNvPr id="599011" name="Rectangle 1359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12" name="Rectangle 1360"/>
              <p:cNvSpPr>
                <a:spLocks noChangeArrowheads="1"/>
              </p:cNvSpPr>
              <p:nvPr/>
            </p:nvSpPr>
            <p:spPr bwMode="auto">
              <a:xfrm>
                <a:off x="8931" y="7706"/>
                <a:ext cx="7" cy="191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013" name="Rectangle 1361"/>
            <p:cNvSpPr>
              <a:spLocks noChangeArrowheads="1"/>
            </p:cNvSpPr>
            <p:nvPr/>
          </p:nvSpPr>
          <p:spPr bwMode="auto">
            <a:xfrm>
              <a:off x="4441" y="2116"/>
              <a:ext cx="11" cy="113"/>
            </a:xfrm>
            <a:prstGeom prst="rect">
              <a:avLst/>
            </a:pr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843" name="Group 1362"/>
            <p:cNvGrpSpPr>
              <a:grpSpLocks/>
            </p:cNvGrpSpPr>
            <p:nvPr/>
          </p:nvGrpSpPr>
          <p:grpSpPr bwMode="auto">
            <a:xfrm>
              <a:off x="4150" y="2973"/>
              <a:ext cx="580" cy="3"/>
              <a:chOff x="8754" y="9151"/>
              <a:chExt cx="364" cy="5"/>
            </a:xfrm>
          </p:grpSpPr>
          <p:sp>
            <p:nvSpPr>
              <p:cNvPr id="599015" name="Rectangle 1363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16" name="Rectangle 1364"/>
              <p:cNvSpPr>
                <a:spLocks noChangeArrowheads="1"/>
              </p:cNvSpPr>
              <p:nvPr/>
            </p:nvSpPr>
            <p:spPr bwMode="auto">
              <a:xfrm>
                <a:off x="8754" y="9151"/>
                <a:ext cx="364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45" name="Group 1365"/>
            <p:cNvGrpSpPr>
              <a:grpSpLocks/>
            </p:cNvGrpSpPr>
            <p:nvPr/>
          </p:nvGrpSpPr>
          <p:grpSpPr bwMode="auto">
            <a:xfrm>
              <a:off x="4204" y="2833"/>
              <a:ext cx="470" cy="3"/>
              <a:chOff x="8788" y="8914"/>
              <a:chExt cx="295" cy="6"/>
            </a:xfrm>
          </p:grpSpPr>
          <p:sp>
            <p:nvSpPr>
              <p:cNvPr id="599018" name="Rectangle 1366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19" name="Rectangle 1367"/>
              <p:cNvSpPr>
                <a:spLocks noChangeArrowheads="1"/>
              </p:cNvSpPr>
              <p:nvPr/>
            </p:nvSpPr>
            <p:spPr bwMode="auto">
              <a:xfrm>
                <a:off x="8788" y="8914"/>
                <a:ext cx="295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46" name="Group 1368"/>
            <p:cNvGrpSpPr>
              <a:grpSpLocks/>
            </p:cNvGrpSpPr>
            <p:nvPr/>
          </p:nvGrpSpPr>
          <p:grpSpPr bwMode="auto">
            <a:xfrm>
              <a:off x="4249" y="2699"/>
              <a:ext cx="381" cy="4"/>
              <a:chOff x="8816" y="8689"/>
              <a:chExt cx="239" cy="7"/>
            </a:xfrm>
          </p:grpSpPr>
          <p:sp>
            <p:nvSpPr>
              <p:cNvPr id="599021" name="Rectangle 1369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22" name="Rectangle 1370"/>
              <p:cNvSpPr>
                <a:spLocks noChangeArrowheads="1"/>
              </p:cNvSpPr>
              <p:nvPr/>
            </p:nvSpPr>
            <p:spPr bwMode="auto">
              <a:xfrm>
                <a:off x="8816" y="8689"/>
                <a:ext cx="239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47" name="Group 1371"/>
            <p:cNvGrpSpPr>
              <a:grpSpLocks/>
            </p:cNvGrpSpPr>
            <p:nvPr/>
          </p:nvGrpSpPr>
          <p:grpSpPr bwMode="auto">
            <a:xfrm>
              <a:off x="4282" y="2590"/>
              <a:ext cx="314" cy="4"/>
              <a:chOff x="8837" y="8506"/>
              <a:chExt cx="197" cy="6"/>
            </a:xfrm>
          </p:grpSpPr>
          <p:sp>
            <p:nvSpPr>
              <p:cNvPr id="599024" name="Rectangle 1372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25" name="Rectangle 1373"/>
              <p:cNvSpPr>
                <a:spLocks noChangeArrowheads="1"/>
              </p:cNvSpPr>
              <p:nvPr/>
            </p:nvSpPr>
            <p:spPr bwMode="auto">
              <a:xfrm>
                <a:off x="8837" y="8506"/>
                <a:ext cx="197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48" name="Group 1374"/>
            <p:cNvGrpSpPr>
              <a:grpSpLocks/>
            </p:cNvGrpSpPr>
            <p:nvPr/>
          </p:nvGrpSpPr>
          <p:grpSpPr bwMode="auto">
            <a:xfrm>
              <a:off x="4316" y="2506"/>
              <a:ext cx="258" cy="4"/>
              <a:chOff x="8858" y="8364"/>
              <a:chExt cx="162" cy="6"/>
            </a:xfrm>
          </p:grpSpPr>
          <p:sp>
            <p:nvSpPr>
              <p:cNvPr id="599027" name="Rectangle 1375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28" name="Rectangle 1376"/>
              <p:cNvSpPr>
                <a:spLocks noChangeArrowheads="1"/>
              </p:cNvSpPr>
              <p:nvPr/>
            </p:nvSpPr>
            <p:spPr bwMode="auto">
              <a:xfrm>
                <a:off x="8858" y="8364"/>
                <a:ext cx="162" cy="6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49" name="Group 1377"/>
            <p:cNvGrpSpPr>
              <a:grpSpLocks/>
            </p:cNvGrpSpPr>
            <p:nvPr/>
          </p:nvGrpSpPr>
          <p:grpSpPr bwMode="auto">
            <a:xfrm>
              <a:off x="4341" y="2414"/>
              <a:ext cx="199" cy="4"/>
              <a:chOff x="8874" y="8208"/>
              <a:chExt cx="125" cy="7"/>
            </a:xfrm>
          </p:grpSpPr>
          <p:sp>
            <p:nvSpPr>
              <p:cNvPr id="599030" name="Rectangle 1378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31" name="Rectangle 1379"/>
              <p:cNvSpPr>
                <a:spLocks noChangeArrowheads="1"/>
              </p:cNvSpPr>
              <p:nvPr/>
            </p:nvSpPr>
            <p:spPr bwMode="auto">
              <a:xfrm>
                <a:off x="8874" y="8208"/>
                <a:ext cx="125" cy="7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51" name="Group 1380"/>
            <p:cNvGrpSpPr>
              <a:grpSpLocks/>
            </p:cNvGrpSpPr>
            <p:nvPr/>
          </p:nvGrpSpPr>
          <p:grpSpPr bwMode="auto">
            <a:xfrm>
              <a:off x="4367" y="2317"/>
              <a:ext cx="146" cy="3"/>
              <a:chOff x="8890" y="8046"/>
              <a:chExt cx="92" cy="5"/>
            </a:xfrm>
          </p:grpSpPr>
          <p:sp>
            <p:nvSpPr>
              <p:cNvPr id="599033" name="Rectangle 1381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solidFill>
                <a:srgbClr val="1F1A1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34" name="Rectangle 1382"/>
              <p:cNvSpPr>
                <a:spLocks noChangeArrowheads="1"/>
              </p:cNvSpPr>
              <p:nvPr/>
            </p:nvSpPr>
            <p:spPr bwMode="auto">
              <a:xfrm>
                <a:off x="8890" y="8046"/>
                <a:ext cx="92" cy="5"/>
              </a:xfrm>
              <a:prstGeom prst="rect">
                <a:avLst/>
              </a:prstGeom>
              <a:noFill/>
              <a:ln w="6985" cap="rnd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52" name="Group 1383"/>
            <p:cNvGrpSpPr>
              <a:grpSpLocks/>
            </p:cNvGrpSpPr>
            <p:nvPr/>
          </p:nvGrpSpPr>
          <p:grpSpPr bwMode="auto">
            <a:xfrm>
              <a:off x="4083" y="2977"/>
              <a:ext cx="639" cy="190"/>
              <a:chOff x="8712" y="9158"/>
              <a:chExt cx="401" cy="319"/>
            </a:xfrm>
          </p:grpSpPr>
          <p:sp>
            <p:nvSpPr>
              <p:cNvPr id="599036" name="Freeform 1384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37" name="Freeform 1385"/>
              <p:cNvSpPr>
                <a:spLocks/>
              </p:cNvSpPr>
              <p:nvPr/>
            </p:nvSpPr>
            <p:spPr bwMode="auto">
              <a:xfrm>
                <a:off x="8712" y="9158"/>
                <a:ext cx="401" cy="319"/>
              </a:xfrm>
              <a:custGeom>
                <a:avLst/>
                <a:gdLst>
                  <a:gd name="T0" fmla="*/ 398 w 401"/>
                  <a:gd name="T1" fmla="*/ 0 h 319"/>
                  <a:gd name="T2" fmla="*/ 0 w 401"/>
                  <a:gd name="T3" fmla="*/ 314 h 319"/>
                  <a:gd name="T4" fmla="*/ 2 w 401"/>
                  <a:gd name="T5" fmla="*/ 319 h 319"/>
                  <a:gd name="T6" fmla="*/ 401 w 401"/>
                  <a:gd name="T7" fmla="*/ 5 h 319"/>
                  <a:gd name="T8" fmla="*/ 398 w 401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"/>
                  <a:gd name="T16" fmla="*/ 0 h 319"/>
                  <a:gd name="T17" fmla="*/ 401 w 401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" h="319">
                    <a:moveTo>
                      <a:pt x="398" y="0"/>
                    </a:moveTo>
                    <a:lnTo>
                      <a:pt x="0" y="314"/>
                    </a:lnTo>
                    <a:lnTo>
                      <a:pt x="2" y="319"/>
                    </a:lnTo>
                    <a:lnTo>
                      <a:pt x="401" y="5"/>
                    </a:lnTo>
                    <a:lnTo>
                      <a:pt x="398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853" name="Group 1386"/>
            <p:cNvGrpSpPr>
              <a:grpSpLocks/>
            </p:cNvGrpSpPr>
            <p:nvPr/>
          </p:nvGrpSpPr>
          <p:grpSpPr bwMode="auto">
            <a:xfrm>
              <a:off x="4155" y="2976"/>
              <a:ext cx="645" cy="187"/>
              <a:chOff x="8757" y="9155"/>
              <a:chExt cx="405" cy="315"/>
            </a:xfrm>
          </p:grpSpPr>
          <p:sp>
            <p:nvSpPr>
              <p:cNvPr id="599039" name="Freeform 1387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40" name="Freeform 1388"/>
              <p:cNvSpPr>
                <a:spLocks/>
              </p:cNvSpPr>
              <p:nvPr/>
            </p:nvSpPr>
            <p:spPr bwMode="auto">
              <a:xfrm>
                <a:off x="8757" y="9155"/>
                <a:ext cx="405" cy="315"/>
              </a:xfrm>
              <a:custGeom>
                <a:avLst/>
                <a:gdLst>
                  <a:gd name="T0" fmla="*/ 405 w 405"/>
                  <a:gd name="T1" fmla="*/ 310 h 315"/>
                  <a:gd name="T2" fmla="*/ 3 w 405"/>
                  <a:gd name="T3" fmla="*/ 0 h 315"/>
                  <a:gd name="T4" fmla="*/ 0 w 405"/>
                  <a:gd name="T5" fmla="*/ 5 h 315"/>
                  <a:gd name="T6" fmla="*/ 402 w 405"/>
                  <a:gd name="T7" fmla="*/ 315 h 315"/>
                  <a:gd name="T8" fmla="*/ 405 w 405"/>
                  <a:gd name="T9" fmla="*/ 31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5"/>
                  <a:gd name="T16" fmla="*/ 0 h 315"/>
                  <a:gd name="T17" fmla="*/ 405 w 405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5" h="315">
                    <a:moveTo>
                      <a:pt x="405" y="31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402" y="315"/>
                    </a:lnTo>
                    <a:lnTo>
                      <a:pt x="405" y="3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86" name="Group 1389"/>
            <p:cNvGrpSpPr>
              <a:grpSpLocks/>
            </p:cNvGrpSpPr>
            <p:nvPr/>
          </p:nvGrpSpPr>
          <p:grpSpPr bwMode="auto">
            <a:xfrm>
              <a:off x="4158" y="2833"/>
              <a:ext cx="519" cy="143"/>
              <a:chOff x="8759" y="8914"/>
              <a:chExt cx="326" cy="242"/>
            </a:xfrm>
          </p:grpSpPr>
          <p:sp>
            <p:nvSpPr>
              <p:cNvPr id="599042" name="Freeform 1390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43" name="Freeform 1391"/>
              <p:cNvSpPr>
                <a:spLocks/>
              </p:cNvSpPr>
              <p:nvPr/>
            </p:nvSpPr>
            <p:spPr bwMode="auto">
              <a:xfrm>
                <a:off x="8759" y="8914"/>
                <a:ext cx="326" cy="242"/>
              </a:xfrm>
              <a:custGeom>
                <a:avLst/>
                <a:gdLst>
                  <a:gd name="T0" fmla="*/ 326 w 326"/>
                  <a:gd name="T1" fmla="*/ 0 h 242"/>
                  <a:gd name="T2" fmla="*/ 323 w 326"/>
                  <a:gd name="T3" fmla="*/ 0 h 242"/>
                  <a:gd name="T4" fmla="*/ 0 w 326"/>
                  <a:gd name="T5" fmla="*/ 237 h 242"/>
                  <a:gd name="T6" fmla="*/ 3 w 326"/>
                  <a:gd name="T7" fmla="*/ 242 h 242"/>
                  <a:gd name="T8" fmla="*/ 326 w 326"/>
                  <a:gd name="T9" fmla="*/ 5 h 242"/>
                  <a:gd name="T10" fmla="*/ 326 w 326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242"/>
                  <a:gd name="T20" fmla="*/ 326 w 326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242">
                    <a:moveTo>
                      <a:pt x="326" y="0"/>
                    </a:moveTo>
                    <a:lnTo>
                      <a:pt x="323" y="0"/>
                    </a:lnTo>
                    <a:lnTo>
                      <a:pt x="0" y="237"/>
                    </a:lnTo>
                    <a:lnTo>
                      <a:pt x="3" y="242"/>
                    </a:lnTo>
                    <a:lnTo>
                      <a:pt x="326" y="5"/>
                    </a:lnTo>
                    <a:lnTo>
                      <a:pt x="32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89" name="Group 1392"/>
            <p:cNvGrpSpPr>
              <a:grpSpLocks/>
            </p:cNvGrpSpPr>
            <p:nvPr/>
          </p:nvGrpSpPr>
          <p:grpSpPr bwMode="auto">
            <a:xfrm>
              <a:off x="4241" y="2700"/>
              <a:ext cx="436" cy="135"/>
              <a:chOff x="8811" y="8690"/>
              <a:chExt cx="274" cy="228"/>
            </a:xfrm>
          </p:grpSpPr>
          <p:sp>
            <p:nvSpPr>
              <p:cNvPr id="599045" name="Freeform 1393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46" name="Freeform 1394"/>
              <p:cNvSpPr>
                <a:spLocks/>
              </p:cNvSpPr>
              <p:nvPr/>
            </p:nvSpPr>
            <p:spPr bwMode="auto">
              <a:xfrm>
                <a:off x="8811" y="8690"/>
                <a:ext cx="274" cy="228"/>
              </a:xfrm>
              <a:custGeom>
                <a:avLst/>
                <a:gdLst>
                  <a:gd name="T0" fmla="*/ 0 w 274"/>
                  <a:gd name="T1" fmla="*/ 0 h 228"/>
                  <a:gd name="T2" fmla="*/ 0 w 274"/>
                  <a:gd name="T3" fmla="*/ 5 h 228"/>
                  <a:gd name="T4" fmla="*/ 271 w 274"/>
                  <a:gd name="T5" fmla="*/ 228 h 228"/>
                  <a:gd name="T6" fmla="*/ 274 w 274"/>
                  <a:gd name="T7" fmla="*/ 223 h 228"/>
                  <a:gd name="T8" fmla="*/ 3 w 274"/>
                  <a:gd name="T9" fmla="*/ 0 h 228"/>
                  <a:gd name="T10" fmla="*/ 0 w 274"/>
                  <a:gd name="T11" fmla="*/ 0 h 2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4"/>
                  <a:gd name="T19" fmla="*/ 0 h 228"/>
                  <a:gd name="T20" fmla="*/ 274 w 274"/>
                  <a:gd name="T21" fmla="*/ 228 h 2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4" h="228">
                    <a:moveTo>
                      <a:pt x="0" y="0"/>
                    </a:moveTo>
                    <a:lnTo>
                      <a:pt x="0" y="5"/>
                    </a:lnTo>
                    <a:lnTo>
                      <a:pt x="271" y="228"/>
                    </a:lnTo>
                    <a:lnTo>
                      <a:pt x="274" y="22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92" name="Group 1395"/>
            <p:cNvGrpSpPr>
              <a:grpSpLocks/>
            </p:cNvGrpSpPr>
            <p:nvPr/>
          </p:nvGrpSpPr>
          <p:grpSpPr bwMode="auto">
            <a:xfrm>
              <a:off x="4241" y="2590"/>
              <a:ext cx="366" cy="112"/>
              <a:chOff x="8811" y="8506"/>
              <a:chExt cx="230" cy="188"/>
            </a:xfrm>
          </p:grpSpPr>
          <p:sp>
            <p:nvSpPr>
              <p:cNvPr id="599048" name="Freeform 1396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49" name="Freeform 1397"/>
              <p:cNvSpPr>
                <a:spLocks/>
              </p:cNvSpPr>
              <p:nvPr/>
            </p:nvSpPr>
            <p:spPr bwMode="auto">
              <a:xfrm>
                <a:off x="8811" y="8506"/>
                <a:ext cx="230" cy="188"/>
              </a:xfrm>
              <a:custGeom>
                <a:avLst/>
                <a:gdLst>
                  <a:gd name="T0" fmla="*/ 230 w 230"/>
                  <a:gd name="T1" fmla="*/ 0 h 188"/>
                  <a:gd name="T2" fmla="*/ 227 w 230"/>
                  <a:gd name="T3" fmla="*/ 0 h 188"/>
                  <a:gd name="T4" fmla="*/ 0 w 230"/>
                  <a:gd name="T5" fmla="*/ 183 h 188"/>
                  <a:gd name="T6" fmla="*/ 3 w 230"/>
                  <a:gd name="T7" fmla="*/ 188 h 188"/>
                  <a:gd name="T8" fmla="*/ 230 w 230"/>
                  <a:gd name="T9" fmla="*/ 5 h 188"/>
                  <a:gd name="T10" fmla="*/ 230 w 230"/>
                  <a:gd name="T11" fmla="*/ 0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188"/>
                  <a:gd name="T20" fmla="*/ 230 w 230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188">
                    <a:moveTo>
                      <a:pt x="230" y="0"/>
                    </a:moveTo>
                    <a:lnTo>
                      <a:pt x="227" y="0"/>
                    </a:lnTo>
                    <a:lnTo>
                      <a:pt x="0" y="183"/>
                    </a:lnTo>
                    <a:lnTo>
                      <a:pt x="3" y="188"/>
                    </a:lnTo>
                    <a:lnTo>
                      <a:pt x="230" y="5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95" name="Group 1398"/>
            <p:cNvGrpSpPr>
              <a:grpSpLocks/>
            </p:cNvGrpSpPr>
            <p:nvPr/>
          </p:nvGrpSpPr>
          <p:grpSpPr bwMode="auto">
            <a:xfrm>
              <a:off x="4313" y="2506"/>
              <a:ext cx="294" cy="88"/>
              <a:chOff x="8856" y="8364"/>
              <a:chExt cx="185" cy="148"/>
            </a:xfrm>
          </p:grpSpPr>
          <p:sp>
            <p:nvSpPr>
              <p:cNvPr id="599051" name="Freeform 1399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52" name="Freeform 1400"/>
              <p:cNvSpPr>
                <a:spLocks/>
              </p:cNvSpPr>
              <p:nvPr/>
            </p:nvSpPr>
            <p:spPr bwMode="auto">
              <a:xfrm>
                <a:off x="8856" y="8364"/>
                <a:ext cx="185" cy="148"/>
              </a:xfrm>
              <a:custGeom>
                <a:avLst/>
                <a:gdLst>
                  <a:gd name="T0" fmla="*/ 0 w 185"/>
                  <a:gd name="T1" fmla="*/ 1 h 148"/>
                  <a:gd name="T2" fmla="*/ 1 w 185"/>
                  <a:gd name="T3" fmla="*/ 5 h 148"/>
                  <a:gd name="T4" fmla="*/ 182 w 185"/>
                  <a:gd name="T5" fmla="*/ 148 h 148"/>
                  <a:gd name="T6" fmla="*/ 185 w 185"/>
                  <a:gd name="T7" fmla="*/ 143 h 148"/>
                  <a:gd name="T8" fmla="*/ 3 w 185"/>
                  <a:gd name="T9" fmla="*/ 0 h 148"/>
                  <a:gd name="T10" fmla="*/ 0 w 185"/>
                  <a:gd name="T11" fmla="*/ 1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"/>
                  <a:gd name="T19" fmla="*/ 0 h 148"/>
                  <a:gd name="T20" fmla="*/ 185 w 185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" h="148">
                    <a:moveTo>
                      <a:pt x="0" y="1"/>
                    </a:moveTo>
                    <a:lnTo>
                      <a:pt x="1" y="5"/>
                    </a:lnTo>
                    <a:lnTo>
                      <a:pt x="182" y="148"/>
                    </a:lnTo>
                    <a:lnTo>
                      <a:pt x="185" y="14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798" name="Group 1401"/>
            <p:cNvGrpSpPr>
              <a:grpSpLocks/>
            </p:cNvGrpSpPr>
            <p:nvPr/>
          </p:nvGrpSpPr>
          <p:grpSpPr bwMode="auto">
            <a:xfrm>
              <a:off x="4313" y="2415"/>
              <a:ext cx="231" cy="94"/>
              <a:chOff x="8856" y="8210"/>
              <a:chExt cx="145" cy="158"/>
            </a:xfrm>
          </p:grpSpPr>
          <p:sp>
            <p:nvSpPr>
              <p:cNvPr id="599054" name="Freeform 1402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55" name="Freeform 1403"/>
              <p:cNvSpPr>
                <a:spLocks/>
              </p:cNvSpPr>
              <p:nvPr/>
            </p:nvSpPr>
            <p:spPr bwMode="auto">
              <a:xfrm>
                <a:off x="8856" y="8210"/>
                <a:ext cx="145" cy="158"/>
              </a:xfrm>
              <a:custGeom>
                <a:avLst/>
                <a:gdLst>
                  <a:gd name="T0" fmla="*/ 145 w 145"/>
                  <a:gd name="T1" fmla="*/ 0 h 158"/>
                  <a:gd name="T2" fmla="*/ 141 w 145"/>
                  <a:gd name="T3" fmla="*/ 0 h 158"/>
                  <a:gd name="T4" fmla="*/ 0 w 145"/>
                  <a:gd name="T5" fmla="*/ 154 h 158"/>
                  <a:gd name="T6" fmla="*/ 4 w 145"/>
                  <a:gd name="T7" fmla="*/ 158 h 158"/>
                  <a:gd name="T8" fmla="*/ 145 w 145"/>
                  <a:gd name="T9" fmla="*/ 4 h 158"/>
                  <a:gd name="T10" fmla="*/ 145 w 145"/>
                  <a:gd name="T11" fmla="*/ 0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158"/>
                  <a:gd name="T20" fmla="*/ 145 w 145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158">
                    <a:moveTo>
                      <a:pt x="145" y="0"/>
                    </a:moveTo>
                    <a:lnTo>
                      <a:pt x="141" y="0"/>
                    </a:lnTo>
                    <a:lnTo>
                      <a:pt x="0" y="154"/>
                    </a:lnTo>
                    <a:lnTo>
                      <a:pt x="4" y="158"/>
                    </a:lnTo>
                    <a:lnTo>
                      <a:pt x="145" y="4"/>
                    </a:lnTo>
                    <a:lnTo>
                      <a:pt x="145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01" name="Group 1404"/>
            <p:cNvGrpSpPr>
              <a:grpSpLocks/>
            </p:cNvGrpSpPr>
            <p:nvPr/>
          </p:nvGrpSpPr>
          <p:grpSpPr bwMode="auto">
            <a:xfrm>
              <a:off x="4368" y="2319"/>
              <a:ext cx="176" cy="98"/>
              <a:chOff x="8891" y="8048"/>
              <a:chExt cx="110" cy="165"/>
            </a:xfrm>
          </p:grpSpPr>
          <p:sp>
            <p:nvSpPr>
              <p:cNvPr id="599057" name="Freeform 1405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58" name="Freeform 1406"/>
              <p:cNvSpPr>
                <a:spLocks/>
              </p:cNvSpPr>
              <p:nvPr/>
            </p:nvSpPr>
            <p:spPr bwMode="auto">
              <a:xfrm>
                <a:off x="8891" y="8048"/>
                <a:ext cx="110" cy="165"/>
              </a:xfrm>
              <a:custGeom>
                <a:avLst/>
                <a:gdLst>
                  <a:gd name="T0" fmla="*/ 0 w 110"/>
                  <a:gd name="T1" fmla="*/ 0 h 165"/>
                  <a:gd name="T2" fmla="*/ 0 w 110"/>
                  <a:gd name="T3" fmla="*/ 3 h 165"/>
                  <a:gd name="T4" fmla="*/ 106 w 110"/>
                  <a:gd name="T5" fmla="*/ 165 h 165"/>
                  <a:gd name="T6" fmla="*/ 110 w 110"/>
                  <a:gd name="T7" fmla="*/ 162 h 165"/>
                  <a:gd name="T8" fmla="*/ 4 w 110"/>
                  <a:gd name="T9" fmla="*/ 0 h 165"/>
                  <a:gd name="T10" fmla="*/ 0 w 110"/>
                  <a:gd name="T11" fmla="*/ 0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165"/>
                  <a:gd name="T20" fmla="*/ 110 w 110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165">
                    <a:moveTo>
                      <a:pt x="0" y="0"/>
                    </a:moveTo>
                    <a:lnTo>
                      <a:pt x="0" y="3"/>
                    </a:lnTo>
                    <a:lnTo>
                      <a:pt x="106" y="165"/>
                    </a:lnTo>
                    <a:lnTo>
                      <a:pt x="110" y="16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04" name="Group 1407"/>
            <p:cNvGrpSpPr>
              <a:grpSpLocks/>
            </p:cNvGrpSpPr>
            <p:nvPr/>
          </p:nvGrpSpPr>
          <p:grpSpPr bwMode="auto">
            <a:xfrm>
              <a:off x="4368" y="2228"/>
              <a:ext cx="117" cy="91"/>
              <a:chOff x="8891" y="7895"/>
              <a:chExt cx="73" cy="154"/>
            </a:xfrm>
          </p:grpSpPr>
          <p:sp>
            <p:nvSpPr>
              <p:cNvPr id="599060" name="Freeform 1408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61" name="Freeform 1409"/>
              <p:cNvSpPr>
                <a:spLocks/>
              </p:cNvSpPr>
              <p:nvPr/>
            </p:nvSpPr>
            <p:spPr bwMode="auto">
              <a:xfrm>
                <a:off x="8891" y="7895"/>
                <a:ext cx="73" cy="154"/>
              </a:xfrm>
              <a:custGeom>
                <a:avLst/>
                <a:gdLst>
                  <a:gd name="T0" fmla="*/ 69 w 73"/>
                  <a:gd name="T1" fmla="*/ 0 h 154"/>
                  <a:gd name="T2" fmla="*/ 0 w 73"/>
                  <a:gd name="T3" fmla="*/ 152 h 154"/>
                  <a:gd name="T4" fmla="*/ 5 w 73"/>
                  <a:gd name="T5" fmla="*/ 154 h 154"/>
                  <a:gd name="T6" fmla="*/ 73 w 73"/>
                  <a:gd name="T7" fmla="*/ 3 h 154"/>
                  <a:gd name="T8" fmla="*/ 69 w 7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54"/>
                  <a:gd name="T17" fmla="*/ 73 w 7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54">
                    <a:moveTo>
                      <a:pt x="69" y="0"/>
                    </a:moveTo>
                    <a:lnTo>
                      <a:pt x="0" y="152"/>
                    </a:lnTo>
                    <a:lnTo>
                      <a:pt x="5" y="154"/>
                    </a:lnTo>
                    <a:lnTo>
                      <a:pt x="73" y="3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07" name="Group 1410"/>
            <p:cNvGrpSpPr>
              <a:grpSpLocks/>
            </p:cNvGrpSpPr>
            <p:nvPr/>
          </p:nvGrpSpPr>
          <p:grpSpPr bwMode="auto">
            <a:xfrm>
              <a:off x="4394" y="2225"/>
              <a:ext cx="116" cy="95"/>
              <a:chOff x="8907" y="7891"/>
              <a:chExt cx="73" cy="160"/>
            </a:xfrm>
          </p:grpSpPr>
          <p:sp>
            <p:nvSpPr>
              <p:cNvPr id="599063" name="Freeform 1411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64" name="Freeform 1412"/>
              <p:cNvSpPr>
                <a:spLocks/>
              </p:cNvSpPr>
              <p:nvPr/>
            </p:nvSpPr>
            <p:spPr bwMode="auto">
              <a:xfrm>
                <a:off x="8907" y="7891"/>
                <a:ext cx="73" cy="160"/>
              </a:xfrm>
              <a:custGeom>
                <a:avLst/>
                <a:gdLst>
                  <a:gd name="T0" fmla="*/ 73 w 73"/>
                  <a:gd name="T1" fmla="*/ 160 h 160"/>
                  <a:gd name="T2" fmla="*/ 73 w 73"/>
                  <a:gd name="T3" fmla="*/ 157 h 160"/>
                  <a:gd name="T4" fmla="*/ 4 w 73"/>
                  <a:gd name="T5" fmla="*/ 0 h 160"/>
                  <a:gd name="T6" fmla="*/ 0 w 73"/>
                  <a:gd name="T7" fmla="*/ 3 h 160"/>
                  <a:gd name="T8" fmla="*/ 69 w 73"/>
                  <a:gd name="T9" fmla="*/ 160 h 160"/>
                  <a:gd name="T10" fmla="*/ 73 w 73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160"/>
                  <a:gd name="T20" fmla="*/ 73 w 73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160">
                    <a:moveTo>
                      <a:pt x="73" y="160"/>
                    </a:moveTo>
                    <a:lnTo>
                      <a:pt x="73" y="15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69" y="160"/>
                    </a:lnTo>
                    <a:lnTo>
                      <a:pt x="73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10" name="Group 1413"/>
            <p:cNvGrpSpPr>
              <a:grpSpLocks/>
            </p:cNvGrpSpPr>
            <p:nvPr/>
          </p:nvGrpSpPr>
          <p:grpSpPr bwMode="auto">
            <a:xfrm>
              <a:off x="4338" y="2319"/>
              <a:ext cx="169" cy="98"/>
              <a:chOff x="8872" y="8048"/>
              <a:chExt cx="106" cy="165"/>
            </a:xfrm>
          </p:grpSpPr>
          <p:sp>
            <p:nvSpPr>
              <p:cNvPr id="599066" name="Freeform 1414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67" name="Freeform 1415"/>
              <p:cNvSpPr>
                <a:spLocks/>
              </p:cNvSpPr>
              <p:nvPr/>
            </p:nvSpPr>
            <p:spPr bwMode="auto">
              <a:xfrm>
                <a:off x="8872" y="8048"/>
                <a:ext cx="106" cy="165"/>
              </a:xfrm>
              <a:custGeom>
                <a:avLst/>
                <a:gdLst>
                  <a:gd name="T0" fmla="*/ 0 w 106"/>
                  <a:gd name="T1" fmla="*/ 165 h 165"/>
                  <a:gd name="T2" fmla="*/ 4 w 106"/>
                  <a:gd name="T3" fmla="*/ 165 h 165"/>
                  <a:gd name="T4" fmla="*/ 106 w 106"/>
                  <a:gd name="T5" fmla="*/ 3 h 165"/>
                  <a:gd name="T6" fmla="*/ 102 w 106"/>
                  <a:gd name="T7" fmla="*/ 0 h 165"/>
                  <a:gd name="T8" fmla="*/ 0 w 106"/>
                  <a:gd name="T9" fmla="*/ 161 h 165"/>
                  <a:gd name="T10" fmla="*/ 0 w 106"/>
                  <a:gd name="T11" fmla="*/ 165 h 1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65"/>
                  <a:gd name="T20" fmla="*/ 106 w 106"/>
                  <a:gd name="T21" fmla="*/ 165 h 1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65">
                    <a:moveTo>
                      <a:pt x="0" y="165"/>
                    </a:moveTo>
                    <a:lnTo>
                      <a:pt x="4" y="165"/>
                    </a:lnTo>
                    <a:lnTo>
                      <a:pt x="106" y="3"/>
                    </a:lnTo>
                    <a:lnTo>
                      <a:pt x="102" y="0"/>
                    </a:lnTo>
                    <a:lnTo>
                      <a:pt x="0" y="161"/>
                    </a:lnTo>
                    <a:lnTo>
                      <a:pt x="0" y="16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13" name="Group 1416"/>
            <p:cNvGrpSpPr>
              <a:grpSpLocks/>
            </p:cNvGrpSpPr>
            <p:nvPr/>
          </p:nvGrpSpPr>
          <p:grpSpPr bwMode="auto">
            <a:xfrm>
              <a:off x="4338" y="2415"/>
              <a:ext cx="239" cy="95"/>
              <a:chOff x="8872" y="8210"/>
              <a:chExt cx="150" cy="160"/>
            </a:xfrm>
          </p:grpSpPr>
          <p:sp>
            <p:nvSpPr>
              <p:cNvPr id="599069" name="Freeform 1417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70" name="Freeform 1418"/>
              <p:cNvSpPr>
                <a:spLocks/>
              </p:cNvSpPr>
              <p:nvPr/>
            </p:nvSpPr>
            <p:spPr bwMode="auto">
              <a:xfrm>
                <a:off x="8872" y="8210"/>
                <a:ext cx="150" cy="160"/>
              </a:xfrm>
              <a:custGeom>
                <a:avLst/>
                <a:gdLst>
                  <a:gd name="T0" fmla="*/ 150 w 150"/>
                  <a:gd name="T1" fmla="*/ 160 h 160"/>
                  <a:gd name="T2" fmla="*/ 150 w 150"/>
                  <a:gd name="T3" fmla="*/ 155 h 160"/>
                  <a:gd name="T4" fmla="*/ 4 w 150"/>
                  <a:gd name="T5" fmla="*/ 0 h 160"/>
                  <a:gd name="T6" fmla="*/ 0 w 150"/>
                  <a:gd name="T7" fmla="*/ 4 h 160"/>
                  <a:gd name="T8" fmla="*/ 147 w 150"/>
                  <a:gd name="T9" fmla="*/ 160 h 160"/>
                  <a:gd name="T10" fmla="*/ 150 w 150"/>
                  <a:gd name="T11" fmla="*/ 160 h 1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60"/>
                  <a:gd name="T20" fmla="*/ 150 w 150"/>
                  <a:gd name="T21" fmla="*/ 160 h 1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60">
                    <a:moveTo>
                      <a:pt x="150" y="160"/>
                    </a:moveTo>
                    <a:lnTo>
                      <a:pt x="150" y="15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47" y="160"/>
                    </a:lnTo>
                    <a:lnTo>
                      <a:pt x="150" y="16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16" name="Group 1419"/>
            <p:cNvGrpSpPr>
              <a:grpSpLocks/>
            </p:cNvGrpSpPr>
            <p:nvPr/>
          </p:nvGrpSpPr>
          <p:grpSpPr bwMode="auto">
            <a:xfrm>
              <a:off x="4274" y="2506"/>
              <a:ext cx="303" cy="88"/>
              <a:chOff x="8832" y="8364"/>
              <a:chExt cx="190" cy="148"/>
            </a:xfrm>
          </p:grpSpPr>
          <p:sp>
            <p:nvSpPr>
              <p:cNvPr id="599072" name="Freeform 1420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73" name="Freeform 1421"/>
              <p:cNvSpPr>
                <a:spLocks/>
              </p:cNvSpPr>
              <p:nvPr/>
            </p:nvSpPr>
            <p:spPr bwMode="auto">
              <a:xfrm>
                <a:off x="8832" y="8364"/>
                <a:ext cx="190" cy="148"/>
              </a:xfrm>
              <a:custGeom>
                <a:avLst/>
                <a:gdLst>
                  <a:gd name="T0" fmla="*/ 0 w 190"/>
                  <a:gd name="T1" fmla="*/ 148 h 148"/>
                  <a:gd name="T2" fmla="*/ 3 w 190"/>
                  <a:gd name="T3" fmla="*/ 148 h 148"/>
                  <a:gd name="T4" fmla="*/ 190 w 190"/>
                  <a:gd name="T5" fmla="*/ 5 h 148"/>
                  <a:gd name="T6" fmla="*/ 187 w 190"/>
                  <a:gd name="T7" fmla="*/ 0 h 148"/>
                  <a:gd name="T8" fmla="*/ 0 w 190"/>
                  <a:gd name="T9" fmla="*/ 143 h 148"/>
                  <a:gd name="T10" fmla="*/ 0 w 190"/>
                  <a:gd name="T11" fmla="*/ 148 h 1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0"/>
                  <a:gd name="T19" fmla="*/ 0 h 148"/>
                  <a:gd name="T20" fmla="*/ 190 w 190"/>
                  <a:gd name="T21" fmla="*/ 148 h 1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0" h="148">
                    <a:moveTo>
                      <a:pt x="0" y="148"/>
                    </a:moveTo>
                    <a:lnTo>
                      <a:pt x="3" y="148"/>
                    </a:lnTo>
                    <a:lnTo>
                      <a:pt x="190" y="5"/>
                    </a:lnTo>
                    <a:lnTo>
                      <a:pt x="187" y="0"/>
                    </a:lnTo>
                    <a:lnTo>
                      <a:pt x="0" y="143"/>
                    </a:lnTo>
                    <a:lnTo>
                      <a:pt x="0" y="14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19" name="Group 1422"/>
            <p:cNvGrpSpPr>
              <a:grpSpLocks/>
            </p:cNvGrpSpPr>
            <p:nvPr/>
          </p:nvGrpSpPr>
          <p:grpSpPr bwMode="auto">
            <a:xfrm>
              <a:off x="4274" y="2590"/>
              <a:ext cx="370" cy="112"/>
              <a:chOff x="8832" y="8506"/>
              <a:chExt cx="232" cy="188"/>
            </a:xfrm>
          </p:grpSpPr>
          <p:sp>
            <p:nvSpPr>
              <p:cNvPr id="599075" name="Freeform 1423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76" name="Freeform 1424"/>
              <p:cNvSpPr>
                <a:spLocks/>
              </p:cNvSpPr>
              <p:nvPr/>
            </p:nvSpPr>
            <p:spPr bwMode="auto">
              <a:xfrm>
                <a:off x="8832" y="8506"/>
                <a:ext cx="232" cy="188"/>
              </a:xfrm>
              <a:custGeom>
                <a:avLst/>
                <a:gdLst>
                  <a:gd name="T0" fmla="*/ 232 w 232"/>
                  <a:gd name="T1" fmla="*/ 188 h 188"/>
                  <a:gd name="T2" fmla="*/ 232 w 232"/>
                  <a:gd name="T3" fmla="*/ 183 h 188"/>
                  <a:gd name="T4" fmla="*/ 3 w 232"/>
                  <a:gd name="T5" fmla="*/ 0 h 188"/>
                  <a:gd name="T6" fmla="*/ 0 w 232"/>
                  <a:gd name="T7" fmla="*/ 5 h 188"/>
                  <a:gd name="T8" fmla="*/ 229 w 232"/>
                  <a:gd name="T9" fmla="*/ 188 h 188"/>
                  <a:gd name="T10" fmla="*/ 232 w 232"/>
                  <a:gd name="T11" fmla="*/ 188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2"/>
                  <a:gd name="T19" fmla="*/ 0 h 188"/>
                  <a:gd name="T20" fmla="*/ 232 w 232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2" h="188">
                    <a:moveTo>
                      <a:pt x="232" y="188"/>
                    </a:moveTo>
                    <a:lnTo>
                      <a:pt x="232" y="18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229" y="188"/>
                    </a:lnTo>
                    <a:lnTo>
                      <a:pt x="232" y="1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22" name="Group 1425"/>
            <p:cNvGrpSpPr>
              <a:grpSpLocks/>
            </p:cNvGrpSpPr>
            <p:nvPr/>
          </p:nvGrpSpPr>
          <p:grpSpPr bwMode="auto">
            <a:xfrm>
              <a:off x="4204" y="2700"/>
              <a:ext cx="440" cy="136"/>
              <a:chOff x="8788" y="8690"/>
              <a:chExt cx="276" cy="230"/>
            </a:xfrm>
          </p:grpSpPr>
          <p:sp>
            <p:nvSpPr>
              <p:cNvPr id="599078" name="Freeform 1426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79" name="Freeform 1427"/>
              <p:cNvSpPr>
                <a:spLocks/>
              </p:cNvSpPr>
              <p:nvPr/>
            </p:nvSpPr>
            <p:spPr bwMode="auto">
              <a:xfrm>
                <a:off x="8788" y="8690"/>
                <a:ext cx="276" cy="230"/>
              </a:xfrm>
              <a:custGeom>
                <a:avLst/>
                <a:gdLst>
                  <a:gd name="T0" fmla="*/ 1 w 276"/>
                  <a:gd name="T1" fmla="*/ 230 h 230"/>
                  <a:gd name="T2" fmla="*/ 3 w 276"/>
                  <a:gd name="T3" fmla="*/ 230 h 230"/>
                  <a:gd name="T4" fmla="*/ 276 w 276"/>
                  <a:gd name="T5" fmla="*/ 5 h 230"/>
                  <a:gd name="T6" fmla="*/ 273 w 276"/>
                  <a:gd name="T7" fmla="*/ 0 h 230"/>
                  <a:gd name="T8" fmla="*/ 0 w 276"/>
                  <a:gd name="T9" fmla="*/ 225 h 230"/>
                  <a:gd name="T10" fmla="*/ 1 w 276"/>
                  <a:gd name="T11" fmla="*/ 23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6"/>
                  <a:gd name="T19" fmla="*/ 0 h 230"/>
                  <a:gd name="T20" fmla="*/ 276 w 276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6" h="230">
                    <a:moveTo>
                      <a:pt x="1" y="230"/>
                    </a:moveTo>
                    <a:lnTo>
                      <a:pt x="3" y="230"/>
                    </a:lnTo>
                    <a:lnTo>
                      <a:pt x="276" y="5"/>
                    </a:lnTo>
                    <a:lnTo>
                      <a:pt x="273" y="0"/>
                    </a:lnTo>
                    <a:lnTo>
                      <a:pt x="0" y="225"/>
                    </a:lnTo>
                    <a:lnTo>
                      <a:pt x="1" y="23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25" name="Group 1428"/>
            <p:cNvGrpSpPr>
              <a:grpSpLocks/>
            </p:cNvGrpSpPr>
            <p:nvPr/>
          </p:nvGrpSpPr>
          <p:grpSpPr bwMode="auto">
            <a:xfrm>
              <a:off x="4204" y="2833"/>
              <a:ext cx="529" cy="143"/>
              <a:chOff x="8788" y="8914"/>
              <a:chExt cx="332" cy="242"/>
            </a:xfrm>
          </p:grpSpPr>
          <p:sp>
            <p:nvSpPr>
              <p:cNvPr id="599081" name="Freeform 1429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82" name="Freeform 1430"/>
              <p:cNvSpPr>
                <a:spLocks/>
              </p:cNvSpPr>
              <p:nvPr/>
            </p:nvSpPr>
            <p:spPr bwMode="auto">
              <a:xfrm>
                <a:off x="8788" y="8914"/>
                <a:ext cx="332" cy="242"/>
              </a:xfrm>
              <a:custGeom>
                <a:avLst/>
                <a:gdLst>
                  <a:gd name="T0" fmla="*/ 332 w 332"/>
                  <a:gd name="T1" fmla="*/ 237 h 242"/>
                  <a:gd name="T2" fmla="*/ 3 w 332"/>
                  <a:gd name="T3" fmla="*/ 0 h 242"/>
                  <a:gd name="T4" fmla="*/ 0 w 332"/>
                  <a:gd name="T5" fmla="*/ 5 h 242"/>
                  <a:gd name="T6" fmla="*/ 329 w 332"/>
                  <a:gd name="T7" fmla="*/ 242 h 242"/>
                  <a:gd name="T8" fmla="*/ 332 w 332"/>
                  <a:gd name="T9" fmla="*/ 237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42"/>
                  <a:gd name="T17" fmla="*/ 332 w 332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42">
                    <a:moveTo>
                      <a:pt x="332" y="237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29" y="242"/>
                    </a:lnTo>
                    <a:lnTo>
                      <a:pt x="332" y="23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28" name="Group 1431"/>
            <p:cNvGrpSpPr>
              <a:grpSpLocks/>
            </p:cNvGrpSpPr>
            <p:nvPr/>
          </p:nvGrpSpPr>
          <p:grpSpPr bwMode="auto">
            <a:xfrm>
              <a:off x="4080" y="2220"/>
              <a:ext cx="317" cy="948"/>
              <a:chOff x="8710" y="7882"/>
              <a:chExt cx="199" cy="1597"/>
            </a:xfrm>
          </p:grpSpPr>
          <p:sp>
            <p:nvSpPr>
              <p:cNvPr id="599084" name="Freeform 1432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85" name="Freeform 1433"/>
              <p:cNvSpPr>
                <a:spLocks/>
              </p:cNvSpPr>
              <p:nvPr/>
            </p:nvSpPr>
            <p:spPr bwMode="auto">
              <a:xfrm>
                <a:off x="8710" y="7882"/>
                <a:ext cx="199" cy="1597"/>
              </a:xfrm>
              <a:custGeom>
                <a:avLst/>
                <a:gdLst>
                  <a:gd name="T0" fmla="*/ 196 w 199"/>
                  <a:gd name="T1" fmla="*/ 0 h 1597"/>
                  <a:gd name="T2" fmla="*/ 194 w 199"/>
                  <a:gd name="T3" fmla="*/ 2 h 1597"/>
                  <a:gd name="T4" fmla="*/ 0 w 199"/>
                  <a:gd name="T5" fmla="*/ 1596 h 1597"/>
                  <a:gd name="T6" fmla="*/ 5 w 199"/>
                  <a:gd name="T7" fmla="*/ 1597 h 1597"/>
                  <a:gd name="T8" fmla="*/ 199 w 199"/>
                  <a:gd name="T9" fmla="*/ 3 h 1597"/>
                  <a:gd name="T10" fmla="*/ 196 w 199"/>
                  <a:gd name="T11" fmla="*/ 0 h 15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1597"/>
                  <a:gd name="T20" fmla="*/ 199 w 199"/>
                  <a:gd name="T21" fmla="*/ 1597 h 15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1597">
                    <a:moveTo>
                      <a:pt x="196" y="0"/>
                    </a:moveTo>
                    <a:lnTo>
                      <a:pt x="194" y="2"/>
                    </a:lnTo>
                    <a:lnTo>
                      <a:pt x="0" y="1596"/>
                    </a:lnTo>
                    <a:lnTo>
                      <a:pt x="5" y="1597"/>
                    </a:lnTo>
                    <a:lnTo>
                      <a:pt x="199" y="3"/>
                    </a:lnTo>
                    <a:lnTo>
                      <a:pt x="196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31" name="Group 1434"/>
            <p:cNvGrpSpPr>
              <a:grpSpLocks/>
            </p:cNvGrpSpPr>
            <p:nvPr/>
          </p:nvGrpSpPr>
          <p:grpSpPr bwMode="auto">
            <a:xfrm>
              <a:off x="4403" y="2220"/>
              <a:ext cx="91" cy="4"/>
              <a:chOff x="8907" y="7882"/>
              <a:chExt cx="57" cy="7"/>
            </a:xfrm>
          </p:grpSpPr>
          <p:sp>
            <p:nvSpPr>
              <p:cNvPr id="599087" name="Freeform 1435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88" name="Freeform 1436"/>
              <p:cNvSpPr>
                <a:spLocks/>
              </p:cNvSpPr>
              <p:nvPr/>
            </p:nvSpPr>
            <p:spPr bwMode="auto">
              <a:xfrm>
                <a:off x="8907" y="7882"/>
                <a:ext cx="57" cy="7"/>
              </a:xfrm>
              <a:custGeom>
                <a:avLst/>
                <a:gdLst>
                  <a:gd name="T0" fmla="*/ 57 w 57"/>
                  <a:gd name="T1" fmla="*/ 3 h 7"/>
                  <a:gd name="T2" fmla="*/ 55 w 57"/>
                  <a:gd name="T3" fmla="*/ 0 h 7"/>
                  <a:gd name="T4" fmla="*/ 0 w 57"/>
                  <a:gd name="T5" fmla="*/ 0 h 7"/>
                  <a:gd name="T6" fmla="*/ 0 w 57"/>
                  <a:gd name="T7" fmla="*/ 7 h 7"/>
                  <a:gd name="T8" fmla="*/ 55 w 57"/>
                  <a:gd name="T9" fmla="*/ 7 h 7"/>
                  <a:gd name="T10" fmla="*/ 57 w 57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7"/>
                  <a:gd name="T20" fmla="*/ 57 w 5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7">
                    <a:moveTo>
                      <a:pt x="57" y="3"/>
                    </a:moveTo>
                    <a:lnTo>
                      <a:pt x="55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5" y="7"/>
                    </a:lnTo>
                    <a:lnTo>
                      <a:pt x="57" y="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34" name="Group 1437"/>
            <p:cNvGrpSpPr>
              <a:grpSpLocks/>
            </p:cNvGrpSpPr>
            <p:nvPr/>
          </p:nvGrpSpPr>
          <p:grpSpPr bwMode="auto">
            <a:xfrm>
              <a:off x="4466" y="2222"/>
              <a:ext cx="323" cy="942"/>
              <a:chOff x="8957" y="7885"/>
              <a:chExt cx="203" cy="1588"/>
            </a:xfrm>
          </p:grpSpPr>
          <p:sp>
            <p:nvSpPr>
              <p:cNvPr id="599090" name="Freeform 1438"/>
              <p:cNvSpPr>
                <a:spLocks/>
              </p:cNvSpPr>
              <p:nvPr/>
            </p:nvSpPr>
            <p:spPr bwMode="auto">
              <a:xfrm>
                <a:off x="8959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91" name="Freeform 1439"/>
              <p:cNvSpPr>
                <a:spLocks/>
              </p:cNvSpPr>
              <p:nvPr/>
            </p:nvSpPr>
            <p:spPr bwMode="auto">
              <a:xfrm>
                <a:off x="8957" y="7885"/>
                <a:ext cx="201" cy="1588"/>
              </a:xfrm>
              <a:custGeom>
                <a:avLst/>
                <a:gdLst>
                  <a:gd name="T0" fmla="*/ 201 w 201"/>
                  <a:gd name="T1" fmla="*/ 1588 h 1588"/>
                  <a:gd name="T2" fmla="*/ 5 w 201"/>
                  <a:gd name="T3" fmla="*/ 0 h 1588"/>
                  <a:gd name="T4" fmla="*/ 0 w 201"/>
                  <a:gd name="T5" fmla="*/ 1 h 1588"/>
                  <a:gd name="T6" fmla="*/ 196 w 201"/>
                  <a:gd name="T7" fmla="*/ 1588 h 1588"/>
                  <a:gd name="T8" fmla="*/ 201 w 201"/>
                  <a:gd name="T9" fmla="*/ 1588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1588"/>
                  <a:gd name="T17" fmla="*/ 201 w 201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1588">
                    <a:moveTo>
                      <a:pt x="201" y="1588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96" y="1588"/>
                    </a:lnTo>
                    <a:lnTo>
                      <a:pt x="201" y="158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37" name="Group 1440"/>
            <p:cNvGrpSpPr>
              <a:grpSpLocks/>
            </p:cNvGrpSpPr>
            <p:nvPr/>
          </p:nvGrpSpPr>
          <p:grpSpPr bwMode="auto">
            <a:xfrm>
              <a:off x="4430" y="2213"/>
              <a:ext cx="17" cy="6"/>
              <a:chOff x="8924" y="7870"/>
              <a:chExt cx="11" cy="10"/>
            </a:xfrm>
          </p:grpSpPr>
          <p:sp>
            <p:nvSpPr>
              <p:cNvPr id="599093" name="Freeform 1441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94" name="Freeform 1442"/>
              <p:cNvSpPr>
                <a:spLocks/>
              </p:cNvSpPr>
              <p:nvPr/>
            </p:nvSpPr>
            <p:spPr bwMode="auto">
              <a:xfrm>
                <a:off x="8924" y="7870"/>
                <a:ext cx="11" cy="10"/>
              </a:xfrm>
              <a:custGeom>
                <a:avLst/>
                <a:gdLst>
                  <a:gd name="T0" fmla="*/ 2 w 11"/>
                  <a:gd name="T1" fmla="*/ 10 h 10"/>
                  <a:gd name="T2" fmla="*/ 9 w 11"/>
                  <a:gd name="T3" fmla="*/ 10 h 10"/>
                  <a:gd name="T4" fmla="*/ 10 w 11"/>
                  <a:gd name="T5" fmla="*/ 10 h 10"/>
                  <a:gd name="T6" fmla="*/ 10 w 11"/>
                  <a:gd name="T7" fmla="*/ 10 h 10"/>
                  <a:gd name="T8" fmla="*/ 10 w 11"/>
                  <a:gd name="T9" fmla="*/ 10 h 10"/>
                  <a:gd name="T10" fmla="*/ 10 w 11"/>
                  <a:gd name="T11" fmla="*/ 9 h 10"/>
                  <a:gd name="T12" fmla="*/ 11 w 11"/>
                  <a:gd name="T13" fmla="*/ 9 h 10"/>
                  <a:gd name="T14" fmla="*/ 11 w 11"/>
                  <a:gd name="T15" fmla="*/ 9 h 10"/>
                  <a:gd name="T16" fmla="*/ 11 w 11"/>
                  <a:gd name="T17" fmla="*/ 9 h 10"/>
                  <a:gd name="T18" fmla="*/ 11 w 11"/>
                  <a:gd name="T19" fmla="*/ 8 h 10"/>
                  <a:gd name="T20" fmla="*/ 11 w 11"/>
                  <a:gd name="T21" fmla="*/ 8 h 10"/>
                  <a:gd name="T22" fmla="*/ 11 w 11"/>
                  <a:gd name="T23" fmla="*/ 8 h 10"/>
                  <a:gd name="T24" fmla="*/ 11 w 11"/>
                  <a:gd name="T25" fmla="*/ 3 h 10"/>
                  <a:gd name="T26" fmla="*/ 11 w 11"/>
                  <a:gd name="T27" fmla="*/ 2 h 10"/>
                  <a:gd name="T28" fmla="*/ 11 w 11"/>
                  <a:gd name="T29" fmla="*/ 2 h 10"/>
                  <a:gd name="T30" fmla="*/ 11 w 11"/>
                  <a:gd name="T31" fmla="*/ 2 h 10"/>
                  <a:gd name="T32" fmla="*/ 11 w 11"/>
                  <a:gd name="T33" fmla="*/ 2 h 10"/>
                  <a:gd name="T34" fmla="*/ 11 w 11"/>
                  <a:gd name="T35" fmla="*/ 1 h 10"/>
                  <a:gd name="T36" fmla="*/ 10 w 11"/>
                  <a:gd name="T37" fmla="*/ 1 h 10"/>
                  <a:gd name="T38" fmla="*/ 10 w 11"/>
                  <a:gd name="T39" fmla="*/ 1 h 10"/>
                  <a:gd name="T40" fmla="*/ 10 w 11"/>
                  <a:gd name="T41" fmla="*/ 1 h 10"/>
                  <a:gd name="T42" fmla="*/ 10 w 11"/>
                  <a:gd name="T43" fmla="*/ 0 h 10"/>
                  <a:gd name="T44" fmla="*/ 9 w 11"/>
                  <a:gd name="T45" fmla="*/ 0 h 10"/>
                  <a:gd name="T46" fmla="*/ 2 w 11"/>
                  <a:gd name="T47" fmla="*/ 0 h 10"/>
                  <a:gd name="T48" fmla="*/ 2 w 11"/>
                  <a:gd name="T49" fmla="*/ 0 h 10"/>
                  <a:gd name="T50" fmla="*/ 1 w 11"/>
                  <a:gd name="T51" fmla="*/ 1 h 10"/>
                  <a:gd name="T52" fmla="*/ 1 w 11"/>
                  <a:gd name="T53" fmla="*/ 1 h 10"/>
                  <a:gd name="T54" fmla="*/ 1 w 11"/>
                  <a:gd name="T55" fmla="*/ 1 h 10"/>
                  <a:gd name="T56" fmla="*/ 1 w 11"/>
                  <a:gd name="T57" fmla="*/ 1 h 10"/>
                  <a:gd name="T58" fmla="*/ 1 w 11"/>
                  <a:gd name="T59" fmla="*/ 2 h 10"/>
                  <a:gd name="T60" fmla="*/ 0 w 11"/>
                  <a:gd name="T61" fmla="*/ 2 h 10"/>
                  <a:gd name="T62" fmla="*/ 0 w 11"/>
                  <a:gd name="T63" fmla="*/ 2 h 10"/>
                  <a:gd name="T64" fmla="*/ 0 w 11"/>
                  <a:gd name="T65" fmla="*/ 2 h 10"/>
                  <a:gd name="T66" fmla="*/ 0 w 11"/>
                  <a:gd name="T67" fmla="*/ 3 h 10"/>
                  <a:gd name="T68" fmla="*/ 0 w 11"/>
                  <a:gd name="T69" fmla="*/ 8 h 10"/>
                  <a:gd name="T70" fmla="*/ 0 w 11"/>
                  <a:gd name="T71" fmla="*/ 8 h 10"/>
                  <a:gd name="T72" fmla="*/ 0 w 11"/>
                  <a:gd name="T73" fmla="*/ 8 h 10"/>
                  <a:gd name="T74" fmla="*/ 0 w 11"/>
                  <a:gd name="T75" fmla="*/ 9 h 10"/>
                  <a:gd name="T76" fmla="*/ 1 w 11"/>
                  <a:gd name="T77" fmla="*/ 9 h 10"/>
                  <a:gd name="T78" fmla="*/ 1 w 11"/>
                  <a:gd name="T79" fmla="*/ 9 h 10"/>
                  <a:gd name="T80" fmla="*/ 1 w 11"/>
                  <a:gd name="T81" fmla="*/ 9 h 10"/>
                  <a:gd name="T82" fmla="*/ 1 w 11"/>
                  <a:gd name="T83" fmla="*/ 10 h 10"/>
                  <a:gd name="T84" fmla="*/ 1 w 11"/>
                  <a:gd name="T85" fmla="*/ 10 h 10"/>
                  <a:gd name="T86" fmla="*/ 2 w 11"/>
                  <a:gd name="T87" fmla="*/ 10 h 10"/>
                  <a:gd name="T88" fmla="*/ 2 w 11"/>
                  <a:gd name="T89" fmla="*/ 10 h 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10"/>
                  <a:gd name="T137" fmla="*/ 11 w 11"/>
                  <a:gd name="T138" fmla="*/ 10 h 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10">
                    <a:moveTo>
                      <a:pt x="2" y="10"/>
                    </a:moveTo>
                    <a:lnTo>
                      <a:pt x="9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10"/>
                    </a:lnTo>
                    <a:lnTo>
                      <a:pt x="2" y="1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095" name="Freeform 1443"/>
            <p:cNvSpPr>
              <a:spLocks/>
            </p:cNvSpPr>
            <p:nvPr/>
          </p:nvSpPr>
          <p:spPr bwMode="auto">
            <a:xfrm>
              <a:off x="4430" y="2213"/>
              <a:ext cx="17" cy="6"/>
            </a:xfrm>
            <a:custGeom>
              <a:avLst/>
              <a:gdLst>
                <a:gd name="T0" fmla="*/ 399 w 11"/>
                <a:gd name="T1" fmla="*/ 1 h 10"/>
                <a:gd name="T2" fmla="*/ 1726 w 11"/>
                <a:gd name="T3" fmla="*/ 1 h 10"/>
                <a:gd name="T4" fmla="*/ 1827 w 11"/>
                <a:gd name="T5" fmla="*/ 1 h 10"/>
                <a:gd name="T6" fmla="*/ 1827 w 11"/>
                <a:gd name="T7" fmla="*/ 1 h 10"/>
                <a:gd name="T8" fmla="*/ 1827 w 11"/>
                <a:gd name="T9" fmla="*/ 1 h 10"/>
                <a:gd name="T10" fmla="*/ 1827 w 11"/>
                <a:gd name="T11" fmla="*/ 1 h 10"/>
                <a:gd name="T12" fmla="*/ 2018 w 11"/>
                <a:gd name="T13" fmla="*/ 1 h 10"/>
                <a:gd name="T14" fmla="*/ 2018 w 11"/>
                <a:gd name="T15" fmla="*/ 1 h 10"/>
                <a:gd name="T16" fmla="*/ 2018 w 11"/>
                <a:gd name="T17" fmla="*/ 1 h 10"/>
                <a:gd name="T18" fmla="*/ 2018 w 11"/>
                <a:gd name="T19" fmla="*/ 1 h 10"/>
                <a:gd name="T20" fmla="*/ 2018 w 11"/>
                <a:gd name="T21" fmla="*/ 1 h 10"/>
                <a:gd name="T22" fmla="*/ 2018 w 11"/>
                <a:gd name="T23" fmla="*/ 1 h 10"/>
                <a:gd name="T24" fmla="*/ 2018 w 11"/>
                <a:gd name="T25" fmla="*/ 1 h 10"/>
                <a:gd name="T26" fmla="*/ 2018 w 11"/>
                <a:gd name="T27" fmla="*/ 1 h 10"/>
                <a:gd name="T28" fmla="*/ 2018 w 11"/>
                <a:gd name="T29" fmla="*/ 1 h 10"/>
                <a:gd name="T30" fmla="*/ 2018 w 11"/>
                <a:gd name="T31" fmla="*/ 1 h 10"/>
                <a:gd name="T32" fmla="*/ 2018 w 11"/>
                <a:gd name="T33" fmla="*/ 1 h 10"/>
                <a:gd name="T34" fmla="*/ 2018 w 11"/>
                <a:gd name="T35" fmla="*/ 1 h 10"/>
                <a:gd name="T36" fmla="*/ 1827 w 11"/>
                <a:gd name="T37" fmla="*/ 1 h 10"/>
                <a:gd name="T38" fmla="*/ 1827 w 11"/>
                <a:gd name="T39" fmla="*/ 1 h 10"/>
                <a:gd name="T40" fmla="*/ 1827 w 11"/>
                <a:gd name="T41" fmla="*/ 1 h 10"/>
                <a:gd name="T42" fmla="*/ 1827 w 11"/>
                <a:gd name="T43" fmla="*/ 0 h 10"/>
                <a:gd name="T44" fmla="*/ 1726 w 11"/>
                <a:gd name="T45" fmla="*/ 0 h 10"/>
                <a:gd name="T46" fmla="*/ 399 w 11"/>
                <a:gd name="T47" fmla="*/ 0 h 10"/>
                <a:gd name="T48" fmla="*/ 399 w 11"/>
                <a:gd name="T49" fmla="*/ 0 h 10"/>
                <a:gd name="T50" fmla="*/ 258 w 11"/>
                <a:gd name="T51" fmla="*/ 1 h 10"/>
                <a:gd name="T52" fmla="*/ 258 w 11"/>
                <a:gd name="T53" fmla="*/ 1 h 10"/>
                <a:gd name="T54" fmla="*/ 258 w 11"/>
                <a:gd name="T55" fmla="*/ 1 h 10"/>
                <a:gd name="T56" fmla="*/ 258 w 11"/>
                <a:gd name="T57" fmla="*/ 1 h 10"/>
                <a:gd name="T58" fmla="*/ 258 w 11"/>
                <a:gd name="T59" fmla="*/ 1 h 10"/>
                <a:gd name="T60" fmla="*/ 0 w 11"/>
                <a:gd name="T61" fmla="*/ 1 h 10"/>
                <a:gd name="T62" fmla="*/ 0 w 11"/>
                <a:gd name="T63" fmla="*/ 1 h 10"/>
                <a:gd name="T64" fmla="*/ 0 w 11"/>
                <a:gd name="T65" fmla="*/ 1 h 10"/>
                <a:gd name="T66" fmla="*/ 0 w 11"/>
                <a:gd name="T67" fmla="*/ 1 h 10"/>
                <a:gd name="T68" fmla="*/ 0 w 11"/>
                <a:gd name="T69" fmla="*/ 1 h 10"/>
                <a:gd name="T70" fmla="*/ 0 w 11"/>
                <a:gd name="T71" fmla="*/ 1 h 10"/>
                <a:gd name="T72" fmla="*/ 0 w 11"/>
                <a:gd name="T73" fmla="*/ 1 h 10"/>
                <a:gd name="T74" fmla="*/ 0 w 11"/>
                <a:gd name="T75" fmla="*/ 1 h 10"/>
                <a:gd name="T76" fmla="*/ 258 w 11"/>
                <a:gd name="T77" fmla="*/ 1 h 10"/>
                <a:gd name="T78" fmla="*/ 258 w 11"/>
                <a:gd name="T79" fmla="*/ 1 h 10"/>
                <a:gd name="T80" fmla="*/ 258 w 11"/>
                <a:gd name="T81" fmla="*/ 1 h 10"/>
                <a:gd name="T82" fmla="*/ 258 w 11"/>
                <a:gd name="T83" fmla="*/ 1 h 10"/>
                <a:gd name="T84" fmla="*/ 258 w 11"/>
                <a:gd name="T85" fmla="*/ 1 h 10"/>
                <a:gd name="T86" fmla="*/ 399 w 11"/>
                <a:gd name="T87" fmla="*/ 1 h 10"/>
                <a:gd name="T88" fmla="*/ 399 w 11"/>
                <a:gd name="T89" fmla="*/ 1 h 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"/>
                <a:gd name="T136" fmla="*/ 0 h 10"/>
                <a:gd name="T137" fmla="*/ 11 w 11"/>
                <a:gd name="T138" fmla="*/ 10 h 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" h="10">
                  <a:moveTo>
                    <a:pt x="2" y="10"/>
                  </a:moveTo>
                  <a:lnTo>
                    <a:pt x="9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841" name="Group 1444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9097" name="Freeform 1445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098" name="Freeform 1446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0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1 h 54"/>
                  <a:gd name="T16" fmla="*/ 0 w 1"/>
                  <a:gd name="T17" fmla="*/ 1 h 54"/>
                  <a:gd name="T18" fmla="*/ 0 w 1"/>
                  <a:gd name="T19" fmla="*/ 1 h 54"/>
                  <a:gd name="T20" fmla="*/ 1 w 1"/>
                  <a:gd name="T21" fmla="*/ 1 h 54"/>
                  <a:gd name="T22" fmla="*/ 1 w 1"/>
                  <a:gd name="T23" fmla="*/ 0 h 54"/>
                  <a:gd name="T24" fmla="*/ 1 w 1"/>
                  <a:gd name="T25" fmla="*/ 0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54"/>
                  <a:gd name="T41" fmla="*/ 1 w 1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44" name="Group 1447"/>
            <p:cNvGrpSpPr>
              <a:grpSpLocks/>
            </p:cNvGrpSpPr>
            <p:nvPr/>
          </p:nvGrpSpPr>
          <p:grpSpPr bwMode="auto">
            <a:xfrm>
              <a:off x="4406" y="2181"/>
              <a:ext cx="2" cy="32"/>
              <a:chOff x="8909" y="7816"/>
              <a:chExt cx="1" cy="54"/>
            </a:xfrm>
          </p:grpSpPr>
          <p:sp>
            <p:nvSpPr>
              <p:cNvPr id="599100" name="Freeform 1448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2141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01" name="Freeform 1449"/>
              <p:cNvSpPr>
                <a:spLocks/>
              </p:cNvSpPr>
              <p:nvPr/>
            </p:nvSpPr>
            <p:spPr bwMode="auto">
              <a:xfrm>
                <a:off x="8909" y="7816"/>
                <a:ext cx="1" cy="54"/>
              </a:xfrm>
              <a:custGeom>
                <a:avLst/>
                <a:gdLst>
                  <a:gd name="T0" fmla="*/ 1 w 1"/>
                  <a:gd name="T1" fmla="*/ 0 h 54"/>
                  <a:gd name="T2" fmla="*/ 1 w 1"/>
                  <a:gd name="T3" fmla="*/ 54 h 54"/>
                  <a:gd name="T4" fmla="*/ 1 w 1"/>
                  <a:gd name="T5" fmla="*/ 54 h 54"/>
                  <a:gd name="T6" fmla="*/ 1 w 1"/>
                  <a:gd name="T7" fmla="*/ 54 h 54"/>
                  <a:gd name="T8" fmla="*/ 1 w 1"/>
                  <a:gd name="T9" fmla="*/ 54 h 54"/>
                  <a:gd name="T10" fmla="*/ 0 w 1"/>
                  <a:gd name="T11" fmla="*/ 54 h 54"/>
                  <a:gd name="T12" fmla="*/ 0 w 1"/>
                  <a:gd name="T13" fmla="*/ 54 h 54"/>
                  <a:gd name="T14" fmla="*/ 0 w 1"/>
                  <a:gd name="T15" fmla="*/ 54 h 54"/>
                  <a:gd name="T16" fmla="*/ 0 w 1"/>
                  <a:gd name="T17" fmla="*/ 54 h 54"/>
                  <a:gd name="T18" fmla="*/ 0 w 1"/>
                  <a:gd name="T19" fmla="*/ 53 h 54"/>
                  <a:gd name="T20" fmla="*/ 0 w 1"/>
                  <a:gd name="T21" fmla="*/ 2 h 54"/>
                  <a:gd name="T22" fmla="*/ 0 w 1"/>
                  <a:gd name="T23" fmla="*/ 1 h 54"/>
                  <a:gd name="T24" fmla="*/ 0 w 1"/>
                  <a:gd name="T25" fmla="*/ 1 h 54"/>
                  <a:gd name="T26" fmla="*/ 0 w 1"/>
                  <a:gd name="T27" fmla="*/ 1 h 54"/>
                  <a:gd name="T28" fmla="*/ 1 w 1"/>
                  <a:gd name="T29" fmla="*/ 1 h 54"/>
                  <a:gd name="T30" fmla="*/ 1 w 1"/>
                  <a:gd name="T31" fmla="*/ 1 h 54"/>
                  <a:gd name="T32" fmla="*/ 1 w 1"/>
                  <a:gd name="T33" fmla="*/ 0 h 54"/>
                  <a:gd name="T34" fmla="*/ 1 w 1"/>
                  <a:gd name="T35" fmla="*/ 0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"/>
                  <a:gd name="T55" fmla="*/ 0 h 54"/>
                  <a:gd name="T56" fmla="*/ 1 w 1"/>
                  <a:gd name="T57" fmla="*/ 54 h 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" h="54">
                    <a:moveTo>
                      <a:pt x="1" y="0"/>
                    </a:moveTo>
                    <a:lnTo>
                      <a:pt x="1" y="54"/>
                    </a:lnTo>
                    <a:lnTo>
                      <a:pt x="0" y="54"/>
                    </a:lnTo>
                    <a:lnTo>
                      <a:pt x="0" y="5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47" name="Group 1450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9103" name="Freeform 1451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5171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04" name="Freeform 1452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50" name="Group 1453"/>
            <p:cNvGrpSpPr>
              <a:grpSpLocks/>
            </p:cNvGrpSpPr>
            <p:nvPr/>
          </p:nvGrpSpPr>
          <p:grpSpPr bwMode="auto">
            <a:xfrm>
              <a:off x="4408" y="2181"/>
              <a:ext cx="3" cy="32"/>
              <a:chOff x="8910" y="7816"/>
              <a:chExt cx="2" cy="54"/>
            </a:xfrm>
          </p:grpSpPr>
          <p:sp>
            <p:nvSpPr>
              <p:cNvPr id="599106" name="Freeform 1454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7191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07" name="Freeform 1455"/>
              <p:cNvSpPr>
                <a:spLocks/>
              </p:cNvSpPr>
              <p:nvPr/>
            </p:nvSpPr>
            <p:spPr bwMode="auto">
              <a:xfrm>
                <a:off x="8910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53" name="Group 1456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9109" name="Freeform 1457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1A1D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10" name="Freeform 1458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56" name="Group 1459"/>
            <p:cNvGrpSpPr>
              <a:grpSpLocks/>
            </p:cNvGrpSpPr>
            <p:nvPr/>
          </p:nvGrpSpPr>
          <p:grpSpPr bwMode="auto">
            <a:xfrm>
              <a:off x="4411" y="2181"/>
              <a:ext cx="3" cy="32"/>
              <a:chOff x="8912" y="7816"/>
              <a:chExt cx="2" cy="54"/>
            </a:xfrm>
          </p:grpSpPr>
          <p:sp>
            <p:nvSpPr>
              <p:cNvPr id="599112" name="Freeform 1460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0232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13" name="Freeform 1461"/>
              <p:cNvSpPr>
                <a:spLocks/>
              </p:cNvSpPr>
              <p:nvPr/>
            </p:nvSpPr>
            <p:spPr bwMode="auto">
              <a:xfrm>
                <a:off x="8912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0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2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59" name="Group 1462"/>
            <p:cNvGrpSpPr>
              <a:grpSpLocks/>
            </p:cNvGrpSpPr>
            <p:nvPr/>
          </p:nvGrpSpPr>
          <p:grpSpPr bwMode="auto">
            <a:xfrm>
              <a:off x="4414" y="2181"/>
              <a:ext cx="3" cy="32"/>
              <a:chOff x="8914" y="7816"/>
              <a:chExt cx="2" cy="54"/>
            </a:xfrm>
          </p:grpSpPr>
          <p:sp>
            <p:nvSpPr>
              <p:cNvPr id="599115" name="Freeform 1463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428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16" name="Freeform 1464"/>
              <p:cNvSpPr>
                <a:spLocks/>
              </p:cNvSpPr>
              <p:nvPr/>
            </p:nvSpPr>
            <p:spPr bwMode="auto">
              <a:xfrm>
                <a:off x="8914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1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62" name="Group 1465"/>
            <p:cNvGrpSpPr>
              <a:grpSpLocks/>
            </p:cNvGrpSpPr>
            <p:nvPr/>
          </p:nvGrpSpPr>
          <p:grpSpPr bwMode="auto">
            <a:xfrm>
              <a:off x="4414" y="2079"/>
              <a:ext cx="3" cy="134"/>
              <a:chOff x="8914" y="7645"/>
              <a:chExt cx="2" cy="225"/>
            </a:xfrm>
          </p:grpSpPr>
          <p:sp>
            <p:nvSpPr>
              <p:cNvPr id="599118" name="Freeform 1466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282D2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19" name="Freeform 1467"/>
              <p:cNvSpPr>
                <a:spLocks/>
              </p:cNvSpPr>
              <p:nvPr/>
            </p:nvSpPr>
            <p:spPr bwMode="auto">
              <a:xfrm>
                <a:off x="8914" y="7645"/>
                <a:ext cx="2" cy="225"/>
              </a:xfrm>
              <a:custGeom>
                <a:avLst/>
                <a:gdLst>
                  <a:gd name="T0" fmla="*/ 0 w 2"/>
                  <a:gd name="T1" fmla="*/ 225 h 225"/>
                  <a:gd name="T2" fmla="*/ 0 w 2"/>
                  <a:gd name="T3" fmla="*/ 172 h 225"/>
                  <a:gd name="T4" fmla="*/ 0 w 2"/>
                  <a:gd name="T5" fmla="*/ 172 h 225"/>
                  <a:gd name="T6" fmla="*/ 1 w 2"/>
                  <a:gd name="T7" fmla="*/ 172 h 225"/>
                  <a:gd name="T8" fmla="*/ 1 w 2"/>
                  <a:gd name="T9" fmla="*/ 172 h 225"/>
                  <a:gd name="T10" fmla="*/ 1 w 2"/>
                  <a:gd name="T11" fmla="*/ 172 h 225"/>
                  <a:gd name="T12" fmla="*/ 1 w 2"/>
                  <a:gd name="T13" fmla="*/ 173 h 225"/>
                  <a:gd name="T14" fmla="*/ 1 w 2"/>
                  <a:gd name="T15" fmla="*/ 1 h 225"/>
                  <a:gd name="T16" fmla="*/ 1 w 2"/>
                  <a:gd name="T17" fmla="*/ 1 h 225"/>
                  <a:gd name="T18" fmla="*/ 1 w 2"/>
                  <a:gd name="T19" fmla="*/ 1 h 225"/>
                  <a:gd name="T20" fmla="*/ 1 w 2"/>
                  <a:gd name="T21" fmla="*/ 1 h 225"/>
                  <a:gd name="T22" fmla="*/ 1 w 2"/>
                  <a:gd name="T23" fmla="*/ 0 h 225"/>
                  <a:gd name="T24" fmla="*/ 2 w 2"/>
                  <a:gd name="T25" fmla="*/ 0 h 225"/>
                  <a:gd name="T26" fmla="*/ 2 w 2"/>
                  <a:gd name="T27" fmla="*/ 0 h 225"/>
                  <a:gd name="T28" fmla="*/ 2 w 2"/>
                  <a:gd name="T29" fmla="*/ 225 h 225"/>
                  <a:gd name="T30" fmla="*/ 2 w 2"/>
                  <a:gd name="T31" fmla="*/ 224 h 225"/>
                  <a:gd name="T32" fmla="*/ 1 w 2"/>
                  <a:gd name="T33" fmla="*/ 224 h 225"/>
                  <a:gd name="T34" fmla="*/ 1 w 2"/>
                  <a:gd name="T35" fmla="*/ 224 h 225"/>
                  <a:gd name="T36" fmla="*/ 1 w 2"/>
                  <a:gd name="T37" fmla="*/ 224 h 225"/>
                  <a:gd name="T38" fmla="*/ 1 w 2"/>
                  <a:gd name="T39" fmla="*/ 224 h 225"/>
                  <a:gd name="T40" fmla="*/ 1 w 2"/>
                  <a:gd name="T41" fmla="*/ 224 h 225"/>
                  <a:gd name="T42" fmla="*/ 1 w 2"/>
                  <a:gd name="T43" fmla="*/ 223 h 225"/>
                  <a:gd name="T44" fmla="*/ 1 w 2"/>
                  <a:gd name="T45" fmla="*/ 225 h 225"/>
                  <a:gd name="T46" fmla="*/ 1 w 2"/>
                  <a:gd name="T47" fmla="*/ 225 h 225"/>
                  <a:gd name="T48" fmla="*/ 1 w 2"/>
                  <a:gd name="T49" fmla="*/ 225 h 225"/>
                  <a:gd name="T50" fmla="*/ 0 w 2"/>
                  <a:gd name="T51" fmla="*/ 225 h 225"/>
                  <a:gd name="T52" fmla="*/ 0 w 2"/>
                  <a:gd name="T53" fmla="*/ 225 h 225"/>
                  <a:gd name="T54" fmla="*/ 0 w 2"/>
                  <a:gd name="T55" fmla="*/ 225 h 22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"/>
                  <a:gd name="T85" fmla="*/ 0 h 225"/>
                  <a:gd name="T86" fmla="*/ 2 w 2"/>
                  <a:gd name="T87" fmla="*/ 225 h 22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" h="225">
                    <a:moveTo>
                      <a:pt x="0" y="225"/>
                    </a:moveTo>
                    <a:lnTo>
                      <a:pt x="0" y="172"/>
                    </a:lnTo>
                    <a:lnTo>
                      <a:pt x="1" y="172"/>
                    </a:lnTo>
                    <a:lnTo>
                      <a:pt x="1" y="17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5"/>
                    </a:lnTo>
                    <a:lnTo>
                      <a:pt x="2" y="224"/>
                    </a:lnTo>
                    <a:lnTo>
                      <a:pt x="1" y="224"/>
                    </a:lnTo>
                    <a:lnTo>
                      <a:pt x="1" y="223"/>
                    </a:lnTo>
                    <a:lnTo>
                      <a:pt x="1" y="225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65" name="Group 1468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9121" name="Freeform 1469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22" name="Freeform 1470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74 h 227"/>
                  <a:gd name="T4" fmla="*/ 0 w 1"/>
                  <a:gd name="T5" fmla="*/ 174 h 227"/>
                  <a:gd name="T6" fmla="*/ 0 w 1"/>
                  <a:gd name="T7" fmla="*/ 174 h 227"/>
                  <a:gd name="T8" fmla="*/ 0 w 1"/>
                  <a:gd name="T9" fmla="*/ 175 h 227"/>
                  <a:gd name="T10" fmla="*/ 0 w 1"/>
                  <a:gd name="T11" fmla="*/ 2 h 227"/>
                  <a:gd name="T12" fmla="*/ 0 w 1"/>
                  <a:gd name="T13" fmla="*/ 2 h 227"/>
                  <a:gd name="T14" fmla="*/ 0 w 1"/>
                  <a:gd name="T15" fmla="*/ 1 h 227"/>
                  <a:gd name="T16" fmla="*/ 0 w 1"/>
                  <a:gd name="T17" fmla="*/ 1 h 227"/>
                  <a:gd name="T18" fmla="*/ 0 w 1"/>
                  <a:gd name="T19" fmla="*/ 1 h 227"/>
                  <a:gd name="T20" fmla="*/ 1 w 1"/>
                  <a:gd name="T21" fmla="*/ 1 h 227"/>
                  <a:gd name="T22" fmla="*/ 1 w 1"/>
                  <a:gd name="T23" fmla="*/ 1 h 227"/>
                  <a:gd name="T24" fmla="*/ 1 w 1"/>
                  <a:gd name="T25" fmla="*/ 1 h 227"/>
                  <a:gd name="T26" fmla="*/ 1 w 1"/>
                  <a:gd name="T27" fmla="*/ 0 h 227"/>
                  <a:gd name="T28" fmla="*/ 1 w 1"/>
                  <a:gd name="T29" fmla="*/ 0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227 h 227"/>
                  <a:gd name="T38" fmla="*/ 1 w 1"/>
                  <a:gd name="T39" fmla="*/ 227 h 227"/>
                  <a:gd name="T40" fmla="*/ 0 w 1"/>
                  <a:gd name="T41" fmla="*/ 226 h 227"/>
                  <a:gd name="T42" fmla="*/ 0 w 1"/>
                  <a:gd name="T43" fmla="*/ 226 h 227"/>
                  <a:gd name="T44" fmla="*/ 0 w 1"/>
                  <a:gd name="T45" fmla="*/ 226 h 227"/>
                  <a:gd name="T46" fmla="*/ 0 w 1"/>
                  <a:gd name="T47" fmla="*/ 226 h 227"/>
                  <a:gd name="T48" fmla="*/ 0 w 1"/>
                  <a:gd name="T49" fmla="*/ 226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"/>
                  <a:gd name="T85" fmla="*/ 0 h 227"/>
                  <a:gd name="T86" fmla="*/ 1 w 1"/>
                  <a:gd name="T87" fmla="*/ 227 h 2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" h="227">
                    <a:moveTo>
                      <a:pt x="0" y="227"/>
                    </a:moveTo>
                    <a:lnTo>
                      <a:pt x="0" y="174"/>
                    </a:lnTo>
                    <a:lnTo>
                      <a:pt x="0" y="17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68" name="Group 1471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9124" name="Freeform 1472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34393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25" name="Freeform 1473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6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1 h 227"/>
                  <a:gd name="T10" fmla="*/ 1 w 1"/>
                  <a:gd name="T11" fmla="*/ 1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w 1"/>
                  <a:gd name="T31" fmla="*/ 226 h 227"/>
                  <a:gd name="T32" fmla="*/ 0 w 1"/>
                  <a:gd name="T33" fmla="*/ 226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6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lnTo>
                      <a:pt x="0" y="226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126" name="Freeform 1474"/>
            <p:cNvSpPr>
              <a:spLocks/>
            </p:cNvSpPr>
            <p:nvPr/>
          </p:nvSpPr>
          <p:spPr bwMode="auto">
            <a:xfrm>
              <a:off x="4419" y="2078"/>
              <a:ext cx="1" cy="136"/>
            </a:xfrm>
            <a:custGeom>
              <a:avLst/>
              <a:gdLst>
                <a:gd name="T0" fmla="*/ 0 w 1"/>
                <a:gd name="T1" fmla="*/ 1 h 229"/>
                <a:gd name="T2" fmla="*/ 0 w 1"/>
                <a:gd name="T3" fmla="*/ 1 h 229"/>
                <a:gd name="T4" fmla="*/ 0 w 1"/>
                <a:gd name="T5" fmla="*/ 1 h 229"/>
                <a:gd name="T6" fmla="*/ 0 w 1"/>
                <a:gd name="T7" fmla="*/ 1 h 229"/>
                <a:gd name="T8" fmla="*/ 0 w 1"/>
                <a:gd name="T9" fmla="*/ 1 h 229"/>
                <a:gd name="T10" fmla="*/ 0 w 1"/>
                <a:gd name="T11" fmla="*/ 0 h 229"/>
                <a:gd name="T12" fmla="*/ 0 w 1"/>
                <a:gd name="T13" fmla="*/ 0 h 229"/>
                <a:gd name="T14" fmla="*/ 0 w 1"/>
                <a:gd name="T15" fmla="*/ 0 h 229"/>
                <a:gd name="T16" fmla="*/ 0 w 1"/>
                <a:gd name="T17" fmla="*/ 0 h 229"/>
                <a:gd name="T18" fmla="*/ 0 w 1"/>
                <a:gd name="T19" fmla="*/ 1 h 229"/>
                <a:gd name="T20" fmla="*/ 0 w 1"/>
                <a:gd name="T21" fmla="*/ 1 h 229"/>
                <a:gd name="T22" fmla="*/ 0 w 1"/>
                <a:gd name="T23" fmla="*/ 1 h 229"/>
                <a:gd name="T24" fmla="*/ 0 w 1"/>
                <a:gd name="T25" fmla="*/ 1 h 229"/>
                <a:gd name="T26" fmla="*/ 0 w 1"/>
                <a:gd name="T27" fmla="*/ 1 h 229"/>
                <a:gd name="T28" fmla="*/ 0 w 1"/>
                <a:gd name="T29" fmla="*/ 1 h 229"/>
                <a:gd name="T30" fmla="*/ 0 w 1"/>
                <a:gd name="T31" fmla="*/ 1 h 229"/>
                <a:gd name="T32" fmla="*/ 0 w 1"/>
                <a:gd name="T33" fmla="*/ 1 h 2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9"/>
                <a:gd name="T53" fmla="*/ 1 w 1"/>
                <a:gd name="T54" fmla="*/ 229 h 2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9">
                  <a:moveTo>
                    <a:pt x="0" y="228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9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872" name="Group 1475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9128" name="Freeform 1476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3C424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29" name="Freeform 1477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8 h 229"/>
                  <a:gd name="T2" fmla="*/ 0 w 2"/>
                  <a:gd name="T3" fmla="*/ 1 h 229"/>
                  <a:gd name="T4" fmla="*/ 1 w 2"/>
                  <a:gd name="T5" fmla="*/ 1 h 229"/>
                  <a:gd name="T6" fmla="*/ 1 w 2"/>
                  <a:gd name="T7" fmla="*/ 1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0 h 229"/>
                  <a:gd name="T16" fmla="*/ 2 w 2"/>
                  <a:gd name="T17" fmla="*/ 229 h 229"/>
                  <a:gd name="T18" fmla="*/ 2 w 2"/>
                  <a:gd name="T19" fmla="*/ 229 h 229"/>
                  <a:gd name="T20" fmla="*/ 2 w 2"/>
                  <a:gd name="T21" fmla="*/ 229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8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29"/>
                  <a:gd name="T47" fmla="*/ 2 w 2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29">
                    <a:moveTo>
                      <a:pt x="0" y="228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75" name="Group 1478"/>
            <p:cNvGrpSpPr>
              <a:grpSpLocks/>
            </p:cNvGrpSpPr>
            <p:nvPr/>
          </p:nvGrpSpPr>
          <p:grpSpPr bwMode="auto">
            <a:xfrm>
              <a:off x="4419" y="2077"/>
              <a:ext cx="3" cy="137"/>
              <a:chOff x="8917" y="7641"/>
              <a:chExt cx="2" cy="231"/>
            </a:xfrm>
          </p:grpSpPr>
          <p:sp>
            <p:nvSpPr>
              <p:cNvPr id="599131" name="Freeform 1479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2484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32" name="Freeform 1480"/>
              <p:cNvSpPr>
                <a:spLocks/>
              </p:cNvSpPr>
              <p:nvPr/>
            </p:nvSpPr>
            <p:spPr bwMode="auto">
              <a:xfrm>
                <a:off x="8917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1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78" name="Group 1481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9134" name="Freeform 148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74D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35" name="Freeform 1483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1 h 231"/>
                  <a:gd name="T8" fmla="*/ 1 w 2"/>
                  <a:gd name="T9" fmla="*/ 1 h 231"/>
                  <a:gd name="T10" fmla="*/ 1 w 2"/>
                  <a:gd name="T11" fmla="*/ 1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0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81" name="Group 1484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9137" name="Freeform 1485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D525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38" name="Freeform 1486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84" name="Group 148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9140" name="Freeform 148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2565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41" name="Freeform 148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1 h 231"/>
                  <a:gd name="T10" fmla="*/ 1 w 2"/>
                  <a:gd name="T11" fmla="*/ 0 h 231"/>
                  <a:gd name="T12" fmla="*/ 1 w 2"/>
                  <a:gd name="T13" fmla="*/ 0 h 231"/>
                  <a:gd name="T14" fmla="*/ 2 w 2"/>
                  <a:gd name="T15" fmla="*/ 0 h 231"/>
                  <a:gd name="T16" fmla="*/ 2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87" name="Group 1490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9143" name="Freeform 1491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85E6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44" name="Freeform 1492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1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90" name="Group 1493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9146" name="Freeform 1494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B626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47" name="Freeform 149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1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0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893" name="Group 1496"/>
            <p:cNvGrpSpPr>
              <a:grpSpLocks/>
            </p:cNvGrpSpPr>
            <p:nvPr/>
          </p:nvGrpSpPr>
          <p:grpSpPr bwMode="auto">
            <a:xfrm>
              <a:off x="4428" y="2077"/>
              <a:ext cx="2" cy="142"/>
              <a:chOff x="8923" y="7641"/>
              <a:chExt cx="1" cy="239"/>
            </a:xfrm>
          </p:grpSpPr>
          <p:sp>
            <p:nvSpPr>
              <p:cNvPr id="599149" name="Freeform 1497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50" name="Freeform 1498"/>
              <p:cNvSpPr>
                <a:spLocks/>
              </p:cNvSpPr>
              <p:nvPr/>
            </p:nvSpPr>
            <p:spPr bwMode="auto">
              <a:xfrm>
                <a:off x="8923" y="7641"/>
                <a:ext cx="1" cy="239"/>
              </a:xfrm>
              <a:custGeom>
                <a:avLst/>
                <a:gdLst>
                  <a:gd name="T0" fmla="*/ 0 w 1"/>
                  <a:gd name="T1" fmla="*/ 233 h 239"/>
                  <a:gd name="T2" fmla="*/ 0 w 1"/>
                  <a:gd name="T3" fmla="*/ 1 h 239"/>
                  <a:gd name="T4" fmla="*/ 0 w 1"/>
                  <a:gd name="T5" fmla="*/ 1 h 239"/>
                  <a:gd name="T6" fmla="*/ 0 w 1"/>
                  <a:gd name="T7" fmla="*/ 1 h 239"/>
                  <a:gd name="T8" fmla="*/ 0 w 1"/>
                  <a:gd name="T9" fmla="*/ 0 h 239"/>
                  <a:gd name="T10" fmla="*/ 1 w 1"/>
                  <a:gd name="T11" fmla="*/ 0 h 239"/>
                  <a:gd name="T12" fmla="*/ 1 w 1"/>
                  <a:gd name="T13" fmla="*/ 0 h 239"/>
                  <a:gd name="T14" fmla="*/ 1 w 1"/>
                  <a:gd name="T15" fmla="*/ 0 h 239"/>
                  <a:gd name="T16" fmla="*/ 1 w 1"/>
                  <a:gd name="T17" fmla="*/ 239 h 239"/>
                  <a:gd name="T18" fmla="*/ 1 w 1"/>
                  <a:gd name="T19" fmla="*/ 239 h 239"/>
                  <a:gd name="T20" fmla="*/ 1 w 1"/>
                  <a:gd name="T21" fmla="*/ 239 h 239"/>
                  <a:gd name="T22" fmla="*/ 1 w 1"/>
                  <a:gd name="T23" fmla="*/ 238 h 239"/>
                  <a:gd name="T24" fmla="*/ 1 w 1"/>
                  <a:gd name="T25" fmla="*/ 238 h 239"/>
                  <a:gd name="T26" fmla="*/ 1 w 1"/>
                  <a:gd name="T27" fmla="*/ 238 h 239"/>
                  <a:gd name="T28" fmla="*/ 1 w 1"/>
                  <a:gd name="T29" fmla="*/ 238 h 239"/>
                  <a:gd name="T30" fmla="*/ 1 w 1"/>
                  <a:gd name="T31" fmla="*/ 237 h 239"/>
                  <a:gd name="T32" fmla="*/ 1 w 1"/>
                  <a:gd name="T33" fmla="*/ 237 h 239"/>
                  <a:gd name="T34" fmla="*/ 1 w 1"/>
                  <a:gd name="T35" fmla="*/ 233 h 239"/>
                  <a:gd name="T36" fmla="*/ 0 w 1"/>
                  <a:gd name="T37" fmla="*/ 233 h 239"/>
                  <a:gd name="T38" fmla="*/ 0 w 1"/>
                  <a:gd name="T39" fmla="*/ 233 h 239"/>
                  <a:gd name="T40" fmla="*/ 0 w 1"/>
                  <a:gd name="T41" fmla="*/ 233 h 239"/>
                  <a:gd name="T42" fmla="*/ 0 w 1"/>
                  <a:gd name="T43" fmla="*/ 233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"/>
                  <a:gd name="T67" fmla="*/ 0 h 239"/>
                  <a:gd name="T68" fmla="*/ 1 w 1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" h="239">
                    <a:moveTo>
                      <a:pt x="0" y="23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9"/>
                    </a:lnTo>
                    <a:lnTo>
                      <a:pt x="1" y="238"/>
                    </a:lnTo>
                    <a:lnTo>
                      <a:pt x="1" y="237"/>
                    </a:lnTo>
                    <a:lnTo>
                      <a:pt x="1" y="233"/>
                    </a:lnTo>
                    <a:lnTo>
                      <a:pt x="0" y="233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151" name="Freeform 1499"/>
            <p:cNvSpPr>
              <a:spLocks/>
            </p:cNvSpPr>
            <p:nvPr/>
          </p:nvSpPr>
          <p:spPr bwMode="auto">
            <a:xfrm>
              <a:off x="4430" y="2077"/>
              <a:ext cx="1" cy="142"/>
            </a:xfrm>
            <a:custGeom>
              <a:avLst/>
              <a:gdLst>
                <a:gd name="T0" fmla="*/ 0 w 1"/>
                <a:gd name="T1" fmla="*/ 1 h 239"/>
                <a:gd name="T2" fmla="*/ 0 w 1"/>
                <a:gd name="T3" fmla="*/ 1 h 239"/>
                <a:gd name="T4" fmla="*/ 0 w 1"/>
                <a:gd name="T5" fmla="*/ 1 h 239"/>
                <a:gd name="T6" fmla="*/ 0 w 1"/>
                <a:gd name="T7" fmla="*/ 0 h 239"/>
                <a:gd name="T8" fmla="*/ 0 w 1"/>
                <a:gd name="T9" fmla="*/ 0 h 239"/>
                <a:gd name="T10" fmla="*/ 0 w 1"/>
                <a:gd name="T11" fmla="*/ 0 h 239"/>
                <a:gd name="T12" fmla="*/ 0 w 1"/>
                <a:gd name="T13" fmla="*/ 0 h 239"/>
                <a:gd name="T14" fmla="*/ 0 w 1"/>
                <a:gd name="T15" fmla="*/ 0 h 239"/>
                <a:gd name="T16" fmla="*/ 0 w 1"/>
                <a:gd name="T17" fmla="*/ 1 h 239"/>
                <a:gd name="T18" fmla="*/ 0 w 1"/>
                <a:gd name="T19" fmla="*/ 1 h 239"/>
                <a:gd name="T20" fmla="*/ 0 w 1"/>
                <a:gd name="T21" fmla="*/ 1 h 239"/>
                <a:gd name="T22" fmla="*/ 0 w 1"/>
                <a:gd name="T23" fmla="*/ 1 h 239"/>
                <a:gd name="T24" fmla="*/ 0 w 1"/>
                <a:gd name="T25" fmla="*/ 1 h 239"/>
                <a:gd name="T26" fmla="*/ 0 w 1"/>
                <a:gd name="T27" fmla="*/ 1 h 239"/>
                <a:gd name="T28" fmla="*/ 0 w 1"/>
                <a:gd name="T29" fmla="*/ 1 h 239"/>
                <a:gd name="T30" fmla="*/ 0 w 1"/>
                <a:gd name="T31" fmla="*/ 1 h 239"/>
                <a:gd name="T32" fmla="*/ 0 w 1"/>
                <a:gd name="T33" fmla="*/ 1 h 239"/>
                <a:gd name="T34" fmla="*/ 0 w 1"/>
                <a:gd name="T35" fmla="*/ 1 h 239"/>
                <a:gd name="T36" fmla="*/ 0 w 1"/>
                <a:gd name="T37" fmla="*/ 1 h 239"/>
                <a:gd name="T38" fmla="*/ 0 w 1"/>
                <a:gd name="T39" fmla="*/ 1 h 2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"/>
                <a:gd name="T61" fmla="*/ 0 h 239"/>
                <a:gd name="T62" fmla="*/ 1 w 1"/>
                <a:gd name="T63" fmla="*/ 239 h 2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" h="239">
                  <a:moveTo>
                    <a:pt x="0" y="23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3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897" name="Group 1500"/>
            <p:cNvGrpSpPr>
              <a:grpSpLocks/>
            </p:cNvGrpSpPr>
            <p:nvPr/>
          </p:nvGrpSpPr>
          <p:grpSpPr bwMode="auto">
            <a:xfrm>
              <a:off x="4430" y="2077"/>
              <a:ext cx="3" cy="142"/>
              <a:chOff x="8924" y="7641"/>
              <a:chExt cx="2" cy="239"/>
            </a:xfrm>
          </p:grpSpPr>
          <p:sp>
            <p:nvSpPr>
              <p:cNvPr id="599153" name="Freeform 1501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6B737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54" name="Freeform 1502"/>
              <p:cNvSpPr>
                <a:spLocks/>
              </p:cNvSpPr>
              <p:nvPr/>
            </p:nvSpPr>
            <p:spPr bwMode="auto">
              <a:xfrm>
                <a:off x="8924" y="7641"/>
                <a:ext cx="2" cy="239"/>
              </a:xfrm>
              <a:custGeom>
                <a:avLst/>
                <a:gdLst>
                  <a:gd name="T0" fmla="*/ 0 w 2"/>
                  <a:gd name="T1" fmla="*/ 238 h 239"/>
                  <a:gd name="T2" fmla="*/ 0 w 2"/>
                  <a:gd name="T3" fmla="*/ 1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239 h 239"/>
                  <a:gd name="T16" fmla="*/ 1 w 2"/>
                  <a:gd name="T17" fmla="*/ 239 h 239"/>
                  <a:gd name="T18" fmla="*/ 1 w 2"/>
                  <a:gd name="T19" fmla="*/ 239 h 239"/>
                  <a:gd name="T20" fmla="*/ 1 w 2"/>
                  <a:gd name="T21" fmla="*/ 239 h 239"/>
                  <a:gd name="T22" fmla="*/ 1 w 2"/>
                  <a:gd name="T23" fmla="*/ 239 h 239"/>
                  <a:gd name="T24" fmla="*/ 0 w 2"/>
                  <a:gd name="T25" fmla="*/ 239 h 239"/>
                  <a:gd name="T26" fmla="*/ 0 w 2"/>
                  <a:gd name="T27" fmla="*/ 238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239"/>
                  <a:gd name="T44" fmla="*/ 2 w 2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239">
                    <a:moveTo>
                      <a:pt x="0" y="238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1" y="239"/>
                    </a:lnTo>
                    <a:lnTo>
                      <a:pt x="0" y="239"/>
                    </a:lnTo>
                    <a:lnTo>
                      <a:pt x="0" y="238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900" name="Group 1503"/>
            <p:cNvGrpSpPr>
              <a:grpSpLocks/>
            </p:cNvGrpSpPr>
            <p:nvPr/>
          </p:nvGrpSpPr>
          <p:grpSpPr bwMode="auto">
            <a:xfrm>
              <a:off x="4430" y="2077"/>
              <a:ext cx="6" cy="142"/>
              <a:chOff x="8924" y="7641"/>
              <a:chExt cx="4" cy="239"/>
            </a:xfrm>
          </p:grpSpPr>
          <p:sp>
            <p:nvSpPr>
              <p:cNvPr id="599156" name="Freeform 1504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6F787B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57" name="Freeform 1505"/>
              <p:cNvSpPr>
                <a:spLocks/>
              </p:cNvSpPr>
              <p:nvPr/>
            </p:nvSpPr>
            <p:spPr bwMode="auto">
              <a:xfrm>
                <a:off x="8924" y="7641"/>
                <a:ext cx="4" cy="239"/>
              </a:xfrm>
              <a:custGeom>
                <a:avLst/>
                <a:gdLst>
                  <a:gd name="T0" fmla="*/ 0 w 4"/>
                  <a:gd name="T1" fmla="*/ 239 h 239"/>
                  <a:gd name="T2" fmla="*/ 0 w 4"/>
                  <a:gd name="T3" fmla="*/ 0 h 239"/>
                  <a:gd name="T4" fmla="*/ 1 w 4"/>
                  <a:gd name="T5" fmla="*/ 0 h 239"/>
                  <a:gd name="T6" fmla="*/ 2 w 4"/>
                  <a:gd name="T7" fmla="*/ 0 h 239"/>
                  <a:gd name="T8" fmla="*/ 2 w 4"/>
                  <a:gd name="T9" fmla="*/ 0 h 239"/>
                  <a:gd name="T10" fmla="*/ 3 w 4"/>
                  <a:gd name="T11" fmla="*/ 0 h 239"/>
                  <a:gd name="T12" fmla="*/ 3 w 4"/>
                  <a:gd name="T13" fmla="*/ 0 h 239"/>
                  <a:gd name="T14" fmla="*/ 4 w 4"/>
                  <a:gd name="T15" fmla="*/ 0 h 239"/>
                  <a:gd name="T16" fmla="*/ 4 w 4"/>
                  <a:gd name="T17" fmla="*/ 239 h 239"/>
                  <a:gd name="T18" fmla="*/ 1 w 4"/>
                  <a:gd name="T19" fmla="*/ 239 h 239"/>
                  <a:gd name="T20" fmla="*/ 0 w 4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239"/>
                  <a:gd name="T35" fmla="*/ 4 w 4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239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903" name="Group 1506"/>
            <p:cNvGrpSpPr>
              <a:grpSpLocks/>
            </p:cNvGrpSpPr>
            <p:nvPr/>
          </p:nvGrpSpPr>
          <p:grpSpPr bwMode="auto">
            <a:xfrm>
              <a:off x="4433" y="2064"/>
              <a:ext cx="3" cy="155"/>
              <a:chOff x="8926" y="7619"/>
              <a:chExt cx="2" cy="261"/>
            </a:xfrm>
          </p:grpSpPr>
          <p:sp>
            <p:nvSpPr>
              <p:cNvPr id="599159" name="Freeform 1507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47D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60" name="Freeform 1508"/>
              <p:cNvSpPr>
                <a:spLocks/>
              </p:cNvSpPr>
              <p:nvPr/>
            </p:nvSpPr>
            <p:spPr bwMode="auto">
              <a:xfrm>
                <a:off x="8926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21 h 261"/>
                  <a:gd name="T4" fmla="*/ 0 w 2"/>
                  <a:gd name="T5" fmla="*/ 21 h 261"/>
                  <a:gd name="T6" fmla="*/ 1 w 2"/>
                  <a:gd name="T7" fmla="*/ 21 h 261"/>
                  <a:gd name="T8" fmla="*/ 1 w 2"/>
                  <a:gd name="T9" fmla="*/ 21 h 261"/>
                  <a:gd name="T10" fmla="*/ 1 w 2"/>
                  <a:gd name="T11" fmla="*/ 21 h 261"/>
                  <a:gd name="T12" fmla="*/ 1 w 2"/>
                  <a:gd name="T13" fmla="*/ 21 h 261"/>
                  <a:gd name="T14" fmla="*/ 2 w 2"/>
                  <a:gd name="T15" fmla="*/ 21 h 261"/>
                  <a:gd name="T16" fmla="*/ 2 w 2"/>
                  <a:gd name="T17" fmla="*/ 0 h 261"/>
                  <a:gd name="T18" fmla="*/ 2 w 2"/>
                  <a:gd name="T19" fmla="*/ 0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2" y="0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161" name="Freeform 1509"/>
            <p:cNvSpPr>
              <a:spLocks/>
            </p:cNvSpPr>
            <p:nvPr/>
          </p:nvSpPr>
          <p:spPr bwMode="auto">
            <a:xfrm>
              <a:off x="4436" y="2064"/>
              <a:ext cx="2" cy="155"/>
            </a:xfrm>
            <a:custGeom>
              <a:avLst/>
              <a:gdLst>
                <a:gd name="T0" fmla="*/ 0 w 2"/>
                <a:gd name="T1" fmla="*/ 1 h 261"/>
                <a:gd name="T2" fmla="*/ 0 w 2"/>
                <a:gd name="T3" fmla="*/ 1 h 261"/>
                <a:gd name="T4" fmla="*/ 0 w 2"/>
                <a:gd name="T5" fmla="*/ 1 h 261"/>
                <a:gd name="T6" fmla="*/ 0 w 2"/>
                <a:gd name="T7" fmla="*/ 1 h 261"/>
                <a:gd name="T8" fmla="*/ 0 w 2"/>
                <a:gd name="T9" fmla="*/ 1 h 261"/>
                <a:gd name="T10" fmla="*/ 0 w 2"/>
                <a:gd name="T11" fmla="*/ 0 h 261"/>
                <a:gd name="T12" fmla="*/ 0 w 2"/>
                <a:gd name="T13" fmla="*/ 0 h 261"/>
                <a:gd name="T14" fmla="*/ 0 w 2"/>
                <a:gd name="T15" fmla="*/ 0 h 261"/>
                <a:gd name="T16" fmla="*/ 0 w 2"/>
                <a:gd name="T17" fmla="*/ 0 h 261"/>
                <a:gd name="T18" fmla="*/ 0 w 2"/>
                <a:gd name="T19" fmla="*/ 0 h 261"/>
                <a:gd name="T20" fmla="*/ 0 w 2"/>
                <a:gd name="T21" fmla="*/ 1 h 261"/>
                <a:gd name="T22" fmla="*/ 0 w 2"/>
                <a:gd name="T23" fmla="*/ 1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61"/>
                <a:gd name="T38" fmla="*/ 2 w 2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61">
                  <a:moveTo>
                    <a:pt x="0" y="261"/>
                  </a:moveTo>
                  <a:lnTo>
                    <a:pt x="0" y="2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26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907" name="Group 1510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9163" name="Freeform 1511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64" name="Freeform 1512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910" name="Group 1513"/>
            <p:cNvGrpSpPr>
              <a:grpSpLocks/>
            </p:cNvGrpSpPr>
            <p:nvPr/>
          </p:nvGrpSpPr>
          <p:grpSpPr bwMode="auto">
            <a:xfrm>
              <a:off x="4436" y="2064"/>
              <a:ext cx="2" cy="155"/>
              <a:chOff x="8928" y="7619"/>
              <a:chExt cx="1" cy="261"/>
            </a:xfrm>
          </p:grpSpPr>
          <p:sp>
            <p:nvSpPr>
              <p:cNvPr id="599166" name="Freeform 1514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48A8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67" name="Freeform 1515"/>
              <p:cNvSpPr>
                <a:spLocks/>
              </p:cNvSpPr>
              <p:nvPr/>
            </p:nvSpPr>
            <p:spPr bwMode="auto">
              <a:xfrm>
                <a:off x="8928" y="7619"/>
                <a:ext cx="1" cy="261"/>
              </a:xfrm>
              <a:custGeom>
                <a:avLst/>
                <a:gdLst>
                  <a:gd name="T0" fmla="*/ 0 w 1"/>
                  <a:gd name="T1" fmla="*/ 261 h 261"/>
                  <a:gd name="T2" fmla="*/ 0 w 1"/>
                  <a:gd name="T3" fmla="*/ 0 h 261"/>
                  <a:gd name="T4" fmla="*/ 0 w 1"/>
                  <a:gd name="T5" fmla="*/ 0 h 261"/>
                  <a:gd name="T6" fmla="*/ 0 w 1"/>
                  <a:gd name="T7" fmla="*/ 0 h 261"/>
                  <a:gd name="T8" fmla="*/ 1 w 1"/>
                  <a:gd name="T9" fmla="*/ 0 h 261"/>
                  <a:gd name="T10" fmla="*/ 1 w 1"/>
                  <a:gd name="T11" fmla="*/ 0 h 261"/>
                  <a:gd name="T12" fmla="*/ 1 w 1"/>
                  <a:gd name="T13" fmla="*/ 0 h 261"/>
                  <a:gd name="T14" fmla="*/ 1 w 1"/>
                  <a:gd name="T15" fmla="*/ 0 h 261"/>
                  <a:gd name="T16" fmla="*/ 1 w 1"/>
                  <a:gd name="T17" fmla="*/ 261 h 261"/>
                  <a:gd name="T18" fmla="*/ 0 w 1"/>
                  <a:gd name="T19" fmla="*/ 261 h 2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"/>
                  <a:gd name="T31" fmla="*/ 0 h 261"/>
                  <a:gd name="T32" fmla="*/ 1 w 1"/>
                  <a:gd name="T33" fmla="*/ 261 h 2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52" name="Group 1516"/>
            <p:cNvGrpSpPr>
              <a:grpSpLocks/>
            </p:cNvGrpSpPr>
            <p:nvPr/>
          </p:nvGrpSpPr>
          <p:grpSpPr bwMode="auto">
            <a:xfrm>
              <a:off x="4438" y="2064"/>
              <a:ext cx="3" cy="155"/>
              <a:chOff x="8929" y="7619"/>
              <a:chExt cx="2" cy="261"/>
            </a:xfrm>
          </p:grpSpPr>
          <p:sp>
            <p:nvSpPr>
              <p:cNvPr id="599169" name="Freeform 1517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E959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70" name="Freeform 1518"/>
              <p:cNvSpPr>
                <a:spLocks/>
              </p:cNvSpPr>
              <p:nvPr/>
            </p:nvSpPr>
            <p:spPr bwMode="auto">
              <a:xfrm>
                <a:off x="8929" y="7619"/>
                <a:ext cx="2" cy="261"/>
              </a:xfrm>
              <a:custGeom>
                <a:avLst/>
                <a:gdLst>
                  <a:gd name="T0" fmla="*/ 0 w 2"/>
                  <a:gd name="T1" fmla="*/ 261 h 261"/>
                  <a:gd name="T2" fmla="*/ 0 w 2"/>
                  <a:gd name="T3" fmla="*/ 0 h 261"/>
                  <a:gd name="T4" fmla="*/ 1 w 2"/>
                  <a:gd name="T5" fmla="*/ 0 h 261"/>
                  <a:gd name="T6" fmla="*/ 1 w 2"/>
                  <a:gd name="T7" fmla="*/ 0 h 261"/>
                  <a:gd name="T8" fmla="*/ 2 w 2"/>
                  <a:gd name="T9" fmla="*/ 0 h 261"/>
                  <a:gd name="T10" fmla="*/ 2 w 2"/>
                  <a:gd name="T11" fmla="*/ 0 h 261"/>
                  <a:gd name="T12" fmla="*/ 2 w 2"/>
                  <a:gd name="T13" fmla="*/ 21 h 261"/>
                  <a:gd name="T14" fmla="*/ 2 w 2"/>
                  <a:gd name="T15" fmla="*/ 22 h 261"/>
                  <a:gd name="T16" fmla="*/ 2 w 2"/>
                  <a:gd name="T17" fmla="*/ 22 h 261"/>
                  <a:gd name="T18" fmla="*/ 2 w 2"/>
                  <a:gd name="T19" fmla="*/ 22 h 261"/>
                  <a:gd name="T20" fmla="*/ 2 w 2"/>
                  <a:gd name="T21" fmla="*/ 261 h 261"/>
                  <a:gd name="T22" fmla="*/ 0 w 2"/>
                  <a:gd name="T23" fmla="*/ 261 h 2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61"/>
                  <a:gd name="T38" fmla="*/ 2 w 2"/>
                  <a:gd name="T39" fmla="*/ 261 h 2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61">
                    <a:moveTo>
                      <a:pt x="0" y="26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1"/>
                    </a:lnTo>
                    <a:lnTo>
                      <a:pt x="2" y="22"/>
                    </a:lnTo>
                    <a:lnTo>
                      <a:pt x="2" y="261"/>
                    </a:lnTo>
                    <a:lnTo>
                      <a:pt x="0" y="26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58" name="Group 1519"/>
            <p:cNvGrpSpPr>
              <a:grpSpLocks/>
            </p:cNvGrpSpPr>
            <p:nvPr/>
          </p:nvGrpSpPr>
          <p:grpSpPr bwMode="auto">
            <a:xfrm>
              <a:off x="4441" y="2077"/>
              <a:ext cx="3" cy="142"/>
              <a:chOff x="8931" y="7641"/>
              <a:chExt cx="2" cy="239"/>
            </a:xfrm>
          </p:grpSpPr>
          <p:sp>
            <p:nvSpPr>
              <p:cNvPr id="599172" name="Freeform 1520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99A0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73" name="Freeform 1521"/>
              <p:cNvSpPr>
                <a:spLocks/>
              </p:cNvSpPr>
              <p:nvPr/>
            </p:nvSpPr>
            <p:spPr bwMode="auto">
              <a:xfrm>
                <a:off x="8931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1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0 h 239"/>
                  <a:gd name="T14" fmla="*/ 2 w 2"/>
                  <a:gd name="T15" fmla="*/ 0 h 239"/>
                  <a:gd name="T16" fmla="*/ 2 w 2"/>
                  <a:gd name="T17" fmla="*/ 239 h 239"/>
                  <a:gd name="T18" fmla="*/ 2 w 2"/>
                  <a:gd name="T19" fmla="*/ 239 h 239"/>
                  <a:gd name="T20" fmla="*/ 0 w 2"/>
                  <a:gd name="T21" fmla="*/ 239 h 2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9"/>
                  <a:gd name="T35" fmla="*/ 2 w 2"/>
                  <a:gd name="T36" fmla="*/ 239 h 2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62" name="Group 1522"/>
            <p:cNvGrpSpPr>
              <a:grpSpLocks/>
            </p:cNvGrpSpPr>
            <p:nvPr/>
          </p:nvGrpSpPr>
          <p:grpSpPr bwMode="auto">
            <a:xfrm>
              <a:off x="4444" y="2077"/>
              <a:ext cx="3" cy="142"/>
              <a:chOff x="8933" y="7641"/>
              <a:chExt cx="2" cy="239"/>
            </a:xfrm>
          </p:grpSpPr>
          <p:sp>
            <p:nvSpPr>
              <p:cNvPr id="599175" name="Freeform 1523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1A6A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76" name="Freeform 1524"/>
              <p:cNvSpPr>
                <a:spLocks/>
              </p:cNvSpPr>
              <p:nvPr/>
            </p:nvSpPr>
            <p:spPr bwMode="auto">
              <a:xfrm>
                <a:off x="8933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1 w 2"/>
                  <a:gd name="T7" fmla="*/ 0 h 239"/>
                  <a:gd name="T8" fmla="*/ 1 w 2"/>
                  <a:gd name="T9" fmla="*/ 0 h 239"/>
                  <a:gd name="T10" fmla="*/ 2 w 2"/>
                  <a:gd name="T11" fmla="*/ 0 h 239"/>
                  <a:gd name="T12" fmla="*/ 2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2 w 2"/>
                  <a:gd name="T19" fmla="*/ 233 h 239"/>
                  <a:gd name="T20" fmla="*/ 2 w 2"/>
                  <a:gd name="T21" fmla="*/ 237 h 239"/>
                  <a:gd name="T22" fmla="*/ 2 w 2"/>
                  <a:gd name="T23" fmla="*/ 237 h 239"/>
                  <a:gd name="T24" fmla="*/ 2 w 2"/>
                  <a:gd name="T25" fmla="*/ 237 h 239"/>
                  <a:gd name="T26" fmla="*/ 2 w 2"/>
                  <a:gd name="T27" fmla="*/ 238 h 239"/>
                  <a:gd name="T28" fmla="*/ 2 w 2"/>
                  <a:gd name="T29" fmla="*/ 238 h 239"/>
                  <a:gd name="T30" fmla="*/ 1 w 2"/>
                  <a:gd name="T31" fmla="*/ 238 h 239"/>
                  <a:gd name="T32" fmla="*/ 1 w 2"/>
                  <a:gd name="T33" fmla="*/ 238 h 239"/>
                  <a:gd name="T34" fmla="*/ 1 w 2"/>
                  <a:gd name="T35" fmla="*/ 239 h 239"/>
                  <a:gd name="T36" fmla="*/ 0 w 2"/>
                  <a:gd name="T37" fmla="*/ 239 h 239"/>
                  <a:gd name="T38" fmla="*/ 0 w 2"/>
                  <a:gd name="T39" fmla="*/ 239 h 2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39"/>
                  <a:gd name="T62" fmla="*/ 2 w 2"/>
                  <a:gd name="T63" fmla="*/ 239 h 2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2" y="237"/>
                    </a:lnTo>
                    <a:lnTo>
                      <a:pt x="2" y="238"/>
                    </a:lnTo>
                    <a:lnTo>
                      <a:pt x="1" y="238"/>
                    </a:lnTo>
                    <a:lnTo>
                      <a:pt x="1" y="239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63" name="Group 1525"/>
            <p:cNvGrpSpPr>
              <a:grpSpLocks/>
            </p:cNvGrpSpPr>
            <p:nvPr/>
          </p:nvGrpSpPr>
          <p:grpSpPr bwMode="auto">
            <a:xfrm>
              <a:off x="4447" y="2077"/>
              <a:ext cx="4" cy="142"/>
              <a:chOff x="8935" y="7641"/>
              <a:chExt cx="2" cy="239"/>
            </a:xfrm>
          </p:grpSpPr>
          <p:sp>
            <p:nvSpPr>
              <p:cNvPr id="599178" name="Freeform 1526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A7ABA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79" name="Freeform 1527"/>
              <p:cNvSpPr>
                <a:spLocks/>
              </p:cNvSpPr>
              <p:nvPr/>
            </p:nvSpPr>
            <p:spPr bwMode="auto">
              <a:xfrm>
                <a:off x="8935" y="7641"/>
                <a:ext cx="2" cy="239"/>
              </a:xfrm>
              <a:custGeom>
                <a:avLst/>
                <a:gdLst>
                  <a:gd name="T0" fmla="*/ 0 w 2"/>
                  <a:gd name="T1" fmla="*/ 239 h 239"/>
                  <a:gd name="T2" fmla="*/ 0 w 2"/>
                  <a:gd name="T3" fmla="*/ 0 h 239"/>
                  <a:gd name="T4" fmla="*/ 0 w 2"/>
                  <a:gd name="T5" fmla="*/ 0 h 239"/>
                  <a:gd name="T6" fmla="*/ 0 w 2"/>
                  <a:gd name="T7" fmla="*/ 0 h 239"/>
                  <a:gd name="T8" fmla="*/ 1 w 2"/>
                  <a:gd name="T9" fmla="*/ 0 h 239"/>
                  <a:gd name="T10" fmla="*/ 1 w 2"/>
                  <a:gd name="T11" fmla="*/ 1 h 239"/>
                  <a:gd name="T12" fmla="*/ 1 w 2"/>
                  <a:gd name="T13" fmla="*/ 1 h 239"/>
                  <a:gd name="T14" fmla="*/ 2 w 2"/>
                  <a:gd name="T15" fmla="*/ 1 h 239"/>
                  <a:gd name="T16" fmla="*/ 2 w 2"/>
                  <a:gd name="T17" fmla="*/ 233 h 239"/>
                  <a:gd name="T18" fmla="*/ 1 w 2"/>
                  <a:gd name="T19" fmla="*/ 233 h 239"/>
                  <a:gd name="T20" fmla="*/ 1 w 2"/>
                  <a:gd name="T21" fmla="*/ 233 h 239"/>
                  <a:gd name="T22" fmla="*/ 1 w 2"/>
                  <a:gd name="T23" fmla="*/ 233 h 239"/>
                  <a:gd name="T24" fmla="*/ 0 w 2"/>
                  <a:gd name="T25" fmla="*/ 233 h 239"/>
                  <a:gd name="T26" fmla="*/ 0 w 2"/>
                  <a:gd name="T27" fmla="*/ 237 h 239"/>
                  <a:gd name="T28" fmla="*/ 0 w 2"/>
                  <a:gd name="T29" fmla="*/ 237 h 239"/>
                  <a:gd name="T30" fmla="*/ 0 w 2"/>
                  <a:gd name="T31" fmla="*/ 238 h 239"/>
                  <a:gd name="T32" fmla="*/ 0 w 2"/>
                  <a:gd name="T33" fmla="*/ 238 h 239"/>
                  <a:gd name="T34" fmla="*/ 0 w 2"/>
                  <a:gd name="T35" fmla="*/ 238 h 239"/>
                  <a:gd name="T36" fmla="*/ 0 w 2"/>
                  <a:gd name="T37" fmla="*/ 238 h 239"/>
                  <a:gd name="T38" fmla="*/ 0 w 2"/>
                  <a:gd name="T39" fmla="*/ 239 h 239"/>
                  <a:gd name="T40" fmla="*/ 0 w 2"/>
                  <a:gd name="T41" fmla="*/ 239 h 239"/>
                  <a:gd name="T42" fmla="*/ 0 w 2"/>
                  <a:gd name="T43" fmla="*/ 239 h 23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"/>
                  <a:gd name="T67" fmla="*/ 0 h 239"/>
                  <a:gd name="T68" fmla="*/ 2 w 2"/>
                  <a:gd name="T69" fmla="*/ 239 h 23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" h="239">
                    <a:moveTo>
                      <a:pt x="0" y="23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3"/>
                    </a:lnTo>
                    <a:lnTo>
                      <a:pt x="1" y="233"/>
                    </a:lnTo>
                    <a:lnTo>
                      <a:pt x="0" y="233"/>
                    </a:lnTo>
                    <a:lnTo>
                      <a:pt x="0" y="237"/>
                    </a:lnTo>
                    <a:lnTo>
                      <a:pt x="0" y="238"/>
                    </a:lnTo>
                    <a:lnTo>
                      <a:pt x="0" y="23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180" name="Freeform 1528"/>
            <p:cNvSpPr>
              <a:spLocks/>
            </p:cNvSpPr>
            <p:nvPr/>
          </p:nvSpPr>
          <p:spPr bwMode="auto">
            <a:xfrm>
              <a:off x="4451" y="2077"/>
              <a:ext cx="1" cy="137"/>
            </a:xfrm>
            <a:custGeom>
              <a:avLst/>
              <a:gdLst>
                <a:gd name="T0" fmla="*/ 0 w 1"/>
                <a:gd name="T1" fmla="*/ 1 h 231"/>
                <a:gd name="T2" fmla="*/ 0 w 1"/>
                <a:gd name="T3" fmla="*/ 0 h 231"/>
                <a:gd name="T4" fmla="*/ 0 w 1"/>
                <a:gd name="T5" fmla="*/ 0 h 231"/>
                <a:gd name="T6" fmla="*/ 0 w 1"/>
                <a:gd name="T7" fmla="*/ 0 h 231"/>
                <a:gd name="T8" fmla="*/ 0 w 1"/>
                <a:gd name="T9" fmla="*/ 1 h 231"/>
                <a:gd name="T10" fmla="*/ 0 w 1"/>
                <a:gd name="T11" fmla="*/ 1 h 231"/>
                <a:gd name="T12" fmla="*/ 0 w 1"/>
                <a:gd name="T13" fmla="*/ 1 h 231"/>
                <a:gd name="T14" fmla="*/ 0 w 1"/>
                <a:gd name="T15" fmla="*/ 1 h 231"/>
                <a:gd name="T16" fmla="*/ 0 w 1"/>
                <a:gd name="T17" fmla="*/ 1 h 231"/>
                <a:gd name="T18" fmla="*/ 0 w 1"/>
                <a:gd name="T19" fmla="*/ 1 h 231"/>
                <a:gd name="T20" fmla="*/ 0 w 1"/>
                <a:gd name="T21" fmla="*/ 1 h 231"/>
                <a:gd name="T22" fmla="*/ 0 w 1"/>
                <a:gd name="T23" fmla="*/ 1 h 231"/>
                <a:gd name="T24" fmla="*/ 0 w 1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231"/>
                <a:gd name="T41" fmla="*/ 1 w 1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64" name="Group 1529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9182" name="Freeform 1530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7BDB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83" name="Freeform 1531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0 h 231"/>
                  <a:gd name="T8" fmla="*/ 0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1 h 231"/>
                  <a:gd name="T16" fmla="*/ 1 w 1"/>
                  <a:gd name="T17" fmla="*/ 231 h 231"/>
                  <a:gd name="T18" fmla="*/ 1 w 1"/>
                  <a:gd name="T19" fmla="*/ 231 h 231"/>
                  <a:gd name="T20" fmla="*/ 1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w 1"/>
                  <a:gd name="T27" fmla="*/ 231 h 231"/>
                  <a:gd name="T28" fmla="*/ 0 w 1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31"/>
                  <a:gd name="T47" fmla="*/ 1 w 1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65" name="Group 1532"/>
            <p:cNvGrpSpPr>
              <a:grpSpLocks/>
            </p:cNvGrpSpPr>
            <p:nvPr/>
          </p:nvGrpSpPr>
          <p:grpSpPr bwMode="auto">
            <a:xfrm>
              <a:off x="4451" y="2077"/>
              <a:ext cx="1" cy="137"/>
              <a:chOff x="8937" y="7641"/>
              <a:chExt cx="1" cy="231"/>
            </a:xfrm>
          </p:grpSpPr>
          <p:sp>
            <p:nvSpPr>
              <p:cNvPr id="599185" name="Freeform 1533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BCC1C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86" name="Freeform 1534"/>
              <p:cNvSpPr>
                <a:spLocks/>
              </p:cNvSpPr>
              <p:nvPr/>
            </p:nvSpPr>
            <p:spPr bwMode="auto">
              <a:xfrm>
                <a:off x="8937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0 h 231"/>
                  <a:gd name="T4" fmla="*/ 0 w 1"/>
                  <a:gd name="T5" fmla="*/ 0 h 231"/>
                  <a:gd name="T6" fmla="*/ 0 w 1"/>
                  <a:gd name="T7" fmla="*/ 1 h 231"/>
                  <a:gd name="T8" fmla="*/ 1 w 1"/>
                  <a:gd name="T9" fmla="*/ 1 h 231"/>
                  <a:gd name="T10" fmla="*/ 1 w 1"/>
                  <a:gd name="T11" fmla="*/ 1 h 231"/>
                  <a:gd name="T12" fmla="*/ 1 w 1"/>
                  <a:gd name="T13" fmla="*/ 1 h 231"/>
                  <a:gd name="T14" fmla="*/ 1 w 1"/>
                  <a:gd name="T15" fmla="*/ 231 h 231"/>
                  <a:gd name="T16" fmla="*/ 1 w 1"/>
                  <a:gd name="T17" fmla="*/ 231 h 231"/>
                  <a:gd name="T18" fmla="*/ 1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w 1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"/>
                  <a:gd name="T40" fmla="*/ 0 h 231"/>
                  <a:gd name="T41" fmla="*/ 1 w 1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" h="231">
                    <a:moveTo>
                      <a:pt x="0" y="23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187" name="Freeform 1535"/>
            <p:cNvSpPr>
              <a:spLocks/>
            </p:cNvSpPr>
            <p:nvPr/>
          </p:nvSpPr>
          <p:spPr bwMode="auto">
            <a:xfrm>
              <a:off x="445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0 h 231"/>
                <a:gd name="T4" fmla="*/ 0 w 2"/>
                <a:gd name="T5" fmla="*/ 0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w 2"/>
                <a:gd name="T27" fmla="*/ 1 h 231"/>
                <a:gd name="T28" fmla="*/ 0 w 2"/>
                <a:gd name="T29" fmla="*/ 1 h 2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31"/>
                <a:gd name="T47" fmla="*/ 2 w 2"/>
                <a:gd name="T48" fmla="*/ 231 h 2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31">
                  <a:moveTo>
                    <a:pt x="0" y="23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66" name="Group 1536"/>
            <p:cNvGrpSpPr>
              <a:grpSpLocks/>
            </p:cNvGrpSpPr>
            <p:nvPr/>
          </p:nvGrpSpPr>
          <p:grpSpPr bwMode="auto">
            <a:xfrm>
              <a:off x="4452" y="2077"/>
              <a:ext cx="3" cy="137"/>
              <a:chOff x="8938" y="7641"/>
              <a:chExt cx="2" cy="231"/>
            </a:xfrm>
          </p:grpSpPr>
          <p:sp>
            <p:nvSpPr>
              <p:cNvPr id="599189" name="Freeform 1537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C4C7C8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90" name="Freeform 1538"/>
              <p:cNvSpPr>
                <a:spLocks/>
              </p:cNvSpPr>
              <p:nvPr/>
            </p:nvSpPr>
            <p:spPr bwMode="auto">
              <a:xfrm>
                <a:off x="8938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0 h 231"/>
                  <a:gd name="T4" fmla="*/ 0 w 2"/>
                  <a:gd name="T5" fmla="*/ 0 h 231"/>
                  <a:gd name="T6" fmla="*/ 1 w 2"/>
                  <a:gd name="T7" fmla="*/ 1 h 231"/>
                  <a:gd name="T8" fmla="*/ 1 w 2"/>
                  <a:gd name="T9" fmla="*/ 1 h 231"/>
                  <a:gd name="T10" fmla="*/ 2 w 2"/>
                  <a:gd name="T11" fmla="*/ 1 h 231"/>
                  <a:gd name="T12" fmla="*/ 2 w 2"/>
                  <a:gd name="T13" fmla="*/ 1 h 231"/>
                  <a:gd name="T14" fmla="*/ 2 w 2"/>
                  <a:gd name="T15" fmla="*/ 1 h 231"/>
                  <a:gd name="T16" fmla="*/ 2 w 2"/>
                  <a:gd name="T17" fmla="*/ 231 h 231"/>
                  <a:gd name="T18" fmla="*/ 2 w 2"/>
                  <a:gd name="T19" fmla="*/ 231 h 231"/>
                  <a:gd name="T20" fmla="*/ 2 w 2"/>
                  <a:gd name="T21" fmla="*/ 231 h 231"/>
                  <a:gd name="T22" fmla="*/ 1 w 2"/>
                  <a:gd name="T23" fmla="*/ 231 h 231"/>
                  <a:gd name="T24" fmla="*/ 1 w 2"/>
                  <a:gd name="T25" fmla="*/ 231 h 231"/>
                  <a:gd name="T26" fmla="*/ 0 w 2"/>
                  <a:gd name="T27" fmla="*/ 231 h 231"/>
                  <a:gd name="T28" fmla="*/ 0 w 2"/>
                  <a:gd name="T29" fmla="*/ 231 h 2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231"/>
                  <a:gd name="T47" fmla="*/ 2 w 2"/>
                  <a:gd name="T48" fmla="*/ 231 h 2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231">
                    <a:moveTo>
                      <a:pt x="0" y="23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67" name="Group 1539"/>
            <p:cNvGrpSpPr>
              <a:grpSpLocks/>
            </p:cNvGrpSpPr>
            <p:nvPr/>
          </p:nvGrpSpPr>
          <p:grpSpPr bwMode="auto">
            <a:xfrm>
              <a:off x="4452" y="2078"/>
              <a:ext cx="7" cy="136"/>
              <a:chOff x="8938" y="7643"/>
              <a:chExt cx="4" cy="229"/>
            </a:xfrm>
          </p:grpSpPr>
          <p:sp>
            <p:nvSpPr>
              <p:cNvPr id="599192" name="Freeform 1540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9CBC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93" name="Freeform 1541"/>
              <p:cNvSpPr>
                <a:spLocks/>
              </p:cNvSpPr>
              <p:nvPr/>
            </p:nvSpPr>
            <p:spPr bwMode="auto">
              <a:xfrm>
                <a:off x="8938" y="7643"/>
                <a:ext cx="4" cy="229"/>
              </a:xfrm>
              <a:custGeom>
                <a:avLst/>
                <a:gdLst>
                  <a:gd name="T0" fmla="*/ 0 w 4"/>
                  <a:gd name="T1" fmla="*/ 229 h 229"/>
                  <a:gd name="T2" fmla="*/ 0 w 4"/>
                  <a:gd name="T3" fmla="*/ 0 h 229"/>
                  <a:gd name="T4" fmla="*/ 1 w 4"/>
                  <a:gd name="T5" fmla="*/ 0 h 229"/>
                  <a:gd name="T6" fmla="*/ 1 w 4"/>
                  <a:gd name="T7" fmla="*/ 0 h 229"/>
                  <a:gd name="T8" fmla="*/ 2 w 4"/>
                  <a:gd name="T9" fmla="*/ 0 h 229"/>
                  <a:gd name="T10" fmla="*/ 3 w 4"/>
                  <a:gd name="T11" fmla="*/ 1 h 229"/>
                  <a:gd name="T12" fmla="*/ 3 w 4"/>
                  <a:gd name="T13" fmla="*/ 1 h 229"/>
                  <a:gd name="T14" fmla="*/ 4 w 4"/>
                  <a:gd name="T15" fmla="*/ 1 h 229"/>
                  <a:gd name="T16" fmla="*/ 4 w 4"/>
                  <a:gd name="T17" fmla="*/ 228 h 229"/>
                  <a:gd name="T18" fmla="*/ 3 w 4"/>
                  <a:gd name="T19" fmla="*/ 229 h 229"/>
                  <a:gd name="T20" fmla="*/ 3 w 4"/>
                  <a:gd name="T21" fmla="*/ 229 h 229"/>
                  <a:gd name="T22" fmla="*/ 2 w 4"/>
                  <a:gd name="T23" fmla="*/ 229 h 229"/>
                  <a:gd name="T24" fmla="*/ 1 w 4"/>
                  <a:gd name="T25" fmla="*/ 229 h 229"/>
                  <a:gd name="T26" fmla="*/ 1 w 4"/>
                  <a:gd name="T27" fmla="*/ 229 h 229"/>
                  <a:gd name="T28" fmla="*/ 0 w 4"/>
                  <a:gd name="T29" fmla="*/ 229 h 2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"/>
                  <a:gd name="T46" fmla="*/ 0 h 229"/>
                  <a:gd name="T47" fmla="*/ 4 w 4"/>
                  <a:gd name="T48" fmla="*/ 229 h 2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28"/>
                    </a:lnTo>
                    <a:lnTo>
                      <a:pt x="3" y="229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68" name="Group 1542"/>
            <p:cNvGrpSpPr>
              <a:grpSpLocks/>
            </p:cNvGrpSpPr>
            <p:nvPr/>
          </p:nvGrpSpPr>
          <p:grpSpPr bwMode="auto">
            <a:xfrm>
              <a:off x="4455" y="2078"/>
              <a:ext cx="4" cy="136"/>
              <a:chOff x="8940" y="7643"/>
              <a:chExt cx="2" cy="229"/>
            </a:xfrm>
          </p:grpSpPr>
          <p:sp>
            <p:nvSpPr>
              <p:cNvPr id="599195" name="Freeform 1543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FD0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196" name="Freeform 1544"/>
              <p:cNvSpPr>
                <a:spLocks/>
              </p:cNvSpPr>
              <p:nvPr/>
            </p:nvSpPr>
            <p:spPr bwMode="auto">
              <a:xfrm>
                <a:off x="8940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0 h 229"/>
                  <a:gd name="T4" fmla="*/ 0 w 2"/>
                  <a:gd name="T5" fmla="*/ 0 h 229"/>
                  <a:gd name="T6" fmla="*/ 0 w 2"/>
                  <a:gd name="T7" fmla="*/ 0 h 229"/>
                  <a:gd name="T8" fmla="*/ 1 w 2"/>
                  <a:gd name="T9" fmla="*/ 0 h 229"/>
                  <a:gd name="T10" fmla="*/ 1 w 2"/>
                  <a:gd name="T11" fmla="*/ 1 h 229"/>
                  <a:gd name="T12" fmla="*/ 1 w 2"/>
                  <a:gd name="T13" fmla="*/ 1 h 229"/>
                  <a:gd name="T14" fmla="*/ 1 w 2"/>
                  <a:gd name="T15" fmla="*/ 1 h 229"/>
                  <a:gd name="T16" fmla="*/ 2 w 2"/>
                  <a:gd name="T17" fmla="*/ 1 h 229"/>
                  <a:gd name="T18" fmla="*/ 2 w 2"/>
                  <a:gd name="T19" fmla="*/ 228 h 229"/>
                  <a:gd name="T20" fmla="*/ 1 w 2"/>
                  <a:gd name="T21" fmla="*/ 228 h 229"/>
                  <a:gd name="T22" fmla="*/ 1 w 2"/>
                  <a:gd name="T23" fmla="*/ 229 h 229"/>
                  <a:gd name="T24" fmla="*/ 1 w 2"/>
                  <a:gd name="T25" fmla="*/ 229 h 229"/>
                  <a:gd name="T26" fmla="*/ 1 w 2"/>
                  <a:gd name="T27" fmla="*/ 229 h 229"/>
                  <a:gd name="T28" fmla="*/ 0 w 2"/>
                  <a:gd name="T29" fmla="*/ 229 h 229"/>
                  <a:gd name="T30" fmla="*/ 0 w 2"/>
                  <a:gd name="T31" fmla="*/ 229 h 229"/>
                  <a:gd name="T32" fmla="*/ 0 w 2"/>
                  <a:gd name="T33" fmla="*/ 229 h 2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"/>
                  <a:gd name="T52" fmla="*/ 0 h 229"/>
                  <a:gd name="T53" fmla="*/ 2 w 2"/>
                  <a:gd name="T54" fmla="*/ 229 h 2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" h="229">
                    <a:moveTo>
                      <a:pt x="0" y="229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28"/>
                    </a:lnTo>
                    <a:lnTo>
                      <a:pt x="1" y="228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197" name="Freeform 1545"/>
            <p:cNvSpPr>
              <a:spLocks/>
            </p:cNvSpPr>
            <p:nvPr/>
          </p:nvSpPr>
          <p:spPr bwMode="auto">
            <a:xfrm>
              <a:off x="445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0 h 227"/>
                <a:gd name="T4" fmla="*/ 0 w 1"/>
                <a:gd name="T5" fmla="*/ 0 h 227"/>
                <a:gd name="T6" fmla="*/ 0 w 1"/>
                <a:gd name="T7" fmla="*/ 0 h 227"/>
                <a:gd name="T8" fmla="*/ 0 w 1"/>
                <a:gd name="T9" fmla="*/ 1 h 227"/>
                <a:gd name="T10" fmla="*/ 0 w 1"/>
                <a:gd name="T11" fmla="*/ 1 h 227"/>
                <a:gd name="T12" fmla="*/ 0 w 1"/>
                <a:gd name="T13" fmla="*/ 1 h 227"/>
                <a:gd name="T14" fmla="*/ 0 w 1"/>
                <a:gd name="T15" fmla="*/ 1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w 1"/>
                <a:gd name="T29" fmla="*/ 1 h 227"/>
                <a:gd name="T30" fmla="*/ 0 w 1"/>
                <a:gd name="T31" fmla="*/ 1 h 227"/>
                <a:gd name="T32" fmla="*/ 0 w 1"/>
                <a:gd name="T33" fmla="*/ 1 h 2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"/>
                <a:gd name="T52" fmla="*/ 0 h 227"/>
                <a:gd name="T53" fmla="*/ 1 w 1"/>
                <a:gd name="T54" fmla="*/ 227 h 2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" h="227">
                  <a:moveTo>
                    <a:pt x="0" y="227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26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69" name="Group 1546"/>
            <p:cNvGrpSpPr>
              <a:grpSpLocks/>
            </p:cNvGrpSpPr>
            <p:nvPr/>
          </p:nvGrpSpPr>
          <p:grpSpPr bwMode="auto">
            <a:xfrm>
              <a:off x="4459" y="2078"/>
              <a:ext cx="1" cy="135"/>
              <a:chOff x="8942" y="7643"/>
              <a:chExt cx="1" cy="227"/>
            </a:xfrm>
          </p:grpSpPr>
          <p:sp>
            <p:nvSpPr>
              <p:cNvPr id="599199" name="Freeform 1547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DADAD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00" name="Freeform 1548"/>
              <p:cNvSpPr>
                <a:spLocks/>
              </p:cNvSpPr>
              <p:nvPr/>
            </p:nvSpPr>
            <p:spPr bwMode="auto">
              <a:xfrm>
                <a:off x="8942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0 h 227"/>
                  <a:gd name="T4" fmla="*/ 0 w 1"/>
                  <a:gd name="T5" fmla="*/ 0 h 227"/>
                  <a:gd name="T6" fmla="*/ 0 w 1"/>
                  <a:gd name="T7" fmla="*/ 1 h 227"/>
                  <a:gd name="T8" fmla="*/ 0 w 1"/>
                  <a:gd name="T9" fmla="*/ 1 h 227"/>
                  <a:gd name="T10" fmla="*/ 0 w 1"/>
                  <a:gd name="T11" fmla="*/ 1 h 227"/>
                  <a:gd name="T12" fmla="*/ 1 w 1"/>
                  <a:gd name="T13" fmla="*/ 1 h 227"/>
                  <a:gd name="T14" fmla="*/ 1 w 1"/>
                  <a:gd name="T15" fmla="*/ 1 h 227"/>
                  <a:gd name="T16" fmla="*/ 1 w 1"/>
                  <a:gd name="T17" fmla="*/ 1 h 227"/>
                  <a:gd name="T18" fmla="*/ 1 w 1"/>
                  <a:gd name="T19" fmla="*/ 2 h 227"/>
                  <a:gd name="T20" fmla="*/ 1 w 1"/>
                  <a:gd name="T21" fmla="*/ 2 h 227"/>
                  <a:gd name="T22" fmla="*/ 1 w 1"/>
                  <a:gd name="T23" fmla="*/ 175 h 227"/>
                  <a:gd name="T24" fmla="*/ 1 w 1"/>
                  <a:gd name="T25" fmla="*/ 174 h 227"/>
                  <a:gd name="T26" fmla="*/ 1 w 1"/>
                  <a:gd name="T27" fmla="*/ 174 h 227"/>
                  <a:gd name="T28" fmla="*/ 1 w 1"/>
                  <a:gd name="T29" fmla="*/ 174 h 227"/>
                  <a:gd name="T30" fmla="*/ 1 w 1"/>
                  <a:gd name="T31" fmla="*/ 227 h 227"/>
                  <a:gd name="T32" fmla="*/ 1 w 1"/>
                  <a:gd name="T33" fmla="*/ 227 h 227"/>
                  <a:gd name="T34" fmla="*/ 1 w 1"/>
                  <a:gd name="T35" fmla="*/ 227 h 227"/>
                  <a:gd name="T36" fmla="*/ 1 w 1"/>
                  <a:gd name="T37" fmla="*/ 175 h 227"/>
                  <a:gd name="T38" fmla="*/ 1 w 1"/>
                  <a:gd name="T39" fmla="*/ 226 h 227"/>
                  <a:gd name="T40" fmla="*/ 1 w 1"/>
                  <a:gd name="T41" fmla="*/ 226 h 227"/>
                  <a:gd name="T42" fmla="*/ 1 w 1"/>
                  <a:gd name="T43" fmla="*/ 226 h 227"/>
                  <a:gd name="T44" fmla="*/ 1 w 1"/>
                  <a:gd name="T45" fmla="*/ 226 h 227"/>
                  <a:gd name="T46" fmla="*/ 1 w 1"/>
                  <a:gd name="T47" fmla="*/ 226 h 227"/>
                  <a:gd name="T48" fmla="*/ 0 w 1"/>
                  <a:gd name="T49" fmla="*/ 227 h 227"/>
                  <a:gd name="T50" fmla="*/ 0 w 1"/>
                  <a:gd name="T51" fmla="*/ 227 h 227"/>
                  <a:gd name="T52" fmla="*/ 0 w 1"/>
                  <a:gd name="T53" fmla="*/ 227 h 227"/>
                  <a:gd name="T54" fmla="*/ 0 w 1"/>
                  <a:gd name="T55" fmla="*/ 227 h 227"/>
                  <a:gd name="T56" fmla="*/ 0 w 1"/>
                  <a:gd name="T57" fmla="*/ 227 h 2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"/>
                  <a:gd name="T88" fmla="*/ 0 h 227"/>
                  <a:gd name="T89" fmla="*/ 1 w 1"/>
                  <a:gd name="T90" fmla="*/ 227 h 2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" h="227">
                    <a:moveTo>
                      <a:pt x="0" y="227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175"/>
                    </a:lnTo>
                    <a:lnTo>
                      <a:pt x="1" y="174"/>
                    </a:lnTo>
                    <a:lnTo>
                      <a:pt x="1" y="227"/>
                    </a:lnTo>
                    <a:lnTo>
                      <a:pt x="1" y="175"/>
                    </a:lnTo>
                    <a:lnTo>
                      <a:pt x="1" y="226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0" name="Group 1549"/>
            <p:cNvGrpSpPr>
              <a:grpSpLocks/>
            </p:cNvGrpSpPr>
            <p:nvPr/>
          </p:nvGrpSpPr>
          <p:grpSpPr bwMode="auto">
            <a:xfrm>
              <a:off x="4459" y="2079"/>
              <a:ext cx="1" cy="134"/>
              <a:chOff x="8942" y="7645"/>
              <a:chExt cx="1" cy="225"/>
            </a:xfrm>
          </p:grpSpPr>
          <p:sp>
            <p:nvSpPr>
              <p:cNvPr id="599202" name="Freeform 1550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DFDEE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03" name="Freeform 1551"/>
              <p:cNvSpPr>
                <a:spLocks/>
              </p:cNvSpPr>
              <p:nvPr/>
            </p:nvSpPr>
            <p:spPr bwMode="auto">
              <a:xfrm>
                <a:off x="8942" y="7645"/>
                <a:ext cx="1" cy="225"/>
              </a:xfrm>
              <a:custGeom>
                <a:avLst/>
                <a:gdLst>
                  <a:gd name="T0" fmla="*/ 0 w 1"/>
                  <a:gd name="T1" fmla="*/ 225 h 225"/>
                  <a:gd name="T2" fmla="*/ 0 w 1"/>
                  <a:gd name="T3" fmla="*/ 0 h 225"/>
                  <a:gd name="T4" fmla="*/ 0 w 1"/>
                  <a:gd name="T5" fmla="*/ 0 h 225"/>
                  <a:gd name="T6" fmla="*/ 0 w 1"/>
                  <a:gd name="T7" fmla="*/ 0 h 225"/>
                  <a:gd name="T8" fmla="*/ 0 w 1"/>
                  <a:gd name="T9" fmla="*/ 1 h 225"/>
                  <a:gd name="T10" fmla="*/ 0 w 1"/>
                  <a:gd name="T11" fmla="*/ 1 h 225"/>
                  <a:gd name="T12" fmla="*/ 0 w 1"/>
                  <a:gd name="T13" fmla="*/ 1 h 225"/>
                  <a:gd name="T14" fmla="*/ 0 w 1"/>
                  <a:gd name="T15" fmla="*/ 1 h 225"/>
                  <a:gd name="T16" fmla="*/ 0 w 1"/>
                  <a:gd name="T17" fmla="*/ 173 h 225"/>
                  <a:gd name="T18" fmla="*/ 0 w 1"/>
                  <a:gd name="T19" fmla="*/ 172 h 225"/>
                  <a:gd name="T20" fmla="*/ 0 w 1"/>
                  <a:gd name="T21" fmla="*/ 172 h 225"/>
                  <a:gd name="T22" fmla="*/ 1 w 1"/>
                  <a:gd name="T23" fmla="*/ 172 h 225"/>
                  <a:gd name="T24" fmla="*/ 1 w 1"/>
                  <a:gd name="T25" fmla="*/ 172 h 225"/>
                  <a:gd name="T26" fmla="*/ 1 w 1"/>
                  <a:gd name="T27" fmla="*/ 172 h 225"/>
                  <a:gd name="T28" fmla="*/ 1 w 1"/>
                  <a:gd name="T29" fmla="*/ 225 h 225"/>
                  <a:gd name="T30" fmla="*/ 1 w 1"/>
                  <a:gd name="T31" fmla="*/ 225 h 225"/>
                  <a:gd name="T32" fmla="*/ 1 w 1"/>
                  <a:gd name="T33" fmla="*/ 225 h 225"/>
                  <a:gd name="T34" fmla="*/ 1 w 1"/>
                  <a:gd name="T35" fmla="*/ 225 h 225"/>
                  <a:gd name="T36" fmla="*/ 0 w 1"/>
                  <a:gd name="T37" fmla="*/ 225 h 225"/>
                  <a:gd name="T38" fmla="*/ 0 w 1"/>
                  <a:gd name="T39" fmla="*/ 225 h 225"/>
                  <a:gd name="T40" fmla="*/ 0 w 1"/>
                  <a:gd name="T41" fmla="*/ 225 h 225"/>
                  <a:gd name="T42" fmla="*/ 0 w 1"/>
                  <a:gd name="T43" fmla="*/ 173 h 225"/>
                  <a:gd name="T44" fmla="*/ 0 w 1"/>
                  <a:gd name="T45" fmla="*/ 223 h 225"/>
                  <a:gd name="T46" fmla="*/ 0 w 1"/>
                  <a:gd name="T47" fmla="*/ 224 h 225"/>
                  <a:gd name="T48" fmla="*/ 0 w 1"/>
                  <a:gd name="T49" fmla="*/ 224 h 225"/>
                  <a:gd name="T50" fmla="*/ 0 w 1"/>
                  <a:gd name="T51" fmla="*/ 224 h 225"/>
                  <a:gd name="T52" fmla="*/ 0 w 1"/>
                  <a:gd name="T53" fmla="*/ 224 h 225"/>
                  <a:gd name="T54" fmla="*/ 0 w 1"/>
                  <a:gd name="T55" fmla="*/ 224 h 225"/>
                  <a:gd name="T56" fmla="*/ 0 w 1"/>
                  <a:gd name="T57" fmla="*/ 224 h 225"/>
                  <a:gd name="T58" fmla="*/ 0 w 1"/>
                  <a:gd name="T59" fmla="*/ 225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"/>
                  <a:gd name="T91" fmla="*/ 0 h 225"/>
                  <a:gd name="T92" fmla="*/ 1 w 1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" h="225">
                    <a:moveTo>
                      <a:pt x="0" y="225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1" y="172"/>
                    </a:lnTo>
                    <a:lnTo>
                      <a:pt x="1" y="225"/>
                    </a:lnTo>
                    <a:lnTo>
                      <a:pt x="0" y="225"/>
                    </a:lnTo>
                    <a:lnTo>
                      <a:pt x="0" y="173"/>
                    </a:lnTo>
                    <a:lnTo>
                      <a:pt x="0" y="223"/>
                    </a:lnTo>
                    <a:lnTo>
                      <a:pt x="0" y="224"/>
                    </a:lnTo>
                    <a:lnTo>
                      <a:pt x="0" y="225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1" name="Group 1552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9205" name="Freeform 1553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0E0E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06" name="Freeform 1554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1 h 54"/>
                  <a:gd name="T8" fmla="*/ 2 w 2"/>
                  <a:gd name="T9" fmla="*/ 1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2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2" name="Group 1555"/>
            <p:cNvGrpSpPr>
              <a:grpSpLocks/>
            </p:cNvGrpSpPr>
            <p:nvPr/>
          </p:nvGrpSpPr>
          <p:grpSpPr bwMode="auto">
            <a:xfrm>
              <a:off x="4460" y="2181"/>
              <a:ext cx="3" cy="32"/>
              <a:chOff x="8943" y="7816"/>
              <a:chExt cx="2" cy="54"/>
            </a:xfrm>
          </p:grpSpPr>
          <p:sp>
            <p:nvSpPr>
              <p:cNvPr id="599208" name="Freeform 1556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5E4E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09" name="Freeform 1557"/>
              <p:cNvSpPr>
                <a:spLocks/>
              </p:cNvSpPr>
              <p:nvPr/>
            </p:nvSpPr>
            <p:spPr bwMode="auto">
              <a:xfrm>
                <a:off x="8943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1 h 54"/>
                  <a:gd name="T4" fmla="*/ 1 w 2"/>
                  <a:gd name="T5" fmla="*/ 1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0 h 54"/>
                  <a:gd name="T16" fmla="*/ 2 w 2"/>
                  <a:gd name="T17" fmla="*/ 54 h 54"/>
                  <a:gd name="T18" fmla="*/ 2 w 2"/>
                  <a:gd name="T19" fmla="*/ 54 h 54"/>
                  <a:gd name="T20" fmla="*/ 2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1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3" name="Group 1558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9211" name="Freeform 1559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EBEAE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12" name="Freeform 1560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4" name="Group 1561"/>
            <p:cNvGrpSpPr>
              <a:grpSpLocks/>
            </p:cNvGrpSpPr>
            <p:nvPr/>
          </p:nvGrpSpPr>
          <p:grpSpPr bwMode="auto">
            <a:xfrm>
              <a:off x="4463" y="2181"/>
              <a:ext cx="4" cy="32"/>
              <a:chOff x="8945" y="7816"/>
              <a:chExt cx="2" cy="54"/>
            </a:xfrm>
          </p:grpSpPr>
          <p:sp>
            <p:nvSpPr>
              <p:cNvPr id="599214" name="Freeform 1562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0EFF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15" name="Freeform 1563"/>
              <p:cNvSpPr>
                <a:spLocks/>
              </p:cNvSpPr>
              <p:nvPr/>
            </p:nvSpPr>
            <p:spPr bwMode="auto">
              <a:xfrm>
                <a:off x="8945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1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2 w 2"/>
                  <a:gd name="T11" fmla="*/ 0 h 54"/>
                  <a:gd name="T12" fmla="*/ 2 w 2"/>
                  <a:gd name="T13" fmla="*/ 0 h 54"/>
                  <a:gd name="T14" fmla="*/ 2 w 2"/>
                  <a:gd name="T15" fmla="*/ 54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0 w 2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54"/>
                  <a:gd name="T41" fmla="*/ 2 w 2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5" name="Group 1564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9217" name="Freeform 1565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5F4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18" name="Freeform 1566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1 w 2"/>
                  <a:gd name="T7" fmla="*/ 0 h 54"/>
                  <a:gd name="T8" fmla="*/ 1 w 2"/>
                  <a:gd name="T9" fmla="*/ 0 h 54"/>
                  <a:gd name="T10" fmla="*/ 1 w 2"/>
                  <a:gd name="T11" fmla="*/ 1 h 54"/>
                  <a:gd name="T12" fmla="*/ 1 w 2"/>
                  <a:gd name="T13" fmla="*/ 1 h 54"/>
                  <a:gd name="T14" fmla="*/ 2 w 2"/>
                  <a:gd name="T15" fmla="*/ 1 h 54"/>
                  <a:gd name="T16" fmla="*/ 2 w 2"/>
                  <a:gd name="T17" fmla="*/ 54 h 54"/>
                  <a:gd name="T18" fmla="*/ 1 w 2"/>
                  <a:gd name="T19" fmla="*/ 54 h 54"/>
                  <a:gd name="T20" fmla="*/ 1 w 2"/>
                  <a:gd name="T21" fmla="*/ 54 h 54"/>
                  <a:gd name="T22" fmla="*/ 1 w 2"/>
                  <a:gd name="T23" fmla="*/ 54 h 54"/>
                  <a:gd name="T24" fmla="*/ 1 w 2"/>
                  <a:gd name="T25" fmla="*/ 54 h 54"/>
                  <a:gd name="T26" fmla="*/ 0 w 2"/>
                  <a:gd name="T27" fmla="*/ 54 h 54"/>
                  <a:gd name="T28" fmla="*/ 0 w 2"/>
                  <a:gd name="T29" fmla="*/ 54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"/>
                  <a:gd name="T46" fmla="*/ 0 h 54"/>
                  <a:gd name="T47" fmla="*/ 2 w 2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6" name="Group 1567"/>
            <p:cNvGrpSpPr>
              <a:grpSpLocks/>
            </p:cNvGrpSpPr>
            <p:nvPr/>
          </p:nvGrpSpPr>
          <p:grpSpPr bwMode="auto">
            <a:xfrm>
              <a:off x="4467" y="2181"/>
              <a:ext cx="3" cy="32"/>
              <a:chOff x="8947" y="7816"/>
              <a:chExt cx="2" cy="54"/>
            </a:xfrm>
          </p:grpSpPr>
          <p:sp>
            <p:nvSpPr>
              <p:cNvPr id="599220" name="Freeform 1568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AF9F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21" name="Freeform 1569"/>
              <p:cNvSpPr>
                <a:spLocks/>
              </p:cNvSpPr>
              <p:nvPr/>
            </p:nvSpPr>
            <p:spPr bwMode="auto">
              <a:xfrm>
                <a:off x="8947" y="7816"/>
                <a:ext cx="2" cy="54"/>
              </a:xfrm>
              <a:custGeom>
                <a:avLst/>
                <a:gdLst>
                  <a:gd name="T0" fmla="*/ 0 w 2"/>
                  <a:gd name="T1" fmla="*/ 54 h 54"/>
                  <a:gd name="T2" fmla="*/ 0 w 2"/>
                  <a:gd name="T3" fmla="*/ 0 h 54"/>
                  <a:gd name="T4" fmla="*/ 0 w 2"/>
                  <a:gd name="T5" fmla="*/ 0 h 54"/>
                  <a:gd name="T6" fmla="*/ 0 w 2"/>
                  <a:gd name="T7" fmla="*/ 1 h 54"/>
                  <a:gd name="T8" fmla="*/ 1 w 2"/>
                  <a:gd name="T9" fmla="*/ 1 h 54"/>
                  <a:gd name="T10" fmla="*/ 1 w 2"/>
                  <a:gd name="T11" fmla="*/ 1 h 54"/>
                  <a:gd name="T12" fmla="*/ 2 w 2"/>
                  <a:gd name="T13" fmla="*/ 1 h 54"/>
                  <a:gd name="T14" fmla="*/ 2 w 2"/>
                  <a:gd name="T15" fmla="*/ 1 h 54"/>
                  <a:gd name="T16" fmla="*/ 2 w 2"/>
                  <a:gd name="T17" fmla="*/ 1 h 54"/>
                  <a:gd name="T18" fmla="*/ 2 w 2"/>
                  <a:gd name="T19" fmla="*/ 2 h 54"/>
                  <a:gd name="T20" fmla="*/ 2 w 2"/>
                  <a:gd name="T21" fmla="*/ 53 h 54"/>
                  <a:gd name="T22" fmla="*/ 2 w 2"/>
                  <a:gd name="T23" fmla="*/ 54 h 54"/>
                  <a:gd name="T24" fmla="*/ 2 w 2"/>
                  <a:gd name="T25" fmla="*/ 54 h 54"/>
                  <a:gd name="T26" fmla="*/ 2 w 2"/>
                  <a:gd name="T27" fmla="*/ 54 h 54"/>
                  <a:gd name="T28" fmla="*/ 1 w 2"/>
                  <a:gd name="T29" fmla="*/ 54 h 54"/>
                  <a:gd name="T30" fmla="*/ 1 w 2"/>
                  <a:gd name="T31" fmla="*/ 54 h 54"/>
                  <a:gd name="T32" fmla="*/ 0 w 2"/>
                  <a:gd name="T33" fmla="*/ 54 h 54"/>
                  <a:gd name="T34" fmla="*/ 0 w 2"/>
                  <a:gd name="T35" fmla="*/ 54 h 54"/>
                  <a:gd name="T36" fmla="*/ 0 w 2"/>
                  <a:gd name="T37" fmla="*/ 54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"/>
                  <a:gd name="T58" fmla="*/ 0 h 54"/>
                  <a:gd name="T59" fmla="*/ 2 w 2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"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1" y="54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222" name="Freeform 1570"/>
            <p:cNvSpPr>
              <a:spLocks/>
            </p:cNvSpPr>
            <p:nvPr/>
          </p:nvSpPr>
          <p:spPr bwMode="auto">
            <a:xfrm>
              <a:off x="4470" y="2181"/>
              <a:ext cx="1" cy="32"/>
            </a:xfrm>
            <a:custGeom>
              <a:avLst/>
              <a:gdLst>
                <a:gd name="T0" fmla="*/ 0 w 1"/>
                <a:gd name="T1" fmla="*/ 1 h 54"/>
                <a:gd name="T2" fmla="*/ 0 w 1"/>
                <a:gd name="T3" fmla="*/ 0 h 54"/>
                <a:gd name="T4" fmla="*/ 0 w 1"/>
                <a:gd name="T5" fmla="*/ 0 h 54"/>
                <a:gd name="T6" fmla="*/ 0 w 1"/>
                <a:gd name="T7" fmla="*/ 1 h 54"/>
                <a:gd name="T8" fmla="*/ 0 w 1"/>
                <a:gd name="T9" fmla="*/ 1 h 54"/>
                <a:gd name="T10" fmla="*/ 0 w 1"/>
                <a:gd name="T11" fmla="*/ 1 h 54"/>
                <a:gd name="T12" fmla="*/ 0 w 1"/>
                <a:gd name="T13" fmla="*/ 1 h 54"/>
                <a:gd name="T14" fmla="*/ 0 w 1"/>
                <a:gd name="T15" fmla="*/ 1 h 54"/>
                <a:gd name="T16" fmla="*/ 0 w 1"/>
                <a:gd name="T17" fmla="*/ 1 h 54"/>
                <a:gd name="T18" fmla="*/ 0 w 1"/>
                <a:gd name="T19" fmla="*/ 1 h 54"/>
                <a:gd name="T20" fmla="*/ 0 w 1"/>
                <a:gd name="T21" fmla="*/ 1 h 54"/>
                <a:gd name="T22" fmla="*/ 0 w 1"/>
                <a:gd name="T23" fmla="*/ 1 h 54"/>
                <a:gd name="T24" fmla="*/ 0 w 1"/>
                <a:gd name="T25" fmla="*/ 1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"/>
                <a:gd name="T40" fmla="*/ 0 h 54"/>
                <a:gd name="T41" fmla="*/ 1 w 1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" h="54">
                  <a:moveTo>
                    <a:pt x="0" y="54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5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23" name="Freeform 1571"/>
            <p:cNvSpPr>
              <a:spLocks/>
            </p:cNvSpPr>
            <p:nvPr/>
          </p:nvSpPr>
          <p:spPr bwMode="auto">
            <a:xfrm>
              <a:off x="4417" y="2079"/>
              <a:ext cx="2" cy="134"/>
            </a:xfrm>
            <a:custGeom>
              <a:avLst/>
              <a:gdLst>
                <a:gd name="T0" fmla="*/ 0 w 2"/>
                <a:gd name="T1" fmla="*/ 1 h 225"/>
                <a:gd name="T2" fmla="*/ 0 w 2"/>
                <a:gd name="T3" fmla="*/ 1 h 225"/>
                <a:gd name="T4" fmla="*/ 0 w 2"/>
                <a:gd name="T5" fmla="*/ 1 h 225"/>
                <a:gd name="T6" fmla="*/ 0 w 2"/>
                <a:gd name="T7" fmla="*/ 1 h 225"/>
                <a:gd name="T8" fmla="*/ 0 w 2"/>
                <a:gd name="T9" fmla="*/ 1 h 225"/>
                <a:gd name="T10" fmla="*/ 0 w 2"/>
                <a:gd name="T11" fmla="*/ 0 h 225"/>
                <a:gd name="T12" fmla="*/ 0 w 2"/>
                <a:gd name="T13" fmla="*/ 0 h 225"/>
                <a:gd name="T14" fmla="*/ 0 w 2"/>
                <a:gd name="T15" fmla="*/ 0 h 225"/>
                <a:gd name="T16" fmla="*/ 0 w 2"/>
                <a:gd name="T17" fmla="*/ 1 h 225"/>
                <a:gd name="T18" fmla="*/ 0 w 2"/>
                <a:gd name="T19" fmla="*/ 1 h 225"/>
                <a:gd name="T20" fmla="*/ 0 w 2"/>
                <a:gd name="T21" fmla="*/ 1 h 225"/>
                <a:gd name="T22" fmla="*/ 0 w 2"/>
                <a:gd name="T23" fmla="*/ 1 h 225"/>
                <a:gd name="T24" fmla="*/ 0 w 2"/>
                <a:gd name="T25" fmla="*/ 1 h 225"/>
                <a:gd name="T26" fmla="*/ 0 w 2"/>
                <a:gd name="T27" fmla="*/ 1 h 225"/>
                <a:gd name="T28" fmla="*/ 0 w 2"/>
                <a:gd name="T29" fmla="*/ 1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"/>
                <a:gd name="T46" fmla="*/ 0 h 225"/>
                <a:gd name="T47" fmla="*/ 2 w 2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" h="225">
                  <a:moveTo>
                    <a:pt x="0" y="22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0" y="224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24" name="Freeform 1572"/>
            <p:cNvSpPr>
              <a:spLocks/>
            </p:cNvSpPr>
            <p:nvPr/>
          </p:nvSpPr>
          <p:spPr bwMode="auto">
            <a:xfrm>
              <a:off x="4417" y="2078"/>
              <a:ext cx="2" cy="135"/>
            </a:xfrm>
            <a:custGeom>
              <a:avLst/>
              <a:gdLst>
                <a:gd name="T0" fmla="*/ 0 w 2"/>
                <a:gd name="T1" fmla="*/ 1 h 227"/>
                <a:gd name="T2" fmla="*/ 0 w 2"/>
                <a:gd name="T3" fmla="*/ 1 h 227"/>
                <a:gd name="T4" fmla="*/ 0 w 2"/>
                <a:gd name="T5" fmla="*/ 1 h 227"/>
                <a:gd name="T6" fmla="*/ 0 w 2"/>
                <a:gd name="T7" fmla="*/ 1 h 227"/>
                <a:gd name="T8" fmla="*/ 0 w 2"/>
                <a:gd name="T9" fmla="*/ 1 h 227"/>
                <a:gd name="T10" fmla="*/ 0 w 2"/>
                <a:gd name="T11" fmla="*/ 1 h 227"/>
                <a:gd name="T12" fmla="*/ 0 w 2"/>
                <a:gd name="T13" fmla="*/ 1 h 227"/>
                <a:gd name="T14" fmla="*/ 0 w 2"/>
                <a:gd name="T15" fmla="*/ 1 h 227"/>
                <a:gd name="T16" fmla="*/ 0 w 2"/>
                <a:gd name="T17" fmla="*/ 0 h 227"/>
                <a:gd name="T18" fmla="*/ 0 w 2"/>
                <a:gd name="T19" fmla="*/ 0 h 227"/>
                <a:gd name="T20" fmla="*/ 0 w 2"/>
                <a:gd name="T21" fmla="*/ 1 h 227"/>
                <a:gd name="T22" fmla="*/ 0 w 2"/>
                <a:gd name="T23" fmla="*/ 1 h 227"/>
                <a:gd name="T24" fmla="*/ 0 w 2"/>
                <a:gd name="T25" fmla="*/ 1 h 227"/>
                <a:gd name="T26" fmla="*/ 0 w 2"/>
                <a:gd name="T27" fmla="*/ 1 h 227"/>
                <a:gd name="T28" fmla="*/ 0 w 2"/>
                <a:gd name="T29" fmla="*/ 1 h 227"/>
                <a:gd name="T30" fmla="*/ 0 w 2"/>
                <a:gd name="T31" fmla="*/ 1 h 227"/>
                <a:gd name="T32" fmla="*/ 0 w 2"/>
                <a:gd name="T33" fmla="*/ 1 h 227"/>
                <a:gd name="T34" fmla="*/ 0 w 2"/>
                <a:gd name="T35" fmla="*/ 1 h 2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0 h 227"/>
                <a:gd name="T56" fmla="*/ 2 w 2"/>
                <a:gd name="T57" fmla="*/ 227 h 2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" h="227">
                  <a:moveTo>
                    <a:pt x="0" y="226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lnTo>
                    <a:pt x="0" y="226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77" name="Group 1573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9226" name="Freeform 1574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6181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27" name="Freeform 1575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1 w 1"/>
                  <a:gd name="T9" fmla="*/ 1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0 h 227"/>
                  <a:gd name="T18" fmla="*/ 1 w 1"/>
                  <a:gd name="T19" fmla="*/ 227 h 227"/>
                  <a:gd name="T20" fmla="*/ 1 w 1"/>
                  <a:gd name="T21" fmla="*/ 227 h 227"/>
                  <a:gd name="T22" fmla="*/ 1 w 1"/>
                  <a:gd name="T23" fmla="*/ 227 h 227"/>
                  <a:gd name="T24" fmla="*/ 1 w 1"/>
                  <a:gd name="T25" fmla="*/ 227 h 227"/>
                  <a:gd name="T26" fmla="*/ 1 w 1"/>
                  <a:gd name="T27" fmla="*/ 227 h 227"/>
                  <a:gd name="T28" fmla="*/ 0 w 1"/>
                  <a:gd name="T29" fmla="*/ 227 h 227"/>
                  <a:gd name="T30" fmla="*/ 0 w 1"/>
                  <a:gd name="T31" fmla="*/ 227 h 227"/>
                  <a:gd name="T32" fmla="*/ 0 w 1"/>
                  <a:gd name="T33" fmla="*/ 227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"/>
                  <a:gd name="T52" fmla="*/ 0 h 227"/>
                  <a:gd name="T53" fmla="*/ 1 w 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78" name="Group 1576"/>
            <p:cNvGrpSpPr>
              <a:grpSpLocks/>
            </p:cNvGrpSpPr>
            <p:nvPr/>
          </p:nvGrpSpPr>
          <p:grpSpPr bwMode="auto">
            <a:xfrm>
              <a:off x="4417" y="2078"/>
              <a:ext cx="2" cy="135"/>
              <a:chOff x="8916" y="7643"/>
              <a:chExt cx="1" cy="227"/>
            </a:xfrm>
          </p:grpSpPr>
          <p:sp>
            <p:nvSpPr>
              <p:cNvPr id="599229" name="Freeform 1577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1C1F2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30" name="Freeform 1578"/>
              <p:cNvSpPr>
                <a:spLocks/>
              </p:cNvSpPr>
              <p:nvPr/>
            </p:nvSpPr>
            <p:spPr bwMode="auto">
              <a:xfrm>
                <a:off x="8916" y="7643"/>
                <a:ext cx="1" cy="227"/>
              </a:xfrm>
              <a:custGeom>
                <a:avLst/>
                <a:gdLst>
                  <a:gd name="T0" fmla="*/ 0 w 1"/>
                  <a:gd name="T1" fmla="*/ 227 h 227"/>
                  <a:gd name="T2" fmla="*/ 0 w 1"/>
                  <a:gd name="T3" fmla="*/ 1 h 227"/>
                  <a:gd name="T4" fmla="*/ 0 w 1"/>
                  <a:gd name="T5" fmla="*/ 1 h 227"/>
                  <a:gd name="T6" fmla="*/ 0 w 1"/>
                  <a:gd name="T7" fmla="*/ 1 h 227"/>
                  <a:gd name="T8" fmla="*/ 0 w 1"/>
                  <a:gd name="T9" fmla="*/ 0 h 227"/>
                  <a:gd name="T10" fmla="*/ 1 w 1"/>
                  <a:gd name="T11" fmla="*/ 0 h 227"/>
                  <a:gd name="T12" fmla="*/ 1 w 1"/>
                  <a:gd name="T13" fmla="*/ 0 h 227"/>
                  <a:gd name="T14" fmla="*/ 1 w 1"/>
                  <a:gd name="T15" fmla="*/ 0 h 227"/>
                  <a:gd name="T16" fmla="*/ 1 w 1"/>
                  <a:gd name="T17" fmla="*/ 227 h 227"/>
                  <a:gd name="T18" fmla="*/ 1 w 1"/>
                  <a:gd name="T19" fmla="*/ 227 h 227"/>
                  <a:gd name="T20" fmla="*/ 1 w 1"/>
                  <a:gd name="T21" fmla="*/ 227 h 227"/>
                  <a:gd name="T22" fmla="*/ 0 w 1"/>
                  <a:gd name="T23" fmla="*/ 227 h 227"/>
                  <a:gd name="T24" fmla="*/ 0 w 1"/>
                  <a:gd name="T25" fmla="*/ 227 h 227"/>
                  <a:gd name="T26" fmla="*/ 0 w 1"/>
                  <a:gd name="T27" fmla="*/ 227 h 227"/>
                  <a:gd name="T28" fmla="*/ 0 w 1"/>
                  <a:gd name="T29" fmla="*/ 227 h 2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"/>
                  <a:gd name="T46" fmla="*/ 0 h 227"/>
                  <a:gd name="T47" fmla="*/ 1 w 1"/>
                  <a:gd name="T48" fmla="*/ 227 h 2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" h="227">
                    <a:moveTo>
                      <a:pt x="0" y="227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27"/>
                    </a:lnTo>
                    <a:lnTo>
                      <a:pt x="0" y="227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231" name="Freeform 1579"/>
            <p:cNvSpPr>
              <a:spLocks/>
            </p:cNvSpPr>
            <p:nvPr/>
          </p:nvSpPr>
          <p:spPr bwMode="auto">
            <a:xfrm>
              <a:off x="4419" y="2078"/>
              <a:ext cx="1" cy="135"/>
            </a:xfrm>
            <a:custGeom>
              <a:avLst/>
              <a:gdLst>
                <a:gd name="T0" fmla="*/ 0 w 1"/>
                <a:gd name="T1" fmla="*/ 1 h 227"/>
                <a:gd name="T2" fmla="*/ 0 w 1"/>
                <a:gd name="T3" fmla="*/ 1 h 227"/>
                <a:gd name="T4" fmla="*/ 0 w 1"/>
                <a:gd name="T5" fmla="*/ 1 h 227"/>
                <a:gd name="T6" fmla="*/ 0 w 1"/>
                <a:gd name="T7" fmla="*/ 0 h 227"/>
                <a:gd name="T8" fmla="*/ 0 w 1"/>
                <a:gd name="T9" fmla="*/ 0 h 227"/>
                <a:gd name="T10" fmla="*/ 0 w 1"/>
                <a:gd name="T11" fmla="*/ 0 h 227"/>
                <a:gd name="T12" fmla="*/ 0 w 1"/>
                <a:gd name="T13" fmla="*/ 0 h 227"/>
                <a:gd name="T14" fmla="*/ 0 w 1"/>
                <a:gd name="T15" fmla="*/ 0 h 227"/>
                <a:gd name="T16" fmla="*/ 0 w 1"/>
                <a:gd name="T17" fmla="*/ 1 h 227"/>
                <a:gd name="T18" fmla="*/ 0 w 1"/>
                <a:gd name="T19" fmla="*/ 1 h 227"/>
                <a:gd name="T20" fmla="*/ 0 w 1"/>
                <a:gd name="T21" fmla="*/ 1 h 227"/>
                <a:gd name="T22" fmla="*/ 0 w 1"/>
                <a:gd name="T23" fmla="*/ 1 h 227"/>
                <a:gd name="T24" fmla="*/ 0 w 1"/>
                <a:gd name="T25" fmla="*/ 1 h 227"/>
                <a:gd name="T26" fmla="*/ 0 w 1"/>
                <a:gd name="T27" fmla="*/ 1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"/>
                <a:gd name="T43" fmla="*/ 0 h 227"/>
                <a:gd name="T44" fmla="*/ 1 w 1"/>
                <a:gd name="T45" fmla="*/ 227 h 2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" h="227">
                  <a:moveTo>
                    <a:pt x="0" y="227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27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79" name="Group 1580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9233" name="Freeform 1581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2C313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34" name="Freeform 1582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1 w 2"/>
                  <a:gd name="T5" fmla="*/ 0 h 229"/>
                  <a:gd name="T6" fmla="*/ 1 w 2"/>
                  <a:gd name="T7" fmla="*/ 0 h 229"/>
                  <a:gd name="T8" fmla="*/ 2 w 2"/>
                  <a:gd name="T9" fmla="*/ 0 h 229"/>
                  <a:gd name="T10" fmla="*/ 2 w 2"/>
                  <a:gd name="T11" fmla="*/ 0 h 229"/>
                  <a:gd name="T12" fmla="*/ 2 w 2"/>
                  <a:gd name="T13" fmla="*/ 229 h 229"/>
                  <a:gd name="T14" fmla="*/ 2 w 2"/>
                  <a:gd name="T15" fmla="*/ 229 h 229"/>
                  <a:gd name="T16" fmla="*/ 1 w 2"/>
                  <a:gd name="T17" fmla="*/ 229 h 229"/>
                  <a:gd name="T18" fmla="*/ 1 w 2"/>
                  <a:gd name="T19" fmla="*/ 229 h 229"/>
                  <a:gd name="T20" fmla="*/ 0 w 2"/>
                  <a:gd name="T21" fmla="*/ 229 h 2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29"/>
                  <a:gd name="T35" fmla="*/ 2 w 2"/>
                  <a:gd name="T36" fmla="*/ 229 h 2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80" name="Group 1583"/>
            <p:cNvGrpSpPr>
              <a:grpSpLocks/>
            </p:cNvGrpSpPr>
            <p:nvPr/>
          </p:nvGrpSpPr>
          <p:grpSpPr bwMode="auto">
            <a:xfrm>
              <a:off x="4419" y="2078"/>
              <a:ext cx="3" cy="136"/>
              <a:chOff x="8917" y="7643"/>
              <a:chExt cx="2" cy="229"/>
            </a:xfrm>
          </p:grpSpPr>
          <p:sp>
            <p:nvSpPr>
              <p:cNvPr id="599236" name="Freeform 1584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363B3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37" name="Freeform 1585"/>
              <p:cNvSpPr>
                <a:spLocks/>
              </p:cNvSpPr>
              <p:nvPr/>
            </p:nvSpPr>
            <p:spPr bwMode="auto">
              <a:xfrm>
                <a:off x="8917" y="7643"/>
                <a:ext cx="2" cy="229"/>
              </a:xfrm>
              <a:custGeom>
                <a:avLst/>
                <a:gdLst>
                  <a:gd name="T0" fmla="*/ 0 w 2"/>
                  <a:gd name="T1" fmla="*/ 229 h 229"/>
                  <a:gd name="T2" fmla="*/ 0 w 2"/>
                  <a:gd name="T3" fmla="*/ 1 h 229"/>
                  <a:gd name="T4" fmla="*/ 0 w 2"/>
                  <a:gd name="T5" fmla="*/ 0 h 229"/>
                  <a:gd name="T6" fmla="*/ 1 w 2"/>
                  <a:gd name="T7" fmla="*/ 0 h 229"/>
                  <a:gd name="T8" fmla="*/ 1 w 2"/>
                  <a:gd name="T9" fmla="*/ 0 h 229"/>
                  <a:gd name="T10" fmla="*/ 2 w 2"/>
                  <a:gd name="T11" fmla="*/ 0 h 229"/>
                  <a:gd name="T12" fmla="*/ 2 w 2"/>
                  <a:gd name="T13" fmla="*/ 0 h 229"/>
                  <a:gd name="T14" fmla="*/ 2 w 2"/>
                  <a:gd name="T15" fmla="*/ 229 h 229"/>
                  <a:gd name="T16" fmla="*/ 2 w 2"/>
                  <a:gd name="T17" fmla="*/ 229 h 229"/>
                  <a:gd name="T18" fmla="*/ 1 w 2"/>
                  <a:gd name="T19" fmla="*/ 229 h 229"/>
                  <a:gd name="T20" fmla="*/ 1 w 2"/>
                  <a:gd name="T21" fmla="*/ 229 h 229"/>
                  <a:gd name="T22" fmla="*/ 0 w 2"/>
                  <a:gd name="T23" fmla="*/ 229 h 229"/>
                  <a:gd name="T24" fmla="*/ 0 w 2"/>
                  <a:gd name="T25" fmla="*/ 229 h 2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29"/>
                  <a:gd name="T41" fmla="*/ 2 w 2"/>
                  <a:gd name="T42" fmla="*/ 229 h 2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29">
                    <a:moveTo>
                      <a:pt x="0" y="229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29"/>
                    </a:lnTo>
                    <a:lnTo>
                      <a:pt x="1" y="229"/>
                    </a:lnTo>
                    <a:lnTo>
                      <a:pt x="0" y="229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238" name="Freeform 1586"/>
            <p:cNvSpPr>
              <a:spLocks/>
            </p:cNvSpPr>
            <p:nvPr/>
          </p:nvSpPr>
          <p:spPr bwMode="auto">
            <a:xfrm>
              <a:off x="4422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1 h 231"/>
                <a:gd name="T8" fmla="*/ 0 w 2"/>
                <a:gd name="T9" fmla="*/ 1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w 2"/>
                <a:gd name="T25" fmla="*/ 1 h 2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"/>
                <a:gd name="T40" fmla="*/ 0 h 231"/>
                <a:gd name="T41" fmla="*/ 2 w 2"/>
                <a:gd name="T42" fmla="*/ 231 h 2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81" name="Group 1587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9240" name="Freeform 1588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44A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41" name="Freeform 1589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1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"/>
                  <a:gd name="T37" fmla="*/ 0 h 231"/>
                  <a:gd name="T38" fmla="*/ 2 w 2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1982" name="Group 1590"/>
            <p:cNvGrpSpPr>
              <a:grpSpLocks/>
            </p:cNvGrpSpPr>
            <p:nvPr/>
          </p:nvGrpSpPr>
          <p:grpSpPr bwMode="auto">
            <a:xfrm>
              <a:off x="4422" y="2077"/>
              <a:ext cx="3" cy="137"/>
              <a:chOff x="8919" y="7641"/>
              <a:chExt cx="2" cy="231"/>
            </a:xfrm>
          </p:grpSpPr>
          <p:sp>
            <p:nvSpPr>
              <p:cNvPr id="599243" name="Freeform 1591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4F5457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44" name="Freeform 1592"/>
              <p:cNvSpPr>
                <a:spLocks/>
              </p:cNvSpPr>
              <p:nvPr/>
            </p:nvSpPr>
            <p:spPr bwMode="auto">
              <a:xfrm>
                <a:off x="8919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1 w 2"/>
                  <a:gd name="T5" fmla="*/ 1 h 231"/>
                  <a:gd name="T6" fmla="*/ 1 w 2"/>
                  <a:gd name="T7" fmla="*/ 0 h 231"/>
                  <a:gd name="T8" fmla="*/ 2 w 2"/>
                  <a:gd name="T9" fmla="*/ 0 h 231"/>
                  <a:gd name="T10" fmla="*/ 2 w 2"/>
                  <a:gd name="T11" fmla="*/ 231 h 231"/>
                  <a:gd name="T12" fmla="*/ 1 w 2"/>
                  <a:gd name="T13" fmla="*/ 231 h 231"/>
                  <a:gd name="T14" fmla="*/ 1 w 2"/>
                  <a:gd name="T15" fmla="*/ 231 h 231"/>
                  <a:gd name="T16" fmla="*/ 0 w 2"/>
                  <a:gd name="T17" fmla="*/ 23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31"/>
                  <a:gd name="T29" fmla="*/ 2 w 2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245" name="Freeform 1593"/>
            <p:cNvSpPr>
              <a:spLocks/>
            </p:cNvSpPr>
            <p:nvPr/>
          </p:nvSpPr>
          <p:spPr bwMode="auto">
            <a:xfrm>
              <a:off x="4425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1 h 231"/>
                <a:gd name="T12" fmla="*/ 0 w 2"/>
                <a:gd name="T13" fmla="*/ 1 h 231"/>
                <a:gd name="T14" fmla="*/ 0 w 2"/>
                <a:gd name="T15" fmla="*/ 1 h 231"/>
                <a:gd name="T16" fmla="*/ 0 w 2"/>
                <a:gd name="T17" fmla="*/ 1 h 2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31"/>
                <a:gd name="T29" fmla="*/ 2 w 2"/>
                <a:gd name="T30" fmla="*/ 231 h 2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1983" name="Group 1594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9247" name="Freeform 1595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0666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48" name="Freeform 1596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1 w 2"/>
                  <a:gd name="T7" fmla="*/ 0 h 231"/>
                  <a:gd name="T8" fmla="*/ 1 w 2"/>
                  <a:gd name="T9" fmla="*/ 0 h 231"/>
                  <a:gd name="T10" fmla="*/ 2 w 2"/>
                  <a:gd name="T11" fmla="*/ 0 h 231"/>
                  <a:gd name="T12" fmla="*/ 2 w 2"/>
                  <a:gd name="T13" fmla="*/ 231 h 231"/>
                  <a:gd name="T14" fmla="*/ 1 w 2"/>
                  <a:gd name="T15" fmla="*/ 231 h 231"/>
                  <a:gd name="T16" fmla="*/ 1 w 2"/>
                  <a:gd name="T17" fmla="*/ 231 h 231"/>
                  <a:gd name="T18" fmla="*/ 0 w 2"/>
                  <a:gd name="T19" fmla="*/ 231 h 231"/>
                  <a:gd name="T20" fmla="*/ 0 w 2"/>
                  <a:gd name="T21" fmla="*/ 231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"/>
                  <a:gd name="T34" fmla="*/ 0 h 231"/>
                  <a:gd name="T35" fmla="*/ 2 w 2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913" name="Group 1597"/>
            <p:cNvGrpSpPr>
              <a:grpSpLocks/>
            </p:cNvGrpSpPr>
            <p:nvPr/>
          </p:nvGrpSpPr>
          <p:grpSpPr bwMode="auto">
            <a:xfrm>
              <a:off x="4425" y="2077"/>
              <a:ext cx="3" cy="137"/>
              <a:chOff x="8921" y="7641"/>
              <a:chExt cx="2" cy="231"/>
            </a:xfrm>
          </p:grpSpPr>
          <p:sp>
            <p:nvSpPr>
              <p:cNvPr id="599250" name="Freeform 1598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8707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51" name="Freeform 1599"/>
              <p:cNvSpPr>
                <a:spLocks/>
              </p:cNvSpPr>
              <p:nvPr/>
            </p:nvSpPr>
            <p:spPr bwMode="auto">
              <a:xfrm>
                <a:off x="8921" y="7641"/>
                <a:ext cx="2" cy="231"/>
              </a:xfrm>
              <a:custGeom>
                <a:avLst/>
                <a:gdLst>
                  <a:gd name="T0" fmla="*/ 0 w 2"/>
                  <a:gd name="T1" fmla="*/ 231 h 231"/>
                  <a:gd name="T2" fmla="*/ 0 w 2"/>
                  <a:gd name="T3" fmla="*/ 1 h 231"/>
                  <a:gd name="T4" fmla="*/ 0 w 2"/>
                  <a:gd name="T5" fmla="*/ 1 h 231"/>
                  <a:gd name="T6" fmla="*/ 0 w 2"/>
                  <a:gd name="T7" fmla="*/ 0 h 231"/>
                  <a:gd name="T8" fmla="*/ 1 w 2"/>
                  <a:gd name="T9" fmla="*/ 0 h 231"/>
                  <a:gd name="T10" fmla="*/ 1 w 2"/>
                  <a:gd name="T11" fmla="*/ 0 h 231"/>
                  <a:gd name="T12" fmla="*/ 2 w 2"/>
                  <a:gd name="T13" fmla="*/ 0 h 231"/>
                  <a:gd name="T14" fmla="*/ 2 w 2"/>
                  <a:gd name="T15" fmla="*/ 231 h 231"/>
                  <a:gd name="T16" fmla="*/ 1 w 2"/>
                  <a:gd name="T17" fmla="*/ 231 h 231"/>
                  <a:gd name="T18" fmla="*/ 1 w 2"/>
                  <a:gd name="T19" fmla="*/ 231 h 231"/>
                  <a:gd name="T20" fmla="*/ 0 w 2"/>
                  <a:gd name="T21" fmla="*/ 231 h 231"/>
                  <a:gd name="T22" fmla="*/ 0 w 2"/>
                  <a:gd name="T23" fmla="*/ 231 h 231"/>
                  <a:gd name="T24" fmla="*/ 0 w 2"/>
                  <a:gd name="T25" fmla="*/ 231 h 2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231"/>
                  <a:gd name="T41" fmla="*/ 2 w 2"/>
                  <a:gd name="T42" fmla="*/ 231 h 2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231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sp>
          <p:nvSpPr>
            <p:cNvPr id="599252" name="Freeform 1600"/>
            <p:cNvSpPr>
              <a:spLocks/>
            </p:cNvSpPr>
            <p:nvPr/>
          </p:nvSpPr>
          <p:spPr bwMode="auto">
            <a:xfrm>
              <a:off x="4428" y="2077"/>
              <a:ext cx="2" cy="137"/>
            </a:xfrm>
            <a:custGeom>
              <a:avLst/>
              <a:gdLst>
                <a:gd name="T0" fmla="*/ 0 w 2"/>
                <a:gd name="T1" fmla="*/ 1 h 231"/>
                <a:gd name="T2" fmla="*/ 0 w 2"/>
                <a:gd name="T3" fmla="*/ 1 h 231"/>
                <a:gd name="T4" fmla="*/ 0 w 2"/>
                <a:gd name="T5" fmla="*/ 1 h 231"/>
                <a:gd name="T6" fmla="*/ 0 w 2"/>
                <a:gd name="T7" fmla="*/ 0 h 231"/>
                <a:gd name="T8" fmla="*/ 0 w 2"/>
                <a:gd name="T9" fmla="*/ 0 h 231"/>
                <a:gd name="T10" fmla="*/ 0 w 2"/>
                <a:gd name="T11" fmla="*/ 0 h 231"/>
                <a:gd name="T12" fmla="*/ 0 w 2"/>
                <a:gd name="T13" fmla="*/ 0 h 231"/>
                <a:gd name="T14" fmla="*/ 0 w 2"/>
                <a:gd name="T15" fmla="*/ 1 h 231"/>
                <a:gd name="T16" fmla="*/ 0 w 2"/>
                <a:gd name="T17" fmla="*/ 1 h 231"/>
                <a:gd name="T18" fmla="*/ 0 w 2"/>
                <a:gd name="T19" fmla="*/ 1 h 231"/>
                <a:gd name="T20" fmla="*/ 0 w 2"/>
                <a:gd name="T21" fmla="*/ 1 h 231"/>
                <a:gd name="T22" fmla="*/ 0 w 2"/>
                <a:gd name="T23" fmla="*/ 1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"/>
                <a:gd name="T37" fmla="*/ 0 h 231"/>
                <a:gd name="T38" fmla="*/ 2 w 2"/>
                <a:gd name="T39" fmla="*/ 231 h 2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" h="231">
                  <a:moveTo>
                    <a:pt x="0" y="23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 w="698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grpSp>
          <p:nvGrpSpPr>
            <p:cNvPr id="598916" name="Group 1601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9254" name="Freeform 1602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B83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55" name="Freeform 1603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  <p:grpSp>
          <p:nvGrpSpPr>
            <p:cNvPr id="598919" name="Group 1604"/>
            <p:cNvGrpSpPr>
              <a:grpSpLocks/>
            </p:cNvGrpSpPr>
            <p:nvPr/>
          </p:nvGrpSpPr>
          <p:grpSpPr bwMode="auto">
            <a:xfrm>
              <a:off x="4428" y="2077"/>
              <a:ext cx="2" cy="137"/>
              <a:chOff x="8923" y="7641"/>
              <a:chExt cx="1" cy="231"/>
            </a:xfrm>
          </p:grpSpPr>
          <p:sp>
            <p:nvSpPr>
              <p:cNvPr id="599257" name="Freeform 1605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7F858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  <p:sp>
            <p:nvSpPr>
              <p:cNvPr id="599258" name="Freeform 1606"/>
              <p:cNvSpPr>
                <a:spLocks/>
              </p:cNvSpPr>
              <p:nvPr/>
            </p:nvSpPr>
            <p:spPr bwMode="auto">
              <a:xfrm>
                <a:off x="8923" y="7641"/>
                <a:ext cx="1" cy="231"/>
              </a:xfrm>
              <a:custGeom>
                <a:avLst/>
                <a:gdLst>
                  <a:gd name="T0" fmla="*/ 0 w 1"/>
                  <a:gd name="T1" fmla="*/ 231 h 231"/>
                  <a:gd name="T2" fmla="*/ 0 w 1"/>
                  <a:gd name="T3" fmla="*/ 1 h 231"/>
                  <a:gd name="T4" fmla="*/ 0 w 1"/>
                  <a:gd name="T5" fmla="*/ 1 h 231"/>
                  <a:gd name="T6" fmla="*/ 0 w 1"/>
                  <a:gd name="T7" fmla="*/ 0 h 231"/>
                  <a:gd name="T8" fmla="*/ 0 w 1"/>
                  <a:gd name="T9" fmla="*/ 0 h 231"/>
                  <a:gd name="T10" fmla="*/ 1 w 1"/>
                  <a:gd name="T11" fmla="*/ 0 h 231"/>
                  <a:gd name="T12" fmla="*/ 1 w 1"/>
                  <a:gd name="T13" fmla="*/ 0 h 231"/>
                  <a:gd name="T14" fmla="*/ 1 w 1"/>
                  <a:gd name="T15" fmla="*/ 231 h 231"/>
                  <a:gd name="T16" fmla="*/ 1 w 1"/>
                  <a:gd name="T17" fmla="*/ 231 h 231"/>
                  <a:gd name="T18" fmla="*/ 0 w 1"/>
                  <a:gd name="T19" fmla="*/ 231 h 231"/>
                  <a:gd name="T20" fmla="*/ 0 w 1"/>
                  <a:gd name="T21" fmla="*/ 231 h 231"/>
                  <a:gd name="T22" fmla="*/ 0 w 1"/>
                  <a:gd name="T23" fmla="*/ 231 h 2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231"/>
                  <a:gd name="T38" fmla="*/ 1 w 1"/>
                  <a:gd name="T39" fmla="*/ 231 h 2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231">
                    <a:moveTo>
                      <a:pt x="0" y="23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31"/>
                    </a:lnTo>
                    <a:lnTo>
                      <a:pt x="0" y="231"/>
                    </a:lnTo>
                    <a:close/>
                  </a:path>
                </a:pathLst>
              </a:custGeom>
              <a:noFill/>
              <a:ln w="698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kumimoji="0" lang="zh-CN" altLang="zh-CN" sz="1600" dirty="0"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2"/>
                  <a:cs typeface="Arial" pitchFamily="34" charset="0"/>
                </a:endParaRPr>
              </a:p>
            </p:txBody>
          </p:sp>
        </p:grpSp>
      </p:grpSp>
      <p:pic>
        <p:nvPicPr>
          <p:cNvPr id="599259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8563" y="4466168"/>
            <a:ext cx="2460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9260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54934" y="4450293"/>
            <a:ext cx="246063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9261" name="Picture 26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063" y="4405313"/>
            <a:ext cx="24606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39" name="六边形 1838"/>
          <p:cNvSpPr/>
          <p:nvPr/>
        </p:nvSpPr>
        <p:spPr bwMode="auto">
          <a:xfrm>
            <a:off x="6715140" y="4330869"/>
            <a:ext cx="627294" cy="45064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840" name="六边形 1839"/>
          <p:cNvSpPr/>
          <p:nvPr/>
        </p:nvSpPr>
        <p:spPr bwMode="auto">
          <a:xfrm>
            <a:off x="7628988" y="4878029"/>
            <a:ext cx="627294" cy="450643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49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 fov="2100000">
              <a:rot lat="19375654" lon="17250684" rev="4980000"/>
            </a:camera>
            <a:lightRig rig="soft" dir="t"/>
          </a:scene3d>
          <a:sp3d extrusionH="12700" prstMaterial="softEdge">
            <a:bevelT w="260350" h="12700" prst="softRound"/>
            <a:bevelB w="254000" prst="softRound"/>
          </a:sp3d>
        </p:spPr>
        <p:txBody>
          <a:bodyPr wrap="none" lIns="72000" tIns="0" rIns="0" bIns="0" anchor="ctr"/>
          <a:lstStyle/>
          <a:p>
            <a:pPr eaLnBrk="1" hangingPunct="1">
              <a:defRPr/>
            </a:pPr>
            <a:endParaRPr kumimoji="0" lang="zh-CN" altLang="en-US" sz="1600" dirty="0"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264" name="等腰三角形 1841"/>
          <p:cNvSpPr>
            <a:spLocks noChangeArrowheads="1"/>
          </p:cNvSpPr>
          <p:nvPr/>
        </p:nvSpPr>
        <p:spPr bwMode="auto">
          <a:xfrm>
            <a:off x="4572000" y="3988597"/>
            <a:ext cx="1714500" cy="116417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265" name="矩形 1842"/>
          <p:cNvSpPr>
            <a:spLocks noChangeArrowheads="1"/>
          </p:cNvSpPr>
          <p:nvPr/>
        </p:nvSpPr>
        <p:spPr bwMode="auto">
          <a:xfrm>
            <a:off x="4786325" y="4107659"/>
            <a:ext cx="1285875" cy="1071563"/>
          </a:xfrm>
          <a:prstGeom prst="rect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en-US" sz="1600" b="1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844" name="Line 16"/>
          <p:cNvSpPr>
            <a:spLocks noChangeShapeType="1"/>
          </p:cNvSpPr>
          <p:nvPr/>
        </p:nvSpPr>
        <p:spPr bwMode="auto">
          <a:xfrm rot="5400000">
            <a:off x="5009357" y="4498454"/>
            <a:ext cx="0" cy="2079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kumimoji="0"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599268" name="Picture 254" descr="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59188" y="4410605"/>
            <a:ext cx="1092200" cy="37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269" name="Picture 255" descr="GER---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643454" y="4556125"/>
            <a:ext cx="255587" cy="1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270" name="Picture 261" descr="GER---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608396" y="4544220"/>
            <a:ext cx="255587" cy="1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271" name="Text Box 266"/>
          <p:cNvSpPr txBox="1">
            <a:spLocks noChangeArrowheads="1"/>
          </p:cNvSpPr>
          <p:nvPr/>
        </p:nvSpPr>
        <p:spPr bwMode="auto">
          <a:xfrm>
            <a:off x="3816474" y="4369668"/>
            <a:ext cx="97155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IP/SDH </a:t>
            </a:r>
          </a:p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Backbone</a:t>
            </a:r>
            <a:endParaRPr kumimoji="0"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850" name="Line 16"/>
          <p:cNvSpPr>
            <a:spLocks noChangeShapeType="1"/>
          </p:cNvSpPr>
          <p:nvPr/>
        </p:nvSpPr>
        <p:spPr bwMode="auto">
          <a:xfrm rot="5400000">
            <a:off x="3532982" y="4486547"/>
            <a:ext cx="0" cy="207963"/>
          </a:xfrm>
          <a:prstGeom prst="line">
            <a:avLst/>
          </a:pr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kumimoji="0" lang="zh-CN" altLang="en-US" sz="11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275" name="矩形 1852"/>
          <p:cNvSpPr>
            <a:spLocks noChangeArrowheads="1"/>
          </p:cNvSpPr>
          <p:nvPr/>
        </p:nvSpPr>
        <p:spPr bwMode="auto">
          <a:xfrm>
            <a:off x="501775" y="3937620"/>
            <a:ext cx="14059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600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Converged G/T/L C-RAN Network</a:t>
            </a:r>
            <a:endParaRPr kumimoji="0" lang="zh-CN" altLang="en-US" sz="1600" dirty="0">
              <a:solidFill>
                <a:srgbClr val="C00000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854" name="Rectangle 5"/>
          <p:cNvSpPr>
            <a:spLocks noChangeArrowheads="1"/>
          </p:cNvSpPr>
          <p:nvPr/>
        </p:nvSpPr>
        <p:spPr bwMode="auto">
          <a:xfrm flipH="1">
            <a:off x="2066942" y="4176448"/>
            <a:ext cx="428625" cy="370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zh-CN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855" name="Rectangle 12"/>
          <p:cNvSpPr>
            <a:spLocks noChangeArrowheads="1"/>
          </p:cNvSpPr>
          <p:nvPr/>
        </p:nvSpPr>
        <p:spPr bwMode="auto">
          <a:xfrm flipH="1">
            <a:off x="2449520" y="3997857"/>
            <a:ext cx="46037" cy="7739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63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zh-CN" altLang="zh-CN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278" name="Line 16"/>
          <p:cNvSpPr>
            <a:spLocks noChangeShapeType="1"/>
          </p:cNvSpPr>
          <p:nvPr/>
        </p:nvSpPr>
        <p:spPr bwMode="auto">
          <a:xfrm rot="5400000">
            <a:off x="2340769" y="4429655"/>
            <a:ext cx="0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600" dirty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pSp>
        <p:nvGrpSpPr>
          <p:cNvPr id="598922" name="Group 33"/>
          <p:cNvGrpSpPr>
            <a:grpSpLocks/>
          </p:cNvGrpSpPr>
          <p:nvPr/>
        </p:nvGrpSpPr>
        <p:grpSpPr bwMode="auto">
          <a:xfrm>
            <a:off x="1946275" y="4057389"/>
            <a:ext cx="406400" cy="309563"/>
            <a:chOff x="800" y="2789"/>
            <a:chExt cx="244" cy="351"/>
          </a:xfrm>
        </p:grpSpPr>
        <p:sp>
          <p:nvSpPr>
            <p:cNvPr id="599280" name="Freeform 34"/>
            <p:cNvSpPr>
              <a:spLocks/>
            </p:cNvSpPr>
            <p:nvPr/>
          </p:nvSpPr>
          <p:spPr bwMode="auto">
            <a:xfrm>
              <a:off x="889" y="3027"/>
              <a:ext cx="155" cy="108"/>
            </a:xfrm>
            <a:custGeom>
              <a:avLst/>
              <a:gdLst>
                <a:gd name="T0" fmla="*/ 44 w 155"/>
                <a:gd name="T1" fmla="*/ 108 h 108"/>
                <a:gd name="T2" fmla="*/ 97 w 155"/>
                <a:gd name="T3" fmla="*/ 97 h 108"/>
                <a:gd name="T4" fmla="*/ 141 w 155"/>
                <a:gd name="T5" fmla="*/ 70 h 108"/>
                <a:gd name="T6" fmla="*/ 150 w 155"/>
                <a:gd name="T7" fmla="*/ 54 h 108"/>
                <a:gd name="T8" fmla="*/ 155 w 155"/>
                <a:gd name="T9" fmla="*/ 37 h 108"/>
                <a:gd name="T10" fmla="*/ 146 w 155"/>
                <a:gd name="T11" fmla="*/ 21 h 108"/>
                <a:gd name="T12" fmla="*/ 137 w 155"/>
                <a:gd name="T13" fmla="*/ 5 h 108"/>
                <a:gd name="T14" fmla="*/ 119 w 155"/>
                <a:gd name="T15" fmla="*/ 0 h 108"/>
                <a:gd name="T16" fmla="*/ 0 w 155"/>
                <a:gd name="T17" fmla="*/ 108 h 108"/>
                <a:gd name="T18" fmla="*/ 44 w 155"/>
                <a:gd name="T19" fmla="*/ 108 h 108"/>
                <a:gd name="T20" fmla="*/ 44 w 155"/>
                <a:gd name="T21" fmla="*/ 108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5"/>
                <a:gd name="T34" fmla="*/ 0 h 108"/>
                <a:gd name="T35" fmla="*/ 155 w 155"/>
                <a:gd name="T36" fmla="*/ 108 h 1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5" h="108">
                  <a:moveTo>
                    <a:pt x="44" y="108"/>
                  </a:moveTo>
                  <a:lnTo>
                    <a:pt x="97" y="97"/>
                  </a:lnTo>
                  <a:lnTo>
                    <a:pt x="141" y="70"/>
                  </a:lnTo>
                  <a:lnTo>
                    <a:pt x="150" y="54"/>
                  </a:lnTo>
                  <a:lnTo>
                    <a:pt x="155" y="37"/>
                  </a:lnTo>
                  <a:lnTo>
                    <a:pt x="146" y="21"/>
                  </a:lnTo>
                  <a:lnTo>
                    <a:pt x="137" y="5"/>
                  </a:lnTo>
                  <a:lnTo>
                    <a:pt x="119" y="0"/>
                  </a:lnTo>
                  <a:lnTo>
                    <a:pt x="0" y="108"/>
                  </a:lnTo>
                  <a:lnTo>
                    <a:pt x="44" y="108"/>
                  </a:lnTo>
                  <a:close/>
                </a:path>
              </a:pathLst>
            </a:custGeom>
            <a:solidFill>
              <a:srgbClr val="DCD2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1" name="Rectangle 35"/>
            <p:cNvSpPr>
              <a:spLocks noChangeArrowheads="1"/>
            </p:cNvSpPr>
            <p:nvPr/>
          </p:nvSpPr>
          <p:spPr bwMode="auto">
            <a:xfrm>
              <a:off x="800" y="2789"/>
              <a:ext cx="230" cy="5"/>
            </a:xfrm>
            <a:prstGeom prst="rect">
              <a:avLst/>
            </a:prstGeom>
            <a:solidFill>
              <a:srgbClr val="FEFE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2" name="Rectangle 36"/>
            <p:cNvSpPr>
              <a:spLocks noChangeArrowheads="1"/>
            </p:cNvSpPr>
            <p:nvPr/>
          </p:nvSpPr>
          <p:spPr bwMode="auto">
            <a:xfrm>
              <a:off x="800" y="2794"/>
              <a:ext cx="230" cy="5"/>
            </a:xfrm>
            <a:prstGeom prst="rect">
              <a:avLst/>
            </a:prstGeom>
            <a:solidFill>
              <a:srgbClr val="E1D8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3" name="Rectangle 37"/>
            <p:cNvSpPr>
              <a:spLocks noChangeArrowheads="1"/>
            </p:cNvSpPr>
            <p:nvPr/>
          </p:nvSpPr>
          <p:spPr bwMode="auto">
            <a:xfrm>
              <a:off x="800" y="2799"/>
              <a:ext cx="230" cy="6"/>
            </a:xfrm>
            <a:prstGeom prst="rect">
              <a:avLst/>
            </a:prstGeom>
            <a:solidFill>
              <a:srgbClr val="E3DA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4" name="Rectangle 38"/>
            <p:cNvSpPr>
              <a:spLocks noChangeArrowheads="1"/>
            </p:cNvSpPr>
            <p:nvPr/>
          </p:nvSpPr>
          <p:spPr bwMode="auto">
            <a:xfrm>
              <a:off x="800" y="2805"/>
              <a:ext cx="230" cy="5"/>
            </a:xfrm>
            <a:prstGeom prst="rect">
              <a:avLst/>
            </a:prstGeom>
            <a:solidFill>
              <a:srgbClr val="E4DB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5" name="Rectangle 39"/>
            <p:cNvSpPr>
              <a:spLocks noChangeArrowheads="1"/>
            </p:cNvSpPr>
            <p:nvPr/>
          </p:nvSpPr>
          <p:spPr bwMode="auto">
            <a:xfrm>
              <a:off x="800" y="2810"/>
              <a:ext cx="230" cy="6"/>
            </a:xfrm>
            <a:prstGeom prst="rect">
              <a:avLst/>
            </a:prstGeom>
            <a:solidFill>
              <a:srgbClr val="E5DD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6" name="Rectangle 40"/>
            <p:cNvSpPr>
              <a:spLocks noChangeArrowheads="1"/>
            </p:cNvSpPr>
            <p:nvPr/>
          </p:nvSpPr>
          <p:spPr bwMode="auto">
            <a:xfrm>
              <a:off x="800" y="2816"/>
              <a:ext cx="230" cy="5"/>
            </a:xfrm>
            <a:prstGeom prst="rect">
              <a:avLst/>
            </a:prstGeom>
            <a:solidFill>
              <a:srgbClr val="E6D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7" name="Rectangle 41"/>
            <p:cNvSpPr>
              <a:spLocks noChangeArrowheads="1"/>
            </p:cNvSpPr>
            <p:nvPr/>
          </p:nvSpPr>
          <p:spPr bwMode="auto">
            <a:xfrm>
              <a:off x="800" y="2821"/>
              <a:ext cx="230" cy="5"/>
            </a:xfrm>
            <a:prstGeom prst="rect">
              <a:avLst/>
            </a:prstGeom>
            <a:solidFill>
              <a:srgbClr val="E7E0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8" name="Rectangle 42"/>
            <p:cNvSpPr>
              <a:spLocks noChangeArrowheads="1"/>
            </p:cNvSpPr>
            <p:nvPr/>
          </p:nvSpPr>
          <p:spPr bwMode="auto">
            <a:xfrm>
              <a:off x="800" y="2826"/>
              <a:ext cx="230" cy="6"/>
            </a:xfrm>
            <a:prstGeom prst="rect">
              <a:avLst/>
            </a:prstGeom>
            <a:solidFill>
              <a:srgbClr val="E9E1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89" name="Rectangle 43"/>
            <p:cNvSpPr>
              <a:spLocks noChangeArrowheads="1"/>
            </p:cNvSpPr>
            <p:nvPr/>
          </p:nvSpPr>
          <p:spPr bwMode="auto">
            <a:xfrm>
              <a:off x="800" y="2832"/>
              <a:ext cx="230" cy="5"/>
            </a:xfrm>
            <a:prstGeom prst="rect">
              <a:avLst/>
            </a:prstGeom>
            <a:solidFill>
              <a:srgbClr val="E9E3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0" name="Rectangle 44"/>
            <p:cNvSpPr>
              <a:spLocks noChangeArrowheads="1"/>
            </p:cNvSpPr>
            <p:nvPr/>
          </p:nvSpPr>
          <p:spPr bwMode="auto">
            <a:xfrm>
              <a:off x="800" y="2837"/>
              <a:ext cx="230" cy="6"/>
            </a:xfrm>
            <a:prstGeom prst="rect">
              <a:avLst/>
            </a:prstGeom>
            <a:solidFill>
              <a:srgbClr val="EAE4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1" name="Rectangle 45"/>
            <p:cNvSpPr>
              <a:spLocks noChangeArrowheads="1"/>
            </p:cNvSpPr>
            <p:nvPr/>
          </p:nvSpPr>
          <p:spPr bwMode="auto">
            <a:xfrm>
              <a:off x="800" y="2843"/>
              <a:ext cx="230" cy="5"/>
            </a:xfrm>
            <a:prstGeom prst="rect">
              <a:avLst/>
            </a:prstGeom>
            <a:solidFill>
              <a:srgbClr val="EBE6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2" name="Rectangle 46"/>
            <p:cNvSpPr>
              <a:spLocks noChangeArrowheads="1"/>
            </p:cNvSpPr>
            <p:nvPr/>
          </p:nvSpPr>
          <p:spPr bwMode="auto">
            <a:xfrm>
              <a:off x="800" y="2848"/>
              <a:ext cx="230" cy="5"/>
            </a:xfrm>
            <a:prstGeom prst="rect">
              <a:avLst/>
            </a:prstGeom>
            <a:solidFill>
              <a:srgbClr val="ECE7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3" name="Rectangle 47"/>
            <p:cNvSpPr>
              <a:spLocks noChangeArrowheads="1"/>
            </p:cNvSpPr>
            <p:nvPr/>
          </p:nvSpPr>
          <p:spPr bwMode="auto">
            <a:xfrm>
              <a:off x="800" y="2853"/>
              <a:ext cx="230" cy="6"/>
            </a:xfrm>
            <a:prstGeom prst="rect">
              <a:avLst/>
            </a:prstGeom>
            <a:solidFill>
              <a:srgbClr val="EEE9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4" name="Rectangle 48"/>
            <p:cNvSpPr>
              <a:spLocks noChangeArrowheads="1"/>
            </p:cNvSpPr>
            <p:nvPr/>
          </p:nvSpPr>
          <p:spPr bwMode="auto">
            <a:xfrm>
              <a:off x="800" y="2859"/>
              <a:ext cx="230" cy="5"/>
            </a:xfrm>
            <a:prstGeom prst="rect">
              <a:avLst/>
            </a:prstGeom>
            <a:solidFill>
              <a:srgbClr val="EFEA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5" name="Rectangle 49"/>
            <p:cNvSpPr>
              <a:spLocks noChangeArrowheads="1"/>
            </p:cNvSpPr>
            <p:nvPr/>
          </p:nvSpPr>
          <p:spPr bwMode="auto">
            <a:xfrm>
              <a:off x="800" y="2864"/>
              <a:ext cx="230" cy="6"/>
            </a:xfrm>
            <a:prstGeom prst="rect">
              <a:avLst/>
            </a:prstGeom>
            <a:solidFill>
              <a:srgbClr val="F0EC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6" name="Rectangle 50"/>
            <p:cNvSpPr>
              <a:spLocks noChangeArrowheads="1"/>
            </p:cNvSpPr>
            <p:nvPr/>
          </p:nvSpPr>
          <p:spPr bwMode="auto">
            <a:xfrm>
              <a:off x="800" y="2870"/>
              <a:ext cx="230" cy="5"/>
            </a:xfrm>
            <a:prstGeom prst="rect">
              <a:avLst/>
            </a:prstGeom>
            <a:solidFill>
              <a:srgbClr val="F1ED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7" name="Rectangle 51"/>
            <p:cNvSpPr>
              <a:spLocks noChangeArrowheads="1"/>
            </p:cNvSpPr>
            <p:nvPr/>
          </p:nvSpPr>
          <p:spPr bwMode="auto">
            <a:xfrm>
              <a:off x="800" y="2875"/>
              <a:ext cx="230" cy="5"/>
            </a:xfrm>
            <a:prstGeom prst="rect">
              <a:avLst/>
            </a:prstGeom>
            <a:solidFill>
              <a:srgbClr val="F3EF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8" name="Rectangle 52"/>
            <p:cNvSpPr>
              <a:spLocks noChangeArrowheads="1"/>
            </p:cNvSpPr>
            <p:nvPr/>
          </p:nvSpPr>
          <p:spPr bwMode="auto">
            <a:xfrm>
              <a:off x="800" y="2880"/>
              <a:ext cx="230" cy="6"/>
            </a:xfrm>
            <a:prstGeom prst="rect">
              <a:avLst/>
            </a:prstGeom>
            <a:solidFill>
              <a:srgbClr val="F4F0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299" name="Rectangle 53"/>
            <p:cNvSpPr>
              <a:spLocks noChangeArrowheads="1"/>
            </p:cNvSpPr>
            <p:nvPr/>
          </p:nvSpPr>
          <p:spPr bwMode="auto">
            <a:xfrm>
              <a:off x="800" y="2886"/>
              <a:ext cx="230" cy="5"/>
            </a:xfrm>
            <a:prstGeom prst="rect">
              <a:avLst/>
            </a:prstGeom>
            <a:solidFill>
              <a:srgbClr val="F5F2E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0" name="Rectangle 54"/>
            <p:cNvSpPr>
              <a:spLocks noChangeArrowheads="1"/>
            </p:cNvSpPr>
            <p:nvPr/>
          </p:nvSpPr>
          <p:spPr bwMode="auto">
            <a:xfrm>
              <a:off x="800" y="2891"/>
              <a:ext cx="230" cy="6"/>
            </a:xfrm>
            <a:prstGeom prst="rect">
              <a:avLst/>
            </a:prstGeom>
            <a:solidFill>
              <a:srgbClr val="F6F3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1" name="Rectangle 55"/>
            <p:cNvSpPr>
              <a:spLocks noChangeArrowheads="1"/>
            </p:cNvSpPr>
            <p:nvPr/>
          </p:nvSpPr>
          <p:spPr bwMode="auto">
            <a:xfrm>
              <a:off x="800" y="2897"/>
              <a:ext cx="230" cy="5"/>
            </a:xfrm>
            <a:prstGeom prst="rect">
              <a:avLst/>
            </a:prstGeom>
            <a:solidFill>
              <a:srgbClr val="F7F4E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2" name="Rectangle 56"/>
            <p:cNvSpPr>
              <a:spLocks noChangeArrowheads="1"/>
            </p:cNvSpPr>
            <p:nvPr/>
          </p:nvSpPr>
          <p:spPr bwMode="auto">
            <a:xfrm>
              <a:off x="800" y="2902"/>
              <a:ext cx="230" cy="6"/>
            </a:xfrm>
            <a:prstGeom prst="rect">
              <a:avLst/>
            </a:prstGeom>
            <a:solidFill>
              <a:srgbClr val="F8F6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3" name="Rectangle 57"/>
            <p:cNvSpPr>
              <a:spLocks noChangeArrowheads="1"/>
            </p:cNvSpPr>
            <p:nvPr/>
          </p:nvSpPr>
          <p:spPr bwMode="auto">
            <a:xfrm>
              <a:off x="800" y="2908"/>
              <a:ext cx="230" cy="5"/>
            </a:xfrm>
            <a:prstGeom prst="rect">
              <a:avLst/>
            </a:prstGeom>
            <a:solidFill>
              <a:srgbClr val="F9F8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4" name="Rectangle 58"/>
            <p:cNvSpPr>
              <a:spLocks noChangeArrowheads="1"/>
            </p:cNvSpPr>
            <p:nvPr/>
          </p:nvSpPr>
          <p:spPr bwMode="auto">
            <a:xfrm>
              <a:off x="800" y="2913"/>
              <a:ext cx="230" cy="5"/>
            </a:xfrm>
            <a:prstGeom prst="rect">
              <a:avLst/>
            </a:prstGeom>
            <a:solidFill>
              <a:srgbClr val="FAF9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5" name="Rectangle 59"/>
            <p:cNvSpPr>
              <a:spLocks noChangeArrowheads="1"/>
            </p:cNvSpPr>
            <p:nvPr/>
          </p:nvSpPr>
          <p:spPr bwMode="auto">
            <a:xfrm>
              <a:off x="800" y="2918"/>
              <a:ext cx="230" cy="6"/>
            </a:xfrm>
            <a:prstGeom prst="rect">
              <a:avLst/>
            </a:prstGeom>
            <a:solidFill>
              <a:srgbClr val="FBFB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6" name="Rectangle 60"/>
            <p:cNvSpPr>
              <a:spLocks noChangeArrowheads="1"/>
            </p:cNvSpPr>
            <p:nvPr/>
          </p:nvSpPr>
          <p:spPr bwMode="auto">
            <a:xfrm>
              <a:off x="800" y="2924"/>
              <a:ext cx="230" cy="5"/>
            </a:xfrm>
            <a:prstGeom prst="rect">
              <a:avLst/>
            </a:prstGeom>
            <a:solidFill>
              <a:srgbClr val="FDFC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7" name="Rectangle 61"/>
            <p:cNvSpPr>
              <a:spLocks noChangeArrowheads="1"/>
            </p:cNvSpPr>
            <p:nvPr/>
          </p:nvSpPr>
          <p:spPr bwMode="auto">
            <a:xfrm>
              <a:off x="800" y="2929"/>
              <a:ext cx="230" cy="6"/>
            </a:xfrm>
            <a:prstGeom prst="rect">
              <a:avLst/>
            </a:prstGeom>
            <a:solidFill>
              <a:srgbClr val="FEFE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08" name="Freeform 62"/>
            <p:cNvSpPr>
              <a:spLocks/>
            </p:cNvSpPr>
            <p:nvPr/>
          </p:nvSpPr>
          <p:spPr bwMode="auto">
            <a:xfrm>
              <a:off x="804" y="2799"/>
              <a:ext cx="217" cy="130"/>
            </a:xfrm>
            <a:custGeom>
              <a:avLst/>
              <a:gdLst>
                <a:gd name="T0" fmla="*/ 85 w 217"/>
                <a:gd name="T1" fmla="*/ 130 h 130"/>
                <a:gd name="T2" fmla="*/ 217 w 217"/>
                <a:gd name="T3" fmla="*/ 49 h 130"/>
                <a:gd name="T4" fmla="*/ 133 w 217"/>
                <a:gd name="T5" fmla="*/ 0 h 130"/>
                <a:gd name="T6" fmla="*/ 0 w 217"/>
                <a:gd name="T7" fmla="*/ 81 h 130"/>
                <a:gd name="T8" fmla="*/ 36 w 217"/>
                <a:gd name="T9" fmla="*/ 114 h 130"/>
                <a:gd name="T10" fmla="*/ 85 w 217"/>
                <a:gd name="T11" fmla="*/ 13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130"/>
                <a:gd name="T20" fmla="*/ 217 w 217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130">
                  <a:moveTo>
                    <a:pt x="85" y="130"/>
                  </a:moveTo>
                  <a:lnTo>
                    <a:pt x="217" y="49"/>
                  </a:lnTo>
                  <a:lnTo>
                    <a:pt x="133" y="0"/>
                  </a:lnTo>
                  <a:lnTo>
                    <a:pt x="0" y="81"/>
                  </a:lnTo>
                  <a:lnTo>
                    <a:pt x="36" y="114"/>
                  </a:lnTo>
                  <a:lnTo>
                    <a:pt x="85" y="130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9309" name="Picture 6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00" y="2870"/>
              <a:ext cx="9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9310" name="Picture 6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00" y="2870"/>
              <a:ext cx="9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9311" name="Freeform 65"/>
            <p:cNvSpPr>
              <a:spLocks/>
            </p:cNvSpPr>
            <p:nvPr/>
          </p:nvSpPr>
          <p:spPr bwMode="auto">
            <a:xfrm>
              <a:off x="804" y="2880"/>
              <a:ext cx="85" cy="255"/>
            </a:xfrm>
            <a:custGeom>
              <a:avLst/>
              <a:gdLst>
                <a:gd name="T0" fmla="*/ 85 w 85"/>
                <a:gd name="T1" fmla="*/ 49 h 255"/>
                <a:gd name="T2" fmla="*/ 36 w 85"/>
                <a:gd name="T3" fmla="*/ 33 h 255"/>
                <a:gd name="T4" fmla="*/ 0 w 85"/>
                <a:gd name="T5" fmla="*/ 0 h 255"/>
                <a:gd name="T6" fmla="*/ 0 w 85"/>
                <a:gd name="T7" fmla="*/ 0 h 255"/>
                <a:gd name="T8" fmla="*/ 0 w 85"/>
                <a:gd name="T9" fmla="*/ 206 h 255"/>
                <a:gd name="T10" fmla="*/ 36 w 85"/>
                <a:gd name="T11" fmla="*/ 238 h 255"/>
                <a:gd name="T12" fmla="*/ 85 w 85"/>
                <a:gd name="T13" fmla="*/ 255 h 255"/>
                <a:gd name="T14" fmla="*/ 85 w 85"/>
                <a:gd name="T15" fmla="*/ 255 h 255"/>
                <a:gd name="T16" fmla="*/ 85 w 85"/>
                <a:gd name="T17" fmla="*/ 49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255"/>
                <a:gd name="T29" fmla="*/ 85 w 85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255">
                  <a:moveTo>
                    <a:pt x="85" y="49"/>
                  </a:moveTo>
                  <a:lnTo>
                    <a:pt x="36" y="33"/>
                  </a:lnTo>
                  <a:lnTo>
                    <a:pt x="0" y="0"/>
                  </a:lnTo>
                  <a:lnTo>
                    <a:pt x="0" y="206"/>
                  </a:lnTo>
                  <a:lnTo>
                    <a:pt x="36" y="238"/>
                  </a:lnTo>
                  <a:lnTo>
                    <a:pt x="85" y="255"/>
                  </a:lnTo>
                  <a:lnTo>
                    <a:pt x="85" y="49"/>
                  </a:lnTo>
                </a:path>
              </a:pathLst>
            </a:custGeom>
            <a:noFill/>
            <a:ln w="6350">
              <a:solidFill>
                <a:srgbClr val="A7845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9312" name="Picture 6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80" y="2837"/>
              <a:ext cx="1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9313" name="Picture 6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80" y="2837"/>
              <a:ext cx="14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9314" name="Freeform 68"/>
            <p:cNvSpPr>
              <a:spLocks/>
            </p:cNvSpPr>
            <p:nvPr/>
          </p:nvSpPr>
          <p:spPr bwMode="auto">
            <a:xfrm>
              <a:off x="889" y="2848"/>
              <a:ext cx="132" cy="287"/>
            </a:xfrm>
            <a:custGeom>
              <a:avLst/>
              <a:gdLst>
                <a:gd name="T0" fmla="*/ 0 w 132"/>
                <a:gd name="T1" fmla="*/ 81 h 287"/>
                <a:gd name="T2" fmla="*/ 0 w 132"/>
                <a:gd name="T3" fmla="*/ 287 h 287"/>
                <a:gd name="T4" fmla="*/ 132 w 132"/>
                <a:gd name="T5" fmla="*/ 206 h 287"/>
                <a:gd name="T6" fmla="*/ 132 w 132"/>
                <a:gd name="T7" fmla="*/ 0 h 287"/>
                <a:gd name="T8" fmla="*/ 0 w 132"/>
                <a:gd name="T9" fmla="*/ 81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287"/>
                <a:gd name="T17" fmla="*/ 132 w 132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287">
                  <a:moveTo>
                    <a:pt x="0" y="81"/>
                  </a:moveTo>
                  <a:lnTo>
                    <a:pt x="0" y="287"/>
                  </a:lnTo>
                  <a:lnTo>
                    <a:pt x="132" y="206"/>
                  </a:lnTo>
                  <a:lnTo>
                    <a:pt x="132" y="0"/>
                  </a:lnTo>
                  <a:lnTo>
                    <a:pt x="0" y="81"/>
                  </a:lnTo>
                  <a:close/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15" name="Freeform 69"/>
            <p:cNvSpPr>
              <a:spLocks/>
            </p:cNvSpPr>
            <p:nvPr/>
          </p:nvSpPr>
          <p:spPr bwMode="auto">
            <a:xfrm>
              <a:off x="803" y="2799"/>
              <a:ext cx="217" cy="336"/>
            </a:xfrm>
            <a:custGeom>
              <a:avLst/>
              <a:gdLst>
                <a:gd name="T0" fmla="*/ 217 w 217"/>
                <a:gd name="T1" fmla="*/ 49 h 336"/>
                <a:gd name="T2" fmla="*/ 133 w 217"/>
                <a:gd name="T3" fmla="*/ 0 h 336"/>
                <a:gd name="T4" fmla="*/ 0 w 217"/>
                <a:gd name="T5" fmla="*/ 81 h 336"/>
                <a:gd name="T6" fmla="*/ 0 w 217"/>
                <a:gd name="T7" fmla="*/ 287 h 336"/>
                <a:gd name="T8" fmla="*/ 36 w 217"/>
                <a:gd name="T9" fmla="*/ 319 h 336"/>
                <a:gd name="T10" fmla="*/ 85 w 217"/>
                <a:gd name="T11" fmla="*/ 336 h 336"/>
                <a:gd name="T12" fmla="*/ 85 w 217"/>
                <a:gd name="T13" fmla="*/ 336 h 336"/>
                <a:gd name="T14" fmla="*/ 217 w 217"/>
                <a:gd name="T15" fmla="*/ 255 h 336"/>
                <a:gd name="T16" fmla="*/ 217 w 217"/>
                <a:gd name="T17" fmla="*/ 49 h 336"/>
                <a:gd name="T18" fmla="*/ 217 w 217"/>
                <a:gd name="T19" fmla="*/ 49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7"/>
                <a:gd name="T31" fmla="*/ 0 h 336"/>
                <a:gd name="T32" fmla="*/ 217 w 217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7" h="336">
                  <a:moveTo>
                    <a:pt x="217" y="49"/>
                  </a:moveTo>
                  <a:lnTo>
                    <a:pt x="133" y="0"/>
                  </a:lnTo>
                  <a:lnTo>
                    <a:pt x="0" y="81"/>
                  </a:lnTo>
                  <a:lnTo>
                    <a:pt x="0" y="287"/>
                  </a:lnTo>
                  <a:lnTo>
                    <a:pt x="36" y="319"/>
                  </a:lnTo>
                  <a:lnTo>
                    <a:pt x="85" y="336"/>
                  </a:lnTo>
                  <a:lnTo>
                    <a:pt x="217" y="255"/>
                  </a:lnTo>
                  <a:lnTo>
                    <a:pt x="217" y="49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9316" name="Picture 7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827" y="2994"/>
              <a:ext cx="3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9317" name="Picture 7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27" y="2994"/>
              <a:ext cx="35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9318" name="Freeform 72"/>
            <p:cNvSpPr>
              <a:spLocks/>
            </p:cNvSpPr>
            <p:nvPr/>
          </p:nvSpPr>
          <p:spPr bwMode="auto">
            <a:xfrm>
              <a:off x="835" y="3005"/>
              <a:ext cx="14" cy="16"/>
            </a:xfrm>
            <a:custGeom>
              <a:avLst/>
              <a:gdLst>
                <a:gd name="T0" fmla="*/ 14 w 14"/>
                <a:gd name="T1" fmla="*/ 5 h 16"/>
                <a:gd name="T2" fmla="*/ 9 w 14"/>
                <a:gd name="T3" fmla="*/ 0 h 16"/>
                <a:gd name="T4" fmla="*/ 5 w 14"/>
                <a:gd name="T5" fmla="*/ 0 h 16"/>
                <a:gd name="T6" fmla="*/ 0 w 14"/>
                <a:gd name="T7" fmla="*/ 5 h 16"/>
                <a:gd name="T8" fmla="*/ 0 w 14"/>
                <a:gd name="T9" fmla="*/ 11 h 16"/>
                <a:gd name="T10" fmla="*/ 5 w 14"/>
                <a:gd name="T11" fmla="*/ 16 h 16"/>
                <a:gd name="T12" fmla="*/ 9 w 14"/>
                <a:gd name="T13" fmla="*/ 16 h 16"/>
                <a:gd name="T14" fmla="*/ 14 w 14"/>
                <a:gd name="T15" fmla="*/ 16 h 16"/>
                <a:gd name="T16" fmla="*/ 14 w 14"/>
                <a:gd name="T17" fmla="*/ 5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6"/>
                <a:gd name="T29" fmla="*/ 14 w 14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6">
                  <a:moveTo>
                    <a:pt x="14" y="5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5" y="16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4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19" name="Freeform 73"/>
            <p:cNvSpPr>
              <a:spLocks/>
            </p:cNvSpPr>
            <p:nvPr/>
          </p:nvSpPr>
          <p:spPr bwMode="auto">
            <a:xfrm>
              <a:off x="818" y="3048"/>
              <a:ext cx="57" cy="33"/>
            </a:xfrm>
            <a:custGeom>
              <a:avLst/>
              <a:gdLst>
                <a:gd name="T0" fmla="*/ 0 w 57"/>
                <a:gd name="T1" fmla="*/ 0 h 33"/>
                <a:gd name="T2" fmla="*/ 26 w 57"/>
                <a:gd name="T3" fmla="*/ 16 h 33"/>
                <a:gd name="T4" fmla="*/ 57 w 57"/>
                <a:gd name="T5" fmla="*/ 33 h 33"/>
                <a:gd name="T6" fmla="*/ 0 60000 65536"/>
                <a:gd name="T7" fmla="*/ 0 60000 65536"/>
                <a:gd name="T8" fmla="*/ 0 60000 65536"/>
                <a:gd name="T9" fmla="*/ 0 w 57"/>
                <a:gd name="T10" fmla="*/ 0 h 33"/>
                <a:gd name="T11" fmla="*/ 57 w 57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3">
                  <a:moveTo>
                    <a:pt x="0" y="0"/>
                  </a:moveTo>
                  <a:lnTo>
                    <a:pt x="26" y="16"/>
                  </a:lnTo>
                  <a:lnTo>
                    <a:pt x="57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20" name="Freeform 74"/>
            <p:cNvSpPr>
              <a:spLocks/>
            </p:cNvSpPr>
            <p:nvPr/>
          </p:nvSpPr>
          <p:spPr bwMode="auto">
            <a:xfrm>
              <a:off x="818" y="3059"/>
              <a:ext cx="57" cy="32"/>
            </a:xfrm>
            <a:custGeom>
              <a:avLst/>
              <a:gdLst>
                <a:gd name="T0" fmla="*/ 0 w 57"/>
                <a:gd name="T1" fmla="*/ 0 h 32"/>
                <a:gd name="T2" fmla="*/ 26 w 57"/>
                <a:gd name="T3" fmla="*/ 22 h 32"/>
                <a:gd name="T4" fmla="*/ 57 w 57"/>
                <a:gd name="T5" fmla="*/ 32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0"/>
                  </a:moveTo>
                  <a:lnTo>
                    <a:pt x="26" y="22"/>
                  </a:lnTo>
                  <a:lnTo>
                    <a:pt x="5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21" name="Freeform 75"/>
            <p:cNvSpPr>
              <a:spLocks/>
            </p:cNvSpPr>
            <p:nvPr/>
          </p:nvSpPr>
          <p:spPr bwMode="auto">
            <a:xfrm>
              <a:off x="818" y="3070"/>
              <a:ext cx="57" cy="32"/>
            </a:xfrm>
            <a:custGeom>
              <a:avLst/>
              <a:gdLst>
                <a:gd name="T0" fmla="*/ 0 w 57"/>
                <a:gd name="T1" fmla="*/ 0 h 32"/>
                <a:gd name="T2" fmla="*/ 26 w 57"/>
                <a:gd name="T3" fmla="*/ 21 h 32"/>
                <a:gd name="T4" fmla="*/ 57 w 57"/>
                <a:gd name="T5" fmla="*/ 32 h 32"/>
                <a:gd name="T6" fmla="*/ 0 60000 65536"/>
                <a:gd name="T7" fmla="*/ 0 60000 65536"/>
                <a:gd name="T8" fmla="*/ 0 60000 65536"/>
                <a:gd name="T9" fmla="*/ 0 w 57"/>
                <a:gd name="T10" fmla="*/ 0 h 32"/>
                <a:gd name="T11" fmla="*/ 57 w 57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32">
                  <a:moveTo>
                    <a:pt x="0" y="0"/>
                  </a:moveTo>
                  <a:lnTo>
                    <a:pt x="26" y="21"/>
                  </a:lnTo>
                  <a:lnTo>
                    <a:pt x="57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22" name="Freeform 76"/>
            <p:cNvSpPr>
              <a:spLocks/>
            </p:cNvSpPr>
            <p:nvPr/>
          </p:nvSpPr>
          <p:spPr bwMode="auto">
            <a:xfrm>
              <a:off x="818" y="2918"/>
              <a:ext cx="57" cy="38"/>
            </a:xfrm>
            <a:custGeom>
              <a:avLst/>
              <a:gdLst>
                <a:gd name="T0" fmla="*/ 0 w 57"/>
                <a:gd name="T1" fmla="*/ 6 h 38"/>
                <a:gd name="T2" fmla="*/ 26 w 57"/>
                <a:gd name="T3" fmla="*/ 27 h 38"/>
                <a:gd name="T4" fmla="*/ 57 w 57"/>
                <a:gd name="T5" fmla="*/ 38 h 38"/>
                <a:gd name="T6" fmla="*/ 57 w 57"/>
                <a:gd name="T7" fmla="*/ 33 h 38"/>
                <a:gd name="T8" fmla="*/ 57 w 57"/>
                <a:gd name="T9" fmla="*/ 33 h 38"/>
                <a:gd name="T10" fmla="*/ 26 w 57"/>
                <a:gd name="T11" fmla="*/ 22 h 38"/>
                <a:gd name="T12" fmla="*/ 0 w 57"/>
                <a:gd name="T13" fmla="*/ 0 h 38"/>
                <a:gd name="T14" fmla="*/ 0 w 57"/>
                <a:gd name="T15" fmla="*/ 0 h 38"/>
                <a:gd name="T16" fmla="*/ 0 w 57"/>
                <a:gd name="T17" fmla="*/ 0 h 38"/>
                <a:gd name="T18" fmla="*/ 0 w 57"/>
                <a:gd name="T19" fmla="*/ 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8"/>
                <a:gd name="T32" fmla="*/ 57 w 5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8">
                  <a:moveTo>
                    <a:pt x="0" y="6"/>
                  </a:moveTo>
                  <a:lnTo>
                    <a:pt x="26" y="27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26" y="22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23" name="Freeform 77"/>
            <p:cNvSpPr>
              <a:spLocks/>
            </p:cNvSpPr>
            <p:nvPr/>
          </p:nvSpPr>
          <p:spPr bwMode="auto">
            <a:xfrm>
              <a:off x="818" y="2918"/>
              <a:ext cx="57" cy="38"/>
            </a:xfrm>
            <a:custGeom>
              <a:avLst/>
              <a:gdLst>
                <a:gd name="T0" fmla="*/ 0 w 57"/>
                <a:gd name="T1" fmla="*/ 6 h 38"/>
                <a:gd name="T2" fmla="*/ 26 w 57"/>
                <a:gd name="T3" fmla="*/ 27 h 38"/>
                <a:gd name="T4" fmla="*/ 57 w 57"/>
                <a:gd name="T5" fmla="*/ 38 h 38"/>
                <a:gd name="T6" fmla="*/ 57 w 57"/>
                <a:gd name="T7" fmla="*/ 33 h 38"/>
                <a:gd name="T8" fmla="*/ 57 w 57"/>
                <a:gd name="T9" fmla="*/ 33 h 38"/>
                <a:gd name="T10" fmla="*/ 26 w 57"/>
                <a:gd name="T11" fmla="*/ 22 h 38"/>
                <a:gd name="T12" fmla="*/ 0 w 57"/>
                <a:gd name="T13" fmla="*/ 0 h 38"/>
                <a:gd name="T14" fmla="*/ 0 w 57"/>
                <a:gd name="T15" fmla="*/ 0 h 38"/>
                <a:gd name="T16" fmla="*/ 0 w 57"/>
                <a:gd name="T17" fmla="*/ 0 h 38"/>
                <a:gd name="T18" fmla="*/ 0 w 57"/>
                <a:gd name="T19" fmla="*/ 6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8"/>
                <a:gd name="T32" fmla="*/ 57 w 57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8">
                  <a:moveTo>
                    <a:pt x="0" y="6"/>
                  </a:moveTo>
                  <a:lnTo>
                    <a:pt x="26" y="27"/>
                  </a:lnTo>
                  <a:lnTo>
                    <a:pt x="57" y="38"/>
                  </a:lnTo>
                  <a:lnTo>
                    <a:pt x="57" y="33"/>
                  </a:lnTo>
                  <a:lnTo>
                    <a:pt x="26" y="22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9324" name="Picture 7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7" y="2929"/>
              <a:ext cx="2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9325" name="Picture 7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27" y="2929"/>
              <a:ext cx="26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9326" name="Freeform 80"/>
            <p:cNvSpPr>
              <a:spLocks/>
            </p:cNvSpPr>
            <p:nvPr/>
          </p:nvSpPr>
          <p:spPr bwMode="auto">
            <a:xfrm>
              <a:off x="835" y="2940"/>
              <a:ext cx="14" cy="11"/>
            </a:xfrm>
            <a:custGeom>
              <a:avLst/>
              <a:gdLst>
                <a:gd name="T0" fmla="*/ 14 w 14"/>
                <a:gd name="T1" fmla="*/ 11 h 11"/>
                <a:gd name="T2" fmla="*/ 9 w 14"/>
                <a:gd name="T3" fmla="*/ 0 h 11"/>
                <a:gd name="T4" fmla="*/ 0 w 14"/>
                <a:gd name="T5" fmla="*/ 0 h 11"/>
                <a:gd name="T6" fmla="*/ 0 w 14"/>
                <a:gd name="T7" fmla="*/ 5 h 11"/>
                <a:gd name="T8" fmla="*/ 9 w 14"/>
                <a:gd name="T9" fmla="*/ 11 h 11"/>
                <a:gd name="T10" fmla="*/ 14 w 14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1"/>
                <a:gd name="T20" fmla="*/ 14 w 1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1">
                  <a:moveTo>
                    <a:pt x="14" y="1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" y="11"/>
                  </a:lnTo>
                  <a:lnTo>
                    <a:pt x="14" y="1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pic>
          <p:nvPicPr>
            <p:cNvPr id="599327" name="Picture 8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3" y="2935"/>
              <a:ext cx="6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9328" name="Picture 8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13" y="2935"/>
              <a:ext cx="67" cy="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9329" name="Freeform 83"/>
            <p:cNvSpPr>
              <a:spLocks/>
            </p:cNvSpPr>
            <p:nvPr/>
          </p:nvSpPr>
          <p:spPr bwMode="auto">
            <a:xfrm>
              <a:off x="818" y="2945"/>
              <a:ext cx="57" cy="33"/>
            </a:xfrm>
            <a:custGeom>
              <a:avLst/>
              <a:gdLst>
                <a:gd name="T0" fmla="*/ 0 w 57"/>
                <a:gd name="T1" fmla="*/ 0 h 33"/>
                <a:gd name="T2" fmla="*/ 26 w 57"/>
                <a:gd name="T3" fmla="*/ 22 h 33"/>
                <a:gd name="T4" fmla="*/ 57 w 57"/>
                <a:gd name="T5" fmla="*/ 33 h 33"/>
                <a:gd name="T6" fmla="*/ 57 w 57"/>
                <a:gd name="T7" fmla="*/ 33 h 33"/>
                <a:gd name="T8" fmla="*/ 57 w 57"/>
                <a:gd name="T9" fmla="*/ 33 h 33"/>
                <a:gd name="T10" fmla="*/ 26 w 57"/>
                <a:gd name="T11" fmla="*/ 17 h 33"/>
                <a:gd name="T12" fmla="*/ 0 w 57"/>
                <a:gd name="T13" fmla="*/ 0 h 33"/>
                <a:gd name="T14" fmla="*/ 0 w 57"/>
                <a:gd name="T15" fmla="*/ 0 h 33"/>
                <a:gd name="T16" fmla="*/ 0 w 57"/>
                <a:gd name="T17" fmla="*/ 0 h 33"/>
                <a:gd name="T18" fmla="*/ 0 w 57"/>
                <a:gd name="T19" fmla="*/ 0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33"/>
                <a:gd name="T32" fmla="*/ 57 w 57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33">
                  <a:moveTo>
                    <a:pt x="0" y="0"/>
                  </a:moveTo>
                  <a:lnTo>
                    <a:pt x="26" y="22"/>
                  </a:lnTo>
                  <a:lnTo>
                    <a:pt x="57" y="33"/>
                  </a:lnTo>
                  <a:lnTo>
                    <a:pt x="26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0" name="Freeform 84"/>
            <p:cNvSpPr>
              <a:spLocks/>
            </p:cNvSpPr>
            <p:nvPr/>
          </p:nvSpPr>
          <p:spPr bwMode="auto">
            <a:xfrm>
              <a:off x="818" y="2940"/>
              <a:ext cx="57" cy="49"/>
            </a:xfrm>
            <a:custGeom>
              <a:avLst/>
              <a:gdLst>
                <a:gd name="T0" fmla="*/ 0 w 57"/>
                <a:gd name="T1" fmla="*/ 0 h 49"/>
                <a:gd name="T2" fmla="*/ 0 w 57"/>
                <a:gd name="T3" fmla="*/ 16 h 49"/>
                <a:gd name="T4" fmla="*/ 26 w 57"/>
                <a:gd name="T5" fmla="*/ 38 h 49"/>
                <a:gd name="T6" fmla="*/ 57 w 57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9"/>
                <a:gd name="T14" fmla="*/ 57 w 5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9">
                  <a:moveTo>
                    <a:pt x="0" y="0"/>
                  </a:moveTo>
                  <a:lnTo>
                    <a:pt x="0" y="16"/>
                  </a:lnTo>
                  <a:lnTo>
                    <a:pt x="26" y="38"/>
                  </a:lnTo>
                  <a:lnTo>
                    <a:pt x="57" y="49"/>
                  </a:lnTo>
                </a:path>
              </a:pathLst>
            </a:cu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1" name="Freeform 85"/>
            <p:cNvSpPr>
              <a:spLocks/>
            </p:cNvSpPr>
            <p:nvPr/>
          </p:nvSpPr>
          <p:spPr bwMode="auto">
            <a:xfrm>
              <a:off x="818" y="2940"/>
              <a:ext cx="57" cy="49"/>
            </a:xfrm>
            <a:custGeom>
              <a:avLst/>
              <a:gdLst>
                <a:gd name="T0" fmla="*/ 57 w 57"/>
                <a:gd name="T1" fmla="*/ 49 h 49"/>
                <a:gd name="T2" fmla="*/ 57 w 57"/>
                <a:gd name="T3" fmla="*/ 32 h 49"/>
                <a:gd name="T4" fmla="*/ 26 w 57"/>
                <a:gd name="T5" fmla="*/ 22 h 49"/>
                <a:gd name="T6" fmla="*/ 0 w 5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49"/>
                <a:gd name="T14" fmla="*/ 57 w 57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49">
                  <a:moveTo>
                    <a:pt x="57" y="49"/>
                  </a:moveTo>
                  <a:lnTo>
                    <a:pt x="57" y="32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2" name="Freeform 86"/>
            <p:cNvSpPr>
              <a:spLocks/>
            </p:cNvSpPr>
            <p:nvPr/>
          </p:nvSpPr>
          <p:spPr bwMode="auto">
            <a:xfrm>
              <a:off x="951" y="3091"/>
              <a:ext cx="57" cy="44"/>
            </a:xfrm>
            <a:custGeom>
              <a:avLst/>
              <a:gdLst>
                <a:gd name="T0" fmla="*/ 0 w 57"/>
                <a:gd name="T1" fmla="*/ 38 h 44"/>
                <a:gd name="T2" fmla="*/ 22 w 57"/>
                <a:gd name="T3" fmla="*/ 44 h 44"/>
                <a:gd name="T4" fmla="*/ 39 w 57"/>
                <a:gd name="T5" fmla="*/ 44 h 44"/>
                <a:gd name="T6" fmla="*/ 48 w 57"/>
                <a:gd name="T7" fmla="*/ 33 h 44"/>
                <a:gd name="T8" fmla="*/ 57 w 57"/>
                <a:gd name="T9" fmla="*/ 22 h 44"/>
                <a:gd name="T10" fmla="*/ 53 w 57"/>
                <a:gd name="T11" fmla="*/ 11 h 44"/>
                <a:gd name="T12" fmla="*/ 44 w 57"/>
                <a:gd name="T13" fmla="*/ 0 h 44"/>
                <a:gd name="T14" fmla="*/ 39 w 57"/>
                <a:gd name="T15" fmla="*/ 0 h 44"/>
                <a:gd name="T16" fmla="*/ 0 w 57"/>
                <a:gd name="T17" fmla="*/ 38 h 44"/>
                <a:gd name="T18" fmla="*/ 0 w 57"/>
                <a:gd name="T19" fmla="*/ 38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44"/>
                <a:gd name="T32" fmla="*/ 57 w 57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44">
                  <a:moveTo>
                    <a:pt x="0" y="38"/>
                  </a:moveTo>
                  <a:lnTo>
                    <a:pt x="22" y="44"/>
                  </a:lnTo>
                  <a:lnTo>
                    <a:pt x="39" y="44"/>
                  </a:lnTo>
                  <a:lnTo>
                    <a:pt x="48" y="33"/>
                  </a:lnTo>
                  <a:lnTo>
                    <a:pt x="57" y="22"/>
                  </a:lnTo>
                  <a:lnTo>
                    <a:pt x="53" y="11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DCD2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3" name="Rectangle 87"/>
            <p:cNvSpPr>
              <a:spLocks noChangeArrowheads="1"/>
            </p:cNvSpPr>
            <p:nvPr/>
          </p:nvSpPr>
          <p:spPr bwMode="auto">
            <a:xfrm>
              <a:off x="911" y="3010"/>
              <a:ext cx="84" cy="6"/>
            </a:xfrm>
            <a:prstGeom prst="rect">
              <a:avLst/>
            </a:prstGeom>
            <a:solidFill>
              <a:srgbClr val="F1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4" name="Rectangle 88"/>
            <p:cNvSpPr>
              <a:spLocks noChangeArrowheads="1"/>
            </p:cNvSpPr>
            <p:nvPr/>
          </p:nvSpPr>
          <p:spPr bwMode="auto">
            <a:xfrm>
              <a:off x="911" y="3016"/>
              <a:ext cx="84" cy="5"/>
            </a:xfrm>
            <a:prstGeom prst="rect">
              <a:avLst/>
            </a:prstGeom>
            <a:solidFill>
              <a:srgbClr val="5391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5" name="Rectangle 89"/>
            <p:cNvSpPr>
              <a:spLocks noChangeArrowheads="1"/>
            </p:cNvSpPr>
            <p:nvPr/>
          </p:nvSpPr>
          <p:spPr bwMode="auto">
            <a:xfrm>
              <a:off x="911" y="3021"/>
              <a:ext cx="84" cy="6"/>
            </a:xfrm>
            <a:prstGeom prst="rect">
              <a:avLst/>
            </a:prstGeom>
            <a:solidFill>
              <a:srgbClr val="679E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6" name="Rectangle 90"/>
            <p:cNvSpPr>
              <a:spLocks noChangeArrowheads="1"/>
            </p:cNvSpPr>
            <p:nvPr/>
          </p:nvSpPr>
          <p:spPr bwMode="auto">
            <a:xfrm>
              <a:off x="911" y="3027"/>
              <a:ext cx="84" cy="5"/>
            </a:xfrm>
            <a:prstGeom prst="rect">
              <a:avLst/>
            </a:prstGeom>
            <a:solidFill>
              <a:srgbClr val="7AAA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7" name="Rectangle 91"/>
            <p:cNvSpPr>
              <a:spLocks noChangeArrowheads="1"/>
            </p:cNvSpPr>
            <p:nvPr/>
          </p:nvSpPr>
          <p:spPr bwMode="auto">
            <a:xfrm>
              <a:off x="911" y="3032"/>
              <a:ext cx="84" cy="5"/>
            </a:xfrm>
            <a:prstGeom prst="rect">
              <a:avLst/>
            </a:prstGeom>
            <a:solidFill>
              <a:srgbClr val="8EB7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8" name="Rectangle 92"/>
            <p:cNvSpPr>
              <a:spLocks noChangeArrowheads="1"/>
            </p:cNvSpPr>
            <p:nvPr/>
          </p:nvSpPr>
          <p:spPr bwMode="auto">
            <a:xfrm>
              <a:off x="911" y="3037"/>
              <a:ext cx="84" cy="6"/>
            </a:xfrm>
            <a:prstGeom prst="rect">
              <a:avLst/>
            </a:prstGeom>
            <a:solidFill>
              <a:srgbClr val="A2C4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39" name="Rectangle 93"/>
            <p:cNvSpPr>
              <a:spLocks noChangeArrowheads="1"/>
            </p:cNvSpPr>
            <p:nvPr/>
          </p:nvSpPr>
          <p:spPr bwMode="auto">
            <a:xfrm>
              <a:off x="911" y="3043"/>
              <a:ext cx="84" cy="5"/>
            </a:xfrm>
            <a:prstGeom prst="rect">
              <a:avLst/>
            </a:prstGeom>
            <a:solidFill>
              <a:srgbClr val="B6D0E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0" name="Rectangle 94"/>
            <p:cNvSpPr>
              <a:spLocks noChangeArrowheads="1"/>
            </p:cNvSpPr>
            <p:nvPr/>
          </p:nvSpPr>
          <p:spPr bwMode="auto">
            <a:xfrm>
              <a:off x="911" y="3048"/>
              <a:ext cx="84" cy="6"/>
            </a:xfrm>
            <a:prstGeom prst="rect">
              <a:avLst/>
            </a:prstGeom>
            <a:solidFill>
              <a:srgbClr val="C9DDE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1" name="Rectangle 95"/>
            <p:cNvSpPr>
              <a:spLocks noChangeArrowheads="1"/>
            </p:cNvSpPr>
            <p:nvPr/>
          </p:nvSpPr>
          <p:spPr bwMode="auto">
            <a:xfrm>
              <a:off x="911" y="3054"/>
              <a:ext cx="84" cy="5"/>
            </a:xfrm>
            <a:prstGeom prst="rect">
              <a:avLst/>
            </a:prstGeom>
            <a:solidFill>
              <a:srgbClr val="DDE9F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2" name="Freeform 96"/>
            <p:cNvSpPr>
              <a:spLocks/>
            </p:cNvSpPr>
            <p:nvPr/>
          </p:nvSpPr>
          <p:spPr bwMode="auto">
            <a:xfrm>
              <a:off x="915" y="3021"/>
              <a:ext cx="75" cy="38"/>
            </a:xfrm>
            <a:custGeom>
              <a:avLst/>
              <a:gdLst>
                <a:gd name="T0" fmla="*/ 75 w 75"/>
                <a:gd name="T1" fmla="*/ 16 h 38"/>
                <a:gd name="T2" fmla="*/ 71 w 75"/>
                <a:gd name="T3" fmla="*/ 11 h 38"/>
                <a:gd name="T4" fmla="*/ 62 w 75"/>
                <a:gd name="T5" fmla="*/ 6 h 38"/>
                <a:gd name="T6" fmla="*/ 36 w 75"/>
                <a:gd name="T7" fmla="*/ 0 h 38"/>
                <a:gd name="T8" fmla="*/ 13 w 75"/>
                <a:gd name="T9" fmla="*/ 6 h 38"/>
                <a:gd name="T10" fmla="*/ 5 w 75"/>
                <a:gd name="T11" fmla="*/ 11 h 38"/>
                <a:gd name="T12" fmla="*/ 0 w 75"/>
                <a:gd name="T13" fmla="*/ 16 h 38"/>
                <a:gd name="T14" fmla="*/ 5 w 75"/>
                <a:gd name="T15" fmla="*/ 27 h 38"/>
                <a:gd name="T16" fmla="*/ 13 w 75"/>
                <a:gd name="T17" fmla="*/ 33 h 38"/>
                <a:gd name="T18" fmla="*/ 36 w 75"/>
                <a:gd name="T19" fmla="*/ 38 h 38"/>
                <a:gd name="T20" fmla="*/ 62 w 75"/>
                <a:gd name="T21" fmla="*/ 33 h 38"/>
                <a:gd name="T22" fmla="*/ 71 w 75"/>
                <a:gd name="T23" fmla="*/ 27 h 38"/>
                <a:gd name="T24" fmla="*/ 75 w 75"/>
                <a:gd name="T25" fmla="*/ 16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38"/>
                <a:gd name="T41" fmla="*/ 75 w 75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38">
                  <a:moveTo>
                    <a:pt x="75" y="16"/>
                  </a:moveTo>
                  <a:lnTo>
                    <a:pt x="71" y="11"/>
                  </a:lnTo>
                  <a:lnTo>
                    <a:pt x="62" y="6"/>
                  </a:lnTo>
                  <a:lnTo>
                    <a:pt x="36" y="0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5" y="27"/>
                  </a:lnTo>
                  <a:lnTo>
                    <a:pt x="13" y="33"/>
                  </a:lnTo>
                  <a:lnTo>
                    <a:pt x="36" y="38"/>
                  </a:lnTo>
                  <a:lnTo>
                    <a:pt x="62" y="33"/>
                  </a:lnTo>
                  <a:lnTo>
                    <a:pt x="71" y="27"/>
                  </a:lnTo>
                  <a:lnTo>
                    <a:pt x="75" y="16"/>
                  </a:lnTo>
                </a:path>
              </a:pathLst>
            </a:custGeom>
            <a:noFill/>
            <a:ln w="6350">
              <a:solidFill>
                <a:srgbClr val="4E8EC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3" name="Rectangle 97"/>
            <p:cNvSpPr>
              <a:spLocks noChangeArrowheads="1"/>
            </p:cNvSpPr>
            <p:nvPr/>
          </p:nvSpPr>
          <p:spPr bwMode="auto">
            <a:xfrm>
              <a:off x="911" y="3032"/>
              <a:ext cx="4" cy="108"/>
            </a:xfrm>
            <a:prstGeom prst="rect">
              <a:avLst/>
            </a:prstGeom>
            <a:solidFill>
              <a:srgbClr val="4E8E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4" name="Rectangle 98"/>
            <p:cNvSpPr>
              <a:spLocks noChangeArrowheads="1"/>
            </p:cNvSpPr>
            <p:nvPr/>
          </p:nvSpPr>
          <p:spPr bwMode="auto">
            <a:xfrm>
              <a:off x="915" y="3032"/>
              <a:ext cx="5" cy="108"/>
            </a:xfrm>
            <a:prstGeom prst="rect">
              <a:avLst/>
            </a:prstGeom>
            <a:solidFill>
              <a:srgbClr val="619A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5" name="Rectangle 99"/>
            <p:cNvSpPr>
              <a:spLocks noChangeArrowheads="1"/>
            </p:cNvSpPr>
            <p:nvPr/>
          </p:nvSpPr>
          <p:spPr bwMode="auto">
            <a:xfrm>
              <a:off x="920" y="3032"/>
              <a:ext cx="4" cy="108"/>
            </a:xfrm>
            <a:prstGeom prst="rect">
              <a:avLst/>
            </a:prstGeom>
            <a:solidFill>
              <a:srgbClr val="74A6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6" name="Rectangle 100"/>
            <p:cNvSpPr>
              <a:spLocks noChangeArrowheads="1"/>
            </p:cNvSpPr>
            <p:nvPr/>
          </p:nvSpPr>
          <p:spPr bwMode="auto">
            <a:xfrm>
              <a:off x="924" y="3032"/>
              <a:ext cx="4" cy="108"/>
            </a:xfrm>
            <a:prstGeom prst="rect">
              <a:avLst/>
            </a:prstGeom>
            <a:solidFill>
              <a:srgbClr val="86B2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7" name="Rectangle 101"/>
            <p:cNvSpPr>
              <a:spLocks noChangeArrowheads="1"/>
            </p:cNvSpPr>
            <p:nvPr/>
          </p:nvSpPr>
          <p:spPr bwMode="auto">
            <a:xfrm>
              <a:off x="928" y="3032"/>
              <a:ext cx="5" cy="108"/>
            </a:xfrm>
            <a:prstGeom prst="rect">
              <a:avLst/>
            </a:prstGeom>
            <a:solidFill>
              <a:srgbClr val="99BE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8" name="Rectangle 102"/>
            <p:cNvSpPr>
              <a:spLocks noChangeArrowheads="1"/>
            </p:cNvSpPr>
            <p:nvPr/>
          </p:nvSpPr>
          <p:spPr bwMode="auto">
            <a:xfrm>
              <a:off x="933" y="3032"/>
              <a:ext cx="4" cy="108"/>
            </a:xfrm>
            <a:prstGeom prst="rect">
              <a:avLst/>
            </a:prstGeom>
            <a:solidFill>
              <a:srgbClr val="ADCB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49" name="Rectangle 103"/>
            <p:cNvSpPr>
              <a:spLocks noChangeArrowheads="1"/>
            </p:cNvSpPr>
            <p:nvPr/>
          </p:nvSpPr>
          <p:spPr bwMode="auto">
            <a:xfrm>
              <a:off x="937" y="3032"/>
              <a:ext cx="5" cy="108"/>
            </a:xfrm>
            <a:prstGeom prst="rect">
              <a:avLst/>
            </a:prstGeom>
            <a:solidFill>
              <a:srgbClr val="BFD6E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0" name="Rectangle 104"/>
            <p:cNvSpPr>
              <a:spLocks noChangeArrowheads="1"/>
            </p:cNvSpPr>
            <p:nvPr/>
          </p:nvSpPr>
          <p:spPr bwMode="auto">
            <a:xfrm>
              <a:off x="942" y="3032"/>
              <a:ext cx="4" cy="108"/>
            </a:xfrm>
            <a:prstGeom prst="rect">
              <a:avLst/>
            </a:prstGeom>
            <a:solidFill>
              <a:srgbClr val="D2E2F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1" name="Rectangle 105"/>
            <p:cNvSpPr>
              <a:spLocks noChangeArrowheads="1"/>
            </p:cNvSpPr>
            <p:nvPr/>
          </p:nvSpPr>
          <p:spPr bwMode="auto">
            <a:xfrm>
              <a:off x="946" y="3032"/>
              <a:ext cx="5" cy="108"/>
            </a:xfrm>
            <a:prstGeom prst="rect">
              <a:avLst/>
            </a:prstGeom>
            <a:solidFill>
              <a:srgbClr val="E5EEF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2" name="Rectangle 106"/>
            <p:cNvSpPr>
              <a:spLocks noChangeArrowheads="1"/>
            </p:cNvSpPr>
            <p:nvPr/>
          </p:nvSpPr>
          <p:spPr bwMode="auto">
            <a:xfrm>
              <a:off x="951" y="3032"/>
              <a:ext cx="4" cy="108"/>
            </a:xfrm>
            <a:prstGeom prst="rect">
              <a:avLst/>
            </a:prstGeom>
            <a:solidFill>
              <a:srgbClr val="F7FAF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3" name="Rectangle 107"/>
            <p:cNvSpPr>
              <a:spLocks noChangeArrowheads="1"/>
            </p:cNvSpPr>
            <p:nvPr/>
          </p:nvSpPr>
          <p:spPr bwMode="auto">
            <a:xfrm>
              <a:off x="955" y="3032"/>
              <a:ext cx="4" cy="108"/>
            </a:xfrm>
            <a:prstGeom prst="rect">
              <a:avLst/>
            </a:prstGeom>
            <a:solidFill>
              <a:srgbClr val="F4F8F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4" name="Rectangle 108"/>
            <p:cNvSpPr>
              <a:spLocks noChangeArrowheads="1"/>
            </p:cNvSpPr>
            <p:nvPr/>
          </p:nvSpPr>
          <p:spPr bwMode="auto">
            <a:xfrm>
              <a:off x="959" y="3032"/>
              <a:ext cx="5" cy="108"/>
            </a:xfrm>
            <a:prstGeom prst="rect">
              <a:avLst/>
            </a:prstGeom>
            <a:solidFill>
              <a:srgbClr val="E1ECF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5" name="Rectangle 109"/>
            <p:cNvSpPr>
              <a:spLocks noChangeArrowheads="1"/>
            </p:cNvSpPr>
            <p:nvPr/>
          </p:nvSpPr>
          <p:spPr bwMode="auto">
            <a:xfrm>
              <a:off x="964" y="3032"/>
              <a:ext cx="4" cy="108"/>
            </a:xfrm>
            <a:prstGeom prst="rect">
              <a:avLst/>
            </a:prstGeom>
            <a:solidFill>
              <a:srgbClr val="CFE0E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6" name="Rectangle 110"/>
            <p:cNvSpPr>
              <a:spLocks noChangeArrowheads="1"/>
            </p:cNvSpPr>
            <p:nvPr/>
          </p:nvSpPr>
          <p:spPr bwMode="auto">
            <a:xfrm>
              <a:off x="968" y="3032"/>
              <a:ext cx="5" cy="108"/>
            </a:xfrm>
            <a:prstGeom prst="rect">
              <a:avLst/>
            </a:prstGeom>
            <a:solidFill>
              <a:srgbClr val="BCD4E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7" name="Rectangle 111"/>
            <p:cNvSpPr>
              <a:spLocks noChangeArrowheads="1"/>
            </p:cNvSpPr>
            <p:nvPr/>
          </p:nvSpPr>
          <p:spPr bwMode="auto">
            <a:xfrm>
              <a:off x="973" y="3032"/>
              <a:ext cx="4" cy="108"/>
            </a:xfrm>
            <a:prstGeom prst="rect">
              <a:avLst/>
            </a:prstGeom>
            <a:solidFill>
              <a:srgbClr val="A9C8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8" name="Rectangle 112"/>
            <p:cNvSpPr>
              <a:spLocks noChangeArrowheads="1"/>
            </p:cNvSpPr>
            <p:nvPr/>
          </p:nvSpPr>
          <p:spPr bwMode="auto">
            <a:xfrm>
              <a:off x="977" y="3032"/>
              <a:ext cx="5" cy="108"/>
            </a:xfrm>
            <a:prstGeom prst="rect">
              <a:avLst/>
            </a:prstGeom>
            <a:solidFill>
              <a:srgbClr val="96BC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59" name="Rectangle 113"/>
            <p:cNvSpPr>
              <a:spLocks noChangeArrowheads="1"/>
            </p:cNvSpPr>
            <p:nvPr/>
          </p:nvSpPr>
          <p:spPr bwMode="auto">
            <a:xfrm>
              <a:off x="982" y="3032"/>
              <a:ext cx="4" cy="108"/>
            </a:xfrm>
            <a:prstGeom prst="rect">
              <a:avLst/>
            </a:prstGeom>
            <a:solidFill>
              <a:srgbClr val="83B0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60" name="Rectangle 114"/>
            <p:cNvSpPr>
              <a:spLocks noChangeArrowheads="1"/>
            </p:cNvSpPr>
            <p:nvPr/>
          </p:nvSpPr>
          <p:spPr bwMode="auto">
            <a:xfrm>
              <a:off x="986" y="3032"/>
              <a:ext cx="4" cy="108"/>
            </a:xfrm>
            <a:prstGeom prst="rect">
              <a:avLst/>
            </a:prstGeom>
            <a:solidFill>
              <a:srgbClr val="70A4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61" name="Rectangle 115"/>
            <p:cNvSpPr>
              <a:spLocks noChangeArrowheads="1"/>
            </p:cNvSpPr>
            <p:nvPr/>
          </p:nvSpPr>
          <p:spPr bwMode="auto">
            <a:xfrm>
              <a:off x="990" y="3032"/>
              <a:ext cx="5" cy="108"/>
            </a:xfrm>
            <a:prstGeom prst="rect">
              <a:avLst/>
            </a:prstGeom>
            <a:solidFill>
              <a:srgbClr val="5E98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zh-CN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62" name="Freeform 116"/>
            <p:cNvSpPr>
              <a:spLocks/>
            </p:cNvSpPr>
            <p:nvPr/>
          </p:nvSpPr>
          <p:spPr bwMode="auto">
            <a:xfrm>
              <a:off x="915" y="3037"/>
              <a:ext cx="75" cy="92"/>
            </a:xfrm>
            <a:custGeom>
              <a:avLst/>
              <a:gdLst>
                <a:gd name="T0" fmla="*/ 0 w 75"/>
                <a:gd name="T1" fmla="*/ 0 h 92"/>
                <a:gd name="T2" fmla="*/ 0 w 75"/>
                <a:gd name="T3" fmla="*/ 76 h 92"/>
                <a:gd name="T4" fmla="*/ 5 w 75"/>
                <a:gd name="T5" fmla="*/ 81 h 92"/>
                <a:gd name="T6" fmla="*/ 13 w 75"/>
                <a:gd name="T7" fmla="*/ 87 h 92"/>
                <a:gd name="T8" fmla="*/ 40 w 75"/>
                <a:gd name="T9" fmla="*/ 92 h 92"/>
                <a:gd name="T10" fmla="*/ 62 w 75"/>
                <a:gd name="T11" fmla="*/ 87 h 92"/>
                <a:gd name="T12" fmla="*/ 71 w 75"/>
                <a:gd name="T13" fmla="*/ 81 h 92"/>
                <a:gd name="T14" fmla="*/ 75 w 75"/>
                <a:gd name="T15" fmla="*/ 76 h 92"/>
                <a:gd name="T16" fmla="*/ 75 w 75"/>
                <a:gd name="T17" fmla="*/ 76 h 92"/>
                <a:gd name="T18" fmla="*/ 75 w 75"/>
                <a:gd name="T19" fmla="*/ 0 h 92"/>
                <a:gd name="T20" fmla="*/ 71 w 75"/>
                <a:gd name="T21" fmla="*/ 11 h 92"/>
                <a:gd name="T22" fmla="*/ 67 w 75"/>
                <a:gd name="T23" fmla="*/ 17 h 92"/>
                <a:gd name="T24" fmla="*/ 40 w 75"/>
                <a:gd name="T25" fmla="*/ 22 h 92"/>
                <a:gd name="T26" fmla="*/ 13 w 75"/>
                <a:gd name="T27" fmla="*/ 17 h 92"/>
                <a:gd name="T28" fmla="*/ 5 w 75"/>
                <a:gd name="T29" fmla="*/ 11 h 92"/>
                <a:gd name="T30" fmla="*/ 0 w 75"/>
                <a:gd name="T31" fmla="*/ 0 h 92"/>
                <a:gd name="T32" fmla="*/ 0 w 75"/>
                <a:gd name="T33" fmla="*/ 0 h 92"/>
                <a:gd name="T34" fmla="*/ 0 w 75"/>
                <a:gd name="T35" fmla="*/ 0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5"/>
                <a:gd name="T55" fmla="*/ 0 h 92"/>
                <a:gd name="T56" fmla="*/ 75 w 75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5" h="92">
                  <a:moveTo>
                    <a:pt x="0" y="0"/>
                  </a:moveTo>
                  <a:lnTo>
                    <a:pt x="0" y="76"/>
                  </a:lnTo>
                  <a:lnTo>
                    <a:pt x="5" y="81"/>
                  </a:lnTo>
                  <a:lnTo>
                    <a:pt x="13" y="87"/>
                  </a:lnTo>
                  <a:lnTo>
                    <a:pt x="40" y="92"/>
                  </a:lnTo>
                  <a:lnTo>
                    <a:pt x="62" y="87"/>
                  </a:lnTo>
                  <a:lnTo>
                    <a:pt x="71" y="81"/>
                  </a:lnTo>
                  <a:lnTo>
                    <a:pt x="75" y="76"/>
                  </a:lnTo>
                  <a:lnTo>
                    <a:pt x="75" y="0"/>
                  </a:lnTo>
                  <a:lnTo>
                    <a:pt x="71" y="11"/>
                  </a:lnTo>
                  <a:lnTo>
                    <a:pt x="67" y="17"/>
                  </a:lnTo>
                  <a:lnTo>
                    <a:pt x="40" y="22"/>
                  </a:lnTo>
                  <a:lnTo>
                    <a:pt x="13" y="17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4E8EC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  <p:sp>
          <p:nvSpPr>
            <p:cNvPr id="599363" name="Freeform 117"/>
            <p:cNvSpPr>
              <a:spLocks/>
            </p:cNvSpPr>
            <p:nvPr/>
          </p:nvSpPr>
          <p:spPr bwMode="auto">
            <a:xfrm>
              <a:off x="915" y="3021"/>
              <a:ext cx="75" cy="108"/>
            </a:xfrm>
            <a:custGeom>
              <a:avLst/>
              <a:gdLst>
                <a:gd name="T0" fmla="*/ 75 w 75"/>
                <a:gd name="T1" fmla="*/ 16 h 108"/>
                <a:gd name="T2" fmla="*/ 71 w 75"/>
                <a:gd name="T3" fmla="*/ 11 h 108"/>
                <a:gd name="T4" fmla="*/ 62 w 75"/>
                <a:gd name="T5" fmla="*/ 6 h 108"/>
                <a:gd name="T6" fmla="*/ 36 w 75"/>
                <a:gd name="T7" fmla="*/ 0 h 108"/>
                <a:gd name="T8" fmla="*/ 13 w 75"/>
                <a:gd name="T9" fmla="*/ 6 h 108"/>
                <a:gd name="T10" fmla="*/ 5 w 75"/>
                <a:gd name="T11" fmla="*/ 11 h 108"/>
                <a:gd name="T12" fmla="*/ 0 w 75"/>
                <a:gd name="T13" fmla="*/ 16 h 108"/>
                <a:gd name="T14" fmla="*/ 0 w 75"/>
                <a:gd name="T15" fmla="*/ 16 h 108"/>
                <a:gd name="T16" fmla="*/ 0 w 75"/>
                <a:gd name="T17" fmla="*/ 16 h 108"/>
                <a:gd name="T18" fmla="*/ 0 w 75"/>
                <a:gd name="T19" fmla="*/ 92 h 108"/>
                <a:gd name="T20" fmla="*/ 5 w 75"/>
                <a:gd name="T21" fmla="*/ 97 h 108"/>
                <a:gd name="T22" fmla="*/ 13 w 75"/>
                <a:gd name="T23" fmla="*/ 103 h 108"/>
                <a:gd name="T24" fmla="*/ 40 w 75"/>
                <a:gd name="T25" fmla="*/ 108 h 108"/>
                <a:gd name="T26" fmla="*/ 62 w 75"/>
                <a:gd name="T27" fmla="*/ 103 h 108"/>
                <a:gd name="T28" fmla="*/ 71 w 75"/>
                <a:gd name="T29" fmla="*/ 97 h 108"/>
                <a:gd name="T30" fmla="*/ 75 w 75"/>
                <a:gd name="T31" fmla="*/ 92 h 108"/>
                <a:gd name="T32" fmla="*/ 75 w 75"/>
                <a:gd name="T33" fmla="*/ 16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8"/>
                <a:gd name="T53" fmla="*/ 75 w 75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8">
                  <a:moveTo>
                    <a:pt x="75" y="16"/>
                  </a:moveTo>
                  <a:lnTo>
                    <a:pt x="71" y="11"/>
                  </a:lnTo>
                  <a:lnTo>
                    <a:pt x="62" y="6"/>
                  </a:lnTo>
                  <a:lnTo>
                    <a:pt x="36" y="0"/>
                  </a:lnTo>
                  <a:lnTo>
                    <a:pt x="13" y="6"/>
                  </a:lnTo>
                  <a:lnTo>
                    <a:pt x="5" y="11"/>
                  </a:lnTo>
                  <a:lnTo>
                    <a:pt x="0" y="16"/>
                  </a:lnTo>
                  <a:lnTo>
                    <a:pt x="0" y="92"/>
                  </a:lnTo>
                  <a:lnTo>
                    <a:pt x="5" y="97"/>
                  </a:lnTo>
                  <a:lnTo>
                    <a:pt x="13" y="103"/>
                  </a:lnTo>
                  <a:lnTo>
                    <a:pt x="40" y="108"/>
                  </a:lnTo>
                  <a:lnTo>
                    <a:pt x="62" y="103"/>
                  </a:lnTo>
                  <a:lnTo>
                    <a:pt x="71" y="97"/>
                  </a:lnTo>
                  <a:lnTo>
                    <a:pt x="75" y="92"/>
                  </a:lnTo>
                  <a:lnTo>
                    <a:pt x="75" y="1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600" dirty="0"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endParaRPr>
            </a:p>
          </p:txBody>
        </p:sp>
      </p:grpSp>
      <p:pic>
        <p:nvPicPr>
          <p:cNvPr id="599364" name="Picture 23" descr="WorkSta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55792" y="4414582"/>
            <a:ext cx="509571" cy="30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9365" name="直接连接符 1942"/>
          <p:cNvCxnSpPr>
            <a:cxnSpLocks noChangeShapeType="1"/>
          </p:cNvCxnSpPr>
          <p:nvPr/>
        </p:nvCxnSpPr>
        <p:spPr bwMode="auto">
          <a:xfrm>
            <a:off x="2500330" y="4419865"/>
            <a:ext cx="428625" cy="132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9366" name="TextBox 1943"/>
          <p:cNvSpPr txBox="1">
            <a:spLocks noChangeArrowheads="1"/>
          </p:cNvSpPr>
          <p:nvPr/>
        </p:nvSpPr>
        <p:spPr bwMode="auto">
          <a:xfrm>
            <a:off x="1482728" y="4710915"/>
            <a:ext cx="11604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GSM/TD/LTE</a:t>
            </a:r>
            <a:r>
              <a:rPr kumimoji="0"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endParaRPr kumimoji="0" lang="en-US" altLang="zh-CN" sz="1100" dirty="0" smtClean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Unified EMS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599367" name="Picture 6" descr="无线-双模-ZXGW R8106(1) 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7" y="3947583"/>
            <a:ext cx="214313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368" name="Picture 6" descr="无线-双模-ZXGW R8106(1) 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7" y="4074583"/>
            <a:ext cx="214313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369" name="Picture 6" descr="无线-双模-ZXGW R8106(1) 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4542897"/>
            <a:ext cx="214312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9370" name="Picture 6" descr="无线-双模-ZXGW R8106(1) 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688" y="4614333"/>
            <a:ext cx="214312" cy="2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9371" name="TextBox 1947"/>
          <p:cNvSpPr txBox="1">
            <a:spLocks noChangeArrowheads="1"/>
          </p:cNvSpPr>
          <p:nvPr/>
        </p:nvSpPr>
        <p:spPr bwMode="auto">
          <a:xfrm>
            <a:off x="6858022" y="3869539"/>
            <a:ext cx="8572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T/L </a:t>
            </a:r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RRU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372" name="TextBox 1948"/>
          <p:cNvSpPr txBox="1">
            <a:spLocks noChangeArrowheads="1"/>
          </p:cNvSpPr>
          <p:nvPr/>
        </p:nvSpPr>
        <p:spPr bwMode="auto">
          <a:xfrm>
            <a:off x="7000875" y="4077229"/>
            <a:ext cx="114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 RRU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373" name="TextBox 1949"/>
          <p:cNvSpPr txBox="1">
            <a:spLocks noChangeArrowheads="1"/>
          </p:cNvSpPr>
          <p:nvPr/>
        </p:nvSpPr>
        <p:spPr bwMode="auto">
          <a:xfrm>
            <a:off x="7786716" y="4405324"/>
            <a:ext cx="8572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T/L </a:t>
            </a:r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RRU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374" name="TextBox 1950"/>
          <p:cNvSpPr txBox="1">
            <a:spLocks noChangeArrowheads="1"/>
          </p:cNvSpPr>
          <p:nvPr/>
        </p:nvSpPr>
        <p:spPr bwMode="auto">
          <a:xfrm>
            <a:off x="7929563" y="4669899"/>
            <a:ext cx="114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GSM RRU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99375" name="TextBox 1951"/>
          <p:cNvSpPr txBox="1">
            <a:spLocks noChangeArrowheads="1"/>
          </p:cNvSpPr>
          <p:nvPr/>
        </p:nvSpPr>
        <p:spPr bwMode="auto">
          <a:xfrm>
            <a:off x="7286654" y="2360860"/>
            <a:ext cx="14287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TD RRU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53" name="下箭头 1952"/>
          <p:cNvSpPr/>
          <p:nvPr/>
        </p:nvSpPr>
        <p:spPr bwMode="auto">
          <a:xfrm>
            <a:off x="1919288" y="3249083"/>
            <a:ext cx="360000" cy="288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54" name="下箭头 1953"/>
          <p:cNvSpPr/>
          <p:nvPr/>
        </p:nvSpPr>
        <p:spPr bwMode="auto">
          <a:xfrm>
            <a:off x="3028950" y="3249083"/>
            <a:ext cx="360000" cy="288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55" name="下箭头 1954"/>
          <p:cNvSpPr/>
          <p:nvPr/>
        </p:nvSpPr>
        <p:spPr bwMode="auto">
          <a:xfrm>
            <a:off x="5260975" y="3249083"/>
            <a:ext cx="360000" cy="288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56" name="下箭头 1955"/>
          <p:cNvSpPr/>
          <p:nvPr/>
        </p:nvSpPr>
        <p:spPr bwMode="auto">
          <a:xfrm>
            <a:off x="7300929" y="3249083"/>
            <a:ext cx="360000" cy="2880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algn="ctr">
              <a:defRPr/>
            </a:pPr>
            <a:endParaRPr lang="zh-CN" altLang="en-US" sz="1600" dirty="0">
              <a:solidFill>
                <a:schemeClr val="tx1"/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57" name="TextBox 1956"/>
          <p:cNvSpPr txBox="1"/>
          <p:nvPr/>
        </p:nvSpPr>
        <p:spPr>
          <a:xfrm>
            <a:off x="1000125" y="3496477"/>
            <a:ext cx="11430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NetNumen</a:t>
            </a:r>
            <a:r>
              <a:rPr kumimoji="0"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Unified OAM</a:t>
            </a:r>
            <a:endParaRPr kumimoji="0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59" name="TextBox 1958"/>
          <p:cNvSpPr txBox="1"/>
          <p:nvPr/>
        </p:nvSpPr>
        <p:spPr>
          <a:xfrm>
            <a:off x="3429003" y="3497062"/>
            <a:ext cx="1285881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iBSC/TD 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RNC Dual Mode controller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60" name="TextBox 1959"/>
          <p:cNvSpPr txBox="1"/>
          <p:nvPr/>
        </p:nvSpPr>
        <p:spPr>
          <a:xfrm>
            <a:off x="4572014" y="3600988"/>
            <a:ext cx="214312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G/T/L Multi-Mode BBU Dynamic Sharing Pool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961" name="TextBox 1960"/>
          <p:cNvSpPr txBox="1"/>
          <p:nvPr/>
        </p:nvSpPr>
        <p:spPr>
          <a:xfrm>
            <a:off x="7643829" y="3544103"/>
            <a:ext cx="100015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G/T/L </a:t>
            </a:r>
          </a:p>
          <a:p>
            <a:pPr algn="ctr" eaLnBrk="1" hangingPunct="1">
              <a:defRPr/>
            </a:pP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RRU</a:t>
            </a:r>
            <a:endParaRPr kumimoji="0"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cxnSp>
        <p:nvCxnSpPr>
          <p:cNvPr id="599384" name="AutoShape 35"/>
          <p:cNvCxnSpPr>
            <a:cxnSpLocks noChangeShapeType="1"/>
          </p:cNvCxnSpPr>
          <p:nvPr/>
        </p:nvCxnSpPr>
        <p:spPr bwMode="auto">
          <a:xfrm rot="5400000">
            <a:off x="6187688" y="4058320"/>
            <a:ext cx="377031" cy="750887"/>
          </a:xfrm>
          <a:prstGeom prst="curvedConnector2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</p:cxnSp>
      <p:cxnSp>
        <p:nvCxnSpPr>
          <p:cNvPr id="599385" name="AutoShape 35"/>
          <p:cNvCxnSpPr>
            <a:cxnSpLocks noChangeShapeType="1"/>
          </p:cNvCxnSpPr>
          <p:nvPr/>
        </p:nvCxnSpPr>
        <p:spPr bwMode="auto">
          <a:xfrm rot="5400000" flipH="1">
            <a:off x="6706270" y="3937926"/>
            <a:ext cx="197115" cy="1608138"/>
          </a:xfrm>
          <a:prstGeom prst="curvedConnector4">
            <a:avLst>
              <a:gd name="adj1" fmla="val -96412"/>
              <a:gd name="adj2" fmla="val 53333"/>
            </a:avLst>
          </a:prstGeom>
          <a:noFill/>
          <a:ln w="25400">
            <a:solidFill>
              <a:srgbClr val="FF9900"/>
            </a:solidFill>
            <a:round/>
            <a:headEnd/>
            <a:tailEnd/>
          </a:ln>
        </p:spPr>
      </p:cxnSp>
      <p:sp>
        <p:nvSpPr>
          <p:cNvPr id="599386" name="TextBox 1966"/>
          <p:cNvSpPr txBox="1">
            <a:spLocks noChangeArrowheads="1"/>
          </p:cNvSpPr>
          <p:nvPr/>
        </p:nvSpPr>
        <p:spPr bwMode="auto">
          <a:xfrm>
            <a:off x="6084168" y="4657700"/>
            <a:ext cx="11858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FDD/TDD </a:t>
            </a:r>
            <a:r>
              <a:rPr kumimoji="0"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Arial Unicode MS" pitchFamily="34" charset="-122"/>
                <a:cs typeface="Arial" pitchFamily="34" charset="0"/>
              </a:rPr>
              <a:t>Shared IQ Fiber</a:t>
            </a:r>
            <a:endParaRPr kumimoji="0"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599387" name="Picture 3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448969"/>
            <a:ext cx="1009650" cy="2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2000" cy="5790200"/>
          </a:xfrm>
          <a:prstGeom prst="rect">
            <a:avLst/>
          </a:prstGeom>
        </p:spPr>
      </p:pic>
      <p:pic>
        <p:nvPicPr>
          <p:cNvPr id="11" name="图片 10" descr="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642922"/>
            <a:ext cx="2286016" cy="15694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214810" y="1000112"/>
            <a:ext cx="428628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What is </a:t>
            </a:r>
            <a:r>
              <a:rPr lang="en-US" altLang="zh-CN" sz="4000" dirty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C-RAN ?</a:t>
            </a:r>
          </a:p>
          <a:p>
            <a:endParaRPr lang="zh-CN" altLang="en-US" dirty="0" smtClean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7224" y="2857500"/>
            <a:ext cx="4286280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zh-CN" altLang="en-US" sz="1100" dirty="0" smtClean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1747884245"/>
              </p:ext>
            </p:extLst>
          </p:nvPr>
        </p:nvGraphicFramePr>
        <p:xfrm>
          <a:off x="467544" y="2641476"/>
          <a:ext cx="6117357" cy="2677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矩形标注 152"/>
          <p:cNvSpPr/>
          <p:nvPr/>
        </p:nvSpPr>
        <p:spPr bwMode="auto">
          <a:xfrm>
            <a:off x="1377646" y="3462535"/>
            <a:ext cx="2071702" cy="1143008"/>
          </a:xfrm>
          <a:prstGeom prst="wedgeRectCallout">
            <a:avLst>
              <a:gd name="adj1" fmla="val 64446"/>
              <a:gd name="adj2" fmla="val 1583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6" name="矩形标注 145"/>
          <p:cNvSpPr/>
          <p:nvPr/>
        </p:nvSpPr>
        <p:spPr bwMode="auto">
          <a:xfrm>
            <a:off x="1363998" y="919591"/>
            <a:ext cx="2071702" cy="1285884"/>
          </a:xfrm>
          <a:prstGeom prst="wedgeRectCallout">
            <a:avLst>
              <a:gd name="adj1" fmla="val 64446"/>
              <a:gd name="adj2" fmla="val 2163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Innovative </a:t>
            </a:r>
            <a:r>
              <a:rPr lang="en-US" altLang="zh-CN" dirty="0" smtClean="0"/>
              <a:t>C-RAN </a:t>
            </a:r>
            <a:r>
              <a:rPr lang="en-US" altLang="zh-CN" dirty="0"/>
              <a:t>Architecture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BA9-A513-4E51-8F6F-547E53994DD8}" type="slidenum">
              <a:rPr lang="zh-CN" altLang="en-US" smtClean="0"/>
              <a:pPr/>
              <a:t>4</a:t>
            </a:fld>
            <a:endParaRPr lang="en-US" altLang="zh-CN" dirty="0"/>
          </a:p>
        </p:txBody>
      </p:sp>
      <p:sp>
        <p:nvSpPr>
          <p:cNvPr id="5" name="云形 4"/>
          <p:cNvSpPr/>
          <p:nvPr/>
        </p:nvSpPr>
        <p:spPr>
          <a:xfrm rot="11048310">
            <a:off x="3549047" y="1250631"/>
            <a:ext cx="2590800" cy="960438"/>
          </a:xfrm>
          <a:prstGeom prst="cloud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" lastClr="FFFFFF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29588" y="1202694"/>
            <a:ext cx="2466975" cy="3651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lIns="72000" tIns="72000" rIns="72000" bIns="720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zh-CN" sz="1200" b="0" kern="0" dirty="0">
              <a:solidFill>
                <a:sysClr val="windowText" lastClr="000000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7" name="Oval 203"/>
          <p:cNvSpPr>
            <a:spLocks noChangeArrowheads="1"/>
          </p:cNvSpPr>
          <p:nvPr/>
        </p:nvSpPr>
        <p:spPr bwMode="auto">
          <a:xfrm flipV="1">
            <a:off x="4333161" y="2259648"/>
            <a:ext cx="3099565" cy="5258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sp>
        <p:nvSpPr>
          <p:cNvPr id="19" name="Oval 186"/>
          <p:cNvSpPr>
            <a:spLocks noChangeArrowheads="1"/>
          </p:cNvSpPr>
          <p:nvPr/>
        </p:nvSpPr>
        <p:spPr bwMode="auto">
          <a:xfrm>
            <a:off x="6706987" y="3654340"/>
            <a:ext cx="1227137" cy="769938"/>
          </a:xfrm>
          <a:prstGeom prst="ellipse">
            <a:avLst/>
          </a:prstGeom>
          <a:solidFill>
            <a:srgbClr val="4F81BD">
              <a:alpha val="0"/>
            </a:srgbClr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sp>
        <p:nvSpPr>
          <p:cNvPr id="25" name="Oval 89"/>
          <p:cNvSpPr>
            <a:spLocks noChangeArrowheads="1"/>
          </p:cNvSpPr>
          <p:nvPr/>
        </p:nvSpPr>
        <p:spPr bwMode="auto">
          <a:xfrm>
            <a:off x="3635896" y="2946246"/>
            <a:ext cx="1616075" cy="949854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26" name="Object 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2145" y="3216918"/>
            <a:ext cx="275046" cy="35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97"/>
          <p:cNvSpPr>
            <a:spLocks noChangeArrowheads="1"/>
          </p:cNvSpPr>
          <p:nvPr/>
        </p:nvSpPr>
        <p:spPr bwMode="auto">
          <a:xfrm>
            <a:off x="3567172" y="3664617"/>
            <a:ext cx="1616075" cy="939271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34" name="Object 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5621" y="3935814"/>
            <a:ext cx="275046" cy="34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115"/>
          <p:cNvSpPr>
            <a:spLocks noChangeArrowheads="1"/>
          </p:cNvSpPr>
          <p:nvPr/>
        </p:nvSpPr>
        <p:spPr bwMode="auto">
          <a:xfrm>
            <a:off x="4615403" y="3501880"/>
            <a:ext cx="1614488" cy="944563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49" name="Object 1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4683" y="3770472"/>
            <a:ext cx="274776" cy="35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Oval 119"/>
          <p:cNvSpPr>
            <a:spLocks noChangeArrowheads="1"/>
          </p:cNvSpPr>
          <p:nvPr/>
        </p:nvSpPr>
        <p:spPr bwMode="auto">
          <a:xfrm>
            <a:off x="5086883" y="2946246"/>
            <a:ext cx="1614488" cy="951177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sp>
        <p:nvSpPr>
          <p:cNvPr id="56" name="Oval 123"/>
          <p:cNvSpPr>
            <a:spLocks noChangeArrowheads="1"/>
          </p:cNvSpPr>
          <p:nvPr/>
        </p:nvSpPr>
        <p:spPr bwMode="auto">
          <a:xfrm>
            <a:off x="5956329" y="3664617"/>
            <a:ext cx="1608138" cy="939271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sp>
        <p:nvSpPr>
          <p:cNvPr id="60" name="Oval 127"/>
          <p:cNvSpPr>
            <a:spLocks noChangeArrowheads="1"/>
          </p:cNvSpPr>
          <p:nvPr/>
        </p:nvSpPr>
        <p:spPr bwMode="auto">
          <a:xfrm>
            <a:off x="6492255" y="2929508"/>
            <a:ext cx="1608137" cy="951178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sp>
        <p:nvSpPr>
          <p:cNvPr id="64" name="Oval 131"/>
          <p:cNvSpPr>
            <a:spLocks noChangeArrowheads="1"/>
          </p:cNvSpPr>
          <p:nvPr/>
        </p:nvSpPr>
        <p:spPr bwMode="auto">
          <a:xfrm>
            <a:off x="7242218" y="3619627"/>
            <a:ext cx="1616075" cy="951177"/>
          </a:xfrm>
          <a:prstGeom prst="ellipse">
            <a:avLst/>
          </a:prstGeom>
          <a:solidFill>
            <a:srgbClr val="92D050">
              <a:alpha val="36862"/>
            </a:srgbClr>
          </a:solidFill>
          <a:ln w="9525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65" name="Object 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9229" y="3891392"/>
            <a:ext cx="275046" cy="3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Line 139"/>
          <p:cNvSpPr>
            <a:spLocks noChangeShapeType="1"/>
          </p:cNvSpPr>
          <p:nvPr/>
        </p:nvSpPr>
        <p:spPr bwMode="auto">
          <a:xfrm>
            <a:off x="5500705" y="3980053"/>
            <a:ext cx="454053" cy="45719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3" name="Line 140"/>
          <p:cNvSpPr>
            <a:spLocks noChangeShapeType="1"/>
          </p:cNvSpPr>
          <p:nvPr/>
        </p:nvSpPr>
        <p:spPr bwMode="auto">
          <a:xfrm>
            <a:off x="6151592" y="4072078"/>
            <a:ext cx="450850" cy="91281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4" name="Line 141"/>
          <p:cNvSpPr>
            <a:spLocks noChangeShapeType="1"/>
          </p:cNvSpPr>
          <p:nvPr/>
        </p:nvSpPr>
        <p:spPr bwMode="auto">
          <a:xfrm>
            <a:off x="5929322" y="3617917"/>
            <a:ext cx="85744" cy="2880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5" name="Line 142"/>
          <p:cNvSpPr>
            <a:spLocks noChangeShapeType="1"/>
          </p:cNvSpPr>
          <p:nvPr/>
        </p:nvSpPr>
        <p:spPr bwMode="auto">
          <a:xfrm flipV="1">
            <a:off x="5500694" y="3392663"/>
            <a:ext cx="290492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6" name="Line 143"/>
          <p:cNvSpPr>
            <a:spLocks noChangeShapeType="1"/>
          </p:cNvSpPr>
          <p:nvPr/>
        </p:nvSpPr>
        <p:spPr bwMode="auto">
          <a:xfrm>
            <a:off x="5375304" y="3528340"/>
            <a:ext cx="0" cy="252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7" name="Line 144"/>
          <p:cNvSpPr>
            <a:spLocks noChangeShapeType="1"/>
          </p:cNvSpPr>
          <p:nvPr/>
        </p:nvSpPr>
        <p:spPr bwMode="auto">
          <a:xfrm>
            <a:off x="6729957" y="3374885"/>
            <a:ext cx="391494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8" name="Line 145"/>
          <p:cNvSpPr>
            <a:spLocks noChangeShapeType="1"/>
          </p:cNvSpPr>
          <p:nvPr/>
        </p:nvSpPr>
        <p:spPr bwMode="auto">
          <a:xfrm flipV="1">
            <a:off x="5944139" y="3374873"/>
            <a:ext cx="642942" cy="71438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79" name="Line 146"/>
          <p:cNvSpPr>
            <a:spLocks noChangeShapeType="1"/>
          </p:cNvSpPr>
          <p:nvPr/>
        </p:nvSpPr>
        <p:spPr bwMode="auto">
          <a:xfrm>
            <a:off x="7248560" y="3520730"/>
            <a:ext cx="71995" cy="5040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0" name="Line 147"/>
          <p:cNvSpPr>
            <a:spLocks noChangeShapeType="1"/>
          </p:cNvSpPr>
          <p:nvPr/>
        </p:nvSpPr>
        <p:spPr bwMode="auto">
          <a:xfrm>
            <a:off x="6833961" y="4153079"/>
            <a:ext cx="388937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1" name="Line 148"/>
          <p:cNvSpPr>
            <a:spLocks noChangeShapeType="1"/>
          </p:cNvSpPr>
          <p:nvPr/>
        </p:nvSpPr>
        <p:spPr bwMode="auto">
          <a:xfrm>
            <a:off x="7429257" y="4153079"/>
            <a:ext cx="468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2" name="Line 149"/>
          <p:cNvSpPr>
            <a:spLocks noChangeShapeType="1"/>
          </p:cNvSpPr>
          <p:nvPr/>
        </p:nvSpPr>
        <p:spPr bwMode="auto">
          <a:xfrm>
            <a:off x="7320556" y="3421173"/>
            <a:ext cx="466154" cy="152147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3" name="Line 150"/>
          <p:cNvSpPr>
            <a:spLocks noChangeShapeType="1"/>
          </p:cNvSpPr>
          <p:nvPr/>
        </p:nvSpPr>
        <p:spPr bwMode="auto">
          <a:xfrm>
            <a:off x="7934091" y="3654340"/>
            <a:ext cx="65088" cy="224896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5" name="Line 152"/>
          <p:cNvSpPr>
            <a:spLocks noChangeShapeType="1"/>
          </p:cNvSpPr>
          <p:nvPr/>
        </p:nvSpPr>
        <p:spPr bwMode="auto">
          <a:xfrm>
            <a:off x="4429140" y="3500442"/>
            <a:ext cx="365155" cy="389055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6" name="Line 153"/>
          <p:cNvSpPr>
            <a:spLocks noChangeShapeType="1"/>
          </p:cNvSpPr>
          <p:nvPr/>
        </p:nvSpPr>
        <p:spPr bwMode="auto">
          <a:xfrm flipH="1">
            <a:off x="4429133" y="4000508"/>
            <a:ext cx="357193" cy="214315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87" name="Line 154"/>
          <p:cNvSpPr>
            <a:spLocks noChangeShapeType="1"/>
          </p:cNvSpPr>
          <p:nvPr/>
        </p:nvSpPr>
        <p:spPr bwMode="auto">
          <a:xfrm>
            <a:off x="4954590" y="3981458"/>
            <a:ext cx="360000" cy="3600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122" name="TextBox 158"/>
          <p:cNvSpPr txBox="1">
            <a:spLocks noChangeArrowheads="1"/>
          </p:cNvSpPr>
          <p:nvPr/>
        </p:nvSpPr>
        <p:spPr bwMode="auto">
          <a:xfrm>
            <a:off x="7303768" y="2262272"/>
            <a:ext cx="1596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zh-CN" sz="1400" b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Optical Transport </a:t>
            </a:r>
          </a:p>
          <a:p>
            <a:pPr algn="ctr" eaLnBrk="0" hangingPunct="0"/>
            <a:r>
              <a:rPr kumimoji="0" lang="en-US" altLang="zh-CN" sz="1400" b="0" dirty="0" smtClean="0">
                <a:solidFill>
                  <a:srgbClr val="000000"/>
                </a:solidFill>
                <a:latin typeface="Arial" pitchFamily="34" charset="0"/>
                <a:ea typeface="黑体" pitchFamily="49" charset="-122"/>
              </a:rPr>
              <a:t>Network</a:t>
            </a:r>
            <a:endParaRPr kumimoji="0" lang="zh-CN" altLang="en-US" sz="1400" b="0" dirty="0">
              <a:solidFill>
                <a:srgbClr val="000000"/>
              </a:solidFill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25" name="Text Box 57"/>
          <p:cNvSpPr txBox="1">
            <a:spLocks noChangeArrowheads="1"/>
          </p:cNvSpPr>
          <p:nvPr/>
        </p:nvSpPr>
        <p:spPr bwMode="auto">
          <a:xfrm>
            <a:off x="3658123" y="874541"/>
            <a:ext cx="2214578" cy="391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square" lIns="72000" tIns="72000" rIns="72000" bIns="72000">
            <a:spAutoFit/>
          </a:bodyPr>
          <a:lstStyle/>
          <a:p>
            <a:pPr algn="ctr" eaLnBrk="0" hangingPunct="0"/>
            <a:r>
              <a:rPr kumimoji="0" lang="en-US" altLang="zh-CN" sz="1600" b="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Virtual BS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Pool</a:t>
            </a:r>
            <a:endParaRPr kumimoji="0" lang="en-US" altLang="zh-CN" sz="1600" b="0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0" name="Text Box 57"/>
          <p:cNvSpPr txBox="1">
            <a:spLocks noChangeArrowheads="1"/>
          </p:cNvSpPr>
          <p:nvPr/>
        </p:nvSpPr>
        <p:spPr bwMode="auto">
          <a:xfrm>
            <a:off x="6357950" y="874541"/>
            <a:ext cx="2214578" cy="391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wrap="square" lIns="72000" tIns="72000" rIns="72000" bIns="72000">
            <a:spAutoFit/>
          </a:bodyPr>
          <a:lstStyle/>
          <a:p>
            <a:pPr algn="ctr" eaLnBrk="0" hangingPunct="0"/>
            <a:r>
              <a:rPr kumimoji="0" lang="en-US" altLang="zh-CN" sz="1600" b="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Virtual BS </a:t>
            </a:r>
            <a:r>
              <a:rPr lang="en-US" altLang="zh-CN" sz="16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Pool</a:t>
            </a:r>
            <a:endParaRPr kumimoji="0" lang="en-US" altLang="zh-CN" sz="1600" b="0" dirty="0">
              <a:solidFill>
                <a:srgbClr val="0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31" name="Text Box 35"/>
          <p:cNvSpPr txBox="1">
            <a:spLocks noChangeArrowheads="1"/>
          </p:cNvSpPr>
          <p:nvPr/>
        </p:nvSpPr>
        <p:spPr bwMode="auto">
          <a:xfrm>
            <a:off x="3500430" y="1389162"/>
            <a:ext cx="415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…</a:t>
            </a:r>
          </a:p>
        </p:txBody>
      </p:sp>
      <p:sp>
        <p:nvSpPr>
          <p:cNvPr id="132" name="Text Box 35"/>
          <p:cNvSpPr txBox="1">
            <a:spLocks noChangeArrowheads="1"/>
          </p:cNvSpPr>
          <p:nvPr/>
        </p:nvSpPr>
        <p:spPr bwMode="auto">
          <a:xfrm>
            <a:off x="8215338" y="1417680"/>
            <a:ext cx="415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20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</a:rPr>
              <a:t>…</a:t>
            </a:r>
          </a:p>
        </p:txBody>
      </p:sp>
      <p:pic>
        <p:nvPicPr>
          <p:cNvPr id="150" name="Object 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5829" y="2416580"/>
            <a:ext cx="549275" cy="2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2" name="直接连接符 151"/>
          <p:cNvCxnSpPr/>
          <p:nvPr/>
        </p:nvCxnSpPr>
        <p:spPr bwMode="auto">
          <a:xfrm flipH="1">
            <a:off x="4301065" y="2673987"/>
            <a:ext cx="1428760" cy="7580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5" name="直接连接符 154"/>
          <p:cNvCxnSpPr>
            <a:stCxn id="150" idx="2"/>
          </p:cNvCxnSpPr>
          <p:nvPr/>
        </p:nvCxnSpPr>
        <p:spPr bwMode="auto">
          <a:xfrm rot="5400000">
            <a:off x="5474485" y="3024892"/>
            <a:ext cx="849352" cy="825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7" name="图片 156" descr="HT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1568" y="3815376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58" name="图片 157" descr="HT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24057" y="3231997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59" name="图片 158" descr="HT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5643" y="3231997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0" name="图片 159" descr="HT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6989" y="3886369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1" name="图片 160" descr="HT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0023" y="4017815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62" name="图片 161" descr="HT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30089" y="3446311"/>
            <a:ext cx="252372" cy="360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cxnSp>
        <p:nvCxnSpPr>
          <p:cNvPr id="165" name="直接连接符 164"/>
          <p:cNvCxnSpPr/>
          <p:nvPr/>
        </p:nvCxnSpPr>
        <p:spPr bwMode="auto">
          <a:xfrm>
            <a:off x="6171126" y="2673987"/>
            <a:ext cx="1044080" cy="824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endCxn id="34" idx="0"/>
          </p:cNvCxnSpPr>
          <p:nvPr/>
        </p:nvCxnSpPr>
        <p:spPr bwMode="auto">
          <a:xfrm rot="16200000" flipH="1">
            <a:off x="4112391" y="3715043"/>
            <a:ext cx="418063" cy="234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 bwMode="auto">
          <a:xfrm rot="16200000" flipH="1" flipV="1">
            <a:off x="5428100" y="3551146"/>
            <a:ext cx="417365" cy="37178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stCxn id="61" idx="2"/>
          </p:cNvCxnSpPr>
          <p:nvPr/>
        </p:nvCxnSpPr>
        <p:spPr bwMode="auto">
          <a:xfrm flipH="1">
            <a:off x="6764259" y="3568237"/>
            <a:ext cx="478600" cy="4867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endCxn id="65" idx="1"/>
          </p:cNvCxnSpPr>
          <p:nvPr/>
        </p:nvCxnSpPr>
        <p:spPr bwMode="auto">
          <a:xfrm>
            <a:off x="7308304" y="3545016"/>
            <a:ext cx="570925" cy="5217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7" name="Object 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5910" y="3935814"/>
            <a:ext cx="274908" cy="34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38"/>
          <p:cNvSpPr>
            <a:spLocks noChangeArrowheads="1"/>
          </p:cNvSpPr>
          <p:nvPr/>
        </p:nvSpPr>
        <p:spPr bwMode="auto">
          <a:xfrm>
            <a:off x="3886972" y="1766239"/>
            <a:ext cx="8851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PHY/MAC</a:t>
            </a: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757854" y="1766239"/>
            <a:ext cx="8851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PHY/MAC</a:t>
            </a:r>
          </a:p>
        </p:txBody>
      </p:sp>
      <p:cxnSp>
        <p:nvCxnSpPr>
          <p:cNvPr id="88" name="直接连接符 87"/>
          <p:cNvCxnSpPr/>
          <p:nvPr/>
        </p:nvCxnSpPr>
        <p:spPr bwMode="auto">
          <a:xfrm rot="16200000" flipH="1">
            <a:off x="4829470" y="1522052"/>
            <a:ext cx="385636" cy="13854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 bwMode="auto">
          <a:xfrm>
            <a:off x="5117319" y="1993404"/>
            <a:ext cx="740023" cy="37334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 bwMode="auto">
          <a:xfrm flipH="1">
            <a:off x="5964217" y="2024063"/>
            <a:ext cx="1072392" cy="35689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04" name="组合 103"/>
          <p:cNvGrpSpPr/>
          <p:nvPr/>
        </p:nvGrpSpPr>
        <p:grpSpPr>
          <a:xfrm>
            <a:off x="142844" y="2285996"/>
            <a:ext cx="1183615" cy="1080000"/>
            <a:chOff x="-2000296" y="1714492"/>
            <a:chExt cx="1183615" cy="1080000"/>
          </a:xfrm>
        </p:grpSpPr>
        <p:sp>
          <p:nvSpPr>
            <p:cNvPr id="107" name="单圆角矩形 106"/>
            <p:cNvSpPr/>
            <p:nvPr/>
          </p:nvSpPr>
          <p:spPr>
            <a:xfrm>
              <a:off x="-2000296" y="1714492"/>
              <a:ext cx="1080000" cy="1080000"/>
            </a:xfrm>
            <a:prstGeom prst="round1Rect">
              <a:avLst>
                <a:gd name="adj" fmla="val 10445"/>
              </a:avLst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b="0" kern="0" dirty="0">
                <a:solidFill>
                  <a:sysClr val="window" lastClr="FFFFFF"/>
                </a:solidFill>
                <a:latin typeface="Arial" pitchFamily="34" charset="0"/>
                <a:ea typeface="宋体"/>
              </a:endParaRPr>
            </a:p>
          </p:txBody>
        </p:sp>
        <p:sp>
          <p:nvSpPr>
            <p:cNvPr id="108" name="Text Box 165"/>
            <p:cNvSpPr txBox="1">
              <a:spLocks noChangeArrowheads="1"/>
            </p:cNvSpPr>
            <p:nvPr/>
          </p:nvSpPr>
          <p:spPr bwMode="auto">
            <a:xfrm>
              <a:off x="-1544765" y="2062769"/>
              <a:ext cx="7280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4F81BD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en-US" altLang="zh-CN" sz="2000" dirty="0">
                  <a:solidFill>
                    <a:srgbClr val="595959"/>
                  </a:solidFill>
                  <a:latin typeface="Arial" pitchFamily="34" charset="0"/>
                  <a:ea typeface="Arial Unicode MS" pitchFamily="34" charset="-122"/>
                </a:rPr>
                <a:t>RAN</a:t>
              </a:r>
            </a:p>
          </p:txBody>
        </p:sp>
        <p:cxnSp>
          <p:nvCxnSpPr>
            <p:cNvPr id="109" name="直接连接符 274"/>
            <p:cNvCxnSpPr>
              <a:cxnSpLocks noChangeShapeType="1"/>
            </p:cNvCxnSpPr>
            <p:nvPr/>
          </p:nvCxnSpPr>
          <p:spPr bwMode="auto">
            <a:xfrm>
              <a:off x="-1558020" y="2293037"/>
              <a:ext cx="108000" cy="1176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10" name="矩形 109"/>
            <p:cNvSpPr/>
            <p:nvPr/>
          </p:nvSpPr>
          <p:spPr>
            <a:xfrm>
              <a:off x="-1928858" y="1928806"/>
              <a:ext cx="639176" cy="63499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9600" kern="0" dirty="0" smtClean="0">
                  <a:solidFill>
                    <a:sysClr val="window" lastClr="FFFFFF"/>
                  </a:solidFill>
                  <a:latin typeface="Arial" pitchFamily="34" charset="0"/>
                  <a:ea typeface="宋体"/>
                </a:rPr>
                <a:t>C</a:t>
              </a:r>
              <a:endParaRPr kumimoji="0" lang="zh-CN" altLang="en-US" sz="13800" kern="0" dirty="0">
                <a:solidFill>
                  <a:sysClr val="window" lastClr="FFFFFF"/>
                </a:solidFill>
                <a:latin typeface="Arial" pitchFamily="34" charset="0"/>
                <a:ea typeface="宋体"/>
              </a:endParaRPr>
            </a:p>
          </p:txBody>
        </p:sp>
      </p:grpSp>
      <p:sp>
        <p:nvSpPr>
          <p:cNvPr id="112" name="矩形 272"/>
          <p:cNvSpPr>
            <a:spLocks noChangeArrowheads="1"/>
          </p:cNvSpPr>
          <p:nvPr/>
        </p:nvSpPr>
        <p:spPr bwMode="auto">
          <a:xfrm>
            <a:off x="1356914" y="3618821"/>
            <a:ext cx="2100899" cy="75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kumimoji="0" lang="en-US" altLang="zh-CN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</a:t>
            </a:r>
            <a:r>
              <a:rPr kumimoji="0" lang="en-US" altLang="zh-CN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ooperative Multi Point Processing</a:t>
            </a:r>
            <a:endParaRPr kumimoji="0"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356914" y="1006341"/>
            <a:ext cx="214351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Real-time </a:t>
            </a:r>
            <a:r>
              <a:rPr lang="en-US" altLang="zh-C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loud for </a:t>
            </a:r>
            <a:r>
              <a:rPr lang="en-US" altLang="zh-C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altLang="zh-CN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entralized Processing</a:t>
            </a:r>
            <a:r>
              <a:rPr lang="en-US" altLang="zh-CN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101" name="矩形 100"/>
          <p:cNvSpPr/>
          <p:nvPr/>
        </p:nvSpPr>
        <p:spPr>
          <a:xfrm>
            <a:off x="1356913" y="4653866"/>
            <a:ext cx="2100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40000"/>
              </a:lnSpc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lean Network</a:t>
            </a:r>
          </a:p>
        </p:txBody>
      </p:sp>
      <p:sp>
        <p:nvSpPr>
          <p:cNvPr id="102" name="矩形 272"/>
          <p:cNvSpPr>
            <a:spLocks noChangeArrowheads="1"/>
          </p:cNvSpPr>
          <p:nvPr/>
        </p:nvSpPr>
        <p:spPr bwMode="auto">
          <a:xfrm>
            <a:off x="1356914" y="2264461"/>
            <a:ext cx="2129868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125000"/>
              </a:lnSpc>
              <a:spcBef>
                <a:spcPct val="20000"/>
              </a:spcBef>
              <a:buClr>
                <a:srgbClr val="000000"/>
              </a:buClr>
              <a:buSzPct val="90000"/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High Bandwidth Optical Transport Network</a:t>
            </a:r>
            <a:r>
              <a:rPr lang="en-US" altLang="zh-CN" sz="1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232280" y="4714888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Distributed and Cooperative RRUs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sp>
        <p:nvSpPr>
          <p:cNvPr id="106" name="云形 105"/>
          <p:cNvSpPr/>
          <p:nvPr/>
        </p:nvSpPr>
        <p:spPr>
          <a:xfrm rot="11048310">
            <a:off x="6218698" y="1267082"/>
            <a:ext cx="2590800" cy="960438"/>
          </a:xfrm>
          <a:prstGeom prst="cloud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ysClr val="window" lastClr="FFFFFF"/>
              </a:solidFill>
              <a:latin typeface="Arial" pitchFamily="34" charset="0"/>
              <a:ea typeface="宋体"/>
            </a:endParaRPr>
          </a:p>
        </p:txBody>
      </p:sp>
      <p:sp>
        <p:nvSpPr>
          <p:cNvPr id="113" name="AutoShape 6"/>
          <p:cNvSpPr>
            <a:spLocks noChangeArrowheads="1"/>
          </p:cNvSpPr>
          <p:nvPr/>
        </p:nvSpPr>
        <p:spPr bwMode="auto">
          <a:xfrm>
            <a:off x="6199239" y="1219145"/>
            <a:ext cx="2466975" cy="3651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4D4D4D"/>
            </a:prstShdw>
          </a:effectLst>
        </p:spPr>
        <p:txBody>
          <a:bodyPr lIns="72000" tIns="72000" rIns="72000" bIns="7200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zh-CN" sz="1200" b="0" kern="0" dirty="0">
              <a:solidFill>
                <a:sysClr val="windowText" lastClr="000000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21" name="Rectangle 38"/>
          <p:cNvSpPr>
            <a:spLocks noChangeArrowheads="1"/>
          </p:cNvSpPr>
          <p:nvPr/>
        </p:nvSpPr>
        <p:spPr bwMode="auto">
          <a:xfrm>
            <a:off x="6570269" y="1782689"/>
            <a:ext cx="8851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PHY/MAC</a:t>
            </a:r>
          </a:p>
        </p:txBody>
      </p:sp>
      <p:sp>
        <p:nvSpPr>
          <p:cNvPr id="124" name="Rectangle 38"/>
          <p:cNvSpPr>
            <a:spLocks noChangeArrowheads="1"/>
          </p:cNvSpPr>
          <p:nvPr/>
        </p:nvSpPr>
        <p:spPr bwMode="auto">
          <a:xfrm>
            <a:off x="7427519" y="1782689"/>
            <a:ext cx="8851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2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  <a:cs typeface="Arial" pitchFamily="34" charset="0"/>
              </a:rPr>
              <a:t>PHY/MAC</a:t>
            </a:r>
          </a:p>
        </p:txBody>
      </p:sp>
      <p:cxnSp>
        <p:nvCxnSpPr>
          <p:cNvPr id="127" name="直接连接符 126"/>
          <p:cNvCxnSpPr>
            <a:stCxn id="124" idx="2"/>
          </p:cNvCxnSpPr>
          <p:nvPr/>
        </p:nvCxnSpPr>
        <p:spPr bwMode="auto">
          <a:xfrm rot="5400000">
            <a:off x="6842093" y="1361280"/>
            <a:ext cx="329609" cy="1726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5869759" y="1725920"/>
            <a:ext cx="46831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b="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92" name="Text Box 225"/>
          <p:cNvSpPr txBox="1">
            <a:spLocks noChangeArrowheads="1"/>
          </p:cNvSpPr>
          <p:nvPr/>
        </p:nvSpPr>
        <p:spPr bwMode="auto">
          <a:xfrm>
            <a:off x="5857906" y="1447329"/>
            <a:ext cx="55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600" b="0" kern="0" dirty="0">
                <a:solidFill>
                  <a:sysClr val="windowText" lastClr="000000"/>
                </a:solidFill>
                <a:latin typeface="Arial" pitchFamily="34" charset="0"/>
                <a:ea typeface="黑体" pitchFamily="2" charset="-122"/>
              </a:rPr>
              <a:t>X2+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CN" sz="1600" b="0" kern="0" dirty="0">
              <a:solidFill>
                <a:srgbClr val="006600"/>
              </a:solidFill>
              <a:latin typeface="Arial" pitchFamily="34" charset="0"/>
              <a:ea typeface="黑体" pitchFamily="2" charset="-122"/>
            </a:endParaRPr>
          </a:p>
        </p:txBody>
      </p:sp>
      <p:pic>
        <p:nvPicPr>
          <p:cNvPr id="53" name="Object 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6163" y="3221007"/>
            <a:ext cx="274776" cy="3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Object 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405" y="3217540"/>
            <a:ext cx="274907" cy="3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图片 95" descr="imagesCAX38FI4.jpg"/>
          <p:cNvPicPr>
            <a:picLocks noChangeAspect="1"/>
          </p:cNvPicPr>
          <p:nvPr/>
        </p:nvPicPr>
        <p:blipFill>
          <a:blip r:embed="rId7">
            <a:lum bright="20000" contrast="-30000"/>
          </a:blip>
          <a:stretch>
            <a:fillRect/>
          </a:stretch>
        </p:blipFill>
        <p:spPr>
          <a:xfrm>
            <a:off x="3857620" y="1428750"/>
            <a:ext cx="971546" cy="4213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7" name="图片 96" descr="imagesCAX38FI4.jpg"/>
          <p:cNvPicPr>
            <a:picLocks noChangeAspect="1"/>
          </p:cNvPicPr>
          <p:nvPr/>
        </p:nvPicPr>
        <p:blipFill>
          <a:blip r:embed="rId7">
            <a:lum bright="20000" contrast="-30000"/>
          </a:blip>
          <a:stretch>
            <a:fillRect/>
          </a:stretch>
        </p:blipFill>
        <p:spPr>
          <a:xfrm>
            <a:off x="4814900" y="1428750"/>
            <a:ext cx="971546" cy="4213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8" name="图片 97" descr="imagesCAX38FI4.jpg"/>
          <p:cNvPicPr>
            <a:picLocks noChangeAspect="1"/>
          </p:cNvPicPr>
          <p:nvPr/>
        </p:nvPicPr>
        <p:blipFill>
          <a:blip r:embed="rId7">
            <a:lum bright="20000" contrast="-30000"/>
          </a:blip>
          <a:stretch>
            <a:fillRect/>
          </a:stretch>
        </p:blipFill>
        <p:spPr>
          <a:xfrm>
            <a:off x="6429388" y="1428750"/>
            <a:ext cx="971546" cy="4213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9" name="图片 98" descr="imagesCAX38FI4.jpg"/>
          <p:cNvPicPr>
            <a:picLocks noChangeAspect="1"/>
          </p:cNvPicPr>
          <p:nvPr/>
        </p:nvPicPr>
        <p:blipFill>
          <a:blip r:embed="rId7">
            <a:lum bright="20000" contrast="-30000"/>
          </a:blip>
          <a:stretch>
            <a:fillRect/>
          </a:stretch>
        </p:blipFill>
        <p:spPr>
          <a:xfrm>
            <a:off x="7358082" y="1428750"/>
            <a:ext cx="971546" cy="42131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7" name="Text Box 91"/>
          <p:cNvSpPr txBox="1">
            <a:spLocks noChangeArrowheads="1"/>
          </p:cNvSpPr>
          <p:nvPr/>
        </p:nvSpPr>
        <p:spPr bwMode="auto">
          <a:xfrm>
            <a:off x="4122266" y="3533556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sp>
        <p:nvSpPr>
          <p:cNvPr id="35" name="Text Box 99"/>
          <p:cNvSpPr txBox="1">
            <a:spLocks noChangeArrowheads="1"/>
          </p:cNvSpPr>
          <p:nvPr/>
        </p:nvSpPr>
        <p:spPr bwMode="auto">
          <a:xfrm>
            <a:off x="4147167" y="4248923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sp>
        <p:nvSpPr>
          <p:cNvPr id="50" name="Text Box 117"/>
          <p:cNvSpPr txBox="1">
            <a:spLocks noChangeArrowheads="1"/>
          </p:cNvSpPr>
          <p:nvPr/>
        </p:nvSpPr>
        <p:spPr bwMode="auto">
          <a:xfrm>
            <a:off x="5194853" y="4087008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sp>
        <p:nvSpPr>
          <p:cNvPr id="54" name="Text Box 121"/>
          <p:cNvSpPr txBox="1">
            <a:spLocks noChangeArrowheads="1"/>
          </p:cNvSpPr>
          <p:nvPr/>
        </p:nvSpPr>
        <p:spPr bwMode="auto">
          <a:xfrm>
            <a:off x="5666333" y="3536753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sp>
        <p:nvSpPr>
          <p:cNvPr id="58" name="Text Box 125"/>
          <p:cNvSpPr txBox="1">
            <a:spLocks noChangeArrowheads="1"/>
          </p:cNvSpPr>
          <p:nvPr/>
        </p:nvSpPr>
        <p:spPr bwMode="auto">
          <a:xfrm>
            <a:off x="6536056" y="4248923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6988494" y="3666059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sp>
        <p:nvSpPr>
          <p:cNvPr id="66" name="Text Box 133"/>
          <p:cNvSpPr txBox="1">
            <a:spLocks noChangeArrowheads="1"/>
          </p:cNvSpPr>
          <p:nvPr/>
        </p:nvSpPr>
        <p:spPr bwMode="auto">
          <a:xfrm>
            <a:off x="7826500" y="4208134"/>
            <a:ext cx="4635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000" b="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黑体" pitchFamily="2" charset="-122"/>
              </a:rPr>
              <a:t>RRU</a:t>
            </a:r>
          </a:p>
        </p:txBody>
      </p:sp>
      <p:pic>
        <p:nvPicPr>
          <p:cNvPr id="103" name="Picture 126" descr="0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0678" y="2383856"/>
            <a:ext cx="377626" cy="29013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背景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70" y="20"/>
            <a:ext cx="9180000" cy="574514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923928" y="714360"/>
            <a:ext cx="493435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</a:rPr>
              <a:t>Benefits of C-RAN</a:t>
            </a:r>
          </a:p>
          <a:p>
            <a:endParaRPr lang="zh-CN" altLang="en-US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2976" y="2928938"/>
            <a:ext cx="3643338" cy="251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72000" numCol="1" rtlCol="0" anchor="t">
            <a:noAutofit/>
          </a:bodyPr>
          <a:lstStyle/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Save Energy Consumption,  </a:t>
            </a:r>
          </a:p>
          <a:p>
            <a:pPr marL="361950">
              <a:lnSpc>
                <a:spcPct val="150000"/>
              </a:lnSpc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CO</a:t>
            </a:r>
            <a:r>
              <a:rPr lang="en-US" altLang="zh-CN" baseline="-250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 </a:t>
            </a:r>
            <a:r>
              <a:rPr lang="en-US" altLang="zh-CN" dirty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Emission</a:t>
            </a:r>
            <a:endParaRPr lang="en-US" altLang="zh-CN" baseline="-25000" dirty="0" smtClean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Optimize CAPEX and OPEX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Match Tidal Traffic Migration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600" dirty="0" smtClean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endParaRPr lang="zh-CN" altLang="en-US" sz="900" dirty="0" smtClean="0">
              <a:solidFill>
                <a:schemeClr val="tx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9" name="图片 8" descr="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1194" y="642829"/>
            <a:ext cx="2254197" cy="154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83399" y="2928938"/>
            <a:ext cx="4003443" cy="21698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Reduce Cell Interference, </a:t>
            </a:r>
          </a:p>
          <a:p>
            <a:pPr marL="361950">
              <a:lnSpc>
                <a:spcPct val="150000"/>
              </a:lnSpc>
            </a:pP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Improve User Experience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Concise Network Topology</a:t>
            </a:r>
          </a:p>
          <a:p>
            <a:pPr marL="361950" indent="-3619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 Smooth Evolution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583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16959"/>
            <a:ext cx="8821738" cy="437886"/>
          </a:xfrm>
        </p:spPr>
        <p:txBody>
          <a:bodyPr/>
          <a:lstStyle/>
          <a:p>
            <a:pPr eaLnBrk="1" hangingPunct="1"/>
            <a:r>
              <a:rPr kumimoji="1" lang="en-US" altLang="zh-CN" dirty="0" smtClean="0">
                <a:latin typeface="Arial" pitchFamily="34" charset="0"/>
                <a:cs typeface="Times New Roman" pitchFamily="18" charset="0"/>
              </a:rPr>
              <a:t>Challenges of Wireless Network Development</a:t>
            </a:r>
            <a:endParaRPr kumimoji="1" lang="zh-CN" altLang="en-US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428596" y="714360"/>
            <a:ext cx="8429626" cy="4548189"/>
          </a:xfrm>
          <a:prstGeom prst="roundRect">
            <a:avLst>
              <a:gd name="adj" fmla="val 403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769938" eaLnBrk="0" hangingPunct="0">
              <a:defRPr/>
            </a:pPr>
            <a:endParaRPr lang="zh-CN" altLang="en-US" sz="3100"/>
          </a:p>
        </p:txBody>
      </p:sp>
      <p:sp>
        <p:nvSpPr>
          <p:cNvPr id="46084" name="TextBox 174"/>
          <p:cNvSpPr txBox="1">
            <a:spLocks noChangeArrowheads="1"/>
          </p:cNvSpPr>
          <p:nvPr/>
        </p:nvSpPr>
        <p:spPr bwMode="auto">
          <a:xfrm>
            <a:off x="642939" y="785798"/>
            <a:ext cx="3929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9938" eaLnBrk="0" hangingPunct="0"/>
            <a:r>
              <a:rPr lang="en-US" altLang="zh-CN" sz="1600" dirty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Rising Cost of Power Consumption due to Rapid Increasing Number of Base Stations</a:t>
            </a:r>
          </a:p>
        </p:txBody>
      </p:sp>
      <p:sp>
        <p:nvSpPr>
          <p:cNvPr id="46085" name="TextBox 174"/>
          <p:cNvSpPr txBox="1">
            <a:spLocks noChangeArrowheads="1"/>
          </p:cNvSpPr>
          <p:nvPr/>
        </p:nvSpPr>
        <p:spPr bwMode="auto">
          <a:xfrm>
            <a:off x="5000625" y="2857500"/>
            <a:ext cx="3500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9938" eaLnBrk="0" hangingPunct="0"/>
            <a:r>
              <a:rPr lang="en-US" altLang="zh-CN" sz="1600" dirty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Evolution of Convergent Multi-mode Network</a:t>
            </a:r>
          </a:p>
        </p:txBody>
      </p:sp>
      <p:grpSp>
        <p:nvGrpSpPr>
          <p:cNvPr id="2" name="组合 36"/>
          <p:cNvGrpSpPr>
            <a:grpSpLocks/>
          </p:cNvGrpSpPr>
          <p:nvPr/>
        </p:nvGrpSpPr>
        <p:grpSpPr bwMode="auto">
          <a:xfrm>
            <a:off x="5000626" y="3556000"/>
            <a:ext cx="3522663" cy="1504157"/>
            <a:chOff x="1371600" y="2139950"/>
            <a:chExt cx="7162800" cy="1924050"/>
          </a:xfrm>
        </p:grpSpPr>
        <p:sp>
          <p:nvSpPr>
            <p:cNvPr id="46106" name="AutoShape 33"/>
            <p:cNvSpPr>
              <a:spLocks noChangeArrowheads="1"/>
            </p:cNvSpPr>
            <p:nvPr/>
          </p:nvSpPr>
          <p:spPr bwMode="auto">
            <a:xfrm>
              <a:off x="4887913" y="3863975"/>
              <a:ext cx="571500" cy="200025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altLang="zh-CN" sz="600" i="1"/>
                <a:t>802.16 e</a:t>
              </a:r>
            </a:p>
          </p:txBody>
        </p:sp>
        <p:sp>
          <p:nvSpPr>
            <p:cNvPr id="46107" name="AutoShape 34"/>
            <p:cNvSpPr>
              <a:spLocks noChangeArrowheads="1"/>
            </p:cNvSpPr>
            <p:nvPr/>
          </p:nvSpPr>
          <p:spPr bwMode="auto">
            <a:xfrm>
              <a:off x="7129463" y="3863975"/>
              <a:ext cx="571500" cy="200025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altLang="zh-CN" sz="600" i="1">
                  <a:solidFill>
                    <a:schemeClr val="bg1"/>
                  </a:solidFill>
                </a:rPr>
                <a:t>802.16 m</a:t>
              </a:r>
            </a:p>
          </p:txBody>
        </p:sp>
        <p:sp>
          <p:nvSpPr>
            <p:cNvPr id="46108" name="AutoShape 67"/>
            <p:cNvSpPr>
              <a:spLocks noChangeArrowheads="1"/>
            </p:cNvSpPr>
            <p:nvPr/>
          </p:nvSpPr>
          <p:spPr bwMode="auto">
            <a:xfrm>
              <a:off x="2717800" y="3863975"/>
              <a:ext cx="569913" cy="200025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r>
                <a:rPr lang="en-US" altLang="zh-CN" sz="600" i="1"/>
                <a:t>802.16 d</a:t>
              </a:r>
            </a:p>
          </p:txBody>
        </p:sp>
        <p:grpSp>
          <p:nvGrpSpPr>
            <p:cNvPr id="3" name="组合 155"/>
            <p:cNvGrpSpPr>
              <a:grpSpLocks/>
            </p:cNvGrpSpPr>
            <p:nvPr/>
          </p:nvGrpSpPr>
          <p:grpSpPr bwMode="auto">
            <a:xfrm>
              <a:off x="1371600" y="2139950"/>
              <a:ext cx="7162800" cy="1846208"/>
              <a:chOff x="1371600" y="2139950"/>
              <a:chExt cx="7162800" cy="1846208"/>
            </a:xfrm>
          </p:grpSpPr>
          <p:cxnSp>
            <p:nvCxnSpPr>
              <p:cNvPr id="46110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3735388" y="3009900"/>
                <a:ext cx="0" cy="36988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sp>
            <p:nvSpPr>
              <p:cNvPr id="46111" name="AutoShape 22"/>
              <p:cNvSpPr>
                <a:spLocks noChangeArrowheads="1"/>
              </p:cNvSpPr>
              <p:nvPr/>
            </p:nvSpPr>
            <p:spPr bwMode="auto">
              <a:xfrm>
                <a:off x="2076450" y="2163763"/>
                <a:ext cx="569913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GPRS</a:t>
                </a:r>
              </a:p>
            </p:txBody>
          </p:sp>
          <p:sp>
            <p:nvSpPr>
              <p:cNvPr id="46112" name="AutoShape 23"/>
              <p:cNvSpPr>
                <a:spLocks noChangeArrowheads="1"/>
              </p:cNvSpPr>
              <p:nvPr/>
            </p:nvSpPr>
            <p:spPr bwMode="auto">
              <a:xfrm>
                <a:off x="2774950" y="2163763"/>
                <a:ext cx="571500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EDGE</a:t>
                </a:r>
              </a:p>
            </p:txBody>
          </p:sp>
          <p:sp>
            <p:nvSpPr>
              <p:cNvPr id="46113" name="AutoShape 24"/>
              <p:cNvSpPr>
                <a:spLocks noChangeArrowheads="1"/>
              </p:cNvSpPr>
              <p:nvPr/>
            </p:nvSpPr>
            <p:spPr bwMode="auto">
              <a:xfrm>
                <a:off x="3800475" y="2163763"/>
                <a:ext cx="569913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eEDGE</a:t>
                </a:r>
              </a:p>
            </p:txBody>
          </p:sp>
          <p:sp>
            <p:nvSpPr>
              <p:cNvPr id="46114" name="AutoShape 25"/>
              <p:cNvSpPr>
                <a:spLocks noChangeArrowheads="1"/>
              </p:cNvSpPr>
              <p:nvPr/>
            </p:nvSpPr>
            <p:spPr bwMode="auto">
              <a:xfrm>
                <a:off x="4446588" y="2820988"/>
                <a:ext cx="568325" cy="2667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HSDPA</a:t>
                </a:r>
              </a:p>
              <a:p>
                <a:pPr algn="ctr" eaLnBrk="0" hangingPunct="0"/>
                <a:r>
                  <a:rPr lang="en-US" altLang="zh-CN" sz="600" i="1"/>
                  <a:t>R5</a:t>
                </a:r>
              </a:p>
            </p:txBody>
          </p:sp>
          <p:sp>
            <p:nvSpPr>
              <p:cNvPr id="46115" name="AutoShape 26"/>
              <p:cNvSpPr>
                <a:spLocks noChangeArrowheads="1"/>
              </p:cNvSpPr>
              <p:nvPr/>
            </p:nvSpPr>
            <p:spPr bwMode="auto">
              <a:xfrm>
                <a:off x="5394325" y="2824163"/>
                <a:ext cx="582613" cy="265112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HSUPA</a:t>
                </a:r>
              </a:p>
              <a:p>
                <a:pPr algn="ctr" eaLnBrk="0" hangingPunct="0"/>
                <a:r>
                  <a:rPr lang="en-US" altLang="zh-CN" sz="600" i="1"/>
                  <a:t>R6</a:t>
                </a:r>
              </a:p>
            </p:txBody>
          </p:sp>
          <p:sp>
            <p:nvSpPr>
              <p:cNvPr id="46116" name="AutoShape 27"/>
              <p:cNvSpPr>
                <a:spLocks noChangeArrowheads="1"/>
              </p:cNvSpPr>
              <p:nvPr/>
            </p:nvSpPr>
            <p:spPr bwMode="auto">
              <a:xfrm>
                <a:off x="5429250" y="3124200"/>
                <a:ext cx="1444625" cy="200025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MBMS</a:t>
                </a:r>
              </a:p>
            </p:txBody>
          </p:sp>
          <p:sp>
            <p:nvSpPr>
              <p:cNvPr id="49" name="AutoShape 28"/>
              <p:cNvSpPr>
                <a:spLocks noChangeArrowheads="1"/>
              </p:cNvSpPr>
              <p:nvPr/>
            </p:nvSpPr>
            <p:spPr bwMode="auto">
              <a:xfrm>
                <a:off x="7963054" y="2139950"/>
                <a:ext cx="571346" cy="1846208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r>
                  <a:rPr lang="en-US" altLang="zh-CN" sz="1050" i="1">
                    <a:latin typeface="Arial" charset="0"/>
                  </a:rPr>
                  <a:t>4G</a:t>
                </a:r>
              </a:p>
            </p:txBody>
          </p:sp>
          <p:sp>
            <p:nvSpPr>
              <p:cNvPr id="46118" name="AutoShape 29"/>
              <p:cNvSpPr>
                <a:spLocks noChangeArrowheads="1"/>
              </p:cNvSpPr>
              <p:nvPr/>
            </p:nvSpPr>
            <p:spPr bwMode="auto">
              <a:xfrm>
                <a:off x="5784850" y="2424113"/>
                <a:ext cx="571500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905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HSPA+</a:t>
                </a:r>
              </a:p>
            </p:txBody>
          </p:sp>
          <p:sp>
            <p:nvSpPr>
              <p:cNvPr id="46119" name="AutoShape 30"/>
              <p:cNvSpPr>
                <a:spLocks noChangeArrowheads="1"/>
              </p:cNvSpPr>
              <p:nvPr/>
            </p:nvSpPr>
            <p:spPr bwMode="auto">
              <a:xfrm>
                <a:off x="5784850" y="2597150"/>
                <a:ext cx="1089025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905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MBMS</a:t>
                </a:r>
              </a:p>
            </p:txBody>
          </p:sp>
          <p:sp>
            <p:nvSpPr>
              <p:cNvPr id="46120" name="AutoShape 31"/>
              <p:cNvSpPr>
                <a:spLocks noChangeArrowheads="1"/>
              </p:cNvSpPr>
              <p:nvPr/>
            </p:nvSpPr>
            <p:spPr bwMode="auto">
              <a:xfrm>
                <a:off x="3455988" y="3351213"/>
                <a:ext cx="728662" cy="2667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cdma 2000</a:t>
                </a:r>
              </a:p>
              <a:p>
                <a:pPr algn="ctr" eaLnBrk="0" hangingPunct="0"/>
                <a:r>
                  <a:rPr lang="en-US" altLang="zh-CN" sz="600" i="1"/>
                  <a:t>EV-DO</a:t>
                </a:r>
              </a:p>
            </p:txBody>
          </p:sp>
          <p:sp>
            <p:nvSpPr>
              <p:cNvPr id="46121" name="AutoShape 32"/>
              <p:cNvSpPr>
                <a:spLocks noChangeArrowheads="1"/>
              </p:cNvSpPr>
              <p:nvPr/>
            </p:nvSpPr>
            <p:spPr bwMode="auto">
              <a:xfrm>
                <a:off x="5784850" y="3638550"/>
                <a:ext cx="571500" cy="2667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EV-DO</a:t>
                </a:r>
              </a:p>
              <a:p>
                <a:pPr algn="ctr" eaLnBrk="0" hangingPunct="0"/>
                <a:r>
                  <a:rPr lang="en-US" altLang="zh-CN" sz="600" i="1"/>
                  <a:t>Rev. B</a:t>
                </a:r>
              </a:p>
            </p:txBody>
          </p:sp>
          <p:sp>
            <p:nvSpPr>
              <p:cNvPr id="46122" name="AutoShape 35"/>
              <p:cNvSpPr>
                <a:spLocks noChangeArrowheads="1"/>
              </p:cNvSpPr>
              <p:nvPr/>
            </p:nvSpPr>
            <p:spPr bwMode="auto">
              <a:xfrm>
                <a:off x="4638675" y="2495550"/>
                <a:ext cx="569913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905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HSPA</a:t>
                </a:r>
              </a:p>
            </p:txBody>
          </p:sp>
          <p:cxnSp>
            <p:nvCxnSpPr>
              <p:cNvPr id="46123" name="AutoShape 36"/>
              <p:cNvCxnSpPr>
                <a:cxnSpLocks noChangeShapeType="1"/>
                <a:stCxn id="46149" idx="3"/>
                <a:endCxn id="46111" idx="1"/>
              </p:cNvCxnSpPr>
              <p:nvPr/>
            </p:nvCxnSpPr>
            <p:spPr bwMode="auto">
              <a:xfrm>
                <a:off x="1951038" y="2263775"/>
                <a:ext cx="11588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24" name="AutoShape 37"/>
              <p:cNvCxnSpPr>
                <a:cxnSpLocks noChangeShapeType="1"/>
                <a:stCxn id="46111" idx="3"/>
                <a:endCxn id="46112" idx="1"/>
              </p:cNvCxnSpPr>
              <p:nvPr/>
            </p:nvCxnSpPr>
            <p:spPr bwMode="auto">
              <a:xfrm>
                <a:off x="2655888" y="2263775"/>
                <a:ext cx="10953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25" name="AutoShape 38"/>
              <p:cNvCxnSpPr>
                <a:cxnSpLocks noChangeShapeType="1"/>
                <a:stCxn id="46112" idx="3"/>
                <a:endCxn id="46113" idx="1"/>
              </p:cNvCxnSpPr>
              <p:nvPr/>
            </p:nvCxnSpPr>
            <p:spPr bwMode="auto">
              <a:xfrm>
                <a:off x="3355975" y="2263775"/>
                <a:ext cx="43497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26" name="AutoShape 39"/>
              <p:cNvCxnSpPr>
                <a:cxnSpLocks noChangeShapeType="1"/>
                <a:stCxn id="100" idx="4"/>
                <a:endCxn id="104" idx="2"/>
              </p:cNvCxnSpPr>
              <p:nvPr/>
            </p:nvCxnSpPr>
            <p:spPr bwMode="auto">
              <a:xfrm rot="16200000" flipH="1">
                <a:off x="2572544" y="2032794"/>
                <a:ext cx="646112" cy="11493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6127" name="AutoShape 40"/>
              <p:cNvCxnSpPr>
                <a:cxnSpLocks noChangeShapeType="1"/>
                <a:stCxn id="46151" idx="3"/>
                <a:endCxn id="46114" idx="1"/>
              </p:cNvCxnSpPr>
              <p:nvPr/>
            </p:nvCxnSpPr>
            <p:spPr bwMode="auto">
              <a:xfrm>
                <a:off x="4059238" y="2954338"/>
                <a:ext cx="37782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28" name="AutoShape 41"/>
              <p:cNvCxnSpPr>
                <a:cxnSpLocks noChangeShapeType="1"/>
                <a:stCxn id="46114" idx="3"/>
                <a:endCxn id="46115" idx="1"/>
              </p:cNvCxnSpPr>
              <p:nvPr/>
            </p:nvCxnSpPr>
            <p:spPr bwMode="auto">
              <a:xfrm>
                <a:off x="5024438" y="2954338"/>
                <a:ext cx="360362" cy="3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29" name="AutoShape 42"/>
              <p:cNvCxnSpPr>
                <a:cxnSpLocks noChangeShapeType="1"/>
                <a:stCxn id="46150" idx="3"/>
                <a:endCxn id="46122" idx="1"/>
              </p:cNvCxnSpPr>
              <p:nvPr/>
            </p:nvCxnSpPr>
            <p:spPr bwMode="auto">
              <a:xfrm>
                <a:off x="4395788" y="2590800"/>
                <a:ext cx="233362" cy="476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30" name="AutoShape 43"/>
              <p:cNvCxnSpPr>
                <a:cxnSpLocks noChangeShapeType="1"/>
                <a:stCxn id="46122" idx="3"/>
                <a:endCxn id="46118" idx="1"/>
              </p:cNvCxnSpPr>
              <p:nvPr/>
            </p:nvCxnSpPr>
            <p:spPr bwMode="auto">
              <a:xfrm flipV="1">
                <a:off x="5218113" y="2524125"/>
                <a:ext cx="557212" cy="71438"/>
              </a:xfrm>
              <a:prstGeom prst="bentConnector3">
                <a:avLst>
                  <a:gd name="adj1" fmla="val 4985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46131" name="AutoShape 44"/>
              <p:cNvCxnSpPr>
                <a:cxnSpLocks noChangeShapeType="1"/>
                <a:stCxn id="46152" idx="3"/>
                <a:endCxn id="46153" idx="1"/>
              </p:cNvCxnSpPr>
              <p:nvPr/>
            </p:nvCxnSpPr>
            <p:spPr bwMode="auto">
              <a:xfrm>
                <a:off x="1951038" y="3451225"/>
                <a:ext cx="53181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32" name="AutoShape 45"/>
              <p:cNvCxnSpPr>
                <a:cxnSpLocks noChangeShapeType="1"/>
                <a:stCxn id="46153" idx="3"/>
                <a:endCxn id="46120" idx="1"/>
              </p:cNvCxnSpPr>
              <p:nvPr/>
            </p:nvCxnSpPr>
            <p:spPr bwMode="auto">
              <a:xfrm>
                <a:off x="3232150" y="3451225"/>
                <a:ext cx="214313" cy="349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33" name="AutoShape 46"/>
              <p:cNvCxnSpPr>
                <a:cxnSpLocks noChangeShapeType="1"/>
                <a:stCxn id="46120" idx="3"/>
                <a:endCxn id="46167" idx="1"/>
              </p:cNvCxnSpPr>
              <p:nvPr/>
            </p:nvCxnSpPr>
            <p:spPr bwMode="auto">
              <a:xfrm>
                <a:off x="4194175" y="3486150"/>
                <a:ext cx="2349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34" name="AutoShape 47"/>
              <p:cNvCxnSpPr>
                <a:cxnSpLocks noChangeShapeType="1"/>
                <a:stCxn id="46167" idx="2"/>
                <a:endCxn id="46121" idx="1"/>
              </p:cNvCxnSpPr>
              <p:nvPr/>
            </p:nvCxnSpPr>
            <p:spPr bwMode="auto">
              <a:xfrm>
                <a:off x="4724400" y="3627438"/>
                <a:ext cx="1050925" cy="1460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</p:spPr>
          </p:cxnSp>
          <p:cxnSp>
            <p:nvCxnSpPr>
              <p:cNvPr id="46135" name="AutoShape 48"/>
              <p:cNvCxnSpPr>
                <a:cxnSpLocks noChangeShapeType="1"/>
              </p:cNvCxnSpPr>
              <p:nvPr/>
            </p:nvCxnSpPr>
            <p:spPr bwMode="auto">
              <a:xfrm>
                <a:off x="4981575" y="3446463"/>
                <a:ext cx="214788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36" name="AutoShape 49"/>
              <p:cNvCxnSpPr>
                <a:cxnSpLocks noChangeShapeType="1"/>
                <a:stCxn id="46108" idx="3"/>
                <a:endCxn id="46106" idx="1"/>
              </p:cNvCxnSpPr>
              <p:nvPr/>
            </p:nvCxnSpPr>
            <p:spPr bwMode="auto">
              <a:xfrm>
                <a:off x="3297238" y="3963988"/>
                <a:ext cx="158115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6137" name="AutoShape 50"/>
              <p:cNvCxnSpPr>
                <a:cxnSpLocks noChangeShapeType="1"/>
                <a:stCxn id="46106" idx="3"/>
                <a:endCxn id="46107" idx="1"/>
              </p:cNvCxnSpPr>
              <p:nvPr/>
            </p:nvCxnSpPr>
            <p:spPr bwMode="auto">
              <a:xfrm>
                <a:off x="5468938" y="3963988"/>
                <a:ext cx="16510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6138" name="AutoShape 51"/>
              <p:cNvSpPr>
                <a:spLocks noChangeArrowheads="1"/>
              </p:cNvSpPr>
              <p:nvPr/>
            </p:nvSpPr>
            <p:spPr bwMode="auto">
              <a:xfrm>
                <a:off x="6299200" y="2820988"/>
                <a:ext cx="571500" cy="2667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HSPA+</a:t>
                </a:r>
              </a:p>
              <a:p>
                <a:pPr algn="ctr" eaLnBrk="0" hangingPunct="0"/>
                <a:r>
                  <a:rPr lang="en-US" altLang="zh-CN" sz="600" i="1"/>
                  <a:t>R7</a:t>
                </a:r>
              </a:p>
            </p:txBody>
          </p:sp>
          <p:cxnSp>
            <p:nvCxnSpPr>
              <p:cNvPr id="46139" name="AutoShape 52"/>
              <p:cNvCxnSpPr>
                <a:cxnSpLocks noChangeShapeType="1"/>
                <a:stCxn id="46115" idx="3"/>
                <a:endCxn id="46138" idx="1"/>
              </p:cNvCxnSpPr>
              <p:nvPr/>
            </p:nvCxnSpPr>
            <p:spPr bwMode="auto">
              <a:xfrm flipV="1">
                <a:off x="5986463" y="2954338"/>
                <a:ext cx="303212" cy="31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6140" name="Line 53"/>
              <p:cNvSpPr>
                <a:spLocks noChangeShapeType="1"/>
              </p:cNvSpPr>
              <p:nvPr/>
            </p:nvSpPr>
            <p:spPr bwMode="auto">
              <a:xfrm>
                <a:off x="6873875" y="2916238"/>
                <a:ext cx="2555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46141" name="Line 54"/>
              <p:cNvSpPr>
                <a:spLocks noChangeShapeType="1"/>
              </p:cNvSpPr>
              <p:nvPr/>
            </p:nvSpPr>
            <p:spPr bwMode="auto">
              <a:xfrm>
                <a:off x="6361113" y="2533650"/>
                <a:ext cx="7683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46142" name="Line 55"/>
              <p:cNvSpPr>
                <a:spLocks noChangeShapeType="1"/>
              </p:cNvSpPr>
              <p:nvPr/>
            </p:nvSpPr>
            <p:spPr bwMode="auto">
              <a:xfrm>
                <a:off x="4375150" y="2212975"/>
                <a:ext cx="35877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46143" name="Line 56"/>
              <p:cNvSpPr>
                <a:spLocks noChangeShapeType="1"/>
              </p:cNvSpPr>
              <p:nvPr/>
            </p:nvSpPr>
            <p:spPr bwMode="auto">
              <a:xfrm>
                <a:off x="7707313" y="3063875"/>
                <a:ext cx="255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46144" name="AutoShape 57"/>
              <p:cNvSpPr>
                <a:spLocks noChangeArrowheads="1"/>
              </p:cNvSpPr>
              <p:nvPr/>
            </p:nvSpPr>
            <p:spPr bwMode="auto">
              <a:xfrm>
                <a:off x="7129463" y="2441575"/>
                <a:ext cx="571500" cy="1111250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endParaRPr lang="en-US" altLang="zh-CN" sz="600" i="1">
                  <a:solidFill>
                    <a:srgbClr val="FF0000"/>
                  </a:solidFill>
                </a:endParaRPr>
              </a:p>
              <a:p>
                <a:pPr algn="ctr" eaLnBrk="0" hangingPunct="0"/>
                <a:endParaRPr lang="en-US" altLang="zh-CN" sz="600" i="1"/>
              </a:p>
              <a:p>
                <a:pPr algn="ctr" eaLnBrk="0" hangingPunct="0"/>
                <a:endParaRPr lang="en-US" altLang="zh-CN" sz="600" i="1"/>
              </a:p>
              <a:p>
                <a:pPr algn="ctr" eaLnBrk="0" hangingPunct="0"/>
                <a:r>
                  <a:rPr lang="en-US" altLang="zh-CN" sz="600" i="1"/>
                  <a:t> </a:t>
                </a:r>
              </a:p>
            </p:txBody>
          </p:sp>
          <p:sp>
            <p:nvSpPr>
              <p:cNvPr id="46145" name="AutoShape 58"/>
              <p:cNvSpPr>
                <a:spLocks noChangeArrowheads="1"/>
              </p:cNvSpPr>
              <p:nvPr/>
            </p:nvSpPr>
            <p:spPr bwMode="auto">
              <a:xfrm>
                <a:off x="7188200" y="2459038"/>
                <a:ext cx="444500" cy="177800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TDD</a:t>
                </a:r>
              </a:p>
            </p:txBody>
          </p:sp>
          <p:sp>
            <p:nvSpPr>
              <p:cNvPr id="46146" name="AutoShape 59"/>
              <p:cNvSpPr>
                <a:spLocks noChangeArrowheads="1"/>
              </p:cNvSpPr>
              <p:nvPr/>
            </p:nvSpPr>
            <p:spPr bwMode="auto">
              <a:xfrm>
                <a:off x="7194550" y="2989263"/>
                <a:ext cx="444500" cy="506412"/>
              </a:xfrm>
              <a:prstGeom prst="roundRect">
                <a:avLst>
                  <a:gd name="adj" fmla="val 10829"/>
                </a:avLst>
              </a:prstGeom>
              <a:solidFill>
                <a:srgbClr val="99CCFF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FDD</a:t>
                </a:r>
              </a:p>
            </p:txBody>
          </p:sp>
          <p:sp>
            <p:nvSpPr>
              <p:cNvPr id="46147" name="Line 60"/>
              <p:cNvSpPr>
                <a:spLocks noChangeShapeType="1"/>
              </p:cNvSpPr>
              <p:nvPr/>
            </p:nvSpPr>
            <p:spPr bwMode="auto">
              <a:xfrm>
                <a:off x="7707313" y="3927475"/>
                <a:ext cx="2555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cxnSp>
            <p:nvCxnSpPr>
              <p:cNvPr id="46148" name="AutoShape 61"/>
              <p:cNvCxnSpPr>
                <a:cxnSpLocks noChangeShapeType="1"/>
                <a:stCxn id="101" idx="4"/>
                <a:endCxn id="102" idx="2"/>
              </p:cNvCxnSpPr>
              <p:nvPr/>
            </p:nvCxnSpPr>
            <p:spPr bwMode="auto">
              <a:xfrm rot="16200000" flipH="1">
                <a:off x="3367882" y="2280444"/>
                <a:ext cx="125412" cy="45720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46149" name="AutoShape 64"/>
              <p:cNvSpPr>
                <a:spLocks noChangeArrowheads="1"/>
              </p:cNvSpPr>
              <p:nvPr/>
            </p:nvSpPr>
            <p:spPr bwMode="auto">
              <a:xfrm>
                <a:off x="1371600" y="2163763"/>
                <a:ext cx="569913" cy="200025"/>
              </a:xfrm>
              <a:prstGeom prst="roundRect">
                <a:avLst>
                  <a:gd name="adj" fmla="val 16667"/>
                </a:avLst>
              </a:prstGeom>
              <a:solidFill>
                <a:srgbClr val="C0C0C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GSM</a:t>
                </a:r>
              </a:p>
            </p:txBody>
          </p:sp>
          <p:sp>
            <p:nvSpPr>
              <p:cNvPr id="46150" name="AutoShape 65"/>
              <p:cNvSpPr>
                <a:spLocks noChangeArrowheads="1"/>
              </p:cNvSpPr>
              <p:nvPr/>
            </p:nvSpPr>
            <p:spPr bwMode="auto">
              <a:xfrm>
                <a:off x="3630613" y="2457450"/>
                <a:ext cx="755650" cy="2667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1905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TD-</a:t>
                </a:r>
              </a:p>
              <a:p>
                <a:pPr algn="ctr" eaLnBrk="0" hangingPunct="0"/>
                <a:r>
                  <a:rPr lang="en-US" altLang="zh-CN" sz="600" i="1"/>
                  <a:t>SCDMA</a:t>
                </a:r>
              </a:p>
            </p:txBody>
          </p:sp>
          <p:sp>
            <p:nvSpPr>
              <p:cNvPr id="46151" name="AutoShape 66"/>
              <p:cNvSpPr>
                <a:spLocks noChangeArrowheads="1"/>
              </p:cNvSpPr>
              <p:nvPr/>
            </p:nvSpPr>
            <p:spPr bwMode="auto">
              <a:xfrm>
                <a:off x="3479800" y="2820988"/>
                <a:ext cx="569913" cy="266700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WCDMA</a:t>
                </a:r>
              </a:p>
              <a:p>
                <a:pPr algn="ctr" eaLnBrk="0" hangingPunct="0"/>
                <a:r>
                  <a:rPr lang="en-US" altLang="zh-CN" sz="600" i="1"/>
                  <a:t>R99</a:t>
                </a:r>
              </a:p>
            </p:txBody>
          </p:sp>
          <p:sp>
            <p:nvSpPr>
              <p:cNvPr id="46152" name="AutoShape 68"/>
              <p:cNvSpPr>
                <a:spLocks noChangeArrowheads="1"/>
              </p:cNvSpPr>
              <p:nvPr/>
            </p:nvSpPr>
            <p:spPr bwMode="auto">
              <a:xfrm>
                <a:off x="1371600" y="3351213"/>
                <a:ext cx="569913" cy="201612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cdma 1X</a:t>
                </a:r>
              </a:p>
            </p:txBody>
          </p:sp>
          <p:sp>
            <p:nvSpPr>
              <p:cNvPr id="46153" name="AutoShape 69"/>
              <p:cNvSpPr>
                <a:spLocks noChangeArrowheads="1"/>
              </p:cNvSpPr>
              <p:nvPr/>
            </p:nvSpPr>
            <p:spPr bwMode="auto">
              <a:xfrm>
                <a:off x="2492375" y="3351213"/>
                <a:ext cx="730250" cy="201612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cdma 2000</a:t>
                </a:r>
              </a:p>
            </p:txBody>
          </p:sp>
          <p:sp>
            <p:nvSpPr>
              <p:cNvPr id="100" name="Oval 70"/>
              <p:cNvSpPr>
                <a:spLocks noChangeArrowheads="1"/>
              </p:cNvSpPr>
              <p:nvPr/>
            </p:nvSpPr>
            <p:spPr bwMode="auto">
              <a:xfrm>
                <a:off x="2278652" y="2244867"/>
                <a:ext cx="83926" cy="38922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" name="Oval 71"/>
              <p:cNvSpPr>
                <a:spLocks noChangeArrowheads="1"/>
              </p:cNvSpPr>
              <p:nvPr/>
            </p:nvSpPr>
            <p:spPr bwMode="auto">
              <a:xfrm>
                <a:off x="3159879" y="2244867"/>
                <a:ext cx="83926" cy="20137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" name="Oval 72"/>
              <p:cNvSpPr>
                <a:spLocks noChangeArrowheads="1"/>
              </p:cNvSpPr>
              <p:nvPr/>
            </p:nvSpPr>
            <p:spPr bwMode="auto">
              <a:xfrm>
                <a:off x="3656982" y="2551159"/>
                <a:ext cx="87155" cy="3892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73"/>
              <p:cNvSpPr>
                <a:spLocks noChangeArrowheads="1"/>
              </p:cNvSpPr>
              <p:nvPr/>
            </p:nvSpPr>
            <p:spPr bwMode="auto">
              <a:xfrm>
                <a:off x="3469761" y="2876065"/>
                <a:ext cx="83926" cy="3892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Oval 74"/>
              <p:cNvSpPr>
                <a:spLocks noChangeArrowheads="1"/>
              </p:cNvSpPr>
              <p:nvPr/>
            </p:nvSpPr>
            <p:spPr bwMode="auto">
              <a:xfrm>
                <a:off x="3469761" y="2911601"/>
                <a:ext cx="83926" cy="37229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46159" name="AutoShape 75"/>
              <p:cNvCxnSpPr>
                <a:cxnSpLocks noChangeShapeType="1"/>
                <a:stCxn id="106" idx="4"/>
                <a:endCxn id="103" idx="2"/>
              </p:cNvCxnSpPr>
              <p:nvPr/>
            </p:nvCxnSpPr>
            <p:spPr bwMode="auto">
              <a:xfrm rot="16200000" flipH="1">
                <a:off x="2886869" y="2310606"/>
                <a:ext cx="612775" cy="557213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06" name="Oval 76"/>
              <p:cNvSpPr>
                <a:spLocks noChangeArrowheads="1"/>
              </p:cNvSpPr>
              <p:nvPr/>
            </p:nvSpPr>
            <p:spPr bwMode="auto">
              <a:xfrm>
                <a:off x="2872593" y="2244867"/>
                <a:ext cx="83926" cy="38922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" name="Oval 77"/>
              <p:cNvSpPr>
                <a:spLocks noChangeArrowheads="1"/>
              </p:cNvSpPr>
              <p:nvPr/>
            </p:nvSpPr>
            <p:spPr bwMode="auto">
              <a:xfrm>
                <a:off x="2356123" y="2244867"/>
                <a:ext cx="87153" cy="201374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" name="Oval 78"/>
              <p:cNvSpPr>
                <a:spLocks noChangeArrowheads="1"/>
              </p:cNvSpPr>
              <p:nvPr/>
            </p:nvSpPr>
            <p:spPr bwMode="auto">
              <a:xfrm>
                <a:off x="3656982" y="2585003"/>
                <a:ext cx="87155" cy="42305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" name="Oval 79"/>
              <p:cNvSpPr>
                <a:spLocks noChangeArrowheads="1"/>
              </p:cNvSpPr>
              <p:nvPr/>
            </p:nvSpPr>
            <p:spPr bwMode="auto">
              <a:xfrm>
                <a:off x="7088283" y="3080822"/>
                <a:ext cx="83926" cy="37229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" name="Oval 80"/>
              <p:cNvSpPr>
                <a:spLocks noChangeArrowheads="1"/>
              </p:cNvSpPr>
              <p:nvPr/>
            </p:nvSpPr>
            <p:spPr bwMode="auto">
              <a:xfrm>
                <a:off x="7117333" y="3089284"/>
                <a:ext cx="87155" cy="37229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>
                  <a:defRPr/>
                </a:pPr>
                <a:endParaRPr lang="zh-CN" altLang="zh-CN" sz="105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46165" name="AutoShape 81"/>
              <p:cNvCxnSpPr>
                <a:cxnSpLocks noChangeShapeType="1"/>
                <a:endCxn id="46144" idx="2"/>
              </p:cNvCxnSpPr>
              <p:nvPr/>
            </p:nvCxnSpPr>
            <p:spPr bwMode="auto">
              <a:xfrm flipV="1">
                <a:off x="6364288" y="3562350"/>
                <a:ext cx="1050925" cy="16351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 type="triangle" w="med" len="med"/>
              </a:ln>
            </p:spPr>
          </p:cxnSp>
          <p:sp>
            <p:nvSpPr>
              <p:cNvPr id="46166" name="Text Box 83"/>
              <p:cNvSpPr txBox="1">
                <a:spLocks noChangeArrowheads="1"/>
              </p:cNvSpPr>
              <p:nvPr/>
            </p:nvSpPr>
            <p:spPr bwMode="auto">
              <a:xfrm>
                <a:off x="7086599" y="2624138"/>
                <a:ext cx="600076" cy="35711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altLang="zh-CN" sz="600" i="1">
                    <a:solidFill>
                      <a:srgbClr val="FF0000"/>
                    </a:solidFill>
                  </a:rPr>
                  <a:t>LTE</a:t>
                </a:r>
              </a:p>
            </p:txBody>
          </p:sp>
          <p:sp>
            <p:nvSpPr>
              <p:cNvPr id="46167" name="AutoShape 85"/>
              <p:cNvSpPr>
                <a:spLocks noChangeArrowheads="1"/>
              </p:cNvSpPr>
              <p:nvPr/>
            </p:nvSpPr>
            <p:spPr bwMode="auto">
              <a:xfrm>
                <a:off x="4438650" y="3351213"/>
                <a:ext cx="571500" cy="2667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190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 eaLnBrk="0" hangingPunct="0"/>
                <a:r>
                  <a:rPr lang="en-US" altLang="zh-CN" sz="600" i="1"/>
                  <a:t>EV-DO</a:t>
                </a:r>
              </a:p>
              <a:p>
                <a:pPr algn="ctr" eaLnBrk="0" hangingPunct="0"/>
                <a:r>
                  <a:rPr lang="en-US" altLang="zh-CN" sz="600" i="1"/>
                  <a:t>Rev. A</a:t>
                </a:r>
              </a:p>
            </p:txBody>
          </p:sp>
        </p:grpSp>
      </p:grpSp>
      <p:sp>
        <p:nvSpPr>
          <p:cNvPr id="46087" name="灯片编号占位符 1"/>
          <p:cNvSpPr txBox="1">
            <a:spLocks noGrp="1"/>
          </p:cNvSpPr>
          <p:nvPr/>
        </p:nvSpPr>
        <p:spPr bwMode="auto">
          <a:xfrm>
            <a:off x="4391025" y="5417345"/>
            <a:ext cx="609600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900A7F6-6536-4EBC-BDAB-A01F82F547CF}" type="slidenum">
              <a:rPr kumimoji="0"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pPr algn="ctr"/>
              <a:t>6</a:t>
            </a:fld>
            <a:endParaRPr kumimoji="0" lang="en-US" altLang="zh-CN" sz="1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428750"/>
            <a:ext cx="7604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1428750"/>
            <a:ext cx="2185988" cy="1190625"/>
          </a:xfrm>
          <a:prstGeom prst="rect">
            <a:avLst/>
          </a:prstGeom>
          <a:noFill/>
          <a:ln w="9525">
            <a:solidFill>
              <a:schemeClr val="accent3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46090" name="TextBox 174"/>
          <p:cNvSpPr txBox="1">
            <a:spLocks noChangeArrowheads="1"/>
          </p:cNvSpPr>
          <p:nvPr/>
        </p:nvSpPr>
        <p:spPr bwMode="auto">
          <a:xfrm>
            <a:off x="4857750" y="785798"/>
            <a:ext cx="3714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9938" eaLnBrk="0" hangingPunct="0"/>
            <a:r>
              <a:rPr lang="en-US" altLang="zh-CN" sz="1600" dirty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Difficult Site Acquisition Results in Worse Network Quality and User Experience</a:t>
            </a:r>
          </a:p>
        </p:txBody>
      </p:sp>
      <p:sp>
        <p:nvSpPr>
          <p:cNvPr id="46091" name="TextBox 174"/>
          <p:cNvSpPr txBox="1">
            <a:spLocks noChangeArrowheads="1"/>
          </p:cNvSpPr>
          <p:nvPr/>
        </p:nvSpPr>
        <p:spPr bwMode="auto">
          <a:xfrm>
            <a:off x="682626" y="2928938"/>
            <a:ext cx="3660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9938" eaLnBrk="0" hangingPunct="0"/>
            <a:r>
              <a:rPr lang="en-US" altLang="zh-CN" sz="1600" dirty="0">
                <a:solidFill>
                  <a:schemeClr val="tx2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Low Utilization Rate due to Limited Sharing of  Base Station Resources</a:t>
            </a:r>
          </a:p>
        </p:txBody>
      </p:sp>
      <p:grpSp>
        <p:nvGrpSpPr>
          <p:cNvPr id="4" name="组合 89"/>
          <p:cNvGrpSpPr>
            <a:grpSpLocks/>
          </p:cNvGrpSpPr>
          <p:nvPr/>
        </p:nvGrpSpPr>
        <p:grpSpPr bwMode="auto">
          <a:xfrm>
            <a:off x="520701" y="3495146"/>
            <a:ext cx="3694113" cy="1606119"/>
            <a:chOff x="664176" y="4143375"/>
            <a:chExt cx="3693512" cy="1928014"/>
          </a:xfrm>
        </p:grpSpPr>
        <p:pic>
          <p:nvPicPr>
            <p:cNvPr id="46099" name="Picture 77" descr="Captur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50" y="4143375"/>
              <a:ext cx="3500438" cy="181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664176" y="4286256"/>
              <a:ext cx="338499" cy="121444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anchor="b">
              <a:spAutoFit/>
            </a:bodyPr>
            <a:lstStyle/>
            <a:p>
              <a:pPr algn="ctr">
                <a:defRPr/>
              </a:pPr>
              <a:r>
                <a:rPr lang="en-US" altLang="zh-CN" sz="1000" b="0" dirty="0"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Traffic Volume</a:t>
              </a:r>
              <a:endParaRPr lang="zh-CN" altLang="en-US" sz="1000" b="0" dirty="0"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46101" name="TextBox 83"/>
            <p:cNvSpPr txBox="1">
              <a:spLocks noChangeArrowheads="1"/>
            </p:cNvSpPr>
            <p:nvPr/>
          </p:nvSpPr>
          <p:spPr bwMode="auto">
            <a:xfrm>
              <a:off x="1304125" y="4143380"/>
              <a:ext cx="1267611" cy="2955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 b="0"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Business Areas</a:t>
              </a:r>
              <a:endParaRPr lang="zh-CN" altLang="en-US" sz="1000" b="0"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46102" name="TextBox 86"/>
            <p:cNvSpPr txBox="1">
              <a:spLocks noChangeArrowheads="1"/>
            </p:cNvSpPr>
            <p:nvPr/>
          </p:nvSpPr>
          <p:spPr bwMode="auto">
            <a:xfrm>
              <a:off x="1296485" y="4357694"/>
              <a:ext cx="1275251" cy="2955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000" b="0"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Residential Areas</a:t>
              </a:r>
              <a:endParaRPr lang="zh-CN" altLang="en-US" sz="1000" b="0"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46103" name="矩形 84"/>
            <p:cNvSpPr>
              <a:spLocks noChangeArrowheads="1"/>
            </p:cNvSpPr>
            <p:nvPr/>
          </p:nvSpPr>
          <p:spPr bwMode="auto">
            <a:xfrm>
              <a:off x="1285853" y="4227331"/>
              <a:ext cx="71438" cy="71438"/>
            </a:xfrm>
            <a:prstGeom prst="rect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lang="zh-CN" altLang="en-US" sz="18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104" name="矩形 85"/>
            <p:cNvSpPr>
              <a:spLocks noChangeArrowheads="1"/>
            </p:cNvSpPr>
            <p:nvPr/>
          </p:nvSpPr>
          <p:spPr bwMode="auto">
            <a:xfrm>
              <a:off x="1285853" y="4441645"/>
              <a:ext cx="71438" cy="71438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0" hangingPunct="0"/>
              <a:endParaRPr lang="zh-CN" altLang="en-US" sz="1800" b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6105" name="TextBox 88"/>
            <p:cNvSpPr txBox="1">
              <a:spLocks noChangeArrowheads="1"/>
            </p:cNvSpPr>
            <p:nvPr/>
          </p:nvSpPr>
          <p:spPr bwMode="auto">
            <a:xfrm>
              <a:off x="2071670" y="5775821"/>
              <a:ext cx="1275251" cy="2955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0"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Time</a:t>
              </a:r>
              <a:endParaRPr lang="zh-CN" altLang="en-US" sz="1000" b="0"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</p:grpSp>
      <p:sp>
        <p:nvSpPr>
          <p:cNvPr id="46093" name="矩形 79"/>
          <p:cNvSpPr>
            <a:spLocks noChangeArrowheads="1"/>
          </p:cNvSpPr>
          <p:nvPr/>
        </p:nvSpPr>
        <p:spPr bwMode="auto">
          <a:xfrm>
            <a:off x="857251" y="5008563"/>
            <a:ext cx="3571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200" b="0">
                <a:latin typeface="Calibri" pitchFamily="34" charset="0"/>
              </a:rPr>
              <a:t>Source: Statistic Data from a Chinese Operator 2010</a:t>
            </a:r>
          </a:p>
        </p:txBody>
      </p:sp>
      <p:pic>
        <p:nvPicPr>
          <p:cNvPr id="46094" name="Picture 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427" y="1406123"/>
            <a:ext cx="2528880" cy="145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5" name="TextBox 113"/>
          <p:cNvSpPr txBox="1">
            <a:spLocks noChangeArrowheads="1"/>
          </p:cNvSpPr>
          <p:nvPr/>
        </p:nvSpPr>
        <p:spPr bwMode="auto">
          <a:xfrm>
            <a:off x="1835151" y="1416844"/>
            <a:ext cx="576263" cy="12038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900">
                <a:latin typeface="Calibri" pitchFamily="34" charset="0"/>
              </a:rPr>
              <a:t>BS number</a:t>
            </a:r>
            <a:endParaRPr lang="zh-CN" altLang="en-US" sz="900">
              <a:latin typeface="Calibri" pitchFamily="34" charset="0"/>
            </a:endParaRPr>
          </a:p>
        </p:txBody>
      </p:sp>
      <p:sp>
        <p:nvSpPr>
          <p:cNvPr id="46096" name="TextBox 104"/>
          <p:cNvSpPr txBox="1">
            <a:spLocks noChangeArrowheads="1"/>
          </p:cNvSpPr>
          <p:nvPr/>
        </p:nvSpPr>
        <p:spPr bwMode="auto">
          <a:xfrm rot="-5400000">
            <a:off x="3630217" y="1902752"/>
            <a:ext cx="1019969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000" b="0" dirty="0">
                <a:latin typeface="Calibri" pitchFamily="34" charset="0"/>
              </a:rPr>
              <a:t>Power consumption (100 million </a:t>
            </a:r>
            <a:r>
              <a:rPr lang="en-US" altLang="zh-CN" sz="1000" b="0" dirty="0" err="1">
                <a:latin typeface="Calibri" pitchFamily="34" charset="0"/>
              </a:rPr>
              <a:t>kwh</a:t>
            </a:r>
            <a:r>
              <a:rPr lang="en-US" altLang="zh-CN" sz="1000" b="0" dirty="0">
                <a:latin typeface="Calibri" pitchFamily="34" charset="0"/>
              </a:rPr>
              <a:t>)</a:t>
            </a:r>
            <a:endParaRPr lang="zh-CN" altLang="en-US" sz="1000" b="0" dirty="0">
              <a:latin typeface="Calibri" pitchFamily="34" charset="0"/>
            </a:endParaRPr>
          </a:p>
        </p:txBody>
      </p:sp>
      <p:sp>
        <p:nvSpPr>
          <p:cNvPr id="46097" name="TextBox 110"/>
          <p:cNvSpPr txBox="1">
            <a:spLocks noChangeArrowheads="1"/>
          </p:cNvSpPr>
          <p:nvPr/>
        </p:nvSpPr>
        <p:spPr bwMode="auto">
          <a:xfrm rot="-5400000">
            <a:off x="509323" y="1819540"/>
            <a:ext cx="1140354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000" b="0">
                <a:latin typeface="Calibri" pitchFamily="34" charset="0"/>
              </a:rPr>
              <a:t>BS Number (10,000)</a:t>
            </a:r>
            <a:endParaRPr lang="zh-CN" altLang="en-US" sz="1000" b="0">
              <a:latin typeface="Calibri" pitchFamily="34" charset="0"/>
            </a:endParaRPr>
          </a:p>
        </p:txBody>
      </p:sp>
      <p:sp>
        <p:nvSpPr>
          <p:cNvPr id="46098" name="TextBox 114"/>
          <p:cNvSpPr txBox="1">
            <a:spLocks noChangeArrowheads="1"/>
          </p:cNvSpPr>
          <p:nvPr/>
        </p:nvSpPr>
        <p:spPr bwMode="auto">
          <a:xfrm>
            <a:off x="1763713" y="1554428"/>
            <a:ext cx="1223962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altLang="zh-CN" sz="900">
                <a:latin typeface="Calibri" pitchFamily="34" charset="0"/>
              </a:rPr>
              <a:t> Power Consumption</a:t>
            </a:r>
            <a:endParaRPr lang="zh-CN" altLang="en-US" sz="9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70" name="Rectangle 16"/>
          <p:cNvSpPr>
            <a:spLocks noChangeArrowheads="1"/>
          </p:cNvSpPr>
          <p:nvPr/>
        </p:nvSpPr>
        <p:spPr bwMode="auto">
          <a:xfrm>
            <a:off x="468607" y="2656435"/>
            <a:ext cx="5437187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4625"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None/>
            </a:pPr>
            <a:endParaRPr lang="en-US" altLang="zh-CN" b="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77800" indent="-174625">
              <a:spcAft>
                <a:spcPts val="600"/>
              </a:spcAft>
              <a:buClr>
                <a:schemeClr val="tx2"/>
              </a:buClr>
              <a:buSzPct val="85000"/>
              <a:buFont typeface="Wingdings" pitchFamily="2" charset="2"/>
              <a:buChar char="l"/>
            </a:pPr>
            <a:endParaRPr lang="en-US" altLang="zh-CN" b="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041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>
                <a:cs typeface="Times New Roman" pitchFamily="18" charset="0"/>
              </a:rPr>
              <a:t>C-RAN Reduces 68% Power Consumption</a:t>
            </a:r>
            <a:endParaRPr kumimoji="1" lang="zh-CN" altLang="en-US" b="1" dirty="0">
              <a:cs typeface="Times New Roman" pitchFamily="18" charset="0"/>
            </a:endParaRPr>
          </a:p>
        </p:txBody>
      </p:sp>
      <p:sp>
        <p:nvSpPr>
          <p:cNvPr id="1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7</a:t>
            </a:fld>
            <a:endParaRPr lang="en-US" altLang="zh-CN" dirty="0"/>
          </a:p>
        </p:txBody>
      </p:sp>
      <p:graphicFrame>
        <p:nvGraphicFramePr>
          <p:cNvPr id="166960" name="Group 4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86229754"/>
              </p:ext>
            </p:extLst>
          </p:nvPr>
        </p:nvGraphicFramePr>
        <p:xfrm>
          <a:off x="390217" y="990600"/>
          <a:ext cx="8358247" cy="1872450"/>
        </p:xfrm>
        <a:graphic>
          <a:graphicData uri="http://schemas.openxmlformats.org/drawingml/2006/table">
            <a:tbl>
              <a:tblPr/>
              <a:tblGrid>
                <a:gridCol w="2361978"/>
                <a:gridCol w="1371372"/>
                <a:gridCol w="1066451"/>
                <a:gridCol w="1371372"/>
                <a:gridCol w="815702"/>
                <a:gridCol w="1371372"/>
              </a:tblGrid>
              <a:tr h="6006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RAN Energy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Consumption Breakdown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Base Station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Air-conditioner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Others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(MW, Lights etc)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Total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Energy Saving (%)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54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Traditional Macro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Base Station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48%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46%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100%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7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Distributed Base Station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24%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32%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5%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61%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E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39%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2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 C-RAN Architecture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20.4%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9.6%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2%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Arial Unicode MS" pitchFamily="34" charset="-122"/>
                        <a:cs typeface="Arial" pitchFamily="34" charset="0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32%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34" charset="-122"/>
                          <a:cs typeface="Arial" pitchFamily="34" charset="0"/>
                        </a:rPr>
                        <a:t>68%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304168" name="TextBox 4"/>
          <p:cNvSpPr txBox="1">
            <a:spLocks noChangeArrowheads="1"/>
          </p:cNvSpPr>
          <p:nvPr/>
        </p:nvSpPr>
        <p:spPr bwMode="auto">
          <a:xfrm>
            <a:off x="1071538" y="714363"/>
            <a:ext cx="67866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altLang="zh-CN" sz="1200" b="0" dirty="0" smtClean="0">
                <a:latin typeface="Times New Roman" pitchFamily="18" charset="0"/>
                <a:ea typeface="Arial Unicode MS" pitchFamily="34" charset="-122"/>
              </a:rPr>
              <a:t>Scenario : China Mobile typical site model, total power consumption </a:t>
            </a:r>
            <a:r>
              <a:rPr lang="en-US" altLang="zh-CN" sz="1200" b="0" dirty="0">
                <a:latin typeface="Times New Roman" pitchFamily="18" charset="0"/>
                <a:ea typeface="Arial Unicode MS" pitchFamily="34" charset="-122"/>
              </a:rPr>
              <a:t>of </a:t>
            </a:r>
            <a:r>
              <a:rPr kumimoji="0" lang="en-US" altLang="zh-CN" sz="1200" b="0" dirty="0" smtClean="0">
                <a:solidFill>
                  <a:srgbClr val="000000"/>
                </a:solidFill>
                <a:latin typeface="Times New Roman" pitchFamily="18" charset="0"/>
              </a:rPr>
              <a:t>traditional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</a:rPr>
              <a:t>macro </a:t>
            </a:r>
            <a:r>
              <a:rPr kumimoji="0" lang="en-US" altLang="zh-CN" sz="1200" b="0" dirty="0" smtClean="0">
                <a:solidFill>
                  <a:srgbClr val="000000"/>
                </a:solidFill>
                <a:latin typeface="Times New Roman" pitchFamily="18" charset="0"/>
              </a:rPr>
              <a:t>BS is </a:t>
            </a:r>
            <a:r>
              <a:rPr kumimoji="0" lang="en-US" altLang="zh-CN" sz="1200" b="0" dirty="0">
                <a:solidFill>
                  <a:srgbClr val="000000"/>
                </a:solidFill>
                <a:latin typeface="Times New Roman" pitchFamily="18" charset="0"/>
              </a:rPr>
              <a:t>100</a:t>
            </a:r>
            <a:r>
              <a:rPr kumimoji="0" lang="en-US" altLang="zh-CN" sz="1200" b="0" dirty="0" smtClean="0">
                <a:solidFill>
                  <a:srgbClr val="000000"/>
                </a:solidFill>
                <a:latin typeface="Times New Roman" pitchFamily="18" charset="0"/>
              </a:rPr>
              <a:t>%</a:t>
            </a:r>
          </a:p>
        </p:txBody>
      </p:sp>
      <p:pic>
        <p:nvPicPr>
          <p:cNvPr id="11" name="Picture 2" descr="C:\Documents and Settings\Black Wood\桌面\zemlia22-g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452" y="3126620"/>
            <a:ext cx="2088334" cy="2088334"/>
          </a:xfrm>
          <a:prstGeom prst="rect">
            <a:avLst/>
          </a:prstGeom>
          <a:noFill/>
        </p:spPr>
      </p:pic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xmlns="" val="3093688282"/>
              </p:ext>
            </p:extLst>
          </p:nvPr>
        </p:nvGraphicFramePr>
        <p:xfrm>
          <a:off x="395536" y="3143255"/>
          <a:ext cx="4857784" cy="217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直接箭头连接符 16"/>
          <p:cNvCxnSpPr/>
          <p:nvPr/>
        </p:nvCxnSpPr>
        <p:spPr bwMode="auto">
          <a:xfrm>
            <a:off x="2983206" y="4429136"/>
            <a:ext cx="1512000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967330" y="4121375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2"/>
              </a:rPr>
              <a:t>68% Energy Saving</a:t>
            </a:r>
            <a:endParaRPr lang="zh-CN" altLang="en-US" sz="1400" dirty="0" smtClean="0">
              <a:solidFill>
                <a:srgbClr val="FF0000"/>
              </a:solidFill>
              <a:latin typeface="Arial" pitchFamily="34" charset="0"/>
              <a:ea typeface="Arial Unicode MS" pitchFamily="34" charset="-122"/>
            </a:endParaRPr>
          </a:p>
        </p:txBody>
      </p:sp>
      <p:sp>
        <p:nvSpPr>
          <p:cNvPr id="19" name="右箭头 23"/>
          <p:cNvSpPr/>
          <p:nvPr/>
        </p:nvSpPr>
        <p:spPr bwMode="auto">
          <a:xfrm>
            <a:off x="5396196" y="3786194"/>
            <a:ext cx="540000" cy="503903"/>
          </a:xfrm>
          <a:prstGeom prst="rightArrow">
            <a:avLst/>
          </a:prstGeom>
          <a:solidFill>
            <a:srgbClr val="4BACC6">
              <a:lumMod val="60000"/>
              <a:lumOff val="4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b="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8412" y="2928938"/>
            <a:ext cx="6357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Notes: Energy saving data may vary with regions and site models  </a:t>
            </a:r>
            <a:endParaRPr lang="en-US" altLang="zh-CN" sz="1600" dirty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图表 27"/>
          <p:cNvGraphicFramePr/>
          <p:nvPr/>
        </p:nvGraphicFramePr>
        <p:xfrm>
          <a:off x="3071802" y="1285864"/>
          <a:ext cx="342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Reduce the Network TCO Effectively ?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08BA9-A513-4E51-8F6F-547E53994DD8}" type="slidenum">
              <a:rPr lang="zh-CN" altLang="en-US" smtClean="0"/>
              <a:pPr>
                <a:defRPr/>
              </a:pPr>
              <a:t>8</a:t>
            </a:fld>
            <a:endParaRPr lang="en-US" altLang="zh-CN" dirty="0"/>
          </a:p>
        </p:txBody>
      </p:sp>
      <p:grpSp>
        <p:nvGrpSpPr>
          <p:cNvPr id="30" name="组合 29"/>
          <p:cNvGrpSpPr/>
          <p:nvPr/>
        </p:nvGrpSpPr>
        <p:grpSpPr>
          <a:xfrm>
            <a:off x="214296" y="1571617"/>
            <a:ext cx="3264533" cy="2714644"/>
            <a:chOff x="285720" y="1714493"/>
            <a:chExt cx="3051629" cy="27146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85720" y="1714493"/>
              <a:ext cx="3051629" cy="2714644"/>
              <a:chOff x="893923" y="1946523"/>
              <a:chExt cx="6900770" cy="3520427"/>
            </a:xfrm>
          </p:grpSpPr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>
                <a:off x="2213612" y="1946523"/>
                <a:ext cx="4286647" cy="3520427"/>
                <a:chOff x="2213612" y="1946523"/>
                <a:chExt cx="4286647" cy="3520427"/>
              </a:xfrm>
            </p:grpSpPr>
            <p:grpSp>
              <p:nvGrpSpPr>
                <p:cNvPr id="10" name="Group 15"/>
                <p:cNvGrpSpPr>
                  <a:grpSpLocks/>
                </p:cNvGrpSpPr>
                <p:nvPr/>
              </p:nvGrpSpPr>
              <p:grpSpPr bwMode="auto">
                <a:xfrm>
                  <a:off x="2213612" y="1946523"/>
                  <a:ext cx="2002082" cy="3508483"/>
                  <a:chOff x="1784984" y="1893721"/>
                  <a:chExt cx="2002082" cy="3508483"/>
                </a:xfrm>
              </p:grpSpPr>
              <p:sp>
                <p:nvSpPr>
                  <p:cNvPr id="17" name="Rectangle 4"/>
                  <p:cNvSpPr/>
                  <p:nvPr/>
                </p:nvSpPr>
                <p:spPr>
                  <a:xfrm>
                    <a:off x="1784984" y="5124519"/>
                    <a:ext cx="2002082" cy="277685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b="0" kern="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Transmission 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18" name="Rectangle 5"/>
                  <p:cNvSpPr/>
                  <p:nvPr/>
                </p:nvSpPr>
                <p:spPr>
                  <a:xfrm>
                    <a:off x="1784984" y="3267305"/>
                    <a:ext cx="2002082" cy="904719"/>
                  </a:xfrm>
                  <a:prstGeom prst="rect">
                    <a:avLst/>
                  </a:prstGeom>
                  <a:solidFill>
                    <a:srgbClr val="C0504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b="0" kern="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Maintenance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19" name="Rectangle 6"/>
                  <p:cNvSpPr/>
                  <p:nvPr/>
                </p:nvSpPr>
                <p:spPr>
                  <a:xfrm>
                    <a:off x="1784984" y="4121265"/>
                    <a:ext cx="2002082" cy="1009225"/>
                  </a:xfrm>
                  <a:prstGeom prst="rect">
                    <a:avLst/>
                  </a:prstGeom>
                  <a:solidFill>
                    <a:srgbClr val="9BBB5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b="0" kern="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Site </a:t>
                    </a:r>
                    <a:r>
                      <a:rPr lang="en-US" altLang="zh-CN" sz="1000" b="0" kern="0" dirty="0" smtClean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rental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20" name="Rectangle 7"/>
                  <p:cNvSpPr/>
                  <p:nvPr/>
                </p:nvSpPr>
                <p:spPr>
                  <a:xfrm>
                    <a:off x="1784984" y="2234193"/>
                    <a:ext cx="2002082" cy="1107758"/>
                  </a:xfrm>
                  <a:prstGeom prst="rect">
                    <a:avLst/>
                  </a:prstGeom>
                  <a:solidFill>
                    <a:srgbClr val="8064A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b="0" kern="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Power 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21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38810" y="1893721"/>
                    <a:ext cx="1295093" cy="359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200" b="1" kern="0" dirty="0" smtClean="0">
                        <a:solidFill>
                          <a:sysClr val="windowText" lastClr="000000"/>
                        </a:solidFill>
                        <a:latin typeface="Arial" pitchFamily="34" charset="0"/>
                      </a:rPr>
                      <a:t>OPEX</a:t>
                    </a:r>
                    <a:endParaRPr lang="zh-CN" altLang="en-US" sz="1200" b="1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1" name="Group 14"/>
                <p:cNvGrpSpPr>
                  <a:grpSpLocks/>
                </p:cNvGrpSpPr>
                <p:nvPr/>
              </p:nvGrpSpPr>
              <p:grpSpPr bwMode="auto">
                <a:xfrm>
                  <a:off x="4498174" y="3273953"/>
                  <a:ext cx="2002085" cy="2192997"/>
                  <a:chOff x="4283860" y="3273953"/>
                  <a:chExt cx="2002085" cy="2192997"/>
                </a:xfrm>
              </p:grpSpPr>
              <p:sp>
                <p:nvSpPr>
                  <p:cNvPr id="12" name="Rectangle 8"/>
                  <p:cNvSpPr/>
                  <p:nvPr/>
                </p:nvSpPr>
                <p:spPr>
                  <a:xfrm>
                    <a:off x="4283860" y="4845888"/>
                    <a:ext cx="2002085" cy="621062"/>
                  </a:xfrm>
                  <a:prstGeom prst="rec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b="0" kern="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RAN equipment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13" name="Rectangle 9"/>
                  <p:cNvSpPr/>
                  <p:nvPr/>
                </p:nvSpPr>
                <p:spPr>
                  <a:xfrm>
                    <a:off x="4283860" y="4320374"/>
                    <a:ext cx="2002085" cy="525514"/>
                  </a:xfrm>
                  <a:prstGeom prst="rect">
                    <a:avLst/>
                  </a:prstGeom>
                  <a:solidFill>
                    <a:srgbClr val="9BBB59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b="0" kern="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Civil work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14" name="Rectangle 10"/>
                  <p:cNvSpPr/>
                  <p:nvPr/>
                </p:nvSpPr>
                <p:spPr>
                  <a:xfrm>
                    <a:off x="4283860" y="3894415"/>
                    <a:ext cx="2002085" cy="477740"/>
                  </a:xfrm>
                  <a:prstGeom prst="rect">
                    <a:avLst/>
                  </a:prstGeom>
                  <a:solidFill>
                    <a:srgbClr val="C0504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000" kern="0" dirty="0" smtClean="0">
                        <a:solidFill>
                          <a:sysClr val="window" lastClr="FFFFFF"/>
                        </a:solidFill>
                        <a:latin typeface="Arial" pitchFamily="34" charset="0"/>
                        <a:ea typeface="华文细黑"/>
                      </a:rPr>
                      <a:t>CAF</a:t>
                    </a: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15" name="Rectangle 11"/>
                  <p:cNvSpPr/>
                  <p:nvPr/>
                </p:nvSpPr>
                <p:spPr>
                  <a:xfrm>
                    <a:off x="4283860" y="3642581"/>
                    <a:ext cx="2002085" cy="251498"/>
                  </a:xfrm>
                  <a:prstGeom prst="rect">
                    <a:avLst/>
                  </a:prstGeom>
                  <a:solidFill>
                    <a:srgbClr val="8064A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1000" b="0" kern="0" dirty="0">
                      <a:solidFill>
                        <a:sysClr val="window" lastClr="FFFFFF"/>
                      </a:solidFill>
                      <a:latin typeface="Arial" pitchFamily="34" charset="0"/>
                      <a:ea typeface="华文细黑"/>
                    </a:endParaRPr>
                  </a:p>
                </p:txBody>
              </p:sp>
              <p:sp>
                <p:nvSpPr>
                  <p:cNvPr id="16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46260" y="3273953"/>
                    <a:ext cx="1508572" cy="359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200" b="1" kern="0" dirty="0">
                        <a:solidFill>
                          <a:sysClr val="windowText" lastClr="000000"/>
                        </a:solidFill>
                        <a:latin typeface="Arial" pitchFamily="34" charset="0"/>
                      </a:rPr>
                      <a:t>CAPEX</a:t>
                    </a:r>
                    <a:endParaRPr lang="zh-CN" altLang="en-US" sz="1200" b="1" kern="0" dirty="0">
                      <a:solidFill>
                        <a:sysClr val="windowText" lastClr="000000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  <p:sp>
            <p:nvSpPr>
              <p:cNvPr id="6" name="Left Brace 16"/>
              <p:cNvSpPr/>
              <p:nvPr/>
            </p:nvSpPr>
            <p:spPr>
              <a:xfrm>
                <a:off x="1708676" y="2322825"/>
                <a:ext cx="437845" cy="3105309"/>
              </a:xfrm>
              <a:prstGeom prst="leftBrace">
                <a:avLst>
                  <a:gd name="adj1" fmla="val 68777"/>
                  <a:gd name="adj2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b="0" kern="0" dirty="0">
                  <a:solidFill>
                    <a:sysClr val="windowText" lastClr="000000"/>
                  </a:solidFill>
                  <a:latin typeface="Arial" pitchFamily="34" charset="0"/>
                  <a:ea typeface="华文细黑"/>
                </a:endParaRPr>
              </a:p>
            </p:txBody>
          </p:sp>
          <p:sp>
            <p:nvSpPr>
              <p:cNvPr id="7" name="Left Brace 17"/>
              <p:cNvSpPr>
                <a:spLocks/>
              </p:cNvSpPr>
              <p:nvPr/>
            </p:nvSpPr>
            <p:spPr bwMode="auto">
              <a:xfrm rot="10800000">
                <a:off x="6570879" y="3642582"/>
                <a:ext cx="360163" cy="1785553"/>
              </a:xfrm>
              <a:prstGeom prst="leftBrace">
                <a:avLst>
                  <a:gd name="adj1" fmla="val 68782"/>
                  <a:gd name="adj2" fmla="val 48579"/>
                </a:avLst>
              </a:prstGeom>
              <a:noFill/>
              <a:ln w="9525" algn="ctr">
                <a:solidFill>
                  <a:srgbClr val="4A7EBB"/>
                </a:solidFill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0" b="0" kern="0" dirty="0">
                  <a:solidFill>
                    <a:sysClr val="windowText" lastClr="000000"/>
                  </a:solidFill>
                  <a:latin typeface="Arial" pitchFamily="34" charset="0"/>
                  <a:ea typeface="华文细黑"/>
                </a:endParaRPr>
              </a:p>
            </p:txBody>
          </p:sp>
          <p:sp>
            <p:nvSpPr>
              <p:cNvPr id="8" name="TextBox 8"/>
              <p:cNvSpPr txBox="1">
                <a:spLocks noChangeArrowheads="1"/>
              </p:cNvSpPr>
              <p:nvPr/>
            </p:nvSpPr>
            <p:spPr bwMode="auto">
              <a:xfrm>
                <a:off x="893923" y="3690356"/>
                <a:ext cx="1003680" cy="518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b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60% 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b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TCO</a:t>
                </a:r>
                <a:endParaRPr lang="zh-CN" altLang="en-US" sz="1000" b="1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9" name="TextBox 9"/>
              <p:cNvSpPr txBox="1">
                <a:spLocks noChangeArrowheads="1"/>
              </p:cNvSpPr>
              <p:nvPr/>
            </p:nvSpPr>
            <p:spPr bwMode="auto">
              <a:xfrm>
                <a:off x="6757127" y="4335674"/>
                <a:ext cx="1037566" cy="518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b="1" kern="0" dirty="0" smtClean="0">
                    <a:solidFill>
                      <a:sysClr val="windowText" lastClr="000000"/>
                    </a:solidFill>
                    <a:latin typeface="Arial" pitchFamily="34" charset="0"/>
                  </a:rPr>
                  <a:t>40</a:t>
                </a:r>
                <a:r>
                  <a:rPr lang="en-US" altLang="zh-CN" sz="1000" b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%</a:t>
                </a:r>
              </a:p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000" b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 TCO</a:t>
                </a:r>
                <a:endParaRPr lang="zh-CN" altLang="en-US" sz="1000" b="1" kern="0" dirty="0">
                  <a:solidFill>
                    <a:sysClr val="windowText" lastClr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785918" y="3000376"/>
              <a:ext cx="109060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900" kern="0" dirty="0" smtClean="0">
                  <a:solidFill>
                    <a:sysClr val="window" lastClr="FFFFFF"/>
                  </a:solidFill>
                  <a:latin typeface="Arial" pitchFamily="34" charset="0"/>
                  <a:ea typeface="华文细黑"/>
                </a:rPr>
                <a:t>Site Survey &amp;NP</a:t>
              </a:r>
              <a:endParaRPr lang="zh-CN" altLang="en-US" sz="900" dirty="0">
                <a:latin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7175" y="1129309"/>
            <a:ext cx="3149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ea typeface="Arial Unicode MS" pitchFamily="34" charset="-122"/>
                <a:cs typeface="Arial" pitchFamily="34" charset="0"/>
              </a:rPr>
              <a:t>7 Years Network TCO Analysis</a:t>
            </a:r>
            <a:endParaRPr lang="zh-CN" altLang="en-US" sz="1600" b="1" dirty="0" smtClean="0"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graphicFrame>
        <p:nvGraphicFramePr>
          <p:cNvPr id="29" name="图表 28"/>
          <p:cNvGraphicFramePr/>
          <p:nvPr/>
        </p:nvGraphicFramePr>
        <p:xfrm>
          <a:off x="5795470" y="1285864"/>
          <a:ext cx="3420000" cy="316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4282" y="4714888"/>
            <a:ext cx="872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Civil work, CAF, Site Rental and Site Maintenance take over 45% of Site TCO!</a:t>
            </a:r>
            <a:endParaRPr lang="zh-CN" altLang="en-US" b="1" dirty="0" smtClean="0">
              <a:solidFill>
                <a:srgbClr val="C000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43723" y="857239"/>
            <a:ext cx="2324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Data Source from China Mobile</a:t>
            </a:r>
            <a:endParaRPr lang="zh-CN" altLang="en-US" sz="1200" i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C-RAN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Reduces 23% CAPEX and 70% OPEX</a:t>
            </a:r>
            <a:endParaRPr lang="zh-CN" altLang="en-US" dirty="0"/>
          </a:p>
        </p:txBody>
      </p:sp>
      <p:sp>
        <p:nvSpPr>
          <p:cNvPr id="47" name="圆角矩形 29"/>
          <p:cNvSpPr>
            <a:spLocks noChangeArrowheads="1"/>
          </p:cNvSpPr>
          <p:nvPr/>
        </p:nvSpPr>
        <p:spPr bwMode="auto">
          <a:xfrm>
            <a:off x="323528" y="2713484"/>
            <a:ext cx="8568952" cy="504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>
              <a:defRPr/>
            </a:pPr>
            <a:r>
              <a:rPr lang="en-US" altLang="zh-CN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C-RAN Mode Saves</a:t>
            </a:r>
            <a:r>
              <a:rPr lang="zh-CN" altLang="en-US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lang="en-US" altLang="zh-CN" sz="2000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23% CAPEX </a:t>
            </a:r>
            <a:r>
              <a:rPr lang="en-US" altLang="zh-CN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in total</a:t>
            </a:r>
            <a:r>
              <a:rPr lang="en-US" altLang="zh-CN" sz="20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, around 3.89billion RMB</a:t>
            </a:r>
            <a:endParaRPr lang="en-US" altLang="zh-CN" sz="3200" b="1" kern="0" dirty="0" smtClean="0">
              <a:solidFill>
                <a:srgbClr val="1F497D">
                  <a:lumMod val="60000"/>
                  <a:lumOff val="40000"/>
                </a:srgbClr>
              </a:solidFill>
              <a:latin typeface="Arial Unicode MS" pitchFamily="34" charset="-122"/>
              <a:ea typeface="Arial Unicode MS" pitchFamily="34" charset="-122"/>
              <a:cs typeface="Arial" pitchFamily="34" charset="0"/>
            </a:endParaRPr>
          </a:p>
        </p:txBody>
      </p:sp>
      <p:pic>
        <p:nvPicPr>
          <p:cNvPr id="48" name="Picture 2" descr="http://hiphotos.baidu.com/sapphire_saga/pic/item/f8e67595311a9a73d0135e0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715272" y="1100902"/>
            <a:ext cx="1008112" cy="149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7142595"/>
              </p:ext>
            </p:extLst>
          </p:nvPr>
        </p:nvGraphicFramePr>
        <p:xfrm>
          <a:off x="2267744" y="1112777"/>
          <a:ext cx="5184576" cy="147033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728191"/>
                <a:gridCol w="1224136"/>
                <a:gridCol w="1224136"/>
                <a:gridCol w="1008113"/>
              </a:tblGrid>
              <a:tr h="18834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Item (Thousand)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 anchorCtr="1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Legacy Mode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 anchorCtr="1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C-RAN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 anchorCtr="1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b"/>
                      <a:r>
                        <a:rPr lang="en-US" altLang="zh-CN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Saving Ratio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 anchorCtr="1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14937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5725" algn="l" rtl="0" fontAlgn="ctr"/>
                      <a:r>
                        <a:rPr lang="en-US" altLang="zh-CN" sz="900" u="none" strike="noStrike" dirty="0" smtClean="0"/>
                        <a:t>Equipment Cost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3,780,000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3,060,000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937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5725" algn="l" rtl="0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</a:rPr>
                        <a:t>Site</a:t>
                      </a:r>
                      <a:r>
                        <a:rPr lang="en-US" altLang="zh-CN" sz="900" u="none" strike="noStrike" baseline="0" dirty="0" smtClean="0">
                          <a:solidFill>
                            <a:srgbClr val="FF0000"/>
                          </a:solidFill>
                        </a:rPr>
                        <a:t> Infrastructure Cost</a:t>
                      </a:r>
                      <a:endParaRPr lang="zh-CN" altLang="en-US" sz="900" b="0" i="0" u="none" strike="noStrike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3,402,000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1,240,200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937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5725" algn="l" rtl="0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</a:rPr>
                        <a:t>Transmission Cost</a:t>
                      </a:r>
                      <a:endParaRPr lang="zh-CN" altLang="en-US" sz="900" b="0" i="0" u="none" strike="noStrike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684,000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937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5725" algn="l" rtl="0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</a:rPr>
                        <a:t>Power</a:t>
                      </a:r>
                      <a:r>
                        <a:rPr lang="en-US" altLang="zh-CN" sz="900" u="none" strike="noStrike" baseline="0" dirty="0" smtClean="0">
                          <a:solidFill>
                            <a:srgbClr val="FF0000"/>
                          </a:solidFill>
                        </a:rPr>
                        <a:t> Supply Cost</a:t>
                      </a:r>
                      <a:endParaRPr lang="zh-CN" altLang="en-US" sz="900" b="0" i="0" u="none" strike="noStrike" dirty="0">
                        <a:solidFill>
                          <a:srgbClr val="FF0000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1,116,000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651,600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149378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5725" algn="l" rtl="0" fontAlgn="ctr"/>
                      <a:r>
                        <a:rPr lang="en-US" altLang="zh-CN" sz="900" u="none" strike="noStrike" dirty="0" smtClean="0"/>
                        <a:t>Fiber Cost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3,942,000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3,942,000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43134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85725" algn="l" rtl="0" fontAlgn="ctr"/>
                      <a:r>
                        <a:rPr lang="en-US" altLang="zh-CN" sz="900" u="none" strike="noStrike" dirty="0" smtClean="0"/>
                        <a:t>Antenna and Feeder Cost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3,888,000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3,888,000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13783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zh-CN" sz="1200" b="1" i="0" u="none" strike="noStrike" dirty="0" smtClean="0">
                          <a:solidFill>
                            <a:schemeClr val="bg1"/>
                          </a:solidFill>
                          <a:latin typeface="Arial Unicode MS" pitchFamily="34" charset="-122"/>
                          <a:ea typeface="Arial Unicode MS" pitchFamily="34" charset="-122"/>
                        </a:rPr>
                        <a:t>Total (Thousand)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latin typeface="Arial Unicode MS" pitchFamily="34" charset="-122"/>
                        <a:ea typeface="Arial Unicode MS" pitchFamily="34" charset="-122"/>
                      </a:endParaRPr>
                    </a:p>
                  </a:txBody>
                  <a:tcPr marL="7315" marR="7315" marT="6096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16,812,000</a:t>
                      </a:r>
                      <a:endParaRPr lang="en-US" altLang="zh-CN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12,925,800</a:t>
                      </a:r>
                      <a:endParaRPr lang="en-US" altLang="zh-CN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 rtl="0" fontAlgn="ctr"/>
                      <a:r>
                        <a:rPr lang="en-US" altLang="zh-CN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525" marR="72000" marT="7938" marB="0" anchor="ctr">
                    <a:lnL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Picture 2" descr="http://www.ha.xinhuanet.com/add/hnnews/2005-07/01/xin_490702011009593265729.jpg"/>
          <p:cNvPicPr>
            <a:picLocks noChangeAspect="1" noChangeArrowheads="1"/>
          </p:cNvPicPr>
          <p:nvPr/>
        </p:nvPicPr>
        <p:blipFill>
          <a:blip r:embed="rId4" cstate="print"/>
          <a:srcRect b="152"/>
          <a:stretch>
            <a:fillRect/>
          </a:stretch>
        </p:blipFill>
        <p:spPr bwMode="auto">
          <a:xfrm>
            <a:off x="2199156" y="3387499"/>
            <a:ext cx="1944216" cy="127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97372" y="3402099"/>
            <a:ext cx="1389074" cy="1169913"/>
            <a:chOff x="691" y="2077"/>
            <a:chExt cx="656" cy="663"/>
          </a:xfrm>
        </p:grpSpPr>
        <p:pic>
          <p:nvPicPr>
            <p:cNvPr id="54" name="Picture 3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691" y="2077"/>
              <a:ext cx="656" cy="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Oval 4"/>
            <p:cNvSpPr>
              <a:spLocks noChangeArrowheads="1"/>
            </p:cNvSpPr>
            <p:nvPr/>
          </p:nvSpPr>
          <p:spPr bwMode="gray">
            <a:xfrm>
              <a:off x="691" y="2077"/>
              <a:ext cx="652" cy="663"/>
            </a:xfrm>
            <a:prstGeom prst="ellipse">
              <a:avLst/>
            </a:prstGeom>
            <a:solidFill>
              <a:srgbClr val="FFC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723" y="2605"/>
              <a:ext cx="567" cy="110"/>
              <a:chOff x="3708" y="1872"/>
              <a:chExt cx="823" cy="156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63" name="AutoShape 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4" name="AutoShape 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5" name="AutoShape 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6" name="AutoShape 1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59" name="AutoShape 1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0" name="AutoShape 1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1" name="AutoShape 1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62" name="AutoShape 1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429520" y="3857639"/>
            <a:ext cx="828226" cy="696501"/>
            <a:chOff x="4385" y="2074"/>
            <a:chExt cx="656" cy="662"/>
          </a:xfrm>
        </p:grpSpPr>
        <p:pic>
          <p:nvPicPr>
            <p:cNvPr id="68" name="Picture 45" descr="circuler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Oval 46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4417" y="2589"/>
              <a:ext cx="567" cy="110"/>
              <a:chOff x="3708" y="1872"/>
              <a:chExt cx="823" cy="156"/>
            </a:xfrm>
          </p:grpSpPr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77" name="AutoShape 4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8" name="AutoShape 5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9" name="AutoShape 5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80" name="AutoShape 5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53"/>
              <p:cNvGrpSpPr>
                <a:grpSpLocks/>
              </p:cNvGrpSpPr>
              <p:nvPr/>
            </p:nvGrpSpPr>
            <p:grpSpPr bwMode="auto">
              <a:xfrm rot="56115" flipH="1" flipV="1">
                <a:off x="3708" y="1878"/>
                <a:ext cx="681" cy="150"/>
                <a:chOff x="1565" y="2568"/>
                <a:chExt cx="1118" cy="279"/>
              </a:xfrm>
            </p:grpSpPr>
            <p:sp>
              <p:nvSpPr>
                <p:cNvPr id="73" name="AutoShape 5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4" name="AutoShape 5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5" name="AutoShape 5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  <p:sp>
              <p:nvSpPr>
                <p:cNvPr id="76" name="AutoShape 5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81" name="Text Box 61"/>
          <p:cNvSpPr txBox="1">
            <a:spLocks noChangeArrowheads="1"/>
          </p:cNvSpPr>
          <p:nvPr/>
        </p:nvSpPr>
        <p:spPr bwMode="auto">
          <a:xfrm>
            <a:off x="4495432" y="3643327"/>
            <a:ext cx="1152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altLang="zh-CN" dirty="0" smtClean="0">
                <a:solidFill>
                  <a:srgbClr val="1C1C1C"/>
                </a:solidFill>
                <a:latin typeface="Arial" pitchFamily="34" charset="0"/>
              </a:rPr>
              <a:t>1.05 Billion</a:t>
            </a:r>
            <a:endParaRPr kumimoji="0" lang="en-US" altLang="zh-CN" dirty="0">
              <a:solidFill>
                <a:srgbClr val="1C1C1C"/>
              </a:solidFill>
              <a:latin typeface="Arial" pitchFamily="34" charset="0"/>
            </a:endParaRPr>
          </a:p>
        </p:txBody>
      </p:sp>
      <p:sp>
        <p:nvSpPr>
          <p:cNvPr id="82" name="Text Box 61"/>
          <p:cNvSpPr txBox="1">
            <a:spLocks noChangeArrowheads="1"/>
          </p:cNvSpPr>
          <p:nvPr/>
        </p:nvSpPr>
        <p:spPr bwMode="auto">
          <a:xfrm>
            <a:off x="7265378" y="3878907"/>
            <a:ext cx="1152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0650" indent="-120650" algn="ctr">
              <a:spcBef>
                <a:spcPct val="50000"/>
              </a:spcBef>
            </a:pPr>
            <a:r>
              <a:rPr lang="en-US" altLang="zh-CN" dirty="0" smtClean="0">
                <a:solidFill>
                  <a:srgbClr val="1C1C1C"/>
                </a:solidFill>
                <a:latin typeface="Arial" pitchFamily="34" charset="0"/>
              </a:rPr>
              <a:t>0.32 Billion</a:t>
            </a:r>
            <a:endParaRPr kumimoji="0" lang="en-US" altLang="zh-CN" dirty="0">
              <a:solidFill>
                <a:srgbClr val="1C1C1C"/>
              </a:solidFill>
              <a:latin typeface="Arial" pitchFamily="34" charset="0"/>
            </a:endParaRPr>
          </a:p>
        </p:txBody>
      </p:sp>
      <p:sp>
        <p:nvSpPr>
          <p:cNvPr id="84" name="内容占位符 2"/>
          <p:cNvSpPr txBox="1">
            <a:spLocks/>
          </p:cNvSpPr>
          <p:nvPr/>
        </p:nvSpPr>
        <p:spPr bwMode="auto">
          <a:xfrm>
            <a:off x="7215206" y="4426286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80000"/>
              <a:buFontTx/>
              <a:buNone/>
              <a:tabLst/>
              <a:defRPr/>
            </a:pPr>
            <a:r>
              <a:rPr lang="en-US" altLang="zh-CN" sz="16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C-RAN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86" name="矩形 26"/>
          <p:cNvSpPr>
            <a:spLocks noChangeArrowheads="1"/>
          </p:cNvSpPr>
          <p:nvPr/>
        </p:nvSpPr>
        <p:spPr bwMode="auto">
          <a:xfrm>
            <a:off x="214282" y="769268"/>
            <a:ext cx="8786874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60000"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Assumption: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180,000 new Sites, </a:t>
            </a: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350,000 CS, Typical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</a:t>
            </a:r>
            <a:r>
              <a:rPr kumimoji="0" lang="en-US" altLang="zh-CN" sz="1400" b="0" i="0" u="none" strike="noStrike" kern="0" cap="none" spc="0" normalizeH="0" noProof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site model </a:t>
            </a:r>
            <a:r>
              <a:rPr kumimoji="0" lang="en-US" altLang="zh-CN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of CMCC, 90% Sites have fiber resource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80442" y="1400816"/>
            <a:ext cx="1949573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all" spc="0" normalizeH="0" baseline="0" noProof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</a:rPr>
              <a:t>CAPEX</a:t>
            </a:r>
            <a:endParaRPr kumimoji="0" lang="zh-CN" altLang="en-US" sz="4000" b="1" i="0" u="none" strike="noStrike" kern="0" cap="all" spc="0" normalizeH="0" baseline="0" noProof="0" dirty="0">
              <a:ln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180442" y="3656467"/>
            <a:ext cx="16081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all" spc="0" normalizeH="0" baseline="0" noProof="0" dirty="0" smtClean="0">
                <a:ln/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</a:rPr>
              <a:t>OPEX</a:t>
            </a:r>
            <a:endParaRPr kumimoji="0" lang="zh-CN" altLang="en-US" sz="4000" b="1" i="0" u="none" strike="noStrike" kern="0" cap="all" spc="0" normalizeH="0" baseline="0" noProof="0" dirty="0">
              <a:ln/>
              <a:solidFill>
                <a:srgbClr val="FFC000"/>
              </a:solidFill>
              <a:effectLst>
                <a:reflection blurRad="10000" stA="55000" endPos="48000" dist="500" dir="5400000" sy="-100000" algn="bl" rotWithShape="0"/>
              </a:effectLst>
              <a:uLnTx/>
              <a:uFillTx/>
            </a:endParaRPr>
          </a:p>
        </p:txBody>
      </p:sp>
      <p:sp>
        <p:nvSpPr>
          <p:cNvPr id="46" name="内容占位符 2"/>
          <p:cNvSpPr txBox="1">
            <a:spLocks/>
          </p:cNvSpPr>
          <p:nvPr/>
        </p:nvSpPr>
        <p:spPr bwMode="auto">
          <a:xfrm>
            <a:off x="4286248" y="4429136"/>
            <a:ext cx="17145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Legacy</a:t>
            </a:r>
            <a:r>
              <a:rPr kumimoji="0" lang="en-US" altLang="zh-CN" sz="16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" pitchFamily="34" charset="0"/>
              </a:rPr>
              <a:t> Mode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57" name="圆角矩形 29"/>
          <p:cNvSpPr>
            <a:spLocks noChangeArrowheads="1"/>
          </p:cNvSpPr>
          <p:nvPr/>
        </p:nvSpPr>
        <p:spPr bwMode="auto">
          <a:xfrm>
            <a:off x="296353" y="4786326"/>
            <a:ext cx="8568952" cy="504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ysClr val="windowText" lastClr="000000">
                <a:lumMod val="50000"/>
                <a:lumOff val="50000"/>
              </a:sysClr>
            </a:solidFill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lvl="0" algn="ctr" eaLnBrk="0" hangingPunct="0">
              <a:defRPr/>
            </a:pPr>
            <a:r>
              <a:rPr lang="en-US" altLang="zh-CN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楷体_GB2312" pitchFamily="49" charset="-122"/>
                <a:cs typeface="Arial" pitchFamily="34" charset="0"/>
              </a:rPr>
              <a:t>C-RAN Mode Saves </a:t>
            </a:r>
            <a:r>
              <a:rPr lang="en-US" altLang="zh-CN" sz="2000" kern="0" dirty="0" smtClean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70% OPEX </a:t>
            </a:r>
            <a:r>
              <a:rPr lang="en-US" altLang="zh-CN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楷体_GB2312" pitchFamily="49" charset="-122"/>
                <a:cs typeface="Arial" pitchFamily="34" charset="0"/>
              </a:rPr>
              <a:t>per year, around 0.73Billion RMB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717800"/>
            <a:ext cx="1264618" cy="609600"/>
          </a:xfrm>
          <a:prstGeom prst="rect">
            <a:avLst/>
          </a:prstGeom>
        </p:spPr>
      </p:pic>
      <p:sp>
        <p:nvSpPr>
          <p:cNvPr id="44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4176725" y="5442479"/>
            <a:ext cx="790575" cy="239448"/>
          </a:xfrm>
        </p:spPr>
        <p:txBody>
          <a:bodyPr/>
          <a:lstStyle/>
          <a:p>
            <a:fld id="{08308BA9-A513-4E51-8F6F-547E53994DD8}" type="slidenum">
              <a:rPr lang="zh-CN" altLang="en-US" smtClean="0"/>
              <a:pPr/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2010_UMTS产品规划系统部PPT模板_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PT Template_CN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PPT Template_CN 1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08C00"/>
        </a:accent1>
        <a:accent2>
          <a:srgbClr val="FFF000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E7D900"/>
        </a:accent6>
        <a:hlink>
          <a:srgbClr val="5F1987"/>
        </a:hlink>
        <a:folHlink>
          <a:srgbClr val="0087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2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FF000"/>
        </a:accent1>
        <a:accent2>
          <a:srgbClr val="E4007F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CF0072"/>
        </a:accent6>
        <a:hlink>
          <a:srgbClr val="0087E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3">
        <a:dk1>
          <a:srgbClr val="000000"/>
        </a:dk1>
        <a:lt1>
          <a:srgbClr val="FFFFFF"/>
        </a:lt1>
        <a:dk2>
          <a:srgbClr val="005CA2"/>
        </a:dk2>
        <a:lt2>
          <a:srgbClr val="808080"/>
        </a:lt2>
        <a:accent1>
          <a:srgbClr val="CAD1A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1E5D4"/>
        </a:accent5>
        <a:accent6>
          <a:srgbClr val="E7B900"/>
        </a:accent6>
        <a:hlink>
          <a:srgbClr val="696969"/>
        </a:hlink>
        <a:folHlink>
          <a:srgbClr val="CAD1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4">
        <a:dk1>
          <a:srgbClr val="000000"/>
        </a:dk1>
        <a:lt1>
          <a:srgbClr val="FFFFFF"/>
        </a:lt1>
        <a:dk2>
          <a:srgbClr val="00AFC0"/>
        </a:dk2>
        <a:lt2>
          <a:srgbClr val="808080"/>
        </a:lt2>
        <a:accent1>
          <a:srgbClr val="F08C00"/>
        </a:accent1>
        <a:accent2>
          <a:srgbClr val="E10955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CC074C"/>
        </a:accent6>
        <a:hlink>
          <a:srgbClr val="F08C00"/>
        </a:hlink>
        <a:folHlink>
          <a:srgbClr val="FFF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PT Template_CN">
  <a:themeElements>
    <a:clrScheme name="1_PPT Template_CN 1">
      <a:dk1>
        <a:srgbClr val="000000"/>
      </a:dk1>
      <a:lt1>
        <a:srgbClr val="FFFFFF"/>
      </a:lt1>
      <a:dk2>
        <a:srgbClr val="0087E2"/>
      </a:dk2>
      <a:lt2>
        <a:srgbClr val="808080"/>
      </a:lt2>
      <a:accent1>
        <a:srgbClr val="F08C00"/>
      </a:accent1>
      <a:accent2>
        <a:srgbClr val="FFF000"/>
      </a:accent2>
      <a:accent3>
        <a:srgbClr val="FFFFFF"/>
      </a:accent3>
      <a:accent4>
        <a:srgbClr val="000000"/>
      </a:accent4>
      <a:accent5>
        <a:srgbClr val="F6C5AA"/>
      </a:accent5>
      <a:accent6>
        <a:srgbClr val="E7D900"/>
      </a:accent6>
      <a:hlink>
        <a:srgbClr val="5F1987"/>
      </a:hlink>
      <a:folHlink>
        <a:srgbClr val="0087E2"/>
      </a:folHlink>
    </a:clrScheme>
    <a:fontScheme name="1_PPT Template_CN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PPT Template_CN 1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08C00"/>
        </a:accent1>
        <a:accent2>
          <a:srgbClr val="FFF000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E7D900"/>
        </a:accent6>
        <a:hlink>
          <a:srgbClr val="5F1987"/>
        </a:hlink>
        <a:folHlink>
          <a:srgbClr val="0087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_CN 2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FF000"/>
        </a:accent1>
        <a:accent2>
          <a:srgbClr val="E4007F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CF0072"/>
        </a:accent6>
        <a:hlink>
          <a:srgbClr val="0087E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_CN 3">
        <a:dk1>
          <a:srgbClr val="000000"/>
        </a:dk1>
        <a:lt1>
          <a:srgbClr val="FFFFFF"/>
        </a:lt1>
        <a:dk2>
          <a:srgbClr val="005CA2"/>
        </a:dk2>
        <a:lt2>
          <a:srgbClr val="808080"/>
        </a:lt2>
        <a:accent1>
          <a:srgbClr val="CAD1A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1E5D4"/>
        </a:accent5>
        <a:accent6>
          <a:srgbClr val="E7B900"/>
        </a:accent6>
        <a:hlink>
          <a:srgbClr val="696969"/>
        </a:hlink>
        <a:folHlink>
          <a:srgbClr val="CAD1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_CN 4">
        <a:dk1>
          <a:srgbClr val="000000"/>
        </a:dk1>
        <a:lt1>
          <a:srgbClr val="FFFFFF"/>
        </a:lt1>
        <a:dk2>
          <a:srgbClr val="00AFC0"/>
        </a:dk2>
        <a:lt2>
          <a:srgbClr val="808080"/>
        </a:lt2>
        <a:accent1>
          <a:srgbClr val="F08C00"/>
        </a:accent1>
        <a:accent2>
          <a:srgbClr val="E10955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CC074C"/>
        </a:accent6>
        <a:hlink>
          <a:srgbClr val="F08C00"/>
        </a:hlink>
        <a:folHlink>
          <a:srgbClr val="FFF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2010_UMTS产品规划系统部PPT模板_English">
  <a:themeElements>
    <a:clrScheme name="PPT Template_CN 1">
      <a:dk1>
        <a:srgbClr val="000000"/>
      </a:dk1>
      <a:lt1>
        <a:srgbClr val="FFFFFF"/>
      </a:lt1>
      <a:dk2>
        <a:srgbClr val="0087E2"/>
      </a:dk2>
      <a:lt2>
        <a:srgbClr val="808080"/>
      </a:lt2>
      <a:accent1>
        <a:srgbClr val="F08C00"/>
      </a:accent1>
      <a:accent2>
        <a:srgbClr val="FFF000"/>
      </a:accent2>
      <a:accent3>
        <a:srgbClr val="FFFFFF"/>
      </a:accent3>
      <a:accent4>
        <a:srgbClr val="000000"/>
      </a:accent4>
      <a:accent5>
        <a:srgbClr val="F6C5AA"/>
      </a:accent5>
      <a:accent6>
        <a:srgbClr val="E7D900"/>
      </a:accent6>
      <a:hlink>
        <a:srgbClr val="5F1987"/>
      </a:hlink>
      <a:folHlink>
        <a:srgbClr val="0087E2"/>
      </a:folHlink>
    </a:clrScheme>
    <a:fontScheme name="PPT Template_CN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PPT Template_CN 1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08C00"/>
        </a:accent1>
        <a:accent2>
          <a:srgbClr val="FFF000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E7D900"/>
        </a:accent6>
        <a:hlink>
          <a:srgbClr val="5F1987"/>
        </a:hlink>
        <a:folHlink>
          <a:srgbClr val="0087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2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FF000"/>
        </a:accent1>
        <a:accent2>
          <a:srgbClr val="E4007F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CF0072"/>
        </a:accent6>
        <a:hlink>
          <a:srgbClr val="0087E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3">
        <a:dk1>
          <a:srgbClr val="000000"/>
        </a:dk1>
        <a:lt1>
          <a:srgbClr val="FFFFFF"/>
        </a:lt1>
        <a:dk2>
          <a:srgbClr val="005CA2"/>
        </a:dk2>
        <a:lt2>
          <a:srgbClr val="808080"/>
        </a:lt2>
        <a:accent1>
          <a:srgbClr val="CAD1A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1E5D4"/>
        </a:accent5>
        <a:accent6>
          <a:srgbClr val="E7B900"/>
        </a:accent6>
        <a:hlink>
          <a:srgbClr val="696969"/>
        </a:hlink>
        <a:folHlink>
          <a:srgbClr val="CAD1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4">
        <a:dk1>
          <a:srgbClr val="000000"/>
        </a:dk1>
        <a:lt1>
          <a:srgbClr val="FFFFFF"/>
        </a:lt1>
        <a:dk2>
          <a:srgbClr val="00AFC0"/>
        </a:dk2>
        <a:lt2>
          <a:srgbClr val="808080"/>
        </a:lt2>
        <a:accent1>
          <a:srgbClr val="F08C00"/>
        </a:accent1>
        <a:accent2>
          <a:srgbClr val="E10955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CC074C"/>
        </a:accent6>
        <a:hlink>
          <a:srgbClr val="F08C00"/>
        </a:hlink>
        <a:folHlink>
          <a:srgbClr val="FFF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2010_UMTS产品规划系统部PPT模板_English">
  <a:themeElements>
    <a:clrScheme name="PPT Template_CN 1">
      <a:dk1>
        <a:srgbClr val="000000"/>
      </a:dk1>
      <a:lt1>
        <a:srgbClr val="FFFFFF"/>
      </a:lt1>
      <a:dk2>
        <a:srgbClr val="0087E2"/>
      </a:dk2>
      <a:lt2>
        <a:srgbClr val="808080"/>
      </a:lt2>
      <a:accent1>
        <a:srgbClr val="F08C00"/>
      </a:accent1>
      <a:accent2>
        <a:srgbClr val="FFF000"/>
      </a:accent2>
      <a:accent3>
        <a:srgbClr val="FFFFFF"/>
      </a:accent3>
      <a:accent4>
        <a:srgbClr val="000000"/>
      </a:accent4>
      <a:accent5>
        <a:srgbClr val="F6C5AA"/>
      </a:accent5>
      <a:accent6>
        <a:srgbClr val="E7D900"/>
      </a:accent6>
      <a:hlink>
        <a:srgbClr val="5F1987"/>
      </a:hlink>
      <a:folHlink>
        <a:srgbClr val="0087E2"/>
      </a:folHlink>
    </a:clrScheme>
    <a:fontScheme name="PPT Template_CN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PPT Template_CN 1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08C00"/>
        </a:accent1>
        <a:accent2>
          <a:srgbClr val="FFF000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E7D900"/>
        </a:accent6>
        <a:hlink>
          <a:srgbClr val="5F1987"/>
        </a:hlink>
        <a:folHlink>
          <a:srgbClr val="0087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2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FF000"/>
        </a:accent1>
        <a:accent2>
          <a:srgbClr val="E4007F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CF0072"/>
        </a:accent6>
        <a:hlink>
          <a:srgbClr val="0087E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3">
        <a:dk1>
          <a:srgbClr val="000000"/>
        </a:dk1>
        <a:lt1>
          <a:srgbClr val="FFFFFF"/>
        </a:lt1>
        <a:dk2>
          <a:srgbClr val="005CA2"/>
        </a:dk2>
        <a:lt2>
          <a:srgbClr val="808080"/>
        </a:lt2>
        <a:accent1>
          <a:srgbClr val="CAD1A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1E5D4"/>
        </a:accent5>
        <a:accent6>
          <a:srgbClr val="E7B900"/>
        </a:accent6>
        <a:hlink>
          <a:srgbClr val="696969"/>
        </a:hlink>
        <a:folHlink>
          <a:srgbClr val="CAD1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4">
        <a:dk1>
          <a:srgbClr val="000000"/>
        </a:dk1>
        <a:lt1>
          <a:srgbClr val="FFFFFF"/>
        </a:lt1>
        <a:dk2>
          <a:srgbClr val="00AFC0"/>
        </a:dk2>
        <a:lt2>
          <a:srgbClr val="808080"/>
        </a:lt2>
        <a:accent1>
          <a:srgbClr val="F08C00"/>
        </a:accent1>
        <a:accent2>
          <a:srgbClr val="E10955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CC074C"/>
        </a:accent6>
        <a:hlink>
          <a:srgbClr val="F08C00"/>
        </a:hlink>
        <a:folHlink>
          <a:srgbClr val="FFF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2010_UMTS产品规划系统部PPT模板_English">
  <a:themeElements>
    <a:clrScheme name="PPT Template_CN 1">
      <a:dk1>
        <a:srgbClr val="000000"/>
      </a:dk1>
      <a:lt1>
        <a:srgbClr val="FFFFFF"/>
      </a:lt1>
      <a:dk2>
        <a:srgbClr val="0087E2"/>
      </a:dk2>
      <a:lt2>
        <a:srgbClr val="808080"/>
      </a:lt2>
      <a:accent1>
        <a:srgbClr val="F08C00"/>
      </a:accent1>
      <a:accent2>
        <a:srgbClr val="FFF000"/>
      </a:accent2>
      <a:accent3>
        <a:srgbClr val="FFFFFF"/>
      </a:accent3>
      <a:accent4>
        <a:srgbClr val="000000"/>
      </a:accent4>
      <a:accent5>
        <a:srgbClr val="F6C5AA"/>
      </a:accent5>
      <a:accent6>
        <a:srgbClr val="E7D900"/>
      </a:accent6>
      <a:hlink>
        <a:srgbClr val="5F1987"/>
      </a:hlink>
      <a:folHlink>
        <a:srgbClr val="0087E2"/>
      </a:folHlink>
    </a:clrScheme>
    <a:fontScheme name="PPT Template_CN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PPT Template_CN 1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08C00"/>
        </a:accent1>
        <a:accent2>
          <a:srgbClr val="FFF000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E7D900"/>
        </a:accent6>
        <a:hlink>
          <a:srgbClr val="5F1987"/>
        </a:hlink>
        <a:folHlink>
          <a:srgbClr val="0087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2">
        <a:dk1>
          <a:srgbClr val="000000"/>
        </a:dk1>
        <a:lt1>
          <a:srgbClr val="FFFFFF"/>
        </a:lt1>
        <a:dk2>
          <a:srgbClr val="0087E2"/>
        </a:dk2>
        <a:lt2>
          <a:srgbClr val="808080"/>
        </a:lt2>
        <a:accent1>
          <a:srgbClr val="FFF000"/>
        </a:accent1>
        <a:accent2>
          <a:srgbClr val="E4007F"/>
        </a:accent2>
        <a:accent3>
          <a:srgbClr val="FFFFFF"/>
        </a:accent3>
        <a:accent4>
          <a:srgbClr val="000000"/>
        </a:accent4>
        <a:accent5>
          <a:srgbClr val="FFF6AA"/>
        </a:accent5>
        <a:accent6>
          <a:srgbClr val="CF0072"/>
        </a:accent6>
        <a:hlink>
          <a:srgbClr val="0087E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3">
        <a:dk1>
          <a:srgbClr val="000000"/>
        </a:dk1>
        <a:lt1>
          <a:srgbClr val="FFFFFF"/>
        </a:lt1>
        <a:dk2>
          <a:srgbClr val="005CA2"/>
        </a:dk2>
        <a:lt2>
          <a:srgbClr val="808080"/>
        </a:lt2>
        <a:accent1>
          <a:srgbClr val="CAD1AF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1E5D4"/>
        </a:accent5>
        <a:accent6>
          <a:srgbClr val="E7B900"/>
        </a:accent6>
        <a:hlink>
          <a:srgbClr val="696969"/>
        </a:hlink>
        <a:folHlink>
          <a:srgbClr val="CAD1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_CN 4">
        <a:dk1>
          <a:srgbClr val="000000"/>
        </a:dk1>
        <a:lt1>
          <a:srgbClr val="FFFFFF"/>
        </a:lt1>
        <a:dk2>
          <a:srgbClr val="00AFC0"/>
        </a:dk2>
        <a:lt2>
          <a:srgbClr val="808080"/>
        </a:lt2>
        <a:accent1>
          <a:srgbClr val="F08C00"/>
        </a:accent1>
        <a:accent2>
          <a:srgbClr val="E10955"/>
        </a:accent2>
        <a:accent3>
          <a:srgbClr val="FFFFFF"/>
        </a:accent3>
        <a:accent4>
          <a:srgbClr val="000000"/>
        </a:accent4>
        <a:accent5>
          <a:srgbClr val="F6C5AA"/>
        </a:accent5>
        <a:accent6>
          <a:srgbClr val="CC074C"/>
        </a:accent6>
        <a:hlink>
          <a:srgbClr val="F08C00"/>
        </a:hlink>
        <a:folHlink>
          <a:srgbClr val="FFF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11797</TotalTime>
  <Words>1663</Words>
  <Application>Microsoft Office PowerPoint</Application>
  <PresentationFormat>On-screen Show (16:10)</PresentationFormat>
  <Paragraphs>543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5_2010_UMTS产品规划系统部PPT模板_English</vt:lpstr>
      <vt:lpstr>3_PPT Template_CN</vt:lpstr>
      <vt:lpstr>6_2010_UMTS产品规划系统部PPT模板_English</vt:lpstr>
      <vt:lpstr>7_2010_UMTS产品规划系统部PPT模板_English</vt:lpstr>
      <vt:lpstr>8_2010_UMTS产品规划系统部PPT模板_English</vt:lpstr>
      <vt:lpstr>C-RAN:  innovative solution for “green” radio access networks</vt:lpstr>
      <vt:lpstr>Slide 2</vt:lpstr>
      <vt:lpstr>Slide 3</vt:lpstr>
      <vt:lpstr>Innovative C-RAN Architecture</vt:lpstr>
      <vt:lpstr>Slide 5</vt:lpstr>
      <vt:lpstr>Challenges of Wireless Network Development</vt:lpstr>
      <vt:lpstr>C-RAN Reduces 68% Power Consumption</vt:lpstr>
      <vt:lpstr>How to Reduce the Network TCO Effectively ?</vt:lpstr>
      <vt:lpstr>C-RAN Reduces 23% CAPEX and 70% OPEX</vt:lpstr>
      <vt:lpstr>C-RAN Reduces Site Rooms by 10 Times</vt:lpstr>
      <vt:lpstr>C-RAN Reduces Operation Cost Dramatically</vt:lpstr>
      <vt:lpstr>C-RAN Turns Interference into Signal</vt:lpstr>
      <vt:lpstr>CoMP Brings obvious Spectrum Efficiency Improvement</vt:lpstr>
      <vt:lpstr>C-RAN Applies 4G Technology to 2G Networks</vt:lpstr>
      <vt:lpstr>Slide 15</vt:lpstr>
      <vt:lpstr>ZTE C-RAN DRA Strategy</vt:lpstr>
      <vt:lpstr>Slide 17</vt:lpstr>
      <vt:lpstr>C-RAN Dalian Optimizes Performance in 3D Coverage Scenario</vt:lpstr>
      <vt:lpstr>C-RAN Case Study - China Mobile ZhuHai </vt:lpstr>
      <vt:lpstr>CM ZhuHai: Baseband pool reduces 50% BP Resource</vt:lpstr>
      <vt:lpstr>Embrace C-RAN, Keep Away from Nuclear Pollution</vt:lpstr>
      <vt:lpstr>Thanks for your attention</vt:lpstr>
      <vt:lpstr>Backup slides</vt:lpstr>
      <vt:lpstr>C-RAN Solves the Problem of Tidal Traffic Migration </vt:lpstr>
      <vt:lpstr>Cooperative Radio </vt:lpstr>
      <vt:lpstr>Multi-Mode C-RAN Network Evolution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David</dc:creator>
  <cp:lastModifiedBy>MOC-march-emeeting-Marco</cp:lastModifiedBy>
  <cp:revision>1337</cp:revision>
  <dcterms:modified xsi:type="dcterms:W3CDTF">2011-09-07T22:40:58Z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2988693</vt:lpwstr>
  </property>
  <property fmtid="{D5CDD505-2E9C-101B-9397-08002B2CF9AE}" pid="3" name="NXPowerLiteVersion">
    <vt:lpwstr>D4.1.4</vt:lpwstr>
  </property>
</Properties>
</file>